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7"/>
  </p:notesMasterIdLst>
  <p:handoutMasterIdLst>
    <p:handoutMasterId r:id="rId178"/>
  </p:handoutMasterIdLst>
  <p:sldIdLst>
    <p:sldId id="326" r:id="rId2"/>
    <p:sldId id="497" r:id="rId3"/>
    <p:sldId id="542" r:id="rId4"/>
    <p:sldId id="361" r:id="rId5"/>
    <p:sldId id="362" r:id="rId6"/>
    <p:sldId id="363" r:id="rId7"/>
    <p:sldId id="494" r:id="rId8"/>
    <p:sldId id="495" r:id="rId9"/>
    <p:sldId id="498" r:id="rId10"/>
    <p:sldId id="496" r:id="rId11"/>
    <p:sldId id="339" r:id="rId12"/>
    <p:sldId id="349" r:id="rId13"/>
    <p:sldId id="510" r:id="rId14"/>
    <p:sldId id="367" r:id="rId15"/>
    <p:sldId id="504" r:id="rId16"/>
    <p:sldId id="503" r:id="rId17"/>
    <p:sldId id="330" r:id="rId18"/>
    <p:sldId id="369" r:id="rId19"/>
    <p:sldId id="370" r:id="rId20"/>
    <p:sldId id="371" r:id="rId21"/>
    <p:sldId id="372" r:id="rId22"/>
    <p:sldId id="383" r:id="rId23"/>
    <p:sldId id="373" r:id="rId24"/>
    <p:sldId id="374" r:id="rId25"/>
    <p:sldId id="505" r:id="rId26"/>
    <p:sldId id="376" r:id="rId27"/>
    <p:sldId id="377" r:id="rId28"/>
    <p:sldId id="380" r:id="rId29"/>
    <p:sldId id="379" r:id="rId30"/>
    <p:sldId id="545" r:id="rId31"/>
    <p:sldId id="506" r:id="rId32"/>
    <p:sldId id="382" r:id="rId33"/>
    <p:sldId id="381" r:id="rId34"/>
    <p:sldId id="384" r:id="rId35"/>
    <p:sldId id="385" r:id="rId36"/>
    <p:sldId id="332" r:id="rId37"/>
    <p:sldId id="386" r:id="rId38"/>
    <p:sldId id="387" r:id="rId39"/>
    <p:sldId id="543" r:id="rId40"/>
    <p:sldId id="388" r:id="rId41"/>
    <p:sldId id="389" r:id="rId42"/>
    <p:sldId id="390" r:id="rId43"/>
    <p:sldId id="499" r:id="rId44"/>
    <p:sldId id="512" r:id="rId45"/>
    <p:sldId id="507" r:id="rId46"/>
    <p:sldId id="508" r:id="rId47"/>
    <p:sldId id="511" r:id="rId48"/>
    <p:sldId id="347" r:id="rId49"/>
    <p:sldId id="348" r:id="rId50"/>
    <p:sldId id="513" r:id="rId51"/>
    <p:sldId id="393" r:id="rId52"/>
    <p:sldId id="546" r:id="rId53"/>
    <p:sldId id="394" r:id="rId54"/>
    <p:sldId id="395" r:id="rId55"/>
    <p:sldId id="396" r:id="rId56"/>
    <p:sldId id="397" r:id="rId57"/>
    <p:sldId id="398" r:id="rId58"/>
    <p:sldId id="399" r:id="rId59"/>
    <p:sldId id="514" r:id="rId60"/>
    <p:sldId id="401" r:id="rId61"/>
    <p:sldId id="547" r:id="rId62"/>
    <p:sldId id="402" r:id="rId63"/>
    <p:sldId id="403" r:id="rId64"/>
    <p:sldId id="404" r:id="rId65"/>
    <p:sldId id="405" r:id="rId66"/>
    <p:sldId id="539" r:id="rId67"/>
    <p:sldId id="406" r:id="rId68"/>
    <p:sldId id="408" r:id="rId69"/>
    <p:sldId id="407" r:id="rId70"/>
    <p:sldId id="515" r:id="rId71"/>
    <p:sldId id="410" r:id="rId72"/>
    <p:sldId id="548" r:id="rId73"/>
    <p:sldId id="411" r:id="rId74"/>
    <p:sldId id="412" r:id="rId75"/>
    <p:sldId id="413" r:id="rId76"/>
    <p:sldId id="414" r:id="rId77"/>
    <p:sldId id="415" r:id="rId78"/>
    <p:sldId id="517" r:id="rId79"/>
    <p:sldId id="537" r:id="rId80"/>
    <p:sldId id="500" r:id="rId81"/>
    <p:sldId id="354" r:id="rId82"/>
    <p:sldId id="516" r:id="rId83"/>
    <p:sldId id="356" r:id="rId84"/>
    <p:sldId id="518" r:id="rId85"/>
    <p:sldId id="417" r:id="rId86"/>
    <p:sldId id="549" r:id="rId87"/>
    <p:sldId id="418" r:id="rId88"/>
    <p:sldId id="492" r:id="rId89"/>
    <p:sldId id="540" r:id="rId90"/>
    <p:sldId id="420" r:id="rId91"/>
    <p:sldId id="421" r:id="rId92"/>
    <p:sldId id="422" r:id="rId93"/>
    <p:sldId id="519" r:id="rId94"/>
    <p:sldId id="425" r:id="rId95"/>
    <p:sldId id="426" r:id="rId96"/>
    <p:sldId id="427" r:id="rId97"/>
    <p:sldId id="429" r:id="rId98"/>
    <p:sldId id="430" r:id="rId99"/>
    <p:sldId id="431" r:id="rId100"/>
    <p:sldId id="432" r:id="rId101"/>
    <p:sldId id="520" r:id="rId102"/>
    <p:sldId id="434" r:id="rId103"/>
    <p:sldId id="435" r:id="rId104"/>
    <p:sldId id="436" r:id="rId105"/>
    <p:sldId id="438" r:id="rId106"/>
    <p:sldId id="437" r:id="rId107"/>
    <p:sldId id="439" r:id="rId108"/>
    <p:sldId id="521" r:id="rId109"/>
    <p:sldId id="440" r:id="rId110"/>
    <p:sldId id="501" r:id="rId111"/>
    <p:sldId id="441" r:id="rId112"/>
    <p:sldId id="533" r:id="rId113"/>
    <p:sldId id="534" r:id="rId114"/>
    <p:sldId id="522" r:id="rId115"/>
    <p:sldId id="444" r:id="rId116"/>
    <p:sldId id="523" r:id="rId117"/>
    <p:sldId id="445" r:id="rId118"/>
    <p:sldId id="550" r:id="rId119"/>
    <p:sldId id="358" r:id="rId120"/>
    <p:sldId id="359" r:id="rId121"/>
    <p:sldId id="524" r:id="rId122"/>
    <p:sldId id="360" r:id="rId123"/>
    <p:sldId id="446" r:id="rId124"/>
    <p:sldId id="447" r:id="rId125"/>
    <p:sldId id="448" r:id="rId126"/>
    <p:sldId id="449" r:id="rId127"/>
    <p:sldId id="450" r:id="rId128"/>
    <p:sldId id="451" r:id="rId129"/>
    <p:sldId id="452" r:id="rId130"/>
    <p:sldId id="453" r:id="rId131"/>
    <p:sldId id="455" r:id="rId132"/>
    <p:sldId id="456" r:id="rId133"/>
    <p:sldId id="458" r:id="rId134"/>
    <p:sldId id="459" r:id="rId135"/>
    <p:sldId id="457" r:id="rId136"/>
    <p:sldId id="525" r:id="rId137"/>
    <p:sldId id="461" r:id="rId138"/>
    <p:sldId id="462" r:id="rId139"/>
    <p:sldId id="466" r:id="rId140"/>
    <p:sldId id="467" r:id="rId141"/>
    <p:sldId id="526" r:id="rId142"/>
    <p:sldId id="468" r:id="rId143"/>
    <p:sldId id="502" r:id="rId144"/>
    <p:sldId id="535" r:id="rId145"/>
    <p:sldId id="536" r:id="rId146"/>
    <p:sldId id="527" r:id="rId147"/>
    <p:sldId id="350" r:id="rId148"/>
    <p:sldId id="528" r:id="rId149"/>
    <p:sldId id="470" r:id="rId150"/>
    <p:sldId id="471" r:id="rId151"/>
    <p:sldId id="531" r:id="rId152"/>
    <p:sldId id="351" r:id="rId153"/>
    <p:sldId id="472" r:id="rId154"/>
    <p:sldId id="473" r:id="rId155"/>
    <p:sldId id="541" r:id="rId156"/>
    <p:sldId id="474" r:id="rId157"/>
    <p:sldId id="475" r:id="rId158"/>
    <p:sldId id="529" r:id="rId159"/>
    <p:sldId id="476" r:id="rId160"/>
    <p:sldId id="477" r:id="rId161"/>
    <p:sldId id="478" r:id="rId162"/>
    <p:sldId id="479" r:id="rId163"/>
    <p:sldId id="480" r:id="rId164"/>
    <p:sldId id="481" r:id="rId165"/>
    <p:sldId id="482" r:id="rId166"/>
    <p:sldId id="483" r:id="rId167"/>
    <p:sldId id="484" r:id="rId168"/>
    <p:sldId id="485" r:id="rId169"/>
    <p:sldId id="486" r:id="rId170"/>
    <p:sldId id="530" r:id="rId171"/>
    <p:sldId id="487" r:id="rId172"/>
    <p:sldId id="532" r:id="rId173"/>
    <p:sldId id="488" r:id="rId174"/>
    <p:sldId id="489" r:id="rId175"/>
    <p:sldId id="490" r:id="rId176"/>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7368C983-8326-4C88-B79A-0382F4BBC174}">
          <p14:sldIdLst>
            <p14:sldId id="326"/>
            <p14:sldId id="497"/>
          </p14:sldIdLst>
        </p14:section>
        <p14:section name="Course opening" id="{11F4ECF3-4EB2-4255-85B6-12F2044F0F66}">
          <p14:sldIdLst>
            <p14:sldId id="542"/>
            <p14:sldId id="361"/>
            <p14:sldId id="362"/>
            <p14:sldId id="363"/>
            <p14:sldId id="494"/>
          </p14:sldIdLst>
        </p14:section>
        <p14:section name="Session 1" id="{BA7C7ABF-6729-43CE-95F5-1F03262E9093}">
          <p14:sldIdLst>
            <p14:sldId id="495"/>
            <p14:sldId id="498"/>
            <p14:sldId id="496"/>
            <p14:sldId id="339"/>
            <p14:sldId id="349"/>
            <p14:sldId id="510"/>
            <p14:sldId id="367"/>
            <p14:sldId id="504"/>
            <p14:sldId id="503"/>
            <p14:sldId id="330"/>
            <p14:sldId id="369"/>
            <p14:sldId id="370"/>
            <p14:sldId id="371"/>
            <p14:sldId id="372"/>
            <p14:sldId id="383"/>
            <p14:sldId id="373"/>
            <p14:sldId id="374"/>
            <p14:sldId id="505"/>
            <p14:sldId id="376"/>
            <p14:sldId id="377"/>
            <p14:sldId id="380"/>
            <p14:sldId id="379"/>
            <p14:sldId id="545"/>
            <p14:sldId id="506"/>
            <p14:sldId id="382"/>
            <p14:sldId id="381"/>
            <p14:sldId id="384"/>
            <p14:sldId id="385"/>
            <p14:sldId id="332"/>
            <p14:sldId id="386"/>
            <p14:sldId id="387"/>
            <p14:sldId id="543"/>
            <p14:sldId id="388"/>
            <p14:sldId id="389"/>
          </p14:sldIdLst>
        </p14:section>
        <p14:section name="Session 2" id="{E39D8BDB-3A1B-4670-994A-A4A4BC0FCF4B}">
          <p14:sldIdLst>
            <p14:sldId id="390"/>
            <p14:sldId id="499"/>
            <p14:sldId id="512"/>
            <p14:sldId id="507"/>
            <p14:sldId id="508"/>
            <p14:sldId id="511"/>
            <p14:sldId id="347"/>
            <p14:sldId id="348"/>
            <p14:sldId id="513"/>
            <p14:sldId id="393"/>
            <p14:sldId id="546"/>
            <p14:sldId id="394"/>
            <p14:sldId id="395"/>
            <p14:sldId id="396"/>
            <p14:sldId id="397"/>
            <p14:sldId id="398"/>
            <p14:sldId id="399"/>
            <p14:sldId id="514"/>
            <p14:sldId id="401"/>
            <p14:sldId id="547"/>
            <p14:sldId id="402"/>
            <p14:sldId id="403"/>
            <p14:sldId id="404"/>
            <p14:sldId id="405"/>
            <p14:sldId id="539"/>
            <p14:sldId id="406"/>
            <p14:sldId id="408"/>
            <p14:sldId id="407"/>
            <p14:sldId id="515"/>
            <p14:sldId id="410"/>
            <p14:sldId id="548"/>
            <p14:sldId id="411"/>
            <p14:sldId id="412"/>
            <p14:sldId id="413"/>
            <p14:sldId id="414"/>
            <p14:sldId id="415"/>
            <p14:sldId id="517"/>
            <p14:sldId id="537"/>
          </p14:sldIdLst>
        </p14:section>
        <p14:section name="Session 3" id="{AB2652CD-3FCF-4A29-BCCC-31749033F8F8}">
          <p14:sldIdLst>
            <p14:sldId id="500"/>
            <p14:sldId id="354"/>
            <p14:sldId id="516"/>
            <p14:sldId id="356"/>
            <p14:sldId id="518"/>
            <p14:sldId id="417"/>
            <p14:sldId id="549"/>
            <p14:sldId id="418"/>
            <p14:sldId id="492"/>
            <p14:sldId id="540"/>
            <p14:sldId id="420"/>
            <p14:sldId id="421"/>
            <p14:sldId id="422"/>
            <p14:sldId id="519"/>
            <p14:sldId id="425"/>
            <p14:sldId id="426"/>
            <p14:sldId id="427"/>
            <p14:sldId id="429"/>
            <p14:sldId id="430"/>
            <p14:sldId id="431"/>
            <p14:sldId id="432"/>
            <p14:sldId id="520"/>
            <p14:sldId id="434"/>
            <p14:sldId id="435"/>
            <p14:sldId id="436"/>
            <p14:sldId id="438"/>
            <p14:sldId id="437"/>
            <p14:sldId id="439"/>
            <p14:sldId id="521"/>
          </p14:sldIdLst>
        </p14:section>
        <p14:section name="Session 4" id="{0FE350D4-938A-4E44-917F-F969E4D5EDA8}">
          <p14:sldIdLst>
            <p14:sldId id="440"/>
            <p14:sldId id="501"/>
            <p14:sldId id="441"/>
            <p14:sldId id="533"/>
            <p14:sldId id="534"/>
            <p14:sldId id="522"/>
            <p14:sldId id="444"/>
            <p14:sldId id="523"/>
            <p14:sldId id="445"/>
            <p14:sldId id="550"/>
            <p14:sldId id="358"/>
            <p14:sldId id="359"/>
            <p14:sldId id="524"/>
            <p14:sldId id="360"/>
            <p14:sldId id="446"/>
            <p14:sldId id="447"/>
            <p14:sldId id="448"/>
            <p14:sldId id="449"/>
            <p14:sldId id="450"/>
            <p14:sldId id="451"/>
            <p14:sldId id="452"/>
            <p14:sldId id="453"/>
            <p14:sldId id="455"/>
            <p14:sldId id="456"/>
            <p14:sldId id="458"/>
            <p14:sldId id="459"/>
            <p14:sldId id="457"/>
            <p14:sldId id="525"/>
            <p14:sldId id="461"/>
            <p14:sldId id="462"/>
            <p14:sldId id="466"/>
            <p14:sldId id="467"/>
            <p14:sldId id="526"/>
          </p14:sldIdLst>
        </p14:section>
        <p14:section name="Session 5" id="{1FE98FE7-64BE-4069-9E8A-9F43BF4C4B96}">
          <p14:sldIdLst>
            <p14:sldId id="468"/>
            <p14:sldId id="502"/>
            <p14:sldId id="535"/>
            <p14:sldId id="536"/>
            <p14:sldId id="527"/>
            <p14:sldId id="350"/>
            <p14:sldId id="528"/>
            <p14:sldId id="470"/>
            <p14:sldId id="471"/>
            <p14:sldId id="531"/>
            <p14:sldId id="351"/>
            <p14:sldId id="472"/>
            <p14:sldId id="473"/>
            <p14:sldId id="541"/>
            <p14:sldId id="474"/>
            <p14:sldId id="475"/>
            <p14:sldId id="529"/>
            <p14:sldId id="476"/>
            <p14:sldId id="477"/>
            <p14:sldId id="478"/>
            <p14:sldId id="479"/>
            <p14:sldId id="480"/>
            <p14:sldId id="481"/>
            <p14:sldId id="482"/>
            <p14:sldId id="483"/>
            <p14:sldId id="484"/>
            <p14:sldId id="485"/>
            <p14:sldId id="486"/>
            <p14:sldId id="530"/>
          </p14:sldIdLst>
        </p14:section>
        <p14:section name="Course closing" id="{1EB01C84-8094-4D0A-9B0C-07C77195ABA7}">
          <p14:sldIdLst>
            <p14:sldId id="487"/>
            <p14:sldId id="532"/>
            <p14:sldId id="488"/>
            <p14:sldId id="489"/>
            <p14:sldId id="49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EC1317-ED4B-3651-3741-C9C6FC8C0C6C}" name="Justina Ojom" initials="JO" userId="S::justina.ojom@little-fish.co::cbdaed7d-8d45-4372-a16a-f3f8900c2f45" providerId="AD"/>
  <p188:author id="{A36A2820-D923-6E53-C312-A21723F6603F}" name="Ilse Van der Straeten" initials="IVdS" userId="S::Ilse.VanderStraeten@rescue.org::48c204e9-4447-4a09-a8d3-af2f3980ba4f" providerId="AD"/>
  <p188:author id="{A6CD2C85-96A4-AF01-AB10-A67020F94562}" name="Michelle Khoza" initials="MK" userId="Michelle Khoza" providerId="None"/>
  <p188:author id="{F57F93BA-703D-4738-14A7-199BF60A874C}" name="Justina Ojom" initials="JO" userId="Justina Ojom"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26794"/>
    <a:srgbClr val="000000"/>
    <a:srgbClr val="35B2B4"/>
    <a:srgbClr val="97467D"/>
    <a:srgbClr val="405E79"/>
    <a:srgbClr val="95CD7A"/>
    <a:srgbClr val="70995C"/>
    <a:srgbClr val="D5EBCA"/>
    <a:srgbClr val="E3D3DB"/>
    <a:srgbClr val="AC6B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FBB151-7C80-47A5-843C-448DDFA59351}" v="1339" dt="2023-01-30T11:22:55.4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2" autoAdjust="0"/>
    <p:restoredTop sz="79723" autoAdjust="0"/>
  </p:normalViewPr>
  <p:slideViewPr>
    <p:cSldViewPr snapToGrid="0">
      <p:cViewPr varScale="1">
        <p:scale>
          <a:sx n="56" d="100"/>
          <a:sy n="56" d="100"/>
        </p:scale>
        <p:origin x="915" y="27"/>
      </p:cViewPr>
      <p:guideLst/>
    </p:cSldViewPr>
  </p:slideViewPr>
  <p:notesTextViewPr>
    <p:cViewPr>
      <p:scale>
        <a:sx n="1" d="1"/>
        <a:sy n="1" d="1"/>
      </p:scale>
      <p:origin x="0" y="0"/>
    </p:cViewPr>
  </p:notesTextViewPr>
  <p:notesViewPr>
    <p:cSldViewPr snapToGrid="0">
      <p:cViewPr varScale="1">
        <p:scale>
          <a:sx n="47" d="100"/>
          <a:sy n="47" d="100"/>
        </p:scale>
        <p:origin x="2742" y="4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tableStyles" Target="tableStyle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notesMaster" Target="notesMasters/notesMaster1.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microsoft.com/office/2015/10/relationships/revisionInfo" Target="revisionInfo.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microsoft.com/office/2018/10/relationships/authors" Target="author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FAAEB6-E61C-4624-B9E6-BED41F835A4A}"/>
              </a:ext>
            </a:extLst>
          </p:cNvPr>
          <p:cNvSpPr>
            <a:spLocks noGrp="1"/>
          </p:cNvSpPr>
          <p:nvPr>
            <p:ph type="hdr" sz="quarter"/>
          </p:nvPr>
        </p:nvSpPr>
        <p:spPr>
          <a:xfrm>
            <a:off x="1" y="2"/>
            <a:ext cx="3076363" cy="513508"/>
          </a:xfrm>
          <a:prstGeom prst="rect">
            <a:avLst/>
          </a:prstGeom>
        </p:spPr>
        <p:txBody>
          <a:bodyPr vert="horz" lIns="99048" tIns="49524" rIns="99048" bIns="49524" rtlCol="0"/>
          <a:lstStyle>
            <a:lvl1pPr algn="l">
              <a:defRPr sz="1300"/>
            </a:lvl1pPr>
          </a:lstStyle>
          <a:p>
            <a:endParaRPr lang="en-CA"/>
          </a:p>
        </p:txBody>
      </p:sp>
      <p:sp>
        <p:nvSpPr>
          <p:cNvPr id="3" name="Date Placeholder 2">
            <a:extLst>
              <a:ext uri="{FF2B5EF4-FFF2-40B4-BE49-F238E27FC236}">
                <a16:creationId xmlns:a16="http://schemas.microsoft.com/office/drawing/2014/main" id="{76945E12-8FEC-466A-BC96-0A53E028DD75}"/>
              </a:ext>
            </a:extLst>
          </p:cNvPr>
          <p:cNvSpPr>
            <a:spLocks noGrp="1"/>
          </p:cNvSpPr>
          <p:nvPr>
            <p:ph type="dt" sz="quarter" idx="1"/>
          </p:nvPr>
        </p:nvSpPr>
        <p:spPr>
          <a:xfrm>
            <a:off x="4021295" y="2"/>
            <a:ext cx="3076363" cy="513508"/>
          </a:xfrm>
          <a:prstGeom prst="rect">
            <a:avLst/>
          </a:prstGeom>
        </p:spPr>
        <p:txBody>
          <a:bodyPr vert="horz" lIns="99048" tIns="49524" rIns="99048" bIns="49524" rtlCol="0"/>
          <a:lstStyle>
            <a:lvl1pPr algn="r">
              <a:defRPr sz="1300"/>
            </a:lvl1pPr>
          </a:lstStyle>
          <a:p>
            <a:fld id="{4383D835-2706-420F-9614-605069E3941B}" type="datetimeFigureOut">
              <a:rPr lang="en-CA" smtClean="0"/>
              <a:t>2023-05-26</a:t>
            </a:fld>
            <a:endParaRPr lang="en-CA"/>
          </a:p>
        </p:txBody>
      </p:sp>
      <p:sp>
        <p:nvSpPr>
          <p:cNvPr id="4" name="Footer Placeholder 3">
            <a:extLst>
              <a:ext uri="{FF2B5EF4-FFF2-40B4-BE49-F238E27FC236}">
                <a16:creationId xmlns:a16="http://schemas.microsoft.com/office/drawing/2014/main" id="{64315364-F0D9-4B57-9780-6EA3B6E2CA46}"/>
              </a:ext>
            </a:extLst>
          </p:cNvPr>
          <p:cNvSpPr>
            <a:spLocks noGrp="1"/>
          </p:cNvSpPr>
          <p:nvPr>
            <p:ph type="ftr" sz="quarter" idx="2"/>
          </p:nvPr>
        </p:nvSpPr>
        <p:spPr>
          <a:xfrm>
            <a:off x="1" y="9721108"/>
            <a:ext cx="3076363" cy="513507"/>
          </a:xfrm>
          <a:prstGeom prst="rect">
            <a:avLst/>
          </a:prstGeom>
        </p:spPr>
        <p:txBody>
          <a:bodyPr vert="horz" lIns="99048" tIns="49524" rIns="99048" bIns="49524" rtlCol="0" anchor="b"/>
          <a:lstStyle>
            <a:lvl1pPr algn="l">
              <a:defRPr sz="1300"/>
            </a:lvl1pPr>
          </a:lstStyle>
          <a:p>
            <a:endParaRPr lang="en-CA"/>
          </a:p>
        </p:txBody>
      </p:sp>
      <p:sp>
        <p:nvSpPr>
          <p:cNvPr id="5" name="Slide Number Placeholder 4">
            <a:extLst>
              <a:ext uri="{FF2B5EF4-FFF2-40B4-BE49-F238E27FC236}">
                <a16:creationId xmlns:a16="http://schemas.microsoft.com/office/drawing/2014/main" id="{796983DF-0AB9-4C2A-8646-4B872DAFE52A}"/>
              </a:ext>
            </a:extLst>
          </p:cNvPr>
          <p:cNvSpPr>
            <a:spLocks noGrp="1"/>
          </p:cNvSpPr>
          <p:nvPr>
            <p:ph type="sldNum" sz="quarter" idx="3"/>
          </p:nvPr>
        </p:nvSpPr>
        <p:spPr>
          <a:xfrm>
            <a:off x="4021295" y="9721108"/>
            <a:ext cx="3076363" cy="513507"/>
          </a:xfrm>
          <a:prstGeom prst="rect">
            <a:avLst/>
          </a:prstGeom>
        </p:spPr>
        <p:txBody>
          <a:bodyPr vert="horz" lIns="99048" tIns="49524" rIns="99048" bIns="49524" rtlCol="0" anchor="b"/>
          <a:lstStyle>
            <a:lvl1pPr algn="r">
              <a:defRPr sz="1300"/>
            </a:lvl1pPr>
          </a:lstStyle>
          <a:p>
            <a:fld id="{88951756-C696-437A-BBE9-CDACCAA1EE5E}" type="slidenum">
              <a:rPr lang="en-CA" smtClean="0"/>
              <a:t>‹#›</a:t>
            </a:fld>
            <a:endParaRPr lang="en-CA"/>
          </a:p>
        </p:txBody>
      </p:sp>
    </p:spTree>
    <p:extLst>
      <p:ext uri="{BB962C8B-B14F-4D97-AF65-F5344CB8AC3E}">
        <p14:creationId xmlns:p14="http://schemas.microsoft.com/office/powerpoint/2010/main" val="4278064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Slide Number Placeholder 6">
            <a:extLst>
              <a:ext uri="{FF2B5EF4-FFF2-40B4-BE49-F238E27FC236}">
                <a16:creationId xmlns:a16="http://schemas.microsoft.com/office/drawing/2014/main" id="{9FA7084B-58DA-74BB-3C5A-145883097789}"/>
              </a:ext>
            </a:extLst>
          </p:cNvPr>
          <p:cNvSpPr>
            <a:spLocks noGrp="1"/>
          </p:cNvSpPr>
          <p:nvPr>
            <p:ph type="sldNum" sz="quarter" idx="5"/>
          </p:nvPr>
        </p:nvSpPr>
        <p:spPr>
          <a:xfrm>
            <a:off x="6330551" y="9518920"/>
            <a:ext cx="659530" cy="571120"/>
          </a:xfrm>
          <a:prstGeom prst="rect">
            <a:avLst/>
          </a:prstGeom>
        </p:spPr>
        <p:txBody>
          <a:bodyPr vert="horz" lIns="99048" tIns="49524" rIns="99048" bIns="49524" rtlCol="0" anchor="b"/>
          <a:lstStyle>
            <a:lvl1pPr algn="r">
              <a:defRPr sz="1200">
                <a:solidFill>
                  <a:schemeClr val="tx1">
                    <a:lumMod val="50000"/>
                    <a:lumOff val="50000"/>
                  </a:schemeClr>
                </a:solidFill>
              </a:defRPr>
            </a:lvl1pPr>
          </a:lstStyle>
          <a:p>
            <a:fld id="{780767AD-8186-5647-9165-A19B63BA7F43}" type="slidenum">
              <a:rPr lang="en-US" smtClean="0"/>
              <a:pPr/>
              <a:t>‹#›</a:t>
            </a:fld>
            <a:endParaRPr lang="en-US"/>
          </a:p>
        </p:txBody>
      </p:sp>
      <p:sp>
        <p:nvSpPr>
          <p:cNvPr id="4" name="Notes Placeholder 3">
            <a:extLst>
              <a:ext uri="{FF2B5EF4-FFF2-40B4-BE49-F238E27FC236}">
                <a16:creationId xmlns:a16="http://schemas.microsoft.com/office/drawing/2014/main" id="{C5A4F90C-414E-A0DE-34C3-E300E4312A2E}"/>
              </a:ext>
            </a:extLst>
          </p:cNvPr>
          <p:cNvSpPr>
            <a:spLocks noGrp="1"/>
          </p:cNvSpPr>
          <p:nvPr>
            <p:ph type="body" sz="quarter" idx="3"/>
          </p:nvPr>
        </p:nvSpPr>
        <p:spPr>
          <a:xfrm>
            <a:off x="479425" y="4229101"/>
            <a:ext cx="6140450" cy="544260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Slide Image Placeholder 4">
            <a:extLst>
              <a:ext uri="{FF2B5EF4-FFF2-40B4-BE49-F238E27FC236}">
                <a16:creationId xmlns:a16="http://schemas.microsoft.com/office/drawing/2014/main" id="{9CDB951F-9A75-D95B-01DC-4A300E68008D}"/>
              </a:ext>
            </a:extLst>
          </p:cNvPr>
          <p:cNvSpPr>
            <a:spLocks noGrp="1" noRot="1" noChangeAspect="1"/>
          </p:cNvSpPr>
          <p:nvPr>
            <p:ph type="sldImg" idx="2"/>
          </p:nvPr>
        </p:nvSpPr>
        <p:spPr>
          <a:xfrm>
            <a:off x="477838" y="460375"/>
            <a:ext cx="6143625" cy="3455988"/>
          </a:xfrm>
          <a:prstGeom prst="rect">
            <a:avLst/>
          </a:prstGeom>
          <a:noFill/>
          <a:ln w="12700">
            <a:solidFill>
              <a:prstClr val="black"/>
            </a:solidFill>
          </a:ln>
        </p:spPr>
        <p:txBody>
          <a:bodyPr vert="horz" lIns="99048" tIns="49524" rIns="99048" bIns="49524" rtlCol="0" anchor="ctr"/>
          <a:lstStyle/>
          <a:p>
            <a:endParaRPr lang="en-CA"/>
          </a:p>
        </p:txBody>
      </p:sp>
    </p:spTree>
    <p:extLst>
      <p:ext uri="{BB962C8B-B14F-4D97-AF65-F5344CB8AC3E}">
        <p14:creationId xmlns:p14="http://schemas.microsoft.com/office/powerpoint/2010/main" val="117437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hyperlink" Target="https://www.sessionlab.com/blog/icebreaker-games" TargetMode="External"/><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3" Type="http://schemas.openxmlformats.org/officeDocument/2006/relationships/hyperlink" Target="https://youtu.be/0meljNlQsg8" TargetMode="External"/><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3" Type="http://schemas.openxmlformats.org/officeDocument/2006/relationships/hyperlink" Target="https://youtu.be/Np-I3ARvPQY" TargetMode="External"/><Relationship Id="rId2" Type="http://schemas.openxmlformats.org/officeDocument/2006/relationships/slide" Target="../slides/slide105.xml"/><Relationship Id="rId1" Type="http://schemas.openxmlformats.org/officeDocument/2006/relationships/notesMaster" Target="../notesMasters/notesMaster1.xml"/><Relationship Id="rId4" Type="http://schemas.openxmlformats.org/officeDocument/2006/relationships/hyperlink" Target="https://support.primero.org/books/primeroIMS/PrimeroCPIMSUserGuide/development_v2/" TargetMode="Externa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3" Type="http://schemas.openxmlformats.org/officeDocument/2006/relationships/hyperlink" Target="https://www.youtube.com/watch?v=50h1SZegoUA&amp;list=PLSnTMDfTYBLgPMh7jm_XOj_WR0b6NUJdI&amp;index=1" TargetMode="External"/><Relationship Id="rId2" Type="http://schemas.openxmlformats.org/officeDocument/2006/relationships/slide" Target="../slides/slide117.xml"/><Relationship Id="rId1" Type="http://schemas.openxmlformats.org/officeDocument/2006/relationships/notesMaster" Target="../notesMasters/notesMaster1.xml"/><Relationship Id="rId5" Type="http://schemas.openxmlformats.org/officeDocument/2006/relationships/hyperlink" Target="https://youtu.be/9X8QNJGMNVw" TargetMode="External"/><Relationship Id="rId4" Type="http://schemas.openxmlformats.org/officeDocument/2006/relationships/hyperlink" Target="https://youtu.be/At3uQPRmzBw" TargetMode="External"/></Relationships>
</file>

<file path=ppt/notesSlides/_rels/notesSlide118.xml.rels><?xml version="1.0" encoding="UTF-8" standalone="yes"?>
<Relationships xmlns="http://schemas.openxmlformats.org/package/2006/relationships"><Relationship Id="rId3" Type="http://schemas.openxmlformats.org/officeDocument/2006/relationships/hyperlink" Target="https://www.youtube.com/watch?v=LKeuYK6d2aM&amp;list=PLSnTMDfTYBLgPMh7jm_XOj_WR0b6NUJdI&amp;index=22" TargetMode="External"/><Relationship Id="rId2" Type="http://schemas.openxmlformats.org/officeDocument/2006/relationships/slide" Target="../slides/slide118.xml"/><Relationship Id="rId1" Type="http://schemas.openxmlformats.org/officeDocument/2006/relationships/notesMaster" Target="../notesMasters/notesMaster1.xml"/><Relationship Id="rId4" Type="http://schemas.openxmlformats.org/officeDocument/2006/relationships/hyperlink" Target="https://support.primero.org/books/primeroIMS/PrimeroCPIMSUserGuide/development_v2/" TargetMode="Externa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3" Type="http://schemas.openxmlformats.org/officeDocument/2006/relationships/hyperlink" Target="https://www.youtube.com/watch?v=YjJ4PN72rJk&amp;list=PLSnTMDfTYBLgPMh7jm_XOj_WR0b6NUJdI&amp;index=17" TargetMode="External"/><Relationship Id="rId2" Type="http://schemas.openxmlformats.org/officeDocument/2006/relationships/slide" Target="../slides/slide131.xml"/><Relationship Id="rId1" Type="http://schemas.openxmlformats.org/officeDocument/2006/relationships/notesMaster" Target="../notesMasters/notesMaster1.xml"/><Relationship Id="rId4" Type="http://schemas.openxmlformats.org/officeDocument/2006/relationships/hyperlink" Target="https://support.primero.org/books/primeroIMS/PrimeroCPIMSUserGuide/development_v2/" TargetMode="Externa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3" Type="http://schemas.openxmlformats.org/officeDocument/2006/relationships/hyperlink" Target="https://www.sessionlab.com/blog/icebreaker-games" TargetMode="External"/><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resourcecentre.savethechildren.net/document/inter-agency-guidelines-case-management-and-child-protectio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3" Type="http://schemas.openxmlformats.org/officeDocument/2006/relationships/hyperlink" Target="https://www.youtube.com/watch?v=tY0sy5cUxJc&amp;list=PLSnTMDfTYBLgPMh7jm_XOj_WR0b6NUJdI&amp;index=18" TargetMode="External"/><Relationship Id="rId2" Type="http://schemas.openxmlformats.org/officeDocument/2006/relationships/slide" Target="../slides/slide166.xml"/><Relationship Id="rId1" Type="http://schemas.openxmlformats.org/officeDocument/2006/relationships/notesMaster" Target="../notesMasters/notesMaster1.xml"/><Relationship Id="rId4" Type="http://schemas.openxmlformats.org/officeDocument/2006/relationships/hyperlink" Target="https://support.primero.org/books/primeroIMS/PrimeroCPIMSUserGuide/development_v2/" TargetMode="Externa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3" Type="http://schemas.openxmlformats.org/officeDocument/2006/relationships/hyperlink" Target="https://www.sessionlab.com/blog/icebreaker-games" TargetMode="External"/><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childprotectioninnovation9555"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support.primero.org/books/primeroIMS/PrimeroCPIMSUserGuide/development_v2/"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sessionlab.com/blog/icebreaker-game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docs.google.com/spreadsheets/d/1EGBQe_27Ex31m8HHAnpmbGTjtL0Vx_kl8wHFSBelquw/edit?usp=sharing"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youtube.com/watch?v=50h1SZegoUA&amp;list=PLSnTMDfTYBLgPMh7jm_XOj_WR0b6NUJdI&amp;index=1&amp;t=3s"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youtube.com/watch?v=I5Lfi_8A4iU&amp;list=PLSnTMDfTYBLgPMh7jm_XOj_WR0b6NUJdI&amp;index=13"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essionlab.com/methods/coat-of-arms"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sessionlab.com/blog/icebreaker-games" TargetMode="External"/><Relationship Id="rId4" Type="http://schemas.openxmlformats.org/officeDocument/2006/relationships/hyperlink" Target="https://www.sessionlab.com/methods/everyone-is-a-liar-two-truths-and-one-lie" TargetMode="Externa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urldefense.com/v3/__https:/youtu.be/1imi9ucMVDI__;!!IDEMUsA!FqSc4KkBBXPhKeVSKUKZ89Iw98-k4zEnyDa5zs7X2rP6gmt5htaelGgF6uBo33bKLqQMFUzLTXNVWZhkm1wS7rdQKJCQ5GwF3HLDjgM$"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youtu.be/bj6fGzzaWpw" TargetMode="External"/><Relationship Id="rId7" Type="http://schemas.openxmlformats.org/officeDocument/2006/relationships/hyperlink" Target="https://support.primero.org/books/primeroIMS/PrimeroCPIMSUserGuide/development_v2/"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s://www.youtube.com/watch?v=VuNU_pY2Ssg&amp;list=PLSnTMDfTYBLgPMh7jm_XOj_WR0b6NUJdI&amp;index=3" TargetMode="External"/><Relationship Id="rId5" Type="http://schemas.openxmlformats.org/officeDocument/2006/relationships/hyperlink" Target="https://www.youtube.com/watch?v=3KAQYi_4RDk" TargetMode="External"/><Relationship Id="rId4" Type="http://schemas.openxmlformats.org/officeDocument/2006/relationships/hyperlink" Target="https://youtu.be/545yXNCxFH8" TargetMode="Externa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urldefense.com/v3/__https:/youtu.be/mdjwQ9i-o1w__;!!IDEMUsA!FqSc4KkBBXPhKeVSKUKZ89Iw98-k4zEnyDa5zs7X2rP6gmt5htaelGgF6uBo33bKLqQMFUzLTXNVWZhkm1wS7rdQKJCQ5GwFoTRuDWU$"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support.primero.org/books/primeroIMS/PrimeroCPIMSUserGuide/development_v2/#h.4f1mdlm" TargetMode="External"/><Relationship Id="rId2" Type="http://schemas.openxmlformats.org/officeDocument/2006/relationships/slide" Target="../slides/slide64.xml"/><Relationship Id="rId1" Type="http://schemas.openxmlformats.org/officeDocument/2006/relationships/notesMaster" Target="../notesMasters/notesMaster1.xml"/><Relationship Id="rId6" Type="http://schemas.openxmlformats.org/officeDocument/2006/relationships/hyperlink" Target="https://support.primero.org/books/primeroIMS/PrimeroCPIMSUserGuide/development_v2/" TargetMode="External"/><Relationship Id="rId5" Type="http://schemas.openxmlformats.org/officeDocument/2006/relationships/hyperlink" Target="https://www.youtube.com/watch?v=VuNU_pY2Ssg&amp;list=PLSnTMDfTYBLgPMh7jm_XOj_WR0b6NUJdI&amp;index=3" TargetMode="External"/><Relationship Id="rId4" Type="http://schemas.openxmlformats.org/officeDocument/2006/relationships/hyperlink" Target="https://youtu.be/bj6fGzzaWpw" TargetMode="Externa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sessionlab.com/blog/icebreaker-games"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urldefense.com/v3/__https:/youtu.be/mRySrFB4wY4__;!!IDEMUsA!FqSc4KkBBXPhKeVSKUKZ89Iw98-k4zEnyDa5zs7X2rP6gmt5htaelGgF6uBo33bKLqQMFUzLTXNVWZhkm1wS7rdQKJCQ5GwFOUAx8mI$"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youtu.be/WwSuXLJAOFc" TargetMode="External"/><Relationship Id="rId7" Type="http://schemas.openxmlformats.org/officeDocument/2006/relationships/hyperlink" Target="https://support.primero.org/books/primeroIMS/PrimeroCPIMSUserGuide/development_v2/" TargetMode="External"/><Relationship Id="rId2" Type="http://schemas.openxmlformats.org/officeDocument/2006/relationships/slide" Target="../slides/slide75.xml"/><Relationship Id="rId1" Type="http://schemas.openxmlformats.org/officeDocument/2006/relationships/notesMaster" Target="../notesMasters/notesMaster1.xml"/><Relationship Id="rId6" Type="http://schemas.openxmlformats.org/officeDocument/2006/relationships/hyperlink" Target="https://www.youtube.com/watch?v=Wi08pn8u5lY&amp;list=PLSnTMDfTYBLgPMh7jm_XOj_WR0b6NUJdI&amp;index=7" TargetMode="External"/><Relationship Id="rId5" Type="http://schemas.openxmlformats.org/officeDocument/2006/relationships/hyperlink" Target="https://www.youtube.com/watch?v=VuNU_pY2Ssg&amp;list=PLSnTMDfTYBLgPMh7jm_XOj_WR0b6NUJdI&amp;index=3" TargetMode="External"/><Relationship Id="rId4" Type="http://schemas.openxmlformats.org/officeDocument/2006/relationships/hyperlink" Target="https://support.primero.org/books/primeroIMS/PrimeroCPIMSUserGuide/development_v2/#h.4f1mdlm" TargetMode="Externa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urldefense.com/v3/__https:/youtu.be/QUKq-bPPCDE__;!!IDEMUsA!FqSc4KkBBXPhKeVSKUKZ89Iw98-k4zEnyDa5zs7X2rP6gmt5htaelGgF6uBo33bKLqQMFUzLTXNVWZhkm1wS7rdQKJCQ5GwFpea2dOE$"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https://youtu.be/0a9Gy1aCsOU" TargetMode="External"/><Relationship Id="rId2" Type="http://schemas.openxmlformats.org/officeDocument/2006/relationships/slide" Target="../slides/slide90.xml"/><Relationship Id="rId1" Type="http://schemas.openxmlformats.org/officeDocument/2006/relationships/notesMaster" Target="../notesMasters/notesMaster1.xml"/><Relationship Id="rId5" Type="http://schemas.openxmlformats.org/officeDocument/2006/relationships/hyperlink" Target="https://support.primero.org/books/primeroIMS/PrimeroCPIMSUserGuide/development_v2/" TargetMode="External"/><Relationship Id="rId4" Type="http://schemas.openxmlformats.org/officeDocument/2006/relationships/hyperlink" Target="https://www.youtube.com/watch?v=pPKhGYo74EA&amp;list=PLSnTMDfTYBLgPMh7jm_XOj_WR0b6NUJdI&amp;index=10" TargetMode="Externa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3" Type="http://schemas.openxmlformats.org/officeDocument/2006/relationships/hyperlink" Target="https://youtu.be/_OaqKn_h8Ac" TargetMode="External"/><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hyperlink" Target="https://www.youtube.com/watch?v=VuNU_pY2Ssg&amp;list=PLSnTMDfTYBLgPMh7jm_XOj_WR0b6NUJdI&amp;index=3" TargetMode="External"/><Relationship Id="rId2" Type="http://schemas.openxmlformats.org/officeDocument/2006/relationships/slide" Target="../slides/slide97.xml"/><Relationship Id="rId1" Type="http://schemas.openxmlformats.org/officeDocument/2006/relationships/notesMaster" Target="../notesMasters/notesMaster1.xml"/><Relationship Id="rId4" Type="http://schemas.openxmlformats.org/officeDocument/2006/relationships/hyperlink" Target="https://support.primero.org/books/primeroIMS/PrimeroCPIMSUserGuide/development_v2/" TargetMode="Externa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8DEEBA39-20EB-C0E1-DAA0-CE4FD2037AB9}"/>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F67B2E38-D744-C465-E081-089C8AFB9E71}"/>
              </a:ext>
            </a:extLst>
          </p:cNvPr>
          <p:cNvSpPr>
            <a:spLocks noGrp="1"/>
          </p:cNvSpPr>
          <p:nvPr>
            <p:ph type="body" idx="1"/>
          </p:nvPr>
        </p:nvSpPr>
        <p:spPr/>
        <p:txBody>
          <a:bodyPr/>
          <a:lstStyle/>
          <a:p>
            <a:pPr marL="0" indent="0">
              <a:buNone/>
            </a:pPr>
            <a:r>
              <a:rPr lang="en-GB" b="1" dirty="0"/>
              <a:t>WELCOME</a:t>
            </a:r>
          </a:p>
          <a:p>
            <a:pPr marL="171450" indent="-171450">
              <a:buFont typeface="Arial" panose="020B0604020202020204" pitchFamily="34" charset="0"/>
              <a:buChar char="•"/>
            </a:pPr>
            <a:r>
              <a:rPr lang="en-GB" dirty="0"/>
              <a:t> Welcome the participants</a:t>
            </a:r>
            <a:endParaRPr lang="en-BE" dirty="0"/>
          </a:p>
          <a:p>
            <a:endParaRPr lang="en-CA" dirty="0"/>
          </a:p>
        </p:txBody>
      </p:sp>
    </p:spTree>
    <p:extLst>
      <p:ext uri="{BB962C8B-B14F-4D97-AF65-F5344CB8AC3E}">
        <p14:creationId xmlns:p14="http://schemas.microsoft.com/office/powerpoint/2010/main" val="13041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a:extLst>
              <a:ext uri="{FF2B5EF4-FFF2-40B4-BE49-F238E27FC236}">
                <a16:creationId xmlns:a16="http://schemas.microsoft.com/office/drawing/2014/main" id="{4FBD27E6-1C46-23AC-BE73-FAC2E1E9C4E2}"/>
              </a:ext>
            </a:extLst>
          </p:cNvPr>
          <p:cNvSpPr>
            <a:spLocks noGrp="1"/>
          </p:cNvSpPr>
          <p:nvPr>
            <p:ph type="body" idx="1"/>
          </p:nvPr>
        </p:nvSpPr>
        <p:spPr/>
        <p:txBody>
          <a:bodyPr/>
          <a:lstStyle/>
          <a:p>
            <a:pPr lvl="0"/>
            <a:r>
              <a:rPr lang="en-US" b="1"/>
              <a:t>EXPLANATION</a:t>
            </a:r>
          </a:p>
          <a:p>
            <a:pPr marL="171450" lvl="0" indent="-171450">
              <a:buFont typeface="Arial" panose="020B0604020202020204" pitchFamily="34" charset="0"/>
              <a:buChar char="•"/>
            </a:pPr>
            <a:r>
              <a:rPr lang="en-US" b="0" i="0" dirty="0">
                <a:sym typeface="Helvetica Neue"/>
              </a:rPr>
              <a:t>Present</a:t>
            </a:r>
            <a:r>
              <a:rPr lang="en-US" b="0" i="0">
                <a:sym typeface="Helvetica Neue"/>
              </a:rPr>
              <a:t> the slide</a:t>
            </a:r>
            <a:endParaRPr lang="en-US" b="0" i="0"/>
          </a:p>
        </p:txBody>
      </p:sp>
      <p:sp>
        <p:nvSpPr>
          <p:cNvPr id="3" name="Slide Image Placeholder 2">
            <a:extLst>
              <a:ext uri="{FF2B5EF4-FFF2-40B4-BE49-F238E27FC236}">
                <a16:creationId xmlns:a16="http://schemas.microsoft.com/office/drawing/2014/main" id="{42459524-76E4-E139-B64F-B2EDC0E8D14B}"/>
              </a:ext>
            </a:extLst>
          </p:cNvPr>
          <p:cNvSpPr>
            <a:spLocks noGrp="1" noRot="1" noChangeAspect="1"/>
          </p:cNvSpPr>
          <p:nvPr>
            <p:ph type="sldImg"/>
          </p:nvPr>
        </p:nvSpPr>
        <p:spPr>
          <a:xfrm>
            <a:off x="477838" y="460375"/>
            <a:ext cx="6143625" cy="3455988"/>
          </a:xfrm>
        </p:spPr>
      </p:sp>
    </p:spTree>
    <p:extLst>
      <p:ext uri="{BB962C8B-B14F-4D97-AF65-F5344CB8AC3E}">
        <p14:creationId xmlns:p14="http://schemas.microsoft.com/office/powerpoint/2010/main" val="261566156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ENERGIZER</a:t>
            </a:r>
          </a:p>
          <a:p>
            <a:pPr marL="171450" indent="-171450">
              <a:buFont typeface="Arial" panose="020B0604020202020204" pitchFamily="34" charset="0"/>
              <a:buChar char="•"/>
            </a:pPr>
            <a:r>
              <a:rPr lang="en-US"/>
              <a:t>Choose any game that is appropriate to your context but if you need inspiration, you can find more examples on </a:t>
            </a:r>
            <a:r>
              <a:rPr lang="en-US">
                <a:solidFill>
                  <a:srgbClr val="026794"/>
                </a:solidFill>
                <a:hlinkClick r:id="rId3">
                  <a:extLst>
                    <a:ext uri="{A12FA001-AC4F-418D-AE19-62706E023703}">
                      <ahyp:hlinkClr xmlns:ahyp="http://schemas.microsoft.com/office/drawing/2018/hyperlinkcolor" val="tx"/>
                    </a:ext>
                  </a:extLst>
                </a:hlinkClick>
              </a:rPr>
              <a:t>this</a:t>
            </a:r>
            <a:r>
              <a:rPr lang="en-US"/>
              <a:t> website</a:t>
            </a:r>
          </a:p>
        </p:txBody>
      </p:sp>
      <p:sp>
        <p:nvSpPr>
          <p:cNvPr id="4" name="Slide Number Placeholder 3"/>
          <p:cNvSpPr>
            <a:spLocks noGrp="1"/>
          </p:cNvSpPr>
          <p:nvPr>
            <p:ph type="sldNum" sz="quarter" idx="5"/>
          </p:nvPr>
        </p:nvSpPr>
        <p:spPr/>
        <p:txBody>
          <a:bodyPr/>
          <a:lstStyle/>
          <a:p>
            <a:fld id="{780767AD-8186-5647-9165-A19B63BA7F43}" type="slidenum">
              <a:rPr lang="en-US" smtClean="0"/>
              <a:pPr/>
              <a:t>100</a:t>
            </a:fld>
            <a:endParaRPr lang="en-US"/>
          </a:p>
        </p:txBody>
      </p:sp>
    </p:spTree>
    <p:extLst>
      <p:ext uri="{BB962C8B-B14F-4D97-AF65-F5344CB8AC3E}">
        <p14:creationId xmlns:p14="http://schemas.microsoft.com/office/powerpoint/2010/main" val="254124532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1B6C79F4-209D-0B8A-972C-9A202DB3234E}"/>
              </a:ext>
            </a:extLst>
          </p:cNvPr>
          <p:cNvSpPr>
            <a:spLocks noGrp="1"/>
          </p:cNvSpPr>
          <p:nvPr>
            <p:ph type="body" idx="1"/>
          </p:nvPr>
        </p:nvSpPr>
        <p:spPr/>
        <p:txBody>
          <a:bodyPr/>
          <a:lstStyle/>
          <a:p>
            <a:r>
              <a:rPr lang="en-US" b="1" dirty="0"/>
              <a:t>VIDEO</a:t>
            </a:r>
          </a:p>
          <a:p>
            <a:pPr marL="171450" indent="-171450">
              <a:buFont typeface="Arial" panose="020B0604020202020204" pitchFamily="34" charset="0"/>
              <a:buChar char="•"/>
            </a:pPr>
            <a:r>
              <a:rPr lang="en-US" i="1" dirty="0"/>
              <a:t>Let’s watch a video about Case closure</a:t>
            </a:r>
          </a:p>
          <a:p>
            <a:pPr marL="628650" lvl="1" indent="-171450">
              <a:buFont typeface="Arial" panose="020B0604020202020204" pitchFamily="34" charset="0"/>
              <a:buChar char="•"/>
            </a:pPr>
            <a:r>
              <a:rPr lang="en-US" dirty="0"/>
              <a:t>Alternative: invite one person to volunteer to read the case study in </a:t>
            </a:r>
            <a:r>
              <a:rPr lang="en-US" b="1" dirty="0"/>
              <a:t>Workbook page 28: Case study – Step 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Show Video 6 on Case Closure </a:t>
            </a:r>
            <a:r>
              <a:rPr lang="en-BE" sz="1800" u="sng" dirty="0">
                <a:solidFill>
                  <a:srgbClr val="0000FF"/>
                </a:solidFill>
                <a:effectLst/>
                <a:latin typeface="Calibri" panose="020F0502020204030204" pitchFamily="34" charset="0"/>
                <a:ea typeface="Calibri" panose="020F0502020204030204" pitchFamily="34" charset="0"/>
                <a:hlinkClick r:id="rId3"/>
              </a:rPr>
              <a:t>https://youtu.be/0meljNlQsg8</a:t>
            </a:r>
            <a:endParaRPr lang="en-BE" sz="1800" dirty="0">
              <a:effectLst/>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endParaRPr lang="en-CA" dirty="0"/>
          </a:p>
        </p:txBody>
      </p:sp>
      <p:sp>
        <p:nvSpPr>
          <p:cNvPr id="3" name="Slide Image Placeholder 2">
            <a:extLst>
              <a:ext uri="{FF2B5EF4-FFF2-40B4-BE49-F238E27FC236}">
                <a16:creationId xmlns:a16="http://schemas.microsoft.com/office/drawing/2014/main" id="{DA01D2C1-A370-0B5B-F981-ACBCFA83F112}"/>
              </a:ext>
            </a:extLst>
          </p:cNvPr>
          <p:cNvSpPr>
            <a:spLocks noGrp="1" noRot="1" noChangeAspect="1"/>
          </p:cNvSpPr>
          <p:nvPr>
            <p:ph type="sldImg"/>
          </p:nvPr>
        </p:nvSpPr>
        <p:spPr/>
      </p:sp>
    </p:spTree>
    <p:extLst>
      <p:ext uri="{BB962C8B-B14F-4D97-AF65-F5344CB8AC3E}">
        <p14:creationId xmlns:p14="http://schemas.microsoft.com/office/powerpoint/2010/main" val="91989335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GROUP DISCUSSION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Divide participants into groups of 3-5 people</a:t>
            </a:r>
            <a:endParaRPr lang="en-US" dirty="0"/>
          </a:p>
          <a:p>
            <a:pPr marL="171450" indent="-171450">
              <a:buFont typeface="Arial" panose="020B0604020202020204" pitchFamily="34" charset="0"/>
              <a:buChar char="•"/>
            </a:pPr>
            <a:r>
              <a:rPr lang="en-US" dirty="0"/>
              <a:t>Present the slide</a:t>
            </a:r>
          </a:p>
          <a:p>
            <a:pPr marL="171450" indent="-171450">
              <a:buFont typeface="Arial" panose="020B0604020202020204" pitchFamily="34" charset="0"/>
              <a:buChar char="•"/>
            </a:pPr>
            <a:r>
              <a:rPr lang="en-US" dirty="0"/>
              <a:t>Let the participants discuss</a:t>
            </a:r>
          </a:p>
          <a:p>
            <a:pPr marL="171450" indent="-171450">
              <a:buFont typeface="Arial" panose="020B0604020202020204" pitchFamily="34" charset="0"/>
              <a:buChar char="•"/>
            </a:pPr>
            <a:r>
              <a:rPr lang="en-US" dirty="0"/>
              <a:t>Make sure participants have their workbook closed, as the answers are inside</a:t>
            </a:r>
          </a:p>
          <a:p>
            <a:endParaRPr lang="en-US" dirty="0"/>
          </a:p>
          <a:p>
            <a:r>
              <a:rPr lang="en-US" b="1" dirty="0"/>
              <a:t>PLENARY DISCUSSION</a:t>
            </a:r>
          </a:p>
          <a:p>
            <a:pPr marL="171450" indent="-171450">
              <a:buFont typeface="Arial" panose="020B0604020202020204" pitchFamily="34" charset="0"/>
              <a:buChar char="•"/>
            </a:pPr>
            <a:r>
              <a:rPr lang="en-US" dirty="0"/>
              <a:t>Give time to present back (let the groups complement each other) </a:t>
            </a:r>
          </a:p>
          <a:p>
            <a:pPr marL="171450" indent="-171450">
              <a:buFont typeface="Arial" panose="020B0604020202020204" pitchFamily="34" charset="0"/>
              <a:buChar char="•"/>
            </a:pPr>
            <a:r>
              <a:rPr lang="en-US" dirty="0"/>
              <a:t>Complement with the notes below</a:t>
            </a:r>
            <a:endParaRPr lang="en-CA" dirty="0"/>
          </a:p>
          <a:p>
            <a:pPr marL="171450" indent="-171450">
              <a:buFont typeface="Arial" panose="020B0604020202020204" pitchFamily="34" charset="0"/>
              <a:buChar char="•"/>
            </a:pPr>
            <a:r>
              <a:rPr lang="en-US" b="1" i="1" dirty="0"/>
              <a:t>What are the different case closure criteria? </a:t>
            </a:r>
          </a:p>
          <a:p>
            <a:pPr marL="628650" lvl="1" indent="-171450">
              <a:buFont typeface="Arial" panose="020B0604020202020204" pitchFamily="34" charset="0"/>
              <a:buChar char="•"/>
            </a:pPr>
            <a:r>
              <a:rPr lang="en-US" dirty="0"/>
              <a:t>The goals of the case plan have been met and the child is safe from harm, their care and well-being are being supported, and there are no additional concerns</a:t>
            </a:r>
          </a:p>
          <a:p>
            <a:pPr marL="628650" lvl="1" indent="-171450">
              <a:buFont typeface="Arial" panose="020B0604020202020204" pitchFamily="34" charset="0"/>
              <a:buChar char="•"/>
            </a:pPr>
            <a:r>
              <a:rPr lang="en-US" dirty="0"/>
              <a:t>The child turns 18 years old (sometimes the caseworker keeps supporting the child a few months after or refer the child to another service provider if needed)</a:t>
            </a:r>
          </a:p>
          <a:p>
            <a:pPr marL="628650" lvl="1" indent="-171450">
              <a:buFont typeface="Arial" panose="020B0604020202020204" pitchFamily="34" charset="0"/>
              <a:buChar char="•"/>
            </a:pPr>
            <a:r>
              <a:rPr lang="en-US" dirty="0"/>
              <a:t>The child dies</a:t>
            </a:r>
          </a:p>
          <a:p>
            <a:pPr marL="628650" lvl="1" indent="-171450">
              <a:buFont typeface="Arial" panose="020B0604020202020204" pitchFamily="34" charset="0"/>
              <a:buChar char="•"/>
            </a:pPr>
            <a:r>
              <a:rPr lang="en-US" dirty="0"/>
              <a:t>The child moves away and there is no possibility of doing a transfer</a:t>
            </a:r>
          </a:p>
          <a:p>
            <a:pPr marL="171450" indent="-171450">
              <a:buFont typeface="Arial" panose="020B0604020202020204" pitchFamily="34" charset="0"/>
              <a:buChar char="•"/>
            </a:pPr>
            <a:r>
              <a:rPr lang="en-US" b="1" i="1" dirty="0"/>
              <a:t>Why does the case closure need to be approved by the supervisor?</a:t>
            </a:r>
          </a:p>
          <a:p>
            <a:pPr marL="628650" lvl="1" indent="-171450">
              <a:buFont typeface="Arial" panose="020B0604020202020204" pitchFamily="34" charset="0"/>
              <a:buChar char="•"/>
            </a:pPr>
            <a:r>
              <a:rPr lang="en-US" dirty="0"/>
              <a:t>To ensure that cases are not closed prematurely. </a:t>
            </a:r>
          </a:p>
          <a:p>
            <a:pPr marL="171450" indent="-171450">
              <a:buFont typeface="Arial" panose="020B0604020202020204" pitchFamily="34" charset="0"/>
              <a:buChar char="•"/>
            </a:pPr>
            <a:r>
              <a:rPr lang="en-US" b="1" i="1" dirty="0"/>
              <a:t>What happens to the case file after the case is closed?</a:t>
            </a:r>
          </a:p>
          <a:p>
            <a:pPr marL="628650" lvl="1" indent="-171450">
              <a:buFont typeface="Arial" panose="020B0604020202020204" pitchFamily="34" charset="0"/>
              <a:buChar char="•"/>
            </a:pPr>
            <a:r>
              <a:rPr lang="en-US" dirty="0"/>
              <a:t>Closed cases should be stored in a safe place for a specific period of time in accordance with agency’s data protection protocol or national legislation</a:t>
            </a:r>
          </a:p>
          <a:p>
            <a:pPr marL="628650" lvl="1" indent="-171450">
              <a:buFont typeface="Arial" panose="020B0604020202020204" pitchFamily="34" charset="0"/>
              <a:buChar char="•"/>
            </a:pPr>
            <a:r>
              <a:rPr lang="en-US" dirty="0"/>
              <a:t>Closure does not mean that all documentation is erased</a:t>
            </a:r>
          </a:p>
          <a:p>
            <a:pPr marL="171450" indent="-171450">
              <a:buFont typeface="Arial" panose="020B0604020202020204" pitchFamily="34" charset="0"/>
              <a:buChar char="•"/>
            </a:pPr>
            <a:r>
              <a:rPr lang="en-US" b="1" i="1" dirty="0"/>
              <a:t>Why would a case be re-opened? </a:t>
            </a:r>
          </a:p>
          <a:p>
            <a:pPr marL="628650" lvl="1" indent="-171450">
              <a:buFont typeface="Arial" panose="020B0604020202020204" pitchFamily="34" charset="0"/>
              <a:buChar char="•"/>
            </a:pPr>
            <a:r>
              <a:rPr lang="en-US" dirty="0"/>
              <a:t>At any time whenever, new information becomes available</a:t>
            </a:r>
          </a:p>
          <a:p>
            <a:pPr marL="628650" lvl="1" indent="-171450">
              <a:buFont typeface="Arial" panose="020B0604020202020204" pitchFamily="34" charset="0"/>
              <a:buChar char="•"/>
            </a:pPr>
            <a:r>
              <a:rPr lang="en-US" dirty="0"/>
              <a:t>The child’s situation changes: e.g. recurring or new protection risks/concerns arise</a:t>
            </a:r>
          </a:p>
        </p:txBody>
      </p:sp>
      <p:sp>
        <p:nvSpPr>
          <p:cNvPr id="4" name="Slide Number Placeholder 3"/>
          <p:cNvSpPr>
            <a:spLocks noGrp="1"/>
          </p:cNvSpPr>
          <p:nvPr>
            <p:ph type="sldNum" sz="quarter" idx="5"/>
          </p:nvPr>
        </p:nvSpPr>
        <p:spPr/>
        <p:txBody>
          <a:bodyPr/>
          <a:lstStyle/>
          <a:p>
            <a:fld id="{780767AD-8186-5647-9165-A19B63BA7F43}" type="slidenum">
              <a:rPr lang="en-US" smtClean="0"/>
              <a:pPr/>
              <a:t>102</a:t>
            </a:fld>
            <a:endParaRPr lang="en-US"/>
          </a:p>
        </p:txBody>
      </p:sp>
    </p:spTree>
    <p:extLst>
      <p:ext uri="{BB962C8B-B14F-4D97-AF65-F5344CB8AC3E}">
        <p14:creationId xmlns:p14="http://schemas.microsoft.com/office/powerpoint/2010/main" val="324813313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EXPLANATION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Guide participants to </a:t>
            </a:r>
            <a:r>
              <a:rPr lang="en-US" sz="1200" b="1"/>
              <a:t>Workbook page </a:t>
            </a:r>
            <a:r>
              <a:rPr lang="en-US" sz="1200" b="1" dirty="0"/>
              <a:t>29</a:t>
            </a:r>
            <a:r>
              <a:rPr lang="en-US" sz="1200" b="1"/>
              <a:t>: Case closure form</a:t>
            </a:r>
            <a:endParaRPr lang="en-US" sz="1200" i="1"/>
          </a:p>
          <a:p>
            <a:pPr marL="171450" indent="-171450">
              <a:buFont typeface="Arial" panose="020B0604020202020204" pitchFamily="34" charset="0"/>
              <a:buChar char="•"/>
            </a:pPr>
            <a:r>
              <a:rPr lang="en-US" sz="1200" i="1"/>
              <a:t>These are some key considerations for each form</a:t>
            </a:r>
          </a:p>
          <a:p>
            <a:pPr marL="171450" indent="-171450">
              <a:buFont typeface="Arial" panose="020B0604020202020204" pitchFamily="34" charset="0"/>
              <a:buChar char="•"/>
            </a:pPr>
            <a:r>
              <a:rPr lang="en-US" sz="1200" i="1"/>
              <a:t>Notice the specific links between case management work, the forms and the CPIMS+</a:t>
            </a:r>
          </a:p>
          <a:p>
            <a:pPr marL="171450" indent="-171450">
              <a:buFont typeface="Arial" panose="020B0604020202020204" pitchFamily="34" charset="0"/>
              <a:buChar char="•"/>
            </a:pPr>
            <a:r>
              <a:rPr lang="en-US" sz="1200" dirty="0"/>
              <a:t>Present</a:t>
            </a:r>
            <a:r>
              <a:rPr lang="en-US" sz="1200"/>
              <a:t> the slide </a:t>
            </a:r>
          </a:p>
        </p:txBody>
      </p:sp>
      <p:sp>
        <p:nvSpPr>
          <p:cNvPr id="4" name="Slide Number Placeholder 3"/>
          <p:cNvSpPr>
            <a:spLocks noGrp="1"/>
          </p:cNvSpPr>
          <p:nvPr>
            <p:ph type="sldNum" sz="quarter" idx="5"/>
          </p:nvPr>
        </p:nvSpPr>
        <p:spPr/>
        <p:txBody>
          <a:bodyPr/>
          <a:lstStyle/>
          <a:p>
            <a:fld id="{780767AD-8186-5647-9165-A19B63BA7F43}" type="slidenum">
              <a:rPr lang="en-US" smtClean="0"/>
              <a:pPr/>
              <a:t>103</a:t>
            </a:fld>
            <a:endParaRPr lang="en-US"/>
          </a:p>
        </p:txBody>
      </p:sp>
    </p:spTree>
    <p:extLst>
      <p:ext uri="{BB962C8B-B14F-4D97-AF65-F5344CB8AC3E}">
        <p14:creationId xmlns:p14="http://schemas.microsoft.com/office/powerpoint/2010/main" val="293332694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EXPLANATION</a:t>
            </a:r>
          </a:p>
          <a:p>
            <a:pPr marL="171450" indent="-171450">
              <a:buFont typeface="Arial" panose="020B0604020202020204" pitchFamily="34" charset="0"/>
              <a:buChar char="•"/>
            </a:pPr>
            <a:r>
              <a:rPr lang="en-US" dirty="0"/>
              <a:t>Present the slide </a:t>
            </a:r>
          </a:p>
        </p:txBody>
      </p:sp>
      <p:sp>
        <p:nvSpPr>
          <p:cNvPr id="4" name="Slide Number Placeholder 3"/>
          <p:cNvSpPr>
            <a:spLocks noGrp="1"/>
          </p:cNvSpPr>
          <p:nvPr>
            <p:ph type="sldNum" sz="quarter" idx="5"/>
          </p:nvPr>
        </p:nvSpPr>
        <p:spPr/>
        <p:txBody>
          <a:bodyPr/>
          <a:lstStyle/>
          <a:p>
            <a:fld id="{780767AD-8186-5647-9165-A19B63BA7F43}" type="slidenum">
              <a:rPr lang="en-US" smtClean="0"/>
              <a:pPr/>
              <a:t>104</a:t>
            </a:fld>
            <a:endParaRPr lang="en-US"/>
          </a:p>
        </p:txBody>
      </p:sp>
    </p:spTree>
    <p:extLst>
      <p:ext uri="{BB962C8B-B14F-4D97-AF65-F5344CB8AC3E}">
        <p14:creationId xmlns:p14="http://schemas.microsoft.com/office/powerpoint/2010/main" val="365885407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rPr>
              <a:t>INTRODUCTION</a:t>
            </a:r>
          </a:p>
          <a:p>
            <a:pPr marL="171450" indent="-171450">
              <a:buFont typeface="Arial" panose="020B0604020202020204" pitchFamily="34" charset="0"/>
              <a:buChar char="•"/>
            </a:pPr>
            <a:r>
              <a:rPr lang="en-US" i="1" dirty="0">
                <a:solidFill>
                  <a:schemeClr val="tx1"/>
                </a:solidFill>
              </a:rPr>
              <a:t>Now in this demo we will show you…</a:t>
            </a:r>
            <a:endParaRPr lang="en-US" b="0" i="1" dirty="0">
              <a:solidFill>
                <a:schemeClr val="tx1"/>
              </a:solidFill>
            </a:endParaRPr>
          </a:p>
          <a:p>
            <a:pPr marL="171450" indent="-171450">
              <a:buFont typeface="Arial" panose="020B0604020202020204" pitchFamily="34" charset="0"/>
              <a:buChar char="•"/>
            </a:pPr>
            <a:r>
              <a:rPr lang="en-US" b="0" i="0" dirty="0">
                <a:solidFill>
                  <a:schemeClr val="tx1"/>
                </a:solidFill>
              </a:rPr>
              <a:t>Present the slide</a:t>
            </a:r>
            <a:endParaRPr lang="en-US" b="1" i="0" dirty="0">
              <a:solidFill>
                <a:schemeClr val="tx1"/>
              </a:solidFill>
            </a:endParaRPr>
          </a:p>
          <a:p>
            <a:endParaRPr lang="en-US" b="1" dirty="0">
              <a:solidFill>
                <a:schemeClr val="tx1"/>
              </a:solidFill>
            </a:endParaRPr>
          </a:p>
          <a:p>
            <a:r>
              <a:rPr lang="en-US" b="1" dirty="0">
                <a:solidFill>
                  <a:schemeClr val="tx1"/>
                </a:solidFill>
              </a:rPr>
              <a:t>DEMO</a:t>
            </a:r>
          </a:p>
          <a:p>
            <a:pPr marL="171450" indent="-171450" algn="l" defTabSz="914400" rtl="0" eaLnBrk="1" latinLnBrk="0" hangingPunct="1">
              <a:buClr>
                <a:schemeClr val="dk1"/>
              </a:buClr>
              <a:buSzPts val="1000"/>
              <a:buFont typeface="Arial" panose="020B0604020202020204" pitchFamily="34" charset="0"/>
              <a:buChar char="•"/>
            </a:pPr>
            <a:r>
              <a:rPr lang="en-US" sz="1200" b="1" i="0" kern="1200" dirty="0">
                <a:solidFill>
                  <a:schemeClr val="tx1"/>
                </a:solidFill>
                <a:latin typeface="+mn-lt"/>
                <a:ea typeface="+mn-ea"/>
                <a:cs typeface="+mn-cs"/>
              </a:rPr>
              <a:t>Case closure form</a:t>
            </a:r>
          </a:p>
          <a:p>
            <a:pPr marL="628650" lvl="2" indent="-171450" algn="l" defTabSz="914400" rtl="0" eaLnBrk="1" latinLnBrk="0" hangingPunct="1">
              <a:buClr>
                <a:schemeClr val="dk1"/>
              </a:buClr>
              <a:buSzPts val="1000"/>
              <a:buFont typeface="Arial" panose="020B0604020202020204" pitchFamily="34" charset="0"/>
              <a:buChar char="•"/>
            </a:pPr>
            <a:r>
              <a:rPr lang="en-US" sz="1200" b="0" i="0" kern="1200" dirty="0">
                <a:solidFill>
                  <a:schemeClr val="tx1"/>
                </a:solidFill>
                <a:latin typeface="+mn-lt"/>
                <a:ea typeface="+mn-ea"/>
                <a:cs typeface="+mn-cs"/>
              </a:rPr>
              <a:t>See CPIMS+ How-To-Demo PTT slide 99</a:t>
            </a:r>
          </a:p>
          <a:p>
            <a:pPr marL="171450" indent="-171450" algn="l" defTabSz="914400" rtl="0" eaLnBrk="1" latinLnBrk="0" hangingPunct="1">
              <a:buClr>
                <a:schemeClr val="dk1"/>
              </a:buClr>
              <a:buSzPts val="1000"/>
              <a:buFont typeface="Arial" panose="020B0604020202020204" pitchFamily="34" charset="0"/>
              <a:buChar char="•"/>
            </a:pPr>
            <a:r>
              <a:rPr lang="en-US" sz="1200" b="1" i="0" kern="1200" dirty="0">
                <a:solidFill>
                  <a:schemeClr val="tx1"/>
                </a:solidFill>
                <a:latin typeface="+mn-lt"/>
                <a:ea typeface="+mn-ea"/>
                <a:cs typeface="+mn-cs"/>
              </a:rPr>
              <a:t>Approval for case closure</a:t>
            </a:r>
          </a:p>
          <a:p>
            <a:pPr marL="628650" lvl="1" indent="-171450" algn="l" defTabSz="914400" rtl="0" eaLnBrk="1" latinLnBrk="0" hangingPunct="1">
              <a:buClr>
                <a:schemeClr val="dk1"/>
              </a:buClr>
              <a:buSzPts val="1000"/>
              <a:buFont typeface="Arial" panose="020B0604020202020204" pitchFamily="34" charset="0"/>
              <a:buChar char="•"/>
            </a:pPr>
            <a:r>
              <a:rPr lang="en-US" sz="1200" b="0" i="0" kern="1200" dirty="0">
                <a:solidFill>
                  <a:schemeClr val="tx1"/>
                </a:solidFill>
                <a:latin typeface="+mn-lt"/>
                <a:ea typeface="+mn-ea"/>
                <a:cs typeface="+mn-cs"/>
              </a:rPr>
              <a:t>See CPIMS+ How-To-Demo PTT slides 100-103</a:t>
            </a:r>
          </a:p>
          <a:p>
            <a:pPr marL="171450" indent="-171450" algn="l" defTabSz="914400" rtl="0" eaLnBrk="1" latinLnBrk="0" hangingPunct="1">
              <a:buClr>
                <a:schemeClr val="dk1"/>
              </a:buClr>
              <a:buSzPts val="1000"/>
              <a:buFont typeface="Arial" panose="020B0604020202020204" pitchFamily="34" charset="0"/>
              <a:buChar char="•"/>
            </a:pPr>
            <a:r>
              <a:rPr lang="en-US" sz="1200" b="1" i="0" kern="1200" dirty="0">
                <a:solidFill>
                  <a:srgbClr val="026794"/>
                </a:solidFill>
                <a:latin typeface="+mn-lt"/>
                <a:ea typeface="+mn-ea"/>
                <a:cs typeface="+mn-cs"/>
                <a:hlinkClick r:id="rId3">
                  <a:extLst>
                    <a:ext uri="{A12FA001-AC4F-418D-AE19-62706E023703}">
                      <ahyp:hlinkClr xmlns:ahyp="http://schemas.microsoft.com/office/drawing/2018/hyperlinkcolor" val="tx"/>
                    </a:ext>
                  </a:extLst>
                </a:hlinkClick>
              </a:rPr>
              <a:t>Case transfer</a:t>
            </a:r>
            <a:endParaRPr lang="en-US" sz="1200" b="1" i="0" kern="1200" dirty="0">
              <a:solidFill>
                <a:srgbClr val="026794"/>
              </a:solidFill>
              <a:latin typeface="+mn-lt"/>
              <a:ea typeface="+mn-ea"/>
              <a:cs typeface="+mn-cs"/>
            </a:endParaRPr>
          </a:p>
          <a:p>
            <a:pPr marL="628650" lvl="1" indent="-171450" algn="l" defTabSz="914400" rtl="0" eaLnBrk="1" latinLnBrk="0" hangingPunct="1">
              <a:buClr>
                <a:schemeClr val="dk1"/>
              </a:buClr>
              <a:buSzPts val="1000"/>
              <a:buFont typeface="Arial" panose="020B0604020202020204" pitchFamily="34" charset="0"/>
              <a:buChar char="•"/>
            </a:pPr>
            <a:r>
              <a:rPr lang="en-US" sz="1200" b="0" i="0" kern="1200" dirty="0">
                <a:solidFill>
                  <a:schemeClr val="tx1"/>
                </a:solidFill>
                <a:latin typeface="+mn-lt"/>
                <a:ea typeface="+mn-ea"/>
                <a:cs typeface="+mn-cs"/>
              </a:rPr>
              <a:t>See link to video and the CPIMS+ How-To-Demo PTT slides 126-132</a:t>
            </a:r>
          </a:p>
          <a:p>
            <a:pPr marL="171450" indent="-171450" algn="l" defTabSz="914400" rtl="0" eaLnBrk="1" latinLnBrk="0" hangingPunct="1">
              <a:buClr>
                <a:schemeClr val="dk1"/>
              </a:buClr>
              <a:buSzPts val="1000"/>
              <a:buFont typeface="Arial" panose="020B0604020202020204" pitchFamily="34" charset="0"/>
              <a:buChar char="•"/>
            </a:pPr>
            <a:r>
              <a:rPr lang="en-US" sz="1200" b="1" i="0" kern="1200" dirty="0">
                <a:solidFill>
                  <a:schemeClr val="tx1"/>
                </a:solidFill>
                <a:latin typeface="+mn-lt"/>
                <a:ea typeface="+mn-ea"/>
                <a:cs typeface="+mn-cs"/>
              </a:rPr>
              <a:t>Re-opening a closed case</a:t>
            </a:r>
          </a:p>
          <a:p>
            <a:pPr marL="628650" lvl="1" indent="-171450" algn="l" defTabSz="914400" rtl="0" eaLnBrk="1" latinLnBrk="0" hangingPunct="1">
              <a:buClr>
                <a:schemeClr val="dk1"/>
              </a:buClr>
              <a:buSzPts val="1000"/>
              <a:buFont typeface="Arial" panose="020B0604020202020204" pitchFamily="34" charset="0"/>
              <a:buChar char="•"/>
            </a:pPr>
            <a:r>
              <a:rPr lang="en-US" sz="1200" b="0" i="0" kern="1200" dirty="0">
                <a:solidFill>
                  <a:schemeClr val="tx1"/>
                </a:solidFill>
                <a:latin typeface="+mn-lt"/>
                <a:ea typeface="+mn-ea"/>
                <a:cs typeface="+mn-cs"/>
              </a:rPr>
              <a:t>See CPIMS+ How-To-Demo PTT slide 105-107</a:t>
            </a:r>
          </a:p>
          <a:p>
            <a:pPr marL="171450" indent="-171450" algn="l" defTabSz="914400" rtl="0" eaLnBrk="1" latinLnBrk="0" hangingPunct="1">
              <a:buClr>
                <a:schemeClr val="dk1"/>
              </a:buClr>
              <a:buSzPts val="1000"/>
              <a:buFont typeface="Arial" panose="020B0604020202020204" pitchFamily="34" charset="0"/>
              <a:buChar char="•"/>
            </a:pPr>
            <a:r>
              <a:rPr lang="en-US" sz="1200" b="1" i="0" kern="1200" dirty="0">
                <a:solidFill>
                  <a:schemeClr val="tx1"/>
                </a:solidFill>
                <a:latin typeface="+mn-lt"/>
                <a:ea typeface="+mn-ea"/>
                <a:cs typeface="+mn-cs"/>
              </a:rPr>
              <a:t>Dashboard case closure</a:t>
            </a:r>
          </a:p>
          <a:p>
            <a:pPr marL="628650" lvl="1" indent="-171450" algn="l" defTabSz="914400" rtl="0" eaLnBrk="1" latinLnBrk="0" hangingPunct="1">
              <a:buClr>
                <a:schemeClr val="dk1"/>
              </a:buClr>
              <a:buSzPts val="1000"/>
              <a:buFont typeface="Arial" panose="020B0604020202020204" pitchFamily="34" charset="0"/>
              <a:buChar char="•"/>
            </a:pPr>
            <a:r>
              <a:rPr lang="en-US" sz="1200" b="0" i="0" kern="1200" dirty="0">
                <a:solidFill>
                  <a:schemeClr val="tx1"/>
                </a:solidFill>
                <a:latin typeface="+mn-lt"/>
                <a:ea typeface="+mn-ea"/>
                <a:cs typeface="+mn-cs"/>
              </a:rPr>
              <a:t>See CPIMS+ How-To-Demo PTT slide 103</a:t>
            </a:r>
          </a:p>
          <a:p>
            <a:pPr marL="171450" indent="-171450" algn="l" defTabSz="914400" rtl="0" eaLnBrk="1" latinLnBrk="0" hangingPunct="1">
              <a:buClr>
                <a:schemeClr val="dk1"/>
              </a:buClr>
              <a:buSzPts val="1000"/>
              <a:buFont typeface="Arial" panose="020B0604020202020204" pitchFamily="34" charset="0"/>
              <a:buChar char="•"/>
            </a:pPr>
            <a:r>
              <a:rPr lang="en-US" sz="1200" b="0" i="0" kern="1200" dirty="0">
                <a:solidFill>
                  <a:schemeClr val="tx1"/>
                </a:solidFill>
                <a:latin typeface="+mn-lt"/>
                <a:ea typeface="+mn-ea"/>
                <a:cs typeface="+mn-cs"/>
              </a:rPr>
              <a:t>See the </a:t>
            </a:r>
            <a:r>
              <a:rPr lang="en-US" sz="1200" b="0" i="0" kern="1200" dirty="0">
                <a:solidFill>
                  <a:srgbClr val="026794"/>
                </a:solidFill>
                <a:latin typeface="+mn-lt"/>
                <a:ea typeface="+mn-ea"/>
                <a:cs typeface="+mn-cs"/>
                <a:hlinkClick r:id="rId4">
                  <a:extLst>
                    <a:ext uri="{A12FA001-AC4F-418D-AE19-62706E023703}">
                      <ahyp:hlinkClr xmlns:ahyp="http://schemas.microsoft.com/office/drawing/2018/hyperlinkcolor" val="tx"/>
                    </a:ext>
                  </a:extLst>
                </a:hlinkClick>
              </a:rPr>
              <a:t>CPIMS+ user guide</a:t>
            </a:r>
            <a:r>
              <a:rPr lang="en-US" sz="1200" b="0" i="0" kern="1200" dirty="0">
                <a:solidFill>
                  <a:srgbClr val="026794"/>
                </a:solidFill>
                <a:latin typeface="+mn-lt"/>
                <a:ea typeface="+mn-ea"/>
                <a:cs typeface="+mn-cs"/>
              </a:rPr>
              <a:t> </a:t>
            </a:r>
            <a:r>
              <a:rPr lang="en-US" sz="1200" b="0" i="0" kern="1200" dirty="0">
                <a:solidFill>
                  <a:schemeClr val="tx1"/>
                </a:solidFill>
                <a:latin typeface="+mn-lt"/>
                <a:ea typeface="+mn-ea"/>
                <a:cs typeface="+mn-cs"/>
              </a:rPr>
              <a:t>for more information (See Transfers and Referrals/Approvals and Close/Reopen)</a:t>
            </a:r>
          </a:p>
          <a:p>
            <a:pPr>
              <a:buSzPts val="1400"/>
            </a:pPr>
            <a:endParaRPr lang="en-US" dirty="0"/>
          </a:p>
          <a:p>
            <a:endParaRPr lang="en-CA" dirty="0"/>
          </a:p>
        </p:txBody>
      </p:sp>
      <p:sp>
        <p:nvSpPr>
          <p:cNvPr id="4" name="Slide Number Placeholder 3"/>
          <p:cNvSpPr>
            <a:spLocks noGrp="1"/>
          </p:cNvSpPr>
          <p:nvPr>
            <p:ph type="sldNum" sz="quarter" idx="5"/>
          </p:nvPr>
        </p:nvSpPr>
        <p:spPr/>
        <p:txBody>
          <a:bodyPr/>
          <a:lstStyle/>
          <a:p>
            <a:fld id="{780767AD-8186-5647-9165-A19B63BA7F43}" type="slidenum">
              <a:rPr lang="en-US" smtClean="0"/>
              <a:pPr/>
              <a:t>105</a:t>
            </a:fld>
            <a:endParaRPr lang="en-US"/>
          </a:p>
        </p:txBody>
      </p:sp>
    </p:spTree>
    <p:extLst>
      <p:ext uri="{BB962C8B-B14F-4D97-AF65-F5344CB8AC3E}">
        <p14:creationId xmlns:p14="http://schemas.microsoft.com/office/powerpoint/2010/main" val="33161912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ADAPT FOR REMOTE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When participants are working, check on them and ask </a:t>
            </a:r>
            <a:r>
              <a:rPr lang="en-US" dirty="0"/>
              <a:t>how comfortable they are with using the CPIMS+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Offer to provide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anyone is facing difficulties, show them what to do on the screen</a:t>
            </a: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highlight>
                  <a:schemeClr val="lt1"/>
                </a:highlight>
                <a:sym typeface="Helvetica Neue"/>
              </a:rPr>
              <a:t>_____________________________________________________________________________</a:t>
            </a:r>
            <a:endParaRPr lang="en-US" b="0" dirty="0"/>
          </a:p>
          <a:p>
            <a:endParaRPr lang="en-US" b="1" dirty="0"/>
          </a:p>
          <a:p>
            <a:r>
              <a:rPr lang="en-US" b="1" dirty="0"/>
              <a:t>INDIVIDUAL WORK</a:t>
            </a:r>
          </a:p>
          <a:p>
            <a:pPr marL="171450" indent="-171450">
              <a:buFont typeface="Arial" panose="020B0604020202020204" pitchFamily="34" charset="0"/>
              <a:buChar char="•"/>
            </a:pPr>
            <a:r>
              <a:rPr lang="en-US" i="1" dirty="0"/>
              <a:t>Now it’s your turn to practice</a:t>
            </a:r>
          </a:p>
          <a:p>
            <a:pPr marL="171450" indent="-171450">
              <a:buFont typeface="Arial" panose="020B0604020202020204" pitchFamily="34" charset="0"/>
              <a:buChar char="•"/>
            </a:pPr>
            <a:r>
              <a:rPr lang="en-US" i="1" dirty="0"/>
              <a:t>Refer to </a:t>
            </a:r>
            <a:r>
              <a:rPr lang="en-US" b="1" i="1" dirty="0"/>
              <a:t>Workbook page 28: Case study – Step 6</a:t>
            </a:r>
          </a:p>
          <a:p>
            <a:pPr marL="171450" indent="-171450">
              <a:buFont typeface="Arial" panose="020B0604020202020204" pitchFamily="34" charset="0"/>
              <a:buChar char="•"/>
            </a:pPr>
            <a:r>
              <a:rPr lang="en-US" i="1" dirty="0"/>
              <a:t>Do the following…</a:t>
            </a:r>
          </a:p>
          <a:p>
            <a:pPr marL="171450" indent="-171450">
              <a:buFont typeface="Arial" panose="020B0604020202020204" pitchFamily="34" charset="0"/>
              <a:buChar char="•"/>
            </a:pPr>
            <a:r>
              <a:rPr lang="en-US" dirty="0"/>
              <a:t>Present the slide</a:t>
            </a:r>
          </a:p>
          <a:p>
            <a:pPr marL="171450" indent="-171450">
              <a:buFont typeface="Arial" panose="020B0604020202020204" pitchFamily="34" charset="0"/>
              <a:buChar char="•"/>
            </a:pPr>
            <a:r>
              <a:rPr lang="en-US" dirty="0"/>
              <a:t>The supervisors can support the caseworkers with their part of the exercise</a:t>
            </a:r>
          </a:p>
          <a:p>
            <a:pPr marL="171450" indent="-171450">
              <a:buFont typeface="Arial" panose="020B0604020202020204" pitchFamily="34" charset="0"/>
              <a:buChar char="•"/>
            </a:pPr>
            <a:r>
              <a:rPr lang="en-US" dirty="0"/>
              <a:t>Walk around the room to see if anyone needs support</a:t>
            </a:r>
          </a:p>
          <a:p>
            <a:pPr marL="171450" indent="-171450">
              <a:buFont typeface="Arial" panose="020B0604020202020204" pitchFamily="34" charset="0"/>
              <a:buChar char="•"/>
            </a:pPr>
            <a:r>
              <a:rPr lang="en-US" dirty="0"/>
              <a:t>As the facilitator, log in as the administrator to ensure all participants completed the task</a:t>
            </a:r>
            <a:endParaRPr lang="en-US" b="1" dirty="0"/>
          </a:p>
        </p:txBody>
      </p:sp>
      <p:sp>
        <p:nvSpPr>
          <p:cNvPr id="4" name="Slide Number Placeholder 3"/>
          <p:cNvSpPr>
            <a:spLocks noGrp="1"/>
          </p:cNvSpPr>
          <p:nvPr>
            <p:ph type="sldNum" sz="quarter" idx="5"/>
          </p:nvPr>
        </p:nvSpPr>
        <p:spPr/>
        <p:txBody>
          <a:bodyPr/>
          <a:lstStyle/>
          <a:p>
            <a:fld id="{780767AD-8186-5647-9165-A19B63BA7F43}" type="slidenum">
              <a:rPr lang="en-US" smtClean="0"/>
              <a:pPr/>
              <a:t>106</a:t>
            </a:fld>
            <a:endParaRPr lang="en-US"/>
          </a:p>
        </p:txBody>
      </p:sp>
    </p:spTree>
    <p:extLst>
      <p:ext uri="{BB962C8B-B14F-4D97-AF65-F5344CB8AC3E}">
        <p14:creationId xmlns:p14="http://schemas.microsoft.com/office/powerpoint/2010/main" val="186938734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ADAPT FOR REMOTE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Record the plenary discussion answers on a </a:t>
            </a:r>
            <a:r>
              <a:rPr lang="en-US" sz="1100" dirty="0" err="1"/>
              <a:t>jamboard</a:t>
            </a:r>
            <a:r>
              <a:rPr lang="en-US" sz="11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highlight>
                  <a:schemeClr val="lt1"/>
                </a:highlight>
                <a:sym typeface="Helvetica Neue"/>
              </a:rPr>
              <a:t>_____________________________________________________________________________________</a:t>
            </a:r>
            <a:endParaRPr lang="en-US" sz="1100" b="0" dirty="0"/>
          </a:p>
          <a:p>
            <a:endParaRPr lang="en-US" sz="1100" b="1" dirty="0"/>
          </a:p>
          <a:p>
            <a:r>
              <a:rPr lang="en-US" sz="1100" b="1" dirty="0"/>
              <a:t>DEMO (optional)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If there is time, ask a volunteer to use the facilitator laptop to show how they went through the exercise in the front</a:t>
            </a:r>
          </a:p>
          <a:p>
            <a:endParaRPr lang="en-US" sz="1100" dirty="0"/>
          </a:p>
          <a:p>
            <a:r>
              <a:rPr lang="en-US" sz="1100" b="1" dirty="0"/>
              <a:t>PLENARY DISCUSSION</a:t>
            </a:r>
          </a:p>
          <a:p>
            <a:pPr marL="171450" indent="-171450">
              <a:buFont typeface="Arial" panose="020B0604020202020204" pitchFamily="34" charset="0"/>
              <a:buChar char="•"/>
            </a:pPr>
            <a:r>
              <a:rPr lang="en-US" sz="1100" i="1" dirty="0"/>
              <a:t>How did it go? What was easy? What was hard?</a:t>
            </a:r>
          </a:p>
          <a:p>
            <a:pPr marL="171450" indent="-171450">
              <a:buFont typeface="Arial" panose="020B0604020202020204" pitchFamily="34" charset="0"/>
              <a:buChar char="•"/>
            </a:pPr>
            <a:r>
              <a:rPr lang="en-US" sz="1100" i="1" dirty="0"/>
              <a:t>How do you think this will support your case management process? Or maybe make it more difficult? </a:t>
            </a:r>
          </a:p>
          <a:p>
            <a:pPr marL="171450" indent="-171450">
              <a:buFont typeface="Arial" panose="020B0604020202020204" pitchFamily="34" charset="0"/>
              <a:buChar char="•"/>
            </a:pPr>
            <a:r>
              <a:rPr lang="en-US" sz="1100" dirty="0"/>
              <a:t>Record the answers on a flipchart</a:t>
            </a:r>
          </a:p>
          <a:p>
            <a:pPr marL="171450" indent="-171450">
              <a:buFont typeface="Arial" panose="020B0604020202020204" pitchFamily="34" charset="0"/>
              <a:buChar char="•"/>
            </a:pPr>
            <a:r>
              <a:rPr lang="en-US" sz="1100" dirty="0"/>
              <a:t>The feedback as well as any technical issues will need to be recorded and shared with the CPIMS Steering Committee</a:t>
            </a:r>
          </a:p>
          <a:p>
            <a:endParaRPr lang="en-US" sz="1100" dirty="0"/>
          </a:p>
          <a:p>
            <a:r>
              <a:rPr lang="en-US" sz="1100" b="1" dirty="0"/>
              <a:t>EXPLANATION</a:t>
            </a:r>
          </a:p>
          <a:p>
            <a:pPr marL="171450" indent="-171450">
              <a:buFont typeface="Arial" panose="020B0604020202020204" pitchFamily="34" charset="0"/>
              <a:buChar char="•"/>
            </a:pPr>
            <a:r>
              <a:rPr lang="en-US" sz="1100" i="1" dirty="0"/>
              <a:t>Common challenges</a:t>
            </a:r>
          </a:p>
          <a:p>
            <a:pPr marL="628650" lvl="1" indent="-171450">
              <a:buFont typeface="Arial" panose="020B0604020202020204" pitchFamily="34" charset="0"/>
              <a:buChar char="•"/>
            </a:pPr>
            <a:r>
              <a:rPr lang="en-US" sz="1100" i="1" dirty="0"/>
              <a:t>Caseworkers may forget that closed cases cannot be found on the dashboard but need to be searched by the closed cases filter.</a:t>
            </a:r>
          </a:p>
          <a:p>
            <a:pPr marL="628650" lvl="1" indent="-171450">
              <a:buFont typeface="Arial" panose="020B0604020202020204" pitchFamily="34" charset="0"/>
              <a:buChar char="•"/>
            </a:pPr>
            <a:r>
              <a:rPr lang="en-US" sz="1100" i="1" dirty="0"/>
              <a:t>Caseworkers may forget that in order to transfer a case this case must be opened and consent sought, cases which are closed cannot be transferred as such.  </a:t>
            </a:r>
          </a:p>
          <a:p>
            <a:pPr marL="628650" lvl="1" indent="-171450">
              <a:buFont typeface="Arial" panose="020B0604020202020204" pitchFamily="34" charset="0"/>
              <a:buChar char="•"/>
            </a:pPr>
            <a:r>
              <a:rPr lang="en-US" sz="1100" i="1" dirty="0"/>
              <a:t>The caseworker will need to change the case status manually after filling in the case closure form and getting the supervisor, if this is not done the case will continue to feature as open on the dashboard.</a:t>
            </a:r>
          </a:p>
          <a:p>
            <a:pPr marL="628650" lvl="1" indent="-171450">
              <a:buFont typeface="Arial" panose="020B0604020202020204" pitchFamily="34" charset="0"/>
              <a:buChar char="•"/>
            </a:pPr>
            <a:r>
              <a:rPr lang="en-US" sz="1100" i="1" dirty="0"/>
              <a:t>If data needs to be generated on total number of cases managed it is possible to filter and include both open and closed cases to show totals. Once a case is closed this does not mean it is not included in the overall data if needed.</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b="1" dirty="0"/>
              <a:t>INDIVIDUAL WORK</a:t>
            </a:r>
          </a:p>
          <a:p>
            <a:pPr marL="171450" indent="-171450">
              <a:buFont typeface="Arial" panose="020B0604020202020204" pitchFamily="34" charset="0"/>
              <a:buChar char="•"/>
            </a:pPr>
            <a:r>
              <a:rPr lang="en-US" sz="1100" dirty="0"/>
              <a:t>Give the participants 5 minutes to take notes in </a:t>
            </a:r>
            <a:r>
              <a:rPr lang="en-US" sz="1100" b="1" dirty="0"/>
              <a:t>Workbook page 3: CPIMS+ integration plan</a:t>
            </a:r>
          </a:p>
          <a:p>
            <a:pPr marL="171450" indent="-171450">
              <a:buFont typeface="Arial" panose="020B0604020202020204" pitchFamily="34" charset="0"/>
              <a:buChar char="•"/>
            </a:pPr>
            <a:r>
              <a:rPr lang="en-US" sz="1100" i="1" dirty="0"/>
              <a:t>Are there any questions before we continue?</a:t>
            </a:r>
            <a:endParaRPr lang="en-US" sz="1100" dirty="0"/>
          </a:p>
        </p:txBody>
      </p:sp>
      <p:sp>
        <p:nvSpPr>
          <p:cNvPr id="4" name="Slide Number Placeholder 3"/>
          <p:cNvSpPr>
            <a:spLocks noGrp="1"/>
          </p:cNvSpPr>
          <p:nvPr>
            <p:ph type="sldNum" sz="quarter" idx="5"/>
          </p:nvPr>
        </p:nvSpPr>
        <p:spPr/>
        <p:txBody>
          <a:bodyPr/>
          <a:lstStyle/>
          <a:p>
            <a:fld id="{780767AD-8186-5647-9165-A19B63BA7F43}" type="slidenum">
              <a:rPr lang="en-US" smtClean="0"/>
              <a:pPr/>
              <a:t>107</a:t>
            </a:fld>
            <a:endParaRPr lang="en-US"/>
          </a:p>
        </p:txBody>
      </p:sp>
    </p:spTree>
    <p:extLst>
      <p:ext uri="{BB962C8B-B14F-4D97-AF65-F5344CB8AC3E}">
        <p14:creationId xmlns:p14="http://schemas.microsoft.com/office/powerpoint/2010/main" val="335078418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F47B34-69A6-16A1-DAFE-D6E2C6C501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5F98B2-A276-5735-0324-88654DCC7693}"/>
              </a:ext>
            </a:extLst>
          </p:cNvPr>
          <p:cNvSpPr>
            <a:spLocks noGrp="1"/>
          </p:cNvSpPr>
          <p:nvPr>
            <p:ph type="body" idx="1"/>
          </p:nvPr>
        </p:nvSpPr>
        <p:spPr/>
        <p:txBody>
          <a:bodyPr/>
          <a:lstStyle/>
          <a:p>
            <a:r>
              <a:rPr lang="en-CA" b="1" dirty="0"/>
              <a:t>EXPLANATION</a:t>
            </a:r>
          </a:p>
          <a:p>
            <a:pPr marL="171450" indent="-171450">
              <a:buFont typeface="Arial" panose="020B0604020202020204" pitchFamily="34" charset="0"/>
              <a:buChar char="•"/>
            </a:pPr>
            <a:r>
              <a:rPr lang="en-CA" dirty="0"/>
              <a:t>Guide participants to </a:t>
            </a:r>
            <a:r>
              <a:rPr lang="en-CA" b="1" dirty="0"/>
              <a:t>Workbook page 32: Case Study – Discussion Answers</a:t>
            </a:r>
          </a:p>
          <a:p>
            <a:pPr marL="171450" indent="-171450">
              <a:buFont typeface="Arial" panose="020B0604020202020204" pitchFamily="34" charset="0"/>
              <a:buChar char="•"/>
            </a:pPr>
            <a:r>
              <a:rPr lang="en-CA" i="1" dirty="0"/>
              <a:t>You will find additional notes to the discussion questions for each part of the case study</a:t>
            </a:r>
          </a:p>
          <a:p>
            <a:pPr marL="171450" indent="-171450">
              <a:buFont typeface="Arial" panose="020B0604020202020204" pitchFamily="34" charset="0"/>
              <a:buChar char="•"/>
            </a:pPr>
            <a:r>
              <a:rPr lang="en-CA" i="1" dirty="0"/>
              <a:t>You can refer to this when you review this training in the future</a:t>
            </a:r>
          </a:p>
        </p:txBody>
      </p:sp>
    </p:spTree>
    <p:extLst>
      <p:ext uri="{BB962C8B-B14F-4D97-AF65-F5344CB8AC3E}">
        <p14:creationId xmlns:p14="http://schemas.microsoft.com/office/powerpoint/2010/main" val="177161110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ts val="1400"/>
            </a:pPr>
            <a:r>
              <a:rPr lang="en-US" b="1"/>
              <a:t>EXPLANATION</a:t>
            </a:r>
          </a:p>
          <a:p>
            <a:pPr marL="285750" lvl="0" indent="-285750">
              <a:buSzPts val="1400"/>
              <a:buFont typeface="Arial" panose="020B0604020202020204" pitchFamily="34" charset="0"/>
              <a:buChar char="•"/>
            </a:pPr>
            <a:r>
              <a:rPr lang="en-US" i="0" dirty="0"/>
              <a:t>Present</a:t>
            </a:r>
            <a:r>
              <a:rPr lang="en-US" i="0"/>
              <a:t> the slides</a:t>
            </a:r>
          </a:p>
          <a:p>
            <a:pPr marL="285750" lvl="0" indent="-285750">
              <a:buSzPts val="1400"/>
              <a:buFont typeface="Arial" panose="020B0604020202020204" pitchFamily="34" charset="0"/>
              <a:buChar char="•"/>
            </a:pPr>
            <a:r>
              <a:rPr lang="en-US" i="1"/>
              <a:t>In the next session, we look at additional functionalities (including FTR when relevant)</a:t>
            </a:r>
          </a:p>
          <a:p>
            <a:pPr marL="285750" indent="-285750">
              <a:lnSpc>
                <a:spcPct val="115000"/>
              </a:lnSpc>
              <a:buClr>
                <a:schemeClr val="dk1"/>
              </a:buClr>
              <a:buSzPts val="1100"/>
              <a:buFont typeface="Arial" panose="020B0604020202020204" pitchFamily="34" charset="0"/>
              <a:buChar char="•"/>
            </a:pPr>
            <a:r>
              <a:rPr lang="en-US" i="1"/>
              <a:t>We will also look at into how the CPIMS+ supports supervision. </a:t>
            </a:r>
          </a:p>
          <a:p>
            <a:pPr marL="285750" indent="-285750">
              <a:lnSpc>
                <a:spcPct val="115000"/>
              </a:lnSpc>
              <a:buClr>
                <a:schemeClr val="dk1"/>
              </a:buClr>
              <a:buSzPts val="1100"/>
              <a:buFont typeface="Arial" panose="020B0604020202020204" pitchFamily="34" charset="0"/>
              <a:buChar char="•"/>
            </a:pPr>
            <a:r>
              <a:rPr lang="en-US" i="1">
                <a:ea typeface="Calibri"/>
                <a:cs typeface="Calibri"/>
                <a:sym typeface="Calibri"/>
              </a:rPr>
              <a:t>Are there any questions before we continue?</a:t>
            </a:r>
            <a:endParaRPr lang="en-US" b="0" i="1">
              <a:ea typeface="Calibri"/>
              <a:cs typeface="Calibri"/>
              <a:sym typeface="Calibri"/>
            </a:endParaRPr>
          </a:p>
        </p:txBody>
      </p:sp>
      <p:sp>
        <p:nvSpPr>
          <p:cNvPr id="4" name="Slide Number Placeholder 3"/>
          <p:cNvSpPr>
            <a:spLocks noGrp="1"/>
          </p:cNvSpPr>
          <p:nvPr>
            <p:ph type="sldNum" sz="quarter" idx="5"/>
          </p:nvPr>
        </p:nvSpPr>
        <p:spPr/>
        <p:txBody>
          <a:bodyPr/>
          <a:lstStyle/>
          <a:p>
            <a:fld id="{780767AD-8186-5647-9165-A19B63BA7F43}" type="slidenum">
              <a:rPr lang="en-US" smtClean="0"/>
              <a:pPr/>
              <a:t>109</a:t>
            </a:fld>
            <a:endParaRPr lang="en-US"/>
          </a:p>
        </p:txBody>
      </p:sp>
    </p:spTree>
    <p:extLst>
      <p:ext uri="{BB962C8B-B14F-4D97-AF65-F5344CB8AC3E}">
        <p14:creationId xmlns:p14="http://schemas.microsoft.com/office/powerpoint/2010/main" val="3127581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a:extLst>
              <a:ext uri="{FF2B5EF4-FFF2-40B4-BE49-F238E27FC236}">
                <a16:creationId xmlns:a16="http://schemas.microsoft.com/office/drawing/2014/main" id="{4FBD27E6-1C46-23AC-BE73-FAC2E1E9C4E2}"/>
              </a:ext>
            </a:extLst>
          </p:cNvPr>
          <p:cNvSpPr>
            <a:spLocks noGrp="1"/>
          </p:cNvSpPr>
          <p:nvPr>
            <p:ph type="body" idx="1"/>
          </p:nvPr>
        </p:nvSpPr>
        <p:spPr/>
        <p:txBody>
          <a:bodyPr/>
          <a:lstStyle/>
          <a:p>
            <a:pPr lvl="0"/>
            <a:r>
              <a:rPr lang="en-US" b="1"/>
              <a:t>ADAPT FOR CONTEXT</a:t>
            </a:r>
          </a:p>
          <a:p>
            <a:pPr marL="185715" indent="-185715">
              <a:buFont typeface="Arial" panose="020B0604020202020204" pitchFamily="34" charset="0"/>
              <a:buChar char="•"/>
            </a:pPr>
            <a:r>
              <a:rPr lang="en-US"/>
              <a:t>Add the expected duration for each topic</a:t>
            </a:r>
          </a:p>
          <a:p>
            <a:pPr marL="0" marR="0" lvl="0" indent="0" algn="l" defTabSz="914400" rtl="0" eaLnBrk="1" fontAlgn="auto" latinLnBrk="0" hangingPunct="1">
              <a:spcBef>
                <a:spcPts val="0"/>
              </a:spcBef>
              <a:spcAft>
                <a:spcPts val="0"/>
              </a:spcAft>
              <a:buClrTx/>
              <a:buSzTx/>
              <a:buFontTx/>
              <a:buNone/>
              <a:tabLst/>
              <a:defRPr/>
            </a:pPr>
            <a:r>
              <a:rPr lang="en-US" b="1">
                <a:highlight>
                  <a:schemeClr val="lt1"/>
                </a:highlight>
                <a:sym typeface="Helvetica Neue"/>
              </a:rPr>
              <a:t>_____________________________________________________________________________</a:t>
            </a:r>
          </a:p>
          <a:p>
            <a:pPr lvl="0"/>
            <a:endParaRPr lang="en-US"/>
          </a:p>
          <a:p>
            <a:pPr lvl="0"/>
            <a:r>
              <a:rPr lang="en-US" b="1"/>
              <a:t>EXPLANATION</a:t>
            </a:r>
          </a:p>
          <a:p>
            <a:pPr marL="185715" indent="-185715">
              <a:buFont typeface="Arial" panose="020B0604020202020204" pitchFamily="34" charset="0"/>
              <a:buChar char="•"/>
            </a:pPr>
            <a:r>
              <a:rPr lang="en-US"/>
              <a:t>Present the contextualized agenda (add start and end-times, breaks and lunch) </a:t>
            </a:r>
          </a:p>
          <a:p>
            <a:pPr marL="185715" indent="-185715">
              <a:buFont typeface="Arial" panose="020B0604020202020204" pitchFamily="34" charset="0"/>
              <a:buChar char="•"/>
            </a:pPr>
            <a:r>
              <a:rPr lang="en-US"/>
              <a:t>Explain any additional ‘housekeeping’ information, e.g. bathrooms, supplies, rooms</a:t>
            </a:r>
          </a:p>
          <a:p>
            <a:pPr marL="185715" lvl="0" indent="-185715">
              <a:buFont typeface="Arial" panose="020B0604020202020204" pitchFamily="34" charset="0"/>
              <a:buChar char="•"/>
            </a:pPr>
            <a:r>
              <a:rPr lang="en-US" i="1"/>
              <a:t>Are there any questions before we continue?</a:t>
            </a:r>
          </a:p>
        </p:txBody>
      </p:sp>
      <p:sp>
        <p:nvSpPr>
          <p:cNvPr id="5" name="Slide Image Placeholder 4">
            <a:extLst>
              <a:ext uri="{FF2B5EF4-FFF2-40B4-BE49-F238E27FC236}">
                <a16:creationId xmlns:a16="http://schemas.microsoft.com/office/drawing/2014/main" id="{153FBFAD-3628-95A5-272F-D5F9055C0859}"/>
              </a:ext>
            </a:extLst>
          </p:cNvPr>
          <p:cNvSpPr>
            <a:spLocks noGrp="1" noRot="1" noChangeAspect="1"/>
          </p:cNvSpPr>
          <p:nvPr>
            <p:ph type="sldImg"/>
          </p:nvPr>
        </p:nvSpPr>
        <p:spPr>
          <a:xfrm>
            <a:off x="477838" y="460375"/>
            <a:ext cx="6143625" cy="3455988"/>
          </a:xfrm>
        </p:spPr>
      </p:sp>
    </p:spTree>
    <p:extLst>
      <p:ext uri="{BB962C8B-B14F-4D97-AF65-F5344CB8AC3E}">
        <p14:creationId xmlns:p14="http://schemas.microsoft.com/office/powerpoint/2010/main" val="147574477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80767AD-8186-5647-9165-A19B63BA7F43}" type="slidenum">
              <a:rPr lang="en-US" smtClean="0"/>
              <a:pPr/>
              <a:t>110</a:t>
            </a:fld>
            <a:endParaRPr lang="en-US"/>
          </a:p>
        </p:txBody>
      </p:sp>
    </p:spTree>
    <p:extLst>
      <p:ext uri="{BB962C8B-B14F-4D97-AF65-F5344CB8AC3E}">
        <p14:creationId xmlns:p14="http://schemas.microsoft.com/office/powerpoint/2010/main" val="143724585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ADAPT FOR REMOTE TRAINING</a:t>
            </a:r>
          </a:p>
          <a:p>
            <a:pPr marL="171450" indent="-171450">
              <a:buFont typeface="Arial" panose="020B0604020202020204" pitchFamily="34" charset="0"/>
              <a:buChar char="•"/>
            </a:pPr>
            <a:r>
              <a:rPr lang="en-US"/>
              <a:t>Record answers with a jamboard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highlight>
                  <a:schemeClr val="lt1"/>
                </a:highlight>
                <a:sym typeface="Helvetica Neue"/>
              </a:rPr>
              <a:t>_______________________________________________________________________</a:t>
            </a:r>
          </a:p>
          <a:p>
            <a:endParaRPr lang="en-US"/>
          </a:p>
          <a:p>
            <a:r>
              <a:rPr lang="en-US" b="1"/>
              <a:t>PLENARY DISCUSSION</a:t>
            </a:r>
          </a:p>
          <a:p>
            <a:pPr marL="171450" indent="-171450">
              <a:buFont typeface="Arial" panose="020B0604020202020204" pitchFamily="34" charset="0"/>
              <a:buChar char="•"/>
            </a:pPr>
            <a:r>
              <a:rPr lang="en-US" i="1"/>
              <a:t>What did we discuss in session 3?</a:t>
            </a:r>
            <a:r>
              <a:rPr lang="en-US"/>
              <a:t> </a:t>
            </a:r>
          </a:p>
          <a:p>
            <a:pPr marL="628650" lvl="1" indent="-171450">
              <a:buFont typeface="Arial" panose="020B0604020202020204" pitchFamily="34" charset="0"/>
              <a:buChar char="•"/>
            </a:pPr>
            <a:r>
              <a:rPr lang="en-US"/>
              <a:t>We looked at how the core case management steps are reflected in the forms and in the CPIMS+.</a:t>
            </a:r>
          </a:p>
          <a:p>
            <a:pPr marL="628650" lvl="1" indent="-171450">
              <a:buFont typeface="Arial" panose="020B0604020202020204" pitchFamily="34" charset="0"/>
              <a:buChar char="•"/>
            </a:pPr>
            <a:r>
              <a:rPr lang="en-US"/>
              <a:t>These steps include:</a:t>
            </a:r>
          </a:p>
          <a:p>
            <a:pPr marL="1085850" lvl="2" indent="-171450">
              <a:buFont typeface="Arial" panose="020B0604020202020204" pitchFamily="34" charset="0"/>
              <a:buChar char="•"/>
            </a:pPr>
            <a:r>
              <a:rPr lang="en-US"/>
              <a:t>1) Identification and Registration – where we saw how consent/assent are key not only as a principle but also for CPIMS+ inputs </a:t>
            </a:r>
          </a:p>
          <a:p>
            <a:pPr marL="1085850" lvl="2" indent="-171450">
              <a:buFont typeface="Arial" panose="020B0604020202020204" pitchFamily="34" charset="0"/>
              <a:buChar char="•"/>
            </a:pPr>
            <a:r>
              <a:rPr lang="en-US"/>
              <a:t>2) Assessment  </a:t>
            </a:r>
          </a:p>
          <a:p>
            <a:pPr marL="1085850" lvl="2" indent="-171450">
              <a:buFont typeface="Arial" panose="020B0604020202020204" pitchFamily="34" charset="0"/>
              <a:buChar char="•"/>
            </a:pPr>
            <a:r>
              <a:rPr lang="en-US"/>
              <a:t>3) Case Planning</a:t>
            </a:r>
          </a:p>
          <a:p>
            <a:pPr marL="1085850" lvl="2" indent="-171450">
              <a:buFont typeface="Arial" panose="020B0604020202020204" pitchFamily="34" charset="0"/>
              <a:buChar char="•"/>
            </a:pPr>
            <a:r>
              <a:rPr lang="en-US"/>
              <a:t>4) Case Planning Implementation</a:t>
            </a:r>
          </a:p>
          <a:p>
            <a:pPr marL="1085850" lvl="2" indent="-171450">
              <a:buFont typeface="Arial" panose="020B0604020202020204" pitchFamily="34" charset="0"/>
              <a:buChar char="•"/>
            </a:pPr>
            <a:r>
              <a:rPr lang="en-US"/>
              <a:t>5) Follow-Up</a:t>
            </a:r>
          </a:p>
          <a:p>
            <a:pPr marL="1085850" lvl="2" indent="-171450">
              <a:buFont typeface="Arial" panose="020B0604020202020204" pitchFamily="34" charset="0"/>
              <a:buChar char="•"/>
            </a:pPr>
            <a:r>
              <a:rPr lang="en-US"/>
              <a:t>6) Case Closure</a:t>
            </a:r>
          </a:p>
          <a:p>
            <a:pPr marL="171450" indent="-171450">
              <a:buFont typeface="Arial" panose="020B0604020202020204" pitchFamily="34" charset="0"/>
              <a:buChar char="•"/>
            </a:pPr>
            <a:r>
              <a:rPr lang="en-US"/>
              <a:t>Record answers on a flipchart</a:t>
            </a:r>
          </a:p>
          <a:p>
            <a:pPr marL="171450" indent="-171450">
              <a:buFont typeface="Arial" panose="020B0604020202020204" pitchFamily="34" charset="0"/>
              <a:buChar char="•"/>
            </a:pPr>
            <a:r>
              <a:rPr lang="en-US"/>
              <a:t>Add any other points which emerged in your discussions </a:t>
            </a:r>
          </a:p>
        </p:txBody>
      </p:sp>
      <p:sp>
        <p:nvSpPr>
          <p:cNvPr id="4" name="Slide Number Placeholder 3"/>
          <p:cNvSpPr>
            <a:spLocks noGrp="1"/>
          </p:cNvSpPr>
          <p:nvPr>
            <p:ph type="sldNum" sz="quarter" idx="5"/>
          </p:nvPr>
        </p:nvSpPr>
        <p:spPr/>
        <p:txBody>
          <a:bodyPr/>
          <a:lstStyle/>
          <a:p>
            <a:fld id="{780767AD-8186-5647-9165-A19B63BA7F43}" type="slidenum">
              <a:rPr lang="en-US" smtClean="0"/>
              <a:pPr/>
              <a:t>111</a:t>
            </a:fld>
            <a:endParaRPr lang="en-US"/>
          </a:p>
        </p:txBody>
      </p:sp>
    </p:spTree>
    <p:extLst>
      <p:ext uri="{BB962C8B-B14F-4D97-AF65-F5344CB8AC3E}">
        <p14:creationId xmlns:p14="http://schemas.microsoft.com/office/powerpoint/2010/main" val="101551789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a:extLst>
              <a:ext uri="{FF2B5EF4-FFF2-40B4-BE49-F238E27FC236}">
                <a16:creationId xmlns:a16="http://schemas.microsoft.com/office/drawing/2014/main" id="{4FBD27E6-1C46-23AC-BE73-FAC2E1E9C4E2}"/>
              </a:ext>
            </a:extLst>
          </p:cNvPr>
          <p:cNvSpPr>
            <a:spLocks noGrp="1"/>
          </p:cNvSpPr>
          <p:nvPr>
            <p:ph type="body" idx="1"/>
          </p:nvPr>
        </p:nvSpPr>
        <p:spPr/>
        <p:txBody>
          <a:bodyPr/>
          <a:lstStyle/>
          <a:p>
            <a:r>
              <a:rPr lang="en-US" b="1" dirty="0">
                <a:sym typeface="Helvetica Neue"/>
              </a:rPr>
              <a:t>EXPLANATION</a:t>
            </a:r>
          </a:p>
          <a:p>
            <a:pPr marL="171450" indent="-171450">
              <a:buFont typeface="Arial" panose="020B0604020202020204" pitchFamily="34" charset="0"/>
              <a:buChar char="•"/>
            </a:pPr>
            <a:r>
              <a:rPr lang="en-US" dirty="0">
                <a:sym typeface="Helvetica Neue"/>
              </a:rPr>
              <a:t>Present the slide</a:t>
            </a:r>
          </a:p>
        </p:txBody>
      </p:sp>
      <p:sp>
        <p:nvSpPr>
          <p:cNvPr id="3" name="Slide Image Placeholder 2">
            <a:extLst>
              <a:ext uri="{FF2B5EF4-FFF2-40B4-BE49-F238E27FC236}">
                <a16:creationId xmlns:a16="http://schemas.microsoft.com/office/drawing/2014/main" id="{5FD17C3A-D476-31DB-77AF-C067141A2327}"/>
              </a:ext>
            </a:extLst>
          </p:cNvPr>
          <p:cNvSpPr>
            <a:spLocks noGrp="1" noRot="1" noChangeAspect="1"/>
          </p:cNvSpPr>
          <p:nvPr>
            <p:ph type="sldImg"/>
          </p:nvPr>
        </p:nvSpPr>
        <p:spPr/>
      </p:sp>
    </p:spTree>
    <p:extLst>
      <p:ext uri="{BB962C8B-B14F-4D97-AF65-F5344CB8AC3E}">
        <p14:creationId xmlns:p14="http://schemas.microsoft.com/office/powerpoint/2010/main" val="322073327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a:extLst>
              <a:ext uri="{FF2B5EF4-FFF2-40B4-BE49-F238E27FC236}">
                <a16:creationId xmlns:a16="http://schemas.microsoft.com/office/drawing/2014/main" id="{4FBD27E6-1C46-23AC-BE73-FAC2E1E9C4E2}"/>
              </a:ext>
            </a:extLst>
          </p:cNvPr>
          <p:cNvSpPr>
            <a:spLocks noGrp="1"/>
          </p:cNvSpPr>
          <p:nvPr>
            <p:ph type="body" idx="1"/>
          </p:nvPr>
        </p:nvSpPr>
        <p:spPr/>
        <p:txBody>
          <a:bodyPr/>
          <a:lstStyle/>
          <a:p>
            <a:r>
              <a:rPr lang="en-US" b="1">
                <a:sym typeface="Helvetica Neue"/>
              </a:rPr>
              <a:t>EXPLANATION</a:t>
            </a:r>
          </a:p>
          <a:p>
            <a:pPr marL="171450" indent="-171450">
              <a:buFont typeface="Arial" panose="020B0604020202020204" pitchFamily="34" charset="0"/>
              <a:buChar char="•"/>
            </a:pPr>
            <a:r>
              <a:rPr lang="en-US"/>
              <a:t>Present a contextualized agenda with (add start and end-times, breaks and lunch) </a:t>
            </a:r>
          </a:p>
          <a:p>
            <a:pPr marL="171450" indent="-171450">
              <a:buFont typeface="Arial" panose="020B0604020202020204" pitchFamily="34" charset="0"/>
              <a:buChar char="•"/>
            </a:pPr>
            <a:r>
              <a:rPr lang="en-US"/>
              <a:t>Explain any ‘housekeeping’ information such as where everything is that they may need (bathroom, break room, etc.)</a:t>
            </a:r>
          </a:p>
          <a:p>
            <a:pPr marL="171450" indent="-171450">
              <a:buFont typeface="Arial" panose="020B0604020202020204" pitchFamily="34" charset="0"/>
              <a:buChar char="•"/>
            </a:pPr>
            <a:r>
              <a:rPr lang="en-US" i="1"/>
              <a:t>Are there any questions before we continue?</a:t>
            </a:r>
          </a:p>
        </p:txBody>
      </p:sp>
      <p:sp>
        <p:nvSpPr>
          <p:cNvPr id="3" name="Slide Image Placeholder 2">
            <a:extLst>
              <a:ext uri="{FF2B5EF4-FFF2-40B4-BE49-F238E27FC236}">
                <a16:creationId xmlns:a16="http://schemas.microsoft.com/office/drawing/2014/main" id="{8647231E-A254-0DE3-4336-AE206D927A3C}"/>
              </a:ext>
            </a:extLst>
          </p:cNvPr>
          <p:cNvSpPr>
            <a:spLocks noGrp="1" noRot="1" noChangeAspect="1"/>
          </p:cNvSpPr>
          <p:nvPr>
            <p:ph type="sldImg"/>
          </p:nvPr>
        </p:nvSpPr>
        <p:spPr/>
      </p:sp>
    </p:spTree>
    <p:extLst>
      <p:ext uri="{BB962C8B-B14F-4D97-AF65-F5344CB8AC3E}">
        <p14:creationId xmlns:p14="http://schemas.microsoft.com/office/powerpoint/2010/main" val="84203990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4C88C4-B351-7D95-7124-348519548D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C91508-6DD6-BABB-A21E-845695BF8AE2}"/>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90238223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EXPLANATION</a:t>
            </a:r>
          </a:p>
          <a:p>
            <a:pPr marL="171450" indent="-171450">
              <a:buFont typeface="Arial" panose="020B0604020202020204" pitchFamily="34" charset="0"/>
              <a:buChar char="•"/>
            </a:pPr>
            <a:r>
              <a:rPr lang="en-US" i="1" dirty="0"/>
              <a:t>By the end of the session, participants will be able to…</a:t>
            </a:r>
          </a:p>
          <a:p>
            <a:pPr marL="171450" indent="-171450">
              <a:buFont typeface="Arial" panose="020B0604020202020204" pitchFamily="34" charset="0"/>
              <a:buChar char="•"/>
            </a:pPr>
            <a:r>
              <a:rPr lang="en-US" dirty="0"/>
              <a:t>Present the slide</a:t>
            </a:r>
          </a:p>
          <a:p>
            <a:pPr marL="171450" indent="-171450">
              <a:buFont typeface="Arial" panose="020B0604020202020204" pitchFamily="34" charset="0"/>
              <a:buChar char="•"/>
            </a:pPr>
            <a:r>
              <a:rPr lang="en-US" b="0" i="1" dirty="0">
                <a:solidFill>
                  <a:srgbClr val="000000"/>
                </a:solidFill>
                <a:effectLst/>
              </a:rPr>
              <a:t>Are there any questions before we continue?</a:t>
            </a:r>
            <a:endParaRPr lang="en-CA" i="1" dirty="0"/>
          </a:p>
        </p:txBody>
      </p:sp>
      <p:sp>
        <p:nvSpPr>
          <p:cNvPr id="4" name="Slide Number Placeholder 3"/>
          <p:cNvSpPr>
            <a:spLocks noGrp="1"/>
          </p:cNvSpPr>
          <p:nvPr>
            <p:ph type="sldNum" sz="quarter" idx="5"/>
          </p:nvPr>
        </p:nvSpPr>
        <p:spPr/>
        <p:txBody>
          <a:bodyPr/>
          <a:lstStyle/>
          <a:p>
            <a:fld id="{780767AD-8186-5647-9165-A19B63BA7F43}" type="slidenum">
              <a:rPr lang="en-US" smtClean="0"/>
              <a:pPr/>
              <a:t>115</a:t>
            </a:fld>
            <a:endParaRPr lang="en-US"/>
          </a:p>
        </p:txBody>
      </p:sp>
    </p:spTree>
    <p:extLst>
      <p:ext uri="{BB962C8B-B14F-4D97-AF65-F5344CB8AC3E}">
        <p14:creationId xmlns:p14="http://schemas.microsoft.com/office/powerpoint/2010/main" val="294961206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4A57B5-3A1C-694E-9F5B-642B4A4895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A12BAB-3410-EF53-227B-55F7F2463D2D}"/>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29088859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a:t>INTRODUCTION</a:t>
            </a:r>
          </a:p>
          <a:p>
            <a:pPr marL="171450" indent="-171450">
              <a:buFont typeface="Arial" panose="020B0604020202020204" pitchFamily="34" charset="0"/>
              <a:buChar char="•"/>
            </a:pPr>
            <a:r>
              <a:rPr lang="en-US" dirty="0"/>
              <a:t>Now in this demo we will show you additional CPIMS+ functions that are not specific to any one step</a:t>
            </a:r>
          </a:p>
          <a:p>
            <a:pPr marL="171450" indent="-171450">
              <a:buFont typeface="Arial" panose="020B0604020202020204" pitchFamily="34" charset="0"/>
              <a:buChar char="•"/>
            </a:pPr>
            <a:r>
              <a:rPr lang="en-US" dirty="0"/>
              <a:t>Present the slide</a:t>
            </a:r>
          </a:p>
          <a:p>
            <a:endParaRPr lang="en-US" dirty="0"/>
          </a:p>
          <a:p>
            <a:r>
              <a:rPr lang="en-US" b="1" dirty="0"/>
              <a:t>DEMO</a:t>
            </a:r>
          </a:p>
          <a:p>
            <a:pPr marL="171450" indent="-171450">
              <a:buFont typeface="Arial" panose="020B0604020202020204" pitchFamily="34" charset="0"/>
              <a:buChar char="•"/>
            </a:pPr>
            <a:r>
              <a:rPr lang="en-US" b="1" dirty="0">
                <a:hlinkClick r:id="rId3">
                  <a:extLst>
                    <a:ext uri="{A12FA001-AC4F-418D-AE19-62706E023703}">
                      <ahyp:hlinkClr xmlns:ahyp="http://schemas.microsoft.com/office/drawing/2018/hyperlinkcolor" val="tx"/>
                    </a:ext>
                  </a:extLst>
                </a:hlinkClick>
              </a:rPr>
              <a:t>Change password and language</a:t>
            </a:r>
            <a:endParaRPr lang="en-US" b="1" dirty="0"/>
          </a:p>
          <a:p>
            <a:pPr marL="628650" lvl="1" indent="-171450">
              <a:buFont typeface="Arial" panose="020B0604020202020204" pitchFamily="34" charset="0"/>
              <a:buChar char="•"/>
            </a:pPr>
            <a:r>
              <a:rPr lang="en-US" dirty="0"/>
              <a:t>See CPIMS+ How-to-demo PTT slide 10</a:t>
            </a:r>
          </a:p>
          <a:p>
            <a:pPr marL="171450" indent="-171450">
              <a:buFont typeface="Arial" panose="020B0604020202020204" pitchFamily="34" charset="0"/>
              <a:buChar char="•"/>
            </a:pPr>
            <a:r>
              <a:rPr lang="en-US" b="1" dirty="0"/>
              <a:t>Attaching a document, photo or audio</a:t>
            </a:r>
          </a:p>
          <a:p>
            <a:pPr marL="628650" lvl="1" indent="-171450">
              <a:buFont typeface="Arial" panose="020B0604020202020204" pitchFamily="34" charset="0"/>
              <a:buChar char="•"/>
            </a:pPr>
            <a:r>
              <a:rPr lang="en-US" dirty="0"/>
              <a:t>All CPIMS+ case records have sections in which caseworkers can upload photos, audio and other documents</a:t>
            </a:r>
          </a:p>
          <a:p>
            <a:pPr marL="628650" lvl="1" indent="-171450">
              <a:buFont typeface="Arial" panose="020B0604020202020204" pitchFamily="34" charset="0"/>
              <a:buChar char="•"/>
            </a:pPr>
            <a:r>
              <a:rPr lang="en-US" dirty="0"/>
              <a:t>Try and ensure documentation is properly tracked in the CPIMS+ forms and specify that uploads should be kept to a minimum</a:t>
            </a:r>
          </a:p>
          <a:p>
            <a:pPr marL="171450" indent="-171450">
              <a:buFont typeface="Arial" panose="020B0604020202020204" pitchFamily="34" charset="0"/>
              <a:buChar char="•"/>
            </a:pPr>
            <a:r>
              <a:rPr lang="en-US" b="1" dirty="0"/>
              <a:t>Notes </a:t>
            </a:r>
          </a:p>
          <a:p>
            <a:pPr marL="628650" lvl="1" indent="-171450">
              <a:buFont typeface="Arial" panose="020B0604020202020204" pitchFamily="34" charset="0"/>
              <a:buChar char="•"/>
            </a:pPr>
            <a:r>
              <a:rPr lang="en-US" dirty="0"/>
              <a:t>What that can be used for in your context</a:t>
            </a:r>
          </a:p>
          <a:p>
            <a:pPr marL="171450" indent="-171450">
              <a:buFont typeface="Arial" panose="020B0604020202020204" pitchFamily="34" charset="0"/>
              <a:buChar char="•"/>
            </a:pPr>
            <a:r>
              <a:rPr lang="en-US" b="1" dirty="0">
                <a:hlinkClick r:id="rId4">
                  <a:extLst>
                    <a:ext uri="{A12FA001-AC4F-418D-AE19-62706E023703}">
                      <ahyp:hlinkClr xmlns:ahyp="http://schemas.microsoft.com/office/drawing/2018/hyperlinkcolor" val="tx"/>
                    </a:ext>
                  </a:extLst>
                </a:hlinkClick>
              </a:rPr>
              <a:t>Change Log</a:t>
            </a:r>
            <a:endParaRPr lang="en-US" b="1" dirty="0"/>
          </a:p>
          <a:p>
            <a:pPr marL="628650" lvl="1" indent="-171450">
              <a:buFont typeface="Arial" panose="020B0604020202020204" pitchFamily="34" charset="0"/>
              <a:buChar char="•"/>
            </a:pPr>
            <a:r>
              <a:rPr lang="en-US" dirty="0"/>
              <a:t>See CPIMS+ How-to-demo PTT slide 141</a:t>
            </a:r>
          </a:p>
          <a:p>
            <a:pPr marL="171450" indent="-171450">
              <a:buFont typeface="Arial" panose="020B0604020202020204" pitchFamily="34" charset="0"/>
              <a:buChar char="•"/>
            </a:pPr>
            <a:r>
              <a:rPr lang="en-US" b="1" dirty="0"/>
              <a:t>Audit functionality</a:t>
            </a:r>
          </a:p>
          <a:p>
            <a:pPr marL="628650" lvl="1" indent="-171450">
              <a:buFont typeface="Arial" panose="020B0604020202020204" pitchFamily="34" charset="0"/>
              <a:buChar char="•"/>
            </a:pPr>
            <a:r>
              <a:rPr lang="en-US" dirty="0"/>
              <a:t>so that people know all their actions are logged – Explain:  that this is to minimize data breaches. See CPIMS+ How-to-demo PTT slides 142-145</a:t>
            </a:r>
          </a:p>
          <a:p>
            <a:pPr marL="171450" indent="-171450">
              <a:buFont typeface="Arial" panose="020B0604020202020204" pitchFamily="34" charset="0"/>
              <a:buChar char="•"/>
            </a:pPr>
            <a:r>
              <a:rPr lang="en-US" b="1" dirty="0">
                <a:hlinkClick r:id="rId5">
                  <a:extLst>
                    <a:ext uri="{A12FA001-AC4F-418D-AE19-62706E023703}">
                      <ahyp:hlinkClr xmlns:ahyp="http://schemas.microsoft.com/office/drawing/2018/hyperlinkcolor" val="tx"/>
                    </a:ext>
                  </a:extLst>
                </a:hlinkClick>
              </a:rPr>
              <a:t>Disabling and enabling a case</a:t>
            </a:r>
            <a:endParaRPr lang="en-US" b="1" dirty="0"/>
          </a:p>
          <a:p>
            <a:pPr marL="628650" lvl="1" indent="-171450">
              <a:buFont typeface="Arial" panose="020B0604020202020204" pitchFamily="34" charset="0"/>
              <a:buChar char="•"/>
            </a:pPr>
            <a:r>
              <a:rPr lang="en-US" dirty="0"/>
              <a:t>If a case was entered by mistake. See CPIMS+ How-to-demo PTT slide 108-111</a:t>
            </a:r>
          </a:p>
          <a:p>
            <a:endParaRPr lang="en-US" dirty="0"/>
          </a:p>
          <a:p>
            <a:r>
              <a:rPr lang="en-US" b="1" dirty="0"/>
              <a:t>CONTINUED </a:t>
            </a:r>
            <a:r>
              <a:rPr lang="en-US" b="1" dirty="0">
                <a:sym typeface="Wingdings" panose="05000000000000000000" pitchFamily="2" charset="2"/>
              </a:rPr>
              <a:t></a:t>
            </a:r>
            <a:endParaRPr lang="en-US" b="1" dirty="0"/>
          </a:p>
        </p:txBody>
      </p:sp>
      <p:sp>
        <p:nvSpPr>
          <p:cNvPr id="4" name="Slide Number Placeholder 3"/>
          <p:cNvSpPr>
            <a:spLocks noGrp="1"/>
          </p:cNvSpPr>
          <p:nvPr>
            <p:ph type="sldNum" sz="quarter" idx="5"/>
          </p:nvPr>
        </p:nvSpPr>
        <p:spPr/>
        <p:txBody>
          <a:bodyPr/>
          <a:lstStyle/>
          <a:p>
            <a:fld id="{780767AD-8186-5647-9165-A19B63BA7F43}" type="slidenum">
              <a:rPr lang="en-US" smtClean="0"/>
              <a:pPr/>
              <a:t>117</a:t>
            </a:fld>
            <a:endParaRPr lang="en-US"/>
          </a:p>
        </p:txBody>
      </p:sp>
      <p:sp>
        <p:nvSpPr>
          <p:cNvPr id="6" name="Slide Image Placeholder 5">
            <a:extLst>
              <a:ext uri="{FF2B5EF4-FFF2-40B4-BE49-F238E27FC236}">
                <a16:creationId xmlns:a16="http://schemas.microsoft.com/office/drawing/2014/main" id="{42394972-4F49-7233-6122-A6E131F0D8A6}"/>
              </a:ext>
            </a:extLst>
          </p:cNvPr>
          <p:cNvSpPr>
            <a:spLocks noGrp="1" noRot="1" noChangeAspect="1"/>
          </p:cNvSpPr>
          <p:nvPr>
            <p:ph type="sldImg"/>
          </p:nvPr>
        </p:nvSpPr>
        <p:spPr/>
      </p:sp>
    </p:spTree>
    <p:extLst>
      <p:ext uri="{BB962C8B-B14F-4D97-AF65-F5344CB8AC3E}">
        <p14:creationId xmlns:p14="http://schemas.microsoft.com/office/powerpoint/2010/main" val="119299381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a:sym typeface="Wingdings" panose="05000000000000000000" pitchFamily="2" charset="2"/>
              </a:rPr>
              <a:t> </a:t>
            </a:r>
            <a:r>
              <a:rPr lang="en-US" b="1"/>
              <a:t>CONTINUED</a:t>
            </a:r>
          </a:p>
          <a:p>
            <a:endParaRPr lang="en-US"/>
          </a:p>
          <a:p>
            <a:r>
              <a:rPr lang="en-US" b="1"/>
              <a:t>DEMO</a:t>
            </a:r>
          </a:p>
          <a:p>
            <a:pPr marL="171450" indent="-171450">
              <a:buFont typeface="Arial" panose="020B0604020202020204" pitchFamily="34" charset="0"/>
              <a:buChar char="•"/>
            </a:pPr>
            <a:r>
              <a:rPr lang="en-US" b="1">
                <a:solidFill>
                  <a:srgbClr val="026794"/>
                </a:solidFill>
                <a:hlinkClick r:id="rId3">
                  <a:extLst>
                    <a:ext uri="{A12FA001-AC4F-418D-AE19-62706E023703}">
                      <ahyp:hlinkClr xmlns:ahyp="http://schemas.microsoft.com/office/drawing/2018/hyperlinkcolor" val="tx"/>
                    </a:ext>
                  </a:extLst>
                </a:hlinkClick>
              </a:rPr>
              <a:t>On and offline mode</a:t>
            </a:r>
            <a:endParaRPr lang="en-US" b="1">
              <a:solidFill>
                <a:srgbClr val="026794"/>
              </a:solidFill>
            </a:endParaRPr>
          </a:p>
          <a:p>
            <a:pPr marL="628650" lvl="1" indent="-171450">
              <a:buFont typeface="Arial" panose="020B0604020202020204" pitchFamily="34" charset="0"/>
              <a:buChar char="•"/>
            </a:pPr>
            <a:r>
              <a:rPr lang="en-US"/>
              <a:t>See CPIMS+ How-to-demo PTT slides 156-160</a:t>
            </a:r>
          </a:p>
          <a:p>
            <a:pPr marL="628650" lvl="1" indent="-171450">
              <a:buFont typeface="Arial" panose="020B0604020202020204" pitchFamily="34" charset="0"/>
              <a:buChar char="•"/>
            </a:pPr>
            <a:r>
              <a:rPr lang="en-US"/>
              <a:t>Make sure the participants understand that, if in offline mode, they should not log out until the data is synced (after they have gone back online)</a:t>
            </a:r>
          </a:p>
          <a:p>
            <a:pPr marL="628650" lvl="1" indent="-171450">
              <a:buFont typeface="Arial" panose="020B0604020202020204" pitchFamily="34" charset="0"/>
              <a:buChar char="•"/>
            </a:pPr>
            <a:r>
              <a:rPr lang="en-US"/>
              <a:t>Make sure the participants understand that they need to open all cases they need before they go offline or if the internet connectivity is unreliable in order to access them while offline</a:t>
            </a:r>
          </a:p>
          <a:p>
            <a:pPr marL="628650" lvl="1" indent="-171450">
              <a:buFont typeface="Arial" panose="020B0604020202020204" pitchFamily="34" charset="0"/>
              <a:buChar char="•"/>
            </a:pPr>
            <a:r>
              <a:rPr lang="en-US"/>
              <a:t>Make sure the participants understand that, when in offline mode, there are some functionalities that do not work:</a:t>
            </a:r>
          </a:p>
          <a:p>
            <a:pPr marL="171450" indent="-171450">
              <a:buFont typeface="Arial" panose="020B0604020202020204" pitchFamily="34" charset="0"/>
              <a:buChar char="•"/>
            </a:pPr>
            <a:r>
              <a:rPr lang="en-US" b="1"/>
              <a:t>Navigate home screen</a:t>
            </a:r>
          </a:p>
          <a:p>
            <a:pPr marL="171450" indent="-171450">
              <a:buFont typeface="Arial" panose="020B0604020202020204" pitchFamily="34" charset="0"/>
              <a:buChar char="•"/>
            </a:pPr>
            <a:r>
              <a:rPr lang="en-US" b="1"/>
              <a:t>Tasks</a:t>
            </a:r>
          </a:p>
          <a:p>
            <a:pPr marL="171450" indent="-171450">
              <a:buFont typeface="Arial" panose="020B0604020202020204" pitchFamily="34" charset="0"/>
              <a:buChar char="•"/>
            </a:pPr>
            <a:r>
              <a:rPr lang="en-US" b="1"/>
              <a:t>Exports</a:t>
            </a:r>
          </a:p>
          <a:p>
            <a:pPr marL="171450" indent="-171450">
              <a:buFont typeface="Arial" panose="020B0604020202020204" pitchFamily="34" charset="0"/>
              <a:buChar char="•"/>
            </a:pPr>
            <a:r>
              <a:rPr lang="en-US" b="1"/>
              <a:t>The user information</a:t>
            </a:r>
          </a:p>
          <a:p>
            <a:pPr marL="171450" indent="-171450">
              <a:buFont typeface="Arial" panose="020B0604020202020204" pitchFamily="34" charset="0"/>
              <a:buChar char="•"/>
            </a:pPr>
            <a:r>
              <a:rPr lang="en-US"/>
              <a:t>See the </a:t>
            </a:r>
            <a:r>
              <a:rPr lang="en-US">
                <a:solidFill>
                  <a:srgbClr val="026794"/>
                </a:solidFill>
                <a:hlinkClick r:id="rId4">
                  <a:extLst>
                    <a:ext uri="{A12FA001-AC4F-418D-AE19-62706E023703}">
                      <ahyp:hlinkClr xmlns:ahyp="http://schemas.microsoft.com/office/drawing/2018/hyperlinkcolor" val="tx"/>
                    </a:ext>
                  </a:extLst>
                </a:hlinkClick>
              </a:rPr>
              <a:t>CPIMS+ user guide</a:t>
            </a:r>
            <a:r>
              <a:rPr lang="en-US"/>
              <a:t> for more information (See Navigating Sub forms/Change Log, Audit Logs)</a:t>
            </a:r>
          </a:p>
          <a:p>
            <a:endParaRPr lang="en-US"/>
          </a:p>
        </p:txBody>
      </p:sp>
      <p:sp>
        <p:nvSpPr>
          <p:cNvPr id="4" name="Slide Image Placeholder 3">
            <a:extLst>
              <a:ext uri="{FF2B5EF4-FFF2-40B4-BE49-F238E27FC236}">
                <a16:creationId xmlns:a16="http://schemas.microsoft.com/office/drawing/2014/main" id="{72DFF353-70CE-BE71-79E2-FF8119CE13DE}"/>
              </a:ext>
            </a:extLst>
          </p:cNvPr>
          <p:cNvSpPr>
            <a:spLocks noGrp="1" noRot="1" noChangeAspect="1"/>
          </p:cNvSpPr>
          <p:nvPr>
            <p:ph type="sldImg"/>
          </p:nvPr>
        </p:nvSpPr>
        <p:spPr/>
      </p:sp>
    </p:spTree>
    <p:extLst>
      <p:ext uri="{BB962C8B-B14F-4D97-AF65-F5344CB8AC3E}">
        <p14:creationId xmlns:p14="http://schemas.microsoft.com/office/powerpoint/2010/main" val="58788537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dirty="0"/>
              <a:t>ADAPT FOR REMOTE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When participants are working, check on them and ask </a:t>
            </a:r>
            <a:r>
              <a:rPr lang="en-US" dirty="0"/>
              <a:t>how comfortable they are with using the CPIMS+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Offer to provide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anyone is facing difficulties, show them what to do on the screen.</a:t>
            </a: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highlight>
                  <a:schemeClr val="lt1"/>
                </a:highlight>
                <a:sym typeface="Helvetica Neue"/>
              </a:rPr>
              <a:t>___________________________________________________________________________</a:t>
            </a:r>
            <a:endParaRPr lang="en-US" b="0" dirty="0"/>
          </a:p>
          <a:p>
            <a:endParaRPr lang="en-US" b="1" dirty="0"/>
          </a:p>
          <a:p>
            <a:r>
              <a:rPr lang="en-US" b="1" dirty="0"/>
              <a:t>INDIVIDUAL WORK</a:t>
            </a:r>
          </a:p>
          <a:p>
            <a:pPr marL="171450" indent="-171450">
              <a:buFont typeface="Arial" panose="020B0604020202020204" pitchFamily="34" charset="0"/>
              <a:buChar char="•"/>
            </a:pPr>
            <a:r>
              <a:rPr lang="en-US" i="1" dirty="0"/>
              <a:t>Now it’s your turn to practice</a:t>
            </a:r>
          </a:p>
          <a:p>
            <a:pPr marL="171450" indent="-171450">
              <a:buFont typeface="Arial" panose="020B0604020202020204" pitchFamily="34" charset="0"/>
              <a:buChar char="•"/>
            </a:pPr>
            <a:r>
              <a:rPr lang="en-US" i="1" dirty="0"/>
              <a:t>Do the following…</a:t>
            </a:r>
          </a:p>
          <a:p>
            <a:pPr marL="171450" indent="-171450">
              <a:buFont typeface="Arial" panose="020B0604020202020204" pitchFamily="34" charset="0"/>
              <a:buChar char="•"/>
            </a:pPr>
            <a:r>
              <a:rPr lang="en-US" dirty="0"/>
              <a:t>Present the slide</a:t>
            </a:r>
          </a:p>
          <a:p>
            <a:pPr marL="171450" indent="-171450">
              <a:buFont typeface="Arial" panose="020B0604020202020204" pitchFamily="34" charset="0"/>
              <a:buChar char="•"/>
            </a:pPr>
            <a:r>
              <a:rPr lang="en-US" dirty="0"/>
              <a:t>The supervisors can support the caseworkers with their part of the exercise. </a:t>
            </a:r>
          </a:p>
          <a:p>
            <a:pPr marL="171450" indent="-171450">
              <a:buFont typeface="Arial" panose="020B0604020202020204" pitchFamily="34" charset="0"/>
              <a:buChar char="•"/>
            </a:pPr>
            <a:r>
              <a:rPr lang="en-US" dirty="0"/>
              <a:t>Walk around the room to see if anyone needs support.</a:t>
            </a:r>
          </a:p>
          <a:p>
            <a:pPr marL="171450" indent="-171450">
              <a:buFont typeface="Arial" panose="020B0604020202020204" pitchFamily="34" charset="0"/>
              <a:buChar char="•"/>
            </a:pPr>
            <a:r>
              <a:rPr lang="en-US" dirty="0"/>
              <a:t>As the facilitator, log in as the administrator to ensure all participants completed the task</a:t>
            </a:r>
          </a:p>
        </p:txBody>
      </p:sp>
      <p:sp>
        <p:nvSpPr>
          <p:cNvPr id="3" name="Slide Image Placeholder 2">
            <a:extLst>
              <a:ext uri="{FF2B5EF4-FFF2-40B4-BE49-F238E27FC236}">
                <a16:creationId xmlns:a16="http://schemas.microsoft.com/office/drawing/2014/main" id="{8B6A9983-2757-7CF5-64D6-C5F5ABF26D9A}"/>
              </a:ext>
            </a:extLst>
          </p:cNvPr>
          <p:cNvSpPr>
            <a:spLocks noGrp="1" noRot="1" noChangeAspect="1"/>
          </p:cNvSpPr>
          <p:nvPr>
            <p:ph type="sldImg"/>
          </p:nvPr>
        </p:nvSpPr>
        <p:spPr/>
      </p:sp>
    </p:spTree>
    <p:extLst>
      <p:ext uri="{BB962C8B-B14F-4D97-AF65-F5344CB8AC3E}">
        <p14:creationId xmlns:p14="http://schemas.microsoft.com/office/powerpoint/2010/main" val="4221851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C1947F-B38D-9F16-4712-F491C4C2F5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FC5EB9-35E2-A3A0-CFAA-B6970E7B90B4}"/>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378053483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a:xfrm>
            <a:off x="479425" y="4229101"/>
            <a:ext cx="6140450" cy="5682995"/>
          </a:xfrm>
        </p:spPr>
        <p:txBody>
          <a:bodyPr/>
          <a:lstStyle/>
          <a:p>
            <a:r>
              <a:rPr lang="en-US" b="1" dirty="0"/>
              <a:t>ADAPT FOR REMOTE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Record the group discussion answers on a </a:t>
            </a:r>
            <a:r>
              <a:rPr lang="en-US" dirty="0" err="1"/>
              <a:t>jamboard</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highlight>
                  <a:schemeClr val="lt1"/>
                </a:highlight>
                <a:sym typeface="Helvetica Neue"/>
              </a:rPr>
              <a:t>___________________________________________________________________________</a:t>
            </a:r>
            <a:endParaRPr lang="en-US" b="0" dirty="0"/>
          </a:p>
          <a:p>
            <a:endParaRPr lang="en-US" b="1" dirty="0"/>
          </a:p>
          <a:p>
            <a:r>
              <a:rPr lang="en-US" b="1" dirty="0"/>
              <a:t>DEMO (optional)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there is time, ask a volunteer to use the facilitator laptop to show how they went through the exercise in the front</a:t>
            </a:r>
          </a:p>
          <a:p>
            <a:endParaRPr lang="en-US" dirty="0"/>
          </a:p>
          <a:p>
            <a:r>
              <a:rPr lang="en-US" b="1" dirty="0"/>
              <a:t>PLENARY DISCUSSION</a:t>
            </a:r>
          </a:p>
          <a:p>
            <a:pPr marL="171450" indent="-171450">
              <a:buFont typeface="Arial" panose="020B0604020202020204" pitchFamily="34" charset="0"/>
              <a:buChar char="•"/>
            </a:pPr>
            <a:r>
              <a:rPr lang="en-US" i="1" dirty="0"/>
              <a:t>How did it go? What was easy? What was hard?</a:t>
            </a:r>
          </a:p>
          <a:p>
            <a:pPr marL="171450" indent="-171450">
              <a:buFont typeface="Arial" panose="020B0604020202020204" pitchFamily="34" charset="0"/>
              <a:buChar char="•"/>
            </a:pPr>
            <a:r>
              <a:rPr lang="en-US" i="1" dirty="0"/>
              <a:t>How do you think this will support your case management process? Or maybe make it more difficult? </a:t>
            </a:r>
          </a:p>
          <a:p>
            <a:pPr marL="171450" indent="-171450">
              <a:buFont typeface="Arial" panose="020B0604020202020204" pitchFamily="34" charset="0"/>
              <a:buChar char="•"/>
            </a:pPr>
            <a:r>
              <a:rPr lang="en-US" dirty="0"/>
              <a:t>Groups should record the answers on a flipchart</a:t>
            </a:r>
          </a:p>
          <a:p>
            <a:pPr marL="171450" indent="-171450">
              <a:buFont typeface="Arial" panose="020B0604020202020204" pitchFamily="34" charset="0"/>
              <a:buChar char="•"/>
            </a:pPr>
            <a:r>
              <a:rPr lang="en-US" dirty="0"/>
              <a:t>The feedback as well as any technical issues will need to be recorded and shared with the CPIMS Steering Committee</a:t>
            </a:r>
          </a:p>
          <a:p>
            <a:endParaRPr lang="en-US" dirty="0"/>
          </a:p>
          <a:p>
            <a:r>
              <a:rPr lang="en-US" b="1" dirty="0"/>
              <a:t>EXPLANATION</a:t>
            </a:r>
          </a:p>
          <a:p>
            <a:pPr marL="171450" indent="-171450">
              <a:buFont typeface="Arial" panose="020B0604020202020204" pitchFamily="34" charset="0"/>
              <a:buChar char="•"/>
            </a:pPr>
            <a:r>
              <a:rPr lang="en-US" i="1" dirty="0"/>
              <a:t>Common challenges</a:t>
            </a:r>
          </a:p>
          <a:p>
            <a:pPr marL="628650" lvl="1" indent="-171450">
              <a:buFont typeface="Arial" panose="020B0604020202020204" pitchFamily="34" charset="0"/>
              <a:buChar char="•"/>
            </a:pPr>
            <a:r>
              <a:rPr lang="en-US" i="1" dirty="0"/>
              <a:t>Before working offline on the device that will be used offline, make sure the caseworker or supervisor has clicked on and opened the case record. Caseworkers may forget to do so.</a:t>
            </a:r>
          </a:p>
          <a:p>
            <a:pPr marL="628650" lvl="1" indent="-171450">
              <a:buFont typeface="Arial" panose="020B0604020202020204" pitchFamily="34" charset="0"/>
              <a:buChar char="•"/>
            </a:pPr>
            <a:r>
              <a:rPr lang="en-US" i="1" dirty="0"/>
              <a:t>We may forget that we can enable a case after disabling it. This can be done through the three dots on the top right of the screen and selecting “Enable”</a:t>
            </a:r>
          </a:p>
          <a:p>
            <a:pPr marL="628650" lvl="1" indent="-171450">
              <a:buFont typeface="Arial" panose="020B0604020202020204" pitchFamily="34" charset="0"/>
              <a:buChar char="•"/>
            </a:pPr>
            <a:r>
              <a:rPr lang="en-US" i="1" dirty="0"/>
              <a:t>Once internet connection is available, the cases on the device will automatically sync and be saved to the database</a:t>
            </a:r>
          </a:p>
          <a:p>
            <a:pPr marL="0" indent="0">
              <a:buFont typeface="Arial" panose="020B0604020202020204" pitchFamily="34" charset="0"/>
              <a:buNone/>
            </a:pPr>
            <a:endParaRPr lang="en-US" b="0" dirty="0"/>
          </a:p>
          <a:p>
            <a:pPr marL="0" indent="0">
              <a:buFont typeface="Arial" panose="020B0604020202020204" pitchFamily="34" charset="0"/>
              <a:buNone/>
            </a:pPr>
            <a:r>
              <a:rPr lang="en-US" b="1" dirty="0"/>
              <a:t>INDIVIDUAL WORK</a:t>
            </a:r>
          </a:p>
          <a:p>
            <a:pPr marL="171450" indent="-171450">
              <a:buFont typeface="Arial" panose="020B0604020202020204" pitchFamily="34" charset="0"/>
              <a:buChar char="•"/>
            </a:pPr>
            <a:r>
              <a:rPr lang="en-US" dirty="0"/>
              <a:t>Give the participants 5 minutes to take notes in </a:t>
            </a:r>
            <a:r>
              <a:rPr lang="en-US" b="1" dirty="0"/>
              <a:t>Workbook page 3: CPIMS+ integration plan</a:t>
            </a:r>
          </a:p>
          <a:p>
            <a:pPr marL="171450" indent="-171450">
              <a:buFont typeface="Arial" panose="020B0604020202020204" pitchFamily="34" charset="0"/>
              <a:buChar char="•"/>
            </a:pPr>
            <a:r>
              <a:rPr lang="en-US" i="1" dirty="0"/>
              <a:t>Are there any questions before we continue?</a:t>
            </a:r>
            <a:endParaRPr lang="en-US" dirty="0"/>
          </a:p>
        </p:txBody>
      </p:sp>
      <p:sp>
        <p:nvSpPr>
          <p:cNvPr id="3" name="Slide Image Placeholder 2">
            <a:extLst>
              <a:ext uri="{FF2B5EF4-FFF2-40B4-BE49-F238E27FC236}">
                <a16:creationId xmlns:a16="http://schemas.microsoft.com/office/drawing/2014/main" id="{C986BD73-4CBC-5358-4652-39C0301899F7}"/>
              </a:ext>
            </a:extLst>
          </p:cNvPr>
          <p:cNvSpPr>
            <a:spLocks noGrp="1" noRot="1" noChangeAspect="1"/>
          </p:cNvSpPr>
          <p:nvPr>
            <p:ph type="sldImg"/>
          </p:nvPr>
        </p:nvSpPr>
        <p:spPr/>
      </p:sp>
    </p:spTree>
    <p:extLst>
      <p:ext uri="{BB962C8B-B14F-4D97-AF65-F5344CB8AC3E}">
        <p14:creationId xmlns:p14="http://schemas.microsoft.com/office/powerpoint/2010/main" val="305637856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1F73BD-0750-D2EB-E30C-E9CE7AC37F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37C4FA-F3B2-84D4-FC81-D1BE54CE52A9}"/>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57574223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a:t>EXPLANATION</a:t>
            </a:r>
          </a:p>
          <a:p>
            <a:pPr marL="171450" indent="-171450">
              <a:buFont typeface="Arial" panose="020B0604020202020204" pitchFamily="34" charset="0"/>
              <a:buChar char="•"/>
            </a:pPr>
            <a:r>
              <a:rPr lang="en-US" b="1" i="1"/>
              <a:t>Administrative and Accountability</a:t>
            </a:r>
          </a:p>
          <a:p>
            <a:pPr marL="628650" lvl="1" indent="-171450">
              <a:buFont typeface="Arial" panose="020B0604020202020204" pitchFamily="34" charset="0"/>
              <a:buChar char="•"/>
            </a:pPr>
            <a:r>
              <a:rPr lang="en-US" i="1"/>
              <a:t>Planning and assigning and overseeing the quality of case work: overseeing caseloads among team members and ensuring caseworkers are following case management standard operating procedures</a:t>
            </a:r>
          </a:p>
          <a:p>
            <a:pPr marL="628650" lvl="1" indent="-171450">
              <a:buFont typeface="Arial" panose="020B0604020202020204" pitchFamily="34" charset="0"/>
              <a:buChar char="•"/>
            </a:pPr>
            <a:r>
              <a:rPr lang="en-US" i="1"/>
              <a:t>Coordinating with other actors: advocacy, updating the service directory, referrals</a:t>
            </a:r>
          </a:p>
          <a:p>
            <a:pPr marL="628650" lvl="1" indent="-171450">
              <a:buFont typeface="Arial" panose="020B0604020202020204" pitchFamily="34" charset="0"/>
              <a:buChar char="•"/>
            </a:pPr>
            <a:r>
              <a:rPr lang="en-US" i="1"/>
              <a:t>Documentation: ensuring the quality of case files, in line with timeframes and compliance with laws, policies and standard operating procedures</a:t>
            </a:r>
          </a:p>
          <a:p>
            <a:pPr marL="628650" lvl="1" indent="-171450">
              <a:buFont typeface="Arial" panose="020B0604020202020204" pitchFamily="34" charset="0"/>
              <a:buChar char="•"/>
            </a:pPr>
            <a:r>
              <a:rPr lang="en-US" i="1"/>
              <a:t>Reinforcing safety and ethical standards: for caseworkers to perform their jobs; as well as emphasizing the agency’s child safeguarding policy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a:t>This is the function for which the CPIMS+ will be most useful</a:t>
            </a:r>
          </a:p>
          <a:p>
            <a:pPr marL="171450" indent="-171450">
              <a:buFont typeface="Arial" panose="020B0604020202020204" pitchFamily="34" charset="0"/>
              <a:buChar char="•"/>
            </a:pPr>
            <a:r>
              <a:rPr lang="en-US" b="1" i="1"/>
              <a:t>Educational and Developmental </a:t>
            </a:r>
          </a:p>
          <a:p>
            <a:pPr marL="628650" lvl="1" indent="-171450">
              <a:buFont typeface="Arial" panose="020B0604020202020204" pitchFamily="34" charset="0"/>
              <a:buChar char="•"/>
            </a:pPr>
            <a:r>
              <a:rPr lang="en-US" i="1"/>
              <a:t>Assessing competencies, guiding principles (which we discussed in the introduction), collaborative learning plans, reflective practice etc.</a:t>
            </a:r>
          </a:p>
          <a:p>
            <a:pPr marL="628650" lvl="1" indent="-171450">
              <a:buFont typeface="Arial" panose="020B0604020202020204" pitchFamily="34" charset="0"/>
              <a:buChar char="•"/>
            </a:pPr>
            <a:r>
              <a:rPr lang="en-US" i="1"/>
              <a:t>If there are challenges using the CPIMS+ or forms that are incorrectly filled, the supervisor can support as part of this function to ensure the caseworker is confident with the use of the CPIMS+ and knows also how to seek for supervision via the CPIMS+</a:t>
            </a:r>
          </a:p>
          <a:p>
            <a:pPr marL="171450" indent="-171450">
              <a:buFont typeface="Arial" panose="020B0604020202020204" pitchFamily="34" charset="0"/>
              <a:buChar char="•"/>
            </a:pPr>
            <a:r>
              <a:rPr lang="en-US" b="1" i="1"/>
              <a:t>Supportive</a:t>
            </a:r>
          </a:p>
          <a:p>
            <a:pPr marL="628650" lvl="1" indent="-171450">
              <a:buFont typeface="Arial" panose="020B0604020202020204" pitchFamily="34" charset="0"/>
              <a:buChar char="•"/>
            </a:pPr>
            <a:r>
              <a:rPr lang="en-US" i="1"/>
              <a:t>Providing a safe space, promoting self-care, to normalize feelings, support with using new technology etc.</a:t>
            </a:r>
          </a:p>
        </p:txBody>
      </p:sp>
      <p:sp>
        <p:nvSpPr>
          <p:cNvPr id="3" name="Slide Image Placeholder 2">
            <a:extLst>
              <a:ext uri="{FF2B5EF4-FFF2-40B4-BE49-F238E27FC236}">
                <a16:creationId xmlns:a16="http://schemas.microsoft.com/office/drawing/2014/main" id="{7D189D26-EB40-784D-4667-BD8C61E15561}"/>
              </a:ext>
            </a:extLst>
          </p:cNvPr>
          <p:cNvSpPr>
            <a:spLocks noGrp="1" noRot="1" noChangeAspect="1"/>
          </p:cNvSpPr>
          <p:nvPr>
            <p:ph type="sldImg"/>
          </p:nvPr>
        </p:nvSpPr>
        <p:spPr/>
      </p:sp>
    </p:spTree>
    <p:extLst>
      <p:ext uri="{BB962C8B-B14F-4D97-AF65-F5344CB8AC3E}">
        <p14:creationId xmlns:p14="http://schemas.microsoft.com/office/powerpoint/2010/main" val="274955705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EXPLANATION</a:t>
            </a:r>
          </a:p>
          <a:p>
            <a:pPr marL="171450" indent="-171450">
              <a:buFont typeface="Arial" panose="020B0604020202020204" pitchFamily="34" charset="0"/>
              <a:buChar char="•"/>
            </a:pPr>
            <a:r>
              <a:rPr lang="en-US" i="1" dirty="0"/>
              <a:t>The CPIMS+ allows for various functionalities to enable supervision of case management…</a:t>
            </a:r>
          </a:p>
          <a:p>
            <a:pPr marL="171450" indent="-171450">
              <a:buFont typeface="Arial" panose="020B0604020202020204" pitchFamily="34" charset="0"/>
              <a:buChar char="•"/>
            </a:pPr>
            <a:r>
              <a:rPr lang="en-US" i="0" dirty="0"/>
              <a:t>Present the slide</a:t>
            </a:r>
          </a:p>
          <a:p>
            <a:pPr marL="171450" indent="-171450">
              <a:buFont typeface="Arial" panose="020B0604020202020204" pitchFamily="34" charset="0"/>
              <a:buChar char="•"/>
            </a:pPr>
            <a:r>
              <a:rPr lang="en-US" i="1" dirty="0"/>
              <a:t>We will go through all these system functionalities together</a:t>
            </a:r>
          </a:p>
          <a:p>
            <a:pPr marL="171450" indent="-171450">
              <a:buFont typeface="Arial" panose="020B0604020202020204" pitchFamily="34" charset="0"/>
              <a:buChar char="•"/>
            </a:pPr>
            <a:r>
              <a:rPr lang="en-US" i="1" dirty="0"/>
              <a:t>We may do some faster than others as we have already practiced them in the previous module</a:t>
            </a:r>
            <a:endParaRPr lang="en-US" dirty="0">
              <a:sym typeface="Helvetica Neue"/>
            </a:endParaRPr>
          </a:p>
        </p:txBody>
      </p:sp>
      <p:sp>
        <p:nvSpPr>
          <p:cNvPr id="3" name="Slide Image Placeholder 2">
            <a:extLst>
              <a:ext uri="{FF2B5EF4-FFF2-40B4-BE49-F238E27FC236}">
                <a16:creationId xmlns:a16="http://schemas.microsoft.com/office/drawing/2014/main" id="{1C0D23B2-7573-621A-653A-27AD14878001}"/>
              </a:ext>
            </a:extLst>
          </p:cNvPr>
          <p:cNvSpPr>
            <a:spLocks noGrp="1" noRot="1" noChangeAspect="1"/>
          </p:cNvSpPr>
          <p:nvPr>
            <p:ph type="sldImg"/>
          </p:nvPr>
        </p:nvSpPr>
        <p:spPr/>
      </p:sp>
    </p:spTree>
    <p:extLst>
      <p:ext uri="{BB962C8B-B14F-4D97-AF65-F5344CB8AC3E}">
        <p14:creationId xmlns:p14="http://schemas.microsoft.com/office/powerpoint/2010/main" val="127487843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EXPLANATION</a:t>
            </a:r>
          </a:p>
          <a:p>
            <a:pPr marL="171450" indent="-171450">
              <a:buFont typeface="Arial" panose="020B0604020202020204" pitchFamily="34" charset="0"/>
              <a:buChar char="•"/>
            </a:pPr>
            <a:r>
              <a:rPr lang="en-US" i="1"/>
              <a:t>These functionalities allow for remote supervision of caseworkers, but it is very important to keep in mind that supervision functions of the CPIMS+ cannot replace face to face supervision and/or dialogue</a:t>
            </a:r>
          </a:p>
          <a:p>
            <a:pPr marL="171450" indent="-171450">
              <a:buFont typeface="Arial" panose="020B0604020202020204" pitchFamily="34" charset="0"/>
              <a:buChar char="•"/>
            </a:pPr>
            <a:r>
              <a:rPr lang="en-US" i="1"/>
              <a:t>As much as possible supervisors need to make time to speak directly with caseworkers during peer-to-peer, group or individual supervision sessions</a:t>
            </a:r>
          </a:p>
          <a:p>
            <a:pPr marL="171450" indent="-171450">
              <a:buFont typeface="Arial" panose="020B0604020202020204" pitchFamily="34" charset="0"/>
              <a:buChar char="•"/>
            </a:pPr>
            <a:r>
              <a:rPr lang="en-US" i="1"/>
              <a:t>The CPIMS+ supervision complements and reinforces direct supervision, especially when regular face-to-face supervision is not an option (e.g. during remote work during Covid-19)</a:t>
            </a:r>
          </a:p>
          <a:p>
            <a:endParaRPr lang="en-US"/>
          </a:p>
          <a:p>
            <a:endParaRPr lang="en-CA"/>
          </a:p>
        </p:txBody>
      </p:sp>
      <p:sp>
        <p:nvSpPr>
          <p:cNvPr id="3" name="Slide Image Placeholder 2">
            <a:extLst>
              <a:ext uri="{FF2B5EF4-FFF2-40B4-BE49-F238E27FC236}">
                <a16:creationId xmlns:a16="http://schemas.microsoft.com/office/drawing/2014/main" id="{2D7F9B7F-0B2F-D3BC-6ADD-3828B365EB56}"/>
              </a:ext>
            </a:extLst>
          </p:cNvPr>
          <p:cNvSpPr>
            <a:spLocks noGrp="1" noRot="1" noChangeAspect="1"/>
          </p:cNvSpPr>
          <p:nvPr>
            <p:ph type="sldImg"/>
          </p:nvPr>
        </p:nvSpPr>
        <p:spPr/>
      </p:sp>
    </p:spTree>
    <p:extLst>
      <p:ext uri="{BB962C8B-B14F-4D97-AF65-F5344CB8AC3E}">
        <p14:creationId xmlns:p14="http://schemas.microsoft.com/office/powerpoint/2010/main" val="392345515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indent="0">
              <a:buFont typeface="Arial" panose="020B0604020202020204" pitchFamily="34" charset="0"/>
              <a:buNone/>
            </a:pPr>
            <a:r>
              <a:rPr lang="en-US" b="1" dirty="0"/>
              <a:t>EXPLANATION</a:t>
            </a:r>
          </a:p>
          <a:p>
            <a:pPr marL="171450" indent="-171450">
              <a:buFont typeface="Arial" panose="020B0604020202020204" pitchFamily="34" charset="0"/>
              <a:buChar char="•"/>
            </a:pPr>
            <a:r>
              <a:rPr lang="en-US" i="1" dirty="0"/>
              <a:t>First let’s look at case assignment</a:t>
            </a:r>
          </a:p>
          <a:p>
            <a:pPr marL="171450" indent="-171450">
              <a:buFont typeface="Arial" panose="020B0604020202020204" pitchFamily="34" charset="0"/>
              <a:buChar char="•"/>
            </a:pPr>
            <a:r>
              <a:rPr lang="en-US" dirty="0"/>
              <a:t>Show only title</a:t>
            </a:r>
          </a:p>
          <a:p>
            <a:pPr marL="171450" indent="-171450">
              <a:buFont typeface="Arial" panose="020B0604020202020204" pitchFamily="34" charset="0"/>
              <a:buChar char="•"/>
            </a:pPr>
            <a:r>
              <a:rPr lang="en-US" i="1" dirty="0"/>
              <a:t>When should we assign cases from one caseworker to another?</a:t>
            </a:r>
            <a:endParaRPr lang="en-US" dirty="0"/>
          </a:p>
          <a:p>
            <a:pPr marL="171450" indent="-171450">
              <a:buFont typeface="Arial" panose="020B0604020202020204" pitchFamily="34" charset="0"/>
              <a:buChar char="•"/>
            </a:pPr>
            <a:r>
              <a:rPr lang="en-US" dirty="0"/>
              <a:t>Click to show the list</a:t>
            </a:r>
          </a:p>
          <a:p>
            <a:pPr marL="171450" indent="-171450">
              <a:buFont typeface="Arial" panose="020B0604020202020204" pitchFamily="34" charset="0"/>
              <a:buChar char="•"/>
            </a:pPr>
            <a:r>
              <a:rPr lang="en-US" i="1" dirty="0"/>
              <a:t>This is done for case load balancing or because a caseworker is either temporarily out of the office or permanently leaving the organization</a:t>
            </a:r>
          </a:p>
          <a:p>
            <a:pPr marL="171450" indent="-171450">
              <a:buFont typeface="Arial" panose="020B0604020202020204" pitchFamily="34" charset="0"/>
              <a:buChar char="•"/>
            </a:pPr>
            <a:r>
              <a:rPr lang="en-US" i="1" dirty="0"/>
              <a:t>This can also be considered an internal transfer</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DEMO</a:t>
            </a:r>
          </a:p>
          <a:p>
            <a:pPr marL="171450" indent="-171450">
              <a:buFont typeface="Arial" panose="020B0604020202020204" pitchFamily="34" charset="0"/>
              <a:buChar char="•"/>
            </a:pPr>
            <a:r>
              <a:rPr lang="en-US" dirty="0"/>
              <a:t>Select the case</a:t>
            </a:r>
          </a:p>
          <a:p>
            <a:pPr marL="171450" indent="-171450">
              <a:buFont typeface="Arial" panose="020B0604020202020204" pitchFamily="34" charset="0"/>
              <a:buChar char="•"/>
            </a:pPr>
            <a:r>
              <a:rPr lang="en-US" dirty="0">
                <a:sym typeface="Calibri"/>
              </a:rPr>
              <a:t>Click action and select assign case</a:t>
            </a:r>
            <a:endParaRPr lang="en-US" dirty="0"/>
          </a:p>
          <a:p>
            <a:pPr marL="171450" indent="-171450">
              <a:buFont typeface="Arial" panose="020B0604020202020204" pitchFamily="34" charset="0"/>
              <a:buChar char="•"/>
            </a:pPr>
            <a:r>
              <a:rPr lang="en-US" i="1" dirty="0">
                <a:sym typeface="Calibri"/>
              </a:rPr>
              <a:t>This function is similar to the transfer function but when assigned a case the caseworker does not have the option to accept or reject the case</a:t>
            </a:r>
          </a:p>
          <a:p>
            <a:pPr marL="171450" indent="-171450">
              <a:buFont typeface="Arial" panose="020B0604020202020204" pitchFamily="34" charset="0"/>
              <a:buChar char="•"/>
            </a:pPr>
            <a:r>
              <a:rPr lang="en-US" i="1" dirty="0">
                <a:sym typeface="Calibri"/>
              </a:rPr>
              <a:t>The assigned caseworker automatically becomes the record owner of the case s/he is assigned</a:t>
            </a:r>
          </a:p>
        </p:txBody>
      </p:sp>
      <p:sp>
        <p:nvSpPr>
          <p:cNvPr id="3" name="Slide Image Placeholder 2">
            <a:extLst>
              <a:ext uri="{FF2B5EF4-FFF2-40B4-BE49-F238E27FC236}">
                <a16:creationId xmlns:a16="http://schemas.microsoft.com/office/drawing/2014/main" id="{2077499E-C386-2ADE-34B4-E7333A7B681A}"/>
              </a:ext>
            </a:extLst>
          </p:cNvPr>
          <p:cNvSpPr>
            <a:spLocks noGrp="1" noRot="1" noChangeAspect="1"/>
          </p:cNvSpPr>
          <p:nvPr>
            <p:ph type="sldImg"/>
          </p:nvPr>
        </p:nvSpPr>
        <p:spPr/>
      </p:sp>
    </p:spTree>
    <p:extLst>
      <p:ext uri="{BB962C8B-B14F-4D97-AF65-F5344CB8AC3E}">
        <p14:creationId xmlns:p14="http://schemas.microsoft.com/office/powerpoint/2010/main" val="271581780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indent="0">
              <a:buFont typeface="Arial" panose="020B0604020202020204" pitchFamily="34" charset="0"/>
              <a:buNone/>
            </a:pPr>
            <a:r>
              <a:rPr lang="en-US" b="1"/>
              <a:t>EXPLANATION</a:t>
            </a:r>
          </a:p>
          <a:p>
            <a:pPr marL="171450" indent="-171450">
              <a:buFont typeface="Arial" panose="020B0604020202020204" pitchFamily="34" charset="0"/>
              <a:buChar char="•"/>
            </a:pPr>
            <a:r>
              <a:rPr lang="en-US" i="1"/>
              <a:t>Now let’s look at approvals</a:t>
            </a:r>
          </a:p>
          <a:p>
            <a:pPr marL="171450" indent="-171450">
              <a:buFont typeface="Arial" panose="020B0604020202020204" pitchFamily="34" charset="0"/>
              <a:buChar char="•"/>
            </a:pPr>
            <a:r>
              <a:rPr lang="en-US" i="1"/>
              <a:t>This is a powerful supervision tool as it allows a quality check before the caseworker moves on to the next step in the case management process</a:t>
            </a:r>
          </a:p>
          <a:p>
            <a:pPr marL="0" indent="0">
              <a:buFont typeface="Arial" panose="020B0604020202020204" pitchFamily="34" charset="0"/>
              <a:buNone/>
            </a:pPr>
            <a:endParaRPr lang="en-US"/>
          </a:p>
          <a:p>
            <a:pPr marL="0" indent="0">
              <a:buFont typeface="Arial" panose="020B0604020202020204" pitchFamily="34" charset="0"/>
              <a:buNone/>
            </a:pPr>
            <a:r>
              <a:rPr lang="en-US" b="1"/>
              <a:t>DEMO</a:t>
            </a:r>
          </a:p>
          <a:p>
            <a:pPr marL="171450" indent="-171450">
              <a:buFont typeface="Arial" panose="020B0604020202020204" pitchFamily="34" charset="0"/>
              <a:buChar char="•"/>
            </a:pPr>
            <a:r>
              <a:rPr lang="en-US"/>
              <a:t>As participants have already practiced this in the previous sessions, you ask for 2 people (1 caseworker and 1 supervisor) to demo this in front of the group</a:t>
            </a:r>
          </a:p>
          <a:p>
            <a:pPr marL="171450" indent="-171450">
              <a:buFont typeface="Arial" panose="020B0604020202020204" pitchFamily="34" charset="0"/>
              <a:buChar char="•"/>
            </a:pPr>
            <a:r>
              <a:rPr lang="en-US"/>
              <a:t>They can use one of the dummy cases previously added in the caseload</a:t>
            </a:r>
          </a:p>
          <a:p>
            <a:endParaRPr lang="en-US"/>
          </a:p>
          <a:p>
            <a:endParaRPr lang="en-US"/>
          </a:p>
          <a:p>
            <a:endParaRPr lang="en-CA"/>
          </a:p>
        </p:txBody>
      </p:sp>
      <p:sp>
        <p:nvSpPr>
          <p:cNvPr id="3" name="Slide Image Placeholder 2">
            <a:extLst>
              <a:ext uri="{FF2B5EF4-FFF2-40B4-BE49-F238E27FC236}">
                <a16:creationId xmlns:a16="http://schemas.microsoft.com/office/drawing/2014/main" id="{A5133F89-7CD5-877D-B141-AACF3C478FCF}"/>
              </a:ext>
            </a:extLst>
          </p:cNvPr>
          <p:cNvSpPr>
            <a:spLocks noGrp="1" noRot="1" noChangeAspect="1"/>
          </p:cNvSpPr>
          <p:nvPr>
            <p:ph type="sldImg"/>
          </p:nvPr>
        </p:nvSpPr>
        <p:spPr/>
      </p:sp>
    </p:spTree>
    <p:extLst>
      <p:ext uri="{BB962C8B-B14F-4D97-AF65-F5344CB8AC3E}">
        <p14:creationId xmlns:p14="http://schemas.microsoft.com/office/powerpoint/2010/main" val="156238998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indent="0">
              <a:buFont typeface="Arial" panose="020B0604020202020204" pitchFamily="34" charset="0"/>
              <a:buNone/>
            </a:pPr>
            <a:r>
              <a:rPr lang="en-US" b="1"/>
              <a:t>EXPLANATION</a:t>
            </a:r>
          </a:p>
          <a:p>
            <a:pPr marL="171450" indent="-171450">
              <a:buFont typeface="Arial" panose="020B0604020202020204" pitchFamily="34" charset="0"/>
              <a:buChar char="•"/>
            </a:pPr>
            <a:r>
              <a:rPr lang="en-US" i="1"/>
              <a:t>First let’s look at case file review</a:t>
            </a:r>
          </a:p>
          <a:p>
            <a:pPr marL="171450" indent="-171450">
              <a:buFont typeface="Arial" panose="020B0604020202020204" pitchFamily="34" charset="0"/>
              <a:buChar char="•"/>
            </a:pPr>
            <a:r>
              <a:rPr lang="en-US"/>
              <a:t>Show only title</a:t>
            </a:r>
          </a:p>
          <a:p>
            <a:pPr marL="171450" indent="-171450">
              <a:buFont typeface="Arial" panose="020B0604020202020204" pitchFamily="34" charset="0"/>
              <a:buChar char="•"/>
            </a:pPr>
            <a:r>
              <a:rPr lang="en-US" i="1"/>
              <a:t>Why do we do case file review?</a:t>
            </a:r>
          </a:p>
          <a:p>
            <a:pPr marL="171450" indent="-171450">
              <a:buFont typeface="Arial" panose="020B0604020202020204" pitchFamily="34" charset="0"/>
              <a:buChar char="•"/>
            </a:pPr>
            <a:r>
              <a:rPr lang="en-US"/>
              <a:t>Click to show the list</a:t>
            </a:r>
          </a:p>
          <a:p>
            <a:pPr marL="171450" indent="-171450">
              <a:buFont typeface="Arial" panose="020B0604020202020204" pitchFamily="34" charset="0"/>
              <a:buChar char="•"/>
            </a:pPr>
            <a:r>
              <a:rPr lang="en-US" i="1"/>
              <a:t>Case file review is very important for supervision</a:t>
            </a:r>
          </a:p>
          <a:p>
            <a:pPr marL="171450" indent="-171450">
              <a:buFont typeface="Arial" panose="020B0604020202020204" pitchFamily="34" charset="0"/>
              <a:buChar char="•"/>
            </a:pPr>
            <a:r>
              <a:rPr lang="en-US" i="1"/>
              <a:t>CPIMS+ is very useful for case file review as a supervisor has real time access to the file</a:t>
            </a:r>
          </a:p>
          <a:p>
            <a:pPr marL="171450" indent="-171450">
              <a:buFont typeface="Arial" panose="020B0604020202020204" pitchFamily="34" charset="0"/>
              <a:buChar char="•"/>
            </a:pPr>
            <a:r>
              <a:rPr lang="en-US" i="1"/>
              <a:t>By reviewing a case file, supervisors can:</a:t>
            </a:r>
          </a:p>
          <a:p>
            <a:pPr marL="628650" lvl="1" indent="-171450">
              <a:buFont typeface="Arial" panose="020B0604020202020204" pitchFamily="34" charset="0"/>
              <a:buChar char="•"/>
            </a:pPr>
            <a:r>
              <a:rPr lang="en-US" i="1"/>
              <a:t>Check if forms have been filled out appropriately and are completed</a:t>
            </a:r>
          </a:p>
          <a:p>
            <a:pPr marL="628650" lvl="1" indent="-171450">
              <a:buFont typeface="Arial" panose="020B0604020202020204" pitchFamily="34" charset="0"/>
              <a:buChar char="•"/>
            </a:pPr>
            <a:r>
              <a:rPr lang="en-US" i="1"/>
              <a:t>Check where caseworkers might have difficulties in adding information to the CPIMS+</a:t>
            </a:r>
          </a:p>
          <a:p>
            <a:pPr marL="628650" lvl="1" indent="-171450">
              <a:buFont typeface="Arial" panose="020B0604020202020204" pitchFamily="34" charset="0"/>
              <a:buChar char="•"/>
            </a:pPr>
            <a:r>
              <a:rPr lang="en-US" i="1"/>
              <a:t>Check if the caseworker is maintaining case management principles and processes and, therefore quality (as demonstrated via the documentation in the CPIMS+) </a:t>
            </a:r>
          </a:p>
          <a:p>
            <a:pPr marL="171450" lvl="0" indent="-171450">
              <a:buFont typeface="Arial" panose="020B0604020202020204" pitchFamily="34" charset="0"/>
              <a:buChar char="•"/>
            </a:pPr>
            <a:r>
              <a:rPr lang="en-US" i="1"/>
              <a:t>There is a </a:t>
            </a:r>
            <a:r>
              <a:rPr lang="en-US" b="0" i="1"/>
              <a:t>checklist </a:t>
            </a:r>
            <a:r>
              <a:rPr lang="en-US" i="1"/>
              <a:t>that can be used for this</a:t>
            </a:r>
          </a:p>
          <a:p>
            <a:pPr marL="171450" lvl="0" indent="-171450">
              <a:buFont typeface="Arial" panose="020B0604020202020204" pitchFamily="34" charset="0"/>
              <a:buChar char="•"/>
            </a:pPr>
            <a:r>
              <a:rPr lang="en-US" i="1"/>
              <a:t>Let’s look at the tool in more detail</a:t>
            </a:r>
          </a:p>
        </p:txBody>
      </p:sp>
      <p:sp>
        <p:nvSpPr>
          <p:cNvPr id="3" name="Slide Image Placeholder 2">
            <a:extLst>
              <a:ext uri="{FF2B5EF4-FFF2-40B4-BE49-F238E27FC236}">
                <a16:creationId xmlns:a16="http://schemas.microsoft.com/office/drawing/2014/main" id="{E312A9DE-EBA1-CBD0-5BDD-CFD0BBF41C72}"/>
              </a:ext>
            </a:extLst>
          </p:cNvPr>
          <p:cNvSpPr>
            <a:spLocks noGrp="1" noRot="1" noChangeAspect="1"/>
          </p:cNvSpPr>
          <p:nvPr>
            <p:ph type="sldImg"/>
          </p:nvPr>
        </p:nvSpPr>
        <p:spPr/>
      </p:sp>
    </p:spTree>
    <p:extLst>
      <p:ext uri="{BB962C8B-B14F-4D97-AF65-F5344CB8AC3E}">
        <p14:creationId xmlns:p14="http://schemas.microsoft.com/office/powerpoint/2010/main" val="331704872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indent="0">
              <a:buFont typeface="Arial" panose="020B0604020202020204" pitchFamily="34" charset="0"/>
              <a:buNone/>
            </a:pPr>
            <a:r>
              <a:rPr lang="en-US" b="1" dirty="0"/>
              <a:t>INTRODUCTION</a:t>
            </a:r>
          </a:p>
          <a:p>
            <a:pPr marL="171450" indent="-171450">
              <a:buFont typeface="Arial" panose="020B0604020202020204" pitchFamily="34" charset="0"/>
              <a:buChar char="•"/>
            </a:pPr>
            <a:r>
              <a:rPr lang="en-US" dirty="0"/>
              <a:t>Run through some of the items with the participants </a:t>
            </a:r>
          </a:p>
          <a:p>
            <a:pPr marL="171450" indent="-171450">
              <a:buFont typeface="Arial" panose="020B0604020202020204" pitchFamily="34" charset="0"/>
              <a:buChar char="•"/>
            </a:pPr>
            <a:r>
              <a:rPr lang="en-US" i="1" dirty="0"/>
              <a:t>Do you think you can find all this information in the CPIMS+ case file?</a:t>
            </a:r>
          </a:p>
          <a:p>
            <a:pPr marL="171450" indent="-171450">
              <a:buFont typeface="Arial" panose="020B0604020202020204" pitchFamily="34" charset="0"/>
              <a:buChar char="•"/>
            </a:pPr>
            <a:r>
              <a:rPr lang="en-US" i="1" dirty="0"/>
              <a:t>There will be time for practice later</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INDIVIDUAL WORK</a:t>
            </a:r>
          </a:p>
          <a:p>
            <a:pPr marL="171450" indent="-171450">
              <a:buFont typeface="Arial" panose="020B0604020202020204" pitchFamily="34" charset="0"/>
              <a:buChar char="•"/>
            </a:pPr>
            <a:r>
              <a:rPr lang="en-US" dirty="0"/>
              <a:t>Guide participants to </a:t>
            </a:r>
            <a:r>
              <a:rPr lang="en-US" b="1" dirty="0"/>
              <a:t>Workbook page 38: Case file checklist</a:t>
            </a:r>
          </a:p>
          <a:p>
            <a:pPr marL="171450" indent="-171450">
              <a:buFont typeface="Arial" panose="020B0604020202020204" pitchFamily="34" charset="0"/>
              <a:buChar char="•"/>
            </a:pPr>
            <a:r>
              <a:rPr lang="en-US" dirty="0"/>
              <a:t>Have supervisors fill out the Case File Checklist</a:t>
            </a:r>
          </a:p>
          <a:p>
            <a:pPr marL="171450" indent="-171450">
              <a:buFont typeface="Arial" panose="020B0604020202020204" pitchFamily="34" charset="0"/>
              <a:buChar char="•"/>
            </a:pPr>
            <a:r>
              <a:rPr lang="en-US" dirty="0"/>
              <a:t>The caseworkers should observe</a:t>
            </a:r>
          </a:p>
          <a:p>
            <a:pPr marL="171450" indent="-171450">
              <a:buFont typeface="Arial" panose="020B0604020202020204" pitchFamily="34" charset="0"/>
              <a:buChar char="•"/>
            </a:pPr>
            <a:r>
              <a:rPr lang="en-US" dirty="0"/>
              <a:t>Walk around the room to see if anybody needs support</a:t>
            </a:r>
          </a:p>
          <a:p>
            <a:endParaRPr lang="en-US" dirty="0"/>
          </a:p>
          <a:p>
            <a:r>
              <a:rPr lang="en-US" b="1" dirty="0"/>
              <a:t>PLENARY DISCUSSION</a:t>
            </a:r>
          </a:p>
          <a:p>
            <a:pPr marL="171450" indent="-171450">
              <a:buFont typeface="Arial" panose="020B0604020202020204" pitchFamily="34" charset="0"/>
              <a:buChar char="•"/>
            </a:pPr>
            <a:r>
              <a:rPr lang="en-US" i="1" dirty="0"/>
              <a:t>How did it go? Any comments? Suggestions?</a:t>
            </a:r>
          </a:p>
        </p:txBody>
      </p:sp>
      <p:sp>
        <p:nvSpPr>
          <p:cNvPr id="3" name="Slide Image Placeholder 2">
            <a:extLst>
              <a:ext uri="{FF2B5EF4-FFF2-40B4-BE49-F238E27FC236}">
                <a16:creationId xmlns:a16="http://schemas.microsoft.com/office/drawing/2014/main" id="{37CD1099-897F-C603-CB38-B92D06AA49EF}"/>
              </a:ext>
            </a:extLst>
          </p:cNvPr>
          <p:cNvSpPr>
            <a:spLocks noGrp="1" noRot="1" noChangeAspect="1"/>
          </p:cNvSpPr>
          <p:nvPr>
            <p:ph type="sldImg"/>
          </p:nvPr>
        </p:nvSpPr>
        <p:spPr/>
      </p:sp>
    </p:spTree>
    <p:extLst>
      <p:ext uri="{BB962C8B-B14F-4D97-AF65-F5344CB8AC3E}">
        <p14:creationId xmlns:p14="http://schemas.microsoft.com/office/powerpoint/2010/main" val="145579425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EXPLANATION</a:t>
            </a:r>
          </a:p>
          <a:p>
            <a:pPr marL="171450" indent="-171450">
              <a:buFont typeface="Arial" panose="020B0604020202020204" pitchFamily="34" charset="0"/>
              <a:buChar char="•"/>
            </a:pPr>
            <a:r>
              <a:rPr lang="en-US" i="1" dirty="0"/>
              <a:t>Now let’s look at flagging.</a:t>
            </a:r>
          </a:p>
          <a:p>
            <a:pPr marL="171450" indent="-171450">
              <a:buFont typeface="Arial" panose="020B0604020202020204" pitchFamily="34" charset="0"/>
              <a:buChar char="•"/>
            </a:pPr>
            <a:r>
              <a:rPr lang="en-US" i="0" dirty="0"/>
              <a:t>Show only the title</a:t>
            </a:r>
          </a:p>
          <a:p>
            <a:pPr marL="171450" indent="-171450">
              <a:buFont typeface="Arial" panose="020B0604020202020204" pitchFamily="34" charset="0"/>
              <a:buChar char="•"/>
            </a:pPr>
            <a:r>
              <a:rPr lang="en-US" i="1" dirty="0"/>
              <a:t>Why can we put a flag on cases? </a:t>
            </a:r>
          </a:p>
          <a:p>
            <a:pPr marL="171450" indent="-171450">
              <a:buFont typeface="Arial" panose="020B0604020202020204" pitchFamily="34" charset="0"/>
              <a:buChar char="•"/>
            </a:pPr>
            <a:r>
              <a:rPr lang="en-US" dirty="0"/>
              <a:t>Click to show the list</a:t>
            </a:r>
          </a:p>
          <a:p>
            <a:pPr marL="171450" indent="-171450">
              <a:buFont typeface="Arial" panose="020B0604020202020204" pitchFamily="34" charset="0"/>
              <a:buChar char="•"/>
            </a:pPr>
            <a:r>
              <a:rPr lang="en-US" i="1" dirty="0"/>
              <a:t>Flagging is done by a caseworker or supervisor to mark a case for further attention, consideration or follow up actions. </a:t>
            </a:r>
          </a:p>
          <a:p>
            <a:pPr marL="171450" indent="-171450">
              <a:buFont typeface="Arial" panose="020B0604020202020204" pitchFamily="34" charset="0"/>
              <a:buChar char="•"/>
            </a:pPr>
            <a:r>
              <a:rPr lang="en-US" i="1" dirty="0"/>
              <a:t>Flags are a communication mechanism in the system. </a:t>
            </a:r>
          </a:p>
          <a:p>
            <a:pPr marL="171450" indent="-171450">
              <a:buFont typeface="Arial" panose="020B0604020202020204" pitchFamily="34" charset="0"/>
              <a:buChar char="•"/>
            </a:pPr>
            <a:r>
              <a:rPr lang="en-US" i="1" dirty="0"/>
              <a:t>For supervision, they can be used for case file review, correction, data quality.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sym typeface="Calibri"/>
              </a:rPr>
              <a:t>The flag function is a flexible way to mark a case for further action, as a reminder of an action or any other reminder.</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b="1" dirty="0"/>
              <a:t>DEMO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Ask for volunteers to demo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 to flag for supervisors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 to flag for caseworkers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 to resolve a flag</a:t>
            </a:r>
            <a:endParaRPr lang="en-US" i="1" dirty="0">
              <a:sym typeface="Calibri"/>
            </a:endParaRPr>
          </a:p>
          <a:p>
            <a:pPr marL="171450" indent="-171450">
              <a:buFont typeface="Arial" panose="020B0604020202020204" pitchFamily="34" charset="0"/>
              <a:buChar char="•"/>
            </a:pPr>
            <a:r>
              <a:rPr lang="en-US" i="0" dirty="0">
                <a:sym typeface="Calibri"/>
              </a:rPr>
              <a:t>There are 2 ways to flag a case. </a:t>
            </a:r>
          </a:p>
          <a:p>
            <a:pPr marL="628650" lvl="1" indent="-171450">
              <a:buFont typeface="Arial" panose="020B0604020202020204" pitchFamily="34" charset="0"/>
              <a:buChar char="•"/>
            </a:pPr>
            <a:r>
              <a:rPr lang="en-US" i="0" dirty="0">
                <a:sym typeface="Calibri"/>
              </a:rPr>
              <a:t>In the dashboard you can select the tick box to the left of the relevant case and click the flag button next to the action button. </a:t>
            </a:r>
          </a:p>
          <a:p>
            <a:pPr marL="628650" lvl="1" indent="-171450">
              <a:buFont typeface="Arial" panose="020B0604020202020204" pitchFamily="34" charset="0"/>
              <a:buChar char="•"/>
            </a:pPr>
            <a:r>
              <a:rPr lang="en-US" i="0" dirty="0">
                <a:sym typeface="Calibri"/>
              </a:rPr>
              <a:t>Here you can describe your reason for flagging and add a date. </a:t>
            </a:r>
          </a:p>
          <a:p>
            <a:pPr marL="628650" lvl="1" indent="-171450">
              <a:buFont typeface="Arial" panose="020B0604020202020204" pitchFamily="34" charset="0"/>
              <a:buChar char="•"/>
            </a:pPr>
            <a:r>
              <a:rPr lang="en-US" i="0" dirty="0">
                <a:sym typeface="Calibri"/>
              </a:rPr>
              <a:t>A flag will appear next to the case with a number showing the number of flags tied to that case. </a:t>
            </a:r>
          </a:p>
          <a:p>
            <a:pPr marL="628650" lvl="1" indent="-171450">
              <a:buFont typeface="Arial" panose="020B0604020202020204" pitchFamily="34" charset="0"/>
              <a:buChar char="•"/>
            </a:pPr>
            <a:r>
              <a:rPr lang="en-US" i="0" dirty="0">
                <a:sym typeface="Calibri"/>
              </a:rPr>
              <a:t>Click on an individual case then select the flag button on the top next to create </a:t>
            </a:r>
            <a:r>
              <a:rPr lang="en-US" i="0" dirty="0"/>
              <a:t>one</a:t>
            </a:r>
            <a:r>
              <a:rPr lang="en-US" i="0" dirty="0">
                <a:sym typeface="Calibri"/>
              </a:rPr>
              <a:t>. From here follow the same steps.</a:t>
            </a:r>
            <a:endParaRPr lang="en-US" i="0" dirty="0"/>
          </a:p>
        </p:txBody>
      </p:sp>
      <p:sp>
        <p:nvSpPr>
          <p:cNvPr id="3" name="Slide Image Placeholder 2">
            <a:extLst>
              <a:ext uri="{FF2B5EF4-FFF2-40B4-BE49-F238E27FC236}">
                <a16:creationId xmlns:a16="http://schemas.microsoft.com/office/drawing/2014/main" id="{8BDC3750-5720-560B-2320-BA2988FE823C}"/>
              </a:ext>
            </a:extLst>
          </p:cNvPr>
          <p:cNvSpPr>
            <a:spLocks noGrp="1" noRot="1" noChangeAspect="1"/>
          </p:cNvSpPr>
          <p:nvPr>
            <p:ph type="sldImg"/>
          </p:nvPr>
        </p:nvSpPr>
        <p:spPr/>
      </p:sp>
    </p:spTree>
    <p:extLst>
      <p:ext uri="{BB962C8B-B14F-4D97-AF65-F5344CB8AC3E}">
        <p14:creationId xmlns:p14="http://schemas.microsoft.com/office/powerpoint/2010/main" val="4206091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buClr>
                <a:schemeClr val="dk1"/>
              </a:buClr>
              <a:buSzPts val="1100"/>
              <a:defRPr/>
            </a:pPr>
            <a:r>
              <a:rPr lang="en-US" b="1"/>
              <a:t>EXPLANATION</a:t>
            </a:r>
          </a:p>
          <a:p>
            <a:pPr marL="185715" lvl="0" indent="-185715" defTabSz="990478">
              <a:buClr>
                <a:schemeClr val="dk1"/>
              </a:buClr>
              <a:buSzPts val="1100"/>
              <a:buFont typeface="Arial" panose="020B0604020202020204" pitchFamily="34" charset="0"/>
              <a:buChar char="•"/>
              <a:defRPr/>
            </a:pPr>
            <a:r>
              <a:rPr lang="en-US" i="1"/>
              <a:t>By the end of this session, participants will be able to…</a:t>
            </a:r>
            <a:endParaRPr lang="en-US" b="0" i="1"/>
          </a:p>
          <a:p>
            <a:pPr marL="185715" indent="-185715" defTabSz="990478">
              <a:buClr>
                <a:schemeClr val="dk1"/>
              </a:buClr>
              <a:buSzPts val="1100"/>
              <a:buFont typeface="Arial" panose="020B0604020202020204" pitchFamily="34" charset="0"/>
              <a:buChar char="•"/>
              <a:defRPr/>
            </a:pPr>
            <a:r>
              <a:rPr lang="en-US" b="0" i="0" dirty="0"/>
              <a:t>Present</a:t>
            </a:r>
            <a:r>
              <a:rPr lang="en-US" b="0" i="0"/>
              <a:t> the slide</a:t>
            </a:r>
          </a:p>
          <a:p>
            <a:pPr marL="185715" lvl="0" indent="-185715">
              <a:buClr>
                <a:schemeClr val="dk1"/>
              </a:buClr>
              <a:buSzPts val="1100"/>
              <a:buFont typeface="Arial" panose="020B0604020202020204" pitchFamily="34" charset="0"/>
              <a:buChar char="•"/>
            </a:pPr>
            <a:r>
              <a:rPr lang="en-US" i="1"/>
              <a:t>Are there any questions before we move on?</a:t>
            </a:r>
            <a:endParaRPr lang="en-US" b="0" i="1">
              <a:ea typeface="Helvetica Neue"/>
              <a:cs typeface="Helvetica Neue"/>
              <a:sym typeface="Helvetica Neue"/>
            </a:endParaRPr>
          </a:p>
          <a:p>
            <a:pPr algn="l"/>
            <a:endParaRPr lang="en-CA"/>
          </a:p>
        </p:txBody>
      </p:sp>
      <p:sp>
        <p:nvSpPr>
          <p:cNvPr id="4" name="Slide Number Placeholder 3"/>
          <p:cNvSpPr>
            <a:spLocks noGrp="1"/>
          </p:cNvSpPr>
          <p:nvPr>
            <p:ph type="sldNum" sz="quarter" idx="5"/>
          </p:nvPr>
        </p:nvSpPr>
        <p:spPr/>
        <p:txBody>
          <a:bodyPr/>
          <a:lstStyle/>
          <a:p>
            <a:fld id="{780767AD-8186-5647-9165-A19B63BA7F43}" type="slidenum">
              <a:rPr lang="en-US" smtClean="0"/>
              <a:pPr/>
              <a:t>13</a:t>
            </a:fld>
            <a:endParaRPr lang="en-US"/>
          </a:p>
        </p:txBody>
      </p:sp>
    </p:spTree>
    <p:extLst>
      <p:ext uri="{BB962C8B-B14F-4D97-AF65-F5344CB8AC3E}">
        <p14:creationId xmlns:p14="http://schemas.microsoft.com/office/powerpoint/2010/main" val="368103427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GROUP DISCUSSION</a:t>
            </a:r>
          </a:p>
          <a:p>
            <a:pPr marL="171450" indent="-171450">
              <a:buFont typeface="Arial" panose="020B0604020202020204" pitchFamily="34" charset="0"/>
              <a:buChar char="•"/>
            </a:pPr>
            <a:r>
              <a:rPr lang="en-US" dirty="0"/>
              <a:t>Present the slide</a:t>
            </a:r>
          </a:p>
          <a:p>
            <a:pPr marL="171450" indent="-171450">
              <a:buFont typeface="Arial" panose="020B0604020202020204" pitchFamily="34" charset="0"/>
              <a:buChar char="•"/>
            </a:pPr>
            <a:r>
              <a:rPr lang="en-US" dirty="0"/>
              <a:t>Divide participants into groups of 3-5 people</a:t>
            </a:r>
          </a:p>
          <a:p>
            <a:pPr marL="171450" indent="-171450">
              <a:buFont typeface="Arial" panose="020B0604020202020204" pitchFamily="34" charset="0"/>
              <a:buChar char="•"/>
            </a:pPr>
            <a:r>
              <a:rPr lang="en-US" dirty="0"/>
              <a:t>Provide time for groups to discuss the questions</a:t>
            </a:r>
          </a:p>
          <a:p>
            <a:endParaRPr lang="en-US" dirty="0"/>
          </a:p>
          <a:p>
            <a:r>
              <a:rPr lang="en-US" b="1" dirty="0"/>
              <a:t>PLENARY DISCUSSION</a:t>
            </a:r>
          </a:p>
          <a:p>
            <a:pPr marL="171450" indent="-171450">
              <a:buFont typeface="Arial" panose="020B0604020202020204" pitchFamily="34" charset="0"/>
              <a:buChar char="•"/>
            </a:pPr>
            <a:r>
              <a:rPr lang="en-US" dirty="0"/>
              <a:t>Let the groups provide their feedback and note consensus down on a flipchart.</a:t>
            </a:r>
          </a:p>
          <a:p>
            <a:r>
              <a:rPr lang="en-US" dirty="0"/>
              <a:t> </a:t>
            </a:r>
          </a:p>
          <a:p>
            <a:r>
              <a:rPr lang="en-US" b="1" dirty="0"/>
              <a:t>INDIVIDUAL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Give the participants 5 minutes to take notes in </a:t>
            </a:r>
            <a:r>
              <a:rPr lang="en-US" b="1" dirty="0"/>
              <a:t>Workbook page 3: CPIMS+ integration plan</a:t>
            </a:r>
            <a:endParaRPr lang="en-US" dirty="0"/>
          </a:p>
        </p:txBody>
      </p:sp>
      <p:sp>
        <p:nvSpPr>
          <p:cNvPr id="3" name="Slide Image Placeholder 2">
            <a:extLst>
              <a:ext uri="{FF2B5EF4-FFF2-40B4-BE49-F238E27FC236}">
                <a16:creationId xmlns:a16="http://schemas.microsoft.com/office/drawing/2014/main" id="{38ABF2D3-D5AD-98EF-3FBA-165F140567D1}"/>
              </a:ext>
            </a:extLst>
          </p:cNvPr>
          <p:cNvSpPr>
            <a:spLocks noGrp="1" noRot="1" noChangeAspect="1"/>
          </p:cNvSpPr>
          <p:nvPr>
            <p:ph type="sldImg"/>
          </p:nvPr>
        </p:nvSpPr>
        <p:spPr/>
      </p:sp>
    </p:spTree>
    <p:extLst>
      <p:ext uri="{BB962C8B-B14F-4D97-AF65-F5344CB8AC3E}">
        <p14:creationId xmlns:p14="http://schemas.microsoft.com/office/powerpoint/2010/main" val="186070441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indent="0">
              <a:buFont typeface="Arial" panose="020B0604020202020204" pitchFamily="34" charset="0"/>
              <a:buNone/>
            </a:pPr>
            <a:r>
              <a:rPr lang="en-US" b="1" i="0" dirty="0"/>
              <a:t>EXPLANATION</a:t>
            </a:r>
          </a:p>
          <a:p>
            <a:pPr marL="171450" indent="-171450">
              <a:buFont typeface="Arial" panose="020B0604020202020204" pitchFamily="34" charset="0"/>
              <a:buChar char="•"/>
            </a:pPr>
            <a:r>
              <a:rPr lang="en-US" i="1" dirty="0"/>
              <a:t>Now let us look at exports and custom exports.</a:t>
            </a:r>
          </a:p>
          <a:p>
            <a:pPr marL="171450" indent="-171450">
              <a:buFont typeface="Arial" panose="020B0604020202020204" pitchFamily="34" charset="0"/>
              <a:buChar char="•"/>
            </a:pPr>
            <a:r>
              <a:rPr lang="en-US" i="1" dirty="0"/>
              <a:t>Custom exports can help you compare recorded information of common fields/forms of several cases by exporting them into an Excel sheet.</a:t>
            </a:r>
          </a:p>
          <a:p>
            <a:pPr marL="628650" lvl="1" indent="-171450">
              <a:buFont typeface="Arial" panose="020B0604020202020204" pitchFamily="34" charset="0"/>
              <a:buChar char="•"/>
            </a:pPr>
            <a:r>
              <a:rPr lang="en-US" i="1" dirty="0"/>
              <a:t>This function can help you analyze information from several cases at the same time.</a:t>
            </a:r>
          </a:p>
          <a:p>
            <a:pPr marL="628650" lvl="1" indent="-171450">
              <a:buFont typeface="Arial" panose="020B0604020202020204" pitchFamily="34" charset="0"/>
              <a:buChar char="•"/>
            </a:pPr>
            <a:r>
              <a:rPr lang="en-US" i="1" dirty="0"/>
              <a:t>You can export specific form(s) or field(s) in the instance to compare them and identify capacity building needs, gaps in documentation, etc.</a:t>
            </a:r>
          </a:p>
          <a:p>
            <a:pPr marL="628650" lvl="1" indent="-171450">
              <a:buFont typeface="Arial" panose="020B0604020202020204" pitchFamily="34" charset="0"/>
              <a:buChar char="•"/>
            </a:pPr>
            <a:r>
              <a:rPr lang="en-US" i="1" dirty="0"/>
              <a:t>For example, by exporting the case action plan, you can see whether caseworkers have any gaps in their capacity of developing an action plan based on the needs identified from the child and family.</a:t>
            </a:r>
          </a:p>
          <a:p>
            <a:pPr marL="171450" indent="-171450">
              <a:buFont typeface="Arial" panose="020B0604020202020204" pitchFamily="34" charset="0"/>
              <a:buChar char="•"/>
            </a:pPr>
            <a:r>
              <a:rPr lang="en-US" i="1" dirty="0"/>
              <a:t>You can also use it to find specific information you need for your supervision tools.</a:t>
            </a:r>
          </a:p>
          <a:p>
            <a:pPr marL="628650" lvl="1" indent="-171450">
              <a:buFont typeface="Arial" panose="020B0604020202020204" pitchFamily="34" charset="0"/>
              <a:buChar char="•"/>
            </a:pPr>
            <a:r>
              <a:rPr lang="en-US" i="1" dirty="0"/>
              <a:t>Examples: Before the CM meeting, you can export some reports to know the current caseload, protection concerns and high risks cases. </a:t>
            </a:r>
          </a:p>
          <a:p>
            <a:pPr marL="171450" indent="-171450">
              <a:buFont typeface="Arial" panose="020B0604020202020204" pitchFamily="34" charset="0"/>
              <a:buChar char="•"/>
            </a:pPr>
            <a:r>
              <a:rPr lang="en-US" i="1" dirty="0"/>
              <a:t>It is important to note however that export is not only utilized for supervision</a:t>
            </a:r>
          </a:p>
          <a:p>
            <a:pPr marL="628650" lvl="1" indent="-171450">
              <a:buFont typeface="Arial" panose="020B0604020202020204" pitchFamily="34" charset="0"/>
              <a:buChar char="•"/>
            </a:pPr>
            <a:r>
              <a:rPr lang="en-US" i="1" dirty="0"/>
              <a:t>A caseworker can also export information if they want to see an overview of their cases</a:t>
            </a:r>
          </a:p>
          <a:p>
            <a:pPr marL="628650" lvl="1" indent="-171450">
              <a:buFont typeface="Arial" panose="020B0604020202020204" pitchFamily="34" charset="0"/>
              <a:buChar char="•"/>
            </a:pPr>
            <a:r>
              <a:rPr lang="en-US" i="1" dirty="0"/>
              <a:t>These functions can be used by other individuals in the organizations based on their user role functions</a:t>
            </a:r>
          </a:p>
          <a:p>
            <a:pPr marL="628650" lvl="1" indent="-171450">
              <a:buFont typeface="Arial" panose="020B0604020202020204" pitchFamily="34" charset="0"/>
              <a:buChar char="•"/>
            </a:pPr>
            <a:r>
              <a:rPr lang="en-US" i="1" dirty="0"/>
              <a:t>However, once files are exported to an excel and/or printed on paper they will no longer be protected by the CPIMS+ security features and so other data protection measures will be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u="none" dirty="0"/>
              <a:t>Only certain roles can use the custom export function (supervisor level). This is decided at managerial level and set-up by the administrator.</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DEMO</a:t>
            </a:r>
          </a:p>
          <a:p>
            <a:pPr marL="171450" indent="-171450">
              <a:buFont typeface="Arial" panose="020B0604020202020204" pitchFamily="34" charset="0"/>
              <a:buChar char="•"/>
            </a:pPr>
            <a:r>
              <a:rPr lang="en-US" b="1" dirty="0">
                <a:solidFill>
                  <a:srgbClr val="026794"/>
                </a:solidFill>
                <a:hlinkClick r:id="rId3">
                  <a:extLst>
                    <a:ext uri="{A12FA001-AC4F-418D-AE19-62706E023703}">
                      <ahyp:hlinkClr xmlns:ahyp="http://schemas.microsoft.com/office/drawing/2018/hyperlinkcolor" val="tx"/>
                    </a:ext>
                  </a:extLst>
                </a:hlinkClick>
              </a:rPr>
              <a:t>Exports and Custom exports</a:t>
            </a:r>
            <a:r>
              <a:rPr lang="en-US" b="1" dirty="0">
                <a:solidFill>
                  <a:srgbClr val="026794"/>
                </a:solidFill>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See link to video and the CPIMS+ How-to-demo PTT slides 146-150</a:t>
            </a:r>
          </a:p>
          <a:p>
            <a:pPr marL="628650" lvl="1" indent="-171450">
              <a:buFont typeface="Arial" panose="020B0604020202020204" pitchFamily="34" charset="0"/>
              <a:buChar char="•"/>
            </a:pPr>
            <a:r>
              <a:rPr lang="en-US" dirty="0"/>
              <a:t>Note: not selecting any cases in the CPIMS+ is equivalent to selecting them all</a:t>
            </a:r>
          </a:p>
          <a:p>
            <a:pPr marL="171450" indent="-171450">
              <a:buFont typeface="Arial" panose="020B0604020202020204" pitchFamily="34" charset="0"/>
              <a:buChar char="•"/>
            </a:pPr>
            <a:r>
              <a:rPr lang="en-US" dirty="0"/>
              <a:t>See </a:t>
            </a:r>
            <a:r>
              <a:rPr lang="en-US" dirty="0">
                <a:solidFill>
                  <a:srgbClr val="026794"/>
                </a:solidFill>
                <a:hlinkClick r:id="rId4">
                  <a:extLst>
                    <a:ext uri="{A12FA001-AC4F-418D-AE19-62706E023703}">
                      <ahyp:hlinkClr xmlns:ahyp="http://schemas.microsoft.com/office/drawing/2018/hyperlinkcolor" val="tx"/>
                    </a:ext>
                  </a:extLst>
                </a:hlinkClick>
              </a:rPr>
              <a:t>CPIMS+ User Guide</a:t>
            </a:r>
            <a:r>
              <a:rPr lang="en-US" dirty="0">
                <a:solidFill>
                  <a:srgbClr val="026794"/>
                </a:solidFill>
              </a:rPr>
              <a:t> </a:t>
            </a:r>
            <a:r>
              <a:rPr lang="en-US" dirty="0"/>
              <a:t>Create incident/Exporting information on records</a:t>
            </a:r>
          </a:p>
        </p:txBody>
      </p:sp>
      <p:sp>
        <p:nvSpPr>
          <p:cNvPr id="3" name="Slide Image Placeholder 2">
            <a:extLst>
              <a:ext uri="{FF2B5EF4-FFF2-40B4-BE49-F238E27FC236}">
                <a16:creationId xmlns:a16="http://schemas.microsoft.com/office/drawing/2014/main" id="{9E953585-C5F2-C19A-E1DC-94DBC10EEF03}"/>
              </a:ext>
            </a:extLst>
          </p:cNvPr>
          <p:cNvSpPr>
            <a:spLocks noGrp="1" noRot="1" noChangeAspect="1"/>
          </p:cNvSpPr>
          <p:nvPr>
            <p:ph type="sldImg"/>
          </p:nvPr>
        </p:nvSpPr>
        <p:spPr/>
      </p:sp>
    </p:spTree>
    <p:extLst>
      <p:ext uri="{BB962C8B-B14F-4D97-AF65-F5344CB8AC3E}">
        <p14:creationId xmlns:p14="http://schemas.microsoft.com/office/powerpoint/2010/main" val="330285671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indent="0">
              <a:buFont typeface="Arial" panose="020B0604020202020204" pitchFamily="34" charset="0"/>
              <a:buNone/>
            </a:pPr>
            <a:r>
              <a:rPr lang="en-US" b="1" i="0" dirty="0"/>
              <a:t>EXPLANATION</a:t>
            </a:r>
          </a:p>
          <a:p>
            <a:pPr marL="171450" indent="-171450">
              <a:buFont typeface="Arial" panose="020B0604020202020204" pitchFamily="34" charset="0"/>
              <a:buChar char="•"/>
            </a:pPr>
            <a:r>
              <a:rPr lang="en-US" i="1" dirty="0"/>
              <a:t>The CPIMS+ allows you to easily retrieve information you need for other supervision activities</a:t>
            </a:r>
          </a:p>
          <a:p>
            <a:pPr marL="171450" lvl="0" indent="-171450">
              <a:buFont typeface="Arial" panose="020B0604020202020204" pitchFamily="34" charset="0"/>
              <a:buChar char="•"/>
            </a:pPr>
            <a:r>
              <a:rPr lang="en-US" b="1" i="1" dirty="0"/>
              <a:t>Individual Supervision Record</a:t>
            </a:r>
          </a:p>
          <a:p>
            <a:pPr marL="628650" lvl="1" indent="-171450">
              <a:buFont typeface="Arial" panose="020B0604020202020204" pitchFamily="34" charset="0"/>
              <a:buChar char="•"/>
            </a:pPr>
            <a:r>
              <a:rPr lang="en-US" dirty="0"/>
              <a:t>Guide participants to </a:t>
            </a:r>
            <a:r>
              <a:rPr lang="en-US" b="1" dirty="0"/>
              <a:t>Workbook page 42: Individual Supervision Record</a:t>
            </a:r>
          </a:p>
          <a:p>
            <a:pPr marL="628650" lvl="1" indent="-171450">
              <a:buFont typeface="Arial" panose="020B0604020202020204" pitchFamily="34" charset="0"/>
              <a:buChar char="•"/>
            </a:pPr>
            <a:r>
              <a:rPr lang="en-US" i="1" dirty="0"/>
              <a:t>How many new cases the caseworker has registered </a:t>
            </a:r>
          </a:p>
          <a:p>
            <a:pPr marL="628650" lvl="1" indent="-171450">
              <a:buFont typeface="Arial" panose="020B0604020202020204" pitchFamily="34" charset="0"/>
              <a:buChar char="•"/>
            </a:pPr>
            <a:r>
              <a:rPr lang="en-US" i="1" dirty="0"/>
              <a:t>The number of high-risk cases or cases requiring intensive actions or response</a:t>
            </a:r>
          </a:p>
          <a:p>
            <a:pPr marL="171450" lvl="0" indent="-171450">
              <a:buFont typeface="Arial" panose="020B0604020202020204" pitchFamily="34" charset="0"/>
              <a:buChar char="•"/>
            </a:pPr>
            <a:r>
              <a:rPr lang="en-US" b="1" i="1" dirty="0"/>
              <a:t>Case Discussion tool</a:t>
            </a:r>
          </a:p>
          <a:p>
            <a:pPr marL="628650" lvl="1" indent="-171450">
              <a:buFont typeface="Arial" panose="020B0604020202020204" pitchFamily="34" charset="0"/>
              <a:buChar char="•"/>
            </a:pPr>
            <a:r>
              <a:rPr lang="en-US" b="0" i="0" dirty="0"/>
              <a:t>Guide participants to </a:t>
            </a:r>
            <a:r>
              <a:rPr lang="en-US" b="1" i="0" dirty="0"/>
              <a:t>Workbook page 44: Case Discussion Tool</a:t>
            </a:r>
          </a:p>
          <a:p>
            <a:pPr marL="628650" lvl="1" indent="-171450">
              <a:buFont typeface="Arial" panose="020B0604020202020204" pitchFamily="34" charset="0"/>
              <a:buChar char="•"/>
            </a:pPr>
            <a:r>
              <a:rPr lang="en-US" i="1" dirty="0"/>
              <a:t>All the information for the background of the case</a:t>
            </a:r>
          </a:p>
          <a:p>
            <a:pPr marL="628650" lvl="1" indent="-171450">
              <a:buFont typeface="Arial" panose="020B0604020202020204" pitchFamily="34" charset="0"/>
              <a:buChar char="•"/>
            </a:pPr>
            <a:r>
              <a:rPr lang="en-US" i="1" dirty="0"/>
              <a:t>The protection concerns </a:t>
            </a:r>
          </a:p>
          <a:p>
            <a:pPr marL="628650" lvl="1" indent="-171450">
              <a:buFont typeface="Arial" panose="020B0604020202020204" pitchFamily="34" charset="0"/>
              <a:buChar char="•"/>
            </a:pPr>
            <a:r>
              <a:rPr lang="en-US" i="1" dirty="0"/>
              <a:t>The actions that were taken in the CPIMS+ in the change log</a:t>
            </a:r>
          </a:p>
          <a:p>
            <a:pPr marL="171450" indent="-171450">
              <a:buFont typeface="Arial" panose="020B0604020202020204" pitchFamily="34" charset="0"/>
              <a:buChar char="•"/>
            </a:pPr>
            <a:r>
              <a:rPr lang="en-US" i="1" dirty="0"/>
              <a:t>Are there any questions before we move on to the practice session? </a:t>
            </a:r>
          </a:p>
        </p:txBody>
      </p:sp>
      <p:sp>
        <p:nvSpPr>
          <p:cNvPr id="3" name="Slide Image Placeholder 2">
            <a:extLst>
              <a:ext uri="{FF2B5EF4-FFF2-40B4-BE49-F238E27FC236}">
                <a16:creationId xmlns:a16="http://schemas.microsoft.com/office/drawing/2014/main" id="{179BEDDB-5A93-E9D2-7B89-D361F696A1AA}"/>
              </a:ext>
            </a:extLst>
          </p:cNvPr>
          <p:cNvSpPr>
            <a:spLocks noGrp="1" noRot="1" noChangeAspect="1"/>
          </p:cNvSpPr>
          <p:nvPr>
            <p:ph type="sldImg"/>
          </p:nvPr>
        </p:nvSpPr>
        <p:spPr/>
      </p:sp>
    </p:spTree>
    <p:extLst>
      <p:ext uri="{BB962C8B-B14F-4D97-AF65-F5344CB8AC3E}">
        <p14:creationId xmlns:p14="http://schemas.microsoft.com/office/powerpoint/2010/main" val="320662696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ADAPT FOR REMOTE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When participants are working, check on them and ask </a:t>
            </a:r>
            <a:r>
              <a:rPr lang="en-US" dirty="0"/>
              <a:t>how comfortable they are with using the CPIMS+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Offer to provide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anyone is facing difficulties, show them what to do on the screen.</a:t>
            </a: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highlight>
                  <a:schemeClr val="lt1"/>
                </a:highlight>
                <a:sym typeface="Helvetica Neue"/>
              </a:rPr>
              <a:t>___________________________________________________________________________</a:t>
            </a:r>
            <a:endParaRPr lang="en-US" b="0" dirty="0"/>
          </a:p>
          <a:p>
            <a:endParaRPr lang="en-US" b="1" dirty="0"/>
          </a:p>
          <a:p>
            <a:r>
              <a:rPr lang="en-US" b="1" dirty="0"/>
              <a:t>INDIVIDUAL WORK</a:t>
            </a:r>
          </a:p>
          <a:p>
            <a:pPr marL="171450" indent="-171450">
              <a:buFont typeface="Arial" panose="020B0604020202020204" pitchFamily="34" charset="0"/>
              <a:buChar char="•"/>
            </a:pPr>
            <a:r>
              <a:rPr lang="en-US" i="1" dirty="0"/>
              <a:t>Now it’s your turn to practice</a:t>
            </a:r>
          </a:p>
          <a:p>
            <a:pPr marL="171450" indent="-171450">
              <a:buFont typeface="Arial" panose="020B0604020202020204" pitchFamily="34" charset="0"/>
              <a:buChar char="•"/>
            </a:pPr>
            <a:r>
              <a:rPr lang="en-US" i="1" dirty="0"/>
              <a:t>Do the following…</a:t>
            </a:r>
          </a:p>
          <a:p>
            <a:pPr marL="171450" indent="-171450">
              <a:buFont typeface="Arial" panose="020B0604020202020204" pitchFamily="34" charset="0"/>
              <a:buChar char="•"/>
            </a:pPr>
            <a:r>
              <a:rPr lang="en-US" dirty="0"/>
              <a:t>Present the slide</a:t>
            </a:r>
          </a:p>
          <a:p>
            <a:pPr marL="171450" indent="-171450">
              <a:buFont typeface="Arial" panose="020B0604020202020204" pitchFamily="34" charset="0"/>
              <a:buChar char="•"/>
            </a:pPr>
            <a:r>
              <a:rPr lang="en-US" dirty="0"/>
              <a:t>The supervisors can support the caseworkers with their part of the exercise. </a:t>
            </a:r>
          </a:p>
          <a:p>
            <a:pPr marL="171450" indent="-171450">
              <a:buFont typeface="Arial" panose="020B0604020202020204" pitchFamily="34" charset="0"/>
              <a:buChar char="•"/>
            </a:pPr>
            <a:r>
              <a:rPr lang="en-US" dirty="0"/>
              <a:t>Walk around the room to see if anyone needs support.</a:t>
            </a:r>
          </a:p>
          <a:p>
            <a:pPr marL="171450" indent="-171450">
              <a:buFont typeface="Arial" panose="020B0604020202020204" pitchFamily="34" charset="0"/>
              <a:buChar char="•"/>
            </a:pPr>
            <a:r>
              <a:rPr lang="en-US" dirty="0"/>
              <a:t>As the facilitator, log in as the administrator to ensure all participants completed the task</a:t>
            </a:r>
          </a:p>
        </p:txBody>
      </p:sp>
      <p:sp>
        <p:nvSpPr>
          <p:cNvPr id="3" name="Slide Image Placeholder 2">
            <a:extLst>
              <a:ext uri="{FF2B5EF4-FFF2-40B4-BE49-F238E27FC236}">
                <a16:creationId xmlns:a16="http://schemas.microsoft.com/office/drawing/2014/main" id="{3AE66FD9-3479-438F-B06F-EAB32ABF5331}"/>
              </a:ext>
            </a:extLst>
          </p:cNvPr>
          <p:cNvSpPr>
            <a:spLocks noGrp="1" noRot="1" noChangeAspect="1"/>
          </p:cNvSpPr>
          <p:nvPr>
            <p:ph type="sldImg"/>
          </p:nvPr>
        </p:nvSpPr>
        <p:spPr/>
      </p:sp>
    </p:spTree>
    <p:extLst>
      <p:ext uri="{BB962C8B-B14F-4D97-AF65-F5344CB8AC3E}">
        <p14:creationId xmlns:p14="http://schemas.microsoft.com/office/powerpoint/2010/main" val="195402613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GROUP DISCUSSION</a:t>
            </a:r>
          </a:p>
          <a:p>
            <a:pPr marL="171450" indent="-171450">
              <a:buFont typeface="Arial" panose="020B0604020202020204" pitchFamily="34" charset="0"/>
              <a:buChar char="•"/>
            </a:pPr>
            <a:r>
              <a:rPr lang="en-US" dirty="0"/>
              <a:t>Divide participants into groups of 3-5 people</a:t>
            </a:r>
            <a:endParaRPr lang="en-US" i="1" dirty="0"/>
          </a:p>
          <a:p>
            <a:pPr marL="171450" indent="-171450">
              <a:buFont typeface="Arial" panose="020B0604020202020204" pitchFamily="34" charset="0"/>
              <a:buChar char="•"/>
            </a:pPr>
            <a:r>
              <a:rPr lang="en-US" i="1" dirty="0"/>
              <a:t>Discuss the following questions and plan a way forward in your groups.</a:t>
            </a:r>
          </a:p>
          <a:p>
            <a:pPr marL="171450" indent="-171450">
              <a:buFont typeface="Arial" panose="020B0604020202020204" pitchFamily="34" charset="0"/>
              <a:buChar char="•"/>
            </a:pPr>
            <a:r>
              <a:rPr lang="en-US" dirty="0"/>
              <a:t>Present the slide</a:t>
            </a:r>
          </a:p>
          <a:p>
            <a:pPr marL="171450" indent="-171450">
              <a:buFont typeface="Arial" panose="020B0604020202020204" pitchFamily="34" charset="0"/>
              <a:buChar char="•"/>
            </a:pPr>
            <a:r>
              <a:rPr lang="en-US" dirty="0"/>
              <a:t>They can include the consensus from the discussion on flagging from the previous session.</a:t>
            </a:r>
          </a:p>
          <a:p>
            <a:endParaRPr lang="en-US" dirty="0"/>
          </a:p>
          <a:p>
            <a:r>
              <a:rPr lang="en-US" b="1" dirty="0"/>
              <a:t>PLENARY DISCUSSION</a:t>
            </a:r>
          </a:p>
          <a:p>
            <a:pPr marL="171450" indent="-171450">
              <a:buFont typeface="Arial" panose="020B0604020202020204" pitchFamily="34" charset="0"/>
              <a:buChar char="•"/>
            </a:pPr>
            <a:r>
              <a:rPr lang="en-US" dirty="0"/>
              <a:t>Let the participants feedback to the plenary group to develop a consensus. </a:t>
            </a:r>
          </a:p>
          <a:p>
            <a:endParaRPr lang="en-US" dirty="0"/>
          </a:p>
          <a:p>
            <a:r>
              <a:rPr lang="en-US" b="1" dirty="0"/>
              <a:t>INDIVIDUAL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Give the participants 5 minutes to take notes in </a:t>
            </a:r>
            <a:r>
              <a:rPr lang="en-US" b="1" dirty="0"/>
              <a:t>Workbook page 3: CPIMS+ integration plan</a:t>
            </a:r>
            <a:endParaRPr lang="en-US" dirty="0"/>
          </a:p>
        </p:txBody>
      </p:sp>
      <p:sp>
        <p:nvSpPr>
          <p:cNvPr id="3" name="Slide Image Placeholder 2">
            <a:extLst>
              <a:ext uri="{FF2B5EF4-FFF2-40B4-BE49-F238E27FC236}">
                <a16:creationId xmlns:a16="http://schemas.microsoft.com/office/drawing/2014/main" id="{2CAAF4D6-D603-B93A-DEB2-1B8FB7E3ACC2}"/>
              </a:ext>
            </a:extLst>
          </p:cNvPr>
          <p:cNvSpPr>
            <a:spLocks noGrp="1" noRot="1" noChangeAspect="1"/>
          </p:cNvSpPr>
          <p:nvPr>
            <p:ph type="sldImg"/>
          </p:nvPr>
        </p:nvSpPr>
        <p:spPr/>
      </p:sp>
    </p:spTree>
    <p:extLst>
      <p:ext uri="{BB962C8B-B14F-4D97-AF65-F5344CB8AC3E}">
        <p14:creationId xmlns:p14="http://schemas.microsoft.com/office/powerpoint/2010/main" val="291299408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sz="1200" b="1"/>
              <a:t>ENERGIZER</a:t>
            </a:r>
          </a:p>
          <a:p>
            <a:pPr marL="171450" indent="-171450">
              <a:buFont typeface="Arial" panose="020B0604020202020204" pitchFamily="34" charset="0"/>
              <a:buChar char="•"/>
            </a:pPr>
            <a:r>
              <a:rPr lang="en-US" sz="1200"/>
              <a:t>Choose any game that is appropriate to your context but if you need inspiration, you can find more examples on </a:t>
            </a:r>
            <a:r>
              <a:rPr lang="en-US" sz="1200">
                <a:solidFill>
                  <a:srgbClr val="026794"/>
                </a:solidFill>
                <a:hlinkClick r:id="rId3">
                  <a:extLst>
                    <a:ext uri="{A12FA001-AC4F-418D-AE19-62706E023703}">
                      <ahyp:hlinkClr xmlns:ahyp="http://schemas.microsoft.com/office/drawing/2018/hyperlinkcolor" val="tx"/>
                    </a:ext>
                  </a:extLst>
                </a:hlinkClick>
              </a:rPr>
              <a:t>this</a:t>
            </a:r>
            <a:r>
              <a:rPr lang="en-US" sz="1200"/>
              <a:t> website</a:t>
            </a:r>
          </a:p>
        </p:txBody>
      </p:sp>
      <p:sp>
        <p:nvSpPr>
          <p:cNvPr id="3" name="Slide Image Placeholder 2">
            <a:extLst>
              <a:ext uri="{FF2B5EF4-FFF2-40B4-BE49-F238E27FC236}">
                <a16:creationId xmlns:a16="http://schemas.microsoft.com/office/drawing/2014/main" id="{A000A1C2-B3EE-7D28-F383-1CC9E1597CFD}"/>
              </a:ext>
            </a:extLst>
          </p:cNvPr>
          <p:cNvSpPr>
            <a:spLocks noGrp="1" noRot="1" noChangeAspect="1"/>
          </p:cNvSpPr>
          <p:nvPr>
            <p:ph type="sldImg"/>
          </p:nvPr>
        </p:nvSpPr>
        <p:spPr/>
      </p:sp>
    </p:spTree>
    <p:extLst>
      <p:ext uri="{BB962C8B-B14F-4D97-AF65-F5344CB8AC3E}">
        <p14:creationId xmlns:p14="http://schemas.microsoft.com/office/powerpoint/2010/main" val="382425385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A073B4-EA4E-3457-0779-257A5BF85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85DD03-0F22-46B8-B72F-161FBED6A5AB}"/>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139662812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a:t>DISCUSSION</a:t>
            </a:r>
          </a:p>
          <a:p>
            <a:pPr marL="171450" indent="-171450">
              <a:buFont typeface="Arial" panose="020B0604020202020204" pitchFamily="34" charset="0"/>
              <a:buChar char="•"/>
            </a:pPr>
            <a:r>
              <a:rPr lang="en-US"/>
              <a:t>Now we are going to discuss the FTR specific forms and actions in the CPIMS+.</a:t>
            </a:r>
          </a:p>
          <a:p>
            <a:pPr marL="171450" indent="-171450">
              <a:buFont typeface="Arial" panose="020B0604020202020204" pitchFamily="34" charset="0"/>
              <a:buChar char="•"/>
            </a:pPr>
            <a:r>
              <a:rPr lang="en-US"/>
              <a:t>We will begin with demo videos of the FTR forms, and right after about how to the matching functionality works.</a:t>
            </a:r>
          </a:p>
          <a:p>
            <a:endParaRPr lang="en-US"/>
          </a:p>
          <a:p>
            <a:r>
              <a:rPr lang="en-US" b="1"/>
              <a:t>DEMO</a:t>
            </a:r>
          </a:p>
          <a:p>
            <a:pPr marL="171450" lvl="0" indent="-171450">
              <a:buFont typeface="Arial" panose="020B0604020202020204" pitchFamily="34" charset="0"/>
              <a:buChar char="•"/>
            </a:pPr>
            <a:r>
              <a:rPr lang="en-US"/>
              <a:t>Additional Registration &amp; Initial Assessment Info for UASC</a:t>
            </a:r>
          </a:p>
          <a:p>
            <a:pPr marL="171450" lvl="0" indent="-171450">
              <a:buFont typeface="Arial" panose="020B0604020202020204" pitchFamily="34" charset="0"/>
              <a:buChar char="•"/>
            </a:pPr>
            <a:r>
              <a:rPr lang="en-US"/>
              <a:t>Missing Children Form</a:t>
            </a:r>
          </a:p>
          <a:p>
            <a:pPr marL="171450" lvl="0" indent="-171450">
              <a:buFont typeface="Arial" panose="020B0604020202020204" pitchFamily="34" charset="0"/>
              <a:buChar char="•"/>
            </a:pPr>
            <a:r>
              <a:rPr lang="en-US"/>
              <a:t>Tracing Action Form</a:t>
            </a:r>
          </a:p>
          <a:p>
            <a:pPr marL="171450" lvl="0" indent="-171450">
              <a:buFont typeface="Arial" panose="020B0604020202020204" pitchFamily="34" charset="0"/>
              <a:buChar char="•"/>
            </a:pPr>
            <a:r>
              <a:rPr lang="en-US"/>
              <a:t>Verification forms for Child and Adults</a:t>
            </a:r>
          </a:p>
          <a:p>
            <a:pPr marL="171450" lvl="0" indent="-171450">
              <a:buFont typeface="Arial" panose="020B0604020202020204" pitchFamily="34" charset="0"/>
              <a:buChar char="•"/>
            </a:pPr>
            <a:r>
              <a:rPr lang="en-US"/>
              <a:t>Reunification Form</a:t>
            </a:r>
          </a:p>
          <a:p>
            <a:r>
              <a:rPr lang="en-US"/>
              <a:t> </a:t>
            </a:r>
          </a:p>
          <a:p>
            <a:endParaRPr lang="en-US"/>
          </a:p>
          <a:p>
            <a:endParaRPr lang="en-US"/>
          </a:p>
          <a:p>
            <a:endParaRPr lang="en-CA"/>
          </a:p>
        </p:txBody>
      </p:sp>
      <p:sp>
        <p:nvSpPr>
          <p:cNvPr id="3" name="Slide Image Placeholder 2">
            <a:extLst>
              <a:ext uri="{FF2B5EF4-FFF2-40B4-BE49-F238E27FC236}">
                <a16:creationId xmlns:a16="http://schemas.microsoft.com/office/drawing/2014/main" id="{4F7F9610-3961-8BDA-F92A-643FD16DAD67}"/>
              </a:ext>
            </a:extLst>
          </p:cNvPr>
          <p:cNvSpPr>
            <a:spLocks noGrp="1" noRot="1" noChangeAspect="1"/>
          </p:cNvSpPr>
          <p:nvPr>
            <p:ph type="sldImg"/>
          </p:nvPr>
        </p:nvSpPr>
        <p:spPr/>
      </p:sp>
    </p:spTree>
    <p:extLst>
      <p:ext uri="{BB962C8B-B14F-4D97-AF65-F5344CB8AC3E}">
        <p14:creationId xmlns:p14="http://schemas.microsoft.com/office/powerpoint/2010/main" val="149537859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DEMO</a:t>
            </a:r>
          </a:p>
          <a:p>
            <a:pPr marL="171450" indent="-171450">
              <a:buFont typeface="Arial" panose="020B0604020202020204" pitchFamily="34" charset="0"/>
              <a:buChar char="•"/>
            </a:pPr>
            <a:r>
              <a:rPr lang="en-US" dirty="0"/>
              <a:t>Demo the Matching functionality</a:t>
            </a:r>
            <a:endParaRPr lang="en-CA" dirty="0"/>
          </a:p>
          <a:p>
            <a:pPr marL="171450" indent="-171450">
              <a:buFont typeface="Arial" panose="020B0604020202020204" pitchFamily="34" charset="0"/>
              <a:buChar char="•"/>
            </a:pPr>
            <a:r>
              <a:rPr lang="en-US" dirty="0"/>
              <a:t>Understanding how matching works is mainly needed for staff working on FTR which may not be all (contextualize this as needed).</a:t>
            </a:r>
          </a:p>
          <a:p>
            <a:pPr marL="171450" indent="-171450">
              <a:buFont typeface="Arial" panose="020B0604020202020204" pitchFamily="34" charset="0"/>
              <a:buChar char="•"/>
            </a:pPr>
            <a:r>
              <a:rPr lang="en-US" dirty="0"/>
              <a:t>However, it is interesting for caseworkers as well to see how this works, as how the forms are filled out is key for this to work. </a:t>
            </a:r>
          </a:p>
        </p:txBody>
      </p:sp>
      <p:sp>
        <p:nvSpPr>
          <p:cNvPr id="3" name="Slide Image Placeholder 2">
            <a:extLst>
              <a:ext uri="{FF2B5EF4-FFF2-40B4-BE49-F238E27FC236}">
                <a16:creationId xmlns:a16="http://schemas.microsoft.com/office/drawing/2014/main" id="{3A3B0E70-3E0C-2E00-19C3-F986715716BA}"/>
              </a:ext>
            </a:extLst>
          </p:cNvPr>
          <p:cNvSpPr>
            <a:spLocks noGrp="1" noRot="1" noChangeAspect="1"/>
          </p:cNvSpPr>
          <p:nvPr>
            <p:ph type="sldImg"/>
          </p:nvPr>
        </p:nvSpPr>
        <p:spPr/>
      </p:sp>
    </p:spTree>
    <p:extLst>
      <p:ext uri="{BB962C8B-B14F-4D97-AF65-F5344CB8AC3E}">
        <p14:creationId xmlns:p14="http://schemas.microsoft.com/office/powerpoint/2010/main" val="319606682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ADAPT FOR REMOTE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When participants are working, check on them and ask </a:t>
            </a:r>
            <a:r>
              <a:rPr lang="en-US" dirty="0"/>
              <a:t>how comfortable they are with using the CPIMS+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Offer to provide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anyone is facing difficulties, show them what to do on the screen.</a:t>
            </a: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highlight>
                  <a:schemeClr val="lt1"/>
                </a:highlight>
                <a:sym typeface="Helvetica Neue"/>
              </a:rPr>
              <a:t>___________________________________________________________________________</a:t>
            </a:r>
            <a:endParaRPr lang="en-US" b="0" dirty="0"/>
          </a:p>
          <a:p>
            <a:endParaRPr lang="en-US" b="1" dirty="0"/>
          </a:p>
          <a:p>
            <a:r>
              <a:rPr lang="en-US" b="1" dirty="0"/>
              <a:t>INDIVIDUAL WORK</a:t>
            </a:r>
          </a:p>
          <a:p>
            <a:pPr marL="171450" indent="-171450">
              <a:buFont typeface="Arial" panose="020B0604020202020204" pitchFamily="34" charset="0"/>
              <a:buChar char="•"/>
            </a:pPr>
            <a:r>
              <a:rPr lang="en-US" i="1" dirty="0"/>
              <a:t>Now it’s your turn to practice</a:t>
            </a:r>
          </a:p>
          <a:p>
            <a:pPr marL="171450" indent="-171450">
              <a:buFont typeface="Arial" panose="020B0604020202020204" pitchFamily="34" charset="0"/>
              <a:buChar char="•"/>
            </a:pPr>
            <a:r>
              <a:rPr lang="en-US" i="1" dirty="0"/>
              <a:t>Do the following…</a:t>
            </a:r>
          </a:p>
          <a:p>
            <a:pPr marL="171450" indent="-171450">
              <a:buFont typeface="Arial" panose="020B0604020202020204" pitchFamily="34" charset="0"/>
              <a:buChar char="•"/>
            </a:pPr>
            <a:r>
              <a:rPr lang="en-US" dirty="0"/>
              <a:t>Present the slide</a:t>
            </a:r>
          </a:p>
          <a:p>
            <a:pPr marL="171450" indent="-171450">
              <a:buFont typeface="Arial" panose="020B0604020202020204" pitchFamily="34" charset="0"/>
              <a:buChar char="•"/>
            </a:pPr>
            <a:r>
              <a:rPr lang="en-US" dirty="0"/>
              <a:t>Walk around the room to see if anyone needs support.</a:t>
            </a:r>
          </a:p>
          <a:p>
            <a:pPr marL="171450" indent="-171450">
              <a:buFont typeface="Arial" panose="020B0604020202020204" pitchFamily="34" charset="0"/>
              <a:buChar char="•"/>
            </a:pPr>
            <a:r>
              <a:rPr lang="en-US" dirty="0"/>
              <a:t>As the facilitator, log in as the administrator to ensure all participants completed the task</a:t>
            </a:r>
          </a:p>
        </p:txBody>
      </p:sp>
      <p:sp>
        <p:nvSpPr>
          <p:cNvPr id="3" name="Slide Image Placeholder 2">
            <a:extLst>
              <a:ext uri="{FF2B5EF4-FFF2-40B4-BE49-F238E27FC236}">
                <a16:creationId xmlns:a16="http://schemas.microsoft.com/office/drawing/2014/main" id="{96C685EC-1302-698D-D93E-0A6F0FB32845}"/>
              </a:ext>
            </a:extLst>
          </p:cNvPr>
          <p:cNvSpPr>
            <a:spLocks noGrp="1" noRot="1" noChangeAspect="1"/>
          </p:cNvSpPr>
          <p:nvPr>
            <p:ph type="sldImg"/>
          </p:nvPr>
        </p:nvSpPr>
        <p:spPr/>
      </p:sp>
    </p:spTree>
    <p:extLst>
      <p:ext uri="{BB962C8B-B14F-4D97-AF65-F5344CB8AC3E}">
        <p14:creationId xmlns:p14="http://schemas.microsoft.com/office/powerpoint/2010/main" val="149298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150" b="1" dirty="0"/>
              <a:t>ADAPT FOR REMOTE TRAINING</a:t>
            </a:r>
          </a:p>
          <a:p>
            <a:pPr marL="171450" lvl="0" indent="-171450">
              <a:buFont typeface="Arial" panose="020B0604020202020204" pitchFamily="34" charset="0"/>
              <a:buChar char="•"/>
            </a:pPr>
            <a:r>
              <a:rPr lang="en-US" sz="1150" dirty="0"/>
              <a:t>Use these examples</a:t>
            </a:r>
          </a:p>
          <a:p>
            <a:pPr marL="628650" lvl="1" indent="-171450">
              <a:buFont typeface="Arial" panose="020B0604020202020204" pitchFamily="34" charset="0"/>
              <a:buChar char="•"/>
            </a:pPr>
            <a:r>
              <a:rPr lang="en-US" sz="1150" dirty="0"/>
              <a:t>How we make sure attendance is continuous, e.g. attendance checks after breaks</a:t>
            </a:r>
          </a:p>
          <a:p>
            <a:pPr marL="628650" lvl="1" indent="-171450">
              <a:buFont typeface="Arial" panose="020B0604020202020204" pitchFamily="34" charset="0"/>
              <a:buChar char="•"/>
            </a:pPr>
            <a:r>
              <a:rPr lang="en-US" sz="1150" dirty="0"/>
              <a:t>How we raise our hand</a:t>
            </a:r>
          </a:p>
          <a:p>
            <a:pPr marL="628650" lvl="1" indent="-171450">
              <a:buFont typeface="Arial" panose="020B0604020202020204" pitchFamily="34" charset="0"/>
              <a:buChar char="•"/>
            </a:pPr>
            <a:r>
              <a:rPr lang="en-US" sz="1150" dirty="0"/>
              <a:t>Who will support the facilitator in not missing comments in the chat or any raised hand</a:t>
            </a:r>
          </a:p>
          <a:p>
            <a:pPr marL="171450" lvl="0" indent="-171450">
              <a:buFont typeface="Arial" panose="020B0604020202020204" pitchFamily="34" charset="0"/>
              <a:buChar char="•"/>
            </a:pPr>
            <a:r>
              <a:rPr lang="en-US" sz="1150" dirty="0"/>
              <a:t>Put the learning agreement in one </a:t>
            </a:r>
            <a:r>
              <a:rPr lang="en-US" sz="1150" dirty="0" err="1"/>
              <a:t>jamboard</a:t>
            </a:r>
            <a:r>
              <a:rPr lang="en-US" sz="1150" dirty="0"/>
              <a:t> slide</a:t>
            </a:r>
          </a:p>
          <a:p>
            <a:pPr lvl="0"/>
            <a:r>
              <a:rPr lang="en-US" sz="1150" dirty="0">
                <a:sym typeface="Helvetica Neue"/>
              </a:rPr>
              <a:t>___________________________________________________________________________</a:t>
            </a:r>
            <a:endParaRPr lang="en-US" sz="1150" dirty="0"/>
          </a:p>
          <a:p>
            <a:pPr marL="171450" indent="-171450">
              <a:buFont typeface="Arial" panose="020B0604020202020204" pitchFamily="34" charset="0"/>
              <a:buChar char="•"/>
            </a:pPr>
            <a:endParaRPr lang="en-US" sz="1150" dirty="0"/>
          </a:p>
          <a:p>
            <a:r>
              <a:rPr lang="en-US" sz="1150" b="1" dirty="0"/>
              <a:t>INTRODUCTION</a:t>
            </a:r>
          </a:p>
          <a:p>
            <a:pPr marL="171450" lvl="0" indent="-171450">
              <a:buFont typeface="Arial" panose="020B0604020202020204" pitchFamily="34" charset="0"/>
              <a:buChar char="•"/>
            </a:pPr>
            <a:r>
              <a:rPr lang="en-US" sz="1150" i="1" dirty="0"/>
              <a:t>During this training, it is important that we all feel comfortable and that we all can focus on the training. To do that, we will make a learning agreement together. </a:t>
            </a:r>
          </a:p>
          <a:p>
            <a:pPr marL="171450" lvl="0" indent="-171450">
              <a:buFont typeface="Arial" panose="020B0604020202020204" pitchFamily="34" charset="0"/>
              <a:buChar char="•"/>
            </a:pPr>
            <a:r>
              <a:rPr lang="en-US" sz="1150" i="1" dirty="0"/>
              <a:t>Here are some examples:</a:t>
            </a:r>
          </a:p>
          <a:p>
            <a:pPr marL="628650" lvl="1" indent="-171450">
              <a:buFont typeface="Arial" panose="020B0604020202020204" pitchFamily="34" charset="0"/>
              <a:buChar char="•"/>
            </a:pPr>
            <a:r>
              <a:rPr lang="en-US" sz="1150" i="1" dirty="0"/>
              <a:t>Phones need to be on silent</a:t>
            </a:r>
          </a:p>
          <a:p>
            <a:pPr marL="628650" lvl="1" indent="-171450">
              <a:buFont typeface="Arial" panose="020B0604020202020204" pitchFamily="34" charset="0"/>
              <a:buChar char="•"/>
            </a:pPr>
            <a:r>
              <a:rPr lang="en-US" sz="1150" i="1" dirty="0"/>
              <a:t>Do not interrupt others while talking </a:t>
            </a:r>
          </a:p>
          <a:p>
            <a:pPr marL="628650" lvl="1" indent="-171450">
              <a:buFont typeface="Arial" panose="020B0604020202020204" pitchFamily="34" charset="0"/>
              <a:buChar char="•"/>
            </a:pPr>
            <a:r>
              <a:rPr lang="en-US" sz="1150" i="1" dirty="0"/>
              <a:t>Arrive on time</a:t>
            </a:r>
          </a:p>
          <a:p>
            <a:pPr marL="628650" lvl="1" indent="-171450">
              <a:buFont typeface="Arial" panose="020B0604020202020204" pitchFamily="34" charset="0"/>
              <a:buChar char="•"/>
            </a:pPr>
            <a:r>
              <a:rPr lang="en-US" sz="1150" i="1" dirty="0"/>
              <a:t>Participate actively </a:t>
            </a:r>
          </a:p>
          <a:p>
            <a:pPr marL="628650" lvl="1" indent="-171450">
              <a:buFont typeface="Arial" panose="020B0604020202020204" pitchFamily="34" charset="0"/>
              <a:buChar char="•"/>
            </a:pPr>
            <a:r>
              <a:rPr lang="en-US" sz="1150" i="1" dirty="0"/>
              <a:t>Respect other people’s opinions</a:t>
            </a:r>
          </a:p>
          <a:p>
            <a:pPr marL="628650" lvl="1" indent="-171450">
              <a:buFont typeface="Arial" panose="020B0604020202020204" pitchFamily="34" charset="0"/>
              <a:buChar char="•"/>
            </a:pPr>
            <a:r>
              <a:rPr lang="en-US" sz="1150" i="1" dirty="0"/>
              <a:t>Raise your hand if you have a question</a:t>
            </a:r>
          </a:p>
          <a:p>
            <a:pPr marL="628650" lvl="1" indent="-171450">
              <a:buFont typeface="Arial" panose="020B0604020202020204" pitchFamily="34" charset="0"/>
              <a:buChar char="•"/>
            </a:pPr>
            <a:r>
              <a:rPr lang="en-US" sz="1150" i="1" dirty="0"/>
              <a:t>Do not stay quiet if you get confused or stuck, learning to work with new technology is not the same for everyone</a:t>
            </a:r>
          </a:p>
          <a:p>
            <a:pPr marL="171450" indent="-171450">
              <a:buFont typeface="Arial" panose="020B0604020202020204" pitchFamily="34" charset="0"/>
              <a:buChar char="•"/>
            </a:pPr>
            <a:endParaRPr lang="en-US" sz="1150" dirty="0"/>
          </a:p>
          <a:p>
            <a:r>
              <a:rPr lang="en-US" sz="1150" b="1" dirty="0"/>
              <a:t>PLENARY DISCUSSION</a:t>
            </a:r>
          </a:p>
          <a:p>
            <a:pPr marL="171450" indent="-171450">
              <a:buFont typeface="Arial" panose="020B0604020202020204" pitchFamily="34" charset="0"/>
              <a:buChar char="•"/>
            </a:pPr>
            <a:r>
              <a:rPr lang="en-US" sz="1150" dirty="0"/>
              <a:t>Allow the participants to suggest what they would like to include in the agreement</a:t>
            </a:r>
          </a:p>
          <a:p>
            <a:pPr marL="171450" indent="-171450">
              <a:buFont typeface="Arial" panose="020B0604020202020204" pitchFamily="34" charset="0"/>
              <a:buChar char="•"/>
            </a:pPr>
            <a:r>
              <a:rPr lang="en-US" sz="1150" dirty="0"/>
              <a:t>Follow up with any additional criteria that you would like to add. You should try and include the following:</a:t>
            </a:r>
          </a:p>
          <a:p>
            <a:pPr marL="628650" lvl="1" indent="-171450">
              <a:buFont typeface="Arial" panose="020B0604020202020204" pitchFamily="34" charset="0"/>
              <a:buChar char="•"/>
            </a:pPr>
            <a:r>
              <a:rPr lang="en-US" sz="1150" dirty="0"/>
              <a:t>Any cases that are discussed should be anonymized</a:t>
            </a:r>
          </a:p>
          <a:p>
            <a:pPr marL="628650" lvl="1" indent="-171450">
              <a:buFont typeface="Arial" panose="020B0604020202020204" pitchFamily="34" charset="0"/>
              <a:buChar char="•"/>
            </a:pPr>
            <a:r>
              <a:rPr lang="en-US" sz="1150" dirty="0"/>
              <a:t>All personal experiences and sensitive discussions are confidential</a:t>
            </a:r>
          </a:p>
          <a:p>
            <a:pPr marL="171450" indent="-171450">
              <a:buFont typeface="Arial" panose="020B0604020202020204" pitchFamily="34" charset="0"/>
              <a:buChar char="•"/>
            </a:pPr>
            <a:r>
              <a:rPr lang="en-US" sz="1150" dirty="0"/>
              <a:t>Write the items agreed upon for the learning agreement on a flipchart and hang in the room where it is visible for everyone during all the training days</a:t>
            </a:r>
          </a:p>
        </p:txBody>
      </p:sp>
      <p:sp>
        <p:nvSpPr>
          <p:cNvPr id="4" name="Slide Number Placeholder 3"/>
          <p:cNvSpPr>
            <a:spLocks noGrp="1"/>
          </p:cNvSpPr>
          <p:nvPr>
            <p:ph type="sldNum" sz="quarter" idx="5"/>
          </p:nvPr>
        </p:nvSpPr>
        <p:spPr/>
        <p:txBody>
          <a:bodyPr/>
          <a:lstStyle/>
          <a:p>
            <a:fld id="{780767AD-8186-5647-9165-A19B63BA7F43}" type="slidenum">
              <a:rPr lang="en-US" smtClean="0"/>
              <a:pPr/>
              <a:t>14</a:t>
            </a:fld>
            <a:endParaRPr lang="en-US"/>
          </a:p>
        </p:txBody>
      </p:sp>
      <p:sp>
        <p:nvSpPr>
          <p:cNvPr id="7" name="Slide Image Placeholder 6">
            <a:extLst>
              <a:ext uri="{FF2B5EF4-FFF2-40B4-BE49-F238E27FC236}">
                <a16:creationId xmlns:a16="http://schemas.microsoft.com/office/drawing/2014/main" id="{716893CF-D452-95B1-EAFE-53D2CA40AD5F}"/>
              </a:ext>
            </a:extLst>
          </p:cNvPr>
          <p:cNvSpPr>
            <a:spLocks noGrp="1" noRot="1" noChangeAspect="1"/>
          </p:cNvSpPr>
          <p:nvPr>
            <p:ph type="sldImg"/>
          </p:nvPr>
        </p:nvSpPr>
        <p:spPr/>
      </p:sp>
    </p:spTree>
    <p:extLst>
      <p:ext uri="{BB962C8B-B14F-4D97-AF65-F5344CB8AC3E}">
        <p14:creationId xmlns:p14="http://schemas.microsoft.com/office/powerpoint/2010/main" val="312337289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sz="1100" b="1" dirty="0"/>
              <a:t>ADAPT FOR REMOTE TRAINING</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sz="1100" dirty="0"/>
              <a:t>Record the plenary discussion answers on a </a:t>
            </a:r>
            <a:r>
              <a:rPr lang="en-US" sz="1100" dirty="0" err="1"/>
              <a:t>jamboard</a:t>
            </a:r>
            <a:r>
              <a:rPr lang="en-US" sz="1100" dirty="0"/>
              <a:t> </a:t>
            </a:r>
          </a:p>
          <a:p>
            <a:pPr marL="0" marR="0" lvl="0" indent="0" algn="l" defTabSz="914400" rtl="0" eaLnBrk="1" fontAlgn="auto" latinLnBrk="0" hangingPunct="1">
              <a:spcBef>
                <a:spcPts val="0"/>
              </a:spcBef>
              <a:spcAft>
                <a:spcPts val="0"/>
              </a:spcAft>
              <a:buClrTx/>
              <a:buSzTx/>
              <a:buFontTx/>
              <a:buNone/>
              <a:tabLst/>
              <a:defRPr/>
            </a:pPr>
            <a:r>
              <a:rPr lang="en-US" sz="1100" b="1" dirty="0">
                <a:highlight>
                  <a:schemeClr val="lt1"/>
                </a:highlight>
                <a:sym typeface="Helvetica Neue"/>
              </a:rPr>
              <a:t>____________________________________________________________________________________</a:t>
            </a:r>
            <a:endParaRPr lang="en-US" sz="1100" b="0" dirty="0"/>
          </a:p>
          <a:p>
            <a:endParaRPr lang="en-US" sz="1100" b="1" dirty="0"/>
          </a:p>
          <a:p>
            <a:r>
              <a:rPr lang="en-US" sz="1100" b="1" dirty="0"/>
              <a:t>DEMO (optional)</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sz="1100" dirty="0"/>
              <a:t>If there is time, ask a volunteer to use the facilitator laptop to show how they went through the exercise in the front</a:t>
            </a:r>
          </a:p>
          <a:p>
            <a:endParaRPr lang="en-US" sz="1100" dirty="0"/>
          </a:p>
          <a:p>
            <a:r>
              <a:rPr lang="en-US" sz="1100" b="1" dirty="0"/>
              <a:t>PLENARY DISCUSSION</a:t>
            </a:r>
          </a:p>
          <a:p>
            <a:pPr marL="171450" indent="-171450">
              <a:buFont typeface="Arial" panose="020B0604020202020204" pitchFamily="34" charset="0"/>
              <a:buChar char="•"/>
            </a:pPr>
            <a:r>
              <a:rPr lang="en-US" sz="1100" i="1" dirty="0"/>
              <a:t>How did it go? What was easy? What was hard?</a:t>
            </a:r>
          </a:p>
          <a:p>
            <a:pPr marL="171450" indent="-171450">
              <a:buFont typeface="Arial" panose="020B0604020202020204" pitchFamily="34" charset="0"/>
              <a:buChar char="•"/>
            </a:pPr>
            <a:r>
              <a:rPr lang="en-US" sz="1100" i="1" dirty="0"/>
              <a:t>How do you think this will support your case management process? Or maybe make it more difficult? </a:t>
            </a:r>
          </a:p>
          <a:p>
            <a:pPr marL="171450" indent="-171450">
              <a:buFont typeface="Arial" panose="020B0604020202020204" pitchFamily="34" charset="0"/>
              <a:buChar char="•"/>
            </a:pPr>
            <a:r>
              <a:rPr lang="en-US" sz="1100" dirty="0"/>
              <a:t>Record the answers on a flipchart</a:t>
            </a:r>
          </a:p>
          <a:p>
            <a:pPr marL="171450" indent="-171450">
              <a:buFont typeface="Arial" panose="020B0604020202020204" pitchFamily="34" charset="0"/>
              <a:buChar char="•"/>
            </a:pPr>
            <a:r>
              <a:rPr lang="en-US" sz="1100" dirty="0"/>
              <a:t>The feedback as well as any technical issues will need to be recorded and shared with the CPIMS Steering Committee</a:t>
            </a:r>
          </a:p>
          <a:p>
            <a:endParaRPr lang="en-US" sz="1100" dirty="0"/>
          </a:p>
          <a:p>
            <a:r>
              <a:rPr lang="en-US" sz="1100" b="1" dirty="0"/>
              <a:t>EXPLANATION</a:t>
            </a:r>
          </a:p>
          <a:p>
            <a:pPr marL="171450" indent="-171450">
              <a:buFont typeface="Arial" panose="020B0604020202020204" pitchFamily="34" charset="0"/>
              <a:buChar char="•"/>
            </a:pPr>
            <a:r>
              <a:rPr lang="en-US" sz="1100" i="1" dirty="0"/>
              <a:t>Common challenges</a:t>
            </a:r>
          </a:p>
          <a:p>
            <a:pPr marL="628650" lvl="1" indent="-171450">
              <a:buFont typeface="Arial" panose="020B0604020202020204" pitchFamily="34" charset="0"/>
              <a:buChar char="•"/>
            </a:pPr>
            <a:r>
              <a:rPr lang="en-US" sz="1100" i="1" dirty="0"/>
              <a:t>Some of the FTR forms may re-ask some of the details which have been filled out in “regular case management forms”. Ensuring these are documented also in these forms is key for reunification purposes. </a:t>
            </a:r>
          </a:p>
          <a:p>
            <a:pPr marL="628650" lvl="1" indent="-171450">
              <a:buFont typeface="Arial" panose="020B0604020202020204" pitchFamily="34" charset="0"/>
              <a:buChar char="•"/>
            </a:pPr>
            <a:r>
              <a:rPr lang="en-US" sz="1100" i="1" dirty="0"/>
              <a:t>Matching will not always show a direct match. Having the patience to go through the likely matches is key for successful reunification and needs the right social work/ matching skills on top of the IM functions which only you can provide.</a:t>
            </a:r>
          </a:p>
          <a:p>
            <a:pPr marL="628650" lvl="1" indent="-171450">
              <a:buFont typeface="Arial" panose="020B0604020202020204" pitchFamily="34" charset="0"/>
              <a:buChar char="•"/>
            </a:pPr>
            <a:r>
              <a:rPr lang="en-US" sz="1100" i="1" dirty="0"/>
              <a:t>The FTR functionality works under the assumption that we are matching based on an inquirer looking for a child and not a child looking for an inquirer (however, if a child is identified after a number of inquirers have given information about children, you can also search for an inquirer)</a:t>
            </a:r>
          </a:p>
          <a:p>
            <a:pPr marL="0" indent="0">
              <a:buFont typeface="Arial" panose="020B0604020202020204" pitchFamily="34" charset="0"/>
              <a:buNone/>
            </a:pPr>
            <a:endParaRPr lang="en-US" sz="1100" b="0" dirty="0"/>
          </a:p>
          <a:p>
            <a:pPr marL="0" indent="0">
              <a:buFont typeface="Arial" panose="020B0604020202020204" pitchFamily="34" charset="0"/>
              <a:buNone/>
            </a:pPr>
            <a:r>
              <a:rPr lang="en-US" sz="1100" b="1" dirty="0"/>
              <a:t>INDIVIDUAL WORK</a:t>
            </a:r>
          </a:p>
          <a:p>
            <a:pPr marL="171450" indent="-171450">
              <a:buFont typeface="Arial" panose="020B0604020202020204" pitchFamily="34" charset="0"/>
              <a:buChar char="•"/>
            </a:pPr>
            <a:r>
              <a:rPr lang="en-US" sz="1100" dirty="0"/>
              <a:t>Give the participants 5 minutes to take notes in </a:t>
            </a:r>
            <a:r>
              <a:rPr lang="en-US" sz="1100" b="1" dirty="0"/>
              <a:t>Workbook page 3: CPIMS+ integration plan</a:t>
            </a:r>
          </a:p>
          <a:p>
            <a:pPr marL="171450" indent="-171450">
              <a:buFont typeface="Arial" panose="020B0604020202020204" pitchFamily="34" charset="0"/>
              <a:buChar char="•"/>
            </a:pPr>
            <a:r>
              <a:rPr lang="en-US" sz="1100" i="1" dirty="0"/>
              <a:t>Are there any questions before we continue?</a:t>
            </a:r>
            <a:endParaRPr lang="en-US" sz="1100" dirty="0"/>
          </a:p>
        </p:txBody>
      </p:sp>
      <p:sp>
        <p:nvSpPr>
          <p:cNvPr id="3" name="Slide Image Placeholder 2">
            <a:extLst>
              <a:ext uri="{FF2B5EF4-FFF2-40B4-BE49-F238E27FC236}">
                <a16:creationId xmlns:a16="http://schemas.microsoft.com/office/drawing/2014/main" id="{BCC2A416-1CAB-31D8-FB03-3D3DB8BD4D50}"/>
              </a:ext>
            </a:extLst>
          </p:cNvPr>
          <p:cNvSpPr>
            <a:spLocks noGrp="1" noRot="1" noChangeAspect="1"/>
          </p:cNvSpPr>
          <p:nvPr>
            <p:ph type="sldImg"/>
          </p:nvPr>
        </p:nvSpPr>
        <p:spPr/>
      </p:sp>
    </p:spTree>
    <p:extLst>
      <p:ext uri="{BB962C8B-B14F-4D97-AF65-F5344CB8AC3E}">
        <p14:creationId xmlns:p14="http://schemas.microsoft.com/office/powerpoint/2010/main" val="273473548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FF6AAC-19F2-C30D-D755-9AA17C83C1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D166DD-D782-255F-C534-230C476D37D7}"/>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176383264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indent="0">
              <a:buFont typeface="Arial" panose="020B0604020202020204" pitchFamily="34" charset="0"/>
              <a:buNone/>
            </a:pPr>
            <a:r>
              <a:rPr lang="en-US" b="1" i="0" dirty="0"/>
              <a:t>EXPLANATION</a:t>
            </a:r>
          </a:p>
          <a:p>
            <a:pPr marL="171450" indent="-171450">
              <a:buFont typeface="Arial" panose="020B0604020202020204" pitchFamily="34" charset="0"/>
              <a:buChar char="•"/>
            </a:pPr>
            <a:r>
              <a:rPr lang="en-US" i="1" dirty="0"/>
              <a:t>There are some important things to keep in mind in relation to supervision and how the CPIMS+ can support it</a:t>
            </a:r>
          </a:p>
          <a:p>
            <a:pPr marL="171450" indent="-171450">
              <a:buFont typeface="Arial" panose="020B0604020202020204" pitchFamily="34" charset="0"/>
              <a:buChar char="•"/>
            </a:pPr>
            <a:r>
              <a:rPr lang="en-US" i="0" dirty="0"/>
              <a:t>Present the slide</a:t>
            </a:r>
          </a:p>
          <a:p>
            <a:pPr marL="171450" indent="-171450">
              <a:buFont typeface="Arial" panose="020B0604020202020204" pitchFamily="34" charset="0"/>
              <a:buChar char="•"/>
            </a:pPr>
            <a:r>
              <a:rPr lang="en-US" i="1" dirty="0"/>
              <a:t>Are there any questions or remarks before we continue?</a:t>
            </a:r>
          </a:p>
          <a:p>
            <a:pPr marL="171450" indent="-171450">
              <a:buFont typeface="Arial" panose="020B0604020202020204" pitchFamily="34" charset="0"/>
              <a:buChar char="•"/>
            </a:pPr>
            <a:r>
              <a:rPr lang="en-US" i="1" dirty="0"/>
              <a:t>In the next session we will discuss how to use the CPIMS+ to monitor program quality. </a:t>
            </a:r>
          </a:p>
        </p:txBody>
      </p:sp>
      <p:sp>
        <p:nvSpPr>
          <p:cNvPr id="3" name="Slide Image Placeholder 2">
            <a:extLst>
              <a:ext uri="{FF2B5EF4-FFF2-40B4-BE49-F238E27FC236}">
                <a16:creationId xmlns:a16="http://schemas.microsoft.com/office/drawing/2014/main" id="{D331975B-A59D-BB36-7129-F29F2A66926B}"/>
              </a:ext>
            </a:extLst>
          </p:cNvPr>
          <p:cNvSpPr>
            <a:spLocks noGrp="1" noRot="1" noChangeAspect="1"/>
          </p:cNvSpPr>
          <p:nvPr>
            <p:ph type="sldImg"/>
          </p:nvPr>
        </p:nvSpPr>
        <p:spPr/>
      </p:sp>
    </p:spTree>
    <p:extLst>
      <p:ext uri="{BB962C8B-B14F-4D97-AF65-F5344CB8AC3E}">
        <p14:creationId xmlns:p14="http://schemas.microsoft.com/office/powerpoint/2010/main" val="121930598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80767AD-8186-5647-9165-A19B63BA7F43}" type="slidenum">
              <a:rPr lang="en-US" smtClean="0"/>
              <a:pPr/>
              <a:t>143</a:t>
            </a:fld>
            <a:endParaRPr lang="en-US"/>
          </a:p>
        </p:txBody>
      </p:sp>
    </p:spTree>
    <p:extLst>
      <p:ext uri="{BB962C8B-B14F-4D97-AF65-F5344CB8AC3E}">
        <p14:creationId xmlns:p14="http://schemas.microsoft.com/office/powerpoint/2010/main" val="372179833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a:extLst>
              <a:ext uri="{FF2B5EF4-FFF2-40B4-BE49-F238E27FC236}">
                <a16:creationId xmlns:a16="http://schemas.microsoft.com/office/drawing/2014/main" id="{4FBD27E6-1C46-23AC-BE73-FAC2E1E9C4E2}"/>
              </a:ext>
            </a:extLst>
          </p:cNvPr>
          <p:cNvSpPr>
            <a:spLocks noGrp="1"/>
          </p:cNvSpPr>
          <p:nvPr>
            <p:ph type="body" idx="1"/>
          </p:nvPr>
        </p:nvSpPr>
        <p:spPr/>
        <p:txBody>
          <a:bodyPr/>
          <a:lstStyle/>
          <a:p>
            <a:r>
              <a:rPr lang="en-US" b="1" dirty="0">
                <a:sym typeface="Helvetica Neue"/>
              </a:rPr>
              <a:t>EXPLANATION</a:t>
            </a:r>
          </a:p>
          <a:p>
            <a:pPr marL="171450" indent="-171450">
              <a:buFont typeface="Arial" panose="020B0604020202020204" pitchFamily="34" charset="0"/>
              <a:buChar char="•"/>
            </a:pPr>
            <a:r>
              <a:rPr lang="en-US" dirty="0">
                <a:sym typeface="Helvetica Neue"/>
              </a:rPr>
              <a:t>Present the slide</a:t>
            </a:r>
          </a:p>
        </p:txBody>
      </p:sp>
      <p:sp>
        <p:nvSpPr>
          <p:cNvPr id="3" name="Slide Image Placeholder 2">
            <a:extLst>
              <a:ext uri="{FF2B5EF4-FFF2-40B4-BE49-F238E27FC236}">
                <a16:creationId xmlns:a16="http://schemas.microsoft.com/office/drawing/2014/main" id="{D5E6F97C-CF5A-F3D7-A06E-4E295C769B82}"/>
              </a:ext>
            </a:extLst>
          </p:cNvPr>
          <p:cNvSpPr>
            <a:spLocks noGrp="1" noRot="1" noChangeAspect="1"/>
          </p:cNvSpPr>
          <p:nvPr>
            <p:ph type="sldImg"/>
          </p:nvPr>
        </p:nvSpPr>
        <p:spPr/>
      </p:sp>
    </p:spTree>
    <p:extLst>
      <p:ext uri="{BB962C8B-B14F-4D97-AF65-F5344CB8AC3E}">
        <p14:creationId xmlns:p14="http://schemas.microsoft.com/office/powerpoint/2010/main" val="234111187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a:extLst>
              <a:ext uri="{FF2B5EF4-FFF2-40B4-BE49-F238E27FC236}">
                <a16:creationId xmlns:a16="http://schemas.microsoft.com/office/drawing/2014/main" id="{4FBD27E6-1C46-23AC-BE73-FAC2E1E9C4E2}"/>
              </a:ext>
            </a:extLst>
          </p:cNvPr>
          <p:cNvSpPr>
            <a:spLocks noGrp="1"/>
          </p:cNvSpPr>
          <p:nvPr>
            <p:ph type="body" idx="1"/>
          </p:nvPr>
        </p:nvSpPr>
        <p:spPr/>
        <p:txBody>
          <a:bodyPr/>
          <a:lstStyle/>
          <a:p>
            <a:r>
              <a:rPr lang="en-US" b="1">
                <a:sym typeface="Helvetica Neue"/>
              </a:rPr>
              <a:t>EXPLANATION</a:t>
            </a:r>
          </a:p>
          <a:p>
            <a:pPr marL="171450" indent="-171450">
              <a:buFont typeface="Arial" panose="020B0604020202020204" pitchFamily="34" charset="0"/>
              <a:buChar char="•"/>
            </a:pPr>
            <a:r>
              <a:rPr lang="en-US"/>
              <a:t>Present a contextualized agenda with (add start and end-times, breaks and lunch) </a:t>
            </a:r>
          </a:p>
          <a:p>
            <a:pPr marL="171450" indent="-171450">
              <a:buFont typeface="Arial" panose="020B0604020202020204" pitchFamily="34" charset="0"/>
              <a:buChar char="•"/>
            </a:pPr>
            <a:r>
              <a:rPr lang="en-US"/>
              <a:t>Explain any ‘housekeeping’ information such as where everything is that they may need (bathroom, break room, etc.)</a:t>
            </a:r>
          </a:p>
          <a:p>
            <a:pPr marL="171450" indent="-171450">
              <a:buFont typeface="Arial" panose="020B0604020202020204" pitchFamily="34" charset="0"/>
              <a:buChar char="•"/>
            </a:pPr>
            <a:r>
              <a:rPr lang="en-US" i="1"/>
              <a:t>Are there any questions before we continue?</a:t>
            </a:r>
          </a:p>
        </p:txBody>
      </p:sp>
      <p:sp>
        <p:nvSpPr>
          <p:cNvPr id="3" name="Slide Image Placeholder 2">
            <a:extLst>
              <a:ext uri="{FF2B5EF4-FFF2-40B4-BE49-F238E27FC236}">
                <a16:creationId xmlns:a16="http://schemas.microsoft.com/office/drawing/2014/main" id="{9D61E2D0-F5F3-4005-1B1B-1BC4A69BA3EC}"/>
              </a:ext>
            </a:extLst>
          </p:cNvPr>
          <p:cNvSpPr>
            <a:spLocks noGrp="1" noRot="1" noChangeAspect="1"/>
          </p:cNvSpPr>
          <p:nvPr>
            <p:ph type="sldImg"/>
          </p:nvPr>
        </p:nvSpPr>
        <p:spPr/>
      </p:sp>
    </p:spTree>
    <p:extLst>
      <p:ext uri="{BB962C8B-B14F-4D97-AF65-F5344CB8AC3E}">
        <p14:creationId xmlns:p14="http://schemas.microsoft.com/office/powerpoint/2010/main" val="67508933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695744-6742-6AFA-613C-7FC114702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76DD94-F323-56A6-AD1A-4B1C548DD1B0}"/>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230029638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dirty="0"/>
              <a:t>EXPLANATION</a:t>
            </a:r>
          </a:p>
          <a:p>
            <a:pPr marL="171450" indent="-171450">
              <a:buFont typeface="Arial" panose="020B0604020202020204" pitchFamily="34" charset="0"/>
              <a:buChar char="•"/>
            </a:pPr>
            <a:r>
              <a:rPr lang="en-US" i="1" dirty="0"/>
              <a:t>By the end of the session, participants will be able to…</a:t>
            </a:r>
          </a:p>
          <a:p>
            <a:pPr marL="171450" indent="-171450">
              <a:buFont typeface="Arial" panose="020B0604020202020204" pitchFamily="34" charset="0"/>
              <a:buChar char="•"/>
            </a:pPr>
            <a:r>
              <a:rPr lang="en-US" dirty="0"/>
              <a:t>Present the slide</a:t>
            </a:r>
          </a:p>
          <a:p>
            <a:pPr marL="171450" indent="-171450">
              <a:buFont typeface="Arial" panose="020B0604020202020204" pitchFamily="34" charset="0"/>
              <a:buChar char="•"/>
            </a:pPr>
            <a:r>
              <a:rPr lang="en-US" b="0" i="1" dirty="0">
                <a:solidFill>
                  <a:srgbClr val="000000"/>
                </a:solidFill>
                <a:effectLst/>
              </a:rPr>
              <a:t>Are there any questions before we continue?</a:t>
            </a:r>
            <a:endParaRPr lang="en-CA" i="1" dirty="0"/>
          </a:p>
        </p:txBody>
      </p:sp>
      <p:sp>
        <p:nvSpPr>
          <p:cNvPr id="3" name="Slide Image Placeholder 2">
            <a:extLst>
              <a:ext uri="{FF2B5EF4-FFF2-40B4-BE49-F238E27FC236}">
                <a16:creationId xmlns:a16="http://schemas.microsoft.com/office/drawing/2014/main" id="{4A8DC44E-9E52-C880-D687-DB16483F419F}"/>
              </a:ext>
            </a:extLst>
          </p:cNvPr>
          <p:cNvSpPr>
            <a:spLocks noGrp="1" noRot="1" noChangeAspect="1"/>
          </p:cNvSpPr>
          <p:nvPr>
            <p:ph type="sldImg"/>
          </p:nvPr>
        </p:nvSpPr>
        <p:spPr/>
      </p:sp>
    </p:spTree>
    <p:extLst>
      <p:ext uri="{BB962C8B-B14F-4D97-AF65-F5344CB8AC3E}">
        <p14:creationId xmlns:p14="http://schemas.microsoft.com/office/powerpoint/2010/main" val="221690686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2A643-7A1B-BD06-FDE4-923FA87DAC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1AE285-1168-625A-3E75-0ABFB7C4A458}"/>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354361125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pPr marL="0" indent="0">
              <a:buFont typeface="Arial" panose="020B0604020202020204" pitchFamily="34" charset="0"/>
              <a:buNone/>
            </a:pPr>
            <a:r>
              <a:rPr lang="en-US" b="1" dirty="0"/>
              <a:t>PARTNER DISCUSSION</a:t>
            </a:r>
          </a:p>
          <a:p>
            <a:pPr marL="171450" indent="-171450">
              <a:buFont typeface="Arial" panose="020B0604020202020204" pitchFamily="34" charset="0"/>
              <a:buChar char="•"/>
            </a:pPr>
            <a:r>
              <a:rPr lang="en-US" i="1" dirty="0"/>
              <a:t>Let’s start by taking a step back and thinking about why and how we monitor and evaluate case management.</a:t>
            </a:r>
          </a:p>
          <a:p>
            <a:pPr marL="171450" indent="-171450">
              <a:buFont typeface="Arial" panose="020B0604020202020204" pitchFamily="34" charset="0"/>
              <a:buChar char="•"/>
            </a:pPr>
            <a:r>
              <a:rPr lang="en-US" i="1" dirty="0"/>
              <a:t>With the person next to you, please discuss the following two questions. </a:t>
            </a:r>
          </a:p>
          <a:p>
            <a:pPr marL="171450" indent="-171450">
              <a:buFont typeface="Arial" panose="020B0604020202020204" pitchFamily="34" charset="0"/>
              <a:buChar char="•"/>
            </a:pPr>
            <a:r>
              <a:rPr lang="en-US" dirty="0"/>
              <a:t>Present the slide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PLENARY DISCUSSION</a:t>
            </a:r>
          </a:p>
          <a:p>
            <a:pPr marL="171450" indent="-171450">
              <a:buFont typeface="Arial" panose="020B0604020202020204" pitchFamily="34" charset="0"/>
              <a:buChar char="•"/>
            </a:pPr>
            <a:r>
              <a:rPr lang="en-US" dirty="0"/>
              <a:t>Ask participants to share examples of why case management is important and examples of tools they are currently using.</a:t>
            </a:r>
          </a:p>
          <a:p>
            <a:pPr marL="171450" indent="-171450">
              <a:buFont typeface="Arial" panose="020B0604020202020204" pitchFamily="34" charset="0"/>
              <a:buChar char="•"/>
            </a:pPr>
            <a:r>
              <a:rPr lang="en-US" dirty="0"/>
              <a:t>Summarize back to the group, using the examples below, if needed.</a:t>
            </a:r>
          </a:p>
          <a:p>
            <a:pPr marL="628650" lvl="1" indent="-171450">
              <a:buFont typeface="Arial" panose="020B0604020202020204" pitchFamily="34" charset="0"/>
              <a:buChar char="•"/>
            </a:pPr>
            <a:r>
              <a:rPr lang="en-US" dirty="0"/>
              <a:t>As part of the Do No Harm principle - M&amp;E can make us aware of harm that is resulting from our programs and gives us the opportunity to change it. </a:t>
            </a:r>
          </a:p>
          <a:p>
            <a:pPr marL="628650" lvl="1" indent="-171450">
              <a:buFont typeface="Arial" panose="020B0604020202020204" pitchFamily="34" charset="0"/>
              <a:buChar char="•"/>
            </a:pPr>
            <a:r>
              <a:rPr lang="en-US" dirty="0"/>
              <a:t>To enable us to continually improve the quality of our case management work.</a:t>
            </a:r>
          </a:p>
          <a:p>
            <a:pPr marL="628650" lvl="1" indent="-171450">
              <a:buFont typeface="Arial" panose="020B0604020202020204" pitchFamily="34" charset="0"/>
              <a:buChar char="•"/>
            </a:pPr>
            <a:r>
              <a:rPr lang="en-US" dirty="0"/>
              <a:t>To check whether, and ensure that, minimum standards are being met.</a:t>
            </a:r>
          </a:p>
          <a:p>
            <a:pPr marL="171450" indent="-171450">
              <a:buFont typeface="Arial" panose="020B0604020202020204" pitchFamily="34" charset="0"/>
              <a:buChar char="•"/>
            </a:pPr>
            <a:r>
              <a:rPr lang="en-US" i="1" dirty="0"/>
              <a:t>Now that we’ve discussed how and why we do M&amp;E in case management more broadly, we will now look specifically at how we can use the CPIMS+ and its functions to support us to monitor the quality of our case management program, and two of the key ways we can do this.</a:t>
            </a:r>
          </a:p>
        </p:txBody>
      </p:sp>
      <p:sp>
        <p:nvSpPr>
          <p:cNvPr id="3" name="Slide Image Placeholder 2">
            <a:extLst>
              <a:ext uri="{FF2B5EF4-FFF2-40B4-BE49-F238E27FC236}">
                <a16:creationId xmlns:a16="http://schemas.microsoft.com/office/drawing/2014/main" id="{F3EF3158-7F2A-2EA9-994C-3C340CB0190A}"/>
              </a:ext>
            </a:extLst>
          </p:cNvPr>
          <p:cNvSpPr>
            <a:spLocks noGrp="1" noRot="1" noChangeAspect="1"/>
          </p:cNvSpPr>
          <p:nvPr>
            <p:ph type="sldImg"/>
          </p:nvPr>
        </p:nvSpPr>
        <p:spPr/>
      </p:sp>
    </p:spTree>
    <p:extLst>
      <p:ext uri="{BB962C8B-B14F-4D97-AF65-F5344CB8AC3E}">
        <p14:creationId xmlns:p14="http://schemas.microsoft.com/office/powerpoint/2010/main" val="4174681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1B6C79F4-209D-0B8A-972C-9A202DB3234E}"/>
              </a:ext>
            </a:extLst>
          </p:cNvPr>
          <p:cNvSpPr>
            <a:spLocks noGrp="1"/>
          </p:cNvSpPr>
          <p:nvPr>
            <p:ph type="body" idx="1"/>
          </p:nvPr>
        </p:nvSpPr>
        <p:spPr/>
        <p:txBody>
          <a:bodyPr/>
          <a:lstStyle/>
          <a:p>
            <a:pPr lvl="0"/>
            <a:r>
              <a:rPr lang="en-US" b="1">
                <a:sym typeface="Helvetica Neue"/>
              </a:rPr>
              <a:t>PLENARY DISCUSSION</a:t>
            </a:r>
          </a:p>
          <a:p>
            <a:pPr marL="185715" indent="-185715">
              <a:buFont typeface="Arial" panose="020B0604020202020204" pitchFamily="34" charset="0"/>
              <a:buChar char="•"/>
            </a:pPr>
            <a:r>
              <a:rPr lang="en-US" i="1"/>
              <a:t>What is Case Management? </a:t>
            </a:r>
          </a:p>
          <a:p>
            <a:pPr marL="185715" indent="-185715">
              <a:buFont typeface="Arial" panose="020B0604020202020204" pitchFamily="34" charset="0"/>
              <a:buChar char="•"/>
            </a:pPr>
            <a:r>
              <a:rPr lang="en-US"/>
              <a:t>Ask the participants if they can define it in their own words. </a:t>
            </a:r>
          </a:p>
          <a:p>
            <a:pPr marL="185715" indent="-185715">
              <a:buFont typeface="Arial" panose="020B0604020202020204" pitchFamily="34" charset="0"/>
              <a:buChar char="•"/>
            </a:pPr>
            <a:endParaRPr lang="en-US" b="1"/>
          </a:p>
          <a:p>
            <a:pPr marL="0" indent="0">
              <a:buFont typeface="Arial" panose="020B0604020202020204" pitchFamily="34" charset="0"/>
              <a:buNone/>
            </a:pPr>
            <a:r>
              <a:rPr lang="en-US" b="1"/>
              <a:t>EXPLANATION</a:t>
            </a:r>
          </a:p>
          <a:p>
            <a:pPr marL="185715" indent="-185715">
              <a:buFont typeface="Arial" panose="020B0604020202020204" pitchFamily="34" charset="0"/>
              <a:buChar char="•"/>
            </a:pPr>
            <a:r>
              <a:rPr lang="en-US" i="1"/>
              <a:t>The IA Guidelines define case management is:</a:t>
            </a:r>
          </a:p>
          <a:p>
            <a:pPr marL="680954" lvl="1" indent="-185715">
              <a:buFont typeface="Arial" panose="020B0604020202020204" pitchFamily="34" charset="0"/>
              <a:buChar char="•"/>
            </a:pPr>
            <a:r>
              <a:rPr lang="en-US" i="1"/>
              <a:t>a way of organizing and carrying out work …</a:t>
            </a:r>
          </a:p>
          <a:p>
            <a:pPr marL="680954" lvl="1" indent="-185715">
              <a:buFont typeface="Arial" panose="020B0604020202020204" pitchFamily="34" charset="0"/>
              <a:buChar char="•"/>
            </a:pPr>
            <a:r>
              <a:rPr lang="en-US" i="1"/>
              <a:t>to address an individual child’s (and their family’s) needs …</a:t>
            </a:r>
          </a:p>
          <a:p>
            <a:pPr marL="680954" lvl="1" indent="-185715">
              <a:buFont typeface="Arial" panose="020B0604020202020204" pitchFamily="34" charset="0"/>
              <a:buChar char="•"/>
            </a:pPr>
            <a:r>
              <a:rPr lang="en-US" i="1"/>
              <a:t>in an appropriate, systematic and timely manner, …</a:t>
            </a:r>
          </a:p>
          <a:p>
            <a:pPr marL="680954" lvl="1" indent="-185715">
              <a:buFont typeface="Arial" panose="020B0604020202020204" pitchFamily="34" charset="0"/>
              <a:buChar char="•"/>
            </a:pPr>
            <a:r>
              <a:rPr lang="en-US" i="1"/>
              <a:t>through direct support and/or referrals, …</a:t>
            </a:r>
          </a:p>
          <a:p>
            <a:pPr marL="680954" lvl="1" indent="-185715">
              <a:buFont typeface="Arial" panose="020B0604020202020204" pitchFamily="34" charset="0"/>
              <a:buChar char="•"/>
            </a:pPr>
            <a:r>
              <a:rPr lang="en-US" i="1"/>
              <a:t>and in accordance with a project or program's objectives</a:t>
            </a:r>
          </a:p>
          <a:p>
            <a:pPr marL="38039" lvl="0" indent="0">
              <a:buFont typeface="Arial" panose="020B0604020202020204" pitchFamily="34" charset="0"/>
              <a:buNone/>
            </a:pPr>
            <a:endParaRPr lang="en-US" i="1"/>
          </a:p>
          <a:p>
            <a:pPr marL="38039" lvl="0" indent="0">
              <a:buFont typeface="Arial" panose="020B0604020202020204" pitchFamily="34" charset="0"/>
              <a:buNone/>
            </a:pPr>
            <a:r>
              <a:rPr lang="en-US" b="1" i="0"/>
              <a:t>CONCLUSION</a:t>
            </a:r>
          </a:p>
          <a:p>
            <a:pPr marL="185715" indent="-185715">
              <a:buFont typeface="Arial" panose="020B0604020202020204" pitchFamily="34" charset="0"/>
              <a:buChar char="•"/>
            </a:pPr>
            <a:r>
              <a:rPr lang="en-US" i="1"/>
              <a:t>We will first refresh some of the case management basics before we dive deeper into information management and use of the CPIMS+ </a:t>
            </a:r>
          </a:p>
          <a:p>
            <a:pPr marL="185715" indent="-185715">
              <a:buFont typeface="Arial" panose="020B0604020202020204" pitchFamily="34" charset="0"/>
              <a:buChar char="•"/>
            </a:pPr>
            <a:r>
              <a:rPr lang="en-US" i="1"/>
              <a:t>We will continue to do this throughout the training. This is because the CPIMS+ has limited value if:</a:t>
            </a:r>
          </a:p>
          <a:p>
            <a:pPr marL="680954" lvl="1" indent="-185715">
              <a:buFont typeface="Arial" panose="020B0604020202020204" pitchFamily="34" charset="0"/>
              <a:buChar char="•"/>
            </a:pPr>
            <a:r>
              <a:rPr lang="en-US" i="1"/>
              <a:t>The information entered in the system is not of quality </a:t>
            </a:r>
          </a:p>
          <a:p>
            <a:pPr marL="680954" lvl="1" indent="-185715">
              <a:buFont typeface="Arial" panose="020B0604020202020204" pitchFamily="34" charset="0"/>
              <a:buChar char="•"/>
            </a:pPr>
            <a:r>
              <a:rPr lang="en-US" i="1"/>
              <a:t>The system is not used by caseworkers with an excellent understanding of case management and what it takes to do it well</a:t>
            </a:r>
          </a:p>
        </p:txBody>
      </p:sp>
      <p:sp>
        <p:nvSpPr>
          <p:cNvPr id="3" name="Slide Image Placeholder 2">
            <a:extLst>
              <a:ext uri="{FF2B5EF4-FFF2-40B4-BE49-F238E27FC236}">
                <a16:creationId xmlns:a16="http://schemas.microsoft.com/office/drawing/2014/main" id="{26D093F8-89DC-81F6-5FE9-B9A690969026}"/>
              </a:ext>
            </a:extLst>
          </p:cNvPr>
          <p:cNvSpPr>
            <a:spLocks noGrp="1" noRot="1" noChangeAspect="1"/>
          </p:cNvSpPr>
          <p:nvPr>
            <p:ph type="sldImg"/>
          </p:nvPr>
        </p:nvSpPr>
        <p:spPr>
          <a:xfrm>
            <a:off x="477838" y="460375"/>
            <a:ext cx="6143625" cy="3455988"/>
          </a:xfrm>
        </p:spPr>
      </p:sp>
    </p:spTree>
    <p:extLst>
      <p:ext uri="{BB962C8B-B14F-4D97-AF65-F5344CB8AC3E}">
        <p14:creationId xmlns:p14="http://schemas.microsoft.com/office/powerpoint/2010/main" val="47894984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a:t>EXPLANATION</a:t>
            </a:r>
          </a:p>
          <a:p>
            <a:pPr marL="171450" indent="-171450">
              <a:buFont typeface="Arial" panose="020B0604020202020204" pitchFamily="34" charset="0"/>
              <a:buChar char="•"/>
            </a:pPr>
            <a:r>
              <a:rPr lang="en-US" i="1"/>
              <a:t>There are two ways the CPIMS+ can support measuring the quality of the case management program. </a:t>
            </a:r>
          </a:p>
          <a:p>
            <a:pPr marL="171450" indent="-171450">
              <a:buFont typeface="Arial" panose="020B0604020202020204" pitchFamily="34" charset="0"/>
              <a:buChar char="•"/>
            </a:pPr>
            <a:r>
              <a:rPr lang="en-US" i="1"/>
              <a:t>We will start by discussing the </a:t>
            </a:r>
            <a:r>
              <a:rPr lang="en-US" b="1" i="1"/>
              <a:t>child and adult case management feedback forms </a:t>
            </a:r>
            <a:r>
              <a:rPr lang="en-US" i="1"/>
              <a:t>and then move to </a:t>
            </a:r>
            <a:r>
              <a:rPr lang="en-US" b="1" i="1"/>
              <a:t>key performance indicators </a:t>
            </a:r>
            <a:r>
              <a:rPr lang="en-US" i="1"/>
              <a:t>for case management</a:t>
            </a:r>
          </a:p>
          <a:p>
            <a:pPr marL="171450" indent="-171450">
              <a:buFont typeface="Arial" panose="020B0604020202020204" pitchFamily="34" charset="0"/>
              <a:buChar char="•"/>
            </a:pPr>
            <a:r>
              <a:rPr lang="en-US" i="1"/>
              <a:t>Note: The global CTMF aim to work on a standard global monitoring framework – once this is done KPIs will be built into the CPIMS+. </a:t>
            </a:r>
          </a:p>
        </p:txBody>
      </p:sp>
      <p:sp>
        <p:nvSpPr>
          <p:cNvPr id="3" name="Slide Image Placeholder 2">
            <a:extLst>
              <a:ext uri="{FF2B5EF4-FFF2-40B4-BE49-F238E27FC236}">
                <a16:creationId xmlns:a16="http://schemas.microsoft.com/office/drawing/2014/main" id="{31D6C772-48DD-9659-6512-CD50E197DBBE}"/>
              </a:ext>
            </a:extLst>
          </p:cNvPr>
          <p:cNvSpPr>
            <a:spLocks noGrp="1" noRot="1" noChangeAspect="1"/>
          </p:cNvSpPr>
          <p:nvPr>
            <p:ph type="sldImg"/>
          </p:nvPr>
        </p:nvSpPr>
        <p:spPr/>
      </p:sp>
    </p:spTree>
    <p:extLst>
      <p:ext uri="{BB962C8B-B14F-4D97-AF65-F5344CB8AC3E}">
        <p14:creationId xmlns:p14="http://schemas.microsoft.com/office/powerpoint/2010/main" val="351633861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3F8D79-E16C-3F0C-7AFE-B458B73511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18E9A5-68D5-13F9-3963-D35F674600CC}"/>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58898505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p:txBody>
          <a:bodyPr/>
          <a:lstStyle/>
          <a:p>
            <a:pPr marL="0" indent="0">
              <a:buFont typeface="Arial" panose="020B0604020202020204" pitchFamily="34" charset="0"/>
              <a:buNone/>
            </a:pPr>
            <a:r>
              <a:rPr lang="en-US" b="1" dirty="0"/>
              <a:t>EXPLANATION</a:t>
            </a:r>
          </a:p>
          <a:p>
            <a:pPr marL="171450" indent="-171450">
              <a:buFont typeface="Arial" panose="020B0604020202020204" pitchFamily="34" charset="0"/>
              <a:buChar char="•"/>
            </a:pPr>
            <a:r>
              <a:rPr lang="en-US" i="1" dirty="0"/>
              <a:t>Feedback surveys are a key way for you and your organization to know how children and their families/caregivers experienced the case management service your provided. </a:t>
            </a:r>
          </a:p>
          <a:p>
            <a:pPr marL="171450" indent="-171450">
              <a:buFont typeface="Arial" panose="020B0604020202020204" pitchFamily="34" charset="0"/>
              <a:buChar char="•"/>
            </a:pPr>
            <a:r>
              <a:rPr lang="en-US" dirty="0"/>
              <a:t>Present the slide</a:t>
            </a:r>
          </a:p>
        </p:txBody>
      </p:sp>
      <p:sp>
        <p:nvSpPr>
          <p:cNvPr id="3" name="Slide Image Placeholder 2">
            <a:extLst>
              <a:ext uri="{FF2B5EF4-FFF2-40B4-BE49-F238E27FC236}">
                <a16:creationId xmlns:a16="http://schemas.microsoft.com/office/drawing/2014/main" id="{C9297291-0517-9480-D73A-6463F0A75ACB}"/>
              </a:ext>
            </a:extLst>
          </p:cNvPr>
          <p:cNvSpPr>
            <a:spLocks noGrp="1" noRot="1" noChangeAspect="1"/>
          </p:cNvSpPr>
          <p:nvPr>
            <p:ph type="sldImg"/>
          </p:nvPr>
        </p:nvSpPr>
        <p:spPr/>
      </p:sp>
    </p:spTree>
    <p:extLst>
      <p:ext uri="{BB962C8B-B14F-4D97-AF65-F5344CB8AC3E}">
        <p14:creationId xmlns:p14="http://schemas.microsoft.com/office/powerpoint/2010/main" val="82354712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p:txBody>
          <a:bodyPr/>
          <a:lstStyle/>
          <a:p>
            <a:pPr marL="0" indent="0">
              <a:buFont typeface="Arial" panose="020B0604020202020204" pitchFamily="34" charset="0"/>
              <a:buNone/>
            </a:pPr>
            <a:r>
              <a:rPr lang="en-US" b="1"/>
              <a:t>EXPLANATION</a:t>
            </a:r>
          </a:p>
          <a:p>
            <a:pPr marL="171450" indent="-171450">
              <a:buFont typeface="Arial" panose="020B0604020202020204" pitchFamily="34" charset="0"/>
              <a:buChar char="•"/>
            </a:pPr>
            <a:r>
              <a:rPr lang="en-US" i="1"/>
              <a:t>Analyzing the results of the surveys may require a dedicated staff person to help you collect, analyze and learn from the data provided from the surveys. </a:t>
            </a:r>
          </a:p>
          <a:p>
            <a:pPr marL="171450" indent="-171450">
              <a:buFont typeface="Arial" panose="020B0604020202020204" pitchFamily="34" charset="0"/>
              <a:buChar char="•"/>
            </a:pPr>
            <a:r>
              <a:rPr lang="en-US" i="1"/>
              <a:t>It is important to only collect feedback if you are able and willing to routinely analyze and use the data. </a:t>
            </a:r>
          </a:p>
          <a:p>
            <a:pPr marL="171450" indent="-171450">
              <a:buFont typeface="Arial" panose="020B0604020202020204" pitchFamily="34" charset="0"/>
              <a:buChar char="•"/>
            </a:pPr>
            <a:r>
              <a:rPr lang="en-US" b="1" i="1"/>
              <a:t>Supervision level</a:t>
            </a:r>
          </a:p>
          <a:p>
            <a:pPr marL="628650" lvl="1" indent="-171450">
              <a:buFont typeface="Arial" panose="020B0604020202020204" pitchFamily="34" charset="0"/>
              <a:buChar char="•"/>
            </a:pPr>
            <a:r>
              <a:rPr lang="en-US" i="1"/>
              <a:t>Identification of gaps and training needs and coaching, staff performance</a:t>
            </a:r>
          </a:p>
          <a:p>
            <a:pPr marL="171450" indent="-171450">
              <a:buFont typeface="Arial" panose="020B0604020202020204" pitchFamily="34" charset="0"/>
              <a:buChar char="•"/>
            </a:pPr>
            <a:r>
              <a:rPr lang="en-US" b="1" i="1"/>
              <a:t>Organization level</a:t>
            </a:r>
            <a:r>
              <a:rPr lang="en-US" i="1"/>
              <a:t> </a:t>
            </a:r>
          </a:p>
          <a:p>
            <a:pPr marL="628650" lvl="1" indent="-171450">
              <a:buFont typeface="Arial" panose="020B0604020202020204" pitchFamily="34" charset="0"/>
              <a:buChar char="•"/>
            </a:pPr>
            <a:r>
              <a:rPr lang="en-US" i="1"/>
              <a:t>Identification of areas of improvement, for example: </a:t>
            </a:r>
          </a:p>
          <a:p>
            <a:pPr marL="1085850" lvl="2" indent="-171450">
              <a:buFont typeface="Arial" panose="020B0604020202020204" pitchFamily="34" charset="0"/>
              <a:buChar char="•"/>
            </a:pPr>
            <a:r>
              <a:rPr lang="en-US" i="1"/>
              <a:t>Internal advocacy tool to push for example for the change of working hours</a:t>
            </a:r>
          </a:p>
          <a:p>
            <a:pPr marL="1085850" lvl="2" indent="-171450">
              <a:buFont typeface="Arial" panose="020B0604020202020204" pitchFamily="34" charset="0"/>
              <a:buChar char="•"/>
            </a:pPr>
            <a:r>
              <a:rPr lang="en-US" i="1"/>
              <a:t>Donor reporting</a:t>
            </a:r>
          </a:p>
          <a:p>
            <a:pPr marL="1085850" lvl="2" indent="-171450">
              <a:buFont typeface="Arial" panose="020B0604020202020204" pitchFamily="34" charset="0"/>
              <a:buChar char="•"/>
            </a:pPr>
            <a:r>
              <a:rPr lang="en-US" i="1"/>
              <a:t>Resources mobilization</a:t>
            </a:r>
          </a:p>
          <a:p>
            <a:pPr marL="1085850" lvl="2" indent="-171450">
              <a:buFont typeface="Arial" panose="020B0604020202020204" pitchFamily="34" charset="0"/>
              <a:buChar char="•"/>
            </a:pPr>
            <a:r>
              <a:rPr lang="en-US" i="1"/>
              <a:t>Other… </a:t>
            </a:r>
          </a:p>
        </p:txBody>
      </p:sp>
      <p:sp>
        <p:nvSpPr>
          <p:cNvPr id="3" name="Slide Image Placeholder 2">
            <a:extLst>
              <a:ext uri="{FF2B5EF4-FFF2-40B4-BE49-F238E27FC236}">
                <a16:creationId xmlns:a16="http://schemas.microsoft.com/office/drawing/2014/main" id="{15F36BB5-9F39-412E-3F75-EDA349B45E48}"/>
              </a:ext>
            </a:extLst>
          </p:cNvPr>
          <p:cNvSpPr>
            <a:spLocks noGrp="1" noRot="1" noChangeAspect="1"/>
          </p:cNvSpPr>
          <p:nvPr>
            <p:ph type="sldImg"/>
          </p:nvPr>
        </p:nvSpPr>
        <p:spPr/>
      </p:sp>
    </p:spTree>
    <p:extLst>
      <p:ext uri="{BB962C8B-B14F-4D97-AF65-F5344CB8AC3E}">
        <p14:creationId xmlns:p14="http://schemas.microsoft.com/office/powerpoint/2010/main" val="62027561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p:txBody>
          <a:bodyPr/>
          <a:lstStyle/>
          <a:p>
            <a:r>
              <a:rPr lang="en-US" b="1" dirty="0"/>
              <a:t>DEMO</a:t>
            </a:r>
          </a:p>
          <a:p>
            <a:pPr marL="171450" lvl="0" indent="-171450">
              <a:buFont typeface="Arial" panose="020B0604020202020204" pitchFamily="34" charset="0"/>
              <a:buChar char="•"/>
            </a:pPr>
            <a:r>
              <a:rPr lang="en-US" dirty="0"/>
              <a:t>Child feedback Form</a:t>
            </a:r>
          </a:p>
          <a:p>
            <a:pPr marL="171450" lvl="0" indent="-171450">
              <a:buFont typeface="Arial" panose="020B0604020202020204" pitchFamily="34" charset="0"/>
              <a:buChar char="•"/>
            </a:pPr>
            <a:r>
              <a:rPr lang="en-US" dirty="0"/>
              <a:t>Caregiver feedback form</a:t>
            </a:r>
          </a:p>
        </p:txBody>
      </p:sp>
      <p:sp>
        <p:nvSpPr>
          <p:cNvPr id="3" name="Slide Image Placeholder 2">
            <a:extLst>
              <a:ext uri="{FF2B5EF4-FFF2-40B4-BE49-F238E27FC236}">
                <a16:creationId xmlns:a16="http://schemas.microsoft.com/office/drawing/2014/main" id="{59154EB4-B801-3524-CA09-31594A91C4C2}"/>
              </a:ext>
            </a:extLst>
          </p:cNvPr>
          <p:cNvSpPr>
            <a:spLocks noGrp="1" noRot="1" noChangeAspect="1"/>
          </p:cNvSpPr>
          <p:nvPr>
            <p:ph type="sldImg"/>
          </p:nvPr>
        </p:nvSpPr>
        <p:spPr/>
      </p:sp>
    </p:spTree>
    <p:extLst>
      <p:ext uri="{BB962C8B-B14F-4D97-AF65-F5344CB8AC3E}">
        <p14:creationId xmlns:p14="http://schemas.microsoft.com/office/powerpoint/2010/main" val="195991083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p:txBody>
          <a:bodyPr/>
          <a:lstStyle/>
          <a:p>
            <a:r>
              <a:rPr lang="en-US" sz="1200" b="1" dirty="0"/>
              <a:t>EXPLANATION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Guide participants to </a:t>
            </a:r>
            <a:r>
              <a:rPr lang="en-US" sz="1200" b="1" dirty="0"/>
              <a:t>Workbook page 47: Child Feedback Form</a:t>
            </a:r>
            <a:endParaRPr lang="en-US" sz="1200" i="1" dirty="0"/>
          </a:p>
          <a:p>
            <a:pPr marL="171450" indent="-171450">
              <a:buFont typeface="Arial" panose="020B0604020202020204" pitchFamily="34" charset="0"/>
              <a:buChar char="•"/>
            </a:pPr>
            <a:r>
              <a:rPr lang="en-US" sz="1200" i="1" dirty="0"/>
              <a:t>These are some key considerations for each form</a:t>
            </a:r>
          </a:p>
          <a:p>
            <a:pPr marL="171450" indent="-171450">
              <a:buFont typeface="Arial" panose="020B0604020202020204" pitchFamily="34" charset="0"/>
              <a:buChar char="•"/>
            </a:pPr>
            <a:r>
              <a:rPr lang="en-US" sz="1200" i="1" dirty="0"/>
              <a:t>Notice the specific links between case management work, the forms and the CPIMS+</a:t>
            </a:r>
          </a:p>
          <a:p>
            <a:pPr marL="171450" indent="-171450">
              <a:buFont typeface="Arial" panose="020B0604020202020204" pitchFamily="34" charset="0"/>
              <a:buChar char="•"/>
            </a:pPr>
            <a:r>
              <a:rPr lang="en-US" sz="1200" dirty="0"/>
              <a:t>Present the slide </a:t>
            </a:r>
          </a:p>
        </p:txBody>
      </p:sp>
      <p:sp>
        <p:nvSpPr>
          <p:cNvPr id="3" name="Slide Image Placeholder 2">
            <a:extLst>
              <a:ext uri="{FF2B5EF4-FFF2-40B4-BE49-F238E27FC236}">
                <a16:creationId xmlns:a16="http://schemas.microsoft.com/office/drawing/2014/main" id="{091C4E45-1DAC-AA58-8312-A1EA1FD76D67}"/>
              </a:ext>
            </a:extLst>
          </p:cNvPr>
          <p:cNvSpPr>
            <a:spLocks noGrp="1" noRot="1" noChangeAspect="1"/>
          </p:cNvSpPr>
          <p:nvPr>
            <p:ph type="sldImg"/>
          </p:nvPr>
        </p:nvSpPr>
        <p:spPr/>
      </p:sp>
    </p:spTree>
    <p:extLst>
      <p:ext uri="{BB962C8B-B14F-4D97-AF65-F5344CB8AC3E}">
        <p14:creationId xmlns:p14="http://schemas.microsoft.com/office/powerpoint/2010/main" val="203310904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p:txBody>
          <a:bodyPr/>
          <a:lstStyle/>
          <a:p>
            <a:r>
              <a:rPr lang="en-US" sz="1200" b="1" dirty="0"/>
              <a:t>EXPLANATION</a:t>
            </a:r>
          </a:p>
          <a:p>
            <a:pPr marL="171450" indent="-171450">
              <a:buFont typeface="Arial" panose="020B0604020202020204" pitchFamily="34" charset="0"/>
              <a:buChar char="•"/>
            </a:pPr>
            <a:r>
              <a:rPr lang="en-US" sz="1200" dirty="0"/>
              <a:t>Guide participants to </a:t>
            </a:r>
            <a:r>
              <a:rPr lang="en-US" sz="1200" b="1" dirty="0"/>
              <a:t>Workbook page 51: Caregiver feedback form</a:t>
            </a:r>
          </a:p>
          <a:p>
            <a:pPr marL="171450" indent="-171450">
              <a:buFont typeface="Arial" panose="020B0604020202020204" pitchFamily="34" charset="0"/>
              <a:buChar char="•"/>
            </a:pPr>
            <a:r>
              <a:rPr lang="en-US" sz="1200" dirty="0"/>
              <a:t>Present the slide </a:t>
            </a:r>
          </a:p>
        </p:txBody>
      </p:sp>
      <p:sp>
        <p:nvSpPr>
          <p:cNvPr id="3" name="Slide Image Placeholder 2">
            <a:extLst>
              <a:ext uri="{FF2B5EF4-FFF2-40B4-BE49-F238E27FC236}">
                <a16:creationId xmlns:a16="http://schemas.microsoft.com/office/drawing/2014/main" id="{96A7507D-6CB7-0B3E-B3E0-33B6D3E954E7}"/>
              </a:ext>
            </a:extLst>
          </p:cNvPr>
          <p:cNvSpPr>
            <a:spLocks noGrp="1" noRot="1" noChangeAspect="1"/>
          </p:cNvSpPr>
          <p:nvPr>
            <p:ph type="sldImg"/>
          </p:nvPr>
        </p:nvSpPr>
        <p:spPr/>
      </p:sp>
    </p:spTree>
    <p:extLst>
      <p:ext uri="{BB962C8B-B14F-4D97-AF65-F5344CB8AC3E}">
        <p14:creationId xmlns:p14="http://schemas.microsoft.com/office/powerpoint/2010/main" val="138828597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p:txBody>
          <a:bodyPr/>
          <a:lstStyle/>
          <a:p>
            <a:r>
              <a:rPr lang="en-US" b="1" dirty="0"/>
              <a:t>ADAPT FOR REMOTE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When participants are working, check on them and ask </a:t>
            </a:r>
            <a:r>
              <a:rPr lang="en-US" dirty="0"/>
              <a:t>how comfortable they are with using the CPIMS+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Offer to provide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anyone is facing difficulties, show them what to do on the screen.</a:t>
            </a: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highlight>
                  <a:schemeClr val="lt1"/>
                </a:highlight>
                <a:sym typeface="Helvetica Neue"/>
              </a:rPr>
              <a:t>___________________________________________________________________________</a:t>
            </a:r>
            <a:endParaRPr lang="en-US" b="0" dirty="0"/>
          </a:p>
          <a:p>
            <a:endParaRPr lang="en-US" b="1" dirty="0"/>
          </a:p>
          <a:p>
            <a:r>
              <a:rPr lang="en-US" b="1" dirty="0"/>
              <a:t>INDIVIDUAL WORK</a:t>
            </a:r>
          </a:p>
          <a:p>
            <a:pPr marL="171450" indent="-171450">
              <a:buFont typeface="Arial" panose="020B0604020202020204" pitchFamily="34" charset="0"/>
              <a:buChar char="•"/>
            </a:pPr>
            <a:r>
              <a:rPr lang="en-US" i="1" dirty="0"/>
              <a:t>Now it’s your turn to practice</a:t>
            </a:r>
          </a:p>
          <a:p>
            <a:pPr marL="171450" indent="-171450">
              <a:buFont typeface="Arial" panose="020B0604020202020204" pitchFamily="34" charset="0"/>
              <a:buChar char="•"/>
            </a:pPr>
            <a:r>
              <a:rPr lang="en-US" i="1" dirty="0"/>
              <a:t>Do the following…</a:t>
            </a:r>
          </a:p>
          <a:p>
            <a:pPr marL="171450" indent="-171450">
              <a:buFont typeface="Arial" panose="020B0604020202020204" pitchFamily="34" charset="0"/>
              <a:buChar char="•"/>
            </a:pPr>
            <a:r>
              <a:rPr lang="en-US" dirty="0"/>
              <a:t>Present the slide</a:t>
            </a:r>
          </a:p>
          <a:p>
            <a:pPr marL="171450" indent="-171450">
              <a:buFont typeface="Arial" panose="020B0604020202020204" pitchFamily="34" charset="0"/>
              <a:buChar char="•"/>
            </a:pPr>
            <a:r>
              <a:rPr lang="en-US" dirty="0"/>
              <a:t>Walk around the room to see if anyone needs support.</a:t>
            </a:r>
          </a:p>
          <a:p>
            <a:pPr marL="171450" indent="-171450">
              <a:buFont typeface="Arial" panose="020B0604020202020204" pitchFamily="34" charset="0"/>
              <a:buChar char="•"/>
            </a:pPr>
            <a:r>
              <a:rPr lang="en-US" dirty="0"/>
              <a:t>As the facilitator, log in as the administrator to ensure all participants completed the task</a:t>
            </a:r>
          </a:p>
          <a:p>
            <a:pPr marL="171450" indent="-171450">
              <a:buFont typeface="Arial" panose="020B0604020202020204" pitchFamily="34" charset="0"/>
              <a:buChar char="•"/>
            </a:pPr>
            <a:r>
              <a:rPr lang="en-US" dirty="0"/>
              <a:t>Provide 25 minutes for this exercise</a:t>
            </a:r>
          </a:p>
          <a:p>
            <a:endParaRPr lang="en-US" dirty="0"/>
          </a:p>
          <a:p>
            <a:r>
              <a:rPr lang="en-US" b="1" dirty="0"/>
              <a:t>PLENARY DISCUSSION</a:t>
            </a:r>
          </a:p>
          <a:p>
            <a:pPr marL="171450" indent="-171450">
              <a:buFont typeface="Arial" panose="020B0604020202020204" pitchFamily="34" charset="0"/>
              <a:buChar char="•"/>
            </a:pPr>
            <a:r>
              <a:rPr lang="en-US" i="1" dirty="0"/>
              <a:t>How are you currently using the CPIMS+ feedback forms? </a:t>
            </a:r>
          </a:p>
          <a:p>
            <a:pPr marL="171450" indent="-171450">
              <a:buFont typeface="Arial" panose="020B0604020202020204" pitchFamily="34" charset="0"/>
              <a:buChar char="•"/>
            </a:pPr>
            <a:r>
              <a:rPr lang="en-US" i="1" dirty="0"/>
              <a:t>Are you analyzing them? </a:t>
            </a:r>
          </a:p>
          <a:p>
            <a:pPr marL="171450" indent="-171450">
              <a:buFont typeface="Arial" panose="020B0604020202020204" pitchFamily="34" charset="0"/>
              <a:buChar char="•"/>
            </a:pPr>
            <a:r>
              <a:rPr lang="en-US" i="1" dirty="0"/>
              <a:t>Do the caseworkers receive feedback on the feedback of the analysis?</a:t>
            </a:r>
          </a:p>
          <a:p>
            <a:pPr marL="171450" indent="-171450">
              <a:buFont typeface="Arial" panose="020B0604020202020204" pitchFamily="34" charset="0"/>
              <a:buChar char="•"/>
            </a:pPr>
            <a:r>
              <a:rPr lang="en-US" i="1" dirty="0"/>
              <a:t>Are there any questions or remarks before we move on to KPIs?</a:t>
            </a:r>
          </a:p>
        </p:txBody>
      </p:sp>
      <p:sp>
        <p:nvSpPr>
          <p:cNvPr id="3" name="Slide Image Placeholder 2">
            <a:extLst>
              <a:ext uri="{FF2B5EF4-FFF2-40B4-BE49-F238E27FC236}">
                <a16:creationId xmlns:a16="http://schemas.microsoft.com/office/drawing/2014/main" id="{EF060805-5ADC-998B-8D27-CCD9F3689B06}"/>
              </a:ext>
            </a:extLst>
          </p:cNvPr>
          <p:cNvSpPr>
            <a:spLocks noGrp="1" noRot="1" noChangeAspect="1"/>
          </p:cNvSpPr>
          <p:nvPr>
            <p:ph type="sldImg"/>
          </p:nvPr>
        </p:nvSpPr>
        <p:spPr/>
      </p:sp>
    </p:spTree>
    <p:extLst>
      <p:ext uri="{BB962C8B-B14F-4D97-AF65-F5344CB8AC3E}">
        <p14:creationId xmlns:p14="http://schemas.microsoft.com/office/powerpoint/2010/main" val="1599151074"/>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10BDCA-63BB-F18F-D139-51E3091F5E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9E11BF-990C-7EF4-A324-54D270A5AB22}"/>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332974792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p:txBody>
          <a:bodyPr/>
          <a:lstStyle/>
          <a:p>
            <a:pPr marL="0" indent="0">
              <a:buFont typeface="Arial" panose="020B0604020202020204" pitchFamily="34" charset="0"/>
              <a:buNone/>
            </a:pPr>
            <a:r>
              <a:rPr lang="en-US" b="1">
                <a:sym typeface="Calibri"/>
              </a:rPr>
              <a:t>EXPLANATION</a:t>
            </a:r>
          </a:p>
          <a:p>
            <a:pPr marL="171450" indent="-171450">
              <a:buFont typeface="Arial" panose="020B0604020202020204" pitchFamily="34" charset="0"/>
              <a:buChar char="•"/>
            </a:pPr>
            <a:r>
              <a:rPr lang="en-US" i="1">
                <a:sym typeface="Calibri"/>
              </a:rPr>
              <a:t>A performance indicator is a type of measurement of the performance of a process.</a:t>
            </a:r>
          </a:p>
          <a:p>
            <a:pPr marL="171450" indent="-171450">
              <a:buFont typeface="Arial" panose="020B0604020202020204" pitchFamily="34" charset="0"/>
              <a:buChar char="•"/>
            </a:pPr>
            <a:r>
              <a:rPr lang="en-US" i="1">
                <a:sym typeface="Calibri"/>
              </a:rPr>
              <a:t>It is a measurable value that shows how we are achieving pre-determined objectives. </a:t>
            </a:r>
          </a:p>
          <a:p>
            <a:pPr marL="171450" indent="-171450">
              <a:buFont typeface="Arial" panose="020B0604020202020204" pitchFamily="34" charset="0"/>
              <a:buChar char="•"/>
            </a:pPr>
            <a:r>
              <a:rPr lang="en-US" i="1">
                <a:sym typeface="Calibri"/>
              </a:rPr>
              <a:t>In plain terms, these are indicators that can be used to measure progress against goals by providing a way for stakeholders to understand levels of performance.  </a:t>
            </a:r>
            <a:endParaRPr lang="en-US" i="1"/>
          </a:p>
          <a:p>
            <a:pPr marL="171450" indent="-171450">
              <a:buFont typeface="Arial" panose="020B0604020202020204" pitchFamily="34" charset="0"/>
              <a:buChar char="•"/>
            </a:pPr>
            <a:r>
              <a:rPr lang="en-US" i="1">
                <a:sym typeface="Calibri"/>
              </a:rPr>
              <a:t>Key performance indicators (KPIs) need to be combined with other information to provide a holistic perspective of how your organization is or is not meeting its objectives. </a:t>
            </a:r>
            <a:endParaRPr lang="en-US" i="1"/>
          </a:p>
        </p:txBody>
      </p:sp>
      <p:sp>
        <p:nvSpPr>
          <p:cNvPr id="3" name="Slide Image Placeholder 2">
            <a:extLst>
              <a:ext uri="{FF2B5EF4-FFF2-40B4-BE49-F238E27FC236}">
                <a16:creationId xmlns:a16="http://schemas.microsoft.com/office/drawing/2014/main" id="{DD22964D-7233-C507-FA9A-70C1F6273E94}"/>
              </a:ext>
            </a:extLst>
          </p:cNvPr>
          <p:cNvSpPr>
            <a:spLocks noGrp="1" noRot="1" noChangeAspect="1"/>
          </p:cNvSpPr>
          <p:nvPr>
            <p:ph type="sldImg"/>
          </p:nvPr>
        </p:nvSpPr>
        <p:spPr/>
      </p:sp>
    </p:spTree>
    <p:extLst>
      <p:ext uri="{BB962C8B-B14F-4D97-AF65-F5344CB8AC3E}">
        <p14:creationId xmlns:p14="http://schemas.microsoft.com/office/powerpoint/2010/main" val="426128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b="1" dirty="0"/>
              <a:t>ADAPT FOR REMOTE TRAINING</a:t>
            </a:r>
          </a:p>
          <a:p>
            <a:pPr marL="171450" lvl="0" indent="-171450">
              <a:buFont typeface="Arial" panose="020B0604020202020204" pitchFamily="34" charset="0"/>
              <a:buChar char="•"/>
            </a:pPr>
            <a:r>
              <a:rPr lang="en-US" dirty="0"/>
              <a:t>Divide the participants in break out rooms </a:t>
            </a:r>
          </a:p>
          <a:p>
            <a:pPr marL="171450" lvl="0" indent="-171450">
              <a:buFont typeface="Arial" panose="020B0604020202020204" pitchFamily="34" charset="0"/>
              <a:buChar char="•"/>
            </a:pPr>
            <a:r>
              <a:rPr lang="en-US" dirty="0"/>
              <a:t>Have </a:t>
            </a:r>
            <a:r>
              <a:rPr lang="en-US" dirty="0" err="1"/>
              <a:t>jamboard</a:t>
            </a:r>
            <a:r>
              <a:rPr lang="en-US" dirty="0"/>
              <a:t> slides which have names and definitions not aligned </a:t>
            </a:r>
          </a:p>
          <a:p>
            <a:pPr marL="171450" lvl="0" indent="-171450">
              <a:buFont typeface="Arial" panose="020B0604020202020204" pitchFamily="34" charset="0"/>
              <a:buChar char="•"/>
            </a:pPr>
            <a:r>
              <a:rPr lang="en-US" dirty="0"/>
              <a:t>Have the groups match the terms and definitions</a:t>
            </a:r>
            <a:r>
              <a:rPr lang="en-US" dirty="0">
                <a:sym typeface="Helvetica Neue"/>
              </a:rPr>
              <a:t> on the slides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highlight>
                  <a:schemeClr val="lt1"/>
                </a:highlight>
                <a:sym typeface="Helvetica Neue"/>
              </a:rPr>
              <a:t>_____________________________________________________________________________</a:t>
            </a:r>
          </a:p>
          <a:p>
            <a:pPr lvl="0"/>
            <a:endParaRPr lang="en-US" b="1" dirty="0"/>
          </a:p>
          <a:p>
            <a:pPr lvl="0"/>
            <a:r>
              <a:rPr lang="en-US" b="1" dirty="0"/>
              <a:t>INTRODUCTION</a:t>
            </a:r>
            <a:endParaRPr lang="en-US" b="1"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Do you remember some of the child protection case management principles?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Remember, these principles come from the Inter-agency Guidelines for </a:t>
            </a:r>
            <a:r>
              <a:rPr lang="en-US" i="1" dirty="0">
                <a:hlinkClick r:id="rId3"/>
              </a:rPr>
              <a:t>Case Management &amp; Child Protection</a:t>
            </a:r>
            <a:r>
              <a:rPr lang="en-US" i="1"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GROUP WORK</a:t>
            </a:r>
          </a:p>
          <a:p>
            <a:pPr marL="171450" indent="-171450">
              <a:buFont typeface="Arial" panose="020B0604020202020204" pitchFamily="34" charset="0"/>
              <a:buChar char="•"/>
            </a:pPr>
            <a:r>
              <a:rPr lang="en-GB" dirty="0"/>
              <a:t>Divide participants into groups of 3-5 people</a:t>
            </a:r>
            <a:endParaRPr lang="en-US" dirty="0"/>
          </a:p>
          <a:p>
            <a:pPr marL="171450" lvl="0" indent="-171450">
              <a:buFont typeface="Arial" panose="020B0604020202020204" pitchFamily="34" charset="0"/>
              <a:buChar char="•"/>
            </a:pPr>
            <a:r>
              <a:rPr lang="en-US" dirty="0"/>
              <a:t>Handout the </a:t>
            </a:r>
            <a:r>
              <a:rPr lang="en-US" b="1" dirty="0"/>
              <a:t>Case management principles</a:t>
            </a:r>
          </a:p>
          <a:p>
            <a:pPr marL="171450" lvl="0" indent="-171450">
              <a:buFont typeface="Arial" panose="020B0604020202020204" pitchFamily="34" charset="0"/>
              <a:buChar char="•"/>
            </a:pPr>
            <a:r>
              <a:rPr lang="en-US" dirty="0"/>
              <a:t>Ask the participants in groups of 2 or 3 to match the principles</a:t>
            </a:r>
          </a:p>
          <a:p>
            <a:pPr marL="171450" lvl="0" indent="-171450">
              <a:buFont typeface="Arial" panose="020B0604020202020204" pitchFamily="34" charset="0"/>
              <a:buChar char="•"/>
            </a:pPr>
            <a:r>
              <a:rPr lang="en-US" dirty="0"/>
              <a:t>Provide 10 minutes for participants to complete the activity and discuss</a:t>
            </a:r>
          </a:p>
          <a:p>
            <a:pPr marL="171450" lvl="0" indent="-171450">
              <a:buFont typeface="Arial" panose="020B0604020202020204" pitchFamily="34" charset="0"/>
              <a:buChar char="•"/>
            </a:pPr>
            <a:endParaRPr lang="en-US" b="1" dirty="0"/>
          </a:p>
          <a:p>
            <a:endParaRPr lang="en-CA" dirty="0"/>
          </a:p>
        </p:txBody>
      </p:sp>
      <p:sp>
        <p:nvSpPr>
          <p:cNvPr id="4" name="Slide Number Placeholder 3"/>
          <p:cNvSpPr>
            <a:spLocks noGrp="1"/>
          </p:cNvSpPr>
          <p:nvPr>
            <p:ph type="sldNum" sz="quarter" idx="5"/>
          </p:nvPr>
        </p:nvSpPr>
        <p:spPr/>
        <p:txBody>
          <a:bodyPr/>
          <a:lstStyle/>
          <a:p>
            <a:fld id="{780767AD-8186-5647-9165-A19B63BA7F43}" type="slidenum">
              <a:rPr lang="en-US" smtClean="0"/>
              <a:pPr/>
              <a:t>16</a:t>
            </a:fld>
            <a:endParaRPr lang="en-US"/>
          </a:p>
        </p:txBody>
      </p:sp>
      <p:sp>
        <p:nvSpPr>
          <p:cNvPr id="10" name="Slide Image Placeholder 9">
            <a:extLst>
              <a:ext uri="{FF2B5EF4-FFF2-40B4-BE49-F238E27FC236}">
                <a16:creationId xmlns:a16="http://schemas.microsoft.com/office/drawing/2014/main" id="{6127F90E-51D5-4679-FFFA-BF4660CF3D53}"/>
              </a:ext>
            </a:extLst>
          </p:cNvPr>
          <p:cNvSpPr>
            <a:spLocks noGrp="1" noRot="1" noChangeAspect="1"/>
          </p:cNvSpPr>
          <p:nvPr>
            <p:ph type="sldImg"/>
          </p:nvPr>
        </p:nvSpPr>
        <p:spPr/>
      </p:sp>
    </p:spTree>
    <p:extLst>
      <p:ext uri="{BB962C8B-B14F-4D97-AF65-F5344CB8AC3E}">
        <p14:creationId xmlns:p14="http://schemas.microsoft.com/office/powerpoint/2010/main" val="201963926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p:txBody>
          <a:bodyPr/>
          <a:lstStyle/>
          <a:p>
            <a:r>
              <a:rPr lang="en-US" b="1" dirty="0"/>
              <a:t>EXPLANATION</a:t>
            </a:r>
          </a:p>
          <a:p>
            <a:pPr marL="171450" indent="-171450">
              <a:buFont typeface="Arial" panose="020B0604020202020204" pitchFamily="34" charset="0"/>
              <a:buChar char="•"/>
            </a:pPr>
            <a:r>
              <a:rPr lang="en-US" i="1" dirty="0"/>
              <a:t>It’s</a:t>
            </a:r>
            <a:r>
              <a:rPr lang="en-US" i="1" dirty="0">
                <a:sym typeface="Calibri"/>
              </a:rPr>
              <a:t> possible for the KPI’s to be divided into </a:t>
            </a:r>
            <a:r>
              <a:rPr lang="en-US" i="1" dirty="0"/>
              <a:t>categories, for example</a:t>
            </a:r>
          </a:p>
          <a:p>
            <a:pPr marL="171450" indent="-171450">
              <a:buFont typeface="Arial" panose="020B0604020202020204" pitchFamily="34" charset="0"/>
              <a:buChar char="•"/>
            </a:pPr>
            <a:r>
              <a:rPr lang="en-US" dirty="0"/>
              <a:t>Present the slide</a:t>
            </a:r>
            <a:br>
              <a:rPr lang="en-US" dirty="0"/>
            </a:br>
            <a:endParaRPr lang="en-US" dirty="0"/>
          </a:p>
          <a:p>
            <a:endParaRPr lang="en-CA" dirty="0"/>
          </a:p>
        </p:txBody>
      </p:sp>
      <p:sp>
        <p:nvSpPr>
          <p:cNvPr id="3" name="Slide Image Placeholder 2">
            <a:extLst>
              <a:ext uri="{FF2B5EF4-FFF2-40B4-BE49-F238E27FC236}">
                <a16:creationId xmlns:a16="http://schemas.microsoft.com/office/drawing/2014/main" id="{443AB0A8-3344-F151-5E5D-5719B1BC29B6}"/>
              </a:ext>
            </a:extLst>
          </p:cNvPr>
          <p:cNvSpPr>
            <a:spLocks noGrp="1" noRot="1" noChangeAspect="1"/>
          </p:cNvSpPr>
          <p:nvPr>
            <p:ph type="sldImg"/>
          </p:nvPr>
        </p:nvSpPr>
        <p:spPr/>
      </p:sp>
    </p:spTree>
    <p:extLst>
      <p:ext uri="{BB962C8B-B14F-4D97-AF65-F5344CB8AC3E}">
        <p14:creationId xmlns:p14="http://schemas.microsoft.com/office/powerpoint/2010/main" val="31986017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p:txBody>
          <a:bodyPr/>
          <a:lstStyle/>
          <a:p>
            <a:r>
              <a:rPr lang="en-US" b="1"/>
              <a:t>EXPLANATION</a:t>
            </a:r>
          </a:p>
          <a:p>
            <a:pPr marL="171450" indent="-171450">
              <a:buFont typeface="Arial" panose="020B0604020202020204" pitchFamily="34" charset="0"/>
              <a:buChar char="•"/>
            </a:pPr>
            <a:r>
              <a:rPr lang="en-US" i="1"/>
              <a:t>Here are some examples of KPIs for each category </a:t>
            </a:r>
          </a:p>
          <a:p>
            <a:pPr marL="171450" indent="-171450">
              <a:buFont typeface="Arial" panose="020B0604020202020204" pitchFamily="34" charset="0"/>
              <a:buChar char="•"/>
            </a:pPr>
            <a:r>
              <a:rPr lang="en-US"/>
              <a:t>Read some of the examples </a:t>
            </a:r>
          </a:p>
          <a:p>
            <a:pPr marL="0" indent="0">
              <a:buFont typeface="Arial" panose="020B0604020202020204" pitchFamily="34" charset="0"/>
              <a:buNone/>
            </a:pPr>
            <a:endParaRPr lang="en-US"/>
          </a:p>
          <a:p>
            <a:pPr marL="0" indent="0">
              <a:buFont typeface="Arial" panose="020B0604020202020204" pitchFamily="34" charset="0"/>
              <a:buNone/>
            </a:pPr>
            <a:r>
              <a:rPr lang="en-US" b="1"/>
              <a:t>PLENARY DISCUSSION</a:t>
            </a:r>
          </a:p>
          <a:p>
            <a:pPr marL="171450" indent="-171450">
              <a:buFont typeface="Arial" panose="020B0604020202020204" pitchFamily="34" charset="0"/>
              <a:buChar char="•"/>
            </a:pPr>
            <a:r>
              <a:rPr lang="en-US" i="1"/>
              <a:t>We use our intuition and information to make everyday decisions; about what to eat for example. </a:t>
            </a:r>
          </a:p>
          <a:p>
            <a:pPr marL="171450" indent="-171450">
              <a:buFont typeface="Arial" panose="020B0604020202020204" pitchFamily="34" charset="0"/>
              <a:buChar char="•"/>
            </a:pPr>
            <a:r>
              <a:rPr lang="en-US" i="1"/>
              <a:t>What about decisions at work? What decisions do you have to make?</a:t>
            </a:r>
          </a:p>
          <a:p>
            <a:pPr marL="628650" lvl="1" indent="-171450">
              <a:buFont typeface="Arial" panose="020B0604020202020204" pitchFamily="34" charset="0"/>
              <a:buChar char="•"/>
            </a:pPr>
            <a:r>
              <a:rPr lang="en-US"/>
              <a:t>How to implement an intervention</a:t>
            </a:r>
          </a:p>
          <a:p>
            <a:pPr marL="628650" lvl="1" indent="-171450">
              <a:buFont typeface="Arial" panose="020B0604020202020204" pitchFamily="34" charset="0"/>
              <a:buChar char="•"/>
            </a:pPr>
            <a:r>
              <a:rPr lang="en-US"/>
              <a:t>How many staff members and what profiles to hire</a:t>
            </a:r>
          </a:p>
          <a:p>
            <a:pPr marL="628650" lvl="1" indent="-171450">
              <a:buFont typeface="Arial" panose="020B0604020202020204" pitchFamily="34" charset="0"/>
              <a:buChar char="•"/>
            </a:pPr>
            <a:r>
              <a:rPr lang="en-US"/>
              <a:t>If your program is successful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a:t>How do you decide?</a:t>
            </a:r>
            <a:endParaRPr lang="en-US"/>
          </a:p>
          <a:p>
            <a:pPr marL="0" indent="0">
              <a:buFont typeface="Arial" panose="020B0604020202020204" pitchFamily="34" charset="0"/>
              <a:buNone/>
            </a:pPr>
            <a:endParaRPr lang="en-US"/>
          </a:p>
          <a:p>
            <a:pPr marL="0" indent="0">
              <a:buFont typeface="Arial" panose="020B0604020202020204" pitchFamily="34" charset="0"/>
              <a:buNone/>
            </a:pPr>
            <a:r>
              <a:rPr lang="en-US" b="1"/>
              <a:t>EXPLANATION</a:t>
            </a:r>
          </a:p>
          <a:p>
            <a:pPr marL="171450" indent="-171450">
              <a:buFont typeface="Arial" panose="020B0604020202020204" pitchFamily="34" charset="0"/>
              <a:buChar char="•"/>
            </a:pPr>
            <a:r>
              <a:rPr lang="en-US" i="1"/>
              <a:t>Sometimes you can use your intuition, sometimes you use information. </a:t>
            </a:r>
          </a:p>
          <a:p>
            <a:pPr marL="171450" indent="-171450">
              <a:buFont typeface="Arial" panose="020B0604020202020204" pitchFamily="34" charset="0"/>
              <a:buChar char="•"/>
            </a:pPr>
            <a:r>
              <a:rPr lang="en-US" i="1"/>
              <a:t>When it comes to our programs, often it’s a bit of both. </a:t>
            </a:r>
          </a:p>
          <a:p>
            <a:pPr marL="171450" indent="-171450">
              <a:buFont typeface="Arial" panose="020B0604020202020204" pitchFamily="34" charset="0"/>
              <a:buChar char="•"/>
            </a:pPr>
            <a:r>
              <a:rPr lang="en-US" i="1"/>
              <a:t>But sometimes you absolutely must have information (for example, how to decide how many staff members to hire). </a:t>
            </a:r>
          </a:p>
          <a:p>
            <a:pPr marL="171450" indent="-171450">
              <a:buFont typeface="Arial" panose="020B0604020202020204" pitchFamily="34" charset="0"/>
              <a:buChar char="•"/>
            </a:pPr>
            <a:r>
              <a:rPr lang="en-US" i="1"/>
              <a:t>Information can also help you to justify or back up proposals and decisions that you make when you need to advocate for them to senior management or donors.</a:t>
            </a:r>
          </a:p>
        </p:txBody>
      </p:sp>
      <p:sp>
        <p:nvSpPr>
          <p:cNvPr id="3" name="Slide Image Placeholder 2">
            <a:extLst>
              <a:ext uri="{FF2B5EF4-FFF2-40B4-BE49-F238E27FC236}">
                <a16:creationId xmlns:a16="http://schemas.microsoft.com/office/drawing/2014/main" id="{8A68EE49-1D75-DDBA-08D9-D0AD0B2C02AA}"/>
              </a:ext>
            </a:extLst>
          </p:cNvPr>
          <p:cNvSpPr>
            <a:spLocks noGrp="1" noRot="1" noChangeAspect="1"/>
          </p:cNvSpPr>
          <p:nvPr>
            <p:ph type="sldImg"/>
          </p:nvPr>
        </p:nvSpPr>
        <p:spPr/>
      </p:sp>
    </p:spTree>
    <p:extLst>
      <p:ext uri="{BB962C8B-B14F-4D97-AF65-F5344CB8AC3E}">
        <p14:creationId xmlns:p14="http://schemas.microsoft.com/office/powerpoint/2010/main" val="84431046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Font typeface="Arial" panose="020B0604020202020204" pitchFamily="34" charset="0"/>
              <a:buNone/>
            </a:pPr>
            <a:r>
              <a:rPr lang="en-US" b="1" dirty="0"/>
              <a:t>GROUP WORK</a:t>
            </a:r>
          </a:p>
          <a:p>
            <a:pPr marL="285750" indent="-285750">
              <a:buClr>
                <a:schemeClr val="dk1"/>
              </a:buClr>
              <a:buSzPts val="1100"/>
              <a:buFont typeface="Arial" panose="020B0604020202020204" pitchFamily="34" charset="0"/>
              <a:buChar char="•"/>
            </a:pPr>
            <a:r>
              <a:rPr lang="en-US" i="1" dirty="0"/>
              <a:t>Let’s do an exercise with your group to look at these KPI and discuss hypotheses about what it could mean for your program.</a:t>
            </a:r>
          </a:p>
          <a:p>
            <a:pPr marL="285750" indent="-285750">
              <a:buClr>
                <a:schemeClr val="dk1"/>
              </a:buClr>
              <a:buSzPts val="1100"/>
              <a:buFont typeface="Arial" panose="020B0604020202020204" pitchFamily="34" charset="0"/>
              <a:buChar char="•"/>
            </a:pPr>
            <a:r>
              <a:rPr lang="en-US" dirty="0"/>
              <a:t>Divide participants into groups of 3-5 people</a:t>
            </a:r>
            <a:endParaRPr lang="en-US" i="0" dirty="0"/>
          </a:p>
          <a:p>
            <a:pPr marL="285750" indent="-285750">
              <a:buClr>
                <a:schemeClr val="dk1"/>
              </a:buClr>
              <a:buSzPts val="1100"/>
              <a:buFont typeface="Arial" panose="020B0604020202020204" pitchFamily="34" charset="0"/>
              <a:buChar char="•"/>
            </a:pPr>
            <a:r>
              <a:rPr lang="en-US" i="0" dirty="0"/>
              <a:t>Make sure participants have their workbook closed, as the answers are inside</a:t>
            </a:r>
          </a:p>
          <a:p>
            <a:pPr marL="285750" indent="-285750">
              <a:buClr>
                <a:schemeClr val="dk1"/>
              </a:buClr>
              <a:buSzPts val="1100"/>
              <a:buFont typeface="Arial" panose="020B0604020202020204" pitchFamily="34" charset="0"/>
              <a:buChar char="•"/>
            </a:pPr>
            <a:endParaRPr lang="en-US" dirty="0"/>
          </a:p>
          <a:p>
            <a:pPr marL="0" indent="0">
              <a:buClr>
                <a:schemeClr val="dk1"/>
              </a:buClr>
              <a:buSzPts val="1100"/>
              <a:buFont typeface="Arial" panose="020B0604020202020204" pitchFamily="34" charset="0"/>
              <a:buNone/>
            </a:pPr>
            <a:r>
              <a:rPr lang="en-US" b="1" dirty="0"/>
              <a:t>PLENARY DISCUSSION</a:t>
            </a:r>
          </a:p>
          <a:p>
            <a:pPr marL="285750" indent="-285750">
              <a:buClr>
                <a:schemeClr val="dk1"/>
              </a:buClr>
              <a:buSzPts val="1100"/>
              <a:buFont typeface="Arial" panose="020B0604020202020204" pitchFamily="34" charset="0"/>
              <a:buChar char="•"/>
            </a:pPr>
            <a:r>
              <a:rPr lang="en-US" dirty="0"/>
              <a:t>Ask for feedback from the groups</a:t>
            </a:r>
          </a:p>
          <a:p>
            <a:pPr marL="285750" indent="-285750">
              <a:buClr>
                <a:schemeClr val="dk1"/>
              </a:buClr>
              <a:buSzPts val="1100"/>
              <a:buFont typeface="Arial" panose="020B0604020202020204" pitchFamily="34" charset="0"/>
              <a:buChar char="•"/>
            </a:pPr>
            <a:r>
              <a:rPr lang="en-US" dirty="0"/>
              <a:t>Discuss the answers with the participants</a:t>
            </a:r>
          </a:p>
          <a:p>
            <a:pPr marL="285750" marR="0" lvl="0" indent="-28575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r>
              <a:rPr lang="en-US" dirty="0"/>
              <a:t>Guide participants to </a:t>
            </a:r>
            <a:r>
              <a:rPr lang="en-US" b="1" i="0" dirty="0"/>
              <a:t>Workbook page 55 – The Power of Knowledge - Answers</a:t>
            </a:r>
            <a:endParaRPr lang="en-US" i="0" dirty="0"/>
          </a:p>
        </p:txBody>
      </p:sp>
      <p:sp>
        <p:nvSpPr>
          <p:cNvPr id="4" name="Slide Number Placeholder 3"/>
          <p:cNvSpPr>
            <a:spLocks noGrp="1"/>
          </p:cNvSpPr>
          <p:nvPr>
            <p:ph type="sldNum" sz="quarter" idx="5"/>
          </p:nvPr>
        </p:nvSpPr>
        <p:spPr/>
        <p:txBody>
          <a:bodyPr/>
          <a:lstStyle/>
          <a:p>
            <a:fld id="{780767AD-8186-5647-9165-A19B63BA7F43}" type="slidenum">
              <a:rPr lang="en-US" smtClean="0"/>
              <a:pPr/>
              <a:t>162</a:t>
            </a:fld>
            <a:endParaRPr lang="en-US"/>
          </a:p>
        </p:txBody>
      </p:sp>
    </p:spTree>
    <p:extLst>
      <p:ext uri="{BB962C8B-B14F-4D97-AF65-F5344CB8AC3E}">
        <p14:creationId xmlns:p14="http://schemas.microsoft.com/office/powerpoint/2010/main" val="353509530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Font typeface="Arial" panose="020B0604020202020204" pitchFamily="34" charset="0"/>
              <a:buNone/>
            </a:pPr>
            <a:r>
              <a:rPr lang="en-US" b="1" i="0" dirty="0"/>
              <a:t>EXPLANATION</a:t>
            </a:r>
          </a:p>
          <a:p>
            <a:pPr marL="285750" indent="-285750">
              <a:buClr>
                <a:schemeClr val="dk1"/>
              </a:buClr>
              <a:buSzPts val="1100"/>
              <a:buFont typeface="Arial" panose="020B0604020202020204" pitchFamily="34" charset="0"/>
              <a:buChar char="•"/>
            </a:pPr>
            <a:r>
              <a:rPr lang="en-US" i="1" dirty="0"/>
              <a:t>There are certain KPIs specifically useful for individual caseworkers. </a:t>
            </a:r>
          </a:p>
          <a:p>
            <a:pPr marL="285750" indent="-285750">
              <a:buClr>
                <a:schemeClr val="dk1"/>
              </a:buClr>
              <a:buSzPts val="1100"/>
              <a:buFont typeface="Arial" panose="020B0604020202020204" pitchFamily="34" charset="0"/>
              <a:buChar char="•"/>
            </a:pPr>
            <a:r>
              <a:rPr lang="en-US" i="0" dirty="0"/>
              <a:t>Present the slide</a:t>
            </a:r>
          </a:p>
        </p:txBody>
      </p:sp>
      <p:sp>
        <p:nvSpPr>
          <p:cNvPr id="4" name="Slide Number Placeholder 3"/>
          <p:cNvSpPr>
            <a:spLocks noGrp="1"/>
          </p:cNvSpPr>
          <p:nvPr>
            <p:ph type="sldNum" sz="quarter" idx="5"/>
          </p:nvPr>
        </p:nvSpPr>
        <p:spPr/>
        <p:txBody>
          <a:bodyPr/>
          <a:lstStyle/>
          <a:p>
            <a:fld id="{780767AD-8186-5647-9165-A19B63BA7F43}" type="slidenum">
              <a:rPr lang="en-US" smtClean="0"/>
              <a:pPr/>
              <a:t>163</a:t>
            </a:fld>
            <a:endParaRPr lang="en-US"/>
          </a:p>
        </p:txBody>
      </p:sp>
    </p:spTree>
    <p:extLst>
      <p:ext uri="{BB962C8B-B14F-4D97-AF65-F5344CB8AC3E}">
        <p14:creationId xmlns:p14="http://schemas.microsoft.com/office/powerpoint/2010/main" val="157617770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Font typeface="Arial" panose="020B0604020202020204" pitchFamily="34" charset="0"/>
              <a:buNone/>
            </a:pPr>
            <a:r>
              <a:rPr lang="en-US" b="1" i="0" dirty="0"/>
              <a:t>EXPLANATION</a:t>
            </a:r>
          </a:p>
          <a:p>
            <a:pPr marL="285750" indent="-285750">
              <a:buClr>
                <a:schemeClr val="dk1"/>
              </a:buClr>
              <a:buSzPts val="1100"/>
              <a:buFont typeface="Arial" panose="020B0604020202020204" pitchFamily="34" charset="0"/>
              <a:buChar char="•"/>
            </a:pPr>
            <a:r>
              <a:rPr lang="en-US" i="1" dirty="0"/>
              <a:t>Others are more useful for Supervisors. </a:t>
            </a:r>
          </a:p>
          <a:p>
            <a:pPr marL="285750" indent="-285750">
              <a:buClr>
                <a:schemeClr val="dk1"/>
              </a:buClr>
              <a:buSzPts val="1100"/>
              <a:buFont typeface="Arial" panose="020B0604020202020204" pitchFamily="34" charset="0"/>
              <a:buChar char="•"/>
            </a:pPr>
            <a:r>
              <a:rPr lang="en-US" dirty="0"/>
              <a:t>Present the slide</a:t>
            </a:r>
            <a:endParaRPr lang="en-CA" sz="1100" dirty="0"/>
          </a:p>
        </p:txBody>
      </p:sp>
      <p:sp>
        <p:nvSpPr>
          <p:cNvPr id="4" name="Slide Number Placeholder 3"/>
          <p:cNvSpPr>
            <a:spLocks noGrp="1"/>
          </p:cNvSpPr>
          <p:nvPr>
            <p:ph type="sldNum" sz="quarter" idx="5"/>
          </p:nvPr>
        </p:nvSpPr>
        <p:spPr/>
        <p:txBody>
          <a:bodyPr/>
          <a:lstStyle/>
          <a:p>
            <a:fld id="{780767AD-8186-5647-9165-A19B63BA7F43}" type="slidenum">
              <a:rPr lang="en-US" smtClean="0"/>
              <a:pPr/>
              <a:t>164</a:t>
            </a:fld>
            <a:endParaRPr lang="en-US"/>
          </a:p>
        </p:txBody>
      </p:sp>
    </p:spTree>
    <p:extLst>
      <p:ext uri="{BB962C8B-B14F-4D97-AF65-F5344CB8AC3E}">
        <p14:creationId xmlns:p14="http://schemas.microsoft.com/office/powerpoint/2010/main" val="1724088769"/>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Font typeface="Arial" panose="020B0604020202020204" pitchFamily="34" charset="0"/>
              <a:buNone/>
            </a:pPr>
            <a:r>
              <a:rPr lang="en-US" b="1" i="0" dirty="0"/>
              <a:t>EXPLANATION</a:t>
            </a:r>
          </a:p>
          <a:p>
            <a:pPr marL="285750" indent="-285750">
              <a:buClr>
                <a:schemeClr val="dk1"/>
              </a:buClr>
              <a:buSzPts val="1100"/>
              <a:buFont typeface="Arial" panose="020B0604020202020204" pitchFamily="34" charset="0"/>
              <a:buChar char="•"/>
            </a:pPr>
            <a:r>
              <a:rPr lang="en-US" i="1" dirty="0"/>
              <a:t>Others are more useful for Managers. </a:t>
            </a:r>
          </a:p>
          <a:p>
            <a:pPr marL="285750" indent="-285750">
              <a:buClr>
                <a:schemeClr val="dk1"/>
              </a:buClr>
              <a:buSzPts val="1100"/>
              <a:buFont typeface="Arial" panose="020B0604020202020204" pitchFamily="34" charset="0"/>
              <a:buChar char="•"/>
            </a:pPr>
            <a:r>
              <a:rPr lang="en-US" dirty="0"/>
              <a:t>Present the slide</a:t>
            </a:r>
            <a:endParaRPr lang="en-CA" sz="1100" dirty="0"/>
          </a:p>
        </p:txBody>
      </p:sp>
      <p:sp>
        <p:nvSpPr>
          <p:cNvPr id="4" name="Slide Number Placeholder 3"/>
          <p:cNvSpPr>
            <a:spLocks noGrp="1"/>
          </p:cNvSpPr>
          <p:nvPr>
            <p:ph type="sldNum" sz="quarter" idx="5"/>
          </p:nvPr>
        </p:nvSpPr>
        <p:spPr/>
        <p:txBody>
          <a:bodyPr/>
          <a:lstStyle/>
          <a:p>
            <a:fld id="{780767AD-8186-5647-9165-A19B63BA7F43}" type="slidenum">
              <a:rPr lang="en-US" smtClean="0"/>
              <a:pPr/>
              <a:t>165</a:t>
            </a:fld>
            <a:endParaRPr lang="en-US"/>
          </a:p>
        </p:txBody>
      </p:sp>
    </p:spTree>
    <p:extLst>
      <p:ext uri="{BB962C8B-B14F-4D97-AF65-F5344CB8AC3E}">
        <p14:creationId xmlns:p14="http://schemas.microsoft.com/office/powerpoint/2010/main" val="381472215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Font typeface="Arial" panose="020B0604020202020204" pitchFamily="34" charset="0"/>
              <a:buNone/>
            </a:pPr>
            <a:r>
              <a:rPr lang="en-US" b="1"/>
              <a:t>DEMO</a:t>
            </a:r>
          </a:p>
          <a:p>
            <a:pPr marL="285750" indent="-285750">
              <a:buClr>
                <a:schemeClr val="dk1"/>
              </a:buClr>
              <a:buSzPts val="1100"/>
              <a:buFont typeface="Arial" panose="020B0604020202020204" pitchFamily="34" charset="0"/>
              <a:buChar char="•"/>
            </a:pPr>
            <a:r>
              <a:rPr lang="en-US" b="1"/>
              <a:t>Key Performance Indicators in the CPIMS+[MP1] </a:t>
            </a:r>
          </a:p>
          <a:p>
            <a:pPr marL="285750" indent="-285750">
              <a:buClr>
                <a:schemeClr val="dk1"/>
              </a:buClr>
              <a:buSzPts val="1100"/>
              <a:buFont typeface="Arial" panose="020B0604020202020204" pitchFamily="34" charset="0"/>
              <a:buChar char="•"/>
            </a:pPr>
            <a:r>
              <a:rPr lang="en-US" b="1" u="sng">
                <a:solidFill>
                  <a:srgbClr val="0563C1"/>
                </a:solidFill>
                <a:hlinkClick r:id="rId3">
                  <a:extLst>
                    <a:ext uri="{A12FA001-AC4F-418D-AE19-62706E023703}">
                      <ahyp:hlinkClr xmlns:ahyp="http://schemas.microsoft.com/office/drawing/2018/hyperlinkcolor" val="tx"/>
                    </a:ext>
                  </a:extLst>
                </a:hlinkClick>
              </a:rPr>
              <a:t>Reports</a:t>
            </a:r>
            <a:endParaRPr lang="en-US" b="1" u="sng">
              <a:solidFill>
                <a:srgbClr val="0563C1"/>
              </a:solidFill>
            </a:endParaRPr>
          </a:p>
          <a:p>
            <a:pPr marL="285750" indent="-285750">
              <a:buClr>
                <a:schemeClr val="dk1"/>
              </a:buClr>
              <a:buSzPts val="1100"/>
              <a:buFont typeface="Arial" panose="020B0604020202020204" pitchFamily="34" charset="0"/>
              <a:buChar char="•"/>
            </a:pPr>
            <a:r>
              <a:rPr lang="en-US"/>
              <a:t>See also </a:t>
            </a:r>
            <a:r>
              <a:rPr lang="en-US" u="sng">
                <a:solidFill>
                  <a:srgbClr val="0563C1"/>
                </a:solidFill>
                <a:hlinkClick r:id="rId4">
                  <a:extLst>
                    <a:ext uri="{A12FA001-AC4F-418D-AE19-62706E023703}">
                      <ahyp:hlinkClr xmlns:ahyp="http://schemas.microsoft.com/office/drawing/2018/hyperlinkcolor" val="tx"/>
                    </a:ext>
                  </a:extLst>
                </a:hlinkClick>
              </a:rPr>
              <a:t>CPIMS+ User Guide</a:t>
            </a:r>
            <a:r>
              <a:rPr lang="en-US"/>
              <a:t> Services/Reports</a:t>
            </a:r>
          </a:p>
        </p:txBody>
      </p:sp>
      <p:sp>
        <p:nvSpPr>
          <p:cNvPr id="4" name="Slide Number Placeholder 3"/>
          <p:cNvSpPr>
            <a:spLocks noGrp="1"/>
          </p:cNvSpPr>
          <p:nvPr>
            <p:ph type="sldNum" sz="quarter" idx="5"/>
          </p:nvPr>
        </p:nvSpPr>
        <p:spPr/>
        <p:txBody>
          <a:bodyPr/>
          <a:lstStyle/>
          <a:p>
            <a:fld id="{780767AD-8186-5647-9165-A19B63BA7F43}" type="slidenum">
              <a:rPr lang="en-US" smtClean="0"/>
              <a:pPr/>
              <a:t>166</a:t>
            </a:fld>
            <a:endParaRPr lang="en-US"/>
          </a:p>
        </p:txBody>
      </p:sp>
    </p:spTree>
    <p:extLst>
      <p:ext uri="{BB962C8B-B14F-4D97-AF65-F5344CB8AC3E}">
        <p14:creationId xmlns:p14="http://schemas.microsoft.com/office/powerpoint/2010/main" val="176030828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ADAPT FOR REMOTE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When participants are working, check on them and ask </a:t>
            </a:r>
            <a:r>
              <a:rPr lang="en-US" dirty="0"/>
              <a:t>how comfortable they are with using the CPIMS+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Offer to provide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anyone is facing difficulties, show them what to do on the screen.</a:t>
            </a: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highlight>
                  <a:schemeClr val="lt1"/>
                </a:highlight>
                <a:sym typeface="Helvetica Neue"/>
              </a:rPr>
              <a:t>_____________________________________________________________________________</a:t>
            </a:r>
            <a:endParaRPr lang="en-US" b="0" dirty="0"/>
          </a:p>
          <a:p>
            <a:endParaRPr lang="en-US" b="1" dirty="0"/>
          </a:p>
          <a:p>
            <a:r>
              <a:rPr lang="en-US" b="1" dirty="0"/>
              <a:t>INDIVIDUAL WORK</a:t>
            </a:r>
          </a:p>
          <a:p>
            <a:pPr marL="171450" indent="-171450">
              <a:buFont typeface="Arial" panose="020B0604020202020204" pitchFamily="34" charset="0"/>
              <a:buChar char="•"/>
            </a:pPr>
            <a:r>
              <a:rPr lang="en-US" i="1" dirty="0"/>
              <a:t>Now it’s your turn to practice</a:t>
            </a:r>
          </a:p>
          <a:p>
            <a:pPr marL="171450" indent="-171450">
              <a:buFont typeface="Arial" panose="020B0604020202020204" pitchFamily="34" charset="0"/>
              <a:buChar char="•"/>
            </a:pPr>
            <a:r>
              <a:rPr lang="en-US" i="1" dirty="0"/>
              <a:t>Do the following…</a:t>
            </a:r>
          </a:p>
          <a:p>
            <a:pPr marL="171450" indent="-171450">
              <a:buFont typeface="Arial" panose="020B0604020202020204" pitchFamily="34" charset="0"/>
              <a:buChar char="•"/>
            </a:pPr>
            <a:r>
              <a:rPr lang="en-US" dirty="0"/>
              <a:t>Present the slide</a:t>
            </a:r>
          </a:p>
          <a:p>
            <a:pPr marL="171450" indent="-171450">
              <a:buFont typeface="Arial" panose="020B0604020202020204" pitchFamily="34" charset="0"/>
              <a:buChar char="•"/>
            </a:pPr>
            <a:r>
              <a:rPr lang="en-US" dirty="0"/>
              <a:t>Walk around the room to see if anyone needs support.</a:t>
            </a:r>
          </a:p>
          <a:p>
            <a:pPr marL="171450" indent="-171450">
              <a:buFont typeface="Arial" panose="020B0604020202020204" pitchFamily="34" charset="0"/>
              <a:buChar char="•"/>
            </a:pPr>
            <a:r>
              <a:rPr lang="en-US" dirty="0"/>
              <a:t>As the facilitator, log in as the administrator to ensure all participants completed the task</a:t>
            </a:r>
          </a:p>
        </p:txBody>
      </p:sp>
      <p:sp>
        <p:nvSpPr>
          <p:cNvPr id="4" name="Slide Number Placeholder 3"/>
          <p:cNvSpPr>
            <a:spLocks noGrp="1"/>
          </p:cNvSpPr>
          <p:nvPr>
            <p:ph type="sldNum" sz="quarter" idx="5"/>
          </p:nvPr>
        </p:nvSpPr>
        <p:spPr/>
        <p:txBody>
          <a:bodyPr/>
          <a:lstStyle/>
          <a:p>
            <a:fld id="{780767AD-8186-5647-9165-A19B63BA7F43}" type="slidenum">
              <a:rPr lang="en-US" smtClean="0"/>
              <a:pPr/>
              <a:t>167</a:t>
            </a:fld>
            <a:endParaRPr lang="en-US"/>
          </a:p>
        </p:txBody>
      </p:sp>
    </p:spTree>
    <p:extLst>
      <p:ext uri="{BB962C8B-B14F-4D97-AF65-F5344CB8AC3E}">
        <p14:creationId xmlns:p14="http://schemas.microsoft.com/office/powerpoint/2010/main" val="165898353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ENERGIZER</a:t>
            </a:r>
          </a:p>
          <a:p>
            <a:pPr marL="171450" indent="-171450">
              <a:buFont typeface="Arial" panose="020B0604020202020204" pitchFamily="34" charset="0"/>
              <a:buChar char="•"/>
            </a:pPr>
            <a:r>
              <a:rPr lang="en-US" sz="1200"/>
              <a:t>Choose any game that is appropriate to your context but if you need inspiration, you can find more examples on </a:t>
            </a:r>
            <a:r>
              <a:rPr lang="en-US" sz="1200">
                <a:solidFill>
                  <a:srgbClr val="026794"/>
                </a:solidFill>
                <a:hlinkClick r:id="rId3">
                  <a:extLst>
                    <a:ext uri="{A12FA001-AC4F-418D-AE19-62706E023703}">
                      <ahyp:hlinkClr xmlns:ahyp="http://schemas.microsoft.com/office/drawing/2018/hyperlinkcolor" val="tx"/>
                    </a:ext>
                  </a:extLst>
                </a:hlinkClick>
              </a:rPr>
              <a:t>this</a:t>
            </a:r>
            <a:r>
              <a:rPr lang="en-US" sz="1200"/>
              <a:t> website</a:t>
            </a:r>
          </a:p>
        </p:txBody>
      </p:sp>
      <p:sp>
        <p:nvSpPr>
          <p:cNvPr id="4" name="Slide Number Placeholder 3"/>
          <p:cNvSpPr>
            <a:spLocks noGrp="1"/>
          </p:cNvSpPr>
          <p:nvPr>
            <p:ph type="sldNum" sz="quarter" idx="5"/>
          </p:nvPr>
        </p:nvSpPr>
        <p:spPr/>
        <p:txBody>
          <a:bodyPr/>
          <a:lstStyle/>
          <a:p>
            <a:fld id="{780767AD-8186-5647-9165-A19B63BA7F43}" type="slidenum">
              <a:rPr lang="en-US" smtClean="0"/>
              <a:pPr/>
              <a:t>168</a:t>
            </a:fld>
            <a:endParaRPr lang="en-US"/>
          </a:p>
        </p:txBody>
      </p:sp>
    </p:spTree>
    <p:extLst>
      <p:ext uri="{BB962C8B-B14F-4D97-AF65-F5344CB8AC3E}">
        <p14:creationId xmlns:p14="http://schemas.microsoft.com/office/powerpoint/2010/main" val="351838413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ADAPT FOR REMOTE TRAINING</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dirty="0"/>
              <a:t>Record the group discussion answers on a </a:t>
            </a:r>
            <a:r>
              <a:rPr lang="en-US" dirty="0" err="1"/>
              <a:t>jamboard</a:t>
            </a:r>
            <a:r>
              <a:rPr lang="en-US" dirty="0"/>
              <a:t> </a:t>
            </a:r>
          </a:p>
          <a:p>
            <a:pPr marL="0" marR="0" lvl="0" indent="0" algn="l" defTabSz="914400" rtl="0" eaLnBrk="1" fontAlgn="auto" latinLnBrk="0" hangingPunct="1">
              <a:spcBef>
                <a:spcPts val="0"/>
              </a:spcBef>
              <a:spcAft>
                <a:spcPts val="0"/>
              </a:spcAft>
              <a:buClrTx/>
              <a:buSzTx/>
              <a:buFontTx/>
              <a:buNone/>
              <a:tabLst/>
              <a:defRPr/>
            </a:pPr>
            <a:r>
              <a:rPr lang="en-US" b="1" dirty="0">
                <a:highlight>
                  <a:schemeClr val="lt1"/>
                </a:highlight>
                <a:sym typeface="Helvetica Neue"/>
              </a:rPr>
              <a:t>_____________________________________________________________________________</a:t>
            </a:r>
            <a:endParaRPr lang="en-US" b="0" dirty="0"/>
          </a:p>
          <a:p>
            <a:endParaRPr lang="en-US" b="1" dirty="0"/>
          </a:p>
          <a:p>
            <a:r>
              <a:rPr lang="en-US" b="1" dirty="0"/>
              <a:t>DEMO (optional)</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dirty="0"/>
              <a:t>If there is time, ask a volunteer to use the facilitator laptop to show how they went through the exercise in the front</a:t>
            </a:r>
          </a:p>
          <a:p>
            <a:endParaRPr lang="en-US" dirty="0"/>
          </a:p>
          <a:p>
            <a:r>
              <a:rPr lang="en-US" b="1" dirty="0"/>
              <a:t>PLENARY DISCUSSION</a:t>
            </a:r>
          </a:p>
          <a:p>
            <a:pPr marL="171450" indent="-171450">
              <a:buFont typeface="Arial" panose="020B0604020202020204" pitchFamily="34" charset="0"/>
              <a:buChar char="•"/>
            </a:pPr>
            <a:r>
              <a:rPr lang="en-US" i="1" dirty="0"/>
              <a:t>How did it go?</a:t>
            </a:r>
          </a:p>
          <a:p>
            <a:pPr marL="171450" indent="-171450">
              <a:buFont typeface="Arial" panose="020B0604020202020204" pitchFamily="34" charset="0"/>
              <a:buChar char="•"/>
            </a:pPr>
            <a:r>
              <a:rPr lang="en-US" i="1" dirty="0"/>
              <a:t>What was easy?</a:t>
            </a:r>
          </a:p>
          <a:p>
            <a:pPr marL="171450" indent="-171450">
              <a:buFont typeface="Arial" panose="020B0604020202020204" pitchFamily="34" charset="0"/>
              <a:buChar char="•"/>
            </a:pPr>
            <a:r>
              <a:rPr lang="en-US" i="1" dirty="0"/>
              <a:t>What was hard?</a:t>
            </a:r>
          </a:p>
          <a:p>
            <a:pPr marL="171450" indent="-171450">
              <a:buFont typeface="Arial" panose="020B0604020202020204" pitchFamily="34" charset="0"/>
              <a:buChar char="•"/>
            </a:pPr>
            <a:r>
              <a:rPr lang="en-US" i="1" dirty="0"/>
              <a:t>How do you think this will support your case management process? Or maybe make it more difficult? </a:t>
            </a:r>
          </a:p>
          <a:p>
            <a:pPr marL="171450" indent="-171450">
              <a:buFont typeface="Arial" panose="020B0604020202020204" pitchFamily="34" charset="0"/>
              <a:buChar char="•"/>
            </a:pPr>
            <a:r>
              <a:rPr lang="en-US" dirty="0"/>
              <a:t>Record the answers on a flipchart</a:t>
            </a:r>
          </a:p>
          <a:p>
            <a:pPr marL="171450" indent="-171450">
              <a:buFont typeface="Arial" panose="020B0604020202020204" pitchFamily="34" charset="0"/>
              <a:buChar char="•"/>
            </a:pPr>
            <a:r>
              <a:rPr lang="en-US" dirty="0"/>
              <a:t>The feedback as well as any technical issues will need to be recorded and shared with the CPIMS Steering Committee</a:t>
            </a:r>
          </a:p>
          <a:p>
            <a:endParaRPr lang="en-US" dirty="0"/>
          </a:p>
          <a:p>
            <a:r>
              <a:rPr lang="en-US" b="1" dirty="0"/>
              <a:t>INDIVIDUAL WORK</a:t>
            </a:r>
          </a:p>
          <a:p>
            <a:pPr marL="171450" indent="-171450">
              <a:buFont typeface="Arial" panose="020B0604020202020204" pitchFamily="34" charset="0"/>
              <a:buChar char="•"/>
            </a:pPr>
            <a:r>
              <a:rPr lang="en-US" i="1" dirty="0"/>
              <a:t>How could you (we) integrate the KPI’s as tools into our case management work? What 3 KPIs would you include? </a:t>
            </a:r>
          </a:p>
          <a:p>
            <a:pPr marL="171450" indent="-171450">
              <a:buFont typeface="Arial" panose="020B0604020202020204" pitchFamily="34" charset="0"/>
              <a:buChar char="•"/>
            </a:pPr>
            <a:r>
              <a:rPr lang="en-US" dirty="0"/>
              <a:t>Give the participants 5 minutes to take notes in </a:t>
            </a:r>
            <a:r>
              <a:rPr lang="en-US" b="1" dirty="0"/>
              <a:t>Workbook page 3: CPIMS+ integration plan</a:t>
            </a:r>
          </a:p>
          <a:p>
            <a:pPr marL="0" indent="0">
              <a:buFont typeface="Arial" panose="020B0604020202020204" pitchFamily="34" charset="0"/>
              <a:buNone/>
            </a:pPr>
            <a:endParaRPr lang="en-US" i="0" dirty="0"/>
          </a:p>
          <a:p>
            <a:pPr marL="0" indent="0">
              <a:buFont typeface="Arial" panose="020B0604020202020204" pitchFamily="34" charset="0"/>
              <a:buNone/>
            </a:pPr>
            <a:r>
              <a:rPr lang="en-US" b="1" i="0" dirty="0"/>
              <a:t>PLENARY DISCUSSION</a:t>
            </a:r>
          </a:p>
          <a:p>
            <a:pPr marL="171450" indent="-171450">
              <a:buFont typeface="Arial" panose="020B0604020202020204" pitchFamily="34" charset="0"/>
              <a:buChar char="•"/>
            </a:pPr>
            <a:r>
              <a:rPr lang="en-US" i="0" dirty="0"/>
              <a:t>Ask participants to share their ideas for the integration plan</a:t>
            </a:r>
            <a:endParaRPr lang="en-US" sz="1300" b="1" i="0" dirty="0">
              <a:solidFill>
                <a:srgbClr val="191919"/>
              </a:solidFill>
            </a:endParaRPr>
          </a:p>
        </p:txBody>
      </p:sp>
      <p:sp>
        <p:nvSpPr>
          <p:cNvPr id="4" name="Slide Number Placeholder 3"/>
          <p:cNvSpPr>
            <a:spLocks noGrp="1"/>
          </p:cNvSpPr>
          <p:nvPr>
            <p:ph type="sldNum" sz="quarter" idx="5"/>
          </p:nvPr>
        </p:nvSpPr>
        <p:spPr/>
        <p:txBody>
          <a:bodyPr/>
          <a:lstStyle/>
          <a:p>
            <a:fld id="{780767AD-8186-5647-9165-A19B63BA7F43}" type="slidenum">
              <a:rPr lang="en-US" smtClean="0"/>
              <a:pPr/>
              <a:t>169</a:t>
            </a:fld>
            <a:endParaRPr lang="en-US"/>
          </a:p>
        </p:txBody>
      </p:sp>
    </p:spTree>
    <p:extLst>
      <p:ext uri="{BB962C8B-B14F-4D97-AF65-F5344CB8AC3E}">
        <p14:creationId xmlns:p14="http://schemas.microsoft.com/office/powerpoint/2010/main" val="315096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pPr lvl="0"/>
            <a:r>
              <a:rPr lang="en-US" b="1"/>
              <a:t>PLENARY DISCUSSION</a:t>
            </a:r>
          </a:p>
          <a:p>
            <a:pPr marL="171450" lvl="0" indent="-171450">
              <a:buFont typeface="Arial" panose="020B0604020202020204" pitchFamily="34" charset="0"/>
              <a:buChar char="•"/>
            </a:pPr>
            <a:r>
              <a:rPr lang="en-US" i="1"/>
              <a:t>Why is this principle important?</a:t>
            </a:r>
          </a:p>
          <a:p>
            <a:pPr marL="171450" lvl="0" indent="-171450">
              <a:buFont typeface="Arial" panose="020B0604020202020204" pitchFamily="34" charset="0"/>
              <a:buChar char="•"/>
            </a:pPr>
            <a:r>
              <a:rPr lang="en-US"/>
              <a:t>If needed, provide participants with the correct answer or complement their answer using the information on the slide</a:t>
            </a:r>
          </a:p>
        </p:txBody>
      </p:sp>
      <p:sp>
        <p:nvSpPr>
          <p:cNvPr id="7" name="Slide Image Placeholder 6">
            <a:extLst>
              <a:ext uri="{FF2B5EF4-FFF2-40B4-BE49-F238E27FC236}">
                <a16:creationId xmlns:a16="http://schemas.microsoft.com/office/drawing/2014/main" id="{4327E926-6F45-55E2-0B28-9520E1B0ACFF}"/>
              </a:ext>
            </a:extLst>
          </p:cNvPr>
          <p:cNvSpPr>
            <a:spLocks noGrp="1" noRot="1" noChangeAspect="1"/>
          </p:cNvSpPr>
          <p:nvPr>
            <p:ph type="sldImg"/>
          </p:nvPr>
        </p:nvSpPr>
        <p:spPr/>
      </p:sp>
    </p:spTree>
    <p:extLst>
      <p:ext uri="{BB962C8B-B14F-4D97-AF65-F5344CB8AC3E}">
        <p14:creationId xmlns:p14="http://schemas.microsoft.com/office/powerpoint/2010/main" val="311056083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84DE33-2321-9BB4-F1CC-699302F932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C9CAF3-63C8-7B27-F4D4-CCFE8CCC6918}"/>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286970638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400"/>
              <a:buFont typeface="Arial" panose="020B0604020202020204" pitchFamily="34" charset="0"/>
              <a:buNone/>
            </a:pPr>
            <a:r>
              <a:rPr lang="en-US" b="1" i="0" dirty="0"/>
              <a:t>EXPLANATION</a:t>
            </a:r>
          </a:p>
          <a:p>
            <a:pPr marL="285750" indent="-285750">
              <a:buClr>
                <a:schemeClr val="dk1"/>
              </a:buClr>
              <a:buSzPts val="1400"/>
              <a:buFont typeface="Arial" panose="020B0604020202020204" pitchFamily="34" charset="0"/>
              <a:buChar char="•"/>
            </a:pPr>
            <a:r>
              <a:rPr lang="en-US" i="1" dirty="0"/>
              <a:t>There are some important things to keep in mind in relation to information management for case management and monitoring</a:t>
            </a:r>
          </a:p>
          <a:p>
            <a:pPr marL="285750" indent="-285750">
              <a:buClr>
                <a:schemeClr val="dk1"/>
              </a:buClr>
              <a:buSzPts val="1400"/>
              <a:buFont typeface="Arial" panose="020B0604020202020204" pitchFamily="34" charset="0"/>
              <a:buChar char="•"/>
            </a:pPr>
            <a:r>
              <a:rPr lang="en-US" dirty="0"/>
              <a:t>Present the slide </a:t>
            </a:r>
          </a:p>
          <a:p>
            <a:pPr marL="285750" indent="-285750">
              <a:buClr>
                <a:schemeClr val="dk1"/>
              </a:buClr>
              <a:buSzPts val="1100"/>
              <a:buFont typeface="Arial" panose="020B0604020202020204" pitchFamily="34" charset="0"/>
              <a:buChar char="•"/>
            </a:pPr>
            <a:r>
              <a:rPr lang="en-US" i="1" dirty="0"/>
              <a:t>Are there any questions before we continue?</a:t>
            </a:r>
          </a:p>
          <a:p>
            <a:endParaRPr lang="en-CA" dirty="0"/>
          </a:p>
        </p:txBody>
      </p:sp>
      <p:sp>
        <p:nvSpPr>
          <p:cNvPr id="4" name="Slide Number Placeholder 3"/>
          <p:cNvSpPr>
            <a:spLocks noGrp="1"/>
          </p:cNvSpPr>
          <p:nvPr>
            <p:ph type="sldNum" sz="quarter" idx="5"/>
          </p:nvPr>
        </p:nvSpPr>
        <p:spPr/>
        <p:txBody>
          <a:bodyPr/>
          <a:lstStyle/>
          <a:p>
            <a:fld id="{780767AD-8186-5647-9165-A19B63BA7F43}" type="slidenum">
              <a:rPr lang="en-US" smtClean="0"/>
              <a:pPr/>
              <a:t>171</a:t>
            </a:fld>
            <a:endParaRPr lang="en-US"/>
          </a:p>
        </p:txBody>
      </p:sp>
    </p:spTree>
    <p:extLst>
      <p:ext uri="{BB962C8B-B14F-4D97-AF65-F5344CB8AC3E}">
        <p14:creationId xmlns:p14="http://schemas.microsoft.com/office/powerpoint/2010/main" val="414110348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80767AD-8186-5647-9165-A19B63BA7F43}" type="slidenum">
              <a:rPr lang="en-US" smtClean="0"/>
              <a:pPr/>
              <a:t>172</a:t>
            </a:fld>
            <a:endParaRPr lang="en-US"/>
          </a:p>
        </p:txBody>
      </p:sp>
    </p:spTree>
    <p:extLst>
      <p:ext uri="{BB962C8B-B14F-4D97-AF65-F5344CB8AC3E}">
        <p14:creationId xmlns:p14="http://schemas.microsoft.com/office/powerpoint/2010/main" val="225008658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400"/>
              <a:buFont typeface="Arial" panose="020B0604020202020204" pitchFamily="34" charset="0"/>
              <a:buNone/>
            </a:pPr>
            <a:r>
              <a:rPr lang="en-US" b="1" i="0"/>
              <a:t>INDIVIDUAL WORK</a:t>
            </a:r>
          </a:p>
          <a:p>
            <a:pPr marL="171450" indent="-171450">
              <a:buClr>
                <a:schemeClr val="dk1"/>
              </a:buClr>
              <a:buSzPts val="1400"/>
              <a:buFont typeface="Arial" panose="020B0604020202020204" pitchFamily="34" charset="0"/>
              <a:buChar char="•"/>
            </a:pPr>
            <a:r>
              <a:rPr lang="en-US" i="1"/>
              <a:t>Now we would like to complete this post-test</a:t>
            </a:r>
          </a:p>
          <a:p>
            <a:pPr marL="171450" indent="-171450">
              <a:buClr>
                <a:schemeClr val="dk1"/>
              </a:buClr>
              <a:buSzPts val="1400"/>
              <a:buFont typeface="Arial" panose="020B0604020202020204" pitchFamily="34" charset="0"/>
              <a:buChar char="•"/>
            </a:pPr>
            <a:r>
              <a:rPr lang="en-US" i="1"/>
              <a:t>This is really for you to understand your areas of knowledge that you have improved on and analyzed see what has changed since the beginning of this training</a:t>
            </a:r>
          </a:p>
          <a:p>
            <a:pPr marL="171450" indent="-171450">
              <a:buClr>
                <a:schemeClr val="dk1"/>
              </a:buClr>
              <a:buSzPts val="1400"/>
              <a:buFont typeface="Arial" panose="020B0604020202020204" pitchFamily="34" charset="0"/>
              <a:buChar char="•"/>
            </a:pPr>
            <a:r>
              <a:rPr lang="en-US" i="1"/>
              <a:t>It also helps up improve the delivery of this training every time. </a:t>
            </a:r>
          </a:p>
          <a:p>
            <a:pPr marL="171450" indent="-171450">
              <a:buClr>
                <a:schemeClr val="dk1"/>
              </a:buClr>
              <a:buSzPts val="1400"/>
              <a:buFont typeface="Arial" panose="020B0604020202020204" pitchFamily="34" charset="0"/>
              <a:buChar char="•"/>
            </a:pPr>
            <a:r>
              <a:rPr lang="en-US" b="0" i="0"/>
              <a:t>Hand out the </a:t>
            </a:r>
            <a:r>
              <a:rPr lang="en-US" b="1" i="0"/>
              <a:t>Post-test</a:t>
            </a:r>
          </a:p>
          <a:p>
            <a:pPr marL="171450" indent="-171450">
              <a:buClr>
                <a:schemeClr val="dk1"/>
              </a:buClr>
              <a:buSzPts val="1400"/>
              <a:buFont typeface="Arial" panose="020B0604020202020204" pitchFamily="34" charset="0"/>
              <a:buChar char="•"/>
            </a:pPr>
            <a:r>
              <a:rPr lang="en-US" b="0" i="0"/>
              <a:t>Provide time for participants to complete the pre-test</a:t>
            </a:r>
          </a:p>
        </p:txBody>
      </p:sp>
      <p:sp>
        <p:nvSpPr>
          <p:cNvPr id="4" name="Slide Number Placeholder 3"/>
          <p:cNvSpPr>
            <a:spLocks noGrp="1"/>
          </p:cNvSpPr>
          <p:nvPr>
            <p:ph type="sldNum" sz="quarter" idx="5"/>
          </p:nvPr>
        </p:nvSpPr>
        <p:spPr/>
        <p:txBody>
          <a:bodyPr/>
          <a:lstStyle/>
          <a:p>
            <a:fld id="{780767AD-8186-5647-9165-A19B63BA7F43}" type="slidenum">
              <a:rPr lang="en-US" smtClean="0"/>
              <a:pPr/>
              <a:t>173</a:t>
            </a:fld>
            <a:endParaRPr lang="en-US"/>
          </a:p>
        </p:txBody>
      </p:sp>
    </p:spTree>
    <p:extLst>
      <p:ext uri="{BB962C8B-B14F-4D97-AF65-F5344CB8AC3E}">
        <p14:creationId xmlns:p14="http://schemas.microsoft.com/office/powerpoint/2010/main" val="171888474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Font typeface="Arial" panose="020B0604020202020204" pitchFamily="34" charset="0"/>
              <a:buNone/>
            </a:pPr>
            <a:r>
              <a:rPr lang="en-US" b="1" i="0" dirty="0">
                <a:highlight>
                  <a:schemeClr val="lt1"/>
                </a:highlight>
              </a:rPr>
              <a:t>PREPARATION</a:t>
            </a:r>
          </a:p>
          <a:p>
            <a:pPr marL="171450" lvl="0" indent="-171450">
              <a:buClr>
                <a:schemeClr val="dk1"/>
              </a:buClr>
              <a:buSzPts val="1100"/>
              <a:buFont typeface="Arial" panose="020B0604020202020204" pitchFamily="34" charset="0"/>
              <a:buChar char="•"/>
            </a:pPr>
            <a:r>
              <a:rPr lang="en-US" i="0" dirty="0"/>
              <a:t>Before the training ends, make a tentative plan on how you will support the participants with the integration of the CPIMS+ in their daily practice. </a:t>
            </a:r>
          </a:p>
          <a:p>
            <a:pPr marL="171450" lvl="0" indent="-171450">
              <a:buClr>
                <a:schemeClr val="dk1"/>
              </a:buClr>
              <a:buSzPts val="1100"/>
              <a:buFont typeface="Arial" panose="020B0604020202020204" pitchFamily="34" charset="0"/>
              <a:buChar char="•"/>
            </a:pPr>
            <a:r>
              <a:rPr lang="en-US" i="0" dirty="0"/>
              <a:t>Think about the following:</a:t>
            </a:r>
          </a:p>
          <a:p>
            <a:pPr marL="628650" lvl="1" indent="-171450">
              <a:buClr>
                <a:schemeClr val="dk1"/>
              </a:buClr>
              <a:buSzPts val="1100"/>
              <a:buFont typeface="Arial" panose="020B0604020202020204" pitchFamily="34" charset="0"/>
              <a:buChar char="•"/>
            </a:pPr>
            <a:r>
              <a:rPr lang="en-US" i="0" dirty="0"/>
              <a:t>Where can they find all the videos and tools (refer to </a:t>
            </a:r>
            <a:r>
              <a:rPr lang="en-US" b="1" i="0" dirty="0"/>
              <a:t>Workbook page 58: Useful links</a:t>
            </a:r>
            <a:r>
              <a:rPr lang="en-US" i="0" dirty="0"/>
              <a:t>). </a:t>
            </a:r>
          </a:p>
          <a:p>
            <a:pPr marL="628650" lvl="1" indent="-171450">
              <a:buClr>
                <a:schemeClr val="dk1"/>
              </a:buClr>
              <a:buSzPts val="1100"/>
              <a:buFont typeface="Arial" panose="020B0604020202020204" pitchFamily="34" charset="0"/>
              <a:buChar char="•"/>
            </a:pPr>
            <a:r>
              <a:rPr lang="en-US" i="0" dirty="0"/>
              <a:t>Will they introduce a weekly or 2-weekly feedback and practice session for 1 hour?</a:t>
            </a:r>
          </a:p>
          <a:p>
            <a:pPr marL="628650" lvl="1" indent="-171450">
              <a:buClr>
                <a:schemeClr val="dk1"/>
              </a:buClr>
              <a:buSzPts val="1100"/>
              <a:buFont typeface="Arial" panose="020B0604020202020204" pitchFamily="34" charset="0"/>
              <a:buChar char="•"/>
            </a:pPr>
            <a:r>
              <a:rPr lang="en-US" i="0" dirty="0"/>
              <a:t>How will they be observed and coached directly in their daily CM work with the use of the CPIMS+?</a:t>
            </a:r>
          </a:p>
          <a:p>
            <a:pPr marL="628650" lvl="1" indent="-171450">
              <a:buClr>
                <a:schemeClr val="dk1"/>
              </a:buClr>
              <a:buSzPts val="1100"/>
              <a:buFont typeface="Arial" panose="020B0604020202020204" pitchFamily="34" charset="0"/>
              <a:buChar char="•"/>
            </a:pPr>
            <a:r>
              <a:rPr lang="en-US" i="0" dirty="0"/>
              <a:t>Who and how should the end-users they contact if they face any urgent technical issues, or they have a question?</a:t>
            </a:r>
          </a:p>
          <a:p>
            <a:pPr marL="628650" lvl="1" indent="-171450">
              <a:buClr>
                <a:schemeClr val="dk1"/>
              </a:buClr>
              <a:buSzPts val="1100"/>
              <a:buFont typeface="Arial" panose="020B0604020202020204" pitchFamily="34" charset="0"/>
              <a:buChar char="•"/>
            </a:pPr>
            <a:r>
              <a:rPr lang="en-US" i="0" dirty="0"/>
              <a:t>What are the next steps with the CPIMS+ integration plan? What will you, as a manager, do with the team CPIMS+ integration plan?</a:t>
            </a:r>
            <a:endParaRPr lang="en-US" i="0" dirty="0">
              <a:highlight>
                <a:schemeClr val="lt1"/>
              </a:highlight>
            </a:endParaRPr>
          </a:p>
          <a:p>
            <a:pPr marL="171450" lvl="0" indent="-171450">
              <a:buClr>
                <a:schemeClr val="dk1"/>
              </a:buClr>
              <a:buSzPts val="1100"/>
              <a:buFont typeface="Arial" panose="020B0604020202020204" pitchFamily="34" charset="0"/>
              <a:buChar char="•"/>
            </a:pPr>
            <a:r>
              <a:rPr lang="en-US" i="0" dirty="0">
                <a:highlight>
                  <a:schemeClr val="lt1"/>
                </a:highlight>
              </a:rPr>
              <a:t>Add notes on this slide if you’d like</a:t>
            </a:r>
          </a:p>
          <a:p>
            <a:pPr marL="171450" lvl="0" indent="-171450">
              <a:buClr>
                <a:schemeClr val="dk1"/>
              </a:buClr>
              <a:buSzPts val="1100"/>
              <a:buFont typeface="Arial" panose="020B0604020202020204" pitchFamily="34" charset="0"/>
              <a:buChar char="•"/>
            </a:pPr>
            <a:endParaRPr lang="en-US" i="0" dirty="0">
              <a:highlight>
                <a:schemeClr val="lt1"/>
              </a:highlight>
            </a:endParaRPr>
          </a:p>
          <a:p>
            <a:pPr marL="0" lvl="0" indent="0">
              <a:buClr>
                <a:schemeClr val="dk1"/>
              </a:buClr>
              <a:buSzPts val="1100"/>
              <a:buFont typeface="Arial" panose="020B0604020202020204" pitchFamily="34" charset="0"/>
              <a:buNone/>
            </a:pPr>
            <a:r>
              <a:rPr lang="en-US" b="1" i="0" dirty="0">
                <a:highlight>
                  <a:schemeClr val="lt1"/>
                </a:highlight>
              </a:rPr>
              <a:t>PLENARY DISCUSSION</a:t>
            </a:r>
          </a:p>
          <a:p>
            <a:pPr marL="171450" lvl="0" indent="-171450">
              <a:buClr>
                <a:schemeClr val="dk1"/>
              </a:buClr>
              <a:buSzPts val="1100"/>
              <a:buFont typeface="Arial" panose="020B0604020202020204" pitchFamily="34" charset="0"/>
              <a:buChar char="•"/>
            </a:pPr>
            <a:r>
              <a:rPr lang="en-US" i="0" dirty="0">
                <a:highlight>
                  <a:schemeClr val="lt1"/>
                </a:highlight>
              </a:rPr>
              <a:t>Present the slide</a:t>
            </a:r>
          </a:p>
          <a:p>
            <a:pPr marL="171450" lvl="0" indent="-171450">
              <a:buClr>
                <a:schemeClr val="dk1"/>
              </a:buClr>
              <a:buSzPts val="1100"/>
              <a:buFont typeface="Arial" panose="020B0604020202020204" pitchFamily="34" charset="0"/>
              <a:buChar char="•"/>
            </a:pPr>
            <a:r>
              <a:rPr lang="en-US" i="0" dirty="0">
                <a:highlight>
                  <a:schemeClr val="lt1"/>
                </a:highlight>
              </a:rPr>
              <a:t>Ask for feedback to agree on the way forward.</a:t>
            </a:r>
            <a:endParaRPr lang="en-US" b="0" i="0" dirty="0"/>
          </a:p>
          <a:p>
            <a:pPr marL="171450" lvl="0" indent="-171450">
              <a:buSzPts val="1400"/>
              <a:buFont typeface="Arial" panose="020B0604020202020204" pitchFamily="34" charset="0"/>
              <a:buChar char="•"/>
            </a:pPr>
            <a:r>
              <a:rPr lang="en-US" b="0" i="0" dirty="0"/>
              <a:t>Ask participants </a:t>
            </a:r>
            <a:r>
              <a:rPr lang="en-US" i="0" dirty="0"/>
              <a:t>if they feel there are particular areas in which they need more information, support and/or practice</a:t>
            </a:r>
          </a:p>
          <a:p>
            <a:pPr marL="628650" lvl="1" indent="-171450">
              <a:buSzPts val="1400"/>
              <a:buFont typeface="Arial" panose="020B0604020202020204" pitchFamily="34" charset="0"/>
              <a:buChar char="•"/>
            </a:pPr>
            <a:r>
              <a:rPr lang="en-US" i="0" dirty="0"/>
              <a:t>You can make sure this is prioritized in the feedback/practice sessions</a:t>
            </a:r>
          </a:p>
        </p:txBody>
      </p:sp>
      <p:sp>
        <p:nvSpPr>
          <p:cNvPr id="4" name="Slide Number Placeholder 3"/>
          <p:cNvSpPr>
            <a:spLocks noGrp="1"/>
          </p:cNvSpPr>
          <p:nvPr>
            <p:ph type="sldNum" sz="quarter" idx="5"/>
          </p:nvPr>
        </p:nvSpPr>
        <p:spPr/>
        <p:txBody>
          <a:bodyPr/>
          <a:lstStyle/>
          <a:p>
            <a:fld id="{780767AD-8186-5647-9165-A19B63BA7F43}" type="slidenum">
              <a:rPr lang="en-US" smtClean="0"/>
              <a:pPr/>
              <a:t>174</a:t>
            </a:fld>
            <a:endParaRPr lang="en-US"/>
          </a:p>
        </p:txBody>
      </p:sp>
    </p:spTree>
    <p:extLst>
      <p:ext uri="{BB962C8B-B14F-4D97-AF65-F5344CB8AC3E}">
        <p14:creationId xmlns:p14="http://schemas.microsoft.com/office/powerpoint/2010/main" val="33375552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US" b="1"/>
              <a:t>INDIVIDUAL WORK</a:t>
            </a:r>
          </a:p>
          <a:p>
            <a:pPr marL="171450" indent="-171450" defTabSz="990478">
              <a:buFont typeface="Arial" panose="020B0604020202020204" pitchFamily="34" charset="0"/>
              <a:buChar char="•"/>
              <a:defRPr/>
            </a:pPr>
            <a:r>
              <a:rPr lang="en-US" b="0" i="1"/>
              <a:t>Now </a:t>
            </a:r>
            <a:r>
              <a:rPr lang="en-US" i="1"/>
              <a:t>you can practice some of the things we have learnt and that you found most challenging</a:t>
            </a:r>
          </a:p>
          <a:p>
            <a:pPr marL="171450" indent="-171450" defTabSz="990478">
              <a:buFont typeface="Arial" panose="020B0604020202020204" pitchFamily="34" charset="0"/>
              <a:buChar char="•"/>
              <a:defRPr/>
            </a:pPr>
            <a:r>
              <a:rPr lang="en-US" i="1"/>
              <a:t>You can ask for help from myself or other participants</a:t>
            </a:r>
          </a:p>
        </p:txBody>
      </p:sp>
      <p:sp>
        <p:nvSpPr>
          <p:cNvPr id="4" name="Slide Number Placeholder 3"/>
          <p:cNvSpPr>
            <a:spLocks noGrp="1"/>
          </p:cNvSpPr>
          <p:nvPr>
            <p:ph type="sldNum" sz="quarter" idx="5"/>
          </p:nvPr>
        </p:nvSpPr>
        <p:spPr/>
        <p:txBody>
          <a:bodyPr/>
          <a:lstStyle/>
          <a:p>
            <a:fld id="{780767AD-8186-5647-9165-A19B63BA7F43}" type="slidenum">
              <a:rPr lang="en-US" smtClean="0"/>
              <a:pPr/>
              <a:t>175</a:t>
            </a:fld>
            <a:endParaRPr lang="en-US"/>
          </a:p>
        </p:txBody>
      </p:sp>
    </p:spTree>
    <p:extLst>
      <p:ext uri="{BB962C8B-B14F-4D97-AF65-F5344CB8AC3E}">
        <p14:creationId xmlns:p14="http://schemas.microsoft.com/office/powerpoint/2010/main" val="759168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pPr lvl="0"/>
            <a:r>
              <a:rPr lang="en-US" b="1"/>
              <a:t>PLENARY DISCUSSION</a:t>
            </a:r>
          </a:p>
          <a:p>
            <a:pPr marL="171450" lvl="0" indent="-171450">
              <a:buFont typeface="Arial" panose="020B0604020202020204" pitchFamily="34" charset="0"/>
              <a:buChar char="•"/>
            </a:pPr>
            <a:r>
              <a:rPr lang="en-US" i="1"/>
              <a:t>Why is this principle important?</a:t>
            </a:r>
          </a:p>
          <a:p>
            <a:pPr marL="171450" lvl="0" indent="-171450">
              <a:buFont typeface="Arial" panose="020B0604020202020204" pitchFamily="34" charset="0"/>
              <a:buChar char="•"/>
            </a:pPr>
            <a:r>
              <a:rPr lang="en-US"/>
              <a:t>If needed, provide participants with the correct answer or complement their answer using the information on the slide</a:t>
            </a:r>
          </a:p>
        </p:txBody>
      </p:sp>
      <p:sp>
        <p:nvSpPr>
          <p:cNvPr id="7" name="Slide Image Placeholder 6">
            <a:extLst>
              <a:ext uri="{FF2B5EF4-FFF2-40B4-BE49-F238E27FC236}">
                <a16:creationId xmlns:a16="http://schemas.microsoft.com/office/drawing/2014/main" id="{F05173E5-97F6-7B38-D1E7-8BDB4FFA2547}"/>
              </a:ext>
            </a:extLst>
          </p:cNvPr>
          <p:cNvSpPr>
            <a:spLocks noGrp="1" noRot="1" noChangeAspect="1"/>
          </p:cNvSpPr>
          <p:nvPr>
            <p:ph type="sldImg"/>
          </p:nvPr>
        </p:nvSpPr>
        <p:spPr/>
      </p:sp>
    </p:spTree>
    <p:extLst>
      <p:ext uri="{BB962C8B-B14F-4D97-AF65-F5344CB8AC3E}">
        <p14:creationId xmlns:p14="http://schemas.microsoft.com/office/powerpoint/2010/main" val="684230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pPr lvl="0"/>
            <a:r>
              <a:rPr lang="en-US" b="1"/>
              <a:t>PLENARY DISCUSSION</a:t>
            </a:r>
          </a:p>
          <a:p>
            <a:pPr marL="171450" lvl="0" indent="-171450">
              <a:buFont typeface="Arial" panose="020B0604020202020204" pitchFamily="34" charset="0"/>
              <a:buChar char="•"/>
            </a:pPr>
            <a:r>
              <a:rPr lang="en-US" i="1"/>
              <a:t>Why is this principle important?</a:t>
            </a:r>
          </a:p>
          <a:p>
            <a:pPr marL="171450" lvl="0" indent="-171450">
              <a:buFont typeface="Arial" panose="020B0604020202020204" pitchFamily="34" charset="0"/>
              <a:buChar char="•"/>
            </a:pPr>
            <a:r>
              <a:rPr lang="en-US"/>
              <a:t>If needed, provide participants with the correct answer or complement their answer using the information on the slide</a:t>
            </a:r>
          </a:p>
        </p:txBody>
      </p:sp>
      <p:sp>
        <p:nvSpPr>
          <p:cNvPr id="7" name="Slide Image Placeholder 6">
            <a:extLst>
              <a:ext uri="{FF2B5EF4-FFF2-40B4-BE49-F238E27FC236}">
                <a16:creationId xmlns:a16="http://schemas.microsoft.com/office/drawing/2014/main" id="{6E2C5F63-6398-0D66-3D6F-E103D59F387D}"/>
              </a:ext>
            </a:extLst>
          </p:cNvPr>
          <p:cNvSpPr>
            <a:spLocks noGrp="1" noRot="1" noChangeAspect="1"/>
          </p:cNvSpPr>
          <p:nvPr>
            <p:ph type="sldImg"/>
          </p:nvPr>
        </p:nvSpPr>
        <p:spPr/>
      </p:sp>
    </p:spTree>
    <p:extLst>
      <p:ext uri="{BB962C8B-B14F-4D97-AF65-F5344CB8AC3E}">
        <p14:creationId xmlns:p14="http://schemas.microsoft.com/office/powerpoint/2010/main" val="2808583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100"/>
            </a:pPr>
            <a:r>
              <a:rPr lang="en-US" b="1" dirty="0">
                <a:highlight>
                  <a:schemeClr val="lt1"/>
                </a:highlight>
                <a:sym typeface="Helvetica Neue"/>
              </a:rPr>
              <a:t>PREPARATION</a:t>
            </a:r>
            <a:endParaRPr lang="en-US" dirty="0">
              <a:highlight>
                <a:schemeClr val="lt1"/>
              </a:highlight>
            </a:endParaRPr>
          </a:p>
          <a:p>
            <a:pPr marL="185715" indent="-185715" defTabSz="990478">
              <a:buClr>
                <a:schemeClr val="dk1"/>
              </a:buClr>
              <a:buSzPts val="1100"/>
              <a:buFont typeface="Arial" panose="020B0604020202020204" pitchFamily="34" charset="0"/>
              <a:buChar char="•"/>
            </a:pPr>
            <a:r>
              <a:rPr lang="en-US" dirty="0">
                <a:highlight>
                  <a:schemeClr val="lt1"/>
                </a:highlight>
              </a:rPr>
              <a:t>Adaptation</a:t>
            </a:r>
          </a:p>
          <a:p>
            <a:pPr marL="642915" lvl="1" indent="-185715" defTabSz="990478">
              <a:buClr>
                <a:schemeClr val="dk1"/>
              </a:buClr>
              <a:buSzPts val="1100"/>
              <a:buFont typeface="Arial" panose="020B0604020202020204" pitchFamily="34" charset="0"/>
              <a:buChar char="•"/>
            </a:pPr>
            <a:r>
              <a:rPr lang="en-US" dirty="0">
                <a:highlight>
                  <a:schemeClr val="lt1"/>
                </a:highlight>
              </a:rPr>
              <a:t>Go through the yellow highlights in the document and adapt for your context</a:t>
            </a:r>
          </a:p>
          <a:p>
            <a:pPr marL="642915" marR="0" lvl="1" indent="-185715" algn="l" defTabSz="990478"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r>
              <a:rPr lang="en-US" dirty="0"/>
              <a:t>Adapt the practice times to the level of ease the participants have with technology and the learning curve during the training</a:t>
            </a:r>
            <a:endParaRPr lang="en-US" dirty="0">
              <a:highlight>
                <a:schemeClr val="lt1"/>
              </a:highlight>
            </a:endParaRPr>
          </a:p>
          <a:p>
            <a:pPr marL="185715" indent="-185715" defTabSz="990478">
              <a:buClr>
                <a:schemeClr val="dk1"/>
              </a:buClr>
              <a:buSzPts val="1100"/>
              <a:buFont typeface="Arial" panose="020B0604020202020204" pitchFamily="34" charset="0"/>
              <a:buChar char="•"/>
            </a:pPr>
            <a:r>
              <a:rPr lang="en-US" dirty="0">
                <a:highlight>
                  <a:schemeClr val="lt1"/>
                </a:highlight>
              </a:rPr>
              <a:t>Prepare the opening</a:t>
            </a:r>
          </a:p>
          <a:p>
            <a:pPr marL="642915" lvl="1" indent="-185715" defTabSz="990478">
              <a:buClr>
                <a:schemeClr val="dk1"/>
              </a:buClr>
              <a:buSzPts val="1100"/>
              <a:buFont typeface="Arial" panose="020B0604020202020204" pitchFamily="34" charset="0"/>
              <a:buChar char="•"/>
            </a:pPr>
            <a:r>
              <a:rPr lang="en-US" dirty="0">
                <a:highlight>
                  <a:schemeClr val="lt1"/>
                </a:highlight>
              </a:rPr>
              <a:t>The most appropriate welcome will depend on the context. </a:t>
            </a:r>
          </a:p>
          <a:p>
            <a:pPr marL="642915" lvl="1" indent="-185715" defTabSz="990478">
              <a:buClr>
                <a:schemeClr val="dk1"/>
              </a:buClr>
              <a:buSzPts val="1100"/>
              <a:buFont typeface="Arial" panose="020B0604020202020204" pitchFamily="34" charset="0"/>
              <a:buChar char="•"/>
            </a:pPr>
            <a:r>
              <a:rPr lang="en-US" dirty="0">
                <a:highlight>
                  <a:schemeClr val="lt1"/>
                </a:highlight>
              </a:rPr>
              <a:t>Opening the training could be done by the facilitator, a guest speaker, a local government official, or a community elder</a:t>
            </a:r>
          </a:p>
          <a:p>
            <a:pPr marL="185715" lvl="0" indent="-185715" defTabSz="990478">
              <a:buClr>
                <a:schemeClr val="dk1"/>
              </a:buClr>
              <a:buSzPts val="1100"/>
              <a:buFont typeface="Arial" panose="020B0604020202020204" pitchFamily="34" charset="0"/>
              <a:buChar char="•"/>
            </a:pPr>
            <a:r>
              <a:rPr lang="en-US" dirty="0">
                <a:highlight>
                  <a:schemeClr val="lt1"/>
                </a:highlight>
              </a:rPr>
              <a:t>Materials</a:t>
            </a:r>
          </a:p>
          <a:p>
            <a:pPr marL="642915" lvl="1" indent="-185715" defTabSz="990478">
              <a:buClr>
                <a:schemeClr val="dk1"/>
              </a:buClr>
              <a:buSzPts val="1100"/>
              <a:buFont typeface="Arial" panose="020B0604020202020204" pitchFamily="34" charset="0"/>
              <a:buChar char="•"/>
            </a:pPr>
            <a:r>
              <a:rPr lang="en-US" dirty="0">
                <a:highlight>
                  <a:schemeClr val="lt1"/>
                </a:highlight>
              </a:rPr>
              <a:t>Print the </a:t>
            </a:r>
            <a:r>
              <a:rPr lang="en-US" b="1" dirty="0">
                <a:highlight>
                  <a:schemeClr val="lt1"/>
                </a:highlight>
              </a:rPr>
              <a:t>Facilitator Guide – </a:t>
            </a:r>
            <a:r>
              <a:rPr lang="en-US" b="0" dirty="0">
                <a:highlight>
                  <a:schemeClr val="lt1"/>
                </a:highlight>
              </a:rPr>
              <a:t>1 per facilitator</a:t>
            </a:r>
          </a:p>
          <a:p>
            <a:pPr marL="642915" lvl="1" indent="-185715" defTabSz="990478">
              <a:buClr>
                <a:schemeClr val="dk1"/>
              </a:buClr>
              <a:buSzPts val="1100"/>
              <a:buFont typeface="Arial" panose="020B0604020202020204" pitchFamily="34" charset="0"/>
              <a:buChar char="•"/>
            </a:pPr>
            <a:r>
              <a:rPr lang="en-US" dirty="0">
                <a:highlight>
                  <a:schemeClr val="lt1"/>
                </a:highlight>
              </a:rPr>
              <a:t>Print the </a:t>
            </a:r>
            <a:r>
              <a:rPr lang="en-US" b="1" dirty="0">
                <a:highlight>
                  <a:schemeClr val="lt1"/>
                </a:highlight>
              </a:rPr>
              <a:t>Workbook </a:t>
            </a:r>
            <a:r>
              <a:rPr lang="en-US" b="0" dirty="0">
                <a:highlight>
                  <a:schemeClr val="lt1"/>
                </a:highlight>
              </a:rPr>
              <a:t>– 1 per participant</a:t>
            </a:r>
          </a:p>
          <a:p>
            <a:pPr marL="642915" lvl="1" indent="-185715" defTabSz="990478">
              <a:buClr>
                <a:schemeClr val="dk1"/>
              </a:buClr>
              <a:buSzPts val="1100"/>
              <a:buFont typeface="Arial" panose="020B0604020202020204" pitchFamily="34" charset="0"/>
              <a:buChar char="•"/>
            </a:pPr>
            <a:r>
              <a:rPr lang="en-US" dirty="0">
                <a:highlight>
                  <a:schemeClr val="lt1"/>
                </a:highlight>
              </a:rPr>
              <a:t>Print and cut the </a:t>
            </a:r>
            <a:r>
              <a:rPr lang="en-US" b="1" dirty="0"/>
              <a:t>Case management principles</a:t>
            </a:r>
            <a:r>
              <a:rPr lang="en-US" b="1" dirty="0">
                <a:highlight>
                  <a:schemeClr val="lt1"/>
                </a:highlight>
              </a:rPr>
              <a:t> – </a:t>
            </a:r>
            <a:r>
              <a:rPr lang="en-US" b="0" dirty="0">
                <a:highlight>
                  <a:schemeClr val="lt1"/>
                </a:highlight>
              </a:rPr>
              <a:t>1 per 3-5 participants for group work</a:t>
            </a:r>
          </a:p>
          <a:p>
            <a:pPr marL="642915" lvl="1" indent="-185715" defTabSz="990478">
              <a:buClr>
                <a:schemeClr val="dk1"/>
              </a:buClr>
              <a:buSzPts val="1100"/>
              <a:buFont typeface="Arial" panose="020B0604020202020204" pitchFamily="34" charset="0"/>
              <a:buChar char="•"/>
            </a:pPr>
            <a:r>
              <a:rPr lang="en-US" b="0" dirty="0">
                <a:highlight>
                  <a:schemeClr val="lt1"/>
                </a:highlight>
              </a:rPr>
              <a:t>Print the </a:t>
            </a:r>
            <a:r>
              <a:rPr lang="en-US" b="1" dirty="0">
                <a:highlight>
                  <a:schemeClr val="lt1"/>
                </a:highlight>
              </a:rPr>
              <a:t>Pre-test / Post-test </a:t>
            </a:r>
            <a:r>
              <a:rPr lang="en-US" b="0" dirty="0">
                <a:highlight>
                  <a:schemeClr val="lt1"/>
                </a:highlight>
              </a:rPr>
              <a:t>– 2 per participant</a:t>
            </a:r>
          </a:p>
          <a:p>
            <a:pPr marL="185715" lvl="0" indent="-185715" defTabSz="990478">
              <a:buClr>
                <a:schemeClr val="dk1"/>
              </a:buClr>
              <a:buSzPts val="1100"/>
              <a:buFont typeface="Arial" panose="020B0604020202020204" pitchFamily="34" charset="0"/>
              <a:buChar char="•"/>
            </a:pPr>
            <a:r>
              <a:rPr lang="en-US" b="0" dirty="0">
                <a:highlight>
                  <a:schemeClr val="lt1"/>
                </a:highlight>
              </a:rPr>
              <a:t>Review and have open during the training:</a:t>
            </a:r>
          </a:p>
          <a:p>
            <a:pPr marL="642915" lvl="1" indent="-185715" defTabSz="990478">
              <a:buClr>
                <a:schemeClr val="dk1"/>
              </a:buClr>
              <a:buSzPts val="1100"/>
              <a:buFont typeface="Arial" panose="020B0604020202020204" pitchFamily="34" charset="0"/>
              <a:buChar char="•"/>
            </a:pPr>
            <a:r>
              <a:rPr lang="en-US" b="1" dirty="0">
                <a:highlight>
                  <a:schemeClr val="lt1"/>
                </a:highlight>
              </a:rPr>
              <a:t>CPIMS+ How-To Demo PPT</a:t>
            </a:r>
            <a:endParaRPr lang="en-CA" b="1" i="0" u="sng" dirty="0">
              <a:solidFill>
                <a:srgbClr val="1155CC"/>
              </a:solidFill>
              <a:effectLst/>
              <a:hlinkClick r:id="rId3"/>
            </a:endParaRPr>
          </a:p>
          <a:p>
            <a:pPr marL="642915" lvl="1" indent="-185715" defTabSz="990478">
              <a:buClr>
                <a:schemeClr val="dk1"/>
              </a:buClr>
              <a:buSzPts val="1100"/>
              <a:buFont typeface="Arial" panose="020B0604020202020204" pitchFamily="34" charset="0"/>
              <a:buChar char="•"/>
            </a:pPr>
            <a:r>
              <a:rPr lang="en-CA" b="1" i="0" u="sng" dirty="0">
                <a:solidFill>
                  <a:srgbClr val="1155CC"/>
                </a:solidFill>
                <a:effectLst/>
                <a:hlinkClick r:id="rId3"/>
              </a:rPr>
              <a:t>Primero </a:t>
            </a:r>
            <a:r>
              <a:rPr lang="en-CA" b="1" i="0" u="sng" dirty="0" err="1">
                <a:solidFill>
                  <a:srgbClr val="1155CC"/>
                </a:solidFill>
                <a:effectLst/>
                <a:hlinkClick r:id="rId3"/>
              </a:rPr>
              <a:t>youtube</a:t>
            </a:r>
            <a:r>
              <a:rPr lang="en-CA" b="1" i="0" u="sng" dirty="0">
                <a:solidFill>
                  <a:srgbClr val="1155CC"/>
                </a:solidFill>
                <a:effectLst/>
                <a:hlinkClick r:id="rId3"/>
              </a:rPr>
              <a:t> channel</a:t>
            </a:r>
            <a:endParaRPr lang="en-CA" b="1" i="0" u="sng" dirty="0">
              <a:solidFill>
                <a:srgbClr val="1155CC"/>
              </a:solidFill>
              <a:effectLst/>
            </a:endParaRPr>
          </a:p>
          <a:p>
            <a:pPr marL="642915" lvl="1" indent="-185715" defTabSz="990478">
              <a:buClr>
                <a:schemeClr val="dk1"/>
              </a:buClr>
              <a:buSzPts val="1100"/>
              <a:buFont typeface="Arial" panose="020B0604020202020204" pitchFamily="34" charset="0"/>
              <a:buChar char="•"/>
            </a:pPr>
            <a:r>
              <a:rPr lang="en-CA" b="1" i="0" u="sng" dirty="0">
                <a:solidFill>
                  <a:srgbClr val="1155CC"/>
                </a:solidFill>
                <a:effectLst/>
                <a:hlinkClick r:id="rId4"/>
              </a:rPr>
              <a:t>Online user guide</a:t>
            </a:r>
            <a:endParaRPr lang="en-US" b="1" dirty="0">
              <a:highlight>
                <a:schemeClr val="lt1"/>
              </a:highlight>
            </a:endParaRPr>
          </a:p>
          <a:p>
            <a:pPr marL="185715" lvl="0" indent="-185715" defTabSz="990478">
              <a:buClr>
                <a:schemeClr val="dk1"/>
              </a:buClr>
              <a:buSzPts val="1100"/>
              <a:buFont typeface="Arial" panose="020B0604020202020204" pitchFamily="34" charset="0"/>
              <a:buChar char="•"/>
            </a:pPr>
            <a:r>
              <a:rPr lang="en-US" b="0" dirty="0">
                <a:highlight>
                  <a:schemeClr val="lt1"/>
                </a:highlight>
              </a:rPr>
              <a:t>Log ins</a:t>
            </a:r>
          </a:p>
          <a:p>
            <a:pPr marL="642915" lvl="1" indent="-185715" defTabSz="990478">
              <a:buClr>
                <a:schemeClr val="dk1"/>
              </a:buClr>
              <a:buSzPts val="1100"/>
              <a:buFont typeface="Arial" panose="020B0604020202020204" pitchFamily="34" charset="0"/>
              <a:buChar char="•"/>
            </a:pPr>
            <a:r>
              <a:rPr lang="en-US" sz="1200" dirty="0">
                <a:highlight>
                  <a:schemeClr val="lt1"/>
                </a:highlight>
              </a:rPr>
              <a:t>All participants should receive their login details and server URL (in </a:t>
            </a:r>
            <a:r>
              <a:rPr lang="en-US" sz="1200" b="1" dirty="0">
                <a:highlight>
                  <a:schemeClr val="lt1"/>
                </a:highlight>
              </a:rPr>
              <a:t>Demo site information for participants</a:t>
            </a:r>
            <a:r>
              <a:rPr lang="en-US" sz="1200" dirty="0">
                <a:highlight>
                  <a:schemeClr val="lt1"/>
                </a:highlight>
              </a:rPr>
              <a:t>) in advance of the training and have tried logging on to the system at least once</a:t>
            </a:r>
          </a:p>
        </p:txBody>
      </p:sp>
      <p:sp>
        <p:nvSpPr>
          <p:cNvPr id="4" name="Slide Number Placeholder 3"/>
          <p:cNvSpPr>
            <a:spLocks noGrp="1"/>
          </p:cNvSpPr>
          <p:nvPr>
            <p:ph type="sldNum" sz="quarter" idx="5"/>
          </p:nvPr>
        </p:nvSpPr>
        <p:spPr/>
        <p:txBody>
          <a:bodyPr/>
          <a:lstStyle/>
          <a:p>
            <a:fld id="{780767AD-8186-5647-9165-A19B63BA7F43}" type="slidenum">
              <a:rPr lang="en-US" smtClean="0"/>
              <a:pPr/>
              <a:t>2</a:t>
            </a:fld>
            <a:endParaRPr lang="en-US"/>
          </a:p>
        </p:txBody>
      </p:sp>
    </p:spTree>
    <p:extLst>
      <p:ext uri="{BB962C8B-B14F-4D97-AF65-F5344CB8AC3E}">
        <p14:creationId xmlns:p14="http://schemas.microsoft.com/office/powerpoint/2010/main" val="3225074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pPr lvl="0"/>
            <a:r>
              <a:rPr lang="en-US" b="1"/>
              <a:t>PLENARY DISCUSSION</a:t>
            </a:r>
          </a:p>
          <a:p>
            <a:pPr marL="171450" lvl="0" indent="-171450">
              <a:buFont typeface="Arial" panose="020B0604020202020204" pitchFamily="34" charset="0"/>
              <a:buChar char="•"/>
            </a:pPr>
            <a:r>
              <a:rPr lang="en-US" i="1"/>
              <a:t>Why is this principle important?</a:t>
            </a:r>
          </a:p>
          <a:p>
            <a:pPr marL="171450" lvl="0" indent="-171450">
              <a:buFont typeface="Arial" panose="020B0604020202020204" pitchFamily="34" charset="0"/>
              <a:buChar char="•"/>
            </a:pPr>
            <a:r>
              <a:rPr lang="en-US"/>
              <a:t>If needed, provide participants with the correct answer or complement their answer using the information on the slide</a:t>
            </a:r>
          </a:p>
        </p:txBody>
      </p:sp>
      <p:sp>
        <p:nvSpPr>
          <p:cNvPr id="3" name="Slide Image Placeholder 2">
            <a:extLst>
              <a:ext uri="{FF2B5EF4-FFF2-40B4-BE49-F238E27FC236}">
                <a16:creationId xmlns:a16="http://schemas.microsoft.com/office/drawing/2014/main" id="{5BBC6CF9-6E6C-7A58-2CF6-0F6F73329402}"/>
              </a:ext>
            </a:extLst>
          </p:cNvPr>
          <p:cNvSpPr>
            <a:spLocks noGrp="1" noRot="1" noChangeAspect="1"/>
          </p:cNvSpPr>
          <p:nvPr>
            <p:ph type="sldImg"/>
          </p:nvPr>
        </p:nvSpPr>
        <p:spPr/>
      </p:sp>
    </p:spTree>
    <p:extLst>
      <p:ext uri="{BB962C8B-B14F-4D97-AF65-F5344CB8AC3E}">
        <p14:creationId xmlns:p14="http://schemas.microsoft.com/office/powerpoint/2010/main" val="2528541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pPr lvl="0"/>
            <a:r>
              <a:rPr lang="en-US" b="1"/>
              <a:t>PLENARY DISCUSSION</a:t>
            </a:r>
          </a:p>
          <a:p>
            <a:pPr marL="171450" lvl="0" indent="-171450">
              <a:buFont typeface="Arial" panose="020B0604020202020204" pitchFamily="34" charset="0"/>
              <a:buChar char="•"/>
            </a:pPr>
            <a:r>
              <a:rPr lang="en-US" i="1"/>
              <a:t>Why is this principle important?</a:t>
            </a:r>
          </a:p>
          <a:p>
            <a:pPr marL="171450" lvl="0" indent="-171450">
              <a:buFont typeface="Arial" panose="020B0604020202020204" pitchFamily="34" charset="0"/>
              <a:buChar char="•"/>
            </a:pPr>
            <a:r>
              <a:rPr lang="en-US"/>
              <a:t>If needed, provide participants with the correct answer or complement their answer using the information on the slide</a:t>
            </a:r>
          </a:p>
        </p:txBody>
      </p:sp>
      <p:sp>
        <p:nvSpPr>
          <p:cNvPr id="3" name="Slide Image Placeholder 2">
            <a:extLst>
              <a:ext uri="{FF2B5EF4-FFF2-40B4-BE49-F238E27FC236}">
                <a16:creationId xmlns:a16="http://schemas.microsoft.com/office/drawing/2014/main" id="{1BC937B9-99CD-2C39-8CB0-3F8759A841A4}"/>
              </a:ext>
            </a:extLst>
          </p:cNvPr>
          <p:cNvSpPr>
            <a:spLocks noGrp="1" noRot="1" noChangeAspect="1"/>
          </p:cNvSpPr>
          <p:nvPr>
            <p:ph type="sldImg"/>
          </p:nvPr>
        </p:nvSpPr>
        <p:spPr/>
      </p:sp>
    </p:spTree>
    <p:extLst>
      <p:ext uri="{BB962C8B-B14F-4D97-AF65-F5344CB8AC3E}">
        <p14:creationId xmlns:p14="http://schemas.microsoft.com/office/powerpoint/2010/main" val="1954596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pPr lvl="0"/>
            <a:r>
              <a:rPr lang="en-US" b="1"/>
              <a:t>PLENARY DISCUSSION</a:t>
            </a:r>
          </a:p>
          <a:p>
            <a:pPr marL="171450" lvl="0" indent="-171450">
              <a:buFont typeface="Arial" panose="020B0604020202020204" pitchFamily="34" charset="0"/>
              <a:buChar char="•"/>
            </a:pPr>
            <a:r>
              <a:rPr lang="en-US" i="1"/>
              <a:t>Why is this principle important?</a:t>
            </a:r>
          </a:p>
          <a:p>
            <a:pPr marL="171450" lvl="0" indent="-171450">
              <a:buFont typeface="Arial" panose="020B0604020202020204" pitchFamily="34" charset="0"/>
              <a:buChar char="•"/>
            </a:pPr>
            <a:r>
              <a:rPr lang="en-US"/>
              <a:t>If needed, provide participants with the correct answer or complement their answer using the information on the slide</a:t>
            </a:r>
          </a:p>
        </p:txBody>
      </p:sp>
      <p:sp>
        <p:nvSpPr>
          <p:cNvPr id="3" name="Slide Image Placeholder 2">
            <a:extLst>
              <a:ext uri="{FF2B5EF4-FFF2-40B4-BE49-F238E27FC236}">
                <a16:creationId xmlns:a16="http://schemas.microsoft.com/office/drawing/2014/main" id="{B237F81D-E146-81DD-CA10-4678AC4B1217}"/>
              </a:ext>
            </a:extLst>
          </p:cNvPr>
          <p:cNvSpPr>
            <a:spLocks noGrp="1" noRot="1" noChangeAspect="1"/>
          </p:cNvSpPr>
          <p:nvPr>
            <p:ph type="sldImg"/>
          </p:nvPr>
        </p:nvSpPr>
        <p:spPr/>
      </p:sp>
    </p:spTree>
    <p:extLst>
      <p:ext uri="{BB962C8B-B14F-4D97-AF65-F5344CB8AC3E}">
        <p14:creationId xmlns:p14="http://schemas.microsoft.com/office/powerpoint/2010/main" val="2711191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pPr marL="0" lvl="0" indent="0">
              <a:buFont typeface="Arial" panose="020B0604020202020204" pitchFamily="34" charset="0"/>
              <a:buNone/>
            </a:pPr>
            <a:r>
              <a:rPr lang="en-US" b="1" i="0"/>
              <a:t>ADAPT FOR REMOTE TRAINING</a:t>
            </a:r>
          </a:p>
          <a:p>
            <a:pPr marL="171450" lvl="0" indent="-171450">
              <a:buFont typeface="Arial" panose="020B0604020202020204" pitchFamily="34" charset="0"/>
              <a:buChar char="•"/>
            </a:pPr>
            <a:r>
              <a:rPr lang="en-US"/>
              <a:t>Divide groups into breakout rooms</a:t>
            </a:r>
          </a:p>
          <a:p>
            <a:pPr marL="171450" lvl="0" indent="-171450">
              <a:buFont typeface="Arial" panose="020B0604020202020204" pitchFamily="34" charset="0"/>
              <a:buChar char="•"/>
            </a:pPr>
            <a:r>
              <a:rPr lang="en-US"/>
              <a:t>Give participants the steps on sticky notes in jamboards</a:t>
            </a:r>
          </a:p>
          <a:p>
            <a:pPr marL="171450" lvl="0" indent="-171450">
              <a:buFont typeface="Arial" panose="020B0604020202020204" pitchFamily="34" charset="0"/>
              <a:buChar char="•"/>
            </a:pPr>
            <a:r>
              <a:rPr lang="en-US"/>
              <a:t>Have each group organize the sticky notes and record time of completion.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highlight>
                  <a:schemeClr val="lt1"/>
                </a:highlight>
                <a:sym typeface="Helvetica Neue"/>
              </a:rPr>
              <a:t>____________________________________________________________________________</a:t>
            </a:r>
          </a:p>
          <a:p>
            <a:endParaRPr lang="en-US" b="1"/>
          </a:p>
          <a:p>
            <a:r>
              <a:rPr lang="en-US" b="1"/>
              <a:t>PLENARY ACTIVITY</a:t>
            </a:r>
          </a:p>
          <a:p>
            <a:pPr marL="171450" lvl="0" indent="-171450">
              <a:buFont typeface="Arial" panose="020B0604020202020204" pitchFamily="34" charset="0"/>
              <a:buChar char="•"/>
            </a:pPr>
            <a:r>
              <a:rPr lang="en-US"/>
              <a:t>Ask 12 volunteers to come to the front of the room and divide them in 2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If the space is too small, do the exercise with only 6 volunteers and have the groups go right after the other.</a:t>
            </a:r>
          </a:p>
          <a:p>
            <a:pPr marL="171450" lvl="0" indent="-171450">
              <a:buFont typeface="Arial" panose="020B0604020202020204" pitchFamily="34" charset="0"/>
              <a:buChar char="•"/>
            </a:pPr>
            <a:r>
              <a:rPr lang="en-US"/>
              <a:t>Give each group 1 of the A4 sheets with the CM steps (so that they can’t see what is on it)</a:t>
            </a:r>
          </a:p>
          <a:p>
            <a:pPr marL="171450" lvl="0" indent="-171450">
              <a:buFont typeface="Arial" panose="020B0604020202020204" pitchFamily="34" charset="0"/>
              <a:buChar char="•"/>
            </a:pPr>
            <a:r>
              <a:rPr lang="en-US" i="1"/>
              <a:t>We are going to have a competition</a:t>
            </a:r>
          </a:p>
          <a:p>
            <a:pPr marL="628650" lvl="1" indent="-171450">
              <a:buFont typeface="Arial" panose="020B0604020202020204" pitchFamily="34" charset="0"/>
              <a:buChar char="•"/>
            </a:pPr>
            <a:r>
              <a:rPr lang="en-US" i="1"/>
              <a:t>The 6 case management steps are written on the pages</a:t>
            </a:r>
          </a:p>
          <a:p>
            <a:pPr marL="628650" lvl="1" indent="-171450">
              <a:buFont typeface="Arial" panose="020B0604020202020204" pitchFamily="34" charset="0"/>
              <a:buChar char="•"/>
            </a:pPr>
            <a:r>
              <a:rPr lang="en-US" i="1"/>
              <a:t>The group that is first to stand in the right order wins</a:t>
            </a:r>
          </a:p>
          <a:p>
            <a:pPr marL="628650" lvl="1" indent="-171450">
              <a:buFont typeface="Arial" panose="020B0604020202020204" pitchFamily="34" charset="0"/>
              <a:buChar char="•"/>
            </a:pPr>
            <a:r>
              <a:rPr lang="en-US" i="1"/>
              <a:t>The other participants should help them</a:t>
            </a:r>
          </a:p>
          <a:p>
            <a:pPr marL="628650" lvl="1" indent="-171450">
              <a:buFont typeface="Arial" panose="020B0604020202020204" pitchFamily="34" charset="0"/>
              <a:buChar char="•"/>
            </a:pPr>
            <a:r>
              <a:rPr lang="en-US" i="1"/>
              <a:t>The other participants will decide which group is first to win</a:t>
            </a:r>
          </a:p>
          <a:p>
            <a:r>
              <a:rPr lang="en-US"/>
              <a:t> </a:t>
            </a:r>
          </a:p>
          <a:p>
            <a:r>
              <a:rPr lang="en-US" b="1"/>
              <a:t>CONCLUSION</a:t>
            </a:r>
          </a:p>
          <a:p>
            <a:pPr marL="171450" indent="-171450">
              <a:buFont typeface="Arial" panose="020B0604020202020204" pitchFamily="34" charset="0"/>
              <a:buChar char="•"/>
            </a:pPr>
            <a:r>
              <a:rPr lang="en-US" i="1"/>
              <a:t>While the case management steps follow a logical flow, in practice the case management process will not always be as linear as this</a:t>
            </a:r>
          </a:p>
          <a:p>
            <a:pPr marL="171450" indent="-171450">
              <a:buFont typeface="Arial" panose="020B0604020202020204" pitchFamily="34" charset="0"/>
              <a:buChar char="•"/>
            </a:pPr>
            <a:r>
              <a:rPr lang="en-US" i="1"/>
              <a:t>For example, the follow up and review may lead you to re-assess and update your case plan, or you may be required to re-open a close case</a:t>
            </a:r>
          </a:p>
          <a:p>
            <a:pPr marL="171450" indent="-171450">
              <a:buFont typeface="Arial" panose="020B0604020202020204" pitchFamily="34" charset="0"/>
              <a:buChar char="•"/>
            </a:pPr>
            <a:r>
              <a:rPr lang="en-US" i="1"/>
              <a:t>The CPIMS+ is configured in line with these processes and forms</a:t>
            </a:r>
          </a:p>
          <a:p>
            <a:pPr marL="628650" lvl="1" indent="-171450">
              <a:buFont typeface="Arial" panose="020B0604020202020204" pitchFamily="34" charset="0"/>
              <a:buChar char="•"/>
            </a:pPr>
            <a:r>
              <a:rPr lang="en-US" i="1"/>
              <a:t>Understanding this is key in understanding also its baseline configuration</a:t>
            </a:r>
          </a:p>
          <a:p>
            <a:pPr marL="628650" lvl="1" indent="-171450">
              <a:buFont typeface="Arial" panose="020B0604020202020204" pitchFamily="34" charset="0"/>
              <a:buChar char="•"/>
            </a:pPr>
            <a:r>
              <a:rPr lang="en-US" i="1"/>
              <a:t>All things can be customized of course.</a:t>
            </a:r>
          </a:p>
        </p:txBody>
      </p:sp>
      <p:sp>
        <p:nvSpPr>
          <p:cNvPr id="3" name="Slide Image Placeholder 2">
            <a:extLst>
              <a:ext uri="{FF2B5EF4-FFF2-40B4-BE49-F238E27FC236}">
                <a16:creationId xmlns:a16="http://schemas.microsoft.com/office/drawing/2014/main" id="{9154B6B7-C095-D2B3-62E7-54EA5B34D49F}"/>
              </a:ext>
            </a:extLst>
          </p:cNvPr>
          <p:cNvSpPr>
            <a:spLocks noGrp="1" noRot="1" noChangeAspect="1"/>
          </p:cNvSpPr>
          <p:nvPr>
            <p:ph type="sldImg"/>
          </p:nvPr>
        </p:nvSpPr>
        <p:spPr/>
      </p:sp>
    </p:spTree>
    <p:extLst>
      <p:ext uri="{BB962C8B-B14F-4D97-AF65-F5344CB8AC3E}">
        <p14:creationId xmlns:p14="http://schemas.microsoft.com/office/powerpoint/2010/main" val="1194504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a:t>ADAPT FOR CONTEXT</a:t>
            </a:r>
          </a:p>
          <a:p>
            <a:pPr marL="171450" indent="-171450">
              <a:buFont typeface="Arial" panose="020B0604020202020204" pitchFamily="34" charset="0"/>
              <a:buChar char="•"/>
            </a:pPr>
            <a:r>
              <a:rPr lang="en-US"/>
              <a:t>Replace the diagram if needed so that it reflects the case management process for your context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highlight>
                  <a:schemeClr val="lt1"/>
                </a:highlight>
                <a:sym typeface="Helvetica Neue"/>
              </a:rPr>
              <a:t>_____________________________________________________________________________</a:t>
            </a:r>
          </a:p>
          <a:p>
            <a:pPr marL="171450" indent="-171450">
              <a:buFont typeface="Arial" panose="020B0604020202020204" pitchFamily="34" charset="0"/>
              <a:buChar char="•"/>
            </a:pPr>
            <a:endParaRPr lang="en-US"/>
          </a:p>
          <a:p>
            <a:pPr marL="0" indent="0">
              <a:buFont typeface="Arial" panose="020B0604020202020204" pitchFamily="34" charset="0"/>
              <a:buNone/>
            </a:pPr>
            <a:r>
              <a:rPr lang="en-US" b="1"/>
              <a:t>EXPLANATION</a:t>
            </a:r>
          </a:p>
          <a:p>
            <a:pPr marL="171450" indent="-171450">
              <a:buFont typeface="Arial" panose="020B0604020202020204" pitchFamily="34" charset="0"/>
              <a:buChar char="•"/>
            </a:pPr>
            <a:r>
              <a:rPr lang="en-US"/>
              <a:t>Explain or ask a participant to explain the overview of the case management process in country.</a:t>
            </a:r>
          </a:p>
          <a:p>
            <a:pPr marL="171450" indent="-171450">
              <a:buFont typeface="Arial" panose="020B0604020202020204" pitchFamily="34" charset="0"/>
              <a:buChar char="•"/>
            </a:pPr>
            <a:r>
              <a:rPr lang="en-US" i="1"/>
              <a:t>Are there any questions before we continue? </a:t>
            </a:r>
          </a:p>
          <a:p>
            <a:endParaRPr lang="en-CA"/>
          </a:p>
        </p:txBody>
      </p:sp>
      <p:sp>
        <p:nvSpPr>
          <p:cNvPr id="3" name="Slide Image Placeholder 2">
            <a:extLst>
              <a:ext uri="{FF2B5EF4-FFF2-40B4-BE49-F238E27FC236}">
                <a16:creationId xmlns:a16="http://schemas.microsoft.com/office/drawing/2014/main" id="{9AA83177-92CB-630E-25C6-FFC24FF3AE66}"/>
              </a:ext>
            </a:extLst>
          </p:cNvPr>
          <p:cNvSpPr>
            <a:spLocks noGrp="1" noRot="1" noChangeAspect="1"/>
          </p:cNvSpPr>
          <p:nvPr>
            <p:ph type="sldImg"/>
          </p:nvPr>
        </p:nvSpPr>
        <p:spPr/>
      </p:sp>
    </p:spTree>
    <p:extLst>
      <p:ext uri="{BB962C8B-B14F-4D97-AF65-F5344CB8AC3E}">
        <p14:creationId xmlns:p14="http://schemas.microsoft.com/office/powerpoint/2010/main" val="3945899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1B6C79F4-209D-0B8A-972C-9A202DB3234E}"/>
              </a:ext>
            </a:extLst>
          </p:cNvPr>
          <p:cNvSpPr>
            <a:spLocks noGrp="1"/>
          </p:cNvSpPr>
          <p:nvPr>
            <p:ph type="body" idx="1"/>
          </p:nvPr>
        </p:nvSpPr>
        <p:spPr/>
        <p:txBody>
          <a:bodyPr/>
          <a:lstStyle/>
          <a:p>
            <a:r>
              <a:rPr lang="en-US" b="1"/>
              <a:t>EXPLANATION</a:t>
            </a:r>
          </a:p>
          <a:p>
            <a:pPr marL="171450" indent="-171450">
              <a:buFont typeface="Arial" panose="020B0604020202020204" pitchFamily="34" charset="0"/>
              <a:buChar char="•"/>
            </a:pPr>
            <a:r>
              <a:rPr lang="en-US" i="1"/>
              <a:t>Now we have gone over some of the case management basics, let’s take a look at information management for case management (referred to as IM4MC)</a:t>
            </a:r>
          </a:p>
          <a:p>
            <a:pPr marL="171450" indent="-171450">
              <a:buFont typeface="Arial" panose="020B0604020202020204" pitchFamily="34" charset="0"/>
              <a:buChar char="•"/>
            </a:pPr>
            <a:r>
              <a:rPr lang="en-US" i="1"/>
              <a:t>Information management for case management is not just about collecting information, but also involves data protection and information sharing practices</a:t>
            </a:r>
          </a:p>
          <a:p>
            <a:pPr marL="171450" indent="-171450">
              <a:buFont typeface="Arial" panose="020B0604020202020204" pitchFamily="34" charset="0"/>
              <a:buChar char="•"/>
            </a:pPr>
            <a:r>
              <a:rPr lang="en-US" i="1"/>
              <a:t>For the purpose of this training we will focus on the importance of documentation in information management, as this is key to the CPIMS+ and case management</a:t>
            </a:r>
          </a:p>
        </p:txBody>
      </p:sp>
      <p:sp>
        <p:nvSpPr>
          <p:cNvPr id="3" name="Slide Image Placeholder 2">
            <a:extLst>
              <a:ext uri="{FF2B5EF4-FFF2-40B4-BE49-F238E27FC236}">
                <a16:creationId xmlns:a16="http://schemas.microsoft.com/office/drawing/2014/main" id="{12565CF7-F9A8-5E06-C1D2-30360E58D1E5}"/>
              </a:ext>
            </a:extLst>
          </p:cNvPr>
          <p:cNvSpPr>
            <a:spLocks noGrp="1" noRot="1" noChangeAspect="1"/>
          </p:cNvSpPr>
          <p:nvPr>
            <p:ph type="sldImg"/>
          </p:nvPr>
        </p:nvSpPr>
        <p:spPr/>
      </p:sp>
    </p:spTree>
    <p:extLst>
      <p:ext uri="{BB962C8B-B14F-4D97-AF65-F5344CB8AC3E}">
        <p14:creationId xmlns:p14="http://schemas.microsoft.com/office/powerpoint/2010/main" val="1468654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dirty="0"/>
              <a:t>ADAPT FOR REMOTE TRAINING</a:t>
            </a:r>
          </a:p>
          <a:p>
            <a:pPr marL="171450" indent="-171450">
              <a:buFont typeface="Arial" panose="020B0604020202020204" pitchFamily="34" charset="0"/>
              <a:buChar char="•"/>
            </a:pPr>
            <a:r>
              <a:rPr lang="en-US" dirty="0"/>
              <a:t>Conduct the group discussion in breakout rooms. </a:t>
            </a:r>
            <a:endParaRPr lang="en-US" b="1" dirty="0">
              <a:highlight>
                <a:schemeClr val="lt1"/>
              </a:highlight>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highlight>
                  <a:schemeClr val="lt1"/>
                </a:highlight>
                <a:sym typeface="Helvetica Neue"/>
              </a:rPr>
              <a:t>_____________________________________________________________________________</a:t>
            </a:r>
          </a:p>
          <a:p>
            <a:endParaRPr lang="en-US" b="1" dirty="0"/>
          </a:p>
          <a:p>
            <a:r>
              <a:rPr lang="en-US" b="1" i="0" dirty="0"/>
              <a:t>GROUP DISCUSSION</a:t>
            </a:r>
          </a:p>
          <a:p>
            <a:pPr marL="171450" indent="-171450">
              <a:buFont typeface="Arial" panose="020B0604020202020204" pitchFamily="34" charset="0"/>
              <a:buChar char="•"/>
            </a:pPr>
            <a:r>
              <a:rPr lang="en-US" i="1" dirty="0"/>
              <a:t>As we have seen in the guiding principles for case management, consent and confidentiality is very important</a:t>
            </a:r>
          </a:p>
          <a:p>
            <a:pPr marL="171450" indent="-171450">
              <a:buFont typeface="Arial" panose="020B0604020202020204" pitchFamily="34" charset="0"/>
              <a:buChar char="•"/>
            </a:pPr>
            <a:r>
              <a:rPr lang="en-US" i="1" dirty="0"/>
              <a:t>In groups, reflect on the following question…</a:t>
            </a:r>
          </a:p>
          <a:p>
            <a:pPr marL="171450" indent="-171450">
              <a:buFont typeface="Arial" panose="020B0604020202020204" pitchFamily="34" charset="0"/>
              <a:buChar char="•"/>
            </a:pPr>
            <a:r>
              <a:rPr lang="en-US" dirty="0"/>
              <a:t>Present the slide</a:t>
            </a:r>
          </a:p>
          <a:p>
            <a:pPr marL="171450" indent="-171450">
              <a:buFont typeface="Arial" panose="020B0604020202020204" pitchFamily="34" charset="0"/>
              <a:buChar char="•"/>
            </a:pPr>
            <a:r>
              <a:rPr lang="en-GB" dirty="0"/>
              <a:t>Divide participants into groups of 3-5 people</a:t>
            </a:r>
            <a:endParaRPr lang="en-US" b="0" dirty="0"/>
          </a:p>
          <a:p>
            <a:pPr marL="171450" indent="-171450">
              <a:buFont typeface="Arial" panose="020B0604020202020204" pitchFamily="34" charset="0"/>
              <a:buChar char="•"/>
            </a:pPr>
            <a:r>
              <a:rPr lang="en-US" b="0" dirty="0"/>
              <a:t>Give participants time to discuss the question</a:t>
            </a:r>
          </a:p>
          <a:p>
            <a:pPr marL="171450" indent="-171450">
              <a:buFont typeface="Arial" panose="020B0604020202020204" pitchFamily="34" charset="0"/>
              <a:buChar char="•"/>
            </a:pPr>
            <a:endParaRPr lang="en-US" b="0" dirty="0"/>
          </a:p>
          <a:p>
            <a:pPr marL="0" indent="0">
              <a:buFont typeface="Arial" panose="020B0604020202020204" pitchFamily="34" charset="0"/>
              <a:buNone/>
            </a:pPr>
            <a:r>
              <a:rPr lang="en-US" b="1" dirty="0"/>
              <a:t>PLENARY DISCUSSION</a:t>
            </a:r>
          </a:p>
          <a:p>
            <a:pPr marL="171450" indent="-171450">
              <a:buFont typeface="Arial" panose="020B0604020202020204" pitchFamily="34" charset="0"/>
              <a:buChar char="•"/>
            </a:pPr>
            <a:r>
              <a:rPr lang="en-US" b="0" dirty="0"/>
              <a:t>Ask </a:t>
            </a:r>
            <a:r>
              <a:rPr lang="en-US" dirty="0"/>
              <a:t>2 or 3 groups to present their feedback – have each group to build on the feedback of other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short on time, let the participants shout out their answers</a:t>
            </a:r>
          </a:p>
          <a:p>
            <a:pPr marL="171450" lvl="0" indent="-171450">
              <a:buFont typeface="Arial" panose="020B0604020202020204" pitchFamily="34" charset="0"/>
              <a:buChar char="•"/>
            </a:pPr>
            <a:r>
              <a:rPr lang="en-US" dirty="0"/>
              <a:t>Make sure they consider</a:t>
            </a:r>
          </a:p>
          <a:p>
            <a:pPr marL="628650" lvl="1" indent="-171450">
              <a:buFont typeface="Arial" panose="020B0604020202020204" pitchFamily="34" charset="0"/>
              <a:buChar char="•"/>
            </a:pPr>
            <a:r>
              <a:rPr lang="en-US" dirty="0"/>
              <a:t>Service provision</a:t>
            </a:r>
          </a:p>
          <a:p>
            <a:pPr marL="628650" lvl="1" indent="-171450">
              <a:buFont typeface="Arial" panose="020B0604020202020204" pitchFamily="34" charset="0"/>
              <a:buChar char="•"/>
            </a:pPr>
            <a:r>
              <a:rPr lang="en-US" dirty="0"/>
              <a:t>Staff changes</a:t>
            </a:r>
          </a:p>
          <a:p>
            <a:pPr marL="628650" lvl="1" indent="-171450">
              <a:buFont typeface="Arial" panose="020B0604020202020204" pitchFamily="34" charset="0"/>
              <a:buChar char="•"/>
            </a:pPr>
            <a:r>
              <a:rPr lang="en-US" dirty="0"/>
              <a:t>Complex cases</a:t>
            </a:r>
          </a:p>
          <a:p>
            <a:pPr marL="628650" lvl="1" indent="-171450">
              <a:buFont typeface="Arial" panose="020B0604020202020204" pitchFamily="34" charset="0"/>
              <a:buChar char="•"/>
            </a:pPr>
            <a:r>
              <a:rPr lang="en-US" dirty="0"/>
              <a:t>Supervision</a:t>
            </a:r>
          </a:p>
          <a:p>
            <a:pPr marL="628650" lvl="1" indent="-171450">
              <a:buFont typeface="Arial" panose="020B0604020202020204" pitchFamily="34" charset="0"/>
              <a:buChar char="•"/>
            </a:pPr>
            <a:r>
              <a:rPr lang="en-US" dirty="0"/>
              <a:t>Participation of the child in case management processes</a:t>
            </a:r>
          </a:p>
        </p:txBody>
      </p:sp>
      <p:sp>
        <p:nvSpPr>
          <p:cNvPr id="3" name="Slide Image Placeholder 2">
            <a:extLst>
              <a:ext uri="{FF2B5EF4-FFF2-40B4-BE49-F238E27FC236}">
                <a16:creationId xmlns:a16="http://schemas.microsoft.com/office/drawing/2014/main" id="{8E6F2690-30A9-681E-8C4E-74BFE99FE33B}"/>
              </a:ext>
            </a:extLst>
          </p:cNvPr>
          <p:cNvSpPr>
            <a:spLocks noGrp="1" noRot="1" noChangeAspect="1"/>
          </p:cNvSpPr>
          <p:nvPr>
            <p:ph type="sldImg"/>
          </p:nvPr>
        </p:nvSpPr>
        <p:spPr/>
      </p:sp>
    </p:spTree>
    <p:extLst>
      <p:ext uri="{BB962C8B-B14F-4D97-AF65-F5344CB8AC3E}">
        <p14:creationId xmlns:p14="http://schemas.microsoft.com/office/powerpoint/2010/main" val="3184868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sz="1150" b="1" dirty="0"/>
              <a:t>ADAPT FOR CONTEXT</a:t>
            </a:r>
          </a:p>
          <a:p>
            <a:pPr marL="171450" indent="-171450">
              <a:buFont typeface="Arial" panose="020B0604020202020204" pitchFamily="34" charset="0"/>
              <a:buChar char="•"/>
            </a:pPr>
            <a:r>
              <a:rPr lang="en-US" sz="1150" dirty="0"/>
              <a:t>Adapt the script based on the group discussion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50" b="1" dirty="0">
                <a:highlight>
                  <a:schemeClr val="lt1"/>
                </a:highlight>
                <a:sym typeface="Helvetica Neue"/>
              </a:rPr>
              <a:t>_____________________________________________________________________________</a:t>
            </a:r>
          </a:p>
          <a:p>
            <a:pPr marL="0" indent="0">
              <a:buFont typeface="Arial" panose="020B0604020202020204" pitchFamily="34" charset="0"/>
              <a:buNone/>
            </a:pPr>
            <a:endParaRPr lang="en-US" sz="1150" dirty="0"/>
          </a:p>
          <a:p>
            <a:pPr marL="0" indent="0">
              <a:buFont typeface="Arial" panose="020B0604020202020204" pitchFamily="34" charset="0"/>
              <a:buNone/>
            </a:pPr>
            <a:r>
              <a:rPr lang="en-US" sz="1150" b="1" dirty="0"/>
              <a:t>EXPLANATION</a:t>
            </a:r>
          </a:p>
          <a:p>
            <a:pPr marL="171450" indent="-171450">
              <a:buFont typeface="Arial" panose="020B0604020202020204" pitchFamily="34" charset="0"/>
              <a:buChar char="•"/>
            </a:pPr>
            <a:r>
              <a:rPr lang="en-US" sz="1150" b="1" i="1" dirty="0"/>
              <a:t>To understand the child’s situation</a:t>
            </a:r>
          </a:p>
          <a:p>
            <a:pPr marL="628650" lvl="1" indent="-171450">
              <a:buFont typeface="Arial" panose="020B0604020202020204" pitchFamily="34" charset="0"/>
              <a:buChar char="•"/>
            </a:pPr>
            <a:r>
              <a:rPr lang="en-US" sz="1150" i="1" dirty="0"/>
              <a:t>This helps us to provide specific support and services that are appropriate and tailored to a child’s specific needs and protection concerns</a:t>
            </a:r>
          </a:p>
          <a:p>
            <a:pPr marL="628650" lvl="1" indent="-171450">
              <a:buFont typeface="Arial" panose="020B0604020202020204" pitchFamily="34" charset="0"/>
              <a:buChar char="•"/>
            </a:pPr>
            <a:r>
              <a:rPr lang="en-US" sz="1150" i="1" dirty="0"/>
              <a:t>The information collected and shared needs to have a clear purpose. It is for this reason that we are allowed to collect and store information under data protection standards.</a:t>
            </a:r>
          </a:p>
          <a:p>
            <a:pPr marL="628650" lvl="1" indent="-171450">
              <a:buFont typeface="Arial" panose="020B0604020202020204" pitchFamily="34" charset="0"/>
              <a:buChar char="•"/>
            </a:pPr>
            <a:r>
              <a:rPr lang="en-US" sz="1150" i="1" dirty="0"/>
              <a:t>This purpose has to be explained to the children and families.</a:t>
            </a:r>
          </a:p>
          <a:p>
            <a:pPr marL="171450" indent="-171450">
              <a:buFont typeface="Arial" panose="020B0604020202020204" pitchFamily="34" charset="0"/>
              <a:buChar char="•"/>
            </a:pPr>
            <a:r>
              <a:rPr lang="en-US" sz="1150" b="1" i="1" dirty="0"/>
              <a:t>To stay up to date on the cases</a:t>
            </a:r>
          </a:p>
          <a:p>
            <a:pPr marL="628650" lvl="1" indent="-171450">
              <a:buFont typeface="Arial" panose="020B0604020202020204" pitchFamily="34" charset="0"/>
              <a:buChar char="•"/>
            </a:pPr>
            <a:r>
              <a:rPr lang="en-US" sz="1150" i="1" dirty="0"/>
              <a:t>This helps us to remember a case</a:t>
            </a:r>
          </a:p>
          <a:p>
            <a:pPr marL="628650" lvl="1" indent="-171450">
              <a:buFont typeface="Arial" panose="020B0604020202020204" pitchFamily="34" charset="0"/>
              <a:buChar char="•"/>
            </a:pPr>
            <a:r>
              <a:rPr lang="en-US" sz="1150" i="1" dirty="0"/>
              <a:t>This helps us to avoid repeating questions to the children/families.</a:t>
            </a:r>
          </a:p>
          <a:p>
            <a:pPr marL="171450" indent="-171450">
              <a:buFont typeface="Arial" panose="020B0604020202020204" pitchFamily="34" charset="0"/>
              <a:buChar char="•"/>
            </a:pPr>
            <a:r>
              <a:rPr lang="en-US" sz="1150" b="1" i="1" dirty="0"/>
              <a:t>To look at quality of care</a:t>
            </a:r>
          </a:p>
          <a:p>
            <a:pPr marL="628650" lvl="1" indent="-171450">
              <a:buFont typeface="Arial" panose="020B0604020202020204" pitchFamily="34" charset="0"/>
              <a:buChar char="•"/>
            </a:pPr>
            <a:r>
              <a:rPr lang="en-US" sz="1150" i="1" dirty="0"/>
              <a:t>This helps a supervisor know about the quality of services being provided</a:t>
            </a:r>
          </a:p>
          <a:p>
            <a:pPr marL="171450" indent="-171450">
              <a:buFont typeface="Arial" panose="020B0604020202020204" pitchFamily="34" charset="0"/>
              <a:buChar char="•"/>
            </a:pPr>
            <a:r>
              <a:rPr lang="en-US" sz="1150" b="1" i="1" dirty="0"/>
              <a:t>To act as a record of progress</a:t>
            </a:r>
          </a:p>
          <a:p>
            <a:pPr marL="628650" lvl="1" indent="-171450">
              <a:buFont typeface="Arial" panose="020B0604020202020204" pitchFamily="34" charset="0"/>
              <a:buChar char="•"/>
            </a:pPr>
            <a:r>
              <a:rPr lang="en-US" sz="1150" i="1" dirty="0"/>
              <a:t>This helps us see a record of change if we are working with a child and their family over a long period of time</a:t>
            </a:r>
          </a:p>
          <a:p>
            <a:pPr marL="171450" indent="-171450">
              <a:buFont typeface="Arial" panose="020B0604020202020204" pitchFamily="34" charset="0"/>
              <a:buChar char="•"/>
            </a:pPr>
            <a:r>
              <a:rPr lang="en-US" sz="1150" b="1" i="1" dirty="0"/>
              <a:t>To ensure continuity of services</a:t>
            </a:r>
          </a:p>
          <a:p>
            <a:pPr marL="628650" lvl="1" indent="-171450">
              <a:buFont typeface="Arial" panose="020B0604020202020204" pitchFamily="34" charset="0"/>
              <a:buChar char="•"/>
            </a:pPr>
            <a:r>
              <a:rPr lang="en-US" sz="1150" i="1" dirty="0"/>
              <a:t>This helps a different caseworker continue services for a child when needed</a:t>
            </a:r>
          </a:p>
          <a:p>
            <a:pPr marL="628650" lvl="1" indent="-171450">
              <a:buFont typeface="Arial" panose="020B0604020202020204" pitchFamily="34" charset="0"/>
              <a:buChar char="•"/>
            </a:pPr>
            <a:r>
              <a:rPr lang="en-US" sz="1150" i="1" dirty="0"/>
              <a:t>If a staff member goes on leave, is sick or leaves the organization, another caseworker see what actions/steps have been taken so far and what's going on</a:t>
            </a:r>
          </a:p>
          <a:p>
            <a:pPr marL="171450" lvl="0" indent="-171450">
              <a:buFont typeface="Arial" panose="020B0604020202020204" pitchFamily="34" charset="0"/>
              <a:buChar char="•"/>
            </a:pPr>
            <a:r>
              <a:rPr lang="en-US" sz="1150" b="1" i="1" dirty="0"/>
              <a:t>Real-time documentation</a:t>
            </a:r>
          </a:p>
          <a:p>
            <a:pPr marL="628650" lvl="1" indent="-171450">
              <a:buFont typeface="Arial" panose="020B0604020202020204" pitchFamily="34" charset="0"/>
              <a:buChar char="•"/>
            </a:pPr>
            <a:r>
              <a:rPr lang="en-US" sz="1150" i="1" dirty="0"/>
              <a:t>We need to understand services in real time</a:t>
            </a:r>
          </a:p>
          <a:p>
            <a:pPr marL="628650" lvl="1" indent="-171450">
              <a:buFont typeface="Arial" panose="020B0604020202020204" pitchFamily="34" charset="0"/>
              <a:buChar char="•"/>
            </a:pPr>
            <a:r>
              <a:rPr lang="en-US" sz="1150" i="1" dirty="0"/>
              <a:t>Collecting day-to-day information is a continuous, low-cost way to do this</a:t>
            </a:r>
          </a:p>
          <a:p>
            <a:pPr marL="171450" lvl="0" indent="-171450">
              <a:buFont typeface="Arial" panose="020B0604020202020204" pitchFamily="34" charset="0"/>
              <a:buChar char="•"/>
            </a:pPr>
            <a:r>
              <a:rPr lang="en-US" sz="1150" b="1" i="1" dirty="0"/>
              <a:t>Information ownership</a:t>
            </a:r>
          </a:p>
          <a:p>
            <a:pPr marL="628650" lvl="1" indent="-171450">
              <a:buFont typeface="Arial" panose="020B0604020202020204" pitchFamily="34" charset="0"/>
              <a:buChar char="•"/>
            </a:pPr>
            <a:r>
              <a:rPr lang="en-US" sz="1150" i="1" u="none" dirty="0"/>
              <a:t>Children and families should own their information (the one we have collected and stored)</a:t>
            </a:r>
          </a:p>
          <a:p>
            <a:pPr marL="628650" lvl="1" indent="-171450">
              <a:buFont typeface="Arial" panose="020B0604020202020204" pitchFamily="34" charset="0"/>
              <a:buChar char="•"/>
            </a:pPr>
            <a:r>
              <a:rPr lang="en-US" sz="1150" i="1" u="none" dirty="0"/>
              <a:t>They can decide to remove or modify whatever they want (this is linked to ethical standards, participation and respect of their views)</a:t>
            </a:r>
          </a:p>
        </p:txBody>
      </p:sp>
      <p:sp>
        <p:nvSpPr>
          <p:cNvPr id="3" name="Slide Image Placeholder 2">
            <a:extLst>
              <a:ext uri="{FF2B5EF4-FFF2-40B4-BE49-F238E27FC236}">
                <a16:creationId xmlns:a16="http://schemas.microsoft.com/office/drawing/2014/main" id="{903DC65A-5F10-2AA4-1641-9BF0D56947F3}"/>
              </a:ext>
            </a:extLst>
          </p:cNvPr>
          <p:cNvSpPr>
            <a:spLocks noGrp="1" noRot="1" noChangeAspect="1"/>
          </p:cNvSpPr>
          <p:nvPr>
            <p:ph type="sldImg"/>
          </p:nvPr>
        </p:nvSpPr>
        <p:spPr/>
      </p:sp>
    </p:spTree>
    <p:extLst>
      <p:ext uri="{BB962C8B-B14F-4D97-AF65-F5344CB8AC3E}">
        <p14:creationId xmlns:p14="http://schemas.microsoft.com/office/powerpoint/2010/main" val="1016050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dirty="0"/>
              <a:t>ADAPT FOR REMOTE TRAINING</a:t>
            </a:r>
          </a:p>
          <a:p>
            <a:pPr marL="171450" indent="-171450">
              <a:buFont typeface="Arial" panose="020B0604020202020204" pitchFamily="34" charset="0"/>
              <a:buChar char="•"/>
            </a:pPr>
            <a:r>
              <a:rPr lang="en-US" dirty="0"/>
              <a:t>Conduct the discussion with a </a:t>
            </a:r>
            <a:r>
              <a:rPr lang="en-US" dirty="0" err="1"/>
              <a:t>jamboard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highlight>
                  <a:schemeClr val="lt1"/>
                </a:highlight>
                <a:sym typeface="Helvetica Neue"/>
              </a:rPr>
              <a:t>_____________________________________________________________________________</a:t>
            </a:r>
          </a:p>
          <a:p>
            <a:endParaRPr lang="en-US" b="1" dirty="0"/>
          </a:p>
          <a:p>
            <a:r>
              <a:rPr lang="en-US" b="1" dirty="0"/>
              <a:t>GROUP DISCUSSION</a:t>
            </a:r>
            <a:endParaRPr lang="en-US" i="1" dirty="0"/>
          </a:p>
          <a:p>
            <a:pPr marL="171450" indent="-171450">
              <a:buFont typeface="Arial" panose="020B0604020202020204" pitchFamily="34" charset="0"/>
              <a:buChar char="•"/>
            </a:pPr>
            <a:r>
              <a:rPr lang="en-US" i="1" dirty="0"/>
              <a:t>In groups, discuss the following question…</a:t>
            </a:r>
          </a:p>
          <a:p>
            <a:pPr marL="171450" indent="-171450">
              <a:buFont typeface="Arial" panose="020B0604020202020204" pitchFamily="34" charset="0"/>
              <a:buChar char="•"/>
            </a:pPr>
            <a:r>
              <a:rPr lang="en-US" b="0" i="0" dirty="0"/>
              <a:t>Present the slide</a:t>
            </a:r>
          </a:p>
          <a:p>
            <a:pPr marL="171450" indent="-171450">
              <a:buFont typeface="Arial" panose="020B0604020202020204" pitchFamily="34" charset="0"/>
              <a:buChar char="•"/>
            </a:pPr>
            <a:r>
              <a:rPr lang="en-GB" dirty="0"/>
              <a:t>Divide participants into groups of 3-5 people</a:t>
            </a:r>
            <a:endParaRPr lang="en-US" dirty="0"/>
          </a:p>
          <a:p>
            <a:pPr marL="171450" indent="-171450">
              <a:buFont typeface="Arial" panose="020B0604020202020204" pitchFamily="34" charset="0"/>
              <a:buChar char="•"/>
            </a:pPr>
            <a:r>
              <a:rPr lang="en-US" dirty="0"/>
              <a:t>Provide time for participants to discuss</a:t>
            </a:r>
          </a:p>
          <a:p>
            <a:pPr marL="171450" indent="-171450">
              <a:buFont typeface="Arial" panose="020B0604020202020204" pitchFamily="34" charset="0"/>
              <a:buChar char="•"/>
            </a:pPr>
            <a:r>
              <a:rPr lang="en-US" dirty="0"/>
              <a:t>Prompts for answers:</a:t>
            </a:r>
          </a:p>
          <a:p>
            <a:pPr marL="628650" lvl="1" indent="-171450">
              <a:buFont typeface="Arial" panose="020B0604020202020204" pitchFamily="34" charset="0"/>
              <a:buChar char="•"/>
            </a:pPr>
            <a:r>
              <a:rPr lang="en-US" dirty="0"/>
              <a:t>Paperwork</a:t>
            </a:r>
          </a:p>
          <a:p>
            <a:pPr marL="628650" lvl="1" indent="-171450">
              <a:buFont typeface="Arial" panose="020B0604020202020204" pitchFamily="34" charset="0"/>
              <a:buChar char="•"/>
            </a:pPr>
            <a:r>
              <a:rPr lang="en-US" dirty="0"/>
              <a:t>Communication with the supervisor</a:t>
            </a:r>
          </a:p>
          <a:p>
            <a:pPr marL="628650" lvl="1" indent="-171450">
              <a:buFont typeface="Arial" panose="020B0604020202020204" pitchFamily="34" charset="0"/>
              <a:buChar char="•"/>
            </a:pPr>
            <a:r>
              <a:rPr lang="en-US" dirty="0"/>
              <a:t>Keeping track of files</a:t>
            </a:r>
          </a:p>
          <a:p>
            <a:pPr marL="628650" lvl="1" indent="-171450">
              <a:buFont typeface="Arial" panose="020B0604020202020204" pitchFamily="34" charset="0"/>
              <a:buChar char="•"/>
            </a:pPr>
            <a:r>
              <a:rPr lang="en-US" dirty="0"/>
              <a:t>Finding information in case files</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b="1" dirty="0"/>
              <a:t>PLENARY DISCUSSION</a:t>
            </a:r>
          </a:p>
          <a:p>
            <a:pPr marL="171450" lvl="0" indent="-171450">
              <a:buFont typeface="Arial" panose="020B0604020202020204" pitchFamily="34" charset="0"/>
              <a:buChar char="•"/>
            </a:pPr>
            <a:r>
              <a:rPr lang="en-US" dirty="0"/>
              <a:t>Gather feedback in a plenary discussion</a:t>
            </a:r>
          </a:p>
          <a:p>
            <a:pPr marL="171450" indent="-171450">
              <a:buFont typeface="Arial" panose="020B0604020202020204" pitchFamily="34" charset="0"/>
              <a:buChar char="•"/>
            </a:pPr>
            <a:r>
              <a:rPr lang="en-US" dirty="0"/>
              <a:t>Note down the answers on a flipchart </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CONCLUSION</a:t>
            </a:r>
          </a:p>
          <a:p>
            <a:pPr marL="171450" indent="-171450">
              <a:buFont typeface="Arial" panose="020B0604020202020204" pitchFamily="34" charset="0"/>
              <a:buChar char="•"/>
            </a:pPr>
            <a:r>
              <a:rPr lang="en-US" b="0" i="1" dirty="0"/>
              <a:t>We will </a:t>
            </a:r>
            <a:r>
              <a:rPr lang="en-US" i="1" dirty="0"/>
              <a:t>come back to this during our practice with the CPIMS+</a:t>
            </a:r>
            <a:endParaRPr lang="en-US" dirty="0"/>
          </a:p>
          <a:p>
            <a:endParaRPr lang="en-CA" dirty="0"/>
          </a:p>
        </p:txBody>
      </p:sp>
      <p:sp>
        <p:nvSpPr>
          <p:cNvPr id="3" name="Slide Image Placeholder 2">
            <a:extLst>
              <a:ext uri="{FF2B5EF4-FFF2-40B4-BE49-F238E27FC236}">
                <a16:creationId xmlns:a16="http://schemas.microsoft.com/office/drawing/2014/main" id="{8BDE5746-68A3-4036-F02B-87F2A2280D61}"/>
              </a:ext>
            </a:extLst>
          </p:cNvPr>
          <p:cNvSpPr>
            <a:spLocks noGrp="1" noRot="1" noChangeAspect="1"/>
          </p:cNvSpPr>
          <p:nvPr>
            <p:ph type="sldImg"/>
          </p:nvPr>
        </p:nvSpPr>
        <p:spPr/>
      </p:sp>
    </p:spTree>
    <p:extLst>
      <p:ext uri="{BB962C8B-B14F-4D97-AF65-F5344CB8AC3E}">
        <p14:creationId xmlns:p14="http://schemas.microsoft.com/office/powerpoint/2010/main" val="4021998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a:t>INTRODUCTION</a:t>
            </a:r>
          </a:p>
          <a:p>
            <a:pPr marL="171450" indent="-171450">
              <a:buFont typeface="Arial" panose="020B0604020202020204" pitchFamily="34" charset="0"/>
              <a:buChar char="•"/>
            </a:pPr>
            <a:r>
              <a:rPr lang="en-US" i="1"/>
              <a:t>Now let’s talk more about information management and the different elements of an information management system for case management</a:t>
            </a:r>
          </a:p>
          <a:p>
            <a:pPr marL="171450" indent="-171450">
              <a:buFont typeface="Arial" panose="020B0604020202020204" pitchFamily="34" charset="0"/>
              <a:buChar char="•"/>
            </a:pPr>
            <a:r>
              <a:rPr lang="en-US" b="0" i="0" dirty="0"/>
              <a:t>Present</a:t>
            </a:r>
            <a:r>
              <a:rPr lang="en-US" b="0" i="0"/>
              <a:t> the slide</a:t>
            </a:r>
          </a:p>
          <a:p>
            <a:pPr marL="0" indent="0">
              <a:buFont typeface="Arial" panose="020B0604020202020204" pitchFamily="34" charset="0"/>
              <a:buNone/>
            </a:pPr>
            <a:endParaRPr lang="en-US" b="1"/>
          </a:p>
          <a:p>
            <a:pPr marL="0" indent="0">
              <a:buFont typeface="Arial" panose="020B0604020202020204" pitchFamily="34" charset="0"/>
              <a:buNone/>
            </a:pPr>
            <a:r>
              <a:rPr lang="en-US" b="1"/>
              <a:t>PLENARY DISCUSSION</a:t>
            </a:r>
          </a:p>
          <a:p>
            <a:pPr marL="171450" indent="-171450">
              <a:buFont typeface="Arial" panose="020B0604020202020204" pitchFamily="34" charset="0"/>
              <a:buChar char="•"/>
            </a:pPr>
            <a:r>
              <a:rPr lang="en-US" b="1" i="1"/>
              <a:t>What is an example of documentation? Why is it important?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Examples are notebooks, forms and a database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Proper documentation helps caseworkers make good decisions based on all the facts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Forms promote accountability because good record keeping is a professional and ethical responsibility, and in some countries a legal obligation</a:t>
            </a:r>
          </a:p>
          <a:p>
            <a:pPr marL="171450" indent="-171450">
              <a:buFont typeface="Arial" panose="020B0604020202020204" pitchFamily="34" charset="0"/>
              <a:buChar char="•"/>
            </a:pPr>
            <a:r>
              <a:rPr lang="en-US" b="1" i="1"/>
              <a:t>Who is familiar with the </a:t>
            </a:r>
            <a:r>
              <a:rPr lang="en-US" b="1" i="1" dirty="0" err="1"/>
              <a:t>SoP’s</a:t>
            </a:r>
            <a:r>
              <a:rPr lang="en-US" b="1" i="1"/>
              <a:t>? What does it consist of? Why is it important?</a:t>
            </a:r>
          </a:p>
          <a:p>
            <a:pPr marL="628650" lvl="1" indent="-171450">
              <a:buFont typeface="Arial" panose="020B0604020202020204" pitchFamily="34" charset="0"/>
              <a:buChar char="•"/>
            </a:pPr>
            <a:r>
              <a:rPr lang="en-US"/>
              <a:t>A guidance document which gives instructions about how to do the case management process</a:t>
            </a:r>
          </a:p>
          <a:p>
            <a:pPr marL="628650" lvl="1" indent="-171450">
              <a:buFont typeface="Arial" panose="020B0604020202020204" pitchFamily="34" charset="0"/>
              <a:buChar char="•"/>
            </a:pPr>
            <a:r>
              <a:rPr lang="en-US"/>
              <a:t>It includes a diagram of the case management steps and rules about what to do in different situations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It enables service providers to harmonize and standardize services and approaches for children and families</a:t>
            </a:r>
          </a:p>
          <a:p>
            <a:pPr marL="171450" indent="-171450">
              <a:buFont typeface="Arial" panose="020B0604020202020204" pitchFamily="34" charset="0"/>
              <a:buChar char="•"/>
            </a:pPr>
            <a:r>
              <a:rPr lang="en-US" b="1" i="1"/>
              <a:t>Did you participate in the data protection assessment? Who can explain what it is? Why is it important?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purpose is to identify, evaluate, and address the risks to children arising from managing sensitive case data at agency and inter-agency levels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outcomes should be an action plan and relevant information should be included in the Data Protection and Information Sharing Protocol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Note that the DPIA is not currently in the IA guidelines</a:t>
            </a:r>
          </a:p>
          <a:p>
            <a:pPr marL="171450" indent="-171450">
              <a:buFont typeface="Arial" panose="020B0604020202020204" pitchFamily="34" charset="0"/>
              <a:buChar char="•"/>
              <a:defRPr/>
            </a:pPr>
            <a:endParaRPr lang="en-US" i="1"/>
          </a:p>
          <a:p>
            <a:pPr>
              <a:defRPr/>
            </a:pPr>
            <a:r>
              <a:rPr lang="en-US" b="1"/>
              <a:t>CONTINUED </a:t>
            </a:r>
            <a:r>
              <a:rPr lang="en-US" b="1">
                <a:sym typeface="Wingdings" panose="05000000000000000000" pitchFamily="2" charset="2"/>
              </a:rPr>
              <a:t></a:t>
            </a:r>
            <a:endParaRPr lang="en-US" b="1"/>
          </a:p>
        </p:txBody>
      </p:sp>
      <p:sp>
        <p:nvSpPr>
          <p:cNvPr id="3" name="Slide Image Placeholder 2">
            <a:extLst>
              <a:ext uri="{FF2B5EF4-FFF2-40B4-BE49-F238E27FC236}">
                <a16:creationId xmlns:a16="http://schemas.microsoft.com/office/drawing/2014/main" id="{D4F0B5F6-E86A-0F3B-3BC0-4B2D72B9CC22}"/>
              </a:ext>
            </a:extLst>
          </p:cNvPr>
          <p:cNvSpPr>
            <a:spLocks noGrp="1" noRot="1" noChangeAspect="1"/>
          </p:cNvSpPr>
          <p:nvPr>
            <p:ph type="sldImg"/>
          </p:nvPr>
        </p:nvSpPr>
        <p:spPr/>
      </p:sp>
    </p:spTree>
    <p:extLst>
      <p:ext uri="{BB962C8B-B14F-4D97-AF65-F5344CB8AC3E}">
        <p14:creationId xmlns:p14="http://schemas.microsoft.com/office/powerpoint/2010/main" val="1208307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buClr>
                <a:schemeClr val="dk1"/>
              </a:buClr>
              <a:buSzPts val="1100"/>
            </a:pPr>
            <a:endParaRPr lang="en-US" sz="1300">
              <a:highlight>
                <a:schemeClr val="lt1"/>
              </a:highlight>
            </a:endParaRPr>
          </a:p>
        </p:txBody>
      </p:sp>
      <p:sp>
        <p:nvSpPr>
          <p:cNvPr id="4" name="Slide Number Placeholder 3"/>
          <p:cNvSpPr>
            <a:spLocks noGrp="1"/>
          </p:cNvSpPr>
          <p:nvPr>
            <p:ph type="sldNum" sz="quarter" idx="5"/>
          </p:nvPr>
        </p:nvSpPr>
        <p:spPr/>
        <p:txBody>
          <a:bodyPr/>
          <a:lstStyle/>
          <a:p>
            <a:fld id="{780767AD-8186-5647-9165-A19B63BA7F43}" type="slidenum">
              <a:rPr lang="en-US" smtClean="0"/>
              <a:pPr/>
              <a:t>3</a:t>
            </a:fld>
            <a:endParaRPr lang="en-US"/>
          </a:p>
        </p:txBody>
      </p:sp>
    </p:spTree>
    <p:extLst>
      <p:ext uri="{BB962C8B-B14F-4D97-AF65-F5344CB8AC3E}">
        <p14:creationId xmlns:p14="http://schemas.microsoft.com/office/powerpoint/2010/main" val="39183692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a:sym typeface="Wingdings" panose="05000000000000000000" pitchFamily="2" charset="2"/>
              </a:rPr>
              <a:t> </a:t>
            </a:r>
            <a:r>
              <a:rPr lang="en-US" b="1"/>
              <a:t>CONTINUED</a:t>
            </a:r>
          </a:p>
          <a:p>
            <a:endParaRPr lang="en-US" b="1"/>
          </a:p>
          <a:p>
            <a:r>
              <a:rPr lang="en-US" b="1"/>
              <a:t>PLENARY DISCUSSION</a:t>
            </a:r>
            <a:endParaRPr lang="en-US" b="1" i="1"/>
          </a:p>
          <a:p>
            <a:pPr marL="171450" indent="-171450">
              <a:buFont typeface="Arial" panose="020B0604020202020204" pitchFamily="34" charset="0"/>
              <a:buChar char="•"/>
            </a:pPr>
            <a:r>
              <a:rPr lang="en-US" b="1" i="1"/>
              <a:t>Who has read the DPP/ISP? What does it consist of?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Case management creates risks for children and families and so this protocol ensures you know how to reduce or avoid those risks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It includes how to ensure the data is protected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It is an agreement between agencies and staff about what information is OK or not OK to share, when it is OK to share, and how to share information</a:t>
            </a:r>
            <a:endParaRPr lang="en-US" i="1"/>
          </a:p>
          <a:p>
            <a:pPr marL="171450" indent="-171450">
              <a:buFont typeface="Arial" panose="020B0604020202020204" pitchFamily="34" charset="0"/>
              <a:buChar char="•"/>
            </a:pPr>
            <a:r>
              <a:rPr lang="en-US" b="1" i="1"/>
              <a:t>What kind of database are you currently using? Why is it important?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Can be the CPIMS+, ProGres, Excel, etc.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Have lots of different purposes, but it helps to safely store confidential data, analyze protection issues children are facing, see how well the team is doing, and give summary data for reporting</a:t>
            </a:r>
            <a:endParaRPr lang="en-US" sz="1200" b="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a:t>CONCLUSION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a:t>A CM database solution such as the CPIMS+ is nothing if there is no solid case management foundation and if the 4 other IM4CM elements are not in place and of quality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a:t>Case Management data represents the most sensitive information to manage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a:t>It is identifiable personal data as well as sensitive protection concerns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a:t>Therefore, it requires high ethical data protection and confidentiality standards and specific considerations when working with electronic databases</a:t>
            </a:r>
          </a:p>
          <a:p>
            <a:pPr marL="171450" indent="-171450">
              <a:buFont typeface="Arial" panose="020B0604020202020204" pitchFamily="34" charset="0"/>
              <a:buChar char="•"/>
            </a:pPr>
            <a:r>
              <a:rPr lang="en-US" sz="1200" i="1"/>
              <a:t>Are there any questions before we move to some more information about the CPIMS+? </a:t>
            </a:r>
          </a:p>
        </p:txBody>
      </p:sp>
      <p:sp>
        <p:nvSpPr>
          <p:cNvPr id="3" name="Slide Image Placeholder 2">
            <a:extLst>
              <a:ext uri="{FF2B5EF4-FFF2-40B4-BE49-F238E27FC236}">
                <a16:creationId xmlns:a16="http://schemas.microsoft.com/office/drawing/2014/main" id="{D4F0B5F6-E86A-0F3B-3BC0-4B2D72B9CC22}"/>
              </a:ext>
            </a:extLst>
          </p:cNvPr>
          <p:cNvSpPr>
            <a:spLocks noGrp="1" noRot="1" noChangeAspect="1"/>
          </p:cNvSpPr>
          <p:nvPr>
            <p:ph type="sldImg"/>
          </p:nvPr>
        </p:nvSpPr>
        <p:spPr/>
      </p:sp>
    </p:spTree>
    <p:extLst>
      <p:ext uri="{BB962C8B-B14F-4D97-AF65-F5344CB8AC3E}">
        <p14:creationId xmlns:p14="http://schemas.microsoft.com/office/powerpoint/2010/main" val="2339887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1B6C79F4-209D-0B8A-972C-9A202DB3234E}"/>
              </a:ext>
            </a:extLst>
          </p:cNvPr>
          <p:cNvSpPr>
            <a:spLocks noGrp="1"/>
          </p:cNvSpPr>
          <p:nvPr>
            <p:ph type="body" idx="1"/>
          </p:nvPr>
        </p:nvSpPr>
        <p:spPr/>
        <p:txBody>
          <a:bodyPr/>
          <a:lstStyle/>
          <a:p>
            <a:r>
              <a:rPr lang="en-US" b="1"/>
              <a:t>INTRODUCTION</a:t>
            </a:r>
          </a:p>
          <a:p>
            <a:pPr marL="171450" indent="-171450">
              <a:buFont typeface="Arial" panose="020B0604020202020204" pitchFamily="34" charset="0"/>
              <a:buChar char="•"/>
            </a:pPr>
            <a:r>
              <a:rPr lang="en-US" i="1"/>
              <a:t>Now that we have spoken about case management and the main IM4CM elements, let’s start taking a closer look at the CPIMS+ as a case management software</a:t>
            </a:r>
          </a:p>
          <a:p>
            <a:pPr marL="171450" indent="-171450">
              <a:buFont typeface="Arial" panose="020B0604020202020204" pitchFamily="34" charset="0"/>
              <a:buChar char="•"/>
            </a:pPr>
            <a:r>
              <a:rPr lang="en-US" i="1"/>
              <a:t>We will discuss the history, what and where it is, and give you a first demo</a:t>
            </a:r>
          </a:p>
          <a:p>
            <a:pPr marL="171450" indent="-171450">
              <a:buFont typeface="Arial" panose="020B0604020202020204" pitchFamily="34" charset="0"/>
              <a:buChar char="•"/>
            </a:pPr>
            <a:r>
              <a:rPr lang="en-US" i="1"/>
              <a:t>Sessions 2, 3 and 4 will allow us to dive further into the specifics of what the CPIMS+ can do to support quality case management and practicing with the system</a:t>
            </a:r>
          </a:p>
          <a:p>
            <a:endParaRPr lang="en-US"/>
          </a:p>
          <a:p>
            <a:r>
              <a:rPr lang="en-US" b="1"/>
              <a:t>EXPLANATION</a:t>
            </a:r>
          </a:p>
          <a:p>
            <a:pPr marL="171450" indent="-171450">
              <a:buFont typeface="Arial" panose="020B0604020202020204" pitchFamily="34" charset="0"/>
              <a:buChar char="•"/>
            </a:pPr>
            <a:r>
              <a:rPr lang="en-US"/>
              <a:t>Guide participants to </a:t>
            </a:r>
            <a:r>
              <a:rPr lang="en-US" b="1"/>
              <a:t>Workbook page 3: CPIMS+ Integration Plan</a:t>
            </a:r>
          </a:p>
          <a:p>
            <a:pPr marL="171450" indent="-171450">
              <a:buFont typeface="Arial" panose="020B0604020202020204" pitchFamily="34" charset="0"/>
              <a:buChar char="•"/>
            </a:pPr>
            <a:r>
              <a:rPr lang="en-US" i="1"/>
              <a:t>I would like to start by introducing this sample CPIMS+ Integration Plan</a:t>
            </a:r>
          </a:p>
          <a:p>
            <a:pPr marL="171450" indent="-171450">
              <a:buFont typeface="Arial" panose="020B0604020202020204" pitchFamily="34" charset="0"/>
              <a:buChar char="•"/>
            </a:pPr>
            <a:r>
              <a:rPr lang="en-US" i="1"/>
              <a:t>This is where you can take notes on how you would like to integrate the CPIMS+ in your daily case management practice</a:t>
            </a:r>
          </a:p>
          <a:p>
            <a:pPr marL="171450" indent="-171450">
              <a:buFont typeface="Arial" panose="020B0604020202020204" pitchFamily="34" charset="0"/>
              <a:buChar char="•"/>
            </a:pPr>
            <a:r>
              <a:rPr lang="en-US" i="1"/>
              <a:t>We will get back to this during the different exercises, when you will enter data into the CPIMS+, which functionalities to use and when etc.</a:t>
            </a:r>
          </a:p>
        </p:txBody>
      </p:sp>
      <p:sp>
        <p:nvSpPr>
          <p:cNvPr id="3" name="Slide Image Placeholder 2">
            <a:extLst>
              <a:ext uri="{FF2B5EF4-FFF2-40B4-BE49-F238E27FC236}">
                <a16:creationId xmlns:a16="http://schemas.microsoft.com/office/drawing/2014/main" id="{90CA146E-0FD3-0E48-99D2-86F3D8D3F142}"/>
              </a:ext>
            </a:extLst>
          </p:cNvPr>
          <p:cNvSpPr>
            <a:spLocks noGrp="1" noRot="1" noChangeAspect="1"/>
          </p:cNvSpPr>
          <p:nvPr>
            <p:ph type="sldImg"/>
          </p:nvPr>
        </p:nvSpPr>
        <p:spPr/>
      </p:sp>
    </p:spTree>
    <p:extLst>
      <p:ext uri="{BB962C8B-B14F-4D97-AF65-F5344CB8AC3E}">
        <p14:creationId xmlns:p14="http://schemas.microsoft.com/office/powerpoint/2010/main" val="3075846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a:t>EXPLANATION</a:t>
            </a:r>
          </a:p>
          <a:p>
            <a:pPr marL="171450" indent="-171450">
              <a:buFont typeface="Arial" panose="020B0604020202020204" pitchFamily="34" charset="0"/>
              <a:buChar char="•"/>
            </a:pPr>
            <a:r>
              <a:rPr lang="en-US" i="1"/>
              <a:t>The CPIMS+ started in 2005 with the consensus at the global level for the need of information management support for both family tracing and reunification and case management.</a:t>
            </a:r>
          </a:p>
          <a:p>
            <a:pPr marL="171450" indent="-171450">
              <a:buFont typeface="Arial" panose="020B0604020202020204" pitchFamily="34" charset="0"/>
              <a:buChar char="•"/>
            </a:pPr>
            <a:r>
              <a:rPr lang="en-US" i="1"/>
              <a:t>The CPIMS in it’s first iteration was created</a:t>
            </a:r>
          </a:p>
          <a:p>
            <a:pPr marL="171450" indent="-171450">
              <a:buFont typeface="Arial" panose="020B0604020202020204" pitchFamily="34" charset="0"/>
              <a:buChar char="•"/>
            </a:pPr>
            <a:r>
              <a:rPr lang="en-US" i="1"/>
              <a:t>In 2014 the development of the Primero software which we now use begun. </a:t>
            </a:r>
          </a:p>
        </p:txBody>
      </p:sp>
      <p:sp>
        <p:nvSpPr>
          <p:cNvPr id="3" name="Slide Image Placeholder 2">
            <a:extLst>
              <a:ext uri="{FF2B5EF4-FFF2-40B4-BE49-F238E27FC236}">
                <a16:creationId xmlns:a16="http://schemas.microsoft.com/office/drawing/2014/main" id="{B3AADB21-16DF-67EF-37C6-00DC4444E1F3}"/>
              </a:ext>
            </a:extLst>
          </p:cNvPr>
          <p:cNvSpPr>
            <a:spLocks noGrp="1" noRot="1" noChangeAspect="1"/>
          </p:cNvSpPr>
          <p:nvPr>
            <p:ph type="sldImg"/>
          </p:nvPr>
        </p:nvSpPr>
        <p:spPr/>
      </p:sp>
    </p:spTree>
    <p:extLst>
      <p:ext uri="{BB962C8B-B14F-4D97-AF65-F5344CB8AC3E}">
        <p14:creationId xmlns:p14="http://schemas.microsoft.com/office/powerpoint/2010/main" val="3668439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pPr marL="0" indent="0">
              <a:buFont typeface="Arial" panose="020B0604020202020204" pitchFamily="34" charset="0"/>
              <a:buNone/>
            </a:pPr>
            <a:r>
              <a:rPr lang="en-US" sz="1100" b="1" dirty="0"/>
              <a:t>ADAPT FOR REMOTE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Substitute candy with something creative, e.g. a solo coaching session on Primero.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highlight>
                  <a:schemeClr val="lt1"/>
                </a:highlight>
                <a:sym typeface="Helvetica Neue"/>
              </a:rPr>
              <a:t>____________________________________________________________________________________</a:t>
            </a:r>
          </a:p>
          <a:p>
            <a:pPr marL="0" indent="0">
              <a:buFont typeface="Arial" panose="020B0604020202020204" pitchFamily="34" charset="0"/>
              <a:buNone/>
            </a:pPr>
            <a:endParaRPr lang="en-US"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i="0" dirty="0"/>
              <a:t>QUIZ</a:t>
            </a:r>
          </a:p>
          <a:p>
            <a:pPr marL="171450" indent="-171450">
              <a:buFont typeface="Arial" panose="020B0604020202020204" pitchFamily="34" charset="0"/>
              <a:buChar char="•"/>
            </a:pPr>
            <a:r>
              <a:rPr lang="en-US" sz="1100" i="1" dirty="0"/>
              <a:t>Time for a quiz! For each correct answer you will get a piece of candy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t>For correct answers, throw the </a:t>
            </a:r>
            <a:r>
              <a:rPr lang="en-US" sz="1100" dirty="0"/>
              <a:t>candy at them and have them catch - it makes it more fun!</a:t>
            </a:r>
            <a:endParaRPr lang="en-US" sz="1100" b="0" i="1" dirty="0"/>
          </a:p>
          <a:p>
            <a:pPr marL="171450" indent="-171450">
              <a:buFont typeface="Arial" panose="020B0604020202020204" pitchFamily="34" charset="0"/>
              <a:buChar char="•"/>
            </a:pPr>
            <a:r>
              <a:rPr lang="en-US" sz="1100" b="1" i="1" dirty="0"/>
              <a:t>What is Primero?</a:t>
            </a:r>
          </a:p>
          <a:p>
            <a:pPr marL="628650" lvl="1" indent="-171450">
              <a:buFont typeface="Arial" panose="020B0604020202020204" pitchFamily="34" charset="0"/>
              <a:buChar char="•"/>
            </a:pPr>
            <a:r>
              <a:rPr lang="en-US" sz="1100" dirty="0"/>
              <a:t>Primero is the Protection-related information management system. It’s an application developed to enable humanitarian actors to safely and securely collect, store, manage and share data for protection-related incident monitoring and case management.  </a:t>
            </a:r>
          </a:p>
          <a:p>
            <a:pPr marL="171450" indent="-171450">
              <a:buFont typeface="Arial" panose="020B0604020202020204" pitchFamily="34" charset="0"/>
              <a:buChar char="•"/>
            </a:pPr>
            <a:r>
              <a:rPr lang="en-US" sz="1100" b="1" i="1" dirty="0"/>
              <a:t>Which agencies are part of the development of Primero? Which agencies have been part of the development of Primero?</a:t>
            </a:r>
          </a:p>
          <a:p>
            <a:pPr marL="628650" lvl="1" indent="-171450">
              <a:buFont typeface="Arial" panose="020B0604020202020204" pitchFamily="34" charset="0"/>
              <a:buChar char="•"/>
            </a:pPr>
            <a:r>
              <a:rPr lang="en-US" sz="1100" dirty="0"/>
              <a:t>The system was developed by IRC, UNICEF, Save the Children, UNFPA , IMC and </a:t>
            </a:r>
            <a:r>
              <a:rPr lang="en-US" sz="1100" dirty="0" err="1"/>
              <a:t>TdH</a:t>
            </a:r>
            <a:r>
              <a:rPr lang="en-US" sz="1100" dirty="0"/>
              <a:t> have contributed at different times </a:t>
            </a:r>
          </a:p>
          <a:p>
            <a:pPr marL="628650" lvl="1" indent="-171450">
              <a:buFont typeface="Arial" panose="020B0604020202020204" pitchFamily="34" charset="0"/>
              <a:buChar char="•"/>
            </a:pPr>
            <a:r>
              <a:rPr lang="en-US" sz="1100" dirty="0"/>
              <a:t>They are all part of the CPIMS+ SC (you can throw a candy for each correctly named agency)</a:t>
            </a:r>
          </a:p>
          <a:p>
            <a:pPr marL="628650" lvl="1" indent="-171450">
              <a:buFont typeface="Arial" panose="020B0604020202020204" pitchFamily="34" charset="0"/>
              <a:buChar char="•"/>
            </a:pPr>
            <a:r>
              <a:rPr lang="en-US" sz="1100" dirty="0"/>
              <a:t>This does not mean only these agencies can use it, rather they lead the work on it</a:t>
            </a:r>
          </a:p>
          <a:p>
            <a:pPr marL="171450" indent="-171450">
              <a:buFont typeface="Arial" panose="020B0604020202020204" pitchFamily="34" charset="0"/>
              <a:buChar char="•"/>
            </a:pPr>
            <a:r>
              <a:rPr lang="en-US" sz="1100" b="1" i="1" dirty="0"/>
              <a:t>Which 3 modules does Primero have?</a:t>
            </a:r>
          </a:p>
          <a:p>
            <a:pPr marL="628650" lvl="1" indent="-171450">
              <a:buFont typeface="Arial" panose="020B0604020202020204" pitchFamily="34" charset="0"/>
              <a:buChar char="•"/>
            </a:pPr>
            <a:r>
              <a:rPr lang="en-US" sz="1100" dirty="0"/>
              <a:t>Gender-Based Violence </a:t>
            </a:r>
          </a:p>
          <a:p>
            <a:pPr marL="628650" lvl="1" indent="-171450">
              <a:buFont typeface="Arial" panose="020B0604020202020204" pitchFamily="34" charset="0"/>
              <a:buChar char="•"/>
            </a:pPr>
            <a:r>
              <a:rPr lang="en-US" sz="1100" dirty="0"/>
              <a:t>Child Protection Case Management </a:t>
            </a:r>
          </a:p>
          <a:p>
            <a:pPr marL="628650" lvl="1" indent="-171450">
              <a:buFont typeface="Arial" panose="020B0604020202020204" pitchFamily="34" charset="0"/>
              <a:buChar char="•"/>
            </a:pPr>
            <a:r>
              <a:rPr lang="en-US" sz="1100" dirty="0"/>
              <a:t>Monitoring and Reporting Mechanism. </a:t>
            </a:r>
          </a:p>
          <a:p>
            <a:pPr marL="171450" indent="-171450">
              <a:buFont typeface="Arial" panose="020B0604020202020204" pitchFamily="34" charset="0"/>
              <a:buChar char="•"/>
            </a:pPr>
            <a:r>
              <a:rPr lang="en-US" sz="1100" b="1" i="1" dirty="0"/>
              <a:t>What are they built off? </a:t>
            </a:r>
          </a:p>
          <a:p>
            <a:pPr marL="628650" lvl="1" indent="-171450">
              <a:buFont typeface="Arial" panose="020B0604020202020204" pitchFamily="34" charset="0"/>
              <a:buChar char="•"/>
            </a:pPr>
            <a:r>
              <a:rPr lang="en-US" sz="1100" dirty="0"/>
              <a:t>Each of these modules is built off the inter-agency older databases the GBVIMS and Inter-Agency CPIMS</a:t>
            </a:r>
          </a:p>
          <a:p>
            <a:pPr marL="628650" lvl="1" indent="-171450">
              <a:buFont typeface="Arial" panose="020B0604020202020204" pitchFamily="34" charset="0"/>
              <a:buChar char="•"/>
            </a:pPr>
            <a:r>
              <a:rPr lang="en-US" sz="1100" dirty="0"/>
              <a:t>For each of these systems, Primero is the ‘next-generation’ version of the database</a:t>
            </a:r>
          </a:p>
          <a:p>
            <a:pPr marL="0" lvl="0" indent="0">
              <a:buFont typeface="Arial" panose="020B0604020202020204" pitchFamily="34" charset="0"/>
              <a:buNone/>
            </a:pPr>
            <a:endParaRPr lang="en-US" sz="1100" dirty="0"/>
          </a:p>
          <a:p>
            <a:pPr marL="0" lvl="0" indent="0">
              <a:buFont typeface="Arial" panose="020B0604020202020204" pitchFamily="34" charset="0"/>
              <a:buNone/>
            </a:pPr>
            <a:r>
              <a:rPr lang="en-US" sz="1100" b="1" dirty="0"/>
              <a:t>CONCLUSION</a:t>
            </a:r>
          </a:p>
          <a:p>
            <a:pPr marL="171450" lvl="0" indent="-171450">
              <a:buFont typeface="Arial" panose="020B0604020202020204" pitchFamily="34" charset="0"/>
              <a:buChar char="•"/>
            </a:pPr>
            <a:r>
              <a:rPr lang="en-US" sz="1100" dirty="0"/>
              <a:t>To help the participants better understand Primero as a platform and the individual modules you can use the Microsoft Office analogy</a:t>
            </a:r>
          </a:p>
          <a:p>
            <a:pPr marL="171450" lvl="0" indent="-171450">
              <a:buFont typeface="Arial" panose="020B0604020202020204" pitchFamily="34" charset="0"/>
              <a:buChar char="•"/>
            </a:pPr>
            <a:r>
              <a:rPr lang="en-US" sz="1100" dirty="0"/>
              <a:t>Microsoft Office is Primero and Word, Excel, Outlook and PowerPoints are the different modules within the platform</a:t>
            </a:r>
          </a:p>
        </p:txBody>
      </p:sp>
      <p:sp>
        <p:nvSpPr>
          <p:cNvPr id="3" name="Slide Image Placeholder 2">
            <a:extLst>
              <a:ext uri="{FF2B5EF4-FFF2-40B4-BE49-F238E27FC236}">
                <a16:creationId xmlns:a16="http://schemas.microsoft.com/office/drawing/2014/main" id="{413B7379-8A83-EC28-0F9D-892EAB6A4D86}"/>
              </a:ext>
            </a:extLst>
          </p:cNvPr>
          <p:cNvSpPr>
            <a:spLocks noGrp="1" noRot="1" noChangeAspect="1"/>
          </p:cNvSpPr>
          <p:nvPr>
            <p:ph type="sldImg"/>
          </p:nvPr>
        </p:nvSpPr>
        <p:spPr/>
      </p:sp>
    </p:spTree>
    <p:extLst>
      <p:ext uri="{BB962C8B-B14F-4D97-AF65-F5344CB8AC3E}">
        <p14:creationId xmlns:p14="http://schemas.microsoft.com/office/powerpoint/2010/main" val="28392629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a:t>ADAPT FOR CONTEXT</a:t>
            </a:r>
          </a:p>
          <a:p>
            <a:pPr marL="171450" indent="-171450">
              <a:buFont typeface="Arial" panose="020B0604020202020204" pitchFamily="34" charset="0"/>
              <a:buChar char="•"/>
            </a:pPr>
            <a:r>
              <a:rPr lang="en-US"/>
              <a:t>Check in with the CPIMS+ Steering Committee (for the CPIMS+ instances) and the Primero Team (for all Primero instances) for up-to-date numbers and figures if you want to include this in the training.</a:t>
            </a:r>
          </a:p>
          <a:p>
            <a:pPr marL="171450" indent="-171450">
              <a:buFont typeface="Arial" panose="020B0604020202020204" pitchFamily="34" charset="0"/>
              <a:buChar char="•"/>
            </a:pPr>
            <a:r>
              <a:rPr lang="en-US"/>
              <a:t>Depending on which organizations are in the training and if this is an inter-agency roll out, you could provide some examples of countries successful (inter-agency) roll-outs specific to your organization(s)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highlight>
                  <a:schemeClr val="lt1"/>
                </a:highlight>
                <a:sym typeface="Helvetica Neue"/>
              </a:rPr>
              <a:t>____________________________________________________________________________</a:t>
            </a:r>
          </a:p>
          <a:p>
            <a:endParaRPr lang="en-US"/>
          </a:p>
          <a:p>
            <a:r>
              <a:rPr lang="en-US" b="1"/>
              <a:t>EXPLANATION</a:t>
            </a:r>
          </a:p>
          <a:p>
            <a:pPr marL="171450" indent="-171450">
              <a:buFont typeface="Arial" panose="020B0604020202020204" pitchFamily="34" charset="0"/>
              <a:buChar char="•"/>
            </a:pPr>
            <a:r>
              <a:rPr lang="en-US" i="1"/>
              <a:t>The Primero and the CPIMS+ are already active and planned in many different countries and locations</a:t>
            </a:r>
          </a:p>
          <a:p>
            <a:pPr marL="171450" indent="-171450">
              <a:buFont typeface="Arial" panose="020B0604020202020204" pitchFamily="34" charset="0"/>
              <a:buChar char="•"/>
            </a:pPr>
            <a:r>
              <a:rPr lang="en-US" i="1"/>
              <a:t>There are X instances in different phases of the roll-out and X planned instances of the for X year. </a:t>
            </a:r>
          </a:p>
        </p:txBody>
      </p:sp>
      <p:sp>
        <p:nvSpPr>
          <p:cNvPr id="3" name="Slide Image Placeholder 2">
            <a:extLst>
              <a:ext uri="{FF2B5EF4-FFF2-40B4-BE49-F238E27FC236}">
                <a16:creationId xmlns:a16="http://schemas.microsoft.com/office/drawing/2014/main" id="{06627D45-A7AB-650A-1C9F-C2738B345E13}"/>
              </a:ext>
            </a:extLst>
          </p:cNvPr>
          <p:cNvSpPr>
            <a:spLocks noGrp="1" noRot="1" noChangeAspect="1"/>
          </p:cNvSpPr>
          <p:nvPr>
            <p:ph type="sldImg"/>
          </p:nvPr>
        </p:nvSpPr>
        <p:spPr/>
      </p:sp>
    </p:spTree>
    <p:extLst>
      <p:ext uri="{BB962C8B-B14F-4D97-AF65-F5344CB8AC3E}">
        <p14:creationId xmlns:p14="http://schemas.microsoft.com/office/powerpoint/2010/main" val="8359888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sz="1100" b="1" dirty="0"/>
              <a:t>ADAPT FOR CONTEXT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Make the slide specific by providing the example of your in-country experience in setting up the system, who provided support, who was in charge of the roll-out at country level etc. </a:t>
            </a:r>
            <a:endParaRPr lang="en-US" sz="1100" b="1" dirty="0"/>
          </a:p>
          <a:p>
            <a:r>
              <a:rPr lang="en-US" sz="1100" b="1" dirty="0">
                <a:highlight>
                  <a:schemeClr val="lt1"/>
                </a:highlight>
                <a:sym typeface="Helvetica Neue"/>
              </a:rPr>
              <a:t>____________________________________________________________________________________</a:t>
            </a:r>
          </a:p>
          <a:p>
            <a:endParaRPr lang="en-US" sz="1100" b="1" dirty="0"/>
          </a:p>
          <a:p>
            <a:r>
              <a:rPr lang="en-US" sz="1100" b="1" dirty="0"/>
              <a:t>EXPLANATION</a:t>
            </a:r>
          </a:p>
          <a:p>
            <a:pPr marL="171450" lvl="0" indent="-171450">
              <a:buFont typeface="Arial" panose="020B0604020202020204" pitchFamily="34" charset="0"/>
              <a:buChar char="•"/>
            </a:pPr>
            <a:r>
              <a:rPr lang="en-US" sz="1100" b="1" i="1" dirty="0"/>
              <a:t>The CPIMS Steering Committee</a:t>
            </a:r>
          </a:p>
          <a:p>
            <a:pPr marL="628650" lvl="1" indent="-171450">
              <a:buFont typeface="Arial" panose="020B0604020202020204" pitchFamily="34" charset="0"/>
              <a:buChar char="•"/>
            </a:pPr>
            <a:r>
              <a:rPr lang="en-US" sz="1100" i="1" dirty="0"/>
              <a:t>Defines global strategy</a:t>
            </a:r>
          </a:p>
          <a:p>
            <a:pPr marL="628650" lvl="1" indent="-171450">
              <a:buFont typeface="Arial" panose="020B0604020202020204" pitchFamily="34" charset="0"/>
              <a:buChar char="•"/>
            </a:pPr>
            <a:r>
              <a:rPr lang="en-US" sz="1100" i="1" dirty="0"/>
              <a:t>Promotes coordination for the CPIMS tools+ and database </a:t>
            </a:r>
          </a:p>
          <a:p>
            <a:pPr marL="628650" lvl="1" indent="-171450">
              <a:buFont typeface="Arial" panose="020B0604020202020204" pitchFamily="34" charset="0"/>
              <a:buChar char="•"/>
            </a:pPr>
            <a:r>
              <a:rPr lang="en-US" sz="1100" i="1" dirty="0"/>
              <a:t>Members include UNICEF, IRC, Save the Children, </a:t>
            </a:r>
            <a:r>
              <a:rPr lang="en-US" sz="1100" i="1" dirty="0" err="1"/>
              <a:t>TdH</a:t>
            </a:r>
            <a:r>
              <a:rPr lang="en-US" sz="1100" i="1" dirty="0"/>
              <a:t> Lausanne, UNHCR, UNICEF &amp; Plan International and the AOR  </a:t>
            </a:r>
          </a:p>
          <a:p>
            <a:pPr marL="171450" lvl="0" indent="-171450">
              <a:buFont typeface="Arial" panose="020B0604020202020204" pitchFamily="34" charset="0"/>
              <a:buChar char="•"/>
            </a:pPr>
            <a:r>
              <a:rPr lang="en-US" sz="1100" b="1" i="1" dirty="0"/>
              <a:t>The CPIMS Technical Team </a:t>
            </a:r>
          </a:p>
          <a:p>
            <a:pPr marL="628650" lvl="1" indent="-171450">
              <a:buFont typeface="Arial" panose="020B0604020202020204" pitchFamily="34" charset="0"/>
              <a:buChar char="•"/>
            </a:pPr>
            <a:r>
              <a:rPr lang="en-US" sz="1100" i="1" dirty="0"/>
              <a:t>Provides remote and in-country technical support for CPIMS+ roll-outs</a:t>
            </a:r>
          </a:p>
          <a:p>
            <a:pPr marL="628650" lvl="1" indent="-171450">
              <a:buFont typeface="Arial" panose="020B0604020202020204" pitchFamily="34" charset="0"/>
              <a:buChar char="•"/>
            </a:pPr>
            <a:r>
              <a:rPr lang="en-US" sz="1100" i="1" dirty="0"/>
              <a:t>Works on operational support tools</a:t>
            </a:r>
          </a:p>
          <a:p>
            <a:pPr marL="171450" lvl="0" indent="-171450">
              <a:buFont typeface="Arial" panose="020B0604020202020204" pitchFamily="34" charset="0"/>
              <a:buChar char="•"/>
            </a:pPr>
            <a:r>
              <a:rPr lang="en-US" sz="1100" b="1" i="1" dirty="0"/>
              <a:t>In country CP sub-cluster and CM/CP working groups</a:t>
            </a:r>
          </a:p>
          <a:p>
            <a:pPr marL="628650" lvl="1" indent="-171450">
              <a:buFont typeface="Arial" panose="020B0604020202020204" pitchFamily="34" charset="0"/>
              <a:buChar char="•"/>
            </a:pPr>
            <a:r>
              <a:rPr lang="en-US" sz="1100" i="1" dirty="0"/>
              <a:t>Coordinate and lead the case management processes in country including CPIMS+ roll-out</a:t>
            </a:r>
          </a:p>
          <a:p>
            <a:pPr marL="628650" lvl="1" indent="-171450">
              <a:buFont typeface="Arial" panose="020B0604020202020204" pitchFamily="34" charset="0"/>
              <a:buChar char="•"/>
            </a:pPr>
            <a:r>
              <a:rPr lang="en-US" sz="1100" i="1" dirty="0"/>
              <a:t>This is sometimes led by one agency or an appointed person but is always linked to overall case management coordination</a:t>
            </a:r>
          </a:p>
          <a:p>
            <a:pPr marL="171450" lvl="0" indent="-171450">
              <a:buFont typeface="Arial" panose="020B0604020202020204" pitchFamily="34" charset="0"/>
              <a:buChar char="•"/>
            </a:pPr>
            <a:r>
              <a:rPr lang="en-US" sz="1100" b="1" i="1" dirty="0"/>
              <a:t>The CPIMS SC</a:t>
            </a:r>
          </a:p>
          <a:p>
            <a:pPr marL="628650" lvl="1" indent="-171450">
              <a:buFont typeface="Arial" panose="020B0604020202020204" pitchFamily="34" charset="0"/>
              <a:buChar char="•"/>
            </a:pPr>
            <a:r>
              <a:rPr lang="en-US" sz="1100" i="1" dirty="0"/>
              <a:t>Works with the Global Case Management Task Force</a:t>
            </a:r>
          </a:p>
          <a:p>
            <a:pPr marL="628650" lvl="1" indent="-171450">
              <a:buFont typeface="Arial" panose="020B0604020202020204" pitchFamily="34" charset="0"/>
              <a:buChar char="•"/>
            </a:pPr>
            <a:r>
              <a:rPr lang="en-US" sz="1100" i="1" dirty="0"/>
              <a:t>Develops resources and standard practices related to information management for child protection case management </a:t>
            </a:r>
          </a:p>
          <a:p>
            <a:pPr marL="171450" lvl="0" indent="-171450">
              <a:buFont typeface="Arial" panose="020B0604020202020204" pitchFamily="34" charset="0"/>
              <a:buChar char="•"/>
            </a:pPr>
            <a:r>
              <a:rPr lang="en-US" sz="1100" b="1" i="1" dirty="0"/>
              <a:t>The Primero Technical Team </a:t>
            </a:r>
          </a:p>
          <a:p>
            <a:pPr marL="628650" lvl="1" indent="-171450">
              <a:buFont typeface="Arial" panose="020B0604020202020204" pitchFamily="34" charset="0"/>
              <a:buChar char="•"/>
            </a:pPr>
            <a:r>
              <a:rPr lang="en-US" sz="1100" i="1" dirty="0"/>
              <a:t>Coordinates the overall Primero Project</a:t>
            </a:r>
          </a:p>
          <a:p>
            <a:pPr marL="628650" lvl="1" indent="-171450">
              <a:buFont typeface="Arial" panose="020B0604020202020204" pitchFamily="34" charset="0"/>
              <a:buChar char="•"/>
            </a:pPr>
            <a:r>
              <a:rPr lang="en-US" sz="1100" i="1" dirty="0"/>
              <a:t>Develops the database software</a:t>
            </a:r>
          </a:p>
          <a:p>
            <a:pPr marL="628650" lvl="1" indent="-171450">
              <a:buFont typeface="Arial" panose="020B0604020202020204" pitchFamily="34" charset="0"/>
              <a:buChar char="•"/>
            </a:pPr>
            <a:r>
              <a:rPr lang="en-US" sz="1100" i="1" dirty="0"/>
              <a:t>Provides IT support and the tech component of roll-outs </a:t>
            </a:r>
          </a:p>
          <a:p>
            <a:pPr marL="628650" lvl="1" indent="-171450">
              <a:buFont typeface="Arial" panose="020B0604020202020204" pitchFamily="34" charset="0"/>
              <a:buChar char="•"/>
            </a:pPr>
            <a:r>
              <a:rPr lang="en-US" sz="1100" i="1" dirty="0"/>
              <a:t>Provides ongoing support through the Primero Helpdesk  </a:t>
            </a:r>
          </a:p>
          <a:p>
            <a:pPr marL="171450" lvl="0" indent="-171450">
              <a:buFont typeface="Arial" panose="020B0604020202020204" pitchFamily="34" charset="0"/>
              <a:buChar char="•"/>
            </a:pPr>
            <a:r>
              <a:rPr lang="en-US" sz="1100" b="1" i="1" dirty="0"/>
              <a:t>The CPIMS SC</a:t>
            </a:r>
          </a:p>
          <a:p>
            <a:pPr marL="628650" lvl="1" indent="-171450">
              <a:buFont typeface="Arial" panose="020B0604020202020204" pitchFamily="34" charset="0"/>
              <a:buChar char="•"/>
            </a:pPr>
            <a:r>
              <a:rPr lang="en-US" sz="1100" i="1" dirty="0"/>
              <a:t>Works closely with the Global Case Management Task Force</a:t>
            </a:r>
          </a:p>
          <a:p>
            <a:pPr marL="628650" lvl="1" indent="-171450">
              <a:buFont typeface="Arial" panose="020B0604020202020204" pitchFamily="34" charset="0"/>
              <a:buChar char="•"/>
            </a:pPr>
            <a:r>
              <a:rPr lang="en-US" sz="1100" i="1" dirty="0"/>
              <a:t>Develops resources and standard practices related to information management for child protection case management</a:t>
            </a:r>
          </a:p>
        </p:txBody>
      </p:sp>
      <p:sp>
        <p:nvSpPr>
          <p:cNvPr id="3" name="Slide Image Placeholder 2">
            <a:extLst>
              <a:ext uri="{FF2B5EF4-FFF2-40B4-BE49-F238E27FC236}">
                <a16:creationId xmlns:a16="http://schemas.microsoft.com/office/drawing/2014/main" id="{9FAC8617-0C25-A969-E072-C7CD68A3DACA}"/>
              </a:ext>
            </a:extLst>
          </p:cNvPr>
          <p:cNvSpPr>
            <a:spLocks noGrp="1" noRot="1" noChangeAspect="1"/>
          </p:cNvSpPr>
          <p:nvPr>
            <p:ph type="sldImg"/>
          </p:nvPr>
        </p:nvSpPr>
        <p:spPr/>
      </p:sp>
    </p:spTree>
    <p:extLst>
      <p:ext uri="{BB962C8B-B14F-4D97-AF65-F5344CB8AC3E}">
        <p14:creationId xmlns:p14="http://schemas.microsoft.com/office/powerpoint/2010/main" val="23797737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p:txBody>
          <a:bodyPr/>
          <a:lstStyle/>
          <a:p>
            <a:r>
              <a:rPr lang="en-US" b="1"/>
              <a:t>ENERGIZER</a:t>
            </a:r>
          </a:p>
          <a:p>
            <a:pPr marL="171450" indent="-171450">
              <a:buFont typeface="Arial" panose="020B0604020202020204" pitchFamily="34" charset="0"/>
              <a:buChar char="•"/>
            </a:pPr>
            <a:r>
              <a:rPr lang="en-US"/>
              <a:t>Choose any game that is appropriate to your context but if you need inspiration, you can find more examples on </a:t>
            </a:r>
            <a:r>
              <a:rPr lang="en-US">
                <a:solidFill>
                  <a:srgbClr val="026794"/>
                </a:solidFill>
                <a:hlinkClick r:id="rId3">
                  <a:extLst>
                    <a:ext uri="{A12FA001-AC4F-418D-AE19-62706E023703}">
                      <ahyp:hlinkClr xmlns:ahyp="http://schemas.microsoft.com/office/drawing/2018/hyperlinkcolor" val="tx"/>
                    </a:ext>
                  </a:extLst>
                </a:hlinkClick>
              </a:rPr>
              <a:t>this</a:t>
            </a:r>
            <a:r>
              <a:rPr lang="en-US"/>
              <a:t> website</a:t>
            </a:r>
          </a:p>
        </p:txBody>
      </p:sp>
      <p:sp>
        <p:nvSpPr>
          <p:cNvPr id="3" name="Slide Image Placeholder 2">
            <a:extLst>
              <a:ext uri="{FF2B5EF4-FFF2-40B4-BE49-F238E27FC236}">
                <a16:creationId xmlns:a16="http://schemas.microsoft.com/office/drawing/2014/main" id="{F8184E49-A816-FEFD-B073-94E220C62D7F}"/>
              </a:ext>
            </a:extLst>
          </p:cNvPr>
          <p:cNvSpPr>
            <a:spLocks noGrp="1" noRot="1" noChangeAspect="1"/>
          </p:cNvSpPr>
          <p:nvPr>
            <p:ph type="sldImg"/>
          </p:nvPr>
        </p:nvSpPr>
        <p:spPr/>
      </p:sp>
    </p:spTree>
    <p:extLst>
      <p:ext uri="{BB962C8B-B14F-4D97-AF65-F5344CB8AC3E}">
        <p14:creationId xmlns:p14="http://schemas.microsoft.com/office/powerpoint/2010/main" val="31552608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a:sym typeface="Helvetica Neue"/>
              </a:rPr>
              <a:t>EXPLANATION</a:t>
            </a:r>
          </a:p>
          <a:p>
            <a:pPr marL="171450" indent="-171450">
              <a:buFont typeface="Arial" panose="020B0604020202020204" pitchFamily="34" charset="0"/>
              <a:buChar char="•"/>
            </a:pPr>
            <a:r>
              <a:rPr lang="en-US" i="1"/>
              <a:t>It is important to highlight a few of the features of the new CPIMS+</a:t>
            </a:r>
          </a:p>
          <a:p>
            <a:pPr marL="171450" indent="-171450">
              <a:buFont typeface="Arial" panose="020B0604020202020204" pitchFamily="34" charset="0"/>
              <a:buChar char="•"/>
            </a:pPr>
            <a:r>
              <a:rPr lang="en-US" b="1" i="1"/>
              <a:t>Supports the CM process</a:t>
            </a:r>
          </a:p>
          <a:p>
            <a:pPr marL="628650" lvl="1" indent="-171450">
              <a:buFont typeface="Arial" panose="020B0604020202020204" pitchFamily="34" charset="0"/>
              <a:buChar char="•"/>
            </a:pPr>
            <a:r>
              <a:rPr lang="en-US" i="1"/>
              <a:t>It is structured to follow the case management flow and assist with documenting case management processes</a:t>
            </a:r>
          </a:p>
          <a:p>
            <a:pPr marL="628650" lvl="1" indent="-171450">
              <a:buFont typeface="Arial" panose="020B0604020202020204" pitchFamily="34" charset="0"/>
              <a:buChar char="•"/>
            </a:pPr>
            <a:r>
              <a:rPr lang="en-US" i="1"/>
              <a:t>It promotes good case management practices</a:t>
            </a:r>
          </a:p>
          <a:p>
            <a:pPr marL="628650" lvl="1" indent="-171450">
              <a:buFont typeface="Arial" panose="020B0604020202020204" pitchFamily="34" charset="0"/>
              <a:buChar char="•"/>
            </a:pPr>
            <a:r>
              <a:rPr lang="en-US" i="1"/>
              <a:t>It ensures appropriate documentation as per case management steps, eases the burden of case management, and facilitates referrals and transfers </a:t>
            </a:r>
          </a:p>
          <a:p>
            <a:pPr marL="171450" indent="-171450">
              <a:buFont typeface="Arial" panose="020B0604020202020204" pitchFamily="34" charset="0"/>
              <a:buChar char="•"/>
            </a:pPr>
            <a:r>
              <a:rPr lang="en-US" b="1" i="1"/>
              <a:t>Flexible and adaptable</a:t>
            </a:r>
          </a:p>
          <a:p>
            <a:pPr marL="628650" lvl="1" indent="-171450">
              <a:buFont typeface="Arial" panose="020B0604020202020204" pitchFamily="34" charset="0"/>
              <a:buChar char="•"/>
            </a:pPr>
            <a:r>
              <a:rPr lang="en-US" i="1"/>
              <a:t>It can accommodate different case management needs and can be customized for each setting</a:t>
            </a:r>
          </a:p>
          <a:p>
            <a:pPr marL="628650" lvl="1" indent="-171450">
              <a:buFont typeface="Arial" panose="020B0604020202020204" pitchFamily="34" charset="0"/>
              <a:buChar char="•"/>
            </a:pPr>
            <a:r>
              <a:rPr lang="en-US" i="1"/>
              <a:t>It can accommodate different language</a:t>
            </a:r>
          </a:p>
          <a:p>
            <a:pPr marL="628650" lvl="1" indent="-171450">
              <a:buFont typeface="Arial" panose="020B0604020202020204" pitchFamily="34" charset="0"/>
              <a:buChar char="•"/>
            </a:pPr>
            <a:r>
              <a:rPr lang="en-US" i="1"/>
              <a:t>A caseworker can use the platform in their own language and the supervisor in another language and see the information entered by the caseworker in this language</a:t>
            </a:r>
          </a:p>
          <a:p>
            <a:pPr marL="171450" indent="-171450">
              <a:buFont typeface="Arial" panose="020B0604020202020204" pitchFamily="34" charset="0"/>
              <a:buChar char="•"/>
            </a:pPr>
            <a:r>
              <a:rPr lang="en-US" b="1" i="1"/>
              <a:t>Features heightened security</a:t>
            </a:r>
          </a:p>
          <a:p>
            <a:pPr marL="628650" lvl="1" indent="-171450">
              <a:buFont typeface="Arial" panose="020B0604020202020204" pitchFamily="34" charset="0"/>
              <a:buChar char="•"/>
            </a:pPr>
            <a:r>
              <a:rPr lang="en-US" i="1"/>
              <a:t>This is a crucial part of the development of this system.</a:t>
            </a:r>
          </a:p>
          <a:p>
            <a:pPr marL="628650" lvl="1" indent="-171450">
              <a:buFont typeface="Arial" panose="020B0604020202020204" pitchFamily="34" charset="0"/>
              <a:buChar char="•"/>
            </a:pPr>
            <a:r>
              <a:rPr lang="en-US" i="1"/>
              <a:t>Primero is built in a secure framework and before it was even field-tested had threat tests conducted.</a:t>
            </a:r>
          </a:p>
          <a:p>
            <a:pPr marL="171450" indent="-171450">
              <a:buFont typeface="Arial" panose="020B0604020202020204" pitchFamily="34" charset="0"/>
              <a:buChar char="•"/>
            </a:pPr>
            <a:r>
              <a:rPr lang="en-US" b="1" i="1"/>
              <a:t>Accessible</a:t>
            </a:r>
            <a:r>
              <a:rPr lang="en-US" i="1"/>
              <a:t> on and offline + and on any device (more about this later)</a:t>
            </a:r>
          </a:p>
          <a:p>
            <a:pPr marL="171450" indent="-171450">
              <a:buFont typeface="Arial" panose="020B0604020202020204" pitchFamily="34" charset="0"/>
              <a:buChar char="•"/>
            </a:pPr>
            <a:r>
              <a:rPr lang="en-US" b="1" i="1"/>
              <a:t>Role-based access</a:t>
            </a:r>
          </a:p>
          <a:p>
            <a:pPr marL="628650" lvl="1" indent="-171450">
              <a:buFont typeface="Arial" panose="020B0604020202020204" pitchFamily="34" charset="0"/>
              <a:buChar char="•"/>
            </a:pPr>
            <a:r>
              <a:rPr lang="en-US" i="1"/>
              <a:t>This means case work staff can see only their cases, and a supervisor only the cases of their direct reports, and a coordinator only aggregate information</a:t>
            </a:r>
          </a:p>
          <a:p>
            <a:pPr marL="628650" lvl="1" indent="-171450">
              <a:buFont typeface="Arial" panose="020B0604020202020204" pitchFamily="34" charset="0"/>
              <a:buChar char="•"/>
            </a:pPr>
            <a:r>
              <a:rPr lang="en-US" i="1"/>
              <a:t>This best responds to the principle of ‘need to know’ </a:t>
            </a:r>
          </a:p>
          <a:p>
            <a:pPr marL="628650" lvl="1" indent="-171450">
              <a:buFont typeface="Arial" panose="020B0604020202020204" pitchFamily="34" charset="0"/>
              <a:buChar char="•"/>
            </a:pPr>
            <a:r>
              <a:rPr lang="en-US" i="1"/>
              <a:t>We will discuss this later in detail</a:t>
            </a:r>
          </a:p>
          <a:p>
            <a:pPr marL="171450" indent="-171450">
              <a:buFont typeface="Arial" panose="020B0604020202020204" pitchFamily="34" charset="0"/>
              <a:buChar char="•"/>
            </a:pPr>
            <a:r>
              <a:rPr lang="en-US" b="1" i="1"/>
              <a:t>Support for supervision and monitoring</a:t>
            </a:r>
          </a:p>
          <a:p>
            <a:pPr marL="628650" lvl="1" indent="-171450">
              <a:buFont typeface="Arial" panose="020B0604020202020204" pitchFamily="34" charset="0"/>
              <a:buChar char="•"/>
            </a:pPr>
            <a:r>
              <a:rPr lang="en-US" i="1"/>
              <a:t>It can support the supervision of the case work as well as the monitoring of the quality of the CM program. Session 4 and 5 in this training are dedicated to this.</a:t>
            </a:r>
          </a:p>
        </p:txBody>
      </p:sp>
      <p:sp>
        <p:nvSpPr>
          <p:cNvPr id="3" name="Slide Image Placeholder 2">
            <a:extLst>
              <a:ext uri="{FF2B5EF4-FFF2-40B4-BE49-F238E27FC236}">
                <a16:creationId xmlns:a16="http://schemas.microsoft.com/office/drawing/2014/main" id="{1D24EAF4-5E2E-6F7F-A13F-03FABD41AA02}"/>
              </a:ext>
            </a:extLst>
          </p:cNvPr>
          <p:cNvSpPr>
            <a:spLocks noGrp="1" noRot="1" noChangeAspect="1"/>
          </p:cNvSpPr>
          <p:nvPr>
            <p:ph type="sldImg"/>
          </p:nvPr>
        </p:nvSpPr>
        <p:spPr/>
      </p:sp>
    </p:spTree>
    <p:extLst>
      <p:ext uri="{BB962C8B-B14F-4D97-AF65-F5344CB8AC3E}">
        <p14:creationId xmlns:p14="http://schemas.microsoft.com/office/powerpoint/2010/main" val="32846972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dirty="0"/>
              <a:t>ADAPT FOR CONTEXT</a:t>
            </a:r>
          </a:p>
          <a:p>
            <a:pPr marL="171450" indent="-171450">
              <a:buFont typeface="Arial" panose="020B0604020202020204" pitchFamily="34" charset="0"/>
              <a:buChar char="•"/>
            </a:pPr>
            <a:r>
              <a:rPr lang="en-US" dirty="0"/>
              <a:t>Provide an overview of the way roles work in the CPIMS+ in your context</a:t>
            </a:r>
          </a:p>
          <a:p>
            <a:pPr marL="171450" indent="-171450">
              <a:buFont typeface="Arial" panose="020B0604020202020204" pitchFamily="34" charset="0"/>
              <a:buChar char="•"/>
            </a:pPr>
            <a:r>
              <a:rPr lang="en-US" dirty="0">
                <a:solidFill>
                  <a:srgbClr val="026794"/>
                </a:solidFill>
                <a:hlinkClick r:id="rId3">
                  <a:extLst>
                    <a:ext uri="{A12FA001-AC4F-418D-AE19-62706E023703}">
                      <ahyp:hlinkClr xmlns:ahyp="http://schemas.microsoft.com/office/drawing/2018/hyperlinkcolor" val="tx"/>
                    </a:ext>
                  </a:extLst>
                </a:hlinkClick>
              </a:rPr>
              <a:t>The full list of roles and their permissions can be found 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Please contact the CPIMS+ Steering Committee if you need support </a:t>
            </a:r>
            <a:endParaRPr lang="en-US" dirty="0">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highlight>
                  <a:schemeClr val="lt1"/>
                </a:highlight>
                <a:sym typeface="Helvetica Neue"/>
              </a:rPr>
              <a:t>_____________________________________________________________________________</a:t>
            </a:r>
          </a:p>
          <a:p>
            <a:endParaRPr lang="en-US" dirty="0"/>
          </a:p>
          <a:p>
            <a:r>
              <a:rPr lang="en-US" b="1" dirty="0"/>
              <a:t>EXPLANATION</a:t>
            </a:r>
          </a:p>
          <a:p>
            <a:pPr marL="171450" indent="-171450">
              <a:buFont typeface="Arial" panose="020B0604020202020204" pitchFamily="34" charset="0"/>
              <a:buChar char="•"/>
            </a:pPr>
            <a:r>
              <a:rPr lang="en-US" i="1" dirty="0"/>
              <a:t>Roles</a:t>
            </a:r>
          </a:p>
          <a:p>
            <a:pPr marL="628650" lvl="1" indent="-171450">
              <a:buFont typeface="Arial" panose="020B0604020202020204" pitchFamily="34" charset="0"/>
              <a:buChar char="•"/>
            </a:pPr>
            <a:r>
              <a:rPr lang="en-US" i="1" dirty="0"/>
              <a:t>Anyone who accesses CPIMS+ will have a role, such as a caseworker or supervisor</a:t>
            </a:r>
          </a:p>
          <a:p>
            <a:pPr marL="628650" lvl="1" indent="-171450">
              <a:buFont typeface="Arial" panose="020B0604020202020204" pitchFamily="34" charset="0"/>
              <a:buChar char="•"/>
            </a:pPr>
            <a:r>
              <a:rPr lang="en-US" i="1" dirty="0"/>
              <a:t>Each role has specific permissions that allow them to see cases that may be their own, or within their team</a:t>
            </a:r>
          </a:p>
          <a:p>
            <a:pPr marL="628650" lvl="1" indent="-171450">
              <a:buFont typeface="Arial" panose="020B0604020202020204" pitchFamily="34" charset="0"/>
              <a:buChar char="•"/>
            </a:pPr>
            <a:r>
              <a:rPr lang="en-US" i="1" dirty="0"/>
              <a:t>These permissions decide what functionality they have access to</a:t>
            </a:r>
          </a:p>
          <a:p>
            <a:pPr marL="171450" indent="-171450">
              <a:buFont typeface="Arial" panose="020B0604020202020204" pitchFamily="34" charset="0"/>
              <a:buChar char="•"/>
            </a:pPr>
            <a:r>
              <a:rPr lang="en-US" i="1" dirty="0"/>
              <a:t>Slide example</a:t>
            </a:r>
          </a:p>
          <a:p>
            <a:pPr marL="628650" lvl="1" indent="-171450">
              <a:buFont typeface="Arial" panose="020B0604020202020204" pitchFamily="34" charset="0"/>
              <a:buChar char="•"/>
            </a:pPr>
            <a:r>
              <a:rPr lang="en-US" i="1" dirty="0"/>
              <a:t>There are 2 zones each (purple and green) with 1 supervisor of 3 caseworkers</a:t>
            </a:r>
          </a:p>
          <a:p>
            <a:pPr marL="628650" lvl="1" indent="-171450">
              <a:buFont typeface="Arial" panose="020B0604020202020204" pitchFamily="34" charset="0"/>
              <a:buChar char="•"/>
            </a:pPr>
            <a:r>
              <a:rPr lang="en-US" i="1" dirty="0"/>
              <a:t>Each agency has 1 user group that each has 1 manager and 3 caseworkers</a:t>
            </a:r>
          </a:p>
          <a:p>
            <a:pPr marL="628650" lvl="1" indent="-171450">
              <a:buFont typeface="Arial" panose="020B0604020202020204" pitchFamily="34" charset="0"/>
              <a:buChar char="•"/>
            </a:pPr>
            <a:r>
              <a:rPr lang="en-US" i="1" dirty="0"/>
              <a:t>A group that works together ensures that the supervisor only sees the cases of the workers within their team</a:t>
            </a:r>
          </a:p>
          <a:p>
            <a:pPr marL="628650" lvl="1" indent="-171450">
              <a:buFont typeface="Arial" panose="020B0604020202020204" pitchFamily="34" charset="0"/>
              <a:buChar char="•"/>
            </a:pPr>
            <a:r>
              <a:rPr lang="en-US" i="1" dirty="0"/>
              <a:t>When any caseworker in the team sends an approval, it goes to the correct supervisor</a:t>
            </a:r>
          </a:p>
          <a:p>
            <a:pPr marL="171450" lvl="0" indent="-171450">
              <a:buFont typeface="Arial" panose="020B0604020202020204" pitchFamily="34" charset="0"/>
              <a:buChar char="•"/>
            </a:pPr>
            <a:r>
              <a:rPr lang="en-US" i="1" dirty="0"/>
              <a:t>Role permissions</a:t>
            </a:r>
          </a:p>
          <a:p>
            <a:pPr marL="628650" lvl="1" indent="-171450">
              <a:buFont typeface="Arial" panose="020B0604020202020204" pitchFamily="34" charset="0"/>
              <a:buChar char="•"/>
            </a:pPr>
            <a:r>
              <a:rPr lang="en-US" i="1" dirty="0"/>
              <a:t>Each caseworker can only see their own cases</a:t>
            </a:r>
          </a:p>
          <a:p>
            <a:pPr marL="628650" lvl="1" indent="-171450">
              <a:buFont typeface="Arial" panose="020B0604020202020204" pitchFamily="34" charset="0"/>
              <a:buChar char="•"/>
            </a:pPr>
            <a:r>
              <a:rPr lang="en-US" i="1" dirty="0"/>
              <a:t>Each supervisor in the user group can only see the cases of their caseworkers</a:t>
            </a:r>
          </a:p>
          <a:p>
            <a:pPr marL="628650" lvl="1" indent="-171450">
              <a:buFont typeface="Arial" panose="020B0604020202020204" pitchFamily="34" charset="0"/>
              <a:buChar char="•"/>
            </a:pPr>
            <a:r>
              <a:rPr lang="en-US" i="1" dirty="0"/>
              <a:t>The administrator can be set up as the authorized user to see all the cases in CPIMS+ (to set up users, change forms, troubleshoot etc.) if agreed to by the inter-agency partners.</a:t>
            </a:r>
          </a:p>
          <a:p>
            <a:pPr marL="628650" lvl="1" indent="-171450">
              <a:buFont typeface="Arial" panose="020B0604020202020204" pitchFamily="34" charset="0"/>
              <a:buChar char="•"/>
            </a:pPr>
            <a:r>
              <a:rPr lang="en-US" i="1" dirty="0"/>
              <a:t>This means the system can be set up so that each user can only see what they need to see maximizing data protection</a:t>
            </a:r>
          </a:p>
          <a:p>
            <a:pPr marL="171450" lvl="0" indent="-171450">
              <a:buFont typeface="Arial" panose="020B0604020202020204" pitchFamily="34" charset="0"/>
              <a:buChar char="•"/>
            </a:pPr>
            <a:r>
              <a:rPr lang="en-US" i="1" dirty="0"/>
              <a:t>You will each have a specific user profile in the CPIMS+ based on what you need to see and what you need to do in the system</a:t>
            </a:r>
          </a:p>
          <a:p>
            <a:pPr marL="171450" lvl="0" indent="-171450">
              <a:buFont typeface="Arial" panose="020B0604020202020204" pitchFamily="34" charset="0"/>
              <a:buChar char="•"/>
            </a:pPr>
            <a:r>
              <a:rPr lang="en-US" i="1" dirty="0"/>
              <a:t>This will become clearer with the demo and once we start practicing</a:t>
            </a:r>
          </a:p>
        </p:txBody>
      </p:sp>
      <p:sp>
        <p:nvSpPr>
          <p:cNvPr id="3" name="Slide Image Placeholder 2">
            <a:extLst>
              <a:ext uri="{FF2B5EF4-FFF2-40B4-BE49-F238E27FC236}">
                <a16:creationId xmlns:a16="http://schemas.microsoft.com/office/drawing/2014/main" id="{4DF835BE-336B-66BF-8B08-588F324731AC}"/>
              </a:ext>
            </a:extLst>
          </p:cNvPr>
          <p:cNvSpPr>
            <a:spLocks noGrp="1" noRot="1" noChangeAspect="1"/>
          </p:cNvSpPr>
          <p:nvPr>
            <p:ph type="sldImg"/>
          </p:nvPr>
        </p:nvSpPr>
        <p:spPr/>
      </p:sp>
    </p:spTree>
    <p:extLst>
      <p:ext uri="{BB962C8B-B14F-4D97-AF65-F5344CB8AC3E}">
        <p14:creationId xmlns:p14="http://schemas.microsoft.com/office/powerpoint/2010/main" val="35363713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sz="1100" b="1" dirty="0"/>
              <a:t>ADAPT FOR REMOTE TRAINING</a:t>
            </a:r>
          </a:p>
          <a:p>
            <a:pPr marL="171450" indent="-171450">
              <a:buFont typeface="Arial" panose="020B0604020202020204" pitchFamily="34" charset="0"/>
              <a:buChar char="•"/>
            </a:pPr>
            <a:r>
              <a:rPr lang="en-US" sz="1100" dirty="0"/>
              <a:t>Have a PowerPoint with two mini organograms with names and roles</a:t>
            </a:r>
          </a:p>
          <a:p>
            <a:pPr marL="628650" lvl="1" indent="-171450">
              <a:buFont typeface="Arial" panose="020B0604020202020204" pitchFamily="34" charset="0"/>
              <a:buChar char="•"/>
            </a:pPr>
            <a:r>
              <a:rPr lang="en-US" sz="1100" dirty="0"/>
              <a:t>At the top of the two organograms, place the supervisors, e.g. "Supervisor 1 – Mohammed” and  "Supervisor 2 – </a:t>
            </a:r>
            <a:r>
              <a:rPr lang="en-US" sz="1100" dirty="0" err="1"/>
              <a:t>Roula</a:t>
            </a:r>
            <a:r>
              <a:rPr lang="en-US" sz="1100" dirty="0"/>
              <a:t> " </a:t>
            </a:r>
          </a:p>
          <a:p>
            <a:pPr marL="628650" lvl="1" indent="-171450">
              <a:buFont typeface="Arial" panose="020B0604020202020204" pitchFamily="34" charset="0"/>
              <a:buChar char="•"/>
            </a:pPr>
            <a:r>
              <a:rPr lang="en-US" sz="1100" dirty="0"/>
              <a:t>Below then place four caseworkers each, e.g. "Caseworker - Fatima", "Caseworker - Maria" </a:t>
            </a:r>
          </a:p>
          <a:p>
            <a:pPr marL="171450" indent="-171450">
              <a:buFont typeface="Arial" panose="020B0604020202020204" pitchFamily="34" charset="0"/>
              <a:buChar char="•"/>
            </a:pPr>
            <a:r>
              <a:rPr lang="en-US" sz="1100" dirty="0"/>
              <a:t>Conduct the quick-fire quiz where people do a tick or cross on the online platform (or whatever the options are to represent yes / no on the platform)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highlight>
                  <a:schemeClr val="lt1"/>
                </a:highlight>
                <a:sym typeface="Helvetica Neue"/>
              </a:rPr>
              <a:t>____________________________________________________________________________________</a:t>
            </a:r>
          </a:p>
          <a:p>
            <a:endParaRPr lang="en-US" sz="1100" b="1" dirty="0"/>
          </a:p>
          <a:p>
            <a:r>
              <a:rPr lang="en-US" sz="1100" b="1" dirty="0"/>
              <a:t>PLENARY ACTIVITY</a:t>
            </a:r>
          </a:p>
          <a:p>
            <a:pPr marL="171450" indent="-171450">
              <a:buFont typeface="Arial" panose="020B0604020202020204" pitchFamily="34" charset="0"/>
              <a:buChar char="•"/>
            </a:pPr>
            <a:r>
              <a:rPr lang="en-US" sz="1100" dirty="0"/>
              <a:t>Invite 2 supervisors to stand back to back at the front of the room</a:t>
            </a:r>
          </a:p>
          <a:p>
            <a:pPr marL="171450" indent="-171450">
              <a:buFont typeface="Arial" panose="020B0604020202020204" pitchFamily="34" charset="0"/>
              <a:buChar char="•"/>
            </a:pPr>
            <a:r>
              <a:rPr lang="en-US" sz="1100" dirty="0"/>
              <a:t>Let them face their team of caseworkers to show that they can only see the cases of the people in their team</a:t>
            </a:r>
          </a:p>
          <a:p>
            <a:pPr marL="171450" indent="-171450">
              <a:buFont typeface="Arial" panose="020B0604020202020204" pitchFamily="34" charset="0"/>
              <a:buChar char="•"/>
            </a:pPr>
            <a:r>
              <a:rPr lang="en-US" sz="1100" dirty="0"/>
              <a:t>Bring in the IM or MEAL and ask the group if they should be able to see everything or not (answer is no, they should only see aggregate level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Ask questions quickly as a quick-fire quiz</a:t>
            </a:r>
            <a:endParaRPr lang="en-US" sz="1100" i="1" dirty="0"/>
          </a:p>
          <a:p>
            <a:pPr marL="171450" indent="-171450">
              <a:buFont typeface="Arial" panose="020B0604020202020204" pitchFamily="34" charset="0"/>
              <a:buChar char="•"/>
            </a:pPr>
            <a:r>
              <a:rPr lang="en-US" sz="1100" b="1" i="1" dirty="0"/>
              <a:t>Can Mohammad see Fatima’s case?</a:t>
            </a:r>
          </a:p>
          <a:p>
            <a:pPr marL="628650" lvl="1" indent="-171450">
              <a:buFont typeface="Arial" panose="020B0604020202020204" pitchFamily="34" charset="0"/>
              <a:buChar char="•"/>
            </a:pPr>
            <a:r>
              <a:rPr lang="en-US" sz="1100" dirty="0"/>
              <a:t>Yes. Fatima reports to Mohammad so Mohammad can see her cases</a:t>
            </a:r>
          </a:p>
          <a:p>
            <a:pPr marL="171450" indent="-171450">
              <a:buFont typeface="Arial" panose="020B0604020202020204" pitchFamily="34" charset="0"/>
              <a:buChar char="•"/>
            </a:pPr>
            <a:r>
              <a:rPr lang="en-US" sz="1100" b="1" i="1" dirty="0"/>
              <a:t>Can </a:t>
            </a:r>
            <a:r>
              <a:rPr lang="en-US" sz="1100" b="1" i="1" dirty="0" err="1"/>
              <a:t>Roula</a:t>
            </a:r>
            <a:r>
              <a:rPr lang="en-US" sz="1100" b="1" i="1" dirty="0"/>
              <a:t> see Fatima’s case?</a:t>
            </a:r>
          </a:p>
          <a:p>
            <a:pPr marL="628650" lvl="1" indent="-171450">
              <a:buFont typeface="Arial" panose="020B0604020202020204" pitchFamily="34" charset="0"/>
              <a:buChar char="•"/>
            </a:pPr>
            <a:r>
              <a:rPr lang="en-US" sz="1100" dirty="0"/>
              <a:t>No. Fatima reports to Mohammad, so Mohammad is the only supervisor who can see her cases. </a:t>
            </a:r>
            <a:r>
              <a:rPr lang="en-US" sz="1100" dirty="0" err="1"/>
              <a:t>Roula</a:t>
            </a:r>
            <a:r>
              <a:rPr lang="en-US" sz="1100" dirty="0"/>
              <a:t> a can see the cases of the caseworkers in her team</a:t>
            </a:r>
          </a:p>
          <a:p>
            <a:pPr marL="171450" indent="-171450">
              <a:buFont typeface="Arial" panose="020B0604020202020204" pitchFamily="34" charset="0"/>
              <a:buChar char="•"/>
            </a:pPr>
            <a:r>
              <a:rPr lang="en-US" sz="1100" b="1" i="1" dirty="0"/>
              <a:t>Can Fatima see Maria's case?</a:t>
            </a:r>
          </a:p>
          <a:p>
            <a:pPr marL="628650" lvl="1" indent="-171450">
              <a:buFont typeface="Arial" panose="020B0604020202020204" pitchFamily="34" charset="0"/>
              <a:buChar char="•"/>
            </a:pPr>
            <a:r>
              <a:rPr lang="en-US" sz="1100" dirty="0"/>
              <a:t>No. No Caseworkers can see each other’s cases, whether they are in the same team or different teams</a:t>
            </a:r>
          </a:p>
          <a:p>
            <a:pPr marL="171450" indent="-171450">
              <a:buFont typeface="Arial" panose="020B0604020202020204" pitchFamily="34" charset="0"/>
              <a:buChar char="•"/>
            </a:pPr>
            <a:r>
              <a:rPr lang="en-US" sz="1100" b="1" i="1" dirty="0"/>
              <a:t>How many Caseworkers cases can Clare see in total?</a:t>
            </a:r>
          </a:p>
          <a:p>
            <a:pPr marL="628650" lvl="1" indent="-171450">
              <a:buFont typeface="Arial" panose="020B0604020202020204" pitchFamily="34" charset="0"/>
              <a:buChar char="•"/>
            </a:pPr>
            <a:r>
              <a:rPr lang="en-US" sz="1100" dirty="0"/>
              <a:t>Mohammad can see four caseworkers cases in total as that's the number of caseworkers she directly line manages and supports</a:t>
            </a:r>
          </a:p>
          <a:p>
            <a:pPr marL="171450" indent="-171450">
              <a:buFont typeface="Arial" panose="020B0604020202020204" pitchFamily="34" charset="0"/>
              <a:buChar char="•"/>
            </a:pPr>
            <a:r>
              <a:rPr lang="en-US" sz="1100" b="1" i="1" dirty="0"/>
              <a:t>How many cases can the IM see?</a:t>
            </a:r>
          </a:p>
          <a:p>
            <a:pPr marL="628650" lvl="1" indent="-171450">
              <a:buFont typeface="Arial" panose="020B0604020202020204" pitchFamily="34" charset="0"/>
              <a:buChar char="•"/>
            </a:pPr>
            <a:r>
              <a:rPr lang="en-US" sz="1100" dirty="0"/>
              <a:t>This was a trick question</a:t>
            </a:r>
          </a:p>
          <a:p>
            <a:pPr marL="628650" lvl="1" indent="-171450">
              <a:buFont typeface="Arial" panose="020B0604020202020204" pitchFamily="34" charset="0"/>
              <a:buChar char="•"/>
            </a:pPr>
            <a:r>
              <a:rPr lang="en-US" sz="1100" dirty="0"/>
              <a:t>The IM cannot see any case information, but they can see aggregate level data</a:t>
            </a:r>
          </a:p>
          <a:p>
            <a:pPr marL="628650" lvl="1" indent="-171450">
              <a:buFont typeface="Arial" panose="020B0604020202020204" pitchFamily="34" charset="0"/>
              <a:buChar char="•"/>
            </a:pPr>
            <a:r>
              <a:rPr lang="en-US" sz="1100" dirty="0"/>
              <a:t>This means they can see the overall numbers of X, Y, Z but they can't see X, Y, Z</a:t>
            </a:r>
          </a:p>
        </p:txBody>
      </p:sp>
      <p:sp>
        <p:nvSpPr>
          <p:cNvPr id="3" name="Slide Image Placeholder 2">
            <a:extLst>
              <a:ext uri="{FF2B5EF4-FFF2-40B4-BE49-F238E27FC236}">
                <a16:creationId xmlns:a16="http://schemas.microsoft.com/office/drawing/2014/main" id="{4DF835BE-336B-66BF-8B08-588F324731AC}"/>
              </a:ext>
            </a:extLst>
          </p:cNvPr>
          <p:cNvSpPr>
            <a:spLocks noGrp="1" noRot="1" noChangeAspect="1"/>
          </p:cNvSpPr>
          <p:nvPr>
            <p:ph type="sldImg"/>
          </p:nvPr>
        </p:nvSpPr>
        <p:spPr/>
      </p:sp>
    </p:spTree>
    <p:extLst>
      <p:ext uri="{BB962C8B-B14F-4D97-AF65-F5344CB8AC3E}">
        <p14:creationId xmlns:p14="http://schemas.microsoft.com/office/powerpoint/2010/main" val="172952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EXPLANATION</a:t>
            </a:r>
          </a:p>
          <a:p>
            <a:pPr marL="185715" lvl="0" indent="-185715">
              <a:buClr>
                <a:schemeClr val="dk1"/>
              </a:buClr>
              <a:buSzPts val="1100"/>
              <a:buFont typeface="Arial" panose="020B0604020202020204" pitchFamily="34" charset="0"/>
              <a:buChar char="•"/>
            </a:pPr>
            <a:r>
              <a:rPr lang="en-US" i="1" dirty="0"/>
              <a:t>The focus of this training is on how the</a:t>
            </a:r>
            <a:r>
              <a:rPr lang="en-US" i="1" dirty="0">
                <a:solidFill>
                  <a:srgbClr val="545554"/>
                </a:solidFill>
              </a:rPr>
              <a:t> </a:t>
            </a:r>
            <a:r>
              <a:rPr lang="en-US" i="1" dirty="0"/>
              <a:t>CPIMS+ can be used to support and strengthen quality case management practice</a:t>
            </a:r>
          </a:p>
          <a:p>
            <a:pPr marL="185715" lvl="0" indent="-185715">
              <a:buClr>
                <a:schemeClr val="dk1"/>
              </a:buClr>
              <a:buSzPts val="1100"/>
              <a:buFont typeface="Arial" panose="020B0604020202020204" pitchFamily="34" charset="0"/>
              <a:buChar char="•"/>
            </a:pPr>
            <a:r>
              <a:rPr lang="en-US" i="1" dirty="0"/>
              <a:t>This is not a training on how to deliver child protection case management services</a:t>
            </a:r>
          </a:p>
          <a:p>
            <a:pPr marL="185715" lvl="0" indent="-185715">
              <a:buClr>
                <a:schemeClr val="dk1"/>
              </a:buClr>
              <a:buSzPts val="1100"/>
              <a:buFont typeface="Arial" panose="020B0604020202020204" pitchFamily="34" charset="0"/>
              <a:buChar char="•"/>
            </a:pPr>
            <a:r>
              <a:rPr lang="en-US" i="1" dirty="0"/>
              <a:t>This training will only to provide a refresher of certain case management basics in order to link it to the CPIMS+</a:t>
            </a:r>
          </a:p>
          <a:p>
            <a:pPr marL="185715" lvl="0" indent="-185715">
              <a:buClr>
                <a:schemeClr val="dk1"/>
              </a:buClr>
              <a:buSzPts val="1100"/>
              <a:buFont typeface="Arial" panose="020B0604020202020204" pitchFamily="34" charset="0"/>
              <a:buChar char="•"/>
            </a:pPr>
            <a:r>
              <a:rPr lang="en-US" i="1" dirty="0"/>
              <a:t>This is an opportunity to become familiar with the CPIMS+ and to practice using CPIMS+ to manage cases</a:t>
            </a:r>
          </a:p>
        </p:txBody>
      </p:sp>
      <p:sp>
        <p:nvSpPr>
          <p:cNvPr id="4" name="Slide Number Placeholder 3"/>
          <p:cNvSpPr>
            <a:spLocks noGrp="1"/>
          </p:cNvSpPr>
          <p:nvPr>
            <p:ph type="sldNum" sz="quarter" idx="5"/>
          </p:nvPr>
        </p:nvSpPr>
        <p:spPr/>
        <p:txBody>
          <a:bodyPr/>
          <a:lstStyle/>
          <a:p>
            <a:fld id="{780767AD-8186-5647-9165-A19B63BA7F43}" type="slidenum">
              <a:rPr lang="en-US" smtClean="0"/>
              <a:pPr/>
              <a:t>4</a:t>
            </a:fld>
            <a:endParaRPr lang="en-US"/>
          </a:p>
        </p:txBody>
      </p:sp>
    </p:spTree>
    <p:extLst>
      <p:ext uri="{BB962C8B-B14F-4D97-AF65-F5344CB8AC3E}">
        <p14:creationId xmlns:p14="http://schemas.microsoft.com/office/powerpoint/2010/main" val="19034514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dirty="0"/>
              <a:t>INTRODUCTION</a:t>
            </a:r>
          </a:p>
          <a:p>
            <a:pPr marL="171450" indent="-171450">
              <a:buFont typeface="Arial" panose="020B0604020202020204" pitchFamily="34" charset="0"/>
              <a:buChar char="•"/>
            </a:pPr>
            <a:r>
              <a:rPr lang="en-US" i="1" dirty="0"/>
              <a:t>Now in this demo we will show you…</a:t>
            </a:r>
            <a:endParaRPr lang="en-US" b="0" i="1" dirty="0"/>
          </a:p>
          <a:p>
            <a:pPr marL="171450" indent="-171450">
              <a:buFont typeface="Arial" panose="020B0604020202020204" pitchFamily="34" charset="0"/>
              <a:buChar char="•"/>
            </a:pPr>
            <a:r>
              <a:rPr lang="en-US" b="0" i="0" dirty="0"/>
              <a:t>Present the slide</a:t>
            </a:r>
            <a:endParaRPr lang="en-US" b="1" i="0" dirty="0"/>
          </a:p>
          <a:p>
            <a:endParaRPr lang="en-US" b="1" dirty="0"/>
          </a:p>
          <a:p>
            <a:r>
              <a:rPr lang="en-US" b="1" dirty="0"/>
              <a:t>DEMO</a:t>
            </a:r>
          </a:p>
          <a:p>
            <a:pPr marL="171450" indent="-171450">
              <a:buFont typeface="Arial" panose="020B0604020202020204" pitchFamily="34" charset="0"/>
              <a:buChar char="•"/>
            </a:pPr>
            <a:r>
              <a:rPr lang="en-US" b="1" dirty="0">
                <a:solidFill>
                  <a:srgbClr val="026794"/>
                </a:solidFill>
                <a:hlinkClick r:id="rId3">
                  <a:extLst>
                    <a:ext uri="{A12FA001-AC4F-418D-AE19-62706E023703}">
                      <ahyp:hlinkClr xmlns:ahyp="http://schemas.microsoft.com/office/drawing/2018/hyperlinkcolor" val="tx"/>
                    </a:ext>
                  </a:extLst>
                </a:hlinkClick>
              </a:rPr>
              <a:t>Logging in and Navigating the CPIMS+</a:t>
            </a:r>
            <a:endParaRPr lang="en-US" b="1" dirty="0">
              <a:solidFill>
                <a:srgbClr val="026794"/>
              </a:solidFill>
            </a:endParaRPr>
          </a:p>
          <a:p>
            <a:pPr marL="628650" lvl="1" indent="-171450">
              <a:buFont typeface="Arial" panose="020B0604020202020204" pitchFamily="34" charset="0"/>
              <a:buChar char="•"/>
            </a:pPr>
            <a:r>
              <a:rPr lang="en-US" b="0" dirty="0"/>
              <a:t>See link to video and How-to-Demo PPT slides 2-6</a:t>
            </a:r>
          </a:p>
          <a:p>
            <a:pPr marL="171450" indent="-171450">
              <a:buFont typeface="Arial" panose="020B0604020202020204" pitchFamily="34" charset="0"/>
              <a:buChar char="•"/>
            </a:pPr>
            <a:r>
              <a:rPr lang="en-US" b="1" dirty="0"/>
              <a:t>Workflow</a:t>
            </a:r>
          </a:p>
          <a:p>
            <a:pPr marL="628650" lvl="1" indent="-171450">
              <a:buFont typeface="Arial" panose="020B0604020202020204" pitchFamily="34" charset="0"/>
              <a:buChar char="•"/>
            </a:pPr>
            <a:r>
              <a:rPr lang="en-US" b="0" dirty="0"/>
              <a:t>See How-to-Demo PPT slide 18</a:t>
            </a:r>
          </a:p>
          <a:p>
            <a:pPr marL="171450" indent="-171450">
              <a:buFont typeface="Arial" panose="020B0604020202020204" pitchFamily="34" charset="0"/>
              <a:buChar char="•"/>
            </a:pPr>
            <a:r>
              <a:rPr lang="en-US" b="1" dirty="0">
                <a:solidFill>
                  <a:srgbClr val="026794"/>
                </a:solidFill>
                <a:hlinkClick r:id="rId4">
                  <a:extLst>
                    <a:ext uri="{A12FA001-AC4F-418D-AE19-62706E023703}">
                      <ahyp:hlinkClr xmlns:ahyp="http://schemas.microsoft.com/office/drawing/2018/hyperlinkcolor" val="tx"/>
                    </a:ext>
                  </a:extLst>
                </a:hlinkClick>
              </a:rPr>
              <a:t>Contact, help and your user</a:t>
            </a:r>
            <a:endParaRPr lang="en-US" b="1" dirty="0">
              <a:solidFill>
                <a:srgbClr val="026794"/>
              </a:solidFill>
            </a:endParaRPr>
          </a:p>
          <a:p>
            <a:pPr marL="628650" lvl="1" indent="-171450">
              <a:buFont typeface="Arial" panose="020B0604020202020204" pitchFamily="34" charset="0"/>
              <a:buChar char="•"/>
            </a:pPr>
            <a:r>
              <a:rPr lang="en-US" b="0" dirty="0"/>
              <a:t>See link to video and How-to-Demo PPT slide 8-10</a:t>
            </a:r>
          </a:p>
          <a:p>
            <a:pPr marL="171450" indent="-171450">
              <a:buFont typeface="Arial" panose="020B0604020202020204" pitchFamily="34" charset="0"/>
              <a:buChar char="•"/>
            </a:pPr>
            <a:r>
              <a:rPr lang="en-US" b="1" dirty="0"/>
              <a:t>Permissions and access on a need-to-know basis</a:t>
            </a:r>
          </a:p>
          <a:p>
            <a:pPr marL="628650" lvl="1" indent="-171450">
              <a:buFont typeface="Arial" panose="020B0604020202020204" pitchFamily="34" charset="0"/>
              <a:buChar char="•"/>
            </a:pPr>
            <a:r>
              <a:rPr lang="en-US" b="0" dirty="0"/>
              <a:t>Review how the CPIMS+ promotes the need-to-know principle</a:t>
            </a:r>
          </a:p>
          <a:p>
            <a:pPr marL="628650" lvl="1" indent="-171450">
              <a:buFont typeface="Arial" panose="020B0604020202020204" pitchFamily="34" charset="0"/>
              <a:buChar char="•"/>
            </a:pPr>
            <a:r>
              <a:rPr lang="en-US" b="0" dirty="0"/>
              <a:t>Link to the exercise you did with the supervisors and caseworkers in the front</a:t>
            </a:r>
          </a:p>
          <a:p>
            <a:pPr marL="628650" lvl="1" indent="-171450">
              <a:buFont typeface="Arial" panose="020B0604020202020204" pitchFamily="34" charset="0"/>
              <a:buChar char="•"/>
            </a:pPr>
            <a:r>
              <a:rPr lang="en-US" b="0" dirty="0"/>
              <a:t>Refer to slide 31 of the CPIMS+ training PPT and log in as 2 different caseworkers and 2 different supervisors to demonstrate the need to know principle: A supervisor can see only cases of caseworkers they supervise, a caseworker can only see their own cases.  </a:t>
            </a:r>
          </a:p>
          <a:p>
            <a:pPr marL="171450" indent="-171450">
              <a:buFont typeface="Arial" panose="020B0604020202020204" pitchFamily="34" charset="0"/>
              <a:buChar char="•"/>
            </a:pPr>
            <a:r>
              <a:rPr lang="en-US" b="1" dirty="0"/>
              <a:t>Record Owner and Case Code</a:t>
            </a:r>
          </a:p>
          <a:p>
            <a:pPr marL="628650" lvl="1" indent="-171450">
              <a:buFont typeface="Arial" panose="020B0604020202020204" pitchFamily="34" charset="0"/>
              <a:buChar char="•"/>
            </a:pPr>
            <a:r>
              <a:rPr lang="en-US" b="0" dirty="0"/>
              <a:t>The caseworker is the owner of a record or a case</a:t>
            </a:r>
          </a:p>
          <a:p>
            <a:pPr marL="628650" lvl="1" indent="-171450">
              <a:buFont typeface="Arial" panose="020B0604020202020204" pitchFamily="34" charset="0"/>
              <a:buChar char="•"/>
            </a:pPr>
            <a:r>
              <a:rPr lang="en-US" b="0" dirty="0"/>
              <a:t>He/she can temporarily grant access to others such as service providers but they are the one who stay responsible for the case</a:t>
            </a:r>
          </a:p>
          <a:p>
            <a:pPr marL="628650" lvl="1" indent="-171450">
              <a:buFont typeface="Arial" panose="020B0604020202020204" pitchFamily="34" charset="0"/>
              <a:buChar char="•"/>
            </a:pPr>
            <a:r>
              <a:rPr lang="en-US" b="0" dirty="0"/>
              <a:t>The supervisor can see the case but cannot edit the case</a:t>
            </a:r>
          </a:p>
          <a:p>
            <a:pPr marL="628650" lvl="1" indent="-171450">
              <a:buFont typeface="Arial" panose="020B0604020202020204" pitchFamily="34" charset="0"/>
              <a:buChar char="•"/>
            </a:pPr>
            <a:r>
              <a:rPr lang="en-US" b="0" dirty="0"/>
              <a:t>Each case will be automatically allocated a case code by the CPIMS+</a:t>
            </a:r>
          </a:p>
        </p:txBody>
      </p:sp>
      <p:sp>
        <p:nvSpPr>
          <p:cNvPr id="3" name="Slide Image Placeholder 2">
            <a:extLst>
              <a:ext uri="{FF2B5EF4-FFF2-40B4-BE49-F238E27FC236}">
                <a16:creationId xmlns:a16="http://schemas.microsoft.com/office/drawing/2014/main" id="{7163EF30-D545-2D7C-934B-265059B17471}"/>
              </a:ext>
            </a:extLst>
          </p:cNvPr>
          <p:cNvSpPr>
            <a:spLocks noGrp="1" noRot="1" noChangeAspect="1"/>
          </p:cNvSpPr>
          <p:nvPr>
            <p:ph type="sldImg"/>
          </p:nvPr>
        </p:nvSpPr>
        <p:spPr/>
      </p:sp>
    </p:spTree>
    <p:extLst>
      <p:ext uri="{BB962C8B-B14F-4D97-AF65-F5344CB8AC3E}">
        <p14:creationId xmlns:p14="http://schemas.microsoft.com/office/powerpoint/2010/main" val="950697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a:t>EXPLANATION</a:t>
            </a:r>
          </a:p>
          <a:p>
            <a:pPr marL="171450" indent="-171450">
              <a:buFont typeface="Arial" panose="020B0604020202020204" pitchFamily="34" charset="0"/>
              <a:buChar char="•"/>
            </a:pPr>
            <a:r>
              <a:rPr lang="en-US" b="0" i="1"/>
              <a:t>There are some important things to keep in mind in relation to information management for case management</a:t>
            </a:r>
          </a:p>
          <a:p>
            <a:pPr marL="171450" indent="-171450">
              <a:buFont typeface="Arial" panose="020B0604020202020204" pitchFamily="34" charset="0"/>
              <a:buChar char="•"/>
            </a:pPr>
            <a:r>
              <a:rPr lang="en-US" b="0" i="0" dirty="0"/>
              <a:t>Present</a:t>
            </a:r>
            <a:r>
              <a:rPr lang="en-US" b="0" i="0"/>
              <a:t> the slide</a:t>
            </a:r>
          </a:p>
          <a:p>
            <a:pPr marL="171450" indent="-171450">
              <a:buFont typeface="Arial" panose="020B0604020202020204" pitchFamily="34" charset="0"/>
              <a:buChar char="•"/>
            </a:pPr>
            <a:r>
              <a:rPr lang="en-US" i="1"/>
              <a:t>Remember the 4 KEY elements of IM4CM as specified in previous slide</a:t>
            </a:r>
          </a:p>
          <a:p>
            <a:pPr marL="628650" lvl="1" indent="-171450">
              <a:buFont typeface="Arial" panose="020B0604020202020204" pitchFamily="34" charset="0"/>
              <a:buChar char="•"/>
            </a:pPr>
            <a:r>
              <a:rPr lang="en-US" i="1">
                <a:sym typeface="Calibri"/>
              </a:rPr>
              <a:t>IA Child protection Case Management forms and other documentation;</a:t>
            </a:r>
          </a:p>
          <a:p>
            <a:pPr marL="628650" lvl="1" indent="-171450">
              <a:buFont typeface="Arial" panose="020B0604020202020204" pitchFamily="34" charset="0"/>
              <a:buChar char="•"/>
            </a:pPr>
            <a:r>
              <a:rPr lang="en-US" i="1">
                <a:sym typeface="Calibri"/>
              </a:rPr>
              <a:t>Relevant sections of Case Management Standard Operating Procedures (SOPs);</a:t>
            </a:r>
          </a:p>
          <a:p>
            <a:pPr marL="628650" lvl="1" indent="-171450">
              <a:buFont typeface="Arial" panose="020B0604020202020204" pitchFamily="34" charset="0"/>
              <a:buChar char="•"/>
            </a:pPr>
            <a:r>
              <a:rPr lang="en-US" i="1">
                <a:sym typeface="Calibri"/>
              </a:rPr>
              <a:t>Data Protection Impact Assessments (DPIA) </a:t>
            </a:r>
          </a:p>
          <a:p>
            <a:pPr marL="628650" lvl="1" indent="-171450">
              <a:buFont typeface="Arial" panose="020B0604020202020204" pitchFamily="34" charset="0"/>
              <a:buChar char="•"/>
            </a:pPr>
            <a:r>
              <a:rPr lang="en-US" i="1">
                <a:sym typeface="Calibri"/>
              </a:rPr>
              <a:t>Information Sharing and Data Protection Protocol</a:t>
            </a:r>
            <a:endParaRPr lang="en-US" i="1"/>
          </a:p>
          <a:p>
            <a:endParaRPr lang="en-US">
              <a:sym typeface="Calibri"/>
            </a:endParaRPr>
          </a:p>
          <a:p>
            <a:r>
              <a:rPr lang="en-US" b="1">
                <a:sym typeface="Calibri"/>
              </a:rPr>
              <a:t>CONCLUSION</a:t>
            </a:r>
          </a:p>
          <a:p>
            <a:pPr marL="171450" indent="-171450">
              <a:buFont typeface="Arial" panose="020B0604020202020204" pitchFamily="34" charset="0"/>
              <a:buChar char="•"/>
            </a:pPr>
            <a:r>
              <a:rPr lang="en-US" i="1">
                <a:sym typeface="Calibri"/>
              </a:rPr>
              <a:t>Are there any questions or remarks before we move on to Session 2?</a:t>
            </a:r>
            <a:endParaRPr lang="en-US"/>
          </a:p>
          <a:p>
            <a:pPr marL="171450" indent="-171450">
              <a:buFont typeface="Arial" panose="020B0604020202020204" pitchFamily="34" charset="0"/>
              <a:buChar char="•"/>
            </a:pPr>
            <a:r>
              <a:rPr lang="en-US" i="1"/>
              <a:t>Next session, we will dive deeper into the use of the CPIMS+ to support each of the case management steps</a:t>
            </a:r>
          </a:p>
          <a:p>
            <a:endParaRPr lang="en-US"/>
          </a:p>
          <a:p>
            <a:endParaRPr lang="en-CA"/>
          </a:p>
        </p:txBody>
      </p:sp>
      <p:sp>
        <p:nvSpPr>
          <p:cNvPr id="3" name="Slide Image Placeholder 2">
            <a:extLst>
              <a:ext uri="{FF2B5EF4-FFF2-40B4-BE49-F238E27FC236}">
                <a16:creationId xmlns:a16="http://schemas.microsoft.com/office/drawing/2014/main" id="{48948688-E7A6-2B43-720C-183E0024120B}"/>
              </a:ext>
            </a:extLst>
          </p:cNvPr>
          <p:cNvSpPr>
            <a:spLocks noGrp="1" noRot="1" noChangeAspect="1"/>
          </p:cNvSpPr>
          <p:nvPr>
            <p:ph type="sldImg"/>
          </p:nvPr>
        </p:nvSpPr>
        <p:spPr/>
      </p:sp>
    </p:spTree>
    <p:extLst>
      <p:ext uri="{BB962C8B-B14F-4D97-AF65-F5344CB8AC3E}">
        <p14:creationId xmlns:p14="http://schemas.microsoft.com/office/powerpoint/2010/main" val="10467189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dirty="0"/>
              <a:t>INDIVIDUAL WORK</a:t>
            </a:r>
          </a:p>
          <a:p>
            <a:pPr marL="171450" indent="-171450">
              <a:buFont typeface="Arial" panose="020B0604020202020204" pitchFamily="34" charset="0"/>
              <a:buChar char="•"/>
            </a:pPr>
            <a:r>
              <a:rPr lang="en-US" dirty="0"/>
              <a:t>Share the </a:t>
            </a:r>
            <a:r>
              <a:rPr lang="en-US" b="1" dirty="0"/>
              <a:t>Demo site information for participants </a:t>
            </a:r>
            <a:r>
              <a:rPr lang="en-US" dirty="0"/>
              <a:t>(ideally in digital format) with participants</a:t>
            </a:r>
          </a:p>
          <a:p>
            <a:pPr marL="171450" indent="-171450">
              <a:buFont typeface="Arial" panose="020B0604020202020204" pitchFamily="34" charset="0"/>
              <a:buChar char="•"/>
            </a:pPr>
            <a:r>
              <a:rPr lang="en-US" i="1" dirty="0"/>
              <a:t>Let’s log into the system with the information in the </a:t>
            </a:r>
            <a:r>
              <a:rPr lang="en-US" b="1" i="1" dirty="0"/>
              <a:t>Demo site information for participants</a:t>
            </a:r>
            <a:endParaRPr lang="en-US"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You should have received your log in details and server URL before the training and tried logging into the system at least once</a:t>
            </a:r>
          </a:p>
          <a:p>
            <a:pPr marL="171450" indent="-171450">
              <a:buFont typeface="Arial" panose="020B0604020202020204" pitchFamily="34" charset="0"/>
              <a:buChar char="•"/>
            </a:pPr>
            <a:r>
              <a:rPr lang="en-US" i="1" dirty="0"/>
              <a:t>Each one of you should have access and a clear role </a:t>
            </a:r>
          </a:p>
          <a:p>
            <a:pPr marL="171450" indent="-171450">
              <a:buFont typeface="Arial" panose="020B0604020202020204" pitchFamily="34" charset="0"/>
              <a:buChar char="•"/>
            </a:pPr>
            <a:r>
              <a:rPr lang="en-US" dirty="0"/>
              <a:t>Give the participants time to log into the system</a:t>
            </a:r>
          </a:p>
          <a:p>
            <a:pPr marL="171450" indent="-171450">
              <a:buFont typeface="Arial" panose="020B0604020202020204" pitchFamily="34" charset="0"/>
              <a:buChar char="•"/>
            </a:pPr>
            <a:r>
              <a:rPr lang="en-US" dirty="0"/>
              <a:t>Address any technical issues that might arise with the support of the CPIMS+ administrator</a:t>
            </a:r>
          </a:p>
          <a:p>
            <a:r>
              <a:rPr lang="en-US" dirty="0"/>
              <a:t> </a:t>
            </a:r>
          </a:p>
          <a:p>
            <a:r>
              <a:rPr lang="en-US" b="1" dirty="0"/>
              <a:t>CONCLUSION</a:t>
            </a:r>
          </a:p>
          <a:p>
            <a:pPr marL="171450" indent="-171450">
              <a:buFont typeface="Arial" panose="020B0604020202020204" pitchFamily="34" charset="0"/>
              <a:buChar char="•"/>
            </a:pPr>
            <a:r>
              <a:rPr lang="en-US" i="1" dirty="0"/>
              <a:t>Are there any questions before we continue?</a:t>
            </a:r>
          </a:p>
          <a:p>
            <a:endParaRPr lang="en-CA" dirty="0"/>
          </a:p>
        </p:txBody>
      </p:sp>
      <p:sp>
        <p:nvSpPr>
          <p:cNvPr id="3" name="Slide Image Placeholder 2">
            <a:extLst>
              <a:ext uri="{FF2B5EF4-FFF2-40B4-BE49-F238E27FC236}">
                <a16:creationId xmlns:a16="http://schemas.microsoft.com/office/drawing/2014/main" id="{9899117E-3B82-C254-0839-5BD3E6D592B1}"/>
              </a:ext>
            </a:extLst>
          </p:cNvPr>
          <p:cNvSpPr>
            <a:spLocks noGrp="1" noRot="1" noChangeAspect="1"/>
          </p:cNvSpPr>
          <p:nvPr>
            <p:ph type="sldImg"/>
          </p:nvPr>
        </p:nvSpPr>
        <p:spPr/>
      </p:sp>
    </p:spTree>
    <p:extLst>
      <p:ext uri="{BB962C8B-B14F-4D97-AF65-F5344CB8AC3E}">
        <p14:creationId xmlns:p14="http://schemas.microsoft.com/office/powerpoint/2010/main" val="28741675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780767AD-8186-5647-9165-A19B63BA7F43}" type="slidenum">
              <a:rPr lang="en-US" smtClean="0"/>
              <a:pPr/>
              <a:t>43</a:t>
            </a:fld>
            <a:endParaRPr lang="en-US"/>
          </a:p>
        </p:txBody>
      </p:sp>
      <p:sp>
        <p:nvSpPr>
          <p:cNvPr id="6" name="Slide Image Placeholder 5">
            <a:extLst>
              <a:ext uri="{FF2B5EF4-FFF2-40B4-BE49-F238E27FC236}">
                <a16:creationId xmlns:a16="http://schemas.microsoft.com/office/drawing/2014/main" id="{DDDB5E46-225F-B474-2044-C21ADD21A82D}"/>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4C1BA857-0E7A-02E6-CFA2-B244EF9E436F}"/>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29107320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a:t>ADAPT FOR REMOTE TRAINING</a:t>
            </a:r>
          </a:p>
          <a:p>
            <a:pPr marL="171450" indent="-171450">
              <a:buFont typeface="Arial" panose="020B0604020202020204" pitchFamily="34" charset="0"/>
              <a:buChar char="•"/>
            </a:pPr>
            <a:r>
              <a:rPr lang="en-US"/>
              <a:t>Record answers with a </a:t>
            </a:r>
            <a:r>
              <a:rPr lang="en-US" dirty="0" err="1"/>
              <a:t>jamboard</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highlight>
                  <a:schemeClr val="lt1"/>
                </a:highlight>
                <a:sym typeface="Helvetica Neue"/>
              </a:rPr>
              <a:t>_______________________________________________________________________</a:t>
            </a:r>
          </a:p>
          <a:p>
            <a:endParaRPr lang="en-US"/>
          </a:p>
          <a:p>
            <a:r>
              <a:rPr lang="en-US" b="1"/>
              <a:t>PLENARY DISCUSSION</a:t>
            </a:r>
          </a:p>
          <a:p>
            <a:pPr marL="171450" indent="-171450">
              <a:buFont typeface="Arial" panose="020B0604020202020204" pitchFamily="34" charset="0"/>
              <a:buChar char="•"/>
            </a:pPr>
            <a:r>
              <a:rPr lang="en-US" i="1"/>
              <a:t>What did we discuss in session 1?</a:t>
            </a:r>
            <a:r>
              <a:rPr lang="en-US"/>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Good information management has no value without quality case management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Any digital case management solution, including the CPIMS+ must be built on a solid case management foundation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CPIMS+ database requires all the other elements for a case management system to be there and to be strong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Working with the CPIMS+ is an opportunity to further strengthen case management work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4 elements which are necessary for information management include are: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IA Child protection Case Management forms and other documentation;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Relevant sections of Case Management Standard Operating Procedures (SOPs);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Data Protection Impact Assessments (DPIA) when relevant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Information Sharing and Data Protection Protocol</a:t>
            </a:r>
          </a:p>
          <a:p>
            <a:pPr marL="171450" indent="-171450">
              <a:buFont typeface="Arial" panose="020B0604020202020204" pitchFamily="34" charset="0"/>
              <a:buChar char="•"/>
            </a:pPr>
            <a:r>
              <a:rPr lang="en-US"/>
              <a:t>Record answers on a flipchart</a:t>
            </a:r>
          </a:p>
          <a:p>
            <a:pPr marL="171450" indent="-171450">
              <a:buFont typeface="Arial" panose="020B0604020202020204" pitchFamily="34" charset="0"/>
              <a:buChar char="•"/>
            </a:pPr>
            <a:r>
              <a:rPr lang="en-US"/>
              <a:t>Add any other points which emerged in your discussions </a:t>
            </a:r>
          </a:p>
        </p:txBody>
      </p:sp>
      <p:sp>
        <p:nvSpPr>
          <p:cNvPr id="3" name="Slide Image Placeholder 2">
            <a:extLst>
              <a:ext uri="{FF2B5EF4-FFF2-40B4-BE49-F238E27FC236}">
                <a16:creationId xmlns:a16="http://schemas.microsoft.com/office/drawing/2014/main" id="{E4077088-7CE0-BECA-7316-1148FFC98846}"/>
              </a:ext>
            </a:extLst>
          </p:cNvPr>
          <p:cNvSpPr>
            <a:spLocks noGrp="1" noRot="1" noChangeAspect="1"/>
          </p:cNvSpPr>
          <p:nvPr>
            <p:ph type="sldImg"/>
          </p:nvPr>
        </p:nvSpPr>
        <p:spPr/>
      </p:sp>
    </p:spTree>
    <p:extLst>
      <p:ext uri="{BB962C8B-B14F-4D97-AF65-F5344CB8AC3E}">
        <p14:creationId xmlns:p14="http://schemas.microsoft.com/office/powerpoint/2010/main" val="12360600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a:extLst>
              <a:ext uri="{FF2B5EF4-FFF2-40B4-BE49-F238E27FC236}">
                <a16:creationId xmlns:a16="http://schemas.microsoft.com/office/drawing/2014/main" id="{4FBD27E6-1C46-23AC-BE73-FAC2E1E9C4E2}"/>
              </a:ext>
            </a:extLst>
          </p:cNvPr>
          <p:cNvSpPr>
            <a:spLocks noGrp="1"/>
          </p:cNvSpPr>
          <p:nvPr>
            <p:ph type="body" idx="1"/>
          </p:nvPr>
        </p:nvSpPr>
        <p:spPr/>
        <p:txBody>
          <a:bodyPr/>
          <a:lstStyle/>
          <a:p>
            <a:r>
              <a:rPr lang="en-US" b="1"/>
              <a:t>EXPLANATION</a:t>
            </a:r>
          </a:p>
          <a:p>
            <a:pPr marL="171450" indent="-171450">
              <a:buFont typeface="Arial" panose="020B0604020202020204" pitchFamily="34" charset="0"/>
              <a:buChar char="•"/>
            </a:pPr>
            <a:r>
              <a:rPr lang="en-US" i="1"/>
              <a:t>The aim of both Sessions 2 and 3 is…</a:t>
            </a:r>
          </a:p>
          <a:p>
            <a:pPr marL="171450" indent="-171450">
              <a:buFont typeface="Arial" panose="020B0604020202020204" pitchFamily="34" charset="0"/>
              <a:buChar char="•"/>
            </a:pPr>
            <a:r>
              <a:rPr lang="en-US" dirty="0"/>
              <a:t>Present</a:t>
            </a:r>
            <a:r>
              <a:rPr lang="en-US"/>
              <a:t> the slide</a:t>
            </a:r>
          </a:p>
        </p:txBody>
      </p:sp>
      <p:sp>
        <p:nvSpPr>
          <p:cNvPr id="3" name="Slide Image Placeholder 2">
            <a:extLst>
              <a:ext uri="{FF2B5EF4-FFF2-40B4-BE49-F238E27FC236}">
                <a16:creationId xmlns:a16="http://schemas.microsoft.com/office/drawing/2014/main" id="{C39918E6-2EB1-9311-DEDF-6121E3C32351}"/>
              </a:ext>
            </a:extLst>
          </p:cNvPr>
          <p:cNvSpPr>
            <a:spLocks noGrp="1" noRot="1" noChangeAspect="1"/>
          </p:cNvSpPr>
          <p:nvPr>
            <p:ph type="sldImg"/>
          </p:nvPr>
        </p:nvSpPr>
        <p:spPr/>
      </p:sp>
    </p:spTree>
    <p:extLst>
      <p:ext uri="{BB962C8B-B14F-4D97-AF65-F5344CB8AC3E}">
        <p14:creationId xmlns:p14="http://schemas.microsoft.com/office/powerpoint/2010/main" val="19579859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a:extLst>
              <a:ext uri="{FF2B5EF4-FFF2-40B4-BE49-F238E27FC236}">
                <a16:creationId xmlns:a16="http://schemas.microsoft.com/office/drawing/2014/main" id="{4FBD27E6-1C46-23AC-BE73-FAC2E1E9C4E2}"/>
              </a:ext>
            </a:extLst>
          </p:cNvPr>
          <p:cNvSpPr>
            <a:spLocks noGrp="1"/>
          </p:cNvSpPr>
          <p:nvPr>
            <p:ph type="body" idx="1"/>
          </p:nvPr>
        </p:nvSpPr>
        <p:spPr/>
        <p:txBody>
          <a:bodyPr/>
          <a:lstStyle/>
          <a:p>
            <a:r>
              <a:rPr lang="en-US" b="1">
                <a:sym typeface="Helvetica Neue"/>
              </a:rPr>
              <a:t>EXPLANATION</a:t>
            </a:r>
          </a:p>
          <a:p>
            <a:pPr marL="171450" indent="-171450">
              <a:buFont typeface="Arial" panose="020B0604020202020204" pitchFamily="34" charset="0"/>
              <a:buChar char="•"/>
            </a:pPr>
            <a:r>
              <a:rPr lang="en-US"/>
              <a:t>Present a contextualized agenda with (add start and end-times, breaks and lunch) </a:t>
            </a:r>
          </a:p>
          <a:p>
            <a:pPr marL="171450" indent="-171450">
              <a:buFont typeface="Arial" panose="020B0604020202020204" pitchFamily="34" charset="0"/>
              <a:buChar char="•"/>
            </a:pPr>
            <a:r>
              <a:rPr lang="en-US"/>
              <a:t>Explain any ‘housekeeping’ information such as where everything is that they may need (bathroom, break room, etc.)</a:t>
            </a:r>
          </a:p>
          <a:p>
            <a:pPr marL="171450" indent="-171450">
              <a:buFont typeface="Arial" panose="020B0604020202020204" pitchFamily="34" charset="0"/>
              <a:buChar char="•"/>
            </a:pPr>
            <a:r>
              <a:rPr lang="en-US" i="1"/>
              <a:t>Are there any questions before we continue?</a:t>
            </a:r>
          </a:p>
        </p:txBody>
      </p:sp>
      <p:sp>
        <p:nvSpPr>
          <p:cNvPr id="3" name="Slide Image Placeholder 2">
            <a:extLst>
              <a:ext uri="{FF2B5EF4-FFF2-40B4-BE49-F238E27FC236}">
                <a16:creationId xmlns:a16="http://schemas.microsoft.com/office/drawing/2014/main" id="{FE30DB55-EC67-BF8A-390E-54E3507C5388}"/>
              </a:ext>
            </a:extLst>
          </p:cNvPr>
          <p:cNvSpPr>
            <a:spLocks noGrp="1" noRot="1" noChangeAspect="1"/>
          </p:cNvSpPr>
          <p:nvPr>
            <p:ph type="sldImg"/>
          </p:nvPr>
        </p:nvSpPr>
        <p:spPr/>
      </p:sp>
    </p:spTree>
    <p:extLst>
      <p:ext uri="{BB962C8B-B14F-4D97-AF65-F5344CB8AC3E}">
        <p14:creationId xmlns:p14="http://schemas.microsoft.com/office/powerpoint/2010/main" val="33604382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1B6C79F4-209D-0B8A-972C-9A202DB3234E}"/>
              </a:ext>
            </a:extLst>
          </p:cNvPr>
          <p:cNvSpPr>
            <a:spLocks noGrp="1"/>
          </p:cNvSpPr>
          <p:nvPr>
            <p:ph type="body" idx="1"/>
          </p:nvPr>
        </p:nvSpPr>
        <p:spPr/>
        <p:txBody>
          <a:bodyPr/>
          <a:lstStyle/>
          <a:p>
            <a:r>
              <a:rPr lang="en-US" b="1"/>
              <a:t>INTRODUCTION</a:t>
            </a:r>
          </a:p>
          <a:p>
            <a:pPr marL="171450" indent="-171450">
              <a:buFont typeface="Arial" panose="020B0604020202020204" pitchFamily="34" charset="0"/>
              <a:buChar char="•"/>
            </a:pPr>
            <a:r>
              <a:rPr lang="en-US" i="1"/>
              <a:t>Now that we have spoken about case management and the main IM4CM elements, let’s start taking a closer look at the CPIMS+ as a case management software</a:t>
            </a:r>
          </a:p>
          <a:p>
            <a:pPr marL="171450" indent="-171450">
              <a:buFont typeface="Arial" panose="020B0604020202020204" pitchFamily="34" charset="0"/>
              <a:buChar char="•"/>
            </a:pPr>
            <a:r>
              <a:rPr lang="en-US" i="1"/>
              <a:t>We will discuss the history, what and where it is, and give you a first demo</a:t>
            </a:r>
          </a:p>
          <a:p>
            <a:pPr marL="171450" indent="-171450">
              <a:buFont typeface="Arial" panose="020B0604020202020204" pitchFamily="34" charset="0"/>
              <a:buChar char="•"/>
            </a:pPr>
            <a:r>
              <a:rPr lang="en-US" i="1"/>
              <a:t>Sessions 2, 3 and 4 will allow us to dive further into the specifics of what the CPIMS+ can do to support quality case management and practicing with the system</a:t>
            </a:r>
          </a:p>
          <a:p>
            <a:endParaRPr lang="en-US"/>
          </a:p>
          <a:p>
            <a:r>
              <a:rPr lang="en-US" b="1"/>
              <a:t>EXPLANATION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Guide participants to </a:t>
            </a:r>
            <a:r>
              <a:rPr lang="en-US" b="1"/>
              <a:t>Workbook page </a:t>
            </a:r>
            <a:r>
              <a:rPr lang="en-US" b="1" dirty="0"/>
              <a:t>3</a:t>
            </a:r>
            <a:r>
              <a:rPr lang="en-US" b="1"/>
              <a:t>: CPIMS+ Integration Plan</a:t>
            </a:r>
            <a:endParaRPr lang="en-US"/>
          </a:p>
          <a:p>
            <a:pPr marL="171450" indent="-171450">
              <a:buFont typeface="Arial" panose="020B0604020202020204" pitchFamily="34" charset="0"/>
              <a:buChar char="•"/>
            </a:pPr>
            <a:r>
              <a:rPr lang="en-US" i="1"/>
              <a:t>This is where you can take notes on how you would like to integrate the CPIMS+ in your daily case management practice</a:t>
            </a:r>
          </a:p>
          <a:p>
            <a:pPr marL="171450" indent="-171450">
              <a:buFont typeface="Arial" panose="020B0604020202020204" pitchFamily="34" charset="0"/>
              <a:buChar char="•"/>
            </a:pPr>
            <a:r>
              <a:rPr lang="en-US" i="1"/>
              <a:t>We will get back to this during the different exercises, when you will enter data into the CPIMS+, which functionalities to use and when etc.</a:t>
            </a:r>
            <a:endParaRPr lang="en-US"/>
          </a:p>
          <a:p>
            <a:endParaRPr lang="en-CA"/>
          </a:p>
        </p:txBody>
      </p:sp>
      <p:sp>
        <p:nvSpPr>
          <p:cNvPr id="3" name="Slide Image Placeholder 2">
            <a:extLst>
              <a:ext uri="{FF2B5EF4-FFF2-40B4-BE49-F238E27FC236}">
                <a16:creationId xmlns:a16="http://schemas.microsoft.com/office/drawing/2014/main" id="{75A76B6F-B41C-267D-F948-C4E6A8FE9AD9}"/>
              </a:ext>
            </a:extLst>
          </p:cNvPr>
          <p:cNvSpPr>
            <a:spLocks noGrp="1" noRot="1" noChangeAspect="1"/>
          </p:cNvSpPr>
          <p:nvPr>
            <p:ph type="sldImg"/>
          </p:nvPr>
        </p:nvSpPr>
        <p:spPr/>
      </p:sp>
    </p:spTree>
    <p:extLst>
      <p:ext uri="{BB962C8B-B14F-4D97-AF65-F5344CB8AC3E}">
        <p14:creationId xmlns:p14="http://schemas.microsoft.com/office/powerpoint/2010/main" val="15082007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p:txBody>
          <a:bodyPr/>
          <a:lstStyle/>
          <a:p>
            <a:r>
              <a:rPr lang="en-US" b="1"/>
              <a:t>EXPLANATION</a:t>
            </a:r>
          </a:p>
          <a:p>
            <a:pPr marL="171450" indent="-171450">
              <a:buFont typeface="Arial" panose="020B0604020202020204" pitchFamily="34" charset="0"/>
              <a:buChar char="•"/>
            </a:pPr>
            <a:r>
              <a:rPr lang="en-US" i="1"/>
              <a:t>By the end of session 2 and 3, participants will be able to…</a:t>
            </a:r>
          </a:p>
          <a:p>
            <a:pPr marL="171450" indent="-171450">
              <a:buFont typeface="Arial" panose="020B0604020202020204" pitchFamily="34" charset="0"/>
              <a:buChar char="•"/>
            </a:pPr>
            <a:r>
              <a:rPr lang="en-US" dirty="0"/>
              <a:t>Present</a:t>
            </a:r>
            <a:r>
              <a:rPr lang="en-US"/>
              <a:t> the slide</a:t>
            </a:r>
          </a:p>
          <a:p>
            <a:pPr marL="171450" indent="-171450">
              <a:buFont typeface="Arial" panose="020B0604020202020204" pitchFamily="34" charset="0"/>
              <a:buChar char="•"/>
            </a:pPr>
            <a:r>
              <a:rPr lang="en-US" b="0" i="1">
                <a:solidFill>
                  <a:srgbClr val="000000"/>
                </a:solidFill>
                <a:effectLst/>
              </a:rPr>
              <a:t>Are there any questions before we continue?</a:t>
            </a:r>
            <a:endParaRPr lang="en-CA" i="1"/>
          </a:p>
        </p:txBody>
      </p:sp>
      <p:sp>
        <p:nvSpPr>
          <p:cNvPr id="3" name="Slide Image Placeholder 2">
            <a:extLst>
              <a:ext uri="{FF2B5EF4-FFF2-40B4-BE49-F238E27FC236}">
                <a16:creationId xmlns:a16="http://schemas.microsoft.com/office/drawing/2014/main" id="{770B3061-77C6-08B8-8AAB-3A3F8F01BEC9}"/>
              </a:ext>
            </a:extLst>
          </p:cNvPr>
          <p:cNvSpPr>
            <a:spLocks noGrp="1" noRot="1" noChangeAspect="1"/>
          </p:cNvSpPr>
          <p:nvPr>
            <p:ph type="sldImg"/>
          </p:nvPr>
        </p:nvSpPr>
        <p:spPr/>
      </p:sp>
    </p:spTree>
    <p:extLst>
      <p:ext uri="{BB962C8B-B14F-4D97-AF65-F5344CB8AC3E}">
        <p14:creationId xmlns:p14="http://schemas.microsoft.com/office/powerpoint/2010/main" val="12265808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indent="0">
              <a:buFont typeface="Arial" panose="020B0604020202020204" pitchFamily="34" charset="0"/>
              <a:buNone/>
            </a:pPr>
            <a:r>
              <a:rPr lang="en-US" b="1" i="0" dirty="0"/>
              <a:t>ADAPT FOR CONTEXT</a:t>
            </a:r>
          </a:p>
          <a:p>
            <a:pPr marL="171450" indent="-171450">
              <a:buFont typeface="Arial" panose="020B0604020202020204" pitchFamily="34" charset="0"/>
              <a:buChar char="•"/>
            </a:pPr>
            <a:r>
              <a:rPr lang="en-US" i="0" dirty="0"/>
              <a:t>If video case studies are not available, the case studies can be presented by a reader from the </a:t>
            </a:r>
            <a:r>
              <a:rPr lang="en-US" b="1" i="0" dirty="0"/>
              <a:t>Workbook</a:t>
            </a:r>
          </a:p>
          <a:p>
            <a:r>
              <a:rPr lang="en-US" b="1" dirty="0">
                <a:highlight>
                  <a:schemeClr val="lt1"/>
                </a:highlight>
                <a:sym typeface="Helvetica Neue"/>
              </a:rPr>
              <a:t>_____________________________________________________________________________</a:t>
            </a:r>
          </a:p>
          <a:p>
            <a:pPr marL="171450" indent="-171450">
              <a:buFont typeface="Arial" panose="020B0604020202020204" pitchFamily="34" charset="0"/>
              <a:buChar char="•"/>
            </a:pPr>
            <a:endParaRPr lang="en-US" i="0" dirty="0"/>
          </a:p>
          <a:p>
            <a:pPr marL="0" indent="0">
              <a:buFont typeface="Arial" panose="020B0604020202020204" pitchFamily="34" charset="0"/>
              <a:buNone/>
            </a:pPr>
            <a:r>
              <a:rPr lang="en-US" b="1" i="0" dirty="0"/>
              <a:t>EXPLANATION</a:t>
            </a:r>
          </a:p>
          <a:p>
            <a:pPr marL="171450" lvl="0" indent="-171450">
              <a:buFont typeface="Arial" panose="020B0604020202020204" pitchFamily="34" charset="0"/>
              <a:buChar char="•"/>
            </a:pPr>
            <a:r>
              <a:rPr lang="en-US" i="1" dirty="0"/>
              <a:t>For each case management step</a:t>
            </a:r>
          </a:p>
          <a:p>
            <a:pPr marL="628650" lvl="1" indent="-171450">
              <a:buFont typeface="Arial" panose="020B0604020202020204" pitchFamily="34" charset="0"/>
              <a:buChar char="•"/>
            </a:pPr>
            <a:r>
              <a:rPr lang="en-US" i="1" dirty="0"/>
              <a:t>We will follow Nadia’s story</a:t>
            </a:r>
          </a:p>
          <a:p>
            <a:pPr marL="628650" lvl="1" indent="-171450">
              <a:buFont typeface="Arial" panose="020B0604020202020204" pitchFamily="34" charset="0"/>
              <a:buChar char="•"/>
            </a:pPr>
            <a:r>
              <a:rPr lang="en-US" i="1" dirty="0"/>
              <a:t>We will practice using the CPIMS+ as we learn more about her story and walk through the case management steps</a:t>
            </a:r>
          </a:p>
          <a:p>
            <a:pPr marL="171450" lvl="0" indent="-171450">
              <a:buFont typeface="Arial" panose="020B0604020202020204" pitchFamily="34" charset="0"/>
              <a:buChar char="•"/>
            </a:pPr>
            <a:r>
              <a:rPr lang="en-US" i="1" dirty="0"/>
              <a:t>The learning process</a:t>
            </a:r>
          </a:p>
          <a:p>
            <a:pPr marL="628650" lvl="1" indent="-171450">
              <a:buFont typeface="Arial" panose="020B0604020202020204" pitchFamily="34" charset="0"/>
              <a:buChar char="•"/>
            </a:pPr>
            <a:r>
              <a:rPr lang="en-US" i="1" dirty="0"/>
              <a:t>We will start by showing a video with a case study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We will pose a few questions for discussion</a:t>
            </a:r>
          </a:p>
          <a:p>
            <a:pPr marL="628650" lvl="1" indent="-171450">
              <a:buFont typeface="Arial" panose="020B0604020202020204" pitchFamily="34" charset="0"/>
              <a:buChar char="•"/>
            </a:pPr>
            <a:r>
              <a:rPr lang="en-US" i="1" dirty="0"/>
              <a:t>We will provide an overview of that CM step (purpose, who does it etc.) and discuss key IM considerations related to that step.</a:t>
            </a:r>
          </a:p>
          <a:p>
            <a:pPr marL="628650" lvl="1" indent="-171450">
              <a:buFont typeface="Arial" panose="020B0604020202020204" pitchFamily="34" charset="0"/>
              <a:buChar char="•"/>
            </a:pPr>
            <a:r>
              <a:rPr lang="en-US" i="1" dirty="0"/>
              <a:t>We will demo different features and functionalities and forms in the CPIMS+ useful for that CM step </a:t>
            </a:r>
          </a:p>
          <a:p>
            <a:pPr marL="628650" lvl="1" indent="-171450">
              <a:buFont typeface="Arial" panose="020B0604020202020204" pitchFamily="34" charset="0"/>
              <a:buChar char="•"/>
            </a:pPr>
            <a:r>
              <a:rPr lang="en-US" i="1" dirty="0"/>
              <a:t>You will have time to practice with your group. </a:t>
            </a:r>
          </a:p>
          <a:p>
            <a:pPr marL="628650" lvl="1" indent="-171450">
              <a:buFont typeface="Arial" panose="020B0604020202020204" pitchFamily="34" charset="0"/>
              <a:buChar char="•"/>
            </a:pPr>
            <a:r>
              <a:rPr lang="en-US" i="1" dirty="0"/>
              <a:t>We will end with your feedback and time for you to update the CPIMS+ integration plan. </a:t>
            </a:r>
          </a:p>
          <a:p>
            <a:pPr marL="171450" indent="-171450">
              <a:buFont typeface="Arial" panose="020B0604020202020204" pitchFamily="34" charset="0"/>
              <a:buChar char="•"/>
            </a:pPr>
            <a:r>
              <a:rPr lang="en-US" i="1" dirty="0"/>
              <a:t>This is also applied to Session 3</a:t>
            </a:r>
          </a:p>
        </p:txBody>
      </p:sp>
      <p:sp>
        <p:nvSpPr>
          <p:cNvPr id="3" name="Slide Image Placeholder 2">
            <a:extLst>
              <a:ext uri="{FF2B5EF4-FFF2-40B4-BE49-F238E27FC236}">
                <a16:creationId xmlns:a16="http://schemas.microsoft.com/office/drawing/2014/main" id="{FB6F68B5-A870-95A4-85BD-0EDD7D7B8A6F}"/>
              </a:ext>
            </a:extLst>
          </p:cNvPr>
          <p:cNvSpPr>
            <a:spLocks noGrp="1" noRot="1" noChangeAspect="1"/>
          </p:cNvSpPr>
          <p:nvPr>
            <p:ph type="sldImg"/>
          </p:nvPr>
        </p:nvSpPr>
        <p:spPr/>
      </p:sp>
    </p:spTree>
    <p:extLst>
      <p:ext uri="{BB962C8B-B14F-4D97-AF65-F5344CB8AC3E}">
        <p14:creationId xmlns:p14="http://schemas.microsoft.com/office/powerpoint/2010/main" val="1184218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039" lvl="0" indent="0">
              <a:buClr>
                <a:schemeClr val="dk1"/>
              </a:buClr>
              <a:buSzPts val="1100"/>
              <a:buFont typeface="Arial" panose="020B0604020202020204" pitchFamily="34" charset="0"/>
              <a:buNone/>
            </a:pPr>
            <a:r>
              <a:rPr lang="en-US" b="1" dirty="0"/>
              <a:t>ADAPT FOR REMOTE TRAINING</a:t>
            </a:r>
          </a:p>
          <a:p>
            <a:pPr marL="223754" lvl="0" indent="-185715">
              <a:buClr>
                <a:schemeClr val="dk1"/>
              </a:buClr>
              <a:buSzPts val="1100"/>
              <a:buFont typeface="Arial" panose="020B0604020202020204" pitchFamily="34" charset="0"/>
              <a:buChar char="•"/>
            </a:pPr>
            <a:r>
              <a:rPr lang="en-US" dirty="0"/>
              <a:t>For the icebreaker, ask participants to introduce themselves and show what is on their desk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highlight>
                  <a:schemeClr val="lt1"/>
                </a:highlight>
                <a:sym typeface="Helvetica Neue"/>
              </a:rPr>
              <a:t>___________________________________________________________________________</a:t>
            </a:r>
            <a:endParaRPr lang="en-US" b="0" dirty="0"/>
          </a:p>
          <a:p>
            <a:pPr defTabSz="990478">
              <a:buClr>
                <a:schemeClr val="dk1"/>
              </a:buClr>
              <a:buSzPts val="1100"/>
            </a:pPr>
            <a:endParaRPr lang="en-US" b="1" dirty="0">
              <a:highlight>
                <a:schemeClr val="lt1"/>
              </a:highlight>
              <a:sym typeface="Helvetica Neue"/>
            </a:endParaRPr>
          </a:p>
          <a:p>
            <a:pPr defTabSz="990478">
              <a:buClr>
                <a:schemeClr val="dk1"/>
              </a:buClr>
              <a:buSzPts val="1100"/>
            </a:pPr>
            <a:r>
              <a:rPr lang="en-US" b="1" dirty="0">
                <a:highlight>
                  <a:schemeClr val="lt1"/>
                </a:highlight>
                <a:sym typeface="Helvetica Neue"/>
              </a:rPr>
              <a:t>INTRODUCTION</a:t>
            </a:r>
            <a:endParaRPr lang="en-US" b="1" dirty="0"/>
          </a:p>
          <a:p>
            <a:pPr marL="185715" indent="-185715">
              <a:buClr>
                <a:schemeClr val="dk1"/>
              </a:buClr>
              <a:buSzPts val="1100"/>
              <a:buFont typeface="Arial" panose="020B0604020202020204" pitchFamily="34" charset="0"/>
              <a:buChar char="•"/>
            </a:pPr>
            <a:r>
              <a:rPr lang="en-US" dirty="0"/>
              <a:t>Introduce yourself and other facilitators/support staff</a:t>
            </a:r>
          </a:p>
          <a:p>
            <a:pPr marL="185715" indent="-185715">
              <a:buClr>
                <a:schemeClr val="dk1"/>
              </a:buClr>
              <a:buSzPts val="1100"/>
              <a:buFont typeface="Arial" panose="020B0604020202020204" pitchFamily="34" charset="0"/>
              <a:buChar char="•"/>
            </a:pPr>
            <a:endParaRPr lang="en-US" dirty="0"/>
          </a:p>
          <a:p>
            <a:pPr marL="0" indent="0">
              <a:buClr>
                <a:schemeClr val="dk1"/>
              </a:buClr>
              <a:buSzPts val="1100"/>
              <a:buFont typeface="Arial" panose="020B0604020202020204" pitchFamily="34" charset="0"/>
              <a:buNone/>
            </a:pPr>
            <a:r>
              <a:rPr lang="en-US" b="1" dirty="0"/>
              <a:t>ICEBREAKER</a:t>
            </a:r>
          </a:p>
          <a:p>
            <a:pPr marL="185715" indent="-185715">
              <a:buClr>
                <a:schemeClr val="dk1"/>
              </a:buClr>
              <a:buSzPts val="1100"/>
              <a:buFont typeface="Arial" panose="020B0604020202020204" pitchFamily="34" charset="0"/>
              <a:buChar char="•"/>
            </a:pPr>
            <a:r>
              <a:rPr lang="en-US" dirty="0"/>
              <a:t>Use an icebreaker to allow for the participants to get to know each other</a:t>
            </a:r>
          </a:p>
          <a:p>
            <a:pPr marL="185715" lvl="0" indent="-185715">
              <a:buClr>
                <a:schemeClr val="dk1"/>
              </a:buClr>
              <a:buSzPts val="1100"/>
              <a:buFont typeface="Arial" panose="020B0604020202020204" pitchFamily="34" charset="0"/>
              <a:buChar char="•"/>
            </a:pPr>
            <a:r>
              <a:rPr lang="en-US" dirty="0"/>
              <a:t>Choose any icebreaker game that is appropriate to your context</a:t>
            </a:r>
          </a:p>
          <a:p>
            <a:pPr marL="185715" lvl="0" indent="-185715">
              <a:buClr>
                <a:schemeClr val="dk1"/>
              </a:buClr>
              <a:buSzPts val="1100"/>
              <a:buFont typeface="Arial" panose="020B0604020202020204" pitchFamily="34" charset="0"/>
              <a:buChar char="•"/>
            </a:pPr>
            <a:r>
              <a:rPr lang="en-US" dirty="0"/>
              <a:t>If you need inspiration, you can use:</a:t>
            </a:r>
          </a:p>
          <a:p>
            <a:pPr marL="680954" lvl="1" indent="-185715">
              <a:buClr>
                <a:schemeClr val="dk1"/>
              </a:buClr>
              <a:buSzPts val="1100"/>
              <a:buFont typeface="Arial" panose="020B0604020202020204" pitchFamily="34" charset="0"/>
              <a:buChar char="•"/>
            </a:pPr>
            <a:r>
              <a:rPr lang="en-US" u="sng" dirty="0">
                <a:solidFill>
                  <a:srgbClr val="026794"/>
                </a:solidFill>
                <a:hlinkClick r:id="rId3">
                  <a:extLst>
                    <a:ext uri="{A12FA001-AC4F-418D-AE19-62706E023703}">
                      <ahyp:hlinkClr xmlns:ahyp="http://schemas.microsoft.com/office/drawing/2018/hyperlinkcolor" val="tx"/>
                    </a:ext>
                  </a:extLst>
                </a:hlinkClick>
              </a:rPr>
              <a:t>Coat of Arms</a:t>
            </a:r>
            <a:endParaRPr lang="en-US" u="sng" dirty="0">
              <a:solidFill>
                <a:srgbClr val="026794"/>
              </a:solidFill>
            </a:endParaRPr>
          </a:p>
          <a:p>
            <a:pPr marL="680954" lvl="1" indent="-185715">
              <a:buClr>
                <a:schemeClr val="dk1"/>
              </a:buClr>
              <a:buSzPts val="1100"/>
              <a:buFont typeface="Arial" panose="020B0604020202020204" pitchFamily="34" charset="0"/>
              <a:buChar char="•"/>
            </a:pPr>
            <a:r>
              <a:rPr lang="en-US" u="sng" dirty="0">
                <a:solidFill>
                  <a:srgbClr val="026794"/>
                </a:solidFill>
                <a:hlinkClick r:id="rId4">
                  <a:extLst>
                    <a:ext uri="{A12FA001-AC4F-418D-AE19-62706E023703}">
                      <ahyp:hlinkClr xmlns:ahyp="http://schemas.microsoft.com/office/drawing/2018/hyperlinkcolor" val="tx"/>
                    </a:ext>
                  </a:extLst>
                </a:hlinkClick>
              </a:rPr>
              <a:t>Two truths 1 lie</a:t>
            </a:r>
            <a:endParaRPr lang="en-US" u="sng" dirty="0">
              <a:solidFill>
                <a:srgbClr val="026794"/>
              </a:solidFill>
            </a:endParaRPr>
          </a:p>
          <a:p>
            <a:pPr marL="680954" lvl="1" indent="-185715">
              <a:buClr>
                <a:schemeClr val="dk1"/>
              </a:buClr>
              <a:buSzPts val="1100"/>
              <a:buFont typeface="Arial" panose="020B0604020202020204" pitchFamily="34" charset="0"/>
              <a:buChar char="•"/>
            </a:pPr>
            <a:r>
              <a:rPr lang="en-US" dirty="0"/>
              <a:t>More ideas on </a:t>
            </a:r>
            <a:r>
              <a:rPr lang="en-US" u="sng" dirty="0">
                <a:solidFill>
                  <a:srgbClr val="026794"/>
                </a:solidFill>
                <a:hlinkClick r:id="rId5">
                  <a:extLst>
                    <a:ext uri="{A12FA001-AC4F-418D-AE19-62706E023703}">
                      <ahyp:hlinkClr xmlns:ahyp="http://schemas.microsoft.com/office/drawing/2018/hyperlinkcolor" val="tx"/>
                    </a:ext>
                  </a:extLst>
                </a:hlinkClick>
              </a:rPr>
              <a:t>this</a:t>
            </a:r>
            <a:r>
              <a:rPr lang="en-US" dirty="0"/>
              <a:t> website</a:t>
            </a:r>
          </a:p>
        </p:txBody>
      </p:sp>
      <p:sp>
        <p:nvSpPr>
          <p:cNvPr id="4" name="Slide Number Placeholder 3"/>
          <p:cNvSpPr>
            <a:spLocks noGrp="1"/>
          </p:cNvSpPr>
          <p:nvPr>
            <p:ph type="sldNum" sz="quarter" idx="5"/>
          </p:nvPr>
        </p:nvSpPr>
        <p:spPr/>
        <p:txBody>
          <a:bodyPr/>
          <a:lstStyle/>
          <a:p>
            <a:fld id="{780767AD-8186-5647-9165-A19B63BA7F43}" type="slidenum">
              <a:rPr lang="en-US" smtClean="0"/>
              <a:pPr/>
              <a:t>5</a:t>
            </a:fld>
            <a:endParaRPr lang="en-US"/>
          </a:p>
        </p:txBody>
      </p:sp>
    </p:spTree>
    <p:extLst>
      <p:ext uri="{BB962C8B-B14F-4D97-AF65-F5344CB8AC3E}">
        <p14:creationId xmlns:p14="http://schemas.microsoft.com/office/powerpoint/2010/main" val="30399181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1B6C79F4-209D-0B8A-972C-9A202DB3234E}"/>
              </a:ext>
            </a:extLst>
          </p:cNvPr>
          <p:cNvSpPr>
            <a:spLocks noGrp="1"/>
          </p:cNvSpPr>
          <p:nvPr>
            <p:ph type="body" idx="1"/>
          </p:nvPr>
        </p:nvSpPr>
        <p:spPr/>
        <p:txBody>
          <a:bodyPr/>
          <a:lstStyle/>
          <a:p>
            <a:r>
              <a:rPr lang="en-US" b="1" dirty="0"/>
              <a:t>VIDEO</a:t>
            </a:r>
          </a:p>
          <a:p>
            <a:pPr marL="171450" indent="-171450">
              <a:buFont typeface="Arial" panose="020B0604020202020204" pitchFamily="34" charset="0"/>
              <a:buChar char="•"/>
            </a:pPr>
            <a:r>
              <a:rPr lang="en-US" i="1" dirty="0"/>
              <a:t>Let’s watch a video about Identification and Registration</a:t>
            </a:r>
          </a:p>
          <a:p>
            <a:pPr marL="628650" lvl="1" indent="-171450">
              <a:buFont typeface="Arial" panose="020B0604020202020204" pitchFamily="34" charset="0"/>
              <a:buChar char="•"/>
            </a:pPr>
            <a:r>
              <a:rPr lang="en-US" dirty="0"/>
              <a:t>Alternative: invite one person to volunteer to read the case study in </a:t>
            </a:r>
            <a:r>
              <a:rPr lang="en-US" b="1" dirty="0"/>
              <a:t>Workbook page 4: Case study – Step 1</a:t>
            </a:r>
          </a:p>
          <a:p>
            <a:pPr marL="171450" indent="-171450">
              <a:buFont typeface="Arial" panose="020B0604020202020204" pitchFamily="34" charset="0"/>
              <a:buChar char="•"/>
            </a:pPr>
            <a:r>
              <a:rPr lang="en-US" dirty="0"/>
              <a:t>Show Video 1 on Identification and Registration</a:t>
            </a:r>
            <a:r>
              <a:rPr lang="en-BE" sz="1800" kern="0" dirty="0">
                <a:effectLst/>
                <a:latin typeface="Calibri" panose="020F0502020204030204" pitchFamily="34" charset="0"/>
                <a:ea typeface="Calibri" panose="020F0502020204030204" pitchFamily="34" charset="0"/>
              </a:rPr>
              <a:t> </a:t>
            </a:r>
            <a:r>
              <a:rPr lang="en-BE" sz="1800" u="sng" kern="0" dirty="0">
                <a:solidFill>
                  <a:srgbClr val="0000FF"/>
                </a:solidFill>
                <a:effectLst/>
                <a:latin typeface="Calibri" panose="020F0502020204030204" pitchFamily="34" charset="0"/>
                <a:ea typeface="Calibri" panose="020F0502020204030204" pitchFamily="34" charset="0"/>
                <a:hlinkClick r:id="rId3"/>
              </a:rPr>
              <a:t>https://youtu.be/1imi9ucMVDI</a:t>
            </a:r>
            <a:endParaRPr lang="en-US" sz="1800" u="sng" kern="0" dirty="0">
              <a:solidFill>
                <a:srgbClr val="026794"/>
              </a:solidFill>
              <a:effectLst/>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endParaRPr lang="en-US" dirty="0">
              <a:solidFill>
                <a:srgbClr val="026794"/>
              </a:solidFill>
            </a:endParaRPr>
          </a:p>
          <a:p>
            <a:pPr marL="171450" indent="-171450">
              <a:buFont typeface="Arial" panose="020B0604020202020204" pitchFamily="34" charset="0"/>
              <a:buChar char="•"/>
            </a:pPr>
            <a:endParaRPr lang="en-US" dirty="0">
              <a:solidFill>
                <a:srgbClr val="026794"/>
              </a:solidFill>
            </a:endParaRPr>
          </a:p>
        </p:txBody>
      </p:sp>
      <p:sp>
        <p:nvSpPr>
          <p:cNvPr id="3" name="Slide Image Placeholder 2">
            <a:extLst>
              <a:ext uri="{FF2B5EF4-FFF2-40B4-BE49-F238E27FC236}">
                <a16:creationId xmlns:a16="http://schemas.microsoft.com/office/drawing/2014/main" id="{B159DF5B-351E-0996-DE7B-EB1184E46C48}"/>
              </a:ext>
            </a:extLst>
          </p:cNvPr>
          <p:cNvSpPr>
            <a:spLocks noGrp="1" noRot="1" noChangeAspect="1"/>
          </p:cNvSpPr>
          <p:nvPr>
            <p:ph type="sldImg"/>
          </p:nvPr>
        </p:nvSpPr>
        <p:spPr/>
      </p:sp>
    </p:spTree>
    <p:extLst>
      <p:ext uri="{BB962C8B-B14F-4D97-AF65-F5344CB8AC3E}">
        <p14:creationId xmlns:p14="http://schemas.microsoft.com/office/powerpoint/2010/main" val="4982302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a:xfrm>
            <a:off x="479425" y="4331629"/>
            <a:ext cx="6140450" cy="5165939"/>
          </a:xfrm>
        </p:spPr>
        <p:txBody>
          <a:bodyPr/>
          <a:lstStyle/>
          <a:p>
            <a:r>
              <a:rPr lang="en-US" b="1" dirty="0"/>
              <a:t>GROUP DISCUSSION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Divide participants into groups of 3-5 people</a:t>
            </a:r>
            <a:endParaRPr lang="en-US" b="1" dirty="0"/>
          </a:p>
          <a:p>
            <a:pPr marL="171450" indent="-171450">
              <a:buFont typeface="Arial" panose="020B0604020202020204" pitchFamily="34" charset="0"/>
              <a:buChar char="•"/>
            </a:pPr>
            <a:r>
              <a:rPr lang="en-US" dirty="0"/>
              <a:t>Present the slide</a:t>
            </a:r>
          </a:p>
          <a:p>
            <a:pPr marL="171450" indent="-171450">
              <a:buFont typeface="Arial" panose="020B0604020202020204" pitchFamily="34" charset="0"/>
              <a:buChar char="•"/>
            </a:pPr>
            <a:r>
              <a:rPr lang="en-US" dirty="0"/>
              <a:t>Let the participants discuss</a:t>
            </a:r>
          </a:p>
          <a:p>
            <a:pPr marL="171450" indent="-171450">
              <a:buFont typeface="Arial" panose="020B0604020202020204" pitchFamily="34" charset="0"/>
              <a:buChar char="•"/>
            </a:pPr>
            <a:r>
              <a:rPr lang="en-US" dirty="0"/>
              <a:t>Make sure participants have their workbook closed, as the answers are inside</a:t>
            </a:r>
          </a:p>
          <a:p>
            <a:endParaRPr lang="en-US" dirty="0"/>
          </a:p>
          <a:p>
            <a:r>
              <a:rPr lang="en-US" b="1" dirty="0"/>
              <a:t>PLENARY DISCUSSION</a:t>
            </a:r>
          </a:p>
          <a:p>
            <a:pPr marL="171450" indent="-171450">
              <a:buFont typeface="Arial" panose="020B0604020202020204" pitchFamily="34" charset="0"/>
              <a:buChar char="•"/>
            </a:pPr>
            <a:r>
              <a:rPr lang="en-US" dirty="0"/>
              <a:t>Give time to present back (let the groups complement each other)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Complement with the notes below</a:t>
            </a:r>
          </a:p>
          <a:p>
            <a:pPr marL="171450" indent="-171450">
              <a:buFont typeface="Arial" panose="020B0604020202020204" pitchFamily="34" charset="0"/>
              <a:buChar char="•"/>
            </a:pPr>
            <a:r>
              <a:rPr lang="en-US" b="1" i="1" dirty="0"/>
              <a:t>What is the purpose of the identification and registration step?</a:t>
            </a:r>
          </a:p>
          <a:p>
            <a:pPr marL="628650" lvl="1" indent="-171450">
              <a:buFont typeface="Arial" panose="020B0604020202020204" pitchFamily="34" charset="0"/>
              <a:buChar char="•"/>
            </a:pPr>
            <a:r>
              <a:rPr lang="en-US" dirty="0"/>
              <a:t>Identification</a:t>
            </a:r>
          </a:p>
          <a:p>
            <a:pPr marL="1085850" lvl="2" indent="-171450">
              <a:buFont typeface="Arial" panose="020B0604020202020204" pitchFamily="34" charset="0"/>
              <a:buChar char="•"/>
            </a:pPr>
            <a:r>
              <a:rPr lang="en-US" dirty="0"/>
              <a:t>To identify children who are at risk.</a:t>
            </a:r>
          </a:p>
          <a:p>
            <a:pPr marL="1085850" lvl="2" indent="-171450">
              <a:buFont typeface="Arial" panose="020B0604020202020204" pitchFamily="34" charset="0"/>
              <a:buChar char="•"/>
            </a:pPr>
            <a:r>
              <a:rPr lang="en-US" dirty="0"/>
              <a:t>To determine whether a child requires case management services or should be referred to another agency for case management (e.g., in cases where GBV is best placed to lead) or for just one specific service</a:t>
            </a:r>
          </a:p>
          <a:p>
            <a:pPr marL="628650" lvl="1" indent="-171450">
              <a:buFont typeface="Arial" panose="020B0604020202020204" pitchFamily="34" charset="0"/>
              <a:buChar char="•"/>
            </a:pPr>
            <a:r>
              <a:rPr lang="en-US" dirty="0"/>
              <a:t> Registration</a:t>
            </a:r>
          </a:p>
          <a:p>
            <a:pPr marL="1085850" lvl="2" indent="-171450">
              <a:buFont typeface="Arial" panose="020B0604020202020204" pitchFamily="34" charset="0"/>
              <a:buChar char="•"/>
            </a:pPr>
            <a:r>
              <a:rPr lang="en-US" dirty="0"/>
              <a:t>To register children for case management.</a:t>
            </a:r>
          </a:p>
          <a:p>
            <a:pPr marL="1085850" lvl="2" indent="-171450">
              <a:buFont typeface="Arial" panose="020B0604020202020204" pitchFamily="34" charset="0"/>
              <a:buChar char="•"/>
            </a:pPr>
            <a:r>
              <a:rPr lang="en-US" dirty="0"/>
              <a:t>To get consent/ assent from child and caregiver.</a:t>
            </a:r>
          </a:p>
          <a:p>
            <a:pPr marL="1085850" lvl="2" indent="-171450">
              <a:buFont typeface="Arial" panose="020B0604020202020204" pitchFamily="34" charset="0"/>
              <a:buChar char="•"/>
            </a:pPr>
            <a:r>
              <a:rPr lang="en-US" dirty="0"/>
              <a:t>Identify and response to the urgent protection concern.</a:t>
            </a:r>
          </a:p>
          <a:p>
            <a:pPr marL="1085850" lvl="2" indent="-171450">
              <a:buFont typeface="Arial" panose="020B0604020202020204" pitchFamily="34" charset="0"/>
              <a:buChar char="•"/>
            </a:pPr>
            <a:r>
              <a:rPr lang="en-US" dirty="0"/>
              <a:t>To collect data (e.g., child name, age, sex, protection concern, etc.).</a:t>
            </a:r>
          </a:p>
          <a:p>
            <a:endParaRPr lang="en-US" dirty="0"/>
          </a:p>
          <a:p>
            <a:r>
              <a:rPr lang="en-US" b="1" dirty="0"/>
              <a:t>CONTINUED </a:t>
            </a:r>
            <a:r>
              <a:rPr lang="en-US" b="1" dirty="0">
                <a:sym typeface="Wingdings" panose="05000000000000000000" pitchFamily="2" charset="2"/>
              </a:rPr>
              <a:t></a:t>
            </a:r>
            <a:endParaRPr lang="en-US" b="1" dirty="0"/>
          </a:p>
        </p:txBody>
      </p:sp>
      <p:sp>
        <p:nvSpPr>
          <p:cNvPr id="3" name="Slide Image Placeholder 2">
            <a:extLst>
              <a:ext uri="{FF2B5EF4-FFF2-40B4-BE49-F238E27FC236}">
                <a16:creationId xmlns:a16="http://schemas.microsoft.com/office/drawing/2014/main" id="{030BBA6C-FF28-0BA9-11AC-54B1D1386209}"/>
              </a:ext>
            </a:extLst>
          </p:cNvPr>
          <p:cNvSpPr>
            <a:spLocks noGrp="1" noRot="1" noChangeAspect="1"/>
          </p:cNvSpPr>
          <p:nvPr>
            <p:ph type="sldImg"/>
          </p:nvPr>
        </p:nvSpPr>
        <p:spPr/>
      </p:sp>
    </p:spTree>
    <p:extLst>
      <p:ext uri="{BB962C8B-B14F-4D97-AF65-F5344CB8AC3E}">
        <p14:creationId xmlns:p14="http://schemas.microsoft.com/office/powerpoint/2010/main" val="29787532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sym typeface="Wingdings" panose="05000000000000000000" pitchFamily="2" charset="2"/>
              </a:rPr>
              <a:t> </a:t>
            </a:r>
            <a:r>
              <a:rPr lang="en-US" b="1" dirty="0"/>
              <a:t>CONTINUED</a:t>
            </a:r>
          </a:p>
          <a:p>
            <a:endParaRPr lang="en-US" b="1" dirty="0"/>
          </a:p>
          <a:p>
            <a:r>
              <a:rPr lang="en-US" b="1" dirty="0"/>
              <a:t>PLENARY DISCUSSION</a:t>
            </a:r>
          </a:p>
          <a:p>
            <a:pPr marL="171450" indent="-171450">
              <a:buFont typeface="Arial" panose="020B0604020202020204" pitchFamily="34" charset="0"/>
              <a:buChar char="•"/>
            </a:pPr>
            <a:r>
              <a:rPr lang="en-US" b="1" i="1" dirty="0"/>
              <a:t>When do you ask for consent and fill out the consent form? </a:t>
            </a:r>
          </a:p>
          <a:p>
            <a:pPr marL="628650" lvl="1" indent="-171450">
              <a:buFont typeface="Arial" panose="020B0604020202020204" pitchFamily="34" charset="0"/>
              <a:buChar char="•"/>
            </a:pPr>
            <a:r>
              <a:rPr lang="en-US" dirty="0"/>
              <a:t>Caseworkers should continually create opportunities for child participation and for the child’s wishes and opinions to be taken in to account.</a:t>
            </a:r>
          </a:p>
          <a:p>
            <a:pPr marL="628650" lvl="1" indent="-171450">
              <a:buFont typeface="Arial" panose="020B0604020202020204" pitchFamily="34" charset="0"/>
              <a:buChar char="•"/>
            </a:pPr>
            <a:r>
              <a:rPr lang="en-US" dirty="0"/>
              <a:t>Gaining and maintaining assent or consent is also a continual process that happens. throughout the case management process, this means that a  caseworker should confirm consent as the case progresses even if it has been provided previously  </a:t>
            </a:r>
          </a:p>
          <a:p>
            <a:pPr marL="628650" lvl="1" indent="-171450">
              <a:buFont typeface="Arial" panose="020B0604020202020204" pitchFamily="34" charset="0"/>
              <a:buChar char="•"/>
            </a:pPr>
            <a:r>
              <a:rPr lang="en-US" dirty="0"/>
              <a:t>It is important to get assent or consent for big decisions that might have a significant impact on the child’s life.</a:t>
            </a:r>
          </a:p>
          <a:p>
            <a:pPr marL="628650" lvl="1" indent="-171450">
              <a:buFont typeface="Arial" panose="020B0604020202020204" pitchFamily="34" charset="0"/>
              <a:buChar char="•"/>
            </a:pPr>
            <a:r>
              <a:rPr lang="en-US" dirty="0"/>
              <a:t>Always remember to get consent for case management services and for sharing information with third parties for referrals and transfers.   </a:t>
            </a:r>
          </a:p>
          <a:p>
            <a:pPr marL="628650" lvl="1" indent="-171450">
              <a:buFont typeface="Arial" panose="020B0604020202020204" pitchFamily="34" charset="0"/>
              <a:buChar char="•"/>
            </a:pPr>
            <a:r>
              <a:rPr lang="en-US" dirty="0"/>
              <a:t>Get consent for sharing non-identifiable information for reporting.</a:t>
            </a:r>
            <a:endParaRPr lang="en-US" b="1" i="1" dirty="0"/>
          </a:p>
          <a:p>
            <a:pPr marL="171450" indent="-171450">
              <a:buFont typeface="Arial" panose="020B0604020202020204" pitchFamily="34" charset="0"/>
              <a:buChar char="•"/>
            </a:pPr>
            <a:r>
              <a:rPr lang="en-US" b="1" i="1" dirty="0"/>
              <a:t>Why are eligibility (or intake) criteria and risk and vulnerability (or prioritization) criteria important?  </a:t>
            </a:r>
          </a:p>
          <a:p>
            <a:pPr marL="628650" lvl="1" indent="-171450">
              <a:buFont typeface="Arial" panose="020B0604020202020204" pitchFamily="34" charset="0"/>
              <a:buChar char="•"/>
            </a:pPr>
            <a:r>
              <a:rPr lang="en-US" dirty="0"/>
              <a:t>Eligibility criteria</a:t>
            </a:r>
          </a:p>
          <a:p>
            <a:pPr marL="1085850" lvl="2" indent="-171450">
              <a:buFont typeface="Arial" panose="020B0604020202020204" pitchFamily="34" charset="0"/>
              <a:buChar char="•"/>
            </a:pPr>
            <a:r>
              <a:rPr lang="en-US" dirty="0"/>
              <a:t>Eligibility criteria are used to ensure the case is a child protection case, rather than a non-protection issue affecting the child.</a:t>
            </a:r>
          </a:p>
          <a:p>
            <a:pPr marL="1085850" lvl="2" indent="-171450">
              <a:buFont typeface="Arial" panose="020B0604020202020204" pitchFamily="34" charset="0"/>
              <a:buChar char="•"/>
            </a:pPr>
            <a:r>
              <a:rPr lang="en-US" dirty="0"/>
              <a:t>To ensure that the agency/CW has capacity to provide support to child and family who have a specific protection concern (e.g. not all agencies may provide family tracing and reunification services). </a:t>
            </a:r>
          </a:p>
          <a:p>
            <a:pPr marL="628650" lvl="1" indent="-171450">
              <a:buFont typeface="Arial" panose="020B0604020202020204" pitchFamily="34" charset="0"/>
              <a:buChar char="•"/>
            </a:pPr>
            <a:r>
              <a:rPr lang="en-US" dirty="0"/>
              <a:t>Risk criteria</a:t>
            </a:r>
          </a:p>
          <a:p>
            <a:pPr marL="1085850" lvl="2" indent="-171450">
              <a:buFont typeface="Arial" panose="020B0604020202020204" pitchFamily="34" charset="0"/>
              <a:buChar char="•"/>
            </a:pPr>
            <a:r>
              <a:rPr lang="en-US" dirty="0"/>
              <a:t>Ensure that support to the most vulnerable children is prioritized</a:t>
            </a:r>
          </a:p>
          <a:p>
            <a:pPr marL="1085850" lvl="2" indent="-171450">
              <a:buFont typeface="Arial" panose="020B0604020202020204" pitchFamily="34" charset="0"/>
              <a:buChar char="•"/>
            </a:pPr>
            <a:r>
              <a:rPr lang="en-US" dirty="0"/>
              <a:t>To ensure that caseworkers are able to manage caseloads, therefore having a fair distribution of cases of different risks </a:t>
            </a:r>
          </a:p>
          <a:p>
            <a:pPr marL="1085850" lvl="2" indent="-171450">
              <a:buFont typeface="Arial" panose="020B0604020202020204" pitchFamily="34" charset="0"/>
              <a:buChar char="•"/>
            </a:pPr>
            <a:r>
              <a:rPr lang="en-US" dirty="0"/>
              <a:t> Identify the timeframe for the CM steps (e.g., assessment, case plan, follow up and case review)</a:t>
            </a:r>
          </a:p>
        </p:txBody>
      </p:sp>
      <p:sp>
        <p:nvSpPr>
          <p:cNvPr id="3" name="Slide Image Placeholder 2">
            <a:extLst>
              <a:ext uri="{FF2B5EF4-FFF2-40B4-BE49-F238E27FC236}">
                <a16:creationId xmlns:a16="http://schemas.microsoft.com/office/drawing/2014/main" id="{030BBA6C-FF28-0BA9-11AC-54B1D1386209}"/>
              </a:ext>
            </a:extLst>
          </p:cNvPr>
          <p:cNvSpPr>
            <a:spLocks noGrp="1" noRot="1" noChangeAspect="1"/>
          </p:cNvSpPr>
          <p:nvPr>
            <p:ph type="sldImg"/>
          </p:nvPr>
        </p:nvSpPr>
        <p:spPr/>
      </p:sp>
    </p:spTree>
    <p:extLst>
      <p:ext uri="{BB962C8B-B14F-4D97-AF65-F5344CB8AC3E}">
        <p14:creationId xmlns:p14="http://schemas.microsoft.com/office/powerpoint/2010/main" val="10361971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a:t>EXPLANATION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Guide participants to </a:t>
            </a:r>
            <a:r>
              <a:rPr lang="en-US" sz="1200" b="1"/>
              <a:t>Workbook page </a:t>
            </a:r>
            <a:r>
              <a:rPr lang="en-US" sz="1200" b="1" dirty="0"/>
              <a:t>5</a:t>
            </a:r>
            <a:r>
              <a:rPr lang="en-US" sz="1200" b="1"/>
              <a:t>: Consent and assent form</a:t>
            </a:r>
            <a:endParaRPr lang="en-US" i="1"/>
          </a:p>
          <a:p>
            <a:pPr marL="171450" indent="-171450">
              <a:buFont typeface="Arial" panose="020B0604020202020204" pitchFamily="34" charset="0"/>
              <a:buChar char="•"/>
            </a:pPr>
            <a:r>
              <a:rPr lang="en-US" i="1"/>
              <a:t>These are some key considerations for each form</a:t>
            </a:r>
          </a:p>
          <a:p>
            <a:pPr marL="171450" indent="-171450">
              <a:buFont typeface="Arial" panose="020B0604020202020204" pitchFamily="34" charset="0"/>
              <a:buChar char="•"/>
            </a:pPr>
            <a:r>
              <a:rPr lang="en-US" i="1"/>
              <a:t>Notice the specific links between case management work, the forms and the CPIMS+</a:t>
            </a:r>
          </a:p>
          <a:p>
            <a:pPr marL="171450" indent="-171450">
              <a:buFont typeface="Arial" panose="020B0604020202020204" pitchFamily="34" charset="0"/>
              <a:buChar char="•"/>
            </a:pPr>
            <a:r>
              <a:rPr lang="en-US" dirty="0"/>
              <a:t>Present</a:t>
            </a:r>
            <a:r>
              <a:rPr lang="en-US"/>
              <a:t> the slide </a:t>
            </a:r>
          </a:p>
        </p:txBody>
      </p:sp>
      <p:sp>
        <p:nvSpPr>
          <p:cNvPr id="3" name="Slide Image Placeholder 2">
            <a:extLst>
              <a:ext uri="{FF2B5EF4-FFF2-40B4-BE49-F238E27FC236}">
                <a16:creationId xmlns:a16="http://schemas.microsoft.com/office/drawing/2014/main" id="{839A8407-30BF-840B-ECC1-CF09D0814F7E}"/>
              </a:ext>
            </a:extLst>
          </p:cNvPr>
          <p:cNvSpPr>
            <a:spLocks noGrp="1" noRot="1" noChangeAspect="1"/>
          </p:cNvSpPr>
          <p:nvPr>
            <p:ph type="sldImg"/>
          </p:nvPr>
        </p:nvSpPr>
        <p:spPr/>
      </p:sp>
    </p:spTree>
    <p:extLst>
      <p:ext uri="{BB962C8B-B14F-4D97-AF65-F5344CB8AC3E}">
        <p14:creationId xmlns:p14="http://schemas.microsoft.com/office/powerpoint/2010/main" val="14690111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a:t>EXPLANATION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Guide participants to </a:t>
            </a:r>
            <a:r>
              <a:rPr lang="en-US" sz="1200" b="1"/>
              <a:t>Workbook page </a:t>
            </a:r>
            <a:r>
              <a:rPr lang="en-US" sz="1200" b="1" dirty="0"/>
              <a:t>7</a:t>
            </a:r>
            <a:r>
              <a:rPr lang="en-US" sz="1200" b="1"/>
              <a:t>: Case Registration and Initial Assessment Form</a:t>
            </a:r>
            <a:endParaRPr lang="en-US"/>
          </a:p>
          <a:p>
            <a:pPr marL="171450" indent="-171450">
              <a:buFont typeface="Arial" panose="020B0604020202020204" pitchFamily="34" charset="0"/>
              <a:buChar char="•"/>
            </a:pPr>
            <a:r>
              <a:rPr lang="en-US" dirty="0"/>
              <a:t>Present</a:t>
            </a:r>
            <a:r>
              <a:rPr lang="en-US"/>
              <a:t> the slide </a:t>
            </a:r>
          </a:p>
        </p:txBody>
      </p:sp>
      <p:sp>
        <p:nvSpPr>
          <p:cNvPr id="3" name="Slide Image Placeholder 2">
            <a:extLst>
              <a:ext uri="{FF2B5EF4-FFF2-40B4-BE49-F238E27FC236}">
                <a16:creationId xmlns:a16="http://schemas.microsoft.com/office/drawing/2014/main" id="{1A62BE96-DE9A-51E6-19F5-50E9A81EDB79}"/>
              </a:ext>
            </a:extLst>
          </p:cNvPr>
          <p:cNvSpPr>
            <a:spLocks noGrp="1" noRot="1" noChangeAspect="1"/>
          </p:cNvSpPr>
          <p:nvPr>
            <p:ph type="sldImg"/>
          </p:nvPr>
        </p:nvSpPr>
        <p:spPr/>
      </p:sp>
    </p:spTree>
    <p:extLst>
      <p:ext uri="{BB962C8B-B14F-4D97-AF65-F5344CB8AC3E}">
        <p14:creationId xmlns:p14="http://schemas.microsoft.com/office/powerpoint/2010/main" val="891677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a:t>EXPLANATION</a:t>
            </a:r>
          </a:p>
          <a:p>
            <a:pPr marL="171450" indent="-171450">
              <a:buFont typeface="Arial" panose="020B0604020202020204" pitchFamily="34" charset="0"/>
              <a:buChar char="•"/>
            </a:pPr>
            <a:r>
              <a:rPr lang="en-US" dirty="0"/>
              <a:t>Present</a:t>
            </a:r>
            <a:r>
              <a:rPr lang="en-US"/>
              <a:t> the slide </a:t>
            </a:r>
          </a:p>
        </p:txBody>
      </p:sp>
      <p:sp>
        <p:nvSpPr>
          <p:cNvPr id="3" name="Slide Image Placeholder 2">
            <a:extLst>
              <a:ext uri="{FF2B5EF4-FFF2-40B4-BE49-F238E27FC236}">
                <a16:creationId xmlns:a16="http://schemas.microsoft.com/office/drawing/2014/main" id="{BA12252B-50D7-44FE-02BF-E09302E33347}"/>
              </a:ext>
            </a:extLst>
          </p:cNvPr>
          <p:cNvSpPr>
            <a:spLocks noGrp="1" noRot="1" noChangeAspect="1"/>
          </p:cNvSpPr>
          <p:nvPr>
            <p:ph type="sldImg"/>
          </p:nvPr>
        </p:nvSpPr>
        <p:spPr/>
      </p:sp>
    </p:spTree>
    <p:extLst>
      <p:ext uri="{BB962C8B-B14F-4D97-AF65-F5344CB8AC3E}">
        <p14:creationId xmlns:p14="http://schemas.microsoft.com/office/powerpoint/2010/main" val="30614368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a:t>INTRODUCTION</a:t>
            </a:r>
          </a:p>
          <a:p>
            <a:pPr marL="171450" indent="-171450">
              <a:buFont typeface="Arial" panose="020B0604020202020204" pitchFamily="34" charset="0"/>
              <a:buChar char="•"/>
            </a:pPr>
            <a:r>
              <a:rPr lang="en-US" i="1"/>
              <a:t>Now in this demo we will show you…</a:t>
            </a:r>
            <a:endParaRPr lang="en-US" b="0" i="1"/>
          </a:p>
          <a:p>
            <a:pPr marL="171450" indent="-171450">
              <a:buFont typeface="Arial" panose="020B0604020202020204" pitchFamily="34" charset="0"/>
              <a:buChar char="•"/>
            </a:pPr>
            <a:r>
              <a:rPr lang="en-US" b="0" i="0" dirty="0"/>
              <a:t>Present</a:t>
            </a:r>
            <a:r>
              <a:rPr lang="en-US" b="0" i="0"/>
              <a:t> the slide</a:t>
            </a:r>
            <a:endParaRPr lang="en-US" b="1" i="0"/>
          </a:p>
          <a:p>
            <a:endParaRPr lang="en-US" b="1"/>
          </a:p>
          <a:p>
            <a:r>
              <a:rPr lang="en-US" b="1"/>
              <a:t>DEMO</a:t>
            </a:r>
          </a:p>
          <a:p>
            <a:pPr marL="171450" indent="-171450">
              <a:buFont typeface="Arial" panose="020B0604020202020204" pitchFamily="34" charset="0"/>
              <a:buChar char="•"/>
            </a:pPr>
            <a:r>
              <a:rPr lang="en-US" b="1">
                <a:solidFill>
                  <a:srgbClr val="026794"/>
                </a:solidFill>
                <a:hlinkClick r:id="rId3">
                  <a:extLst>
                    <a:ext uri="{A12FA001-AC4F-418D-AE19-62706E023703}">
                      <ahyp:hlinkClr xmlns:ahyp="http://schemas.microsoft.com/office/drawing/2018/hyperlinkcolor" val="tx"/>
                    </a:ext>
                  </a:extLst>
                </a:hlinkClick>
              </a:rPr>
              <a:t>Dashboard Overview</a:t>
            </a:r>
            <a:endParaRPr lang="en-US" b="1">
              <a:solidFill>
                <a:srgbClr val="026794"/>
              </a:solidFill>
            </a:endParaRPr>
          </a:p>
          <a:p>
            <a:pPr marL="628650" lvl="1" indent="-171450">
              <a:buFont typeface="Arial" panose="020B0604020202020204" pitchFamily="34" charset="0"/>
              <a:buChar char="•"/>
            </a:pPr>
            <a:r>
              <a:rPr lang="en-US">
                <a:solidFill>
                  <a:schemeClr val="tx1"/>
                </a:solidFill>
              </a:rPr>
              <a:t>See link to video and CPIMS+ How-to-Demo PPT slide 13 to 17</a:t>
            </a:r>
          </a:p>
          <a:p>
            <a:pPr marL="171450" indent="-171450">
              <a:buFont typeface="Arial" panose="020B0604020202020204" pitchFamily="34" charset="0"/>
              <a:buChar char="•"/>
            </a:pPr>
            <a:r>
              <a:rPr lang="en-US" b="1">
                <a:solidFill>
                  <a:schemeClr val="tx1"/>
                </a:solidFill>
              </a:rPr>
              <a:t>Previewing and </a:t>
            </a:r>
            <a:r>
              <a:rPr lang="en-US" b="1">
                <a:solidFill>
                  <a:srgbClr val="026794"/>
                </a:solidFill>
                <a:hlinkClick r:id="rId4">
                  <a:extLst>
                    <a:ext uri="{A12FA001-AC4F-418D-AE19-62706E023703}">
                      <ahyp:hlinkClr xmlns:ahyp="http://schemas.microsoft.com/office/drawing/2018/hyperlinkcolor" val="tx"/>
                    </a:ext>
                  </a:extLst>
                </a:hlinkClick>
              </a:rPr>
              <a:t>Searching for a case</a:t>
            </a:r>
            <a:endParaRPr lang="en-US" b="1">
              <a:solidFill>
                <a:srgbClr val="026794"/>
              </a:solidFill>
            </a:endParaRPr>
          </a:p>
          <a:p>
            <a:pPr marL="628650" lvl="1" indent="-171450">
              <a:buFont typeface="Arial" panose="020B0604020202020204" pitchFamily="34" charset="0"/>
              <a:buChar char="•"/>
            </a:pPr>
            <a:r>
              <a:rPr lang="en-US">
                <a:solidFill>
                  <a:schemeClr val="tx1"/>
                </a:solidFill>
              </a:rPr>
              <a:t>See link to video and  CPIMS+ How-to-Demo PPT slide 24 to 26</a:t>
            </a:r>
          </a:p>
          <a:p>
            <a:pPr marL="171450" indent="-171450">
              <a:buFont typeface="Arial" panose="020B0604020202020204" pitchFamily="34" charset="0"/>
              <a:buChar char="•"/>
            </a:pPr>
            <a:r>
              <a:rPr lang="en-US" b="1">
                <a:solidFill>
                  <a:srgbClr val="026794"/>
                </a:solidFill>
                <a:hlinkClick r:id="rId5">
                  <a:extLst>
                    <a:ext uri="{A12FA001-AC4F-418D-AE19-62706E023703}">
                      <ahyp:hlinkClr xmlns:ahyp="http://schemas.microsoft.com/office/drawing/2018/hyperlinkcolor" val="tx"/>
                    </a:ext>
                  </a:extLst>
                </a:hlinkClick>
              </a:rPr>
              <a:t>Registering a new case</a:t>
            </a:r>
            <a:r>
              <a:rPr lang="en-US">
                <a:solidFill>
                  <a:schemeClr val="tx1"/>
                </a:solidFill>
              </a:rPr>
              <a:t>, consent form and </a:t>
            </a:r>
            <a:r>
              <a:rPr lang="en-US" dirty="0" err="1">
                <a:solidFill>
                  <a:schemeClr val="tx1"/>
                </a:solidFill>
              </a:rPr>
              <a:t>subforms</a:t>
            </a:r>
            <a:endParaRPr lang="en-US">
              <a:solidFill>
                <a:schemeClr val="tx1"/>
              </a:solidFill>
            </a:endParaRPr>
          </a:p>
          <a:p>
            <a:pPr marL="628650" lvl="1" indent="-171450">
              <a:buFont typeface="Arial" panose="020B0604020202020204" pitchFamily="34" charset="0"/>
              <a:buChar char="•"/>
            </a:pPr>
            <a:r>
              <a:rPr lang="en-US">
                <a:solidFill>
                  <a:schemeClr val="tx1"/>
                </a:solidFill>
              </a:rPr>
              <a:t>CPIMS+ How-to-Demo PPT slide 36-49</a:t>
            </a:r>
          </a:p>
          <a:p>
            <a:pPr marL="171450" indent="-171450">
              <a:buFont typeface="Arial" panose="020B0604020202020204" pitchFamily="34" charset="0"/>
              <a:buChar char="•"/>
            </a:pPr>
            <a:r>
              <a:rPr lang="en-US" b="1">
                <a:solidFill>
                  <a:schemeClr val="tx1"/>
                </a:solidFill>
              </a:rPr>
              <a:t>Consent and Assent form</a:t>
            </a:r>
            <a:r>
              <a:rPr lang="en-US">
                <a:solidFill>
                  <a:schemeClr val="tx1"/>
                </a:solidFill>
              </a:rPr>
              <a:t>, including </a:t>
            </a:r>
            <a:r>
              <a:rPr lang="en-US" dirty="0" err="1">
                <a:solidFill>
                  <a:schemeClr val="tx1"/>
                </a:solidFill>
              </a:rPr>
              <a:t>subforms</a:t>
            </a:r>
            <a:r>
              <a:rPr lang="en-US">
                <a:solidFill>
                  <a:schemeClr val="tx1"/>
                </a:solidFill>
              </a:rPr>
              <a:t> and mandatory fields</a:t>
            </a:r>
          </a:p>
          <a:p>
            <a:pPr marL="628650" lvl="1" indent="-171450">
              <a:buFont typeface="Arial" panose="020B0604020202020204" pitchFamily="34" charset="0"/>
              <a:buChar char="•"/>
            </a:pPr>
            <a:r>
              <a:rPr lang="en-US">
                <a:solidFill>
                  <a:schemeClr val="tx1"/>
                </a:solidFill>
              </a:rPr>
              <a:t>Explain the different bullet points in the consent form in the CPIMS+</a:t>
            </a:r>
          </a:p>
          <a:p>
            <a:pPr marL="628650" lvl="1" indent="-171450">
              <a:buFont typeface="Arial" panose="020B0604020202020204" pitchFamily="34" charset="0"/>
              <a:buChar char="•"/>
            </a:pPr>
            <a:r>
              <a:rPr lang="en-US">
                <a:solidFill>
                  <a:schemeClr val="tx1"/>
                </a:solidFill>
              </a:rPr>
              <a:t>Give the example - if the answer to question 2 on consent to share non-identifiable data and information for reporting is no, the case will not appear in the reporting dashboards</a:t>
            </a:r>
          </a:p>
          <a:p>
            <a:pPr marL="171450" indent="-171450">
              <a:buFont typeface="Arial" panose="020B0604020202020204" pitchFamily="34" charset="0"/>
              <a:buChar char="•"/>
            </a:pPr>
            <a:r>
              <a:rPr lang="en-US" b="1">
                <a:solidFill>
                  <a:schemeClr val="tx1"/>
                </a:solidFill>
              </a:rPr>
              <a:t>Planning for the Assessment (</a:t>
            </a:r>
            <a:r>
              <a:rPr lang="en-US" b="1">
                <a:solidFill>
                  <a:srgbClr val="026794"/>
                </a:solidFill>
                <a:hlinkClick r:id="rId6">
                  <a:extLst>
                    <a:ext uri="{A12FA001-AC4F-418D-AE19-62706E023703}">
                      <ahyp:hlinkClr xmlns:ahyp="http://schemas.microsoft.com/office/drawing/2018/hyperlinkcolor" val="tx"/>
                    </a:ext>
                  </a:extLst>
                </a:hlinkClick>
              </a:rPr>
              <a:t>task</a:t>
            </a:r>
            <a:r>
              <a:rPr lang="en-US" b="1">
                <a:solidFill>
                  <a:schemeClr val="tx1"/>
                </a:solidFill>
              </a:rPr>
              <a:t>)</a:t>
            </a:r>
          </a:p>
          <a:p>
            <a:pPr marL="628650" lvl="1" indent="-171450">
              <a:buFont typeface="Arial" panose="020B0604020202020204" pitchFamily="34" charset="0"/>
              <a:buChar char="•"/>
            </a:pPr>
            <a:r>
              <a:rPr lang="en-US">
                <a:solidFill>
                  <a:schemeClr val="tx1"/>
                </a:solidFill>
              </a:rPr>
              <a:t>See link to video and CPIMS+ How-to-Demo PPT slide 21-23</a:t>
            </a:r>
          </a:p>
          <a:p>
            <a:pPr marL="171450" indent="-171450">
              <a:buFont typeface="Arial" panose="020B0604020202020204" pitchFamily="34" charset="0"/>
              <a:buChar char="•"/>
            </a:pPr>
            <a:r>
              <a:rPr lang="en-US">
                <a:solidFill>
                  <a:schemeClr val="tx1"/>
                </a:solidFill>
              </a:rPr>
              <a:t>See the </a:t>
            </a:r>
            <a:r>
              <a:rPr lang="en-US">
                <a:solidFill>
                  <a:srgbClr val="026794"/>
                </a:solidFill>
                <a:hlinkClick r:id="rId7">
                  <a:extLst>
                    <a:ext uri="{A12FA001-AC4F-418D-AE19-62706E023703}">
                      <ahyp:hlinkClr xmlns:ahyp="http://schemas.microsoft.com/office/drawing/2018/hyperlinkcolor" val="tx"/>
                    </a:ext>
                  </a:extLst>
                </a:hlinkClick>
              </a:rPr>
              <a:t>CPIMS+ user guide</a:t>
            </a:r>
            <a:r>
              <a:rPr lang="en-US">
                <a:solidFill>
                  <a:srgbClr val="026794"/>
                </a:solidFill>
              </a:rPr>
              <a:t> </a:t>
            </a:r>
            <a:r>
              <a:rPr lang="en-US">
                <a:solidFill>
                  <a:schemeClr val="tx1"/>
                </a:solidFill>
              </a:rPr>
              <a:t>for more information (go to Introduction, Navigating Primero</a:t>
            </a:r>
            <a:r>
              <a:rPr lang="en-US"/>
              <a:t>, Dashboard, Task List and Navigating Record Lists, Navigating Case Forms, </a:t>
            </a:r>
            <a:r>
              <a:rPr lang="en-US" dirty="0" err="1"/>
              <a:t>Subforms</a:t>
            </a:r>
            <a:r>
              <a:rPr lang="en-US"/>
              <a:t>)</a:t>
            </a:r>
          </a:p>
        </p:txBody>
      </p:sp>
      <p:sp>
        <p:nvSpPr>
          <p:cNvPr id="3" name="Slide Image Placeholder 2">
            <a:extLst>
              <a:ext uri="{FF2B5EF4-FFF2-40B4-BE49-F238E27FC236}">
                <a16:creationId xmlns:a16="http://schemas.microsoft.com/office/drawing/2014/main" id="{FD71B5D9-2EFA-D424-C0ED-39B04F7CDE02}"/>
              </a:ext>
            </a:extLst>
          </p:cNvPr>
          <p:cNvSpPr>
            <a:spLocks noGrp="1" noRot="1" noChangeAspect="1"/>
          </p:cNvSpPr>
          <p:nvPr>
            <p:ph type="sldImg"/>
          </p:nvPr>
        </p:nvSpPr>
        <p:spPr/>
      </p:sp>
    </p:spTree>
    <p:extLst>
      <p:ext uri="{BB962C8B-B14F-4D97-AF65-F5344CB8AC3E}">
        <p14:creationId xmlns:p14="http://schemas.microsoft.com/office/powerpoint/2010/main" val="36826844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a:t>ADAPT FOR REMOTE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t>When participants are working, check on them and ask </a:t>
            </a:r>
            <a:r>
              <a:rPr lang="en-US"/>
              <a:t>how comfortable they are with using the CPIMS+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Offer to provide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If anyone is facing difficulties, show them what to do on the screen.</a:t>
            </a:r>
            <a:endParaRPr lang="en-US"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highlight>
                  <a:schemeClr val="lt1"/>
                </a:highlight>
                <a:sym typeface="Helvetica Neue"/>
              </a:rPr>
              <a:t>___________________________________________________________________________</a:t>
            </a:r>
            <a:endParaRPr lang="en-US" b="0"/>
          </a:p>
          <a:p>
            <a:endParaRPr lang="en-US" b="1"/>
          </a:p>
          <a:p>
            <a:r>
              <a:rPr lang="en-US" b="1"/>
              <a:t>INDIVIDUAL WORK</a:t>
            </a:r>
          </a:p>
          <a:p>
            <a:pPr marL="171450" indent="-171450">
              <a:buFont typeface="Arial" panose="020B0604020202020204" pitchFamily="34" charset="0"/>
              <a:buChar char="•"/>
            </a:pPr>
            <a:r>
              <a:rPr lang="en-US" i="1"/>
              <a:t>Now it’s your turn to practice</a:t>
            </a:r>
          </a:p>
          <a:p>
            <a:pPr marL="171450" indent="-171450">
              <a:buFont typeface="Arial" panose="020B0604020202020204" pitchFamily="34" charset="0"/>
              <a:buChar char="•"/>
            </a:pPr>
            <a:r>
              <a:rPr lang="en-US" i="1"/>
              <a:t>Refer to </a:t>
            </a:r>
            <a:r>
              <a:rPr lang="en-US" b="1" i="1"/>
              <a:t>Workbook page </a:t>
            </a:r>
            <a:r>
              <a:rPr lang="en-US" b="1" i="1" dirty="0"/>
              <a:t>4</a:t>
            </a:r>
            <a:r>
              <a:rPr lang="en-US" b="1" i="1"/>
              <a:t>: Case study – Step 1</a:t>
            </a:r>
          </a:p>
          <a:p>
            <a:pPr marL="171450" indent="-171450">
              <a:buFont typeface="Arial" panose="020B0604020202020204" pitchFamily="34" charset="0"/>
              <a:buChar char="•"/>
            </a:pPr>
            <a:r>
              <a:rPr lang="en-US" i="1"/>
              <a:t>Do the following…</a:t>
            </a:r>
          </a:p>
          <a:p>
            <a:pPr marL="171450" indent="-171450">
              <a:buFont typeface="Arial" panose="020B0604020202020204" pitchFamily="34" charset="0"/>
              <a:buChar char="•"/>
            </a:pPr>
            <a:r>
              <a:rPr lang="en-US" dirty="0"/>
              <a:t>Present</a:t>
            </a:r>
            <a:r>
              <a:rPr lang="en-US"/>
              <a:t> the slide</a:t>
            </a:r>
          </a:p>
          <a:p>
            <a:pPr marL="171450" indent="-171450">
              <a:buFont typeface="Arial" panose="020B0604020202020204" pitchFamily="34" charset="0"/>
              <a:buChar char="•"/>
            </a:pPr>
            <a:r>
              <a:rPr lang="en-US"/>
              <a:t>The supervisors can support the caseworkers with their part of the exercise. </a:t>
            </a:r>
          </a:p>
          <a:p>
            <a:pPr marL="171450" indent="-171450">
              <a:buFont typeface="Arial" panose="020B0604020202020204" pitchFamily="34" charset="0"/>
              <a:buChar char="•"/>
            </a:pPr>
            <a:r>
              <a:rPr lang="en-US"/>
              <a:t>Walk around the room to see if anyone needs support.</a:t>
            </a:r>
          </a:p>
          <a:p>
            <a:pPr marL="171450" indent="-171450">
              <a:buFont typeface="Arial" panose="020B0604020202020204" pitchFamily="34" charset="0"/>
              <a:buChar char="•"/>
            </a:pPr>
            <a:r>
              <a:rPr lang="en-US"/>
              <a:t>As the facilitator, log in as the administrator to ensure all participants completed the task</a:t>
            </a:r>
            <a:endParaRPr lang="en-US" b="0"/>
          </a:p>
        </p:txBody>
      </p:sp>
      <p:sp>
        <p:nvSpPr>
          <p:cNvPr id="3" name="Slide Image Placeholder 2">
            <a:extLst>
              <a:ext uri="{FF2B5EF4-FFF2-40B4-BE49-F238E27FC236}">
                <a16:creationId xmlns:a16="http://schemas.microsoft.com/office/drawing/2014/main" id="{2C02983F-D698-0DB6-5405-FB9C4B802847}"/>
              </a:ext>
            </a:extLst>
          </p:cNvPr>
          <p:cNvSpPr>
            <a:spLocks noGrp="1" noRot="1" noChangeAspect="1"/>
          </p:cNvSpPr>
          <p:nvPr>
            <p:ph type="sldImg"/>
          </p:nvPr>
        </p:nvSpPr>
        <p:spPr/>
      </p:sp>
    </p:spTree>
    <p:extLst>
      <p:ext uri="{BB962C8B-B14F-4D97-AF65-F5344CB8AC3E}">
        <p14:creationId xmlns:p14="http://schemas.microsoft.com/office/powerpoint/2010/main" val="31308526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a:t>ADAPT FOR REMOTE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Record the plenary discussion answers on a </a:t>
            </a:r>
            <a:r>
              <a:rPr lang="en-US" dirty="0" err="1"/>
              <a:t>jamboard</a:t>
            </a: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highlight>
                  <a:schemeClr val="lt1"/>
                </a:highlight>
                <a:sym typeface="Helvetica Neue"/>
              </a:rPr>
              <a:t>___________________________________________________________________________</a:t>
            </a:r>
            <a:endParaRPr lang="en-US" b="0"/>
          </a:p>
          <a:p>
            <a:endParaRPr lang="en-US" b="1"/>
          </a:p>
          <a:p>
            <a:r>
              <a:rPr lang="en-US" b="1"/>
              <a:t>DEMO (optional)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If there is time, ask a volunteer to use the facilitator laptop to show how they went through the exercise in the front</a:t>
            </a:r>
          </a:p>
          <a:p>
            <a:endParaRPr lang="en-US"/>
          </a:p>
          <a:p>
            <a:r>
              <a:rPr lang="en-US" b="1"/>
              <a:t>PLENARY DISCUSSION</a:t>
            </a:r>
          </a:p>
          <a:p>
            <a:pPr marL="171450" indent="-171450">
              <a:buFont typeface="Arial" panose="020B0604020202020204" pitchFamily="34" charset="0"/>
              <a:buChar char="•"/>
            </a:pPr>
            <a:r>
              <a:rPr lang="en-US" i="1"/>
              <a:t>How did it go? What was easy? What was hard?</a:t>
            </a:r>
          </a:p>
          <a:p>
            <a:pPr marL="171450" indent="-171450">
              <a:buFont typeface="Arial" panose="020B0604020202020204" pitchFamily="34" charset="0"/>
              <a:buChar char="•"/>
            </a:pPr>
            <a:r>
              <a:rPr lang="en-US" i="1"/>
              <a:t>How do you think this will support your case management process? Or maybe make it more difficult? </a:t>
            </a:r>
          </a:p>
          <a:p>
            <a:pPr marL="171450" indent="-171450">
              <a:buFont typeface="Arial" panose="020B0604020202020204" pitchFamily="34" charset="0"/>
              <a:buChar char="•"/>
            </a:pPr>
            <a:r>
              <a:rPr lang="en-US"/>
              <a:t>Record the answers on a flipchart</a:t>
            </a:r>
          </a:p>
          <a:p>
            <a:pPr marL="171450" indent="-171450">
              <a:buFont typeface="Arial" panose="020B0604020202020204" pitchFamily="34" charset="0"/>
              <a:buChar char="•"/>
            </a:pPr>
            <a:r>
              <a:rPr lang="en-US"/>
              <a:t>The feedback as well as any technical issues will need to be recorded and shared with the CPIMS Steering Committee</a:t>
            </a:r>
          </a:p>
          <a:p>
            <a:endParaRPr lang="en-US"/>
          </a:p>
          <a:p>
            <a:r>
              <a:rPr lang="en-US" b="1"/>
              <a:t>EXPLANATION</a:t>
            </a:r>
          </a:p>
          <a:p>
            <a:pPr marL="171450" indent="-171450">
              <a:buFont typeface="Arial" panose="020B0604020202020204" pitchFamily="34" charset="0"/>
              <a:buChar char="•"/>
            </a:pPr>
            <a:r>
              <a:rPr lang="en-US" i="1"/>
              <a:t>Common challenges</a:t>
            </a:r>
          </a:p>
          <a:p>
            <a:pPr marL="628650" lvl="1" indent="-171450">
              <a:buFont typeface="Arial" panose="020B0604020202020204" pitchFamily="34" charset="0"/>
              <a:buChar char="•"/>
            </a:pPr>
            <a:r>
              <a:rPr lang="en-US" i="1"/>
              <a:t>We may forget to click edit and therefore think the case is locked</a:t>
            </a:r>
          </a:p>
          <a:p>
            <a:pPr marL="628650" lvl="1" indent="-171450">
              <a:buFont typeface="Arial" panose="020B0604020202020204" pitchFamily="34" charset="0"/>
              <a:buChar char="•"/>
            </a:pPr>
            <a:r>
              <a:rPr lang="en-US" i="1"/>
              <a:t>We may forget about mandatory fields. If you open a form with mandatory fields, you have to enter something in these fields. Otherwise, it will not let you save the forms.</a:t>
            </a:r>
          </a:p>
          <a:p>
            <a:pPr marL="628650" lvl="1" indent="-171450">
              <a:buFont typeface="Arial" panose="020B0604020202020204" pitchFamily="34" charset="0"/>
              <a:buChar char="•"/>
            </a:pPr>
            <a:r>
              <a:rPr lang="en-US" i="1"/>
              <a:t>We may forget to save data, and when the system logs off a few minutes later, the data is lost. It is important to save, especially after adding new </a:t>
            </a:r>
            <a:r>
              <a:rPr lang="en-US" i="1" dirty="0" err="1"/>
              <a:t>subforms</a:t>
            </a:r>
            <a:r>
              <a:rPr lang="en-US" i="1"/>
              <a:t> (e.g. after adding family details </a:t>
            </a:r>
            <a:r>
              <a:rPr lang="en-US" i="1" dirty="0" err="1"/>
              <a:t>subform</a:t>
            </a:r>
            <a:r>
              <a:rPr lang="en-US" i="1"/>
              <a:t>). Otherwise, the added </a:t>
            </a:r>
            <a:r>
              <a:rPr lang="en-US" i="1" dirty="0" err="1"/>
              <a:t>subform</a:t>
            </a:r>
            <a:r>
              <a:rPr lang="en-US" i="1"/>
              <a:t> will be removed and data lost. </a:t>
            </a:r>
          </a:p>
          <a:p>
            <a:pPr marL="0" indent="0">
              <a:buFont typeface="Arial" panose="020B0604020202020204" pitchFamily="34" charset="0"/>
              <a:buNone/>
            </a:pPr>
            <a:endParaRPr lang="en-US"/>
          </a:p>
          <a:p>
            <a:pPr marL="0" indent="0">
              <a:buFont typeface="Arial" panose="020B0604020202020204" pitchFamily="34" charset="0"/>
              <a:buNone/>
            </a:pPr>
            <a:r>
              <a:rPr lang="en-US" b="1"/>
              <a:t>INDIVIDUAL WORK</a:t>
            </a:r>
          </a:p>
          <a:p>
            <a:pPr marL="171450" indent="-171450">
              <a:buFont typeface="Arial" panose="020B0604020202020204" pitchFamily="34" charset="0"/>
              <a:buChar char="•"/>
            </a:pPr>
            <a:r>
              <a:rPr lang="en-US"/>
              <a:t>Give the participants 5 minutes to take notes in </a:t>
            </a:r>
            <a:r>
              <a:rPr lang="en-US" b="1"/>
              <a:t>Workbook page </a:t>
            </a:r>
            <a:r>
              <a:rPr lang="en-US" b="1" dirty="0"/>
              <a:t>3</a:t>
            </a:r>
            <a:r>
              <a:rPr lang="en-US" b="1"/>
              <a:t>: CPIMS+ integration plan</a:t>
            </a:r>
          </a:p>
          <a:p>
            <a:pPr marL="171450" indent="-171450">
              <a:buFont typeface="Arial" panose="020B0604020202020204" pitchFamily="34" charset="0"/>
              <a:buChar char="•"/>
            </a:pPr>
            <a:r>
              <a:rPr lang="en-US" i="1"/>
              <a:t>Are there any questions before we continue?</a:t>
            </a:r>
          </a:p>
          <a:p>
            <a:endParaRPr lang="en-CA"/>
          </a:p>
        </p:txBody>
      </p:sp>
      <p:sp>
        <p:nvSpPr>
          <p:cNvPr id="3" name="Slide Image Placeholder 2">
            <a:extLst>
              <a:ext uri="{FF2B5EF4-FFF2-40B4-BE49-F238E27FC236}">
                <a16:creationId xmlns:a16="http://schemas.microsoft.com/office/drawing/2014/main" id="{AC87A6F2-18D1-C76C-2AE3-64C303ED9290}"/>
              </a:ext>
            </a:extLst>
          </p:cNvPr>
          <p:cNvSpPr>
            <a:spLocks noGrp="1" noRot="1" noChangeAspect="1"/>
          </p:cNvSpPr>
          <p:nvPr>
            <p:ph type="sldImg"/>
          </p:nvPr>
        </p:nvSpPr>
        <p:spPr/>
      </p:sp>
    </p:spTree>
    <p:extLst>
      <p:ext uri="{BB962C8B-B14F-4D97-AF65-F5344CB8AC3E}">
        <p14:creationId xmlns:p14="http://schemas.microsoft.com/office/powerpoint/2010/main" val="31338443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1B6C79F4-209D-0B8A-972C-9A202DB3234E}"/>
              </a:ext>
            </a:extLst>
          </p:cNvPr>
          <p:cNvSpPr>
            <a:spLocks noGrp="1"/>
          </p:cNvSpPr>
          <p:nvPr>
            <p:ph type="body" idx="1"/>
          </p:nvPr>
        </p:nvSpPr>
        <p:spPr/>
        <p:txBody>
          <a:bodyPr/>
          <a:lstStyle/>
          <a:p>
            <a:r>
              <a:rPr lang="en-US" b="1" dirty="0"/>
              <a:t>VIDEO</a:t>
            </a:r>
          </a:p>
          <a:p>
            <a:pPr marL="171450" indent="-171450">
              <a:buFont typeface="Arial" panose="020B0604020202020204" pitchFamily="34" charset="0"/>
              <a:buChar char="•"/>
            </a:pPr>
            <a:r>
              <a:rPr lang="en-US" i="1" dirty="0"/>
              <a:t>Let’s watch a video about Assessments</a:t>
            </a:r>
          </a:p>
          <a:p>
            <a:pPr marL="628650" lvl="1" indent="-171450">
              <a:buFont typeface="Arial" panose="020B0604020202020204" pitchFamily="34" charset="0"/>
              <a:buChar char="•"/>
            </a:pPr>
            <a:r>
              <a:rPr lang="en-US" dirty="0"/>
              <a:t>Alternative: invite one person to volunteer to read the case study in </a:t>
            </a:r>
            <a:r>
              <a:rPr lang="en-US" b="1" dirty="0"/>
              <a:t>Workbook page 12: Case study – Step 2</a:t>
            </a:r>
          </a:p>
          <a:p>
            <a:pPr marL="171450" indent="-171450">
              <a:buFont typeface="Arial" panose="020B0604020202020204" pitchFamily="34" charset="0"/>
              <a:buChar char="•"/>
            </a:pPr>
            <a:r>
              <a:rPr lang="en-US" dirty="0"/>
              <a:t>Show Video 2 on Assessment </a:t>
            </a:r>
            <a:r>
              <a:rPr lang="en-BE" sz="1800" u="sng" kern="0" dirty="0">
                <a:solidFill>
                  <a:srgbClr val="0000FF"/>
                </a:solidFill>
                <a:effectLst/>
                <a:latin typeface="Calibri" panose="020F0502020204030204" pitchFamily="34" charset="0"/>
                <a:ea typeface="Calibri" panose="020F0502020204030204" pitchFamily="34" charset="0"/>
                <a:hlinkClick r:id="rId3"/>
              </a:rPr>
              <a:t>https://youtu.be/mdjwQ9i-o1w</a:t>
            </a:r>
            <a:endParaRPr lang="en-US" dirty="0"/>
          </a:p>
          <a:p>
            <a:endParaRPr lang="en-CA" dirty="0"/>
          </a:p>
        </p:txBody>
      </p:sp>
      <p:sp>
        <p:nvSpPr>
          <p:cNvPr id="3" name="Slide Image Placeholder 2">
            <a:extLst>
              <a:ext uri="{FF2B5EF4-FFF2-40B4-BE49-F238E27FC236}">
                <a16:creationId xmlns:a16="http://schemas.microsoft.com/office/drawing/2014/main" id="{FBDC584C-FD78-887B-EFF4-CA132140A9EF}"/>
              </a:ext>
            </a:extLst>
          </p:cNvPr>
          <p:cNvSpPr>
            <a:spLocks noGrp="1" noRot="1" noChangeAspect="1"/>
          </p:cNvSpPr>
          <p:nvPr>
            <p:ph type="sldImg"/>
          </p:nvPr>
        </p:nvSpPr>
        <p:spPr/>
      </p:sp>
    </p:spTree>
    <p:extLst>
      <p:ext uri="{BB962C8B-B14F-4D97-AF65-F5344CB8AC3E}">
        <p14:creationId xmlns:p14="http://schemas.microsoft.com/office/powerpoint/2010/main" val="2875826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a:t>EXPLANATION</a:t>
            </a:r>
          </a:p>
          <a:p>
            <a:pPr marL="185715" marR="0" lvl="0" indent="-185715" algn="l" defTabSz="914400" rtl="0" eaLnBrk="1" fontAlgn="auto" latinLnBrk="0" hangingPunct="1">
              <a:spcBef>
                <a:spcPts val="0"/>
              </a:spcBef>
              <a:spcAft>
                <a:spcPts val="0"/>
              </a:spcAft>
              <a:buClr>
                <a:schemeClr val="dk1"/>
              </a:buClr>
              <a:buSzPts val="1100"/>
              <a:buFont typeface="Arial" panose="020B0604020202020204" pitchFamily="34" charset="0"/>
              <a:buChar char="•"/>
              <a:tabLst/>
              <a:defRPr/>
            </a:pPr>
            <a:r>
              <a:rPr lang="en-US" b="0" i="0" dirty="0">
                <a:highlight>
                  <a:schemeClr val="lt1"/>
                </a:highlight>
                <a:ea typeface="Helvetica Neue"/>
                <a:cs typeface="Helvetica Neue"/>
                <a:sym typeface="Helvetica Neue"/>
              </a:rPr>
              <a:t>Present</a:t>
            </a:r>
            <a:r>
              <a:rPr lang="en-US" b="0" i="0">
                <a:highlight>
                  <a:schemeClr val="lt1"/>
                </a:highlight>
                <a:ea typeface="Helvetica Neue"/>
                <a:cs typeface="Helvetica Neue"/>
                <a:sym typeface="Helvetica Neue"/>
              </a:rPr>
              <a:t> the slide</a:t>
            </a:r>
            <a:endParaRPr lang="en-US" b="0" i="0"/>
          </a:p>
          <a:p>
            <a:pPr marL="185715" lvl="0" indent="-185715">
              <a:buClr>
                <a:schemeClr val="dk1"/>
              </a:buClr>
              <a:buSzPts val="1100"/>
              <a:buFont typeface="Arial" panose="020B0604020202020204" pitchFamily="34" charset="0"/>
              <a:buChar char="•"/>
            </a:pPr>
            <a:r>
              <a:rPr lang="en-US" i="1"/>
              <a:t>There will be plenty of time to practice with the system</a:t>
            </a:r>
          </a:p>
          <a:p>
            <a:pPr marL="185715" lvl="0" indent="-185715">
              <a:buClr>
                <a:schemeClr val="dk1"/>
              </a:buClr>
              <a:buSzPts val="1100"/>
              <a:buFont typeface="Arial" panose="020B0604020202020204" pitchFamily="34" charset="0"/>
              <a:buChar char="•"/>
            </a:pPr>
            <a:r>
              <a:rPr lang="en-US" i="1"/>
              <a:t>We will have a case study to use as we practice entering data into the CPIMS+</a:t>
            </a:r>
          </a:p>
        </p:txBody>
      </p:sp>
      <p:sp>
        <p:nvSpPr>
          <p:cNvPr id="4" name="Slide Number Placeholder 3"/>
          <p:cNvSpPr>
            <a:spLocks noGrp="1"/>
          </p:cNvSpPr>
          <p:nvPr>
            <p:ph type="sldNum" sz="quarter" idx="5"/>
          </p:nvPr>
        </p:nvSpPr>
        <p:spPr/>
        <p:txBody>
          <a:bodyPr/>
          <a:lstStyle/>
          <a:p>
            <a:fld id="{780767AD-8186-5647-9165-A19B63BA7F43}" type="slidenum">
              <a:rPr lang="en-US" smtClean="0"/>
              <a:pPr/>
              <a:t>6</a:t>
            </a:fld>
            <a:endParaRPr lang="en-US"/>
          </a:p>
        </p:txBody>
      </p:sp>
    </p:spTree>
    <p:extLst>
      <p:ext uri="{BB962C8B-B14F-4D97-AF65-F5344CB8AC3E}">
        <p14:creationId xmlns:p14="http://schemas.microsoft.com/office/powerpoint/2010/main" val="13701438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a:t>GROUP DISCUSSION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Divide participants into groups of 3-5 people</a:t>
            </a:r>
            <a:endParaRPr lang="en-US" dirty="0"/>
          </a:p>
          <a:p>
            <a:pPr marL="171450" indent="-171450">
              <a:buFont typeface="Arial" panose="020B0604020202020204" pitchFamily="34" charset="0"/>
              <a:buChar char="•"/>
            </a:pPr>
            <a:r>
              <a:rPr lang="en-US" dirty="0"/>
              <a:t>Present</a:t>
            </a:r>
            <a:r>
              <a:rPr lang="en-US"/>
              <a:t> the slide</a:t>
            </a:r>
          </a:p>
          <a:p>
            <a:pPr marL="171450" indent="-171450">
              <a:buFont typeface="Arial" panose="020B0604020202020204" pitchFamily="34" charset="0"/>
              <a:buChar char="•"/>
            </a:pPr>
            <a:r>
              <a:rPr lang="en-US"/>
              <a:t>Let the participants discuss</a:t>
            </a:r>
          </a:p>
          <a:p>
            <a:pPr marL="171450" indent="-171450">
              <a:buFont typeface="Arial" panose="020B0604020202020204" pitchFamily="34" charset="0"/>
              <a:buChar char="•"/>
            </a:pPr>
            <a:r>
              <a:rPr lang="en-US"/>
              <a:t>Make sure participants have their workbook closed, as the answers are inside</a:t>
            </a:r>
          </a:p>
          <a:p>
            <a:endParaRPr lang="en-US"/>
          </a:p>
          <a:p>
            <a:r>
              <a:rPr lang="en-US" b="1"/>
              <a:t>PLENARY DISCUSSION</a:t>
            </a:r>
          </a:p>
          <a:p>
            <a:pPr marL="171450" indent="-171450">
              <a:buFont typeface="Arial" panose="020B0604020202020204" pitchFamily="34" charset="0"/>
              <a:buChar char="•"/>
            </a:pPr>
            <a:r>
              <a:rPr lang="en-US"/>
              <a:t>Give time to present back (let the groups complement each other)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Complement with the notes below</a:t>
            </a:r>
          </a:p>
          <a:p>
            <a:pPr marL="171450" indent="-171450">
              <a:buFont typeface="Arial" panose="020B0604020202020204" pitchFamily="34" charset="0"/>
              <a:buChar char="•"/>
            </a:pPr>
            <a:r>
              <a:rPr lang="en-US" b="1" i="1"/>
              <a:t>What are the protective factors in this case? </a:t>
            </a:r>
          </a:p>
          <a:p>
            <a:pPr marL="628650" lvl="1" indent="-171450">
              <a:buFont typeface="Arial" panose="020B0604020202020204" pitchFamily="34" charset="0"/>
              <a:buChar char="•"/>
            </a:pPr>
            <a:r>
              <a:rPr lang="en-US"/>
              <a:t>Nadia: could be considered a protective factor for herself as she sought out support and is keen to improve her situation.</a:t>
            </a:r>
          </a:p>
          <a:p>
            <a:pPr marL="628650" lvl="1" indent="-171450">
              <a:buFont typeface="Arial" panose="020B0604020202020204" pitchFamily="34" charset="0"/>
              <a:buChar char="•"/>
            </a:pPr>
            <a:r>
              <a:rPr lang="en-US"/>
              <a:t>Nadia’s sister: who supports Nadia and helped her talk to the community volunteer for help and advice.</a:t>
            </a:r>
          </a:p>
          <a:p>
            <a:pPr marL="628650" lvl="1" indent="-171450">
              <a:buFont typeface="Arial" panose="020B0604020202020204" pitchFamily="34" charset="0"/>
              <a:buChar char="•"/>
            </a:pPr>
            <a:r>
              <a:rPr lang="en-US"/>
              <a:t>Nadia parents: who are legally responsible for her and the core part of a child’s life and without their involvement and collaboration Nadia’s situation may not be improved.</a:t>
            </a:r>
          </a:p>
          <a:p>
            <a:pPr marL="628650" lvl="1" indent="-171450">
              <a:buFont typeface="Arial" panose="020B0604020202020204" pitchFamily="34" charset="0"/>
              <a:buChar char="•"/>
            </a:pPr>
            <a:r>
              <a:rPr lang="en-US"/>
              <a:t>Grandmother: who supports her wishes that Nadia could stay in school.</a:t>
            </a:r>
          </a:p>
          <a:p>
            <a:pPr marL="628650" lvl="1" indent="-171450">
              <a:buFont typeface="Arial" panose="020B0604020202020204" pitchFamily="34" charset="0"/>
              <a:buChar char="•"/>
            </a:pPr>
            <a:r>
              <a:rPr lang="en-US"/>
              <a:t>School: the availability of education services can also be considered a protective factor.</a:t>
            </a:r>
          </a:p>
          <a:p>
            <a:pPr marL="628650" lvl="1" indent="-171450">
              <a:buFont typeface="Arial" panose="020B0604020202020204" pitchFamily="34" charset="0"/>
              <a:buChar char="•"/>
            </a:pPr>
            <a:r>
              <a:rPr lang="en-US"/>
              <a:t>Available services: Case management, for Nadia, Cash and livelihood programs for multiple family members, education and MHPSS.</a:t>
            </a:r>
          </a:p>
          <a:p>
            <a:endParaRPr lang="en-US"/>
          </a:p>
          <a:p>
            <a:r>
              <a:rPr lang="en-US" b="1"/>
              <a:t>CONTINUED </a:t>
            </a:r>
            <a:r>
              <a:rPr lang="en-US" b="1">
                <a:sym typeface="Wingdings" panose="05000000000000000000" pitchFamily="2" charset="2"/>
              </a:rPr>
              <a:t></a:t>
            </a:r>
            <a:endParaRPr lang="en-US" b="1"/>
          </a:p>
        </p:txBody>
      </p:sp>
      <p:sp>
        <p:nvSpPr>
          <p:cNvPr id="3" name="Slide Image Placeholder 2">
            <a:extLst>
              <a:ext uri="{FF2B5EF4-FFF2-40B4-BE49-F238E27FC236}">
                <a16:creationId xmlns:a16="http://schemas.microsoft.com/office/drawing/2014/main" id="{9AD33967-5A28-86AB-325B-83B0ECB9D4A0}"/>
              </a:ext>
            </a:extLst>
          </p:cNvPr>
          <p:cNvSpPr>
            <a:spLocks noGrp="1" noRot="1" noChangeAspect="1"/>
          </p:cNvSpPr>
          <p:nvPr>
            <p:ph type="sldImg"/>
          </p:nvPr>
        </p:nvSpPr>
        <p:spPr/>
      </p:sp>
    </p:spTree>
    <p:extLst>
      <p:ext uri="{BB962C8B-B14F-4D97-AF65-F5344CB8AC3E}">
        <p14:creationId xmlns:p14="http://schemas.microsoft.com/office/powerpoint/2010/main" val="15753342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a:xfrm>
            <a:off x="479425" y="2207623"/>
            <a:ext cx="6140450" cy="7464087"/>
          </a:xfrm>
        </p:spPr>
        <p:txBody>
          <a:bodyPr/>
          <a:lstStyle/>
          <a:p>
            <a:r>
              <a:rPr lang="en-US" b="1">
                <a:sym typeface="Wingdings" panose="05000000000000000000" pitchFamily="2" charset="2"/>
              </a:rPr>
              <a:t> </a:t>
            </a:r>
            <a:r>
              <a:rPr lang="en-US" b="1"/>
              <a:t>CONTINUED</a:t>
            </a:r>
          </a:p>
          <a:p>
            <a:endParaRPr lang="en-US" b="1"/>
          </a:p>
          <a:p>
            <a:r>
              <a:rPr lang="en-US" b="1"/>
              <a:t>PLENARY DISCUSSION</a:t>
            </a:r>
          </a:p>
          <a:p>
            <a:pPr marL="171450" indent="-171450">
              <a:buFont typeface="Arial" panose="020B0604020202020204" pitchFamily="34" charset="0"/>
              <a:buChar char="•"/>
            </a:pPr>
            <a:r>
              <a:rPr lang="en-US" b="1" i="1"/>
              <a:t>What are the different elements to be considered and analyzed when you conduct an assessment with a child? Take the case study as an example</a:t>
            </a:r>
          </a:p>
          <a:p>
            <a:pPr marL="628650" lvl="1" indent="-171450">
              <a:buFont typeface="Arial" panose="020B0604020202020204" pitchFamily="34" charset="0"/>
              <a:buChar char="•"/>
            </a:pPr>
            <a:r>
              <a:rPr lang="en-US"/>
              <a:t>Immediate concern(s) that needed to be addressed: (e.g. child marriage and worst form of child labor)</a:t>
            </a:r>
          </a:p>
          <a:p>
            <a:pPr marL="628650" lvl="1" indent="-171450">
              <a:buFont typeface="Arial" panose="020B0604020202020204" pitchFamily="34" charset="0"/>
              <a:buChar char="•"/>
            </a:pPr>
            <a:r>
              <a:rPr lang="en-US"/>
              <a:t>Views and wishes of the child and caregiver(s): Nadia doesn’t want to get married and would like to continue her education. Her parents think that she should marry due to financial issues.  </a:t>
            </a:r>
          </a:p>
          <a:p>
            <a:pPr marL="628650" lvl="1" indent="-171450">
              <a:buFont typeface="Arial" panose="020B0604020202020204" pitchFamily="34" charset="0"/>
              <a:buChar char="•"/>
            </a:pPr>
            <a:r>
              <a:rPr lang="en-US"/>
              <a:t>Physical wellbeing and health: Nadia’s involvement in child labor could affect negatively both her physical and socio-emotional wellbeing.</a:t>
            </a:r>
          </a:p>
          <a:p>
            <a:pPr marL="628650" lvl="1" indent="-171450">
              <a:buFont typeface="Arial" panose="020B0604020202020204" pitchFamily="34" charset="0"/>
              <a:buChar char="•"/>
            </a:pPr>
            <a:r>
              <a:rPr lang="en-US"/>
              <a:t>Emotional wellbeing, knowledge, and skills: Though Nadia is under distress due to her current situation, she also has good communication and problem-solving skills and is able to access support</a:t>
            </a:r>
          </a:p>
          <a:p>
            <a:pPr marL="628650" lvl="1" indent="-171450">
              <a:buFont typeface="Arial" panose="020B0604020202020204" pitchFamily="34" charset="0"/>
              <a:buChar char="•"/>
            </a:pPr>
            <a:r>
              <a:rPr lang="en-US"/>
              <a:t>Social relationships with peers, family and community: Nadia’s relationship with her parents is very tense after she flagged her father’s intent about marriage.</a:t>
            </a:r>
          </a:p>
          <a:p>
            <a:pPr marL="628650" lvl="1" indent="-171450">
              <a:buFont typeface="Arial" panose="020B0604020202020204" pitchFamily="34" charset="0"/>
              <a:buChar char="•"/>
            </a:pPr>
            <a:r>
              <a:rPr lang="en-US"/>
              <a:t>Education, work, free-time and interests: Nadia is currently not attending school as she is working due to family related financial hardship. However, she was accessing school prior to being displacement. This shows that her parents also do value education.</a:t>
            </a:r>
          </a:p>
          <a:p>
            <a:pPr marL="628650" lvl="1" indent="-171450">
              <a:buFont typeface="Arial" panose="020B0604020202020204" pitchFamily="34" charset="0"/>
              <a:buChar char="•"/>
            </a:pPr>
            <a:r>
              <a:rPr lang="en-US"/>
              <a:t>Risk level: Nadia’s case would in most contexts be considered as high level because of the multiple risks she is facing which are a threat to her physical and emotional wellbeing.</a:t>
            </a:r>
          </a:p>
          <a:p>
            <a:pPr marL="171450" indent="-171450">
              <a:buFont typeface="Arial" panose="020B0604020202020204" pitchFamily="34" charset="0"/>
              <a:buChar char="•"/>
            </a:pPr>
            <a:r>
              <a:rPr lang="en-US" b="1" i="1"/>
              <a:t>Do you agree with the risk level mentioned for this case? What are the factors you would consider? </a:t>
            </a:r>
          </a:p>
          <a:p>
            <a:pPr marL="628650" lvl="1" indent="-171450">
              <a:buFont typeface="Arial" panose="020B0604020202020204" pitchFamily="34" charset="0"/>
              <a:buChar char="•"/>
            </a:pPr>
            <a:r>
              <a:rPr lang="en-US"/>
              <a:t>The risk level should be determined according to vulnerability and risk assessment criteria that is part of case management SOP in the specific context</a:t>
            </a:r>
          </a:p>
          <a:p>
            <a:pPr marL="628650" lvl="1" indent="-171450">
              <a:buFont typeface="Arial" panose="020B0604020202020204" pitchFamily="34" charset="0"/>
              <a:buChar char="•"/>
            </a:pPr>
            <a:r>
              <a:rPr lang="en-US"/>
              <a:t>Nadia will be considered as a high-level risk case in most contexts. She faces multiple risks, which pose a threat to both her physical and emotional wellbeing.</a:t>
            </a:r>
          </a:p>
          <a:p>
            <a:pPr marL="628650" lvl="1" indent="-171450">
              <a:buFont typeface="Arial" panose="020B0604020202020204" pitchFamily="34" charset="0"/>
              <a:buChar char="•"/>
            </a:pPr>
            <a:r>
              <a:rPr lang="en-US"/>
              <a:t>Risk: Her work. It is harmful to her physical development. She has to carry heavy loads and she is exposed to harassment. This limits her possibility to an education. </a:t>
            </a:r>
          </a:p>
          <a:p>
            <a:pPr marL="628650" lvl="1" indent="-171450">
              <a:buFont typeface="Arial" panose="020B0604020202020204" pitchFamily="34" charset="0"/>
              <a:buChar char="•"/>
            </a:pPr>
            <a:r>
              <a:rPr lang="en-US"/>
              <a:t>Risk: Child marriage. This is a risk especially with the clear intention communicated by her parents. This violates her rights as a child and can expose her to gender-based violence.</a:t>
            </a:r>
          </a:p>
          <a:p>
            <a:pPr marL="628650" lvl="1" indent="-171450">
              <a:buFont typeface="Arial" panose="020B0604020202020204" pitchFamily="34" charset="0"/>
              <a:buChar char="•"/>
            </a:pPr>
            <a:r>
              <a:rPr lang="en-US"/>
              <a:t>Risk: Mental health issues. She hasn’t been to sleep well and has recurring nightmares due to the situation she is currently living.</a:t>
            </a:r>
          </a:p>
          <a:p>
            <a:pPr marL="628650" lvl="1" indent="-171450">
              <a:buFont typeface="Arial" panose="020B0604020202020204" pitchFamily="34" charset="0"/>
              <a:buChar char="•"/>
            </a:pPr>
            <a:r>
              <a:rPr lang="en-US"/>
              <a:t>Risk: Displacement. She could face discrimination, have limited access to services and have limited community support mechanisms.</a:t>
            </a:r>
          </a:p>
          <a:p>
            <a:pPr marL="628650" lvl="1" indent="-171450">
              <a:buFont typeface="Arial" panose="020B0604020202020204" pitchFamily="34" charset="0"/>
              <a:buChar char="•"/>
            </a:pPr>
            <a:r>
              <a:rPr lang="en-US"/>
              <a:t>Risk: Family financial issues. It can negatively impact her life.</a:t>
            </a:r>
          </a:p>
          <a:p>
            <a:pPr marL="1085850" lvl="2" indent="-171450">
              <a:buFont typeface="Arial" panose="020B0604020202020204" pitchFamily="34" charset="0"/>
              <a:buChar char="•"/>
            </a:pPr>
            <a:endParaRPr lang="en-US"/>
          </a:p>
        </p:txBody>
      </p:sp>
      <p:sp>
        <p:nvSpPr>
          <p:cNvPr id="3" name="Slide Image Placeholder 2">
            <a:extLst>
              <a:ext uri="{FF2B5EF4-FFF2-40B4-BE49-F238E27FC236}">
                <a16:creationId xmlns:a16="http://schemas.microsoft.com/office/drawing/2014/main" id="{030BBA6C-FF28-0BA9-11AC-54B1D1386209}"/>
              </a:ext>
            </a:extLst>
          </p:cNvPr>
          <p:cNvSpPr>
            <a:spLocks noGrp="1" noRot="1" noChangeAspect="1"/>
          </p:cNvSpPr>
          <p:nvPr>
            <p:ph type="sldImg"/>
          </p:nvPr>
        </p:nvSpPr>
        <p:spPr>
          <a:xfrm>
            <a:off x="479425" y="460375"/>
            <a:ext cx="2590800" cy="1457325"/>
          </a:xfrm>
        </p:spPr>
      </p:sp>
    </p:spTree>
    <p:extLst>
      <p:ext uri="{BB962C8B-B14F-4D97-AF65-F5344CB8AC3E}">
        <p14:creationId xmlns:p14="http://schemas.microsoft.com/office/powerpoint/2010/main" val="27339261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a:t>ADAPT FOR CONTEXT</a:t>
            </a:r>
          </a:p>
          <a:p>
            <a:pPr marL="171450" indent="-171450">
              <a:buFont typeface="Arial" panose="020B0604020202020204" pitchFamily="34" charset="0"/>
              <a:buChar char="•"/>
            </a:pPr>
            <a:r>
              <a:rPr lang="en-US"/>
              <a:t>Adapt if the low-medium-high levels are different for your context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highlight>
                  <a:schemeClr val="lt1"/>
                </a:highlight>
                <a:sym typeface="Helvetica Neue"/>
              </a:rPr>
              <a:t>____________________________________________________________________________</a:t>
            </a:r>
          </a:p>
          <a:p>
            <a:pPr marL="0" indent="0">
              <a:buFont typeface="Arial" panose="020B0604020202020204" pitchFamily="34" charset="0"/>
              <a:buNone/>
            </a:pPr>
            <a:endParaRPr lang="en-US" b="0"/>
          </a:p>
          <a:p>
            <a:r>
              <a:rPr lang="en-US" b="1"/>
              <a:t>EXPLANATION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Guide participants to </a:t>
            </a:r>
            <a:r>
              <a:rPr lang="en-US" sz="1200" b="1"/>
              <a:t>Workbook page </a:t>
            </a:r>
            <a:r>
              <a:rPr lang="en-US" sz="1200" b="1" dirty="0"/>
              <a:t>13</a:t>
            </a:r>
            <a:r>
              <a:rPr lang="en-US" sz="1200" b="1"/>
              <a:t>: Assessment form</a:t>
            </a:r>
            <a:endParaRPr lang="en-US" i="1"/>
          </a:p>
          <a:p>
            <a:pPr marL="171450" indent="-171450">
              <a:buFont typeface="Arial" panose="020B0604020202020204" pitchFamily="34" charset="0"/>
              <a:buChar char="•"/>
            </a:pPr>
            <a:r>
              <a:rPr lang="en-US" i="1"/>
              <a:t>These are some key considerations for each form</a:t>
            </a:r>
          </a:p>
          <a:p>
            <a:pPr marL="171450" indent="-171450">
              <a:buFont typeface="Arial" panose="020B0604020202020204" pitchFamily="34" charset="0"/>
              <a:buChar char="•"/>
            </a:pPr>
            <a:r>
              <a:rPr lang="en-US" i="1"/>
              <a:t>Notice the specific links between case management work, the forms and the CPIMS+</a:t>
            </a:r>
          </a:p>
          <a:p>
            <a:pPr marL="171450" indent="-171450">
              <a:buFont typeface="Arial" panose="020B0604020202020204" pitchFamily="34" charset="0"/>
              <a:buChar char="•"/>
            </a:pPr>
            <a:r>
              <a:rPr lang="en-US" dirty="0"/>
              <a:t>Present</a:t>
            </a:r>
            <a:r>
              <a:rPr lang="en-US" baseline="0" dirty="0"/>
              <a:t> </a:t>
            </a:r>
            <a:r>
              <a:rPr lang="en-US"/>
              <a:t>the slide </a:t>
            </a:r>
          </a:p>
        </p:txBody>
      </p:sp>
      <p:sp>
        <p:nvSpPr>
          <p:cNvPr id="3" name="Slide Image Placeholder 2">
            <a:extLst>
              <a:ext uri="{FF2B5EF4-FFF2-40B4-BE49-F238E27FC236}">
                <a16:creationId xmlns:a16="http://schemas.microsoft.com/office/drawing/2014/main" id="{21267CE8-C7D2-10A1-72DA-D3C844E22722}"/>
              </a:ext>
            </a:extLst>
          </p:cNvPr>
          <p:cNvSpPr>
            <a:spLocks noGrp="1" noRot="1" noChangeAspect="1"/>
          </p:cNvSpPr>
          <p:nvPr>
            <p:ph type="sldImg"/>
          </p:nvPr>
        </p:nvSpPr>
        <p:spPr/>
      </p:sp>
    </p:spTree>
    <p:extLst>
      <p:ext uri="{BB962C8B-B14F-4D97-AF65-F5344CB8AC3E}">
        <p14:creationId xmlns:p14="http://schemas.microsoft.com/office/powerpoint/2010/main" val="20959438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a:t>EXPLANATION</a:t>
            </a:r>
          </a:p>
          <a:p>
            <a:pPr marL="171450" indent="-171450">
              <a:buFont typeface="Arial" panose="020B0604020202020204" pitchFamily="34" charset="0"/>
              <a:buChar char="•"/>
            </a:pPr>
            <a:r>
              <a:rPr lang="en-US" dirty="0"/>
              <a:t>Present</a:t>
            </a:r>
            <a:r>
              <a:rPr lang="en-US"/>
              <a:t> the slide </a:t>
            </a:r>
          </a:p>
        </p:txBody>
      </p:sp>
      <p:sp>
        <p:nvSpPr>
          <p:cNvPr id="3" name="Slide Image Placeholder 2">
            <a:extLst>
              <a:ext uri="{FF2B5EF4-FFF2-40B4-BE49-F238E27FC236}">
                <a16:creationId xmlns:a16="http://schemas.microsoft.com/office/drawing/2014/main" id="{4400422A-3240-DFB3-7B7E-54759A87D137}"/>
              </a:ext>
            </a:extLst>
          </p:cNvPr>
          <p:cNvSpPr>
            <a:spLocks noGrp="1" noRot="1" noChangeAspect="1"/>
          </p:cNvSpPr>
          <p:nvPr>
            <p:ph type="sldImg"/>
          </p:nvPr>
        </p:nvSpPr>
        <p:spPr/>
      </p:sp>
    </p:spTree>
    <p:extLst>
      <p:ext uri="{BB962C8B-B14F-4D97-AF65-F5344CB8AC3E}">
        <p14:creationId xmlns:p14="http://schemas.microsoft.com/office/powerpoint/2010/main" val="36235516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solidFill>
                  <a:schemeClr val="tx1"/>
                </a:solidFill>
              </a:rPr>
              <a:t>INTRODUCTION</a:t>
            </a:r>
          </a:p>
          <a:p>
            <a:pPr marL="171450" indent="-171450">
              <a:buFont typeface="Arial" panose="020B0604020202020204" pitchFamily="34" charset="0"/>
              <a:buChar char="•"/>
            </a:pPr>
            <a:r>
              <a:rPr lang="en-US" i="1" dirty="0">
                <a:solidFill>
                  <a:schemeClr val="tx1"/>
                </a:solidFill>
              </a:rPr>
              <a:t>Now in this demo we will show you…</a:t>
            </a:r>
            <a:endParaRPr lang="en-US" b="0" i="1" dirty="0">
              <a:solidFill>
                <a:schemeClr val="tx1"/>
              </a:solidFill>
            </a:endParaRPr>
          </a:p>
          <a:p>
            <a:pPr marL="171450" indent="-171450">
              <a:buFont typeface="Arial" panose="020B0604020202020204" pitchFamily="34" charset="0"/>
              <a:buChar char="•"/>
            </a:pPr>
            <a:r>
              <a:rPr lang="en-US" b="0" i="0" dirty="0">
                <a:solidFill>
                  <a:schemeClr val="tx1"/>
                </a:solidFill>
              </a:rPr>
              <a:t>Present the slide</a:t>
            </a:r>
            <a:endParaRPr lang="en-US" b="1" i="0" dirty="0">
              <a:solidFill>
                <a:schemeClr val="tx1"/>
              </a:solidFill>
            </a:endParaRPr>
          </a:p>
          <a:p>
            <a:endParaRPr lang="en-US" b="1" dirty="0">
              <a:solidFill>
                <a:schemeClr val="tx1"/>
              </a:solidFill>
            </a:endParaRPr>
          </a:p>
          <a:p>
            <a:r>
              <a:rPr lang="en-US" b="1" dirty="0">
                <a:solidFill>
                  <a:schemeClr val="tx1"/>
                </a:solidFill>
              </a:rPr>
              <a:t>DEMO</a:t>
            </a:r>
          </a:p>
          <a:p>
            <a:pPr marL="171450" indent="-171450">
              <a:buFont typeface="Arial" panose="020B0604020202020204" pitchFamily="34" charset="0"/>
              <a:buChar char="•"/>
            </a:pPr>
            <a:r>
              <a:rPr lang="en-US" b="1" dirty="0">
                <a:solidFill>
                  <a:schemeClr val="tx1"/>
                </a:solidFill>
              </a:rPr>
              <a:t>Assessment form</a:t>
            </a:r>
          </a:p>
          <a:p>
            <a:pPr marL="628650" lvl="1" indent="-171450">
              <a:buFont typeface="Arial" panose="020B0604020202020204" pitchFamily="34" charset="0"/>
              <a:buChar char="•"/>
            </a:pPr>
            <a:r>
              <a:rPr lang="en-US" dirty="0">
                <a:solidFill>
                  <a:schemeClr val="tx1"/>
                </a:solidFill>
              </a:rPr>
              <a:t>See CPIMS+ How-to-demo PPT slide 59-63</a:t>
            </a:r>
          </a:p>
          <a:p>
            <a:pPr marL="171450" indent="-171450">
              <a:buFont typeface="Arial" panose="020B0604020202020204" pitchFamily="34" charset="0"/>
              <a:buChar char="•"/>
            </a:pPr>
            <a:r>
              <a:rPr lang="en-US" b="1" dirty="0">
                <a:solidFill>
                  <a:srgbClr val="026794"/>
                </a:solidFill>
                <a:hlinkClick r:id="rId3">
                  <a:extLst>
                    <a:ext uri="{A12FA001-AC4F-418D-AE19-62706E023703}">
                      <ahyp:hlinkClr xmlns:ahyp="http://schemas.microsoft.com/office/drawing/2018/hyperlinkcolor" val="tx"/>
                    </a:ext>
                  </a:extLst>
                </a:hlinkClick>
              </a:rPr>
              <a:t>Approval process for the assessment</a:t>
            </a:r>
            <a:endParaRPr lang="en-US" b="1" dirty="0">
              <a:solidFill>
                <a:srgbClr val="026794"/>
              </a:solidFill>
            </a:endParaRPr>
          </a:p>
          <a:p>
            <a:pPr marL="628650" lvl="1" indent="-171450">
              <a:buFont typeface="Arial" panose="020B0604020202020204" pitchFamily="34" charset="0"/>
              <a:buChar char="•"/>
            </a:pPr>
            <a:r>
              <a:rPr lang="en-US" dirty="0">
                <a:solidFill>
                  <a:schemeClr val="tx1"/>
                </a:solidFill>
              </a:rPr>
              <a:t>See link to video and CPIMS+ How-to-demo PPT slide 64 and 65</a:t>
            </a:r>
          </a:p>
          <a:p>
            <a:pPr marL="171450" indent="-171450">
              <a:buFont typeface="Arial" panose="020B0604020202020204" pitchFamily="34" charset="0"/>
              <a:buChar char="•"/>
            </a:pPr>
            <a:r>
              <a:rPr lang="en-US" b="1" dirty="0">
                <a:solidFill>
                  <a:srgbClr val="026794"/>
                </a:solidFill>
                <a:hlinkClick r:id="rId4">
                  <a:extLst>
                    <a:ext uri="{A12FA001-AC4F-418D-AE19-62706E023703}">
                      <ahyp:hlinkClr xmlns:ahyp="http://schemas.microsoft.com/office/drawing/2018/hyperlinkcolor" val="tx"/>
                    </a:ext>
                  </a:extLst>
                </a:hlinkClick>
              </a:rPr>
              <a:t>Caseworker and Supervisor Dashboar</a:t>
            </a:r>
            <a:r>
              <a:rPr lang="en-US" b="1" dirty="0">
                <a:solidFill>
                  <a:srgbClr val="026794"/>
                </a:solidFill>
              </a:rPr>
              <a:t>d </a:t>
            </a:r>
            <a:r>
              <a:rPr lang="en-US" b="1" dirty="0">
                <a:solidFill>
                  <a:schemeClr val="tx1"/>
                </a:solidFill>
              </a:rPr>
              <a:t>(for approvals)</a:t>
            </a:r>
          </a:p>
          <a:p>
            <a:pPr marL="628650" lvl="1" indent="-171450">
              <a:buFont typeface="Arial" panose="020B0604020202020204" pitchFamily="34" charset="0"/>
              <a:buChar char="•"/>
            </a:pPr>
            <a:r>
              <a:rPr lang="en-US" dirty="0">
                <a:solidFill>
                  <a:schemeClr val="tx1"/>
                </a:solidFill>
              </a:rPr>
              <a:t>See link to video and CPIMS+ How-to-demo PPT slide 65</a:t>
            </a:r>
          </a:p>
          <a:p>
            <a:pPr marL="171450" indent="-171450">
              <a:buFont typeface="Arial" panose="020B0604020202020204" pitchFamily="34" charset="0"/>
              <a:buChar char="•"/>
            </a:pPr>
            <a:r>
              <a:rPr lang="en-US" b="1" dirty="0">
                <a:solidFill>
                  <a:srgbClr val="026794"/>
                </a:solidFill>
                <a:hlinkClick r:id="rId5">
                  <a:extLst>
                    <a:ext uri="{A12FA001-AC4F-418D-AE19-62706E023703}">
                      <ahyp:hlinkClr xmlns:ahyp="http://schemas.microsoft.com/office/drawing/2018/hyperlinkcolor" val="tx"/>
                    </a:ext>
                  </a:extLst>
                </a:hlinkClick>
              </a:rPr>
              <a:t>Planning to develop the Case Plan (Tasks)</a:t>
            </a:r>
            <a:endParaRPr lang="en-US" b="1" dirty="0">
              <a:solidFill>
                <a:srgbClr val="026794"/>
              </a:solidFill>
            </a:endParaRPr>
          </a:p>
          <a:p>
            <a:pPr marL="628650" lvl="1" indent="-171450">
              <a:buFont typeface="Arial" panose="020B0604020202020204" pitchFamily="34" charset="0"/>
              <a:buChar char="•"/>
            </a:pPr>
            <a:r>
              <a:rPr lang="en-US" dirty="0">
                <a:solidFill>
                  <a:schemeClr val="tx1"/>
                </a:solidFill>
              </a:rPr>
              <a:t>See link to video and CPIMS+ How-to-demo PPT slide 21-23</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It needs to be very clear what fields trigger the dates and how the tasks are resolved in your context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This needs to be added into all exercises for all steps</a:t>
            </a:r>
          </a:p>
          <a:p>
            <a:pPr marL="171450" indent="-171450">
              <a:buFont typeface="Arial" panose="020B0604020202020204" pitchFamily="34" charset="0"/>
              <a:buChar char="•"/>
            </a:pPr>
            <a:r>
              <a:rPr lang="en-US" dirty="0">
                <a:solidFill>
                  <a:schemeClr val="tx1"/>
                </a:solidFill>
              </a:rPr>
              <a:t>See the </a:t>
            </a:r>
            <a:r>
              <a:rPr lang="en-US" dirty="0">
                <a:solidFill>
                  <a:srgbClr val="026794"/>
                </a:solidFill>
                <a:hlinkClick r:id="rId6">
                  <a:extLst>
                    <a:ext uri="{A12FA001-AC4F-418D-AE19-62706E023703}">
                      <ahyp:hlinkClr xmlns:ahyp="http://schemas.microsoft.com/office/drawing/2018/hyperlinkcolor" val="tx"/>
                    </a:ext>
                  </a:extLst>
                </a:hlinkClick>
              </a:rPr>
              <a:t>CPIMS+ user guide</a:t>
            </a:r>
            <a:r>
              <a:rPr lang="en-US" dirty="0">
                <a:solidFill>
                  <a:srgbClr val="026794"/>
                </a:solidFill>
              </a:rPr>
              <a:t> </a:t>
            </a:r>
            <a:r>
              <a:rPr lang="en-US" dirty="0">
                <a:solidFill>
                  <a:schemeClr val="tx1"/>
                </a:solidFill>
              </a:rPr>
              <a:t>for more information (see Dashboard, Task Lists, Transfers and Referrals/Approvals). </a:t>
            </a:r>
          </a:p>
        </p:txBody>
      </p:sp>
      <p:sp>
        <p:nvSpPr>
          <p:cNvPr id="3" name="Slide Image Placeholder 2">
            <a:extLst>
              <a:ext uri="{FF2B5EF4-FFF2-40B4-BE49-F238E27FC236}">
                <a16:creationId xmlns:a16="http://schemas.microsoft.com/office/drawing/2014/main" id="{DE5F6AE8-5421-0449-BDE2-A010E8706200}"/>
              </a:ext>
            </a:extLst>
          </p:cNvPr>
          <p:cNvSpPr>
            <a:spLocks noGrp="1" noRot="1" noChangeAspect="1"/>
          </p:cNvSpPr>
          <p:nvPr>
            <p:ph type="sldImg"/>
          </p:nvPr>
        </p:nvSpPr>
        <p:spPr/>
      </p:sp>
    </p:spTree>
    <p:extLst>
      <p:ext uri="{BB962C8B-B14F-4D97-AF65-F5344CB8AC3E}">
        <p14:creationId xmlns:p14="http://schemas.microsoft.com/office/powerpoint/2010/main" val="2254926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a:sym typeface="Helvetica Neue"/>
              </a:rPr>
              <a:t>EXPLANATION</a:t>
            </a:r>
            <a:endParaRPr lang="en-US" b="1"/>
          </a:p>
          <a:p>
            <a:pPr marL="171450" indent="-171450">
              <a:buFont typeface="Arial" panose="020B0604020202020204" pitchFamily="34" charset="0"/>
              <a:buChar char="•"/>
            </a:pPr>
            <a:r>
              <a:rPr lang="en-US" i="1"/>
              <a:t>This slide is as a helpful reminder of the fields that trigger a task and fields that will resolve a task in the task list</a:t>
            </a:r>
          </a:p>
          <a:p>
            <a:pPr marL="171450" indent="-171450">
              <a:buFont typeface="Arial" panose="020B0604020202020204" pitchFamily="34" charset="0"/>
              <a:buChar char="•"/>
            </a:pPr>
            <a:r>
              <a:rPr lang="en-US" i="1"/>
              <a:t>This is also applicable to the e.g. Case plan, Services and Follow-up Forms we will review later</a:t>
            </a:r>
          </a:p>
        </p:txBody>
      </p:sp>
      <p:sp>
        <p:nvSpPr>
          <p:cNvPr id="3" name="Slide Image Placeholder 2">
            <a:extLst>
              <a:ext uri="{FF2B5EF4-FFF2-40B4-BE49-F238E27FC236}">
                <a16:creationId xmlns:a16="http://schemas.microsoft.com/office/drawing/2014/main" id="{1E1AB79E-A49E-6F32-3C91-43DFC682F234}"/>
              </a:ext>
            </a:extLst>
          </p:cNvPr>
          <p:cNvSpPr>
            <a:spLocks noGrp="1" noRot="1" noChangeAspect="1"/>
          </p:cNvSpPr>
          <p:nvPr>
            <p:ph type="sldImg"/>
          </p:nvPr>
        </p:nvSpPr>
        <p:spPr/>
      </p:sp>
    </p:spTree>
    <p:extLst>
      <p:ext uri="{BB962C8B-B14F-4D97-AF65-F5344CB8AC3E}">
        <p14:creationId xmlns:p14="http://schemas.microsoft.com/office/powerpoint/2010/main" val="9233149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a:sym typeface="Helvetica Neue"/>
              </a:rPr>
              <a:t>EXPLANATION</a:t>
            </a:r>
            <a:endParaRPr lang="en-US" b="1"/>
          </a:p>
          <a:p>
            <a:pPr marL="171450" indent="-171450">
              <a:buFont typeface="Arial" panose="020B0604020202020204" pitchFamily="34" charset="0"/>
              <a:buChar char="•"/>
            </a:pPr>
            <a:r>
              <a:rPr lang="en-US" i="1"/>
              <a:t>This slide is as a helpful reminder of the fields that trigger a task and fields that will resolve a task in the task list</a:t>
            </a:r>
          </a:p>
          <a:p>
            <a:pPr marL="171450" indent="-171450">
              <a:buFont typeface="Arial" panose="020B0604020202020204" pitchFamily="34" charset="0"/>
              <a:buChar char="•"/>
            </a:pPr>
            <a:r>
              <a:rPr lang="en-US" i="1"/>
              <a:t>This is also applicable to the e.g. Case plan, Services and Follow-up Forms we will review later</a:t>
            </a:r>
          </a:p>
        </p:txBody>
      </p:sp>
      <p:sp>
        <p:nvSpPr>
          <p:cNvPr id="3" name="Slide Image Placeholder 2">
            <a:extLst>
              <a:ext uri="{FF2B5EF4-FFF2-40B4-BE49-F238E27FC236}">
                <a16:creationId xmlns:a16="http://schemas.microsoft.com/office/drawing/2014/main" id="{B211D80F-7254-F026-2D36-4AF0F101A570}"/>
              </a:ext>
            </a:extLst>
          </p:cNvPr>
          <p:cNvSpPr>
            <a:spLocks noGrp="1" noRot="1" noChangeAspect="1"/>
          </p:cNvSpPr>
          <p:nvPr>
            <p:ph type="sldImg"/>
          </p:nvPr>
        </p:nvSpPr>
        <p:spPr/>
      </p:sp>
    </p:spTree>
    <p:extLst>
      <p:ext uri="{BB962C8B-B14F-4D97-AF65-F5344CB8AC3E}">
        <p14:creationId xmlns:p14="http://schemas.microsoft.com/office/powerpoint/2010/main" val="36722137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a:t>ADAPT FOR REMOTE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t>When participants are working, check on them and ask </a:t>
            </a:r>
            <a:r>
              <a:rPr lang="en-US"/>
              <a:t>how comfortable they are with using the CPIMS+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Offer to provide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If anyone is facing difficulties, show them what to do on the screen.</a:t>
            </a:r>
            <a:endParaRPr lang="en-US"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highlight>
                  <a:schemeClr val="lt1"/>
                </a:highlight>
                <a:sym typeface="Helvetica Neue"/>
              </a:rPr>
              <a:t>___________________________________________________________________________</a:t>
            </a:r>
            <a:endParaRPr lang="en-US" b="0"/>
          </a:p>
          <a:p>
            <a:endParaRPr lang="en-US" b="1"/>
          </a:p>
          <a:p>
            <a:r>
              <a:rPr lang="en-US" b="1"/>
              <a:t>INDIVIDUAL WORK</a:t>
            </a:r>
          </a:p>
          <a:p>
            <a:pPr marL="171450" indent="-171450">
              <a:buFont typeface="Arial" panose="020B0604020202020204" pitchFamily="34" charset="0"/>
              <a:buChar char="•"/>
            </a:pPr>
            <a:r>
              <a:rPr lang="en-US" i="1"/>
              <a:t>Now it’s your turn to practice</a:t>
            </a:r>
          </a:p>
          <a:p>
            <a:pPr marL="171450" indent="-171450">
              <a:buFont typeface="Arial" panose="020B0604020202020204" pitchFamily="34" charset="0"/>
              <a:buChar char="•"/>
            </a:pPr>
            <a:r>
              <a:rPr lang="en-US" i="1"/>
              <a:t>Refer to </a:t>
            </a:r>
            <a:r>
              <a:rPr lang="en-US" b="1" i="1"/>
              <a:t>Workbook page </a:t>
            </a:r>
            <a:r>
              <a:rPr lang="en-US" b="1" i="1" dirty="0"/>
              <a:t>12</a:t>
            </a:r>
            <a:r>
              <a:rPr lang="en-US" b="1" i="1"/>
              <a:t>: Case study – Step 2</a:t>
            </a:r>
          </a:p>
          <a:p>
            <a:pPr marL="171450" indent="-171450">
              <a:buFont typeface="Arial" panose="020B0604020202020204" pitchFamily="34" charset="0"/>
              <a:buChar char="•"/>
            </a:pPr>
            <a:r>
              <a:rPr lang="en-US" i="1"/>
              <a:t>Do the following…</a:t>
            </a:r>
          </a:p>
          <a:p>
            <a:pPr marL="171450" indent="-171450">
              <a:buFont typeface="Arial" panose="020B0604020202020204" pitchFamily="34" charset="0"/>
              <a:buChar char="•"/>
            </a:pPr>
            <a:r>
              <a:rPr lang="en-US" dirty="0"/>
              <a:t>Present</a:t>
            </a:r>
            <a:r>
              <a:rPr lang="en-US" baseline="0" dirty="0"/>
              <a:t> </a:t>
            </a:r>
            <a:r>
              <a:rPr lang="en-US"/>
              <a:t>the slide</a:t>
            </a:r>
          </a:p>
          <a:p>
            <a:pPr marL="171450" indent="-171450">
              <a:buFont typeface="Arial" panose="020B0604020202020204" pitchFamily="34" charset="0"/>
              <a:buChar char="•"/>
            </a:pPr>
            <a:r>
              <a:rPr lang="en-US"/>
              <a:t>The supervisors can support the caseworkers with their part of the exercise. </a:t>
            </a:r>
          </a:p>
          <a:p>
            <a:pPr marL="171450" indent="-171450">
              <a:buFont typeface="Arial" panose="020B0604020202020204" pitchFamily="34" charset="0"/>
              <a:buChar char="•"/>
            </a:pPr>
            <a:r>
              <a:rPr lang="en-US"/>
              <a:t>Walk around the room to see if anyone needs support.</a:t>
            </a:r>
          </a:p>
          <a:p>
            <a:pPr marL="171450" indent="-171450">
              <a:buFont typeface="Arial" panose="020B0604020202020204" pitchFamily="34" charset="0"/>
              <a:buChar char="•"/>
            </a:pPr>
            <a:r>
              <a:rPr lang="en-US"/>
              <a:t>As the facilitator, log in as the administrator to ensure all participants completed the task</a:t>
            </a:r>
            <a:endParaRPr lang="en-US" b="0"/>
          </a:p>
        </p:txBody>
      </p:sp>
      <p:sp>
        <p:nvSpPr>
          <p:cNvPr id="3" name="Slide Image Placeholder 2">
            <a:extLst>
              <a:ext uri="{FF2B5EF4-FFF2-40B4-BE49-F238E27FC236}">
                <a16:creationId xmlns:a16="http://schemas.microsoft.com/office/drawing/2014/main" id="{7DC3B6DA-F9B6-D863-DF3F-3EA012B00841}"/>
              </a:ext>
            </a:extLst>
          </p:cNvPr>
          <p:cNvSpPr>
            <a:spLocks noGrp="1" noRot="1" noChangeAspect="1"/>
          </p:cNvSpPr>
          <p:nvPr>
            <p:ph type="sldImg"/>
          </p:nvPr>
        </p:nvSpPr>
        <p:spPr/>
      </p:sp>
    </p:spTree>
    <p:extLst>
      <p:ext uri="{BB962C8B-B14F-4D97-AF65-F5344CB8AC3E}">
        <p14:creationId xmlns:p14="http://schemas.microsoft.com/office/powerpoint/2010/main" val="2480286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sz="1100" b="1" dirty="0"/>
              <a:t>ADAPT FOR REMOTE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Record the plenary discussion answers on a </a:t>
            </a:r>
            <a:r>
              <a:rPr lang="en-US" sz="1100" dirty="0" err="1"/>
              <a:t>jamboard</a:t>
            </a:r>
            <a:r>
              <a:rPr lang="en-US" sz="11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highlight>
                  <a:schemeClr val="lt1"/>
                </a:highlight>
                <a:sym typeface="Helvetica Neue"/>
              </a:rPr>
              <a:t>____________________________________________________________________________________</a:t>
            </a:r>
            <a:endParaRPr lang="en-US" sz="1100" b="0" dirty="0"/>
          </a:p>
          <a:p>
            <a:endParaRPr lang="en-US" sz="1100" b="1" dirty="0"/>
          </a:p>
          <a:p>
            <a:r>
              <a:rPr lang="en-US" sz="1100" b="1" dirty="0"/>
              <a:t>DEMO (optional)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If there is time, ask a volunteer to use the facilitator laptop to show how they went through the exercise in the front</a:t>
            </a:r>
          </a:p>
          <a:p>
            <a:endParaRPr lang="en-US" sz="1100" dirty="0"/>
          </a:p>
          <a:p>
            <a:r>
              <a:rPr lang="en-US" sz="1100" b="1" dirty="0"/>
              <a:t>PLENARY DISCUSSION</a:t>
            </a:r>
          </a:p>
          <a:p>
            <a:pPr marL="171450" indent="-171450">
              <a:buFont typeface="Arial" panose="020B0604020202020204" pitchFamily="34" charset="0"/>
              <a:buChar char="•"/>
            </a:pPr>
            <a:r>
              <a:rPr lang="en-US" sz="1100" i="1" dirty="0"/>
              <a:t>How did it go? What was easy? What was hard?</a:t>
            </a:r>
          </a:p>
          <a:p>
            <a:pPr marL="171450" indent="-171450">
              <a:buFont typeface="Arial" panose="020B0604020202020204" pitchFamily="34" charset="0"/>
              <a:buChar char="•"/>
            </a:pPr>
            <a:r>
              <a:rPr lang="en-US" sz="1100" i="1" dirty="0"/>
              <a:t>How do you think this will support your case management process? Or maybe make it more difficult? </a:t>
            </a:r>
          </a:p>
          <a:p>
            <a:pPr marL="171450" indent="-171450">
              <a:buFont typeface="Arial" panose="020B0604020202020204" pitchFamily="34" charset="0"/>
              <a:buChar char="•"/>
            </a:pPr>
            <a:r>
              <a:rPr lang="en-US" sz="1100" dirty="0"/>
              <a:t>Record the answers on a flipchart</a:t>
            </a:r>
          </a:p>
          <a:p>
            <a:pPr marL="171450" indent="-171450">
              <a:buFont typeface="Arial" panose="020B0604020202020204" pitchFamily="34" charset="0"/>
              <a:buChar char="•"/>
            </a:pPr>
            <a:r>
              <a:rPr lang="en-US" sz="1100" dirty="0"/>
              <a:t>The feedback as well as any technical issues will need to be recorded and shared with the CPIMS Steering Committee</a:t>
            </a:r>
          </a:p>
          <a:p>
            <a:endParaRPr lang="en-US" sz="1100" dirty="0"/>
          </a:p>
          <a:p>
            <a:r>
              <a:rPr lang="en-US" sz="1100" b="1" dirty="0"/>
              <a:t>EXPLANATION</a:t>
            </a:r>
          </a:p>
          <a:p>
            <a:pPr marL="171450" indent="-171450">
              <a:buFont typeface="Arial" panose="020B0604020202020204" pitchFamily="34" charset="0"/>
              <a:buChar char="•"/>
            </a:pPr>
            <a:r>
              <a:rPr lang="en-US" sz="1100" i="1" dirty="0"/>
              <a:t>Common challenges</a:t>
            </a:r>
          </a:p>
          <a:p>
            <a:pPr marL="628650" lvl="1" indent="-171450">
              <a:buFont typeface="Arial" panose="020B0604020202020204" pitchFamily="34" charset="0"/>
              <a:buChar char="•"/>
            </a:pPr>
            <a:r>
              <a:rPr lang="en-US" sz="1100" i="1" dirty="0"/>
              <a:t>It is common to forget that once the assessment is updated you need to ask for approval again</a:t>
            </a:r>
          </a:p>
          <a:p>
            <a:pPr marL="628650" lvl="1" indent="-171450">
              <a:buFont typeface="Arial" panose="020B0604020202020204" pitchFamily="34" charset="0"/>
              <a:buChar char="•"/>
            </a:pPr>
            <a:r>
              <a:rPr lang="en-US" sz="1100" i="1" dirty="0"/>
              <a:t>Often the assessments are long, and we may forget to save as we go along, this is key to remember</a:t>
            </a:r>
          </a:p>
          <a:p>
            <a:pPr marL="171450" lvl="0" indent="-171450">
              <a:buFont typeface="Arial" panose="020B0604020202020204" pitchFamily="34" charset="0"/>
              <a:buChar char="•"/>
            </a:pPr>
            <a:r>
              <a:rPr lang="en-US" sz="1100" i="1" dirty="0"/>
              <a:t>What can the supervisor do when a case flag is overdue?</a:t>
            </a:r>
          </a:p>
          <a:p>
            <a:pPr marL="628650" lvl="1" indent="-171450">
              <a:buFont typeface="Arial" panose="020B0604020202020204" pitchFamily="34" charset="0"/>
              <a:buChar char="•"/>
            </a:pPr>
            <a:r>
              <a:rPr lang="en-US" sz="1100" i="1" dirty="0"/>
              <a:t>The supervisor can review the flag and support the caseworker in addressing the overdue flag</a:t>
            </a:r>
          </a:p>
          <a:p>
            <a:pPr marL="628650" lvl="1" indent="-171450">
              <a:buFont typeface="Arial" panose="020B0604020202020204" pitchFamily="34" charset="0"/>
              <a:buChar char="•"/>
            </a:pPr>
            <a:r>
              <a:rPr lang="en-US" sz="1100" i="1" dirty="0"/>
              <a:t>For example, if it is an overdue follow-up, the supervisor can request the caseworker to schedule the follow-up outside of the CPIMS+</a:t>
            </a:r>
          </a:p>
          <a:p>
            <a:pPr marL="0" indent="0">
              <a:buFont typeface="Arial" panose="020B0604020202020204" pitchFamily="34" charset="0"/>
              <a:buNone/>
            </a:pPr>
            <a:endParaRPr lang="en-US" sz="1100" dirty="0"/>
          </a:p>
          <a:p>
            <a:pPr marL="0" indent="0">
              <a:buFont typeface="Arial" panose="020B0604020202020204" pitchFamily="34" charset="0"/>
              <a:buNone/>
            </a:pPr>
            <a:r>
              <a:rPr lang="en-US" sz="1100" b="1" dirty="0"/>
              <a:t>INDIVIDUAL WORK</a:t>
            </a:r>
          </a:p>
          <a:p>
            <a:pPr marL="171450" indent="-171450">
              <a:buFont typeface="Arial" panose="020B0604020202020204" pitchFamily="34" charset="0"/>
              <a:buChar char="•"/>
            </a:pPr>
            <a:r>
              <a:rPr lang="en-US" sz="1100" dirty="0"/>
              <a:t>Give the participants 5 minutes to take notes in </a:t>
            </a:r>
            <a:r>
              <a:rPr lang="en-US" sz="1100" b="1" dirty="0"/>
              <a:t>Workbook page 3: CPIMS+ integration plan</a:t>
            </a:r>
          </a:p>
          <a:p>
            <a:pPr marL="171450" indent="-171450">
              <a:buFont typeface="Arial" panose="020B0604020202020204" pitchFamily="34" charset="0"/>
              <a:buChar char="•"/>
            </a:pPr>
            <a:r>
              <a:rPr lang="en-US" sz="1100" i="1" dirty="0"/>
              <a:t>Are there any questions before we continue?</a:t>
            </a:r>
            <a:endParaRPr lang="en-US" sz="1100" dirty="0"/>
          </a:p>
        </p:txBody>
      </p:sp>
      <p:sp>
        <p:nvSpPr>
          <p:cNvPr id="3" name="Slide Image Placeholder 2">
            <a:extLst>
              <a:ext uri="{FF2B5EF4-FFF2-40B4-BE49-F238E27FC236}">
                <a16:creationId xmlns:a16="http://schemas.microsoft.com/office/drawing/2014/main" id="{7E917CEA-A82A-0014-34A3-7899F472112B}"/>
              </a:ext>
            </a:extLst>
          </p:cNvPr>
          <p:cNvSpPr>
            <a:spLocks noGrp="1" noRot="1" noChangeAspect="1"/>
          </p:cNvSpPr>
          <p:nvPr>
            <p:ph type="sldImg"/>
          </p:nvPr>
        </p:nvSpPr>
        <p:spPr/>
      </p:sp>
    </p:spTree>
    <p:extLst>
      <p:ext uri="{BB962C8B-B14F-4D97-AF65-F5344CB8AC3E}">
        <p14:creationId xmlns:p14="http://schemas.microsoft.com/office/powerpoint/2010/main" val="27314356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ENERGIZER</a:t>
            </a:r>
          </a:p>
          <a:p>
            <a:pPr marL="171450" indent="-171450">
              <a:buFont typeface="Arial" panose="020B0604020202020204" pitchFamily="34" charset="0"/>
              <a:buChar char="•"/>
            </a:pPr>
            <a:r>
              <a:rPr lang="en-US" dirty="0"/>
              <a:t>Choose any game that is appropriate to your context but if you need inspiration, you can find more examples on </a:t>
            </a:r>
            <a:r>
              <a:rPr lang="en-US" dirty="0">
                <a:solidFill>
                  <a:srgbClr val="026794"/>
                </a:solidFill>
                <a:hlinkClick r:id="rId3">
                  <a:extLst>
                    <a:ext uri="{A12FA001-AC4F-418D-AE19-62706E023703}">
                      <ahyp:hlinkClr xmlns:ahyp="http://schemas.microsoft.com/office/drawing/2018/hyperlinkcolor" val="tx"/>
                    </a:ext>
                  </a:extLst>
                </a:hlinkClick>
              </a:rPr>
              <a:t>this</a:t>
            </a:r>
            <a:r>
              <a:rPr lang="en-US" dirty="0"/>
              <a:t> website</a:t>
            </a:r>
          </a:p>
        </p:txBody>
      </p:sp>
      <p:sp>
        <p:nvSpPr>
          <p:cNvPr id="3" name="Slide Image Placeholder 2">
            <a:extLst>
              <a:ext uri="{FF2B5EF4-FFF2-40B4-BE49-F238E27FC236}">
                <a16:creationId xmlns:a16="http://schemas.microsoft.com/office/drawing/2014/main" id="{538E6584-9A75-090F-1595-614D5E6784A0}"/>
              </a:ext>
            </a:extLst>
          </p:cNvPr>
          <p:cNvSpPr>
            <a:spLocks noGrp="1" noRot="1" noChangeAspect="1"/>
          </p:cNvSpPr>
          <p:nvPr>
            <p:ph type="sldImg"/>
          </p:nvPr>
        </p:nvSpPr>
        <p:spPr/>
      </p:sp>
    </p:spTree>
    <p:extLst>
      <p:ext uri="{BB962C8B-B14F-4D97-AF65-F5344CB8AC3E}">
        <p14:creationId xmlns:p14="http://schemas.microsoft.com/office/powerpoint/2010/main" val="2359697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478" rtl="0" eaLnBrk="1" fontAlgn="auto" latinLnBrk="0" hangingPunct="1">
              <a:spcBef>
                <a:spcPts val="0"/>
              </a:spcBef>
              <a:spcAft>
                <a:spcPts val="0"/>
              </a:spcAft>
              <a:buClr>
                <a:schemeClr val="dk1"/>
              </a:buClr>
              <a:buSzPts val="1100"/>
              <a:buFontTx/>
              <a:buNone/>
              <a:tabLst/>
              <a:defRPr/>
            </a:pPr>
            <a:r>
              <a:rPr lang="en-US" b="1" dirty="0">
                <a:highlight>
                  <a:schemeClr val="lt1"/>
                </a:highlight>
                <a:ea typeface="Helvetica Neue"/>
                <a:cs typeface="Helvetica Neue"/>
                <a:sym typeface="Helvetica Neue"/>
              </a:rPr>
              <a:t>ADAPT FOR CONTEXT</a:t>
            </a:r>
          </a:p>
          <a:p>
            <a:pPr marL="185715" indent="-185715">
              <a:buClr>
                <a:schemeClr val="dk1"/>
              </a:buClr>
              <a:buSzPts val="1100"/>
              <a:buFont typeface="Arial" panose="020B0604020202020204" pitchFamily="34" charset="0"/>
              <a:buChar char="•"/>
            </a:pPr>
            <a:r>
              <a:rPr lang="en-US" dirty="0">
                <a:highlight>
                  <a:schemeClr val="lt1"/>
                </a:highlight>
              </a:rPr>
              <a:t>Adapt slide based on number of sessions covered</a:t>
            </a:r>
          </a:p>
          <a:p>
            <a:pPr marL="0" marR="0" lvl="0" indent="0" algn="l" defTabSz="990478" rtl="0" eaLnBrk="1" fontAlgn="auto" latinLnBrk="0" hangingPunct="1">
              <a:spcBef>
                <a:spcPts val="0"/>
              </a:spcBef>
              <a:spcAft>
                <a:spcPts val="0"/>
              </a:spcAft>
              <a:buClr>
                <a:schemeClr val="dk1"/>
              </a:buClr>
              <a:buSzPts val="1100"/>
              <a:buFontTx/>
              <a:buNone/>
              <a:tabLst/>
              <a:defRPr/>
            </a:pPr>
            <a:r>
              <a:rPr lang="en-US" b="1" dirty="0">
                <a:highlight>
                  <a:schemeClr val="lt1"/>
                </a:highlight>
                <a:sym typeface="Helvetica Neue"/>
              </a:rPr>
              <a:t>_________________________________________________________________________</a:t>
            </a:r>
          </a:p>
          <a:p>
            <a:pPr>
              <a:buClr>
                <a:schemeClr val="dk1"/>
              </a:buClr>
              <a:buSzPts val="1100"/>
            </a:pPr>
            <a:endParaRPr lang="en-US" b="1" dirty="0"/>
          </a:p>
          <a:p>
            <a:pPr>
              <a:buClr>
                <a:schemeClr val="dk1"/>
              </a:buClr>
              <a:buSzPts val="1100"/>
            </a:pPr>
            <a:r>
              <a:rPr lang="en-US" b="1" dirty="0"/>
              <a:t>EXPLANATION</a:t>
            </a:r>
          </a:p>
          <a:p>
            <a:pPr marL="185715" lvl="0" indent="-185715">
              <a:buClr>
                <a:schemeClr val="dk1"/>
              </a:buClr>
              <a:buSzPts val="1100"/>
              <a:buFont typeface="Arial" panose="020B0604020202020204" pitchFamily="34" charset="0"/>
              <a:buChar char="•"/>
            </a:pPr>
            <a:r>
              <a:rPr lang="en-US" i="1" dirty="0"/>
              <a:t>This training will cover X Sessions…</a:t>
            </a:r>
            <a:endParaRPr lang="en-US" b="0" i="1" dirty="0"/>
          </a:p>
          <a:p>
            <a:pPr marL="185715" indent="-185715">
              <a:buClr>
                <a:schemeClr val="dk1"/>
              </a:buClr>
              <a:buSzPts val="1100"/>
              <a:buFont typeface="Arial" panose="020B0604020202020204" pitchFamily="34" charset="0"/>
              <a:buChar char="•"/>
            </a:pPr>
            <a:r>
              <a:rPr lang="en-US" b="0" i="0" dirty="0"/>
              <a:t>Present the slide</a:t>
            </a:r>
          </a:p>
        </p:txBody>
      </p:sp>
      <p:sp>
        <p:nvSpPr>
          <p:cNvPr id="4" name="Slide Number Placeholder 3"/>
          <p:cNvSpPr>
            <a:spLocks noGrp="1"/>
          </p:cNvSpPr>
          <p:nvPr>
            <p:ph type="sldNum" sz="quarter" idx="5"/>
          </p:nvPr>
        </p:nvSpPr>
        <p:spPr/>
        <p:txBody>
          <a:bodyPr/>
          <a:lstStyle/>
          <a:p>
            <a:fld id="{780767AD-8186-5647-9165-A19B63BA7F43}" type="slidenum">
              <a:rPr lang="en-US" smtClean="0"/>
              <a:pPr/>
              <a:t>7</a:t>
            </a:fld>
            <a:endParaRPr lang="en-US"/>
          </a:p>
        </p:txBody>
      </p:sp>
    </p:spTree>
    <p:extLst>
      <p:ext uri="{BB962C8B-B14F-4D97-AF65-F5344CB8AC3E}">
        <p14:creationId xmlns:p14="http://schemas.microsoft.com/office/powerpoint/2010/main" val="9389919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1B6C79F4-209D-0B8A-972C-9A202DB3234E}"/>
              </a:ext>
            </a:extLst>
          </p:cNvPr>
          <p:cNvSpPr>
            <a:spLocks noGrp="1"/>
          </p:cNvSpPr>
          <p:nvPr>
            <p:ph type="body" idx="1"/>
          </p:nvPr>
        </p:nvSpPr>
        <p:spPr/>
        <p:txBody>
          <a:bodyPr/>
          <a:lstStyle/>
          <a:p>
            <a:r>
              <a:rPr lang="en-US" b="1" dirty="0"/>
              <a:t>VIDEO</a:t>
            </a:r>
          </a:p>
          <a:p>
            <a:pPr marL="171450" indent="-171450">
              <a:buFont typeface="Arial" panose="020B0604020202020204" pitchFamily="34" charset="0"/>
              <a:buChar char="•"/>
            </a:pPr>
            <a:r>
              <a:rPr lang="en-US" i="1" dirty="0"/>
              <a:t>Let’s watch a video about Case planning</a:t>
            </a:r>
          </a:p>
          <a:p>
            <a:pPr marL="628650" lvl="1" indent="-171450">
              <a:buFont typeface="Arial" panose="020B0604020202020204" pitchFamily="34" charset="0"/>
              <a:buChar char="•"/>
            </a:pPr>
            <a:r>
              <a:rPr lang="en-US" dirty="0"/>
              <a:t>Alternative: invite one person to volunteer to read the case study in </a:t>
            </a:r>
            <a:r>
              <a:rPr lang="en-US" b="1" dirty="0"/>
              <a:t>Workbook page 18: Case study – Step 3</a:t>
            </a:r>
          </a:p>
          <a:p>
            <a:pPr marL="171450" indent="-171450">
              <a:buFont typeface="Arial" panose="020B0604020202020204" pitchFamily="34" charset="0"/>
              <a:buChar char="•"/>
            </a:pPr>
            <a:r>
              <a:rPr lang="en-US" dirty="0"/>
              <a:t>Show Video 3: Case planning </a:t>
            </a:r>
            <a:r>
              <a:rPr lang="en-BE" sz="1800" u="sng" kern="0" dirty="0">
                <a:solidFill>
                  <a:srgbClr val="0000FF"/>
                </a:solidFill>
                <a:effectLst/>
                <a:latin typeface="Calibri" panose="020F0502020204030204" pitchFamily="34" charset="0"/>
                <a:ea typeface="Calibri" panose="020F0502020204030204" pitchFamily="34" charset="0"/>
                <a:hlinkClick r:id="rId3"/>
              </a:rPr>
              <a:t>https://youtu.be/mRySrFB4wY4</a:t>
            </a:r>
            <a:endParaRPr lang="en-GB" sz="1800" u="sng" kern="0" dirty="0">
              <a:solidFill>
                <a:srgbClr val="0000FF"/>
              </a:solidFill>
              <a:effectLst/>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endParaRPr lang="en-CA" dirty="0"/>
          </a:p>
        </p:txBody>
      </p:sp>
      <p:sp>
        <p:nvSpPr>
          <p:cNvPr id="3" name="Slide Image Placeholder 2">
            <a:extLst>
              <a:ext uri="{FF2B5EF4-FFF2-40B4-BE49-F238E27FC236}">
                <a16:creationId xmlns:a16="http://schemas.microsoft.com/office/drawing/2014/main" id="{312C5E27-0486-506F-C1F3-026904BA56D3}"/>
              </a:ext>
            </a:extLst>
          </p:cNvPr>
          <p:cNvSpPr>
            <a:spLocks noGrp="1" noRot="1" noChangeAspect="1"/>
          </p:cNvSpPr>
          <p:nvPr>
            <p:ph type="sldImg"/>
          </p:nvPr>
        </p:nvSpPr>
        <p:spPr/>
      </p:sp>
    </p:spTree>
    <p:extLst>
      <p:ext uri="{BB962C8B-B14F-4D97-AF65-F5344CB8AC3E}">
        <p14:creationId xmlns:p14="http://schemas.microsoft.com/office/powerpoint/2010/main" val="40066819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GROUP DISCUSSION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Divide participants into groups of 3-5 people</a:t>
            </a:r>
            <a:endParaRPr lang="en-US" dirty="0"/>
          </a:p>
          <a:p>
            <a:pPr marL="171450" indent="-171450">
              <a:buFont typeface="Arial" panose="020B0604020202020204" pitchFamily="34" charset="0"/>
              <a:buChar char="•"/>
            </a:pPr>
            <a:r>
              <a:rPr lang="en-US" dirty="0"/>
              <a:t>Present the slide</a:t>
            </a:r>
          </a:p>
          <a:p>
            <a:pPr marL="171450" indent="-171450">
              <a:buFont typeface="Arial" panose="020B0604020202020204" pitchFamily="34" charset="0"/>
              <a:buChar char="•"/>
            </a:pPr>
            <a:r>
              <a:rPr lang="en-US" dirty="0"/>
              <a:t>Let the participants discuss</a:t>
            </a:r>
          </a:p>
          <a:p>
            <a:pPr marL="171450" indent="-171450">
              <a:buFont typeface="Arial" panose="020B0604020202020204" pitchFamily="34" charset="0"/>
              <a:buChar char="•"/>
            </a:pPr>
            <a:r>
              <a:rPr lang="en-US" dirty="0"/>
              <a:t>Make sure participants have their workbook closed, as the answers are inside</a:t>
            </a:r>
          </a:p>
          <a:p>
            <a:pPr marL="171450" indent="-171450">
              <a:buFont typeface="Arial" panose="020B0604020202020204" pitchFamily="34" charset="0"/>
              <a:buChar char="•"/>
            </a:pPr>
            <a:endParaRPr lang="en-US" dirty="0"/>
          </a:p>
          <a:p>
            <a:r>
              <a:rPr lang="en-US" b="1" dirty="0"/>
              <a:t>PLENARY DISCUSSION</a:t>
            </a:r>
          </a:p>
          <a:p>
            <a:pPr marL="171450" indent="-171450">
              <a:buFont typeface="Arial" panose="020B0604020202020204" pitchFamily="34" charset="0"/>
              <a:buChar char="•"/>
            </a:pPr>
            <a:r>
              <a:rPr lang="en-US" dirty="0"/>
              <a:t>Give time to present back (let the groups complement each other) </a:t>
            </a:r>
          </a:p>
          <a:p>
            <a:pPr marL="171450" indent="-171450">
              <a:buFont typeface="Arial" panose="020B0604020202020204" pitchFamily="34" charset="0"/>
              <a:buChar char="•"/>
            </a:pPr>
            <a:r>
              <a:rPr lang="en-US" dirty="0"/>
              <a:t>Complement with the notes below</a:t>
            </a:r>
          </a:p>
          <a:p>
            <a:pPr marL="171450" indent="-171450">
              <a:buFont typeface="Arial" panose="020B0604020202020204" pitchFamily="34" charset="0"/>
              <a:buChar char="•"/>
            </a:pPr>
            <a:r>
              <a:rPr lang="en-US" b="1" i="1" dirty="0"/>
              <a:t>Why was it important for the caseworker to involve Nadia’s mother in the development of the case plan?</a:t>
            </a:r>
          </a:p>
          <a:p>
            <a:pPr marL="628650" lvl="1" indent="-171450">
              <a:buFont typeface="Arial" panose="020B0604020202020204" pitchFamily="34" charset="0"/>
              <a:buChar char="•"/>
            </a:pPr>
            <a:r>
              <a:rPr lang="en-US" dirty="0"/>
              <a:t>Nadia’s mother (and father) are legally responsible for her and with the right support and given the family history are best placed to keep her safe</a:t>
            </a:r>
          </a:p>
          <a:p>
            <a:pPr marL="628650" lvl="1" indent="-171450">
              <a:buFont typeface="Arial" panose="020B0604020202020204" pitchFamily="34" charset="0"/>
              <a:buChar char="•"/>
            </a:pPr>
            <a:r>
              <a:rPr lang="en-US" dirty="0"/>
              <a:t>Nadia’s mother is well-placed to support Nadia and help the case plan to be achieved as she can influence the father's decision about Nadia's marriage</a:t>
            </a:r>
          </a:p>
          <a:p>
            <a:pPr marL="628650" lvl="1" indent="-171450">
              <a:buFont typeface="Arial" panose="020B0604020202020204" pitchFamily="34" charset="0"/>
              <a:buChar char="•"/>
            </a:pPr>
            <a:r>
              <a:rPr lang="en-US" dirty="0"/>
              <a:t>Parental cooperation is a key in case management and children’s wellbeing is linked to family wellbeing</a:t>
            </a:r>
          </a:p>
          <a:p>
            <a:endParaRPr lang="en-US" dirty="0"/>
          </a:p>
          <a:p>
            <a:r>
              <a:rPr lang="en-US" b="1" dirty="0"/>
              <a:t>CONTINUED </a:t>
            </a:r>
            <a:r>
              <a:rPr lang="en-US" b="1" dirty="0">
                <a:sym typeface="Wingdings" panose="05000000000000000000" pitchFamily="2" charset="2"/>
              </a:rPr>
              <a:t></a:t>
            </a:r>
            <a:endParaRPr lang="en-US" b="1" dirty="0"/>
          </a:p>
        </p:txBody>
      </p:sp>
      <p:sp>
        <p:nvSpPr>
          <p:cNvPr id="3" name="Slide Image Placeholder 2">
            <a:extLst>
              <a:ext uri="{FF2B5EF4-FFF2-40B4-BE49-F238E27FC236}">
                <a16:creationId xmlns:a16="http://schemas.microsoft.com/office/drawing/2014/main" id="{9807C864-552B-37A0-82DA-83057A0CD5EF}"/>
              </a:ext>
            </a:extLst>
          </p:cNvPr>
          <p:cNvSpPr>
            <a:spLocks noGrp="1" noRot="1" noChangeAspect="1"/>
          </p:cNvSpPr>
          <p:nvPr>
            <p:ph type="sldImg"/>
          </p:nvPr>
        </p:nvSpPr>
        <p:spPr/>
      </p:sp>
    </p:spTree>
    <p:extLst>
      <p:ext uri="{BB962C8B-B14F-4D97-AF65-F5344CB8AC3E}">
        <p14:creationId xmlns:p14="http://schemas.microsoft.com/office/powerpoint/2010/main" val="35461116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sym typeface="Wingdings" panose="05000000000000000000" pitchFamily="2" charset="2"/>
              </a:rPr>
              <a:t> </a:t>
            </a:r>
            <a:r>
              <a:rPr lang="en-US" b="1" dirty="0"/>
              <a:t>CONTINUED</a:t>
            </a:r>
          </a:p>
          <a:p>
            <a:endParaRPr lang="en-US" dirty="0"/>
          </a:p>
          <a:p>
            <a:r>
              <a:rPr lang="en-US" b="1" dirty="0"/>
              <a:t>PLENARY DISCUSSION</a:t>
            </a:r>
          </a:p>
          <a:p>
            <a:pPr marL="171450" indent="-171450">
              <a:buFont typeface="Arial" panose="020B0604020202020204" pitchFamily="34" charset="0"/>
              <a:buChar char="•"/>
            </a:pPr>
            <a:r>
              <a:rPr lang="en-US" b="1" i="1" dirty="0"/>
              <a:t>How do you currently make sure that there is clearly a person responsible and a timeframe for each action?</a:t>
            </a:r>
          </a:p>
          <a:p>
            <a:pPr marL="628650" lvl="1" indent="-171450">
              <a:buFont typeface="Arial" panose="020B0604020202020204" pitchFamily="34" charset="0"/>
              <a:buChar char="•"/>
            </a:pPr>
            <a:r>
              <a:rPr lang="en-US" dirty="0"/>
              <a:t>Involve the child and parent/caregiver in the development of the case plan, as appropriate and ensure there is clear communication with all members of the family on the details of the plan</a:t>
            </a:r>
          </a:p>
          <a:p>
            <a:pPr marL="628650" lvl="1" indent="-171450">
              <a:buFont typeface="Arial" panose="020B0604020202020204" pitchFamily="34" charset="0"/>
              <a:buChar char="•"/>
            </a:pPr>
            <a:r>
              <a:rPr lang="en-US" dirty="0"/>
              <a:t>Ensure there is a person and timeframe assigned to each action that needs to be taken, whether this is someone in the family unit or other significant people or a service provider</a:t>
            </a:r>
          </a:p>
          <a:p>
            <a:pPr marL="628650" lvl="1" indent="-171450">
              <a:buFont typeface="Arial" panose="020B0604020202020204" pitchFamily="34" charset="0"/>
              <a:buChar char="•"/>
            </a:pPr>
            <a:r>
              <a:rPr lang="en-US" dirty="0"/>
              <a:t>Documentation is also important: e.g. the case plan form that should be signed by persons involved in making the plan to ensure everyone is clear of what has been discussed and committed to. </a:t>
            </a:r>
            <a:endParaRPr lang="en-US" b="1" i="1" dirty="0"/>
          </a:p>
          <a:p>
            <a:pPr marL="171450" indent="-171450">
              <a:buFont typeface="Arial" panose="020B0604020202020204" pitchFamily="34" charset="0"/>
              <a:buChar char="•"/>
            </a:pPr>
            <a:r>
              <a:rPr lang="en-US" b="1" i="1" dirty="0"/>
              <a:t>What do you think should be included in Nadia’s case plan?</a:t>
            </a:r>
          </a:p>
          <a:p>
            <a:pPr marL="628650" lvl="1" indent="-171450">
              <a:buFont typeface="Arial" panose="020B0604020202020204" pitchFamily="34" charset="0"/>
              <a:buChar char="•"/>
            </a:pPr>
            <a:r>
              <a:rPr lang="en-US" dirty="0"/>
              <a:t>Refer the family to a Cash program and a livelihood program, Cash can provide immediate support and livelihoods more long-term</a:t>
            </a:r>
          </a:p>
          <a:p>
            <a:pPr marL="628650" lvl="1" indent="-171450">
              <a:buFont typeface="Arial" panose="020B0604020202020204" pitchFamily="34" charset="0"/>
              <a:buChar char="•"/>
            </a:pPr>
            <a:r>
              <a:rPr lang="en-US" dirty="0"/>
              <a:t>Awareness to the parents on the risk of child marriage and child labor and also what the benefits are of an education in the longer term</a:t>
            </a:r>
          </a:p>
          <a:p>
            <a:pPr marL="628650" lvl="1" indent="-171450">
              <a:buFont typeface="Arial" panose="020B0604020202020204" pitchFamily="34" charset="0"/>
              <a:buChar char="•"/>
            </a:pPr>
            <a:r>
              <a:rPr lang="en-US" dirty="0"/>
              <a:t>Support Nadia to be able to return to school by supporting the family in making an income</a:t>
            </a:r>
          </a:p>
          <a:p>
            <a:pPr marL="628650" lvl="1" indent="-171450">
              <a:buFont typeface="Arial" panose="020B0604020202020204" pitchFamily="34" charset="0"/>
              <a:buChar char="•"/>
            </a:pPr>
            <a:r>
              <a:rPr lang="en-US" dirty="0"/>
              <a:t>Provide counseling to Nadia to be able to confront the current situation and be able to speak and address her concerns</a:t>
            </a:r>
          </a:p>
          <a:p>
            <a:pPr marL="628650" lvl="1" indent="-171450">
              <a:buFont typeface="Arial" panose="020B0604020202020204" pitchFamily="34" charset="0"/>
              <a:buChar char="•"/>
            </a:pPr>
            <a:r>
              <a:rPr lang="en-US" dirty="0"/>
              <a:t>Refer Nadia to MHPSS services to deal with her recurring nightmares</a:t>
            </a:r>
          </a:p>
          <a:p>
            <a:pPr marL="628650" lvl="1" indent="-171450">
              <a:buFont typeface="Arial" panose="020B0604020202020204" pitchFamily="34" charset="0"/>
              <a:buChar char="•"/>
            </a:pPr>
            <a:r>
              <a:rPr lang="en-US" dirty="0"/>
              <a:t>Mediation by the caseworkers to work on the relationship between Nadia and her parents and help restore balance and harmony in the family</a:t>
            </a:r>
          </a:p>
          <a:p>
            <a:endParaRPr lang="en-US" dirty="0"/>
          </a:p>
        </p:txBody>
      </p:sp>
      <p:sp>
        <p:nvSpPr>
          <p:cNvPr id="4" name="Slide Image Placeholder 3">
            <a:extLst>
              <a:ext uri="{FF2B5EF4-FFF2-40B4-BE49-F238E27FC236}">
                <a16:creationId xmlns:a16="http://schemas.microsoft.com/office/drawing/2014/main" id="{72DFF353-70CE-BE71-79E2-FF8119CE13DE}"/>
              </a:ext>
            </a:extLst>
          </p:cNvPr>
          <p:cNvSpPr>
            <a:spLocks noGrp="1" noRot="1" noChangeAspect="1"/>
          </p:cNvSpPr>
          <p:nvPr>
            <p:ph type="sldImg"/>
          </p:nvPr>
        </p:nvSpPr>
        <p:spPr/>
      </p:sp>
    </p:spTree>
    <p:extLst>
      <p:ext uri="{BB962C8B-B14F-4D97-AF65-F5344CB8AC3E}">
        <p14:creationId xmlns:p14="http://schemas.microsoft.com/office/powerpoint/2010/main" val="2968859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ADAPT FOR CONTEXT</a:t>
            </a:r>
          </a:p>
          <a:p>
            <a:pPr marL="171450" indent="-171450">
              <a:buFont typeface="Arial" panose="020B0604020202020204" pitchFamily="34" charset="0"/>
              <a:buChar char="•"/>
            </a:pPr>
            <a:r>
              <a:rPr lang="en-US" dirty="0"/>
              <a:t>Adapt if the low-medium-high levels are different for your context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highlight>
                  <a:schemeClr val="lt1"/>
                </a:highlight>
                <a:sym typeface="Helvetica Neue"/>
              </a:rPr>
              <a:t>_____________________________________________________________________________</a:t>
            </a:r>
          </a:p>
          <a:p>
            <a:pPr marL="0" indent="0">
              <a:buFont typeface="Arial" panose="020B0604020202020204" pitchFamily="34" charset="0"/>
              <a:buNone/>
            </a:pPr>
            <a:endParaRPr lang="en-US" b="0" dirty="0"/>
          </a:p>
          <a:p>
            <a:r>
              <a:rPr lang="en-US" b="1" dirty="0"/>
              <a:t>EXPLANATION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Guide participants to </a:t>
            </a:r>
            <a:r>
              <a:rPr lang="en-US" sz="1200" b="1" dirty="0"/>
              <a:t>Workbook page 19: Case Plan</a:t>
            </a:r>
            <a:endParaRPr lang="en-US" i="1" dirty="0"/>
          </a:p>
          <a:p>
            <a:pPr marL="171450" indent="-171450">
              <a:buFont typeface="Arial" panose="020B0604020202020204" pitchFamily="34" charset="0"/>
              <a:buChar char="•"/>
            </a:pPr>
            <a:r>
              <a:rPr lang="en-US" i="1" dirty="0"/>
              <a:t>These are some key considerations for each form</a:t>
            </a:r>
          </a:p>
          <a:p>
            <a:pPr marL="171450" indent="-171450">
              <a:buFont typeface="Arial" panose="020B0604020202020204" pitchFamily="34" charset="0"/>
              <a:buChar char="•"/>
            </a:pPr>
            <a:r>
              <a:rPr lang="en-US" i="1" dirty="0"/>
              <a:t>Notice the specific links between case management work, the forms and the CPIMS+</a:t>
            </a:r>
          </a:p>
          <a:p>
            <a:pPr marL="171450" indent="-171450">
              <a:buFont typeface="Arial" panose="020B0604020202020204" pitchFamily="34" charset="0"/>
              <a:buChar char="•"/>
            </a:pPr>
            <a:r>
              <a:rPr lang="en-US" dirty="0"/>
              <a:t>Present the slide </a:t>
            </a:r>
          </a:p>
        </p:txBody>
      </p:sp>
      <p:sp>
        <p:nvSpPr>
          <p:cNvPr id="3" name="Slide Image Placeholder 2">
            <a:extLst>
              <a:ext uri="{FF2B5EF4-FFF2-40B4-BE49-F238E27FC236}">
                <a16:creationId xmlns:a16="http://schemas.microsoft.com/office/drawing/2014/main" id="{8451275F-5276-6F6F-BE60-EA224D571C77}"/>
              </a:ext>
            </a:extLst>
          </p:cNvPr>
          <p:cNvSpPr>
            <a:spLocks noGrp="1" noRot="1" noChangeAspect="1"/>
          </p:cNvSpPr>
          <p:nvPr>
            <p:ph type="sldImg"/>
          </p:nvPr>
        </p:nvSpPr>
        <p:spPr/>
      </p:sp>
    </p:spTree>
    <p:extLst>
      <p:ext uri="{BB962C8B-B14F-4D97-AF65-F5344CB8AC3E}">
        <p14:creationId xmlns:p14="http://schemas.microsoft.com/office/powerpoint/2010/main" val="178292927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a:t>EXPLANATION</a:t>
            </a:r>
          </a:p>
          <a:p>
            <a:pPr marL="171450" indent="-171450">
              <a:buFont typeface="Arial" panose="020B0604020202020204" pitchFamily="34" charset="0"/>
              <a:buChar char="•"/>
            </a:pPr>
            <a:r>
              <a:rPr lang="en-US" dirty="0"/>
              <a:t>Present</a:t>
            </a:r>
            <a:r>
              <a:rPr lang="en-US"/>
              <a:t> the slide </a:t>
            </a:r>
          </a:p>
        </p:txBody>
      </p:sp>
      <p:sp>
        <p:nvSpPr>
          <p:cNvPr id="3" name="Slide Image Placeholder 2">
            <a:extLst>
              <a:ext uri="{FF2B5EF4-FFF2-40B4-BE49-F238E27FC236}">
                <a16:creationId xmlns:a16="http://schemas.microsoft.com/office/drawing/2014/main" id="{103F55C7-EB55-59CE-7582-A0C8D8104714}"/>
              </a:ext>
            </a:extLst>
          </p:cNvPr>
          <p:cNvSpPr>
            <a:spLocks noGrp="1" noRot="1" noChangeAspect="1"/>
          </p:cNvSpPr>
          <p:nvPr>
            <p:ph type="sldImg"/>
          </p:nvPr>
        </p:nvSpPr>
        <p:spPr/>
      </p:sp>
    </p:spTree>
    <p:extLst>
      <p:ext uri="{BB962C8B-B14F-4D97-AF65-F5344CB8AC3E}">
        <p14:creationId xmlns:p14="http://schemas.microsoft.com/office/powerpoint/2010/main" val="32368315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a:solidFill>
                  <a:schemeClr val="tx1"/>
                </a:solidFill>
              </a:rPr>
              <a:t>INTRODUCTION</a:t>
            </a:r>
          </a:p>
          <a:p>
            <a:pPr marL="171450" indent="-171450">
              <a:buFont typeface="Arial" panose="020B0604020202020204" pitchFamily="34" charset="0"/>
              <a:buChar char="•"/>
            </a:pPr>
            <a:r>
              <a:rPr lang="en-US" i="1">
                <a:solidFill>
                  <a:schemeClr val="tx1"/>
                </a:solidFill>
              </a:rPr>
              <a:t>Now in this demo we will show you…</a:t>
            </a:r>
            <a:endParaRPr lang="en-US" b="0" i="1">
              <a:solidFill>
                <a:schemeClr val="tx1"/>
              </a:solidFill>
            </a:endParaRPr>
          </a:p>
          <a:p>
            <a:pPr marL="171450" indent="-171450">
              <a:buFont typeface="Arial" panose="020B0604020202020204" pitchFamily="34" charset="0"/>
              <a:buChar char="•"/>
            </a:pPr>
            <a:r>
              <a:rPr lang="en-US" b="0" i="0" dirty="0">
                <a:solidFill>
                  <a:schemeClr val="tx1"/>
                </a:solidFill>
              </a:rPr>
              <a:t>Present</a:t>
            </a:r>
            <a:r>
              <a:rPr lang="en-US" b="0" i="0">
                <a:solidFill>
                  <a:schemeClr val="tx1"/>
                </a:solidFill>
              </a:rPr>
              <a:t> the slide</a:t>
            </a:r>
            <a:endParaRPr lang="en-US" b="1" i="0">
              <a:solidFill>
                <a:schemeClr val="tx1"/>
              </a:solidFill>
            </a:endParaRPr>
          </a:p>
          <a:p>
            <a:endParaRPr lang="en-US" b="1">
              <a:solidFill>
                <a:schemeClr val="tx1"/>
              </a:solidFill>
            </a:endParaRPr>
          </a:p>
          <a:p>
            <a:r>
              <a:rPr lang="en-US" b="1">
                <a:solidFill>
                  <a:schemeClr val="tx1"/>
                </a:solidFill>
              </a:rPr>
              <a:t>DEMO</a:t>
            </a:r>
          </a:p>
          <a:p>
            <a:pPr marL="171450" indent="-171450">
              <a:buFont typeface="Arial" panose="020B0604020202020204" pitchFamily="34" charset="0"/>
              <a:buChar char="•"/>
            </a:pPr>
            <a:r>
              <a:rPr lang="en-US" b="1"/>
              <a:t>Case Plan forms</a:t>
            </a:r>
          </a:p>
          <a:p>
            <a:pPr marL="171450" indent="-171450">
              <a:buFont typeface="Arial" panose="020B0604020202020204" pitchFamily="34" charset="0"/>
              <a:buChar char="•"/>
            </a:pPr>
            <a:r>
              <a:rPr lang="en-US" b="1">
                <a:hlinkClick r:id="rId3"/>
              </a:rPr>
              <a:t>Flagging &amp; Unflagging</a:t>
            </a:r>
            <a:endParaRPr lang="en-US" b="1"/>
          </a:p>
          <a:p>
            <a:pPr marL="628650" lvl="1" indent="-171450">
              <a:buFont typeface="Arial" panose="020B0604020202020204" pitchFamily="34" charset="0"/>
              <a:buChar char="•"/>
            </a:pPr>
            <a:r>
              <a:rPr lang="en-US"/>
              <a:t>See link to video and the CPIMS+ How-to-demo PPT slide 31-33</a:t>
            </a:r>
          </a:p>
          <a:p>
            <a:pPr marL="171450" indent="-171450">
              <a:buFont typeface="Arial" panose="020B0604020202020204" pitchFamily="34" charset="0"/>
              <a:buChar char="•"/>
            </a:pPr>
            <a:r>
              <a:rPr lang="en-US" b="1">
                <a:hlinkClick r:id="rId4"/>
              </a:rPr>
              <a:t>Approval process for the case plan</a:t>
            </a:r>
            <a:endParaRPr lang="en-US" b="1"/>
          </a:p>
          <a:p>
            <a:pPr marL="628650" lvl="1" indent="-171450">
              <a:buFont typeface="Arial" panose="020B0604020202020204" pitchFamily="34" charset="0"/>
              <a:buChar char="•"/>
            </a:pPr>
            <a:r>
              <a:rPr lang="en-US"/>
              <a:t>See link to video and the CPIMS+ How-to-demo PPT slide 72-73</a:t>
            </a:r>
          </a:p>
          <a:p>
            <a:pPr marL="171450" indent="-171450">
              <a:buFont typeface="Arial" panose="020B0604020202020204" pitchFamily="34" charset="0"/>
              <a:buChar char="•"/>
            </a:pPr>
            <a:r>
              <a:rPr lang="en-US" b="1">
                <a:hlinkClick r:id="rId5"/>
              </a:rPr>
              <a:t>Planning the Case Plan Implementation (Tasks)</a:t>
            </a:r>
            <a:endParaRPr lang="en-US" b="1"/>
          </a:p>
          <a:p>
            <a:pPr marL="628650" lvl="1" indent="-171450">
              <a:buFont typeface="Arial" panose="020B0604020202020204" pitchFamily="34" charset="0"/>
              <a:buChar char="•"/>
            </a:pPr>
            <a:r>
              <a:rPr lang="en-US"/>
              <a:t>See link to video and the CPIMS+ How-to-demo PPT slide 20-23</a:t>
            </a:r>
          </a:p>
          <a:p>
            <a:pPr marL="171450" indent="-171450">
              <a:buFont typeface="Arial" panose="020B0604020202020204" pitchFamily="34" charset="0"/>
              <a:buChar char="•"/>
            </a:pPr>
            <a:r>
              <a:rPr lang="en-US" b="1">
                <a:hlinkClick r:id="rId5"/>
              </a:rPr>
              <a:t>Planning for the follow-up (Tasks)</a:t>
            </a:r>
            <a:endParaRPr lang="en-US" b="1"/>
          </a:p>
          <a:p>
            <a:pPr marL="628650" lvl="1" indent="-171450">
              <a:buFont typeface="Arial" panose="020B0604020202020204" pitchFamily="34" charset="0"/>
              <a:buChar char="•"/>
            </a:pPr>
            <a:r>
              <a:rPr lang="en-US"/>
              <a:t>See link to video and the CPIMS+ How-to-demo PPT slide 20-23 and slide 94</a:t>
            </a:r>
          </a:p>
          <a:p>
            <a:pPr marL="171450" indent="-171450">
              <a:buFont typeface="Arial" panose="020B0604020202020204" pitchFamily="34" charset="0"/>
              <a:buChar char="•"/>
            </a:pPr>
            <a:r>
              <a:rPr lang="en-US" b="1">
                <a:hlinkClick r:id="rId6"/>
              </a:rPr>
              <a:t>How to filter for flagged cases</a:t>
            </a:r>
            <a:endParaRPr lang="en-US" b="1"/>
          </a:p>
          <a:p>
            <a:pPr marL="628650" lvl="1" indent="-171450">
              <a:buFont typeface="Arial" panose="020B0604020202020204" pitchFamily="34" charset="0"/>
              <a:buChar char="•"/>
            </a:pPr>
            <a:r>
              <a:rPr lang="en-US"/>
              <a:t>See link to video and the CPIMS+ How-to-demo PPT slide 34</a:t>
            </a:r>
          </a:p>
          <a:p>
            <a:pPr marL="171450" indent="-171450">
              <a:buFont typeface="Arial" panose="020B0604020202020204" pitchFamily="34" charset="0"/>
              <a:buChar char="•"/>
            </a:pPr>
            <a:r>
              <a:rPr lang="en-US"/>
              <a:t>See the </a:t>
            </a:r>
            <a:r>
              <a:rPr lang="en-US">
                <a:solidFill>
                  <a:srgbClr val="026794"/>
                </a:solidFill>
                <a:hlinkClick r:id="rId7">
                  <a:extLst>
                    <a:ext uri="{A12FA001-AC4F-418D-AE19-62706E023703}">
                      <ahyp:hlinkClr xmlns:ahyp="http://schemas.microsoft.com/office/drawing/2018/hyperlinkcolor" val="tx"/>
                    </a:ext>
                  </a:extLst>
                </a:hlinkClick>
              </a:rPr>
              <a:t>CPIMS+ user guide</a:t>
            </a:r>
            <a:r>
              <a:rPr lang="en-US">
                <a:solidFill>
                  <a:srgbClr val="026794"/>
                </a:solidFill>
              </a:rPr>
              <a:t> </a:t>
            </a:r>
            <a:r>
              <a:rPr lang="en-US"/>
              <a:t>for more information (See Navigating </a:t>
            </a:r>
            <a:r>
              <a:rPr lang="en-US" dirty="0" err="1"/>
              <a:t>Subforms</a:t>
            </a:r>
            <a:r>
              <a:rPr lang="en-US"/>
              <a:t>/Flagging, Assignments, Transfers and Referrals/Approvals, Navigating Record Lists/Filtering)</a:t>
            </a:r>
          </a:p>
        </p:txBody>
      </p:sp>
      <p:sp>
        <p:nvSpPr>
          <p:cNvPr id="3" name="Slide Image Placeholder 2">
            <a:extLst>
              <a:ext uri="{FF2B5EF4-FFF2-40B4-BE49-F238E27FC236}">
                <a16:creationId xmlns:a16="http://schemas.microsoft.com/office/drawing/2014/main" id="{6A492C45-A96E-9FAE-41B9-42B1F5DBE032}"/>
              </a:ext>
            </a:extLst>
          </p:cNvPr>
          <p:cNvSpPr>
            <a:spLocks noGrp="1" noRot="1" noChangeAspect="1"/>
          </p:cNvSpPr>
          <p:nvPr>
            <p:ph type="sldImg"/>
          </p:nvPr>
        </p:nvSpPr>
        <p:spPr/>
      </p:sp>
    </p:spTree>
    <p:extLst>
      <p:ext uri="{BB962C8B-B14F-4D97-AF65-F5344CB8AC3E}">
        <p14:creationId xmlns:p14="http://schemas.microsoft.com/office/powerpoint/2010/main" val="39347859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ADAPT FOR REMOTE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When participants are working, check on them and ask </a:t>
            </a:r>
            <a:r>
              <a:rPr lang="en-US" dirty="0"/>
              <a:t>how comfortable they are with using the CPIMS+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Offer to provide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anyone is facing difficulties, show them what to do on the screen.</a:t>
            </a: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highlight>
                  <a:schemeClr val="lt1"/>
                </a:highlight>
                <a:sym typeface="Helvetica Neue"/>
              </a:rPr>
              <a:t>_____________________________________________________________________________</a:t>
            </a:r>
            <a:endParaRPr lang="en-US" b="0" dirty="0"/>
          </a:p>
          <a:p>
            <a:endParaRPr lang="en-US" b="1" dirty="0"/>
          </a:p>
          <a:p>
            <a:r>
              <a:rPr lang="en-US" b="1" dirty="0"/>
              <a:t>INDIVIDUAL WORK</a:t>
            </a:r>
          </a:p>
          <a:p>
            <a:pPr marL="171450" indent="-171450">
              <a:buFont typeface="Arial" panose="020B0604020202020204" pitchFamily="34" charset="0"/>
              <a:buChar char="•"/>
            </a:pPr>
            <a:r>
              <a:rPr lang="en-US" i="1" dirty="0"/>
              <a:t>Now it’s your turn to practice</a:t>
            </a:r>
          </a:p>
          <a:p>
            <a:pPr marL="171450" indent="-171450">
              <a:buFont typeface="Arial" panose="020B0604020202020204" pitchFamily="34" charset="0"/>
              <a:buChar char="•"/>
            </a:pPr>
            <a:r>
              <a:rPr lang="en-US" i="1" dirty="0"/>
              <a:t>Refer to </a:t>
            </a:r>
            <a:r>
              <a:rPr lang="en-US" b="1" i="1" dirty="0"/>
              <a:t>Workbook page 18: Case study – Step 3</a:t>
            </a:r>
          </a:p>
          <a:p>
            <a:pPr marL="171450" indent="-171450">
              <a:buFont typeface="Arial" panose="020B0604020202020204" pitchFamily="34" charset="0"/>
              <a:buChar char="•"/>
            </a:pPr>
            <a:r>
              <a:rPr lang="en-US" i="1" dirty="0"/>
              <a:t>Do the following…</a:t>
            </a:r>
          </a:p>
          <a:p>
            <a:pPr marL="171450" indent="-171450">
              <a:buFont typeface="Arial" panose="020B0604020202020204" pitchFamily="34" charset="0"/>
              <a:buChar char="•"/>
            </a:pPr>
            <a:r>
              <a:rPr lang="en-US" dirty="0"/>
              <a:t>Present the slide</a:t>
            </a:r>
          </a:p>
          <a:p>
            <a:pPr marL="171450" indent="-171450">
              <a:buFont typeface="Arial" panose="020B0604020202020204" pitchFamily="34" charset="0"/>
              <a:buChar char="•"/>
            </a:pPr>
            <a:r>
              <a:rPr lang="en-US" dirty="0"/>
              <a:t>The supervisors can support the caseworkers with their part of the exercise. </a:t>
            </a:r>
          </a:p>
          <a:p>
            <a:pPr marL="171450" indent="-171450">
              <a:buFont typeface="Arial" panose="020B0604020202020204" pitchFamily="34" charset="0"/>
              <a:buChar char="•"/>
            </a:pPr>
            <a:r>
              <a:rPr lang="en-US" dirty="0"/>
              <a:t>Walk around the room to see if anyone needs support.</a:t>
            </a:r>
          </a:p>
          <a:p>
            <a:pPr marL="171450" indent="-171450">
              <a:buFont typeface="Arial" panose="020B0604020202020204" pitchFamily="34" charset="0"/>
              <a:buChar char="•"/>
            </a:pPr>
            <a:r>
              <a:rPr lang="en-US" dirty="0"/>
              <a:t>As the facilitator, log in as the administrator to ensure all participants completed the task</a:t>
            </a:r>
            <a:endParaRPr lang="en-US" b="0" dirty="0"/>
          </a:p>
        </p:txBody>
      </p:sp>
      <p:sp>
        <p:nvSpPr>
          <p:cNvPr id="3" name="Slide Image Placeholder 2">
            <a:extLst>
              <a:ext uri="{FF2B5EF4-FFF2-40B4-BE49-F238E27FC236}">
                <a16:creationId xmlns:a16="http://schemas.microsoft.com/office/drawing/2014/main" id="{7B053D77-88A7-A2D5-A13F-F8A933044426}"/>
              </a:ext>
            </a:extLst>
          </p:cNvPr>
          <p:cNvSpPr>
            <a:spLocks noGrp="1" noRot="1" noChangeAspect="1"/>
          </p:cNvSpPr>
          <p:nvPr>
            <p:ph type="sldImg"/>
          </p:nvPr>
        </p:nvSpPr>
        <p:spPr/>
      </p:sp>
    </p:spTree>
    <p:extLst>
      <p:ext uri="{BB962C8B-B14F-4D97-AF65-F5344CB8AC3E}">
        <p14:creationId xmlns:p14="http://schemas.microsoft.com/office/powerpoint/2010/main" val="23328278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sz="1150" b="1" dirty="0"/>
              <a:t>ADAPT FOR REMOTE TRAINING</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sz="1150" dirty="0"/>
              <a:t>Record the plenary discussion answers on a </a:t>
            </a:r>
            <a:r>
              <a:rPr lang="en-US" sz="1150" dirty="0" err="1"/>
              <a:t>jamboard</a:t>
            </a:r>
            <a:r>
              <a:rPr lang="en-US" sz="1150" dirty="0"/>
              <a:t> </a:t>
            </a:r>
          </a:p>
          <a:p>
            <a:pPr marL="0" marR="0" lvl="0" indent="0" algn="l" defTabSz="914400" rtl="0" eaLnBrk="1" fontAlgn="auto" latinLnBrk="0" hangingPunct="1">
              <a:spcBef>
                <a:spcPts val="0"/>
              </a:spcBef>
              <a:spcAft>
                <a:spcPts val="0"/>
              </a:spcAft>
              <a:buClrTx/>
              <a:buSzTx/>
              <a:buFontTx/>
              <a:buNone/>
              <a:tabLst/>
              <a:defRPr/>
            </a:pPr>
            <a:r>
              <a:rPr lang="en-US" sz="1150" b="1" dirty="0">
                <a:highlight>
                  <a:schemeClr val="lt1"/>
                </a:highlight>
                <a:sym typeface="Helvetica Neue"/>
              </a:rPr>
              <a:t>_____________________________________________________________________________</a:t>
            </a:r>
            <a:endParaRPr lang="en-US" sz="1150" b="0" dirty="0"/>
          </a:p>
          <a:p>
            <a:endParaRPr lang="en-US" sz="1150" b="1" dirty="0"/>
          </a:p>
          <a:p>
            <a:r>
              <a:rPr lang="en-US" sz="1150" b="1" dirty="0"/>
              <a:t>DEMO (optional)</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sz="1150" dirty="0"/>
              <a:t>If there is time, ask a volunteer to use the facilitator laptop to show how they went through the exercise in the front</a:t>
            </a:r>
          </a:p>
          <a:p>
            <a:endParaRPr lang="en-US" sz="1150" dirty="0"/>
          </a:p>
          <a:p>
            <a:r>
              <a:rPr lang="en-US" sz="1150" b="1" dirty="0"/>
              <a:t>PLENARY DISCUSSION</a:t>
            </a:r>
          </a:p>
          <a:p>
            <a:pPr marL="171450" indent="-171450">
              <a:buFont typeface="Arial" panose="020B0604020202020204" pitchFamily="34" charset="0"/>
              <a:buChar char="•"/>
            </a:pPr>
            <a:r>
              <a:rPr lang="en-US" sz="1150" i="1" dirty="0"/>
              <a:t>How did it go? What was easy? What was hard?</a:t>
            </a:r>
          </a:p>
          <a:p>
            <a:pPr marL="171450" indent="-171450">
              <a:buFont typeface="Arial" panose="020B0604020202020204" pitchFamily="34" charset="0"/>
              <a:buChar char="•"/>
            </a:pPr>
            <a:r>
              <a:rPr lang="en-US" sz="1150" i="1" dirty="0"/>
              <a:t>How do you think this will support your case management process? Or maybe make it more difficult? </a:t>
            </a:r>
          </a:p>
          <a:p>
            <a:pPr marL="171450" indent="-171450">
              <a:buFont typeface="Arial" panose="020B0604020202020204" pitchFamily="34" charset="0"/>
              <a:buChar char="•"/>
            </a:pPr>
            <a:r>
              <a:rPr lang="en-US" sz="1150" dirty="0"/>
              <a:t>Record the answers on a flipchart</a:t>
            </a:r>
          </a:p>
          <a:p>
            <a:pPr marL="171450" indent="-171450">
              <a:buFont typeface="Arial" panose="020B0604020202020204" pitchFamily="34" charset="0"/>
              <a:buChar char="•"/>
            </a:pPr>
            <a:r>
              <a:rPr lang="en-US" sz="1150" dirty="0"/>
              <a:t>The feedback as well as any technical issues will need to be recorded and shared with the CPIMS Steering Committee</a:t>
            </a:r>
          </a:p>
          <a:p>
            <a:endParaRPr lang="en-US" sz="1150" dirty="0"/>
          </a:p>
          <a:p>
            <a:r>
              <a:rPr lang="en-US" sz="1150" b="1" dirty="0"/>
              <a:t>EXPLANATION</a:t>
            </a:r>
          </a:p>
          <a:p>
            <a:pPr marL="171450" indent="-171450">
              <a:buFont typeface="Arial" panose="020B0604020202020204" pitchFamily="34" charset="0"/>
              <a:buChar char="•"/>
            </a:pPr>
            <a:r>
              <a:rPr lang="en-US" sz="1150" i="1" dirty="0"/>
              <a:t>Common challenges</a:t>
            </a:r>
          </a:p>
          <a:p>
            <a:pPr marL="628650" lvl="1" indent="-171450">
              <a:buFont typeface="Arial" panose="020B0604020202020204" pitchFamily="34" charset="0"/>
              <a:buChar char="•"/>
            </a:pPr>
            <a:r>
              <a:rPr lang="en-US" sz="1150" i="1" dirty="0"/>
              <a:t>Forgetting to click ‘edit’</a:t>
            </a:r>
          </a:p>
          <a:p>
            <a:pPr marL="628650" lvl="1" indent="-171450">
              <a:buFont typeface="Arial" panose="020B0604020202020204" pitchFamily="34" charset="0"/>
              <a:buChar char="•"/>
            </a:pPr>
            <a:r>
              <a:rPr lang="en-US" sz="1150" i="1" dirty="0"/>
              <a:t>Forgetting to click ‘save’ after completing the case plan</a:t>
            </a:r>
          </a:p>
          <a:p>
            <a:pPr marL="628650" lvl="1" indent="-171450">
              <a:buFont typeface="Arial" panose="020B0604020202020204" pitchFamily="34" charset="0"/>
              <a:buChar char="•"/>
            </a:pPr>
            <a:r>
              <a:rPr lang="en-US" sz="1150" i="1" dirty="0"/>
              <a:t>Not remembering where the button to request approval is</a:t>
            </a:r>
          </a:p>
          <a:p>
            <a:pPr marL="628650" lvl="1" indent="-171450">
              <a:buFont typeface="Arial" panose="020B0604020202020204" pitchFamily="34" charset="0"/>
              <a:buChar char="•"/>
            </a:pPr>
            <a:r>
              <a:rPr lang="en-US" sz="1150" i="1" dirty="0"/>
              <a:t>Not knowing what kind of notes to enter in the reason why a case is rejected (or approved)</a:t>
            </a:r>
          </a:p>
          <a:p>
            <a:pPr marL="628650" lvl="1" indent="-171450">
              <a:buFont typeface="Arial" panose="020B0604020202020204" pitchFamily="34" charset="0"/>
              <a:buChar char="•"/>
            </a:pPr>
            <a:r>
              <a:rPr lang="en-US" sz="1150" i="1" dirty="0"/>
              <a:t>Some actions in the action plan are often grouped by case managers</a:t>
            </a:r>
          </a:p>
          <a:p>
            <a:pPr marL="628650" lvl="1" indent="-171450">
              <a:buFont typeface="Arial" panose="020B0604020202020204" pitchFamily="34" charset="0"/>
              <a:buChar char="•"/>
            </a:pPr>
            <a:r>
              <a:rPr lang="en-US" sz="1150" i="1" dirty="0"/>
              <a:t>If the case plan has already been approved but needs to be updated, does it need to be approved again? (Yes)</a:t>
            </a:r>
          </a:p>
          <a:p>
            <a:pPr marL="0" indent="0">
              <a:buFont typeface="Arial" panose="020B0604020202020204" pitchFamily="34" charset="0"/>
              <a:buNone/>
            </a:pPr>
            <a:endParaRPr lang="en-US" sz="1150" dirty="0"/>
          </a:p>
          <a:p>
            <a:pPr marL="0" indent="0">
              <a:buFont typeface="Arial" panose="020B0604020202020204" pitchFamily="34" charset="0"/>
              <a:buNone/>
            </a:pPr>
            <a:r>
              <a:rPr lang="en-US" sz="1150" b="1" dirty="0"/>
              <a:t>INDIVIDUAL WORK</a:t>
            </a:r>
          </a:p>
          <a:p>
            <a:pPr marL="171450" indent="-171450">
              <a:buFont typeface="Arial" panose="020B0604020202020204" pitchFamily="34" charset="0"/>
              <a:buChar char="•"/>
            </a:pPr>
            <a:r>
              <a:rPr lang="en-US" sz="1150" dirty="0"/>
              <a:t>Give the participants 5 minutes to take notes in </a:t>
            </a:r>
            <a:r>
              <a:rPr lang="en-US" sz="1150" b="1" dirty="0"/>
              <a:t>Workbook page 3: CPIMS+ integration plan</a:t>
            </a:r>
          </a:p>
          <a:p>
            <a:pPr marL="171450" indent="-171450">
              <a:buFont typeface="Arial" panose="020B0604020202020204" pitchFamily="34" charset="0"/>
              <a:buChar char="•"/>
            </a:pPr>
            <a:r>
              <a:rPr lang="en-US" sz="1150" i="1" dirty="0"/>
              <a:t>Are there any questions before we continue?</a:t>
            </a:r>
          </a:p>
        </p:txBody>
      </p:sp>
      <p:sp>
        <p:nvSpPr>
          <p:cNvPr id="3" name="Slide Image Placeholder 2">
            <a:extLst>
              <a:ext uri="{FF2B5EF4-FFF2-40B4-BE49-F238E27FC236}">
                <a16:creationId xmlns:a16="http://schemas.microsoft.com/office/drawing/2014/main" id="{F32BB59E-DB90-5869-9959-A3FE32EC1648}"/>
              </a:ext>
            </a:extLst>
          </p:cNvPr>
          <p:cNvSpPr>
            <a:spLocks noGrp="1" noRot="1" noChangeAspect="1"/>
          </p:cNvSpPr>
          <p:nvPr>
            <p:ph type="sldImg"/>
          </p:nvPr>
        </p:nvSpPr>
        <p:spPr/>
      </p:sp>
    </p:spTree>
    <p:extLst>
      <p:ext uri="{BB962C8B-B14F-4D97-AF65-F5344CB8AC3E}">
        <p14:creationId xmlns:p14="http://schemas.microsoft.com/office/powerpoint/2010/main" val="12578313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CA277D-9B0A-170E-5E86-62C1DB3E83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B9D7E2-EE2A-44D5-3C18-B3C13785DDAD}"/>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365966229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80767AD-8186-5647-9165-A19B63BA7F43}" type="slidenum">
              <a:rPr lang="en-US" smtClean="0"/>
              <a:pPr/>
              <a:t>79</a:t>
            </a:fld>
            <a:endParaRPr lang="en-US"/>
          </a:p>
        </p:txBody>
      </p:sp>
    </p:spTree>
    <p:extLst>
      <p:ext uri="{BB962C8B-B14F-4D97-AF65-F5344CB8AC3E}">
        <p14:creationId xmlns:p14="http://schemas.microsoft.com/office/powerpoint/2010/main" val="4144783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400"/>
            </a:pPr>
            <a:r>
              <a:rPr lang="en-US" b="1"/>
              <a:t>INTRODUCTION</a:t>
            </a:r>
          </a:p>
          <a:p>
            <a:pPr marL="185715" lvl="0" indent="-185715">
              <a:buClr>
                <a:srgbClr val="000000"/>
              </a:buClr>
              <a:buSzPts val="1400"/>
              <a:buFont typeface="Arial" panose="020B0604020202020204" pitchFamily="34" charset="0"/>
              <a:buChar char="•"/>
            </a:pPr>
            <a:r>
              <a:rPr lang="en-US" b="0" i="1"/>
              <a:t>Now we would like to complete this pre-test</a:t>
            </a:r>
          </a:p>
          <a:p>
            <a:pPr marL="185715" lvl="0" indent="-185715">
              <a:buClr>
                <a:srgbClr val="000000"/>
              </a:buClr>
              <a:buSzPts val="1400"/>
              <a:buFont typeface="Arial" panose="020B0604020202020204" pitchFamily="34" charset="0"/>
              <a:buChar char="•"/>
            </a:pPr>
            <a:r>
              <a:rPr lang="en-US" b="0" i="1"/>
              <a:t>This is really for you to understand your areas of knowledge that need improvement and see what has changed at the end of this training</a:t>
            </a:r>
          </a:p>
          <a:p>
            <a:pPr marL="185715" lvl="0" indent="-185715">
              <a:buClr>
                <a:srgbClr val="000000"/>
              </a:buClr>
              <a:buSzPts val="1400"/>
              <a:buFont typeface="Arial" panose="020B0604020202020204" pitchFamily="34" charset="0"/>
              <a:buChar char="•"/>
            </a:pPr>
            <a:r>
              <a:rPr lang="en-US" b="0" i="1"/>
              <a:t>This also helps up improve the delivery of this training every time</a:t>
            </a:r>
          </a:p>
          <a:p>
            <a:pPr>
              <a:buClr>
                <a:srgbClr val="000000"/>
              </a:buClr>
              <a:buSzPts val="1400"/>
            </a:pPr>
            <a:endParaRPr lang="en-US" b="0"/>
          </a:p>
          <a:p>
            <a:pPr>
              <a:buClr>
                <a:srgbClr val="000000"/>
              </a:buClr>
              <a:buSzPts val="1400"/>
            </a:pPr>
            <a:r>
              <a:rPr lang="en-US" b="1"/>
              <a:t>INDIVIDUAL WORK</a:t>
            </a:r>
          </a:p>
          <a:p>
            <a:pPr marL="185715" indent="-185715">
              <a:buClr>
                <a:srgbClr val="000000"/>
              </a:buClr>
              <a:buSzPts val="1400"/>
              <a:buFont typeface="Arial" panose="020B0604020202020204" pitchFamily="34" charset="0"/>
              <a:buChar char="•"/>
            </a:pPr>
            <a:r>
              <a:rPr lang="en-US"/>
              <a:t>Hand out the </a:t>
            </a:r>
            <a:r>
              <a:rPr lang="en-US" b="1"/>
              <a:t>Pre-test</a:t>
            </a:r>
            <a:endParaRPr lang="en-CA" b="1"/>
          </a:p>
          <a:p>
            <a:pPr marL="185715" indent="-185715">
              <a:buClr>
                <a:srgbClr val="000000"/>
              </a:buClr>
              <a:buSzPts val="1400"/>
              <a:buFont typeface="Arial" panose="020B0604020202020204" pitchFamily="34" charset="0"/>
              <a:buChar char="•"/>
            </a:pPr>
            <a:r>
              <a:rPr lang="en-CA"/>
              <a:t>Provide time for participants to complete the pre-test</a:t>
            </a:r>
            <a:endParaRPr lang="en-US"/>
          </a:p>
        </p:txBody>
      </p:sp>
      <p:sp>
        <p:nvSpPr>
          <p:cNvPr id="4" name="Slide Number Placeholder 3"/>
          <p:cNvSpPr>
            <a:spLocks noGrp="1"/>
          </p:cNvSpPr>
          <p:nvPr>
            <p:ph type="sldNum" sz="quarter" idx="5"/>
          </p:nvPr>
        </p:nvSpPr>
        <p:spPr/>
        <p:txBody>
          <a:bodyPr/>
          <a:lstStyle/>
          <a:p>
            <a:fld id="{780767AD-8186-5647-9165-A19B63BA7F43}" type="slidenum">
              <a:rPr lang="en-US" smtClean="0"/>
              <a:pPr/>
              <a:t>8</a:t>
            </a:fld>
            <a:endParaRPr lang="en-US"/>
          </a:p>
        </p:txBody>
      </p:sp>
    </p:spTree>
    <p:extLst>
      <p:ext uri="{BB962C8B-B14F-4D97-AF65-F5344CB8AC3E}">
        <p14:creationId xmlns:p14="http://schemas.microsoft.com/office/powerpoint/2010/main" val="30950335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80767AD-8186-5647-9165-A19B63BA7F43}" type="slidenum">
              <a:rPr lang="en-US" smtClean="0"/>
              <a:pPr/>
              <a:t>80</a:t>
            </a:fld>
            <a:endParaRPr lang="en-US"/>
          </a:p>
        </p:txBody>
      </p:sp>
    </p:spTree>
    <p:extLst>
      <p:ext uri="{BB962C8B-B14F-4D97-AF65-F5344CB8AC3E}">
        <p14:creationId xmlns:p14="http://schemas.microsoft.com/office/powerpoint/2010/main" val="14837962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n-US" b="1"/>
              <a:t>ADAPT FOR REMOTE TRAINING</a:t>
            </a:r>
          </a:p>
          <a:p>
            <a:pPr marL="171450" indent="-171450">
              <a:buFont typeface="Arial" panose="020B0604020202020204" pitchFamily="34" charset="0"/>
              <a:buChar char="•"/>
            </a:pPr>
            <a:r>
              <a:rPr lang="en-US"/>
              <a:t>Record answers with a </a:t>
            </a:r>
            <a:r>
              <a:rPr lang="en-US" dirty="0" err="1"/>
              <a:t>jamboard</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highlight>
                  <a:schemeClr val="lt1"/>
                </a:highlight>
                <a:sym typeface="Helvetica Neue"/>
              </a:rPr>
              <a:t>____________________________________________________________________________</a:t>
            </a:r>
          </a:p>
          <a:p>
            <a:endParaRPr lang="en-US"/>
          </a:p>
          <a:p>
            <a:r>
              <a:rPr lang="en-US" b="1"/>
              <a:t>PLENARY DISCUSSION</a:t>
            </a:r>
          </a:p>
          <a:p>
            <a:pPr marL="171450" indent="-171450">
              <a:buFont typeface="Arial" panose="020B0604020202020204" pitchFamily="34" charset="0"/>
              <a:buChar char="•"/>
            </a:pPr>
            <a:r>
              <a:rPr lang="en-US" i="1"/>
              <a:t>What did we discuss in session 2?</a:t>
            </a:r>
            <a:r>
              <a:rPr lang="en-US"/>
              <a:t> </a:t>
            </a:r>
          </a:p>
          <a:p>
            <a:pPr marL="628650" lvl="1" indent="-171450">
              <a:buFont typeface="Arial" panose="020B0604020202020204" pitchFamily="34" charset="0"/>
              <a:buChar char="•"/>
            </a:pPr>
            <a:r>
              <a:rPr lang="en-US"/>
              <a:t>All the information on the forms can be collected in the CPIMS+ </a:t>
            </a:r>
          </a:p>
          <a:p>
            <a:pPr marL="628650" lvl="1" indent="-171450">
              <a:buFont typeface="Arial" panose="020B0604020202020204" pitchFamily="34" charset="0"/>
              <a:buChar char="•"/>
            </a:pPr>
            <a:r>
              <a:rPr lang="en-US"/>
              <a:t>The purpose of the CPIMS+ is to support quality case management</a:t>
            </a:r>
          </a:p>
          <a:p>
            <a:pPr marL="628650" lvl="1" indent="-171450">
              <a:buFont typeface="Arial" panose="020B0604020202020204" pitchFamily="34" charset="0"/>
              <a:buChar char="•"/>
            </a:pPr>
            <a:r>
              <a:rPr lang="en-US"/>
              <a:t>It is imperative that you obtain informed consent before the case management services begin, before listening to a child’s story or gathering any information</a:t>
            </a:r>
          </a:p>
          <a:p>
            <a:pPr marL="628650" lvl="1" indent="-171450">
              <a:buFont typeface="Arial" panose="020B0604020202020204" pitchFamily="34" charset="0"/>
              <a:buChar char="•"/>
            </a:pPr>
            <a:r>
              <a:rPr lang="en-US"/>
              <a:t>Child participation is key throughout the process, including when doing the case plan as appropriate, this can be reflected in the data entry</a:t>
            </a:r>
          </a:p>
          <a:p>
            <a:pPr marL="171450" indent="-171450">
              <a:buFont typeface="Arial" panose="020B0604020202020204" pitchFamily="34" charset="0"/>
              <a:buChar char="•"/>
            </a:pPr>
            <a:r>
              <a:rPr lang="en-US"/>
              <a:t>Record answers on a flipchart</a:t>
            </a:r>
          </a:p>
          <a:p>
            <a:pPr marL="171450" indent="-171450">
              <a:buFont typeface="Arial" panose="020B0604020202020204" pitchFamily="34" charset="0"/>
              <a:buChar char="•"/>
            </a:pPr>
            <a:r>
              <a:rPr lang="en-US"/>
              <a:t>Add any other points which emerged in your discussions </a:t>
            </a:r>
          </a:p>
        </p:txBody>
      </p:sp>
      <p:sp>
        <p:nvSpPr>
          <p:cNvPr id="3" name="Slide Image Placeholder 2">
            <a:extLst>
              <a:ext uri="{FF2B5EF4-FFF2-40B4-BE49-F238E27FC236}">
                <a16:creationId xmlns:a16="http://schemas.microsoft.com/office/drawing/2014/main" id="{D051BB70-4068-9C09-678D-4E8CA305395E}"/>
              </a:ext>
            </a:extLst>
          </p:cNvPr>
          <p:cNvSpPr>
            <a:spLocks noGrp="1" noRot="1" noChangeAspect="1"/>
          </p:cNvSpPr>
          <p:nvPr>
            <p:ph type="sldImg"/>
          </p:nvPr>
        </p:nvSpPr>
        <p:spPr/>
      </p:sp>
    </p:spTree>
    <p:extLst>
      <p:ext uri="{BB962C8B-B14F-4D97-AF65-F5344CB8AC3E}">
        <p14:creationId xmlns:p14="http://schemas.microsoft.com/office/powerpoint/2010/main" val="185594885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a:extLst>
              <a:ext uri="{FF2B5EF4-FFF2-40B4-BE49-F238E27FC236}">
                <a16:creationId xmlns:a16="http://schemas.microsoft.com/office/drawing/2014/main" id="{4FBD27E6-1C46-23AC-BE73-FAC2E1E9C4E2}"/>
              </a:ext>
            </a:extLst>
          </p:cNvPr>
          <p:cNvSpPr>
            <a:spLocks noGrp="1"/>
          </p:cNvSpPr>
          <p:nvPr>
            <p:ph type="body" idx="1"/>
          </p:nvPr>
        </p:nvSpPr>
        <p:spPr/>
        <p:txBody>
          <a:bodyPr/>
          <a:lstStyle/>
          <a:p>
            <a:r>
              <a:rPr lang="en-US" b="1">
                <a:sym typeface="Helvetica Neue"/>
              </a:rPr>
              <a:t>EXPLANATION</a:t>
            </a:r>
          </a:p>
          <a:p>
            <a:pPr marL="171450" indent="-171450">
              <a:buFont typeface="Arial" panose="020B0604020202020204" pitchFamily="34" charset="0"/>
              <a:buChar char="•"/>
            </a:pPr>
            <a:r>
              <a:rPr lang="en-US"/>
              <a:t>Present a contextualized agenda with (add start and end-times, breaks and lunch) </a:t>
            </a:r>
          </a:p>
          <a:p>
            <a:pPr marL="171450" indent="-171450">
              <a:buFont typeface="Arial" panose="020B0604020202020204" pitchFamily="34" charset="0"/>
              <a:buChar char="•"/>
            </a:pPr>
            <a:r>
              <a:rPr lang="en-US"/>
              <a:t>Explain any ‘housekeeping’ information such as where everything is that they may need (bathroom, break room, etc.)</a:t>
            </a:r>
          </a:p>
          <a:p>
            <a:pPr marL="171450" indent="-171450">
              <a:buFont typeface="Arial" panose="020B0604020202020204" pitchFamily="34" charset="0"/>
              <a:buChar char="•"/>
            </a:pPr>
            <a:r>
              <a:rPr lang="en-US" i="1"/>
              <a:t>Are there any questions before we continue?</a:t>
            </a:r>
          </a:p>
        </p:txBody>
      </p:sp>
      <p:sp>
        <p:nvSpPr>
          <p:cNvPr id="3" name="Slide Image Placeholder 2">
            <a:extLst>
              <a:ext uri="{FF2B5EF4-FFF2-40B4-BE49-F238E27FC236}">
                <a16:creationId xmlns:a16="http://schemas.microsoft.com/office/drawing/2014/main" id="{894EC115-74A7-FB9B-8ABB-0872DF5C7A2A}"/>
              </a:ext>
            </a:extLst>
          </p:cNvPr>
          <p:cNvSpPr>
            <a:spLocks noGrp="1" noRot="1" noChangeAspect="1"/>
          </p:cNvSpPr>
          <p:nvPr>
            <p:ph type="sldImg"/>
          </p:nvPr>
        </p:nvSpPr>
        <p:spPr/>
      </p:sp>
    </p:spTree>
    <p:extLst>
      <p:ext uri="{BB962C8B-B14F-4D97-AF65-F5344CB8AC3E}">
        <p14:creationId xmlns:p14="http://schemas.microsoft.com/office/powerpoint/2010/main" val="6965214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a:t>EXPLANATION</a:t>
            </a:r>
          </a:p>
          <a:p>
            <a:pPr marL="171450" indent="-171450">
              <a:buFont typeface="Arial" panose="020B0604020202020204" pitchFamily="34" charset="0"/>
              <a:buChar char="•"/>
            </a:pPr>
            <a:r>
              <a:rPr lang="en-US" i="1"/>
              <a:t>Like session 2, in this session, participants will be able to…</a:t>
            </a:r>
          </a:p>
          <a:p>
            <a:pPr marL="171450" indent="-171450">
              <a:buFont typeface="Arial" panose="020B0604020202020204" pitchFamily="34" charset="0"/>
              <a:buChar char="•"/>
            </a:pPr>
            <a:r>
              <a:rPr lang="en-US" dirty="0"/>
              <a:t>Present</a:t>
            </a:r>
            <a:r>
              <a:rPr lang="en-US"/>
              <a:t> the slide</a:t>
            </a:r>
          </a:p>
          <a:p>
            <a:pPr marL="171450" indent="-171450">
              <a:buFont typeface="Arial" panose="020B0604020202020204" pitchFamily="34" charset="0"/>
              <a:buChar char="•"/>
            </a:pPr>
            <a:r>
              <a:rPr lang="en-US" b="0" i="1">
                <a:solidFill>
                  <a:srgbClr val="000000"/>
                </a:solidFill>
                <a:effectLst/>
              </a:rPr>
              <a:t>Like in session 2</a:t>
            </a:r>
          </a:p>
          <a:p>
            <a:pPr marL="628650" lvl="1" indent="-171450">
              <a:buFont typeface="Arial" panose="020B0604020202020204" pitchFamily="34" charset="0"/>
              <a:buChar char="•"/>
            </a:pPr>
            <a:r>
              <a:rPr lang="en-US" b="0" i="1">
                <a:solidFill>
                  <a:srgbClr val="000000"/>
                </a:solidFill>
                <a:effectLst/>
              </a:rPr>
              <a:t>Video and Discussion </a:t>
            </a:r>
          </a:p>
          <a:p>
            <a:pPr marL="628650" lvl="1" indent="-171450">
              <a:buFont typeface="Arial" panose="020B0604020202020204" pitchFamily="34" charset="0"/>
              <a:buChar char="•"/>
            </a:pPr>
            <a:r>
              <a:rPr lang="en-US" b="0" i="1">
                <a:solidFill>
                  <a:srgbClr val="000000"/>
                </a:solidFill>
                <a:effectLst/>
              </a:rPr>
              <a:t>Overview of the CM Step and Key Messages (Optional) </a:t>
            </a:r>
          </a:p>
          <a:p>
            <a:pPr marL="628650" lvl="1" indent="-171450">
              <a:buFont typeface="Arial" panose="020B0604020202020204" pitchFamily="34" charset="0"/>
              <a:buChar char="•"/>
            </a:pPr>
            <a:r>
              <a:rPr lang="en-US" b="0" i="1">
                <a:solidFill>
                  <a:srgbClr val="000000"/>
                </a:solidFill>
                <a:effectLst/>
              </a:rPr>
              <a:t>CPIMS+ Demo</a:t>
            </a:r>
          </a:p>
          <a:p>
            <a:pPr marL="628650" lvl="1" indent="-171450">
              <a:buFont typeface="Arial" panose="020B0604020202020204" pitchFamily="34" charset="0"/>
              <a:buChar char="•"/>
            </a:pPr>
            <a:r>
              <a:rPr lang="en-US" b="0" i="1">
                <a:solidFill>
                  <a:srgbClr val="000000"/>
                </a:solidFill>
                <a:effectLst/>
              </a:rPr>
              <a:t>CPIMS+ Practice</a:t>
            </a:r>
          </a:p>
          <a:p>
            <a:pPr marL="628650" lvl="1" indent="-171450">
              <a:buFont typeface="Arial" panose="020B0604020202020204" pitchFamily="34" charset="0"/>
              <a:buChar char="•"/>
            </a:pPr>
            <a:r>
              <a:rPr lang="en-US" b="0" i="1">
                <a:solidFill>
                  <a:srgbClr val="000000"/>
                </a:solidFill>
                <a:effectLst/>
              </a:rPr>
              <a:t>Feedback and Discussion</a:t>
            </a:r>
          </a:p>
          <a:p>
            <a:pPr marL="171450" indent="-171450">
              <a:buFont typeface="Arial" panose="020B0604020202020204" pitchFamily="34" charset="0"/>
              <a:buChar char="•"/>
            </a:pPr>
            <a:r>
              <a:rPr lang="en-US" b="0" i="1">
                <a:solidFill>
                  <a:srgbClr val="000000"/>
                </a:solidFill>
                <a:effectLst/>
              </a:rPr>
              <a:t>Are there any questions before we continue?</a:t>
            </a:r>
            <a:endParaRPr lang="en-US"/>
          </a:p>
          <a:p>
            <a:endParaRPr lang="en-US"/>
          </a:p>
        </p:txBody>
      </p:sp>
      <p:sp>
        <p:nvSpPr>
          <p:cNvPr id="3" name="Slide Image Placeholder 2">
            <a:extLst>
              <a:ext uri="{FF2B5EF4-FFF2-40B4-BE49-F238E27FC236}">
                <a16:creationId xmlns:a16="http://schemas.microsoft.com/office/drawing/2014/main" id="{94660368-C418-028F-1D59-4C13786151B3}"/>
              </a:ext>
            </a:extLst>
          </p:cNvPr>
          <p:cNvSpPr>
            <a:spLocks noGrp="1" noRot="1" noChangeAspect="1"/>
          </p:cNvSpPr>
          <p:nvPr>
            <p:ph type="sldImg"/>
          </p:nvPr>
        </p:nvSpPr>
        <p:spPr/>
      </p:sp>
    </p:spTree>
    <p:extLst>
      <p:ext uri="{BB962C8B-B14F-4D97-AF65-F5344CB8AC3E}">
        <p14:creationId xmlns:p14="http://schemas.microsoft.com/office/powerpoint/2010/main" val="400580917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1B6C79F4-209D-0B8A-972C-9A202DB3234E}"/>
              </a:ext>
            </a:extLst>
          </p:cNvPr>
          <p:cNvSpPr>
            <a:spLocks noGrp="1"/>
          </p:cNvSpPr>
          <p:nvPr>
            <p:ph type="body" idx="1"/>
          </p:nvPr>
        </p:nvSpPr>
        <p:spPr/>
        <p:txBody>
          <a:bodyPr/>
          <a:lstStyle/>
          <a:p>
            <a:r>
              <a:rPr lang="en-US" b="1" dirty="0"/>
              <a:t>VIDEO</a:t>
            </a:r>
          </a:p>
          <a:p>
            <a:pPr marL="171450" indent="-171450">
              <a:buFont typeface="Arial" panose="020B0604020202020204" pitchFamily="34" charset="0"/>
              <a:buChar char="•"/>
            </a:pPr>
            <a:r>
              <a:rPr lang="en-US" i="1" dirty="0"/>
              <a:t>Let’s watch a video about Case planning</a:t>
            </a:r>
          </a:p>
          <a:p>
            <a:pPr marL="628650" lvl="1" indent="-171450">
              <a:buFont typeface="Arial" panose="020B0604020202020204" pitchFamily="34" charset="0"/>
              <a:buChar char="•"/>
            </a:pPr>
            <a:r>
              <a:rPr lang="en-US" dirty="0"/>
              <a:t>Alternative: invite one person to volunteer to read the case study in </a:t>
            </a:r>
            <a:r>
              <a:rPr lang="en-US" b="1" dirty="0"/>
              <a:t>Workbook page 22: Case study – Step 4</a:t>
            </a:r>
          </a:p>
          <a:p>
            <a:pPr marL="171450" indent="-171450">
              <a:buFont typeface="Arial" panose="020B0604020202020204" pitchFamily="34" charset="0"/>
              <a:buChar char="•"/>
            </a:pPr>
            <a:r>
              <a:rPr lang="en-US" dirty="0"/>
              <a:t>Show Video 4 on implementing the case plan </a:t>
            </a:r>
            <a:r>
              <a:rPr lang="en-BE" sz="1800" u="sng" kern="0" dirty="0">
                <a:solidFill>
                  <a:srgbClr val="0000FF"/>
                </a:solidFill>
                <a:effectLst/>
                <a:latin typeface="Calibri" panose="020F0502020204030204" pitchFamily="34" charset="0"/>
                <a:ea typeface="Calibri" panose="020F0502020204030204" pitchFamily="34" charset="0"/>
                <a:hlinkClick r:id="rId3"/>
              </a:rPr>
              <a:t>https://youtu.be/QUKq-bPPCDE</a:t>
            </a:r>
            <a:endParaRPr lang="en-GB" sz="1800" u="sng" kern="0" dirty="0">
              <a:solidFill>
                <a:srgbClr val="0000FF"/>
              </a:solidFill>
              <a:effectLst/>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endParaRPr lang="en-US" dirty="0"/>
          </a:p>
        </p:txBody>
      </p:sp>
      <p:sp>
        <p:nvSpPr>
          <p:cNvPr id="3" name="Slide Image Placeholder 2">
            <a:extLst>
              <a:ext uri="{FF2B5EF4-FFF2-40B4-BE49-F238E27FC236}">
                <a16:creationId xmlns:a16="http://schemas.microsoft.com/office/drawing/2014/main" id="{79A0048D-BB55-A4F9-B04A-130480E5DED2}"/>
              </a:ext>
            </a:extLst>
          </p:cNvPr>
          <p:cNvSpPr>
            <a:spLocks noGrp="1" noRot="1" noChangeAspect="1"/>
          </p:cNvSpPr>
          <p:nvPr>
            <p:ph type="sldImg"/>
          </p:nvPr>
        </p:nvSpPr>
        <p:spPr/>
      </p:sp>
    </p:spTree>
    <p:extLst>
      <p:ext uri="{BB962C8B-B14F-4D97-AF65-F5344CB8AC3E}">
        <p14:creationId xmlns:p14="http://schemas.microsoft.com/office/powerpoint/2010/main" val="3270940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GROUP DISCUSSION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Divide participants into groups of 3-5 people</a:t>
            </a:r>
            <a:endParaRPr lang="en-US" dirty="0"/>
          </a:p>
          <a:p>
            <a:pPr marL="171450" indent="-171450">
              <a:buFont typeface="Arial" panose="020B0604020202020204" pitchFamily="34" charset="0"/>
              <a:buChar char="•"/>
            </a:pPr>
            <a:r>
              <a:rPr lang="en-US" dirty="0"/>
              <a:t>Present the slide</a:t>
            </a:r>
          </a:p>
          <a:p>
            <a:pPr marL="171450" indent="-171450">
              <a:buFont typeface="Arial" panose="020B0604020202020204" pitchFamily="34" charset="0"/>
              <a:buChar char="•"/>
            </a:pPr>
            <a:r>
              <a:rPr lang="en-US" dirty="0"/>
              <a:t>Let the participants discuss</a:t>
            </a:r>
          </a:p>
          <a:p>
            <a:pPr marL="171450" indent="-171450">
              <a:buFont typeface="Arial" panose="020B0604020202020204" pitchFamily="34" charset="0"/>
              <a:buChar char="•"/>
            </a:pPr>
            <a:r>
              <a:rPr lang="en-US" dirty="0"/>
              <a:t>Make sure participants have their workbook closed, as the answers are inside</a:t>
            </a:r>
          </a:p>
          <a:p>
            <a:pPr marL="0" indent="0">
              <a:buFont typeface="Arial" panose="020B0604020202020204" pitchFamily="34" charset="0"/>
              <a:buNone/>
            </a:pPr>
            <a:endParaRPr lang="en-US" b="1" dirty="0"/>
          </a:p>
          <a:p>
            <a:r>
              <a:rPr lang="en-US" b="1" dirty="0"/>
              <a:t>PLENARY DISCUSSION</a:t>
            </a:r>
          </a:p>
          <a:p>
            <a:pPr marL="171450" indent="-171450">
              <a:buFont typeface="Arial" panose="020B0604020202020204" pitchFamily="34" charset="0"/>
              <a:buChar char="•"/>
            </a:pPr>
            <a:r>
              <a:rPr lang="en-US" dirty="0"/>
              <a:t>Give time to present back (let the groups complement each other) </a:t>
            </a:r>
          </a:p>
          <a:p>
            <a:pPr marL="171450" indent="-171450">
              <a:buFont typeface="Arial" panose="020B0604020202020204" pitchFamily="34" charset="0"/>
              <a:buChar char="•"/>
            </a:pPr>
            <a:r>
              <a:rPr lang="en-US" dirty="0"/>
              <a:t>Complement with the notes below</a:t>
            </a:r>
          </a:p>
          <a:p>
            <a:pPr marL="171450" indent="-171450">
              <a:buFont typeface="Arial" panose="020B0604020202020204" pitchFamily="34" charset="0"/>
              <a:buChar char="•"/>
            </a:pPr>
            <a:r>
              <a:rPr lang="en-US" b="1" i="1" dirty="0"/>
              <a:t>What are the services that the caseworker provided directly to Nadia and her family? Why are those services important?</a:t>
            </a:r>
          </a:p>
          <a:p>
            <a:pPr marL="628650" lvl="1" indent="-171450">
              <a:buFont typeface="Arial" panose="020B0604020202020204" pitchFamily="34" charset="0"/>
              <a:buChar char="•"/>
            </a:pPr>
            <a:r>
              <a:rPr lang="en-US" dirty="0"/>
              <a:t>Awareness for parents on the risk of child marriage and child labor</a:t>
            </a:r>
          </a:p>
          <a:p>
            <a:pPr marL="628650" lvl="1" indent="-171450">
              <a:buFont typeface="Arial" panose="020B0604020202020204" pitchFamily="34" charset="0"/>
              <a:buChar char="•"/>
            </a:pPr>
            <a:r>
              <a:rPr lang="en-US" dirty="0"/>
              <a:t>Counselling support to Nadia in dealing with the complexities of her current situation</a:t>
            </a:r>
          </a:p>
          <a:p>
            <a:pPr marL="628650" lvl="1" indent="-171450">
              <a:buFont typeface="Arial" panose="020B0604020202020204" pitchFamily="34" charset="0"/>
              <a:buChar char="•"/>
            </a:pPr>
            <a:r>
              <a:rPr lang="en-US" dirty="0"/>
              <a:t>Mediation by the caseworker to work on the relationship between Nadia and her parents and help restore balance and harmony in the family</a:t>
            </a:r>
          </a:p>
          <a:p>
            <a:pPr marL="171450" indent="-171450">
              <a:buFont typeface="Arial" panose="020B0604020202020204" pitchFamily="34" charset="0"/>
              <a:buChar char="•"/>
            </a:pPr>
            <a:r>
              <a:rPr lang="en-US" b="1" i="1" dirty="0"/>
              <a:t>What are the referrals that the caseworker made to other service providers? </a:t>
            </a:r>
          </a:p>
          <a:p>
            <a:pPr marL="628650" lvl="1" indent="-171450">
              <a:buFont typeface="Arial" panose="020B0604020202020204" pitchFamily="34" charset="0"/>
              <a:buChar char="•"/>
            </a:pPr>
            <a:r>
              <a:rPr lang="en-US" dirty="0"/>
              <a:t>Referral to education for Nadia in parallel to referral to CASH and livelihood programming for her parents</a:t>
            </a:r>
          </a:p>
          <a:p>
            <a:pPr marL="628650" lvl="1" indent="-171450">
              <a:buFont typeface="Arial" panose="020B0604020202020204" pitchFamily="34" charset="0"/>
              <a:buChar char="•"/>
            </a:pPr>
            <a:r>
              <a:rPr lang="en-US" dirty="0"/>
              <a:t>Referral for additional MHPSS services for Nadia to be able to address her recurring nightmares</a:t>
            </a:r>
          </a:p>
          <a:p>
            <a:endParaRPr lang="en-US" b="1" dirty="0"/>
          </a:p>
          <a:p>
            <a:r>
              <a:rPr lang="en-US" b="1" dirty="0"/>
              <a:t>CONTINUED </a:t>
            </a:r>
            <a:r>
              <a:rPr lang="en-US" b="1" dirty="0">
                <a:sym typeface="Wingdings" panose="05000000000000000000" pitchFamily="2" charset="2"/>
              </a:rPr>
              <a:t></a:t>
            </a:r>
            <a:endParaRPr lang="en-US" b="1" dirty="0"/>
          </a:p>
        </p:txBody>
      </p:sp>
      <p:sp>
        <p:nvSpPr>
          <p:cNvPr id="3" name="Slide Image Placeholder 2">
            <a:extLst>
              <a:ext uri="{FF2B5EF4-FFF2-40B4-BE49-F238E27FC236}">
                <a16:creationId xmlns:a16="http://schemas.microsoft.com/office/drawing/2014/main" id="{8CF8A6EC-5145-2BC6-F66F-876C5D408DCD}"/>
              </a:ext>
            </a:extLst>
          </p:cNvPr>
          <p:cNvSpPr>
            <a:spLocks noGrp="1" noRot="1" noChangeAspect="1"/>
          </p:cNvSpPr>
          <p:nvPr>
            <p:ph type="sldImg"/>
          </p:nvPr>
        </p:nvSpPr>
        <p:spPr/>
      </p:sp>
    </p:spTree>
    <p:extLst>
      <p:ext uri="{BB962C8B-B14F-4D97-AF65-F5344CB8AC3E}">
        <p14:creationId xmlns:p14="http://schemas.microsoft.com/office/powerpoint/2010/main" val="222380440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sym typeface="Wingdings" panose="05000000000000000000" pitchFamily="2" charset="2"/>
              </a:rPr>
              <a:t> </a:t>
            </a:r>
            <a:r>
              <a:rPr lang="en-US" b="1" dirty="0"/>
              <a:t>CONTINUED</a:t>
            </a:r>
          </a:p>
          <a:p>
            <a:endParaRPr lang="en-US" dirty="0"/>
          </a:p>
          <a:p>
            <a:r>
              <a:rPr lang="en-US" b="1" dirty="0"/>
              <a:t>PLENARY DISCUSSION</a:t>
            </a:r>
          </a:p>
          <a:p>
            <a:pPr marL="171450" lvl="0" indent="-171450">
              <a:buFont typeface="Arial" panose="020B0604020202020204" pitchFamily="34" charset="0"/>
              <a:buChar char="•"/>
            </a:pPr>
            <a:r>
              <a:rPr lang="en-US" b="1" i="1" dirty="0"/>
              <a:t>What actions can be taken to ensure that referrals result in services and improvements to Nadia’s situation?</a:t>
            </a:r>
          </a:p>
          <a:p>
            <a:pPr marL="628650" lvl="1" indent="-171450">
              <a:buFont typeface="Arial" panose="020B0604020202020204" pitchFamily="34" charset="0"/>
              <a:buChar char="•"/>
            </a:pPr>
            <a:r>
              <a:rPr lang="en-US" dirty="0"/>
              <a:t>Follow up with family/child to ensure that they are committed to the plan (e.g. child attending the PSS sessions)</a:t>
            </a:r>
          </a:p>
          <a:p>
            <a:pPr marL="628650" lvl="1" indent="-171450">
              <a:buFont typeface="Arial" panose="020B0604020202020204" pitchFamily="34" charset="0"/>
              <a:buChar char="•"/>
            </a:pPr>
            <a:r>
              <a:rPr lang="en-US" dirty="0"/>
              <a:t>Follow up with service providers by calling or visiting them to discuss if there are any issues in providing the service</a:t>
            </a:r>
          </a:p>
          <a:p>
            <a:pPr marL="628650" lvl="1" indent="-171450">
              <a:buFont typeface="Arial" panose="020B0604020202020204" pitchFamily="34" charset="0"/>
              <a:buChar char="•"/>
            </a:pPr>
            <a:r>
              <a:rPr lang="en-US" dirty="0"/>
              <a:t>Conduct case conference if there have been challenges in accessing the service provision to address bottlenecks. This may include Nadia and her parents or just the service providers.</a:t>
            </a:r>
            <a:endParaRPr lang="en-US" b="1" i="1" dirty="0"/>
          </a:p>
          <a:p>
            <a:pPr marL="171450" lvl="0" indent="-171450">
              <a:buFont typeface="Arial" panose="020B0604020202020204" pitchFamily="34" charset="0"/>
              <a:buChar char="•"/>
            </a:pPr>
            <a:r>
              <a:rPr lang="en-US" b="1" i="1" dirty="0"/>
              <a:t>What are the possible consequences if the referrals are not actioned properly?</a:t>
            </a:r>
          </a:p>
          <a:p>
            <a:pPr marL="628650" lvl="1" indent="-171450">
              <a:buFont typeface="Arial" panose="020B0604020202020204" pitchFamily="34" charset="0"/>
              <a:buChar char="•"/>
            </a:pPr>
            <a:r>
              <a:rPr lang="en-US" dirty="0"/>
              <a:t>Children/ families do not receive services</a:t>
            </a:r>
          </a:p>
          <a:p>
            <a:pPr marL="628650" lvl="1" indent="-171450">
              <a:buFont typeface="Arial" panose="020B0604020202020204" pitchFamily="34" charset="0"/>
              <a:buChar char="•"/>
            </a:pPr>
            <a:r>
              <a:rPr lang="en-US" dirty="0"/>
              <a:t>Delay in providing services for children and their families</a:t>
            </a:r>
          </a:p>
          <a:p>
            <a:pPr marL="628650" lvl="1" indent="-171450">
              <a:buFont typeface="Arial" panose="020B0604020202020204" pitchFamily="34" charset="0"/>
              <a:buChar char="•"/>
            </a:pPr>
            <a:r>
              <a:rPr lang="en-US" dirty="0"/>
              <a:t>Break the confidentiality</a:t>
            </a:r>
          </a:p>
          <a:p>
            <a:pPr marL="171450" indent="-171450">
              <a:buFont typeface="Arial" panose="020B0604020202020204" pitchFamily="34" charset="0"/>
              <a:buChar char="•"/>
            </a:pPr>
            <a:r>
              <a:rPr lang="en-US" b="1" i="1" dirty="0"/>
              <a:t>If a case has to be transferred, what are some actions the caseworker can take to support continuity of care and support for the child?</a:t>
            </a:r>
          </a:p>
          <a:p>
            <a:pPr marL="628650" lvl="1" indent="-171450">
              <a:buFont typeface="Arial" panose="020B0604020202020204" pitchFamily="34" charset="0"/>
              <a:buChar char="•"/>
            </a:pPr>
            <a:r>
              <a:rPr lang="en-US" dirty="0"/>
              <a:t>Identify the new case management provider that will receive the case and explain the case without sharing the case personal information</a:t>
            </a:r>
          </a:p>
          <a:p>
            <a:pPr marL="628650" lvl="1" indent="-171450">
              <a:buFont typeface="Arial" panose="020B0604020202020204" pitchFamily="34" charset="0"/>
              <a:buChar char="•"/>
            </a:pPr>
            <a:r>
              <a:rPr lang="en-US" dirty="0"/>
              <a:t>The caseworkers need to explain to the child and family the reason for transferring of the case to another caseworker and/or organization</a:t>
            </a:r>
          </a:p>
          <a:p>
            <a:pPr marL="628650" lvl="1" indent="-171450">
              <a:buFont typeface="Arial" panose="020B0604020202020204" pitchFamily="34" charset="0"/>
              <a:buChar char="•"/>
            </a:pPr>
            <a:r>
              <a:rPr lang="en-US" dirty="0"/>
              <a:t>The caseworkers need to obtain child and family consent for transferring the case before sharing any information</a:t>
            </a:r>
          </a:p>
          <a:p>
            <a:pPr marL="628650" lvl="1" indent="-171450">
              <a:buFont typeface="Arial" panose="020B0604020202020204" pitchFamily="34" charset="0"/>
              <a:buChar char="•"/>
            </a:pPr>
            <a:r>
              <a:rPr lang="en-US" dirty="0"/>
              <a:t>If the new case management provider confirms that they have the capacity to receive the case, the CW/ supervisor should transfer the documents of the child to new caseworker/ agency and do a verbal handover</a:t>
            </a:r>
          </a:p>
          <a:p>
            <a:pPr marL="628650" lvl="1" indent="-171450">
              <a:buFont typeface="Arial" panose="020B0604020202020204" pitchFamily="34" charset="0"/>
              <a:buChar char="•"/>
            </a:pPr>
            <a:r>
              <a:rPr lang="en-US" dirty="0"/>
              <a:t>Where possible the caseworker should accompany the new caseworker to meet the child the first time and ease the transition</a:t>
            </a:r>
          </a:p>
          <a:p>
            <a:endParaRPr lang="en-US" dirty="0"/>
          </a:p>
        </p:txBody>
      </p:sp>
      <p:sp>
        <p:nvSpPr>
          <p:cNvPr id="4" name="Slide Image Placeholder 3">
            <a:extLst>
              <a:ext uri="{FF2B5EF4-FFF2-40B4-BE49-F238E27FC236}">
                <a16:creationId xmlns:a16="http://schemas.microsoft.com/office/drawing/2014/main" id="{72DFF353-70CE-BE71-79E2-FF8119CE13DE}"/>
              </a:ext>
            </a:extLst>
          </p:cNvPr>
          <p:cNvSpPr>
            <a:spLocks noGrp="1" noRot="1" noChangeAspect="1"/>
          </p:cNvSpPr>
          <p:nvPr>
            <p:ph type="sldImg"/>
          </p:nvPr>
        </p:nvSpPr>
        <p:spPr/>
      </p:sp>
    </p:spTree>
    <p:extLst>
      <p:ext uri="{BB962C8B-B14F-4D97-AF65-F5344CB8AC3E}">
        <p14:creationId xmlns:p14="http://schemas.microsoft.com/office/powerpoint/2010/main" val="175265810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a:t>EXPLANATION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Guide participants to </a:t>
            </a:r>
            <a:r>
              <a:rPr lang="en-US" sz="1200" b="1"/>
              <a:t>Workbook page </a:t>
            </a:r>
            <a:r>
              <a:rPr lang="en-US" sz="1200" b="1" dirty="0"/>
              <a:t>23</a:t>
            </a:r>
            <a:r>
              <a:rPr lang="en-US" sz="1200" b="1"/>
              <a:t>: Services provided form</a:t>
            </a:r>
            <a:endParaRPr lang="en-US" i="1"/>
          </a:p>
          <a:p>
            <a:pPr marL="171450" indent="-171450">
              <a:buFont typeface="Arial" panose="020B0604020202020204" pitchFamily="34" charset="0"/>
              <a:buChar char="•"/>
            </a:pPr>
            <a:r>
              <a:rPr lang="en-US" i="1"/>
              <a:t>These are some key considerations for each form</a:t>
            </a:r>
          </a:p>
          <a:p>
            <a:pPr marL="171450" indent="-171450">
              <a:buFont typeface="Arial" panose="020B0604020202020204" pitchFamily="34" charset="0"/>
              <a:buChar char="•"/>
            </a:pPr>
            <a:r>
              <a:rPr lang="en-US" i="1"/>
              <a:t>Notice the specific links between case management work, the forms and the CPIMS+</a:t>
            </a:r>
          </a:p>
          <a:p>
            <a:pPr marL="171450" indent="-171450">
              <a:buFont typeface="Arial" panose="020B0604020202020204" pitchFamily="34" charset="0"/>
              <a:buChar char="•"/>
            </a:pPr>
            <a:r>
              <a:rPr lang="en-US" dirty="0"/>
              <a:t>Present</a:t>
            </a:r>
            <a:r>
              <a:rPr lang="en-US"/>
              <a:t> the slide </a:t>
            </a:r>
          </a:p>
        </p:txBody>
      </p:sp>
      <p:sp>
        <p:nvSpPr>
          <p:cNvPr id="3" name="Slide Image Placeholder 2">
            <a:extLst>
              <a:ext uri="{FF2B5EF4-FFF2-40B4-BE49-F238E27FC236}">
                <a16:creationId xmlns:a16="http://schemas.microsoft.com/office/drawing/2014/main" id="{8C059CAB-D9F4-73F4-64B4-1FB955A6B8F8}"/>
              </a:ext>
            </a:extLst>
          </p:cNvPr>
          <p:cNvSpPr>
            <a:spLocks noGrp="1" noRot="1" noChangeAspect="1"/>
          </p:cNvSpPr>
          <p:nvPr>
            <p:ph type="sldImg"/>
          </p:nvPr>
        </p:nvSpPr>
        <p:spPr/>
      </p:sp>
    </p:spTree>
    <p:extLst>
      <p:ext uri="{BB962C8B-B14F-4D97-AF65-F5344CB8AC3E}">
        <p14:creationId xmlns:p14="http://schemas.microsoft.com/office/powerpoint/2010/main" val="209454496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EXPLANATION</a:t>
            </a:r>
          </a:p>
          <a:p>
            <a:pPr marL="171450" indent="-171450">
              <a:buFont typeface="Arial" panose="020B0604020202020204" pitchFamily="34" charset="0"/>
              <a:buChar char="•"/>
            </a:pPr>
            <a:r>
              <a:rPr lang="en-US" dirty="0"/>
              <a:t>Present the slide </a:t>
            </a:r>
          </a:p>
        </p:txBody>
      </p:sp>
      <p:sp>
        <p:nvSpPr>
          <p:cNvPr id="3" name="Slide Image Placeholder 2">
            <a:extLst>
              <a:ext uri="{FF2B5EF4-FFF2-40B4-BE49-F238E27FC236}">
                <a16:creationId xmlns:a16="http://schemas.microsoft.com/office/drawing/2014/main" id="{ABA7378B-633C-179C-EDEB-053BBC45E6D0}"/>
              </a:ext>
            </a:extLst>
          </p:cNvPr>
          <p:cNvSpPr>
            <a:spLocks noGrp="1" noRot="1" noChangeAspect="1"/>
          </p:cNvSpPr>
          <p:nvPr>
            <p:ph type="sldImg"/>
          </p:nvPr>
        </p:nvSpPr>
        <p:spPr/>
      </p:sp>
    </p:spTree>
    <p:extLst>
      <p:ext uri="{BB962C8B-B14F-4D97-AF65-F5344CB8AC3E}">
        <p14:creationId xmlns:p14="http://schemas.microsoft.com/office/powerpoint/2010/main" val="213591388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a:t>EXPLANATION</a:t>
            </a:r>
          </a:p>
          <a:p>
            <a:pPr marL="171450" indent="-171450">
              <a:buFont typeface="Arial" panose="020B0604020202020204" pitchFamily="34" charset="0"/>
              <a:buChar char="•"/>
            </a:pPr>
            <a:r>
              <a:rPr lang="en-US" dirty="0"/>
              <a:t>Present</a:t>
            </a:r>
            <a:r>
              <a:rPr lang="en-US"/>
              <a:t> the slide </a:t>
            </a:r>
          </a:p>
        </p:txBody>
      </p:sp>
      <p:sp>
        <p:nvSpPr>
          <p:cNvPr id="3" name="Slide Image Placeholder 2">
            <a:extLst>
              <a:ext uri="{FF2B5EF4-FFF2-40B4-BE49-F238E27FC236}">
                <a16:creationId xmlns:a16="http://schemas.microsoft.com/office/drawing/2014/main" id="{87A2F16C-F9DD-FB09-FFBB-7B83E29BEB03}"/>
              </a:ext>
            </a:extLst>
          </p:cNvPr>
          <p:cNvSpPr>
            <a:spLocks noGrp="1" noRot="1" noChangeAspect="1"/>
          </p:cNvSpPr>
          <p:nvPr>
            <p:ph type="sldImg"/>
          </p:nvPr>
        </p:nvSpPr>
        <p:spPr/>
      </p:sp>
    </p:spTree>
    <p:extLst>
      <p:ext uri="{BB962C8B-B14F-4D97-AF65-F5344CB8AC3E}">
        <p14:creationId xmlns:p14="http://schemas.microsoft.com/office/powerpoint/2010/main" val="271972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80767AD-8186-5647-9165-A19B63BA7F43}" type="slidenum">
              <a:rPr lang="en-US" smtClean="0"/>
              <a:pPr/>
              <a:t>9</a:t>
            </a:fld>
            <a:endParaRPr lang="en-US"/>
          </a:p>
        </p:txBody>
      </p:sp>
    </p:spTree>
    <p:extLst>
      <p:ext uri="{BB962C8B-B14F-4D97-AF65-F5344CB8AC3E}">
        <p14:creationId xmlns:p14="http://schemas.microsoft.com/office/powerpoint/2010/main" val="394796747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a:solidFill>
                  <a:schemeClr val="tx1"/>
                </a:solidFill>
              </a:rPr>
              <a:t>INTRODUCTION</a:t>
            </a:r>
          </a:p>
          <a:p>
            <a:pPr marL="171450" indent="-171450">
              <a:buFont typeface="Arial" panose="020B0604020202020204" pitchFamily="34" charset="0"/>
              <a:buChar char="•"/>
            </a:pPr>
            <a:r>
              <a:rPr lang="en-US" i="1">
                <a:solidFill>
                  <a:schemeClr val="tx1"/>
                </a:solidFill>
              </a:rPr>
              <a:t>Now in this demo we will show you…</a:t>
            </a:r>
            <a:endParaRPr lang="en-US" b="0" i="1">
              <a:solidFill>
                <a:schemeClr val="tx1"/>
              </a:solidFill>
            </a:endParaRPr>
          </a:p>
          <a:p>
            <a:pPr marL="171450" indent="-171450">
              <a:buFont typeface="Arial" panose="020B0604020202020204" pitchFamily="34" charset="0"/>
              <a:buChar char="•"/>
            </a:pPr>
            <a:r>
              <a:rPr lang="en-US" b="0" i="0" dirty="0">
                <a:solidFill>
                  <a:schemeClr val="tx1"/>
                </a:solidFill>
              </a:rPr>
              <a:t>Present</a:t>
            </a:r>
            <a:r>
              <a:rPr lang="en-US" b="0" i="0">
                <a:solidFill>
                  <a:schemeClr val="tx1"/>
                </a:solidFill>
              </a:rPr>
              <a:t> the slide</a:t>
            </a:r>
            <a:endParaRPr lang="en-US" b="1" i="0">
              <a:solidFill>
                <a:schemeClr val="tx1"/>
              </a:solidFill>
            </a:endParaRPr>
          </a:p>
          <a:p>
            <a:endParaRPr lang="en-US" b="1">
              <a:solidFill>
                <a:schemeClr val="tx1"/>
              </a:solidFill>
            </a:endParaRPr>
          </a:p>
          <a:p>
            <a:r>
              <a:rPr lang="en-US" b="1">
                <a:solidFill>
                  <a:schemeClr val="tx1"/>
                </a:solidFill>
              </a:rPr>
              <a:t>DEMO</a:t>
            </a:r>
          </a:p>
          <a:p>
            <a:pPr marL="171450" indent="-171450">
              <a:buFont typeface="Arial" panose="020B0604020202020204" pitchFamily="34" charset="0"/>
              <a:buChar char="•"/>
            </a:pPr>
            <a:r>
              <a:rPr lang="en-US" b="1">
                <a:hlinkClick r:id="rId3"/>
              </a:rPr>
              <a:t>Referral &amp; consent process</a:t>
            </a:r>
            <a:endParaRPr lang="en-US" b="1"/>
          </a:p>
          <a:p>
            <a:pPr marL="628650" lvl="1" indent="-171450">
              <a:buFont typeface="Arial" panose="020B0604020202020204" pitchFamily="34" charset="0"/>
              <a:buChar char="•"/>
            </a:pPr>
            <a:r>
              <a:rPr lang="en-US"/>
              <a:t>See link to video and the CPIMS+ How-to-demo PP</a:t>
            </a:r>
          </a:p>
          <a:p>
            <a:pPr marL="628650" lvl="1" indent="-171450">
              <a:buFont typeface="Arial" panose="020B0604020202020204" pitchFamily="34" charset="0"/>
              <a:buChar char="•"/>
            </a:pPr>
            <a:r>
              <a:rPr lang="en-US"/>
              <a:t>Refer to the Information Sharing Protocol here</a:t>
            </a:r>
          </a:p>
          <a:p>
            <a:pPr marL="628650" lvl="1" indent="-171450">
              <a:buFont typeface="Arial" panose="020B0604020202020204" pitchFamily="34" charset="0"/>
              <a:buChar char="•"/>
            </a:pPr>
            <a:r>
              <a:rPr lang="en-US"/>
              <a:t>Explain the 2 ways you can refer cases with the CPIMS+ </a:t>
            </a:r>
          </a:p>
          <a:p>
            <a:pPr marL="171450" indent="-171450">
              <a:buFont typeface="Arial" panose="020B0604020202020204" pitchFamily="34" charset="0"/>
              <a:buChar char="•"/>
            </a:pPr>
            <a:r>
              <a:rPr lang="en-US" b="1"/>
              <a:t>Services form</a:t>
            </a:r>
          </a:p>
          <a:p>
            <a:pPr marL="628650" lvl="1" indent="-171450">
              <a:buFont typeface="Arial" panose="020B0604020202020204" pitchFamily="34" charset="0"/>
              <a:buChar char="•"/>
            </a:pPr>
            <a:r>
              <a:rPr lang="en-US"/>
              <a:t>Refer to the DPISP here</a:t>
            </a:r>
          </a:p>
          <a:p>
            <a:pPr marL="171450" indent="-171450">
              <a:buFont typeface="Arial" panose="020B0604020202020204" pitchFamily="34" charset="0"/>
              <a:buChar char="•"/>
            </a:pPr>
            <a:r>
              <a:rPr lang="en-US" b="1"/>
              <a:t>IA referral form</a:t>
            </a:r>
          </a:p>
          <a:p>
            <a:pPr marL="628650" lvl="1" indent="-171450">
              <a:buFont typeface="Arial" panose="020B0604020202020204" pitchFamily="34" charset="0"/>
              <a:buChar char="•"/>
            </a:pPr>
            <a:r>
              <a:rPr lang="en-US"/>
              <a:t>Refer to the DPISP here</a:t>
            </a:r>
          </a:p>
          <a:p>
            <a:pPr marL="628650" lvl="1" indent="-171450">
              <a:buFont typeface="Arial" panose="020B0604020202020204" pitchFamily="34" charset="0"/>
              <a:buChar char="•"/>
            </a:pPr>
            <a:r>
              <a:rPr lang="en-US"/>
              <a:t>Refer to the Information Sharing Protocol here</a:t>
            </a:r>
          </a:p>
          <a:p>
            <a:pPr marL="171450" lvl="0" indent="-171450">
              <a:buFont typeface="Arial" panose="020B0604020202020204" pitchFamily="34" charset="0"/>
              <a:buChar char="•"/>
            </a:pPr>
            <a:r>
              <a:rPr lang="en-US" b="1">
                <a:hlinkClick r:id="rId4"/>
              </a:rPr>
              <a:t>Alerts</a:t>
            </a:r>
            <a:endParaRPr lang="en-US" b="1"/>
          </a:p>
          <a:p>
            <a:pPr marL="628650" lvl="1" indent="-171450">
              <a:buFont typeface="Arial" panose="020B0604020202020204" pitchFamily="34" charset="0"/>
              <a:buChar char="•"/>
            </a:pPr>
            <a:r>
              <a:rPr lang="en-US"/>
              <a:t>See link to video and the CPIMS+ How-to-demo PPT slide  </a:t>
            </a:r>
          </a:p>
          <a:p>
            <a:pPr marL="171450" indent="-171450">
              <a:buFont typeface="Arial" panose="020B0604020202020204" pitchFamily="34" charset="0"/>
              <a:buChar char="•"/>
            </a:pPr>
            <a:r>
              <a:rPr lang="en-US"/>
              <a:t>See the </a:t>
            </a:r>
            <a:r>
              <a:rPr lang="en-US">
                <a:hlinkClick r:id="rId5"/>
              </a:rPr>
              <a:t>CPIMS+ user guide</a:t>
            </a:r>
            <a:r>
              <a:rPr lang="en-US"/>
              <a:t> for more information (See Navigating </a:t>
            </a:r>
            <a:r>
              <a:rPr lang="en-US" dirty="0" err="1"/>
              <a:t>Subforms</a:t>
            </a:r>
            <a:r>
              <a:rPr lang="en-US"/>
              <a:t>/Flagging, Assignments, Transfers and Referrals/Referrals, Navigating </a:t>
            </a:r>
            <a:r>
              <a:rPr lang="en-US" dirty="0" err="1"/>
              <a:t>Subforms</a:t>
            </a:r>
            <a:r>
              <a:rPr lang="en-US"/>
              <a:t>/Alerts)</a:t>
            </a:r>
          </a:p>
        </p:txBody>
      </p:sp>
      <p:sp>
        <p:nvSpPr>
          <p:cNvPr id="3" name="Slide Image Placeholder 2">
            <a:extLst>
              <a:ext uri="{FF2B5EF4-FFF2-40B4-BE49-F238E27FC236}">
                <a16:creationId xmlns:a16="http://schemas.microsoft.com/office/drawing/2014/main" id="{0FB8ACFA-54A4-608C-A37D-140405D2D076}"/>
              </a:ext>
            </a:extLst>
          </p:cNvPr>
          <p:cNvSpPr>
            <a:spLocks noGrp="1" noRot="1" noChangeAspect="1"/>
          </p:cNvSpPr>
          <p:nvPr>
            <p:ph type="sldImg"/>
          </p:nvPr>
        </p:nvSpPr>
        <p:spPr/>
      </p:sp>
    </p:spTree>
    <p:extLst>
      <p:ext uri="{BB962C8B-B14F-4D97-AF65-F5344CB8AC3E}">
        <p14:creationId xmlns:p14="http://schemas.microsoft.com/office/powerpoint/2010/main" val="266834559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n-US" b="1" dirty="0"/>
              <a:t>ADAPT FOR REMOTE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When participants are working, check on them and ask </a:t>
            </a:r>
            <a:r>
              <a:rPr lang="en-US" dirty="0"/>
              <a:t>how comfortable they are with using the CPIMS+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Offer to provide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anyone is facing difficulties, show them what to do on the screen.</a:t>
            </a: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highlight>
                  <a:schemeClr val="lt1"/>
                </a:highlight>
                <a:sym typeface="Helvetica Neue"/>
              </a:rPr>
              <a:t>___________________________________________________________________________</a:t>
            </a:r>
            <a:endParaRPr lang="en-US" b="0" dirty="0"/>
          </a:p>
          <a:p>
            <a:endParaRPr lang="en-US" b="1" dirty="0"/>
          </a:p>
          <a:p>
            <a:r>
              <a:rPr lang="en-US" b="1" dirty="0"/>
              <a:t>INDIVIDUAL WORK</a:t>
            </a:r>
          </a:p>
          <a:p>
            <a:pPr marL="171450" indent="-171450">
              <a:buFont typeface="Arial" panose="020B0604020202020204" pitchFamily="34" charset="0"/>
              <a:buChar char="•"/>
            </a:pPr>
            <a:r>
              <a:rPr lang="en-US" i="1" dirty="0"/>
              <a:t>Now it’s your turn to practice</a:t>
            </a:r>
          </a:p>
          <a:p>
            <a:pPr marL="171450" indent="-171450">
              <a:buFont typeface="Arial" panose="020B0604020202020204" pitchFamily="34" charset="0"/>
              <a:buChar char="•"/>
            </a:pPr>
            <a:r>
              <a:rPr lang="en-US" i="1" dirty="0"/>
              <a:t>Refer to </a:t>
            </a:r>
            <a:r>
              <a:rPr lang="en-US" b="1" i="1" dirty="0"/>
              <a:t>Workbook page 22: Case study – Step 4</a:t>
            </a:r>
          </a:p>
          <a:p>
            <a:pPr marL="171450" indent="-171450">
              <a:buFont typeface="Arial" panose="020B0604020202020204" pitchFamily="34" charset="0"/>
              <a:buChar char="•"/>
            </a:pPr>
            <a:r>
              <a:rPr lang="en-US" i="1" dirty="0"/>
              <a:t>Do the following…</a:t>
            </a:r>
          </a:p>
          <a:p>
            <a:pPr marL="171450" indent="-171450">
              <a:buFont typeface="Arial" panose="020B0604020202020204" pitchFamily="34" charset="0"/>
              <a:buChar char="•"/>
            </a:pPr>
            <a:r>
              <a:rPr lang="en-US" dirty="0"/>
              <a:t>Present the slide</a:t>
            </a:r>
          </a:p>
          <a:p>
            <a:pPr marL="171450" indent="-171450">
              <a:buFont typeface="Arial" panose="020B0604020202020204" pitchFamily="34" charset="0"/>
              <a:buChar char="•"/>
            </a:pPr>
            <a:r>
              <a:rPr lang="en-US" dirty="0"/>
              <a:t>The supervisors can support the caseworkers with their part of the exercise. </a:t>
            </a:r>
          </a:p>
          <a:p>
            <a:pPr marL="171450" indent="-171450">
              <a:buFont typeface="Arial" panose="020B0604020202020204" pitchFamily="34" charset="0"/>
              <a:buChar char="•"/>
            </a:pPr>
            <a:r>
              <a:rPr lang="en-US" b="0" dirty="0"/>
              <a:t>Considerations</a:t>
            </a:r>
          </a:p>
          <a:p>
            <a:pPr marL="628650" lvl="1" indent="-171450">
              <a:buFont typeface="Arial" panose="020B0604020202020204" pitchFamily="34" charset="0"/>
              <a:buChar char="•"/>
            </a:pPr>
            <a:r>
              <a:rPr lang="en-US" dirty="0"/>
              <a:t>Make sure there is a service provider in the CPIMS+ and specify which one for the participants</a:t>
            </a:r>
          </a:p>
          <a:p>
            <a:pPr marL="628650" lvl="1" indent="-171450">
              <a:buFont typeface="Arial" panose="020B0604020202020204" pitchFamily="34" charset="0"/>
              <a:buChar char="•"/>
            </a:pPr>
            <a:r>
              <a:rPr lang="en-US" dirty="0"/>
              <a:t>Depending on the organizations that participate in the training give people a user to transfer the case to, they will need to verify if the transfer went through</a:t>
            </a:r>
          </a:p>
          <a:p>
            <a:pPr marL="628650" lvl="1" indent="-171450">
              <a:buFont typeface="Arial" panose="020B0604020202020204" pitchFamily="34" charset="0"/>
              <a:buChar char="•"/>
            </a:pPr>
            <a:r>
              <a:rPr lang="en-US" dirty="0"/>
              <a:t>If there is only 1 organization, create a ‘dummy’ organization to transfer the case to and verify as that user if the transfers are going through. </a:t>
            </a:r>
          </a:p>
          <a:p>
            <a:pPr marL="628650" lvl="1" indent="-171450">
              <a:buFont typeface="Arial" panose="020B0604020202020204" pitchFamily="34" charset="0"/>
              <a:buChar char="•"/>
            </a:pPr>
            <a:r>
              <a:rPr lang="en-US" dirty="0"/>
              <a:t>Facilitator should pretend to be a service provider and show how to update a referral and click ‘finish’ when the service is complete </a:t>
            </a:r>
          </a:p>
          <a:p>
            <a:pPr marL="171450" indent="-171450">
              <a:buFont typeface="Arial" panose="020B0604020202020204" pitchFamily="34" charset="0"/>
              <a:buChar char="•"/>
            </a:pPr>
            <a:r>
              <a:rPr lang="en-US" dirty="0"/>
              <a:t>Walk around the room to see if anyone needs support.</a:t>
            </a:r>
          </a:p>
          <a:p>
            <a:pPr marL="171450" indent="-171450">
              <a:buFont typeface="Arial" panose="020B0604020202020204" pitchFamily="34" charset="0"/>
              <a:buChar char="•"/>
            </a:pPr>
            <a:r>
              <a:rPr lang="en-US" dirty="0"/>
              <a:t>As the facilitator, log in as the administrator to ensure all participants completed the task</a:t>
            </a:r>
          </a:p>
        </p:txBody>
      </p:sp>
      <p:sp>
        <p:nvSpPr>
          <p:cNvPr id="3" name="Slide Image Placeholder 2">
            <a:extLst>
              <a:ext uri="{FF2B5EF4-FFF2-40B4-BE49-F238E27FC236}">
                <a16:creationId xmlns:a16="http://schemas.microsoft.com/office/drawing/2014/main" id="{A5747F56-BDF3-2956-BE9E-1E2C37283D60}"/>
              </a:ext>
            </a:extLst>
          </p:cNvPr>
          <p:cNvSpPr>
            <a:spLocks noGrp="1" noRot="1" noChangeAspect="1"/>
          </p:cNvSpPr>
          <p:nvPr>
            <p:ph type="sldImg"/>
          </p:nvPr>
        </p:nvSpPr>
        <p:spPr/>
      </p:sp>
    </p:spTree>
    <p:extLst>
      <p:ext uri="{BB962C8B-B14F-4D97-AF65-F5344CB8AC3E}">
        <p14:creationId xmlns:p14="http://schemas.microsoft.com/office/powerpoint/2010/main" val="267142432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150" b="1" dirty="0"/>
              <a:t>ADAPT FOR REMOTE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50" dirty="0"/>
              <a:t>Record the plenary  discussion answers on a </a:t>
            </a:r>
            <a:r>
              <a:rPr lang="en-US" sz="1150" dirty="0" err="1"/>
              <a:t>jamboard</a:t>
            </a:r>
            <a:r>
              <a:rPr lang="en-US" sz="115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50" b="1" dirty="0">
                <a:highlight>
                  <a:schemeClr val="lt1"/>
                </a:highlight>
                <a:sym typeface="Helvetica Neue"/>
              </a:rPr>
              <a:t>___________________________________________________________________________</a:t>
            </a:r>
            <a:endParaRPr lang="en-US" sz="1150" b="0" dirty="0"/>
          </a:p>
          <a:p>
            <a:endParaRPr lang="en-US" sz="1150" b="1" dirty="0"/>
          </a:p>
          <a:p>
            <a:r>
              <a:rPr lang="en-US" sz="1150" b="1" dirty="0"/>
              <a:t>DEMO (optional)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50" dirty="0"/>
              <a:t>If there is time, ask a volunteer to use the facilitator laptop to show how they went through the exercise in the front</a:t>
            </a:r>
          </a:p>
          <a:p>
            <a:endParaRPr lang="en-US" sz="1150" dirty="0"/>
          </a:p>
          <a:p>
            <a:r>
              <a:rPr lang="en-US" sz="1150" b="1" dirty="0"/>
              <a:t>PLENARY DISCUSSION</a:t>
            </a:r>
          </a:p>
          <a:p>
            <a:pPr marL="171450" indent="-171450">
              <a:buFont typeface="Arial" panose="020B0604020202020204" pitchFamily="34" charset="0"/>
              <a:buChar char="•"/>
            </a:pPr>
            <a:r>
              <a:rPr lang="en-US" sz="1150" i="1" dirty="0"/>
              <a:t>How did it go? What was easy? What was hard?</a:t>
            </a:r>
          </a:p>
          <a:p>
            <a:pPr marL="171450" indent="-171450">
              <a:buFont typeface="Arial" panose="020B0604020202020204" pitchFamily="34" charset="0"/>
              <a:buChar char="•"/>
            </a:pPr>
            <a:r>
              <a:rPr lang="en-US" sz="1150" i="1" dirty="0"/>
              <a:t>How do you think this will support your case management process? Or maybe make it more difficult? </a:t>
            </a:r>
          </a:p>
          <a:p>
            <a:pPr marL="171450" indent="-171450">
              <a:buFont typeface="Arial" panose="020B0604020202020204" pitchFamily="34" charset="0"/>
              <a:buChar char="•"/>
            </a:pPr>
            <a:r>
              <a:rPr lang="en-US" sz="1150" dirty="0"/>
              <a:t>Record the answers on a flipchart</a:t>
            </a:r>
          </a:p>
          <a:p>
            <a:pPr marL="171450" indent="-171450">
              <a:buFont typeface="Arial" panose="020B0604020202020204" pitchFamily="34" charset="0"/>
              <a:buChar char="•"/>
            </a:pPr>
            <a:r>
              <a:rPr lang="en-US" sz="1150" dirty="0"/>
              <a:t>The feedback as well as any technical issues will need to be recorded and shared with the CPIMS Steering Committee</a:t>
            </a:r>
          </a:p>
          <a:p>
            <a:endParaRPr lang="en-US" sz="1150" dirty="0"/>
          </a:p>
          <a:p>
            <a:r>
              <a:rPr lang="en-US" sz="1150" b="1" dirty="0"/>
              <a:t>EXPLANATION</a:t>
            </a:r>
          </a:p>
          <a:p>
            <a:pPr marL="171450" indent="-171450">
              <a:buFont typeface="Arial" panose="020B0604020202020204" pitchFamily="34" charset="0"/>
              <a:buChar char="•"/>
            </a:pPr>
            <a:r>
              <a:rPr lang="en-US" sz="1150" i="1" dirty="0"/>
              <a:t>Common challenges</a:t>
            </a:r>
          </a:p>
          <a:p>
            <a:pPr marL="628650" lvl="1" indent="-171450">
              <a:buFont typeface="Arial" panose="020B0604020202020204" pitchFamily="34" charset="0"/>
              <a:buChar char="•"/>
            </a:pPr>
            <a:r>
              <a:rPr lang="en-US" sz="1150" i="1" dirty="0"/>
              <a:t>How does a user accept or reject a referral?</a:t>
            </a:r>
          </a:p>
          <a:p>
            <a:pPr marL="628650" lvl="1" indent="-171450">
              <a:buFont typeface="Arial" panose="020B0604020202020204" pitchFamily="34" charset="0"/>
              <a:buChar char="•"/>
            </a:pPr>
            <a:r>
              <a:rPr lang="en-US" sz="1150" i="1" dirty="0"/>
              <a:t>How does a user know a referral has been received by the service provider?</a:t>
            </a:r>
          </a:p>
          <a:p>
            <a:pPr marL="628650" lvl="1" indent="-171450">
              <a:buFont typeface="Arial" panose="020B0604020202020204" pitchFamily="34" charset="0"/>
              <a:buChar char="•"/>
            </a:pPr>
            <a:r>
              <a:rPr lang="en-US" sz="1150" i="1" dirty="0"/>
              <a:t>Caseworkers may forget to fill in the consent box before making referrals</a:t>
            </a:r>
          </a:p>
          <a:p>
            <a:pPr marL="1085850" lvl="2" indent="-171450">
              <a:buFont typeface="Arial" panose="020B0604020202020204" pitchFamily="34" charset="0"/>
              <a:buChar char="•"/>
            </a:pPr>
            <a:r>
              <a:rPr lang="en-US" sz="1150" i="1" dirty="0"/>
              <a:t>This is not only not in line with key IM4CM principles but will also prevent users from completing a referral</a:t>
            </a:r>
          </a:p>
          <a:p>
            <a:pPr marL="1085850" lvl="2" indent="-171450">
              <a:buFont typeface="Arial" panose="020B0604020202020204" pitchFamily="34" charset="0"/>
              <a:buChar char="•"/>
            </a:pPr>
            <a:r>
              <a:rPr lang="en-US" sz="1150" i="1" dirty="0"/>
              <a:t>Consent of the individual is required for the referral functionality to work</a:t>
            </a:r>
          </a:p>
          <a:p>
            <a:pPr marL="628650" lvl="1" indent="-171450">
              <a:buFont typeface="Arial" panose="020B0604020202020204" pitchFamily="34" charset="0"/>
              <a:buChar char="•"/>
            </a:pPr>
            <a:r>
              <a:rPr lang="en-US" sz="1150" i="1" dirty="0"/>
              <a:t>caseworkers and service providers completing a referral may forget to click "Done” when the referral is complete</a:t>
            </a:r>
          </a:p>
          <a:p>
            <a:pPr marL="0" indent="0">
              <a:buFont typeface="Arial" panose="020B0604020202020204" pitchFamily="34" charset="0"/>
              <a:buNone/>
            </a:pPr>
            <a:endParaRPr lang="en-US" sz="1150" dirty="0"/>
          </a:p>
          <a:p>
            <a:pPr marL="0" indent="0">
              <a:buFont typeface="Arial" panose="020B0604020202020204" pitchFamily="34" charset="0"/>
              <a:buNone/>
            </a:pPr>
            <a:r>
              <a:rPr lang="en-US" sz="1150" b="1" dirty="0"/>
              <a:t>INDIVIDUAL WORK</a:t>
            </a:r>
          </a:p>
          <a:p>
            <a:pPr marL="171450" indent="-171450">
              <a:buFont typeface="Arial" panose="020B0604020202020204" pitchFamily="34" charset="0"/>
              <a:buChar char="•"/>
            </a:pPr>
            <a:r>
              <a:rPr lang="en-US" sz="1150" dirty="0"/>
              <a:t>Give the participants 5 minutes to take notes in </a:t>
            </a:r>
            <a:r>
              <a:rPr lang="en-US" sz="1150" b="1" dirty="0"/>
              <a:t>Workbook page 3: CPIMS+ integration plan</a:t>
            </a:r>
          </a:p>
          <a:p>
            <a:pPr marL="171450" indent="-171450">
              <a:buFont typeface="Arial" panose="020B0604020202020204" pitchFamily="34" charset="0"/>
              <a:buChar char="•"/>
            </a:pPr>
            <a:r>
              <a:rPr lang="en-US" sz="1150" i="1" dirty="0"/>
              <a:t>Are there any questions before we continue?</a:t>
            </a:r>
            <a:endParaRPr lang="en-US" sz="1150" dirty="0"/>
          </a:p>
        </p:txBody>
      </p:sp>
      <p:sp>
        <p:nvSpPr>
          <p:cNvPr id="4" name="Slide Number Placeholder 3"/>
          <p:cNvSpPr>
            <a:spLocks noGrp="1"/>
          </p:cNvSpPr>
          <p:nvPr>
            <p:ph type="sldNum" sz="quarter" idx="5"/>
          </p:nvPr>
        </p:nvSpPr>
        <p:spPr/>
        <p:txBody>
          <a:bodyPr/>
          <a:lstStyle/>
          <a:p>
            <a:fld id="{780767AD-8186-5647-9165-A19B63BA7F43}" type="slidenum">
              <a:rPr lang="en-US" smtClean="0"/>
              <a:pPr/>
              <a:t>92</a:t>
            </a:fld>
            <a:endParaRPr lang="en-US"/>
          </a:p>
        </p:txBody>
      </p:sp>
      <p:sp>
        <p:nvSpPr>
          <p:cNvPr id="7" name="Slide Image Placeholder 6">
            <a:extLst>
              <a:ext uri="{FF2B5EF4-FFF2-40B4-BE49-F238E27FC236}">
                <a16:creationId xmlns:a16="http://schemas.microsoft.com/office/drawing/2014/main" id="{C2FB3A0B-1E8E-1B7D-86D8-8D62545CB873}"/>
              </a:ext>
            </a:extLst>
          </p:cNvPr>
          <p:cNvSpPr>
            <a:spLocks noGrp="1" noRot="1" noChangeAspect="1"/>
          </p:cNvSpPr>
          <p:nvPr>
            <p:ph type="sldImg"/>
          </p:nvPr>
        </p:nvSpPr>
        <p:spPr/>
      </p:sp>
    </p:spTree>
    <p:extLst>
      <p:ext uri="{BB962C8B-B14F-4D97-AF65-F5344CB8AC3E}">
        <p14:creationId xmlns:p14="http://schemas.microsoft.com/office/powerpoint/2010/main" val="30915634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1B6C79F4-209D-0B8A-972C-9A202DB3234E}"/>
              </a:ext>
            </a:extLst>
          </p:cNvPr>
          <p:cNvSpPr>
            <a:spLocks noGrp="1"/>
          </p:cNvSpPr>
          <p:nvPr>
            <p:ph type="body" idx="1"/>
          </p:nvPr>
        </p:nvSpPr>
        <p:spPr/>
        <p:txBody>
          <a:bodyPr/>
          <a:lstStyle/>
          <a:p>
            <a:r>
              <a:rPr lang="en-US" b="1" dirty="0"/>
              <a:t>VIDEO</a:t>
            </a:r>
          </a:p>
          <a:p>
            <a:pPr marL="171450" indent="-171450">
              <a:buFont typeface="Arial" panose="020B0604020202020204" pitchFamily="34" charset="0"/>
              <a:buChar char="•"/>
            </a:pPr>
            <a:r>
              <a:rPr lang="en-US" i="1" dirty="0"/>
              <a:t>Let’s watch a video about Follow-up and review</a:t>
            </a:r>
          </a:p>
          <a:p>
            <a:pPr marL="628650" lvl="1" indent="-171450">
              <a:buFont typeface="Arial" panose="020B0604020202020204" pitchFamily="34" charset="0"/>
              <a:buChar char="•"/>
            </a:pPr>
            <a:r>
              <a:rPr lang="en-US" dirty="0"/>
              <a:t>Alternative: invite one person to volunteer to read the case study in </a:t>
            </a:r>
            <a:r>
              <a:rPr lang="en-US" b="1" dirty="0"/>
              <a:t>Workbook page 25: Case study – Step 5</a:t>
            </a:r>
          </a:p>
          <a:p>
            <a:pPr marL="171450" indent="-171450">
              <a:buFont typeface="Arial" panose="020B0604020202020204" pitchFamily="34" charset="0"/>
              <a:buChar char="•"/>
            </a:pPr>
            <a:r>
              <a:rPr lang="en-US" dirty="0"/>
              <a:t>Show video 5 on follow up and review </a:t>
            </a:r>
            <a:r>
              <a:rPr lang="en-BE" sz="1800" u="sng" kern="0" dirty="0">
                <a:solidFill>
                  <a:srgbClr val="0000FF"/>
                </a:solidFill>
                <a:effectLst/>
                <a:latin typeface="Calibri" panose="020F0502020204030204" pitchFamily="34" charset="0"/>
                <a:ea typeface="Calibri" panose="020F0502020204030204" pitchFamily="34" charset="0"/>
                <a:hlinkClick r:id="rId3"/>
              </a:rPr>
              <a:t>https://youtu.be/_OaqKn_h8Ac</a:t>
            </a:r>
            <a:endParaRPr lang="en-CA" dirty="0"/>
          </a:p>
        </p:txBody>
      </p:sp>
      <p:sp>
        <p:nvSpPr>
          <p:cNvPr id="3" name="Slide Image Placeholder 2">
            <a:extLst>
              <a:ext uri="{FF2B5EF4-FFF2-40B4-BE49-F238E27FC236}">
                <a16:creationId xmlns:a16="http://schemas.microsoft.com/office/drawing/2014/main" id="{F838A670-8463-F21E-380C-0EB132C59038}"/>
              </a:ext>
            </a:extLst>
          </p:cNvPr>
          <p:cNvSpPr>
            <a:spLocks noGrp="1" noRot="1" noChangeAspect="1"/>
          </p:cNvSpPr>
          <p:nvPr>
            <p:ph type="sldImg"/>
          </p:nvPr>
        </p:nvSpPr>
        <p:spPr/>
      </p:sp>
    </p:spTree>
    <p:extLst>
      <p:ext uri="{BB962C8B-B14F-4D97-AF65-F5344CB8AC3E}">
        <p14:creationId xmlns:p14="http://schemas.microsoft.com/office/powerpoint/2010/main" val="372619850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150" b="1" dirty="0"/>
              <a:t>GROUP DISCUSSION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50" dirty="0"/>
              <a:t>Divide participants into groups of 3-5 people</a:t>
            </a:r>
            <a:endParaRPr lang="en-US" sz="1150" dirty="0"/>
          </a:p>
          <a:p>
            <a:pPr marL="171450" indent="-171450">
              <a:buFont typeface="Arial" panose="020B0604020202020204" pitchFamily="34" charset="0"/>
              <a:buChar char="•"/>
            </a:pPr>
            <a:r>
              <a:rPr lang="en-US" sz="1150" dirty="0"/>
              <a:t>Present the slide</a:t>
            </a:r>
          </a:p>
          <a:p>
            <a:pPr marL="171450" indent="-171450">
              <a:buFont typeface="Arial" panose="020B0604020202020204" pitchFamily="34" charset="0"/>
              <a:buChar char="•"/>
            </a:pPr>
            <a:r>
              <a:rPr lang="en-US" sz="1150" dirty="0"/>
              <a:t>Let the participants discuss</a:t>
            </a:r>
          </a:p>
          <a:p>
            <a:pPr marL="171450" indent="-171450">
              <a:buFont typeface="Arial" panose="020B0604020202020204" pitchFamily="34" charset="0"/>
              <a:buChar char="•"/>
            </a:pPr>
            <a:r>
              <a:rPr lang="en-US" sz="1150" dirty="0"/>
              <a:t>Make sure participants have their workbook closed, as the answers are inside</a:t>
            </a:r>
          </a:p>
          <a:p>
            <a:endParaRPr lang="en-US" sz="1150" dirty="0"/>
          </a:p>
          <a:p>
            <a:r>
              <a:rPr lang="en-US" sz="1150" b="1" dirty="0"/>
              <a:t>PLENARY DISCUSSION</a:t>
            </a:r>
          </a:p>
          <a:p>
            <a:pPr marL="171450" indent="-171450">
              <a:buFont typeface="Arial" panose="020B0604020202020204" pitchFamily="34" charset="0"/>
              <a:buChar char="•"/>
            </a:pPr>
            <a:r>
              <a:rPr lang="en-US" sz="1150" dirty="0"/>
              <a:t>Give time to present back (let the groups complement each other) </a:t>
            </a:r>
          </a:p>
          <a:p>
            <a:pPr marL="171450" indent="-171450">
              <a:buFont typeface="Arial" panose="020B0604020202020204" pitchFamily="34" charset="0"/>
              <a:buChar char="•"/>
            </a:pPr>
            <a:r>
              <a:rPr lang="en-US" sz="1150" dirty="0"/>
              <a:t>Complement with the notes below</a:t>
            </a:r>
          </a:p>
          <a:p>
            <a:pPr marL="171450" indent="-171450">
              <a:buFont typeface="Arial" panose="020B0604020202020204" pitchFamily="34" charset="0"/>
              <a:buChar char="•"/>
            </a:pPr>
            <a:r>
              <a:rPr lang="en-US" sz="1150" b="1" i="1" dirty="0"/>
              <a:t>When would a case plan need to be adapted? </a:t>
            </a:r>
          </a:p>
          <a:p>
            <a:pPr marL="628650" lvl="1" indent="-171450">
              <a:buFont typeface="Arial" panose="020B0604020202020204" pitchFamily="34" charset="0"/>
              <a:buChar char="•"/>
            </a:pPr>
            <a:r>
              <a:rPr lang="en-US" sz="1150" dirty="0"/>
              <a:t>Progress is not being made, e.g., the child’s situation is not improving.</a:t>
            </a:r>
          </a:p>
          <a:p>
            <a:pPr marL="628650" lvl="1" indent="-171450">
              <a:buFont typeface="Arial" panose="020B0604020202020204" pitchFamily="34" charset="0"/>
              <a:buChar char="•"/>
            </a:pPr>
            <a:r>
              <a:rPr lang="en-US" sz="1150" dirty="0"/>
              <a:t>The situation of the child has changed, this can also include change in the family situation or other contextual changes which require a revisiting of the case plan.  </a:t>
            </a:r>
          </a:p>
          <a:p>
            <a:pPr marL="171450" indent="-171450">
              <a:buFont typeface="Arial" panose="020B0604020202020204" pitchFamily="34" charset="0"/>
              <a:buChar char="•"/>
            </a:pPr>
            <a:r>
              <a:rPr lang="en-US" sz="1150" b="1" dirty="0"/>
              <a:t>What determines the frequency of the follow-up? </a:t>
            </a:r>
          </a:p>
          <a:p>
            <a:pPr marL="628650" lvl="1" indent="-171450">
              <a:buFont typeface="Arial" panose="020B0604020202020204" pitchFamily="34" charset="0"/>
              <a:buChar char="•"/>
            </a:pPr>
            <a:r>
              <a:rPr lang="en-US" sz="1150" dirty="0"/>
              <a:t>The risk level of the case determines the frequency: e.g., Nadia's case should be followed up at least twice a week as she is high-risk case. </a:t>
            </a:r>
          </a:p>
          <a:p>
            <a:pPr marL="628650" lvl="1" indent="-171450">
              <a:buFont typeface="Arial" panose="020B0604020202020204" pitchFamily="34" charset="0"/>
              <a:buChar char="•"/>
            </a:pPr>
            <a:r>
              <a:rPr lang="en-US" sz="1150" dirty="0"/>
              <a:t>If there are specific urgent needs,   (ideally the follow-ups should be scheduled) but sometimes the caseworker is obliged to conduct unscheduled follow up when there are urgent needs. </a:t>
            </a:r>
          </a:p>
          <a:p>
            <a:pPr marL="171450" indent="-171450">
              <a:buFont typeface="Arial" panose="020B0604020202020204" pitchFamily="34" charset="0"/>
              <a:buChar char="•"/>
            </a:pPr>
            <a:r>
              <a:rPr lang="en-US" sz="1150" b="1" i="1" dirty="0"/>
              <a:t>How often do supervisors conduct case file review in your organization? </a:t>
            </a:r>
          </a:p>
          <a:p>
            <a:pPr marL="628650" lvl="1" indent="-171450">
              <a:buFont typeface="Arial" panose="020B0604020202020204" pitchFamily="34" charset="0"/>
              <a:buChar char="•"/>
            </a:pPr>
            <a:r>
              <a:rPr lang="en-US" sz="1150" dirty="0"/>
              <a:t>A supervisor should review 3-5 files for each caseworker on a monthly basis</a:t>
            </a:r>
          </a:p>
          <a:p>
            <a:pPr marL="171450" indent="-171450">
              <a:buFont typeface="Arial" panose="020B0604020202020204" pitchFamily="34" charset="0"/>
              <a:buChar char="•"/>
            </a:pPr>
            <a:r>
              <a:rPr lang="en-US" sz="1150" b="1" i="1" dirty="0"/>
              <a:t>What information is important to record when reviewing a case? </a:t>
            </a:r>
          </a:p>
          <a:p>
            <a:pPr marL="628650" lvl="1" indent="-171450">
              <a:buFont typeface="Arial" panose="020B0604020202020204" pitchFamily="34" charset="0"/>
              <a:buChar char="•"/>
            </a:pPr>
            <a:r>
              <a:rPr lang="en-US" sz="1150" dirty="0"/>
              <a:t>Child’s current situation</a:t>
            </a:r>
          </a:p>
          <a:p>
            <a:pPr marL="628650" lvl="1" indent="-171450">
              <a:buFont typeface="Arial" panose="020B0604020202020204" pitchFamily="34" charset="0"/>
              <a:buChar char="•"/>
            </a:pPr>
            <a:r>
              <a:rPr lang="en-US" sz="1150" dirty="0"/>
              <a:t>Progress towards the overall goal of the case plan</a:t>
            </a:r>
          </a:p>
          <a:p>
            <a:pPr marL="628650" lvl="1" indent="-171450">
              <a:buFont typeface="Arial" panose="020B0604020202020204" pitchFamily="34" charset="0"/>
              <a:buChar char="•"/>
            </a:pPr>
            <a:r>
              <a:rPr lang="en-US" sz="1150" dirty="0"/>
              <a:t>If any adjustments are needed in the case plan</a:t>
            </a:r>
          </a:p>
          <a:p>
            <a:pPr marL="628650" lvl="1" indent="-171450">
              <a:buFont typeface="Arial" panose="020B0604020202020204" pitchFamily="34" charset="0"/>
              <a:buChar char="•"/>
            </a:pPr>
            <a:r>
              <a:rPr lang="en-US" sz="1150" dirty="0"/>
              <a:t>Whether the child's situation changed in such a way that another assessment is required</a:t>
            </a:r>
          </a:p>
          <a:p>
            <a:pPr marL="628650" lvl="1" indent="-171450">
              <a:buFont typeface="Arial" panose="020B0604020202020204" pitchFamily="34" charset="0"/>
              <a:buChar char="•"/>
            </a:pPr>
            <a:r>
              <a:rPr lang="en-US" sz="1150" dirty="0"/>
              <a:t>Whether the risk level of the case changed</a:t>
            </a:r>
          </a:p>
          <a:p>
            <a:pPr marL="628650" lvl="1" indent="-171450">
              <a:buFont typeface="Arial" panose="020B0604020202020204" pitchFamily="34" charset="0"/>
              <a:buChar char="•"/>
            </a:pPr>
            <a:r>
              <a:rPr lang="en-US" sz="1150" dirty="0"/>
              <a:t>Whether it is recommended to close the case</a:t>
            </a:r>
          </a:p>
          <a:p>
            <a:pPr marL="628650" lvl="1" indent="-171450">
              <a:buFont typeface="Arial" panose="020B0604020202020204" pitchFamily="34" charset="0"/>
              <a:buChar char="•"/>
            </a:pPr>
            <a:r>
              <a:rPr lang="en-US" sz="1150" dirty="0"/>
              <a:t>Is there is a need for another case review</a:t>
            </a:r>
          </a:p>
        </p:txBody>
      </p:sp>
      <p:sp>
        <p:nvSpPr>
          <p:cNvPr id="4" name="Slide Number Placeholder 3"/>
          <p:cNvSpPr>
            <a:spLocks noGrp="1"/>
          </p:cNvSpPr>
          <p:nvPr>
            <p:ph type="sldNum" sz="quarter" idx="5"/>
          </p:nvPr>
        </p:nvSpPr>
        <p:spPr/>
        <p:txBody>
          <a:bodyPr/>
          <a:lstStyle/>
          <a:p>
            <a:fld id="{780767AD-8186-5647-9165-A19B63BA7F43}" type="slidenum">
              <a:rPr lang="en-US" smtClean="0"/>
              <a:pPr/>
              <a:t>94</a:t>
            </a:fld>
            <a:endParaRPr lang="en-US"/>
          </a:p>
        </p:txBody>
      </p:sp>
      <p:sp>
        <p:nvSpPr>
          <p:cNvPr id="7" name="Slide Image Placeholder 6">
            <a:extLst>
              <a:ext uri="{FF2B5EF4-FFF2-40B4-BE49-F238E27FC236}">
                <a16:creationId xmlns:a16="http://schemas.microsoft.com/office/drawing/2014/main" id="{EB2DF240-B72E-DF95-143B-CC2797562BCD}"/>
              </a:ext>
            </a:extLst>
          </p:cNvPr>
          <p:cNvSpPr>
            <a:spLocks noGrp="1" noRot="1" noChangeAspect="1"/>
          </p:cNvSpPr>
          <p:nvPr>
            <p:ph type="sldImg"/>
          </p:nvPr>
        </p:nvSpPr>
        <p:spPr/>
      </p:sp>
    </p:spTree>
    <p:extLst>
      <p:ext uri="{BB962C8B-B14F-4D97-AF65-F5344CB8AC3E}">
        <p14:creationId xmlns:p14="http://schemas.microsoft.com/office/powerpoint/2010/main" val="409777325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ADAPT FOR CONTEXT</a:t>
            </a:r>
          </a:p>
          <a:p>
            <a:pPr marL="171450" indent="-171450">
              <a:buFont typeface="Arial" panose="020B0604020202020204" pitchFamily="34" charset="0"/>
              <a:buChar char="•"/>
            </a:pPr>
            <a:r>
              <a:rPr lang="en-US"/>
              <a:t>Adapt if the low-medium-high levels are different for your context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highlight>
                  <a:schemeClr val="lt1"/>
                </a:highlight>
                <a:sym typeface="Helvetica Neue"/>
              </a:rPr>
              <a:t>_____________________________________________________________________________</a:t>
            </a:r>
          </a:p>
          <a:p>
            <a:pPr marL="0" indent="0">
              <a:buFont typeface="Arial" panose="020B0604020202020204" pitchFamily="34" charset="0"/>
              <a:buNone/>
            </a:pPr>
            <a:endParaRPr lang="en-US" b="0"/>
          </a:p>
          <a:p>
            <a:r>
              <a:rPr lang="en-US" b="1"/>
              <a:t>EXPLANATION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Guide participants to </a:t>
            </a:r>
            <a:r>
              <a:rPr lang="en-US" sz="1200" b="1"/>
              <a:t>Workbook page </a:t>
            </a:r>
            <a:r>
              <a:rPr lang="en-US" sz="1200" b="1" dirty="0"/>
              <a:t>26</a:t>
            </a:r>
            <a:r>
              <a:rPr lang="en-US" sz="1200" b="1"/>
              <a:t>: Follow up form</a:t>
            </a:r>
            <a:endParaRPr lang="en-US" i="1"/>
          </a:p>
          <a:p>
            <a:pPr marL="171450" indent="-171450">
              <a:buFont typeface="Arial" panose="020B0604020202020204" pitchFamily="34" charset="0"/>
              <a:buChar char="•"/>
            </a:pPr>
            <a:r>
              <a:rPr lang="en-US" i="1"/>
              <a:t>These are some key considerations for each form</a:t>
            </a:r>
          </a:p>
          <a:p>
            <a:pPr marL="171450" indent="-171450">
              <a:buFont typeface="Arial" panose="020B0604020202020204" pitchFamily="34" charset="0"/>
              <a:buChar char="•"/>
            </a:pPr>
            <a:r>
              <a:rPr lang="en-US" i="1"/>
              <a:t>Notice the specific links between case management work, the forms and the CPIMS+</a:t>
            </a:r>
          </a:p>
          <a:p>
            <a:pPr marL="171450" indent="-171450">
              <a:buFont typeface="Arial" panose="020B0604020202020204" pitchFamily="34" charset="0"/>
              <a:buChar char="•"/>
            </a:pPr>
            <a:r>
              <a:rPr lang="en-US" dirty="0"/>
              <a:t>Present</a:t>
            </a:r>
            <a:r>
              <a:rPr lang="en-US"/>
              <a:t> the slide </a:t>
            </a:r>
          </a:p>
        </p:txBody>
      </p:sp>
      <p:sp>
        <p:nvSpPr>
          <p:cNvPr id="4" name="Slide Number Placeholder 3"/>
          <p:cNvSpPr>
            <a:spLocks noGrp="1"/>
          </p:cNvSpPr>
          <p:nvPr>
            <p:ph type="sldNum" sz="quarter" idx="5"/>
          </p:nvPr>
        </p:nvSpPr>
        <p:spPr/>
        <p:txBody>
          <a:bodyPr/>
          <a:lstStyle/>
          <a:p>
            <a:fld id="{780767AD-8186-5647-9165-A19B63BA7F43}" type="slidenum">
              <a:rPr lang="en-US" smtClean="0"/>
              <a:pPr/>
              <a:t>95</a:t>
            </a:fld>
            <a:endParaRPr lang="en-US"/>
          </a:p>
        </p:txBody>
      </p:sp>
    </p:spTree>
    <p:extLst>
      <p:ext uri="{BB962C8B-B14F-4D97-AF65-F5344CB8AC3E}">
        <p14:creationId xmlns:p14="http://schemas.microsoft.com/office/powerpoint/2010/main" val="80449852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EXPLANATION</a:t>
            </a:r>
          </a:p>
          <a:p>
            <a:pPr marL="171450" indent="-171450">
              <a:buFont typeface="Arial" panose="020B0604020202020204" pitchFamily="34" charset="0"/>
              <a:buChar char="•"/>
            </a:pPr>
            <a:r>
              <a:rPr lang="en-US" sz="1200" dirty="0"/>
              <a:t>Present</a:t>
            </a:r>
            <a:r>
              <a:rPr lang="en-US" sz="1200"/>
              <a:t> the slide </a:t>
            </a:r>
          </a:p>
        </p:txBody>
      </p:sp>
      <p:sp>
        <p:nvSpPr>
          <p:cNvPr id="4" name="Slide Number Placeholder 3"/>
          <p:cNvSpPr>
            <a:spLocks noGrp="1"/>
          </p:cNvSpPr>
          <p:nvPr>
            <p:ph type="sldNum" sz="quarter" idx="5"/>
          </p:nvPr>
        </p:nvSpPr>
        <p:spPr/>
        <p:txBody>
          <a:bodyPr/>
          <a:lstStyle/>
          <a:p>
            <a:fld id="{780767AD-8186-5647-9165-A19B63BA7F43}" type="slidenum">
              <a:rPr lang="en-US" smtClean="0"/>
              <a:pPr/>
              <a:t>96</a:t>
            </a:fld>
            <a:endParaRPr lang="en-US"/>
          </a:p>
        </p:txBody>
      </p:sp>
    </p:spTree>
    <p:extLst>
      <p:ext uri="{BB962C8B-B14F-4D97-AF65-F5344CB8AC3E}">
        <p14:creationId xmlns:p14="http://schemas.microsoft.com/office/powerpoint/2010/main" val="371863246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chemeClr val="tx1"/>
                </a:solidFill>
              </a:rPr>
              <a:t>INTRODUCTION</a:t>
            </a:r>
          </a:p>
          <a:p>
            <a:pPr marL="171450" indent="-171450">
              <a:buFont typeface="Arial" panose="020B0604020202020204" pitchFamily="34" charset="0"/>
              <a:buChar char="•"/>
            </a:pPr>
            <a:r>
              <a:rPr lang="en-US" i="1">
                <a:solidFill>
                  <a:schemeClr val="tx1"/>
                </a:solidFill>
              </a:rPr>
              <a:t>Now in this demo we will show you…</a:t>
            </a:r>
            <a:endParaRPr lang="en-US" b="0" i="1">
              <a:solidFill>
                <a:schemeClr val="tx1"/>
              </a:solidFill>
            </a:endParaRPr>
          </a:p>
          <a:p>
            <a:pPr marL="171450" indent="-171450">
              <a:buFont typeface="Arial" panose="020B0604020202020204" pitchFamily="34" charset="0"/>
              <a:buChar char="•"/>
            </a:pPr>
            <a:r>
              <a:rPr lang="en-US" b="0" i="0" dirty="0">
                <a:solidFill>
                  <a:schemeClr val="tx1"/>
                </a:solidFill>
              </a:rPr>
              <a:t>Present</a:t>
            </a:r>
            <a:r>
              <a:rPr lang="en-US" b="0" i="0">
                <a:solidFill>
                  <a:schemeClr val="tx1"/>
                </a:solidFill>
              </a:rPr>
              <a:t> the slide</a:t>
            </a:r>
            <a:endParaRPr lang="en-US" b="1" i="0">
              <a:solidFill>
                <a:schemeClr val="tx1"/>
              </a:solidFill>
            </a:endParaRPr>
          </a:p>
          <a:p>
            <a:endParaRPr lang="en-US" b="1">
              <a:solidFill>
                <a:schemeClr val="tx1"/>
              </a:solidFill>
            </a:endParaRPr>
          </a:p>
          <a:p>
            <a:r>
              <a:rPr lang="en-US" b="1">
                <a:solidFill>
                  <a:schemeClr val="tx1"/>
                </a:solidFill>
              </a:rPr>
              <a:t>DEMO</a:t>
            </a:r>
          </a:p>
          <a:p>
            <a:pPr marL="495239" indent="-316403" algn="just">
              <a:buClr>
                <a:schemeClr val="dk1"/>
              </a:buClr>
              <a:buSzPts val="1000"/>
              <a:buFont typeface="Calibri"/>
              <a:buChar char="●"/>
            </a:pPr>
            <a:r>
              <a:rPr lang="en-US" b="1"/>
              <a:t>Follow-up Form</a:t>
            </a:r>
          </a:p>
          <a:p>
            <a:pPr marL="495239" indent="-316403" algn="just">
              <a:buClr>
                <a:srgbClr val="333333"/>
              </a:buClr>
              <a:buSzPts val="1000"/>
              <a:buFont typeface="Calibri"/>
              <a:buChar char="●"/>
            </a:pPr>
            <a:r>
              <a:rPr lang="en-US" b="1" u="sng">
                <a:solidFill>
                  <a:srgbClr val="026794"/>
                </a:solidFill>
                <a:hlinkClick r:id="rId3">
                  <a:extLst>
                    <a:ext uri="{A12FA001-AC4F-418D-AE19-62706E023703}">
                      <ahyp:hlinkClr xmlns:ahyp="http://schemas.microsoft.com/office/drawing/2018/hyperlinkcolor" val="tx"/>
                    </a:ext>
                  </a:extLst>
                </a:hlinkClick>
              </a:rPr>
              <a:t>Tasks</a:t>
            </a:r>
            <a:r>
              <a:rPr lang="en-US" b="1"/>
              <a:t> for follow-up</a:t>
            </a:r>
          </a:p>
          <a:p>
            <a:pPr marL="952439" lvl="1" indent="-316403" algn="just">
              <a:buClr>
                <a:srgbClr val="333333"/>
              </a:buClr>
              <a:buSzPts val="1000"/>
              <a:buFont typeface="Calibri"/>
              <a:buChar char="●"/>
            </a:pPr>
            <a:r>
              <a:rPr lang="en-US"/>
              <a:t>See link to video and the CPIMS+ How-to-Demo PPT 20-23</a:t>
            </a:r>
          </a:p>
          <a:p>
            <a:pPr marL="495239" indent="-316403" algn="just">
              <a:buClr>
                <a:srgbClr val="333333"/>
              </a:buClr>
              <a:buSzPts val="1000"/>
              <a:buFont typeface="Calibri"/>
              <a:buChar char="●"/>
            </a:pPr>
            <a:r>
              <a:rPr lang="en-US"/>
              <a:t>See the </a:t>
            </a:r>
            <a:r>
              <a:rPr lang="en-US" u="sng">
                <a:solidFill>
                  <a:srgbClr val="026794"/>
                </a:solidFill>
                <a:hlinkClick r:id="rId4">
                  <a:extLst>
                    <a:ext uri="{A12FA001-AC4F-418D-AE19-62706E023703}">
                      <ahyp:hlinkClr xmlns:ahyp="http://schemas.microsoft.com/office/drawing/2018/hyperlinkcolor" val="tx"/>
                    </a:ext>
                  </a:extLst>
                </a:hlinkClick>
              </a:rPr>
              <a:t>CPIMS+ user guide</a:t>
            </a:r>
            <a:r>
              <a:rPr lang="en-US">
                <a:solidFill>
                  <a:srgbClr val="026794"/>
                </a:solidFill>
              </a:rPr>
              <a:t> </a:t>
            </a:r>
            <a:r>
              <a:rPr lang="en-US"/>
              <a:t>for more information (See Task Lists)</a:t>
            </a:r>
          </a:p>
        </p:txBody>
      </p:sp>
      <p:sp>
        <p:nvSpPr>
          <p:cNvPr id="4" name="Slide Number Placeholder 3"/>
          <p:cNvSpPr>
            <a:spLocks noGrp="1"/>
          </p:cNvSpPr>
          <p:nvPr>
            <p:ph type="sldNum" sz="quarter" idx="5"/>
          </p:nvPr>
        </p:nvSpPr>
        <p:spPr/>
        <p:txBody>
          <a:bodyPr/>
          <a:lstStyle/>
          <a:p>
            <a:fld id="{780767AD-8186-5647-9165-A19B63BA7F43}" type="slidenum">
              <a:rPr lang="en-US" smtClean="0"/>
              <a:pPr/>
              <a:t>97</a:t>
            </a:fld>
            <a:endParaRPr lang="en-US"/>
          </a:p>
        </p:txBody>
      </p:sp>
    </p:spTree>
    <p:extLst>
      <p:ext uri="{BB962C8B-B14F-4D97-AF65-F5344CB8AC3E}">
        <p14:creationId xmlns:p14="http://schemas.microsoft.com/office/powerpoint/2010/main" val="341710541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ADAPT FOR REMOTE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t>When participants are working, check on them and ask </a:t>
            </a:r>
            <a:r>
              <a:rPr lang="en-US"/>
              <a:t>how comfortable they are with using the CPIMS+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Offer to provide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If anyone is facing difficulties, show them what to do on the screen</a:t>
            </a:r>
            <a:endParaRPr lang="en-US"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highlight>
                  <a:schemeClr val="lt1"/>
                </a:highlight>
                <a:sym typeface="Helvetica Neue"/>
              </a:rPr>
              <a:t>___________________________________________________________________________</a:t>
            </a:r>
            <a:endParaRPr lang="en-US" b="0"/>
          </a:p>
          <a:p>
            <a:endParaRPr lang="en-US" b="1"/>
          </a:p>
          <a:p>
            <a:r>
              <a:rPr lang="en-US" b="1"/>
              <a:t>INDIVIDUAL WORK</a:t>
            </a:r>
          </a:p>
          <a:p>
            <a:pPr marL="171450" indent="-171450">
              <a:buFont typeface="Arial" panose="020B0604020202020204" pitchFamily="34" charset="0"/>
              <a:buChar char="•"/>
            </a:pPr>
            <a:r>
              <a:rPr lang="en-US" i="1"/>
              <a:t>Now it’s your turn to practice</a:t>
            </a:r>
          </a:p>
          <a:p>
            <a:pPr marL="171450" indent="-171450">
              <a:buFont typeface="Arial" panose="020B0604020202020204" pitchFamily="34" charset="0"/>
              <a:buChar char="•"/>
            </a:pPr>
            <a:r>
              <a:rPr lang="en-US" i="1"/>
              <a:t>Refer to </a:t>
            </a:r>
            <a:r>
              <a:rPr lang="en-US" b="1" i="1"/>
              <a:t>Workbook page </a:t>
            </a:r>
            <a:r>
              <a:rPr lang="en-US" b="1" i="1" dirty="0"/>
              <a:t>25</a:t>
            </a:r>
            <a:r>
              <a:rPr lang="en-US" b="1" i="1"/>
              <a:t>: Case study – Step 5</a:t>
            </a:r>
          </a:p>
          <a:p>
            <a:pPr marL="171450" indent="-171450">
              <a:buFont typeface="Arial" panose="020B0604020202020204" pitchFamily="34" charset="0"/>
              <a:buChar char="•"/>
            </a:pPr>
            <a:r>
              <a:rPr lang="en-US" i="1"/>
              <a:t>Do the following…</a:t>
            </a:r>
          </a:p>
          <a:p>
            <a:pPr marL="171450" indent="-171450">
              <a:buFont typeface="Arial" panose="020B0604020202020204" pitchFamily="34" charset="0"/>
              <a:buChar char="•"/>
            </a:pPr>
            <a:r>
              <a:rPr lang="en-US" dirty="0"/>
              <a:t>Present</a:t>
            </a:r>
            <a:r>
              <a:rPr lang="en-US"/>
              <a:t> the slide</a:t>
            </a:r>
          </a:p>
          <a:p>
            <a:pPr marL="171450" indent="-171450">
              <a:buFont typeface="Arial" panose="020B0604020202020204" pitchFamily="34" charset="0"/>
              <a:buChar char="•"/>
            </a:pPr>
            <a:r>
              <a:rPr lang="en-US"/>
              <a:t>The supervisors can support the caseworkers with their part of the exercise</a:t>
            </a:r>
          </a:p>
          <a:p>
            <a:pPr marL="171450" indent="-171450">
              <a:buFont typeface="Arial" panose="020B0604020202020204" pitchFamily="34" charset="0"/>
              <a:buChar char="•"/>
            </a:pPr>
            <a:r>
              <a:rPr lang="en-US"/>
              <a:t>Walk around the room to see if anyone needs support</a:t>
            </a:r>
          </a:p>
          <a:p>
            <a:pPr marL="171450" indent="-171450">
              <a:buFont typeface="Arial" panose="020B0604020202020204" pitchFamily="34" charset="0"/>
              <a:buChar char="•"/>
            </a:pPr>
            <a:r>
              <a:rPr lang="en-US"/>
              <a:t>As the facilitator, log in as the administrator to ensure all participants completed the task</a:t>
            </a:r>
            <a:endParaRPr lang="en-US" sz="1300" b="1"/>
          </a:p>
        </p:txBody>
      </p:sp>
      <p:sp>
        <p:nvSpPr>
          <p:cNvPr id="4" name="Slide Number Placeholder 3"/>
          <p:cNvSpPr>
            <a:spLocks noGrp="1"/>
          </p:cNvSpPr>
          <p:nvPr>
            <p:ph type="sldNum" sz="quarter" idx="5"/>
          </p:nvPr>
        </p:nvSpPr>
        <p:spPr/>
        <p:txBody>
          <a:bodyPr/>
          <a:lstStyle/>
          <a:p>
            <a:fld id="{780767AD-8186-5647-9165-A19B63BA7F43}" type="slidenum">
              <a:rPr lang="en-US" smtClean="0"/>
              <a:pPr/>
              <a:t>98</a:t>
            </a:fld>
            <a:endParaRPr lang="en-US"/>
          </a:p>
        </p:txBody>
      </p:sp>
    </p:spTree>
    <p:extLst>
      <p:ext uri="{BB962C8B-B14F-4D97-AF65-F5344CB8AC3E}">
        <p14:creationId xmlns:p14="http://schemas.microsoft.com/office/powerpoint/2010/main" val="297813817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50" b="1"/>
              <a:t>ADAPT FOR REMOTE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50"/>
              <a:t>Record the plenary discussion answers on a </a:t>
            </a:r>
            <a:r>
              <a:rPr lang="en-US" sz="1150" dirty="0" err="1"/>
              <a:t>jamboard</a:t>
            </a:r>
            <a:r>
              <a:rPr lang="en-US" sz="115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50" b="1">
                <a:highlight>
                  <a:schemeClr val="lt1"/>
                </a:highlight>
                <a:sym typeface="Helvetica Neue"/>
              </a:rPr>
              <a:t>___________________________________________________________________________</a:t>
            </a:r>
            <a:endParaRPr lang="en-US" sz="1150" b="0"/>
          </a:p>
          <a:p>
            <a:endParaRPr lang="en-US" sz="1150" b="1"/>
          </a:p>
          <a:p>
            <a:r>
              <a:rPr lang="en-US" sz="1150" b="1"/>
              <a:t>DEMO (optional)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50"/>
              <a:t>If there is time, ask a volunteer to use the facilitator laptop to show how they went through the exercise in the front</a:t>
            </a:r>
          </a:p>
          <a:p>
            <a:endParaRPr lang="en-US" sz="1150"/>
          </a:p>
          <a:p>
            <a:r>
              <a:rPr lang="en-US" sz="1150" b="1"/>
              <a:t>PLENARY DISCUSSION</a:t>
            </a:r>
          </a:p>
          <a:p>
            <a:pPr marL="171450" indent="-171450">
              <a:buFont typeface="Arial" panose="020B0604020202020204" pitchFamily="34" charset="0"/>
              <a:buChar char="•"/>
            </a:pPr>
            <a:r>
              <a:rPr lang="en-US" sz="1150" i="1"/>
              <a:t>How did it go?</a:t>
            </a:r>
          </a:p>
          <a:p>
            <a:pPr marL="171450" indent="-171450">
              <a:buFont typeface="Arial" panose="020B0604020202020204" pitchFamily="34" charset="0"/>
              <a:buChar char="•"/>
            </a:pPr>
            <a:r>
              <a:rPr lang="en-US" sz="1150" i="1"/>
              <a:t>What was easy?</a:t>
            </a:r>
          </a:p>
          <a:p>
            <a:pPr marL="171450" indent="-171450">
              <a:buFont typeface="Arial" panose="020B0604020202020204" pitchFamily="34" charset="0"/>
              <a:buChar char="•"/>
            </a:pPr>
            <a:r>
              <a:rPr lang="en-US" sz="1150" i="1"/>
              <a:t>What was hard?</a:t>
            </a:r>
          </a:p>
          <a:p>
            <a:pPr marL="171450" indent="-171450">
              <a:buFont typeface="Arial" panose="020B0604020202020204" pitchFamily="34" charset="0"/>
              <a:buChar char="•"/>
            </a:pPr>
            <a:r>
              <a:rPr lang="en-US" sz="1150" i="1"/>
              <a:t>How do you think this will support your case management process? Or maybe make it more difficult? </a:t>
            </a:r>
          </a:p>
          <a:p>
            <a:pPr marL="171450" indent="-171450">
              <a:buFont typeface="Arial" panose="020B0604020202020204" pitchFamily="34" charset="0"/>
              <a:buChar char="•"/>
            </a:pPr>
            <a:r>
              <a:rPr lang="en-US" sz="1150"/>
              <a:t>Record the answers on a flipchart</a:t>
            </a:r>
          </a:p>
          <a:p>
            <a:pPr marL="171450" indent="-171450">
              <a:buFont typeface="Arial" panose="020B0604020202020204" pitchFamily="34" charset="0"/>
              <a:buChar char="•"/>
            </a:pPr>
            <a:r>
              <a:rPr lang="en-US" sz="1150"/>
              <a:t>The feedback as well as any technical issues will need to be recorded and shared with the CPIMS Steering Committee</a:t>
            </a:r>
          </a:p>
          <a:p>
            <a:endParaRPr lang="en-US" sz="1150"/>
          </a:p>
          <a:p>
            <a:r>
              <a:rPr lang="en-US" sz="1150" b="1"/>
              <a:t>EXPLANATION</a:t>
            </a:r>
          </a:p>
          <a:p>
            <a:pPr marL="171450" indent="-171450">
              <a:buFont typeface="Arial" panose="020B0604020202020204" pitchFamily="34" charset="0"/>
              <a:buChar char="•"/>
            </a:pPr>
            <a:r>
              <a:rPr lang="en-US" sz="1150" i="1"/>
              <a:t>Common challenges</a:t>
            </a:r>
          </a:p>
          <a:p>
            <a:pPr marL="628650" lvl="1" indent="-171450">
              <a:buFont typeface="Arial" panose="020B0604020202020204" pitchFamily="34" charset="0"/>
              <a:buChar char="•"/>
            </a:pPr>
            <a:r>
              <a:rPr lang="en-US" sz="1150" i="1"/>
              <a:t>Depending on the nature of the visit and agreements in a specific context it may be common practices to now add every follow-up into the form; this will also depend on nature/ purpose and information gathered on the visit. However,  documentation helps to have completeness of the case and is key especially if a transfer is ever needed. </a:t>
            </a:r>
          </a:p>
          <a:p>
            <a:pPr marL="628650" lvl="1" indent="-171450">
              <a:buFont typeface="Arial" panose="020B0604020202020204" pitchFamily="34" charset="0"/>
              <a:buChar char="•"/>
            </a:pPr>
            <a:r>
              <a:rPr lang="en-US" sz="1150" i="1"/>
              <a:t>Caseworkers may for may forget to save after adding follow-ups</a:t>
            </a:r>
          </a:p>
          <a:p>
            <a:pPr marL="0" indent="0">
              <a:buFont typeface="Arial" panose="020B0604020202020204" pitchFamily="34" charset="0"/>
              <a:buNone/>
            </a:pPr>
            <a:endParaRPr lang="en-US" sz="1150"/>
          </a:p>
          <a:p>
            <a:pPr marL="0" indent="0">
              <a:buFont typeface="Arial" panose="020B0604020202020204" pitchFamily="34" charset="0"/>
              <a:buNone/>
            </a:pPr>
            <a:r>
              <a:rPr lang="en-US" sz="1150" b="1"/>
              <a:t>INDIVIDUAL WORK</a:t>
            </a:r>
          </a:p>
          <a:p>
            <a:pPr marL="171450" indent="-171450">
              <a:buFont typeface="Arial" panose="020B0604020202020204" pitchFamily="34" charset="0"/>
              <a:buChar char="•"/>
            </a:pPr>
            <a:r>
              <a:rPr lang="en-US" sz="1150"/>
              <a:t>Give the participants 5 minutes to take notes in </a:t>
            </a:r>
            <a:r>
              <a:rPr lang="en-US" sz="1150" b="1"/>
              <a:t>Workbook page </a:t>
            </a:r>
            <a:r>
              <a:rPr lang="en-US" sz="1150" b="1" dirty="0"/>
              <a:t>3</a:t>
            </a:r>
            <a:r>
              <a:rPr lang="en-US" sz="1150" b="1"/>
              <a:t>: CPIMS+ integration plan</a:t>
            </a:r>
          </a:p>
          <a:p>
            <a:pPr marL="171450" indent="-171450">
              <a:buFont typeface="Arial" panose="020B0604020202020204" pitchFamily="34" charset="0"/>
              <a:buChar char="•"/>
            </a:pPr>
            <a:r>
              <a:rPr lang="en-US" sz="1150" i="1"/>
              <a:t>Are there any questions before we continue?</a:t>
            </a:r>
            <a:endParaRPr lang="en-US" sz="1150"/>
          </a:p>
        </p:txBody>
      </p:sp>
      <p:sp>
        <p:nvSpPr>
          <p:cNvPr id="4" name="Slide Number Placeholder 3"/>
          <p:cNvSpPr>
            <a:spLocks noGrp="1"/>
          </p:cNvSpPr>
          <p:nvPr>
            <p:ph type="sldNum" sz="quarter" idx="5"/>
          </p:nvPr>
        </p:nvSpPr>
        <p:spPr/>
        <p:txBody>
          <a:bodyPr/>
          <a:lstStyle/>
          <a:p>
            <a:fld id="{780767AD-8186-5647-9165-A19B63BA7F43}" type="slidenum">
              <a:rPr lang="en-US" smtClean="0"/>
              <a:pPr/>
              <a:t>99</a:t>
            </a:fld>
            <a:endParaRPr lang="en-US"/>
          </a:p>
        </p:txBody>
      </p:sp>
    </p:spTree>
    <p:extLst>
      <p:ext uri="{BB962C8B-B14F-4D97-AF65-F5344CB8AC3E}">
        <p14:creationId xmlns:p14="http://schemas.microsoft.com/office/powerpoint/2010/main" val="3997741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538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A8BE9D00-E3B6-4C8A-9850-E680BFE2727A}"/>
              </a:ext>
            </a:extLst>
          </p:cNvPr>
          <p:cNvSpPr/>
          <p:nvPr userDrawn="1"/>
        </p:nvSpPr>
        <p:spPr>
          <a:xfrm>
            <a:off x="0" y="0"/>
            <a:ext cx="5811000" cy="6858000"/>
          </a:xfrm>
          <a:prstGeom prst="homePlate">
            <a:avLst>
              <a:gd name="adj" fmla="val 2525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62" name="Title 1">
            <a:extLst>
              <a:ext uri="{FF2B5EF4-FFF2-40B4-BE49-F238E27FC236}">
                <a16:creationId xmlns:a16="http://schemas.microsoft.com/office/drawing/2014/main" id="{D0172625-8E54-4F58-8621-F7FE15D63AD5}"/>
              </a:ext>
            </a:extLst>
          </p:cNvPr>
          <p:cNvSpPr>
            <a:spLocks noGrp="1"/>
          </p:cNvSpPr>
          <p:nvPr>
            <p:ph type="title" hasCustomPrompt="1"/>
          </p:nvPr>
        </p:nvSpPr>
        <p:spPr>
          <a:xfrm>
            <a:off x="796386" y="3099692"/>
            <a:ext cx="4015311" cy="562168"/>
          </a:xfrm>
        </p:spPr>
        <p:txBody>
          <a:bodyPr>
            <a:noAutofit/>
          </a:bodyPr>
          <a:lstStyle>
            <a:lvl1pPr algn="l">
              <a:defRPr sz="4800" b="1">
                <a:solidFill>
                  <a:schemeClr val="bg1"/>
                </a:solidFill>
                <a:latin typeface="Garamond" panose="02020404030301010803" pitchFamily="18" charset="0"/>
              </a:defRPr>
            </a:lvl1pPr>
          </a:lstStyle>
          <a:p>
            <a:r>
              <a:rPr lang="en-US"/>
              <a:t>CLICK TO EDIT MASTER TITLE STYLE</a:t>
            </a:r>
          </a:p>
        </p:txBody>
      </p:sp>
    </p:spTree>
    <p:extLst>
      <p:ext uri="{BB962C8B-B14F-4D97-AF65-F5344CB8AC3E}">
        <p14:creationId xmlns:p14="http://schemas.microsoft.com/office/powerpoint/2010/main" val="3039931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 name="Hexagon 5">
            <a:extLst>
              <a:ext uri="{FF2B5EF4-FFF2-40B4-BE49-F238E27FC236}">
                <a16:creationId xmlns:a16="http://schemas.microsoft.com/office/drawing/2014/main" id="{B44FDF81-8ADA-496B-B92F-CF22EC5DCC7F}"/>
              </a:ext>
            </a:extLst>
          </p:cNvPr>
          <p:cNvSpPr/>
          <p:nvPr userDrawn="1"/>
        </p:nvSpPr>
        <p:spPr>
          <a:xfrm rot="1782986">
            <a:off x="657419" y="1353466"/>
            <a:ext cx="4749573" cy="4094457"/>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5" name="Title 1">
            <a:extLst>
              <a:ext uri="{FF2B5EF4-FFF2-40B4-BE49-F238E27FC236}">
                <a16:creationId xmlns:a16="http://schemas.microsoft.com/office/drawing/2014/main" id="{917F4B93-D5FC-4BC1-ACC8-42A00E6E8C14}"/>
              </a:ext>
            </a:extLst>
          </p:cNvPr>
          <p:cNvSpPr>
            <a:spLocks noGrp="1"/>
          </p:cNvSpPr>
          <p:nvPr>
            <p:ph type="title" hasCustomPrompt="1"/>
          </p:nvPr>
        </p:nvSpPr>
        <p:spPr>
          <a:xfrm>
            <a:off x="1243426" y="3099692"/>
            <a:ext cx="4015311" cy="562168"/>
          </a:xfrm>
        </p:spPr>
        <p:txBody>
          <a:bodyPr>
            <a:noAutofit/>
          </a:bodyPr>
          <a:lstStyle>
            <a:lvl1pPr algn="ctr">
              <a:defRPr sz="4800" b="1">
                <a:solidFill>
                  <a:schemeClr val="bg1"/>
                </a:solidFill>
                <a:latin typeface="Garamond" panose="02020404030301010803" pitchFamily="18" charset="0"/>
              </a:defRPr>
            </a:lvl1pPr>
          </a:lstStyle>
          <a:p>
            <a:r>
              <a:rPr lang="en-US"/>
              <a:t>CLICK TO EDIT MASTER TITLE STYLE</a:t>
            </a:r>
          </a:p>
        </p:txBody>
      </p:sp>
    </p:spTree>
    <p:extLst>
      <p:ext uri="{BB962C8B-B14F-4D97-AF65-F5344CB8AC3E}">
        <p14:creationId xmlns:p14="http://schemas.microsoft.com/office/powerpoint/2010/main" val="1646167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0BEFEC-EC87-4309-BFFA-7F010E02C918}"/>
              </a:ext>
            </a:extLst>
          </p:cNvPr>
          <p:cNvSpPr/>
          <p:nvPr userDrawn="1"/>
        </p:nvSpPr>
        <p:spPr>
          <a:xfrm>
            <a:off x="0" y="-1"/>
            <a:ext cx="12192000" cy="98552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4" name="Picture 3">
            <a:extLst>
              <a:ext uri="{FF2B5EF4-FFF2-40B4-BE49-F238E27FC236}">
                <a16:creationId xmlns:a16="http://schemas.microsoft.com/office/drawing/2014/main" id="{B95C4430-545B-43B4-8F97-B99486693A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6230028"/>
            <a:ext cx="349715" cy="402608"/>
          </a:xfrm>
          <a:prstGeom prst="rect">
            <a:avLst/>
          </a:prstGeom>
        </p:spPr>
      </p:pic>
      <p:sp>
        <p:nvSpPr>
          <p:cNvPr id="5" name="Rectangle 4">
            <a:extLst>
              <a:ext uri="{FF2B5EF4-FFF2-40B4-BE49-F238E27FC236}">
                <a16:creationId xmlns:a16="http://schemas.microsoft.com/office/drawing/2014/main" id="{8D558F4F-F02F-4C45-8C27-F7DD99B0F780}"/>
              </a:ext>
            </a:extLst>
          </p:cNvPr>
          <p:cNvSpPr/>
          <p:nvPr userDrawn="1"/>
        </p:nvSpPr>
        <p:spPr>
          <a:xfrm>
            <a:off x="766810" y="6277445"/>
            <a:ext cx="4160791" cy="307777"/>
          </a:xfrm>
          <a:prstGeom prst="rect">
            <a:avLst/>
          </a:prstGeom>
        </p:spPr>
        <p:txBody>
          <a:bodyPr wrap="square">
            <a:spAutoFit/>
          </a:bodyPr>
          <a:lstStyle/>
          <a:p>
            <a:pPr algn="l"/>
            <a:r>
              <a:rPr lang="en-CA" sz="1400" b="0">
                <a:solidFill>
                  <a:schemeClr val="tx2"/>
                </a:solidFill>
              </a:rPr>
              <a:t>Level 3: </a:t>
            </a:r>
            <a:r>
              <a:rPr lang="en-US" sz="1400" b="1">
                <a:solidFill>
                  <a:schemeClr val="tx2"/>
                </a:solidFill>
              </a:rPr>
              <a:t>Case Management with the CPIMS+ </a:t>
            </a:r>
            <a:r>
              <a:rPr lang="en-CA" sz="1400" b="1">
                <a:solidFill>
                  <a:schemeClr val="tx2"/>
                </a:solidFill>
              </a:rPr>
              <a:t> </a:t>
            </a:r>
            <a:endParaRPr lang="en-CA" sz="1400" b="0">
              <a:solidFill>
                <a:schemeClr val="tx2"/>
              </a:solidFill>
            </a:endParaRPr>
          </a:p>
        </p:txBody>
      </p:sp>
      <p:sp>
        <p:nvSpPr>
          <p:cNvPr id="2" name="Title 1">
            <a:extLst>
              <a:ext uri="{FF2B5EF4-FFF2-40B4-BE49-F238E27FC236}">
                <a16:creationId xmlns:a16="http://schemas.microsoft.com/office/drawing/2014/main" id="{BFF5FD31-A1B4-42BF-B5CB-087E7BAA2337}"/>
              </a:ext>
            </a:extLst>
          </p:cNvPr>
          <p:cNvSpPr>
            <a:spLocks noGrp="1"/>
          </p:cNvSpPr>
          <p:nvPr>
            <p:ph type="title"/>
          </p:nvPr>
        </p:nvSpPr>
        <p:spPr>
          <a:xfrm>
            <a:off x="838200" y="120516"/>
            <a:ext cx="10515600" cy="868968"/>
          </a:xfrm>
        </p:spPr>
        <p:txBody>
          <a:bodyPr>
            <a:normAutofit/>
          </a:bodyPr>
          <a:lstStyle>
            <a:lvl1pPr algn="ctr">
              <a:defRPr sz="3200" b="1">
                <a:solidFill>
                  <a:schemeClr val="accent4"/>
                </a:solidFill>
                <a:latin typeface="Arial" panose="020B0604020202020204" pitchFamily="34" charset="0"/>
                <a:cs typeface="Arial" panose="020B0604020202020204" pitchFamily="34" charset="0"/>
              </a:defRPr>
            </a:lvl1pPr>
          </a:lstStyle>
          <a:p>
            <a:r>
              <a:rPr lang="en-US"/>
              <a:t>Click to edit Master title style</a:t>
            </a:r>
            <a:endParaRPr lang="en-CA"/>
          </a:p>
        </p:txBody>
      </p:sp>
    </p:spTree>
    <p:extLst>
      <p:ext uri="{BB962C8B-B14F-4D97-AF65-F5344CB8AC3E}">
        <p14:creationId xmlns:p14="http://schemas.microsoft.com/office/powerpoint/2010/main" val="4164188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6831929"/>
      </p:ext>
    </p:extLst>
  </p:cSld>
  <p:clrMap bg1="lt1" tx1="dk1" bg2="lt2" tx2="dk2" accent1="accent1" accent2="accent2" accent3="accent3" accent4="accent4" accent5="accent5" accent6="accent6" hlink="hlink" folHlink="folHlink"/>
  <p:sldLayoutIdLst>
    <p:sldLayoutId id="2147483680" r:id="rId1"/>
    <p:sldLayoutId id="2147483685" r:id="rId2"/>
    <p:sldLayoutId id="2147483687" r:id="rId3"/>
    <p:sldLayoutId id="2147483686" r:id="rId4"/>
  </p:sldLayoutIdLst>
  <p:txStyles>
    <p:title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hyperlink" Target="https://app.vyond.com/videos/38c9765e-cc38-4d41-89d0-08ac9fbd1422" TargetMode="External"/><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hyperlink" Target="https://www.youtube.com/channel/UCRe6ziywtDB4FbPLLg-Ogzw" TargetMode="External"/><Relationship Id="rId2" Type="http://schemas.openxmlformats.org/officeDocument/2006/relationships/notesSlide" Target="../notesSlides/notesSlide105.xml"/><Relationship Id="rId1" Type="http://schemas.openxmlformats.org/officeDocument/2006/relationships/slideLayout" Target="../slideLayouts/slideLayout4.xml"/><Relationship Id="rId6" Type="http://schemas.openxmlformats.org/officeDocument/2006/relationships/hyperlink" Target="https://youtu.be/Np-I3ARvPQY"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8" Type="http://schemas.openxmlformats.org/officeDocument/2006/relationships/hyperlink" Target="https://youtu.be/9X8QNJGMNVw" TargetMode="External"/><Relationship Id="rId3" Type="http://schemas.openxmlformats.org/officeDocument/2006/relationships/hyperlink" Target="https://www.youtube.com/channel/UCRe6ziywtDB4FbPLLg-Ogzw" TargetMode="External"/><Relationship Id="rId7" Type="http://schemas.openxmlformats.org/officeDocument/2006/relationships/hyperlink" Target="https://youtu.be/At3uQPRmzBw" TargetMode="External"/><Relationship Id="rId2" Type="http://schemas.openxmlformats.org/officeDocument/2006/relationships/notesSlide" Target="../notesSlides/notesSlide117.xml"/><Relationship Id="rId1" Type="http://schemas.openxmlformats.org/officeDocument/2006/relationships/slideLayout" Target="../slideLayouts/slideLayout4.xml"/><Relationship Id="rId6" Type="http://schemas.openxmlformats.org/officeDocument/2006/relationships/hyperlink" Target="https://www.youtube.com/watch?v=50h1SZegoUA&amp;list=PLSnTMDfTYBLgPMh7jm_XOj_WR0b6NUJdI&amp;index=1" TargetMode="External"/><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hyperlink" Target="https://www.youtube.com/watch?v=LKeuYK6d2aM&amp;list=PLSnTMDfTYBLgPMh7jm_XOj_WR0b6NUJdI&amp;index=22" TargetMode="Externa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2.xml"/><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3" Type="http://schemas.openxmlformats.org/officeDocument/2006/relationships/hyperlink" Target="https://www.youtube.com/channel/UCRe6ziywtDB4FbPLLg-Ogzw" TargetMode="External"/><Relationship Id="rId2" Type="http://schemas.openxmlformats.org/officeDocument/2006/relationships/notesSlide" Target="../notesSlides/notesSlide125.xml"/><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126.xml.rels><?xml version="1.0" encoding="UTF-8" standalone="yes"?>
<Relationships xmlns="http://schemas.openxmlformats.org/package/2006/relationships"><Relationship Id="rId3" Type="http://schemas.openxmlformats.org/officeDocument/2006/relationships/hyperlink" Target="https://www.youtube.com/channel/UCRe6ziywtDB4FbPLLg-Ogzw" TargetMode="External"/><Relationship Id="rId2" Type="http://schemas.openxmlformats.org/officeDocument/2006/relationships/notesSlide" Target="../notesSlides/notesSlide126.xml"/><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3" Type="http://schemas.openxmlformats.org/officeDocument/2006/relationships/hyperlink" Target="https://www.youtube.com/channel/UCRe6ziywtDB4FbPLLg-Ogzw" TargetMode="External"/><Relationship Id="rId2" Type="http://schemas.openxmlformats.org/officeDocument/2006/relationships/notesSlide" Target="../notesSlides/notesSlide129.xml"/><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3" Type="http://schemas.openxmlformats.org/officeDocument/2006/relationships/hyperlink" Target="https://www.youtube.com/channel/UCRe6ziywtDB4FbPLLg-Ogzw" TargetMode="External"/><Relationship Id="rId2" Type="http://schemas.openxmlformats.org/officeDocument/2006/relationships/notesSlide" Target="../notesSlides/notesSlide131.xml"/><Relationship Id="rId1" Type="http://schemas.openxmlformats.org/officeDocument/2006/relationships/slideLayout" Target="../slideLayouts/slideLayout4.xml"/><Relationship Id="rId6" Type="http://schemas.openxmlformats.org/officeDocument/2006/relationships/hyperlink" Target="https://www.youtube.com/watch?v=YjJ4PN72rJk&amp;list=PLSnTMDfTYBLgPMh7jm_XOj_WR0b6NUJdI&amp;index=17"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1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hyperlink" Target="https://www.youtube.com/channel/UCRe6ziywtDB4FbPLLg-Ogzw" TargetMode="External"/><Relationship Id="rId2" Type="http://schemas.openxmlformats.org/officeDocument/2006/relationships/notesSlide" Target="../notesSlides/notesSlide137.xml"/><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138.xml.rels><?xml version="1.0" encoding="UTF-8" standalone="yes"?>
<Relationships xmlns="http://schemas.openxmlformats.org/package/2006/relationships"><Relationship Id="rId3" Type="http://schemas.openxmlformats.org/officeDocument/2006/relationships/hyperlink" Target="https://www.youtube.com/channel/UCRe6ziywtDB4FbPLLg-Ogzw" TargetMode="External"/><Relationship Id="rId2" Type="http://schemas.openxmlformats.org/officeDocument/2006/relationships/notesSlide" Target="../notesSlides/notesSlide138.xml"/><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0.xml"/><Relationship Id="rId1" Type="http://schemas.openxmlformats.org/officeDocument/2006/relationships/slideLayout" Target="../slideLayouts/slideLayout4.xml"/><Relationship Id="rId4" Type="http://schemas.openxmlformats.org/officeDocument/2006/relationships/image" Target="../media/image29.svg"/></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2.xml"/><Relationship Id="rId1" Type="http://schemas.openxmlformats.org/officeDocument/2006/relationships/slideLayout" Target="../slideLayouts/slideLayout4.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3.xml"/><Relationship Id="rId1" Type="http://schemas.openxmlformats.org/officeDocument/2006/relationships/slideLayout" Target="../slideLayouts/slideLayout4.xml"/><Relationship Id="rId4" Type="http://schemas.openxmlformats.org/officeDocument/2006/relationships/image" Target="../media/image35.svg"/></Relationships>
</file>

<file path=ppt/slides/_rels/slide154.xml.rels><?xml version="1.0" encoding="UTF-8" standalone="yes"?>
<Relationships xmlns="http://schemas.openxmlformats.org/package/2006/relationships"><Relationship Id="rId3" Type="http://schemas.openxmlformats.org/officeDocument/2006/relationships/hyperlink" Target="https://www.youtube.com/channel/UCRe6ziywtDB4FbPLLg-Ogzw" TargetMode="External"/><Relationship Id="rId2" Type="http://schemas.openxmlformats.org/officeDocument/2006/relationships/notesSlide" Target="../notesSlides/notesSlide154.xml"/><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9.xml"/><Relationship Id="rId1" Type="http://schemas.openxmlformats.org/officeDocument/2006/relationships/slideLayout" Target="../slideLayouts/slideLayout4.xml"/><Relationship Id="rId4" Type="http://schemas.openxmlformats.org/officeDocument/2006/relationships/image" Target="../media/image37.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0.xml"/><Relationship Id="rId1" Type="http://schemas.openxmlformats.org/officeDocument/2006/relationships/slideLayout" Target="../slideLayouts/slideLayout4.xml"/><Relationship Id="rId4" Type="http://schemas.openxmlformats.org/officeDocument/2006/relationships/image" Target="../media/image39.svg"/></Relationships>
</file>

<file path=ppt/slides/_rels/slide1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1.xml"/><Relationship Id="rId1" Type="http://schemas.openxmlformats.org/officeDocument/2006/relationships/slideLayout" Target="../slideLayouts/slideLayout4.xml"/><Relationship Id="rId4" Type="http://schemas.openxmlformats.org/officeDocument/2006/relationships/image" Target="../media/image39.svg"/></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3" Type="http://schemas.openxmlformats.org/officeDocument/2006/relationships/hyperlink" Target="https://www.youtube.com/channel/UCRe6ziywtDB4FbPLLg-Ogzw" TargetMode="External"/><Relationship Id="rId2" Type="http://schemas.openxmlformats.org/officeDocument/2006/relationships/notesSlide" Target="../notesSlides/notesSlide166.xml"/><Relationship Id="rId1" Type="http://schemas.openxmlformats.org/officeDocument/2006/relationships/slideLayout" Target="../slideLayouts/slideLayout4.xml"/><Relationship Id="rId6" Type="http://schemas.openxmlformats.org/officeDocument/2006/relationships/hyperlink" Target="https://www.youtube.com/watch?v=tY0sy5cUxJc&amp;list=PLSnTMDfTYBLgPMh7jm_XOj_WR0b6NUJdI&amp;index=18"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3.xml"/><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3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50h1SZegoUA&amp;list=PLSnTMDfTYBLgPMh7jm_XOj_WR0b6NUJdI&amp;index=1&amp;t=3s" TargetMode="External"/><Relationship Id="rId7" Type="http://schemas.openxmlformats.org/officeDocument/2006/relationships/image" Target="../media/image18.sv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hyperlink" Target="https://www.youtube.com/channel/UCRe6ziywtDB4FbPLLg-Ogzw" TargetMode="External"/><Relationship Id="rId4" Type="http://schemas.openxmlformats.org/officeDocument/2006/relationships/hyperlink" Target="https://www.youtube.com/watch?v=I5Lfi_8A4iU&amp;list=PLSnTMDfTYBLgPMh7jm_XOj_WR0b6NUJdI&amp;index=13"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s://app.vyond.com/videos/93c55eec-be19-4e66-b3f8-172bd1e3c9fb"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youtu.be/bj6fGzzaWpw" TargetMode="External"/><Relationship Id="rId7" Type="http://schemas.openxmlformats.org/officeDocument/2006/relationships/hyperlink" Target="https://www.youtube.com/channel/UCRe6ziywtDB4FbPLLg-Ogzw" TargetMode="External"/><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hyperlink" Target="https://www.youtube.com/watch?v=VuNU_pY2Ssg&amp;list=PLSnTMDfTYBLgPMh7jm_XOj_WR0b6NUJdI&amp;index=3" TargetMode="External"/><Relationship Id="rId5" Type="http://schemas.openxmlformats.org/officeDocument/2006/relationships/hyperlink" Target="https://youtu.be/3KAQYi_4RDk" TargetMode="External"/><Relationship Id="rId4" Type="http://schemas.openxmlformats.org/officeDocument/2006/relationships/hyperlink" Target="https://youtu.be/545yXNCxFH8" TargetMode="External"/><Relationship Id="rId9" Type="http://schemas.openxmlformats.org/officeDocument/2006/relationships/image" Target="../media/image18.sv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app.vyond.com/videos/5ac6805b-5c04-4ffb-8a07-ff58bb691e79"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hyperlink" Target="https://support.primero.org/books/primeroIMS/PrimeroCPIMSUserGuide/development_v2/#h.4f1mdlm" TargetMode="External"/><Relationship Id="rId7" Type="http://schemas.openxmlformats.org/officeDocument/2006/relationships/image" Target="../media/image17.png"/><Relationship Id="rId2" Type="http://schemas.openxmlformats.org/officeDocument/2006/relationships/notesSlide" Target="../notesSlides/notesSlide64.xml"/><Relationship Id="rId1" Type="http://schemas.openxmlformats.org/officeDocument/2006/relationships/slideLayout" Target="../slideLayouts/slideLayout4.xml"/><Relationship Id="rId6" Type="http://schemas.openxmlformats.org/officeDocument/2006/relationships/hyperlink" Target="https://www.youtube.com/channel/UCRe6ziywtDB4FbPLLg-Ogzw" TargetMode="External"/><Relationship Id="rId5" Type="http://schemas.openxmlformats.org/officeDocument/2006/relationships/hyperlink" Target="https://www.youtube.com/watch?v=VuNU_pY2Ssg&amp;list=PLSnTMDfTYBLgPMh7jm_XOj_WR0b6NUJdI&amp;index=3" TargetMode="External"/><Relationship Id="rId4" Type="http://schemas.openxmlformats.org/officeDocument/2006/relationships/hyperlink" Target="https://youtu.be/bj6fGzzaWpw"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8" Type="http://schemas.openxmlformats.org/officeDocument/2006/relationships/hyperlink" Target="https://www.youtube.com/watch?v=VuNU_pY2Ssg&amp;list=PLSnTMDfTYBLgPMh7jm_XOj_WR0b6NUJdI&amp;index=3" TargetMode="External"/><Relationship Id="rId3" Type="http://schemas.openxmlformats.org/officeDocument/2006/relationships/hyperlink" Target="https://www.youtube.com/channel/UCRe6ziywtDB4FbPLLg-Ogzw" TargetMode="External"/><Relationship Id="rId7" Type="http://schemas.openxmlformats.org/officeDocument/2006/relationships/hyperlink" Target="https://support.primero.org/books/primeroIMS/PrimeroCPIMSUserGuide/development_v2/#h.4f1mdlm" TargetMode="External"/><Relationship Id="rId2" Type="http://schemas.openxmlformats.org/officeDocument/2006/relationships/notesSlide" Target="../notesSlides/notesSlide75.xml"/><Relationship Id="rId1" Type="http://schemas.openxmlformats.org/officeDocument/2006/relationships/slideLayout" Target="../slideLayouts/slideLayout4.xml"/><Relationship Id="rId6" Type="http://schemas.openxmlformats.org/officeDocument/2006/relationships/hyperlink" Target="https://youtu.be/WwSuXLJAOFc" TargetMode="External"/><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hyperlink" Target="https://www.youtube.com/watch?v=Wi08pn8u5lY&amp;list=PLSnTMDfTYBLgPMh7jm_XOj_WR0b6NUJdI&amp;index=7"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hyperlink" Target="https://app.vyond.com/videos/9bd772b2-2bf9-4356-a1ce-9a908301195a"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https://www.youtube.com/channel/UCRe6ziywtDB4FbPLLg-Ogzw" TargetMode="External"/><Relationship Id="rId7" Type="http://schemas.openxmlformats.org/officeDocument/2006/relationships/hyperlink" Target="https://www.youtube.com/watch?v=pPKhGYo74EA&amp;list=PLSnTMDfTYBLgPMh7jm_XOj_WR0b6NUJdI&amp;index=10" TargetMode="External"/><Relationship Id="rId2" Type="http://schemas.openxmlformats.org/officeDocument/2006/relationships/notesSlide" Target="../notesSlides/notesSlide90.xml"/><Relationship Id="rId1" Type="http://schemas.openxmlformats.org/officeDocument/2006/relationships/slideLayout" Target="../slideLayouts/slideLayout4.xml"/><Relationship Id="rId6" Type="http://schemas.openxmlformats.org/officeDocument/2006/relationships/hyperlink" Target="https://youtu.be/0a9Gy1aCsOU"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hyperlink" Target="https://app.vyond.com/videos/fcdaa025-ec78-458f-ae20-950b9dcece23"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hyperlink" Target="https://www.youtube.com/channel/UCRe6ziywtDB4FbPLLg-Ogzw" TargetMode="External"/><Relationship Id="rId2" Type="http://schemas.openxmlformats.org/officeDocument/2006/relationships/notesSlide" Target="../notesSlides/notesSlide97.xml"/><Relationship Id="rId1" Type="http://schemas.openxmlformats.org/officeDocument/2006/relationships/slideLayout" Target="../slideLayouts/slideLayout4.xml"/><Relationship Id="rId6" Type="http://schemas.openxmlformats.org/officeDocument/2006/relationships/hyperlink" Target="https://www.youtube.com/watch?v=VuNU_pY2Ssg&amp;list=PLSnTMDfTYBLgPMh7jm_XOj_WR0b6NUJdI&amp;index=3"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2CCD03-0155-444D-8CCE-EDF980311FE0}"/>
              </a:ext>
            </a:extLst>
          </p:cNvPr>
          <p:cNvSpPr txBox="1"/>
          <p:nvPr/>
        </p:nvSpPr>
        <p:spPr>
          <a:xfrm>
            <a:off x="937896" y="1469148"/>
            <a:ext cx="5836284" cy="2616101"/>
          </a:xfrm>
          <a:prstGeom prst="rect">
            <a:avLst/>
          </a:prstGeom>
          <a:noFill/>
        </p:spPr>
        <p:txBody>
          <a:bodyPr wrap="square" lIns="91440" tIns="45720" rIns="91440" bIns="45720" rtlCol="0" anchor="t">
            <a:spAutoFit/>
          </a:bodyPr>
          <a:lstStyle/>
          <a:p>
            <a:r>
              <a:rPr lang="en-CA" sz="5400" b="1">
                <a:solidFill>
                  <a:schemeClr val="tx2"/>
                </a:solidFill>
                <a:latin typeface="Garamond"/>
              </a:rPr>
              <a:t>Case Management </a:t>
            </a:r>
            <a:br>
              <a:rPr lang="en-CA" sz="5400" b="1">
                <a:solidFill>
                  <a:schemeClr val="tx2"/>
                </a:solidFill>
                <a:latin typeface="Garamond"/>
              </a:rPr>
            </a:br>
            <a:r>
              <a:rPr lang="en-CA" sz="5400" b="1">
                <a:solidFill>
                  <a:schemeClr val="tx2"/>
                </a:solidFill>
                <a:latin typeface="Garamond"/>
              </a:rPr>
              <a:t>with the CPIMS+ </a:t>
            </a:r>
            <a:endParaRPr lang="en-US">
              <a:solidFill>
                <a:schemeClr val="tx2"/>
              </a:solidFill>
            </a:endParaRPr>
          </a:p>
          <a:p>
            <a:endParaRPr lang="en-CA" sz="2800" b="1" spc="300">
              <a:solidFill>
                <a:schemeClr val="tx2"/>
              </a:solidFill>
              <a:latin typeface="Garamond" panose="02020404030301010803" pitchFamily="18" charset="0"/>
            </a:endParaRPr>
          </a:p>
          <a:p>
            <a:r>
              <a:rPr lang="en-CA" sz="2800" b="1" spc="300">
                <a:solidFill>
                  <a:schemeClr val="tx2"/>
                </a:solidFill>
                <a:latin typeface="Garamond"/>
              </a:rPr>
              <a:t>END-USER TRAINING</a:t>
            </a:r>
            <a:endParaRPr lang="en-CA">
              <a:solidFill>
                <a:schemeClr val="tx2"/>
              </a:solidFill>
            </a:endParaRPr>
          </a:p>
        </p:txBody>
      </p:sp>
      <p:pic>
        <p:nvPicPr>
          <p:cNvPr id="7" name="Picture 6">
            <a:extLst>
              <a:ext uri="{FF2B5EF4-FFF2-40B4-BE49-F238E27FC236}">
                <a16:creationId xmlns:a16="http://schemas.microsoft.com/office/drawing/2014/main" id="{8EF92A37-B762-4A84-B90A-C3B64EC61330}"/>
              </a:ext>
            </a:extLst>
          </p:cNvPr>
          <p:cNvPicPr>
            <a:picLocks noChangeAspect="1"/>
          </p:cNvPicPr>
          <p:nvPr/>
        </p:nvPicPr>
        <p:blipFill rotWithShape="1">
          <a:blip r:embed="rId3"/>
          <a:srcRect l="-2325" t="-858" b="-2502"/>
          <a:stretch/>
        </p:blipFill>
        <p:spPr>
          <a:xfrm>
            <a:off x="937896" y="5095038"/>
            <a:ext cx="2114099" cy="626301"/>
          </a:xfrm>
          <a:prstGeom prst="rect">
            <a:avLst/>
          </a:prstGeom>
        </p:spPr>
      </p:pic>
      <p:pic>
        <p:nvPicPr>
          <p:cNvPr id="4" name="Picture 3" descr="Icon&#10;&#10;Description automatically generated">
            <a:extLst>
              <a:ext uri="{FF2B5EF4-FFF2-40B4-BE49-F238E27FC236}">
                <a16:creationId xmlns:a16="http://schemas.microsoft.com/office/drawing/2014/main" id="{74D0034F-E0E6-0CF7-E607-B11B7F16A5A5}"/>
              </a:ext>
            </a:extLst>
          </p:cNvPr>
          <p:cNvPicPr>
            <a:picLocks noChangeAspect="1"/>
          </p:cNvPicPr>
          <p:nvPr/>
        </p:nvPicPr>
        <p:blipFill>
          <a:blip r:embed="rId4"/>
          <a:stretch>
            <a:fillRect/>
          </a:stretch>
        </p:blipFill>
        <p:spPr>
          <a:xfrm>
            <a:off x="7284912" y="869866"/>
            <a:ext cx="4173645" cy="4804909"/>
          </a:xfrm>
          <a:prstGeom prst="rect">
            <a:avLst/>
          </a:prstGeom>
        </p:spPr>
      </p:pic>
    </p:spTree>
    <p:extLst>
      <p:ext uri="{BB962C8B-B14F-4D97-AF65-F5344CB8AC3E}">
        <p14:creationId xmlns:p14="http://schemas.microsoft.com/office/powerpoint/2010/main" val="779927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740515" y="3198461"/>
            <a:ext cx="2293866" cy="562168"/>
          </a:xfrm>
        </p:spPr>
        <p:txBody>
          <a:bodyPr/>
          <a:lstStyle/>
          <a:p>
            <a:r>
              <a:rPr lang="en-CA">
                <a:latin typeface="Garamond"/>
              </a:rPr>
              <a:t>Session aim</a:t>
            </a:r>
            <a:endParaRPr lang="en-CA"/>
          </a:p>
        </p:txBody>
      </p:sp>
      <p:sp>
        <p:nvSpPr>
          <p:cNvPr id="2" name="Rectangle 1">
            <a:extLst>
              <a:ext uri="{FF2B5EF4-FFF2-40B4-BE49-F238E27FC236}">
                <a16:creationId xmlns:a16="http://schemas.microsoft.com/office/drawing/2014/main" id="{5CA4692A-C893-0D9E-6260-BE7BE0688094}"/>
              </a:ext>
            </a:extLst>
          </p:cNvPr>
          <p:cNvSpPr/>
          <p:nvPr/>
        </p:nvSpPr>
        <p:spPr>
          <a:xfrm>
            <a:off x="6244594" y="3085604"/>
            <a:ext cx="2447586" cy="40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4588E5D5-1C35-7342-5CAF-FA62A1FB20EF}"/>
              </a:ext>
            </a:extLst>
          </p:cNvPr>
          <p:cNvSpPr/>
          <p:nvPr/>
        </p:nvSpPr>
        <p:spPr>
          <a:xfrm>
            <a:off x="6244593" y="3517057"/>
            <a:ext cx="2152647" cy="40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CCB52B06-77EF-B8E9-006C-56E7176864C9}"/>
              </a:ext>
            </a:extLst>
          </p:cNvPr>
          <p:cNvSpPr/>
          <p:nvPr/>
        </p:nvSpPr>
        <p:spPr>
          <a:xfrm>
            <a:off x="6244593" y="3948511"/>
            <a:ext cx="2350767" cy="40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4F8BFF6A-466E-CBDA-62EB-3A3600772073}"/>
              </a:ext>
            </a:extLst>
          </p:cNvPr>
          <p:cNvSpPr/>
          <p:nvPr/>
        </p:nvSpPr>
        <p:spPr>
          <a:xfrm>
            <a:off x="6244593" y="4811419"/>
            <a:ext cx="1478280" cy="40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2">
            <a:extLst>
              <a:ext uri="{FF2B5EF4-FFF2-40B4-BE49-F238E27FC236}">
                <a16:creationId xmlns:a16="http://schemas.microsoft.com/office/drawing/2014/main" id="{EC5FB962-1BAA-3C58-B6A7-A55DC0A4C8A3}"/>
              </a:ext>
            </a:extLst>
          </p:cNvPr>
          <p:cNvSpPr/>
          <p:nvPr/>
        </p:nvSpPr>
        <p:spPr>
          <a:xfrm>
            <a:off x="9324752" y="2676423"/>
            <a:ext cx="845707" cy="40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390587F5-194A-4BEC-1BF4-A2F8E2939754}"/>
              </a:ext>
            </a:extLst>
          </p:cNvPr>
          <p:cNvSpPr txBox="1"/>
          <p:nvPr/>
        </p:nvSpPr>
        <p:spPr>
          <a:xfrm>
            <a:off x="6244593" y="1344026"/>
            <a:ext cx="4206892" cy="3970318"/>
          </a:xfrm>
          <a:prstGeom prst="rect">
            <a:avLst/>
          </a:prstGeom>
          <a:noFill/>
        </p:spPr>
        <p:txBody>
          <a:bodyPr wrap="square">
            <a:spAutoFit/>
          </a:bodyPr>
          <a:lstStyle/>
          <a:p>
            <a:pPr marL="0" indent="0">
              <a:buNone/>
            </a:pPr>
            <a:r>
              <a:rPr lang="en-US" sz="2800" b="1">
                <a:solidFill>
                  <a:schemeClr val="accent4"/>
                </a:solidFill>
                <a:effectLst/>
                <a:latin typeface="Helvetica Neue"/>
                <a:ea typeface="Calibri" panose="020F0502020204030204" pitchFamily="34" charset="0"/>
                <a:cs typeface="Helvetica 45 Light"/>
              </a:rPr>
              <a:t>To orient participants of the training and ensure a common understanding of case management, information management for case management and the CPIMS+ </a:t>
            </a:r>
          </a:p>
        </p:txBody>
      </p:sp>
    </p:spTree>
    <p:extLst>
      <p:ext uri="{BB962C8B-B14F-4D97-AF65-F5344CB8AC3E}">
        <p14:creationId xmlns:p14="http://schemas.microsoft.com/office/powerpoint/2010/main" val="316740342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CA"/>
              <a:t>Energizer</a:t>
            </a:r>
            <a:endParaRPr lang="en-ZA"/>
          </a:p>
        </p:txBody>
      </p:sp>
      <p:grpSp>
        <p:nvGrpSpPr>
          <p:cNvPr id="76" name="Group 75">
            <a:extLst>
              <a:ext uri="{FF2B5EF4-FFF2-40B4-BE49-F238E27FC236}">
                <a16:creationId xmlns:a16="http://schemas.microsoft.com/office/drawing/2014/main" id="{730E96A3-CBA7-FF93-CEF0-C699E74F8F0A}"/>
              </a:ext>
            </a:extLst>
          </p:cNvPr>
          <p:cNvGrpSpPr/>
          <p:nvPr/>
        </p:nvGrpSpPr>
        <p:grpSpPr>
          <a:xfrm>
            <a:off x="1793144" y="2051257"/>
            <a:ext cx="2413067" cy="3169619"/>
            <a:chOff x="1793144" y="2051257"/>
            <a:chExt cx="2413067" cy="3169619"/>
          </a:xfrm>
        </p:grpSpPr>
        <p:sp>
          <p:nvSpPr>
            <p:cNvPr id="77" name="Google Shape;315;p4">
              <a:extLst>
                <a:ext uri="{FF2B5EF4-FFF2-40B4-BE49-F238E27FC236}">
                  <a16:creationId xmlns:a16="http://schemas.microsoft.com/office/drawing/2014/main" id="{27FA2CEE-04BE-081C-5851-96511CE7213A}"/>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317;p4">
              <a:extLst>
                <a:ext uri="{FF2B5EF4-FFF2-40B4-BE49-F238E27FC236}">
                  <a16:creationId xmlns:a16="http://schemas.microsoft.com/office/drawing/2014/main" id="{FFA7F5C7-CD93-B4F9-BA88-499136C97D57}"/>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9" name="Group 78">
              <a:extLst>
                <a:ext uri="{FF2B5EF4-FFF2-40B4-BE49-F238E27FC236}">
                  <a16:creationId xmlns:a16="http://schemas.microsoft.com/office/drawing/2014/main" id="{540164A3-AE8A-6997-BA5B-EC17A848F0B9}"/>
                </a:ext>
              </a:extLst>
            </p:cNvPr>
            <p:cNvGrpSpPr/>
            <p:nvPr/>
          </p:nvGrpSpPr>
          <p:grpSpPr>
            <a:xfrm>
              <a:off x="1793144" y="2631843"/>
              <a:ext cx="1014282" cy="1179025"/>
              <a:chOff x="1793144" y="2631843"/>
              <a:chExt cx="1014282" cy="1179025"/>
            </a:xfrm>
          </p:grpSpPr>
          <p:grpSp>
            <p:nvGrpSpPr>
              <p:cNvPr id="85" name="Group 84">
                <a:extLst>
                  <a:ext uri="{FF2B5EF4-FFF2-40B4-BE49-F238E27FC236}">
                    <a16:creationId xmlns:a16="http://schemas.microsoft.com/office/drawing/2014/main" id="{0EBEC2F0-E829-F3E8-AD1E-FBD8CB11E6D7}"/>
                  </a:ext>
                </a:extLst>
              </p:cNvPr>
              <p:cNvGrpSpPr/>
              <p:nvPr/>
            </p:nvGrpSpPr>
            <p:grpSpPr>
              <a:xfrm flipH="1">
                <a:off x="2052917" y="2999019"/>
                <a:ext cx="754509" cy="811849"/>
                <a:chOff x="2721535" y="2932590"/>
                <a:chExt cx="908498" cy="923032"/>
              </a:xfrm>
            </p:grpSpPr>
            <p:sp>
              <p:nvSpPr>
                <p:cNvPr id="87" name="Rectangle: Rounded Corners 86">
                  <a:extLst>
                    <a:ext uri="{FF2B5EF4-FFF2-40B4-BE49-F238E27FC236}">
                      <a16:creationId xmlns:a16="http://schemas.microsoft.com/office/drawing/2014/main" id="{5FE335C2-C473-DE47-355E-92FE594C259A}"/>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8" name="Rectangle: Rounded Corners 87">
                  <a:extLst>
                    <a:ext uri="{FF2B5EF4-FFF2-40B4-BE49-F238E27FC236}">
                      <a16:creationId xmlns:a16="http://schemas.microsoft.com/office/drawing/2014/main" id="{E3072B72-AC65-E9E5-AD0A-2FA87F33A6F4}"/>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86" name="Google Shape;315;p4">
                <a:extLst>
                  <a:ext uri="{FF2B5EF4-FFF2-40B4-BE49-F238E27FC236}">
                    <a16:creationId xmlns:a16="http://schemas.microsoft.com/office/drawing/2014/main" id="{4577A864-8E21-B1BC-5D32-60E120C76DB0}"/>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0" name="Group 79">
              <a:extLst>
                <a:ext uri="{FF2B5EF4-FFF2-40B4-BE49-F238E27FC236}">
                  <a16:creationId xmlns:a16="http://schemas.microsoft.com/office/drawing/2014/main" id="{EDBA9B60-F0CA-FDE4-158F-CDFE0F354512}"/>
                </a:ext>
              </a:extLst>
            </p:cNvPr>
            <p:cNvGrpSpPr/>
            <p:nvPr/>
          </p:nvGrpSpPr>
          <p:grpSpPr>
            <a:xfrm flipH="1">
              <a:off x="3241048" y="2631843"/>
              <a:ext cx="965163" cy="1167926"/>
              <a:chOff x="1793144" y="2631843"/>
              <a:chExt cx="988676" cy="1167926"/>
            </a:xfrm>
          </p:grpSpPr>
          <p:grpSp>
            <p:nvGrpSpPr>
              <p:cNvPr id="81" name="Group 80">
                <a:extLst>
                  <a:ext uri="{FF2B5EF4-FFF2-40B4-BE49-F238E27FC236}">
                    <a16:creationId xmlns:a16="http://schemas.microsoft.com/office/drawing/2014/main" id="{3583F28C-5F0A-10B8-25AE-18F049870230}"/>
                  </a:ext>
                </a:extLst>
              </p:cNvPr>
              <p:cNvGrpSpPr/>
              <p:nvPr/>
            </p:nvGrpSpPr>
            <p:grpSpPr>
              <a:xfrm flipH="1">
                <a:off x="2052916" y="2999019"/>
                <a:ext cx="728904" cy="800750"/>
                <a:chOff x="2752366" y="2932590"/>
                <a:chExt cx="877667" cy="910413"/>
              </a:xfrm>
            </p:grpSpPr>
            <p:sp>
              <p:nvSpPr>
                <p:cNvPr id="83" name="Rectangle: Rounded Corners 82">
                  <a:extLst>
                    <a:ext uri="{FF2B5EF4-FFF2-40B4-BE49-F238E27FC236}">
                      <a16:creationId xmlns:a16="http://schemas.microsoft.com/office/drawing/2014/main" id="{1EB623D4-F07E-FC67-5FAC-ABAE7CA2D73E}"/>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4" name="Rectangle: Rounded Corners 83">
                  <a:extLst>
                    <a:ext uri="{FF2B5EF4-FFF2-40B4-BE49-F238E27FC236}">
                      <a16:creationId xmlns:a16="http://schemas.microsoft.com/office/drawing/2014/main" id="{A929CD96-B1E5-D28C-D5F1-5FDBB33AAD3B}"/>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82" name="Google Shape;315;p4">
                <a:extLst>
                  <a:ext uri="{FF2B5EF4-FFF2-40B4-BE49-F238E27FC236}">
                    <a16:creationId xmlns:a16="http://schemas.microsoft.com/office/drawing/2014/main" id="{7DAFA8CD-AB90-BEDB-9E7C-F3FC52F85697}"/>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89" name="Group 88">
            <a:extLst>
              <a:ext uri="{FF2B5EF4-FFF2-40B4-BE49-F238E27FC236}">
                <a16:creationId xmlns:a16="http://schemas.microsoft.com/office/drawing/2014/main" id="{73A1793B-1FC6-D073-0581-308562FCA8D8}"/>
              </a:ext>
            </a:extLst>
          </p:cNvPr>
          <p:cNvGrpSpPr/>
          <p:nvPr/>
        </p:nvGrpSpPr>
        <p:grpSpPr>
          <a:xfrm>
            <a:off x="4889466" y="2051257"/>
            <a:ext cx="2413067" cy="3169619"/>
            <a:chOff x="1793144" y="2051257"/>
            <a:chExt cx="2413067" cy="3169619"/>
          </a:xfrm>
        </p:grpSpPr>
        <p:sp>
          <p:nvSpPr>
            <p:cNvPr id="90" name="Google Shape;315;p4">
              <a:extLst>
                <a:ext uri="{FF2B5EF4-FFF2-40B4-BE49-F238E27FC236}">
                  <a16:creationId xmlns:a16="http://schemas.microsoft.com/office/drawing/2014/main" id="{B6E9F48D-BBFC-3906-ED6A-1FB26A68C313}"/>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317;p4">
              <a:extLst>
                <a:ext uri="{FF2B5EF4-FFF2-40B4-BE49-F238E27FC236}">
                  <a16:creationId xmlns:a16="http://schemas.microsoft.com/office/drawing/2014/main" id="{24AA2181-95EE-E2DA-26A6-6E8983B45296}"/>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2" name="Group 91">
              <a:extLst>
                <a:ext uri="{FF2B5EF4-FFF2-40B4-BE49-F238E27FC236}">
                  <a16:creationId xmlns:a16="http://schemas.microsoft.com/office/drawing/2014/main" id="{7EB1D6A0-735E-4CEE-475C-9330817C6D75}"/>
                </a:ext>
              </a:extLst>
            </p:cNvPr>
            <p:cNvGrpSpPr/>
            <p:nvPr/>
          </p:nvGrpSpPr>
          <p:grpSpPr>
            <a:xfrm>
              <a:off x="1793144" y="2631843"/>
              <a:ext cx="1014282" cy="1179025"/>
              <a:chOff x="1793144" y="2631843"/>
              <a:chExt cx="1014282" cy="1179025"/>
            </a:xfrm>
          </p:grpSpPr>
          <p:grpSp>
            <p:nvGrpSpPr>
              <p:cNvPr id="98" name="Group 97">
                <a:extLst>
                  <a:ext uri="{FF2B5EF4-FFF2-40B4-BE49-F238E27FC236}">
                    <a16:creationId xmlns:a16="http://schemas.microsoft.com/office/drawing/2014/main" id="{BFB77118-222B-6F6A-B658-514B6F20F057}"/>
                  </a:ext>
                </a:extLst>
              </p:cNvPr>
              <p:cNvGrpSpPr/>
              <p:nvPr/>
            </p:nvGrpSpPr>
            <p:grpSpPr>
              <a:xfrm flipH="1">
                <a:off x="2052917" y="2999019"/>
                <a:ext cx="754509" cy="811849"/>
                <a:chOff x="2721535" y="2932590"/>
                <a:chExt cx="908498" cy="923032"/>
              </a:xfrm>
            </p:grpSpPr>
            <p:sp>
              <p:nvSpPr>
                <p:cNvPr id="100" name="Rectangle: Rounded Corners 99">
                  <a:extLst>
                    <a:ext uri="{FF2B5EF4-FFF2-40B4-BE49-F238E27FC236}">
                      <a16:creationId xmlns:a16="http://schemas.microsoft.com/office/drawing/2014/main" id="{21540156-3227-9A2D-7970-3753B385AC72}"/>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1" name="Rectangle: Rounded Corners 100">
                  <a:extLst>
                    <a:ext uri="{FF2B5EF4-FFF2-40B4-BE49-F238E27FC236}">
                      <a16:creationId xmlns:a16="http://schemas.microsoft.com/office/drawing/2014/main" id="{4FF7A539-F54A-0F60-D0FE-AED633D95B76}"/>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99" name="Google Shape;315;p4">
                <a:extLst>
                  <a:ext uri="{FF2B5EF4-FFF2-40B4-BE49-F238E27FC236}">
                    <a16:creationId xmlns:a16="http://schemas.microsoft.com/office/drawing/2014/main" id="{12157CAF-CBAB-8E7E-0890-8B40CEAE44F3}"/>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 name="Group 92">
              <a:extLst>
                <a:ext uri="{FF2B5EF4-FFF2-40B4-BE49-F238E27FC236}">
                  <a16:creationId xmlns:a16="http://schemas.microsoft.com/office/drawing/2014/main" id="{1BC57F07-258E-4392-2919-6C6217C7423E}"/>
                </a:ext>
              </a:extLst>
            </p:cNvPr>
            <p:cNvGrpSpPr/>
            <p:nvPr/>
          </p:nvGrpSpPr>
          <p:grpSpPr>
            <a:xfrm flipH="1">
              <a:off x="3241048" y="2631843"/>
              <a:ext cx="965163" cy="1167926"/>
              <a:chOff x="1793144" y="2631843"/>
              <a:chExt cx="988676" cy="1167926"/>
            </a:xfrm>
          </p:grpSpPr>
          <p:grpSp>
            <p:nvGrpSpPr>
              <p:cNvPr id="94" name="Group 93">
                <a:extLst>
                  <a:ext uri="{FF2B5EF4-FFF2-40B4-BE49-F238E27FC236}">
                    <a16:creationId xmlns:a16="http://schemas.microsoft.com/office/drawing/2014/main" id="{63E88F97-D825-8EA5-AF3D-8FB06E20D7A1}"/>
                  </a:ext>
                </a:extLst>
              </p:cNvPr>
              <p:cNvGrpSpPr/>
              <p:nvPr/>
            </p:nvGrpSpPr>
            <p:grpSpPr>
              <a:xfrm flipH="1">
                <a:off x="2052916" y="2999019"/>
                <a:ext cx="728904" cy="800750"/>
                <a:chOff x="2752366" y="2932590"/>
                <a:chExt cx="877667" cy="910413"/>
              </a:xfrm>
            </p:grpSpPr>
            <p:sp>
              <p:nvSpPr>
                <p:cNvPr id="96" name="Rectangle: Rounded Corners 95">
                  <a:extLst>
                    <a:ext uri="{FF2B5EF4-FFF2-40B4-BE49-F238E27FC236}">
                      <a16:creationId xmlns:a16="http://schemas.microsoft.com/office/drawing/2014/main" id="{8E0EC082-D9CC-A665-DB16-B6AD0DA225F6}"/>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7" name="Rectangle: Rounded Corners 96">
                  <a:extLst>
                    <a:ext uri="{FF2B5EF4-FFF2-40B4-BE49-F238E27FC236}">
                      <a16:creationId xmlns:a16="http://schemas.microsoft.com/office/drawing/2014/main" id="{BDFDDF6E-D820-9261-4D0F-B67EBBE1DAF3}"/>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95" name="Google Shape;315;p4">
                <a:extLst>
                  <a:ext uri="{FF2B5EF4-FFF2-40B4-BE49-F238E27FC236}">
                    <a16:creationId xmlns:a16="http://schemas.microsoft.com/office/drawing/2014/main" id="{017803E4-27DF-1C08-C0AD-00B1F43FD8CE}"/>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02" name="Group 101">
            <a:extLst>
              <a:ext uri="{FF2B5EF4-FFF2-40B4-BE49-F238E27FC236}">
                <a16:creationId xmlns:a16="http://schemas.microsoft.com/office/drawing/2014/main" id="{20FE2643-621B-E8AB-3222-E8B2D11F3169}"/>
              </a:ext>
            </a:extLst>
          </p:cNvPr>
          <p:cNvGrpSpPr/>
          <p:nvPr/>
        </p:nvGrpSpPr>
        <p:grpSpPr>
          <a:xfrm>
            <a:off x="7985791" y="2051257"/>
            <a:ext cx="2413067" cy="3169619"/>
            <a:chOff x="1793144" y="2051257"/>
            <a:chExt cx="2413067" cy="3169619"/>
          </a:xfrm>
        </p:grpSpPr>
        <p:sp>
          <p:nvSpPr>
            <p:cNvPr id="103" name="Google Shape;315;p4">
              <a:extLst>
                <a:ext uri="{FF2B5EF4-FFF2-40B4-BE49-F238E27FC236}">
                  <a16:creationId xmlns:a16="http://schemas.microsoft.com/office/drawing/2014/main" id="{D0E69B82-65EE-EFB6-E9BE-8270D4C7624C}"/>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317;p4">
              <a:extLst>
                <a:ext uri="{FF2B5EF4-FFF2-40B4-BE49-F238E27FC236}">
                  <a16:creationId xmlns:a16="http://schemas.microsoft.com/office/drawing/2014/main" id="{960B74AD-A89A-14F3-BFDC-F76BB1B37094}"/>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5" name="Group 104">
              <a:extLst>
                <a:ext uri="{FF2B5EF4-FFF2-40B4-BE49-F238E27FC236}">
                  <a16:creationId xmlns:a16="http://schemas.microsoft.com/office/drawing/2014/main" id="{D97722B0-B119-44F8-47B4-81E56B699322}"/>
                </a:ext>
              </a:extLst>
            </p:cNvPr>
            <p:cNvGrpSpPr/>
            <p:nvPr/>
          </p:nvGrpSpPr>
          <p:grpSpPr>
            <a:xfrm>
              <a:off x="1793144" y="2631843"/>
              <a:ext cx="1014282" cy="1179025"/>
              <a:chOff x="1793144" y="2631843"/>
              <a:chExt cx="1014282" cy="1179025"/>
            </a:xfrm>
          </p:grpSpPr>
          <p:grpSp>
            <p:nvGrpSpPr>
              <p:cNvPr id="111" name="Group 110">
                <a:extLst>
                  <a:ext uri="{FF2B5EF4-FFF2-40B4-BE49-F238E27FC236}">
                    <a16:creationId xmlns:a16="http://schemas.microsoft.com/office/drawing/2014/main" id="{DA672ABF-341E-F435-2530-75D7501A53AB}"/>
                  </a:ext>
                </a:extLst>
              </p:cNvPr>
              <p:cNvGrpSpPr/>
              <p:nvPr/>
            </p:nvGrpSpPr>
            <p:grpSpPr>
              <a:xfrm flipH="1">
                <a:off x="2052917" y="2999019"/>
                <a:ext cx="754509" cy="811849"/>
                <a:chOff x="2721535" y="2932590"/>
                <a:chExt cx="908498" cy="923032"/>
              </a:xfrm>
            </p:grpSpPr>
            <p:sp>
              <p:nvSpPr>
                <p:cNvPr id="113" name="Rectangle: Rounded Corners 112">
                  <a:extLst>
                    <a:ext uri="{FF2B5EF4-FFF2-40B4-BE49-F238E27FC236}">
                      <a16:creationId xmlns:a16="http://schemas.microsoft.com/office/drawing/2014/main" id="{81DF1870-782E-4BDA-25DF-A7D284FAB286}"/>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4" name="Rectangle: Rounded Corners 113">
                  <a:extLst>
                    <a:ext uri="{FF2B5EF4-FFF2-40B4-BE49-F238E27FC236}">
                      <a16:creationId xmlns:a16="http://schemas.microsoft.com/office/drawing/2014/main" id="{881C601A-79F0-201B-5809-4DC7372D1A72}"/>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2" name="Google Shape;315;p4">
                <a:extLst>
                  <a:ext uri="{FF2B5EF4-FFF2-40B4-BE49-F238E27FC236}">
                    <a16:creationId xmlns:a16="http://schemas.microsoft.com/office/drawing/2014/main" id="{7626E37D-4081-47E5-D68E-4AFA3A6EA0F7}"/>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6" name="Group 105">
              <a:extLst>
                <a:ext uri="{FF2B5EF4-FFF2-40B4-BE49-F238E27FC236}">
                  <a16:creationId xmlns:a16="http://schemas.microsoft.com/office/drawing/2014/main" id="{7811DF6F-AC87-4AB6-04D4-7EDE2344EECE}"/>
                </a:ext>
              </a:extLst>
            </p:cNvPr>
            <p:cNvGrpSpPr/>
            <p:nvPr/>
          </p:nvGrpSpPr>
          <p:grpSpPr>
            <a:xfrm flipH="1">
              <a:off x="3241048" y="2631843"/>
              <a:ext cx="965163" cy="1167926"/>
              <a:chOff x="1793144" y="2631843"/>
              <a:chExt cx="988676" cy="1167926"/>
            </a:xfrm>
          </p:grpSpPr>
          <p:grpSp>
            <p:nvGrpSpPr>
              <p:cNvPr id="107" name="Group 106">
                <a:extLst>
                  <a:ext uri="{FF2B5EF4-FFF2-40B4-BE49-F238E27FC236}">
                    <a16:creationId xmlns:a16="http://schemas.microsoft.com/office/drawing/2014/main" id="{F5E8C08F-5D40-8CA6-65A6-24FF00CFC9F6}"/>
                  </a:ext>
                </a:extLst>
              </p:cNvPr>
              <p:cNvGrpSpPr/>
              <p:nvPr/>
            </p:nvGrpSpPr>
            <p:grpSpPr>
              <a:xfrm flipH="1">
                <a:off x="2052916" y="2999019"/>
                <a:ext cx="728904" cy="800750"/>
                <a:chOff x="2752366" y="2932590"/>
                <a:chExt cx="877667" cy="910413"/>
              </a:xfrm>
            </p:grpSpPr>
            <p:sp>
              <p:nvSpPr>
                <p:cNvPr id="109" name="Rectangle: Rounded Corners 108">
                  <a:extLst>
                    <a:ext uri="{FF2B5EF4-FFF2-40B4-BE49-F238E27FC236}">
                      <a16:creationId xmlns:a16="http://schemas.microsoft.com/office/drawing/2014/main" id="{1E293162-E659-4C11-4DB1-6E8A674D927E}"/>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0" name="Rectangle: Rounded Corners 109">
                  <a:extLst>
                    <a:ext uri="{FF2B5EF4-FFF2-40B4-BE49-F238E27FC236}">
                      <a16:creationId xmlns:a16="http://schemas.microsoft.com/office/drawing/2014/main" id="{C74730E3-CEBC-79E8-0441-205E2772015C}"/>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8" name="Google Shape;315;p4">
                <a:extLst>
                  <a:ext uri="{FF2B5EF4-FFF2-40B4-BE49-F238E27FC236}">
                    <a16:creationId xmlns:a16="http://schemas.microsoft.com/office/drawing/2014/main" id="{89D4D067-541A-A5D6-930E-E24388DB9583}"/>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extLst>
      <p:ext uri="{BB962C8B-B14F-4D97-AF65-F5344CB8AC3E}">
        <p14:creationId xmlns:p14="http://schemas.microsoft.com/office/powerpoint/2010/main" val="35885023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US" dirty="0"/>
              <a:t>Step 6:</a:t>
            </a:r>
            <a:br>
              <a:rPr lang="en-US" dirty="0"/>
            </a:br>
            <a:r>
              <a:rPr lang="en-US" dirty="0"/>
              <a:t>Case closure</a:t>
            </a:r>
            <a:endParaRPr lang="en-CA" dirty="0"/>
          </a:p>
        </p:txBody>
      </p:sp>
      <p:sp>
        <p:nvSpPr>
          <p:cNvPr id="3" name="TextBox 2">
            <a:extLst>
              <a:ext uri="{FF2B5EF4-FFF2-40B4-BE49-F238E27FC236}">
                <a16:creationId xmlns:a16="http://schemas.microsoft.com/office/drawing/2014/main" id="{D465F2A6-F63D-EE00-3781-060342A575E9}"/>
              </a:ext>
            </a:extLst>
          </p:cNvPr>
          <p:cNvSpPr txBox="1"/>
          <p:nvPr/>
        </p:nvSpPr>
        <p:spPr>
          <a:xfrm>
            <a:off x="6381002" y="1380694"/>
            <a:ext cx="4941901" cy="338554"/>
          </a:xfrm>
          <a:prstGeom prst="rect">
            <a:avLst/>
          </a:prstGeom>
          <a:noFill/>
        </p:spPr>
        <p:txBody>
          <a:bodyPr wrap="square" rtlCol="0">
            <a:spAutoFit/>
          </a:bodyPr>
          <a:lstStyle/>
          <a:p>
            <a:pPr algn="ctr"/>
            <a:r>
              <a:rPr lang="en-CA" sz="1600" b="1" spc="300">
                <a:solidFill>
                  <a:schemeClr val="accent4"/>
                </a:solidFill>
                <a:latin typeface="Arial" panose="020B0604020202020204" pitchFamily="34" charset="0"/>
                <a:cs typeface="Arial" panose="020B0604020202020204" pitchFamily="34" charset="0"/>
              </a:rPr>
              <a:t>CASE STUDY</a:t>
            </a:r>
          </a:p>
        </p:txBody>
      </p:sp>
      <p:grpSp>
        <p:nvGrpSpPr>
          <p:cNvPr id="4" name="Group 3">
            <a:extLst>
              <a:ext uri="{FF2B5EF4-FFF2-40B4-BE49-F238E27FC236}">
                <a16:creationId xmlns:a16="http://schemas.microsoft.com/office/drawing/2014/main" id="{D64F4275-E967-1640-C96B-DB1C042E60DB}"/>
              </a:ext>
            </a:extLst>
          </p:cNvPr>
          <p:cNvGrpSpPr/>
          <p:nvPr/>
        </p:nvGrpSpPr>
        <p:grpSpPr>
          <a:xfrm>
            <a:off x="6978767" y="2381927"/>
            <a:ext cx="3746370" cy="3096318"/>
            <a:chOff x="7499908" y="4900577"/>
            <a:chExt cx="997752" cy="824627"/>
          </a:xfrm>
        </p:grpSpPr>
        <p:grpSp>
          <p:nvGrpSpPr>
            <p:cNvPr id="5" name="Group 4">
              <a:extLst>
                <a:ext uri="{FF2B5EF4-FFF2-40B4-BE49-F238E27FC236}">
                  <a16:creationId xmlns:a16="http://schemas.microsoft.com/office/drawing/2014/main" id="{DEA0E9C2-7465-0F08-F2EF-DC73F5AC6B6C}"/>
                </a:ext>
              </a:extLst>
            </p:cNvPr>
            <p:cNvGrpSpPr/>
            <p:nvPr/>
          </p:nvGrpSpPr>
          <p:grpSpPr>
            <a:xfrm>
              <a:off x="7499908" y="4900577"/>
              <a:ext cx="997752" cy="824627"/>
              <a:chOff x="5957706" y="3325646"/>
              <a:chExt cx="2611796" cy="1892062"/>
            </a:xfrm>
            <a:solidFill>
              <a:schemeClr val="accent4"/>
            </a:solidFill>
          </p:grpSpPr>
          <p:sp>
            <p:nvSpPr>
              <p:cNvPr id="9" name="Rectangle: Rounded Corners 8">
                <a:hlinkClick r:id="rId3"/>
                <a:extLst>
                  <a:ext uri="{FF2B5EF4-FFF2-40B4-BE49-F238E27FC236}">
                    <a16:creationId xmlns:a16="http://schemas.microsoft.com/office/drawing/2014/main" id="{68816C19-6E0E-AA2F-6AD5-7324434A052E}"/>
                  </a:ext>
                </a:extLst>
              </p:cNvPr>
              <p:cNvSpPr/>
              <p:nvPr/>
            </p:nvSpPr>
            <p:spPr>
              <a:xfrm>
                <a:off x="5957706" y="3547504"/>
                <a:ext cx="2611796" cy="16702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schemeClr val="bg1"/>
                  </a:solidFill>
                  <a:latin typeface="Helvetica Neue"/>
                </a:endParaRPr>
              </a:p>
            </p:txBody>
          </p:sp>
          <p:sp>
            <p:nvSpPr>
              <p:cNvPr id="10" name="Rectangle: Top Corners Rounded 9">
                <a:extLst>
                  <a:ext uri="{FF2B5EF4-FFF2-40B4-BE49-F238E27FC236}">
                    <a16:creationId xmlns:a16="http://schemas.microsoft.com/office/drawing/2014/main" id="{3BCFA9E2-C314-D858-4F26-B52473E79C4E}"/>
                  </a:ext>
                </a:extLst>
              </p:cNvPr>
              <p:cNvSpPr/>
              <p:nvPr/>
            </p:nvSpPr>
            <p:spPr>
              <a:xfrm>
                <a:off x="5957706" y="3325646"/>
                <a:ext cx="538650" cy="515820"/>
              </a:xfrm>
              <a:prstGeom prst="round2Same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C96D4D39-34DA-9A26-4936-644D197F5008}"/>
                </a:ext>
              </a:extLst>
            </p:cNvPr>
            <p:cNvGrpSpPr/>
            <p:nvPr/>
          </p:nvGrpSpPr>
          <p:grpSpPr>
            <a:xfrm>
              <a:off x="7871183" y="5154803"/>
              <a:ext cx="316610" cy="462618"/>
              <a:chOff x="8661923" y="4758813"/>
              <a:chExt cx="825538" cy="1206243"/>
            </a:xfrm>
            <a:solidFill>
              <a:schemeClr val="bg1"/>
            </a:solidFill>
          </p:grpSpPr>
          <p:sp>
            <p:nvSpPr>
              <p:cNvPr id="7" name="Circle: Hollow 6">
                <a:extLst>
                  <a:ext uri="{FF2B5EF4-FFF2-40B4-BE49-F238E27FC236}">
                    <a16:creationId xmlns:a16="http://schemas.microsoft.com/office/drawing/2014/main" id="{70CFD324-AB16-6CFD-83D3-18104A21CC55}"/>
                  </a:ext>
                </a:extLst>
              </p:cNvPr>
              <p:cNvSpPr/>
              <p:nvPr/>
            </p:nvSpPr>
            <p:spPr>
              <a:xfrm>
                <a:off x="8661923" y="4758813"/>
                <a:ext cx="825538" cy="845574"/>
              </a:xfrm>
              <a:prstGeom prst="don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8" name="Rectangle: Rounded Corners 7">
                <a:extLst>
                  <a:ext uri="{FF2B5EF4-FFF2-40B4-BE49-F238E27FC236}">
                    <a16:creationId xmlns:a16="http://schemas.microsoft.com/office/drawing/2014/main" id="{C783C4F7-2D58-B426-425B-D0FB37B4A2DC}"/>
                  </a:ext>
                </a:extLst>
              </p:cNvPr>
              <p:cNvSpPr/>
              <p:nvPr/>
            </p:nvSpPr>
            <p:spPr>
              <a:xfrm rot="1978244">
                <a:off x="8694854" y="5424756"/>
                <a:ext cx="193867" cy="5403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10157416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CA"/>
              <a:t>Discussion</a:t>
            </a:r>
            <a:endParaRPr lang="en-ZA"/>
          </a:p>
        </p:txBody>
      </p:sp>
      <p:sp>
        <p:nvSpPr>
          <p:cNvPr id="17" name="Speech Bubble: Rectangle with Corners Rounded 16">
            <a:extLst>
              <a:ext uri="{FF2B5EF4-FFF2-40B4-BE49-F238E27FC236}">
                <a16:creationId xmlns:a16="http://schemas.microsoft.com/office/drawing/2014/main" id="{993B4488-A595-636A-4B76-3993BE96B2A3}"/>
              </a:ext>
            </a:extLst>
          </p:cNvPr>
          <p:cNvSpPr/>
          <p:nvPr/>
        </p:nvSpPr>
        <p:spPr>
          <a:xfrm>
            <a:off x="670190" y="2053167"/>
            <a:ext cx="2511265" cy="2751666"/>
          </a:xfrm>
          <a:prstGeom prst="wedgeRoundRectCallout">
            <a:avLst>
              <a:gd name="adj1" fmla="val -9127"/>
              <a:gd name="adj2" fmla="val 69575"/>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What are the different case closure criteria? </a:t>
            </a:r>
          </a:p>
        </p:txBody>
      </p:sp>
      <p:sp>
        <p:nvSpPr>
          <p:cNvPr id="18" name="Speech Bubble: Rectangle with Corners Rounded 17">
            <a:extLst>
              <a:ext uri="{FF2B5EF4-FFF2-40B4-BE49-F238E27FC236}">
                <a16:creationId xmlns:a16="http://schemas.microsoft.com/office/drawing/2014/main" id="{471ABC0C-3D66-F672-5DC6-672B7901F942}"/>
              </a:ext>
            </a:extLst>
          </p:cNvPr>
          <p:cNvSpPr/>
          <p:nvPr/>
        </p:nvSpPr>
        <p:spPr>
          <a:xfrm>
            <a:off x="3454183" y="2053167"/>
            <a:ext cx="2511265" cy="2751666"/>
          </a:xfrm>
          <a:prstGeom prst="wedgeRoundRectCallout">
            <a:avLst>
              <a:gd name="adj1" fmla="val 237"/>
              <a:gd name="adj2" fmla="val 67688"/>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Why does the case closure need to be approved by the supervisor?</a:t>
            </a:r>
          </a:p>
        </p:txBody>
      </p:sp>
      <p:sp>
        <p:nvSpPr>
          <p:cNvPr id="20" name="Speech Bubble: Rectangle with Corners Rounded 19">
            <a:extLst>
              <a:ext uri="{FF2B5EF4-FFF2-40B4-BE49-F238E27FC236}">
                <a16:creationId xmlns:a16="http://schemas.microsoft.com/office/drawing/2014/main" id="{DD6C0B90-2A6A-52F1-660B-F263FF2CCD9F}"/>
              </a:ext>
            </a:extLst>
          </p:cNvPr>
          <p:cNvSpPr/>
          <p:nvPr/>
        </p:nvSpPr>
        <p:spPr>
          <a:xfrm>
            <a:off x="6226554" y="2053167"/>
            <a:ext cx="2511265" cy="2751666"/>
          </a:xfrm>
          <a:prstGeom prst="wedgeRoundRectCallout">
            <a:avLst>
              <a:gd name="adj1" fmla="val -9127"/>
              <a:gd name="adj2" fmla="val 69575"/>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What happens to the case file after the case is closed?</a:t>
            </a:r>
          </a:p>
        </p:txBody>
      </p:sp>
      <p:sp>
        <p:nvSpPr>
          <p:cNvPr id="21" name="Speech Bubble: Rectangle with Corners Rounded 20">
            <a:extLst>
              <a:ext uri="{FF2B5EF4-FFF2-40B4-BE49-F238E27FC236}">
                <a16:creationId xmlns:a16="http://schemas.microsoft.com/office/drawing/2014/main" id="{99F99B3D-1B09-BF1D-FE34-6E50CA0A9962}"/>
              </a:ext>
            </a:extLst>
          </p:cNvPr>
          <p:cNvSpPr/>
          <p:nvPr/>
        </p:nvSpPr>
        <p:spPr>
          <a:xfrm>
            <a:off x="9010547" y="2053167"/>
            <a:ext cx="2511265" cy="2751666"/>
          </a:xfrm>
          <a:prstGeom prst="wedgeRoundRectCallout">
            <a:avLst>
              <a:gd name="adj1" fmla="val 237"/>
              <a:gd name="adj2" fmla="val 67688"/>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Why would a case be re-opened? </a:t>
            </a:r>
          </a:p>
        </p:txBody>
      </p:sp>
      <p:sp>
        <p:nvSpPr>
          <p:cNvPr id="3" name="Rectangle 2">
            <a:extLst>
              <a:ext uri="{FF2B5EF4-FFF2-40B4-BE49-F238E27FC236}">
                <a16:creationId xmlns:a16="http://schemas.microsoft.com/office/drawing/2014/main" id="{3F12965E-2C8B-B192-1C62-2B76A638EB11}"/>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OPTIONAL</a:t>
            </a:r>
          </a:p>
        </p:txBody>
      </p:sp>
    </p:spTree>
    <p:extLst>
      <p:ext uri="{BB962C8B-B14F-4D97-AF65-F5344CB8AC3E}">
        <p14:creationId xmlns:p14="http://schemas.microsoft.com/office/powerpoint/2010/main" val="23804592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Key considerations</a:t>
            </a:r>
            <a:endParaRPr lang="en-ZA"/>
          </a:p>
        </p:txBody>
      </p:sp>
      <p:grpSp>
        <p:nvGrpSpPr>
          <p:cNvPr id="5" name="Group 4">
            <a:extLst>
              <a:ext uri="{FF2B5EF4-FFF2-40B4-BE49-F238E27FC236}">
                <a16:creationId xmlns:a16="http://schemas.microsoft.com/office/drawing/2014/main" id="{C679952F-EDDE-C3D6-7FC7-1F543B41A591}"/>
              </a:ext>
            </a:extLst>
          </p:cNvPr>
          <p:cNvGrpSpPr/>
          <p:nvPr/>
        </p:nvGrpSpPr>
        <p:grpSpPr>
          <a:xfrm>
            <a:off x="1001789" y="1929481"/>
            <a:ext cx="1822985" cy="1749561"/>
            <a:chOff x="1744894" y="2192954"/>
            <a:chExt cx="2564275" cy="2460995"/>
          </a:xfrm>
        </p:grpSpPr>
        <p:grpSp>
          <p:nvGrpSpPr>
            <p:cNvPr id="6" name="Group 5">
              <a:extLst>
                <a:ext uri="{FF2B5EF4-FFF2-40B4-BE49-F238E27FC236}">
                  <a16:creationId xmlns:a16="http://schemas.microsoft.com/office/drawing/2014/main" id="{40A58DFA-2BFA-1F1C-17AA-F30C2A3E9B8A}"/>
                </a:ext>
              </a:extLst>
            </p:cNvPr>
            <p:cNvGrpSpPr/>
            <p:nvPr/>
          </p:nvGrpSpPr>
          <p:grpSpPr>
            <a:xfrm>
              <a:off x="1744894" y="2192954"/>
              <a:ext cx="2564275" cy="2460995"/>
              <a:chOff x="1459832" y="2812046"/>
              <a:chExt cx="1953652" cy="1874967"/>
            </a:xfrm>
          </p:grpSpPr>
          <p:sp>
            <p:nvSpPr>
              <p:cNvPr id="10" name="Rectangle: Single Corner Snipped 9">
                <a:extLst>
                  <a:ext uri="{FF2B5EF4-FFF2-40B4-BE49-F238E27FC236}">
                    <a16:creationId xmlns:a16="http://schemas.microsoft.com/office/drawing/2014/main" id="{B2C0111F-A90B-3C50-D1F0-5A11DA1B193F}"/>
                  </a:ext>
                </a:extLst>
              </p:cNvPr>
              <p:cNvSpPr/>
              <p:nvPr/>
            </p:nvSpPr>
            <p:spPr>
              <a:xfrm rot="20978324">
                <a:off x="1459832" y="2999874"/>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Single Corner Snipped 10">
                <a:extLst>
                  <a:ext uri="{FF2B5EF4-FFF2-40B4-BE49-F238E27FC236}">
                    <a16:creationId xmlns:a16="http://schemas.microsoft.com/office/drawing/2014/main" id="{D93696D4-D019-5EE0-047E-86BF845BC7FC}"/>
                  </a:ext>
                </a:extLst>
              </p:cNvPr>
              <p:cNvSpPr/>
              <p:nvPr/>
            </p:nvSpPr>
            <p:spPr>
              <a:xfrm>
                <a:off x="1871174" y="2812046"/>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Single Corner Snipped 11">
                <a:extLst>
                  <a:ext uri="{FF2B5EF4-FFF2-40B4-BE49-F238E27FC236}">
                    <a16:creationId xmlns:a16="http://schemas.microsoft.com/office/drawing/2014/main" id="{5FD4AF9F-2943-703B-B6A4-BAC0BFE80B23}"/>
                  </a:ext>
                </a:extLst>
              </p:cNvPr>
              <p:cNvSpPr/>
              <p:nvPr/>
            </p:nvSpPr>
            <p:spPr>
              <a:xfrm rot="582585">
                <a:off x="2130116" y="3130929"/>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7" name="Group 6">
              <a:extLst>
                <a:ext uri="{FF2B5EF4-FFF2-40B4-BE49-F238E27FC236}">
                  <a16:creationId xmlns:a16="http://schemas.microsoft.com/office/drawing/2014/main" id="{6C0A5E7C-9D7B-45C3-BF4A-68CBF73B609F}"/>
                </a:ext>
              </a:extLst>
            </p:cNvPr>
            <p:cNvGrpSpPr/>
            <p:nvPr/>
          </p:nvGrpSpPr>
          <p:grpSpPr>
            <a:xfrm rot="619501">
              <a:off x="3224746" y="3087487"/>
              <a:ext cx="506112" cy="1135915"/>
              <a:chOff x="5960196" y="3632825"/>
              <a:chExt cx="324376" cy="728028"/>
            </a:xfrm>
            <a:solidFill>
              <a:schemeClr val="bg1"/>
            </a:solidFill>
          </p:grpSpPr>
          <p:sp>
            <p:nvSpPr>
              <p:cNvPr id="8" name="Round Same Side Corner Rectangle 46">
                <a:extLst>
                  <a:ext uri="{FF2B5EF4-FFF2-40B4-BE49-F238E27FC236}">
                    <a16:creationId xmlns:a16="http://schemas.microsoft.com/office/drawing/2014/main" id="{DA561379-2534-E210-E34C-6347E5EA14E7}"/>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7BE3E48C-BC93-222C-6D36-475C8AA2999F}"/>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sp>
        <p:nvSpPr>
          <p:cNvPr id="13" name="TextBox 12">
            <a:extLst>
              <a:ext uri="{FF2B5EF4-FFF2-40B4-BE49-F238E27FC236}">
                <a16:creationId xmlns:a16="http://schemas.microsoft.com/office/drawing/2014/main" id="{2DA5BB98-399A-2496-2186-E2BCC66AFFA4}"/>
              </a:ext>
            </a:extLst>
          </p:cNvPr>
          <p:cNvSpPr txBox="1"/>
          <p:nvPr/>
        </p:nvSpPr>
        <p:spPr>
          <a:xfrm>
            <a:off x="738455" y="4272055"/>
            <a:ext cx="2497050" cy="646331"/>
          </a:xfrm>
          <a:prstGeom prst="rect">
            <a:avLst/>
          </a:prstGeom>
          <a:noFill/>
        </p:spPr>
        <p:txBody>
          <a:bodyPr wrap="square" rtlCol="0">
            <a:spAutoFit/>
          </a:bodyPr>
          <a:lstStyle/>
          <a:p>
            <a:pPr algn="ctr"/>
            <a:r>
              <a:rPr lang="en-CA" b="1" spc="300">
                <a:solidFill>
                  <a:schemeClr val="accent4"/>
                </a:solidFill>
                <a:latin typeface="Arial" panose="020B0604020202020204" pitchFamily="34" charset="0"/>
                <a:cs typeface="Arial" panose="020B0604020202020204" pitchFamily="34" charset="0"/>
              </a:rPr>
              <a:t>CASE CLOSURE FORM</a:t>
            </a:r>
          </a:p>
        </p:txBody>
      </p:sp>
      <p:sp>
        <p:nvSpPr>
          <p:cNvPr id="14" name="TextBox 13">
            <a:extLst>
              <a:ext uri="{FF2B5EF4-FFF2-40B4-BE49-F238E27FC236}">
                <a16:creationId xmlns:a16="http://schemas.microsoft.com/office/drawing/2014/main" id="{4A1183DA-B0AF-9639-9FBF-EED8E1894616}"/>
              </a:ext>
            </a:extLst>
          </p:cNvPr>
          <p:cNvSpPr txBox="1"/>
          <p:nvPr/>
        </p:nvSpPr>
        <p:spPr>
          <a:xfrm>
            <a:off x="4023803" y="2136450"/>
            <a:ext cx="3300633" cy="2738122"/>
          </a:xfrm>
          <a:prstGeom prst="rect">
            <a:avLst/>
          </a:prstGeom>
          <a:noFill/>
        </p:spPr>
        <p:txBody>
          <a:bodyPr wrap="square">
            <a:spAutoFit/>
          </a:bodyPr>
          <a:lstStyle/>
          <a:p>
            <a:pPr marL="0" marR="0" lvl="0" indent="0" algn="l" rtl="0">
              <a:lnSpc>
                <a:spcPct val="107000"/>
              </a:lnSpc>
              <a:spcBef>
                <a:spcPts val="0"/>
              </a:spcBef>
              <a:spcAft>
                <a:spcPts val="0"/>
              </a:spcAft>
              <a:buNone/>
            </a:pPr>
            <a:r>
              <a:rPr lang="en-US" b="1">
                <a:solidFill>
                  <a:schemeClr val="dk1"/>
                </a:solidFill>
                <a:latin typeface="Arial"/>
                <a:ea typeface="Arial"/>
                <a:cs typeface="Arial"/>
                <a:sym typeface="Arial"/>
              </a:rPr>
              <a:t>WHY</a:t>
            </a:r>
          </a:p>
          <a:p>
            <a:pPr marR="0" lvl="0" algn="l" rtl="0">
              <a:lnSpc>
                <a:spcPct val="107000"/>
              </a:lnSpc>
              <a:spcBef>
                <a:spcPts val="0"/>
              </a:spcBef>
              <a:spcAft>
                <a:spcPts val="0"/>
              </a:spcAft>
            </a:pPr>
            <a:endParaRPr lang="en-US" b="1">
              <a:solidFill>
                <a:schemeClr val="dk1"/>
              </a:solidFill>
              <a:latin typeface="Arial"/>
              <a:ea typeface="Arial"/>
              <a:cs typeface="Arial"/>
              <a:sym typeface="Arial"/>
            </a:endParaRPr>
          </a:p>
          <a:p>
            <a:pPr marR="0" lvl="0" algn="l" rtl="0">
              <a:lnSpc>
                <a:spcPct val="107000"/>
              </a:lnSpc>
              <a:spcBef>
                <a:spcPts val="0"/>
              </a:spcBef>
              <a:spcAft>
                <a:spcPts val="0"/>
              </a:spcAft>
            </a:pPr>
            <a:r>
              <a:rPr lang="en-US">
                <a:solidFill>
                  <a:schemeClr val="dk1"/>
                </a:solidFill>
                <a:latin typeface="Arial"/>
                <a:ea typeface="Arial"/>
                <a:cs typeface="Arial"/>
                <a:sym typeface="Arial"/>
              </a:rPr>
              <a:t>To record information on the closure of the case</a:t>
            </a:r>
          </a:p>
          <a:p>
            <a:pPr marR="0" lvl="0" algn="l" rtl="0">
              <a:lnSpc>
                <a:spcPct val="107000"/>
              </a:lnSpc>
              <a:spcBef>
                <a:spcPts val="0"/>
              </a:spcBef>
              <a:spcAft>
                <a:spcPts val="0"/>
              </a:spcAft>
            </a:pPr>
            <a:endParaRPr lang="en-US">
              <a:solidFill>
                <a:schemeClr val="dk1"/>
              </a:solidFill>
              <a:latin typeface="Arial"/>
              <a:ea typeface="Arial"/>
              <a:cs typeface="Arial"/>
              <a:sym typeface="Arial"/>
            </a:endParaRPr>
          </a:p>
          <a:p>
            <a:pPr marR="0" lvl="0" algn="l" rtl="0">
              <a:lnSpc>
                <a:spcPct val="107000"/>
              </a:lnSpc>
              <a:spcBef>
                <a:spcPts val="0"/>
              </a:spcBef>
              <a:spcAft>
                <a:spcPts val="0"/>
              </a:spcAft>
            </a:pPr>
            <a:r>
              <a:rPr lang="en-US" b="1">
                <a:solidFill>
                  <a:schemeClr val="dk1"/>
                </a:solidFill>
                <a:latin typeface="Arial"/>
                <a:ea typeface="Arial"/>
                <a:cs typeface="Arial"/>
                <a:sym typeface="Arial"/>
              </a:rPr>
              <a:t>WHO</a:t>
            </a:r>
          </a:p>
          <a:p>
            <a:pPr marR="0" lvl="0" algn="l" rtl="0">
              <a:lnSpc>
                <a:spcPct val="107000"/>
              </a:lnSpc>
              <a:spcBef>
                <a:spcPts val="0"/>
              </a:spcBef>
              <a:spcAft>
                <a:spcPts val="0"/>
              </a:spcAft>
            </a:pPr>
            <a:endParaRPr lang="en-US" b="1">
              <a:solidFill>
                <a:schemeClr val="dk1"/>
              </a:solidFill>
              <a:latin typeface="Arial"/>
              <a:ea typeface="Arial"/>
              <a:cs typeface="Arial"/>
              <a:sym typeface="Arial"/>
            </a:endParaRPr>
          </a:p>
          <a:p>
            <a:pPr marR="0" lvl="0" algn="l" rtl="0">
              <a:lnSpc>
                <a:spcPct val="107000"/>
              </a:lnSpc>
              <a:spcBef>
                <a:spcPts val="0"/>
              </a:spcBef>
              <a:spcAft>
                <a:spcPts val="0"/>
              </a:spcAft>
            </a:pPr>
            <a:r>
              <a:rPr lang="en-US">
                <a:solidFill>
                  <a:schemeClr val="dk1"/>
                </a:solidFill>
                <a:latin typeface="Arial"/>
                <a:ea typeface="Arial"/>
                <a:cs typeface="Arial"/>
                <a:sym typeface="Arial"/>
              </a:rPr>
              <a:t>Assigned caseworker with the approval of the supervisor</a:t>
            </a:r>
          </a:p>
        </p:txBody>
      </p:sp>
      <p:sp>
        <p:nvSpPr>
          <p:cNvPr id="15" name="TextBox 14">
            <a:extLst>
              <a:ext uri="{FF2B5EF4-FFF2-40B4-BE49-F238E27FC236}">
                <a16:creationId xmlns:a16="http://schemas.microsoft.com/office/drawing/2014/main" id="{AE0ADA9D-653F-D552-1F8B-256B92821CA1}"/>
              </a:ext>
            </a:extLst>
          </p:cNvPr>
          <p:cNvSpPr txBox="1"/>
          <p:nvPr/>
        </p:nvSpPr>
        <p:spPr>
          <a:xfrm>
            <a:off x="7934036" y="2136450"/>
            <a:ext cx="3233181" cy="3330848"/>
          </a:xfrm>
          <a:prstGeom prst="rect">
            <a:avLst/>
          </a:prstGeom>
          <a:noFill/>
        </p:spPr>
        <p:txBody>
          <a:bodyPr wrap="square">
            <a:spAutoFit/>
          </a:bodyPr>
          <a:lstStyle/>
          <a:p>
            <a:pPr marR="0" lvl="0" algn="l" rtl="0">
              <a:lnSpc>
                <a:spcPct val="107000"/>
              </a:lnSpc>
              <a:spcBef>
                <a:spcPts val="0"/>
              </a:spcBef>
              <a:spcAft>
                <a:spcPts val="0"/>
              </a:spcAft>
            </a:pPr>
            <a:r>
              <a:rPr lang="en-US" b="1">
                <a:solidFill>
                  <a:schemeClr val="dk1"/>
                </a:solidFill>
                <a:latin typeface="Arial"/>
                <a:ea typeface="Arial"/>
                <a:cs typeface="Arial"/>
                <a:sym typeface="Arial"/>
              </a:rPr>
              <a:t>WHEN</a:t>
            </a:r>
          </a:p>
          <a:p>
            <a:pPr marR="0" lvl="0" algn="l" rtl="0">
              <a:lnSpc>
                <a:spcPct val="107000"/>
              </a:lnSpc>
              <a:spcBef>
                <a:spcPts val="0"/>
              </a:spcBef>
              <a:spcAft>
                <a:spcPts val="0"/>
              </a:spcAft>
            </a:pPr>
            <a:endParaRPr lang="en-US" b="1">
              <a:solidFill>
                <a:schemeClr val="dk1"/>
              </a:solidFill>
              <a:latin typeface="Arial"/>
              <a:ea typeface="Arial"/>
              <a:cs typeface="Arial"/>
              <a:sym typeface="Arial"/>
            </a:endParaRPr>
          </a:p>
          <a:p>
            <a:pPr marR="0" lvl="0" algn="l" rtl="0">
              <a:lnSpc>
                <a:spcPct val="107000"/>
              </a:lnSpc>
              <a:spcBef>
                <a:spcPts val="0"/>
              </a:spcBef>
              <a:spcAft>
                <a:spcPts val="0"/>
              </a:spcAft>
            </a:pPr>
            <a:r>
              <a:rPr lang="en-US">
                <a:solidFill>
                  <a:schemeClr val="dk1"/>
                </a:solidFill>
                <a:latin typeface="Arial"/>
                <a:ea typeface="Arial"/>
                <a:cs typeface="Arial"/>
                <a:sym typeface="Arial"/>
              </a:rPr>
              <a:t>When case closure criteria are met (to be contextualized), but (if possible) after a set period of time during which several follow-up visits and at least one case review meeting took place to ensure the child’s sustained wellbeing.</a:t>
            </a:r>
          </a:p>
        </p:txBody>
      </p:sp>
      <p:sp>
        <p:nvSpPr>
          <p:cNvPr id="16" name="Rectangle 15">
            <a:extLst>
              <a:ext uri="{FF2B5EF4-FFF2-40B4-BE49-F238E27FC236}">
                <a16:creationId xmlns:a16="http://schemas.microsoft.com/office/drawing/2014/main" id="{031E8510-0367-A112-88E4-0052FEDDDF27}"/>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OPTIONAL</a:t>
            </a:r>
          </a:p>
        </p:txBody>
      </p:sp>
      <p:grpSp>
        <p:nvGrpSpPr>
          <p:cNvPr id="3" name="Group 2">
            <a:extLst>
              <a:ext uri="{FF2B5EF4-FFF2-40B4-BE49-F238E27FC236}">
                <a16:creationId xmlns:a16="http://schemas.microsoft.com/office/drawing/2014/main" id="{1B0D8646-8FB5-FE4C-710D-7CC8530AAD56}"/>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6C19733B-0D99-B103-E345-BFFFD9B8C94E}"/>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7" name="Group 16">
              <a:extLst>
                <a:ext uri="{FF2B5EF4-FFF2-40B4-BE49-F238E27FC236}">
                  <a16:creationId xmlns:a16="http://schemas.microsoft.com/office/drawing/2014/main" id="{19A63CEB-DDB1-0531-B067-71294F582D41}"/>
                </a:ext>
              </a:extLst>
            </p:cNvPr>
            <p:cNvGrpSpPr/>
            <p:nvPr/>
          </p:nvGrpSpPr>
          <p:grpSpPr>
            <a:xfrm>
              <a:off x="10621771" y="762700"/>
              <a:ext cx="562136" cy="634675"/>
              <a:chOff x="760175" y="830142"/>
              <a:chExt cx="867619" cy="979579"/>
            </a:xfrm>
          </p:grpSpPr>
          <p:sp>
            <p:nvSpPr>
              <p:cNvPr id="21" name="Rectangle 20">
                <a:extLst>
                  <a:ext uri="{FF2B5EF4-FFF2-40B4-BE49-F238E27FC236}">
                    <a16:creationId xmlns:a16="http://schemas.microsoft.com/office/drawing/2014/main" id="{7BE0070A-36BC-F55F-B47C-93598EA32A25}"/>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29</a:t>
                </a:r>
              </a:p>
            </p:txBody>
          </p:sp>
          <p:sp>
            <p:nvSpPr>
              <p:cNvPr id="22" name="Rectangle 21">
                <a:extLst>
                  <a:ext uri="{FF2B5EF4-FFF2-40B4-BE49-F238E27FC236}">
                    <a16:creationId xmlns:a16="http://schemas.microsoft.com/office/drawing/2014/main" id="{D865800B-26AF-53CE-282A-15D846ADE884}"/>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 name="Group 17">
              <a:extLst>
                <a:ext uri="{FF2B5EF4-FFF2-40B4-BE49-F238E27FC236}">
                  <a16:creationId xmlns:a16="http://schemas.microsoft.com/office/drawing/2014/main" id="{D883FF30-370E-3C55-634E-F10E77DB04CE}"/>
                </a:ext>
              </a:extLst>
            </p:cNvPr>
            <p:cNvGrpSpPr/>
            <p:nvPr/>
          </p:nvGrpSpPr>
          <p:grpSpPr>
            <a:xfrm>
              <a:off x="11325415" y="762701"/>
              <a:ext cx="182192" cy="634674"/>
              <a:chOff x="2121762" y="2323619"/>
              <a:chExt cx="200378" cy="825210"/>
            </a:xfrm>
          </p:grpSpPr>
          <p:sp>
            <p:nvSpPr>
              <p:cNvPr id="19" name="Isosceles Triangle 18">
                <a:extLst>
                  <a:ext uri="{FF2B5EF4-FFF2-40B4-BE49-F238E27FC236}">
                    <a16:creationId xmlns:a16="http://schemas.microsoft.com/office/drawing/2014/main" id="{31CFC152-38F4-8625-D0F5-07A75FF3F007}"/>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85D6AA8A-1857-D48D-1FA2-0908FAD86FFA}"/>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5650611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Key considerations</a:t>
            </a:r>
            <a:endParaRPr lang="en-ZA"/>
          </a:p>
        </p:txBody>
      </p:sp>
      <p:sp>
        <p:nvSpPr>
          <p:cNvPr id="5" name="TextBox 4">
            <a:extLst>
              <a:ext uri="{FF2B5EF4-FFF2-40B4-BE49-F238E27FC236}">
                <a16:creationId xmlns:a16="http://schemas.microsoft.com/office/drawing/2014/main" id="{9B88C6EC-2FC7-50ED-4AB3-9DE9BEB640F9}"/>
              </a:ext>
            </a:extLst>
          </p:cNvPr>
          <p:cNvSpPr txBox="1"/>
          <p:nvPr/>
        </p:nvSpPr>
        <p:spPr>
          <a:xfrm>
            <a:off x="493758" y="1880038"/>
            <a:ext cx="2588962" cy="3637919"/>
          </a:xfrm>
          <a:prstGeom prst="rect">
            <a:avLst/>
          </a:prstGeom>
          <a:noFill/>
        </p:spPr>
        <p:txBody>
          <a:bodyPr wrap="square">
            <a:spAutoFit/>
          </a:bodyPr>
          <a:lstStyle/>
          <a:p>
            <a:pPr lvl="0" rtl="0">
              <a:lnSpc>
                <a:spcPct val="90000"/>
              </a:lnSpc>
              <a:spcAft>
                <a:spcPts val="0"/>
              </a:spcAft>
              <a:buClr>
                <a:schemeClr val="dk2"/>
              </a:buClr>
              <a:buSzPts val="1800"/>
            </a:pPr>
            <a:r>
              <a:rPr lang="en-GB" sz="1600" b="1" dirty="0">
                <a:latin typeface="Arial" panose="020B0604020202020204" pitchFamily="34" charset="0"/>
                <a:cs typeface="Arial" panose="020B0604020202020204" pitchFamily="34" charset="0"/>
              </a:rPr>
              <a:t>CASE TRANSFER</a:t>
            </a:r>
          </a:p>
          <a:p>
            <a:pPr lvl="0" rtl="0">
              <a:lnSpc>
                <a:spcPct val="90000"/>
              </a:lnSpc>
              <a:spcAft>
                <a:spcPts val="0"/>
              </a:spcAft>
              <a:buClr>
                <a:schemeClr val="dk2"/>
              </a:buClr>
              <a:buSzPts val="1800"/>
            </a:pPr>
            <a:endParaRPr lang="en-GB" sz="1600" dirty="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n-US" sz="1600" dirty="0">
                <a:latin typeface="Arial" panose="020B0604020202020204" pitchFamily="34" charset="0"/>
                <a:cs typeface="Arial" panose="020B0604020202020204" pitchFamily="34" charset="0"/>
              </a:rPr>
              <a:t>If a case file is being transferred to another service provider, the child and the family need to provide consent first  before any information is shared.</a:t>
            </a:r>
          </a:p>
          <a:p>
            <a:pPr lvl="0" rtl="0">
              <a:lnSpc>
                <a:spcPct val="90000"/>
              </a:lnSpc>
              <a:spcAft>
                <a:spcPts val="0"/>
              </a:spcAft>
              <a:buClr>
                <a:schemeClr val="dk2"/>
              </a:buClr>
              <a:buSzPts val="1800"/>
            </a:pPr>
            <a:endParaRPr lang="en-US" sz="1600" dirty="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n-US" sz="1600" i="1" dirty="0">
                <a:latin typeface="Arial" panose="020B0604020202020204" pitchFamily="34" charset="0"/>
                <a:cs typeface="Arial" panose="020B0604020202020204" pitchFamily="34" charset="0"/>
              </a:rPr>
              <a:t>In the case closure form within CPIMS+, the caseworker must document that the case has been transferred to another agency. </a:t>
            </a:r>
          </a:p>
        </p:txBody>
      </p:sp>
      <p:sp>
        <p:nvSpPr>
          <p:cNvPr id="6" name="TextBox 5">
            <a:extLst>
              <a:ext uri="{FF2B5EF4-FFF2-40B4-BE49-F238E27FC236}">
                <a16:creationId xmlns:a16="http://schemas.microsoft.com/office/drawing/2014/main" id="{FE380142-02EC-7A76-63AA-C7F158135092}"/>
              </a:ext>
            </a:extLst>
          </p:cNvPr>
          <p:cNvSpPr txBox="1"/>
          <p:nvPr/>
        </p:nvSpPr>
        <p:spPr>
          <a:xfrm>
            <a:off x="6158814" y="1880038"/>
            <a:ext cx="2588962" cy="3416320"/>
          </a:xfrm>
          <a:prstGeom prst="rect">
            <a:avLst/>
          </a:prstGeom>
          <a:noFill/>
        </p:spPr>
        <p:txBody>
          <a:bodyPr wrap="square">
            <a:spAutoFit/>
          </a:bodyPr>
          <a:lstStyle/>
          <a:p>
            <a:pPr lvl="0" rtl="0">
              <a:lnSpc>
                <a:spcPct val="90000"/>
              </a:lnSpc>
              <a:spcAft>
                <a:spcPts val="0"/>
              </a:spcAft>
              <a:buClr>
                <a:srgbClr val="000000"/>
              </a:buClr>
              <a:buSzPts val="1800"/>
            </a:pPr>
            <a:r>
              <a:rPr lang="en-GB" sz="1600" b="1">
                <a:latin typeface="Arial" panose="020B0604020202020204" pitchFamily="34" charset="0"/>
                <a:ea typeface="Helvetica Neue"/>
                <a:cs typeface="Arial" panose="020B0604020202020204" pitchFamily="34" charset="0"/>
                <a:sym typeface="Helvetica Neue"/>
              </a:rPr>
              <a:t>DOCUMENTATION</a:t>
            </a:r>
          </a:p>
          <a:p>
            <a:pPr lvl="0" rtl="0">
              <a:lnSpc>
                <a:spcPct val="90000"/>
              </a:lnSpc>
              <a:spcAft>
                <a:spcPts val="0"/>
              </a:spcAft>
              <a:buClr>
                <a:srgbClr val="000000"/>
              </a:buClr>
              <a:buSzPts val="1800"/>
            </a:pPr>
            <a:endParaRPr lang="en-GB" sz="160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600">
                <a:latin typeface="Arial" panose="020B0604020202020204" pitchFamily="34" charset="0"/>
                <a:ea typeface="Helvetica Neue"/>
                <a:cs typeface="Arial" panose="020B0604020202020204" pitchFamily="34" charset="0"/>
                <a:sym typeface="Helvetica Neue"/>
              </a:rPr>
              <a:t>Closure does not mean that all documentation is erased.</a:t>
            </a:r>
          </a:p>
          <a:p>
            <a:pPr lvl="0" rtl="0">
              <a:lnSpc>
                <a:spcPct val="90000"/>
              </a:lnSpc>
              <a:spcAft>
                <a:spcPts val="0"/>
              </a:spcAft>
              <a:buClr>
                <a:srgbClr val="000000"/>
              </a:buClr>
              <a:buSzPts val="1800"/>
            </a:pPr>
            <a:endParaRPr lang="en-US" sz="160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600" i="1">
                <a:latin typeface="Arial" panose="020B0604020202020204" pitchFamily="34" charset="0"/>
                <a:ea typeface="Helvetica Neue"/>
                <a:cs typeface="Arial" panose="020B0604020202020204" pitchFamily="34" charset="0"/>
                <a:sym typeface="Helvetica Neue"/>
              </a:rPr>
              <a:t>In the CPIMS+ the case can be marked as “closed” and will no-longer be visible in the case list of the caseworker and in the dashboard. The case can be retrieved for review in the case list view by using the  “closed” filter.</a:t>
            </a:r>
          </a:p>
        </p:txBody>
      </p:sp>
      <p:sp>
        <p:nvSpPr>
          <p:cNvPr id="7" name="TextBox 6">
            <a:extLst>
              <a:ext uri="{FF2B5EF4-FFF2-40B4-BE49-F238E27FC236}">
                <a16:creationId xmlns:a16="http://schemas.microsoft.com/office/drawing/2014/main" id="{79112A28-7004-B0D9-67D5-611EDE14C359}"/>
              </a:ext>
            </a:extLst>
          </p:cNvPr>
          <p:cNvSpPr txBox="1"/>
          <p:nvPr/>
        </p:nvSpPr>
        <p:spPr>
          <a:xfrm>
            <a:off x="8991343" y="1880038"/>
            <a:ext cx="2588962" cy="3194721"/>
          </a:xfrm>
          <a:prstGeom prst="rect">
            <a:avLst/>
          </a:prstGeom>
          <a:noFill/>
        </p:spPr>
        <p:txBody>
          <a:bodyPr wrap="square">
            <a:spAutoFit/>
          </a:bodyPr>
          <a:lstStyle/>
          <a:p>
            <a:pPr lvl="0" rtl="0">
              <a:lnSpc>
                <a:spcPct val="90000"/>
              </a:lnSpc>
              <a:spcAft>
                <a:spcPts val="0"/>
              </a:spcAft>
              <a:buClr>
                <a:srgbClr val="000000"/>
              </a:buClr>
              <a:buSzPts val="1800"/>
            </a:pPr>
            <a:r>
              <a:rPr lang="en-US" sz="1600" b="1">
                <a:latin typeface="Arial" panose="020B0604020202020204" pitchFamily="34" charset="0"/>
                <a:ea typeface="Helvetica Neue"/>
                <a:cs typeface="Arial" panose="020B0604020202020204" pitchFamily="34" charset="0"/>
                <a:sym typeface="Helvetica Neue"/>
              </a:rPr>
              <a:t>CASE RE-OPENING</a:t>
            </a:r>
          </a:p>
          <a:p>
            <a:pPr lvl="0" rtl="0">
              <a:lnSpc>
                <a:spcPct val="90000"/>
              </a:lnSpc>
              <a:spcAft>
                <a:spcPts val="0"/>
              </a:spcAft>
              <a:buClr>
                <a:srgbClr val="000000"/>
              </a:buClr>
              <a:buSzPts val="1800"/>
            </a:pPr>
            <a:endParaRPr lang="en-US" sz="160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600" b="0">
                <a:latin typeface="Arial" panose="020B0604020202020204" pitchFamily="34" charset="0"/>
                <a:ea typeface="Helvetica Neue"/>
                <a:cs typeface="Arial" panose="020B0604020202020204" pitchFamily="34" charset="0"/>
                <a:sym typeface="Helvetica Neue"/>
              </a:rPr>
              <a:t>A case can be re-opened and time if new information becomes available or the child’s situation changes or new protection risks/concerns arise.</a:t>
            </a:r>
          </a:p>
          <a:p>
            <a:pPr lvl="0" rtl="0">
              <a:lnSpc>
                <a:spcPct val="90000"/>
              </a:lnSpc>
              <a:spcAft>
                <a:spcPts val="0"/>
              </a:spcAft>
              <a:buClr>
                <a:srgbClr val="000000"/>
              </a:buClr>
              <a:buSzPts val="1800"/>
            </a:pPr>
            <a:endParaRPr lang="en-US" sz="160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600" b="0" i="1">
                <a:latin typeface="Arial" panose="020B0604020202020204" pitchFamily="34" charset="0"/>
                <a:ea typeface="Helvetica Neue"/>
                <a:cs typeface="Arial" panose="020B0604020202020204" pitchFamily="34" charset="0"/>
                <a:sym typeface="Helvetica Neue"/>
              </a:rPr>
              <a:t>This means that the case will stay in the CPIMS+ and can easily be found and re-opened if needed.</a:t>
            </a:r>
          </a:p>
        </p:txBody>
      </p:sp>
      <p:sp>
        <p:nvSpPr>
          <p:cNvPr id="8" name="TextBox 7">
            <a:extLst>
              <a:ext uri="{FF2B5EF4-FFF2-40B4-BE49-F238E27FC236}">
                <a16:creationId xmlns:a16="http://schemas.microsoft.com/office/drawing/2014/main" id="{452EEE2C-71F8-754D-F5E3-210A8A5E8C1F}"/>
              </a:ext>
            </a:extLst>
          </p:cNvPr>
          <p:cNvSpPr txBox="1"/>
          <p:nvPr/>
        </p:nvSpPr>
        <p:spPr>
          <a:xfrm>
            <a:off x="3326286" y="1880038"/>
            <a:ext cx="2588962" cy="2973122"/>
          </a:xfrm>
          <a:prstGeom prst="rect">
            <a:avLst/>
          </a:prstGeom>
          <a:noFill/>
        </p:spPr>
        <p:txBody>
          <a:bodyPr wrap="square">
            <a:spAutoFit/>
          </a:bodyPr>
          <a:lstStyle/>
          <a:p>
            <a:pPr lvl="0" rtl="0">
              <a:lnSpc>
                <a:spcPct val="90000"/>
              </a:lnSpc>
              <a:spcAft>
                <a:spcPts val="0"/>
              </a:spcAft>
              <a:buClr>
                <a:srgbClr val="000000"/>
              </a:buClr>
              <a:buSzPts val="1800"/>
            </a:pPr>
            <a:r>
              <a:rPr lang="en-US" sz="1600" b="1" dirty="0">
                <a:latin typeface="Arial" panose="020B0604020202020204" pitchFamily="34" charset="0"/>
                <a:ea typeface="Helvetica Neue"/>
                <a:cs typeface="Arial" panose="020B0604020202020204" pitchFamily="34" charset="0"/>
                <a:sym typeface="Helvetica Neue"/>
              </a:rPr>
              <a:t>CASE CLOSURE</a:t>
            </a:r>
          </a:p>
          <a:p>
            <a:pPr lvl="0" rtl="0">
              <a:lnSpc>
                <a:spcPct val="90000"/>
              </a:lnSpc>
              <a:spcAft>
                <a:spcPts val="0"/>
              </a:spcAft>
              <a:buClr>
                <a:srgbClr val="000000"/>
              </a:buClr>
              <a:buSzPts val="1800"/>
            </a:pPr>
            <a:endParaRPr lang="en-US" sz="1600"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600" b="0" dirty="0">
                <a:latin typeface="Arial" panose="020B0604020202020204" pitchFamily="34" charset="0"/>
                <a:ea typeface="Helvetica Neue"/>
                <a:cs typeface="Arial" panose="020B0604020202020204" pitchFamily="34" charset="0"/>
                <a:sym typeface="Helvetica Neue"/>
              </a:rPr>
              <a:t>All case closure must be approved by a supervisors. </a:t>
            </a:r>
          </a:p>
          <a:p>
            <a:pPr lvl="0" rtl="0">
              <a:lnSpc>
                <a:spcPct val="90000"/>
              </a:lnSpc>
              <a:spcAft>
                <a:spcPts val="0"/>
              </a:spcAft>
              <a:buClr>
                <a:srgbClr val="000000"/>
              </a:buClr>
              <a:buSzPts val="1800"/>
            </a:pPr>
            <a:endParaRPr lang="en-US" sz="1600"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600" b="0" i="1" dirty="0">
                <a:latin typeface="Arial" panose="020B0604020202020204" pitchFamily="34" charset="0"/>
                <a:ea typeface="Helvetica Neue"/>
                <a:cs typeface="Arial" panose="020B0604020202020204" pitchFamily="34" charset="0"/>
                <a:sym typeface="Helvetica Neue"/>
              </a:rPr>
              <a:t>The CPIMS+ will allow caseworkers to send the case for approval to the supervisor and thereafter either the caseworker or supervisor can “Close” the case in the CPIMS+.</a:t>
            </a:r>
          </a:p>
        </p:txBody>
      </p:sp>
      <p:sp>
        <p:nvSpPr>
          <p:cNvPr id="3" name="Rectangle 2">
            <a:extLst>
              <a:ext uri="{FF2B5EF4-FFF2-40B4-BE49-F238E27FC236}">
                <a16:creationId xmlns:a16="http://schemas.microsoft.com/office/drawing/2014/main" id="{60CB0C6B-5F43-13E4-9E25-F488B2E9AB0C}"/>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OPTIONAL</a:t>
            </a:r>
          </a:p>
        </p:txBody>
      </p:sp>
    </p:spTree>
    <p:extLst>
      <p:ext uri="{BB962C8B-B14F-4D97-AF65-F5344CB8AC3E}">
        <p14:creationId xmlns:p14="http://schemas.microsoft.com/office/powerpoint/2010/main" val="19905823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CA"/>
              <a:t>CPIMS+ demo</a:t>
            </a:r>
            <a:endParaRPr lang="en-ZA"/>
          </a:p>
        </p:txBody>
      </p:sp>
      <p:pic>
        <p:nvPicPr>
          <p:cNvPr id="3" name="Graphic 2" descr="Vlog with solid fill">
            <a:hlinkClick r:id="rId3"/>
            <a:extLst>
              <a:ext uri="{FF2B5EF4-FFF2-40B4-BE49-F238E27FC236}">
                <a16:creationId xmlns:a16="http://schemas.microsoft.com/office/drawing/2014/main" id="{BFE2E016-5B93-E390-7A8F-C46FA1B720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98952" y="1708428"/>
            <a:ext cx="3952227" cy="3952227"/>
          </a:xfrm>
          <a:prstGeom prst="rect">
            <a:avLst/>
          </a:prstGeom>
        </p:spPr>
      </p:pic>
      <p:sp>
        <p:nvSpPr>
          <p:cNvPr id="4" name="Google Shape;798;p37">
            <a:extLst>
              <a:ext uri="{FF2B5EF4-FFF2-40B4-BE49-F238E27FC236}">
                <a16:creationId xmlns:a16="http://schemas.microsoft.com/office/drawing/2014/main" id="{1718FB07-A9AF-C349-2221-7B1428042A4C}"/>
              </a:ext>
            </a:extLst>
          </p:cNvPr>
          <p:cNvSpPr txBox="1"/>
          <p:nvPr/>
        </p:nvSpPr>
        <p:spPr>
          <a:xfrm>
            <a:off x="6249014" y="2169220"/>
            <a:ext cx="5305500" cy="3222317"/>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Case closure form</a:t>
            </a:r>
          </a:p>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Approval for case closure</a:t>
            </a:r>
          </a:p>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hlinkClick r:id="rId6"/>
              </a:rPr>
              <a:t>Transfer a case</a:t>
            </a:r>
            <a:endParaRPr lang="en-US" sz="240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Re-opening a closed case</a:t>
            </a:r>
          </a:p>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Dashboard case closure</a:t>
            </a:r>
          </a:p>
        </p:txBody>
      </p:sp>
    </p:spTree>
    <p:extLst>
      <p:ext uri="{BB962C8B-B14F-4D97-AF65-F5344CB8AC3E}">
        <p14:creationId xmlns:p14="http://schemas.microsoft.com/office/powerpoint/2010/main" val="354317464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CA"/>
              <a:t>Your turn!</a:t>
            </a:r>
            <a:endParaRPr lang="en-ZA"/>
          </a:p>
        </p:txBody>
      </p:sp>
      <p:grpSp>
        <p:nvGrpSpPr>
          <p:cNvPr id="3" name="Group 2">
            <a:extLst>
              <a:ext uri="{FF2B5EF4-FFF2-40B4-BE49-F238E27FC236}">
                <a16:creationId xmlns:a16="http://schemas.microsoft.com/office/drawing/2014/main" id="{73026786-CA78-D73D-4811-F676C2DFC484}"/>
              </a:ext>
            </a:extLst>
          </p:cNvPr>
          <p:cNvGrpSpPr/>
          <p:nvPr/>
        </p:nvGrpSpPr>
        <p:grpSpPr>
          <a:xfrm>
            <a:off x="770579" y="1500549"/>
            <a:ext cx="744921" cy="1410755"/>
            <a:chOff x="7838339" y="2226754"/>
            <a:chExt cx="1969639" cy="3730164"/>
          </a:xfrm>
          <a:solidFill>
            <a:schemeClr val="accent4"/>
          </a:solidFill>
        </p:grpSpPr>
        <p:sp>
          <p:nvSpPr>
            <p:cNvPr id="4" name="Round Same Side Corner Rectangle 3">
              <a:extLst>
                <a:ext uri="{FF2B5EF4-FFF2-40B4-BE49-F238E27FC236}">
                  <a16:creationId xmlns:a16="http://schemas.microsoft.com/office/drawing/2014/main" id="{DBCC3A44-8148-3B28-4FFD-D95FA979D2D5}"/>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1</a:t>
              </a:r>
            </a:p>
          </p:txBody>
        </p:sp>
        <p:sp>
          <p:nvSpPr>
            <p:cNvPr id="5" name="Oval 4">
              <a:extLst>
                <a:ext uri="{FF2B5EF4-FFF2-40B4-BE49-F238E27FC236}">
                  <a16:creationId xmlns:a16="http://schemas.microsoft.com/office/drawing/2014/main" id="{0783E99B-777B-0873-E9AB-3FAF3B669B9C}"/>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 name="Group 5">
              <a:extLst>
                <a:ext uri="{FF2B5EF4-FFF2-40B4-BE49-F238E27FC236}">
                  <a16:creationId xmlns:a16="http://schemas.microsoft.com/office/drawing/2014/main" id="{472A4057-38EE-B156-0B42-8E6016D83693}"/>
                </a:ext>
              </a:extLst>
            </p:cNvPr>
            <p:cNvGrpSpPr/>
            <p:nvPr/>
          </p:nvGrpSpPr>
          <p:grpSpPr>
            <a:xfrm rot="507905">
              <a:off x="7838339" y="3815940"/>
              <a:ext cx="553322" cy="1525212"/>
              <a:chOff x="7916671" y="3937945"/>
              <a:chExt cx="553322" cy="1525212"/>
            </a:xfrm>
            <a:grpFill/>
          </p:grpSpPr>
          <p:sp>
            <p:nvSpPr>
              <p:cNvPr id="11" name="Round Same Side Corner Rectangle 25">
                <a:extLst>
                  <a:ext uri="{FF2B5EF4-FFF2-40B4-BE49-F238E27FC236}">
                    <a16:creationId xmlns:a16="http://schemas.microsoft.com/office/drawing/2014/main" id="{8D2DDB4C-3563-52FD-4B3A-F133D95D0D9B}"/>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5A71745D-07EA-C17D-DF8D-B74542CEF8DA}"/>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7" name="Group 6">
              <a:extLst>
                <a:ext uri="{FF2B5EF4-FFF2-40B4-BE49-F238E27FC236}">
                  <a16:creationId xmlns:a16="http://schemas.microsoft.com/office/drawing/2014/main" id="{988A58D4-3B9C-615B-75B7-F5F6154B59FB}"/>
                </a:ext>
              </a:extLst>
            </p:cNvPr>
            <p:cNvGrpSpPr/>
            <p:nvPr/>
          </p:nvGrpSpPr>
          <p:grpSpPr>
            <a:xfrm rot="21105829" flipH="1">
              <a:off x="9243874" y="3806245"/>
              <a:ext cx="564104" cy="1525212"/>
              <a:chOff x="7916671" y="3937945"/>
              <a:chExt cx="553322" cy="1525212"/>
            </a:xfrm>
            <a:grpFill/>
          </p:grpSpPr>
          <p:sp>
            <p:nvSpPr>
              <p:cNvPr id="9" name="Round Same Side Corner Rectangle 25">
                <a:extLst>
                  <a:ext uri="{FF2B5EF4-FFF2-40B4-BE49-F238E27FC236}">
                    <a16:creationId xmlns:a16="http://schemas.microsoft.com/office/drawing/2014/main" id="{AB855D0A-CDE8-8A43-4DFD-BF8EB2896187}"/>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F574E5CC-6BFC-5B05-19B7-1CC8822154CE}"/>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13" name="TextBox 12">
            <a:extLst>
              <a:ext uri="{FF2B5EF4-FFF2-40B4-BE49-F238E27FC236}">
                <a16:creationId xmlns:a16="http://schemas.microsoft.com/office/drawing/2014/main" id="{9B919CB8-BBB6-1655-8955-1DB13D21FDBB}"/>
              </a:ext>
            </a:extLst>
          </p:cNvPr>
          <p:cNvSpPr txBox="1"/>
          <p:nvPr/>
        </p:nvSpPr>
        <p:spPr>
          <a:xfrm>
            <a:off x="1803079" y="1439366"/>
            <a:ext cx="2805934" cy="4219938"/>
          </a:xfrm>
          <a:prstGeom prst="rect">
            <a:avLst/>
          </a:prstGeom>
          <a:noFill/>
        </p:spPr>
        <p:txBody>
          <a:bodyPr wrap="square">
            <a:spAutoFit/>
          </a:bodyPr>
          <a:lstStyle/>
          <a:p>
            <a:pPr marL="0" marR="0" lvl="0" indent="0" algn="l" rtl="0">
              <a:lnSpc>
                <a:spcPct val="107000"/>
              </a:lnSpc>
              <a:spcBef>
                <a:spcPts val="0"/>
              </a:spcBef>
              <a:buNone/>
            </a:pPr>
            <a:r>
              <a:rPr lang="en-US" b="1">
                <a:solidFill>
                  <a:schemeClr val="dk1"/>
                </a:solidFill>
                <a:latin typeface="Arial"/>
                <a:ea typeface="Arial"/>
                <a:cs typeface="Arial"/>
                <a:sym typeface="Arial"/>
              </a:rPr>
              <a:t>CASEWORKER</a:t>
            </a:r>
          </a:p>
          <a:p>
            <a:pPr marL="0" marR="0" lvl="0" indent="0" algn="l" rtl="0">
              <a:lnSpc>
                <a:spcPct val="107000"/>
              </a:lnSpc>
              <a:spcBef>
                <a:spcPts val="0"/>
              </a:spcBef>
              <a:buNone/>
            </a:pPr>
            <a:endParaRPr lang="en-US" b="1">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Fill in the case closure form</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Send your case closure for approval</a:t>
            </a:r>
          </a:p>
          <a:p>
            <a:pPr marL="285750" marR="0" lvl="0" indent="-285750" algn="l" rtl="0">
              <a:lnSpc>
                <a:spcPct val="107000"/>
              </a:lnSpc>
              <a:spcBef>
                <a:spcPts val="0"/>
              </a:spcBef>
              <a:buFont typeface="Arial" panose="020B0604020202020204" pitchFamily="34" charset="0"/>
              <a:buChar char="•"/>
            </a:pPr>
            <a:endParaRPr lang="en-US">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endParaRPr lang="en-US">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endParaRPr lang="en-US">
              <a:solidFill>
                <a:schemeClr val="dk1"/>
              </a:solidFill>
              <a:latin typeface="Arial"/>
              <a:ea typeface="Arial"/>
              <a:cs typeface="Arial"/>
              <a:sym typeface="Arial"/>
            </a:endParaRPr>
          </a:p>
          <a:p>
            <a:pPr marL="0" marR="0" lvl="0" indent="0" algn="l" rtl="0">
              <a:lnSpc>
                <a:spcPct val="107000"/>
              </a:lnSpc>
              <a:spcBef>
                <a:spcPts val="0"/>
              </a:spcBef>
              <a:buNone/>
            </a:pPr>
            <a:r>
              <a:rPr lang="en-US" b="1">
                <a:solidFill>
                  <a:schemeClr val="dk1"/>
                </a:solidFill>
                <a:latin typeface="Arial"/>
                <a:ea typeface="Arial"/>
                <a:cs typeface="Arial"/>
                <a:sym typeface="Arial"/>
              </a:rPr>
              <a:t>SUPERVISOR</a:t>
            </a:r>
          </a:p>
          <a:p>
            <a:pPr marL="0" marR="0" lvl="0" indent="0" algn="l" rtl="0">
              <a:lnSpc>
                <a:spcPct val="107000"/>
              </a:lnSpc>
              <a:spcBef>
                <a:spcPts val="0"/>
              </a:spcBef>
              <a:buNone/>
            </a:pPr>
            <a:endParaRPr lang="en-US" b="1">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Review the case closure form and reject it (comment why)</a:t>
            </a:r>
          </a:p>
        </p:txBody>
      </p:sp>
      <p:grpSp>
        <p:nvGrpSpPr>
          <p:cNvPr id="14" name="Group 13">
            <a:extLst>
              <a:ext uri="{FF2B5EF4-FFF2-40B4-BE49-F238E27FC236}">
                <a16:creationId xmlns:a16="http://schemas.microsoft.com/office/drawing/2014/main" id="{EA265F4E-C55F-4DD1-C776-4F2C36384652}"/>
              </a:ext>
            </a:extLst>
          </p:cNvPr>
          <p:cNvGrpSpPr/>
          <p:nvPr/>
        </p:nvGrpSpPr>
        <p:grpSpPr>
          <a:xfrm>
            <a:off x="770579" y="4100874"/>
            <a:ext cx="744921" cy="1410755"/>
            <a:chOff x="7838339" y="2226754"/>
            <a:chExt cx="1969639" cy="3730164"/>
          </a:xfrm>
          <a:solidFill>
            <a:schemeClr val="accent1"/>
          </a:solidFill>
        </p:grpSpPr>
        <p:sp>
          <p:nvSpPr>
            <p:cNvPr id="15" name="Round Same Side Corner Rectangle 3">
              <a:extLst>
                <a:ext uri="{FF2B5EF4-FFF2-40B4-BE49-F238E27FC236}">
                  <a16:creationId xmlns:a16="http://schemas.microsoft.com/office/drawing/2014/main" id="{FE8FE629-432D-0AF7-C517-6F20DA2C6D78}"/>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2</a:t>
              </a:r>
            </a:p>
          </p:txBody>
        </p:sp>
        <p:sp>
          <p:nvSpPr>
            <p:cNvPr id="16" name="Oval 15">
              <a:extLst>
                <a:ext uri="{FF2B5EF4-FFF2-40B4-BE49-F238E27FC236}">
                  <a16:creationId xmlns:a16="http://schemas.microsoft.com/office/drawing/2014/main" id="{2DAD2C8D-5D24-7DFC-A0F4-4F0B82C615FA}"/>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7" name="Group 16">
              <a:extLst>
                <a:ext uri="{FF2B5EF4-FFF2-40B4-BE49-F238E27FC236}">
                  <a16:creationId xmlns:a16="http://schemas.microsoft.com/office/drawing/2014/main" id="{9934F838-DB53-BA03-5ED3-B5F808C3B295}"/>
                </a:ext>
              </a:extLst>
            </p:cNvPr>
            <p:cNvGrpSpPr/>
            <p:nvPr/>
          </p:nvGrpSpPr>
          <p:grpSpPr>
            <a:xfrm rot="507905">
              <a:off x="7838339" y="3815940"/>
              <a:ext cx="553322" cy="1525212"/>
              <a:chOff x="7916671" y="3937945"/>
              <a:chExt cx="553322" cy="1525212"/>
            </a:xfrm>
            <a:grpFill/>
          </p:grpSpPr>
          <p:sp>
            <p:nvSpPr>
              <p:cNvPr id="21" name="Round Same Side Corner Rectangle 25">
                <a:extLst>
                  <a:ext uri="{FF2B5EF4-FFF2-40B4-BE49-F238E27FC236}">
                    <a16:creationId xmlns:a16="http://schemas.microsoft.com/office/drawing/2014/main" id="{8F0687EA-4895-5FC6-D788-6310A3BC11B6}"/>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a:extLst>
                  <a:ext uri="{FF2B5EF4-FFF2-40B4-BE49-F238E27FC236}">
                    <a16:creationId xmlns:a16="http://schemas.microsoft.com/office/drawing/2014/main" id="{DF496EA3-9506-59E3-B49E-16A72EF58961}"/>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 name="Group 17">
              <a:extLst>
                <a:ext uri="{FF2B5EF4-FFF2-40B4-BE49-F238E27FC236}">
                  <a16:creationId xmlns:a16="http://schemas.microsoft.com/office/drawing/2014/main" id="{6D834488-E55C-3CBF-376F-B966F16AC706}"/>
                </a:ext>
              </a:extLst>
            </p:cNvPr>
            <p:cNvGrpSpPr/>
            <p:nvPr/>
          </p:nvGrpSpPr>
          <p:grpSpPr>
            <a:xfrm rot="21105829" flipH="1">
              <a:off x="9243874" y="3806245"/>
              <a:ext cx="564104" cy="1525212"/>
              <a:chOff x="7916671" y="3937945"/>
              <a:chExt cx="553322" cy="1525212"/>
            </a:xfrm>
            <a:grpFill/>
          </p:grpSpPr>
          <p:sp>
            <p:nvSpPr>
              <p:cNvPr id="19" name="Round Same Side Corner Rectangle 25">
                <a:extLst>
                  <a:ext uri="{FF2B5EF4-FFF2-40B4-BE49-F238E27FC236}">
                    <a16:creationId xmlns:a16="http://schemas.microsoft.com/office/drawing/2014/main" id="{2524B2C4-9916-C5B4-57B9-EC6580B39463}"/>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a:extLst>
                  <a:ext uri="{FF2B5EF4-FFF2-40B4-BE49-F238E27FC236}">
                    <a16:creationId xmlns:a16="http://schemas.microsoft.com/office/drawing/2014/main" id="{9AD59D5C-0A84-007E-F632-91FA9C81B42D}"/>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23" name="Group 22">
            <a:extLst>
              <a:ext uri="{FF2B5EF4-FFF2-40B4-BE49-F238E27FC236}">
                <a16:creationId xmlns:a16="http://schemas.microsoft.com/office/drawing/2014/main" id="{FA11BF7E-EDB6-9400-A3AD-09BAC8E8A192}"/>
              </a:ext>
            </a:extLst>
          </p:cNvPr>
          <p:cNvGrpSpPr/>
          <p:nvPr/>
        </p:nvGrpSpPr>
        <p:grpSpPr>
          <a:xfrm>
            <a:off x="5550120" y="1500549"/>
            <a:ext cx="744921" cy="1410755"/>
            <a:chOff x="7838339" y="2226754"/>
            <a:chExt cx="1969639" cy="3730164"/>
          </a:xfrm>
          <a:solidFill>
            <a:schemeClr val="accent4"/>
          </a:solidFill>
        </p:grpSpPr>
        <p:sp>
          <p:nvSpPr>
            <p:cNvPr id="24" name="Round Same Side Corner Rectangle 3">
              <a:extLst>
                <a:ext uri="{FF2B5EF4-FFF2-40B4-BE49-F238E27FC236}">
                  <a16:creationId xmlns:a16="http://schemas.microsoft.com/office/drawing/2014/main" id="{63765C7B-99EF-C7E9-140A-D1240CA3CB18}"/>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3</a:t>
              </a:r>
            </a:p>
          </p:txBody>
        </p:sp>
        <p:sp>
          <p:nvSpPr>
            <p:cNvPr id="25" name="Oval 24">
              <a:extLst>
                <a:ext uri="{FF2B5EF4-FFF2-40B4-BE49-F238E27FC236}">
                  <a16:creationId xmlns:a16="http://schemas.microsoft.com/office/drawing/2014/main" id="{2AD50D38-8410-78CF-1322-D6DACAFCB078}"/>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6" name="Group 25">
              <a:extLst>
                <a:ext uri="{FF2B5EF4-FFF2-40B4-BE49-F238E27FC236}">
                  <a16:creationId xmlns:a16="http://schemas.microsoft.com/office/drawing/2014/main" id="{6751F4AD-2C96-3D15-ED9B-BE36C2AECAB4}"/>
                </a:ext>
              </a:extLst>
            </p:cNvPr>
            <p:cNvGrpSpPr/>
            <p:nvPr/>
          </p:nvGrpSpPr>
          <p:grpSpPr>
            <a:xfrm rot="507905">
              <a:off x="7838339" y="3815940"/>
              <a:ext cx="553322" cy="1525212"/>
              <a:chOff x="7916671" y="3937945"/>
              <a:chExt cx="553322" cy="1525212"/>
            </a:xfrm>
            <a:grpFill/>
          </p:grpSpPr>
          <p:sp>
            <p:nvSpPr>
              <p:cNvPr id="30" name="Round Same Side Corner Rectangle 25">
                <a:extLst>
                  <a:ext uri="{FF2B5EF4-FFF2-40B4-BE49-F238E27FC236}">
                    <a16:creationId xmlns:a16="http://schemas.microsoft.com/office/drawing/2014/main" id="{771F096A-FFF7-64A1-3200-C989159CEFD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a:extLst>
                  <a:ext uri="{FF2B5EF4-FFF2-40B4-BE49-F238E27FC236}">
                    <a16:creationId xmlns:a16="http://schemas.microsoft.com/office/drawing/2014/main" id="{1E896E37-FFB5-89BD-A65E-A1E0AA4DC328}"/>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7" name="Group 26">
              <a:extLst>
                <a:ext uri="{FF2B5EF4-FFF2-40B4-BE49-F238E27FC236}">
                  <a16:creationId xmlns:a16="http://schemas.microsoft.com/office/drawing/2014/main" id="{36D2F39A-50C9-C20F-16A7-29E114076526}"/>
                </a:ext>
              </a:extLst>
            </p:cNvPr>
            <p:cNvGrpSpPr/>
            <p:nvPr/>
          </p:nvGrpSpPr>
          <p:grpSpPr>
            <a:xfrm rot="21105829" flipH="1">
              <a:off x="9243874" y="3806245"/>
              <a:ext cx="564104" cy="1525212"/>
              <a:chOff x="7916671" y="3937945"/>
              <a:chExt cx="553322" cy="1525212"/>
            </a:xfrm>
            <a:grpFill/>
          </p:grpSpPr>
          <p:sp>
            <p:nvSpPr>
              <p:cNvPr id="28" name="Round Same Side Corner Rectangle 25">
                <a:extLst>
                  <a:ext uri="{FF2B5EF4-FFF2-40B4-BE49-F238E27FC236}">
                    <a16:creationId xmlns:a16="http://schemas.microsoft.com/office/drawing/2014/main" id="{59FECC5F-8FE5-9267-D215-0EEED522D2E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a:extLst>
                  <a:ext uri="{FF2B5EF4-FFF2-40B4-BE49-F238E27FC236}">
                    <a16:creationId xmlns:a16="http://schemas.microsoft.com/office/drawing/2014/main" id="{400A67B8-1F67-23A4-1FA6-5E98D91F3E79}"/>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32" name="TextBox 31">
            <a:extLst>
              <a:ext uri="{FF2B5EF4-FFF2-40B4-BE49-F238E27FC236}">
                <a16:creationId xmlns:a16="http://schemas.microsoft.com/office/drawing/2014/main" id="{73275C11-04D5-5BD8-9760-E1F2598D415D}"/>
              </a:ext>
            </a:extLst>
          </p:cNvPr>
          <p:cNvSpPr txBox="1"/>
          <p:nvPr/>
        </p:nvSpPr>
        <p:spPr>
          <a:xfrm>
            <a:off x="6612322" y="1439366"/>
            <a:ext cx="5131960" cy="4812664"/>
          </a:xfrm>
          <a:prstGeom prst="rect">
            <a:avLst/>
          </a:prstGeom>
          <a:noFill/>
        </p:spPr>
        <p:txBody>
          <a:bodyPr wrap="square">
            <a:spAutoFit/>
          </a:bodyPr>
          <a:lstStyle/>
          <a:p>
            <a:pPr marL="0" marR="0" lvl="0" indent="0" algn="l" rtl="0">
              <a:lnSpc>
                <a:spcPct val="107000"/>
              </a:lnSpc>
              <a:spcBef>
                <a:spcPts val="0"/>
              </a:spcBef>
              <a:buNone/>
            </a:pPr>
            <a:r>
              <a:rPr lang="en-US" b="1">
                <a:solidFill>
                  <a:schemeClr val="dk1"/>
                </a:solidFill>
                <a:latin typeface="Arial"/>
                <a:ea typeface="Arial"/>
                <a:cs typeface="Arial"/>
                <a:sym typeface="Arial"/>
              </a:rPr>
              <a:t>CASEWORKER</a:t>
            </a:r>
          </a:p>
          <a:p>
            <a:pPr marL="0" marR="0" lvl="0" indent="0" algn="l" rtl="0">
              <a:lnSpc>
                <a:spcPct val="107000"/>
              </a:lnSpc>
              <a:spcBef>
                <a:spcPts val="0"/>
              </a:spcBef>
              <a:buNone/>
            </a:pPr>
            <a:endParaRPr lang="en-US" b="1">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Practice checking if the case closure was approved </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Review comment on why it was rejected </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Address comment and resend for approval</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Verify the dashboard </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Practice reopening the closed case</a:t>
            </a:r>
          </a:p>
          <a:p>
            <a:pPr marL="285750" marR="0" lvl="0" indent="-285750" algn="l" rtl="0">
              <a:lnSpc>
                <a:spcPct val="107000"/>
              </a:lnSpc>
              <a:spcBef>
                <a:spcPts val="0"/>
              </a:spcBef>
              <a:buFont typeface="Arial" panose="020B0604020202020204" pitchFamily="34" charset="0"/>
              <a:buChar char="•"/>
            </a:pPr>
            <a:endParaRPr lang="en-US">
              <a:solidFill>
                <a:schemeClr val="dk1"/>
              </a:solidFill>
              <a:latin typeface="Arial"/>
              <a:ea typeface="Arial"/>
              <a:cs typeface="Arial"/>
              <a:sym typeface="Arial"/>
            </a:endParaRPr>
          </a:p>
          <a:p>
            <a:pPr marL="0" marR="0" lvl="0" indent="0" algn="l" rtl="0">
              <a:lnSpc>
                <a:spcPct val="107000"/>
              </a:lnSpc>
              <a:spcBef>
                <a:spcPts val="0"/>
              </a:spcBef>
              <a:buNone/>
            </a:pPr>
            <a:r>
              <a:rPr lang="en-US" b="1">
                <a:solidFill>
                  <a:schemeClr val="dk1"/>
                </a:solidFill>
                <a:latin typeface="Arial"/>
                <a:ea typeface="Arial"/>
                <a:cs typeface="Arial"/>
                <a:sym typeface="Arial"/>
              </a:rPr>
              <a:t>SUPERVISOR</a:t>
            </a:r>
          </a:p>
          <a:p>
            <a:pPr marL="0" marR="0" lvl="0" indent="0" algn="l" rtl="0">
              <a:lnSpc>
                <a:spcPct val="107000"/>
              </a:lnSpc>
              <a:spcBef>
                <a:spcPts val="0"/>
              </a:spcBef>
              <a:buNone/>
            </a:pPr>
            <a:endParaRPr lang="en-US" b="1">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Approve the case closure and verify the dashboard</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Practice transfer a case to another organization (not the case used for the case study) </a:t>
            </a:r>
          </a:p>
        </p:txBody>
      </p:sp>
      <p:grpSp>
        <p:nvGrpSpPr>
          <p:cNvPr id="33" name="Group 32">
            <a:extLst>
              <a:ext uri="{FF2B5EF4-FFF2-40B4-BE49-F238E27FC236}">
                <a16:creationId xmlns:a16="http://schemas.microsoft.com/office/drawing/2014/main" id="{5C88C1D6-DDBD-5780-D5A6-31428534E616}"/>
              </a:ext>
            </a:extLst>
          </p:cNvPr>
          <p:cNvGrpSpPr/>
          <p:nvPr/>
        </p:nvGrpSpPr>
        <p:grpSpPr>
          <a:xfrm>
            <a:off x="5550120" y="4100874"/>
            <a:ext cx="744921" cy="1410755"/>
            <a:chOff x="7838339" y="2226754"/>
            <a:chExt cx="1969639" cy="3730164"/>
          </a:xfrm>
          <a:solidFill>
            <a:schemeClr val="accent1"/>
          </a:solidFill>
        </p:grpSpPr>
        <p:sp>
          <p:nvSpPr>
            <p:cNvPr id="34" name="Round Same Side Corner Rectangle 3">
              <a:extLst>
                <a:ext uri="{FF2B5EF4-FFF2-40B4-BE49-F238E27FC236}">
                  <a16:creationId xmlns:a16="http://schemas.microsoft.com/office/drawing/2014/main" id="{64EFD097-07F8-D016-9B1C-F3A2BA3625F4}"/>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4</a:t>
              </a:r>
              <a:endParaRPr lang="en-CA" sz="1800" b="1">
                <a:latin typeface="Arial" panose="020B0604020202020204" pitchFamily="34" charset="0"/>
                <a:cs typeface="Arial" panose="020B0604020202020204" pitchFamily="34" charset="0"/>
              </a:endParaRPr>
            </a:p>
          </p:txBody>
        </p:sp>
        <p:sp>
          <p:nvSpPr>
            <p:cNvPr id="35" name="Oval 34">
              <a:extLst>
                <a:ext uri="{FF2B5EF4-FFF2-40B4-BE49-F238E27FC236}">
                  <a16:creationId xmlns:a16="http://schemas.microsoft.com/office/drawing/2014/main" id="{EF06B221-39EC-A394-F105-48AFF41775A2}"/>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6" name="Group 35">
              <a:extLst>
                <a:ext uri="{FF2B5EF4-FFF2-40B4-BE49-F238E27FC236}">
                  <a16:creationId xmlns:a16="http://schemas.microsoft.com/office/drawing/2014/main" id="{24470147-933D-0B13-A322-2DD1034607F5}"/>
                </a:ext>
              </a:extLst>
            </p:cNvPr>
            <p:cNvGrpSpPr/>
            <p:nvPr/>
          </p:nvGrpSpPr>
          <p:grpSpPr>
            <a:xfrm rot="507905">
              <a:off x="7838339" y="3815940"/>
              <a:ext cx="553322" cy="1525212"/>
              <a:chOff x="7916671" y="3937945"/>
              <a:chExt cx="553322" cy="1525212"/>
            </a:xfrm>
            <a:grpFill/>
          </p:grpSpPr>
          <p:sp>
            <p:nvSpPr>
              <p:cNvPr id="40" name="Round Same Side Corner Rectangle 25">
                <a:extLst>
                  <a:ext uri="{FF2B5EF4-FFF2-40B4-BE49-F238E27FC236}">
                    <a16:creationId xmlns:a16="http://schemas.microsoft.com/office/drawing/2014/main" id="{B22E75DA-99EE-03B3-761A-9EF31D44E901}"/>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a:extLst>
                  <a:ext uri="{FF2B5EF4-FFF2-40B4-BE49-F238E27FC236}">
                    <a16:creationId xmlns:a16="http://schemas.microsoft.com/office/drawing/2014/main" id="{26DBBBA3-38B9-9928-2F88-D9E768AD57C7}"/>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7" name="Group 36">
              <a:extLst>
                <a:ext uri="{FF2B5EF4-FFF2-40B4-BE49-F238E27FC236}">
                  <a16:creationId xmlns:a16="http://schemas.microsoft.com/office/drawing/2014/main" id="{653E3017-E264-FA00-E8FD-83C537343A3B}"/>
                </a:ext>
              </a:extLst>
            </p:cNvPr>
            <p:cNvGrpSpPr/>
            <p:nvPr/>
          </p:nvGrpSpPr>
          <p:grpSpPr>
            <a:xfrm rot="21105829" flipH="1">
              <a:off x="9243874" y="3806245"/>
              <a:ext cx="564104" cy="1525212"/>
              <a:chOff x="7916671" y="3937945"/>
              <a:chExt cx="553322" cy="1525212"/>
            </a:xfrm>
            <a:grpFill/>
          </p:grpSpPr>
          <p:sp>
            <p:nvSpPr>
              <p:cNvPr id="38" name="Round Same Side Corner Rectangle 25">
                <a:extLst>
                  <a:ext uri="{FF2B5EF4-FFF2-40B4-BE49-F238E27FC236}">
                    <a16:creationId xmlns:a16="http://schemas.microsoft.com/office/drawing/2014/main" id="{5DA62C33-DAEB-3D8F-8369-E6C106CC46C3}"/>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Oval 38">
                <a:extLst>
                  <a:ext uri="{FF2B5EF4-FFF2-40B4-BE49-F238E27FC236}">
                    <a16:creationId xmlns:a16="http://schemas.microsoft.com/office/drawing/2014/main" id="{67A317AC-4434-940A-4A63-6545FDAE33F4}"/>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8" name="Group 7">
            <a:extLst>
              <a:ext uri="{FF2B5EF4-FFF2-40B4-BE49-F238E27FC236}">
                <a16:creationId xmlns:a16="http://schemas.microsoft.com/office/drawing/2014/main" id="{09B4551E-074D-8743-F97E-4D3AF11F7EF8}"/>
              </a:ext>
            </a:extLst>
          </p:cNvPr>
          <p:cNvGrpSpPr/>
          <p:nvPr/>
        </p:nvGrpSpPr>
        <p:grpSpPr>
          <a:xfrm>
            <a:off x="10228983" y="337468"/>
            <a:ext cx="1587872" cy="1368854"/>
            <a:chOff x="10228983" y="337468"/>
            <a:chExt cx="1587872" cy="1368854"/>
          </a:xfrm>
        </p:grpSpPr>
        <p:sp>
          <p:nvSpPr>
            <p:cNvPr id="42" name="Hexagon 41">
              <a:extLst>
                <a:ext uri="{FF2B5EF4-FFF2-40B4-BE49-F238E27FC236}">
                  <a16:creationId xmlns:a16="http://schemas.microsoft.com/office/drawing/2014/main" id="{C78BA4D6-69EA-12C0-3915-0983932BDA79}"/>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3" name="Group 42">
              <a:extLst>
                <a:ext uri="{FF2B5EF4-FFF2-40B4-BE49-F238E27FC236}">
                  <a16:creationId xmlns:a16="http://schemas.microsoft.com/office/drawing/2014/main" id="{C26290FD-B8FF-7290-BE3E-3E39F5945A37}"/>
                </a:ext>
              </a:extLst>
            </p:cNvPr>
            <p:cNvGrpSpPr/>
            <p:nvPr/>
          </p:nvGrpSpPr>
          <p:grpSpPr>
            <a:xfrm>
              <a:off x="10621771" y="762700"/>
              <a:ext cx="562136" cy="634675"/>
              <a:chOff x="760175" y="830142"/>
              <a:chExt cx="867619" cy="979579"/>
            </a:xfrm>
          </p:grpSpPr>
          <p:sp>
            <p:nvSpPr>
              <p:cNvPr id="47" name="Rectangle 46">
                <a:extLst>
                  <a:ext uri="{FF2B5EF4-FFF2-40B4-BE49-F238E27FC236}">
                    <a16:creationId xmlns:a16="http://schemas.microsoft.com/office/drawing/2014/main" id="{829DFF39-154E-33C4-4D26-48740A5CB36A}"/>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28</a:t>
                </a:r>
              </a:p>
            </p:txBody>
          </p:sp>
          <p:sp>
            <p:nvSpPr>
              <p:cNvPr id="48" name="Rectangle 47">
                <a:extLst>
                  <a:ext uri="{FF2B5EF4-FFF2-40B4-BE49-F238E27FC236}">
                    <a16:creationId xmlns:a16="http://schemas.microsoft.com/office/drawing/2014/main" id="{C74175F9-80AD-3968-6549-98A644A1E4EC}"/>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4" name="Group 43">
              <a:extLst>
                <a:ext uri="{FF2B5EF4-FFF2-40B4-BE49-F238E27FC236}">
                  <a16:creationId xmlns:a16="http://schemas.microsoft.com/office/drawing/2014/main" id="{162ED62F-84E5-BB81-18C4-C43162EE4FA7}"/>
                </a:ext>
              </a:extLst>
            </p:cNvPr>
            <p:cNvGrpSpPr/>
            <p:nvPr/>
          </p:nvGrpSpPr>
          <p:grpSpPr>
            <a:xfrm>
              <a:off x="11325415" y="762701"/>
              <a:ext cx="182192" cy="634674"/>
              <a:chOff x="2121762" y="2323619"/>
              <a:chExt cx="200378" cy="825210"/>
            </a:xfrm>
          </p:grpSpPr>
          <p:sp>
            <p:nvSpPr>
              <p:cNvPr id="45" name="Isosceles Triangle 44">
                <a:extLst>
                  <a:ext uri="{FF2B5EF4-FFF2-40B4-BE49-F238E27FC236}">
                    <a16:creationId xmlns:a16="http://schemas.microsoft.com/office/drawing/2014/main" id="{C4599FFE-D674-B17E-E9E6-70AC87252963}"/>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a:extLst>
                  <a:ext uri="{FF2B5EF4-FFF2-40B4-BE49-F238E27FC236}">
                    <a16:creationId xmlns:a16="http://schemas.microsoft.com/office/drawing/2014/main" id="{F6098513-156D-663E-3BAA-2C25FB7D4C74}"/>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62757137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CA"/>
              <a:t>Feedback and discussion</a:t>
            </a:r>
            <a:endParaRPr lang="en-ZA"/>
          </a:p>
        </p:txBody>
      </p:sp>
      <p:grpSp>
        <p:nvGrpSpPr>
          <p:cNvPr id="7" name="Google Shape;314;p4">
            <a:extLst>
              <a:ext uri="{FF2B5EF4-FFF2-40B4-BE49-F238E27FC236}">
                <a16:creationId xmlns:a16="http://schemas.microsoft.com/office/drawing/2014/main" id="{8E7E2825-4A7E-897A-C1A5-CD43E7A125AD}"/>
              </a:ext>
            </a:extLst>
          </p:cNvPr>
          <p:cNvGrpSpPr/>
          <p:nvPr/>
        </p:nvGrpSpPr>
        <p:grpSpPr>
          <a:xfrm>
            <a:off x="3419151" y="1903827"/>
            <a:ext cx="5353697" cy="3474717"/>
            <a:chOff x="3400707" y="1772174"/>
            <a:chExt cx="5758105" cy="3737192"/>
          </a:xfrm>
          <a:solidFill>
            <a:schemeClr val="accent4"/>
          </a:solidFill>
        </p:grpSpPr>
        <p:sp>
          <p:nvSpPr>
            <p:cNvPr id="8" name="Google Shape;315;p4">
              <a:extLst>
                <a:ext uri="{FF2B5EF4-FFF2-40B4-BE49-F238E27FC236}">
                  <a16:creationId xmlns:a16="http://schemas.microsoft.com/office/drawing/2014/main" id="{19D5F0A5-1385-5F60-B07C-48F90A68A9A3}"/>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316;p4">
              <a:extLst>
                <a:ext uri="{FF2B5EF4-FFF2-40B4-BE49-F238E27FC236}">
                  <a16:creationId xmlns:a16="http://schemas.microsoft.com/office/drawing/2014/main" id="{C44BC3BB-3999-0402-DD86-F864A91675C5}"/>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317;p4">
              <a:extLst>
                <a:ext uri="{FF2B5EF4-FFF2-40B4-BE49-F238E27FC236}">
                  <a16:creationId xmlns:a16="http://schemas.microsoft.com/office/drawing/2014/main" id="{70E398E6-017B-58A6-67E5-3E313CD2E756}"/>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318;p4">
              <a:extLst>
                <a:ext uri="{FF2B5EF4-FFF2-40B4-BE49-F238E27FC236}">
                  <a16:creationId xmlns:a16="http://schemas.microsoft.com/office/drawing/2014/main" id="{07782912-3576-8710-1B55-D62EF70D5CE0}"/>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319;p4">
              <a:extLst>
                <a:ext uri="{FF2B5EF4-FFF2-40B4-BE49-F238E27FC236}">
                  <a16:creationId xmlns:a16="http://schemas.microsoft.com/office/drawing/2014/main" id="{ECE62145-B534-5C7E-D244-8552E26031FB}"/>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320;p4">
              <a:extLst>
                <a:ext uri="{FF2B5EF4-FFF2-40B4-BE49-F238E27FC236}">
                  <a16:creationId xmlns:a16="http://schemas.microsoft.com/office/drawing/2014/main" id="{42F3EA7A-F11D-B090-D86C-B0020CA2D6D1}"/>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321;p4">
              <a:extLst>
                <a:ext uri="{FF2B5EF4-FFF2-40B4-BE49-F238E27FC236}">
                  <a16:creationId xmlns:a16="http://schemas.microsoft.com/office/drawing/2014/main" id="{3A532BB4-EEFD-DBC4-234F-70A89A9DB105}"/>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322;p4">
              <a:extLst>
                <a:ext uri="{FF2B5EF4-FFF2-40B4-BE49-F238E27FC236}">
                  <a16:creationId xmlns:a16="http://schemas.microsoft.com/office/drawing/2014/main" id="{4306AF41-1F33-4882-6BB7-A674B5F6F386}"/>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 name="Group 2">
            <a:extLst>
              <a:ext uri="{FF2B5EF4-FFF2-40B4-BE49-F238E27FC236}">
                <a16:creationId xmlns:a16="http://schemas.microsoft.com/office/drawing/2014/main" id="{702CFC9E-634D-CB42-45BB-8EC4CBAA6A98}"/>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CD5E08D1-38F4-FD6C-1434-8790A739A34B}"/>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5" name="Group 4">
              <a:extLst>
                <a:ext uri="{FF2B5EF4-FFF2-40B4-BE49-F238E27FC236}">
                  <a16:creationId xmlns:a16="http://schemas.microsoft.com/office/drawing/2014/main" id="{691EB3BE-805A-9CD5-7DDE-CE663F355536}"/>
                </a:ext>
              </a:extLst>
            </p:cNvPr>
            <p:cNvGrpSpPr/>
            <p:nvPr/>
          </p:nvGrpSpPr>
          <p:grpSpPr>
            <a:xfrm>
              <a:off x="10621771" y="762700"/>
              <a:ext cx="562136" cy="634675"/>
              <a:chOff x="760175" y="830142"/>
              <a:chExt cx="867619" cy="979579"/>
            </a:xfrm>
          </p:grpSpPr>
          <p:sp>
            <p:nvSpPr>
              <p:cNvPr id="18" name="Rectangle 17">
                <a:extLst>
                  <a:ext uri="{FF2B5EF4-FFF2-40B4-BE49-F238E27FC236}">
                    <a16:creationId xmlns:a16="http://schemas.microsoft.com/office/drawing/2014/main" id="{D5E281D6-81EE-D4E3-EEE1-204086C67596}"/>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3</a:t>
                </a:r>
              </a:p>
            </p:txBody>
          </p:sp>
          <p:sp>
            <p:nvSpPr>
              <p:cNvPr id="19" name="Rectangle 18">
                <a:extLst>
                  <a:ext uri="{FF2B5EF4-FFF2-40B4-BE49-F238E27FC236}">
                    <a16:creationId xmlns:a16="http://schemas.microsoft.com/office/drawing/2014/main" id="{6E90E975-D773-E6C6-D8F1-7A721519F44D}"/>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6" name="Group 5">
              <a:extLst>
                <a:ext uri="{FF2B5EF4-FFF2-40B4-BE49-F238E27FC236}">
                  <a16:creationId xmlns:a16="http://schemas.microsoft.com/office/drawing/2014/main" id="{12D70BDB-7570-34D6-1F17-23D5953A1E38}"/>
                </a:ext>
              </a:extLst>
            </p:cNvPr>
            <p:cNvGrpSpPr/>
            <p:nvPr/>
          </p:nvGrpSpPr>
          <p:grpSpPr>
            <a:xfrm>
              <a:off x="11325415" y="762701"/>
              <a:ext cx="182192" cy="634674"/>
              <a:chOff x="2121762" y="2323619"/>
              <a:chExt cx="200378" cy="825210"/>
            </a:xfrm>
          </p:grpSpPr>
          <p:sp>
            <p:nvSpPr>
              <p:cNvPr id="16" name="Isosceles Triangle 15">
                <a:extLst>
                  <a:ext uri="{FF2B5EF4-FFF2-40B4-BE49-F238E27FC236}">
                    <a16:creationId xmlns:a16="http://schemas.microsoft.com/office/drawing/2014/main" id="{6F9EA4ED-3FA7-B589-EE60-62E36CBEE139}"/>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F4CFBF10-E041-97C3-97F8-9B884E188045}"/>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6211088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CA"/>
              <a:t>Closing</a:t>
            </a:r>
          </a:p>
        </p:txBody>
      </p:sp>
      <p:grpSp>
        <p:nvGrpSpPr>
          <p:cNvPr id="2" name="Group 1">
            <a:extLst>
              <a:ext uri="{FF2B5EF4-FFF2-40B4-BE49-F238E27FC236}">
                <a16:creationId xmlns:a16="http://schemas.microsoft.com/office/drawing/2014/main" id="{11C87791-1A4C-6855-1085-B7B2D2A21559}"/>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BC139ACB-CD2B-50B6-20FC-C8E95BF78259}"/>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 name="Group 3">
              <a:extLst>
                <a:ext uri="{FF2B5EF4-FFF2-40B4-BE49-F238E27FC236}">
                  <a16:creationId xmlns:a16="http://schemas.microsoft.com/office/drawing/2014/main" id="{D4CF801E-52FB-CD76-D378-D3E4BA0084D6}"/>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C1BA2092-2255-73B7-5A54-570EF19E0A1B}"/>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32</a:t>
                </a:r>
              </a:p>
            </p:txBody>
          </p:sp>
          <p:sp>
            <p:nvSpPr>
              <p:cNvPr id="9" name="Rectangle 8">
                <a:extLst>
                  <a:ext uri="{FF2B5EF4-FFF2-40B4-BE49-F238E27FC236}">
                    <a16:creationId xmlns:a16="http://schemas.microsoft.com/office/drawing/2014/main" id="{56B92224-B5C3-DE1A-6550-CA8D5DA28C6E}"/>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 name="Group 4">
              <a:extLst>
                <a:ext uri="{FF2B5EF4-FFF2-40B4-BE49-F238E27FC236}">
                  <a16:creationId xmlns:a16="http://schemas.microsoft.com/office/drawing/2014/main" id="{B3F783F8-6DC6-61A8-DCD7-75BDF344DB4A}"/>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F02067E3-B627-24A3-E7D7-7440200B42CF}"/>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AB8C971F-D604-BA28-F016-9FAAB6415FBC}"/>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5125659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GB"/>
              <a:t>Key learning points </a:t>
            </a:r>
            <a:endParaRPr lang="en-ZA"/>
          </a:p>
        </p:txBody>
      </p:sp>
      <p:grpSp>
        <p:nvGrpSpPr>
          <p:cNvPr id="14" name="Group 13">
            <a:extLst>
              <a:ext uri="{FF2B5EF4-FFF2-40B4-BE49-F238E27FC236}">
                <a16:creationId xmlns:a16="http://schemas.microsoft.com/office/drawing/2014/main" id="{A3E82800-B588-92F2-6006-7393741DC8B9}"/>
              </a:ext>
            </a:extLst>
          </p:cNvPr>
          <p:cNvGrpSpPr/>
          <p:nvPr/>
        </p:nvGrpSpPr>
        <p:grpSpPr>
          <a:xfrm>
            <a:off x="1540730" y="2159830"/>
            <a:ext cx="9110540" cy="2839240"/>
            <a:chOff x="1737388" y="2159830"/>
            <a:chExt cx="9110540" cy="2839240"/>
          </a:xfrm>
        </p:grpSpPr>
        <p:sp>
          <p:nvSpPr>
            <p:cNvPr id="4" name="Google Shape;798;p37">
              <a:extLst>
                <a:ext uri="{FF2B5EF4-FFF2-40B4-BE49-F238E27FC236}">
                  <a16:creationId xmlns:a16="http://schemas.microsoft.com/office/drawing/2014/main" id="{FFC107AB-6734-4C37-B401-11CD0CB79A84}"/>
                </a:ext>
              </a:extLst>
            </p:cNvPr>
            <p:cNvSpPr txBox="1"/>
            <p:nvPr/>
          </p:nvSpPr>
          <p:spPr>
            <a:xfrm>
              <a:off x="1737388" y="3721325"/>
              <a:ext cx="4054927" cy="1277745"/>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n-US" sz="1800">
                  <a:solidFill>
                    <a:schemeClr val="dk1"/>
                  </a:solidFill>
                  <a:latin typeface="Arial" panose="020B0604020202020204" pitchFamily="34" charset="0"/>
                  <a:ea typeface="Helvetica Neue"/>
                  <a:cs typeface="Arial" panose="020B0604020202020204" pitchFamily="34" charset="0"/>
                  <a:sym typeface="Helvetica Neue"/>
                </a:rPr>
                <a:t>We looked at the key forms and how to use them in the CPIMS+ in an intuitive way, focusing on the 6 key steps</a:t>
              </a:r>
            </a:p>
          </p:txBody>
        </p:sp>
        <p:sp>
          <p:nvSpPr>
            <p:cNvPr id="5" name="Google Shape;799;p37">
              <a:extLst>
                <a:ext uri="{FF2B5EF4-FFF2-40B4-BE49-F238E27FC236}">
                  <a16:creationId xmlns:a16="http://schemas.microsoft.com/office/drawing/2014/main" id="{4F072A28-6BC8-F6F5-CA6A-77543D877A7B}"/>
                </a:ext>
              </a:extLst>
            </p:cNvPr>
            <p:cNvSpPr txBox="1"/>
            <p:nvPr/>
          </p:nvSpPr>
          <p:spPr>
            <a:xfrm>
              <a:off x="6321390" y="3708428"/>
              <a:ext cx="4526538" cy="981382"/>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n-US" sz="1800">
                  <a:solidFill>
                    <a:schemeClr val="dk1"/>
                  </a:solidFill>
                  <a:latin typeface="Arial" panose="020B0604020202020204" pitchFamily="34" charset="0"/>
                  <a:ea typeface="Helvetica Neue"/>
                  <a:cs typeface="Arial" panose="020B0604020202020204" pitchFamily="34" charset="0"/>
                  <a:sym typeface="Helvetica Neue"/>
                </a:rPr>
                <a:t>Those these are considered the core, this does not mean additional forms and functionalities are any less relevant. </a:t>
              </a:r>
            </a:p>
          </p:txBody>
        </p:sp>
        <p:sp>
          <p:nvSpPr>
            <p:cNvPr id="6" name="Google Shape;800;p37">
              <a:extLst>
                <a:ext uri="{FF2B5EF4-FFF2-40B4-BE49-F238E27FC236}">
                  <a16:creationId xmlns:a16="http://schemas.microsoft.com/office/drawing/2014/main" id="{73AE6DE1-94E8-509A-7ED4-F248C327CAD8}"/>
                </a:ext>
              </a:extLst>
            </p:cNvPr>
            <p:cNvSpPr/>
            <p:nvPr/>
          </p:nvSpPr>
          <p:spPr>
            <a:xfrm>
              <a:off x="3239071" y="2159830"/>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801;p37">
              <a:extLst>
                <a:ext uri="{FF2B5EF4-FFF2-40B4-BE49-F238E27FC236}">
                  <a16:creationId xmlns:a16="http://schemas.microsoft.com/office/drawing/2014/main" id="{4182BC80-CBBF-68E1-414F-EEDD536BC005}"/>
                </a:ext>
              </a:extLst>
            </p:cNvPr>
            <p:cNvSpPr/>
            <p:nvPr/>
          </p:nvSpPr>
          <p:spPr>
            <a:xfrm>
              <a:off x="8058879" y="2159830"/>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746702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F5A7A33-2FD4-47B8-9BFB-7E6E4EA30D87}"/>
              </a:ext>
            </a:extLst>
          </p:cNvPr>
          <p:cNvCxnSpPr>
            <a:cxnSpLocks/>
          </p:cNvCxnSpPr>
          <p:nvPr/>
        </p:nvCxnSpPr>
        <p:spPr>
          <a:xfrm>
            <a:off x="7911764" y="862661"/>
            <a:ext cx="0" cy="499232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4EEE1C-BE7F-4B6C-BA92-E8B3F36132B2}"/>
              </a:ext>
            </a:extLst>
          </p:cNvPr>
          <p:cNvSpPr txBox="1"/>
          <p:nvPr/>
        </p:nvSpPr>
        <p:spPr>
          <a:xfrm>
            <a:off x="8194090" y="570274"/>
            <a:ext cx="2120984" cy="584775"/>
          </a:xfrm>
          <a:prstGeom prst="rect">
            <a:avLst/>
          </a:prstGeom>
          <a:noFill/>
        </p:spPr>
        <p:txBody>
          <a:bodyPr wrap="square" lIns="91440" tIns="45720" rIns="91440" bIns="45720" anchor="t">
            <a:spAutoFit/>
          </a:bodyPr>
          <a:lstStyle/>
          <a:p>
            <a:r>
              <a:rPr lang="en-US" sz="1600" b="1">
                <a:latin typeface="Helvetica Neue"/>
                <a:ea typeface="Calibri" panose="020F0502020204030204" pitchFamily="34" charset="0"/>
                <a:cs typeface="Times New Roman"/>
              </a:rPr>
              <a:t>Opening</a:t>
            </a:r>
          </a:p>
          <a:p>
            <a:r>
              <a:rPr lang="en-US" sz="1600" i="1">
                <a:highlight>
                  <a:srgbClr val="FFFF00"/>
                </a:highlight>
                <a:latin typeface="Helvetica Neue"/>
                <a:ea typeface="Calibri" panose="020F0502020204030204" pitchFamily="34" charset="0"/>
                <a:cs typeface="Times New Roman"/>
              </a:rPr>
              <a:t>X hours x minutes</a:t>
            </a:r>
            <a:endParaRPr lang="en-US" sz="1600" i="1">
              <a:highlight>
                <a:srgbClr val="FFFF00"/>
              </a:highlight>
              <a:latin typeface="Calibri"/>
              <a:ea typeface="Calibri" panose="020F0502020204030204" pitchFamily="34" charset="0"/>
              <a:cs typeface="Times New Roman"/>
            </a:endParaRPr>
          </a:p>
        </p:txBody>
      </p:sp>
      <p:sp>
        <p:nvSpPr>
          <p:cNvPr id="16" name="TextBox 15">
            <a:extLst>
              <a:ext uri="{FF2B5EF4-FFF2-40B4-BE49-F238E27FC236}">
                <a16:creationId xmlns:a16="http://schemas.microsoft.com/office/drawing/2014/main" id="{BBFB386E-6551-4A1A-A6BB-9382E7E7FF5C}"/>
              </a:ext>
            </a:extLst>
          </p:cNvPr>
          <p:cNvSpPr txBox="1"/>
          <p:nvPr/>
        </p:nvSpPr>
        <p:spPr>
          <a:xfrm>
            <a:off x="8194089" y="1313495"/>
            <a:ext cx="3284738" cy="584775"/>
          </a:xfrm>
          <a:prstGeom prst="rect">
            <a:avLst/>
          </a:prstGeom>
          <a:noFill/>
        </p:spPr>
        <p:txBody>
          <a:bodyPr wrap="square" lIns="91440" tIns="45720" rIns="91440" bIns="45720" anchor="t">
            <a:spAutoFit/>
          </a:bodyPr>
          <a:lstStyle/>
          <a:p>
            <a:r>
              <a:rPr lang="en-US" sz="1600" b="1" dirty="0">
                <a:latin typeface="Helvetica Neue"/>
                <a:ea typeface="Calibri" panose="020F0502020204030204" pitchFamily="34" charset="0"/>
                <a:cs typeface="Times New Roman"/>
              </a:rPr>
              <a:t>About case management</a:t>
            </a:r>
          </a:p>
          <a:p>
            <a:r>
              <a:rPr lang="en-US" sz="1600" i="1" dirty="0">
                <a:highlight>
                  <a:srgbClr val="FFFF00"/>
                </a:highlight>
                <a:latin typeface="Helvetica Neue"/>
                <a:ea typeface="Calibri" panose="020F0502020204030204" pitchFamily="34" charset="0"/>
                <a:cs typeface="Times New Roman" panose="02020603050405020304" pitchFamily="18" charset="0"/>
              </a:rPr>
              <a:t>X hour x minutes</a:t>
            </a:r>
            <a:endParaRPr lang="en-US"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733F3946-B216-415C-9730-A510A95A13CA}"/>
              </a:ext>
            </a:extLst>
          </p:cNvPr>
          <p:cNvSpPr txBox="1"/>
          <p:nvPr/>
        </p:nvSpPr>
        <p:spPr>
          <a:xfrm>
            <a:off x="6220288" y="2135927"/>
            <a:ext cx="1349407" cy="338554"/>
          </a:xfrm>
          <a:prstGeom prst="rect">
            <a:avLst/>
          </a:prstGeom>
          <a:noFill/>
        </p:spPr>
        <p:txBody>
          <a:bodyPr wrap="square">
            <a:spAutoFit/>
          </a:bodyPr>
          <a:lstStyle/>
          <a:p>
            <a:pPr algn="r"/>
            <a:r>
              <a:rPr lang="en-US" sz="1600" b="1">
                <a:latin typeface="Helvetica Neue"/>
                <a:ea typeface="Calibri" panose="020F0502020204030204" pitchFamily="34" charset="0"/>
                <a:cs typeface="Times New Roman" panose="02020603050405020304" pitchFamily="18" charset="0"/>
              </a:rPr>
              <a:t>Break</a:t>
            </a:r>
            <a:endParaRPr lang="en-US" sz="1600" b="1" i="1">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176BB8F9-C123-4183-92A9-C60157A708DC}"/>
              </a:ext>
            </a:extLst>
          </p:cNvPr>
          <p:cNvSpPr txBox="1"/>
          <p:nvPr/>
        </p:nvSpPr>
        <p:spPr>
          <a:xfrm>
            <a:off x="8194089" y="2644423"/>
            <a:ext cx="3284738" cy="830997"/>
          </a:xfrm>
          <a:prstGeom prst="rect">
            <a:avLst/>
          </a:prstGeom>
          <a:noFill/>
        </p:spPr>
        <p:txBody>
          <a:bodyPr wrap="square" lIns="91440" tIns="45720" rIns="91440" bIns="45720" anchor="t">
            <a:spAutoFit/>
          </a:bodyPr>
          <a:lstStyle/>
          <a:p>
            <a:r>
              <a:rPr lang="en-US" sz="1600" b="1" dirty="0">
                <a:latin typeface="Helvetica Neue"/>
                <a:cs typeface="Times New Roman"/>
              </a:rPr>
              <a:t>About information management for case management</a:t>
            </a:r>
          </a:p>
          <a:p>
            <a:r>
              <a:rPr lang="en-US" sz="1600" i="1" dirty="0">
                <a:highlight>
                  <a:srgbClr val="FFFF00"/>
                </a:highlight>
                <a:latin typeface="Helvetica Neue"/>
                <a:ea typeface="Calibri" panose="020F0502020204030204" pitchFamily="34" charset="0"/>
                <a:cs typeface="Times New Roman" panose="02020603050405020304" pitchFamily="18" charset="0"/>
              </a:rPr>
              <a:t>X hour x minutes</a:t>
            </a:r>
            <a:endParaRPr lang="en-US"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E1ED7D59-DD7D-4D01-8768-ED10E5D40571}"/>
              </a:ext>
            </a:extLst>
          </p:cNvPr>
          <p:cNvSpPr txBox="1"/>
          <p:nvPr/>
        </p:nvSpPr>
        <p:spPr>
          <a:xfrm>
            <a:off x="6220288" y="3484271"/>
            <a:ext cx="1349407" cy="338554"/>
          </a:xfrm>
          <a:prstGeom prst="rect">
            <a:avLst/>
          </a:prstGeom>
          <a:noFill/>
        </p:spPr>
        <p:txBody>
          <a:bodyPr wrap="square">
            <a:spAutoFit/>
          </a:bodyPr>
          <a:lstStyle/>
          <a:p>
            <a:pPr algn="r"/>
            <a:r>
              <a:rPr lang="en-US" sz="1600" b="1">
                <a:latin typeface="Helvetica Neue"/>
                <a:ea typeface="Calibri" panose="020F0502020204030204" pitchFamily="34" charset="0"/>
                <a:cs typeface="Times New Roman" panose="02020603050405020304" pitchFamily="18" charset="0"/>
              </a:rPr>
              <a:t>Lunch</a:t>
            </a:r>
            <a:endParaRPr lang="en-US" sz="1600" b="1" i="1">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7CB6E16-976A-46E5-817B-4B58ED997934}"/>
              </a:ext>
            </a:extLst>
          </p:cNvPr>
          <p:cNvSpPr txBox="1"/>
          <p:nvPr/>
        </p:nvSpPr>
        <p:spPr>
          <a:xfrm>
            <a:off x="8194089" y="3944785"/>
            <a:ext cx="3284738" cy="584775"/>
          </a:xfrm>
          <a:prstGeom prst="rect">
            <a:avLst/>
          </a:prstGeom>
          <a:noFill/>
        </p:spPr>
        <p:txBody>
          <a:bodyPr wrap="square" lIns="91440" tIns="45720" rIns="91440" bIns="45720" anchor="t">
            <a:spAutoFit/>
          </a:bodyPr>
          <a:lstStyle/>
          <a:p>
            <a:r>
              <a:rPr lang="en-US" sz="1600" b="1">
                <a:latin typeface="Helvetica Neue"/>
                <a:cs typeface="Times New Roman"/>
              </a:rPr>
              <a:t>About the CPIMS+</a:t>
            </a:r>
          </a:p>
          <a:p>
            <a:r>
              <a:rPr lang="en-US" sz="1600" i="1">
                <a:highlight>
                  <a:srgbClr val="FFFF00"/>
                </a:highlight>
                <a:latin typeface="Helvetica Neue"/>
                <a:ea typeface="Calibri" panose="020F0502020204030204" pitchFamily="34" charset="0"/>
                <a:cs typeface="Times New Roman" panose="02020603050405020304" pitchFamily="18" charset="0"/>
              </a:rPr>
              <a:t>X hour x minutes</a:t>
            </a:r>
            <a:endParaRPr lang="en-US" sz="1600" i="1">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9638F6D1-0A37-4F47-96E4-AEF2CAFF1F80}"/>
              </a:ext>
            </a:extLst>
          </p:cNvPr>
          <p:cNvSpPr txBox="1"/>
          <p:nvPr/>
        </p:nvSpPr>
        <p:spPr>
          <a:xfrm>
            <a:off x="6220288" y="4911679"/>
            <a:ext cx="1349407" cy="338554"/>
          </a:xfrm>
          <a:prstGeom prst="rect">
            <a:avLst/>
          </a:prstGeom>
          <a:noFill/>
        </p:spPr>
        <p:txBody>
          <a:bodyPr wrap="square">
            <a:spAutoFit/>
          </a:bodyPr>
          <a:lstStyle/>
          <a:p>
            <a:pPr algn="r"/>
            <a:r>
              <a:rPr lang="en-US" sz="1600" b="1">
                <a:latin typeface="Helvetica Neue"/>
                <a:ea typeface="Calibri" panose="020F0502020204030204" pitchFamily="34" charset="0"/>
                <a:cs typeface="Times New Roman" panose="02020603050405020304" pitchFamily="18" charset="0"/>
              </a:rPr>
              <a:t>Break</a:t>
            </a:r>
            <a:endParaRPr lang="en-US" sz="1600" b="1" i="1">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2C80475D-5F3E-47EF-B6D0-18A09AFB8F0C}"/>
              </a:ext>
            </a:extLst>
          </p:cNvPr>
          <p:cNvSpPr txBox="1"/>
          <p:nvPr/>
        </p:nvSpPr>
        <p:spPr>
          <a:xfrm>
            <a:off x="8194089" y="5463386"/>
            <a:ext cx="3284738" cy="584775"/>
          </a:xfrm>
          <a:prstGeom prst="rect">
            <a:avLst/>
          </a:prstGeom>
          <a:noFill/>
        </p:spPr>
        <p:txBody>
          <a:bodyPr wrap="square" lIns="91440" tIns="45720" rIns="91440" bIns="45720" anchor="t">
            <a:spAutoFit/>
          </a:bodyPr>
          <a:lstStyle/>
          <a:p>
            <a:r>
              <a:rPr lang="en-US" sz="1600" b="1">
                <a:latin typeface="Helvetica Neue"/>
                <a:ea typeface="Calibri" panose="020F0502020204030204" pitchFamily="34" charset="0"/>
                <a:cs typeface="Times New Roman"/>
              </a:rPr>
              <a:t>Closing</a:t>
            </a:r>
          </a:p>
          <a:p>
            <a:r>
              <a:rPr lang="en-US" sz="1600" i="1">
                <a:highlight>
                  <a:srgbClr val="FFFF00"/>
                </a:highlight>
                <a:latin typeface="Helvetica Neue"/>
                <a:ea typeface="Calibri" panose="020F0502020204030204" pitchFamily="34" charset="0"/>
                <a:cs typeface="Times New Roman" panose="02020603050405020304" pitchFamily="18" charset="0"/>
              </a:rPr>
              <a:t>X hour x minutes</a:t>
            </a:r>
            <a:endParaRPr lang="en-US" sz="1600" i="1">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5" name="Hexagon 24">
            <a:extLst>
              <a:ext uri="{FF2B5EF4-FFF2-40B4-BE49-F238E27FC236}">
                <a16:creationId xmlns:a16="http://schemas.microsoft.com/office/drawing/2014/main" id="{37D81114-568C-4AAA-9976-2EB696817307}"/>
              </a:ext>
            </a:extLst>
          </p:cNvPr>
          <p:cNvSpPr/>
          <p:nvPr/>
        </p:nvSpPr>
        <p:spPr>
          <a:xfrm rot="1782986">
            <a:off x="7743969" y="772671"/>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Hexagon 25">
            <a:extLst>
              <a:ext uri="{FF2B5EF4-FFF2-40B4-BE49-F238E27FC236}">
                <a16:creationId xmlns:a16="http://schemas.microsoft.com/office/drawing/2014/main" id="{F0ED0933-38E5-4291-92C0-36AAF9EA44E0}"/>
              </a:ext>
            </a:extLst>
          </p:cNvPr>
          <p:cNvSpPr/>
          <p:nvPr/>
        </p:nvSpPr>
        <p:spPr>
          <a:xfrm rot="1782986">
            <a:off x="7739848" y="1486377"/>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Hexagon 26">
            <a:extLst>
              <a:ext uri="{FF2B5EF4-FFF2-40B4-BE49-F238E27FC236}">
                <a16:creationId xmlns:a16="http://schemas.microsoft.com/office/drawing/2014/main" id="{5CC97698-DC01-431C-AEDD-1668768F0EEE}"/>
              </a:ext>
            </a:extLst>
          </p:cNvPr>
          <p:cNvSpPr/>
          <p:nvPr/>
        </p:nvSpPr>
        <p:spPr>
          <a:xfrm rot="1782986">
            <a:off x="7743968" y="2160551"/>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Hexagon 27">
            <a:extLst>
              <a:ext uri="{FF2B5EF4-FFF2-40B4-BE49-F238E27FC236}">
                <a16:creationId xmlns:a16="http://schemas.microsoft.com/office/drawing/2014/main" id="{BA5B85DC-E1FF-4A6D-8A92-F746BD9463B7}"/>
              </a:ext>
            </a:extLst>
          </p:cNvPr>
          <p:cNvSpPr/>
          <p:nvPr/>
        </p:nvSpPr>
        <p:spPr>
          <a:xfrm rot="1782986">
            <a:off x="7739848" y="2874253"/>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Hexagon 28">
            <a:extLst>
              <a:ext uri="{FF2B5EF4-FFF2-40B4-BE49-F238E27FC236}">
                <a16:creationId xmlns:a16="http://schemas.microsoft.com/office/drawing/2014/main" id="{6E790813-CBBC-4F6E-8474-FED90FEA223A}"/>
              </a:ext>
            </a:extLst>
          </p:cNvPr>
          <p:cNvSpPr/>
          <p:nvPr/>
        </p:nvSpPr>
        <p:spPr>
          <a:xfrm rot="1782986">
            <a:off x="7743969" y="3548427"/>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Hexagon 29">
            <a:extLst>
              <a:ext uri="{FF2B5EF4-FFF2-40B4-BE49-F238E27FC236}">
                <a16:creationId xmlns:a16="http://schemas.microsoft.com/office/drawing/2014/main" id="{23D8AA94-FFBD-4F15-A021-C7F67B4A9317}"/>
              </a:ext>
            </a:extLst>
          </p:cNvPr>
          <p:cNvSpPr/>
          <p:nvPr/>
        </p:nvSpPr>
        <p:spPr>
          <a:xfrm rot="1782986">
            <a:off x="7743969" y="4262131"/>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Hexagon 30">
            <a:extLst>
              <a:ext uri="{FF2B5EF4-FFF2-40B4-BE49-F238E27FC236}">
                <a16:creationId xmlns:a16="http://schemas.microsoft.com/office/drawing/2014/main" id="{1A21B561-6CC5-4F29-9E34-644CC16CF189}"/>
              </a:ext>
            </a:extLst>
          </p:cNvPr>
          <p:cNvSpPr/>
          <p:nvPr/>
        </p:nvSpPr>
        <p:spPr>
          <a:xfrm rot="1782986">
            <a:off x="7743969" y="4975835"/>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Hexagon 31">
            <a:extLst>
              <a:ext uri="{FF2B5EF4-FFF2-40B4-BE49-F238E27FC236}">
                <a16:creationId xmlns:a16="http://schemas.microsoft.com/office/drawing/2014/main" id="{ACB160BB-5C43-437B-A56D-9358A65C17FB}"/>
              </a:ext>
            </a:extLst>
          </p:cNvPr>
          <p:cNvSpPr/>
          <p:nvPr/>
        </p:nvSpPr>
        <p:spPr>
          <a:xfrm rot="1782986">
            <a:off x="7743969" y="5689540"/>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028454" y="3198461"/>
            <a:ext cx="4015311" cy="562168"/>
          </a:xfrm>
        </p:spPr>
        <p:txBody>
          <a:bodyPr/>
          <a:lstStyle/>
          <a:p>
            <a:r>
              <a:rPr lang="en-CA">
                <a:latin typeface="Garamond"/>
              </a:rPr>
              <a:t>Agenda</a:t>
            </a:r>
            <a:endParaRPr lang="en-CA"/>
          </a:p>
        </p:txBody>
      </p:sp>
    </p:spTree>
    <p:extLst>
      <p:ext uri="{BB962C8B-B14F-4D97-AF65-F5344CB8AC3E}">
        <p14:creationId xmlns:p14="http://schemas.microsoft.com/office/powerpoint/2010/main" val="309055646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2400" b="1">
                <a:solidFill>
                  <a:schemeClr val="bg1"/>
                </a:solidFill>
                <a:latin typeface="Garamond"/>
              </a:rPr>
              <a:t>SESSION 4</a:t>
            </a:r>
          </a:p>
          <a:p>
            <a:br>
              <a:rPr lang="en-CA" b="1">
                <a:solidFill>
                  <a:schemeClr val="bg1"/>
                </a:solidFill>
                <a:latin typeface="Garamond"/>
              </a:rPr>
            </a:br>
            <a:r>
              <a:rPr lang="en-US" sz="5400" b="1">
                <a:solidFill>
                  <a:schemeClr val="bg1"/>
                </a:solidFill>
                <a:latin typeface="Garamond"/>
              </a:rPr>
              <a:t>Using the CPIMS+ to support Case Supervision and FTR and understanding additional features and functionalities </a:t>
            </a:r>
          </a:p>
        </p:txBody>
      </p:sp>
    </p:spTree>
    <p:extLst>
      <p:ext uri="{BB962C8B-B14F-4D97-AF65-F5344CB8AC3E}">
        <p14:creationId xmlns:p14="http://schemas.microsoft.com/office/powerpoint/2010/main" val="366518691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r>
              <a:rPr lang="en-GB" dirty="0"/>
              <a:t>Recap</a:t>
            </a: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fr-F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7"/>
                  </a:ext>
                </a:extLst>
              </a:rPr>
            </a:br>
            <a:br>
              <a:rPr lang="fr-F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7"/>
                  </a:ext>
                </a:extLst>
              </a:rPr>
            </a:br>
            <a:br>
              <a:rPr lang="fr-FR"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47"/>
                  </a:ext>
                </a:extLst>
              </a:rPr>
            </a:br>
            <a:br>
              <a:rPr lang="fr-FR" dirty="0"/>
            </a:br>
            <a:endParaRPr lang="en-ZA" dirty="0"/>
          </a:p>
        </p:txBody>
      </p:sp>
      <p:sp>
        <p:nvSpPr>
          <p:cNvPr id="3" name="Google Shape;834;p94">
            <a:extLst>
              <a:ext uri="{FF2B5EF4-FFF2-40B4-BE49-F238E27FC236}">
                <a16:creationId xmlns:a16="http://schemas.microsoft.com/office/drawing/2014/main" id="{B3A679B2-EF41-C8AE-98C9-C9EA82388C4C}"/>
              </a:ext>
            </a:extLst>
          </p:cNvPr>
          <p:cNvSpPr txBox="1"/>
          <p:nvPr/>
        </p:nvSpPr>
        <p:spPr>
          <a:xfrm>
            <a:off x="6300316" y="2695780"/>
            <a:ext cx="3819974" cy="1938952"/>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rgbClr val="000000"/>
              </a:buClr>
              <a:buSzPts val="2800"/>
              <a:buFont typeface="Arial"/>
              <a:buNone/>
            </a:pPr>
            <a:r>
              <a:rPr lang="en-US" sz="2400" b="1" i="0" u="none" strike="noStrike" cap="none">
                <a:latin typeface="Arial"/>
                <a:ea typeface="Arial"/>
                <a:cs typeface="Arial"/>
                <a:sym typeface="Arial"/>
              </a:rPr>
              <a:t>What did we hear about yesterday?</a:t>
            </a:r>
          </a:p>
          <a:p>
            <a:pPr marL="50800" marR="0" lvl="0" indent="0" algn="l" rtl="0">
              <a:lnSpc>
                <a:spcPct val="100000"/>
              </a:lnSpc>
              <a:spcBef>
                <a:spcPts val="0"/>
              </a:spcBef>
              <a:spcAft>
                <a:spcPts val="0"/>
              </a:spcAft>
              <a:buClr>
                <a:srgbClr val="000000"/>
              </a:buClr>
              <a:buSzPts val="2800"/>
              <a:buFont typeface="Arial"/>
              <a:buNone/>
            </a:pPr>
            <a:endParaRPr lang="en-US" sz="2400" b="1">
              <a:latin typeface="Arial"/>
              <a:ea typeface="Arial"/>
              <a:cs typeface="Arial"/>
              <a:sym typeface="Arial"/>
            </a:endParaRPr>
          </a:p>
          <a:p>
            <a:pPr marL="50800" marR="0" lvl="0" indent="0" algn="l" rtl="0">
              <a:lnSpc>
                <a:spcPct val="100000"/>
              </a:lnSpc>
              <a:spcBef>
                <a:spcPts val="0"/>
              </a:spcBef>
              <a:spcAft>
                <a:spcPts val="0"/>
              </a:spcAft>
              <a:buClr>
                <a:srgbClr val="000000"/>
              </a:buClr>
              <a:buSzPts val="2800"/>
              <a:buFont typeface="Arial"/>
              <a:buNone/>
            </a:pPr>
            <a:r>
              <a:rPr lang="en-US" sz="2400" b="1" i="0" u="none" strike="noStrike" cap="none">
                <a:latin typeface="Arial"/>
                <a:ea typeface="Arial"/>
                <a:cs typeface="Arial"/>
                <a:sym typeface="Arial"/>
              </a:rPr>
              <a:t>What were your main take aways?  </a:t>
            </a:r>
            <a:endParaRPr lang="en-US" sz="2400" b="1"/>
          </a:p>
        </p:txBody>
      </p:sp>
      <p:grpSp>
        <p:nvGrpSpPr>
          <p:cNvPr id="8" name="Group 7">
            <a:extLst>
              <a:ext uri="{FF2B5EF4-FFF2-40B4-BE49-F238E27FC236}">
                <a16:creationId xmlns:a16="http://schemas.microsoft.com/office/drawing/2014/main" id="{D6FEA9D6-0D9A-F93D-BC1E-E1605354FA82}"/>
              </a:ext>
            </a:extLst>
          </p:cNvPr>
          <p:cNvGrpSpPr/>
          <p:nvPr/>
        </p:nvGrpSpPr>
        <p:grpSpPr>
          <a:xfrm>
            <a:off x="1426641" y="1927035"/>
            <a:ext cx="4006034" cy="3141632"/>
            <a:chOff x="1117683" y="2194390"/>
            <a:chExt cx="3415887" cy="2678824"/>
          </a:xfrm>
        </p:grpSpPr>
        <p:sp>
          <p:nvSpPr>
            <p:cNvPr id="9" name="Speech Bubble: Rectangle with Corners Rounded 8">
              <a:extLst>
                <a:ext uri="{FF2B5EF4-FFF2-40B4-BE49-F238E27FC236}">
                  <a16:creationId xmlns:a16="http://schemas.microsoft.com/office/drawing/2014/main" id="{18D64E7F-6215-DA9D-00BF-D883EA4FB87C}"/>
                </a:ext>
              </a:extLst>
            </p:cNvPr>
            <p:cNvSpPr/>
            <p:nvPr/>
          </p:nvSpPr>
          <p:spPr>
            <a:xfrm>
              <a:off x="1117683" y="2194390"/>
              <a:ext cx="1792248" cy="1200806"/>
            </a:xfrm>
            <a:prstGeom prst="wedgeRoundRectCallout">
              <a:avLst>
                <a:gd name="adj1" fmla="val 19938"/>
                <a:gd name="adj2" fmla="val 69216"/>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Speech Bubble: Rectangle with Corners Rounded 9">
              <a:extLst>
                <a:ext uri="{FF2B5EF4-FFF2-40B4-BE49-F238E27FC236}">
                  <a16:creationId xmlns:a16="http://schemas.microsoft.com/office/drawing/2014/main" id="{46E7BAB7-54EE-61F4-8DFC-0DC100A965D4}"/>
                </a:ext>
              </a:extLst>
            </p:cNvPr>
            <p:cNvSpPr/>
            <p:nvPr/>
          </p:nvSpPr>
          <p:spPr>
            <a:xfrm>
              <a:off x="3240911" y="3671195"/>
              <a:ext cx="1292659" cy="866081"/>
            </a:xfrm>
            <a:prstGeom prst="wedgeRoundRectCallout">
              <a:avLst>
                <a:gd name="adj1" fmla="val -20501"/>
                <a:gd name="adj2" fmla="val 64241"/>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Speech Bubble: Rectangle with Corners Rounded 10">
              <a:extLst>
                <a:ext uri="{FF2B5EF4-FFF2-40B4-BE49-F238E27FC236}">
                  <a16:creationId xmlns:a16="http://schemas.microsoft.com/office/drawing/2014/main" id="{120B3C81-CEDC-28D3-7DA4-27ECC706E685}"/>
                </a:ext>
              </a:extLst>
            </p:cNvPr>
            <p:cNvSpPr/>
            <p:nvPr/>
          </p:nvSpPr>
          <p:spPr>
            <a:xfrm>
              <a:off x="1747778" y="4229639"/>
              <a:ext cx="1097717" cy="643575"/>
            </a:xfrm>
            <a:prstGeom prst="wedgeRoundRectCallout">
              <a:avLst>
                <a:gd name="adj1" fmla="val -20501"/>
                <a:gd name="adj2" fmla="val 84025"/>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92925767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740515" y="3198461"/>
            <a:ext cx="2293866" cy="562168"/>
          </a:xfrm>
        </p:spPr>
        <p:txBody>
          <a:bodyPr/>
          <a:lstStyle/>
          <a:p>
            <a:r>
              <a:rPr lang="en-CA">
                <a:latin typeface="Garamond"/>
              </a:rPr>
              <a:t>Session aim</a:t>
            </a:r>
            <a:endParaRPr lang="en-CA"/>
          </a:p>
        </p:txBody>
      </p:sp>
      <p:sp>
        <p:nvSpPr>
          <p:cNvPr id="2" name="Rectangle 1">
            <a:extLst>
              <a:ext uri="{FF2B5EF4-FFF2-40B4-BE49-F238E27FC236}">
                <a16:creationId xmlns:a16="http://schemas.microsoft.com/office/drawing/2014/main" id="{5CA4692A-C893-0D9E-6260-BE7BE0688094}"/>
              </a:ext>
            </a:extLst>
          </p:cNvPr>
          <p:cNvSpPr/>
          <p:nvPr/>
        </p:nvSpPr>
        <p:spPr>
          <a:xfrm>
            <a:off x="6244594" y="3085604"/>
            <a:ext cx="1828890" cy="40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4588E5D5-1C35-7342-5CAF-FA62A1FB20EF}"/>
              </a:ext>
            </a:extLst>
          </p:cNvPr>
          <p:cNvSpPr/>
          <p:nvPr/>
        </p:nvSpPr>
        <p:spPr>
          <a:xfrm>
            <a:off x="6244593" y="3517057"/>
            <a:ext cx="2553719" cy="40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390587F5-194A-4BEC-1BF4-A2F8E2939754}"/>
              </a:ext>
            </a:extLst>
          </p:cNvPr>
          <p:cNvSpPr txBox="1"/>
          <p:nvPr/>
        </p:nvSpPr>
        <p:spPr>
          <a:xfrm>
            <a:off x="6244593" y="1344026"/>
            <a:ext cx="4206892" cy="3970318"/>
          </a:xfrm>
          <a:prstGeom prst="rect">
            <a:avLst/>
          </a:prstGeom>
          <a:noFill/>
        </p:spPr>
        <p:txBody>
          <a:bodyPr wrap="square">
            <a:spAutoFit/>
          </a:bodyPr>
          <a:lstStyle/>
          <a:p>
            <a:pPr marL="0" indent="0">
              <a:buNone/>
            </a:pPr>
            <a:r>
              <a:rPr lang="en-US" sz="2800" b="1">
                <a:solidFill>
                  <a:schemeClr val="accent4"/>
                </a:solidFill>
                <a:effectLst/>
                <a:latin typeface="Helvetica Neue"/>
                <a:ea typeface="Calibri" panose="020F0502020204030204" pitchFamily="34" charset="0"/>
                <a:cs typeface="Helvetica 45 Light"/>
              </a:rPr>
              <a:t>Develop the skills  necessary to support the CPIMS+ by understanding additional functionalities and how it can support case management supervision. </a:t>
            </a:r>
          </a:p>
        </p:txBody>
      </p:sp>
    </p:spTree>
    <p:extLst>
      <p:ext uri="{BB962C8B-B14F-4D97-AF65-F5344CB8AC3E}">
        <p14:creationId xmlns:p14="http://schemas.microsoft.com/office/powerpoint/2010/main" val="28944361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F5A7A33-2FD4-47B8-9BFB-7E6E4EA30D87}"/>
              </a:ext>
            </a:extLst>
          </p:cNvPr>
          <p:cNvCxnSpPr>
            <a:cxnSpLocks/>
          </p:cNvCxnSpPr>
          <p:nvPr/>
        </p:nvCxnSpPr>
        <p:spPr>
          <a:xfrm>
            <a:off x="7911764" y="862661"/>
            <a:ext cx="0" cy="499232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4EEE1C-BE7F-4B6C-BA92-E8B3F36132B2}"/>
              </a:ext>
            </a:extLst>
          </p:cNvPr>
          <p:cNvSpPr txBox="1"/>
          <p:nvPr/>
        </p:nvSpPr>
        <p:spPr>
          <a:xfrm>
            <a:off x="8194090" y="570274"/>
            <a:ext cx="2120984" cy="584775"/>
          </a:xfrm>
          <a:prstGeom prst="rect">
            <a:avLst/>
          </a:prstGeom>
          <a:noFill/>
        </p:spPr>
        <p:txBody>
          <a:bodyPr wrap="square" lIns="91440" tIns="45720" rIns="91440" bIns="45720" anchor="t">
            <a:spAutoFit/>
          </a:bodyPr>
          <a:lstStyle/>
          <a:p>
            <a:r>
              <a:rPr lang="en-US" sz="1600" b="1">
                <a:latin typeface="Helvetica Neue"/>
                <a:ea typeface="Calibri" panose="020F0502020204030204" pitchFamily="34" charset="0"/>
                <a:cs typeface="Times New Roman"/>
              </a:rPr>
              <a:t>Opening</a:t>
            </a:r>
          </a:p>
          <a:p>
            <a:r>
              <a:rPr lang="en-US" sz="1600" i="1">
                <a:highlight>
                  <a:srgbClr val="FFFF00"/>
                </a:highlight>
                <a:latin typeface="Helvetica Neue"/>
                <a:ea typeface="Calibri" panose="020F0502020204030204" pitchFamily="34" charset="0"/>
                <a:cs typeface="Times New Roman"/>
              </a:rPr>
              <a:t>X hours x minutes</a:t>
            </a:r>
            <a:endParaRPr lang="en-US" sz="1600" i="1">
              <a:highlight>
                <a:srgbClr val="FFFF00"/>
              </a:highlight>
              <a:latin typeface="Calibri"/>
              <a:ea typeface="Calibri" panose="020F0502020204030204" pitchFamily="34" charset="0"/>
              <a:cs typeface="Times New Roman"/>
            </a:endParaRPr>
          </a:p>
        </p:txBody>
      </p:sp>
      <p:sp>
        <p:nvSpPr>
          <p:cNvPr id="16" name="TextBox 15">
            <a:extLst>
              <a:ext uri="{FF2B5EF4-FFF2-40B4-BE49-F238E27FC236}">
                <a16:creationId xmlns:a16="http://schemas.microsoft.com/office/drawing/2014/main" id="{BBFB386E-6551-4A1A-A6BB-9382E7E7FF5C}"/>
              </a:ext>
            </a:extLst>
          </p:cNvPr>
          <p:cNvSpPr txBox="1"/>
          <p:nvPr/>
        </p:nvSpPr>
        <p:spPr>
          <a:xfrm>
            <a:off x="8194089" y="1313495"/>
            <a:ext cx="3284738" cy="830997"/>
          </a:xfrm>
          <a:prstGeom prst="rect">
            <a:avLst/>
          </a:prstGeom>
          <a:noFill/>
        </p:spPr>
        <p:txBody>
          <a:bodyPr wrap="square" lIns="91440" tIns="45720" rIns="91440" bIns="45720" anchor="t">
            <a:spAutoFit/>
          </a:bodyPr>
          <a:lstStyle/>
          <a:p>
            <a:r>
              <a:rPr lang="en-US" sz="1600" b="1" dirty="0">
                <a:latin typeface="Helvetica Neue"/>
                <a:ea typeface="Calibri" panose="020F0502020204030204" pitchFamily="34" charset="0"/>
                <a:cs typeface="Times New Roman"/>
              </a:rPr>
              <a:t>Additional features and functionalities </a:t>
            </a:r>
          </a:p>
          <a:p>
            <a:r>
              <a:rPr lang="en-US" sz="1600" i="1" dirty="0">
                <a:highlight>
                  <a:srgbClr val="FFFF00"/>
                </a:highlight>
                <a:latin typeface="Helvetica Neue"/>
                <a:ea typeface="Calibri" panose="020F0502020204030204" pitchFamily="34" charset="0"/>
                <a:cs typeface="Times New Roman" panose="02020603050405020304" pitchFamily="18" charset="0"/>
              </a:rPr>
              <a:t>X hour x minutes</a:t>
            </a:r>
            <a:endParaRPr lang="en-US"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733F3946-B216-415C-9730-A510A95A13CA}"/>
              </a:ext>
            </a:extLst>
          </p:cNvPr>
          <p:cNvSpPr txBox="1"/>
          <p:nvPr/>
        </p:nvSpPr>
        <p:spPr>
          <a:xfrm>
            <a:off x="6220288" y="2135927"/>
            <a:ext cx="1349407" cy="338554"/>
          </a:xfrm>
          <a:prstGeom prst="rect">
            <a:avLst/>
          </a:prstGeom>
          <a:noFill/>
        </p:spPr>
        <p:txBody>
          <a:bodyPr wrap="square">
            <a:spAutoFit/>
          </a:bodyPr>
          <a:lstStyle/>
          <a:p>
            <a:pPr algn="r"/>
            <a:r>
              <a:rPr lang="en-US" sz="1600" b="1">
                <a:latin typeface="Helvetica Neue"/>
                <a:ea typeface="Calibri" panose="020F0502020204030204" pitchFamily="34" charset="0"/>
                <a:cs typeface="Times New Roman" panose="02020603050405020304" pitchFamily="18" charset="0"/>
              </a:rPr>
              <a:t>Break</a:t>
            </a:r>
            <a:endParaRPr lang="en-US" sz="1600" b="1" i="1">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176BB8F9-C123-4183-92A9-C60157A708DC}"/>
              </a:ext>
            </a:extLst>
          </p:cNvPr>
          <p:cNvSpPr txBox="1"/>
          <p:nvPr/>
        </p:nvSpPr>
        <p:spPr>
          <a:xfrm>
            <a:off x="8194089" y="2752251"/>
            <a:ext cx="3284738" cy="584775"/>
          </a:xfrm>
          <a:prstGeom prst="rect">
            <a:avLst/>
          </a:prstGeom>
          <a:noFill/>
        </p:spPr>
        <p:txBody>
          <a:bodyPr wrap="square" lIns="91440" tIns="45720" rIns="91440" bIns="45720" anchor="t">
            <a:spAutoFit/>
          </a:bodyPr>
          <a:lstStyle/>
          <a:p>
            <a:r>
              <a:rPr lang="en-US" sz="1600" b="1" dirty="0">
                <a:latin typeface="Helvetica Neue"/>
                <a:cs typeface="Times New Roman"/>
              </a:rPr>
              <a:t>Case management supervision</a:t>
            </a:r>
          </a:p>
          <a:p>
            <a:r>
              <a:rPr lang="en-US" sz="1600" i="1" dirty="0">
                <a:highlight>
                  <a:srgbClr val="FFFF00"/>
                </a:highlight>
                <a:latin typeface="Helvetica Neue"/>
                <a:ea typeface="Calibri" panose="020F0502020204030204" pitchFamily="34" charset="0"/>
                <a:cs typeface="Times New Roman" panose="02020603050405020304" pitchFamily="18" charset="0"/>
              </a:rPr>
              <a:t>X hour x minutes</a:t>
            </a:r>
            <a:endParaRPr lang="en-US"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E1ED7D59-DD7D-4D01-8768-ED10E5D40571}"/>
              </a:ext>
            </a:extLst>
          </p:cNvPr>
          <p:cNvSpPr txBox="1"/>
          <p:nvPr/>
        </p:nvSpPr>
        <p:spPr>
          <a:xfrm>
            <a:off x="6220288" y="3484271"/>
            <a:ext cx="1349407" cy="338554"/>
          </a:xfrm>
          <a:prstGeom prst="rect">
            <a:avLst/>
          </a:prstGeom>
          <a:noFill/>
        </p:spPr>
        <p:txBody>
          <a:bodyPr wrap="square">
            <a:spAutoFit/>
          </a:bodyPr>
          <a:lstStyle/>
          <a:p>
            <a:pPr algn="r"/>
            <a:r>
              <a:rPr lang="en-US" sz="1600" b="1">
                <a:latin typeface="Helvetica Neue"/>
                <a:ea typeface="Calibri" panose="020F0502020204030204" pitchFamily="34" charset="0"/>
                <a:cs typeface="Times New Roman" panose="02020603050405020304" pitchFamily="18" charset="0"/>
              </a:rPr>
              <a:t>Lunch</a:t>
            </a:r>
            <a:endParaRPr lang="en-US" sz="1600" b="1" i="1">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7CB6E16-976A-46E5-817B-4B58ED997934}"/>
              </a:ext>
            </a:extLst>
          </p:cNvPr>
          <p:cNvSpPr txBox="1"/>
          <p:nvPr/>
        </p:nvSpPr>
        <p:spPr>
          <a:xfrm>
            <a:off x="8194089" y="4107818"/>
            <a:ext cx="3284738" cy="584775"/>
          </a:xfrm>
          <a:prstGeom prst="rect">
            <a:avLst/>
          </a:prstGeom>
          <a:noFill/>
        </p:spPr>
        <p:txBody>
          <a:bodyPr wrap="square" lIns="91440" tIns="45720" rIns="91440" bIns="45720" anchor="t">
            <a:spAutoFit/>
          </a:bodyPr>
          <a:lstStyle/>
          <a:p>
            <a:r>
              <a:rPr lang="en-US" sz="1600" b="1" dirty="0">
                <a:latin typeface="Helvetica Neue"/>
                <a:cs typeface="Times New Roman"/>
              </a:rPr>
              <a:t>Family tracing and reunification </a:t>
            </a:r>
          </a:p>
          <a:p>
            <a:r>
              <a:rPr lang="en-US" sz="1600" i="1" dirty="0">
                <a:highlight>
                  <a:srgbClr val="FFFF00"/>
                </a:highlight>
                <a:latin typeface="Helvetica Neue"/>
                <a:ea typeface="Calibri" panose="020F0502020204030204" pitchFamily="34" charset="0"/>
                <a:cs typeface="Times New Roman" panose="02020603050405020304" pitchFamily="18" charset="0"/>
              </a:rPr>
              <a:t>X hour x minutes</a:t>
            </a:r>
            <a:endParaRPr lang="en-US"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9638F6D1-0A37-4F47-96E4-AEF2CAFF1F80}"/>
              </a:ext>
            </a:extLst>
          </p:cNvPr>
          <p:cNvSpPr txBox="1"/>
          <p:nvPr/>
        </p:nvSpPr>
        <p:spPr>
          <a:xfrm>
            <a:off x="6220288" y="4911679"/>
            <a:ext cx="1349407" cy="338554"/>
          </a:xfrm>
          <a:prstGeom prst="rect">
            <a:avLst/>
          </a:prstGeom>
          <a:noFill/>
        </p:spPr>
        <p:txBody>
          <a:bodyPr wrap="square">
            <a:spAutoFit/>
          </a:bodyPr>
          <a:lstStyle/>
          <a:p>
            <a:pPr algn="r"/>
            <a:r>
              <a:rPr lang="en-US" sz="1600" b="1">
                <a:latin typeface="Helvetica Neue"/>
                <a:ea typeface="Calibri" panose="020F0502020204030204" pitchFamily="34" charset="0"/>
                <a:cs typeface="Times New Roman" panose="02020603050405020304" pitchFamily="18" charset="0"/>
              </a:rPr>
              <a:t>Break</a:t>
            </a:r>
            <a:endParaRPr lang="en-US" sz="1600" b="1" i="1">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2C80475D-5F3E-47EF-B6D0-18A09AFB8F0C}"/>
              </a:ext>
            </a:extLst>
          </p:cNvPr>
          <p:cNvSpPr txBox="1"/>
          <p:nvPr/>
        </p:nvSpPr>
        <p:spPr>
          <a:xfrm>
            <a:off x="8194089" y="5463386"/>
            <a:ext cx="3284738" cy="584775"/>
          </a:xfrm>
          <a:prstGeom prst="rect">
            <a:avLst/>
          </a:prstGeom>
          <a:noFill/>
        </p:spPr>
        <p:txBody>
          <a:bodyPr wrap="square" lIns="91440" tIns="45720" rIns="91440" bIns="45720" anchor="t">
            <a:spAutoFit/>
          </a:bodyPr>
          <a:lstStyle/>
          <a:p>
            <a:r>
              <a:rPr lang="en-US" sz="1600" b="1">
                <a:latin typeface="Helvetica Neue"/>
                <a:ea typeface="Calibri" panose="020F0502020204030204" pitchFamily="34" charset="0"/>
                <a:cs typeface="Times New Roman"/>
              </a:rPr>
              <a:t>Closing</a:t>
            </a:r>
          </a:p>
          <a:p>
            <a:r>
              <a:rPr lang="en-US" sz="1600" i="1">
                <a:highlight>
                  <a:srgbClr val="FFFF00"/>
                </a:highlight>
                <a:latin typeface="Helvetica Neue"/>
                <a:ea typeface="Calibri" panose="020F0502020204030204" pitchFamily="34" charset="0"/>
                <a:cs typeface="Times New Roman" panose="02020603050405020304" pitchFamily="18" charset="0"/>
              </a:rPr>
              <a:t>X hour x minutes</a:t>
            </a:r>
            <a:endParaRPr lang="en-US" sz="1600" i="1">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5" name="Hexagon 24">
            <a:extLst>
              <a:ext uri="{FF2B5EF4-FFF2-40B4-BE49-F238E27FC236}">
                <a16:creationId xmlns:a16="http://schemas.microsoft.com/office/drawing/2014/main" id="{37D81114-568C-4AAA-9976-2EB696817307}"/>
              </a:ext>
            </a:extLst>
          </p:cNvPr>
          <p:cNvSpPr/>
          <p:nvPr/>
        </p:nvSpPr>
        <p:spPr>
          <a:xfrm rot="1782986">
            <a:off x="7743969" y="772671"/>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Hexagon 25">
            <a:extLst>
              <a:ext uri="{FF2B5EF4-FFF2-40B4-BE49-F238E27FC236}">
                <a16:creationId xmlns:a16="http://schemas.microsoft.com/office/drawing/2014/main" id="{F0ED0933-38E5-4291-92C0-36AAF9EA44E0}"/>
              </a:ext>
            </a:extLst>
          </p:cNvPr>
          <p:cNvSpPr/>
          <p:nvPr/>
        </p:nvSpPr>
        <p:spPr>
          <a:xfrm rot="1782986">
            <a:off x="7739848" y="1486377"/>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Hexagon 26">
            <a:extLst>
              <a:ext uri="{FF2B5EF4-FFF2-40B4-BE49-F238E27FC236}">
                <a16:creationId xmlns:a16="http://schemas.microsoft.com/office/drawing/2014/main" id="{5CC97698-DC01-431C-AEDD-1668768F0EEE}"/>
              </a:ext>
            </a:extLst>
          </p:cNvPr>
          <p:cNvSpPr/>
          <p:nvPr/>
        </p:nvSpPr>
        <p:spPr>
          <a:xfrm rot="1782986">
            <a:off x="7743968" y="2160551"/>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Hexagon 27">
            <a:extLst>
              <a:ext uri="{FF2B5EF4-FFF2-40B4-BE49-F238E27FC236}">
                <a16:creationId xmlns:a16="http://schemas.microsoft.com/office/drawing/2014/main" id="{BA5B85DC-E1FF-4A6D-8A92-F746BD9463B7}"/>
              </a:ext>
            </a:extLst>
          </p:cNvPr>
          <p:cNvSpPr/>
          <p:nvPr/>
        </p:nvSpPr>
        <p:spPr>
          <a:xfrm rot="1782986">
            <a:off x="7739848" y="2874253"/>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Hexagon 28">
            <a:extLst>
              <a:ext uri="{FF2B5EF4-FFF2-40B4-BE49-F238E27FC236}">
                <a16:creationId xmlns:a16="http://schemas.microsoft.com/office/drawing/2014/main" id="{6E790813-CBBC-4F6E-8474-FED90FEA223A}"/>
              </a:ext>
            </a:extLst>
          </p:cNvPr>
          <p:cNvSpPr/>
          <p:nvPr/>
        </p:nvSpPr>
        <p:spPr>
          <a:xfrm rot="1782986">
            <a:off x="7743969" y="3548427"/>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Hexagon 29">
            <a:extLst>
              <a:ext uri="{FF2B5EF4-FFF2-40B4-BE49-F238E27FC236}">
                <a16:creationId xmlns:a16="http://schemas.microsoft.com/office/drawing/2014/main" id="{23D8AA94-FFBD-4F15-A021-C7F67B4A9317}"/>
              </a:ext>
            </a:extLst>
          </p:cNvPr>
          <p:cNvSpPr/>
          <p:nvPr/>
        </p:nvSpPr>
        <p:spPr>
          <a:xfrm rot="1782986">
            <a:off x="7743969" y="4262131"/>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Hexagon 30">
            <a:extLst>
              <a:ext uri="{FF2B5EF4-FFF2-40B4-BE49-F238E27FC236}">
                <a16:creationId xmlns:a16="http://schemas.microsoft.com/office/drawing/2014/main" id="{1A21B561-6CC5-4F29-9E34-644CC16CF189}"/>
              </a:ext>
            </a:extLst>
          </p:cNvPr>
          <p:cNvSpPr/>
          <p:nvPr/>
        </p:nvSpPr>
        <p:spPr>
          <a:xfrm rot="1782986">
            <a:off x="7743969" y="4975835"/>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Hexagon 31">
            <a:extLst>
              <a:ext uri="{FF2B5EF4-FFF2-40B4-BE49-F238E27FC236}">
                <a16:creationId xmlns:a16="http://schemas.microsoft.com/office/drawing/2014/main" id="{ACB160BB-5C43-437B-A56D-9358A65C17FB}"/>
              </a:ext>
            </a:extLst>
          </p:cNvPr>
          <p:cNvSpPr/>
          <p:nvPr/>
        </p:nvSpPr>
        <p:spPr>
          <a:xfrm rot="1782986">
            <a:off x="7743969" y="5689540"/>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028454" y="3198461"/>
            <a:ext cx="4015311" cy="562168"/>
          </a:xfrm>
        </p:spPr>
        <p:txBody>
          <a:bodyPr/>
          <a:lstStyle/>
          <a:p>
            <a:r>
              <a:rPr lang="en-CA">
                <a:latin typeface="Garamond"/>
              </a:rPr>
              <a:t>Agenda</a:t>
            </a:r>
            <a:endParaRPr lang="en-CA"/>
          </a:p>
        </p:txBody>
      </p:sp>
    </p:spTree>
    <p:extLst>
      <p:ext uri="{BB962C8B-B14F-4D97-AF65-F5344CB8AC3E}">
        <p14:creationId xmlns:p14="http://schemas.microsoft.com/office/powerpoint/2010/main" val="7287070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CA"/>
              <a:t>Opening</a:t>
            </a:r>
          </a:p>
        </p:txBody>
      </p:sp>
    </p:spTree>
    <p:extLst>
      <p:ext uri="{BB962C8B-B14F-4D97-AF65-F5344CB8AC3E}">
        <p14:creationId xmlns:p14="http://schemas.microsoft.com/office/powerpoint/2010/main" val="273454279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CA"/>
              <a:t>Learning objectives</a:t>
            </a:r>
            <a:endParaRPr lang="en-ZA"/>
          </a:p>
        </p:txBody>
      </p:sp>
      <p:sp>
        <p:nvSpPr>
          <p:cNvPr id="3" name="TextBox 2">
            <a:extLst>
              <a:ext uri="{FF2B5EF4-FFF2-40B4-BE49-F238E27FC236}">
                <a16:creationId xmlns:a16="http://schemas.microsoft.com/office/drawing/2014/main" id="{32D1586C-B3D2-CBF9-0B40-77CA63A82003}"/>
              </a:ext>
            </a:extLst>
          </p:cNvPr>
          <p:cNvSpPr txBox="1"/>
          <p:nvPr/>
        </p:nvSpPr>
        <p:spPr>
          <a:xfrm>
            <a:off x="1270920" y="3781092"/>
            <a:ext cx="2944652" cy="1256306"/>
          </a:xfrm>
          <a:prstGeom prst="rect">
            <a:avLst/>
          </a:prstGeom>
          <a:noFill/>
        </p:spPr>
        <p:txBody>
          <a:bodyPr wrap="square">
            <a:spAutoFit/>
          </a:bodyPr>
          <a:lstStyle/>
          <a:p>
            <a:pPr marL="0" marR="0" lvl="0" indent="0" algn="l" rtl="0">
              <a:lnSpc>
                <a:spcPct val="107000"/>
              </a:lnSpc>
              <a:spcBef>
                <a:spcPts val="0"/>
              </a:spcBef>
              <a:spcAft>
                <a:spcPts val="0"/>
              </a:spcAft>
              <a:buNone/>
            </a:pPr>
            <a:r>
              <a:rPr lang="en-US">
                <a:solidFill>
                  <a:schemeClr val="dk1"/>
                </a:solidFill>
                <a:latin typeface="Arial"/>
                <a:ea typeface="Arial"/>
                <a:cs typeface="Arial"/>
                <a:sym typeface="Arial"/>
              </a:rPr>
              <a:t>Understand the additional features and  functionalities that can support case management </a:t>
            </a:r>
          </a:p>
        </p:txBody>
      </p:sp>
      <p:sp>
        <p:nvSpPr>
          <p:cNvPr id="5" name="TextBox 4">
            <a:extLst>
              <a:ext uri="{FF2B5EF4-FFF2-40B4-BE49-F238E27FC236}">
                <a16:creationId xmlns:a16="http://schemas.microsoft.com/office/drawing/2014/main" id="{440A9676-653D-103D-6536-32C74E42BA98}"/>
              </a:ext>
            </a:extLst>
          </p:cNvPr>
          <p:cNvSpPr txBox="1"/>
          <p:nvPr/>
        </p:nvSpPr>
        <p:spPr>
          <a:xfrm>
            <a:off x="4724541" y="3781092"/>
            <a:ext cx="2944652" cy="959943"/>
          </a:xfrm>
          <a:prstGeom prst="rect">
            <a:avLst/>
          </a:prstGeom>
          <a:noFill/>
        </p:spPr>
        <p:txBody>
          <a:bodyPr wrap="square">
            <a:spAutoFit/>
          </a:bodyPr>
          <a:lstStyle/>
          <a:p>
            <a:pPr>
              <a:lnSpc>
                <a:spcPct val="107000"/>
              </a:lnSpc>
            </a:pPr>
            <a:r>
              <a:rPr lang="en-US">
                <a:solidFill>
                  <a:schemeClr val="dk1"/>
                </a:solidFill>
                <a:latin typeface="Arial"/>
                <a:ea typeface="Arial"/>
                <a:cs typeface="Arial"/>
                <a:sym typeface="Arial"/>
              </a:rPr>
              <a:t>Demonstrate how to use the CPIMS+ to facilitate supervision</a:t>
            </a:r>
          </a:p>
        </p:txBody>
      </p:sp>
      <p:sp>
        <p:nvSpPr>
          <p:cNvPr id="6" name="TextBox 5">
            <a:extLst>
              <a:ext uri="{FF2B5EF4-FFF2-40B4-BE49-F238E27FC236}">
                <a16:creationId xmlns:a16="http://schemas.microsoft.com/office/drawing/2014/main" id="{5BEA11CB-578B-C9A0-9671-BA4EB0F54F98}"/>
              </a:ext>
            </a:extLst>
          </p:cNvPr>
          <p:cNvSpPr txBox="1"/>
          <p:nvPr/>
        </p:nvSpPr>
        <p:spPr>
          <a:xfrm>
            <a:off x="8178162" y="3781092"/>
            <a:ext cx="2944652" cy="959943"/>
          </a:xfrm>
          <a:prstGeom prst="rect">
            <a:avLst/>
          </a:prstGeom>
          <a:noFill/>
        </p:spPr>
        <p:txBody>
          <a:bodyPr wrap="square">
            <a:spAutoFit/>
          </a:bodyPr>
          <a:lstStyle/>
          <a:p>
            <a:pPr marL="0" marR="0" lvl="0" indent="0" algn="l" rtl="0">
              <a:lnSpc>
                <a:spcPct val="107000"/>
              </a:lnSpc>
              <a:spcBef>
                <a:spcPts val="0"/>
              </a:spcBef>
              <a:spcAft>
                <a:spcPts val="0"/>
              </a:spcAft>
              <a:buNone/>
            </a:pPr>
            <a:r>
              <a:rPr lang="en-US">
                <a:solidFill>
                  <a:schemeClr val="dk1"/>
                </a:solidFill>
                <a:latin typeface="Arial"/>
                <a:ea typeface="Arial"/>
                <a:cs typeface="Arial"/>
                <a:sym typeface="Arial"/>
              </a:rPr>
              <a:t>Understand how to do FTR with the CPIMS+ including the matching functionality </a:t>
            </a:r>
          </a:p>
        </p:txBody>
      </p:sp>
      <p:grpSp>
        <p:nvGrpSpPr>
          <p:cNvPr id="7" name="Group 6">
            <a:extLst>
              <a:ext uri="{FF2B5EF4-FFF2-40B4-BE49-F238E27FC236}">
                <a16:creationId xmlns:a16="http://schemas.microsoft.com/office/drawing/2014/main" id="{9D9369B0-588A-6D86-2DB5-CA3F3F256C82}"/>
              </a:ext>
            </a:extLst>
          </p:cNvPr>
          <p:cNvGrpSpPr/>
          <p:nvPr/>
        </p:nvGrpSpPr>
        <p:grpSpPr>
          <a:xfrm>
            <a:off x="2259394" y="2147405"/>
            <a:ext cx="878574" cy="929504"/>
            <a:chOff x="243840" y="1676400"/>
            <a:chExt cx="701040" cy="741680"/>
          </a:xfrm>
        </p:grpSpPr>
        <p:sp>
          <p:nvSpPr>
            <p:cNvPr id="8" name="Rectangle 7">
              <a:extLst>
                <a:ext uri="{FF2B5EF4-FFF2-40B4-BE49-F238E27FC236}">
                  <a16:creationId xmlns:a16="http://schemas.microsoft.com/office/drawing/2014/main" id="{C96804DD-B0D4-BD43-1673-FFF7F40B3DCD}"/>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0F32D670-80A7-0539-43F1-7CB6D9FBF64D}"/>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0" name="Group 9">
            <a:extLst>
              <a:ext uri="{FF2B5EF4-FFF2-40B4-BE49-F238E27FC236}">
                <a16:creationId xmlns:a16="http://schemas.microsoft.com/office/drawing/2014/main" id="{04276707-BB89-F074-6ECC-6827267528AD}"/>
              </a:ext>
            </a:extLst>
          </p:cNvPr>
          <p:cNvGrpSpPr/>
          <p:nvPr/>
        </p:nvGrpSpPr>
        <p:grpSpPr>
          <a:xfrm>
            <a:off x="5539608" y="2147405"/>
            <a:ext cx="878574" cy="929504"/>
            <a:chOff x="243840" y="1676400"/>
            <a:chExt cx="701040" cy="741680"/>
          </a:xfrm>
        </p:grpSpPr>
        <p:sp>
          <p:nvSpPr>
            <p:cNvPr id="11" name="Rectangle 10">
              <a:extLst>
                <a:ext uri="{FF2B5EF4-FFF2-40B4-BE49-F238E27FC236}">
                  <a16:creationId xmlns:a16="http://schemas.microsoft.com/office/drawing/2014/main" id="{BD9D5C2D-AB3E-CD33-7F26-909CFCCA05CD}"/>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5CF9F4BA-497E-AE44-E878-CCED4F6C0D79}"/>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3" name="Group 12">
            <a:extLst>
              <a:ext uri="{FF2B5EF4-FFF2-40B4-BE49-F238E27FC236}">
                <a16:creationId xmlns:a16="http://schemas.microsoft.com/office/drawing/2014/main" id="{A355498C-E8C2-18B1-8735-301DD6A6BD7F}"/>
              </a:ext>
            </a:extLst>
          </p:cNvPr>
          <p:cNvGrpSpPr/>
          <p:nvPr/>
        </p:nvGrpSpPr>
        <p:grpSpPr>
          <a:xfrm>
            <a:off x="8819822" y="2147405"/>
            <a:ext cx="878574" cy="929504"/>
            <a:chOff x="243840" y="1676400"/>
            <a:chExt cx="701040" cy="741680"/>
          </a:xfrm>
        </p:grpSpPr>
        <p:sp>
          <p:nvSpPr>
            <p:cNvPr id="14" name="Rectangle 13">
              <a:extLst>
                <a:ext uri="{FF2B5EF4-FFF2-40B4-BE49-F238E27FC236}">
                  <a16:creationId xmlns:a16="http://schemas.microsoft.com/office/drawing/2014/main" id="{B220101B-2D04-6F13-CAEE-C2ECACDAAFB1}"/>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7651B671-04AF-7293-13A6-80711F9202FE}"/>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806675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CA" dirty="0"/>
              <a:t>Additional features and functionalities </a:t>
            </a:r>
          </a:p>
        </p:txBody>
      </p:sp>
    </p:spTree>
    <p:extLst>
      <p:ext uri="{BB962C8B-B14F-4D97-AF65-F5344CB8AC3E}">
        <p14:creationId xmlns:p14="http://schemas.microsoft.com/office/powerpoint/2010/main" val="223507646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CA"/>
              <a:t>CPIMS+ demo</a:t>
            </a:r>
            <a:endParaRPr lang="en-ZA"/>
          </a:p>
        </p:txBody>
      </p:sp>
      <p:pic>
        <p:nvPicPr>
          <p:cNvPr id="4" name="Graphic 3" descr="Vlog with solid fill">
            <a:hlinkClick r:id="rId3"/>
            <a:extLst>
              <a:ext uri="{FF2B5EF4-FFF2-40B4-BE49-F238E27FC236}">
                <a16:creationId xmlns:a16="http://schemas.microsoft.com/office/drawing/2014/main" id="{CCE125C7-B50B-E626-0E19-9187479182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32823" y="1708428"/>
            <a:ext cx="3952227" cy="3952227"/>
          </a:xfrm>
          <a:prstGeom prst="rect">
            <a:avLst/>
          </a:prstGeom>
        </p:spPr>
      </p:pic>
      <p:sp>
        <p:nvSpPr>
          <p:cNvPr id="6" name="Google Shape;798;p37">
            <a:extLst>
              <a:ext uri="{FF2B5EF4-FFF2-40B4-BE49-F238E27FC236}">
                <a16:creationId xmlns:a16="http://schemas.microsoft.com/office/drawing/2014/main" id="{215D0763-35DA-0850-26C0-E9F66DCDDEE2}"/>
              </a:ext>
            </a:extLst>
          </p:cNvPr>
          <p:cNvSpPr txBox="1"/>
          <p:nvPr/>
        </p:nvSpPr>
        <p:spPr>
          <a:xfrm>
            <a:off x="5863591" y="1855567"/>
            <a:ext cx="5919154" cy="3935717"/>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hlinkClick r:id="rId6"/>
              </a:rPr>
              <a:t>Change password and language</a:t>
            </a:r>
            <a:endParaRPr lang="en-US" sz="240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2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Attaching a document, photo or audio</a:t>
            </a:r>
          </a:p>
          <a:p>
            <a:pPr marL="0" marR="0" lvl="0" indent="0" rtl="0">
              <a:lnSpc>
                <a:spcPct val="107000"/>
              </a:lnSpc>
              <a:spcBef>
                <a:spcPts val="0"/>
              </a:spcBef>
              <a:spcAft>
                <a:spcPts val="12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Notes</a:t>
            </a:r>
          </a:p>
          <a:p>
            <a:pPr marL="0" marR="0" lvl="0" indent="0" rtl="0">
              <a:lnSpc>
                <a:spcPct val="107000"/>
              </a:lnSpc>
              <a:spcBef>
                <a:spcPts val="0"/>
              </a:spcBef>
              <a:spcAft>
                <a:spcPts val="12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hlinkClick r:id="rId7"/>
              </a:rPr>
              <a:t>Change log</a:t>
            </a:r>
            <a:endParaRPr lang="en-US" sz="240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2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Audit functionality </a:t>
            </a:r>
          </a:p>
          <a:p>
            <a:pPr marL="0" marR="0" lvl="0" indent="0" rtl="0">
              <a:lnSpc>
                <a:spcPct val="107000"/>
              </a:lnSpc>
              <a:spcBef>
                <a:spcPts val="0"/>
              </a:spcBef>
              <a:spcAft>
                <a:spcPts val="12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hlinkClick r:id="rId8"/>
              </a:rPr>
              <a:t>Disabling a case </a:t>
            </a:r>
            <a:endParaRPr lang="en-US" sz="240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2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hlinkClick r:id="rId9"/>
              </a:rPr>
              <a:t>On and offline</a:t>
            </a:r>
            <a:endParaRPr lang="en-US" sz="2400">
              <a:solidFill>
                <a:schemeClr val="dk1"/>
              </a:solidFill>
              <a:latin typeface="Arial" panose="020B0604020202020204" pitchFamily="34" charset="0"/>
              <a:ea typeface="Helvetica Neue"/>
              <a:cs typeface="Arial" panose="020B0604020202020204" pitchFamily="34" charset="0"/>
              <a:sym typeface="Helvetica Neue"/>
            </a:endParaRPr>
          </a:p>
        </p:txBody>
      </p:sp>
    </p:spTree>
    <p:extLst>
      <p:ext uri="{BB962C8B-B14F-4D97-AF65-F5344CB8AC3E}">
        <p14:creationId xmlns:p14="http://schemas.microsoft.com/office/powerpoint/2010/main" val="20519397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519CC5D2-30D2-4D7C-8FA0-7414AA59FE9F}"/>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a:solidFill>
                  <a:schemeClr val="bg1">
                    <a:lumMod val="75000"/>
                  </a:schemeClr>
                </a:solidFill>
                <a:latin typeface="Garamond"/>
              </a:rPr>
              <a:t>Extra slide for facilitator notes</a:t>
            </a:r>
            <a:endParaRPr lang="en-CA" sz="5400" b="1">
              <a:solidFill>
                <a:schemeClr val="bg1">
                  <a:lumMod val="75000"/>
                </a:schemeClr>
              </a:solidFill>
            </a:endParaRPr>
          </a:p>
        </p:txBody>
      </p:sp>
    </p:spTree>
    <p:extLst>
      <p:ext uri="{BB962C8B-B14F-4D97-AF65-F5344CB8AC3E}">
        <p14:creationId xmlns:p14="http://schemas.microsoft.com/office/powerpoint/2010/main" val="381294615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normAutofit/>
          </a:bodyPr>
          <a:lstStyle/>
          <a:p>
            <a:r>
              <a:rPr lang="en-CA"/>
              <a:t>Your turn!</a:t>
            </a:r>
            <a:endParaRPr lang="en-CA">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81EFAA84-4DBB-5A48-7CE6-2ED0891C0F84}"/>
              </a:ext>
            </a:extLst>
          </p:cNvPr>
          <p:cNvGrpSpPr/>
          <p:nvPr/>
        </p:nvGrpSpPr>
        <p:grpSpPr>
          <a:xfrm>
            <a:off x="1218974" y="1902083"/>
            <a:ext cx="1355545" cy="2567174"/>
            <a:chOff x="7838339" y="2226754"/>
            <a:chExt cx="1969639" cy="3730164"/>
          </a:xfrm>
          <a:solidFill>
            <a:schemeClr val="accent4"/>
          </a:solidFill>
        </p:grpSpPr>
        <p:sp>
          <p:nvSpPr>
            <p:cNvPr id="3" name="Round Same Side Corner Rectangle 3">
              <a:extLst>
                <a:ext uri="{FF2B5EF4-FFF2-40B4-BE49-F238E27FC236}">
                  <a16:creationId xmlns:a16="http://schemas.microsoft.com/office/drawing/2014/main" id="{0AA92BA5-78EC-33B2-8E6D-495490365317}"/>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a:extLst>
                <a:ext uri="{FF2B5EF4-FFF2-40B4-BE49-F238E27FC236}">
                  <a16:creationId xmlns:a16="http://schemas.microsoft.com/office/drawing/2014/main" id="{C6880695-7065-7E83-D5E6-3F76FA8ADCD0}"/>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 name="Group 5">
              <a:extLst>
                <a:ext uri="{FF2B5EF4-FFF2-40B4-BE49-F238E27FC236}">
                  <a16:creationId xmlns:a16="http://schemas.microsoft.com/office/drawing/2014/main" id="{6860621D-F15A-2168-B4B3-6EC8AA283EC1}"/>
                </a:ext>
              </a:extLst>
            </p:cNvPr>
            <p:cNvGrpSpPr/>
            <p:nvPr/>
          </p:nvGrpSpPr>
          <p:grpSpPr>
            <a:xfrm rot="507905">
              <a:off x="7838339" y="3815940"/>
              <a:ext cx="553322" cy="1525212"/>
              <a:chOff x="7916671" y="3937945"/>
              <a:chExt cx="553322" cy="1525212"/>
            </a:xfrm>
            <a:grpFill/>
          </p:grpSpPr>
          <p:sp>
            <p:nvSpPr>
              <p:cNvPr id="10" name="Round Same Side Corner Rectangle 25">
                <a:extLst>
                  <a:ext uri="{FF2B5EF4-FFF2-40B4-BE49-F238E27FC236}">
                    <a16:creationId xmlns:a16="http://schemas.microsoft.com/office/drawing/2014/main" id="{E5E9D5B8-D591-CC9A-B2CB-84EA49C3CC08}"/>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D6CF0A60-3F2D-35DF-C534-5E5DD1DF2398}"/>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7" name="Group 6">
              <a:extLst>
                <a:ext uri="{FF2B5EF4-FFF2-40B4-BE49-F238E27FC236}">
                  <a16:creationId xmlns:a16="http://schemas.microsoft.com/office/drawing/2014/main" id="{D85E1481-1DC4-4A82-AF2C-63D16A6FE75C}"/>
                </a:ext>
              </a:extLst>
            </p:cNvPr>
            <p:cNvGrpSpPr/>
            <p:nvPr/>
          </p:nvGrpSpPr>
          <p:grpSpPr>
            <a:xfrm rot="21105829" flipH="1">
              <a:off x="9243874" y="3806245"/>
              <a:ext cx="564104" cy="1525212"/>
              <a:chOff x="7916671" y="3937945"/>
              <a:chExt cx="553322" cy="1525212"/>
            </a:xfrm>
            <a:grpFill/>
          </p:grpSpPr>
          <p:sp>
            <p:nvSpPr>
              <p:cNvPr id="8" name="Round Same Side Corner Rectangle 25">
                <a:extLst>
                  <a:ext uri="{FF2B5EF4-FFF2-40B4-BE49-F238E27FC236}">
                    <a16:creationId xmlns:a16="http://schemas.microsoft.com/office/drawing/2014/main" id="{46D19026-9EEE-A9E6-0F8A-1BE8AF38E8B7}"/>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2A4037BB-8658-A454-D9D9-246812DFCB38}"/>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21" name="TextBox 20">
            <a:extLst>
              <a:ext uri="{FF2B5EF4-FFF2-40B4-BE49-F238E27FC236}">
                <a16:creationId xmlns:a16="http://schemas.microsoft.com/office/drawing/2014/main" id="{CBC8E23F-7B8B-E327-0094-644952CE28EC}"/>
              </a:ext>
            </a:extLst>
          </p:cNvPr>
          <p:cNvSpPr txBox="1"/>
          <p:nvPr/>
        </p:nvSpPr>
        <p:spPr>
          <a:xfrm>
            <a:off x="3852484" y="2439380"/>
            <a:ext cx="3345530" cy="2145396"/>
          </a:xfrm>
          <a:prstGeom prst="rect">
            <a:avLst/>
          </a:prstGeom>
          <a:noFill/>
        </p:spPr>
        <p:txBody>
          <a:bodyPr wrap="square">
            <a:spAutoFit/>
          </a:bodyPr>
          <a:lstStyle/>
          <a:p>
            <a:pPr marL="0" marR="0" lvl="0" indent="0" algn="l" rtl="0">
              <a:lnSpc>
                <a:spcPct val="107000"/>
              </a:lnSpc>
              <a:spcBef>
                <a:spcPts val="0"/>
              </a:spcBef>
              <a:buNone/>
            </a:pPr>
            <a:r>
              <a:rPr lang="en-US" b="1">
                <a:solidFill>
                  <a:schemeClr val="dk1"/>
                </a:solidFill>
                <a:latin typeface="Arial"/>
                <a:ea typeface="Arial"/>
                <a:cs typeface="Arial"/>
                <a:sym typeface="Arial"/>
              </a:rPr>
              <a:t>FOR ALL</a:t>
            </a:r>
          </a:p>
          <a:p>
            <a:pPr marL="0" marR="0" lvl="0" indent="0" algn="l" rtl="0">
              <a:lnSpc>
                <a:spcPct val="107000"/>
              </a:lnSpc>
              <a:spcBef>
                <a:spcPts val="0"/>
              </a:spcBef>
              <a:buNone/>
            </a:pPr>
            <a:endParaRPr lang="en-US" b="1">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Practice changing your password</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Practice taking case notes</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Review the Change Log</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Disabling a case </a:t>
            </a:r>
          </a:p>
        </p:txBody>
      </p:sp>
      <p:sp>
        <p:nvSpPr>
          <p:cNvPr id="22" name="TextBox 21">
            <a:extLst>
              <a:ext uri="{FF2B5EF4-FFF2-40B4-BE49-F238E27FC236}">
                <a16:creationId xmlns:a16="http://schemas.microsoft.com/office/drawing/2014/main" id="{B00D6AD1-3D13-C13D-9666-6440C6F9974C}"/>
              </a:ext>
            </a:extLst>
          </p:cNvPr>
          <p:cNvSpPr txBox="1"/>
          <p:nvPr/>
        </p:nvSpPr>
        <p:spPr>
          <a:xfrm>
            <a:off x="7868547" y="2439380"/>
            <a:ext cx="3345530" cy="2145396"/>
          </a:xfrm>
          <a:prstGeom prst="rect">
            <a:avLst/>
          </a:prstGeom>
          <a:noFill/>
        </p:spPr>
        <p:txBody>
          <a:bodyPr wrap="square">
            <a:spAutoFit/>
          </a:bodyPr>
          <a:lstStyle/>
          <a:p>
            <a:pPr marL="0" marR="0" lvl="0" indent="0" algn="l" rtl="0">
              <a:lnSpc>
                <a:spcPct val="107000"/>
              </a:lnSpc>
              <a:spcBef>
                <a:spcPts val="0"/>
              </a:spcBef>
              <a:buNone/>
            </a:pPr>
            <a:r>
              <a:rPr lang="en-US" b="1">
                <a:solidFill>
                  <a:schemeClr val="dk1"/>
                </a:solidFill>
                <a:latin typeface="Arial"/>
                <a:ea typeface="Arial"/>
                <a:cs typeface="Arial"/>
                <a:sym typeface="Arial"/>
              </a:rPr>
              <a:t>IF RELEVANT FOR YOUR CONTEXT</a:t>
            </a:r>
          </a:p>
          <a:p>
            <a:pPr marL="0" marR="0" lvl="0" indent="0" algn="l" rtl="0">
              <a:lnSpc>
                <a:spcPct val="107000"/>
              </a:lnSpc>
              <a:spcBef>
                <a:spcPts val="0"/>
              </a:spcBef>
              <a:buNone/>
            </a:pPr>
            <a:endParaRPr lang="en-US" b="1">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Change Language (optional)</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Attaching a document, photo or audio </a:t>
            </a:r>
          </a:p>
        </p:txBody>
      </p:sp>
      <p:grpSp>
        <p:nvGrpSpPr>
          <p:cNvPr id="33" name="Group 32">
            <a:extLst>
              <a:ext uri="{FF2B5EF4-FFF2-40B4-BE49-F238E27FC236}">
                <a16:creationId xmlns:a16="http://schemas.microsoft.com/office/drawing/2014/main" id="{301BC9D1-C978-197E-0A86-0B9E2B48338F}"/>
              </a:ext>
            </a:extLst>
          </p:cNvPr>
          <p:cNvGrpSpPr/>
          <p:nvPr/>
        </p:nvGrpSpPr>
        <p:grpSpPr>
          <a:xfrm>
            <a:off x="1748827" y="2410951"/>
            <a:ext cx="1355545" cy="2567174"/>
            <a:chOff x="7838339" y="2226754"/>
            <a:chExt cx="1969639" cy="3730164"/>
          </a:xfrm>
          <a:solidFill>
            <a:schemeClr val="accent1"/>
          </a:solidFill>
        </p:grpSpPr>
        <p:sp>
          <p:nvSpPr>
            <p:cNvPr id="34" name="Round Same Side Corner Rectangle 3">
              <a:extLst>
                <a:ext uri="{FF2B5EF4-FFF2-40B4-BE49-F238E27FC236}">
                  <a16:creationId xmlns:a16="http://schemas.microsoft.com/office/drawing/2014/main" id="{13148ADD-EC08-7A74-04C7-5B73DD49BA64}"/>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a:extLst>
                <a:ext uri="{FF2B5EF4-FFF2-40B4-BE49-F238E27FC236}">
                  <a16:creationId xmlns:a16="http://schemas.microsoft.com/office/drawing/2014/main" id="{8CD571F1-ADDF-86BA-70D6-60E9EF579F89}"/>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6" name="Group 35">
              <a:extLst>
                <a:ext uri="{FF2B5EF4-FFF2-40B4-BE49-F238E27FC236}">
                  <a16:creationId xmlns:a16="http://schemas.microsoft.com/office/drawing/2014/main" id="{77DC4B04-A13E-1371-A2E1-DD411549ADD1}"/>
                </a:ext>
              </a:extLst>
            </p:cNvPr>
            <p:cNvGrpSpPr/>
            <p:nvPr/>
          </p:nvGrpSpPr>
          <p:grpSpPr>
            <a:xfrm rot="507905">
              <a:off x="7838339" y="3815940"/>
              <a:ext cx="553322" cy="1525212"/>
              <a:chOff x="7916671" y="3937945"/>
              <a:chExt cx="553322" cy="1525212"/>
            </a:xfrm>
            <a:grpFill/>
          </p:grpSpPr>
          <p:sp>
            <p:nvSpPr>
              <p:cNvPr id="40" name="Round Same Side Corner Rectangle 25">
                <a:extLst>
                  <a:ext uri="{FF2B5EF4-FFF2-40B4-BE49-F238E27FC236}">
                    <a16:creationId xmlns:a16="http://schemas.microsoft.com/office/drawing/2014/main" id="{D99E7738-1DA3-D322-59BC-18207D46A0CC}"/>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a:extLst>
                  <a:ext uri="{FF2B5EF4-FFF2-40B4-BE49-F238E27FC236}">
                    <a16:creationId xmlns:a16="http://schemas.microsoft.com/office/drawing/2014/main" id="{66FB0C3B-264A-BB82-F1BF-7C9360DAC2C8}"/>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7" name="Group 36">
              <a:extLst>
                <a:ext uri="{FF2B5EF4-FFF2-40B4-BE49-F238E27FC236}">
                  <a16:creationId xmlns:a16="http://schemas.microsoft.com/office/drawing/2014/main" id="{F9446DB4-553A-E28A-1637-BC0F06416CC3}"/>
                </a:ext>
              </a:extLst>
            </p:cNvPr>
            <p:cNvGrpSpPr/>
            <p:nvPr/>
          </p:nvGrpSpPr>
          <p:grpSpPr>
            <a:xfrm rot="21105829" flipH="1">
              <a:off x="9243874" y="3806245"/>
              <a:ext cx="564104" cy="1525212"/>
              <a:chOff x="7916671" y="3937945"/>
              <a:chExt cx="553322" cy="1525212"/>
            </a:xfrm>
            <a:grpFill/>
          </p:grpSpPr>
          <p:sp>
            <p:nvSpPr>
              <p:cNvPr id="38" name="Round Same Side Corner Rectangle 25">
                <a:extLst>
                  <a:ext uri="{FF2B5EF4-FFF2-40B4-BE49-F238E27FC236}">
                    <a16:creationId xmlns:a16="http://schemas.microsoft.com/office/drawing/2014/main" id="{144BEA2F-0AFE-0443-2624-04BC1787D16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Oval 38">
                <a:extLst>
                  <a:ext uri="{FF2B5EF4-FFF2-40B4-BE49-F238E27FC236}">
                    <a16:creationId xmlns:a16="http://schemas.microsoft.com/office/drawing/2014/main" id="{B1E9D23B-C36A-9EF6-9AB9-84CC6DCE7278}"/>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308338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CA"/>
              <a:t>Opening</a:t>
            </a:r>
          </a:p>
        </p:txBody>
      </p:sp>
    </p:spTree>
    <p:extLst>
      <p:ext uri="{BB962C8B-B14F-4D97-AF65-F5344CB8AC3E}">
        <p14:creationId xmlns:p14="http://schemas.microsoft.com/office/powerpoint/2010/main" val="137697313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p:txBody>
          <a:bodyPr>
            <a:normAutofit/>
          </a:bodyPr>
          <a:lstStyle/>
          <a:p>
            <a:r>
              <a:rPr lang="en-CA">
                <a:latin typeface="Arial" panose="020B0604020202020204" pitchFamily="34" charset="0"/>
                <a:cs typeface="Arial" panose="020B0604020202020204" pitchFamily="34" charset="0"/>
              </a:rPr>
              <a:t>Feedback and discussion</a:t>
            </a:r>
          </a:p>
        </p:txBody>
      </p:sp>
      <p:grpSp>
        <p:nvGrpSpPr>
          <p:cNvPr id="2" name="Google Shape;314;p4">
            <a:extLst>
              <a:ext uri="{FF2B5EF4-FFF2-40B4-BE49-F238E27FC236}">
                <a16:creationId xmlns:a16="http://schemas.microsoft.com/office/drawing/2014/main" id="{65C0494C-63C2-8F09-445C-22ACB6E35582}"/>
              </a:ext>
            </a:extLst>
          </p:cNvPr>
          <p:cNvGrpSpPr/>
          <p:nvPr/>
        </p:nvGrpSpPr>
        <p:grpSpPr>
          <a:xfrm>
            <a:off x="3419151" y="1903827"/>
            <a:ext cx="5353697" cy="3474717"/>
            <a:chOff x="3400707" y="1772174"/>
            <a:chExt cx="5758105" cy="3737192"/>
          </a:xfrm>
          <a:solidFill>
            <a:schemeClr val="accent4"/>
          </a:solidFill>
        </p:grpSpPr>
        <p:sp>
          <p:nvSpPr>
            <p:cNvPr id="3" name="Google Shape;315;p4">
              <a:extLst>
                <a:ext uri="{FF2B5EF4-FFF2-40B4-BE49-F238E27FC236}">
                  <a16:creationId xmlns:a16="http://schemas.microsoft.com/office/drawing/2014/main" id="{246DF50B-1C91-DC98-1A80-E1B3B67916F9}"/>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 name="Google Shape;316;p4">
              <a:extLst>
                <a:ext uri="{FF2B5EF4-FFF2-40B4-BE49-F238E27FC236}">
                  <a16:creationId xmlns:a16="http://schemas.microsoft.com/office/drawing/2014/main" id="{1EA1B68F-0124-6322-DA7C-AB7C0A08B2FA}"/>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Google Shape;317;p4">
              <a:extLst>
                <a:ext uri="{FF2B5EF4-FFF2-40B4-BE49-F238E27FC236}">
                  <a16:creationId xmlns:a16="http://schemas.microsoft.com/office/drawing/2014/main" id="{DB2C7B34-F7DD-CB08-281F-88495861B7CD}"/>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318;p4">
              <a:extLst>
                <a:ext uri="{FF2B5EF4-FFF2-40B4-BE49-F238E27FC236}">
                  <a16:creationId xmlns:a16="http://schemas.microsoft.com/office/drawing/2014/main" id="{C2C05656-EBF3-C01D-9065-A6375132C8AF}"/>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319;p4">
              <a:extLst>
                <a:ext uri="{FF2B5EF4-FFF2-40B4-BE49-F238E27FC236}">
                  <a16:creationId xmlns:a16="http://schemas.microsoft.com/office/drawing/2014/main" id="{2EED9661-CF5D-B48B-A7E5-37B0BAEC8CC8}"/>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320;p4">
              <a:extLst>
                <a:ext uri="{FF2B5EF4-FFF2-40B4-BE49-F238E27FC236}">
                  <a16:creationId xmlns:a16="http://schemas.microsoft.com/office/drawing/2014/main" id="{1B5EE289-131D-5E40-51CB-3C956406BD1F}"/>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321;p4">
              <a:extLst>
                <a:ext uri="{FF2B5EF4-FFF2-40B4-BE49-F238E27FC236}">
                  <a16:creationId xmlns:a16="http://schemas.microsoft.com/office/drawing/2014/main" id="{7CE34461-688F-FDF6-7355-BE5E0AA8AD74}"/>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322;p4">
              <a:extLst>
                <a:ext uri="{FF2B5EF4-FFF2-40B4-BE49-F238E27FC236}">
                  <a16:creationId xmlns:a16="http://schemas.microsoft.com/office/drawing/2014/main" id="{7CF6FAC4-DA3A-972D-87BA-8A2509C5AB71}"/>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 name="Group 9">
            <a:extLst>
              <a:ext uri="{FF2B5EF4-FFF2-40B4-BE49-F238E27FC236}">
                <a16:creationId xmlns:a16="http://schemas.microsoft.com/office/drawing/2014/main" id="{5BB6C224-1D98-C2AC-394C-7B5C13E3F748}"/>
              </a:ext>
            </a:extLst>
          </p:cNvPr>
          <p:cNvGrpSpPr/>
          <p:nvPr/>
        </p:nvGrpSpPr>
        <p:grpSpPr>
          <a:xfrm>
            <a:off x="10228983" y="337468"/>
            <a:ext cx="1587872" cy="1368854"/>
            <a:chOff x="10228983" y="337468"/>
            <a:chExt cx="1587872" cy="1368854"/>
          </a:xfrm>
        </p:grpSpPr>
        <p:sp>
          <p:nvSpPr>
            <p:cNvPr id="11" name="Hexagon 10">
              <a:extLst>
                <a:ext uri="{FF2B5EF4-FFF2-40B4-BE49-F238E27FC236}">
                  <a16:creationId xmlns:a16="http://schemas.microsoft.com/office/drawing/2014/main" id="{45DFD383-9B83-3976-9AA5-780582D8853F}"/>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a:extLst>
                <a:ext uri="{FF2B5EF4-FFF2-40B4-BE49-F238E27FC236}">
                  <a16:creationId xmlns:a16="http://schemas.microsoft.com/office/drawing/2014/main" id="{8313D4E5-C25A-E69B-D69E-39AF9FB3A8EA}"/>
                </a:ext>
              </a:extLst>
            </p:cNvPr>
            <p:cNvGrpSpPr/>
            <p:nvPr/>
          </p:nvGrpSpPr>
          <p:grpSpPr>
            <a:xfrm>
              <a:off x="10621771" y="762700"/>
              <a:ext cx="562136" cy="634675"/>
              <a:chOff x="760175" y="830142"/>
              <a:chExt cx="867619" cy="979579"/>
            </a:xfrm>
          </p:grpSpPr>
          <p:sp>
            <p:nvSpPr>
              <p:cNvPr id="18" name="Rectangle 17">
                <a:extLst>
                  <a:ext uri="{FF2B5EF4-FFF2-40B4-BE49-F238E27FC236}">
                    <a16:creationId xmlns:a16="http://schemas.microsoft.com/office/drawing/2014/main" id="{CC628011-4890-9456-705A-4BA75E29F6C4}"/>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3</a:t>
                </a:r>
              </a:p>
            </p:txBody>
          </p:sp>
          <p:sp>
            <p:nvSpPr>
              <p:cNvPr id="19" name="Rectangle 18">
                <a:extLst>
                  <a:ext uri="{FF2B5EF4-FFF2-40B4-BE49-F238E27FC236}">
                    <a16:creationId xmlns:a16="http://schemas.microsoft.com/office/drawing/2014/main" id="{4CAC50B3-E14A-6940-7480-8B586BE339A6}"/>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5" name="Group 14">
              <a:extLst>
                <a:ext uri="{FF2B5EF4-FFF2-40B4-BE49-F238E27FC236}">
                  <a16:creationId xmlns:a16="http://schemas.microsoft.com/office/drawing/2014/main" id="{D55DCC54-D239-62FB-461F-1F7895CFB451}"/>
                </a:ext>
              </a:extLst>
            </p:cNvPr>
            <p:cNvGrpSpPr/>
            <p:nvPr/>
          </p:nvGrpSpPr>
          <p:grpSpPr>
            <a:xfrm>
              <a:off x="11325415" y="762701"/>
              <a:ext cx="182192" cy="634674"/>
              <a:chOff x="2121762" y="2323619"/>
              <a:chExt cx="200378" cy="825210"/>
            </a:xfrm>
          </p:grpSpPr>
          <p:sp>
            <p:nvSpPr>
              <p:cNvPr id="16" name="Isosceles Triangle 15">
                <a:extLst>
                  <a:ext uri="{FF2B5EF4-FFF2-40B4-BE49-F238E27FC236}">
                    <a16:creationId xmlns:a16="http://schemas.microsoft.com/office/drawing/2014/main" id="{DF767422-C676-7003-1C66-69A31D20456C}"/>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C4527EFD-EF87-B488-E9C5-445891997591}"/>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46331176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CA" dirty="0"/>
              <a:t>Case management supervision</a:t>
            </a:r>
          </a:p>
        </p:txBody>
      </p:sp>
    </p:spTree>
    <p:extLst>
      <p:ext uri="{BB962C8B-B14F-4D97-AF65-F5344CB8AC3E}">
        <p14:creationId xmlns:p14="http://schemas.microsoft.com/office/powerpoint/2010/main" val="29732721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US">
                <a:latin typeface="Arial" panose="020B0604020202020204" pitchFamily="34" charset="0"/>
                <a:cs typeface="Arial" panose="020B0604020202020204" pitchFamily="34" charset="0"/>
              </a:rPr>
              <a:t>Functions of case management supervision</a:t>
            </a:r>
            <a:endParaRPr lang="en-GB">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B8950F-E5C5-AA57-8A24-933945C38422}"/>
              </a:ext>
            </a:extLst>
          </p:cNvPr>
          <p:cNvSpPr txBox="1"/>
          <p:nvPr/>
        </p:nvSpPr>
        <p:spPr>
          <a:xfrm>
            <a:off x="1179109" y="3782078"/>
            <a:ext cx="2613156" cy="727059"/>
          </a:xfrm>
          <a:prstGeom prst="rect">
            <a:avLst/>
          </a:prstGeom>
          <a:noFill/>
        </p:spPr>
        <p:txBody>
          <a:bodyPr wrap="square">
            <a:spAutoFit/>
          </a:bodyPr>
          <a:lstStyle/>
          <a:p>
            <a:pPr marL="0" marR="0" lvl="0" indent="0" algn="ctr" rtl="0">
              <a:lnSpc>
                <a:spcPct val="107000"/>
              </a:lnSpc>
              <a:spcBef>
                <a:spcPts val="0"/>
              </a:spcBef>
              <a:buNone/>
            </a:pPr>
            <a:r>
              <a:rPr lang="en-US" sz="2000">
                <a:solidFill>
                  <a:schemeClr val="dk1"/>
                </a:solidFill>
                <a:latin typeface="Arial"/>
                <a:ea typeface="Arial"/>
                <a:cs typeface="Arial"/>
                <a:sym typeface="Arial"/>
              </a:rPr>
              <a:t>Accountability and administrative</a:t>
            </a:r>
          </a:p>
        </p:txBody>
      </p:sp>
      <p:sp>
        <p:nvSpPr>
          <p:cNvPr id="4" name="TextBox 3">
            <a:extLst>
              <a:ext uri="{FF2B5EF4-FFF2-40B4-BE49-F238E27FC236}">
                <a16:creationId xmlns:a16="http://schemas.microsoft.com/office/drawing/2014/main" id="{0FB4723F-B47E-7C79-E6BB-6B06B7B812D3}"/>
              </a:ext>
            </a:extLst>
          </p:cNvPr>
          <p:cNvSpPr txBox="1"/>
          <p:nvPr/>
        </p:nvSpPr>
        <p:spPr>
          <a:xfrm>
            <a:off x="3911629" y="4838457"/>
            <a:ext cx="4582670" cy="727059"/>
          </a:xfrm>
          <a:prstGeom prst="rect">
            <a:avLst/>
          </a:prstGeom>
          <a:noFill/>
        </p:spPr>
        <p:txBody>
          <a:bodyPr wrap="square">
            <a:spAutoFit/>
          </a:bodyPr>
          <a:lstStyle/>
          <a:p>
            <a:pPr marL="0" marR="0" lvl="0" indent="0" algn="ctr" rtl="0">
              <a:lnSpc>
                <a:spcPct val="107000"/>
              </a:lnSpc>
              <a:spcBef>
                <a:spcPts val="0"/>
              </a:spcBef>
              <a:buNone/>
            </a:pPr>
            <a:r>
              <a:rPr lang="en-US" sz="2000">
                <a:solidFill>
                  <a:schemeClr val="dk1"/>
                </a:solidFill>
                <a:latin typeface="Arial"/>
                <a:ea typeface="Arial"/>
                <a:cs typeface="Arial"/>
                <a:sym typeface="Arial"/>
              </a:rPr>
              <a:t>Educational and professional development</a:t>
            </a:r>
          </a:p>
        </p:txBody>
      </p:sp>
      <p:sp>
        <p:nvSpPr>
          <p:cNvPr id="5" name="TextBox 4">
            <a:extLst>
              <a:ext uri="{FF2B5EF4-FFF2-40B4-BE49-F238E27FC236}">
                <a16:creationId xmlns:a16="http://schemas.microsoft.com/office/drawing/2014/main" id="{289D907C-90AB-CBFC-7D9E-DC0C77C04876}"/>
              </a:ext>
            </a:extLst>
          </p:cNvPr>
          <p:cNvSpPr txBox="1"/>
          <p:nvPr/>
        </p:nvSpPr>
        <p:spPr>
          <a:xfrm>
            <a:off x="8230051" y="3782078"/>
            <a:ext cx="2613156" cy="397738"/>
          </a:xfrm>
          <a:prstGeom prst="rect">
            <a:avLst/>
          </a:prstGeom>
          <a:noFill/>
        </p:spPr>
        <p:txBody>
          <a:bodyPr wrap="square">
            <a:spAutoFit/>
          </a:bodyPr>
          <a:lstStyle/>
          <a:p>
            <a:pPr marL="0" marR="0" lvl="0" indent="0" algn="ctr" rtl="0">
              <a:lnSpc>
                <a:spcPct val="107000"/>
              </a:lnSpc>
              <a:spcBef>
                <a:spcPts val="0"/>
              </a:spcBef>
              <a:buNone/>
            </a:pPr>
            <a:r>
              <a:rPr lang="en-US" sz="2000">
                <a:solidFill>
                  <a:schemeClr val="dk1"/>
                </a:solidFill>
                <a:latin typeface="Arial"/>
                <a:ea typeface="Arial"/>
                <a:cs typeface="Arial"/>
                <a:sym typeface="Arial"/>
              </a:rPr>
              <a:t>Supportive</a:t>
            </a:r>
          </a:p>
        </p:txBody>
      </p:sp>
      <p:pic>
        <p:nvPicPr>
          <p:cNvPr id="10" name="Graphic 9" descr="Single gear with solid fill">
            <a:extLst>
              <a:ext uri="{FF2B5EF4-FFF2-40B4-BE49-F238E27FC236}">
                <a16:creationId xmlns:a16="http://schemas.microsoft.com/office/drawing/2014/main" id="{417460A7-D04A-8692-4FEE-3EE53A016A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69300" y="1524873"/>
            <a:ext cx="2543629" cy="2543629"/>
          </a:xfrm>
          <a:prstGeom prst="rect">
            <a:avLst/>
          </a:prstGeom>
        </p:spPr>
      </p:pic>
      <p:pic>
        <p:nvPicPr>
          <p:cNvPr id="13" name="Graphic 12" descr="Single gear with solid fill">
            <a:extLst>
              <a:ext uri="{FF2B5EF4-FFF2-40B4-BE49-F238E27FC236}">
                <a16:creationId xmlns:a16="http://schemas.microsoft.com/office/drawing/2014/main" id="{5D525597-25E9-09B3-2B21-F7A5103848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31150" y="2510263"/>
            <a:ext cx="2543629" cy="2543629"/>
          </a:xfrm>
          <a:prstGeom prst="rect">
            <a:avLst/>
          </a:prstGeom>
        </p:spPr>
      </p:pic>
      <p:pic>
        <p:nvPicPr>
          <p:cNvPr id="15" name="Graphic 14" descr="Single gear with solid fill">
            <a:extLst>
              <a:ext uri="{FF2B5EF4-FFF2-40B4-BE49-F238E27FC236}">
                <a16:creationId xmlns:a16="http://schemas.microsoft.com/office/drawing/2014/main" id="{2639FA07-9343-336E-4104-BD9225BF5F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03120" y="1484959"/>
            <a:ext cx="2543629" cy="2543629"/>
          </a:xfrm>
          <a:prstGeom prst="rect">
            <a:avLst/>
          </a:prstGeom>
        </p:spPr>
      </p:pic>
    </p:spTree>
    <p:extLst>
      <p:ext uri="{BB962C8B-B14F-4D97-AF65-F5344CB8AC3E}">
        <p14:creationId xmlns:p14="http://schemas.microsoft.com/office/powerpoint/2010/main" val="402209372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US"/>
              <a:t>CPIMS+ f</a:t>
            </a:r>
            <a:r>
              <a:rPr lang="en-US">
                <a:latin typeface="Arial" panose="020B0604020202020204" pitchFamily="34" charset="0"/>
                <a:cs typeface="Arial" panose="020B0604020202020204" pitchFamily="34" charset="0"/>
              </a:rPr>
              <a:t>unctionalities that support supervision</a:t>
            </a:r>
            <a:endParaRPr lang="en-GB">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D380224-6BD6-08C2-A822-3801FA5A7EF4}"/>
              </a:ext>
            </a:extLst>
          </p:cNvPr>
          <p:cNvSpPr txBox="1"/>
          <p:nvPr/>
        </p:nvSpPr>
        <p:spPr>
          <a:xfrm>
            <a:off x="838200" y="3808787"/>
            <a:ext cx="1630845" cy="707886"/>
          </a:xfrm>
          <a:prstGeom prst="rect">
            <a:avLst/>
          </a:prstGeom>
          <a:noFill/>
        </p:spPr>
        <p:txBody>
          <a:bodyPr wrap="square">
            <a:spAutoFit/>
          </a:bodyPr>
          <a:lstStyle/>
          <a:p>
            <a:pPr marL="88900" marR="0" lvl="0" algn="ctr" rtl="0">
              <a:lnSpc>
                <a:spcPct val="100000"/>
              </a:lnSpc>
              <a:spcBef>
                <a:spcPts val="0"/>
              </a:spcBef>
              <a:spcAft>
                <a:spcPts val="0"/>
              </a:spcAft>
              <a:buClr>
                <a:srgbClr val="1B1B1B"/>
              </a:buClr>
              <a:buSzPts val="2200"/>
            </a:pPr>
            <a:r>
              <a:rPr lang="fr-FR" sz="2000" b="0" i="0" u="none" strike="noStrike" cap="none">
                <a:solidFill>
                  <a:srgbClr val="1B1B1B"/>
                </a:solidFill>
                <a:latin typeface="Helvetica Neue"/>
                <a:ea typeface="Helvetica Neue"/>
                <a:cs typeface="Helvetica Neue"/>
                <a:sym typeface="Helvetica Neue"/>
              </a:rPr>
              <a:t>Case </a:t>
            </a:r>
            <a:r>
              <a:rPr lang="en-US" sz="2000" b="0" i="0" u="none" strike="noStrike" cap="none">
                <a:solidFill>
                  <a:srgbClr val="1B1B1B"/>
                </a:solidFill>
                <a:latin typeface="Helvetica Neue"/>
                <a:ea typeface="Helvetica Neue"/>
                <a:cs typeface="Helvetica Neue"/>
                <a:sym typeface="Helvetica Neue"/>
              </a:rPr>
              <a:t>assignment</a:t>
            </a:r>
          </a:p>
        </p:txBody>
      </p:sp>
      <p:sp>
        <p:nvSpPr>
          <p:cNvPr id="6" name="TextBox 5">
            <a:extLst>
              <a:ext uri="{FF2B5EF4-FFF2-40B4-BE49-F238E27FC236}">
                <a16:creationId xmlns:a16="http://schemas.microsoft.com/office/drawing/2014/main" id="{F635E452-A6F4-D18E-5E65-0924E1717DF5}"/>
              </a:ext>
            </a:extLst>
          </p:cNvPr>
          <p:cNvSpPr txBox="1"/>
          <p:nvPr/>
        </p:nvSpPr>
        <p:spPr>
          <a:xfrm>
            <a:off x="2854795" y="3808787"/>
            <a:ext cx="2001130" cy="1323439"/>
          </a:xfrm>
          <a:prstGeom prst="rect">
            <a:avLst/>
          </a:prstGeom>
          <a:noFill/>
        </p:spPr>
        <p:txBody>
          <a:bodyPr wrap="square">
            <a:spAutoFit/>
          </a:bodyPr>
          <a:lstStyle/>
          <a:p>
            <a:pPr marL="88900" marR="0" lvl="0" algn="ctr" rtl="0">
              <a:lnSpc>
                <a:spcPct val="100000"/>
              </a:lnSpc>
              <a:spcBef>
                <a:spcPts val="0"/>
              </a:spcBef>
              <a:spcAft>
                <a:spcPts val="0"/>
              </a:spcAft>
              <a:buClr>
                <a:srgbClr val="1B1B1B"/>
              </a:buClr>
              <a:buSzPts val="2200"/>
            </a:pPr>
            <a:r>
              <a:rPr lang="en-US" sz="2000" b="0" i="0" u="none" strike="noStrike" cap="none">
                <a:solidFill>
                  <a:srgbClr val="1B1B1B"/>
                </a:solidFill>
                <a:latin typeface="Helvetica Neue"/>
                <a:ea typeface="Helvetica Neue"/>
                <a:cs typeface="Helvetica Neue"/>
                <a:sym typeface="Helvetica Neue"/>
              </a:rPr>
              <a:t>Approving assessment, case plans and case closures</a:t>
            </a:r>
          </a:p>
        </p:txBody>
      </p:sp>
      <p:sp>
        <p:nvSpPr>
          <p:cNvPr id="7" name="TextBox 6">
            <a:extLst>
              <a:ext uri="{FF2B5EF4-FFF2-40B4-BE49-F238E27FC236}">
                <a16:creationId xmlns:a16="http://schemas.microsoft.com/office/drawing/2014/main" id="{928E4AB4-F3F5-190A-5C21-AEF74CBBA1EF}"/>
              </a:ext>
            </a:extLst>
          </p:cNvPr>
          <p:cNvSpPr txBox="1"/>
          <p:nvPr/>
        </p:nvSpPr>
        <p:spPr>
          <a:xfrm>
            <a:off x="5241675" y="3808787"/>
            <a:ext cx="1630845" cy="707886"/>
          </a:xfrm>
          <a:prstGeom prst="rect">
            <a:avLst/>
          </a:prstGeom>
          <a:noFill/>
        </p:spPr>
        <p:txBody>
          <a:bodyPr wrap="square">
            <a:spAutoFit/>
          </a:bodyPr>
          <a:lstStyle/>
          <a:p>
            <a:pPr marL="88900" marR="0" lvl="0" algn="ctr" rtl="0">
              <a:lnSpc>
                <a:spcPct val="100000"/>
              </a:lnSpc>
              <a:spcBef>
                <a:spcPts val="0"/>
              </a:spcBef>
              <a:spcAft>
                <a:spcPts val="0"/>
              </a:spcAft>
              <a:buClr>
                <a:srgbClr val="1B1B1B"/>
              </a:buClr>
              <a:buSzPts val="2200"/>
            </a:pPr>
            <a:r>
              <a:rPr lang="fr-FR" sz="2000" b="0" i="0" u="none" strike="noStrike" cap="none">
                <a:solidFill>
                  <a:srgbClr val="1B1B1B"/>
                </a:solidFill>
                <a:latin typeface="Helvetica Neue"/>
                <a:ea typeface="Helvetica Neue"/>
                <a:cs typeface="Helvetica Neue"/>
                <a:sym typeface="Helvetica Neue"/>
              </a:rPr>
              <a:t>Reviewing case files</a:t>
            </a:r>
          </a:p>
        </p:txBody>
      </p:sp>
      <p:sp>
        <p:nvSpPr>
          <p:cNvPr id="8" name="TextBox 7">
            <a:extLst>
              <a:ext uri="{FF2B5EF4-FFF2-40B4-BE49-F238E27FC236}">
                <a16:creationId xmlns:a16="http://schemas.microsoft.com/office/drawing/2014/main" id="{8180A017-D722-257F-8165-338D0E2E9029}"/>
              </a:ext>
            </a:extLst>
          </p:cNvPr>
          <p:cNvSpPr txBox="1"/>
          <p:nvPr/>
        </p:nvSpPr>
        <p:spPr>
          <a:xfrm>
            <a:off x="7258270" y="3808787"/>
            <a:ext cx="2001130" cy="707886"/>
          </a:xfrm>
          <a:prstGeom prst="rect">
            <a:avLst/>
          </a:prstGeom>
          <a:noFill/>
        </p:spPr>
        <p:txBody>
          <a:bodyPr wrap="square">
            <a:spAutoFit/>
          </a:bodyPr>
          <a:lstStyle/>
          <a:p>
            <a:pPr marL="88900" marR="0" lvl="0" algn="ctr" rtl="0">
              <a:lnSpc>
                <a:spcPct val="100000"/>
              </a:lnSpc>
              <a:spcBef>
                <a:spcPts val="0"/>
              </a:spcBef>
              <a:spcAft>
                <a:spcPts val="0"/>
              </a:spcAft>
              <a:buClr>
                <a:srgbClr val="1B1B1B"/>
              </a:buClr>
              <a:buSzPts val="2200"/>
            </a:pPr>
            <a:r>
              <a:rPr lang="en-US" sz="2000" b="0" i="0" u="none" strike="noStrike" cap="none">
                <a:solidFill>
                  <a:srgbClr val="1B1B1B"/>
                </a:solidFill>
                <a:latin typeface="Helvetica Neue"/>
                <a:ea typeface="Helvetica Neue"/>
                <a:cs typeface="Helvetica Neue"/>
                <a:sym typeface="Helvetica Neue"/>
              </a:rPr>
              <a:t>Flagging</a:t>
            </a:r>
            <a:r>
              <a:rPr lang="fr-FR" sz="2000" b="0" i="0" u="none" strike="noStrike" cap="none">
                <a:solidFill>
                  <a:srgbClr val="1B1B1B"/>
                </a:solidFill>
                <a:latin typeface="Helvetica Neue"/>
                <a:ea typeface="Helvetica Neue"/>
                <a:cs typeface="Helvetica Neue"/>
                <a:sym typeface="Helvetica Neue"/>
              </a:rPr>
              <a:t> cases </a:t>
            </a:r>
          </a:p>
        </p:txBody>
      </p:sp>
      <p:sp>
        <p:nvSpPr>
          <p:cNvPr id="9" name="TextBox 8">
            <a:extLst>
              <a:ext uri="{FF2B5EF4-FFF2-40B4-BE49-F238E27FC236}">
                <a16:creationId xmlns:a16="http://schemas.microsoft.com/office/drawing/2014/main" id="{95DB94C0-E8EA-F7B1-BD3F-1D826B5E479C}"/>
              </a:ext>
            </a:extLst>
          </p:cNvPr>
          <p:cNvSpPr txBox="1"/>
          <p:nvPr/>
        </p:nvSpPr>
        <p:spPr>
          <a:xfrm>
            <a:off x="9556268" y="3808787"/>
            <a:ext cx="2300108" cy="1015663"/>
          </a:xfrm>
          <a:prstGeom prst="rect">
            <a:avLst/>
          </a:prstGeom>
          <a:noFill/>
        </p:spPr>
        <p:txBody>
          <a:bodyPr wrap="square">
            <a:spAutoFit/>
          </a:bodyPr>
          <a:lstStyle/>
          <a:p>
            <a:pPr marL="88900" marR="0" lvl="0" algn="ctr" rtl="0">
              <a:lnSpc>
                <a:spcPct val="100000"/>
              </a:lnSpc>
              <a:spcBef>
                <a:spcPts val="0"/>
              </a:spcBef>
              <a:spcAft>
                <a:spcPts val="0"/>
              </a:spcAft>
              <a:buClr>
                <a:srgbClr val="1B1B1B"/>
              </a:buClr>
              <a:buSzPts val="2200"/>
            </a:pPr>
            <a:r>
              <a:rPr lang="en-US" sz="2000" b="0" i="0" u="none" strike="noStrike" cap="none">
                <a:solidFill>
                  <a:srgbClr val="1B1B1B"/>
                </a:solidFill>
                <a:latin typeface="Helvetica Neue"/>
                <a:ea typeface="Helvetica Neue"/>
                <a:cs typeface="Helvetica Neue"/>
                <a:sym typeface="Helvetica Neue"/>
              </a:rPr>
              <a:t>Custom exports (to have an overview)</a:t>
            </a:r>
          </a:p>
        </p:txBody>
      </p:sp>
      <p:sp>
        <p:nvSpPr>
          <p:cNvPr id="17" name="L-Shape 16">
            <a:extLst>
              <a:ext uri="{FF2B5EF4-FFF2-40B4-BE49-F238E27FC236}">
                <a16:creationId xmlns:a16="http://schemas.microsoft.com/office/drawing/2014/main" id="{CF373581-B263-F9B7-EE4E-07DC1B7A83B2}"/>
              </a:ext>
            </a:extLst>
          </p:cNvPr>
          <p:cNvSpPr/>
          <p:nvPr/>
        </p:nvSpPr>
        <p:spPr>
          <a:xfrm rot="18361091">
            <a:off x="3371335" y="2452836"/>
            <a:ext cx="991300" cy="504500"/>
          </a:xfrm>
          <a:prstGeom prst="corner">
            <a:avLst>
              <a:gd name="adj1" fmla="val 50539"/>
              <a:gd name="adj2" fmla="val 4945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5" name="Group 4">
            <a:extLst>
              <a:ext uri="{FF2B5EF4-FFF2-40B4-BE49-F238E27FC236}">
                <a16:creationId xmlns:a16="http://schemas.microsoft.com/office/drawing/2014/main" id="{FCE3EE19-A983-0600-788D-0273AC2E8D8C}"/>
              </a:ext>
            </a:extLst>
          </p:cNvPr>
          <p:cNvGrpSpPr/>
          <p:nvPr/>
        </p:nvGrpSpPr>
        <p:grpSpPr>
          <a:xfrm>
            <a:off x="5657533" y="2228512"/>
            <a:ext cx="822768" cy="1039470"/>
            <a:chOff x="5776828" y="2518927"/>
            <a:chExt cx="584178" cy="738040"/>
          </a:xfrm>
        </p:grpSpPr>
        <p:sp>
          <p:nvSpPr>
            <p:cNvPr id="31" name="Circle: Hollow 30">
              <a:extLst>
                <a:ext uri="{FF2B5EF4-FFF2-40B4-BE49-F238E27FC236}">
                  <a16:creationId xmlns:a16="http://schemas.microsoft.com/office/drawing/2014/main" id="{1ED7D2B6-42A9-F339-C96C-7F8CA81A6E4C}"/>
                </a:ext>
              </a:extLst>
            </p:cNvPr>
            <p:cNvSpPr/>
            <p:nvPr/>
          </p:nvSpPr>
          <p:spPr>
            <a:xfrm>
              <a:off x="5776828" y="2518927"/>
              <a:ext cx="531812" cy="531812"/>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2" name="Rectangle 31">
              <a:extLst>
                <a:ext uri="{FF2B5EF4-FFF2-40B4-BE49-F238E27FC236}">
                  <a16:creationId xmlns:a16="http://schemas.microsoft.com/office/drawing/2014/main" id="{FCDC1E2D-781E-98F2-F4AD-163ABE220A3D}"/>
                </a:ext>
              </a:extLst>
            </p:cNvPr>
            <p:cNvSpPr/>
            <p:nvPr/>
          </p:nvSpPr>
          <p:spPr>
            <a:xfrm rot="19112356">
              <a:off x="6218669" y="2920306"/>
              <a:ext cx="142337" cy="3366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 name="Group 3">
            <a:extLst>
              <a:ext uri="{FF2B5EF4-FFF2-40B4-BE49-F238E27FC236}">
                <a16:creationId xmlns:a16="http://schemas.microsoft.com/office/drawing/2014/main" id="{645DA6D0-2150-ED12-1AAA-BFE2EE8D8B01}"/>
              </a:ext>
            </a:extLst>
          </p:cNvPr>
          <p:cNvGrpSpPr/>
          <p:nvPr/>
        </p:nvGrpSpPr>
        <p:grpSpPr>
          <a:xfrm>
            <a:off x="7959289" y="2313692"/>
            <a:ext cx="754706" cy="880098"/>
            <a:chOff x="8068715" y="2580999"/>
            <a:chExt cx="535853" cy="624883"/>
          </a:xfrm>
        </p:grpSpPr>
        <p:sp>
          <p:nvSpPr>
            <p:cNvPr id="33" name="Rectangle 32">
              <a:extLst>
                <a:ext uri="{FF2B5EF4-FFF2-40B4-BE49-F238E27FC236}">
                  <a16:creationId xmlns:a16="http://schemas.microsoft.com/office/drawing/2014/main" id="{AC412F2B-FFF3-A637-507E-B7BCAF09AC36}"/>
                </a:ext>
              </a:extLst>
            </p:cNvPr>
            <p:cNvSpPr/>
            <p:nvPr/>
          </p:nvSpPr>
          <p:spPr>
            <a:xfrm>
              <a:off x="8068715" y="2580999"/>
              <a:ext cx="535853" cy="3343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a:extLst>
                <a:ext uri="{FF2B5EF4-FFF2-40B4-BE49-F238E27FC236}">
                  <a16:creationId xmlns:a16="http://schemas.microsoft.com/office/drawing/2014/main" id="{C945464D-05F1-1F94-4D56-A1BFDCC0836F}"/>
                </a:ext>
              </a:extLst>
            </p:cNvPr>
            <p:cNvSpPr/>
            <p:nvPr/>
          </p:nvSpPr>
          <p:spPr>
            <a:xfrm>
              <a:off x="8068715" y="2869221"/>
              <a:ext cx="142337" cy="3366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5" name="Arrow: Right 34">
            <a:extLst>
              <a:ext uri="{FF2B5EF4-FFF2-40B4-BE49-F238E27FC236}">
                <a16:creationId xmlns:a16="http://schemas.microsoft.com/office/drawing/2014/main" id="{58D3B283-C4D8-08D0-58B8-A7FC9BEE21FF}"/>
              </a:ext>
            </a:extLst>
          </p:cNvPr>
          <p:cNvSpPr/>
          <p:nvPr/>
        </p:nvSpPr>
        <p:spPr>
          <a:xfrm>
            <a:off x="1259609" y="2314608"/>
            <a:ext cx="990986" cy="882146"/>
          </a:xfrm>
          <a:prstGeom prst="rightArrow">
            <a:avLst>
              <a:gd name="adj1" fmla="val 33964"/>
              <a:gd name="adj2" fmla="val 5538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 name="Group 1">
            <a:extLst>
              <a:ext uri="{FF2B5EF4-FFF2-40B4-BE49-F238E27FC236}">
                <a16:creationId xmlns:a16="http://schemas.microsoft.com/office/drawing/2014/main" id="{4359EE2E-09D4-F2CA-A32B-BA43F8AD9B82}"/>
              </a:ext>
            </a:extLst>
          </p:cNvPr>
          <p:cNvGrpSpPr/>
          <p:nvPr/>
        </p:nvGrpSpPr>
        <p:grpSpPr>
          <a:xfrm>
            <a:off x="10300145" y="2218552"/>
            <a:ext cx="812356" cy="1019142"/>
            <a:chOff x="10417930" y="2506019"/>
            <a:chExt cx="576785" cy="723607"/>
          </a:xfrm>
        </p:grpSpPr>
        <p:sp>
          <p:nvSpPr>
            <p:cNvPr id="36" name="Arrow: Right 35">
              <a:extLst>
                <a:ext uri="{FF2B5EF4-FFF2-40B4-BE49-F238E27FC236}">
                  <a16:creationId xmlns:a16="http://schemas.microsoft.com/office/drawing/2014/main" id="{BE0AAE23-D384-D495-C9E2-717709C84898}"/>
                </a:ext>
              </a:extLst>
            </p:cNvPr>
            <p:cNvSpPr/>
            <p:nvPr/>
          </p:nvSpPr>
          <p:spPr>
            <a:xfrm rot="16200000">
              <a:off x="10465197" y="2547498"/>
              <a:ext cx="491492" cy="408533"/>
            </a:xfrm>
            <a:prstGeom prst="rightArrow">
              <a:avLst>
                <a:gd name="adj1" fmla="val 37552"/>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a:extLst>
                <a:ext uri="{FF2B5EF4-FFF2-40B4-BE49-F238E27FC236}">
                  <a16:creationId xmlns:a16="http://schemas.microsoft.com/office/drawing/2014/main" id="{D914801D-A765-B3C8-D8CC-9B18B10A72C0}"/>
                </a:ext>
              </a:extLst>
            </p:cNvPr>
            <p:cNvSpPr/>
            <p:nvPr/>
          </p:nvSpPr>
          <p:spPr>
            <a:xfrm rot="5400000">
              <a:off x="10635154" y="2870065"/>
              <a:ext cx="142337" cy="5767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93773804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Remember!</a:t>
            </a:r>
          </a:p>
        </p:txBody>
      </p:sp>
      <p:sp>
        <p:nvSpPr>
          <p:cNvPr id="3" name="Google Shape;1133;p86">
            <a:extLst>
              <a:ext uri="{FF2B5EF4-FFF2-40B4-BE49-F238E27FC236}">
                <a16:creationId xmlns:a16="http://schemas.microsoft.com/office/drawing/2014/main" id="{63E7CFB7-5FCF-9F51-35F1-43AED24F469A}"/>
              </a:ext>
            </a:extLst>
          </p:cNvPr>
          <p:cNvSpPr txBox="1"/>
          <p:nvPr/>
        </p:nvSpPr>
        <p:spPr>
          <a:xfrm>
            <a:off x="7069656" y="2680777"/>
            <a:ext cx="3808013" cy="1815841"/>
          </a:xfrm>
          <a:prstGeom prst="rect">
            <a:avLst/>
          </a:prstGeom>
          <a:noFill/>
          <a:ln w="2857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latin typeface="Helvetica Neue"/>
                <a:ea typeface="Helvetica Neue"/>
                <a:cs typeface="Helvetica Neue"/>
                <a:sym typeface="Helvetica Neue"/>
              </a:rPr>
              <a:t>CPIMS+ supervision functions CANNOT replace face to face supervision!</a:t>
            </a:r>
            <a:endParaRPr lang="en-US" sz="1400" i="0" u="none" strike="noStrike" cap="none">
              <a:latin typeface="Arial"/>
              <a:ea typeface="Arial"/>
              <a:cs typeface="Arial"/>
              <a:sym typeface="Arial"/>
            </a:endParaRPr>
          </a:p>
        </p:txBody>
      </p:sp>
      <p:grpSp>
        <p:nvGrpSpPr>
          <p:cNvPr id="2" name="Google Shape;314;p4">
            <a:extLst>
              <a:ext uri="{FF2B5EF4-FFF2-40B4-BE49-F238E27FC236}">
                <a16:creationId xmlns:a16="http://schemas.microsoft.com/office/drawing/2014/main" id="{BA1E496D-7219-E13A-9BCB-241DD33DEDDF}"/>
              </a:ext>
            </a:extLst>
          </p:cNvPr>
          <p:cNvGrpSpPr/>
          <p:nvPr/>
        </p:nvGrpSpPr>
        <p:grpSpPr>
          <a:xfrm>
            <a:off x="1314331" y="2078592"/>
            <a:ext cx="4781670" cy="3103453"/>
            <a:chOff x="3400707" y="1772174"/>
            <a:chExt cx="5758105" cy="3737192"/>
          </a:xfrm>
          <a:solidFill>
            <a:schemeClr val="accent4"/>
          </a:solidFill>
        </p:grpSpPr>
        <p:sp>
          <p:nvSpPr>
            <p:cNvPr id="4" name="Google Shape;315;p4">
              <a:extLst>
                <a:ext uri="{FF2B5EF4-FFF2-40B4-BE49-F238E27FC236}">
                  <a16:creationId xmlns:a16="http://schemas.microsoft.com/office/drawing/2014/main" id="{61EE8E8B-E773-AAB3-AD3F-991CF6A5582F}"/>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316;p4">
              <a:extLst>
                <a:ext uri="{FF2B5EF4-FFF2-40B4-BE49-F238E27FC236}">
                  <a16:creationId xmlns:a16="http://schemas.microsoft.com/office/drawing/2014/main" id="{F4F77150-3FB0-6EC0-132D-EA77BA360A2A}"/>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317;p4">
              <a:extLst>
                <a:ext uri="{FF2B5EF4-FFF2-40B4-BE49-F238E27FC236}">
                  <a16:creationId xmlns:a16="http://schemas.microsoft.com/office/drawing/2014/main" id="{E1D26536-FE06-5337-ACD3-B8E693C2E688}"/>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318;p4">
              <a:extLst>
                <a:ext uri="{FF2B5EF4-FFF2-40B4-BE49-F238E27FC236}">
                  <a16:creationId xmlns:a16="http://schemas.microsoft.com/office/drawing/2014/main" id="{9EB037C2-A983-56B0-2B11-2913853DAF88}"/>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319;p4">
              <a:extLst>
                <a:ext uri="{FF2B5EF4-FFF2-40B4-BE49-F238E27FC236}">
                  <a16:creationId xmlns:a16="http://schemas.microsoft.com/office/drawing/2014/main" id="{FCC3DDD4-A6D9-1532-1377-A1F580F82681}"/>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320;p4">
              <a:extLst>
                <a:ext uri="{FF2B5EF4-FFF2-40B4-BE49-F238E27FC236}">
                  <a16:creationId xmlns:a16="http://schemas.microsoft.com/office/drawing/2014/main" id="{90BF058F-A7E0-FEB8-6675-A47C5C82E567}"/>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321;p4">
              <a:extLst>
                <a:ext uri="{FF2B5EF4-FFF2-40B4-BE49-F238E27FC236}">
                  <a16:creationId xmlns:a16="http://schemas.microsoft.com/office/drawing/2014/main" id="{5733430C-32E7-386D-F7BB-F4482DA8F902}"/>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322;p4">
              <a:extLst>
                <a:ext uri="{FF2B5EF4-FFF2-40B4-BE49-F238E27FC236}">
                  <a16:creationId xmlns:a16="http://schemas.microsoft.com/office/drawing/2014/main" id="{78D3171D-F842-2002-4E0B-BA69C72FEA33}"/>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06019300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CPIMS+ demo</a:t>
            </a:r>
          </a:p>
        </p:txBody>
      </p:sp>
      <p:pic>
        <p:nvPicPr>
          <p:cNvPr id="2" name="Graphic 1" descr="Vlog with solid fill">
            <a:hlinkClick r:id="rId3"/>
            <a:extLst>
              <a:ext uri="{FF2B5EF4-FFF2-40B4-BE49-F238E27FC236}">
                <a16:creationId xmlns:a16="http://schemas.microsoft.com/office/drawing/2014/main" id="{88D5DA85-FAEE-D6E1-99BD-226A610A89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15703" y="1708428"/>
            <a:ext cx="3952227" cy="3952227"/>
          </a:xfrm>
          <a:prstGeom prst="rect">
            <a:avLst/>
          </a:prstGeom>
        </p:spPr>
      </p:pic>
      <p:sp>
        <p:nvSpPr>
          <p:cNvPr id="3" name="Google Shape;798;p37">
            <a:extLst>
              <a:ext uri="{FF2B5EF4-FFF2-40B4-BE49-F238E27FC236}">
                <a16:creationId xmlns:a16="http://schemas.microsoft.com/office/drawing/2014/main" id="{C882A62C-6576-FEFA-A16F-EC92F81DCCCF}"/>
              </a:ext>
            </a:extLst>
          </p:cNvPr>
          <p:cNvSpPr txBox="1"/>
          <p:nvPr/>
        </p:nvSpPr>
        <p:spPr>
          <a:xfrm>
            <a:off x="6238588" y="2517145"/>
            <a:ext cx="4720589" cy="3320164"/>
          </a:xfrm>
          <a:prstGeom prst="rect">
            <a:avLst/>
          </a:prstGeom>
          <a:noFill/>
          <a:ln>
            <a:noFill/>
          </a:ln>
        </p:spPr>
        <p:txBody>
          <a:bodyPr spcFirstLastPara="1" wrap="square" lIns="91425" tIns="45700" rIns="91425" bIns="45700" anchor="t" anchorCtr="0">
            <a:spAutoFit/>
          </a:bodyPr>
          <a:lstStyle/>
          <a:p>
            <a:pPr marL="342900" marR="0" lvl="0" indent="-342900" rtl="0">
              <a:lnSpc>
                <a:spcPct val="107000"/>
              </a:lnSpc>
              <a:spcBef>
                <a:spcPts val="0"/>
              </a:spcBef>
              <a:spcAft>
                <a:spcPts val="1200"/>
              </a:spcAft>
              <a:buFont typeface="Arial" panose="020B0604020202020204" pitchFamily="34" charset="0"/>
              <a:buChar char="•"/>
            </a:pPr>
            <a:r>
              <a:rPr lang="en-US" sz="2400" dirty="0">
                <a:solidFill>
                  <a:schemeClr val="dk1"/>
                </a:solidFill>
                <a:latin typeface="Arial" panose="020B0604020202020204" pitchFamily="34" charset="0"/>
                <a:ea typeface="Helvetica Neue"/>
                <a:cs typeface="Arial" panose="020B0604020202020204" pitchFamily="34" charset="0"/>
                <a:sym typeface="Helvetica Neue"/>
              </a:rPr>
              <a:t>To balance the case load as per the minimum standards of the number of cases per caseworker</a:t>
            </a:r>
          </a:p>
          <a:p>
            <a:pPr marL="342900" marR="0" lvl="0" indent="-342900" rtl="0">
              <a:lnSpc>
                <a:spcPct val="107000"/>
              </a:lnSpc>
              <a:spcBef>
                <a:spcPts val="0"/>
              </a:spcBef>
              <a:spcAft>
                <a:spcPts val="1200"/>
              </a:spcAft>
              <a:buFont typeface="Arial" panose="020B0604020202020204" pitchFamily="34" charset="0"/>
              <a:buChar char="•"/>
            </a:pPr>
            <a:r>
              <a:rPr lang="en-US" sz="2400" dirty="0">
                <a:solidFill>
                  <a:schemeClr val="dk1"/>
                </a:solidFill>
                <a:latin typeface="Arial" panose="020B0604020202020204" pitchFamily="34" charset="0"/>
                <a:ea typeface="Helvetica Neue"/>
                <a:cs typeface="Arial" panose="020B0604020202020204" pitchFamily="34" charset="0"/>
                <a:sym typeface="Helvetica Neue"/>
              </a:rPr>
              <a:t>Because a caseworker is temporarily absent or leaving </a:t>
            </a:r>
          </a:p>
          <a:p>
            <a:pPr marL="342900" marR="0" lvl="0" indent="-342900" rtl="0">
              <a:lnSpc>
                <a:spcPct val="107000"/>
              </a:lnSpc>
              <a:spcBef>
                <a:spcPts val="0"/>
              </a:spcBef>
              <a:spcAft>
                <a:spcPts val="1200"/>
              </a:spcAft>
              <a:buFont typeface="Arial" panose="020B0604020202020204" pitchFamily="34" charset="0"/>
              <a:buChar char="•"/>
            </a:pPr>
            <a:r>
              <a:rPr lang="en-US" sz="2400" dirty="0">
                <a:solidFill>
                  <a:schemeClr val="dk1"/>
                </a:solidFill>
                <a:latin typeface="Arial" panose="020B0604020202020204" pitchFamily="34" charset="0"/>
                <a:ea typeface="Helvetica Neue"/>
                <a:cs typeface="Arial" panose="020B0604020202020204" pitchFamily="34" charset="0"/>
                <a:sym typeface="Helvetica Neue"/>
              </a:rPr>
              <a:t>Assign case </a:t>
            </a:r>
          </a:p>
        </p:txBody>
      </p:sp>
      <p:sp>
        <p:nvSpPr>
          <p:cNvPr id="4" name="Google Shape;798;p37">
            <a:extLst>
              <a:ext uri="{FF2B5EF4-FFF2-40B4-BE49-F238E27FC236}">
                <a16:creationId xmlns:a16="http://schemas.microsoft.com/office/drawing/2014/main" id="{F1E2767B-C067-9A14-DBDA-5BD4BC06DFB4}"/>
              </a:ext>
            </a:extLst>
          </p:cNvPr>
          <p:cNvSpPr txBox="1"/>
          <p:nvPr/>
        </p:nvSpPr>
        <p:spPr>
          <a:xfrm>
            <a:off x="6238588" y="1708428"/>
            <a:ext cx="4720589" cy="641354"/>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n-US" sz="2400" b="1">
                <a:solidFill>
                  <a:schemeClr val="dk1"/>
                </a:solidFill>
                <a:latin typeface="Arial" panose="020B0604020202020204" pitchFamily="34" charset="0"/>
                <a:ea typeface="Helvetica Neue"/>
                <a:cs typeface="Arial" panose="020B0604020202020204" pitchFamily="34" charset="0"/>
                <a:sym typeface="Helvetica Neue"/>
              </a:rPr>
              <a:t>CASE ASSIGNMENT</a:t>
            </a:r>
          </a:p>
        </p:txBody>
      </p:sp>
    </p:spTree>
    <p:extLst>
      <p:ext uri="{BB962C8B-B14F-4D97-AF65-F5344CB8AC3E}">
        <p14:creationId xmlns:p14="http://schemas.microsoft.com/office/powerpoint/2010/main" val="253010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CPIMS+ demo</a:t>
            </a:r>
          </a:p>
        </p:txBody>
      </p:sp>
      <p:pic>
        <p:nvPicPr>
          <p:cNvPr id="2" name="Graphic 1" descr="Vlog with solid fill">
            <a:hlinkClick r:id="rId3"/>
            <a:extLst>
              <a:ext uri="{FF2B5EF4-FFF2-40B4-BE49-F238E27FC236}">
                <a16:creationId xmlns:a16="http://schemas.microsoft.com/office/drawing/2014/main" id="{FAC57B88-2DAC-F407-0375-D136DECAB8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15703" y="1708428"/>
            <a:ext cx="3952227" cy="3952227"/>
          </a:xfrm>
          <a:prstGeom prst="rect">
            <a:avLst/>
          </a:prstGeom>
        </p:spPr>
      </p:pic>
      <p:sp>
        <p:nvSpPr>
          <p:cNvPr id="5" name="Google Shape;798;p37">
            <a:extLst>
              <a:ext uri="{FF2B5EF4-FFF2-40B4-BE49-F238E27FC236}">
                <a16:creationId xmlns:a16="http://schemas.microsoft.com/office/drawing/2014/main" id="{55920B84-60E4-2FED-F88E-8DCF6287EFF0}"/>
              </a:ext>
            </a:extLst>
          </p:cNvPr>
          <p:cNvSpPr txBox="1"/>
          <p:nvPr/>
        </p:nvSpPr>
        <p:spPr>
          <a:xfrm>
            <a:off x="6238588" y="2540273"/>
            <a:ext cx="4720589" cy="2288535"/>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n-US" sz="2400" b="1">
                <a:solidFill>
                  <a:schemeClr val="dk1"/>
                </a:solidFill>
                <a:latin typeface="Arial" panose="020B0604020202020204" pitchFamily="34" charset="0"/>
                <a:ea typeface="Helvetica Neue"/>
                <a:cs typeface="Arial" panose="020B0604020202020204" pitchFamily="34" charset="0"/>
                <a:sym typeface="Helvetica Neue"/>
              </a:rPr>
              <a:t>APPROVAL PROCESS FOR</a:t>
            </a:r>
          </a:p>
          <a:p>
            <a:pPr marL="342900" marR="0" lvl="0" indent="-342900" rtl="0">
              <a:lnSpc>
                <a:spcPct val="107000"/>
              </a:lnSpc>
              <a:spcBef>
                <a:spcPts val="0"/>
              </a:spcBef>
              <a:spcAft>
                <a:spcPts val="1200"/>
              </a:spcAft>
              <a:buFont typeface="Arial" panose="020B0604020202020204" pitchFamily="34" charset="0"/>
              <a:buChar char="•"/>
            </a:pPr>
            <a:r>
              <a:rPr lang="en-US" sz="2400">
                <a:solidFill>
                  <a:schemeClr val="dk1"/>
                </a:solidFill>
                <a:latin typeface="Arial" panose="020B0604020202020204" pitchFamily="34" charset="0"/>
                <a:ea typeface="Helvetica Neue"/>
                <a:cs typeface="Arial" panose="020B0604020202020204" pitchFamily="34" charset="0"/>
                <a:sym typeface="Helvetica Neue"/>
              </a:rPr>
              <a:t>Assessment </a:t>
            </a:r>
          </a:p>
          <a:p>
            <a:pPr marL="342900" marR="0" lvl="0" indent="-342900" rtl="0">
              <a:lnSpc>
                <a:spcPct val="107000"/>
              </a:lnSpc>
              <a:spcBef>
                <a:spcPts val="0"/>
              </a:spcBef>
              <a:spcAft>
                <a:spcPts val="1200"/>
              </a:spcAft>
              <a:buFont typeface="Arial" panose="020B0604020202020204" pitchFamily="34" charset="0"/>
              <a:buChar char="•"/>
            </a:pPr>
            <a:r>
              <a:rPr lang="en-US" sz="2400">
                <a:solidFill>
                  <a:schemeClr val="dk1"/>
                </a:solidFill>
                <a:latin typeface="Arial" panose="020B0604020202020204" pitchFamily="34" charset="0"/>
                <a:ea typeface="Helvetica Neue"/>
                <a:cs typeface="Arial" panose="020B0604020202020204" pitchFamily="34" charset="0"/>
                <a:sym typeface="Helvetica Neue"/>
              </a:rPr>
              <a:t>Case plan </a:t>
            </a:r>
          </a:p>
          <a:p>
            <a:pPr marL="342900" marR="0" lvl="0" indent="-342900" rtl="0">
              <a:lnSpc>
                <a:spcPct val="107000"/>
              </a:lnSpc>
              <a:spcBef>
                <a:spcPts val="0"/>
              </a:spcBef>
              <a:spcAft>
                <a:spcPts val="1200"/>
              </a:spcAft>
              <a:buFont typeface="Arial" panose="020B0604020202020204" pitchFamily="34" charset="0"/>
              <a:buChar char="•"/>
            </a:pPr>
            <a:r>
              <a:rPr lang="en-US" sz="2400">
                <a:solidFill>
                  <a:schemeClr val="dk1"/>
                </a:solidFill>
                <a:latin typeface="Arial" panose="020B0604020202020204" pitchFamily="34" charset="0"/>
                <a:ea typeface="Helvetica Neue"/>
                <a:cs typeface="Arial" panose="020B0604020202020204" pitchFamily="34" charset="0"/>
                <a:sym typeface="Helvetica Neue"/>
              </a:rPr>
              <a:t>Case closure</a:t>
            </a:r>
          </a:p>
        </p:txBody>
      </p:sp>
    </p:spTree>
    <p:extLst>
      <p:ext uri="{BB962C8B-B14F-4D97-AF65-F5344CB8AC3E}">
        <p14:creationId xmlns:p14="http://schemas.microsoft.com/office/powerpoint/2010/main" val="40833194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CPIMS+ demo</a:t>
            </a:r>
          </a:p>
        </p:txBody>
      </p:sp>
      <p:sp>
        <p:nvSpPr>
          <p:cNvPr id="5" name="Google Shape;1161;p89">
            <a:extLst>
              <a:ext uri="{FF2B5EF4-FFF2-40B4-BE49-F238E27FC236}">
                <a16:creationId xmlns:a16="http://schemas.microsoft.com/office/drawing/2014/main" id="{452E3F90-98A0-148D-FB6F-E4607BB25878}"/>
              </a:ext>
            </a:extLst>
          </p:cNvPr>
          <p:cNvSpPr txBox="1"/>
          <p:nvPr/>
        </p:nvSpPr>
        <p:spPr>
          <a:xfrm>
            <a:off x="1901166" y="2171703"/>
            <a:ext cx="3962606" cy="400069"/>
          </a:xfrm>
          <a:prstGeom prst="rect">
            <a:avLst/>
          </a:prstGeom>
          <a:noFill/>
          <a:ln>
            <a:noFill/>
          </a:ln>
        </p:spPr>
        <p:txBody>
          <a:bodyPr spcFirstLastPara="1" wrap="square" lIns="91425" tIns="45700" rIns="91425" bIns="45700" anchor="t" anchorCtr="0">
            <a:spAutoFit/>
          </a:bodyPr>
          <a:lstStyle/>
          <a:p>
            <a:pPr>
              <a:buClr>
                <a:srgbClr val="000000"/>
              </a:buClr>
              <a:buSzPts val="2400"/>
              <a:buFont typeface="Arial"/>
              <a:buNone/>
            </a:pPr>
            <a:r>
              <a:rPr lang="fr-FR" sz="2000" b="1" kern="0">
                <a:latin typeface="Helvetica Neue"/>
                <a:ea typeface="Helvetica Neue"/>
                <a:cs typeface="Helvetica Neue"/>
                <a:sym typeface="Helvetica Neue"/>
              </a:rPr>
              <a:t>CASE FILE REVIEW </a:t>
            </a:r>
            <a:endParaRPr lang="fr-FR" sz="2000" b="1" kern="0">
              <a:latin typeface="Arial"/>
              <a:ea typeface="Arial"/>
              <a:cs typeface="Arial"/>
              <a:sym typeface="Arial"/>
            </a:endParaRPr>
          </a:p>
        </p:txBody>
      </p:sp>
      <p:sp>
        <p:nvSpPr>
          <p:cNvPr id="6" name="Google Shape;1162;p89">
            <a:extLst>
              <a:ext uri="{FF2B5EF4-FFF2-40B4-BE49-F238E27FC236}">
                <a16:creationId xmlns:a16="http://schemas.microsoft.com/office/drawing/2014/main" id="{F341AC07-496F-E6F2-EB25-4D204EF97017}"/>
              </a:ext>
            </a:extLst>
          </p:cNvPr>
          <p:cNvSpPr txBox="1"/>
          <p:nvPr/>
        </p:nvSpPr>
        <p:spPr>
          <a:xfrm>
            <a:off x="1901165" y="2971170"/>
            <a:ext cx="4339977" cy="226724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191919"/>
              </a:buClr>
              <a:buSzPts val="2300"/>
              <a:buFont typeface="Arial"/>
              <a:buChar char="•"/>
            </a:pPr>
            <a:r>
              <a:rPr lang="en-CA" b="0" i="0" u="none" strike="noStrike" cap="none">
                <a:latin typeface="Arial" panose="020B0604020202020204" pitchFamily="34" charset="0"/>
                <a:ea typeface="Calibri"/>
                <a:cs typeface="Arial" panose="020B0604020202020204" pitchFamily="34" charset="0"/>
                <a:sym typeface="Calibri"/>
              </a:rPr>
              <a:t>Ensure forms are </a:t>
            </a:r>
            <a:r>
              <a:rPr lang="en-CA" b="0" i="0" u="none" strike="noStrike" cap="none">
                <a:latin typeface="Arial" panose="020B0604020202020204" pitchFamily="34" charset="0"/>
                <a:ea typeface="Calibri"/>
                <a:cs typeface="Arial" panose="020B0604020202020204" pitchFamily="34" charset="0"/>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60"/>
                  </a:ext>
                </a:extLst>
              </a:rPr>
              <a:t>filled</a:t>
            </a:r>
            <a:r>
              <a:rPr lang="en-CA" b="0" i="0" u="none" strike="noStrike" cap="none">
                <a:latin typeface="Arial" panose="020B0604020202020204" pitchFamily="34" charset="0"/>
                <a:ea typeface="Calibri"/>
                <a:cs typeface="Arial" panose="020B0604020202020204" pitchFamily="34" charset="0"/>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60"/>
                  </a:ext>
                </a:extLst>
              </a:rPr>
              <a:t> </a:t>
            </a:r>
            <a:r>
              <a:rPr lang="en-CA" b="0" i="0" u="none" strike="noStrike" cap="none">
                <a:latin typeface="Arial" panose="020B0604020202020204" pitchFamily="34" charset="0"/>
                <a:ea typeface="Calibri"/>
                <a:cs typeface="Arial" panose="020B0604020202020204" pitchFamily="34" charset="0"/>
                <a:sym typeface="Calibri"/>
              </a:rPr>
              <a:t>properly</a:t>
            </a:r>
            <a:endParaRPr lang="en-CA" b="0" i="0" u="none" strike="noStrike" cap="none">
              <a:latin typeface="Arial" panose="020B0604020202020204" pitchFamily="34" charset="0"/>
              <a:ea typeface="Noto Sans"/>
              <a:cs typeface="Arial" panose="020B0604020202020204" pitchFamily="34" charset="0"/>
              <a:sym typeface="Noto Sans"/>
            </a:endParaRPr>
          </a:p>
          <a:p>
            <a:pPr marL="285750" marR="0" lvl="0" indent="-285750" algn="l" rtl="0">
              <a:lnSpc>
                <a:spcPct val="100000"/>
              </a:lnSpc>
              <a:spcBef>
                <a:spcPts val="1950"/>
              </a:spcBef>
              <a:spcAft>
                <a:spcPts val="0"/>
              </a:spcAft>
              <a:buClr>
                <a:srgbClr val="191919"/>
              </a:buClr>
              <a:buSzPts val="2300"/>
              <a:buFont typeface="Arial"/>
              <a:buChar char="•"/>
            </a:pPr>
            <a:r>
              <a:rPr lang="en-CA" b="0" i="0" u="none" strike="noStrike" cap="none">
                <a:latin typeface="Arial" panose="020B0604020202020204" pitchFamily="34" charset="0"/>
                <a:ea typeface="Calibri"/>
                <a:cs typeface="Arial" panose="020B0604020202020204" pitchFamily="34" charset="0"/>
                <a:sym typeface="Calibri"/>
              </a:rPr>
              <a:t>Monitor how the services </a:t>
            </a:r>
            <a:r>
              <a:rPr lang="en-CA" b="0" i="0" u="none" strike="noStrike" cap="none">
                <a:latin typeface="Arial" panose="020B0604020202020204" pitchFamily="34" charset="0"/>
                <a:ea typeface="Calibri"/>
                <a:cs typeface="Arial" panose="020B0604020202020204" pitchFamily="34" charset="0"/>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61"/>
                  </a:ext>
                </a:extLst>
              </a:rPr>
              <a:t>are</a:t>
            </a:r>
            <a:r>
              <a:rPr lang="en-CA" b="0" i="0" u="none" strike="noStrike" cap="none">
                <a:latin typeface="Arial" panose="020B0604020202020204" pitchFamily="34" charset="0"/>
                <a:ea typeface="Calibri"/>
                <a:cs typeface="Arial" panose="020B0604020202020204" pitchFamily="34" charset="0"/>
                <a:sym typeface="Calibri"/>
              </a:rPr>
              <a:t> being provided, if they being provided in a timely matter and according to risk prioritization</a:t>
            </a:r>
            <a:endParaRPr lang="en-CA" b="0" i="0" u="none" strike="noStrike" cap="none">
              <a:latin typeface="Arial" panose="020B0604020202020204" pitchFamily="34" charset="0"/>
              <a:ea typeface="Noto Sans"/>
              <a:cs typeface="Arial" panose="020B0604020202020204" pitchFamily="34" charset="0"/>
              <a:sym typeface="Noto Sans"/>
            </a:endParaRPr>
          </a:p>
          <a:p>
            <a:pPr marL="285750" marR="0" lvl="0" indent="-285750" algn="l" rtl="0">
              <a:lnSpc>
                <a:spcPct val="100000"/>
              </a:lnSpc>
              <a:spcBef>
                <a:spcPts val="1950"/>
              </a:spcBef>
              <a:spcAft>
                <a:spcPts val="0"/>
              </a:spcAft>
              <a:buClr>
                <a:srgbClr val="191919"/>
              </a:buClr>
              <a:buSzPts val="2300"/>
              <a:buFont typeface="Arial"/>
              <a:buChar char="•"/>
            </a:pPr>
            <a:r>
              <a:rPr lang="en-CA" b="0" i="0" u="none" strike="noStrike" cap="none">
                <a:latin typeface="Arial" panose="020B0604020202020204" pitchFamily="34" charset="0"/>
                <a:ea typeface="Calibri"/>
                <a:cs typeface="Arial" panose="020B0604020202020204" pitchFamily="34" charset="0"/>
                <a:sym typeface="Calibri"/>
              </a:rPr>
              <a:t>Review the forms are completed</a:t>
            </a:r>
          </a:p>
        </p:txBody>
      </p:sp>
      <p:sp>
        <p:nvSpPr>
          <p:cNvPr id="2" name="Rectangle: Single Corner Snipped 1">
            <a:extLst>
              <a:ext uri="{FF2B5EF4-FFF2-40B4-BE49-F238E27FC236}">
                <a16:creationId xmlns:a16="http://schemas.microsoft.com/office/drawing/2014/main" id="{4F784043-FFDF-F87B-FC4D-9721F69F1B49}"/>
              </a:ext>
            </a:extLst>
          </p:cNvPr>
          <p:cNvSpPr/>
          <p:nvPr/>
        </p:nvSpPr>
        <p:spPr>
          <a:xfrm>
            <a:off x="7141029" y="1980063"/>
            <a:ext cx="3004458" cy="3486468"/>
          </a:xfrm>
          <a:prstGeom prst="snip1Rect">
            <a:avLst>
              <a:gd name="adj" fmla="val 2326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1800"/>
              <a:buFont typeface="Arial"/>
              <a:buNone/>
            </a:pPr>
            <a:r>
              <a:rPr lang="en-US" sz="2800" b="1" i="0" u="none" strike="noStrike" cap="none">
                <a:solidFill>
                  <a:schemeClr val="bg1"/>
                </a:solidFill>
                <a:latin typeface="Arial" panose="020B0604020202020204" pitchFamily="34" charset="0"/>
                <a:ea typeface="Calibri"/>
                <a:cs typeface="Arial" panose="020B0604020202020204" pitchFamily="34" charset="0"/>
                <a:sym typeface="Calibri"/>
              </a:rPr>
              <a:t>Case File Checklist </a:t>
            </a:r>
            <a:endParaRPr lang="en-US" sz="2000" b="1">
              <a:solidFill>
                <a:schemeClr val="bg1"/>
              </a:solidFill>
              <a:latin typeface="Arial" panose="020B0604020202020204" pitchFamily="34" charset="0"/>
              <a:ea typeface="Calibri"/>
              <a:cs typeface="Arial" panose="020B0604020202020204" pitchFamily="34" charset="0"/>
              <a:sym typeface="Calibri"/>
            </a:endParaRPr>
          </a:p>
          <a:p>
            <a:pPr marL="0" marR="0" lvl="0" indent="0" algn="ctr" rtl="0">
              <a:lnSpc>
                <a:spcPct val="100000"/>
              </a:lnSpc>
              <a:spcBef>
                <a:spcPts val="0"/>
              </a:spcBef>
              <a:spcAft>
                <a:spcPts val="0"/>
              </a:spcAft>
              <a:buClr>
                <a:srgbClr val="000000"/>
              </a:buClr>
              <a:buSzPts val="1800"/>
              <a:buFont typeface="Arial"/>
              <a:buNone/>
            </a:pPr>
            <a:endParaRPr lang="en-US" sz="2800" b="1" i="0" u="none" strike="noStrike" cap="none">
              <a:solidFill>
                <a:schemeClr val="bg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74929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Case file checklist</a:t>
            </a:r>
          </a:p>
        </p:txBody>
      </p:sp>
      <p:pic>
        <p:nvPicPr>
          <p:cNvPr id="9" name="Google Shape;1175;p90">
            <a:extLst>
              <a:ext uri="{FF2B5EF4-FFF2-40B4-BE49-F238E27FC236}">
                <a16:creationId xmlns:a16="http://schemas.microsoft.com/office/drawing/2014/main" id="{14CE66A3-AEA4-EC97-6602-E368A28B4DF0}"/>
              </a:ext>
            </a:extLst>
          </p:cNvPr>
          <p:cNvPicPr preferRelativeResize="0"/>
          <p:nvPr/>
        </p:nvPicPr>
        <p:blipFill rotWithShape="1">
          <a:blip r:embed="rId3">
            <a:alphaModFix/>
          </a:blip>
          <a:srcRect l="3208" r="4562"/>
          <a:stretch/>
        </p:blipFill>
        <p:spPr>
          <a:xfrm>
            <a:off x="3625844" y="1578649"/>
            <a:ext cx="4940311" cy="3946027"/>
          </a:xfrm>
          <a:prstGeom prst="rect">
            <a:avLst/>
          </a:prstGeom>
          <a:noFill/>
          <a:ln>
            <a:solidFill>
              <a:schemeClr val="accent4"/>
            </a:solidFill>
          </a:ln>
          <a:effectLst/>
        </p:spPr>
      </p:pic>
      <p:grpSp>
        <p:nvGrpSpPr>
          <p:cNvPr id="2" name="Group 1">
            <a:extLst>
              <a:ext uri="{FF2B5EF4-FFF2-40B4-BE49-F238E27FC236}">
                <a16:creationId xmlns:a16="http://schemas.microsoft.com/office/drawing/2014/main" id="{B3AAF729-5DF1-E627-EBB7-F6CF38B24DD4}"/>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A5F10135-A5F4-F48F-5B6A-209FD2D70BDE}"/>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 name="Group 3">
              <a:extLst>
                <a:ext uri="{FF2B5EF4-FFF2-40B4-BE49-F238E27FC236}">
                  <a16:creationId xmlns:a16="http://schemas.microsoft.com/office/drawing/2014/main" id="{71C255FA-0821-197C-9758-0ED278E7D217}"/>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F67AD264-F0E6-E7C2-F713-02471AA643EA}"/>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38</a:t>
                </a:r>
              </a:p>
            </p:txBody>
          </p:sp>
          <p:sp>
            <p:nvSpPr>
              <p:cNvPr id="10" name="Rectangle 9">
                <a:extLst>
                  <a:ext uri="{FF2B5EF4-FFF2-40B4-BE49-F238E27FC236}">
                    <a16:creationId xmlns:a16="http://schemas.microsoft.com/office/drawing/2014/main" id="{455C25DE-9CD3-E69D-3D06-2FF25A1C8EA7}"/>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 name="Group 4">
              <a:extLst>
                <a:ext uri="{FF2B5EF4-FFF2-40B4-BE49-F238E27FC236}">
                  <a16:creationId xmlns:a16="http://schemas.microsoft.com/office/drawing/2014/main" id="{32605C51-C85C-07DD-90AD-68AB54808F0B}"/>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6E108D47-06AD-6F4F-5C55-E515D520E556}"/>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6D673B93-0180-6E96-AB83-B5E44783B5B6}"/>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6480645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CPIMS+ demo</a:t>
            </a:r>
          </a:p>
        </p:txBody>
      </p:sp>
      <p:pic>
        <p:nvPicPr>
          <p:cNvPr id="2" name="Graphic 1" descr="Vlog with solid fill">
            <a:hlinkClick r:id="rId3"/>
            <a:extLst>
              <a:ext uri="{FF2B5EF4-FFF2-40B4-BE49-F238E27FC236}">
                <a16:creationId xmlns:a16="http://schemas.microsoft.com/office/drawing/2014/main" id="{22897DCD-B6E6-79F7-5E28-1BDEC293BD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2893" y="1708428"/>
            <a:ext cx="3952227" cy="3952227"/>
          </a:xfrm>
          <a:prstGeom prst="rect">
            <a:avLst/>
          </a:prstGeom>
        </p:spPr>
      </p:pic>
      <p:sp>
        <p:nvSpPr>
          <p:cNvPr id="5" name="Google Shape;798;p37">
            <a:extLst>
              <a:ext uri="{FF2B5EF4-FFF2-40B4-BE49-F238E27FC236}">
                <a16:creationId xmlns:a16="http://schemas.microsoft.com/office/drawing/2014/main" id="{0197926B-CFEE-E787-238C-72C41D0919BC}"/>
              </a:ext>
            </a:extLst>
          </p:cNvPr>
          <p:cNvSpPr txBox="1"/>
          <p:nvPr/>
        </p:nvSpPr>
        <p:spPr>
          <a:xfrm>
            <a:off x="6824072" y="3135359"/>
            <a:ext cx="3202592" cy="1739475"/>
          </a:xfrm>
          <a:prstGeom prst="rect">
            <a:avLst/>
          </a:prstGeom>
          <a:noFill/>
          <a:ln>
            <a:noFill/>
          </a:ln>
        </p:spPr>
        <p:txBody>
          <a:bodyPr spcFirstLastPara="1" wrap="square" lIns="91425" tIns="45700" rIns="91425" bIns="45700" anchor="t" anchorCtr="0">
            <a:spAutoFit/>
          </a:bodyPr>
          <a:lstStyle/>
          <a:p>
            <a:pPr marL="342900" marR="0" lvl="0" indent="-342900" rtl="0">
              <a:lnSpc>
                <a:spcPct val="107000"/>
              </a:lnSpc>
              <a:spcBef>
                <a:spcPts val="0"/>
              </a:spcBef>
              <a:spcAft>
                <a:spcPts val="1200"/>
              </a:spcAft>
              <a:buFont typeface="Arial" panose="020B0604020202020204" pitchFamily="34" charset="0"/>
              <a:buChar char="•"/>
            </a:pPr>
            <a:r>
              <a:rPr lang="en-US" sz="2400">
                <a:solidFill>
                  <a:schemeClr val="dk1"/>
                </a:solidFill>
                <a:latin typeface="Arial" panose="020B0604020202020204" pitchFamily="34" charset="0"/>
                <a:ea typeface="Helvetica Neue"/>
                <a:cs typeface="Arial" panose="020B0604020202020204" pitchFamily="34" charset="0"/>
                <a:sym typeface="Helvetica Neue"/>
              </a:rPr>
              <a:t>Case file review</a:t>
            </a:r>
          </a:p>
          <a:p>
            <a:pPr marL="342900" marR="0" lvl="0" indent="-342900" rtl="0">
              <a:lnSpc>
                <a:spcPct val="107000"/>
              </a:lnSpc>
              <a:spcBef>
                <a:spcPts val="0"/>
              </a:spcBef>
              <a:spcAft>
                <a:spcPts val="1200"/>
              </a:spcAft>
              <a:buFont typeface="Arial" panose="020B0604020202020204" pitchFamily="34" charset="0"/>
              <a:buChar char="•"/>
            </a:pPr>
            <a:r>
              <a:rPr lang="en-US" sz="2400">
                <a:solidFill>
                  <a:schemeClr val="dk1"/>
                </a:solidFill>
                <a:latin typeface="Arial" panose="020B0604020202020204" pitchFamily="34" charset="0"/>
                <a:ea typeface="Helvetica Neue"/>
                <a:cs typeface="Arial" panose="020B0604020202020204" pitchFamily="34" charset="0"/>
                <a:sym typeface="Helvetica Neue"/>
              </a:rPr>
              <a:t>Correction</a:t>
            </a:r>
          </a:p>
          <a:p>
            <a:pPr marL="342900" marR="0" lvl="0" indent="-342900" rtl="0">
              <a:lnSpc>
                <a:spcPct val="107000"/>
              </a:lnSpc>
              <a:spcBef>
                <a:spcPts val="0"/>
              </a:spcBef>
              <a:spcAft>
                <a:spcPts val="1200"/>
              </a:spcAft>
              <a:buFont typeface="Arial" panose="020B0604020202020204" pitchFamily="34" charset="0"/>
              <a:buChar char="•"/>
            </a:pPr>
            <a:r>
              <a:rPr lang="en-US" sz="2400">
                <a:solidFill>
                  <a:schemeClr val="dk1"/>
                </a:solidFill>
                <a:latin typeface="Arial" panose="020B0604020202020204" pitchFamily="34" charset="0"/>
                <a:ea typeface="Helvetica Neue"/>
                <a:cs typeface="Arial" panose="020B0604020202020204" pitchFamily="34" charset="0"/>
                <a:sym typeface="Helvetica Neue"/>
              </a:rPr>
              <a:t>Data quality</a:t>
            </a:r>
          </a:p>
        </p:txBody>
      </p:sp>
      <p:sp>
        <p:nvSpPr>
          <p:cNvPr id="3" name="Google Shape;798;p37">
            <a:extLst>
              <a:ext uri="{FF2B5EF4-FFF2-40B4-BE49-F238E27FC236}">
                <a16:creationId xmlns:a16="http://schemas.microsoft.com/office/drawing/2014/main" id="{027AA1AD-D9BC-5E18-719B-8D7DE07655D7}"/>
              </a:ext>
            </a:extLst>
          </p:cNvPr>
          <p:cNvSpPr txBox="1"/>
          <p:nvPr/>
        </p:nvSpPr>
        <p:spPr>
          <a:xfrm>
            <a:off x="6824072" y="2494005"/>
            <a:ext cx="3202592" cy="641354"/>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n-US" sz="2400" b="1">
                <a:solidFill>
                  <a:schemeClr val="dk1"/>
                </a:solidFill>
                <a:latin typeface="Arial" panose="020B0604020202020204" pitchFamily="34" charset="0"/>
                <a:ea typeface="Helvetica Neue"/>
                <a:cs typeface="Arial" panose="020B0604020202020204" pitchFamily="34" charset="0"/>
                <a:sym typeface="Helvetica Neue"/>
              </a:rPr>
              <a:t>FLAGGING FOR</a:t>
            </a:r>
            <a:endParaRPr lang="en-US" sz="2400">
              <a:solidFill>
                <a:schemeClr val="dk1"/>
              </a:solidFill>
              <a:latin typeface="Arial" panose="020B0604020202020204" pitchFamily="34" charset="0"/>
              <a:ea typeface="Helvetica Neue"/>
              <a:cs typeface="Arial" panose="020B0604020202020204" pitchFamily="34" charset="0"/>
              <a:sym typeface="Helvetica Neue"/>
            </a:endParaRPr>
          </a:p>
        </p:txBody>
      </p:sp>
    </p:spTree>
    <p:extLst>
      <p:ext uri="{BB962C8B-B14F-4D97-AF65-F5344CB8AC3E}">
        <p14:creationId xmlns:p14="http://schemas.microsoft.com/office/powerpoint/2010/main" val="118063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D2170-DEEF-B283-9B7D-957829BBE971}"/>
              </a:ext>
            </a:extLst>
          </p:cNvPr>
          <p:cNvSpPr>
            <a:spLocks noGrp="1"/>
          </p:cNvSpPr>
          <p:nvPr>
            <p:ph type="title"/>
          </p:nvPr>
        </p:nvSpPr>
        <p:spPr/>
        <p:txBody>
          <a:bodyPr/>
          <a:lstStyle/>
          <a:p>
            <a:r>
              <a:rPr lang="en-CA"/>
              <a:t>Learning objectives</a:t>
            </a:r>
          </a:p>
        </p:txBody>
      </p:sp>
      <p:sp>
        <p:nvSpPr>
          <p:cNvPr id="23" name="TextBox 22">
            <a:extLst>
              <a:ext uri="{FF2B5EF4-FFF2-40B4-BE49-F238E27FC236}">
                <a16:creationId xmlns:a16="http://schemas.microsoft.com/office/drawing/2014/main" id="{93A64846-8210-DEBD-A3A0-13EEC9AC60D8}"/>
              </a:ext>
            </a:extLst>
          </p:cNvPr>
          <p:cNvSpPr txBox="1"/>
          <p:nvPr/>
        </p:nvSpPr>
        <p:spPr>
          <a:xfrm>
            <a:off x="1270920" y="3781092"/>
            <a:ext cx="2944652" cy="1256306"/>
          </a:xfrm>
          <a:prstGeom prst="rect">
            <a:avLst/>
          </a:prstGeom>
          <a:noFill/>
        </p:spPr>
        <p:txBody>
          <a:bodyPr wrap="square">
            <a:spAutoFit/>
          </a:bodyPr>
          <a:lstStyle/>
          <a:p>
            <a:pPr marL="0" marR="0" lvl="0" indent="0" algn="l" rtl="0">
              <a:lnSpc>
                <a:spcPct val="107000"/>
              </a:lnSpc>
              <a:spcBef>
                <a:spcPts val="0"/>
              </a:spcBef>
              <a:spcAft>
                <a:spcPts val="0"/>
              </a:spcAft>
              <a:buNone/>
            </a:pPr>
            <a:r>
              <a:rPr lang="en-US">
                <a:solidFill>
                  <a:schemeClr val="dk1"/>
                </a:solidFill>
                <a:latin typeface="Arial"/>
                <a:ea typeface="Arial"/>
                <a:cs typeface="Arial"/>
                <a:sym typeface="Arial"/>
              </a:rPr>
              <a:t>Introduce the facilitator and other participants and jointly develop a group learning agreement</a:t>
            </a:r>
          </a:p>
        </p:txBody>
      </p:sp>
      <p:sp>
        <p:nvSpPr>
          <p:cNvPr id="24" name="TextBox 23">
            <a:extLst>
              <a:ext uri="{FF2B5EF4-FFF2-40B4-BE49-F238E27FC236}">
                <a16:creationId xmlns:a16="http://schemas.microsoft.com/office/drawing/2014/main" id="{2692034A-D0DE-FAF3-8077-11E5DE07F97B}"/>
              </a:ext>
            </a:extLst>
          </p:cNvPr>
          <p:cNvSpPr txBox="1"/>
          <p:nvPr/>
        </p:nvSpPr>
        <p:spPr>
          <a:xfrm>
            <a:off x="4724541" y="3781092"/>
            <a:ext cx="2944652" cy="1256306"/>
          </a:xfrm>
          <a:prstGeom prst="rect">
            <a:avLst/>
          </a:prstGeom>
          <a:noFill/>
        </p:spPr>
        <p:txBody>
          <a:bodyPr wrap="square">
            <a:spAutoFit/>
          </a:bodyPr>
          <a:lstStyle/>
          <a:p>
            <a:pPr>
              <a:lnSpc>
                <a:spcPct val="107000"/>
              </a:lnSpc>
            </a:pPr>
            <a:r>
              <a:rPr lang="en-US">
                <a:solidFill>
                  <a:schemeClr val="dk1"/>
                </a:solidFill>
                <a:latin typeface="Arial"/>
                <a:ea typeface="Arial"/>
                <a:cs typeface="Arial"/>
                <a:sym typeface="Arial"/>
              </a:rPr>
              <a:t>Recall core concepts and guiding principles of case management and information management</a:t>
            </a:r>
          </a:p>
        </p:txBody>
      </p:sp>
      <p:sp>
        <p:nvSpPr>
          <p:cNvPr id="25" name="TextBox 24">
            <a:extLst>
              <a:ext uri="{FF2B5EF4-FFF2-40B4-BE49-F238E27FC236}">
                <a16:creationId xmlns:a16="http://schemas.microsoft.com/office/drawing/2014/main" id="{B0276C4E-24DD-016B-2DC0-7181274F38B6}"/>
              </a:ext>
            </a:extLst>
          </p:cNvPr>
          <p:cNvSpPr txBox="1"/>
          <p:nvPr/>
        </p:nvSpPr>
        <p:spPr>
          <a:xfrm>
            <a:off x="8178162" y="3781092"/>
            <a:ext cx="2944652" cy="1256306"/>
          </a:xfrm>
          <a:prstGeom prst="rect">
            <a:avLst/>
          </a:prstGeom>
          <a:noFill/>
        </p:spPr>
        <p:txBody>
          <a:bodyPr wrap="square">
            <a:spAutoFit/>
          </a:bodyPr>
          <a:lstStyle/>
          <a:p>
            <a:pPr marL="0" marR="0" lvl="0" indent="0" algn="l" rtl="0">
              <a:lnSpc>
                <a:spcPct val="107000"/>
              </a:lnSpc>
              <a:spcBef>
                <a:spcPts val="0"/>
              </a:spcBef>
              <a:spcAft>
                <a:spcPts val="0"/>
              </a:spcAft>
              <a:buNone/>
            </a:pPr>
            <a:r>
              <a:rPr lang="en-US">
                <a:solidFill>
                  <a:schemeClr val="dk1"/>
                </a:solidFill>
                <a:latin typeface="Arial"/>
                <a:ea typeface="Arial"/>
                <a:cs typeface="Arial"/>
                <a:sym typeface="Arial"/>
              </a:rPr>
              <a:t>Describe what the CPIMS+ is and how it relates to information management and case management</a:t>
            </a:r>
          </a:p>
        </p:txBody>
      </p:sp>
      <p:grpSp>
        <p:nvGrpSpPr>
          <p:cNvPr id="26" name="Group 25">
            <a:extLst>
              <a:ext uri="{FF2B5EF4-FFF2-40B4-BE49-F238E27FC236}">
                <a16:creationId xmlns:a16="http://schemas.microsoft.com/office/drawing/2014/main" id="{532FF66E-7EC3-A22C-F673-8BC07B6F22F6}"/>
              </a:ext>
            </a:extLst>
          </p:cNvPr>
          <p:cNvGrpSpPr/>
          <p:nvPr/>
        </p:nvGrpSpPr>
        <p:grpSpPr>
          <a:xfrm>
            <a:off x="2259394" y="2147405"/>
            <a:ext cx="878574" cy="929504"/>
            <a:chOff x="243840" y="1676400"/>
            <a:chExt cx="701040" cy="741680"/>
          </a:xfrm>
        </p:grpSpPr>
        <p:sp>
          <p:nvSpPr>
            <p:cNvPr id="27" name="Rectangle 26">
              <a:extLst>
                <a:ext uri="{FF2B5EF4-FFF2-40B4-BE49-F238E27FC236}">
                  <a16:creationId xmlns:a16="http://schemas.microsoft.com/office/drawing/2014/main" id="{CFC471CC-BCCF-D592-E569-D4FBB631AB06}"/>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a:extLst>
                <a:ext uri="{FF2B5EF4-FFF2-40B4-BE49-F238E27FC236}">
                  <a16:creationId xmlns:a16="http://schemas.microsoft.com/office/drawing/2014/main" id="{B7B941C4-B275-B5A5-A260-DE162A2D0DD0}"/>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9" name="Group 28">
            <a:extLst>
              <a:ext uri="{FF2B5EF4-FFF2-40B4-BE49-F238E27FC236}">
                <a16:creationId xmlns:a16="http://schemas.microsoft.com/office/drawing/2014/main" id="{BE8FF2B3-1B9F-B5D3-25C8-C16F27DF789D}"/>
              </a:ext>
            </a:extLst>
          </p:cNvPr>
          <p:cNvGrpSpPr/>
          <p:nvPr/>
        </p:nvGrpSpPr>
        <p:grpSpPr>
          <a:xfrm>
            <a:off x="5539608" y="2147405"/>
            <a:ext cx="878574" cy="929504"/>
            <a:chOff x="243840" y="1676400"/>
            <a:chExt cx="701040" cy="741680"/>
          </a:xfrm>
        </p:grpSpPr>
        <p:sp>
          <p:nvSpPr>
            <p:cNvPr id="30" name="Rectangle 29">
              <a:extLst>
                <a:ext uri="{FF2B5EF4-FFF2-40B4-BE49-F238E27FC236}">
                  <a16:creationId xmlns:a16="http://schemas.microsoft.com/office/drawing/2014/main" id="{DDF37A38-1F44-A51F-C08F-4B3A140C1AD7}"/>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a:extLst>
                <a:ext uri="{FF2B5EF4-FFF2-40B4-BE49-F238E27FC236}">
                  <a16:creationId xmlns:a16="http://schemas.microsoft.com/office/drawing/2014/main" id="{B3F1FC06-F512-4957-C52C-40EBF855AFEC}"/>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2" name="Group 31">
            <a:extLst>
              <a:ext uri="{FF2B5EF4-FFF2-40B4-BE49-F238E27FC236}">
                <a16:creationId xmlns:a16="http://schemas.microsoft.com/office/drawing/2014/main" id="{A4677C5B-566E-66F0-71EC-9A6DC54505B1}"/>
              </a:ext>
            </a:extLst>
          </p:cNvPr>
          <p:cNvGrpSpPr/>
          <p:nvPr/>
        </p:nvGrpSpPr>
        <p:grpSpPr>
          <a:xfrm>
            <a:off x="8819822" y="2147405"/>
            <a:ext cx="878574" cy="929504"/>
            <a:chOff x="243840" y="1676400"/>
            <a:chExt cx="701040" cy="741680"/>
          </a:xfrm>
        </p:grpSpPr>
        <p:sp>
          <p:nvSpPr>
            <p:cNvPr id="33" name="Rectangle 32">
              <a:extLst>
                <a:ext uri="{FF2B5EF4-FFF2-40B4-BE49-F238E27FC236}">
                  <a16:creationId xmlns:a16="http://schemas.microsoft.com/office/drawing/2014/main" id="{0CAE0909-C98F-34B8-00FA-CF112CC2FA47}"/>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a:extLst>
                <a:ext uri="{FF2B5EF4-FFF2-40B4-BE49-F238E27FC236}">
                  <a16:creationId xmlns:a16="http://schemas.microsoft.com/office/drawing/2014/main" id="{50EB3387-AB14-857B-71B6-BFCB09F94618}"/>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5509875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Discussion</a:t>
            </a:r>
          </a:p>
        </p:txBody>
      </p:sp>
      <p:sp>
        <p:nvSpPr>
          <p:cNvPr id="13" name="Speech Bubble: Rectangle with Corners Rounded 12">
            <a:extLst>
              <a:ext uri="{FF2B5EF4-FFF2-40B4-BE49-F238E27FC236}">
                <a16:creationId xmlns:a16="http://schemas.microsoft.com/office/drawing/2014/main" id="{AF37021E-97F6-58D8-B28F-CC523807C2E2}"/>
              </a:ext>
            </a:extLst>
          </p:cNvPr>
          <p:cNvSpPr/>
          <p:nvPr/>
        </p:nvSpPr>
        <p:spPr>
          <a:xfrm>
            <a:off x="670190" y="2071585"/>
            <a:ext cx="3375378" cy="3124530"/>
          </a:xfrm>
          <a:prstGeom prst="wedgeRoundRectCallout">
            <a:avLst>
              <a:gd name="adj1" fmla="val -3380"/>
              <a:gd name="adj2" fmla="val 58093"/>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Do you think case flagging could become a useful part of your supervision practice? </a:t>
            </a:r>
          </a:p>
        </p:txBody>
      </p:sp>
      <p:sp>
        <p:nvSpPr>
          <p:cNvPr id="15" name="Speech Bubble: Rectangle with Corners Rounded 14">
            <a:extLst>
              <a:ext uri="{FF2B5EF4-FFF2-40B4-BE49-F238E27FC236}">
                <a16:creationId xmlns:a16="http://schemas.microsoft.com/office/drawing/2014/main" id="{8AAF1FEC-ECF7-FC5D-F14D-CCDFCD54239E}"/>
              </a:ext>
            </a:extLst>
          </p:cNvPr>
          <p:cNvSpPr/>
          <p:nvPr/>
        </p:nvSpPr>
        <p:spPr>
          <a:xfrm>
            <a:off x="4408311" y="2071585"/>
            <a:ext cx="3375378" cy="3124530"/>
          </a:xfrm>
          <a:prstGeom prst="wedgeRoundRectCallout">
            <a:avLst>
              <a:gd name="adj1" fmla="val 784"/>
              <a:gd name="adj2" fmla="val 60381"/>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What types of flagged cases would you review in team supervision meetings, and which would you review in 1-1 meetings between Supervisors and caseworkers? </a:t>
            </a:r>
          </a:p>
        </p:txBody>
      </p:sp>
      <p:sp>
        <p:nvSpPr>
          <p:cNvPr id="16" name="Speech Bubble: Rectangle with Corners Rounded 15">
            <a:extLst>
              <a:ext uri="{FF2B5EF4-FFF2-40B4-BE49-F238E27FC236}">
                <a16:creationId xmlns:a16="http://schemas.microsoft.com/office/drawing/2014/main" id="{5AF01684-12D7-2BD0-EDEB-9EAD8BD135A5}"/>
              </a:ext>
            </a:extLst>
          </p:cNvPr>
          <p:cNvSpPr/>
          <p:nvPr/>
        </p:nvSpPr>
        <p:spPr>
          <a:xfrm>
            <a:off x="8184444" y="2071585"/>
            <a:ext cx="3375378" cy="3124530"/>
          </a:xfrm>
          <a:prstGeom prst="wedgeRoundRectCallout">
            <a:avLst>
              <a:gd name="adj1" fmla="val -2469"/>
              <a:gd name="adj2" fmla="val 61957"/>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How would you avoid having a lot of unresolved flags?</a:t>
            </a:r>
          </a:p>
        </p:txBody>
      </p:sp>
      <p:grpSp>
        <p:nvGrpSpPr>
          <p:cNvPr id="2" name="Group 1">
            <a:extLst>
              <a:ext uri="{FF2B5EF4-FFF2-40B4-BE49-F238E27FC236}">
                <a16:creationId xmlns:a16="http://schemas.microsoft.com/office/drawing/2014/main" id="{242B01D1-C284-E482-559E-E661ECA09840}"/>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E5C509AB-0088-ABB5-F93A-4B0AB4AAC5AA}"/>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 name="Group 3">
              <a:extLst>
                <a:ext uri="{FF2B5EF4-FFF2-40B4-BE49-F238E27FC236}">
                  <a16:creationId xmlns:a16="http://schemas.microsoft.com/office/drawing/2014/main" id="{FE8D3C61-0588-F9FC-2B70-BB5D7E28CCDA}"/>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60888FA9-CD4D-490F-AD38-17767B1C22D2}"/>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3</a:t>
                </a:r>
              </a:p>
            </p:txBody>
          </p:sp>
          <p:sp>
            <p:nvSpPr>
              <p:cNvPr id="9" name="Rectangle 8">
                <a:extLst>
                  <a:ext uri="{FF2B5EF4-FFF2-40B4-BE49-F238E27FC236}">
                    <a16:creationId xmlns:a16="http://schemas.microsoft.com/office/drawing/2014/main" id="{8F27F3E8-7293-F162-722E-9FD05C2B9E93}"/>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 name="Group 4">
              <a:extLst>
                <a:ext uri="{FF2B5EF4-FFF2-40B4-BE49-F238E27FC236}">
                  <a16:creationId xmlns:a16="http://schemas.microsoft.com/office/drawing/2014/main" id="{50BF10D2-64E2-39A4-6763-3A776BDDC398}"/>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7E5E487E-7496-16DC-6FFE-681F8266E26C}"/>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0E4DFD19-9072-3EE4-B3D7-AB5351D3F104}"/>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59410851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CPIMS+ demo</a:t>
            </a:r>
          </a:p>
        </p:txBody>
      </p:sp>
      <p:pic>
        <p:nvPicPr>
          <p:cNvPr id="5" name="Graphic 4" descr="Vlog with solid fill">
            <a:hlinkClick r:id="rId3"/>
            <a:extLst>
              <a:ext uri="{FF2B5EF4-FFF2-40B4-BE49-F238E27FC236}">
                <a16:creationId xmlns:a16="http://schemas.microsoft.com/office/drawing/2014/main" id="{D24EED1A-0F7B-A8E8-E1D8-58E71CC7CB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6493" y="1667198"/>
            <a:ext cx="3952227" cy="3952227"/>
          </a:xfrm>
          <a:prstGeom prst="rect">
            <a:avLst/>
          </a:prstGeom>
        </p:spPr>
      </p:pic>
      <p:sp>
        <p:nvSpPr>
          <p:cNvPr id="6" name="Google Shape;798;p37">
            <a:extLst>
              <a:ext uri="{FF2B5EF4-FFF2-40B4-BE49-F238E27FC236}">
                <a16:creationId xmlns:a16="http://schemas.microsoft.com/office/drawing/2014/main" id="{C426E1EA-5C1E-4AFC-A564-624E52ABEBF9}"/>
              </a:ext>
            </a:extLst>
          </p:cNvPr>
          <p:cNvSpPr txBox="1"/>
          <p:nvPr/>
        </p:nvSpPr>
        <p:spPr>
          <a:xfrm>
            <a:off x="6095999" y="2223272"/>
            <a:ext cx="4542971" cy="3474052"/>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n-US" sz="2400" b="1">
                <a:solidFill>
                  <a:schemeClr val="dk1"/>
                </a:solidFill>
                <a:latin typeface="Arial" panose="020B0604020202020204" pitchFamily="34" charset="0"/>
                <a:ea typeface="Helvetica Neue"/>
                <a:cs typeface="Arial" panose="020B0604020202020204" pitchFamily="34" charset="0"/>
                <a:sym typeface="Helvetica Neue"/>
                <a:hlinkClick r:id="rId6"/>
              </a:rPr>
              <a:t>EXPORTS AND CUSTOM EXPORTS</a:t>
            </a:r>
            <a:endParaRPr lang="en-US" sz="2400" b="1">
              <a:solidFill>
                <a:schemeClr val="dk1"/>
              </a:solidFill>
              <a:latin typeface="Arial" panose="020B0604020202020204" pitchFamily="34" charset="0"/>
              <a:ea typeface="Helvetica Neue"/>
              <a:cs typeface="Arial" panose="020B0604020202020204" pitchFamily="34" charset="0"/>
              <a:sym typeface="Helvetica Neue"/>
            </a:endParaRPr>
          </a:p>
          <a:p>
            <a:pPr marL="342900" marR="0" lvl="0" indent="-342900" rtl="0">
              <a:lnSpc>
                <a:spcPct val="107000"/>
              </a:lnSpc>
              <a:spcBef>
                <a:spcPts val="0"/>
              </a:spcBef>
              <a:spcAft>
                <a:spcPts val="1200"/>
              </a:spcAft>
              <a:buFont typeface="Arial" panose="020B0604020202020204" pitchFamily="34" charset="0"/>
              <a:buChar char="•"/>
            </a:pPr>
            <a:r>
              <a:rPr lang="en-US" sz="2400">
                <a:solidFill>
                  <a:schemeClr val="dk1"/>
                </a:solidFill>
                <a:latin typeface="Arial" panose="020B0604020202020204" pitchFamily="34" charset="0"/>
                <a:ea typeface="Helvetica Neue"/>
                <a:cs typeface="Arial" panose="020B0604020202020204" pitchFamily="34" charset="0"/>
                <a:sym typeface="Helvetica Neue"/>
              </a:rPr>
              <a:t>To export 1 or several cases </a:t>
            </a:r>
          </a:p>
          <a:p>
            <a:pPr marL="342900" marR="0" lvl="0" indent="-342900" rtl="0">
              <a:lnSpc>
                <a:spcPct val="107000"/>
              </a:lnSpc>
              <a:spcBef>
                <a:spcPts val="0"/>
              </a:spcBef>
              <a:spcAft>
                <a:spcPts val="1200"/>
              </a:spcAft>
              <a:buFont typeface="Arial" panose="020B0604020202020204" pitchFamily="34" charset="0"/>
              <a:buChar char="•"/>
            </a:pPr>
            <a:r>
              <a:rPr lang="en-US" sz="2400">
                <a:solidFill>
                  <a:schemeClr val="dk1"/>
                </a:solidFill>
                <a:latin typeface="Arial" panose="020B0604020202020204" pitchFamily="34" charset="0"/>
                <a:ea typeface="Helvetica Neue"/>
                <a:cs typeface="Arial" panose="020B0604020202020204" pitchFamily="34" charset="0"/>
                <a:sym typeface="Helvetica Neue"/>
              </a:rPr>
              <a:t>To compare recorded information</a:t>
            </a:r>
          </a:p>
          <a:p>
            <a:pPr marL="342900" marR="0" lvl="0" indent="-342900" rtl="0">
              <a:lnSpc>
                <a:spcPct val="107000"/>
              </a:lnSpc>
              <a:spcBef>
                <a:spcPts val="0"/>
              </a:spcBef>
              <a:spcAft>
                <a:spcPts val="1200"/>
              </a:spcAft>
              <a:buFont typeface="Arial" panose="020B0604020202020204" pitchFamily="34" charset="0"/>
              <a:buChar char="•"/>
            </a:pPr>
            <a:r>
              <a:rPr lang="en-US" sz="2400">
                <a:solidFill>
                  <a:schemeClr val="dk1"/>
                </a:solidFill>
                <a:latin typeface="Arial" panose="020B0604020202020204" pitchFamily="34" charset="0"/>
                <a:ea typeface="Helvetica Neue"/>
                <a:cs typeface="Arial" panose="020B0604020202020204" pitchFamily="34" charset="0"/>
                <a:sym typeface="Helvetica Neue"/>
              </a:rPr>
              <a:t>For the use of the supervision tool: CM meeting</a:t>
            </a:r>
          </a:p>
        </p:txBody>
      </p:sp>
    </p:spTree>
    <p:extLst>
      <p:ext uri="{BB962C8B-B14F-4D97-AF65-F5344CB8AC3E}">
        <p14:creationId xmlns:p14="http://schemas.microsoft.com/office/powerpoint/2010/main" val="195176632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Other CM supervision tools</a:t>
            </a:r>
          </a:p>
        </p:txBody>
      </p:sp>
      <p:pic>
        <p:nvPicPr>
          <p:cNvPr id="8" name="Google Shape;1215;gf6431be39f_0_69">
            <a:extLst>
              <a:ext uri="{FF2B5EF4-FFF2-40B4-BE49-F238E27FC236}">
                <a16:creationId xmlns:a16="http://schemas.microsoft.com/office/drawing/2014/main" id="{B43E993B-EB4E-2DDC-9DFE-2B2533AD1F4B}"/>
              </a:ext>
            </a:extLst>
          </p:cNvPr>
          <p:cNvPicPr preferRelativeResize="0"/>
          <p:nvPr/>
        </p:nvPicPr>
        <p:blipFill rotWithShape="1">
          <a:blip r:embed="rId3">
            <a:alphaModFix/>
          </a:blip>
          <a:srcRect/>
          <a:stretch/>
        </p:blipFill>
        <p:spPr>
          <a:xfrm>
            <a:off x="2267441" y="1634685"/>
            <a:ext cx="2564638" cy="2875819"/>
          </a:xfrm>
          <a:prstGeom prst="rect">
            <a:avLst/>
          </a:prstGeom>
          <a:noFill/>
          <a:ln>
            <a:solidFill>
              <a:schemeClr val="accent4"/>
            </a:solidFill>
          </a:ln>
          <a:effectLst/>
        </p:spPr>
      </p:pic>
      <p:pic>
        <p:nvPicPr>
          <p:cNvPr id="9" name="Google Shape;1216;gf6431be39f_0_69">
            <a:extLst>
              <a:ext uri="{FF2B5EF4-FFF2-40B4-BE49-F238E27FC236}">
                <a16:creationId xmlns:a16="http://schemas.microsoft.com/office/drawing/2014/main" id="{B87EDB8C-A98F-4348-A826-14FA4822C22D}"/>
              </a:ext>
            </a:extLst>
          </p:cNvPr>
          <p:cNvPicPr preferRelativeResize="0"/>
          <p:nvPr/>
        </p:nvPicPr>
        <p:blipFill rotWithShape="1">
          <a:blip r:embed="rId4">
            <a:alphaModFix/>
          </a:blip>
          <a:srcRect/>
          <a:stretch/>
        </p:blipFill>
        <p:spPr>
          <a:xfrm>
            <a:off x="6849192" y="1775994"/>
            <a:ext cx="3915224" cy="2593200"/>
          </a:xfrm>
          <a:prstGeom prst="rect">
            <a:avLst/>
          </a:prstGeom>
          <a:noFill/>
          <a:ln>
            <a:solidFill>
              <a:schemeClr val="accent4"/>
            </a:solidFill>
          </a:ln>
          <a:effectLst/>
        </p:spPr>
      </p:pic>
      <p:sp>
        <p:nvSpPr>
          <p:cNvPr id="2" name="Google Shape;798;p37">
            <a:extLst>
              <a:ext uri="{FF2B5EF4-FFF2-40B4-BE49-F238E27FC236}">
                <a16:creationId xmlns:a16="http://schemas.microsoft.com/office/drawing/2014/main" id="{7D4C212C-AF2B-9686-C111-7D451A4E0C42}"/>
              </a:ext>
            </a:extLst>
          </p:cNvPr>
          <p:cNvSpPr txBox="1"/>
          <p:nvPr/>
        </p:nvSpPr>
        <p:spPr>
          <a:xfrm>
            <a:off x="1130270" y="4817347"/>
            <a:ext cx="4516552" cy="103652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1200"/>
              </a:spcAft>
              <a:buNone/>
            </a:pPr>
            <a:r>
              <a:rPr lang="en-US" sz="2400" b="1" spc="300">
                <a:solidFill>
                  <a:schemeClr val="accent4"/>
                </a:solidFill>
                <a:latin typeface="Arial" panose="020B0604020202020204" pitchFamily="34" charset="0"/>
                <a:ea typeface="Helvetica Neue"/>
                <a:cs typeface="Arial" panose="020B0604020202020204" pitchFamily="34" charset="0"/>
                <a:sym typeface="Helvetica Neue"/>
              </a:rPr>
              <a:t>INDIVIDUAL SUPERVISION RECORD</a:t>
            </a:r>
          </a:p>
        </p:txBody>
      </p:sp>
      <p:sp>
        <p:nvSpPr>
          <p:cNvPr id="3" name="Google Shape;798;p37">
            <a:extLst>
              <a:ext uri="{FF2B5EF4-FFF2-40B4-BE49-F238E27FC236}">
                <a16:creationId xmlns:a16="http://schemas.microsoft.com/office/drawing/2014/main" id="{495490A4-E7F8-7669-5B99-48FED92922B0}"/>
              </a:ext>
            </a:extLst>
          </p:cNvPr>
          <p:cNvSpPr txBox="1"/>
          <p:nvPr/>
        </p:nvSpPr>
        <p:spPr>
          <a:xfrm>
            <a:off x="6948628" y="4816280"/>
            <a:ext cx="3716353" cy="103652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1200"/>
              </a:spcAft>
              <a:buNone/>
            </a:pPr>
            <a:r>
              <a:rPr lang="en-US" sz="2400" b="1" spc="300">
                <a:solidFill>
                  <a:schemeClr val="accent4"/>
                </a:solidFill>
                <a:latin typeface="Arial" panose="020B0604020202020204" pitchFamily="34" charset="0"/>
                <a:ea typeface="Helvetica Neue"/>
                <a:cs typeface="Arial" panose="020B0604020202020204" pitchFamily="34" charset="0"/>
                <a:sym typeface="Helvetica Neue"/>
              </a:rPr>
              <a:t>CASE DISCUSSION TOOL </a:t>
            </a:r>
          </a:p>
        </p:txBody>
      </p:sp>
      <p:grpSp>
        <p:nvGrpSpPr>
          <p:cNvPr id="4" name="Group 3">
            <a:extLst>
              <a:ext uri="{FF2B5EF4-FFF2-40B4-BE49-F238E27FC236}">
                <a16:creationId xmlns:a16="http://schemas.microsoft.com/office/drawing/2014/main" id="{8711488D-CDA0-6BFF-E204-86BC289DEB57}"/>
              </a:ext>
            </a:extLst>
          </p:cNvPr>
          <p:cNvGrpSpPr/>
          <p:nvPr/>
        </p:nvGrpSpPr>
        <p:grpSpPr>
          <a:xfrm>
            <a:off x="10228983" y="337468"/>
            <a:ext cx="1587872" cy="1368854"/>
            <a:chOff x="10228983" y="337468"/>
            <a:chExt cx="1587872" cy="1368854"/>
          </a:xfrm>
        </p:grpSpPr>
        <p:sp>
          <p:nvSpPr>
            <p:cNvPr id="5" name="Hexagon 4">
              <a:extLst>
                <a:ext uri="{FF2B5EF4-FFF2-40B4-BE49-F238E27FC236}">
                  <a16:creationId xmlns:a16="http://schemas.microsoft.com/office/drawing/2014/main" id="{1A102CBD-A44F-59F9-28F8-BA5D352E97CB}"/>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 name="Group 5">
              <a:extLst>
                <a:ext uri="{FF2B5EF4-FFF2-40B4-BE49-F238E27FC236}">
                  <a16:creationId xmlns:a16="http://schemas.microsoft.com/office/drawing/2014/main" id="{6B494020-E5C5-B9F3-9C02-E90A66835271}"/>
                </a:ext>
              </a:extLst>
            </p:cNvPr>
            <p:cNvGrpSpPr/>
            <p:nvPr/>
          </p:nvGrpSpPr>
          <p:grpSpPr>
            <a:xfrm>
              <a:off x="10621771" y="762700"/>
              <a:ext cx="562136" cy="634675"/>
              <a:chOff x="760175" y="830142"/>
              <a:chExt cx="867619" cy="979579"/>
            </a:xfrm>
          </p:grpSpPr>
          <p:sp>
            <p:nvSpPr>
              <p:cNvPr id="12" name="Rectangle 11">
                <a:extLst>
                  <a:ext uri="{FF2B5EF4-FFF2-40B4-BE49-F238E27FC236}">
                    <a16:creationId xmlns:a16="http://schemas.microsoft.com/office/drawing/2014/main" id="{DD63C3FB-0986-7419-CD90-8614B6E65DEE}"/>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42</a:t>
                </a:r>
              </a:p>
              <a:p>
                <a:pPr algn="ctr"/>
                <a:r>
                  <a:rPr lang="en-CA" b="1" dirty="0">
                    <a:latin typeface="Arial" panose="020B0604020202020204" pitchFamily="34" charset="0"/>
                    <a:cs typeface="Arial" panose="020B0604020202020204" pitchFamily="34" charset="0"/>
                  </a:rPr>
                  <a:t>44</a:t>
                </a:r>
              </a:p>
            </p:txBody>
          </p:sp>
          <p:sp>
            <p:nvSpPr>
              <p:cNvPr id="13" name="Rectangle 12">
                <a:extLst>
                  <a:ext uri="{FF2B5EF4-FFF2-40B4-BE49-F238E27FC236}">
                    <a16:creationId xmlns:a16="http://schemas.microsoft.com/office/drawing/2014/main" id="{3121CD2F-F4DE-7D2A-A9A1-A507789CC563}"/>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7" name="Group 6">
              <a:extLst>
                <a:ext uri="{FF2B5EF4-FFF2-40B4-BE49-F238E27FC236}">
                  <a16:creationId xmlns:a16="http://schemas.microsoft.com/office/drawing/2014/main" id="{C03B6E8E-06FF-D74D-05EF-EC513FA1FDFF}"/>
                </a:ext>
              </a:extLst>
            </p:cNvPr>
            <p:cNvGrpSpPr/>
            <p:nvPr/>
          </p:nvGrpSpPr>
          <p:grpSpPr>
            <a:xfrm>
              <a:off x="11325415" y="762701"/>
              <a:ext cx="182192" cy="634674"/>
              <a:chOff x="2121762" y="2323619"/>
              <a:chExt cx="200378" cy="825210"/>
            </a:xfrm>
          </p:grpSpPr>
          <p:sp>
            <p:nvSpPr>
              <p:cNvPr id="10" name="Isosceles Triangle 9">
                <a:extLst>
                  <a:ext uri="{FF2B5EF4-FFF2-40B4-BE49-F238E27FC236}">
                    <a16:creationId xmlns:a16="http://schemas.microsoft.com/office/drawing/2014/main" id="{3F6B53A9-0AA6-C35E-89A7-610DC75CDF2B}"/>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F7DE4122-651D-0F37-449A-CD59F3497ED6}"/>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131177171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Your turn!</a:t>
            </a:r>
          </a:p>
        </p:txBody>
      </p:sp>
      <p:grpSp>
        <p:nvGrpSpPr>
          <p:cNvPr id="2" name="Group 1">
            <a:extLst>
              <a:ext uri="{FF2B5EF4-FFF2-40B4-BE49-F238E27FC236}">
                <a16:creationId xmlns:a16="http://schemas.microsoft.com/office/drawing/2014/main" id="{9189D51D-B789-0096-1979-D78ABA871DCB}"/>
              </a:ext>
            </a:extLst>
          </p:cNvPr>
          <p:cNvGrpSpPr/>
          <p:nvPr/>
        </p:nvGrpSpPr>
        <p:grpSpPr>
          <a:xfrm>
            <a:off x="770579" y="1500549"/>
            <a:ext cx="744921" cy="1410755"/>
            <a:chOff x="7838339" y="2226754"/>
            <a:chExt cx="1969639" cy="3730164"/>
          </a:xfrm>
          <a:solidFill>
            <a:schemeClr val="accent1"/>
          </a:solidFill>
        </p:grpSpPr>
        <p:sp>
          <p:nvSpPr>
            <p:cNvPr id="3" name="Round Same Side Corner Rectangle 3">
              <a:extLst>
                <a:ext uri="{FF2B5EF4-FFF2-40B4-BE49-F238E27FC236}">
                  <a16:creationId xmlns:a16="http://schemas.microsoft.com/office/drawing/2014/main" id="{57A2418F-43FD-F41C-F5D5-93ACC0688071}"/>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1</a:t>
              </a:r>
            </a:p>
          </p:txBody>
        </p:sp>
        <p:sp>
          <p:nvSpPr>
            <p:cNvPr id="4" name="Oval 3">
              <a:extLst>
                <a:ext uri="{FF2B5EF4-FFF2-40B4-BE49-F238E27FC236}">
                  <a16:creationId xmlns:a16="http://schemas.microsoft.com/office/drawing/2014/main" id="{72CB0D69-1222-D432-D921-CA779E25F9A1}"/>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 name="Group 5">
              <a:extLst>
                <a:ext uri="{FF2B5EF4-FFF2-40B4-BE49-F238E27FC236}">
                  <a16:creationId xmlns:a16="http://schemas.microsoft.com/office/drawing/2014/main" id="{5B8473F1-DDE6-D81B-37A8-76FEE0BA6C7E}"/>
                </a:ext>
              </a:extLst>
            </p:cNvPr>
            <p:cNvGrpSpPr/>
            <p:nvPr/>
          </p:nvGrpSpPr>
          <p:grpSpPr>
            <a:xfrm rot="507905">
              <a:off x="7838339" y="3815940"/>
              <a:ext cx="553322" cy="1525212"/>
              <a:chOff x="7916671" y="3937945"/>
              <a:chExt cx="553322" cy="1525212"/>
            </a:xfrm>
            <a:grpFill/>
          </p:grpSpPr>
          <p:sp>
            <p:nvSpPr>
              <p:cNvPr id="10" name="Round Same Side Corner Rectangle 25">
                <a:extLst>
                  <a:ext uri="{FF2B5EF4-FFF2-40B4-BE49-F238E27FC236}">
                    <a16:creationId xmlns:a16="http://schemas.microsoft.com/office/drawing/2014/main" id="{B3EF4611-C657-C8A8-D92A-7E14FAB0B4DB}"/>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38EA7EDC-76F8-288A-8DEE-2DE204701284}"/>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7" name="Group 6">
              <a:extLst>
                <a:ext uri="{FF2B5EF4-FFF2-40B4-BE49-F238E27FC236}">
                  <a16:creationId xmlns:a16="http://schemas.microsoft.com/office/drawing/2014/main" id="{A0727D96-AD86-365F-01C8-36092938BCAC}"/>
                </a:ext>
              </a:extLst>
            </p:cNvPr>
            <p:cNvGrpSpPr/>
            <p:nvPr/>
          </p:nvGrpSpPr>
          <p:grpSpPr>
            <a:xfrm rot="21105829" flipH="1">
              <a:off x="9243874" y="3806245"/>
              <a:ext cx="564104" cy="1525212"/>
              <a:chOff x="7916671" y="3937945"/>
              <a:chExt cx="553322" cy="1525212"/>
            </a:xfrm>
            <a:grpFill/>
          </p:grpSpPr>
          <p:sp>
            <p:nvSpPr>
              <p:cNvPr id="8" name="Round Same Side Corner Rectangle 25">
                <a:extLst>
                  <a:ext uri="{FF2B5EF4-FFF2-40B4-BE49-F238E27FC236}">
                    <a16:creationId xmlns:a16="http://schemas.microsoft.com/office/drawing/2014/main" id="{FC9DC8D3-2C6B-0BB0-2FA6-3BCC5B681B8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23F88DB3-F7F8-FF1A-BFD2-808479E7D876}"/>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12" name="TextBox 11">
            <a:extLst>
              <a:ext uri="{FF2B5EF4-FFF2-40B4-BE49-F238E27FC236}">
                <a16:creationId xmlns:a16="http://schemas.microsoft.com/office/drawing/2014/main" id="{2879212D-0CF7-A7B2-B382-AF5DB40F0AC0}"/>
              </a:ext>
            </a:extLst>
          </p:cNvPr>
          <p:cNvSpPr txBox="1"/>
          <p:nvPr/>
        </p:nvSpPr>
        <p:spPr>
          <a:xfrm>
            <a:off x="1803078" y="1439366"/>
            <a:ext cx="3233129" cy="4219938"/>
          </a:xfrm>
          <a:prstGeom prst="rect">
            <a:avLst/>
          </a:prstGeom>
          <a:noFill/>
        </p:spPr>
        <p:txBody>
          <a:bodyPr wrap="square">
            <a:spAutoFit/>
          </a:bodyPr>
          <a:lstStyle/>
          <a:p>
            <a:pPr marL="0" marR="0" lvl="0" indent="0" algn="l" rtl="0">
              <a:lnSpc>
                <a:spcPct val="107000"/>
              </a:lnSpc>
              <a:spcBef>
                <a:spcPts val="0"/>
              </a:spcBef>
              <a:buNone/>
            </a:pPr>
            <a:r>
              <a:rPr lang="en-US" b="1">
                <a:solidFill>
                  <a:schemeClr val="dk1"/>
                </a:solidFill>
                <a:latin typeface="Arial"/>
                <a:ea typeface="Arial"/>
                <a:cs typeface="Arial"/>
                <a:sym typeface="Arial"/>
              </a:rPr>
              <a:t>SUPERVISOR</a:t>
            </a:r>
          </a:p>
          <a:p>
            <a:pPr marL="0" marR="0" lvl="0" indent="0" algn="l" rtl="0">
              <a:lnSpc>
                <a:spcPct val="107000"/>
              </a:lnSpc>
              <a:spcBef>
                <a:spcPts val="0"/>
              </a:spcBef>
              <a:buNone/>
            </a:pPr>
            <a:endParaRPr lang="en-US" b="1">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Review the case in the CPIMS+ the Case File Checklist (the case based on the case study)</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Flag the case for any missing, incorrect or unclear information</a:t>
            </a:r>
          </a:p>
          <a:p>
            <a:pPr marL="285750" marR="0" lvl="0" indent="-285750" algn="l" rtl="0">
              <a:lnSpc>
                <a:spcPct val="107000"/>
              </a:lnSpc>
              <a:spcBef>
                <a:spcPts val="0"/>
              </a:spcBef>
              <a:buFont typeface="Arial" panose="020B0604020202020204" pitchFamily="34" charset="0"/>
              <a:buChar char="•"/>
            </a:pPr>
            <a:endParaRPr lang="en-US">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endParaRPr lang="en-US">
              <a:solidFill>
                <a:schemeClr val="dk1"/>
              </a:solidFill>
              <a:latin typeface="Arial"/>
              <a:ea typeface="Arial"/>
              <a:cs typeface="Arial"/>
              <a:sym typeface="Arial"/>
            </a:endParaRPr>
          </a:p>
          <a:p>
            <a:pPr marL="0" marR="0" lvl="0" indent="0" algn="l" rtl="0">
              <a:lnSpc>
                <a:spcPct val="107000"/>
              </a:lnSpc>
              <a:spcBef>
                <a:spcPts val="0"/>
              </a:spcBef>
              <a:buNone/>
            </a:pPr>
            <a:r>
              <a:rPr lang="en-US" b="1">
                <a:solidFill>
                  <a:schemeClr val="dk1"/>
                </a:solidFill>
                <a:latin typeface="Arial"/>
                <a:ea typeface="Arial"/>
                <a:cs typeface="Arial"/>
                <a:sym typeface="Arial"/>
              </a:rPr>
              <a:t>CASEWORKER</a:t>
            </a:r>
          </a:p>
          <a:p>
            <a:pPr marL="0" marR="0" lvl="0" indent="0" algn="l" rtl="0">
              <a:lnSpc>
                <a:spcPct val="107000"/>
              </a:lnSpc>
              <a:spcBef>
                <a:spcPts val="0"/>
              </a:spcBef>
              <a:buNone/>
            </a:pPr>
            <a:endParaRPr lang="en-US" b="1">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Address the flag</a:t>
            </a:r>
          </a:p>
        </p:txBody>
      </p:sp>
      <p:grpSp>
        <p:nvGrpSpPr>
          <p:cNvPr id="13" name="Group 12">
            <a:extLst>
              <a:ext uri="{FF2B5EF4-FFF2-40B4-BE49-F238E27FC236}">
                <a16:creationId xmlns:a16="http://schemas.microsoft.com/office/drawing/2014/main" id="{D9FFB3E8-9A0E-F9A7-E44A-A92112983307}"/>
              </a:ext>
            </a:extLst>
          </p:cNvPr>
          <p:cNvGrpSpPr/>
          <p:nvPr/>
        </p:nvGrpSpPr>
        <p:grpSpPr>
          <a:xfrm>
            <a:off x="770579" y="4100874"/>
            <a:ext cx="744921" cy="1410755"/>
            <a:chOff x="7838339" y="2226754"/>
            <a:chExt cx="1969639" cy="3730164"/>
          </a:xfrm>
          <a:solidFill>
            <a:schemeClr val="accent4"/>
          </a:solidFill>
        </p:grpSpPr>
        <p:sp>
          <p:nvSpPr>
            <p:cNvPr id="15" name="Round Same Side Corner Rectangle 3">
              <a:extLst>
                <a:ext uri="{FF2B5EF4-FFF2-40B4-BE49-F238E27FC236}">
                  <a16:creationId xmlns:a16="http://schemas.microsoft.com/office/drawing/2014/main" id="{8864A983-0AC1-AB5F-6A5F-9B0BC3B5842C}"/>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2</a:t>
              </a:r>
            </a:p>
          </p:txBody>
        </p:sp>
        <p:sp>
          <p:nvSpPr>
            <p:cNvPr id="16" name="Oval 15">
              <a:extLst>
                <a:ext uri="{FF2B5EF4-FFF2-40B4-BE49-F238E27FC236}">
                  <a16:creationId xmlns:a16="http://schemas.microsoft.com/office/drawing/2014/main" id="{01C16F56-D962-BD22-0A41-2900F982F504}"/>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7" name="Group 16">
              <a:extLst>
                <a:ext uri="{FF2B5EF4-FFF2-40B4-BE49-F238E27FC236}">
                  <a16:creationId xmlns:a16="http://schemas.microsoft.com/office/drawing/2014/main" id="{2058448E-BEDA-8E8C-B27F-C7E72536FAB1}"/>
                </a:ext>
              </a:extLst>
            </p:cNvPr>
            <p:cNvGrpSpPr/>
            <p:nvPr/>
          </p:nvGrpSpPr>
          <p:grpSpPr>
            <a:xfrm rot="507905">
              <a:off x="7838339" y="3815940"/>
              <a:ext cx="553322" cy="1525212"/>
              <a:chOff x="7916671" y="3937945"/>
              <a:chExt cx="553322" cy="1525212"/>
            </a:xfrm>
            <a:grpFill/>
          </p:grpSpPr>
          <p:sp>
            <p:nvSpPr>
              <p:cNvPr id="21" name="Round Same Side Corner Rectangle 25">
                <a:extLst>
                  <a:ext uri="{FF2B5EF4-FFF2-40B4-BE49-F238E27FC236}">
                    <a16:creationId xmlns:a16="http://schemas.microsoft.com/office/drawing/2014/main" id="{0C7E49C7-09F6-62FC-E8CB-6D3AF42DDEA2}"/>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a:extLst>
                  <a:ext uri="{FF2B5EF4-FFF2-40B4-BE49-F238E27FC236}">
                    <a16:creationId xmlns:a16="http://schemas.microsoft.com/office/drawing/2014/main" id="{B9C16A95-526C-BB09-C8AD-2E7648220129}"/>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 name="Group 17">
              <a:extLst>
                <a:ext uri="{FF2B5EF4-FFF2-40B4-BE49-F238E27FC236}">
                  <a16:creationId xmlns:a16="http://schemas.microsoft.com/office/drawing/2014/main" id="{74112711-5C72-FFD9-FF3E-01562A2C3A9A}"/>
                </a:ext>
              </a:extLst>
            </p:cNvPr>
            <p:cNvGrpSpPr/>
            <p:nvPr/>
          </p:nvGrpSpPr>
          <p:grpSpPr>
            <a:xfrm rot="21105829" flipH="1">
              <a:off x="9243874" y="3806245"/>
              <a:ext cx="564104" cy="1525212"/>
              <a:chOff x="7916671" y="3937945"/>
              <a:chExt cx="553322" cy="1525212"/>
            </a:xfrm>
            <a:grpFill/>
          </p:grpSpPr>
          <p:sp>
            <p:nvSpPr>
              <p:cNvPr id="19" name="Round Same Side Corner Rectangle 25">
                <a:extLst>
                  <a:ext uri="{FF2B5EF4-FFF2-40B4-BE49-F238E27FC236}">
                    <a16:creationId xmlns:a16="http://schemas.microsoft.com/office/drawing/2014/main" id="{E55B9681-15B4-1BE3-4305-0731F05CC3E4}"/>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a:extLst>
                  <a:ext uri="{FF2B5EF4-FFF2-40B4-BE49-F238E27FC236}">
                    <a16:creationId xmlns:a16="http://schemas.microsoft.com/office/drawing/2014/main" id="{33CD20DB-4EFE-A474-9017-DB860CA31FF9}"/>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23" name="Group 22">
            <a:extLst>
              <a:ext uri="{FF2B5EF4-FFF2-40B4-BE49-F238E27FC236}">
                <a16:creationId xmlns:a16="http://schemas.microsoft.com/office/drawing/2014/main" id="{1441C90E-8EAC-82F3-B4C4-CE5A0901BE09}"/>
              </a:ext>
            </a:extLst>
          </p:cNvPr>
          <p:cNvGrpSpPr/>
          <p:nvPr/>
        </p:nvGrpSpPr>
        <p:grpSpPr>
          <a:xfrm>
            <a:off x="5415141" y="1500549"/>
            <a:ext cx="744921" cy="1410755"/>
            <a:chOff x="7838339" y="2226754"/>
            <a:chExt cx="1969639" cy="3730164"/>
          </a:xfrm>
          <a:solidFill>
            <a:schemeClr val="accent1"/>
          </a:solidFill>
        </p:grpSpPr>
        <p:sp>
          <p:nvSpPr>
            <p:cNvPr id="24" name="Round Same Side Corner Rectangle 3">
              <a:extLst>
                <a:ext uri="{FF2B5EF4-FFF2-40B4-BE49-F238E27FC236}">
                  <a16:creationId xmlns:a16="http://schemas.microsoft.com/office/drawing/2014/main" id="{8FAC0BE0-6200-2285-2D41-08021ED9D183}"/>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3</a:t>
              </a:r>
            </a:p>
          </p:txBody>
        </p:sp>
        <p:sp>
          <p:nvSpPr>
            <p:cNvPr id="25" name="Oval 24">
              <a:extLst>
                <a:ext uri="{FF2B5EF4-FFF2-40B4-BE49-F238E27FC236}">
                  <a16:creationId xmlns:a16="http://schemas.microsoft.com/office/drawing/2014/main" id="{D941F97F-54A8-F693-95DB-DB05CA5FBC67}"/>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6" name="Group 25">
              <a:extLst>
                <a:ext uri="{FF2B5EF4-FFF2-40B4-BE49-F238E27FC236}">
                  <a16:creationId xmlns:a16="http://schemas.microsoft.com/office/drawing/2014/main" id="{84A0D88F-7396-6A10-19AA-CF69B38EF495}"/>
                </a:ext>
              </a:extLst>
            </p:cNvPr>
            <p:cNvGrpSpPr/>
            <p:nvPr/>
          </p:nvGrpSpPr>
          <p:grpSpPr>
            <a:xfrm rot="507905">
              <a:off x="7838339" y="3815940"/>
              <a:ext cx="553322" cy="1525212"/>
              <a:chOff x="7916671" y="3937945"/>
              <a:chExt cx="553322" cy="1525212"/>
            </a:xfrm>
            <a:grpFill/>
          </p:grpSpPr>
          <p:sp>
            <p:nvSpPr>
              <p:cNvPr id="30" name="Round Same Side Corner Rectangle 25">
                <a:extLst>
                  <a:ext uri="{FF2B5EF4-FFF2-40B4-BE49-F238E27FC236}">
                    <a16:creationId xmlns:a16="http://schemas.microsoft.com/office/drawing/2014/main" id="{5D9B36BB-0789-2D21-767D-036625E8EB50}"/>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a:extLst>
                  <a:ext uri="{FF2B5EF4-FFF2-40B4-BE49-F238E27FC236}">
                    <a16:creationId xmlns:a16="http://schemas.microsoft.com/office/drawing/2014/main" id="{C6BAD21F-2176-1DA3-E1AD-C568F1324E2B}"/>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7" name="Group 26">
              <a:extLst>
                <a:ext uri="{FF2B5EF4-FFF2-40B4-BE49-F238E27FC236}">
                  <a16:creationId xmlns:a16="http://schemas.microsoft.com/office/drawing/2014/main" id="{8822C168-2A8D-7329-8141-D38938F62006}"/>
                </a:ext>
              </a:extLst>
            </p:cNvPr>
            <p:cNvGrpSpPr/>
            <p:nvPr/>
          </p:nvGrpSpPr>
          <p:grpSpPr>
            <a:xfrm rot="21105829" flipH="1">
              <a:off x="9243874" y="3806245"/>
              <a:ext cx="564104" cy="1525212"/>
              <a:chOff x="7916671" y="3937945"/>
              <a:chExt cx="553322" cy="1525212"/>
            </a:xfrm>
            <a:grpFill/>
          </p:grpSpPr>
          <p:sp>
            <p:nvSpPr>
              <p:cNvPr id="28" name="Round Same Side Corner Rectangle 25">
                <a:extLst>
                  <a:ext uri="{FF2B5EF4-FFF2-40B4-BE49-F238E27FC236}">
                    <a16:creationId xmlns:a16="http://schemas.microsoft.com/office/drawing/2014/main" id="{54DD702E-BC57-6ABF-5C4F-8988FD652C5E}"/>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a:extLst>
                  <a:ext uri="{FF2B5EF4-FFF2-40B4-BE49-F238E27FC236}">
                    <a16:creationId xmlns:a16="http://schemas.microsoft.com/office/drawing/2014/main" id="{FD92B50A-A387-55AE-D9D9-D7B7389517EE}"/>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32" name="TextBox 31">
            <a:extLst>
              <a:ext uri="{FF2B5EF4-FFF2-40B4-BE49-F238E27FC236}">
                <a16:creationId xmlns:a16="http://schemas.microsoft.com/office/drawing/2014/main" id="{F64B0BF9-5A42-18EC-CDEE-69A1518C455F}"/>
              </a:ext>
            </a:extLst>
          </p:cNvPr>
          <p:cNvSpPr txBox="1"/>
          <p:nvPr/>
        </p:nvSpPr>
        <p:spPr>
          <a:xfrm>
            <a:off x="6537066" y="1439366"/>
            <a:ext cx="5207216" cy="4812664"/>
          </a:xfrm>
          <a:prstGeom prst="rect">
            <a:avLst/>
          </a:prstGeom>
          <a:noFill/>
        </p:spPr>
        <p:txBody>
          <a:bodyPr wrap="square">
            <a:spAutoFit/>
          </a:bodyPr>
          <a:lstStyle/>
          <a:p>
            <a:pPr marL="0" marR="0" lvl="0" indent="0" algn="l" rtl="0">
              <a:lnSpc>
                <a:spcPct val="107000"/>
              </a:lnSpc>
              <a:spcBef>
                <a:spcPts val="0"/>
              </a:spcBef>
              <a:buNone/>
            </a:pPr>
            <a:r>
              <a:rPr lang="en-US" b="1">
                <a:solidFill>
                  <a:schemeClr val="dk1"/>
                </a:solidFill>
                <a:latin typeface="Arial"/>
                <a:ea typeface="Arial"/>
                <a:cs typeface="Arial"/>
                <a:sym typeface="Arial"/>
              </a:rPr>
              <a:t>SUPERVISOR</a:t>
            </a:r>
          </a:p>
          <a:p>
            <a:pPr marL="0" marR="0" lvl="0" indent="0" algn="l" rtl="0">
              <a:lnSpc>
                <a:spcPct val="107000"/>
              </a:lnSpc>
              <a:spcBef>
                <a:spcPts val="0"/>
              </a:spcBef>
              <a:buNone/>
            </a:pPr>
            <a:endParaRPr lang="en-US" b="1">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Resolve the flag</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Do a custom export of the protection concerns, caseload and high risk cases in your caseload and fill out the relevant section of the  case management meeting tool </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Find how many cases the caseworker has registered and the number of high-risk cases or cases requiring intensive actions or response and fill out the individual supervision record</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Find all the information for the background of the case, the protection concerns as well as the actions that were taken in the CPIMS+ Case Discussion tool </a:t>
            </a:r>
          </a:p>
        </p:txBody>
      </p:sp>
    </p:spTree>
    <p:extLst>
      <p:ext uri="{BB962C8B-B14F-4D97-AF65-F5344CB8AC3E}">
        <p14:creationId xmlns:p14="http://schemas.microsoft.com/office/powerpoint/2010/main" val="22275857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Feedback and discussion</a:t>
            </a:r>
          </a:p>
        </p:txBody>
      </p:sp>
      <p:sp>
        <p:nvSpPr>
          <p:cNvPr id="2" name="Google Shape;1237;gf96d2d4b5f_0_63">
            <a:extLst>
              <a:ext uri="{FF2B5EF4-FFF2-40B4-BE49-F238E27FC236}">
                <a16:creationId xmlns:a16="http://schemas.microsoft.com/office/drawing/2014/main" id="{ED42152F-BD8D-218E-B8FA-08B54BBE7439}"/>
              </a:ext>
            </a:extLst>
          </p:cNvPr>
          <p:cNvSpPr txBox="1"/>
          <p:nvPr/>
        </p:nvSpPr>
        <p:spPr>
          <a:xfrm>
            <a:off x="892225" y="2545024"/>
            <a:ext cx="2954061"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CA" sz="2400" b="1" i="0" u="none" strike="noStrike" cap="none">
                <a:solidFill>
                  <a:srgbClr val="191919"/>
                </a:solidFill>
                <a:latin typeface="Helvetica Neue"/>
                <a:ea typeface="Helvetica Neue"/>
                <a:cs typeface="Helvetica Neue"/>
                <a:sym typeface="Helvetica Neue"/>
              </a:rPr>
              <a:t>Thinking about how you currently do your Case Management supervision, explain:</a:t>
            </a:r>
            <a:endParaRPr lang="en-CA" sz="2400" b="0" i="0" u="none" strike="noStrike" cap="none">
              <a:solidFill>
                <a:srgbClr val="191919"/>
              </a:solidFill>
              <a:latin typeface="Helvetica Neue"/>
              <a:ea typeface="Helvetica Neue"/>
              <a:cs typeface="Helvetica Neue"/>
              <a:sym typeface="Helvetica Neue"/>
            </a:endParaRPr>
          </a:p>
        </p:txBody>
      </p:sp>
      <p:sp>
        <p:nvSpPr>
          <p:cNvPr id="4" name="Speech Bubble: Rectangle with Corners Rounded 3">
            <a:extLst>
              <a:ext uri="{FF2B5EF4-FFF2-40B4-BE49-F238E27FC236}">
                <a16:creationId xmlns:a16="http://schemas.microsoft.com/office/drawing/2014/main" id="{54261536-DD8B-9E28-82E2-63539C9D434D}"/>
              </a:ext>
            </a:extLst>
          </p:cNvPr>
          <p:cNvSpPr/>
          <p:nvPr/>
        </p:nvSpPr>
        <p:spPr>
          <a:xfrm>
            <a:off x="4327676" y="2172268"/>
            <a:ext cx="3375378" cy="3095502"/>
          </a:xfrm>
          <a:prstGeom prst="wedgeRoundRectCallout">
            <a:avLst>
              <a:gd name="adj1" fmla="val 784"/>
              <a:gd name="adj2" fmla="val 60381"/>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What are the current activities and frequency of supervision?</a:t>
            </a:r>
          </a:p>
        </p:txBody>
      </p:sp>
      <p:sp>
        <p:nvSpPr>
          <p:cNvPr id="5" name="Speech Bubble: Rectangle with Corners Rounded 4">
            <a:extLst>
              <a:ext uri="{FF2B5EF4-FFF2-40B4-BE49-F238E27FC236}">
                <a16:creationId xmlns:a16="http://schemas.microsoft.com/office/drawing/2014/main" id="{455A9FB3-55D3-0630-64CE-20A76483921B}"/>
              </a:ext>
            </a:extLst>
          </p:cNvPr>
          <p:cNvSpPr/>
          <p:nvPr/>
        </p:nvSpPr>
        <p:spPr>
          <a:xfrm>
            <a:off x="8184444" y="2172268"/>
            <a:ext cx="3375378" cy="3095502"/>
          </a:xfrm>
          <a:prstGeom prst="wedgeRoundRectCallout">
            <a:avLst>
              <a:gd name="adj1" fmla="val -2469"/>
              <a:gd name="adj2" fmla="val 61957"/>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How could you (we) integrate the CPIMS+ into this model? </a:t>
            </a:r>
          </a:p>
        </p:txBody>
      </p:sp>
      <p:grpSp>
        <p:nvGrpSpPr>
          <p:cNvPr id="3" name="Group 2">
            <a:extLst>
              <a:ext uri="{FF2B5EF4-FFF2-40B4-BE49-F238E27FC236}">
                <a16:creationId xmlns:a16="http://schemas.microsoft.com/office/drawing/2014/main" id="{750AB2DB-120D-69ED-62EE-41915F6AD5BB}"/>
              </a:ext>
            </a:extLst>
          </p:cNvPr>
          <p:cNvGrpSpPr/>
          <p:nvPr/>
        </p:nvGrpSpPr>
        <p:grpSpPr>
          <a:xfrm>
            <a:off x="10228983" y="337468"/>
            <a:ext cx="1587872" cy="1368854"/>
            <a:chOff x="10228983" y="337468"/>
            <a:chExt cx="1587872" cy="1368854"/>
          </a:xfrm>
        </p:grpSpPr>
        <p:sp>
          <p:nvSpPr>
            <p:cNvPr id="6" name="Hexagon 5">
              <a:extLst>
                <a:ext uri="{FF2B5EF4-FFF2-40B4-BE49-F238E27FC236}">
                  <a16:creationId xmlns:a16="http://schemas.microsoft.com/office/drawing/2014/main" id="{61929E77-9E15-541A-6AA9-2F03DFAFF705}"/>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 name="Group 6">
              <a:extLst>
                <a:ext uri="{FF2B5EF4-FFF2-40B4-BE49-F238E27FC236}">
                  <a16:creationId xmlns:a16="http://schemas.microsoft.com/office/drawing/2014/main" id="{D75C6EAD-03A7-D3B5-A6A1-2BE96BFEE505}"/>
                </a:ext>
              </a:extLst>
            </p:cNvPr>
            <p:cNvGrpSpPr/>
            <p:nvPr/>
          </p:nvGrpSpPr>
          <p:grpSpPr>
            <a:xfrm>
              <a:off x="10621771" y="762700"/>
              <a:ext cx="562136" cy="634675"/>
              <a:chOff x="760175" y="830142"/>
              <a:chExt cx="867619" cy="979579"/>
            </a:xfrm>
          </p:grpSpPr>
          <p:sp>
            <p:nvSpPr>
              <p:cNvPr id="11" name="Rectangle 10">
                <a:extLst>
                  <a:ext uri="{FF2B5EF4-FFF2-40B4-BE49-F238E27FC236}">
                    <a16:creationId xmlns:a16="http://schemas.microsoft.com/office/drawing/2014/main" id="{408FB23C-3AD7-8C04-6650-8B4954681D2E}"/>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3</a:t>
                </a:r>
              </a:p>
            </p:txBody>
          </p:sp>
          <p:sp>
            <p:nvSpPr>
              <p:cNvPr id="12" name="Rectangle 11">
                <a:extLst>
                  <a:ext uri="{FF2B5EF4-FFF2-40B4-BE49-F238E27FC236}">
                    <a16:creationId xmlns:a16="http://schemas.microsoft.com/office/drawing/2014/main" id="{A61CEDC5-6E7F-24F7-1CA5-F1B7CF5DD581}"/>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8" name="Group 7">
              <a:extLst>
                <a:ext uri="{FF2B5EF4-FFF2-40B4-BE49-F238E27FC236}">
                  <a16:creationId xmlns:a16="http://schemas.microsoft.com/office/drawing/2014/main" id="{5E953977-CD37-357D-5278-281A6C66EC5A}"/>
                </a:ext>
              </a:extLst>
            </p:cNvPr>
            <p:cNvGrpSpPr/>
            <p:nvPr/>
          </p:nvGrpSpPr>
          <p:grpSpPr>
            <a:xfrm>
              <a:off x="11325415" y="762701"/>
              <a:ext cx="182192" cy="634674"/>
              <a:chOff x="2121762" y="2323619"/>
              <a:chExt cx="200378" cy="825210"/>
            </a:xfrm>
          </p:grpSpPr>
          <p:sp>
            <p:nvSpPr>
              <p:cNvPr id="9" name="Isosceles Triangle 8">
                <a:extLst>
                  <a:ext uri="{FF2B5EF4-FFF2-40B4-BE49-F238E27FC236}">
                    <a16:creationId xmlns:a16="http://schemas.microsoft.com/office/drawing/2014/main" id="{82A26910-1A2D-0267-402C-4F5DEB3EE013}"/>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D4A79C78-6A99-DBF4-FD97-C6F540B541FB}"/>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422783833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Energizer</a:t>
            </a:r>
          </a:p>
        </p:txBody>
      </p:sp>
      <p:grpSp>
        <p:nvGrpSpPr>
          <p:cNvPr id="76" name="Group 75">
            <a:extLst>
              <a:ext uri="{FF2B5EF4-FFF2-40B4-BE49-F238E27FC236}">
                <a16:creationId xmlns:a16="http://schemas.microsoft.com/office/drawing/2014/main" id="{4D172599-0E71-3B34-A8AE-7726EAFE46E0}"/>
              </a:ext>
            </a:extLst>
          </p:cNvPr>
          <p:cNvGrpSpPr/>
          <p:nvPr/>
        </p:nvGrpSpPr>
        <p:grpSpPr>
          <a:xfrm>
            <a:off x="1793144" y="2051257"/>
            <a:ext cx="2413067" cy="3169619"/>
            <a:chOff x="1793144" y="2051257"/>
            <a:chExt cx="2413067" cy="3169619"/>
          </a:xfrm>
        </p:grpSpPr>
        <p:sp>
          <p:nvSpPr>
            <p:cNvPr id="77" name="Google Shape;315;p4">
              <a:extLst>
                <a:ext uri="{FF2B5EF4-FFF2-40B4-BE49-F238E27FC236}">
                  <a16:creationId xmlns:a16="http://schemas.microsoft.com/office/drawing/2014/main" id="{91891315-DE0C-5502-DF91-36E7DF3D1343}"/>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317;p4">
              <a:extLst>
                <a:ext uri="{FF2B5EF4-FFF2-40B4-BE49-F238E27FC236}">
                  <a16:creationId xmlns:a16="http://schemas.microsoft.com/office/drawing/2014/main" id="{3839E652-7023-4BE7-89AB-C2A3FAB89BA8}"/>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9" name="Group 78">
              <a:extLst>
                <a:ext uri="{FF2B5EF4-FFF2-40B4-BE49-F238E27FC236}">
                  <a16:creationId xmlns:a16="http://schemas.microsoft.com/office/drawing/2014/main" id="{A3325556-FD6E-A1F5-E35C-8E86DCD655FE}"/>
                </a:ext>
              </a:extLst>
            </p:cNvPr>
            <p:cNvGrpSpPr/>
            <p:nvPr/>
          </p:nvGrpSpPr>
          <p:grpSpPr>
            <a:xfrm>
              <a:off x="1793144" y="2631843"/>
              <a:ext cx="1014282" cy="1179025"/>
              <a:chOff x="1793144" y="2631843"/>
              <a:chExt cx="1014282" cy="1179025"/>
            </a:xfrm>
          </p:grpSpPr>
          <p:grpSp>
            <p:nvGrpSpPr>
              <p:cNvPr id="85" name="Group 84">
                <a:extLst>
                  <a:ext uri="{FF2B5EF4-FFF2-40B4-BE49-F238E27FC236}">
                    <a16:creationId xmlns:a16="http://schemas.microsoft.com/office/drawing/2014/main" id="{45E1F6FA-1AE0-EE68-ED3D-F0C2B3CF4342}"/>
                  </a:ext>
                </a:extLst>
              </p:cNvPr>
              <p:cNvGrpSpPr/>
              <p:nvPr/>
            </p:nvGrpSpPr>
            <p:grpSpPr>
              <a:xfrm flipH="1">
                <a:off x="2052917" y="2999019"/>
                <a:ext cx="754509" cy="811849"/>
                <a:chOff x="2721535" y="2932590"/>
                <a:chExt cx="908498" cy="923032"/>
              </a:xfrm>
            </p:grpSpPr>
            <p:sp>
              <p:nvSpPr>
                <p:cNvPr id="87" name="Rectangle: Rounded Corners 86">
                  <a:extLst>
                    <a:ext uri="{FF2B5EF4-FFF2-40B4-BE49-F238E27FC236}">
                      <a16:creationId xmlns:a16="http://schemas.microsoft.com/office/drawing/2014/main" id="{B0C7B0B2-51D7-3AFE-3073-54D725C7CA75}"/>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8" name="Rectangle: Rounded Corners 87">
                  <a:extLst>
                    <a:ext uri="{FF2B5EF4-FFF2-40B4-BE49-F238E27FC236}">
                      <a16:creationId xmlns:a16="http://schemas.microsoft.com/office/drawing/2014/main" id="{44D1D999-E7AA-FD01-2BB6-FE282BD29966}"/>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86" name="Google Shape;315;p4">
                <a:extLst>
                  <a:ext uri="{FF2B5EF4-FFF2-40B4-BE49-F238E27FC236}">
                    <a16:creationId xmlns:a16="http://schemas.microsoft.com/office/drawing/2014/main" id="{A04A63D0-AFE1-F47D-C8B7-A3E217C8B745}"/>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0" name="Group 79">
              <a:extLst>
                <a:ext uri="{FF2B5EF4-FFF2-40B4-BE49-F238E27FC236}">
                  <a16:creationId xmlns:a16="http://schemas.microsoft.com/office/drawing/2014/main" id="{5C069A9F-38AD-ECFF-21D9-BAEB40C0A988}"/>
                </a:ext>
              </a:extLst>
            </p:cNvPr>
            <p:cNvGrpSpPr/>
            <p:nvPr/>
          </p:nvGrpSpPr>
          <p:grpSpPr>
            <a:xfrm flipH="1">
              <a:off x="3241048" y="2631843"/>
              <a:ext cx="965163" cy="1167926"/>
              <a:chOff x="1793144" y="2631843"/>
              <a:chExt cx="988676" cy="1167926"/>
            </a:xfrm>
          </p:grpSpPr>
          <p:grpSp>
            <p:nvGrpSpPr>
              <p:cNvPr id="81" name="Group 80">
                <a:extLst>
                  <a:ext uri="{FF2B5EF4-FFF2-40B4-BE49-F238E27FC236}">
                    <a16:creationId xmlns:a16="http://schemas.microsoft.com/office/drawing/2014/main" id="{5BD8D143-991D-5446-B423-D50CF0F55488}"/>
                  </a:ext>
                </a:extLst>
              </p:cNvPr>
              <p:cNvGrpSpPr/>
              <p:nvPr/>
            </p:nvGrpSpPr>
            <p:grpSpPr>
              <a:xfrm flipH="1">
                <a:off x="2052916" y="2999019"/>
                <a:ext cx="728904" cy="800750"/>
                <a:chOff x="2752366" y="2932590"/>
                <a:chExt cx="877667" cy="910413"/>
              </a:xfrm>
            </p:grpSpPr>
            <p:sp>
              <p:nvSpPr>
                <p:cNvPr id="83" name="Rectangle: Rounded Corners 82">
                  <a:extLst>
                    <a:ext uri="{FF2B5EF4-FFF2-40B4-BE49-F238E27FC236}">
                      <a16:creationId xmlns:a16="http://schemas.microsoft.com/office/drawing/2014/main" id="{FEAD8D1B-CC56-7FA6-FE30-CBCA206BAF6E}"/>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4" name="Rectangle: Rounded Corners 83">
                  <a:extLst>
                    <a:ext uri="{FF2B5EF4-FFF2-40B4-BE49-F238E27FC236}">
                      <a16:creationId xmlns:a16="http://schemas.microsoft.com/office/drawing/2014/main" id="{F6C1D0D2-88F4-B968-3ED9-E04EA59E3673}"/>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82" name="Google Shape;315;p4">
                <a:extLst>
                  <a:ext uri="{FF2B5EF4-FFF2-40B4-BE49-F238E27FC236}">
                    <a16:creationId xmlns:a16="http://schemas.microsoft.com/office/drawing/2014/main" id="{EFC6F40C-9322-1CAA-9A49-BD87BA4F9A9A}"/>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89" name="Group 88">
            <a:extLst>
              <a:ext uri="{FF2B5EF4-FFF2-40B4-BE49-F238E27FC236}">
                <a16:creationId xmlns:a16="http://schemas.microsoft.com/office/drawing/2014/main" id="{81D1E742-3ED8-AF95-3DD2-D262F67DFD44}"/>
              </a:ext>
            </a:extLst>
          </p:cNvPr>
          <p:cNvGrpSpPr/>
          <p:nvPr/>
        </p:nvGrpSpPr>
        <p:grpSpPr>
          <a:xfrm>
            <a:off x="4889466" y="2051257"/>
            <a:ext cx="2413067" cy="3169619"/>
            <a:chOff x="1793144" y="2051257"/>
            <a:chExt cx="2413067" cy="3169619"/>
          </a:xfrm>
        </p:grpSpPr>
        <p:sp>
          <p:nvSpPr>
            <p:cNvPr id="90" name="Google Shape;315;p4">
              <a:extLst>
                <a:ext uri="{FF2B5EF4-FFF2-40B4-BE49-F238E27FC236}">
                  <a16:creationId xmlns:a16="http://schemas.microsoft.com/office/drawing/2014/main" id="{E6DECF3F-4A2B-287E-62EC-E2F6A2E2FF49}"/>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317;p4">
              <a:extLst>
                <a:ext uri="{FF2B5EF4-FFF2-40B4-BE49-F238E27FC236}">
                  <a16:creationId xmlns:a16="http://schemas.microsoft.com/office/drawing/2014/main" id="{F476A25A-F641-9A27-8769-D05B4636A25E}"/>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2" name="Group 91">
              <a:extLst>
                <a:ext uri="{FF2B5EF4-FFF2-40B4-BE49-F238E27FC236}">
                  <a16:creationId xmlns:a16="http://schemas.microsoft.com/office/drawing/2014/main" id="{B55853AE-797E-6519-4F95-3252D93CA5B8}"/>
                </a:ext>
              </a:extLst>
            </p:cNvPr>
            <p:cNvGrpSpPr/>
            <p:nvPr/>
          </p:nvGrpSpPr>
          <p:grpSpPr>
            <a:xfrm>
              <a:off x="1793144" y="2631843"/>
              <a:ext cx="1014282" cy="1179025"/>
              <a:chOff x="1793144" y="2631843"/>
              <a:chExt cx="1014282" cy="1179025"/>
            </a:xfrm>
          </p:grpSpPr>
          <p:grpSp>
            <p:nvGrpSpPr>
              <p:cNvPr id="98" name="Group 97">
                <a:extLst>
                  <a:ext uri="{FF2B5EF4-FFF2-40B4-BE49-F238E27FC236}">
                    <a16:creationId xmlns:a16="http://schemas.microsoft.com/office/drawing/2014/main" id="{86FB0147-F2D0-2857-0021-DDC5C1C8BF13}"/>
                  </a:ext>
                </a:extLst>
              </p:cNvPr>
              <p:cNvGrpSpPr/>
              <p:nvPr/>
            </p:nvGrpSpPr>
            <p:grpSpPr>
              <a:xfrm flipH="1">
                <a:off x="2052917" y="2999019"/>
                <a:ext cx="754509" cy="811849"/>
                <a:chOff x="2721535" y="2932590"/>
                <a:chExt cx="908498" cy="923032"/>
              </a:xfrm>
            </p:grpSpPr>
            <p:sp>
              <p:nvSpPr>
                <p:cNvPr id="100" name="Rectangle: Rounded Corners 99">
                  <a:extLst>
                    <a:ext uri="{FF2B5EF4-FFF2-40B4-BE49-F238E27FC236}">
                      <a16:creationId xmlns:a16="http://schemas.microsoft.com/office/drawing/2014/main" id="{FDDC3D66-3BA1-B205-2057-380EAD1B3497}"/>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1" name="Rectangle: Rounded Corners 100">
                  <a:extLst>
                    <a:ext uri="{FF2B5EF4-FFF2-40B4-BE49-F238E27FC236}">
                      <a16:creationId xmlns:a16="http://schemas.microsoft.com/office/drawing/2014/main" id="{E8AD80BB-9F15-A0F4-360B-0F37F99FC683}"/>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99" name="Google Shape;315;p4">
                <a:extLst>
                  <a:ext uri="{FF2B5EF4-FFF2-40B4-BE49-F238E27FC236}">
                    <a16:creationId xmlns:a16="http://schemas.microsoft.com/office/drawing/2014/main" id="{8E8ABE33-A31A-8417-3734-249472D90BAA}"/>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 name="Group 92">
              <a:extLst>
                <a:ext uri="{FF2B5EF4-FFF2-40B4-BE49-F238E27FC236}">
                  <a16:creationId xmlns:a16="http://schemas.microsoft.com/office/drawing/2014/main" id="{C6871E10-CDFC-A401-19C0-77F9C73AB7A1}"/>
                </a:ext>
              </a:extLst>
            </p:cNvPr>
            <p:cNvGrpSpPr/>
            <p:nvPr/>
          </p:nvGrpSpPr>
          <p:grpSpPr>
            <a:xfrm flipH="1">
              <a:off x="3241048" y="2631843"/>
              <a:ext cx="965163" cy="1167926"/>
              <a:chOff x="1793144" y="2631843"/>
              <a:chExt cx="988676" cy="1167926"/>
            </a:xfrm>
          </p:grpSpPr>
          <p:grpSp>
            <p:nvGrpSpPr>
              <p:cNvPr id="94" name="Group 93">
                <a:extLst>
                  <a:ext uri="{FF2B5EF4-FFF2-40B4-BE49-F238E27FC236}">
                    <a16:creationId xmlns:a16="http://schemas.microsoft.com/office/drawing/2014/main" id="{D207AA11-D30E-56F7-393A-E1BD49821ED9}"/>
                  </a:ext>
                </a:extLst>
              </p:cNvPr>
              <p:cNvGrpSpPr/>
              <p:nvPr/>
            </p:nvGrpSpPr>
            <p:grpSpPr>
              <a:xfrm flipH="1">
                <a:off x="2052916" y="2999019"/>
                <a:ext cx="728904" cy="800750"/>
                <a:chOff x="2752366" y="2932590"/>
                <a:chExt cx="877667" cy="910413"/>
              </a:xfrm>
            </p:grpSpPr>
            <p:sp>
              <p:nvSpPr>
                <p:cNvPr id="96" name="Rectangle: Rounded Corners 95">
                  <a:extLst>
                    <a:ext uri="{FF2B5EF4-FFF2-40B4-BE49-F238E27FC236}">
                      <a16:creationId xmlns:a16="http://schemas.microsoft.com/office/drawing/2014/main" id="{A6B5CD99-9718-9661-92CE-FBC9D4537054}"/>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7" name="Rectangle: Rounded Corners 96">
                  <a:extLst>
                    <a:ext uri="{FF2B5EF4-FFF2-40B4-BE49-F238E27FC236}">
                      <a16:creationId xmlns:a16="http://schemas.microsoft.com/office/drawing/2014/main" id="{0FBE2548-4514-ED6B-A449-44BAB720B2CC}"/>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95" name="Google Shape;315;p4">
                <a:extLst>
                  <a:ext uri="{FF2B5EF4-FFF2-40B4-BE49-F238E27FC236}">
                    <a16:creationId xmlns:a16="http://schemas.microsoft.com/office/drawing/2014/main" id="{4AB9228A-F66C-D7F1-E6E9-60E820931597}"/>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02" name="Group 101">
            <a:extLst>
              <a:ext uri="{FF2B5EF4-FFF2-40B4-BE49-F238E27FC236}">
                <a16:creationId xmlns:a16="http://schemas.microsoft.com/office/drawing/2014/main" id="{0D3D968A-1857-0E9E-0657-3E2401F96C6A}"/>
              </a:ext>
            </a:extLst>
          </p:cNvPr>
          <p:cNvGrpSpPr/>
          <p:nvPr/>
        </p:nvGrpSpPr>
        <p:grpSpPr>
          <a:xfrm>
            <a:off x="7985791" y="2051257"/>
            <a:ext cx="2413067" cy="3169619"/>
            <a:chOff x="1793144" y="2051257"/>
            <a:chExt cx="2413067" cy="3169619"/>
          </a:xfrm>
        </p:grpSpPr>
        <p:sp>
          <p:nvSpPr>
            <p:cNvPr id="103" name="Google Shape;315;p4">
              <a:extLst>
                <a:ext uri="{FF2B5EF4-FFF2-40B4-BE49-F238E27FC236}">
                  <a16:creationId xmlns:a16="http://schemas.microsoft.com/office/drawing/2014/main" id="{A1D9E942-A423-EFE1-67FA-F2DFCE55F4B7}"/>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317;p4">
              <a:extLst>
                <a:ext uri="{FF2B5EF4-FFF2-40B4-BE49-F238E27FC236}">
                  <a16:creationId xmlns:a16="http://schemas.microsoft.com/office/drawing/2014/main" id="{846D8E49-FBEA-AACF-901A-5995CACBDBD5}"/>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5" name="Group 104">
              <a:extLst>
                <a:ext uri="{FF2B5EF4-FFF2-40B4-BE49-F238E27FC236}">
                  <a16:creationId xmlns:a16="http://schemas.microsoft.com/office/drawing/2014/main" id="{4A65A011-3BB8-151B-140D-49F6EAC3354E}"/>
                </a:ext>
              </a:extLst>
            </p:cNvPr>
            <p:cNvGrpSpPr/>
            <p:nvPr/>
          </p:nvGrpSpPr>
          <p:grpSpPr>
            <a:xfrm>
              <a:off x="1793144" y="2631843"/>
              <a:ext cx="1014282" cy="1179025"/>
              <a:chOff x="1793144" y="2631843"/>
              <a:chExt cx="1014282" cy="1179025"/>
            </a:xfrm>
          </p:grpSpPr>
          <p:grpSp>
            <p:nvGrpSpPr>
              <p:cNvPr id="111" name="Group 110">
                <a:extLst>
                  <a:ext uri="{FF2B5EF4-FFF2-40B4-BE49-F238E27FC236}">
                    <a16:creationId xmlns:a16="http://schemas.microsoft.com/office/drawing/2014/main" id="{38E0F2B0-3C4F-6133-7FAD-24C282763EC3}"/>
                  </a:ext>
                </a:extLst>
              </p:cNvPr>
              <p:cNvGrpSpPr/>
              <p:nvPr/>
            </p:nvGrpSpPr>
            <p:grpSpPr>
              <a:xfrm flipH="1">
                <a:off x="2052917" y="2999019"/>
                <a:ext cx="754509" cy="811849"/>
                <a:chOff x="2721535" y="2932590"/>
                <a:chExt cx="908498" cy="923032"/>
              </a:xfrm>
            </p:grpSpPr>
            <p:sp>
              <p:nvSpPr>
                <p:cNvPr id="113" name="Rectangle: Rounded Corners 112">
                  <a:extLst>
                    <a:ext uri="{FF2B5EF4-FFF2-40B4-BE49-F238E27FC236}">
                      <a16:creationId xmlns:a16="http://schemas.microsoft.com/office/drawing/2014/main" id="{E4363020-B3D3-6ED6-A3E4-8DCC0F8B4DEC}"/>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4" name="Rectangle: Rounded Corners 113">
                  <a:extLst>
                    <a:ext uri="{FF2B5EF4-FFF2-40B4-BE49-F238E27FC236}">
                      <a16:creationId xmlns:a16="http://schemas.microsoft.com/office/drawing/2014/main" id="{B248A506-A91A-0401-2906-F961B84E8492}"/>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2" name="Google Shape;315;p4">
                <a:extLst>
                  <a:ext uri="{FF2B5EF4-FFF2-40B4-BE49-F238E27FC236}">
                    <a16:creationId xmlns:a16="http://schemas.microsoft.com/office/drawing/2014/main" id="{9ED563DF-4742-A4C7-9B50-84E841223C5F}"/>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6" name="Group 105">
              <a:extLst>
                <a:ext uri="{FF2B5EF4-FFF2-40B4-BE49-F238E27FC236}">
                  <a16:creationId xmlns:a16="http://schemas.microsoft.com/office/drawing/2014/main" id="{89CAFF25-520C-443C-AAD2-854D2B0B4498}"/>
                </a:ext>
              </a:extLst>
            </p:cNvPr>
            <p:cNvGrpSpPr/>
            <p:nvPr/>
          </p:nvGrpSpPr>
          <p:grpSpPr>
            <a:xfrm flipH="1">
              <a:off x="3241048" y="2631843"/>
              <a:ext cx="965163" cy="1167926"/>
              <a:chOff x="1793144" y="2631843"/>
              <a:chExt cx="988676" cy="1167926"/>
            </a:xfrm>
          </p:grpSpPr>
          <p:grpSp>
            <p:nvGrpSpPr>
              <p:cNvPr id="107" name="Group 106">
                <a:extLst>
                  <a:ext uri="{FF2B5EF4-FFF2-40B4-BE49-F238E27FC236}">
                    <a16:creationId xmlns:a16="http://schemas.microsoft.com/office/drawing/2014/main" id="{5CDA79F6-1879-CE03-561B-9FDD87E0EBE4}"/>
                  </a:ext>
                </a:extLst>
              </p:cNvPr>
              <p:cNvGrpSpPr/>
              <p:nvPr/>
            </p:nvGrpSpPr>
            <p:grpSpPr>
              <a:xfrm flipH="1">
                <a:off x="2052916" y="2999019"/>
                <a:ext cx="728904" cy="800750"/>
                <a:chOff x="2752366" y="2932590"/>
                <a:chExt cx="877667" cy="910413"/>
              </a:xfrm>
            </p:grpSpPr>
            <p:sp>
              <p:nvSpPr>
                <p:cNvPr id="109" name="Rectangle: Rounded Corners 108">
                  <a:extLst>
                    <a:ext uri="{FF2B5EF4-FFF2-40B4-BE49-F238E27FC236}">
                      <a16:creationId xmlns:a16="http://schemas.microsoft.com/office/drawing/2014/main" id="{F587BA21-0A04-452F-1422-08D904E9922C}"/>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0" name="Rectangle: Rounded Corners 109">
                  <a:extLst>
                    <a:ext uri="{FF2B5EF4-FFF2-40B4-BE49-F238E27FC236}">
                      <a16:creationId xmlns:a16="http://schemas.microsoft.com/office/drawing/2014/main" id="{78A012F5-141D-FC7A-C637-87EAF7759F35}"/>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8" name="Google Shape;315;p4">
                <a:extLst>
                  <a:ext uri="{FF2B5EF4-FFF2-40B4-BE49-F238E27FC236}">
                    <a16:creationId xmlns:a16="http://schemas.microsoft.com/office/drawing/2014/main" id="{BAFC3987-4A8E-8C08-1CDA-775A6CF68E35}"/>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extLst>
      <p:ext uri="{BB962C8B-B14F-4D97-AF65-F5344CB8AC3E}">
        <p14:creationId xmlns:p14="http://schemas.microsoft.com/office/powerpoint/2010/main" val="147563720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CA" dirty="0"/>
              <a:t>Family tracing and reunification</a:t>
            </a:r>
          </a:p>
        </p:txBody>
      </p:sp>
      <p:sp>
        <p:nvSpPr>
          <p:cNvPr id="3" name="Rectangle 2">
            <a:extLst>
              <a:ext uri="{FF2B5EF4-FFF2-40B4-BE49-F238E27FC236}">
                <a16:creationId xmlns:a16="http://schemas.microsoft.com/office/drawing/2014/main" id="{AACA5CA7-D12A-4F1D-3D8F-64CD4B880025}"/>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OPTIONAL</a:t>
            </a:r>
          </a:p>
        </p:txBody>
      </p:sp>
    </p:spTree>
    <p:extLst>
      <p:ext uri="{BB962C8B-B14F-4D97-AF65-F5344CB8AC3E}">
        <p14:creationId xmlns:p14="http://schemas.microsoft.com/office/powerpoint/2010/main" val="7634926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t>CPIMS+ demo</a:t>
            </a:r>
            <a:endParaRPr lang="en-GB">
              <a:latin typeface="Arial" panose="020B0604020202020204" pitchFamily="34" charset="0"/>
              <a:cs typeface="Arial" panose="020B0604020202020204" pitchFamily="34" charset="0"/>
            </a:endParaRPr>
          </a:p>
        </p:txBody>
      </p:sp>
      <p:pic>
        <p:nvPicPr>
          <p:cNvPr id="2" name="Graphic 1" descr="Vlog with solid fill">
            <a:hlinkClick r:id="rId3"/>
            <a:extLst>
              <a:ext uri="{FF2B5EF4-FFF2-40B4-BE49-F238E27FC236}">
                <a16:creationId xmlns:a16="http://schemas.microsoft.com/office/drawing/2014/main" id="{3AEF40E3-C60F-1CBA-35D1-B72232D5E0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32823" y="1708428"/>
            <a:ext cx="3952227" cy="3952227"/>
          </a:xfrm>
          <a:prstGeom prst="rect">
            <a:avLst/>
          </a:prstGeom>
        </p:spPr>
      </p:pic>
      <p:sp>
        <p:nvSpPr>
          <p:cNvPr id="6" name="Google Shape;798;p37">
            <a:extLst>
              <a:ext uri="{FF2B5EF4-FFF2-40B4-BE49-F238E27FC236}">
                <a16:creationId xmlns:a16="http://schemas.microsoft.com/office/drawing/2014/main" id="{F76C15D4-80CA-15CF-D174-E56E345CFBD4}"/>
              </a:ext>
            </a:extLst>
          </p:cNvPr>
          <p:cNvSpPr txBox="1"/>
          <p:nvPr/>
        </p:nvSpPr>
        <p:spPr>
          <a:xfrm>
            <a:off x="6096000" y="2140623"/>
            <a:ext cx="4485095" cy="3627940"/>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Additional Registration &amp; Initial Assessment Info for UASC</a:t>
            </a:r>
          </a:p>
          <a:p>
            <a:pPr marL="0" marR="0" lvl="0" indent="0" rtl="0">
              <a:lnSpc>
                <a:spcPct val="107000"/>
              </a:lnSpc>
              <a:spcBef>
                <a:spcPts val="0"/>
              </a:spcBef>
              <a:spcAft>
                <a:spcPts val="12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Missing Children Form</a:t>
            </a:r>
          </a:p>
          <a:p>
            <a:pPr marL="0" marR="0" lvl="0" indent="0" rtl="0">
              <a:lnSpc>
                <a:spcPct val="107000"/>
              </a:lnSpc>
              <a:spcBef>
                <a:spcPts val="0"/>
              </a:spcBef>
              <a:spcAft>
                <a:spcPts val="12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Tracing Action Form</a:t>
            </a:r>
          </a:p>
          <a:p>
            <a:pPr marL="0" marR="0" lvl="0" indent="0" rtl="0">
              <a:lnSpc>
                <a:spcPct val="107000"/>
              </a:lnSpc>
              <a:spcBef>
                <a:spcPts val="0"/>
              </a:spcBef>
              <a:spcAft>
                <a:spcPts val="12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Verification forms for Child and Adults</a:t>
            </a:r>
          </a:p>
          <a:p>
            <a:pPr marL="0" marR="0" lvl="0" indent="0" rtl="0">
              <a:lnSpc>
                <a:spcPct val="107000"/>
              </a:lnSpc>
              <a:spcBef>
                <a:spcPts val="0"/>
              </a:spcBef>
              <a:spcAft>
                <a:spcPts val="12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Reunification Form</a:t>
            </a:r>
          </a:p>
        </p:txBody>
      </p:sp>
      <p:sp>
        <p:nvSpPr>
          <p:cNvPr id="3" name="Rectangle 2">
            <a:extLst>
              <a:ext uri="{FF2B5EF4-FFF2-40B4-BE49-F238E27FC236}">
                <a16:creationId xmlns:a16="http://schemas.microsoft.com/office/drawing/2014/main" id="{3D1E712C-1ED2-1559-D85C-406D30EBCB51}"/>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OPTIONAL</a:t>
            </a:r>
          </a:p>
        </p:txBody>
      </p:sp>
    </p:spTree>
    <p:extLst>
      <p:ext uri="{BB962C8B-B14F-4D97-AF65-F5344CB8AC3E}">
        <p14:creationId xmlns:p14="http://schemas.microsoft.com/office/powerpoint/2010/main" val="211435404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t>CPIMS+ demo</a:t>
            </a:r>
            <a:endParaRPr lang="en-GB">
              <a:latin typeface="Arial" panose="020B0604020202020204" pitchFamily="34" charset="0"/>
              <a:cs typeface="Arial" panose="020B0604020202020204" pitchFamily="34" charset="0"/>
            </a:endParaRPr>
          </a:p>
        </p:txBody>
      </p:sp>
      <p:pic>
        <p:nvPicPr>
          <p:cNvPr id="2" name="Graphic 1" descr="Vlog with solid fill">
            <a:hlinkClick r:id="rId3"/>
            <a:extLst>
              <a:ext uri="{FF2B5EF4-FFF2-40B4-BE49-F238E27FC236}">
                <a16:creationId xmlns:a16="http://schemas.microsoft.com/office/drawing/2014/main" id="{AE5ED8D3-5A38-9FA1-10C0-BEC9B5EC9B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32823" y="1708428"/>
            <a:ext cx="3952227" cy="3952227"/>
          </a:xfrm>
          <a:prstGeom prst="rect">
            <a:avLst/>
          </a:prstGeom>
        </p:spPr>
      </p:pic>
      <p:sp>
        <p:nvSpPr>
          <p:cNvPr id="6" name="Google Shape;798;p37">
            <a:extLst>
              <a:ext uri="{FF2B5EF4-FFF2-40B4-BE49-F238E27FC236}">
                <a16:creationId xmlns:a16="http://schemas.microsoft.com/office/drawing/2014/main" id="{3C4B59F7-F967-9A9B-A1B2-541A3A364023}"/>
              </a:ext>
            </a:extLst>
          </p:cNvPr>
          <p:cNvSpPr txBox="1"/>
          <p:nvPr/>
        </p:nvSpPr>
        <p:spPr>
          <a:xfrm>
            <a:off x="6096000" y="3224438"/>
            <a:ext cx="4485095" cy="641354"/>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Matching functionality</a:t>
            </a:r>
          </a:p>
        </p:txBody>
      </p:sp>
      <p:sp>
        <p:nvSpPr>
          <p:cNvPr id="4" name="Rectangle 3">
            <a:extLst>
              <a:ext uri="{FF2B5EF4-FFF2-40B4-BE49-F238E27FC236}">
                <a16:creationId xmlns:a16="http://schemas.microsoft.com/office/drawing/2014/main" id="{B807E047-3F5A-5A1C-5C15-1682E27738C2}"/>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OPTIONAL</a:t>
            </a:r>
          </a:p>
        </p:txBody>
      </p:sp>
    </p:spTree>
    <p:extLst>
      <p:ext uri="{BB962C8B-B14F-4D97-AF65-F5344CB8AC3E}">
        <p14:creationId xmlns:p14="http://schemas.microsoft.com/office/powerpoint/2010/main" val="349765372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Your turn!</a:t>
            </a:r>
          </a:p>
        </p:txBody>
      </p:sp>
      <p:grpSp>
        <p:nvGrpSpPr>
          <p:cNvPr id="3" name="Group 2">
            <a:extLst>
              <a:ext uri="{FF2B5EF4-FFF2-40B4-BE49-F238E27FC236}">
                <a16:creationId xmlns:a16="http://schemas.microsoft.com/office/drawing/2014/main" id="{E30E89F5-F14B-15D4-C917-AFB95E53A70A}"/>
              </a:ext>
            </a:extLst>
          </p:cNvPr>
          <p:cNvGrpSpPr/>
          <p:nvPr/>
        </p:nvGrpSpPr>
        <p:grpSpPr>
          <a:xfrm>
            <a:off x="2256013" y="2117169"/>
            <a:ext cx="1551707" cy="2938672"/>
            <a:chOff x="7838339" y="2226754"/>
            <a:chExt cx="1969639" cy="3730164"/>
          </a:xfrm>
          <a:solidFill>
            <a:schemeClr val="accent5"/>
          </a:solidFill>
        </p:grpSpPr>
        <p:sp>
          <p:nvSpPr>
            <p:cNvPr id="4" name="Round Same Side Corner Rectangle 3">
              <a:extLst>
                <a:ext uri="{FF2B5EF4-FFF2-40B4-BE49-F238E27FC236}">
                  <a16:creationId xmlns:a16="http://schemas.microsoft.com/office/drawing/2014/main" id="{B4852CAE-BE4C-2F9C-C690-0D0DC4E2789A}"/>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800" b="1">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08A1BC75-1211-3BF7-CC72-FDBE206C0D35}"/>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 name="Group 6">
              <a:extLst>
                <a:ext uri="{FF2B5EF4-FFF2-40B4-BE49-F238E27FC236}">
                  <a16:creationId xmlns:a16="http://schemas.microsoft.com/office/drawing/2014/main" id="{B15BC6A4-9602-B84D-6866-97B5053231AE}"/>
                </a:ext>
              </a:extLst>
            </p:cNvPr>
            <p:cNvGrpSpPr/>
            <p:nvPr/>
          </p:nvGrpSpPr>
          <p:grpSpPr>
            <a:xfrm rot="507905">
              <a:off x="7838339" y="3815940"/>
              <a:ext cx="553322" cy="1525212"/>
              <a:chOff x="7916671" y="3937945"/>
              <a:chExt cx="553322" cy="1525212"/>
            </a:xfrm>
            <a:grpFill/>
          </p:grpSpPr>
          <p:sp>
            <p:nvSpPr>
              <p:cNvPr id="11" name="Round Same Side Corner Rectangle 25">
                <a:extLst>
                  <a:ext uri="{FF2B5EF4-FFF2-40B4-BE49-F238E27FC236}">
                    <a16:creationId xmlns:a16="http://schemas.microsoft.com/office/drawing/2014/main" id="{318ECCBD-DA40-29AD-F4B4-7C5253DAB9CD}"/>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59874822-28FF-AB6B-6BA0-1F1FFC6D2C82}"/>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8" name="Group 7">
              <a:extLst>
                <a:ext uri="{FF2B5EF4-FFF2-40B4-BE49-F238E27FC236}">
                  <a16:creationId xmlns:a16="http://schemas.microsoft.com/office/drawing/2014/main" id="{ACF62B74-F31A-C146-80A1-E3C855DDF434}"/>
                </a:ext>
              </a:extLst>
            </p:cNvPr>
            <p:cNvGrpSpPr/>
            <p:nvPr/>
          </p:nvGrpSpPr>
          <p:grpSpPr>
            <a:xfrm rot="21105829" flipH="1">
              <a:off x="9243874" y="3806245"/>
              <a:ext cx="564104" cy="1525212"/>
              <a:chOff x="7916671" y="3937945"/>
              <a:chExt cx="553322" cy="1525212"/>
            </a:xfrm>
            <a:grpFill/>
          </p:grpSpPr>
          <p:sp>
            <p:nvSpPr>
              <p:cNvPr id="9" name="Round Same Side Corner Rectangle 25">
                <a:extLst>
                  <a:ext uri="{FF2B5EF4-FFF2-40B4-BE49-F238E27FC236}">
                    <a16:creationId xmlns:a16="http://schemas.microsoft.com/office/drawing/2014/main" id="{5F427CA2-D1F0-59FB-078E-DDEAB1107E64}"/>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770D72F6-945F-E5D7-C275-96CF4E3E22E3}"/>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13" name="TextBox 12">
            <a:extLst>
              <a:ext uri="{FF2B5EF4-FFF2-40B4-BE49-F238E27FC236}">
                <a16:creationId xmlns:a16="http://schemas.microsoft.com/office/drawing/2014/main" id="{CDBBE702-66C9-1586-AD3B-44C3E63F8F7B}"/>
              </a:ext>
            </a:extLst>
          </p:cNvPr>
          <p:cNvSpPr txBox="1"/>
          <p:nvPr/>
        </p:nvSpPr>
        <p:spPr>
          <a:xfrm>
            <a:off x="4779243" y="2605039"/>
            <a:ext cx="5449721" cy="2039469"/>
          </a:xfrm>
          <a:prstGeom prst="rect">
            <a:avLst/>
          </a:prstGeom>
          <a:noFill/>
        </p:spPr>
        <p:txBody>
          <a:bodyPr wrap="square">
            <a:spAutoFit/>
          </a:bodyPr>
          <a:lstStyle/>
          <a:p>
            <a:pPr marL="0" marR="0" lvl="0" indent="0" algn="l" rtl="0">
              <a:lnSpc>
                <a:spcPct val="107000"/>
              </a:lnSpc>
              <a:spcBef>
                <a:spcPts val="0"/>
              </a:spcBef>
              <a:buNone/>
            </a:pPr>
            <a:r>
              <a:rPr lang="en-US" sz="2400" b="1">
                <a:solidFill>
                  <a:schemeClr val="dk1"/>
                </a:solidFill>
                <a:latin typeface="Arial"/>
                <a:ea typeface="Arial"/>
                <a:cs typeface="Arial"/>
                <a:sym typeface="Arial"/>
              </a:rPr>
              <a:t>ALL STAFF WORKING ON FTR</a:t>
            </a:r>
          </a:p>
          <a:p>
            <a:pPr marL="0" marR="0" lvl="0" indent="0" algn="l" rtl="0">
              <a:lnSpc>
                <a:spcPct val="107000"/>
              </a:lnSpc>
              <a:spcBef>
                <a:spcPts val="0"/>
              </a:spcBef>
              <a:buNone/>
            </a:pPr>
            <a:endParaRPr lang="en-US" sz="2400" b="1">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sz="2400">
                <a:solidFill>
                  <a:schemeClr val="dk1"/>
                </a:solidFill>
                <a:latin typeface="Arial"/>
                <a:ea typeface="Arial"/>
                <a:cs typeface="Arial"/>
                <a:sym typeface="Arial"/>
              </a:rPr>
              <a:t>Practice creating a tracing request </a:t>
            </a:r>
          </a:p>
          <a:p>
            <a:pPr marL="285750" marR="0" lvl="0" indent="-285750" algn="l" rtl="0">
              <a:lnSpc>
                <a:spcPct val="107000"/>
              </a:lnSpc>
              <a:spcBef>
                <a:spcPts val="0"/>
              </a:spcBef>
              <a:buFont typeface="Arial" panose="020B0604020202020204" pitchFamily="34" charset="0"/>
              <a:buChar char="•"/>
            </a:pPr>
            <a:r>
              <a:rPr lang="en-US" sz="2400">
                <a:solidFill>
                  <a:schemeClr val="dk1"/>
                </a:solidFill>
                <a:latin typeface="Arial"/>
                <a:ea typeface="Arial"/>
                <a:cs typeface="Arial"/>
                <a:sym typeface="Arial"/>
              </a:rPr>
              <a:t>Practice filling out the inquirer form </a:t>
            </a:r>
          </a:p>
          <a:p>
            <a:pPr marL="285750" marR="0" lvl="0" indent="-285750" algn="l" rtl="0">
              <a:lnSpc>
                <a:spcPct val="107000"/>
              </a:lnSpc>
              <a:spcBef>
                <a:spcPts val="0"/>
              </a:spcBef>
              <a:buFont typeface="Arial" panose="020B0604020202020204" pitchFamily="34" charset="0"/>
              <a:buChar char="•"/>
            </a:pPr>
            <a:r>
              <a:rPr lang="en-US" sz="2400">
                <a:solidFill>
                  <a:schemeClr val="dk1"/>
                </a:solidFill>
                <a:latin typeface="Arial"/>
                <a:ea typeface="Arial"/>
                <a:cs typeface="Arial"/>
                <a:sym typeface="Arial"/>
              </a:rPr>
              <a:t>Practice the matching functionality </a:t>
            </a:r>
          </a:p>
        </p:txBody>
      </p:sp>
      <p:sp>
        <p:nvSpPr>
          <p:cNvPr id="5" name="Rectangle 4">
            <a:extLst>
              <a:ext uri="{FF2B5EF4-FFF2-40B4-BE49-F238E27FC236}">
                <a16:creationId xmlns:a16="http://schemas.microsoft.com/office/drawing/2014/main" id="{F36EF72B-E07C-2913-4A79-58B1F441DD58}"/>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OPTIONAL</a:t>
            </a:r>
          </a:p>
        </p:txBody>
      </p:sp>
    </p:spTree>
    <p:extLst>
      <p:ext uri="{BB962C8B-B14F-4D97-AF65-F5344CB8AC3E}">
        <p14:creationId xmlns:p14="http://schemas.microsoft.com/office/powerpoint/2010/main" val="3793152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9899E-A948-25CD-562D-C9B100C0902F}"/>
              </a:ext>
            </a:extLst>
          </p:cNvPr>
          <p:cNvSpPr>
            <a:spLocks noGrp="1"/>
          </p:cNvSpPr>
          <p:nvPr>
            <p:ph type="title"/>
          </p:nvPr>
        </p:nvSpPr>
        <p:spPr/>
        <p:txBody>
          <a:bodyPr>
            <a:normAutofit/>
          </a:bodyPr>
          <a:lstStyle/>
          <a:p>
            <a:r>
              <a:rPr lang="en-GB">
                <a:latin typeface="Arial"/>
                <a:cs typeface="Arial"/>
              </a:rPr>
              <a:t>Group learning agreement</a:t>
            </a:r>
            <a:endParaRPr lang="en-US"/>
          </a:p>
        </p:txBody>
      </p:sp>
      <p:sp>
        <p:nvSpPr>
          <p:cNvPr id="5" name="Flowchart: Card 4">
            <a:extLst>
              <a:ext uri="{FF2B5EF4-FFF2-40B4-BE49-F238E27FC236}">
                <a16:creationId xmlns:a16="http://schemas.microsoft.com/office/drawing/2014/main" id="{1FBA02F4-BA8F-558B-056C-E75584BEA39B}"/>
              </a:ext>
            </a:extLst>
          </p:cNvPr>
          <p:cNvSpPr/>
          <p:nvPr/>
        </p:nvSpPr>
        <p:spPr>
          <a:xfrm flipH="1">
            <a:off x="5430177" y="2555382"/>
            <a:ext cx="2146300" cy="2501900"/>
          </a:xfrm>
          <a:prstGeom prst="flowChartPunchedCar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0" name="Group 9">
            <a:extLst>
              <a:ext uri="{FF2B5EF4-FFF2-40B4-BE49-F238E27FC236}">
                <a16:creationId xmlns:a16="http://schemas.microsoft.com/office/drawing/2014/main" id="{B1715A78-33F2-88B8-1CDB-FAB49477C4A9}"/>
              </a:ext>
            </a:extLst>
          </p:cNvPr>
          <p:cNvGrpSpPr/>
          <p:nvPr/>
        </p:nvGrpSpPr>
        <p:grpSpPr>
          <a:xfrm rot="3724370">
            <a:off x="8492234" y="2677176"/>
            <a:ext cx="262462" cy="1611331"/>
            <a:chOff x="1282700" y="1709132"/>
            <a:chExt cx="165100" cy="1013598"/>
          </a:xfrm>
        </p:grpSpPr>
        <p:sp>
          <p:nvSpPr>
            <p:cNvPr id="8" name="Rectangle 7">
              <a:extLst>
                <a:ext uri="{FF2B5EF4-FFF2-40B4-BE49-F238E27FC236}">
                  <a16:creationId xmlns:a16="http://schemas.microsoft.com/office/drawing/2014/main" id="{E701DDC7-6421-570D-E993-623B6856F94E}"/>
                </a:ext>
              </a:extLst>
            </p:cNvPr>
            <p:cNvSpPr/>
            <p:nvPr/>
          </p:nvSpPr>
          <p:spPr>
            <a:xfrm>
              <a:off x="1282700" y="1709132"/>
              <a:ext cx="165100" cy="868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Isosceles Triangle 8">
              <a:extLst>
                <a:ext uri="{FF2B5EF4-FFF2-40B4-BE49-F238E27FC236}">
                  <a16:creationId xmlns:a16="http://schemas.microsoft.com/office/drawing/2014/main" id="{3C8C8136-0497-FE5C-A447-D3F3E8BF6EB1}"/>
                </a:ext>
              </a:extLst>
            </p:cNvPr>
            <p:cNvSpPr/>
            <p:nvPr/>
          </p:nvSpPr>
          <p:spPr>
            <a:xfrm rot="10800000">
              <a:off x="1282700" y="2578100"/>
              <a:ext cx="165100" cy="14463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6" name="Oval 5">
            <a:extLst>
              <a:ext uri="{FF2B5EF4-FFF2-40B4-BE49-F238E27FC236}">
                <a16:creationId xmlns:a16="http://schemas.microsoft.com/office/drawing/2014/main" id="{98322813-6092-BCB8-2BE6-437D2DE35624}"/>
              </a:ext>
            </a:extLst>
          </p:cNvPr>
          <p:cNvSpPr/>
          <p:nvPr/>
        </p:nvSpPr>
        <p:spPr>
          <a:xfrm rot="1924370">
            <a:off x="8278112" y="3072130"/>
            <a:ext cx="919914" cy="91991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2" name="Group 11">
            <a:extLst>
              <a:ext uri="{FF2B5EF4-FFF2-40B4-BE49-F238E27FC236}">
                <a16:creationId xmlns:a16="http://schemas.microsoft.com/office/drawing/2014/main" id="{F1BC8EAF-DBEF-2939-2CA1-027A2BE69B0F}"/>
              </a:ext>
            </a:extLst>
          </p:cNvPr>
          <p:cNvGrpSpPr/>
          <p:nvPr/>
        </p:nvGrpSpPr>
        <p:grpSpPr>
          <a:xfrm rot="19133848">
            <a:off x="3467093" y="1894104"/>
            <a:ext cx="262462" cy="1611331"/>
            <a:chOff x="1282700" y="1709132"/>
            <a:chExt cx="165100" cy="1013598"/>
          </a:xfrm>
        </p:grpSpPr>
        <p:sp>
          <p:nvSpPr>
            <p:cNvPr id="13" name="Rectangle 12">
              <a:extLst>
                <a:ext uri="{FF2B5EF4-FFF2-40B4-BE49-F238E27FC236}">
                  <a16:creationId xmlns:a16="http://schemas.microsoft.com/office/drawing/2014/main" id="{0E947044-ED92-EABB-5FE8-2D775DD8D351}"/>
                </a:ext>
              </a:extLst>
            </p:cNvPr>
            <p:cNvSpPr/>
            <p:nvPr/>
          </p:nvSpPr>
          <p:spPr>
            <a:xfrm>
              <a:off x="1282700" y="1709132"/>
              <a:ext cx="165100" cy="868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Isosceles Triangle 13">
              <a:extLst>
                <a:ext uri="{FF2B5EF4-FFF2-40B4-BE49-F238E27FC236}">
                  <a16:creationId xmlns:a16="http://schemas.microsoft.com/office/drawing/2014/main" id="{6875C527-9315-B6F6-E32B-B8932896EDAB}"/>
                </a:ext>
              </a:extLst>
            </p:cNvPr>
            <p:cNvSpPr/>
            <p:nvPr/>
          </p:nvSpPr>
          <p:spPr>
            <a:xfrm rot="10800000">
              <a:off x="1282700" y="2578100"/>
              <a:ext cx="165100" cy="14463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5" name="Oval 14">
            <a:extLst>
              <a:ext uri="{FF2B5EF4-FFF2-40B4-BE49-F238E27FC236}">
                <a16:creationId xmlns:a16="http://schemas.microsoft.com/office/drawing/2014/main" id="{68BF7369-1ABF-B966-E153-42D00A62DB4A}"/>
              </a:ext>
            </a:extLst>
          </p:cNvPr>
          <p:cNvSpPr/>
          <p:nvPr/>
        </p:nvSpPr>
        <p:spPr>
          <a:xfrm>
            <a:off x="2973359" y="2271417"/>
            <a:ext cx="919914" cy="91991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Rounded Corners 19">
            <a:extLst>
              <a:ext uri="{FF2B5EF4-FFF2-40B4-BE49-F238E27FC236}">
                <a16:creationId xmlns:a16="http://schemas.microsoft.com/office/drawing/2014/main" id="{5166082F-857E-485B-2BBA-BFA03A9FE3E2}"/>
              </a:ext>
            </a:extLst>
          </p:cNvPr>
          <p:cNvSpPr/>
          <p:nvPr/>
        </p:nvSpPr>
        <p:spPr>
          <a:xfrm rot="1207745">
            <a:off x="1519193" y="1989114"/>
            <a:ext cx="1354741" cy="660970"/>
          </a:xfrm>
          <a:prstGeom prst="round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Rounded Corners 20">
            <a:extLst>
              <a:ext uri="{FF2B5EF4-FFF2-40B4-BE49-F238E27FC236}">
                <a16:creationId xmlns:a16="http://schemas.microsoft.com/office/drawing/2014/main" id="{2944EEED-BDAE-2C5F-E753-4D9A3A2FD8CA}"/>
              </a:ext>
            </a:extLst>
          </p:cNvPr>
          <p:cNvSpPr/>
          <p:nvPr/>
        </p:nvSpPr>
        <p:spPr>
          <a:xfrm rot="21015201">
            <a:off x="2234681" y="4567268"/>
            <a:ext cx="1354741" cy="660970"/>
          </a:xfrm>
          <a:prstGeom prst="round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Rounded Corners 21">
            <a:extLst>
              <a:ext uri="{FF2B5EF4-FFF2-40B4-BE49-F238E27FC236}">
                <a16:creationId xmlns:a16="http://schemas.microsoft.com/office/drawing/2014/main" id="{43F7F6B7-6D72-C27C-43EB-F5A7839505BB}"/>
              </a:ext>
            </a:extLst>
          </p:cNvPr>
          <p:cNvSpPr/>
          <p:nvPr/>
        </p:nvSpPr>
        <p:spPr>
          <a:xfrm rot="1853661">
            <a:off x="9171759" y="3836560"/>
            <a:ext cx="1354741" cy="660970"/>
          </a:xfrm>
          <a:prstGeom prst="round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6" name="Group 15">
            <a:extLst>
              <a:ext uri="{FF2B5EF4-FFF2-40B4-BE49-F238E27FC236}">
                <a16:creationId xmlns:a16="http://schemas.microsoft.com/office/drawing/2014/main" id="{EE0268AC-D5FE-B03F-657C-AE73AE738B39}"/>
              </a:ext>
            </a:extLst>
          </p:cNvPr>
          <p:cNvGrpSpPr/>
          <p:nvPr/>
        </p:nvGrpSpPr>
        <p:grpSpPr>
          <a:xfrm rot="16762852">
            <a:off x="4092884" y="3779875"/>
            <a:ext cx="262462" cy="1611331"/>
            <a:chOff x="1282700" y="1709132"/>
            <a:chExt cx="165100" cy="1013598"/>
          </a:xfrm>
        </p:grpSpPr>
        <p:sp>
          <p:nvSpPr>
            <p:cNvPr id="17" name="Rectangle 16">
              <a:extLst>
                <a:ext uri="{FF2B5EF4-FFF2-40B4-BE49-F238E27FC236}">
                  <a16:creationId xmlns:a16="http://schemas.microsoft.com/office/drawing/2014/main" id="{442A943A-63EE-F320-BAF8-50DAB12668E6}"/>
                </a:ext>
              </a:extLst>
            </p:cNvPr>
            <p:cNvSpPr/>
            <p:nvPr/>
          </p:nvSpPr>
          <p:spPr>
            <a:xfrm>
              <a:off x="1282700" y="1709132"/>
              <a:ext cx="165100" cy="868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Isosceles Triangle 17">
              <a:extLst>
                <a:ext uri="{FF2B5EF4-FFF2-40B4-BE49-F238E27FC236}">
                  <a16:creationId xmlns:a16="http://schemas.microsoft.com/office/drawing/2014/main" id="{7E6C063A-5E8D-07EC-654A-886054205195}"/>
                </a:ext>
              </a:extLst>
            </p:cNvPr>
            <p:cNvSpPr/>
            <p:nvPr/>
          </p:nvSpPr>
          <p:spPr>
            <a:xfrm rot="10800000">
              <a:off x="1282700" y="2578100"/>
              <a:ext cx="165100" cy="14463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9" name="Oval 18">
            <a:extLst>
              <a:ext uri="{FF2B5EF4-FFF2-40B4-BE49-F238E27FC236}">
                <a16:creationId xmlns:a16="http://schemas.microsoft.com/office/drawing/2014/main" id="{08311DB8-98BA-1E78-F57B-D24A76A9D649}"/>
              </a:ext>
            </a:extLst>
          </p:cNvPr>
          <p:cNvSpPr/>
          <p:nvPr/>
        </p:nvSpPr>
        <p:spPr>
          <a:xfrm>
            <a:off x="3704514" y="4235850"/>
            <a:ext cx="919914" cy="91991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a:extLst>
              <a:ext uri="{FF2B5EF4-FFF2-40B4-BE49-F238E27FC236}">
                <a16:creationId xmlns:a16="http://schemas.microsoft.com/office/drawing/2014/main" id="{02459E7A-8614-AEC3-9E67-0ABB2B528E54}"/>
              </a:ext>
            </a:extLst>
          </p:cNvPr>
          <p:cNvSpPr/>
          <p:nvPr/>
        </p:nvSpPr>
        <p:spPr>
          <a:xfrm>
            <a:off x="5880694" y="3328096"/>
            <a:ext cx="1260767" cy="201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a:extLst>
              <a:ext uri="{FF2B5EF4-FFF2-40B4-BE49-F238E27FC236}">
                <a16:creationId xmlns:a16="http://schemas.microsoft.com/office/drawing/2014/main" id="{F758B44C-DFCD-EED9-9661-813D030E0DA9}"/>
              </a:ext>
            </a:extLst>
          </p:cNvPr>
          <p:cNvSpPr/>
          <p:nvPr/>
        </p:nvSpPr>
        <p:spPr>
          <a:xfrm>
            <a:off x="5880694" y="3803397"/>
            <a:ext cx="1260767" cy="201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a:extLst>
              <a:ext uri="{FF2B5EF4-FFF2-40B4-BE49-F238E27FC236}">
                <a16:creationId xmlns:a16="http://schemas.microsoft.com/office/drawing/2014/main" id="{642C3587-1349-08C0-E7C8-E54F0274A310}"/>
              </a:ext>
            </a:extLst>
          </p:cNvPr>
          <p:cNvSpPr/>
          <p:nvPr/>
        </p:nvSpPr>
        <p:spPr>
          <a:xfrm>
            <a:off x="5880694" y="4302844"/>
            <a:ext cx="1260767" cy="201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408025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Feedback and discussion</a:t>
            </a:r>
          </a:p>
        </p:txBody>
      </p:sp>
      <p:grpSp>
        <p:nvGrpSpPr>
          <p:cNvPr id="3" name="Google Shape;314;p4">
            <a:extLst>
              <a:ext uri="{FF2B5EF4-FFF2-40B4-BE49-F238E27FC236}">
                <a16:creationId xmlns:a16="http://schemas.microsoft.com/office/drawing/2014/main" id="{F37F913A-FF7C-AD09-28B0-7237CBD13EB0}"/>
              </a:ext>
            </a:extLst>
          </p:cNvPr>
          <p:cNvGrpSpPr/>
          <p:nvPr/>
        </p:nvGrpSpPr>
        <p:grpSpPr>
          <a:xfrm>
            <a:off x="3419151" y="1903827"/>
            <a:ext cx="5353697" cy="3474717"/>
            <a:chOff x="3400707" y="1772174"/>
            <a:chExt cx="5758105" cy="3737192"/>
          </a:xfrm>
          <a:solidFill>
            <a:schemeClr val="accent4"/>
          </a:solidFill>
        </p:grpSpPr>
        <p:sp>
          <p:nvSpPr>
            <p:cNvPr id="4" name="Google Shape;315;p4">
              <a:extLst>
                <a:ext uri="{FF2B5EF4-FFF2-40B4-BE49-F238E27FC236}">
                  <a16:creationId xmlns:a16="http://schemas.microsoft.com/office/drawing/2014/main" id="{B85D1E4C-C95C-9B83-9772-ABB2F930F7D4}"/>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Google Shape;316;p4">
              <a:extLst>
                <a:ext uri="{FF2B5EF4-FFF2-40B4-BE49-F238E27FC236}">
                  <a16:creationId xmlns:a16="http://schemas.microsoft.com/office/drawing/2014/main" id="{BCD3EEB0-AD41-08BB-8E48-C2C55CEF000B}"/>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317;p4">
              <a:extLst>
                <a:ext uri="{FF2B5EF4-FFF2-40B4-BE49-F238E27FC236}">
                  <a16:creationId xmlns:a16="http://schemas.microsoft.com/office/drawing/2014/main" id="{F0BF1B4E-340E-006B-B783-54FF06982F43}"/>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318;p4">
              <a:extLst>
                <a:ext uri="{FF2B5EF4-FFF2-40B4-BE49-F238E27FC236}">
                  <a16:creationId xmlns:a16="http://schemas.microsoft.com/office/drawing/2014/main" id="{968B709D-A142-2CEC-BBCC-AA4E678AF9D7}"/>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319;p4">
              <a:extLst>
                <a:ext uri="{FF2B5EF4-FFF2-40B4-BE49-F238E27FC236}">
                  <a16:creationId xmlns:a16="http://schemas.microsoft.com/office/drawing/2014/main" id="{D5761CFA-75CD-12CF-86BF-DDB7C9029236}"/>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320;p4">
              <a:extLst>
                <a:ext uri="{FF2B5EF4-FFF2-40B4-BE49-F238E27FC236}">
                  <a16:creationId xmlns:a16="http://schemas.microsoft.com/office/drawing/2014/main" id="{5E039191-EB17-F50C-06EE-8BB662A097B4}"/>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321;p4">
              <a:extLst>
                <a:ext uri="{FF2B5EF4-FFF2-40B4-BE49-F238E27FC236}">
                  <a16:creationId xmlns:a16="http://schemas.microsoft.com/office/drawing/2014/main" id="{C777A51C-BC10-AEF9-629B-2C77CB8B78F9}"/>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322;p4">
              <a:extLst>
                <a:ext uri="{FF2B5EF4-FFF2-40B4-BE49-F238E27FC236}">
                  <a16:creationId xmlns:a16="http://schemas.microsoft.com/office/drawing/2014/main" id="{525B79E5-236E-D9CD-1B93-B944918BC836}"/>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3" name="Rectangle 12">
            <a:extLst>
              <a:ext uri="{FF2B5EF4-FFF2-40B4-BE49-F238E27FC236}">
                <a16:creationId xmlns:a16="http://schemas.microsoft.com/office/drawing/2014/main" id="{7B1C15DF-D944-9E28-F133-E778ED4D5396}"/>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OPTIONAL</a:t>
            </a:r>
          </a:p>
        </p:txBody>
      </p:sp>
      <p:grpSp>
        <p:nvGrpSpPr>
          <p:cNvPr id="2" name="Group 1">
            <a:extLst>
              <a:ext uri="{FF2B5EF4-FFF2-40B4-BE49-F238E27FC236}">
                <a16:creationId xmlns:a16="http://schemas.microsoft.com/office/drawing/2014/main" id="{6638BCB2-7162-4E6B-E692-032EC37AFA38}"/>
              </a:ext>
            </a:extLst>
          </p:cNvPr>
          <p:cNvGrpSpPr/>
          <p:nvPr/>
        </p:nvGrpSpPr>
        <p:grpSpPr>
          <a:xfrm>
            <a:off x="10228983" y="337468"/>
            <a:ext cx="1587872" cy="1368854"/>
            <a:chOff x="10228983" y="337468"/>
            <a:chExt cx="1587872" cy="1368854"/>
          </a:xfrm>
        </p:grpSpPr>
        <p:sp>
          <p:nvSpPr>
            <p:cNvPr id="12" name="Hexagon 11">
              <a:extLst>
                <a:ext uri="{FF2B5EF4-FFF2-40B4-BE49-F238E27FC236}">
                  <a16:creationId xmlns:a16="http://schemas.microsoft.com/office/drawing/2014/main" id="{8AACCF73-A126-80C2-DDD0-6D8D83702907}"/>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5" name="Group 14">
              <a:extLst>
                <a:ext uri="{FF2B5EF4-FFF2-40B4-BE49-F238E27FC236}">
                  <a16:creationId xmlns:a16="http://schemas.microsoft.com/office/drawing/2014/main" id="{7B0A23B4-3A17-66B0-ECCB-D1C52647C8D4}"/>
                </a:ext>
              </a:extLst>
            </p:cNvPr>
            <p:cNvGrpSpPr/>
            <p:nvPr/>
          </p:nvGrpSpPr>
          <p:grpSpPr>
            <a:xfrm>
              <a:off x="10621771" y="762700"/>
              <a:ext cx="562136" cy="634675"/>
              <a:chOff x="760175" y="830142"/>
              <a:chExt cx="867619" cy="979579"/>
            </a:xfrm>
          </p:grpSpPr>
          <p:sp>
            <p:nvSpPr>
              <p:cNvPr id="19" name="Rectangle 18">
                <a:extLst>
                  <a:ext uri="{FF2B5EF4-FFF2-40B4-BE49-F238E27FC236}">
                    <a16:creationId xmlns:a16="http://schemas.microsoft.com/office/drawing/2014/main" id="{72F0D6DD-2555-25B7-0A04-09D6EFE27337}"/>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3</a:t>
                </a:r>
              </a:p>
            </p:txBody>
          </p:sp>
          <p:sp>
            <p:nvSpPr>
              <p:cNvPr id="20" name="Rectangle 19">
                <a:extLst>
                  <a:ext uri="{FF2B5EF4-FFF2-40B4-BE49-F238E27FC236}">
                    <a16:creationId xmlns:a16="http://schemas.microsoft.com/office/drawing/2014/main" id="{23C6BEEE-BC4D-1F61-5CFD-13C0529902EE}"/>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6" name="Group 15">
              <a:extLst>
                <a:ext uri="{FF2B5EF4-FFF2-40B4-BE49-F238E27FC236}">
                  <a16:creationId xmlns:a16="http://schemas.microsoft.com/office/drawing/2014/main" id="{703C55BD-0560-F55A-D832-5698570DF70E}"/>
                </a:ext>
              </a:extLst>
            </p:cNvPr>
            <p:cNvGrpSpPr/>
            <p:nvPr/>
          </p:nvGrpSpPr>
          <p:grpSpPr>
            <a:xfrm>
              <a:off x="11325415" y="762701"/>
              <a:ext cx="182192" cy="634674"/>
              <a:chOff x="2121762" y="2323619"/>
              <a:chExt cx="200378" cy="825210"/>
            </a:xfrm>
          </p:grpSpPr>
          <p:sp>
            <p:nvSpPr>
              <p:cNvPr id="17" name="Isosceles Triangle 16">
                <a:extLst>
                  <a:ext uri="{FF2B5EF4-FFF2-40B4-BE49-F238E27FC236}">
                    <a16:creationId xmlns:a16="http://schemas.microsoft.com/office/drawing/2014/main" id="{911CCA51-E90D-DD27-9C9C-A23C61F73D12}"/>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FFD14B35-07C9-8E27-51A5-ED0C8018C656}"/>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49887296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CA"/>
              <a:t>Closing</a:t>
            </a:r>
          </a:p>
        </p:txBody>
      </p:sp>
    </p:spTree>
    <p:extLst>
      <p:ext uri="{BB962C8B-B14F-4D97-AF65-F5344CB8AC3E}">
        <p14:creationId xmlns:p14="http://schemas.microsoft.com/office/powerpoint/2010/main" val="192064162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Key learning points</a:t>
            </a:r>
          </a:p>
        </p:txBody>
      </p:sp>
      <p:sp>
        <p:nvSpPr>
          <p:cNvPr id="2" name="Google Shape;798;p37">
            <a:extLst>
              <a:ext uri="{FF2B5EF4-FFF2-40B4-BE49-F238E27FC236}">
                <a16:creationId xmlns:a16="http://schemas.microsoft.com/office/drawing/2014/main" id="{714946B2-6AF3-2DAA-4C68-F88119EFDF39}"/>
              </a:ext>
            </a:extLst>
          </p:cNvPr>
          <p:cNvSpPr txBox="1"/>
          <p:nvPr/>
        </p:nvSpPr>
        <p:spPr>
          <a:xfrm>
            <a:off x="561730" y="3331365"/>
            <a:ext cx="2252451" cy="2166899"/>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n-US" sz="1400">
                <a:solidFill>
                  <a:schemeClr val="dk1"/>
                </a:solidFill>
                <a:latin typeface="Arial" panose="020B0604020202020204" pitchFamily="34" charset="0"/>
                <a:ea typeface="Helvetica Neue"/>
                <a:cs typeface="Arial" panose="020B0604020202020204" pitchFamily="34" charset="0"/>
                <a:sym typeface="Helvetica Neue"/>
              </a:rPr>
              <a:t>The additional features functionalities are part of what  improves quality case management understanding. This is key to facilitate the case management IM component, and therefore case management .</a:t>
            </a:r>
          </a:p>
        </p:txBody>
      </p:sp>
      <p:sp>
        <p:nvSpPr>
          <p:cNvPr id="3" name="Google Shape;799;p37">
            <a:extLst>
              <a:ext uri="{FF2B5EF4-FFF2-40B4-BE49-F238E27FC236}">
                <a16:creationId xmlns:a16="http://schemas.microsoft.com/office/drawing/2014/main" id="{3A235DC8-9619-2FFC-E30D-0323DF0D871A}"/>
              </a:ext>
            </a:extLst>
          </p:cNvPr>
          <p:cNvSpPr txBox="1"/>
          <p:nvPr/>
        </p:nvSpPr>
        <p:spPr>
          <a:xfrm>
            <a:off x="3361418" y="3318468"/>
            <a:ext cx="2514424" cy="1936387"/>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n-US" sz="1400">
                <a:solidFill>
                  <a:schemeClr val="dk1"/>
                </a:solidFill>
                <a:latin typeface="Arial" panose="020B0604020202020204" pitchFamily="34" charset="0"/>
                <a:ea typeface="Helvetica Neue"/>
                <a:cs typeface="Arial" panose="020B0604020202020204" pitchFamily="34" charset="0"/>
                <a:sym typeface="Helvetica Neue"/>
              </a:rPr>
              <a:t>There are different tools and practices to support supervision in case management</a:t>
            </a:r>
          </a:p>
          <a:p>
            <a:pPr marL="0" marR="0" lvl="0" indent="0" rtl="0">
              <a:lnSpc>
                <a:spcPct val="107000"/>
              </a:lnSpc>
              <a:spcBef>
                <a:spcPts val="0"/>
              </a:spcBef>
              <a:spcAft>
                <a:spcPts val="0"/>
              </a:spcAft>
              <a:buNone/>
            </a:pPr>
            <a:r>
              <a:rPr lang="en-US" sz="1400">
                <a:solidFill>
                  <a:schemeClr val="dk1"/>
                </a:solidFill>
                <a:latin typeface="Arial" panose="020B0604020202020204" pitchFamily="34" charset="0"/>
                <a:ea typeface="Helvetica Neue"/>
                <a:cs typeface="Arial" panose="020B0604020202020204" pitchFamily="34" charset="0"/>
                <a:sym typeface="Helvetica Neue"/>
              </a:rPr>
              <a:t>The CPIMS+ can help support those supervision practices, especially (but not only) for remote supervision.</a:t>
            </a:r>
          </a:p>
        </p:txBody>
      </p:sp>
      <p:sp>
        <p:nvSpPr>
          <p:cNvPr id="8" name="Google Shape;803;p37">
            <a:extLst>
              <a:ext uri="{FF2B5EF4-FFF2-40B4-BE49-F238E27FC236}">
                <a16:creationId xmlns:a16="http://schemas.microsoft.com/office/drawing/2014/main" id="{3B010B84-B32C-E0D1-9CC8-4E17AF95ED7D}"/>
              </a:ext>
            </a:extLst>
          </p:cNvPr>
          <p:cNvSpPr txBox="1"/>
          <p:nvPr/>
        </p:nvSpPr>
        <p:spPr>
          <a:xfrm>
            <a:off x="6423079" y="3360587"/>
            <a:ext cx="2252451" cy="1475364"/>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n-US" sz="1400">
                <a:solidFill>
                  <a:schemeClr val="dk1"/>
                </a:solidFill>
                <a:latin typeface="Arial" panose="020B0604020202020204" pitchFamily="34" charset="0"/>
                <a:ea typeface="Helvetica Neue"/>
                <a:cs typeface="Arial" panose="020B0604020202020204" pitchFamily="34" charset="0"/>
                <a:sym typeface="Helvetica Neue"/>
              </a:rPr>
              <a:t>The communication through the CPIMS+ needs to be complementary to face-to-face supervision and/or verbal communication.</a:t>
            </a:r>
          </a:p>
        </p:txBody>
      </p:sp>
      <p:sp>
        <p:nvSpPr>
          <p:cNvPr id="9" name="Google Shape;803;p37">
            <a:extLst>
              <a:ext uri="{FF2B5EF4-FFF2-40B4-BE49-F238E27FC236}">
                <a16:creationId xmlns:a16="http://schemas.microsoft.com/office/drawing/2014/main" id="{E256C088-4FDD-6AE5-E216-E1CDA7FB6350}"/>
              </a:ext>
            </a:extLst>
          </p:cNvPr>
          <p:cNvSpPr txBox="1"/>
          <p:nvPr/>
        </p:nvSpPr>
        <p:spPr>
          <a:xfrm>
            <a:off x="9222767" y="3360587"/>
            <a:ext cx="2252451" cy="2627923"/>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n-US" sz="1400">
                <a:solidFill>
                  <a:schemeClr val="dk1"/>
                </a:solidFill>
                <a:latin typeface="Arial" panose="020B0604020202020204" pitchFamily="34" charset="0"/>
                <a:ea typeface="Helvetica Neue"/>
                <a:cs typeface="Arial" panose="020B0604020202020204" pitchFamily="34" charset="0"/>
                <a:sym typeface="Helvetica Neue"/>
              </a:rPr>
              <a:t>When doing FTR matching will not always show a direct match, having the patience to go through the likely matches is key for successful reunification and needs the right social work/ matching skills on top of the IM functions which only you can provide.</a:t>
            </a:r>
          </a:p>
        </p:txBody>
      </p:sp>
      <p:sp>
        <p:nvSpPr>
          <p:cNvPr id="11" name="Google Shape;800;p37">
            <a:extLst>
              <a:ext uri="{FF2B5EF4-FFF2-40B4-BE49-F238E27FC236}">
                <a16:creationId xmlns:a16="http://schemas.microsoft.com/office/drawing/2014/main" id="{04A97CC9-A6DB-D52E-D80B-9BE3A6444EEE}"/>
              </a:ext>
            </a:extLst>
          </p:cNvPr>
          <p:cNvSpPr/>
          <p:nvPr/>
        </p:nvSpPr>
        <p:spPr>
          <a:xfrm>
            <a:off x="1162175" y="1727751"/>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801;p37">
            <a:extLst>
              <a:ext uri="{FF2B5EF4-FFF2-40B4-BE49-F238E27FC236}">
                <a16:creationId xmlns:a16="http://schemas.microsoft.com/office/drawing/2014/main" id="{ACE2F9BC-0191-07A7-38E7-313BF87CD17F}"/>
              </a:ext>
            </a:extLst>
          </p:cNvPr>
          <p:cNvSpPr/>
          <p:nvPr/>
        </p:nvSpPr>
        <p:spPr>
          <a:xfrm>
            <a:off x="4091519" y="1727751"/>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802;p37">
            <a:extLst>
              <a:ext uri="{FF2B5EF4-FFF2-40B4-BE49-F238E27FC236}">
                <a16:creationId xmlns:a16="http://schemas.microsoft.com/office/drawing/2014/main" id="{346F8B57-49B8-722F-6A9E-08BEE70B74BE}"/>
              </a:ext>
            </a:extLst>
          </p:cNvPr>
          <p:cNvSpPr/>
          <p:nvPr/>
        </p:nvSpPr>
        <p:spPr>
          <a:xfrm>
            <a:off x="7023524" y="1727751"/>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802;p37">
            <a:extLst>
              <a:ext uri="{FF2B5EF4-FFF2-40B4-BE49-F238E27FC236}">
                <a16:creationId xmlns:a16="http://schemas.microsoft.com/office/drawing/2014/main" id="{1641B5A9-6CDB-05DF-68D2-C5B6E6670A9B}"/>
              </a:ext>
            </a:extLst>
          </p:cNvPr>
          <p:cNvSpPr/>
          <p:nvPr/>
        </p:nvSpPr>
        <p:spPr>
          <a:xfrm>
            <a:off x="9823212" y="1727751"/>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54984735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2400" b="1">
                <a:solidFill>
                  <a:schemeClr val="bg1"/>
                </a:solidFill>
                <a:latin typeface="Garamond"/>
              </a:rPr>
              <a:t>SESSION 5</a:t>
            </a:r>
          </a:p>
          <a:p>
            <a:br>
              <a:rPr lang="en-CA" b="1">
                <a:solidFill>
                  <a:schemeClr val="bg1"/>
                </a:solidFill>
                <a:latin typeface="Garamond"/>
              </a:rPr>
            </a:br>
            <a:r>
              <a:rPr lang="en-US" sz="5400" b="1">
                <a:solidFill>
                  <a:schemeClr val="bg1"/>
                </a:solidFill>
                <a:latin typeface="Garamond"/>
              </a:rPr>
              <a:t>Using the CPIMS+ to monitor Case Management to support Program Quality </a:t>
            </a:r>
          </a:p>
        </p:txBody>
      </p:sp>
    </p:spTree>
    <p:extLst>
      <p:ext uri="{BB962C8B-B14F-4D97-AF65-F5344CB8AC3E}">
        <p14:creationId xmlns:p14="http://schemas.microsoft.com/office/powerpoint/2010/main" val="117678717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740515" y="3198461"/>
            <a:ext cx="2293866" cy="562168"/>
          </a:xfrm>
        </p:spPr>
        <p:txBody>
          <a:bodyPr/>
          <a:lstStyle/>
          <a:p>
            <a:r>
              <a:rPr lang="en-CA">
                <a:latin typeface="Garamond"/>
              </a:rPr>
              <a:t>Session aim</a:t>
            </a:r>
            <a:endParaRPr lang="en-CA"/>
          </a:p>
        </p:txBody>
      </p:sp>
      <p:sp>
        <p:nvSpPr>
          <p:cNvPr id="2" name="Rectangle 1">
            <a:extLst>
              <a:ext uri="{FF2B5EF4-FFF2-40B4-BE49-F238E27FC236}">
                <a16:creationId xmlns:a16="http://schemas.microsoft.com/office/drawing/2014/main" id="{5CA4692A-C893-0D9E-6260-BE7BE0688094}"/>
              </a:ext>
            </a:extLst>
          </p:cNvPr>
          <p:cNvSpPr/>
          <p:nvPr/>
        </p:nvSpPr>
        <p:spPr>
          <a:xfrm>
            <a:off x="6713034" y="2432970"/>
            <a:ext cx="3133492" cy="40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390587F5-194A-4BEC-1BF4-A2F8E2939754}"/>
              </a:ext>
            </a:extLst>
          </p:cNvPr>
          <p:cNvSpPr txBox="1"/>
          <p:nvPr/>
        </p:nvSpPr>
        <p:spPr>
          <a:xfrm>
            <a:off x="6244593" y="1951366"/>
            <a:ext cx="4206892" cy="2677656"/>
          </a:xfrm>
          <a:prstGeom prst="rect">
            <a:avLst/>
          </a:prstGeom>
          <a:noFill/>
        </p:spPr>
        <p:txBody>
          <a:bodyPr wrap="square">
            <a:spAutoFit/>
          </a:bodyPr>
          <a:lstStyle/>
          <a:p>
            <a:pPr marL="0" indent="0">
              <a:buNone/>
            </a:pPr>
            <a:r>
              <a:rPr lang="en-US" sz="2800" b="1">
                <a:solidFill>
                  <a:schemeClr val="accent4"/>
                </a:solidFill>
                <a:effectLst/>
                <a:latin typeface="Helvetica Neue"/>
                <a:ea typeface="Calibri" panose="020F0502020204030204" pitchFamily="34" charset="0"/>
                <a:cs typeface="Helvetica 45 Light"/>
              </a:rPr>
              <a:t>To enable participants to apply the CPIMS+ skills which can support case management monitoring</a:t>
            </a:r>
          </a:p>
        </p:txBody>
      </p:sp>
    </p:spTree>
    <p:extLst>
      <p:ext uri="{BB962C8B-B14F-4D97-AF65-F5344CB8AC3E}">
        <p14:creationId xmlns:p14="http://schemas.microsoft.com/office/powerpoint/2010/main" val="248621300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F5A7A33-2FD4-47B8-9BFB-7E6E4EA30D87}"/>
              </a:ext>
            </a:extLst>
          </p:cNvPr>
          <p:cNvCxnSpPr>
            <a:cxnSpLocks/>
          </p:cNvCxnSpPr>
          <p:nvPr/>
        </p:nvCxnSpPr>
        <p:spPr>
          <a:xfrm>
            <a:off x="7911764" y="862661"/>
            <a:ext cx="0" cy="499232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4EEE1C-BE7F-4B6C-BA92-E8B3F36132B2}"/>
              </a:ext>
            </a:extLst>
          </p:cNvPr>
          <p:cNvSpPr txBox="1"/>
          <p:nvPr/>
        </p:nvSpPr>
        <p:spPr>
          <a:xfrm>
            <a:off x="8194090" y="570274"/>
            <a:ext cx="2120984" cy="584775"/>
          </a:xfrm>
          <a:prstGeom prst="rect">
            <a:avLst/>
          </a:prstGeom>
          <a:noFill/>
        </p:spPr>
        <p:txBody>
          <a:bodyPr wrap="square" lIns="91440" tIns="45720" rIns="91440" bIns="45720" anchor="t">
            <a:spAutoFit/>
          </a:bodyPr>
          <a:lstStyle/>
          <a:p>
            <a:r>
              <a:rPr lang="en-US" sz="1600" b="1">
                <a:latin typeface="Helvetica Neue"/>
                <a:ea typeface="Calibri" panose="020F0502020204030204" pitchFamily="34" charset="0"/>
                <a:cs typeface="Times New Roman"/>
              </a:rPr>
              <a:t>Opening</a:t>
            </a:r>
          </a:p>
          <a:p>
            <a:r>
              <a:rPr lang="en-US" sz="1600" i="1">
                <a:highlight>
                  <a:srgbClr val="FFFF00"/>
                </a:highlight>
                <a:latin typeface="Helvetica Neue"/>
                <a:ea typeface="Calibri" panose="020F0502020204030204" pitchFamily="34" charset="0"/>
                <a:cs typeface="Times New Roman"/>
              </a:rPr>
              <a:t>X hours x minutes</a:t>
            </a:r>
            <a:endParaRPr lang="en-US" sz="1600" i="1">
              <a:highlight>
                <a:srgbClr val="FFFF00"/>
              </a:highlight>
              <a:latin typeface="Calibri"/>
              <a:ea typeface="Calibri" panose="020F0502020204030204" pitchFamily="34" charset="0"/>
              <a:cs typeface="Times New Roman"/>
            </a:endParaRPr>
          </a:p>
        </p:txBody>
      </p:sp>
      <p:sp>
        <p:nvSpPr>
          <p:cNvPr id="16" name="TextBox 15">
            <a:extLst>
              <a:ext uri="{FF2B5EF4-FFF2-40B4-BE49-F238E27FC236}">
                <a16:creationId xmlns:a16="http://schemas.microsoft.com/office/drawing/2014/main" id="{BBFB386E-6551-4A1A-A6BB-9382E7E7FF5C}"/>
              </a:ext>
            </a:extLst>
          </p:cNvPr>
          <p:cNvSpPr txBox="1"/>
          <p:nvPr/>
        </p:nvSpPr>
        <p:spPr>
          <a:xfrm>
            <a:off x="8194089" y="1313495"/>
            <a:ext cx="3284738" cy="584775"/>
          </a:xfrm>
          <a:prstGeom prst="rect">
            <a:avLst/>
          </a:prstGeom>
          <a:noFill/>
        </p:spPr>
        <p:txBody>
          <a:bodyPr wrap="square" lIns="91440" tIns="45720" rIns="91440" bIns="45720" anchor="t">
            <a:spAutoFit/>
          </a:bodyPr>
          <a:lstStyle/>
          <a:p>
            <a:r>
              <a:rPr lang="en-US" sz="1600" b="1" dirty="0">
                <a:latin typeface="Helvetica Neue"/>
                <a:ea typeface="Calibri" panose="020F0502020204030204" pitchFamily="34" charset="0"/>
                <a:cs typeface="Times New Roman"/>
              </a:rPr>
              <a:t>CPIMS+ and program quality</a:t>
            </a:r>
          </a:p>
          <a:p>
            <a:r>
              <a:rPr lang="en-US" sz="1600" i="1" dirty="0">
                <a:highlight>
                  <a:srgbClr val="FFFF00"/>
                </a:highlight>
                <a:latin typeface="Helvetica Neue"/>
                <a:ea typeface="Calibri" panose="020F0502020204030204" pitchFamily="34" charset="0"/>
                <a:cs typeface="Times New Roman" panose="02020603050405020304" pitchFamily="18" charset="0"/>
              </a:rPr>
              <a:t>X hour x minutes</a:t>
            </a:r>
            <a:endParaRPr lang="en-US"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733F3946-B216-415C-9730-A510A95A13CA}"/>
              </a:ext>
            </a:extLst>
          </p:cNvPr>
          <p:cNvSpPr txBox="1"/>
          <p:nvPr/>
        </p:nvSpPr>
        <p:spPr>
          <a:xfrm>
            <a:off x="6220288" y="2135927"/>
            <a:ext cx="1349407" cy="338554"/>
          </a:xfrm>
          <a:prstGeom prst="rect">
            <a:avLst/>
          </a:prstGeom>
          <a:noFill/>
        </p:spPr>
        <p:txBody>
          <a:bodyPr wrap="square">
            <a:spAutoFit/>
          </a:bodyPr>
          <a:lstStyle/>
          <a:p>
            <a:pPr algn="r"/>
            <a:r>
              <a:rPr lang="en-US" sz="1600" b="1">
                <a:latin typeface="Helvetica Neue"/>
                <a:ea typeface="Calibri" panose="020F0502020204030204" pitchFamily="34" charset="0"/>
                <a:cs typeface="Times New Roman" panose="02020603050405020304" pitchFamily="18" charset="0"/>
              </a:rPr>
              <a:t>Break</a:t>
            </a:r>
            <a:endParaRPr lang="en-US" sz="1600" b="1" i="1">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176BB8F9-C123-4183-92A9-C60157A708DC}"/>
              </a:ext>
            </a:extLst>
          </p:cNvPr>
          <p:cNvSpPr txBox="1"/>
          <p:nvPr/>
        </p:nvSpPr>
        <p:spPr>
          <a:xfrm>
            <a:off x="8194089" y="2752251"/>
            <a:ext cx="3284738" cy="830997"/>
          </a:xfrm>
          <a:prstGeom prst="rect">
            <a:avLst/>
          </a:prstGeom>
          <a:noFill/>
        </p:spPr>
        <p:txBody>
          <a:bodyPr wrap="square" lIns="91440" tIns="45720" rIns="91440" bIns="45720" anchor="t">
            <a:spAutoFit/>
          </a:bodyPr>
          <a:lstStyle/>
          <a:p>
            <a:r>
              <a:rPr lang="en-US" sz="1600" b="1" dirty="0">
                <a:latin typeface="Helvetica Neue"/>
                <a:cs typeface="Times New Roman"/>
              </a:rPr>
              <a:t>Child and caregiver case management feedback form </a:t>
            </a:r>
          </a:p>
          <a:p>
            <a:r>
              <a:rPr lang="en-US" sz="1600" i="1" dirty="0">
                <a:highlight>
                  <a:srgbClr val="FFFF00"/>
                </a:highlight>
                <a:latin typeface="Helvetica Neue"/>
                <a:ea typeface="Calibri" panose="020F0502020204030204" pitchFamily="34" charset="0"/>
                <a:cs typeface="Times New Roman" panose="02020603050405020304" pitchFamily="18" charset="0"/>
              </a:rPr>
              <a:t>X hour x minutes</a:t>
            </a:r>
            <a:endParaRPr lang="en-US"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E1ED7D59-DD7D-4D01-8768-ED10E5D40571}"/>
              </a:ext>
            </a:extLst>
          </p:cNvPr>
          <p:cNvSpPr txBox="1"/>
          <p:nvPr/>
        </p:nvSpPr>
        <p:spPr>
          <a:xfrm>
            <a:off x="6220288" y="3484271"/>
            <a:ext cx="1349407" cy="338554"/>
          </a:xfrm>
          <a:prstGeom prst="rect">
            <a:avLst/>
          </a:prstGeom>
          <a:noFill/>
        </p:spPr>
        <p:txBody>
          <a:bodyPr wrap="square">
            <a:spAutoFit/>
          </a:bodyPr>
          <a:lstStyle/>
          <a:p>
            <a:pPr algn="r"/>
            <a:r>
              <a:rPr lang="en-US" sz="1600" b="1">
                <a:latin typeface="Helvetica Neue"/>
                <a:ea typeface="Calibri" panose="020F0502020204030204" pitchFamily="34" charset="0"/>
                <a:cs typeface="Times New Roman" panose="02020603050405020304" pitchFamily="18" charset="0"/>
              </a:rPr>
              <a:t>Lunch</a:t>
            </a:r>
            <a:endParaRPr lang="en-US" sz="1600" b="1" i="1">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7CB6E16-976A-46E5-817B-4B58ED997934}"/>
              </a:ext>
            </a:extLst>
          </p:cNvPr>
          <p:cNvSpPr txBox="1"/>
          <p:nvPr/>
        </p:nvSpPr>
        <p:spPr>
          <a:xfrm>
            <a:off x="8194089" y="3944785"/>
            <a:ext cx="3284738" cy="830997"/>
          </a:xfrm>
          <a:prstGeom prst="rect">
            <a:avLst/>
          </a:prstGeom>
          <a:noFill/>
        </p:spPr>
        <p:txBody>
          <a:bodyPr wrap="square" lIns="91440" tIns="45720" rIns="91440" bIns="45720" anchor="t">
            <a:spAutoFit/>
          </a:bodyPr>
          <a:lstStyle/>
          <a:p>
            <a:r>
              <a:rPr lang="en-US" sz="1600" b="1" dirty="0">
                <a:latin typeface="Helvetica Neue"/>
                <a:cs typeface="Times New Roman"/>
              </a:rPr>
              <a:t>CPIMS+ and case management Key Performance Indicators </a:t>
            </a:r>
          </a:p>
          <a:p>
            <a:r>
              <a:rPr lang="en-US" sz="1600" i="1" dirty="0">
                <a:highlight>
                  <a:srgbClr val="FFFF00"/>
                </a:highlight>
                <a:latin typeface="Helvetica Neue"/>
                <a:ea typeface="Calibri" panose="020F0502020204030204" pitchFamily="34" charset="0"/>
                <a:cs typeface="Times New Roman" panose="02020603050405020304" pitchFamily="18" charset="0"/>
              </a:rPr>
              <a:t>X hour x minutes</a:t>
            </a:r>
            <a:endParaRPr lang="en-US"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9638F6D1-0A37-4F47-96E4-AEF2CAFF1F80}"/>
              </a:ext>
            </a:extLst>
          </p:cNvPr>
          <p:cNvSpPr txBox="1"/>
          <p:nvPr/>
        </p:nvSpPr>
        <p:spPr>
          <a:xfrm>
            <a:off x="6220288" y="4911679"/>
            <a:ext cx="1349407" cy="338554"/>
          </a:xfrm>
          <a:prstGeom prst="rect">
            <a:avLst/>
          </a:prstGeom>
          <a:noFill/>
        </p:spPr>
        <p:txBody>
          <a:bodyPr wrap="square">
            <a:spAutoFit/>
          </a:bodyPr>
          <a:lstStyle/>
          <a:p>
            <a:pPr algn="r"/>
            <a:r>
              <a:rPr lang="en-US" sz="1600" b="1">
                <a:latin typeface="Helvetica Neue"/>
                <a:ea typeface="Calibri" panose="020F0502020204030204" pitchFamily="34" charset="0"/>
                <a:cs typeface="Times New Roman" panose="02020603050405020304" pitchFamily="18" charset="0"/>
              </a:rPr>
              <a:t>Break</a:t>
            </a:r>
            <a:endParaRPr lang="en-US" sz="1600" b="1" i="1">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2C80475D-5F3E-47EF-B6D0-18A09AFB8F0C}"/>
              </a:ext>
            </a:extLst>
          </p:cNvPr>
          <p:cNvSpPr txBox="1"/>
          <p:nvPr/>
        </p:nvSpPr>
        <p:spPr>
          <a:xfrm>
            <a:off x="8194089" y="5463386"/>
            <a:ext cx="3284738" cy="584775"/>
          </a:xfrm>
          <a:prstGeom prst="rect">
            <a:avLst/>
          </a:prstGeom>
          <a:noFill/>
        </p:spPr>
        <p:txBody>
          <a:bodyPr wrap="square" lIns="91440" tIns="45720" rIns="91440" bIns="45720" anchor="t">
            <a:spAutoFit/>
          </a:bodyPr>
          <a:lstStyle/>
          <a:p>
            <a:r>
              <a:rPr lang="en-US" sz="1600" b="1">
                <a:latin typeface="Helvetica Neue"/>
                <a:ea typeface="Calibri" panose="020F0502020204030204" pitchFamily="34" charset="0"/>
                <a:cs typeface="Times New Roman"/>
              </a:rPr>
              <a:t>Closing</a:t>
            </a:r>
          </a:p>
          <a:p>
            <a:r>
              <a:rPr lang="en-US" sz="1600" i="1">
                <a:highlight>
                  <a:srgbClr val="FFFF00"/>
                </a:highlight>
                <a:latin typeface="Helvetica Neue"/>
                <a:ea typeface="Calibri" panose="020F0502020204030204" pitchFamily="34" charset="0"/>
                <a:cs typeface="Times New Roman" panose="02020603050405020304" pitchFamily="18" charset="0"/>
              </a:rPr>
              <a:t>X hour x minutes</a:t>
            </a:r>
            <a:endParaRPr lang="en-US" sz="1600" i="1">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5" name="Hexagon 24">
            <a:extLst>
              <a:ext uri="{FF2B5EF4-FFF2-40B4-BE49-F238E27FC236}">
                <a16:creationId xmlns:a16="http://schemas.microsoft.com/office/drawing/2014/main" id="{37D81114-568C-4AAA-9976-2EB696817307}"/>
              </a:ext>
            </a:extLst>
          </p:cNvPr>
          <p:cNvSpPr/>
          <p:nvPr/>
        </p:nvSpPr>
        <p:spPr>
          <a:xfrm rot="1782986">
            <a:off x="7743969" y="772671"/>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Hexagon 25">
            <a:extLst>
              <a:ext uri="{FF2B5EF4-FFF2-40B4-BE49-F238E27FC236}">
                <a16:creationId xmlns:a16="http://schemas.microsoft.com/office/drawing/2014/main" id="{F0ED0933-38E5-4291-92C0-36AAF9EA44E0}"/>
              </a:ext>
            </a:extLst>
          </p:cNvPr>
          <p:cNvSpPr/>
          <p:nvPr/>
        </p:nvSpPr>
        <p:spPr>
          <a:xfrm rot="1782986">
            <a:off x="7739848" y="1486377"/>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Hexagon 26">
            <a:extLst>
              <a:ext uri="{FF2B5EF4-FFF2-40B4-BE49-F238E27FC236}">
                <a16:creationId xmlns:a16="http://schemas.microsoft.com/office/drawing/2014/main" id="{5CC97698-DC01-431C-AEDD-1668768F0EEE}"/>
              </a:ext>
            </a:extLst>
          </p:cNvPr>
          <p:cNvSpPr/>
          <p:nvPr/>
        </p:nvSpPr>
        <p:spPr>
          <a:xfrm rot="1782986">
            <a:off x="7743968" y="2160551"/>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Hexagon 27">
            <a:extLst>
              <a:ext uri="{FF2B5EF4-FFF2-40B4-BE49-F238E27FC236}">
                <a16:creationId xmlns:a16="http://schemas.microsoft.com/office/drawing/2014/main" id="{BA5B85DC-E1FF-4A6D-8A92-F746BD9463B7}"/>
              </a:ext>
            </a:extLst>
          </p:cNvPr>
          <p:cNvSpPr/>
          <p:nvPr/>
        </p:nvSpPr>
        <p:spPr>
          <a:xfrm rot="1782986">
            <a:off x="7739848" y="2874253"/>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Hexagon 28">
            <a:extLst>
              <a:ext uri="{FF2B5EF4-FFF2-40B4-BE49-F238E27FC236}">
                <a16:creationId xmlns:a16="http://schemas.microsoft.com/office/drawing/2014/main" id="{6E790813-CBBC-4F6E-8474-FED90FEA223A}"/>
              </a:ext>
            </a:extLst>
          </p:cNvPr>
          <p:cNvSpPr/>
          <p:nvPr/>
        </p:nvSpPr>
        <p:spPr>
          <a:xfrm rot="1782986">
            <a:off x="7743969" y="3548427"/>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Hexagon 29">
            <a:extLst>
              <a:ext uri="{FF2B5EF4-FFF2-40B4-BE49-F238E27FC236}">
                <a16:creationId xmlns:a16="http://schemas.microsoft.com/office/drawing/2014/main" id="{23D8AA94-FFBD-4F15-A021-C7F67B4A9317}"/>
              </a:ext>
            </a:extLst>
          </p:cNvPr>
          <p:cNvSpPr/>
          <p:nvPr/>
        </p:nvSpPr>
        <p:spPr>
          <a:xfrm rot="1782986">
            <a:off x="7743969" y="4262131"/>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Hexagon 30">
            <a:extLst>
              <a:ext uri="{FF2B5EF4-FFF2-40B4-BE49-F238E27FC236}">
                <a16:creationId xmlns:a16="http://schemas.microsoft.com/office/drawing/2014/main" id="{1A21B561-6CC5-4F29-9E34-644CC16CF189}"/>
              </a:ext>
            </a:extLst>
          </p:cNvPr>
          <p:cNvSpPr/>
          <p:nvPr/>
        </p:nvSpPr>
        <p:spPr>
          <a:xfrm rot="1782986">
            <a:off x="7743969" y="4975835"/>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Hexagon 31">
            <a:extLst>
              <a:ext uri="{FF2B5EF4-FFF2-40B4-BE49-F238E27FC236}">
                <a16:creationId xmlns:a16="http://schemas.microsoft.com/office/drawing/2014/main" id="{ACB160BB-5C43-437B-A56D-9358A65C17FB}"/>
              </a:ext>
            </a:extLst>
          </p:cNvPr>
          <p:cNvSpPr/>
          <p:nvPr/>
        </p:nvSpPr>
        <p:spPr>
          <a:xfrm rot="1782986">
            <a:off x="7743969" y="5689540"/>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028454" y="3198461"/>
            <a:ext cx="4015311" cy="562168"/>
          </a:xfrm>
        </p:spPr>
        <p:txBody>
          <a:bodyPr/>
          <a:lstStyle/>
          <a:p>
            <a:r>
              <a:rPr lang="en-CA">
                <a:latin typeface="Garamond"/>
              </a:rPr>
              <a:t>Agenda</a:t>
            </a:r>
            <a:endParaRPr lang="en-CA"/>
          </a:p>
        </p:txBody>
      </p:sp>
    </p:spTree>
    <p:extLst>
      <p:ext uri="{BB962C8B-B14F-4D97-AF65-F5344CB8AC3E}">
        <p14:creationId xmlns:p14="http://schemas.microsoft.com/office/powerpoint/2010/main" val="317190611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US"/>
              <a:t>Opening</a:t>
            </a:r>
          </a:p>
        </p:txBody>
      </p:sp>
    </p:spTree>
    <p:extLst>
      <p:ext uri="{BB962C8B-B14F-4D97-AF65-F5344CB8AC3E}">
        <p14:creationId xmlns:p14="http://schemas.microsoft.com/office/powerpoint/2010/main" val="89358781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normAutofit/>
          </a:bodyPr>
          <a:lstStyle/>
          <a:p>
            <a:r>
              <a:rPr lang="en-CA"/>
              <a:t>Learning objectives</a:t>
            </a:r>
          </a:p>
        </p:txBody>
      </p:sp>
      <p:sp>
        <p:nvSpPr>
          <p:cNvPr id="3" name="TextBox 2">
            <a:extLst>
              <a:ext uri="{FF2B5EF4-FFF2-40B4-BE49-F238E27FC236}">
                <a16:creationId xmlns:a16="http://schemas.microsoft.com/office/drawing/2014/main" id="{6478085E-71F8-7541-47E7-5FC524F095C7}"/>
              </a:ext>
            </a:extLst>
          </p:cNvPr>
          <p:cNvSpPr txBox="1"/>
          <p:nvPr/>
        </p:nvSpPr>
        <p:spPr>
          <a:xfrm>
            <a:off x="1270920" y="3781092"/>
            <a:ext cx="2944652" cy="959943"/>
          </a:xfrm>
          <a:prstGeom prst="rect">
            <a:avLst/>
          </a:prstGeom>
          <a:noFill/>
        </p:spPr>
        <p:txBody>
          <a:bodyPr wrap="square">
            <a:spAutoFit/>
          </a:bodyPr>
          <a:lstStyle/>
          <a:p>
            <a:pPr marL="0" marR="0" lvl="0" indent="0" algn="l" rtl="0">
              <a:lnSpc>
                <a:spcPct val="107000"/>
              </a:lnSpc>
              <a:spcBef>
                <a:spcPts val="0"/>
              </a:spcBef>
              <a:spcAft>
                <a:spcPts val="0"/>
              </a:spcAft>
              <a:buNone/>
            </a:pPr>
            <a:r>
              <a:rPr lang="en-US">
                <a:solidFill>
                  <a:schemeClr val="dk1"/>
                </a:solidFill>
                <a:latin typeface="Arial"/>
                <a:ea typeface="Arial"/>
                <a:cs typeface="Arial"/>
                <a:sym typeface="Arial"/>
              </a:rPr>
              <a:t>Recall key considerations related to program quality for case management</a:t>
            </a:r>
          </a:p>
        </p:txBody>
      </p:sp>
      <p:sp>
        <p:nvSpPr>
          <p:cNvPr id="4" name="TextBox 3">
            <a:extLst>
              <a:ext uri="{FF2B5EF4-FFF2-40B4-BE49-F238E27FC236}">
                <a16:creationId xmlns:a16="http://schemas.microsoft.com/office/drawing/2014/main" id="{0F5B3FE6-2A09-9FE0-B5C5-1681EB9090E9}"/>
              </a:ext>
            </a:extLst>
          </p:cNvPr>
          <p:cNvSpPr txBox="1"/>
          <p:nvPr/>
        </p:nvSpPr>
        <p:spPr>
          <a:xfrm>
            <a:off x="4724541" y="3781092"/>
            <a:ext cx="2944652" cy="959943"/>
          </a:xfrm>
          <a:prstGeom prst="rect">
            <a:avLst/>
          </a:prstGeom>
          <a:noFill/>
        </p:spPr>
        <p:txBody>
          <a:bodyPr wrap="square">
            <a:spAutoFit/>
          </a:bodyPr>
          <a:lstStyle/>
          <a:p>
            <a:pPr>
              <a:lnSpc>
                <a:spcPct val="107000"/>
              </a:lnSpc>
            </a:pPr>
            <a:r>
              <a:rPr lang="en-US">
                <a:solidFill>
                  <a:schemeClr val="dk1"/>
                </a:solidFill>
                <a:latin typeface="Arial"/>
                <a:ea typeface="Arial"/>
                <a:cs typeface="Arial"/>
                <a:sym typeface="Arial"/>
              </a:rPr>
              <a:t>Demonstrate how to enter data in the feedback forms using the CPIMS+</a:t>
            </a:r>
          </a:p>
        </p:txBody>
      </p:sp>
      <p:sp>
        <p:nvSpPr>
          <p:cNvPr id="5" name="TextBox 4">
            <a:extLst>
              <a:ext uri="{FF2B5EF4-FFF2-40B4-BE49-F238E27FC236}">
                <a16:creationId xmlns:a16="http://schemas.microsoft.com/office/drawing/2014/main" id="{01454A18-A168-F93D-F055-7A18C7D7B963}"/>
              </a:ext>
            </a:extLst>
          </p:cNvPr>
          <p:cNvSpPr txBox="1"/>
          <p:nvPr/>
        </p:nvSpPr>
        <p:spPr>
          <a:xfrm>
            <a:off x="8178162" y="3781092"/>
            <a:ext cx="2944652" cy="1256306"/>
          </a:xfrm>
          <a:prstGeom prst="rect">
            <a:avLst/>
          </a:prstGeom>
          <a:noFill/>
        </p:spPr>
        <p:txBody>
          <a:bodyPr wrap="square">
            <a:spAutoFit/>
          </a:bodyPr>
          <a:lstStyle/>
          <a:p>
            <a:pPr marL="0" marR="0" lvl="0" indent="0" algn="l" rtl="0">
              <a:lnSpc>
                <a:spcPct val="107000"/>
              </a:lnSpc>
              <a:spcBef>
                <a:spcPts val="0"/>
              </a:spcBef>
              <a:spcAft>
                <a:spcPts val="0"/>
              </a:spcAft>
              <a:buNone/>
            </a:pPr>
            <a:r>
              <a:rPr lang="en-US">
                <a:solidFill>
                  <a:schemeClr val="dk1"/>
                </a:solidFill>
                <a:latin typeface="Arial"/>
                <a:ea typeface="Arial"/>
                <a:cs typeface="Arial"/>
                <a:sym typeface="Arial"/>
              </a:rPr>
              <a:t>Explain how to interpret and analyze Key Performance Indicators (KPI’s) using the CPIMS+</a:t>
            </a:r>
          </a:p>
        </p:txBody>
      </p:sp>
      <p:grpSp>
        <p:nvGrpSpPr>
          <p:cNvPr id="6" name="Group 5">
            <a:extLst>
              <a:ext uri="{FF2B5EF4-FFF2-40B4-BE49-F238E27FC236}">
                <a16:creationId xmlns:a16="http://schemas.microsoft.com/office/drawing/2014/main" id="{D65578F2-F0D2-A5D8-7484-AECE4515BE4C}"/>
              </a:ext>
            </a:extLst>
          </p:cNvPr>
          <p:cNvGrpSpPr/>
          <p:nvPr/>
        </p:nvGrpSpPr>
        <p:grpSpPr>
          <a:xfrm>
            <a:off x="2259394" y="2147405"/>
            <a:ext cx="878574" cy="929504"/>
            <a:chOff x="243840" y="1676400"/>
            <a:chExt cx="701040" cy="741680"/>
          </a:xfrm>
        </p:grpSpPr>
        <p:sp>
          <p:nvSpPr>
            <p:cNvPr id="7" name="Rectangle 6">
              <a:extLst>
                <a:ext uri="{FF2B5EF4-FFF2-40B4-BE49-F238E27FC236}">
                  <a16:creationId xmlns:a16="http://schemas.microsoft.com/office/drawing/2014/main" id="{0A26F439-51A0-5D6E-51B2-9D5D95360A5A}"/>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7979C8F1-2237-CB00-DB6E-A4B986004917}"/>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 name="Group 8">
            <a:extLst>
              <a:ext uri="{FF2B5EF4-FFF2-40B4-BE49-F238E27FC236}">
                <a16:creationId xmlns:a16="http://schemas.microsoft.com/office/drawing/2014/main" id="{5E5D487F-6BCE-508B-86AB-A94D31697427}"/>
              </a:ext>
            </a:extLst>
          </p:cNvPr>
          <p:cNvGrpSpPr/>
          <p:nvPr/>
        </p:nvGrpSpPr>
        <p:grpSpPr>
          <a:xfrm>
            <a:off x="5539608" y="2147405"/>
            <a:ext cx="878574" cy="929504"/>
            <a:chOff x="243840" y="1676400"/>
            <a:chExt cx="701040" cy="741680"/>
          </a:xfrm>
        </p:grpSpPr>
        <p:sp>
          <p:nvSpPr>
            <p:cNvPr id="10" name="Rectangle 9">
              <a:extLst>
                <a:ext uri="{FF2B5EF4-FFF2-40B4-BE49-F238E27FC236}">
                  <a16:creationId xmlns:a16="http://schemas.microsoft.com/office/drawing/2014/main" id="{549672BF-C1F6-19ED-9F59-E439B2E9AFA9}"/>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31959B88-6DC4-DBAF-D466-F9CA29872661}"/>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2" name="Group 11">
            <a:extLst>
              <a:ext uri="{FF2B5EF4-FFF2-40B4-BE49-F238E27FC236}">
                <a16:creationId xmlns:a16="http://schemas.microsoft.com/office/drawing/2014/main" id="{DABCBF92-CAF2-9D12-BAAA-8672F6FA8706}"/>
              </a:ext>
            </a:extLst>
          </p:cNvPr>
          <p:cNvGrpSpPr/>
          <p:nvPr/>
        </p:nvGrpSpPr>
        <p:grpSpPr>
          <a:xfrm>
            <a:off x="8819822" y="2147405"/>
            <a:ext cx="878574" cy="929504"/>
            <a:chOff x="243840" y="1676400"/>
            <a:chExt cx="701040" cy="741680"/>
          </a:xfrm>
        </p:grpSpPr>
        <p:sp>
          <p:nvSpPr>
            <p:cNvPr id="13" name="Rectangle 12">
              <a:extLst>
                <a:ext uri="{FF2B5EF4-FFF2-40B4-BE49-F238E27FC236}">
                  <a16:creationId xmlns:a16="http://schemas.microsoft.com/office/drawing/2014/main" id="{D1D88D96-1B62-8D6B-D58C-BA7B218DEB84}"/>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a:extLst>
                <a:ext uri="{FF2B5EF4-FFF2-40B4-BE49-F238E27FC236}">
                  <a16:creationId xmlns:a16="http://schemas.microsoft.com/office/drawing/2014/main" id="{AC185551-A631-F9F4-A16F-A0DDA05402FB}"/>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75719810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US" dirty="0"/>
              <a:t>CPIMS+ and program quality </a:t>
            </a:r>
          </a:p>
        </p:txBody>
      </p:sp>
    </p:spTree>
    <p:extLst>
      <p:ext uri="{BB962C8B-B14F-4D97-AF65-F5344CB8AC3E}">
        <p14:creationId xmlns:p14="http://schemas.microsoft.com/office/powerpoint/2010/main" val="299970358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normAutofit/>
          </a:bodyPr>
          <a:lstStyle/>
          <a:p>
            <a:r>
              <a:rPr lang="en-GB"/>
              <a:t>Monitoring and evaluation in case management </a:t>
            </a:r>
            <a:endParaRPr lang="en-CA"/>
          </a:p>
        </p:txBody>
      </p:sp>
      <p:sp>
        <p:nvSpPr>
          <p:cNvPr id="2" name="Speech Bubble: Rectangle with Corners Rounded 1">
            <a:extLst>
              <a:ext uri="{FF2B5EF4-FFF2-40B4-BE49-F238E27FC236}">
                <a16:creationId xmlns:a16="http://schemas.microsoft.com/office/drawing/2014/main" id="{3472FC1F-08E6-4110-C55B-37382F2E8551}"/>
              </a:ext>
            </a:extLst>
          </p:cNvPr>
          <p:cNvSpPr/>
          <p:nvPr/>
        </p:nvSpPr>
        <p:spPr>
          <a:xfrm>
            <a:off x="2254441" y="2053167"/>
            <a:ext cx="3375378" cy="2751666"/>
          </a:xfrm>
          <a:prstGeom prst="wedgeRoundRectCallout">
            <a:avLst>
              <a:gd name="adj1" fmla="val -9127"/>
              <a:gd name="adj2" fmla="val 69575"/>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Why is it important to monitor and evaluate our case management work? </a:t>
            </a:r>
          </a:p>
        </p:txBody>
      </p:sp>
      <p:sp>
        <p:nvSpPr>
          <p:cNvPr id="3" name="Speech Bubble: Rectangle with Corners Rounded 2">
            <a:extLst>
              <a:ext uri="{FF2B5EF4-FFF2-40B4-BE49-F238E27FC236}">
                <a16:creationId xmlns:a16="http://schemas.microsoft.com/office/drawing/2014/main" id="{06E7DBCE-E1A2-CEC6-34C0-EA6D14945FD5}"/>
              </a:ext>
            </a:extLst>
          </p:cNvPr>
          <p:cNvSpPr/>
          <p:nvPr/>
        </p:nvSpPr>
        <p:spPr>
          <a:xfrm>
            <a:off x="6598618" y="2053167"/>
            <a:ext cx="3375378" cy="2751666"/>
          </a:xfrm>
          <a:prstGeom prst="wedgeRoundRectCallout">
            <a:avLst>
              <a:gd name="adj1" fmla="val 237"/>
              <a:gd name="adj2" fmla="val 67688"/>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What tools are you currently using to monitor and evaluate case management? </a:t>
            </a:r>
          </a:p>
        </p:txBody>
      </p:sp>
    </p:spTree>
    <p:extLst>
      <p:ext uri="{BB962C8B-B14F-4D97-AF65-F5344CB8AC3E}">
        <p14:creationId xmlns:p14="http://schemas.microsoft.com/office/powerpoint/2010/main" val="4019751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CA"/>
              <a:t>About case management</a:t>
            </a:r>
          </a:p>
        </p:txBody>
      </p:sp>
    </p:spTree>
    <p:extLst>
      <p:ext uri="{BB962C8B-B14F-4D97-AF65-F5344CB8AC3E}">
        <p14:creationId xmlns:p14="http://schemas.microsoft.com/office/powerpoint/2010/main" val="357124185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normAutofit fontScale="90000"/>
          </a:bodyPr>
          <a:lstStyle/>
          <a:p>
            <a:r>
              <a:rPr lang="en-GB"/>
              <a:t>Using the CPIMS+ to measure quality of the case management program</a:t>
            </a:r>
            <a:endParaRPr lang="en-CA"/>
          </a:p>
        </p:txBody>
      </p:sp>
      <p:grpSp>
        <p:nvGrpSpPr>
          <p:cNvPr id="3" name="Group 2">
            <a:extLst>
              <a:ext uri="{FF2B5EF4-FFF2-40B4-BE49-F238E27FC236}">
                <a16:creationId xmlns:a16="http://schemas.microsoft.com/office/drawing/2014/main" id="{B61E6F20-3071-7499-959D-8D9005D665B1}"/>
              </a:ext>
            </a:extLst>
          </p:cNvPr>
          <p:cNvGrpSpPr/>
          <p:nvPr/>
        </p:nvGrpSpPr>
        <p:grpSpPr>
          <a:xfrm>
            <a:off x="2824861" y="1929481"/>
            <a:ext cx="1822985" cy="1749561"/>
            <a:chOff x="1744894" y="2192954"/>
            <a:chExt cx="2564275" cy="2460995"/>
          </a:xfrm>
        </p:grpSpPr>
        <p:grpSp>
          <p:nvGrpSpPr>
            <p:cNvPr id="4" name="Group 3">
              <a:extLst>
                <a:ext uri="{FF2B5EF4-FFF2-40B4-BE49-F238E27FC236}">
                  <a16:creationId xmlns:a16="http://schemas.microsoft.com/office/drawing/2014/main" id="{A2B6390E-9315-BC4C-DCB7-ADCD0240FFCB}"/>
                </a:ext>
              </a:extLst>
            </p:cNvPr>
            <p:cNvGrpSpPr/>
            <p:nvPr/>
          </p:nvGrpSpPr>
          <p:grpSpPr>
            <a:xfrm>
              <a:off x="1744894" y="2192954"/>
              <a:ext cx="2564275" cy="2460995"/>
              <a:chOff x="1459832" y="2812046"/>
              <a:chExt cx="1953652" cy="1874967"/>
            </a:xfrm>
          </p:grpSpPr>
          <p:sp>
            <p:nvSpPr>
              <p:cNvPr id="8" name="Rectangle: Single Corner Snipped 7">
                <a:extLst>
                  <a:ext uri="{FF2B5EF4-FFF2-40B4-BE49-F238E27FC236}">
                    <a16:creationId xmlns:a16="http://schemas.microsoft.com/office/drawing/2014/main" id="{C7BF4D3A-4F93-C1EC-1194-072B904D8085}"/>
                  </a:ext>
                </a:extLst>
              </p:cNvPr>
              <p:cNvSpPr/>
              <p:nvPr/>
            </p:nvSpPr>
            <p:spPr>
              <a:xfrm rot="20978324">
                <a:off x="1459832" y="2999874"/>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Single Corner Snipped 8">
                <a:extLst>
                  <a:ext uri="{FF2B5EF4-FFF2-40B4-BE49-F238E27FC236}">
                    <a16:creationId xmlns:a16="http://schemas.microsoft.com/office/drawing/2014/main" id="{D85A607A-47FE-1024-4DE1-5795571EC454}"/>
                  </a:ext>
                </a:extLst>
              </p:cNvPr>
              <p:cNvSpPr/>
              <p:nvPr/>
            </p:nvSpPr>
            <p:spPr>
              <a:xfrm>
                <a:off x="1871174" y="2812046"/>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Single Corner Snipped 9">
                <a:extLst>
                  <a:ext uri="{FF2B5EF4-FFF2-40B4-BE49-F238E27FC236}">
                    <a16:creationId xmlns:a16="http://schemas.microsoft.com/office/drawing/2014/main" id="{825E8965-DDAC-09E8-F72A-0D8583545EEC}"/>
                  </a:ext>
                </a:extLst>
              </p:cNvPr>
              <p:cNvSpPr/>
              <p:nvPr/>
            </p:nvSpPr>
            <p:spPr>
              <a:xfrm rot="582585">
                <a:off x="2130116" y="3130929"/>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 name="Group 4">
              <a:extLst>
                <a:ext uri="{FF2B5EF4-FFF2-40B4-BE49-F238E27FC236}">
                  <a16:creationId xmlns:a16="http://schemas.microsoft.com/office/drawing/2014/main" id="{72C3AE7D-1DE9-7D3D-668A-244ACE1AE414}"/>
                </a:ext>
              </a:extLst>
            </p:cNvPr>
            <p:cNvGrpSpPr/>
            <p:nvPr/>
          </p:nvGrpSpPr>
          <p:grpSpPr>
            <a:xfrm rot="619501">
              <a:off x="3224746" y="3087487"/>
              <a:ext cx="506112" cy="1135915"/>
              <a:chOff x="5960196" y="3632825"/>
              <a:chExt cx="324376" cy="728028"/>
            </a:xfrm>
            <a:solidFill>
              <a:schemeClr val="bg1"/>
            </a:solidFill>
          </p:grpSpPr>
          <p:sp>
            <p:nvSpPr>
              <p:cNvPr id="6" name="Round Same Side Corner Rectangle 46">
                <a:extLst>
                  <a:ext uri="{FF2B5EF4-FFF2-40B4-BE49-F238E27FC236}">
                    <a16:creationId xmlns:a16="http://schemas.microsoft.com/office/drawing/2014/main" id="{DF9D8ECB-7A10-DB82-27D0-AB99AAD111BF}"/>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FB4F8D56-C207-DB1D-22E1-86BEFD2536CF}"/>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sp>
        <p:nvSpPr>
          <p:cNvPr id="11" name="TextBox 10">
            <a:extLst>
              <a:ext uri="{FF2B5EF4-FFF2-40B4-BE49-F238E27FC236}">
                <a16:creationId xmlns:a16="http://schemas.microsoft.com/office/drawing/2014/main" id="{73509C95-80B6-6AF7-5594-CB7D63867FC1}"/>
              </a:ext>
            </a:extLst>
          </p:cNvPr>
          <p:cNvSpPr txBox="1"/>
          <p:nvPr/>
        </p:nvSpPr>
        <p:spPr>
          <a:xfrm>
            <a:off x="2387168" y="4272055"/>
            <a:ext cx="3001073" cy="1200329"/>
          </a:xfrm>
          <a:prstGeom prst="rect">
            <a:avLst/>
          </a:prstGeom>
          <a:noFill/>
        </p:spPr>
        <p:txBody>
          <a:bodyPr wrap="square" rtlCol="0">
            <a:spAutoFit/>
          </a:bodyPr>
          <a:lstStyle/>
          <a:p>
            <a:pPr algn="ctr"/>
            <a:r>
              <a:rPr lang="en-CA" b="1" spc="300" dirty="0">
                <a:solidFill>
                  <a:schemeClr val="accent4"/>
                </a:solidFill>
                <a:latin typeface="Arial" panose="020B0604020202020204" pitchFamily="34" charset="0"/>
                <a:cs typeface="Arial" panose="020B0604020202020204" pitchFamily="34" charset="0"/>
              </a:rPr>
              <a:t>CHILD AND CAREGIVER CASE MANAGEMENT FEEDBACK FORMS</a:t>
            </a:r>
          </a:p>
        </p:txBody>
      </p:sp>
      <p:sp>
        <p:nvSpPr>
          <p:cNvPr id="12" name="TextBox 11">
            <a:extLst>
              <a:ext uri="{FF2B5EF4-FFF2-40B4-BE49-F238E27FC236}">
                <a16:creationId xmlns:a16="http://schemas.microsoft.com/office/drawing/2014/main" id="{6323D147-56CD-98F8-8578-F75020C0A992}"/>
              </a:ext>
            </a:extLst>
          </p:cNvPr>
          <p:cNvSpPr txBox="1"/>
          <p:nvPr/>
        </p:nvSpPr>
        <p:spPr>
          <a:xfrm>
            <a:off x="6810142" y="4272055"/>
            <a:ext cx="2497050" cy="923330"/>
          </a:xfrm>
          <a:prstGeom prst="rect">
            <a:avLst/>
          </a:prstGeom>
          <a:noFill/>
        </p:spPr>
        <p:txBody>
          <a:bodyPr wrap="square" rtlCol="0">
            <a:spAutoFit/>
          </a:bodyPr>
          <a:lstStyle/>
          <a:p>
            <a:pPr algn="ctr"/>
            <a:r>
              <a:rPr lang="en-CA" b="1" spc="300">
                <a:solidFill>
                  <a:schemeClr val="accent4"/>
                </a:solidFill>
                <a:latin typeface="Arial" panose="020B0604020202020204" pitchFamily="34" charset="0"/>
                <a:cs typeface="Arial" panose="020B0604020202020204" pitchFamily="34" charset="0"/>
              </a:rPr>
              <a:t>KEY PERFORMANCE INDICATORS</a:t>
            </a:r>
          </a:p>
        </p:txBody>
      </p:sp>
      <p:pic>
        <p:nvPicPr>
          <p:cNvPr id="14" name="Graphic 13" descr="Statistics with solid fill">
            <a:extLst>
              <a:ext uri="{FF2B5EF4-FFF2-40B4-BE49-F238E27FC236}">
                <a16:creationId xmlns:a16="http://schemas.microsoft.com/office/drawing/2014/main" id="{06F7B79C-A859-0935-AA57-9825FB0AB4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36331" y="1757259"/>
            <a:ext cx="2146979" cy="2146979"/>
          </a:xfrm>
          <a:prstGeom prst="rect">
            <a:avLst/>
          </a:prstGeom>
        </p:spPr>
      </p:pic>
    </p:spTree>
    <p:extLst>
      <p:ext uri="{BB962C8B-B14F-4D97-AF65-F5344CB8AC3E}">
        <p14:creationId xmlns:p14="http://schemas.microsoft.com/office/powerpoint/2010/main" val="218852663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a:xfrm>
            <a:off x="796386" y="3099692"/>
            <a:ext cx="4126134" cy="562168"/>
          </a:xfrm>
        </p:spPr>
        <p:txBody>
          <a:bodyPr/>
          <a:lstStyle/>
          <a:p>
            <a:r>
              <a:rPr lang="en-US" dirty="0"/>
              <a:t>Child and caregiver case management feedback form </a:t>
            </a:r>
          </a:p>
        </p:txBody>
      </p:sp>
    </p:spTree>
    <p:extLst>
      <p:ext uri="{BB962C8B-B14F-4D97-AF65-F5344CB8AC3E}">
        <p14:creationId xmlns:p14="http://schemas.microsoft.com/office/powerpoint/2010/main" val="278057520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Why do we ask for feedback?</a:t>
            </a:r>
          </a:p>
        </p:txBody>
      </p:sp>
      <p:sp>
        <p:nvSpPr>
          <p:cNvPr id="15" name="Google Shape;798;p37">
            <a:extLst>
              <a:ext uri="{FF2B5EF4-FFF2-40B4-BE49-F238E27FC236}">
                <a16:creationId xmlns:a16="http://schemas.microsoft.com/office/drawing/2014/main" id="{D3F14FBC-EE38-67C8-A430-EFA9694A0772}"/>
              </a:ext>
            </a:extLst>
          </p:cNvPr>
          <p:cNvSpPr txBox="1"/>
          <p:nvPr/>
        </p:nvSpPr>
        <p:spPr>
          <a:xfrm>
            <a:off x="1504166" y="3863564"/>
            <a:ext cx="2458539" cy="1036525"/>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To find out what is working well</a:t>
            </a:r>
          </a:p>
        </p:txBody>
      </p:sp>
      <p:sp>
        <p:nvSpPr>
          <p:cNvPr id="16" name="Google Shape;798;p37">
            <a:extLst>
              <a:ext uri="{FF2B5EF4-FFF2-40B4-BE49-F238E27FC236}">
                <a16:creationId xmlns:a16="http://schemas.microsoft.com/office/drawing/2014/main" id="{8C74B0B9-8D39-4122-0E6F-08355E302934}"/>
              </a:ext>
            </a:extLst>
          </p:cNvPr>
          <p:cNvSpPr txBox="1"/>
          <p:nvPr/>
        </p:nvSpPr>
        <p:spPr>
          <a:xfrm>
            <a:off x="4884218" y="3863564"/>
            <a:ext cx="2458539" cy="1431698"/>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To find out what are the challenges</a:t>
            </a:r>
          </a:p>
        </p:txBody>
      </p:sp>
      <p:sp>
        <p:nvSpPr>
          <p:cNvPr id="17" name="Google Shape;798;p37">
            <a:extLst>
              <a:ext uri="{FF2B5EF4-FFF2-40B4-BE49-F238E27FC236}">
                <a16:creationId xmlns:a16="http://schemas.microsoft.com/office/drawing/2014/main" id="{BDA08068-1462-DA05-8903-3A7BA1BD4FF6}"/>
              </a:ext>
            </a:extLst>
          </p:cNvPr>
          <p:cNvSpPr txBox="1"/>
          <p:nvPr/>
        </p:nvSpPr>
        <p:spPr>
          <a:xfrm>
            <a:off x="8264271" y="3863564"/>
            <a:ext cx="2458539" cy="1826870"/>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To find out what we can improve in terms of service delivery</a:t>
            </a:r>
          </a:p>
        </p:txBody>
      </p:sp>
      <p:sp>
        <p:nvSpPr>
          <p:cNvPr id="20" name="Arrow: Right 19">
            <a:extLst>
              <a:ext uri="{FF2B5EF4-FFF2-40B4-BE49-F238E27FC236}">
                <a16:creationId xmlns:a16="http://schemas.microsoft.com/office/drawing/2014/main" id="{0DDF19D8-748D-1F9A-86A3-78C603184BC7}"/>
              </a:ext>
            </a:extLst>
          </p:cNvPr>
          <p:cNvSpPr/>
          <p:nvPr/>
        </p:nvSpPr>
        <p:spPr>
          <a:xfrm rot="18900000">
            <a:off x="9256773" y="2773235"/>
            <a:ext cx="630274" cy="286898"/>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2" name="Graphic 21" descr="Thumbs up sign with solid fill">
            <a:extLst>
              <a:ext uri="{FF2B5EF4-FFF2-40B4-BE49-F238E27FC236}">
                <a16:creationId xmlns:a16="http://schemas.microsoft.com/office/drawing/2014/main" id="{9B8605B7-254E-1C9F-97ED-E071B51D80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66705" y="1879305"/>
            <a:ext cx="1660008" cy="1660008"/>
          </a:xfrm>
          <a:prstGeom prst="rect">
            <a:avLst/>
          </a:prstGeom>
        </p:spPr>
      </p:pic>
      <p:pic>
        <p:nvPicPr>
          <p:cNvPr id="24" name="Graphic 23" descr="Thumbs Down with solid fill">
            <a:extLst>
              <a:ext uri="{FF2B5EF4-FFF2-40B4-BE49-F238E27FC236}">
                <a16:creationId xmlns:a16="http://schemas.microsoft.com/office/drawing/2014/main" id="{DDE4A7FD-7496-4F32-5048-F3821B3B71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84573" y="1989258"/>
            <a:ext cx="1550055" cy="1550055"/>
          </a:xfrm>
          <a:prstGeom prst="rect">
            <a:avLst/>
          </a:prstGeom>
        </p:spPr>
      </p:pic>
      <p:pic>
        <p:nvPicPr>
          <p:cNvPr id="25" name="Graphic 24" descr="Thumbs up sign with solid fill">
            <a:extLst>
              <a:ext uri="{FF2B5EF4-FFF2-40B4-BE49-F238E27FC236}">
                <a16:creationId xmlns:a16="http://schemas.microsoft.com/office/drawing/2014/main" id="{CB3C3363-2D4D-EF74-71DD-21DE91D563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17809" y="1810801"/>
            <a:ext cx="868968" cy="868968"/>
          </a:xfrm>
          <a:prstGeom prst="rect">
            <a:avLst/>
          </a:prstGeom>
        </p:spPr>
      </p:pic>
      <p:pic>
        <p:nvPicPr>
          <p:cNvPr id="26" name="Graphic 25" descr="Thumbs Down with solid fill">
            <a:extLst>
              <a:ext uri="{FF2B5EF4-FFF2-40B4-BE49-F238E27FC236}">
                <a16:creationId xmlns:a16="http://schemas.microsoft.com/office/drawing/2014/main" id="{F4196F0C-6784-7FA0-7E67-CEA0307D0C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92488" y="2916685"/>
            <a:ext cx="868968" cy="868968"/>
          </a:xfrm>
          <a:prstGeom prst="rect">
            <a:avLst/>
          </a:prstGeom>
        </p:spPr>
      </p:pic>
    </p:spTree>
    <p:extLst>
      <p:ext uri="{BB962C8B-B14F-4D97-AF65-F5344CB8AC3E}">
        <p14:creationId xmlns:p14="http://schemas.microsoft.com/office/powerpoint/2010/main" val="30855819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How to interpret the results?</a:t>
            </a:r>
          </a:p>
        </p:txBody>
      </p:sp>
      <p:sp>
        <p:nvSpPr>
          <p:cNvPr id="3" name="Google Shape;798;p37">
            <a:extLst>
              <a:ext uri="{FF2B5EF4-FFF2-40B4-BE49-F238E27FC236}">
                <a16:creationId xmlns:a16="http://schemas.microsoft.com/office/drawing/2014/main" id="{FA05B7DA-7AD2-C052-690B-CC7073ECDEE0}"/>
              </a:ext>
            </a:extLst>
          </p:cNvPr>
          <p:cNvSpPr txBox="1"/>
          <p:nvPr/>
        </p:nvSpPr>
        <p:spPr>
          <a:xfrm>
            <a:off x="2976470" y="2279504"/>
            <a:ext cx="3633891" cy="2991548"/>
          </a:xfrm>
          <a:prstGeom prst="rect">
            <a:avLst/>
          </a:prstGeom>
          <a:noFill/>
          <a:ln>
            <a:noFill/>
          </a:ln>
        </p:spPr>
        <p:txBody>
          <a:bodyPr spcFirstLastPara="1" wrap="square" lIns="91425" tIns="45700" rIns="91425" bIns="45700" anchor="t" anchorCtr="0">
            <a:spAutoFit/>
          </a:bodyPr>
          <a:lstStyle/>
          <a:p>
            <a:pPr>
              <a:lnSpc>
                <a:spcPct val="107000"/>
              </a:lnSpc>
              <a:spcAft>
                <a:spcPts val="1200"/>
              </a:spcAft>
            </a:pPr>
            <a:r>
              <a:rPr lang="en-US" sz="2000" b="1" spc="300">
                <a:solidFill>
                  <a:schemeClr val="accent4"/>
                </a:solidFill>
                <a:latin typeface="Arial" panose="020B0604020202020204" pitchFamily="34" charset="0"/>
                <a:ea typeface="Helvetica Neue"/>
                <a:cs typeface="Arial" panose="020B0604020202020204" pitchFamily="34" charset="0"/>
                <a:sym typeface="Helvetica Neue"/>
              </a:rPr>
              <a:t>SUPERVISION LEVEL</a:t>
            </a:r>
            <a:endParaRPr lang="en-US" sz="2000">
              <a:solidFill>
                <a:schemeClr val="dk1"/>
              </a:solidFill>
              <a:latin typeface="Arial" panose="020B0604020202020204" pitchFamily="34" charset="0"/>
              <a:ea typeface="Helvetica Neue"/>
              <a:cs typeface="Arial" panose="020B0604020202020204" pitchFamily="34" charset="0"/>
              <a:sym typeface="Helvetica Neue"/>
            </a:endParaRPr>
          </a:p>
          <a:p>
            <a:pPr marL="342900" marR="0" lvl="0" indent="-342900" rtl="0">
              <a:lnSpc>
                <a:spcPct val="107000"/>
              </a:lnSpc>
              <a:spcBef>
                <a:spcPts val="0"/>
              </a:spcBef>
              <a:spcAft>
                <a:spcPts val="1200"/>
              </a:spcAft>
              <a:buFont typeface="Arial" panose="020B0604020202020204" pitchFamily="34" charset="0"/>
              <a:buChar char="•"/>
            </a:pPr>
            <a:r>
              <a:rPr lang="en-US" sz="2000">
                <a:solidFill>
                  <a:schemeClr val="dk1"/>
                </a:solidFill>
                <a:latin typeface="Arial" panose="020B0604020202020204" pitchFamily="34" charset="0"/>
                <a:ea typeface="Helvetica Neue"/>
                <a:cs typeface="Arial" panose="020B0604020202020204" pitchFamily="34" charset="0"/>
                <a:sym typeface="Helvetica Neue"/>
              </a:rPr>
              <a:t>Identify gaps</a:t>
            </a:r>
          </a:p>
          <a:p>
            <a:pPr marL="342900" marR="0" lvl="0" indent="-342900" rtl="0">
              <a:lnSpc>
                <a:spcPct val="107000"/>
              </a:lnSpc>
              <a:spcBef>
                <a:spcPts val="0"/>
              </a:spcBef>
              <a:spcAft>
                <a:spcPts val="1200"/>
              </a:spcAft>
              <a:buFont typeface="Arial" panose="020B0604020202020204" pitchFamily="34" charset="0"/>
              <a:buChar char="•"/>
            </a:pPr>
            <a:r>
              <a:rPr lang="en-US" sz="2000">
                <a:solidFill>
                  <a:schemeClr val="dk1"/>
                </a:solidFill>
                <a:latin typeface="Arial" panose="020B0604020202020204" pitchFamily="34" charset="0"/>
                <a:ea typeface="Helvetica Neue"/>
                <a:cs typeface="Arial" panose="020B0604020202020204" pitchFamily="34" charset="0"/>
                <a:sym typeface="Helvetica Neue"/>
              </a:rPr>
              <a:t>Situational challenges</a:t>
            </a:r>
          </a:p>
          <a:p>
            <a:pPr marL="342900" marR="0" lvl="0" indent="-342900" rtl="0">
              <a:lnSpc>
                <a:spcPct val="107000"/>
              </a:lnSpc>
              <a:spcBef>
                <a:spcPts val="0"/>
              </a:spcBef>
              <a:spcAft>
                <a:spcPts val="1200"/>
              </a:spcAft>
              <a:buFont typeface="Arial" panose="020B0604020202020204" pitchFamily="34" charset="0"/>
              <a:buChar char="•"/>
            </a:pPr>
            <a:r>
              <a:rPr lang="en-US" sz="2000">
                <a:solidFill>
                  <a:schemeClr val="dk1"/>
                </a:solidFill>
                <a:latin typeface="Arial" panose="020B0604020202020204" pitchFamily="34" charset="0"/>
                <a:ea typeface="Helvetica Neue"/>
                <a:cs typeface="Arial" panose="020B0604020202020204" pitchFamily="34" charset="0"/>
                <a:sym typeface="Helvetica Neue"/>
              </a:rPr>
              <a:t>Training needs</a:t>
            </a:r>
          </a:p>
          <a:p>
            <a:pPr marL="342900" marR="0" lvl="0" indent="-342900" rtl="0">
              <a:lnSpc>
                <a:spcPct val="107000"/>
              </a:lnSpc>
              <a:spcBef>
                <a:spcPts val="0"/>
              </a:spcBef>
              <a:spcAft>
                <a:spcPts val="1200"/>
              </a:spcAft>
              <a:buFont typeface="Arial" panose="020B0604020202020204" pitchFamily="34" charset="0"/>
              <a:buChar char="•"/>
            </a:pPr>
            <a:r>
              <a:rPr lang="en-US" sz="2000">
                <a:solidFill>
                  <a:schemeClr val="dk1"/>
                </a:solidFill>
                <a:latin typeface="Arial" panose="020B0604020202020204" pitchFamily="34" charset="0"/>
                <a:ea typeface="Helvetica Neue"/>
                <a:cs typeface="Arial" panose="020B0604020202020204" pitchFamily="34" charset="0"/>
                <a:sym typeface="Helvetica Neue"/>
              </a:rPr>
              <a:t>Coaching</a:t>
            </a:r>
          </a:p>
          <a:p>
            <a:pPr marL="342900" marR="0" lvl="0" indent="-342900" rtl="0">
              <a:lnSpc>
                <a:spcPct val="107000"/>
              </a:lnSpc>
              <a:spcBef>
                <a:spcPts val="0"/>
              </a:spcBef>
              <a:spcAft>
                <a:spcPts val="1200"/>
              </a:spcAft>
              <a:buFont typeface="Arial" panose="020B0604020202020204" pitchFamily="34" charset="0"/>
              <a:buChar char="•"/>
            </a:pPr>
            <a:r>
              <a:rPr lang="en-US" sz="2000">
                <a:solidFill>
                  <a:schemeClr val="dk1"/>
                </a:solidFill>
                <a:latin typeface="Arial" panose="020B0604020202020204" pitchFamily="34" charset="0"/>
                <a:ea typeface="Helvetica Neue"/>
                <a:cs typeface="Arial" panose="020B0604020202020204" pitchFamily="34" charset="0"/>
                <a:sym typeface="Helvetica Neue"/>
              </a:rPr>
              <a:t>Staff performance</a:t>
            </a:r>
          </a:p>
        </p:txBody>
      </p:sp>
      <p:sp>
        <p:nvSpPr>
          <p:cNvPr id="6" name="Google Shape;798;p37">
            <a:extLst>
              <a:ext uri="{FF2B5EF4-FFF2-40B4-BE49-F238E27FC236}">
                <a16:creationId xmlns:a16="http://schemas.microsoft.com/office/drawing/2014/main" id="{B7132268-DC34-AFA5-D48F-E2F41F0FF776}"/>
              </a:ext>
            </a:extLst>
          </p:cNvPr>
          <p:cNvSpPr txBox="1"/>
          <p:nvPr/>
        </p:nvSpPr>
        <p:spPr>
          <a:xfrm>
            <a:off x="8421228" y="2279504"/>
            <a:ext cx="2851811" cy="1717353"/>
          </a:xfrm>
          <a:prstGeom prst="rect">
            <a:avLst/>
          </a:prstGeom>
          <a:noFill/>
          <a:ln>
            <a:noFill/>
          </a:ln>
        </p:spPr>
        <p:txBody>
          <a:bodyPr spcFirstLastPara="1" wrap="square" lIns="91425" tIns="45700" rIns="91425" bIns="45700" anchor="t" anchorCtr="0">
            <a:spAutoFit/>
          </a:bodyPr>
          <a:lstStyle/>
          <a:p>
            <a:pPr>
              <a:lnSpc>
                <a:spcPct val="107000"/>
              </a:lnSpc>
              <a:spcAft>
                <a:spcPts val="1200"/>
              </a:spcAft>
            </a:pPr>
            <a:r>
              <a:rPr lang="en-US" sz="2000" b="1" spc="300">
                <a:solidFill>
                  <a:schemeClr val="accent4"/>
                </a:solidFill>
                <a:latin typeface="Arial" panose="020B0604020202020204" pitchFamily="34" charset="0"/>
                <a:ea typeface="Helvetica Neue"/>
                <a:cs typeface="Arial" panose="020B0604020202020204" pitchFamily="34" charset="0"/>
                <a:sym typeface="Helvetica Neue"/>
              </a:rPr>
              <a:t>ORGANIZATION LEVEL</a:t>
            </a:r>
            <a:endParaRPr lang="en-US" sz="2000">
              <a:solidFill>
                <a:schemeClr val="dk1"/>
              </a:solidFill>
              <a:latin typeface="Arial" panose="020B0604020202020204" pitchFamily="34" charset="0"/>
              <a:ea typeface="Helvetica Neue"/>
              <a:cs typeface="Arial" panose="020B0604020202020204" pitchFamily="34" charset="0"/>
              <a:sym typeface="Helvetica Neue"/>
            </a:endParaRPr>
          </a:p>
          <a:p>
            <a:pPr marL="342900" marR="0" lvl="0" indent="-342900" rtl="0">
              <a:lnSpc>
                <a:spcPct val="107000"/>
              </a:lnSpc>
              <a:spcBef>
                <a:spcPts val="0"/>
              </a:spcBef>
              <a:spcAft>
                <a:spcPts val="1200"/>
              </a:spcAft>
              <a:buFont typeface="Arial" panose="020B0604020202020204" pitchFamily="34" charset="0"/>
              <a:buChar char="•"/>
            </a:pPr>
            <a:r>
              <a:rPr lang="en-US" sz="2000">
                <a:solidFill>
                  <a:schemeClr val="dk1"/>
                </a:solidFill>
                <a:latin typeface="Arial" panose="020B0604020202020204" pitchFamily="34" charset="0"/>
                <a:ea typeface="Helvetica Neue"/>
                <a:cs typeface="Arial" panose="020B0604020202020204" pitchFamily="34" charset="0"/>
                <a:sym typeface="Helvetica Neue"/>
              </a:rPr>
              <a:t>Identify areas for improvement</a:t>
            </a:r>
          </a:p>
        </p:txBody>
      </p:sp>
      <p:grpSp>
        <p:nvGrpSpPr>
          <p:cNvPr id="37" name="Group 36">
            <a:extLst>
              <a:ext uri="{FF2B5EF4-FFF2-40B4-BE49-F238E27FC236}">
                <a16:creationId xmlns:a16="http://schemas.microsoft.com/office/drawing/2014/main" id="{BC809C29-2E6F-2FA8-E31B-CFDAC8D62D1C}"/>
              </a:ext>
            </a:extLst>
          </p:cNvPr>
          <p:cNvGrpSpPr/>
          <p:nvPr/>
        </p:nvGrpSpPr>
        <p:grpSpPr>
          <a:xfrm>
            <a:off x="1599470" y="2282063"/>
            <a:ext cx="528457" cy="1000809"/>
            <a:chOff x="7838339" y="2226754"/>
            <a:chExt cx="1969639" cy="3730164"/>
          </a:xfrm>
          <a:solidFill>
            <a:schemeClr val="accent1"/>
          </a:solidFill>
        </p:grpSpPr>
        <p:sp>
          <p:nvSpPr>
            <p:cNvPr id="38" name="Round Same Side Corner Rectangle 3">
              <a:extLst>
                <a:ext uri="{FF2B5EF4-FFF2-40B4-BE49-F238E27FC236}">
                  <a16:creationId xmlns:a16="http://schemas.microsoft.com/office/drawing/2014/main" id="{30539938-6EE5-5C17-4C83-EA92996FD29A}"/>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800" b="1">
                <a:latin typeface="Arial" panose="020B0604020202020204" pitchFamily="34" charset="0"/>
                <a:cs typeface="Arial" panose="020B0604020202020204" pitchFamily="34" charset="0"/>
              </a:endParaRPr>
            </a:p>
          </p:txBody>
        </p:sp>
        <p:sp>
          <p:nvSpPr>
            <p:cNvPr id="39" name="Oval 38">
              <a:extLst>
                <a:ext uri="{FF2B5EF4-FFF2-40B4-BE49-F238E27FC236}">
                  <a16:creationId xmlns:a16="http://schemas.microsoft.com/office/drawing/2014/main" id="{5EE5BB16-D1C1-58A8-03BA-D361B34EAD99}"/>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0" name="Group 39">
              <a:extLst>
                <a:ext uri="{FF2B5EF4-FFF2-40B4-BE49-F238E27FC236}">
                  <a16:creationId xmlns:a16="http://schemas.microsoft.com/office/drawing/2014/main" id="{30359F1F-92BC-BCC1-64AC-5FCBEB75EFD2}"/>
                </a:ext>
              </a:extLst>
            </p:cNvPr>
            <p:cNvGrpSpPr/>
            <p:nvPr/>
          </p:nvGrpSpPr>
          <p:grpSpPr>
            <a:xfrm rot="507905">
              <a:off x="7838339" y="3815940"/>
              <a:ext cx="553322" cy="1525212"/>
              <a:chOff x="7916671" y="3937945"/>
              <a:chExt cx="553322" cy="1525212"/>
            </a:xfrm>
            <a:grpFill/>
          </p:grpSpPr>
          <p:sp>
            <p:nvSpPr>
              <p:cNvPr id="44" name="Round Same Side Corner Rectangle 25">
                <a:extLst>
                  <a:ext uri="{FF2B5EF4-FFF2-40B4-BE49-F238E27FC236}">
                    <a16:creationId xmlns:a16="http://schemas.microsoft.com/office/drawing/2014/main" id="{B6C26820-19E3-CF76-0908-332C0BD90D44}"/>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Oval 44">
                <a:extLst>
                  <a:ext uri="{FF2B5EF4-FFF2-40B4-BE49-F238E27FC236}">
                    <a16:creationId xmlns:a16="http://schemas.microsoft.com/office/drawing/2014/main" id="{13C4D0FA-6C43-41DE-B3F3-C3A726D41A6B}"/>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1" name="Group 40">
              <a:extLst>
                <a:ext uri="{FF2B5EF4-FFF2-40B4-BE49-F238E27FC236}">
                  <a16:creationId xmlns:a16="http://schemas.microsoft.com/office/drawing/2014/main" id="{16924DBE-54C1-CA00-52BD-991A4ECBC74A}"/>
                </a:ext>
              </a:extLst>
            </p:cNvPr>
            <p:cNvGrpSpPr/>
            <p:nvPr/>
          </p:nvGrpSpPr>
          <p:grpSpPr>
            <a:xfrm rot="21105829" flipH="1">
              <a:off x="9243874" y="3806245"/>
              <a:ext cx="564104" cy="1525212"/>
              <a:chOff x="7916671" y="3937945"/>
              <a:chExt cx="553322" cy="1525212"/>
            </a:xfrm>
            <a:grpFill/>
          </p:grpSpPr>
          <p:sp>
            <p:nvSpPr>
              <p:cNvPr id="42" name="Round Same Side Corner Rectangle 25">
                <a:extLst>
                  <a:ext uri="{FF2B5EF4-FFF2-40B4-BE49-F238E27FC236}">
                    <a16:creationId xmlns:a16="http://schemas.microsoft.com/office/drawing/2014/main" id="{B49811B1-5A97-4C7D-239F-F90C9C460BCD}"/>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Oval 42">
                <a:extLst>
                  <a:ext uri="{FF2B5EF4-FFF2-40B4-BE49-F238E27FC236}">
                    <a16:creationId xmlns:a16="http://schemas.microsoft.com/office/drawing/2014/main" id="{E8CC9523-E813-263C-1884-6BABCC55626B}"/>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pic>
        <p:nvPicPr>
          <p:cNvPr id="47" name="Graphic 46" descr="Building with solid fill">
            <a:extLst>
              <a:ext uri="{FF2B5EF4-FFF2-40B4-BE49-F238E27FC236}">
                <a16:creationId xmlns:a16="http://schemas.microsoft.com/office/drawing/2014/main" id="{671C362F-6ECB-BDA8-05CB-F20C9585AF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71827" y="2225866"/>
            <a:ext cx="1057005" cy="1057005"/>
          </a:xfrm>
          <a:prstGeom prst="rect">
            <a:avLst/>
          </a:prstGeom>
        </p:spPr>
      </p:pic>
      <p:grpSp>
        <p:nvGrpSpPr>
          <p:cNvPr id="9" name="Group 8">
            <a:extLst>
              <a:ext uri="{FF2B5EF4-FFF2-40B4-BE49-F238E27FC236}">
                <a16:creationId xmlns:a16="http://schemas.microsoft.com/office/drawing/2014/main" id="{604F8C41-2742-67B4-3DD2-701ABAF931C8}"/>
              </a:ext>
            </a:extLst>
          </p:cNvPr>
          <p:cNvGrpSpPr/>
          <p:nvPr/>
        </p:nvGrpSpPr>
        <p:grpSpPr>
          <a:xfrm>
            <a:off x="1015738" y="3071498"/>
            <a:ext cx="528457" cy="1000809"/>
            <a:chOff x="7838339" y="2226754"/>
            <a:chExt cx="1969639" cy="3730164"/>
          </a:xfrm>
          <a:solidFill>
            <a:schemeClr val="accent4"/>
          </a:solidFill>
        </p:grpSpPr>
        <p:sp>
          <p:nvSpPr>
            <p:cNvPr id="10" name="Round Same Side Corner Rectangle 3">
              <a:extLst>
                <a:ext uri="{FF2B5EF4-FFF2-40B4-BE49-F238E27FC236}">
                  <a16:creationId xmlns:a16="http://schemas.microsoft.com/office/drawing/2014/main" id="{0D2AAE33-22F9-EE7A-9201-6AFC1421FA0E}"/>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800" b="1">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ECF0C4D9-343D-7976-0556-6AA1E79C9B63}"/>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2" name="Group 11">
              <a:extLst>
                <a:ext uri="{FF2B5EF4-FFF2-40B4-BE49-F238E27FC236}">
                  <a16:creationId xmlns:a16="http://schemas.microsoft.com/office/drawing/2014/main" id="{9357FD45-9B59-CE8A-6C76-66B6708AD0C0}"/>
                </a:ext>
              </a:extLst>
            </p:cNvPr>
            <p:cNvGrpSpPr/>
            <p:nvPr/>
          </p:nvGrpSpPr>
          <p:grpSpPr>
            <a:xfrm rot="507905">
              <a:off x="7838339" y="3815940"/>
              <a:ext cx="553322" cy="1525212"/>
              <a:chOff x="7916671" y="3937945"/>
              <a:chExt cx="553322" cy="1525212"/>
            </a:xfrm>
            <a:grpFill/>
          </p:grpSpPr>
          <p:sp>
            <p:nvSpPr>
              <p:cNvPr id="17" name="Round Same Side Corner Rectangle 25">
                <a:extLst>
                  <a:ext uri="{FF2B5EF4-FFF2-40B4-BE49-F238E27FC236}">
                    <a16:creationId xmlns:a16="http://schemas.microsoft.com/office/drawing/2014/main" id="{C79ADB03-452B-1957-2AFE-329BBFE07B42}"/>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a:extLst>
                  <a:ext uri="{FF2B5EF4-FFF2-40B4-BE49-F238E27FC236}">
                    <a16:creationId xmlns:a16="http://schemas.microsoft.com/office/drawing/2014/main" id="{8B148B88-AA2B-2E7C-E719-7431FCCE90A4}"/>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4" name="Group 13">
              <a:extLst>
                <a:ext uri="{FF2B5EF4-FFF2-40B4-BE49-F238E27FC236}">
                  <a16:creationId xmlns:a16="http://schemas.microsoft.com/office/drawing/2014/main" id="{A15DB4EA-6353-5837-7016-8D4C76E56DBB}"/>
                </a:ext>
              </a:extLst>
            </p:cNvPr>
            <p:cNvGrpSpPr/>
            <p:nvPr/>
          </p:nvGrpSpPr>
          <p:grpSpPr>
            <a:xfrm rot="21105829" flipH="1">
              <a:off x="9243874" y="3806245"/>
              <a:ext cx="564104" cy="1525212"/>
              <a:chOff x="7916671" y="3937945"/>
              <a:chExt cx="553322" cy="1525212"/>
            </a:xfrm>
            <a:grpFill/>
          </p:grpSpPr>
          <p:sp>
            <p:nvSpPr>
              <p:cNvPr id="15" name="Round Same Side Corner Rectangle 25">
                <a:extLst>
                  <a:ext uri="{FF2B5EF4-FFF2-40B4-BE49-F238E27FC236}">
                    <a16:creationId xmlns:a16="http://schemas.microsoft.com/office/drawing/2014/main" id="{8FDE1D55-C37A-32E0-A50E-77FC7755E6A3}"/>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84E0D05D-BFD9-B2E4-C718-09265E401566}"/>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9" name="Group 18">
            <a:extLst>
              <a:ext uri="{FF2B5EF4-FFF2-40B4-BE49-F238E27FC236}">
                <a16:creationId xmlns:a16="http://schemas.microsoft.com/office/drawing/2014/main" id="{3D7FCC1C-B7CC-AFE3-AF69-F1A4F59E0CA3}"/>
              </a:ext>
            </a:extLst>
          </p:cNvPr>
          <p:cNvGrpSpPr/>
          <p:nvPr/>
        </p:nvGrpSpPr>
        <p:grpSpPr>
          <a:xfrm>
            <a:off x="1541804" y="3071498"/>
            <a:ext cx="528457" cy="1000809"/>
            <a:chOff x="7838339" y="2226754"/>
            <a:chExt cx="1969639" cy="3730164"/>
          </a:xfrm>
          <a:solidFill>
            <a:schemeClr val="accent4"/>
          </a:solidFill>
        </p:grpSpPr>
        <p:sp>
          <p:nvSpPr>
            <p:cNvPr id="20" name="Round Same Side Corner Rectangle 3">
              <a:extLst>
                <a:ext uri="{FF2B5EF4-FFF2-40B4-BE49-F238E27FC236}">
                  <a16:creationId xmlns:a16="http://schemas.microsoft.com/office/drawing/2014/main" id="{4B2FF7D9-1D80-D33A-EA21-23723E50DA12}"/>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800" b="1">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BB332981-E53C-12DB-8F40-240ED31A4672}"/>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2" name="Group 21">
              <a:extLst>
                <a:ext uri="{FF2B5EF4-FFF2-40B4-BE49-F238E27FC236}">
                  <a16:creationId xmlns:a16="http://schemas.microsoft.com/office/drawing/2014/main" id="{17C0424E-73B3-E1B8-A502-2430A05826A5}"/>
                </a:ext>
              </a:extLst>
            </p:cNvPr>
            <p:cNvGrpSpPr/>
            <p:nvPr/>
          </p:nvGrpSpPr>
          <p:grpSpPr>
            <a:xfrm rot="507905">
              <a:off x="7838339" y="3815940"/>
              <a:ext cx="553322" cy="1525212"/>
              <a:chOff x="7916671" y="3937945"/>
              <a:chExt cx="553322" cy="1525212"/>
            </a:xfrm>
            <a:grpFill/>
          </p:grpSpPr>
          <p:sp>
            <p:nvSpPr>
              <p:cNvPr id="26" name="Round Same Side Corner Rectangle 25">
                <a:extLst>
                  <a:ext uri="{FF2B5EF4-FFF2-40B4-BE49-F238E27FC236}">
                    <a16:creationId xmlns:a16="http://schemas.microsoft.com/office/drawing/2014/main" id="{F427AF2D-4B2C-0176-3CA7-D49CBFCDE02C}"/>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a:extLst>
                  <a:ext uri="{FF2B5EF4-FFF2-40B4-BE49-F238E27FC236}">
                    <a16:creationId xmlns:a16="http://schemas.microsoft.com/office/drawing/2014/main" id="{9B1C77CC-2ED2-D487-2885-63D20A0941B6}"/>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3" name="Group 22">
              <a:extLst>
                <a:ext uri="{FF2B5EF4-FFF2-40B4-BE49-F238E27FC236}">
                  <a16:creationId xmlns:a16="http://schemas.microsoft.com/office/drawing/2014/main" id="{4C038AF9-ED4A-66AD-23EA-6192B76EA125}"/>
                </a:ext>
              </a:extLst>
            </p:cNvPr>
            <p:cNvGrpSpPr/>
            <p:nvPr/>
          </p:nvGrpSpPr>
          <p:grpSpPr>
            <a:xfrm rot="21105829" flipH="1">
              <a:off x="9243874" y="3806245"/>
              <a:ext cx="564104" cy="1525212"/>
              <a:chOff x="7916671" y="3937945"/>
              <a:chExt cx="553322" cy="1525212"/>
            </a:xfrm>
            <a:grpFill/>
          </p:grpSpPr>
          <p:sp>
            <p:nvSpPr>
              <p:cNvPr id="24" name="Round Same Side Corner Rectangle 25">
                <a:extLst>
                  <a:ext uri="{FF2B5EF4-FFF2-40B4-BE49-F238E27FC236}">
                    <a16:creationId xmlns:a16="http://schemas.microsoft.com/office/drawing/2014/main" id="{10E415D0-4E00-FD38-2AF4-2187698EF808}"/>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a:extLst>
                  <a:ext uri="{FF2B5EF4-FFF2-40B4-BE49-F238E27FC236}">
                    <a16:creationId xmlns:a16="http://schemas.microsoft.com/office/drawing/2014/main" id="{1732655B-12E7-A3E4-1094-C96EECA1D47E}"/>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28" name="Group 27">
            <a:extLst>
              <a:ext uri="{FF2B5EF4-FFF2-40B4-BE49-F238E27FC236}">
                <a16:creationId xmlns:a16="http://schemas.microsoft.com/office/drawing/2014/main" id="{BAC94DA9-9A6A-CDB0-91BC-21059C26A3DD}"/>
              </a:ext>
            </a:extLst>
          </p:cNvPr>
          <p:cNvGrpSpPr/>
          <p:nvPr/>
        </p:nvGrpSpPr>
        <p:grpSpPr>
          <a:xfrm>
            <a:off x="2018358" y="3071498"/>
            <a:ext cx="528457" cy="1000809"/>
            <a:chOff x="7838339" y="2226754"/>
            <a:chExt cx="1969639" cy="3730164"/>
          </a:xfrm>
          <a:solidFill>
            <a:schemeClr val="accent4"/>
          </a:solidFill>
        </p:grpSpPr>
        <p:sp>
          <p:nvSpPr>
            <p:cNvPr id="29" name="Round Same Side Corner Rectangle 3">
              <a:extLst>
                <a:ext uri="{FF2B5EF4-FFF2-40B4-BE49-F238E27FC236}">
                  <a16:creationId xmlns:a16="http://schemas.microsoft.com/office/drawing/2014/main" id="{D83644ED-1A47-C3FF-0781-4B8467D5BA94}"/>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800" b="1">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C24D2ACF-25D8-4B62-E278-5690CBC39F81}"/>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1" name="Group 30">
              <a:extLst>
                <a:ext uri="{FF2B5EF4-FFF2-40B4-BE49-F238E27FC236}">
                  <a16:creationId xmlns:a16="http://schemas.microsoft.com/office/drawing/2014/main" id="{9AF1A720-0476-02E1-9F3C-94C05774CA80}"/>
                </a:ext>
              </a:extLst>
            </p:cNvPr>
            <p:cNvGrpSpPr/>
            <p:nvPr/>
          </p:nvGrpSpPr>
          <p:grpSpPr>
            <a:xfrm rot="507905">
              <a:off x="7838339" y="3815940"/>
              <a:ext cx="553322" cy="1525212"/>
              <a:chOff x="7916671" y="3937945"/>
              <a:chExt cx="553322" cy="1525212"/>
            </a:xfrm>
            <a:grpFill/>
          </p:grpSpPr>
          <p:sp>
            <p:nvSpPr>
              <p:cNvPr id="35" name="Round Same Side Corner Rectangle 25">
                <a:extLst>
                  <a:ext uri="{FF2B5EF4-FFF2-40B4-BE49-F238E27FC236}">
                    <a16:creationId xmlns:a16="http://schemas.microsoft.com/office/drawing/2014/main" id="{08916DAF-8567-2159-6EE6-59017055D9F1}"/>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Oval 35">
                <a:extLst>
                  <a:ext uri="{FF2B5EF4-FFF2-40B4-BE49-F238E27FC236}">
                    <a16:creationId xmlns:a16="http://schemas.microsoft.com/office/drawing/2014/main" id="{A884ACF6-379B-277B-0A2F-2FC1A708E5FD}"/>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2" name="Group 31">
              <a:extLst>
                <a:ext uri="{FF2B5EF4-FFF2-40B4-BE49-F238E27FC236}">
                  <a16:creationId xmlns:a16="http://schemas.microsoft.com/office/drawing/2014/main" id="{C7AE83B3-3611-1A61-42CA-38B33130AFD5}"/>
                </a:ext>
              </a:extLst>
            </p:cNvPr>
            <p:cNvGrpSpPr/>
            <p:nvPr/>
          </p:nvGrpSpPr>
          <p:grpSpPr>
            <a:xfrm rot="21105829" flipH="1">
              <a:off x="9243874" y="3806245"/>
              <a:ext cx="564104" cy="1525212"/>
              <a:chOff x="7916671" y="3937945"/>
              <a:chExt cx="553322" cy="1525212"/>
            </a:xfrm>
            <a:grpFill/>
          </p:grpSpPr>
          <p:sp>
            <p:nvSpPr>
              <p:cNvPr id="33" name="Round Same Side Corner Rectangle 25">
                <a:extLst>
                  <a:ext uri="{FF2B5EF4-FFF2-40B4-BE49-F238E27FC236}">
                    <a16:creationId xmlns:a16="http://schemas.microsoft.com/office/drawing/2014/main" id="{9D9BCA81-509A-AC75-BF2B-D6A36CFDF39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a:extLst>
                  <a:ext uri="{FF2B5EF4-FFF2-40B4-BE49-F238E27FC236}">
                    <a16:creationId xmlns:a16="http://schemas.microsoft.com/office/drawing/2014/main" id="{C5BE4BBD-7CDE-D28D-BE27-10517DD6887B}"/>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122467782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CPIMS+ </a:t>
            </a:r>
            <a:r>
              <a:rPr lang="en-GB" dirty="0"/>
              <a:t>d</a:t>
            </a:r>
            <a:r>
              <a:rPr lang="en-GB" dirty="0">
                <a:latin typeface="Arial" panose="020B0604020202020204" pitchFamily="34" charset="0"/>
                <a:cs typeface="Arial" panose="020B0604020202020204" pitchFamily="34" charset="0"/>
              </a:rPr>
              <a:t>emo </a:t>
            </a:r>
          </a:p>
        </p:txBody>
      </p:sp>
      <p:pic>
        <p:nvPicPr>
          <p:cNvPr id="6" name="Graphic 5" descr="Vlog with solid fill">
            <a:hlinkClick r:id="rId3"/>
            <a:extLst>
              <a:ext uri="{FF2B5EF4-FFF2-40B4-BE49-F238E27FC236}">
                <a16:creationId xmlns:a16="http://schemas.microsoft.com/office/drawing/2014/main" id="{8369B96E-A699-936B-53FD-8A76B4706B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66652" y="1708428"/>
            <a:ext cx="3952227" cy="3952227"/>
          </a:xfrm>
          <a:prstGeom prst="rect">
            <a:avLst/>
          </a:prstGeom>
        </p:spPr>
      </p:pic>
      <p:sp>
        <p:nvSpPr>
          <p:cNvPr id="7" name="Google Shape;798;p37">
            <a:extLst>
              <a:ext uri="{FF2B5EF4-FFF2-40B4-BE49-F238E27FC236}">
                <a16:creationId xmlns:a16="http://schemas.microsoft.com/office/drawing/2014/main" id="{EA3C5FB8-EE57-DB5C-9017-AB848A5ADB85}"/>
              </a:ext>
            </a:extLst>
          </p:cNvPr>
          <p:cNvSpPr txBox="1"/>
          <p:nvPr/>
        </p:nvSpPr>
        <p:spPr>
          <a:xfrm>
            <a:off x="6197420" y="3153630"/>
            <a:ext cx="4136752" cy="1190414"/>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n-US" sz="2400" dirty="0">
                <a:solidFill>
                  <a:schemeClr val="dk1"/>
                </a:solidFill>
                <a:latin typeface="Arial" panose="020B0604020202020204" pitchFamily="34" charset="0"/>
                <a:ea typeface="Helvetica Neue"/>
                <a:cs typeface="Arial" panose="020B0604020202020204" pitchFamily="34" charset="0"/>
                <a:sym typeface="Helvetica Neue"/>
              </a:rPr>
              <a:t>Child Feedback Form</a:t>
            </a:r>
          </a:p>
          <a:p>
            <a:pPr marL="0" marR="0" lvl="0" indent="0" rtl="0">
              <a:lnSpc>
                <a:spcPct val="107000"/>
              </a:lnSpc>
              <a:spcBef>
                <a:spcPts val="0"/>
              </a:spcBef>
              <a:spcAft>
                <a:spcPts val="1200"/>
              </a:spcAft>
              <a:buNone/>
            </a:pPr>
            <a:r>
              <a:rPr lang="en-US" sz="2400" dirty="0">
                <a:solidFill>
                  <a:schemeClr val="dk1"/>
                </a:solidFill>
                <a:latin typeface="Arial" panose="020B0604020202020204" pitchFamily="34" charset="0"/>
                <a:ea typeface="Helvetica Neue"/>
                <a:cs typeface="Arial" panose="020B0604020202020204" pitchFamily="34" charset="0"/>
                <a:sym typeface="Helvetica Neue"/>
              </a:rPr>
              <a:t>Caregiver Feedback Form</a:t>
            </a:r>
          </a:p>
        </p:txBody>
      </p:sp>
    </p:spTree>
    <p:extLst>
      <p:ext uri="{BB962C8B-B14F-4D97-AF65-F5344CB8AC3E}">
        <p14:creationId xmlns:p14="http://schemas.microsoft.com/office/powerpoint/2010/main" val="405599813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Key considerations</a:t>
            </a:r>
          </a:p>
        </p:txBody>
      </p:sp>
      <p:grpSp>
        <p:nvGrpSpPr>
          <p:cNvPr id="2" name="Group 1">
            <a:extLst>
              <a:ext uri="{FF2B5EF4-FFF2-40B4-BE49-F238E27FC236}">
                <a16:creationId xmlns:a16="http://schemas.microsoft.com/office/drawing/2014/main" id="{71613721-2EAD-E863-843E-B9BD4EBC8FF4}"/>
              </a:ext>
            </a:extLst>
          </p:cNvPr>
          <p:cNvGrpSpPr/>
          <p:nvPr/>
        </p:nvGrpSpPr>
        <p:grpSpPr>
          <a:xfrm>
            <a:off x="1001789" y="1929481"/>
            <a:ext cx="1822985" cy="1749561"/>
            <a:chOff x="1744894" y="2192954"/>
            <a:chExt cx="2564275" cy="2460995"/>
          </a:xfrm>
        </p:grpSpPr>
        <p:grpSp>
          <p:nvGrpSpPr>
            <p:cNvPr id="3" name="Group 2">
              <a:extLst>
                <a:ext uri="{FF2B5EF4-FFF2-40B4-BE49-F238E27FC236}">
                  <a16:creationId xmlns:a16="http://schemas.microsoft.com/office/drawing/2014/main" id="{A453FB25-A100-A6ED-44A9-A42BC62EB80C}"/>
                </a:ext>
              </a:extLst>
            </p:cNvPr>
            <p:cNvGrpSpPr/>
            <p:nvPr/>
          </p:nvGrpSpPr>
          <p:grpSpPr>
            <a:xfrm>
              <a:off x="1744894" y="2192954"/>
              <a:ext cx="2564275" cy="2460995"/>
              <a:chOff x="1459832" y="2812046"/>
              <a:chExt cx="1953652" cy="1874967"/>
            </a:xfrm>
          </p:grpSpPr>
          <p:sp>
            <p:nvSpPr>
              <p:cNvPr id="9" name="Rectangle: Single Corner Snipped 8">
                <a:extLst>
                  <a:ext uri="{FF2B5EF4-FFF2-40B4-BE49-F238E27FC236}">
                    <a16:creationId xmlns:a16="http://schemas.microsoft.com/office/drawing/2014/main" id="{BA8E83C9-BAD7-8A5E-5EDD-6937D6C5A43A}"/>
                  </a:ext>
                </a:extLst>
              </p:cNvPr>
              <p:cNvSpPr/>
              <p:nvPr/>
            </p:nvSpPr>
            <p:spPr>
              <a:xfrm rot="20978324">
                <a:off x="1459832" y="2999874"/>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Single Corner Snipped 9">
                <a:extLst>
                  <a:ext uri="{FF2B5EF4-FFF2-40B4-BE49-F238E27FC236}">
                    <a16:creationId xmlns:a16="http://schemas.microsoft.com/office/drawing/2014/main" id="{1C6C91AB-C613-2747-F31C-971AD104823A}"/>
                  </a:ext>
                </a:extLst>
              </p:cNvPr>
              <p:cNvSpPr/>
              <p:nvPr/>
            </p:nvSpPr>
            <p:spPr>
              <a:xfrm>
                <a:off x="1871174" y="2812046"/>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Single Corner Snipped 10">
                <a:extLst>
                  <a:ext uri="{FF2B5EF4-FFF2-40B4-BE49-F238E27FC236}">
                    <a16:creationId xmlns:a16="http://schemas.microsoft.com/office/drawing/2014/main" id="{B4CA2ADB-51DE-E510-D0E4-C8CC29750D9D}"/>
                  </a:ext>
                </a:extLst>
              </p:cNvPr>
              <p:cNvSpPr/>
              <p:nvPr/>
            </p:nvSpPr>
            <p:spPr>
              <a:xfrm rot="582585">
                <a:off x="2130116" y="3130929"/>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 name="Group 3">
              <a:extLst>
                <a:ext uri="{FF2B5EF4-FFF2-40B4-BE49-F238E27FC236}">
                  <a16:creationId xmlns:a16="http://schemas.microsoft.com/office/drawing/2014/main" id="{5246DE8B-ABBF-B459-5332-4A5A7BC8658D}"/>
                </a:ext>
              </a:extLst>
            </p:cNvPr>
            <p:cNvGrpSpPr/>
            <p:nvPr/>
          </p:nvGrpSpPr>
          <p:grpSpPr>
            <a:xfrm rot="619501">
              <a:off x="3224746" y="3087487"/>
              <a:ext cx="506112" cy="1135915"/>
              <a:chOff x="5960196" y="3632825"/>
              <a:chExt cx="324376" cy="728028"/>
            </a:xfrm>
            <a:solidFill>
              <a:schemeClr val="bg1"/>
            </a:solidFill>
          </p:grpSpPr>
          <p:sp>
            <p:nvSpPr>
              <p:cNvPr id="7" name="Round Same Side Corner Rectangle 46">
                <a:extLst>
                  <a:ext uri="{FF2B5EF4-FFF2-40B4-BE49-F238E27FC236}">
                    <a16:creationId xmlns:a16="http://schemas.microsoft.com/office/drawing/2014/main" id="{2B405860-E7E8-F56A-866A-3B36A684D4C1}"/>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772F9B8C-FE8B-B4A0-24DF-A1B6EE3FC34E}"/>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sp>
        <p:nvSpPr>
          <p:cNvPr id="12" name="TextBox 11">
            <a:extLst>
              <a:ext uri="{FF2B5EF4-FFF2-40B4-BE49-F238E27FC236}">
                <a16:creationId xmlns:a16="http://schemas.microsoft.com/office/drawing/2014/main" id="{697B5141-93F2-6289-BDEE-7BC6D2D8A359}"/>
              </a:ext>
            </a:extLst>
          </p:cNvPr>
          <p:cNvSpPr txBox="1"/>
          <p:nvPr/>
        </p:nvSpPr>
        <p:spPr>
          <a:xfrm>
            <a:off x="738455" y="4272055"/>
            <a:ext cx="2497050" cy="923330"/>
          </a:xfrm>
          <a:prstGeom prst="rect">
            <a:avLst/>
          </a:prstGeom>
          <a:noFill/>
        </p:spPr>
        <p:txBody>
          <a:bodyPr wrap="square" rtlCol="0">
            <a:spAutoFit/>
          </a:bodyPr>
          <a:lstStyle/>
          <a:p>
            <a:pPr algn="ctr"/>
            <a:r>
              <a:rPr lang="en-CA" b="1" spc="300">
                <a:solidFill>
                  <a:schemeClr val="accent4"/>
                </a:solidFill>
                <a:latin typeface="Arial" panose="020B0604020202020204" pitchFamily="34" charset="0"/>
                <a:cs typeface="Arial" panose="020B0604020202020204" pitchFamily="34" charset="0"/>
              </a:rPr>
              <a:t>CHILD FEEDBACK FORM</a:t>
            </a:r>
          </a:p>
        </p:txBody>
      </p:sp>
      <p:sp>
        <p:nvSpPr>
          <p:cNvPr id="14" name="TextBox 13">
            <a:extLst>
              <a:ext uri="{FF2B5EF4-FFF2-40B4-BE49-F238E27FC236}">
                <a16:creationId xmlns:a16="http://schemas.microsoft.com/office/drawing/2014/main" id="{2D39B66F-11EF-F877-A52E-A06C7C6E0F06}"/>
              </a:ext>
            </a:extLst>
          </p:cNvPr>
          <p:cNvSpPr txBox="1"/>
          <p:nvPr/>
        </p:nvSpPr>
        <p:spPr>
          <a:xfrm>
            <a:off x="4023803" y="2136450"/>
            <a:ext cx="3300633" cy="2145396"/>
          </a:xfrm>
          <a:prstGeom prst="rect">
            <a:avLst/>
          </a:prstGeom>
          <a:noFill/>
        </p:spPr>
        <p:txBody>
          <a:bodyPr wrap="square">
            <a:spAutoFit/>
          </a:bodyPr>
          <a:lstStyle/>
          <a:p>
            <a:pPr marL="0" marR="0" lvl="0" indent="0" algn="l" rtl="0">
              <a:lnSpc>
                <a:spcPct val="107000"/>
              </a:lnSpc>
              <a:spcBef>
                <a:spcPts val="0"/>
              </a:spcBef>
              <a:spcAft>
                <a:spcPts val="0"/>
              </a:spcAft>
              <a:buNone/>
            </a:pPr>
            <a:r>
              <a:rPr lang="en-US" b="1">
                <a:solidFill>
                  <a:schemeClr val="dk1"/>
                </a:solidFill>
                <a:latin typeface="Arial"/>
                <a:ea typeface="Arial"/>
                <a:cs typeface="Arial"/>
                <a:sym typeface="Arial"/>
              </a:rPr>
              <a:t>WHY</a:t>
            </a:r>
          </a:p>
          <a:p>
            <a:pPr marR="0" lvl="0" algn="l" rtl="0">
              <a:lnSpc>
                <a:spcPct val="107000"/>
              </a:lnSpc>
              <a:spcBef>
                <a:spcPts val="0"/>
              </a:spcBef>
              <a:spcAft>
                <a:spcPts val="0"/>
              </a:spcAft>
            </a:pPr>
            <a:endParaRPr lang="en-US" b="1">
              <a:solidFill>
                <a:schemeClr val="dk1"/>
              </a:solidFill>
              <a:latin typeface="Arial"/>
              <a:ea typeface="Arial"/>
              <a:cs typeface="Arial"/>
              <a:sym typeface="Arial"/>
            </a:endParaRPr>
          </a:p>
          <a:p>
            <a:pPr marR="0" lvl="0" algn="l" rtl="0">
              <a:lnSpc>
                <a:spcPct val="107000"/>
              </a:lnSpc>
              <a:spcBef>
                <a:spcPts val="0"/>
              </a:spcBef>
              <a:spcAft>
                <a:spcPts val="0"/>
              </a:spcAft>
            </a:pPr>
            <a:r>
              <a:rPr lang="en-US">
                <a:solidFill>
                  <a:schemeClr val="dk1"/>
                </a:solidFill>
                <a:latin typeface="Arial"/>
                <a:ea typeface="Arial"/>
                <a:cs typeface="Arial"/>
                <a:sym typeface="Arial"/>
              </a:rPr>
              <a:t>To record feedback on the level of satisfaction regarding the quality of services provided and to identify areas for improvement </a:t>
            </a:r>
          </a:p>
        </p:txBody>
      </p:sp>
      <p:sp>
        <p:nvSpPr>
          <p:cNvPr id="15" name="TextBox 14">
            <a:extLst>
              <a:ext uri="{FF2B5EF4-FFF2-40B4-BE49-F238E27FC236}">
                <a16:creationId xmlns:a16="http://schemas.microsoft.com/office/drawing/2014/main" id="{27200A1F-83D1-D793-F54B-D63211EDCD74}"/>
              </a:ext>
            </a:extLst>
          </p:cNvPr>
          <p:cNvSpPr txBox="1"/>
          <p:nvPr/>
        </p:nvSpPr>
        <p:spPr>
          <a:xfrm>
            <a:off x="7934036" y="2136450"/>
            <a:ext cx="3233181" cy="3923575"/>
          </a:xfrm>
          <a:prstGeom prst="rect">
            <a:avLst/>
          </a:prstGeom>
          <a:noFill/>
        </p:spPr>
        <p:txBody>
          <a:bodyPr wrap="square">
            <a:spAutoFit/>
          </a:bodyPr>
          <a:lstStyle/>
          <a:p>
            <a:pPr marR="0" lvl="0" algn="l" rtl="0">
              <a:lnSpc>
                <a:spcPct val="107000"/>
              </a:lnSpc>
              <a:spcBef>
                <a:spcPts val="0"/>
              </a:spcBef>
              <a:spcAft>
                <a:spcPts val="0"/>
              </a:spcAft>
            </a:pPr>
            <a:r>
              <a:rPr lang="en-US" b="1">
                <a:solidFill>
                  <a:schemeClr val="dk1"/>
                </a:solidFill>
                <a:latin typeface="Arial"/>
                <a:ea typeface="Arial"/>
                <a:cs typeface="Arial"/>
                <a:sym typeface="Arial"/>
              </a:rPr>
              <a:t>WHEN</a:t>
            </a:r>
          </a:p>
          <a:p>
            <a:pPr marR="0" lvl="0" algn="l" rtl="0">
              <a:lnSpc>
                <a:spcPct val="107000"/>
              </a:lnSpc>
              <a:spcBef>
                <a:spcPts val="0"/>
              </a:spcBef>
              <a:spcAft>
                <a:spcPts val="0"/>
              </a:spcAft>
            </a:pPr>
            <a:endParaRPr lang="en-US" b="1">
              <a:solidFill>
                <a:schemeClr val="dk1"/>
              </a:solidFill>
              <a:latin typeface="Arial"/>
              <a:ea typeface="Arial"/>
              <a:cs typeface="Arial"/>
              <a:sym typeface="Arial"/>
            </a:endParaRPr>
          </a:p>
          <a:p>
            <a:pPr marR="0" lvl="0" algn="l" rtl="0">
              <a:lnSpc>
                <a:spcPct val="107000"/>
              </a:lnSpc>
              <a:spcBef>
                <a:spcPts val="0"/>
              </a:spcBef>
              <a:spcAft>
                <a:spcPts val="0"/>
              </a:spcAft>
            </a:pPr>
            <a:r>
              <a:rPr lang="en-US">
                <a:solidFill>
                  <a:schemeClr val="dk1"/>
                </a:solidFill>
                <a:latin typeface="Arial"/>
                <a:ea typeface="Arial"/>
                <a:cs typeface="Arial"/>
                <a:sym typeface="Arial"/>
              </a:rPr>
              <a:t>This form should be completed at the end of the case management process, or after 6 months (whichever is the shortest period)</a:t>
            </a:r>
          </a:p>
          <a:p>
            <a:pPr marR="0" lvl="0" algn="l" rtl="0">
              <a:lnSpc>
                <a:spcPct val="107000"/>
              </a:lnSpc>
              <a:spcBef>
                <a:spcPts val="0"/>
              </a:spcBef>
              <a:spcAft>
                <a:spcPts val="0"/>
              </a:spcAft>
            </a:pPr>
            <a:endParaRPr lang="en-US">
              <a:solidFill>
                <a:schemeClr val="dk1"/>
              </a:solidFill>
              <a:latin typeface="Arial"/>
              <a:ea typeface="Arial"/>
              <a:cs typeface="Arial"/>
              <a:sym typeface="Arial"/>
            </a:endParaRPr>
          </a:p>
          <a:p>
            <a:pPr marR="0" lvl="0" algn="l" rtl="0">
              <a:lnSpc>
                <a:spcPct val="107000"/>
              </a:lnSpc>
              <a:spcBef>
                <a:spcPts val="0"/>
              </a:spcBef>
              <a:spcAft>
                <a:spcPts val="0"/>
              </a:spcAft>
            </a:pPr>
            <a:r>
              <a:rPr lang="en-US" b="1">
                <a:solidFill>
                  <a:schemeClr val="dk1"/>
                </a:solidFill>
                <a:latin typeface="Arial"/>
                <a:ea typeface="Arial"/>
                <a:cs typeface="Arial"/>
                <a:sym typeface="Arial"/>
              </a:rPr>
              <a:t>WHO</a:t>
            </a:r>
          </a:p>
          <a:p>
            <a:pPr marR="0" lvl="0" algn="l" rtl="0">
              <a:lnSpc>
                <a:spcPct val="107000"/>
              </a:lnSpc>
              <a:spcBef>
                <a:spcPts val="0"/>
              </a:spcBef>
              <a:spcAft>
                <a:spcPts val="0"/>
              </a:spcAft>
            </a:pPr>
            <a:endParaRPr lang="en-US" b="1">
              <a:solidFill>
                <a:schemeClr val="dk1"/>
              </a:solidFill>
              <a:latin typeface="Arial"/>
              <a:ea typeface="Arial"/>
              <a:cs typeface="Arial"/>
              <a:sym typeface="Arial"/>
            </a:endParaRPr>
          </a:p>
          <a:p>
            <a:pPr marR="0" lvl="0" algn="l" rtl="0">
              <a:lnSpc>
                <a:spcPct val="107000"/>
              </a:lnSpc>
              <a:spcBef>
                <a:spcPts val="0"/>
              </a:spcBef>
              <a:spcAft>
                <a:spcPts val="0"/>
              </a:spcAft>
            </a:pPr>
            <a:r>
              <a:rPr lang="en-US">
                <a:solidFill>
                  <a:schemeClr val="dk1"/>
                </a:solidFill>
                <a:latin typeface="Arial"/>
                <a:ea typeface="Arial"/>
                <a:cs typeface="Arial"/>
                <a:sym typeface="Arial"/>
              </a:rPr>
              <a:t>Supervisor of the caseworker to collect this information in a child-friendly manner.</a:t>
            </a:r>
          </a:p>
        </p:txBody>
      </p:sp>
      <p:grpSp>
        <p:nvGrpSpPr>
          <p:cNvPr id="5" name="Group 4">
            <a:extLst>
              <a:ext uri="{FF2B5EF4-FFF2-40B4-BE49-F238E27FC236}">
                <a16:creationId xmlns:a16="http://schemas.microsoft.com/office/drawing/2014/main" id="{A6F32CB3-1C9F-19DE-03CF-C27896D0CACF}"/>
              </a:ext>
            </a:extLst>
          </p:cNvPr>
          <p:cNvGrpSpPr/>
          <p:nvPr/>
        </p:nvGrpSpPr>
        <p:grpSpPr>
          <a:xfrm>
            <a:off x="10228983" y="337468"/>
            <a:ext cx="1587872" cy="1368854"/>
            <a:chOff x="10228983" y="337468"/>
            <a:chExt cx="1587872" cy="1368854"/>
          </a:xfrm>
        </p:grpSpPr>
        <p:sp>
          <p:nvSpPr>
            <p:cNvPr id="6" name="Hexagon 5">
              <a:extLst>
                <a:ext uri="{FF2B5EF4-FFF2-40B4-BE49-F238E27FC236}">
                  <a16:creationId xmlns:a16="http://schemas.microsoft.com/office/drawing/2014/main" id="{E01E3A91-69F0-BEAE-722C-404AC95F95D8}"/>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6" name="Group 15">
              <a:extLst>
                <a:ext uri="{FF2B5EF4-FFF2-40B4-BE49-F238E27FC236}">
                  <a16:creationId xmlns:a16="http://schemas.microsoft.com/office/drawing/2014/main" id="{B4DFEB0C-1914-6AEE-EF64-08965C6BA01D}"/>
                </a:ext>
              </a:extLst>
            </p:cNvPr>
            <p:cNvGrpSpPr/>
            <p:nvPr/>
          </p:nvGrpSpPr>
          <p:grpSpPr>
            <a:xfrm>
              <a:off x="10621771" y="762700"/>
              <a:ext cx="562136" cy="634675"/>
              <a:chOff x="760175" y="830142"/>
              <a:chExt cx="867619" cy="979579"/>
            </a:xfrm>
          </p:grpSpPr>
          <p:sp>
            <p:nvSpPr>
              <p:cNvPr id="20" name="Rectangle 19">
                <a:extLst>
                  <a:ext uri="{FF2B5EF4-FFF2-40B4-BE49-F238E27FC236}">
                    <a16:creationId xmlns:a16="http://schemas.microsoft.com/office/drawing/2014/main" id="{E135DC6B-488F-D2C1-83FC-A54B8210165B}"/>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47</a:t>
                </a:r>
              </a:p>
            </p:txBody>
          </p:sp>
          <p:sp>
            <p:nvSpPr>
              <p:cNvPr id="21" name="Rectangle 20">
                <a:extLst>
                  <a:ext uri="{FF2B5EF4-FFF2-40B4-BE49-F238E27FC236}">
                    <a16:creationId xmlns:a16="http://schemas.microsoft.com/office/drawing/2014/main" id="{DF2B69E1-07A8-A13D-D493-AE714CF78D23}"/>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7" name="Group 16">
              <a:extLst>
                <a:ext uri="{FF2B5EF4-FFF2-40B4-BE49-F238E27FC236}">
                  <a16:creationId xmlns:a16="http://schemas.microsoft.com/office/drawing/2014/main" id="{A065A3FD-A8A3-7A38-9B1C-72801DFD814A}"/>
                </a:ext>
              </a:extLst>
            </p:cNvPr>
            <p:cNvGrpSpPr/>
            <p:nvPr/>
          </p:nvGrpSpPr>
          <p:grpSpPr>
            <a:xfrm>
              <a:off x="11325415" y="762701"/>
              <a:ext cx="182192" cy="634674"/>
              <a:chOff x="2121762" y="2323619"/>
              <a:chExt cx="200378" cy="825210"/>
            </a:xfrm>
          </p:grpSpPr>
          <p:sp>
            <p:nvSpPr>
              <p:cNvPr id="18" name="Isosceles Triangle 17">
                <a:extLst>
                  <a:ext uri="{FF2B5EF4-FFF2-40B4-BE49-F238E27FC236}">
                    <a16:creationId xmlns:a16="http://schemas.microsoft.com/office/drawing/2014/main" id="{33E16355-E9E3-5E66-19C7-9C600BFAE9C2}"/>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4667C4A2-596A-709D-1418-2C1EA0E2809B}"/>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46437072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Key considerations</a:t>
            </a:r>
          </a:p>
        </p:txBody>
      </p:sp>
      <p:grpSp>
        <p:nvGrpSpPr>
          <p:cNvPr id="2" name="Group 1">
            <a:extLst>
              <a:ext uri="{FF2B5EF4-FFF2-40B4-BE49-F238E27FC236}">
                <a16:creationId xmlns:a16="http://schemas.microsoft.com/office/drawing/2014/main" id="{04F4065F-8F46-2908-1B1E-ACF2BF6F0362}"/>
              </a:ext>
            </a:extLst>
          </p:cNvPr>
          <p:cNvGrpSpPr/>
          <p:nvPr/>
        </p:nvGrpSpPr>
        <p:grpSpPr>
          <a:xfrm>
            <a:off x="1001789" y="1929481"/>
            <a:ext cx="1822985" cy="1749561"/>
            <a:chOff x="1744894" y="2192954"/>
            <a:chExt cx="2564275" cy="2460995"/>
          </a:xfrm>
        </p:grpSpPr>
        <p:grpSp>
          <p:nvGrpSpPr>
            <p:cNvPr id="3" name="Group 2">
              <a:extLst>
                <a:ext uri="{FF2B5EF4-FFF2-40B4-BE49-F238E27FC236}">
                  <a16:creationId xmlns:a16="http://schemas.microsoft.com/office/drawing/2014/main" id="{C069D005-E645-4162-4BBE-613510B8128A}"/>
                </a:ext>
              </a:extLst>
            </p:cNvPr>
            <p:cNvGrpSpPr/>
            <p:nvPr/>
          </p:nvGrpSpPr>
          <p:grpSpPr>
            <a:xfrm>
              <a:off x="1744894" y="2192954"/>
              <a:ext cx="2564275" cy="2460995"/>
              <a:chOff x="1459832" y="2812046"/>
              <a:chExt cx="1953652" cy="1874967"/>
            </a:xfrm>
          </p:grpSpPr>
          <p:sp>
            <p:nvSpPr>
              <p:cNvPr id="9" name="Rectangle: Single Corner Snipped 8">
                <a:extLst>
                  <a:ext uri="{FF2B5EF4-FFF2-40B4-BE49-F238E27FC236}">
                    <a16:creationId xmlns:a16="http://schemas.microsoft.com/office/drawing/2014/main" id="{06DEC68A-6C3E-5531-B099-CD2C332E97E4}"/>
                  </a:ext>
                </a:extLst>
              </p:cNvPr>
              <p:cNvSpPr/>
              <p:nvPr/>
            </p:nvSpPr>
            <p:spPr>
              <a:xfrm rot="20978324">
                <a:off x="1459832" y="2999874"/>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Single Corner Snipped 9">
                <a:extLst>
                  <a:ext uri="{FF2B5EF4-FFF2-40B4-BE49-F238E27FC236}">
                    <a16:creationId xmlns:a16="http://schemas.microsoft.com/office/drawing/2014/main" id="{FC07283B-8036-B84F-6221-69FF7AF2028C}"/>
                  </a:ext>
                </a:extLst>
              </p:cNvPr>
              <p:cNvSpPr/>
              <p:nvPr/>
            </p:nvSpPr>
            <p:spPr>
              <a:xfrm>
                <a:off x="1871174" y="2812046"/>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Single Corner Snipped 10">
                <a:extLst>
                  <a:ext uri="{FF2B5EF4-FFF2-40B4-BE49-F238E27FC236}">
                    <a16:creationId xmlns:a16="http://schemas.microsoft.com/office/drawing/2014/main" id="{F64544BE-7E05-D84E-D75D-50DC099D314B}"/>
                  </a:ext>
                </a:extLst>
              </p:cNvPr>
              <p:cNvSpPr/>
              <p:nvPr/>
            </p:nvSpPr>
            <p:spPr>
              <a:xfrm rot="582585">
                <a:off x="2130116" y="3130929"/>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 name="Group 3">
              <a:extLst>
                <a:ext uri="{FF2B5EF4-FFF2-40B4-BE49-F238E27FC236}">
                  <a16:creationId xmlns:a16="http://schemas.microsoft.com/office/drawing/2014/main" id="{2D5CDE17-5A9C-6030-2287-C8C056C225FD}"/>
                </a:ext>
              </a:extLst>
            </p:cNvPr>
            <p:cNvGrpSpPr/>
            <p:nvPr/>
          </p:nvGrpSpPr>
          <p:grpSpPr>
            <a:xfrm rot="619501">
              <a:off x="3224746" y="3087487"/>
              <a:ext cx="506112" cy="1135915"/>
              <a:chOff x="5960196" y="3632825"/>
              <a:chExt cx="324376" cy="728028"/>
            </a:xfrm>
            <a:solidFill>
              <a:schemeClr val="bg1"/>
            </a:solidFill>
          </p:grpSpPr>
          <p:sp>
            <p:nvSpPr>
              <p:cNvPr id="7" name="Round Same Side Corner Rectangle 46">
                <a:extLst>
                  <a:ext uri="{FF2B5EF4-FFF2-40B4-BE49-F238E27FC236}">
                    <a16:creationId xmlns:a16="http://schemas.microsoft.com/office/drawing/2014/main" id="{BF79A1A2-1F81-29B9-F9F3-24903E998E23}"/>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3297889B-C462-92CF-5C8B-D20FE3F6A753}"/>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sp>
        <p:nvSpPr>
          <p:cNvPr id="12" name="TextBox 11">
            <a:extLst>
              <a:ext uri="{FF2B5EF4-FFF2-40B4-BE49-F238E27FC236}">
                <a16:creationId xmlns:a16="http://schemas.microsoft.com/office/drawing/2014/main" id="{8889561F-01BA-539A-CE49-62F110563ADA}"/>
              </a:ext>
            </a:extLst>
          </p:cNvPr>
          <p:cNvSpPr txBox="1"/>
          <p:nvPr/>
        </p:nvSpPr>
        <p:spPr>
          <a:xfrm>
            <a:off x="738455" y="4272055"/>
            <a:ext cx="2497050" cy="923330"/>
          </a:xfrm>
          <a:prstGeom prst="rect">
            <a:avLst/>
          </a:prstGeom>
          <a:noFill/>
        </p:spPr>
        <p:txBody>
          <a:bodyPr wrap="square" rtlCol="0">
            <a:spAutoFit/>
          </a:bodyPr>
          <a:lstStyle/>
          <a:p>
            <a:pPr algn="ctr"/>
            <a:r>
              <a:rPr lang="en-CA" b="1" spc="300" dirty="0">
                <a:solidFill>
                  <a:schemeClr val="accent4"/>
                </a:solidFill>
                <a:latin typeface="Arial" panose="020B0604020202020204" pitchFamily="34" charset="0"/>
                <a:cs typeface="Arial" panose="020B0604020202020204" pitchFamily="34" charset="0"/>
              </a:rPr>
              <a:t>CAREGIVER FEEDBACK FORM</a:t>
            </a:r>
          </a:p>
        </p:txBody>
      </p:sp>
      <p:sp>
        <p:nvSpPr>
          <p:cNvPr id="14" name="TextBox 13">
            <a:extLst>
              <a:ext uri="{FF2B5EF4-FFF2-40B4-BE49-F238E27FC236}">
                <a16:creationId xmlns:a16="http://schemas.microsoft.com/office/drawing/2014/main" id="{66839606-911B-3104-4A3C-AB68A5ABB0D8}"/>
              </a:ext>
            </a:extLst>
          </p:cNvPr>
          <p:cNvSpPr txBox="1"/>
          <p:nvPr/>
        </p:nvSpPr>
        <p:spPr>
          <a:xfrm>
            <a:off x="4023803" y="2136450"/>
            <a:ext cx="3300633" cy="2145396"/>
          </a:xfrm>
          <a:prstGeom prst="rect">
            <a:avLst/>
          </a:prstGeom>
          <a:noFill/>
        </p:spPr>
        <p:txBody>
          <a:bodyPr wrap="square">
            <a:spAutoFit/>
          </a:bodyPr>
          <a:lstStyle/>
          <a:p>
            <a:pPr marL="0" marR="0" lvl="0" indent="0" algn="l" rtl="0">
              <a:lnSpc>
                <a:spcPct val="107000"/>
              </a:lnSpc>
              <a:spcBef>
                <a:spcPts val="0"/>
              </a:spcBef>
              <a:spcAft>
                <a:spcPts val="0"/>
              </a:spcAft>
              <a:buNone/>
            </a:pPr>
            <a:r>
              <a:rPr lang="en-US" b="1">
                <a:solidFill>
                  <a:schemeClr val="dk1"/>
                </a:solidFill>
                <a:latin typeface="Arial"/>
                <a:ea typeface="Arial"/>
                <a:cs typeface="Arial"/>
                <a:sym typeface="Arial"/>
              </a:rPr>
              <a:t>WHY</a:t>
            </a:r>
          </a:p>
          <a:p>
            <a:pPr marR="0" lvl="0" algn="l" rtl="0">
              <a:lnSpc>
                <a:spcPct val="107000"/>
              </a:lnSpc>
              <a:spcBef>
                <a:spcPts val="0"/>
              </a:spcBef>
              <a:spcAft>
                <a:spcPts val="0"/>
              </a:spcAft>
            </a:pPr>
            <a:endParaRPr lang="en-US" b="1">
              <a:solidFill>
                <a:schemeClr val="dk1"/>
              </a:solidFill>
              <a:latin typeface="Arial"/>
              <a:ea typeface="Arial"/>
              <a:cs typeface="Arial"/>
              <a:sym typeface="Arial"/>
            </a:endParaRPr>
          </a:p>
          <a:p>
            <a:pPr marR="0" lvl="0" algn="l" rtl="0">
              <a:lnSpc>
                <a:spcPct val="107000"/>
              </a:lnSpc>
              <a:spcBef>
                <a:spcPts val="0"/>
              </a:spcBef>
              <a:spcAft>
                <a:spcPts val="0"/>
              </a:spcAft>
            </a:pPr>
            <a:r>
              <a:rPr lang="en-US">
                <a:solidFill>
                  <a:schemeClr val="dk1"/>
                </a:solidFill>
                <a:latin typeface="Arial"/>
                <a:ea typeface="Arial"/>
                <a:cs typeface="Arial"/>
                <a:sym typeface="Arial"/>
              </a:rPr>
              <a:t>To record feedback on the level of satisfaction regarding the quality of services provided and to identify areas for improvement</a:t>
            </a:r>
          </a:p>
        </p:txBody>
      </p:sp>
      <p:sp>
        <p:nvSpPr>
          <p:cNvPr id="15" name="TextBox 14">
            <a:extLst>
              <a:ext uri="{FF2B5EF4-FFF2-40B4-BE49-F238E27FC236}">
                <a16:creationId xmlns:a16="http://schemas.microsoft.com/office/drawing/2014/main" id="{296697D9-9DB0-054B-5EA2-13FC6A552E30}"/>
              </a:ext>
            </a:extLst>
          </p:cNvPr>
          <p:cNvSpPr txBox="1"/>
          <p:nvPr/>
        </p:nvSpPr>
        <p:spPr>
          <a:xfrm>
            <a:off x="7934036" y="2136450"/>
            <a:ext cx="3233181" cy="3627211"/>
          </a:xfrm>
          <a:prstGeom prst="rect">
            <a:avLst/>
          </a:prstGeom>
          <a:noFill/>
        </p:spPr>
        <p:txBody>
          <a:bodyPr wrap="square">
            <a:spAutoFit/>
          </a:bodyPr>
          <a:lstStyle/>
          <a:p>
            <a:pPr marR="0" lvl="0" algn="l" rtl="0">
              <a:lnSpc>
                <a:spcPct val="107000"/>
              </a:lnSpc>
              <a:spcBef>
                <a:spcPts val="0"/>
              </a:spcBef>
              <a:spcAft>
                <a:spcPts val="0"/>
              </a:spcAft>
            </a:pPr>
            <a:r>
              <a:rPr lang="en-US" b="1">
                <a:solidFill>
                  <a:schemeClr val="dk1"/>
                </a:solidFill>
                <a:latin typeface="Arial"/>
                <a:ea typeface="Arial"/>
                <a:cs typeface="Arial"/>
                <a:sym typeface="Arial"/>
              </a:rPr>
              <a:t>WHEN</a:t>
            </a:r>
          </a:p>
          <a:p>
            <a:pPr marR="0" lvl="0" algn="l" rtl="0">
              <a:lnSpc>
                <a:spcPct val="107000"/>
              </a:lnSpc>
              <a:spcBef>
                <a:spcPts val="0"/>
              </a:spcBef>
              <a:spcAft>
                <a:spcPts val="0"/>
              </a:spcAft>
            </a:pPr>
            <a:endParaRPr lang="en-US" b="1">
              <a:solidFill>
                <a:schemeClr val="dk1"/>
              </a:solidFill>
              <a:latin typeface="Arial"/>
              <a:ea typeface="Arial"/>
              <a:cs typeface="Arial"/>
              <a:sym typeface="Arial"/>
            </a:endParaRPr>
          </a:p>
          <a:p>
            <a:pPr marR="0" lvl="0" algn="l" rtl="0">
              <a:lnSpc>
                <a:spcPct val="107000"/>
              </a:lnSpc>
              <a:spcBef>
                <a:spcPts val="0"/>
              </a:spcBef>
              <a:spcAft>
                <a:spcPts val="0"/>
              </a:spcAft>
            </a:pPr>
            <a:r>
              <a:rPr lang="en-US">
                <a:solidFill>
                  <a:schemeClr val="dk1"/>
                </a:solidFill>
                <a:latin typeface="Arial"/>
                <a:ea typeface="Arial"/>
                <a:cs typeface="Arial"/>
                <a:sym typeface="Arial"/>
              </a:rPr>
              <a:t>This form should be completed at the end of the case management process, or after 6 months (whichever is the shortest period).</a:t>
            </a:r>
          </a:p>
          <a:p>
            <a:pPr marR="0" lvl="0" algn="l" rtl="0">
              <a:lnSpc>
                <a:spcPct val="107000"/>
              </a:lnSpc>
              <a:spcBef>
                <a:spcPts val="0"/>
              </a:spcBef>
              <a:spcAft>
                <a:spcPts val="0"/>
              </a:spcAft>
            </a:pPr>
            <a:endParaRPr lang="en-US">
              <a:solidFill>
                <a:schemeClr val="dk1"/>
              </a:solidFill>
              <a:latin typeface="Arial"/>
              <a:ea typeface="Arial"/>
              <a:cs typeface="Arial"/>
              <a:sym typeface="Arial"/>
            </a:endParaRPr>
          </a:p>
          <a:p>
            <a:pPr marR="0" lvl="0" algn="l" rtl="0">
              <a:lnSpc>
                <a:spcPct val="107000"/>
              </a:lnSpc>
              <a:spcBef>
                <a:spcPts val="0"/>
              </a:spcBef>
              <a:spcAft>
                <a:spcPts val="0"/>
              </a:spcAft>
            </a:pPr>
            <a:r>
              <a:rPr lang="en-US" b="1">
                <a:solidFill>
                  <a:schemeClr val="dk1"/>
                </a:solidFill>
                <a:latin typeface="Arial"/>
                <a:ea typeface="Arial"/>
                <a:cs typeface="Arial"/>
                <a:sym typeface="Arial"/>
              </a:rPr>
              <a:t>WHO</a:t>
            </a:r>
          </a:p>
          <a:p>
            <a:pPr marR="0" lvl="0" algn="l" rtl="0">
              <a:lnSpc>
                <a:spcPct val="107000"/>
              </a:lnSpc>
              <a:spcBef>
                <a:spcPts val="0"/>
              </a:spcBef>
              <a:spcAft>
                <a:spcPts val="0"/>
              </a:spcAft>
            </a:pPr>
            <a:endParaRPr lang="en-US" b="1">
              <a:solidFill>
                <a:schemeClr val="dk1"/>
              </a:solidFill>
              <a:latin typeface="Arial"/>
              <a:ea typeface="Arial"/>
              <a:cs typeface="Arial"/>
              <a:sym typeface="Arial"/>
            </a:endParaRPr>
          </a:p>
          <a:p>
            <a:pPr marR="0" lvl="0" algn="l" rtl="0">
              <a:lnSpc>
                <a:spcPct val="107000"/>
              </a:lnSpc>
              <a:spcBef>
                <a:spcPts val="0"/>
              </a:spcBef>
              <a:spcAft>
                <a:spcPts val="0"/>
              </a:spcAft>
            </a:pPr>
            <a:r>
              <a:rPr lang="en-US">
                <a:solidFill>
                  <a:schemeClr val="dk1"/>
                </a:solidFill>
                <a:latin typeface="Arial"/>
                <a:ea typeface="Arial"/>
                <a:cs typeface="Arial"/>
                <a:sym typeface="Arial"/>
              </a:rPr>
              <a:t>Supervisor of the caseworker through an interview.</a:t>
            </a:r>
          </a:p>
        </p:txBody>
      </p:sp>
      <p:grpSp>
        <p:nvGrpSpPr>
          <p:cNvPr id="5" name="Group 4">
            <a:extLst>
              <a:ext uri="{FF2B5EF4-FFF2-40B4-BE49-F238E27FC236}">
                <a16:creationId xmlns:a16="http://schemas.microsoft.com/office/drawing/2014/main" id="{546AAF87-CA39-FD74-8419-D1690E745FFD}"/>
              </a:ext>
            </a:extLst>
          </p:cNvPr>
          <p:cNvGrpSpPr/>
          <p:nvPr/>
        </p:nvGrpSpPr>
        <p:grpSpPr>
          <a:xfrm>
            <a:off x="10228983" y="337468"/>
            <a:ext cx="1587872" cy="1368854"/>
            <a:chOff x="10228983" y="337468"/>
            <a:chExt cx="1587872" cy="1368854"/>
          </a:xfrm>
        </p:grpSpPr>
        <p:sp>
          <p:nvSpPr>
            <p:cNvPr id="6" name="Hexagon 5">
              <a:extLst>
                <a:ext uri="{FF2B5EF4-FFF2-40B4-BE49-F238E27FC236}">
                  <a16:creationId xmlns:a16="http://schemas.microsoft.com/office/drawing/2014/main" id="{97D731EC-AED6-72F2-37BE-E92C9F2CB64C}"/>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6" name="Group 15">
              <a:extLst>
                <a:ext uri="{FF2B5EF4-FFF2-40B4-BE49-F238E27FC236}">
                  <a16:creationId xmlns:a16="http://schemas.microsoft.com/office/drawing/2014/main" id="{A98A93A8-01D4-8B7F-EB1E-91F145B05798}"/>
                </a:ext>
              </a:extLst>
            </p:cNvPr>
            <p:cNvGrpSpPr/>
            <p:nvPr/>
          </p:nvGrpSpPr>
          <p:grpSpPr>
            <a:xfrm>
              <a:off x="10621771" y="762700"/>
              <a:ext cx="562136" cy="634675"/>
              <a:chOff x="760175" y="830142"/>
              <a:chExt cx="867619" cy="979579"/>
            </a:xfrm>
          </p:grpSpPr>
          <p:sp>
            <p:nvSpPr>
              <p:cNvPr id="20" name="Rectangle 19">
                <a:extLst>
                  <a:ext uri="{FF2B5EF4-FFF2-40B4-BE49-F238E27FC236}">
                    <a16:creationId xmlns:a16="http://schemas.microsoft.com/office/drawing/2014/main" id="{74AA31DA-180D-03B4-02F9-4CAEAD557A61}"/>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51</a:t>
                </a:r>
              </a:p>
            </p:txBody>
          </p:sp>
          <p:sp>
            <p:nvSpPr>
              <p:cNvPr id="21" name="Rectangle 20">
                <a:extLst>
                  <a:ext uri="{FF2B5EF4-FFF2-40B4-BE49-F238E27FC236}">
                    <a16:creationId xmlns:a16="http://schemas.microsoft.com/office/drawing/2014/main" id="{E58DDF1F-E0DC-DBF7-703A-E1132735EA96}"/>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7" name="Group 16">
              <a:extLst>
                <a:ext uri="{FF2B5EF4-FFF2-40B4-BE49-F238E27FC236}">
                  <a16:creationId xmlns:a16="http://schemas.microsoft.com/office/drawing/2014/main" id="{8BD92DCF-88F7-750E-48EA-9F5308E15B4D}"/>
                </a:ext>
              </a:extLst>
            </p:cNvPr>
            <p:cNvGrpSpPr/>
            <p:nvPr/>
          </p:nvGrpSpPr>
          <p:grpSpPr>
            <a:xfrm>
              <a:off x="11325415" y="762701"/>
              <a:ext cx="182192" cy="634674"/>
              <a:chOff x="2121762" y="2323619"/>
              <a:chExt cx="200378" cy="825210"/>
            </a:xfrm>
          </p:grpSpPr>
          <p:sp>
            <p:nvSpPr>
              <p:cNvPr id="18" name="Isosceles Triangle 17">
                <a:extLst>
                  <a:ext uri="{FF2B5EF4-FFF2-40B4-BE49-F238E27FC236}">
                    <a16:creationId xmlns:a16="http://schemas.microsoft.com/office/drawing/2014/main" id="{7CB3C4C5-7030-3527-DAC5-6706E5C8EBC9}"/>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61B4F9AF-A520-FC02-32DA-9374E2CB0EDF}"/>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22753608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Your turn!</a:t>
            </a:r>
          </a:p>
        </p:txBody>
      </p:sp>
      <p:sp>
        <p:nvSpPr>
          <p:cNvPr id="12" name="TextBox 11">
            <a:extLst>
              <a:ext uri="{FF2B5EF4-FFF2-40B4-BE49-F238E27FC236}">
                <a16:creationId xmlns:a16="http://schemas.microsoft.com/office/drawing/2014/main" id="{3C8E113C-73B1-EEA3-F55E-B8184FA6065D}"/>
              </a:ext>
            </a:extLst>
          </p:cNvPr>
          <p:cNvSpPr txBox="1"/>
          <p:nvPr/>
        </p:nvSpPr>
        <p:spPr>
          <a:xfrm>
            <a:off x="3852484" y="2043121"/>
            <a:ext cx="7236430" cy="2829814"/>
          </a:xfrm>
          <a:prstGeom prst="rect">
            <a:avLst/>
          </a:prstGeom>
          <a:noFill/>
        </p:spPr>
        <p:txBody>
          <a:bodyPr wrap="square">
            <a:spAutoFit/>
          </a:bodyPr>
          <a:lstStyle/>
          <a:p>
            <a:pPr marL="0" marR="0" lvl="0" indent="0" algn="l" rtl="0">
              <a:lnSpc>
                <a:spcPct val="107000"/>
              </a:lnSpc>
              <a:spcBef>
                <a:spcPts val="0"/>
              </a:spcBef>
              <a:buNone/>
            </a:pPr>
            <a:r>
              <a:rPr lang="en-US" sz="2400" b="1">
                <a:solidFill>
                  <a:schemeClr val="dk1"/>
                </a:solidFill>
                <a:latin typeface="Arial"/>
                <a:ea typeface="Arial"/>
                <a:cs typeface="Arial"/>
                <a:sym typeface="Arial"/>
              </a:rPr>
              <a:t>SUPERVISOR</a:t>
            </a:r>
          </a:p>
          <a:p>
            <a:pPr marL="0" marR="0" lvl="0" indent="0" algn="l" rtl="0">
              <a:lnSpc>
                <a:spcPct val="107000"/>
              </a:lnSpc>
              <a:spcBef>
                <a:spcPts val="0"/>
              </a:spcBef>
              <a:buNone/>
            </a:pPr>
            <a:endParaRPr lang="en-US" sz="2400" b="1">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sz="2400">
                <a:solidFill>
                  <a:schemeClr val="dk1"/>
                </a:solidFill>
                <a:latin typeface="Arial"/>
                <a:ea typeface="Arial"/>
                <a:cs typeface="Arial"/>
                <a:sym typeface="Arial"/>
              </a:rPr>
              <a:t>Practice filling out the Case Management Feedback Forms in the CPIMS+ (you can make up the feedback)</a:t>
            </a:r>
          </a:p>
          <a:p>
            <a:pPr marL="285750" marR="0" lvl="0" indent="-285750" algn="l" rtl="0">
              <a:lnSpc>
                <a:spcPct val="107000"/>
              </a:lnSpc>
              <a:spcBef>
                <a:spcPts val="0"/>
              </a:spcBef>
              <a:buFont typeface="Arial" panose="020B0604020202020204" pitchFamily="34" charset="0"/>
              <a:buChar char="•"/>
            </a:pPr>
            <a:r>
              <a:rPr lang="en-US" sz="2400">
                <a:solidFill>
                  <a:schemeClr val="dk1"/>
                </a:solidFill>
                <a:latin typeface="Arial"/>
                <a:ea typeface="Arial"/>
                <a:cs typeface="Arial"/>
                <a:sym typeface="Arial"/>
              </a:rPr>
              <a:t>View </a:t>
            </a:r>
            <a:r>
              <a:rPr lang="en-US" sz="2400">
                <a:solidFill>
                  <a:schemeClr val="dk1"/>
                </a:solidFill>
                <a:highlight>
                  <a:srgbClr val="FFFF00"/>
                </a:highlight>
                <a:latin typeface="Arial"/>
                <a:ea typeface="Arial"/>
                <a:cs typeface="Arial"/>
                <a:sym typeface="Arial"/>
              </a:rPr>
              <a:t>report X and X </a:t>
            </a:r>
            <a:r>
              <a:rPr lang="en-US" sz="2400">
                <a:solidFill>
                  <a:schemeClr val="dk1"/>
                </a:solidFill>
                <a:latin typeface="Arial"/>
                <a:ea typeface="Arial"/>
                <a:cs typeface="Arial"/>
                <a:sym typeface="Arial"/>
              </a:rPr>
              <a:t>and export in .csv and .png</a:t>
            </a:r>
          </a:p>
          <a:p>
            <a:pPr marL="285750" marR="0" lvl="0" indent="-285750" algn="l" rtl="0">
              <a:lnSpc>
                <a:spcPct val="107000"/>
              </a:lnSpc>
              <a:spcBef>
                <a:spcPts val="0"/>
              </a:spcBef>
              <a:buFont typeface="Arial" panose="020B0604020202020204" pitchFamily="34" charset="0"/>
              <a:buChar char="•"/>
            </a:pPr>
            <a:r>
              <a:rPr lang="en-US" sz="2400">
                <a:solidFill>
                  <a:schemeClr val="dk1"/>
                </a:solidFill>
                <a:latin typeface="Arial"/>
                <a:ea typeface="Arial"/>
                <a:cs typeface="Arial"/>
                <a:sym typeface="Arial"/>
              </a:rPr>
              <a:t>Create and download </a:t>
            </a:r>
            <a:r>
              <a:rPr lang="en-US" sz="2400">
                <a:solidFill>
                  <a:schemeClr val="dk1"/>
                </a:solidFill>
                <a:highlight>
                  <a:srgbClr val="FFFF00"/>
                </a:highlight>
                <a:latin typeface="Arial"/>
                <a:ea typeface="Arial"/>
                <a:cs typeface="Arial"/>
                <a:sym typeface="Arial"/>
              </a:rPr>
              <a:t>report X </a:t>
            </a:r>
          </a:p>
        </p:txBody>
      </p:sp>
      <p:grpSp>
        <p:nvGrpSpPr>
          <p:cNvPr id="15" name="Group 14">
            <a:extLst>
              <a:ext uri="{FF2B5EF4-FFF2-40B4-BE49-F238E27FC236}">
                <a16:creationId xmlns:a16="http://schemas.microsoft.com/office/drawing/2014/main" id="{68CFCF87-7E74-8BAD-E22B-F6AE170FCEC8}"/>
              </a:ext>
            </a:extLst>
          </p:cNvPr>
          <p:cNvGrpSpPr/>
          <p:nvPr/>
        </p:nvGrpSpPr>
        <p:grpSpPr>
          <a:xfrm>
            <a:off x="1615598" y="2206761"/>
            <a:ext cx="1355545" cy="2567174"/>
            <a:chOff x="7838339" y="2226754"/>
            <a:chExt cx="1969639" cy="3730164"/>
          </a:xfrm>
          <a:solidFill>
            <a:schemeClr val="accent1"/>
          </a:solidFill>
        </p:grpSpPr>
        <p:sp>
          <p:nvSpPr>
            <p:cNvPr id="16" name="Round Same Side Corner Rectangle 3">
              <a:extLst>
                <a:ext uri="{FF2B5EF4-FFF2-40B4-BE49-F238E27FC236}">
                  <a16:creationId xmlns:a16="http://schemas.microsoft.com/office/drawing/2014/main" id="{6089C677-7ECD-4A26-6B71-E6BE9049614C}"/>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a:extLst>
                <a:ext uri="{FF2B5EF4-FFF2-40B4-BE49-F238E27FC236}">
                  <a16:creationId xmlns:a16="http://schemas.microsoft.com/office/drawing/2014/main" id="{A3DC3CFB-16A6-7690-1E41-E4FF8ADA94B0}"/>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8" name="Group 17">
              <a:extLst>
                <a:ext uri="{FF2B5EF4-FFF2-40B4-BE49-F238E27FC236}">
                  <a16:creationId xmlns:a16="http://schemas.microsoft.com/office/drawing/2014/main" id="{53471E07-0275-C700-73C5-30C4B1A60F51}"/>
                </a:ext>
              </a:extLst>
            </p:cNvPr>
            <p:cNvGrpSpPr/>
            <p:nvPr/>
          </p:nvGrpSpPr>
          <p:grpSpPr>
            <a:xfrm rot="507905">
              <a:off x="7838339" y="3815940"/>
              <a:ext cx="553322" cy="1525212"/>
              <a:chOff x="7916671" y="3937945"/>
              <a:chExt cx="553322" cy="1525212"/>
            </a:xfrm>
            <a:grpFill/>
          </p:grpSpPr>
          <p:sp>
            <p:nvSpPr>
              <p:cNvPr id="22" name="Round Same Side Corner Rectangle 25">
                <a:extLst>
                  <a:ext uri="{FF2B5EF4-FFF2-40B4-BE49-F238E27FC236}">
                    <a16:creationId xmlns:a16="http://schemas.microsoft.com/office/drawing/2014/main" id="{20AB9696-3E35-2136-EF6D-7D036627585D}"/>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a:extLst>
                  <a:ext uri="{FF2B5EF4-FFF2-40B4-BE49-F238E27FC236}">
                    <a16:creationId xmlns:a16="http://schemas.microsoft.com/office/drawing/2014/main" id="{E1692C52-3AAC-C488-58B4-3B728FBF55B9}"/>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9" name="Group 18">
              <a:extLst>
                <a:ext uri="{FF2B5EF4-FFF2-40B4-BE49-F238E27FC236}">
                  <a16:creationId xmlns:a16="http://schemas.microsoft.com/office/drawing/2014/main" id="{90450906-1F31-E339-744E-F5CABCD78F88}"/>
                </a:ext>
              </a:extLst>
            </p:cNvPr>
            <p:cNvGrpSpPr/>
            <p:nvPr/>
          </p:nvGrpSpPr>
          <p:grpSpPr>
            <a:xfrm rot="21105829" flipH="1">
              <a:off x="9243874" y="3806245"/>
              <a:ext cx="564104" cy="1525212"/>
              <a:chOff x="7916671" y="3937945"/>
              <a:chExt cx="553322" cy="1525212"/>
            </a:xfrm>
            <a:grpFill/>
          </p:grpSpPr>
          <p:sp>
            <p:nvSpPr>
              <p:cNvPr id="20" name="Round Same Side Corner Rectangle 25">
                <a:extLst>
                  <a:ext uri="{FF2B5EF4-FFF2-40B4-BE49-F238E27FC236}">
                    <a16:creationId xmlns:a16="http://schemas.microsoft.com/office/drawing/2014/main" id="{F9EA4F9F-C484-5970-2AE8-C4B05741A958}"/>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2842A8F9-FC4D-E456-C3A1-F037B1492AD6}"/>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95001943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US" dirty="0"/>
              <a:t>CPIMS+ and case management Key Performance Indicators </a:t>
            </a:r>
          </a:p>
        </p:txBody>
      </p:sp>
    </p:spTree>
    <p:extLst>
      <p:ext uri="{BB962C8B-B14F-4D97-AF65-F5344CB8AC3E}">
        <p14:creationId xmlns:p14="http://schemas.microsoft.com/office/powerpoint/2010/main" val="310684888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p:txBody>
          <a:bodyPr>
            <a:normAutofit/>
          </a:bodyPr>
          <a:lstStyle/>
          <a:p>
            <a:r>
              <a:rPr lang="en-GB"/>
              <a:t>Introduction to KPIs</a:t>
            </a:r>
            <a:endParaRPr lang="en-GB">
              <a:latin typeface="Arial" panose="020B0604020202020204" pitchFamily="34" charset="0"/>
              <a:cs typeface="Arial" panose="020B0604020202020204" pitchFamily="34" charset="0"/>
            </a:endParaRPr>
          </a:p>
        </p:txBody>
      </p:sp>
      <p:sp>
        <p:nvSpPr>
          <p:cNvPr id="4" name="Google Shape;1407;p97">
            <a:extLst>
              <a:ext uri="{FF2B5EF4-FFF2-40B4-BE49-F238E27FC236}">
                <a16:creationId xmlns:a16="http://schemas.microsoft.com/office/drawing/2014/main" id="{FC29E8E3-CF59-AD7E-FCE9-F4A28F2AFC99}"/>
              </a:ext>
            </a:extLst>
          </p:cNvPr>
          <p:cNvSpPr txBox="1"/>
          <p:nvPr/>
        </p:nvSpPr>
        <p:spPr>
          <a:xfrm>
            <a:off x="6087034" y="2131744"/>
            <a:ext cx="5001880" cy="3416279"/>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400"/>
              <a:buFont typeface="Arial"/>
              <a:buNone/>
            </a:pPr>
            <a:r>
              <a:rPr lang="en-US" sz="2400" b="1" i="0" u="none" strike="noStrike" cap="none">
                <a:solidFill>
                  <a:srgbClr val="191919"/>
                </a:solidFill>
                <a:latin typeface="Arial" panose="020B0604020202020204" pitchFamily="34" charset="0"/>
                <a:ea typeface="Helvetica Neue"/>
                <a:cs typeface="Arial" panose="020B0604020202020204" pitchFamily="34" charset="0"/>
                <a:sym typeface="Helvetica Neue"/>
              </a:rPr>
              <a:t>KPI’s are indicators that can be used to measure progress against goals.</a:t>
            </a:r>
            <a:r>
              <a:rPr lang="en-US" sz="2400" b="1" i="0" u="none" strike="noStrike" cap="none">
                <a:solidFill>
                  <a:schemeClr val="accent2"/>
                </a:solidFill>
                <a:latin typeface="Arial" panose="020B0604020202020204" pitchFamily="34" charset="0"/>
                <a:ea typeface="Helvetica Neue"/>
                <a:cs typeface="Arial" panose="020B0604020202020204" pitchFamily="34" charset="0"/>
                <a:sym typeface="Helvetica Neue"/>
              </a:rPr>
              <a:t>  </a:t>
            </a:r>
            <a:endParaRPr lang="en-US" sz="2400" b="1"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rtl="0">
              <a:lnSpc>
                <a:spcPct val="100000"/>
              </a:lnSpc>
              <a:spcBef>
                <a:spcPts val="0"/>
              </a:spcBef>
              <a:spcAft>
                <a:spcPts val="0"/>
              </a:spcAft>
              <a:buClr>
                <a:srgbClr val="000000"/>
              </a:buClr>
              <a:buSzPts val="2800"/>
              <a:buFont typeface="Arial"/>
              <a:buNone/>
            </a:pPr>
            <a:endParaRPr lang="en-US" sz="2400" b="0" i="0" u="none" strike="noStrike" cap="none">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0000"/>
              </a:lnSpc>
              <a:spcBef>
                <a:spcPts val="0"/>
              </a:spcBef>
              <a:spcAft>
                <a:spcPts val="0"/>
              </a:spcAft>
              <a:buClr>
                <a:srgbClr val="000000"/>
              </a:buClr>
              <a:buSzPts val="2800"/>
              <a:buFont typeface="Arial"/>
              <a:buNone/>
            </a:pPr>
            <a:r>
              <a:rPr lang="en-US" sz="2400" b="0" i="0" u="none" strike="noStrike" cap="none">
                <a:solidFill>
                  <a:schemeClr val="dk1"/>
                </a:solidFill>
                <a:latin typeface="Arial" panose="020B0604020202020204" pitchFamily="34" charset="0"/>
                <a:ea typeface="Helvetica Neue"/>
                <a:cs typeface="Arial" panose="020B0604020202020204" pitchFamily="34" charset="0"/>
                <a:sym typeface="Helvetica Neue"/>
              </a:rPr>
              <a:t>However, they do not work when they become the target or the goal.</a:t>
            </a:r>
          </a:p>
          <a:p>
            <a:pPr marL="0" marR="0" lvl="0" indent="0" rtl="0">
              <a:lnSpc>
                <a:spcPct val="100000"/>
              </a:lnSpc>
              <a:spcBef>
                <a:spcPts val="0"/>
              </a:spcBef>
              <a:spcAft>
                <a:spcPts val="0"/>
              </a:spcAft>
              <a:buClr>
                <a:srgbClr val="000000"/>
              </a:buClr>
              <a:buSzPts val="2800"/>
              <a:buFont typeface="Arial"/>
              <a:buNone/>
            </a:pPr>
            <a:endParaRPr lang="en-US" sz="240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0000"/>
              </a:lnSpc>
              <a:spcBef>
                <a:spcPts val="0"/>
              </a:spcBef>
              <a:spcAft>
                <a:spcPts val="0"/>
              </a:spcAft>
              <a:buClr>
                <a:srgbClr val="000000"/>
              </a:buClr>
              <a:buSzPts val="2800"/>
              <a:buFont typeface="Arial"/>
              <a:buNone/>
            </a:pPr>
            <a:r>
              <a:rPr lang="en-US" sz="2400" b="0" i="0" u="none" strike="noStrike" cap="none">
                <a:solidFill>
                  <a:schemeClr val="dk1"/>
                </a:solidFill>
                <a:latin typeface="Arial" panose="020B0604020202020204" pitchFamily="34" charset="0"/>
                <a:ea typeface="Helvetica Neue"/>
                <a:cs typeface="Arial" panose="020B0604020202020204" pitchFamily="34" charset="0"/>
                <a:sym typeface="Helvetica Neue"/>
              </a:rPr>
              <a:t>They give you an idea of how you are progressing towards a goal. </a:t>
            </a:r>
          </a:p>
        </p:txBody>
      </p:sp>
      <p:pic>
        <p:nvPicPr>
          <p:cNvPr id="3" name="Graphic 2" descr="Ruler with solid fill">
            <a:extLst>
              <a:ext uri="{FF2B5EF4-FFF2-40B4-BE49-F238E27FC236}">
                <a16:creationId xmlns:a16="http://schemas.microsoft.com/office/drawing/2014/main" id="{026DCC0D-7529-798C-A9C5-EE5A99919B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470761">
            <a:off x="1062125" y="1825853"/>
            <a:ext cx="4028058" cy="4028058"/>
          </a:xfrm>
          <a:prstGeom prst="rect">
            <a:avLst/>
          </a:prstGeom>
        </p:spPr>
      </p:pic>
    </p:spTree>
    <p:extLst>
      <p:ext uri="{BB962C8B-B14F-4D97-AF65-F5344CB8AC3E}">
        <p14:creationId xmlns:p14="http://schemas.microsoft.com/office/powerpoint/2010/main" val="2865342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9899E-A948-25CD-562D-C9B100C0902F}"/>
              </a:ext>
            </a:extLst>
          </p:cNvPr>
          <p:cNvSpPr>
            <a:spLocks noGrp="1"/>
          </p:cNvSpPr>
          <p:nvPr>
            <p:ph type="title"/>
          </p:nvPr>
        </p:nvSpPr>
        <p:spPr/>
        <p:txBody>
          <a:bodyPr/>
          <a:lstStyle/>
          <a:p>
            <a:r>
              <a:rPr lang="en-CA">
                <a:latin typeface="Arial"/>
                <a:cs typeface="Arial"/>
              </a:rPr>
              <a:t>Case management principles</a:t>
            </a:r>
            <a:endParaRPr lang="en-US"/>
          </a:p>
        </p:txBody>
      </p:sp>
      <p:sp>
        <p:nvSpPr>
          <p:cNvPr id="5" name="TextBox 4">
            <a:extLst>
              <a:ext uri="{FF2B5EF4-FFF2-40B4-BE49-F238E27FC236}">
                <a16:creationId xmlns:a16="http://schemas.microsoft.com/office/drawing/2014/main" id="{DFD954E2-233F-82C1-6D6A-A405BD7151A1}"/>
              </a:ext>
            </a:extLst>
          </p:cNvPr>
          <p:cNvSpPr txBox="1"/>
          <p:nvPr/>
        </p:nvSpPr>
        <p:spPr>
          <a:xfrm>
            <a:off x="6458993" y="2236570"/>
            <a:ext cx="4382854" cy="2838662"/>
          </a:xfrm>
          <a:prstGeom prst="rect">
            <a:avLst/>
          </a:prstGeom>
          <a:noFill/>
        </p:spPr>
        <p:txBody>
          <a:bodyPr wrap="square" lIns="91440" tIns="45720" rIns="91440" bIns="45720" anchor="t">
            <a:spAutoFit/>
          </a:bodyPr>
          <a:lstStyle/>
          <a:p>
            <a:pPr>
              <a:lnSpc>
                <a:spcPct val="107000"/>
              </a:lnSpc>
            </a:pPr>
            <a:r>
              <a:rPr lang="en-US" sz="2400">
                <a:latin typeface="Arial"/>
                <a:cs typeface="Arial"/>
              </a:rPr>
              <a:t>Match the principle’s name to the definition</a:t>
            </a:r>
            <a:endParaRPr lang="en-US" sz="2400">
              <a:latin typeface="Arial" panose="020B0604020202020204" pitchFamily="34" charset="0"/>
              <a:ea typeface="Calibri" panose="020F0502020204030204" pitchFamily="34" charset="0"/>
              <a:cs typeface="Arial" panose="020B0604020202020204" pitchFamily="34" charset="0"/>
            </a:endParaRPr>
          </a:p>
          <a:p>
            <a:pPr lvl="0">
              <a:lnSpc>
                <a:spcPct val="107000"/>
              </a:lnSpc>
            </a:pPr>
            <a:endParaRPr lang="en-US" sz="240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2400">
                <a:latin typeface="Arial"/>
                <a:cs typeface="Arial"/>
              </a:rPr>
              <a:t>Reflect on why these principles are important </a:t>
            </a:r>
            <a:endParaRPr lang="en-US" sz="2400">
              <a:latin typeface="Arial" panose="020B0604020202020204" pitchFamily="34" charset="0"/>
              <a:ea typeface="Calibri" panose="020F0502020204030204" pitchFamily="34" charset="0"/>
              <a:cs typeface="Arial" panose="020B0604020202020204" pitchFamily="34" charset="0"/>
            </a:endParaRPr>
          </a:p>
          <a:p>
            <a:pPr lvl="0">
              <a:lnSpc>
                <a:spcPct val="107000"/>
              </a:lnSpc>
            </a:pPr>
            <a:endParaRPr lang="en-US" sz="240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2400" i="1">
                <a:latin typeface="Arial"/>
                <a:cs typeface="Arial"/>
              </a:rPr>
              <a:t>          10 Minutes </a:t>
            </a:r>
            <a:endParaRPr lang="en-US" i="1">
              <a:cs typeface="Calibri" panose="020F0502020204030204"/>
            </a:endParaRPr>
          </a:p>
        </p:txBody>
      </p:sp>
      <p:grpSp>
        <p:nvGrpSpPr>
          <p:cNvPr id="13" name="Group 12">
            <a:extLst>
              <a:ext uri="{FF2B5EF4-FFF2-40B4-BE49-F238E27FC236}">
                <a16:creationId xmlns:a16="http://schemas.microsoft.com/office/drawing/2014/main" id="{EF16C6BE-A74F-736F-9BF7-A3EEE6895DC8}"/>
              </a:ext>
            </a:extLst>
          </p:cNvPr>
          <p:cNvGrpSpPr/>
          <p:nvPr/>
        </p:nvGrpSpPr>
        <p:grpSpPr>
          <a:xfrm>
            <a:off x="6612135" y="4527346"/>
            <a:ext cx="547886" cy="547886"/>
            <a:chOff x="6784825" y="4717805"/>
            <a:chExt cx="1170980" cy="1170980"/>
          </a:xfrm>
        </p:grpSpPr>
        <p:sp>
          <p:nvSpPr>
            <p:cNvPr id="14" name="Oval 13">
              <a:extLst>
                <a:ext uri="{FF2B5EF4-FFF2-40B4-BE49-F238E27FC236}">
                  <a16:creationId xmlns:a16="http://schemas.microsoft.com/office/drawing/2014/main" id="{35A83AAC-77E3-DDFC-3ABE-AC224BF7A4B1}"/>
                </a:ext>
              </a:extLst>
            </p:cNvPr>
            <p:cNvSpPr/>
            <p:nvPr/>
          </p:nvSpPr>
          <p:spPr>
            <a:xfrm>
              <a:off x="6784825" y="4717805"/>
              <a:ext cx="1170980" cy="1170980"/>
            </a:xfrm>
            <a:prstGeom prst="ellipse">
              <a:avLst/>
            </a:pr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a:extLst>
                <a:ext uri="{FF2B5EF4-FFF2-40B4-BE49-F238E27FC236}">
                  <a16:creationId xmlns:a16="http://schemas.microsoft.com/office/drawing/2014/main" id="{387AD3D2-F9B1-118A-AC4C-884557A27B22}"/>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E305A6C4-052D-0005-FA56-4B2AC445F059}"/>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B318A7EB-5A5D-6671-6928-5BE07341A506}"/>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 name="Group 2">
            <a:extLst>
              <a:ext uri="{FF2B5EF4-FFF2-40B4-BE49-F238E27FC236}">
                <a16:creationId xmlns:a16="http://schemas.microsoft.com/office/drawing/2014/main" id="{F46853C6-F794-AACC-8A67-12969EA06100}"/>
              </a:ext>
            </a:extLst>
          </p:cNvPr>
          <p:cNvGrpSpPr/>
          <p:nvPr/>
        </p:nvGrpSpPr>
        <p:grpSpPr>
          <a:xfrm>
            <a:off x="1220972" y="1988070"/>
            <a:ext cx="4718861" cy="3137361"/>
            <a:chOff x="7208925" y="2604220"/>
            <a:chExt cx="1168511" cy="776891"/>
          </a:xfrm>
        </p:grpSpPr>
        <p:sp>
          <p:nvSpPr>
            <p:cNvPr id="4" name="Rectangle 3">
              <a:extLst>
                <a:ext uri="{FF2B5EF4-FFF2-40B4-BE49-F238E27FC236}">
                  <a16:creationId xmlns:a16="http://schemas.microsoft.com/office/drawing/2014/main" id="{24D1BEBE-F3AA-1999-3566-7D356F0A9CFF}"/>
                </a:ext>
              </a:extLst>
            </p:cNvPr>
            <p:cNvSpPr/>
            <p:nvPr/>
          </p:nvSpPr>
          <p:spPr>
            <a:xfrm>
              <a:off x="7425584" y="2840091"/>
              <a:ext cx="716280" cy="5410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Google Shape;315;p4">
              <a:extLst>
                <a:ext uri="{FF2B5EF4-FFF2-40B4-BE49-F238E27FC236}">
                  <a16:creationId xmlns:a16="http://schemas.microsoft.com/office/drawing/2014/main" id="{53D42E01-D2AD-E1F7-D364-AAE72AAABF51}"/>
                </a:ext>
              </a:extLst>
            </p:cNvPr>
            <p:cNvSpPr/>
            <p:nvPr/>
          </p:nvSpPr>
          <p:spPr>
            <a:xfrm>
              <a:off x="7208925" y="2953324"/>
              <a:ext cx="356816" cy="356815"/>
            </a:xfrm>
            <a:prstGeom prst="ellipse">
              <a:avLst/>
            </a:prstGeom>
            <a:solidFill>
              <a:schemeClr val="accent4"/>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315;p4">
              <a:extLst>
                <a:ext uri="{FF2B5EF4-FFF2-40B4-BE49-F238E27FC236}">
                  <a16:creationId xmlns:a16="http://schemas.microsoft.com/office/drawing/2014/main" id="{838ED1B2-C19B-1156-4ADD-2842D55F381B}"/>
                </a:ext>
              </a:extLst>
            </p:cNvPr>
            <p:cNvSpPr/>
            <p:nvPr/>
          </p:nvSpPr>
          <p:spPr>
            <a:xfrm>
              <a:off x="7622905" y="2604220"/>
              <a:ext cx="356816" cy="356815"/>
            </a:xfrm>
            <a:prstGeom prst="ellipse">
              <a:avLst/>
            </a:prstGeom>
            <a:solidFill>
              <a:schemeClr val="accent4"/>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 name="Google Shape;315;p4">
              <a:extLst>
                <a:ext uri="{FF2B5EF4-FFF2-40B4-BE49-F238E27FC236}">
                  <a16:creationId xmlns:a16="http://schemas.microsoft.com/office/drawing/2014/main" id="{E24CE746-6AEC-FD6F-D522-46BB8461E0FD}"/>
                </a:ext>
              </a:extLst>
            </p:cNvPr>
            <p:cNvSpPr/>
            <p:nvPr/>
          </p:nvSpPr>
          <p:spPr>
            <a:xfrm>
              <a:off x="8020620" y="2955992"/>
              <a:ext cx="356816" cy="356815"/>
            </a:xfrm>
            <a:prstGeom prst="ellipse">
              <a:avLst/>
            </a:prstGeom>
            <a:solidFill>
              <a:schemeClr val="accent4"/>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Rectangle: Single Corner Snipped 19">
              <a:extLst>
                <a:ext uri="{FF2B5EF4-FFF2-40B4-BE49-F238E27FC236}">
                  <a16:creationId xmlns:a16="http://schemas.microsoft.com/office/drawing/2014/main" id="{F53E7CAE-B4D5-EF51-FD62-DBD06C47D390}"/>
                </a:ext>
              </a:extLst>
            </p:cNvPr>
            <p:cNvSpPr/>
            <p:nvPr/>
          </p:nvSpPr>
          <p:spPr>
            <a:xfrm rot="3546506">
              <a:off x="7635233" y="3164183"/>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Single Corner Snipped 20">
              <a:extLst>
                <a:ext uri="{FF2B5EF4-FFF2-40B4-BE49-F238E27FC236}">
                  <a16:creationId xmlns:a16="http://schemas.microsoft.com/office/drawing/2014/main" id="{5F7F1EFD-A845-21EB-9F7D-A755E33AB37D}"/>
                </a:ext>
              </a:extLst>
            </p:cNvPr>
            <p:cNvSpPr/>
            <p:nvPr/>
          </p:nvSpPr>
          <p:spPr>
            <a:xfrm rot="17435470">
              <a:off x="7817713" y="3021002"/>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55745411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a:xfrm>
            <a:off x="324074" y="120516"/>
            <a:ext cx="11543852" cy="868968"/>
          </a:xfrm>
        </p:spPr>
        <p:txBody>
          <a:bodyPr>
            <a:normAutofit/>
          </a:bodyPr>
          <a:lstStyle/>
          <a:p>
            <a:r>
              <a:rPr lang="en-GB"/>
              <a:t>KPI categories</a:t>
            </a:r>
            <a:endParaRPr lang="en-GB">
              <a:latin typeface="Arial" panose="020B0604020202020204" pitchFamily="34" charset="0"/>
              <a:cs typeface="Arial" panose="020B0604020202020204" pitchFamily="34" charset="0"/>
            </a:endParaRPr>
          </a:p>
        </p:txBody>
      </p:sp>
      <p:sp>
        <p:nvSpPr>
          <p:cNvPr id="2" name="Google Shape;1407;p97">
            <a:extLst>
              <a:ext uri="{FF2B5EF4-FFF2-40B4-BE49-F238E27FC236}">
                <a16:creationId xmlns:a16="http://schemas.microsoft.com/office/drawing/2014/main" id="{E9575231-1658-9DD3-18D4-7CAA7F19228C}"/>
              </a:ext>
            </a:extLst>
          </p:cNvPr>
          <p:cNvSpPr txBox="1"/>
          <p:nvPr/>
        </p:nvSpPr>
        <p:spPr>
          <a:xfrm>
            <a:off x="938574" y="1917897"/>
            <a:ext cx="2118349"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191919"/>
                </a:solidFill>
                <a:latin typeface="Arial" panose="020B0604020202020204" pitchFamily="34" charset="0"/>
                <a:ea typeface="Helvetica Neue"/>
                <a:cs typeface="Arial" panose="020B0604020202020204" pitchFamily="34" charset="0"/>
                <a:sym typeface="Helvetica Neue"/>
              </a:rPr>
              <a:t>Caseload</a:t>
            </a:r>
            <a:endParaRPr lang="en-US" sz="2400" b="0" i="0" u="none" strike="noStrike" cap="none">
              <a:solidFill>
                <a:schemeClr val="dk1"/>
              </a:solidFill>
              <a:latin typeface="Arial" panose="020B0604020202020204" pitchFamily="34" charset="0"/>
              <a:ea typeface="Helvetica Neue"/>
              <a:cs typeface="Arial" panose="020B0604020202020204" pitchFamily="34" charset="0"/>
              <a:sym typeface="Helvetica Neue"/>
            </a:endParaRPr>
          </a:p>
        </p:txBody>
      </p:sp>
      <p:pic>
        <p:nvPicPr>
          <p:cNvPr id="5" name="Graphic 4" descr="Filing Box Archive with solid fill">
            <a:extLst>
              <a:ext uri="{FF2B5EF4-FFF2-40B4-BE49-F238E27FC236}">
                <a16:creationId xmlns:a16="http://schemas.microsoft.com/office/drawing/2014/main" id="{3C225C54-23D6-B2FD-88A7-347DEE462C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1947" y="3118185"/>
            <a:ext cx="2634343" cy="2634343"/>
          </a:xfrm>
          <a:prstGeom prst="rect">
            <a:avLst/>
          </a:prstGeom>
        </p:spPr>
      </p:pic>
      <p:sp>
        <p:nvSpPr>
          <p:cNvPr id="6" name="Google Shape;1407;p97">
            <a:extLst>
              <a:ext uri="{FF2B5EF4-FFF2-40B4-BE49-F238E27FC236}">
                <a16:creationId xmlns:a16="http://schemas.microsoft.com/office/drawing/2014/main" id="{CA6F451D-995B-5061-7FB4-A9DD256CB845}"/>
              </a:ext>
            </a:extLst>
          </p:cNvPr>
          <p:cNvSpPr txBox="1"/>
          <p:nvPr/>
        </p:nvSpPr>
        <p:spPr>
          <a:xfrm>
            <a:off x="3572917" y="1917897"/>
            <a:ext cx="2118349"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191919"/>
                </a:solidFill>
                <a:latin typeface="Arial" panose="020B0604020202020204" pitchFamily="34" charset="0"/>
                <a:ea typeface="Helvetica Neue"/>
                <a:cs typeface="Arial" panose="020B0604020202020204" pitchFamily="34" charset="0"/>
                <a:sym typeface="Helvetica Neue"/>
              </a:rPr>
              <a:t>Services &amp; access</a:t>
            </a:r>
            <a:endParaRPr lang="en-US" sz="2400" b="0" i="0" u="none" strike="noStrike" cap="none">
              <a:solidFill>
                <a:schemeClr val="dk1"/>
              </a:solidFill>
              <a:latin typeface="Arial" panose="020B0604020202020204" pitchFamily="34" charset="0"/>
              <a:ea typeface="Helvetica Neue"/>
              <a:cs typeface="Arial" panose="020B0604020202020204" pitchFamily="34" charset="0"/>
              <a:sym typeface="Helvetica Neue"/>
            </a:endParaRPr>
          </a:p>
        </p:txBody>
      </p:sp>
      <p:pic>
        <p:nvPicPr>
          <p:cNvPr id="7" name="Graphic 6" descr="Filing Box Archive with solid fill">
            <a:extLst>
              <a:ext uri="{FF2B5EF4-FFF2-40B4-BE49-F238E27FC236}">
                <a16:creationId xmlns:a16="http://schemas.microsoft.com/office/drawing/2014/main" id="{C9C67CB7-7FAD-C585-8229-1A8DB2DD01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86290" y="3118185"/>
            <a:ext cx="2634343" cy="2634343"/>
          </a:xfrm>
          <a:prstGeom prst="rect">
            <a:avLst/>
          </a:prstGeom>
        </p:spPr>
      </p:pic>
      <p:sp>
        <p:nvSpPr>
          <p:cNvPr id="8" name="Google Shape;1407;p97">
            <a:extLst>
              <a:ext uri="{FF2B5EF4-FFF2-40B4-BE49-F238E27FC236}">
                <a16:creationId xmlns:a16="http://schemas.microsoft.com/office/drawing/2014/main" id="{8491FB6D-1F11-D56B-F99C-EBEFED396257}"/>
              </a:ext>
            </a:extLst>
          </p:cNvPr>
          <p:cNvSpPr txBox="1"/>
          <p:nvPr/>
        </p:nvSpPr>
        <p:spPr>
          <a:xfrm>
            <a:off x="6207260" y="1917897"/>
            <a:ext cx="2118349"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a:solidFill>
                  <a:srgbClr val="191919"/>
                </a:solidFill>
                <a:latin typeface="Arial" panose="020B0604020202020204" pitchFamily="34" charset="0"/>
                <a:ea typeface="Helvetica Neue"/>
                <a:cs typeface="Arial" panose="020B0604020202020204" pitchFamily="34" charset="0"/>
                <a:sym typeface="Helvetica Neue"/>
              </a:rPr>
              <a:t>Case management process</a:t>
            </a:r>
            <a:endParaRPr lang="en-US" sz="2400" b="0" i="0" u="none" strike="noStrike" cap="none">
              <a:solidFill>
                <a:schemeClr val="dk1"/>
              </a:solidFill>
              <a:latin typeface="Arial" panose="020B0604020202020204" pitchFamily="34" charset="0"/>
              <a:ea typeface="Helvetica Neue"/>
              <a:cs typeface="Arial" panose="020B0604020202020204" pitchFamily="34" charset="0"/>
              <a:sym typeface="Helvetica Neue"/>
            </a:endParaRPr>
          </a:p>
        </p:txBody>
      </p:sp>
      <p:pic>
        <p:nvPicPr>
          <p:cNvPr id="9" name="Graphic 8" descr="Filing Box Archive with solid fill">
            <a:extLst>
              <a:ext uri="{FF2B5EF4-FFF2-40B4-BE49-F238E27FC236}">
                <a16:creationId xmlns:a16="http://schemas.microsoft.com/office/drawing/2014/main" id="{6A03744B-7888-4B5B-2A68-CCD27DBDB6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20633" y="3118185"/>
            <a:ext cx="2634343" cy="2634343"/>
          </a:xfrm>
          <a:prstGeom prst="rect">
            <a:avLst/>
          </a:prstGeom>
        </p:spPr>
      </p:pic>
      <p:sp>
        <p:nvSpPr>
          <p:cNvPr id="10" name="Google Shape;1407;p97">
            <a:extLst>
              <a:ext uri="{FF2B5EF4-FFF2-40B4-BE49-F238E27FC236}">
                <a16:creationId xmlns:a16="http://schemas.microsoft.com/office/drawing/2014/main" id="{2C2BDFB3-0AFF-C176-0BA7-10D9A094A70C}"/>
              </a:ext>
            </a:extLst>
          </p:cNvPr>
          <p:cNvSpPr txBox="1"/>
          <p:nvPr/>
        </p:nvSpPr>
        <p:spPr>
          <a:xfrm>
            <a:off x="8841603" y="1917897"/>
            <a:ext cx="2118349"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191919"/>
                </a:solidFill>
                <a:latin typeface="Arial" panose="020B0604020202020204" pitchFamily="34" charset="0"/>
                <a:ea typeface="Helvetica Neue"/>
                <a:cs typeface="Arial" panose="020B0604020202020204" pitchFamily="34" charset="0"/>
                <a:sym typeface="Helvetica Neue"/>
              </a:rPr>
              <a:t>Referrals</a:t>
            </a:r>
            <a:endParaRPr lang="en-US" sz="2400" b="0" i="0" u="none" strike="noStrike" cap="none">
              <a:solidFill>
                <a:schemeClr val="dk1"/>
              </a:solidFill>
              <a:latin typeface="Arial" panose="020B0604020202020204" pitchFamily="34" charset="0"/>
              <a:ea typeface="Helvetica Neue"/>
              <a:cs typeface="Arial" panose="020B0604020202020204" pitchFamily="34" charset="0"/>
              <a:sym typeface="Helvetica Neue"/>
            </a:endParaRPr>
          </a:p>
        </p:txBody>
      </p:sp>
      <p:pic>
        <p:nvPicPr>
          <p:cNvPr id="11" name="Graphic 10" descr="Filing Box Archive with solid fill">
            <a:extLst>
              <a:ext uri="{FF2B5EF4-FFF2-40B4-BE49-F238E27FC236}">
                <a16:creationId xmlns:a16="http://schemas.microsoft.com/office/drawing/2014/main" id="{1B390776-D49C-C265-CAAE-2D5E05880A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54976" y="3118185"/>
            <a:ext cx="2634343" cy="2634343"/>
          </a:xfrm>
          <a:prstGeom prst="rect">
            <a:avLst/>
          </a:prstGeom>
        </p:spPr>
      </p:pic>
    </p:spTree>
    <p:extLst>
      <p:ext uri="{BB962C8B-B14F-4D97-AF65-F5344CB8AC3E}">
        <p14:creationId xmlns:p14="http://schemas.microsoft.com/office/powerpoint/2010/main" val="134706038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Examples of KPIs for each </a:t>
            </a:r>
            <a:r>
              <a:rPr lang="en-GB" dirty="0"/>
              <a:t>c</a:t>
            </a:r>
            <a:r>
              <a:rPr lang="en-GB" dirty="0">
                <a:latin typeface="Arial" panose="020B0604020202020204" pitchFamily="34" charset="0"/>
                <a:cs typeface="Arial" panose="020B0604020202020204" pitchFamily="34" charset="0"/>
              </a:rPr>
              <a:t>ategory </a:t>
            </a:r>
          </a:p>
        </p:txBody>
      </p:sp>
      <p:sp>
        <p:nvSpPr>
          <p:cNvPr id="2" name="Google Shape;1407;p97">
            <a:extLst>
              <a:ext uri="{FF2B5EF4-FFF2-40B4-BE49-F238E27FC236}">
                <a16:creationId xmlns:a16="http://schemas.microsoft.com/office/drawing/2014/main" id="{3DD5B902-F6B8-4243-5873-951FE8DECDDA}"/>
              </a:ext>
            </a:extLst>
          </p:cNvPr>
          <p:cNvSpPr txBox="1"/>
          <p:nvPr/>
        </p:nvSpPr>
        <p:spPr>
          <a:xfrm>
            <a:off x="1871554" y="1427245"/>
            <a:ext cx="4350826" cy="2062063"/>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400"/>
              <a:buFont typeface="Arial"/>
              <a:buNone/>
            </a:pPr>
            <a:r>
              <a:rPr lang="en-US" sz="1600" b="1" i="0" u="none" strike="noStrike" cap="none">
                <a:solidFill>
                  <a:srgbClr val="191919"/>
                </a:solidFill>
                <a:latin typeface="Arial" panose="020B0604020202020204" pitchFamily="34" charset="0"/>
                <a:ea typeface="Helvetica Neue"/>
                <a:cs typeface="Arial" panose="020B0604020202020204" pitchFamily="34" charset="0"/>
                <a:sym typeface="Helvetica Neue"/>
              </a:rPr>
              <a:t>CASELOAD</a:t>
            </a:r>
          </a:p>
          <a:p>
            <a:pPr marL="0" marR="0" lvl="0" indent="0" rtl="0">
              <a:lnSpc>
                <a:spcPct val="100000"/>
              </a:lnSpc>
              <a:spcBef>
                <a:spcPts val="0"/>
              </a:spcBef>
              <a:spcAft>
                <a:spcPts val="0"/>
              </a:spcAft>
              <a:buClr>
                <a:srgbClr val="000000"/>
              </a:buClr>
              <a:buSzPts val="2400"/>
              <a:buFont typeface="Arial"/>
              <a:buNone/>
            </a:pPr>
            <a:endParaRPr lang="en-US" sz="1600" b="0" i="0" u="none" strike="noStrike" cap="none">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0000"/>
              </a:lnSpc>
              <a:spcBef>
                <a:spcPts val="0"/>
              </a:spcBef>
              <a:spcAft>
                <a:spcPts val="0"/>
              </a:spcAft>
              <a:buClr>
                <a:srgbClr val="000000"/>
              </a:buClr>
              <a:buSzPts val="2400"/>
              <a:buFont typeface="Arial"/>
              <a:buNone/>
            </a:pPr>
            <a:r>
              <a:rPr lang="en-US" sz="1600" b="0" i="0" u="none" strike="noStrike" cap="none">
                <a:solidFill>
                  <a:schemeClr val="dk1"/>
                </a:solidFill>
                <a:latin typeface="Arial" panose="020B0604020202020204" pitchFamily="34" charset="0"/>
                <a:ea typeface="Helvetica Neue"/>
                <a:cs typeface="Arial" panose="020B0604020202020204" pitchFamily="34" charset="0"/>
                <a:sym typeface="Helvetica Neue"/>
              </a:rPr>
              <a:t>Number of Cases </a:t>
            </a:r>
          </a:p>
          <a:p>
            <a:pPr marL="0" marR="0" lvl="0" indent="0" rtl="0">
              <a:lnSpc>
                <a:spcPct val="100000"/>
              </a:lnSpc>
              <a:spcBef>
                <a:spcPts val="0"/>
              </a:spcBef>
              <a:spcAft>
                <a:spcPts val="0"/>
              </a:spcAft>
              <a:buClr>
                <a:srgbClr val="000000"/>
              </a:buClr>
              <a:buSzPts val="2400"/>
              <a:buFont typeface="Arial"/>
              <a:buNone/>
            </a:pPr>
            <a:r>
              <a:rPr lang="en-US" sz="1600" b="0" i="0" u="none" strike="noStrike" cap="none">
                <a:solidFill>
                  <a:schemeClr val="dk1"/>
                </a:solidFill>
                <a:latin typeface="Arial" panose="020B0604020202020204" pitchFamily="34" charset="0"/>
                <a:ea typeface="Helvetica Neue"/>
                <a:cs typeface="Arial" panose="020B0604020202020204" pitchFamily="34" charset="0"/>
                <a:sym typeface="Helvetica Neue"/>
              </a:rPr>
              <a:t>Number of Incidents</a:t>
            </a:r>
          </a:p>
          <a:p>
            <a:pPr marL="0" marR="0" lvl="0" indent="0" rtl="0">
              <a:lnSpc>
                <a:spcPct val="100000"/>
              </a:lnSpc>
              <a:spcBef>
                <a:spcPts val="0"/>
              </a:spcBef>
              <a:spcAft>
                <a:spcPts val="0"/>
              </a:spcAft>
              <a:buClr>
                <a:srgbClr val="000000"/>
              </a:buClr>
              <a:buSzPts val="2400"/>
              <a:buFont typeface="Arial"/>
              <a:buNone/>
            </a:pPr>
            <a:r>
              <a:rPr lang="en-US" sz="1600" b="0" i="0" u="none" strike="noStrike" cap="none">
                <a:solidFill>
                  <a:schemeClr val="dk1"/>
                </a:solidFill>
                <a:latin typeface="Arial" panose="020B0604020202020204" pitchFamily="34" charset="0"/>
                <a:ea typeface="Helvetica Neue"/>
                <a:cs typeface="Arial" panose="020B0604020202020204" pitchFamily="34" charset="0"/>
                <a:sym typeface="Helvetica Neue"/>
              </a:rPr>
              <a:t>High Risk Cases</a:t>
            </a:r>
          </a:p>
          <a:p>
            <a:pPr marL="0" marR="0" lvl="0" indent="0" rtl="0">
              <a:lnSpc>
                <a:spcPct val="100000"/>
              </a:lnSpc>
              <a:spcBef>
                <a:spcPts val="0"/>
              </a:spcBef>
              <a:spcAft>
                <a:spcPts val="0"/>
              </a:spcAft>
              <a:buClr>
                <a:srgbClr val="000000"/>
              </a:buClr>
              <a:buSzPts val="2400"/>
              <a:buFont typeface="Arial"/>
              <a:buNone/>
            </a:pPr>
            <a:r>
              <a:rPr lang="en-US" sz="1600" b="0" i="0" u="none" strike="noStrike" cap="none">
                <a:solidFill>
                  <a:schemeClr val="dk1"/>
                </a:solidFill>
                <a:latin typeface="Arial" panose="020B0604020202020204" pitchFamily="34" charset="0"/>
                <a:ea typeface="Helvetica Neue"/>
                <a:cs typeface="Arial" panose="020B0604020202020204" pitchFamily="34" charset="0"/>
                <a:sym typeface="Helvetica Neue"/>
              </a:rPr>
              <a:t>Time from Case Open to Case Closure</a:t>
            </a:r>
          </a:p>
          <a:p>
            <a:pPr marL="0" marR="0" lvl="0" indent="0" rtl="0">
              <a:lnSpc>
                <a:spcPct val="100000"/>
              </a:lnSpc>
              <a:spcBef>
                <a:spcPts val="0"/>
              </a:spcBef>
              <a:spcAft>
                <a:spcPts val="0"/>
              </a:spcAft>
              <a:buClr>
                <a:srgbClr val="000000"/>
              </a:buClr>
              <a:buSzPts val="2400"/>
              <a:buFont typeface="Arial"/>
              <a:buNone/>
            </a:pPr>
            <a:r>
              <a:rPr lang="en-US" sz="1600" b="0" i="0" u="none" strike="noStrike" cap="none">
                <a:solidFill>
                  <a:schemeClr val="dk1"/>
                </a:solidFill>
                <a:latin typeface="Arial" panose="020B0604020202020204" pitchFamily="34" charset="0"/>
                <a:ea typeface="Helvetica Neue"/>
                <a:cs typeface="Arial" panose="020B0604020202020204" pitchFamily="34" charset="0"/>
                <a:sym typeface="Helvetica Neue"/>
              </a:rPr>
              <a:t>Time from Case Open to Case Closure for High Risk </a:t>
            </a:r>
          </a:p>
        </p:txBody>
      </p:sp>
      <p:pic>
        <p:nvPicPr>
          <p:cNvPr id="3" name="Graphic 2" descr="Filing Box Archive with solid fill">
            <a:extLst>
              <a:ext uri="{FF2B5EF4-FFF2-40B4-BE49-F238E27FC236}">
                <a16:creationId xmlns:a16="http://schemas.microsoft.com/office/drawing/2014/main" id="{EA3C5C96-462F-CFFA-9AA1-1111DDC87B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1334084"/>
            <a:ext cx="902684" cy="902684"/>
          </a:xfrm>
          <a:prstGeom prst="rect">
            <a:avLst/>
          </a:prstGeom>
        </p:spPr>
      </p:pic>
      <p:sp>
        <p:nvSpPr>
          <p:cNvPr id="5" name="Google Shape;1407;p97">
            <a:extLst>
              <a:ext uri="{FF2B5EF4-FFF2-40B4-BE49-F238E27FC236}">
                <a16:creationId xmlns:a16="http://schemas.microsoft.com/office/drawing/2014/main" id="{AF3EDEC9-D1C8-8ED5-0313-C18EF217EF18}"/>
              </a:ext>
            </a:extLst>
          </p:cNvPr>
          <p:cNvSpPr txBox="1"/>
          <p:nvPr/>
        </p:nvSpPr>
        <p:spPr>
          <a:xfrm>
            <a:off x="1871554" y="3705886"/>
            <a:ext cx="4350826" cy="2339061"/>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400"/>
              <a:buFont typeface="Arial"/>
              <a:buNone/>
            </a:pPr>
            <a:r>
              <a:rPr lang="en-US" sz="1600" b="1" i="0" u="none" strike="noStrike" cap="none">
                <a:solidFill>
                  <a:srgbClr val="191919"/>
                </a:solidFill>
                <a:latin typeface="Arial" panose="020B0604020202020204" pitchFamily="34" charset="0"/>
                <a:ea typeface="Helvetica Neue"/>
                <a:cs typeface="Arial" panose="020B0604020202020204" pitchFamily="34" charset="0"/>
                <a:sym typeface="Helvetica Neue"/>
              </a:rPr>
              <a:t>CASE MANAGEMENT PROCESS</a:t>
            </a:r>
          </a:p>
          <a:p>
            <a:pPr marL="0" marR="0" lvl="0" indent="0" rtl="0">
              <a:lnSpc>
                <a:spcPct val="100000"/>
              </a:lnSpc>
              <a:spcBef>
                <a:spcPts val="0"/>
              </a:spcBef>
              <a:spcAft>
                <a:spcPts val="0"/>
              </a:spcAft>
              <a:buClr>
                <a:srgbClr val="000000"/>
              </a:buClr>
              <a:buSzPts val="2400"/>
              <a:buFont typeface="Arial"/>
              <a:buNone/>
            </a:pPr>
            <a:endParaRPr lang="en-US" sz="1600" b="0" i="0" u="none" strike="noStrike" cap="none">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0000"/>
              </a:lnSpc>
              <a:spcBef>
                <a:spcPts val="0"/>
              </a:spcBef>
              <a:spcAft>
                <a:spcPts val="0"/>
              </a:spcAft>
              <a:buClr>
                <a:srgbClr val="000000"/>
              </a:buClr>
              <a:buSzPts val="2400"/>
              <a:buFont typeface="Arial"/>
              <a:buNone/>
            </a:pPr>
            <a:r>
              <a:rPr lang="en-US" sz="1600" b="0" i="0" u="none" strike="noStrike" cap="none">
                <a:solidFill>
                  <a:schemeClr val="dk1"/>
                </a:solidFill>
                <a:latin typeface="Arial" panose="020B0604020202020204" pitchFamily="34" charset="0"/>
                <a:ea typeface="Helvetica Neue"/>
                <a:cs typeface="Arial" panose="020B0604020202020204" pitchFamily="34" charset="0"/>
                <a:sym typeface="Helvetica Neue"/>
              </a:rPr>
              <a:t>Assessment Status</a:t>
            </a:r>
          </a:p>
          <a:p>
            <a:pPr marL="0" marR="0" lvl="0" indent="0" rtl="0">
              <a:lnSpc>
                <a:spcPct val="100000"/>
              </a:lnSpc>
              <a:spcBef>
                <a:spcPts val="0"/>
              </a:spcBef>
              <a:spcAft>
                <a:spcPts val="0"/>
              </a:spcAft>
              <a:buClr>
                <a:srgbClr val="000000"/>
              </a:buClr>
              <a:buSzPts val="2400"/>
              <a:buFont typeface="Arial"/>
              <a:buNone/>
            </a:pPr>
            <a:r>
              <a:rPr lang="en-US" sz="1600" b="0" i="0" u="none" strike="noStrike" cap="none">
                <a:solidFill>
                  <a:schemeClr val="dk1"/>
                </a:solidFill>
                <a:latin typeface="Arial" panose="020B0604020202020204" pitchFamily="34" charset="0"/>
                <a:ea typeface="Helvetica Neue"/>
                <a:cs typeface="Arial" panose="020B0604020202020204" pitchFamily="34" charset="0"/>
                <a:sym typeface="Helvetica Neue"/>
              </a:rPr>
              <a:t>Assessment Status for High Risk Cases</a:t>
            </a:r>
          </a:p>
          <a:p>
            <a:pPr marL="0" marR="0" lvl="0" indent="0" rtl="0">
              <a:lnSpc>
                <a:spcPct val="100000"/>
              </a:lnSpc>
              <a:spcBef>
                <a:spcPts val="0"/>
              </a:spcBef>
              <a:spcAft>
                <a:spcPts val="0"/>
              </a:spcAft>
              <a:buClr>
                <a:srgbClr val="000000"/>
              </a:buClr>
              <a:buSzPts val="2400"/>
              <a:buFont typeface="Arial"/>
              <a:buNone/>
            </a:pPr>
            <a:r>
              <a:rPr lang="en-US" sz="1600" b="0" i="0" u="none" strike="noStrike" cap="none">
                <a:solidFill>
                  <a:schemeClr val="dk1"/>
                </a:solidFill>
                <a:latin typeface="Arial" panose="020B0604020202020204" pitchFamily="34" charset="0"/>
                <a:ea typeface="Helvetica Neue"/>
                <a:cs typeface="Arial" panose="020B0604020202020204" pitchFamily="34" charset="0"/>
                <a:sym typeface="Helvetica Neue"/>
              </a:rPr>
              <a:t>Case Plan Status</a:t>
            </a:r>
          </a:p>
          <a:p>
            <a:pPr marL="0" marR="0" lvl="0" indent="0" rtl="0">
              <a:lnSpc>
                <a:spcPct val="100000"/>
              </a:lnSpc>
              <a:spcBef>
                <a:spcPts val="0"/>
              </a:spcBef>
              <a:spcAft>
                <a:spcPts val="0"/>
              </a:spcAft>
              <a:buClr>
                <a:srgbClr val="000000"/>
              </a:buClr>
              <a:buSzPts val="2400"/>
              <a:buFont typeface="Arial"/>
              <a:buNone/>
            </a:pPr>
            <a:r>
              <a:rPr lang="en-US" sz="1600" b="0" i="0" u="none" strike="noStrike" cap="none">
                <a:solidFill>
                  <a:schemeClr val="dk1"/>
                </a:solidFill>
                <a:latin typeface="Arial" panose="020B0604020202020204" pitchFamily="34" charset="0"/>
                <a:ea typeface="Helvetica Neue"/>
                <a:cs typeface="Arial" panose="020B0604020202020204" pitchFamily="34" charset="0"/>
                <a:sym typeface="Helvetica Neue"/>
              </a:rPr>
              <a:t>Case Plan Approval Status</a:t>
            </a:r>
          </a:p>
          <a:p>
            <a:pPr marL="0" marR="0" lvl="0" indent="0" rtl="0">
              <a:lnSpc>
                <a:spcPct val="100000"/>
              </a:lnSpc>
              <a:spcBef>
                <a:spcPts val="0"/>
              </a:spcBef>
              <a:spcAft>
                <a:spcPts val="0"/>
              </a:spcAft>
              <a:buClr>
                <a:srgbClr val="000000"/>
              </a:buClr>
              <a:buSzPts val="2400"/>
              <a:buFont typeface="Arial"/>
              <a:buNone/>
            </a:pPr>
            <a:r>
              <a:rPr lang="en-US" sz="1600" b="0" i="0" u="none" strike="noStrike" cap="none">
                <a:solidFill>
                  <a:schemeClr val="dk1"/>
                </a:solidFill>
                <a:latin typeface="Arial" panose="020B0604020202020204" pitchFamily="34" charset="0"/>
                <a:ea typeface="Helvetica Neue"/>
                <a:cs typeface="Arial" panose="020B0604020202020204" pitchFamily="34" charset="0"/>
                <a:sym typeface="Helvetica Neue"/>
              </a:rPr>
              <a:t>Average Follow-up Meetings per Caseworker</a:t>
            </a:r>
          </a:p>
          <a:p>
            <a:pPr marL="0" marR="0" lvl="0" indent="0" rtl="0">
              <a:lnSpc>
                <a:spcPct val="100000"/>
              </a:lnSpc>
              <a:spcBef>
                <a:spcPts val="0"/>
              </a:spcBef>
              <a:spcAft>
                <a:spcPts val="0"/>
              </a:spcAft>
              <a:buClr>
                <a:srgbClr val="000000"/>
              </a:buClr>
              <a:buSzPts val="2400"/>
              <a:buFont typeface="Arial"/>
              <a:buNone/>
            </a:pPr>
            <a:r>
              <a:rPr lang="en-US" sz="1600" b="0" i="0" u="none" strike="noStrike" cap="none">
                <a:solidFill>
                  <a:schemeClr val="dk1"/>
                </a:solidFill>
                <a:latin typeface="Arial" panose="020B0604020202020204" pitchFamily="34" charset="0"/>
                <a:ea typeface="Helvetica Neue"/>
                <a:cs typeface="Arial" panose="020B0604020202020204" pitchFamily="34" charset="0"/>
                <a:sym typeface="Helvetica Neue"/>
              </a:rPr>
              <a:t>Progress Made towards Goals</a:t>
            </a:r>
          </a:p>
          <a:p>
            <a:pPr marL="0" marR="0" lvl="0" indent="0" rtl="0">
              <a:lnSpc>
                <a:spcPct val="100000"/>
              </a:lnSpc>
              <a:spcBef>
                <a:spcPts val="0"/>
              </a:spcBef>
              <a:spcAft>
                <a:spcPts val="0"/>
              </a:spcAft>
              <a:buClr>
                <a:srgbClr val="000000"/>
              </a:buClr>
              <a:buSzPts val="2400"/>
              <a:buFont typeface="Arial"/>
              <a:buNone/>
            </a:pPr>
            <a:r>
              <a:rPr lang="en-US" sz="1600" b="0" i="0" u="none" strike="noStrike" cap="none">
                <a:solidFill>
                  <a:schemeClr val="dk1"/>
                </a:solidFill>
                <a:latin typeface="Arial" panose="020B0604020202020204" pitchFamily="34" charset="0"/>
                <a:ea typeface="Helvetica Neue"/>
                <a:cs typeface="Arial" panose="020B0604020202020204" pitchFamily="34" charset="0"/>
                <a:sym typeface="Helvetica Neue"/>
              </a:rPr>
              <a:t>Progress Made towards Goals per Service</a:t>
            </a:r>
          </a:p>
        </p:txBody>
      </p:sp>
      <p:pic>
        <p:nvPicPr>
          <p:cNvPr id="6" name="Graphic 5" descr="Filing Box Archive with solid fill">
            <a:extLst>
              <a:ext uri="{FF2B5EF4-FFF2-40B4-BE49-F238E27FC236}">
                <a16:creationId xmlns:a16="http://schemas.microsoft.com/office/drawing/2014/main" id="{87E21890-F6FF-B12E-CD9C-8DF4F9A84E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3612725"/>
            <a:ext cx="902684" cy="902684"/>
          </a:xfrm>
          <a:prstGeom prst="rect">
            <a:avLst/>
          </a:prstGeom>
        </p:spPr>
      </p:pic>
      <p:sp>
        <p:nvSpPr>
          <p:cNvPr id="7" name="Google Shape;1407;p97">
            <a:extLst>
              <a:ext uri="{FF2B5EF4-FFF2-40B4-BE49-F238E27FC236}">
                <a16:creationId xmlns:a16="http://schemas.microsoft.com/office/drawing/2014/main" id="{ABA2F253-45B5-65C3-42E5-E2A526B7DB5A}"/>
              </a:ext>
            </a:extLst>
          </p:cNvPr>
          <p:cNvSpPr txBox="1"/>
          <p:nvPr/>
        </p:nvSpPr>
        <p:spPr>
          <a:xfrm>
            <a:off x="7799370" y="1437527"/>
            <a:ext cx="3318968" cy="1107955"/>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400"/>
              <a:buFont typeface="Arial"/>
              <a:buNone/>
            </a:pPr>
            <a:r>
              <a:rPr lang="en-US" sz="1600" b="1" i="0" u="none" strike="noStrike" cap="none">
                <a:solidFill>
                  <a:srgbClr val="191919"/>
                </a:solidFill>
                <a:latin typeface="Arial" panose="020B0604020202020204" pitchFamily="34" charset="0"/>
                <a:ea typeface="Helvetica Neue"/>
                <a:cs typeface="Arial" panose="020B0604020202020204" pitchFamily="34" charset="0"/>
                <a:sym typeface="Helvetica Neue"/>
              </a:rPr>
              <a:t>SERVICES AND ACCESS</a:t>
            </a:r>
          </a:p>
          <a:p>
            <a:pPr marL="0" marR="0" lvl="0" indent="0" rtl="0">
              <a:lnSpc>
                <a:spcPct val="100000"/>
              </a:lnSpc>
              <a:spcBef>
                <a:spcPts val="0"/>
              </a:spcBef>
              <a:spcAft>
                <a:spcPts val="0"/>
              </a:spcAft>
              <a:buClr>
                <a:srgbClr val="000000"/>
              </a:buClr>
              <a:buSzPts val="2400"/>
              <a:buFont typeface="Arial"/>
              <a:buNone/>
            </a:pPr>
            <a:endParaRPr lang="en-US" sz="1600" b="0" i="0" u="none" strike="noStrike" cap="none">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0000"/>
              </a:lnSpc>
              <a:spcBef>
                <a:spcPts val="0"/>
              </a:spcBef>
              <a:spcAft>
                <a:spcPts val="0"/>
              </a:spcAft>
              <a:buClr>
                <a:srgbClr val="000000"/>
              </a:buClr>
              <a:buSzPts val="2400"/>
              <a:buFont typeface="Arial"/>
              <a:buNone/>
            </a:pPr>
            <a:r>
              <a:rPr lang="en-US" sz="1600" b="0" i="0" u="none" strike="noStrike" cap="none">
                <a:solidFill>
                  <a:schemeClr val="dk1"/>
                </a:solidFill>
                <a:latin typeface="Arial" panose="020B0604020202020204" pitchFamily="34" charset="0"/>
                <a:ea typeface="Helvetica Neue"/>
                <a:cs typeface="Arial" panose="020B0604020202020204" pitchFamily="34" charset="0"/>
                <a:sym typeface="Helvetica Neue"/>
              </a:rPr>
              <a:t>Services Provided</a:t>
            </a:r>
          </a:p>
          <a:p>
            <a:pPr marL="0" marR="0" lvl="0" indent="0" rtl="0">
              <a:lnSpc>
                <a:spcPct val="100000"/>
              </a:lnSpc>
              <a:spcBef>
                <a:spcPts val="0"/>
              </a:spcBef>
              <a:spcAft>
                <a:spcPts val="0"/>
              </a:spcAft>
              <a:buClr>
                <a:srgbClr val="000000"/>
              </a:buClr>
              <a:buSzPts val="2400"/>
              <a:buFont typeface="Arial"/>
              <a:buNone/>
            </a:pPr>
            <a:r>
              <a:rPr lang="en-US" sz="1600" b="0" i="0" u="none" strike="noStrike" cap="none">
                <a:solidFill>
                  <a:schemeClr val="dk1"/>
                </a:solidFill>
                <a:latin typeface="Arial" panose="020B0604020202020204" pitchFamily="34" charset="0"/>
                <a:ea typeface="Helvetica Neue"/>
                <a:cs typeface="Arial" panose="020B0604020202020204" pitchFamily="34" charset="0"/>
                <a:sym typeface="Helvetica Neue"/>
              </a:rPr>
              <a:t>Satisfaction Rate</a:t>
            </a:r>
          </a:p>
        </p:txBody>
      </p:sp>
      <p:pic>
        <p:nvPicPr>
          <p:cNvPr id="8" name="Graphic 7" descr="Filing Box Archive with solid fill">
            <a:extLst>
              <a:ext uri="{FF2B5EF4-FFF2-40B4-BE49-F238E27FC236}">
                <a16:creationId xmlns:a16="http://schemas.microsoft.com/office/drawing/2014/main" id="{4CBE4CF9-F8A2-5E0F-EA08-241CFB23FA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66016" y="1344366"/>
            <a:ext cx="902684" cy="902684"/>
          </a:xfrm>
          <a:prstGeom prst="rect">
            <a:avLst/>
          </a:prstGeom>
        </p:spPr>
      </p:pic>
      <p:sp>
        <p:nvSpPr>
          <p:cNvPr id="9" name="Google Shape;1407;p97">
            <a:extLst>
              <a:ext uri="{FF2B5EF4-FFF2-40B4-BE49-F238E27FC236}">
                <a16:creationId xmlns:a16="http://schemas.microsoft.com/office/drawing/2014/main" id="{A04ADD3A-8A6B-8BB5-0053-4A54E025FD0E}"/>
              </a:ext>
            </a:extLst>
          </p:cNvPr>
          <p:cNvSpPr txBox="1"/>
          <p:nvPr/>
        </p:nvSpPr>
        <p:spPr>
          <a:xfrm>
            <a:off x="7799370" y="3735414"/>
            <a:ext cx="3318968" cy="209284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400"/>
              <a:buFont typeface="Arial"/>
              <a:buNone/>
            </a:pPr>
            <a:r>
              <a:rPr lang="en-US" sz="1600" b="1" i="0" u="none" strike="noStrike" cap="none">
                <a:solidFill>
                  <a:srgbClr val="191919"/>
                </a:solidFill>
                <a:latin typeface="Arial" panose="020B0604020202020204" pitchFamily="34" charset="0"/>
                <a:ea typeface="Helvetica Neue"/>
                <a:cs typeface="Arial" panose="020B0604020202020204" pitchFamily="34" charset="0"/>
                <a:sym typeface="Helvetica Neue"/>
              </a:rPr>
              <a:t>REFERRALS</a:t>
            </a:r>
          </a:p>
          <a:p>
            <a:pPr marL="0" marR="0" lvl="0" indent="0" rtl="0">
              <a:lnSpc>
                <a:spcPct val="100000"/>
              </a:lnSpc>
              <a:spcBef>
                <a:spcPts val="0"/>
              </a:spcBef>
              <a:spcAft>
                <a:spcPts val="0"/>
              </a:spcAft>
              <a:buClr>
                <a:srgbClr val="000000"/>
              </a:buClr>
              <a:buSzPts val="2400"/>
              <a:buFont typeface="Arial"/>
              <a:buNone/>
            </a:pPr>
            <a:endParaRPr lang="en-US" sz="1600" b="0" i="0" u="none" strike="noStrike" cap="none">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0000"/>
              </a:lnSpc>
              <a:spcBef>
                <a:spcPts val="0"/>
              </a:spcBef>
              <a:spcAft>
                <a:spcPts val="0"/>
              </a:spcAft>
              <a:buClr>
                <a:srgbClr val="000000"/>
              </a:buClr>
              <a:buSzPts val="2400"/>
              <a:buFont typeface="Arial"/>
              <a:buNone/>
            </a:pPr>
            <a:r>
              <a:rPr lang="en-US" sz="1600" b="0" i="0" u="none" strike="noStrike" cap="none">
                <a:solidFill>
                  <a:schemeClr val="dk1"/>
                </a:solidFill>
                <a:latin typeface="Arial" panose="020B0604020202020204" pitchFamily="34" charset="0"/>
                <a:ea typeface="Helvetica Neue"/>
                <a:cs typeface="Arial" panose="020B0604020202020204" pitchFamily="34" charset="0"/>
                <a:sym typeface="Helvetica Neue"/>
              </a:rPr>
              <a:t>Average Referrals (made)</a:t>
            </a:r>
          </a:p>
          <a:p>
            <a:pPr marL="0" marR="0" lvl="0" indent="0" rtl="0">
              <a:lnSpc>
                <a:spcPct val="100000"/>
              </a:lnSpc>
              <a:spcBef>
                <a:spcPts val="0"/>
              </a:spcBef>
              <a:spcAft>
                <a:spcPts val="0"/>
              </a:spcAft>
              <a:buClr>
                <a:srgbClr val="000000"/>
              </a:buClr>
              <a:buSzPts val="2400"/>
              <a:buFont typeface="Arial"/>
              <a:buNone/>
            </a:pPr>
            <a:r>
              <a:rPr lang="en-US" sz="1600" b="0" i="0" u="none" strike="noStrike" cap="none">
                <a:solidFill>
                  <a:schemeClr val="dk1"/>
                </a:solidFill>
                <a:latin typeface="Arial" panose="020B0604020202020204" pitchFamily="34" charset="0"/>
                <a:ea typeface="Helvetica Neue"/>
                <a:cs typeface="Arial" panose="020B0604020202020204" pitchFamily="34" charset="0"/>
                <a:sym typeface="Helvetica Neue"/>
              </a:rPr>
              <a:t>Average Completed Referrals</a:t>
            </a:r>
          </a:p>
          <a:p>
            <a:pPr marL="0" marR="0" lvl="0" indent="0" rtl="0">
              <a:lnSpc>
                <a:spcPct val="100000"/>
              </a:lnSpc>
              <a:spcBef>
                <a:spcPts val="0"/>
              </a:spcBef>
              <a:spcAft>
                <a:spcPts val="0"/>
              </a:spcAft>
              <a:buClr>
                <a:srgbClr val="000000"/>
              </a:buClr>
              <a:buSzPts val="2400"/>
              <a:buFont typeface="Arial"/>
              <a:buNone/>
            </a:pPr>
            <a:r>
              <a:rPr lang="en-US" sz="1600" b="0" i="0" u="none" strike="noStrike" cap="none">
                <a:solidFill>
                  <a:schemeClr val="dk1"/>
                </a:solidFill>
                <a:latin typeface="Arial" panose="020B0604020202020204" pitchFamily="34" charset="0"/>
                <a:ea typeface="Helvetica Neue"/>
                <a:cs typeface="Arial" panose="020B0604020202020204" pitchFamily="34" charset="0"/>
                <a:sym typeface="Helvetica Neue"/>
              </a:rPr>
              <a:t>Referrals per Service</a:t>
            </a:r>
          </a:p>
          <a:p>
            <a:pPr marL="0" marR="0" lvl="0" indent="0" rtl="0">
              <a:lnSpc>
                <a:spcPct val="100000"/>
              </a:lnSpc>
              <a:spcBef>
                <a:spcPts val="0"/>
              </a:spcBef>
              <a:spcAft>
                <a:spcPts val="0"/>
              </a:spcAft>
              <a:buClr>
                <a:srgbClr val="000000"/>
              </a:buClr>
              <a:buSzPts val="2400"/>
              <a:buFont typeface="Arial"/>
              <a:buNone/>
            </a:pPr>
            <a:r>
              <a:rPr lang="en-US" sz="1600" b="0" i="0" u="none" strike="noStrike" cap="none">
                <a:solidFill>
                  <a:schemeClr val="dk1"/>
                </a:solidFill>
                <a:latin typeface="Arial" panose="020B0604020202020204" pitchFamily="34" charset="0"/>
                <a:ea typeface="Helvetica Neue"/>
                <a:cs typeface="Arial" panose="020B0604020202020204" pitchFamily="34" charset="0"/>
                <a:sym typeface="Helvetica Neue"/>
              </a:rPr>
              <a:t>Average Completed Referrals per Service</a:t>
            </a:r>
          </a:p>
          <a:p>
            <a:pPr marL="0" marR="0" lvl="0" indent="0" rtl="0">
              <a:lnSpc>
                <a:spcPct val="100000"/>
              </a:lnSpc>
              <a:spcBef>
                <a:spcPts val="0"/>
              </a:spcBef>
              <a:spcAft>
                <a:spcPts val="0"/>
              </a:spcAft>
              <a:buClr>
                <a:srgbClr val="000000"/>
              </a:buClr>
              <a:buSzPts val="2400"/>
              <a:buFont typeface="Arial"/>
              <a:buNone/>
            </a:pPr>
            <a:r>
              <a:rPr lang="en-US" sz="1600" b="0" i="0" u="none" strike="noStrike" cap="none">
                <a:solidFill>
                  <a:schemeClr val="dk1"/>
                </a:solidFill>
                <a:latin typeface="Arial" panose="020B0604020202020204" pitchFamily="34" charset="0"/>
                <a:ea typeface="Helvetica Neue"/>
                <a:cs typeface="Arial" panose="020B0604020202020204" pitchFamily="34" charset="0"/>
                <a:sym typeface="Helvetica Neue"/>
              </a:rPr>
              <a:t>Specialized Service Access Delay</a:t>
            </a:r>
          </a:p>
        </p:txBody>
      </p:sp>
      <p:pic>
        <p:nvPicPr>
          <p:cNvPr id="10" name="Graphic 9" descr="Filing Box Archive with solid fill">
            <a:extLst>
              <a:ext uri="{FF2B5EF4-FFF2-40B4-BE49-F238E27FC236}">
                <a16:creationId xmlns:a16="http://schemas.microsoft.com/office/drawing/2014/main" id="{D9B72638-625F-0025-2DA5-A69AEFFB99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66016" y="3642253"/>
            <a:ext cx="902684" cy="902684"/>
          </a:xfrm>
          <a:prstGeom prst="rect">
            <a:avLst/>
          </a:prstGeom>
        </p:spPr>
      </p:pic>
    </p:spTree>
    <p:extLst>
      <p:ext uri="{BB962C8B-B14F-4D97-AF65-F5344CB8AC3E}">
        <p14:creationId xmlns:p14="http://schemas.microsoft.com/office/powerpoint/2010/main" val="374791144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AD46F-4FEF-D1F3-5523-C2EBDC2E89F7}"/>
              </a:ext>
            </a:extLst>
          </p:cNvPr>
          <p:cNvSpPr>
            <a:spLocks noGrp="1"/>
          </p:cNvSpPr>
          <p:nvPr>
            <p:ph type="title"/>
          </p:nvPr>
        </p:nvSpPr>
        <p:spPr/>
        <p:txBody>
          <a:bodyPr>
            <a:normAutofit/>
          </a:bodyPr>
          <a:lstStyle/>
          <a:p>
            <a:r>
              <a:rPr lang="en-GB"/>
              <a:t>The power of knowledge exercise</a:t>
            </a:r>
            <a:endParaRPr lang="en-ZA"/>
          </a:p>
        </p:txBody>
      </p:sp>
      <p:sp>
        <p:nvSpPr>
          <p:cNvPr id="4" name="Rectangle 3">
            <a:extLst>
              <a:ext uri="{FF2B5EF4-FFF2-40B4-BE49-F238E27FC236}">
                <a16:creationId xmlns:a16="http://schemas.microsoft.com/office/drawing/2014/main" id="{96B30675-16DB-5E6A-DAEE-021ABED903F4}"/>
              </a:ext>
            </a:extLst>
          </p:cNvPr>
          <p:cNvSpPr/>
          <p:nvPr/>
        </p:nvSpPr>
        <p:spPr>
          <a:xfrm>
            <a:off x="3565923" y="2250513"/>
            <a:ext cx="2451314" cy="127205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rtl="0">
              <a:lnSpc>
                <a:spcPct val="100000"/>
              </a:lnSpc>
              <a:spcBef>
                <a:spcPts val="0"/>
              </a:spcBef>
              <a:spcAft>
                <a:spcPts val="600"/>
              </a:spcAft>
              <a:buClr>
                <a:srgbClr val="000000"/>
              </a:buClr>
              <a:buSzPts val="2200"/>
              <a:buFont typeface="Arial"/>
              <a:buNone/>
            </a:pPr>
            <a:r>
              <a:rPr lang="en-US" sz="1400" b="1" i="0" u="none" strike="noStrike" cap="none">
                <a:solidFill>
                  <a:schemeClr val="tx1"/>
                </a:solidFill>
                <a:latin typeface="Helvetica Neue"/>
                <a:ea typeface="Helvetica Neue"/>
                <a:cs typeface="Helvetica Neue"/>
                <a:sym typeface="Helvetica Neue"/>
              </a:rPr>
              <a:t>High </a:t>
            </a:r>
            <a:r>
              <a:rPr lang="en-US" sz="1400" b="0" i="0" u="none" strike="noStrike" cap="none">
                <a:solidFill>
                  <a:schemeClr val="tx1"/>
                </a:solidFill>
                <a:latin typeface="Helvetica Neue"/>
                <a:ea typeface="Helvetica Neue"/>
                <a:cs typeface="Helvetica Neue"/>
                <a:sym typeface="Helvetica Neue"/>
              </a:rPr>
              <a:t>number of cases</a:t>
            </a:r>
            <a:endParaRPr lang="en-US" sz="1400">
              <a:solidFill>
                <a:schemeClr val="tx1"/>
              </a:solidFill>
              <a:latin typeface="Helvetica Neue"/>
              <a:ea typeface="Helvetica Neue"/>
              <a:cs typeface="Helvetica Neue"/>
              <a:sym typeface="Helvetica Neue"/>
            </a:endParaRPr>
          </a:p>
          <a:p>
            <a:pPr marL="0" marR="0" lvl="0" indent="0" rtl="0">
              <a:lnSpc>
                <a:spcPct val="100000"/>
              </a:lnSpc>
              <a:spcBef>
                <a:spcPts val="0"/>
              </a:spcBef>
              <a:spcAft>
                <a:spcPts val="600"/>
              </a:spcAft>
              <a:buClr>
                <a:srgbClr val="000000"/>
              </a:buClr>
              <a:buSzPts val="2200"/>
              <a:buFont typeface="Arial"/>
              <a:buNone/>
            </a:pPr>
            <a:r>
              <a:rPr lang="en-US" sz="1400" b="1" i="0" u="none" strike="noStrike" cap="none">
                <a:solidFill>
                  <a:schemeClr val="tx1"/>
                </a:solidFill>
                <a:latin typeface="Helvetica Neue"/>
                <a:ea typeface="Helvetica Neue"/>
                <a:cs typeface="Helvetica Neue"/>
                <a:sym typeface="Helvetica Neue"/>
              </a:rPr>
              <a:t>Low</a:t>
            </a:r>
            <a:r>
              <a:rPr lang="en-US" sz="1400" b="0" i="0" u="none" strike="noStrike" cap="none">
                <a:solidFill>
                  <a:schemeClr val="tx1"/>
                </a:solidFill>
                <a:latin typeface="Helvetica Neue"/>
                <a:ea typeface="Helvetica Neue"/>
                <a:cs typeface="Helvetica Neue"/>
                <a:sym typeface="Helvetica Neue"/>
              </a:rPr>
              <a:t> number of cases</a:t>
            </a:r>
          </a:p>
        </p:txBody>
      </p:sp>
      <p:sp>
        <p:nvSpPr>
          <p:cNvPr id="5" name="Rectangle 4">
            <a:extLst>
              <a:ext uri="{FF2B5EF4-FFF2-40B4-BE49-F238E27FC236}">
                <a16:creationId xmlns:a16="http://schemas.microsoft.com/office/drawing/2014/main" id="{0FC0B336-9A6B-7998-F742-452F552999ED}"/>
              </a:ext>
            </a:extLst>
          </p:cNvPr>
          <p:cNvSpPr/>
          <p:nvPr/>
        </p:nvSpPr>
        <p:spPr>
          <a:xfrm>
            <a:off x="838199" y="4476604"/>
            <a:ext cx="2451314" cy="127205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rtl="0">
              <a:lnSpc>
                <a:spcPct val="100000"/>
              </a:lnSpc>
              <a:spcBef>
                <a:spcPts val="0"/>
              </a:spcBef>
              <a:spcAft>
                <a:spcPts val="600"/>
              </a:spcAft>
              <a:buClr>
                <a:srgbClr val="000000"/>
              </a:buClr>
              <a:buSzPts val="2200"/>
              <a:buFont typeface="Arial"/>
              <a:buNone/>
            </a:pPr>
            <a:r>
              <a:rPr lang="en-US" sz="1400" b="1" i="0" u="none" strike="noStrike" cap="none">
                <a:solidFill>
                  <a:schemeClr val="tx1"/>
                </a:solidFill>
                <a:latin typeface="Helvetica Neue"/>
                <a:ea typeface="Helvetica Neue"/>
                <a:cs typeface="Helvetica Neue"/>
                <a:sym typeface="Helvetica Neue"/>
              </a:rPr>
              <a:t>Low</a:t>
            </a:r>
            <a:r>
              <a:rPr lang="en-US" sz="1400" b="0" i="0" u="none" strike="noStrike" cap="none">
                <a:solidFill>
                  <a:schemeClr val="tx1"/>
                </a:solidFill>
                <a:latin typeface="Helvetica Neue"/>
                <a:ea typeface="Helvetica Neue"/>
                <a:cs typeface="Helvetica Neue"/>
                <a:sym typeface="Helvetica Neue"/>
              </a:rPr>
              <a:t> number of closed cases</a:t>
            </a:r>
          </a:p>
        </p:txBody>
      </p:sp>
      <p:sp>
        <p:nvSpPr>
          <p:cNvPr id="6" name="Rectangle 5">
            <a:extLst>
              <a:ext uri="{FF2B5EF4-FFF2-40B4-BE49-F238E27FC236}">
                <a16:creationId xmlns:a16="http://schemas.microsoft.com/office/drawing/2014/main" id="{77048B16-44BD-B9DB-3B55-FADC88F8EC02}"/>
              </a:ext>
            </a:extLst>
          </p:cNvPr>
          <p:cNvSpPr/>
          <p:nvPr/>
        </p:nvSpPr>
        <p:spPr>
          <a:xfrm>
            <a:off x="6293647" y="2250513"/>
            <a:ext cx="2451314" cy="127205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rtl="0">
              <a:lnSpc>
                <a:spcPct val="100000"/>
              </a:lnSpc>
              <a:spcBef>
                <a:spcPts val="0"/>
              </a:spcBef>
              <a:spcAft>
                <a:spcPts val="600"/>
              </a:spcAft>
              <a:buClr>
                <a:srgbClr val="000000"/>
              </a:buClr>
              <a:buSzPts val="2200"/>
              <a:buFont typeface="Arial"/>
              <a:buNone/>
            </a:pPr>
            <a:r>
              <a:rPr lang="en-US" sz="1400" b="1" i="0" u="none" strike="noStrike" cap="none">
                <a:solidFill>
                  <a:schemeClr val="tx1"/>
                </a:solidFill>
                <a:latin typeface="Helvetica Neue"/>
                <a:ea typeface="Helvetica Neue"/>
                <a:cs typeface="Helvetica Neue"/>
                <a:sym typeface="Helvetica Neue"/>
              </a:rPr>
              <a:t>Increase </a:t>
            </a:r>
            <a:r>
              <a:rPr lang="en-US" sz="1400">
                <a:solidFill>
                  <a:schemeClr val="tx1"/>
                </a:solidFill>
                <a:latin typeface="Helvetica Neue"/>
                <a:ea typeface="Helvetica Neue"/>
                <a:cs typeface="Helvetica Neue"/>
                <a:sym typeface="Helvetica Neue"/>
              </a:rPr>
              <a:t>in </a:t>
            </a:r>
            <a:r>
              <a:rPr lang="en-US" sz="1400" b="0" i="0" u="none" strike="noStrike" cap="none">
                <a:solidFill>
                  <a:schemeClr val="tx1"/>
                </a:solidFill>
                <a:latin typeface="Helvetica Neue"/>
                <a:ea typeface="Helvetica Neue"/>
                <a:cs typeface="Helvetica Neue"/>
                <a:sym typeface="Helvetica Neue"/>
              </a:rPr>
              <a:t>number of high risk cases</a:t>
            </a:r>
          </a:p>
          <a:p>
            <a:pPr marL="0" marR="0" lvl="0" indent="0" rtl="0">
              <a:lnSpc>
                <a:spcPct val="100000"/>
              </a:lnSpc>
              <a:spcBef>
                <a:spcPts val="0"/>
              </a:spcBef>
              <a:spcAft>
                <a:spcPts val="600"/>
              </a:spcAft>
              <a:buClr>
                <a:srgbClr val="000000"/>
              </a:buClr>
              <a:buSzPts val="2200"/>
              <a:buFont typeface="Arial"/>
              <a:buNone/>
            </a:pPr>
            <a:r>
              <a:rPr lang="en-US" sz="1400" b="1">
                <a:solidFill>
                  <a:schemeClr val="tx1"/>
                </a:solidFill>
                <a:latin typeface="Helvetica Neue"/>
                <a:ea typeface="Helvetica Neue"/>
                <a:cs typeface="Helvetica Neue"/>
                <a:sym typeface="Helvetica Neue"/>
              </a:rPr>
              <a:t>High </a:t>
            </a:r>
            <a:r>
              <a:rPr lang="en-US" sz="1400">
                <a:solidFill>
                  <a:schemeClr val="tx1"/>
                </a:solidFill>
                <a:latin typeface="Helvetica Neue"/>
                <a:ea typeface="Helvetica Neue"/>
                <a:cs typeface="Helvetica Neue"/>
                <a:sym typeface="Helvetica Neue"/>
              </a:rPr>
              <a:t>number of high risk cases</a:t>
            </a:r>
            <a:endParaRPr lang="en-US" sz="1400" b="1" i="0" u="none" strike="noStrike" cap="none">
              <a:solidFill>
                <a:schemeClr val="tx1"/>
              </a:solidFill>
              <a:latin typeface="Helvetica Neue"/>
              <a:ea typeface="Helvetica Neue"/>
              <a:cs typeface="Helvetica Neue"/>
              <a:sym typeface="Helvetica Neue"/>
            </a:endParaRPr>
          </a:p>
        </p:txBody>
      </p:sp>
      <p:sp>
        <p:nvSpPr>
          <p:cNvPr id="7" name="Rectangle 6">
            <a:extLst>
              <a:ext uri="{FF2B5EF4-FFF2-40B4-BE49-F238E27FC236}">
                <a16:creationId xmlns:a16="http://schemas.microsoft.com/office/drawing/2014/main" id="{49A37A8F-B831-2B2D-ADB0-CCABDAD27E99}"/>
              </a:ext>
            </a:extLst>
          </p:cNvPr>
          <p:cNvSpPr/>
          <p:nvPr/>
        </p:nvSpPr>
        <p:spPr>
          <a:xfrm>
            <a:off x="3562114" y="4476604"/>
            <a:ext cx="2451314" cy="127205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rtl="0">
              <a:lnSpc>
                <a:spcPct val="100000"/>
              </a:lnSpc>
              <a:spcBef>
                <a:spcPts val="0"/>
              </a:spcBef>
              <a:spcAft>
                <a:spcPts val="600"/>
              </a:spcAft>
              <a:buClr>
                <a:srgbClr val="000000"/>
              </a:buClr>
              <a:buSzPts val="2200"/>
              <a:buFont typeface="Arial"/>
              <a:buNone/>
            </a:pPr>
            <a:r>
              <a:rPr lang="en-US" sz="1400" b="1" i="0" u="none" strike="noStrike" cap="none">
                <a:solidFill>
                  <a:schemeClr val="tx1"/>
                </a:solidFill>
                <a:latin typeface="Helvetica Neue"/>
                <a:ea typeface="Helvetica Neue"/>
                <a:cs typeface="Helvetica Neue"/>
                <a:sym typeface="Helvetica Neue"/>
              </a:rPr>
              <a:t>High</a:t>
            </a:r>
            <a:r>
              <a:rPr lang="en-US" sz="1400" b="0" i="0" u="none" strike="noStrike" cap="none">
                <a:solidFill>
                  <a:schemeClr val="tx1"/>
                </a:solidFill>
                <a:latin typeface="Helvetica Neue"/>
                <a:ea typeface="Helvetica Neue"/>
                <a:cs typeface="Helvetica Neue"/>
                <a:sym typeface="Helvetica Neue"/>
              </a:rPr>
              <a:t> number of services provided</a:t>
            </a:r>
          </a:p>
          <a:p>
            <a:pPr marL="0" marR="0" lvl="0" indent="0" rtl="0">
              <a:lnSpc>
                <a:spcPct val="100000"/>
              </a:lnSpc>
              <a:spcBef>
                <a:spcPts val="0"/>
              </a:spcBef>
              <a:spcAft>
                <a:spcPts val="600"/>
              </a:spcAft>
              <a:buClr>
                <a:srgbClr val="000000"/>
              </a:buClr>
              <a:buSzPts val="2200"/>
              <a:buFont typeface="Arial"/>
              <a:buNone/>
            </a:pPr>
            <a:r>
              <a:rPr lang="en-US" sz="1400" b="1" i="0" u="none" strike="noStrike" cap="none">
                <a:solidFill>
                  <a:schemeClr val="tx1"/>
                </a:solidFill>
                <a:latin typeface="Helvetica Neue"/>
                <a:ea typeface="Helvetica Neue"/>
                <a:cs typeface="Helvetica Neue"/>
                <a:sym typeface="Helvetica Neue"/>
              </a:rPr>
              <a:t>Low</a:t>
            </a:r>
            <a:r>
              <a:rPr lang="en-US" sz="1400" b="0" i="0" u="none" strike="noStrike" cap="none">
                <a:solidFill>
                  <a:schemeClr val="tx1"/>
                </a:solidFill>
                <a:latin typeface="Helvetica Neue"/>
                <a:ea typeface="Helvetica Neue"/>
                <a:cs typeface="Helvetica Neue"/>
                <a:sym typeface="Helvetica Neue"/>
              </a:rPr>
              <a:t> number of services provided</a:t>
            </a:r>
          </a:p>
        </p:txBody>
      </p:sp>
      <p:sp>
        <p:nvSpPr>
          <p:cNvPr id="8" name="Rectangle 7">
            <a:extLst>
              <a:ext uri="{FF2B5EF4-FFF2-40B4-BE49-F238E27FC236}">
                <a16:creationId xmlns:a16="http://schemas.microsoft.com/office/drawing/2014/main" id="{468DDE87-1644-FA01-58F9-F858C2640B0B}"/>
              </a:ext>
            </a:extLst>
          </p:cNvPr>
          <p:cNvSpPr/>
          <p:nvPr/>
        </p:nvSpPr>
        <p:spPr>
          <a:xfrm>
            <a:off x="9021371" y="2250513"/>
            <a:ext cx="2451314" cy="127205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rtl="0">
              <a:lnSpc>
                <a:spcPct val="100000"/>
              </a:lnSpc>
              <a:spcBef>
                <a:spcPts val="0"/>
              </a:spcBef>
              <a:spcAft>
                <a:spcPts val="600"/>
              </a:spcAft>
              <a:buClr>
                <a:srgbClr val="000000"/>
              </a:buClr>
              <a:buSzPts val="2200"/>
              <a:buFont typeface="Arial"/>
              <a:buNone/>
            </a:pPr>
            <a:r>
              <a:rPr lang="en-US" sz="1400" b="0" i="0" u="none" strike="noStrike" cap="none">
                <a:solidFill>
                  <a:schemeClr val="tx1"/>
                </a:solidFill>
                <a:latin typeface="Helvetica Neue"/>
                <a:ea typeface="Helvetica Neue"/>
                <a:cs typeface="Helvetica Neue"/>
                <a:sym typeface="Helvetica Neue"/>
              </a:rPr>
              <a:t>Cases open for </a:t>
            </a:r>
            <a:r>
              <a:rPr lang="en-US" sz="1400" b="1" i="0" u="none" strike="noStrike" cap="none">
                <a:solidFill>
                  <a:schemeClr val="tx1"/>
                </a:solidFill>
                <a:latin typeface="Helvetica Neue"/>
                <a:ea typeface="Helvetica Neue"/>
                <a:cs typeface="Helvetica Neue"/>
                <a:sym typeface="Helvetica Neue"/>
              </a:rPr>
              <a:t>short</a:t>
            </a:r>
            <a:r>
              <a:rPr lang="en-US" sz="1400" b="0" i="0" u="none" strike="noStrike" cap="none">
                <a:solidFill>
                  <a:schemeClr val="tx1"/>
                </a:solidFill>
                <a:latin typeface="Helvetica Neue"/>
                <a:ea typeface="Helvetica Neue"/>
                <a:cs typeface="Helvetica Neue"/>
                <a:sym typeface="Helvetica Neue"/>
              </a:rPr>
              <a:t> periods of times</a:t>
            </a:r>
          </a:p>
        </p:txBody>
      </p:sp>
      <p:sp>
        <p:nvSpPr>
          <p:cNvPr id="9" name="Rectangle 8">
            <a:extLst>
              <a:ext uri="{FF2B5EF4-FFF2-40B4-BE49-F238E27FC236}">
                <a16:creationId xmlns:a16="http://schemas.microsoft.com/office/drawing/2014/main" id="{788EBE74-4972-51C0-F0F4-75727D90C5F6}"/>
              </a:ext>
            </a:extLst>
          </p:cNvPr>
          <p:cNvSpPr/>
          <p:nvPr/>
        </p:nvSpPr>
        <p:spPr>
          <a:xfrm>
            <a:off x="6289838" y="4476604"/>
            <a:ext cx="2451314" cy="127205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rtl="0">
              <a:lnSpc>
                <a:spcPct val="100000"/>
              </a:lnSpc>
              <a:spcBef>
                <a:spcPts val="0"/>
              </a:spcBef>
              <a:spcAft>
                <a:spcPts val="600"/>
              </a:spcAft>
              <a:buClr>
                <a:srgbClr val="000000"/>
              </a:buClr>
              <a:buSzPts val="2200"/>
              <a:buFont typeface="Arial"/>
              <a:buNone/>
            </a:pPr>
            <a:r>
              <a:rPr lang="en-US" sz="1400" b="1" i="0" u="none" strike="noStrike" cap="none">
                <a:solidFill>
                  <a:schemeClr val="tx1"/>
                </a:solidFill>
                <a:latin typeface="Helvetica Neue"/>
                <a:ea typeface="Helvetica Neue"/>
                <a:cs typeface="Helvetica Neue"/>
                <a:sym typeface="Helvetica Neue"/>
              </a:rPr>
              <a:t>High</a:t>
            </a:r>
            <a:r>
              <a:rPr lang="en-US" sz="1400" b="0" i="0" u="none" strike="noStrike" cap="none">
                <a:solidFill>
                  <a:schemeClr val="tx1"/>
                </a:solidFill>
                <a:latin typeface="Helvetica Neue"/>
                <a:ea typeface="Helvetica Neue"/>
                <a:cs typeface="Helvetica Neue"/>
                <a:sym typeface="Helvetica Neue"/>
              </a:rPr>
              <a:t> % of completed assessments</a:t>
            </a:r>
          </a:p>
          <a:p>
            <a:pPr marL="0" marR="0" lvl="0" indent="0" rtl="0">
              <a:lnSpc>
                <a:spcPct val="100000"/>
              </a:lnSpc>
              <a:spcBef>
                <a:spcPts val="0"/>
              </a:spcBef>
              <a:spcAft>
                <a:spcPts val="600"/>
              </a:spcAft>
              <a:buClr>
                <a:srgbClr val="000000"/>
              </a:buClr>
              <a:buSzPts val="2200"/>
              <a:buFont typeface="Arial"/>
              <a:buNone/>
            </a:pPr>
            <a:r>
              <a:rPr lang="en-US" sz="1400" b="1" i="0" u="none" strike="noStrike" cap="none">
                <a:solidFill>
                  <a:schemeClr val="tx1"/>
                </a:solidFill>
                <a:latin typeface="Helvetica Neue"/>
                <a:ea typeface="Helvetica Neue"/>
                <a:cs typeface="Helvetica Neue"/>
                <a:sym typeface="Helvetica Neue"/>
              </a:rPr>
              <a:t>Small</a:t>
            </a:r>
            <a:r>
              <a:rPr lang="en-US" sz="1400" b="0" i="0" u="none" strike="noStrike" cap="none">
                <a:solidFill>
                  <a:schemeClr val="tx1"/>
                </a:solidFill>
                <a:latin typeface="Helvetica Neue"/>
                <a:ea typeface="Helvetica Neue"/>
                <a:cs typeface="Helvetica Neue"/>
                <a:sym typeface="Helvetica Neue"/>
              </a:rPr>
              <a:t> % of completed assessments</a:t>
            </a:r>
          </a:p>
        </p:txBody>
      </p:sp>
      <p:sp>
        <p:nvSpPr>
          <p:cNvPr id="10" name="Rectangle 9">
            <a:extLst>
              <a:ext uri="{FF2B5EF4-FFF2-40B4-BE49-F238E27FC236}">
                <a16:creationId xmlns:a16="http://schemas.microsoft.com/office/drawing/2014/main" id="{B7B41307-946B-7920-1A81-86DAB53A7CD4}"/>
              </a:ext>
            </a:extLst>
          </p:cNvPr>
          <p:cNvSpPr/>
          <p:nvPr/>
        </p:nvSpPr>
        <p:spPr>
          <a:xfrm>
            <a:off x="3565923" y="1614487"/>
            <a:ext cx="2451314" cy="63602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2200"/>
              <a:buFont typeface="Arial"/>
              <a:buNone/>
            </a:pPr>
            <a:r>
              <a:rPr lang="en-US" sz="1400" b="1">
                <a:solidFill>
                  <a:schemeClr val="bg1"/>
                </a:solidFill>
                <a:latin typeface="Helvetica Neue"/>
                <a:ea typeface="Helvetica Neue"/>
                <a:cs typeface="Helvetica Neue"/>
                <a:sym typeface="Helvetica Neue"/>
              </a:rPr>
              <a:t>Caseload</a:t>
            </a:r>
            <a:endParaRPr lang="en-US" sz="1400" b="1" i="0" u="none" strike="noStrike" cap="none">
              <a:solidFill>
                <a:schemeClr val="bg1"/>
              </a:solidFill>
              <a:latin typeface="Helvetica Neue"/>
              <a:ea typeface="Helvetica Neue"/>
              <a:cs typeface="Helvetica Neue"/>
              <a:sym typeface="Helvetica Neue"/>
            </a:endParaRPr>
          </a:p>
        </p:txBody>
      </p:sp>
      <p:sp>
        <p:nvSpPr>
          <p:cNvPr id="11" name="Rectangle 10">
            <a:extLst>
              <a:ext uri="{FF2B5EF4-FFF2-40B4-BE49-F238E27FC236}">
                <a16:creationId xmlns:a16="http://schemas.microsoft.com/office/drawing/2014/main" id="{4CFFFBA0-5A9C-7E86-E462-2BC3505107DC}"/>
              </a:ext>
            </a:extLst>
          </p:cNvPr>
          <p:cNvSpPr/>
          <p:nvPr/>
        </p:nvSpPr>
        <p:spPr>
          <a:xfrm>
            <a:off x="6293647" y="1614487"/>
            <a:ext cx="2451314" cy="63602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2200"/>
              <a:buFont typeface="Arial"/>
              <a:buNone/>
            </a:pPr>
            <a:r>
              <a:rPr lang="en-US" sz="1400" b="1">
                <a:solidFill>
                  <a:schemeClr val="bg1"/>
                </a:solidFill>
                <a:latin typeface="Helvetica Neue"/>
                <a:ea typeface="Helvetica Neue"/>
                <a:cs typeface="Helvetica Neue"/>
                <a:sym typeface="Helvetica Neue"/>
              </a:rPr>
              <a:t>High risk cases</a:t>
            </a:r>
            <a:endParaRPr lang="en-US" sz="1400" b="1" i="0" u="none" strike="noStrike" cap="none">
              <a:solidFill>
                <a:schemeClr val="bg1"/>
              </a:solidFill>
              <a:latin typeface="Helvetica Neue"/>
              <a:ea typeface="Helvetica Neue"/>
              <a:cs typeface="Helvetica Neue"/>
              <a:sym typeface="Helvetica Neue"/>
            </a:endParaRPr>
          </a:p>
        </p:txBody>
      </p:sp>
      <p:sp>
        <p:nvSpPr>
          <p:cNvPr id="12" name="Rectangle 11">
            <a:extLst>
              <a:ext uri="{FF2B5EF4-FFF2-40B4-BE49-F238E27FC236}">
                <a16:creationId xmlns:a16="http://schemas.microsoft.com/office/drawing/2014/main" id="{30175F7D-B04F-7B76-351C-E0D5E165256D}"/>
              </a:ext>
            </a:extLst>
          </p:cNvPr>
          <p:cNvSpPr/>
          <p:nvPr/>
        </p:nvSpPr>
        <p:spPr>
          <a:xfrm>
            <a:off x="9021371" y="1614487"/>
            <a:ext cx="2451314" cy="63602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rtl="0">
              <a:lnSpc>
                <a:spcPct val="100000"/>
              </a:lnSpc>
              <a:spcBef>
                <a:spcPts val="0"/>
              </a:spcBef>
              <a:spcAft>
                <a:spcPts val="0"/>
              </a:spcAft>
              <a:buClr>
                <a:srgbClr val="000000"/>
              </a:buClr>
              <a:buSzPts val="2200"/>
              <a:buFont typeface="Arial"/>
              <a:buNone/>
            </a:pPr>
            <a:r>
              <a:rPr lang="en-US" sz="1400" b="1">
                <a:solidFill>
                  <a:schemeClr val="bg1"/>
                </a:solidFill>
                <a:latin typeface="Helvetica Neue"/>
                <a:ea typeface="Helvetica Neue"/>
                <a:cs typeface="Helvetica Neue"/>
                <a:sym typeface="Helvetica Neue"/>
              </a:rPr>
              <a:t>Time from Case </a:t>
            </a:r>
            <a:br>
              <a:rPr lang="en-US" sz="1400" b="1">
                <a:solidFill>
                  <a:schemeClr val="bg1"/>
                </a:solidFill>
                <a:latin typeface="Helvetica Neue"/>
                <a:ea typeface="Helvetica Neue"/>
                <a:cs typeface="Helvetica Neue"/>
                <a:sym typeface="Helvetica Neue"/>
              </a:rPr>
            </a:br>
            <a:r>
              <a:rPr lang="en-US" sz="1400" b="1">
                <a:solidFill>
                  <a:schemeClr val="bg1"/>
                </a:solidFill>
                <a:latin typeface="Helvetica Neue"/>
                <a:ea typeface="Helvetica Neue"/>
                <a:cs typeface="Helvetica Neue"/>
                <a:sym typeface="Helvetica Neue"/>
              </a:rPr>
              <a:t>Open to Case Closure</a:t>
            </a:r>
            <a:endParaRPr lang="en-US" sz="1400" b="1" i="0" u="none" strike="noStrike" cap="none">
              <a:solidFill>
                <a:schemeClr val="bg1"/>
              </a:solidFill>
              <a:latin typeface="Helvetica Neue"/>
              <a:ea typeface="Helvetica Neue"/>
              <a:cs typeface="Helvetica Neue"/>
              <a:sym typeface="Helvetica Neue"/>
            </a:endParaRPr>
          </a:p>
        </p:txBody>
      </p:sp>
      <p:sp>
        <p:nvSpPr>
          <p:cNvPr id="13" name="Rectangle 12">
            <a:extLst>
              <a:ext uri="{FF2B5EF4-FFF2-40B4-BE49-F238E27FC236}">
                <a16:creationId xmlns:a16="http://schemas.microsoft.com/office/drawing/2014/main" id="{A8419ED7-4492-0B89-625A-271F95DB79CB}"/>
              </a:ext>
            </a:extLst>
          </p:cNvPr>
          <p:cNvSpPr/>
          <p:nvPr/>
        </p:nvSpPr>
        <p:spPr>
          <a:xfrm>
            <a:off x="838199" y="3840578"/>
            <a:ext cx="2451314" cy="63602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2200"/>
              <a:buFont typeface="Arial"/>
              <a:buNone/>
            </a:pPr>
            <a:r>
              <a:rPr lang="en-US" sz="1400" b="1">
                <a:solidFill>
                  <a:schemeClr val="bg1"/>
                </a:solidFill>
                <a:latin typeface="Helvetica Neue"/>
                <a:ea typeface="Helvetica Neue"/>
                <a:cs typeface="Helvetica Neue"/>
                <a:sym typeface="Helvetica Neue"/>
              </a:rPr>
              <a:t>Case Closure Rate</a:t>
            </a:r>
            <a:endParaRPr lang="en-US" sz="1400" b="1" i="0" u="none" strike="noStrike" cap="none">
              <a:solidFill>
                <a:schemeClr val="bg1"/>
              </a:solidFill>
              <a:latin typeface="Helvetica Neue"/>
              <a:ea typeface="Helvetica Neue"/>
              <a:cs typeface="Helvetica Neue"/>
              <a:sym typeface="Helvetica Neue"/>
            </a:endParaRPr>
          </a:p>
        </p:txBody>
      </p:sp>
      <p:sp>
        <p:nvSpPr>
          <p:cNvPr id="14" name="Rectangle 13">
            <a:extLst>
              <a:ext uri="{FF2B5EF4-FFF2-40B4-BE49-F238E27FC236}">
                <a16:creationId xmlns:a16="http://schemas.microsoft.com/office/drawing/2014/main" id="{DA2F62D9-BEBA-15ED-4AB7-CD3EFE39EE2E}"/>
              </a:ext>
            </a:extLst>
          </p:cNvPr>
          <p:cNvSpPr/>
          <p:nvPr/>
        </p:nvSpPr>
        <p:spPr>
          <a:xfrm>
            <a:off x="3562114" y="3840578"/>
            <a:ext cx="2451314" cy="63602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2200"/>
              <a:buFont typeface="Arial"/>
              <a:buNone/>
            </a:pPr>
            <a:r>
              <a:rPr lang="en-US" sz="1400" b="1">
                <a:solidFill>
                  <a:schemeClr val="bg1"/>
                </a:solidFill>
                <a:latin typeface="Helvetica Neue"/>
                <a:ea typeface="Helvetica Neue"/>
                <a:cs typeface="Helvetica Neue"/>
                <a:sym typeface="Helvetica Neue"/>
              </a:rPr>
              <a:t>Services Provided</a:t>
            </a:r>
            <a:endParaRPr lang="en-US" sz="1400" b="1" i="0" u="none" strike="noStrike" cap="none">
              <a:solidFill>
                <a:schemeClr val="bg1"/>
              </a:solidFill>
              <a:latin typeface="Helvetica Neue"/>
              <a:ea typeface="Helvetica Neue"/>
              <a:cs typeface="Helvetica Neue"/>
              <a:sym typeface="Helvetica Neue"/>
            </a:endParaRPr>
          </a:p>
        </p:txBody>
      </p:sp>
      <p:sp>
        <p:nvSpPr>
          <p:cNvPr id="15" name="Rectangle 14">
            <a:extLst>
              <a:ext uri="{FF2B5EF4-FFF2-40B4-BE49-F238E27FC236}">
                <a16:creationId xmlns:a16="http://schemas.microsoft.com/office/drawing/2014/main" id="{382CBB27-473E-7910-11A9-40F99AA64DF8}"/>
              </a:ext>
            </a:extLst>
          </p:cNvPr>
          <p:cNvSpPr/>
          <p:nvPr/>
        </p:nvSpPr>
        <p:spPr>
          <a:xfrm>
            <a:off x="6289838" y="3840578"/>
            <a:ext cx="2451314" cy="63602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2200"/>
              <a:buFont typeface="Arial"/>
              <a:buNone/>
            </a:pPr>
            <a:r>
              <a:rPr lang="en-US" sz="1400" b="1">
                <a:solidFill>
                  <a:schemeClr val="bg1"/>
                </a:solidFill>
                <a:latin typeface="Helvetica Neue"/>
                <a:ea typeface="Helvetica Neue"/>
                <a:cs typeface="Helvetica Neue"/>
                <a:sym typeface="Helvetica Neue"/>
              </a:rPr>
              <a:t>Assessment Status</a:t>
            </a:r>
            <a:endParaRPr lang="en-US" sz="1400" b="1" i="0" u="none" strike="noStrike" cap="none">
              <a:solidFill>
                <a:schemeClr val="bg1"/>
              </a:solidFill>
              <a:latin typeface="Helvetica Neue"/>
              <a:ea typeface="Helvetica Neue"/>
              <a:cs typeface="Helvetica Neue"/>
              <a:sym typeface="Helvetica Neue"/>
            </a:endParaRPr>
          </a:p>
        </p:txBody>
      </p:sp>
      <p:sp>
        <p:nvSpPr>
          <p:cNvPr id="17" name="Rectangle 16">
            <a:extLst>
              <a:ext uri="{FF2B5EF4-FFF2-40B4-BE49-F238E27FC236}">
                <a16:creationId xmlns:a16="http://schemas.microsoft.com/office/drawing/2014/main" id="{79C3490A-4ED4-5F32-C1E1-76BD078C5EAD}"/>
              </a:ext>
            </a:extLst>
          </p:cNvPr>
          <p:cNvSpPr/>
          <p:nvPr/>
        </p:nvSpPr>
        <p:spPr>
          <a:xfrm>
            <a:off x="9017563" y="4476604"/>
            <a:ext cx="2451314" cy="127205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rtl="0">
              <a:lnSpc>
                <a:spcPct val="100000"/>
              </a:lnSpc>
              <a:spcBef>
                <a:spcPts val="0"/>
              </a:spcBef>
              <a:spcAft>
                <a:spcPts val="600"/>
              </a:spcAft>
              <a:buClr>
                <a:srgbClr val="000000"/>
              </a:buClr>
              <a:buSzPts val="2200"/>
              <a:buFont typeface="Arial"/>
              <a:buNone/>
            </a:pPr>
            <a:r>
              <a:rPr lang="en-US" sz="1400" b="1" i="0" u="none" strike="noStrike" cap="none">
                <a:solidFill>
                  <a:schemeClr val="tx1"/>
                </a:solidFill>
                <a:latin typeface="Helvetica Neue"/>
                <a:ea typeface="Helvetica Neue"/>
                <a:cs typeface="Helvetica Neue"/>
                <a:sym typeface="Helvetica Neue"/>
              </a:rPr>
              <a:t>High</a:t>
            </a:r>
            <a:r>
              <a:rPr lang="en-US" sz="1400" b="0" i="0" u="none" strike="noStrike" cap="none">
                <a:solidFill>
                  <a:schemeClr val="tx1"/>
                </a:solidFill>
                <a:latin typeface="Helvetica Neue"/>
                <a:ea typeface="Helvetica Neue"/>
                <a:cs typeface="Helvetica Neue"/>
                <a:sym typeface="Helvetica Neue"/>
              </a:rPr>
              <a:t> %</a:t>
            </a:r>
          </a:p>
          <a:p>
            <a:pPr marL="0" marR="0" lvl="0" indent="0" rtl="0">
              <a:lnSpc>
                <a:spcPct val="100000"/>
              </a:lnSpc>
              <a:spcBef>
                <a:spcPts val="0"/>
              </a:spcBef>
              <a:spcAft>
                <a:spcPts val="600"/>
              </a:spcAft>
              <a:buClr>
                <a:srgbClr val="000000"/>
              </a:buClr>
              <a:buSzPts val="2200"/>
              <a:buFont typeface="Arial"/>
              <a:buNone/>
            </a:pPr>
            <a:r>
              <a:rPr lang="en-US" sz="1400" b="1" i="0" u="none" strike="noStrike" cap="none">
                <a:solidFill>
                  <a:schemeClr val="tx1"/>
                </a:solidFill>
                <a:latin typeface="Helvetica Neue"/>
                <a:ea typeface="Helvetica Neue"/>
                <a:cs typeface="Helvetica Neue"/>
                <a:sym typeface="Helvetica Neue"/>
              </a:rPr>
              <a:t>Low</a:t>
            </a:r>
            <a:r>
              <a:rPr lang="en-US" sz="1400" b="0" i="0" u="none" strike="noStrike" cap="none">
                <a:solidFill>
                  <a:schemeClr val="tx1"/>
                </a:solidFill>
                <a:latin typeface="Helvetica Neue"/>
                <a:ea typeface="Helvetica Neue"/>
                <a:cs typeface="Helvetica Neue"/>
                <a:sym typeface="Helvetica Neue"/>
              </a:rPr>
              <a:t> %</a:t>
            </a:r>
          </a:p>
        </p:txBody>
      </p:sp>
      <p:sp>
        <p:nvSpPr>
          <p:cNvPr id="18" name="Rectangle 17">
            <a:extLst>
              <a:ext uri="{FF2B5EF4-FFF2-40B4-BE49-F238E27FC236}">
                <a16:creationId xmlns:a16="http://schemas.microsoft.com/office/drawing/2014/main" id="{0542D7C6-5106-C4B1-3C13-C8DA519C0C48}"/>
              </a:ext>
            </a:extLst>
          </p:cNvPr>
          <p:cNvSpPr/>
          <p:nvPr/>
        </p:nvSpPr>
        <p:spPr>
          <a:xfrm>
            <a:off x="9017563" y="3840578"/>
            <a:ext cx="2451314" cy="63602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2200"/>
              <a:buFont typeface="Arial"/>
              <a:buNone/>
            </a:pPr>
            <a:r>
              <a:rPr lang="en-US" sz="1400" b="1">
                <a:solidFill>
                  <a:schemeClr val="bg1"/>
                </a:solidFill>
                <a:latin typeface="Helvetica Neue"/>
                <a:ea typeface="Helvetica Neue"/>
                <a:cs typeface="Helvetica Neue"/>
                <a:sym typeface="Helvetica Neue"/>
              </a:rPr>
              <a:t>Progress that was made towards goals</a:t>
            </a:r>
            <a:endParaRPr lang="en-US" sz="1400" b="1" i="0" u="none" strike="noStrike" cap="none">
              <a:solidFill>
                <a:schemeClr val="bg1"/>
              </a:solidFill>
              <a:latin typeface="Helvetica Neue"/>
              <a:ea typeface="Helvetica Neue"/>
              <a:cs typeface="Helvetica Neue"/>
              <a:sym typeface="Helvetica Neue"/>
            </a:endParaRPr>
          </a:p>
        </p:txBody>
      </p:sp>
      <p:sp>
        <p:nvSpPr>
          <p:cNvPr id="20" name="Rectangle 19">
            <a:extLst>
              <a:ext uri="{FF2B5EF4-FFF2-40B4-BE49-F238E27FC236}">
                <a16:creationId xmlns:a16="http://schemas.microsoft.com/office/drawing/2014/main" id="{41B56CEC-C347-7155-F9D5-0695649E9AE1}"/>
              </a:ext>
            </a:extLst>
          </p:cNvPr>
          <p:cNvSpPr/>
          <p:nvPr/>
        </p:nvSpPr>
        <p:spPr>
          <a:xfrm>
            <a:off x="838199" y="1868804"/>
            <a:ext cx="2145031" cy="1318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2200"/>
              <a:buFont typeface="Arial"/>
              <a:buNone/>
            </a:pPr>
            <a:r>
              <a:rPr lang="en-US" sz="2800" b="1">
                <a:solidFill>
                  <a:schemeClr val="tx1"/>
                </a:solidFill>
                <a:latin typeface="Helvetica Neue"/>
                <a:ea typeface="Helvetica Neue"/>
                <a:cs typeface="Helvetica Neue"/>
                <a:sym typeface="Helvetica Neue"/>
              </a:rPr>
              <a:t>What could it mean?</a:t>
            </a:r>
            <a:endParaRPr lang="en-US" sz="2800" b="1" i="0" u="none" strike="noStrike" cap="none">
              <a:solidFill>
                <a:schemeClr val="tx1"/>
              </a:solidFill>
              <a:latin typeface="Helvetica Neue"/>
              <a:ea typeface="Helvetica Neue"/>
              <a:cs typeface="Helvetica Neue"/>
              <a:sym typeface="Helvetica Neue"/>
            </a:endParaRPr>
          </a:p>
        </p:txBody>
      </p:sp>
      <p:grpSp>
        <p:nvGrpSpPr>
          <p:cNvPr id="3" name="Group 2">
            <a:extLst>
              <a:ext uri="{FF2B5EF4-FFF2-40B4-BE49-F238E27FC236}">
                <a16:creationId xmlns:a16="http://schemas.microsoft.com/office/drawing/2014/main" id="{66D198AE-D360-4FBD-07C4-7FDF7B2AE87D}"/>
              </a:ext>
            </a:extLst>
          </p:cNvPr>
          <p:cNvGrpSpPr/>
          <p:nvPr/>
        </p:nvGrpSpPr>
        <p:grpSpPr>
          <a:xfrm>
            <a:off x="10228983" y="337468"/>
            <a:ext cx="1587872" cy="1368854"/>
            <a:chOff x="10228983" y="337468"/>
            <a:chExt cx="1587872" cy="1368854"/>
          </a:xfrm>
        </p:grpSpPr>
        <p:sp>
          <p:nvSpPr>
            <p:cNvPr id="16" name="Hexagon 15">
              <a:extLst>
                <a:ext uri="{FF2B5EF4-FFF2-40B4-BE49-F238E27FC236}">
                  <a16:creationId xmlns:a16="http://schemas.microsoft.com/office/drawing/2014/main" id="{2EBA26E4-F470-E270-8AC4-15894F60D846}"/>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9" name="Group 18">
              <a:extLst>
                <a:ext uri="{FF2B5EF4-FFF2-40B4-BE49-F238E27FC236}">
                  <a16:creationId xmlns:a16="http://schemas.microsoft.com/office/drawing/2014/main" id="{814DFF41-C8EF-3F1B-A072-AC296DF0A0DF}"/>
                </a:ext>
              </a:extLst>
            </p:cNvPr>
            <p:cNvGrpSpPr/>
            <p:nvPr/>
          </p:nvGrpSpPr>
          <p:grpSpPr>
            <a:xfrm>
              <a:off x="10621771" y="762700"/>
              <a:ext cx="562136" cy="634675"/>
              <a:chOff x="760175" y="830142"/>
              <a:chExt cx="867619" cy="979579"/>
            </a:xfrm>
          </p:grpSpPr>
          <p:sp>
            <p:nvSpPr>
              <p:cNvPr id="24" name="Rectangle 23">
                <a:extLst>
                  <a:ext uri="{FF2B5EF4-FFF2-40B4-BE49-F238E27FC236}">
                    <a16:creationId xmlns:a16="http://schemas.microsoft.com/office/drawing/2014/main" id="{713DCC99-2450-4FC6-AEE4-B95C51FC2B28}"/>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55</a:t>
                </a:r>
              </a:p>
            </p:txBody>
          </p:sp>
          <p:sp>
            <p:nvSpPr>
              <p:cNvPr id="25" name="Rectangle 24">
                <a:extLst>
                  <a:ext uri="{FF2B5EF4-FFF2-40B4-BE49-F238E27FC236}">
                    <a16:creationId xmlns:a16="http://schemas.microsoft.com/office/drawing/2014/main" id="{E7E35034-6572-3C29-18E1-3DFDDFD48844}"/>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1" name="Group 20">
              <a:extLst>
                <a:ext uri="{FF2B5EF4-FFF2-40B4-BE49-F238E27FC236}">
                  <a16:creationId xmlns:a16="http://schemas.microsoft.com/office/drawing/2014/main" id="{E9D04D0E-E94E-7A57-3220-5BCA1EBFDE47}"/>
                </a:ext>
              </a:extLst>
            </p:cNvPr>
            <p:cNvGrpSpPr/>
            <p:nvPr/>
          </p:nvGrpSpPr>
          <p:grpSpPr>
            <a:xfrm>
              <a:off x="11325415" y="762701"/>
              <a:ext cx="182192" cy="634674"/>
              <a:chOff x="2121762" y="2323619"/>
              <a:chExt cx="200378" cy="825210"/>
            </a:xfrm>
          </p:grpSpPr>
          <p:sp>
            <p:nvSpPr>
              <p:cNvPr id="22" name="Isosceles Triangle 21">
                <a:extLst>
                  <a:ext uri="{FF2B5EF4-FFF2-40B4-BE49-F238E27FC236}">
                    <a16:creationId xmlns:a16="http://schemas.microsoft.com/office/drawing/2014/main" id="{3FCC39BF-F4DA-1363-31BF-435AF686D2DE}"/>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a:extLst>
                  <a:ext uri="{FF2B5EF4-FFF2-40B4-BE49-F238E27FC236}">
                    <a16:creationId xmlns:a16="http://schemas.microsoft.com/office/drawing/2014/main" id="{9B786E04-C712-841A-34EC-E66FA5D9E16F}"/>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188009170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DCED3F5-9FF5-BE6D-970A-10EA922DC515}"/>
              </a:ext>
            </a:extLst>
          </p:cNvPr>
          <p:cNvSpPr/>
          <p:nvPr/>
        </p:nvSpPr>
        <p:spPr>
          <a:xfrm>
            <a:off x="1310483" y="1463040"/>
            <a:ext cx="4115174" cy="419404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E5265CD2-2BEE-5F75-30D3-F71363D6A23F}"/>
              </a:ext>
            </a:extLst>
          </p:cNvPr>
          <p:cNvSpPr>
            <a:spLocks noGrp="1"/>
          </p:cNvSpPr>
          <p:nvPr>
            <p:ph type="title"/>
          </p:nvPr>
        </p:nvSpPr>
        <p:spPr/>
        <p:txBody>
          <a:bodyPr>
            <a:normAutofit/>
          </a:bodyPr>
          <a:lstStyle/>
          <a:p>
            <a:r>
              <a:rPr lang="en-GB" dirty="0"/>
              <a:t>KPIs for individual caseworkers</a:t>
            </a:r>
            <a:endParaRPr lang="en-ZA" dirty="0"/>
          </a:p>
        </p:txBody>
      </p:sp>
      <p:sp>
        <p:nvSpPr>
          <p:cNvPr id="4" name="Google Shape;1448;p102">
            <a:extLst>
              <a:ext uri="{FF2B5EF4-FFF2-40B4-BE49-F238E27FC236}">
                <a16:creationId xmlns:a16="http://schemas.microsoft.com/office/drawing/2014/main" id="{D0851880-5161-C035-A9D1-E68D12996F52}"/>
              </a:ext>
            </a:extLst>
          </p:cNvPr>
          <p:cNvSpPr txBox="1"/>
          <p:nvPr/>
        </p:nvSpPr>
        <p:spPr>
          <a:xfrm>
            <a:off x="2509181" y="1917125"/>
            <a:ext cx="2614286" cy="34778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2000" b="1" dirty="0">
                <a:latin typeface="Arial" panose="020B0604020202020204" pitchFamily="34" charset="0"/>
                <a:ea typeface="Helvetica Neue"/>
                <a:cs typeface="Arial" panose="020B0604020202020204" pitchFamily="34" charset="0"/>
                <a:sym typeface="Helvetica Neue"/>
              </a:rPr>
              <a:t>GOAL</a:t>
            </a:r>
          </a:p>
          <a:p>
            <a:pPr marL="0" marR="0" lvl="0" indent="0" algn="l" rtl="0">
              <a:lnSpc>
                <a:spcPct val="100000"/>
              </a:lnSpc>
              <a:spcBef>
                <a:spcPts val="0"/>
              </a:spcBef>
              <a:spcAft>
                <a:spcPts val="0"/>
              </a:spcAft>
              <a:buClr>
                <a:srgbClr val="000000"/>
              </a:buClr>
              <a:buSzPts val="1800"/>
              <a:buFont typeface="Arial"/>
              <a:buNone/>
            </a:pPr>
            <a:endParaRPr lang="en-CA" sz="2000" b="1"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100000"/>
              </a:lnSpc>
              <a:spcBef>
                <a:spcPts val="0"/>
              </a:spcBef>
              <a:spcAft>
                <a:spcPts val="0"/>
              </a:spcAft>
              <a:buClr>
                <a:srgbClr val="000000"/>
              </a:buClr>
              <a:buSzPts val="1800"/>
              <a:buFont typeface="Arial"/>
              <a:buNone/>
            </a:pP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Understand ways for the caseworkers to better support children and their families through the case management process. NOT a judgement of performance</a:t>
            </a:r>
            <a:endParaRPr lang="en-CA"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grpSp>
        <p:nvGrpSpPr>
          <p:cNvPr id="5" name="Group 4">
            <a:extLst>
              <a:ext uri="{FF2B5EF4-FFF2-40B4-BE49-F238E27FC236}">
                <a16:creationId xmlns:a16="http://schemas.microsoft.com/office/drawing/2014/main" id="{AF6B380E-2297-65CD-224F-288B872D3750}"/>
              </a:ext>
            </a:extLst>
          </p:cNvPr>
          <p:cNvGrpSpPr/>
          <p:nvPr/>
        </p:nvGrpSpPr>
        <p:grpSpPr>
          <a:xfrm>
            <a:off x="782026" y="2148793"/>
            <a:ext cx="1351975" cy="2560413"/>
            <a:chOff x="7838339" y="2226754"/>
            <a:chExt cx="1969639" cy="3730164"/>
          </a:xfrm>
          <a:solidFill>
            <a:schemeClr val="accent4"/>
          </a:solidFill>
        </p:grpSpPr>
        <p:sp>
          <p:nvSpPr>
            <p:cNvPr id="6" name="Round Same Side Corner Rectangle 3">
              <a:extLst>
                <a:ext uri="{FF2B5EF4-FFF2-40B4-BE49-F238E27FC236}">
                  <a16:creationId xmlns:a16="http://schemas.microsoft.com/office/drawing/2014/main" id="{C109A432-63BC-765E-FCF3-91F9FA74D481}"/>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800" b="1">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ABE02C4A-DA4A-9208-1CD9-4562212DFFE1}"/>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8" name="Group 7">
              <a:extLst>
                <a:ext uri="{FF2B5EF4-FFF2-40B4-BE49-F238E27FC236}">
                  <a16:creationId xmlns:a16="http://schemas.microsoft.com/office/drawing/2014/main" id="{C72AB54E-B05C-886D-0F56-5232B976C0A3}"/>
                </a:ext>
              </a:extLst>
            </p:cNvPr>
            <p:cNvGrpSpPr/>
            <p:nvPr/>
          </p:nvGrpSpPr>
          <p:grpSpPr>
            <a:xfrm rot="507905">
              <a:off x="7838339" y="3815940"/>
              <a:ext cx="553322" cy="1525212"/>
              <a:chOff x="7916671" y="3937945"/>
              <a:chExt cx="553322" cy="1525212"/>
            </a:xfrm>
            <a:grpFill/>
          </p:grpSpPr>
          <p:sp>
            <p:nvSpPr>
              <p:cNvPr id="12" name="Round Same Side Corner Rectangle 25">
                <a:extLst>
                  <a:ext uri="{FF2B5EF4-FFF2-40B4-BE49-F238E27FC236}">
                    <a16:creationId xmlns:a16="http://schemas.microsoft.com/office/drawing/2014/main" id="{28711224-D1A6-40DE-0573-B3E78AF73E81}"/>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a:extLst>
                  <a:ext uri="{FF2B5EF4-FFF2-40B4-BE49-F238E27FC236}">
                    <a16:creationId xmlns:a16="http://schemas.microsoft.com/office/drawing/2014/main" id="{358127D7-5941-3BF2-3F32-6510839BB9EA}"/>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 name="Group 8">
              <a:extLst>
                <a:ext uri="{FF2B5EF4-FFF2-40B4-BE49-F238E27FC236}">
                  <a16:creationId xmlns:a16="http://schemas.microsoft.com/office/drawing/2014/main" id="{97475E4B-C4F7-4E4D-0D96-52E3FE1EA126}"/>
                </a:ext>
              </a:extLst>
            </p:cNvPr>
            <p:cNvGrpSpPr/>
            <p:nvPr/>
          </p:nvGrpSpPr>
          <p:grpSpPr>
            <a:xfrm rot="21105829" flipH="1">
              <a:off x="9243874" y="3806245"/>
              <a:ext cx="564104" cy="1525212"/>
              <a:chOff x="7916671" y="3937945"/>
              <a:chExt cx="553322" cy="1525212"/>
            </a:xfrm>
            <a:grpFill/>
          </p:grpSpPr>
          <p:sp>
            <p:nvSpPr>
              <p:cNvPr id="10" name="Round Same Side Corner Rectangle 25">
                <a:extLst>
                  <a:ext uri="{FF2B5EF4-FFF2-40B4-BE49-F238E27FC236}">
                    <a16:creationId xmlns:a16="http://schemas.microsoft.com/office/drawing/2014/main" id="{23526974-CBCA-AC61-FCC2-7772D9C3FBEB}"/>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10E3313F-8CF0-6FFB-3C5E-DA93F1D186E8}"/>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14" name="Google Shape;1448;p102">
            <a:extLst>
              <a:ext uri="{FF2B5EF4-FFF2-40B4-BE49-F238E27FC236}">
                <a16:creationId xmlns:a16="http://schemas.microsoft.com/office/drawing/2014/main" id="{76D9F90B-B0CD-302D-44BD-F56BFA18C4C3}"/>
              </a:ext>
            </a:extLst>
          </p:cNvPr>
          <p:cNvSpPr txBox="1"/>
          <p:nvPr/>
        </p:nvSpPr>
        <p:spPr>
          <a:xfrm>
            <a:off x="6045813" y="1720373"/>
            <a:ext cx="5581219" cy="4093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2000" b="1">
                <a:latin typeface="Arial" panose="020B0604020202020204" pitchFamily="34" charset="0"/>
                <a:ea typeface="Helvetica Neue"/>
                <a:cs typeface="Arial" panose="020B0604020202020204" pitchFamily="34" charset="0"/>
                <a:sym typeface="Helvetica Neue"/>
              </a:rPr>
              <a:t>EXAMPLES</a:t>
            </a:r>
          </a:p>
          <a:p>
            <a:pPr marL="0" marR="0" lvl="0" indent="0" algn="l" rtl="0">
              <a:lnSpc>
                <a:spcPct val="100000"/>
              </a:lnSpc>
              <a:spcBef>
                <a:spcPts val="0"/>
              </a:spcBef>
              <a:spcAft>
                <a:spcPts val="0"/>
              </a:spcAft>
              <a:buClr>
                <a:srgbClr val="000000"/>
              </a:buClr>
              <a:buSzPts val="1800"/>
              <a:buFont typeface="Arial"/>
              <a:buNone/>
            </a:pPr>
            <a:endParaRPr lang="en-CA" sz="2000" b="1" i="0" u="none" strike="noStrike" cap="none">
              <a:solidFill>
                <a:schemeClr val="dk1"/>
              </a:solidFill>
              <a:latin typeface="Arial" panose="020B0604020202020204" pitchFamily="34" charset="0"/>
              <a:ea typeface="Helvetica Neue"/>
              <a:cs typeface="Arial" panose="020B0604020202020204" pitchFamily="34" charset="0"/>
              <a:sym typeface="Helvetica Neue"/>
            </a:endParaRP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000" b="0" i="0" u="none" strike="noStrike" cap="none">
                <a:solidFill>
                  <a:schemeClr val="dk1"/>
                </a:solidFill>
                <a:latin typeface="Arial" panose="020B0604020202020204" pitchFamily="34" charset="0"/>
                <a:ea typeface="Helvetica Neue"/>
                <a:cs typeface="Arial" panose="020B0604020202020204" pitchFamily="34" charset="0"/>
                <a:sym typeface="Helvetica Neue"/>
              </a:rPr>
              <a:t>Case load</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000" b="0" i="0" u="none" strike="noStrike" cap="none">
                <a:solidFill>
                  <a:schemeClr val="dk1"/>
                </a:solidFill>
                <a:latin typeface="Arial" panose="020B0604020202020204" pitchFamily="34" charset="0"/>
                <a:ea typeface="Helvetica Neue"/>
                <a:cs typeface="Arial" panose="020B0604020202020204" pitchFamily="34" charset="0"/>
                <a:sym typeface="Helvetica Neue"/>
              </a:rPr>
              <a:t>Progress on existing cases</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000" b="0" i="0" u="none" strike="noStrike" cap="none">
                <a:solidFill>
                  <a:schemeClr val="dk1"/>
                </a:solidFill>
                <a:latin typeface="Arial" panose="020B0604020202020204" pitchFamily="34" charset="0"/>
                <a:ea typeface="Helvetica Neue"/>
                <a:cs typeface="Arial" panose="020B0604020202020204" pitchFamily="34" charset="0"/>
                <a:sym typeface="Helvetica Neue"/>
              </a:rPr>
              <a:t>Time from case open to case closed</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000" b="0" i="0" u="none" strike="noStrike" cap="none">
                <a:solidFill>
                  <a:schemeClr val="dk1"/>
                </a:solidFill>
                <a:latin typeface="Arial" panose="020B0604020202020204" pitchFamily="34" charset="0"/>
                <a:ea typeface="Helvetica Neue"/>
                <a:cs typeface="Arial" panose="020B0604020202020204" pitchFamily="34" charset="0"/>
                <a:sym typeface="Helvetica Neue"/>
              </a:rPr>
              <a:t>Progress through the case management steps</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000" b="0" i="0" u="none" strike="noStrike" cap="none">
                <a:solidFill>
                  <a:schemeClr val="dk1"/>
                </a:solidFill>
                <a:latin typeface="Arial" panose="020B0604020202020204" pitchFamily="34" charset="0"/>
                <a:ea typeface="Helvetica Neue"/>
                <a:cs typeface="Arial" panose="020B0604020202020204" pitchFamily="34" charset="0"/>
                <a:sym typeface="Helvetica Neue"/>
              </a:rPr>
              <a:t>Progress made towards the goals set in the case plan</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000" b="0" i="0" u="none" strike="noStrike" cap="none">
                <a:solidFill>
                  <a:schemeClr val="dk1"/>
                </a:solidFill>
                <a:latin typeface="Arial" panose="020B0604020202020204" pitchFamily="34" charset="0"/>
                <a:ea typeface="Helvetica Neue"/>
                <a:cs typeface="Arial" panose="020B0604020202020204" pitchFamily="34" charset="0"/>
                <a:sym typeface="Helvetica Neue"/>
              </a:rPr>
              <a:t>Check cases are being closed</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000" b="0" i="0" u="none" strike="noStrike" cap="none">
                <a:solidFill>
                  <a:schemeClr val="dk1"/>
                </a:solidFill>
                <a:latin typeface="Arial" panose="020B0604020202020204" pitchFamily="34" charset="0"/>
                <a:ea typeface="Helvetica Neue"/>
                <a:cs typeface="Arial" panose="020B0604020202020204" pitchFamily="34" charset="0"/>
                <a:sym typeface="Helvetica Neue"/>
              </a:rPr>
              <a:t>High Risk Cases </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000" b="0" i="0" u="none" strike="noStrike" cap="none">
                <a:solidFill>
                  <a:schemeClr val="dk1"/>
                </a:solidFill>
                <a:latin typeface="Arial" panose="020B0604020202020204" pitchFamily="34" charset="0"/>
                <a:ea typeface="Helvetica Neue"/>
                <a:cs typeface="Arial" panose="020B0604020202020204" pitchFamily="34" charset="0"/>
                <a:sym typeface="Helvetica Neue"/>
              </a:rPr>
              <a:t>Time from Case open to Case Closure </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000" b="0" i="0" u="none" strike="noStrike" cap="none">
                <a:solidFill>
                  <a:schemeClr val="dk1"/>
                </a:solidFill>
                <a:latin typeface="Arial" panose="020B0604020202020204" pitchFamily="34" charset="0"/>
                <a:ea typeface="Helvetica Neue"/>
                <a:cs typeface="Arial" panose="020B0604020202020204" pitchFamily="34" charset="0"/>
                <a:sym typeface="Helvetica Neue"/>
              </a:rPr>
              <a:t>Approval status of different CM Steps/Forms</a:t>
            </a:r>
          </a:p>
        </p:txBody>
      </p:sp>
    </p:spTree>
    <p:extLst>
      <p:ext uri="{BB962C8B-B14F-4D97-AF65-F5344CB8AC3E}">
        <p14:creationId xmlns:p14="http://schemas.microsoft.com/office/powerpoint/2010/main" val="263345096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D8E3BDC3-EACD-70AE-B14F-AC5AFFE00071}"/>
              </a:ext>
            </a:extLst>
          </p:cNvPr>
          <p:cNvSpPr/>
          <p:nvPr/>
        </p:nvSpPr>
        <p:spPr>
          <a:xfrm>
            <a:off x="1484355" y="1566587"/>
            <a:ext cx="4115174" cy="419404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58468508-E7A3-C42E-83AB-E82D6A013044}"/>
              </a:ext>
            </a:extLst>
          </p:cNvPr>
          <p:cNvSpPr>
            <a:spLocks noGrp="1"/>
          </p:cNvSpPr>
          <p:nvPr>
            <p:ph type="title"/>
          </p:nvPr>
        </p:nvSpPr>
        <p:spPr/>
        <p:txBody>
          <a:bodyPr>
            <a:normAutofit/>
          </a:bodyPr>
          <a:lstStyle/>
          <a:p>
            <a:r>
              <a:rPr lang="en-GB"/>
              <a:t>KPIs for supervisors</a:t>
            </a:r>
            <a:endParaRPr lang="en-ZA"/>
          </a:p>
        </p:txBody>
      </p:sp>
      <p:sp>
        <p:nvSpPr>
          <p:cNvPr id="3" name="Google Shape;1448;p102">
            <a:extLst>
              <a:ext uri="{FF2B5EF4-FFF2-40B4-BE49-F238E27FC236}">
                <a16:creationId xmlns:a16="http://schemas.microsoft.com/office/drawing/2014/main" id="{BC43DBA4-D224-EE5D-4AC6-B2EFAB5BBE00}"/>
              </a:ext>
            </a:extLst>
          </p:cNvPr>
          <p:cNvSpPr txBox="1"/>
          <p:nvPr/>
        </p:nvSpPr>
        <p:spPr>
          <a:xfrm>
            <a:off x="2752627" y="2232470"/>
            <a:ext cx="2297143"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2000" b="1">
                <a:latin typeface="Arial" panose="020B0604020202020204" pitchFamily="34" charset="0"/>
                <a:ea typeface="Helvetica Neue"/>
                <a:cs typeface="Arial" panose="020B0604020202020204" pitchFamily="34" charset="0"/>
                <a:sym typeface="Helvetica Neue"/>
              </a:rPr>
              <a:t>GOAL</a:t>
            </a:r>
          </a:p>
          <a:p>
            <a:pPr marL="0" marR="0" lvl="0" indent="0" algn="l" rtl="0">
              <a:lnSpc>
                <a:spcPct val="100000"/>
              </a:lnSpc>
              <a:spcBef>
                <a:spcPts val="0"/>
              </a:spcBef>
              <a:spcAft>
                <a:spcPts val="0"/>
              </a:spcAft>
              <a:buClr>
                <a:srgbClr val="000000"/>
              </a:buClr>
              <a:buSzPts val="1800"/>
              <a:buFont typeface="Arial"/>
              <a:buNone/>
            </a:pPr>
            <a:endParaRPr lang="en-CA" sz="2000" b="1" i="0" u="none" strike="noStrike" cap="none">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100000"/>
              </a:lnSpc>
              <a:spcBef>
                <a:spcPts val="0"/>
              </a:spcBef>
              <a:spcAft>
                <a:spcPts val="0"/>
              </a:spcAft>
              <a:buClr>
                <a:srgbClr val="000000"/>
              </a:buClr>
              <a:buSzPts val="1800"/>
              <a:buFont typeface="Arial"/>
              <a:buNone/>
            </a:pPr>
            <a:r>
              <a:rPr lang="en-CA" sz="2000" b="0" i="0" u="none" strike="noStrike" cap="none">
                <a:solidFill>
                  <a:schemeClr val="dk1"/>
                </a:solidFill>
                <a:latin typeface="Arial" panose="020B0604020202020204" pitchFamily="34" charset="0"/>
                <a:ea typeface="Helvetica Neue"/>
                <a:cs typeface="Arial" panose="020B0604020202020204" pitchFamily="34" charset="0"/>
                <a:sym typeface="Helvetica Neue"/>
              </a:rPr>
              <a:t>Ways to support caseworkers through the case management process. NOT a judgement of performance.</a:t>
            </a:r>
            <a:endParaRPr lang="en-CA" sz="20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grpSp>
        <p:nvGrpSpPr>
          <p:cNvPr id="4" name="Group 3">
            <a:extLst>
              <a:ext uri="{FF2B5EF4-FFF2-40B4-BE49-F238E27FC236}">
                <a16:creationId xmlns:a16="http://schemas.microsoft.com/office/drawing/2014/main" id="{9C84C73C-8581-18D2-F975-B7C682FDBE4B}"/>
              </a:ext>
            </a:extLst>
          </p:cNvPr>
          <p:cNvGrpSpPr/>
          <p:nvPr/>
        </p:nvGrpSpPr>
        <p:grpSpPr>
          <a:xfrm>
            <a:off x="819103" y="2305968"/>
            <a:ext cx="1351975" cy="2560413"/>
            <a:chOff x="7838339" y="2226754"/>
            <a:chExt cx="1969639" cy="3730164"/>
          </a:xfrm>
          <a:solidFill>
            <a:schemeClr val="accent1"/>
          </a:solidFill>
        </p:grpSpPr>
        <p:sp>
          <p:nvSpPr>
            <p:cNvPr id="5" name="Round Same Side Corner Rectangle 3">
              <a:extLst>
                <a:ext uri="{FF2B5EF4-FFF2-40B4-BE49-F238E27FC236}">
                  <a16:creationId xmlns:a16="http://schemas.microsoft.com/office/drawing/2014/main" id="{A9E408A7-00E8-C91D-2240-02FC7D493276}"/>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800" b="1">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B938301F-EB7D-8D2C-A92B-27AB79DCFFA9}"/>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 name="Group 6">
              <a:extLst>
                <a:ext uri="{FF2B5EF4-FFF2-40B4-BE49-F238E27FC236}">
                  <a16:creationId xmlns:a16="http://schemas.microsoft.com/office/drawing/2014/main" id="{F3FE69AA-BD0C-5993-4253-3FBF880E2CCE}"/>
                </a:ext>
              </a:extLst>
            </p:cNvPr>
            <p:cNvGrpSpPr/>
            <p:nvPr/>
          </p:nvGrpSpPr>
          <p:grpSpPr>
            <a:xfrm rot="507905">
              <a:off x="7838339" y="3815940"/>
              <a:ext cx="553322" cy="1525212"/>
              <a:chOff x="7916671" y="3937945"/>
              <a:chExt cx="553322" cy="1525212"/>
            </a:xfrm>
            <a:grpFill/>
          </p:grpSpPr>
          <p:sp>
            <p:nvSpPr>
              <p:cNvPr id="11" name="Round Same Side Corner Rectangle 25">
                <a:extLst>
                  <a:ext uri="{FF2B5EF4-FFF2-40B4-BE49-F238E27FC236}">
                    <a16:creationId xmlns:a16="http://schemas.microsoft.com/office/drawing/2014/main" id="{E05379B0-E6A2-FFAE-D443-C2B340904FE8}"/>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40CDB3C1-8B1E-D476-0BC5-6D5430ABAB51}"/>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8" name="Group 7">
              <a:extLst>
                <a:ext uri="{FF2B5EF4-FFF2-40B4-BE49-F238E27FC236}">
                  <a16:creationId xmlns:a16="http://schemas.microsoft.com/office/drawing/2014/main" id="{23657A7B-F7DA-6E65-D8E5-6A3FDF15C868}"/>
                </a:ext>
              </a:extLst>
            </p:cNvPr>
            <p:cNvGrpSpPr/>
            <p:nvPr/>
          </p:nvGrpSpPr>
          <p:grpSpPr>
            <a:xfrm rot="21105829" flipH="1">
              <a:off x="9243874" y="3806245"/>
              <a:ext cx="564104" cy="1525212"/>
              <a:chOff x="7916671" y="3937945"/>
              <a:chExt cx="553322" cy="1525212"/>
            </a:xfrm>
            <a:grpFill/>
          </p:grpSpPr>
          <p:sp>
            <p:nvSpPr>
              <p:cNvPr id="9" name="Round Same Side Corner Rectangle 25">
                <a:extLst>
                  <a:ext uri="{FF2B5EF4-FFF2-40B4-BE49-F238E27FC236}">
                    <a16:creationId xmlns:a16="http://schemas.microsoft.com/office/drawing/2014/main" id="{4F12AF6E-837B-B221-DE6E-EBD11B157AA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4509DA7E-9F7A-69F7-1ABB-75DB9E977116}"/>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13" name="Google Shape;1448;p102">
            <a:extLst>
              <a:ext uri="{FF2B5EF4-FFF2-40B4-BE49-F238E27FC236}">
                <a16:creationId xmlns:a16="http://schemas.microsoft.com/office/drawing/2014/main" id="{FFBA9979-ACC0-DA52-AA8A-ACA7A441DACA}"/>
              </a:ext>
            </a:extLst>
          </p:cNvPr>
          <p:cNvSpPr txBox="1"/>
          <p:nvPr/>
        </p:nvSpPr>
        <p:spPr>
          <a:xfrm>
            <a:off x="6217194" y="2078582"/>
            <a:ext cx="4850197" cy="31700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2000" b="1">
                <a:latin typeface="Arial" panose="020B0604020202020204" pitchFamily="34" charset="0"/>
                <a:ea typeface="Helvetica Neue"/>
                <a:cs typeface="Arial" panose="020B0604020202020204" pitchFamily="34" charset="0"/>
                <a:sym typeface="Helvetica Neue"/>
              </a:rPr>
              <a:t>EXAMPLES</a:t>
            </a:r>
          </a:p>
          <a:p>
            <a:pPr marL="0" marR="0" lvl="0" indent="0" algn="l" rtl="0">
              <a:lnSpc>
                <a:spcPct val="100000"/>
              </a:lnSpc>
              <a:spcBef>
                <a:spcPts val="0"/>
              </a:spcBef>
              <a:spcAft>
                <a:spcPts val="0"/>
              </a:spcAft>
              <a:buClr>
                <a:srgbClr val="000000"/>
              </a:buClr>
              <a:buSzPts val="1800"/>
              <a:buFont typeface="Arial"/>
              <a:buNone/>
            </a:pPr>
            <a:endParaRPr lang="en-CA" sz="2000" b="1" i="0" u="none" strike="noStrike" cap="none">
              <a:solidFill>
                <a:schemeClr val="dk1"/>
              </a:solidFill>
              <a:latin typeface="Arial" panose="020B0604020202020204" pitchFamily="34" charset="0"/>
              <a:ea typeface="Helvetica Neue"/>
              <a:cs typeface="Arial" panose="020B0604020202020204" pitchFamily="34" charset="0"/>
              <a:sym typeface="Helvetica Neue"/>
            </a:endParaRP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CA" sz="2000" b="0" i="0" u="none" strike="noStrike" cap="none">
                <a:solidFill>
                  <a:schemeClr val="dk1"/>
                </a:solidFill>
                <a:latin typeface="Arial" panose="020B0604020202020204" pitchFamily="34" charset="0"/>
                <a:ea typeface="Helvetica Neue"/>
                <a:cs typeface="Arial" panose="020B0604020202020204" pitchFamily="34" charset="0"/>
                <a:sym typeface="Helvetica Neue"/>
              </a:rPr>
              <a:t>Case load</a:t>
            </a:r>
            <a:endParaRPr lang="en-CA" sz="2000" b="0" i="0" u="none" strike="noStrike" cap="none">
              <a:solidFill>
                <a:schemeClr val="dk1"/>
              </a:solidFill>
              <a:latin typeface="Arial" panose="020B0604020202020204" pitchFamily="34" charset="0"/>
              <a:ea typeface="Calibri"/>
              <a:cs typeface="Arial" panose="020B0604020202020204" pitchFamily="34" charset="0"/>
              <a:sym typeface="Calibri"/>
            </a:endParaRP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CA" sz="2000" b="0" i="0" u="none" strike="noStrike" cap="none">
                <a:solidFill>
                  <a:schemeClr val="dk1"/>
                </a:solidFill>
                <a:latin typeface="Arial" panose="020B0604020202020204" pitchFamily="34" charset="0"/>
                <a:ea typeface="Helvetica Neue"/>
                <a:cs typeface="Arial" panose="020B0604020202020204" pitchFamily="34" charset="0"/>
                <a:sym typeface="Helvetica Neue"/>
              </a:rPr>
              <a:t>Case Management progress (where are cases at in the CM step?)</a:t>
            </a:r>
            <a:endParaRPr lang="en-CA" sz="2000" b="0" i="0" u="none" strike="noStrike" cap="none">
              <a:solidFill>
                <a:schemeClr val="dk1"/>
              </a:solidFill>
              <a:latin typeface="Arial" panose="020B0604020202020204" pitchFamily="34" charset="0"/>
              <a:ea typeface="Calibri"/>
              <a:cs typeface="Arial" panose="020B0604020202020204" pitchFamily="34" charset="0"/>
              <a:sym typeface="Calibri"/>
            </a:endParaRP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CA" sz="2000" b="0" i="0" u="none" strike="noStrike" cap="none">
                <a:solidFill>
                  <a:schemeClr val="dk1"/>
                </a:solidFill>
                <a:latin typeface="Arial" panose="020B0604020202020204" pitchFamily="34" charset="0"/>
                <a:ea typeface="Helvetica Neue"/>
                <a:cs typeface="Arial" panose="020B0604020202020204" pitchFamily="34" charset="0"/>
                <a:sym typeface="Helvetica Neue"/>
              </a:rPr>
              <a:t>Referrals </a:t>
            </a:r>
            <a:endParaRPr lang="en-CA" sz="2000" b="0" i="0" u="none" strike="noStrike" cap="none">
              <a:solidFill>
                <a:schemeClr val="dk1"/>
              </a:solidFill>
              <a:latin typeface="Arial" panose="020B0604020202020204" pitchFamily="34" charset="0"/>
              <a:ea typeface="Calibri"/>
              <a:cs typeface="Arial" panose="020B0604020202020204" pitchFamily="34" charset="0"/>
              <a:sym typeface="Calibri"/>
            </a:endParaRP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CA" sz="2000" b="0" i="0" u="none" strike="noStrike" cap="none">
                <a:solidFill>
                  <a:schemeClr val="dk1"/>
                </a:solidFill>
                <a:latin typeface="Arial" panose="020B0604020202020204" pitchFamily="34" charset="0"/>
                <a:ea typeface="Helvetica Neue"/>
                <a:cs typeface="Arial" panose="020B0604020202020204" pitchFamily="34" charset="0"/>
                <a:sym typeface="Helvetica Neue"/>
              </a:rPr>
              <a:t>Follow-up meetings </a:t>
            </a:r>
            <a:endParaRPr lang="en-CA" sz="2000" b="0" i="0" u="none" strike="noStrike" cap="none">
              <a:solidFill>
                <a:schemeClr val="dk1"/>
              </a:solidFill>
              <a:latin typeface="Arial" panose="020B0604020202020204" pitchFamily="34" charset="0"/>
              <a:ea typeface="Calibri"/>
              <a:cs typeface="Arial" panose="020B0604020202020204" pitchFamily="34" charset="0"/>
              <a:sym typeface="Calibri"/>
            </a:endParaRP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CA" sz="2000" b="0" i="0" u="none" strike="noStrike" cap="none">
                <a:solidFill>
                  <a:schemeClr val="dk1"/>
                </a:solidFill>
                <a:latin typeface="Arial" panose="020B0604020202020204" pitchFamily="34" charset="0"/>
                <a:ea typeface="Helvetica Neue"/>
                <a:cs typeface="Arial" panose="020B0604020202020204" pitchFamily="34" charset="0"/>
                <a:sym typeface="Helvetica Neue"/>
              </a:rPr>
              <a:t>Time from case open to closure</a:t>
            </a:r>
            <a:endParaRPr lang="en-CA" sz="2000" b="0" i="0" u="none" strike="noStrike" cap="none">
              <a:solidFill>
                <a:schemeClr val="dk1"/>
              </a:solidFill>
              <a:latin typeface="Arial" panose="020B0604020202020204" pitchFamily="34" charset="0"/>
              <a:ea typeface="Calibri"/>
              <a:cs typeface="Arial" panose="020B0604020202020204" pitchFamily="34" charset="0"/>
              <a:sym typeface="Calibri"/>
            </a:endParaRP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CA" sz="2000" b="0" i="0" u="none" strike="noStrike" cap="none">
                <a:solidFill>
                  <a:schemeClr val="dk1"/>
                </a:solidFill>
                <a:latin typeface="Arial" panose="020B0604020202020204" pitchFamily="34" charset="0"/>
                <a:ea typeface="Helvetica Neue"/>
                <a:cs typeface="Arial" panose="020B0604020202020204" pitchFamily="34" charset="0"/>
                <a:sym typeface="Helvetica Neue"/>
              </a:rPr>
              <a:t>Reasons for case closure </a:t>
            </a:r>
            <a:endParaRPr lang="en-CA" sz="2000" b="0" i="0" u="none" strike="noStrike" cap="none">
              <a:solidFill>
                <a:schemeClr val="dk1"/>
              </a:solidFill>
              <a:latin typeface="Arial" panose="020B0604020202020204" pitchFamily="34" charset="0"/>
              <a:ea typeface="Calibri"/>
              <a:cs typeface="Arial" panose="020B0604020202020204" pitchFamily="34" charset="0"/>
              <a:sym typeface="Calibri"/>
            </a:endParaRP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CA" sz="2000" b="0" i="0" u="none" strike="noStrike" cap="none">
                <a:solidFill>
                  <a:schemeClr val="dk1"/>
                </a:solidFill>
                <a:latin typeface="Arial" panose="020B0604020202020204" pitchFamily="34" charset="0"/>
                <a:ea typeface="Helvetica Neue"/>
                <a:cs typeface="Arial" panose="020B0604020202020204" pitchFamily="34" charset="0"/>
                <a:sym typeface="Helvetica Neue"/>
              </a:rPr>
              <a:t>Approval Status of different CM Steps</a:t>
            </a:r>
            <a:endParaRPr lang="en-CA" sz="2000" b="0" i="0" u="none" strike="noStrike" cap="none">
              <a:solidFill>
                <a:schemeClr val="dk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317040263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71A5A8F8-A3F8-B958-53A7-7017F3EB061E}"/>
              </a:ext>
            </a:extLst>
          </p:cNvPr>
          <p:cNvSpPr/>
          <p:nvPr/>
        </p:nvSpPr>
        <p:spPr>
          <a:xfrm>
            <a:off x="1484355" y="1566587"/>
            <a:ext cx="4115174" cy="419404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10CDB06E-D0B2-B8A6-3820-281D440A9FBA}"/>
              </a:ext>
            </a:extLst>
          </p:cNvPr>
          <p:cNvSpPr>
            <a:spLocks noGrp="1"/>
          </p:cNvSpPr>
          <p:nvPr>
            <p:ph type="title"/>
          </p:nvPr>
        </p:nvSpPr>
        <p:spPr/>
        <p:txBody>
          <a:bodyPr>
            <a:normAutofit/>
          </a:bodyPr>
          <a:lstStyle/>
          <a:p>
            <a:r>
              <a:rPr lang="en-GB"/>
              <a:t>KPIs for managers of the case management program</a:t>
            </a:r>
            <a:endParaRPr lang="en-ZA"/>
          </a:p>
        </p:txBody>
      </p:sp>
      <p:sp>
        <p:nvSpPr>
          <p:cNvPr id="4" name="Google Shape;1448;p102">
            <a:extLst>
              <a:ext uri="{FF2B5EF4-FFF2-40B4-BE49-F238E27FC236}">
                <a16:creationId xmlns:a16="http://schemas.microsoft.com/office/drawing/2014/main" id="{537560A2-1E20-5DE1-A3AE-13EB492ACF6D}"/>
              </a:ext>
            </a:extLst>
          </p:cNvPr>
          <p:cNvSpPr txBox="1"/>
          <p:nvPr/>
        </p:nvSpPr>
        <p:spPr>
          <a:xfrm>
            <a:off x="2794995" y="2516009"/>
            <a:ext cx="2191533" cy="22467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2000" b="1">
                <a:latin typeface="Arial" panose="020B0604020202020204" pitchFamily="34" charset="0"/>
                <a:ea typeface="Helvetica Neue"/>
                <a:cs typeface="Arial" panose="020B0604020202020204" pitchFamily="34" charset="0"/>
                <a:sym typeface="Helvetica Neue"/>
              </a:rPr>
              <a:t>GOAL</a:t>
            </a:r>
          </a:p>
          <a:p>
            <a:pPr marL="0" marR="0" lvl="0" indent="0" algn="l" rtl="0">
              <a:lnSpc>
                <a:spcPct val="100000"/>
              </a:lnSpc>
              <a:spcBef>
                <a:spcPts val="0"/>
              </a:spcBef>
              <a:spcAft>
                <a:spcPts val="0"/>
              </a:spcAft>
              <a:buClr>
                <a:srgbClr val="000000"/>
              </a:buClr>
              <a:buSzPts val="1800"/>
              <a:buFont typeface="Arial"/>
              <a:buNone/>
            </a:pPr>
            <a:endParaRPr lang="en-CA" sz="2000" b="1" i="0" u="none" strike="noStrike" cap="none">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100000"/>
              </a:lnSpc>
              <a:spcBef>
                <a:spcPts val="0"/>
              </a:spcBef>
              <a:spcAft>
                <a:spcPts val="0"/>
              </a:spcAft>
              <a:buClr>
                <a:srgbClr val="000000"/>
              </a:buClr>
              <a:buSzPts val="1800"/>
              <a:buFont typeface="Arial"/>
              <a:buNone/>
            </a:pPr>
            <a:r>
              <a:rPr lang="en-US" sz="2000" b="0" i="0" u="none" strike="noStrike" cap="none">
                <a:solidFill>
                  <a:schemeClr val="dk1"/>
                </a:solidFill>
                <a:latin typeface="Arial" panose="020B0604020202020204" pitchFamily="34" charset="0"/>
                <a:ea typeface="Helvetica Neue"/>
                <a:cs typeface="Arial" panose="020B0604020202020204" pitchFamily="34" charset="0"/>
                <a:sym typeface="Helvetica Neue"/>
              </a:rPr>
              <a:t>The use of KPIs by Managers for overall programmatic decision making</a:t>
            </a:r>
          </a:p>
        </p:txBody>
      </p:sp>
      <p:grpSp>
        <p:nvGrpSpPr>
          <p:cNvPr id="5" name="Group 4">
            <a:extLst>
              <a:ext uri="{FF2B5EF4-FFF2-40B4-BE49-F238E27FC236}">
                <a16:creationId xmlns:a16="http://schemas.microsoft.com/office/drawing/2014/main" id="{F282C065-C67D-D718-9B0C-7130161F1723}"/>
              </a:ext>
            </a:extLst>
          </p:cNvPr>
          <p:cNvGrpSpPr/>
          <p:nvPr/>
        </p:nvGrpSpPr>
        <p:grpSpPr>
          <a:xfrm>
            <a:off x="838200" y="2315317"/>
            <a:ext cx="1351975" cy="2560413"/>
            <a:chOff x="7838339" y="2226754"/>
            <a:chExt cx="1969639" cy="3730164"/>
          </a:xfrm>
          <a:solidFill>
            <a:schemeClr val="accent5"/>
          </a:solidFill>
        </p:grpSpPr>
        <p:sp>
          <p:nvSpPr>
            <p:cNvPr id="6" name="Round Same Side Corner Rectangle 3">
              <a:extLst>
                <a:ext uri="{FF2B5EF4-FFF2-40B4-BE49-F238E27FC236}">
                  <a16:creationId xmlns:a16="http://schemas.microsoft.com/office/drawing/2014/main" id="{ACB49CE0-2443-AEC9-D604-80B8554850A6}"/>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800" b="1">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8786B9C2-6D1A-E6B6-8D36-7799B0CC6BB6}"/>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8" name="Group 7">
              <a:extLst>
                <a:ext uri="{FF2B5EF4-FFF2-40B4-BE49-F238E27FC236}">
                  <a16:creationId xmlns:a16="http://schemas.microsoft.com/office/drawing/2014/main" id="{D3AF5E3D-2178-FCC1-D896-200C6DB615D4}"/>
                </a:ext>
              </a:extLst>
            </p:cNvPr>
            <p:cNvGrpSpPr/>
            <p:nvPr/>
          </p:nvGrpSpPr>
          <p:grpSpPr>
            <a:xfrm rot="507905">
              <a:off x="7838339" y="3815940"/>
              <a:ext cx="553322" cy="1525212"/>
              <a:chOff x="7916671" y="3937945"/>
              <a:chExt cx="553322" cy="1525212"/>
            </a:xfrm>
            <a:grpFill/>
          </p:grpSpPr>
          <p:sp>
            <p:nvSpPr>
              <p:cNvPr id="12" name="Round Same Side Corner Rectangle 25">
                <a:extLst>
                  <a:ext uri="{FF2B5EF4-FFF2-40B4-BE49-F238E27FC236}">
                    <a16:creationId xmlns:a16="http://schemas.microsoft.com/office/drawing/2014/main" id="{E0E454F7-039F-BE3C-BC67-C706151720A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a:extLst>
                  <a:ext uri="{FF2B5EF4-FFF2-40B4-BE49-F238E27FC236}">
                    <a16:creationId xmlns:a16="http://schemas.microsoft.com/office/drawing/2014/main" id="{CE9AA343-9E0F-08FA-FF42-C05B6B595C2F}"/>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 name="Group 8">
              <a:extLst>
                <a:ext uri="{FF2B5EF4-FFF2-40B4-BE49-F238E27FC236}">
                  <a16:creationId xmlns:a16="http://schemas.microsoft.com/office/drawing/2014/main" id="{30760C84-6844-4D2C-EC46-89CA67E53021}"/>
                </a:ext>
              </a:extLst>
            </p:cNvPr>
            <p:cNvGrpSpPr/>
            <p:nvPr/>
          </p:nvGrpSpPr>
          <p:grpSpPr>
            <a:xfrm rot="21105829" flipH="1">
              <a:off x="9243874" y="3806245"/>
              <a:ext cx="564104" cy="1525212"/>
              <a:chOff x="7916671" y="3937945"/>
              <a:chExt cx="553322" cy="1525212"/>
            </a:xfrm>
            <a:grpFill/>
          </p:grpSpPr>
          <p:sp>
            <p:nvSpPr>
              <p:cNvPr id="10" name="Round Same Side Corner Rectangle 25">
                <a:extLst>
                  <a:ext uri="{FF2B5EF4-FFF2-40B4-BE49-F238E27FC236}">
                    <a16:creationId xmlns:a16="http://schemas.microsoft.com/office/drawing/2014/main" id="{25AABF68-77D6-8667-FA79-36C538F28FD9}"/>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51697516-3E4A-DB95-C167-C1792936DC20}"/>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14" name="Google Shape;1448;p102">
            <a:extLst>
              <a:ext uri="{FF2B5EF4-FFF2-40B4-BE49-F238E27FC236}">
                <a16:creationId xmlns:a16="http://schemas.microsoft.com/office/drawing/2014/main" id="{B37A5891-3FBD-2F8C-59EC-2413C674FD09}"/>
              </a:ext>
            </a:extLst>
          </p:cNvPr>
          <p:cNvSpPr txBox="1"/>
          <p:nvPr/>
        </p:nvSpPr>
        <p:spPr>
          <a:xfrm>
            <a:off x="6507679" y="2353018"/>
            <a:ext cx="4829638"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2000" b="1">
                <a:latin typeface="Arial" panose="020B0604020202020204" pitchFamily="34" charset="0"/>
                <a:ea typeface="Helvetica Neue"/>
                <a:cs typeface="Arial" panose="020B0604020202020204" pitchFamily="34" charset="0"/>
                <a:sym typeface="Helvetica Neue"/>
              </a:rPr>
              <a:t>EXAMPLES</a:t>
            </a:r>
          </a:p>
          <a:p>
            <a:pPr marL="0" marR="0" lvl="0" indent="0" algn="l" rtl="0">
              <a:lnSpc>
                <a:spcPct val="100000"/>
              </a:lnSpc>
              <a:spcBef>
                <a:spcPts val="0"/>
              </a:spcBef>
              <a:spcAft>
                <a:spcPts val="0"/>
              </a:spcAft>
              <a:buClr>
                <a:srgbClr val="000000"/>
              </a:buClr>
              <a:buSzPts val="1800"/>
              <a:buFont typeface="Arial"/>
              <a:buNone/>
            </a:pPr>
            <a:endParaRPr lang="en-CA" sz="2000" b="1" i="0" u="none" strike="noStrike" cap="none">
              <a:solidFill>
                <a:schemeClr val="dk1"/>
              </a:solidFill>
              <a:latin typeface="Arial" panose="020B0604020202020204" pitchFamily="34" charset="0"/>
              <a:ea typeface="Helvetica Neue"/>
              <a:cs typeface="Arial" panose="020B0604020202020204" pitchFamily="34" charset="0"/>
              <a:sym typeface="Helvetica Neue"/>
            </a:endParaRP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000" b="0" i="0" u="none" strike="noStrike" cap="none">
                <a:solidFill>
                  <a:schemeClr val="dk1"/>
                </a:solidFill>
                <a:latin typeface="Arial" panose="020B0604020202020204" pitchFamily="34" charset="0"/>
                <a:ea typeface="Helvetica Neue"/>
                <a:cs typeface="Arial" panose="020B0604020202020204" pitchFamily="34" charset="0"/>
                <a:sym typeface="Helvetica Neue"/>
              </a:rPr>
              <a:t>Understanding trends and needs</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000" b="0" i="0" u="none" strike="noStrike" cap="none">
                <a:solidFill>
                  <a:schemeClr val="dk1"/>
                </a:solidFill>
                <a:latin typeface="Arial" panose="020B0604020202020204" pitchFamily="34" charset="0"/>
                <a:ea typeface="Helvetica Neue"/>
                <a:cs typeface="Arial" panose="020B0604020202020204" pitchFamily="34" charset="0"/>
                <a:sym typeface="Helvetica Neue"/>
              </a:rPr>
              <a:t>Understanding gaps in services or quality improvement opportunities</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000" b="0" i="0" u="none" strike="noStrike" cap="none">
                <a:solidFill>
                  <a:schemeClr val="dk1"/>
                </a:solidFill>
                <a:latin typeface="Arial" panose="020B0604020202020204" pitchFamily="34" charset="0"/>
                <a:ea typeface="Helvetica Neue"/>
                <a:cs typeface="Arial" panose="020B0604020202020204" pitchFamily="34" charset="0"/>
                <a:sym typeface="Helvetica Neue"/>
              </a:rPr>
              <a:t>Functioning of the referral pathways</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000" b="0" i="0" u="none" strike="noStrike" cap="none">
                <a:solidFill>
                  <a:schemeClr val="dk1"/>
                </a:solidFill>
                <a:latin typeface="Arial" panose="020B0604020202020204" pitchFamily="34" charset="0"/>
                <a:ea typeface="Helvetica Neue"/>
                <a:cs typeface="Arial" panose="020B0604020202020204" pitchFamily="34" charset="0"/>
                <a:sym typeface="Helvetica Neue"/>
              </a:rPr>
              <a:t>Opportunities for risk mitigation</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n-US" sz="2000" b="0" i="0" u="none" strike="noStrike" cap="none">
                <a:solidFill>
                  <a:schemeClr val="dk1"/>
                </a:solidFill>
                <a:latin typeface="Arial" panose="020B0604020202020204" pitchFamily="34" charset="0"/>
                <a:ea typeface="Helvetica Neue"/>
                <a:cs typeface="Arial" panose="020B0604020202020204" pitchFamily="34" charset="0"/>
                <a:sym typeface="Helvetica Neue"/>
              </a:rPr>
              <a:t>Report to donors on progress and outputs </a:t>
            </a:r>
            <a:endParaRPr lang="en-CA" sz="2000" b="0" i="0" u="none" strike="noStrike" cap="none">
              <a:solidFill>
                <a:schemeClr val="dk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383891220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5F5EE-0AB1-1E62-6931-5E85FECB7D5C}"/>
              </a:ext>
            </a:extLst>
          </p:cNvPr>
          <p:cNvSpPr>
            <a:spLocks noGrp="1"/>
          </p:cNvSpPr>
          <p:nvPr>
            <p:ph type="title"/>
          </p:nvPr>
        </p:nvSpPr>
        <p:spPr/>
        <p:txBody>
          <a:bodyPr>
            <a:normAutofit/>
          </a:bodyPr>
          <a:lstStyle/>
          <a:p>
            <a:r>
              <a:rPr lang="en-ZA"/>
              <a:t>CPIMS+ demo</a:t>
            </a:r>
          </a:p>
        </p:txBody>
      </p:sp>
      <p:pic>
        <p:nvPicPr>
          <p:cNvPr id="7" name="Graphic 6" descr="Vlog with solid fill">
            <a:hlinkClick r:id="rId3"/>
            <a:extLst>
              <a:ext uri="{FF2B5EF4-FFF2-40B4-BE49-F238E27FC236}">
                <a16:creationId xmlns:a16="http://schemas.microsoft.com/office/drawing/2014/main" id="{03A5A99B-837C-BE2D-2C6D-78EB4B2B90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63452" y="1708428"/>
            <a:ext cx="3952227" cy="3952227"/>
          </a:xfrm>
          <a:prstGeom prst="rect">
            <a:avLst/>
          </a:prstGeom>
        </p:spPr>
      </p:pic>
      <p:sp>
        <p:nvSpPr>
          <p:cNvPr id="8" name="Google Shape;798;p37">
            <a:extLst>
              <a:ext uri="{FF2B5EF4-FFF2-40B4-BE49-F238E27FC236}">
                <a16:creationId xmlns:a16="http://schemas.microsoft.com/office/drawing/2014/main" id="{895CA37D-AA38-6DA6-2510-161E6BFA0D97}"/>
              </a:ext>
            </a:extLst>
          </p:cNvPr>
          <p:cNvSpPr txBox="1"/>
          <p:nvPr/>
        </p:nvSpPr>
        <p:spPr>
          <a:xfrm>
            <a:off x="5994220" y="3153630"/>
            <a:ext cx="4136752" cy="1585586"/>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Key Performance Indicators in the CPIMS+</a:t>
            </a:r>
          </a:p>
          <a:p>
            <a:pPr marL="0" marR="0" lvl="0" indent="0" rtl="0">
              <a:lnSpc>
                <a:spcPct val="107000"/>
              </a:lnSpc>
              <a:spcBef>
                <a:spcPts val="0"/>
              </a:spcBef>
              <a:spcAft>
                <a:spcPts val="12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hlinkClick r:id="rId6"/>
              </a:rPr>
              <a:t>Reports</a:t>
            </a:r>
            <a:r>
              <a:rPr lang="en-US" sz="2400">
                <a:solidFill>
                  <a:schemeClr val="dk1"/>
                </a:solidFill>
                <a:latin typeface="Arial" panose="020B0604020202020204" pitchFamily="34" charset="0"/>
                <a:ea typeface="Helvetica Neue"/>
                <a:cs typeface="Arial" panose="020B0604020202020204" pitchFamily="34" charset="0"/>
                <a:sym typeface="Helvetica Neue"/>
              </a:rPr>
              <a:t> (view and create)</a:t>
            </a:r>
          </a:p>
        </p:txBody>
      </p:sp>
    </p:spTree>
    <p:extLst>
      <p:ext uri="{BB962C8B-B14F-4D97-AF65-F5344CB8AC3E}">
        <p14:creationId xmlns:p14="http://schemas.microsoft.com/office/powerpoint/2010/main" val="256008553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EF88C-1497-5669-4397-7DDF5B4D59CB}"/>
              </a:ext>
            </a:extLst>
          </p:cNvPr>
          <p:cNvSpPr>
            <a:spLocks noGrp="1"/>
          </p:cNvSpPr>
          <p:nvPr>
            <p:ph type="title"/>
          </p:nvPr>
        </p:nvSpPr>
        <p:spPr/>
        <p:txBody>
          <a:bodyPr>
            <a:normAutofit/>
          </a:bodyPr>
          <a:lstStyle/>
          <a:p>
            <a:r>
              <a:rPr lang="en-GB"/>
              <a:t>Your turn!</a:t>
            </a:r>
            <a:endParaRPr lang="en-ZA"/>
          </a:p>
        </p:txBody>
      </p:sp>
      <p:grpSp>
        <p:nvGrpSpPr>
          <p:cNvPr id="4" name="Group 3">
            <a:extLst>
              <a:ext uri="{FF2B5EF4-FFF2-40B4-BE49-F238E27FC236}">
                <a16:creationId xmlns:a16="http://schemas.microsoft.com/office/drawing/2014/main" id="{A1CFB281-72C3-6025-6029-88D323E4B2F8}"/>
              </a:ext>
            </a:extLst>
          </p:cNvPr>
          <p:cNvGrpSpPr/>
          <p:nvPr/>
        </p:nvGrpSpPr>
        <p:grpSpPr>
          <a:xfrm>
            <a:off x="1479530" y="2380314"/>
            <a:ext cx="950012" cy="1799163"/>
            <a:chOff x="7838339" y="2226754"/>
            <a:chExt cx="1969639" cy="3730164"/>
          </a:xfrm>
          <a:solidFill>
            <a:schemeClr val="accent1"/>
          </a:solidFill>
        </p:grpSpPr>
        <p:sp>
          <p:nvSpPr>
            <p:cNvPr id="5" name="Round Same Side Corner Rectangle 3">
              <a:extLst>
                <a:ext uri="{FF2B5EF4-FFF2-40B4-BE49-F238E27FC236}">
                  <a16:creationId xmlns:a16="http://schemas.microsoft.com/office/drawing/2014/main" id="{193512E9-3FA6-190A-2F1F-8985EC31492E}"/>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800" b="1">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5D0967AA-6B99-221E-83B8-F285D557FCEF}"/>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 name="Group 6">
              <a:extLst>
                <a:ext uri="{FF2B5EF4-FFF2-40B4-BE49-F238E27FC236}">
                  <a16:creationId xmlns:a16="http://schemas.microsoft.com/office/drawing/2014/main" id="{4231F80E-A6E8-B332-F1F9-CB10EBE997AD}"/>
                </a:ext>
              </a:extLst>
            </p:cNvPr>
            <p:cNvGrpSpPr/>
            <p:nvPr/>
          </p:nvGrpSpPr>
          <p:grpSpPr>
            <a:xfrm rot="507905">
              <a:off x="7838339" y="3815940"/>
              <a:ext cx="553322" cy="1525212"/>
              <a:chOff x="7916671" y="3937945"/>
              <a:chExt cx="553322" cy="1525212"/>
            </a:xfrm>
            <a:grpFill/>
          </p:grpSpPr>
          <p:sp>
            <p:nvSpPr>
              <p:cNvPr id="11" name="Round Same Side Corner Rectangle 25">
                <a:extLst>
                  <a:ext uri="{FF2B5EF4-FFF2-40B4-BE49-F238E27FC236}">
                    <a16:creationId xmlns:a16="http://schemas.microsoft.com/office/drawing/2014/main" id="{8A697574-34AF-0A54-9322-1FE34193E96C}"/>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35DD811C-267C-A373-5CBC-D544D57295D7}"/>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8" name="Group 7">
              <a:extLst>
                <a:ext uri="{FF2B5EF4-FFF2-40B4-BE49-F238E27FC236}">
                  <a16:creationId xmlns:a16="http://schemas.microsoft.com/office/drawing/2014/main" id="{897F9CB1-831E-7AE5-15E5-01D2FC3E6875}"/>
                </a:ext>
              </a:extLst>
            </p:cNvPr>
            <p:cNvGrpSpPr/>
            <p:nvPr/>
          </p:nvGrpSpPr>
          <p:grpSpPr>
            <a:xfrm rot="21105829" flipH="1">
              <a:off x="9243874" y="3806245"/>
              <a:ext cx="564104" cy="1525212"/>
              <a:chOff x="7916671" y="3937945"/>
              <a:chExt cx="553322" cy="1525212"/>
            </a:xfrm>
            <a:grpFill/>
          </p:grpSpPr>
          <p:sp>
            <p:nvSpPr>
              <p:cNvPr id="9" name="Round Same Side Corner Rectangle 25">
                <a:extLst>
                  <a:ext uri="{FF2B5EF4-FFF2-40B4-BE49-F238E27FC236}">
                    <a16:creationId xmlns:a16="http://schemas.microsoft.com/office/drawing/2014/main" id="{446EA974-DB07-E31C-6385-46B7CBAE097F}"/>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D420CF55-702C-CDFE-86A0-78DB71006B6A}"/>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3" name="Group 12">
            <a:extLst>
              <a:ext uri="{FF2B5EF4-FFF2-40B4-BE49-F238E27FC236}">
                <a16:creationId xmlns:a16="http://schemas.microsoft.com/office/drawing/2014/main" id="{4774B86C-D208-99C9-C456-F736BE8F2D40}"/>
              </a:ext>
            </a:extLst>
          </p:cNvPr>
          <p:cNvGrpSpPr/>
          <p:nvPr/>
        </p:nvGrpSpPr>
        <p:grpSpPr>
          <a:xfrm>
            <a:off x="6524418" y="2247763"/>
            <a:ext cx="950012" cy="1799163"/>
            <a:chOff x="7838339" y="2226754"/>
            <a:chExt cx="1969639" cy="3730164"/>
          </a:xfrm>
          <a:solidFill>
            <a:schemeClr val="accent1"/>
          </a:solidFill>
        </p:grpSpPr>
        <p:sp>
          <p:nvSpPr>
            <p:cNvPr id="14" name="Round Same Side Corner Rectangle 3">
              <a:extLst>
                <a:ext uri="{FF2B5EF4-FFF2-40B4-BE49-F238E27FC236}">
                  <a16:creationId xmlns:a16="http://schemas.microsoft.com/office/drawing/2014/main" id="{79758AE0-F2D3-699F-9F8C-0289053A0429}"/>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2</a:t>
              </a:r>
            </a:p>
          </p:txBody>
        </p:sp>
        <p:sp>
          <p:nvSpPr>
            <p:cNvPr id="15" name="Oval 14">
              <a:extLst>
                <a:ext uri="{FF2B5EF4-FFF2-40B4-BE49-F238E27FC236}">
                  <a16:creationId xmlns:a16="http://schemas.microsoft.com/office/drawing/2014/main" id="{5C4DEFFA-C8EE-B0C7-ABDE-40025048F09F}"/>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6" name="Group 15">
              <a:extLst>
                <a:ext uri="{FF2B5EF4-FFF2-40B4-BE49-F238E27FC236}">
                  <a16:creationId xmlns:a16="http://schemas.microsoft.com/office/drawing/2014/main" id="{E8A687AF-905D-0F1D-4B43-64F3DC25012C}"/>
                </a:ext>
              </a:extLst>
            </p:cNvPr>
            <p:cNvGrpSpPr/>
            <p:nvPr/>
          </p:nvGrpSpPr>
          <p:grpSpPr>
            <a:xfrm rot="507905">
              <a:off x="7838339" y="3815940"/>
              <a:ext cx="553322" cy="1525212"/>
              <a:chOff x="7916671" y="3937945"/>
              <a:chExt cx="553322" cy="1525212"/>
            </a:xfrm>
            <a:grpFill/>
          </p:grpSpPr>
          <p:sp>
            <p:nvSpPr>
              <p:cNvPr id="20" name="Round Same Side Corner Rectangle 25">
                <a:extLst>
                  <a:ext uri="{FF2B5EF4-FFF2-40B4-BE49-F238E27FC236}">
                    <a16:creationId xmlns:a16="http://schemas.microsoft.com/office/drawing/2014/main" id="{54E59652-0ABC-49B6-6451-008F5191093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F5985765-53A3-BB4F-979A-27D506804B88}"/>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7" name="Group 16">
              <a:extLst>
                <a:ext uri="{FF2B5EF4-FFF2-40B4-BE49-F238E27FC236}">
                  <a16:creationId xmlns:a16="http://schemas.microsoft.com/office/drawing/2014/main" id="{DB3300BE-66FB-C565-BF9E-F0C31FBB2396}"/>
                </a:ext>
              </a:extLst>
            </p:cNvPr>
            <p:cNvGrpSpPr/>
            <p:nvPr/>
          </p:nvGrpSpPr>
          <p:grpSpPr>
            <a:xfrm rot="21105829" flipH="1">
              <a:off x="9243874" y="3806245"/>
              <a:ext cx="564104" cy="1525212"/>
              <a:chOff x="7916671" y="3937945"/>
              <a:chExt cx="553322" cy="1525212"/>
            </a:xfrm>
            <a:grpFill/>
          </p:grpSpPr>
          <p:sp>
            <p:nvSpPr>
              <p:cNvPr id="18" name="Round Same Side Corner Rectangle 25">
                <a:extLst>
                  <a:ext uri="{FF2B5EF4-FFF2-40B4-BE49-F238E27FC236}">
                    <a16:creationId xmlns:a16="http://schemas.microsoft.com/office/drawing/2014/main" id="{F2AD7AFF-1DC2-5B3C-BA9C-1A553C58136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E4C026D6-248E-0D45-8415-2AF23BCB761D}"/>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22" name="TextBox 21">
            <a:extLst>
              <a:ext uri="{FF2B5EF4-FFF2-40B4-BE49-F238E27FC236}">
                <a16:creationId xmlns:a16="http://schemas.microsoft.com/office/drawing/2014/main" id="{416C969C-3676-B2C7-DD75-6C996E3252BD}"/>
              </a:ext>
            </a:extLst>
          </p:cNvPr>
          <p:cNvSpPr txBox="1"/>
          <p:nvPr/>
        </p:nvSpPr>
        <p:spPr>
          <a:xfrm>
            <a:off x="3193397" y="2186580"/>
            <a:ext cx="2635799" cy="1849032"/>
          </a:xfrm>
          <a:prstGeom prst="rect">
            <a:avLst/>
          </a:prstGeom>
          <a:noFill/>
        </p:spPr>
        <p:txBody>
          <a:bodyPr wrap="square">
            <a:spAutoFit/>
          </a:bodyPr>
          <a:lstStyle/>
          <a:p>
            <a:pPr marL="0" marR="0" lvl="0" indent="0" algn="l" rtl="0">
              <a:lnSpc>
                <a:spcPct val="107000"/>
              </a:lnSpc>
              <a:spcBef>
                <a:spcPts val="0"/>
              </a:spcBef>
              <a:buNone/>
            </a:pPr>
            <a:r>
              <a:rPr lang="en-US" b="1">
                <a:solidFill>
                  <a:schemeClr val="dk1"/>
                </a:solidFill>
                <a:latin typeface="Arial"/>
                <a:ea typeface="Arial"/>
                <a:cs typeface="Arial"/>
                <a:sym typeface="Arial"/>
              </a:rPr>
              <a:t>CASEWORKER &amp; SUPERVISOR</a:t>
            </a:r>
          </a:p>
          <a:p>
            <a:pPr marL="0" marR="0" lvl="0" indent="0" algn="l" rtl="0">
              <a:lnSpc>
                <a:spcPct val="107000"/>
              </a:lnSpc>
              <a:spcBef>
                <a:spcPts val="0"/>
              </a:spcBef>
              <a:buNone/>
            </a:pPr>
            <a:endParaRPr lang="en-US" b="1">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Review the KPI examples and choose 2 KPIs</a:t>
            </a:r>
          </a:p>
        </p:txBody>
      </p:sp>
      <p:sp>
        <p:nvSpPr>
          <p:cNvPr id="23" name="TextBox 22">
            <a:extLst>
              <a:ext uri="{FF2B5EF4-FFF2-40B4-BE49-F238E27FC236}">
                <a16:creationId xmlns:a16="http://schemas.microsoft.com/office/drawing/2014/main" id="{80EDEF1C-8F17-68F3-BCE6-0C2336729C1F}"/>
              </a:ext>
            </a:extLst>
          </p:cNvPr>
          <p:cNvSpPr txBox="1"/>
          <p:nvPr/>
        </p:nvSpPr>
        <p:spPr>
          <a:xfrm>
            <a:off x="7938097" y="2186580"/>
            <a:ext cx="2800650" cy="2441759"/>
          </a:xfrm>
          <a:prstGeom prst="rect">
            <a:avLst/>
          </a:prstGeom>
          <a:noFill/>
        </p:spPr>
        <p:txBody>
          <a:bodyPr wrap="square">
            <a:spAutoFit/>
          </a:bodyPr>
          <a:lstStyle/>
          <a:p>
            <a:pPr marL="0" marR="0" lvl="0" indent="0" algn="l" rtl="0">
              <a:lnSpc>
                <a:spcPct val="107000"/>
              </a:lnSpc>
              <a:spcBef>
                <a:spcPts val="0"/>
              </a:spcBef>
              <a:buNone/>
            </a:pPr>
            <a:r>
              <a:rPr lang="en-US" b="1">
                <a:solidFill>
                  <a:schemeClr val="dk1"/>
                </a:solidFill>
                <a:latin typeface="Arial"/>
                <a:ea typeface="Arial"/>
                <a:cs typeface="Arial"/>
                <a:sym typeface="Arial"/>
              </a:rPr>
              <a:t>SUPERVISOR</a:t>
            </a:r>
          </a:p>
          <a:p>
            <a:pPr marL="0" marR="0" lvl="0" indent="0" algn="l" rtl="0">
              <a:lnSpc>
                <a:spcPct val="107000"/>
              </a:lnSpc>
              <a:spcBef>
                <a:spcPts val="0"/>
              </a:spcBef>
              <a:buNone/>
            </a:pPr>
            <a:endParaRPr lang="en-US" b="1">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Create a report to monitor those KPI’s </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Create report for the caseworkers KPI’s</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Export and view the report in .csv and .png</a:t>
            </a:r>
          </a:p>
        </p:txBody>
      </p:sp>
      <p:grpSp>
        <p:nvGrpSpPr>
          <p:cNvPr id="24" name="Group 23">
            <a:extLst>
              <a:ext uri="{FF2B5EF4-FFF2-40B4-BE49-F238E27FC236}">
                <a16:creationId xmlns:a16="http://schemas.microsoft.com/office/drawing/2014/main" id="{00E16BDD-0D40-8C5B-9085-9947F12741EC}"/>
              </a:ext>
            </a:extLst>
          </p:cNvPr>
          <p:cNvGrpSpPr/>
          <p:nvPr/>
        </p:nvGrpSpPr>
        <p:grpSpPr>
          <a:xfrm>
            <a:off x="1943197" y="2565762"/>
            <a:ext cx="950012" cy="1799163"/>
            <a:chOff x="7838339" y="2226754"/>
            <a:chExt cx="1969639" cy="3730164"/>
          </a:xfrm>
          <a:solidFill>
            <a:schemeClr val="accent4"/>
          </a:solidFill>
        </p:grpSpPr>
        <p:sp>
          <p:nvSpPr>
            <p:cNvPr id="25" name="Round Same Side Corner Rectangle 3">
              <a:extLst>
                <a:ext uri="{FF2B5EF4-FFF2-40B4-BE49-F238E27FC236}">
                  <a16:creationId xmlns:a16="http://schemas.microsoft.com/office/drawing/2014/main" id="{4DDD61F9-45E5-8CD1-2D8B-402B2AC749E3}"/>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1</a:t>
              </a:r>
            </a:p>
          </p:txBody>
        </p:sp>
        <p:sp>
          <p:nvSpPr>
            <p:cNvPr id="26" name="Oval 25">
              <a:extLst>
                <a:ext uri="{FF2B5EF4-FFF2-40B4-BE49-F238E27FC236}">
                  <a16:creationId xmlns:a16="http://schemas.microsoft.com/office/drawing/2014/main" id="{3CC5F9E5-DA35-09DD-3090-06514B07A536}"/>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7" name="Group 26">
              <a:extLst>
                <a:ext uri="{FF2B5EF4-FFF2-40B4-BE49-F238E27FC236}">
                  <a16:creationId xmlns:a16="http://schemas.microsoft.com/office/drawing/2014/main" id="{426CC4B0-6F15-3B87-2E55-8D1AB678065F}"/>
                </a:ext>
              </a:extLst>
            </p:cNvPr>
            <p:cNvGrpSpPr/>
            <p:nvPr/>
          </p:nvGrpSpPr>
          <p:grpSpPr>
            <a:xfrm rot="507905">
              <a:off x="7838339" y="3815940"/>
              <a:ext cx="553322" cy="1525212"/>
              <a:chOff x="7916671" y="3937945"/>
              <a:chExt cx="553322" cy="1525212"/>
            </a:xfrm>
            <a:grpFill/>
          </p:grpSpPr>
          <p:sp>
            <p:nvSpPr>
              <p:cNvPr id="31" name="Round Same Side Corner Rectangle 25">
                <a:extLst>
                  <a:ext uri="{FF2B5EF4-FFF2-40B4-BE49-F238E27FC236}">
                    <a16:creationId xmlns:a16="http://schemas.microsoft.com/office/drawing/2014/main" id="{3BA46715-A6ED-CFA5-5653-10C029A4C7D2}"/>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a:extLst>
                  <a:ext uri="{FF2B5EF4-FFF2-40B4-BE49-F238E27FC236}">
                    <a16:creationId xmlns:a16="http://schemas.microsoft.com/office/drawing/2014/main" id="{7E272C77-56CF-4F10-A77D-D412A084F3ED}"/>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8" name="Group 27">
              <a:extLst>
                <a:ext uri="{FF2B5EF4-FFF2-40B4-BE49-F238E27FC236}">
                  <a16:creationId xmlns:a16="http://schemas.microsoft.com/office/drawing/2014/main" id="{9814A309-7D39-FF53-3C43-5E59761F3387}"/>
                </a:ext>
              </a:extLst>
            </p:cNvPr>
            <p:cNvGrpSpPr/>
            <p:nvPr/>
          </p:nvGrpSpPr>
          <p:grpSpPr>
            <a:xfrm rot="21105829" flipH="1">
              <a:off x="9243874" y="3806245"/>
              <a:ext cx="564104" cy="1525212"/>
              <a:chOff x="7916671" y="3937945"/>
              <a:chExt cx="553322" cy="1525212"/>
            </a:xfrm>
            <a:grpFill/>
          </p:grpSpPr>
          <p:sp>
            <p:nvSpPr>
              <p:cNvPr id="29" name="Round Same Side Corner Rectangle 25">
                <a:extLst>
                  <a:ext uri="{FF2B5EF4-FFF2-40B4-BE49-F238E27FC236}">
                    <a16:creationId xmlns:a16="http://schemas.microsoft.com/office/drawing/2014/main" id="{096D9822-2BAA-0321-22AC-D6A20704633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a:extLst>
                  <a:ext uri="{FF2B5EF4-FFF2-40B4-BE49-F238E27FC236}">
                    <a16:creationId xmlns:a16="http://schemas.microsoft.com/office/drawing/2014/main" id="{54D3CA01-F354-4BC7-3EEF-5511CA442512}"/>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116231296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B4AE1-00D2-FDB2-8E53-F0BD85305D3A}"/>
              </a:ext>
            </a:extLst>
          </p:cNvPr>
          <p:cNvSpPr>
            <a:spLocks noGrp="1"/>
          </p:cNvSpPr>
          <p:nvPr>
            <p:ph type="title"/>
          </p:nvPr>
        </p:nvSpPr>
        <p:spPr/>
        <p:txBody>
          <a:bodyPr>
            <a:normAutofit/>
          </a:bodyPr>
          <a:lstStyle/>
          <a:p>
            <a:r>
              <a:rPr lang="en-ZA"/>
              <a:t>Energizer</a:t>
            </a:r>
          </a:p>
        </p:txBody>
      </p:sp>
      <p:grpSp>
        <p:nvGrpSpPr>
          <p:cNvPr id="46" name="Group 45">
            <a:extLst>
              <a:ext uri="{FF2B5EF4-FFF2-40B4-BE49-F238E27FC236}">
                <a16:creationId xmlns:a16="http://schemas.microsoft.com/office/drawing/2014/main" id="{ED331CCD-E4F3-820A-0E60-68EA0CB12619}"/>
              </a:ext>
            </a:extLst>
          </p:cNvPr>
          <p:cNvGrpSpPr/>
          <p:nvPr/>
        </p:nvGrpSpPr>
        <p:grpSpPr>
          <a:xfrm>
            <a:off x="1793144" y="2051257"/>
            <a:ext cx="2413067" cy="3169619"/>
            <a:chOff x="1793144" y="2051257"/>
            <a:chExt cx="2413067" cy="3169619"/>
          </a:xfrm>
        </p:grpSpPr>
        <p:sp>
          <p:nvSpPr>
            <p:cNvPr id="5" name="Google Shape;315;p4">
              <a:extLst>
                <a:ext uri="{FF2B5EF4-FFF2-40B4-BE49-F238E27FC236}">
                  <a16:creationId xmlns:a16="http://schemas.microsoft.com/office/drawing/2014/main" id="{DF05A113-987D-EBE8-7B37-180AAC90B83D}"/>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317;p4">
              <a:extLst>
                <a:ext uri="{FF2B5EF4-FFF2-40B4-BE49-F238E27FC236}">
                  <a16:creationId xmlns:a16="http://schemas.microsoft.com/office/drawing/2014/main" id="{B24DF452-E72E-4BB1-C7FE-005B406B39EB}"/>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0" name="Group 39">
              <a:extLst>
                <a:ext uri="{FF2B5EF4-FFF2-40B4-BE49-F238E27FC236}">
                  <a16:creationId xmlns:a16="http://schemas.microsoft.com/office/drawing/2014/main" id="{FDF30743-11B5-D814-4B94-0C7E7F8C21D5}"/>
                </a:ext>
              </a:extLst>
            </p:cNvPr>
            <p:cNvGrpSpPr/>
            <p:nvPr/>
          </p:nvGrpSpPr>
          <p:grpSpPr>
            <a:xfrm>
              <a:off x="1793144" y="2631843"/>
              <a:ext cx="1014282" cy="1179025"/>
              <a:chOff x="1793144" y="2631843"/>
              <a:chExt cx="1014282" cy="1179025"/>
            </a:xfrm>
          </p:grpSpPr>
          <p:grpSp>
            <p:nvGrpSpPr>
              <p:cNvPr id="8" name="Group 7">
                <a:extLst>
                  <a:ext uri="{FF2B5EF4-FFF2-40B4-BE49-F238E27FC236}">
                    <a16:creationId xmlns:a16="http://schemas.microsoft.com/office/drawing/2014/main" id="{5FD13030-F420-41C8-DE2D-37522BD6ECD1}"/>
                  </a:ext>
                </a:extLst>
              </p:cNvPr>
              <p:cNvGrpSpPr/>
              <p:nvPr/>
            </p:nvGrpSpPr>
            <p:grpSpPr>
              <a:xfrm flipH="1">
                <a:off x="2052917" y="2999019"/>
                <a:ext cx="754509" cy="811849"/>
                <a:chOff x="2721535" y="2932590"/>
                <a:chExt cx="908498" cy="923032"/>
              </a:xfrm>
            </p:grpSpPr>
            <p:sp>
              <p:nvSpPr>
                <p:cNvPr id="11" name="Rectangle: Rounded Corners 10">
                  <a:extLst>
                    <a:ext uri="{FF2B5EF4-FFF2-40B4-BE49-F238E27FC236}">
                      <a16:creationId xmlns:a16="http://schemas.microsoft.com/office/drawing/2014/main" id="{375FB60F-8189-F7A5-AE27-DA13618519AC}"/>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Rounded Corners 11">
                  <a:extLst>
                    <a:ext uri="{FF2B5EF4-FFF2-40B4-BE49-F238E27FC236}">
                      <a16:creationId xmlns:a16="http://schemas.microsoft.com/office/drawing/2014/main" id="{745A9F26-B427-40AD-9F32-55209CFCEC19}"/>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Google Shape;315;p4">
                <a:extLst>
                  <a:ext uri="{FF2B5EF4-FFF2-40B4-BE49-F238E27FC236}">
                    <a16:creationId xmlns:a16="http://schemas.microsoft.com/office/drawing/2014/main" id="{35F47EB3-8D19-E99C-4E77-E1BDDE31A123}"/>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1" name="Group 40">
              <a:extLst>
                <a:ext uri="{FF2B5EF4-FFF2-40B4-BE49-F238E27FC236}">
                  <a16:creationId xmlns:a16="http://schemas.microsoft.com/office/drawing/2014/main" id="{F1B3761F-D9A0-5DE5-021D-14AFB293025B}"/>
                </a:ext>
              </a:extLst>
            </p:cNvPr>
            <p:cNvGrpSpPr/>
            <p:nvPr/>
          </p:nvGrpSpPr>
          <p:grpSpPr>
            <a:xfrm flipH="1">
              <a:off x="3241048" y="2631843"/>
              <a:ext cx="965163" cy="1167926"/>
              <a:chOff x="1793144" y="2631843"/>
              <a:chExt cx="988676" cy="1167926"/>
            </a:xfrm>
          </p:grpSpPr>
          <p:grpSp>
            <p:nvGrpSpPr>
              <p:cNvPr id="42" name="Group 41">
                <a:extLst>
                  <a:ext uri="{FF2B5EF4-FFF2-40B4-BE49-F238E27FC236}">
                    <a16:creationId xmlns:a16="http://schemas.microsoft.com/office/drawing/2014/main" id="{F2FF524B-FA97-0F9B-3D00-1CC2008A8BF9}"/>
                  </a:ext>
                </a:extLst>
              </p:cNvPr>
              <p:cNvGrpSpPr/>
              <p:nvPr/>
            </p:nvGrpSpPr>
            <p:grpSpPr>
              <a:xfrm flipH="1">
                <a:off x="2052916" y="2999019"/>
                <a:ext cx="728904" cy="800750"/>
                <a:chOff x="2752366" y="2932590"/>
                <a:chExt cx="877667" cy="910413"/>
              </a:xfrm>
            </p:grpSpPr>
            <p:sp>
              <p:nvSpPr>
                <p:cNvPr id="44" name="Rectangle: Rounded Corners 43">
                  <a:extLst>
                    <a:ext uri="{FF2B5EF4-FFF2-40B4-BE49-F238E27FC236}">
                      <a16:creationId xmlns:a16="http://schemas.microsoft.com/office/drawing/2014/main" id="{53EC10B9-C04F-183D-4661-BB76CC4968F2}"/>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Rounded Corners 44">
                  <a:extLst>
                    <a:ext uri="{FF2B5EF4-FFF2-40B4-BE49-F238E27FC236}">
                      <a16:creationId xmlns:a16="http://schemas.microsoft.com/office/drawing/2014/main" id="{FCD09726-C3AA-653C-E4F6-2AA17DB95271}"/>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3" name="Google Shape;315;p4">
                <a:extLst>
                  <a:ext uri="{FF2B5EF4-FFF2-40B4-BE49-F238E27FC236}">
                    <a16:creationId xmlns:a16="http://schemas.microsoft.com/office/drawing/2014/main" id="{57FEDE0B-8197-A90C-80AC-6077404472BC}"/>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73" name="Group 72">
            <a:extLst>
              <a:ext uri="{FF2B5EF4-FFF2-40B4-BE49-F238E27FC236}">
                <a16:creationId xmlns:a16="http://schemas.microsoft.com/office/drawing/2014/main" id="{E4CB3A0A-FF26-E8CB-5F5E-F929C06A3D66}"/>
              </a:ext>
            </a:extLst>
          </p:cNvPr>
          <p:cNvGrpSpPr/>
          <p:nvPr/>
        </p:nvGrpSpPr>
        <p:grpSpPr>
          <a:xfrm>
            <a:off x="4889466" y="2051257"/>
            <a:ext cx="2413067" cy="3169619"/>
            <a:chOff x="1793144" y="2051257"/>
            <a:chExt cx="2413067" cy="3169619"/>
          </a:xfrm>
        </p:grpSpPr>
        <p:sp>
          <p:nvSpPr>
            <p:cNvPr id="74" name="Google Shape;315;p4">
              <a:extLst>
                <a:ext uri="{FF2B5EF4-FFF2-40B4-BE49-F238E27FC236}">
                  <a16:creationId xmlns:a16="http://schemas.microsoft.com/office/drawing/2014/main" id="{EF0E0CD9-4068-9811-FABD-FF28CC469392}"/>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317;p4">
              <a:extLst>
                <a:ext uri="{FF2B5EF4-FFF2-40B4-BE49-F238E27FC236}">
                  <a16:creationId xmlns:a16="http://schemas.microsoft.com/office/drawing/2014/main" id="{35A8BA7D-7E9F-D9CD-C7E0-33C4F7B40171}"/>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6" name="Group 75">
              <a:extLst>
                <a:ext uri="{FF2B5EF4-FFF2-40B4-BE49-F238E27FC236}">
                  <a16:creationId xmlns:a16="http://schemas.microsoft.com/office/drawing/2014/main" id="{1D890672-C272-728D-9442-4387D7355783}"/>
                </a:ext>
              </a:extLst>
            </p:cNvPr>
            <p:cNvGrpSpPr/>
            <p:nvPr/>
          </p:nvGrpSpPr>
          <p:grpSpPr>
            <a:xfrm>
              <a:off x="1793144" y="2631843"/>
              <a:ext cx="1014282" cy="1179025"/>
              <a:chOff x="1793144" y="2631843"/>
              <a:chExt cx="1014282" cy="1179025"/>
            </a:xfrm>
          </p:grpSpPr>
          <p:grpSp>
            <p:nvGrpSpPr>
              <p:cNvPr id="82" name="Group 81">
                <a:extLst>
                  <a:ext uri="{FF2B5EF4-FFF2-40B4-BE49-F238E27FC236}">
                    <a16:creationId xmlns:a16="http://schemas.microsoft.com/office/drawing/2014/main" id="{7FBE3F05-C376-CDCA-3FB4-800601F8E29B}"/>
                  </a:ext>
                </a:extLst>
              </p:cNvPr>
              <p:cNvGrpSpPr/>
              <p:nvPr/>
            </p:nvGrpSpPr>
            <p:grpSpPr>
              <a:xfrm flipH="1">
                <a:off x="2052917" y="2999019"/>
                <a:ext cx="754509" cy="811849"/>
                <a:chOff x="2721535" y="2932590"/>
                <a:chExt cx="908498" cy="923032"/>
              </a:xfrm>
            </p:grpSpPr>
            <p:sp>
              <p:nvSpPr>
                <p:cNvPr id="84" name="Rectangle: Rounded Corners 83">
                  <a:extLst>
                    <a:ext uri="{FF2B5EF4-FFF2-40B4-BE49-F238E27FC236}">
                      <a16:creationId xmlns:a16="http://schemas.microsoft.com/office/drawing/2014/main" id="{940B32DB-BC4D-A2F5-4FC7-1AFDF0CDE824}"/>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5" name="Rectangle: Rounded Corners 84">
                  <a:extLst>
                    <a:ext uri="{FF2B5EF4-FFF2-40B4-BE49-F238E27FC236}">
                      <a16:creationId xmlns:a16="http://schemas.microsoft.com/office/drawing/2014/main" id="{F1422DF5-0A3C-BF0E-7172-DEFEF0BAFCA5}"/>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83" name="Google Shape;315;p4">
                <a:extLst>
                  <a:ext uri="{FF2B5EF4-FFF2-40B4-BE49-F238E27FC236}">
                    <a16:creationId xmlns:a16="http://schemas.microsoft.com/office/drawing/2014/main" id="{9AE20E1B-B595-060D-3096-909D552C50BD}"/>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7" name="Group 76">
              <a:extLst>
                <a:ext uri="{FF2B5EF4-FFF2-40B4-BE49-F238E27FC236}">
                  <a16:creationId xmlns:a16="http://schemas.microsoft.com/office/drawing/2014/main" id="{8B923F88-F6DC-C558-AC4A-93F3C4907222}"/>
                </a:ext>
              </a:extLst>
            </p:cNvPr>
            <p:cNvGrpSpPr/>
            <p:nvPr/>
          </p:nvGrpSpPr>
          <p:grpSpPr>
            <a:xfrm flipH="1">
              <a:off x="3241048" y="2631843"/>
              <a:ext cx="965163" cy="1167926"/>
              <a:chOff x="1793144" y="2631843"/>
              <a:chExt cx="988676" cy="1167926"/>
            </a:xfrm>
          </p:grpSpPr>
          <p:grpSp>
            <p:nvGrpSpPr>
              <p:cNvPr id="78" name="Group 77">
                <a:extLst>
                  <a:ext uri="{FF2B5EF4-FFF2-40B4-BE49-F238E27FC236}">
                    <a16:creationId xmlns:a16="http://schemas.microsoft.com/office/drawing/2014/main" id="{1678F3C8-DA34-81BF-F5EF-53C0C8B2369C}"/>
                  </a:ext>
                </a:extLst>
              </p:cNvPr>
              <p:cNvGrpSpPr/>
              <p:nvPr/>
            </p:nvGrpSpPr>
            <p:grpSpPr>
              <a:xfrm flipH="1">
                <a:off x="2052916" y="2999019"/>
                <a:ext cx="728904" cy="800750"/>
                <a:chOff x="2752366" y="2932590"/>
                <a:chExt cx="877667" cy="910413"/>
              </a:xfrm>
            </p:grpSpPr>
            <p:sp>
              <p:nvSpPr>
                <p:cNvPr id="80" name="Rectangle: Rounded Corners 79">
                  <a:extLst>
                    <a:ext uri="{FF2B5EF4-FFF2-40B4-BE49-F238E27FC236}">
                      <a16:creationId xmlns:a16="http://schemas.microsoft.com/office/drawing/2014/main" id="{63BE3113-889F-D873-15ED-AEB640EABBE4}"/>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1" name="Rectangle: Rounded Corners 80">
                  <a:extLst>
                    <a:ext uri="{FF2B5EF4-FFF2-40B4-BE49-F238E27FC236}">
                      <a16:creationId xmlns:a16="http://schemas.microsoft.com/office/drawing/2014/main" id="{39287284-1405-6394-2B88-37474A52988C}"/>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9" name="Google Shape;315;p4">
                <a:extLst>
                  <a:ext uri="{FF2B5EF4-FFF2-40B4-BE49-F238E27FC236}">
                    <a16:creationId xmlns:a16="http://schemas.microsoft.com/office/drawing/2014/main" id="{0CA376F5-BA59-0572-0787-6DD2205086CB}"/>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86" name="Group 85">
            <a:extLst>
              <a:ext uri="{FF2B5EF4-FFF2-40B4-BE49-F238E27FC236}">
                <a16:creationId xmlns:a16="http://schemas.microsoft.com/office/drawing/2014/main" id="{2F688AE5-16E8-94D1-FD3C-1FE38727FD8A}"/>
              </a:ext>
            </a:extLst>
          </p:cNvPr>
          <p:cNvGrpSpPr/>
          <p:nvPr/>
        </p:nvGrpSpPr>
        <p:grpSpPr>
          <a:xfrm>
            <a:off x="7985791" y="2051257"/>
            <a:ext cx="2413067" cy="3169619"/>
            <a:chOff x="1793144" y="2051257"/>
            <a:chExt cx="2413067" cy="3169619"/>
          </a:xfrm>
        </p:grpSpPr>
        <p:sp>
          <p:nvSpPr>
            <p:cNvPr id="87" name="Google Shape;315;p4">
              <a:extLst>
                <a:ext uri="{FF2B5EF4-FFF2-40B4-BE49-F238E27FC236}">
                  <a16:creationId xmlns:a16="http://schemas.microsoft.com/office/drawing/2014/main" id="{D0CB283F-0861-D6F9-579A-DC40F7BC06BB}"/>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317;p4">
              <a:extLst>
                <a:ext uri="{FF2B5EF4-FFF2-40B4-BE49-F238E27FC236}">
                  <a16:creationId xmlns:a16="http://schemas.microsoft.com/office/drawing/2014/main" id="{1F25BFC9-BC79-5631-1FB6-5F185975B631}"/>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9" name="Group 88">
              <a:extLst>
                <a:ext uri="{FF2B5EF4-FFF2-40B4-BE49-F238E27FC236}">
                  <a16:creationId xmlns:a16="http://schemas.microsoft.com/office/drawing/2014/main" id="{4D886BD8-B988-722B-D407-751988C7A9EB}"/>
                </a:ext>
              </a:extLst>
            </p:cNvPr>
            <p:cNvGrpSpPr/>
            <p:nvPr/>
          </p:nvGrpSpPr>
          <p:grpSpPr>
            <a:xfrm>
              <a:off x="1793144" y="2631843"/>
              <a:ext cx="1014282" cy="1179025"/>
              <a:chOff x="1793144" y="2631843"/>
              <a:chExt cx="1014282" cy="1179025"/>
            </a:xfrm>
          </p:grpSpPr>
          <p:grpSp>
            <p:nvGrpSpPr>
              <p:cNvPr id="95" name="Group 94">
                <a:extLst>
                  <a:ext uri="{FF2B5EF4-FFF2-40B4-BE49-F238E27FC236}">
                    <a16:creationId xmlns:a16="http://schemas.microsoft.com/office/drawing/2014/main" id="{163CA70A-0E07-78BC-C8E5-CD99EB05E13F}"/>
                  </a:ext>
                </a:extLst>
              </p:cNvPr>
              <p:cNvGrpSpPr/>
              <p:nvPr/>
            </p:nvGrpSpPr>
            <p:grpSpPr>
              <a:xfrm flipH="1">
                <a:off x="2052917" y="2999019"/>
                <a:ext cx="754509" cy="811849"/>
                <a:chOff x="2721535" y="2932590"/>
                <a:chExt cx="908498" cy="923032"/>
              </a:xfrm>
            </p:grpSpPr>
            <p:sp>
              <p:nvSpPr>
                <p:cNvPr id="97" name="Rectangle: Rounded Corners 96">
                  <a:extLst>
                    <a:ext uri="{FF2B5EF4-FFF2-40B4-BE49-F238E27FC236}">
                      <a16:creationId xmlns:a16="http://schemas.microsoft.com/office/drawing/2014/main" id="{3FA9CF37-76EF-4FDC-A863-5EDAB0DFEF5D}"/>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8" name="Rectangle: Rounded Corners 97">
                  <a:extLst>
                    <a:ext uri="{FF2B5EF4-FFF2-40B4-BE49-F238E27FC236}">
                      <a16:creationId xmlns:a16="http://schemas.microsoft.com/office/drawing/2014/main" id="{84EE44D5-4E97-01E6-001A-50C0A2B4C74E}"/>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96" name="Google Shape;315;p4">
                <a:extLst>
                  <a:ext uri="{FF2B5EF4-FFF2-40B4-BE49-F238E27FC236}">
                    <a16:creationId xmlns:a16="http://schemas.microsoft.com/office/drawing/2014/main" id="{4896181E-E201-F7A5-EADE-0250282D5FB9}"/>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0" name="Group 89">
              <a:extLst>
                <a:ext uri="{FF2B5EF4-FFF2-40B4-BE49-F238E27FC236}">
                  <a16:creationId xmlns:a16="http://schemas.microsoft.com/office/drawing/2014/main" id="{CD5CF0F2-3975-7BA6-9901-C38D817005F0}"/>
                </a:ext>
              </a:extLst>
            </p:cNvPr>
            <p:cNvGrpSpPr/>
            <p:nvPr/>
          </p:nvGrpSpPr>
          <p:grpSpPr>
            <a:xfrm flipH="1">
              <a:off x="3241048" y="2631843"/>
              <a:ext cx="965163" cy="1167926"/>
              <a:chOff x="1793144" y="2631843"/>
              <a:chExt cx="988676" cy="1167926"/>
            </a:xfrm>
          </p:grpSpPr>
          <p:grpSp>
            <p:nvGrpSpPr>
              <p:cNvPr id="91" name="Group 90">
                <a:extLst>
                  <a:ext uri="{FF2B5EF4-FFF2-40B4-BE49-F238E27FC236}">
                    <a16:creationId xmlns:a16="http://schemas.microsoft.com/office/drawing/2014/main" id="{7BACB6FE-110C-F0AC-ADB8-F32B9DA372C8}"/>
                  </a:ext>
                </a:extLst>
              </p:cNvPr>
              <p:cNvGrpSpPr/>
              <p:nvPr/>
            </p:nvGrpSpPr>
            <p:grpSpPr>
              <a:xfrm flipH="1">
                <a:off x="2052916" y="2999019"/>
                <a:ext cx="728904" cy="800750"/>
                <a:chOff x="2752366" y="2932590"/>
                <a:chExt cx="877667" cy="910413"/>
              </a:xfrm>
            </p:grpSpPr>
            <p:sp>
              <p:nvSpPr>
                <p:cNvPr id="93" name="Rectangle: Rounded Corners 92">
                  <a:extLst>
                    <a:ext uri="{FF2B5EF4-FFF2-40B4-BE49-F238E27FC236}">
                      <a16:creationId xmlns:a16="http://schemas.microsoft.com/office/drawing/2014/main" id="{A4435CA1-0A97-475A-7DAA-947A1C8C36BE}"/>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4" name="Rectangle: Rounded Corners 93">
                  <a:extLst>
                    <a:ext uri="{FF2B5EF4-FFF2-40B4-BE49-F238E27FC236}">
                      <a16:creationId xmlns:a16="http://schemas.microsoft.com/office/drawing/2014/main" id="{9438D990-CF8F-8D5F-43AF-9E658DF8AEE6}"/>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92" name="Google Shape;315;p4">
                <a:extLst>
                  <a:ext uri="{FF2B5EF4-FFF2-40B4-BE49-F238E27FC236}">
                    <a16:creationId xmlns:a16="http://schemas.microsoft.com/office/drawing/2014/main" id="{4F89975B-22D5-DD0A-73A0-B0003702E8E1}"/>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extLst>
      <p:ext uri="{BB962C8B-B14F-4D97-AF65-F5344CB8AC3E}">
        <p14:creationId xmlns:p14="http://schemas.microsoft.com/office/powerpoint/2010/main" val="376955279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5F26A-452B-CF45-C94C-C9EDFD13B0A7}"/>
              </a:ext>
            </a:extLst>
          </p:cNvPr>
          <p:cNvSpPr>
            <a:spLocks noGrp="1"/>
          </p:cNvSpPr>
          <p:nvPr>
            <p:ph type="title"/>
          </p:nvPr>
        </p:nvSpPr>
        <p:spPr/>
        <p:txBody>
          <a:bodyPr>
            <a:normAutofit/>
          </a:bodyPr>
          <a:lstStyle/>
          <a:p>
            <a:r>
              <a:rPr lang="en-ZA"/>
              <a:t>Feedback and discussion</a:t>
            </a:r>
          </a:p>
        </p:txBody>
      </p:sp>
      <p:grpSp>
        <p:nvGrpSpPr>
          <p:cNvPr id="3" name="Google Shape;314;p4">
            <a:extLst>
              <a:ext uri="{FF2B5EF4-FFF2-40B4-BE49-F238E27FC236}">
                <a16:creationId xmlns:a16="http://schemas.microsoft.com/office/drawing/2014/main" id="{00EE4F24-1D09-513F-12D7-A7DFD254A02A}"/>
              </a:ext>
            </a:extLst>
          </p:cNvPr>
          <p:cNvGrpSpPr/>
          <p:nvPr/>
        </p:nvGrpSpPr>
        <p:grpSpPr>
          <a:xfrm>
            <a:off x="3419151" y="1903827"/>
            <a:ext cx="5353697" cy="3474717"/>
            <a:chOff x="3400707" y="1772174"/>
            <a:chExt cx="5758105" cy="3737192"/>
          </a:xfrm>
          <a:solidFill>
            <a:schemeClr val="accent4"/>
          </a:solidFill>
        </p:grpSpPr>
        <p:sp>
          <p:nvSpPr>
            <p:cNvPr id="4" name="Google Shape;315;p4">
              <a:extLst>
                <a:ext uri="{FF2B5EF4-FFF2-40B4-BE49-F238E27FC236}">
                  <a16:creationId xmlns:a16="http://schemas.microsoft.com/office/drawing/2014/main" id="{A3C62613-5776-362B-18A4-CDC288A8CC9D}"/>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Google Shape;316;p4">
              <a:extLst>
                <a:ext uri="{FF2B5EF4-FFF2-40B4-BE49-F238E27FC236}">
                  <a16:creationId xmlns:a16="http://schemas.microsoft.com/office/drawing/2014/main" id="{DCCB8D51-AB88-033C-84C5-BBEE331B5318}"/>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317;p4">
              <a:extLst>
                <a:ext uri="{FF2B5EF4-FFF2-40B4-BE49-F238E27FC236}">
                  <a16:creationId xmlns:a16="http://schemas.microsoft.com/office/drawing/2014/main" id="{940EF224-5486-81F0-403D-D3B08EC634C9}"/>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318;p4">
              <a:extLst>
                <a:ext uri="{FF2B5EF4-FFF2-40B4-BE49-F238E27FC236}">
                  <a16:creationId xmlns:a16="http://schemas.microsoft.com/office/drawing/2014/main" id="{6AF9C6CC-313F-AF6A-8F3F-8EB70FA4F862}"/>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319;p4">
              <a:extLst>
                <a:ext uri="{FF2B5EF4-FFF2-40B4-BE49-F238E27FC236}">
                  <a16:creationId xmlns:a16="http://schemas.microsoft.com/office/drawing/2014/main" id="{71BEC0B4-145F-C8AF-89D5-83EC85685771}"/>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320;p4">
              <a:extLst>
                <a:ext uri="{FF2B5EF4-FFF2-40B4-BE49-F238E27FC236}">
                  <a16:creationId xmlns:a16="http://schemas.microsoft.com/office/drawing/2014/main" id="{F3194BEF-280C-2C85-595A-4CA856B75285}"/>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321;p4">
              <a:extLst>
                <a:ext uri="{FF2B5EF4-FFF2-40B4-BE49-F238E27FC236}">
                  <a16:creationId xmlns:a16="http://schemas.microsoft.com/office/drawing/2014/main" id="{8BB0F976-CA0B-79EC-2E58-9230A838907A}"/>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322;p4">
              <a:extLst>
                <a:ext uri="{FF2B5EF4-FFF2-40B4-BE49-F238E27FC236}">
                  <a16:creationId xmlns:a16="http://schemas.microsoft.com/office/drawing/2014/main" id="{E6CA2165-A98B-2E05-F0B0-CDCD2427C233}"/>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2" name="Group 11">
            <a:extLst>
              <a:ext uri="{FF2B5EF4-FFF2-40B4-BE49-F238E27FC236}">
                <a16:creationId xmlns:a16="http://schemas.microsoft.com/office/drawing/2014/main" id="{60F66DCE-F148-11FE-98E5-6A48702E61F5}"/>
              </a:ext>
            </a:extLst>
          </p:cNvPr>
          <p:cNvGrpSpPr/>
          <p:nvPr/>
        </p:nvGrpSpPr>
        <p:grpSpPr>
          <a:xfrm>
            <a:off x="10228983" y="337468"/>
            <a:ext cx="1587872" cy="1368854"/>
            <a:chOff x="10228983" y="337468"/>
            <a:chExt cx="1587872" cy="1368854"/>
          </a:xfrm>
        </p:grpSpPr>
        <p:sp>
          <p:nvSpPr>
            <p:cNvPr id="13" name="Hexagon 12">
              <a:extLst>
                <a:ext uri="{FF2B5EF4-FFF2-40B4-BE49-F238E27FC236}">
                  <a16:creationId xmlns:a16="http://schemas.microsoft.com/office/drawing/2014/main" id="{18808A66-BECA-6C68-F7EA-92B2CD8FF815}"/>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a:extLst>
                <a:ext uri="{FF2B5EF4-FFF2-40B4-BE49-F238E27FC236}">
                  <a16:creationId xmlns:a16="http://schemas.microsoft.com/office/drawing/2014/main" id="{E7E4B6CA-6E22-12D9-8E15-4B617A161D14}"/>
                </a:ext>
              </a:extLst>
            </p:cNvPr>
            <p:cNvGrpSpPr/>
            <p:nvPr/>
          </p:nvGrpSpPr>
          <p:grpSpPr>
            <a:xfrm>
              <a:off x="10621771" y="762700"/>
              <a:ext cx="562136" cy="634675"/>
              <a:chOff x="760175" y="830142"/>
              <a:chExt cx="867619" cy="979579"/>
            </a:xfrm>
          </p:grpSpPr>
          <p:sp>
            <p:nvSpPr>
              <p:cNvPr id="18" name="Rectangle 17">
                <a:extLst>
                  <a:ext uri="{FF2B5EF4-FFF2-40B4-BE49-F238E27FC236}">
                    <a16:creationId xmlns:a16="http://schemas.microsoft.com/office/drawing/2014/main" id="{FA14A768-05C5-0646-9242-03EE47F9A9DD}"/>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3</a:t>
                </a:r>
              </a:p>
            </p:txBody>
          </p:sp>
          <p:sp>
            <p:nvSpPr>
              <p:cNvPr id="19" name="Rectangle 18">
                <a:extLst>
                  <a:ext uri="{FF2B5EF4-FFF2-40B4-BE49-F238E27FC236}">
                    <a16:creationId xmlns:a16="http://schemas.microsoft.com/office/drawing/2014/main" id="{0D7F49F5-D960-19B7-C4E7-35C0F58A91BE}"/>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5" name="Group 14">
              <a:extLst>
                <a:ext uri="{FF2B5EF4-FFF2-40B4-BE49-F238E27FC236}">
                  <a16:creationId xmlns:a16="http://schemas.microsoft.com/office/drawing/2014/main" id="{E8F7EADC-28B0-BEBB-CBF7-133AF84951E4}"/>
                </a:ext>
              </a:extLst>
            </p:cNvPr>
            <p:cNvGrpSpPr/>
            <p:nvPr/>
          </p:nvGrpSpPr>
          <p:grpSpPr>
            <a:xfrm>
              <a:off x="11325415" y="762701"/>
              <a:ext cx="182192" cy="634674"/>
              <a:chOff x="2121762" y="2323619"/>
              <a:chExt cx="200378" cy="825210"/>
            </a:xfrm>
          </p:grpSpPr>
          <p:sp>
            <p:nvSpPr>
              <p:cNvPr id="16" name="Isosceles Triangle 15">
                <a:extLst>
                  <a:ext uri="{FF2B5EF4-FFF2-40B4-BE49-F238E27FC236}">
                    <a16:creationId xmlns:a16="http://schemas.microsoft.com/office/drawing/2014/main" id="{0282D01B-21FC-DA2D-DA3C-0E9000E3C5B0}"/>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46DC022D-A9F0-6C72-3B2E-B90FF4782586}"/>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1546425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a:latin typeface="Arial"/>
                <a:cs typeface="Arial"/>
              </a:rPr>
              <a:t>Case management</a:t>
            </a:r>
            <a:endParaRPr lang="en-US"/>
          </a:p>
        </p:txBody>
      </p:sp>
      <p:sp>
        <p:nvSpPr>
          <p:cNvPr id="2" name="TextBox 1">
            <a:extLst>
              <a:ext uri="{FF2B5EF4-FFF2-40B4-BE49-F238E27FC236}">
                <a16:creationId xmlns:a16="http://schemas.microsoft.com/office/drawing/2014/main" id="{9FE0D19C-CA8E-2A63-4F50-DBBE81C6007D}"/>
              </a:ext>
            </a:extLst>
          </p:cNvPr>
          <p:cNvSpPr txBox="1"/>
          <p:nvPr/>
        </p:nvSpPr>
        <p:spPr>
          <a:xfrm>
            <a:off x="4192857" y="1928017"/>
            <a:ext cx="6991815" cy="2373663"/>
          </a:xfrm>
          <a:prstGeom prst="rect">
            <a:avLst/>
          </a:prstGeom>
          <a:noFill/>
        </p:spPr>
        <p:txBody>
          <a:bodyPr wrap="square" lIns="91440" tIns="45720" rIns="91440" bIns="45720" anchor="t">
            <a:spAutoFit/>
          </a:bodyPr>
          <a:lstStyle/>
          <a:p>
            <a:pPr>
              <a:lnSpc>
                <a:spcPct val="107000"/>
              </a:lnSpc>
              <a:spcAft>
                <a:spcPts val="800"/>
              </a:spcAft>
            </a:pPr>
            <a:r>
              <a:rPr lang="en-CA" sz="2000">
                <a:effectLst/>
                <a:latin typeface="Arial" panose="020B0604020202020204" pitchFamily="34" charset="0"/>
                <a:ea typeface="Calibri" panose="020F0502020204030204" pitchFamily="34" charset="0"/>
                <a:cs typeface="Arial" panose="020B0604020202020204" pitchFamily="34" charset="0"/>
              </a:rPr>
              <a:t>This means ensuring that actions and interventions designed to support the child (and their family) do not expose them to further harm. At each step of the case management process, care must be taken to ensure that no harm comes to children or their families as a result of caseworker conduct, decisions made, or actions taken on behalf of the child or family.</a:t>
            </a:r>
          </a:p>
        </p:txBody>
      </p:sp>
      <p:sp>
        <p:nvSpPr>
          <p:cNvPr id="4" name="Rectangle 3">
            <a:extLst>
              <a:ext uri="{FF2B5EF4-FFF2-40B4-BE49-F238E27FC236}">
                <a16:creationId xmlns:a16="http://schemas.microsoft.com/office/drawing/2014/main" id="{C4679811-4D03-6AA3-6D66-10799B7B9790}"/>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OPTIONAL</a:t>
            </a:r>
          </a:p>
        </p:txBody>
      </p:sp>
      <p:sp>
        <p:nvSpPr>
          <p:cNvPr id="5" name="TextBox 4">
            <a:extLst>
              <a:ext uri="{FF2B5EF4-FFF2-40B4-BE49-F238E27FC236}">
                <a16:creationId xmlns:a16="http://schemas.microsoft.com/office/drawing/2014/main" id="{A875181E-AB3A-A91A-D4EB-1369F87FDA35}"/>
              </a:ext>
            </a:extLst>
          </p:cNvPr>
          <p:cNvSpPr txBox="1"/>
          <p:nvPr/>
        </p:nvSpPr>
        <p:spPr>
          <a:xfrm>
            <a:off x="656389" y="1928017"/>
            <a:ext cx="2878548" cy="458780"/>
          </a:xfrm>
          <a:prstGeom prst="rect">
            <a:avLst/>
          </a:prstGeom>
          <a:noFill/>
        </p:spPr>
        <p:txBody>
          <a:bodyPr wrap="square" lIns="91440" tIns="45720" rIns="91440" bIns="45720" anchor="t">
            <a:spAutoFit/>
          </a:bodyPr>
          <a:lstStyle/>
          <a:p>
            <a:pPr>
              <a:lnSpc>
                <a:spcPct val="107000"/>
              </a:lnSpc>
            </a:pPr>
            <a:r>
              <a:rPr lang="en-US" sz="2400" b="1">
                <a:latin typeface="Arial" panose="020B0604020202020204" pitchFamily="34" charset="0"/>
                <a:cs typeface="Arial" panose="020B0604020202020204" pitchFamily="34" charset="0"/>
              </a:rPr>
              <a:t>DO NO HARM</a:t>
            </a:r>
          </a:p>
        </p:txBody>
      </p:sp>
      <p:sp>
        <p:nvSpPr>
          <p:cNvPr id="7" name="Rectangle 6">
            <a:extLst>
              <a:ext uri="{FF2B5EF4-FFF2-40B4-BE49-F238E27FC236}">
                <a16:creationId xmlns:a16="http://schemas.microsoft.com/office/drawing/2014/main" id="{FB77D1B5-6624-4B84-1337-8349DE947B54}"/>
              </a:ext>
            </a:extLst>
          </p:cNvPr>
          <p:cNvSpPr/>
          <p:nvPr/>
        </p:nvSpPr>
        <p:spPr>
          <a:xfrm>
            <a:off x="3813716" y="1785814"/>
            <a:ext cx="100362" cy="35444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4070206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US"/>
              <a:t>Closing</a:t>
            </a:r>
          </a:p>
        </p:txBody>
      </p:sp>
    </p:spTree>
    <p:extLst>
      <p:ext uri="{BB962C8B-B14F-4D97-AF65-F5344CB8AC3E}">
        <p14:creationId xmlns:p14="http://schemas.microsoft.com/office/powerpoint/2010/main" val="221036039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18DE1-9C23-1103-5057-7A82F02E2415}"/>
              </a:ext>
            </a:extLst>
          </p:cNvPr>
          <p:cNvSpPr>
            <a:spLocks noGrp="1"/>
          </p:cNvSpPr>
          <p:nvPr>
            <p:ph type="title"/>
          </p:nvPr>
        </p:nvSpPr>
        <p:spPr/>
        <p:txBody>
          <a:bodyPr>
            <a:normAutofit/>
          </a:bodyPr>
          <a:lstStyle/>
          <a:p>
            <a:r>
              <a:rPr lang="en-ZA"/>
              <a:t>Key learning points</a:t>
            </a:r>
          </a:p>
        </p:txBody>
      </p:sp>
      <p:sp>
        <p:nvSpPr>
          <p:cNvPr id="4" name="Google Shape;798;p37">
            <a:extLst>
              <a:ext uri="{FF2B5EF4-FFF2-40B4-BE49-F238E27FC236}">
                <a16:creationId xmlns:a16="http://schemas.microsoft.com/office/drawing/2014/main" id="{E7BFA50B-3768-2371-11AC-725B535BF78A}"/>
              </a:ext>
            </a:extLst>
          </p:cNvPr>
          <p:cNvSpPr txBox="1"/>
          <p:nvPr/>
        </p:nvSpPr>
        <p:spPr>
          <a:xfrm>
            <a:off x="561730" y="3399778"/>
            <a:ext cx="2252451" cy="2200049"/>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n-US" sz="1600">
                <a:solidFill>
                  <a:schemeClr val="dk1"/>
                </a:solidFill>
                <a:latin typeface="Arial" panose="020B0604020202020204" pitchFamily="34" charset="0"/>
                <a:ea typeface="Helvetica Neue"/>
                <a:cs typeface="Arial" panose="020B0604020202020204" pitchFamily="34" charset="0"/>
                <a:sym typeface="Helvetica Neue"/>
              </a:rPr>
              <a:t>It is imperative to ask for feedback from the children and families we serve, to understand what works well, what the challenges are and what we can improve</a:t>
            </a:r>
          </a:p>
        </p:txBody>
      </p:sp>
      <p:sp>
        <p:nvSpPr>
          <p:cNvPr id="5" name="Google Shape;799;p37">
            <a:extLst>
              <a:ext uri="{FF2B5EF4-FFF2-40B4-BE49-F238E27FC236}">
                <a16:creationId xmlns:a16="http://schemas.microsoft.com/office/drawing/2014/main" id="{040A72A6-AEF0-4B2A-0DEA-CCE3760AE4F4}"/>
              </a:ext>
            </a:extLst>
          </p:cNvPr>
          <p:cNvSpPr txBox="1"/>
          <p:nvPr/>
        </p:nvSpPr>
        <p:spPr>
          <a:xfrm>
            <a:off x="3361418" y="3386881"/>
            <a:ext cx="2514424" cy="882702"/>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n-US" sz="1600">
                <a:solidFill>
                  <a:schemeClr val="dk1"/>
                </a:solidFill>
                <a:latin typeface="Arial" panose="020B0604020202020204" pitchFamily="34" charset="0"/>
                <a:ea typeface="Helvetica Neue"/>
                <a:cs typeface="Arial" panose="020B0604020202020204" pitchFamily="34" charset="0"/>
                <a:sym typeface="Helvetica Neue"/>
              </a:rPr>
              <a:t>The feedback forms can be filled out by using the CPIMS+</a:t>
            </a:r>
          </a:p>
        </p:txBody>
      </p:sp>
      <p:sp>
        <p:nvSpPr>
          <p:cNvPr id="6" name="Google Shape;800;p37">
            <a:extLst>
              <a:ext uri="{FF2B5EF4-FFF2-40B4-BE49-F238E27FC236}">
                <a16:creationId xmlns:a16="http://schemas.microsoft.com/office/drawing/2014/main" id="{7890AEAD-7FCA-E757-FE18-58C6D42655CD}"/>
              </a:ext>
            </a:extLst>
          </p:cNvPr>
          <p:cNvSpPr/>
          <p:nvPr/>
        </p:nvSpPr>
        <p:spPr>
          <a:xfrm>
            <a:off x="1162175" y="1838283"/>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801;p37">
            <a:extLst>
              <a:ext uri="{FF2B5EF4-FFF2-40B4-BE49-F238E27FC236}">
                <a16:creationId xmlns:a16="http://schemas.microsoft.com/office/drawing/2014/main" id="{D061A02B-7751-5382-5AC7-ED28C5F6C77B}"/>
              </a:ext>
            </a:extLst>
          </p:cNvPr>
          <p:cNvSpPr/>
          <p:nvPr/>
        </p:nvSpPr>
        <p:spPr>
          <a:xfrm>
            <a:off x="4091519" y="1838283"/>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802;p37">
            <a:extLst>
              <a:ext uri="{FF2B5EF4-FFF2-40B4-BE49-F238E27FC236}">
                <a16:creationId xmlns:a16="http://schemas.microsoft.com/office/drawing/2014/main" id="{77743131-2778-E917-7701-1E2C030320C3}"/>
              </a:ext>
            </a:extLst>
          </p:cNvPr>
          <p:cNvSpPr/>
          <p:nvPr/>
        </p:nvSpPr>
        <p:spPr>
          <a:xfrm>
            <a:off x="7023524" y="1838283"/>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803;p37">
            <a:extLst>
              <a:ext uri="{FF2B5EF4-FFF2-40B4-BE49-F238E27FC236}">
                <a16:creationId xmlns:a16="http://schemas.microsoft.com/office/drawing/2014/main" id="{339083EC-2601-941A-DE3A-42327611E54D}"/>
              </a:ext>
            </a:extLst>
          </p:cNvPr>
          <p:cNvSpPr txBox="1"/>
          <p:nvPr/>
        </p:nvSpPr>
        <p:spPr>
          <a:xfrm>
            <a:off x="6423079" y="3429000"/>
            <a:ext cx="2252451" cy="1146171"/>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n-US" sz="1600">
                <a:solidFill>
                  <a:schemeClr val="dk1"/>
                </a:solidFill>
                <a:latin typeface="Arial" panose="020B0604020202020204" pitchFamily="34" charset="0"/>
                <a:ea typeface="Helvetica Neue"/>
                <a:cs typeface="Arial" panose="020B0604020202020204" pitchFamily="34" charset="0"/>
                <a:sym typeface="Helvetica Neue"/>
              </a:rPr>
              <a:t>KPIs, if interpreted and analyzed correctly, can help improve program quality</a:t>
            </a:r>
          </a:p>
        </p:txBody>
      </p:sp>
      <p:sp>
        <p:nvSpPr>
          <p:cNvPr id="10" name="Google Shape;803;p37">
            <a:extLst>
              <a:ext uri="{FF2B5EF4-FFF2-40B4-BE49-F238E27FC236}">
                <a16:creationId xmlns:a16="http://schemas.microsoft.com/office/drawing/2014/main" id="{07F1D1AE-2ADE-983D-8B56-CD48CECBE6BA}"/>
              </a:ext>
            </a:extLst>
          </p:cNvPr>
          <p:cNvSpPr txBox="1"/>
          <p:nvPr/>
        </p:nvSpPr>
        <p:spPr>
          <a:xfrm>
            <a:off x="9222767" y="3429000"/>
            <a:ext cx="2252451" cy="2463519"/>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n-US" sz="1600">
                <a:solidFill>
                  <a:schemeClr val="dk1"/>
                </a:solidFill>
                <a:latin typeface="Arial" panose="020B0604020202020204" pitchFamily="34" charset="0"/>
                <a:ea typeface="Helvetica Neue"/>
                <a:cs typeface="Arial" panose="020B0604020202020204" pitchFamily="34" charset="0"/>
                <a:sym typeface="Helvetica Neue"/>
              </a:rPr>
              <a:t>The KPIs can be monitored by using the CPIMS+, through reports and custom exports, by caseworkers, supervisors, and program management staff</a:t>
            </a:r>
          </a:p>
        </p:txBody>
      </p:sp>
      <p:sp>
        <p:nvSpPr>
          <p:cNvPr id="11" name="Google Shape;802;p37">
            <a:extLst>
              <a:ext uri="{FF2B5EF4-FFF2-40B4-BE49-F238E27FC236}">
                <a16:creationId xmlns:a16="http://schemas.microsoft.com/office/drawing/2014/main" id="{98D15862-D400-E054-0806-441DB44F14C1}"/>
              </a:ext>
            </a:extLst>
          </p:cNvPr>
          <p:cNvSpPr/>
          <p:nvPr/>
        </p:nvSpPr>
        <p:spPr>
          <a:xfrm>
            <a:off x="9823212" y="1838283"/>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80401355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a:solidFill>
                  <a:schemeClr val="bg1"/>
                </a:solidFill>
                <a:latin typeface="Garamond"/>
              </a:rPr>
              <a:t>Course closing</a:t>
            </a:r>
            <a:endParaRPr lang="en-CA" sz="5400" b="1">
              <a:solidFill>
                <a:schemeClr val="bg1"/>
              </a:solidFill>
            </a:endParaRPr>
          </a:p>
        </p:txBody>
      </p:sp>
    </p:spTree>
    <p:extLst>
      <p:ext uri="{BB962C8B-B14F-4D97-AF65-F5344CB8AC3E}">
        <p14:creationId xmlns:p14="http://schemas.microsoft.com/office/powerpoint/2010/main" val="326163231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6101-2FCF-E3E5-0443-EAE536E6F2F2}"/>
              </a:ext>
            </a:extLst>
          </p:cNvPr>
          <p:cNvSpPr>
            <a:spLocks noGrp="1"/>
          </p:cNvSpPr>
          <p:nvPr>
            <p:ph type="title"/>
          </p:nvPr>
        </p:nvSpPr>
        <p:spPr/>
        <p:txBody>
          <a:bodyPr>
            <a:normAutofit/>
          </a:bodyPr>
          <a:lstStyle/>
          <a:p>
            <a:r>
              <a:rPr lang="en-ZA"/>
              <a:t>Post-testing</a:t>
            </a:r>
          </a:p>
        </p:txBody>
      </p:sp>
      <p:pic>
        <p:nvPicPr>
          <p:cNvPr id="20" name="Graphic 19" descr="Head with gears with solid fill">
            <a:extLst>
              <a:ext uri="{FF2B5EF4-FFF2-40B4-BE49-F238E27FC236}">
                <a16:creationId xmlns:a16="http://schemas.microsoft.com/office/drawing/2014/main" id="{86C4BC1C-1C99-B573-1D43-1738433682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57328" y="1737072"/>
            <a:ext cx="3877344" cy="3877344"/>
          </a:xfrm>
          <a:prstGeom prst="rect">
            <a:avLst/>
          </a:prstGeom>
        </p:spPr>
      </p:pic>
    </p:spTree>
    <p:extLst>
      <p:ext uri="{BB962C8B-B14F-4D97-AF65-F5344CB8AC3E}">
        <p14:creationId xmlns:p14="http://schemas.microsoft.com/office/powerpoint/2010/main" val="370613170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CF5AC-7132-1895-748F-9CE67FFF1ABD}"/>
              </a:ext>
            </a:extLst>
          </p:cNvPr>
          <p:cNvSpPr>
            <a:spLocks noGrp="1"/>
          </p:cNvSpPr>
          <p:nvPr>
            <p:ph type="title"/>
          </p:nvPr>
        </p:nvSpPr>
        <p:spPr/>
        <p:txBody>
          <a:bodyPr>
            <a:normAutofit/>
          </a:bodyPr>
          <a:lstStyle/>
          <a:p>
            <a:r>
              <a:rPr lang="en-ZA">
                <a:highlight>
                  <a:srgbClr val="FFFF00"/>
                </a:highlight>
              </a:rPr>
              <a:t>Closing and next steps</a:t>
            </a:r>
          </a:p>
        </p:txBody>
      </p:sp>
      <p:sp>
        <p:nvSpPr>
          <p:cNvPr id="3" name="Arrow: Right 2">
            <a:extLst>
              <a:ext uri="{FF2B5EF4-FFF2-40B4-BE49-F238E27FC236}">
                <a16:creationId xmlns:a16="http://schemas.microsoft.com/office/drawing/2014/main" id="{2916A887-233B-12BF-1A0F-FA407C4D7849}"/>
              </a:ext>
            </a:extLst>
          </p:cNvPr>
          <p:cNvSpPr/>
          <p:nvPr/>
        </p:nvSpPr>
        <p:spPr>
          <a:xfrm>
            <a:off x="4329629" y="2038121"/>
            <a:ext cx="3305061" cy="3058801"/>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 name="Group 3">
            <a:extLst>
              <a:ext uri="{FF2B5EF4-FFF2-40B4-BE49-F238E27FC236}">
                <a16:creationId xmlns:a16="http://schemas.microsoft.com/office/drawing/2014/main" id="{3D6D8318-468B-F680-A4B1-B6E188A52048}"/>
              </a:ext>
            </a:extLst>
          </p:cNvPr>
          <p:cNvGrpSpPr/>
          <p:nvPr/>
        </p:nvGrpSpPr>
        <p:grpSpPr>
          <a:xfrm>
            <a:off x="10228983" y="337468"/>
            <a:ext cx="1587872" cy="1368854"/>
            <a:chOff x="10228983" y="337468"/>
            <a:chExt cx="1587872" cy="1368854"/>
          </a:xfrm>
        </p:grpSpPr>
        <p:sp>
          <p:nvSpPr>
            <p:cNvPr id="5" name="Hexagon 4">
              <a:extLst>
                <a:ext uri="{FF2B5EF4-FFF2-40B4-BE49-F238E27FC236}">
                  <a16:creationId xmlns:a16="http://schemas.microsoft.com/office/drawing/2014/main" id="{4E702026-0C71-9EDD-3A9B-93EFE72952FA}"/>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 name="Group 5">
              <a:extLst>
                <a:ext uri="{FF2B5EF4-FFF2-40B4-BE49-F238E27FC236}">
                  <a16:creationId xmlns:a16="http://schemas.microsoft.com/office/drawing/2014/main" id="{C2D4CD55-1DF6-D807-1C27-F7F43A8E3A28}"/>
                </a:ext>
              </a:extLst>
            </p:cNvPr>
            <p:cNvGrpSpPr/>
            <p:nvPr/>
          </p:nvGrpSpPr>
          <p:grpSpPr>
            <a:xfrm>
              <a:off x="10621771" y="762700"/>
              <a:ext cx="562136" cy="634675"/>
              <a:chOff x="760175" y="830142"/>
              <a:chExt cx="867619" cy="979579"/>
            </a:xfrm>
          </p:grpSpPr>
          <p:sp>
            <p:nvSpPr>
              <p:cNvPr id="10" name="Rectangle 9">
                <a:extLst>
                  <a:ext uri="{FF2B5EF4-FFF2-40B4-BE49-F238E27FC236}">
                    <a16:creationId xmlns:a16="http://schemas.microsoft.com/office/drawing/2014/main" id="{65352647-3700-5EEB-1D26-4FC0D1829543}"/>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58</a:t>
                </a:r>
              </a:p>
            </p:txBody>
          </p:sp>
          <p:sp>
            <p:nvSpPr>
              <p:cNvPr id="11" name="Rectangle 10">
                <a:extLst>
                  <a:ext uri="{FF2B5EF4-FFF2-40B4-BE49-F238E27FC236}">
                    <a16:creationId xmlns:a16="http://schemas.microsoft.com/office/drawing/2014/main" id="{4FC96E77-B9B7-7617-6927-901E8027FAA4}"/>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7" name="Group 6">
              <a:extLst>
                <a:ext uri="{FF2B5EF4-FFF2-40B4-BE49-F238E27FC236}">
                  <a16:creationId xmlns:a16="http://schemas.microsoft.com/office/drawing/2014/main" id="{9D9D52A2-0304-66B0-5ECE-A0CACA03877E}"/>
                </a:ext>
              </a:extLst>
            </p:cNvPr>
            <p:cNvGrpSpPr/>
            <p:nvPr/>
          </p:nvGrpSpPr>
          <p:grpSpPr>
            <a:xfrm>
              <a:off x="11325415" y="762701"/>
              <a:ext cx="182192" cy="634674"/>
              <a:chOff x="2121762" y="2323619"/>
              <a:chExt cx="200378" cy="825210"/>
            </a:xfrm>
          </p:grpSpPr>
          <p:sp>
            <p:nvSpPr>
              <p:cNvPr id="8" name="Isosceles Triangle 7">
                <a:extLst>
                  <a:ext uri="{FF2B5EF4-FFF2-40B4-BE49-F238E27FC236}">
                    <a16:creationId xmlns:a16="http://schemas.microsoft.com/office/drawing/2014/main" id="{58910790-32EB-4D33-163F-2A16E25BCC01}"/>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F9DB19FC-8AF4-4A01-CE89-BFE6A1A6A19D}"/>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90458277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36172-EC4D-FF6E-5EC9-8695AB13E552}"/>
              </a:ext>
            </a:extLst>
          </p:cNvPr>
          <p:cNvSpPr>
            <a:spLocks noGrp="1"/>
          </p:cNvSpPr>
          <p:nvPr>
            <p:ph type="title"/>
          </p:nvPr>
        </p:nvSpPr>
        <p:spPr/>
        <p:txBody>
          <a:bodyPr>
            <a:normAutofit/>
          </a:bodyPr>
          <a:lstStyle/>
          <a:p>
            <a:r>
              <a:rPr lang="en-ZA"/>
              <a:t>Extra time for practice</a:t>
            </a:r>
          </a:p>
        </p:txBody>
      </p:sp>
      <p:grpSp>
        <p:nvGrpSpPr>
          <p:cNvPr id="3" name="Group 2">
            <a:extLst>
              <a:ext uri="{FF2B5EF4-FFF2-40B4-BE49-F238E27FC236}">
                <a16:creationId xmlns:a16="http://schemas.microsoft.com/office/drawing/2014/main" id="{9B768620-0E70-6E8A-D790-5E90BC5AA67A}"/>
              </a:ext>
            </a:extLst>
          </p:cNvPr>
          <p:cNvGrpSpPr/>
          <p:nvPr/>
        </p:nvGrpSpPr>
        <p:grpSpPr>
          <a:xfrm>
            <a:off x="3349853" y="1752668"/>
            <a:ext cx="5187535" cy="3767884"/>
            <a:chOff x="6878053" y="1156317"/>
            <a:chExt cx="1431178" cy="1039513"/>
          </a:xfrm>
        </p:grpSpPr>
        <p:grpSp>
          <p:nvGrpSpPr>
            <p:cNvPr id="4" name="Group 3">
              <a:extLst>
                <a:ext uri="{FF2B5EF4-FFF2-40B4-BE49-F238E27FC236}">
                  <a16:creationId xmlns:a16="http://schemas.microsoft.com/office/drawing/2014/main" id="{A108D139-B0E8-AEF2-5205-E9A8A2CA192F}"/>
                </a:ext>
              </a:extLst>
            </p:cNvPr>
            <p:cNvGrpSpPr/>
            <p:nvPr/>
          </p:nvGrpSpPr>
          <p:grpSpPr>
            <a:xfrm>
              <a:off x="7672978" y="1156317"/>
              <a:ext cx="412941" cy="436880"/>
              <a:chOff x="243840" y="1676400"/>
              <a:chExt cx="701040" cy="741680"/>
            </a:xfrm>
          </p:grpSpPr>
          <p:sp>
            <p:nvSpPr>
              <p:cNvPr id="7" name="Rectangle 6">
                <a:extLst>
                  <a:ext uri="{FF2B5EF4-FFF2-40B4-BE49-F238E27FC236}">
                    <a16:creationId xmlns:a16="http://schemas.microsoft.com/office/drawing/2014/main" id="{C28FF96C-0778-4FB0-F11E-F0010D5CBF45}"/>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60B39D06-AD23-04EF-95A8-18E1426A6450}"/>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 name="Isosceles Triangle 4">
              <a:extLst>
                <a:ext uri="{FF2B5EF4-FFF2-40B4-BE49-F238E27FC236}">
                  <a16:creationId xmlns:a16="http://schemas.microsoft.com/office/drawing/2014/main" id="{5F94E88A-EF84-99D3-7FBE-82F8C0EC5379}"/>
                </a:ext>
              </a:extLst>
            </p:cNvPr>
            <p:cNvSpPr/>
            <p:nvPr/>
          </p:nvSpPr>
          <p:spPr>
            <a:xfrm>
              <a:off x="7120511" y="1517650"/>
              <a:ext cx="1188720" cy="67818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Isosceles Triangle 5">
              <a:extLst>
                <a:ext uri="{FF2B5EF4-FFF2-40B4-BE49-F238E27FC236}">
                  <a16:creationId xmlns:a16="http://schemas.microsoft.com/office/drawing/2014/main" id="{D173AC64-6FD0-ACA2-EBEE-3AD4272579D6}"/>
                </a:ext>
              </a:extLst>
            </p:cNvPr>
            <p:cNvSpPr/>
            <p:nvPr/>
          </p:nvSpPr>
          <p:spPr>
            <a:xfrm>
              <a:off x="6878053" y="1727035"/>
              <a:ext cx="821708" cy="46879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 name="Group 8">
            <a:extLst>
              <a:ext uri="{FF2B5EF4-FFF2-40B4-BE49-F238E27FC236}">
                <a16:creationId xmlns:a16="http://schemas.microsoft.com/office/drawing/2014/main" id="{2F05135A-73F0-E66D-AC3B-E4C5DC1BA3A4}"/>
              </a:ext>
            </a:extLst>
          </p:cNvPr>
          <p:cNvGrpSpPr/>
          <p:nvPr/>
        </p:nvGrpSpPr>
        <p:grpSpPr>
          <a:xfrm>
            <a:off x="5286380" y="2992422"/>
            <a:ext cx="737101" cy="1299043"/>
            <a:chOff x="7838339" y="2226754"/>
            <a:chExt cx="2747284" cy="4841726"/>
          </a:xfrm>
          <a:solidFill>
            <a:schemeClr val="accent4"/>
          </a:solidFill>
        </p:grpSpPr>
        <p:sp>
          <p:nvSpPr>
            <p:cNvPr id="10" name="Round Same Side Corner Rectangle 3">
              <a:extLst>
                <a:ext uri="{FF2B5EF4-FFF2-40B4-BE49-F238E27FC236}">
                  <a16:creationId xmlns:a16="http://schemas.microsoft.com/office/drawing/2014/main" id="{95D28CFF-5673-E9C1-CB72-021D32275D24}"/>
                </a:ext>
              </a:extLst>
            </p:cNvPr>
            <p:cNvSpPr/>
            <p:nvPr/>
          </p:nvSpPr>
          <p:spPr>
            <a:xfrm>
              <a:off x="8212526" y="3545352"/>
              <a:ext cx="1224625" cy="3523128"/>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800" b="1">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F1A60206-F0A2-C87D-0BCF-86AB85229C4A}"/>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2" name="Group 11">
              <a:extLst>
                <a:ext uri="{FF2B5EF4-FFF2-40B4-BE49-F238E27FC236}">
                  <a16:creationId xmlns:a16="http://schemas.microsoft.com/office/drawing/2014/main" id="{A85702CB-E015-CE53-6466-755474B4BBF4}"/>
                </a:ext>
              </a:extLst>
            </p:cNvPr>
            <p:cNvGrpSpPr/>
            <p:nvPr/>
          </p:nvGrpSpPr>
          <p:grpSpPr>
            <a:xfrm rot="507905">
              <a:off x="7838339" y="3815940"/>
              <a:ext cx="553322" cy="1525212"/>
              <a:chOff x="7916671" y="3937945"/>
              <a:chExt cx="553322" cy="1525212"/>
            </a:xfrm>
            <a:grpFill/>
          </p:grpSpPr>
          <p:sp>
            <p:nvSpPr>
              <p:cNvPr id="16" name="Round Same Side Corner Rectangle 25">
                <a:extLst>
                  <a:ext uri="{FF2B5EF4-FFF2-40B4-BE49-F238E27FC236}">
                    <a16:creationId xmlns:a16="http://schemas.microsoft.com/office/drawing/2014/main" id="{16B27DDF-20BA-2506-B6D0-A8CCD34F6BFB}"/>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a:extLst>
                  <a:ext uri="{FF2B5EF4-FFF2-40B4-BE49-F238E27FC236}">
                    <a16:creationId xmlns:a16="http://schemas.microsoft.com/office/drawing/2014/main" id="{DF2BC897-4546-B819-E408-25D8D7A64B12}"/>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3" name="Group 12">
              <a:extLst>
                <a:ext uri="{FF2B5EF4-FFF2-40B4-BE49-F238E27FC236}">
                  <a16:creationId xmlns:a16="http://schemas.microsoft.com/office/drawing/2014/main" id="{CC9AA67A-436B-D552-1142-D3F9CA9CE2F5}"/>
                </a:ext>
              </a:extLst>
            </p:cNvPr>
            <p:cNvGrpSpPr/>
            <p:nvPr/>
          </p:nvGrpSpPr>
          <p:grpSpPr>
            <a:xfrm rot="21105829" flipH="1">
              <a:off x="9076231" y="2937680"/>
              <a:ext cx="1509392" cy="797620"/>
              <a:chOff x="6983808" y="3125783"/>
              <a:chExt cx="1480542" cy="797620"/>
            </a:xfrm>
            <a:grpFill/>
          </p:grpSpPr>
          <p:sp>
            <p:nvSpPr>
              <p:cNvPr id="14" name="Round Same Side Corner Rectangle 25">
                <a:extLst>
                  <a:ext uri="{FF2B5EF4-FFF2-40B4-BE49-F238E27FC236}">
                    <a16:creationId xmlns:a16="http://schemas.microsoft.com/office/drawing/2014/main" id="{DC53CC70-2ACA-ECF4-9385-7D6FB6ED05D4}"/>
                  </a:ext>
                </a:extLst>
              </p:cNvPr>
              <p:cNvSpPr/>
              <p:nvPr/>
            </p:nvSpPr>
            <p:spPr>
              <a:xfrm rot="17765098">
                <a:off x="7752109" y="3211163"/>
                <a:ext cx="358425" cy="106605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a:extLst>
                  <a:ext uri="{FF2B5EF4-FFF2-40B4-BE49-F238E27FC236}">
                    <a16:creationId xmlns:a16="http://schemas.microsoft.com/office/drawing/2014/main" id="{C6B4FE1F-21FB-5729-B684-4F8414A499F2}"/>
                  </a:ext>
                </a:extLst>
              </p:cNvPr>
              <p:cNvSpPr/>
              <p:nvPr/>
            </p:nvSpPr>
            <p:spPr>
              <a:xfrm>
                <a:off x="6983808" y="3125783"/>
                <a:ext cx="412909" cy="4129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4050902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a:latin typeface="Arial"/>
                <a:cs typeface="Arial"/>
              </a:rPr>
              <a:t>Case management</a:t>
            </a:r>
            <a:endParaRPr lang="en-US"/>
          </a:p>
        </p:txBody>
      </p:sp>
      <p:sp>
        <p:nvSpPr>
          <p:cNvPr id="3" name="TextBox 2">
            <a:extLst>
              <a:ext uri="{FF2B5EF4-FFF2-40B4-BE49-F238E27FC236}">
                <a16:creationId xmlns:a16="http://schemas.microsoft.com/office/drawing/2014/main" id="{EC235E00-38FD-AE94-DA08-5C6E99D1FE9D}"/>
              </a:ext>
            </a:extLst>
          </p:cNvPr>
          <p:cNvSpPr txBox="1"/>
          <p:nvPr/>
        </p:nvSpPr>
        <p:spPr>
          <a:xfrm>
            <a:off x="4192857" y="1908475"/>
            <a:ext cx="6991815" cy="2710294"/>
          </a:xfrm>
          <a:prstGeom prst="rect">
            <a:avLst/>
          </a:prstGeom>
          <a:noFill/>
        </p:spPr>
        <p:txBody>
          <a:bodyPr wrap="square" lIns="91440" tIns="45720" rIns="91440" bIns="45720" anchor="t">
            <a:spAutoFit/>
          </a:bodyPr>
          <a:lstStyle/>
          <a:p>
            <a:pPr>
              <a:lnSpc>
                <a:spcPct val="107000"/>
              </a:lnSpc>
              <a:spcAft>
                <a:spcPts val="800"/>
              </a:spcAft>
            </a:pPr>
            <a:r>
              <a:rPr lang="en-CA" sz="2000">
                <a:effectLst/>
                <a:latin typeface="Arial" panose="020B0604020202020204" pitchFamily="34" charset="0"/>
                <a:ea typeface="Calibri" panose="020F0502020204030204" pitchFamily="34" charset="0"/>
                <a:cs typeface="Times New Roman" panose="02020603050405020304" pitchFamily="18" charset="0"/>
              </a:rPr>
              <a:t>The best interests of the child should provide the basis for all decisions and actions taken, and for the way in which service providers interact with children and their families. Caseworkers and their supervisors must constantly evaluate the risks and resources of the child and his environment as well as positive and negative consequences of actions and discuss these with the child and their caregivers when taking decisions.</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00AB11C-BF70-0669-08D8-FC22FE1A6747}"/>
              </a:ext>
            </a:extLst>
          </p:cNvPr>
          <p:cNvSpPr txBox="1"/>
          <p:nvPr/>
        </p:nvSpPr>
        <p:spPr>
          <a:xfrm>
            <a:off x="656389" y="1908475"/>
            <a:ext cx="2878548" cy="1249125"/>
          </a:xfrm>
          <a:prstGeom prst="rect">
            <a:avLst/>
          </a:prstGeom>
          <a:noFill/>
        </p:spPr>
        <p:txBody>
          <a:bodyPr wrap="square" lIns="91440" tIns="45720" rIns="91440" bIns="45720" anchor="t">
            <a:spAutoFit/>
          </a:bodyPr>
          <a:lstStyle/>
          <a:p>
            <a:pPr>
              <a:lnSpc>
                <a:spcPct val="107000"/>
              </a:lnSpc>
            </a:pPr>
            <a:r>
              <a:rPr lang="en-US" sz="2400" b="1">
                <a:latin typeface="Arial" panose="020B0604020202020204" pitchFamily="34" charset="0"/>
                <a:cs typeface="Arial" panose="020B0604020202020204" pitchFamily="34" charset="0"/>
              </a:rPr>
              <a:t>PRIORITISE THE BEST INTERESTS OF THE CHILD</a:t>
            </a:r>
          </a:p>
        </p:txBody>
      </p:sp>
      <p:sp>
        <p:nvSpPr>
          <p:cNvPr id="9" name="Rectangle 8">
            <a:extLst>
              <a:ext uri="{FF2B5EF4-FFF2-40B4-BE49-F238E27FC236}">
                <a16:creationId xmlns:a16="http://schemas.microsoft.com/office/drawing/2014/main" id="{89DCB849-4078-58BB-FC35-7D48B26E3C6C}"/>
              </a:ext>
            </a:extLst>
          </p:cNvPr>
          <p:cNvSpPr/>
          <p:nvPr/>
        </p:nvSpPr>
        <p:spPr>
          <a:xfrm>
            <a:off x="3813716" y="1785814"/>
            <a:ext cx="100362" cy="35444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B66D9941-FF07-1570-4312-2A0A9ACA4D78}"/>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OPTIONAL</a:t>
            </a:r>
          </a:p>
        </p:txBody>
      </p:sp>
    </p:spTree>
    <p:extLst>
      <p:ext uri="{BB962C8B-B14F-4D97-AF65-F5344CB8AC3E}">
        <p14:creationId xmlns:p14="http://schemas.microsoft.com/office/powerpoint/2010/main" val="4104190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a:latin typeface="Arial"/>
                <a:cs typeface="Arial"/>
              </a:rPr>
              <a:t>Case management</a:t>
            </a:r>
            <a:endParaRPr lang="en-US"/>
          </a:p>
        </p:txBody>
      </p:sp>
      <p:sp>
        <p:nvSpPr>
          <p:cNvPr id="3" name="TextBox 2">
            <a:extLst>
              <a:ext uri="{FF2B5EF4-FFF2-40B4-BE49-F238E27FC236}">
                <a16:creationId xmlns:a16="http://schemas.microsoft.com/office/drawing/2014/main" id="{DDAA10D8-6216-2EF6-BCA1-2286B6C2070F}"/>
              </a:ext>
            </a:extLst>
          </p:cNvPr>
          <p:cNvSpPr txBox="1"/>
          <p:nvPr/>
        </p:nvSpPr>
        <p:spPr>
          <a:xfrm>
            <a:off x="4192857" y="1928017"/>
            <a:ext cx="6991815" cy="1715021"/>
          </a:xfrm>
          <a:prstGeom prst="rect">
            <a:avLst/>
          </a:prstGeom>
          <a:noFill/>
        </p:spPr>
        <p:txBody>
          <a:bodyPr wrap="square" lIns="91440" tIns="45720" rIns="91440" bIns="45720" anchor="t">
            <a:spAutoFit/>
          </a:bodyPr>
          <a:lstStyle/>
          <a:p>
            <a:pPr>
              <a:lnSpc>
                <a:spcPct val="107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Means ensuring that children are not discriminated against (treated poorly or denied services) because of their individual characteristics or a group they belong to (e.g. gender, age, socio-economic background, race, religion, ethnicity, disability, sexual orientation or gender identity</a:t>
            </a:r>
            <a:endParaRPr lang="en-CA" sz="200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CE7D8F84-8C08-476B-321C-95F71BA5E1BE}"/>
              </a:ext>
            </a:extLst>
          </p:cNvPr>
          <p:cNvSpPr txBox="1"/>
          <p:nvPr/>
        </p:nvSpPr>
        <p:spPr>
          <a:xfrm>
            <a:off x="656389" y="1928017"/>
            <a:ext cx="2878548" cy="853952"/>
          </a:xfrm>
          <a:prstGeom prst="rect">
            <a:avLst/>
          </a:prstGeom>
          <a:noFill/>
        </p:spPr>
        <p:txBody>
          <a:bodyPr wrap="square" lIns="91440" tIns="45720" rIns="91440" bIns="45720" anchor="t">
            <a:spAutoFit/>
          </a:bodyPr>
          <a:lstStyle/>
          <a:p>
            <a:pPr>
              <a:lnSpc>
                <a:spcPct val="107000"/>
              </a:lnSpc>
            </a:pPr>
            <a:r>
              <a:rPr lang="en-US" sz="2400" b="1">
                <a:latin typeface="Arial" panose="020B0604020202020204" pitchFamily="34" charset="0"/>
                <a:cs typeface="Arial" panose="020B0604020202020204" pitchFamily="34" charset="0"/>
              </a:rPr>
              <a:t>NON-DISCRIMINATION</a:t>
            </a:r>
          </a:p>
        </p:txBody>
      </p:sp>
      <p:sp>
        <p:nvSpPr>
          <p:cNvPr id="6" name="Rectangle 5">
            <a:extLst>
              <a:ext uri="{FF2B5EF4-FFF2-40B4-BE49-F238E27FC236}">
                <a16:creationId xmlns:a16="http://schemas.microsoft.com/office/drawing/2014/main" id="{A364B0D0-E1E6-C4AD-DEA6-88B7971A2856}"/>
              </a:ext>
            </a:extLst>
          </p:cNvPr>
          <p:cNvSpPr/>
          <p:nvPr/>
        </p:nvSpPr>
        <p:spPr>
          <a:xfrm>
            <a:off x="3813716" y="1785814"/>
            <a:ext cx="100362" cy="35444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7DA745D7-495B-30FE-C18D-43163EE22B66}"/>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OPTIONAL</a:t>
            </a:r>
          </a:p>
        </p:txBody>
      </p:sp>
    </p:spTree>
    <p:extLst>
      <p:ext uri="{BB962C8B-B14F-4D97-AF65-F5344CB8AC3E}">
        <p14:creationId xmlns:p14="http://schemas.microsoft.com/office/powerpoint/2010/main" val="2904474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a:solidFill>
                  <a:schemeClr val="bg1">
                    <a:lumMod val="75000"/>
                  </a:schemeClr>
                </a:solidFill>
                <a:latin typeface="Garamond"/>
              </a:rPr>
              <a:t>Facilitation guidance</a:t>
            </a:r>
            <a:endParaRPr lang="en-CA" sz="5400" b="1">
              <a:solidFill>
                <a:schemeClr val="bg1">
                  <a:lumMod val="75000"/>
                </a:schemeClr>
              </a:solidFill>
            </a:endParaRPr>
          </a:p>
        </p:txBody>
      </p:sp>
    </p:spTree>
    <p:extLst>
      <p:ext uri="{BB962C8B-B14F-4D97-AF65-F5344CB8AC3E}">
        <p14:creationId xmlns:p14="http://schemas.microsoft.com/office/powerpoint/2010/main" val="1554101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a:latin typeface="Arial"/>
                <a:cs typeface="Arial"/>
              </a:rPr>
              <a:t>Case management</a:t>
            </a:r>
            <a:endParaRPr lang="en-US"/>
          </a:p>
        </p:txBody>
      </p:sp>
      <p:sp>
        <p:nvSpPr>
          <p:cNvPr id="3" name="TextBox 2">
            <a:extLst>
              <a:ext uri="{FF2B5EF4-FFF2-40B4-BE49-F238E27FC236}">
                <a16:creationId xmlns:a16="http://schemas.microsoft.com/office/drawing/2014/main" id="{5DF96E46-A049-E740-5AE5-BC9075E42D95}"/>
              </a:ext>
            </a:extLst>
          </p:cNvPr>
          <p:cNvSpPr txBox="1"/>
          <p:nvPr/>
        </p:nvSpPr>
        <p:spPr>
          <a:xfrm>
            <a:off x="4192857" y="1928017"/>
            <a:ext cx="6991815" cy="3361626"/>
          </a:xfrm>
          <a:prstGeom prst="rect">
            <a:avLst/>
          </a:prstGeom>
          <a:noFill/>
        </p:spPr>
        <p:txBody>
          <a:bodyPr wrap="square" lIns="91440" tIns="45720" rIns="91440" bIns="45720" anchor="t">
            <a:spAutoFit/>
          </a:bodyPr>
          <a:lstStyle/>
          <a:p>
            <a:pPr>
              <a:lnSpc>
                <a:spcPct val="107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The voluntary agreement of an individual who has the capacity to give consent, and who exercises free and informed choice. In all circumstances, consent should be sought from children and their families or caregivers prior to providing services. To ensure informed consent, caseworkers must ensure that children and their families fully understand: the services and options available (i.e. the case management process), potential risks and benefits to receiving services, information that will be collected and how it will be used, and confidentiality and its limits.</a:t>
            </a:r>
            <a:endParaRPr lang="en-CA" sz="200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42878EF6-2EEF-4845-6D16-3AD4E06EFDA5}"/>
              </a:ext>
            </a:extLst>
          </p:cNvPr>
          <p:cNvSpPr txBox="1"/>
          <p:nvPr/>
        </p:nvSpPr>
        <p:spPr>
          <a:xfrm>
            <a:off x="656389" y="1928017"/>
            <a:ext cx="2878548" cy="2039469"/>
          </a:xfrm>
          <a:prstGeom prst="rect">
            <a:avLst/>
          </a:prstGeom>
          <a:noFill/>
        </p:spPr>
        <p:txBody>
          <a:bodyPr wrap="square" lIns="91440" tIns="45720" rIns="91440" bIns="45720" anchor="t">
            <a:spAutoFit/>
          </a:bodyPr>
          <a:lstStyle/>
          <a:p>
            <a:pPr>
              <a:lnSpc>
                <a:spcPct val="107000"/>
              </a:lnSpc>
            </a:pPr>
            <a:r>
              <a:rPr lang="en-US" sz="2400" b="1">
                <a:latin typeface="Arial" panose="020B0604020202020204" pitchFamily="34" charset="0"/>
                <a:cs typeface="Arial" panose="020B0604020202020204" pitchFamily="34" charset="0"/>
              </a:rPr>
              <a:t>SEEK INFORMED CONSENT AND/OR INFORMED ASSENT</a:t>
            </a:r>
          </a:p>
        </p:txBody>
      </p:sp>
      <p:sp>
        <p:nvSpPr>
          <p:cNvPr id="6" name="Rectangle 5">
            <a:extLst>
              <a:ext uri="{FF2B5EF4-FFF2-40B4-BE49-F238E27FC236}">
                <a16:creationId xmlns:a16="http://schemas.microsoft.com/office/drawing/2014/main" id="{08A8258B-ED41-631A-41BF-D8A19446DD0D}"/>
              </a:ext>
            </a:extLst>
          </p:cNvPr>
          <p:cNvSpPr/>
          <p:nvPr/>
        </p:nvSpPr>
        <p:spPr>
          <a:xfrm>
            <a:off x="3813716" y="1785814"/>
            <a:ext cx="100362" cy="35444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5B88DD03-8400-1B37-F59F-A178D2ED6FC7}"/>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OPTIONAL</a:t>
            </a:r>
          </a:p>
        </p:txBody>
      </p:sp>
    </p:spTree>
    <p:extLst>
      <p:ext uri="{BB962C8B-B14F-4D97-AF65-F5344CB8AC3E}">
        <p14:creationId xmlns:p14="http://schemas.microsoft.com/office/powerpoint/2010/main" val="768015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a:latin typeface="Arial"/>
                <a:cs typeface="Arial"/>
              </a:rPr>
              <a:t>Case management</a:t>
            </a:r>
            <a:endParaRPr lang="en-US"/>
          </a:p>
        </p:txBody>
      </p:sp>
      <p:sp>
        <p:nvSpPr>
          <p:cNvPr id="4" name="TextBox 3">
            <a:extLst>
              <a:ext uri="{FF2B5EF4-FFF2-40B4-BE49-F238E27FC236}">
                <a16:creationId xmlns:a16="http://schemas.microsoft.com/office/drawing/2014/main" id="{F34EA8B3-243D-C261-D67C-8396F1E3EC7E}"/>
              </a:ext>
            </a:extLst>
          </p:cNvPr>
          <p:cNvSpPr txBox="1"/>
          <p:nvPr/>
        </p:nvSpPr>
        <p:spPr>
          <a:xfrm>
            <a:off x="4192857" y="1928017"/>
            <a:ext cx="6991815" cy="3361626"/>
          </a:xfrm>
          <a:prstGeom prst="rect">
            <a:avLst/>
          </a:prstGeom>
          <a:noFill/>
        </p:spPr>
        <p:txBody>
          <a:bodyPr wrap="square" lIns="91440" tIns="45720" rIns="91440" bIns="45720" anchor="t">
            <a:spAutoFit/>
          </a:bodyPr>
          <a:lstStyle/>
          <a:p>
            <a:pPr>
              <a:lnSpc>
                <a:spcPct val="107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Confidentiality is linked to sharing information on a need-to-know basis. The term “need to-know” describes the limiting of information that is considered sensitive and </a:t>
            </a:r>
            <a:r>
              <a:rPr lang="en-US" sz="2000" b="1">
                <a:effectLst/>
                <a:latin typeface="Arial" panose="020B0604020202020204" pitchFamily="34" charset="0"/>
                <a:ea typeface="Calibri" panose="020F0502020204030204" pitchFamily="34" charset="0"/>
                <a:cs typeface="Arial" panose="020B0604020202020204" pitchFamily="34" charset="0"/>
              </a:rPr>
              <a:t>sharing it only with those individuals who require the information in order to protect the child</a:t>
            </a:r>
            <a:r>
              <a:rPr lang="en-US" sz="2000">
                <a:effectLst/>
                <a:latin typeface="Arial" panose="020B0604020202020204" pitchFamily="34" charset="0"/>
                <a:ea typeface="Calibri" panose="020F0502020204030204" pitchFamily="34" charset="0"/>
                <a:cs typeface="Arial" panose="020B0604020202020204" pitchFamily="34" charset="0"/>
              </a:rPr>
              <a:t>. Any sensitive and identifying information collected on children should only be shared on a need-to-know basis with as </a:t>
            </a:r>
            <a:r>
              <a:rPr lang="en-US" sz="2000" b="1">
                <a:effectLst/>
                <a:latin typeface="Arial" panose="020B0604020202020204" pitchFamily="34" charset="0"/>
                <a:ea typeface="Calibri" panose="020F0502020204030204" pitchFamily="34" charset="0"/>
                <a:cs typeface="Arial" panose="020B0604020202020204" pitchFamily="34" charset="0"/>
              </a:rPr>
              <a:t>few individuals as possible</a:t>
            </a:r>
            <a:r>
              <a:rPr lang="en-US" sz="2000">
                <a:effectLst/>
                <a:latin typeface="Arial" panose="020B0604020202020204" pitchFamily="34" charset="0"/>
                <a:ea typeface="Calibri" panose="020F0502020204030204" pitchFamily="34" charset="0"/>
                <a:cs typeface="Arial" panose="020B0604020202020204" pitchFamily="34" charset="0"/>
              </a:rPr>
              <a:t>. Respecting confidentiality requires service providers to protect information gathered about clients and to ensure it is accessible only with a client’s explicit permission.</a:t>
            </a:r>
          </a:p>
        </p:txBody>
      </p:sp>
      <p:sp>
        <p:nvSpPr>
          <p:cNvPr id="5" name="TextBox 4">
            <a:extLst>
              <a:ext uri="{FF2B5EF4-FFF2-40B4-BE49-F238E27FC236}">
                <a16:creationId xmlns:a16="http://schemas.microsoft.com/office/drawing/2014/main" id="{F6CDD8C2-7CC9-B9AA-8AD0-3B0AC0FEACBB}"/>
              </a:ext>
            </a:extLst>
          </p:cNvPr>
          <p:cNvSpPr txBox="1"/>
          <p:nvPr/>
        </p:nvSpPr>
        <p:spPr>
          <a:xfrm>
            <a:off x="656389" y="1928017"/>
            <a:ext cx="3012362" cy="853952"/>
          </a:xfrm>
          <a:prstGeom prst="rect">
            <a:avLst/>
          </a:prstGeom>
          <a:noFill/>
        </p:spPr>
        <p:txBody>
          <a:bodyPr wrap="square" lIns="91440" tIns="45720" rIns="91440" bIns="45720" anchor="t">
            <a:spAutoFit/>
          </a:bodyPr>
          <a:lstStyle/>
          <a:p>
            <a:pPr>
              <a:lnSpc>
                <a:spcPct val="107000"/>
              </a:lnSpc>
            </a:pPr>
            <a:r>
              <a:rPr lang="en-US" sz="2400" b="1">
                <a:latin typeface="Arial" panose="020B0604020202020204" pitchFamily="34" charset="0"/>
                <a:cs typeface="Arial" panose="020B0604020202020204" pitchFamily="34" charset="0"/>
              </a:rPr>
              <a:t>RESPECT CONFIDENTIALITY</a:t>
            </a:r>
          </a:p>
        </p:txBody>
      </p:sp>
      <p:sp>
        <p:nvSpPr>
          <p:cNvPr id="6" name="Rectangle 5">
            <a:extLst>
              <a:ext uri="{FF2B5EF4-FFF2-40B4-BE49-F238E27FC236}">
                <a16:creationId xmlns:a16="http://schemas.microsoft.com/office/drawing/2014/main" id="{76C72BCE-A8FA-AFBA-B03E-59C8D81A51B5}"/>
              </a:ext>
            </a:extLst>
          </p:cNvPr>
          <p:cNvSpPr/>
          <p:nvPr/>
        </p:nvSpPr>
        <p:spPr>
          <a:xfrm>
            <a:off x="3813716" y="1785814"/>
            <a:ext cx="100362" cy="35444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C538D211-8E7F-E739-AAE5-849B274E4C67}"/>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OPTIONAL</a:t>
            </a:r>
          </a:p>
        </p:txBody>
      </p:sp>
    </p:spTree>
    <p:extLst>
      <p:ext uri="{BB962C8B-B14F-4D97-AF65-F5344CB8AC3E}">
        <p14:creationId xmlns:p14="http://schemas.microsoft.com/office/powerpoint/2010/main" val="2482882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a:latin typeface="Arial"/>
                <a:cs typeface="Arial"/>
              </a:rPr>
              <a:t>Case management</a:t>
            </a:r>
            <a:endParaRPr lang="en-US"/>
          </a:p>
        </p:txBody>
      </p:sp>
      <p:sp>
        <p:nvSpPr>
          <p:cNvPr id="6" name="TextBox 5">
            <a:extLst>
              <a:ext uri="{FF2B5EF4-FFF2-40B4-BE49-F238E27FC236}">
                <a16:creationId xmlns:a16="http://schemas.microsoft.com/office/drawing/2014/main" id="{FB238CD2-AB7B-9768-E22F-0796658F2F7D}"/>
              </a:ext>
            </a:extLst>
          </p:cNvPr>
          <p:cNvSpPr txBox="1"/>
          <p:nvPr/>
        </p:nvSpPr>
        <p:spPr>
          <a:xfrm>
            <a:off x="4192857" y="1928017"/>
            <a:ext cx="6991815" cy="3361626"/>
          </a:xfrm>
          <a:prstGeom prst="rect">
            <a:avLst/>
          </a:prstGeom>
          <a:noFill/>
        </p:spPr>
        <p:txBody>
          <a:bodyPr wrap="square" lIns="91440" tIns="45720" rIns="91440" bIns="45720" anchor="t">
            <a:spAutoFit/>
          </a:bodyPr>
          <a:lstStyle/>
          <a:p>
            <a:pPr>
              <a:lnSpc>
                <a:spcPct val="107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Accountability refers to being held responsible for one’s actions and for the results of those actions. Agencies and staff involved in case management are accountable to the child, the family, and the community. Agencies and individuals providing case management must comply with the national legal and policy framework. They will also have to comply with professional codes of conduct where these exist. In the absence of a legal framework, the guiding principles and the good practice standards outlined in the CPMS provide a foundation for practice.</a:t>
            </a:r>
            <a:endParaRPr lang="en-CA" sz="200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F2F4C3F9-4182-F8B6-10F7-FFF5F4AB71A0}"/>
              </a:ext>
            </a:extLst>
          </p:cNvPr>
          <p:cNvSpPr txBox="1"/>
          <p:nvPr/>
        </p:nvSpPr>
        <p:spPr>
          <a:xfrm>
            <a:off x="656389" y="1928017"/>
            <a:ext cx="2878548" cy="853952"/>
          </a:xfrm>
          <a:prstGeom prst="rect">
            <a:avLst/>
          </a:prstGeom>
          <a:noFill/>
        </p:spPr>
        <p:txBody>
          <a:bodyPr wrap="square" lIns="91440" tIns="45720" rIns="91440" bIns="45720" anchor="t">
            <a:spAutoFit/>
          </a:bodyPr>
          <a:lstStyle/>
          <a:p>
            <a:pPr>
              <a:lnSpc>
                <a:spcPct val="107000"/>
              </a:lnSpc>
            </a:pPr>
            <a:r>
              <a:rPr lang="en-US" sz="2400" b="1">
                <a:latin typeface="Arial" panose="020B0604020202020204" pitchFamily="34" charset="0"/>
                <a:cs typeface="Arial" panose="020B0604020202020204" pitchFamily="34" charset="0"/>
              </a:rPr>
              <a:t>ENSURE ACCOUNTABILITY</a:t>
            </a:r>
          </a:p>
        </p:txBody>
      </p:sp>
      <p:sp>
        <p:nvSpPr>
          <p:cNvPr id="8" name="Rectangle 7">
            <a:extLst>
              <a:ext uri="{FF2B5EF4-FFF2-40B4-BE49-F238E27FC236}">
                <a16:creationId xmlns:a16="http://schemas.microsoft.com/office/drawing/2014/main" id="{D35F5ABB-729F-F57F-24FD-3F5209E74439}"/>
              </a:ext>
            </a:extLst>
          </p:cNvPr>
          <p:cNvSpPr/>
          <p:nvPr/>
        </p:nvSpPr>
        <p:spPr>
          <a:xfrm>
            <a:off x="3813716" y="1785814"/>
            <a:ext cx="100362" cy="35444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9DFFB383-F2C8-FB51-A058-73A683C82E91}"/>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OPTIONAL</a:t>
            </a:r>
          </a:p>
        </p:txBody>
      </p:sp>
    </p:spTree>
    <p:extLst>
      <p:ext uri="{BB962C8B-B14F-4D97-AF65-F5344CB8AC3E}">
        <p14:creationId xmlns:p14="http://schemas.microsoft.com/office/powerpoint/2010/main" val="3510247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a:latin typeface="Arial"/>
                <a:cs typeface="Arial"/>
              </a:rPr>
              <a:t>Exercise: Case management steps</a:t>
            </a:r>
            <a:endParaRPr lang="en-US"/>
          </a:p>
        </p:txBody>
      </p:sp>
      <p:sp>
        <p:nvSpPr>
          <p:cNvPr id="4" name="Arrow: Pentagon 3">
            <a:extLst>
              <a:ext uri="{FF2B5EF4-FFF2-40B4-BE49-F238E27FC236}">
                <a16:creationId xmlns:a16="http://schemas.microsoft.com/office/drawing/2014/main" id="{60B46B9F-DBC5-903A-BFD4-5DF54E87BBB0}"/>
              </a:ext>
            </a:extLst>
          </p:cNvPr>
          <p:cNvSpPr/>
          <p:nvPr/>
        </p:nvSpPr>
        <p:spPr>
          <a:xfrm>
            <a:off x="2152191" y="1909368"/>
            <a:ext cx="326398" cy="685799"/>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Arrow: Pentagon 4">
            <a:extLst>
              <a:ext uri="{FF2B5EF4-FFF2-40B4-BE49-F238E27FC236}">
                <a16:creationId xmlns:a16="http://schemas.microsoft.com/office/drawing/2014/main" id="{0DC8681E-C34B-4E72-6724-C5E94926F952}"/>
              </a:ext>
            </a:extLst>
          </p:cNvPr>
          <p:cNvSpPr/>
          <p:nvPr/>
        </p:nvSpPr>
        <p:spPr>
          <a:xfrm>
            <a:off x="3677063" y="1909368"/>
            <a:ext cx="326398" cy="685799"/>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Arrow: Pentagon 5">
            <a:extLst>
              <a:ext uri="{FF2B5EF4-FFF2-40B4-BE49-F238E27FC236}">
                <a16:creationId xmlns:a16="http://schemas.microsoft.com/office/drawing/2014/main" id="{E5510F9B-E2E6-99D0-6348-E770177C3B3C}"/>
              </a:ext>
            </a:extLst>
          </p:cNvPr>
          <p:cNvSpPr/>
          <p:nvPr/>
        </p:nvSpPr>
        <p:spPr>
          <a:xfrm>
            <a:off x="5225217" y="1909368"/>
            <a:ext cx="326398" cy="685799"/>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Arrow: Pentagon 6">
            <a:extLst>
              <a:ext uri="{FF2B5EF4-FFF2-40B4-BE49-F238E27FC236}">
                <a16:creationId xmlns:a16="http://schemas.microsoft.com/office/drawing/2014/main" id="{2DA339C7-515C-124E-FA3B-105DC1ACD26A}"/>
              </a:ext>
            </a:extLst>
          </p:cNvPr>
          <p:cNvSpPr/>
          <p:nvPr/>
        </p:nvSpPr>
        <p:spPr>
          <a:xfrm>
            <a:off x="6754079" y="1909368"/>
            <a:ext cx="326398" cy="685799"/>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Arrow: Pentagon 7">
            <a:extLst>
              <a:ext uri="{FF2B5EF4-FFF2-40B4-BE49-F238E27FC236}">
                <a16:creationId xmlns:a16="http://schemas.microsoft.com/office/drawing/2014/main" id="{EBA52F55-F38B-DA5D-E739-EFB8A4A430EE}"/>
              </a:ext>
            </a:extLst>
          </p:cNvPr>
          <p:cNvSpPr/>
          <p:nvPr/>
        </p:nvSpPr>
        <p:spPr>
          <a:xfrm>
            <a:off x="8263651" y="1909368"/>
            <a:ext cx="326398" cy="685799"/>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Arrow: Pentagon 8">
            <a:extLst>
              <a:ext uri="{FF2B5EF4-FFF2-40B4-BE49-F238E27FC236}">
                <a16:creationId xmlns:a16="http://schemas.microsoft.com/office/drawing/2014/main" id="{3DCC1F73-4E00-FA0F-9098-B8894A011965}"/>
              </a:ext>
            </a:extLst>
          </p:cNvPr>
          <p:cNvSpPr/>
          <p:nvPr/>
        </p:nvSpPr>
        <p:spPr>
          <a:xfrm>
            <a:off x="9792513" y="1909368"/>
            <a:ext cx="326398" cy="685799"/>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9" name="Group 68">
            <a:extLst>
              <a:ext uri="{FF2B5EF4-FFF2-40B4-BE49-F238E27FC236}">
                <a16:creationId xmlns:a16="http://schemas.microsoft.com/office/drawing/2014/main" id="{4C2AF0DD-8031-824C-338B-174206A40666}"/>
              </a:ext>
            </a:extLst>
          </p:cNvPr>
          <p:cNvGrpSpPr/>
          <p:nvPr/>
        </p:nvGrpSpPr>
        <p:grpSpPr>
          <a:xfrm>
            <a:off x="1698140" y="3211043"/>
            <a:ext cx="8795719" cy="2180571"/>
            <a:chOff x="2371521" y="2971292"/>
            <a:chExt cx="7257242" cy="1799163"/>
          </a:xfrm>
        </p:grpSpPr>
        <p:grpSp>
          <p:nvGrpSpPr>
            <p:cNvPr id="11" name="Group 10">
              <a:extLst>
                <a:ext uri="{FF2B5EF4-FFF2-40B4-BE49-F238E27FC236}">
                  <a16:creationId xmlns:a16="http://schemas.microsoft.com/office/drawing/2014/main" id="{E508C57F-FB73-1179-9C98-32D7C4008061}"/>
                </a:ext>
              </a:extLst>
            </p:cNvPr>
            <p:cNvGrpSpPr/>
            <p:nvPr/>
          </p:nvGrpSpPr>
          <p:grpSpPr>
            <a:xfrm>
              <a:off x="2371521" y="2971292"/>
              <a:ext cx="950012" cy="1799163"/>
              <a:chOff x="7838339" y="2226754"/>
              <a:chExt cx="1969639" cy="3730164"/>
            </a:xfrm>
            <a:solidFill>
              <a:schemeClr val="accent4"/>
            </a:solidFill>
          </p:grpSpPr>
          <p:sp>
            <p:nvSpPr>
              <p:cNvPr id="15" name="Round Same Side Corner Rectangle 3">
                <a:extLst>
                  <a:ext uri="{FF2B5EF4-FFF2-40B4-BE49-F238E27FC236}">
                    <a16:creationId xmlns:a16="http://schemas.microsoft.com/office/drawing/2014/main" id="{9E23F56F-AC05-76F1-DB45-619CD3594A47}"/>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865337C1-5BE5-94D2-A54C-CAA4C39BB211}"/>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7" name="Group 16">
                <a:extLst>
                  <a:ext uri="{FF2B5EF4-FFF2-40B4-BE49-F238E27FC236}">
                    <a16:creationId xmlns:a16="http://schemas.microsoft.com/office/drawing/2014/main" id="{19488A1C-7445-472D-FACB-44881B7D581C}"/>
                  </a:ext>
                </a:extLst>
              </p:cNvPr>
              <p:cNvGrpSpPr/>
              <p:nvPr/>
            </p:nvGrpSpPr>
            <p:grpSpPr>
              <a:xfrm rot="507905">
                <a:off x="7838339" y="3815940"/>
                <a:ext cx="553322" cy="1525212"/>
                <a:chOff x="7916671" y="3937945"/>
                <a:chExt cx="553322" cy="1525212"/>
              </a:xfrm>
              <a:grpFill/>
            </p:grpSpPr>
            <p:sp>
              <p:nvSpPr>
                <p:cNvPr id="21" name="Round Same Side Corner Rectangle 25">
                  <a:extLst>
                    <a:ext uri="{FF2B5EF4-FFF2-40B4-BE49-F238E27FC236}">
                      <a16:creationId xmlns:a16="http://schemas.microsoft.com/office/drawing/2014/main" id="{E8B2AE0D-FB77-0BD8-C52A-98D41EA4843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a:extLst>
                    <a:ext uri="{FF2B5EF4-FFF2-40B4-BE49-F238E27FC236}">
                      <a16:creationId xmlns:a16="http://schemas.microsoft.com/office/drawing/2014/main" id="{D265914D-174E-18E5-B41B-7E33B43E8A2C}"/>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 name="Group 17">
                <a:extLst>
                  <a:ext uri="{FF2B5EF4-FFF2-40B4-BE49-F238E27FC236}">
                    <a16:creationId xmlns:a16="http://schemas.microsoft.com/office/drawing/2014/main" id="{3FC9F049-ABFE-8B73-BC15-B8910A9820F7}"/>
                  </a:ext>
                </a:extLst>
              </p:cNvPr>
              <p:cNvGrpSpPr/>
              <p:nvPr/>
            </p:nvGrpSpPr>
            <p:grpSpPr>
              <a:xfrm rot="21105829" flipH="1">
                <a:off x="9243874" y="3806245"/>
                <a:ext cx="564104" cy="1525212"/>
                <a:chOff x="7916671" y="3937945"/>
                <a:chExt cx="553322" cy="1525212"/>
              </a:xfrm>
              <a:grpFill/>
            </p:grpSpPr>
            <p:sp>
              <p:nvSpPr>
                <p:cNvPr id="19" name="Round Same Side Corner Rectangle 25">
                  <a:extLst>
                    <a:ext uri="{FF2B5EF4-FFF2-40B4-BE49-F238E27FC236}">
                      <a16:creationId xmlns:a16="http://schemas.microsoft.com/office/drawing/2014/main" id="{A3C4BAC9-DEC3-6B94-A344-2B03072C1AA6}"/>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a:extLst>
                    <a:ext uri="{FF2B5EF4-FFF2-40B4-BE49-F238E27FC236}">
                      <a16:creationId xmlns:a16="http://schemas.microsoft.com/office/drawing/2014/main" id="{C6046055-0FCD-CC83-5DF3-8997F8EA53C3}"/>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23" name="Group 22">
              <a:extLst>
                <a:ext uri="{FF2B5EF4-FFF2-40B4-BE49-F238E27FC236}">
                  <a16:creationId xmlns:a16="http://schemas.microsoft.com/office/drawing/2014/main" id="{6DC9B04A-3960-38FB-976F-D2D6FB3CF88C}"/>
                </a:ext>
              </a:extLst>
            </p:cNvPr>
            <p:cNvGrpSpPr/>
            <p:nvPr/>
          </p:nvGrpSpPr>
          <p:grpSpPr>
            <a:xfrm>
              <a:off x="3632967" y="2971292"/>
              <a:ext cx="950012" cy="1799163"/>
              <a:chOff x="7838339" y="2226754"/>
              <a:chExt cx="1969639" cy="3730164"/>
            </a:xfrm>
            <a:solidFill>
              <a:schemeClr val="accent4"/>
            </a:solidFill>
          </p:grpSpPr>
          <p:sp>
            <p:nvSpPr>
              <p:cNvPr id="24" name="Round Same Side Corner Rectangle 3">
                <a:extLst>
                  <a:ext uri="{FF2B5EF4-FFF2-40B4-BE49-F238E27FC236}">
                    <a16:creationId xmlns:a16="http://schemas.microsoft.com/office/drawing/2014/main" id="{8D64FF6F-3414-6341-158E-81F755F9D16A}"/>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a:extLst>
                  <a:ext uri="{FF2B5EF4-FFF2-40B4-BE49-F238E27FC236}">
                    <a16:creationId xmlns:a16="http://schemas.microsoft.com/office/drawing/2014/main" id="{A171A48C-2DFE-E470-2580-A1CDF28006EB}"/>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6" name="Group 25">
                <a:extLst>
                  <a:ext uri="{FF2B5EF4-FFF2-40B4-BE49-F238E27FC236}">
                    <a16:creationId xmlns:a16="http://schemas.microsoft.com/office/drawing/2014/main" id="{6EA2FF71-D5EA-F470-49A6-379A545DB66F}"/>
                  </a:ext>
                </a:extLst>
              </p:cNvPr>
              <p:cNvGrpSpPr/>
              <p:nvPr/>
            </p:nvGrpSpPr>
            <p:grpSpPr>
              <a:xfrm rot="507905">
                <a:off x="7838339" y="3815940"/>
                <a:ext cx="553322" cy="1525212"/>
                <a:chOff x="7916671" y="3937945"/>
                <a:chExt cx="553322" cy="1525212"/>
              </a:xfrm>
              <a:grpFill/>
            </p:grpSpPr>
            <p:sp>
              <p:nvSpPr>
                <p:cNvPr id="30" name="Round Same Side Corner Rectangle 25">
                  <a:extLst>
                    <a:ext uri="{FF2B5EF4-FFF2-40B4-BE49-F238E27FC236}">
                      <a16:creationId xmlns:a16="http://schemas.microsoft.com/office/drawing/2014/main" id="{90D08532-D226-FD2D-14FF-8067877735F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a:extLst>
                    <a:ext uri="{FF2B5EF4-FFF2-40B4-BE49-F238E27FC236}">
                      <a16:creationId xmlns:a16="http://schemas.microsoft.com/office/drawing/2014/main" id="{F68CA4A0-CAE9-F599-6B28-A916238A025E}"/>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7" name="Group 26">
                <a:extLst>
                  <a:ext uri="{FF2B5EF4-FFF2-40B4-BE49-F238E27FC236}">
                    <a16:creationId xmlns:a16="http://schemas.microsoft.com/office/drawing/2014/main" id="{CE23863A-C573-12C6-B3DD-96A201384677}"/>
                  </a:ext>
                </a:extLst>
              </p:cNvPr>
              <p:cNvGrpSpPr/>
              <p:nvPr/>
            </p:nvGrpSpPr>
            <p:grpSpPr>
              <a:xfrm rot="21105829" flipH="1">
                <a:off x="9243874" y="3806245"/>
                <a:ext cx="564104" cy="1525212"/>
                <a:chOff x="7916671" y="3937945"/>
                <a:chExt cx="553322" cy="1525212"/>
              </a:xfrm>
              <a:grpFill/>
            </p:grpSpPr>
            <p:sp>
              <p:nvSpPr>
                <p:cNvPr id="28" name="Round Same Side Corner Rectangle 25">
                  <a:extLst>
                    <a:ext uri="{FF2B5EF4-FFF2-40B4-BE49-F238E27FC236}">
                      <a16:creationId xmlns:a16="http://schemas.microsoft.com/office/drawing/2014/main" id="{EF9EA574-99FA-2771-584D-6D980DAF056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a:extLst>
                    <a:ext uri="{FF2B5EF4-FFF2-40B4-BE49-F238E27FC236}">
                      <a16:creationId xmlns:a16="http://schemas.microsoft.com/office/drawing/2014/main" id="{D4E9729F-E571-4D97-F391-2C96E713916F}"/>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33" name="Group 32">
              <a:extLst>
                <a:ext uri="{FF2B5EF4-FFF2-40B4-BE49-F238E27FC236}">
                  <a16:creationId xmlns:a16="http://schemas.microsoft.com/office/drawing/2014/main" id="{7D30B9E3-53C7-E37E-EE84-026491EE63B3}"/>
                </a:ext>
              </a:extLst>
            </p:cNvPr>
            <p:cNvGrpSpPr/>
            <p:nvPr/>
          </p:nvGrpSpPr>
          <p:grpSpPr>
            <a:xfrm>
              <a:off x="4894413" y="2971292"/>
              <a:ext cx="950012" cy="1799163"/>
              <a:chOff x="7838339" y="2226754"/>
              <a:chExt cx="1969639" cy="3730164"/>
            </a:xfrm>
            <a:solidFill>
              <a:schemeClr val="accent4"/>
            </a:solidFill>
          </p:grpSpPr>
          <p:sp>
            <p:nvSpPr>
              <p:cNvPr id="34" name="Round Same Side Corner Rectangle 3">
                <a:extLst>
                  <a:ext uri="{FF2B5EF4-FFF2-40B4-BE49-F238E27FC236}">
                    <a16:creationId xmlns:a16="http://schemas.microsoft.com/office/drawing/2014/main" id="{EB843F23-5920-B392-4950-39CF7D221E9E}"/>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a:extLst>
                  <a:ext uri="{FF2B5EF4-FFF2-40B4-BE49-F238E27FC236}">
                    <a16:creationId xmlns:a16="http://schemas.microsoft.com/office/drawing/2014/main" id="{556DDC32-60D0-B4DA-221C-5BFF86D3A05D}"/>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6" name="Group 35">
                <a:extLst>
                  <a:ext uri="{FF2B5EF4-FFF2-40B4-BE49-F238E27FC236}">
                    <a16:creationId xmlns:a16="http://schemas.microsoft.com/office/drawing/2014/main" id="{1FFCF60C-5D4C-5B05-E51E-4E21D1707A8A}"/>
                  </a:ext>
                </a:extLst>
              </p:cNvPr>
              <p:cNvGrpSpPr/>
              <p:nvPr/>
            </p:nvGrpSpPr>
            <p:grpSpPr>
              <a:xfrm rot="507905">
                <a:off x="7838339" y="3815940"/>
                <a:ext cx="553322" cy="1525212"/>
                <a:chOff x="7916671" y="3937945"/>
                <a:chExt cx="553322" cy="1525212"/>
              </a:xfrm>
              <a:grpFill/>
            </p:grpSpPr>
            <p:sp>
              <p:nvSpPr>
                <p:cNvPr id="40" name="Round Same Side Corner Rectangle 25">
                  <a:extLst>
                    <a:ext uri="{FF2B5EF4-FFF2-40B4-BE49-F238E27FC236}">
                      <a16:creationId xmlns:a16="http://schemas.microsoft.com/office/drawing/2014/main" id="{31952FBE-3E8D-67C3-97F7-A9EE3A7E89BB}"/>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a:extLst>
                    <a:ext uri="{FF2B5EF4-FFF2-40B4-BE49-F238E27FC236}">
                      <a16:creationId xmlns:a16="http://schemas.microsoft.com/office/drawing/2014/main" id="{23FCF822-990D-D09D-DA69-27A23BB34FBB}"/>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7" name="Group 36">
                <a:extLst>
                  <a:ext uri="{FF2B5EF4-FFF2-40B4-BE49-F238E27FC236}">
                    <a16:creationId xmlns:a16="http://schemas.microsoft.com/office/drawing/2014/main" id="{37515822-EF4C-7E34-7240-98E07CB5DD05}"/>
                  </a:ext>
                </a:extLst>
              </p:cNvPr>
              <p:cNvGrpSpPr/>
              <p:nvPr/>
            </p:nvGrpSpPr>
            <p:grpSpPr>
              <a:xfrm rot="21105829" flipH="1">
                <a:off x="9243874" y="3806245"/>
                <a:ext cx="564104" cy="1525212"/>
                <a:chOff x="7916671" y="3937945"/>
                <a:chExt cx="553322" cy="1525212"/>
              </a:xfrm>
              <a:grpFill/>
            </p:grpSpPr>
            <p:sp>
              <p:nvSpPr>
                <p:cNvPr id="38" name="Round Same Side Corner Rectangle 25">
                  <a:extLst>
                    <a:ext uri="{FF2B5EF4-FFF2-40B4-BE49-F238E27FC236}">
                      <a16:creationId xmlns:a16="http://schemas.microsoft.com/office/drawing/2014/main" id="{76E99933-32A1-60EB-BA77-E699EF447BCD}"/>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Oval 38">
                  <a:extLst>
                    <a:ext uri="{FF2B5EF4-FFF2-40B4-BE49-F238E27FC236}">
                      <a16:creationId xmlns:a16="http://schemas.microsoft.com/office/drawing/2014/main" id="{7C62122D-C542-2E6A-1E55-8BEDC7F56D8C}"/>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42" name="Group 41">
              <a:extLst>
                <a:ext uri="{FF2B5EF4-FFF2-40B4-BE49-F238E27FC236}">
                  <a16:creationId xmlns:a16="http://schemas.microsoft.com/office/drawing/2014/main" id="{7E858F2D-9BB0-2A65-BAC6-E7017B269502}"/>
                </a:ext>
              </a:extLst>
            </p:cNvPr>
            <p:cNvGrpSpPr/>
            <p:nvPr/>
          </p:nvGrpSpPr>
          <p:grpSpPr>
            <a:xfrm>
              <a:off x="6155859" y="2971292"/>
              <a:ext cx="950012" cy="1799163"/>
              <a:chOff x="7838339" y="2226754"/>
              <a:chExt cx="1969639" cy="3730164"/>
            </a:xfrm>
            <a:solidFill>
              <a:schemeClr val="accent4"/>
            </a:solidFill>
          </p:grpSpPr>
          <p:sp>
            <p:nvSpPr>
              <p:cNvPr id="43" name="Round Same Side Corner Rectangle 3">
                <a:extLst>
                  <a:ext uri="{FF2B5EF4-FFF2-40B4-BE49-F238E27FC236}">
                    <a16:creationId xmlns:a16="http://schemas.microsoft.com/office/drawing/2014/main" id="{6F618E63-7A5D-A51B-9551-5912F4ACC1C6}"/>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Oval 43">
                <a:extLst>
                  <a:ext uri="{FF2B5EF4-FFF2-40B4-BE49-F238E27FC236}">
                    <a16:creationId xmlns:a16="http://schemas.microsoft.com/office/drawing/2014/main" id="{03D58172-13E9-557D-8466-976784BF6450}"/>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5" name="Group 44">
                <a:extLst>
                  <a:ext uri="{FF2B5EF4-FFF2-40B4-BE49-F238E27FC236}">
                    <a16:creationId xmlns:a16="http://schemas.microsoft.com/office/drawing/2014/main" id="{9360313E-C659-AB9D-2C9D-B4E1ACCDFE10}"/>
                  </a:ext>
                </a:extLst>
              </p:cNvPr>
              <p:cNvGrpSpPr/>
              <p:nvPr/>
            </p:nvGrpSpPr>
            <p:grpSpPr>
              <a:xfrm rot="507905">
                <a:off x="7838339" y="3815940"/>
                <a:ext cx="553322" cy="1525212"/>
                <a:chOff x="7916671" y="3937945"/>
                <a:chExt cx="553322" cy="1525212"/>
              </a:xfrm>
              <a:grpFill/>
            </p:grpSpPr>
            <p:sp>
              <p:nvSpPr>
                <p:cNvPr id="49" name="Round Same Side Corner Rectangle 25">
                  <a:extLst>
                    <a:ext uri="{FF2B5EF4-FFF2-40B4-BE49-F238E27FC236}">
                      <a16:creationId xmlns:a16="http://schemas.microsoft.com/office/drawing/2014/main" id="{98A9ED51-BCAC-950A-F73C-B896EA09928F}"/>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Oval 49">
                  <a:extLst>
                    <a:ext uri="{FF2B5EF4-FFF2-40B4-BE49-F238E27FC236}">
                      <a16:creationId xmlns:a16="http://schemas.microsoft.com/office/drawing/2014/main" id="{096CD2B7-CB5F-8E76-E490-75E49A44CEC5}"/>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6" name="Group 45">
                <a:extLst>
                  <a:ext uri="{FF2B5EF4-FFF2-40B4-BE49-F238E27FC236}">
                    <a16:creationId xmlns:a16="http://schemas.microsoft.com/office/drawing/2014/main" id="{4F7F8FD7-57AF-11E1-2C97-A939E8FB4F74}"/>
                  </a:ext>
                </a:extLst>
              </p:cNvPr>
              <p:cNvGrpSpPr/>
              <p:nvPr/>
            </p:nvGrpSpPr>
            <p:grpSpPr>
              <a:xfrm rot="21105829" flipH="1">
                <a:off x="9243874" y="3806245"/>
                <a:ext cx="564104" cy="1525212"/>
                <a:chOff x="7916671" y="3937945"/>
                <a:chExt cx="553322" cy="1525212"/>
              </a:xfrm>
              <a:grpFill/>
            </p:grpSpPr>
            <p:sp>
              <p:nvSpPr>
                <p:cNvPr id="47" name="Round Same Side Corner Rectangle 25">
                  <a:extLst>
                    <a:ext uri="{FF2B5EF4-FFF2-40B4-BE49-F238E27FC236}">
                      <a16:creationId xmlns:a16="http://schemas.microsoft.com/office/drawing/2014/main" id="{15BE94A8-8437-75C5-0B03-4DCE48A0A58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Oval 47">
                  <a:extLst>
                    <a:ext uri="{FF2B5EF4-FFF2-40B4-BE49-F238E27FC236}">
                      <a16:creationId xmlns:a16="http://schemas.microsoft.com/office/drawing/2014/main" id="{D5A5EB7D-F3E4-A866-FD75-ECF1BB9D0F7F}"/>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51" name="Group 50">
              <a:extLst>
                <a:ext uri="{FF2B5EF4-FFF2-40B4-BE49-F238E27FC236}">
                  <a16:creationId xmlns:a16="http://schemas.microsoft.com/office/drawing/2014/main" id="{BB2DAC13-77A3-2F86-5208-AD62D2F60F5A}"/>
                </a:ext>
              </a:extLst>
            </p:cNvPr>
            <p:cNvGrpSpPr/>
            <p:nvPr/>
          </p:nvGrpSpPr>
          <p:grpSpPr>
            <a:xfrm>
              <a:off x="7417305" y="2971292"/>
              <a:ext cx="950012" cy="1799163"/>
              <a:chOff x="7838339" y="2226754"/>
              <a:chExt cx="1969639" cy="3730164"/>
            </a:xfrm>
            <a:solidFill>
              <a:schemeClr val="accent4"/>
            </a:solidFill>
          </p:grpSpPr>
          <p:sp>
            <p:nvSpPr>
              <p:cNvPr id="52" name="Round Same Side Corner Rectangle 3">
                <a:extLst>
                  <a:ext uri="{FF2B5EF4-FFF2-40B4-BE49-F238E27FC236}">
                    <a16:creationId xmlns:a16="http://schemas.microsoft.com/office/drawing/2014/main" id="{CDDB5907-B873-5553-FF3B-40CA9D929A35}"/>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Oval 52">
                <a:extLst>
                  <a:ext uri="{FF2B5EF4-FFF2-40B4-BE49-F238E27FC236}">
                    <a16:creationId xmlns:a16="http://schemas.microsoft.com/office/drawing/2014/main" id="{CFCA45F7-BD3E-A100-EE60-C871AB9D999D}"/>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54" name="Group 53">
                <a:extLst>
                  <a:ext uri="{FF2B5EF4-FFF2-40B4-BE49-F238E27FC236}">
                    <a16:creationId xmlns:a16="http://schemas.microsoft.com/office/drawing/2014/main" id="{315945E9-B329-7874-D667-766AE027635A}"/>
                  </a:ext>
                </a:extLst>
              </p:cNvPr>
              <p:cNvGrpSpPr/>
              <p:nvPr/>
            </p:nvGrpSpPr>
            <p:grpSpPr>
              <a:xfrm rot="507905">
                <a:off x="7838339" y="3815940"/>
                <a:ext cx="553322" cy="1525212"/>
                <a:chOff x="7916671" y="3937945"/>
                <a:chExt cx="553322" cy="1525212"/>
              </a:xfrm>
              <a:grpFill/>
            </p:grpSpPr>
            <p:sp>
              <p:nvSpPr>
                <p:cNvPr id="58" name="Round Same Side Corner Rectangle 25">
                  <a:extLst>
                    <a:ext uri="{FF2B5EF4-FFF2-40B4-BE49-F238E27FC236}">
                      <a16:creationId xmlns:a16="http://schemas.microsoft.com/office/drawing/2014/main" id="{DA346A9D-0DBA-7858-F1BF-CA4EB35BE4E8}"/>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Oval 58">
                  <a:extLst>
                    <a:ext uri="{FF2B5EF4-FFF2-40B4-BE49-F238E27FC236}">
                      <a16:creationId xmlns:a16="http://schemas.microsoft.com/office/drawing/2014/main" id="{1D2AFBA1-66BD-A07C-62D6-C62B6DFADF22}"/>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5" name="Group 54">
                <a:extLst>
                  <a:ext uri="{FF2B5EF4-FFF2-40B4-BE49-F238E27FC236}">
                    <a16:creationId xmlns:a16="http://schemas.microsoft.com/office/drawing/2014/main" id="{7A491B7A-BE11-6BC8-A6FB-20FB0EB90697}"/>
                  </a:ext>
                </a:extLst>
              </p:cNvPr>
              <p:cNvGrpSpPr/>
              <p:nvPr/>
            </p:nvGrpSpPr>
            <p:grpSpPr>
              <a:xfrm rot="21105829" flipH="1">
                <a:off x="9243874" y="3806245"/>
                <a:ext cx="564104" cy="1525212"/>
                <a:chOff x="7916671" y="3937945"/>
                <a:chExt cx="553322" cy="1525212"/>
              </a:xfrm>
              <a:grpFill/>
            </p:grpSpPr>
            <p:sp>
              <p:nvSpPr>
                <p:cNvPr id="56" name="Round Same Side Corner Rectangle 25">
                  <a:extLst>
                    <a:ext uri="{FF2B5EF4-FFF2-40B4-BE49-F238E27FC236}">
                      <a16:creationId xmlns:a16="http://schemas.microsoft.com/office/drawing/2014/main" id="{CC3E5657-2F30-7D3B-8162-8CA80CB4740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Oval 56">
                  <a:extLst>
                    <a:ext uri="{FF2B5EF4-FFF2-40B4-BE49-F238E27FC236}">
                      <a16:creationId xmlns:a16="http://schemas.microsoft.com/office/drawing/2014/main" id="{947A4949-5BD2-D2DD-BE37-F6449C0E5BF0}"/>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60" name="Group 59">
              <a:extLst>
                <a:ext uri="{FF2B5EF4-FFF2-40B4-BE49-F238E27FC236}">
                  <a16:creationId xmlns:a16="http://schemas.microsoft.com/office/drawing/2014/main" id="{3F49D07F-3523-1412-8F25-D00EDA1DBEA0}"/>
                </a:ext>
              </a:extLst>
            </p:cNvPr>
            <p:cNvGrpSpPr/>
            <p:nvPr/>
          </p:nvGrpSpPr>
          <p:grpSpPr>
            <a:xfrm>
              <a:off x="8678751" y="2971292"/>
              <a:ext cx="950012" cy="1799163"/>
              <a:chOff x="7838339" y="2226754"/>
              <a:chExt cx="1969639" cy="3730164"/>
            </a:xfrm>
            <a:solidFill>
              <a:schemeClr val="accent4"/>
            </a:solidFill>
          </p:grpSpPr>
          <p:sp>
            <p:nvSpPr>
              <p:cNvPr id="61" name="Round Same Side Corner Rectangle 3">
                <a:extLst>
                  <a:ext uri="{FF2B5EF4-FFF2-40B4-BE49-F238E27FC236}">
                    <a16:creationId xmlns:a16="http://schemas.microsoft.com/office/drawing/2014/main" id="{639657E9-B762-8F5B-16B2-F5580ECE5D14}"/>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Oval 61">
                <a:extLst>
                  <a:ext uri="{FF2B5EF4-FFF2-40B4-BE49-F238E27FC236}">
                    <a16:creationId xmlns:a16="http://schemas.microsoft.com/office/drawing/2014/main" id="{F6DE314F-E45E-4DF4-9C00-C9AF1DD886B9}"/>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3" name="Group 62">
                <a:extLst>
                  <a:ext uri="{FF2B5EF4-FFF2-40B4-BE49-F238E27FC236}">
                    <a16:creationId xmlns:a16="http://schemas.microsoft.com/office/drawing/2014/main" id="{6F623D57-4631-C7B8-6BC5-E27A8060D703}"/>
                  </a:ext>
                </a:extLst>
              </p:cNvPr>
              <p:cNvGrpSpPr/>
              <p:nvPr/>
            </p:nvGrpSpPr>
            <p:grpSpPr>
              <a:xfrm rot="507905">
                <a:off x="7838339" y="3815940"/>
                <a:ext cx="553322" cy="1525212"/>
                <a:chOff x="7916671" y="3937945"/>
                <a:chExt cx="553322" cy="1525212"/>
              </a:xfrm>
              <a:grpFill/>
            </p:grpSpPr>
            <p:sp>
              <p:nvSpPr>
                <p:cNvPr id="67" name="Round Same Side Corner Rectangle 25">
                  <a:extLst>
                    <a:ext uri="{FF2B5EF4-FFF2-40B4-BE49-F238E27FC236}">
                      <a16:creationId xmlns:a16="http://schemas.microsoft.com/office/drawing/2014/main" id="{A423E708-EA13-9E13-70D7-CE39179AEC81}"/>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Oval 67">
                  <a:extLst>
                    <a:ext uri="{FF2B5EF4-FFF2-40B4-BE49-F238E27FC236}">
                      <a16:creationId xmlns:a16="http://schemas.microsoft.com/office/drawing/2014/main" id="{5E1E8378-29EC-46E5-0F36-E5941BB6A02A}"/>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64" name="Group 63">
                <a:extLst>
                  <a:ext uri="{FF2B5EF4-FFF2-40B4-BE49-F238E27FC236}">
                    <a16:creationId xmlns:a16="http://schemas.microsoft.com/office/drawing/2014/main" id="{2F257BC5-F56E-4D7D-3682-81446749FF3B}"/>
                  </a:ext>
                </a:extLst>
              </p:cNvPr>
              <p:cNvGrpSpPr/>
              <p:nvPr/>
            </p:nvGrpSpPr>
            <p:grpSpPr>
              <a:xfrm rot="21105829" flipH="1">
                <a:off x="9243874" y="3806245"/>
                <a:ext cx="564104" cy="1525212"/>
                <a:chOff x="7916671" y="3937945"/>
                <a:chExt cx="553322" cy="1525212"/>
              </a:xfrm>
              <a:grpFill/>
            </p:grpSpPr>
            <p:sp>
              <p:nvSpPr>
                <p:cNvPr id="65" name="Round Same Side Corner Rectangle 25">
                  <a:extLst>
                    <a:ext uri="{FF2B5EF4-FFF2-40B4-BE49-F238E27FC236}">
                      <a16:creationId xmlns:a16="http://schemas.microsoft.com/office/drawing/2014/main" id="{DD36D5BE-832A-8AE0-1655-201773AE2CE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Oval 65">
                  <a:extLst>
                    <a:ext uri="{FF2B5EF4-FFF2-40B4-BE49-F238E27FC236}">
                      <a16:creationId xmlns:a16="http://schemas.microsoft.com/office/drawing/2014/main" id="{8284D2E0-7658-C551-7D85-9AEDB3A592F7}"/>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spTree>
    <p:extLst>
      <p:ext uri="{BB962C8B-B14F-4D97-AF65-F5344CB8AC3E}">
        <p14:creationId xmlns:p14="http://schemas.microsoft.com/office/powerpoint/2010/main" val="457308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a:highlight>
                  <a:srgbClr val="FFFF00"/>
                </a:highlight>
                <a:latin typeface="Arial"/>
                <a:cs typeface="Arial"/>
              </a:rPr>
              <a:t>Case management in context </a:t>
            </a:r>
            <a:endParaRPr lang="en-US">
              <a:highlight>
                <a:srgbClr val="FFFF00"/>
              </a:highlight>
            </a:endParaRPr>
          </a:p>
        </p:txBody>
      </p:sp>
      <p:sp>
        <p:nvSpPr>
          <p:cNvPr id="2" name="TextBox 1">
            <a:extLst>
              <a:ext uri="{FF2B5EF4-FFF2-40B4-BE49-F238E27FC236}">
                <a16:creationId xmlns:a16="http://schemas.microsoft.com/office/drawing/2014/main" id="{E073E37A-709B-EFC4-8361-F05361415856}"/>
              </a:ext>
            </a:extLst>
          </p:cNvPr>
          <p:cNvSpPr txBox="1"/>
          <p:nvPr/>
        </p:nvSpPr>
        <p:spPr>
          <a:xfrm>
            <a:off x="1083129" y="2013538"/>
            <a:ext cx="1317171" cy="1079948"/>
          </a:xfrm>
          <a:prstGeom prst="rect">
            <a:avLst/>
          </a:prstGeom>
          <a:solidFill>
            <a:schemeClr val="accent4"/>
          </a:solidFill>
        </p:spPr>
        <p:txBody>
          <a:bodyPr wrap="square" lIns="91440" tIns="45720" rIns="91440" bIns="45720" anchor="ctr" anchorCtr="0">
            <a:noAutofit/>
          </a:bodyPr>
          <a:lstStyle/>
          <a:p>
            <a:pPr algn="ctr">
              <a:lnSpc>
                <a:spcPct val="107000"/>
              </a:lnSpc>
            </a:pPr>
            <a:r>
              <a:rPr lang="en-US" sz="1200" b="1">
                <a:solidFill>
                  <a:schemeClr val="bg1"/>
                </a:solidFill>
                <a:latin typeface="Arial" panose="020B0604020202020204" pitchFamily="34" charset="0"/>
                <a:cs typeface="Arial" panose="020B0604020202020204" pitchFamily="34" charset="0"/>
              </a:rPr>
              <a:t>Step 1: </a:t>
            </a:r>
            <a:r>
              <a:rPr lang="en-US" sz="1200">
                <a:solidFill>
                  <a:schemeClr val="bg1"/>
                </a:solidFill>
                <a:latin typeface="Arial" panose="020B0604020202020204" pitchFamily="34" charset="0"/>
                <a:cs typeface="Arial" panose="020B0604020202020204" pitchFamily="34" charset="0"/>
              </a:rPr>
              <a:t>Identification and Registration</a:t>
            </a:r>
          </a:p>
        </p:txBody>
      </p:sp>
      <p:sp>
        <p:nvSpPr>
          <p:cNvPr id="4" name="TextBox 3">
            <a:extLst>
              <a:ext uri="{FF2B5EF4-FFF2-40B4-BE49-F238E27FC236}">
                <a16:creationId xmlns:a16="http://schemas.microsoft.com/office/drawing/2014/main" id="{D724BE4E-FE55-7F8B-C9FC-110055E7023F}"/>
              </a:ext>
            </a:extLst>
          </p:cNvPr>
          <p:cNvSpPr txBox="1"/>
          <p:nvPr/>
        </p:nvSpPr>
        <p:spPr>
          <a:xfrm>
            <a:off x="1083129" y="3092570"/>
            <a:ext cx="1317171" cy="1079948"/>
          </a:xfrm>
          <a:prstGeom prst="rect">
            <a:avLst/>
          </a:prstGeom>
          <a:solidFill>
            <a:schemeClr val="accent4">
              <a:lumMod val="20000"/>
              <a:lumOff val="80000"/>
            </a:schemeClr>
          </a:solidFill>
        </p:spPr>
        <p:txBody>
          <a:bodyPr wrap="square" lIns="91440" tIns="45720" rIns="91440" bIns="45720" anchor="ctr" anchorCtr="0">
            <a:noAutofit/>
          </a:bodyPr>
          <a:lstStyle/>
          <a:p>
            <a:pPr algn="ctr">
              <a:lnSpc>
                <a:spcPct val="107000"/>
              </a:lnSpc>
            </a:pPr>
            <a:r>
              <a:rPr lang="en-US" sz="1200" b="1">
                <a:latin typeface="Arial" panose="020B0604020202020204" pitchFamily="34" charset="0"/>
                <a:cs typeface="Arial" panose="020B0604020202020204" pitchFamily="34" charset="0"/>
              </a:rPr>
              <a:t>Question: </a:t>
            </a:r>
            <a:r>
              <a:rPr lang="en-US" sz="1200">
                <a:latin typeface="Arial" panose="020B0604020202020204" pitchFamily="34" charset="0"/>
                <a:cs typeface="Arial" panose="020B0604020202020204" pitchFamily="34" charset="0"/>
              </a:rPr>
              <a:t>Is this a valid concern?</a:t>
            </a:r>
          </a:p>
        </p:txBody>
      </p:sp>
      <p:sp>
        <p:nvSpPr>
          <p:cNvPr id="7" name="TextBox 6">
            <a:extLst>
              <a:ext uri="{FF2B5EF4-FFF2-40B4-BE49-F238E27FC236}">
                <a16:creationId xmlns:a16="http://schemas.microsoft.com/office/drawing/2014/main" id="{9AE8A2D8-A8B8-8712-B744-6F6441034A6E}"/>
              </a:ext>
            </a:extLst>
          </p:cNvPr>
          <p:cNvSpPr txBox="1"/>
          <p:nvPr/>
        </p:nvSpPr>
        <p:spPr>
          <a:xfrm>
            <a:off x="2873829" y="2013538"/>
            <a:ext cx="1317171" cy="1079948"/>
          </a:xfrm>
          <a:prstGeom prst="rect">
            <a:avLst/>
          </a:prstGeom>
          <a:solidFill>
            <a:schemeClr val="accent4"/>
          </a:solidFill>
        </p:spPr>
        <p:txBody>
          <a:bodyPr wrap="square" lIns="91440" tIns="45720" rIns="91440" bIns="45720" anchor="ctr" anchorCtr="0">
            <a:noAutofit/>
          </a:bodyPr>
          <a:lstStyle/>
          <a:p>
            <a:pPr algn="ctr">
              <a:lnSpc>
                <a:spcPct val="107000"/>
              </a:lnSpc>
            </a:pPr>
            <a:r>
              <a:rPr lang="en-US" sz="1200" b="1">
                <a:solidFill>
                  <a:schemeClr val="bg1"/>
                </a:solidFill>
                <a:latin typeface="Arial" panose="020B0604020202020204" pitchFamily="34" charset="0"/>
                <a:cs typeface="Arial" panose="020B0604020202020204" pitchFamily="34" charset="0"/>
              </a:rPr>
              <a:t>Step 2: </a:t>
            </a:r>
            <a:r>
              <a:rPr lang="en-US" sz="1200">
                <a:solidFill>
                  <a:schemeClr val="bg1"/>
                </a:solidFill>
                <a:latin typeface="Arial" panose="020B0604020202020204" pitchFamily="34" charset="0"/>
                <a:cs typeface="Arial" panose="020B0604020202020204" pitchFamily="34" charset="0"/>
              </a:rPr>
              <a:t>Assessment</a:t>
            </a:r>
          </a:p>
        </p:txBody>
      </p:sp>
      <p:sp>
        <p:nvSpPr>
          <p:cNvPr id="8" name="TextBox 7">
            <a:extLst>
              <a:ext uri="{FF2B5EF4-FFF2-40B4-BE49-F238E27FC236}">
                <a16:creationId xmlns:a16="http://schemas.microsoft.com/office/drawing/2014/main" id="{2A7F2B57-D472-8211-02B7-A73673882762}"/>
              </a:ext>
            </a:extLst>
          </p:cNvPr>
          <p:cNvSpPr txBox="1"/>
          <p:nvPr/>
        </p:nvSpPr>
        <p:spPr>
          <a:xfrm>
            <a:off x="2873829" y="3092570"/>
            <a:ext cx="1317171" cy="1079948"/>
          </a:xfrm>
          <a:prstGeom prst="rect">
            <a:avLst/>
          </a:prstGeom>
          <a:solidFill>
            <a:schemeClr val="accent4">
              <a:lumMod val="20000"/>
              <a:lumOff val="80000"/>
            </a:schemeClr>
          </a:solidFill>
        </p:spPr>
        <p:txBody>
          <a:bodyPr wrap="square" lIns="91440" tIns="45720" rIns="91440" bIns="45720" anchor="ctr" anchorCtr="0">
            <a:noAutofit/>
          </a:bodyPr>
          <a:lstStyle/>
          <a:p>
            <a:pPr algn="ctr">
              <a:lnSpc>
                <a:spcPct val="107000"/>
              </a:lnSpc>
            </a:pPr>
            <a:r>
              <a:rPr lang="en-US" sz="1200" b="1">
                <a:latin typeface="Arial" panose="020B0604020202020204" pitchFamily="34" charset="0"/>
                <a:cs typeface="Arial" panose="020B0604020202020204" pitchFamily="34" charset="0"/>
              </a:rPr>
              <a:t>Question: </a:t>
            </a:r>
            <a:r>
              <a:rPr lang="en-US" sz="1200">
                <a:latin typeface="Arial" panose="020B0604020202020204" pitchFamily="34" charset="0"/>
                <a:cs typeface="Arial" panose="020B0604020202020204" pitchFamily="34" charset="0"/>
              </a:rPr>
              <a:t>Is this an intervention needed?</a:t>
            </a:r>
          </a:p>
        </p:txBody>
      </p:sp>
      <p:sp>
        <p:nvSpPr>
          <p:cNvPr id="9" name="TextBox 8">
            <a:extLst>
              <a:ext uri="{FF2B5EF4-FFF2-40B4-BE49-F238E27FC236}">
                <a16:creationId xmlns:a16="http://schemas.microsoft.com/office/drawing/2014/main" id="{FF192DDE-DCAB-7DD4-2EFA-C9F83538D30F}"/>
              </a:ext>
            </a:extLst>
          </p:cNvPr>
          <p:cNvSpPr txBox="1"/>
          <p:nvPr/>
        </p:nvSpPr>
        <p:spPr>
          <a:xfrm>
            <a:off x="4664529" y="2013538"/>
            <a:ext cx="1317171" cy="1079948"/>
          </a:xfrm>
          <a:prstGeom prst="rect">
            <a:avLst/>
          </a:prstGeom>
          <a:solidFill>
            <a:schemeClr val="accent4"/>
          </a:solidFill>
        </p:spPr>
        <p:txBody>
          <a:bodyPr wrap="square" lIns="91440" tIns="45720" rIns="91440" bIns="45720" anchor="ctr" anchorCtr="0">
            <a:noAutofit/>
          </a:bodyPr>
          <a:lstStyle/>
          <a:p>
            <a:pPr algn="ctr">
              <a:lnSpc>
                <a:spcPct val="107000"/>
              </a:lnSpc>
            </a:pPr>
            <a:r>
              <a:rPr lang="en-US" sz="1200" b="1">
                <a:solidFill>
                  <a:schemeClr val="bg1"/>
                </a:solidFill>
                <a:latin typeface="Arial" panose="020B0604020202020204" pitchFamily="34" charset="0"/>
                <a:cs typeface="Arial" panose="020B0604020202020204" pitchFamily="34" charset="0"/>
              </a:rPr>
              <a:t>Step 3: </a:t>
            </a:r>
            <a:r>
              <a:rPr lang="en-US" sz="1200">
                <a:solidFill>
                  <a:schemeClr val="bg1"/>
                </a:solidFill>
                <a:latin typeface="Arial" panose="020B0604020202020204" pitchFamily="34" charset="0"/>
                <a:cs typeface="Arial" panose="020B0604020202020204" pitchFamily="34" charset="0"/>
              </a:rPr>
              <a:t>Case Planning</a:t>
            </a:r>
          </a:p>
        </p:txBody>
      </p:sp>
      <p:sp>
        <p:nvSpPr>
          <p:cNvPr id="10" name="TextBox 9">
            <a:extLst>
              <a:ext uri="{FF2B5EF4-FFF2-40B4-BE49-F238E27FC236}">
                <a16:creationId xmlns:a16="http://schemas.microsoft.com/office/drawing/2014/main" id="{DB11C279-F92F-CB1A-FF8C-51F0FB03AB0F}"/>
              </a:ext>
            </a:extLst>
          </p:cNvPr>
          <p:cNvSpPr txBox="1"/>
          <p:nvPr/>
        </p:nvSpPr>
        <p:spPr>
          <a:xfrm>
            <a:off x="4664529" y="3092570"/>
            <a:ext cx="1317171" cy="1079948"/>
          </a:xfrm>
          <a:prstGeom prst="rect">
            <a:avLst/>
          </a:prstGeom>
          <a:solidFill>
            <a:schemeClr val="accent4">
              <a:lumMod val="20000"/>
              <a:lumOff val="80000"/>
            </a:schemeClr>
          </a:solidFill>
        </p:spPr>
        <p:txBody>
          <a:bodyPr wrap="square" lIns="91440" tIns="45720" rIns="91440" bIns="45720" anchor="ctr" anchorCtr="0">
            <a:noAutofit/>
          </a:bodyPr>
          <a:lstStyle/>
          <a:p>
            <a:pPr algn="ctr">
              <a:lnSpc>
                <a:spcPct val="107000"/>
              </a:lnSpc>
            </a:pPr>
            <a:r>
              <a:rPr lang="en-US" sz="1200" b="1">
                <a:latin typeface="Arial" panose="020B0604020202020204" pitchFamily="34" charset="0"/>
                <a:cs typeface="Arial" panose="020B0604020202020204" pitchFamily="34" charset="0"/>
              </a:rPr>
              <a:t>Question: </a:t>
            </a:r>
            <a:r>
              <a:rPr lang="en-US" sz="1200">
                <a:latin typeface="Arial" panose="020B0604020202020204" pitchFamily="34" charset="0"/>
                <a:cs typeface="Arial" panose="020B0604020202020204" pitchFamily="34" charset="0"/>
              </a:rPr>
              <a:t>How can support best be provided?</a:t>
            </a:r>
          </a:p>
        </p:txBody>
      </p:sp>
      <p:sp>
        <p:nvSpPr>
          <p:cNvPr id="11" name="TextBox 10">
            <a:extLst>
              <a:ext uri="{FF2B5EF4-FFF2-40B4-BE49-F238E27FC236}">
                <a16:creationId xmlns:a16="http://schemas.microsoft.com/office/drawing/2014/main" id="{C49A40D9-E627-4808-5230-1B6A1BE68E54}"/>
              </a:ext>
            </a:extLst>
          </p:cNvPr>
          <p:cNvSpPr txBox="1"/>
          <p:nvPr/>
        </p:nvSpPr>
        <p:spPr>
          <a:xfrm>
            <a:off x="6455229" y="2013537"/>
            <a:ext cx="1317171" cy="1060015"/>
          </a:xfrm>
          <a:prstGeom prst="rect">
            <a:avLst/>
          </a:prstGeom>
          <a:solidFill>
            <a:schemeClr val="accent4"/>
          </a:solidFill>
        </p:spPr>
        <p:txBody>
          <a:bodyPr wrap="square" lIns="91440" tIns="45720" rIns="91440" bIns="45720" anchor="ctr" anchorCtr="0">
            <a:noAutofit/>
          </a:bodyPr>
          <a:lstStyle/>
          <a:p>
            <a:pPr algn="ctr">
              <a:lnSpc>
                <a:spcPct val="107000"/>
              </a:lnSpc>
            </a:pPr>
            <a:r>
              <a:rPr lang="en-US" sz="1200" b="1">
                <a:solidFill>
                  <a:schemeClr val="bg1"/>
                </a:solidFill>
                <a:latin typeface="Arial" panose="020B0604020202020204" pitchFamily="34" charset="0"/>
                <a:cs typeface="Arial" panose="020B0604020202020204" pitchFamily="34" charset="0"/>
              </a:rPr>
              <a:t>Step 4: </a:t>
            </a:r>
            <a:r>
              <a:rPr lang="en-US" sz="1200">
                <a:solidFill>
                  <a:schemeClr val="bg1"/>
                </a:solidFill>
                <a:latin typeface="Arial" panose="020B0604020202020204" pitchFamily="34" charset="0"/>
                <a:cs typeface="Arial" panose="020B0604020202020204" pitchFamily="34" charset="0"/>
              </a:rPr>
              <a:t>Implement the case plan</a:t>
            </a:r>
          </a:p>
        </p:txBody>
      </p:sp>
      <p:sp>
        <p:nvSpPr>
          <p:cNvPr id="12" name="TextBox 11">
            <a:extLst>
              <a:ext uri="{FF2B5EF4-FFF2-40B4-BE49-F238E27FC236}">
                <a16:creationId xmlns:a16="http://schemas.microsoft.com/office/drawing/2014/main" id="{3CBB4E43-E5F4-E487-C9A2-8D76EE104F6F}"/>
              </a:ext>
            </a:extLst>
          </p:cNvPr>
          <p:cNvSpPr txBox="1"/>
          <p:nvPr/>
        </p:nvSpPr>
        <p:spPr>
          <a:xfrm>
            <a:off x="6028254" y="4719493"/>
            <a:ext cx="2171122" cy="942231"/>
          </a:xfrm>
          <a:prstGeom prst="rect">
            <a:avLst/>
          </a:prstGeom>
          <a:solidFill>
            <a:schemeClr val="accent2">
              <a:lumMod val="20000"/>
              <a:lumOff val="80000"/>
            </a:schemeClr>
          </a:solidFill>
        </p:spPr>
        <p:txBody>
          <a:bodyPr wrap="square" lIns="91440" tIns="45720" rIns="91440" bIns="45720" anchor="ctr" anchorCtr="0">
            <a:noAutofit/>
          </a:bodyPr>
          <a:lstStyle/>
          <a:p>
            <a:pPr algn="ctr">
              <a:lnSpc>
                <a:spcPct val="107000"/>
              </a:lnSpc>
            </a:pPr>
            <a:r>
              <a:rPr lang="en-US" sz="1200">
                <a:latin typeface="Arial" panose="020B0604020202020204" pitchFamily="34" charset="0"/>
                <a:cs typeface="Arial" panose="020B0604020202020204" pitchFamily="34" charset="0"/>
              </a:rPr>
              <a:t>Refer for services /support or provide services/support directly</a:t>
            </a:r>
          </a:p>
        </p:txBody>
      </p:sp>
      <p:sp>
        <p:nvSpPr>
          <p:cNvPr id="13" name="TextBox 12">
            <a:extLst>
              <a:ext uri="{FF2B5EF4-FFF2-40B4-BE49-F238E27FC236}">
                <a16:creationId xmlns:a16="http://schemas.microsoft.com/office/drawing/2014/main" id="{7C4A48FA-DA2D-93CC-1027-353158D127F0}"/>
              </a:ext>
            </a:extLst>
          </p:cNvPr>
          <p:cNvSpPr txBox="1"/>
          <p:nvPr/>
        </p:nvSpPr>
        <p:spPr>
          <a:xfrm>
            <a:off x="8245929" y="2013538"/>
            <a:ext cx="1317171" cy="1079948"/>
          </a:xfrm>
          <a:prstGeom prst="rect">
            <a:avLst/>
          </a:prstGeom>
          <a:solidFill>
            <a:schemeClr val="accent4"/>
          </a:solidFill>
        </p:spPr>
        <p:txBody>
          <a:bodyPr wrap="square" lIns="91440" tIns="45720" rIns="91440" bIns="45720" anchor="ctr" anchorCtr="0">
            <a:noAutofit/>
          </a:bodyPr>
          <a:lstStyle/>
          <a:p>
            <a:pPr algn="ctr">
              <a:lnSpc>
                <a:spcPct val="107000"/>
              </a:lnSpc>
            </a:pPr>
            <a:r>
              <a:rPr lang="en-US" sz="1200" b="1">
                <a:solidFill>
                  <a:schemeClr val="bg1"/>
                </a:solidFill>
                <a:latin typeface="Arial" panose="020B0604020202020204" pitchFamily="34" charset="0"/>
                <a:cs typeface="Arial" panose="020B0604020202020204" pitchFamily="34" charset="0"/>
              </a:rPr>
              <a:t>Step 5: </a:t>
            </a:r>
            <a:r>
              <a:rPr lang="en-US" sz="1200">
                <a:solidFill>
                  <a:schemeClr val="bg1"/>
                </a:solidFill>
                <a:latin typeface="Arial" panose="020B0604020202020204" pitchFamily="34" charset="0"/>
                <a:cs typeface="Arial" panose="020B0604020202020204" pitchFamily="34" charset="0"/>
              </a:rPr>
              <a:t>Follow-up and review</a:t>
            </a:r>
          </a:p>
        </p:txBody>
      </p:sp>
      <p:sp>
        <p:nvSpPr>
          <p:cNvPr id="14" name="TextBox 13">
            <a:extLst>
              <a:ext uri="{FF2B5EF4-FFF2-40B4-BE49-F238E27FC236}">
                <a16:creationId xmlns:a16="http://schemas.microsoft.com/office/drawing/2014/main" id="{954A2AED-CDD5-2A21-F577-DD72BB4919E3}"/>
              </a:ext>
            </a:extLst>
          </p:cNvPr>
          <p:cNvSpPr txBox="1"/>
          <p:nvPr/>
        </p:nvSpPr>
        <p:spPr>
          <a:xfrm>
            <a:off x="8245929" y="3073553"/>
            <a:ext cx="1317171" cy="1079948"/>
          </a:xfrm>
          <a:prstGeom prst="rect">
            <a:avLst/>
          </a:prstGeom>
          <a:solidFill>
            <a:schemeClr val="accent4">
              <a:lumMod val="20000"/>
              <a:lumOff val="80000"/>
            </a:schemeClr>
          </a:solidFill>
        </p:spPr>
        <p:txBody>
          <a:bodyPr wrap="square" lIns="91440" tIns="45720" rIns="91440" bIns="45720" anchor="ctr" anchorCtr="0">
            <a:noAutofit/>
          </a:bodyPr>
          <a:lstStyle/>
          <a:p>
            <a:pPr algn="ctr">
              <a:lnSpc>
                <a:spcPct val="107000"/>
              </a:lnSpc>
            </a:pPr>
            <a:r>
              <a:rPr lang="en-US" sz="1200" b="1">
                <a:latin typeface="Arial" panose="020B0604020202020204" pitchFamily="34" charset="0"/>
                <a:cs typeface="Arial" panose="020B0604020202020204" pitchFamily="34" charset="0"/>
              </a:rPr>
              <a:t>Question: </a:t>
            </a:r>
            <a:r>
              <a:rPr lang="en-US" sz="1200">
                <a:latin typeface="Arial" panose="020B0604020202020204" pitchFamily="34" charset="0"/>
                <a:cs typeface="Arial" panose="020B0604020202020204" pitchFamily="34" charset="0"/>
              </a:rPr>
              <a:t>Has the case plan goal been met?</a:t>
            </a:r>
          </a:p>
        </p:txBody>
      </p:sp>
      <p:sp>
        <p:nvSpPr>
          <p:cNvPr id="15" name="TextBox 14">
            <a:extLst>
              <a:ext uri="{FF2B5EF4-FFF2-40B4-BE49-F238E27FC236}">
                <a16:creationId xmlns:a16="http://schemas.microsoft.com/office/drawing/2014/main" id="{D8218BE1-4F62-3F3C-2351-4EC8B70F795B}"/>
              </a:ext>
            </a:extLst>
          </p:cNvPr>
          <p:cNvSpPr txBox="1"/>
          <p:nvPr/>
        </p:nvSpPr>
        <p:spPr>
          <a:xfrm>
            <a:off x="10036629" y="2013537"/>
            <a:ext cx="1317171" cy="1060015"/>
          </a:xfrm>
          <a:prstGeom prst="rect">
            <a:avLst/>
          </a:prstGeom>
          <a:solidFill>
            <a:schemeClr val="accent4"/>
          </a:solidFill>
        </p:spPr>
        <p:txBody>
          <a:bodyPr wrap="square" lIns="91440" tIns="45720" rIns="91440" bIns="45720" anchor="ctr" anchorCtr="0">
            <a:noAutofit/>
          </a:bodyPr>
          <a:lstStyle/>
          <a:p>
            <a:pPr algn="ctr">
              <a:lnSpc>
                <a:spcPct val="107000"/>
              </a:lnSpc>
            </a:pPr>
            <a:r>
              <a:rPr lang="en-US" sz="1200" b="1">
                <a:solidFill>
                  <a:schemeClr val="bg1"/>
                </a:solidFill>
                <a:latin typeface="Arial" panose="020B0604020202020204" pitchFamily="34" charset="0"/>
                <a:cs typeface="Arial" panose="020B0604020202020204" pitchFamily="34" charset="0"/>
              </a:rPr>
              <a:t>Step 6: </a:t>
            </a:r>
            <a:r>
              <a:rPr lang="en-US" sz="1200">
                <a:solidFill>
                  <a:schemeClr val="bg1"/>
                </a:solidFill>
                <a:latin typeface="Arial" panose="020B0604020202020204" pitchFamily="34" charset="0"/>
                <a:cs typeface="Arial" panose="020B0604020202020204" pitchFamily="34" charset="0"/>
              </a:rPr>
              <a:t>Case closure</a:t>
            </a:r>
          </a:p>
        </p:txBody>
      </p:sp>
      <p:sp>
        <p:nvSpPr>
          <p:cNvPr id="23" name="TextBox 22">
            <a:extLst>
              <a:ext uri="{FF2B5EF4-FFF2-40B4-BE49-F238E27FC236}">
                <a16:creationId xmlns:a16="http://schemas.microsoft.com/office/drawing/2014/main" id="{A4B26468-AE31-BAFC-4A0F-1569400F39DF}"/>
              </a:ext>
            </a:extLst>
          </p:cNvPr>
          <p:cNvSpPr txBox="1"/>
          <p:nvPr/>
        </p:nvSpPr>
        <p:spPr>
          <a:xfrm>
            <a:off x="1085603" y="4719493"/>
            <a:ext cx="1314697" cy="942231"/>
          </a:xfrm>
          <a:prstGeom prst="rect">
            <a:avLst/>
          </a:prstGeom>
          <a:solidFill>
            <a:schemeClr val="accent2">
              <a:lumMod val="20000"/>
              <a:lumOff val="80000"/>
            </a:schemeClr>
          </a:solidFill>
        </p:spPr>
        <p:txBody>
          <a:bodyPr wrap="square" lIns="91440" tIns="45720" rIns="91440" bIns="45720" anchor="ctr" anchorCtr="0">
            <a:noAutofit/>
          </a:bodyPr>
          <a:lstStyle/>
          <a:p>
            <a:pPr algn="ctr">
              <a:lnSpc>
                <a:spcPct val="107000"/>
              </a:lnSpc>
            </a:pPr>
            <a:r>
              <a:rPr lang="en-US" sz="1200">
                <a:latin typeface="Arial" panose="020B0604020202020204" pitchFamily="34" charset="0"/>
                <a:cs typeface="Arial" panose="020B0604020202020204" pitchFamily="34" charset="0"/>
              </a:rPr>
              <a:t>No action / close case</a:t>
            </a:r>
          </a:p>
        </p:txBody>
      </p:sp>
      <p:cxnSp>
        <p:nvCxnSpPr>
          <p:cNvPr id="25" name="Straight Arrow Connector 24">
            <a:extLst>
              <a:ext uri="{FF2B5EF4-FFF2-40B4-BE49-F238E27FC236}">
                <a16:creationId xmlns:a16="http://schemas.microsoft.com/office/drawing/2014/main" id="{DBC7ABF2-A95C-BECE-4BB8-5FC05841B3F9}"/>
              </a:ext>
            </a:extLst>
          </p:cNvPr>
          <p:cNvCxnSpPr>
            <a:cxnSpLocks/>
            <a:stCxn id="2" idx="3"/>
            <a:endCxn id="7" idx="1"/>
          </p:cNvCxnSpPr>
          <p:nvPr/>
        </p:nvCxnSpPr>
        <p:spPr>
          <a:xfrm>
            <a:off x="2400300" y="2553512"/>
            <a:ext cx="473529"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7D53D6F-87F8-CD0C-A911-3D52E91AA5CB}"/>
              </a:ext>
            </a:extLst>
          </p:cNvPr>
          <p:cNvCxnSpPr>
            <a:cxnSpLocks/>
            <a:stCxn id="7" idx="3"/>
            <a:endCxn id="9" idx="1"/>
          </p:cNvCxnSpPr>
          <p:nvPr/>
        </p:nvCxnSpPr>
        <p:spPr>
          <a:xfrm>
            <a:off x="4191000" y="2553512"/>
            <a:ext cx="473529"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8ACC515-2C16-96AA-6CBE-3972960E203C}"/>
              </a:ext>
            </a:extLst>
          </p:cNvPr>
          <p:cNvCxnSpPr>
            <a:cxnSpLocks/>
            <a:stCxn id="9" idx="3"/>
            <a:endCxn id="11" idx="1"/>
          </p:cNvCxnSpPr>
          <p:nvPr/>
        </p:nvCxnSpPr>
        <p:spPr>
          <a:xfrm flipV="1">
            <a:off x="5981700" y="2543545"/>
            <a:ext cx="473529" cy="9967"/>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5E3CC3A-DFEF-3A91-4965-A282022AE436}"/>
              </a:ext>
            </a:extLst>
          </p:cNvPr>
          <p:cNvCxnSpPr>
            <a:cxnSpLocks/>
            <a:stCxn id="11" idx="3"/>
            <a:endCxn id="13" idx="1"/>
          </p:cNvCxnSpPr>
          <p:nvPr/>
        </p:nvCxnSpPr>
        <p:spPr>
          <a:xfrm>
            <a:off x="7772400" y="2543545"/>
            <a:ext cx="473529" cy="9967"/>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B93D137-9DFB-22FF-A515-5E1A08718ECB}"/>
              </a:ext>
            </a:extLst>
          </p:cNvPr>
          <p:cNvCxnSpPr>
            <a:cxnSpLocks/>
            <a:stCxn id="13" idx="3"/>
            <a:endCxn id="15" idx="1"/>
          </p:cNvCxnSpPr>
          <p:nvPr/>
        </p:nvCxnSpPr>
        <p:spPr>
          <a:xfrm flipV="1">
            <a:off x="9563100" y="2543545"/>
            <a:ext cx="473529" cy="9967"/>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09AFCCE-3006-63FB-FF02-1F22AF56C43B}"/>
              </a:ext>
            </a:extLst>
          </p:cNvPr>
          <p:cNvCxnSpPr>
            <a:cxnSpLocks/>
            <a:stCxn id="11" idx="2"/>
            <a:endCxn id="12" idx="0"/>
          </p:cNvCxnSpPr>
          <p:nvPr/>
        </p:nvCxnSpPr>
        <p:spPr>
          <a:xfrm>
            <a:off x="7113815" y="3073552"/>
            <a:ext cx="0" cy="1645941"/>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C8E21D0-7A73-B4CF-1162-AF0F6BECB55B}"/>
              </a:ext>
            </a:extLst>
          </p:cNvPr>
          <p:cNvCxnSpPr>
            <a:cxnSpLocks/>
            <a:stCxn id="4" idx="2"/>
            <a:endCxn id="23" idx="0"/>
          </p:cNvCxnSpPr>
          <p:nvPr/>
        </p:nvCxnSpPr>
        <p:spPr>
          <a:xfrm>
            <a:off x="1741715" y="4172518"/>
            <a:ext cx="1237" cy="546975"/>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B102ADC0-291D-9CB5-BB72-A3BE92B7ABB2}"/>
              </a:ext>
            </a:extLst>
          </p:cNvPr>
          <p:cNvCxnSpPr>
            <a:stCxn id="8" idx="2"/>
            <a:endCxn id="23" idx="3"/>
          </p:cNvCxnSpPr>
          <p:nvPr/>
        </p:nvCxnSpPr>
        <p:spPr>
          <a:xfrm rot="5400000">
            <a:off x="2457313" y="4115506"/>
            <a:ext cx="1018091" cy="1132115"/>
          </a:xfrm>
          <a:prstGeom prst="bentConnector2">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797BE4EF-F0CC-7AB2-F5EF-1ED588BAF9EB}"/>
              </a:ext>
            </a:extLst>
          </p:cNvPr>
          <p:cNvCxnSpPr>
            <a:cxnSpLocks/>
            <a:stCxn id="13" idx="0"/>
            <a:endCxn id="2" idx="0"/>
          </p:cNvCxnSpPr>
          <p:nvPr/>
        </p:nvCxnSpPr>
        <p:spPr>
          <a:xfrm rot="16200000" flipV="1">
            <a:off x="5323115" y="-1567862"/>
            <a:ext cx="12700" cy="7162800"/>
          </a:xfrm>
          <a:prstGeom prst="bentConnector3">
            <a:avLst>
              <a:gd name="adj1" fmla="val 3150000"/>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DF234B8F-3BEF-33DE-B77D-457B9A2E5F3D}"/>
              </a:ext>
            </a:extLst>
          </p:cNvPr>
          <p:cNvSpPr txBox="1"/>
          <p:nvPr/>
        </p:nvSpPr>
        <p:spPr>
          <a:xfrm>
            <a:off x="2285601" y="2678130"/>
            <a:ext cx="655134" cy="276999"/>
          </a:xfrm>
          <a:prstGeom prst="rect">
            <a:avLst/>
          </a:prstGeom>
          <a:noFill/>
        </p:spPr>
        <p:txBody>
          <a:bodyPr wrap="square">
            <a:spAutoFit/>
          </a:bodyPr>
          <a:lstStyle/>
          <a:p>
            <a:pPr algn="ctr"/>
            <a:r>
              <a:rPr lang="en-US" sz="1200" b="1">
                <a:solidFill>
                  <a:schemeClr val="accent4"/>
                </a:solidFill>
                <a:latin typeface="Arial" panose="020B0604020202020204" pitchFamily="34" charset="0"/>
                <a:cs typeface="Arial" panose="020B0604020202020204" pitchFamily="34" charset="0"/>
              </a:rPr>
              <a:t>YES</a:t>
            </a:r>
            <a:endParaRPr lang="en-CA" sz="1200">
              <a:solidFill>
                <a:schemeClr val="accent4"/>
              </a:solidFill>
            </a:endParaRPr>
          </a:p>
        </p:txBody>
      </p:sp>
      <p:sp>
        <p:nvSpPr>
          <p:cNvPr id="74" name="TextBox 73">
            <a:extLst>
              <a:ext uri="{FF2B5EF4-FFF2-40B4-BE49-F238E27FC236}">
                <a16:creationId xmlns:a16="http://schemas.microsoft.com/office/drawing/2014/main" id="{239000ED-9ECD-3640-E1CA-27BE86E5C398}"/>
              </a:ext>
            </a:extLst>
          </p:cNvPr>
          <p:cNvSpPr txBox="1"/>
          <p:nvPr/>
        </p:nvSpPr>
        <p:spPr>
          <a:xfrm>
            <a:off x="4100198" y="2678130"/>
            <a:ext cx="655134" cy="276999"/>
          </a:xfrm>
          <a:prstGeom prst="rect">
            <a:avLst/>
          </a:prstGeom>
          <a:noFill/>
        </p:spPr>
        <p:txBody>
          <a:bodyPr wrap="square">
            <a:spAutoFit/>
          </a:bodyPr>
          <a:lstStyle/>
          <a:p>
            <a:pPr algn="ctr"/>
            <a:r>
              <a:rPr lang="en-US" sz="1200" b="1">
                <a:solidFill>
                  <a:schemeClr val="accent4"/>
                </a:solidFill>
                <a:latin typeface="Arial" panose="020B0604020202020204" pitchFamily="34" charset="0"/>
                <a:cs typeface="Arial" panose="020B0604020202020204" pitchFamily="34" charset="0"/>
              </a:rPr>
              <a:t>YES</a:t>
            </a:r>
            <a:endParaRPr lang="en-CA" sz="1200">
              <a:solidFill>
                <a:schemeClr val="accent4"/>
              </a:solidFill>
            </a:endParaRPr>
          </a:p>
        </p:txBody>
      </p:sp>
      <p:sp>
        <p:nvSpPr>
          <p:cNvPr id="76" name="TextBox 75">
            <a:extLst>
              <a:ext uri="{FF2B5EF4-FFF2-40B4-BE49-F238E27FC236}">
                <a16:creationId xmlns:a16="http://schemas.microsoft.com/office/drawing/2014/main" id="{9007BA30-1D4F-66D0-D240-7055D41BC6B4}"/>
              </a:ext>
            </a:extLst>
          </p:cNvPr>
          <p:cNvSpPr txBox="1"/>
          <p:nvPr/>
        </p:nvSpPr>
        <p:spPr>
          <a:xfrm>
            <a:off x="9472260" y="2678130"/>
            <a:ext cx="655134" cy="276999"/>
          </a:xfrm>
          <a:prstGeom prst="rect">
            <a:avLst/>
          </a:prstGeom>
          <a:noFill/>
        </p:spPr>
        <p:txBody>
          <a:bodyPr wrap="square">
            <a:spAutoFit/>
          </a:bodyPr>
          <a:lstStyle/>
          <a:p>
            <a:pPr algn="ctr"/>
            <a:r>
              <a:rPr lang="en-US" sz="1200" b="1">
                <a:solidFill>
                  <a:schemeClr val="accent4"/>
                </a:solidFill>
                <a:latin typeface="Arial" panose="020B0604020202020204" pitchFamily="34" charset="0"/>
                <a:cs typeface="Arial" panose="020B0604020202020204" pitchFamily="34" charset="0"/>
              </a:rPr>
              <a:t>YES</a:t>
            </a:r>
            <a:endParaRPr lang="en-CA" sz="1200">
              <a:solidFill>
                <a:schemeClr val="accent4"/>
              </a:solidFill>
            </a:endParaRPr>
          </a:p>
        </p:txBody>
      </p:sp>
      <p:sp>
        <p:nvSpPr>
          <p:cNvPr id="77" name="TextBox 76">
            <a:extLst>
              <a:ext uri="{FF2B5EF4-FFF2-40B4-BE49-F238E27FC236}">
                <a16:creationId xmlns:a16="http://schemas.microsoft.com/office/drawing/2014/main" id="{411816C2-EC3B-AD5C-C635-3EA4AB222EDA}"/>
              </a:ext>
            </a:extLst>
          </p:cNvPr>
          <p:cNvSpPr txBox="1"/>
          <p:nvPr/>
        </p:nvSpPr>
        <p:spPr>
          <a:xfrm>
            <a:off x="1741714" y="4300008"/>
            <a:ext cx="655134" cy="276999"/>
          </a:xfrm>
          <a:prstGeom prst="rect">
            <a:avLst/>
          </a:prstGeom>
          <a:noFill/>
        </p:spPr>
        <p:txBody>
          <a:bodyPr wrap="square">
            <a:spAutoFit/>
          </a:bodyPr>
          <a:lstStyle/>
          <a:p>
            <a:pPr algn="ctr"/>
            <a:r>
              <a:rPr lang="en-US" sz="1200" b="1">
                <a:solidFill>
                  <a:schemeClr val="accent4"/>
                </a:solidFill>
                <a:latin typeface="Arial" panose="020B0604020202020204" pitchFamily="34" charset="0"/>
                <a:cs typeface="Arial" panose="020B0604020202020204" pitchFamily="34" charset="0"/>
              </a:rPr>
              <a:t>NO</a:t>
            </a:r>
            <a:endParaRPr lang="en-CA" sz="1200">
              <a:solidFill>
                <a:schemeClr val="accent4"/>
              </a:solidFill>
            </a:endParaRPr>
          </a:p>
        </p:txBody>
      </p:sp>
      <p:sp>
        <p:nvSpPr>
          <p:cNvPr id="78" name="TextBox 77">
            <a:extLst>
              <a:ext uri="{FF2B5EF4-FFF2-40B4-BE49-F238E27FC236}">
                <a16:creationId xmlns:a16="http://schemas.microsoft.com/office/drawing/2014/main" id="{0E243E79-F72B-4297-76BA-541A2171EBA3}"/>
              </a:ext>
            </a:extLst>
          </p:cNvPr>
          <p:cNvSpPr txBox="1"/>
          <p:nvPr/>
        </p:nvSpPr>
        <p:spPr>
          <a:xfrm>
            <a:off x="3505269" y="4300008"/>
            <a:ext cx="655134" cy="276999"/>
          </a:xfrm>
          <a:prstGeom prst="rect">
            <a:avLst/>
          </a:prstGeom>
          <a:noFill/>
        </p:spPr>
        <p:txBody>
          <a:bodyPr wrap="square">
            <a:spAutoFit/>
          </a:bodyPr>
          <a:lstStyle/>
          <a:p>
            <a:pPr algn="ctr"/>
            <a:r>
              <a:rPr lang="en-US" sz="1200" b="1">
                <a:solidFill>
                  <a:schemeClr val="accent4"/>
                </a:solidFill>
                <a:latin typeface="Arial" panose="020B0604020202020204" pitchFamily="34" charset="0"/>
                <a:cs typeface="Arial" panose="020B0604020202020204" pitchFamily="34" charset="0"/>
              </a:rPr>
              <a:t>NO</a:t>
            </a:r>
            <a:endParaRPr lang="en-CA" sz="1200">
              <a:solidFill>
                <a:schemeClr val="accent4"/>
              </a:solidFill>
            </a:endParaRPr>
          </a:p>
        </p:txBody>
      </p:sp>
      <p:sp>
        <p:nvSpPr>
          <p:cNvPr id="79" name="TextBox 78">
            <a:extLst>
              <a:ext uri="{FF2B5EF4-FFF2-40B4-BE49-F238E27FC236}">
                <a16:creationId xmlns:a16="http://schemas.microsoft.com/office/drawing/2014/main" id="{A2E8D15F-0158-519B-B98B-8D57D23FEFA2}"/>
              </a:ext>
            </a:extLst>
          </p:cNvPr>
          <p:cNvSpPr txBox="1"/>
          <p:nvPr/>
        </p:nvSpPr>
        <p:spPr>
          <a:xfrm>
            <a:off x="8907966" y="1634624"/>
            <a:ext cx="655134" cy="276999"/>
          </a:xfrm>
          <a:prstGeom prst="rect">
            <a:avLst/>
          </a:prstGeom>
          <a:noFill/>
        </p:spPr>
        <p:txBody>
          <a:bodyPr wrap="square">
            <a:spAutoFit/>
          </a:bodyPr>
          <a:lstStyle/>
          <a:p>
            <a:pPr algn="ctr"/>
            <a:r>
              <a:rPr lang="en-US" sz="1200" b="1">
                <a:solidFill>
                  <a:schemeClr val="accent4"/>
                </a:solidFill>
                <a:latin typeface="Arial" panose="020B0604020202020204" pitchFamily="34" charset="0"/>
                <a:cs typeface="Arial" panose="020B0604020202020204" pitchFamily="34" charset="0"/>
              </a:rPr>
              <a:t>NO</a:t>
            </a:r>
            <a:endParaRPr lang="en-CA" sz="1200">
              <a:solidFill>
                <a:schemeClr val="accent4"/>
              </a:solidFill>
            </a:endParaRPr>
          </a:p>
        </p:txBody>
      </p:sp>
    </p:spTree>
    <p:extLst>
      <p:ext uri="{BB962C8B-B14F-4D97-AF65-F5344CB8AC3E}">
        <p14:creationId xmlns:p14="http://schemas.microsoft.com/office/powerpoint/2010/main" val="2700132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CA"/>
              <a:t>About IM4CM</a:t>
            </a:r>
          </a:p>
        </p:txBody>
      </p:sp>
      <p:grpSp>
        <p:nvGrpSpPr>
          <p:cNvPr id="2" name="Group 1">
            <a:extLst>
              <a:ext uri="{FF2B5EF4-FFF2-40B4-BE49-F238E27FC236}">
                <a16:creationId xmlns:a16="http://schemas.microsoft.com/office/drawing/2014/main" id="{A39B0D7F-2931-209C-32FC-D9EFD98C42E2}"/>
              </a:ext>
            </a:extLst>
          </p:cNvPr>
          <p:cNvGrpSpPr/>
          <p:nvPr/>
        </p:nvGrpSpPr>
        <p:grpSpPr>
          <a:xfrm>
            <a:off x="7866133" y="2193678"/>
            <a:ext cx="2192267" cy="2470644"/>
            <a:chOff x="7988796" y="3622964"/>
            <a:chExt cx="965983" cy="1088645"/>
          </a:xfrm>
        </p:grpSpPr>
        <p:sp>
          <p:nvSpPr>
            <p:cNvPr id="3" name="Flowchart: Card 2">
              <a:extLst>
                <a:ext uri="{FF2B5EF4-FFF2-40B4-BE49-F238E27FC236}">
                  <a16:creationId xmlns:a16="http://schemas.microsoft.com/office/drawing/2014/main" id="{BC62F3C8-A368-4499-1CCB-0139870C851E}"/>
                </a:ext>
              </a:extLst>
            </p:cNvPr>
            <p:cNvSpPr/>
            <p:nvPr/>
          </p:nvSpPr>
          <p:spPr>
            <a:xfrm>
              <a:off x="8192676" y="3819749"/>
              <a:ext cx="762103" cy="891860"/>
            </a:xfrm>
            <a:prstGeom prst="flowChartPunchedCard">
              <a:avLst/>
            </a:prstGeom>
            <a:solidFill>
              <a:schemeClr val="accent4"/>
            </a:solidFill>
            <a:ln w="762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Flowchart: Card 3">
              <a:extLst>
                <a:ext uri="{FF2B5EF4-FFF2-40B4-BE49-F238E27FC236}">
                  <a16:creationId xmlns:a16="http://schemas.microsoft.com/office/drawing/2014/main" id="{7FAB13A3-6451-BA46-4949-BEA3BE0A54E4}"/>
                </a:ext>
              </a:extLst>
            </p:cNvPr>
            <p:cNvSpPr/>
            <p:nvPr/>
          </p:nvSpPr>
          <p:spPr>
            <a:xfrm>
              <a:off x="8085489" y="3716795"/>
              <a:ext cx="762103" cy="891860"/>
            </a:xfrm>
            <a:prstGeom prst="flowChartPunchedCard">
              <a:avLst/>
            </a:prstGeom>
            <a:solidFill>
              <a:schemeClr val="accent4"/>
            </a:solidFill>
            <a:ln w="762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Flowchart: Card 4">
              <a:extLst>
                <a:ext uri="{FF2B5EF4-FFF2-40B4-BE49-F238E27FC236}">
                  <a16:creationId xmlns:a16="http://schemas.microsoft.com/office/drawing/2014/main" id="{FDA0CDFC-549E-B00F-6015-AFC4E6A7ADA8}"/>
                </a:ext>
              </a:extLst>
            </p:cNvPr>
            <p:cNvSpPr/>
            <p:nvPr/>
          </p:nvSpPr>
          <p:spPr>
            <a:xfrm>
              <a:off x="7988796" y="3622964"/>
              <a:ext cx="762103" cy="891860"/>
            </a:xfrm>
            <a:prstGeom prst="flowChartPunchedCard">
              <a:avLst/>
            </a:prstGeom>
            <a:solidFill>
              <a:schemeClr val="accent4"/>
            </a:solidFill>
            <a:ln w="762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ircle: Hollow 5">
              <a:extLst>
                <a:ext uri="{FF2B5EF4-FFF2-40B4-BE49-F238E27FC236}">
                  <a16:creationId xmlns:a16="http://schemas.microsoft.com/office/drawing/2014/main" id="{9952203C-884F-B28F-8B0D-DE0D0BE90BCF}"/>
                </a:ext>
              </a:extLst>
            </p:cNvPr>
            <p:cNvSpPr/>
            <p:nvPr/>
          </p:nvSpPr>
          <p:spPr>
            <a:xfrm>
              <a:off x="8125692" y="3843931"/>
              <a:ext cx="469221" cy="469221"/>
            </a:xfrm>
            <a:prstGeom prst="donut">
              <a:avLst>
                <a:gd name="adj" fmla="val 32185"/>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spTree>
    <p:extLst>
      <p:ext uri="{BB962C8B-B14F-4D97-AF65-F5344CB8AC3E}">
        <p14:creationId xmlns:p14="http://schemas.microsoft.com/office/powerpoint/2010/main" val="1957135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a:latin typeface="Arial"/>
                <a:cs typeface="Arial"/>
              </a:rPr>
              <a:t>Discussion</a:t>
            </a:r>
            <a:endParaRPr lang="en-US"/>
          </a:p>
        </p:txBody>
      </p:sp>
      <p:sp>
        <p:nvSpPr>
          <p:cNvPr id="2" name="TextBox 1">
            <a:extLst>
              <a:ext uri="{FF2B5EF4-FFF2-40B4-BE49-F238E27FC236}">
                <a16:creationId xmlns:a16="http://schemas.microsoft.com/office/drawing/2014/main" id="{9FE0D19C-CA8E-2A63-4F50-DBBE81C6007D}"/>
              </a:ext>
            </a:extLst>
          </p:cNvPr>
          <p:cNvSpPr txBox="1"/>
          <p:nvPr/>
        </p:nvSpPr>
        <p:spPr>
          <a:xfrm>
            <a:off x="6096000" y="2645158"/>
            <a:ext cx="4397298" cy="1634871"/>
          </a:xfrm>
          <a:prstGeom prst="rect">
            <a:avLst/>
          </a:prstGeom>
          <a:noFill/>
        </p:spPr>
        <p:txBody>
          <a:bodyPr wrap="square" lIns="91440" tIns="45720" rIns="91440" bIns="45720" anchor="t">
            <a:spAutoFit/>
          </a:bodyPr>
          <a:lstStyle/>
          <a:p>
            <a:pPr algn="ctr">
              <a:lnSpc>
                <a:spcPct val="107000"/>
              </a:lnSpc>
            </a:pPr>
            <a:r>
              <a:rPr lang="en-US" sz="3200" b="1">
                <a:latin typeface="Arial" panose="020B0604020202020204" pitchFamily="34" charset="0"/>
                <a:cs typeface="Arial" panose="020B0604020202020204" pitchFamily="34" charset="0"/>
              </a:rPr>
              <a:t>Why do we collect information in case management?</a:t>
            </a:r>
          </a:p>
        </p:txBody>
      </p:sp>
      <p:grpSp>
        <p:nvGrpSpPr>
          <p:cNvPr id="3" name="Google Shape;314;p4">
            <a:extLst>
              <a:ext uri="{FF2B5EF4-FFF2-40B4-BE49-F238E27FC236}">
                <a16:creationId xmlns:a16="http://schemas.microsoft.com/office/drawing/2014/main" id="{502014F3-A11B-8CD8-93CB-0D36D2F29C61}"/>
              </a:ext>
            </a:extLst>
          </p:cNvPr>
          <p:cNvGrpSpPr/>
          <p:nvPr/>
        </p:nvGrpSpPr>
        <p:grpSpPr>
          <a:xfrm>
            <a:off x="1354346" y="2137251"/>
            <a:ext cx="4219090" cy="2738321"/>
            <a:chOff x="3400707" y="1772174"/>
            <a:chExt cx="5758105" cy="3737192"/>
          </a:xfrm>
          <a:solidFill>
            <a:schemeClr val="accent4"/>
          </a:solidFill>
        </p:grpSpPr>
        <p:sp>
          <p:nvSpPr>
            <p:cNvPr id="4" name="Google Shape;315;p4">
              <a:extLst>
                <a:ext uri="{FF2B5EF4-FFF2-40B4-BE49-F238E27FC236}">
                  <a16:creationId xmlns:a16="http://schemas.microsoft.com/office/drawing/2014/main" id="{837F2F72-B87B-6837-0628-F9F857F24B2F}"/>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Google Shape;316;p4">
              <a:extLst>
                <a:ext uri="{FF2B5EF4-FFF2-40B4-BE49-F238E27FC236}">
                  <a16:creationId xmlns:a16="http://schemas.microsoft.com/office/drawing/2014/main" id="{39188D8E-F2B5-9A76-5A17-510822B26D60}"/>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317;p4">
              <a:extLst>
                <a:ext uri="{FF2B5EF4-FFF2-40B4-BE49-F238E27FC236}">
                  <a16:creationId xmlns:a16="http://schemas.microsoft.com/office/drawing/2014/main" id="{BD12AC9E-9E9C-9132-F3D8-CDE393C928A9}"/>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318;p4">
              <a:extLst>
                <a:ext uri="{FF2B5EF4-FFF2-40B4-BE49-F238E27FC236}">
                  <a16:creationId xmlns:a16="http://schemas.microsoft.com/office/drawing/2014/main" id="{E505DB98-CE9A-D508-946E-0CF25D0059D1}"/>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319;p4">
              <a:extLst>
                <a:ext uri="{FF2B5EF4-FFF2-40B4-BE49-F238E27FC236}">
                  <a16:creationId xmlns:a16="http://schemas.microsoft.com/office/drawing/2014/main" id="{CD46C1B8-9F8F-11C3-F98E-5BDC6753EE3F}"/>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320;p4">
              <a:extLst>
                <a:ext uri="{FF2B5EF4-FFF2-40B4-BE49-F238E27FC236}">
                  <a16:creationId xmlns:a16="http://schemas.microsoft.com/office/drawing/2014/main" id="{2B5696B0-4A33-1126-4746-F059BDC7BAC5}"/>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321;p4">
              <a:extLst>
                <a:ext uri="{FF2B5EF4-FFF2-40B4-BE49-F238E27FC236}">
                  <a16:creationId xmlns:a16="http://schemas.microsoft.com/office/drawing/2014/main" id="{E135A65D-17A9-2F1E-51BC-EEC3AFFA34DF}"/>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322;p4">
              <a:extLst>
                <a:ext uri="{FF2B5EF4-FFF2-40B4-BE49-F238E27FC236}">
                  <a16:creationId xmlns:a16="http://schemas.microsoft.com/office/drawing/2014/main" id="{2B61E2E3-67A4-B71F-A6AC-EF02A3463A21}"/>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646757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a:latin typeface="Arial"/>
                <a:cs typeface="Arial"/>
              </a:rPr>
              <a:t>Reasons for documenting cases</a:t>
            </a:r>
            <a:endParaRPr lang="en-US"/>
          </a:p>
        </p:txBody>
      </p:sp>
      <p:sp>
        <p:nvSpPr>
          <p:cNvPr id="20" name="TextBox 19">
            <a:extLst>
              <a:ext uri="{FF2B5EF4-FFF2-40B4-BE49-F238E27FC236}">
                <a16:creationId xmlns:a16="http://schemas.microsoft.com/office/drawing/2014/main" id="{AF5432FE-C4AE-4C2D-AF97-948319B64856}"/>
              </a:ext>
            </a:extLst>
          </p:cNvPr>
          <p:cNvSpPr txBox="1"/>
          <p:nvPr/>
        </p:nvSpPr>
        <p:spPr>
          <a:xfrm>
            <a:off x="2010764" y="2298303"/>
            <a:ext cx="2089273" cy="1056379"/>
          </a:xfrm>
          <a:prstGeom prst="rect">
            <a:avLst/>
          </a:prstGeom>
          <a:noFill/>
        </p:spPr>
        <p:txBody>
          <a:bodyPr wrap="square" lIns="91440" tIns="45720" rIns="91440" bIns="45720" anchor="t">
            <a:spAutoFit/>
          </a:bodyPr>
          <a:lstStyle/>
          <a:p>
            <a:pPr>
              <a:lnSpc>
                <a:spcPct val="107000"/>
              </a:lnSpc>
            </a:pPr>
            <a:r>
              <a:rPr lang="en-US" sz="2000">
                <a:latin typeface="Arial" panose="020B0604020202020204" pitchFamily="34" charset="0"/>
                <a:cs typeface="Arial" panose="020B0604020202020204" pitchFamily="34" charset="0"/>
              </a:rPr>
              <a:t>To understand the child’s situation</a:t>
            </a:r>
          </a:p>
        </p:txBody>
      </p:sp>
      <p:sp>
        <p:nvSpPr>
          <p:cNvPr id="26" name="TextBox 25">
            <a:extLst>
              <a:ext uri="{FF2B5EF4-FFF2-40B4-BE49-F238E27FC236}">
                <a16:creationId xmlns:a16="http://schemas.microsoft.com/office/drawing/2014/main" id="{89BB7807-FDA1-6BDA-93B1-A88AD4E3E346}"/>
              </a:ext>
            </a:extLst>
          </p:cNvPr>
          <p:cNvSpPr txBox="1"/>
          <p:nvPr/>
        </p:nvSpPr>
        <p:spPr>
          <a:xfrm>
            <a:off x="5576457" y="2298303"/>
            <a:ext cx="2089273" cy="397738"/>
          </a:xfrm>
          <a:prstGeom prst="rect">
            <a:avLst/>
          </a:prstGeom>
          <a:noFill/>
        </p:spPr>
        <p:txBody>
          <a:bodyPr wrap="square">
            <a:spAutoFit/>
          </a:bodyPr>
          <a:lstStyle/>
          <a:p>
            <a:pPr>
              <a:lnSpc>
                <a:spcPct val="107000"/>
              </a:lnSpc>
            </a:pPr>
            <a:r>
              <a:rPr lang="en-US" sz="2000">
                <a:latin typeface="Arial" panose="020B0604020202020204" pitchFamily="34" charset="0"/>
                <a:cs typeface="Arial" panose="020B0604020202020204" pitchFamily="34" charset="0"/>
              </a:rPr>
              <a:t>Memory</a:t>
            </a:r>
          </a:p>
        </p:txBody>
      </p:sp>
      <p:sp>
        <p:nvSpPr>
          <p:cNvPr id="27" name="TextBox 26">
            <a:extLst>
              <a:ext uri="{FF2B5EF4-FFF2-40B4-BE49-F238E27FC236}">
                <a16:creationId xmlns:a16="http://schemas.microsoft.com/office/drawing/2014/main" id="{F45DD5A6-C5B4-AFF6-0B4D-5FA445D4569D}"/>
              </a:ext>
            </a:extLst>
          </p:cNvPr>
          <p:cNvSpPr txBox="1"/>
          <p:nvPr/>
        </p:nvSpPr>
        <p:spPr>
          <a:xfrm>
            <a:off x="9063040" y="2298303"/>
            <a:ext cx="2089273" cy="397738"/>
          </a:xfrm>
          <a:prstGeom prst="rect">
            <a:avLst/>
          </a:prstGeom>
          <a:noFill/>
        </p:spPr>
        <p:txBody>
          <a:bodyPr wrap="square">
            <a:spAutoFit/>
          </a:bodyPr>
          <a:lstStyle/>
          <a:p>
            <a:pPr>
              <a:lnSpc>
                <a:spcPct val="107000"/>
              </a:lnSpc>
            </a:pPr>
            <a:r>
              <a:rPr lang="en-US" sz="2000">
                <a:latin typeface="Arial" panose="020B0604020202020204" pitchFamily="34" charset="0"/>
                <a:cs typeface="Arial" panose="020B0604020202020204" pitchFamily="34" charset="0"/>
              </a:rPr>
              <a:t>Quality of care</a:t>
            </a:r>
          </a:p>
        </p:txBody>
      </p:sp>
      <p:sp>
        <p:nvSpPr>
          <p:cNvPr id="28" name="TextBox 27">
            <a:extLst>
              <a:ext uri="{FF2B5EF4-FFF2-40B4-BE49-F238E27FC236}">
                <a16:creationId xmlns:a16="http://schemas.microsoft.com/office/drawing/2014/main" id="{D6A0EB29-15C8-E8D7-2F18-C0EC93A410A8}"/>
              </a:ext>
            </a:extLst>
          </p:cNvPr>
          <p:cNvSpPr txBox="1"/>
          <p:nvPr/>
        </p:nvSpPr>
        <p:spPr>
          <a:xfrm>
            <a:off x="2010764" y="4289209"/>
            <a:ext cx="2089273" cy="397738"/>
          </a:xfrm>
          <a:prstGeom prst="rect">
            <a:avLst/>
          </a:prstGeom>
          <a:noFill/>
        </p:spPr>
        <p:txBody>
          <a:bodyPr wrap="square">
            <a:spAutoFit/>
          </a:bodyPr>
          <a:lstStyle/>
          <a:p>
            <a:pPr>
              <a:lnSpc>
                <a:spcPct val="107000"/>
              </a:lnSpc>
            </a:pPr>
            <a:r>
              <a:rPr lang="en-US" sz="2000">
                <a:latin typeface="Arial" panose="020B0604020202020204" pitchFamily="34" charset="0"/>
                <a:cs typeface="Arial" panose="020B0604020202020204" pitchFamily="34" charset="0"/>
              </a:rPr>
              <a:t>See progress</a:t>
            </a:r>
          </a:p>
        </p:txBody>
      </p:sp>
      <p:sp>
        <p:nvSpPr>
          <p:cNvPr id="29" name="TextBox 28">
            <a:extLst>
              <a:ext uri="{FF2B5EF4-FFF2-40B4-BE49-F238E27FC236}">
                <a16:creationId xmlns:a16="http://schemas.microsoft.com/office/drawing/2014/main" id="{61468F8B-48B7-5E00-7BA9-C1C27DFE0BE9}"/>
              </a:ext>
            </a:extLst>
          </p:cNvPr>
          <p:cNvSpPr txBox="1"/>
          <p:nvPr/>
        </p:nvSpPr>
        <p:spPr>
          <a:xfrm>
            <a:off x="5576457" y="4317162"/>
            <a:ext cx="2089273" cy="727059"/>
          </a:xfrm>
          <a:prstGeom prst="rect">
            <a:avLst/>
          </a:prstGeom>
          <a:noFill/>
        </p:spPr>
        <p:txBody>
          <a:bodyPr wrap="square">
            <a:spAutoFit/>
          </a:bodyPr>
          <a:lstStyle/>
          <a:p>
            <a:pPr>
              <a:lnSpc>
                <a:spcPct val="107000"/>
              </a:lnSpc>
            </a:pPr>
            <a:r>
              <a:rPr lang="en-US" sz="2000">
                <a:latin typeface="Arial" panose="020B0604020202020204" pitchFamily="34" charset="0"/>
                <a:cs typeface="Arial" panose="020B0604020202020204" pitchFamily="34" charset="0"/>
              </a:rPr>
              <a:t>Continuity of services</a:t>
            </a:r>
          </a:p>
        </p:txBody>
      </p:sp>
      <p:sp>
        <p:nvSpPr>
          <p:cNvPr id="30" name="TextBox 29">
            <a:extLst>
              <a:ext uri="{FF2B5EF4-FFF2-40B4-BE49-F238E27FC236}">
                <a16:creationId xmlns:a16="http://schemas.microsoft.com/office/drawing/2014/main" id="{227A6478-E677-0D9E-2EB1-7B7161BCF907}"/>
              </a:ext>
            </a:extLst>
          </p:cNvPr>
          <p:cNvSpPr txBox="1"/>
          <p:nvPr/>
        </p:nvSpPr>
        <p:spPr>
          <a:xfrm>
            <a:off x="9063040" y="4289209"/>
            <a:ext cx="2089273" cy="727059"/>
          </a:xfrm>
          <a:prstGeom prst="rect">
            <a:avLst/>
          </a:prstGeom>
          <a:noFill/>
        </p:spPr>
        <p:txBody>
          <a:bodyPr wrap="square">
            <a:spAutoFit/>
          </a:bodyPr>
          <a:lstStyle/>
          <a:p>
            <a:pPr>
              <a:lnSpc>
                <a:spcPct val="107000"/>
              </a:lnSpc>
            </a:pPr>
            <a:r>
              <a:rPr lang="en-US" sz="2000">
                <a:latin typeface="Arial" panose="020B0604020202020204" pitchFamily="34" charset="0"/>
                <a:cs typeface="Arial" panose="020B0604020202020204" pitchFamily="34" charset="0"/>
              </a:rPr>
              <a:t>Analysis to inform</a:t>
            </a:r>
          </a:p>
        </p:txBody>
      </p:sp>
      <p:grpSp>
        <p:nvGrpSpPr>
          <p:cNvPr id="31" name="Group 30">
            <a:extLst>
              <a:ext uri="{FF2B5EF4-FFF2-40B4-BE49-F238E27FC236}">
                <a16:creationId xmlns:a16="http://schemas.microsoft.com/office/drawing/2014/main" id="{C8E17A98-AF06-0AFB-D1EA-5319E7D7684D}"/>
              </a:ext>
            </a:extLst>
          </p:cNvPr>
          <p:cNvGrpSpPr/>
          <p:nvPr/>
        </p:nvGrpSpPr>
        <p:grpSpPr>
          <a:xfrm>
            <a:off x="1039689" y="2095520"/>
            <a:ext cx="828796" cy="866044"/>
            <a:chOff x="7345680" y="2484120"/>
            <a:chExt cx="904240" cy="944880"/>
          </a:xfrm>
        </p:grpSpPr>
        <p:sp>
          <p:nvSpPr>
            <p:cNvPr id="33" name="Oval 32">
              <a:extLst>
                <a:ext uri="{FF2B5EF4-FFF2-40B4-BE49-F238E27FC236}">
                  <a16:creationId xmlns:a16="http://schemas.microsoft.com/office/drawing/2014/main" id="{3A9CA124-520D-F2C1-A973-0BC9A7B7D279}"/>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L-Shape 33">
              <a:extLst>
                <a:ext uri="{FF2B5EF4-FFF2-40B4-BE49-F238E27FC236}">
                  <a16:creationId xmlns:a16="http://schemas.microsoft.com/office/drawing/2014/main" id="{C5D8FF03-8167-EF55-806D-05A7C630CE14}"/>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5" name="Group 34">
            <a:extLst>
              <a:ext uri="{FF2B5EF4-FFF2-40B4-BE49-F238E27FC236}">
                <a16:creationId xmlns:a16="http://schemas.microsoft.com/office/drawing/2014/main" id="{4AA07603-744C-D2A7-17B0-49A41BFCE80E}"/>
              </a:ext>
            </a:extLst>
          </p:cNvPr>
          <p:cNvGrpSpPr/>
          <p:nvPr/>
        </p:nvGrpSpPr>
        <p:grpSpPr>
          <a:xfrm>
            <a:off x="4605382" y="2095520"/>
            <a:ext cx="828796" cy="866044"/>
            <a:chOff x="7345680" y="2484120"/>
            <a:chExt cx="904240" cy="944880"/>
          </a:xfrm>
        </p:grpSpPr>
        <p:sp>
          <p:nvSpPr>
            <p:cNvPr id="36" name="Oval 35">
              <a:extLst>
                <a:ext uri="{FF2B5EF4-FFF2-40B4-BE49-F238E27FC236}">
                  <a16:creationId xmlns:a16="http://schemas.microsoft.com/office/drawing/2014/main" id="{3B02899F-5F99-420F-F5C5-B93B15A30AEC}"/>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L-Shape 36">
              <a:extLst>
                <a:ext uri="{FF2B5EF4-FFF2-40B4-BE49-F238E27FC236}">
                  <a16:creationId xmlns:a16="http://schemas.microsoft.com/office/drawing/2014/main" id="{CAA90579-3973-002A-80A6-D7ED9B2BB422}"/>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8" name="Group 37">
            <a:extLst>
              <a:ext uri="{FF2B5EF4-FFF2-40B4-BE49-F238E27FC236}">
                <a16:creationId xmlns:a16="http://schemas.microsoft.com/office/drawing/2014/main" id="{2D42CB96-F267-1CE9-2A3D-C28C17AE24EF}"/>
              </a:ext>
            </a:extLst>
          </p:cNvPr>
          <p:cNvGrpSpPr/>
          <p:nvPr/>
        </p:nvGrpSpPr>
        <p:grpSpPr>
          <a:xfrm>
            <a:off x="8091965" y="2095520"/>
            <a:ext cx="828796" cy="866044"/>
            <a:chOff x="7345680" y="2484120"/>
            <a:chExt cx="904240" cy="944880"/>
          </a:xfrm>
        </p:grpSpPr>
        <p:sp>
          <p:nvSpPr>
            <p:cNvPr id="39" name="Oval 38">
              <a:extLst>
                <a:ext uri="{FF2B5EF4-FFF2-40B4-BE49-F238E27FC236}">
                  <a16:creationId xmlns:a16="http://schemas.microsoft.com/office/drawing/2014/main" id="{0893CA21-5BC1-AD6E-386C-1EB7DA15CD27}"/>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L-Shape 39">
              <a:extLst>
                <a:ext uri="{FF2B5EF4-FFF2-40B4-BE49-F238E27FC236}">
                  <a16:creationId xmlns:a16="http://schemas.microsoft.com/office/drawing/2014/main" id="{47911473-6CE1-FE3D-AB74-F5C711B8D315}"/>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1" name="Group 40">
            <a:extLst>
              <a:ext uri="{FF2B5EF4-FFF2-40B4-BE49-F238E27FC236}">
                <a16:creationId xmlns:a16="http://schemas.microsoft.com/office/drawing/2014/main" id="{BDEEC05C-3F1F-A4D2-7D30-2AC355D43599}"/>
              </a:ext>
            </a:extLst>
          </p:cNvPr>
          <p:cNvGrpSpPr/>
          <p:nvPr/>
        </p:nvGrpSpPr>
        <p:grpSpPr>
          <a:xfrm>
            <a:off x="1039689" y="4178177"/>
            <a:ext cx="828796" cy="866044"/>
            <a:chOff x="7345680" y="2484120"/>
            <a:chExt cx="904240" cy="944880"/>
          </a:xfrm>
        </p:grpSpPr>
        <p:sp>
          <p:nvSpPr>
            <p:cNvPr id="42" name="Oval 41">
              <a:extLst>
                <a:ext uri="{FF2B5EF4-FFF2-40B4-BE49-F238E27FC236}">
                  <a16:creationId xmlns:a16="http://schemas.microsoft.com/office/drawing/2014/main" id="{5513E17F-6000-637F-981D-3D77F6DFE34F}"/>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L-Shape 42">
              <a:extLst>
                <a:ext uri="{FF2B5EF4-FFF2-40B4-BE49-F238E27FC236}">
                  <a16:creationId xmlns:a16="http://schemas.microsoft.com/office/drawing/2014/main" id="{1189D93F-1C42-D4DC-3A09-70DBD5B0D92B}"/>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4" name="Group 43">
            <a:extLst>
              <a:ext uri="{FF2B5EF4-FFF2-40B4-BE49-F238E27FC236}">
                <a16:creationId xmlns:a16="http://schemas.microsoft.com/office/drawing/2014/main" id="{8E1B3FFB-6561-7876-9556-00BD22412D4E}"/>
              </a:ext>
            </a:extLst>
          </p:cNvPr>
          <p:cNvGrpSpPr/>
          <p:nvPr/>
        </p:nvGrpSpPr>
        <p:grpSpPr>
          <a:xfrm>
            <a:off x="4605382" y="4178177"/>
            <a:ext cx="828796" cy="866044"/>
            <a:chOff x="7345680" y="2484120"/>
            <a:chExt cx="904240" cy="944880"/>
          </a:xfrm>
        </p:grpSpPr>
        <p:sp>
          <p:nvSpPr>
            <p:cNvPr id="45" name="Oval 44">
              <a:extLst>
                <a:ext uri="{FF2B5EF4-FFF2-40B4-BE49-F238E27FC236}">
                  <a16:creationId xmlns:a16="http://schemas.microsoft.com/office/drawing/2014/main" id="{E80EA412-8957-B478-D909-4187691116F7}"/>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L-Shape 45">
              <a:extLst>
                <a:ext uri="{FF2B5EF4-FFF2-40B4-BE49-F238E27FC236}">
                  <a16:creationId xmlns:a16="http://schemas.microsoft.com/office/drawing/2014/main" id="{A858BC59-CEF2-16C3-CC9D-C9946B365F56}"/>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7" name="Group 46">
            <a:extLst>
              <a:ext uri="{FF2B5EF4-FFF2-40B4-BE49-F238E27FC236}">
                <a16:creationId xmlns:a16="http://schemas.microsoft.com/office/drawing/2014/main" id="{981323CA-B64B-97AB-0AB6-288F4399DF01}"/>
              </a:ext>
            </a:extLst>
          </p:cNvPr>
          <p:cNvGrpSpPr/>
          <p:nvPr/>
        </p:nvGrpSpPr>
        <p:grpSpPr>
          <a:xfrm>
            <a:off x="8091965" y="4178177"/>
            <a:ext cx="828796" cy="866044"/>
            <a:chOff x="7345680" y="2484120"/>
            <a:chExt cx="904240" cy="944880"/>
          </a:xfrm>
        </p:grpSpPr>
        <p:sp>
          <p:nvSpPr>
            <p:cNvPr id="48" name="Oval 47">
              <a:extLst>
                <a:ext uri="{FF2B5EF4-FFF2-40B4-BE49-F238E27FC236}">
                  <a16:creationId xmlns:a16="http://schemas.microsoft.com/office/drawing/2014/main" id="{85220A7E-8ED4-6B00-71D5-D73EC18B8EBD}"/>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L-Shape 48">
              <a:extLst>
                <a:ext uri="{FF2B5EF4-FFF2-40B4-BE49-F238E27FC236}">
                  <a16:creationId xmlns:a16="http://schemas.microsoft.com/office/drawing/2014/main" id="{55824B35-B740-9D7F-13DB-E9B403ED614D}"/>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4250009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a:latin typeface="Arial"/>
                <a:cs typeface="Arial"/>
              </a:rPr>
              <a:t>Discussion</a:t>
            </a:r>
            <a:endParaRPr lang="en-US"/>
          </a:p>
        </p:txBody>
      </p:sp>
      <p:sp>
        <p:nvSpPr>
          <p:cNvPr id="3" name="TextBox 2">
            <a:extLst>
              <a:ext uri="{FF2B5EF4-FFF2-40B4-BE49-F238E27FC236}">
                <a16:creationId xmlns:a16="http://schemas.microsoft.com/office/drawing/2014/main" id="{AD82D48E-FCF9-8514-9066-A43AA1869F9F}"/>
              </a:ext>
            </a:extLst>
          </p:cNvPr>
          <p:cNvSpPr txBox="1"/>
          <p:nvPr/>
        </p:nvSpPr>
        <p:spPr>
          <a:xfrm>
            <a:off x="6096000" y="2645158"/>
            <a:ext cx="4770474" cy="2161810"/>
          </a:xfrm>
          <a:prstGeom prst="rect">
            <a:avLst/>
          </a:prstGeom>
          <a:noFill/>
        </p:spPr>
        <p:txBody>
          <a:bodyPr wrap="square" lIns="91440" tIns="45720" rIns="91440" bIns="45720" anchor="t">
            <a:spAutoFit/>
          </a:bodyPr>
          <a:lstStyle/>
          <a:p>
            <a:pPr algn="ctr">
              <a:lnSpc>
                <a:spcPct val="107000"/>
              </a:lnSpc>
            </a:pPr>
            <a:r>
              <a:rPr lang="en-US" sz="3200" b="1">
                <a:latin typeface="Arial" panose="020B0604020202020204" pitchFamily="34" charset="0"/>
                <a:cs typeface="Arial" panose="020B0604020202020204" pitchFamily="34" charset="0"/>
              </a:rPr>
              <a:t>What makes collecting information for case management easier or more difficult for you? </a:t>
            </a:r>
          </a:p>
        </p:txBody>
      </p:sp>
      <p:grpSp>
        <p:nvGrpSpPr>
          <p:cNvPr id="2" name="Google Shape;314;p4">
            <a:extLst>
              <a:ext uri="{FF2B5EF4-FFF2-40B4-BE49-F238E27FC236}">
                <a16:creationId xmlns:a16="http://schemas.microsoft.com/office/drawing/2014/main" id="{496D308F-C422-57BF-21E9-91FD54A51BEA}"/>
              </a:ext>
            </a:extLst>
          </p:cNvPr>
          <p:cNvGrpSpPr/>
          <p:nvPr/>
        </p:nvGrpSpPr>
        <p:grpSpPr>
          <a:xfrm>
            <a:off x="1354346" y="2137251"/>
            <a:ext cx="4219090" cy="2738321"/>
            <a:chOff x="3400707" y="1772174"/>
            <a:chExt cx="5758105" cy="3737192"/>
          </a:xfrm>
          <a:solidFill>
            <a:schemeClr val="accent4"/>
          </a:solidFill>
        </p:grpSpPr>
        <p:sp>
          <p:nvSpPr>
            <p:cNvPr id="8" name="Google Shape;315;p4">
              <a:extLst>
                <a:ext uri="{FF2B5EF4-FFF2-40B4-BE49-F238E27FC236}">
                  <a16:creationId xmlns:a16="http://schemas.microsoft.com/office/drawing/2014/main" id="{1F28560F-15DC-9F20-8F28-4F7256346CA2}"/>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316;p4">
              <a:extLst>
                <a:ext uri="{FF2B5EF4-FFF2-40B4-BE49-F238E27FC236}">
                  <a16:creationId xmlns:a16="http://schemas.microsoft.com/office/drawing/2014/main" id="{60814CA1-047D-E1F7-C656-B1135CAC002D}"/>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317;p4">
              <a:extLst>
                <a:ext uri="{FF2B5EF4-FFF2-40B4-BE49-F238E27FC236}">
                  <a16:creationId xmlns:a16="http://schemas.microsoft.com/office/drawing/2014/main" id="{1941B4A2-5D44-7EE8-DBDD-D69860DD2766}"/>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318;p4">
              <a:extLst>
                <a:ext uri="{FF2B5EF4-FFF2-40B4-BE49-F238E27FC236}">
                  <a16:creationId xmlns:a16="http://schemas.microsoft.com/office/drawing/2014/main" id="{BE118A44-E1AE-0123-75EB-7BFC891F634A}"/>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319;p4">
              <a:extLst>
                <a:ext uri="{FF2B5EF4-FFF2-40B4-BE49-F238E27FC236}">
                  <a16:creationId xmlns:a16="http://schemas.microsoft.com/office/drawing/2014/main" id="{D2D547D6-9C5F-479A-F84A-67F9728C7F6C}"/>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320;p4">
              <a:extLst>
                <a:ext uri="{FF2B5EF4-FFF2-40B4-BE49-F238E27FC236}">
                  <a16:creationId xmlns:a16="http://schemas.microsoft.com/office/drawing/2014/main" id="{69B83084-04B9-64FD-6316-5C096BD0FACC}"/>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321;p4">
              <a:extLst>
                <a:ext uri="{FF2B5EF4-FFF2-40B4-BE49-F238E27FC236}">
                  <a16:creationId xmlns:a16="http://schemas.microsoft.com/office/drawing/2014/main" id="{62D0B4AB-E766-64DD-FE04-631B6047AE95}"/>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322;p4">
              <a:extLst>
                <a:ext uri="{FF2B5EF4-FFF2-40B4-BE49-F238E27FC236}">
                  <a16:creationId xmlns:a16="http://schemas.microsoft.com/office/drawing/2014/main" id="{D8315FB5-62FF-13D1-9C8F-D82D573C6666}"/>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4160493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a:latin typeface="Arial"/>
                <a:cs typeface="Arial"/>
              </a:rPr>
              <a:t>Core elements of IM4CM</a:t>
            </a:r>
            <a:endParaRPr lang="en-US"/>
          </a:p>
        </p:txBody>
      </p:sp>
      <p:grpSp>
        <p:nvGrpSpPr>
          <p:cNvPr id="31" name="Group 30">
            <a:extLst>
              <a:ext uri="{FF2B5EF4-FFF2-40B4-BE49-F238E27FC236}">
                <a16:creationId xmlns:a16="http://schemas.microsoft.com/office/drawing/2014/main" id="{A96014B7-BBE8-84ED-5944-F1E7EAF4DC39}"/>
              </a:ext>
            </a:extLst>
          </p:cNvPr>
          <p:cNvGrpSpPr/>
          <p:nvPr/>
        </p:nvGrpSpPr>
        <p:grpSpPr>
          <a:xfrm>
            <a:off x="3343995" y="1545468"/>
            <a:ext cx="5342806" cy="4452027"/>
            <a:chOff x="3766274" y="1659154"/>
            <a:chExt cx="4849406" cy="4040889"/>
          </a:xfrm>
        </p:grpSpPr>
        <p:sp>
          <p:nvSpPr>
            <p:cNvPr id="2" name="Hexagon 1">
              <a:extLst>
                <a:ext uri="{FF2B5EF4-FFF2-40B4-BE49-F238E27FC236}">
                  <a16:creationId xmlns:a16="http://schemas.microsoft.com/office/drawing/2014/main" id="{F0E599E7-65AE-4505-C483-3F1081DF6011}"/>
                </a:ext>
              </a:extLst>
            </p:cNvPr>
            <p:cNvSpPr/>
            <p:nvPr/>
          </p:nvSpPr>
          <p:spPr>
            <a:xfrm>
              <a:off x="5354320" y="3322730"/>
              <a:ext cx="1696720" cy="146269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a:latin typeface="Arial" panose="020B0604020202020204" pitchFamily="34" charset="0"/>
                  <a:cs typeface="Arial" panose="020B0604020202020204" pitchFamily="34" charset="0"/>
                </a:rPr>
                <a:t>IM4CM</a:t>
              </a:r>
            </a:p>
          </p:txBody>
        </p:sp>
        <p:sp>
          <p:nvSpPr>
            <p:cNvPr id="3" name="Hexagon 2">
              <a:extLst>
                <a:ext uri="{FF2B5EF4-FFF2-40B4-BE49-F238E27FC236}">
                  <a16:creationId xmlns:a16="http://schemas.microsoft.com/office/drawing/2014/main" id="{17B4FFF3-A304-1C3D-68D4-8D884487BA0C}"/>
                </a:ext>
              </a:extLst>
            </p:cNvPr>
            <p:cNvSpPr/>
            <p:nvPr/>
          </p:nvSpPr>
          <p:spPr>
            <a:xfrm>
              <a:off x="5354320" y="1659154"/>
              <a:ext cx="1696720" cy="1462690"/>
            </a:xfrm>
            <a:prstGeom prst="hexagon">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Hexagon 21">
              <a:extLst>
                <a:ext uri="{FF2B5EF4-FFF2-40B4-BE49-F238E27FC236}">
                  <a16:creationId xmlns:a16="http://schemas.microsoft.com/office/drawing/2014/main" id="{0E667D54-8BFC-DC9D-804B-EAE08D02DD24}"/>
                </a:ext>
              </a:extLst>
            </p:cNvPr>
            <p:cNvSpPr/>
            <p:nvPr/>
          </p:nvSpPr>
          <p:spPr>
            <a:xfrm>
              <a:off x="6918960" y="2507169"/>
              <a:ext cx="1696720" cy="1462690"/>
            </a:xfrm>
            <a:prstGeom prst="hexagon">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Hexagon 22">
              <a:extLst>
                <a:ext uri="{FF2B5EF4-FFF2-40B4-BE49-F238E27FC236}">
                  <a16:creationId xmlns:a16="http://schemas.microsoft.com/office/drawing/2014/main" id="{65EB406C-38DB-6F5B-D801-93BCB0505100}"/>
                </a:ext>
              </a:extLst>
            </p:cNvPr>
            <p:cNvSpPr/>
            <p:nvPr/>
          </p:nvSpPr>
          <p:spPr>
            <a:xfrm>
              <a:off x="6898640" y="4237353"/>
              <a:ext cx="1696720" cy="1462690"/>
            </a:xfrm>
            <a:prstGeom prst="hexagon">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Hexagon 23">
              <a:extLst>
                <a:ext uri="{FF2B5EF4-FFF2-40B4-BE49-F238E27FC236}">
                  <a16:creationId xmlns:a16="http://schemas.microsoft.com/office/drawing/2014/main" id="{6E98BCC4-39C4-F7C2-11D4-AE0CCAE87C23}"/>
                </a:ext>
              </a:extLst>
            </p:cNvPr>
            <p:cNvSpPr/>
            <p:nvPr/>
          </p:nvSpPr>
          <p:spPr>
            <a:xfrm>
              <a:off x="3766274" y="2534203"/>
              <a:ext cx="1696720" cy="1462690"/>
            </a:xfrm>
            <a:prstGeom prst="hexagon">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Hexagon 24">
              <a:extLst>
                <a:ext uri="{FF2B5EF4-FFF2-40B4-BE49-F238E27FC236}">
                  <a16:creationId xmlns:a16="http://schemas.microsoft.com/office/drawing/2014/main" id="{E929EC1D-C8AA-CF6E-3E93-AD95BF23051F}"/>
                </a:ext>
              </a:extLst>
            </p:cNvPr>
            <p:cNvSpPr/>
            <p:nvPr/>
          </p:nvSpPr>
          <p:spPr>
            <a:xfrm>
              <a:off x="3789680" y="4213009"/>
              <a:ext cx="1696720" cy="1462690"/>
            </a:xfrm>
            <a:prstGeom prst="hexagon">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6" name="TextBox 25">
            <a:extLst>
              <a:ext uri="{FF2B5EF4-FFF2-40B4-BE49-F238E27FC236}">
                <a16:creationId xmlns:a16="http://schemas.microsoft.com/office/drawing/2014/main" id="{DD3DD140-6C0F-EDC1-B94F-1DA677AAFE4B}"/>
              </a:ext>
            </a:extLst>
          </p:cNvPr>
          <p:cNvSpPr txBox="1"/>
          <p:nvPr/>
        </p:nvSpPr>
        <p:spPr>
          <a:xfrm>
            <a:off x="4983655" y="1874443"/>
            <a:ext cx="2089273" cy="367216"/>
          </a:xfrm>
          <a:prstGeom prst="rect">
            <a:avLst/>
          </a:prstGeom>
          <a:noFill/>
        </p:spPr>
        <p:txBody>
          <a:bodyPr wrap="square" lIns="91440" tIns="45720" rIns="91440" bIns="45720" anchor="t">
            <a:spAutoFit/>
          </a:bodyPr>
          <a:lstStyle/>
          <a:p>
            <a:pPr algn="ctr">
              <a:lnSpc>
                <a:spcPct val="107000"/>
              </a:lnSpc>
            </a:pPr>
            <a:r>
              <a:rPr lang="en-US">
                <a:latin typeface="Arial" panose="020B0604020202020204" pitchFamily="34" charset="0"/>
                <a:cs typeface="Arial" panose="020B0604020202020204" pitchFamily="34" charset="0"/>
              </a:rPr>
              <a:t>Documentation</a:t>
            </a:r>
          </a:p>
        </p:txBody>
      </p:sp>
      <p:sp>
        <p:nvSpPr>
          <p:cNvPr id="27" name="TextBox 26">
            <a:extLst>
              <a:ext uri="{FF2B5EF4-FFF2-40B4-BE49-F238E27FC236}">
                <a16:creationId xmlns:a16="http://schemas.microsoft.com/office/drawing/2014/main" id="{31E2CBB9-C907-03AB-D857-9CFDB68EE695}"/>
              </a:ext>
            </a:extLst>
          </p:cNvPr>
          <p:cNvSpPr txBox="1"/>
          <p:nvPr/>
        </p:nvSpPr>
        <p:spPr>
          <a:xfrm>
            <a:off x="7382722" y="2953729"/>
            <a:ext cx="2688799" cy="663580"/>
          </a:xfrm>
          <a:prstGeom prst="rect">
            <a:avLst/>
          </a:prstGeom>
          <a:noFill/>
        </p:spPr>
        <p:txBody>
          <a:bodyPr wrap="square" lIns="91440" tIns="45720" rIns="91440" bIns="45720" anchor="t">
            <a:spAutoFit/>
          </a:bodyPr>
          <a:lstStyle/>
          <a:p>
            <a:pPr>
              <a:lnSpc>
                <a:spcPct val="107000"/>
              </a:lnSpc>
            </a:pPr>
            <a:r>
              <a:rPr lang="en-US">
                <a:latin typeface="Arial" panose="020B0604020202020204" pitchFamily="34" charset="0"/>
                <a:cs typeface="Arial" panose="020B0604020202020204" pitchFamily="34" charset="0"/>
              </a:rPr>
              <a:t>Standard Operating Procedures</a:t>
            </a:r>
          </a:p>
        </p:txBody>
      </p:sp>
      <p:sp>
        <p:nvSpPr>
          <p:cNvPr id="28" name="TextBox 27">
            <a:extLst>
              <a:ext uri="{FF2B5EF4-FFF2-40B4-BE49-F238E27FC236}">
                <a16:creationId xmlns:a16="http://schemas.microsoft.com/office/drawing/2014/main" id="{79EFD2EB-4B9C-7936-68C3-0127DD22C3C5}"/>
              </a:ext>
            </a:extLst>
          </p:cNvPr>
          <p:cNvSpPr txBox="1"/>
          <p:nvPr/>
        </p:nvSpPr>
        <p:spPr>
          <a:xfrm>
            <a:off x="7382722" y="4981311"/>
            <a:ext cx="2089273" cy="367216"/>
          </a:xfrm>
          <a:prstGeom prst="rect">
            <a:avLst/>
          </a:prstGeom>
          <a:noFill/>
        </p:spPr>
        <p:txBody>
          <a:bodyPr wrap="square" lIns="91440" tIns="45720" rIns="91440" bIns="45720" anchor="t">
            <a:spAutoFit/>
          </a:bodyPr>
          <a:lstStyle/>
          <a:p>
            <a:pPr>
              <a:lnSpc>
                <a:spcPct val="107000"/>
              </a:lnSpc>
            </a:pPr>
            <a:r>
              <a:rPr lang="en-US">
                <a:latin typeface="Arial" panose="020B0604020202020204" pitchFamily="34" charset="0"/>
                <a:cs typeface="Arial" panose="020B0604020202020204" pitchFamily="34" charset="0"/>
              </a:rPr>
              <a:t>Databases</a:t>
            </a:r>
          </a:p>
        </p:txBody>
      </p:sp>
      <p:sp>
        <p:nvSpPr>
          <p:cNvPr id="29" name="TextBox 28">
            <a:extLst>
              <a:ext uri="{FF2B5EF4-FFF2-40B4-BE49-F238E27FC236}">
                <a16:creationId xmlns:a16="http://schemas.microsoft.com/office/drawing/2014/main" id="{1CDEEC61-E6F1-B403-9A64-449FDC4886EF}"/>
              </a:ext>
            </a:extLst>
          </p:cNvPr>
          <p:cNvSpPr txBox="1"/>
          <p:nvPr/>
        </p:nvSpPr>
        <p:spPr>
          <a:xfrm>
            <a:off x="1594374" y="2953729"/>
            <a:ext cx="3172434" cy="663580"/>
          </a:xfrm>
          <a:prstGeom prst="rect">
            <a:avLst/>
          </a:prstGeom>
          <a:noFill/>
        </p:spPr>
        <p:txBody>
          <a:bodyPr wrap="square" lIns="91440" tIns="45720" rIns="91440" bIns="45720" anchor="t">
            <a:spAutoFit/>
          </a:bodyPr>
          <a:lstStyle/>
          <a:p>
            <a:pPr algn="r">
              <a:lnSpc>
                <a:spcPct val="107000"/>
              </a:lnSpc>
            </a:pPr>
            <a:r>
              <a:rPr lang="en-US">
                <a:latin typeface="Arial" panose="020B0604020202020204" pitchFamily="34" charset="0"/>
                <a:cs typeface="Arial" panose="020B0604020202020204" pitchFamily="34" charset="0"/>
              </a:rPr>
              <a:t>Data Protection and Information Sharing Protocol</a:t>
            </a:r>
          </a:p>
        </p:txBody>
      </p:sp>
      <p:sp>
        <p:nvSpPr>
          <p:cNvPr id="30" name="TextBox 29">
            <a:extLst>
              <a:ext uri="{FF2B5EF4-FFF2-40B4-BE49-F238E27FC236}">
                <a16:creationId xmlns:a16="http://schemas.microsoft.com/office/drawing/2014/main" id="{D1C2D419-E4C8-69CD-D741-34AD61BB8616}"/>
              </a:ext>
            </a:extLst>
          </p:cNvPr>
          <p:cNvSpPr txBox="1"/>
          <p:nvPr/>
        </p:nvSpPr>
        <p:spPr>
          <a:xfrm>
            <a:off x="1813854" y="4833129"/>
            <a:ext cx="2926080" cy="663580"/>
          </a:xfrm>
          <a:prstGeom prst="rect">
            <a:avLst/>
          </a:prstGeom>
          <a:noFill/>
        </p:spPr>
        <p:txBody>
          <a:bodyPr wrap="square" lIns="91440" tIns="45720" rIns="91440" bIns="45720" anchor="t">
            <a:spAutoFit/>
          </a:bodyPr>
          <a:lstStyle/>
          <a:p>
            <a:pPr algn="r">
              <a:lnSpc>
                <a:spcPct val="107000"/>
              </a:lnSpc>
            </a:pPr>
            <a:r>
              <a:rPr lang="en-US">
                <a:latin typeface="Arial" panose="020B0604020202020204" pitchFamily="34" charset="0"/>
                <a:cs typeface="Arial" panose="020B0604020202020204" pitchFamily="34" charset="0"/>
              </a:rPr>
              <a:t>Data Protection Impact Assessment</a:t>
            </a:r>
          </a:p>
        </p:txBody>
      </p:sp>
    </p:spTree>
    <p:extLst>
      <p:ext uri="{BB962C8B-B14F-4D97-AF65-F5344CB8AC3E}">
        <p14:creationId xmlns:p14="http://schemas.microsoft.com/office/powerpoint/2010/main" val="2274292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a:solidFill>
                  <a:schemeClr val="bg1"/>
                </a:solidFill>
                <a:latin typeface="Garamond"/>
              </a:rPr>
              <a:t>Welcome</a:t>
            </a:r>
            <a:endParaRPr lang="en-CA" sz="5400" b="1">
              <a:solidFill>
                <a:schemeClr val="bg1"/>
              </a:solidFill>
            </a:endParaRPr>
          </a:p>
        </p:txBody>
      </p:sp>
    </p:spTree>
    <p:extLst>
      <p:ext uri="{BB962C8B-B14F-4D97-AF65-F5344CB8AC3E}">
        <p14:creationId xmlns:p14="http://schemas.microsoft.com/office/powerpoint/2010/main" val="488093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72">
            <a:extLst>
              <a:ext uri="{FF2B5EF4-FFF2-40B4-BE49-F238E27FC236}">
                <a16:creationId xmlns:a16="http://schemas.microsoft.com/office/drawing/2014/main" id="{180B432E-5652-566C-272A-88DC63407194}"/>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a:solidFill>
                  <a:schemeClr val="bg1">
                    <a:lumMod val="75000"/>
                  </a:schemeClr>
                </a:solidFill>
                <a:latin typeface="Garamond"/>
              </a:rPr>
              <a:t>Extra slide for facilitator notes</a:t>
            </a:r>
            <a:endParaRPr lang="en-CA" sz="5400" b="1">
              <a:solidFill>
                <a:schemeClr val="bg1">
                  <a:lumMod val="75000"/>
                </a:schemeClr>
              </a:solidFill>
            </a:endParaRPr>
          </a:p>
        </p:txBody>
      </p:sp>
    </p:spTree>
    <p:extLst>
      <p:ext uri="{BB962C8B-B14F-4D97-AF65-F5344CB8AC3E}">
        <p14:creationId xmlns:p14="http://schemas.microsoft.com/office/powerpoint/2010/main" val="1691620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CA"/>
              <a:t>About the CPIMS+</a:t>
            </a:r>
          </a:p>
        </p:txBody>
      </p:sp>
      <p:grpSp>
        <p:nvGrpSpPr>
          <p:cNvPr id="2" name="Group 1">
            <a:extLst>
              <a:ext uri="{FF2B5EF4-FFF2-40B4-BE49-F238E27FC236}">
                <a16:creationId xmlns:a16="http://schemas.microsoft.com/office/drawing/2014/main" id="{811F40A0-E0C4-A8FE-0287-BDD23DC10D84}"/>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B39DE914-2297-D463-19C7-3CB71D330E4B}"/>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 name="Group 3">
              <a:extLst>
                <a:ext uri="{FF2B5EF4-FFF2-40B4-BE49-F238E27FC236}">
                  <a16:creationId xmlns:a16="http://schemas.microsoft.com/office/drawing/2014/main" id="{90A181EC-BD26-9285-F3A7-63B9E9F76BE9}"/>
                </a:ext>
              </a:extLst>
            </p:cNvPr>
            <p:cNvGrpSpPr/>
            <p:nvPr/>
          </p:nvGrpSpPr>
          <p:grpSpPr>
            <a:xfrm>
              <a:off x="10621771" y="762700"/>
              <a:ext cx="562136" cy="634675"/>
              <a:chOff x="760175" y="830142"/>
              <a:chExt cx="867619" cy="979579"/>
            </a:xfrm>
          </p:grpSpPr>
          <p:sp>
            <p:nvSpPr>
              <p:cNvPr id="5" name="Rectangle 4">
                <a:extLst>
                  <a:ext uri="{FF2B5EF4-FFF2-40B4-BE49-F238E27FC236}">
                    <a16:creationId xmlns:a16="http://schemas.microsoft.com/office/drawing/2014/main" id="{707147E6-BE74-8CAE-A4E0-5F77609FBEF1}"/>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latin typeface="Arial" panose="020B0604020202020204" pitchFamily="34" charset="0"/>
                    <a:cs typeface="Arial" panose="020B0604020202020204" pitchFamily="34" charset="0"/>
                  </a:rPr>
                  <a:t>3</a:t>
                </a:r>
              </a:p>
            </p:txBody>
          </p:sp>
          <p:sp>
            <p:nvSpPr>
              <p:cNvPr id="6" name="Rectangle 5">
                <a:extLst>
                  <a:ext uri="{FF2B5EF4-FFF2-40B4-BE49-F238E27FC236}">
                    <a16:creationId xmlns:a16="http://schemas.microsoft.com/office/drawing/2014/main" id="{B8DA0B2C-DA17-CA8B-FC4E-F9A632333003}"/>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7" name="Group 6">
              <a:extLst>
                <a:ext uri="{FF2B5EF4-FFF2-40B4-BE49-F238E27FC236}">
                  <a16:creationId xmlns:a16="http://schemas.microsoft.com/office/drawing/2014/main" id="{EC26E0AF-A025-7ED5-264B-42AD9C95A19C}"/>
                </a:ext>
              </a:extLst>
            </p:cNvPr>
            <p:cNvGrpSpPr/>
            <p:nvPr/>
          </p:nvGrpSpPr>
          <p:grpSpPr>
            <a:xfrm>
              <a:off x="11325415" y="762701"/>
              <a:ext cx="182192" cy="634674"/>
              <a:chOff x="2121762" y="2323619"/>
              <a:chExt cx="200378" cy="825210"/>
            </a:xfrm>
          </p:grpSpPr>
          <p:sp>
            <p:nvSpPr>
              <p:cNvPr id="8" name="Isosceles Triangle 7">
                <a:extLst>
                  <a:ext uri="{FF2B5EF4-FFF2-40B4-BE49-F238E27FC236}">
                    <a16:creationId xmlns:a16="http://schemas.microsoft.com/office/drawing/2014/main" id="{4A6EBBC4-A28B-D105-4C2C-B250C0E7B9B7}"/>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175D3634-E876-C7EA-596E-92FD27843284}"/>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1650145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a:latin typeface="Arial"/>
                <a:cs typeface="Arial"/>
              </a:rPr>
              <a:t>History of the CPIMS+</a:t>
            </a:r>
          </a:p>
        </p:txBody>
      </p:sp>
      <p:sp>
        <p:nvSpPr>
          <p:cNvPr id="2" name="TextBox 1">
            <a:extLst>
              <a:ext uri="{FF2B5EF4-FFF2-40B4-BE49-F238E27FC236}">
                <a16:creationId xmlns:a16="http://schemas.microsoft.com/office/drawing/2014/main" id="{9FE0D19C-CA8E-2A63-4F50-DBBE81C6007D}"/>
              </a:ext>
            </a:extLst>
          </p:cNvPr>
          <p:cNvSpPr txBox="1"/>
          <p:nvPr/>
        </p:nvSpPr>
        <p:spPr>
          <a:xfrm>
            <a:off x="1001344" y="3120330"/>
            <a:ext cx="4430627" cy="2373663"/>
          </a:xfrm>
          <a:prstGeom prst="rect">
            <a:avLst/>
          </a:prstGeom>
          <a:noFill/>
        </p:spPr>
        <p:txBody>
          <a:bodyPr wrap="square" lIns="91440" tIns="45720" rIns="91440" bIns="45720" anchor="t">
            <a:spAutoFit/>
          </a:bodyPr>
          <a:lstStyle/>
          <a:p>
            <a:pPr>
              <a:lnSpc>
                <a:spcPct val="107000"/>
              </a:lnSpc>
            </a:pPr>
            <a:r>
              <a:rPr lang="en-US" sz="2000" b="1">
                <a:latin typeface="Arial" panose="020B0604020202020204" pitchFamily="34" charset="0"/>
                <a:cs typeface="Arial" panose="020B0604020202020204" pitchFamily="34" charset="0"/>
              </a:rPr>
              <a:t>Consensus</a:t>
            </a:r>
            <a:r>
              <a:rPr lang="en-US" sz="2000">
                <a:latin typeface="Arial" panose="020B0604020202020204" pitchFamily="34" charset="0"/>
                <a:cs typeface="Arial" panose="020B0604020202020204" pitchFamily="34" charset="0"/>
              </a:rPr>
              <a:t> at the global level on the need for an information management solution to support: family tracing and reunification, case management and information sharing and reporting</a:t>
            </a:r>
          </a:p>
          <a:p>
            <a:pPr>
              <a:lnSpc>
                <a:spcPct val="107000"/>
              </a:lnSpc>
            </a:pPr>
            <a:endParaRPr lang="en-US" sz="2000">
              <a:latin typeface="Arial" panose="020B0604020202020204" pitchFamily="34" charset="0"/>
              <a:cs typeface="Arial" panose="020B0604020202020204" pitchFamily="34" charset="0"/>
            </a:endParaRPr>
          </a:p>
          <a:p>
            <a:pPr>
              <a:lnSpc>
                <a:spcPct val="107000"/>
              </a:lnSpc>
            </a:pPr>
            <a:r>
              <a:rPr lang="en-US" sz="2000" b="1">
                <a:latin typeface="Arial" panose="020B0604020202020204" pitchFamily="34" charset="0"/>
                <a:cs typeface="Arial" panose="020B0604020202020204" pitchFamily="34" charset="0"/>
              </a:rPr>
              <a:t>Development </a:t>
            </a:r>
            <a:r>
              <a:rPr lang="en-US" sz="2000">
                <a:latin typeface="Arial" panose="020B0604020202020204" pitchFamily="34" charset="0"/>
                <a:cs typeface="Arial" panose="020B0604020202020204" pitchFamily="34" charset="0"/>
              </a:rPr>
              <a:t>of the IA CPIMS</a:t>
            </a:r>
          </a:p>
        </p:txBody>
      </p:sp>
      <p:sp>
        <p:nvSpPr>
          <p:cNvPr id="10" name="Hexagon 9">
            <a:extLst>
              <a:ext uri="{FF2B5EF4-FFF2-40B4-BE49-F238E27FC236}">
                <a16:creationId xmlns:a16="http://schemas.microsoft.com/office/drawing/2014/main" id="{3C422F2D-1CA2-5C69-E3E2-A3D25D5C799E}"/>
              </a:ext>
            </a:extLst>
          </p:cNvPr>
          <p:cNvSpPr/>
          <p:nvPr/>
        </p:nvSpPr>
        <p:spPr>
          <a:xfrm>
            <a:off x="1002599" y="2274212"/>
            <a:ext cx="589280" cy="5080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Hexagon 10">
            <a:extLst>
              <a:ext uri="{FF2B5EF4-FFF2-40B4-BE49-F238E27FC236}">
                <a16:creationId xmlns:a16="http://schemas.microsoft.com/office/drawing/2014/main" id="{B77D9497-0AF1-C3E6-9EB4-FF820B3BD434}"/>
              </a:ext>
            </a:extLst>
          </p:cNvPr>
          <p:cNvSpPr/>
          <p:nvPr/>
        </p:nvSpPr>
        <p:spPr>
          <a:xfrm>
            <a:off x="5984640" y="2274212"/>
            <a:ext cx="589280" cy="5080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 name="Straight Connector 12">
            <a:extLst>
              <a:ext uri="{FF2B5EF4-FFF2-40B4-BE49-F238E27FC236}">
                <a16:creationId xmlns:a16="http://schemas.microsoft.com/office/drawing/2014/main" id="{39A2C767-82F3-68B9-D5EA-E093F1B54D65}"/>
              </a:ext>
            </a:extLst>
          </p:cNvPr>
          <p:cNvCxnSpPr>
            <a:cxnSpLocks/>
          </p:cNvCxnSpPr>
          <p:nvPr/>
        </p:nvCxnSpPr>
        <p:spPr>
          <a:xfrm>
            <a:off x="1248978" y="2528212"/>
            <a:ext cx="10943022"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382F2F4-5C0A-2E34-CD7D-1F5B24D56877}"/>
              </a:ext>
            </a:extLst>
          </p:cNvPr>
          <p:cNvSpPr txBox="1"/>
          <p:nvPr/>
        </p:nvSpPr>
        <p:spPr>
          <a:xfrm>
            <a:off x="707571" y="1716222"/>
            <a:ext cx="1179336" cy="400110"/>
          </a:xfrm>
          <a:prstGeom prst="rect">
            <a:avLst/>
          </a:prstGeom>
          <a:noFill/>
        </p:spPr>
        <p:txBody>
          <a:bodyPr wrap="square">
            <a:spAutoFit/>
          </a:bodyPr>
          <a:lstStyle/>
          <a:p>
            <a:pPr algn="ctr"/>
            <a:r>
              <a:rPr lang="en-US" sz="2000" b="1">
                <a:solidFill>
                  <a:schemeClr val="accent4"/>
                </a:solidFill>
                <a:latin typeface="Arial" panose="020B0604020202020204" pitchFamily="34" charset="0"/>
                <a:cs typeface="Arial" panose="020B0604020202020204" pitchFamily="34" charset="0"/>
              </a:rPr>
              <a:t>2005</a:t>
            </a:r>
            <a:endParaRPr lang="en-CA" sz="2000">
              <a:solidFill>
                <a:schemeClr val="accent4"/>
              </a:solidFill>
            </a:endParaRPr>
          </a:p>
        </p:txBody>
      </p:sp>
      <p:sp>
        <p:nvSpPr>
          <p:cNvPr id="15" name="TextBox 14">
            <a:extLst>
              <a:ext uri="{FF2B5EF4-FFF2-40B4-BE49-F238E27FC236}">
                <a16:creationId xmlns:a16="http://schemas.microsoft.com/office/drawing/2014/main" id="{99FD5ED5-D04F-A8B6-4427-BBE2A3C53539}"/>
              </a:ext>
            </a:extLst>
          </p:cNvPr>
          <p:cNvSpPr txBox="1"/>
          <p:nvPr/>
        </p:nvSpPr>
        <p:spPr>
          <a:xfrm>
            <a:off x="5641740" y="1716222"/>
            <a:ext cx="1179336" cy="400110"/>
          </a:xfrm>
          <a:prstGeom prst="rect">
            <a:avLst/>
          </a:prstGeom>
          <a:noFill/>
        </p:spPr>
        <p:txBody>
          <a:bodyPr wrap="square">
            <a:spAutoFit/>
          </a:bodyPr>
          <a:lstStyle/>
          <a:p>
            <a:pPr algn="ctr"/>
            <a:r>
              <a:rPr lang="en-US" sz="2000" b="1">
                <a:solidFill>
                  <a:schemeClr val="accent4"/>
                </a:solidFill>
                <a:latin typeface="Arial" panose="020B0604020202020204" pitchFamily="34" charset="0"/>
                <a:cs typeface="Arial" panose="020B0604020202020204" pitchFamily="34" charset="0"/>
              </a:rPr>
              <a:t>2014</a:t>
            </a:r>
            <a:endParaRPr lang="en-CA" sz="2000">
              <a:solidFill>
                <a:schemeClr val="accent4"/>
              </a:solidFill>
            </a:endParaRPr>
          </a:p>
        </p:txBody>
      </p:sp>
      <p:sp>
        <p:nvSpPr>
          <p:cNvPr id="17" name="TextBox 16">
            <a:extLst>
              <a:ext uri="{FF2B5EF4-FFF2-40B4-BE49-F238E27FC236}">
                <a16:creationId xmlns:a16="http://schemas.microsoft.com/office/drawing/2014/main" id="{E77973DF-24B9-E446-4F88-26E08015AE96}"/>
              </a:ext>
            </a:extLst>
          </p:cNvPr>
          <p:cNvSpPr txBox="1"/>
          <p:nvPr/>
        </p:nvSpPr>
        <p:spPr>
          <a:xfrm>
            <a:off x="5984641" y="3120330"/>
            <a:ext cx="1894062" cy="1385700"/>
          </a:xfrm>
          <a:prstGeom prst="rect">
            <a:avLst/>
          </a:prstGeom>
          <a:noFill/>
        </p:spPr>
        <p:txBody>
          <a:bodyPr wrap="square" lIns="91440" tIns="45720" rIns="91440" bIns="45720" anchor="t">
            <a:spAutoFit/>
          </a:bodyPr>
          <a:lstStyle/>
          <a:p>
            <a:pPr>
              <a:lnSpc>
                <a:spcPct val="107000"/>
              </a:lnSpc>
            </a:pPr>
            <a:r>
              <a:rPr lang="en-US" sz="2000" b="1">
                <a:latin typeface="Arial" panose="020B0604020202020204" pitchFamily="34" charset="0"/>
                <a:cs typeface="Arial" panose="020B0604020202020204" pitchFamily="34" charset="0"/>
              </a:rPr>
              <a:t>Development </a:t>
            </a:r>
            <a:r>
              <a:rPr lang="en-US" sz="2000">
                <a:latin typeface="Arial" panose="020B0604020202020204" pitchFamily="34" charset="0"/>
                <a:cs typeface="Arial" panose="020B0604020202020204" pitchFamily="34" charset="0"/>
              </a:rPr>
              <a:t>of the CPIMS+ / Primero software </a:t>
            </a:r>
          </a:p>
        </p:txBody>
      </p:sp>
      <p:pic>
        <p:nvPicPr>
          <p:cNvPr id="19" name="Graphic 18" descr="Internet Of Things with solid fill">
            <a:extLst>
              <a:ext uri="{FF2B5EF4-FFF2-40B4-BE49-F238E27FC236}">
                <a16:creationId xmlns:a16="http://schemas.microsoft.com/office/drawing/2014/main" id="{FBB4C5B6-D794-218E-72F4-EF1392E7BD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4254" y="2782212"/>
            <a:ext cx="2898917" cy="2898917"/>
          </a:xfrm>
          <a:prstGeom prst="rect">
            <a:avLst/>
          </a:prstGeom>
        </p:spPr>
      </p:pic>
    </p:spTree>
    <p:extLst>
      <p:ext uri="{BB962C8B-B14F-4D97-AF65-F5344CB8AC3E}">
        <p14:creationId xmlns:p14="http://schemas.microsoft.com/office/powerpoint/2010/main" val="532347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BD27EFE2-86FA-F613-1C6C-72D482215B77}"/>
              </a:ext>
            </a:extLst>
          </p:cNvPr>
          <p:cNvSpPr/>
          <p:nvPr/>
        </p:nvSpPr>
        <p:spPr>
          <a:xfrm>
            <a:off x="7023271" y="3240911"/>
            <a:ext cx="4468006" cy="2476983"/>
          </a:xfrm>
          <a:prstGeom prst="roundRect">
            <a:avLst>
              <a:gd name="adj" fmla="val 3504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Rounded Corners 7">
            <a:extLst>
              <a:ext uri="{FF2B5EF4-FFF2-40B4-BE49-F238E27FC236}">
                <a16:creationId xmlns:a16="http://schemas.microsoft.com/office/drawing/2014/main" id="{7FC50A1C-EF0B-5E50-E413-8A51239A111D}"/>
              </a:ext>
            </a:extLst>
          </p:cNvPr>
          <p:cNvSpPr/>
          <p:nvPr/>
        </p:nvSpPr>
        <p:spPr>
          <a:xfrm>
            <a:off x="925975" y="3240911"/>
            <a:ext cx="4468006" cy="2476983"/>
          </a:xfrm>
          <a:prstGeom prst="roundRect">
            <a:avLst>
              <a:gd name="adj" fmla="val 3504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normAutofit fontScale="90000"/>
          </a:bodyPr>
          <a:lstStyle/>
          <a:p>
            <a:br>
              <a:rPr lang="en-CA">
                <a:latin typeface="Arial"/>
                <a:cs typeface="Arial"/>
              </a:rPr>
            </a:br>
            <a:r>
              <a:rPr lang="en-CA">
                <a:latin typeface="Arial"/>
                <a:cs typeface="Arial"/>
              </a:rPr>
              <a:t>Primero quiz </a:t>
            </a:r>
            <a:br>
              <a:rPr lang="en-CA">
                <a:latin typeface="Arial"/>
                <a:cs typeface="Arial"/>
              </a:rPr>
            </a:br>
            <a:endParaRPr lang="en-US"/>
          </a:p>
        </p:txBody>
      </p:sp>
      <p:pic>
        <p:nvPicPr>
          <p:cNvPr id="1026" name="Picture 2" descr="Primero Information Management System Site">
            <a:extLst>
              <a:ext uri="{FF2B5EF4-FFF2-40B4-BE49-F238E27FC236}">
                <a16:creationId xmlns:a16="http://schemas.microsoft.com/office/drawing/2014/main" id="{4ECA987A-C034-08D7-C561-29DFBA7111FC}"/>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2076" b="30557"/>
          <a:stretch/>
        </p:blipFill>
        <p:spPr bwMode="auto">
          <a:xfrm>
            <a:off x="531401" y="1367955"/>
            <a:ext cx="5257153" cy="19644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imero Information Management System Site">
            <a:extLst>
              <a:ext uri="{FF2B5EF4-FFF2-40B4-BE49-F238E27FC236}">
                <a16:creationId xmlns:a16="http://schemas.microsoft.com/office/drawing/2014/main" id="{D7721781-DE59-7F18-A5F2-E28C77A798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3594" y="4547678"/>
            <a:ext cx="2912501" cy="9271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82AE979-1521-6E4A-97CD-002897F2CF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3594" y="3522814"/>
            <a:ext cx="2912501" cy="9271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ownload Microsoft Office Logo in SVG Vector or PNG File Format - Logo.wine">
            <a:extLst>
              <a:ext uri="{FF2B5EF4-FFF2-40B4-BE49-F238E27FC236}">
                <a16:creationId xmlns:a16="http://schemas.microsoft.com/office/drawing/2014/main" id="{9440F1C2-B0B7-2767-5DE9-DEC3E492BA6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5000" b="26960"/>
          <a:stretch/>
        </p:blipFill>
        <p:spPr bwMode="auto">
          <a:xfrm>
            <a:off x="7023271" y="1595857"/>
            <a:ext cx="3928894" cy="12582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16F2F92F-83BA-93F1-E6A7-77E8FA9F53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7984" y="3637582"/>
            <a:ext cx="871043" cy="82465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5BCBFF65-549C-CB06-07B8-7126D458F5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7412" y="3637582"/>
            <a:ext cx="871044" cy="7910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0EF127DB-50CB-DCE6-CA45-56A56243163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45901" y="4509711"/>
            <a:ext cx="871044" cy="82213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664869B0-9AA0-1550-9B2A-1FC37E985A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76368" y="4509711"/>
            <a:ext cx="871044" cy="822135"/>
          </a:xfrm>
          <a:prstGeom prst="rect">
            <a:avLst/>
          </a:prstGeom>
          <a:noFill/>
          <a:extLst>
            <a:ext uri="{909E8E84-426E-40DD-AFC4-6F175D3DCCD1}">
              <a14:hiddenFill xmlns:a14="http://schemas.microsoft.com/office/drawing/2010/main">
                <a:solidFill>
                  <a:srgbClr val="FFFFFF"/>
                </a:solidFill>
              </a14:hiddenFill>
            </a:ext>
          </a:extLst>
        </p:spPr>
      </p:pic>
      <p:sp>
        <p:nvSpPr>
          <p:cNvPr id="5" name="Arrow: Left-Right 4">
            <a:extLst>
              <a:ext uri="{FF2B5EF4-FFF2-40B4-BE49-F238E27FC236}">
                <a16:creationId xmlns:a16="http://schemas.microsoft.com/office/drawing/2014/main" id="{85C04911-D2B3-ACA0-6705-77F305CB18AA}"/>
              </a:ext>
            </a:extLst>
          </p:cNvPr>
          <p:cNvSpPr/>
          <p:nvPr/>
        </p:nvSpPr>
        <p:spPr>
          <a:xfrm>
            <a:off x="5764586" y="2082692"/>
            <a:ext cx="752354" cy="324091"/>
          </a:xfrm>
          <a:prstGeom prst="lef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Arrow: Left-Right 5">
            <a:extLst>
              <a:ext uri="{FF2B5EF4-FFF2-40B4-BE49-F238E27FC236}">
                <a16:creationId xmlns:a16="http://schemas.microsoft.com/office/drawing/2014/main" id="{13BF80B9-6C75-367B-F406-739FCEAA4709}"/>
              </a:ext>
            </a:extLst>
          </p:cNvPr>
          <p:cNvSpPr/>
          <p:nvPr/>
        </p:nvSpPr>
        <p:spPr>
          <a:xfrm>
            <a:off x="5764586" y="4317356"/>
            <a:ext cx="752354" cy="324091"/>
          </a:xfrm>
          <a:prstGeom prst="lef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59530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D336DA38-8CB6-8371-2E64-EF44C8EAB76E}"/>
              </a:ext>
            </a:extLst>
          </p:cNvPr>
          <p:cNvSpPr/>
          <p:nvPr/>
        </p:nvSpPr>
        <p:spPr>
          <a:xfrm>
            <a:off x="925974" y="3176054"/>
            <a:ext cx="7059785" cy="2476983"/>
          </a:xfrm>
          <a:prstGeom prst="roundRect">
            <a:avLst>
              <a:gd name="adj" fmla="val 3504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5">
            <a:extLst>
              <a:ext uri="{FF2B5EF4-FFF2-40B4-BE49-F238E27FC236}">
                <a16:creationId xmlns:a16="http://schemas.microsoft.com/office/drawing/2014/main" id="{CD1454B6-DB96-9811-3733-C8F796880F15}"/>
              </a:ext>
            </a:extLst>
          </p:cNvPr>
          <p:cNvSpPr>
            <a:spLocks noGrp="1"/>
          </p:cNvSpPr>
          <p:nvPr>
            <p:ph type="title"/>
          </p:nvPr>
        </p:nvSpPr>
        <p:spPr/>
        <p:txBody>
          <a:bodyPr/>
          <a:lstStyle/>
          <a:p>
            <a:r>
              <a:rPr lang="en-CA"/>
              <a:t>CPIMS+ numbers for </a:t>
            </a:r>
            <a:r>
              <a:rPr lang="en-CA">
                <a:highlight>
                  <a:srgbClr val="FFFF00"/>
                </a:highlight>
              </a:rPr>
              <a:t>Q4 2021</a:t>
            </a:r>
          </a:p>
        </p:txBody>
      </p:sp>
      <p:sp>
        <p:nvSpPr>
          <p:cNvPr id="7" name="TextBox 6">
            <a:extLst>
              <a:ext uri="{FF2B5EF4-FFF2-40B4-BE49-F238E27FC236}">
                <a16:creationId xmlns:a16="http://schemas.microsoft.com/office/drawing/2014/main" id="{7CDC5075-5CA3-842C-4452-38A9EF27D4BD}"/>
              </a:ext>
            </a:extLst>
          </p:cNvPr>
          <p:cNvSpPr txBox="1"/>
          <p:nvPr/>
        </p:nvSpPr>
        <p:spPr>
          <a:xfrm>
            <a:off x="2890689" y="1626178"/>
            <a:ext cx="2392487" cy="1261114"/>
          </a:xfrm>
          <a:prstGeom prst="rect">
            <a:avLst/>
          </a:prstGeom>
          <a:noFill/>
        </p:spPr>
        <p:txBody>
          <a:bodyPr wrap="square" lIns="91440" tIns="45720" rIns="91440" bIns="45720" anchor="t">
            <a:spAutoFit/>
          </a:bodyPr>
          <a:lstStyle/>
          <a:p>
            <a:pPr algn="ctr">
              <a:lnSpc>
                <a:spcPct val="107000"/>
              </a:lnSpc>
            </a:pPr>
            <a:r>
              <a:rPr lang="en-US" sz="4400" b="1">
                <a:solidFill>
                  <a:schemeClr val="accent4"/>
                </a:solidFill>
                <a:latin typeface="Arial" panose="020B0604020202020204" pitchFamily="34" charset="0"/>
                <a:cs typeface="Arial" panose="020B0604020202020204" pitchFamily="34" charset="0"/>
              </a:rPr>
              <a:t>91,000</a:t>
            </a:r>
          </a:p>
          <a:p>
            <a:pPr algn="ctr">
              <a:lnSpc>
                <a:spcPct val="107000"/>
              </a:lnSpc>
            </a:pPr>
            <a:r>
              <a:rPr lang="en-US" sz="1400" b="1">
                <a:solidFill>
                  <a:schemeClr val="accent4"/>
                </a:solidFill>
                <a:latin typeface="Arial" panose="020B0604020202020204" pitchFamily="34" charset="0"/>
                <a:cs typeface="Arial" panose="020B0604020202020204" pitchFamily="34" charset="0"/>
              </a:rPr>
              <a:t>Open Child Records Case Managed in Primero</a:t>
            </a:r>
          </a:p>
        </p:txBody>
      </p:sp>
      <p:sp>
        <p:nvSpPr>
          <p:cNvPr id="8" name="TextBox 7">
            <a:extLst>
              <a:ext uri="{FF2B5EF4-FFF2-40B4-BE49-F238E27FC236}">
                <a16:creationId xmlns:a16="http://schemas.microsoft.com/office/drawing/2014/main" id="{A50D1900-4E09-4231-C884-1C059EEF8A89}"/>
              </a:ext>
            </a:extLst>
          </p:cNvPr>
          <p:cNvSpPr txBox="1"/>
          <p:nvPr/>
        </p:nvSpPr>
        <p:spPr>
          <a:xfrm>
            <a:off x="1239451" y="3439321"/>
            <a:ext cx="1864167" cy="898900"/>
          </a:xfrm>
          <a:prstGeom prst="rect">
            <a:avLst/>
          </a:prstGeom>
          <a:noFill/>
        </p:spPr>
        <p:txBody>
          <a:bodyPr wrap="square" lIns="91440" tIns="45720" rIns="91440" bIns="45720" anchor="t">
            <a:spAutoFit/>
          </a:bodyPr>
          <a:lstStyle/>
          <a:p>
            <a:pPr algn="ctr">
              <a:lnSpc>
                <a:spcPct val="107000"/>
              </a:lnSpc>
            </a:pPr>
            <a:r>
              <a:rPr lang="en-US" sz="3600">
                <a:latin typeface="Arial" panose="020B0604020202020204" pitchFamily="34" charset="0"/>
                <a:cs typeface="Arial" panose="020B0604020202020204" pitchFamily="34" charset="0"/>
              </a:rPr>
              <a:t>6,225</a:t>
            </a:r>
          </a:p>
          <a:p>
            <a:pPr algn="ctr">
              <a:lnSpc>
                <a:spcPct val="107000"/>
              </a:lnSpc>
            </a:pPr>
            <a:r>
              <a:rPr lang="en-US" sz="1400">
                <a:latin typeface="Arial" panose="020B0604020202020204" pitchFamily="34" charset="0"/>
                <a:cs typeface="Arial" panose="020B0604020202020204" pitchFamily="34" charset="0"/>
              </a:rPr>
              <a:t>Users</a:t>
            </a:r>
          </a:p>
        </p:txBody>
      </p:sp>
      <p:sp>
        <p:nvSpPr>
          <p:cNvPr id="9" name="TextBox 8">
            <a:extLst>
              <a:ext uri="{FF2B5EF4-FFF2-40B4-BE49-F238E27FC236}">
                <a16:creationId xmlns:a16="http://schemas.microsoft.com/office/drawing/2014/main" id="{C10625E4-648D-F738-DA2A-62562F11C4AB}"/>
              </a:ext>
            </a:extLst>
          </p:cNvPr>
          <p:cNvSpPr txBox="1"/>
          <p:nvPr/>
        </p:nvSpPr>
        <p:spPr>
          <a:xfrm>
            <a:off x="3117477" y="3439321"/>
            <a:ext cx="1864167" cy="898900"/>
          </a:xfrm>
          <a:prstGeom prst="rect">
            <a:avLst/>
          </a:prstGeom>
          <a:noFill/>
        </p:spPr>
        <p:txBody>
          <a:bodyPr wrap="square" lIns="91440" tIns="45720" rIns="91440" bIns="45720" anchor="t">
            <a:spAutoFit/>
          </a:bodyPr>
          <a:lstStyle/>
          <a:p>
            <a:pPr algn="ctr">
              <a:lnSpc>
                <a:spcPct val="107000"/>
              </a:lnSpc>
            </a:pPr>
            <a:r>
              <a:rPr lang="en-US" sz="3600">
                <a:latin typeface="Arial" panose="020B0604020202020204" pitchFamily="34" charset="0"/>
                <a:cs typeface="Arial" panose="020B0604020202020204" pitchFamily="34" charset="0"/>
              </a:rPr>
              <a:t>188K</a:t>
            </a:r>
          </a:p>
          <a:p>
            <a:pPr algn="ctr">
              <a:lnSpc>
                <a:spcPct val="107000"/>
              </a:lnSpc>
            </a:pPr>
            <a:r>
              <a:rPr lang="en-US" sz="1400">
                <a:latin typeface="Arial" panose="020B0604020202020204" pitchFamily="34" charset="0"/>
                <a:cs typeface="Arial" panose="020B0604020202020204" pitchFamily="34" charset="0"/>
              </a:rPr>
              <a:t>Cases</a:t>
            </a:r>
          </a:p>
        </p:txBody>
      </p:sp>
      <p:sp>
        <p:nvSpPr>
          <p:cNvPr id="10" name="TextBox 9">
            <a:extLst>
              <a:ext uri="{FF2B5EF4-FFF2-40B4-BE49-F238E27FC236}">
                <a16:creationId xmlns:a16="http://schemas.microsoft.com/office/drawing/2014/main" id="{067DF64D-E409-983E-1DEE-E823DCC7DF06}"/>
              </a:ext>
            </a:extLst>
          </p:cNvPr>
          <p:cNvSpPr txBox="1"/>
          <p:nvPr/>
        </p:nvSpPr>
        <p:spPr>
          <a:xfrm>
            <a:off x="1239451" y="4420791"/>
            <a:ext cx="1864167" cy="898900"/>
          </a:xfrm>
          <a:prstGeom prst="rect">
            <a:avLst/>
          </a:prstGeom>
          <a:noFill/>
        </p:spPr>
        <p:txBody>
          <a:bodyPr wrap="square" lIns="91440" tIns="45720" rIns="91440" bIns="45720" anchor="t">
            <a:spAutoFit/>
          </a:bodyPr>
          <a:lstStyle/>
          <a:p>
            <a:pPr algn="ctr">
              <a:lnSpc>
                <a:spcPct val="107000"/>
              </a:lnSpc>
            </a:pPr>
            <a:r>
              <a:rPr lang="en-US" sz="3600">
                <a:latin typeface="Arial" panose="020B0604020202020204" pitchFamily="34" charset="0"/>
                <a:cs typeface="Arial" panose="020B0604020202020204" pitchFamily="34" charset="0"/>
              </a:rPr>
              <a:t>25K</a:t>
            </a:r>
          </a:p>
          <a:p>
            <a:pPr algn="ctr">
              <a:lnSpc>
                <a:spcPct val="107000"/>
              </a:lnSpc>
            </a:pPr>
            <a:r>
              <a:rPr lang="en-US" sz="1400">
                <a:latin typeface="Arial" panose="020B0604020202020204" pitchFamily="34" charset="0"/>
                <a:cs typeface="Arial" panose="020B0604020202020204" pitchFamily="34" charset="0"/>
              </a:rPr>
              <a:t>Services</a:t>
            </a:r>
          </a:p>
        </p:txBody>
      </p:sp>
      <p:sp>
        <p:nvSpPr>
          <p:cNvPr id="11" name="TextBox 10">
            <a:extLst>
              <a:ext uri="{FF2B5EF4-FFF2-40B4-BE49-F238E27FC236}">
                <a16:creationId xmlns:a16="http://schemas.microsoft.com/office/drawing/2014/main" id="{0A6222B6-4C4F-B021-11DC-2B9D781B2DFC}"/>
              </a:ext>
            </a:extLst>
          </p:cNvPr>
          <p:cNvSpPr txBox="1"/>
          <p:nvPr/>
        </p:nvSpPr>
        <p:spPr>
          <a:xfrm>
            <a:off x="3117477" y="4420791"/>
            <a:ext cx="1864167" cy="898900"/>
          </a:xfrm>
          <a:prstGeom prst="rect">
            <a:avLst/>
          </a:prstGeom>
          <a:noFill/>
        </p:spPr>
        <p:txBody>
          <a:bodyPr wrap="square" lIns="91440" tIns="45720" rIns="91440" bIns="45720" anchor="t">
            <a:spAutoFit/>
          </a:bodyPr>
          <a:lstStyle/>
          <a:p>
            <a:pPr algn="ctr">
              <a:lnSpc>
                <a:spcPct val="107000"/>
              </a:lnSpc>
            </a:pPr>
            <a:r>
              <a:rPr lang="en-US" sz="3600">
                <a:latin typeface="Arial" panose="020B0604020202020204" pitchFamily="34" charset="0"/>
                <a:cs typeface="Arial" panose="020B0604020202020204" pitchFamily="34" charset="0"/>
              </a:rPr>
              <a:t>27K</a:t>
            </a:r>
          </a:p>
          <a:p>
            <a:pPr algn="ctr">
              <a:lnSpc>
                <a:spcPct val="107000"/>
              </a:lnSpc>
            </a:pPr>
            <a:r>
              <a:rPr lang="en-US" sz="1400">
                <a:latin typeface="Arial" panose="020B0604020202020204" pitchFamily="34" charset="0"/>
                <a:cs typeface="Arial" panose="020B0604020202020204" pitchFamily="34" charset="0"/>
              </a:rPr>
              <a:t>Incidents</a:t>
            </a:r>
          </a:p>
        </p:txBody>
      </p:sp>
      <p:sp>
        <p:nvSpPr>
          <p:cNvPr id="12" name="TextBox 11">
            <a:extLst>
              <a:ext uri="{FF2B5EF4-FFF2-40B4-BE49-F238E27FC236}">
                <a16:creationId xmlns:a16="http://schemas.microsoft.com/office/drawing/2014/main" id="{990F25DF-7C9B-FA14-D681-8048160D6C05}"/>
              </a:ext>
            </a:extLst>
          </p:cNvPr>
          <p:cNvSpPr txBox="1"/>
          <p:nvPr/>
        </p:nvSpPr>
        <p:spPr>
          <a:xfrm>
            <a:off x="4995503" y="3439321"/>
            <a:ext cx="1864167" cy="898900"/>
          </a:xfrm>
          <a:prstGeom prst="rect">
            <a:avLst/>
          </a:prstGeom>
          <a:noFill/>
        </p:spPr>
        <p:txBody>
          <a:bodyPr wrap="square" lIns="91440" tIns="45720" rIns="91440" bIns="45720" anchor="t">
            <a:spAutoFit/>
          </a:bodyPr>
          <a:lstStyle/>
          <a:p>
            <a:pPr algn="ctr">
              <a:lnSpc>
                <a:spcPct val="107000"/>
              </a:lnSpc>
            </a:pPr>
            <a:r>
              <a:rPr lang="en-US" sz="3600">
                <a:latin typeface="Arial" panose="020B0604020202020204" pitchFamily="34" charset="0"/>
                <a:cs typeface="Arial" panose="020B0604020202020204" pitchFamily="34" charset="0"/>
              </a:rPr>
              <a:t>50</a:t>
            </a:r>
          </a:p>
          <a:p>
            <a:pPr algn="ctr">
              <a:lnSpc>
                <a:spcPct val="107000"/>
              </a:lnSpc>
            </a:pPr>
            <a:r>
              <a:rPr lang="en-US" sz="1400">
                <a:latin typeface="Arial" panose="020B0604020202020204" pitchFamily="34" charset="0"/>
                <a:cs typeface="Arial" panose="020B0604020202020204" pitchFamily="34" charset="0"/>
              </a:rPr>
              <a:t>Instances</a:t>
            </a:r>
          </a:p>
        </p:txBody>
      </p:sp>
      <p:sp>
        <p:nvSpPr>
          <p:cNvPr id="13" name="TextBox 12">
            <a:extLst>
              <a:ext uri="{FF2B5EF4-FFF2-40B4-BE49-F238E27FC236}">
                <a16:creationId xmlns:a16="http://schemas.microsoft.com/office/drawing/2014/main" id="{32E77FC6-C50A-7682-6280-75E0DA8C83C8}"/>
              </a:ext>
            </a:extLst>
          </p:cNvPr>
          <p:cNvSpPr txBox="1"/>
          <p:nvPr/>
        </p:nvSpPr>
        <p:spPr>
          <a:xfrm>
            <a:off x="4995503" y="4420791"/>
            <a:ext cx="1864167" cy="898900"/>
          </a:xfrm>
          <a:prstGeom prst="rect">
            <a:avLst/>
          </a:prstGeom>
          <a:noFill/>
        </p:spPr>
        <p:txBody>
          <a:bodyPr wrap="square" lIns="91440" tIns="45720" rIns="91440" bIns="45720" anchor="t">
            <a:spAutoFit/>
          </a:bodyPr>
          <a:lstStyle/>
          <a:p>
            <a:pPr algn="ctr">
              <a:lnSpc>
                <a:spcPct val="107000"/>
              </a:lnSpc>
            </a:pPr>
            <a:r>
              <a:rPr lang="en-US" sz="3600">
                <a:latin typeface="Arial" panose="020B0604020202020204" pitchFamily="34" charset="0"/>
                <a:cs typeface="Arial" panose="020B0604020202020204" pitchFamily="34" charset="0"/>
              </a:rPr>
              <a:t>39</a:t>
            </a:r>
          </a:p>
          <a:p>
            <a:pPr algn="ctr">
              <a:lnSpc>
                <a:spcPct val="107000"/>
              </a:lnSpc>
            </a:pPr>
            <a:r>
              <a:rPr lang="en-US" sz="1400">
                <a:latin typeface="Arial" panose="020B0604020202020204" pitchFamily="34" charset="0"/>
                <a:cs typeface="Arial" panose="020B0604020202020204" pitchFamily="34" charset="0"/>
              </a:rPr>
              <a:t>Countries</a:t>
            </a:r>
          </a:p>
        </p:txBody>
      </p:sp>
      <p:pic>
        <p:nvPicPr>
          <p:cNvPr id="5" name="Google Shape;498;p22">
            <a:extLst>
              <a:ext uri="{FF2B5EF4-FFF2-40B4-BE49-F238E27FC236}">
                <a16:creationId xmlns:a16="http://schemas.microsoft.com/office/drawing/2014/main" id="{2FA07CE0-DB9E-14AB-478A-A99403F12187}"/>
              </a:ext>
            </a:extLst>
          </p:cNvPr>
          <p:cNvPicPr preferRelativeResize="0"/>
          <p:nvPr/>
        </p:nvPicPr>
        <p:blipFill rotWithShape="1">
          <a:blip r:embed="rId3">
            <a:alphaModFix/>
          </a:blip>
          <a:srcRect t="35121"/>
          <a:stretch/>
        </p:blipFill>
        <p:spPr>
          <a:xfrm>
            <a:off x="6908825" y="1641446"/>
            <a:ext cx="4444975" cy="4231034"/>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22571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normAutofit fontScale="90000"/>
          </a:bodyPr>
          <a:lstStyle/>
          <a:p>
            <a:br>
              <a:rPr lang="en-CA">
                <a:latin typeface="Arial"/>
                <a:cs typeface="Arial"/>
              </a:rPr>
            </a:br>
            <a:r>
              <a:rPr lang="en-CA">
                <a:latin typeface="Arial"/>
                <a:cs typeface="Arial"/>
              </a:rPr>
              <a:t>Who is who? </a:t>
            </a:r>
            <a:br>
              <a:rPr lang="en-CA">
                <a:latin typeface="Arial"/>
                <a:cs typeface="Arial"/>
              </a:rPr>
            </a:br>
            <a:endParaRPr lang="en-US"/>
          </a:p>
        </p:txBody>
      </p:sp>
      <p:sp>
        <p:nvSpPr>
          <p:cNvPr id="97" name="TextBox 96">
            <a:extLst>
              <a:ext uri="{FF2B5EF4-FFF2-40B4-BE49-F238E27FC236}">
                <a16:creationId xmlns:a16="http://schemas.microsoft.com/office/drawing/2014/main" id="{CB2AD1EC-1A1D-84A9-81DD-22EDC19813DD}"/>
              </a:ext>
            </a:extLst>
          </p:cNvPr>
          <p:cNvSpPr txBox="1"/>
          <p:nvPr/>
        </p:nvSpPr>
        <p:spPr>
          <a:xfrm>
            <a:off x="1067033" y="2917421"/>
            <a:ext cx="2462404" cy="727059"/>
          </a:xfrm>
          <a:prstGeom prst="rect">
            <a:avLst/>
          </a:prstGeom>
          <a:noFill/>
        </p:spPr>
        <p:txBody>
          <a:bodyPr wrap="square">
            <a:spAutoFit/>
          </a:bodyPr>
          <a:lstStyle/>
          <a:p>
            <a:pPr algn="ctr">
              <a:lnSpc>
                <a:spcPct val="107000"/>
              </a:lnSpc>
            </a:pPr>
            <a:r>
              <a:rPr lang="en-US" sz="2000">
                <a:latin typeface="Arial" panose="020B0604020202020204" pitchFamily="34" charset="0"/>
                <a:cs typeface="Arial" panose="020B0604020202020204" pitchFamily="34" charset="0"/>
              </a:rPr>
              <a:t>CPIMS Steering Committee</a:t>
            </a:r>
          </a:p>
        </p:txBody>
      </p:sp>
      <p:sp>
        <p:nvSpPr>
          <p:cNvPr id="98" name="TextBox 97">
            <a:extLst>
              <a:ext uri="{FF2B5EF4-FFF2-40B4-BE49-F238E27FC236}">
                <a16:creationId xmlns:a16="http://schemas.microsoft.com/office/drawing/2014/main" id="{DE3F763A-9CDF-F885-E50D-6820622F2745}"/>
              </a:ext>
            </a:extLst>
          </p:cNvPr>
          <p:cNvSpPr txBox="1"/>
          <p:nvPr/>
        </p:nvSpPr>
        <p:spPr>
          <a:xfrm>
            <a:off x="3200043" y="4949658"/>
            <a:ext cx="2045508" cy="727059"/>
          </a:xfrm>
          <a:prstGeom prst="rect">
            <a:avLst/>
          </a:prstGeom>
          <a:noFill/>
        </p:spPr>
        <p:txBody>
          <a:bodyPr wrap="square">
            <a:spAutoFit/>
          </a:bodyPr>
          <a:lstStyle/>
          <a:p>
            <a:pPr algn="ctr">
              <a:lnSpc>
                <a:spcPct val="107000"/>
              </a:lnSpc>
            </a:pPr>
            <a:r>
              <a:rPr lang="en-US" sz="2000">
                <a:latin typeface="Arial" panose="020B0604020202020204" pitchFamily="34" charset="0"/>
                <a:cs typeface="Arial" panose="020B0604020202020204" pitchFamily="34" charset="0"/>
              </a:rPr>
              <a:t>CPIMS Technical Team</a:t>
            </a:r>
          </a:p>
        </p:txBody>
      </p:sp>
      <p:sp>
        <p:nvSpPr>
          <p:cNvPr id="99" name="TextBox 98">
            <a:extLst>
              <a:ext uri="{FF2B5EF4-FFF2-40B4-BE49-F238E27FC236}">
                <a16:creationId xmlns:a16="http://schemas.microsoft.com/office/drawing/2014/main" id="{80061BB8-EF17-8BD8-41BB-E8377F003A21}"/>
              </a:ext>
            </a:extLst>
          </p:cNvPr>
          <p:cNvSpPr txBox="1"/>
          <p:nvPr/>
        </p:nvSpPr>
        <p:spPr>
          <a:xfrm>
            <a:off x="5314636" y="2917421"/>
            <a:ext cx="1515982" cy="727059"/>
          </a:xfrm>
          <a:prstGeom prst="rect">
            <a:avLst/>
          </a:prstGeom>
          <a:noFill/>
        </p:spPr>
        <p:txBody>
          <a:bodyPr wrap="square">
            <a:spAutoFit/>
          </a:bodyPr>
          <a:lstStyle/>
          <a:p>
            <a:pPr algn="ctr">
              <a:lnSpc>
                <a:spcPct val="107000"/>
              </a:lnSpc>
            </a:pPr>
            <a:r>
              <a:rPr lang="en-US" sz="2000">
                <a:latin typeface="Arial" panose="020B0604020202020204" pitchFamily="34" charset="0"/>
                <a:cs typeface="Arial" panose="020B0604020202020204" pitchFamily="34" charset="0"/>
              </a:rPr>
              <a:t>CM Task Force</a:t>
            </a:r>
          </a:p>
        </p:txBody>
      </p:sp>
      <p:sp>
        <p:nvSpPr>
          <p:cNvPr id="100" name="TextBox 99">
            <a:extLst>
              <a:ext uri="{FF2B5EF4-FFF2-40B4-BE49-F238E27FC236}">
                <a16:creationId xmlns:a16="http://schemas.microsoft.com/office/drawing/2014/main" id="{57D7E24F-13CE-A9A1-43E6-BD0ADC2C7102}"/>
              </a:ext>
            </a:extLst>
          </p:cNvPr>
          <p:cNvSpPr txBox="1"/>
          <p:nvPr/>
        </p:nvSpPr>
        <p:spPr>
          <a:xfrm>
            <a:off x="8811969" y="2914707"/>
            <a:ext cx="2108510" cy="727059"/>
          </a:xfrm>
          <a:prstGeom prst="rect">
            <a:avLst/>
          </a:prstGeom>
          <a:noFill/>
        </p:spPr>
        <p:txBody>
          <a:bodyPr wrap="square">
            <a:spAutoFit/>
          </a:bodyPr>
          <a:lstStyle/>
          <a:p>
            <a:pPr algn="ctr">
              <a:lnSpc>
                <a:spcPct val="107000"/>
              </a:lnSpc>
            </a:pPr>
            <a:r>
              <a:rPr lang="en-US" sz="2000">
                <a:latin typeface="Arial" panose="020B0604020202020204" pitchFamily="34" charset="0"/>
                <a:cs typeface="Arial" panose="020B0604020202020204" pitchFamily="34" charset="0"/>
              </a:rPr>
              <a:t>The Primero Technical Team</a:t>
            </a:r>
          </a:p>
        </p:txBody>
      </p:sp>
      <p:sp>
        <p:nvSpPr>
          <p:cNvPr id="101" name="TextBox 100">
            <a:extLst>
              <a:ext uri="{FF2B5EF4-FFF2-40B4-BE49-F238E27FC236}">
                <a16:creationId xmlns:a16="http://schemas.microsoft.com/office/drawing/2014/main" id="{0FA6E785-8E73-B871-89EA-9A25017B749F}"/>
              </a:ext>
            </a:extLst>
          </p:cNvPr>
          <p:cNvSpPr txBox="1"/>
          <p:nvPr/>
        </p:nvSpPr>
        <p:spPr>
          <a:xfrm>
            <a:off x="6100420" y="4949658"/>
            <a:ext cx="3471889" cy="727059"/>
          </a:xfrm>
          <a:prstGeom prst="rect">
            <a:avLst/>
          </a:prstGeom>
          <a:noFill/>
        </p:spPr>
        <p:txBody>
          <a:bodyPr wrap="square">
            <a:spAutoFit/>
          </a:bodyPr>
          <a:lstStyle/>
          <a:p>
            <a:pPr algn="ctr">
              <a:lnSpc>
                <a:spcPct val="107000"/>
              </a:lnSpc>
            </a:pPr>
            <a:r>
              <a:rPr lang="en-US" sz="2000">
                <a:latin typeface="Arial" panose="020B0604020202020204" pitchFamily="34" charset="0"/>
                <a:cs typeface="Arial" panose="020B0604020202020204" pitchFamily="34" charset="0"/>
              </a:rPr>
              <a:t>In country CP sub-cluster and CM/CP working groups</a:t>
            </a:r>
          </a:p>
        </p:txBody>
      </p:sp>
      <p:grpSp>
        <p:nvGrpSpPr>
          <p:cNvPr id="136" name="Group 135">
            <a:extLst>
              <a:ext uri="{FF2B5EF4-FFF2-40B4-BE49-F238E27FC236}">
                <a16:creationId xmlns:a16="http://schemas.microsoft.com/office/drawing/2014/main" id="{94CF4719-3B74-79F2-5CFF-4CB8603CDAD0}"/>
              </a:ext>
            </a:extLst>
          </p:cNvPr>
          <p:cNvGrpSpPr/>
          <p:nvPr/>
        </p:nvGrpSpPr>
        <p:grpSpPr>
          <a:xfrm>
            <a:off x="1548939" y="1771916"/>
            <a:ext cx="1393479" cy="1227175"/>
            <a:chOff x="2190538" y="1987389"/>
            <a:chExt cx="1393479" cy="1227175"/>
          </a:xfrm>
        </p:grpSpPr>
        <p:grpSp>
          <p:nvGrpSpPr>
            <p:cNvPr id="128" name="Group 127">
              <a:extLst>
                <a:ext uri="{FF2B5EF4-FFF2-40B4-BE49-F238E27FC236}">
                  <a16:creationId xmlns:a16="http://schemas.microsoft.com/office/drawing/2014/main" id="{B7395089-005A-9085-4E83-D1EC67EED1DB}"/>
                </a:ext>
              </a:extLst>
            </p:cNvPr>
            <p:cNvGrpSpPr/>
            <p:nvPr/>
          </p:nvGrpSpPr>
          <p:grpSpPr>
            <a:xfrm>
              <a:off x="2660369" y="1987389"/>
              <a:ext cx="447057" cy="868968"/>
              <a:chOff x="2660369" y="1566525"/>
              <a:chExt cx="663579" cy="1289832"/>
            </a:xfrm>
          </p:grpSpPr>
          <p:sp>
            <p:nvSpPr>
              <p:cNvPr id="122" name="Oval 121">
                <a:extLst>
                  <a:ext uri="{FF2B5EF4-FFF2-40B4-BE49-F238E27FC236}">
                    <a16:creationId xmlns:a16="http://schemas.microsoft.com/office/drawing/2014/main" id="{ECED3073-4A8B-8A7D-72A9-ECA239882085}"/>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7" name="Chord 126">
                <a:extLst>
                  <a:ext uri="{FF2B5EF4-FFF2-40B4-BE49-F238E27FC236}">
                    <a16:creationId xmlns:a16="http://schemas.microsoft.com/office/drawing/2014/main" id="{68F3C16A-50FE-3385-3017-07FA84BE2973}"/>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29" name="Group 128">
              <a:extLst>
                <a:ext uri="{FF2B5EF4-FFF2-40B4-BE49-F238E27FC236}">
                  <a16:creationId xmlns:a16="http://schemas.microsoft.com/office/drawing/2014/main" id="{6C6B7CA1-2121-E7A2-9F4C-1D5E6C727127}"/>
                </a:ext>
              </a:extLst>
            </p:cNvPr>
            <p:cNvGrpSpPr/>
            <p:nvPr/>
          </p:nvGrpSpPr>
          <p:grpSpPr>
            <a:xfrm>
              <a:off x="3136960" y="2345596"/>
              <a:ext cx="447057" cy="868968"/>
              <a:chOff x="2660369" y="1566525"/>
              <a:chExt cx="663579" cy="1289832"/>
            </a:xfrm>
          </p:grpSpPr>
          <p:sp>
            <p:nvSpPr>
              <p:cNvPr id="130" name="Oval 129">
                <a:extLst>
                  <a:ext uri="{FF2B5EF4-FFF2-40B4-BE49-F238E27FC236}">
                    <a16:creationId xmlns:a16="http://schemas.microsoft.com/office/drawing/2014/main" id="{829877D0-D1A6-4FF8-1C56-7525AF715B9B}"/>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1" name="Chord 130">
                <a:extLst>
                  <a:ext uri="{FF2B5EF4-FFF2-40B4-BE49-F238E27FC236}">
                    <a16:creationId xmlns:a16="http://schemas.microsoft.com/office/drawing/2014/main" id="{740EB0D4-7606-6DAB-D575-50AB4E91AC44}"/>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32" name="Group 131">
              <a:extLst>
                <a:ext uri="{FF2B5EF4-FFF2-40B4-BE49-F238E27FC236}">
                  <a16:creationId xmlns:a16="http://schemas.microsoft.com/office/drawing/2014/main" id="{47647FFC-5212-312D-2476-B29FE1145A25}"/>
                </a:ext>
              </a:extLst>
            </p:cNvPr>
            <p:cNvGrpSpPr/>
            <p:nvPr/>
          </p:nvGrpSpPr>
          <p:grpSpPr>
            <a:xfrm>
              <a:off x="2190538" y="2336282"/>
              <a:ext cx="447057" cy="868968"/>
              <a:chOff x="2660369" y="1566525"/>
              <a:chExt cx="663579" cy="1289832"/>
            </a:xfrm>
          </p:grpSpPr>
          <p:sp>
            <p:nvSpPr>
              <p:cNvPr id="133" name="Oval 132">
                <a:extLst>
                  <a:ext uri="{FF2B5EF4-FFF2-40B4-BE49-F238E27FC236}">
                    <a16:creationId xmlns:a16="http://schemas.microsoft.com/office/drawing/2014/main" id="{82A009E2-5258-815B-449A-B32248BCA5F1}"/>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4" name="Chord 133">
                <a:extLst>
                  <a:ext uri="{FF2B5EF4-FFF2-40B4-BE49-F238E27FC236}">
                    <a16:creationId xmlns:a16="http://schemas.microsoft.com/office/drawing/2014/main" id="{A6579D22-55E6-FADA-0541-2A82099FFF82}"/>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37" name="Group 136">
            <a:extLst>
              <a:ext uri="{FF2B5EF4-FFF2-40B4-BE49-F238E27FC236}">
                <a16:creationId xmlns:a16="http://schemas.microsoft.com/office/drawing/2014/main" id="{DE866B02-7C01-925C-E84A-26062558ECAC}"/>
              </a:ext>
            </a:extLst>
          </p:cNvPr>
          <p:cNvGrpSpPr/>
          <p:nvPr/>
        </p:nvGrpSpPr>
        <p:grpSpPr>
          <a:xfrm>
            <a:off x="3529438" y="3758614"/>
            <a:ext cx="1393479" cy="1227175"/>
            <a:chOff x="2190538" y="1987389"/>
            <a:chExt cx="1393479" cy="1227175"/>
          </a:xfrm>
        </p:grpSpPr>
        <p:grpSp>
          <p:nvGrpSpPr>
            <p:cNvPr id="138" name="Group 137">
              <a:extLst>
                <a:ext uri="{FF2B5EF4-FFF2-40B4-BE49-F238E27FC236}">
                  <a16:creationId xmlns:a16="http://schemas.microsoft.com/office/drawing/2014/main" id="{D480C7A4-5AF8-9669-2C62-10B14DACF61F}"/>
                </a:ext>
              </a:extLst>
            </p:cNvPr>
            <p:cNvGrpSpPr/>
            <p:nvPr/>
          </p:nvGrpSpPr>
          <p:grpSpPr>
            <a:xfrm>
              <a:off x="2660369" y="1987389"/>
              <a:ext cx="447057" cy="868968"/>
              <a:chOff x="2660369" y="1566525"/>
              <a:chExt cx="663579" cy="1289832"/>
            </a:xfrm>
          </p:grpSpPr>
          <p:sp>
            <p:nvSpPr>
              <p:cNvPr id="145" name="Oval 144">
                <a:extLst>
                  <a:ext uri="{FF2B5EF4-FFF2-40B4-BE49-F238E27FC236}">
                    <a16:creationId xmlns:a16="http://schemas.microsoft.com/office/drawing/2014/main" id="{11BC62FB-8A06-E5E1-B6C7-9FBAB264AA55}"/>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6" name="Chord 145">
                <a:extLst>
                  <a:ext uri="{FF2B5EF4-FFF2-40B4-BE49-F238E27FC236}">
                    <a16:creationId xmlns:a16="http://schemas.microsoft.com/office/drawing/2014/main" id="{1FF93E41-13D6-028B-52AC-84E90C37A3E0}"/>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39" name="Group 138">
              <a:extLst>
                <a:ext uri="{FF2B5EF4-FFF2-40B4-BE49-F238E27FC236}">
                  <a16:creationId xmlns:a16="http://schemas.microsoft.com/office/drawing/2014/main" id="{B1E01E1F-0702-21D7-F559-FBC6C4EEE84D}"/>
                </a:ext>
              </a:extLst>
            </p:cNvPr>
            <p:cNvGrpSpPr/>
            <p:nvPr/>
          </p:nvGrpSpPr>
          <p:grpSpPr>
            <a:xfrm>
              <a:off x="3136960" y="2345596"/>
              <a:ext cx="447057" cy="868968"/>
              <a:chOff x="2660369" y="1566525"/>
              <a:chExt cx="663579" cy="1289832"/>
            </a:xfrm>
          </p:grpSpPr>
          <p:sp>
            <p:nvSpPr>
              <p:cNvPr id="143" name="Oval 142">
                <a:extLst>
                  <a:ext uri="{FF2B5EF4-FFF2-40B4-BE49-F238E27FC236}">
                    <a16:creationId xmlns:a16="http://schemas.microsoft.com/office/drawing/2014/main" id="{F99F7FAB-3460-3534-DA53-48232CAF0DAF}"/>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4" name="Chord 143">
                <a:extLst>
                  <a:ext uri="{FF2B5EF4-FFF2-40B4-BE49-F238E27FC236}">
                    <a16:creationId xmlns:a16="http://schemas.microsoft.com/office/drawing/2014/main" id="{21FFD34D-49C7-0532-EB84-72651FD092F7}"/>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40" name="Group 139">
              <a:extLst>
                <a:ext uri="{FF2B5EF4-FFF2-40B4-BE49-F238E27FC236}">
                  <a16:creationId xmlns:a16="http://schemas.microsoft.com/office/drawing/2014/main" id="{5D146562-384A-4030-73BF-E75A22E802F4}"/>
                </a:ext>
              </a:extLst>
            </p:cNvPr>
            <p:cNvGrpSpPr/>
            <p:nvPr/>
          </p:nvGrpSpPr>
          <p:grpSpPr>
            <a:xfrm>
              <a:off x="2190538" y="2336282"/>
              <a:ext cx="447057" cy="868968"/>
              <a:chOff x="2660369" y="1566525"/>
              <a:chExt cx="663579" cy="1289832"/>
            </a:xfrm>
          </p:grpSpPr>
          <p:sp>
            <p:nvSpPr>
              <p:cNvPr id="141" name="Oval 140">
                <a:extLst>
                  <a:ext uri="{FF2B5EF4-FFF2-40B4-BE49-F238E27FC236}">
                    <a16:creationId xmlns:a16="http://schemas.microsoft.com/office/drawing/2014/main" id="{D161D1AC-F2BF-368A-D484-6A128CE38EE5}"/>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2" name="Chord 141">
                <a:extLst>
                  <a:ext uri="{FF2B5EF4-FFF2-40B4-BE49-F238E27FC236}">
                    <a16:creationId xmlns:a16="http://schemas.microsoft.com/office/drawing/2014/main" id="{F8A4342D-C246-E86A-584D-39BD3EAA8AFA}"/>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47" name="Group 146">
            <a:extLst>
              <a:ext uri="{FF2B5EF4-FFF2-40B4-BE49-F238E27FC236}">
                <a16:creationId xmlns:a16="http://schemas.microsoft.com/office/drawing/2014/main" id="{4B950EA2-C851-6916-EA08-B063F757A0C2}"/>
              </a:ext>
            </a:extLst>
          </p:cNvPr>
          <p:cNvGrpSpPr/>
          <p:nvPr/>
        </p:nvGrpSpPr>
        <p:grpSpPr>
          <a:xfrm>
            <a:off x="5379268" y="1690246"/>
            <a:ext cx="1393479" cy="1227175"/>
            <a:chOff x="2190538" y="1987389"/>
            <a:chExt cx="1393479" cy="1227175"/>
          </a:xfrm>
        </p:grpSpPr>
        <p:grpSp>
          <p:nvGrpSpPr>
            <p:cNvPr id="148" name="Group 147">
              <a:extLst>
                <a:ext uri="{FF2B5EF4-FFF2-40B4-BE49-F238E27FC236}">
                  <a16:creationId xmlns:a16="http://schemas.microsoft.com/office/drawing/2014/main" id="{7119E16F-D215-9E61-FCD2-312D3D066B98}"/>
                </a:ext>
              </a:extLst>
            </p:cNvPr>
            <p:cNvGrpSpPr/>
            <p:nvPr/>
          </p:nvGrpSpPr>
          <p:grpSpPr>
            <a:xfrm>
              <a:off x="2660369" y="1987389"/>
              <a:ext cx="447057" cy="868968"/>
              <a:chOff x="2660369" y="1566525"/>
              <a:chExt cx="663579" cy="1289832"/>
            </a:xfrm>
          </p:grpSpPr>
          <p:sp>
            <p:nvSpPr>
              <p:cNvPr id="155" name="Oval 154">
                <a:extLst>
                  <a:ext uri="{FF2B5EF4-FFF2-40B4-BE49-F238E27FC236}">
                    <a16:creationId xmlns:a16="http://schemas.microsoft.com/office/drawing/2014/main" id="{F5B4C9C3-8C38-ADB7-BD6C-BED18B60E6B7}"/>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6" name="Chord 155">
                <a:extLst>
                  <a:ext uri="{FF2B5EF4-FFF2-40B4-BE49-F238E27FC236}">
                    <a16:creationId xmlns:a16="http://schemas.microsoft.com/office/drawing/2014/main" id="{395F0F16-F5E3-92FD-FEA7-2D6392B9BE9F}"/>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49" name="Group 148">
              <a:extLst>
                <a:ext uri="{FF2B5EF4-FFF2-40B4-BE49-F238E27FC236}">
                  <a16:creationId xmlns:a16="http://schemas.microsoft.com/office/drawing/2014/main" id="{AB3B9A15-E802-956D-E895-0F7DC9B3C6B4}"/>
                </a:ext>
              </a:extLst>
            </p:cNvPr>
            <p:cNvGrpSpPr/>
            <p:nvPr/>
          </p:nvGrpSpPr>
          <p:grpSpPr>
            <a:xfrm>
              <a:off x="3136960" y="2345596"/>
              <a:ext cx="447057" cy="868968"/>
              <a:chOff x="2660369" y="1566525"/>
              <a:chExt cx="663579" cy="1289832"/>
            </a:xfrm>
          </p:grpSpPr>
          <p:sp>
            <p:nvSpPr>
              <p:cNvPr id="153" name="Oval 152">
                <a:extLst>
                  <a:ext uri="{FF2B5EF4-FFF2-40B4-BE49-F238E27FC236}">
                    <a16:creationId xmlns:a16="http://schemas.microsoft.com/office/drawing/2014/main" id="{A7358906-F26C-3AD6-E761-18DB6A19153B}"/>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4" name="Chord 153">
                <a:extLst>
                  <a:ext uri="{FF2B5EF4-FFF2-40B4-BE49-F238E27FC236}">
                    <a16:creationId xmlns:a16="http://schemas.microsoft.com/office/drawing/2014/main" id="{35AE9114-CBE8-6B6C-C0E8-022B6A356E28}"/>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50" name="Group 149">
              <a:extLst>
                <a:ext uri="{FF2B5EF4-FFF2-40B4-BE49-F238E27FC236}">
                  <a16:creationId xmlns:a16="http://schemas.microsoft.com/office/drawing/2014/main" id="{9AC22E32-B7FD-8288-9993-2B5C4219B796}"/>
                </a:ext>
              </a:extLst>
            </p:cNvPr>
            <p:cNvGrpSpPr/>
            <p:nvPr/>
          </p:nvGrpSpPr>
          <p:grpSpPr>
            <a:xfrm>
              <a:off x="2190538" y="2336282"/>
              <a:ext cx="447057" cy="868968"/>
              <a:chOff x="2660369" y="1566525"/>
              <a:chExt cx="663579" cy="1289832"/>
            </a:xfrm>
          </p:grpSpPr>
          <p:sp>
            <p:nvSpPr>
              <p:cNvPr id="151" name="Oval 150">
                <a:extLst>
                  <a:ext uri="{FF2B5EF4-FFF2-40B4-BE49-F238E27FC236}">
                    <a16:creationId xmlns:a16="http://schemas.microsoft.com/office/drawing/2014/main" id="{29D1A8D4-902F-8A0B-AE43-528D412C828F}"/>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2" name="Chord 151">
                <a:extLst>
                  <a:ext uri="{FF2B5EF4-FFF2-40B4-BE49-F238E27FC236}">
                    <a16:creationId xmlns:a16="http://schemas.microsoft.com/office/drawing/2014/main" id="{15C2AC80-4627-3647-8857-2ACC67FF6A75}"/>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57" name="Group 156">
            <a:extLst>
              <a:ext uri="{FF2B5EF4-FFF2-40B4-BE49-F238E27FC236}">
                <a16:creationId xmlns:a16="http://schemas.microsoft.com/office/drawing/2014/main" id="{1D12F581-7DCC-8FB3-72D2-D3BAA7DA84BD}"/>
              </a:ext>
            </a:extLst>
          </p:cNvPr>
          <p:cNvGrpSpPr/>
          <p:nvPr/>
        </p:nvGrpSpPr>
        <p:grpSpPr>
          <a:xfrm>
            <a:off x="7143006" y="3749300"/>
            <a:ext cx="1393479" cy="1227175"/>
            <a:chOff x="2190538" y="1987389"/>
            <a:chExt cx="1393479" cy="1227175"/>
          </a:xfrm>
        </p:grpSpPr>
        <p:grpSp>
          <p:nvGrpSpPr>
            <p:cNvPr id="158" name="Group 157">
              <a:extLst>
                <a:ext uri="{FF2B5EF4-FFF2-40B4-BE49-F238E27FC236}">
                  <a16:creationId xmlns:a16="http://schemas.microsoft.com/office/drawing/2014/main" id="{B43EAAE4-44BD-6A7F-524A-1A891E10D528}"/>
                </a:ext>
              </a:extLst>
            </p:cNvPr>
            <p:cNvGrpSpPr/>
            <p:nvPr/>
          </p:nvGrpSpPr>
          <p:grpSpPr>
            <a:xfrm>
              <a:off x="2660369" y="1987389"/>
              <a:ext cx="447057" cy="868968"/>
              <a:chOff x="2660369" y="1566525"/>
              <a:chExt cx="663579" cy="1289832"/>
            </a:xfrm>
          </p:grpSpPr>
          <p:sp>
            <p:nvSpPr>
              <p:cNvPr id="165" name="Oval 164">
                <a:extLst>
                  <a:ext uri="{FF2B5EF4-FFF2-40B4-BE49-F238E27FC236}">
                    <a16:creationId xmlns:a16="http://schemas.microsoft.com/office/drawing/2014/main" id="{716C9E10-CF78-AA9C-0AB5-9D51618A9F03}"/>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6" name="Chord 165">
                <a:extLst>
                  <a:ext uri="{FF2B5EF4-FFF2-40B4-BE49-F238E27FC236}">
                    <a16:creationId xmlns:a16="http://schemas.microsoft.com/office/drawing/2014/main" id="{08828A9B-7155-96B8-30A4-FA29682DEDA5}"/>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59" name="Group 158">
              <a:extLst>
                <a:ext uri="{FF2B5EF4-FFF2-40B4-BE49-F238E27FC236}">
                  <a16:creationId xmlns:a16="http://schemas.microsoft.com/office/drawing/2014/main" id="{3872C5FF-70E2-3662-85CD-47C6830847A9}"/>
                </a:ext>
              </a:extLst>
            </p:cNvPr>
            <p:cNvGrpSpPr/>
            <p:nvPr/>
          </p:nvGrpSpPr>
          <p:grpSpPr>
            <a:xfrm>
              <a:off x="3136960" y="2345596"/>
              <a:ext cx="447057" cy="868968"/>
              <a:chOff x="2660369" y="1566525"/>
              <a:chExt cx="663579" cy="1289832"/>
            </a:xfrm>
          </p:grpSpPr>
          <p:sp>
            <p:nvSpPr>
              <p:cNvPr id="163" name="Oval 162">
                <a:extLst>
                  <a:ext uri="{FF2B5EF4-FFF2-40B4-BE49-F238E27FC236}">
                    <a16:creationId xmlns:a16="http://schemas.microsoft.com/office/drawing/2014/main" id="{510FEA0B-DCC8-1066-9DA1-252ED395816E}"/>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4" name="Chord 163">
                <a:extLst>
                  <a:ext uri="{FF2B5EF4-FFF2-40B4-BE49-F238E27FC236}">
                    <a16:creationId xmlns:a16="http://schemas.microsoft.com/office/drawing/2014/main" id="{B9FE3D5A-FA6F-B057-2C30-17424BAB62A4}"/>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60" name="Group 159">
              <a:extLst>
                <a:ext uri="{FF2B5EF4-FFF2-40B4-BE49-F238E27FC236}">
                  <a16:creationId xmlns:a16="http://schemas.microsoft.com/office/drawing/2014/main" id="{05725767-39C5-5FDD-B64F-7CFE08D22B1E}"/>
                </a:ext>
              </a:extLst>
            </p:cNvPr>
            <p:cNvGrpSpPr/>
            <p:nvPr/>
          </p:nvGrpSpPr>
          <p:grpSpPr>
            <a:xfrm>
              <a:off x="2190538" y="2336282"/>
              <a:ext cx="447057" cy="868968"/>
              <a:chOff x="2660369" y="1566525"/>
              <a:chExt cx="663579" cy="1289832"/>
            </a:xfrm>
          </p:grpSpPr>
          <p:sp>
            <p:nvSpPr>
              <p:cNvPr id="161" name="Oval 160">
                <a:extLst>
                  <a:ext uri="{FF2B5EF4-FFF2-40B4-BE49-F238E27FC236}">
                    <a16:creationId xmlns:a16="http://schemas.microsoft.com/office/drawing/2014/main" id="{57485D09-D56F-D820-4382-C91573575E70}"/>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2" name="Chord 161">
                <a:extLst>
                  <a:ext uri="{FF2B5EF4-FFF2-40B4-BE49-F238E27FC236}">
                    <a16:creationId xmlns:a16="http://schemas.microsoft.com/office/drawing/2014/main" id="{75B6C294-DBD5-EAD2-34CF-153CD53C7E02}"/>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67" name="Group 166">
            <a:extLst>
              <a:ext uri="{FF2B5EF4-FFF2-40B4-BE49-F238E27FC236}">
                <a16:creationId xmlns:a16="http://schemas.microsoft.com/office/drawing/2014/main" id="{2703F2FF-4621-AEAB-2883-C3B61E7006E6}"/>
              </a:ext>
            </a:extLst>
          </p:cNvPr>
          <p:cNvGrpSpPr/>
          <p:nvPr/>
        </p:nvGrpSpPr>
        <p:grpSpPr>
          <a:xfrm>
            <a:off x="9172865" y="1677389"/>
            <a:ext cx="1393479" cy="1227175"/>
            <a:chOff x="2190538" y="1987389"/>
            <a:chExt cx="1393479" cy="1227175"/>
          </a:xfrm>
        </p:grpSpPr>
        <p:grpSp>
          <p:nvGrpSpPr>
            <p:cNvPr id="168" name="Group 167">
              <a:extLst>
                <a:ext uri="{FF2B5EF4-FFF2-40B4-BE49-F238E27FC236}">
                  <a16:creationId xmlns:a16="http://schemas.microsoft.com/office/drawing/2014/main" id="{E5802D74-4870-4E7D-19ED-5103C8E9DBBE}"/>
                </a:ext>
              </a:extLst>
            </p:cNvPr>
            <p:cNvGrpSpPr/>
            <p:nvPr/>
          </p:nvGrpSpPr>
          <p:grpSpPr>
            <a:xfrm>
              <a:off x="2660369" y="1987389"/>
              <a:ext cx="447057" cy="868968"/>
              <a:chOff x="2660369" y="1566525"/>
              <a:chExt cx="663579" cy="1289832"/>
            </a:xfrm>
          </p:grpSpPr>
          <p:sp>
            <p:nvSpPr>
              <p:cNvPr id="175" name="Oval 174">
                <a:extLst>
                  <a:ext uri="{FF2B5EF4-FFF2-40B4-BE49-F238E27FC236}">
                    <a16:creationId xmlns:a16="http://schemas.microsoft.com/office/drawing/2014/main" id="{FBEA1F61-7E72-D54B-5FFC-46DD8209B8E5}"/>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6" name="Chord 175">
                <a:extLst>
                  <a:ext uri="{FF2B5EF4-FFF2-40B4-BE49-F238E27FC236}">
                    <a16:creationId xmlns:a16="http://schemas.microsoft.com/office/drawing/2014/main" id="{4A3E537E-6D9E-E994-197C-001839AA9430}"/>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69" name="Group 168">
              <a:extLst>
                <a:ext uri="{FF2B5EF4-FFF2-40B4-BE49-F238E27FC236}">
                  <a16:creationId xmlns:a16="http://schemas.microsoft.com/office/drawing/2014/main" id="{08C0A6CE-EAB3-4229-EA89-2FA3EC54FD3D}"/>
                </a:ext>
              </a:extLst>
            </p:cNvPr>
            <p:cNvGrpSpPr/>
            <p:nvPr/>
          </p:nvGrpSpPr>
          <p:grpSpPr>
            <a:xfrm>
              <a:off x="3136960" y="2345596"/>
              <a:ext cx="447057" cy="868968"/>
              <a:chOff x="2660369" y="1566525"/>
              <a:chExt cx="663579" cy="1289832"/>
            </a:xfrm>
          </p:grpSpPr>
          <p:sp>
            <p:nvSpPr>
              <p:cNvPr id="173" name="Oval 172">
                <a:extLst>
                  <a:ext uri="{FF2B5EF4-FFF2-40B4-BE49-F238E27FC236}">
                    <a16:creationId xmlns:a16="http://schemas.microsoft.com/office/drawing/2014/main" id="{68380C6B-8452-FF4F-97FF-EB7042AC0773}"/>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4" name="Chord 173">
                <a:extLst>
                  <a:ext uri="{FF2B5EF4-FFF2-40B4-BE49-F238E27FC236}">
                    <a16:creationId xmlns:a16="http://schemas.microsoft.com/office/drawing/2014/main" id="{4332C41B-C582-A3A2-4A7D-91BEB9E9F2AC}"/>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70" name="Group 169">
              <a:extLst>
                <a:ext uri="{FF2B5EF4-FFF2-40B4-BE49-F238E27FC236}">
                  <a16:creationId xmlns:a16="http://schemas.microsoft.com/office/drawing/2014/main" id="{69DAEA95-AE93-474B-F496-B2B38066F3FB}"/>
                </a:ext>
              </a:extLst>
            </p:cNvPr>
            <p:cNvGrpSpPr/>
            <p:nvPr/>
          </p:nvGrpSpPr>
          <p:grpSpPr>
            <a:xfrm>
              <a:off x="2190538" y="2336282"/>
              <a:ext cx="447057" cy="868968"/>
              <a:chOff x="2660369" y="1566525"/>
              <a:chExt cx="663579" cy="1289832"/>
            </a:xfrm>
          </p:grpSpPr>
          <p:sp>
            <p:nvSpPr>
              <p:cNvPr id="171" name="Oval 170">
                <a:extLst>
                  <a:ext uri="{FF2B5EF4-FFF2-40B4-BE49-F238E27FC236}">
                    <a16:creationId xmlns:a16="http://schemas.microsoft.com/office/drawing/2014/main" id="{DA843BAE-621A-B75E-E089-04A749B93C2B}"/>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2" name="Chord 171">
                <a:extLst>
                  <a:ext uri="{FF2B5EF4-FFF2-40B4-BE49-F238E27FC236}">
                    <a16:creationId xmlns:a16="http://schemas.microsoft.com/office/drawing/2014/main" id="{B739497C-830F-6F69-5152-B1C4CE212704}"/>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4266901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p:txBody>
          <a:bodyPr/>
          <a:lstStyle/>
          <a:p>
            <a:r>
              <a:rPr lang="en-CA"/>
              <a:t>Energizer</a:t>
            </a:r>
          </a:p>
        </p:txBody>
      </p:sp>
      <p:grpSp>
        <p:nvGrpSpPr>
          <p:cNvPr id="37" name="Group 36">
            <a:extLst>
              <a:ext uri="{FF2B5EF4-FFF2-40B4-BE49-F238E27FC236}">
                <a16:creationId xmlns:a16="http://schemas.microsoft.com/office/drawing/2014/main" id="{DC44E53A-81CE-3944-2F40-C8124E554C35}"/>
              </a:ext>
            </a:extLst>
          </p:cNvPr>
          <p:cNvGrpSpPr/>
          <p:nvPr/>
        </p:nvGrpSpPr>
        <p:grpSpPr>
          <a:xfrm>
            <a:off x="1793144" y="2051257"/>
            <a:ext cx="2413067" cy="3169619"/>
            <a:chOff x="1793144" y="2051257"/>
            <a:chExt cx="2413067" cy="3169619"/>
          </a:xfrm>
        </p:grpSpPr>
        <p:sp>
          <p:nvSpPr>
            <p:cNvPr id="38" name="Google Shape;315;p4">
              <a:extLst>
                <a:ext uri="{FF2B5EF4-FFF2-40B4-BE49-F238E27FC236}">
                  <a16:creationId xmlns:a16="http://schemas.microsoft.com/office/drawing/2014/main" id="{9050BCDE-B36A-9891-E949-AC5CBDE8CCD9}"/>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17;p4">
              <a:extLst>
                <a:ext uri="{FF2B5EF4-FFF2-40B4-BE49-F238E27FC236}">
                  <a16:creationId xmlns:a16="http://schemas.microsoft.com/office/drawing/2014/main" id="{27148C29-557F-7762-08B5-AE6815BDF16E}"/>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0" name="Group 39">
              <a:extLst>
                <a:ext uri="{FF2B5EF4-FFF2-40B4-BE49-F238E27FC236}">
                  <a16:creationId xmlns:a16="http://schemas.microsoft.com/office/drawing/2014/main" id="{62E01998-11AB-00C7-6305-1EBEF4A90A4D}"/>
                </a:ext>
              </a:extLst>
            </p:cNvPr>
            <p:cNvGrpSpPr/>
            <p:nvPr/>
          </p:nvGrpSpPr>
          <p:grpSpPr>
            <a:xfrm>
              <a:off x="1793144" y="2631843"/>
              <a:ext cx="1014282" cy="1179025"/>
              <a:chOff x="1793144" y="2631843"/>
              <a:chExt cx="1014282" cy="1179025"/>
            </a:xfrm>
          </p:grpSpPr>
          <p:grpSp>
            <p:nvGrpSpPr>
              <p:cNvPr id="46" name="Group 45">
                <a:extLst>
                  <a:ext uri="{FF2B5EF4-FFF2-40B4-BE49-F238E27FC236}">
                    <a16:creationId xmlns:a16="http://schemas.microsoft.com/office/drawing/2014/main" id="{62C69840-E939-3C57-1CCC-EA6922D69ECF}"/>
                  </a:ext>
                </a:extLst>
              </p:cNvPr>
              <p:cNvGrpSpPr/>
              <p:nvPr/>
            </p:nvGrpSpPr>
            <p:grpSpPr>
              <a:xfrm flipH="1">
                <a:off x="2052917" y="2999019"/>
                <a:ext cx="754509" cy="811849"/>
                <a:chOff x="2721535" y="2932590"/>
                <a:chExt cx="908498" cy="923032"/>
              </a:xfrm>
            </p:grpSpPr>
            <p:sp>
              <p:nvSpPr>
                <p:cNvPr id="48" name="Rectangle: Rounded Corners 47">
                  <a:extLst>
                    <a:ext uri="{FF2B5EF4-FFF2-40B4-BE49-F238E27FC236}">
                      <a16:creationId xmlns:a16="http://schemas.microsoft.com/office/drawing/2014/main" id="{31B603B8-950F-FB65-B597-06D8DE389858}"/>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Rounded Corners 48">
                  <a:extLst>
                    <a:ext uri="{FF2B5EF4-FFF2-40B4-BE49-F238E27FC236}">
                      <a16:creationId xmlns:a16="http://schemas.microsoft.com/office/drawing/2014/main" id="{5C398B53-AB01-78DE-5870-55D5F174F42D}"/>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7" name="Google Shape;315;p4">
                <a:extLst>
                  <a:ext uri="{FF2B5EF4-FFF2-40B4-BE49-F238E27FC236}">
                    <a16:creationId xmlns:a16="http://schemas.microsoft.com/office/drawing/2014/main" id="{E71E13C9-412C-8C3F-06E7-42BE48E2B480}"/>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1" name="Group 40">
              <a:extLst>
                <a:ext uri="{FF2B5EF4-FFF2-40B4-BE49-F238E27FC236}">
                  <a16:creationId xmlns:a16="http://schemas.microsoft.com/office/drawing/2014/main" id="{3B872BC6-9BE1-D544-BC2C-5DD51B028C2A}"/>
                </a:ext>
              </a:extLst>
            </p:cNvPr>
            <p:cNvGrpSpPr/>
            <p:nvPr/>
          </p:nvGrpSpPr>
          <p:grpSpPr>
            <a:xfrm flipH="1">
              <a:off x="3241048" y="2631843"/>
              <a:ext cx="965163" cy="1167926"/>
              <a:chOff x="1793144" y="2631843"/>
              <a:chExt cx="988676" cy="1167926"/>
            </a:xfrm>
          </p:grpSpPr>
          <p:grpSp>
            <p:nvGrpSpPr>
              <p:cNvPr id="42" name="Group 41">
                <a:extLst>
                  <a:ext uri="{FF2B5EF4-FFF2-40B4-BE49-F238E27FC236}">
                    <a16:creationId xmlns:a16="http://schemas.microsoft.com/office/drawing/2014/main" id="{5BBEA54B-303F-183A-7470-7773D4B9DC78}"/>
                  </a:ext>
                </a:extLst>
              </p:cNvPr>
              <p:cNvGrpSpPr/>
              <p:nvPr/>
            </p:nvGrpSpPr>
            <p:grpSpPr>
              <a:xfrm flipH="1">
                <a:off x="2052916" y="2999019"/>
                <a:ext cx="728904" cy="800750"/>
                <a:chOff x="2752366" y="2932590"/>
                <a:chExt cx="877667" cy="910413"/>
              </a:xfrm>
            </p:grpSpPr>
            <p:sp>
              <p:nvSpPr>
                <p:cNvPr id="44" name="Rectangle: Rounded Corners 43">
                  <a:extLst>
                    <a:ext uri="{FF2B5EF4-FFF2-40B4-BE49-F238E27FC236}">
                      <a16:creationId xmlns:a16="http://schemas.microsoft.com/office/drawing/2014/main" id="{42FBFECE-4B38-3C1E-B952-86D1E5985C2A}"/>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Rounded Corners 44">
                  <a:extLst>
                    <a:ext uri="{FF2B5EF4-FFF2-40B4-BE49-F238E27FC236}">
                      <a16:creationId xmlns:a16="http://schemas.microsoft.com/office/drawing/2014/main" id="{F490B433-8858-52F9-A85B-DAF2777CC47F}"/>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3" name="Google Shape;315;p4">
                <a:extLst>
                  <a:ext uri="{FF2B5EF4-FFF2-40B4-BE49-F238E27FC236}">
                    <a16:creationId xmlns:a16="http://schemas.microsoft.com/office/drawing/2014/main" id="{7CC59632-2A4D-CF24-456F-6AE19F766E03}"/>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50" name="Group 49">
            <a:extLst>
              <a:ext uri="{FF2B5EF4-FFF2-40B4-BE49-F238E27FC236}">
                <a16:creationId xmlns:a16="http://schemas.microsoft.com/office/drawing/2014/main" id="{F7163CB9-A9DE-0A5E-A993-FD6395B4EB17}"/>
              </a:ext>
            </a:extLst>
          </p:cNvPr>
          <p:cNvGrpSpPr/>
          <p:nvPr/>
        </p:nvGrpSpPr>
        <p:grpSpPr>
          <a:xfrm>
            <a:off x="4889466" y="2051257"/>
            <a:ext cx="2413067" cy="3169619"/>
            <a:chOff x="1793144" y="2051257"/>
            <a:chExt cx="2413067" cy="3169619"/>
          </a:xfrm>
        </p:grpSpPr>
        <p:sp>
          <p:nvSpPr>
            <p:cNvPr id="51" name="Google Shape;315;p4">
              <a:extLst>
                <a:ext uri="{FF2B5EF4-FFF2-40B4-BE49-F238E27FC236}">
                  <a16:creationId xmlns:a16="http://schemas.microsoft.com/office/drawing/2014/main" id="{8B84B60A-E915-42B2-D592-8F290BCE8B2F}"/>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317;p4">
              <a:extLst>
                <a:ext uri="{FF2B5EF4-FFF2-40B4-BE49-F238E27FC236}">
                  <a16:creationId xmlns:a16="http://schemas.microsoft.com/office/drawing/2014/main" id="{AC90DA98-9F65-450E-7432-0A3EB1EF59E3}"/>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3" name="Group 52">
              <a:extLst>
                <a:ext uri="{FF2B5EF4-FFF2-40B4-BE49-F238E27FC236}">
                  <a16:creationId xmlns:a16="http://schemas.microsoft.com/office/drawing/2014/main" id="{68E31D7A-7EFD-C6AF-F722-BFE4DF034688}"/>
                </a:ext>
              </a:extLst>
            </p:cNvPr>
            <p:cNvGrpSpPr/>
            <p:nvPr/>
          </p:nvGrpSpPr>
          <p:grpSpPr>
            <a:xfrm>
              <a:off x="1793144" y="2631843"/>
              <a:ext cx="1014282" cy="1179025"/>
              <a:chOff x="1793144" y="2631843"/>
              <a:chExt cx="1014282" cy="1179025"/>
            </a:xfrm>
          </p:grpSpPr>
          <p:grpSp>
            <p:nvGrpSpPr>
              <p:cNvPr id="59" name="Group 58">
                <a:extLst>
                  <a:ext uri="{FF2B5EF4-FFF2-40B4-BE49-F238E27FC236}">
                    <a16:creationId xmlns:a16="http://schemas.microsoft.com/office/drawing/2014/main" id="{0B1B8DB0-E5E1-6DD1-C7B8-8ADB2F5C2663}"/>
                  </a:ext>
                </a:extLst>
              </p:cNvPr>
              <p:cNvGrpSpPr/>
              <p:nvPr/>
            </p:nvGrpSpPr>
            <p:grpSpPr>
              <a:xfrm flipH="1">
                <a:off x="2052917" y="2999019"/>
                <a:ext cx="754509" cy="811849"/>
                <a:chOff x="2721535" y="2932590"/>
                <a:chExt cx="908498" cy="923032"/>
              </a:xfrm>
            </p:grpSpPr>
            <p:sp>
              <p:nvSpPr>
                <p:cNvPr id="61" name="Rectangle: Rounded Corners 60">
                  <a:extLst>
                    <a:ext uri="{FF2B5EF4-FFF2-40B4-BE49-F238E27FC236}">
                      <a16:creationId xmlns:a16="http://schemas.microsoft.com/office/drawing/2014/main" id="{C20C3DCC-CFEB-5E32-9029-AD32932A3311}"/>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ectangle: Rounded Corners 61">
                  <a:extLst>
                    <a:ext uri="{FF2B5EF4-FFF2-40B4-BE49-F238E27FC236}">
                      <a16:creationId xmlns:a16="http://schemas.microsoft.com/office/drawing/2014/main" id="{37217BCA-F0D1-7F0A-BB68-4932875B3B0D}"/>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60" name="Google Shape;315;p4">
                <a:extLst>
                  <a:ext uri="{FF2B5EF4-FFF2-40B4-BE49-F238E27FC236}">
                    <a16:creationId xmlns:a16="http://schemas.microsoft.com/office/drawing/2014/main" id="{84C0380A-7FF5-E0C6-8815-E9BEB7DA19CF}"/>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4" name="Group 53">
              <a:extLst>
                <a:ext uri="{FF2B5EF4-FFF2-40B4-BE49-F238E27FC236}">
                  <a16:creationId xmlns:a16="http://schemas.microsoft.com/office/drawing/2014/main" id="{1AC37A56-C188-DC24-E28F-148599A1CEE3}"/>
                </a:ext>
              </a:extLst>
            </p:cNvPr>
            <p:cNvGrpSpPr/>
            <p:nvPr/>
          </p:nvGrpSpPr>
          <p:grpSpPr>
            <a:xfrm flipH="1">
              <a:off x="3241048" y="2631843"/>
              <a:ext cx="965163" cy="1167926"/>
              <a:chOff x="1793144" y="2631843"/>
              <a:chExt cx="988676" cy="1167926"/>
            </a:xfrm>
          </p:grpSpPr>
          <p:grpSp>
            <p:nvGrpSpPr>
              <p:cNvPr id="55" name="Group 54">
                <a:extLst>
                  <a:ext uri="{FF2B5EF4-FFF2-40B4-BE49-F238E27FC236}">
                    <a16:creationId xmlns:a16="http://schemas.microsoft.com/office/drawing/2014/main" id="{4996519A-2DEF-38D1-8D7F-B4E44F043856}"/>
                  </a:ext>
                </a:extLst>
              </p:cNvPr>
              <p:cNvGrpSpPr/>
              <p:nvPr/>
            </p:nvGrpSpPr>
            <p:grpSpPr>
              <a:xfrm flipH="1">
                <a:off x="2052916" y="2999019"/>
                <a:ext cx="728904" cy="800750"/>
                <a:chOff x="2752366" y="2932590"/>
                <a:chExt cx="877667" cy="910413"/>
              </a:xfrm>
            </p:grpSpPr>
            <p:sp>
              <p:nvSpPr>
                <p:cNvPr id="57" name="Rectangle: Rounded Corners 56">
                  <a:extLst>
                    <a:ext uri="{FF2B5EF4-FFF2-40B4-BE49-F238E27FC236}">
                      <a16:creationId xmlns:a16="http://schemas.microsoft.com/office/drawing/2014/main" id="{90095D25-289E-9C98-A71B-3B72622F3825}"/>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Rounded Corners 57">
                  <a:extLst>
                    <a:ext uri="{FF2B5EF4-FFF2-40B4-BE49-F238E27FC236}">
                      <a16:creationId xmlns:a16="http://schemas.microsoft.com/office/drawing/2014/main" id="{F4A951D2-FC71-D7F2-02B2-9F6C74362505}"/>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6" name="Google Shape;315;p4">
                <a:extLst>
                  <a:ext uri="{FF2B5EF4-FFF2-40B4-BE49-F238E27FC236}">
                    <a16:creationId xmlns:a16="http://schemas.microsoft.com/office/drawing/2014/main" id="{AA79CB29-745F-0564-9AC5-207A60269859}"/>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63" name="Group 62">
            <a:extLst>
              <a:ext uri="{FF2B5EF4-FFF2-40B4-BE49-F238E27FC236}">
                <a16:creationId xmlns:a16="http://schemas.microsoft.com/office/drawing/2014/main" id="{6FFEAA64-9C70-870E-CD6A-C2D6B2E91DF6}"/>
              </a:ext>
            </a:extLst>
          </p:cNvPr>
          <p:cNvGrpSpPr/>
          <p:nvPr/>
        </p:nvGrpSpPr>
        <p:grpSpPr>
          <a:xfrm>
            <a:off x="7985791" y="2051257"/>
            <a:ext cx="2413067" cy="3169619"/>
            <a:chOff x="1793144" y="2051257"/>
            <a:chExt cx="2413067" cy="3169619"/>
          </a:xfrm>
        </p:grpSpPr>
        <p:sp>
          <p:nvSpPr>
            <p:cNvPr id="64" name="Google Shape;315;p4">
              <a:extLst>
                <a:ext uri="{FF2B5EF4-FFF2-40B4-BE49-F238E27FC236}">
                  <a16:creationId xmlns:a16="http://schemas.microsoft.com/office/drawing/2014/main" id="{479F66E9-749C-5D05-95B6-01C28A1FA9B8}"/>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317;p4">
              <a:extLst>
                <a:ext uri="{FF2B5EF4-FFF2-40B4-BE49-F238E27FC236}">
                  <a16:creationId xmlns:a16="http://schemas.microsoft.com/office/drawing/2014/main" id="{3CF1D91C-9CD2-BBFE-9720-54DCEB1B3524}"/>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6" name="Group 65">
              <a:extLst>
                <a:ext uri="{FF2B5EF4-FFF2-40B4-BE49-F238E27FC236}">
                  <a16:creationId xmlns:a16="http://schemas.microsoft.com/office/drawing/2014/main" id="{9EC1DA20-31C9-D346-19B9-8109C760A312}"/>
                </a:ext>
              </a:extLst>
            </p:cNvPr>
            <p:cNvGrpSpPr/>
            <p:nvPr/>
          </p:nvGrpSpPr>
          <p:grpSpPr>
            <a:xfrm>
              <a:off x="1793144" y="2631843"/>
              <a:ext cx="1014282" cy="1179025"/>
              <a:chOff x="1793144" y="2631843"/>
              <a:chExt cx="1014282" cy="1179025"/>
            </a:xfrm>
          </p:grpSpPr>
          <p:grpSp>
            <p:nvGrpSpPr>
              <p:cNvPr id="72" name="Group 71">
                <a:extLst>
                  <a:ext uri="{FF2B5EF4-FFF2-40B4-BE49-F238E27FC236}">
                    <a16:creationId xmlns:a16="http://schemas.microsoft.com/office/drawing/2014/main" id="{9BB62AC8-CB43-C168-FE10-C66130ADC45F}"/>
                  </a:ext>
                </a:extLst>
              </p:cNvPr>
              <p:cNvGrpSpPr/>
              <p:nvPr/>
            </p:nvGrpSpPr>
            <p:grpSpPr>
              <a:xfrm flipH="1">
                <a:off x="2052917" y="2999019"/>
                <a:ext cx="754509" cy="811849"/>
                <a:chOff x="2721535" y="2932590"/>
                <a:chExt cx="908498" cy="923032"/>
              </a:xfrm>
            </p:grpSpPr>
            <p:sp>
              <p:nvSpPr>
                <p:cNvPr id="74" name="Rectangle: Rounded Corners 73">
                  <a:extLst>
                    <a:ext uri="{FF2B5EF4-FFF2-40B4-BE49-F238E27FC236}">
                      <a16:creationId xmlns:a16="http://schemas.microsoft.com/office/drawing/2014/main" id="{F37D4E92-0581-EF2A-F7AD-04006114E890}"/>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5" name="Rectangle: Rounded Corners 74">
                  <a:extLst>
                    <a:ext uri="{FF2B5EF4-FFF2-40B4-BE49-F238E27FC236}">
                      <a16:creationId xmlns:a16="http://schemas.microsoft.com/office/drawing/2014/main" id="{661B0BDD-DA99-8F9D-EFF6-9D356A5F3A2E}"/>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3" name="Google Shape;315;p4">
                <a:extLst>
                  <a:ext uri="{FF2B5EF4-FFF2-40B4-BE49-F238E27FC236}">
                    <a16:creationId xmlns:a16="http://schemas.microsoft.com/office/drawing/2014/main" id="{F72F6006-19E0-FCE8-2F69-F0A8C8E44B37}"/>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7" name="Group 66">
              <a:extLst>
                <a:ext uri="{FF2B5EF4-FFF2-40B4-BE49-F238E27FC236}">
                  <a16:creationId xmlns:a16="http://schemas.microsoft.com/office/drawing/2014/main" id="{BFD0A7F4-8ADF-27A7-C5EB-F5D461F4D618}"/>
                </a:ext>
              </a:extLst>
            </p:cNvPr>
            <p:cNvGrpSpPr/>
            <p:nvPr/>
          </p:nvGrpSpPr>
          <p:grpSpPr>
            <a:xfrm flipH="1">
              <a:off x="3241048" y="2631843"/>
              <a:ext cx="965163" cy="1167926"/>
              <a:chOff x="1793144" y="2631843"/>
              <a:chExt cx="988676" cy="1167926"/>
            </a:xfrm>
          </p:grpSpPr>
          <p:grpSp>
            <p:nvGrpSpPr>
              <p:cNvPr id="68" name="Group 67">
                <a:extLst>
                  <a:ext uri="{FF2B5EF4-FFF2-40B4-BE49-F238E27FC236}">
                    <a16:creationId xmlns:a16="http://schemas.microsoft.com/office/drawing/2014/main" id="{4F856ECC-572B-2061-FB02-E175CD15F50C}"/>
                  </a:ext>
                </a:extLst>
              </p:cNvPr>
              <p:cNvGrpSpPr/>
              <p:nvPr/>
            </p:nvGrpSpPr>
            <p:grpSpPr>
              <a:xfrm flipH="1">
                <a:off x="2052916" y="2999019"/>
                <a:ext cx="728904" cy="800750"/>
                <a:chOff x="2752366" y="2932590"/>
                <a:chExt cx="877667" cy="910413"/>
              </a:xfrm>
            </p:grpSpPr>
            <p:sp>
              <p:nvSpPr>
                <p:cNvPr id="70" name="Rectangle: Rounded Corners 69">
                  <a:extLst>
                    <a:ext uri="{FF2B5EF4-FFF2-40B4-BE49-F238E27FC236}">
                      <a16:creationId xmlns:a16="http://schemas.microsoft.com/office/drawing/2014/main" id="{9826117E-6AD1-0C1D-8F03-AF1444CDDA27}"/>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Rectangle: Rounded Corners 70">
                  <a:extLst>
                    <a:ext uri="{FF2B5EF4-FFF2-40B4-BE49-F238E27FC236}">
                      <a16:creationId xmlns:a16="http://schemas.microsoft.com/office/drawing/2014/main" id="{C9CCC5D6-17B4-1105-0204-DEB4E025D12F}"/>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69" name="Google Shape;315;p4">
                <a:extLst>
                  <a:ext uri="{FF2B5EF4-FFF2-40B4-BE49-F238E27FC236}">
                    <a16:creationId xmlns:a16="http://schemas.microsoft.com/office/drawing/2014/main" id="{05574D1C-9AF9-2977-EBE4-B952009B84F4}"/>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extLst>
      <p:ext uri="{BB962C8B-B14F-4D97-AF65-F5344CB8AC3E}">
        <p14:creationId xmlns:p14="http://schemas.microsoft.com/office/powerpoint/2010/main" val="3842559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normAutofit fontScale="90000"/>
          </a:bodyPr>
          <a:lstStyle/>
          <a:p>
            <a:br>
              <a:rPr lang="en-CA">
                <a:latin typeface="Arial"/>
                <a:cs typeface="Arial"/>
              </a:rPr>
            </a:br>
            <a:r>
              <a:rPr lang="en-GB">
                <a:latin typeface="Arial"/>
                <a:cs typeface="Arial"/>
              </a:rPr>
              <a:t>Why is it so interesting? </a:t>
            </a:r>
            <a:br>
              <a:rPr lang="en-GB">
                <a:latin typeface="Arial"/>
                <a:cs typeface="Arial"/>
              </a:rPr>
            </a:br>
            <a:endParaRPr lang="en-US"/>
          </a:p>
        </p:txBody>
      </p:sp>
      <p:grpSp>
        <p:nvGrpSpPr>
          <p:cNvPr id="36" name="Group 35">
            <a:extLst>
              <a:ext uri="{FF2B5EF4-FFF2-40B4-BE49-F238E27FC236}">
                <a16:creationId xmlns:a16="http://schemas.microsoft.com/office/drawing/2014/main" id="{47B41046-4CEF-5496-19F8-B278DEF8DC86}"/>
              </a:ext>
            </a:extLst>
          </p:cNvPr>
          <p:cNvGrpSpPr/>
          <p:nvPr/>
        </p:nvGrpSpPr>
        <p:grpSpPr>
          <a:xfrm>
            <a:off x="9516756" y="1767605"/>
            <a:ext cx="540974" cy="565288"/>
            <a:chOff x="7345680" y="2484120"/>
            <a:chExt cx="904240" cy="944880"/>
          </a:xfrm>
        </p:grpSpPr>
        <p:sp>
          <p:nvSpPr>
            <p:cNvPr id="37" name="Oval 36">
              <a:extLst>
                <a:ext uri="{FF2B5EF4-FFF2-40B4-BE49-F238E27FC236}">
                  <a16:creationId xmlns:a16="http://schemas.microsoft.com/office/drawing/2014/main" id="{8A9920F1-43DC-BEDA-B594-CF68B39CA8D6}"/>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L-Shape 37">
              <a:extLst>
                <a:ext uri="{FF2B5EF4-FFF2-40B4-BE49-F238E27FC236}">
                  <a16:creationId xmlns:a16="http://schemas.microsoft.com/office/drawing/2014/main" id="{8C1C1B32-CD59-1835-9100-FC7833F5DC05}"/>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7" name="TextBox 46">
            <a:extLst>
              <a:ext uri="{FF2B5EF4-FFF2-40B4-BE49-F238E27FC236}">
                <a16:creationId xmlns:a16="http://schemas.microsoft.com/office/drawing/2014/main" id="{830F79CC-A0BB-14D9-827C-FC2E64CD81B7}"/>
              </a:ext>
            </a:extLst>
          </p:cNvPr>
          <p:cNvSpPr txBox="1"/>
          <p:nvPr/>
        </p:nvSpPr>
        <p:spPr>
          <a:xfrm>
            <a:off x="9359146" y="2434903"/>
            <a:ext cx="1582414" cy="663580"/>
          </a:xfrm>
          <a:prstGeom prst="rect">
            <a:avLst/>
          </a:prstGeom>
          <a:noFill/>
        </p:spPr>
        <p:txBody>
          <a:bodyPr wrap="square">
            <a:spAutoFit/>
          </a:bodyPr>
          <a:lstStyle/>
          <a:p>
            <a:pPr>
              <a:lnSpc>
                <a:spcPct val="107000"/>
              </a:lnSpc>
            </a:pPr>
            <a:r>
              <a:rPr lang="en-US" sz="1800">
                <a:latin typeface="Arial" panose="020B0604020202020204" pitchFamily="34" charset="0"/>
                <a:cs typeface="Arial" panose="020B0604020202020204" pitchFamily="34" charset="0"/>
              </a:rPr>
              <a:t>Work on and offline</a:t>
            </a:r>
          </a:p>
        </p:txBody>
      </p:sp>
      <p:grpSp>
        <p:nvGrpSpPr>
          <p:cNvPr id="2" name="Group 1">
            <a:extLst>
              <a:ext uri="{FF2B5EF4-FFF2-40B4-BE49-F238E27FC236}">
                <a16:creationId xmlns:a16="http://schemas.microsoft.com/office/drawing/2014/main" id="{323F5BC4-9442-4192-3E8B-9273B0C4CEDF}"/>
              </a:ext>
            </a:extLst>
          </p:cNvPr>
          <p:cNvGrpSpPr/>
          <p:nvPr/>
        </p:nvGrpSpPr>
        <p:grpSpPr>
          <a:xfrm>
            <a:off x="1238216" y="1767605"/>
            <a:ext cx="540974" cy="565288"/>
            <a:chOff x="7345680" y="2484120"/>
            <a:chExt cx="904240" cy="944880"/>
          </a:xfrm>
        </p:grpSpPr>
        <p:sp>
          <p:nvSpPr>
            <p:cNvPr id="3" name="Oval 2">
              <a:extLst>
                <a:ext uri="{FF2B5EF4-FFF2-40B4-BE49-F238E27FC236}">
                  <a16:creationId xmlns:a16="http://schemas.microsoft.com/office/drawing/2014/main" id="{6EEF1467-9215-7D29-4D79-FBE79A5A993C}"/>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L-Shape 3">
              <a:extLst>
                <a:ext uri="{FF2B5EF4-FFF2-40B4-BE49-F238E27FC236}">
                  <a16:creationId xmlns:a16="http://schemas.microsoft.com/office/drawing/2014/main" id="{5D6672C8-31F3-3EBE-FA77-FB82EC7B86EA}"/>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 name="Group 4">
            <a:extLst>
              <a:ext uri="{FF2B5EF4-FFF2-40B4-BE49-F238E27FC236}">
                <a16:creationId xmlns:a16="http://schemas.microsoft.com/office/drawing/2014/main" id="{59E168A3-DC4B-7413-7986-8D09071239E8}"/>
              </a:ext>
            </a:extLst>
          </p:cNvPr>
          <p:cNvGrpSpPr/>
          <p:nvPr/>
        </p:nvGrpSpPr>
        <p:grpSpPr>
          <a:xfrm>
            <a:off x="1238216" y="3800562"/>
            <a:ext cx="540974" cy="565288"/>
            <a:chOff x="7345680" y="2484120"/>
            <a:chExt cx="904240" cy="944880"/>
          </a:xfrm>
        </p:grpSpPr>
        <p:sp>
          <p:nvSpPr>
            <p:cNvPr id="6" name="Oval 5">
              <a:extLst>
                <a:ext uri="{FF2B5EF4-FFF2-40B4-BE49-F238E27FC236}">
                  <a16:creationId xmlns:a16="http://schemas.microsoft.com/office/drawing/2014/main" id="{3661C6DB-C615-42CD-73B5-04FFD226EE27}"/>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L-Shape 6">
              <a:extLst>
                <a:ext uri="{FF2B5EF4-FFF2-40B4-BE49-F238E27FC236}">
                  <a16:creationId xmlns:a16="http://schemas.microsoft.com/office/drawing/2014/main" id="{0F569C8C-3CA1-E470-9BAE-305BF43A4864}"/>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2" name="TextBox 41">
            <a:extLst>
              <a:ext uri="{FF2B5EF4-FFF2-40B4-BE49-F238E27FC236}">
                <a16:creationId xmlns:a16="http://schemas.microsoft.com/office/drawing/2014/main" id="{D9A0D6AE-CA67-7458-DA65-D5049BE37D5C}"/>
              </a:ext>
            </a:extLst>
          </p:cNvPr>
          <p:cNvSpPr txBox="1"/>
          <p:nvPr/>
        </p:nvSpPr>
        <p:spPr>
          <a:xfrm>
            <a:off x="1071342" y="2434903"/>
            <a:ext cx="1582414" cy="663580"/>
          </a:xfrm>
          <a:prstGeom prst="rect">
            <a:avLst/>
          </a:prstGeom>
          <a:noFill/>
        </p:spPr>
        <p:txBody>
          <a:bodyPr wrap="square">
            <a:spAutoFit/>
          </a:bodyPr>
          <a:lstStyle/>
          <a:p>
            <a:pPr>
              <a:lnSpc>
                <a:spcPct val="107000"/>
              </a:lnSpc>
            </a:pPr>
            <a:r>
              <a:rPr lang="en-US" sz="1800">
                <a:latin typeface="Arial" panose="020B0604020202020204" pitchFamily="34" charset="0"/>
                <a:cs typeface="Arial" panose="020B0604020202020204" pitchFamily="34" charset="0"/>
              </a:rPr>
              <a:t>Supports the CM process</a:t>
            </a:r>
          </a:p>
        </p:txBody>
      </p:sp>
      <p:sp>
        <p:nvSpPr>
          <p:cNvPr id="48" name="TextBox 47">
            <a:extLst>
              <a:ext uri="{FF2B5EF4-FFF2-40B4-BE49-F238E27FC236}">
                <a16:creationId xmlns:a16="http://schemas.microsoft.com/office/drawing/2014/main" id="{1DD4C1C3-0B19-6CFF-906D-4508CA95A599}"/>
              </a:ext>
            </a:extLst>
          </p:cNvPr>
          <p:cNvSpPr txBox="1"/>
          <p:nvPr/>
        </p:nvSpPr>
        <p:spPr>
          <a:xfrm>
            <a:off x="1071342" y="4543349"/>
            <a:ext cx="1582414" cy="663580"/>
          </a:xfrm>
          <a:prstGeom prst="rect">
            <a:avLst/>
          </a:prstGeom>
          <a:noFill/>
        </p:spPr>
        <p:txBody>
          <a:bodyPr wrap="square">
            <a:spAutoFit/>
          </a:bodyPr>
          <a:lstStyle/>
          <a:p>
            <a:pPr>
              <a:lnSpc>
                <a:spcPct val="107000"/>
              </a:lnSpc>
            </a:pPr>
            <a:r>
              <a:rPr lang="en-US" sz="1800">
                <a:latin typeface="Arial" panose="020B0604020202020204" pitchFamily="34" charset="0"/>
                <a:cs typeface="Arial" panose="020B0604020202020204" pitchFamily="34" charset="0"/>
              </a:rPr>
              <a:t>Role-based Access</a:t>
            </a:r>
          </a:p>
        </p:txBody>
      </p:sp>
      <p:grpSp>
        <p:nvGrpSpPr>
          <p:cNvPr id="8" name="Group 7">
            <a:extLst>
              <a:ext uri="{FF2B5EF4-FFF2-40B4-BE49-F238E27FC236}">
                <a16:creationId xmlns:a16="http://schemas.microsoft.com/office/drawing/2014/main" id="{1CD6856B-3022-9416-4A8C-B8287B4AD487}"/>
              </a:ext>
            </a:extLst>
          </p:cNvPr>
          <p:cNvGrpSpPr/>
          <p:nvPr/>
        </p:nvGrpSpPr>
        <p:grpSpPr>
          <a:xfrm>
            <a:off x="3999428" y="1767605"/>
            <a:ext cx="540974" cy="565288"/>
            <a:chOff x="7345680" y="2484120"/>
            <a:chExt cx="904240" cy="944880"/>
          </a:xfrm>
        </p:grpSpPr>
        <p:sp>
          <p:nvSpPr>
            <p:cNvPr id="9" name="Oval 8">
              <a:extLst>
                <a:ext uri="{FF2B5EF4-FFF2-40B4-BE49-F238E27FC236}">
                  <a16:creationId xmlns:a16="http://schemas.microsoft.com/office/drawing/2014/main" id="{DE5A31D2-E281-552E-DB49-86E9F8B3D191}"/>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L-Shape 9">
              <a:extLst>
                <a:ext uri="{FF2B5EF4-FFF2-40B4-BE49-F238E27FC236}">
                  <a16:creationId xmlns:a16="http://schemas.microsoft.com/office/drawing/2014/main" id="{E88641D0-5039-80DE-D3B4-A9ADF94496B9}"/>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1" name="Group 10">
            <a:extLst>
              <a:ext uri="{FF2B5EF4-FFF2-40B4-BE49-F238E27FC236}">
                <a16:creationId xmlns:a16="http://schemas.microsoft.com/office/drawing/2014/main" id="{9E086C36-9BAC-DA54-1B2E-BFEE358A8C32}"/>
              </a:ext>
            </a:extLst>
          </p:cNvPr>
          <p:cNvGrpSpPr/>
          <p:nvPr/>
        </p:nvGrpSpPr>
        <p:grpSpPr>
          <a:xfrm>
            <a:off x="3999428" y="3800562"/>
            <a:ext cx="540974" cy="565288"/>
            <a:chOff x="7345680" y="2484120"/>
            <a:chExt cx="904240" cy="944880"/>
          </a:xfrm>
        </p:grpSpPr>
        <p:sp>
          <p:nvSpPr>
            <p:cNvPr id="27" name="Oval 26">
              <a:extLst>
                <a:ext uri="{FF2B5EF4-FFF2-40B4-BE49-F238E27FC236}">
                  <a16:creationId xmlns:a16="http://schemas.microsoft.com/office/drawing/2014/main" id="{68E4F0FC-5706-90D8-09D6-CC3C97602B07}"/>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L-Shape 27">
              <a:extLst>
                <a:ext uri="{FF2B5EF4-FFF2-40B4-BE49-F238E27FC236}">
                  <a16:creationId xmlns:a16="http://schemas.microsoft.com/office/drawing/2014/main" id="{1567AC0B-FAC0-F781-3501-5102C8401097}"/>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3" name="TextBox 42">
            <a:extLst>
              <a:ext uri="{FF2B5EF4-FFF2-40B4-BE49-F238E27FC236}">
                <a16:creationId xmlns:a16="http://schemas.microsoft.com/office/drawing/2014/main" id="{72864082-45A9-6CA1-C661-DF20A484F14E}"/>
              </a:ext>
            </a:extLst>
          </p:cNvPr>
          <p:cNvSpPr txBox="1"/>
          <p:nvPr/>
        </p:nvSpPr>
        <p:spPr>
          <a:xfrm>
            <a:off x="3830006" y="2434903"/>
            <a:ext cx="1582414" cy="663580"/>
          </a:xfrm>
          <a:prstGeom prst="rect">
            <a:avLst/>
          </a:prstGeom>
          <a:noFill/>
        </p:spPr>
        <p:txBody>
          <a:bodyPr wrap="square">
            <a:spAutoFit/>
          </a:bodyPr>
          <a:lstStyle/>
          <a:p>
            <a:pPr>
              <a:lnSpc>
                <a:spcPct val="107000"/>
              </a:lnSpc>
            </a:pPr>
            <a:r>
              <a:rPr lang="en-US" sz="1800">
                <a:latin typeface="Arial" panose="020B0604020202020204" pitchFamily="34" charset="0"/>
                <a:cs typeface="Arial" panose="020B0604020202020204" pitchFamily="34" charset="0"/>
              </a:rPr>
              <a:t>Flexible and Adaptable</a:t>
            </a:r>
          </a:p>
        </p:txBody>
      </p:sp>
      <p:sp>
        <p:nvSpPr>
          <p:cNvPr id="49" name="TextBox 48">
            <a:extLst>
              <a:ext uri="{FF2B5EF4-FFF2-40B4-BE49-F238E27FC236}">
                <a16:creationId xmlns:a16="http://schemas.microsoft.com/office/drawing/2014/main" id="{DFFA5E76-A677-52EE-014E-DAEF73AD6406}"/>
              </a:ext>
            </a:extLst>
          </p:cNvPr>
          <p:cNvSpPr txBox="1"/>
          <p:nvPr/>
        </p:nvSpPr>
        <p:spPr>
          <a:xfrm>
            <a:off x="3830006" y="4543349"/>
            <a:ext cx="1582414" cy="959943"/>
          </a:xfrm>
          <a:prstGeom prst="rect">
            <a:avLst/>
          </a:prstGeom>
          <a:noFill/>
        </p:spPr>
        <p:txBody>
          <a:bodyPr wrap="square">
            <a:spAutoFit/>
          </a:bodyPr>
          <a:lstStyle/>
          <a:p>
            <a:pPr>
              <a:lnSpc>
                <a:spcPct val="107000"/>
              </a:lnSpc>
            </a:pPr>
            <a:r>
              <a:rPr lang="en-US" sz="1800">
                <a:latin typeface="Arial" panose="020B0604020202020204" pitchFamily="34" charset="0"/>
                <a:cs typeface="Arial" panose="020B0604020202020204" pitchFamily="34" charset="0"/>
              </a:rPr>
              <a:t>Support for CM Supervision</a:t>
            </a:r>
          </a:p>
        </p:txBody>
      </p:sp>
      <p:grpSp>
        <p:nvGrpSpPr>
          <p:cNvPr id="29" name="Group 28">
            <a:extLst>
              <a:ext uri="{FF2B5EF4-FFF2-40B4-BE49-F238E27FC236}">
                <a16:creationId xmlns:a16="http://schemas.microsoft.com/office/drawing/2014/main" id="{1D16FFA5-70E9-93D2-3580-ADB9F10E017A}"/>
              </a:ext>
            </a:extLst>
          </p:cNvPr>
          <p:cNvGrpSpPr/>
          <p:nvPr/>
        </p:nvGrpSpPr>
        <p:grpSpPr>
          <a:xfrm>
            <a:off x="6758092" y="1767605"/>
            <a:ext cx="540974" cy="565288"/>
            <a:chOff x="7345680" y="2484120"/>
            <a:chExt cx="904240" cy="944880"/>
          </a:xfrm>
        </p:grpSpPr>
        <p:sp>
          <p:nvSpPr>
            <p:cNvPr id="30" name="Oval 29">
              <a:extLst>
                <a:ext uri="{FF2B5EF4-FFF2-40B4-BE49-F238E27FC236}">
                  <a16:creationId xmlns:a16="http://schemas.microsoft.com/office/drawing/2014/main" id="{F5C6F173-D7CF-6520-4A79-DACFE22189B6}"/>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L-Shape 30">
              <a:extLst>
                <a:ext uri="{FF2B5EF4-FFF2-40B4-BE49-F238E27FC236}">
                  <a16:creationId xmlns:a16="http://schemas.microsoft.com/office/drawing/2014/main" id="{8956786B-5680-335A-A05F-CA329949B43C}"/>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3" name="Group 32">
            <a:extLst>
              <a:ext uri="{FF2B5EF4-FFF2-40B4-BE49-F238E27FC236}">
                <a16:creationId xmlns:a16="http://schemas.microsoft.com/office/drawing/2014/main" id="{01807651-49FE-2675-E6A2-38684A5277D4}"/>
              </a:ext>
            </a:extLst>
          </p:cNvPr>
          <p:cNvGrpSpPr/>
          <p:nvPr/>
        </p:nvGrpSpPr>
        <p:grpSpPr>
          <a:xfrm>
            <a:off x="6758092" y="3800562"/>
            <a:ext cx="540974" cy="565288"/>
            <a:chOff x="7345680" y="2484120"/>
            <a:chExt cx="904240" cy="944880"/>
          </a:xfrm>
        </p:grpSpPr>
        <p:sp>
          <p:nvSpPr>
            <p:cNvPr id="34" name="Oval 33">
              <a:extLst>
                <a:ext uri="{FF2B5EF4-FFF2-40B4-BE49-F238E27FC236}">
                  <a16:creationId xmlns:a16="http://schemas.microsoft.com/office/drawing/2014/main" id="{4CDEE432-598C-5B9D-BDF5-E9E530966D1F}"/>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L-Shape 34">
              <a:extLst>
                <a:ext uri="{FF2B5EF4-FFF2-40B4-BE49-F238E27FC236}">
                  <a16:creationId xmlns:a16="http://schemas.microsoft.com/office/drawing/2014/main" id="{CB66A58D-109D-CC7F-2AC4-76193BABE3D6}"/>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4" name="TextBox 43">
            <a:extLst>
              <a:ext uri="{FF2B5EF4-FFF2-40B4-BE49-F238E27FC236}">
                <a16:creationId xmlns:a16="http://schemas.microsoft.com/office/drawing/2014/main" id="{950F8A47-EFEC-D81A-7CB3-62117DF99801}"/>
              </a:ext>
            </a:extLst>
          </p:cNvPr>
          <p:cNvSpPr txBox="1"/>
          <p:nvPr/>
        </p:nvSpPr>
        <p:spPr>
          <a:xfrm>
            <a:off x="6594576" y="2434903"/>
            <a:ext cx="1582414" cy="663580"/>
          </a:xfrm>
          <a:prstGeom prst="rect">
            <a:avLst/>
          </a:prstGeom>
          <a:noFill/>
        </p:spPr>
        <p:txBody>
          <a:bodyPr wrap="square">
            <a:spAutoFit/>
          </a:bodyPr>
          <a:lstStyle/>
          <a:p>
            <a:pPr>
              <a:lnSpc>
                <a:spcPct val="107000"/>
              </a:lnSpc>
            </a:pPr>
            <a:r>
              <a:rPr lang="en-US" sz="1800">
                <a:latin typeface="Arial" panose="020B0604020202020204" pitchFamily="34" charset="0"/>
                <a:cs typeface="Arial" panose="020B0604020202020204" pitchFamily="34" charset="0"/>
              </a:rPr>
              <a:t>Heightened Security </a:t>
            </a:r>
          </a:p>
        </p:txBody>
      </p:sp>
      <p:sp>
        <p:nvSpPr>
          <p:cNvPr id="50" name="TextBox 49">
            <a:extLst>
              <a:ext uri="{FF2B5EF4-FFF2-40B4-BE49-F238E27FC236}">
                <a16:creationId xmlns:a16="http://schemas.microsoft.com/office/drawing/2014/main" id="{92459BDE-F861-FC44-214A-C014CFB223B5}"/>
              </a:ext>
            </a:extLst>
          </p:cNvPr>
          <p:cNvSpPr txBox="1"/>
          <p:nvPr/>
        </p:nvSpPr>
        <p:spPr>
          <a:xfrm>
            <a:off x="6594576" y="4543349"/>
            <a:ext cx="1582414" cy="959943"/>
          </a:xfrm>
          <a:prstGeom prst="rect">
            <a:avLst/>
          </a:prstGeom>
          <a:noFill/>
        </p:spPr>
        <p:txBody>
          <a:bodyPr wrap="square">
            <a:spAutoFit/>
          </a:bodyPr>
          <a:lstStyle/>
          <a:p>
            <a:pPr>
              <a:lnSpc>
                <a:spcPct val="107000"/>
              </a:lnSpc>
            </a:pPr>
            <a:r>
              <a:rPr lang="en-US" sz="1800">
                <a:latin typeface="Arial" panose="020B0604020202020204" pitchFamily="34" charset="0"/>
                <a:cs typeface="Arial" panose="020B0604020202020204" pitchFamily="34" charset="0"/>
              </a:rPr>
              <a:t>Monitor the Quality of CM program</a:t>
            </a:r>
          </a:p>
        </p:txBody>
      </p:sp>
    </p:spTree>
    <p:extLst>
      <p:ext uri="{BB962C8B-B14F-4D97-AF65-F5344CB8AC3E}">
        <p14:creationId xmlns:p14="http://schemas.microsoft.com/office/powerpoint/2010/main" val="882868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Rounded Corners 79">
            <a:extLst>
              <a:ext uri="{FF2B5EF4-FFF2-40B4-BE49-F238E27FC236}">
                <a16:creationId xmlns:a16="http://schemas.microsoft.com/office/drawing/2014/main" id="{13D64DF3-D758-F09B-7D08-D83FC267B79E}"/>
              </a:ext>
            </a:extLst>
          </p:cNvPr>
          <p:cNvSpPr/>
          <p:nvPr/>
        </p:nvSpPr>
        <p:spPr>
          <a:xfrm>
            <a:off x="638175" y="2053286"/>
            <a:ext cx="9006658" cy="349643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1" name="Rectangle: Rounded Corners 80">
            <a:extLst>
              <a:ext uri="{FF2B5EF4-FFF2-40B4-BE49-F238E27FC236}">
                <a16:creationId xmlns:a16="http://schemas.microsoft.com/office/drawing/2014/main" id="{CA99669A-0C0C-9ACE-ECDB-4D7339E74E89}"/>
              </a:ext>
            </a:extLst>
          </p:cNvPr>
          <p:cNvSpPr/>
          <p:nvPr/>
        </p:nvSpPr>
        <p:spPr>
          <a:xfrm>
            <a:off x="983989" y="3979199"/>
            <a:ext cx="7307773" cy="1841516"/>
          </a:xfrm>
          <a:prstGeom prst="roundRect">
            <a:avLst>
              <a:gd name="adj" fmla="val 31255"/>
            </a:avLst>
          </a:prstGeom>
          <a:solidFill>
            <a:schemeClr val="accent2">
              <a:lumMod val="20000"/>
              <a:lumOff val="80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8" name="Rectangle: Rounded Corners 77">
            <a:extLst>
              <a:ext uri="{FF2B5EF4-FFF2-40B4-BE49-F238E27FC236}">
                <a16:creationId xmlns:a16="http://schemas.microsoft.com/office/drawing/2014/main" id="{CB8286E5-40F3-633E-D1EC-089B14B52772}"/>
              </a:ext>
            </a:extLst>
          </p:cNvPr>
          <p:cNvSpPr/>
          <p:nvPr/>
        </p:nvSpPr>
        <p:spPr>
          <a:xfrm>
            <a:off x="983989" y="1662640"/>
            <a:ext cx="7307773" cy="1841516"/>
          </a:xfrm>
          <a:prstGeom prst="roundRect">
            <a:avLst>
              <a:gd name="adj" fmla="val 31255"/>
            </a:avLst>
          </a:prstGeom>
          <a:solidFill>
            <a:schemeClr val="accent3">
              <a:lumMod val="20000"/>
              <a:lumOff val="80000"/>
            </a:schemeClr>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normAutofit/>
          </a:bodyPr>
          <a:lstStyle/>
          <a:p>
            <a:r>
              <a:rPr lang="en-US">
                <a:latin typeface="Arial"/>
                <a:cs typeface="Arial"/>
              </a:rPr>
              <a:t>Who can see what in the CPIMS+?</a:t>
            </a:r>
            <a:endParaRPr lang="en-US"/>
          </a:p>
        </p:txBody>
      </p:sp>
      <p:grpSp>
        <p:nvGrpSpPr>
          <p:cNvPr id="2" name="Group 1">
            <a:extLst>
              <a:ext uri="{FF2B5EF4-FFF2-40B4-BE49-F238E27FC236}">
                <a16:creationId xmlns:a16="http://schemas.microsoft.com/office/drawing/2014/main" id="{C273FF2E-DCB2-E216-B4BD-1FFB0E6F3F9D}"/>
              </a:ext>
            </a:extLst>
          </p:cNvPr>
          <p:cNvGrpSpPr/>
          <p:nvPr/>
        </p:nvGrpSpPr>
        <p:grpSpPr>
          <a:xfrm>
            <a:off x="9843439" y="2002066"/>
            <a:ext cx="1393479" cy="1227175"/>
            <a:chOff x="2190538" y="1987389"/>
            <a:chExt cx="1393479" cy="1227175"/>
          </a:xfrm>
          <a:solidFill>
            <a:schemeClr val="accent6"/>
          </a:solidFill>
        </p:grpSpPr>
        <p:grpSp>
          <p:nvGrpSpPr>
            <p:cNvPr id="4" name="Group 3">
              <a:extLst>
                <a:ext uri="{FF2B5EF4-FFF2-40B4-BE49-F238E27FC236}">
                  <a16:creationId xmlns:a16="http://schemas.microsoft.com/office/drawing/2014/main" id="{FF88BAD8-8D45-316C-3180-E1826C487419}"/>
                </a:ext>
              </a:extLst>
            </p:cNvPr>
            <p:cNvGrpSpPr/>
            <p:nvPr/>
          </p:nvGrpSpPr>
          <p:grpSpPr>
            <a:xfrm>
              <a:off x="2660369" y="1987389"/>
              <a:ext cx="447057" cy="868968"/>
              <a:chOff x="2660369" y="1566525"/>
              <a:chExt cx="663579" cy="1289832"/>
            </a:xfrm>
            <a:grpFill/>
          </p:grpSpPr>
          <p:sp>
            <p:nvSpPr>
              <p:cNvPr id="11" name="Oval 10">
                <a:extLst>
                  <a:ext uri="{FF2B5EF4-FFF2-40B4-BE49-F238E27FC236}">
                    <a16:creationId xmlns:a16="http://schemas.microsoft.com/office/drawing/2014/main" id="{60950284-2887-042B-D298-B2DEB7A0784B}"/>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Chord 11">
                <a:extLst>
                  <a:ext uri="{FF2B5EF4-FFF2-40B4-BE49-F238E27FC236}">
                    <a16:creationId xmlns:a16="http://schemas.microsoft.com/office/drawing/2014/main" id="{0589DE6A-A1EC-5EF3-A428-E13B9D48F8C9}"/>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 name="Group 4">
              <a:extLst>
                <a:ext uri="{FF2B5EF4-FFF2-40B4-BE49-F238E27FC236}">
                  <a16:creationId xmlns:a16="http://schemas.microsoft.com/office/drawing/2014/main" id="{815017C4-6816-51BB-518A-62B610BCEF26}"/>
                </a:ext>
              </a:extLst>
            </p:cNvPr>
            <p:cNvGrpSpPr/>
            <p:nvPr/>
          </p:nvGrpSpPr>
          <p:grpSpPr>
            <a:xfrm>
              <a:off x="3136960" y="2345596"/>
              <a:ext cx="447057" cy="868968"/>
              <a:chOff x="2660369" y="1566525"/>
              <a:chExt cx="663579" cy="1289832"/>
            </a:xfrm>
            <a:grpFill/>
          </p:grpSpPr>
          <p:sp>
            <p:nvSpPr>
              <p:cNvPr id="9" name="Oval 8">
                <a:extLst>
                  <a:ext uri="{FF2B5EF4-FFF2-40B4-BE49-F238E27FC236}">
                    <a16:creationId xmlns:a16="http://schemas.microsoft.com/office/drawing/2014/main" id="{17D48EE0-59BB-D32A-456B-56F05004DCCD}"/>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Chord 9">
                <a:extLst>
                  <a:ext uri="{FF2B5EF4-FFF2-40B4-BE49-F238E27FC236}">
                    <a16:creationId xmlns:a16="http://schemas.microsoft.com/office/drawing/2014/main" id="{06DA7A2A-2002-EB56-EBE7-CE254D423BA0}"/>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6" name="Group 5">
              <a:extLst>
                <a:ext uri="{FF2B5EF4-FFF2-40B4-BE49-F238E27FC236}">
                  <a16:creationId xmlns:a16="http://schemas.microsoft.com/office/drawing/2014/main" id="{C427A3FA-7380-D5C8-D50C-F90A477AE06E}"/>
                </a:ext>
              </a:extLst>
            </p:cNvPr>
            <p:cNvGrpSpPr/>
            <p:nvPr/>
          </p:nvGrpSpPr>
          <p:grpSpPr>
            <a:xfrm>
              <a:off x="2190538" y="2336282"/>
              <a:ext cx="447057" cy="868968"/>
              <a:chOff x="2660369" y="1566525"/>
              <a:chExt cx="663579" cy="1289832"/>
            </a:xfrm>
            <a:grpFill/>
          </p:grpSpPr>
          <p:sp>
            <p:nvSpPr>
              <p:cNvPr id="7" name="Oval 6">
                <a:extLst>
                  <a:ext uri="{FF2B5EF4-FFF2-40B4-BE49-F238E27FC236}">
                    <a16:creationId xmlns:a16="http://schemas.microsoft.com/office/drawing/2014/main" id="{26DAD4D6-C25A-E8D8-8068-514254FFA117}"/>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Chord 7">
                <a:extLst>
                  <a:ext uri="{FF2B5EF4-FFF2-40B4-BE49-F238E27FC236}">
                    <a16:creationId xmlns:a16="http://schemas.microsoft.com/office/drawing/2014/main" id="{FB2056B6-4D4B-004A-F8DA-823D98C00C10}"/>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13" name="TextBox 12">
            <a:extLst>
              <a:ext uri="{FF2B5EF4-FFF2-40B4-BE49-F238E27FC236}">
                <a16:creationId xmlns:a16="http://schemas.microsoft.com/office/drawing/2014/main" id="{B2001205-8306-E872-B057-373BA3B5CA9B}"/>
              </a:ext>
            </a:extLst>
          </p:cNvPr>
          <p:cNvSpPr txBox="1"/>
          <p:nvPr/>
        </p:nvSpPr>
        <p:spPr>
          <a:xfrm>
            <a:off x="9745591" y="3068287"/>
            <a:ext cx="1582414" cy="275653"/>
          </a:xfrm>
          <a:prstGeom prst="rect">
            <a:avLst/>
          </a:prstGeom>
          <a:noFill/>
        </p:spPr>
        <p:txBody>
          <a:bodyPr wrap="square">
            <a:spAutoFit/>
          </a:bodyPr>
          <a:lstStyle/>
          <a:p>
            <a:pPr algn="ctr">
              <a:lnSpc>
                <a:spcPct val="107000"/>
              </a:lnSpc>
            </a:pPr>
            <a:r>
              <a:rPr lang="en-US" sz="1200" b="1">
                <a:latin typeface="Arial" panose="020B0604020202020204" pitchFamily="34" charset="0"/>
                <a:cs typeface="Arial" panose="020B0604020202020204" pitchFamily="34" charset="0"/>
              </a:rPr>
              <a:t>CP Team</a:t>
            </a:r>
          </a:p>
        </p:txBody>
      </p:sp>
      <p:grpSp>
        <p:nvGrpSpPr>
          <p:cNvPr id="15" name="Group 14">
            <a:extLst>
              <a:ext uri="{FF2B5EF4-FFF2-40B4-BE49-F238E27FC236}">
                <a16:creationId xmlns:a16="http://schemas.microsoft.com/office/drawing/2014/main" id="{CA461D30-A0D0-C123-3878-C2F29E6CC5AA}"/>
              </a:ext>
            </a:extLst>
          </p:cNvPr>
          <p:cNvGrpSpPr/>
          <p:nvPr/>
        </p:nvGrpSpPr>
        <p:grpSpPr>
          <a:xfrm>
            <a:off x="10313270" y="4409749"/>
            <a:ext cx="447057" cy="868968"/>
            <a:chOff x="2660369" y="1566525"/>
            <a:chExt cx="663579" cy="1289832"/>
          </a:xfrm>
        </p:grpSpPr>
        <p:sp>
          <p:nvSpPr>
            <p:cNvPr id="22" name="Oval 21">
              <a:extLst>
                <a:ext uri="{FF2B5EF4-FFF2-40B4-BE49-F238E27FC236}">
                  <a16:creationId xmlns:a16="http://schemas.microsoft.com/office/drawing/2014/main" id="{E45AFADC-C624-CBC8-A2F7-F715A0F3EE05}"/>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Chord 22">
              <a:extLst>
                <a:ext uri="{FF2B5EF4-FFF2-40B4-BE49-F238E27FC236}">
                  <a16:creationId xmlns:a16="http://schemas.microsoft.com/office/drawing/2014/main" id="{5EACA24B-3B99-C211-F35D-77A93A609D6B}"/>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4" name="TextBox 23">
            <a:extLst>
              <a:ext uri="{FF2B5EF4-FFF2-40B4-BE49-F238E27FC236}">
                <a16:creationId xmlns:a16="http://schemas.microsoft.com/office/drawing/2014/main" id="{23F7A159-6ABC-3037-1E1B-4245C63AF0F9}"/>
              </a:ext>
            </a:extLst>
          </p:cNvPr>
          <p:cNvSpPr txBox="1"/>
          <p:nvPr/>
        </p:nvSpPr>
        <p:spPr>
          <a:xfrm>
            <a:off x="9745591" y="5154262"/>
            <a:ext cx="1582414" cy="473271"/>
          </a:xfrm>
          <a:prstGeom prst="rect">
            <a:avLst/>
          </a:prstGeom>
          <a:noFill/>
        </p:spPr>
        <p:txBody>
          <a:bodyPr wrap="square">
            <a:spAutoFit/>
          </a:bodyPr>
          <a:lstStyle/>
          <a:p>
            <a:pPr algn="ctr">
              <a:lnSpc>
                <a:spcPct val="107000"/>
              </a:lnSpc>
            </a:pPr>
            <a:r>
              <a:rPr lang="en-US" sz="1200" b="1">
                <a:latin typeface="Arial" panose="020B0604020202020204" pitchFamily="34" charset="0"/>
                <a:cs typeface="Arial" panose="020B0604020202020204" pitchFamily="34" charset="0"/>
              </a:rPr>
              <a:t>System Administrator</a:t>
            </a:r>
          </a:p>
        </p:txBody>
      </p:sp>
      <p:grpSp>
        <p:nvGrpSpPr>
          <p:cNvPr id="25" name="Group 24">
            <a:extLst>
              <a:ext uri="{FF2B5EF4-FFF2-40B4-BE49-F238E27FC236}">
                <a16:creationId xmlns:a16="http://schemas.microsoft.com/office/drawing/2014/main" id="{ACC8BD8B-FA14-24D7-DA05-6CE597A7B61A}"/>
              </a:ext>
            </a:extLst>
          </p:cNvPr>
          <p:cNvGrpSpPr/>
          <p:nvPr/>
        </p:nvGrpSpPr>
        <p:grpSpPr>
          <a:xfrm>
            <a:off x="8632016" y="3139063"/>
            <a:ext cx="447057" cy="868968"/>
            <a:chOff x="2660369" y="1566525"/>
            <a:chExt cx="663579" cy="1289832"/>
          </a:xfrm>
          <a:solidFill>
            <a:schemeClr val="accent6"/>
          </a:solidFill>
        </p:grpSpPr>
        <p:sp>
          <p:nvSpPr>
            <p:cNvPr id="26" name="Oval 25">
              <a:extLst>
                <a:ext uri="{FF2B5EF4-FFF2-40B4-BE49-F238E27FC236}">
                  <a16:creationId xmlns:a16="http://schemas.microsoft.com/office/drawing/2014/main" id="{386D7591-D3B3-D3EF-9240-C22DE1F86312}"/>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Chord 26">
              <a:extLst>
                <a:ext uri="{FF2B5EF4-FFF2-40B4-BE49-F238E27FC236}">
                  <a16:creationId xmlns:a16="http://schemas.microsoft.com/office/drawing/2014/main" id="{DD385444-224E-A909-E98A-44476BE58985}"/>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8" name="TextBox 27">
            <a:extLst>
              <a:ext uri="{FF2B5EF4-FFF2-40B4-BE49-F238E27FC236}">
                <a16:creationId xmlns:a16="http://schemas.microsoft.com/office/drawing/2014/main" id="{738FDB66-528A-7C96-734A-DCA9D5657528}"/>
              </a:ext>
            </a:extLst>
          </p:cNvPr>
          <p:cNvSpPr txBox="1"/>
          <p:nvPr/>
        </p:nvSpPr>
        <p:spPr>
          <a:xfrm>
            <a:off x="8078355" y="3867873"/>
            <a:ext cx="1582414" cy="275653"/>
          </a:xfrm>
          <a:prstGeom prst="rect">
            <a:avLst/>
          </a:prstGeom>
          <a:noFill/>
        </p:spPr>
        <p:txBody>
          <a:bodyPr wrap="square">
            <a:spAutoFit/>
          </a:bodyPr>
          <a:lstStyle/>
          <a:p>
            <a:pPr algn="ctr">
              <a:lnSpc>
                <a:spcPct val="107000"/>
              </a:lnSpc>
            </a:pPr>
            <a:r>
              <a:rPr lang="en-US" sz="1200" b="1">
                <a:latin typeface="Arial" panose="020B0604020202020204" pitchFamily="34" charset="0"/>
                <a:cs typeface="Arial" panose="020B0604020202020204" pitchFamily="34" charset="0"/>
              </a:rPr>
              <a:t>Administrator</a:t>
            </a:r>
          </a:p>
        </p:txBody>
      </p:sp>
      <p:grpSp>
        <p:nvGrpSpPr>
          <p:cNvPr id="29" name="Group 28">
            <a:extLst>
              <a:ext uri="{FF2B5EF4-FFF2-40B4-BE49-F238E27FC236}">
                <a16:creationId xmlns:a16="http://schemas.microsoft.com/office/drawing/2014/main" id="{AC14FABF-B3B3-74AC-7FFC-F8412050DE6A}"/>
              </a:ext>
            </a:extLst>
          </p:cNvPr>
          <p:cNvGrpSpPr/>
          <p:nvPr/>
        </p:nvGrpSpPr>
        <p:grpSpPr>
          <a:xfrm>
            <a:off x="6807112" y="1931462"/>
            <a:ext cx="447057" cy="868968"/>
            <a:chOff x="2660369" y="1566525"/>
            <a:chExt cx="663579" cy="1289832"/>
          </a:xfrm>
          <a:noFill/>
        </p:grpSpPr>
        <p:sp>
          <p:nvSpPr>
            <p:cNvPr id="30" name="Oval 29">
              <a:extLst>
                <a:ext uri="{FF2B5EF4-FFF2-40B4-BE49-F238E27FC236}">
                  <a16:creationId xmlns:a16="http://schemas.microsoft.com/office/drawing/2014/main" id="{D4FFEFEF-89A0-ED77-C741-96794975FA89}"/>
                </a:ext>
              </a:extLst>
            </p:cNvPr>
            <p:cNvSpPr/>
            <p:nvPr/>
          </p:nvSpPr>
          <p:spPr>
            <a:xfrm>
              <a:off x="2753399" y="1566525"/>
              <a:ext cx="477520" cy="477520"/>
            </a:xfrm>
            <a:prstGeom prst="ellipse">
              <a:avLst/>
            </a:prstGeom>
            <a:grp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Chord 30">
              <a:extLst>
                <a:ext uri="{FF2B5EF4-FFF2-40B4-BE49-F238E27FC236}">
                  <a16:creationId xmlns:a16="http://schemas.microsoft.com/office/drawing/2014/main" id="{C9E28F96-5307-0366-B91E-A69A01F4FBCB}"/>
                </a:ext>
              </a:extLst>
            </p:cNvPr>
            <p:cNvSpPr/>
            <p:nvPr/>
          </p:nvSpPr>
          <p:spPr>
            <a:xfrm rot="10800000">
              <a:off x="2660369" y="2142751"/>
              <a:ext cx="663579" cy="713606"/>
            </a:xfrm>
            <a:prstGeom prst="chord">
              <a:avLst>
                <a:gd name="adj1" fmla="val 138076"/>
                <a:gd name="adj2" fmla="val 10579240"/>
              </a:avLst>
            </a:prstGeom>
            <a:grp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3" name="TextBox 32">
            <a:extLst>
              <a:ext uri="{FF2B5EF4-FFF2-40B4-BE49-F238E27FC236}">
                <a16:creationId xmlns:a16="http://schemas.microsoft.com/office/drawing/2014/main" id="{D12FA10A-D5A5-8324-5326-2FF5721F2B88}"/>
              </a:ext>
            </a:extLst>
          </p:cNvPr>
          <p:cNvSpPr txBox="1"/>
          <p:nvPr/>
        </p:nvSpPr>
        <p:spPr>
          <a:xfrm>
            <a:off x="6239433" y="2675975"/>
            <a:ext cx="1582414" cy="275653"/>
          </a:xfrm>
          <a:prstGeom prst="rect">
            <a:avLst/>
          </a:prstGeom>
          <a:noFill/>
        </p:spPr>
        <p:txBody>
          <a:bodyPr wrap="square">
            <a:spAutoFit/>
          </a:bodyPr>
          <a:lstStyle/>
          <a:p>
            <a:pPr algn="ctr">
              <a:lnSpc>
                <a:spcPct val="107000"/>
              </a:lnSpc>
            </a:pPr>
            <a:r>
              <a:rPr lang="en-US" sz="1200" b="1">
                <a:latin typeface="Arial" panose="020B0604020202020204" pitchFamily="34" charset="0"/>
                <a:cs typeface="Arial" panose="020B0604020202020204" pitchFamily="34" charset="0"/>
              </a:rPr>
              <a:t>CP Manager A</a:t>
            </a:r>
          </a:p>
        </p:txBody>
      </p:sp>
      <p:grpSp>
        <p:nvGrpSpPr>
          <p:cNvPr id="34" name="Group 33">
            <a:extLst>
              <a:ext uri="{FF2B5EF4-FFF2-40B4-BE49-F238E27FC236}">
                <a16:creationId xmlns:a16="http://schemas.microsoft.com/office/drawing/2014/main" id="{A430AEB7-F4B9-C6EC-C57D-683A3C97329D}"/>
              </a:ext>
            </a:extLst>
          </p:cNvPr>
          <p:cNvGrpSpPr/>
          <p:nvPr/>
        </p:nvGrpSpPr>
        <p:grpSpPr>
          <a:xfrm>
            <a:off x="6807112" y="3211068"/>
            <a:ext cx="447057" cy="868968"/>
            <a:chOff x="2660369" y="1566525"/>
            <a:chExt cx="663579" cy="1289832"/>
          </a:xfrm>
          <a:noFill/>
        </p:grpSpPr>
        <p:sp>
          <p:nvSpPr>
            <p:cNvPr id="35" name="Oval 34">
              <a:extLst>
                <a:ext uri="{FF2B5EF4-FFF2-40B4-BE49-F238E27FC236}">
                  <a16:creationId xmlns:a16="http://schemas.microsoft.com/office/drawing/2014/main" id="{D1FDA112-404A-3D27-5224-B262AE5EBEE4}"/>
                </a:ext>
              </a:extLst>
            </p:cNvPr>
            <p:cNvSpPr/>
            <p:nvPr/>
          </p:nvSpPr>
          <p:spPr>
            <a:xfrm>
              <a:off x="2753399" y="1566525"/>
              <a:ext cx="477520" cy="477520"/>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Chord 35">
              <a:extLst>
                <a:ext uri="{FF2B5EF4-FFF2-40B4-BE49-F238E27FC236}">
                  <a16:creationId xmlns:a16="http://schemas.microsoft.com/office/drawing/2014/main" id="{3617BA63-70B7-7CFD-43CC-B633DBF44C11}"/>
                </a:ext>
              </a:extLst>
            </p:cNvPr>
            <p:cNvSpPr/>
            <p:nvPr/>
          </p:nvSpPr>
          <p:spPr>
            <a:xfrm rot="10800000">
              <a:off x="2660369" y="2142751"/>
              <a:ext cx="663579" cy="713606"/>
            </a:xfrm>
            <a:prstGeom prst="chord">
              <a:avLst>
                <a:gd name="adj1" fmla="val 138076"/>
                <a:gd name="adj2" fmla="val 10579240"/>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7" name="TextBox 36">
            <a:extLst>
              <a:ext uri="{FF2B5EF4-FFF2-40B4-BE49-F238E27FC236}">
                <a16:creationId xmlns:a16="http://schemas.microsoft.com/office/drawing/2014/main" id="{DE074A2C-D666-DA7E-ABDD-FDC2E2A7831B}"/>
              </a:ext>
            </a:extLst>
          </p:cNvPr>
          <p:cNvSpPr txBox="1"/>
          <p:nvPr/>
        </p:nvSpPr>
        <p:spPr>
          <a:xfrm>
            <a:off x="6006423" y="3955581"/>
            <a:ext cx="2048434" cy="275653"/>
          </a:xfrm>
          <a:prstGeom prst="rect">
            <a:avLst/>
          </a:prstGeom>
          <a:noFill/>
        </p:spPr>
        <p:txBody>
          <a:bodyPr wrap="square">
            <a:spAutoFit/>
          </a:bodyPr>
          <a:lstStyle/>
          <a:p>
            <a:pPr algn="ctr">
              <a:lnSpc>
                <a:spcPct val="107000"/>
              </a:lnSpc>
            </a:pPr>
            <a:r>
              <a:rPr lang="en-US" sz="1200" b="1">
                <a:latin typeface="Arial" panose="020B0604020202020204" pitchFamily="34" charset="0"/>
                <a:cs typeface="Arial" panose="020B0604020202020204" pitchFamily="34" charset="0"/>
              </a:rPr>
              <a:t>CP Manager A &amp; B</a:t>
            </a:r>
          </a:p>
        </p:txBody>
      </p:sp>
      <p:grpSp>
        <p:nvGrpSpPr>
          <p:cNvPr id="38" name="Group 37">
            <a:extLst>
              <a:ext uri="{FF2B5EF4-FFF2-40B4-BE49-F238E27FC236}">
                <a16:creationId xmlns:a16="http://schemas.microsoft.com/office/drawing/2014/main" id="{D0088C3E-33C9-603E-C8CC-9850BE387BF0}"/>
              </a:ext>
            </a:extLst>
          </p:cNvPr>
          <p:cNvGrpSpPr/>
          <p:nvPr/>
        </p:nvGrpSpPr>
        <p:grpSpPr>
          <a:xfrm>
            <a:off x="6807112" y="4430624"/>
            <a:ext cx="447057" cy="868968"/>
            <a:chOff x="2660369" y="1566525"/>
            <a:chExt cx="663579" cy="1289832"/>
          </a:xfrm>
          <a:noFill/>
        </p:grpSpPr>
        <p:sp>
          <p:nvSpPr>
            <p:cNvPr id="39" name="Oval 38">
              <a:extLst>
                <a:ext uri="{FF2B5EF4-FFF2-40B4-BE49-F238E27FC236}">
                  <a16:creationId xmlns:a16="http://schemas.microsoft.com/office/drawing/2014/main" id="{6391C12D-A383-E202-6616-549D5BE70104}"/>
                </a:ext>
              </a:extLst>
            </p:cNvPr>
            <p:cNvSpPr/>
            <p:nvPr/>
          </p:nvSpPr>
          <p:spPr>
            <a:xfrm>
              <a:off x="2753399" y="1566525"/>
              <a:ext cx="477520" cy="477520"/>
            </a:xfrm>
            <a:prstGeom prst="ellipse">
              <a:avLst/>
            </a:prstGeom>
            <a:grp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Chord 39">
              <a:extLst>
                <a:ext uri="{FF2B5EF4-FFF2-40B4-BE49-F238E27FC236}">
                  <a16:creationId xmlns:a16="http://schemas.microsoft.com/office/drawing/2014/main" id="{877843FD-B9BF-12F6-4DBA-B92302C81CAE}"/>
                </a:ext>
              </a:extLst>
            </p:cNvPr>
            <p:cNvSpPr/>
            <p:nvPr/>
          </p:nvSpPr>
          <p:spPr>
            <a:xfrm rot="10800000">
              <a:off x="2660369" y="2142751"/>
              <a:ext cx="663579" cy="713606"/>
            </a:xfrm>
            <a:prstGeom prst="chord">
              <a:avLst>
                <a:gd name="adj1" fmla="val 138076"/>
                <a:gd name="adj2" fmla="val 10579240"/>
              </a:avLst>
            </a:prstGeom>
            <a:grp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1" name="TextBox 40">
            <a:extLst>
              <a:ext uri="{FF2B5EF4-FFF2-40B4-BE49-F238E27FC236}">
                <a16:creationId xmlns:a16="http://schemas.microsoft.com/office/drawing/2014/main" id="{9F4B4F47-68AD-62F1-BE20-F8C9E706E9F4}"/>
              </a:ext>
            </a:extLst>
          </p:cNvPr>
          <p:cNvSpPr txBox="1"/>
          <p:nvPr/>
        </p:nvSpPr>
        <p:spPr>
          <a:xfrm>
            <a:off x="6239433" y="5175137"/>
            <a:ext cx="1582414" cy="275653"/>
          </a:xfrm>
          <a:prstGeom prst="rect">
            <a:avLst/>
          </a:prstGeom>
          <a:noFill/>
        </p:spPr>
        <p:txBody>
          <a:bodyPr wrap="square">
            <a:spAutoFit/>
          </a:bodyPr>
          <a:lstStyle/>
          <a:p>
            <a:pPr algn="ctr">
              <a:lnSpc>
                <a:spcPct val="107000"/>
              </a:lnSpc>
            </a:pPr>
            <a:r>
              <a:rPr lang="en-US" sz="1200" b="1">
                <a:latin typeface="Arial" panose="020B0604020202020204" pitchFamily="34" charset="0"/>
                <a:cs typeface="Arial" panose="020B0604020202020204" pitchFamily="34" charset="0"/>
              </a:rPr>
              <a:t>CP Manager B</a:t>
            </a:r>
          </a:p>
        </p:txBody>
      </p:sp>
      <p:grpSp>
        <p:nvGrpSpPr>
          <p:cNvPr id="42" name="Group 41">
            <a:extLst>
              <a:ext uri="{FF2B5EF4-FFF2-40B4-BE49-F238E27FC236}">
                <a16:creationId xmlns:a16="http://schemas.microsoft.com/office/drawing/2014/main" id="{CF70EAF9-7FC9-2A5E-A216-3519301F5E65}"/>
              </a:ext>
            </a:extLst>
          </p:cNvPr>
          <p:cNvGrpSpPr/>
          <p:nvPr/>
        </p:nvGrpSpPr>
        <p:grpSpPr>
          <a:xfrm>
            <a:off x="2626907" y="2053286"/>
            <a:ext cx="447057" cy="868968"/>
            <a:chOff x="2660369" y="1566525"/>
            <a:chExt cx="663579" cy="1289832"/>
          </a:xfrm>
          <a:solidFill>
            <a:schemeClr val="accent3"/>
          </a:solidFill>
        </p:grpSpPr>
        <p:sp>
          <p:nvSpPr>
            <p:cNvPr id="43" name="Oval 42">
              <a:extLst>
                <a:ext uri="{FF2B5EF4-FFF2-40B4-BE49-F238E27FC236}">
                  <a16:creationId xmlns:a16="http://schemas.microsoft.com/office/drawing/2014/main" id="{D333761E-03EB-0F6F-428A-929B819AAD36}"/>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Chord 43">
              <a:extLst>
                <a:ext uri="{FF2B5EF4-FFF2-40B4-BE49-F238E27FC236}">
                  <a16:creationId xmlns:a16="http://schemas.microsoft.com/office/drawing/2014/main" id="{3674CA2E-9BCA-C639-54F7-3A6404A3A824}"/>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5" name="TextBox 44">
            <a:extLst>
              <a:ext uri="{FF2B5EF4-FFF2-40B4-BE49-F238E27FC236}">
                <a16:creationId xmlns:a16="http://schemas.microsoft.com/office/drawing/2014/main" id="{2196B147-E5CA-10C0-F348-79FC891C2BC2}"/>
              </a:ext>
            </a:extLst>
          </p:cNvPr>
          <p:cNvSpPr txBox="1"/>
          <p:nvPr/>
        </p:nvSpPr>
        <p:spPr>
          <a:xfrm>
            <a:off x="2254048" y="2797799"/>
            <a:ext cx="1192773" cy="473271"/>
          </a:xfrm>
          <a:prstGeom prst="rect">
            <a:avLst/>
          </a:prstGeom>
          <a:noFill/>
        </p:spPr>
        <p:txBody>
          <a:bodyPr wrap="square">
            <a:spAutoFit/>
          </a:bodyPr>
          <a:lstStyle/>
          <a:p>
            <a:pPr algn="ctr">
              <a:lnSpc>
                <a:spcPct val="107000"/>
              </a:lnSpc>
            </a:pPr>
            <a:r>
              <a:rPr lang="en-US" sz="1200">
                <a:latin typeface="Arial" panose="020B0604020202020204" pitchFamily="34" charset="0"/>
                <a:cs typeface="Arial" panose="020B0604020202020204" pitchFamily="34" charset="0"/>
              </a:rPr>
              <a:t>CP Social Worker</a:t>
            </a:r>
          </a:p>
        </p:txBody>
      </p:sp>
      <p:grpSp>
        <p:nvGrpSpPr>
          <p:cNvPr id="54" name="Group 53">
            <a:extLst>
              <a:ext uri="{FF2B5EF4-FFF2-40B4-BE49-F238E27FC236}">
                <a16:creationId xmlns:a16="http://schemas.microsoft.com/office/drawing/2014/main" id="{B934C572-F935-BB65-C952-433888AD086E}"/>
              </a:ext>
            </a:extLst>
          </p:cNvPr>
          <p:cNvGrpSpPr/>
          <p:nvPr/>
        </p:nvGrpSpPr>
        <p:grpSpPr>
          <a:xfrm>
            <a:off x="3989895" y="2053286"/>
            <a:ext cx="447057" cy="868968"/>
            <a:chOff x="2660369" y="1566525"/>
            <a:chExt cx="663579" cy="1289832"/>
          </a:xfrm>
          <a:solidFill>
            <a:schemeClr val="accent3"/>
          </a:solidFill>
        </p:grpSpPr>
        <p:sp>
          <p:nvSpPr>
            <p:cNvPr id="55" name="Oval 54">
              <a:extLst>
                <a:ext uri="{FF2B5EF4-FFF2-40B4-BE49-F238E27FC236}">
                  <a16:creationId xmlns:a16="http://schemas.microsoft.com/office/drawing/2014/main" id="{93DBD4FF-0151-507B-F987-72D0755B9AF3}"/>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Chord 55">
              <a:extLst>
                <a:ext uri="{FF2B5EF4-FFF2-40B4-BE49-F238E27FC236}">
                  <a16:creationId xmlns:a16="http://schemas.microsoft.com/office/drawing/2014/main" id="{FE6657CB-8D99-CB6C-1CB5-581130CB127F}"/>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7" name="TextBox 56">
            <a:extLst>
              <a:ext uri="{FF2B5EF4-FFF2-40B4-BE49-F238E27FC236}">
                <a16:creationId xmlns:a16="http://schemas.microsoft.com/office/drawing/2014/main" id="{30ED8C0C-066C-D23C-4678-8F06654D01B9}"/>
              </a:ext>
            </a:extLst>
          </p:cNvPr>
          <p:cNvSpPr txBox="1"/>
          <p:nvPr/>
        </p:nvSpPr>
        <p:spPr>
          <a:xfrm>
            <a:off x="3617036" y="2797799"/>
            <a:ext cx="1192773" cy="473271"/>
          </a:xfrm>
          <a:prstGeom prst="rect">
            <a:avLst/>
          </a:prstGeom>
          <a:noFill/>
        </p:spPr>
        <p:txBody>
          <a:bodyPr wrap="square">
            <a:spAutoFit/>
          </a:bodyPr>
          <a:lstStyle/>
          <a:p>
            <a:pPr algn="ctr">
              <a:lnSpc>
                <a:spcPct val="107000"/>
              </a:lnSpc>
            </a:pPr>
            <a:r>
              <a:rPr lang="en-US" sz="1200">
                <a:latin typeface="Arial" panose="020B0604020202020204" pitchFamily="34" charset="0"/>
                <a:cs typeface="Arial" panose="020B0604020202020204" pitchFamily="34" charset="0"/>
              </a:rPr>
              <a:t>CP Social Worker</a:t>
            </a:r>
          </a:p>
        </p:txBody>
      </p:sp>
      <p:grpSp>
        <p:nvGrpSpPr>
          <p:cNvPr id="58" name="Group 57">
            <a:extLst>
              <a:ext uri="{FF2B5EF4-FFF2-40B4-BE49-F238E27FC236}">
                <a16:creationId xmlns:a16="http://schemas.microsoft.com/office/drawing/2014/main" id="{4DB24C70-9E14-7B65-FFF4-8CD701EFBA01}"/>
              </a:ext>
            </a:extLst>
          </p:cNvPr>
          <p:cNvGrpSpPr/>
          <p:nvPr/>
        </p:nvGrpSpPr>
        <p:grpSpPr>
          <a:xfrm>
            <a:off x="5352883" y="2053286"/>
            <a:ext cx="447057" cy="868968"/>
            <a:chOff x="2660369" y="1566525"/>
            <a:chExt cx="663579" cy="1289832"/>
          </a:xfrm>
          <a:solidFill>
            <a:schemeClr val="accent3"/>
          </a:solidFill>
        </p:grpSpPr>
        <p:sp>
          <p:nvSpPr>
            <p:cNvPr id="59" name="Oval 58">
              <a:extLst>
                <a:ext uri="{FF2B5EF4-FFF2-40B4-BE49-F238E27FC236}">
                  <a16:creationId xmlns:a16="http://schemas.microsoft.com/office/drawing/2014/main" id="{F30348EB-397A-1441-6BA9-67F8336EC45F}"/>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Chord 59">
              <a:extLst>
                <a:ext uri="{FF2B5EF4-FFF2-40B4-BE49-F238E27FC236}">
                  <a16:creationId xmlns:a16="http://schemas.microsoft.com/office/drawing/2014/main" id="{EE4BADD6-2CFC-7A5B-6299-610005EBF95A}"/>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61" name="TextBox 60">
            <a:extLst>
              <a:ext uri="{FF2B5EF4-FFF2-40B4-BE49-F238E27FC236}">
                <a16:creationId xmlns:a16="http://schemas.microsoft.com/office/drawing/2014/main" id="{5C2503F9-21CD-D8B9-4952-0B2DEB56A263}"/>
              </a:ext>
            </a:extLst>
          </p:cNvPr>
          <p:cNvSpPr txBox="1"/>
          <p:nvPr/>
        </p:nvSpPr>
        <p:spPr>
          <a:xfrm>
            <a:off x="4980024" y="2797799"/>
            <a:ext cx="1192773" cy="473271"/>
          </a:xfrm>
          <a:prstGeom prst="rect">
            <a:avLst/>
          </a:prstGeom>
          <a:noFill/>
        </p:spPr>
        <p:txBody>
          <a:bodyPr wrap="square">
            <a:spAutoFit/>
          </a:bodyPr>
          <a:lstStyle/>
          <a:p>
            <a:pPr algn="ctr">
              <a:lnSpc>
                <a:spcPct val="107000"/>
              </a:lnSpc>
            </a:pPr>
            <a:r>
              <a:rPr lang="en-US" sz="1200">
                <a:latin typeface="Arial" panose="020B0604020202020204" pitchFamily="34" charset="0"/>
                <a:cs typeface="Arial" panose="020B0604020202020204" pitchFamily="34" charset="0"/>
              </a:rPr>
              <a:t>CP Social Worker</a:t>
            </a:r>
          </a:p>
        </p:txBody>
      </p:sp>
      <p:grpSp>
        <p:nvGrpSpPr>
          <p:cNvPr id="62" name="Group 61">
            <a:extLst>
              <a:ext uri="{FF2B5EF4-FFF2-40B4-BE49-F238E27FC236}">
                <a16:creationId xmlns:a16="http://schemas.microsoft.com/office/drawing/2014/main" id="{54E4668C-9C90-7591-0030-48F57E0D71AA}"/>
              </a:ext>
            </a:extLst>
          </p:cNvPr>
          <p:cNvGrpSpPr/>
          <p:nvPr/>
        </p:nvGrpSpPr>
        <p:grpSpPr>
          <a:xfrm>
            <a:off x="2626907" y="4331940"/>
            <a:ext cx="447057" cy="868968"/>
            <a:chOff x="2660369" y="1566525"/>
            <a:chExt cx="663579" cy="1289832"/>
          </a:xfrm>
          <a:solidFill>
            <a:schemeClr val="accent1"/>
          </a:solidFill>
        </p:grpSpPr>
        <p:sp>
          <p:nvSpPr>
            <p:cNvPr id="63" name="Oval 62">
              <a:extLst>
                <a:ext uri="{FF2B5EF4-FFF2-40B4-BE49-F238E27FC236}">
                  <a16:creationId xmlns:a16="http://schemas.microsoft.com/office/drawing/2014/main" id="{6F1701F1-6138-DFDE-0C63-8D27FCA7F7B1}"/>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Chord 63">
              <a:extLst>
                <a:ext uri="{FF2B5EF4-FFF2-40B4-BE49-F238E27FC236}">
                  <a16:creationId xmlns:a16="http://schemas.microsoft.com/office/drawing/2014/main" id="{6BF49F72-50DC-068D-980F-D5C5F486B17B}"/>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65" name="TextBox 64">
            <a:extLst>
              <a:ext uri="{FF2B5EF4-FFF2-40B4-BE49-F238E27FC236}">
                <a16:creationId xmlns:a16="http://schemas.microsoft.com/office/drawing/2014/main" id="{021664E9-589D-22FB-48C5-6A222434C14B}"/>
              </a:ext>
            </a:extLst>
          </p:cNvPr>
          <p:cNvSpPr txBox="1"/>
          <p:nvPr/>
        </p:nvSpPr>
        <p:spPr>
          <a:xfrm>
            <a:off x="2254048" y="5076453"/>
            <a:ext cx="1192773" cy="473271"/>
          </a:xfrm>
          <a:prstGeom prst="rect">
            <a:avLst/>
          </a:prstGeom>
          <a:noFill/>
        </p:spPr>
        <p:txBody>
          <a:bodyPr wrap="square">
            <a:spAutoFit/>
          </a:bodyPr>
          <a:lstStyle/>
          <a:p>
            <a:pPr algn="ctr">
              <a:lnSpc>
                <a:spcPct val="107000"/>
              </a:lnSpc>
            </a:pPr>
            <a:r>
              <a:rPr lang="en-US" sz="1200">
                <a:latin typeface="Arial" panose="020B0604020202020204" pitchFamily="34" charset="0"/>
                <a:cs typeface="Arial" panose="020B0604020202020204" pitchFamily="34" charset="0"/>
              </a:rPr>
              <a:t>CP Social Worker</a:t>
            </a:r>
          </a:p>
        </p:txBody>
      </p:sp>
      <p:grpSp>
        <p:nvGrpSpPr>
          <p:cNvPr id="66" name="Group 65">
            <a:extLst>
              <a:ext uri="{FF2B5EF4-FFF2-40B4-BE49-F238E27FC236}">
                <a16:creationId xmlns:a16="http://schemas.microsoft.com/office/drawing/2014/main" id="{9723701C-6CB6-3FF0-1384-DC195560B740}"/>
              </a:ext>
            </a:extLst>
          </p:cNvPr>
          <p:cNvGrpSpPr/>
          <p:nvPr/>
        </p:nvGrpSpPr>
        <p:grpSpPr>
          <a:xfrm>
            <a:off x="3989895" y="4331940"/>
            <a:ext cx="447057" cy="868968"/>
            <a:chOff x="2660369" y="1566525"/>
            <a:chExt cx="663579" cy="1289832"/>
          </a:xfrm>
          <a:solidFill>
            <a:schemeClr val="accent1"/>
          </a:solidFill>
        </p:grpSpPr>
        <p:sp>
          <p:nvSpPr>
            <p:cNvPr id="67" name="Oval 66">
              <a:extLst>
                <a:ext uri="{FF2B5EF4-FFF2-40B4-BE49-F238E27FC236}">
                  <a16:creationId xmlns:a16="http://schemas.microsoft.com/office/drawing/2014/main" id="{B42F92B4-22C7-F96F-0FA8-B00F11A4A400}"/>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Chord 67">
              <a:extLst>
                <a:ext uri="{FF2B5EF4-FFF2-40B4-BE49-F238E27FC236}">
                  <a16:creationId xmlns:a16="http://schemas.microsoft.com/office/drawing/2014/main" id="{C8030494-8333-DFDC-8C51-3B99FB398A0C}"/>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69" name="TextBox 68">
            <a:extLst>
              <a:ext uri="{FF2B5EF4-FFF2-40B4-BE49-F238E27FC236}">
                <a16:creationId xmlns:a16="http://schemas.microsoft.com/office/drawing/2014/main" id="{46A397A4-D2C9-E2E1-26D7-9E992DF09871}"/>
              </a:ext>
            </a:extLst>
          </p:cNvPr>
          <p:cNvSpPr txBox="1"/>
          <p:nvPr/>
        </p:nvSpPr>
        <p:spPr>
          <a:xfrm>
            <a:off x="3617036" y="5076453"/>
            <a:ext cx="1192773" cy="473271"/>
          </a:xfrm>
          <a:prstGeom prst="rect">
            <a:avLst/>
          </a:prstGeom>
          <a:noFill/>
        </p:spPr>
        <p:txBody>
          <a:bodyPr wrap="square">
            <a:spAutoFit/>
          </a:bodyPr>
          <a:lstStyle/>
          <a:p>
            <a:pPr algn="ctr">
              <a:lnSpc>
                <a:spcPct val="107000"/>
              </a:lnSpc>
            </a:pPr>
            <a:r>
              <a:rPr lang="en-US" sz="1200">
                <a:latin typeface="Arial" panose="020B0604020202020204" pitchFamily="34" charset="0"/>
                <a:cs typeface="Arial" panose="020B0604020202020204" pitchFamily="34" charset="0"/>
              </a:rPr>
              <a:t>CP Social Worker</a:t>
            </a:r>
          </a:p>
        </p:txBody>
      </p:sp>
      <p:grpSp>
        <p:nvGrpSpPr>
          <p:cNvPr id="70" name="Group 69">
            <a:extLst>
              <a:ext uri="{FF2B5EF4-FFF2-40B4-BE49-F238E27FC236}">
                <a16:creationId xmlns:a16="http://schemas.microsoft.com/office/drawing/2014/main" id="{83DE0F1B-A914-E65D-850E-15EBF672A18F}"/>
              </a:ext>
            </a:extLst>
          </p:cNvPr>
          <p:cNvGrpSpPr/>
          <p:nvPr/>
        </p:nvGrpSpPr>
        <p:grpSpPr>
          <a:xfrm>
            <a:off x="5352883" y="4331940"/>
            <a:ext cx="447057" cy="868968"/>
            <a:chOff x="2660369" y="1566525"/>
            <a:chExt cx="663579" cy="1289832"/>
          </a:xfrm>
          <a:solidFill>
            <a:schemeClr val="accent1"/>
          </a:solidFill>
        </p:grpSpPr>
        <p:sp>
          <p:nvSpPr>
            <p:cNvPr id="71" name="Oval 70">
              <a:extLst>
                <a:ext uri="{FF2B5EF4-FFF2-40B4-BE49-F238E27FC236}">
                  <a16:creationId xmlns:a16="http://schemas.microsoft.com/office/drawing/2014/main" id="{E9F533C6-0A15-F74E-9201-EE11CA463F9C}"/>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2" name="Chord 71">
              <a:extLst>
                <a:ext uri="{FF2B5EF4-FFF2-40B4-BE49-F238E27FC236}">
                  <a16:creationId xmlns:a16="http://schemas.microsoft.com/office/drawing/2014/main" id="{7B4D1284-95BB-3CA2-DFB6-33E8A7672665}"/>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3" name="TextBox 72">
            <a:extLst>
              <a:ext uri="{FF2B5EF4-FFF2-40B4-BE49-F238E27FC236}">
                <a16:creationId xmlns:a16="http://schemas.microsoft.com/office/drawing/2014/main" id="{B52F2564-82EE-0ECF-4A80-0B6D62D0E352}"/>
              </a:ext>
            </a:extLst>
          </p:cNvPr>
          <p:cNvSpPr txBox="1"/>
          <p:nvPr/>
        </p:nvSpPr>
        <p:spPr>
          <a:xfrm>
            <a:off x="4980024" y="5076453"/>
            <a:ext cx="1192773" cy="473271"/>
          </a:xfrm>
          <a:prstGeom prst="rect">
            <a:avLst/>
          </a:prstGeom>
          <a:noFill/>
        </p:spPr>
        <p:txBody>
          <a:bodyPr wrap="square">
            <a:spAutoFit/>
          </a:bodyPr>
          <a:lstStyle/>
          <a:p>
            <a:pPr algn="ctr">
              <a:lnSpc>
                <a:spcPct val="107000"/>
              </a:lnSpc>
            </a:pPr>
            <a:r>
              <a:rPr lang="en-US" sz="1200">
                <a:latin typeface="Arial" panose="020B0604020202020204" pitchFamily="34" charset="0"/>
                <a:cs typeface="Arial" panose="020B0604020202020204" pitchFamily="34" charset="0"/>
              </a:rPr>
              <a:t>CP Social Worker</a:t>
            </a:r>
          </a:p>
        </p:txBody>
      </p:sp>
      <p:sp>
        <p:nvSpPr>
          <p:cNvPr id="74" name="TextBox 73">
            <a:extLst>
              <a:ext uri="{FF2B5EF4-FFF2-40B4-BE49-F238E27FC236}">
                <a16:creationId xmlns:a16="http://schemas.microsoft.com/office/drawing/2014/main" id="{6344E540-8294-05EA-7A6A-EEF1AFF51AC6}"/>
              </a:ext>
            </a:extLst>
          </p:cNvPr>
          <p:cNvSpPr txBox="1"/>
          <p:nvPr/>
        </p:nvSpPr>
        <p:spPr>
          <a:xfrm>
            <a:off x="1294867" y="4612567"/>
            <a:ext cx="1192773" cy="275653"/>
          </a:xfrm>
          <a:prstGeom prst="rect">
            <a:avLst/>
          </a:prstGeom>
          <a:noFill/>
        </p:spPr>
        <p:txBody>
          <a:bodyPr wrap="square">
            <a:spAutoFit/>
          </a:bodyPr>
          <a:lstStyle/>
          <a:p>
            <a:pPr>
              <a:lnSpc>
                <a:spcPct val="107000"/>
              </a:lnSpc>
            </a:pPr>
            <a:r>
              <a:rPr lang="en-US" sz="1200" b="1">
                <a:latin typeface="Arial" panose="020B0604020202020204" pitchFamily="34" charset="0"/>
                <a:cs typeface="Arial" panose="020B0604020202020204" pitchFamily="34" charset="0"/>
              </a:rPr>
              <a:t>AGENCY B</a:t>
            </a:r>
          </a:p>
        </p:txBody>
      </p:sp>
      <p:sp>
        <p:nvSpPr>
          <p:cNvPr id="75" name="TextBox 74">
            <a:extLst>
              <a:ext uri="{FF2B5EF4-FFF2-40B4-BE49-F238E27FC236}">
                <a16:creationId xmlns:a16="http://schemas.microsoft.com/office/drawing/2014/main" id="{A721BD83-16F1-F7DA-2129-909D1DF9AE49}"/>
              </a:ext>
            </a:extLst>
          </p:cNvPr>
          <p:cNvSpPr txBox="1"/>
          <p:nvPr/>
        </p:nvSpPr>
        <p:spPr>
          <a:xfrm>
            <a:off x="1294867" y="2348787"/>
            <a:ext cx="1192773" cy="275653"/>
          </a:xfrm>
          <a:prstGeom prst="rect">
            <a:avLst/>
          </a:prstGeom>
          <a:noFill/>
        </p:spPr>
        <p:txBody>
          <a:bodyPr wrap="square">
            <a:spAutoFit/>
          </a:bodyPr>
          <a:lstStyle/>
          <a:p>
            <a:pPr>
              <a:lnSpc>
                <a:spcPct val="107000"/>
              </a:lnSpc>
            </a:pPr>
            <a:r>
              <a:rPr lang="en-US" sz="1200" b="1">
                <a:latin typeface="Arial" panose="020B0604020202020204" pitchFamily="34" charset="0"/>
                <a:cs typeface="Arial" panose="020B0604020202020204" pitchFamily="34" charset="0"/>
              </a:rPr>
              <a:t>AGENCY A</a:t>
            </a:r>
          </a:p>
        </p:txBody>
      </p:sp>
    </p:spTree>
    <p:extLst>
      <p:ext uri="{BB962C8B-B14F-4D97-AF65-F5344CB8AC3E}">
        <p14:creationId xmlns:p14="http://schemas.microsoft.com/office/powerpoint/2010/main" val="59450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itle 191">
            <a:extLst>
              <a:ext uri="{FF2B5EF4-FFF2-40B4-BE49-F238E27FC236}">
                <a16:creationId xmlns:a16="http://schemas.microsoft.com/office/drawing/2014/main" id="{6B5B35E8-1711-7EC3-2A72-41A92906BE6D}"/>
              </a:ext>
            </a:extLst>
          </p:cNvPr>
          <p:cNvSpPr>
            <a:spLocks noGrp="1"/>
          </p:cNvSpPr>
          <p:nvPr>
            <p:ph type="title"/>
          </p:nvPr>
        </p:nvSpPr>
        <p:spPr/>
        <p:txBody>
          <a:bodyPr/>
          <a:lstStyle/>
          <a:p>
            <a:r>
              <a:rPr lang="en-US">
                <a:latin typeface="Arial"/>
                <a:cs typeface="Arial"/>
              </a:rPr>
              <a:t>Who can see what in the CPIMS+?</a:t>
            </a:r>
            <a:endParaRPr lang="en-CA"/>
          </a:p>
        </p:txBody>
      </p:sp>
      <p:sp>
        <p:nvSpPr>
          <p:cNvPr id="193" name="Rectangle: Rounded Corners 192">
            <a:extLst>
              <a:ext uri="{FF2B5EF4-FFF2-40B4-BE49-F238E27FC236}">
                <a16:creationId xmlns:a16="http://schemas.microsoft.com/office/drawing/2014/main" id="{EB1DBFDD-7E30-0DE6-8B75-28ABE39883F9}"/>
              </a:ext>
            </a:extLst>
          </p:cNvPr>
          <p:cNvSpPr/>
          <p:nvPr/>
        </p:nvSpPr>
        <p:spPr>
          <a:xfrm>
            <a:off x="638175" y="2053286"/>
            <a:ext cx="9006658" cy="349643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4" name="Rectangle: Rounded Corners 193">
            <a:extLst>
              <a:ext uri="{FF2B5EF4-FFF2-40B4-BE49-F238E27FC236}">
                <a16:creationId xmlns:a16="http://schemas.microsoft.com/office/drawing/2014/main" id="{4096DB11-7DF6-813B-7049-B272E0A136C6}"/>
              </a:ext>
            </a:extLst>
          </p:cNvPr>
          <p:cNvSpPr/>
          <p:nvPr/>
        </p:nvSpPr>
        <p:spPr>
          <a:xfrm>
            <a:off x="983989" y="3979199"/>
            <a:ext cx="7307773" cy="1841516"/>
          </a:xfrm>
          <a:prstGeom prst="roundRect">
            <a:avLst>
              <a:gd name="adj" fmla="val 31255"/>
            </a:avLst>
          </a:prstGeom>
          <a:solidFill>
            <a:schemeClr val="accent2">
              <a:lumMod val="20000"/>
              <a:lumOff val="80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5" name="Rectangle: Rounded Corners 194">
            <a:extLst>
              <a:ext uri="{FF2B5EF4-FFF2-40B4-BE49-F238E27FC236}">
                <a16:creationId xmlns:a16="http://schemas.microsoft.com/office/drawing/2014/main" id="{230CAB3A-EC4C-2FC4-47F6-345F6A2A1413}"/>
              </a:ext>
            </a:extLst>
          </p:cNvPr>
          <p:cNvSpPr/>
          <p:nvPr/>
        </p:nvSpPr>
        <p:spPr>
          <a:xfrm>
            <a:off x="983989" y="1662640"/>
            <a:ext cx="7307773" cy="1841516"/>
          </a:xfrm>
          <a:prstGeom prst="roundRect">
            <a:avLst>
              <a:gd name="adj" fmla="val 31255"/>
            </a:avLst>
          </a:prstGeom>
          <a:solidFill>
            <a:schemeClr val="accent3">
              <a:lumMod val="20000"/>
              <a:lumOff val="80000"/>
            </a:schemeClr>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96" name="Group 195">
            <a:extLst>
              <a:ext uri="{FF2B5EF4-FFF2-40B4-BE49-F238E27FC236}">
                <a16:creationId xmlns:a16="http://schemas.microsoft.com/office/drawing/2014/main" id="{198EC847-0355-AECB-06AD-D9C4204D9A9C}"/>
              </a:ext>
            </a:extLst>
          </p:cNvPr>
          <p:cNvGrpSpPr/>
          <p:nvPr/>
        </p:nvGrpSpPr>
        <p:grpSpPr>
          <a:xfrm>
            <a:off x="9843439" y="2002066"/>
            <a:ext cx="1393479" cy="1227175"/>
            <a:chOff x="2190538" y="1987389"/>
            <a:chExt cx="1393479" cy="1227175"/>
          </a:xfrm>
          <a:solidFill>
            <a:schemeClr val="accent6"/>
          </a:solidFill>
        </p:grpSpPr>
        <p:grpSp>
          <p:nvGrpSpPr>
            <p:cNvPr id="197" name="Group 196">
              <a:extLst>
                <a:ext uri="{FF2B5EF4-FFF2-40B4-BE49-F238E27FC236}">
                  <a16:creationId xmlns:a16="http://schemas.microsoft.com/office/drawing/2014/main" id="{123689EC-211F-E871-323B-E6F705D97FA3}"/>
                </a:ext>
              </a:extLst>
            </p:cNvPr>
            <p:cNvGrpSpPr/>
            <p:nvPr/>
          </p:nvGrpSpPr>
          <p:grpSpPr>
            <a:xfrm>
              <a:off x="2660369" y="1987389"/>
              <a:ext cx="447057" cy="868968"/>
              <a:chOff x="2660369" y="1566525"/>
              <a:chExt cx="663579" cy="1289832"/>
            </a:xfrm>
            <a:grpFill/>
          </p:grpSpPr>
          <p:sp>
            <p:nvSpPr>
              <p:cNvPr id="204" name="Oval 203">
                <a:extLst>
                  <a:ext uri="{FF2B5EF4-FFF2-40B4-BE49-F238E27FC236}">
                    <a16:creationId xmlns:a16="http://schemas.microsoft.com/office/drawing/2014/main" id="{67689612-4104-65F6-4A63-84B88F9FB290}"/>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5" name="Chord 204">
                <a:extLst>
                  <a:ext uri="{FF2B5EF4-FFF2-40B4-BE49-F238E27FC236}">
                    <a16:creationId xmlns:a16="http://schemas.microsoft.com/office/drawing/2014/main" id="{57C3096F-9143-F043-F019-0C04D91A2D94}"/>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98" name="Group 197">
              <a:extLst>
                <a:ext uri="{FF2B5EF4-FFF2-40B4-BE49-F238E27FC236}">
                  <a16:creationId xmlns:a16="http://schemas.microsoft.com/office/drawing/2014/main" id="{A90F85B2-9340-A713-9524-F3BAAD8F276C}"/>
                </a:ext>
              </a:extLst>
            </p:cNvPr>
            <p:cNvGrpSpPr/>
            <p:nvPr/>
          </p:nvGrpSpPr>
          <p:grpSpPr>
            <a:xfrm>
              <a:off x="3136960" y="2345596"/>
              <a:ext cx="447057" cy="868968"/>
              <a:chOff x="2660369" y="1566525"/>
              <a:chExt cx="663579" cy="1289832"/>
            </a:xfrm>
            <a:grpFill/>
          </p:grpSpPr>
          <p:sp>
            <p:nvSpPr>
              <p:cNvPr id="202" name="Oval 201">
                <a:extLst>
                  <a:ext uri="{FF2B5EF4-FFF2-40B4-BE49-F238E27FC236}">
                    <a16:creationId xmlns:a16="http://schemas.microsoft.com/office/drawing/2014/main" id="{A696F906-2662-FCF0-D35A-A4D6EE674BB4}"/>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3" name="Chord 202">
                <a:extLst>
                  <a:ext uri="{FF2B5EF4-FFF2-40B4-BE49-F238E27FC236}">
                    <a16:creationId xmlns:a16="http://schemas.microsoft.com/office/drawing/2014/main" id="{6F94C3BA-0B30-4380-FB8C-5585B5F45063}"/>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99" name="Group 198">
              <a:extLst>
                <a:ext uri="{FF2B5EF4-FFF2-40B4-BE49-F238E27FC236}">
                  <a16:creationId xmlns:a16="http://schemas.microsoft.com/office/drawing/2014/main" id="{CF25D4A8-482A-1FFA-47E1-57BF31007467}"/>
                </a:ext>
              </a:extLst>
            </p:cNvPr>
            <p:cNvGrpSpPr/>
            <p:nvPr/>
          </p:nvGrpSpPr>
          <p:grpSpPr>
            <a:xfrm>
              <a:off x="2190538" y="2336282"/>
              <a:ext cx="447057" cy="868968"/>
              <a:chOff x="2660369" y="1566525"/>
              <a:chExt cx="663579" cy="1289832"/>
            </a:xfrm>
            <a:grpFill/>
          </p:grpSpPr>
          <p:sp>
            <p:nvSpPr>
              <p:cNvPr id="200" name="Oval 199">
                <a:extLst>
                  <a:ext uri="{FF2B5EF4-FFF2-40B4-BE49-F238E27FC236}">
                    <a16:creationId xmlns:a16="http://schemas.microsoft.com/office/drawing/2014/main" id="{B23DF26D-F681-32F8-CEF1-81644AB399E0}"/>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1" name="Chord 200">
                <a:extLst>
                  <a:ext uri="{FF2B5EF4-FFF2-40B4-BE49-F238E27FC236}">
                    <a16:creationId xmlns:a16="http://schemas.microsoft.com/office/drawing/2014/main" id="{957233FF-2A7A-7F99-D4CF-25599934C1C4}"/>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206" name="TextBox 205">
            <a:extLst>
              <a:ext uri="{FF2B5EF4-FFF2-40B4-BE49-F238E27FC236}">
                <a16:creationId xmlns:a16="http://schemas.microsoft.com/office/drawing/2014/main" id="{CF9F3DB6-EC36-7E2F-FDB0-593207032F8E}"/>
              </a:ext>
            </a:extLst>
          </p:cNvPr>
          <p:cNvSpPr txBox="1"/>
          <p:nvPr/>
        </p:nvSpPr>
        <p:spPr>
          <a:xfrm>
            <a:off x="9745591" y="3068287"/>
            <a:ext cx="1582414" cy="275653"/>
          </a:xfrm>
          <a:prstGeom prst="rect">
            <a:avLst/>
          </a:prstGeom>
          <a:noFill/>
        </p:spPr>
        <p:txBody>
          <a:bodyPr wrap="square">
            <a:spAutoFit/>
          </a:bodyPr>
          <a:lstStyle/>
          <a:p>
            <a:pPr algn="ctr">
              <a:lnSpc>
                <a:spcPct val="107000"/>
              </a:lnSpc>
            </a:pPr>
            <a:r>
              <a:rPr lang="en-US" sz="1200" b="1">
                <a:latin typeface="Arial" panose="020B0604020202020204" pitchFamily="34" charset="0"/>
                <a:cs typeface="Arial" panose="020B0604020202020204" pitchFamily="34" charset="0"/>
              </a:rPr>
              <a:t>CP Team</a:t>
            </a:r>
          </a:p>
        </p:txBody>
      </p:sp>
      <p:grpSp>
        <p:nvGrpSpPr>
          <p:cNvPr id="207" name="Group 206">
            <a:extLst>
              <a:ext uri="{FF2B5EF4-FFF2-40B4-BE49-F238E27FC236}">
                <a16:creationId xmlns:a16="http://schemas.microsoft.com/office/drawing/2014/main" id="{CB6124E3-AA48-9F16-7A9D-A8CF88F5D05C}"/>
              </a:ext>
            </a:extLst>
          </p:cNvPr>
          <p:cNvGrpSpPr/>
          <p:nvPr/>
        </p:nvGrpSpPr>
        <p:grpSpPr>
          <a:xfrm>
            <a:off x="10313270" y="4409749"/>
            <a:ext cx="447057" cy="868968"/>
            <a:chOff x="2660369" y="1566525"/>
            <a:chExt cx="663579" cy="1289832"/>
          </a:xfrm>
        </p:grpSpPr>
        <p:sp>
          <p:nvSpPr>
            <p:cNvPr id="208" name="Oval 207">
              <a:extLst>
                <a:ext uri="{FF2B5EF4-FFF2-40B4-BE49-F238E27FC236}">
                  <a16:creationId xmlns:a16="http://schemas.microsoft.com/office/drawing/2014/main" id="{C2077041-BFEC-654A-8AA2-8A7CD86FBC4C}"/>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9" name="Chord 208">
              <a:extLst>
                <a:ext uri="{FF2B5EF4-FFF2-40B4-BE49-F238E27FC236}">
                  <a16:creationId xmlns:a16="http://schemas.microsoft.com/office/drawing/2014/main" id="{11A686AA-9DEC-EA5A-32A8-CE52986AB560}"/>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10" name="TextBox 209">
            <a:extLst>
              <a:ext uri="{FF2B5EF4-FFF2-40B4-BE49-F238E27FC236}">
                <a16:creationId xmlns:a16="http://schemas.microsoft.com/office/drawing/2014/main" id="{84F673D2-EFA5-D832-E87E-089F2A8F56C2}"/>
              </a:ext>
            </a:extLst>
          </p:cNvPr>
          <p:cNvSpPr txBox="1"/>
          <p:nvPr/>
        </p:nvSpPr>
        <p:spPr>
          <a:xfrm>
            <a:off x="9745591" y="5154262"/>
            <a:ext cx="1582414" cy="473271"/>
          </a:xfrm>
          <a:prstGeom prst="rect">
            <a:avLst/>
          </a:prstGeom>
          <a:noFill/>
        </p:spPr>
        <p:txBody>
          <a:bodyPr wrap="square">
            <a:spAutoFit/>
          </a:bodyPr>
          <a:lstStyle/>
          <a:p>
            <a:pPr algn="ctr">
              <a:lnSpc>
                <a:spcPct val="107000"/>
              </a:lnSpc>
            </a:pPr>
            <a:r>
              <a:rPr lang="en-US" sz="1200" b="1">
                <a:latin typeface="Arial" panose="020B0604020202020204" pitchFamily="34" charset="0"/>
                <a:cs typeface="Arial" panose="020B0604020202020204" pitchFamily="34" charset="0"/>
              </a:rPr>
              <a:t>System Administrator</a:t>
            </a:r>
          </a:p>
        </p:txBody>
      </p:sp>
      <p:grpSp>
        <p:nvGrpSpPr>
          <p:cNvPr id="211" name="Group 210">
            <a:extLst>
              <a:ext uri="{FF2B5EF4-FFF2-40B4-BE49-F238E27FC236}">
                <a16:creationId xmlns:a16="http://schemas.microsoft.com/office/drawing/2014/main" id="{509867A6-AE78-016E-9E7A-AB1EA0ACE423}"/>
              </a:ext>
            </a:extLst>
          </p:cNvPr>
          <p:cNvGrpSpPr/>
          <p:nvPr/>
        </p:nvGrpSpPr>
        <p:grpSpPr>
          <a:xfrm>
            <a:off x="8632016" y="3139063"/>
            <a:ext cx="447057" cy="868968"/>
            <a:chOff x="2660369" y="1566525"/>
            <a:chExt cx="663579" cy="1289832"/>
          </a:xfrm>
          <a:solidFill>
            <a:schemeClr val="accent6"/>
          </a:solidFill>
        </p:grpSpPr>
        <p:sp>
          <p:nvSpPr>
            <p:cNvPr id="212" name="Oval 211">
              <a:extLst>
                <a:ext uri="{FF2B5EF4-FFF2-40B4-BE49-F238E27FC236}">
                  <a16:creationId xmlns:a16="http://schemas.microsoft.com/office/drawing/2014/main" id="{60B63CA0-A157-8D2B-EFED-5190C2D66CDB}"/>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3" name="Chord 212">
              <a:extLst>
                <a:ext uri="{FF2B5EF4-FFF2-40B4-BE49-F238E27FC236}">
                  <a16:creationId xmlns:a16="http://schemas.microsoft.com/office/drawing/2014/main" id="{98286BB6-F2BC-D9EF-412C-44519BDA6922}"/>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14" name="TextBox 213">
            <a:extLst>
              <a:ext uri="{FF2B5EF4-FFF2-40B4-BE49-F238E27FC236}">
                <a16:creationId xmlns:a16="http://schemas.microsoft.com/office/drawing/2014/main" id="{9B9298BC-F5B4-EFB9-6CCB-B103F71C0CFC}"/>
              </a:ext>
            </a:extLst>
          </p:cNvPr>
          <p:cNvSpPr txBox="1"/>
          <p:nvPr/>
        </p:nvSpPr>
        <p:spPr>
          <a:xfrm>
            <a:off x="8078355" y="3867873"/>
            <a:ext cx="1582414" cy="275653"/>
          </a:xfrm>
          <a:prstGeom prst="rect">
            <a:avLst/>
          </a:prstGeom>
          <a:noFill/>
        </p:spPr>
        <p:txBody>
          <a:bodyPr wrap="square">
            <a:spAutoFit/>
          </a:bodyPr>
          <a:lstStyle/>
          <a:p>
            <a:pPr algn="ctr">
              <a:lnSpc>
                <a:spcPct val="107000"/>
              </a:lnSpc>
            </a:pPr>
            <a:r>
              <a:rPr lang="en-US" sz="1200" b="1">
                <a:latin typeface="Arial" panose="020B0604020202020204" pitchFamily="34" charset="0"/>
                <a:cs typeface="Arial" panose="020B0604020202020204" pitchFamily="34" charset="0"/>
              </a:rPr>
              <a:t>Administrator</a:t>
            </a:r>
          </a:p>
        </p:txBody>
      </p:sp>
      <p:grpSp>
        <p:nvGrpSpPr>
          <p:cNvPr id="215" name="Group 214">
            <a:extLst>
              <a:ext uri="{FF2B5EF4-FFF2-40B4-BE49-F238E27FC236}">
                <a16:creationId xmlns:a16="http://schemas.microsoft.com/office/drawing/2014/main" id="{5DD56799-7664-1290-3AB7-0B107AE4220C}"/>
              </a:ext>
            </a:extLst>
          </p:cNvPr>
          <p:cNvGrpSpPr/>
          <p:nvPr/>
        </p:nvGrpSpPr>
        <p:grpSpPr>
          <a:xfrm>
            <a:off x="6807112" y="1931462"/>
            <a:ext cx="447057" cy="868968"/>
            <a:chOff x="2660369" y="1566525"/>
            <a:chExt cx="663579" cy="1289832"/>
          </a:xfrm>
          <a:noFill/>
        </p:grpSpPr>
        <p:sp>
          <p:nvSpPr>
            <p:cNvPr id="216" name="Oval 215">
              <a:extLst>
                <a:ext uri="{FF2B5EF4-FFF2-40B4-BE49-F238E27FC236}">
                  <a16:creationId xmlns:a16="http://schemas.microsoft.com/office/drawing/2014/main" id="{AEDBE386-BCA6-3F72-18B7-52CF389D6E5A}"/>
                </a:ext>
              </a:extLst>
            </p:cNvPr>
            <p:cNvSpPr/>
            <p:nvPr/>
          </p:nvSpPr>
          <p:spPr>
            <a:xfrm>
              <a:off x="2753399" y="1566525"/>
              <a:ext cx="477520" cy="477520"/>
            </a:xfrm>
            <a:prstGeom prst="ellipse">
              <a:avLst/>
            </a:prstGeom>
            <a:grp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7" name="Chord 216">
              <a:extLst>
                <a:ext uri="{FF2B5EF4-FFF2-40B4-BE49-F238E27FC236}">
                  <a16:creationId xmlns:a16="http://schemas.microsoft.com/office/drawing/2014/main" id="{E91B2499-AC2F-F877-7904-45D5F5A90370}"/>
                </a:ext>
              </a:extLst>
            </p:cNvPr>
            <p:cNvSpPr/>
            <p:nvPr/>
          </p:nvSpPr>
          <p:spPr>
            <a:xfrm rot="10800000">
              <a:off x="2660369" y="2142751"/>
              <a:ext cx="663579" cy="713606"/>
            </a:xfrm>
            <a:prstGeom prst="chord">
              <a:avLst>
                <a:gd name="adj1" fmla="val 138076"/>
                <a:gd name="adj2" fmla="val 10579240"/>
              </a:avLst>
            </a:prstGeom>
            <a:grp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18" name="TextBox 217">
            <a:extLst>
              <a:ext uri="{FF2B5EF4-FFF2-40B4-BE49-F238E27FC236}">
                <a16:creationId xmlns:a16="http://schemas.microsoft.com/office/drawing/2014/main" id="{0B0B6DF4-E1D7-9C70-D9F3-EC1AA0A972B3}"/>
              </a:ext>
            </a:extLst>
          </p:cNvPr>
          <p:cNvSpPr txBox="1"/>
          <p:nvPr/>
        </p:nvSpPr>
        <p:spPr>
          <a:xfrm>
            <a:off x="6239433" y="2675975"/>
            <a:ext cx="1582414" cy="275653"/>
          </a:xfrm>
          <a:prstGeom prst="rect">
            <a:avLst/>
          </a:prstGeom>
          <a:noFill/>
        </p:spPr>
        <p:txBody>
          <a:bodyPr wrap="square">
            <a:spAutoFit/>
          </a:bodyPr>
          <a:lstStyle/>
          <a:p>
            <a:pPr algn="ctr">
              <a:lnSpc>
                <a:spcPct val="107000"/>
              </a:lnSpc>
            </a:pPr>
            <a:r>
              <a:rPr lang="en-US" sz="1200" b="1">
                <a:latin typeface="Arial" panose="020B0604020202020204" pitchFamily="34" charset="0"/>
                <a:cs typeface="Arial" panose="020B0604020202020204" pitchFamily="34" charset="0"/>
              </a:rPr>
              <a:t>CP Manager A</a:t>
            </a:r>
          </a:p>
        </p:txBody>
      </p:sp>
      <p:grpSp>
        <p:nvGrpSpPr>
          <p:cNvPr id="219" name="Group 218">
            <a:extLst>
              <a:ext uri="{FF2B5EF4-FFF2-40B4-BE49-F238E27FC236}">
                <a16:creationId xmlns:a16="http://schemas.microsoft.com/office/drawing/2014/main" id="{E07B39A7-BCF7-AF12-CE32-BE28C95F05D7}"/>
              </a:ext>
            </a:extLst>
          </p:cNvPr>
          <p:cNvGrpSpPr/>
          <p:nvPr/>
        </p:nvGrpSpPr>
        <p:grpSpPr>
          <a:xfrm>
            <a:off x="6807112" y="3211068"/>
            <a:ext cx="447057" cy="868968"/>
            <a:chOff x="2660369" y="1566525"/>
            <a:chExt cx="663579" cy="1289832"/>
          </a:xfrm>
          <a:noFill/>
        </p:grpSpPr>
        <p:sp>
          <p:nvSpPr>
            <p:cNvPr id="220" name="Oval 219">
              <a:extLst>
                <a:ext uri="{FF2B5EF4-FFF2-40B4-BE49-F238E27FC236}">
                  <a16:creationId xmlns:a16="http://schemas.microsoft.com/office/drawing/2014/main" id="{40500F85-A834-F546-1730-828803D052B8}"/>
                </a:ext>
              </a:extLst>
            </p:cNvPr>
            <p:cNvSpPr/>
            <p:nvPr/>
          </p:nvSpPr>
          <p:spPr>
            <a:xfrm>
              <a:off x="2753399" y="1566525"/>
              <a:ext cx="477520" cy="477520"/>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1" name="Chord 220">
              <a:extLst>
                <a:ext uri="{FF2B5EF4-FFF2-40B4-BE49-F238E27FC236}">
                  <a16:creationId xmlns:a16="http://schemas.microsoft.com/office/drawing/2014/main" id="{BB127390-D620-6D11-21D2-8FD6310265D9}"/>
                </a:ext>
              </a:extLst>
            </p:cNvPr>
            <p:cNvSpPr/>
            <p:nvPr/>
          </p:nvSpPr>
          <p:spPr>
            <a:xfrm rot="10800000">
              <a:off x="2660369" y="2142751"/>
              <a:ext cx="663579" cy="713606"/>
            </a:xfrm>
            <a:prstGeom prst="chord">
              <a:avLst>
                <a:gd name="adj1" fmla="val 138076"/>
                <a:gd name="adj2" fmla="val 10579240"/>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22" name="TextBox 221">
            <a:extLst>
              <a:ext uri="{FF2B5EF4-FFF2-40B4-BE49-F238E27FC236}">
                <a16:creationId xmlns:a16="http://schemas.microsoft.com/office/drawing/2014/main" id="{2ECA40EC-615C-5B6E-6895-9920B9074A28}"/>
              </a:ext>
            </a:extLst>
          </p:cNvPr>
          <p:cNvSpPr txBox="1"/>
          <p:nvPr/>
        </p:nvSpPr>
        <p:spPr>
          <a:xfrm>
            <a:off x="6006423" y="3955581"/>
            <a:ext cx="2048434" cy="275653"/>
          </a:xfrm>
          <a:prstGeom prst="rect">
            <a:avLst/>
          </a:prstGeom>
          <a:noFill/>
        </p:spPr>
        <p:txBody>
          <a:bodyPr wrap="square">
            <a:spAutoFit/>
          </a:bodyPr>
          <a:lstStyle/>
          <a:p>
            <a:pPr algn="ctr">
              <a:lnSpc>
                <a:spcPct val="107000"/>
              </a:lnSpc>
            </a:pPr>
            <a:r>
              <a:rPr lang="en-US" sz="1200" b="1">
                <a:latin typeface="Arial" panose="020B0604020202020204" pitchFamily="34" charset="0"/>
                <a:cs typeface="Arial" panose="020B0604020202020204" pitchFamily="34" charset="0"/>
              </a:rPr>
              <a:t>CP Manager A &amp; B</a:t>
            </a:r>
          </a:p>
        </p:txBody>
      </p:sp>
      <p:grpSp>
        <p:nvGrpSpPr>
          <p:cNvPr id="223" name="Group 222">
            <a:extLst>
              <a:ext uri="{FF2B5EF4-FFF2-40B4-BE49-F238E27FC236}">
                <a16:creationId xmlns:a16="http://schemas.microsoft.com/office/drawing/2014/main" id="{15B290BE-5097-5EB6-EB8E-579127E380DE}"/>
              </a:ext>
            </a:extLst>
          </p:cNvPr>
          <p:cNvGrpSpPr/>
          <p:nvPr/>
        </p:nvGrpSpPr>
        <p:grpSpPr>
          <a:xfrm>
            <a:off x="6807112" y="4430624"/>
            <a:ext cx="447057" cy="868968"/>
            <a:chOff x="2660369" y="1566525"/>
            <a:chExt cx="663579" cy="1289832"/>
          </a:xfrm>
          <a:noFill/>
        </p:grpSpPr>
        <p:sp>
          <p:nvSpPr>
            <p:cNvPr id="224" name="Oval 223">
              <a:extLst>
                <a:ext uri="{FF2B5EF4-FFF2-40B4-BE49-F238E27FC236}">
                  <a16:creationId xmlns:a16="http://schemas.microsoft.com/office/drawing/2014/main" id="{21F3A97D-E2EC-5B7B-5210-B117CCA52391}"/>
                </a:ext>
              </a:extLst>
            </p:cNvPr>
            <p:cNvSpPr/>
            <p:nvPr/>
          </p:nvSpPr>
          <p:spPr>
            <a:xfrm>
              <a:off x="2753399" y="1566525"/>
              <a:ext cx="477520" cy="477520"/>
            </a:xfrm>
            <a:prstGeom prst="ellipse">
              <a:avLst/>
            </a:prstGeom>
            <a:grp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5" name="Chord 224">
              <a:extLst>
                <a:ext uri="{FF2B5EF4-FFF2-40B4-BE49-F238E27FC236}">
                  <a16:creationId xmlns:a16="http://schemas.microsoft.com/office/drawing/2014/main" id="{8770E187-5ADB-2783-8404-2D3F398BE659}"/>
                </a:ext>
              </a:extLst>
            </p:cNvPr>
            <p:cNvSpPr/>
            <p:nvPr/>
          </p:nvSpPr>
          <p:spPr>
            <a:xfrm rot="10800000">
              <a:off x="2660369" y="2142751"/>
              <a:ext cx="663579" cy="713606"/>
            </a:xfrm>
            <a:prstGeom prst="chord">
              <a:avLst>
                <a:gd name="adj1" fmla="val 138076"/>
                <a:gd name="adj2" fmla="val 10579240"/>
              </a:avLst>
            </a:prstGeom>
            <a:grp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26" name="TextBox 225">
            <a:extLst>
              <a:ext uri="{FF2B5EF4-FFF2-40B4-BE49-F238E27FC236}">
                <a16:creationId xmlns:a16="http://schemas.microsoft.com/office/drawing/2014/main" id="{DCE086A8-151C-DCDC-C210-314E84CEAB82}"/>
              </a:ext>
            </a:extLst>
          </p:cNvPr>
          <p:cNvSpPr txBox="1"/>
          <p:nvPr/>
        </p:nvSpPr>
        <p:spPr>
          <a:xfrm>
            <a:off x="6239433" y="5175137"/>
            <a:ext cx="1582414" cy="275653"/>
          </a:xfrm>
          <a:prstGeom prst="rect">
            <a:avLst/>
          </a:prstGeom>
          <a:noFill/>
        </p:spPr>
        <p:txBody>
          <a:bodyPr wrap="square">
            <a:spAutoFit/>
          </a:bodyPr>
          <a:lstStyle/>
          <a:p>
            <a:pPr algn="ctr">
              <a:lnSpc>
                <a:spcPct val="107000"/>
              </a:lnSpc>
            </a:pPr>
            <a:r>
              <a:rPr lang="en-US" sz="1200" b="1">
                <a:latin typeface="Arial" panose="020B0604020202020204" pitchFamily="34" charset="0"/>
                <a:cs typeface="Arial" panose="020B0604020202020204" pitchFamily="34" charset="0"/>
              </a:rPr>
              <a:t>CP Manager B</a:t>
            </a:r>
          </a:p>
        </p:txBody>
      </p:sp>
      <p:grpSp>
        <p:nvGrpSpPr>
          <p:cNvPr id="227" name="Group 226">
            <a:extLst>
              <a:ext uri="{FF2B5EF4-FFF2-40B4-BE49-F238E27FC236}">
                <a16:creationId xmlns:a16="http://schemas.microsoft.com/office/drawing/2014/main" id="{D3FFCFDF-CA0B-B5CE-514C-266934372129}"/>
              </a:ext>
            </a:extLst>
          </p:cNvPr>
          <p:cNvGrpSpPr/>
          <p:nvPr/>
        </p:nvGrpSpPr>
        <p:grpSpPr>
          <a:xfrm>
            <a:off x="2626907" y="2053286"/>
            <a:ext cx="447057" cy="868968"/>
            <a:chOff x="2660369" y="1566525"/>
            <a:chExt cx="663579" cy="1289832"/>
          </a:xfrm>
          <a:solidFill>
            <a:schemeClr val="accent3"/>
          </a:solidFill>
        </p:grpSpPr>
        <p:sp>
          <p:nvSpPr>
            <p:cNvPr id="228" name="Oval 227">
              <a:extLst>
                <a:ext uri="{FF2B5EF4-FFF2-40B4-BE49-F238E27FC236}">
                  <a16:creationId xmlns:a16="http://schemas.microsoft.com/office/drawing/2014/main" id="{83F4E64B-C505-2DA4-8FA3-267FAEB03B2E}"/>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9" name="Chord 228">
              <a:extLst>
                <a:ext uri="{FF2B5EF4-FFF2-40B4-BE49-F238E27FC236}">
                  <a16:creationId xmlns:a16="http://schemas.microsoft.com/office/drawing/2014/main" id="{64819B21-A681-51BB-DC28-3B26841F96E1}"/>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30" name="TextBox 229">
            <a:extLst>
              <a:ext uri="{FF2B5EF4-FFF2-40B4-BE49-F238E27FC236}">
                <a16:creationId xmlns:a16="http://schemas.microsoft.com/office/drawing/2014/main" id="{70C8208D-15B5-C93F-EECD-A2C3F5B0896D}"/>
              </a:ext>
            </a:extLst>
          </p:cNvPr>
          <p:cNvSpPr txBox="1"/>
          <p:nvPr/>
        </p:nvSpPr>
        <p:spPr>
          <a:xfrm>
            <a:off x="2254048" y="2797799"/>
            <a:ext cx="1192773" cy="473271"/>
          </a:xfrm>
          <a:prstGeom prst="rect">
            <a:avLst/>
          </a:prstGeom>
          <a:noFill/>
        </p:spPr>
        <p:txBody>
          <a:bodyPr wrap="square">
            <a:spAutoFit/>
          </a:bodyPr>
          <a:lstStyle/>
          <a:p>
            <a:pPr algn="ctr">
              <a:lnSpc>
                <a:spcPct val="107000"/>
              </a:lnSpc>
            </a:pPr>
            <a:r>
              <a:rPr lang="en-US" sz="1200">
                <a:latin typeface="Arial" panose="020B0604020202020204" pitchFamily="34" charset="0"/>
                <a:cs typeface="Arial" panose="020B0604020202020204" pitchFamily="34" charset="0"/>
              </a:rPr>
              <a:t>CP Social Worker</a:t>
            </a:r>
          </a:p>
        </p:txBody>
      </p:sp>
      <p:grpSp>
        <p:nvGrpSpPr>
          <p:cNvPr id="231" name="Group 230">
            <a:extLst>
              <a:ext uri="{FF2B5EF4-FFF2-40B4-BE49-F238E27FC236}">
                <a16:creationId xmlns:a16="http://schemas.microsoft.com/office/drawing/2014/main" id="{F59616A5-F430-526C-0FCF-CF5FA63F54ED}"/>
              </a:ext>
            </a:extLst>
          </p:cNvPr>
          <p:cNvGrpSpPr/>
          <p:nvPr/>
        </p:nvGrpSpPr>
        <p:grpSpPr>
          <a:xfrm>
            <a:off x="3989895" y="2053286"/>
            <a:ext cx="447057" cy="868968"/>
            <a:chOff x="2660369" y="1566525"/>
            <a:chExt cx="663579" cy="1289832"/>
          </a:xfrm>
          <a:solidFill>
            <a:schemeClr val="accent3"/>
          </a:solidFill>
        </p:grpSpPr>
        <p:sp>
          <p:nvSpPr>
            <p:cNvPr id="232" name="Oval 231">
              <a:extLst>
                <a:ext uri="{FF2B5EF4-FFF2-40B4-BE49-F238E27FC236}">
                  <a16:creationId xmlns:a16="http://schemas.microsoft.com/office/drawing/2014/main" id="{3B1C2A48-9C4F-AD6D-1076-94132D0D277B}"/>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3" name="Chord 232">
              <a:extLst>
                <a:ext uri="{FF2B5EF4-FFF2-40B4-BE49-F238E27FC236}">
                  <a16:creationId xmlns:a16="http://schemas.microsoft.com/office/drawing/2014/main" id="{95C2C487-17F0-D014-E37F-960574838948}"/>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34" name="TextBox 233">
            <a:extLst>
              <a:ext uri="{FF2B5EF4-FFF2-40B4-BE49-F238E27FC236}">
                <a16:creationId xmlns:a16="http://schemas.microsoft.com/office/drawing/2014/main" id="{823BFB67-F1BE-E732-74BD-CDA6A4D9B449}"/>
              </a:ext>
            </a:extLst>
          </p:cNvPr>
          <p:cNvSpPr txBox="1"/>
          <p:nvPr/>
        </p:nvSpPr>
        <p:spPr>
          <a:xfrm>
            <a:off x="3617036" y="2797799"/>
            <a:ext cx="1192773" cy="473271"/>
          </a:xfrm>
          <a:prstGeom prst="rect">
            <a:avLst/>
          </a:prstGeom>
          <a:noFill/>
        </p:spPr>
        <p:txBody>
          <a:bodyPr wrap="square">
            <a:spAutoFit/>
          </a:bodyPr>
          <a:lstStyle/>
          <a:p>
            <a:pPr algn="ctr">
              <a:lnSpc>
                <a:spcPct val="107000"/>
              </a:lnSpc>
            </a:pPr>
            <a:r>
              <a:rPr lang="en-US" sz="1200">
                <a:latin typeface="Arial" panose="020B0604020202020204" pitchFamily="34" charset="0"/>
                <a:cs typeface="Arial" panose="020B0604020202020204" pitchFamily="34" charset="0"/>
              </a:rPr>
              <a:t>CP Social Worker</a:t>
            </a:r>
          </a:p>
        </p:txBody>
      </p:sp>
      <p:grpSp>
        <p:nvGrpSpPr>
          <p:cNvPr id="235" name="Group 234">
            <a:extLst>
              <a:ext uri="{FF2B5EF4-FFF2-40B4-BE49-F238E27FC236}">
                <a16:creationId xmlns:a16="http://schemas.microsoft.com/office/drawing/2014/main" id="{3E1CB77D-4023-18C5-E2F8-B7B3381158F7}"/>
              </a:ext>
            </a:extLst>
          </p:cNvPr>
          <p:cNvGrpSpPr/>
          <p:nvPr/>
        </p:nvGrpSpPr>
        <p:grpSpPr>
          <a:xfrm>
            <a:off x="5352883" y="2053286"/>
            <a:ext cx="447057" cy="868968"/>
            <a:chOff x="2660369" y="1566525"/>
            <a:chExt cx="663579" cy="1289832"/>
          </a:xfrm>
          <a:solidFill>
            <a:schemeClr val="accent3"/>
          </a:solidFill>
        </p:grpSpPr>
        <p:sp>
          <p:nvSpPr>
            <p:cNvPr id="236" name="Oval 235">
              <a:extLst>
                <a:ext uri="{FF2B5EF4-FFF2-40B4-BE49-F238E27FC236}">
                  <a16:creationId xmlns:a16="http://schemas.microsoft.com/office/drawing/2014/main" id="{BCEFF7DB-A981-3E6E-314C-0C0B13C7D22D}"/>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7" name="Chord 236">
              <a:extLst>
                <a:ext uri="{FF2B5EF4-FFF2-40B4-BE49-F238E27FC236}">
                  <a16:creationId xmlns:a16="http://schemas.microsoft.com/office/drawing/2014/main" id="{24A2DA67-695D-07D2-07E6-0CC80CC2468B}"/>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38" name="TextBox 237">
            <a:extLst>
              <a:ext uri="{FF2B5EF4-FFF2-40B4-BE49-F238E27FC236}">
                <a16:creationId xmlns:a16="http://schemas.microsoft.com/office/drawing/2014/main" id="{EE414B93-2426-03EB-FBA3-0C8B50D52460}"/>
              </a:ext>
            </a:extLst>
          </p:cNvPr>
          <p:cNvSpPr txBox="1"/>
          <p:nvPr/>
        </p:nvSpPr>
        <p:spPr>
          <a:xfrm>
            <a:off x="4980024" y="2797799"/>
            <a:ext cx="1192773" cy="473271"/>
          </a:xfrm>
          <a:prstGeom prst="rect">
            <a:avLst/>
          </a:prstGeom>
          <a:noFill/>
        </p:spPr>
        <p:txBody>
          <a:bodyPr wrap="square">
            <a:spAutoFit/>
          </a:bodyPr>
          <a:lstStyle/>
          <a:p>
            <a:pPr algn="ctr">
              <a:lnSpc>
                <a:spcPct val="107000"/>
              </a:lnSpc>
            </a:pPr>
            <a:r>
              <a:rPr lang="en-US" sz="1200">
                <a:latin typeface="Arial" panose="020B0604020202020204" pitchFamily="34" charset="0"/>
                <a:cs typeface="Arial" panose="020B0604020202020204" pitchFamily="34" charset="0"/>
              </a:rPr>
              <a:t>CP Social Worker</a:t>
            </a:r>
          </a:p>
        </p:txBody>
      </p:sp>
      <p:grpSp>
        <p:nvGrpSpPr>
          <p:cNvPr id="239" name="Group 238">
            <a:extLst>
              <a:ext uri="{FF2B5EF4-FFF2-40B4-BE49-F238E27FC236}">
                <a16:creationId xmlns:a16="http://schemas.microsoft.com/office/drawing/2014/main" id="{844E0365-DEEF-6618-B638-3E0FB381EBBB}"/>
              </a:ext>
            </a:extLst>
          </p:cNvPr>
          <p:cNvGrpSpPr/>
          <p:nvPr/>
        </p:nvGrpSpPr>
        <p:grpSpPr>
          <a:xfrm>
            <a:off x="2626907" y="4331940"/>
            <a:ext cx="447057" cy="868968"/>
            <a:chOff x="2660369" y="1566525"/>
            <a:chExt cx="663579" cy="1289832"/>
          </a:xfrm>
          <a:solidFill>
            <a:schemeClr val="accent1"/>
          </a:solidFill>
        </p:grpSpPr>
        <p:sp>
          <p:nvSpPr>
            <p:cNvPr id="240" name="Oval 239">
              <a:extLst>
                <a:ext uri="{FF2B5EF4-FFF2-40B4-BE49-F238E27FC236}">
                  <a16:creationId xmlns:a16="http://schemas.microsoft.com/office/drawing/2014/main" id="{17D88A7A-DBFC-70A5-F05C-FBFBD6FFE81C}"/>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1" name="Chord 240">
              <a:extLst>
                <a:ext uri="{FF2B5EF4-FFF2-40B4-BE49-F238E27FC236}">
                  <a16:creationId xmlns:a16="http://schemas.microsoft.com/office/drawing/2014/main" id="{704592FE-B6D3-B9B8-C961-2828615293D1}"/>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42" name="TextBox 241">
            <a:extLst>
              <a:ext uri="{FF2B5EF4-FFF2-40B4-BE49-F238E27FC236}">
                <a16:creationId xmlns:a16="http://schemas.microsoft.com/office/drawing/2014/main" id="{91BF416C-2044-BB2E-C51B-2935F967D5DB}"/>
              </a:ext>
            </a:extLst>
          </p:cNvPr>
          <p:cNvSpPr txBox="1"/>
          <p:nvPr/>
        </p:nvSpPr>
        <p:spPr>
          <a:xfrm>
            <a:off x="2254048" y="5076453"/>
            <a:ext cx="1192773" cy="473271"/>
          </a:xfrm>
          <a:prstGeom prst="rect">
            <a:avLst/>
          </a:prstGeom>
          <a:noFill/>
        </p:spPr>
        <p:txBody>
          <a:bodyPr wrap="square">
            <a:spAutoFit/>
          </a:bodyPr>
          <a:lstStyle/>
          <a:p>
            <a:pPr algn="ctr">
              <a:lnSpc>
                <a:spcPct val="107000"/>
              </a:lnSpc>
            </a:pPr>
            <a:r>
              <a:rPr lang="en-US" sz="1200">
                <a:latin typeface="Arial" panose="020B0604020202020204" pitchFamily="34" charset="0"/>
                <a:cs typeface="Arial" panose="020B0604020202020204" pitchFamily="34" charset="0"/>
              </a:rPr>
              <a:t>CP Social Worker</a:t>
            </a:r>
          </a:p>
        </p:txBody>
      </p:sp>
      <p:grpSp>
        <p:nvGrpSpPr>
          <p:cNvPr id="243" name="Group 242">
            <a:extLst>
              <a:ext uri="{FF2B5EF4-FFF2-40B4-BE49-F238E27FC236}">
                <a16:creationId xmlns:a16="http://schemas.microsoft.com/office/drawing/2014/main" id="{02161478-53B1-4C9C-065A-F27D61C1DE58}"/>
              </a:ext>
            </a:extLst>
          </p:cNvPr>
          <p:cNvGrpSpPr/>
          <p:nvPr/>
        </p:nvGrpSpPr>
        <p:grpSpPr>
          <a:xfrm>
            <a:off x="3989895" y="4331940"/>
            <a:ext cx="447057" cy="868968"/>
            <a:chOff x="2660369" y="1566525"/>
            <a:chExt cx="663579" cy="1289832"/>
          </a:xfrm>
          <a:solidFill>
            <a:schemeClr val="accent1"/>
          </a:solidFill>
        </p:grpSpPr>
        <p:sp>
          <p:nvSpPr>
            <p:cNvPr id="244" name="Oval 243">
              <a:extLst>
                <a:ext uri="{FF2B5EF4-FFF2-40B4-BE49-F238E27FC236}">
                  <a16:creationId xmlns:a16="http://schemas.microsoft.com/office/drawing/2014/main" id="{487C1FD9-1DED-E055-E915-B2C2D4ABD4CE}"/>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5" name="Chord 244">
              <a:extLst>
                <a:ext uri="{FF2B5EF4-FFF2-40B4-BE49-F238E27FC236}">
                  <a16:creationId xmlns:a16="http://schemas.microsoft.com/office/drawing/2014/main" id="{FCCE9ED4-65D1-5F85-E65B-B80880993F2A}"/>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46" name="TextBox 245">
            <a:extLst>
              <a:ext uri="{FF2B5EF4-FFF2-40B4-BE49-F238E27FC236}">
                <a16:creationId xmlns:a16="http://schemas.microsoft.com/office/drawing/2014/main" id="{94B6CC7F-E9BF-C1AC-06EA-8B70885D7462}"/>
              </a:ext>
            </a:extLst>
          </p:cNvPr>
          <p:cNvSpPr txBox="1"/>
          <p:nvPr/>
        </p:nvSpPr>
        <p:spPr>
          <a:xfrm>
            <a:off x="3617036" y="5076453"/>
            <a:ext cx="1192773" cy="473271"/>
          </a:xfrm>
          <a:prstGeom prst="rect">
            <a:avLst/>
          </a:prstGeom>
          <a:noFill/>
        </p:spPr>
        <p:txBody>
          <a:bodyPr wrap="square">
            <a:spAutoFit/>
          </a:bodyPr>
          <a:lstStyle/>
          <a:p>
            <a:pPr algn="ctr">
              <a:lnSpc>
                <a:spcPct val="107000"/>
              </a:lnSpc>
            </a:pPr>
            <a:r>
              <a:rPr lang="en-US" sz="1200">
                <a:latin typeface="Arial" panose="020B0604020202020204" pitchFamily="34" charset="0"/>
                <a:cs typeface="Arial" panose="020B0604020202020204" pitchFamily="34" charset="0"/>
              </a:rPr>
              <a:t>CP Social Worker</a:t>
            </a:r>
          </a:p>
        </p:txBody>
      </p:sp>
      <p:grpSp>
        <p:nvGrpSpPr>
          <p:cNvPr id="247" name="Group 246">
            <a:extLst>
              <a:ext uri="{FF2B5EF4-FFF2-40B4-BE49-F238E27FC236}">
                <a16:creationId xmlns:a16="http://schemas.microsoft.com/office/drawing/2014/main" id="{22FC8F03-9CD9-6EF0-402D-948F146A86E5}"/>
              </a:ext>
            </a:extLst>
          </p:cNvPr>
          <p:cNvGrpSpPr/>
          <p:nvPr/>
        </p:nvGrpSpPr>
        <p:grpSpPr>
          <a:xfrm>
            <a:off x="5352883" y="4331940"/>
            <a:ext cx="447057" cy="868968"/>
            <a:chOff x="2660369" y="1566525"/>
            <a:chExt cx="663579" cy="1289832"/>
          </a:xfrm>
          <a:solidFill>
            <a:schemeClr val="accent1"/>
          </a:solidFill>
        </p:grpSpPr>
        <p:sp>
          <p:nvSpPr>
            <p:cNvPr id="248" name="Oval 247">
              <a:extLst>
                <a:ext uri="{FF2B5EF4-FFF2-40B4-BE49-F238E27FC236}">
                  <a16:creationId xmlns:a16="http://schemas.microsoft.com/office/drawing/2014/main" id="{0C2D855E-2532-0778-DD79-CFD751117A4A}"/>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9" name="Chord 248">
              <a:extLst>
                <a:ext uri="{FF2B5EF4-FFF2-40B4-BE49-F238E27FC236}">
                  <a16:creationId xmlns:a16="http://schemas.microsoft.com/office/drawing/2014/main" id="{E8503EDE-D890-E4E7-030C-4CACC2784B73}"/>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50" name="TextBox 249">
            <a:extLst>
              <a:ext uri="{FF2B5EF4-FFF2-40B4-BE49-F238E27FC236}">
                <a16:creationId xmlns:a16="http://schemas.microsoft.com/office/drawing/2014/main" id="{50F74C6D-71B6-B970-2397-09EAECB7FAD9}"/>
              </a:ext>
            </a:extLst>
          </p:cNvPr>
          <p:cNvSpPr txBox="1"/>
          <p:nvPr/>
        </p:nvSpPr>
        <p:spPr>
          <a:xfrm>
            <a:off x="4980024" y="5076453"/>
            <a:ext cx="1192773" cy="473271"/>
          </a:xfrm>
          <a:prstGeom prst="rect">
            <a:avLst/>
          </a:prstGeom>
          <a:noFill/>
        </p:spPr>
        <p:txBody>
          <a:bodyPr wrap="square">
            <a:spAutoFit/>
          </a:bodyPr>
          <a:lstStyle/>
          <a:p>
            <a:pPr algn="ctr">
              <a:lnSpc>
                <a:spcPct val="107000"/>
              </a:lnSpc>
            </a:pPr>
            <a:r>
              <a:rPr lang="en-US" sz="1200">
                <a:latin typeface="Arial" panose="020B0604020202020204" pitchFamily="34" charset="0"/>
                <a:cs typeface="Arial" panose="020B0604020202020204" pitchFamily="34" charset="0"/>
              </a:rPr>
              <a:t>CP Social Worker</a:t>
            </a:r>
          </a:p>
        </p:txBody>
      </p:sp>
      <p:sp>
        <p:nvSpPr>
          <p:cNvPr id="251" name="TextBox 250">
            <a:extLst>
              <a:ext uri="{FF2B5EF4-FFF2-40B4-BE49-F238E27FC236}">
                <a16:creationId xmlns:a16="http://schemas.microsoft.com/office/drawing/2014/main" id="{786D4947-039D-36F6-4DA3-F6A93FFB07BE}"/>
              </a:ext>
            </a:extLst>
          </p:cNvPr>
          <p:cNvSpPr txBox="1"/>
          <p:nvPr/>
        </p:nvSpPr>
        <p:spPr>
          <a:xfrm>
            <a:off x="1294867" y="4612567"/>
            <a:ext cx="1192773" cy="275653"/>
          </a:xfrm>
          <a:prstGeom prst="rect">
            <a:avLst/>
          </a:prstGeom>
          <a:noFill/>
        </p:spPr>
        <p:txBody>
          <a:bodyPr wrap="square">
            <a:spAutoFit/>
          </a:bodyPr>
          <a:lstStyle/>
          <a:p>
            <a:pPr>
              <a:lnSpc>
                <a:spcPct val="107000"/>
              </a:lnSpc>
            </a:pPr>
            <a:r>
              <a:rPr lang="en-US" sz="1200" b="1">
                <a:latin typeface="Arial" panose="020B0604020202020204" pitchFamily="34" charset="0"/>
                <a:cs typeface="Arial" panose="020B0604020202020204" pitchFamily="34" charset="0"/>
              </a:rPr>
              <a:t>AGENCY B</a:t>
            </a:r>
          </a:p>
        </p:txBody>
      </p:sp>
      <p:sp>
        <p:nvSpPr>
          <p:cNvPr id="252" name="TextBox 251">
            <a:extLst>
              <a:ext uri="{FF2B5EF4-FFF2-40B4-BE49-F238E27FC236}">
                <a16:creationId xmlns:a16="http://schemas.microsoft.com/office/drawing/2014/main" id="{31F7EAE1-3026-3DE1-400A-D81E45CB5A69}"/>
              </a:ext>
            </a:extLst>
          </p:cNvPr>
          <p:cNvSpPr txBox="1"/>
          <p:nvPr/>
        </p:nvSpPr>
        <p:spPr>
          <a:xfrm>
            <a:off x="1294867" y="2348787"/>
            <a:ext cx="1192773" cy="275653"/>
          </a:xfrm>
          <a:prstGeom prst="rect">
            <a:avLst/>
          </a:prstGeom>
          <a:noFill/>
        </p:spPr>
        <p:txBody>
          <a:bodyPr wrap="square">
            <a:spAutoFit/>
          </a:bodyPr>
          <a:lstStyle/>
          <a:p>
            <a:pPr>
              <a:lnSpc>
                <a:spcPct val="107000"/>
              </a:lnSpc>
            </a:pPr>
            <a:r>
              <a:rPr lang="en-US" sz="1200" b="1">
                <a:latin typeface="Arial" panose="020B0604020202020204" pitchFamily="34" charset="0"/>
                <a:cs typeface="Arial" panose="020B0604020202020204" pitchFamily="34" charset="0"/>
              </a:rPr>
              <a:t>AGENCY A</a:t>
            </a:r>
          </a:p>
        </p:txBody>
      </p:sp>
    </p:spTree>
    <p:extLst>
      <p:ext uri="{BB962C8B-B14F-4D97-AF65-F5344CB8AC3E}">
        <p14:creationId xmlns:p14="http://schemas.microsoft.com/office/powerpoint/2010/main" val="4218881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51363-DEE9-DC51-31F6-25EAFA25D6FE}"/>
              </a:ext>
            </a:extLst>
          </p:cNvPr>
          <p:cNvSpPr>
            <a:spLocks noGrp="1"/>
          </p:cNvSpPr>
          <p:nvPr>
            <p:ph type="title"/>
          </p:nvPr>
        </p:nvSpPr>
        <p:spPr/>
        <p:txBody>
          <a:bodyPr>
            <a:normAutofit/>
          </a:bodyPr>
          <a:lstStyle/>
          <a:p>
            <a:r>
              <a:rPr lang="en-GB">
                <a:latin typeface="Arial"/>
                <a:cs typeface="Arial"/>
              </a:rPr>
              <a:t>What is this training about? </a:t>
            </a:r>
            <a:endParaRPr lang="en-US">
              <a:latin typeface="Arial"/>
              <a:cs typeface="Arial"/>
            </a:endParaRPr>
          </a:p>
        </p:txBody>
      </p:sp>
      <p:sp>
        <p:nvSpPr>
          <p:cNvPr id="6" name="TextBox 5">
            <a:extLst>
              <a:ext uri="{FF2B5EF4-FFF2-40B4-BE49-F238E27FC236}">
                <a16:creationId xmlns:a16="http://schemas.microsoft.com/office/drawing/2014/main" id="{4781D507-3AE3-061B-405A-E31769A0BE47}"/>
              </a:ext>
            </a:extLst>
          </p:cNvPr>
          <p:cNvSpPr txBox="1"/>
          <p:nvPr/>
        </p:nvSpPr>
        <p:spPr>
          <a:xfrm>
            <a:off x="5553868" y="2421905"/>
            <a:ext cx="5266532" cy="2062103"/>
          </a:xfrm>
          <a:prstGeom prst="rect">
            <a:avLst/>
          </a:prstGeom>
          <a:noFill/>
        </p:spPr>
        <p:txBody>
          <a:bodyPr wrap="square" rtlCol="0">
            <a:spAutoFit/>
          </a:bodyPr>
          <a:lstStyle/>
          <a:p>
            <a:r>
              <a:rPr lang="en-US" sz="3200" b="1">
                <a:latin typeface="Arial" panose="020B0604020202020204" pitchFamily="34" charset="0"/>
                <a:cs typeface="Arial" panose="020B0604020202020204" pitchFamily="34" charset="0"/>
              </a:rPr>
              <a:t>How the CPIMS+ can be used to support and strengthen quality case management practice​</a:t>
            </a:r>
          </a:p>
        </p:txBody>
      </p:sp>
      <p:grpSp>
        <p:nvGrpSpPr>
          <p:cNvPr id="7" name="Group 6">
            <a:extLst>
              <a:ext uri="{FF2B5EF4-FFF2-40B4-BE49-F238E27FC236}">
                <a16:creationId xmlns:a16="http://schemas.microsoft.com/office/drawing/2014/main" id="{5244CD64-CD2B-0A39-E123-831F4287BD0F}"/>
              </a:ext>
            </a:extLst>
          </p:cNvPr>
          <p:cNvGrpSpPr/>
          <p:nvPr/>
        </p:nvGrpSpPr>
        <p:grpSpPr>
          <a:xfrm>
            <a:off x="1641797" y="2326116"/>
            <a:ext cx="2828868" cy="2436278"/>
            <a:chOff x="4416926" y="1952645"/>
            <a:chExt cx="1178615" cy="1015047"/>
          </a:xfrm>
        </p:grpSpPr>
        <p:sp>
          <p:nvSpPr>
            <p:cNvPr id="8" name="Rectangle: Rounded Corners 7">
              <a:extLst>
                <a:ext uri="{FF2B5EF4-FFF2-40B4-BE49-F238E27FC236}">
                  <a16:creationId xmlns:a16="http://schemas.microsoft.com/office/drawing/2014/main" id="{EF44F72D-74F1-D7CA-5A63-02646252A346}"/>
                </a:ext>
              </a:extLst>
            </p:cNvPr>
            <p:cNvSpPr/>
            <p:nvPr/>
          </p:nvSpPr>
          <p:spPr>
            <a:xfrm rot="20570022">
              <a:off x="4447704" y="2313235"/>
              <a:ext cx="155800" cy="509954"/>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Rounded Corners 8">
              <a:extLst>
                <a:ext uri="{FF2B5EF4-FFF2-40B4-BE49-F238E27FC236}">
                  <a16:creationId xmlns:a16="http://schemas.microsoft.com/office/drawing/2014/main" id="{B9077879-1CFE-76E1-BA42-84EFD5DE4A11}"/>
                </a:ext>
              </a:extLst>
            </p:cNvPr>
            <p:cNvSpPr/>
            <p:nvPr/>
          </p:nvSpPr>
          <p:spPr>
            <a:xfrm rot="734835">
              <a:off x="4416926" y="2065608"/>
              <a:ext cx="152465" cy="38589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Rounded Corners 9">
              <a:extLst>
                <a:ext uri="{FF2B5EF4-FFF2-40B4-BE49-F238E27FC236}">
                  <a16:creationId xmlns:a16="http://schemas.microsoft.com/office/drawing/2014/main" id="{468F153D-A436-7433-0D9E-6C9644195F25}"/>
                </a:ext>
              </a:extLst>
            </p:cNvPr>
            <p:cNvSpPr/>
            <p:nvPr/>
          </p:nvSpPr>
          <p:spPr>
            <a:xfrm rot="21032989">
              <a:off x="4615614" y="2373582"/>
              <a:ext cx="149730" cy="35863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Flowchart: Manual Input 10">
              <a:extLst>
                <a:ext uri="{FF2B5EF4-FFF2-40B4-BE49-F238E27FC236}">
                  <a16:creationId xmlns:a16="http://schemas.microsoft.com/office/drawing/2014/main" id="{74E847DB-4FA5-DF0F-6077-94FC87DE9877}"/>
                </a:ext>
              </a:extLst>
            </p:cNvPr>
            <p:cNvSpPr/>
            <p:nvPr/>
          </p:nvSpPr>
          <p:spPr>
            <a:xfrm rot="4370022" flipH="1">
              <a:off x="4566067" y="2612552"/>
              <a:ext cx="197560" cy="305529"/>
            </a:xfrm>
            <a:prstGeom prst="flowChartManualInp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Rounded Corners 11">
              <a:extLst>
                <a:ext uri="{FF2B5EF4-FFF2-40B4-BE49-F238E27FC236}">
                  <a16:creationId xmlns:a16="http://schemas.microsoft.com/office/drawing/2014/main" id="{8C25DF8F-C761-AB04-4AFC-F963282CACF3}"/>
                </a:ext>
              </a:extLst>
            </p:cNvPr>
            <p:cNvSpPr/>
            <p:nvPr/>
          </p:nvSpPr>
          <p:spPr>
            <a:xfrm rot="1076057" flipH="1">
              <a:off x="5400700" y="2349090"/>
              <a:ext cx="161053" cy="509954"/>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Rounded Corners 12">
              <a:extLst>
                <a:ext uri="{FF2B5EF4-FFF2-40B4-BE49-F238E27FC236}">
                  <a16:creationId xmlns:a16="http://schemas.microsoft.com/office/drawing/2014/main" id="{7A4F3CF6-D76D-ECD0-EE4E-9F70AEB820B5}"/>
                </a:ext>
              </a:extLst>
            </p:cNvPr>
            <p:cNvSpPr/>
            <p:nvPr/>
          </p:nvSpPr>
          <p:spPr>
            <a:xfrm rot="20911244" flipH="1">
              <a:off x="5437935" y="2101053"/>
              <a:ext cx="157606" cy="39828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Rounded Corners 13">
              <a:extLst>
                <a:ext uri="{FF2B5EF4-FFF2-40B4-BE49-F238E27FC236}">
                  <a16:creationId xmlns:a16="http://schemas.microsoft.com/office/drawing/2014/main" id="{E8C19917-8CBC-5957-6C26-D5721E5E8AA1}"/>
                </a:ext>
              </a:extLst>
            </p:cNvPr>
            <p:cNvSpPr/>
            <p:nvPr/>
          </p:nvSpPr>
          <p:spPr>
            <a:xfrm rot="613090" flipH="1">
              <a:off x="5233983" y="2403167"/>
              <a:ext cx="154779" cy="35863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Flowchart: Manual Input 14">
              <a:extLst>
                <a:ext uri="{FF2B5EF4-FFF2-40B4-BE49-F238E27FC236}">
                  <a16:creationId xmlns:a16="http://schemas.microsoft.com/office/drawing/2014/main" id="{4AB818B5-2554-1F12-3126-460479B2371B}"/>
                </a:ext>
              </a:extLst>
            </p:cNvPr>
            <p:cNvSpPr/>
            <p:nvPr/>
          </p:nvSpPr>
          <p:spPr>
            <a:xfrm rot="17276057">
              <a:off x="5238172" y="2640595"/>
              <a:ext cx="197560" cy="315831"/>
            </a:xfrm>
            <a:prstGeom prst="flowChartManualInp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ound Same Side Corner Rectangle 21">
              <a:extLst>
                <a:ext uri="{FF2B5EF4-FFF2-40B4-BE49-F238E27FC236}">
                  <a16:creationId xmlns:a16="http://schemas.microsoft.com/office/drawing/2014/main" id="{5F00AA32-B71B-18A3-9F43-8E5C0A7C8753}"/>
                </a:ext>
              </a:extLst>
            </p:cNvPr>
            <p:cNvSpPr/>
            <p:nvPr/>
          </p:nvSpPr>
          <p:spPr>
            <a:xfrm>
              <a:off x="4880503" y="2250894"/>
              <a:ext cx="251673" cy="267545"/>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a:extLst>
                <a:ext uri="{FF2B5EF4-FFF2-40B4-BE49-F238E27FC236}">
                  <a16:creationId xmlns:a16="http://schemas.microsoft.com/office/drawing/2014/main" id="{5B42B9DB-7697-1DCE-026A-33183457CDDC}"/>
                </a:ext>
              </a:extLst>
            </p:cNvPr>
            <p:cNvSpPr/>
            <p:nvPr/>
          </p:nvSpPr>
          <p:spPr>
            <a:xfrm>
              <a:off x="4878636" y="1952645"/>
              <a:ext cx="254533" cy="2545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AAC6863E-CAD6-1C03-5EC3-55D4DFBC1A73}"/>
                </a:ext>
              </a:extLst>
            </p:cNvPr>
            <p:cNvSpPr/>
            <p:nvPr/>
          </p:nvSpPr>
          <p:spPr>
            <a:xfrm>
              <a:off x="4538838" y="2765316"/>
              <a:ext cx="241922" cy="2023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A11A1D3E-7A92-EE9B-A550-3C2C42A0F9F0}"/>
                </a:ext>
              </a:extLst>
            </p:cNvPr>
            <p:cNvSpPr/>
            <p:nvPr/>
          </p:nvSpPr>
          <p:spPr>
            <a:xfrm>
              <a:off x="5217172" y="2765316"/>
              <a:ext cx="241922" cy="2023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7102434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normAutofit/>
          </a:bodyPr>
          <a:lstStyle/>
          <a:p>
            <a:r>
              <a:rPr lang="en-GB">
                <a:latin typeface="Arial"/>
                <a:cs typeface="Arial"/>
              </a:rPr>
              <a:t>CPIMS+ demo </a:t>
            </a:r>
            <a:endParaRPr lang="en-US"/>
          </a:p>
        </p:txBody>
      </p:sp>
      <p:sp>
        <p:nvSpPr>
          <p:cNvPr id="2" name="Google Shape;798;p37">
            <a:extLst>
              <a:ext uri="{FF2B5EF4-FFF2-40B4-BE49-F238E27FC236}">
                <a16:creationId xmlns:a16="http://schemas.microsoft.com/office/drawing/2014/main" id="{E05D7B66-2035-EC4B-C21F-DE671BC80E74}"/>
              </a:ext>
            </a:extLst>
          </p:cNvPr>
          <p:cNvSpPr txBox="1"/>
          <p:nvPr/>
        </p:nvSpPr>
        <p:spPr>
          <a:xfrm>
            <a:off x="6096001" y="1893708"/>
            <a:ext cx="4583090" cy="4012661"/>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hlinkClick r:id="rId3"/>
              </a:rPr>
              <a:t>Logging in and navigating the CPIMS+</a:t>
            </a:r>
            <a:endParaRPr lang="en-US" sz="240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Workflow</a:t>
            </a:r>
          </a:p>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hlinkClick r:id="rId4"/>
              </a:rPr>
              <a:t>Contact and help</a:t>
            </a:r>
            <a:endParaRPr lang="en-US" sz="240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Permissions and access on a need-to-know basis</a:t>
            </a:r>
          </a:p>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Record owner </a:t>
            </a:r>
          </a:p>
        </p:txBody>
      </p:sp>
      <p:pic>
        <p:nvPicPr>
          <p:cNvPr id="6" name="Graphic 5" descr="Vlog with solid fill">
            <a:hlinkClick r:id="rId5"/>
            <a:extLst>
              <a:ext uri="{FF2B5EF4-FFF2-40B4-BE49-F238E27FC236}">
                <a16:creationId xmlns:a16="http://schemas.microsoft.com/office/drawing/2014/main" id="{8ECC9BB6-D455-B19D-BF12-8C27E1EC97F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1401" y="1708428"/>
            <a:ext cx="3952227" cy="3952227"/>
          </a:xfrm>
          <a:prstGeom prst="rect">
            <a:avLst/>
          </a:prstGeom>
        </p:spPr>
      </p:pic>
    </p:spTree>
    <p:extLst>
      <p:ext uri="{BB962C8B-B14F-4D97-AF65-F5344CB8AC3E}">
        <p14:creationId xmlns:p14="http://schemas.microsoft.com/office/powerpoint/2010/main" val="2424604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normAutofit/>
          </a:bodyPr>
          <a:lstStyle/>
          <a:p>
            <a:pPr marL="0" lvl="0" indent="0" rtl="0">
              <a:lnSpc>
                <a:spcPct val="90000"/>
              </a:lnSpc>
              <a:spcBef>
                <a:spcPts val="0"/>
              </a:spcBef>
              <a:spcAft>
                <a:spcPts val="0"/>
              </a:spcAft>
              <a:buClr>
                <a:schemeClr val="lt1"/>
              </a:buClr>
              <a:buSzPts val="3600"/>
              <a:buNone/>
            </a:pPr>
            <a:r>
              <a:rPr lang="en-US"/>
              <a:t>Key learning points</a:t>
            </a:r>
          </a:p>
        </p:txBody>
      </p:sp>
      <p:sp>
        <p:nvSpPr>
          <p:cNvPr id="2" name="Google Shape;798;p37">
            <a:extLst>
              <a:ext uri="{FF2B5EF4-FFF2-40B4-BE49-F238E27FC236}">
                <a16:creationId xmlns:a16="http://schemas.microsoft.com/office/drawing/2014/main" id="{2E3B1C03-5334-2FE9-C38D-D1AA877E2DE8}"/>
              </a:ext>
            </a:extLst>
          </p:cNvPr>
          <p:cNvSpPr txBox="1"/>
          <p:nvPr/>
        </p:nvSpPr>
        <p:spPr>
          <a:xfrm>
            <a:off x="561730" y="3386881"/>
            <a:ext cx="2252451" cy="1574108"/>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n-US" sz="1800">
                <a:solidFill>
                  <a:schemeClr val="dk1"/>
                </a:solidFill>
                <a:latin typeface="Arial" panose="020B0604020202020204" pitchFamily="34" charset="0"/>
                <a:ea typeface="Helvetica Neue"/>
                <a:cs typeface="Arial" panose="020B0604020202020204" pitchFamily="34" charset="0"/>
                <a:sym typeface="Helvetica Neue"/>
              </a:rPr>
              <a:t>Good information management has no value without quality case management</a:t>
            </a:r>
          </a:p>
        </p:txBody>
      </p:sp>
      <p:sp>
        <p:nvSpPr>
          <p:cNvPr id="3" name="Google Shape;799;p37">
            <a:extLst>
              <a:ext uri="{FF2B5EF4-FFF2-40B4-BE49-F238E27FC236}">
                <a16:creationId xmlns:a16="http://schemas.microsoft.com/office/drawing/2014/main" id="{6FB160C2-F068-C520-9B27-2877CFE1FF2F}"/>
              </a:ext>
            </a:extLst>
          </p:cNvPr>
          <p:cNvSpPr txBox="1"/>
          <p:nvPr/>
        </p:nvSpPr>
        <p:spPr>
          <a:xfrm>
            <a:off x="3361418" y="3386881"/>
            <a:ext cx="2514424" cy="2166835"/>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n-US" sz="1800">
                <a:solidFill>
                  <a:schemeClr val="dk1"/>
                </a:solidFill>
                <a:latin typeface="Arial" panose="020B0604020202020204" pitchFamily="34" charset="0"/>
                <a:ea typeface="Helvetica Neue"/>
                <a:cs typeface="Arial" panose="020B0604020202020204" pitchFamily="34" charset="0"/>
                <a:sym typeface="Helvetica Neue"/>
              </a:rPr>
              <a:t>Any digital case management solution, including the CPIMS+ must be built on a solid case management foundation</a:t>
            </a:r>
          </a:p>
        </p:txBody>
      </p:sp>
      <p:sp>
        <p:nvSpPr>
          <p:cNvPr id="6" name="Google Shape;800;p37">
            <a:extLst>
              <a:ext uri="{FF2B5EF4-FFF2-40B4-BE49-F238E27FC236}">
                <a16:creationId xmlns:a16="http://schemas.microsoft.com/office/drawing/2014/main" id="{95BC4A96-D506-C362-DC0F-520EBF166B67}"/>
              </a:ext>
            </a:extLst>
          </p:cNvPr>
          <p:cNvSpPr/>
          <p:nvPr/>
        </p:nvSpPr>
        <p:spPr>
          <a:xfrm>
            <a:off x="1162175" y="1838283"/>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801;p37">
            <a:extLst>
              <a:ext uri="{FF2B5EF4-FFF2-40B4-BE49-F238E27FC236}">
                <a16:creationId xmlns:a16="http://schemas.microsoft.com/office/drawing/2014/main" id="{FC344DFC-A2F2-6405-0D8F-1FEB0F78E8D1}"/>
              </a:ext>
            </a:extLst>
          </p:cNvPr>
          <p:cNvSpPr/>
          <p:nvPr/>
        </p:nvSpPr>
        <p:spPr>
          <a:xfrm>
            <a:off x="4091519" y="1838283"/>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802;p37">
            <a:extLst>
              <a:ext uri="{FF2B5EF4-FFF2-40B4-BE49-F238E27FC236}">
                <a16:creationId xmlns:a16="http://schemas.microsoft.com/office/drawing/2014/main" id="{75FFBCAB-F8B3-01AA-EF44-F476687002C9}"/>
              </a:ext>
            </a:extLst>
          </p:cNvPr>
          <p:cNvSpPr/>
          <p:nvPr/>
        </p:nvSpPr>
        <p:spPr>
          <a:xfrm>
            <a:off x="7023524" y="1838283"/>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803;p37">
            <a:extLst>
              <a:ext uri="{FF2B5EF4-FFF2-40B4-BE49-F238E27FC236}">
                <a16:creationId xmlns:a16="http://schemas.microsoft.com/office/drawing/2014/main" id="{7FADB383-18C8-0B7D-97A1-68FE5949F4D8}"/>
              </a:ext>
            </a:extLst>
          </p:cNvPr>
          <p:cNvSpPr txBox="1"/>
          <p:nvPr/>
        </p:nvSpPr>
        <p:spPr>
          <a:xfrm>
            <a:off x="6423079" y="3386881"/>
            <a:ext cx="2252451" cy="2166835"/>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n-US" sz="1800">
                <a:solidFill>
                  <a:schemeClr val="dk1"/>
                </a:solidFill>
                <a:latin typeface="Arial" panose="020B0604020202020204" pitchFamily="34" charset="0"/>
                <a:ea typeface="Helvetica Neue"/>
                <a:cs typeface="Arial" panose="020B0604020202020204" pitchFamily="34" charset="0"/>
                <a:sym typeface="Helvetica Neue"/>
              </a:rPr>
              <a:t>The CPIMS+ database requires all the other elements for a case management system to be there and to be strong</a:t>
            </a:r>
          </a:p>
        </p:txBody>
      </p:sp>
      <p:sp>
        <p:nvSpPr>
          <p:cNvPr id="10" name="Google Shape;803;p37">
            <a:extLst>
              <a:ext uri="{FF2B5EF4-FFF2-40B4-BE49-F238E27FC236}">
                <a16:creationId xmlns:a16="http://schemas.microsoft.com/office/drawing/2014/main" id="{06E677D9-9591-B9F3-B9E3-0768353621FC}"/>
              </a:ext>
            </a:extLst>
          </p:cNvPr>
          <p:cNvSpPr txBox="1"/>
          <p:nvPr/>
        </p:nvSpPr>
        <p:spPr>
          <a:xfrm>
            <a:off x="9222767" y="3386881"/>
            <a:ext cx="2252451" cy="1870472"/>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n-US" sz="1800">
                <a:solidFill>
                  <a:schemeClr val="dk1"/>
                </a:solidFill>
                <a:latin typeface="Arial" panose="020B0604020202020204" pitchFamily="34" charset="0"/>
                <a:ea typeface="Helvetica Neue"/>
                <a:cs typeface="Arial" panose="020B0604020202020204" pitchFamily="34" charset="0"/>
                <a:sym typeface="Helvetica Neue"/>
              </a:rPr>
              <a:t>Working with the CPIMS+ is an opportunity to further strengthen case management work</a:t>
            </a:r>
          </a:p>
        </p:txBody>
      </p:sp>
      <p:sp>
        <p:nvSpPr>
          <p:cNvPr id="11" name="Google Shape;802;p37">
            <a:extLst>
              <a:ext uri="{FF2B5EF4-FFF2-40B4-BE49-F238E27FC236}">
                <a16:creationId xmlns:a16="http://schemas.microsoft.com/office/drawing/2014/main" id="{EF64EDC1-6649-9C85-AB27-2A00E3E7D835}"/>
              </a:ext>
            </a:extLst>
          </p:cNvPr>
          <p:cNvSpPr/>
          <p:nvPr/>
        </p:nvSpPr>
        <p:spPr>
          <a:xfrm>
            <a:off x="9823212" y="1838283"/>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2501196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a:latin typeface="Arial"/>
                <a:cs typeface="Arial"/>
              </a:rPr>
              <a:t>Demo site</a:t>
            </a:r>
            <a:endParaRPr lang="en-US"/>
          </a:p>
        </p:txBody>
      </p:sp>
      <p:sp>
        <p:nvSpPr>
          <p:cNvPr id="2" name="TextBox 1">
            <a:extLst>
              <a:ext uri="{FF2B5EF4-FFF2-40B4-BE49-F238E27FC236}">
                <a16:creationId xmlns:a16="http://schemas.microsoft.com/office/drawing/2014/main" id="{9FE0D19C-CA8E-2A63-4F50-DBBE81C6007D}"/>
              </a:ext>
            </a:extLst>
          </p:cNvPr>
          <p:cNvSpPr txBox="1"/>
          <p:nvPr/>
        </p:nvSpPr>
        <p:spPr>
          <a:xfrm>
            <a:off x="706524" y="1762920"/>
            <a:ext cx="10778288" cy="458780"/>
          </a:xfrm>
          <a:prstGeom prst="rect">
            <a:avLst/>
          </a:prstGeom>
          <a:noFill/>
        </p:spPr>
        <p:txBody>
          <a:bodyPr wrap="square" lIns="91440" tIns="45720" rIns="91440" bIns="45720" anchor="t">
            <a:spAutoFit/>
          </a:bodyPr>
          <a:lstStyle/>
          <a:p>
            <a:pPr algn="ctr">
              <a:lnSpc>
                <a:spcPct val="107000"/>
              </a:lnSpc>
            </a:pPr>
            <a:r>
              <a:rPr lang="en-US" sz="2400">
                <a:highlight>
                  <a:srgbClr val="FFFF00"/>
                </a:highlight>
                <a:latin typeface="Arial"/>
                <a:cs typeface="Arial"/>
              </a:rPr>
              <a:t>Insert CPIMS+ demo site information for context</a:t>
            </a:r>
          </a:p>
        </p:txBody>
      </p:sp>
      <p:pic>
        <p:nvPicPr>
          <p:cNvPr id="4" name="Graphic 3" descr="Monitor with solid fill">
            <a:extLst>
              <a:ext uri="{FF2B5EF4-FFF2-40B4-BE49-F238E27FC236}">
                <a16:creationId xmlns:a16="http://schemas.microsoft.com/office/drawing/2014/main" id="{83005F33-F2F2-331B-2CFA-C318CBF464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07513" y="2158018"/>
            <a:ext cx="3776309" cy="3776309"/>
          </a:xfrm>
          <a:prstGeom prst="rect">
            <a:avLst/>
          </a:prstGeom>
        </p:spPr>
      </p:pic>
    </p:spTree>
    <p:extLst>
      <p:ext uri="{BB962C8B-B14F-4D97-AF65-F5344CB8AC3E}">
        <p14:creationId xmlns:p14="http://schemas.microsoft.com/office/powerpoint/2010/main" val="1534918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2400" b="1">
                <a:solidFill>
                  <a:schemeClr val="bg1"/>
                </a:solidFill>
                <a:latin typeface="Garamond"/>
              </a:rPr>
              <a:t>SESSION 2</a:t>
            </a:r>
          </a:p>
          <a:p>
            <a:br>
              <a:rPr lang="en-CA" b="1">
                <a:solidFill>
                  <a:schemeClr val="bg1"/>
                </a:solidFill>
                <a:latin typeface="Garamond"/>
              </a:rPr>
            </a:br>
            <a:r>
              <a:rPr lang="en-US" sz="5400" b="1">
                <a:solidFill>
                  <a:schemeClr val="bg1"/>
                </a:solidFill>
                <a:latin typeface="Garamond"/>
              </a:rPr>
              <a:t>Using the CPIMS+ to support quality case management (part 1)</a:t>
            </a:r>
          </a:p>
        </p:txBody>
      </p:sp>
    </p:spTree>
    <p:extLst>
      <p:ext uri="{BB962C8B-B14F-4D97-AF65-F5344CB8AC3E}">
        <p14:creationId xmlns:p14="http://schemas.microsoft.com/office/powerpoint/2010/main" val="3963178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a:latin typeface="Arial"/>
                <a:cs typeface="Arial"/>
              </a:rPr>
              <a:t>Recap</a:t>
            </a:r>
            <a:endParaRPr lang="en-US"/>
          </a:p>
        </p:txBody>
      </p:sp>
      <p:grpSp>
        <p:nvGrpSpPr>
          <p:cNvPr id="3" name="Group 2">
            <a:extLst>
              <a:ext uri="{FF2B5EF4-FFF2-40B4-BE49-F238E27FC236}">
                <a16:creationId xmlns:a16="http://schemas.microsoft.com/office/drawing/2014/main" id="{0B4AFBD9-5937-821E-1927-AAD432B9BE58}"/>
              </a:ext>
            </a:extLst>
          </p:cNvPr>
          <p:cNvGrpSpPr/>
          <p:nvPr/>
        </p:nvGrpSpPr>
        <p:grpSpPr>
          <a:xfrm>
            <a:off x="1720152" y="1927035"/>
            <a:ext cx="4006034" cy="3141632"/>
            <a:chOff x="1117683" y="2194390"/>
            <a:chExt cx="3415887" cy="2678824"/>
          </a:xfrm>
        </p:grpSpPr>
        <p:sp>
          <p:nvSpPr>
            <p:cNvPr id="4" name="Speech Bubble: Rectangle with Corners Rounded 3">
              <a:extLst>
                <a:ext uri="{FF2B5EF4-FFF2-40B4-BE49-F238E27FC236}">
                  <a16:creationId xmlns:a16="http://schemas.microsoft.com/office/drawing/2014/main" id="{6BA84BA6-D50A-20BC-F680-EB8934A22C8C}"/>
                </a:ext>
              </a:extLst>
            </p:cNvPr>
            <p:cNvSpPr/>
            <p:nvPr/>
          </p:nvSpPr>
          <p:spPr>
            <a:xfrm>
              <a:off x="1117683" y="2194390"/>
              <a:ext cx="1792248" cy="1200806"/>
            </a:xfrm>
            <a:prstGeom prst="wedgeRoundRectCallout">
              <a:avLst>
                <a:gd name="adj1" fmla="val 19938"/>
                <a:gd name="adj2" fmla="val 69216"/>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peech Bubble: Rectangle with Corners Rounded 4">
              <a:extLst>
                <a:ext uri="{FF2B5EF4-FFF2-40B4-BE49-F238E27FC236}">
                  <a16:creationId xmlns:a16="http://schemas.microsoft.com/office/drawing/2014/main" id="{27CEA336-1D00-F133-8D8F-BD153EB9CF9F}"/>
                </a:ext>
              </a:extLst>
            </p:cNvPr>
            <p:cNvSpPr/>
            <p:nvPr/>
          </p:nvSpPr>
          <p:spPr>
            <a:xfrm>
              <a:off x="3240911" y="3671195"/>
              <a:ext cx="1292659" cy="866081"/>
            </a:xfrm>
            <a:prstGeom prst="wedgeRoundRectCallout">
              <a:avLst>
                <a:gd name="adj1" fmla="val -20501"/>
                <a:gd name="adj2" fmla="val 64241"/>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peech Bubble: Rectangle with Corners Rounded 5">
              <a:extLst>
                <a:ext uri="{FF2B5EF4-FFF2-40B4-BE49-F238E27FC236}">
                  <a16:creationId xmlns:a16="http://schemas.microsoft.com/office/drawing/2014/main" id="{FC5A8F7D-9FE9-8C69-5529-7B255FF8683B}"/>
                </a:ext>
              </a:extLst>
            </p:cNvPr>
            <p:cNvSpPr/>
            <p:nvPr/>
          </p:nvSpPr>
          <p:spPr>
            <a:xfrm>
              <a:off x="1747778" y="4229639"/>
              <a:ext cx="1097717" cy="643575"/>
            </a:xfrm>
            <a:prstGeom prst="wedgeRoundRectCallout">
              <a:avLst>
                <a:gd name="adj1" fmla="val -20501"/>
                <a:gd name="adj2" fmla="val 84025"/>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 name="TextBox 6">
            <a:extLst>
              <a:ext uri="{FF2B5EF4-FFF2-40B4-BE49-F238E27FC236}">
                <a16:creationId xmlns:a16="http://schemas.microsoft.com/office/drawing/2014/main" id="{1A7141BE-7B79-2573-337E-24F1D23376B8}"/>
              </a:ext>
            </a:extLst>
          </p:cNvPr>
          <p:cNvSpPr txBox="1"/>
          <p:nvPr/>
        </p:nvSpPr>
        <p:spPr>
          <a:xfrm>
            <a:off x="6759327" y="2305615"/>
            <a:ext cx="4206892" cy="2246769"/>
          </a:xfrm>
          <a:prstGeom prst="rect">
            <a:avLst/>
          </a:prstGeom>
          <a:noFill/>
        </p:spPr>
        <p:txBody>
          <a:bodyPr wrap="square">
            <a:spAutoFit/>
          </a:bodyPr>
          <a:lstStyle/>
          <a:p>
            <a:pPr marL="0" indent="0">
              <a:buNone/>
            </a:pPr>
            <a:r>
              <a:rPr lang="en-US" sz="2800" b="1">
                <a:effectLst/>
                <a:latin typeface="Helvetica Neue"/>
                <a:ea typeface="Calibri" panose="020F0502020204030204" pitchFamily="34" charset="0"/>
                <a:cs typeface="Helvetica 45 Light"/>
              </a:rPr>
              <a:t>What did we  hear about yesterday? </a:t>
            </a:r>
          </a:p>
          <a:p>
            <a:pPr marL="0" indent="0">
              <a:buNone/>
            </a:pPr>
            <a:endParaRPr lang="en-US" sz="2800" b="1">
              <a:effectLst/>
              <a:latin typeface="Helvetica Neue"/>
              <a:ea typeface="Calibri" panose="020F0502020204030204" pitchFamily="34" charset="0"/>
              <a:cs typeface="Helvetica 45 Light"/>
            </a:endParaRPr>
          </a:p>
          <a:p>
            <a:pPr marL="0" indent="0">
              <a:buNone/>
            </a:pPr>
            <a:r>
              <a:rPr lang="en-US" sz="2800" b="1">
                <a:effectLst/>
                <a:latin typeface="Helvetica Neue"/>
                <a:ea typeface="Calibri" panose="020F0502020204030204" pitchFamily="34" charset="0"/>
                <a:cs typeface="Helvetica 45 Light"/>
              </a:rPr>
              <a:t>What were your main take aways? </a:t>
            </a:r>
          </a:p>
        </p:txBody>
      </p:sp>
    </p:spTree>
    <p:extLst>
      <p:ext uri="{BB962C8B-B14F-4D97-AF65-F5344CB8AC3E}">
        <p14:creationId xmlns:p14="http://schemas.microsoft.com/office/powerpoint/2010/main" val="2180069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740515" y="3198461"/>
            <a:ext cx="2293866" cy="562168"/>
          </a:xfrm>
        </p:spPr>
        <p:txBody>
          <a:bodyPr/>
          <a:lstStyle/>
          <a:p>
            <a:r>
              <a:rPr lang="en-CA">
                <a:latin typeface="Garamond"/>
              </a:rPr>
              <a:t>Session2 &amp; 3 aim</a:t>
            </a:r>
            <a:endParaRPr lang="en-CA"/>
          </a:p>
        </p:txBody>
      </p:sp>
      <p:sp>
        <p:nvSpPr>
          <p:cNvPr id="5" name="Rectangle 4">
            <a:extLst>
              <a:ext uri="{FF2B5EF4-FFF2-40B4-BE49-F238E27FC236}">
                <a16:creationId xmlns:a16="http://schemas.microsoft.com/office/drawing/2014/main" id="{4588E5D5-1C35-7342-5CAF-FA62A1FB20EF}"/>
              </a:ext>
            </a:extLst>
          </p:cNvPr>
          <p:cNvSpPr/>
          <p:nvPr/>
        </p:nvSpPr>
        <p:spPr>
          <a:xfrm>
            <a:off x="8397241" y="3518187"/>
            <a:ext cx="857292" cy="40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2">
            <a:extLst>
              <a:ext uri="{FF2B5EF4-FFF2-40B4-BE49-F238E27FC236}">
                <a16:creationId xmlns:a16="http://schemas.microsoft.com/office/drawing/2014/main" id="{DBB992D2-8C71-6C0B-4789-2E90792DD83C}"/>
              </a:ext>
            </a:extLst>
          </p:cNvPr>
          <p:cNvSpPr/>
          <p:nvPr/>
        </p:nvSpPr>
        <p:spPr>
          <a:xfrm>
            <a:off x="6244592" y="3965219"/>
            <a:ext cx="3351583" cy="40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5BC0A825-ACBD-EE8A-05D0-A98D03B1A5B5}"/>
              </a:ext>
            </a:extLst>
          </p:cNvPr>
          <p:cNvSpPr/>
          <p:nvPr/>
        </p:nvSpPr>
        <p:spPr>
          <a:xfrm>
            <a:off x="8088922" y="1818260"/>
            <a:ext cx="1296237" cy="40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72C4E4FE-CFF2-0EF1-883F-285EEDB38175}"/>
              </a:ext>
            </a:extLst>
          </p:cNvPr>
          <p:cNvSpPr/>
          <p:nvPr/>
        </p:nvSpPr>
        <p:spPr>
          <a:xfrm>
            <a:off x="6244593" y="2227441"/>
            <a:ext cx="1482589" cy="40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390587F5-194A-4BEC-1BF4-A2F8E2939754}"/>
              </a:ext>
            </a:extLst>
          </p:cNvPr>
          <p:cNvSpPr txBox="1"/>
          <p:nvPr/>
        </p:nvSpPr>
        <p:spPr>
          <a:xfrm>
            <a:off x="6244593" y="1344026"/>
            <a:ext cx="4206892" cy="3970318"/>
          </a:xfrm>
          <a:prstGeom prst="rect">
            <a:avLst/>
          </a:prstGeom>
          <a:noFill/>
        </p:spPr>
        <p:txBody>
          <a:bodyPr wrap="square">
            <a:spAutoFit/>
          </a:bodyPr>
          <a:lstStyle/>
          <a:p>
            <a:pPr marL="0" indent="0">
              <a:buNone/>
            </a:pPr>
            <a:r>
              <a:rPr lang="en-US" sz="2800" b="1">
                <a:solidFill>
                  <a:schemeClr val="accent4"/>
                </a:solidFill>
                <a:effectLst/>
                <a:latin typeface="Helvetica Neue"/>
                <a:ea typeface="Calibri" panose="020F0502020204030204" pitchFamily="34" charset="0"/>
                <a:cs typeface="Helvetica 45 Light"/>
              </a:rPr>
              <a:t>Develop the skills needed to use the CPIMS+ to support quality case management by going through the case management steps and relevant functionalities in the CPIMS+ </a:t>
            </a:r>
          </a:p>
        </p:txBody>
      </p:sp>
    </p:spTree>
    <p:extLst>
      <p:ext uri="{BB962C8B-B14F-4D97-AF65-F5344CB8AC3E}">
        <p14:creationId xmlns:p14="http://schemas.microsoft.com/office/powerpoint/2010/main" val="3224047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F5A7A33-2FD4-47B8-9BFB-7E6E4EA30D87}"/>
              </a:ext>
            </a:extLst>
          </p:cNvPr>
          <p:cNvCxnSpPr>
            <a:cxnSpLocks/>
          </p:cNvCxnSpPr>
          <p:nvPr/>
        </p:nvCxnSpPr>
        <p:spPr>
          <a:xfrm>
            <a:off x="7911764" y="862661"/>
            <a:ext cx="0" cy="499232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4EEE1C-BE7F-4B6C-BA92-E8B3F36132B2}"/>
              </a:ext>
            </a:extLst>
          </p:cNvPr>
          <p:cNvSpPr txBox="1"/>
          <p:nvPr/>
        </p:nvSpPr>
        <p:spPr>
          <a:xfrm>
            <a:off x="8194090" y="570274"/>
            <a:ext cx="2120984" cy="584775"/>
          </a:xfrm>
          <a:prstGeom prst="rect">
            <a:avLst/>
          </a:prstGeom>
          <a:noFill/>
        </p:spPr>
        <p:txBody>
          <a:bodyPr wrap="square" lIns="91440" tIns="45720" rIns="91440" bIns="45720" anchor="t">
            <a:spAutoFit/>
          </a:bodyPr>
          <a:lstStyle/>
          <a:p>
            <a:r>
              <a:rPr lang="en-US" sz="1600" b="1">
                <a:latin typeface="Helvetica Neue"/>
                <a:ea typeface="Calibri" panose="020F0502020204030204" pitchFamily="34" charset="0"/>
                <a:cs typeface="Times New Roman"/>
              </a:rPr>
              <a:t>Session opening</a:t>
            </a:r>
          </a:p>
          <a:p>
            <a:r>
              <a:rPr lang="en-US" sz="1600" i="1">
                <a:highlight>
                  <a:srgbClr val="FFFF00"/>
                </a:highlight>
                <a:latin typeface="Helvetica Neue"/>
                <a:ea typeface="Calibri" panose="020F0502020204030204" pitchFamily="34" charset="0"/>
                <a:cs typeface="Times New Roman"/>
              </a:rPr>
              <a:t>X hours x minutes</a:t>
            </a:r>
            <a:endParaRPr lang="en-US" sz="1600" i="1">
              <a:highlight>
                <a:srgbClr val="FFFF00"/>
              </a:highlight>
              <a:latin typeface="Calibri"/>
              <a:ea typeface="Calibri" panose="020F0502020204030204" pitchFamily="34" charset="0"/>
              <a:cs typeface="Times New Roman"/>
            </a:endParaRPr>
          </a:p>
        </p:txBody>
      </p:sp>
      <p:sp>
        <p:nvSpPr>
          <p:cNvPr id="16" name="TextBox 15">
            <a:extLst>
              <a:ext uri="{FF2B5EF4-FFF2-40B4-BE49-F238E27FC236}">
                <a16:creationId xmlns:a16="http://schemas.microsoft.com/office/drawing/2014/main" id="{BBFB386E-6551-4A1A-A6BB-9382E7E7FF5C}"/>
              </a:ext>
            </a:extLst>
          </p:cNvPr>
          <p:cNvSpPr txBox="1"/>
          <p:nvPr/>
        </p:nvSpPr>
        <p:spPr>
          <a:xfrm>
            <a:off x="8194089" y="1313495"/>
            <a:ext cx="3284738" cy="830997"/>
          </a:xfrm>
          <a:prstGeom prst="rect">
            <a:avLst/>
          </a:prstGeom>
          <a:noFill/>
        </p:spPr>
        <p:txBody>
          <a:bodyPr wrap="square" lIns="91440" tIns="45720" rIns="91440" bIns="45720" anchor="t">
            <a:spAutoFit/>
          </a:bodyPr>
          <a:lstStyle/>
          <a:p>
            <a:r>
              <a:rPr lang="en-US" sz="1600" b="1">
                <a:latin typeface="Helvetica Neue"/>
                <a:ea typeface="Calibri" panose="020F0502020204030204" pitchFamily="34" charset="0"/>
                <a:cs typeface="Times New Roman"/>
              </a:rPr>
              <a:t>Step 1: Identification and registration</a:t>
            </a:r>
          </a:p>
          <a:p>
            <a:r>
              <a:rPr lang="en-US" sz="1600" i="1">
                <a:highlight>
                  <a:srgbClr val="FFFF00"/>
                </a:highlight>
                <a:latin typeface="Helvetica Neue"/>
                <a:ea typeface="Calibri" panose="020F0502020204030204" pitchFamily="34" charset="0"/>
                <a:cs typeface="Times New Roman" panose="02020603050405020304" pitchFamily="18" charset="0"/>
              </a:rPr>
              <a:t>X hour x minutes</a:t>
            </a:r>
            <a:endParaRPr lang="en-US" sz="1600" i="1">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733F3946-B216-415C-9730-A510A95A13CA}"/>
              </a:ext>
            </a:extLst>
          </p:cNvPr>
          <p:cNvSpPr txBox="1"/>
          <p:nvPr/>
        </p:nvSpPr>
        <p:spPr>
          <a:xfrm>
            <a:off x="6220288" y="2135927"/>
            <a:ext cx="1349407" cy="338554"/>
          </a:xfrm>
          <a:prstGeom prst="rect">
            <a:avLst/>
          </a:prstGeom>
          <a:noFill/>
        </p:spPr>
        <p:txBody>
          <a:bodyPr wrap="square">
            <a:spAutoFit/>
          </a:bodyPr>
          <a:lstStyle/>
          <a:p>
            <a:pPr algn="r"/>
            <a:r>
              <a:rPr lang="en-US" sz="1600" b="1">
                <a:latin typeface="Helvetica Neue"/>
                <a:ea typeface="Calibri" panose="020F0502020204030204" pitchFamily="34" charset="0"/>
                <a:cs typeface="Times New Roman" panose="02020603050405020304" pitchFamily="18" charset="0"/>
              </a:rPr>
              <a:t>Break</a:t>
            </a:r>
            <a:endParaRPr lang="en-US" sz="1600" b="1" i="1">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176BB8F9-C123-4183-92A9-C60157A708DC}"/>
              </a:ext>
            </a:extLst>
          </p:cNvPr>
          <p:cNvSpPr txBox="1"/>
          <p:nvPr/>
        </p:nvSpPr>
        <p:spPr>
          <a:xfrm>
            <a:off x="8194089" y="2644423"/>
            <a:ext cx="3284738" cy="584775"/>
          </a:xfrm>
          <a:prstGeom prst="rect">
            <a:avLst/>
          </a:prstGeom>
          <a:noFill/>
        </p:spPr>
        <p:txBody>
          <a:bodyPr wrap="square" lIns="91440" tIns="45720" rIns="91440" bIns="45720" anchor="t">
            <a:spAutoFit/>
          </a:bodyPr>
          <a:lstStyle/>
          <a:p>
            <a:r>
              <a:rPr lang="en-US" sz="1600" b="1">
                <a:latin typeface="Helvetica Neue"/>
                <a:cs typeface="Times New Roman"/>
              </a:rPr>
              <a:t>Step 2: Assessment</a:t>
            </a:r>
          </a:p>
          <a:p>
            <a:r>
              <a:rPr lang="en-US" sz="1600" i="1">
                <a:highlight>
                  <a:srgbClr val="FFFF00"/>
                </a:highlight>
                <a:latin typeface="Helvetica Neue"/>
                <a:ea typeface="Calibri" panose="020F0502020204030204" pitchFamily="34" charset="0"/>
                <a:cs typeface="Times New Roman" panose="02020603050405020304" pitchFamily="18" charset="0"/>
              </a:rPr>
              <a:t>X hour x minutes</a:t>
            </a:r>
            <a:endParaRPr lang="en-US" sz="1600" i="1">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E1ED7D59-DD7D-4D01-8768-ED10E5D40571}"/>
              </a:ext>
            </a:extLst>
          </p:cNvPr>
          <p:cNvSpPr txBox="1"/>
          <p:nvPr/>
        </p:nvSpPr>
        <p:spPr>
          <a:xfrm>
            <a:off x="6220288" y="3484271"/>
            <a:ext cx="1349407" cy="338554"/>
          </a:xfrm>
          <a:prstGeom prst="rect">
            <a:avLst/>
          </a:prstGeom>
          <a:noFill/>
        </p:spPr>
        <p:txBody>
          <a:bodyPr wrap="square">
            <a:spAutoFit/>
          </a:bodyPr>
          <a:lstStyle/>
          <a:p>
            <a:pPr algn="r"/>
            <a:r>
              <a:rPr lang="en-US" sz="1600" b="1">
                <a:latin typeface="Helvetica Neue"/>
                <a:ea typeface="Calibri" panose="020F0502020204030204" pitchFamily="34" charset="0"/>
                <a:cs typeface="Times New Roman" panose="02020603050405020304" pitchFamily="18" charset="0"/>
              </a:rPr>
              <a:t>Lunch</a:t>
            </a:r>
            <a:endParaRPr lang="en-US" sz="1600" b="1" i="1">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7CB6E16-976A-46E5-817B-4B58ED997934}"/>
              </a:ext>
            </a:extLst>
          </p:cNvPr>
          <p:cNvSpPr txBox="1"/>
          <p:nvPr/>
        </p:nvSpPr>
        <p:spPr>
          <a:xfrm>
            <a:off x="8194089" y="3944785"/>
            <a:ext cx="3284738" cy="584775"/>
          </a:xfrm>
          <a:prstGeom prst="rect">
            <a:avLst/>
          </a:prstGeom>
          <a:noFill/>
        </p:spPr>
        <p:txBody>
          <a:bodyPr wrap="square" lIns="91440" tIns="45720" rIns="91440" bIns="45720" anchor="t">
            <a:spAutoFit/>
          </a:bodyPr>
          <a:lstStyle/>
          <a:p>
            <a:r>
              <a:rPr lang="en-US" sz="1600" b="1" dirty="0">
                <a:latin typeface="Helvetica Neue"/>
                <a:cs typeface="Times New Roman"/>
              </a:rPr>
              <a:t>Step 3: Case planning</a:t>
            </a:r>
          </a:p>
          <a:p>
            <a:r>
              <a:rPr lang="en-US" sz="1600" i="1" dirty="0">
                <a:highlight>
                  <a:srgbClr val="FFFF00"/>
                </a:highlight>
                <a:latin typeface="Helvetica Neue"/>
                <a:ea typeface="Calibri" panose="020F0502020204030204" pitchFamily="34" charset="0"/>
                <a:cs typeface="Times New Roman" panose="02020603050405020304" pitchFamily="18" charset="0"/>
              </a:rPr>
              <a:t>X hour x minutes</a:t>
            </a:r>
            <a:endParaRPr lang="en-US"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9638F6D1-0A37-4F47-96E4-AEF2CAFF1F80}"/>
              </a:ext>
            </a:extLst>
          </p:cNvPr>
          <p:cNvSpPr txBox="1"/>
          <p:nvPr/>
        </p:nvSpPr>
        <p:spPr>
          <a:xfrm>
            <a:off x="6220288" y="4911679"/>
            <a:ext cx="1349407" cy="338554"/>
          </a:xfrm>
          <a:prstGeom prst="rect">
            <a:avLst/>
          </a:prstGeom>
          <a:noFill/>
        </p:spPr>
        <p:txBody>
          <a:bodyPr wrap="square">
            <a:spAutoFit/>
          </a:bodyPr>
          <a:lstStyle/>
          <a:p>
            <a:pPr algn="r"/>
            <a:r>
              <a:rPr lang="en-US" sz="1600" b="1">
                <a:latin typeface="Helvetica Neue"/>
                <a:ea typeface="Calibri" panose="020F0502020204030204" pitchFamily="34" charset="0"/>
                <a:cs typeface="Times New Roman" panose="02020603050405020304" pitchFamily="18" charset="0"/>
              </a:rPr>
              <a:t>Break</a:t>
            </a:r>
            <a:endParaRPr lang="en-US" sz="1600" b="1" i="1">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2C80475D-5F3E-47EF-B6D0-18A09AFB8F0C}"/>
              </a:ext>
            </a:extLst>
          </p:cNvPr>
          <p:cNvSpPr txBox="1"/>
          <p:nvPr/>
        </p:nvSpPr>
        <p:spPr>
          <a:xfrm>
            <a:off x="8194089" y="5463386"/>
            <a:ext cx="3284738" cy="584775"/>
          </a:xfrm>
          <a:prstGeom prst="rect">
            <a:avLst/>
          </a:prstGeom>
          <a:noFill/>
        </p:spPr>
        <p:txBody>
          <a:bodyPr wrap="square" lIns="91440" tIns="45720" rIns="91440" bIns="45720" anchor="t">
            <a:spAutoFit/>
          </a:bodyPr>
          <a:lstStyle/>
          <a:p>
            <a:r>
              <a:rPr lang="en-US" sz="1600" b="1">
                <a:latin typeface="Helvetica Neue"/>
                <a:ea typeface="Calibri" panose="020F0502020204030204" pitchFamily="34" charset="0"/>
                <a:cs typeface="Times New Roman"/>
              </a:rPr>
              <a:t>Closing</a:t>
            </a:r>
          </a:p>
          <a:p>
            <a:r>
              <a:rPr lang="en-US" sz="1600" i="1">
                <a:highlight>
                  <a:srgbClr val="FFFF00"/>
                </a:highlight>
                <a:latin typeface="Helvetica Neue"/>
                <a:ea typeface="Calibri" panose="020F0502020204030204" pitchFamily="34" charset="0"/>
                <a:cs typeface="Times New Roman" panose="02020603050405020304" pitchFamily="18" charset="0"/>
              </a:rPr>
              <a:t>X hour x minutes</a:t>
            </a:r>
            <a:endParaRPr lang="en-US" sz="1600" i="1">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5" name="Hexagon 24">
            <a:extLst>
              <a:ext uri="{FF2B5EF4-FFF2-40B4-BE49-F238E27FC236}">
                <a16:creationId xmlns:a16="http://schemas.microsoft.com/office/drawing/2014/main" id="{37D81114-568C-4AAA-9976-2EB696817307}"/>
              </a:ext>
            </a:extLst>
          </p:cNvPr>
          <p:cNvSpPr/>
          <p:nvPr/>
        </p:nvSpPr>
        <p:spPr>
          <a:xfrm rot="1782986">
            <a:off x="7743969" y="772671"/>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Hexagon 25">
            <a:extLst>
              <a:ext uri="{FF2B5EF4-FFF2-40B4-BE49-F238E27FC236}">
                <a16:creationId xmlns:a16="http://schemas.microsoft.com/office/drawing/2014/main" id="{F0ED0933-38E5-4291-92C0-36AAF9EA44E0}"/>
              </a:ext>
            </a:extLst>
          </p:cNvPr>
          <p:cNvSpPr/>
          <p:nvPr/>
        </p:nvSpPr>
        <p:spPr>
          <a:xfrm rot="1782986">
            <a:off x="7739848" y="1486377"/>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Hexagon 26">
            <a:extLst>
              <a:ext uri="{FF2B5EF4-FFF2-40B4-BE49-F238E27FC236}">
                <a16:creationId xmlns:a16="http://schemas.microsoft.com/office/drawing/2014/main" id="{5CC97698-DC01-431C-AEDD-1668768F0EEE}"/>
              </a:ext>
            </a:extLst>
          </p:cNvPr>
          <p:cNvSpPr/>
          <p:nvPr/>
        </p:nvSpPr>
        <p:spPr>
          <a:xfrm rot="1782986">
            <a:off x="7743968" y="2160551"/>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Hexagon 27">
            <a:extLst>
              <a:ext uri="{FF2B5EF4-FFF2-40B4-BE49-F238E27FC236}">
                <a16:creationId xmlns:a16="http://schemas.microsoft.com/office/drawing/2014/main" id="{BA5B85DC-E1FF-4A6D-8A92-F746BD9463B7}"/>
              </a:ext>
            </a:extLst>
          </p:cNvPr>
          <p:cNvSpPr/>
          <p:nvPr/>
        </p:nvSpPr>
        <p:spPr>
          <a:xfrm rot="1782986">
            <a:off x="7739848" y="2874253"/>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Hexagon 28">
            <a:extLst>
              <a:ext uri="{FF2B5EF4-FFF2-40B4-BE49-F238E27FC236}">
                <a16:creationId xmlns:a16="http://schemas.microsoft.com/office/drawing/2014/main" id="{6E790813-CBBC-4F6E-8474-FED90FEA223A}"/>
              </a:ext>
            </a:extLst>
          </p:cNvPr>
          <p:cNvSpPr/>
          <p:nvPr/>
        </p:nvSpPr>
        <p:spPr>
          <a:xfrm rot="1782986">
            <a:off x="7743969" y="3548427"/>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Hexagon 29">
            <a:extLst>
              <a:ext uri="{FF2B5EF4-FFF2-40B4-BE49-F238E27FC236}">
                <a16:creationId xmlns:a16="http://schemas.microsoft.com/office/drawing/2014/main" id="{23D8AA94-FFBD-4F15-A021-C7F67B4A9317}"/>
              </a:ext>
            </a:extLst>
          </p:cNvPr>
          <p:cNvSpPr/>
          <p:nvPr/>
        </p:nvSpPr>
        <p:spPr>
          <a:xfrm rot="1782986">
            <a:off x="7743969" y="4262131"/>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Hexagon 30">
            <a:extLst>
              <a:ext uri="{FF2B5EF4-FFF2-40B4-BE49-F238E27FC236}">
                <a16:creationId xmlns:a16="http://schemas.microsoft.com/office/drawing/2014/main" id="{1A21B561-6CC5-4F29-9E34-644CC16CF189}"/>
              </a:ext>
            </a:extLst>
          </p:cNvPr>
          <p:cNvSpPr/>
          <p:nvPr/>
        </p:nvSpPr>
        <p:spPr>
          <a:xfrm rot="1782986">
            <a:off x="7743969" y="4975835"/>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Hexagon 31">
            <a:extLst>
              <a:ext uri="{FF2B5EF4-FFF2-40B4-BE49-F238E27FC236}">
                <a16:creationId xmlns:a16="http://schemas.microsoft.com/office/drawing/2014/main" id="{ACB160BB-5C43-437B-A56D-9358A65C17FB}"/>
              </a:ext>
            </a:extLst>
          </p:cNvPr>
          <p:cNvSpPr/>
          <p:nvPr/>
        </p:nvSpPr>
        <p:spPr>
          <a:xfrm rot="1782986">
            <a:off x="7743969" y="5689540"/>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028454" y="3198461"/>
            <a:ext cx="4015311" cy="562168"/>
          </a:xfrm>
        </p:spPr>
        <p:txBody>
          <a:bodyPr/>
          <a:lstStyle/>
          <a:p>
            <a:r>
              <a:rPr lang="en-CA">
                <a:latin typeface="Garamond"/>
              </a:rPr>
              <a:t>Agenda</a:t>
            </a:r>
            <a:endParaRPr lang="en-CA"/>
          </a:p>
        </p:txBody>
      </p:sp>
    </p:spTree>
    <p:extLst>
      <p:ext uri="{BB962C8B-B14F-4D97-AF65-F5344CB8AC3E}">
        <p14:creationId xmlns:p14="http://schemas.microsoft.com/office/powerpoint/2010/main" val="55333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CA"/>
              <a:t>Opening</a:t>
            </a:r>
          </a:p>
        </p:txBody>
      </p:sp>
      <p:grpSp>
        <p:nvGrpSpPr>
          <p:cNvPr id="2" name="Group 1">
            <a:extLst>
              <a:ext uri="{FF2B5EF4-FFF2-40B4-BE49-F238E27FC236}">
                <a16:creationId xmlns:a16="http://schemas.microsoft.com/office/drawing/2014/main" id="{09A8FE84-ED7A-F05A-6DF8-A53EFE57DAA1}"/>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840B59CB-665D-076D-F9C4-E8A151830AC2}"/>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 name="Group 3">
              <a:extLst>
                <a:ext uri="{FF2B5EF4-FFF2-40B4-BE49-F238E27FC236}">
                  <a16:creationId xmlns:a16="http://schemas.microsoft.com/office/drawing/2014/main" id="{4E843F33-DEDB-B2D1-64B4-BDB2E1551C24}"/>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C254A952-3B4F-4C36-61AC-D7E6C135D67F}"/>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latin typeface="Arial" panose="020B0604020202020204" pitchFamily="34" charset="0"/>
                    <a:cs typeface="Arial" panose="020B0604020202020204" pitchFamily="34" charset="0"/>
                  </a:rPr>
                  <a:t>3</a:t>
                </a:r>
              </a:p>
            </p:txBody>
          </p:sp>
          <p:sp>
            <p:nvSpPr>
              <p:cNvPr id="9" name="Rectangle 8">
                <a:extLst>
                  <a:ext uri="{FF2B5EF4-FFF2-40B4-BE49-F238E27FC236}">
                    <a16:creationId xmlns:a16="http://schemas.microsoft.com/office/drawing/2014/main" id="{FAAC8572-8788-9FAE-C1AD-75EF20AC12ED}"/>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 name="Group 4">
              <a:extLst>
                <a:ext uri="{FF2B5EF4-FFF2-40B4-BE49-F238E27FC236}">
                  <a16:creationId xmlns:a16="http://schemas.microsoft.com/office/drawing/2014/main" id="{69D67891-7EEE-46D8-550E-E86D1F1CE5B3}"/>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DDD4D8A2-12F9-C098-5B44-0B65A35768F4}"/>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23B3DEC9-40C3-E74E-3F7A-CF8CFF35DA71}"/>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622829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p:txBody>
          <a:bodyPr>
            <a:normAutofit/>
          </a:bodyPr>
          <a:lstStyle/>
          <a:p>
            <a:r>
              <a:rPr lang="en-CA"/>
              <a:t>Learning objectives</a:t>
            </a:r>
            <a:endParaRPr lang="en-CA">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2C9AC729-0896-BFE0-8671-CDF4162D0188}"/>
              </a:ext>
            </a:extLst>
          </p:cNvPr>
          <p:cNvGrpSpPr/>
          <p:nvPr/>
        </p:nvGrpSpPr>
        <p:grpSpPr>
          <a:xfrm>
            <a:off x="2320233" y="2147405"/>
            <a:ext cx="7551534" cy="2889993"/>
            <a:chOff x="2590940" y="2147405"/>
            <a:chExt cx="7551534" cy="2889993"/>
          </a:xfrm>
        </p:grpSpPr>
        <p:sp>
          <p:nvSpPr>
            <p:cNvPr id="2" name="TextBox 1">
              <a:extLst>
                <a:ext uri="{FF2B5EF4-FFF2-40B4-BE49-F238E27FC236}">
                  <a16:creationId xmlns:a16="http://schemas.microsoft.com/office/drawing/2014/main" id="{06E5A948-E1F0-44CD-E8DA-F81D26F52FCF}"/>
                </a:ext>
              </a:extLst>
            </p:cNvPr>
            <p:cNvSpPr txBox="1"/>
            <p:nvPr/>
          </p:nvSpPr>
          <p:spPr>
            <a:xfrm>
              <a:off x="2590940" y="3781092"/>
              <a:ext cx="3505060" cy="1256306"/>
            </a:xfrm>
            <a:prstGeom prst="rect">
              <a:avLst/>
            </a:prstGeom>
            <a:noFill/>
          </p:spPr>
          <p:txBody>
            <a:bodyPr wrap="square">
              <a:spAutoFit/>
            </a:bodyPr>
            <a:lstStyle/>
            <a:p>
              <a:pPr marL="0" marR="0" lvl="0" indent="0" algn="l" rtl="0">
                <a:lnSpc>
                  <a:spcPct val="107000"/>
                </a:lnSpc>
                <a:spcBef>
                  <a:spcPts val="0"/>
                </a:spcBef>
                <a:spcAft>
                  <a:spcPts val="0"/>
                </a:spcAft>
                <a:buNone/>
              </a:pPr>
              <a:r>
                <a:rPr lang="en-US">
                  <a:solidFill>
                    <a:schemeClr val="dk1"/>
                  </a:solidFill>
                  <a:latin typeface="Arial"/>
                  <a:ea typeface="Arial"/>
                  <a:cs typeface="Arial"/>
                  <a:sym typeface="Arial"/>
                </a:rPr>
                <a:t>Practice using the CPIMS+ to support quality case management during the case management process.</a:t>
              </a:r>
            </a:p>
          </p:txBody>
        </p:sp>
        <p:sp>
          <p:nvSpPr>
            <p:cNvPr id="4" name="TextBox 3">
              <a:extLst>
                <a:ext uri="{FF2B5EF4-FFF2-40B4-BE49-F238E27FC236}">
                  <a16:creationId xmlns:a16="http://schemas.microsoft.com/office/drawing/2014/main" id="{0A14D8F4-8B16-EB86-62D3-BABC08D5F760}"/>
                </a:ext>
              </a:extLst>
            </p:cNvPr>
            <p:cNvSpPr txBox="1"/>
            <p:nvPr/>
          </p:nvSpPr>
          <p:spPr>
            <a:xfrm>
              <a:off x="6637414" y="3781092"/>
              <a:ext cx="3505060" cy="959943"/>
            </a:xfrm>
            <a:prstGeom prst="rect">
              <a:avLst/>
            </a:prstGeom>
            <a:noFill/>
          </p:spPr>
          <p:txBody>
            <a:bodyPr wrap="square">
              <a:spAutoFit/>
            </a:bodyPr>
            <a:lstStyle/>
            <a:p>
              <a:pPr>
                <a:lnSpc>
                  <a:spcPct val="107000"/>
                </a:lnSpc>
              </a:pPr>
              <a:r>
                <a:rPr lang="en-US">
                  <a:solidFill>
                    <a:schemeClr val="dk1"/>
                  </a:solidFill>
                  <a:latin typeface="Arial"/>
                  <a:ea typeface="Arial"/>
                  <a:cs typeface="Arial"/>
                  <a:sym typeface="Arial"/>
                </a:rPr>
                <a:t>Navigate the CPIMS+ and entering data to support the achievement of case plan goals.</a:t>
              </a:r>
            </a:p>
          </p:txBody>
        </p:sp>
        <p:grpSp>
          <p:nvGrpSpPr>
            <p:cNvPr id="6" name="Group 5">
              <a:extLst>
                <a:ext uri="{FF2B5EF4-FFF2-40B4-BE49-F238E27FC236}">
                  <a16:creationId xmlns:a16="http://schemas.microsoft.com/office/drawing/2014/main" id="{E0FF3523-B477-0AB5-47AA-E4504B5221A9}"/>
                </a:ext>
              </a:extLst>
            </p:cNvPr>
            <p:cNvGrpSpPr/>
            <p:nvPr/>
          </p:nvGrpSpPr>
          <p:grpSpPr>
            <a:xfrm>
              <a:off x="3579414" y="2147405"/>
              <a:ext cx="878574" cy="929504"/>
              <a:chOff x="243840" y="1676400"/>
              <a:chExt cx="701040" cy="741680"/>
            </a:xfrm>
          </p:grpSpPr>
          <p:sp>
            <p:nvSpPr>
              <p:cNvPr id="7" name="Rectangle 6">
                <a:extLst>
                  <a:ext uri="{FF2B5EF4-FFF2-40B4-BE49-F238E27FC236}">
                    <a16:creationId xmlns:a16="http://schemas.microsoft.com/office/drawing/2014/main" id="{D19446ED-C7EB-4924-A416-088E3F8058FF}"/>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A4663DD2-84FB-4AB2-7B79-76CF4A90CC3F}"/>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 name="Group 8">
              <a:extLst>
                <a:ext uri="{FF2B5EF4-FFF2-40B4-BE49-F238E27FC236}">
                  <a16:creationId xmlns:a16="http://schemas.microsoft.com/office/drawing/2014/main" id="{F61206E4-8C2F-F15E-5F49-647783ECE2BF}"/>
                </a:ext>
              </a:extLst>
            </p:cNvPr>
            <p:cNvGrpSpPr/>
            <p:nvPr/>
          </p:nvGrpSpPr>
          <p:grpSpPr>
            <a:xfrm>
              <a:off x="7950657" y="2147405"/>
              <a:ext cx="878574" cy="929504"/>
              <a:chOff x="243840" y="1676400"/>
              <a:chExt cx="701040" cy="741680"/>
            </a:xfrm>
          </p:grpSpPr>
          <p:sp>
            <p:nvSpPr>
              <p:cNvPr id="12" name="Rectangle 11">
                <a:extLst>
                  <a:ext uri="{FF2B5EF4-FFF2-40B4-BE49-F238E27FC236}">
                    <a16:creationId xmlns:a16="http://schemas.microsoft.com/office/drawing/2014/main" id="{C5884060-EE1A-EA0B-5084-97DE32C5D556}"/>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2BEE3377-5B4E-6410-8A7E-3F13B6230322}"/>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3089614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a:xfrm>
            <a:off x="541355" y="120516"/>
            <a:ext cx="11109290" cy="868968"/>
          </a:xfrm>
        </p:spPr>
        <p:txBody>
          <a:bodyPr>
            <a:normAutofit fontScale="90000"/>
          </a:bodyPr>
          <a:lstStyle/>
          <a:p>
            <a:r>
              <a:rPr lang="en-GB">
                <a:latin typeface="Arial" panose="020B0604020202020204" pitchFamily="34" charset="0"/>
                <a:cs typeface="Arial" panose="020B0604020202020204" pitchFamily="34" charset="0"/>
              </a:rPr>
              <a:t>How will we walk through the CM Steps using the CPIMS+?</a:t>
            </a:r>
          </a:p>
        </p:txBody>
      </p:sp>
      <p:sp>
        <p:nvSpPr>
          <p:cNvPr id="10" name="TextBox 9">
            <a:extLst>
              <a:ext uri="{FF2B5EF4-FFF2-40B4-BE49-F238E27FC236}">
                <a16:creationId xmlns:a16="http://schemas.microsoft.com/office/drawing/2014/main" id="{B67B06DF-7370-A4AE-50A1-751062FA710A}"/>
              </a:ext>
            </a:extLst>
          </p:cNvPr>
          <p:cNvSpPr txBox="1"/>
          <p:nvPr/>
        </p:nvSpPr>
        <p:spPr>
          <a:xfrm>
            <a:off x="541355" y="3713677"/>
            <a:ext cx="1788885" cy="923330"/>
          </a:xfrm>
          <a:prstGeom prst="rect">
            <a:avLst/>
          </a:prstGeom>
          <a:noFill/>
        </p:spPr>
        <p:txBody>
          <a:bodyPr wrap="square">
            <a:spAutoFit/>
          </a:bodyPr>
          <a:lstStyle/>
          <a:p>
            <a:pPr marR="0" lvl="0" algn="ctr" rtl="0">
              <a:lnSpc>
                <a:spcPct val="100000"/>
              </a:lnSpc>
              <a:spcBef>
                <a:spcPts val="0"/>
              </a:spcBef>
              <a:spcAft>
                <a:spcPts val="0"/>
              </a:spcAft>
              <a:buClr>
                <a:schemeClr val="dk2"/>
              </a:buClr>
              <a:buSzPts val="2800"/>
            </a:pPr>
            <a:r>
              <a:rPr lang="en-CA" sz="1800" b="0" i="0" u="none" strike="noStrike" cap="none">
                <a:latin typeface="Arial" panose="020B0604020202020204" pitchFamily="34" charset="0"/>
                <a:ea typeface="Helvetica Neue"/>
                <a:cs typeface="Arial" panose="020B0604020202020204" pitchFamily="34" charset="0"/>
                <a:sym typeface="Helvetica Neue"/>
              </a:rPr>
              <a:t>Video case study and </a:t>
            </a:r>
            <a:r>
              <a:rPr lang="en-CA">
                <a:latin typeface="Arial" panose="020B0604020202020204" pitchFamily="34" charset="0"/>
                <a:ea typeface="Helvetica Neue"/>
                <a:cs typeface="Arial" panose="020B0604020202020204" pitchFamily="34" charset="0"/>
                <a:sym typeface="Helvetica Neue"/>
              </a:rPr>
              <a:t>d</a:t>
            </a:r>
            <a:r>
              <a:rPr lang="en-CA" sz="1800" b="0" i="0" u="none" strike="noStrike" cap="none">
                <a:latin typeface="Arial" panose="020B0604020202020204" pitchFamily="34" charset="0"/>
                <a:ea typeface="Helvetica Neue"/>
                <a:cs typeface="Arial" panose="020B0604020202020204" pitchFamily="34" charset="0"/>
                <a:sym typeface="Helvetica Neue"/>
              </a:rPr>
              <a:t>iscussion </a:t>
            </a:r>
          </a:p>
        </p:txBody>
      </p:sp>
      <p:sp>
        <p:nvSpPr>
          <p:cNvPr id="12" name="TextBox 11">
            <a:extLst>
              <a:ext uri="{FF2B5EF4-FFF2-40B4-BE49-F238E27FC236}">
                <a16:creationId xmlns:a16="http://schemas.microsoft.com/office/drawing/2014/main" id="{7053EF90-9794-1FA5-D246-D755F426025A}"/>
              </a:ext>
            </a:extLst>
          </p:cNvPr>
          <p:cNvSpPr txBox="1"/>
          <p:nvPr/>
        </p:nvSpPr>
        <p:spPr>
          <a:xfrm>
            <a:off x="2782382" y="3713677"/>
            <a:ext cx="1788885" cy="923330"/>
          </a:xfrm>
          <a:prstGeom prst="rect">
            <a:avLst/>
          </a:prstGeom>
          <a:noFill/>
        </p:spPr>
        <p:txBody>
          <a:bodyPr wrap="square">
            <a:spAutoFit/>
          </a:bodyPr>
          <a:lstStyle/>
          <a:p>
            <a:pPr marR="0" lvl="0" algn="ctr" rtl="0">
              <a:lnSpc>
                <a:spcPct val="100000"/>
              </a:lnSpc>
              <a:spcBef>
                <a:spcPts val="0"/>
              </a:spcBef>
              <a:spcAft>
                <a:spcPts val="0"/>
              </a:spcAft>
              <a:buClr>
                <a:schemeClr val="dk2"/>
              </a:buClr>
              <a:buSzPts val="2800"/>
            </a:pPr>
            <a:r>
              <a:rPr lang="en-US" sz="1800" b="0" i="0" u="none" strike="noStrike" cap="none">
                <a:latin typeface="Arial" panose="020B0604020202020204" pitchFamily="34" charset="0"/>
                <a:ea typeface="Helvetica Neue"/>
                <a:cs typeface="Arial" panose="020B0604020202020204" pitchFamily="34" charset="0"/>
                <a:sym typeface="Helvetica Neue"/>
              </a:rPr>
              <a:t>Overview of the CM Step and key messages</a:t>
            </a:r>
          </a:p>
        </p:txBody>
      </p:sp>
      <p:sp>
        <p:nvSpPr>
          <p:cNvPr id="19" name="TextBox 18">
            <a:extLst>
              <a:ext uri="{FF2B5EF4-FFF2-40B4-BE49-F238E27FC236}">
                <a16:creationId xmlns:a16="http://schemas.microsoft.com/office/drawing/2014/main" id="{711A01B8-0D4C-04F1-A76D-007B8C2A5820}"/>
              </a:ext>
            </a:extLst>
          </p:cNvPr>
          <p:cNvSpPr txBox="1"/>
          <p:nvPr/>
        </p:nvSpPr>
        <p:spPr>
          <a:xfrm>
            <a:off x="5023409" y="3713677"/>
            <a:ext cx="1788885" cy="369332"/>
          </a:xfrm>
          <a:prstGeom prst="rect">
            <a:avLst/>
          </a:prstGeom>
          <a:noFill/>
        </p:spPr>
        <p:txBody>
          <a:bodyPr wrap="square">
            <a:spAutoFit/>
          </a:bodyPr>
          <a:lstStyle/>
          <a:p>
            <a:pPr marR="0" lvl="0" algn="ctr" rtl="0">
              <a:lnSpc>
                <a:spcPct val="100000"/>
              </a:lnSpc>
              <a:spcBef>
                <a:spcPts val="0"/>
              </a:spcBef>
              <a:spcAft>
                <a:spcPts val="0"/>
              </a:spcAft>
              <a:buClr>
                <a:schemeClr val="dk2"/>
              </a:buClr>
              <a:buSzPts val="2800"/>
            </a:pPr>
            <a:r>
              <a:rPr lang="en-CA" sz="1800" b="0" i="0" u="none" strike="noStrike" cap="none">
                <a:latin typeface="Arial" panose="020B0604020202020204" pitchFamily="34" charset="0"/>
                <a:ea typeface="Helvetica Neue"/>
                <a:cs typeface="Arial" panose="020B0604020202020204" pitchFamily="34" charset="0"/>
                <a:sym typeface="Helvetica Neue"/>
              </a:rPr>
              <a:t>CPIMS+ demo</a:t>
            </a:r>
          </a:p>
        </p:txBody>
      </p:sp>
      <p:sp>
        <p:nvSpPr>
          <p:cNvPr id="20" name="TextBox 19">
            <a:extLst>
              <a:ext uri="{FF2B5EF4-FFF2-40B4-BE49-F238E27FC236}">
                <a16:creationId xmlns:a16="http://schemas.microsoft.com/office/drawing/2014/main" id="{4FE400D4-68E7-9714-0AE2-25BC434107FE}"/>
              </a:ext>
            </a:extLst>
          </p:cNvPr>
          <p:cNvSpPr txBox="1"/>
          <p:nvPr/>
        </p:nvSpPr>
        <p:spPr>
          <a:xfrm>
            <a:off x="7264436" y="3713677"/>
            <a:ext cx="1788885" cy="646331"/>
          </a:xfrm>
          <a:prstGeom prst="rect">
            <a:avLst/>
          </a:prstGeom>
          <a:noFill/>
        </p:spPr>
        <p:txBody>
          <a:bodyPr wrap="square">
            <a:spAutoFit/>
          </a:bodyPr>
          <a:lstStyle/>
          <a:p>
            <a:pPr marR="0" lvl="0" algn="ctr" rtl="0">
              <a:lnSpc>
                <a:spcPct val="100000"/>
              </a:lnSpc>
              <a:spcBef>
                <a:spcPts val="0"/>
              </a:spcBef>
              <a:spcAft>
                <a:spcPts val="0"/>
              </a:spcAft>
              <a:buClr>
                <a:schemeClr val="dk2"/>
              </a:buClr>
              <a:buSzPts val="2800"/>
            </a:pPr>
            <a:r>
              <a:rPr lang="en-CA" sz="1800" b="0" i="0" u="none" strike="noStrike" cap="none">
                <a:latin typeface="Arial" panose="020B0604020202020204" pitchFamily="34" charset="0"/>
                <a:ea typeface="Helvetica Neue"/>
                <a:cs typeface="Arial" panose="020B0604020202020204" pitchFamily="34" charset="0"/>
                <a:sym typeface="Helvetica Neue"/>
              </a:rPr>
              <a:t>CPIMS+ practice</a:t>
            </a:r>
          </a:p>
        </p:txBody>
      </p:sp>
      <p:sp>
        <p:nvSpPr>
          <p:cNvPr id="21" name="TextBox 20">
            <a:extLst>
              <a:ext uri="{FF2B5EF4-FFF2-40B4-BE49-F238E27FC236}">
                <a16:creationId xmlns:a16="http://schemas.microsoft.com/office/drawing/2014/main" id="{E60316C0-A9E4-9BC5-B6D1-7B80427C7241}"/>
              </a:ext>
            </a:extLst>
          </p:cNvPr>
          <p:cNvSpPr txBox="1"/>
          <p:nvPr/>
        </p:nvSpPr>
        <p:spPr>
          <a:xfrm>
            <a:off x="9505462" y="3713677"/>
            <a:ext cx="1788885" cy="646331"/>
          </a:xfrm>
          <a:prstGeom prst="rect">
            <a:avLst/>
          </a:prstGeom>
          <a:noFill/>
        </p:spPr>
        <p:txBody>
          <a:bodyPr wrap="square">
            <a:spAutoFit/>
          </a:bodyPr>
          <a:lstStyle/>
          <a:p>
            <a:pPr marR="0" lvl="0" algn="ctr" rtl="0">
              <a:lnSpc>
                <a:spcPct val="100000"/>
              </a:lnSpc>
              <a:spcBef>
                <a:spcPts val="0"/>
              </a:spcBef>
              <a:spcAft>
                <a:spcPts val="0"/>
              </a:spcAft>
              <a:buClr>
                <a:schemeClr val="dk2"/>
              </a:buClr>
              <a:buSzPts val="2800"/>
            </a:pPr>
            <a:r>
              <a:rPr lang="en-CA" sz="1800" b="0" i="0" u="none" strike="noStrike" cap="none">
                <a:latin typeface="Arial" panose="020B0604020202020204" pitchFamily="34" charset="0"/>
                <a:ea typeface="Helvetica Neue"/>
                <a:cs typeface="Arial" panose="020B0604020202020204" pitchFamily="34" charset="0"/>
                <a:sym typeface="Helvetica Neue"/>
              </a:rPr>
              <a:t>Feedback and discussion</a:t>
            </a:r>
          </a:p>
        </p:txBody>
      </p:sp>
      <p:pic>
        <p:nvPicPr>
          <p:cNvPr id="24" name="Graphic 23" descr="Shoe footprints with solid fill">
            <a:extLst>
              <a:ext uri="{FF2B5EF4-FFF2-40B4-BE49-F238E27FC236}">
                <a16:creationId xmlns:a16="http://schemas.microsoft.com/office/drawing/2014/main" id="{83B45774-708E-D2B2-03C1-EFB369D340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117042" y="2418271"/>
            <a:ext cx="914400" cy="914400"/>
          </a:xfrm>
          <a:prstGeom prst="rect">
            <a:avLst/>
          </a:prstGeom>
        </p:spPr>
      </p:pic>
      <p:pic>
        <p:nvPicPr>
          <p:cNvPr id="26" name="Graphic 25" descr="Shoe footprints with solid fill">
            <a:extLst>
              <a:ext uri="{FF2B5EF4-FFF2-40B4-BE49-F238E27FC236}">
                <a16:creationId xmlns:a16="http://schemas.microsoft.com/office/drawing/2014/main" id="{B7C8B56C-C09A-A7F9-77AB-61F12689AC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3329005" y="2114337"/>
            <a:ext cx="914400" cy="914400"/>
          </a:xfrm>
          <a:prstGeom prst="rect">
            <a:avLst/>
          </a:prstGeom>
        </p:spPr>
      </p:pic>
      <p:pic>
        <p:nvPicPr>
          <p:cNvPr id="27" name="Graphic 26" descr="Shoe footprints with solid fill">
            <a:extLst>
              <a:ext uri="{FF2B5EF4-FFF2-40B4-BE49-F238E27FC236}">
                <a16:creationId xmlns:a16="http://schemas.microsoft.com/office/drawing/2014/main" id="{356991A2-2B44-D04F-AED7-FE06B0B5AD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5540968" y="2418271"/>
            <a:ext cx="914400" cy="914400"/>
          </a:xfrm>
          <a:prstGeom prst="rect">
            <a:avLst/>
          </a:prstGeom>
        </p:spPr>
      </p:pic>
      <p:pic>
        <p:nvPicPr>
          <p:cNvPr id="28" name="Graphic 27" descr="Shoe footprints with solid fill">
            <a:extLst>
              <a:ext uri="{FF2B5EF4-FFF2-40B4-BE49-F238E27FC236}">
                <a16:creationId xmlns:a16="http://schemas.microsoft.com/office/drawing/2014/main" id="{C3E08AAA-E897-29A2-17DF-7F04B2C024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7752931" y="2114337"/>
            <a:ext cx="914400" cy="914400"/>
          </a:xfrm>
          <a:prstGeom prst="rect">
            <a:avLst/>
          </a:prstGeom>
        </p:spPr>
      </p:pic>
      <p:pic>
        <p:nvPicPr>
          <p:cNvPr id="29" name="Graphic 28" descr="Shoe footprints with solid fill">
            <a:extLst>
              <a:ext uri="{FF2B5EF4-FFF2-40B4-BE49-F238E27FC236}">
                <a16:creationId xmlns:a16="http://schemas.microsoft.com/office/drawing/2014/main" id="{0ED0D8A8-B842-C3FE-BD7E-DD0EE0FD83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9964895" y="2418271"/>
            <a:ext cx="914400" cy="914400"/>
          </a:xfrm>
          <a:prstGeom prst="rect">
            <a:avLst/>
          </a:prstGeom>
        </p:spPr>
      </p:pic>
      <p:sp>
        <p:nvSpPr>
          <p:cNvPr id="31" name="Rectangle 30">
            <a:extLst>
              <a:ext uri="{FF2B5EF4-FFF2-40B4-BE49-F238E27FC236}">
                <a16:creationId xmlns:a16="http://schemas.microsoft.com/office/drawing/2014/main" id="{5C1E4D8A-EBB8-2716-EFD9-491177A6AAA8}"/>
              </a:ext>
            </a:extLst>
          </p:cNvPr>
          <p:cNvSpPr/>
          <p:nvPr/>
        </p:nvSpPr>
        <p:spPr>
          <a:xfrm>
            <a:off x="2920474" y="4779009"/>
            <a:ext cx="1512699" cy="4512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spc="300">
                <a:solidFill>
                  <a:schemeClr val="tx1"/>
                </a:solidFill>
                <a:latin typeface="Arial" panose="020B0604020202020204" pitchFamily="34" charset="0"/>
                <a:cs typeface="Arial" panose="020B0604020202020204" pitchFamily="34" charset="0"/>
              </a:rPr>
              <a:t>OPTIONAL</a:t>
            </a:r>
          </a:p>
        </p:txBody>
      </p:sp>
    </p:spTree>
    <p:extLst>
      <p:ext uri="{BB962C8B-B14F-4D97-AF65-F5344CB8AC3E}">
        <p14:creationId xmlns:p14="http://schemas.microsoft.com/office/powerpoint/2010/main" val="2662958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51363-DEE9-DC51-31F6-25EAFA25D6FE}"/>
              </a:ext>
            </a:extLst>
          </p:cNvPr>
          <p:cNvSpPr>
            <a:spLocks noGrp="1"/>
          </p:cNvSpPr>
          <p:nvPr>
            <p:ph type="title"/>
          </p:nvPr>
        </p:nvSpPr>
        <p:spPr/>
        <p:txBody>
          <a:bodyPr>
            <a:normAutofit/>
          </a:bodyPr>
          <a:lstStyle/>
          <a:p>
            <a:r>
              <a:rPr lang="en-GB">
                <a:latin typeface="Arial"/>
                <a:cs typeface="Arial"/>
              </a:rPr>
              <a:t>Getting to know each other</a:t>
            </a:r>
            <a:endParaRPr lang="en-US"/>
          </a:p>
        </p:txBody>
      </p:sp>
      <p:grpSp>
        <p:nvGrpSpPr>
          <p:cNvPr id="3" name="Google Shape;314;p4">
            <a:extLst>
              <a:ext uri="{FF2B5EF4-FFF2-40B4-BE49-F238E27FC236}">
                <a16:creationId xmlns:a16="http://schemas.microsoft.com/office/drawing/2014/main" id="{8A98D57D-3999-F269-8879-FA04B86BFF16}"/>
              </a:ext>
            </a:extLst>
          </p:cNvPr>
          <p:cNvGrpSpPr/>
          <p:nvPr/>
        </p:nvGrpSpPr>
        <p:grpSpPr>
          <a:xfrm>
            <a:off x="3461926" y="1889435"/>
            <a:ext cx="5268147" cy="3419192"/>
            <a:chOff x="3400707" y="1772174"/>
            <a:chExt cx="5758105" cy="3737192"/>
          </a:xfrm>
          <a:solidFill>
            <a:schemeClr val="accent4"/>
          </a:solidFill>
        </p:grpSpPr>
        <p:sp>
          <p:nvSpPr>
            <p:cNvPr id="5" name="Google Shape;315;p4">
              <a:extLst>
                <a:ext uri="{FF2B5EF4-FFF2-40B4-BE49-F238E27FC236}">
                  <a16:creationId xmlns:a16="http://schemas.microsoft.com/office/drawing/2014/main" id="{3BDC3426-C4D9-B593-92ED-D2CC4C7B53D2}"/>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316;p4">
              <a:extLst>
                <a:ext uri="{FF2B5EF4-FFF2-40B4-BE49-F238E27FC236}">
                  <a16:creationId xmlns:a16="http://schemas.microsoft.com/office/drawing/2014/main" id="{FDEAE21D-3B65-3922-3E89-215C4281BC7A}"/>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Google Shape;317;p4">
              <a:extLst>
                <a:ext uri="{FF2B5EF4-FFF2-40B4-BE49-F238E27FC236}">
                  <a16:creationId xmlns:a16="http://schemas.microsoft.com/office/drawing/2014/main" id="{118E632D-0314-02BD-E2DE-ACE08D5227F8}"/>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318;p4">
              <a:extLst>
                <a:ext uri="{FF2B5EF4-FFF2-40B4-BE49-F238E27FC236}">
                  <a16:creationId xmlns:a16="http://schemas.microsoft.com/office/drawing/2014/main" id="{C5577A0B-1FFB-B978-FC02-A3649E368AF5}"/>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319;p4">
              <a:extLst>
                <a:ext uri="{FF2B5EF4-FFF2-40B4-BE49-F238E27FC236}">
                  <a16:creationId xmlns:a16="http://schemas.microsoft.com/office/drawing/2014/main" id="{AE75C87E-F31D-9ACF-7038-04F96014A0FE}"/>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320;p4">
              <a:extLst>
                <a:ext uri="{FF2B5EF4-FFF2-40B4-BE49-F238E27FC236}">
                  <a16:creationId xmlns:a16="http://schemas.microsoft.com/office/drawing/2014/main" id="{6EBD1B37-236C-9F0C-6252-C56F95E9E2B5}"/>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321;p4">
              <a:extLst>
                <a:ext uri="{FF2B5EF4-FFF2-40B4-BE49-F238E27FC236}">
                  <a16:creationId xmlns:a16="http://schemas.microsoft.com/office/drawing/2014/main" id="{1F82DC92-EAB8-88CF-8300-DE839B9EE975}"/>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322;p4">
              <a:extLst>
                <a:ext uri="{FF2B5EF4-FFF2-40B4-BE49-F238E27FC236}">
                  <a16:creationId xmlns:a16="http://schemas.microsoft.com/office/drawing/2014/main" id="{583EED4E-D775-A0BA-CB41-552A8BC9EE4B}"/>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1708871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US" dirty="0"/>
              <a:t>Step 1:</a:t>
            </a:r>
            <a:br>
              <a:rPr lang="en-US" dirty="0"/>
            </a:br>
            <a:r>
              <a:rPr lang="en-US" dirty="0"/>
              <a:t>Identification and registration</a:t>
            </a:r>
            <a:endParaRPr lang="en-CA" dirty="0"/>
          </a:p>
        </p:txBody>
      </p:sp>
      <p:sp>
        <p:nvSpPr>
          <p:cNvPr id="3" name="TextBox 2">
            <a:extLst>
              <a:ext uri="{FF2B5EF4-FFF2-40B4-BE49-F238E27FC236}">
                <a16:creationId xmlns:a16="http://schemas.microsoft.com/office/drawing/2014/main" id="{D465F2A6-F63D-EE00-3781-060342A575E9}"/>
              </a:ext>
            </a:extLst>
          </p:cNvPr>
          <p:cNvSpPr txBox="1"/>
          <p:nvPr/>
        </p:nvSpPr>
        <p:spPr>
          <a:xfrm>
            <a:off x="6381002" y="1380694"/>
            <a:ext cx="4941901" cy="338554"/>
          </a:xfrm>
          <a:prstGeom prst="rect">
            <a:avLst/>
          </a:prstGeom>
          <a:noFill/>
        </p:spPr>
        <p:txBody>
          <a:bodyPr wrap="square" rtlCol="0">
            <a:spAutoFit/>
          </a:bodyPr>
          <a:lstStyle/>
          <a:p>
            <a:pPr algn="ctr"/>
            <a:r>
              <a:rPr lang="en-CA" sz="1600" b="1" spc="300">
                <a:solidFill>
                  <a:schemeClr val="accent4"/>
                </a:solidFill>
                <a:latin typeface="Arial" panose="020B0604020202020204" pitchFamily="34" charset="0"/>
                <a:cs typeface="Arial" panose="020B0604020202020204" pitchFamily="34" charset="0"/>
              </a:rPr>
              <a:t>CASE STUDY</a:t>
            </a:r>
          </a:p>
        </p:txBody>
      </p:sp>
      <p:grpSp>
        <p:nvGrpSpPr>
          <p:cNvPr id="11" name="Group 10">
            <a:extLst>
              <a:ext uri="{FF2B5EF4-FFF2-40B4-BE49-F238E27FC236}">
                <a16:creationId xmlns:a16="http://schemas.microsoft.com/office/drawing/2014/main" id="{8DC459C2-6535-B23C-FCBC-386C588CF925}"/>
              </a:ext>
            </a:extLst>
          </p:cNvPr>
          <p:cNvGrpSpPr/>
          <p:nvPr/>
        </p:nvGrpSpPr>
        <p:grpSpPr>
          <a:xfrm>
            <a:off x="6978767" y="2381927"/>
            <a:ext cx="3746370" cy="3096318"/>
            <a:chOff x="7499908" y="4900577"/>
            <a:chExt cx="997752" cy="824627"/>
          </a:xfrm>
        </p:grpSpPr>
        <p:grpSp>
          <p:nvGrpSpPr>
            <p:cNvPr id="12" name="Group 11">
              <a:extLst>
                <a:ext uri="{FF2B5EF4-FFF2-40B4-BE49-F238E27FC236}">
                  <a16:creationId xmlns:a16="http://schemas.microsoft.com/office/drawing/2014/main" id="{035CE6BD-0E97-346F-B82C-BAEC8B72ECDB}"/>
                </a:ext>
              </a:extLst>
            </p:cNvPr>
            <p:cNvGrpSpPr/>
            <p:nvPr/>
          </p:nvGrpSpPr>
          <p:grpSpPr>
            <a:xfrm>
              <a:off x="7499908" y="4900577"/>
              <a:ext cx="997752" cy="824627"/>
              <a:chOff x="5957706" y="3325646"/>
              <a:chExt cx="2611796" cy="1892062"/>
            </a:xfrm>
            <a:solidFill>
              <a:schemeClr val="accent4"/>
            </a:solidFill>
          </p:grpSpPr>
          <p:sp>
            <p:nvSpPr>
              <p:cNvPr id="16" name="Rectangle: Rounded Corners 15">
                <a:hlinkClick r:id="rId3"/>
                <a:extLst>
                  <a:ext uri="{FF2B5EF4-FFF2-40B4-BE49-F238E27FC236}">
                    <a16:creationId xmlns:a16="http://schemas.microsoft.com/office/drawing/2014/main" id="{50FA44D4-7E46-AC8D-0F6C-56C068BDD878}"/>
                  </a:ext>
                </a:extLst>
              </p:cNvPr>
              <p:cNvSpPr/>
              <p:nvPr/>
            </p:nvSpPr>
            <p:spPr>
              <a:xfrm>
                <a:off x="5957706" y="3547504"/>
                <a:ext cx="2611796" cy="16702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schemeClr val="bg1"/>
                  </a:solidFill>
                  <a:latin typeface="Helvetica Neue"/>
                </a:endParaRPr>
              </a:p>
            </p:txBody>
          </p:sp>
          <p:sp>
            <p:nvSpPr>
              <p:cNvPr id="17" name="Rectangle: Top Corners Rounded 16">
                <a:extLst>
                  <a:ext uri="{FF2B5EF4-FFF2-40B4-BE49-F238E27FC236}">
                    <a16:creationId xmlns:a16="http://schemas.microsoft.com/office/drawing/2014/main" id="{21D0422E-FCA5-A7BA-B6EE-8EE14A281A6B}"/>
                  </a:ext>
                </a:extLst>
              </p:cNvPr>
              <p:cNvSpPr/>
              <p:nvPr/>
            </p:nvSpPr>
            <p:spPr>
              <a:xfrm>
                <a:off x="5957706" y="3325646"/>
                <a:ext cx="538650" cy="515820"/>
              </a:xfrm>
              <a:prstGeom prst="round2Same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F0944081-932D-97D5-B546-E259CF7C9598}"/>
                </a:ext>
              </a:extLst>
            </p:cNvPr>
            <p:cNvGrpSpPr/>
            <p:nvPr/>
          </p:nvGrpSpPr>
          <p:grpSpPr>
            <a:xfrm>
              <a:off x="7871183" y="5154803"/>
              <a:ext cx="316610" cy="462618"/>
              <a:chOff x="8661923" y="4758813"/>
              <a:chExt cx="825538" cy="1206243"/>
            </a:xfrm>
            <a:solidFill>
              <a:schemeClr val="bg1"/>
            </a:solidFill>
          </p:grpSpPr>
          <p:sp>
            <p:nvSpPr>
              <p:cNvPr id="14" name="Circle: Hollow 13">
                <a:extLst>
                  <a:ext uri="{FF2B5EF4-FFF2-40B4-BE49-F238E27FC236}">
                    <a16:creationId xmlns:a16="http://schemas.microsoft.com/office/drawing/2014/main" id="{DDC4889D-4C49-5B89-4783-4E691BAEC69D}"/>
                  </a:ext>
                </a:extLst>
              </p:cNvPr>
              <p:cNvSpPr/>
              <p:nvPr/>
            </p:nvSpPr>
            <p:spPr>
              <a:xfrm>
                <a:off x="8661923" y="4758813"/>
                <a:ext cx="825538" cy="845574"/>
              </a:xfrm>
              <a:prstGeom prst="don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5" name="Rectangle: Rounded Corners 14">
                <a:extLst>
                  <a:ext uri="{FF2B5EF4-FFF2-40B4-BE49-F238E27FC236}">
                    <a16:creationId xmlns:a16="http://schemas.microsoft.com/office/drawing/2014/main" id="{0ADC15E1-0467-6525-E833-87C284E2639E}"/>
                  </a:ext>
                </a:extLst>
              </p:cNvPr>
              <p:cNvSpPr/>
              <p:nvPr/>
            </p:nvSpPr>
            <p:spPr>
              <a:xfrm rot="1978244">
                <a:off x="8694854" y="5424756"/>
                <a:ext cx="193867" cy="5403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2441079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Discussion</a:t>
            </a:r>
          </a:p>
        </p:txBody>
      </p:sp>
      <p:sp>
        <p:nvSpPr>
          <p:cNvPr id="3" name="Speech Bubble: Rectangle with Corners Rounded 2">
            <a:extLst>
              <a:ext uri="{FF2B5EF4-FFF2-40B4-BE49-F238E27FC236}">
                <a16:creationId xmlns:a16="http://schemas.microsoft.com/office/drawing/2014/main" id="{8C8C2C9C-5A6A-BB34-2080-F132C603FF66}"/>
              </a:ext>
            </a:extLst>
          </p:cNvPr>
          <p:cNvSpPr/>
          <p:nvPr/>
        </p:nvSpPr>
        <p:spPr>
          <a:xfrm>
            <a:off x="670190" y="2053167"/>
            <a:ext cx="3375378" cy="2751666"/>
          </a:xfrm>
          <a:prstGeom prst="wedgeRoundRectCallout">
            <a:avLst>
              <a:gd name="adj1" fmla="val -9127"/>
              <a:gd name="adj2" fmla="val 69575"/>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latin typeface="Arial" panose="020B0604020202020204" pitchFamily="34" charset="0"/>
                <a:cs typeface="Arial" panose="020B0604020202020204" pitchFamily="34" charset="0"/>
              </a:rPr>
              <a:t>What is the purpose of the identification and registration step?</a:t>
            </a:r>
          </a:p>
        </p:txBody>
      </p:sp>
      <p:sp>
        <p:nvSpPr>
          <p:cNvPr id="5" name="Speech Bubble: Rectangle with Corners Rounded 4">
            <a:extLst>
              <a:ext uri="{FF2B5EF4-FFF2-40B4-BE49-F238E27FC236}">
                <a16:creationId xmlns:a16="http://schemas.microsoft.com/office/drawing/2014/main" id="{D13CD184-8233-8D34-AAC7-7840BE44D775}"/>
              </a:ext>
            </a:extLst>
          </p:cNvPr>
          <p:cNvSpPr/>
          <p:nvPr/>
        </p:nvSpPr>
        <p:spPr>
          <a:xfrm>
            <a:off x="4408311" y="2053167"/>
            <a:ext cx="3375378" cy="2751666"/>
          </a:xfrm>
          <a:prstGeom prst="wedgeRoundRectCallout">
            <a:avLst>
              <a:gd name="adj1" fmla="val 237"/>
              <a:gd name="adj2" fmla="val 67688"/>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When do you ask for consent and fill out the consent form? </a:t>
            </a:r>
          </a:p>
        </p:txBody>
      </p:sp>
      <p:sp>
        <p:nvSpPr>
          <p:cNvPr id="6" name="Speech Bubble: Rectangle with Corners Rounded 5">
            <a:extLst>
              <a:ext uri="{FF2B5EF4-FFF2-40B4-BE49-F238E27FC236}">
                <a16:creationId xmlns:a16="http://schemas.microsoft.com/office/drawing/2014/main" id="{315CED8A-31F3-E24B-7D05-1311F0C98BC2}"/>
              </a:ext>
            </a:extLst>
          </p:cNvPr>
          <p:cNvSpPr/>
          <p:nvPr/>
        </p:nvSpPr>
        <p:spPr>
          <a:xfrm>
            <a:off x="8184444" y="2053167"/>
            <a:ext cx="3375378" cy="2751666"/>
          </a:xfrm>
          <a:prstGeom prst="wedgeRoundRectCallout">
            <a:avLst>
              <a:gd name="adj1" fmla="val -1101"/>
              <a:gd name="adj2" fmla="val 70047"/>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Why are eligibility (or intake) criteria and risk and vulnerability (or prioritization) criteria important? </a:t>
            </a:r>
          </a:p>
        </p:txBody>
      </p:sp>
      <p:sp>
        <p:nvSpPr>
          <p:cNvPr id="4" name="Rectangle 3">
            <a:extLst>
              <a:ext uri="{FF2B5EF4-FFF2-40B4-BE49-F238E27FC236}">
                <a16:creationId xmlns:a16="http://schemas.microsoft.com/office/drawing/2014/main" id="{CD7A8656-B6D3-E1F9-8D40-87F7187627D8}"/>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OPTIONAL</a:t>
            </a:r>
          </a:p>
        </p:txBody>
      </p:sp>
    </p:spTree>
    <p:extLst>
      <p:ext uri="{BB962C8B-B14F-4D97-AF65-F5344CB8AC3E}">
        <p14:creationId xmlns:p14="http://schemas.microsoft.com/office/powerpoint/2010/main" val="40499563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519CC5D2-30D2-4D7C-8FA0-7414AA59FE9F}"/>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a:solidFill>
                  <a:schemeClr val="bg1">
                    <a:lumMod val="75000"/>
                  </a:schemeClr>
                </a:solidFill>
                <a:latin typeface="Garamond"/>
              </a:rPr>
              <a:t>Extra slide for facilitator notes</a:t>
            </a:r>
            <a:endParaRPr lang="en-CA" sz="5400" b="1">
              <a:solidFill>
                <a:schemeClr val="bg1">
                  <a:lumMod val="75000"/>
                </a:schemeClr>
              </a:solidFill>
            </a:endParaRPr>
          </a:p>
        </p:txBody>
      </p:sp>
    </p:spTree>
    <p:extLst>
      <p:ext uri="{BB962C8B-B14F-4D97-AF65-F5344CB8AC3E}">
        <p14:creationId xmlns:p14="http://schemas.microsoft.com/office/powerpoint/2010/main" val="6546567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Key considerations</a:t>
            </a:r>
          </a:p>
        </p:txBody>
      </p:sp>
      <p:grpSp>
        <p:nvGrpSpPr>
          <p:cNvPr id="4" name="Group 3">
            <a:extLst>
              <a:ext uri="{FF2B5EF4-FFF2-40B4-BE49-F238E27FC236}">
                <a16:creationId xmlns:a16="http://schemas.microsoft.com/office/drawing/2014/main" id="{3559D1DA-E414-B242-8B94-E793F2F92EA1}"/>
              </a:ext>
            </a:extLst>
          </p:cNvPr>
          <p:cNvGrpSpPr/>
          <p:nvPr/>
        </p:nvGrpSpPr>
        <p:grpSpPr>
          <a:xfrm>
            <a:off x="1001789" y="1929481"/>
            <a:ext cx="1822985" cy="1749561"/>
            <a:chOff x="1744894" y="2192954"/>
            <a:chExt cx="2564275" cy="2460995"/>
          </a:xfrm>
        </p:grpSpPr>
        <p:grpSp>
          <p:nvGrpSpPr>
            <p:cNvPr id="5" name="Group 4">
              <a:extLst>
                <a:ext uri="{FF2B5EF4-FFF2-40B4-BE49-F238E27FC236}">
                  <a16:creationId xmlns:a16="http://schemas.microsoft.com/office/drawing/2014/main" id="{333F8616-3B39-93D5-11D4-F6769FB5B1FF}"/>
                </a:ext>
              </a:extLst>
            </p:cNvPr>
            <p:cNvGrpSpPr/>
            <p:nvPr/>
          </p:nvGrpSpPr>
          <p:grpSpPr>
            <a:xfrm>
              <a:off x="1744894" y="2192954"/>
              <a:ext cx="2564275" cy="2460995"/>
              <a:chOff x="1459832" y="2812046"/>
              <a:chExt cx="1953652" cy="1874967"/>
            </a:xfrm>
          </p:grpSpPr>
          <p:sp>
            <p:nvSpPr>
              <p:cNvPr id="9" name="Rectangle: Single Corner Snipped 8">
                <a:extLst>
                  <a:ext uri="{FF2B5EF4-FFF2-40B4-BE49-F238E27FC236}">
                    <a16:creationId xmlns:a16="http://schemas.microsoft.com/office/drawing/2014/main" id="{C5B45F14-99A2-C75A-9145-AAF0CF117C4B}"/>
                  </a:ext>
                </a:extLst>
              </p:cNvPr>
              <p:cNvSpPr/>
              <p:nvPr/>
            </p:nvSpPr>
            <p:spPr>
              <a:xfrm rot="20978324">
                <a:off x="1459832" y="2999874"/>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Single Corner Snipped 9">
                <a:extLst>
                  <a:ext uri="{FF2B5EF4-FFF2-40B4-BE49-F238E27FC236}">
                    <a16:creationId xmlns:a16="http://schemas.microsoft.com/office/drawing/2014/main" id="{D0BB08C5-D89A-E85A-8A86-68580052350F}"/>
                  </a:ext>
                </a:extLst>
              </p:cNvPr>
              <p:cNvSpPr/>
              <p:nvPr/>
            </p:nvSpPr>
            <p:spPr>
              <a:xfrm>
                <a:off x="1871174" y="2812046"/>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Single Corner Snipped 10">
                <a:extLst>
                  <a:ext uri="{FF2B5EF4-FFF2-40B4-BE49-F238E27FC236}">
                    <a16:creationId xmlns:a16="http://schemas.microsoft.com/office/drawing/2014/main" id="{D7B7B975-39AF-D6B2-497C-1F2942C0D628}"/>
                  </a:ext>
                </a:extLst>
              </p:cNvPr>
              <p:cNvSpPr/>
              <p:nvPr/>
            </p:nvSpPr>
            <p:spPr>
              <a:xfrm rot="582585">
                <a:off x="2130116" y="3130929"/>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6" name="Group 5">
              <a:extLst>
                <a:ext uri="{FF2B5EF4-FFF2-40B4-BE49-F238E27FC236}">
                  <a16:creationId xmlns:a16="http://schemas.microsoft.com/office/drawing/2014/main" id="{2C0C0A8A-E7CF-95E4-EF1B-90D4778EB9E9}"/>
                </a:ext>
              </a:extLst>
            </p:cNvPr>
            <p:cNvGrpSpPr/>
            <p:nvPr/>
          </p:nvGrpSpPr>
          <p:grpSpPr>
            <a:xfrm rot="619501">
              <a:off x="3224746" y="3087487"/>
              <a:ext cx="506112" cy="1135915"/>
              <a:chOff x="5960196" y="3632825"/>
              <a:chExt cx="324376" cy="728028"/>
            </a:xfrm>
            <a:solidFill>
              <a:schemeClr val="bg1"/>
            </a:solidFill>
          </p:grpSpPr>
          <p:sp>
            <p:nvSpPr>
              <p:cNvPr id="7" name="Round Same Side Corner Rectangle 46">
                <a:extLst>
                  <a:ext uri="{FF2B5EF4-FFF2-40B4-BE49-F238E27FC236}">
                    <a16:creationId xmlns:a16="http://schemas.microsoft.com/office/drawing/2014/main" id="{5E6BAAA8-00F3-B5EF-24C8-DCCA4CB14CC4}"/>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6185F1B3-9ADA-F451-8CFE-C8B39DBA9BCE}"/>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sp>
        <p:nvSpPr>
          <p:cNvPr id="12" name="TextBox 11">
            <a:extLst>
              <a:ext uri="{FF2B5EF4-FFF2-40B4-BE49-F238E27FC236}">
                <a16:creationId xmlns:a16="http://schemas.microsoft.com/office/drawing/2014/main" id="{5CAF9CB3-4C23-FDA3-A502-0829FBC382B0}"/>
              </a:ext>
            </a:extLst>
          </p:cNvPr>
          <p:cNvSpPr txBox="1"/>
          <p:nvPr/>
        </p:nvSpPr>
        <p:spPr>
          <a:xfrm>
            <a:off x="738455" y="4272055"/>
            <a:ext cx="2497050" cy="646331"/>
          </a:xfrm>
          <a:prstGeom prst="rect">
            <a:avLst/>
          </a:prstGeom>
          <a:noFill/>
        </p:spPr>
        <p:txBody>
          <a:bodyPr wrap="square" rtlCol="0">
            <a:spAutoFit/>
          </a:bodyPr>
          <a:lstStyle/>
          <a:p>
            <a:pPr algn="ctr"/>
            <a:r>
              <a:rPr lang="en-CA" b="1" spc="300">
                <a:solidFill>
                  <a:schemeClr val="accent4"/>
                </a:solidFill>
                <a:latin typeface="Arial" panose="020B0604020202020204" pitchFamily="34" charset="0"/>
                <a:cs typeface="Arial" panose="020B0604020202020204" pitchFamily="34" charset="0"/>
              </a:rPr>
              <a:t>CONSENT AND ASSENT FORM</a:t>
            </a:r>
          </a:p>
        </p:txBody>
      </p:sp>
      <p:sp>
        <p:nvSpPr>
          <p:cNvPr id="13" name="TextBox 12">
            <a:extLst>
              <a:ext uri="{FF2B5EF4-FFF2-40B4-BE49-F238E27FC236}">
                <a16:creationId xmlns:a16="http://schemas.microsoft.com/office/drawing/2014/main" id="{02EFA099-04AA-8442-5D65-04768695DEFD}"/>
              </a:ext>
            </a:extLst>
          </p:cNvPr>
          <p:cNvSpPr txBox="1"/>
          <p:nvPr/>
        </p:nvSpPr>
        <p:spPr>
          <a:xfrm>
            <a:off x="4023804" y="1701872"/>
            <a:ext cx="3345530" cy="3994299"/>
          </a:xfrm>
          <a:prstGeom prst="rect">
            <a:avLst/>
          </a:prstGeom>
          <a:noFill/>
        </p:spPr>
        <p:txBody>
          <a:bodyPr wrap="square">
            <a:spAutoFit/>
          </a:bodyPr>
          <a:lstStyle/>
          <a:p>
            <a:pPr marL="0" marR="0" lvl="0" indent="0" algn="l" rtl="0">
              <a:lnSpc>
                <a:spcPct val="107000"/>
              </a:lnSpc>
              <a:spcBef>
                <a:spcPts val="0"/>
              </a:spcBef>
              <a:spcAft>
                <a:spcPts val="0"/>
              </a:spcAft>
              <a:buNone/>
            </a:pPr>
            <a:r>
              <a:rPr lang="en-US" sz="1400" b="1">
                <a:solidFill>
                  <a:schemeClr val="dk1"/>
                </a:solidFill>
                <a:latin typeface="Arial"/>
                <a:ea typeface="Arial"/>
                <a:cs typeface="Arial"/>
                <a:sym typeface="Arial"/>
              </a:rPr>
              <a:t>WHY</a:t>
            </a:r>
          </a:p>
          <a:p>
            <a:pPr marL="0" marR="0" lvl="0" indent="0" algn="l" rtl="0">
              <a:lnSpc>
                <a:spcPct val="107000"/>
              </a:lnSpc>
              <a:spcBef>
                <a:spcPts val="0"/>
              </a:spcBef>
              <a:spcAft>
                <a:spcPts val="0"/>
              </a:spcAft>
              <a:buNone/>
            </a:pPr>
            <a:endParaRPr lang="en-US" sz="1400" b="1">
              <a:solidFill>
                <a:schemeClr val="dk1"/>
              </a:solidFill>
              <a:latin typeface="Arial"/>
              <a:ea typeface="Arial"/>
              <a:cs typeface="Arial"/>
              <a:sym typeface="Arial"/>
            </a:endParaRPr>
          </a:p>
          <a:p>
            <a:pPr marL="285750" marR="0" lvl="0" indent="-285750" algn="l" rtl="0">
              <a:lnSpc>
                <a:spcPct val="107000"/>
              </a:lnSpc>
              <a:spcBef>
                <a:spcPts val="0"/>
              </a:spcBef>
              <a:spcAft>
                <a:spcPts val="0"/>
              </a:spcAft>
              <a:buFont typeface="Arial" panose="020B0604020202020204" pitchFamily="34" charset="0"/>
              <a:buChar char="•"/>
            </a:pPr>
            <a:r>
              <a:rPr lang="en-US" sz="1400">
                <a:solidFill>
                  <a:schemeClr val="dk1"/>
                </a:solidFill>
                <a:latin typeface="Arial"/>
                <a:ea typeface="Arial"/>
                <a:cs typeface="Arial"/>
                <a:sym typeface="Arial"/>
              </a:rPr>
              <a:t>To record the child’s/caregivers permission.</a:t>
            </a:r>
          </a:p>
          <a:p>
            <a:pPr marL="285750" marR="0" lvl="0" indent="-285750" algn="l" rtl="0">
              <a:lnSpc>
                <a:spcPct val="107000"/>
              </a:lnSpc>
              <a:spcBef>
                <a:spcPts val="0"/>
              </a:spcBef>
              <a:spcAft>
                <a:spcPts val="0"/>
              </a:spcAft>
              <a:buFont typeface="Arial" panose="020B0604020202020204" pitchFamily="34" charset="0"/>
              <a:buChar char="•"/>
            </a:pPr>
            <a:r>
              <a:rPr lang="en-US" sz="1400">
                <a:solidFill>
                  <a:schemeClr val="dk1"/>
                </a:solidFill>
                <a:latin typeface="Arial"/>
                <a:ea typeface="Arial"/>
                <a:cs typeface="Arial"/>
                <a:sym typeface="Arial"/>
              </a:rPr>
              <a:t>To participate in the case management process.</a:t>
            </a:r>
          </a:p>
          <a:p>
            <a:pPr marL="285750" marR="0" lvl="0" indent="-285750" algn="l" rtl="0">
              <a:lnSpc>
                <a:spcPct val="107000"/>
              </a:lnSpc>
              <a:spcBef>
                <a:spcPts val="0"/>
              </a:spcBef>
              <a:spcAft>
                <a:spcPts val="0"/>
              </a:spcAft>
              <a:buFont typeface="Arial" panose="020B0604020202020204" pitchFamily="34" charset="0"/>
              <a:buChar char="•"/>
            </a:pPr>
            <a:r>
              <a:rPr lang="en-US" sz="1400">
                <a:solidFill>
                  <a:schemeClr val="dk1"/>
                </a:solidFill>
                <a:latin typeface="Arial"/>
                <a:ea typeface="Arial"/>
                <a:cs typeface="Arial"/>
                <a:sym typeface="Arial"/>
              </a:rPr>
              <a:t>To collect and store information about their case.</a:t>
            </a:r>
          </a:p>
          <a:p>
            <a:pPr marL="285750" marR="0" lvl="0" indent="-285750" algn="l" rtl="0">
              <a:lnSpc>
                <a:spcPct val="107000"/>
              </a:lnSpc>
              <a:spcBef>
                <a:spcPts val="0"/>
              </a:spcBef>
              <a:spcAft>
                <a:spcPts val="0"/>
              </a:spcAft>
              <a:buFont typeface="Arial" panose="020B0604020202020204" pitchFamily="34" charset="0"/>
              <a:buChar char="•"/>
            </a:pPr>
            <a:r>
              <a:rPr lang="en-US" sz="1400">
                <a:solidFill>
                  <a:schemeClr val="dk1"/>
                </a:solidFill>
                <a:latin typeface="Arial"/>
                <a:ea typeface="Arial"/>
                <a:cs typeface="Arial"/>
                <a:sym typeface="Arial"/>
              </a:rPr>
              <a:t>To share information with other service providers including for tracing purposes.</a:t>
            </a:r>
          </a:p>
          <a:p>
            <a:pPr marL="285750" marR="0" lvl="0" indent="-285750" algn="l" rtl="0">
              <a:lnSpc>
                <a:spcPct val="107000"/>
              </a:lnSpc>
              <a:spcBef>
                <a:spcPts val="0"/>
              </a:spcBef>
              <a:spcAft>
                <a:spcPts val="0"/>
              </a:spcAft>
              <a:buFont typeface="Arial" panose="020B0604020202020204" pitchFamily="34" charset="0"/>
              <a:buChar char="•"/>
            </a:pPr>
            <a:r>
              <a:rPr lang="en-US" sz="1400">
                <a:solidFill>
                  <a:schemeClr val="dk1"/>
                </a:solidFill>
                <a:latin typeface="Arial"/>
                <a:ea typeface="Arial"/>
                <a:cs typeface="Arial"/>
                <a:sym typeface="Arial"/>
              </a:rPr>
              <a:t>To share anonymous aggregate information for reporting. </a:t>
            </a:r>
          </a:p>
          <a:p>
            <a:pPr marL="285750" marR="0" lvl="0" indent="-285750" algn="l" rtl="0">
              <a:lnSpc>
                <a:spcPct val="107000"/>
              </a:lnSpc>
              <a:spcBef>
                <a:spcPts val="0"/>
              </a:spcBef>
              <a:spcAft>
                <a:spcPts val="0"/>
              </a:spcAft>
              <a:buFont typeface="Arial" panose="020B0604020202020204" pitchFamily="34" charset="0"/>
              <a:buChar char="•"/>
            </a:pPr>
            <a:r>
              <a:rPr lang="en-US" sz="1400">
                <a:solidFill>
                  <a:schemeClr val="dk1"/>
                </a:solidFill>
                <a:latin typeface="Arial"/>
                <a:ea typeface="Arial"/>
                <a:cs typeface="Arial"/>
                <a:sym typeface="Arial"/>
              </a:rPr>
              <a:t>To know if there is any information that the child/caregiver wishes to be withheld from other service providers. </a:t>
            </a:r>
          </a:p>
        </p:txBody>
      </p:sp>
      <p:sp>
        <p:nvSpPr>
          <p:cNvPr id="15" name="TextBox 14">
            <a:extLst>
              <a:ext uri="{FF2B5EF4-FFF2-40B4-BE49-F238E27FC236}">
                <a16:creationId xmlns:a16="http://schemas.microsoft.com/office/drawing/2014/main" id="{49510C08-A920-6492-CDED-693E84A82F3C}"/>
              </a:ext>
            </a:extLst>
          </p:cNvPr>
          <p:cNvSpPr txBox="1"/>
          <p:nvPr/>
        </p:nvSpPr>
        <p:spPr>
          <a:xfrm>
            <a:off x="7810981" y="1701872"/>
            <a:ext cx="3642563" cy="3763787"/>
          </a:xfrm>
          <a:prstGeom prst="rect">
            <a:avLst/>
          </a:prstGeom>
          <a:noFill/>
        </p:spPr>
        <p:txBody>
          <a:bodyPr wrap="square">
            <a:spAutoFit/>
          </a:bodyPr>
          <a:lstStyle/>
          <a:p>
            <a:pPr marL="0" marR="0" lvl="0" indent="0" algn="l" rtl="0">
              <a:lnSpc>
                <a:spcPct val="107000"/>
              </a:lnSpc>
              <a:spcBef>
                <a:spcPts val="0"/>
              </a:spcBef>
              <a:spcAft>
                <a:spcPts val="0"/>
              </a:spcAft>
              <a:buNone/>
            </a:pPr>
            <a:r>
              <a:rPr lang="en-US" sz="1400" b="1">
                <a:solidFill>
                  <a:schemeClr val="dk1"/>
                </a:solidFill>
                <a:latin typeface="Arial"/>
                <a:ea typeface="Arial"/>
                <a:cs typeface="Arial"/>
                <a:sym typeface="Arial"/>
              </a:rPr>
              <a:t>WHEN</a:t>
            </a:r>
          </a:p>
          <a:p>
            <a:pPr marL="0" marR="0" lvl="0" indent="0" algn="l" rtl="0">
              <a:lnSpc>
                <a:spcPct val="107000"/>
              </a:lnSpc>
              <a:spcBef>
                <a:spcPts val="0"/>
              </a:spcBef>
              <a:spcAft>
                <a:spcPts val="0"/>
              </a:spcAft>
              <a:buNone/>
            </a:pPr>
            <a:endParaRPr lang="en-US" sz="1400" b="1">
              <a:solidFill>
                <a:schemeClr val="dk1"/>
              </a:solidFill>
              <a:latin typeface="Arial"/>
              <a:ea typeface="Arial"/>
              <a:cs typeface="Arial"/>
              <a:sym typeface="Arial"/>
            </a:endParaRPr>
          </a:p>
          <a:p>
            <a:pPr marR="0" lvl="0" algn="l" rtl="0">
              <a:lnSpc>
                <a:spcPct val="107000"/>
              </a:lnSpc>
              <a:spcBef>
                <a:spcPts val="0"/>
              </a:spcBef>
              <a:spcAft>
                <a:spcPts val="0"/>
              </a:spcAft>
            </a:pPr>
            <a:r>
              <a:rPr lang="en-US" sz="1400">
                <a:solidFill>
                  <a:schemeClr val="dk1"/>
                </a:solidFill>
                <a:latin typeface="Arial"/>
                <a:ea typeface="Arial"/>
                <a:cs typeface="Arial"/>
                <a:sym typeface="Arial"/>
              </a:rPr>
              <a:t>Seeking the opinion of the child and involving them in decisions is important throughout the entire case management process, but particularly at the start of case management services (after the child meets the eligibility criteria and before conducting the registration interview) and during the case management process to share information with other service providers.</a:t>
            </a:r>
          </a:p>
          <a:p>
            <a:pPr marL="285750" marR="0" lvl="0" indent="-285750" algn="l" rtl="0">
              <a:lnSpc>
                <a:spcPct val="107000"/>
              </a:lnSpc>
              <a:spcBef>
                <a:spcPts val="0"/>
              </a:spcBef>
              <a:spcAft>
                <a:spcPts val="0"/>
              </a:spcAft>
              <a:buFont typeface="Arial" panose="020B0604020202020204" pitchFamily="34" charset="0"/>
              <a:buChar char="•"/>
            </a:pPr>
            <a:endParaRPr lang="en-US" sz="1400">
              <a:solidFill>
                <a:schemeClr val="dk1"/>
              </a:solidFill>
              <a:latin typeface="Arial"/>
              <a:ea typeface="Arial"/>
              <a:cs typeface="Arial"/>
              <a:sym typeface="Arial"/>
            </a:endParaRPr>
          </a:p>
          <a:p>
            <a:pPr marL="0" marR="0" lvl="0" indent="0" algn="l" rtl="0">
              <a:lnSpc>
                <a:spcPct val="107000"/>
              </a:lnSpc>
              <a:spcBef>
                <a:spcPts val="0"/>
              </a:spcBef>
              <a:spcAft>
                <a:spcPts val="0"/>
              </a:spcAft>
              <a:buNone/>
            </a:pPr>
            <a:r>
              <a:rPr lang="en-US" sz="1400" b="1">
                <a:solidFill>
                  <a:schemeClr val="dk1"/>
                </a:solidFill>
                <a:latin typeface="Arial"/>
                <a:ea typeface="Arial"/>
                <a:cs typeface="Arial"/>
                <a:sym typeface="Arial"/>
              </a:rPr>
              <a:t>WHO</a:t>
            </a:r>
          </a:p>
          <a:p>
            <a:pPr marL="0" marR="0" lvl="0" indent="0" algn="l" rtl="0">
              <a:lnSpc>
                <a:spcPct val="107000"/>
              </a:lnSpc>
              <a:spcBef>
                <a:spcPts val="0"/>
              </a:spcBef>
              <a:spcAft>
                <a:spcPts val="0"/>
              </a:spcAft>
              <a:buNone/>
            </a:pPr>
            <a:endParaRPr lang="en-US" sz="1400" b="1">
              <a:solidFill>
                <a:schemeClr val="dk1"/>
              </a:solidFill>
              <a:latin typeface="Arial"/>
              <a:ea typeface="Arial"/>
              <a:cs typeface="Arial"/>
              <a:sym typeface="Arial"/>
            </a:endParaRPr>
          </a:p>
          <a:p>
            <a:pPr marR="0" lvl="0" algn="l" rtl="0">
              <a:lnSpc>
                <a:spcPct val="107000"/>
              </a:lnSpc>
              <a:spcBef>
                <a:spcPts val="0"/>
              </a:spcBef>
              <a:spcAft>
                <a:spcPts val="0"/>
              </a:spcAft>
            </a:pPr>
            <a:r>
              <a:rPr lang="en-US" sz="1400">
                <a:solidFill>
                  <a:schemeClr val="dk1"/>
                </a:solidFill>
                <a:latin typeface="Arial"/>
                <a:ea typeface="Arial"/>
                <a:cs typeface="Arial"/>
                <a:sym typeface="Arial"/>
              </a:rPr>
              <a:t>Assigned caseworker to the case together with the child or the child’s parent/caregiver.</a:t>
            </a:r>
          </a:p>
        </p:txBody>
      </p:sp>
      <p:sp>
        <p:nvSpPr>
          <p:cNvPr id="3" name="Rectangle 2">
            <a:extLst>
              <a:ext uri="{FF2B5EF4-FFF2-40B4-BE49-F238E27FC236}">
                <a16:creationId xmlns:a16="http://schemas.microsoft.com/office/drawing/2014/main" id="{71FE89EF-D25F-466F-CC36-A5FE64CE2615}"/>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OPTIONAL</a:t>
            </a:r>
          </a:p>
        </p:txBody>
      </p:sp>
      <p:grpSp>
        <p:nvGrpSpPr>
          <p:cNvPr id="2" name="Group 1">
            <a:extLst>
              <a:ext uri="{FF2B5EF4-FFF2-40B4-BE49-F238E27FC236}">
                <a16:creationId xmlns:a16="http://schemas.microsoft.com/office/drawing/2014/main" id="{F933E17D-8FEF-7036-BDB4-1D873C611066}"/>
              </a:ext>
            </a:extLst>
          </p:cNvPr>
          <p:cNvGrpSpPr/>
          <p:nvPr/>
        </p:nvGrpSpPr>
        <p:grpSpPr>
          <a:xfrm>
            <a:off x="10228983" y="337468"/>
            <a:ext cx="1587872" cy="1368854"/>
            <a:chOff x="10228983" y="337468"/>
            <a:chExt cx="1587872" cy="1368854"/>
          </a:xfrm>
        </p:grpSpPr>
        <p:sp>
          <p:nvSpPr>
            <p:cNvPr id="16" name="Hexagon 15">
              <a:extLst>
                <a:ext uri="{FF2B5EF4-FFF2-40B4-BE49-F238E27FC236}">
                  <a16:creationId xmlns:a16="http://schemas.microsoft.com/office/drawing/2014/main" id="{5083BA86-E77F-ADF2-2AB6-132F620C656A}"/>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7" name="Group 16">
              <a:extLst>
                <a:ext uri="{FF2B5EF4-FFF2-40B4-BE49-F238E27FC236}">
                  <a16:creationId xmlns:a16="http://schemas.microsoft.com/office/drawing/2014/main" id="{2EB3C660-D9BC-C31E-9ED5-9E074C0E2F12}"/>
                </a:ext>
              </a:extLst>
            </p:cNvPr>
            <p:cNvGrpSpPr/>
            <p:nvPr/>
          </p:nvGrpSpPr>
          <p:grpSpPr>
            <a:xfrm>
              <a:off x="10621771" y="762700"/>
              <a:ext cx="562136" cy="634675"/>
              <a:chOff x="760175" y="830142"/>
              <a:chExt cx="867619" cy="979579"/>
            </a:xfrm>
          </p:grpSpPr>
          <p:sp>
            <p:nvSpPr>
              <p:cNvPr id="21" name="Rectangle 20">
                <a:extLst>
                  <a:ext uri="{FF2B5EF4-FFF2-40B4-BE49-F238E27FC236}">
                    <a16:creationId xmlns:a16="http://schemas.microsoft.com/office/drawing/2014/main" id="{313CBCA1-A364-2097-D857-04417B79ADBA}"/>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5</a:t>
                </a:r>
              </a:p>
            </p:txBody>
          </p:sp>
          <p:sp>
            <p:nvSpPr>
              <p:cNvPr id="22" name="Rectangle 21">
                <a:extLst>
                  <a:ext uri="{FF2B5EF4-FFF2-40B4-BE49-F238E27FC236}">
                    <a16:creationId xmlns:a16="http://schemas.microsoft.com/office/drawing/2014/main" id="{2807A5FE-5FC3-17D7-87DB-38A63C7FBB1E}"/>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 name="Group 17">
              <a:extLst>
                <a:ext uri="{FF2B5EF4-FFF2-40B4-BE49-F238E27FC236}">
                  <a16:creationId xmlns:a16="http://schemas.microsoft.com/office/drawing/2014/main" id="{37D4CB05-A98C-9553-8BBB-7BFA6D2BC41A}"/>
                </a:ext>
              </a:extLst>
            </p:cNvPr>
            <p:cNvGrpSpPr/>
            <p:nvPr/>
          </p:nvGrpSpPr>
          <p:grpSpPr>
            <a:xfrm>
              <a:off x="11325415" y="762701"/>
              <a:ext cx="182192" cy="634674"/>
              <a:chOff x="2121762" y="2323619"/>
              <a:chExt cx="200378" cy="825210"/>
            </a:xfrm>
          </p:grpSpPr>
          <p:sp>
            <p:nvSpPr>
              <p:cNvPr id="19" name="Isosceles Triangle 18">
                <a:extLst>
                  <a:ext uri="{FF2B5EF4-FFF2-40B4-BE49-F238E27FC236}">
                    <a16:creationId xmlns:a16="http://schemas.microsoft.com/office/drawing/2014/main" id="{00BA1CDE-E06D-E4BD-FEEF-D1A79CAB0F08}"/>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E37DA2DD-8209-CA85-C332-80600E788030}"/>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4874268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Key considerations</a:t>
            </a:r>
          </a:p>
        </p:txBody>
      </p:sp>
      <p:grpSp>
        <p:nvGrpSpPr>
          <p:cNvPr id="3" name="Group 2">
            <a:extLst>
              <a:ext uri="{FF2B5EF4-FFF2-40B4-BE49-F238E27FC236}">
                <a16:creationId xmlns:a16="http://schemas.microsoft.com/office/drawing/2014/main" id="{6298C5EC-9AD0-0F67-8188-01479A0B9278}"/>
              </a:ext>
            </a:extLst>
          </p:cNvPr>
          <p:cNvGrpSpPr/>
          <p:nvPr/>
        </p:nvGrpSpPr>
        <p:grpSpPr>
          <a:xfrm>
            <a:off x="1001789" y="1929481"/>
            <a:ext cx="1822985" cy="1749561"/>
            <a:chOff x="1744894" y="2192954"/>
            <a:chExt cx="2564275" cy="2460995"/>
          </a:xfrm>
        </p:grpSpPr>
        <p:grpSp>
          <p:nvGrpSpPr>
            <p:cNvPr id="5" name="Group 4">
              <a:extLst>
                <a:ext uri="{FF2B5EF4-FFF2-40B4-BE49-F238E27FC236}">
                  <a16:creationId xmlns:a16="http://schemas.microsoft.com/office/drawing/2014/main" id="{74A6C42E-C27C-023B-2B4B-51970884024D}"/>
                </a:ext>
              </a:extLst>
            </p:cNvPr>
            <p:cNvGrpSpPr/>
            <p:nvPr/>
          </p:nvGrpSpPr>
          <p:grpSpPr>
            <a:xfrm>
              <a:off x="1744894" y="2192954"/>
              <a:ext cx="2564275" cy="2460995"/>
              <a:chOff x="1459832" y="2812046"/>
              <a:chExt cx="1953652" cy="1874967"/>
            </a:xfrm>
          </p:grpSpPr>
          <p:sp>
            <p:nvSpPr>
              <p:cNvPr id="9" name="Rectangle: Single Corner Snipped 8">
                <a:extLst>
                  <a:ext uri="{FF2B5EF4-FFF2-40B4-BE49-F238E27FC236}">
                    <a16:creationId xmlns:a16="http://schemas.microsoft.com/office/drawing/2014/main" id="{7B03361D-E89B-71B5-B122-74B16C4EE3EF}"/>
                  </a:ext>
                </a:extLst>
              </p:cNvPr>
              <p:cNvSpPr/>
              <p:nvPr/>
            </p:nvSpPr>
            <p:spPr>
              <a:xfrm rot="20978324">
                <a:off x="1459832" y="2999874"/>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Single Corner Snipped 9">
                <a:extLst>
                  <a:ext uri="{FF2B5EF4-FFF2-40B4-BE49-F238E27FC236}">
                    <a16:creationId xmlns:a16="http://schemas.microsoft.com/office/drawing/2014/main" id="{84E4A0D1-14F3-C1F5-7E9C-E1D335EF3974}"/>
                  </a:ext>
                </a:extLst>
              </p:cNvPr>
              <p:cNvSpPr/>
              <p:nvPr/>
            </p:nvSpPr>
            <p:spPr>
              <a:xfrm>
                <a:off x="1871174" y="2812046"/>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Single Corner Snipped 10">
                <a:extLst>
                  <a:ext uri="{FF2B5EF4-FFF2-40B4-BE49-F238E27FC236}">
                    <a16:creationId xmlns:a16="http://schemas.microsoft.com/office/drawing/2014/main" id="{2105437B-946C-2E80-DED5-292E1FD03EE8}"/>
                  </a:ext>
                </a:extLst>
              </p:cNvPr>
              <p:cNvSpPr/>
              <p:nvPr/>
            </p:nvSpPr>
            <p:spPr>
              <a:xfrm rot="582585">
                <a:off x="2130116" y="3130929"/>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6" name="Group 5">
              <a:extLst>
                <a:ext uri="{FF2B5EF4-FFF2-40B4-BE49-F238E27FC236}">
                  <a16:creationId xmlns:a16="http://schemas.microsoft.com/office/drawing/2014/main" id="{103240D4-63F4-7222-6E54-C83288159371}"/>
                </a:ext>
              </a:extLst>
            </p:cNvPr>
            <p:cNvGrpSpPr/>
            <p:nvPr/>
          </p:nvGrpSpPr>
          <p:grpSpPr>
            <a:xfrm rot="619501">
              <a:off x="3224746" y="3087487"/>
              <a:ext cx="506112" cy="1135915"/>
              <a:chOff x="5960196" y="3632825"/>
              <a:chExt cx="324376" cy="728028"/>
            </a:xfrm>
            <a:solidFill>
              <a:schemeClr val="bg1"/>
            </a:solidFill>
          </p:grpSpPr>
          <p:sp>
            <p:nvSpPr>
              <p:cNvPr id="7" name="Round Same Side Corner Rectangle 46">
                <a:extLst>
                  <a:ext uri="{FF2B5EF4-FFF2-40B4-BE49-F238E27FC236}">
                    <a16:creationId xmlns:a16="http://schemas.microsoft.com/office/drawing/2014/main" id="{7306C84E-44B5-620C-E461-7D3D49E0858B}"/>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8BE99BED-7B5F-D749-80C1-8D750493D606}"/>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sp>
        <p:nvSpPr>
          <p:cNvPr id="12" name="TextBox 11">
            <a:extLst>
              <a:ext uri="{FF2B5EF4-FFF2-40B4-BE49-F238E27FC236}">
                <a16:creationId xmlns:a16="http://schemas.microsoft.com/office/drawing/2014/main" id="{54C6D320-8DAA-C152-A7CB-C6AA822070BB}"/>
              </a:ext>
            </a:extLst>
          </p:cNvPr>
          <p:cNvSpPr txBox="1"/>
          <p:nvPr/>
        </p:nvSpPr>
        <p:spPr>
          <a:xfrm>
            <a:off x="434501" y="4272055"/>
            <a:ext cx="3099767" cy="1200329"/>
          </a:xfrm>
          <a:prstGeom prst="rect">
            <a:avLst/>
          </a:prstGeom>
          <a:noFill/>
        </p:spPr>
        <p:txBody>
          <a:bodyPr wrap="square" rtlCol="0">
            <a:spAutoFit/>
          </a:bodyPr>
          <a:lstStyle/>
          <a:p>
            <a:pPr algn="ctr"/>
            <a:r>
              <a:rPr lang="en-CA" b="1" spc="300">
                <a:solidFill>
                  <a:schemeClr val="accent4"/>
                </a:solidFill>
                <a:latin typeface="Arial" panose="020B0604020202020204" pitchFamily="34" charset="0"/>
                <a:cs typeface="Arial" panose="020B0604020202020204" pitchFamily="34" charset="0"/>
              </a:rPr>
              <a:t>CASE REGISTRATION AND INITIAL ASSESSMENT FORM</a:t>
            </a:r>
          </a:p>
        </p:txBody>
      </p:sp>
      <p:sp>
        <p:nvSpPr>
          <p:cNvPr id="13" name="TextBox 12">
            <a:extLst>
              <a:ext uri="{FF2B5EF4-FFF2-40B4-BE49-F238E27FC236}">
                <a16:creationId xmlns:a16="http://schemas.microsoft.com/office/drawing/2014/main" id="{4783A503-9B27-2BFC-4E54-ED51EDF46109}"/>
              </a:ext>
            </a:extLst>
          </p:cNvPr>
          <p:cNvSpPr txBox="1"/>
          <p:nvPr/>
        </p:nvSpPr>
        <p:spPr>
          <a:xfrm>
            <a:off x="4198219" y="2059939"/>
            <a:ext cx="3345530" cy="3034485"/>
          </a:xfrm>
          <a:prstGeom prst="rect">
            <a:avLst/>
          </a:prstGeom>
          <a:noFill/>
        </p:spPr>
        <p:txBody>
          <a:bodyPr wrap="square">
            <a:spAutoFit/>
          </a:bodyPr>
          <a:lstStyle/>
          <a:p>
            <a:pPr marL="0" marR="0" lvl="0" indent="0" algn="l" rtl="0">
              <a:lnSpc>
                <a:spcPct val="107000"/>
              </a:lnSpc>
              <a:spcBef>
                <a:spcPts val="0"/>
              </a:spcBef>
              <a:spcAft>
                <a:spcPts val="0"/>
              </a:spcAft>
              <a:buNone/>
            </a:pPr>
            <a:r>
              <a:rPr lang="en-US" b="1">
                <a:solidFill>
                  <a:schemeClr val="dk1"/>
                </a:solidFill>
                <a:latin typeface="Arial"/>
                <a:ea typeface="Arial"/>
                <a:cs typeface="Arial"/>
                <a:sym typeface="Arial"/>
              </a:rPr>
              <a:t>WHY</a:t>
            </a:r>
          </a:p>
          <a:p>
            <a:pPr marL="0" marR="0" lvl="0" indent="0" algn="l" rtl="0">
              <a:lnSpc>
                <a:spcPct val="107000"/>
              </a:lnSpc>
              <a:spcBef>
                <a:spcPts val="0"/>
              </a:spcBef>
              <a:spcAft>
                <a:spcPts val="0"/>
              </a:spcAft>
              <a:buNone/>
            </a:pPr>
            <a:endParaRPr lang="en-US" b="1">
              <a:solidFill>
                <a:schemeClr val="dk1"/>
              </a:solidFill>
              <a:latin typeface="Arial"/>
              <a:ea typeface="Arial"/>
              <a:cs typeface="Arial"/>
              <a:sym typeface="Arial"/>
            </a:endParaRPr>
          </a:p>
          <a:p>
            <a:pPr marL="285750" marR="0" lvl="0" indent="-285750" algn="l" rtl="0">
              <a:lnSpc>
                <a:spcPct val="107000"/>
              </a:lnSpc>
              <a:spcBef>
                <a:spcPts val="0"/>
              </a:spcBef>
              <a:spcAft>
                <a:spcPts val="0"/>
              </a:spcAft>
              <a:buFont typeface="Arial" panose="020B0604020202020204" pitchFamily="34" charset="0"/>
              <a:buChar char="•"/>
            </a:pPr>
            <a:r>
              <a:rPr lang="en-US">
                <a:solidFill>
                  <a:schemeClr val="dk1"/>
                </a:solidFill>
                <a:latin typeface="Arial"/>
                <a:ea typeface="Arial"/>
                <a:cs typeface="Arial"/>
                <a:sym typeface="Arial"/>
              </a:rPr>
              <a:t>To register the case for case management </a:t>
            </a:r>
          </a:p>
          <a:p>
            <a:pPr marL="285750" marR="0" lvl="0" indent="-285750" algn="l" rtl="0">
              <a:lnSpc>
                <a:spcPct val="107000"/>
              </a:lnSpc>
              <a:spcBef>
                <a:spcPts val="0"/>
              </a:spcBef>
              <a:spcAft>
                <a:spcPts val="0"/>
              </a:spcAft>
              <a:buFont typeface="Arial" panose="020B0604020202020204" pitchFamily="34" charset="0"/>
              <a:buChar char="•"/>
            </a:pPr>
            <a:r>
              <a:rPr lang="en-US">
                <a:solidFill>
                  <a:schemeClr val="dk1"/>
                </a:solidFill>
                <a:latin typeface="Arial"/>
                <a:ea typeface="Arial"/>
                <a:cs typeface="Arial"/>
                <a:sym typeface="Arial"/>
              </a:rPr>
              <a:t>To record data from the initial assessment after the case has been found to be eligible for case management (based on the eligibility criteria).</a:t>
            </a:r>
          </a:p>
        </p:txBody>
      </p:sp>
      <p:sp>
        <p:nvSpPr>
          <p:cNvPr id="15" name="TextBox 14">
            <a:extLst>
              <a:ext uri="{FF2B5EF4-FFF2-40B4-BE49-F238E27FC236}">
                <a16:creationId xmlns:a16="http://schemas.microsoft.com/office/drawing/2014/main" id="{05B1F86C-9AFC-AA2C-662C-73FEC8944A22}"/>
              </a:ext>
            </a:extLst>
          </p:cNvPr>
          <p:cNvSpPr txBox="1"/>
          <p:nvPr/>
        </p:nvSpPr>
        <p:spPr>
          <a:xfrm>
            <a:off x="8218311" y="2059939"/>
            <a:ext cx="3235233" cy="2738122"/>
          </a:xfrm>
          <a:prstGeom prst="rect">
            <a:avLst/>
          </a:prstGeom>
          <a:noFill/>
        </p:spPr>
        <p:txBody>
          <a:bodyPr wrap="square">
            <a:spAutoFit/>
          </a:bodyPr>
          <a:lstStyle/>
          <a:p>
            <a:pPr marL="0" marR="0" lvl="0" indent="0" algn="l" rtl="0">
              <a:lnSpc>
                <a:spcPct val="107000"/>
              </a:lnSpc>
              <a:spcBef>
                <a:spcPts val="0"/>
              </a:spcBef>
              <a:spcAft>
                <a:spcPts val="0"/>
              </a:spcAft>
              <a:buNone/>
            </a:pPr>
            <a:r>
              <a:rPr lang="en-US" b="1">
                <a:solidFill>
                  <a:schemeClr val="dk1"/>
                </a:solidFill>
                <a:latin typeface="Arial"/>
                <a:ea typeface="Arial"/>
                <a:cs typeface="Arial"/>
                <a:sym typeface="Arial"/>
              </a:rPr>
              <a:t>WHEN</a:t>
            </a:r>
          </a:p>
          <a:p>
            <a:pPr marL="0" marR="0" lvl="0" indent="0" algn="l" rtl="0">
              <a:lnSpc>
                <a:spcPct val="107000"/>
              </a:lnSpc>
              <a:spcBef>
                <a:spcPts val="0"/>
              </a:spcBef>
              <a:spcAft>
                <a:spcPts val="0"/>
              </a:spcAft>
              <a:buNone/>
            </a:pPr>
            <a:endParaRPr lang="en-US" b="1">
              <a:solidFill>
                <a:schemeClr val="dk1"/>
              </a:solidFill>
              <a:latin typeface="Arial"/>
              <a:ea typeface="Arial"/>
              <a:cs typeface="Arial"/>
              <a:sym typeface="Arial"/>
            </a:endParaRPr>
          </a:p>
          <a:p>
            <a:pPr marR="0" lvl="0" algn="l" rtl="0">
              <a:lnSpc>
                <a:spcPct val="107000"/>
              </a:lnSpc>
              <a:spcBef>
                <a:spcPts val="0"/>
              </a:spcBef>
              <a:spcAft>
                <a:spcPts val="0"/>
              </a:spcAft>
            </a:pPr>
            <a:r>
              <a:rPr lang="en-US">
                <a:solidFill>
                  <a:schemeClr val="dk1"/>
                </a:solidFill>
                <a:latin typeface="Arial"/>
                <a:ea typeface="Arial"/>
                <a:cs typeface="Arial"/>
                <a:sym typeface="Arial"/>
              </a:rPr>
              <a:t>Directly after consent/assent is obtained.</a:t>
            </a:r>
          </a:p>
          <a:p>
            <a:pPr marL="285750" marR="0" lvl="0" indent="-285750" algn="l" rtl="0">
              <a:lnSpc>
                <a:spcPct val="107000"/>
              </a:lnSpc>
              <a:spcBef>
                <a:spcPts val="0"/>
              </a:spcBef>
              <a:spcAft>
                <a:spcPts val="0"/>
              </a:spcAft>
              <a:buFont typeface="Arial" panose="020B0604020202020204" pitchFamily="34" charset="0"/>
              <a:buChar char="•"/>
            </a:pPr>
            <a:endParaRPr lang="en-US">
              <a:solidFill>
                <a:schemeClr val="dk1"/>
              </a:solidFill>
              <a:latin typeface="Arial"/>
              <a:ea typeface="Arial"/>
              <a:cs typeface="Arial"/>
              <a:sym typeface="Arial"/>
            </a:endParaRPr>
          </a:p>
          <a:p>
            <a:pPr marL="0" marR="0" lvl="0" indent="0" algn="l" rtl="0">
              <a:lnSpc>
                <a:spcPct val="107000"/>
              </a:lnSpc>
              <a:spcBef>
                <a:spcPts val="0"/>
              </a:spcBef>
              <a:spcAft>
                <a:spcPts val="0"/>
              </a:spcAft>
              <a:buNone/>
            </a:pPr>
            <a:r>
              <a:rPr lang="en-US" b="1">
                <a:solidFill>
                  <a:schemeClr val="dk1"/>
                </a:solidFill>
                <a:latin typeface="Arial"/>
                <a:ea typeface="Arial"/>
                <a:cs typeface="Arial"/>
                <a:sym typeface="Arial"/>
              </a:rPr>
              <a:t>WHO</a:t>
            </a:r>
          </a:p>
          <a:p>
            <a:pPr marL="0" marR="0" lvl="0" indent="0" algn="l" rtl="0">
              <a:lnSpc>
                <a:spcPct val="107000"/>
              </a:lnSpc>
              <a:spcBef>
                <a:spcPts val="0"/>
              </a:spcBef>
              <a:spcAft>
                <a:spcPts val="0"/>
              </a:spcAft>
              <a:buNone/>
            </a:pPr>
            <a:endParaRPr lang="en-US" b="1">
              <a:solidFill>
                <a:schemeClr val="dk1"/>
              </a:solidFill>
              <a:latin typeface="Arial"/>
              <a:ea typeface="Arial"/>
              <a:cs typeface="Arial"/>
              <a:sym typeface="Arial"/>
            </a:endParaRPr>
          </a:p>
          <a:p>
            <a:pPr marR="0" lvl="0" algn="l" rtl="0">
              <a:lnSpc>
                <a:spcPct val="107000"/>
              </a:lnSpc>
              <a:spcBef>
                <a:spcPts val="0"/>
              </a:spcBef>
              <a:spcAft>
                <a:spcPts val="0"/>
              </a:spcAft>
            </a:pPr>
            <a:r>
              <a:rPr lang="en-US">
                <a:solidFill>
                  <a:schemeClr val="dk1"/>
                </a:solidFill>
                <a:latin typeface="Arial"/>
                <a:ea typeface="Arial"/>
                <a:cs typeface="Arial"/>
                <a:sym typeface="Arial"/>
              </a:rPr>
              <a:t>Assigned caseworker to the case</a:t>
            </a:r>
          </a:p>
        </p:txBody>
      </p:sp>
      <p:sp>
        <p:nvSpPr>
          <p:cNvPr id="4" name="Rectangle 3">
            <a:extLst>
              <a:ext uri="{FF2B5EF4-FFF2-40B4-BE49-F238E27FC236}">
                <a16:creationId xmlns:a16="http://schemas.microsoft.com/office/drawing/2014/main" id="{A9449307-BFF0-E50E-0ECC-6F8FBA39FD2B}"/>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OPTIONAL</a:t>
            </a:r>
          </a:p>
        </p:txBody>
      </p:sp>
      <p:grpSp>
        <p:nvGrpSpPr>
          <p:cNvPr id="2" name="Group 1">
            <a:extLst>
              <a:ext uri="{FF2B5EF4-FFF2-40B4-BE49-F238E27FC236}">
                <a16:creationId xmlns:a16="http://schemas.microsoft.com/office/drawing/2014/main" id="{0E1111D0-60D7-0CCD-030F-719B3A4E2C08}"/>
              </a:ext>
            </a:extLst>
          </p:cNvPr>
          <p:cNvGrpSpPr/>
          <p:nvPr/>
        </p:nvGrpSpPr>
        <p:grpSpPr>
          <a:xfrm>
            <a:off x="10228983" y="337468"/>
            <a:ext cx="1587872" cy="1368854"/>
            <a:chOff x="10228983" y="337468"/>
            <a:chExt cx="1587872" cy="1368854"/>
          </a:xfrm>
        </p:grpSpPr>
        <p:sp>
          <p:nvSpPr>
            <p:cNvPr id="16" name="Hexagon 15">
              <a:extLst>
                <a:ext uri="{FF2B5EF4-FFF2-40B4-BE49-F238E27FC236}">
                  <a16:creationId xmlns:a16="http://schemas.microsoft.com/office/drawing/2014/main" id="{48E8BF56-7968-D6FC-C7B6-F603E5EC9294}"/>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7" name="Group 16">
              <a:extLst>
                <a:ext uri="{FF2B5EF4-FFF2-40B4-BE49-F238E27FC236}">
                  <a16:creationId xmlns:a16="http://schemas.microsoft.com/office/drawing/2014/main" id="{A262FA4C-5CF0-DB6C-5D81-71602DB82DF9}"/>
                </a:ext>
              </a:extLst>
            </p:cNvPr>
            <p:cNvGrpSpPr/>
            <p:nvPr/>
          </p:nvGrpSpPr>
          <p:grpSpPr>
            <a:xfrm>
              <a:off x="10621771" y="762700"/>
              <a:ext cx="562136" cy="634675"/>
              <a:chOff x="760175" y="830142"/>
              <a:chExt cx="867619" cy="979579"/>
            </a:xfrm>
          </p:grpSpPr>
          <p:sp>
            <p:nvSpPr>
              <p:cNvPr id="21" name="Rectangle 20">
                <a:extLst>
                  <a:ext uri="{FF2B5EF4-FFF2-40B4-BE49-F238E27FC236}">
                    <a16:creationId xmlns:a16="http://schemas.microsoft.com/office/drawing/2014/main" id="{2F9CC1FB-51E1-7DBA-553F-4F0BF32608CC}"/>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7</a:t>
                </a:r>
              </a:p>
            </p:txBody>
          </p:sp>
          <p:sp>
            <p:nvSpPr>
              <p:cNvPr id="22" name="Rectangle 21">
                <a:extLst>
                  <a:ext uri="{FF2B5EF4-FFF2-40B4-BE49-F238E27FC236}">
                    <a16:creationId xmlns:a16="http://schemas.microsoft.com/office/drawing/2014/main" id="{745F04B0-FB51-7AA8-DCB8-5FBA15DF9F09}"/>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 name="Group 17">
              <a:extLst>
                <a:ext uri="{FF2B5EF4-FFF2-40B4-BE49-F238E27FC236}">
                  <a16:creationId xmlns:a16="http://schemas.microsoft.com/office/drawing/2014/main" id="{DBEAE08E-7DD7-9108-0D5A-3DF68256D36B}"/>
                </a:ext>
              </a:extLst>
            </p:cNvPr>
            <p:cNvGrpSpPr/>
            <p:nvPr/>
          </p:nvGrpSpPr>
          <p:grpSpPr>
            <a:xfrm>
              <a:off x="11325415" y="762701"/>
              <a:ext cx="182192" cy="634674"/>
              <a:chOff x="2121762" y="2323619"/>
              <a:chExt cx="200378" cy="825210"/>
            </a:xfrm>
          </p:grpSpPr>
          <p:sp>
            <p:nvSpPr>
              <p:cNvPr id="19" name="Isosceles Triangle 18">
                <a:extLst>
                  <a:ext uri="{FF2B5EF4-FFF2-40B4-BE49-F238E27FC236}">
                    <a16:creationId xmlns:a16="http://schemas.microsoft.com/office/drawing/2014/main" id="{6D45529C-84AF-B2C3-2A43-108462E85C87}"/>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98A42B88-89D8-5109-EE8E-0E225DBA7BA5}"/>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1899789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Key considerations</a:t>
            </a:r>
          </a:p>
        </p:txBody>
      </p:sp>
      <p:sp>
        <p:nvSpPr>
          <p:cNvPr id="5" name="TextBox 4">
            <a:extLst>
              <a:ext uri="{FF2B5EF4-FFF2-40B4-BE49-F238E27FC236}">
                <a16:creationId xmlns:a16="http://schemas.microsoft.com/office/drawing/2014/main" id="{166DC59B-9B88-3E28-6F02-5DF68F8B6611}"/>
              </a:ext>
            </a:extLst>
          </p:cNvPr>
          <p:cNvSpPr txBox="1"/>
          <p:nvPr/>
        </p:nvSpPr>
        <p:spPr>
          <a:xfrm>
            <a:off x="674511" y="1630739"/>
            <a:ext cx="3378200" cy="4081117"/>
          </a:xfrm>
          <a:prstGeom prst="rect">
            <a:avLst/>
          </a:prstGeom>
          <a:noFill/>
        </p:spPr>
        <p:txBody>
          <a:bodyPr wrap="square">
            <a:spAutoFit/>
          </a:bodyPr>
          <a:lstStyle/>
          <a:p>
            <a:pPr lvl="0" rtl="0">
              <a:lnSpc>
                <a:spcPct val="90000"/>
              </a:lnSpc>
              <a:spcAft>
                <a:spcPts val="0"/>
              </a:spcAft>
              <a:buClr>
                <a:schemeClr val="dk2"/>
              </a:buClr>
              <a:buSzPts val="1800"/>
            </a:pPr>
            <a:r>
              <a:rPr lang="en-GB" sz="1800" b="1">
                <a:latin typeface="Arial" panose="020B0604020202020204" pitchFamily="34" charset="0"/>
                <a:cs typeface="Arial" panose="020B0604020202020204" pitchFamily="34" charset="0"/>
              </a:rPr>
              <a:t>OBTAIN CONSENT FIRST</a:t>
            </a:r>
          </a:p>
          <a:p>
            <a:pPr lvl="0" rtl="0">
              <a:lnSpc>
                <a:spcPct val="90000"/>
              </a:lnSpc>
              <a:spcAft>
                <a:spcPts val="0"/>
              </a:spcAft>
              <a:buClr>
                <a:schemeClr val="dk2"/>
              </a:buClr>
              <a:buSzPts val="1800"/>
            </a:pPr>
            <a:endParaRPr lang="en-GB">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n-GB" sz="1800">
                <a:latin typeface="Arial" panose="020B0604020202020204" pitchFamily="34" charset="0"/>
                <a:cs typeface="Arial" panose="020B0604020202020204" pitchFamily="34" charset="0"/>
              </a:rPr>
              <a:t>It is imperative that you obtain informed consent before the case management services begin, before listening to a child’s story or gathering any </a:t>
            </a:r>
            <a:r>
              <a:rPr lang="en-GB" sz="1800" b="0">
                <a:latin typeface="Arial" panose="020B0604020202020204" pitchFamily="34" charset="0"/>
                <a:cs typeface="Arial" panose="020B0604020202020204" pitchFamily="34" charset="0"/>
              </a:rPr>
              <a:t>information. </a:t>
            </a:r>
          </a:p>
          <a:p>
            <a:pPr lvl="0" rtl="0">
              <a:lnSpc>
                <a:spcPct val="90000"/>
              </a:lnSpc>
              <a:spcAft>
                <a:spcPts val="0"/>
              </a:spcAft>
              <a:buClr>
                <a:schemeClr val="dk2"/>
              </a:buClr>
              <a:buSzPts val="1800"/>
            </a:pPr>
            <a:endParaRPr lang="en-GB" sz="1800" b="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n-GB" sz="1800" i="1">
                <a:latin typeface="Arial" panose="020B0604020202020204" pitchFamily="34" charset="0"/>
                <a:cs typeface="Arial" panose="020B0604020202020204" pitchFamily="34" charset="0"/>
              </a:rPr>
              <a:t>The CPIMS+ is set-up to </a:t>
            </a:r>
            <a:r>
              <a:rPr lang="en-GB" sz="1800" i="1">
                <a:latin typeface="Arial" panose="020B0604020202020204" pitchFamily="34" charset="0"/>
                <a:cs typeface="Arial" panose="020B0604020202020204" pitchFamily="34" charset="0"/>
                <a:extLst>
                  <a:ext uri="http://customooxmlschemas.google.com/">
                    <go:slidesCustomData xmlns=""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make</a:t>
            </a:r>
            <a:r>
              <a:rPr lang="en-GB" sz="1800" i="1">
                <a:latin typeface="Arial" panose="020B0604020202020204" pitchFamily="34" charset="0"/>
                <a:cs typeface="Arial" panose="020B0604020202020204" pitchFamily="34" charset="0"/>
              </a:rPr>
              <a:t> sure you can only register and refer the case if consent has been obtained. In fact, you cannot proceed to enter data unless you have certified that consent has been provided.</a:t>
            </a:r>
          </a:p>
        </p:txBody>
      </p:sp>
      <p:sp>
        <p:nvSpPr>
          <p:cNvPr id="6" name="TextBox 5">
            <a:extLst>
              <a:ext uri="{FF2B5EF4-FFF2-40B4-BE49-F238E27FC236}">
                <a16:creationId xmlns:a16="http://schemas.microsoft.com/office/drawing/2014/main" id="{2E6555EC-A5A4-E496-C408-DDA044BE9BFF}"/>
              </a:ext>
            </a:extLst>
          </p:cNvPr>
          <p:cNvSpPr txBox="1"/>
          <p:nvPr/>
        </p:nvSpPr>
        <p:spPr>
          <a:xfrm>
            <a:off x="4406900" y="1630739"/>
            <a:ext cx="3378200" cy="2585323"/>
          </a:xfrm>
          <a:prstGeom prst="rect">
            <a:avLst/>
          </a:prstGeom>
          <a:noFill/>
        </p:spPr>
        <p:txBody>
          <a:bodyPr wrap="square">
            <a:spAutoFit/>
          </a:bodyPr>
          <a:lstStyle/>
          <a:p>
            <a:pPr lvl="0" rtl="0">
              <a:lnSpc>
                <a:spcPct val="90000"/>
              </a:lnSpc>
              <a:spcAft>
                <a:spcPts val="0"/>
              </a:spcAft>
              <a:buClr>
                <a:srgbClr val="000000"/>
              </a:buClr>
              <a:buSzPts val="1800"/>
            </a:pPr>
            <a:r>
              <a:rPr lang="en-GB" sz="1800" b="1">
                <a:latin typeface="Arial" panose="020B0604020202020204" pitchFamily="34" charset="0"/>
                <a:ea typeface="Helvetica Neue"/>
                <a:cs typeface="Arial" panose="020B0604020202020204" pitchFamily="34" charset="0"/>
                <a:sym typeface="Helvetica Neue"/>
              </a:rPr>
              <a:t>WHO GIVES CONSENT</a:t>
            </a:r>
          </a:p>
          <a:p>
            <a:pPr lvl="0" rtl="0">
              <a:lnSpc>
                <a:spcPct val="90000"/>
              </a:lnSpc>
              <a:spcAft>
                <a:spcPts val="0"/>
              </a:spcAft>
              <a:buClr>
                <a:srgbClr val="000000"/>
              </a:buClr>
              <a:buSzPts val="1800"/>
            </a:pPr>
            <a:endParaRPr lang="en-GB">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GB" sz="1800">
                <a:latin typeface="Arial" panose="020B0604020202020204" pitchFamily="34" charset="0"/>
                <a:ea typeface="Helvetica Neue"/>
                <a:cs typeface="Arial" panose="020B0604020202020204" pitchFamily="34" charset="0"/>
                <a:sym typeface="Helvetica Neue"/>
              </a:rPr>
              <a:t>Who gives consent </a:t>
            </a:r>
            <a:r>
              <a:rPr lang="en-GB" sz="1800" b="0">
                <a:latin typeface="Arial" panose="020B0604020202020204" pitchFamily="34" charset="0"/>
                <a:ea typeface="Helvetica Neue"/>
                <a:cs typeface="Arial" panose="020B0604020202020204" pitchFamily="34" charset="0"/>
                <a:sym typeface="Helvetica Neue"/>
              </a:rPr>
              <a:t>will depend on age and level of maturity of the child, the presence of the parent/guardian, and the best interests of the child.</a:t>
            </a:r>
          </a:p>
          <a:p>
            <a:pPr lvl="0" rtl="0">
              <a:lnSpc>
                <a:spcPct val="90000"/>
              </a:lnSpc>
              <a:spcAft>
                <a:spcPts val="0"/>
              </a:spcAft>
              <a:buClr>
                <a:srgbClr val="000000"/>
              </a:buClr>
              <a:buSzPts val="1800"/>
            </a:pPr>
            <a:endParaRPr lang="en-GB" sz="1800" b="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GB" sz="1800" i="1">
                <a:latin typeface="Arial" panose="020B0604020202020204" pitchFamily="34" charset="0"/>
                <a:cs typeface="Arial" panose="020B0604020202020204" pitchFamily="34" charset="0"/>
              </a:rPr>
              <a:t>The CPIMS+ allows you to specify who gave consent.</a:t>
            </a:r>
          </a:p>
        </p:txBody>
      </p:sp>
      <p:sp>
        <p:nvSpPr>
          <p:cNvPr id="7" name="TextBox 6">
            <a:extLst>
              <a:ext uri="{FF2B5EF4-FFF2-40B4-BE49-F238E27FC236}">
                <a16:creationId xmlns:a16="http://schemas.microsoft.com/office/drawing/2014/main" id="{38729391-D948-7813-18D3-F1E5DE8F9E60}"/>
              </a:ext>
            </a:extLst>
          </p:cNvPr>
          <p:cNvSpPr txBox="1"/>
          <p:nvPr/>
        </p:nvSpPr>
        <p:spPr>
          <a:xfrm>
            <a:off x="8139289" y="1630739"/>
            <a:ext cx="3378200" cy="2585323"/>
          </a:xfrm>
          <a:prstGeom prst="rect">
            <a:avLst/>
          </a:prstGeom>
          <a:noFill/>
        </p:spPr>
        <p:txBody>
          <a:bodyPr wrap="square">
            <a:spAutoFit/>
          </a:bodyPr>
          <a:lstStyle/>
          <a:p>
            <a:pPr lvl="0" rtl="0">
              <a:lnSpc>
                <a:spcPct val="90000"/>
              </a:lnSpc>
              <a:spcAft>
                <a:spcPts val="0"/>
              </a:spcAft>
              <a:buClr>
                <a:srgbClr val="000000"/>
              </a:buClr>
              <a:buSzPts val="1800"/>
            </a:pPr>
            <a:r>
              <a:rPr lang="en-US" sz="1800" b="1">
                <a:latin typeface="Arial" panose="020B0604020202020204" pitchFamily="34" charset="0"/>
                <a:ea typeface="Helvetica Neue"/>
                <a:cs typeface="Arial" panose="020B0604020202020204" pitchFamily="34" charset="0"/>
                <a:sym typeface="Helvetica Neue"/>
              </a:rPr>
              <a:t>NO CONSENT</a:t>
            </a:r>
          </a:p>
          <a:p>
            <a:pPr lvl="0" rtl="0">
              <a:lnSpc>
                <a:spcPct val="90000"/>
              </a:lnSpc>
              <a:spcAft>
                <a:spcPts val="0"/>
              </a:spcAft>
              <a:buClr>
                <a:srgbClr val="000000"/>
              </a:buClr>
              <a:buSzPts val="1800"/>
            </a:pPr>
            <a:endParaRPr lang="en-US">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b="0">
                <a:latin typeface="Arial" panose="020B0604020202020204" pitchFamily="34" charset="0"/>
                <a:ea typeface="Helvetica Neue"/>
                <a:cs typeface="Arial" panose="020B0604020202020204" pitchFamily="34" charset="0"/>
                <a:sym typeface="Helvetica Neue"/>
              </a:rPr>
              <a:t>There are different questions on the consent form. if the answer to question 2 on consent to share on identifiable data and information for reporting is NO, the case will not appear in the reporting dashboards.</a:t>
            </a:r>
          </a:p>
        </p:txBody>
      </p:sp>
      <p:sp>
        <p:nvSpPr>
          <p:cNvPr id="3" name="Rectangle 2">
            <a:extLst>
              <a:ext uri="{FF2B5EF4-FFF2-40B4-BE49-F238E27FC236}">
                <a16:creationId xmlns:a16="http://schemas.microsoft.com/office/drawing/2014/main" id="{5B03F542-70AB-24E2-4EB3-051CB8371984}"/>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OPTIONAL</a:t>
            </a:r>
          </a:p>
        </p:txBody>
      </p:sp>
    </p:spTree>
    <p:extLst>
      <p:ext uri="{BB962C8B-B14F-4D97-AF65-F5344CB8AC3E}">
        <p14:creationId xmlns:p14="http://schemas.microsoft.com/office/powerpoint/2010/main" val="2030514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t>C</a:t>
            </a:r>
            <a:r>
              <a:rPr lang="en-GB">
                <a:latin typeface="Arial" panose="020B0604020202020204" pitchFamily="34" charset="0"/>
                <a:cs typeface="Arial" panose="020B0604020202020204" pitchFamily="34" charset="0"/>
              </a:rPr>
              <a:t>PIMS+ Demo</a:t>
            </a:r>
          </a:p>
        </p:txBody>
      </p:sp>
      <p:sp>
        <p:nvSpPr>
          <p:cNvPr id="2" name="Google Shape;798;p37">
            <a:extLst>
              <a:ext uri="{FF2B5EF4-FFF2-40B4-BE49-F238E27FC236}">
                <a16:creationId xmlns:a16="http://schemas.microsoft.com/office/drawing/2014/main" id="{B79D8A5E-1E00-742D-3912-2CDB787A114A}"/>
              </a:ext>
            </a:extLst>
          </p:cNvPr>
          <p:cNvSpPr txBox="1"/>
          <p:nvPr/>
        </p:nvSpPr>
        <p:spPr>
          <a:xfrm>
            <a:off x="5923845" y="1893708"/>
            <a:ext cx="5429955" cy="3848321"/>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hlinkClick r:id="rId3"/>
              </a:rPr>
              <a:t>Dashboard overview</a:t>
            </a:r>
            <a:endParaRPr lang="en-US" sz="240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hlinkClick r:id="rId4"/>
              </a:rPr>
              <a:t>Searching for a case</a:t>
            </a:r>
            <a:endParaRPr lang="en-US" sz="240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hlinkClick r:id="rId5"/>
              </a:rPr>
              <a:t>Registering a new case</a:t>
            </a:r>
            <a:endParaRPr lang="en-US" sz="240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Consent and Assent Form</a:t>
            </a:r>
          </a:p>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Identification and Registration Form</a:t>
            </a:r>
          </a:p>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Planning for the Assessment (</a:t>
            </a:r>
            <a:r>
              <a:rPr lang="en-US" sz="2400">
                <a:solidFill>
                  <a:schemeClr val="dk1"/>
                </a:solidFill>
                <a:latin typeface="Arial" panose="020B0604020202020204" pitchFamily="34" charset="0"/>
                <a:ea typeface="Helvetica Neue"/>
                <a:cs typeface="Arial" panose="020B0604020202020204" pitchFamily="34" charset="0"/>
                <a:sym typeface="Helvetica Neue"/>
                <a:hlinkClick r:id="rId6"/>
              </a:rPr>
              <a:t>task</a:t>
            </a:r>
            <a:r>
              <a:rPr lang="en-US" sz="2400">
                <a:solidFill>
                  <a:schemeClr val="dk1"/>
                </a:solidFill>
                <a:latin typeface="Arial" panose="020B0604020202020204" pitchFamily="34" charset="0"/>
                <a:ea typeface="Helvetica Neue"/>
                <a:cs typeface="Arial" panose="020B0604020202020204" pitchFamily="34" charset="0"/>
                <a:sym typeface="Helvetica Neue"/>
              </a:rPr>
              <a:t>)</a:t>
            </a:r>
          </a:p>
        </p:txBody>
      </p:sp>
      <p:pic>
        <p:nvPicPr>
          <p:cNvPr id="3" name="Graphic 2" descr="Vlog with solid fill">
            <a:hlinkClick r:id="rId7"/>
            <a:extLst>
              <a:ext uri="{FF2B5EF4-FFF2-40B4-BE49-F238E27FC236}">
                <a16:creationId xmlns:a16="http://schemas.microsoft.com/office/drawing/2014/main" id="{10B6947D-7876-67F8-0A21-0C92905B8D2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51401" y="1708428"/>
            <a:ext cx="3952227" cy="3952227"/>
          </a:xfrm>
          <a:prstGeom prst="rect">
            <a:avLst/>
          </a:prstGeom>
        </p:spPr>
      </p:pic>
    </p:spTree>
    <p:extLst>
      <p:ext uri="{BB962C8B-B14F-4D97-AF65-F5344CB8AC3E}">
        <p14:creationId xmlns:p14="http://schemas.microsoft.com/office/powerpoint/2010/main" val="32050348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n-GB"/>
              <a:t>Your turn!</a:t>
            </a:r>
            <a:endParaRPr lang="en-ZA"/>
          </a:p>
        </p:txBody>
      </p:sp>
      <p:grpSp>
        <p:nvGrpSpPr>
          <p:cNvPr id="4" name="Group 3">
            <a:extLst>
              <a:ext uri="{FF2B5EF4-FFF2-40B4-BE49-F238E27FC236}">
                <a16:creationId xmlns:a16="http://schemas.microsoft.com/office/drawing/2014/main" id="{107E5D99-72AC-3CA4-4C4D-B10BDE876B7E}"/>
              </a:ext>
            </a:extLst>
          </p:cNvPr>
          <p:cNvGrpSpPr/>
          <p:nvPr/>
        </p:nvGrpSpPr>
        <p:grpSpPr>
          <a:xfrm>
            <a:off x="1007851" y="1799170"/>
            <a:ext cx="950012" cy="1799163"/>
            <a:chOff x="7838339" y="2226754"/>
            <a:chExt cx="1969639" cy="3730164"/>
          </a:xfrm>
          <a:solidFill>
            <a:schemeClr val="accent4"/>
          </a:solidFill>
        </p:grpSpPr>
        <p:sp>
          <p:nvSpPr>
            <p:cNvPr id="9" name="Round Same Side Corner Rectangle 3">
              <a:extLst>
                <a:ext uri="{FF2B5EF4-FFF2-40B4-BE49-F238E27FC236}">
                  <a16:creationId xmlns:a16="http://schemas.microsoft.com/office/drawing/2014/main" id="{BC70257C-4F0C-5070-8133-A8E91BD261EE}"/>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1</a:t>
              </a:r>
            </a:p>
          </p:txBody>
        </p:sp>
        <p:sp>
          <p:nvSpPr>
            <p:cNvPr id="10" name="Oval 9">
              <a:extLst>
                <a:ext uri="{FF2B5EF4-FFF2-40B4-BE49-F238E27FC236}">
                  <a16:creationId xmlns:a16="http://schemas.microsoft.com/office/drawing/2014/main" id="{4E603EB9-92AF-BCE2-6D5B-C30061A558AD}"/>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1" name="Group 10">
              <a:extLst>
                <a:ext uri="{FF2B5EF4-FFF2-40B4-BE49-F238E27FC236}">
                  <a16:creationId xmlns:a16="http://schemas.microsoft.com/office/drawing/2014/main" id="{11B4B7F9-C9CA-F00C-26D2-0D9E194684C7}"/>
                </a:ext>
              </a:extLst>
            </p:cNvPr>
            <p:cNvGrpSpPr/>
            <p:nvPr/>
          </p:nvGrpSpPr>
          <p:grpSpPr>
            <a:xfrm rot="507905">
              <a:off x="7838339" y="3815940"/>
              <a:ext cx="553322" cy="1525212"/>
              <a:chOff x="7916671" y="3937945"/>
              <a:chExt cx="553322" cy="1525212"/>
            </a:xfrm>
            <a:grpFill/>
          </p:grpSpPr>
          <p:sp>
            <p:nvSpPr>
              <p:cNvPr id="15" name="Round Same Side Corner Rectangle 25">
                <a:extLst>
                  <a:ext uri="{FF2B5EF4-FFF2-40B4-BE49-F238E27FC236}">
                    <a16:creationId xmlns:a16="http://schemas.microsoft.com/office/drawing/2014/main" id="{82CF3F2A-6910-85FA-D5CC-6449787030C1}"/>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AECA4935-46BA-350E-D8C1-32DDE2147DCF}"/>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2" name="Group 11">
              <a:extLst>
                <a:ext uri="{FF2B5EF4-FFF2-40B4-BE49-F238E27FC236}">
                  <a16:creationId xmlns:a16="http://schemas.microsoft.com/office/drawing/2014/main" id="{68D76715-93E8-6D26-65A8-49B92523B652}"/>
                </a:ext>
              </a:extLst>
            </p:cNvPr>
            <p:cNvGrpSpPr/>
            <p:nvPr/>
          </p:nvGrpSpPr>
          <p:grpSpPr>
            <a:xfrm rot="21105829" flipH="1">
              <a:off x="9243874" y="3806245"/>
              <a:ext cx="564104" cy="1525212"/>
              <a:chOff x="7916671" y="3937945"/>
              <a:chExt cx="553322" cy="1525212"/>
            </a:xfrm>
            <a:grpFill/>
          </p:grpSpPr>
          <p:sp>
            <p:nvSpPr>
              <p:cNvPr id="13" name="Round Same Side Corner Rectangle 25">
                <a:extLst>
                  <a:ext uri="{FF2B5EF4-FFF2-40B4-BE49-F238E27FC236}">
                    <a16:creationId xmlns:a16="http://schemas.microsoft.com/office/drawing/2014/main" id="{F1EA59A8-D467-2BE0-13CF-01CFB97C5A9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a:extLst>
                  <a:ext uri="{FF2B5EF4-FFF2-40B4-BE49-F238E27FC236}">
                    <a16:creationId xmlns:a16="http://schemas.microsoft.com/office/drawing/2014/main" id="{D7040860-11D1-79F7-EC73-D5AFF0A7CA30}"/>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8" name="Group 17">
            <a:extLst>
              <a:ext uri="{FF2B5EF4-FFF2-40B4-BE49-F238E27FC236}">
                <a16:creationId xmlns:a16="http://schemas.microsoft.com/office/drawing/2014/main" id="{BA501BFE-91A6-6D70-856C-2140D6D1044F}"/>
              </a:ext>
            </a:extLst>
          </p:cNvPr>
          <p:cNvGrpSpPr/>
          <p:nvPr/>
        </p:nvGrpSpPr>
        <p:grpSpPr>
          <a:xfrm>
            <a:off x="6577111" y="1799170"/>
            <a:ext cx="950012" cy="1799163"/>
            <a:chOff x="7838339" y="2226754"/>
            <a:chExt cx="1969639" cy="3730164"/>
          </a:xfrm>
          <a:solidFill>
            <a:schemeClr val="accent1"/>
          </a:solidFill>
        </p:grpSpPr>
        <p:sp>
          <p:nvSpPr>
            <p:cNvPr id="19" name="Round Same Side Corner Rectangle 3">
              <a:extLst>
                <a:ext uri="{FF2B5EF4-FFF2-40B4-BE49-F238E27FC236}">
                  <a16:creationId xmlns:a16="http://schemas.microsoft.com/office/drawing/2014/main" id="{C99FCDA3-1105-0335-16F6-67AA878B0EFC}"/>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2</a:t>
              </a:r>
            </a:p>
          </p:txBody>
        </p:sp>
        <p:sp>
          <p:nvSpPr>
            <p:cNvPr id="20" name="Oval 19">
              <a:extLst>
                <a:ext uri="{FF2B5EF4-FFF2-40B4-BE49-F238E27FC236}">
                  <a16:creationId xmlns:a16="http://schemas.microsoft.com/office/drawing/2014/main" id="{E933E93F-4DCE-C54A-1570-3F1FD3DE10DE}"/>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1" name="Group 20">
              <a:extLst>
                <a:ext uri="{FF2B5EF4-FFF2-40B4-BE49-F238E27FC236}">
                  <a16:creationId xmlns:a16="http://schemas.microsoft.com/office/drawing/2014/main" id="{D2D9C700-5682-E8EA-EC3A-38E58A18EFA0}"/>
                </a:ext>
              </a:extLst>
            </p:cNvPr>
            <p:cNvGrpSpPr/>
            <p:nvPr/>
          </p:nvGrpSpPr>
          <p:grpSpPr>
            <a:xfrm rot="507905">
              <a:off x="7838339" y="3815940"/>
              <a:ext cx="553322" cy="1525212"/>
              <a:chOff x="7916671" y="3937945"/>
              <a:chExt cx="553322" cy="1525212"/>
            </a:xfrm>
            <a:grpFill/>
          </p:grpSpPr>
          <p:sp>
            <p:nvSpPr>
              <p:cNvPr id="25" name="Round Same Side Corner Rectangle 25">
                <a:extLst>
                  <a:ext uri="{FF2B5EF4-FFF2-40B4-BE49-F238E27FC236}">
                    <a16:creationId xmlns:a16="http://schemas.microsoft.com/office/drawing/2014/main" id="{60E1F89B-0C87-DD3F-E6A5-4EB7A473B88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a:extLst>
                  <a:ext uri="{FF2B5EF4-FFF2-40B4-BE49-F238E27FC236}">
                    <a16:creationId xmlns:a16="http://schemas.microsoft.com/office/drawing/2014/main" id="{33B547A2-07D8-FD6E-DE40-98B41C26C9D8}"/>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2" name="Group 21">
              <a:extLst>
                <a:ext uri="{FF2B5EF4-FFF2-40B4-BE49-F238E27FC236}">
                  <a16:creationId xmlns:a16="http://schemas.microsoft.com/office/drawing/2014/main" id="{BEDFF63F-CDBD-134C-CB82-175CA7FE8D86}"/>
                </a:ext>
              </a:extLst>
            </p:cNvPr>
            <p:cNvGrpSpPr/>
            <p:nvPr/>
          </p:nvGrpSpPr>
          <p:grpSpPr>
            <a:xfrm rot="21105829" flipH="1">
              <a:off x="9243874" y="3806245"/>
              <a:ext cx="564104" cy="1525212"/>
              <a:chOff x="7916671" y="3937945"/>
              <a:chExt cx="553322" cy="1525212"/>
            </a:xfrm>
            <a:grpFill/>
          </p:grpSpPr>
          <p:sp>
            <p:nvSpPr>
              <p:cNvPr id="23" name="Round Same Side Corner Rectangle 25">
                <a:extLst>
                  <a:ext uri="{FF2B5EF4-FFF2-40B4-BE49-F238E27FC236}">
                    <a16:creationId xmlns:a16="http://schemas.microsoft.com/office/drawing/2014/main" id="{4472D17D-0018-BE0E-AE6C-BD7E44883F3F}"/>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a:extLst>
                  <a:ext uri="{FF2B5EF4-FFF2-40B4-BE49-F238E27FC236}">
                    <a16:creationId xmlns:a16="http://schemas.microsoft.com/office/drawing/2014/main" id="{147B9F4A-BDF4-76C7-221F-05DC3C2BA292}"/>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28" name="TextBox 27">
            <a:extLst>
              <a:ext uri="{FF2B5EF4-FFF2-40B4-BE49-F238E27FC236}">
                <a16:creationId xmlns:a16="http://schemas.microsoft.com/office/drawing/2014/main" id="{A4772331-2DD5-CCE1-B47F-958EA3B89A40}"/>
              </a:ext>
            </a:extLst>
          </p:cNvPr>
          <p:cNvSpPr txBox="1"/>
          <p:nvPr/>
        </p:nvSpPr>
        <p:spPr>
          <a:xfrm>
            <a:off x="2342601" y="1737987"/>
            <a:ext cx="3345530" cy="3923575"/>
          </a:xfrm>
          <a:prstGeom prst="rect">
            <a:avLst/>
          </a:prstGeom>
          <a:noFill/>
        </p:spPr>
        <p:txBody>
          <a:bodyPr wrap="square">
            <a:spAutoFit/>
          </a:bodyPr>
          <a:lstStyle/>
          <a:p>
            <a:pPr marL="0" marR="0" lvl="0" indent="0" algn="l" rtl="0">
              <a:lnSpc>
                <a:spcPct val="107000"/>
              </a:lnSpc>
              <a:spcBef>
                <a:spcPts val="0"/>
              </a:spcBef>
              <a:buNone/>
            </a:pPr>
            <a:r>
              <a:rPr lang="en-US" b="1">
                <a:solidFill>
                  <a:schemeClr val="dk1"/>
                </a:solidFill>
                <a:latin typeface="Arial"/>
                <a:ea typeface="Arial"/>
                <a:cs typeface="Arial"/>
                <a:sym typeface="Arial"/>
              </a:rPr>
              <a:t>CASEWORKER</a:t>
            </a:r>
          </a:p>
          <a:p>
            <a:pPr marL="0" marR="0" lvl="0" indent="0" algn="l" rtl="0">
              <a:lnSpc>
                <a:spcPct val="107000"/>
              </a:lnSpc>
              <a:spcBef>
                <a:spcPts val="0"/>
              </a:spcBef>
              <a:buNone/>
            </a:pPr>
            <a:endParaRPr lang="en-US" b="1">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Search for an existing case </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Create a new case</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Fill in the consent &amp; assent and identification and registration forms using information from the case study </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Add in an overdue or nearly due assessment date, then resolve the task</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Review ‘tasks’</a:t>
            </a:r>
          </a:p>
        </p:txBody>
      </p:sp>
      <p:sp>
        <p:nvSpPr>
          <p:cNvPr id="29" name="TextBox 28">
            <a:extLst>
              <a:ext uri="{FF2B5EF4-FFF2-40B4-BE49-F238E27FC236}">
                <a16:creationId xmlns:a16="http://schemas.microsoft.com/office/drawing/2014/main" id="{FE2E5915-53B2-72D1-31AF-55798F7EBF3F}"/>
              </a:ext>
            </a:extLst>
          </p:cNvPr>
          <p:cNvSpPr txBox="1"/>
          <p:nvPr/>
        </p:nvSpPr>
        <p:spPr>
          <a:xfrm>
            <a:off x="7990790" y="1737987"/>
            <a:ext cx="3345530" cy="2441759"/>
          </a:xfrm>
          <a:prstGeom prst="rect">
            <a:avLst/>
          </a:prstGeom>
          <a:noFill/>
        </p:spPr>
        <p:txBody>
          <a:bodyPr wrap="square">
            <a:spAutoFit/>
          </a:bodyPr>
          <a:lstStyle/>
          <a:p>
            <a:pPr marL="0" marR="0" lvl="0" indent="0" algn="l" rtl="0">
              <a:lnSpc>
                <a:spcPct val="107000"/>
              </a:lnSpc>
              <a:spcBef>
                <a:spcPts val="0"/>
              </a:spcBef>
              <a:buNone/>
            </a:pPr>
            <a:r>
              <a:rPr lang="en-US" b="1">
                <a:solidFill>
                  <a:schemeClr val="dk1"/>
                </a:solidFill>
                <a:latin typeface="Arial"/>
                <a:ea typeface="Arial"/>
                <a:cs typeface="Arial"/>
                <a:sym typeface="Arial"/>
              </a:rPr>
              <a:t>SUPERVISOR</a:t>
            </a:r>
          </a:p>
          <a:p>
            <a:pPr marL="0" marR="0" lvl="0" indent="0" algn="l" rtl="0">
              <a:lnSpc>
                <a:spcPct val="107000"/>
              </a:lnSpc>
              <a:spcBef>
                <a:spcPts val="0"/>
              </a:spcBef>
              <a:buNone/>
            </a:pPr>
            <a:endParaRPr lang="en-US" b="1">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Check if the case was created and check the accuracy of information</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Review the dashboard –overdue tasks- to see if the assessment is overdue</a:t>
            </a:r>
          </a:p>
        </p:txBody>
      </p:sp>
      <p:grpSp>
        <p:nvGrpSpPr>
          <p:cNvPr id="2" name="Group 1">
            <a:extLst>
              <a:ext uri="{FF2B5EF4-FFF2-40B4-BE49-F238E27FC236}">
                <a16:creationId xmlns:a16="http://schemas.microsoft.com/office/drawing/2014/main" id="{CA18C4DC-B89B-81C0-6F2D-2FED78C5B048}"/>
              </a:ext>
            </a:extLst>
          </p:cNvPr>
          <p:cNvGrpSpPr/>
          <p:nvPr/>
        </p:nvGrpSpPr>
        <p:grpSpPr>
          <a:xfrm>
            <a:off x="10228983" y="337468"/>
            <a:ext cx="1587872" cy="1368854"/>
            <a:chOff x="10228983" y="337468"/>
            <a:chExt cx="1587872" cy="1368854"/>
          </a:xfrm>
        </p:grpSpPr>
        <p:sp>
          <p:nvSpPr>
            <p:cNvPr id="5" name="Hexagon 4">
              <a:extLst>
                <a:ext uri="{FF2B5EF4-FFF2-40B4-BE49-F238E27FC236}">
                  <a16:creationId xmlns:a16="http://schemas.microsoft.com/office/drawing/2014/main" id="{697DE1A5-EC60-B22E-58DC-F777B91D1BD9}"/>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 name="Group 5">
              <a:extLst>
                <a:ext uri="{FF2B5EF4-FFF2-40B4-BE49-F238E27FC236}">
                  <a16:creationId xmlns:a16="http://schemas.microsoft.com/office/drawing/2014/main" id="{89D58FBD-95B6-73D9-D906-939D0EBD7C10}"/>
                </a:ext>
              </a:extLst>
            </p:cNvPr>
            <p:cNvGrpSpPr/>
            <p:nvPr/>
          </p:nvGrpSpPr>
          <p:grpSpPr>
            <a:xfrm>
              <a:off x="10621771" y="762700"/>
              <a:ext cx="562136" cy="634675"/>
              <a:chOff x="760175" y="830142"/>
              <a:chExt cx="867619" cy="979579"/>
            </a:xfrm>
          </p:grpSpPr>
          <p:sp>
            <p:nvSpPr>
              <p:cNvPr id="27" name="Rectangle 26">
                <a:extLst>
                  <a:ext uri="{FF2B5EF4-FFF2-40B4-BE49-F238E27FC236}">
                    <a16:creationId xmlns:a16="http://schemas.microsoft.com/office/drawing/2014/main" id="{8BFE60F0-A9B6-D54B-1653-59038C2E8BE5}"/>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4</a:t>
                </a:r>
              </a:p>
            </p:txBody>
          </p:sp>
          <p:sp>
            <p:nvSpPr>
              <p:cNvPr id="30" name="Rectangle 29">
                <a:extLst>
                  <a:ext uri="{FF2B5EF4-FFF2-40B4-BE49-F238E27FC236}">
                    <a16:creationId xmlns:a16="http://schemas.microsoft.com/office/drawing/2014/main" id="{C4907E26-AAD1-9700-70CC-F6A03039DD56}"/>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7" name="Group 6">
              <a:extLst>
                <a:ext uri="{FF2B5EF4-FFF2-40B4-BE49-F238E27FC236}">
                  <a16:creationId xmlns:a16="http://schemas.microsoft.com/office/drawing/2014/main" id="{8FB123A6-B68E-7C8A-2188-7B190CA32597}"/>
                </a:ext>
              </a:extLst>
            </p:cNvPr>
            <p:cNvGrpSpPr/>
            <p:nvPr/>
          </p:nvGrpSpPr>
          <p:grpSpPr>
            <a:xfrm>
              <a:off x="11325415" y="762706"/>
              <a:ext cx="182192" cy="634676"/>
              <a:chOff x="2121762" y="2323619"/>
              <a:chExt cx="200378" cy="825210"/>
            </a:xfrm>
          </p:grpSpPr>
          <p:sp>
            <p:nvSpPr>
              <p:cNvPr id="8" name="Isosceles Triangle 7">
                <a:extLst>
                  <a:ext uri="{FF2B5EF4-FFF2-40B4-BE49-F238E27FC236}">
                    <a16:creationId xmlns:a16="http://schemas.microsoft.com/office/drawing/2014/main" id="{C1A37687-752F-0D7F-994A-4C768B62E24B}"/>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9924D1FE-F2E0-5622-23D8-1940E5ADD9CA}"/>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12772933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fontScale="90000"/>
          </a:bodyPr>
          <a:lstStyle/>
          <a:p>
            <a:br>
              <a:rPr lang="en-GB"/>
            </a:br>
            <a:br>
              <a:rPr lang="en-GB"/>
            </a:br>
            <a:r>
              <a:rPr lang="en-GB"/>
              <a:t>Feedback and discussion</a:t>
            </a:r>
            <a:br>
              <a:rPr lang="en-GB"/>
            </a:br>
            <a:br>
              <a:rPr lang="en-GB"/>
            </a:br>
            <a:endParaRPr lang="en-ZA"/>
          </a:p>
        </p:txBody>
      </p:sp>
      <p:grpSp>
        <p:nvGrpSpPr>
          <p:cNvPr id="7" name="Google Shape;314;p4">
            <a:extLst>
              <a:ext uri="{FF2B5EF4-FFF2-40B4-BE49-F238E27FC236}">
                <a16:creationId xmlns:a16="http://schemas.microsoft.com/office/drawing/2014/main" id="{96069E27-E180-FFFC-6406-E3FF1727E177}"/>
              </a:ext>
            </a:extLst>
          </p:cNvPr>
          <p:cNvGrpSpPr/>
          <p:nvPr/>
        </p:nvGrpSpPr>
        <p:grpSpPr>
          <a:xfrm>
            <a:off x="3419151" y="1903827"/>
            <a:ext cx="5353697" cy="3474717"/>
            <a:chOff x="3400707" y="1772174"/>
            <a:chExt cx="5758105" cy="3737192"/>
          </a:xfrm>
          <a:solidFill>
            <a:schemeClr val="accent4"/>
          </a:solidFill>
        </p:grpSpPr>
        <p:sp>
          <p:nvSpPr>
            <p:cNvPr id="8" name="Google Shape;315;p4">
              <a:extLst>
                <a:ext uri="{FF2B5EF4-FFF2-40B4-BE49-F238E27FC236}">
                  <a16:creationId xmlns:a16="http://schemas.microsoft.com/office/drawing/2014/main" id="{B1C4615B-89BF-44DB-2687-1C8A7BDF9851}"/>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316;p4">
              <a:extLst>
                <a:ext uri="{FF2B5EF4-FFF2-40B4-BE49-F238E27FC236}">
                  <a16:creationId xmlns:a16="http://schemas.microsoft.com/office/drawing/2014/main" id="{00FA5E9F-CD7F-52E8-AF0B-CFA8B6ED0131}"/>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317;p4">
              <a:extLst>
                <a:ext uri="{FF2B5EF4-FFF2-40B4-BE49-F238E27FC236}">
                  <a16:creationId xmlns:a16="http://schemas.microsoft.com/office/drawing/2014/main" id="{9213F2A3-F644-54BF-981E-66E5CFFED43B}"/>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318;p4">
              <a:extLst>
                <a:ext uri="{FF2B5EF4-FFF2-40B4-BE49-F238E27FC236}">
                  <a16:creationId xmlns:a16="http://schemas.microsoft.com/office/drawing/2014/main" id="{B3879469-8097-35BB-F8EF-FA43F189A6B2}"/>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319;p4">
              <a:extLst>
                <a:ext uri="{FF2B5EF4-FFF2-40B4-BE49-F238E27FC236}">
                  <a16:creationId xmlns:a16="http://schemas.microsoft.com/office/drawing/2014/main" id="{A1B86F3A-A426-68E3-742A-35D55BF6C990}"/>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320;p4">
              <a:extLst>
                <a:ext uri="{FF2B5EF4-FFF2-40B4-BE49-F238E27FC236}">
                  <a16:creationId xmlns:a16="http://schemas.microsoft.com/office/drawing/2014/main" id="{B5815DF1-66B7-E9F7-4DC1-849CB40623EC}"/>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321;p4">
              <a:extLst>
                <a:ext uri="{FF2B5EF4-FFF2-40B4-BE49-F238E27FC236}">
                  <a16:creationId xmlns:a16="http://schemas.microsoft.com/office/drawing/2014/main" id="{B2DF8B27-87FB-40DE-990E-B221D3DAF9AF}"/>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322;p4">
              <a:extLst>
                <a:ext uri="{FF2B5EF4-FFF2-40B4-BE49-F238E27FC236}">
                  <a16:creationId xmlns:a16="http://schemas.microsoft.com/office/drawing/2014/main" id="{033298C2-00FC-7BB9-E746-98B2BC60C9F7}"/>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 name="Group 1">
            <a:extLst>
              <a:ext uri="{FF2B5EF4-FFF2-40B4-BE49-F238E27FC236}">
                <a16:creationId xmlns:a16="http://schemas.microsoft.com/office/drawing/2014/main" id="{5D81DA77-FDF4-78C2-CC76-B7EAAB978C24}"/>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1B0B04F0-20A0-0BAE-CA62-0FE46D11EDC6}"/>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5" name="Group 4">
              <a:extLst>
                <a:ext uri="{FF2B5EF4-FFF2-40B4-BE49-F238E27FC236}">
                  <a16:creationId xmlns:a16="http://schemas.microsoft.com/office/drawing/2014/main" id="{57F497D3-A71F-4FDE-470A-10349918E920}"/>
                </a:ext>
              </a:extLst>
            </p:cNvPr>
            <p:cNvGrpSpPr/>
            <p:nvPr/>
          </p:nvGrpSpPr>
          <p:grpSpPr>
            <a:xfrm>
              <a:off x="10621771" y="762700"/>
              <a:ext cx="562136" cy="634675"/>
              <a:chOff x="760175" y="830142"/>
              <a:chExt cx="867619" cy="979579"/>
            </a:xfrm>
          </p:grpSpPr>
          <p:sp>
            <p:nvSpPr>
              <p:cNvPr id="18" name="Rectangle 17">
                <a:extLst>
                  <a:ext uri="{FF2B5EF4-FFF2-40B4-BE49-F238E27FC236}">
                    <a16:creationId xmlns:a16="http://schemas.microsoft.com/office/drawing/2014/main" id="{92D7493D-E93E-814D-F4B5-B71D7ECC2AA6}"/>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3</a:t>
                </a:r>
              </a:p>
            </p:txBody>
          </p:sp>
          <p:sp>
            <p:nvSpPr>
              <p:cNvPr id="19" name="Rectangle 18">
                <a:extLst>
                  <a:ext uri="{FF2B5EF4-FFF2-40B4-BE49-F238E27FC236}">
                    <a16:creationId xmlns:a16="http://schemas.microsoft.com/office/drawing/2014/main" id="{E74140FA-F21E-CB6E-41B0-6C91C4846DDA}"/>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6" name="Group 5">
              <a:extLst>
                <a:ext uri="{FF2B5EF4-FFF2-40B4-BE49-F238E27FC236}">
                  <a16:creationId xmlns:a16="http://schemas.microsoft.com/office/drawing/2014/main" id="{F2889D32-A193-64BC-8EF9-23E410203FC6}"/>
                </a:ext>
              </a:extLst>
            </p:cNvPr>
            <p:cNvGrpSpPr/>
            <p:nvPr/>
          </p:nvGrpSpPr>
          <p:grpSpPr>
            <a:xfrm>
              <a:off x="11325415" y="762706"/>
              <a:ext cx="182192" cy="634676"/>
              <a:chOff x="2121762" y="2323619"/>
              <a:chExt cx="200378" cy="825210"/>
            </a:xfrm>
          </p:grpSpPr>
          <p:sp>
            <p:nvSpPr>
              <p:cNvPr id="16" name="Isosceles Triangle 15">
                <a:extLst>
                  <a:ext uri="{FF2B5EF4-FFF2-40B4-BE49-F238E27FC236}">
                    <a16:creationId xmlns:a16="http://schemas.microsoft.com/office/drawing/2014/main" id="{4C88E07D-A5A1-E5F1-1A5F-2C937E48BEEC}"/>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67157AF2-D6B0-5537-2077-E98A9B418BB3}"/>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3878951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US"/>
              <a:t>Step 2</a:t>
            </a:r>
            <a:br>
              <a:rPr lang="en-US"/>
            </a:br>
            <a:r>
              <a:rPr lang="en-US"/>
              <a:t>Assessment</a:t>
            </a:r>
            <a:endParaRPr lang="en-CA"/>
          </a:p>
        </p:txBody>
      </p:sp>
      <p:sp>
        <p:nvSpPr>
          <p:cNvPr id="3" name="TextBox 2">
            <a:extLst>
              <a:ext uri="{FF2B5EF4-FFF2-40B4-BE49-F238E27FC236}">
                <a16:creationId xmlns:a16="http://schemas.microsoft.com/office/drawing/2014/main" id="{D465F2A6-F63D-EE00-3781-060342A575E9}"/>
              </a:ext>
            </a:extLst>
          </p:cNvPr>
          <p:cNvSpPr txBox="1"/>
          <p:nvPr/>
        </p:nvSpPr>
        <p:spPr>
          <a:xfrm>
            <a:off x="6381002" y="1380694"/>
            <a:ext cx="4941901" cy="338554"/>
          </a:xfrm>
          <a:prstGeom prst="rect">
            <a:avLst/>
          </a:prstGeom>
          <a:noFill/>
        </p:spPr>
        <p:txBody>
          <a:bodyPr wrap="square" rtlCol="0">
            <a:spAutoFit/>
          </a:bodyPr>
          <a:lstStyle/>
          <a:p>
            <a:pPr algn="ctr"/>
            <a:r>
              <a:rPr lang="en-CA" sz="1600" b="1" spc="300">
                <a:solidFill>
                  <a:schemeClr val="accent4"/>
                </a:solidFill>
                <a:latin typeface="Arial" panose="020B0604020202020204" pitchFamily="34" charset="0"/>
                <a:cs typeface="Arial" panose="020B0604020202020204" pitchFamily="34" charset="0"/>
              </a:rPr>
              <a:t>CASE STUDY</a:t>
            </a:r>
          </a:p>
        </p:txBody>
      </p:sp>
      <p:grpSp>
        <p:nvGrpSpPr>
          <p:cNvPr id="2" name="Group 1">
            <a:extLst>
              <a:ext uri="{FF2B5EF4-FFF2-40B4-BE49-F238E27FC236}">
                <a16:creationId xmlns:a16="http://schemas.microsoft.com/office/drawing/2014/main" id="{86A5BBBD-6171-FF8B-98DA-53CD8B4BEE77}"/>
              </a:ext>
            </a:extLst>
          </p:cNvPr>
          <p:cNvGrpSpPr/>
          <p:nvPr/>
        </p:nvGrpSpPr>
        <p:grpSpPr>
          <a:xfrm>
            <a:off x="6978767" y="2381927"/>
            <a:ext cx="3746370" cy="3096318"/>
            <a:chOff x="7499908" y="4900577"/>
            <a:chExt cx="997752" cy="824627"/>
          </a:xfrm>
        </p:grpSpPr>
        <p:grpSp>
          <p:nvGrpSpPr>
            <p:cNvPr id="5" name="Group 4">
              <a:extLst>
                <a:ext uri="{FF2B5EF4-FFF2-40B4-BE49-F238E27FC236}">
                  <a16:creationId xmlns:a16="http://schemas.microsoft.com/office/drawing/2014/main" id="{1A521A27-5EE4-DFB0-0786-1CCB827C084A}"/>
                </a:ext>
              </a:extLst>
            </p:cNvPr>
            <p:cNvGrpSpPr/>
            <p:nvPr/>
          </p:nvGrpSpPr>
          <p:grpSpPr>
            <a:xfrm>
              <a:off x="7499908" y="4900577"/>
              <a:ext cx="997752" cy="824627"/>
              <a:chOff x="5957706" y="3325646"/>
              <a:chExt cx="2611796" cy="1892062"/>
            </a:xfrm>
            <a:solidFill>
              <a:schemeClr val="accent4"/>
            </a:solidFill>
          </p:grpSpPr>
          <p:sp>
            <p:nvSpPr>
              <p:cNvPr id="9" name="Rectangle: Rounded Corners 8">
                <a:hlinkClick r:id="rId3"/>
                <a:extLst>
                  <a:ext uri="{FF2B5EF4-FFF2-40B4-BE49-F238E27FC236}">
                    <a16:creationId xmlns:a16="http://schemas.microsoft.com/office/drawing/2014/main" id="{90965D58-01D4-432F-C2A8-CC4E7158FA31}"/>
                  </a:ext>
                </a:extLst>
              </p:cNvPr>
              <p:cNvSpPr/>
              <p:nvPr/>
            </p:nvSpPr>
            <p:spPr>
              <a:xfrm>
                <a:off x="5957706" y="3547504"/>
                <a:ext cx="2611796" cy="16702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schemeClr val="bg1"/>
                  </a:solidFill>
                  <a:latin typeface="Helvetica Neue"/>
                </a:endParaRPr>
              </a:p>
            </p:txBody>
          </p:sp>
          <p:sp>
            <p:nvSpPr>
              <p:cNvPr id="10" name="Rectangle: Top Corners Rounded 9">
                <a:extLst>
                  <a:ext uri="{FF2B5EF4-FFF2-40B4-BE49-F238E27FC236}">
                    <a16:creationId xmlns:a16="http://schemas.microsoft.com/office/drawing/2014/main" id="{2C5B52E2-2C68-F457-E96F-B956904FF30F}"/>
                  </a:ext>
                </a:extLst>
              </p:cNvPr>
              <p:cNvSpPr/>
              <p:nvPr/>
            </p:nvSpPr>
            <p:spPr>
              <a:xfrm>
                <a:off x="5957706" y="3325646"/>
                <a:ext cx="538650" cy="515820"/>
              </a:xfrm>
              <a:prstGeom prst="round2Same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9FD73CC3-D66F-2023-2456-2035B8A15E9E}"/>
                </a:ext>
              </a:extLst>
            </p:cNvPr>
            <p:cNvGrpSpPr/>
            <p:nvPr/>
          </p:nvGrpSpPr>
          <p:grpSpPr>
            <a:xfrm>
              <a:off x="7871183" y="5154803"/>
              <a:ext cx="316610" cy="462618"/>
              <a:chOff x="8661923" y="4758813"/>
              <a:chExt cx="825538" cy="1206243"/>
            </a:xfrm>
            <a:solidFill>
              <a:schemeClr val="bg1"/>
            </a:solidFill>
          </p:grpSpPr>
          <p:sp>
            <p:nvSpPr>
              <p:cNvPr id="7" name="Circle: Hollow 6">
                <a:extLst>
                  <a:ext uri="{FF2B5EF4-FFF2-40B4-BE49-F238E27FC236}">
                    <a16:creationId xmlns:a16="http://schemas.microsoft.com/office/drawing/2014/main" id="{9D306EFA-0BBE-AAA4-BEA1-D51E3E18BED5}"/>
                  </a:ext>
                </a:extLst>
              </p:cNvPr>
              <p:cNvSpPr/>
              <p:nvPr/>
            </p:nvSpPr>
            <p:spPr>
              <a:xfrm>
                <a:off x="8661923" y="4758813"/>
                <a:ext cx="825538" cy="845574"/>
              </a:xfrm>
              <a:prstGeom prst="don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8" name="Rectangle: Rounded Corners 7">
                <a:extLst>
                  <a:ext uri="{FF2B5EF4-FFF2-40B4-BE49-F238E27FC236}">
                    <a16:creationId xmlns:a16="http://schemas.microsoft.com/office/drawing/2014/main" id="{C8C73B8C-5F44-A77A-E3C4-F4506BD8523C}"/>
                  </a:ext>
                </a:extLst>
              </p:cNvPr>
              <p:cNvSpPr/>
              <p:nvPr/>
            </p:nvSpPr>
            <p:spPr>
              <a:xfrm rot="1978244">
                <a:off x="8694854" y="5424756"/>
                <a:ext cx="193867" cy="5403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4148279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51363-DEE9-DC51-31F6-25EAFA25D6FE}"/>
              </a:ext>
            </a:extLst>
          </p:cNvPr>
          <p:cNvSpPr>
            <a:spLocks noGrp="1"/>
          </p:cNvSpPr>
          <p:nvPr>
            <p:ph type="title"/>
          </p:nvPr>
        </p:nvSpPr>
        <p:spPr/>
        <p:txBody>
          <a:bodyPr/>
          <a:lstStyle/>
          <a:p>
            <a:r>
              <a:rPr lang="en-GB" dirty="0">
                <a:latin typeface="Arial"/>
                <a:cs typeface="Arial"/>
              </a:rPr>
              <a:t>Overall aim</a:t>
            </a:r>
            <a:endParaRPr lang="en-US" dirty="0"/>
          </a:p>
        </p:txBody>
      </p:sp>
      <p:sp>
        <p:nvSpPr>
          <p:cNvPr id="13" name="TextBox 12">
            <a:extLst>
              <a:ext uri="{FF2B5EF4-FFF2-40B4-BE49-F238E27FC236}">
                <a16:creationId xmlns:a16="http://schemas.microsoft.com/office/drawing/2014/main" id="{AE6435F5-2303-A67C-761B-7433E6C97AD5}"/>
              </a:ext>
            </a:extLst>
          </p:cNvPr>
          <p:cNvSpPr txBox="1"/>
          <p:nvPr/>
        </p:nvSpPr>
        <p:spPr>
          <a:xfrm>
            <a:off x="1236750" y="2182297"/>
            <a:ext cx="2497050" cy="3139321"/>
          </a:xfrm>
          <a:prstGeom prst="rect">
            <a:avLst/>
          </a:prstGeom>
          <a:noFill/>
        </p:spPr>
        <p:txBody>
          <a:bodyPr wrap="square" rtlCol="0">
            <a:spAutoFit/>
          </a:bodyPr>
          <a:lstStyle/>
          <a:p>
            <a:r>
              <a:rPr lang="en-CA" b="1" spc="300">
                <a:solidFill>
                  <a:schemeClr val="accent4"/>
                </a:solidFill>
                <a:latin typeface="Arial" panose="020B0604020202020204" pitchFamily="34" charset="0"/>
                <a:cs typeface="Arial" panose="020B0604020202020204" pitchFamily="34" charset="0"/>
              </a:rPr>
              <a:t>AIM</a:t>
            </a:r>
          </a:p>
          <a:p>
            <a:endParaRPr lang="en-CA">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Provide knowledge for end-users on</a:t>
            </a:r>
          </a:p>
          <a:p>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How to use the CPIMS+ </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How the CPIMS+ supports case management best practices.</a:t>
            </a:r>
            <a:endParaRPr lang="en-CA">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D14D9ED0-1CC0-5E8B-8BCD-097308B37530}"/>
              </a:ext>
            </a:extLst>
          </p:cNvPr>
          <p:cNvGrpSpPr/>
          <p:nvPr/>
        </p:nvGrpSpPr>
        <p:grpSpPr>
          <a:xfrm>
            <a:off x="7518988" y="2326900"/>
            <a:ext cx="3573588" cy="2595619"/>
            <a:chOff x="6878053" y="1156317"/>
            <a:chExt cx="1431178" cy="1039513"/>
          </a:xfrm>
        </p:grpSpPr>
        <p:grpSp>
          <p:nvGrpSpPr>
            <p:cNvPr id="4" name="Group 3">
              <a:extLst>
                <a:ext uri="{FF2B5EF4-FFF2-40B4-BE49-F238E27FC236}">
                  <a16:creationId xmlns:a16="http://schemas.microsoft.com/office/drawing/2014/main" id="{778423DE-7070-A219-AC0C-EF9E46415D74}"/>
                </a:ext>
              </a:extLst>
            </p:cNvPr>
            <p:cNvGrpSpPr/>
            <p:nvPr/>
          </p:nvGrpSpPr>
          <p:grpSpPr>
            <a:xfrm>
              <a:off x="7672978" y="1156317"/>
              <a:ext cx="412941" cy="436880"/>
              <a:chOff x="243840" y="1676400"/>
              <a:chExt cx="701040" cy="741680"/>
            </a:xfrm>
          </p:grpSpPr>
          <p:sp>
            <p:nvSpPr>
              <p:cNvPr id="7" name="Rectangle 6">
                <a:extLst>
                  <a:ext uri="{FF2B5EF4-FFF2-40B4-BE49-F238E27FC236}">
                    <a16:creationId xmlns:a16="http://schemas.microsoft.com/office/drawing/2014/main" id="{874B9F24-618D-EFDC-1EE0-6B5E8C1A4A5F}"/>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8F69EDFC-C525-28CD-4745-586E36F708AB}"/>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 name="Isosceles Triangle 4">
              <a:extLst>
                <a:ext uri="{FF2B5EF4-FFF2-40B4-BE49-F238E27FC236}">
                  <a16:creationId xmlns:a16="http://schemas.microsoft.com/office/drawing/2014/main" id="{14503C51-6D62-6608-398A-66E4AE6D3AFE}"/>
                </a:ext>
              </a:extLst>
            </p:cNvPr>
            <p:cNvSpPr/>
            <p:nvPr/>
          </p:nvSpPr>
          <p:spPr>
            <a:xfrm>
              <a:off x="7120511" y="1517650"/>
              <a:ext cx="1188720" cy="67818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Isosceles Triangle 5">
              <a:extLst>
                <a:ext uri="{FF2B5EF4-FFF2-40B4-BE49-F238E27FC236}">
                  <a16:creationId xmlns:a16="http://schemas.microsoft.com/office/drawing/2014/main" id="{3D4166BB-3AC4-C266-62A6-7234B6A63F1E}"/>
                </a:ext>
              </a:extLst>
            </p:cNvPr>
            <p:cNvSpPr/>
            <p:nvPr/>
          </p:nvSpPr>
          <p:spPr>
            <a:xfrm>
              <a:off x="6878053" y="1727035"/>
              <a:ext cx="821708" cy="46879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9" name="TextBox 8">
            <a:extLst>
              <a:ext uri="{FF2B5EF4-FFF2-40B4-BE49-F238E27FC236}">
                <a16:creationId xmlns:a16="http://schemas.microsoft.com/office/drawing/2014/main" id="{435FE0BB-1DE1-B740-BE32-F0775F87F1FA}"/>
              </a:ext>
            </a:extLst>
          </p:cNvPr>
          <p:cNvSpPr txBox="1"/>
          <p:nvPr/>
        </p:nvSpPr>
        <p:spPr>
          <a:xfrm>
            <a:off x="4084586" y="2182297"/>
            <a:ext cx="2968180" cy="3139321"/>
          </a:xfrm>
          <a:prstGeom prst="rect">
            <a:avLst/>
          </a:prstGeom>
          <a:noFill/>
        </p:spPr>
        <p:txBody>
          <a:bodyPr wrap="square" rtlCol="0">
            <a:spAutoFit/>
          </a:bodyPr>
          <a:lstStyle/>
          <a:p>
            <a:r>
              <a:rPr lang="en-CA" b="1" spc="300">
                <a:solidFill>
                  <a:schemeClr val="accent4"/>
                </a:solidFill>
                <a:latin typeface="Arial" panose="020B0604020202020204" pitchFamily="34" charset="0"/>
                <a:cs typeface="Arial" panose="020B0604020202020204" pitchFamily="34" charset="0"/>
              </a:rPr>
              <a:t>LEARNING OBJECTIVES</a:t>
            </a:r>
          </a:p>
          <a:p>
            <a:endParaRPr lang="en-CA">
              <a:latin typeface="Arial" panose="020B0604020202020204" pitchFamily="34" charset="0"/>
              <a:cs typeface="Arial" panose="020B0604020202020204" pitchFamily="34" charset="0"/>
            </a:endParaRPr>
          </a:p>
          <a:p>
            <a:r>
              <a:rPr lang="en-CA">
                <a:latin typeface="Arial" panose="020B0604020202020204" pitchFamily="34" charset="0"/>
                <a:cs typeface="Arial" panose="020B0604020202020204" pitchFamily="34" charset="0"/>
              </a:rPr>
              <a:t>By the end of the training, participants will be able to:</a:t>
            </a:r>
          </a:p>
          <a:p>
            <a:endParaRPr lang="en-CA">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a:latin typeface="Arial" panose="020B0604020202020204" pitchFamily="34" charset="0"/>
                <a:cs typeface="Arial" panose="020B0604020202020204" pitchFamily="34" charset="0"/>
              </a:rPr>
              <a:t>Navigate and use the CPIMS+</a:t>
            </a:r>
          </a:p>
          <a:p>
            <a:pPr marL="285750" indent="-285750">
              <a:buFont typeface="Arial" panose="020B0604020202020204" pitchFamily="34" charset="0"/>
              <a:buChar char="•"/>
            </a:pPr>
            <a:r>
              <a:rPr lang="en-CA">
                <a:latin typeface="Arial" panose="020B0604020202020204" pitchFamily="34" charset="0"/>
                <a:cs typeface="Arial" panose="020B0604020202020204" pitchFamily="34" charset="0"/>
              </a:rPr>
              <a:t>Use CPIMS+ to support quality case management</a:t>
            </a:r>
          </a:p>
        </p:txBody>
      </p:sp>
    </p:spTree>
    <p:extLst>
      <p:ext uri="{BB962C8B-B14F-4D97-AF65-F5344CB8AC3E}">
        <p14:creationId xmlns:p14="http://schemas.microsoft.com/office/powerpoint/2010/main" val="35061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n-GB"/>
              <a:t>Discussion</a:t>
            </a:r>
            <a:endParaRPr lang="en-ZA"/>
          </a:p>
        </p:txBody>
      </p:sp>
      <p:sp>
        <p:nvSpPr>
          <p:cNvPr id="14" name="Speech Bubble: Rectangle with Corners Rounded 13">
            <a:extLst>
              <a:ext uri="{FF2B5EF4-FFF2-40B4-BE49-F238E27FC236}">
                <a16:creationId xmlns:a16="http://schemas.microsoft.com/office/drawing/2014/main" id="{F746A94B-6F58-323D-853B-1464FA68AD55}"/>
              </a:ext>
            </a:extLst>
          </p:cNvPr>
          <p:cNvSpPr/>
          <p:nvPr/>
        </p:nvSpPr>
        <p:spPr>
          <a:xfrm>
            <a:off x="670189" y="1553847"/>
            <a:ext cx="5065889" cy="1829413"/>
          </a:xfrm>
          <a:prstGeom prst="wedgeRoundRectCallout">
            <a:avLst>
              <a:gd name="adj1" fmla="val -12916"/>
              <a:gd name="adj2" fmla="val 63404"/>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What are the protective factors in this case? </a:t>
            </a:r>
          </a:p>
        </p:txBody>
      </p:sp>
      <p:sp>
        <p:nvSpPr>
          <p:cNvPr id="15" name="Speech Bubble: Rectangle with Corners Rounded 14">
            <a:extLst>
              <a:ext uri="{FF2B5EF4-FFF2-40B4-BE49-F238E27FC236}">
                <a16:creationId xmlns:a16="http://schemas.microsoft.com/office/drawing/2014/main" id="{01D4F057-9AB3-7CC4-33C1-91C0B63E72C1}"/>
              </a:ext>
            </a:extLst>
          </p:cNvPr>
          <p:cNvSpPr/>
          <p:nvPr/>
        </p:nvSpPr>
        <p:spPr>
          <a:xfrm>
            <a:off x="6287911" y="1553847"/>
            <a:ext cx="5065889" cy="1829413"/>
          </a:xfrm>
          <a:prstGeom prst="wedgeRoundRectCallout">
            <a:avLst>
              <a:gd name="adj1" fmla="val 14721"/>
              <a:gd name="adj2" fmla="val 63368"/>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What are the different elements to be considered and analyzed when you conduct an assessment with a child? Take the case study as an example</a:t>
            </a:r>
          </a:p>
        </p:txBody>
      </p:sp>
      <p:sp>
        <p:nvSpPr>
          <p:cNvPr id="19" name="Speech Bubble: Rectangle with Corners Rounded 18">
            <a:extLst>
              <a:ext uri="{FF2B5EF4-FFF2-40B4-BE49-F238E27FC236}">
                <a16:creationId xmlns:a16="http://schemas.microsoft.com/office/drawing/2014/main" id="{00021079-7450-A6D7-1AE1-E07250788B96}"/>
              </a:ext>
            </a:extLst>
          </p:cNvPr>
          <p:cNvSpPr/>
          <p:nvPr/>
        </p:nvSpPr>
        <p:spPr>
          <a:xfrm>
            <a:off x="670189" y="3977479"/>
            <a:ext cx="5065889" cy="1829413"/>
          </a:xfrm>
          <a:prstGeom prst="wedgeRoundRectCallout">
            <a:avLst>
              <a:gd name="adj1" fmla="val 16727"/>
              <a:gd name="adj2" fmla="val 62751"/>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Do you agree with the risk level mentioned for this case? </a:t>
            </a:r>
          </a:p>
        </p:txBody>
      </p:sp>
      <p:sp>
        <p:nvSpPr>
          <p:cNvPr id="20" name="Speech Bubble: Rectangle with Corners Rounded 19">
            <a:extLst>
              <a:ext uri="{FF2B5EF4-FFF2-40B4-BE49-F238E27FC236}">
                <a16:creationId xmlns:a16="http://schemas.microsoft.com/office/drawing/2014/main" id="{E04E7915-87F9-FE53-6013-790761196CCA}"/>
              </a:ext>
            </a:extLst>
          </p:cNvPr>
          <p:cNvSpPr/>
          <p:nvPr/>
        </p:nvSpPr>
        <p:spPr>
          <a:xfrm>
            <a:off x="6287911" y="3977478"/>
            <a:ext cx="5065889" cy="1829413"/>
          </a:xfrm>
          <a:prstGeom prst="wedgeRoundRectCallout">
            <a:avLst>
              <a:gd name="adj1" fmla="val -14921"/>
              <a:gd name="adj2" fmla="val 64638"/>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What are the factors you would consider?</a:t>
            </a:r>
          </a:p>
        </p:txBody>
      </p:sp>
      <p:sp>
        <p:nvSpPr>
          <p:cNvPr id="2" name="Rectangle 1">
            <a:extLst>
              <a:ext uri="{FF2B5EF4-FFF2-40B4-BE49-F238E27FC236}">
                <a16:creationId xmlns:a16="http://schemas.microsoft.com/office/drawing/2014/main" id="{1F663BE1-A2FD-C075-5D83-3ED7B12F8CA7}"/>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OPTIONAL</a:t>
            </a:r>
          </a:p>
        </p:txBody>
      </p:sp>
    </p:spTree>
    <p:extLst>
      <p:ext uri="{BB962C8B-B14F-4D97-AF65-F5344CB8AC3E}">
        <p14:creationId xmlns:p14="http://schemas.microsoft.com/office/powerpoint/2010/main" val="1863821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519CC5D2-30D2-4D7C-8FA0-7414AA59FE9F}"/>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a:solidFill>
                  <a:schemeClr val="bg1">
                    <a:lumMod val="75000"/>
                  </a:schemeClr>
                </a:solidFill>
                <a:latin typeface="Garamond"/>
              </a:rPr>
              <a:t>Extra slide for facilitator notes</a:t>
            </a:r>
            <a:endParaRPr lang="en-CA" sz="5400" b="1">
              <a:solidFill>
                <a:schemeClr val="bg1">
                  <a:lumMod val="75000"/>
                </a:schemeClr>
              </a:solidFill>
            </a:endParaRPr>
          </a:p>
        </p:txBody>
      </p:sp>
    </p:spTree>
    <p:extLst>
      <p:ext uri="{BB962C8B-B14F-4D97-AF65-F5344CB8AC3E}">
        <p14:creationId xmlns:p14="http://schemas.microsoft.com/office/powerpoint/2010/main" val="12194181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Key considerations</a:t>
            </a:r>
            <a:endParaRPr lang="en-ZA"/>
          </a:p>
        </p:txBody>
      </p:sp>
      <p:grpSp>
        <p:nvGrpSpPr>
          <p:cNvPr id="4" name="Group 3">
            <a:extLst>
              <a:ext uri="{FF2B5EF4-FFF2-40B4-BE49-F238E27FC236}">
                <a16:creationId xmlns:a16="http://schemas.microsoft.com/office/drawing/2014/main" id="{3ADFDD89-30D5-D5F8-83E7-E66961F9295A}"/>
              </a:ext>
            </a:extLst>
          </p:cNvPr>
          <p:cNvGrpSpPr/>
          <p:nvPr/>
        </p:nvGrpSpPr>
        <p:grpSpPr>
          <a:xfrm>
            <a:off x="1001789" y="1929481"/>
            <a:ext cx="1822985" cy="1749561"/>
            <a:chOff x="1744894" y="2192954"/>
            <a:chExt cx="2564275" cy="2460995"/>
          </a:xfrm>
        </p:grpSpPr>
        <p:grpSp>
          <p:nvGrpSpPr>
            <p:cNvPr id="6" name="Group 5">
              <a:extLst>
                <a:ext uri="{FF2B5EF4-FFF2-40B4-BE49-F238E27FC236}">
                  <a16:creationId xmlns:a16="http://schemas.microsoft.com/office/drawing/2014/main" id="{0515FBB7-0FE3-7196-4044-9CA976286057}"/>
                </a:ext>
              </a:extLst>
            </p:cNvPr>
            <p:cNvGrpSpPr/>
            <p:nvPr/>
          </p:nvGrpSpPr>
          <p:grpSpPr>
            <a:xfrm>
              <a:off x="1744894" y="2192954"/>
              <a:ext cx="2564275" cy="2460995"/>
              <a:chOff x="1459832" y="2812046"/>
              <a:chExt cx="1953652" cy="1874967"/>
            </a:xfrm>
          </p:grpSpPr>
          <p:sp>
            <p:nvSpPr>
              <p:cNvPr id="10" name="Rectangle: Single Corner Snipped 9">
                <a:extLst>
                  <a:ext uri="{FF2B5EF4-FFF2-40B4-BE49-F238E27FC236}">
                    <a16:creationId xmlns:a16="http://schemas.microsoft.com/office/drawing/2014/main" id="{EDFA5EE1-A2DA-D3D0-EC42-4589FEFE202F}"/>
                  </a:ext>
                </a:extLst>
              </p:cNvPr>
              <p:cNvSpPr/>
              <p:nvPr/>
            </p:nvSpPr>
            <p:spPr>
              <a:xfrm rot="20978324">
                <a:off x="1459832" y="2999874"/>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Single Corner Snipped 10">
                <a:extLst>
                  <a:ext uri="{FF2B5EF4-FFF2-40B4-BE49-F238E27FC236}">
                    <a16:creationId xmlns:a16="http://schemas.microsoft.com/office/drawing/2014/main" id="{3C7CA7F5-8AA2-470D-6CE9-B104997CF048}"/>
                  </a:ext>
                </a:extLst>
              </p:cNvPr>
              <p:cNvSpPr/>
              <p:nvPr/>
            </p:nvSpPr>
            <p:spPr>
              <a:xfrm>
                <a:off x="1871174" y="2812046"/>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Single Corner Snipped 11">
                <a:extLst>
                  <a:ext uri="{FF2B5EF4-FFF2-40B4-BE49-F238E27FC236}">
                    <a16:creationId xmlns:a16="http://schemas.microsoft.com/office/drawing/2014/main" id="{F6872B16-D320-9690-4B53-BD9472B7BBE8}"/>
                  </a:ext>
                </a:extLst>
              </p:cNvPr>
              <p:cNvSpPr/>
              <p:nvPr/>
            </p:nvSpPr>
            <p:spPr>
              <a:xfrm rot="582585">
                <a:off x="2130116" y="3130929"/>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7" name="Group 6">
              <a:extLst>
                <a:ext uri="{FF2B5EF4-FFF2-40B4-BE49-F238E27FC236}">
                  <a16:creationId xmlns:a16="http://schemas.microsoft.com/office/drawing/2014/main" id="{434B7E18-8033-CCD3-4DF3-EF7994204A6E}"/>
                </a:ext>
              </a:extLst>
            </p:cNvPr>
            <p:cNvGrpSpPr/>
            <p:nvPr/>
          </p:nvGrpSpPr>
          <p:grpSpPr>
            <a:xfrm rot="619501">
              <a:off x="3224746" y="3087487"/>
              <a:ext cx="506112" cy="1135915"/>
              <a:chOff x="5960196" y="3632825"/>
              <a:chExt cx="324376" cy="728028"/>
            </a:xfrm>
            <a:solidFill>
              <a:schemeClr val="bg1"/>
            </a:solidFill>
          </p:grpSpPr>
          <p:sp>
            <p:nvSpPr>
              <p:cNvPr id="8" name="Round Same Side Corner Rectangle 46">
                <a:extLst>
                  <a:ext uri="{FF2B5EF4-FFF2-40B4-BE49-F238E27FC236}">
                    <a16:creationId xmlns:a16="http://schemas.microsoft.com/office/drawing/2014/main" id="{9BC274DE-B513-B9A7-1255-70A6FE136192}"/>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9CD15B36-8F73-3C16-9A54-F3C894026267}"/>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sp>
        <p:nvSpPr>
          <p:cNvPr id="13" name="TextBox 12">
            <a:extLst>
              <a:ext uri="{FF2B5EF4-FFF2-40B4-BE49-F238E27FC236}">
                <a16:creationId xmlns:a16="http://schemas.microsoft.com/office/drawing/2014/main" id="{2AFC955C-2CB8-52BB-7004-5B2023BE0F53}"/>
              </a:ext>
            </a:extLst>
          </p:cNvPr>
          <p:cNvSpPr txBox="1"/>
          <p:nvPr/>
        </p:nvSpPr>
        <p:spPr>
          <a:xfrm>
            <a:off x="738455" y="4272055"/>
            <a:ext cx="2497050" cy="646331"/>
          </a:xfrm>
          <a:prstGeom prst="rect">
            <a:avLst/>
          </a:prstGeom>
          <a:noFill/>
        </p:spPr>
        <p:txBody>
          <a:bodyPr wrap="square" rtlCol="0">
            <a:spAutoFit/>
          </a:bodyPr>
          <a:lstStyle/>
          <a:p>
            <a:pPr algn="ctr"/>
            <a:r>
              <a:rPr lang="en-CA" b="1" spc="300">
                <a:solidFill>
                  <a:schemeClr val="accent4"/>
                </a:solidFill>
                <a:latin typeface="Arial" panose="020B0604020202020204" pitchFamily="34" charset="0"/>
                <a:cs typeface="Arial" panose="020B0604020202020204" pitchFamily="34" charset="0"/>
              </a:rPr>
              <a:t>ASSESSMENT FORM</a:t>
            </a:r>
          </a:p>
        </p:txBody>
      </p:sp>
      <p:sp>
        <p:nvSpPr>
          <p:cNvPr id="14" name="TextBox 13">
            <a:extLst>
              <a:ext uri="{FF2B5EF4-FFF2-40B4-BE49-F238E27FC236}">
                <a16:creationId xmlns:a16="http://schemas.microsoft.com/office/drawing/2014/main" id="{47EEBD6B-71BA-4F4E-54D9-CEC428519357}"/>
              </a:ext>
            </a:extLst>
          </p:cNvPr>
          <p:cNvSpPr txBox="1"/>
          <p:nvPr/>
        </p:nvSpPr>
        <p:spPr>
          <a:xfrm>
            <a:off x="4023804" y="1701872"/>
            <a:ext cx="3345530" cy="4025204"/>
          </a:xfrm>
          <a:prstGeom prst="rect">
            <a:avLst/>
          </a:prstGeom>
          <a:noFill/>
        </p:spPr>
        <p:txBody>
          <a:bodyPr wrap="square">
            <a:spAutoFit/>
          </a:bodyPr>
          <a:lstStyle/>
          <a:p>
            <a:pPr marL="0" marR="0" lvl="0" indent="0" algn="l" rtl="0">
              <a:lnSpc>
                <a:spcPct val="107000"/>
              </a:lnSpc>
              <a:spcBef>
                <a:spcPts val="0"/>
              </a:spcBef>
              <a:spcAft>
                <a:spcPts val="0"/>
              </a:spcAft>
              <a:buNone/>
            </a:pPr>
            <a:r>
              <a:rPr lang="en-US" sz="1600" b="1">
                <a:solidFill>
                  <a:schemeClr val="dk1"/>
                </a:solidFill>
                <a:latin typeface="Arial"/>
                <a:ea typeface="Arial"/>
                <a:cs typeface="Arial"/>
                <a:sym typeface="Arial"/>
              </a:rPr>
              <a:t>WHY</a:t>
            </a:r>
          </a:p>
          <a:p>
            <a:pPr marR="0" lvl="0" algn="l" rtl="0">
              <a:lnSpc>
                <a:spcPct val="107000"/>
              </a:lnSpc>
              <a:spcBef>
                <a:spcPts val="0"/>
              </a:spcBef>
              <a:spcAft>
                <a:spcPts val="0"/>
              </a:spcAft>
            </a:pPr>
            <a:endParaRPr lang="en-US" sz="1600" b="1">
              <a:solidFill>
                <a:schemeClr val="dk1"/>
              </a:solidFill>
              <a:latin typeface="Arial"/>
              <a:ea typeface="Arial"/>
              <a:cs typeface="Arial"/>
              <a:sym typeface="Arial"/>
            </a:endParaRPr>
          </a:p>
          <a:p>
            <a:pPr marR="0" lvl="0" algn="l" rtl="0">
              <a:lnSpc>
                <a:spcPct val="107000"/>
              </a:lnSpc>
              <a:spcBef>
                <a:spcPts val="0"/>
              </a:spcBef>
              <a:spcAft>
                <a:spcPts val="0"/>
              </a:spcAft>
            </a:pPr>
            <a:r>
              <a:rPr lang="en-US" sz="1600">
                <a:solidFill>
                  <a:schemeClr val="dk1"/>
                </a:solidFill>
                <a:latin typeface="Arial"/>
                <a:ea typeface="Arial"/>
                <a:cs typeface="Arial"/>
                <a:sym typeface="Arial"/>
              </a:rPr>
              <a:t>To record information gathered on the case regarding both risks and needs, as well as strengths and resources. The information recorded in this form will be analyzed and used as a base for developing the case plan.</a:t>
            </a:r>
          </a:p>
          <a:p>
            <a:pPr marR="0" lvl="0" algn="l" rtl="0">
              <a:lnSpc>
                <a:spcPct val="107000"/>
              </a:lnSpc>
              <a:spcBef>
                <a:spcPts val="0"/>
              </a:spcBef>
              <a:spcAft>
                <a:spcPts val="0"/>
              </a:spcAft>
            </a:pPr>
            <a:endParaRPr lang="en-US" sz="1600">
              <a:solidFill>
                <a:schemeClr val="dk1"/>
              </a:solidFill>
              <a:latin typeface="Arial"/>
              <a:ea typeface="Arial"/>
              <a:cs typeface="Arial"/>
              <a:sym typeface="Arial"/>
            </a:endParaRPr>
          </a:p>
          <a:p>
            <a:pPr marL="0" marR="0" lvl="0" indent="0" algn="l" rtl="0">
              <a:lnSpc>
                <a:spcPct val="107000"/>
              </a:lnSpc>
              <a:spcBef>
                <a:spcPts val="0"/>
              </a:spcBef>
              <a:spcAft>
                <a:spcPts val="0"/>
              </a:spcAft>
              <a:buNone/>
            </a:pPr>
            <a:r>
              <a:rPr lang="en-US" sz="1600" b="1">
                <a:solidFill>
                  <a:schemeClr val="dk1"/>
                </a:solidFill>
                <a:latin typeface="Arial"/>
                <a:ea typeface="Arial"/>
                <a:cs typeface="Arial"/>
                <a:sym typeface="Arial"/>
              </a:rPr>
              <a:t>WHO</a:t>
            </a:r>
          </a:p>
          <a:p>
            <a:pPr marL="0" marR="0" lvl="0" indent="0" algn="l" rtl="0">
              <a:lnSpc>
                <a:spcPct val="107000"/>
              </a:lnSpc>
              <a:spcBef>
                <a:spcPts val="0"/>
              </a:spcBef>
              <a:spcAft>
                <a:spcPts val="0"/>
              </a:spcAft>
              <a:buNone/>
            </a:pPr>
            <a:endParaRPr lang="en-US" sz="1600" b="1">
              <a:solidFill>
                <a:schemeClr val="dk1"/>
              </a:solidFill>
              <a:latin typeface="Arial"/>
              <a:ea typeface="Arial"/>
              <a:cs typeface="Arial"/>
              <a:sym typeface="Arial"/>
            </a:endParaRPr>
          </a:p>
          <a:p>
            <a:pPr marR="0" lvl="0" algn="l" rtl="0">
              <a:lnSpc>
                <a:spcPct val="107000"/>
              </a:lnSpc>
              <a:spcBef>
                <a:spcPts val="0"/>
              </a:spcBef>
              <a:spcAft>
                <a:spcPts val="0"/>
              </a:spcAft>
            </a:pPr>
            <a:r>
              <a:rPr lang="en-US" sz="1600">
                <a:solidFill>
                  <a:schemeClr val="dk1"/>
                </a:solidFill>
                <a:latin typeface="Arial"/>
                <a:ea typeface="Arial"/>
                <a:cs typeface="Arial"/>
                <a:sym typeface="Arial"/>
              </a:rPr>
              <a:t>Assigned caseworker to the case. Once completed the form needs to be approved by a supervisor.</a:t>
            </a:r>
          </a:p>
        </p:txBody>
      </p:sp>
      <p:sp>
        <p:nvSpPr>
          <p:cNvPr id="15" name="TextBox 14">
            <a:extLst>
              <a:ext uri="{FF2B5EF4-FFF2-40B4-BE49-F238E27FC236}">
                <a16:creationId xmlns:a16="http://schemas.microsoft.com/office/drawing/2014/main" id="{232986F1-9C40-D283-3530-51A0DAC135C1}"/>
              </a:ext>
            </a:extLst>
          </p:cNvPr>
          <p:cNvSpPr txBox="1"/>
          <p:nvPr/>
        </p:nvSpPr>
        <p:spPr>
          <a:xfrm>
            <a:off x="7810981" y="1701872"/>
            <a:ext cx="3642563" cy="4288675"/>
          </a:xfrm>
          <a:prstGeom prst="rect">
            <a:avLst/>
          </a:prstGeom>
          <a:noFill/>
        </p:spPr>
        <p:txBody>
          <a:bodyPr wrap="square">
            <a:spAutoFit/>
          </a:bodyPr>
          <a:lstStyle/>
          <a:p>
            <a:pPr marR="0" lvl="0" algn="l" rtl="0">
              <a:lnSpc>
                <a:spcPct val="107000"/>
              </a:lnSpc>
              <a:spcBef>
                <a:spcPts val="0"/>
              </a:spcBef>
              <a:spcAft>
                <a:spcPts val="0"/>
              </a:spcAft>
            </a:pPr>
            <a:r>
              <a:rPr lang="en-US" sz="1600" b="1">
                <a:solidFill>
                  <a:schemeClr val="dk1"/>
                </a:solidFill>
                <a:latin typeface="Arial"/>
                <a:ea typeface="Arial"/>
                <a:cs typeface="Arial"/>
                <a:sym typeface="Arial"/>
              </a:rPr>
              <a:t>WHEN</a:t>
            </a:r>
          </a:p>
          <a:p>
            <a:pPr marR="0" lvl="0" algn="l" rtl="0">
              <a:lnSpc>
                <a:spcPct val="107000"/>
              </a:lnSpc>
              <a:spcBef>
                <a:spcPts val="0"/>
              </a:spcBef>
              <a:spcAft>
                <a:spcPts val="0"/>
              </a:spcAft>
            </a:pPr>
            <a:endParaRPr lang="en-US" sz="1600" b="1">
              <a:solidFill>
                <a:schemeClr val="dk1"/>
              </a:solidFill>
              <a:latin typeface="Arial"/>
              <a:ea typeface="Arial"/>
              <a:cs typeface="Arial"/>
              <a:sym typeface="Arial"/>
            </a:endParaRPr>
          </a:p>
          <a:p>
            <a:pPr marR="0" lvl="0" algn="l" rtl="0">
              <a:lnSpc>
                <a:spcPct val="107000"/>
              </a:lnSpc>
              <a:spcBef>
                <a:spcPts val="0"/>
              </a:spcBef>
              <a:spcAft>
                <a:spcPts val="0"/>
              </a:spcAft>
            </a:pPr>
            <a:r>
              <a:rPr lang="en-US" sz="1600">
                <a:solidFill>
                  <a:schemeClr val="dk1"/>
                </a:solidFill>
                <a:latin typeface="Arial"/>
                <a:ea typeface="Arial"/>
                <a:cs typeface="Arial"/>
                <a:sym typeface="Arial"/>
              </a:rPr>
              <a:t>Depending on risk level of the case:</a:t>
            </a:r>
          </a:p>
          <a:p>
            <a:pPr marR="0" lvl="0" algn="l" rtl="0">
              <a:lnSpc>
                <a:spcPct val="107000"/>
              </a:lnSpc>
              <a:spcBef>
                <a:spcPts val="0"/>
              </a:spcBef>
              <a:spcAft>
                <a:spcPts val="0"/>
              </a:spcAft>
            </a:pPr>
            <a:r>
              <a:rPr lang="en-US" sz="1600">
                <a:solidFill>
                  <a:schemeClr val="dk1"/>
                </a:solidFill>
                <a:latin typeface="Arial"/>
                <a:ea typeface="Arial"/>
                <a:cs typeface="Arial"/>
                <a:sym typeface="Arial"/>
              </a:rPr>
              <a:t> </a:t>
            </a:r>
          </a:p>
          <a:p>
            <a:pPr marL="285750" marR="0" lvl="0" indent="-285750" algn="l" rtl="0">
              <a:lnSpc>
                <a:spcPct val="107000"/>
              </a:lnSpc>
              <a:spcBef>
                <a:spcPts val="0"/>
              </a:spcBef>
              <a:spcAft>
                <a:spcPts val="0"/>
              </a:spcAft>
              <a:buFont typeface="Arial" panose="020B0604020202020204" pitchFamily="34" charset="0"/>
              <a:buChar char="•"/>
            </a:pPr>
            <a:r>
              <a:rPr lang="en-US" sz="1600" i="1">
                <a:solidFill>
                  <a:schemeClr val="dk1"/>
                </a:solidFill>
                <a:latin typeface="Arial"/>
                <a:ea typeface="Arial"/>
                <a:cs typeface="Arial"/>
                <a:sym typeface="Arial"/>
              </a:rPr>
              <a:t>High</a:t>
            </a:r>
            <a:r>
              <a:rPr lang="en-US" sz="1600">
                <a:solidFill>
                  <a:schemeClr val="dk1"/>
                </a:solidFill>
                <a:latin typeface="Arial"/>
                <a:ea typeface="Arial"/>
                <a:cs typeface="Arial"/>
                <a:sym typeface="Arial"/>
              </a:rPr>
              <a:t>: immediately after registration, before leaving the child.</a:t>
            </a:r>
          </a:p>
          <a:p>
            <a:pPr marL="285750" marR="0" lvl="0" indent="-285750" algn="l" rtl="0">
              <a:lnSpc>
                <a:spcPct val="107000"/>
              </a:lnSpc>
              <a:spcBef>
                <a:spcPts val="0"/>
              </a:spcBef>
              <a:spcAft>
                <a:spcPts val="0"/>
              </a:spcAft>
              <a:buFont typeface="Arial" panose="020B0604020202020204" pitchFamily="34" charset="0"/>
              <a:buChar char="•"/>
            </a:pPr>
            <a:r>
              <a:rPr lang="en-US" sz="1600" i="1">
                <a:solidFill>
                  <a:schemeClr val="dk1"/>
                </a:solidFill>
                <a:latin typeface="Arial"/>
                <a:ea typeface="Arial"/>
                <a:cs typeface="Arial"/>
                <a:sym typeface="Arial"/>
              </a:rPr>
              <a:t>Medium</a:t>
            </a:r>
            <a:r>
              <a:rPr lang="en-US" sz="1600">
                <a:solidFill>
                  <a:schemeClr val="dk1"/>
                </a:solidFill>
                <a:latin typeface="Arial"/>
                <a:ea typeface="Arial"/>
                <a:cs typeface="Arial"/>
                <a:sym typeface="Arial"/>
              </a:rPr>
              <a:t>: within 3 days after registration.</a:t>
            </a:r>
          </a:p>
          <a:p>
            <a:pPr marL="285750" marR="0" lvl="0" indent="-285750" algn="l" rtl="0">
              <a:lnSpc>
                <a:spcPct val="107000"/>
              </a:lnSpc>
              <a:spcBef>
                <a:spcPts val="0"/>
              </a:spcBef>
              <a:spcAft>
                <a:spcPts val="0"/>
              </a:spcAft>
              <a:buFont typeface="Arial" panose="020B0604020202020204" pitchFamily="34" charset="0"/>
              <a:buChar char="•"/>
            </a:pPr>
            <a:r>
              <a:rPr lang="en-US" sz="1600" i="1">
                <a:solidFill>
                  <a:schemeClr val="dk1"/>
                </a:solidFill>
                <a:latin typeface="Arial"/>
                <a:ea typeface="Arial"/>
                <a:cs typeface="Arial"/>
                <a:sym typeface="Arial"/>
              </a:rPr>
              <a:t>Low</a:t>
            </a:r>
            <a:r>
              <a:rPr lang="en-US" sz="1600">
                <a:solidFill>
                  <a:schemeClr val="dk1"/>
                </a:solidFill>
                <a:latin typeface="Arial"/>
                <a:ea typeface="Arial"/>
                <a:cs typeface="Arial"/>
                <a:sym typeface="Arial"/>
              </a:rPr>
              <a:t>: within 1 week after registration.</a:t>
            </a:r>
          </a:p>
          <a:p>
            <a:pPr marR="0" lvl="0" algn="l" rtl="0">
              <a:lnSpc>
                <a:spcPct val="107000"/>
              </a:lnSpc>
              <a:spcBef>
                <a:spcPts val="0"/>
              </a:spcBef>
              <a:spcAft>
                <a:spcPts val="0"/>
              </a:spcAft>
            </a:pPr>
            <a:endParaRPr lang="en-US" sz="1600">
              <a:solidFill>
                <a:schemeClr val="dk1"/>
              </a:solidFill>
              <a:latin typeface="Arial"/>
              <a:ea typeface="Arial"/>
              <a:cs typeface="Arial"/>
              <a:sym typeface="Arial"/>
            </a:endParaRPr>
          </a:p>
          <a:p>
            <a:pPr marR="0" lvl="0" algn="l" rtl="0">
              <a:lnSpc>
                <a:spcPct val="107000"/>
              </a:lnSpc>
              <a:spcBef>
                <a:spcPts val="0"/>
              </a:spcBef>
              <a:spcAft>
                <a:spcPts val="0"/>
              </a:spcAft>
            </a:pPr>
            <a:r>
              <a:rPr lang="en-US" sz="1600">
                <a:solidFill>
                  <a:schemeClr val="dk1"/>
                </a:solidFill>
                <a:latin typeface="Arial"/>
                <a:ea typeface="Arial"/>
                <a:cs typeface="Arial"/>
                <a:sym typeface="Arial"/>
              </a:rPr>
              <a:t>Or after a case review found a significant change in the context of the child that warrants another assessment.</a:t>
            </a:r>
          </a:p>
        </p:txBody>
      </p:sp>
      <p:sp>
        <p:nvSpPr>
          <p:cNvPr id="5" name="Rectangle 4">
            <a:extLst>
              <a:ext uri="{FF2B5EF4-FFF2-40B4-BE49-F238E27FC236}">
                <a16:creationId xmlns:a16="http://schemas.microsoft.com/office/drawing/2014/main" id="{0158AAC0-DA77-AB69-2ED0-BF0A6407794A}"/>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OPTIONAL</a:t>
            </a:r>
          </a:p>
        </p:txBody>
      </p:sp>
      <p:grpSp>
        <p:nvGrpSpPr>
          <p:cNvPr id="2" name="Group 1">
            <a:extLst>
              <a:ext uri="{FF2B5EF4-FFF2-40B4-BE49-F238E27FC236}">
                <a16:creationId xmlns:a16="http://schemas.microsoft.com/office/drawing/2014/main" id="{713B40CA-4FA1-DBF2-6AF3-AB74EFD3CE28}"/>
              </a:ext>
            </a:extLst>
          </p:cNvPr>
          <p:cNvGrpSpPr/>
          <p:nvPr/>
        </p:nvGrpSpPr>
        <p:grpSpPr>
          <a:xfrm>
            <a:off x="10228983" y="337468"/>
            <a:ext cx="1587872" cy="1368854"/>
            <a:chOff x="10228983" y="337468"/>
            <a:chExt cx="1587872" cy="1368854"/>
          </a:xfrm>
        </p:grpSpPr>
        <p:sp>
          <p:nvSpPr>
            <p:cNvPr id="16" name="Hexagon 15">
              <a:extLst>
                <a:ext uri="{FF2B5EF4-FFF2-40B4-BE49-F238E27FC236}">
                  <a16:creationId xmlns:a16="http://schemas.microsoft.com/office/drawing/2014/main" id="{528DD70A-8F4E-52C8-84BF-3031377F89AA}"/>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7" name="Group 16">
              <a:extLst>
                <a:ext uri="{FF2B5EF4-FFF2-40B4-BE49-F238E27FC236}">
                  <a16:creationId xmlns:a16="http://schemas.microsoft.com/office/drawing/2014/main" id="{D61C6A9D-BAC6-128F-14F2-EBAB5BF56415}"/>
                </a:ext>
              </a:extLst>
            </p:cNvPr>
            <p:cNvGrpSpPr/>
            <p:nvPr/>
          </p:nvGrpSpPr>
          <p:grpSpPr>
            <a:xfrm>
              <a:off x="10621771" y="762700"/>
              <a:ext cx="562136" cy="634675"/>
              <a:chOff x="760175" y="830142"/>
              <a:chExt cx="867619" cy="979579"/>
            </a:xfrm>
          </p:grpSpPr>
          <p:sp>
            <p:nvSpPr>
              <p:cNvPr id="21" name="Rectangle 20">
                <a:extLst>
                  <a:ext uri="{FF2B5EF4-FFF2-40B4-BE49-F238E27FC236}">
                    <a16:creationId xmlns:a16="http://schemas.microsoft.com/office/drawing/2014/main" id="{45787FA7-B1B8-ED2D-3265-BD5F183C868E}"/>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13</a:t>
                </a:r>
              </a:p>
            </p:txBody>
          </p:sp>
          <p:sp>
            <p:nvSpPr>
              <p:cNvPr id="22" name="Rectangle 21">
                <a:extLst>
                  <a:ext uri="{FF2B5EF4-FFF2-40B4-BE49-F238E27FC236}">
                    <a16:creationId xmlns:a16="http://schemas.microsoft.com/office/drawing/2014/main" id="{DCC5BF7B-7F2C-613B-25AE-662F6A699A35}"/>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 name="Group 17">
              <a:extLst>
                <a:ext uri="{FF2B5EF4-FFF2-40B4-BE49-F238E27FC236}">
                  <a16:creationId xmlns:a16="http://schemas.microsoft.com/office/drawing/2014/main" id="{92ABBE67-6B3A-4D2C-6945-5BD86C94D2DE}"/>
                </a:ext>
              </a:extLst>
            </p:cNvPr>
            <p:cNvGrpSpPr/>
            <p:nvPr/>
          </p:nvGrpSpPr>
          <p:grpSpPr>
            <a:xfrm>
              <a:off x="11325415" y="762701"/>
              <a:ext cx="182192" cy="634674"/>
              <a:chOff x="2121762" y="2323619"/>
              <a:chExt cx="200378" cy="825210"/>
            </a:xfrm>
          </p:grpSpPr>
          <p:sp>
            <p:nvSpPr>
              <p:cNvPr id="19" name="Isosceles Triangle 18">
                <a:extLst>
                  <a:ext uri="{FF2B5EF4-FFF2-40B4-BE49-F238E27FC236}">
                    <a16:creationId xmlns:a16="http://schemas.microsoft.com/office/drawing/2014/main" id="{244856E3-E3C7-9E3E-F73A-9F96F2827AA6}"/>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6579930F-34A3-0C5C-EED7-6E91D0B4E71F}"/>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2122762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Key considerations</a:t>
            </a:r>
            <a:endParaRPr lang="en-ZA"/>
          </a:p>
        </p:txBody>
      </p:sp>
      <p:sp>
        <p:nvSpPr>
          <p:cNvPr id="4" name="TextBox 3">
            <a:extLst>
              <a:ext uri="{FF2B5EF4-FFF2-40B4-BE49-F238E27FC236}">
                <a16:creationId xmlns:a16="http://schemas.microsoft.com/office/drawing/2014/main" id="{A9009EB8-337B-6804-104B-3B09DF0B0888}"/>
              </a:ext>
            </a:extLst>
          </p:cNvPr>
          <p:cNvSpPr txBox="1"/>
          <p:nvPr/>
        </p:nvSpPr>
        <p:spPr>
          <a:xfrm>
            <a:off x="674511" y="1630739"/>
            <a:ext cx="3378200" cy="3333220"/>
          </a:xfrm>
          <a:prstGeom prst="rect">
            <a:avLst/>
          </a:prstGeom>
          <a:noFill/>
        </p:spPr>
        <p:txBody>
          <a:bodyPr wrap="square">
            <a:spAutoFit/>
          </a:bodyPr>
          <a:lstStyle/>
          <a:p>
            <a:pPr lvl="0" rtl="0">
              <a:lnSpc>
                <a:spcPct val="90000"/>
              </a:lnSpc>
              <a:spcAft>
                <a:spcPts val="0"/>
              </a:spcAft>
              <a:buClr>
                <a:schemeClr val="dk2"/>
              </a:buClr>
              <a:buSzPts val="1800"/>
            </a:pPr>
            <a:r>
              <a:rPr lang="en-GB" sz="1800" b="1">
                <a:latin typeface="Arial" panose="020B0604020202020204" pitchFamily="34" charset="0"/>
                <a:cs typeface="Arial" panose="020B0604020202020204" pitchFamily="34" charset="0"/>
              </a:rPr>
              <a:t>BASIC STAGES</a:t>
            </a:r>
          </a:p>
          <a:p>
            <a:pPr lvl="0" rtl="0">
              <a:lnSpc>
                <a:spcPct val="90000"/>
              </a:lnSpc>
              <a:spcAft>
                <a:spcPts val="0"/>
              </a:spcAft>
              <a:buClr>
                <a:schemeClr val="dk2"/>
              </a:buClr>
              <a:buSzPts val="1800"/>
            </a:pPr>
            <a:endParaRPr lang="en-GB">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n-US" sz="1800">
                <a:latin typeface="Arial" panose="020B0604020202020204" pitchFamily="34" charset="0"/>
                <a:cs typeface="Arial" panose="020B0604020202020204" pitchFamily="34" charset="0"/>
              </a:rPr>
              <a:t>Basic stages for all assessments are:</a:t>
            </a:r>
          </a:p>
          <a:p>
            <a:pPr lvl="0" rtl="0">
              <a:lnSpc>
                <a:spcPct val="90000"/>
              </a:lnSpc>
              <a:spcAft>
                <a:spcPts val="0"/>
              </a:spcAft>
              <a:buClr>
                <a:schemeClr val="dk2"/>
              </a:buClr>
              <a:buSzPts val="1800"/>
            </a:pPr>
            <a:endParaRPr lang="en-US">
              <a:latin typeface="Arial" panose="020B0604020202020204" pitchFamily="34" charset="0"/>
              <a:cs typeface="Arial" panose="020B0604020202020204" pitchFamily="34" charset="0"/>
            </a:endParaRPr>
          </a:p>
          <a:p>
            <a:pPr marL="285750" lvl="0" indent="-285750" rtl="0">
              <a:lnSpc>
                <a:spcPct val="90000"/>
              </a:lnSpc>
              <a:spcAft>
                <a:spcPts val="0"/>
              </a:spcAft>
              <a:buClr>
                <a:schemeClr val="dk2"/>
              </a:buClr>
              <a:buSzPts val="1800"/>
              <a:buFont typeface="Arial" panose="020B0604020202020204" pitchFamily="34" charset="0"/>
              <a:buChar char="•"/>
            </a:pPr>
            <a:r>
              <a:rPr lang="en-US">
                <a:latin typeface="Arial" panose="020B0604020202020204" pitchFamily="34" charset="0"/>
                <a:cs typeface="Arial" panose="020B0604020202020204" pitchFamily="34" charset="0"/>
              </a:rPr>
              <a:t>P</a:t>
            </a:r>
            <a:r>
              <a:rPr lang="en-US" sz="1800">
                <a:latin typeface="Arial" panose="020B0604020202020204" pitchFamily="34" charset="0"/>
                <a:cs typeface="Arial" panose="020B0604020202020204" pitchFamily="34" charset="0"/>
              </a:rPr>
              <a:t>lanning</a:t>
            </a:r>
          </a:p>
          <a:p>
            <a:pPr marL="285750" lvl="0" indent="-285750" rtl="0">
              <a:lnSpc>
                <a:spcPct val="90000"/>
              </a:lnSpc>
              <a:spcAft>
                <a:spcPts val="0"/>
              </a:spcAft>
              <a:buClr>
                <a:schemeClr val="dk2"/>
              </a:buClr>
              <a:buSzPts val="1800"/>
              <a:buFont typeface="Arial" panose="020B0604020202020204" pitchFamily="34" charset="0"/>
              <a:buChar char="•"/>
            </a:pPr>
            <a:r>
              <a:rPr lang="en-US">
                <a:latin typeface="Arial" panose="020B0604020202020204" pitchFamily="34" charset="0"/>
                <a:cs typeface="Arial" panose="020B0604020202020204" pitchFamily="34" charset="0"/>
              </a:rPr>
              <a:t>G</a:t>
            </a:r>
            <a:r>
              <a:rPr lang="en-US" sz="1800">
                <a:latin typeface="Arial" panose="020B0604020202020204" pitchFamily="34" charset="0"/>
                <a:cs typeface="Arial" panose="020B0604020202020204" pitchFamily="34" charset="0"/>
              </a:rPr>
              <a:t>athering information</a:t>
            </a:r>
          </a:p>
          <a:p>
            <a:pPr marL="285750" lvl="0" indent="-285750" rtl="0">
              <a:lnSpc>
                <a:spcPct val="90000"/>
              </a:lnSpc>
              <a:spcAft>
                <a:spcPts val="0"/>
              </a:spcAft>
              <a:buClr>
                <a:schemeClr val="dk2"/>
              </a:buClr>
              <a:buSzPts val="1800"/>
              <a:buFont typeface="Arial" panose="020B0604020202020204" pitchFamily="34" charset="0"/>
              <a:buChar char="•"/>
            </a:pPr>
            <a:r>
              <a:rPr lang="en-US">
                <a:latin typeface="Arial" panose="020B0604020202020204" pitchFamily="34" charset="0"/>
                <a:cs typeface="Arial" panose="020B0604020202020204" pitchFamily="34" charset="0"/>
              </a:rPr>
              <a:t>V</a:t>
            </a:r>
            <a:r>
              <a:rPr lang="en-US" sz="1800">
                <a:latin typeface="Arial" panose="020B0604020202020204" pitchFamily="34" charset="0"/>
                <a:cs typeface="Arial" panose="020B0604020202020204" pitchFamily="34" charset="0"/>
              </a:rPr>
              <a:t>erifying information</a:t>
            </a:r>
          </a:p>
          <a:p>
            <a:pPr marL="285750" lvl="0" indent="-285750" rtl="0">
              <a:lnSpc>
                <a:spcPct val="90000"/>
              </a:lnSpc>
              <a:spcAft>
                <a:spcPts val="0"/>
              </a:spcAft>
              <a:buClr>
                <a:schemeClr val="dk2"/>
              </a:buClr>
              <a:buSzPts val="1800"/>
              <a:buFont typeface="Arial" panose="020B0604020202020204" pitchFamily="34" charset="0"/>
              <a:buChar char="•"/>
            </a:pPr>
            <a:r>
              <a:rPr lang="en-US">
                <a:latin typeface="Arial" panose="020B0604020202020204" pitchFamily="34" charset="0"/>
                <a:cs typeface="Arial" panose="020B0604020202020204" pitchFamily="34" charset="0"/>
              </a:rPr>
              <a:t>A</a:t>
            </a:r>
            <a:r>
              <a:rPr lang="en-US" sz="1800">
                <a:latin typeface="Arial" panose="020B0604020202020204" pitchFamily="34" charset="0"/>
                <a:cs typeface="Arial" panose="020B0604020202020204" pitchFamily="34" charset="0"/>
              </a:rPr>
              <a:t>nalysis</a:t>
            </a:r>
          </a:p>
          <a:p>
            <a:pPr lvl="0" rtl="0">
              <a:lnSpc>
                <a:spcPct val="90000"/>
              </a:lnSpc>
              <a:spcAft>
                <a:spcPts val="0"/>
              </a:spcAft>
              <a:buClr>
                <a:schemeClr val="dk2"/>
              </a:buClr>
              <a:buSzPts val="1800"/>
            </a:pPr>
            <a:endParaRPr lang="en-US" sz="180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n-US" sz="1800" i="1">
                <a:latin typeface="Arial" panose="020B0604020202020204" pitchFamily="34" charset="0"/>
                <a:cs typeface="Arial" panose="020B0604020202020204" pitchFamily="34" charset="0"/>
              </a:rPr>
              <a:t>This needs to be done before entering the information in the CPIMS+</a:t>
            </a:r>
          </a:p>
        </p:txBody>
      </p:sp>
      <p:sp>
        <p:nvSpPr>
          <p:cNvPr id="5" name="TextBox 4">
            <a:extLst>
              <a:ext uri="{FF2B5EF4-FFF2-40B4-BE49-F238E27FC236}">
                <a16:creationId xmlns:a16="http://schemas.microsoft.com/office/drawing/2014/main" id="{93BC0697-9CCD-8099-0812-DB1009151B5A}"/>
              </a:ext>
            </a:extLst>
          </p:cNvPr>
          <p:cNvSpPr txBox="1"/>
          <p:nvPr/>
        </p:nvSpPr>
        <p:spPr>
          <a:xfrm>
            <a:off x="4406900" y="1630739"/>
            <a:ext cx="3378200" cy="2834622"/>
          </a:xfrm>
          <a:prstGeom prst="rect">
            <a:avLst/>
          </a:prstGeom>
          <a:noFill/>
        </p:spPr>
        <p:txBody>
          <a:bodyPr wrap="square">
            <a:spAutoFit/>
          </a:bodyPr>
          <a:lstStyle/>
          <a:p>
            <a:pPr lvl="0" rtl="0">
              <a:lnSpc>
                <a:spcPct val="90000"/>
              </a:lnSpc>
              <a:spcAft>
                <a:spcPts val="0"/>
              </a:spcAft>
              <a:buClr>
                <a:srgbClr val="000000"/>
              </a:buClr>
              <a:buSzPts val="1800"/>
            </a:pPr>
            <a:r>
              <a:rPr lang="en-GB" sz="1800" b="1">
                <a:latin typeface="Arial" panose="020B0604020202020204" pitchFamily="34" charset="0"/>
                <a:ea typeface="Helvetica Neue"/>
                <a:cs typeface="Arial" panose="020B0604020202020204" pitchFamily="34" charset="0"/>
                <a:sym typeface="Helvetica Neue"/>
              </a:rPr>
              <a:t>CHILD’S WISHES AND OPINIONS</a:t>
            </a:r>
          </a:p>
          <a:p>
            <a:pPr lvl="0" rtl="0">
              <a:lnSpc>
                <a:spcPct val="90000"/>
              </a:lnSpc>
              <a:spcAft>
                <a:spcPts val="0"/>
              </a:spcAft>
              <a:buClr>
                <a:srgbClr val="000000"/>
              </a:buClr>
              <a:buSzPts val="1800"/>
            </a:pPr>
            <a:endParaRPr lang="en-GB">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a:latin typeface="Arial" panose="020B0604020202020204" pitchFamily="34" charset="0"/>
                <a:ea typeface="Helvetica Neue"/>
                <a:cs typeface="Arial" panose="020B0604020202020204" pitchFamily="34" charset="0"/>
                <a:sym typeface="Helvetica Neue"/>
              </a:rPr>
              <a:t>The wishes and opinions of the child MUST be sought and taken into consideration when making decisions.</a:t>
            </a:r>
          </a:p>
          <a:p>
            <a:pPr lvl="0" rtl="0">
              <a:lnSpc>
                <a:spcPct val="90000"/>
              </a:lnSpc>
              <a:spcAft>
                <a:spcPts val="0"/>
              </a:spcAft>
              <a:buClr>
                <a:srgbClr val="000000"/>
              </a:buClr>
              <a:buSzPts val="1800"/>
            </a:pPr>
            <a:endParaRPr lang="en-US" sz="180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i="1">
                <a:latin typeface="Arial" panose="020B0604020202020204" pitchFamily="34" charset="0"/>
                <a:ea typeface="Helvetica Neue"/>
                <a:cs typeface="Arial" panose="020B0604020202020204" pitchFamily="34" charset="0"/>
                <a:sym typeface="Helvetica Neue"/>
              </a:rPr>
              <a:t>This can be added as a note in the CPIMS+ and reflected in the narrative assessment. </a:t>
            </a:r>
          </a:p>
        </p:txBody>
      </p:sp>
      <p:sp>
        <p:nvSpPr>
          <p:cNvPr id="6" name="TextBox 5">
            <a:extLst>
              <a:ext uri="{FF2B5EF4-FFF2-40B4-BE49-F238E27FC236}">
                <a16:creationId xmlns:a16="http://schemas.microsoft.com/office/drawing/2014/main" id="{BFE1FBDB-4DAC-7E62-11FF-1ACA4F34ACE2}"/>
              </a:ext>
            </a:extLst>
          </p:cNvPr>
          <p:cNvSpPr txBox="1"/>
          <p:nvPr/>
        </p:nvSpPr>
        <p:spPr>
          <a:xfrm>
            <a:off x="8139289" y="1630739"/>
            <a:ext cx="3378200" cy="4330416"/>
          </a:xfrm>
          <a:prstGeom prst="rect">
            <a:avLst/>
          </a:prstGeom>
          <a:noFill/>
        </p:spPr>
        <p:txBody>
          <a:bodyPr wrap="square">
            <a:spAutoFit/>
          </a:bodyPr>
          <a:lstStyle/>
          <a:p>
            <a:pPr lvl="0" rtl="0">
              <a:lnSpc>
                <a:spcPct val="90000"/>
              </a:lnSpc>
              <a:spcAft>
                <a:spcPts val="0"/>
              </a:spcAft>
              <a:buClr>
                <a:srgbClr val="000000"/>
              </a:buClr>
              <a:buSzPts val="1800"/>
            </a:pPr>
            <a:r>
              <a:rPr lang="en-US" sz="1800" b="1">
                <a:latin typeface="Arial" panose="020B0604020202020204" pitchFamily="34" charset="0"/>
                <a:ea typeface="Helvetica Neue"/>
                <a:cs typeface="Arial" panose="020B0604020202020204" pitchFamily="34" charset="0"/>
                <a:sym typeface="Helvetica Neue"/>
              </a:rPr>
              <a:t>IMMEDIATE CONCERNS</a:t>
            </a:r>
          </a:p>
          <a:p>
            <a:pPr lvl="0" rtl="0">
              <a:lnSpc>
                <a:spcPct val="90000"/>
              </a:lnSpc>
              <a:spcAft>
                <a:spcPts val="0"/>
              </a:spcAft>
              <a:buClr>
                <a:srgbClr val="000000"/>
              </a:buClr>
              <a:buSzPts val="1800"/>
            </a:pPr>
            <a:endParaRPr lang="en-US">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b="0">
                <a:latin typeface="Arial" panose="020B0604020202020204" pitchFamily="34" charset="0"/>
                <a:ea typeface="Helvetica Neue"/>
                <a:cs typeface="Arial" panose="020B0604020202020204" pitchFamily="34" charset="0"/>
                <a:sym typeface="Helvetica Neue"/>
              </a:rPr>
              <a:t>When your initial assessment has identified that a child has a basic unmet need / is unsafe, you should ensure that safety concerns are addressed and safety needs are met (as an interim case plan/safety plan) while the comprehensive assessment is completed.</a:t>
            </a:r>
          </a:p>
          <a:p>
            <a:pPr lvl="0" rtl="0">
              <a:lnSpc>
                <a:spcPct val="90000"/>
              </a:lnSpc>
              <a:spcAft>
                <a:spcPts val="0"/>
              </a:spcAft>
              <a:buClr>
                <a:srgbClr val="000000"/>
              </a:buClr>
              <a:buSzPts val="1800"/>
            </a:pPr>
            <a:endParaRPr lang="en-US" sz="1800" b="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b="0" i="1">
                <a:latin typeface="Arial" panose="020B0604020202020204" pitchFamily="34" charset="0"/>
                <a:ea typeface="Helvetica Neue"/>
                <a:cs typeface="Arial" panose="020B0604020202020204" pitchFamily="34" charset="0"/>
                <a:sym typeface="Helvetica Neue"/>
              </a:rPr>
              <a:t>This can be added in the ‘immediate concerns’ section of the identification and registration form in the CPIMS+.</a:t>
            </a:r>
          </a:p>
        </p:txBody>
      </p:sp>
      <p:sp>
        <p:nvSpPr>
          <p:cNvPr id="7" name="Rectangle 6">
            <a:extLst>
              <a:ext uri="{FF2B5EF4-FFF2-40B4-BE49-F238E27FC236}">
                <a16:creationId xmlns:a16="http://schemas.microsoft.com/office/drawing/2014/main" id="{9E2FFC3E-26C4-E823-D678-835CD4D6AC4E}"/>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OPTIONAL</a:t>
            </a:r>
          </a:p>
        </p:txBody>
      </p:sp>
    </p:spTree>
    <p:extLst>
      <p:ext uri="{BB962C8B-B14F-4D97-AF65-F5344CB8AC3E}">
        <p14:creationId xmlns:p14="http://schemas.microsoft.com/office/powerpoint/2010/main" val="37554053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n-GB"/>
              <a:t>CPIMS+ demo </a:t>
            </a:r>
            <a:endParaRPr lang="en-ZA"/>
          </a:p>
        </p:txBody>
      </p:sp>
      <p:sp>
        <p:nvSpPr>
          <p:cNvPr id="2" name="Google Shape;798;p37">
            <a:extLst>
              <a:ext uri="{FF2B5EF4-FFF2-40B4-BE49-F238E27FC236}">
                <a16:creationId xmlns:a16="http://schemas.microsoft.com/office/drawing/2014/main" id="{14678EB0-BCAD-12D5-4B68-5D58281A6F25}"/>
              </a:ext>
            </a:extLst>
          </p:cNvPr>
          <p:cNvSpPr txBox="1"/>
          <p:nvPr/>
        </p:nvSpPr>
        <p:spPr>
          <a:xfrm>
            <a:off x="5531557" y="1893708"/>
            <a:ext cx="5822244" cy="3617488"/>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800"/>
              </a:spcAft>
              <a:buNone/>
            </a:pPr>
            <a:r>
              <a:rPr lang="en-US" sz="2400" dirty="0">
                <a:solidFill>
                  <a:schemeClr val="dk1"/>
                </a:solidFill>
                <a:latin typeface="Arial" panose="020B0604020202020204" pitchFamily="34" charset="0"/>
                <a:ea typeface="Helvetica Neue"/>
                <a:cs typeface="Arial" panose="020B0604020202020204" pitchFamily="34" charset="0"/>
                <a:sym typeface="Helvetica Neue"/>
              </a:rPr>
              <a:t>Assessment forms</a:t>
            </a:r>
          </a:p>
          <a:p>
            <a:pPr marL="0" marR="0" lvl="0" indent="0" rtl="0">
              <a:lnSpc>
                <a:spcPct val="107000"/>
              </a:lnSpc>
              <a:spcBef>
                <a:spcPts val="0"/>
              </a:spcBef>
              <a:spcAft>
                <a:spcPts val="1800"/>
              </a:spcAft>
              <a:buNone/>
            </a:pPr>
            <a:r>
              <a:rPr lang="en-US" sz="2400" dirty="0">
                <a:solidFill>
                  <a:schemeClr val="dk1"/>
                </a:solidFill>
                <a:latin typeface="Arial" panose="020B0604020202020204" pitchFamily="34" charset="0"/>
                <a:ea typeface="Helvetica Neue"/>
                <a:cs typeface="Arial" panose="020B0604020202020204" pitchFamily="34" charset="0"/>
                <a:sym typeface="Helvetica Neue"/>
                <a:hlinkClick r:id="rId3"/>
              </a:rPr>
              <a:t>Approval process for the assessment</a:t>
            </a:r>
            <a:endParaRPr lang="en-US"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n-US" sz="2400" dirty="0">
                <a:solidFill>
                  <a:schemeClr val="dk1"/>
                </a:solidFill>
                <a:latin typeface="Arial" panose="020B0604020202020204" pitchFamily="34" charset="0"/>
                <a:ea typeface="Helvetica Neue"/>
                <a:cs typeface="Arial" panose="020B0604020202020204" pitchFamily="34" charset="0"/>
                <a:sym typeface="Helvetica Neue"/>
                <a:hlinkClick r:id="rId4"/>
              </a:rPr>
              <a:t>Caseworker Dashboard </a:t>
            </a:r>
            <a:r>
              <a:rPr lang="en-US" sz="2400" dirty="0">
                <a:solidFill>
                  <a:schemeClr val="dk1"/>
                </a:solidFill>
                <a:latin typeface="Arial" panose="020B0604020202020204" pitchFamily="34" charset="0"/>
                <a:ea typeface="Helvetica Neue"/>
                <a:cs typeface="Arial" panose="020B0604020202020204" pitchFamily="34" charset="0"/>
                <a:sym typeface="Helvetica Neue"/>
              </a:rPr>
              <a:t>(for approvals)</a:t>
            </a:r>
          </a:p>
          <a:p>
            <a:pPr marL="0" marR="0" lvl="0" indent="0" rtl="0">
              <a:lnSpc>
                <a:spcPct val="107000"/>
              </a:lnSpc>
              <a:spcBef>
                <a:spcPts val="0"/>
              </a:spcBef>
              <a:spcAft>
                <a:spcPts val="1800"/>
              </a:spcAft>
              <a:buNone/>
            </a:pPr>
            <a:r>
              <a:rPr lang="en-US" sz="2400" dirty="0">
                <a:solidFill>
                  <a:schemeClr val="dk1"/>
                </a:solidFill>
                <a:latin typeface="Arial" panose="020B0604020202020204" pitchFamily="34" charset="0"/>
                <a:ea typeface="Helvetica Neue"/>
                <a:cs typeface="Arial" panose="020B0604020202020204" pitchFamily="34" charset="0"/>
                <a:sym typeface="Helvetica Neue"/>
              </a:rPr>
              <a:t>Case Manager Dashboard (for approvals)</a:t>
            </a:r>
          </a:p>
          <a:p>
            <a:pPr marL="0" marR="0" lvl="0" indent="0" rtl="0">
              <a:lnSpc>
                <a:spcPct val="107000"/>
              </a:lnSpc>
              <a:spcBef>
                <a:spcPts val="0"/>
              </a:spcBef>
              <a:spcAft>
                <a:spcPts val="1800"/>
              </a:spcAft>
              <a:buNone/>
            </a:pPr>
            <a:r>
              <a:rPr lang="en-US" sz="2400" dirty="0">
                <a:solidFill>
                  <a:schemeClr val="dk1"/>
                </a:solidFill>
                <a:latin typeface="Arial" panose="020B0604020202020204" pitchFamily="34" charset="0"/>
                <a:ea typeface="Helvetica Neue"/>
                <a:cs typeface="Arial" panose="020B0604020202020204" pitchFamily="34" charset="0"/>
                <a:sym typeface="Helvetica Neue"/>
                <a:hlinkClick r:id="rId5"/>
              </a:rPr>
              <a:t>Planning to develop the Case Plan (Tasks)</a:t>
            </a:r>
            <a:endParaRPr lang="en-US" sz="2400" dirty="0">
              <a:solidFill>
                <a:schemeClr val="dk1"/>
              </a:solidFill>
              <a:latin typeface="Arial" panose="020B0604020202020204" pitchFamily="34" charset="0"/>
              <a:ea typeface="Helvetica Neue"/>
              <a:cs typeface="Arial" panose="020B0604020202020204" pitchFamily="34" charset="0"/>
              <a:sym typeface="Helvetica Neue"/>
            </a:endParaRPr>
          </a:p>
        </p:txBody>
      </p:sp>
      <p:pic>
        <p:nvPicPr>
          <p:cNvPr id="4" name="Graphic 3" descr="Vlog with solid fill">
            <a:hlinkClick r:id="rId6"/>
            <a:extLst>
              <a:ext uri="{FF2B5EF4-FFF2-40B4-BE49-F238E27FC236}">
                <a16:creationId xmlns:a16="http://schemas.microsoft.com/office/drawing/2014/main" id="{C907B5B6-8B1E-7711-2CDE-B786845DD4C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8513" y="1708428"/>
            <a:ext cx="3952227" cy="3952227"/>
          </a:xfrm>
          <a:prstGeom prst="rect">
            <a:avLst/>
          </a:prstGeom>
        </p:spPr>
      </p:pic>
    </p:spTree>
    <p:extLst>
      <p:ext uri="{BB962C8B-B14F-4D97-AF65-F5344CB8AC3E}">
        <p14:creationId xmlns:p14="http://schemas.microsoft.com/office/powerpoint/2010/main" val="2502926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n-GB"/>
              <a:t>Task view</a:t>
            </a:r>
            <a:endParaRPr lang="en-ZA"/>
          </a:p>
        </p:txBody>
      </p:sp>
      <p:sp>
        <p:nvSpPr>
          <p:cNvPr id="25" name="TextBox 24">
            <a:extLst>
              <a:ext uri="{FF2B5EF4-FFF2-40B4-BE49-F238E27FC236}">
                <a16:creationId xmlns:a16="http://schemas.microsoft.com/office/drawing/2014/main" id="{EC711B40-117C-E1FA-A87C-285A135FBF11}"/>
              </a:ext>
            </a:extLst>
          </p:cNvPr>
          <p:cNvSpPr txBox="1"/>
          <p:nvPr/>
        </p:nvSpPr>
        <p:spPr>
          <a:xfrm>
            <a:off x="2587737" y="1505509"/>
            <a:ext cx="3378200" cy="590931"/>
          </a:xfrm>
          <a:prstGeom prst="rect">
            <a:avLst/>
          </a:prstGeom>
          <a:noFill/>
        </p:spPr>
        <p:txBody>
          <a:bodyPr wrap="square">
            <a:spAutoFit/>
          </a:bodyPr>
          <a:lstStyle/>
          <a:p>
            <a:pPr lvl="0" rtl="0">
              <a:lnSpc>
                <a:spcPct val="90000"/>
              </a:lnSpc>
              <a:spcAft>
                <a:spcPts val="0"/>
              </a:spcAft>
              <a:buClr>
                <a:schemeClr val="dk2"/>
              </a:buClr>
              <a:buSzPts val="1800"/>
            </a:pPr>
            <a:r>
              <a:rPr lang="en-GB" b="1">
                <a:latin typeface="Arial" panose="020B0604020202020204" pitchFamily="34" charset="0"/>
                <a:cs typeface="Arial" panose="020B0604020202020204" pitchFamily="34" charset="0"/>
              </a:rPr>
              <a:t>FIELD FOR DUE DATE</a:t>
            </a:r>
          </a:p>
          <a:p>
            <a:pPr lvl="0" rtl="0">
              <a:lnSpc>
                <a:spcPct val="90000"/>
              </a:lnSpc>
              <a:spcAft>
                <a:spcPts val="0"/>
              </a:spcAft>
              <a:buClr>
                <a:schemeClr val="dk2"/>
              </a:buClr>
              <a:buSzPts val="1800"/>
            </a:pPr>
            <a:r>
              <a:rPr lang="en-GB" i="1">
                <a:latin typeface="Arial" panose="020B0604020202020204" pitchFamily="34" charset="0"/>
                <a:cs typeface="Arial" panose="020B0604020202020204" pitchFamily="34" charset="0"/>
              </a:rPr>
              <a:t>Trigger a task</a:t>
            </a:r>
            <a:endParaRPr lang="en-US" i="1">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11912AD-A17F-2557-B8BA-6B4335BE4121}"/>
              </a:ext>
            </a:extLst>
          </p:cNvPr>
          <p:cNvSpPr txBox="1"/>
          <p:nvPr/>
        </p:nvSpPr>
        <p:spPr>
          <a:xfrm>
            <a:off x="7133208" y="1505509"/>
            <a:ext cx="3378200" cy="590931"/>
          </a:xfrm>
          <a:prstGeom prst="rect">
            <a:avLst/>
          </a:prstGeom>
          <a:noFill/>
        </p:spPr>
        <p:txBody>
          <a:bodyPr wrap="square">
            <a:spAutoFit/>
          </a:bodyPr>
          <a:lstStyle/>
          <a:p>
            <a:pPr lvl="0" rtl="0">
              <a:lnSpc>
                <a:spcPct val="90000"/>
              </a:lnSpc>
              <a:spcAft>
                <a:spcPts val="0"/>
              </a:spcAft>
              <a:buClr>
                <a:schemeClr val="dk2"/>
              </a:buClr>
              <a:buSzPts val="1800"/>
            </a:pPr>
            <a:r>
              <a:rPr lang="en-GB" b="1">
                <a:latin typeface="Arial" panose="020B0604020202020204" pitchFamily="34" charset="0"/>
                <a:cs typeface="Arial" panose="020B0604020202020204" pitchFamily="34" charset="0"/>
              </a:rPr>
              <a:t>FIELD FOR COMPLETENESS</a:t>
            </a:r>
          </a:p>
          <a:p>
            <a:pPr lvl="0" rtl="0">
              <a:lnSpc>
                <a:spcPct val="90000"/>
              </a:lnSpc>
              <a:spcAft>
                <a:spcPts val="0"/>
              </a:spcAft>
              <a:buClr>
                <a:schemeClr val="dk2"/>
              </a:buClr>
              <a:buSzPts val="1800"/>
            </a:pPr>
            <a:r>
              <a:rPr lang="en-GB" i="1">
                <a:latin typeface="Arial" panose="020B0604020202020204" pitchFamily="34" charset="0"/>
                <a:cs typeface="Arial" panose="020B0604020202020204" pitchFamily="34" charset="0"/>
              </a:rPr>
              <a:t>Resolve a task</a:t>
            </a:r>
            <a:endParaRPr lang="en-US" i="1">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99E6FA5-6BD0-E636-768B-4C6DD8602597}"/>
              </a:ext>
            </a:extLst>
          </p:cNvPr>
          <p:cNvSpPr txBox="1"/>
          <p:nvPr/>
        </p:nvSpPr>
        <p:spPr>
          <a:xfrm>
            <a:off x="625284" y="1505508"/>
            <a:ext cx="1122189" cy="590931"/>
          </a:xfrm>
          <a:prstGeom prst="rect">
            <a:avLst/>
          </a:prstGeom>
          <a:noFill/>
        </p:spPr>
        <p:txBody>
          <a:bodyPr wrap="square">
            <a:spAutoFit/>
          </a:bodyPr>
          <a:lstStyle/>
          <a:p>
            <a:pPr lvl="0" rtl="0">
              <a:lnSpc>
                <a:spcPct val="90000"/>
              </a:lnSpc>
              <a:spcAft>
                <a:spcPts val="0"/>
              </a:spcAft>
              <a:buClr>
                <a:schemeClr val="dk2"/>
              </a:buClr>
              <a:buSzPts val="1800"/>
            </a:pPr>
            <a:r>
              <a:rPr lang="en-GB" b="1">
                <a:latin typeface="Arial" panose="020B0604020202020204" pitchFamily="34" charset="0"/>
                <a:cs typeface="Arial" panose="020B0604020202020204" pitchFamily="34" charset="0"/>
              </a:rPr>
              <a:t>TASK TYPE</a:t>
            </a:r>
            <a:endParaRPr lang="en-US" i="1">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425984D8-1BEA-5056-B569-08B8EBC1C654}"/>
              </a:ext>
            </a:extLst>
          </p:cNvPr>
          <p:cNvSpPr txBox="1"/>
          <p:nvPr/>
        </p:nvSpPr>
        <p:spPr>
          <a:xfrm>
            <a:off x="625284" y="2939306"/>
            <a:ext cx="1569309" cy="341632"/>
          </a:xfrm>
          <a:prstGeom prst="rect">
            <a:avLst/>
          </a:prstGeom>
          <a:noFill/>
        </p:spPr>
        <p:txBody>
          <a:bodyPr wrap="square">
            <a:spAutoFit/>
          </a:bodyPr>
          <a:lstStyle/>
          <a:p>
            <a:pPr lvl="0" rtl="0">
              <a:lnSpc>
                <a:spcPct val="90000"/>
              </a:lnSpc>
              <a:spcAft>
                <a:spcPts val="0"/>
              </a:spcAft>
              <a:buClr>
                <a:schemeClr val="dk2"/>
              </a:buClr>
              <a:buSzPts val="1800"/>
            </a:pPr>
            <a:r>
              <a:rPr lang="en-GB" sz="1800" b="1">
                <a:latin typeface="Arial" panose="020B0604020202020204" pitchFamily="34" charset="0"/>
                <a:cs typeface="Arial" panose="020B0604020202020204" pitchFamily="34" charset="0"/>
              </a:rPr>
              <a:t>Assessment</a:t>
            </a:r>
            <a:endParaRPr lang="en-US" sz="1800" i="1">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BCEC1C5-2FCF-507E-30E3-474CD7295480}"/>
              </a:ext>
            </a:extLst>
          </p:cNvPr>
          <p:cNvSpPr txBox="1"/>
          <p:nvPr/>
        </p:nvSpPr>
        <p:spPr>
          <a:xfrm>
            <a:off x="625284" y="4592407"/>
            <a:ext cx="1569309" cy="341632"/>
          </a:xfrm>
          <a:prstGeom prst="rect">
            <a:avLst/>
          </a:prstGeom>
          <a:noFill/>
        </p:spPr>
        <p:txBody>
          <a:bodyPr wrap="square">
            <a:spAutoFit/>
          </a:bodyPr>
          <a:lstStyle/>
          <a:p>
            <a:pPr lvl="0" rtl="0">
              <a:lnSpc>
                <a:spcPct val="90000"/>
              </a:lnSpc>
              <a:spcAft>
                <a:spcPts val="0"/>
              </a:spcAft>
              <a:buClr>
                <a:schemeClr val="dk2"/>
              </a:buClr>
              <a:buSzPts val="1800"/>
            </a:pPr>
            <a:r>
              <a:rPr lang="en-GB" sz="1800" b="1">
                <a:latin typeface="Arial" panose="020B0604020202020204" pitchFamily="34" charset="0"/>
                <a:cs typeface="Arial" panose="020B0604020202020204" pitchFamily="34" charset="0"/>
              </a:rPr>
              <a:t>Case plan</a:t>
            </a:r>
            <a:endParaRPr lang="en-US" sz="1800" i="1">
              <a:latin typeface="Arial" panose="020B0604020202020204" pitchFamily="34" charset="0"/>
              <a:cs typeface="Arial" panose="020B0604020202020204" pitchFamily="34" charset="0"/>
            </a:endParaRPr>
          </a:p>
        </p:txBody>
      </p:sp>
      <p:sp>
        <p:nvSpPr>
          <p:cNvPr id="48" name="Rectangle: Single Corner Snipped 47">
            <a:extLst>
              <a:ext uri="{FF2B5EF4-FFF2-40B4-BE49-F238E27FC236}">
                <a16:creationId xmlns:a16="http://schemas.microsoft.com/office/drawing/2014/main" id="{1A1B75C9-6574-E25E-AD3D-BF387372F579}"/>
              </a:ext>
            </a:extLst>
          </p:cNvPr>
          <p:cNvSpPr/>
          <p:nvPr/>
        </p:nvSpPr>
        <p:spPr>
          <a:xfrm>
            <a:off x="2598163" y="4313379"/>
            <a:ext cx="1108907" cy="1344549"/>
          </a:xfrm>
          <a:prstGeom prst="snip1Rect">
            <a:avLst>
              <a:gd name="adj" fmla="val 35973"/>
            </a:avLst>
          </a:prstGeom>
          <a:solidFill>
            <a:schemeClr val="accent4">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Arial" panose="020B0604020202020204" pitchFamily="34" charset="0"/>
              <a:cs typeface="Arial" panose="020B0604020202020204" pitchFamily="34" charset="0"/>
            </a:endParaRPr>
          </a:p>
        </p:txBody>
      </p:sp>
      <p:sp>
        <p:nvSpPr>
          <p:cNvPr id="49" name="Rectangle: Rounded Corners 48">
            <a:extLst>
              <a:ext uri="{FF2B5EF4-FFF2-40B4-BE49-F238E27FC236}">
                <a16:creationId xmlns:a16="http://schemas.microsoft.com/office/drawing/2014/main" id="{8CAF11FF-F326-DAF7-E15B-D89EFF5FF7F7}"/>
              </a:ext>
            </a:extLst>
          </p:cNvPr>
          <p:cNvSpPr/>
          <p:nvPr/>
        </p:nvSpPr>
        <p:spPr>
          <a:xfrm>
            <a:off x="4049457" y="4996731"/>
            <a:ext cx="2593187" cy="459429"/>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a:solidFill>
                  <a:schemeClr val="tx1"/>
                </a:solidFill>
                <a:latin typeface="Arial" panose="020B0604020202020204" pitchFamily="34" charset="0"/>
                <a:cs typeface="Arial" panose="020B0604020202020204" pitchFamily="34" charset="0"/>
              </a:rPr>
              <a:t>Date case plan due</a:t>
            </a:r>
            <a:endParaRPr lang="en-CA" sz="1100">
              <a:solidFill>
                <a:schemeClr val="tx1"/>
              </a:solidFill>
              <a:latin typeface="Arial" panose="020B0604020202020204" pitchFamily="34" charset="0"/>
              <a:cs typeface="Arial" panose="020B0604020202020204" pitchFamily="34" charset="0"/>
            </a:endParaRPr>
          </a:p>
        </p:txBody>
      </p:sp>
      <p:cxnSp>
        <p:nvCxnSpPr>
          <p:cNvPr id="56" name="Straight Connector 55">
            <a:extLst>
              <a:ext uri="{FF2B5EF4-FFF2-40B4-BE49-F238E27FC236}">
                <a16:creationId xmlns:a16="http://schemas.microsoft.com/office/drawing/2014/main" id="{4EBBE86C-C539-9DF8-6833-80FD944E421B}"/>
              </a:ext>
            </a:extLst>
          </p:cNvPr>
          <p:cNvCxnSpPr>
            <a:cxnSpLocks/>
            <a:stCxn id="49" idx="1"/>
          </p:cNvCxnSpPr>
          <p:nvPr/>
        </p:nvCxnSpPr>
        <p:spPr>
          <a:xfrm flipH="1">
            <a:off x="3504312" y="5226446"/>
            <a:ext cx="545145" cy="18643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7950983B-AAB9-1AAD-C7BE-0B88348B086E}"/>
              </a:ext>
            </a:extLst>
          </p:cNvPr>
          <p:cNvSpPr txBox="1"/>
          <p:nvPr/>
        </p:nvSpPr>
        <p:spPr>
          <a:xfrm>
            <a:off x="2707528" y="4419182"/>
            <a:ext cx="1569309" cy="535531"/>
          </a:xfrm>
          <a:prstGeom prst="rect">
            <a:avLst/>
          </a:prstGeom>
          <a:noFill/>
        </p:spPr>
        <p:txBody>
          <a:bodyPr wrap="square">
            <a:spAutoFit/>
          </a:bodyPr>
          <a:lstStyle/>
          <a:p>
            <a:pPr lvl="0" rtl="0">
              <a:lnSpc>
                <a:spcPct val="90000"/>
              </a:lnSpc>
              <a:spcAft>
                <a:spcPts val="0"/>
              </a:spcAft>
              <a:buClr>
                <a:schemeClr val="dk2"/>
              </a:buClr>
              <a:buSzPts val="1800"/>
            </a:pPr>
            <a:r>
              <a:rPr lang="en-GB" sz="1600">
                <a:latin typeface="Arial" panose="020B0604020202020204" pitchFamily="34" charset="0"/>
                <a:cs typeface="Arial" panose="020B0604020202020204" pitchFamily="34" charset="0"/>
              </a:rPr>
              <a:t>Assessment form</a:t>
            </a:r>
            <a:endParaRPr lang="en-US" sz="1600">
              <a:latin typeface="Arial" panose="020B0604020202020204" pitchFamily="34" charset="0"/>
              <a:cs typeface="Arial" panose="020B0604020202020204" pitchFamily="34" charset="0"/>
            </a:endParaRPr>
          </a:p>
        </p:txBody>
      </p:sp>
      <p:sp>
        <p:nvSpPr>
          <p:cNvPr id="64" name="Rectangle: Single Corner Snipped 63">
            <a:extLst>
              <a:ext uri="{FF2B5EF4-FFF2-40B4-BE49-F238E27FC236}">
                <a16:creationId xmlns:a16="http://schemas.microsoft.com/office/drawing/2014/main" id="{797DEDCA-BC1A-45DB-D3AD-6DFC10D9E80C}"/>
              </a:ext>
            </a:extLst>
          </p:cNvPr>
          <p:cNvSpPr/>
          <p:nvPr/>
        </p:nvSpPr>
        <p:spPr>
          <a:xfrm>
            <a:off x="2598163" y="2649536"/>
            <a:ext cx="1108907" cy="1344549"/>
          </a:xfrm>
          <a:prstGeom prst="snip1Rect">
            <a:avLst>
              <a:gd name="adj" fmla="val 35973"/>
            </a:avLst>
          </a:prstGeom>
          <a:solidFill>
            <a:schemeClr val="accent4">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Arial" panose="020B0604020202020204" pitchFamily="34" charset="0"/>
              <a:cs typeface="Arial" panose="020B0604020202020204" pitchFamily="34" charset="0"/>
            </a:endParaRPr>
          </a:p>
        </p:txBody>
      </p:sp>
      <p:sp>
        <p:nvSpPr>
          <p:cNvPr id="65" name="Rectangle: Rounded Corners 64">
            <a:extLst>
              <a:ext uri="{FF2B5EF4-FFF2-40B4-BE49-F238E27FC236}">
                <a16:creationId xmlns:a16="http://schemas.microsoft.com/office/drawing/2014/main" id="{B3D74C50-2C25-7536-22A7-4BD4B5A95617}"/>
              </a:ext>
            </a:extLst>
          </p:cNvPr>
          <p:cNvSpPr/>
          <p:nvPr/>
        </p:nvSpPr>
        <p:spPr>
          <a:xfrm>
            <a:off x="4049457" y="3332888"/>
            <a:ext cx="2593187" cy="459429"/>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a:solidFill>
                  <a:schemeClr val="tx1"/>
                </a:solidFill>
                <a:latin typeface="Arial" panose="020B0604020202020204" pitchFamily="34" charset="0"/>
                <a:cs typeface="Arial" panose="020B0604020202020204" pitchFamily="34" charset="0"/>
              </a:rPr>
              <a:t>Date assessment due</a:t>
            </a:r>
            <a:endParaRPr lang="en-CA" sz="1100">
              <a:solidFill>
                <a:schemeClr val="tx1"/>
              </a:solidFill>
              <a:latin typeface="Arial" panose="020B0604020202020204" pitchFamily="34" charset="0"/>
              <a:cs typeface="Arial" panose="020B0604020202020204" pitchFamily="34" charset="0"/>
            </a:endParaRPr>
          </a:p>
        </p:txBody>
      </p:sp>
      <p:cxnSp>
        <p:nvCxnSpPr>
          <p:cNvPr id="66" name="Straight Connector 65">
            <a:extLst>
              <a:ext uri="{FF2B5EF4-FFF2-40B4-BE49-F238E27FC236}">
                <a16:creationId xmlns:a16="http://schemas.microsoft.com/office/drawing/2014/main" id="{C1C492E5-613E-0B9E-E4AA-3EDBBF832124}"/>
              </a:ext>
            </a:extLst>
          </p:cNvPr>
          <p:cNvCxnSpPr>
            <a:cxnSpLocks/>
            <a:stCxn id="65" idx="1"/>
          </p:cNvCxnSpPr>
          <p:nvPr/>
        </p:nvCxnSpPr>
        <p:spPr>
          <a:xfrm flipH="1">
            <a:off x="3504312" y="3562603"/>
            <a:ext cx="545145" cy="18643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ECACB4C0-C038-6EE3-EA8F-8A5E37377672}"/>
              </a:ext>
            </a:extLst>
          </p:cNvPr>
          <p:cNvSpPr txBox="1"/>
          <p:nvPr/>
        </p:nvSpPr>
        <p:spPr>
          <a:xfrm>
            <a:off x="2707529" y="2755339"/>
            <a:ext cx="882676" cy="757130"/>
          </a:xfrm>
          <a:prstGeom prst="rect">
            <a:avLst/>
          </a:prstGeom>
          <a:noFill/>
        </p:spPr>
        <p:txBody>
          <a:bodyPr wrap="square">
            <a:spAutoFit/>
          </a:bodyPr>
          <a:lstStyle/>
          <a:p>
            <a:pPr lvl="0" rtl="0">
              <a:lnSpc>
                <a:spcPct val="90000"/>
              </a:lnSpc>
              <a:spcAft>
                <a:spcPts val="0"/>
              </a:spcAft>
              <a:buClr>
                <a:schemeClr val="dk2"/>
              </a:buClr>
              <a:buSzPts val="1800"/>
            </a:pPr>
            <a:r>
              <a:rPr lang="en-GB" sz="1600">
                <a:latin typeface="Arial" panose="020B0604020202020204" pitchFamily="34" charset="0"/>
                <a:cs typeface="Arial" panose="020B0604020202020204" pitchFamily="34" charset="0"/>
              </a:rPr>
              <a:t>Basic Identity form</a:t>
            </a:r>
            <a:endParaRPr lang="en-US" sz="1600">
              <a:latin typeface="Arial" panose="020B0604020202020204" pitchFamily="34" charset="0"/>
              <a:cs typeface="Arial" panose="020B0604020202020204" pitchFamily="34" charset="0"/>
            </a:endParaRPr>
          </a:p>
        </p:txBody>
      </p:sp>
      <p:sp>
        <p:nvSpPr>
          <p:cNvPr id="68" name="Rectangle: Single Corner Snipped 67">
            <a:extLst>
              <a:ext uri="{FF2B5EF4-FFF2-40B4-BE49-F238E27FC236}">
                <a16:creationId xmlns:a16="http://schemas.microsoft.com/office/drawing/2014/main" id="{B37A8CE9-660E-888A-F2F3-C16FBABAD918}"/>
              </a:ext>
            </a:extLst>
          </p:cNvPr>
          <p:cNvSpPr/>
          <p:nvPr/>
        </p:nvSpPr>
        <p:spPr>
          <a:xfrm>
            <a:off x="7227337" y="4313379"/>
            <a:ext cx="1108907" cy="1344549"/>
          </a:xfrm>
          <a:prstGeom prst="snip1Rect">
            <a:avLst>
              <a:gd name="adj" fmla="val 35973"/>
            </a:avLst>
          </a:prstGeom>
          <a:solidFill>
            <a:schemeClr val="accent4">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Arial" panose="020B0604020202020204" pitchFamily="34" charset="0"/>
              <a:cs typeface="Arial" panose="020B0604020202020204" pitchFamily="34" charset="0"/>
            </a:endParaRPr>
          </a:p>
        </p:txBody>
      </p:sp>
      <p:sp>
        <p:nvSpPr>
          <p:cNvPr id="69" name="Rectangle: Rounded Corners 68">
            <a:extLst>
              <a:ext uri="{FF2B5EF4-FFF2-40B4-BE49-F238E27FC236}">
                <a16:creationId xmlns:a16="http://schemas.microsoft.com/office/drawing/2014/main" id="{7185B9BC-97D1-655D-6282-311CCC21FB06}"/>
              </a:ext>
            </a:extLst>
          </p:cNvPr>
          <p:cNvSpPr/>
          <p:nvPr/>
        </p:nvSpPr>
        <p:spPr>
          <a:xfrm>
            <a:off x="8678631" y="4996731"/>
            <a:ext cx="2593187" cy="459429"/>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a:solidFill>
                  <a:schemeClr val="tx1"/>
                </a:solidFill>
                <a:latin typeface="Arial" panose="020B0604020202020204" pitchFamily="34" charset="0"/>
                <a:cs typeface="Arial" panose="020B0604020202020204" pitchFamily="34" charset="0"/>
              </a:rPr>
              <a:t>Date case plan initiated</a:t>
            </a:r>
            <a:endParaRPr lang="en-CA" sz="1100">
              <a:solidFill>
                <a:schemeClr val="tx1"/>
              </a:solidFill>
              <a:latin typeface="Arial" panose="020B0604020202020204" pitchFamily="34" charset="0"/>
              <a:cs typeface="Arial" panose="020B0604020202020204" pitchFamily="34" charset="0"/>
            </a:endParaRPr>
          </a:p>
        </p:txBody>
      </p:sp>
      <p:cxnSp>
        <p:nvCxnSpPr>
          <p:cNvPr id="70" name="Straight Connector 69">
            <a:extLst>
              <a:ext uri="{FF2B5EF4-FFF2-40B4-BE49-F238E27FC236}">
                <a16:creationId xmlns:a16="http://schemas.microsoft.com/office/drawing/2014/main" id="{7EC0588C-E7AE-548B-EB22-ECD8DDE1256E}"/>
              </a:ext>
            </a:extLst>
          </p:cNvPr>
          <p:cNvCxnSpPr>
            <a:cxnSpLocks/>
            <a:stCxn id="69" idx="1"/>
          </p:cNvCxnSpPr>
          <p:nvPr/>
        </p:nvCxnSpPr>
        <p:spPr>
          <a:xfrm flipH="1">
            <a:off x="8133486" y="5226446"/>
            <a:ext cx="545145" cy="18643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8436BA35-E708-E9D7-7AE2-47348811676A}"/>
              </a:ext>
            </a:extLst>
          </p:cNvPr>
          <p:cNvSpPr txBox="1"/>
          <p:nvPr/>
        </p:nvSpPr>
        <p:spPr>
          <a:xfrm>
            <a:off x="7336703" y="4419182"/>
            <a:ext cx="796784" cy="535531"/>
          </a:xfrm>
          <a:prstGeom prst="rect">
            <a:avLst/>
          </a:prstGeom>
          <a:noFill/>
        </p:spPr>
        <p:txBody>
          <a:bodyPr wrap="square">
            <a:spAutoFit/>
          </a:bodyPr>
          <a:lstStyle/>
          <a:p>
            <a:pPr lvl="0" rtl="0">
              <a:lnSpc>
                <a:spcPct val="90000"/>
              </a:lnSpc>
              <a:spcAft>
                <a:spcPts val="0"/>
              </a:spcAft>
              <a:buClr>
                <a:schemeClr val="dk2"/>
              </a:buClr>
              <a:buSzPts val="1800"/>
            </a:pPr>
            <a:r>
              <a:rPr lang="en-GB" sz="1600">
                <a:latin typeface="Arial" panose="020B0604020202020204" pitchFamily="34" charset="0"/>
                <a:cs typeface="Arial" panose="020B0604020202020204" pitchFamily="34" charset="0"/>
              </a:rPr>
              <a:t>Case plan</a:t>
            </a:r>
            <a:endParaRPr lang="en-US" sz="1600">
              <a:latin typeface="Arial" panose="020B0604020202020204" pitchFamily="34" charset="0"/>
              <a:cs typeface="Arial" panose="020B0604020202020204" pitchFamily="34" charset="0"/>
            </a:endParaRPr>
          </a:p>
        </p:txBody>
      </p:sp>
      <p:sp>
        <p:nvSpPr>
          <p:cNvPr id="72" name="Rectangle: Single Corner Snipped 71">
            <a:extLst>
              <a:ext uri="{FF2B5EF4-FFF2-40B4-BE49-F238E27FC236}">
                <a16:creationId xmlns:a16="http://schemas.microsoft.com/office/drawing/2014/main" id="{BE7DED59-0196-6175-1CA5-9CEC2C3025F1}"/>
              </a:ext>
            </a:extLst>
          </p:cNvPr>
          <p:cNvSpPr/>
          <p:nvPr/>
        </p:nvSpPr>
        <p:spPr>
          <a:xfrm>
            <a:off x="7227337" y="2649536"/>
            <a:ext cx="1108907" cy="1344549"/>
          </a:xfrm>
          <a:prstGeom prst="snip1Rect">
            <a:avLst>
              <a:gd name="adj" fmla="val 35973"/>
            </a:avLst>
          </a:prstGeom>
          <a:solidFill>
            <a:schemeClr val="accent4">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Arial" panose="020B0604020202020204" pitchFamily="34" charset="0"/>
              <a:cs typeface="Arial" panose="020B0604020202020204" pitchFamily="34" charset="0"/>
            </a:endParaRPr>
          </a:p>
        </p:txBody>
      </p:sp>
      <p:sp>
        <p:nvSpPr>
          <p:cNvPr id="73" name="Rectangle: Rounded Corners 72">
            <a:extLst>
              <a:ext uri="{FF2B5EF4-FFF2-40B4-BE49-F238E27FC236}">
                <a16:creationId xmlns:a16="http://schemas.microsoft.com/office/drawing/2014/main" id="{0E911086-E71C-32CC-68B2-8BF9C9558ACE}"/>
              </a:ext>
            </a:extLst>
          </p:cNvPr>
          <p:cNvSpPr/>
          <p:nvPr/>
        </p:nvSpPr>
        <p:spPr>
          <a:xfrm>
            <a:off x="8678631" y="3332888"/>
            <a:ext cx="2593187" cy="459429"/>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a:solidFill>
                  <a:schemeClr val="tx1"/>
                </a:solidFill>
                <a:latin typeface="Arial" panose="020B0604020202020204" pitchFamily="34" charset="0"/>
                <a:cs typeface="Arial" panose="020B0604020202020204" pitchFamily="34" charset="0"/>
              </a:rPr>
              <a:t>Assessment start date</a:t>
            </a:r>
            <a:endParaRPr lang="en-CA" sz="1100">
              <a:solidFill>
                <a:schemeClr val="tx1"/>
              </a:solidFill>
              <a:latin typeface="Arial" panose="020B0604020202020204" pitchFamily="34" charset="0"/>
              <a:cs typeface="Arial" panose="020B0604020202020204" pitchFamily="34" charset="0"/>
            </a:endParaRPr>
          </a:p>
        </p:txBody>
      </p:sp>
      <p:cxnSp>
        <p:nvCxnSpPr>
          <p:cNvPr id="74" name="Straight Connector 73">
            <a:extLst>
              <a:ext uri="{FF2B5EF4-FFF2-40B4-BE49-F238E27FC236}">
                <a16:creationId xmlns:a16="http://schemas.microsoft.com/office/drawing/2014/main" id="{BBE8C714-841D-8096-E05A-F1C02085CEB5}"/>
              </a:ext>
            </a:extLst>
          </p:cNvPr>
          <p:cNvCxnSpPr>
            <a:cxnSpLocks/>
            <a:stCxn id="73" idx="1"/>
          </p:cNvCxnSpPr>
          <p:nvPr/>
        </p:nvCxnSpPr>
        <p:spPr>
          <a:xfrm flipH="1">
            <a:off x="8133486" y="3562603"/>
            <a:ext cx="545145" cy="18643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63B12C85-40C7-344B-E127-4C309B73DF80}"/>
              </a:ext>
            </a:extLst>
          </p:cNvPr>
          <p:cNvSpPr txBox="1"/>
          <p:nvPr/>
        </p:nvSpPr>
        <p:spPr>
          <a:xfrm>
            <a:off x="7336702" y="2755339"/>
            <a:ext cx="1644251" cy="535531"/>
          </a:xfrm>
          <a:prstGeom prst="rect">
            <a:avLst/>
          </a:prstGeom>
          <a:noFill/>
        </p:spPr>
        <p:txBody>
          <a:bodyPr wrap="square">
            <a:spAutoFit/>
          </a:bodyPr>
          <a:lstStyle/>
          <a:p>
            <a:pPr lvl="0" rtl="0">
              <a:lnSpc>
                <a:spcPct val="90000"/>
              </a:lnSpc>
              <a:spcAft>
                <a:spcPts val="0"/>
              </a:spcAft>
              <a:buClr>
                <a:schemeClr val="dk2"/>
              </a:buClr>
              <a:buSzPts val="1800"/>
            </a:pPr>
            <a:r>
              <a:rPr lang="en-GB" sz="1600">
                <a:latin typeface="Arial" panose="020B0604020202020204" pitchFamily="34" charset="0"/>
                <a:cs typeface="Arial" panose="020B0604020202020204" pitchFamily="34" charset="0"/>
              </a:rPr>
              <a:t>Assessment form</a:t>
            </a:r>
            <a:endParaRPr lang="en-US" sz="1600">
              <a:latin typeface="Arial" panose="020B0604020202020204" pitchFamily="34" charset="0"/>
              <a:cs typeface="Arial" panose="020B0604020202020204" pitchFamily="34" charset="0"/>
            </a:endParaRPr>
          </a:p>
        </p:txBody>
      </p:sp>
      <p:sp>
        <p:nvSpPr>
          <p:cNvPr id="76" name="Rectangle 75">
            <a:extLst>
              <a:ext uri="{FF2B5EF4-FFF2-40B4-BE49-F238E27FC236}">
                <a16:creationId xmlns:a16="http://schemas.microsoft.com/office/drawing/2014/main" id="{10ACEC3F-621A-0FEF-8868-AA339779FC2F}"/>
              </a:ext>
            </a:extLst>
          </p:cNvPr>
          <p:cNvSpPr/>
          <p:nvPr/>
        </p:nvSpPr>
        <p:spPr>
          <a:xfrm>
            <a:off x="628651" y="2243847"/>
            <a:ext cx="1072515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216194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n-GB"/>
              <a:t>Task view</a:t>
            </a:r>
            <a:endParaRPr lang="en-ZA"/>
          </a:p>
        </p:txBody>
      </p:sp>
      <p:sp>
        <p:nvSpPr>
          <p:cNvPr id="25" name="TextBox 24">
            <a:extLst>
              <a:ext uri="{FF2B5EF4-FFF2-40B4-BE49-F238E27FC236}">
                <a16:creationId xmlns:a16="http://schemas.microsoft.com/office/drawing/2014/main" id="{EC711B40-117C-E1FA-A87C-285A135FBF11}"/>
              </a:ext>
            </a:extLst>
          </p:cNvPr>
          <p:cNvSpPr txBox="1"/>
          <p:nvPr/>
        </p:nvSpPr>
        <p:spPr>
          <a:xfrm>
            <a:off x="2587737" y="1505509"/>
            <a:ext cx="3378200" cy="590931"/>
          </a:xfrm>
          <a:prstGeom prst="rect">
            <a:avLst/>
          </a:prstGeom>
          <a:noFill/>
        </p:spPr>
        <p:txBody>
          <a:bodyPr wrap="square">
            <a:spAutoFit/>
          </a:bodyPr>
          <a:lstStyle/>
          <a:p>
            <a:pPr lvl="0" rtl="0">
              <a:lnSpc>
                <a:spcPct val="90000"/>
              </a:lnSpc>
              <a:spcAft>
                <a:spcPts val="0"/>
              </a:spcAft>
              <a:buClr>
                <a:schemeClr val="dk2"/>
              </a:buClr>
              <a:buSzPts val="1800"/>
            </a:pPr>
            <a:r>
              <a:rPr lang="en-GB" sz="1800" b="1">
                <a:latin typeface="Arial" panose="020B0604020202020204" pitchFamily="34" charset="0"/>
                <a:cs typeface="Arial" panose="020B0604020202020204" pitchFamily="34" charset="0"/>
              </a:rPr>
              <a:t>FIELD FOR DUE DATE</a:t>
            </a:r>
          </a:p>
          <a:p>
            <a:pPr lvl="0" rtl="0">
              <a:lnSpc>
                <a:spcPct val="90000"/>
              </a:lnSpc>
              <a:spcAft>
                <a:spcPts val="0"/>
              </a:spcAft>
              <a:buClr>
                <a:schemeClr val="dk2"/>
              </a:buClr>
              <a:buSzPts val="1800"/>
            </a:pPr>
            <a:r>
              <a:rPr lang="en-GB" i="1">
                <a:latin typeface="Arial" panose="020B0604020202020204" pitchFamily="34" charset="0"/>
                <a:cs typeface="Arial" panose="020B0604020202020204" pitchFamily="34" charset="0"/>
              </a:rPr>
              <a:t>Trigger a task</a:t>
            </a:r>
            <a:endParaRPr lang="en-US" sz="1800" i="1">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11912AD-A17F-2557-B8BA-6B4335BE4121}"/>
              </a:ext>
            </a:extLst>
          </p:cNvPr>
          <p:cNvSpPr txBox="1"/>
          <p:nvPr/>
        </p:nvSpPr>
        <p:spPr>
          <a:xfrm>
            <a:off x="7133208" y="1505509"/>
            <a:ext cx="3378200" cy="590931"/>
          </a:xfrm>
          <a:prstGeom prst="rect">
            <a:avLst/>
          </a:prstGeom>
          <a:noFill/>
        </p:spPr>
        <p:txBody>
          <a:bodyPr wrap="square">
            <a:spAutoFit/>
          </a:bodyPr>
          <a:lstStyle/>
          <a:p>
            <a:pPr lvl="0" rtl="0">
              <a:lnSpc>
                <a:spcPct val="90000"/>
              </a:lnSpc>
              <a:spcAft>
                <a:spcPts val="0"/>
              </a:spcAft>
              <a:buClr>
                <a:schemeClr val="dk2"/>
              </a:buClr>
              <a:buSzPts val="1800"/>
            </a:pPr>
            <a:r>
              <a:rPr lang="en-GB" sz="1800" b="1">
                <a:latin typeface="Arial" panose="020B0604020202020204" pitchFamily="34" charset="0"/>
                <a:cs typeface="Arial" panose="020B0604020202020204" pitchFamily="34" charset="0"/>
              </a:rPr>
              <a:t>FIELD FOR COMPLETENESS</a:t>
            </a:r>
          </a:p>
          <a:p>
            <a:pPr lvl="0" rtl="0">
              <a:lnSpc>
                <a:spcPct val="90000"/>
              </a:lnSpc>
              <a:spcAft>
                <a:spcPts val="0"/>
              </a:spcAft>
              <a:buClr>
                <a:schemeClr val="dk2"/>
              </a:buClr>
              <a:buSzPts val="1800"/>
            </a:pPr>
            <a:r>
              <a:rPr lang="en-GB" i="1">
                <a:latin typeface="Arial" panose="020B0604020202020204" pitchFamily="34" charset="0"/>
                <a:cs typeface="Arial" panose="020B0604020202020204" pitchFamily="34" charset="0"/>
              </a:rPr>
              <a:t>Resolve a task</a:t>
            </a:r>
            <a:endParaRPr lang="en-US" sz="1800" i="1">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99E6FA5-6BD0-E636-768B-4C6DD8602597}"/>
              </a:ext>
            </a:extLst>
          </p:cNvPr>
          <p:cNvSpPr txBox="1"/>
          <p:nvPr/>
        </p:nvSpPr>
        <p:spPr>
          <a:xfrm>
            <a:off x="625284" y="1505508"/>
            <a:ext cx="1122189" cy="590931"/>
          </a:xfrm>
          <a:prstGeom prst="rect">
            <a:avLst/>
          </a:prstGeom>
          <a:noFill/>
        </p:spPr>
        <p:txBody>
          <a:bodyPr wrap="square">
            <a:spAutoFit/>
          </a:bodyPr>
          <a:lstStyle/>
          <a:p>
            <a:pPr lvl="0" rtl="0">
              <a:lnSpc>
                <a:spcPct val="90000"/>
              </a:lnSpc>
              <a:spcAft>
                <a:spcPts val="0"/>
              </a:spcAft>
              <a:buClr>
                <a:schemeClr val="dk2"/>
              </a:buClr>
              <a:buSzPts val="1800"/>
            </a:pPr>
            <a:r>
              <a:rPr lang="en-GB" sz="1800" b="1">
                <a:latin typeface="Arial" panose="020B0604020202020204" pitchFamily="34" charset="0"/>
                <a:cs typeface="Arial" panose="020B0604020202020204" pitchFamily="34" charset="0"/>
              </a:rPr>
              <a:t>TASK TYPE</a:t>
            </a:r>
            <a:endParaRPr lang="en-US" sz="1800" i="1">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425984D8-1BEA-5056-B569-08B8EBC1C654}"/>
              </a:ext>
            </a:extLst>
          </p:cNvPr>
          <p:cNvSpPr txBox="1"/>
          <p:nvPr/>
        </p:nvSpPr>
        <p:spPr>
          <a:xfrm>
            <a:off x="625284" y="2939306"/>
            <a:ext cx="1569309" cy="341632"/>
          </a:xfrm>
          <a:prstGeom prst="rect">
            <a:avLst/>
          </a:prstGeom>
          <a:noFill/>
        </p:spPr>
        <p:txBody>
          <a:bodyPr wrap="square">
            <a:spAutoFit/>
          </a:bodyPr>
          <a:lstStyle/>
          <a:p>
            <a:pPr lvl="0" rtl="0">
              <a:lnSpc>
                <a:spcPct val="90000"/>
              </a:lnSpc>
              <a:spcAft>
                <a:spcPts val="0"/>
              </a:spcAft>
              <a:buClr>
                <a:schemeClr val="dk2"/>
              </a:buClr>
              <a:buSzPts val="1800"/>
            </a:pPr>
            <a:r>
              <a:rPr lang="en-GB" sz="1800" b="1">
                <a:latin typeface="Arial" panose="020B0604020202020204" pitchFamily="34" charset="0"/>
                <a:cs typeface="Arial" panose="020B0604020202020204" pitchFamily="34" charset="0"/>
              </a:rPr>
              <a:t>Service</a:t>
            </a:r>
            <a:endParaRPr lang="en-US" sz="1800" i="1">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BCEC1C5-2FCF-507E-30E3-474CD7295480}"/>
              </a:ext>
            </a:extLst>
          </p:cNvPr>
          <p:cNvSpPr txBox="1"/>
          <p:nvPr/>
        </p:nvSpPr>
        <p:spPr>
          <a:xfrm>
            <a:off x="625284" y="4592407"/>
            <a:ext cx="1569309" cy="341632"/>
          </a:xfrm>
          <a:prstGeom prst="rect">
            <a:avLst/>
          </a:prstGeom>
          <a:noFill/>
        </p:spPr>
        <p:txBody>
          <a:bodyPr wrap="square">
            <a:spAutoFit/>
          </a:bodyPr>
          <a:lstStyle/>
          <a:p>
            <a:pPr lvl="0" rtl="0">
              <a:lnSpc>
                <a:spcPct val="90000"/>
              </a:lnSpc>
              <a:spcAft>
                <a:spcPts val="0"/>
              </a:spcAft>
              <a:buClr>
                <a:schemeClr val="dk2"/>
              </a:buClr>
              <a:buSzPts val="1800"/>
            </a:pPr>
            <a:r>
              <a:rPr lang="en-GB" sz="1800" b="1">
                <a:latin typeface="Arial" panose="020B0604020202020204" pitchFamily="34" charset="0"/>
                <a:cs typeface="Arial" panose="020B0604020202020204" pitchFamily="34" charset="0"/>
              </a:rPr>
              <a:t>Follow up</a:t>
            </a:r>
            <a:endParaRPr lang="en-US" sz="1800">
              <a:latin typeface="Arial" panose="020B0604020202020204" pitchFamily="34" charset="0"/>
              <a:cs typeface="Arial" panose="020B0604020202020204" pitchFamily="34" charset="0"/>
            </a:endParaRPr>
          </a:p>
        </p:txBody>
      </p:sp>
      <p:sp>
        <p:nvSpPr>
          <p:cNvPr id="48" name="Rectangle: Single Corner Snipped 47">
            <a:extLst>
              <a:ext uri="{FF2B5EF4-FFF2-40B4-BE49-F238E27FC236}">
                <a16:creationId xmlns:a16="http://schemas.microsoft.com/office/drawing/2014/main" id="{1A1B75C9-6574-E25E-AD3D-BF387372F579}"/>
              </a:ext>
            </a:extLst>
          </p:cNvPr>
          <p:cNvSpPr/>
          <p:nvPr/>
        </p:nvSpPr>
        <p:spPr>
          <a:xfrm>
            <a:off x="2598163" y="4313379"/>
            <a:ext cx="1108907" cy="1344549"/>
          </a:xfrm>
          <a:prstGeom prst="snip1Rect">
            <a:avLst>
              <a:gd name="adj" fmla="val 35973"/>
            </a:avLst>
          </a:prstGeom>
          <a:solidFill>
            <a:schemeClr val="accent4">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Arial" panose="020B0604020202020204" pitchFamily="34" charset="0"/>
              <a:cs typeface="Arial" panose="020B0604020202020204" pitchFamily="34" charset="0"/>
            </a:endParaRPr>
          </a:p>
        </p:txBody>
      </p:sp>
      <p:sp>
        <p:nvSpPr>
          <p:cNvPr id="49" name="Rectangle: Rounded Corners 48">
            <a:extLst>
              <a:ext uri="{FF2B5EF4-FFF2-40B4-BE49-F238E27FC236}">
                <a16:creationId xmlns:a16="http://schemas.microsoft.com/office/drawing/2014/main" id="{8CAF11FF-F326-DAF7-E15B-D89EFF5FF7F7}"/>
              </a:ext>
            </a:extLst>
          </p:cNvPr>
          <p:cNvSpPr/>
          <p:nvPr/>
        </p:nvSpPr>
        <p:spPr>
          <a:xfrm>
            <a:off x="4049457" y="4996731"/>
            <a:ext cx="2593187" cy="459429"/>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a:solidFill>
                  <a:schemeClr val="tx1"/>
                </a:solidFill>
                <a:latin typeface="Arial" panose="020B0604020202020204" pitchFamily="34" charset="0"/>
                <a:cs typeface="Arial" panose="020B0604020202020204" pitchFamily="34" charset="0"/>
              </a:rPr>
              <a:t>Follow up needed by</a:t>
            </a:r>
            <a:endParaRPr lang="en-CA" sz="1100">
              <a:solidFill>
                <a:schemeClr val="tx1"/>
              </a:solidFill>
              <a:latin typeface="Arial" panose="020B0604020202020204" pitchFamily="34" charset="0"/>
              <a:cs typeface="Arial" panose="020B0604020202020204" pitchFamily="34" charset="0"/>
            </a:endParaRPr>
          </a:p>
        </p:txBody>
      </p:sp>
      <p:cxnSp>
        <p:nvCxnSpPr>
          <p:cNvPr id="56" name="Straight Connector 55">
            <a:extLst>
              <a:ext uri="{FF2B5EF4-FFF2-40B4-BE49-F238E27FC236}">
                <a16:creationId xmlns:a16="http://schemas.microsoft.com/office/drawing/2014/main" id="{4EBBE86C-C539-9DF8-6833-80FD944E421B}"/>
              </a:ext>
            </a:extLst>
          </p:cNvPr>
          <p:cNvCxnSpPr>
            <a:cxnSpLocks/>
            <a:stCxn id="49" idx="1"/>
          </p:cNvCxnSpPr>
          <p:nvPr/>
        </p:nvCxnSpPr>
        <p:spPr>
          <a:xfrm flipH="1">
            <a:off x="3504312" y="5226446"/>
            <a:ext cx="545145" cy="18643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7950983B-AAB9-1AAD-C7BE-0B88348B086E}"/>
              </a:ext>
            </a:extLst>
          </p:cNvPr>
          <p:cNvSpPr txBox="1"/>
          <p:nvPr/>
        </p:nvSpPr>
        <p:spPr>
          <a:xfrm>
            <a:off x="2707528" y="4419182"/>
            <a:ext cx="1569309" cy="535531"/>
          </a:xfrm>
          <a:prstGeom prst="rect">
            <a:avLst/>
          </a:prstGeom>
          <a:noFill/>
        </p:spPr>
        <p:txBody>
          <a:bodyPr wrap="square">
            <a:spAutoFit/>
          </a:bodyPr>
          <a:lstStyle/>
          <a:p>
            <a:pPr lvl="0" rtl="0">
              <a:lnSpc>
                <a:spcPct val="90000"/>
              </a:lnSpc>
              <a:spcAft>
                <a:spcPts val="0"/>
              </a:spcAft>
              <a:buClr>
                <a:schemeClr val="dk2"/>
              </a:buClr>
              <a:buSzPts val="1800"/>
            </a:pPr>
            <a:r>
              <a:rPr lang="en-GB" sz="1600">
                <a:latin typeface="Arial" panose="020B0604020202020204" pitchFamily="34" charset="0"/>
                <a:cs typeface="Arial" panose="020B0604020202020204" pitchFamily="34" charset="0"/>
              </a:rPr>
              <a:t>Follow Up subform</a:t>
            </a:r>
            <a:endParaRPr lang="en-US" sz="1600">
              <a:latin typeface="Arial" panose="020B0604020202020204" pitchFamily="34" charset="0"/>
              <a:cs typeface="Arial" panose="020B0604020202020204" pitchFamily="34" charset="0"/>
            </a:endParaRPr>
          </a:p>
        </p:txBody>
      </p:sp>
      <p:sp>
        <p:nvSpPr>
          <p:cNvPr id="64" name="Rectangle: Single Corner Snipped 63">
            <a:extLst>
              <a:ext uri="{FF2B5EF4-FFF2-40B4-BE49-F238E27FC236}">
                <a16:creationId xmlns:a16="http://schemas.microsoft.com/office/drawing/2014/main" id="{797DEDCA-BC1A-45DB-D3AD-6DFC10D9E80C}"/>
              </a:ext>
            </a:extLst>
          </p:cNvPr>
          <p:cNvSpPr/>
          <p:nvPr/>
        </p:nvSpPr>
        <p:spPr>
          <a:xfrm>
            <a:off x="2598163" y="2649536"/>
            <a:ext cx="1108907" cy="1344549"/>
          </a:xfrm>
          <a:prstGeom prst="snip1Rect">
            <a:avLst>
              <a:gd name="adj" fmla="val 35973"/>
            </a:avLst>
          </a:prstGeom>
          <a:solidFill>
            <a:schemeClr val="accent4">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Arial" panose="020B0604020202020204" pitchFamily="34" charset="0"/>
              <a:cs typeface="Arial" panose="020B0604020202020204" pitchFamily="34" charset="0"/>
            </a:endParaRPr>
          </a:p>
        </p:txBody>
      </p:sp>
      <p:sp>
        <p:nvSpPr>
          <p:cNvPr id="65" name="Rectangle: Rounded Corners 64">
            <a:extLst>
              <a:ext uri="{FF2B5EF4-FFF2-40B4-BE49-F238E27FC236}">
                <a16:creationId xmlns:a16="http://schemas.microsoft.com/office/drawing/2014/main" id="{B3D74C50-2C25-7536-22A7-4BD4B5A95617}"/>
              </a:ext>
            </a:extLst>
          </p:cNvPr>
          <p:cNvSpPr/>
          <p:nvPr/>
        </p:nvSpPr>
        <p:spPr>
          <a:xfrm>
            <a:off x="4049457" y="3332888"/>
            <a:ext cx="2593187" cy="459429"/>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a:solidFill>
                  <a:schemeClr val="tx1"/>
                </a:solidFill>
                <a:latin typeface="Arial" panose="020B0604020202020204" pitchFamily="34" charset="0"/>
                <a:cs typeface="Arial" panose="020B0604020202020204" pitchFamily="34" charset="0"/>
              </a:rPr>
              <a:t>Appointment date</a:t>
            </a:r>
            <a:endParaRPr lang="en-CA" sz="1100">
              <a:solidFill>
                <a:schemeClr val="tx1"/>
              </a:solidFill>
              <a:latin typeface="Arial" panose="020B0604020202020204" pitchFamily="34" charset="0"/>
              <a:cs typeface="Arial" panose="020B0604020202020204" pitchFamily="34" charset="0"/>
            </a:endParaRPr>
          </a:p>
        </p:txBody>
      </p:sp>
      <p:cxnSp>
        <p:nvCxnSpPr>
          <p:cNvPr id="66" name="Straight Connector 65">
            <a:extLst>
              <a:ext uri="{FF2B5EF4-FFF2-40B4-BE49-F238E27FC236}">
                <a16:creationId xmlns:a16="http://schemas.microsoft.com/office/drawing/2014/main" id="{C1C492E5-613E-0B9E-E4AA-3EDBBF832124}"/>
              </a:ext>
            </a:extLst>
          </p:cNvPr>
          <p:cNvCxnSpPr>
            <a:cxnSpLocks/>
            <a:stCxn id="65" idx="1"/>
          </p:cNvCxnSpPr>
          <p:nvPr/>
        </p:nvCxnSpPr>
        <p:spPr>
          <a:xfrm flipH="1">
            <a:off x="3504312" y="3562603"/>
            <a:ext cx="545145" cy="18643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ECACB4C0-C038-6EE3-EA8F-8A5E37377672}"/>
              </a:ext>
            </a:extLst>
          </p:cNvPr>
          <p:cNvSpPr txBox="1"/>
          <p:nvPr/>
        </p:nvSpPr>
        <p:spPr>
          <a:xfrm>
            <a:off x="2707529" y="2755339"/>
            <a:ext cx="1108906" cy="535531"/>
          </a:xfrm>
          <a:prstGeom prst="rect">
            <a:avLst/>
          </a:prstGeom>
          <a:noFill/>
        </p:spPr>
        <p:txBody>
          <a:bodyPr wrap="square">
            <a:spAutoFit/>
          </a:bodyPr>
          <a:lstStyle/>
          <a:p>
            <a:pPr lvl="0" rtl="0">
              <a:lnSpc>
                <a:spcPct val="90000"/>
              </a:lnSpc>
              <a:spcAft>
                <a:spcPts val="0"/>
              </a:spcAft>
              <a:buClr>
                <a:schemeClr val="dk2"/>
              </a:buClr>
              <a:buSzPts val="1800"/>
            </a:pPr>
            <a:r>
              <a:rPr lang="en-GB" sz="1600">
                <a:latin typeface="Arial" panose="020B0604020202020204" pitchFamily="34" charset="0"/>
                <a:cs typeface="Arial" panose="020B0604020202020204" pitchFamily="34" charset="0"/>
              </a:rPr>
              <a:t>Services subform</a:t>
            </a:r>
            <a:endParaRPr lang="en-US" sz="1600">
              <a:latin typeface="Arial" panose="020B0604020202020204" pitchFamily="34" charset="0"/>
              <a:cs typeface="Arial" panose="020B0604020202020204" pitchFamily="34" charset="0"/>
            </a:endParaRPr>
          </a:p>
        </p:txBody>
      </p:sp>
      <p:sp>
        <p:nvSpPr>
          <p:cNvPr id="68" name="Rectangle: Single Corner Snipped 67">
            <a:extLst>
              <a:ext uri="{FF2B5EF4-FFF2-40B4-BE49-F238E27FC236}">
                <a16:creationId xmlns:a16="http://schemas.microsoft.com/office/drawing/2014/main" id="{B37A8CE9-660E-888A-F2F3-C16FBABAD918}"/>
              </a:ext>
            </a:extLst>
          </p:cNvPr>
          <p:cNvSpPr/>
          <p:nvPr/>
        </p:nvSpPr>
        <p:spPr>
          <a:xfrm>
            <a:off x="7227337" y="4313379"/>
            <a:ext cx="1108907" cy="1344549"/>
          </a:xfrm>
          <a:prstGeom prst="snip1Rect">
            <a:avLst>
              <a:gd name="adj" fmla="val 35973"/>
            </a:avLst>
          </a:prstGeom>
          <a:solidFill>
            <a:schemeClr val="accent4">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Arial" panose="020B0604020202020204" pitchFamily="34" charset="0"/>
              <a:cs typeface="Arial" panose="020B0604020202020204" pitchFamily="34" charset="0"/>
            </a:endParaRPr>
          </a:p>
        </p:txBody>
      </p:sp>
      <p:sp>
        <p:nvSpPr>
          <p:cNvPr id="69" name="Rectangle: Rounded Corners 68">
            <a:extLst>
              <a:ext uri="{FF2B5EF4-FFF2-40B4-BE49-F238E27FC236}">
                <a16:creationId xmlns:a16="http://schemas.microsoft.com/office/drawing/2014/main" id="{7185B9BC-97D1-655D-6282-311CCC21FB06}"/>
              </a:ext>
            </a:extLst>
          </p:cNvPr>
          <p:cNvSpPr/>
          <p:nvPr/>
        </p:nvSpPr>
        <p:spPr>
          <a:xfrm>
            <a:off x="8678631" y="4996731"/>
            <a:ext cx="2593187" cy="459429"/>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a:solidFill>
                  <a:schemeClr val="tx1"/>
                </a:solidFill>
                <a:latin typeface="Arial" panose="020B0604020202020204" pitchFamily="34" charset="0"/>
                <a:cs typeface="Arial" panose="020B0604020202020204" pitchFamily="34" charset="0"/>
              </a:rPr>
              <a:t>Date of follow up</a:t>
            </a:r>
            <a:endParaRPr lang="en-CA" sz="1100">
              <a:solidFill>
                <a:schemeClr val="tx1"/>
              </a:solidFill>
              <a:latin typeface="Arial" panose="020B0604020202020204" pitchFamily="34" charset="0"/>
              <a:cs typeface="Arial" panose="020B0604020202020204" pitchFamily="34" charset="0"/>
            </a:endParaRPr>
          </a:p>
        </p:txBody>
      </p:sp>
      <p:cxnSp>
        <p:nvCxnSpPr>
          <p:cNvPr id="70" name="Straight Connector 69">
            <a:extLst>
              <a:ext uri="{FF2B5EF4-FFF2-40B4-BE49-F238E27FC236}">
                <a16:creationId xmlns:a16="http://schemas.microsoft.com/office/drawing/2014/main" id="{7EC0588C-E7AE-548B-EB22-ECD8DDE1256E}"/>
              </a:ext>
            </a:extLst>
          </p:cNvPr>
          <p:cNvCxnSpPr>
            <a:cxnSpLocks/>
            <a:stCxn id="69" idx="1"/>
          </p:cNvCxnSpPr>
          <p:nvPr/>
        </p:nvCxnSpPr>
        <p:spPr>
          <a:xfrm flipH="1">
            <a:off x="8133486" y="5226446"/>
            <a:ext cx="545145" cy="18643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8436BA35-E708-E9D7-7AE2-47348811676A}"/>
              </a:ext>
            </a:extLst>
          </p:cNvPr>
          <p:cNvSpPr txBox="1"/>
          <p:nvPr/>
        </p:nvSpPr>
        <p:spPr>
          <a:xfrm>
            <a:off x="7336703" y="4419182"/>
            <a:ext cx="1108906" cy="535531"/>
          </a:xfrm>
          <a:prstGeom prst="rect">
            <a:avLst/>
          </a:prstGeom>
          <a:noFill/>
        </p:spPr>
        <p:txBody>
          <a:bodyPr wrap="square">
            <a:spAutoFit/>
          </a:bodyPr>
          <a:lstStyle/>
          <a:p>
            <a:pPr lvl="0" rtl="0">
              <a:lnSpc>
                <a:spcPct val="90000"/>
              </a:lnSpc>
              <a:spcAft>
                <a:spcPts val="0"/>
              </a:spcAft>
              <a:buClr>
                <a:schemeClr val="dk2"/>
              </a:buClr>
              <a:buSzPts val="1800"/>
            </a:pPr>
            <a:r>
              <a:rPr lang="en-GB" sz="1600">
                <a:latin typeface="Arial" panose="020B0604020202020204" pitchFamily="34" charset="0"/>
                <a:cs typeface="Arial" panose="020B0604020202020204" pitchFamily="34" charset="0"/>
              </a:rPr>
              <a:t>Follow Up subform</a:t>
            </a:r>
            <a:endParaRPr lang="en-US" sz="1600">
              <a:latin typeface="Arial" panose="020B0604020202020204" pitchFamily="34" charset="0"/>
              <a:cs typeface="Arial" panose="020B0604020202020204" pitchFamily="34" charset="0"/>
            </a:endParaRPr>
          </a:p>
        </p:txBody>
      </p:sp>
      <p:sp>
        <p:nvSpPr>
          <p:cNvPr id="72" name="Rectangle: Single Corner Snipped 71">
            <a:extLst>
              <a:ext uri="{FF2B5EF4-FFF2-40B4-BE49-F238E27FC236}">
                <a16:creationId xmlns:a16="http://schemas.microsoft.com/office/drawing/2014/main" id="{BE7DED59-0196-6175-1CA5-9CEC2C3025F1}"/>
              </a:ext>
            </a:extLst>
          </p:cNvPr>
          <p:cNvSpPr/>
          <p:nvPr/>
        </p:nvSpPr>
        <p:spPr>
          <a:xfrm>
            <a:off x="7227337" y="2649536"/>
            <a:ext cx="1108907" cy="1344549"/>
          </a:xfrm>
          <a:prstGeom prst="snip1Rect">
            <a:avLst>
              <a:gd name="adj" fmla="val 35973"/>
            </a:avLst>
          </a:prstGeom>
          <a:solidFill>
            <a:schemeClr val="accent4">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latin typeface="Arial" panose="020B0604020202020204" pitchFamily="34" charset="0"/>
              <a:cs typeface="Arial" panose="020B0604020202020204" pitchFamily="34" charset="0"/>
            </a:endParaRPr>
          </a:p>
        </p:txBody>
      </p:sp>
      <p:sp>
        <p:nvSpPr>
          <p:cNvPr id="73" name="Rectangle: Rounded Corners 72">
            <a:extLst>
              <a:ext uri="{FF2B5EF4-FFF2-40B4-BE49-F238E27FC236}">
                <a16:creationId xmlns:a16="http://schemas.microsoft.com/office/drawing/2014/main" id="{0E911086-E71C-32CC-68B2-8BF9C9558ACE}"/>
              </a:ext>
            </a:extLst>
          </p:cNvPr>
          <p:cNvSpPr/>
          <p:nvPr/>
        </p:nvSpPr>
        <p:spPr>
          <a:xfrm>
            <a:off x="8678631" y="3332888"/>
            <a:ext cx="2593187" cy="459429"/>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a:solidFill>
                  <a:schemeClr val="tx1"/>
                </a:solidFill>
                <a:latin typeface="Arial" panose="020B0604020202020204" pitchFamily="34" charset="0"/>
                <a:cs typeface="Arial" panose="020B0604020202020204" pitchFamily="34" charset="0"/>
              </a:rPr>
              <a:t>Service completed on</a:t>
            </a:r>
            <a:endParaRPr lang="en-CA" sz="1100">
              <a:solidFill>
                <a:schemeClr val="tx1"/>
              </a:solidFill>
              <a:latin typeface="Arial" panose="020B0604020202020204" pitchFamily="34" charset="0"/>
              <a:cs typeface="Arial" panose="020B0604020202020204" pitchFamily="34" charset="0"/>
            </a:endParaRPr>
          </a:p>
        </p:txBody>
      </p:sp>
      <p:cxnSp>
        <p:nvCxnSpPr>
          <p:cNvPr id="74" name="Straight Connector 73">
            <a:extLst>
              <a:ext uri="{FF2B5EF4-FFF2-40B4-BE49-F238E27FC236}">
                <a16:creationId xmlns:a16="http://schemas.microsoft.com/office/drawing/2014/main" id="{BBE8C714-841D-8096-E05A-F1C02085CEB5}"/>
              </a:ext>
            </a:extLst>
          </p:cNvPr>
          <p:cNvCxnSpPr>
            <a:cxnSpLocks/>
            <a:stCxn id="73" idx="1"/>
          </p:cNvCxnSpPr>
          <p:nvPr/>
        </p:nvCxnSpPr>
        <p:spPr>
          <a:xfrm flipH="1">
            <a:off x="8133486" y="3562603"/>
            <a:ext cx="545145" cy="18643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63B12C85-40C7-344B-E127-4C309B73DF80}"/>
              </a:ext>
            </a:extLst>
          </p:cNvPr>
          <p:cNvSpPr txBox="1"/>
          <p:nvPr/>
        </p:nvSpPr>
        <p:spPr>
          <a:xfrm>
            <a:off x="7336702" y="2755339"/>
            <a:ext cx="1644251" cy="535531"/>
          </a:xfrm>
          <a:prstGeom prst="rect">
            <a:avLst/>
          </a:prstGeom>
          <a:noFill/>
        </p:spPr>
        <p:txBody>
          <a:bodyPr wrap="square">
            <a:spAutoFit/>
          </a:bodyPr>
          <a:lstStyle/>
          <a:p>
            <a:pPr lvl="0" rtl="0">
              <a:lnSpc>
                <a:spcPct val="90000"/>
              </a:lnSpc>
              <a:spcAft>
                <a:spcPts val="0"/>
              </a:spcAft>
              <a:buClr>
                <a:schemeClr val="dk2"/>
              </a:buClr>
              <a:buSzPts val="1800"/>
            </a:pPr>
            <a:r>
              <a:rPr lang="en-GB" sz="1600">
                <a:latin typeface="Arial" panose="020B0604020202020204" pitchFamily="34" charset="0"/>
                <a:cs typeface="Arial" panose="020B0604020202020204" pitchFamily="34" charset="0"/>
              </a:rPr>
              <a:t>Services subform</a:t>
            </a:r>
            <a:endParaRPr lang="en-US" sz="1600">
              <a:latin typeface="Arial" panose="020B0604020202020204" pitchFamily="34" charset="0"/>
              <a:cs typeface="Arial" panose="020B0604020202020204" pitchFamily="34" charset="0"/>
            </a:endParaRPr>
          </a:p>
        </p:txBody>
      </p:sp>
      <p:sp>
        <p:nvSpPr>
          <p:cNvPr id="76" name="Rectangle 75">
            <a:extLst>
              <a:ext uri="{FF2B5EF4-FFF2-40B4-BE49-F238E27FC236}">
                <a16:creationId xmlns:a16="http://schemas.microsoft.com/office/drawing/2014/main" id="{10ACEC3F-621A-0FEF-8868-AA339779FC2F}"/>
              </a:ext>
            </a:extLst>
          </p:cNvPr>
          <p:cNvSpPr/>
          <p:nvPr/>
        </p:nvSpPr>
        <p:spPr>
          <a:xfrm>
            <a:off x="628651" y="2243847"/>
            <a:ext cx="1072515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662428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n-GB"/>
              <a:t>Your turn!</a:t>
            </a:r>
            <a:endParaRPr lang="en-ZA"/>
          </a:p>
        </p:txBody>
      </p:sp>
      <p:grpSp>
        <p:nvGrpSpPr>
          <p:cNvPr id="2" name="Group 1">
            <a:extLst>
              <a:ext uri="{FF2B5EF4-FFF2-40B4-BE49-F238E27FC236}">
                <a16:creationId xmlns:a16="http://schemas.microsoft.com/office/drawing/2014/main" id="{9A7B835C-3099-0773-34D8-5CEB0190D2AA}"/>
              </a:ext>
            </a:extLst>
          </p:cNvPr>
          <p:cNvGrpSpPr/>
          <p:nvPr/>
        </p:nvGrpSpPr>
        <p:grpSpPr>
          <a:xfrm>
            <a:off x="1212941" y="1542923"/>
            <a:ext cx="744921" cy="1410755"/>
            <a:chOff x="7838339" y="2226754"/>
            <a:chExt cx="1969639" cy="3730164"/>
          </a:xfrm>
          <a:solidFill>
            <a:schemeClr val="accent4"/>
          </a:solidFill>
        </p:grpSpPr>
        <p:sp>
          <p:nvSpPr>
            <p:cNvPr id="4" name="Round Same Side Corner Rectangle 3">
              <a:extLst>
                <a:ext uri="{FF2B5EF4-FFF2-40B4-BE49-F238E27FC236}">
                  <a16:creationId xmlns:a16="http://schemas.microsoft.com/office/drawing/2014/main" id="{ACDD24EB-C19F-4302-4874-8ADACD395EB1}"/>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1</a:t>
              </a:r>
            </a:p>
          </p:txBody>
        </p:sp>
        <p:sp>
          <p:nvSpPr>
            <p:cNvPr id="5" name="Oval 4">
              <a:extLst>
                <a:ext uri="{FF2B5EF4-FFF2-40B4-BE49-F238E27FC236}">
                  <a16:creationId xmlns:a16="http://schemas.microsoft.com/office/drawing/2014/main" id="{1518917A-1F82-F7B5-CE3A-65ED40D51F45}"/>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 name="Group 5">
              <a:extLst>
                <a:ext uri="{FF2B5EF4-FFF2-40B4-BE49-F238E27FC236}">
                  <a16:creationId xmlns:a16="http://schemas.microsoft.com/office/drawing/2014/main" id="{E3405BFD-AB16-390F-614C-B635270443A4}"/>
                </a:ext>
              </a:extLst>
            </p:cNvPr>
            <p:cNvGrpSpPr/>
            <p:nvPr/>
          </p:nvGrpSpPr>
          <p:grpSpPr>
            <a:xfrm rot="507905">
              <a:off x="7838339" y="3815940"/>
              <a:ext cx="553322" cy="1525212"/>
              <a:chOff x="7916671" y="3937945"/>
              <a:chExt cx="553322" cy="1525212"/>
            </a:xfrm>
            <a:grpFill/>
          </p:grpSpPr>
          <p:sp>
            <p:nvSpPr>
              <p:cNvPr id="11" name="Round Same Side Corner Rectangle 25">
                <a:extLst>
                  <a:ext uri="{FF2B5EF4-FFF2-40B4-BE49-F238E27FC236}">
                    <a16:creationId xmlns:a16="http://schemas.microsoft.com/office/drawing/2014/main" id="{CE0BDED4-0C54-D85A-1EA5-1D34F18F657B}"/>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245145E8-401C-42D6-51BC-DCE348FC865A}"/>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7" name="Group 6">
              <a:extLst>
                <a:ext uri="{FF2B5EF4-FFF2-40B4-BE49-F238E27FC236}">
                  <a16:creationId xmlns:a16="http://schemas.microsoft.com/office/drawing/2014/main" id="{50AE07F3-13D8-1A4A-A9D1-6984DEAC614A}"/>
                </a:ext>
              </a:extLst>
            </p:cNvPr>
            <p:cNvGrpSpPr/>
            <p:nvPr/>
          </p:nvGrpSpPr>
          <p:grpSpPr>
            <a:xfrm rot="21105829" flipH="1">
              <a:off x="9243874" y="3806245"/>
              <a:ext cx="564104" cy="1525212"/>
              <a:chOff x="7916671" y="3937945"/>
              <a:chExt cx="553322" cy="1525212"/>
            </a:xfrm>
            <a:grpFill/>
          </p:grpSpPr>
          <p:sp>
            <p:nvSpPr>
              <p:cNvPr id="9" name="Round Same Side Corner Rectangle 25">
                <a:extLst>
                  <a:ext uri="{FF2B5EF4-FFF2-40B4-BE49-F238E27FC236}">
                    <a16:creationId xmlns:a16="http://schemas.microsoft.com/office/drawing/2014/main" id="{1BFC9688-1CD6-BCB7-1650-A1AAE231C6A7}"/>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ADA5F8AE-1C1E-C14D-D013-79117C89D10B}"/>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22" name="TextBox 21">
            <a:extLst>
              <a:ext uri="{FF2B5EF4-FFF2-40B4-BE49-F238E27FC236}">
                <a16:creationId xmlns:a16="http://schemas.microsoft.com/office/drawing/2014/main" id="{612F5681-5FFD-D66F-4FAE-65D8484F93A4}"/>
              </a:ext>
            </a:extLst>
          </p:cNvPr>
          <p:cNvSpPr txBox="1"/>
          <p:nvPr/>
        </p:nvSpPr>
        <p:spPr>
          <a:xfrm>
            <a:off x="2342601" y="1481740"/>
            <a:ext cx="3345530" cy="4516301"/>
          </a:xfrm>
          <a:prstGeom prst="rect">
            <a:avLst/>
          </a:prstGeom>
          <a:noFill/>
        </p:spPr>
        <p:txBody>
          <a:bodyPr wrap="square">
            <a:spAutoFit/>
          </a:bodyPr>
          <a:lstStyle/>
          <a:p>
            <a:pPr marL="0" marR="0" lvl="0" indent="0" algn="l" rtl="0">
              <a:lnSpc>
                <a:spcPct val="107000"/>
              </a:lnSpc>
              <a:spcBef>
                <a:spcPts val="0"/>
              </a:spcBef>
              <a:buNone/>
            </a:pPr>
            <a:r>
              <a:rPr lang="en-US" b="1">
                <a:solidFill>
                  <a:schemeClr val="dk1"/>
                </a:solidFill>
                <a:latin typeface="Arial"/>
                <a:ea typeface="Arial"/>
                <a:cs typeface="Arial"/>
                <a:sym typeface="Arial"/>
              </a:rPr>
              <a:t>CASEWORKER</a:t>
            </a:r>
          </a:p>
          <a:p>
            <a:pPr marL="0" marR="0" lvl="0" indent="0" algn="l" rtl="0">
              <a:lnSpc>
                <a:spcPct val="107000"/>
              </a:lnSpc>
              <a:spcBef>
                <a:spcPts val="0"/>
              </a:spcBef>
              <a:buNone/>
            </a:pPr>
            <a:endParaRPr lang="en-US" b="1">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Fill in the assessment form with the information from the case study</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Request approval for the assessment </a:t>
            </a:r>
          </a:p>
          <a:p>
            <a:pPr marL="285750" marR="0" lvl="0" indent="-285750" algn="l" rtl="0">
              <a:lnSpc>
                <a:spcPct val="107000"/>
              </a:lnSpc>
              <a:spcBef>
                <a:spcPts val="0"/>
              </a:spcBef>
              <a:buFont typeface="Arial" panose="020B0604020202020204" pitchFamily="34" charset="0"/>
              <a:buChar char="•"/>
            </a:pPr>
            <a:endParaRPr lang="en-US">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endParaRPr lang="en-US">
              <a:solidFill>
                <a:schemeClr val="dk1"/>
              </a:solidFill>
              <a:latin typeface="Arial"/>
              <a:ea typeface="Arial"/>
              <a:cs typeface="Arial"/>
              <a:sym typeface="Arial"/>
            </a:endParaRPr>
          </a:p>
          <a:p>
            <a:pPr marL="0" marR="0" lvl="0" indent="0" algn="l" rtl="0">
              <a:lnSpc>
                <a:spcPct val="107000"/>
              </a:lnSpc>
              <a:spcBef>
                <a:spcPts val="0"/>
              </a:spcBef>
              <a:buNone/>
            </a:pPr>
            <a:r>
              <a:rPr lang="en-US" b="1">
                <a:solidFill>
                  <a:schemeClr val="dk1"/>
                </a:solidFill>
                <a:latin typeface="Arial"/>
                <a:ea typeface="Arial"/>
                <a:cs typeface="Arial"/>
                <a:sym typeface="Arial"/>
              </a:rPr>
              <a:t>SUPERVISOR</a:t>
            </a:r>
          </a:p>
          <a:p>
            <a:pPr marL="0" marR="0" lvl="0" indent="0" algn="l" rtl="0">
              <a:lnSpc>
                <a:spcPct val="107000"/>
              </a:lnSpc>
              <a:spcBef>
                <a:spcPts val="0"/>
              </a:spcBef>
              <a:buNone/>
            </a:pPr>
            <a:endParaRPr lang="en-US" b="1">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Review the assessment and approve or reject</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Review approvals in the dashboard</a:t>
            </a:r>
          </a:p>
        </p:txBody>
      </p:sp>
      <p:grpSp>
        <p:nvGrpSpPr>
          <p:cNvPr id="24" name="Group 23">
            <a:extLst>
              <a:ext uri="{FF2B5EF4-FFF2-40B4-BE49-F238E27FC236}">
                <a16:creationId xmlns:a16="http://schemas.microsoft.com/office/drawing/2014/main" id="{235CDBCE-51C2-695B-3688-BF45E8D8B3E9}"/>
              </a:ext>
            </a:extLst>
          </p:cNvPr>
          <p:cNvGrpSpPr/>
          <p:nvPr/>
        </p:nvGrpSpPr>
        <p:grpSpPr>
          <a:xfrm>
            <a:off x="1212941" y="4143248"/>
            <a:ext cx="744921" cy="1410755"/>
            <a:chOff x="7838339" y="2226754"/>
            <a:chExt cx="1969639" cy="3730164"/>
          </a:xfrm>
          <a:solidFill>
            <a:schemeClr val="accent1"/>
          </a:solidFill>
        </p:grpSpPr>
        <p:sp>
          <p:nvSpPr>
            <p:cNvPr id="25" name="Round Same Side Corner Rectangle 3">
              <a:extLst>
                <a:ext uri="{FF2B5EF4-FFF2-40B4-BE49-F238E27FC236}">
                  <a16:creationId xmlns:a16="http://schemas.microsoft.com/office/drawing/2014/main" id="{6B94CB2F-525F-47AC-0F12-8E097C5E1222}"/>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2</a:t>
              </a:r>
            </a:p>
          </p:txBody>
        </p:sp>
        <p:sp>
          <p:nvSpPr>
            <p:cNvPr id="26" name="Oval 25">
              <a:extLst>
                <a:ext uri="{FF2B5EF4-FFF2-40B4-BE49-F238E27FC236}">
                  <a16:creationId xmlns:a16="http://schemas.microsoft.com/office/drawing/2014/main" id="{CA10C792-9808-072E-76CC-A04725C9C287}"/>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7" name="Group 26">
              <a:extLst>
                <a:ext uri="{FF2B5EF4-FFF2-40B4-BE49-F238E27FC236}">
                  <a16:creationId xmlns:a16="http://schemas.microsoft.com/office/drawing/2014/main" id="{A0071334-F2F4-7633-CDDD-A5E839F28B80}"/>
                </a:ext>
              </a:extLst>
            </p:cNvPr>
            <p:cNvGrpSpPr/>
            <p:nvPr/>
          </p:nvGrpSpPr>
          <p:grpSpPr>
            <a:xfrm rot="507905">
              <a:off x="7838339" y="3815940"/>
              <a:ext cx="553322" cy="1525212"/>
              <a:chOff x="7916671" y="3937945"/>
              <a:chExt cx="553322" cy="1525212"/>
            </a:xfrm>
            <a:grpFill/>
          </p:grpSpPr>
          <p:sp>
            <p:nvSpPr>
              <p:cNvPr id="31" name="Round Same Side Corner Rectangle 25">
                <a:extLst>
                  <a:ext uri="{FF2B5EF4-FFF2-40B4-BE49-F238E27FC236}">
                    <a16:creationId xmlns:a16="http://schemas.microsoft.com/office/drawing/2014/main" id="{F30766AA-715B-5FC4-AA34-434888AA0133}"/>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a:extLst>
                  <a:ext uri="{FF2B5EF4-FFF2-40B4-BE49-F238E27FC236}">
                    <a16:creationId xmlns:a16="http://schemas.microsoft.com/office/drawing/2014/main" id="{AAB308D0-DBA3-9471-08D2-545075FF002B}"/>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8" name="Group 27">
              <a:extLst>
                <a:ext uri="{FF2B5EF4-FFF2-40B4-BE49-F238E27FC236}">
                  <a16:creationId xmlns:a16="http://schemas.microsoft.com/office/drawing/2014/main" id="{0A54503E-232F-33BA-1C00-2DAA7A241F69}"/>
                </a:ext>
              </a:extLst>
            </p:cNvPr>
            <p:cNvGrpSpPr/>
            <p:nvPr/>
          </p:nvGrpSpPr>
          <p:grpSpPr>
            <a:xfrm rot="21105829" flipH="1">
              <a:off x="9243874" y="3806245"/>
              <a:ext cx="564104" cy="1525212"/>
              <a:chOff x="7916671" y="3937945"/>
              <a:chExt cx="553322" cy="1525212"/>
            </a:xfrm>
            <a:grpFill/>
          </p:grpSpPr>
          <p:sp>
            <p:nvSpPr>
              <p:cNvPr id="29" name="Round Same Side Corner Rectangle 25">
                <a:extLst>
                  <a:ext uri="{FF2B5EF4-FFF2-40B4-BE49-F238E27FC236}">
                    <a16:creationId xmlns:a16="http://schemas.microsoft.com/office/drawing/2014/main" id="{99E19E5C-8D13-C615-2947-383B88A5E0C6}"/>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a:extLst>
                  <a:ext uri="{FF2B5EF4-FFF2-40B4-BE49-F238E27FC236}">
                    <a16:creationId xmlns:a16="http://schemas.microsoft.com/office/drawing/2014/main" id="{F220CDDD-255C-F76E-0251-92BCAAC388F7}"/>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33" name="Group 32">
            <a:extLst>
              <a:ext uri="{FF2B5EF4-FFF2-40B4-BE49-F238E27FC236}">
                <a16:creationId xmlns:a16="http://schemas.microsoft.com/office/drawing/2014/main" id="{2530661D-F011-1855-9D42-2D6226BAF4F5}"/>
              </a:ext>
            </a:extLst>
          </p:cNvPr>
          <p:cNvGrpSpPr/>
          <p:nvPr/>
        </p:nvGrpSpPr>
        <p:grpSpPr>
          <a:xfrm>
            <a:off x="6546941" y="1542923"/>
            <a:ext cx="744921" cy="1410755"/>
            <a:chOff x="7838339" y="2226754"/>
            <a:chExt cx="1969639" cy="3730164"/>
          </a:xfrm>
          <a:solidFill>
            <a:schemeClr val="accent4"/>
          </a:solidFill>
        </p:grpSpPr>
        <p:sp>
          <p:nvSpPr>
            <p:cNvPr id="34" name="Round Same Side Corner Rectangle 3">
              <a:extLst>
                <a:ext uri="{FF2B5EF4-FFF2-40B4-BE49-F238E27FC236}">
                  <a16:creationId xmlns:a16="http://schemas.microsoft.com/office/drawing/2014/main" id="{C2BBD808-ADEE-6178-07A4-2871AD4CD170}"/>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3</a:t>
              </a:r>
              <a:endParaRPr lang="en-CA" sz="2800"/>
            </a:p>
          </p:txBody>
        </p:sp>
        <p:sp>
          <p:nvSpPr>
            <p:cNvPr id="35" name="Oval 34">
              <a:extLst>
                <a:ext uri="{FF2B5EF4-FFF2-40B4-BE49-F238E27FC236}">
                  <a16:creationId xmlns:a16="http://schemas.microsoft.com/office/drawing/2014/main" id="{25CEBEFD-C88D-022A-E13E-3380632D93B9}"/>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6" name="Group 35">
              <a:extLst>
                <a:ext uri="{FF2B5EF4-FFF2-40B4-BE49-F238E27FC236}">
                  <a16:creationId xmlns:a16="http://schemas.microsoft.com/office/drawing/2014/main" id="{05E8B22C-304F-C4AC-3F47-C05E3D786997}"/>
                </a:ext>
              </a:extLst>
            </p:cNvPr>
            <p:cNvGrpSpPr/>
            <p:nvPr/>
          </p:nvGrpSpPr>
          <p:grpSpPr>
            <a:xfrm rot="507905">
              <a:off x="7838339" y="3815940"/>
              <a:ext cx="553322" cy="1525212"/>
              <a:chOff x="7916671" y="3937945"/>
              <a:chExt cx="553322" cy="1525212"/>
            </a:xfrm>
            <a:grpFill/>
          </p:grpSpPr>
          <p:sp>
            <p:nvSpPr>
              <p:cNvPr id="40" name="Round Same Side Corner Rectangle 25">
                <a:extLst>
                  <a:ext uri="{FF2B5EF4-FFF2-40B4-BE49-F238E27FC236}">
                    <a16:creationId xmlns:a16="http://schemas.microsoft.com/office/drawing/2014/main" id="{BF773F77-9C10-5494-429C-59C0ADDDCE46}"/>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a:extLst>
                  <a:ext uri="{FF2B5EF4-FFF2-40B4-BE49-F238E27FC236}">
                    <a16:creationId xmlns:a16="http://schemas.microsoft.com/office/drawing/2014/main" id="{B3624715-CFB7-6626-D667-CDDB708419A4}"/>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7" name="Group 36">
              <a:extLst>
                <a:ext uri="{FF2B5EF4-FFF2-40B4-BE49-F238E27FC236}">
                  <a16:creationId xmlns:a16="http://schemas.microsoft.com/office/drawing/2014/main" id="{33F56FF8-02D6-6C59-D456-4ED39B191573}"/>
                </a:ext>
              </a:extLst>
            </p:cNvPr>
            <p:cNvGrpSpPr/>
            <p:nvPr/>
          </p:nvGrpSpPr>
          <p:grpSpPr>
            <a:xfrm rot="21105829" flipH="1">
              <a:off x="9243874" y="3806245"/>
              <a:ext cx="564104" cy="1525212"/>
              <a:chOff x="7916671" y="3937945"/>
              <a:chExt cx="553322" cy="1525212"/>
            </a:xfrm>
            <a:grpFill/>
          </p:grpSpPr>
          <p:sp>
            <p:nvSpPr>
              <p:cNvPr id="38" name="Round Same Side Corner Rectangle 25">
                <a:extLst>
                  <a:ext uri="{FF2B5EF4-FFF2-40B4-BE49-F238E27FC236}">
                    <a16:creationId xmlns:a16="http://schemas.microsoft.com/office/drawing/2014/main" id="{B258840C-FDCA-6BD5-17F7-E8517A00BB1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Oval 38">
                <a:extLst>
                  <a:ext uri="{FF2B5EF4-FFF2-40B4-BE49-F238E27FC236}">
                    <a16:creationId xmlns:a16="http://schemas.microsoft.com/office/drawing/2014/main" id="{B48AC2E1-494B-009F-4D62-3843F70FD215}"/>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42" name="TextBox 41">
            <a:extLst>
              <a:ext uri="{FF2B5EF4-FFF2-40B4-BE49-F238E27FC236}">
                <a16:creationId xmlns:a16="http://schemas.microsoft.com/office/drawing/2014/main" id="{88C705D6-577C-5E94-7C94-7E4F9B8FC35F}"/>
              </a:ext>
            </a:extLst>
          </p:cNvPr>
          <p:cNvSpPr txBox="1"/>
          <p:nvPr/>
        </p:nvSpPr>
        <p:spPr>
          <a:xfrm>
            <a:off x="7676601" y="1481740"/>
            <a:ext cx="3345530" cy="3923575"/>
          </a:xfrm>
          <a:prstGeom prst="rect">
            <a:avLst/>
          </a:prstGeom>
          <a:noFill/>
        </p:spPr>
        <p:txBody>
          <a:bodyPr wrap="square">
            <a:spAutoFit/>
          </a:bodyPr>
          <a:lstStyle/>
          <a:p>
            <a:pPr marL="0" marR="0" lvl="0" indent="0" algn="l" rtl="0">
              <a:lnSpc>
                <a:spcPct val="107000"/>
              </a:lnSpc>
              <a:spcBef>
                <a:spcPts val="0"/>
              </a:spcBef>
              <a:buNone/>
            </a:pPr>
            <a:r>
              <a:rPr lang="en-US" b="1">
                <a:solidFill>
                  <a:schemeClr val="dk1"/>
                </a:solidFill>
                <a:latin typeface="Arial"/>
                <a:ea typeface="Arial"/>
                <a:cs typeface="Arial"/>
                <a:sym typeface="Arial"/>
              </a:rPr>
              <a:t>CASEWORKER</a:t>
            </a:r>
          </a:p>
          <a:p>
            <a:pPr marL="0" marR="0" lvl="0" indent="0" algn="l" rtl="0">
              <a:lnSpc>
                <a:spcPct val="107000"/>
              </a:lnSpc>
              <a:spcBef>
                <a:spcPts val="0"/>
              </a:spcBef>
              <a:buNone/>
            </a:pPr>
            <a:endParaRPr lang="en-US" b="1">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Note that as you enter ‘Date Case Plan Due’ you can check ‘tasks’ to see if a new task showed up for this case</a:t>
            </a:r>
          </a:p>
          <a:p>
            <a:pPr marR="0" lvl="0" algn="l" rtl="0">
              <a:lnSpc>
                <a:spcPct val="107000"/>
              </a:lnSpc>
              <a:spcBef>
                <a:spcPts val="0"/>
              </a:spcBef>
            </a:pPr>
            <a:endParaRPr lang="en-US">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endParaRPr lang="en-US">
              <a:solidFill>
                <a:schemeClr val="dk1"/>
              </a:solidFill>
              <a:latin typeface="Arial"/>
              <a:ea typeface="Arial"/>
              <a:cs typeface="Arial"/>
              <a:sym typeface="Arial"/>
            </a:endParaRPr>
          </a:p>
          <a:p>
            <a:pPr marL="0" marR="0" lvl="0" indent="0" algn="l" rtl="0">
              <a:lnSpc>
                <a:spcPct val="107000"/>
              </a:lnSpc>
              <a:spcBef>
                <a:spcPts val="0"/>
              </a:spcBef>
              <a:buNone/>
            </a:pPr>
            <a:r>
              <a:rPr lang="en-US" b="1">
                <a:solidFill>
                  <a:schemeClr val="dk1"/>
                </a:solidFill>
                <a:latin typeface="Arial"/>
                <a:ea typeface="Arial"/>
                <a:cs typeface="Arial"/>
                <a:sym typeface="Arial"/>
              </a:rPr>
              <a:t>SUPERVISOR</a:t>
            </a:r>
          </a:p>
          <a:p>
            <a:pPr marL="0" marR="0" lvl="0" indent="0" algn="l" rtl="0">
              <a:lnSpc>
                <a:spcPct val="107000"/>
              </a:lnSpc>
              <a:spcBef>
                <a:spcPts val="0"/>
              </a:spcBef>
              <a:buNone/>
            </a:pPr>
            <a:endParaRPr lang="en-US" b="1">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Revise the dashboard for overdue tasks </a:t>
            </a:r>
          </a:p>
        </p:txBody>
      </p:sp>
      <p:grpSp>
        <p:nvGrpSpPr>
          <p:cNvPr id="43" name="Group 42">
            <a:extLst>
              <a:ext uri="{FF2B5EF4-FFF2-40B4-BE49-F238E27FC236}">
                <a16:creationId xmlns:a16="http://schemas.microsoft.com/office/drawing/2014/main" id="{F6FFA713-639F-838B-0DA8-7D1DB4388304}"/>
              </a:ext>
            </a:extLst>
          </p:cNvPr>
          <p:cNvGrpSpPr/>
          <p:nvPr/>
        </p:nvGrpSpPr>
        <p:grpSpPr>
          <a:xfrm>
            <a:off x="6546941" y="4143248"/>
            <a:ext cx="744921" cy="1410755"/>
            <a:chOff x="7838339" y="2226754"/>
            <a:chExt cx="1969639" cy="3730164"/>
          </a:xfrm>
          <a:solidFill>
            <a:schemeClr val="accent1"/>
          </a:solidFill>
        </p:grpSpPr>
        <p:sp>
          <p:nvSpPr>
            <p:cNvPr id="44" name="Round Same Side Corner Rectangle 3">
              <a:extLst>
                <a:ext uri="{FF2B5EF4-FFF2-40B4-BE49-F238E27FC236}">
                  <a16:creationId xmlns:a16="http://schemas.microsoft.com/office/drawing/2014/main" id="{C0A09ECD-992B-9928-A5DA-1BFA22060338}"/>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4</a:t>
              </a:r>
              <a:endParaRPr lang="en-CA" sz="3200" b="1">
                <a:latin typeface="Arial" panose="020B0604020202020204" pitchFamily="34" charset="0"/>
                <a:cs typeface="Arial" panose="020B0604020202020204" pitchFamily="34" charset="0"/>
              </a:endParaRPr>
            </a:p>
          </p:txBody>
        </p:sp>
        <p:sp>
          <p:nvSpPr>
            <p:cNvPr id="45" name="Oval 44">
              <a:extLst>
                <a:ext uri="{FF2B5EF4-FFF2-40B4-BE49-F238E27FC236}">
                  <a16:creationId xmlns:a16="http://schemas.microsoft.com/office/drawing/2014/main" id="{80DA6F81-2638-7805-734B-6B82CD372241}"/>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6" name="Group 45">
              <a:extLst>
                <a:ext uri="{FF2B5EF4-FFF2-40B4-BE49-F238E27FC236}">
                  <a16:creationId xmlns:a16="http://schemas.microsoft.com/office/drawing/2014/main" id="{3AEF43C2-5F83-A0DB-BA70-8952CD54888C}"/>
                </a:ext>
              </a:extLst>
            </p:cNvPr>
            <p:cNvGrpSpPr/>
            <p:nvPr/>
          </p:nvGrpSpPr>
          <p:grpSpPr>
            <a:xfrm rot="507905">
              <a:off x="7838339" y="3815940"/>
              <a:ext cx="553322" cy="1525212"/>
              <a:chOff x="7916671" y="3937945"/>
              <a:chExt cx="553322" cy="1525212"/>
            </a:xfrm>
            <a:grpFill/>
          </p:grpSpPr>
          <p:sp>
            <p:nvSpPr>
              <p:cNvPr id="50" name="Round Same Side Corner Rectangle 25">
                <a:extLst>
                  <a:ext uri="{FF2B5EF4-FFF2-40B4-BE49-F238E27FC236}">
                    <a16:creationId xmlns:a16="http://schemas.microsoft.com/office/drawing/2014/main" id="{AA523260-92F4-F931-0283-D2FD30D1AC37}"/>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Oval 50">
                <a:extLst>
                  <a:ext uri="{FF2B5EF4-FFF2-40B4-BE49-F238E27FC236}">
                    <a16:creationId xmlns:a16="http://schemas.microsoft.com/office/drawing/2014/main" id="{9E7780B3-A5EF-760A-D0B9-2F769B312EAC}"/>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7" name="Group 46">
              <a:extLst>
                <a:ext uri="{FF2B5EF4-FFF2-40B4-BE49-F238E27FC236}">
                  <a16:creationId xmlns:a16="http://schemas.microsoft.com/office/drawing/2014/main" id="{7400E093-1FB8-A956-FB4B-38DF3DBD5635}"/>
                </a:ext>
              </a:extLst>
            </p:cNvPr>
            <p:cNvGrpSpPr/>
            <p:nvPr/>
          </p:nvGrpSpPr>
          <p:grpSpPr>
            <a:xfrm rot="21105829" flipH="1">
              <a:off x="9243874" y="3806245"/>
              <a:ext cx="564104" cy="1525212"/>
              <a:chOff x="7916671" y="3937945"/>
              <a:chExt cx="553322" cy="1525212"/>
            </a:xfrm>
            <a:grpFill/>
          </p:grpSpPr>
          <p:sp>
            <p:nvSpPr>
              <p:cNvPr id="48" name="Round Same Side Corner Rectangle 25">
                <a:extLst>
                  <a:ext uri="{FF2B5EF4-FFF2-40B4-BE49-F238E27FC236}">
                    <a16:creationId xmlns:a16="http://schemas.microsoft.com/office/drawing/2014/main" id="{19F824BF-3559-89A6-1C96-5BA7953C073E}"/>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Oval 48">
                <a:extLst>
                  <a:ext uri="{FF2B5EF4-FFF2-40B4-BE49-F238E27FC236}">
                    <a16:creationId xmlns:a16="http://schemas.microsoft.com/office/drawing/2014/main" id="{44DC20DC-B3EE-DF48-8C5B-610783F967A2}"/>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8" name="Group 7">
            <a:extLst>
              <a:ext uri="{FF2B5EF4-FFF2-40B4-BE49-F238E27FC236}">
                <a16:creationId xmlns:a16="http://schemas.microsoft.com/office/drawing/2014/main" id="{F53FDD34-A3FA-E393-96F9-807192E61310}"/>
              </a:ext>
            </a:extLst>
          </p:cNvPr>
          <p:cNvGrpSpPr/>
          <p:nvPr/>
        </p:nvGrpSpPr>
        <p:grpSpPr>
          <a:xfrm>
            <a:off x="10228983" y="337468"/>
            <a:ext cx="1587872" cy="1368854"/>
            <a:chOff x="10228983" y="337468"/>
            <a:chExt cx="1587872" cy="1368854"/>
          </a:xfrm>
        </p:grpSpPr>
        <p:sp>
          <p:nvSpPr>
            <p:cNvPr id="13" name="Hexagon 12">
              <a:extLst>
                <a:ext uri="{FF2B5EF4-FFF2-40B4-BE49-F238E27FC236}">
                  <a16:creationId xmlns:a16="http://schemas.microsoft.com/office/drawing/2014/main" id="{256FE135-89DB-103C-EE76-3BF73FDDC4F8}"/>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a:extLst>
                <a:ext uri="{FF2B5EF4-FFF2-40B4-BE49-F238E27FC236}">
                  <a16:creationId xmlns:a16="http://schemas.microsoft.com/office/drawing/2014/main" id="{596D6F36-EFB4-5AD2-0A42-7C9247675A14}"/>
                </a:ext>
              </a:extLst>
            </p:cNvPr>
            <p:cNvGrpSpPr/>
            <p:nvPr/>
          </p:nvGrpSpPr>
          <p:grpSpPr>
            <a:xfrm>
              <a:off x="10621771" y="762700"/>
              <a:ext cx="562136" cy="634675"/>
              <a:chOff x="760175" y="830142"/>
              <a:chExt cx="867619" cy="979579"/>
            </a:xfrm>
          </p:grpSpPr>
          <p:sp>
            <p:nvSpPr>
              <p:cNvPr id="18" name="Rectangle 17">
                <a:extLst>
                  <a:ext uri="{FF2B5EF4-FFF2-40B4-BE49-F238E27FC236}">
                    <a16:creationId xmlns:a16="http://schemas.microsoft.com/office/drawing/2014/main" id="{8D61F86A-1611-FB2E-2476-30E587546B11}"/>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12</a:t>
                </a:r>
              </a:p>
            </p:txBody>
          </p:sp>
          <p:sp>
            <p:nvSpPr>
              <p:cNvPr id="19" name="Rectangle 18">
                <a:extLst>
                  <a:ext uri="{FF2B5EF4-FFF2-40B4-BE49-F238E27FC236}">
                    <a16:creationId xmlns:a16="http://schemas.microsoft.com/office/drawing/2014/main" id="{2AA3CA8C-9CA3-16AC-B351-71B9816D20AF}"/>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5" name="Group 14">
              <a:extLst>
                <a:ext uri="{FF2B5EF4-FFF2-40B4-BE49-F238E27FC236}">
                  <a16:creationId xmlns:a16="http://schemas.microsoft.com/office/drawing/2014/main" id="{F89D1B1A-B70F-4691-3D7C-A68C5D04C3B3}"/>
                </a:ext>
              </a:extLst>
            </p:cNvPr>
            <p:cNvGrpSpPr/>
            <p:nvPr/>
          </p:nvGrpSpPr>
          <p:grpSpPr>
            <a:xfrm>
              <a:off x="11325415" y="762706"/>
              <a:ext cx="182192" cy="634676"/>
              <a:chOff x="2121762" y="2323619"/>
              <a:chExt cx="200378" cy="825210"/>
            </a:xfrm>
          </p:grpSpPr>
          <p:sp>
            <p:nvSpPr>
              <p:cNvPr id="16" name="Isosceles Triangle 15">
                <a:extLst>
                  <a:ext uri="{FF2B5EF4-FFF2-40B4-BE49-F238E27FC236}">
                    <a16:creationId xmlns:a16="http://schemas.microsoft.com/office/drawing/2014/main" id="{8E62992D-7EB3-09C0-0860-FD1CF303761E}"/>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EDDB4C43-C1BA-37FF-EFEB-F6621E075E04}"/>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4081346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n-GB"/>
              <a:t>Feedback and discussion </a:t>
            </a:r>
            <a:endParaRPr lang="en-ZA"/>
          </a:p>
        </p:txBody>
      </p:sp>
      <p:grpSp>
        <p:nvGrpSpPr>
          <p:cNvPr id="7" name="Google Shape;314;p4">
            <a:extLst>
              <a:ext uri="{FF2B5EF4-FFF2-40B4-BE49-F238E27FC236}">
                <a16:creationId xmlns:a16="http://schemas.microsoft.com/office/drawing/2014/main" id="{D5B71A5B-9C00-CF98-2D6D-8E95015B45FB}"/>
              </a:ext>
            </a:extLst>
          </p:cNvPr>
          <p:cNvGrpSpPr/>
          <p:nvPr/>
        </p:nvGrpSpPr>
        <p:grpSpPr>
          <a:xfrm>
            <a:off x="3419151" y="1903827"/>
            <a:ext cx="5353697" cy="3474717"/>
            <a:chOff x="3400707" y="1772174"/>
            <a:chExt cx="5758105" cy="3737192"/>
          </a:xfrm>
          <a:solidFill>
            <a:schemeClr val="accent4"/>
          </a:solidFill>
        </p:grpSpPr>
        <p:sp>
          <p:nvSpPr>
            <p:cNvPr id="8" name="Google Shape;315;p4">
              <a:extLst>
                <a:ext uri="{FF2B5EF4-FFF2-40B4-BE49-F238E27FC236}">
                  <a16:creationId xmlns:a16="http://schemas.microsoft.com/office/drawing/2014/main" id="{824B1D77-9838-5C39-47E7-516CBD0120FE}"/>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316;p4">
              <a:extLst>
                <a:ext uri="{FF2B5EF4-FFF2-40B4-BE49-F238E27FC236}">
                  <a16:creationId xmlns:a16="http://schemas.microsoft.com/office/drawing/2014/main" id="{9449AD9C-33EC-63B0-B15B-DEAA362843F2}"/>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317;p4">
              <a:extLst>
                <a:ext uri="{FF2B5EF4-FFF2-40B4-BE49-F238E27FC236}">
                  <a16:creationId xmlns:a16="http://schemas.microsoft.com/office/drawing/2014/main" id="{7A7ABCC6-E20A-4784-F1BB-587019E93714}"/>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318;p4">
              <a:extLst>
                <a:ext uri="{FF2B5EF4-FFF2-40B4-BE49-F238E27FC236}">
                  <a16:creationId xmlns:a16="http://schemas.microsoft.com/office/drawing/2014/main" id="{277CC3D7-9A1D-3C28-B3F9-A7F656468AC3}"/>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319;p4">
              <a:extLst>
                <a:ext uri="{FF2B5EF4-FFF2-40B4-BE49-F238E27FC236}">
                  <a16:creationId xmlns:a16="http://schemas.microsoft.com/office/drawing/2014/main" id="{E5A16189-6CF4-B878-F4DD-D1336AB070A8}"/>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320;p4">
              <a:extLst>
                <a:ext uri="{FF2B5EF4-FFF2-40B4-BE49-F238E27FC236}">
                  <a16:creationId xmlns:a16="http://schemas.microsoft.com/office/drawing/2014/main" id="{373B894B-1DAD-60F0-0B52-A4C8E38043B6}"/>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321;p4">
              <a:extLst>
                <a:ext uri="{FF2B5EF4-FFF2-40B4-BE49-F238E27FC236}">
                  <a16:creationId xmlns:a16="http://schemas.microsoft.com/office/drawing/2014/main" id="{4E2BD1EC-4094-4846-49CE-169A9317321E}"/>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322;p4">
              <a:extLst>
                <a:ext uri="{FF2B5EF4-FFF2-40B4-BE49-F238E27FC236}">
                  <a16:creationId xmlns:a16="http://schemas.microsoft.com/office/drawing/2014/main" id="{BFE18560-2FC9-C16C-6625-D135AE55581F}"/>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 name="Group 1">
            <a:extLst>
              <a:ext uri="{FF2B5EF4-FFF2-40B4-BE49-F238E27FC236}">
                <a16:creationId xmlns:a16="http://schemas.microsoft.com/office/drawing/2014/main" id="{DD430ECC-1C58-2A00-E0E1-630F0CB1BA9F}"/>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6C67A8A7-0AE6-6EC7-D786-DCD5D33E3A46}"/>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5" name="Group 4">
              <a:extLst>
                <a:ext uri="{FF2B5EF4-FFF2-40B4-BE49-F238E27FC236}">
                  <a16:creationId xmlns:a16="http://schemas.microsoft.com/office/drawing/2014/main" id="{086533C7-06BC-471C-8D34-20BB532D0952}"/>
                </a:ext>
              </a:extLst>
            </p:cNvPr>
            <p:cNvGrpSpPr/>
            <p:nvPr/>
          </p:nvGrpSpPr>
          <p:grpSpPr>
            <a:xfrm>
              <a:off x="10621771" y="762700"/>
              <a:ext cx="562136" cy="634675"/>
              <a:chOff x="760175" y="830142"/>
              <a:chExt cx="867619" cy="979579"/>
            </a:xfrm>
          </p:grpSpPr>
          <p:sp>
            <p:nvSpPr>
              <p:cNvPr id="18" name="Rectangle 17">
                <a:extLst>
                  <a:ext uri="{FF2B5EF4-FFF2-40B4-BE49-F238E27FC236}">
                    <a16:creationId xmlns:a16="http://schemas.microsoft.com/office/drawing/2014/main" id="{1AD6B298-19CF-AF11-77FF-2F7E41296C9A}"/>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3</a:t>
                </a:r>
              </a:p>
            </p:txBody>
          </p:sp>
          <p:sp>
            <p:nvSpPr>
              <p:cNvPr id="19" name="Rectangle 18">
                <a:extLst>
                  <a:ext uri="{FF2B5EF4-FFF2-40B4-BE49-F238E27FC236}">
                    <a16:creationId xmlns:a16="http://schemas.microsoft.com/office/drawing/2014/main" id="{428EC3D8-1890-DB76-3A7D-6B835E45562F}"/>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6" name="Group 5">
              <a:extLst>
                <a:ext uri="{FF2B5EF4-FFF2-40B4-BE49-F238E27FC236}">
                  <a16:creationId xmlns:a16="http://schemas.microsoft.com/office/drawing/2014/main" id="{EEAECD25-2320-4E0A-A340-362A22982103}"/>
                </a:ext>
              </a:extLst>
            </p:cNvPr>
            <p:cNvGrpSpPr/>
            <p:nvPr/>
          </p:nvGrpSpPr>
          <p:grpSpPr>
            <a:xfrm>
              <a:off x="11325415" y="762706"/>
              <a:ext cx="182192" cy="634676"/>
              <a:chOff x="2121762" y="2323619"/>
              <a:chExt cx="200378" cy="825210"/>
            </a:xfrm>
          </p:grpSpPr>
          <p:sp>
            <p:nvSpPr>
              <p:cNvPr id="16" name="Isosceles Triangle 15">
                <a:extLst>
                  <a:ext uri="{FF2B5EF4-FFF2-40B4-BE49-F238E27FC236}">
                    <a16:creationId xmlns:a16="http://schemas.microsoft.com/office/drawing/2014/main" id="{40BBA2AA-555E-ED1D-524F-6339D8AD108D}"/>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B80896A0-B656-B369-467A-3AE3D5C53EFC}"/>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9331959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fontScale="90000"/>
          </a:bodyPr>
          <a:lstStyle/>
          <a:p>
            <a:br>
              <a:rPr lang="en-GB"/>
            </a:br>
            <a:br>
              <a:rPr lang="en-GB"/>
            </a:br>
            <a:br>
              <a:rPr lang="en-GB"/>
            </a:br>
            <a:br>
              <a:rPr lang="en-GB"/>
            </a:br>
            <a:r>
              <a:rPr lang="en-GB"/>
              <a:t>Energizer</a:t>
            </a:r>
            <a:br>
              <a:rPr lang="en-GB"/>
            </a:br>
            <a:br>
              <a:rPr lang="en-GB"/>
            </a:br>
            <a:br>
              <a:rPr lang="en-GB"/>
            </a:br>
            <a:br>
              <a:rPr lang="en-GB"/>
            </a:br>
            <a:endParaRPr lang="en-ZA"/>
          </a:p>
        </p:txBody>
      </p:sp>
      <p:grpSp>
        <p:nvGrpSpPr>
          <p:cNvPr id="96" name="Group 95">
            <a:extLst>
              <a:ext uri="{FF2B5EF4-FFF2-40B4-BE49-F238E27FC236}">
                <a16:creationId xmlns:a16="http://schemas.microsoft.com/office/drawing/2014/main" id="{FC40079B-53B8-37D6-1BA2-B486DB733E62}"/>
              </a:ext>
            </a:extLst>
          </p:cNvPr>
          <p:cNvGrpSpPr/>
          <p:nvPr/>
        </p:nvGrpSpPr>
        <p:grpSpPr>
          <a:xfrm>
            <a:off x="1793144" y="2051257"/>
            <a:ext cx="2413067" cy="3169619"/>
            <a:chOff x="1793144" y="2051257"/>
            <a:chExt cx="2413067" cy="3169619"/>
          </a:xfrm>
        </p:grpSpPr>
        <p:sp>
          <p:nvSpPr>
            <p:cNvPr id="97" name="Google Shape;315;p4">
              <a:extLst>
                <a:ext uri="{FF2B5EF4-FFF2-40B4-BE49-F238E27FC236}">
                  <a16:creationId xmlns:a16="http://schemas.microsoft.com/office/drawing/2014/main" id="{74E347CA-1C18-2A04-703F-569BD9AB6532}"/>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317;p4">
              <a:extLst>
                <a:ext uri="{FF2B5EF4-FFF2-40B4-BE49-F238E27FC236}">
                  <a16:creationId xmlns:a16="http://schemas.microsoft.com/office/drawing/2014/main" id="{3799B201-D4D2-13A7-8E75-FC6E6E7C6898}"/>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9" name="Group 98">
              <a:extLst>
                <a:ext uri="{FF2B5EF4-FFF2-40B4-BE49-F238E27FC236}">
                  <a16:creationId xmlns:a16="http://schemas.microsoft.com/office/drawing/2014/main" id="{9EB07EEE-8E38-3B93-1434-178159DF5807}"/>
                </a:ext>
              </a:extLst>
            </p:cNvPr>
            <p:cNvGrpSpPr/>
            <p:nvPr/>
          </p:nvGrpSpPr>
          <p:grpSpPr>
            <a:xfrm>
              <a:off x="1793144" y="2631843"/>
              <a:ext cx="1014282" cy="1179025"/>
              <a:chOff x="1793144" y="2631843"/>
              <a:chExt cx="1014282" cy="1179025"/>
            </a:xfrm>
          </p:grpSpPr>
          <p:grpSp>
            <p:nvGrpSpPr>
              <p:cNvPr id="105" name="Group 104">
                <a:extLst>
                  <a:ext uri="{FF2B5EF4-FFF2-40B4-BE49-F238E27FC236}">
                    <a16:creationId xmlns:a16="http://schemas.microsoft.com/office/drawing/2014/main" id="{FC655D84-74DA-829D-0541-11E89F6F8044}"/>
                  </a:ext>
                </a:extLst>
              </p:cNvPr>
              <p:cNvGrpSpPr/>
              <p:nvPr/>
            </p:nvGrpSpPr>
            <p:grpSpPr>
              <a:xfrm flipH="1">
                <a:off x="2052917" y="2999019"/>
                <a:ext cx="754509" cy="811849"/>
                <a:chOff x="2721535" y="2932590"/>
                <a:chExt cx="908498" cy="923032"/>
              </a:xfrm>
            </p:grpSpPr>
            <p:sp>
              <p:nvSpPr>
                <p:cNvPr id="107" name="Rectangle: Rounded Corners 106">
                  <a:extLst>
                    <a:ext uri="{FF2B5EF4-FFF2-40B4-BE49-F238E27FC236}">
                      <a16:creationId xmlns:a16="http://schemas.microsoft.com/office/drawing/2014/main" id="{EF509A9D-F6DC-41DA-4A59-0597BBDC8A7C}"/>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8" name="Rectangle: Rounded Corners 107">
                  <a:extLst>
                    <a:ext uri="{FF2B5EF4-FFF2-40B4-BE49-F238E27FC236}">
                      <a16:creationId xmlns:a16="http://schemas.microsoft.com/office/drawing/2014/main" id="{6CDEBDCE-DAD4-202B-4A11-7017077E2B00}"/>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6" name="Google Shape;315;p4">
                <a:extLst>
                  <a:ext uri="{FF2B5EF4-FFF2-40B4-BE49-F238E27FC236}">
                    <a16:creationId xmlns:a16="http://schemas.microsoft.com/office/drawing/2014/main" id="{3C846EA3-36EA-D365-D2C8-FAB8637F82CD}"/>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0" name="Group 99">
              <a:extLst>
                <a:ext uri="{FF2B5EF4-FFF2-40B4-BE49-F238E27FC236}">
                  <a16:creationId xmlns:a16="http://schemas.microsoft.com/office/drawing/2014/main" id="{6EA6DEFF-E30D-C268-C733-AD7D9D4FFCF5}"/>
                </a:ext>
              </a:extLst>
            </p:cNvPr>
            <p:cNvGrpSpPr/>
            <p:nvPr/>
          </p:nvGrpSpPr>
          <p:grpSpPr>
            <a:xfrm flipH="1">
              <a:off x="3241048" y="2631843"/>
              <a:ext cx="965163" cy="1167926"/>
              <a:chOff x="1793144" y="2631843"/>
              <a:chExt cx="988676" cy="1167926"/>
            </a:xfrm>
          </p:grpSpPr>
          <p:grpSp>
            <p:nvGrpSpPr>
              <p:cNvPr id="101" name="Group 100">
                <a:extLst>
                  <a:ext uri="{FF2B5EF4-FFF2-40B4-BE49-F238E27FC236}">
                    <a16:creationId xmlns:a16="http://schemas.microsoft.com/office/drawing/2014/main" id="{95FDF778-9778-098C-3C9F-3E0E3EA3EA2D}"/>
                  </a:ext>
                </a:extLst>
              </p:cNvPr>
              <p:cNvGrpSpPr/>
              <p:nvPr/>
            </p:nvGrpSpPr>
            <p:grpSpPr>
              <a:xfrm flipH="1">
                <a:off x="2052916" y="2999019"/>
                <a:ext cx="728904" cy="800750"/>
                <a:chOff x="2752366" y="2932590"/>
                <a:chExt cx="877667" cy="910413"/>
              </a:xfrm>
            </p:grpSpPr>
            <p:sp>
              <p:nvSpPr>
                <p:cNvPr id="103" name="Rectangle: Rounded Corners 102">
                  <a:extLst>
                    <a:ext uri="{FF2B5EF4-FFF2-40B4-BE49-F238E27FC236}">
                      <a16:creationId xmlns:a16="http://schemas.microsoft.com/office/drawing/2014/main" id="{19D7B538-E80D-BE4B-CEC0-FD9AAD8DC8F1}"/>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4" name="Rectangle: Rounded Corners 103">
                  <a:extLst>
                    <a:ext uri="{FF2B5EF4-FFF2-40B4-BE49-F238E27FC236}">
                      <a16:creationId xmlns:a16="http://schemas.microsoft.com/office/drawing/2014/main" id="{326EE548-8CE0-F643-3310-00A78BFA9E13}"/>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2" name="Google Shape;315;p4">
                <a:extLst>
                  <a:ext uri="{FF2B5EF4-FFF2-40B4-BE49-F238E27FC236}">
                    <a16:creationId xmlns:a16="http://schemas.microsoft.com/office/drawing/2014/main" id="{7AE59B98-7907-1CB2-A744-FBF5B420794A}"/>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09" name="Group 108">
            <a:extLst>
              <a:ext uri="{FF2B5EF4-FFF2-40B4-BE49-F238E27FC236}">
                <a16:creationId xmlns:a16="http://schemas.microsoft.com/office/drawing/2014/main" id="{DB26E1D6-3A8A-767A-E91D-5698F6E60EE7}"/>
              </a:ext>
            </a:extLst>
          </p:cNvPr>
          <p:cNvGrpSpPr/>
          <p:nvPr/>
        </p:nvGrpSpPr>
        <p:grpSpPr>
          <a:xfrm>
            <a:off x="4889466" y="2051257"/>
            <a:ext cx="2413067" cy="3169619"/>
            <a:chOff x="1793144" y="2051257"/>
            <a:chExt cx="2413067" cy="3169619"/>
          </a:xfrm>
        </p:grpSpPr>
        <p:sp>
          <p:nvSpPr>
            <p:cNvPr id="110" name="Google Shape;315;p4">
              <a:extLst>
                <a:ext uri="{FF2B5EF4-FFF2-40B4-BE49-F238E27FC236}">
                  <a16:creationId xmlns:a16="http://schemas.microsoft.com/office/drawing/2014/main" id="{D87B68ED-255E-C928-D12C-85C4608CE57F}"/>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317;p4">
              <a:extLst>
                <a:ext uri="{FF2B5EF4-FFF2-40B4-BE49-F238E27FC236}">
                  <a16:creationId xmlns:a16="http://schemas.microsoft.com/office/drawing/2014/main" id="{1AEC4478-9CDF-EB38-9B8C-2A8360E3AD9B}"/>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2" name="Group 111">
              <a:extLst>
                <a:ext uri="{FF2B5EF4-FFF2-40B4-BE49-F238E27FC236}">
                  <a16:creationId xmlns:a16="http://schemas.microsoft.com/office/drawing/2014/main" id="{F31662F9-E396-6AD8-04EB-2C1BD12CF007}"/>
                </a:ext>
              </a:extLst>
            </p:cNvPr>
            <p:cNvGrpSpPr/>
            <p:nvPr/>
          </p:nvGrpSpPr>
          <p:grpSpPr>
            <a:xfrm>
              <a:off x="1793144" y="2631843"/>
              <a:ext cx="1014282" cy="1179025"/>
              <a:chOff x="1793144" y="2631843"/>
              <a:chExt cx="1014282" cy="1179025"/>
            </a:xfrm>
          </p:grpSpPr>
          <p:grpSp>
            <p:nvGrpSpPr>
              <p:cNvPr id="118" name="Group 117">
                <a:extLst>
                  <a:ext uri="{FF2B5EF4-FFF2-40B4-BE49-F238E27FC236}">
                    <a16:creationId xmlns:a16="http://schemas.microsoft.com/office/drawing/2014/main" id="{F52F39E5-5B5D-BA33-7A69-FDF0FAA9D8B2}"/>
                  </a:ext>
                </a:extLst>
              </p:cNvPr>
              <p:cNvGrpSpPr/>
              <p:nvPr/>
            </p:nvGrpSpPr>
            <p:grpSpPr>
              <a:xfrm flipH="1">
                <a:off x="2052917" y="2999019"/>
                <a:ext cx="754509" cy="811849"/>
                <a:chOff x="2721535" y="2932590"/>
                <a:chExt cx="908498" cy="923032"/>
              </a:xfrm>
            </p:grpSpPr>
            <p:sp>
              <p:nvSpPr>
                <p:cNvPr id="120" name="Rectangle: Rounded Corners 119">
                  <a:extLst>
                    <a:ext uri="{FF2B5EF4-FFF2-40B4-BE49-F238E27FC236}">
                      <a16:creationId xmlns:a16="http://schemas.microsoft.com/office/drawing/2014/main" id="{2C918282-2D66-A702-73E0-76F49C0B07AD}"/>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1" name="Rectangle: Rounded Corners 120">
                  <a:extLst>
                    <a:ext uri="{FF2B5EF4-FFF2-40B4-BE49-F238E27FC236}">
                      <a16:creationId xmlns:a16="http://schemas.microsoft.com/office/drawing/2014/main" id="{01F78665-6A61-9261-8764-7A19C4E9CA0B}"/>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9" name="Google Shape;315;p4">
                <a:extLst>
                  <a:ext uri="{FF2B5EF4-FFF2-40B4-BE49-F238E27FC236}">
                    <a16:creationId xmlns:a16="http://schemas.microsoft.com/office/drawing/2014/main" id="{7286F106-5635-9765-2BF0-ADF69E15B691}"/>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13" name="Group 112">
              <a:extLst>
                <a:ext uri="{FF2B5EF4-FFF2-40B4-BE49-F238E27FC236}">
                  <a16:creationId xmlns:a16="http://schemas.microsoft.com/office/drawing/2014/main" id="{03E7AF0B-24BF-2A67-BE81-AA2E5FD3C440}"/>
                </a:ext>
              </a:extLst>
            </p:cNvPr>
            <p:cNvGrpSpPr/>
            <p:nvPr/>
          </p:nvGrpSpPr>
          <p:grpSpPr>
            <a:xfrm flipH="1">
              <a:off x="3241048" y="2631843"/>
              <a:ext cx="965163" cy="1167926"/>
              <a:chOff x="1793144" y="2631843"/>
              <a:chExt cx="988676" cy="1167926"/>
            </a:xfrm>
          </p:grpSpPr>
          <p:grpSp>
            <p:nvGrpSpPr>
              <p:cNvPr id="114" name="Group 113">
                <a:extLst>
                  <a:ext uri="{FF2B5EF4-FFF2-40B4-BE49-F238E27FC236}">
                    <a16:creationId xmlns:a16="http://schemas.microsoft.com/office/drawing/2014/main" id="{1992B58F-22B4-EEC7-4250-674BDE9970BF}"/>
                  </a:ext>
                </a:extLst>
              </p:cNvPr>
              <p:cNvGrpSpPr/>
              <p:nvPr/>
            </p:nvGrpSpPr>
            <p:grpSpPr>
              <a:xfrm flipH="1">
                <a:off x="2052916" y="2999019"/>
                <a:ext cx="728904" cy="800750"/>
                <a:chOff x="2752366" y="2932590"/>
                <a:chExt cx="877667" cy="910413"/>
              </a:xfrm>
            </p:grpSpPr>
            <p:sp>
              <p:nvSpPr>
                <p:cNvPr id="116" name="Rectangle: Rounded Corners 115">
                  <a:extLst>
                    <a:ext uri="{FF2B5EF4-FFF2-40B4-BE49-F238E27FC236}">
                      <a16:creationId xmlns:a16="http://schemas.microsoft.com/office/drawing/2014/main" id="{35612383-4828-2137-2648-144E5B5CBB7E}"/>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7" name="Rectangle: Rounded Corners 116">
                  <a:extLst>
                    <a:ext uri="{FF2B5EF4-FFF2-40B4-BE49-F238E27FC236}">
                      <a16:creationId xmlns:a16="http://schemas.microsoft.com/office/drawing/2014/main" id="{B1961306-A9B0-E39E-6D66-E5E42AC4C38C}"/>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5" name="Google Shape;315;p4">
                <a:extLst>
                  <a:ext uri="{FF2B5EF4-FFF2-40B4-BE49-F238E27FC236}">
                    <a16:creationId xmlns:a16="http://schemas.microsoft.com/office/drawing/2014/main" id="{7635DACA-3E5E-B57B-3431-0BEC646C432A}"/>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122" name="Group 121">
            <a:extLst>
              <a:ext uri="{FF2B5EF4-FFF2-40B4-BE49-F238E27FC236}">
                <a16:creationId xmlns:a16="http://schemas.microsoft.com/office/drawing/2014/main" id="{3E7A2421-0F6C-DD8E-B31F-28FBCEDC6428}"/>
              </a:ext>
            </a:extLst>
          </p:cNvPr>
          <p:cNvGrpSpPr/>
          <p:nvPr/>
        </p:nvGrpSpPr>
        <p:grpSpPr>
          <a:xfrm>
            <a:off x="7985791" y="2051257"/>
            <a:ext cx="2413067" cy="3169619"/>
            <a:chOff x="1793144" y="2051257"/>
            <a:chExt cx="2413067" cy="3169619"/>
          </a:xfrm>
        </p:grpSpPr>
        <p:sp>
          <p:nvSpPr>
            <p:cNvPr id="123" name="Google Shape;315;p4">
              <a:extLst>
                <a:ext uri="{FF2B5EF4-FFF2-40B4-BE49-F238E27FC236}">
                  <a16:creationId xmlns:a16="http://schemas.microsoft.com/office/drawing/2014/main" id="{4A66E347-2BD1-FBB0-7AE7-81210307347C}"/>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317;p4">
              <a:extLst>
                <a:ext uri="{FF2B5EF4-FFF2-40B4-BE49-F238E27FC236}">
                  <a16:creationId xmlns:a16="http://schemas.microsoft.com/office/drawing/2014/main" id="{1152ECCD-7D5E-D6B3-0A5D-87C4CF159C53}"/>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25" name="Group 124">
              <a:extLst>
                <a:ext uri="{FF2B5EF4-FFF2-40B4-BE49-F238E27FC236}">
                  <a16:creationId xmlns:a16="http://schemas.microsoft.com/office/drawing/2014/main" id="{4BC385CF-1441-2AA6-9183-C80AEE6C2EE5}"/>
                </a:ext>
              </a:extLst>
            </p:cNvPr>
            <p:cNvGrpSpPr/>
            <p:nvPr/>
          </p:nvGrpSpPr>
          <p:grpSpPr>
            <a:xfrm>
              <a:off x="1793144" y="2631843"/>
              <a:ext cx="1014282" cy="1179025"/>
              <a:chOff x="1793144" y="2631843"/>
              <a:chExt cx="1014282" cy="1179025"/>
            </a:xfrm>
          </p:grpSpPr>
          <p:grpSp>
            <p:nvGrpSpPr>
              <p:cNvPr id="131" name="Group 130">
                <a:extLst>
                  <a:ext uri="{FF2B5EF4-FFF2-40B4-BE49-F238E27FC236}">
                    <a16:creationId xmlns:a16="http://schemas.microsoft.com/office/drawing/2014/main" id="{47DFB4DC-1480-C3F3-2184-F722CFAF071C}"/>
                  </a:ext>
                </a:extLst>
              </p:cNvPr>
              <p:cNvGrpSpPr/>
              <p:nvPr/>
            </p:nvGrpSpPr>
            <p:grpSpPr>
              <a:xfrm flipH="1">
                <a:off x="2052917" y="2999019"/>
                <a:ext cx="754509" cy="811849"/>
                <a:chOff x="2721535" y="2932590"/>
                <a:chExt cx="908498" cy="923032"/>
              </a:xfrm>
            </p:grpSpPr>
            <p:sp>
              <p:nvSpPr>
                <p:cNvPr id="133" name="Rectangle: Rounded Corners 132">
                  <a:extLst>
                    <a:ext uri="{FF2B5EF4-FFF2-40B4-BE49-F238E27FC236}">
                      <a16:creationId xmlns:a16="http://schemas.microsoft.com/office/drawing/2014/main" id="{A8D6DBA9-5457-35E0-5800-EDFA4DE3D89B}"/>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4" name="Rectangle: Rounded Corners 133">
                  <a:extLst>
                    <a:ext uri="{FF2B5EF4-FFF2-40B4-BE49-F238E27FC236}">
                      <a16:creationId xmlns:a16="http://schemas.microsoft.com/office/drawing/2014/main" id="{AFEA0D13-2DA5-7038-6DAB-1CB1059307E0}"/>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32" name="Google Shape;315;p4">
                <a:extLst>
                  <a:ext uri="{FF2B5EF4-FFF2-40B4-BE49-F238E27FC236}">
                    <a16:creationId xmlns:a16="http://schemas.microsoft.com/office/drawing/2014/main" id="{C78383F8-A169-0ED7-1616-935537BE48CC}"/>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26" name="Group 125">
              <a:extLst>
                <a:ext uri="{FF2B5EF4-FFF2-40B4-BE49-F238E27FC236}">
                  <a16:creationId xmlns:a16="http://schemas.microsoft.com/office/drawing/2014/main" id="{F3474E23-3A0D-AB5E-12CB-924C76F65121}"/>
                </a:ext>
              </a:extLst>
            </p:cNvPr>
            <p:cNvGrpSpPr/>
            <p:nvPr/>
          </p:nvGrpSpPr>
          <p:grpSpPr>
            <a:xfrm flipH="1">
              <a:off x="3241048" y="2631843"/>
              <a:ext cx="965163" cy="1167926"/>
              <a:chOff x="1793144" y="2631843"/>
              <a:chExt cx="988676" cy="1167926"/>
            </a:xfrm>
          </p:grpSpPr>
          <p:grpSp>
            <p:nvGrpSpPr>
              <p:cNvPr id="127" name="Group 126">
                <a:extLst>
                  <a:ext uri="{FF2B5EF4-FFF2-40B4-BE49-F238E27FC236}">
                    <a16:creationId xmlns:a16="http://schemas.microsoft.com/office/drawing/2014/main" id="{7BD53415-7BE7-E8F3-819B-DFC41319128E}"/>
                  </a:ext>
                </a:extLst>
              </p:cNvPr>
              <p:cNvGrpSpPr/>
              <p:nvPr/>
            </p:nvGrpSpPr>
            <p:grpSpPr>
              <a:xfrm flipH="1">
                <a:off x="2052916" y="2999019"/>
                <a:ext cx="728904" cy="800750"/>
                <a:chOff x="2752366" y="2932590"/>
                <a:chExt cx="877667" cy="910413"/>
              </a:xfrm>
            </p:grpSpPr>
            <p:sp>
              <p:nvSpPr>
                <p:cNvPr id="129" name="Rectangle: Rounded Corners 128">
                  <a:extLst>
                    <a:ext uri="{FF2B5EF4-FFF2-40B4-BE49-F238E27FC236}">
                      <a16:creationId xmlns:a16="http://schemas.microsoft.com/office/drawing/2014/main" id="{4376D398-EFA7-5599-1078-FF3B20202FF8}"/>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0" name="Rectangle: Rounded Corners 129">
                  <a:extLst>
                    <a:ext uri="{FF2B5EF4-FFF2-40B4-BE49-F238E27FC236}">
                      <a16:creationId xmlns:a16="http://schemas.microsoft.com/office/drawing/2014/main" id="{0EBFBEB5-17B3-781B-2A76-57A985D806C0}"/>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28" name="Google Shape;315;p4">
                <a:extLst>
                  <a:ext uri="{FF2B5EF4-FFF2-40B4-BE49-F238E27FC236}">
                    <a16:creationId xmlns:a16="http://schemas.microsoft.com/office/drawing/2014/main" id="{E0B5EC05-7E81-5ABB-C1CD-FCEC634BE625}"/>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extLst>
      <p:ext uri="{BB962C8B-B14F-4D97-AF65-F5344CB8AC3E}">
        <p14:creationId xmlns:p14="http://schemas.microsoft.com/office/powerpoint/2010/main" val="2279794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51363-DEE9-DC51-31F6-25EAFA25D6FE}"/>
              </a:ext>
            </a:extLst>
          </p:cNvPr>
          <p:cNvSpPr>
            <a:spLocks noGrp="1"/>
          </p:cNvSpPr>
          <p:nvPr>
            <p:ph type="title"/>
          </p:nvPr>
        </p:nvSpPr>
        <p:spPr/>
        <p:txBody>
          <a:bodyPr/>
          <a:lstStyle/>
          <a:p>
            <a:r>
              <a:rPr lang="en-GB">
                <a:highlight>
                  <a:srgbClr val="FFFF00"/>
                </a:highlight>
                <a:latin typeface="Arial"/>
                <a:cs typeface="Arial"/>
              </a:rPr>
              <a:t>Sessions</a:t>
            </a:r>
            <a:endParaRPr lang="en-US">
              <a:highlight>
                <a:srgbClr val="FFFF00"/>
              </a:highlight>
            </a:endParaRPr>
          </a:p>
        </p:txBody>
      </p:sp>
      <p:sp>
        <p:nvSpPr>
          <p:cNvPr id="3" name="TextBox 2">
            <a:extLst>
              <a:ext uri="{FF2B5EF4-FFF2-40B4-BE49-F238E27FC236}">
                <a16:creationId xmlns:a16="http://schemas.microsoft.com/office/drawing/2014/main" id="{29D71C25-336D-1344-74E4-005BCAA0C3D1}"/>
              </a:ext>
            </a:extLst>
          </p:cNvPr>
          <p:cNvSpPr txBox="1"/>
          <p:nvPr/>
        </p:nvSpPr>
        <p:spPr>
          <a:xfrm>
            <a:off x="534405" y="3491986"/>
            <a:ext cx="2002014" cy="1077218"/>
          </a:xfrm>
          <a:prstGeom prst="rect">
            <a:avLst/>
          </a:prstGeom>
          <a:noFill/>
        </p:spPr>
        <p:txBody>
          <a:bodyPr wrap="square" lIns="91440" tIns="45720" rIns="91440" bIns="45720" anchor="t">
            <a:spAutoFit/>
          </a:bodyPr>
          <a:lstStyle/>
          <a:p>
            <a:pPr algn="ctr"/>
            <a:r>
              <a:rPr lang="en-US" sz="1600">
                <a:latin typeface="Arial" panose="020B0604020202020204" pitchFamily="34" charset="0"/>
                <a:ea typeface="Calibri" panose="020F0502020204030204" pitchFamily="34" charset="0"/>
                <a:cs typeface="Arial" panose="020B0604020202020204" pitchFamily="34" charset="0"/>
              </a:rPr>
              <a:t>Introduction to Case Management, IM4CM and the CPIMS+ </a:t>
            </a:r>
          </a:p>
        </p:txBody>
      </p:sp>
      <p:grpSp>
        <p:nvGrpSpPr>
          <p:cNvPr id="45" name="Group 44">
            <a:extLst>
              <a:ext uri="{FF2B5EF4-FFF2-40B4-BE49-F238E27FC236}">
                <a16:creationId xmlns:a16="http://schemas.microsoft.com/office/drawing/2014/main" id="{991321B8-57CC-F947-2FDD-07EA3BBB551F}"/>
              </a:ext>
            </a:extLst>
          </p:cNvPr>
          <p:cNvGrpSpPr/>
          <p:nvPr/>
        </p:nvGrpSpPr>
        <p:grpSpPr>
          <a:xfrm>
            <a:off x="1008082" y="2025042"/>
            <a:ext cx="1036053" cy="893149"/>
            <a:chOff x="1008082" y="2025042"/>
            <a:chExt cx="1036053" cy="893149"/>
          </a:xfrm>
        </p:grpSpPr>
        <p:sp>
          <p:nvSpPr>
            <p:cNvPr id="6" name="Hexagon 5">
              <a:extLst>
                <a:ext uri="{FF2B5EF4-FFF2-40B4-BE49-F238E27FC236}">
                  <a16:creationId xmlns:a16="http://schemas.microsoft.com/office/drawing/2014/main" id="{B12AC25D-5E81-4E2C-89D7-0D268378F3A7}"/>
                </a:ext>
              </a:extLst>
            </p:cNvPr>
            <p:cNvSpPr/>
            <p:nvPr/>
          </p:nvSpPr>
          <p:spPr>
            <a:xfrm rot="1782986">
              <a:off x="1008082" y="2025042"/>
              <a:ext cx="1036053" cy="893149"/>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a:extLst>
                <a:ext uri="{FF2B5EF4-FFF2-40B4-BE49-F238E27FC236}">
                  <a16:creationId xmlns:a16="http://schemas.microsoft.com/office/drawing/2014/main" id="{1CD291A6-D7F1-173E-FD36-90A5238AF1A4}"/>
                </a:ext>
              </a:extLst>
            </p:cNvPr>
            <p:cNvSpPr txBox="1"/>
            <p:nvPr/>
          </p:nvSpPr>
          <p:spPr>
            <a:xfrm>
              <a:off x="1074383" y="2210006"/>
              <a:ext cx="922058" cy="523220"/>
            </a:xfrm>
            <a:prstGeom prst="rect">
              <a:avLst/>
            </a:prstGeom>
            <a:noFill/>
          </p:spPr>
          <p:txBody>
            <a:bodyPr wrap="square" lIns="91440" tIns="45720" rIns="91440" bIns="45720" anchor="t">
              <a:spAutoFit/>
            </a:bodyPr>
            <a:lstStyle/>
            <a:p>
              <a:pPr algn="ctr"/>
              <a:r>
                <a:rPr lang="en-US" sz="2800" b="1">
                  <a:solidFill>
                    <a:schemeClr val="bg1"/>
                  </a:solidFill>
                  <a:latin typeface="Arial" panose="020B0604020202020204" pitchFamily="34" charset="0"/>
                  <a:ea typeface="Calibri" panose="020F0502020204030204" pitchFamily="34" charset="0"/>
                  <a:cs typeface="Arial" panose="020B0604020202020204" pitchFamily="34" charset="0"/>
                </a:rPr>
                <a:t>1</a:t>
              </a:r>
              <a:endParaRPr lang="en-US" sz="2800" i="1">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sp>
        <p:nvSpPr>
          <p:cNvPr id="27" name="TextBox 26">
            <a:extLst>
              <a:ext uri="{FF2B5EF4-FFF2-40B4-BE49-F238E27FC236}">
                <a16:creationId xmlns:a16="http://schemas.microsoft.com/office/drawing/2014/main" id="{B81D3677-D48D-2EB6-BA61-39D56373DA60}"/>
              </a:ext>
            </a:extLst>
          </p:cNvPr>
          <p:cNvSpPr txBox="1"/>
          <p:nvPr/>
        </p:nvSpPr>
        <p:spPr>
          <a:xfrm>
            <a:off x="2876280" y="3491986"/>
            <a:ext cx="2002014" cy="1077218"/>
          </a:xfrm>
          <a:prstGeom prst="rect">
            <a:avLst/>
          </a:prstGeom>
          <a:noFill/>
        </p:spPr>
        <p:txBody>
          <a:bodyPr wrap="square" lIns="91440" tIns="45720" rIns="91440" bIns="45720" anchor="t">
            <a:spAutoFit/>
          </a:bodyPr>
          <a:lstStyle/>
          <a:p>
            <a:pPr algn="ctr"/>
            <a:r>
              <a:rPr lang="en-US" sz="1600">
                <a:latin typeface="Arial" panose="020B0604020202020204" pitchFamily="34" charset="0"/>
                <a:ea typeface="Calibri" panose="020F0502020204030204" pitchFamily="34" charset="0"/>
                <a:cs typeface="Arial" panose="020B0604020202020204" pitchFamily="34" charset="0"/>
              </a:rPr>
              <a:t>Using the CPIMS+ to support Case Management </a:t>
            </a:r>
            <a:br>
              <a:rPr lang="en-US" sz="1600">
                <a:latin typeface="Arial" panose="020B0604020202020204" pitchFamily="34" charset="0"/>
                <a:ea typeface="Calibri" panose="020F0502020204030204" pitchFamily="34" charset="0"/>
                <a:cs typeface="Arial" panose="020B0604020202020204" pitchFamily="34" charset="0"/>
              </a:rPr>
            </a:br>
            <a:r>
              <a:rPr lang="en-US" sz="1600">
                <a:latin typeface="Arial" panose="020B0604020202020204" pitchFamily="34" charset="0"/>
                <a:ea typeface="Calibri" panose="020F0502020204030204" pitchFamily="34" charset="0"/>
                <a:cs typeface="Arial" panose="020B0604020202020204" pitchFamily="34" charset="0"/>
              </a:rPr>
              <a:t>(part 1)</a:t>
            </a:r>
          </a:p>
        </p:txBody>
      </p:sp>
      <p:grpSp>
        <p:nvGrpSpPr>
          <p:cNvPr id="44" name="Group 43">
            <a:extLst>
              <a:ext uri="{FF2B5EF4-FFF2-40B4-BE49-F238E27FC236}">
                <a16:creationId xmlns:a16="http://schemas.microsoft.com/office/drawing/2014/main" id="{9AFD063F-9DFB-FCA8-62E4-95704C08BFCB}"/>
              </a:ext>
            </a:extLst>
          </p:cNvPr>
          <p:cNvGrpSpPr/>
          <p:nvPr/>
        </p:nvGrpSpPr>
        <p:grpSpPr>
          <a:xfrm>
            <a:off x="3341073" y="2025042"/>
            <a:ext cx="1036053" cy="893149"/>
            <a:chOff x="3136479" y="2025042"/>
            <a:chExt cx="1036053" cy="893149"/>
          </a:xfrm>
        </p:grpSpPr>
        <p:sp>
          <p:nvSpPr>
            <p:cNvPr id="26" name="Hexagon 25">
              <a:extLst>
                <a:ext uri="{FF2B5EF4-FFF2-40B4-BE49-F238E27FC236}">
                  <a16:creationId xmlns:a16="http://schemas.microsoft.com/office/drawing/2014/main" id="{93D20685-E0F9-69BD-D732-31AE2FB365BD}"/>
                </a:ext>
              </a:extLst>
            </p:cNvPr>
            <p:cNvSpPr/>
            <p:nvPr/>
          </p:nvSpPr>
          <p:spPr>
            <a:xfrm rot="1782986">
              <a:off x="3136479" y="2025042"/>
              <a:ext cx="1036053" cy="893149"/>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TextBox 27">
              <a:extLst>
                <a:ext uri="{FF2B5EF4-FFF2-40B4-BE49-F238E27FC236}">
                  <a16:creationId xmlns:a16="http://schemas.microsoft.com/office/drawing/2014/main" id="{2252F1E9-4B0E-2A74-3A68-6156B05D5A9F}"/>
                </a:ext>
              </a:extLst>
            </p:cNvPr>
            <p:cNvSpPr txBox="1"/>
            <p:nvPr/>
          </p:nvSpPr>
          <p:spPr>
            <a:xfrm>
              <a:off x="3202780" y="2210006"/>
              <a:ext cx="922058" cy="523220"/>
            </a:xfrm>
            <a:prstGeom prst="rect">
              <a:avLst/>
            </a:prstGeom>
            <a:noFill/>
          </p:spPr>
          <p:txBody>
            <a:bodyPr wrap="square" lIns="91440" tIns="45720" rIns="91440" bIns="45720" anchor="t">
              <a:spAutoFit/>
            </a:bodyPr>
            <a:lstStyle/>
            <a:p>
              <a:pPr algn="ctr"/>
              <a:r>
                <a:rPr lang="en-US" sz="2800" b="1">
                  <a:solidFill>
                    <a:schemeClr val="bg1"/>
                  </a:solidFill>
                  <a:latin typeface="Arial" panose="020B0604020202020204" pitchFamily="34" charset="0"/>
                  <a:ea typeface="Calibri" panose="020F0502020204030204" pitchFamily="34" charset="0"/>
                  <a:cs typeface="Arial" panose="020B0604020202020204" pitchFamily="34" charset="0"/>
                </a:rPr>
                <a:t>2</a:t>
              </a:r>
              <a:endParaRPr lang="en-US" sz="2800" i="1">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sp>
        <p:nvSpPr>
          <p:cNvPr id="31" name="TextBox 30">
            <a:extLst>
              <a:ext uri="{FF2B5EF4-FFF2-40B4-BE49-F238E27FC236}">
                <a16:creationId xmlns:a16="http://schemas.microsoft.com/office/drawing/2014/main" id="{A0070461-53AC-DBC2-2202-F8EF6C5CDDD6}"/>
              </a:ext>
            </a:extLst>
          </p:cNvPr>
          <p:cNvSpPr txBox="1"/>
          <p:nvPr/>
        </p:nvSpPr>
        <p:spPr>
          <a:xfrm>
            <a:off x="5094992" y="3491986"/>
            <a:ext cx="2002014" cy="1077218"/>
          </a:xfrm>
          <a:prstGeom prst="rect">
            <a:avLst/>
          </a:prstGeom>
          <a:noFill/>
        </p:spPr>
        <p:txBody>
          <a:bodyPr wrap="square" lIns="91440" tIns="45720" rIns="91440" bIns="45720" anchor="t">
            <a:spAutoFit/>
          </a:bodyPr>
          <a:lstStyle/>
          <a:p>
            <a:pPr algn="ctr"/>
            <a:r>
              <a:rPr lang="en-US" sz="1600">
                <a:latin typeface="Arial" panose="020B0604020202020204" pitchFamily="34" charset="0"/>
                <a:ea typeface="Calibri" panose="020F0502020204030204" pitchFamily="34" charset="0"/>
                <a:cs typeface="Arial" panose="020B0604020202020204" pitchFamily="34" charset="0"/>
              </a:rPr>
              <a:t>Using the CPIMS+ to support Case Management </a:t>
            </a:r>
            <a:br>
              <a:rPr lang="en-US" sz="1600">
                <a:latin typeface="Arial" panose="020B0604020202020204" pitchFamily="34" charset="0"/>
                <a:ea typeface="Calibri" panose="020F0502020204030204" pitchFamily="34" charset="0"/>
                <a:cs typeface="Arial" panose="020B0604020202020204" pitchFamily="34" charset="0"/>
              </a:rPr>
            </a:br>
            <a:r>
              <a:rPr lang="en-US" sz="1600">
                <a:latin typeface="Arial" panose="020B0604020202020204" pitchFamily="34" charset="0"/>
                <a:ea typeface="Calibri" panose="020F0502020204030204" pitchFamily="34" charset="0"/>
                <a:cs typeface="Arial" panose="020B0604020202020204" pitchFamily="34" charset="0"/>
              </a:rPr>
              <a:t>(part 2)</a:t>
            </a:r>
          </a:p>
        </p:txBody>
      </p:sp>
      <p:grpSp>
        <p:nvGrpSpPr>
          <p:cNvPr id="43" name="Group 42">
            <a:extLst>
              <a:ext uri="{FF2B5EF4-FFF2-40B4-BE49-F238E27FC236}">
                <a16:creationId xmlns:a16="http://schemas.microsoft.com/office/drawing/2014/main" id="{6E8A0DDF-093E-0BAF-7D24-466136BFB3BE}"/>
              </a:ext>
            </a:extLst>
          </p:cNvPr>
          <p:cNvGrpSpPr/>
          <p:nvPr/>
        </p:nvGrpSpPr>
        <p:grpSpPr>
          <a:xfrm>
            <a:off x="5577973" y="2025042"/>
            <a:ext cx="1036053" cy="893149"/>
            <a:chOff x="5264876" y="2025042"/>
            <a:chExt cx="1036053" cy="893149"/>
          </a:xfrm>
        </p:grpSpPr>
        <p:sp>
          <p:nvSpPr>
            <p:cNvPr id="30" name="Hexagon 29">
              <a:extLst>
                <a:ext uri="{FF2B5EF4-FFF2-40B4-BE49-F238E27FC236}">
                  <a16:creationId xmlns:a16="http://schemas.microsoft.com/office/drawing/2014/main" id="{E6233071-8ABF-32C3-537D-D521CDE2E7DD}"/>
                </a:ext>
              </a:extLst>
            </p:cNvPr>
            <p:cNvSpPr/>
            <p:nvPr/>
          </p:nvSpPr>
          <p:spPr>
            <a:xfrm rot="1782986">
              <a:off x="5264876" y="2025042"/>
              <a:ext cx="1036053" cy="893149"/>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1E70866A-6999-8A33-0085-E7F54CAF6672}"/>
                </a:ext>
              </a:extLst>
            </p:cNvPr>
            <p:cNvSpPr txBox="1"/>
            <p:nvPr/>
          </p:nvSpPr>
          <p:spPr>
            <a:xfrm>
              <a:off x="5331177" y="2210006"/>
              <a:ext cx="922058" cy="523220"/>
            </a:xfrm>
            <a:prstGeom prst="rect">
              <a:avLst/>
            </a:prstGeom>
            <a:noFill/>
          </p:spPr>
          <p:txBody>
            <a:bodyPr wrap="square" lIns="91440" tIns="45720" rIns="91440" bIns="45720" anchor="t">
              <a:spAutoFit/>
            </a:bodyPr>
            <a:lstStyle/>
            <a:p>
              <a:pPr algn="ctr"/>
              <a:r>
                <a:rPr lang="en-US" sz="2800" b="1">
                  <a:solidFill>
                    <a:schemeClr val="bg1"/>
                  </a:solidFill>
                  <a:latin typeface="Arial" panose="020B0604020202020204" pitchFamily="34" charset="0"/>
                  <a:ea typeface="Calibri" panose="020F0502020204030204" pitchFamily="34" charset="0"/>
                  <a:cs typeface="Arial" panose="020B0604020202020204" pitchFamily="34" charset="0"/>
                </a:rPr>
                <a:t>3</a:t>
              </a:r>
              <a:endParaRPr lang="en-US" sz="2800" i="1">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sp>
        <p:nvSpPr>
          <p:cNvPr id="35" name="TextBox 34">
            <a:extLst>
              <a:ext uri="{FF2B5EF4-FFF2-40B4-BE49-F238E27FC236}">
                <a16:creationId xmlns:a16="http://schemas.microsoft.com/office/drawing/2014/main" id="{05A9C86D-FC2D-55DA-70CB-AA27150009A3}"/>
              </a:ext>
            </a:extLst>
          </p:cNvPr>
          <p:cNvSpPr txBox="1"/>
          <p:nvPr/>
        </p:nvSpPr>
        <p:spPr>
          <a:xfrm>
            <a:off x="7313706" y="3491986"/>
            <a:ext cx="2002014" cy="1815882"/>
          </a:xfrm>
          <a:prstGeom prst="rect">
            <a:avLst/>
          </a:prstGeom>
          <a:noFill/>
        </p:spPr>
        <p:txBody>
          <a:bodyPr wrap="square" lIns="91440" tIns="45720" rIns="91440" bIns="45720" anchor="t">
            <a:spAutoFit/>
          </a:bodyPr>
          <a:lstStyle/>
          <a:p>
            <a:pPr algn="ctr"/>
            <a:r>
              <a:rPr lang="en-US" sz="1600">
                <a:latin typeface="Arial" panose="020B0604020202020204" pitchFamily="34" charset="0"/>
                <a:ea typeface="Calibri" panose="020F0502020204030204" pitchFamily="34" charset="0"/>
                <a:cs typeface="Arial" panose="020B0604020202020204" pitchFamily="34" charset="0"/>
              </a:rPr>
              <a:t>Using the CPIMS+ to support Case Supervision and FTR and understanding additional features and functionalities </a:t>
            </a:r>
          </a:p>
        </p:txBody>
      </p:sp>
      <p:grpSp>
        <p:nvGrpSpPr>
          <p:cNvPr id="42" name="Group 41">
            <a:extLst>
              <a:ext uri="{FF2B5EF4-FFF2-40B4-BE49-F238E27FC236}">
                <a16:creationId xmlns:a16="http://schemas.microsoft.com/office/drawing/2014/main" id="{8AC1A118-DD38-448E-7138-9F7F11AF1271}"/>
              </a:ext>
            </a:extLst>
          </p:cNvPr>
          <p:cNvGrpSpPr/>
          <p:nvPr/>
        </p:nvGrpSpPr>
        <p:grpSpPr>
          <a:xfrm>
            <a:off x="7796687" y="2025042"/>
            <a:ext cx="1036053" cy="893149"/>
            <a:chOff x="7393273" y="2025042"/>
            <a:chExt cx="1036053" cy="893149"/>
          </a:xfrm>
        </p:grpSpPr>
        <p:sp>
          <p:nvSpPr>
            <p:cNvPr id="34" name="Hexagon 33">
              <a:extLst>
                <a:ext uri="{FF2B5EF4-FFF2-40B4-BE49-F238E27FC236}">
                  <a16:creationId xmlns:a16="http://schemas.microsoft.com/office/drawing/2014/main" id="{986D3B00-4CBE-C803-DB85-F7F96ACA7785}"/>
                </a:ext>
              </a:extLst>
            </p:cNvPr>
            <p:cNvSpPr/>
            <p:nvPr/>
          </p:nvSpPr>
          <p:spPr>
            <a:xfrm rot="1782986">
              <a:off x="7393273" y="2025042"/>
              <a:ext cx="1036053" cy="893149"/>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TextBox 35">
              <a:extLst>
                <a:ext uri="{FF2B5EF4-FFF2-40B4-BE49-F238E27FC236}">
                  <a16:creationId xmlns:a16="http://schemas.microsoft.com/office/drawing/2014/main" id="{E145AD9C-6003-B938-54AE-BC53A3BC7AA5}"/>
                </a:ext>
              </a:extLst>
            </p:cNvPr>
            <p:cNvSpPr txBox="1"/>
            <p:nvPr/>
          </p:nvSpPr>
          <p:spPr>
            <a:xfrm>
              <a:off x="7459574" y="2210006"/>
              <a:ext cx="922058" cy="523220"/>
            </a:xfrm>
            <a:prstGeom prst="rect">
              <a:avLst/>
            </a:prstGeom>
            <a:noFill/>
          </p:spPr>
          <p:txBody>
            <a:bodyPr wrap="square" lIns="91440" tIns="45720" rIns="91440" bIns="45720" anchor="t">
              <a:spAutoFit/>
            </a:bodyPr>
            <a:lstStyle/>
            <a:p>
              <a:pPr algn="ctr"/>
              <a:r>
                <a:rPr lang="en-US" sz="2800" b="1">
                  <a:solidFill>
                    <a:schemeClr val="bg1"/>
                  </a:solidFill>
                  <a:latin typeface="Arial" panose="020B0604020202020204" pitchFamily="34" charset="0"/>
                  <a:ea typeface="Calibri" panose="020F0502020204030204" pitchFamily="34" charset="0"/>
                  <a:cs typeface="Arial" panose="020B0604020202020204" pitchFamily="34" charset="0"/>
                </a:rPr>
                <a:t>4</a:t>
              </a:r>
              <a:endParaRPr lang="en-US" sz="2800" i="1">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sp>
        <p:nvSpPr>
          <p:cNvPr id="39" name="TextBox 38">
            <a:extLst>
              <a:ext uri="{FF2B5EF4-FFF2-40B4-BE49-F238E27FC236}">
                <a16:creationId xmlns:a16="http://schemas.microsoft.com/office/drawing/2014/main" id="{4DA5B544-5F51-4134-8647-E8571318ED94}"/>
              </a:ext>
            </a:extLst>
          </p:cNvPr>
          <p:cNvSpPr txBox="1"/>
          <p:nvPr/>
        </p:nvSpPr>
        <p:spPr>
          <a:xfrm>
            <a:off x="9541724" y="3491986"/>
            <a:ext cx="2002014" cy="1077218"/>
          </a:xfrm>
          <a:prstGeom prst="rect">
            <a:avLst/>
          </a:prstGeom>
          <a:noFill/>
        </p:spPr>
        <p:txBody>
          <a:bodyPr wrap="square" lIns="91440" tIns="45720" rIns="91440" bIns="45720" anchor="t">
            <a:spAutoFit/>
          </a:bodyPr>
          <a:lstStyle/>
          <a:p>
            <a:pPr algn="ctr"/>
            <a:r>
              <a:rPr lang="en-US" sz="1600">
                <a:latin typeface="Arial" panose="020B0604020202020204" pitchFamily="34" charset="0"/>
                <a:ea typeface="Calibri" panose="020F0502020204030204" pitchFamily="34" charset="0"/>
                <a:cs typeface="Arial" panose="020B0604020202020204" pitchFamily="34" charset="0"/>
              </a:rPr>
              <a:t>Using the CPIMS+ to monitor Case Management to support </a:t>
            </a:r>
          </a:p>
        </p:txBody>
      </p:sp>
      <p:grpSp>
        <p:nvGrpSpPr>
          <p:cNvPr id="41" name="Group 40">
            <a:extLst>
              <a:ext uri="{FF2B5EF4-FFF2-40B4-BE49-F238E27FC236}">
                <a16:creationId xmlns:a16="http://schemas.microsoft.com/office/drawing/2014/main" id="{D7571273-3E9D-F339-CDB1-BEFDB5237BD5}"/>
              </a:ext>
            </a:extLst>
          </p:cNvPr>
          <p:cNvGrpSpPr/>
          <p:nvPr/>
        </p:nvGrpSpPr>
        <p:grpSpPr>
          <a:xfrm>
            <a:off x="10015401" y="2025042"/>
            <a:ext cx="1036053" cy="893149"/>
            <a:chOff x="9521668" y="2025042"/>
            <a:chExt cx="1036053" cy="893149"/>
          </a:xfrm>
        </p:grpSpPr>
        <p:sp>
          <p:nvSpPr>
            <p:cNvPr id="38" name="Hexagon 37">
              <a:extLst>
                <a:ext uri="{FF2B5EF4-FFF2-40B4-BE49-F238E27FC236}">
                  <a16:creationId xmlns:a16="http://schemas.microsoft.com/office/drawing/2014/main" id="{C900F666-E82C-A949-2F7F-039873F1A85A}"/>
                </a:ext>
              </a:extLst>
            </p:cNvPr>
            <p:cNvSpPr/>
            <p:nvPr/>
          </p:nvSpPr>
          <p:spPr>
            <a:xfrm rot="1782986">
              <a:off x="9521668" y="2025042"/>
              <a:ext cx="1036053" cy="893149"/>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TextBox 39">
              <a:extLst>
                <a:ext uri="{FF2B5EF4-FFF2-40B4-BE49-F238E27FC236}">
                  <a16:creationId xmlns:a16="http://schemas.microsoft.com/office/drawing/2014/main" id="{2189D534-93A0-ED32-2234-3954EA46117C}"/>
                </a:ext>
              </a:extLst>
            </p:cNvPr>
            <p:cNvSpPr txBox="1"/>
            <p:nvPr/>
          </p:nvSpPr>
          <p:spPr>
            <a:xfrm>
              <a:off x="9587969" y="2210006"/>
              <a:ext cx="922058" cy="523220"/>
            </a:xfrm>
            <a:prstGeom prst="rect">
              <a:avLst/>
            </a:prstGeom>
            <a:noFill/>
          </p:spPr>
          <p:txBody>
            <a:bodyPr wrap="square" lIns="91440" tIns="45720" rIns="91440" bIns="45720" anchor="t">
              <a:spAutoFit/>
            </a:bodyPr>
            <a:lstStyle/>
            <a:p>
              <a:pPr algn="ctr"/>
              <a:r>
                <a:rPr lang="en-US" sz="2800" b="1">
                  <a:solidFill>
                    <a:schemeClr val="bg1"/>
                  </a:solidFill>
                  <a:latin typeface="Arial" panose="020B0604020202020204" pitchFamily="34" charset="0"/>
                  <a:ea typeface="Calibri" panose="020F0502020204030204" pitchFamily="34" charset="0"/>
                  <a:cs typeface="Arial" panose="020B0604020202020204" pitchFamily="34" charset="0"/>
                </a:rPr>
                <a:t>5</a:t>
              </a:r>
              <a:endParaRPr lang="en-US" sz="2800" i="1">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6342131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US"/>
              <a:t>Step 3:</a:t>
            </a:r>
            <a:br>
              <a:rPr lang="en-US"/>
            </a:br>
            <a:r>
              <a:rPr lang="en-US"/>
              <a:t>Case Planning</a:t>
            </a:r>
            <a:endParaRPr lang="en-CA"/>
          </a:p>
        </p:txBody>
      </p:sp>
      <p:sp>
        <p:nvSpPr>
          <p:cNvPr id="3" name="TextBox 2">
            <a:extLst>
              <a:ext uri="{FF2B5EF4-FFF2-40B4-BE49-F238E27FC236}">
                <a16:creationId xmlns:a16="http://schemas.microsoft.com/office/drawing/2014/main" id="{D465F2A6-F63D-EE00-3781-060342A575E9}"/>
              </a:ext>
            </a:extLst>
          </p:cNvPr>
          <p:cNvSpPr txBox="1"/>
          <p:nvPr/>
        </p:nvSpPr>
        <p:spPr>
          <a:xfrm>
            <a:off x="6381002" y="1380694"/>
            <a:ext cx="4941901" cy="338554"/>
          </a:xfrm>
          <a:prstGeom prst="rect">
            <a:avLst/>
          </a:prstGeom>
          <a:noFill/>
        </p:spPr>
        <p:txBody>
          <a:bodyPr wrap="square" rtlCol="0">
            <a:spAutoFit/>
          </a:bodyPr>
          <a:lstStyle/>
          <a:p>
            <a:pPr algn="ctr"/>
            <a:r>
              <a:rPr lang="en-CA" sz="1600" b="1" spc="300">
                <a:solidFill>
                  <a:schemeClr val="accent4"/>
                </a:solidFill>
                <a:latin typeface="Arial" panose="020B0604020202020204" pitchFamily="34" charset="0"/>
                <a:cs typeface="Arial" panose="020B0604020202020204" pitchFamily="34" charset="0"/>
              </a:rPr>
              <a:t>CASE STUDY</a:t>
            </a:r>
          </a:p>
        </p:txBody>
      </p:sp>
      <p:grpSp>
        <p:nvGrpSpPr>
          <p:cNvPr id="4" name="Group 3">
            <a:extLst>
              <a:ext uri="{FF2B5EF4-FFF2-40B4-BE49-F238E27FC236}">
                <a16:creationId xmlns:a16="http://schemas.microsoft.com/office/drawing/2014/main" id="{DDFC4560-9B8C-B28C-4484-F2F527F2A515}"/>
              </a:ext>
            </a:extLst>
          </p:cNvPr>
          <p:cNvGrpSpPr/>
          <p:nvPr/>
        </p:nvGrpSpPr>
        <p:grpSpPr>
          <a:xfrm>
            <a:off x="6978767" y="2381927"/>
            <a:ext cx="3746370" cy="3096318"/>
            <a:chOff x="7499908" y="4900577"/>
            <a:chExt cx="997752" cy="824627"/>
          </a:xfrm>
        </p:grpSpPr>
        <p:grpSp>
          <p:nvGrpSpPr>
            <p:cNvPr id="5" name="Group 4">
              <a:extLst>
                <a:ext uri="{FF2B5EF4-FFF2-40B4-BE49-F238E27FC236}">
                  <a16:creationId xmlns:a16="http://schemas.microsoft.com/office/drawing/2014/main" id="{F992CCE6-1E49-4993-9803-803EEEBB530D}"/>
                </a:ext>
              </a:extLst>
            </p:cNvPr>
            <p:cNvGrpSpPr/>
            <p:nvPr/>
          </p:nvGrpSpPr>
          <p:grpSpPr>
            <a:xfrm>
              <a:off x="7499908" y="4900577"/>
              <a:ext cx="997752" cy="824627"/>
              <a:chOff x="5957706" y="3325646"/>
              <a:chExt cx="2611796" cy="1892062"/>
            </a:xfrm>
            <a:solidFill>
              <a:schemeClr val="accent4"/>
            </a:solidFill>
          </p:grpSpPr>
          <p:sp>
            <p:nvSpPr>
              <p:cNvPr id="9" name="Rectangle: Rounded Corners 8">
                <a:extLst>
                  <a:ext uri="{FF2B5EF4-FFF2-40B4-BE49-F238E27FC236}">
                    <a16:creationId xmlns:a16="http://schemas.microsoft.com/office/drawing/2014/main" id="{41B881B0-5D9E-DB69-C95D-65EBCABC9ACA}"/>
                  </a:ext>
                </a:extLst>
              </p:cNvPr>
              <p:cNvSpPr/>
              <p:nvPr/>
            </p:nvSpPr>
            <p:spPr>
              <a:xfrm>
                <a:off x="5957706" y="3547504"/>
                <a:ext cx="2611796" cy="16702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schemeClr val="bg1"/>
                  </a:solidFill>
                  <a:latin typeface="Helvetica Neue"/>
                </a:endParaRPr>
              </a:p>
            </p:txBody>
          </p:sp>
          <p:sp>
            <p:nvSpPr>
              <p:cNvPr id="10" name="Rectangle: Top Corners Rounded 9">
                <a:extLst>
                  <a:ext uri="{FF2B5EF4-FFF2-40B4-BE49-F238E27FC236}">
                    <a16:creationId xmlns:a16="http://schemas.microsoft.com/office/drawing/2014/main" id="{0E55F635-E488-ED34-EACA-8D9F0354A57B}"/>
                  </a:ext>
                </a:extLst>
              </p:cNvPr>
              <p:cNvSpPr/>
              <p:nvPr/>
            </p:nvSpPr>
            <p:spPr>
              <a:xfrm>
                <a:off x="5957706" y="3325646"/>
                <a:ext cx="538650" cy="515820"/>
              </a:xfrm>
              <a:prstGeom prst="round2Same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3D033816-F99E-146C-8099-9B9AA6000765}"/>
                </a:ext>
              </a:extLst>
            </p:cNvPr>
            <p:cNvGrpSpPr/>
            <p:nvPr/>
          </p:nvGrpSpPr>
          <p:grpSpPr>
            <a:xfrm>
              <a:off x="7871183" y="5154803"/>
              <a:ext cx="316610" cy="462618"/>
              <a:chOff x="8661923" y="4758813"/>
              <a:chExt cx="825538" cy="1206243"/>
            </a:xfrm>
            <a:solidFill>
              <a:schemeClr val="bg1"/>
            </a:solidFill>
          </p:grpSpPr>
          <p:sp>
            <p:nvSpPr>
              <p:cNvPr id="7" name="Circle: Hollow 6">
                <a:extLst>
                  <a:ext uri="{FF2B5EF4-FFF2-40B4-BE49-F238E27FC236}">
                    <a16:creationId xmlns:a16="http://schemas.microsoft.com/office/drawing/2014/main" id="{F9B78410-2649-AF04-0148-ACC9A39CE1B3}"/>
                  </a:ext>
                </a:extLst>
              </p:cNvPr>
              <p:cNvSpPr/>
              <p:nvPr/>
            </p:nvSpPr>
            <p:spPr>
              <a:xfrm>
                <a:off x="8661923" y="4758813"/>
                <a:ext cx="825538" cy="845574"/>
              </a:xfrm>
              <a:prstGeom prst="don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8" name="Rectangle: Rounded Corners 7">
                <a:extLst>
                  <a:ext uri="{FF2B5EF4-FFF2-40B4-BE49-F238E27FC236}">
                    <a16:creationId xmlns:a16="http://schemas.microsoft.com/office/drawing/2014/main" id="{4703F7C5-3045-E8A2-8A42-67846FE22621}"/>
                  </a:ext>
                </a:extLst>
              </p:cNvPr>
              <p:cNvSpPr/>
              <p:nvPr/>
            </p:nvSpPr>
            <p:spPr>
              <a:xfrm rot="1978244">
                <a:off x="8694854" y="5424756"/>
                <a:ext cx="193867" cy="5403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87394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n-GB"/>
              <a:t>Discussion</a:t>
            </a:r>
            <a:endParaRPr lang="en-ZA"/>
          </a:p>
        </p:txBody>
      </p:sp>
      <p:sp>
        <p:nvSpPr>
          <p:cNvPr id="14" name="Speech Bubble: Rectangle with Corners Rounded 13">
            <a:extLst>
              <a:ext uri="{FF2B5EF4-FFF2-40B4-BE49-F238E27FC236}">
                <a16:creationId xmlns:a16="http://schemas.microsoft.com/office/drawing/2014/main" id="{D69535DD-7ECA-2411-87A9-BB0744CBC936}"/>
              </a:ext>
            </a:extLst>
          </p:cNvPr>
          <p:cNvSpPr/>
          <p:nvPr/>
        </p:nvSpPr>
        <p:spPr>
          <a:xfrm>
            <a:off x="670190" y="2053167"/>
            <a:ext cx="3375378" cy="2751666"/>
          </a:xfrm>
          <a:prstGeom prst="wedgeRoundRectCallout">
            <a:avLst>
              <a:gd name="adj1" fmla="val -9127"/>
              <a:gd name="adj2" fmla="val 69575"/>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Why was it important for the caseworker to involve Nadia’s mother in the development of the case plan?</a:t>
            </a:r>
          </a:p>
        </p:txBody>
      </p:sp>
      <p:sp>
        <p:nvSpPr>
          <p:cNvPr id="15" name="Speech Bubble: Rectangle with Corners Rounded 14">
            <a:extLst>
              <a:ext uri="{FF2B5EF4-FFF2-40B4-BE49-F238E27FC236}">
                <a16:creationId xmlns:a16="http://schemas.microsoft.com/office/drawing/2014/main" id="{6EA47513-7634-97A8-9CC3-49F36C8BBB35}"/>
              </a:ext>
            </a:extLst>
          </p:cNvPr>
          <p:cNvSpPr/>
          <p:nvPr/>
        </p:nvSpPr>
        <p:spPr>
          <a:xfrm>
            <a:off x="4408311" y="2053167"/>
            <a:ext cx="3375378" cy="2751666"/>
          </a:xfrm>
          <a:prstGeom prst="wedgeRoundRectCallout">
            <a:avLst>
              <a:gd name="adj1" fmla="val 237"/>
              <a:gd name="adj2" fmla="val 67688"/>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How do you currently make sure that there is clearly a person responsible and a timeframe for each action?</a:t>
            </a:r>
          </a:p>
        </p:txBody>
      </p:sp>
      <p:sp>
        <p:nvSpPr>
          <p:cNvPr id="16" name="Speech Bubble: Rectangle with Corners Rounded 15">
            <a:extLst>
              <a:ext uri="{FF2B5EF4-FFF2-40B4-BE49-F238E27FC236}">
                <a16:creationId xmlns:a16="http://schemas.microsoft.com/office/drawing/2014/main" id="{5FDDC2EC-A9EC-8A9B-C57C-D5707E7E9561}"/>
              </a:ext>
            </a:extLst>
          </p:cNvPr>
          <p:cNvSpPr/>
          <p:nvPr/>
        </p:nvSpPr>
        <p:spPr>
          <a:xfrm>
            <a:off x="8184444" y="2053167"/>
            <a:ext cx="3375378" cy="2751666"/>
          </a:xfrm>
          <a:prstGeom prst="wedgeRoundRectCallout">
            <a:avLst>
              <a:gd name="adj1" fmla="val -1101"/>
              <a:gd name="adj2" fmla="val 70047"/>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What do you think should be included in Nadia’s case plan? </a:t>
            </a:r>
          </a:p>
        </p:txBody>
      </p:sp>
      <p:sp>
        <p:nvSpPr>
          <p:cNvPr id="2" name="Rectangle 1">
            <a:extLst>
              <a:ext uri="{FF2B5EF4-FFF2-40B4-BE49-F238E27FC236}">
                <a16:creationId xmlns:a16="http://schemas.microsoft.com/office/drawing/2014/main" id="{8283BBD5-0ACD-3A7E-CD6E-07DA099A2176}"/>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OPTIONAL</a:t>
            </a:r>
          </a:p>
        </p:txBody>
      </p:sp>
    </p:spTree>
    <p:extLst>
      <p:ext uri="{BB962C8B-B14F-4D97-AF65-F5344CB8AC3E}">
        <p14:creationId xmlns:p14="http://schemas.microsoft.com/office/powerpoint/2010/main" val="8325784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519CC5D2-30D2-4D7C-8FA0-7414AA59FE9F}"/>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a:solidFill>
                  <a:schemeClr val="bg1">
                    <a:lumMod val="75000"/>
                  </a:schemeClr>
                </a:solidFill>
                <a:latin typeface="Garamond"/>
              </a:rPr>
              <a:t>Extra slide for facilitator notes</a:t>
            </a:r>
            <a:endParaRPr lang="en-CA" sz="5400" b="1">
              <a:solidFill>
                <a:schemeClr val="bg1">
                  <a:lumMod val="75000"/>
                </a:schemeClr>
              </a:solidFill>
            </a:endParaRPr>
          </a:p>
        </p:txBody>
      </p:sp>
    </p:spTree>
    <p:extLst>
      <p:ext uri="{BB962C8B-B14F-4D97-AF65-F5344CB8AC3E}">
        <p14:creationId xmlns:p14="http://schemas.microsoft.com/office/powerpoint/2010/main" val="33630287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n-GB"/>
              <a:t>Key considerations</a:t>
            </a:r>
            <a:endParaRPr lang="en-ZA"/>
          </a:p>
        </p:txBody>
      </p:sp>
      <p:grpSp>
        <p:nvGrpSpPr>
          <p:cNvPr id="4" name="Group 3">
            <a:extLst>
              <a:ext uri="{FF2B5EF4-FFF2-40B4-BE49-F238E27FC236}">
                <a16:creationId xmlns:a16="http://schemas.microsoft.com/office/drawing/2014/main" id="{C0B01035-D454-3038-7A84-57CF16259A9C}"/>
              </a:ext>
            </a:extLst>
          </p:cNvPr>
          <p:cNvGrpSpPr/>
          <p:nvPr/>
        </p:nvGrpSpPr>
        <p:grpSpPr>
          <a:xfrm>
            <a:off x="1001789" y="1929481"/>
            <a:ext cx="1822985" cy="1749561"/>
            <a:chOff x="1744894" y="2192954"/>
            <a:chExt cx="2564275" cy="2460995"/>
          </a:xfrm>
        </p:grpSpPr>
        <p:grpSp>
          <p:nvGrpSpPr>
            <p:cNvPr id="5" name="Group 4">
              <a:extLst>
                <a:ext uri="{FF2B5EF4-FFF2-40B4-BE49-F238E27FC236}">
                  <a16:creationId xmlns:a16="http://schemas.microsoft.com/office/drawing/2014/main" id="{59F72BE6-0CE3-0B25-BAE0-2C72DAE5A936}"/>
                </a:ext>
              </a:extLst>
            </p:cNvPr>
            <p:cNvGrpSpPr/>
            <p:nvPr/>
          </p:nvGrpSpPr>
          <p:grpSpPr>
            <a:xfrm>
              <a:off x="1744894" y="2192954"/>
              <a:ext cx="2564275" cy="2460995"/>
              <a:chOff x="1459832" y="2812046"/>
              <a:chExt cx="1953652" cy="1874967"/>
            </a:xfrm>
          </p:grpSpPr>
          <p:sp>
            <p:nvSpPr>
              <p:cNvPr id="10" name="Rectangle: Single Corner Snipped 9">
                <a:extLst>
                  <a:ext uri="{FF2B5EF4-FFF2-40B4-BE49-F238E27FC236}">
                    <a16:creationId xmlns:a16="http://schemas.microsoft.com/office/drawing/2014/main" id="{93C045A6-30DF-2216-890F-46A6430778A8}"/>
                  </a:ext>
                </a:extLst>
              </p:cNvPr>
              <p:cNvSpPr/>
              <p:nvPr/>
            </p:nvSpPr>
            <p:spPr>
              <a:xfrm rot="20978324">
                <a:off x="1459832" y="2999874"/>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Single Corner Snipped 10">
                <a:extLst>
                  <a:ext uri="{FF2B5EF4-FFF2-40B4-BE49-F238E27FC236}">
                    <a16:creationId xmlns:a16="http://schemas.microsoft.com/office/drawing/2014/main" id="{E5194DD4-F5F2-F5B8-1EF1-63094F3D7542}"/>
                  </a:ext>
                </a:extLst>
              </p:cNvPr>
              <p:cNvSpPr/>
              <p:nvPr/>
            </p:nvSpPr>
            <p:spPr>
              <a:xfrm>
                <a:off x="1871174" y="2812046"/>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Single Corner Snipped 11">
                <a:extLst>
                  <a:ext uri="{FF2B5EF4-FFF2-40B4-BE49-F238E27FC236}">
                    <a16:creationId xmlns:a16="http://schemas.microsoft.com/office/drawing/2014/main" id="{E2307F5B-E7F5-2BEE-AD5D-9BEE9E3D5BD5}"/>
                  </a:ext>
                </a:extLst>
              </p:cNvPr>
              <p:cNvSpPr/>
              <p:nvPr/>
            </p:nvSpPr>
            <p:spPr>
              <a:xfrm rot="582585">
                <a:off x="2130116" y="3130929"/>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7" name="Group 6">
              <a:extLst>
                <a:ext uri="{FF2B5EF4-FFF2-40B4-BE49-F238E27FC236}">
                  <a16:creationId xmlns:a16="http://schemas.microsoft.com/office/drawing/2014/main" id="{FF88FD00-03DE-6B27-7555-B56E5949EDAB}"/>
                </a:ext>
              </a:extLst>
            </p:cNvPr>
            <p:cNvGrpSpPr/>
            <p:nvPr/>
          </p:nvGrpSpPr>
          <p:grpSpPr>
            <a:xfrm rot="619501">
              <a:off x="3224746" y="3087487"/>
              <a:ext cx="506112" cy="1135915"/>
              <a:chOff x="5960196" y="3632825"/>
              <a:chExt cx="324376" cy="728028"/>
            </a:xfrm>
            <a:solidFill>
              <a:schemeClr val="bg1"/>
            </a:solidFill>
          </p:grpSpPr>
          <p:sp>
            <p:nvSpPr>
              <p:cNvPr id="8" name="Round Same Side Corner Rectangle 46">
                <a:extLst>
                  <a:ext uri="{FF2B5EF4-FFF2-40B4-BE49-F238E27FC236}">
                    <a16:creationId xmlns:a16="http://schemas.microsoft.com/office/drawing/2014/main" id="{23D02CFD-BE5E-6DD5-E803-E2A5E08FE47B}"/>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79DAF32B-9922-5353-5258-3E02E66AA8C7}"/>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sp>
        <p:nvSpPr>
          <p:cNvPr id="13" name="TextBox 12">
            <a:extLst>
              <a:ext uri="{FF2B5EF4-FFF2-40B4-BE49-F238E27FC236}">
                <a16:creationId xmlns:a16="http://schemas.microsoft.com/office/drawing/2014/main" id="{F6FF189E-8DEA-17D9-BF0A-3F638C87249D}"/>
              </a:ext>
            </a:extLst>
          </p:cNvPr>
          <p:cNvSpPr txBox="1"/>
          <p:nvPr/>
        </p:nvSpPr>
        <p:spPr>
          <a:xfrm>
            <a:off x="738455" y="4272055"/>
            <a:ext cx="2497050" cy="369332"/>
          </a:xfrm>
          <a:prstGeom prst="rect">
            <a:avLst/>
          </a:prstGeom>
          <a:noFill/>
        </p:spPr>
        <p:txBody>
          <a:bodyPr wrap="square" rtlCol="0">
            <a:spAutoFit/>
          </a:bodyPr>
          <a:lstStyle/>
          <a:p>
            <a:pPr algn="ctr"/>
            <a:r>
              <a:rPr lang="en-CA" b="1" spc="300">
                <a:solidFill>
                  <a:schemeClr val="accent4"/>
                </a:solidFill>
                <a:latin typeface="Arial" panose="020B0604020202020204" pitchFamily="34" charset="0"/>
                <a:cs typeface="Arial" panose="020B0604020202020204" pitchFamily="34" charset="0"/>
              </a:rPr>
              <a:t>CASE PLAN</a:t>
            </a:r>
          </a:p>
        </p:txBody>
      </p:sp>
      <p:sp>
        <p:nvSpPr>
          <p:cNvPr id="14" name="TextBox 13">
            <a:extLst>
              <a:ext uri="{FF2B5EF4-FFF2-40B4-BE49-F238E27FC236}">
                <a16:creationId xmlns:a16="http://schemas.microsoft.com/office/drawing/2014/main" id="{F3E02058-7FBF-8359-E853-EF2D7CA1A0FF}"/>
              </a:ext>
            </a:extLst>
          </p:cNvPr>
          <p:cNvSpPr txBox="1"/>
          <p:nvPr/>
        </p:nvSpPr>
        <p:spPr>
          <a:xfrm>
            <a:off x="4023803" y="1701872"/>
            <a:ext cx="4075199" cy="4224811"/>
          </a:xfrm>
          <a:prstGeom prst="rect">
            <a:avLst/>
          </a:prstGeom>
          <a:noFill/>
        </p:spPr>
        <p:txBody>
          <a:bodyPr wrap="square">
            <a:spAutoFit/>
          </a:bodyPr>
          <a:lstStyle/>
          <a:p>
            <a:pPr marL="0" marR="0" lvl="0" indent="0" algn="l" rtl="0">
              <a:lnSpc>
                <a:spcPct val="107000"/>
              </a:lnSpc>
              <a:spcBef>
                <a:spcPts val="0"/>
              </a:spcBef>
              <a:spcAft>
                <a:spcPts val="0"/>
              </a:spcAft>
              <a:buNone/>
            </a:pPr>
            <a:r>
              <a:rPr lang="en-US" sz="1400" b="1">
                <a:solidFill>
                  <a:schemeClr val="dk1"/>
                </a:solidFill>
                <a:latin typeface="Arial"/>
                <a:ea typeface="Arial"/>
                <a:cs typeface="Arial"/>
                <a:sym typeface="Arial"/>
              </a:rPr>
              <a:t>WHY</a:t>
            </a:r>
          </a:p>
          <a:p>
            <a:pPr marR="0" lvl="0" algn="l" rtl="0">
              <a:lnSpc>
                <a:spcPct val="107000"/>
              </a:lnSpc>
              <a:spcBef>
                <a:spcPts val="0"/>
              </a:spcBef>
              <a:spcAft>
                <a:spcPts val="0"/>
              </a:spcAft>
            </a:pPr>
            <a:endParaRPr lang="en-US" sz="1400" b="1">
              <a:solidFill>
                <a:schemeClr val="dk1"/>
              </a:solidFill>
              <a:latin typeface="Arial"/>
              <a:ea typeface="Arial"/>
              <a:cs typeface="Arial"/>
              <a:sym typeface="Arial"/>
            </a:endParaRPr>
          </a:p>
          <a:p>
            <a:pPr marL="285750" marR="0" lvl="0" indent="-285750" algn="l" rtl="0">
              <a:lnSpc>
                <a:spcPct val="107000"/>
              </a:lnSpc>
              <a:spcBef>
                <a:spcPts val="0"/>
              </a:spcBef>
              <a:spcAft>
                <a:spcPts val="0"/>
              </a:spcAft>
              <a:buFont typeface="Arial" panose="020B0604020202020204" pitchFamily="34" charset="0"/>
              <a:buChar char="•"/>
            </a:pPr>
            <a:r>
              <a:rPr lang="en-US" sz="1400">
                <a:solidFill>
                  <a:schemeClr val="dk1"/>
                </a:solidFill>
                <a:latin typeface="Arial"/>
                <a:ea typeface="Arial"/>
                <a:cs typeface="Arial"/>
                <a:sym typeface="Arial"/>
              </a:rPr>
              <a:t>To record and plan the agreed upon interventions needed</a:t>
            </a:r>
          </a:p>
          <a:p>
            <a:pPr marL="285750" marR="0" lvl="0" indent="-285750" algn="l" rtl="0">
              <a:lnSpc>
                <a:spcPct val="107000"/>
              </a:lnSpc>
              <a:spcBef>
                <a:spcPts val="0"/>
              </a:spcBef>
              <a:spcAft>
                <a:spcPts val="0"/>
              </a:spcAft>
              <a:buFont typeface="Arial" panose="020B0604020202020204" pitchFamily="34" charset="0"/>
              <a:buChar char="•"/>
            </a:pPr>
            <a:r>
              <a:rPr lang="en-US" sz="1400">
                <a:solidFill>
                  <a:schemeClr val="dk1"/>
                </a:solidFill>
                <a:latin typeface="Arial"/>
                <a:ea typeface="Arial"/>
                <a:cs typeface="Arial"/>
                <a:sym typeface="Arial"/>
              </a:rPr>
              <a:t>Ensure the child’s protection</a:t>
            </a:r>
          </a:p>
          <a:p>
            <a:pPr marL="285750" marR="0" lvl="0" indent="-285750" algn="l" rtl="0">
              <a:lnSpc>
                <a:spcPct val="107000"/>
              </a:lnSpc>
              <a:spcBef>
                <a:spcPts val="0"/>
              </a:spcBef>
              <a:spcAft>
                <a:spcPts val="0"/>
              </a:spcAft>
              <a:buFont typeface="Arial" panose="020B0604020202020204" pitchFamily="34" charset="0"/>
              <a:buChar char="•"/>
            </a:pPr>
            <a:r>
              <a:rPr lang="en-US" sz="1400">
                <a:solidFill>
                  <a:schemeClr val="dk1"/>
                </a:solidFill>
                <a:latin typeface="Arial"/>
                <a:ea typeface="Arial"/>
                <a:cs typeface="Arial"/>
                <a:sym typeface="Arial"/>
              </a:rPr>
              <a:t>Ensure child’s care and wellbeing is supported</a:t>
            </a:r>
          </a:p>
          <a:p>
            <a:pPr marL="285750" marR="0" lvl="0" indent="-285750" algn="l" rtl="0">
              <a:lnSpc>
                <a:spcPct val="107000"/>
              </a:lnSpc>
              <a:spcBef>
                <a:spcPts val="0"/>
              </a:spcBef>
              <a:spcAft>
                <a:spcPts val="0"/>
              </a:spcAft>
              <a:buFont typeface="Arial" panose="020B0604020202020204" pitchFamily="34" charset="0"/>
              <a:buChar char="•"/>
            </a:pPr>
            <a:r>
              <a:rPr lang="en-US" sz="1400">
                <a:solidFill>
                  <a:schemeClr val="dk1"/>
                </a:solidFill>
                <a:latin typeface="Arial"/>
                <a:ea typeface="Arial"/>
                <a:cs typeface="Arial"/>
                <a:sym typeface="Arial"/>
              </a:rPr>
              <a:t>Address the child’s needs (as identified in the assessment</a:t>
            </a:r>
          </a:p>
          <a:p>
            <a:pPr marR="0" lvl="0" algn="l" rtl="0">
              <a:lnSpc>
                <a:spcPct val="107000"/>
              </a:lnSpc>
              <a:spcBef>
                <a:spcPts val="0"/>
              </a:spcBef>
              <a:spcAft>
                <a:spcPts val="0"/>
              </a:spcAft>
            </a:pPr>
            <a:endParaRPr lang="en-US" sz="1400">
              <a:solidFill>
                <a:schemeClr val="dk1"/>
              </a:solidFill>
              <a:latin typeface="Arial"/>
              <a:ea typeface="Arial"/>
              <a:cs typeface="Arial"/>
              <a:sym typeface="Arial"/>
            </a:endParaRPr>
          </a:p>
          <a:p>
            <a:pPr marL="0" marR="0" lvl="0" indent="0" algn="l" rtl="0">
              <a:lnSpc>
                <a:spcPct val="107000"/>
              </a:lnSpc>
              <a:spcBef>
                <a:spcPts val="0"/>
              </a:spcBef>
              <a:spcAft>
                <a:spcPts val="0"/>
              </a:spcAft>
              <a:buNone/>
            </a:pPr>
            <a:r>
              <a:rPr lang="en-US" sz="1400" b="1">
                <a:solidFill>
                  <a:schemeClr val="dk1"/>
                </a:solidFill>
                <a:latin typeface="Arial"/>
                <a:ea typeface="Arial"/>
                <a:cs typeface="Arial"/>
                <a:sym typeface="Arial"/>
              </a:rPr>
              <a:t>WHO</a:t>
            </a:r>
          </a:p>
          <a:p>
            <a:pPr marL="0" marR="0" lvl="0" indent="0" algn="l" rtl="0">
              <a:lnSpc>
                <a:spcPct val="107000"/>
              </a:lnSpc>
              <a:spcBef>
                <a:spcPts val="0"/>
              </a:spcBef>
              <a:spcAft>
                <a:spcPts val="0"/>
              </a:spcAft>
              <a:buNone/>
            </a:pPr>
            <a:endParaRPr lang="en-US" sz="1400" b="1">
              <a:solidFill>
                <a:schemeClr val="dk1"/>
              </a:solidFill>
              <a:latin typeface="Arial"/>
              <a:ea typeface="Arial"/>
              <a:cs typeface="Arial"/>
              <a:sym typeface="Arial"/>
            </a:endParaRPr>
          </a:p>
          <a:p>
            <a:pPr marR="0" lvl="0" algn="l" rtl="0">
              <a:lnSpc>
                <a:spcPct val="107000"/>
              </a:lnSpc>
              <a:spcBef>
                <a:spcPts val="0"/>
              </a:spcBef>
              <a:spcAft>
                <a:spcPts val="0"/>
              </a:spcAft>
            </a:pPr>
            <a:r>
              <a:rPr lang="en-US" sz="1400">
                <a:solidFill>
                  <a:schemeClr val="dk1"/>
                </a:solidFill>
                <a:latin typeface="Arial"/>
                <a:ea typeface="Arial"/>
                <a:cs typeface="Arial"/>
                <a:sym typeface="Arial"/>
              </a:rPr>
              <a:t>Where possible the child with other significant people in the child’s life as well as other service providers and relevant authorities may participate in the development of the case plan if they have a role to play in it and if informed consent/assent has been given for this. </a:t>
            </a:r>
          </a:p>
        </p:txBody>
      </p:sp>
      <p:sp>
        <p:nvSpPr>
          <p:cNvPr id="15" name="TextBox 14">
            <a:extLst>
              <a:ext uri="{FF2B5EF4-FFF2-40B4-BE49-F238E27FC236}">
                <a16:creationId xmlns:a16="http://schemas.microsoft.com/office/drawing/2014/main" id="{F8AA9E2C-D47E-3D55-7CDF-419272E6DD38}"/>
              </a:ext>
            </a:extLst>
          </p:cNvPr>
          <p:cNvSpPr txBox="1"/>
          <p:nvPr/>
        </p:nvSpPr>
        <p:spPr>
          <a:xfrm>
            <a:off x="8454495" y="1701872"/>
            <a:ext cx="2999049" cy="3763787"/>
          </a:xfrm>
          <a:prstGeom prst="rect">
            <a:avLst/>
          </a:prstGeom>
          <a:noFill/>
        </p:spPr>
        <p:txBody>
          <a:bodyPr wrap="square">
            <a:spAutoFit/>
          </a:bodyPr>
          <a:lstStyle/>
          <a:p>
            <a:pPr marR="0" lvl="0" algn="l" rtl="0">
              <a:lnSpc>
                <a:spcPct val="107000"/>
              </a:lnSpc>
              <a:spcBef>
                <a:spcPts val="0"/>
              </a:spcBef>
              <a:spcAft>
                <a:spcPts val="0"/>
              </a:spcAft>
            </a:pPr>
            <a:r>
              <a:rPr lang="en-US" sz="1400" b="1">
                <a:solidFill>
                  <a:schemeClr val="dk1"/>
                </a:solidFill>
                <a:latin typeface="Arial"/>
                <a:ea typeface="Arial"/>
                <a:cs typeface="Arial"/>
                <a:sym typeface="Arial"/>
              </a:rPr>
              <a:t>WHEN</a:t>
            </a:r>
          </a:p>
          <a:p>
            <a:pPr marR="0" lvl="0" algn="l" rtl="0">
              <a:lnSpc>
                <a:spcPct val="107000"/>
              </a:lnSpc>
              <a:spcBef>
                <a:spcPts val="0"/>
              </a:spcBef>
              <a:spcAft>
                <a:spcPts val="0"/>
              </a:spcAft>
            </a:pPr>
            <a:endParaRPr lang="en-US" sz="1400" b="1">
              <a:solidFill>
                <a:schemeClr val="dk1"/>
              </a:solidFill>
              <a:latin typeface="Arial"/>
              <a:ea typeface="Arial"/>
              <a:cs typeface="Arial"/>
              <a:sym typeface="Arial"/>
            </a:endParaRPr>
          </a:p>
          <a:p>
            <a:pPr marR="0" lvl="0" algn="l" rtl="0">
              <a:lnSpc>
                <a:spcPct val="107000"/>
              </a:lnSpc>
              <a:spcBef>
                <a:spcPts val="0"/>
              </a:spcBef>
              <a:spcAft>
                <a:spcPts val="0"/>
              </a:spcAft>
            </a:pPr>
            <a:r>
              <a:rPr lang="en-US" sz="1400">
                <a:solidFill>
                  <a:schemeClr val="dk1"/>
                </a:solidFill>
                <a:latin typeface="Arial"/>
                <a:ea typeface="Arial"/>
                <a:cs typeface="Arial"/>
                <a:sym typeface="Arial"/>
              </a:rPr>
              <a:t>Depending on risk level of the case:</a:t>
            </a:r>
          </a:p>
          <a:p>
            <a:pPr marR="0" lvl="0" algn="l" rtl="0">
              <a:lnSpc>
                <a:spcPct val="107000"/>
              </a:lnSpc>
              <a:spcBef>
                <a:spcPts val="0"/>
              </a:spcBef>
              <a:spcAft>
                <a:spcPts val="0"/>
              </a:spcAft>
            </a:pPr>
            <a:r>
              <a:rPr lang="en-US" sz="1400">
                <a:solidFill>
                  <a:schemeClr val="dk1"/>
                </a:solidFill>
                <a:latin typeface="Arial"/>
                <a:ea typeface="Arial"/>
                <a:cs typeface="Arial"/>
                <a:sym typeface="Arial"/>
              </a:rPr>
              <a:t> </a:t>
            </a:r>
          </a:p>
          <a:p>
            <a:pPr marL="285750" marR="0" lvl="0" indent="-285750" algn="l" rtl="0">
              <a:lnSpc>
                <a:spcPct val="107000"/>
              </a:lnSpc>
              <a:spcBef>
                <a:spcPts val="0"/>
              </a:spcBef>
              <a:spcAft>
                <a:spcPts val="0"/>
              </a:spcAft>
              <a:buFont typeface="Arial" panose="020B0604020202020204" pitchFamily="34" charset="0"/>
              <a:buChar char="•"/>
            </a:pPr>
            <a:r>
              <a:rPr lang="en-US" sz="1400" i="1">
                <a:solidFill>
                  <a:schemeClr val="dk1"/>
                </a:solidFill>
                <a:latin typeface="Arial"/>
                <a:ea typeface="Arial"/>
                <a:cs typeface="Arial"/>
                <a:sym typeface="Arial"/>
              </a:rPr>
              <a:t>High</a:t>
            </a:r>
            <a:r>
              <a:rPr lang="en-US" sz="1400">
                <a:solidFill>
                  <a:schemeClr val="dk1"/>
                </a:solidFill>
                <a:latin typeface="Arial"/>
                <a:ea typeface="Arial"/>
                <a:cs typeface="Arial"/>
                <a:sym typeface="Arial"/>
              </a:rPr>
              <a:t>: within 3 days after the assessment.</a:t>
            </a:r>
          </a:p>
          <a:p>
            <a:pPr marL="285750" marR="0" lvl="0" indent="-285750" algn="l" rtl="0">
              <a:lnSpc>
                <a:spcPct val="107000"/>
              </a:lnSpc>
              <a:spcBef>
                <a:spcPts val="0"/>
              </a:spcBef>
              <a:spcAft>
                <a:spcPts val="0"/>
              </a:spcAft>
              <a:buFont typeface="Arial" panose="020B0604020202020204" pitchFamily="34" charset="0"/>
              <a:buChar char="•"/>
            </a:pPr>
            <a:r>
              <a:rPr lang="en-US" sz="1400" i="1">
                <a:solidFill>
                  <a:schemeClr val="dk1"/>
                </a:solidFill>
                <a:latin typeface="Arial"/>
                <a:ea typeface="Arial"/>
                <a:cs typeface="Arial"/>
                <a:sym typeface="Arial"/>
              </a:rPr>
              <a:t>Medium</a:t>
            </a:r>
            <a:r>
              <a:rPr lang="en-US" sz="1400">
                <a:solidFill>
                  <a:schemeClr val="dk1"/>
                </a:solidFill>
                <a:latin typeface="Arial"/>
                <a:ea typeface="Arial"/>
                <a:cs typeface="Arial"/>
                <a:sym typeface="Arial"/>
              </a:rPr>
              <a:t>: within 1 week after the assessment.</a:t>
            </a:r>
          </a:p>
          <a:p>
            <a:pPr marL="285750" marR="0" lvl="0" indent="-285750" algn="l" rtl="0">
              <a:lnSpc>
                <a:spcPct val="107000"/>
              </a:lnSpc>
              <a:spcBef>
                <a:spcPts val="0"/>
              </a:spcBef>
              <a:spcAft>
                <a:spcPts val="0"/>
              </a:spcAft>
              <a:buFont typeface="Arial" panose="020B0604020202020204" pitchFamily="34" charset="0"/>
              <a:buChar char="•"/>
            </a:pPr>
            <a:r>
              <a:rPr lang="en-US" sz="1400" i="1">
                <a:solidFill>
                  <a:schemeClr val="dk1"/>
                </a:solidFill>
                <a:latin typeface="Arial"/>
                <a:ea typeface="Arial"/>
                <a:cs typeface="Arial"/>
                <a:sym typeface="Arial"/>
              </a:rPr>
              <a:t>Low</a:t>
            </a:r>
            <a:r>
              <a:rPr lang="en-US" sz="1400">
                <a:solidFill>
                  <a:schemeClr val="dk1"/>
                </a:solidFill>
                <a:latin typeface="Arial"/>
                <a:ea typeface="Arial"/>
                <a:cs typeface="Arial"/>
                <a:sym typeface="Arial"/>
              </a:rPr>
              <a:t>: within 2 weeks after the assessment.</a:t>
            </a:r>
          </a:p>
          <a:p>
            <a:pPr marR="0" lvl="0" algn="l" rtl="0">
              <a:lnSpc>
                <a:spcPct val="107000"/>
              </a:lnSpc>
              <a:spcBef>
                <a:spcPts val="0"/>
              </a:spcBef>
              <a:spcAft>
                <a:spcPts val="0"/>
              </a:spcAft>
            </a:pPr>
            <a:endParaRPr lang="en-US" sz="1400">
              <a:solidFill>
                <a:schemeClr val="dk1"/>
              </a:solidFill>
              <a:latin typeface="Arial"/>
              <a:ea typeface="Arial"/>
              <a:cs typeface="Arial"/>
              <a:sym typeface="Arial"/>
            </a:endParaRPr>
          </a:p>
          <a:p>
            <a:pPr marR="0" lvl="0" algn="l" rtl="0">
              <a:lnSpc>
                <a:spcPct val="107000"/>
              </a:lnSpc>
              <a:spcBef>
                <a:spcPts val="0"/>
              </a:spcBef>
              <a:spcAft>
                <a:spcPts val="0"/>
              </a:spcAft>
            </a:pPr>
            <a:r>
              <a:rPr lang="en-US" sz="1400">
                <a:solidFill>
                  <a:schemeClr val="dk1"/>
                </a:solidFill>
                <a:latin typeface="Arial"/>
                <a:ea typeface="Arial"/>
                <a:cs typeface="Arial"/>
                <a:sym typeface="Arial"/>
              </a:rPr>
              <a:t>Or after a case review found that the case plan needs to be revised.</a:t>
            </a:r>
          </a:p>
          <a:p>
            <a:pPr marR="0" lvl="0" algn="l" rtl="0">
              <a:lnSpc>
                <a:spcPct val="107000"/>
              </a:lnSpc>
              <a:spcBef>
                <a:spcPts val="0"/>
              </a:spcBef>
              <a:spcAft>
                <a:spcPts val="0"/>
              </a:spcAft>
            </a:pPr>
            <a:endParaRPr lang="en-US" sz="1400">
              <a:solidFill>
                <a:schemeClr val="dk1"/>
              </a:solidFill>
              <a:latin typeface="Arial"/>
              <a:ea typeface="Arial"/>
              <a:cs typeface="Arial"/>
              <a:sym typeface="Arial"/>
            </a:endParaRPr>
          </a:p>
          <a:p>
            <a:pPr marR="0" lvl="0" algn="l" rtl="0">
              <a:lnSpc>
                <a:spcPct val="107000"/>
              </a:lnSpc>
              <a:spcBef>
                <a:spcPts val="0"/>
              </a:spcBef>
              <a:spcAft>
                <a:spcPts val="0"/>
              </a:spcAft>
            </a:pPr>
            <a:r>
              <a:rPr lang="en-US" sz="1400" i="1">
                <a:solidFill>
                  <a:schemeClr val="dk1"/>
                </a:solidFill>
                <a:latin typeface="Arial"/>
                <a:ea typeface="Arial"/>
                <a:cs typeface="Arial"/>
                <a:sym typeface="Arial"/>
              </a:rPr>
              <a:t>Once completed, this form needs to be approved by the supervisor.</a:t>
            </a:r>
          </a:p>
        </p:txBody>
      </p:sp>
      <p:sp>
        <p:nvSpPr>
          <p:cNvPr id="6" name="Rectangle 5">
            <a:extLst>
              <a:ext uri="{FF2B5EF4-FFF2-40B4-BE49-F238E27FC236}">
                <a16:creationId xmlns:a16="http://schemas.microsoft.com/office/drawing/2014/main" id="{AA3BC924-0033-62E5-206B-0F0B14739916}"/>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OPTIONAL</a:t>
            </a:r>
          </a:p>
        </p:txBody>
      </p:sp>
      <p:grpSp>
        <p:nvGrpSpPr>
          <p:cNvPr id="2" name="Group 1">
            <a:extLst>
              <a:ext uri="{FF2B5EF4-FFF2-40B4-BE49-F238E27FC236}">
                <a16:creationId xmlns:a16="http://schemas.microsoft.com/office/drawing/2014/main" id="{FCF20CF2-8FA8-92A5-1D6D-4FF1811A363A}"/>
              </a:ext>
            </a:extLst>
          </p:cNvPr>
          <p:cNvGrpSpPr/>
          <p:nvPr/>
        </p:nvGrpSpPr>
        <p:grpSpPr>
          <a:xfrm>
            <a:off x="10228983" y="337468"/>
            <a:ext cx="1587872" cy="1368854"/>
            <a:chOff x="10228983" y="337468"/>
            <a:chExt cx="1587872" cy="1368854"/>
          </a:xfrm>
        </p:grpSpPr>
        <p:sp>
          <p:nvSpPr>
            <p:cNvPr id="16" name="Hexagon 15">
              <a:extLst>
                <a:ext uri="{FF2B5EF4-FFF2-40B4-BE49-F238E27FC236}">
                  <a16:creationId xmlns:a16="http://schemas.microsoft.com/office/drawing/2014/main" id="{833BFB05-42F5-B1BA-30DF-29775EA73C60}"/>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7" name="Group 16">
              <a:extLst>
                <a:ext uri="{FF2B5EF4-FFF2-40B4-BE49-F238E27FC236}">
                  <a16:creationId xmlns:a16="http://schemas.microsoft.com/office/drawing/2014/main" id="{C21515F4-F879-EE8C-1B35-DD8DF2E83F80}"/>
                </a:ext>
              </a:extLst>
            </p:cNvPr>
            <p:cNvGrpSpPr/>
            <p:nvPr/>
          </p:nvGrpSpPr>
          <p:grpSpPr>
            <a:xfrm>
              <a:off x="10621771" y="762700"/>
              <a:ext cx="562136" cy="634675"/>
              <a:chOff x="760175" y="830142"/>
              <a:chExt cx="867619" cy="979579"/>
            </a:xfrm>
          </p:grpSpPr>
          <p:sp>
            <p:nvSpPr>
              <p:cNvPr id="21" name="Rectangle 20">
                <a:extLst>
                  <a:ext uri="{FF2B5EF4-FFF2-40B4-BE49-F238E27FC236}">
                    <a16:creationId xmlns:a16="http://schemas.microsoft.com/office/drawing/2014/main" id="{DE980226-FE7E-3988-42C5-9421C0BCCDBB}"/>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19</a:t>
                </a:r>
              </a:p>
            </p:txBody>
          </p:sp>
          <p:sp>
            <p:nvSpPr>
              <p:cNvPr id="22" name="Rectangle 21">
                <a:extLst>
                  <a:ext uri="{FF2B5EF4-FFF2-40B4-BE49-F238E27FC236}">
                    <a16:creationId xmlns:a16="http://schemas.microsoft.com/office/drawing/2014/main" id="{5A4B057C-06D1-EDF5-6B4E-55F044985744}"/>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 name="Group 17">
              <a:extLst>
                <a:ext uri="{FF2B5EF4-FFF2-40B4-BE49-F238E27FC236}">
                  <a16:creationId xmlns:a16="http://schemas.microsoft.com/office/drawing/2014/main" id="{DE39BE6B-774F-FFC4-0D01-C012D0FAA312}"/>
                </a:ext>
              </a:extLst>
            </p:cNvPr>
            <p:cNvGrpSpPr/>
            <p:nvPr/>
          </p:nvGrpSpPr>
          <p:grpSpPr>
            <a:xfrm>
              <a:off x="11325415" y="762701"/>
              <a:ext cx="182192" cy="634674"/>
              <a:chOff x="2121762" y="2323619"/>
              <a:chExt cx="200378" cy="825210"/>
            </a:xfrm>
          </p:grpSpPr>
          <p:sp>
            <p:nvSpPr>
              <p:cNvPr id="19" name="Isosceles Triangle 18">
                <a:extLst>
                  <a:ext uri="{FF2B5EF4-FFF2-40B4-BE49-F238E27FC236}">
                    <a16:creationId xmlns:a16="http://schemas.microsoft.com/office/drawing/2014/main" id="{BF058918-B4D9-51C4-64E0-BC14C5FE3E20}"/>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EDB2BA58-C4EC-88FC-D4F2-98628837A4C2}"/>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14570227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n-GB"/>
              <a:t>Key considerations</a:t>
            </a:r>
            <a:endParaRPr lang="en-ZA"/>
          </a:p>
        </p:txBody>
      </p:sp>
      <p:sp>
        <p:nvSpPr>
          <p:cNvPr id="5" name="TextBox 4">
            <a:extLst>
              <a:ext uri="{FF2B5EF4-FFF2-40B4-BE49-F238E27FC236}">
                <a16:creationId xmlns:a16="http://schemas.microsoft.com/office/drawing/2014/main" id="{3D6B68B3-05E8-788E-AB69-5EC5014E5C55}"/>
              </a:ext>
            </a:extLst>
          </p:cNvPr>
          <p:cNvSpPr txBox="1"/>
          <p:nvPr/>
        </p:nvSpPr>
        <p:spPr>
          <a:xfrm>
            <a:off x="674511" y="1630739"/>
            <a:ext cx="3378200" cy="3333220"/>
          </a:xfrm>
          <a:prstGeom prst="rect">
            <a:avLst/>
          </a:prstGeom>
          <a:noFill/>
        </p:spPr>
        <p:txBody>
          <a:bodyPr wrap="square">
            <a:spAutoFit/>
          </a:bodyPr>
          <a:lstStyle/>
          <a:p>
            <a:pPr lvl="0" rtl="0">
              <a:lnSpc>
                <a:spcPct val="90000"/>
              </a:lnSpc>
              <a:spcAft>
                <a:spcPts val="0"/>
              </a:spcAft>
              <a:buClr>
                <a:schemeClr val="dk2"/>
              </a:buClr>
              <a:buSzPts val="1800"/>
            </a:pPr>
            <a:r>
              <a:rPr lang="en-GB" sz="1800" b="1">
                <a:latin typeface="Arial" panose="020B0604020202020204" pitchFamily="34" charset="0"/>
                <a:cs typeface="Arial" panose="020B0604020202020204" pitchFamily="34" charset="0"/>
              </a:rPr>
              <a:t>SMART</a:t>
            </a:r>
          </a:p>
          <a:p>
            <a:pPr lvl="0" rtl="0">
              <a:lnSpc>
                <a:spcPct val="90000"/>
              </a:lnSpc>
              <a:spcAft>
                <a:spcPts val="0"/>
              </a:spcAft>
              <a:buClr>
                <a:schemeClr val="dk2"/>
              </a:buClr>
              <a:buSzPts val="1800"/>
            </a:pPr>
            <a:endParaRPr lang="en-GB">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n-US" sz="1800">
                <a:latin typeface="Arial" panose="020B0604020202020204" pitchFamily="34" charset="0"/>
                <a:cs typeface="Arial" panose="020B0604020202020204" pitchFamily="34" charset="0"/>
              </a:rPr>
              <a:t>The case plan should be SMART (Specific, Measurable, Achievable/Agreed Upon, Realistic/Relevant and Time bound).</a:t>
            </a:r>
          </a:p>
          <a:p>
            <a:pPr lvl="0" rtl="0">
              <a:lnSpc>
                <a:spcPct val="90000"/>
              </a:lnSpc>
              <a:spcAft>
                <a:spcPts val="0"/>
              </a:spcAft>
              <a:buClr>
                <a:schemeClr val="dk2"/>
              </a:buClr>
              <a:buSzPts val="1800"/>
            </a:pPr>
            <a:endParaRPr lang="en-US">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n-US" sz="1800" i="1">
                <a:latin typeface="Arial" panose="020B0604020202020204" pitchFamily="34" charset="0"/>
                <a:cs typeface="Arial" panose="020B0604020202020204" pitchFamily="34" charset="0"/>
              </a:rPr>
              <a:t>With the CPIMS+, the supervisor can easily access the case plan for review and after viewing the dashboard, approve it through the system. </a:t>
            </a:r>
          </a:p>
        </p:txBody>
      </p:sp>
      <p:sp>
        <p:nvSpPr>
          <p:cNvPr id="6" name="TextBox 5">
            <a:extLst>
              <a:ext uri="{FF2B5EF4-FFF2-40B4-BE49-F238E27FC236}">
                <a16:creationId xmlns:a16="http://schemas.microsoft.com/office/drawing/2014/main" id="{28DC3BEB-D813-4CC5-A568-834F029DE918}"/>
              </a:ext>
            </a:extLst>
          </p:cNvPr>
          <p:cNvSpPr txBox="1"/>
          <p:nvPr/>
        </p:nvSpPr>
        <p:spPr>
          <a:xfrm>
            <a:off x="4406900" y="1630739"/>
            <a:ext cx="3378200" cy="3333220"/>
          </a:xfrm>
          <a:prstGeom prst="rect">
            <a:avLst/>
          </a:prstGeom>
          <a:noFill/>
        </p:spPr>
        <p:txBody>
          <a:bodyPr wrap="square">
            <a:spAutoFit/>
          </a:bodyPr>
          <a:lstStyle/>
          <a:p>
            <a:pPr lvl="0" rtl="0">
              <a:lnSpc>
                <a:spcPct val="90000"/>
              </a:lnSpc>
              <a:spcAft>
                <a:spcPts val="0"/>
              </a:spcAft>
              <a:buClr>
                <a:srgbClr val="000000"/>
              </a:buClr>
              <a:buSzPts val="1800"/>
            </a:pPr>
            <a:r>
              <a:rPr lang="en-GB" sz="1800" b="1">
                <a:latin typeface="Arial" panose="020B0604020202020204" pitchFamily="34" charset="0"/>
                <a:ea typeface="Helvetica Neue"/>
                <a:cs typeface="Arial" panose="020B0604020202020204" pitchFamily="34" charset="0"/>
                <a:sym typeface="Helvetica Neue"/>
              </a:rPr>
              <a:t>FAMILY CENTERED</a:t>
            </a:r>
          </a:p>
          <a:p>
            <a:pPr lvl="0" rtl="0">
              <a:lnSpc>
                <a:spcPct val="90000"/>
              </a:lnSpc>
              <a:spcAft>
                <a:spcPts val="0"/>
              </a:spcAft>
              <a:buClr>
                <a:srgbClr val="000000"/>
              </a:buClr>
              <a:buSzPts val="1800"/>
            </a:pPr>
            <a:endParaRPr lang="en-GB">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a:latin typeface="Arial" panose="020B0604020202020204" pitchFamily="34" charset="0"/>
                <a:ea typeface="Helvetica Neue"/>
                <a:cs typeface="Arial" panose="020B0604020202020204" pitchFamily="34" charset="0"/>
                <a:sym typeface="Helvetica Neue"/>
              </a:rPr>
              <a:t>The case plan needs a family-centered approach that identifies the needs and capacities of the family and works to strengthen the family’s capacity to protect and care for the child.</a:t>
            </a:r>
          </a:p>
          <a:p>
            <a:pPr lvl="0" rtl="0">
              <a:lnSpc>
                <a:spcPct val="90000"/>
              </a:lnSpc>
              <a:spcAft>
                <a:spcPts val="0"/>
              </a:spcAft>
              <a:buClr>
                <a:srgbClr val="000000"/>
              </a:buClr>
              <a:buSzPts val="1800"/>
            </a:pPr>
            <a:endParaRPr lang="en-US">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i="1">
                <a:latin typeface="Arial" panose="020B0604020202020204" pitchFamily="34" charset="0"/>
                <a:ea typeface="Helvetica Neue"/>
                <a:cs typeface="Arial" panose="020B0604020202020204" pitchFamily="34" charset="0"/>
                <a:sym typeface="Helvetica Neue"/>
              </a:rPr>
              <a:t>In the CPIMS+ you can add all the people that participated in the case plan. </a:t>
            </a:r>
          </a:p>
        </p:txBody>
      </p:sp>
      <p:sp>
        <p:nvSpPr>
          <p:cNvPr id="7" name="TextBox 6">
            <a:extLst>
              <a:ext uri="{FF2B5EF4-FFF2-40B4-BE49-F238E27FC236}">
                <a16:creationId xmlns:a16="http://schemas.microsoft.com/office/drawing/2014/main" id="{DA7128F4-6220-D8D1-D087-E145509C24AC}"/>
              </a:ext>
            </a:extLst>
          </p:cNvPr>
          <p:cNvSpPr txBox="1"/>
          <p:nvPr/>
        </p:nvSpPr>
        <p:spPr>
          <a:xfrm>
            <a:off x="8139289" y="1630739"/>
            <a:ext cx="3378200" cy="4579715"/>
          </a:xfrm>
          <a:prstGeom prst="rect">
            <a:avLst/>
          </a:prstGeom>
          <a:noFill/>
        </p:spPr>
        <p:txBody>
          <a:bodyPr wrap="square">
            <a:spAutoFit/>
          </a:bodyPr>
          <a:lstStyle/>
          <a:p>
            <a:pPr lvl="0" rtl="0">
              <a:lnSpc>
                <a:spcPct val="90000"/>
              </a:lnSpc>
              <a:spcAft>
                <a:spcPts val="0"/>
              </a:spcAft>
              <a:buClr>
                <a:srgbClr val="000000"/>
              </a:buClr>
              <a:buSzPts val="1800"/>
            </a:pPr>
            <a:r>
              <a:rPr lang="en-US" sz="1800" b="1">
                <a:latin typeface="Arial" panose="020B0604020202020204" pitchFamily="34" charset="0"/>
                <a:ea typeface="Helvetica Neue"/>
                <a:cs typeface="Arial" panose="020B0604020202020204" pitchFamily="34" charset="0"/>
                <a:sym typeface="Helvetica Neue"/>
              </a:rPr>
              <a:t>MANAGE EXPECTATIONS</a:t>
            </a:r>
          </a:p>
          <a:p>
            <a:pPr lvl="0" rtl="0">
              <a:lnSpc>
                <a:spcPct val="90000"/>
              </a:lnSpc>
              <a:spcAft>
                <a:spcPts val="0"/>
              </a:spcAft>
              <a:buClr>
                <a:srgbClr val="000000"/>
              </a:buClr>
              <a:buSzPts val="1800"/>
            </a:pPr>
            <a:endParaRPr lang="en-US">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b="0">
                <a:latin typeface="Arial" panose="020B0604020202020204" pitchFamily="34" charset="0"/>
                <a:ea typeface="Helvetica Neue"/>
                <a:cs typeface="Arial" panose="020B0604020202020204" pitchFamily="34" charset="0"/>
                <a:sym typeface="Helvetica Neue"/>
              </a:rPr>
              <a:t>It is very important that you do not raise the expectations of the child and the family that they will be able to receive services that are not available. </a:t>
            </a:r>
          </a:p>
          <a:p>
            <a:pPr lvl="0" rtl="0">
              <a:lnSpc>
                <a:spcPct val="90000"/>
              </a:lnSpc>
              <a:spcAft>
                <a:spcPts val="0"/>
              </a:spcAft>
              <a:buClr>
                <a:srgbClr val="000000"/>
              </a:buClr>
              <a:buSzPts val="1800"/>
            </a:pPr>
            <a:endParaRPr lang="en-US">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b="0" i="1">
                <a:latin typeface="Arial" panose="020B0604020202020204" pitchFamily="34" charset="0"/>
                <a:ea typeface="Helvetica Neue"/>
                <a:cs typeface="Arial" panose="020B0604020202020204" pitchFamily="34" charset="0"/>
                <a:sym typeface="Helvetica Neue"/>
              </a:rPr>
              <a:t>In the CPIMS+ you will have service providers that are internal to the CPIMS+ and to whom you can refer directly. If the service provider is external to the CPIMS+, you can fill out the IA referral form and download it through the CPIMS+ so there is still a trace of the referral. </a:t>
            </a:r>
          </a:p>
        </p:txBody>
      </p:sp>
      <p:sp>
        <p:nvSpPr>
          <p:cNvPr id="2" name="Rectangle 1">
            <a:extLst>
              <a:ext uri="{FF2B5EF4-FFF2-40B4-BE49-F238E27FC236}">
                <a16:creationId xmlns:a16="http://schemas.microsoft.com/office/drawing/2014/main" id="{BFB21616-F3A5-7134-B1D1-34C4E3ABAC99}"/>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OPTIONAL</a:t>
            </a:r>
          </a:p>
        </p:txBody>
      </p:sp>
    </p:spTree>
    <p:extLst>
      <p:ext uri="{BB962C8B-B14F-4D97-AF65-F5344CB8AC3E}">
        <p14:creationId xmlns:p14="http://schemas.microsoft.com/office/powerpoint/2010/main" val="13576691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n-GB" dirty="0"/>
              <a:t>CPIMS+ demo</a:t>
            </a:r>
            <a:endParaRPr lang="en-ZA" dirty="0"/>
          </a:p>
        </p:txBody>
      </p:sp>
      <p:pic>
        <p:nvPicPr>
          <p:cNvPr id="2" name="Graphic 1" descr="Vlog with solid fill">
            <a:hlinkClick r:id="rId3"/>
            <a:extLst>
              <a:ext uri="{FF2B5EF4-FFF2-40B4-BE49-F238E27FC236}">
                <a16:creationId xmlns:a16="http://schemas.microsoft.com/office/drawing/2014/main" id="{EE767781-0100-E397-5E75-CEDF157711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8513" y="1708428"/>
            <a:ext cx="3952227" cy="3952227"/>
          </a:xfrm>
          <a:prstGeom prst="rect">
            <a:avLst/>
          </a:prstGeom>
        </p:spPr>
      </p:pic>
      <p:sp>
        <p:nvSpPr>
          <p:cNvPr id="4" name="Google Shape;798;p37">
            <a:extLst>
              <a:ext uri="{FF2B5EF4-FFF2-40B4-BE49-F238E27FC236}">
                <a16:creationId xmlns:a16="http://schemas.microsoft.com/office/drawing/2014/main" id="{BBB7AE88-C715-2741-F464-E27B57D11B6F}"/>
              </a:ext>
            </a:extLst>
          </p:cNvPr>
          <p:cNvSpPr txBox="1"/>
          <p:nvPr/>
        </p:nvSpPr>
        <p:spPr>
          <a:xfrm>
            <a:off x="5688575" y="1792108"/>
            <a:ext cx="5305500" cy="4243494"/>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Case Plan forms</a:t>
            </a:r>
          </a:p>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hlinkClick r:id="rId6"/>
              </a:rPr>
              <a:t>Flagging &amp; Unflagging</a:t>
            </a:r>
            <a:endParaRPr lang="en-US" sz="240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hlinkClick r:id="rId7"/>
              </a:rPr>
              <a:t>Approval process for the case plan</a:t>
            </a:r>
            <a:endParaRPr lang="en-US" sz="240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hlinkClick r:id="rId8"/>
              </a:rPr>
              <a:t>Planning the Case Plan Implementation (Tasks)</a:t>
            </a:r>
            <a:endParaRPr lang="en-US" sz="240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hlinkClick r:id="rId8"/>
              </a:rPr>
              <a:t>Planning for the follow-up (Tasks) </a:t>
            </a:r>
            <a:endParaRPr lang="en-US" sz="240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hlinkClick r:id="rId9"/>
              </a:rPr>
              <a:t>How to filter for flagged cases</a:t>
            </a:r>
            <a:endParaRPr lang="en-US" sz="2400">
              <a:solidFill>
                <a:schemeClr val="dk1"/>
              </a:solidFill>
              <a:latin typeface="Arial" panose="020B0604020202020204" pitchFamily="34" charset="0"/>
              <a:ea typeface="Helvetica Neue"/>
              <a:cs typeface="Arial" panose="020B0604020202020204" pitchFamily="34" charset="0"/>
              <a:sym typeface="Helvetica Neue"/>
            </a:endParaRPr>
          </a:p>
        </p:txBody>
      </p:sp>
    </p:spTree>
    <p:extLst>
      <p:ext uri="{BB962C8B-B14F-4D97-AF65-F5344CB8AC3E}">
        <p14:creationId xmlns:p14="http://schemas.microsoft.com/office/powerpoint/2010/main" val="40750460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n-GB"/>
              <a:t>Your turn!</a:t>
            </a:r>
            <a:endParaRPr lang="en-ZA"/>
          </a:p>
        </p:txBody>
      </p:sp>
      <p:grpSp>
        <p:nvGrpSpPr>
          <p:cNvPr id="2" name="Group 1">
            <a:extLst>
              <a:ext uri="{FF2B5EF4-FFF2-40B4-BE49-F238E27FC236}">
                <a16:creationId xmlns:a16="http://schemas.microsoft.com/office/drawing/2014/main" id="{37C629F7-31FE-E05C-5110-4983CD431DD0}"/>
              </a:ext>
            </a:extLst>
          </p:cNvPr>
          <p:cNvGrpSpPr/>
          <p:nvPr/>
        </p:nvGrpSpPr>
        <p:grpSpPr>
          <a:xfrm>
            <a:off x="1007851" y="2027814"/>
            <a:ext cx="950012" cy="1799163"/>
            <a:chOff x="7838339" y="2226754"/>
            <a:chExt cx="1969639" cy="3730164"/>
          </a:xfrm>
          <a:solidFill>
            <a:schemeClr val="accent4"/>
          </a:solidFill>
        </p:grpSpPr>
        <p:sp>
          <p:nvSpPr>
            <p:cNvPr id="4" name="Round Same Side Corner Rectangle 3">
              <a:extLst>
                <a:ext uri="{FF2B5EF4-FFF2-40B4-BE49-F238E27FC236}">
                  <a16:creationId xmlns:a16="http://schemas.microsoft.com/office/drawing/2014/main" id="{6934590A-DEB6-9F87-74A0-14C7E4061E7E}"/>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1</a:t>
              </a:r>
            </a:p>
          </p:txBody>
        </p:sp>
        <p:sp>
          <p:nvSpPr>
            <p:cNvPr id="5" name="Oval 4">
              <a:extLst>
                <a:ext uri="{FF2B5EF4-FFF2-40B4-BE49-F238E27FC236}">
                  <a16:creationId xmlns:a16="http://schemas.microsoft.com/office/drawing/2014/main" id="{24D5A815-2724-5D44-0927-5C5033E3BF0B}"/>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 name="Group 6">
              <a:extLst>
                <a:ext uri="{FF2B5EF4-FFF2-40B4-BE49-F238E27FC236}">
                  <a16:creationId xmlns:a16="http://schemas.microsoft.com/office/drawing/2014/main" id="{20864799-F8F2-B54F-E6AC-912013F8CAAF}"/>
                </a:ext>
              </a:extLst>
            </p:cNvPr>
            <p:cNvGrpSpPr/>
            <p:nvPr/>
          </p:nvGrpSpPr>
          <p:grpSpPr>
            <a:xfrm rot="507905">
              <a:off x="7838339" y="3815940"/>
              <a:ext cx="553322" cy="1525212"/>
              <a:chOff x="7916671" y="3937945"/>
              <a:chExt cx="553322" cy="1525212"/>
            </a:xfrm>
            <a:grpFill/>
          </p:grpSpPr>
          <p:sp>
            <p:nvSpPr>
              <p:cNvPr id="11" name="Round Same Side Corner Rectangle 25">
                <a:extLst>
                  <a:ext uri="{FF2B5EF4-FFF2-40B4-BE49-F238E27FC236}">
                    <a16:creationId xmlns:a16="http://schemas.microsoft.com/office/drawing/2014/main" id="{EDED5779-7C11-4CA1-C73D-8358789E8EC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8DBC8A5F-D65B-2809-9A62-69CBC9028504}"/>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8" name="Group 7">
              <a:extLst>
                <a:ext uri="{FF2B5EF4-FFF2-40B4-BE49-F238E27FC236}">
                  <a16:creationId xmlns:a16="http://schemas.microsoft.com/office/drawing/2014/main" id="{65E9D792-B6CD-CB3A-6499-5588C98412F7}"/>
                </a:ext>
              </a:extLst>
            </p:cNvPr>
            <p:cNvGrpSpPr/>
            <p:nvPr/>
          </p:nvGrpSpPr>
          <p:grpSpPr>
            <a:xfrm rot="21105829" flipH="1">
              <a:off x="9243874" y="3806245"/>
              <a:ext cx="564104" cy="1525212"/>
              <a:chOff x="7916671" y="3937945"/>
              <a:chExt cx="553322" cy="1525212"/>
            </a:xfrm>
            <a:grpFill/>
          </p:grpSpPr>
          <p:sp>
            <p:nvSpPr>
              <p:cNvPr id="9" name="Round Same Side Corner Rectangle 25">
                <a:extLst>
                  <a:ext uri="{FF2B5EF4-FFF2-40B4-BE49-F238E27FC236}">
                    <a16:creationId xmlns:a16="http://schemas.microsoft.com/office/drawing/2014/main" id="{1C4B76E8-2460-6026-7519-D76214877A30}"/>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D95A495A-6A29-8CFD-43EE-BC4FF3574CED}"/>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3" name="Group 12">
            <a:extLst>
              <a:ext uri="{FF2B5EF4-FFF2-40B4-BE49-F238E27FC236}">
                <a16:creationId xmlns:a16="http://schemas.microsoft.com/office/drawing/2014/main" id="{17D3C238-66AC-C5EF-D88B-5E44E7C704A2}"/>
              </a:ext>
            </a:extLst>
          </p:cNvPr>
          <p:cNvGrpSpPr/>
          <p:nvPr/>
        </p:nvGrpSpPr>
        <p:grpSpPr>
          <a:xfrm>
            <a:off x="6577111" y="2027814"/>
            <a:ext cx="950012" cy="1799163"/>
            <a:chOff x="7838339" y="2226754"/>
            <a:chExt cx="1969639" cy="3730164"/>
          </a:xfrm>
          <a:solidFill>
            <a:schemeClr val="accent1"/>
          </a:solidFill>
        </p:grpSpPr>
        <p:sp>
          <p:nvSpPr>
            <p:cNvPr id="14" name="Round Same Side Corner Rectangle 3">
              <a:extLst>
                <a:ext uri="{FF2B5EF4-FFF2-40B4-BE49-F238E27FC236}">
                  <a16:creationId xmlns:a16="http://schemas.microsoft.com/office/drawing/2014/main" id="{6AD4A23D-3E51-9032-12B1-9C90D342AB34}"/>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2</a:t>
              </a:r>
            </a:p>
          </p:txBody>
        </p:sp>
        <p:sp>
          <p:nvSpPr>
            <p:cNvPr id="15" name="Oval 14">
              <a:extLst>
                <a:ext uri="{FF2B5EF4-FFF2-40B4-BE49-F238E27FC236}">
                  <a16:creationId xmlns:a16="http://schemas.microsoft.com/office/drawing/2014/main" id="{DB1C2A31-E3F5-27B6-1516-46AC0DCD6840}"/>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6" name="Group 15">
              <a:extLst>
                <a:ext uri="{FF2B5EF4-FFF2-40B4-BE49-F238E27FC236}">
                  <a16:creationId xmlns:a16="http://schemas.microsoft.com/office/drawing/2014/main" id="{215612C3-CD76-01CE-1537-228DFE19EA4A}"/>
                </a:ext>
              </a:extLst>
            </p:cNvPr>
            <p:cNvGrpSpPr/>
            <p:nvPr/>
          </p:nvGrpSpPr>
          <p:grpSpPr>
            <a:xfrm rot="507905">
              <a:off x="7838339" y="3815940"/>
              <a:ext cx="553322" cy="1525212"/>
              <a:chOff x="7916671" y="3937945"/>
              <a:chExt cx="553322" cy="1525212"/>
            </a:xfrm>
            <a:grpFill/>
          </p:grpSpPr>
          <p:sp>
            <p:nvSpPr>
              <p:cNvPr id="20" name="Round Same Side Corner Rectangle 25">
                <a:extLst>
                  <a:ext uri="{FF2B5EF4-FFF2-40B4-BE49-F238E27FC236}">
                    <a16:creationId xmlns:a16="http://schemas.microsoft.com/office/drawing/2014/main" id="{B8ECA673-3CAD-9105-9E3A-98ACAC39A2EE}"/>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70C445A6-C125-F3B4-EB58-8C7744E6E805}"/>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7" name="Group 16">
              <a:extLst>
                <a:ext uri="{FF2B5EF4-FFF2-40B4-BE49-F238E27FC236}">
                  <a16:creationId xmlns:a16="http://schemas.microsoft.com/office/drawing/2014/main" id="{F6556AAA-6223-6651-AB57-5F5FC8D088CE}"/>
                </a:ext>
              </a:extLst>
            </p:cNvPr>
            <p:cNvGrpSpPr/>
            <p:nvPr/>
          </p:nvGrpSpPr>
          <p:grpSpPr>
            <a:xfrm rot="21105829" flipH="1">
              <a:off x="9243874" y="3806245"/>
              <a:ext cx="564104" cy="1525212"/>
              <a:chOff x="7916671" y="3937945"/>
              <a:chExt cx="553322" cy="1525212"/>
            </a:xfrm>
            <a:grpFill/>
          </p:grpSpPr>
          <p:sp>
            <p:nvSpPr>
              <p:cNvPr id="18" name="Round Same Side Corner Rectangle 25">
                <a:extLst>
                  <a:ext uri="{FF2B5EF4-FFF2-40B4-BE49-F238E27FC236}">
                    <a16:creationId xmlns:a16="http://schemas.microsoft.com/office/drawing/2014/main" id="{EA468BB7-E092-5F2C-BD95-74E65E5CB82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FD1E90D8-9182-FF7E-3FAC-A5BC73ABEBA4}"/>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22" name="TextBox 21">
            <a:extLst>
              <a:ext uri="{FF2B5EF4-FFF2-40B4-BE49-F238E27FC236}">
                <a16:creationId xmlns:a16="http://schemas.microsoft.com/office/drawing/2014/main" id="{D8BE8A0A-905F-11F3-F6C8-BB8EEF4637D8}"/>
              </a:ext>
            </a:extLst>
          </p:cNvPr>
          <p:cNvSpPr txBox="1"/>
          <p:nvPr/>
        </p:nvSpPr>
        <p:spPr>
          <a:xfrm>
            <a:off x="2342601" y="1966631"/>
            <a:ext cx="3345530" cy="3627211"/>
          </a:xfrm>
          <a:prstGeom prst="rect">
            <a:avLst/>
          </a:prstGeom>
          <a:noFill/>
        </p:spPr>
        <p:txBody>
          <a:bodyPr wrap="square">
            <a:spAutoFit/>
          </a:bodyPr>
          <a:lstStyle/>
          <a:p>
            <a:pPr marL="0" marR="0" lvl="0" indent="0" algn="l" rtl="0">
              <a:lnSpc>
                <a:spcPct val="107000"/>
              </a:lnSpc>
              <a:spcBef>
                <a:spcPts val="0"/>
              </a:spcBef>
              <a:buNone/>
            </a:pPr>
            <a:r>
              <a:rPr lang="en-US" b="1">
                <a:solidFill>
                  <a:schemeClr val="dk1"/>
                </a:solidFill>
                <a:latin typeface="Arial"/>
                <a:ea typeface="Arial"/>
                <a:cs typeface="Arial"/>
                <a:sym typeface="Arial"/>
              </a:rPr>
              <a:t>FOR THE CASEWORKER</a:t>
            </a:r>
          </a:p>
          <a:p>
            <a:pPr marL="0" marR="0" lvl="0" indent="0" algn="l" rtl="0">
              <a:lnSpc>
                <a:spcPct val="107000"/>
              </a:lnSpc>
              <a:spcBef>
                <a:spcPts val="0"/>
              </a:spcBef>
              <a:buNone/>
            </a:pPr>
            <a:endParaRPr lang="en-US" b="1">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Find the case in the case list</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Fill out the case plan form (Don't forget to add new interventions)</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Practice flagging and unflagging a reminder for yourself for an action</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Request approval for the case plan</a:t>
            </a:r>
          </a:p>
        </p:txBody>
      </p:sp>
      <p:sp>
        <p:nvSpPr>
          <p:cNvPr id="23" name="TextBox 22">
            <a:extLst>
              <a:ext uri="{FF2B5EF4-FFF2-40B4-BE49-F238E27FC236}">
                <a16:creationId xmlns:a16="http://schemas.microsoft.com/office/drawing/2014/main" id="{0DCD15EF-D4A5-4731-7279-7247C5539ECA}"/>
              </a:ext>
            </a:extLst>
          </p:cNvPr>
          <p:cNvSpPr txBox="1"/>
          <p:nvPr/>
        </p:nvSpPr>
        <p:spPr>
          <a:xfrm>
            <a:off x="7990790" y="1966631"/>
            <a:ext cx="3345530" cy="3330848"/>
          </a:xfrm>
          <a:prstGeom prst="rect">
            <a:avLst/>
          </a:prstGeom>
          <a:noFill/>
        </p:spPr>
        <p:txBody>
          <a:bodyPr wrap="square">
            <a:spAutoFit/>
          </a:bodyPr>
          <a:lstStyle/>
          <a:p>
            <a:pPr marL="0" marR="0" lvl="0" indent="0" algn="l" rtl="0">
              <a:lnSpc>
                <a:spcPct val="107000"/>
              </a:lnSpc>
              <a:spcBef>
                <a:spcPts val="0"/>
              </a:spcBef>
              <a:buNone/>
            </a:pPr>
            <a:r>
              <a:rPr lang="en-US" b="1" dirty="0">
                <a:solidFill>
                  <a:schemeClr val="dk1"/>
                </a:solidFill>
                <a:latin typeface="Arial"/>
                <a:ea typeface="Arial"/>
                <a:cs typeface="Arial"/>
                <a:sym typeface="Arial"/>
              </a:rPr>
              <a:t>FOR THE SUPERVISOR</a:t>
            </a:r>
          </a:p>
          <a:p>
            <a:pPr marL="0" marR="0" lvl="0" indent="0" algn="l" rtl="0">
              <a:lnSpc>
                <a:spcPct val="107000"/>
              </a:lnSpc>
              <a:spcBef>
                <a:spcPts val="0"/>
              </a:spcBef>
              <a:buNone/>
            </a:pPr>
            <a:endParaRPr lang="en-US"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dirty="0">
                <a:solidFill>
                  <a:schemeClr val="dk1"/>
                </a:solidFill>
                <a:latin typeface="Arial"/>
                <a:ea typeface="Arial"/>
                <a:cs typeface="Arial"/>
                <a:sym typeface="Arial"/>
              </a:rPr>
              <a:t>Review the case plan and approve or reject </a:t>
            </a:r>
          </a:p>
          <a:p>
            <a:pPr marL="285750" marR="0" lvl="0" indent="-285750" algn="l" rtl="0">
              <a:lnSpc>
                <a:spcPct val="107000"/>
              </a:lnSpc>
              <a:spcBef>
                <a:spcPts val="0"/>
              </a:spcBef>
              <a:buFont typeface="Arial" panose="020B0604020202020204" pitchFamily="34" charset="0"/>
              <a:buChar char="•"/>
            </a:pPr>
            <a:r>
              <a:rPr lang="en-US" dirty="0">
                <a:solidFill>
                  <a:schemeClr val="dk1"/>
                </a:solidFill>
                <a:latin typeface="Arial"/>
                <a:ea typeface="Arial"/>
                <a:cs typeface="Arial"/>
                <a:sym typeface="Arial"/>
              </a:rPr>
              <a:t>Practice flagging and unflagging a comment or reminder for the caseworker for an action</a:t>
            </a:r>
          </a:p>
          <a:p>
            <a:pPr marL="285750" marR="0" lvl="0" indent="-285750" algn="l" rtl="0">
              <a:lnSpc>
                <a:spcPct val="107000"/>
              </a:lnSpc>
              <a:spcBef>
                <a:spcPts val="0"/>
              </a:spcBef>
              <a:buFont typeface="Arial" panose="020B0604020202020204" pitchFamily="34" charset="0"/>
              <a:buChar char="•"/>
            </a:pPr>
            <a:r>
              <a:rPr lang="en-US" dirty="0">
                <a:solidFill>
                  <a:schemeClr val="dk1"/>
                </a:solidFill>
                <a:latin typeface="Arial"/>
                <a:ea typeface="Arial"/>
                <a:cs typeface="Arial"/>
                <a:sym typeface="Arial"/>
              </a:rPr>
              <a:t>Review the dashboard for pending case plan approvals</a:t>
            </a:r>
          </a:p>
        </p:txBody>
      </p:sp>
      <p:grpSp>
        <p:nvGrpSpPr>
          <p:cNvPr id="6" name="Group 5">
            <a:extLst>
              <a:ext uri="{FF2B5EF4-FFF2-40B4-BE49-F238E27FC236}">
                <a16:creationId xmlns:a16="http://schemas.microsoft.com/office/drawing/2014/main" id="{54C6A7CB-EDD2-3D51-1283-CFE991D1EC4B}"/>
              </a:ext>
            </a:extLst>
          </p:cNvPr>
          <p:cNvGrpSpPr/>
          <p:nvPr/>
        </p:nvGrpSpPr>
        <p:grpSpPr>
          <a:xfrm>
            <a:off x="10228983" y="337468"/>
            <a:ext cx="1587872" cy="1368854"/>
            <a:chOff x="10228983" y="337468"/>
            <a:chExt cx="1587872" cy="1368854"/>
          </a:xfrm>
        </p:grpSpPr>
        <p:sp>
          <p:nvSpPr>
            <p:cNvPr id="24" name="Hexagon 23">
              <a:extLst>
                <a:ext uri="{FF2B5EF4-FFF2-40B4-BE49-F238E27FC236}">
                  <a16:creationId xmlns:a16="http://schemas.microsoft.com/office/drawing/2014/main" id="{84EEBA9B-2A2F-00C9-1846-C2464858C449}"/>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5" name="Group 24">
              <a:extLst>
                <a:ext uri="{FF2B5EF4-FFF2-40B4-BE49-F238E27FC236}">
                  <a16:creationId xmlns:a16="http://schemas.microsoft.com/office/drawing/2014/main" id="{DA3A7ECC-09E3-7D2D-D64A-6F8353A92B03}"/>
                </a:ext>
              </a:extLst>
            </p:cNvPr>
            <p:cNvGrpSpPr/>
            <p:nvPr/>
          </p:nvGrpSpPr>
          <p:grpSpPr>
            <a:xfrm>
              <a:off x="10621771" y="762700"/>
              <a:ext cx="562136" cy="634675"/>
              <a:chOff x="760175" y="830142"/>
              <a:chExt cx="867619" cy="979579"/>
            </a:xfrm>
          </p:grpSpPr>
          <p:sp>
            <p:nvSpPr>
              <p:cNvPr id="29" name="Rectangle 28">
                <a:extLst>
                  <a:ext uri="{FF2B5EF4-FFF2-40B4-BE49-F238E27FC236}">
                    <a16:creationId xmlns:a16="http://schemas.microsoft.com/office/drawing/2014/main" id="{D26852EA-BA1D-D19F-ADF7-DC128416CC3D}"/>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18</a:t>
                </a:r>
              </a:p>
            </p:txBody>
          </p:sp>
          <p:sp>
            <p:nvSpPr>
              <p:cNvPr id="30" name="Rectangle 29">
                <a:extLst>
                  <a:ext uri="{FF2B5EF4-FFF2-40B4-BE49-F238E27FC236}">
                    <a16:creationId xmlns:a16="http://schemas.microsoft.com/office/drawing/2014/main" id="{76055A71-7D74-D207-F9DE-520AA6DBF8BE}"/>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6" name="Group 25">
              <a:extLst>
                <a:ext uri="{FF2B5EF4-FFF2-40B4-BE49-F238E27FC236}">
                  <a16:creationId xmlns:a16="http://schemas.microsoft.com/office/drawing/2014/main" id="{897BA71A-2AFB-0085-E816-FFBC4BD6D834}"/>
                </a:ext>
              </a:extLst>
            </p:cNvPr>
            <p:cNvGrpSpPr/>
            <p:nvPr/>
          </p:nvGrpSpPr>
          <p:grpSpPr>
            <a:xfrm>
              <a:off x="11325415" y="762706"/>
              <a:ext cx="182192" cy="634676"/>
              <a:chOff x="2121762" y="2323619"/>
              <a:chExt cx="200378" cy="825210"/>
            </a:xfrm>
          </p:grpSpPr>
          <p:sp>
            <p:nvSpPr>
              <p:cNvPr id="27" name="Isosceles Triangle 26">
                <a:extLst>
                  <a:ext uri="{FF2B5EF4-FFF2-40B4-BE49-F238E27FC236}">
                    <a16:creationId xmlns:a16="http://schemas.microsoft.com/office/drawing/2014/main" id="{8526DE0C-3BBB-8961-931A-9BF831B0B966}"/>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a:extLst>
                  <a:ext uri="{FF2B5EF4-FFF2-40B4-BE49-F238E27FC236}">
                    <a16:creationId xmlns:a16="http://schemas.microsoft.com/office/drawing/2014/main" id="{B20CA8AF-C833-EBAB-6693-8F432BFF7C28}"/>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4873870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n-GB"/>
              <a:t>Feedback and discussion</a:t>
            </a:r>
            <a:endParaRPr lang="en-ZA"/>
          </a:p>
        </p:txBody>
      </p:sp>
      <p:grpSp>
        <p:nvGrpSpPr>
          <p:cNvPr id="7" name="Google Shape;314;p4">
            <a:extLst>
              <a:ext uri="{FF2B5EF4-FFF2-40B4-BE49-F238E27FC236}">
                <a16:creationId xmlns:a16="http://schemas.microsoft.com/office/drawing/2014/main" id="{BC08414E-DE7E-6F8C-F192-4424EE59CFA7}"/>
              </a:ext>
            </a:extLst>
          </p:cNvPr>
          <p:cNvGrpSpPr/>
          <p:nvPr/>
        </p:nvGrpSpPr>
        <p:grpSpPr>
          <a:xfrm>
            <a:off x="3419151" y="1903827"/>
            <a:ext cx="5353697" cy="3474717"/>
            <a:chOff x="3400707" y="1772174"/>
            <a:chExt cx="5758105" cy="3737192"/>
          </a:xfrm>
          <a:solidFill>
            <a:schemeClr val="accent4"/>
          </a:solidFill>
        </p:grpSpPr>
        <p:sp>
          <p:nvSpPr>
            <p:cNvPr id="8" name="Google Shape;315;p4">
              <a:extLst>
                <a:ext uri="{FF2B5EF4-FFF2-40B4-BE49-F238E27FC236}">
                  <a16:creationId xmlns:a16="http://schemas.microsoft.com/office/drawing/2014/main" id="{6D24BA52-3B40-1AD6-8C1E-F5CB6962C2B0}"/>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316;p4">
              <a:extLst>
                <a:ext uri="{FF2B5EF4-FFF2-40B4-BE49-F238E27FC236}">
                  <a16:creationId xmlns:a16="http://schemas.microsoft.com/office/drawing/2014/main" id="{7AC9E19A-414B-788D-0585-27FF989AFA3B}"/>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317;p4">
              <a:extLst>
                <a:ext uri="{FF2B5EF4-FFF2-40B4-BE49-F238E27FC236}">
                  <a16:creationId xmlns:a16="http://schemas.microsoft.com/office/drawing/2014/main" id="{8A197397-F235-07C1-89E7-6BABC641AE7A}"/>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318;p4">
              <a:extLst>
                <a:ext uri="{FF2B5EF4-FFF2-40B4-BE49-F238E27FC236}">
                  <a16:creationId xmlns:a16="http://schemas.microsoft.com/office/drawing/2014/main" id="{AEF7D591-ECF2-8764-3D66-841BEDC66F5A}"/>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319;p4">
              <a:extLst>
                <a:ext uri="{FF2B5EF4-FFF2-40B4-BE49-F238E27FC236}">
                  <a16:creationId xmlns:a16="http://schemas.microsoft.com/office/drawing/2014/main" id="{1257F62C-4464-06CD-CDBE-8C10079ACBD2}"/>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320;p4">
              <a:extLst>
                <a:ext uri="{FF2B5EF4-FFF2-40B4-BE49-F238E27FC236}">
                  <a16:creationId xmlns:a16="http://schemas.microsoft.com/office/drawing/2014/main" id="{568A9349-CE11-0B03-9F7F-3CC9C8D2078F}"/>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321;p4">
              <a:extLst>
                <a:ext uri="{FF2B5EF4-FFF2-40B4-BE49-F238E27FC236}">
                  <a16:creationId xmlns:a16="http://schemas.microsoft.com/office/drawing/2014/main" id="{68345EAB-2A37-A994-F69A-91FE14438A48}"/>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322;p4">
              <a:extLst>
                <a:ext uri="{FF2B5EF4-FFF2-40B4-BE49-F238E27FC236}">
                  <a16:creationId xmlns:a16="http://schemas.microsoft.com/office/drawing/2014/main" id="{10788F11-6E0B-1380-115B-6022E57948B7}"/>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 name="Group 1">
            <a:extLst>
              <a:ext uri="{FF2B5EF4-FFF2-40B4-BE49-F238E27FC236}">
                <a16:creationId xmlns:a16="http://schemas.microsoft.com/office/drawing/2014/main" id="{12316967-F2EA-D845-098B-092B3973239E}"/>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AE5DD1DA-3500-F0A8-3792-56B2FC3939E7}"/>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5" name="Group 4">
              <a:extLst>
                <a:ext uri="{FF2B5EF4-FFF2-40B4-BE49-F238E27FC236}">
                  <a16:creationId xmlns:a16="http://schemas.microsoft.com/office/drawing/2014/main" id="{EAA7A186-0034-2C9A-5094-8269268198F4}"/>
                </a:ext>
              </a:extLst>
            </p:cNvPr>
            <p:cNvGrpSpPr/>
            <p:nvPr/>
          </p:nvGrpSpPr>
          <p:grpSpPr>
            <a:xfrm>
              <a:off x="10621771" y="762700"/>
              <a:ext cx="562136" cy="634675"/>
              <a:chOff x="760175" y="830142"/>
              <a:chExt cx="867619" cy="979579"/>
            </a:xfrm>
          </p:grpSpPr>
          <p:sp>
            <p:nvSpPr>
              <p:cNvPr id="18" name="Rectangle 17">
                <a:extLst>
                  <a:ext uri="{FF2B5EF4-FFF2-40B4-BE49-F238E27FC236}">
                    <a16:creationId xmlns:a16="http://schemas.microsoft.com/office/drawing/2014/main" id="{123F4BA8-C580-BA08-C99A-15C991187CD9}"/>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3</a:t>
                </a:r>
              </a:p>
            </p:txBody>
          </p:sp>
          <p:sp>
            <p:nvSpPr>
              <p:cNvPr id="19" name="Rectangle 18">
                <a:extLst>
                  <a:ext uri="{FF2B5EF4-FFF2-40B4-BE49-F238E27FC236}">
                    <a16:creationId xmlns:a16="http://schemas.microsoft.com/office/drawing/2014/main" id="{AEDAE21B-26D1-38C2-4C78-ADB4C377DF64}"/>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6" name="Group 5">
              <a:extLst>
                <a:ext uri="{FF2B5EF4-FFF2-40B4-BE49-F238E27FC236}">
                  <a16:creationId xmlns:a16="http://schemas.microsoft.com/office/drawing/2014/main" id="{8064CE3C-6E98-30DD-FAA1-ABC7A10EF316}"/>
                </a:ext>
              </a:extLst>
            </p:cNvPr>
            <p:cNvGrpSpPr/>
            <p:nvPr/>
          </p:nvGrpSpPr>
          <p:grpSpPr>
            <a:xfrm>
              <a:off x="11325415" y="762706"/>
              <a:ext cx="182192" cy="634676"/>
              <a:chOff x="2121762" y="2323619"/>
              <a:chExt cx="200378" cy="825210"/>
            </a:xfrm>
          </p:grpSpPr>
          <p:sp>
            <p:nvSpPr>
              <p:cNvPr id="16" name="Isosceles Triangle 15">
                <a:extLst>
                  <a:ext uri="{FF2B5EF4-FFF2-40B4-BE49-F238E27FC236}">
                    <a16:creationId xmlns:a16="http://schemas.microsoft.com/office/drawing/2014/main" id="{424ACA8F-579D-EFE7-B5FA-D1068046CC03}"/>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6012C727-4B21-C115-C68B-9C3647B3C799}"/>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6432340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CA"/>
              <a:t>Closing</a:t>
            </a:r>
          </a:p>
        </p:txBody>
      </p:sp>
    </p:spTree>
    <p:extLst>
      <p:ext uri="{BB962C8B-B14F-4D97-AF65-F5344CB8AC3E}">
        <p14:creationId xmlns:p14="http://schemas.microsoft.com/office/powerpoint/2010/main" val="27697886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C89B0-0448-017E-E6D6-2567423C6CD2}"/>
              </a:ext>
            </a:extLst>
          </p:cNvPr>
          <p:cNvSpPr>
            <a:spLocks noGrp="1"/>
          </p:cNvSpPr>
          <p:nvPr>
            <p:ph type="title"/>
          </p:nvPr>
        </p:nvSpPr>
        <p:spPr/>
        <p:txBody>
          <a:bodyPr/>
          <a:lstStyle/>
          <a:p>
            <a:r>
              <a:rPr lang="en-CA"/>
              <a:t>Key learning points</a:t>
            </a:r>
          </a:p>
        </p:txBody>
      </p:sp>
      <p:sp>
        <p:nvSpPr>
          <p:cNvPr id="4" name="Google Shape;799;p37">
            <a:extLst>
              <a:ext uri="{FF2B5EF4-FFF2-40B4-BE49-F238E27FC236}">
                <a16:creationId xmlns:a16="http://schemas.microsoft.com/office/drawing/2014/main" id="{8C96F7E9-DA1E-DCAD-C942-745359C25AE5}"/>
              </a:ext>
            </a:extLst>
          </p:cNvPr>
          <p:cNvSpPr txBox="1"/>
          <p:nvPr/>
        </p:nvSpPr>
        <p:spPr>
          <a:xfrm>
            <a:off x="1577095" y="3360587"/>
            <a:ext cx="2514424" cy="216683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dirty="0">
                <a:solidFill>
                  <a:schemeClr val="dk1"/>
                </a:solidFill>
                <a:latin typeface="Arial" panose="020B0604020202020204" pitchFamily="34" charset="0"/>
                <a:ea typeface="Helvetica Neue"/>
                <a:cs typeface="Arial" panose="020B0604020202020204" pitchFamily="34" charset="0"/>
                <a:sym typeface="Helvetica Neue"/>
              </a:rPr>
              <a:t>Caseworkers must continually create opportunities for children's participation and ensure that their wishes and views are taken into account.</a:t>
            </a:r>
            <a:endParaRPr lang="en-US"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5" name="Google Shape;803;p37">
            <a:extLst>
              <a:ext uri="{FF2B5EF4-FFF2-40B4-BE49-F238E27FC236}">
                <a16:creationId xmlns:a16="http://schemas.microsoft.com/office/drawing/2014/main" id="{DCE12801-F586-8B70-0F7D-F8E7B67F87A4}"/>
              </a:ext>
            </a:extLst>
          </p:cNvPr>
          <p:cNvSpPr txBox="1"/>
          <p:nvPr/>
        </p:nvSpPr>
        <p:spPr>
          <a:xfrm>
            <a:off x="4969774" y="3517578"/>
            <a:ext cx="2252451" cy="157410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dirty="0">
                <a:solidFill>
                  <a:schemeClr val="dk1"/>
                </a:solidFill>
                <a:latin typeface="Arial" panose="020B0604020202020204" pitchFamily="34" charset="0"/>
                <a:ea typeface="Helvetica Neue"/>
                <a:cs typeface="Arial" panose="020B0604020202020204" pitchFamily="34" charset="0"/>
                <a:sym typeface="Helvetica Neue"/>
              </a:rPr>
              <a:t>Consider and document both risk factors and protective factors in the assessment.</a:t>
            </a:r>
            <a:endParaRPr lang="en-US"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6" name="Google Shape;803;p37">
            <a:extLst>
              <a:ext uri="{FF2B5EF4-FFF2-40B4-BE49-F238E27FC236}">
                <a16:creationId xmlns:a16="http://schemas.microsoft.com/office/drawing/2014/main" id="{B591EA02-8847-31FF-AA5E-1956179D23E0}"/>
              </a:ext>
            </a:extLst>
          </p:cNvPr>
          <p:cNvSpPr txBox="1"/>
          <p:nvPr/>
        </p:nvSpPr>
        <p:spPr>
          <a:xfrm>
            <a:off x="8231467" y="3429000"/>
            <a:ext cx="2252451" cy="157410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dirty="0">
                <a:solidFill>
                  <a:schemeClr val="dk1"/>
                </a:solidFill>
                <a:latin typeface="Arial" panose="020B0604020202020204" pitchFamily="34" charset="0"/>
                <a:ea typeface="Helvetica Neue"/>
                <a:cs typeface="Arial" panose="020B0604020202020204" pitchFamily="34" charset="0"/>
                <a:sym typeface="Helvetica Neue"/>
              </a:rPr>
              <a:t>Include a clear responsibility and timeline for each action in the case plan</a:t>
            </a:r>
            <a:endParaRPr lang="en-US"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8" name="Google Shape;801;p37">
            <a:extLst>
              <a:ext uri="{FF2B5EF4-FFF2-40B4-BE49-F238E27FC236}">
                <a16:creationId xmlns:a16="http://schemas.microsoft.com/office/drawing/2014/main" id="{AF7980FF-7A12-0935-BC74-234157DE3016}"/>
              </a:ext>
            </a:extLst>
          </p:cNvPr>
          <p:cNvSpPr/>
          <p:nvPr/>
        </p:nvSpPr>
        <p:spPr>
          <a:xfrm>
            <a:off x="2308527" y="1727751"/>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802;p37">
            <a:extLst>
              <a:ext uri="{FF2B5EF4-FFF2-40B4-BE49-F238E27FC236}">
                <a16:creationId xmlns:a16="http://schemas.microsoft.com/office/drawing/2014/main" id="{8ADEC761-A87C-CE4C-8E43-F7A4D228AB14}"/>
              </a:ext>
            </a:extLst>
          </p:cNvPr>
          <p:cNvSpPr/>
          <p:nvPr/>
        </p:nvSpPr>
        <p:spPr>
          <a:xfrm>
            <a:off x="5570220" y="1727751"/>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802;p37">
            <a:extLst>
              <a:ext uri="{FF2B5EF4-FFF2-40B4-BE49-F238E27FC236}">
                <a16:creationId xmlns:a16="http://schemas.microsoft.com/office/drawing/2014/main" id="{97697013-1333-E7ED-3A57-9EB1159F0C67}"/>
              </a:ext>
            </a:extLst>
          </p:cNvPr>
          <p:cNvSpPr/>
          <p:nvPr/>
        </p:nvSpPr>
        <p:spPr>
          <a:xfrm>
            <a:off x="8831913" y="1727751"/>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072098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51363-DEE9-DC51-31F6-25EAFA25D6FE}"/>
              </a:ext>
            </a:extLst>
          </p:cNvPr>
          <p:cNvSpPr>
            <a:spLocks noGrp="1"/>
          </p:cNvSpPr>
          <p:nvPr>
            <p:ph type="title"/>
          </p:nvPr>
        </p:nvSpPr>
        <p:spPr/>
        <p:txBody>
          <a:bodyPr/>
          <a:lstStyle/>
          <a:p>
            <a:r>
              <a:rPr lang="en-GB">
                <a:latin typeface="Arial"/>
                <a:cs typeface="Arial"/>
              </a:rPr>
              <a:t>Pre-testing</a:t>
            </a:r>
            <a:endParaRPr lang="en-US"/>
          </a:p>
        </p:txBody>
      </p:sp>
      <p:pic>
        <p:nvPicPr>
          <p:cNvPr id="20" name="Graphic 19" descr="Head with gears with solid fill">
            <a:extLst>
              <a:ext uri="{FF2B5EF4-FFF2-40B4-BE49-F238E27FC236}">
                <a16:creationId xmlns:a16="http://schemas.microsoft.com/office/drawing/2014/main" id="{19C163EF-48CC-7836-FB7E-2A5E54832A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57328" y="1737072"/>
            <a:ext cx="3877344" cy="3877344"/>
          </a:xfrm>
          <a:prstGeom prst="rect">
            <a:avLst/>
          </a:prstGeom>
        </p:spPr>
      </p:pic>
    </p:spTree>
    <p:extLst>
      <p:ext uri="{BB962C8B-B14F-4D97-AF65-F5344CB8AC3E}">
        <p14:creationId xmlns:p14="http://schemas.microsoft.com/office/powerpoint/2010/main" val="19163066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2400" b="1">
                <a:solidFill>
                  <a:schemeClr val="bg1"/>
                </a:solidFill>
                <a:latin typeface="Garamond"/>
              </a:rPr>
              <a:t>SESSION 3</a:t>
            </a:r>
          </a:p>
          <a:p>
            <a:br>
              <a:rPr lang="en-CA" b="1">
                <a:solidFill>
                  <a:schemeClr val="bg1"/>
                </a:solidFill>
                <a:latin typeface="Garamond"/>
              </a:rPr>
            </a:br>
            <a:r>
              <a:rPr lang="en-US" sz="5400" b="1">
                <a:solidFill>
                  <a:schemeClr val="bg1"/>
                </a:solidFill>
                <a:latin typeface="Garamond"/>
              </a:rPr>
              <a:t>Using the CPIMS+ to support quality case management (part 2)</a:t>
            </a:r>
          </a:p>
        </p:txBody>
      </p:sp>
    </p:spTree>
    <p:extLst>
      <p:ext uri="{BB962C8B-B14F-4D97-AF65-F5344CB8AC3E}">
        <p14:creationId xmlns:p14="http://schemas.microsoft.com/office/powerpoint/2010/main" val="17002693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a:t>Recap</a:t>
            </a:r>
            <a:endParaRPr lang="en-CA">
              <a:latin typeface="Arial" panose="020B0604020202020204" pitchFamily="34" charset="0"/>
              <a:cs typeface="Arial" panose="020B0604020202020204" pitchFamily="34" charset="0"/>
            </a:endParaRPr>
          </a:p>
        </p:txBody>
      </p:sp>
      <p:sp>
        <p:nvSpPr>
          <p:cNvPr id="2" name="Google Shape;834;p94">
            <a:extLst>
              <a:ext uri="{FF2B5EF4-FFF2-40B4-BE49-F238E27FC236}">
                <a16:creationId xmlns:a16="http://schemas.microsoft.com/office/drawing/2014/main" id="{763E46C3-55D6-3EA9-E842-735D9C6FE861}"/>
              </a:ext>
            </a:extLst>
          </p:cNvPr>
          <p:cNvSpPr txBox="1"/>
          <p:nvPr/>
        </p:nvSpPr>
        <p:spPr>
          <a:xfrm>
            <a:off x="6300316" y="2695780"/>
            <a:ext cx="3819974" cy="1938952"/>
          </a:xfrm>
          <a:prstGeom prst="rect">
            <a:avLst/>
          </a:prstGeom>
          <a:noFill/>
          <a:ln>
            <a:noFill/>
          </a:ln>
        </p:spPr>
        <p:txBody>
          <a:bodyPr spcFirstLastPara="1" wrap="square" lIns="91425" tIns="45700" rIns="91425" bIns="45700" anchor="t" anchorCtr="0">
            <a:spAutoFit/>
          </a:bodyPr>
          <a:lstStyle/>
          <a:p>
            <a:pPr marL="50800" marR="0" lvl="0" indent="0" algn="l" rtl="0">
              <a:lnSpc>
                <a:spcPct val="100000"/>
              </a:lnSpc>
              <a:spcBef>
                <a:spcPts val="0"/>
              </a:spcBef>
              <a:spcAft>
                <a:spcPts val="0"/>
              </a:spcAft>
              <a:buClr>
                <a:srgbClr val="000000"/>
              </a:buClr>
              <a:buSzPts val="2800"/>
              <a:buFont typeface="Arial"/>
              <a:buNone/>
            </a:pPr>
            <a:r>
              <a:rPr lang="en-US" sz="2400" b="1" i="0" u="none" strike="noStrike" cap="none">
                <a:latin typeface="Arial"/>
                <a:ea typeface="Arial"/>
                <a:cs typeface="Arial"/>
                <a:sym typeface="Arial"/>
              </a:rPr>
              <a:t>What did we  hear about yesterday? </a:t>
            </a:r>
          </a:p>
          <a:p>
            <a:pPr marL="50800" marR="0" lvl="0" indent="0" algn="l" rtl="0">
              <a:lnSpc>
                <a:spcPct val="100000"/>
              </a:lnSpc>
              <a:spcBef>
                <a:spcPts val="0"/>
              </a:spcBef>
              <a:spcAft>
                <a:spcPts val="0"/>
              </a:spcAft>
              <a:buClr>
                <a:srgbClr val="000000"/>
              </a:buClr>
              <a:buSzPts val="2800"/>
              <a:buFont typeface="Arial"/>
              <a:buNone/>
            </a:pPr>
            <a:endParaRPr lang="en-US" sz="2400" b="1">
              <a:latin typeface="Arial"/>
              <a:ea typeface="Arial"/>
              <a:cs typeface="Arial"/>
              <a:sym typeface="Arial"/>
            </a:endParaRPr>
          </a:p>
          <a:p>
            <a:pPr marL="50800" marR="0" lvl="0" indent="0" algn="l" rtl="0">
              <a:lnSpc>
                <a:spcPct val="100000"/>
              </a:lnSpc>
              <a:spcBef>
                <a:spcPts val="0"/>
              </a:spcBef>
              <a:spcAft>
                <a:spcPts val="0"/>
              </a:spcAft>
              <a:buClr>
                <a:srgbClr val="000000"/>
              </a:buClr>
              <a:buSzPts val="2800"/>
              <a:buFont typeface="Arial"/>
              <a:buNone/>
            </a:pPr>
            <a:r>
              <a:rPr lang="en-US" sz="2400" b="1" i="0" u="none" strike="noStrike" cap="none">
                <a:latin typeface="Arial"/>
                <a:ea typeface="Arial"/>
                <a:cs typeface="Arial"/>
                <a:sym typeface="Arial"/>
              </a:rPr>
              <a:t>What were your main take aways?  </a:t>
            </a:r>
            <a:endParaRPr lang="en-US" sz="2400" b="1"/>
          </a:p>
        </p:txBody>
      </p:sp>
      <p:grpSp>
        <p:nvGrpSpPr>
          <p:cNvPr id="11" name="Group 10">
            <a:extLst>
              <a:ext uri="{FF2B5EF4-FFF2-40B4-BE49-F238E27FC236}">
                <a16:creationId xmlns:a16="http://schemas.microsoft.com/office/drawing/2014/main" id="{4B7EDE4E-8937-6205-F66D-3C1856289C67}"/>
              </a:ext>
            </a:extLst>
          </p:cNvPr>
          <p:cNvGrpSpPr/>
          <p:nvPr/>
        </p:nvGrpSpPr>
        <p:grpSpPr>
          <a:xfrm>
            <a:off x="1426641" y="1927035"/>
            <a:ext cx="4006034" cy="3141632"/>
            <a:chOff x="1117683" y="2194390"/>
            <a:chExt cx="3415887" cy="2678824"/>
          </a:xfrm>
        </p:grpSpPr>
        <p:sp>
          <p:nvSpPr>
            <p:cNvPr id="12" name="Speech Bubble: Rectangle with Corners Rounded 11">
              <a:extLst>
                <a:ext uri="{FF2B5EF4-FFF2-40B4-BE49-F238E27FC236}">
                  <a16:creationId xmlns:a16="http://schemas.microsoft.com/office/drawing/2014/main" id="{1DA41DD3-04D3-C1C2-9EAF-8E75D2407AEE}"/>
                </a:ext>
              </a:extLst>
            </p:cNvPr>
            <p:cNvSpPr/>
            <p:nvPr/>
          </p:nvSpPr>
          <p:spPr>
            <a:xfrm>
              <a:off x="1117683" y="2194390"/>
              <a:ext cx="1792248" cy="1200806"/>
            </a:xfrm>
            <a:prstGeom prst="wedgeRoundRectCallout">
              <a:avLst>
                <a:gd name="adj1" fmla="val 19938"/>
                <a:gd name="adj2" fmla="val 69216"/>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Speech Bubble: Rectangle with Corners Rounded 12">
              <a:extLst>
                <a:ext uri="{FF2B5EF4-FFF2-40B4-BE49-F238E27FC236}">
                  <a16:creationId xmlns:a16="http://schemas.microsoft.com/office/drawing/2014/main" id="{53C597B3-9868-DB71-E39E-7FE9C276EB7A}"/>
                </a:ext>
              </a:extLst>
            </p:cNvPr>
            <p:cNvSpPr/>
            <p:nvPr/>
          </p:nvSpPr>
          <p:spPr>
            <a:xfrm>
              <a:off x="3240911" y="3671195"/>
              <a:ext cx="1292659" cy="866081"/>
            </a:xfrm>
            <a:prstGeom prst="wedgeRoundRectCallout">
              <a:avLst>
                <a:gd name="adj1" fmla="val -20501"/>
                <a:gd name="adj2" fmla="val 64241"/>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Speech Bubble: Rectangle with Corners Rounded 13">
              <a:extLst>
                <a:ext uri="{FF2B5EF4-FFF2-40B4-BE49-F238E27FC236}">
                  <a16:creationId xmlns:a16="http://schemas.microsoft.com/office/drawing/2014/main" id="{971A1904-9AB5-99CF-364C-731EBA26D9F2}"/>
                </a:ext>
              </a:extLst>
            </p:cNvPr>
            <p:cNvSpPr/>
            <p:nvPr/>
          </p:nvSpPr>
          <p:spPr>
            <a:xfrm>
              <a:off x="1747778" y="4229639"/>
              <a:ext cx="1097717" cy="643575"/>
            </a:xfrm>
            <a:prstGeom prst="wedgeRoundRectCallout">
              <a:avLst>
                <a:gd name="adj1" fmla="val -20501"/>
                <a:gd name="adj2" fmla="val 84025"/>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41218075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F5A7A33-2FD4-47B8-9BFB-7E6E4EA30D87}"/>
              </a:ext>
            </a:extLst>
          </p:cNvPr>
          <p:cNvCxnSpPr>
            <a:cxnSpLocks/>
          </p:cNvCxnSpPr>
          <p:nvPr/>
        </p:nvCxnSpPr>
        <p:spPr>
          <a:xfrm>
            <a:off x="7911764" y="862661"/>
            <a:ext cx="0" cy="499232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4EEE1C-BE7F-4B6C-BA92-E8B3F36132B2}"/>
              </a:ext>
            </a:extLst>
          </p:cNvPr>
          <p:cNvSpPr txBox="1"/>
          <p:nvPr/>
        </p:nvSpPr>
        <p:spPr>
          <a:xfrm>
            <a:off x="8194090" y="570274"/>
            <a:ext cx="2120984" cy="584775"/>
          </a:xfrm>
          <a:prstGeom prst="rect">
            <a:avLst/>
          </a:prstGeom>
          <a:noFill/>
        </p:spPr>
        <p:txBody>
          <a:bodyPr wrap="square" lIns="91440" tIns="45720" rIns="91440" bIns="45720" anchor="t">
            <a:spAutoFit/>
          </a:bodyPr>
          <a:lstStyle/>
          <a:p>
            <a:r>
              <a:rPr lang="en-US" sz="1600" b="1">
                <a:latin typeface="Helvetica Neue"/>
                <a:ea typeface="Calibri" panose="020F0502020204030204" pitchFamily="34" charset="0"/>
                <a:cs typeface="Times New Roman"/>
              </a:rPr>
              <a:t>Session opening</a:t>
            </a:r>
          </a:p>
          <a:p>
            <a:r>
              <a:rPr lang="en-US" sz="1600" i="1">
                <a:highlight>
                  <a:srgbClr val="FFFF00"/>
                </a:highlight>
                <a:latin typeface="Helvetica Neue"/>
                <a:ea typeface="Calibri" panose="020F0502020204030204" pitchFamily="34" charset="0"/>
                <a:cs typeface="Times New Roman"/>
              </a:rPr>
              <a:t>X hours x minutes</a:t>
            </a:r>
            <a:endParaRPr lang="en-US" sz="1600" i="1">
              <a:highlight>
                <a:srgbClr val="FFFF00"/>
              </a:highlight>
              <a:latin typeface="Calibri"/>
              <a:ea typeface="Calibri" panose="020F0502020204030204" pitchFamily="34" charset="0"/>
              <a:cs typeface="Times New Roman"/>
            </a:endParaRPr>
          </a:p>
        </p:txBody>
      </p:sp>
      <p:sp>
        <p:nvSpPr>
          <p:cNvPr id="16" name="TextBox 15">
            <a:extLst>
              <a:ext uri="{FF2B5EF4-FFF2-40B4-BE49-F238E27FC236}">
                <a16:creationId xmlns:a16="http://schemas.microsoft.com/office/drawing/2014/main" id="{BBFB386E-6551-4A1A-A6BB-9382E7E7FF5C}"/>
              </a:ext>
            </a:extLst>
          </p:cNvPr>
          <p:cNvSpPr txBox="1"/>
          <p:nvPr/>
        </p:nvSpPr>
        <p:spPr>
          <a:xfrm>
            <a:off x="8194089" y="1313495"/>
            <a:ext cx="3284738" cy="830997"/>
          </a:xfrm>
          <a:prstGeom prst="rect">
            <a:avLst/>
          </a:prstGeom>
          <a:noFill/>
        </p:spPr>
        <p:txBody>
          <a:bodyPr wrap="square" lIns="91440" tIns="45720" rIns="91440" bIns="45720" anchor="t">
            <a:spAutoFit/>
          </a:bodyPr>
          <a:lstStyle/>
          <a:p>
            <a:r>
              <a:rPr lang="en-US" sz="1600" b="1" dirty="0">
                <a:latin typeface="Helvetica Neue"/>
                <a:ea typeface="Calibri" panose="020F0502020204030204" pitchFamily="34" charset="0"/>
                <a:cs typeface="Times New Roman"/>
              </a:rPr>
              <a:t>Step 4: Case plan Implementation</a:t>
            </a:r>
          </a:p>
          <a:p>
            <a:r>
              <a:rPr lang="en-US" sz="1600" i="1" dirty="0">
                <a:highlight>
                  <a:srgbClr val="FFFF00"/>
                </a:highlight>
                <a:latin typeface="Helvetica Neue"/>
                <a:ea typeface="Calibri" panose="020F0502020204030204" pitchFamily="34" charset="0"/>
                <a:cs typeface="Times New Roman" panose="02020603050405020304" pitchFamily="18" charset="0"/>
              </a:rPr>
              <a:t>X hour x minutes</a:t>
            </a:r>
            <a:endParaRPr lang="en-US"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733F3946-B216-415C-9730-A510A95A13CA}"/>
              </a:ext>
            </a:extLst>
          </p:cNvPr>
          <p:cNvSpPr txBox="1"/>
          <p:nvPr/>
        </p:nvSpPr>
        <p:spPr>
          <a:xfrm>
            <a:off x="6220288" y="2135927"/>
            <a:ext cx="1349407" cy="338554"/>
          </a:xfrm>
          <a:prstGeom prst="rect">
            <a:avLst/>
          </a:prstGeom>
          <a:noFill/>
        </p:spPr>
        <p:txBody>
          <a:bodyPr wrap="square">
            <a:spAutoFit/>
          </a:bodyPr>
          <a:lstStyle/>
          <a:p>
            <a:pPr algn="r"/>
            <a:r>
              <a:rPr lang="en-US" sz="1600" b="1">
                <a:latin typeface="Helvetica Neue"/>
                <a:ea typeface="Calibri" panose="020F0502020204030204" pitchFamily="34" charset="0"/>
                <a:cs typeface="Times New Roman" panose="02020603050405020304" pitchFamily="18" charset="0"/>
              </a:rPr>
              <a:t>Break</a:t>
            </a:r>
            <a:endParaRPr lang="en-US" sz="1600" b="1" i="1">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176BB8F9-C123-4183-92A9-C60157A708DC}"/>
              </a:ext>
            </a:extLst>
          </p:cNvPr>
          <p:cNvSpPr txBox="1"/>
          <p:nvPr/>
        </p:nvSpPr>
        <p:spPr>
          <a:xfrm>
            <a:off x="8194089" y="2644423"/>
            <a:ext cx="3284738" cy="584775"/>
          </a:xfrm>
          <a:prstGeom prst="rect">
            <a:avLst/>
          </a:prstGeom>
          <a:noFill/>
        </p:spPr>
        <p:txBody>
          <a:bodyPr wrap="square" lIns="91440" tIns="45720" rIns="91440" bIns="45720" anchor="t">
            <a:spAutoFit/>
          </a:bodyPr>
          <a:lstStyle/>
          <a:p>
            <a:r>
              <a:rPr lang="en-US" sz="1600" b="1" dirty="0">
                <a:latin typeface="Helvetica Neue"/>
                <a:cs typeface="Times New Roman"/>
              </a:rPr>
              <a:t>Step 5: Follow-up and review</a:t>
            </a:r>
          </a:p>
          <a:p>
            <a:r>
              <a:rPr lang="en-US" sz="1600" i="1" dirty="0">
                <a:highlight>
                  <a:srgbClr val="FFFF00"/>
                </a:highlight>
                <a:latin typeface="Helvetica Neue"/>
                <a:ea typeface="Calibri" panose="020F0502020204030204" pitchFamily="34" charset="0"/>
                <a:cs typeface="Times New Roman" panose="02020603050405020304" pitchFamily="18" charset="0"/>
              </a:rPr>
              <a:t>X hour x minutes</a:t>
            </a:r>
            <a:endParaRPr lang="en-US"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E1ED7D59-DD7D-4D01-8768-ED10E5D40571}"/>
              </a:ext>
            </a:extLst>
          </p:cNvPr>
          <p:cNvSpPr txBox="1"/>
          <p:nvPr/>
        </p:nvSpPr>
        <p:spPr>
          <a:xfrm>
            <a:off x="6220288" y="3484271"/>
            <a:ext cx="1349407" cy="338554"/>
          </a:xfrm>
          <a:prstGeom prst="rect">
            <a:avLst/>
          </a:prstGeom>
          <a:noFill/>
        </p:spPr>
        <p:txBody>
          <a:bodyPr wrap="square">
            <a:spAutoFit/>
          </a:bodyPr>
          <a:lstStyle/>
          <a:p>
            <a:pPr algn="r"/>
            <a:r>
              <a:rPr lang="en-US" sz="1600" b="1">
                <a:latin typeface="Helvetica Neue"/>
                <a:ea typeface="Calibri" panose="020F0502020204030204" pitchFamily="34" charset="0"/>
                <a:cs typeface="Times New Roman" panose="02020603050405020304" pitchFamily="18" charset="0"/>
              </a:rPr>
              <a:t>Lunch</a:t>
            </a:r>
            <a:endParaRPr lang="en-US" sz="1600" b="1" i="1">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7CB6E16-976A-46E5-817B-4B58ED997934}"/>
              </a:ext>
            </a:extLst>
          </p:cNvPr>
          <p:cNvSpPr txBox="1"/>
          <p:nvPr/>
        </p:nvSpPr>
        <p:spPr>
          <a:xfrm>
            <a:off x="8194089" y="3944785"/>
            <a:ext cx="3284738" cy="584775"/>
          </a:xfrm>
          <a:prstGeom prst="rect">
            <a:avLst/>
          </a:prstGeom>
          <a:noFill/>
        </p:spPr>
        <p:txBody>
          <a:bodyPr wrap="square" lIns="91440" tIns="45720" rIns="91440" bIns="45720" anchor="t">
            <a:spAutoFit/>
          </a:bodyPr>
          <a:lstStyle/>
          <a:p>
            <a:r>
              <a:rPr lang="en-US" sz="1600" b="1" dirty="0">
                <a:latin typeface="Helvetica Neue"/>
                <a:cs typeface="Times New Roman"/>
              </a:rPr>
              <a:t>Step 6: Case closure</a:t>
            </a:r>
          </a:p>
          <a:p>
            <a:r>
              <a:rPr lang="en-US" sz="1600" i="1" dirty="0">
                <a:highlight>
                  <a:srgbClr val="FFFF00"/>
                </a:highlight>
                <a:latin typeface="Helvetica Neue"/>
                <a:ea typeface="Calibri" panose="020F0502020204030204" pitchFamily="34" charset="0"/>
                <a:cs typeface="Times New Roman" panose="02020603050405020304" pitchFamily="18" charset="0"/>
              </a:rPr>
              <a:t>X hour x minutes</a:t>
            </a:r>
            <a:endParaRPr lang="en-US"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9638F6D1-0A37-4F47-96E4-AEF2CAFF1F80}"/>
              </a:ext>
            </a:extLst>
          </p:cNvPr>
          <p:cNvSpPr txBox="1"/>
          <p:nvPr/>
        </p:nvSpPr>
        <p:spPr>
          <a:xfrm>
            <a:off x="6220288" y="4911679"/>
            <a:ext cx="1349407" cy="338554"/>
          </a:xfrm>
          <a:prstGeom prst="rect">
            <a:avLst/>
          </a:prstGeom>
          <a:noFill/>
        </p:spPr>
        <p:txBody>
          <a:bodyPr wrap="square">
            <a:spAutoFit/>
          </a:bodyPr>
          <a:lstStyle/>
          <a:p>
            <a:pPr algn="r"/>
            <a:r>
              <a:rPr lang="en-US" sz="1600" b="1">
                <a:latin typeface="Helvetica Neue"/>
                <a:ea typeface="Calibri" panose="020F0502020204030204" pitchFamily="34" charset="0"/>
                <a:cs typeface="Times New Roman" panose="02020603050405020304" pitchFamily="18" charset="0"/>
              </a:rPr>
              <a:t>Break</a:t>
            </a:r>
            <a:endParaRPr lang="en-US" sz="1600" b="1" i="1">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2C80475D-5F3E-47EF-B6D0-18A09AFB8F0C}"/>
              </a:ext>
            </a:extLst>
          </p:cNvPr>
          <p:cNvSpPr txBox="1"/>
          <p:nvPr/>
        </p:nvSpPr>
        <p:spPr>
          <a:xfrm>
            <a:off x="8194089" y="5463386"/>
            <a:ext cx="3284738" cy="584775"/>
          </a:xfrm>
          <a:prstGeom prst="rect">
            <a:avLst/>
          </a:prstGeom>
          <a:noFill/>
        </p:spPr>
        <p:txBody>
          <a:bodyPr wrap="square" lIns="91440" tIns="45720" rIns="91440" bIns="45720" anchor="t">
            <a:spAutoFit/>
          </a:bodyPr>
          <a:lstStyle/>
          <a:p>
            <a:r>
              <a:rPr lang="en-US" sz="1600" b="1">
                <a:latin typeface="Helvetica Neue"/>
                <a:ea typeface="Calibri" panose="020F0502020204030204" pitchFamily="34" charset="0"/>
                <a:cs typeface="Times New Roman"/>
              </a:rPr>
              <a:t>Closing</a:t>
            </a:r>
          </a:p>
          <a:p>
            <a:r>
              <a:rPr lang="en-US" sz="1600" i="1">
                <a:highlight>
                  <a:srgbClr val="FFFF00"/>
                </a:highlight>
                <a:latin typeface="Helvetica Neue"/>
                <a:ea typeface="Calibri" panose="020F0502020204030204" pitchFamily="34" charset="0"/>
                <a:cs typeface="Times New Roman" panose="02020603050405020304" pitchFamily="18" charset="0"/>
              </a:rPr>
              <a:t>X hour x minutes</a:t>
            </a:r>
            <a:endParaRPr lang="en-US" sz="1600" i="1">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5" name="Hexagon 24">
            <a:extLst>
              <a:ext uri="{FF2B5EF4-FFF2-40B4-BE49-F238E27FC236}">
                <a16:creationId xmlns:a16="http://schemas.microsoft.com/office/drawing/2014/main" id="{37D81114-568C-4AAA-9976-2EB696817307}"/>
              </a:ext>
            </a:extLst>
          </p:cNvPr>
          <p:cNvSpPr/>
          <p:nvPr/>
        </p:nvSpPr>
        <p:spPr>
          <a:xfrm rot="1782986">
            <a:off x="7743969" y="772671"/>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Hexagon 25">
            <a:extLst>
              <a:ext uri="{FF2B5EF4-FFF2-40B4-BE49-F238E27FC236}">
                <a16:creationId xmlns:a16="http://schemas.microsoft.com/office/drawing/2014/main" id="{F0ED0933-38E5-4291-92C0-36AAF9EA44E0}"/>
              </a:ext>
            </a:extLst>
          </p:cNvPr>
          <p:cNvSpPr/>
          <p:nvPr/>
        </p:nvSpPr>
        <p:spPr>
          <a:xfrm rot="1782986">
            <a:off x="7739848" y="1486377"/>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Hexagon 26">
            <a:extLst>
              <a:ext uri="{FF2B5EF4-FFF2-40B4-BE49-F238E27FC236}">
                <a16:creationId xmlns:a16="http://schemas.microsoft.com/office/drawing/2014/main" id="{5CC97698-DC01-431C-AEDD-1668768F0EEE}"/>
              </a:ext>
            </a:extLst>
          </p:cNvPr>
          <p:cNvSpPr/>
          <p:nvPr/>
        </p:nvSpPr>
        <p:spPr>
          <a:xfrm rot="1782986">
            <a:off x="7743968" y="2160551"/>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Hexagon 27">
            <a:extLst>
              <a:ext uri="{FF2B5EF4-FFF2-40B4-BE49-F238E27FC236}">
                <a16:creationId xmlns:a16="http://schemas.microsoft.com/office/drawing/2014/main" id="{BA5B85DC-E1FF-4A6D-8A92-F746BD9463B7}"/>
              </a:ext>
            </a:extLst>
          </p:cNvPr>
          <p:cNvSpPr/>
          <p:nvPr/>
        </p:nvSpPr>
        <p:spPr>
          <a:xfrm rot="1782986">
            <a:off x="7739848" y="2874253"/>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Hexagon 28">
            <a:extLst>
              <a:ext uri="{FF2B5EF4-FFF2-40B4-BE49-F238E27FC236}">
                <a16:creationId xmlns:a16="http://schemas.microsoft.com/office/drawing/2014/main" id="{6E790813-CBBC-4F6E-8474-FED90FEA223A}"/>
              </a:ext>
            </a:extLst>
          </p:cNvPr>
          <p:cNvSpPr/>
          <p:nvPr/>
        </p:nvSpPr>
        <p:spPr>
          <a:xfrm rot="1782986">
            <a:off x="7743969" y="3548427"/>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Hexagon 29">
            <a:extLst>
              <a:ext uri="{FF2B5EF4-FFF2-40B4-BE49-F238E27FC236}">
                <a16:creationId xmlns:a16="http://schemas.microsoft.com/office/drawing/2014/main" id="{23D8AA94-FFBD-4F15-A021-C7F67B4A9317}"/>
              </a:ext>
            </a:extLst>
          </p:cNvPr>
          <p:cNvSpPr/>
          <p:nvPr/>
        </p:nvSpPr>
        <p:spPr>
          <a:xfrm rot="1782986">
            <a:off x="7743969" y="4262131"/>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Hexagon 30">
            <a:extLst>
              <a:ext uri="{FF2B5EF4-FFF2-40B4-BE49-F238E27FC236}">
                <a16:creationId xmlns:a16="http://schemas.microsoft.com/office/drawing/2014/main" id="{1A21B561-6CC5-4F29-9E34-644CC16CF189}"/>
              </a:ext>
            </a:extLst>
          </p:cNvPr>
          <p:cNvSpPr/>
          <p:nvPr/>
        </p:nvSpPr>
        <p:spPr>
          <a:xfrm rot="1782986">
            <a:off x="7743969" y="4975835"/>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Hexagon 31">
            <a:extLst>
              <a:ext uri="{FF2B5EF4-FFF2-40B4-BE49-F238E27FC236}">
                <a16:creationId xmlns:a16="http://schemas.microsoft.com/office/drawing/2014/main" id="{ACB160BB-5C43-437B-A56D-9358A65C17FB}"/>
              </a:ext>
            </a:extLst>
          </p:cNvPr>
          <p:cNvSpPr/>
          <p:nvPr/>
        </p:nvSpPr>
        <p:spPr>
          <a:xfrm rot="1782986">
            <a:off x="7743969" y="5689540"/>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028454" y="3198461"/>
            <a:ext cx="4015311" cy="562168"/>
          </a:xfrm>
        </p:spPr>
        <p:txBody>
          <a:bodyPr/>
          <a:lstStyle/>
          <a:p>
            <a:r>
              <a:rPr lang="en-CA">
                <a:latin typeface="Garamond"/>
              </a:rPr>
              <a:t>Agenda</a:t>
            </a:r>
            <a:endParaRPr lang="en-CA"/>
          </a:p>
        </p:txBody>
      </p:sp>
    </p:spTree>
    <p:extLst>
      <p:ext uri="{BB962C8B-B14F-4D97-AF65-F5344CB8AC3E}">
        <p14:creationId xmlns:p14="http://schemas.microsoft.com/office/powerpoint/2010/main" val="34870030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CA">
                <a:latin typeface="Arial" panose="020B0604020202020204" pitchFamily="34" charset="0"/>
                <a:cs typeface="Arial" panose="020B0604020202020204" pitchFamily="34" charset="0"/>
              </a:rPr>
              <a:t>Learning objectives</a:t>
            </a:r>
          </a:p>
        </p:txBody>
      </p:sp>
      <p:grpSp>
        <p:nvGrpSpPr>
          <p:cNvPr id="11" name="Group 10">
            <a:extLst>
              <a:ext uri="{FF2B5EF4-FFF2-40B4-BE49-F238E27FC236}">
                <a16:creationId xmlns:a16="http://schemas.microsoft.com/office/drawing/2014/main" id="{D62CEF62-D01A-88C9-3662-8564AEA255AB}"/>
              </a:ext>
            </a:extLst>
          </p:cNvPr>
          <p:cNvGrpSpPr/>
          <p:nvPr/>
        </p:nvGrpSpPr>
        <p:grpSpPr>
          <a:xfrm>
            <a:off x="2320233" y="2147405"/>
            <a:ext cx="7551534" cy="2889993"/>
            <a:chOff x="2400021" y="2147405"/>
            <a:chExt cx="7551534" cy="2889993"/>
          </a:xfrm>
        </p:grpSpPr>
        <p:sp>
          <p:nvSpPr>
            <p:cNvPr id="2" name="TextBox 1">
              <a:extLst>
                <a:ext uri="{FF2B5EF4-FFF2-40B4-BE49-F238E27FC236}">
                  <a16:creationId xmlns:a16="http://schemas.microsoft.com/office/drawing/2014/main" id="{1BCA5E82-F7AE-6773-DB42-3654734E0FF0}"/>
                </a:ext>
              </a:extLst>
            </p:cNvPr>
            <p:cNvSpPr txBox="1"/>
            <p:nvPr/>
          </p:nvSpPr>
          <p:spPr>
            <a:xfrm>
              <a:off x="2400021" y="3781092"/>
              <a:ext cx="3505060" cy="1256306"/>
            </a:xfrm>
            <a:prstGeom prst="rect">
              <a:avLst/>
            </a:prstGeom>
            <a:noFill/>
          </p:spPr>
          <p:txBody>
            <a:bodyPr wrap="square">
              <a:spAutoFit/>
            </a:bodyPr>
            <a:lstStyle/>
            <a:p>
              <a:pPr marL="0" marR="0" lvl="0" indent="0" algn="l" rtl="0">
                <a:lnSpc>
                  <a:spcPct val="107000"/>
                </a:lnSpc>
                <a:spcBef>
                  <a:spcPts val="0"/>
                </a:spcBef>
                <a:spcAft>
                  <a:spcPts val="0"/>
                </a:spcAft>
                <a:buNone/>
              </a:pPr>
              <a:r>
                <a:rPr lang="en-US">
                  <a:solidFill>
                    <a:schemeClr val="dk1"/>
                  </a:solidFill>
                  <a:latin typeface="Arial"/>
                  <a:ea typeface="Arial"/>
                  <a:cs typeface="Arial"/>
                  <a:sym typeface="Arial"/>
                </a:rPr>
                <a:t>Practice using the CPIMS+ to support quality case management during the case management process.</a:t>
              </a:r>
            </a:p>
          </p:txBody>
        </p:sp>
        <p:sp>
          <p:nvSpPr>
            <p:cNvPr id="3" name="TextBox 2">
              <a:extLst>
                <a:ext uri="{FF2B5EF4-FFF2-40B4-BE49-F238E27FC236}">
                  <a16:creationId xmlns:a16="http://schemas.microsoft.com/office/drawing/2014/main" id="{8A0C9E26-174F-9BF7-3C51-81E4DCCF4C79}"/>
                </a:ext>
              </a:extLst>
            </p:cNvPr>
            <p:cNvSpPr txBox="1"/>
            <p:nvPr/>
          </p:nvSpPr>
          <p:spPr>
            <a:xfrm>
              <a:off x="6446495" y="3781092"/>
              <a:ext cx="3505060" cy="959943"/>
            </a:xfrm>
            <a:prstGeom prst="rect">
              <a:avLst/>
            </a:prstGeom>
            <a:noFill/>
          </p:spPr>
          <p:txBody>
            <a:bodyPr wrap="square">
              <a:spAutoFit/>
            </a:bodyPr>
            <a:lstStyle/>
            <a:p>
              <a:pPr>
                <a:lnSpc>
                  <a:spcPct val="107000"/>
                </a:lnSpc>
              </a:pPr>
              <a:r>
                <a:rPr lang="en-US">
                  <a:solidFill>
                    <a:schemeClr val="dk1"/>
                  </a:solidFill>
                  <a:latin typeface="Arial"/>
                  <a:ea typeface="Arial"/>
                  <a:cs typeface="Arial"/>
                  <a:sym typeface="Arial"/>
                </a:rPr>
                <a:t>Navigate the CPIMS+ and entering data to support the achievement of case plan goals.</a:t>
              </a:r>
            </a:p>
          </p:txBody>
        </p:sp>
        <p:grpSp>
          <p:nvGrpSpPr>
            <p:cNvPr id="5" name="Group 4">
              <a:extLst>
                <a:ext uri="{FF2B5EF4-FFF2-40B4-BE49-F238E27FC236}">
                  <a16:creationId xmlns:a16="http://schemas.microsoft.com/office/drawing/2014/main" id="{22307A17-487A-CF85-5F22-3C46F98A9DF5}"/>
                </a:ext>
              </a:extLst>
            </p:cNvPr>
            <p:cNvGrpSpPr/>
            <p:nvPr/>
          </p:nvGrpSpPr>
          <p:grpSpPr>
            <a:xfrm>
              <a:off x="3388495" y="2147405"/>
              <a:ext cx="878574" cy="929504"/>
              <a:chOff x="243840" y="1676400"/>
              <a:chExt cx="701040" cy="741680"/>
            </a:xfrm>
          </p:grpSpPr>
          <p:sp>
            <p:nvSpPr>
              <p:cNvPr id="6" name="Rectangle 5">
                <a:extLst>
                  <a:ext uri="{FF2B5EF4-FFF2-40B4-BE49-F238E27FC236}">
                    <a16:creationId xmlns:a16="http://schemas.microsoft.com/office/drawing/2014/main" id="{1A7DB974-F85B-5BA6-C377-1A5437DBA8ED}"/>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6384E852-8A84-E514-6CC4-D1FB80DB12D8}"/>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8" name="Group 7">
              <a:extLst>
                <a:ext uri="{FF2B5EF4-FFF2-40B4-BE49-F238E27FC236}">
                  <a16:creationId xmlns:a16="http://schemas.microsoft.com/office/drawing/2014/main" id="{E46A2384-6AAA-D143-5445-C402D2907C79}"/>
                </a:ext>
              </a:extLst>
            </p:cNvPr>
            <p:cNvGrpSpPr/>
            <p:nvPr/>
          </p:nvGrpSpPr>
          <p:grpSpPr>
            <a:xfrm>
              <a:off x="7759738" y="2147405"/>
              <a:ext cx="878574" cy="929504"/>
              <a:chOff x="243840" y="1676400"/>
              <a:chExt cx="701040" cy="741680"/>
            </a:xfrm>
          </p:grpSpPr>
          <p:sp>
            <p:nvSpPr>
              <p:cNvPr id="9" name="Rectangle 8">
                <a:extLst>
                  <a:ext uri="{FF2B5EF4-FFF2-40B4-BE49-F238E27FC236}">
                    <a16:creationId xmlns:a16="http://schemas.microsoft.com/office/drawing/2014/main" id="{68897412-7B35-9250-F125-D7CAE68FE8F3}"/>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E8DC6CC8-DCFF-D9DD-0F2B-DD937E3DCC3E}"/>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3968942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a:xfrm>
            <a:off x="796386" y="3099692"/>
            <a:ext cx="4733557" cy="562168"/>
          </a:xfrm>
        </p:spPr>
        <p:txBody>
          <a:bodyPr/>
          <a:lstStyle/>
          <a:p>
            <a:r>
              <a:rPr lang="en-US" dirty="0"/>
              <a:t>Step 4:</a:t>
            </a:r>
            <a:br>
              <a:rPr lang="en-US" dirty="0"/>
            </a:br>
            <a:r>
              <a:rPr lang="en-US" dirty="0"/>
              <a:t>Case plan implementation</a:t>
            </a:r>
            <a:endParaRPr lang="en-CA" dirty="0"/>
          </a:p>
        </p:txBody>
      </p:sp>
      <p:sp>
        <p:nvSpPr>
          <p:cNvPr id="3" name="TextBox 2">
            <a:extLst>
              <a:ext uri="{FF2B5EF4-FFF2-40B4-BE49-F238E27FC236}">
                <a16:creationId xmlns:a16="http://schemas.microsoft.com/office/drawing/2014/main" id="{D465F2A6-F63D-EE00-3781-060342A575E9}"/>
              </a:ext>
            </a:extLst>
          </p:cNvPr>
          <p:cNvSpPr txBox="1"/>
          <p:nvPr/>
        </p:nvSpPr>
        <p:spPr>
          <a:xfrm>
            <a:off x="6381002" y="1380694"/>
            <a:ext cx="4941901" cy="338554"/>
          </a:xfrm>
          <a:prstGeom prst="rect">
            <a:avLst/>
          </a:prstGeom>
          <a:noFill/>
        </p:spPr>
        <p:txBody>
          <a:bodyPr wrap="square" rtlCol="0">
            <a:spAutoFit/>
          </a:bodyPr>
          <a:lstStyle/>
          <a:p>
            <a:pPr algn="ctr"/>
            <a:r>
              <a:rPr lang="en-CA" sz="1600" b="1" spc="300">
                <a:solidFill>
                  <a:schemeClr val="accent4"/>
                </a:solidFill>
                <a:latin typeface="Arial" panose="020B0604020202020204" pitchFamily="34" charset="0"/>
                <a:cs typeface="Arial" panose="020B0604020202020204" pitchFamily="34" charset="0"/>
              </a:rPr>
              <a:t>CASE STUDY</a:t>
            </a:r>
          </a:p>
        </p:txBody>
      </p:sp>
      <p:grpSp>
        <p:nvGrpSpPr>
          <p:cNvPr id="2" name="Group 1">
            <a:extLst>
              <a:ext uri="{FF2B5EF4-FFF2-40B4-BE49-F238E27FC236}">
                <a16:creationId xmlns:a16="http://schemas.microsoft.com/office/drawing/2014/main" id="{F51EF6AB-194A-83F8-A911-74E2291EAC9E}"/>
              </a:ext>
            </a:extLst>
          </p:cNvPr>
          <p:cNvGrpSpPr/>
          <p:nvPr/>
        </p:nvGrpSpPr>
        <p:grpSpPr>
          <a:xfrm>
            <a:off x="6978767" y="2381927"/>
            <a:ext cx="3746370" cy="3096318"/>
            <a:chOff x="7499908" y="4900577"/>
            <a:chExt cx="997752" cy="824627"/>
          </a:xfrm>
        </p:grpSpPr>
        <p:grpSp>
          <p:nvGrpSpPr>
            <p:cNvPr id="4" name="Group 3">
              <a:extLst>
                <a:ext uri="{FF2B5EF4-FFF2-40B4-BE49-F238E27FC236}">
                  <a16:creationId xmlns:a16="http://schemas.microsoft.com/office/drawing/2014/main" id="{8B72BF0C-B7D1-013F-4B8E-A4B1222E7BDB}"/>
                </a:ext>
              </a:extLst>
            </p:cNvPr>
            <p:cNvGrpSpPr/>
            <p:nvPr/>
          </p:nvGrpSpPr>
          <p:grpSpPr>
            <a:xfrm>
              <a:off x="7499908" y="4900577"/>
              <a:ext cx="997752" cy="824627"/>
              <a:chOff x="5957706" y="3325646"/>
              <a:chExt cx="2611796" cy="1892062"/>
            </a:xfrm>
            <a:solidFill>
              <a:schemeClr val="accent4"/>
            </a:solidFill>
          </p:grpSpPr>
          <p:sp>
            <p:nvSpPr>
              <p:cNvPr id="8" name="Rectangle: Rounded Corners 7">
                <a:hlinkClick r:id="rId3"/>
                <a:extLst>
                  <a:ext uri="{FF2B5EF4-FFF2-40B4-BE49-F238E27FC236}">
                    <a16:creationId xmlns:a16="http://schemas.microsoft.com/office/drawing/2014/main" id="{A2CCD80D-3023-E3D6-57FD-19DD59BB83B2}"/>
                  </a:ext>
                </a:extLst>
              </p:cNvPr>
              <p:cNvSpPr/>
              <p:nvPr/>
            </p:nvSpPr>
            <p:spPr>
              <a:xfrm>
                <a:off x="5957706" y="3547504"/>
                <a:ext cx="2611796" cy="16702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schemeClr val="bg1"/>
                  </a:solidFill>
                  <a:latin typeface="Helvetica Neue"/>
                </a:endParaRPr>
              </a:p>
            </p:txBody>
          </p:sp>
          <p:sp>
            <p:nvSpPr>
              <p:cNvPr id="9" name="Rectangle: Top Corners Rounded 8">
                <a:extLst>
                  <a:ext uri="{FF2B5EF4-FFF2-40B4-BE49-F238E27FC236}">
                    <a16:creationId xmlns:a16="http://schemas.microsoft.com/office/drawing/2014/main" id="{212E5158-9F57-2049-6250-510B992E0605}"/>
                  </a:ext>
                </a:extLst>
              </p:cNvPr>
              <p:cNvSpPr/>
              <p:nvPr/>
            </p:nvSpPr>
            <p:spPr>
              <a:xfrm>
                <a:off x="5957706" y="3325646"/>
                <a:ext cx="538650" cy="515820"/>
              </a:xfrm>
              <a:prstGeom prst="round2Same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1CB8C74A-631F-FCA2-0E7C-4D7B77D5E617}"/>
                </a:ext>
              </a:extLst>
            </p:cNvPr>
            <p:cNvGrpSpPr/>
            <p:nvPr/>
          </p:nvGrpSpPr>
          <p:grpSpPr>
            <a:xfrm>
              <a:off x="7871183" y="5154803"/>
              <a:ext cx="316610" cy="462618"/>
              <a:chOff x="8661923" y="4758813"/>
              <a:chExt cx="825538" cy="1206243"/>
            </a:xfrm>
            <a:solidFill>
              <a:schemeClr val="bg1"/>
            </a:solidFill>
          </p:grpSpPr>
          <p:sp>
            <p:nvSpPr>
              <p:cNvPr id="6" name="Circle: Hollow 5">
                <a:extLst>
                  <a:ext uri="{FF2B5EF4-FFF2-40B4-BE49-F238E27FC236}">
                    <a16:creationId xmlns:a16="http://schemas.microsoft.com/office/drawing/2014/main" id="{7C70DCA4-EFAB-0F47-2BA0-DB4D502ECB40}"/>
                  </a:ext>
                </a:extLst>
              </p:cNvPr>
              <p:cNvSpPr/>
              <p:nvPr/>
            </p:nvSpPr>
            <p:spPr>
              <a:xfrm>
                <a:off x="8661923" y="4758813"/>
                <a:ext cx="825538" cy="845574"/>
              </a:xfrm>
              <a:prstGeom prst="don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Rectangle: Rounded Corners 6">
                <a:extLst>
                  <a:ext uri="{FF2B5EF4-FFF2-40B4-BE49-F238E27FC236}">
                    <a16:creationId xmlns:a16="http://schemas.microsoft.com/office/drawing/2014/main" id="{CD519D14-8E18-4021-9708-E36411935867}"/>
                  </a:ext>
                </a:extLst>
              </p:cNvPr>
              <p:cNvSpPr/>
              <p:nvPr/>
            </p:nvSpPr>
            <p:spPr>
              <a:xfrm rot="1978244">
                <a:off x="8694854" y="5424756"/>
                <a:ext cx="193867" cy="5403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12061995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Discussion</a:t>
            </a:r>
          </a:p>
        </p:txBody>
      </p:sp>
      <p:sp>
        <p:nvSpPr>
          <p:cNvPr id="12" name="Speech Bubble: Rectangle with Corners Rounded 11">
            <a:extLst>
              <a:ext uri="{FF2B5EF4-FFF2-40B4-BE49-F238E27FC236}">
                <a16:creationId xmlns:a16="http://schemas.microsoft.com/office/drawing/2014/main" id="{433C128B-8EDE-26CC-FFB1-AA2C8FE8AAFE}"/>
              </a:ext>
            </a:extLst>
          </p:cNvPr>
          <p:cNvSpPr/>
          <p:nvPr/>
        </p:nvSpPr>
        <p:spPr>
          <a:xfrm>
            <a:off x="670190" y="1810327"/>
            <a:ext cx="3375378" cy="3539451"/>
          </a:xfrm>
          <a:prstGeom prst="wedgeRoundRectCallout">
            <a:avLst>
              <a:gd name="adj1" fmla="val -3380"/>
              <a:gd name="adj2" fmla="val 58093"/>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What are the services that the caseworker provided directly to Nadia and her family? Why are those services important?</a:t>
            </a:r>
          </a:p>
        </p:txBody>
      </p:sp>
      <p:sp>
        <p:nvSpPr>
          <p:cNvPr id="15" name="Speech Bubble: Rectangle with Corners Rounded 14">
            <a:extLst>
              <a:ext uri="{FF2B5EF4-FFF2-40B4-BE49-F238E27FC236}">
                <a16:creationId xmlns:a16="http://schemas.microsoft.com/office/drawing/2014/main" id="{3EC55168-67BE-FDBA-650C-34109959AB8E}"/>
              </a:ext>
            </a:extLst>
          </p:cNvPr>
          <p:cNvSpPr/>
          <p:nvPr/>
        </p:nvSpPr>
        <p:spPr>
          <a:xfrm>
            <a:off x="4408311" y="1810327"/>
            <a:ext cx="3375378" cy="3539451"/>
          </a:xfrm>
          <a:prstGeom prst="wedgeRoundRectCallout">
            <a:avLst>
              <a:gd name="adj1" fmla="val 784"/>
              <a:gd name="adj2" fmla="val 60381"/>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What are the referrals that the caseworker made to other service providers? What actions can be taken to ensure that referrals result in services and improvements to Nadia’s situation? What are the possible consequences if the referrals are not actioned properly?</a:t>
            </a:r>
          </a:p>
        </p:txBody>
      </p:sp>
      <p:sp>
        <p:nvSpPr>
          <p:cNvPr id="16" name="Speech Bubble: Rectangle with Corners Rounded 15">
            <a:extLst>
              <a:ext uri="{FF2B5EF4-FFF2-40B4-BE49-F238E27FC236}">
                <a16:creationId xmlns:a16="http://schemas.microsoft.com/office/drawing/2014/main" id="{8F3A4BB7-A323-6F03-A242-339B46C0C59C}"/>
              </a:ext>
            </a:extLst>
          </p:cNvPr>
          <p:cNvSpPr/>
          <p:nvPr/>
        </p:nvSpPr>
        <p:spPr>
          <a:xfrm>
            <a:off x="8184444" y="1810327"/>
            <a:ext cx="3375378" cy="3539451"/>
          </a:xfrm>
          <a:prstGeom prst="wedgeRoundRectCallout">
            <a:avLst>
              <a:gd name="adj1" fmla="val -2469"/>
              <a:gd name="adj2" fmla="val 61957"/>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If a case has to be transferred, what are some actions the caseworker can take to support continuity of care and support for the child?</a:t>
            </a:r>
          </a:p>
        </p:txBody>
      </p:sp>
      <p:sp>
        <p:nvSpPr>
          <p:cNvPr id="2" name="Rectangle 1">
            <a:extLst>
              <a:ext uri="{FF2B5EF4-FFF2-40B4-BE49-F238E27FC236}">
                <a16:creationId xmlns:a16="http://schemas.microsoft.com/office/drawing/2014/main" id="{B6F6A70A-F5BD-DA2D-28BC-89BF9045457C}"/>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OPTIONAL</a:t>
            </a:r>
          </a:p>
        </p:txBody>
      </p:sp>
    </p:spTree>
    <p:extLst>
      <p:ext uri="{BB962C8B-B14F-4D97-AF65-F5344CB8AC3E}">
        <p14:creationId xmlns:p14="http://schemas.microsoft.com/office/powerpoint/2010/main" val="11896734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519CC5D2-30D2-4D7C-8FA0-7414AA59FE9F}"/>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a:solidFill>
                  <a:schemeClr val="bg1">
                    <a:lumMod val="75000"/>
                  </a:schemeClr>
                </a:solidFill>
                <a:latin typeface="Garamond"/>
              </a:rPr>
              <a:t>Extra slide for facilitator notes</a:t>
            </a:r>
            <a:endParaRPr lang="en-CA" sz="5400" b="1">
              <a:solidFill>
                <a:schemeClr val="bg1">
                  <a:lumMod val="75000"/>
                </a:schemeClr>
              </a:solidFill>
            </a:endParaRPr>
          </a:p>
        </p:txBody>
      </p:sp>
    </p:spTree>
    <p:extLst>
      <p:ext uri="{BB962C8B-B14F-4D97-AF65-F5344CB8AC3E}">
        <p14:creationId xmlns:p14="http://schemas.microsoft.com/office/powerpoint/2010/main" val="10734228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Key considerations</a:t>
            </a:r>
          </a:p>
        </p:txBody>
      </p:sp>
      <p:grpSp>
        <p:nvGrpSpPr>
          <p:cNvPr id="4" name="Group 3">
            <a:extLst>
              <a:ext uri="{FF2B5EF4-FFF2-40B4-BE49-F238E27FC236}">
                <a16:creationId xmlns:a16="http://schemas.microsoft.com/office/drawing/2014/main" id="{100BE310-D847-D1E2-77D6-816B0FCCEBC8}"/>
              </a:ext>
            </a:extLst>
          </p:cNvPr>
          <p:cNvGrpSpPr/>
          <p:nvPr/>
        </p:nvGrpSpPr>
        <p:grpSpPr>
          <a:xfrm>
            <a:off x="1001789" y="1929481"/>
            <a:ext cx="1822985" cy="1749561"/>
            <a:chOff x="1744894" y="2192954"/>
            <a:chExt cx="2564275" cy="2460995"/>
          </a:xfrm>
        </p:grpSpPr>
        <p:grpSp>
          <p:nvGrpSpPr>
            <p:cNvPr id="5" name="Group 4">
              <a:extLst>
                <a:ext uri="{FF2B5EF4-FFF2-40B4-BE49-F238E27FC236}">
                  <a16:creationId xmlns:a16="http://schemas.microsoft.com/office/drawing/2014/main" id="{B7F7872A-8FCB-EBF4-D693-9EF7FA412BAB}"/>
                </a:ext>
              </a:extLst>
            </p:cNvPr>
            <p:cNvGrpSpPr/>
            <p:nvPr/>
          </p:nvGrpSpPr>
          <p:grpSpPr>
            <a:xfrm>
              <a:off x="1744894" y="2192954"/>
              <a:ext cx="2564275" cy="2460995"/>
              <a:chOff x="1459832" y="2812046"/>
              <a:chExt cx="1953652" cy="1874967"/>
            </a:xfrm>
          </p:grpSpPr>
          <p:sp>
            <p:nvSpPr>
              <p:cNvPr id="9" name="Rectangle: Single Corner Snipped 8">
                <a:extLst>
                  <a:ext uri="{FF2B5EF4-FFF2-40B4-BE49-F238E27FC236}">
                    <a16:creationId xmlns:a16="http://schemas.microsoft.com/office/drawing/2014/main" id="{45E8F764-9E97-3918-CD78-04E6A4B858B8}"/>
                  </a:ext>
                </a:extLst>
              </p:cNvPr>
              <p:cNvSpPr/>
              <p:nvPr/>
            </p:nvSpPr>
            <p:spPr>
              <a:xfrm rot="20978324">
                <a:off x="1459832" y="2999874"/>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Single Corner Snipped 9">
                <a:extLst>
                  <a:ext uri="{FF2B5EF4-FFF2-40B4-BE49-F238E27FC236}">
                    <a16:creationId xmlns:a16="http://schemas.microsoft.com/office/drawing/2014/main" id="{73E357BB-97E6-1051-60BB-26C570B21394}"/>
                  </a:ext>
                </a:extLst>
              </p:cNvPr>
              <p:cNvSpPr/>
              <p:nvPr/>
            </p:nvSpPr>
            <p:spPr>
              <a:xfrm>
                <a:off x="1871174" y="2812046"/>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Single Corner Snipped 10">
                <a:extLst>
                  <a:ext uri="{FF2B5EF4-FFF2-40B4-BE49-F238E27FC236}">
                    <a16:creationId xmlns:a16="http://schemas.microsoft.com/office/drawing/2014/main" id="{3BC08AAC-CB49-BB1E-4E43-C2099FAA9FDD}"/>
                  </a:ext>
                </a:extLst>
              </p:cNvPr>
              <p:cNvSpPr/>
              <p:nvPr/>
            </p:nvSpPr>
            <p:spPr>
              <a:xfrm rot="582585">
                <a:off x="2130116" y="3130929"/>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6" name="Group 5">
              <a:extLst>
                <a:ext uri="{FF2B5EF4-FFF2-40B4-BE49-F238E27FC236}">
                  <a16:creationId xmlns:a16="http://schemas.microsoft.com/office/drawing/2014/main" id="{9EFABA02-0B9A-8C5F-2924-06ED57D5E7D8}"/>
                </a:ext>
              </a:extLst>
            </p:cNvPr>
            <p:cNvGrpSpPr/>
            <p:nvPr/>
          </p:nvGrpSpPr>
          <p:grpSpPr>
            <a:xfrm rot="619501">
              <a:off x="3224746" y="3087487"/>
              <a:ext cx="506112" cy="1135915"/>
              <a:chOff x="5960196" y="3632825"/>
              <a:chExt cx="324376" cy="728028"/>
            </a:xfrm>
            <a:solidFill>
              <a:schemeClr val="bg1"/>
            </a:solidFill>
          </p:grpSpPr>
          <p:sp>
            <p:nvSpPr>
              <p:cNvPr id="7" name="Round Same Side Corner Rectangle 46">
                <a:extLst>
                  <a:ext uri="{FF2B5EF4-FFF2-40B4-BE49-F238E27FC236}">
                    <a16:creationId xmlns:a16="http://schemas.microsoft.com/office/drawing/2014/main" id="{3836F872-90B8-DDA5-B401-E11A54EE39E1}"/>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1C06B568-65E3-886B-7FD8-77635F8F8285}"/>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sp>
        <p:nvSpPr>
          <p:cNvPr id="12" name="TextBox 11">
            <a:extLst>
              <a:ext uri="{FF2B5EF4-FFF2-40B4-BE49-F238E27FC236}">
                <a16:creationId xmlns:a16="http://schemas.microsoft.com/office/drawing/2014/main" id="{D6C94FA6-BB38-10D7-3763-05125D507AC2}"/>
              </a:ext>
            </a:extLst>
          </p:cNvPr>
          <p:cNvSpPr txBox="1"/>
          <p:nvPr/>
        </p:nvSpPr>
        <p:spPr>
          <a:xfrm>
            <a:off x="738455" y="4272055"/>
            <a:ext cx="2497050" cy="923330"/>
          </a:xfrm>
          <a:prstGeom prst="rect">
            <a:avLst/>
          </a:prstGeom>
          <a:noFill/>
        </p:spPr>
        <p:txBody>
          <a:bodyPr wrap="square" rtlCol="0">
            <a:spAutoFit/>
          </a:bodyPr>
          <a:lstStyle/>
          <a:p>
            <a:pPr algn="ctr"/>
            <a:r>
              <a:rPr lang="en-CA" b="1" spc="300">
                <a:solidFill>
                  <a:schemeClr val="accent4"/>
                </a:solidFill>
                <a:latin typeface="Arial" panose="020B0604020202020204" pitchFamily="34" charset="0"/>
                <a:cs typeface="Arial" panose="020B0604020202020204" pitchFamily="34" charset="0"/>
              </a:rPr>
              <a:t>SERVICES PROVIDED FORM</a:t>
            </a:r>
          </a:p>
        </p:txBody>
      </p:sp>
      <p:sp>
        <p:nvSpPr>
          <p:cNvPr id="13" name="TextBox 12">
            <a:extLst>
              <a:ext uri="{FF2B5EF4-FFF2-40B4-BE49-F238E27FC236}">
                <a16:creationId xmlns:a16="http://schemas.microsoft.com/office/drawing/2014/main" id="{5F2AD8D1-8AB6-BC93-CDEC-1A5399ACD816}"/>
              </a:ext>
            </a:extLst>
          </p:cNvPr>
          <p:cNvSpPr txBox="1"/>
          <p:nvPr/>
        </p:nvSpPr>
        <p:spPr>
          <a:xfrm>
            <a:off x="4023803" y="2136450"/>
            <a:ext cx="3300633" cy="1552669"/>
          </a:xfrm>
          <a:prstGeom prst="rect">
            <a:avLst/>
          </a:prstGeom>
          <a:noFill/>
        </p:spPr>
        <p:txBody>
          <a:bodyPr wrap="square">
            <a:spAutoFit/>
          </a:bodyPr>
          <a:lstStyle/>
          <a:p>
            <a:pPr marL="0" marR="0" lvl="0" indent="0" algn="l" rtl="0">
              <a:lnSpc>
                <a:spcPct val="107000"/>
              </a:lnSpc>
              <a:spcBef>
                <a:spcPts val="0"/>
              </a:spcBef>
              <a:spcAft>
                <a:spcPts val="0"/>
              </a:spcAft>
              <a:buNone/>
            </a:pPr>
            <a:r>
              <a:rPr lang="en-US" b="1">
                <a:solidFill>
                  <a:schemeClr val="dk1"/>
                </a:solidFill>
                <a:latin typeface="Arial"/>
                <a:ea typeface="Arial"/>
                <a:cs typeface="Arial"/>
                <a:sym typeface="Arial"/>
              </a:rPr>
              <a:t>WHY</a:t>
            </a:r>
          </a:p>
          <a:p>
            <a:pPr marR="0" lvl="0" algn="l" rtl="0">
              <a:lnSpc>
                <a:spcPct val="107000"/>
              </a:lnSpc>
              <a:spcBef>
                <a:spcPts val="0"/>
              </a:spcBef>
              <a:spcAft>
                <a:spcPts val="0"/>
              </a:spcAft>
            </a:pPr>
            <a:endParaRPr lang="en-US" b="1">
              <a:solidFill>
                <a:schemeClr val="dk1"/>
              </a:solidFill>
              <a:latin typeface="Arial"/>
              <a:ea typeface="Arial"/>
              <a:cs typeface="Arial"/>
              <a:sym typeface="Arial"/>
            </a:endParaRPr>
          </a:p>
          <a:p>
            <a:pPr marR="0" lvl="0" algn="l" rtl="0">
              <a:lnSpc>
                <a:spcPct val="107000"/>
              </a:lnSpc>
              <a:spcBef>
                <a:spcPts val="0"/>
              </a:spcBef>
              <a:spcAft>
                <a:spcPts val="0"/>
              </a:spcAft>
            </a:pPr>
            <a:r>
              <a:rPr lang="en-US">
                <a:solidFill>
                  <a:schemeClr val="dk1"/>
                </a:solidFill>
                <a:latin typeface="Arial"/>
                <a:ea typeface="Arial"/>
                <a:cs typeface="Arial"/>
                <a:sym typeface="Arial"/>
              </a:rPr>
              <a:t>To record information on services provided to the child and/or family</a:t>
            </a:r>
          </a:p>
        </p:txBody>
      </p:sp>
      <p:sp>
        <p:nvSpPr>
          <p:cNvPr id="15" name="TextBox 14">
            <a:extLst>
              <a:ext uri="{FF2B5EF4-FFF2-40B4-BE49-F238E27FC236}">
                <a16:creationId xmlns:a16="http://schemas.microsoft.com/office/drawing/2014/main" id="{F384B2C8-C683-1888-F0D6-13C63EE77555}"/>
              </a:ext>
            </a:extLst>
          </p:cNvPr>
          <p:cNvSpPr txBox="1"/>
          <p:nvPr/>
        </p:nvSpPr>
        <p:spPr>
          <a:xfrm>
            <a:off x="7934036" y="2136450"/>
            <a:ext cx="3233181" cy="3034485"/>
          </a:xfrm>
          <a:prstGeom prst="rect">
            <a:avLst/>
          </a:prstGeom>
          <a:noFill/>
        </p:spPr>
        <p:txBody>
          <a:bodyPr wrap="square">
            <a:spAutoFit/>
          </a:bodyPr>
          <a:lstStyle/>
          <a:p>
            <a:pPr marR="0" lvl="0" algn="l" rtl="0">
              <a:lnSpc>
                <a:spcPct val="107000"/>
              </a:lnSpc>
              <a:spcBef>
                <a:spcPts val="0"/>
              </a:spcBef>
              <a:spcAft>
                <a:spcPts val="0"/>
              </a:spcAft>
            </a:pPr>
            <a:r>
              <a:rPr lang="en-US" b="1">
                <a:solidFill>
                  <a:schemeClr val="dk1"/>
                </a:solidFill>
                <a:latin typeface="Arial"/>
                <a:ea typeface="Arial"/>
                <a:cs typeface="Arial"/>
                <a:sym typeface="Arial"/>
              </a:rPr>
              <a:t>WHEN</a:t>
            </a:r>
          </a:p>
          <a:p>
            <a:pPr marR="0" lvl="0" algn="l" rtl="0">
              <a:lnSpc>
                <a:spcPct val="107000"/>
              </a:lnSpc>
              <a:spcBef>
                <a:spcPts val="0"/>
              </a:spcBef>
              <a:spcAft>
                <a:spcPts val="0"/>
              </a:spcAft>
            </a:pPr>
            <a:endParaRPr lang="en-US" b="1">
              <a:solidFill>
                <a:schemeClr val="dk1"/>
              </a:solidFill>
              <a:latin typeface="Arial"/>
              <a:ea typeface="Arial"/>
              <a:cs typeface="Arial"/>
              <a:sym typeface="Arial"/>
            </a:endParaRPr>
          </a:p>
          <a:p>
            <a:pPr marR="0" lvl="0" algn="l" rtl="0">
              <a:lnSpc>
                <a:spcPct val="107000"/>
              </a:lnSpc>
              <a:spcBef>
                <a:spcPts val="0"/>
              </a:spcBef>
              <a:spcAft>
                <a:spcPts val="0"/>
              </a:spcAft>
            </a:pPr>
            <a:r>
              <a:rPr lang="en-US">
                <a:solidFill>
                  <a:schemeClr val="dk1"/>
                </a:solidFill>
                <a:latin typeface="Arial"/>
                <a:ea typeface="Arial"/>
                <a:cs typeface="Arial"/>
                <a:sym typeface="Arial"/>
              </a:rPr>
              <a:t>Whenever a service has been provided to the child and/or family. </a:t>
            </a:r>
          </a:p>
          <a:p>
            <a:pPr marR="0" lvl="0" algn="l" rtl="0">
              <a:lnSpc>
                <a:spcPct val="107000"/>
              </a:lnSpc>
              <a:spcBef>
                <a:spcPts val="0"/>
              </a:spcBef>
              <a:spcAft>
                <a:spcPts val="0"/>
              </a:spcAft>
            </a:pPr>
            <a:endParaRPr lang="en-US">
              <a:solidFill>
                <a:schemeClr val="dk1"/>
              </a:solidFill>
              <a:latin typeface="Arial"/>
              <a:ea typeface="Arial"/>
              <a:cs typeface="Arial"/>
              <a:sym typeface="Arial"/>
            </a:endParaRPr>
          </a:p>
          <a:p>
            <a:pPr marR="0" lvl="0" algn="l" rtl="0">
              <a:lnSpc>
                <a:spcPct val="107000"/>
              </a:lnSpc>
              <a:spcBef>
                <a:spcPts val="0"/>
              </a:spcBef>
              <a:spcAft>
                <a:spcPts val="0"/>
              </a:spcAft>
            </a:pPr>
            <a:r>
              <a:rPr lang="en-US" b="1">
                <a:solidFill>
                  <a:schemeClr val="dk1"/>
                </a:solidFill>
                <a:latin typeface="Arial"/>
                <a:ea typeface="Arial"/>
                <a:cs typeface="Arial"/>
                <a:sym typeface="Arial"/>
              </a:rPr>
              <a:t>WHO</a:t>
            </a:r>
          </a:p>
          <a:p>
            <a:pPr marR="0" lvl="0" algn="l" rtl="0">
              <a:lnSpc>
                <a:spcPct val="107000"/>
              </a:lnSpc>
              <a:spcBef>
                <a:spcPts val="0"/>
              </a:spcBef>
              <a:spcAft>
                <a:spcPts val="0"/>
              </a:spcAft>
            </a:pPr>
            <a:endParaRPr lang="en-US" b="1">
              <a:solidFill>
                <a:schemeClr val="dk1"/>
              </a:solidFill>
              <a:latin typeface="Arial"/>
              <a:ea typeface="Arial"/>
              <a:cs typeface="Arial"/>
              <a:sym typeface="Arial"/>
            </a:endParaRPr>
          </a:p>
          <a:p>
            <a:pPr marR="0" lvl="0" algn="l" rtl="0">
              <a:lnSpc>
                <a:spcPct val="107000"/>
              </a:lnSpc>
              <a:spcBef>
                <a:spcPts val="0"/>
              </a:spcBef>
              <a:spcAft>
                <a:spcPts val="0"/>
              </a:spcAft>
            </a:pPr>
            <a:r>
              <a:rPr lang="en-US">
                <a:solidFill>
                  <a:schemeClr val="dk1"/>
                </a:solidFill>
                <a:latin typeface="Arial"/>
                <a:ea typeface="Arial"/>
                <a:cs typeface="Arial"/>
                <a:sym typeface="Arial"/>
              </a:rPr>
              <a:t>Assigned caseworker to the case.</a:t>
            </a:r>
          </a:p>
        </p:txBody>
      </p:sp>
      <p:sp>
        <p:nvSpPr>
          <p:cNvPr id="3" name="Rectangle 2">
            <a:extLst>
              <a:ext uri="{FF2B5EF4-FFF2-40B4-BE49-F238E27FC236}">
                <a16:creationId xmlns:a16="http://schemas.microsoft.com/office/drawing/2014/main" id="{60597331-1663-742E-2E09-C08440EF2F91}"/>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OPTIONAL</a:t>
            </a:r>
          </a:p>
        </p:txBody>
      </p:sp>
      <p:grpSp>
        <p:nvGrpSpPr>
          <p:cNvPr id="2" name="Group 1">
            <a:extLst>
              <a:ext uri="{FF2B5EF4-FFF2-40B4-BE49-F238E27FC236}">
                <a16:creationId xmlns:a16="http://schemas.microsoft.com/office/drawing/2014/main" id="{7553A813-7EC5-9352-86DD-2086512DE81D}"/>
              </a:ext>
            </a:extLst>
          </p:cNvPr>
          <p:cNvGrpSpPr/>
          <p:nvPr/>
        </p:nvGrpSpPr>
        <p:grpSpPr>
          <a:xfrm>
            <a:off x="10228983" y="337468"/>
            <a:ext cx="1587872" cy="1368854"/>
            <a:chOff x="10228983" y="337468"/>
            <a:chExt cx="1587872" cy="1368854"/>
          </a:xfrm>
        </p:grpSpPr>
        <p:sp>
          <p:nvSpPr>
            <p:cNvPr id="16" name="Hexagon 15">
              <a:extLst>
                <a:ext uri="{FF2B5EF4-FFF2-40B4-BE49-F238E27FC236}">
                  <a16:creationId xmlns:a16="http://schemas.microsoft.com/office/drawing/2014/main" id="{50C19B58-BF12-B233-DA45-A36CE580BE6D}"/>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7" name="Group 16">
              <a:extLst>
                <a:ext uri="{FF2B5EF4-FFF2-40B4-BE49-F238E27FC236}">
                  <a16:creationId xmlns:a16="http://schemas.microsoft.com/office/drawing/2014/main" id="{E71DFE45-702C-B34B-903A-921C79C3FE9A}"/>
                </a:ext>
              </a:extLst>
            </p:cNvPr>
            <p:cNvGrpSpPr/>
            <p:nvPr/>
          </p:nvGrpSpPr>
          <p:grpSpPr>
            <a:xfrm>
              <a:off x="10621771" y="762700"/>
              <a:ext cx="562136" cy="634675"/>
              <a:chOff x="760175" y="830142"/>
              <a:chExt cx="867619" cy="979579"/>
            </a:xfrm>
          </p:grpSpPr>
          <p:sp>
            <p:nvSpPr>
              <p:cNvPr id="21" name="Rectangle 20">
                <a:extLst>
                  <a:ext uri="{FF2B5EF4-FFF2-40B4-BE49-F238E27FC236}">
                    <a16:creationId xmlns:a16="http://schemas.microsoft.com/office/drawing/2014/main" id="{9B55779B-91BA-7F89-9B04-A22E4E361B49}"/>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23</a:t>
                </a:r>
              </a:p>
            </p:txBody>
          </p:sp>
          <p:sp>
            <p:nvSpPr>
              <p:cNvPr id="22" name="Rectangle 21">
                <a:extLst>
                  <a:ext uri="{FF2B5EF4-FFF2-40B4-BE49-F238E27FC236}">
                    <a16:creationId xmlns:a16="http://schemas.microsoft.com/office/drawing/2014/main" id="{38FC2607-0CAC-670A-54E1-E53C3CA774E0}"/>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 name="Group 17">
              <a:extLst>
                <a:ext uri="{FF2B5EF4-FFF2-40B4-BE49-F238E27FC236}">
                  <a16:creationId xmlns:a16="http://schemas.microsoft.com/office/drawing/2014/main" id="{133A094A-2293-F420-2D88-0F97E0A62B7A}"/>
                </a:ext>
              </a:extLst>
            </p:cNvPr>
            <p:cNvGrpSpPr/>
            <p:nvPr/>
          </p:nvGrpSpPr>
          <p:grpSpPr>
            <a:xfrm>
              <a:off x="11325415" y="762701"/>
              <a:ext cx="182192" cy="634674"/>
              <a:chOff x="2121762" y="2323619"/>
              <a:chExt cx="200378" cy="825210"/>
            </a:xfrm>
          </p:grpSpPr>
          <p:sp>
            <p:nvSpPr>
              <p:cNvPr id="19" name="Isosceles Triangle 18">
                <a:extLst>
                  <a:ext uri="{FF2B5EF4-FFF2-40B4-BE49-F238E27FC236}">
                    <a16:creationId xmlns:a16="http://schemas.microsoft.com/office/drawing/2014/main" id="{307AC6D9-F8C4-08D3-3551-90989CF47CA9}"/>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5FECABEC-2157-6214-AD1D-F0F7E4DE1D52}"/>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41556179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Key considerations</a:t>
            </a:r>
          </a:p>
        </p:txBody>
      </p:sp>
      <p:grpSp>
        <p:nvGrpSpPr>
          <p:cNvPr id="6" name="Group 5">
            <a:extLst>
              <a:ext uri="{FF2B5EF4-FFF2-40B4-BE49-F238E27FC236}">
                <a16:creationId xmlns:a16="http://schemas.microsoft.com/office/drawing/2014/main" id="{E61D6F3A-09CF-54B0-4FE9-E67098286F6F}"/>
              </a:ext>
            </a:extLst>
          </p:cNvPr>
          <p:cNvGrpSpPr/>
          <p:nvPr/>
        </p:nvGrpSpPr>
        <p:grpSpPr>
          <a:xfrm>
            <a:off x="1265513" y="2184921"/>
            <a:ext cx="9660973" cy="2834622"/>
            <a:chOff x="1321060" y="2184921"/>
            <a:chExt cx="9660973" cy="2834622"/>
          </a:xfrm>
        </p:grpSpPr>
        <p:sp>
          <p:nvSpPr>
            <p:cNvPr id="3" name="TextBox 2">
              <a:extLst>
                <a:ext uri="{FF2B5EF4-FFF2-40B4-BE49-F238E27FC236}">
                  <a16:creationId xmlns:a16="http://schemas.microsoft.com/office/drawing/2014/main" id="{4B28285F-3646-8D64-D3E5-023AAE7A5128}"/>
                </a:ext>
              </a:extLst>
            </p:cNvPr>
            <p:cNvSpPr txBox="1"/>
            <p:nvPr/>
          </p:nvSpPr>
          <p:spPr>
            <a:xfrm>
              <a:off x="1321060" y="2184921"/>
              <a:ext cx="4349173" cy="2585323"/>
            </a:xfrm>
            <a:prstGeom prst="rect">
              <a:avLst/>
            </a:prstGeom>
            <a:noFill/>
          </p:spPr>
          <p:txBody>
            <a:bodyPr wrap="square">
              <a:spAutoFit/>
            </a:bodyPr>
            <a:lstStyle/>
            <a:p>
              <a:pPr lvl="0" rtl="0">
                <a:lnSpc>
                  <a:spcPct val="90000"/>
                </a:lnSpc>
                <a:spcAft>
                  <a:spcPts val="0"/>
                </a:spcAft>
                <a:buClr>
                  <a:schemeClr val="dk2"/>
                </a:buClr>
                <a:buSzPts val="1800"/>
              </a:pPr>
              <a:r>
                <a:rPr lang="en-GB" b="1" dirty="0">
                  <a:latin typeface="Arial" panose="020B0604020202020204" pitchFamily="34" charset="0"/>
                  <a:cs typeface="Arial" panose="020B0604020202020204" pitchFamily="34" charset="0"/>
                </a:rPr>
                <a:t>DOCUMENTED REFERRAL PATHWAY</a:t>
              </a:r>
              <a:endParaRPr lang="en-GB" sz="1800" b="1" dirty="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endParaRPr lang="en-GB" dirty="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n-US" sz="1800" dirty="0">
                  <a:latin typeface="Arial" panose="020B0604020202020204" pitchFamily="34" charset="0"/>
                  <a:cs typeface="Arial" panose="020B0604020202020204" pitchFamily="34" charset="0"/>
                </a:rPr>
                <a:t>There should be a documented referral pathway that the caseworker can refer to, this is usually done at the inter-agency level.</a:t>
              </a:r>
            </a:p>
            <a:p>
              <a:pPr lvl="0" rtl="0">
                <a:lnSpc>
                  <a:spcPct val="90000"/>
                </a:lnSpc>
                <a:spcAft>
                  <a:spcPts val="0"/>
                </a:spcAft>
                <a:buClr>
                  <a:schemeClr val="dk2"/>
                </a:buClr>
                <a:buSzPts val="1800"/>
              </a:pPr>
              <a:endParaRPr lang="en-US" dirty="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n-US" sz="1800" i="1" dirty="0">
                  <a:latin typeface="Arial" panose="020B0604020202020204" pitchFamily="34" charset="0"/>
                  <a:cs typeface="Arial" panose="020B0604020202020204" pitchFamily="34" charset="0"/>
                </a:rPr>
                <a:t>Some service providers who also utilized the CPIMS+ may in some contexts also be included in the CPIMS+.</a:t>
              </a:r>
            </a:p>
          </p:txBody>
        </p:sp>
        <p:sp>
          <p:nvSpPr>
            <p:cNvPr id="4" name="TextBox 3">
              <a:extLst>
                <a:ext uri="{FF2B5EF4-FFF2-40B4-BE49-F238E27FC236}">
                  <a16:creationId xmlns:a16="http://schemas.microsoft.com/office/drawing/2014/main" id="{0D9615F8-8601-0C31-55A8-55D1C224425A}"/>
                </a:ext>
              </a:extLst>
            </p:cNvPr>
            <p:cNvSpPr txBox="1"/>
            <p:nvPr/>
          </p:nvSpPr>
          <p:spPr>
            <a:xfrm>
              <a:off x="6632860" y="2184921"/>
              <a:ext cx="4349173" cy="2834622"/>
            </a:xfrm>
            <a:prstGeom prst="rect">
              <a:avLst/>
            </a:prstGeom>
            <a:noFill/>
          </p:spPr>
          <p:txBody>
            <a:bodyPr wrap="square">
              <a:spAutoFit/>
            </a:bodyPr>
            <a:lstStyle/>
            <a:p>
              <a:pPr lvl="0" rtl="0">
                <a:lnSpc>
                  <a:spcPct val="90000"/>
                </a:lnSpc>
                <a:spcAft>
                  <a:spcPts val="0"/>
                </a:spcAft>
                <a:buClr>
                  <a:srgbClr val="000000"/>
                </a:buClr>
                <a:buSzPts val="1800"/>
              </a:pPr>
              <a:r>
                <a:rPr lang="en-GB" sz="1800" b="1" dirty="0">
                  <a:latin typeface="Arial" panose="020B0604020202020204" pitchFamily="34" charset="0"/>
                  <a:ea typeface="Helvetica Neue"/>
                  <a:cs typeface="Arial" panose="020B0604020202020204" pitchFamily="34" charset="0"/>
                  <a:sym typeface="Helvetica Neue"/>
                </a:rPr>
                <a:t>RESPONSIBILITY TO FOLLOW UP</a:t>
              </a:r>
            </a:p>
            <a:p>
              <a:pPr lvl="0" rtl="0">
                <a:lnSpc>
                  <a:spcPct val="90000"/>
                </a:lnSpc>
                <a:spcAft>
                  <a:spcPts val="0"/>
                </a:spcAft>
                <a:buClr>
                  <a:srgbClr val="000000"/>
                </a:buClr>
                <a:buSzPts val="1800"/>
              </a:pPr>
              <a:endParaRPr lang="en-GB"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dirty="0">
                  <a:latin typeface="Arial" panose="020B0604020202020204" pitchFamily="34" charset="0"/>
                  <a:ea typeface="Helvetica Neue"/>
                  <a:cs typeface="Arial" panose="020B0604020202020204" pitchFamily="34" charset="0"/>
                  <a:sym typeface="Helvetica Neue"/>
                </a:rPr>
                <a:t>The caseworker stays responsible to follow up on the case plan with the child to ensure that the needs of the child are fully met.</a:t>
              </a:r>
            </a:p>
            <a:p>
              <a:pPr lvl="0" rtl="0">
                <a:lnSpc>
                  <a:spcPct val="90000"/>
                </a:lnSpc>
                <a:spcAft>
                  <a:spcPts val="0"/>
                </a:spcAft>
                <a:buClr>
                  <a:srgbClr val="000000"/>
                </a:buClr>
                <a:buSzPts val="1800"/>
              </a:pPr>
              <a:endParaRPr lang="en-US"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i="1" dirty="0">
                  <a:latin typeface="Arial" panose="020B0604020202020204" pitchFamily="34" charset="0"/>
                  <a:ea typeface="Helvetica Neue"/>
                  <a:cs typeface="Arial" panose="020B0604020202020204" pitchFamily="34" charset="0"/>
                  <a:sym typeface="Helvetica Neue"/>
                </a:rPr>
                <a:t>In the CPIMS+, the supervisor can easily review the progress of the implementation of the case plan and flag any issues to the caseworker.</a:t>
              </a:r>
            </a:p>
          </p:txBody>
        </p:sp>
      </p:grpSp>
      <p:sp>
        <p:nvSpPr>
          <p:cNvPr id="5" name="Rectangle 4">
            <a:extLst>
              <a:ext uri="{FF2B5EF4-FFF2-40B4-BE49-F238E27FC236}">
                <a16:creationId xmlns:a16="http://schemas.microsoft.com/office/drawing/2014/main" id="{F1395EA1-21DA-A8A0-379D-D846A1FB9E63}"/>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OPTIONAL</a:t>
            </a:r>
          </a:p>
        </p:txBody>
      </p:sp>
    </p:spTree>
    <p:extLst>
      <p:ext uri="{BB962C8B-B14F-4D97-AF65-F5344CB8AC3E}">
        <p14:creationId xmlns:p14="http://schemas.microsoft.com/office/powerpoint/2010/main" val="28880426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Key considerations</a:t>
            </a:r>
          </a:p>
        </p:txBody>
      </p:sp>
      <p:grpSp>
        <p:nvGrpSpPr>
          <p:cNvPr id="5" name="Group 4">
            <a:extLst>
              <a:ext uri="{FF2B5EF4-FFF2-40B4-BE49-F238E27FC236}">
                <a16:creationId xmlns:a16="http://schemas.microsoft.com/office/drawing/2014/main" id="{13F82371-2606-6A3A-07BA-C2C1DDCA5385}"/>
              </a:ext>
            </a:extLst>
          </p:cNvPr>
          <p:cNvGrpSpPr/>
          <p:nvPr/>
        </p:nvGrpSpPr>
        <p:grpSpPr>
          <a:xfrm>
            <a:off x="1265513" y="1741576"/>
            <a:ext cx="9660973" cy="3831818"/>
            <a:chOff x="1450369" y="1630739"/>
            <a:chExt cx="9660973" cy="3831818"/>
          </a:xfrm>
        </p:grpSpPr>
        <p:sp>
          <p:nvSpPr>
            <p:cNvPr id="3" name="TextBox 2">
              <a:extLst>
                <a:ext uri="{FF2B5EF4-FFF2-40B4-BE49-F238E27FC236}">
                  <a16:creationId xmlns:a16="http://schemas.microsoft.com/office/drawing/2014/main" id="{4B28285F-3646-8D64-D3E5-023AAE7A5128}"/>
                </a:ext>
              </a:extLst>
            </p:cNvPr>
            <p:cNvSpPr txBox="1"/>
            <p:nvPr/>
          </p:nvSpPr>
          <p:spPr>
            <a:xfrm>
              <a:off x="1450369" y="1630739"/>
              <a:ext cx="4349173" cy="3831818"/>
            </a:xfrm>
            <a:prstGeom prst="rect">
              <a:avLst/>
            </a:prstGeom>
            <a:noFill/>
          </p:spPr>
          <p:txBody>
            <a:bodyPr wrap="square">
              <a:spAutoFit/>
            </a:bodyPr>
            <a:lstStyle/>
            <a:p>
              <a:pPr lvl="0" rtl="0">
                <a:lnSpc>
                  <a:spcPct val="90000"/>
                </a:lnSpc>
                <a:spcAft>
                  <a:spcPts val="0"/>
                </a:spcAft>
                <a:buClr>
                  <a:schemeClr val="dk2"/>
                </a:buClr>
                <a:buSzPts val="1800"/>
              </a:pPr>
              <a:r>
                <a:rPr lang="en-GB" sz="1800" b="1">
                  <a:latin typeface="Arial" panose="020B0604020202020204" pitchFamily="34" charset="0"/>
                  <a:cs typeface="Arial" panose="020B0604020202020204" pitchFamily="34" charset="0"/>
                </a:rPr>
                <a:t>SHARING PROTOCOL</a:t>
              </a:r>
            </a:p>
            <a:p>
              <a:pPr lvl="0" rtl="0">
                <a:lnSpc>
                  <a:spcPct val="90000"/>
                </a:lnSpc>
                <a:spcAft>
                  <a:spcPts val="0"/>
                </a:spcAft>
                <a:buClr>
                  <a:schemeClr val="dk2"/>
                </a:buClr>
                <a:buSzPts val="1800"/>
              </a:pPr>
              <a:endParaRPr lang="en-GB">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n-US" sz="1800">
                  <a:latin typeface="Arial" panose="020B0604020202020204" pitchFamily="34" charset="0"/>
                  <a:cs typeface="Arial" panose="020B0604020202020204" pitchFamily="34" charset="0"/>
                </a:rPr>
                <a:t>The information to be shared should be strictly on a need to know basis, in line with what the child/caregiver has provided consent for in the consent from (which includes a section on which information can and can’t be shared with which service  providers) and specified in the information sharing protocol.</a:t>
              </a:r>
            </a:p>
            <a:p>
              <a:pPr lvl="0" rtl="0">
                <a:lnSpc>
                  <a:spcPct val="90000"/>
                </a:lnSpc>
                <a:spcAft>
                  <a:spcPts val="0"/>
                </a:spcAft>
                <a:buClr>
                  <a:schemeClr val="dk2"/>
                </a:buClr>
                <a:buSzPts val="1800"/>
              </a:pPr>
              <a:endParaRPr lang="en-US">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n-US" sz="1800" i="1">
                  <a:latin typeface="Arial" panose="020B0604020202020204" pitchFamily="34" charset="0"/>
                  <a:cs typeface="Arial" panose="020B0604020202020204" pitchFamily="34" charset="0"/>
                </a:rPr>
                <a:t>The CPIMS+ will not accept any referral if the individual providing consent did not agree to share information about the case with other service providers).</a:t>
              </a:r>
            </a:p>
          </p:txBody>
        </p:sp>
        <p:sp>
          <p:nvSpPr>
            <p:cNvPr id="4" name="TextBox 3">
              <a:extLst>
                <a:ext uri="{FF2B5EF4-FFF2-40B4-BE49-F238E27FC236}">
                  <a16:creationId xmlns:a16="http://schemas.microsoft.com/office/drawing/2014/main" id="{0D9615F8-8601-0C31-55A8-55D1C224425A}"/>
                </a:ext>
              </a:extLst>
            </p:cNvPr>
            <p:cNvSpPr txBox="1"/>
            <p:nvPr/>
          </p:nvSpPr>
          <p:spPr>
            <a:xfrm>
              <a:off x="6762169" y="1630739"/>
              <a:ext cx="4349173" cy="3582519"/>
            </a:xfrm>
            <a:prstGeom prst="rect">
              <a:avLst/>
            </a:prstGeom>
            <a:noFill/>
          </p:spPr>
          <p:txBody>
            <a:bodyPr wrap="square">
              <a:spAutoFit/>
            </a:bodyPr>
            <a:lstStyle/>
            <a:p>
              <a:pPr lvl="0" rtl="0">
                <a:lnSpc>
                  <a:spcPct val="90000"/>
                </a:lnSpc>
                <a:spcAft>
                  <a:spcPts val="0"/>
                </a:spcAft>
                <a:buClr>
                  <a:srgbClr val="000000"/>
                </a:buClr>
                <a:buSzPts val="1800"/>
              </a:pPr>
              <a:r>
                <a:rPr lang="en-GB" b="1">
                  <a:latin typeface="Arial" panose="020B0604020202020204" pitchFamily="34" charset="0"/>
                  <a:ea typeface="Helvetica Neue"/>
                  <a:cs typeface="Arial" panose="020B0604020202020204" pitchFamily="34" charset="0"/>
                  <a:sym typeface="Helvetica Neue"/>
                </a:rPr>
                <a:t>REFERRAL SERVICES</a:t>
              </a:r>
              <a:endParaRPr lang="en-GB" sz="1800" b="1">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endParaRPr lang="en-GB">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a:latin typeface="Arial" panose="020B0604020202020204" pitchFamily="34" charset="0"/>
                  <a:ea typeface="Helvetica Neue"/>
                  <a:cs typeface="Arial" panose="020B0604020202020204" pitchFamily="34" charset="0"/>
                  <a:sym typeface="Helvetica Neue"/>
                </a:rPr>
                <a:t>It is important to stay up to date on the relevant services and service providers within the referral network.</a:t>
              </a:r>
            </a:p>
            <a:p>
              <a:pPr lvl="0" rtl="0">
                <a:lnSpc>
                  <a:spcPct val="90000"/>
                </a:lnSpc>
                <a:spcAft>
                  <a:spcPts val="0"/>
                </a:spcAft>
                <a:buClr>
                  <a:srgbClr val="000000"/>
                </a:buClr>
                <a:buSzPts val="1800"/>
              </a:pPr>
              <a:endParaRPr lang="en-US">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i="1">
                  <a:latin typeface="Arial" panose="020B0604020202020204" pitchFamily="34" charset="0"/>
                  <a:ea typeface="Helvetica Neue"/>
                  <a:cs typeface="Arial" panose="020B0604020202020204" pitchFamily="34" charset="0"/>
                  <a:sym typeface="Helvetica Neue"/>
                </a:rPr>
                <a:t>Service providers also utilizing the CPIMS+ can be added in the CPIMS+ to directly access cases. In case the service provided is not utilizing the CPIMS+, the referral form can be downloaded and shared accordingly using the “Referral” functionality to download a PDF of the IA referral form.  </a:t>
              </a:r>
            </a:p>
          </p:txBody>
        </p:sp>
      </p:grpSp>
      <p:sp>
        <p:nvSpPr>
          <p:cNvPr id="6" name="Rectangle 5">
            <a:extLst>
              <a:ext uri="{FF2B5EF4-FFF2-40B4-BE49-F238E27FC236}">
                <a16:creationId xmlns:a16="http://schemas.microsoft.com/office/drawing/2014/main" id="{D3513B30-BCF7-B6D9-AD66-6EB0E62409DA}"/>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OPTIONAL</a:t>
            </a:r>
          </a:p>
        </p:txBody>
      </p:sp>
    </p:spTree>
    <p:extLst>
      <p:ext uri="{BB962C8B-B14F-4D97-AF65-F5344CB8AC3E}">
        <p14:creationId xmlns:p14="http://schemas.microsoft.com/office/powerpoint/2010/main" val="3803597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2400" b="1">
                <a:solidFill>
                  <a:schemeClr val="bg1"/>
                </a:solidFill>
                <a:latin typeface="Garamond"/>
              </a:rPr>
              <a:t>SESSION 1</a:t>
            </a:r>
          </a:p>
          <a:p>
            <a:br>
              <a:rPr lang="en-CA" b="1">
                <a:solidFill>
                  <a:schemeClr val="bg1"/>
                </a:solidFill>
                <a:latin typeface="Garamond"/>
              </a:rPr>
            </a:br>
            <a:r>
              <a:rPr lang="en-CA" sz="5400" b="1">
                <a:solidFill>
                  <a:schemeClr val="bg1"/>
                </a:solidFill>
                <a:latin typeface="Garamond"/>
              </a:rPr>
              <a:t>Introduction to case management, IM4CM and the CPIMS+</a:t>
            </a:r>
            <a:endParaRPr lang="en-CA" b="1">
              <a:solidFill>
                <a:schemeClr val="bg1"/>
              </a:solidFill>
            </a:endParaRPr>
          </a:p>
        </p:txBody>
      </p:sp>
    </p:spTree>
    <p:extLst>
      <p:ext uri="{BB962C8B-B14F-4D97-AF65-F5344CB8AC3E}">
        <p14:creationId xmlns:p14="http://schemas.microsoft.com/office/powerpoint/2010/main" val="13623340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CPIMS+ demo</a:t>
            </a:r>
          </a:p>
        </p:txBody>
      </p:sp>
      <p:pic>
        <p:nvPicPr>
          <p:cNvPr id="2" name="Graphic 1" descr="Vlog with solid fill">
            <a:hlinkClick r:id="rId3"/>
            <a:extLst>
              <a:ext uri="{FF2B5EF4-FFF2-40B4-BE49-F238E27FC236}">
                <a16:creationId xmlns:a16="http://schemas.microsoft.com/office/drawing/2014/main" id="{2540730A-3611-49AB-7BC6-4F13A36769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4263" y="1708428"/>
            <a:ext cx="3952227" cy="3952227"/>
          </a:xfrm>
          <a:prstGeom prst="rect">
            <a:avLst/>
          </a:prstGeom>
        </p:spPr>
      </p:pic>
      <p:sp>
        <p:nvSpPr>
          <p:cNvPr id="3" name="Google Shape;798;p37">
            <a:extLst>
              <a:ext uri="{FF2B5EF4-FFF2-40B4-BE49-F238E27FC236}">
                <a16:creationId xmlns:a16="http://schemas.microsoft.com/office/drawing/2014/main" id="{BF07B3B9-73CA-B907-69D8-BD6A1B236F6D}"/>
              </a:ext>
            </a:extLst>
          </p:cNvPr>
          <p:cNvSpPr txBox="1"/>
          <p:nvPr/>
        </p:nvSpPr>
        <p:spPr>
          <a:xfrm>
            <a:off x="6095999" y="1966362"/>
            <a:ext cx="4898075" cy="3617488"/>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hlinkClick r:id="rId6"/>
              </a:rPr>
              <a:t>Referral &amp; consent process</a:t>
            </a:r>
            <a:endParaRPr lang="en-US" sz="240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Services form </a:t>
            </a:r>
          </a:p>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IA referral form</a:t>
            </a:r>
          </a:p>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hlinkClick r:id="rId7"/>
              </a:rPr>
              <a:t>Alerts</a:t>
            </a:r>
            <a:r>
              <a:rPr lang="en-US" sz="2400">
                <a:solidFill>
                  <a:schemeClr val="dk1"/>
                </a:solidFill>
                <a:latin typeface="Arial" panose="020B0604020202020204" pitchFamily="34" charset="0"/>
                <a:ea typeface="Helvetica Neue"/>
                <a:cs typeface="Arial" panose="020B0604020202020204" pitchFamily="34" charset="0"/>
                <a:sym typeface="Helvetica Neue"/>
              </a:rPr>
              <a:t> </a:t>
            </a:r>
          </a:p>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Workflow Taskbar moves to ‘services implemented’</a:t>
            </a:r>
          </a:p>
        </p:txBody>
      </p:sp>
    </p:spTree>
    <p:extLst>
      <p:ext uri="{BB962C8B-B14F-4D97-AF65-F5344CB8AC3E}">
        <p14:creationId xmlns:p14="http://schemas.microsoft.com/office/powerpoint/2010/main" val="13166933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Your turn!</a:t>
            </a:r>
          </a:p>
        </p:txBody>
      </p:sp>
      <p:grpSp>
        <p:nvGrpSpPr>
          <p:cNvPr id="3" name="Group 2">
            <a:extLst>
              <a:ext uri="{FF2B5EF4-FFF2-40B4-BE49-F238E27FC236}">
                <a16:creationId xmlns:a16="http://schemas.microsoft.com/office/drawing/2014/main" id="{F2DF5277-7B41-D211-CDBB-C1012DE152CE}"/>
              </a:ext>
            </a:extLst>
          </p:cNvPr>
          <p:cNvGrpSpPr/>
          <p:nvPr/>
        </p:nvGrpSpPr>
        <p:grpSpPr>
          <a:xfrm>
            <a:off x="1007851" y="1697728"/>
            <a:ext cx="950012" cy="1799163"/>
            <a:chOff x="7838339" y="2226754"/>
            <a:chExt cx="1969639" cy="3730164"/>
          </a:xfrm>
          <a:solidFill>
            <a:schemeClr val="accent4"/>
          </a:solidFill>
        </p:grpSpPr>
        <p:sp>
          <p:nvSpPr>
            <p:cNvPr id="4" name="Round Same Side Corner Rectangle 3">
              <a:extLst>
                <a:ext uri="{FF2B5EF4-FFF2-40B4-BE49-F238E27FC236}">
                  <a16:creationId xmlns:a16="http://schemas.microsoft.com/office/drawing/2014/main" id="{42B3F23B-66B5-27E9-6A32-2A707F6FD744}"/>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1</a:t>
              </a:r>
            </a:p>
          </p:txBody>
        </p:sp>
        <p:sp>
          <p:nvSpPr>
            <p:cNvPr id="5" name="Oval 4">
              <a:extLst>
                <a:ext uri="{FF2B5EF4-FFF2-40B4-BE49-F238E27FC236}">
                  <a16:creationId xmlns:a16="http://schemas.microsoft.com/office/drawing/2014/main" id="{717C5015-67BF-E300-244B-CD259FEEBC4B}"/>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 name="Group 5">
              <a:extLst>
                <a:ext uri="{FF2B5EF4-FFF2-40B4-BE49-F238E27FC236}">
                  <a16:creationId xmlns:a16="http://schemas.microsoft.com/office/drawing/2014/main" id="{04F8E68D-C3AE-5C6B-0066-7A59DF96A4A8}"/>
                </a:ext>
              </a:extLst>
            </p:cNvPr>
            <p:cNvGrpSpPr/>
            <p:nvPr/>
          </p:nvGrpSpPr>
          <p:grpSpPr>
            <a:xfrm rot="507905">
              <a:off x="7838339" y="3815940"/>
              <a:ext cx="553322" cy="1525212"/>
              <a:chOff x="7916671" y="3937945"/>
              <a:chExt cx="553322" cy="1525212"/>
            </a:xfrm>
            <a:grpFill/>
          </p:grpSpPr>
          <p:sp>
            <p:nvSpPr>
              <p:cNvPr id="10" name="Round Same Side Corner Rectangle 25">
                <a:extLst>
                  <a:ext uri="{FF2B5EF4-FFF2-40B4-BE49-F238E27FC236}">
                    <a16:creationId xmlns:a16="http://schemas.microsoft.com/office/drawing/2014/main" id="{52E34FB8-1F52-F97C-8BE8-16C079997096}"/>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61AA94C5-FA23-56DA-6F54-F678423126E2}"/>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7" name="Group 6">
              <a:extLst>
                <a:ext uri="{FF2B5EF4-FFF2-40B4-BE49-F238E27FC236}">
                  <a16:creationId xmlns:a16="http://schemas.microsoft.com/office/drawing/2014/main" id="{541CDD49-CC01-7692-E73A-EAC6690874B7}"/>
                </a:ext>
              </a:extLst>
            </p:cNvPr>
            <p:cNvGrpSpPr/>
            <p:nvPr/>
          </p:nvGrpSpPr>
          <p:grpSpPr>
            <a:xfrm rot="21105829" flipH="1">
              <a:off x="9243874" y="3806245"/>
              <a:ext cx="564104" cy="1525212"/>
              <a:chOff x="7916671" y="3937945"/>
              <a:chExt cx="553322" cy="1525212"/>
            </a:xfrm>
            <a:grpFill/>
          </p:grpSpPr>
          <p:sp>
            <p:nvSpPr>
              <p:cNvPr id="8" name="Round Same Side Corner Rectangle 25">
                <a:extLst>
                  <a:ext uri="{FF2B5EF4-FFF2-40B4-BE49-F238E27FC236}">
                    <a16:creationId xmlns:a16="http://schemas.microsoft.com/office/drawing/2014/main" id="{E45718C4-2CA1-9A04-5F0B-462B3F7B145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5B79DEC8-371F-3B26-720A-A7B538893FC5}"/>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2" name="Group 11">
            <a:extLst>
              <a:ext uri="{FF2B5EF4-FFF2-40B4-BE49-F238E27FC236}">
                <a16:creationId xmlns:a16="http://schemas.microsoft.com/office/drawing/2014/main" id="{01E6BBA0-9A03-8ECF-3FC4-21A4C1E99AEE}"/>
              </a:ext>
            </a:extLst>
          </p:cNvPr>
          <p:cNvGrpSpPr/>
          <p:nvPr/>
        </p:nvGrpSpPr>
        <p:grpSpPr>
          <a:xfrm>
            <a:off x="6577111" y="1697728"/>
            <a:ext cx="950012" cy="1799163"/>
            <a:chOff x="7838339" y="2226754"/>
            <a:chExt cx="1969639" cy="3730164"/>
          </a:xfrm>
          <a:solidFill>
            <a:schemeClr val="accent1"/>
          </a:solidFill>
        </p:grpSpPr>
        <p:sp>
          <p:nvSpPr>
            <p:cNvPr id="13" name="Round Same Side Corner Rectangle 3">
              <a:extLst>
                <a:ext uri="{FF2B5EF4-FFF2-40B4-BE49-F238E27FC236}">
                  <a16:creationId xmlns:a16="http://schemas.microsoft.com/office/drawing/2014/main" id="{A849B792-277F-AAA7-ABC9-0A2D3BAD013C}"/>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2</a:t>
              </a:r>
            </a:p>
          </p:txBody>
        </p:sp>
        <p:sp>
          <p:nvSpPr>
            <p:cNvPr id="15" name="Oval 14">
              <a:extLst>
                <a:ext uri="{FF2B5EF4-FFF2-40B4-BE49-F238E27FC236}">
                  <a16:creationId xmlns:a16="http://schemas.microsoft.com/office/drawing/2014/main" id="{CEC93585-17B7-94D1-ABED-1ED4D00721E5}"/>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6" name="Group 15">
              <a:extLst>
                <a:ext uri="{FF2B5EF4-FFF2-40B4-BE49-F238E27FC236}">
                  <a16:creationId xmlns:a16="http://schemas.microsoft.com/office/drawing/2014/main" id="{87BC1CD1-2ACE-99FC-1FEF-22707A489CCE}"/>
                </a:ext>
              </a:extLst>
            </p:cNvPr>
            <p:cNvGrpSpPr/>
            <p:nvPr/>
          </p:nvGrpSpPr>
          <p:grpSpPr>
            <a:xfrm rot="507905">
              <a:off x="7838339" y="3815940"/>
              <a:ext cx="553322" cy="1525212"/>
              <a:chOff x="7916671" y="3937945"/>
              <a:chExt cx="553322" cy="1525212"/>
            </a:xfrm>
            <a:grpFill/>
          </p:grpSpPr>
          <p:sp>
            <p:nvSpPr>
              <p:cNvPr id="20" name="Round Same Side Corner Rectangle 25">
                <a:extLst>
                  <a:ext uri="{FF2B5EF4-FFF2-40B4-BE49-F238E27FC236}">
                    <a16:creationId xmlns:a16="http://schemas.microsoft.com/office/drawing/2014/main" id="{38C4EEFF-7DB9-5C59-3594-A0C8BD7AA837}"/>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39B464D4-87C4-6D5E-513C-E5231A83FF99}"/>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7" name="Group 16">
              <a:extLst>
                <a:ext uri="{FF2B5EF4-FFF2-40B4-BE49-F238E27FC236}">
                  <a16:creationId xmlns:a16="http://schemas.microsoft.com/office/drawing/2014/main" id="{B3ABCF98-68FB-6794-7F02-AEA9AC4DE1BA}"/>
                </a:ext>
              </a:extLst>
            </p:cNvPr>
            <p:cNvGrpSpPr/>
            <p:nvPr/>
          </p:nvGrpSpPr>
          <p:grpSpPr>
            <a:xfrm rot="21105829" flipH="1">
              <a:off x="9243874" y="3806245"/>
              <a:ext cx="564104" cy="1525212"/>
              <a:chOff x="7916671" y="3937945"/>
              <a:chExt cx="553322" cy="1525212"/>
            </a:xfrm>
            <a:grpFill/>
          </p:grpSpPr>
          <p:sp>
            <p:nvSpPr>
              <p:cNvPr id="18" name="Round Same Side Corner Rectangle 25">
                <a:extLst>
                  <a:ext uri="{FF2B5EF4-FFF2-40B4-BE49-F238E27FC236}">
                    <a16:creationId xmlns:a16="http://schemas.microsoft.com/office/drawing/2014/main" id="{F29BFF1B-0671-F158-A15D-F57D59AA173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2E8A0F09-6D8A-1F5C-7EDD-678A3CE9C365}"/>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22" name="TextBox 21">
            <a:extLst>
              <a:ext uri="{FF2B5EF4-FFF2-40B4-BE49-F238E27FC236}">
                <a16:creationId xmlns:a16="http://schemas.microsoft.com/office/drawing/2014/main" id="{B53B61FF-21E1-A49D-BA3C-03BE2D9EE8F0}"/>
              </a:ext>
            </a:extLst>
          </p:cNvPr>
          <p:cNvSpPr txBox="1"/>
          <p:nvPr/>
        </p:nvSpPr>
        <p:spPr>
          <a:xfrm>
            <a:off x="2342601" y="1636545"/>
            <a:ext cx="3345530" cy="3923575"/>
          </a:xfrm>
          <a:prstGeom prst="rect">
            <a:avLst/>
          </a:prstGeom>
          <a:noFill/>
        </p:spPr>
        <p:txBody>
          <a:bodyPr wrap="square">
            <a:spAutoFit/>
          </a:bodyPr>
          <a:lstStyle/>
          <a:p>
            <a:pPr marL="0" marR="0" lvl="0" indent="0" algn="l" rtl="0">
              <a:lnSpc>
                <a:spcPct val="107000"/>
              </a:lnSpc>
              <a:spcBef>
                <a:spcPts val="0"/>
              </a:spcBef>
              <a:buNone/>
            </a:pPr>
            <a:r>
              <a:rPr lang="en-US" b="1">
                <a:solidFill>
                  <a:schemeClr val="dk1"/>
                </a:solidFill>
                <a:latin typeface="Arial"/>
                <a:ea typeface="Arial"/>
                <a:cs typeface="Arial"/>
                <a:sym typeface="Arial"/>
              </a:rPr>
              <a:t>CASEWORKER</a:t>
            </a:r>
          </a:p>
          <a:p>
            <a:pPr marL="0" marR="0" lvl="0" indent="0" algn="l" rtl="0">
              <a:lnSpc>
                <a:spcPct val="107000"/>
              </a:lnSpc>
              <a:spcBef>
                <a:spcPts val="0"/>
              </a:spcBef>
              <a:buNone/>
            </a:pPr>
            <a:endParaRPr lang="en-US" b="1">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Pick an action out of the case plan that needs a referral and refer the case to a service provider internal to the CPIMS+/external to the CPIMS+ (with downloaded IA referral form)</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Pretend the services is completed, practice filling in the services form</a:t>
            </a:r>
          </a:p>
        </p:txBody>
      </p:sp>
      <p:sp>
        <p:nvSpPr>
          <p:cNvPr id="23" name="TextBox 22">
            <a:extLst>
              <a:ext uri="{FF2B5EF4-FFF2-40B4-BE49-F238E27FC236}">
                <a16:creationId xmlns:a16="http://schemas.microsoft.com/office/drawing/2014/main" id="{372FD154-F283-5D16-15DE-6922CCB3C6BF}"/>
              </a:ext>
            </a:extLst>
          </p:cNvPr>
          <p:cNvSpPr txBox="1"/>
          <p:nvPr/>
        </p:nvSpPr>
        <p:spPr>
          <a:xfrm>
            <a:off x="7990790" y="1636545"/>
            <a:ext cx="3345530" cy="4219938"/>
          </a:xfrm>
          <a:prstGeom prst="rect">
            <a:avLst/>
          </a:prstGeom>
          <a:noFill/>
        </p:spPr>
        <p:txBody>
          <a:bodyPr wrap="square">
            <a:spAutoFit/>
          </a:bodyPr>
          <a:lstStyle/>
          <a:p>
            <a:pPr marL="0" marR="0" lvl="0" indent="0" algn="l" rtl="0">
              <a:lnSpc>
                <a:spcPct val="107000"/>
              </a:lnSpc>
              <a:spcBef>
                <a:spcPts val="0"/>
              </a:spcBef>
              <a:buNone/>
            </a:pPr>
            <a:r>
              <a:rPr lang="en-US" b="1">
                <a:solidFill>
                  <a:schemeClr val="dk1"/>
                </a:solidFill>
                <a:latin typeface="Arial"/>
                <a:ea typeface="Arial"/>
                <a:cs typeface="Arial"/>
                <a:sym typeface="Arial"/>
              </a:rPr>
              <a:t>SUPERVISOR</a:t>
            </a:r>
          </a:p>
          <a:p>
            <a:pPr marL="0" marR="0" lvl="0" indent="0" algn="l" rtl="0">
              <a:lnSpc>
                <a:spcPct val="107000"/>
              </a:lnSpc>
              <a:spcBef>
                <a:spcPts val="0"/>
              </a:spcBef>
              <a:buNone/>
            </a:pPr>
            <a:endParaRPr lang="en-US" b="1">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Review the service form</a:t>
            </a:r>
          </a:p>
          <a:p>
            <a:pPr marL="285750" marR="0" lvl="0" indent="-285750" algn="l" rtl="0">
              <a:lnSpc>
                <a:spcPct val="107000"/>
              </a:lnSpc>
              <a:spcBef>
                <a:spcPts val="0"/>
              </a:spcBef>
              <a:buFont typeface="Arial" panose="020B0604020202020204" pitchFamily="34" charset="0"/>
              <a:buChar char="•"/>
            </a:pPr>
            <a:endParaRPr lang="en-US">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endParaRPr lang="en-US">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endParaRPr lang="en-US">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endParaRPr lang="en-US">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endParaRPr lang="en-US">
              <a:solidFill>
                <a:schemeClr val="dk1"/>
              </a:solidFill>
              <a:latin typeface="Arial"/>
              <a:ea typeface="Arial"/>
              <a:cs typeface="Arial"/>
              <a:sym typeface="Arial"/>
            </a:endParaRPr>
          </a:p>
          <a:p>
            <a:pPr marL="0" marR="0" lvl="0" indent="0" algn="l" rtl="0">
              <a:lnSpc>
                <a:spcPct val="107000"/>
              </a:lnSpc>
              <a:spcBef>
                <a:spcPts val="0"/>
              </a:spcBef>
              <a:buNone/>
            </a:pPr>
            <a:r>
              <a:rPr lang="en-US" b="1">
                <a:solidFill>
                  <a:schemeClr val="dk1"/>
                </a:solidFill>
                <a:latin typeface="Arial"/>
                <a:ea typeface="Arial"/>
                <a:cs typeface="Arial"/>
                <a:sym typeface="Arial"/>
              </a:rPr>
              <a:t>BOTH</a:t>
            </a:r>
          </a:p>
          <a:p>
            <a:pPr marL="0" marR="0" lvl="0" indent="0" algn="l" rtl="0">
              <a:lnSpc>
                <a:spcPct val="107000"/>
              </a:lnSpc>
              <a:spcBef>
                <a:spcPts val="0"/>
              </a:spcBef>
              <a:buNone/>
            </a:pPr>
            <a:endParaRPr lang="en-US" b="1">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For both: </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Review tasks </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Review alerts and when they appear/disappear</a:t>
            </a:r>
          </a:p>
        </p:txBody>
      </p:sp>
      <p:grpSp>
        <p:nvGrpSpPr>
          <p:cNvPr id="24" name="Group 23">
            <a:extLst>
              <a:ext uri="{FF2B5EF4-FFF2-40B4-BE49-F238E27FC236}">
                <a16:creationId xmlns:a16="http://schemas.microsoft.com/office/drawing/2014/main" id="{E9FCF081-CDED-F201-F631-73D9FF3167AA}"/>
              </a:ext>
            </a:extLst>
          </p:cNvPr>
          <p:cNvGrpSpPr/>
          <p:nvPr/>
        </p:nvGrpSpPr>
        <p:grpSpPr>
          <a:xfrm>
            <a:off x="6511526" y="4016486"/>
            <a:ext cx="950012" cy="1799163"/>
            <a:chOff x="7838339" y="2226754"/>
            <a:chExt cx="1969639" cy="3730164"/>
          </a:xfrm>
          <a:solidFill>
            <a:schemeClr val="accent4"/>
          </a:solidFill>
        </p:grpSpPr>
        <p:sp>
          <p:nvSpPr>
            <p:cNvPr id="25" name="Round Same Side Corner Rectangle 3">
              <a:extLst>
                <a:ext uri="{FF2B5EF4-FFF2-40B4-BE49-F238E27FC236}">
                  <a16:creationId xmlns:a16="http://schemas.microsoft.com/office/drawing/2014/main" id="{5EE0A233-63B3-BDD7-FDDE-6BAEC92808CF}"/>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a:extLst>
                <a:ext uri="{FF2B5EF4-FFF2-40B4-BE49-F238E27FC236}">
                  <a16:creationId xmlns:a16="http://schemas.microsoft.com/office/drawing/2014/main" id="{CCDFDB2A-2BE8-981F-E88E-4340F8AB475E}"/>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7" name="Group 26">
              <a:extLst>
                <a:ext uri="{FF2B5EF4-FFF2-40B4-BE49-F238E27FC236}">
                  <a16:creationId xmlns:a16="http://schemas.microsoft.com/office/drawing/2014/main" id="{61D36BDB-E0BD-3F34-7903-1558DFFE53B0}"/>
                </a:ext>
              </a:extLst>
            </p:cNvPr>
            <p:cNvGrpSpPr/>
            <p:nvPr/>
          </p:nvGrpSpPr>
          <p:grpSpPr>
            <a:xfrm rot="507905">
              <a:off x="7838339" y="3815940"/>
              <a:ext cx="553322" cy="1525212"/>
              <a:chOff x="7916671" y="3937945"/>
              <a:chExt cx="553322" cy="1525212"/>
            </a:xfrm>
            <a:grpFill/>
          </p:grpSpPr>
          <p:sp>
            <p:nvSpPr>
              <p:cNvPr id="31" name="Round Same Side Corner Rectangle 25">
                <a:extLst>
                  <a:ext uri="{FF2B5EF4-FFF2-40B4-BE49-F238E27FC236}">
                    <a16:creationId xmlns:a16="http://schemas.microsoft.com/office/drawing/2014/main" id="{AB4ACC1A-59FB-EA6C-ACDF-958249416463}"/>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a:extLst>
                  <a:ext uri="{FF2B5EF4-FFF2-40B4-BE49-F238E27FC236}">
                    <a16:creationId xmlns:a16="http://schemas.microsoft.com/office/drawing/2014/main" id="{3B9A9F1A-0D26-86AB-0EB0-1CBA5711527A}"/>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8" name="Group 27">
              <a:extLst>
                <a:ext uri="{FF2B5EF4-FFF2-40B4-BE49-F238E27FC236}">
                  <a16:creationId xmlns:a16="http://schemas.microsoft.com/office/drawing/2014/main" id="{1A26DE36-672F-2626-9195-3E05519B0567}"/>
                </a:ext>
              </a:extLst>
            </p:cNvPr>
            <p:cNvGrpSpPr/>
            <p:nvPr/>
          </p:nvGrpSpPr>
          <p:grpSpPr>
            <a:xfrm rot="21105829" flipH="1">
              <a:off x="9243874" y="3806245"/>
              <a:ext cx="564104" cy="1525212"/>
              <a:chOff x="7916671" y="3937945"/>
              <a:chExt cx="553322" cy="1525212"/>
            </a:xfrm>
            <a:grpFill/>
          </p:grpSpPr>
          <p:sp>
            <p:nvSpPr>
              <p:cNvPr id="29" name="Round Same Side Corner Rectangle 25">
                <a:extLst>
                  <a:ext uri="{FF2B5EF4-FFF2-40B4-BE49-F238E27FC236}">
                    <a16:creationId xmlns:a16="http://schemas.microsoft.com/office/drawing/2014/main" id="{2FDE226B-6B2C-BFC8-21A7-773217A25358}"/>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a:extLst>
                  <a:ext uri="{FF2B5EF4-FFF2-40B4-BE49-F238E27FC236}">
                    <a16:creationId xmlns:a16="http://schemas.microsoft.com/office/drawing/2014/main" id="{70EFC0E4-7D9F-5434-AE5D-1A336EF18CB5}"/>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33" name="Group 32">
            <a:extLst>
              <a:ext uri="{FF2B5EF4-FFF2-40B4-BE49-F238E27FC236}">
                <a16:creationId xmlns:a16="http://schemas.microsoft.com/office/drawing/2014/main" id="{25EFDEFB-8D26-33E6-F545-837DED4E835B}"/>
              </a:ext>
            </a:extLst>
          </p:cNvPr>
          <p:cNvGrpSpPr/>
          <p:nvPr/>
        </p:nvGrpSpPr>
        <p:grpSpPr>
          <a:xfrm>
            <a:off x="6842702" y="4212531"/>
            <a:ext cx="950012" cy="1799163"/>
            <a:chOff x="7838339" y="2226754"/>
            <a:chExt cx="1969639" cy="3730164"/>
          </a:xfrm>
          <a:solidFill>
            <a:schemeClr val="accent1"/>
          </a:solidFill>
        </p:grpSpPr>
        <p:sp>
          <p:nvSpPr>
            <p:cNvPr id="34" name="Round Same Side Corner Rectangle 3">
              <a:extLst>
                <a:ext uri="{FF2B5EF4-FFF2-40B4-BE49-F238E27FC236}">
                  <a16:creationId xmlns:a16="http://schemas.microsoft.com/office/drawing/2014/main" id="{B167F697-5956-86CE-8989-330BF9F6E538}"/>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3</a:t>
              </a:r>
            </a:p>
          </p:txBody>
        </p:sp>
        <p:sp>
          <p:nvSpPr>
            <p:cNvPr id="35" name="Oval 34">
              <a:extLst>
                <a:ext uri="{FF2B5EF4-FFF2-40B4-BE49-F238E27FC236}">
                  <a16:creationId xmlns:a16="http://schemas.microsoft.com/office/drawing/2014/main" id="{EDC78725-BFFB-0440-0D20-3A12C977D95D}"/>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6" name="Group 35">
              <a:extLst>
                <a:ext uri="{FF2B5EF4-FFF2-40B4-BE49-F238E27FC236}">
                  <a16:creationId xmlns:a16="http://schemas.microsoft.com/office/drawing/2014/main" id="{9559ABB2-0A9A-E114-6F0D-363741AE99ED}"/>
                </a:ext>
              </a:extLst>
            </p:cNvPr>
            <p:cNvGrpSpPr/>
            <p:nvPr/>
          </p:nvGrpSpPr>
          <p:grpSpPr>
            <a:xfrm rot="507905">
              <a:off x="7838339" y="3815940"/>
              <a:ext cx="553322" cy="1525212"/>
              <a:chOff x="7916671" y="3937945"/>
              <a:chExt cx="553322" cy="1525212"/>
            </a:xfrm>
            <a:grpFill/>
          </p:grpSpPr>
          <p:sp>
            <p:nvSpPr>
              <p:cNvPr id="40" name="Round Same Side Corner Rectangle 25">
                <a:extLst>
                  <a:ext uri="{FF2B5EF4-FFF2-40B4-BE49-F238E27FC236}">
                    <a16:creationId xmlns:a16="http://schemas.microsoft.com/office/drawing/2014/main" id="{387F0981-ED6F-B928-1D9C-F6452775DE02}"/>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a:extLst>
                  <a:ext uri="{FF2B5EF4-FFF2-40B4-BE49-F238E27FC236}">
                    <a16:creationId xmlns:a16="http://schemas.microsoft.com/office/drawing/2014/main" id="{1DE4894C-9BDA-66D7-31F5-68635AF322E2}"/>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7" name="Group 36">
              <a:extLst>
                <a:ext uri="{FF2B5EF4-FFF2-40B4-BE49-F238E27FC236}">
                  <a16:creationId xmlns:a16="http://schemas.microsoft.com/office/drawing/2014/main" id="{35E95CEE-8593-8BB5-F3A4-74BE6341BA7C}"/>
                </a:ext>
              </a:extLst>
            </p:cNvPr>
            <p:cNvGrpSpPr/>
            <p:nvPr/>
          </p:nvGrpSpPr>
          <p:grpSpPr>
            <a:xfrm rot="21105829" flipH="1">
              <a:off x="9243874" y="3806245"/>
              <a:ext cx="564104" cy="1525212"/>
              <a:chOff x="7916671" y="3937945"/>
              <a:chExt cx="553322" cy="1525212"/>
            </a:xfrm>
            <a:grpFill/>
          </p:grpSpPr>
          <p:sp>
            <p:nvSpPr>
              <p:cNvPr id="38" name="Round Same Side Corner Rectangle 25">
                <a:extLst>
                  <a:ext uri="{FF2B5EF4-FFF2-40B4-BE49-F238E27FC236}">
                    <a16:creationId xmlns:a16="http://schemas.microsoft.com/office/drawing/2014/main" id="{5F8739AC-77E7-7E19-7146-BA194B255EF4}"/>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Oval 38">
                <a:extLst>
                  <a:ext uri="{FF2B5EF4-FFF2-40B4-BE49-F238E27FC236}">
                    <a16:creationId xmlns:a16="http://schemas.microsoft.com/office/drawing/2014/main" id="{9E104297-273F-F4D9-5B06-1816FEFBB0B7}"/>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2" name="Group 1">
            <a:extLst>
              <a:ext uri="{FF2B5EF4-FFF2-40B4-BE49-F238E27FC236}">
                <a16:creationId xmlns:a16="http://schemas.microsoft.com/office/drawing/2014/main" id="{C60BEC88-DEA9-75C6-E0F5-7B78A0891EDB}"/>
              </a:ext>
            </a:extLst>
          </p:cNvPr>
          <p:cNvGrpSpPr/>
          <p:nvPr/>
        </p:nvGrpSpPr>
        <p:grpSpPr>
          <a:xfrm>
            <a:off x="10228983" y="337468"/>
            <a:ext cx="1587872" cy="1368854"/>
            <a:chOff x="10228983" y="337468"/>
            <a:chExt cx="1587872" cy="1368854"/>
          </a:xfrm>
        </p:grpSpPr>
        <p:sp>
          <p:nvSpPr>
            <p:cNvPr id="42" name="Hexagon 41">
              <a:extLst>
                <a:ext uri="{FF2B5EF4-FFF2-40B4-BE49-F238E27FC236}">
                  <a16:creationId xmlns:a16="http://schemas.microsoft.com/office/drawing/2014/main" id="{ECBD1BED-C1BE-70E2-97F7-57A6EAE6FC50}"/>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3" name="Group 42">
              <a:extLst>
                <a:ext uri="{FF2B5EF4-FFF2-40B4-BE49-F238E27FC236}">
                  <a16:creationId xmlns:a16="http://schemas.microsoft.com/office/drawing/2014/main" id="{D8D9F381-3F45-F978-F413-208B28F46D8C}"/>
                </a:ext>
              </a:extLst>
            </p:cNvPr>
            <p:cNvGrpSpPr/>
            <p:nvPr/>
          </p:nvGrpSpPr>
          <p:grpSpPr>
            <a:xfrm>
              <a:off x="10621771" y="762700"/>
              <a:ext cx="562136" cy="634675"/>
              <a:chOff x="760175" y="830142"/>
              <a:chExt cx="867619" cy="979579"/>
            </a:xfrm>
          </p:grpSpPr>
          <p:sp>
            <p:nvSpPr>
              <p:cNvPr id="47" name="Rectangle 46">
                <a:extLst>
                  <a:ext uri="{FF2B5EF4-FFF2-40B4-BE49-F238E27FC236}">
                    <a16:creationId xmlns:a16="http://schemas.microsoft.com/office/drawing/2014/main" id="{CDC22EBA-6D25-4E18-A922-A7F6E39F81E6}"/>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22</a:t>
                </a:r>
              </a:p>
            </p:txBody>
          </p:sp>
          <p:sp>
            <p:nvSpPr>
              <p:cNvPr id="48" name="Rectangle 47">
                <a:extLst>
                  <a:ext uri="{FF2B5EF4-FFF2-40B4-BE49-F238E27FC236}">
                    <a16:creationId xmlns:a16="http://schemas.microsoft.com/office/drawing/2014/main" id="{7AE1BB25-2E6B-8663-4734-F81DC9EAA7FD}"/>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4" name="Group 43">
              <a:extLst>
                <a:ext uri="{FF2B5EF4-FFF2-40B4-BE49-F238E27FC236}">
                  <a16:creationId xmlns:a16="http://schemas.microsoft.com/office/drawing/2014/main" id="{30D03C3C-D5D6-FFB6-8ACC-6989EA8C4DDD}"/>
                </a:ext>
              </a:extLst>
            </p:cNvPr>
            <p:cNvGrpSpPr/>
            <p:nvPr/>
          </p:nvGrpSpPr>
          <p:grpSpPr>
            <a:xfrm>
              <a:off x="11325415" y="762706"/>
              <a:ext cx="182192" cy="634676"/>
              <a:chOff x="2121762" y="2323619"/>
              <a:chExt cx="200378" cy="825210"/>
            </a:xfrm>
          </p:grpSpPr>
          <p:sp>
            <p:nvSpPr>
              <p:cNvPr id="45" name="Isosceles Triangle 44">
                <a:extLst>
                  <a:ext uri="{FF2B5EF4-FFF2-40B4-BE49-F238E27FC236}">
                    <a16:creationId xmlns:a16="http://schemas.microsoft.com/office/drawing/2014/main" id="{7BD35775-CA59-02DC-51CA-C172DA94C54F}"/>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a:extLst>
                  <a:ext uri="{FF2B5EF4-FFF2-40B4-BE49-F238E27FC236}">
                    <a16:creationId xmlns:a16="http://schemas.microsoft.com/office/drawing/2014/main" id="{3738BE4B-49E9-5D93-64C7-1969ABC67FCA}"/>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3160350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GB"/>
              <a:t>Feedback and discussion</a:t>
            </a:r>
            <a:endParaRPr lang="en-ZA"/>
          </a:p>
        </p:txBody>
      </p:sp>
      <p:grpSp>
        <p:nvGrpSpPr>
          <p:cNvPr id="7" name="Google Shape;314;p4">
            <a:extLst>
              <a:ext uri="{FF2B5EF4-FFF2-40B4-BE49-F238E27FC236}">
                <a16:creationId xmlns:a16="http://schemas.microsoft.com/office/drawing/2014/main" id="{1953BACE-91D1-503E-307C-B0EDB60D0D84}"/>
              </a:ext>
            </a:extLst>
          </p:cNvPr>
          <p:cNvGrpSpPr/>
          <p:nvPr/>
        </p:nvGrpSpPr>
        <p:grpSpPr>
          <a:xfrm>
            <a:off x="3419151" y="1903827"/>
            <a:ext cx="5353697" cy="3474717"/>
            <a:chOff x="3400707" y="1772174"/>
            <a:chExt cx="5758105" cy="3737192"/>
          </a:xfrm>
          <a:solidFill>
            <a:schemeClr val="accent4"/>
          </a:solidFill>
        </p:grpSpPr>
        <p:sp>
          <p:nvSpPr>
            <p:cNvPr id="8" name="Google Shape;315;p4">
              <a:extLst>
                <a:ext uri="{FF2B5EF4-FFF2-40B4-BE49-F238E27FC236}">
                  <a16:creationId xmlns:a16="http://schemas.microsoft.com/office/drawing/2014/main" id="{F9A16401-D390-72F6-C343-E172C41809E7}"/>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316;p4">
              <a:extLst>
                <a:ext uri="{FF2B5EF4-FFF2-40B4-BE49-F238E27FC236}">
                  <a16:creationId xmlns:a16="http://schemas.microsoft.com/office/drawing/2014/main" id="{443A0B5C-07E4-903A-06A0-FCE42BEDD4E5}"/>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317;p4">
              <a:extLst>
                <a:ext uri="{FF2B5EF4-FFF2-40B4-BE49-F238E27FC236}">
                  <a16:creationId xmlns:a16="http://schemas.microsoft.com/office/drawing/2014/main" id="{3FAB0B37-FEC3-FBD0-15AD-0393720342C9}"/>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318;p4">
              <a:extLst>
                <a:ext uri="{FF2B5EF4-FFF2-40B4-BE49-F238E27FC236}">
                  <a16:creationId xmlns:a16="http://schemas.microsoft.com/office/drawing/2014/main" id="{590020B2-76D0-CFF0-9FE8-969FB5E01273}"/>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319;p4">
              <a:extLst>
                <a:ext uri="{FF2B5EF4-FFF2-40B4-BE49-F238E27FC236}">
                  <a16:creationId xmlns:a16="http://schemas.microsoft.com/office/drawing/2014/main" id="{C5CD9117-50C6-639A-E50B-CD0B9B403BC3}"/>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320;p4">
              <a:extLst>
                <a:ext uri="{FF2B5EF4-FFF2-40B4-BE49-F238E27FC236}">
                  <a16:creationId xmlns:a16="http://schemas.microsoft.com/office/drawing/2014/main" id="{D4DFF996-281E-6699-E93C-A389C036D1E9}"/>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321;p4">
              <a:extLst>
                <a:ext uri="{FF2B5EF4-FFF2-40B4-BE49-F238E27FC236}">
                  <a16:creationId xmlns:a16="http://schemas.microsoft.com/office/drawing/2014/main" id="{874089DC-F5D1-789C-F588-0B89A94DAFE8}"/>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322;p4">
              <a:extLst>
                <a:ext uri="{FF2B5EF4-FFF2-40B4-BE49-F238E27FC236}">
                  <a16:creationId xmlns:a16="http://schemas.microsoft.com/office/drawing/2014/main" id="{999A13D2-020D-4F15-23BC-AC878498C013}"/>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 name="Group 2">
            <a:extLst>
              <a:ext uri="{FF2B5EF4-FFF2-40B4-BE49-F238E27FC236}">
                <a16:creationId xmlns:a16="http://schemas.microsoft.com/office/drawing/2014/main" id="{16309036-E07B-42B7-129E-E2F19316F4D1}"/>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79498333-D07C-48E9-85EA-2376C9C1E25B}"/>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5" name="Group 4">
              <a:extLst>
                <a:ext uri="{FF2B5EF4-FFF2-40B4-BE49-F238E27FC236}">
                  <a16:creationId xmlns:a16="http://schemas.microsoft.com/office/drawing/2014/main" id="{2AF8EBB9-0F71-53C0-5270-B76FF15D96E7}"/>
                </a:ext>
              </a:extLst>
            </p:cNvPr>
            <p:cNvGrpSpPr/>
            <p:nvPr/>
          </p:nvGrpSpPr>
          <p:grpSpPr>
            <a:xfrm>
              <a:off x="10621771" y="762700"/>
              <a:ext cx="562136" cy="634675"/>
              <a:chOff x="760175" y="830142"/>
              <a:chExt cx="867619" cy="979579"/>
            </a:xfrm>
          </p:grpSpPr>
          <p:sp>
            <p:nvSpPr>
              <p:cNvPr id="18" name="Rectangle 17">
                <a:extLst>
                  <a:ext uri="{FF2B5EF4-FFF2-40B4-BE49-F238E27FC236}">
                    <a16:creationId xmlns:a16="http://schemas.microsoft.com/office/drawing/2014/main" id="{FA1C90BE-0A64-12FD-97DC-783FDADBBDAF}"/>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3</a:t>
                </a:r>
              </a:p>
            </p:txBody>
          </p:sp>
          <p:sp>
            <p:nvSpPr>
              <p:cNvPr id="19" name="Rectangle 18">
                <a:extLst>
                  <a:ext uri="{FF2B5EF4-FFF2-40B4-BE49-F238E27FC236}">
                    <a16:creationId xmlns:a16="http://schemas.microsoft.com/office/drawing/2014/main" id="{D2AFEC21-2082-02D4-4C0E-DA2555E69ACF}"/>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6" name="Group 5">
              <a:extLst>
                <a:ext uri="{FF2B5EF4-FFF2-40B4-BE49-F238E27FC236}">
                  <a16:creationId xmlns:a16="http://schemas.microsoft.com/office/drawing/2014/main" id="{D7B0A72C-B6B1-26DE-4FB8-FBF47C01F16F}"/>
                </a:ext>
              </a:extLst>
            </p:cNvPr>
            <p:cNvGrpSpPr/>
            <p:nvPr/>
          </p:nvGrpSpPr>
          <p:grpSpPr>
            <a:xfrm>
              <a:off x="11325415" y="762706"/>
              <a:ext cx="182192" cy="634676"/>
              <a:chOff x="2121762" y="2323619"/>
              <a:chExt cx="200378" cy="825210"/>
            </a:xfrm>
          </p:grpSpPr>
          <p:sp>
            <p:nvSpPr>
              <p:cNvPr id="16" name="Isosceles Triangle 15">
                <a:extLst>
                  <a:ext uri="{FF2B5EF4-FFF2-40B4-BE49-F238E27FC236}">
                    <a16:creationId xmlns:a16="http://schemas.microsoft.com/office/drawing/2014/main" id="{D319787C-CB4E-2662-4FB6-E1434BC4CB97}"/>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F971426E-09AB-08FA-DCD4-ED268E8ACB3E}"/>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2593335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n-US" dirty="0"/>
              <a:t>Step 5:</a:t>
            </a:r>
            <a:br>
              <a:rPr lang="en-US" dirty="0"/>
            </a:br>
            <a:r>
              <a:rPr lang="en-US" dirty="0"/>
              <a:t>Follow-up and review</a:t>
            </a:r>
            <a:endParaRPr lang="en-CA" dirty="0"/>
          </a:p>
        </p:txBody>
      </p:sp>
      <p:sp>
        <p:nvSpPr>
          <p:cNvPr id="3" name="TextBox 2">
            <a:extLst>
              <a:ext uri="{FF2B5EF4-FFF2-40B4-BE49-F238E27FC236}">
                <a16:creationId xmlns:a16="http://schemas.microsoft.com/office/drawing/2014/main" id="{D465F2A6-F63D-EE00-3781-060342A575E9}"/>
              </a:ext>
            </a:extLst>
          </p:cNvPr>
          <p:cNvSpPr txBox="1"/>
          <p:nvPr/>
        </p:nvSpPr>
        <p:spPr>
          <a:xfrm>
            <a:off x="6381002" y="1380694"/>
            <a:ext cx="4941901" cy="338554"/>
          </a:xfrm>
          <a:prstGeom prst="rect">
            <a:avLst/>
          </a:prstGeom>
          <a:noFill/>
        </p:spPr>
        <p:txBody>
          <a:bodyPr wrap="square" rtlCol="0">
            <a:spAutoFit/>
          </a:bodyPr>
          <a:lstStyle/>
          <a:p>
            <a:pPr algn="ctr"/>
            <a:r>
              <a:rPr lang="en-CA" sz="1600" b="1" spc="300">
                <a:solidFill>
                  <a:schemeClr val="accent4"/>
                </a:solidFill>
                <a:latin typeface="Arial" panose="020B0604020202020204" pitchFamily="34" charset="0"/>
                <a:cs typeface="Arial" panose="020B0604020202020204" pitchFamily="34" charset="0"/>
              </a:rPr>
              <a:t>CASE STUDY</a:t>
            </a:r>
          </a:p>
        </p:txBody>
      </p:sp>
      <p:grpSp>
        <p:nvGrpSpPr>
          <p:cNvPr id="2" name="Group 1">
            <a:extLst>
              <a:ext uri="{FF2B5EF4-FFF2-40B4-BE49-F238E27FC236}">
                <a16:creationId xmlns:a16="http://schemas.microsoft.com/office/drawing/2014/main" id="{1354C4D0-83D0-0C5C-101A-5CAE36EFFA5F}"/>
              </a:ext>
            </a:extLst>
          </p:cNvPr>
          <p:cNvGrpSpPr/>
          <p:nvPr/>
        </p:nvGrpSpPr>
        <p:grpSpPr>
          <a:xfrm>
            <a:off x="6978767" y="2381927"/>
            <a:ext cx="3746370" cy="3096318"/>
            <a:chOff x="7499908" y="4900577"/>
            <a:chExt cx="997752" cy="824627"/>
          </a:xfrm>
        </p:grpSpPr>
        <p:grpSp>
          <p:nvGrpSpPr>
            <p:cNvPr id="5" name="Group 4">
              <a:extLst>
                <a:ext uri="{FF2B5EF4-FFF2-40B4-BE49-F238E27FC236}">
                  <a16:creationId xmlns:a16="http://schemas.microsoft.com/office/drawing/2014/main" id="{FB33F203-6867-8CA5-8B2E-84E903C8EAFA}"/>
                </a:ext>
              </a:extLst>
            </p:cNvPr>
            <p:cNvGrpSpPr/>
            <p:nvPr/>
          </p:nvGrpSpPr>
          <p:grpSpPr>
            <a:xfrm>
              <a:off x="7499908" y="4900577"/>
              <a:ext cx="997752" cy="824627"/>
              <a:chOff x="5957706" y="3325646"/>
              <a:chExt cx="2611796" cy="1892062"/>
            </a:xfrm>
            <a:solidFill>
              <a:schemeClr val="accent4"/>
            </a:solidFill>
          </p:grpSpPr>
          <p:sp>
            <p:nvSpPr>
              <p:cNvPr id="9" name="Rectangle: Rounded Corners 8">
                <a:hlinkClick r:id="rId3"/>
                <a:extLst>
                  <a:ext uri="{FF2B5EF4-FFF2-40B4-BE49-F238E27FC236}">
                    <a16:creationId xmlns:a16="http://schemas.microsoft.com/office/drawing/2014/main" id="{976EF959-F771-A697-5E5E-7C9EC25C0D76}"/>
                  </a:ext>
                </a:extLst>
              </p:cNvPr>
              <p:cNvSpPr/>
              <p:nvPr/>
            </p:nvSpPr>
            <p:spPr>
              <a:xfrm>
                <a:off x="5957706" y="3547504"/>
                <a:ext cx="2611796" cy="16702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schemeClr val="bg1"/>
                  </a:solidFill>
                  <a:latin typeface="Helvetica Neue"/>
                </a:endParaRPr>
              </a:p>
            </p:txBody>
          </p:sp>
          <p:sp>
            <p:nvSpPr>
              <p:cNvPr id="10" name="Rectangle: Top Corners Rounded 9">
                <a:extLst>
                  <a:ext uri="{FF2B5EF4-FFF2-40B4-BE49-F238E27FC236}">
                    <a16:creationId xmlns:a16="http://schemas.microsoft.com/office/drawing/2014/main" id="{320F298E-11A1-A4E7-9762-F3938F75B4D4}"/>
                  </a:ext>
                </a:extLst>
              </p:cNvPr>
              <p:cNvSpPr/>
              <p:nvPr/>
            </p:nvSpPr>
            <p:spPr>
              <a:xfrm>
                <a:off x="5957706" y="3325646"/>
                <a:ext cx="538650" cy="515820"/>
              </a:xfrm>
              <a:prstGeom prst="round2Same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2505EFE7-55B5-62B0-0239-4DBE3DF8250A}"/>
                </a:ext>
              </a:extLst>
            </p:cNvPr>
            <p:cNvGrpSpPr/>
            <p:nvPr/>
          </p:nvGrpSpPr>
          <p:grpSpPr>
            <a:xfrm>
              <a:off x="7871183" y="5154803"/>
              <a:ext cx="316610" cy="462618"/>
              <a:chOff x="8661923" y="4758813"/>
              <a:chExt cx="825538" cy="1206243"/>
            </a:xfrm>
            <a:solidFill>
              <a:schemeClr val="bg1"/>
            </a:solidFill>
          </p:grpSpPr>
          <p:sp>
            <p:nvSpPr>
              <p:cNvPr id="7" name="Circle: Hollow 6">
                <a:extLst>
                  <a:ext uri="{FF2B5EF4-FFF2-40B4-BE49-F238E27FC236}">
                    <a16:creationId xmlns:a16="http://schemas.microsoft.com/office/drawing/2014/main" id="{1EE063FC-5B19-D562-AE78-A98EF0E5BA37}"/>
                  </a:ext>
                </a:extLst>
              </p:cNvPr>
              <p:cNvSpPr/>
              <p:nvPr/>
            </p:nvSpPr>
            <p:spPr>
              <a:xfrm>
                <a:off x="8661923" y="4758813"/>
                <a:ext cx="825538" cy="845574"/>
              </a:xfrm>
              <a:prstGeom prst="don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8" name="Rectangle: Rounded Corners 7">
                <a:extLst>
                  <a:ext uri="{FF2B5EF4-FFF2-40B4-BE49-F238E27FC236}">
                    <a16:creationId xmlns:a16="http://schemas.microsoft.com/office/drawing/2014/main" id="{56A0BF4E-320E-68F1-622A-04A7755F93F1}"/>
                  </a:ext>
                </a:extLst>
              </p:cNvPr>
              <p:cNvSpPr/>
              <p:nvPr/>
            </p:nvSpPr>
            <p:spPr>
              <a:xfrm rot="1978244">
                <a:off x="8694854" y="5424756"/>
                <a:ext cx="193867" cy="5403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8817357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CA"/>
              <a:t>Discussion</a:t>
            </a:r>
            <a:endParaRPr lang="en-ZA"/>
          </a:p>
        </p:txBody>
      </p:sp>
      <p:sp>
        <p:nvSpPr>
          <p:cNvPr id="14" name="Speech Bubble: Rectangle with Corners Rounded 13">
            <a:extLst>
              <a:ext uri="{FF2B5EF4-FFF2-40B4-BE49-F238E27FC236}">
                <a16:creationId xmlns:a16="http://schemas.microsoft.com/office/drawing/2014/main" id="{DA709E13-C2EC-D48A-149C-3F19D6DFAF24}"/>
              </a:ext>
            </a:extLst>
          </p:cNvPr>
          <p:cNvSpPr/>
          <p:nvPr/>
        </p:nvSpPr>
        <p:spPr>
          <a:xfrm>
            <a:off x="670190" y="2053167"/>
            <a:ext cx="2511265" cy="2751666"/>
          </a:xfrm>
          <a:prstGeom prst="wedgeRoundRectCallout">
            <a:avLst>
              <a:gd name="adj1" fmla="val -9127"/>
              <a:gd name="adj2" fmla="val 69575"/>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When would a case plan need to be adapted? </a:t>
            </a:r>
          </a:p>
        </p:txBody>
      </p:sp>
      <p:sp>
        <p:nvSpPr>
          <p:cNvPr id="15" name="Speech Bubble: Rectangle with Corners Rounded 14">
            <a:extLst>
              <a:ext uri="{FF2B5EF4-FFF2-40B4-BE49-F238E27FC236}">
                <a16:creationId xmlns:a16="http://schemas.microsoft.com/office/drawing/2014/main" id="{ECE6196E-A1D1-A2DF-70E8-4ADE48ABC752}"/>
              </a:ext>
            </a:extLst>
          </p:cNvPr>
          <p:cNvSpPr/>
          <p:nvPr/>
        </p:nvSpPr>
        <p:spPr>
          <a:xfrm>
            <a:off x="3454183" y="2053167"/>
            <a:ext cx="2511265" cy="2751666"/>
          </a:xfrm>
          <a:prstGeom prst="wedgeRoundRectCallout">
            <a:avLst>
              <a:gd name="adj1" fmla="val 237"/>
              <a:gd name="adj2" fmla="val 67688"/>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What determines the frequency of the follow-up? </a:t>
            </a:r>
          </a:p>
        </p:txBody>
      </p:sp>
      <p:sp>
        <p:nvSpPr>
          <p:cNvPr id="16" name="Speech Bubble: Rectangle with Corners Rounded 15">
            <a:extLst>
              <a:ext uri="{FF2B5EF4-FFF2-40B4-BE49-F238E27FC236}">
                <a16:creationId xmlns:a16="http://schemas.microsoft.com/office/drawing/2014/main" id="{6FD693AC-2184-2869-01DC-C89A9C3DC68A}"/>
              </a:ext>
            </a:extLst>
          </p:cNvPr>
          <p:cNvSpPr/>
          <p:nvPr/>
        </p:nvSpPr>
        <p:spPr>
          <a:xfrm>
            <a:off x="6226554" y="2053167"/>
            <a:ext cx="2511265" cy="2751666"/>
          </a:xfrm>
          <a:prstGeom prst="wedgeRoundRectCallout">
            <a:avLst>
              <a:gd name="adj1" fmla="val -9127"/>
              <a:gd name="adj2" fmla="val 69575"/>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How often do supervisors conduct case file review in your organization? </a:t>
            </a:r>
          </a:p>
        </p:txBody>
      </p:sp>
      <p:sp>
        <p:nvSpPr>
          <p:cNvPr id="17" name="Speech Bubble: Rectangle with Corners Rounded 16">
            <a:extLst>
              <a:ext uri="{FF2B5EF4-FFF2-40B4-BE49-F238E27FC236}">
                <a16:creationId xmlns:a16="http://schemas.microsoft.com/office/drawing/2014/main" id="{684741A1-ACDE-70B1-EC68-0285DAF5E073}"/>
              </a:ext>
            </a:extLst>
          </p:cNvPr>
          <p:cNvSpPr/>
          <p:nvPr/>
        </p:nvSpPr>
        <p:spPr>
          <a:xfrm>
            <a:off x="9010547" y="2053167"/>
            <a:ext cx="2511265" cy="2751666"/>
          </a:xfrm>
          <a:prstGeom prst="wedgeRoundRectCallout">
            <a:avLst>
              <a:gd name="adj1" fmla="val 237"/>
              <a:gd name="adj2" fmla="val 67688"/>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What information is important to record when reviewing a case? </a:t>
            </a:r>
          </a:p>
        </p:txBody>
      </p:sp>
      <p:sp>
        <p:nvSpPr>
          <p:cNvPr id="3" name="Rectangle 2">
            <a:extLst>
              <a:ext uri="{FF2B5EF4-FFF2-40B4-BE49-F238E27FC236}">
                <a16:creationId xmlns:a16="http://schemas.microsoft.com/office/drawing/2014/main" id="{12AF7B41-EC69-29BD-BE21-698B63733470}"/>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OPTIONAL</a:t>
            </a:r>
          </a:p>
        </p:txBody>
      </p:sp>
    </p:spTree>
    <p:extLst>
      <p:ext uri="{BB962C8B-B14F-4D97-AF65-F5344CB8AC3E}">
        <p14:creationId xmlns:p14="http://schemas.microsoft.com/office/powerpoint/2010/main" val="41525426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Key considerations</a:t>
            </a:r>
            <a:endParaRPr lang="en-ZA"/>
          </a:p>
        </p:txBody>
      </p:sp>
      <p:grpSp>
        <p:nvGrpSpPr>
          <p:cNvPr id="5" name="Group 4">
            <a:extLst>
              <a:ext uri="{FF2B5EF4-FFF2-40B4-BE49-F238E27FC236}">
                <a16:creationId xmlns:a16="http://schemas.microsoft.com/office/drawing/2014/main" id="{A6D01599-FEE6-054F-4430-6846BCEC2C1F}"/>
              </a:ext>
            </a:extLst>
          </p:cNvPr>
          <p:cNvGrpSpPr/>
          <p:nvPr/>
        </p:nvGrpSpPr>
        <p:grpSpPr>
          <a:xfrm>
            <a:off x="1001789" y="1929481"/>
            <a:ext cx="1822985" cy="1749561"/>
            <a:chOff x="1744894" y="2192954"/>
            <a:chExt cx="2564275" cy="2460995"/>
          </a:xfrm>
        </p:grpSpPr>
        <p:grpSp>
          <p:nvGrpSpPr>
            <p:cNvPr id="6" name="Group 5">
              <a:extLst>
                <a:ext uri="{FF2B5EF4-FFF2-40B4-BE49-F238E27FC236}">
                  <a16:creationId xmlns:a16="http://schemas.microsoft.com/office/drawing/2014/main" id="{004C2495-69E5-0CC3-435E-9091CF6361B1}"/>
                </a:ext>
              </a:extLst>
            </p:cNvPr>
            <p:cNvGrpSpPr/>
            <p:nvPr/>
          </p:nvGrpSpPr>
          <p:grpSpPr>
            <a:xfrm>
              <a:off x="1744894" y="2192954"/>
              <a:ext cx="2564275" cy="2460995"/>
              <a:chOff x="1459832" y="2812046"/>
              <a:chExt cx="1953652" cy="1874967"/>
            </a:xfrm>
          </p:grpSpPr>
          <p:sp>
            <p:nvSpPr>
              <p:cNvPr id="10" name="Rectangle: Single Corner Snipped 9">
                <a:extLst>
                  <a:ext uri="{FF2B5EF4-FFF2-40B4-BE49-F238E27FC236}">
                    <a16:creationId xmlns:a16="http://schemas.microsoft.com/office/drawing/2014/main" id="{B882D2FF-6921-26D3-C884-C328565585AA}"/>
                  </a:ext>
                </a:extLst>
              </p:cNvPr>
              <p:cNvSpPr/>
              <p:nvPr/>
            </p:nvSpPr>
            <p:spPr>
              <a:xfrm rot="20978324">
                <a:off x="1459832" y="2999874"/>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Single Corner Snipped 10">
                <a:extLst>
                  <a:ext uri="{FF2B5EF4-FFF2-40B4-BE49-F238E27FC236}">
                    <a16:creationId xmlns:a16="http://schemas.microsoft.com/office/drawing/2014/main" id="{06A2B9D2-02E2-CD48-9B37-D4DEBE8CDA8D}"/>
                  </a:ext>
                </a:extLst>
              </p:cNvPr>
              <p:cNvSpPr/>
              <p:nvPr/>
            </p:nvSpPr>
            <p:spPr>
              <a:xfrm>
                <a:off x="1871174" y="2812046"/>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Single Corner Snipped 11">
                <a:extLst>
                  <a:ext uri="{FF2B5EF4-FFF2-40B4-BE49-F238E27FC236}">
                    <a16:creationId xmlns:a16="http://schemas.microsoft.com/office/drawing/2014/main" id="{DF66F072-AF2E-6250-D775-662EED9F79CC}"/>
                  </a:ext>
                </a:extLst>
              </p:cNvPr>
              <p:cNvSpPr/>
              <p:nvPr/>
            </p:nvSpPr>
            <p:spPr>
              <a:xfrm rot="582585">
                <a:off x="2130116" y="3130929"/>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7" name="Group 6">
              <a:extLst>
                <a:ext uri="{FF2B5EF4-FFF2-40B4-BE49-F238E27FC236}">
                  <a16:creationId xmlns:a16="http://schemas.microsoft.com/office/drawing/2014/main" id="{72C4DDBD-8CBD-AC50-76B8-59188CBE7AB2}"/>
                </a:ext>
              </a:extLst>
            </p:cNvPr>
            <p:cNvGrpSpPr/>
            <p:nvPr/>
          </p:nvGrpSpPr>
          <p:grpSpPr>
            <a:xfrm rot="619501">
              <a:off x="3224746" y="3087487"/>
              <a:ext cx="506112" cy="1135915"/>
              <a:chOff x="5960196" y="3632825"/>
              <a:chExt cx="324376" cy="728028"/>
            </a:xfrm>
            <a:solidFill>
              <a:schemeClr val="bg1"/>
            </a:solidFill>
          </p:grpSpPr>
          <p:sp>
            <p:nvSpPr>
              <p:cNvPr id="8" name="Round Same Side Corner Rectangle 46">
                <a:extLst>
                  <a:ext uri="{FF2B5EF4-FFF2-40B4-BE49-F238E27FC236}">
                    <a16:creationId xmlns:a16="http://schemas.microsoft.com/office/drawing/2014/main" id="{7450C5D7-08F4-866B-DA42-67473FC70319}"/>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48CA43A0-6969-5D55-57C7-2B37B2A69CE3}"/>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grpSp>
      <p:sp>
        <p:nvSpPr>
          <p:cNvPr id="13" name="TextBox 12">
            <a:extLst>
              <a:ext uri="{FF2B5EF4-FFF2-40B4-BE49-F238E27FC236}">
                <a16:creationId xmlns:a16="http://schemas.microsoft.com/office/drawing/2014/main" id="{2B038DC0-DBDD-4E73-FCA2-EDC16ECB47CE}"/>
              </a:ext>
            </a:extLst>
          </p:cNvPr>
          <p:cNvSpPr txBox="1"/>
          <p:nvPr/>
        </p:nvSpPr>
        <p:spPr>
          <a:xfrm>
            <a:off x="738455" y="4272055"/>
            <a:ext cx="2497050" cy="646331"/>
          </a:xfrm>
          <a:prstGeom prst="rect">
            <a:avLst/>
          </a:prstGeom>
          <a:noFill/>
        </p:spPr>
        <p:txBody>
          <a:bodyPr wrap="square" rtlCol="0">
            <a:spAutoFit/>
          </a:bodyPr>
          <a:lstStyle/>
          <a:p>
            <a:pPr algn="ctr"/>
            <a:r>
              <a:rPr lang="en-CA" b="1" spc="300">
                <a:solidFill>
                  <a:schemeClr val="accent4"/>
                </a:solidFill>
                <a:latin typeface="Arial" panose="020B0604020202020204" pitchFamily="34" charset="0"/>
                <a:cs typeface="Arial" panose="020B0604020202020204" pitchFamily="34" charset="0"/>
              </a:rPr>
              <a:t>FOLLOW UP FORM</a:t>
            </a:r>
          </a:p>
        </p:txBody>
      </p:sp>
      <p:sp>
        <p:nvSpPr>
          <p:cNvPr id="14" name="TextBox 13">
            <a:extLst>
              <a:ext uri="{FF2B5EF4-FFF2-40B4-BE49-F238E27FC236}">
                <a16:creationId xmlns:a16="http://schemas.microsoft.com/office/drawing/2014/main" id="{EBCC917C-6DE7-419B-1EFB-7174FC6690D4}"/>
              </a:ext>
            </a:extLst>
          </p:cNvPr>
          <p:cNvSpPr txBox="1"/>
          <p:nvPr/>
        </p:nvSpPr>
        <p:spPr>
          <a:xfrm>
            <a:off x="3656961" y="1519762"/>
            <a:ext cx="3592934" cy="3761735"/>
          </a:xfrm>
          <a:prstGeom prst="rect">
            <a:avLst/>
          </a:prstGeom>
          <a:noFill/>
        </p:spPr>
        <p:txBody>
          <a:bodyPr wrap="square">
            <a:spAutoFit/>
          </a:bodyPr>
          <a:lstStyle/>
          <a:p>
            <a:pPr marL="0" marR="0" lvl="0" indent="0" algn="l" rtl="0">
              <a:lnSpc>
                <a:spcPct val="107000"/>
              </a:lnSpc>
              <a:spcBef>
                <a:spcPts val="0"/>
              </a:spcBef>
              <a:spcAft>
                <a:spcPts val="0"/>
              </a:spcAft>
              <a:buNone/>
            </a:pPr>
            <a:r>
              <a:rPr lang="en-US" sz="1600" b="1">
                <a:solidFill>
                  <a:schemeClr val="dk1"/>
                </a:solidFill>
                <a:latin typeface="Arial"/>
                <a:ea typeface="Arial"/>
                <a:cs typeface="Arial"/>
                <a:sym typeface="Arial"/>
              </a:rPr>
              <a:t>WHY</a:t>
            </a:r>
          </a:p>
          <a:p>
            <a:pPr marR="0" lvl="0" algn="l" rtl="0">
              <a:lnSpc>
                <a:spcPct val="107000"/>
              </a:lnSpc>
              <a:spcBef>
                <a:spcPts val="0"/>
              </a:spcBef>
              <a:spcAft>
                <a:spcPts val="0"/>
              </a:spcAft>
            </a:pPr>
            <a:endParaRPr lang="en-US" sz="1600" b="1">
              <a:solidFill>
                <a:schemeClr val="dk1"/>
              </a:solidFill>
              <a:latin typeface="Arial"/>
              <a:ea typeface="Arial"/>
              <a:cs typeface="Arial"/>
              <a:sym typeface="Arial"/>
            </a:endParaRPr>
          </a:p>
          <a:p>
            <a:pPr marR="0" lvl="0" algn="l" rtl="0">
              <a:lnSpc>
                <a:spcPct val="107000"/>
              </a:lnSpc>
              <a:spcBef>
                <a:spcPts val="0"/>
              </a:spcBef>
              <a:spcAft>
                <a:spcPts val="0"/>
              </a:spcAft>
            </a:pPr>
            <a:r>
              <a:rPr lang="en-US" sz="1600">
                <a:solidFill>
                  <a:schemeClr val="dk1"/>
                </a:solidFill>
                <a:latin typeface="Arial"/>
                <a:ea typeface="Arial"/>
                <a:cs typeface="Arial"/>
                <a:sym typeface="Arial"/>
              </a:rPr>
              <a:t>To record information on the follow-up with the purpose to confirm that specific actions have been taken and services are provided (or to identify and address barriers in accessing services) </a:t>
            </a:r>
          </a:p>
          <a:p>
            <a:pPr marR="0" lvl="0" algn="l" rtl="0">
              <a:lnSpc>
                <a:spcPct val="107000"/>
              </a:lnSpc>
              <a:spcBef>
                <a:spcPts val="0"/>
              </a:spcBef>
              <a:spcAft>
                <a:spcPts val="0"/>
              </a:spcAft>
            </a:pPr>
            <a:r>
              <a:rPr lang="en-US" sz="1600">
                <a:solidFill>
                  <a:schemeClr val="dk1"/>
                </a:solidFill>
                <a:latin typeface="Arial"/>
                <a:ea typeface="Arial"/>
                <a:cs typeface="Arial"/>
                <a:sym typeface="Arial"/>
              </a:rPr>
              <a:t>to monitor the child’s situation and case plan implementation.</a:t>
            </a:r>
          </a:p>
          <a:p>
            <a:pPr marR="0" lvl="0" algn="l" rtl="0">
              <a:lnSpc>
                <a:spcPct val="107000"/>
              </a:lnSpc>
              <a:spcBef>
                <a:spcPts val="0"/>
              </a:spcBef>
              <a:spcAft>
                <a:spcPts val="0"/>
              </a:spcAft>
            </a:pPr>
            <a:endParaRPr lang="en-US" sz="1600">
              <a:solidFill>
                <a:schemeClr val="dk1"/>
              </a:solidFill>
              <a:latin typeface="Arial"/>
              <a:ea typeface="Arial"/>
              <a:cs typeface="Arial"/>
              <a:sym typeface="Arial"/>
            </a:endParaRPr>
          </a:p>
          <a:p>
            <a:pPr marR="0" lvl="0" algn="l" rtl="0">
              <a:lnSpc>
                <a:spcPct val="107000"/>
              </a:lnSpc>
              <a:spcBef>
                <a:spcPts val="0"/>
              </a:spcBef>
              <a:spcAft>
                <a:spcPts val="0"/>
              </a:spcAft>
            </a:pPr>
            <a:r>
              <a:rPr lang="en-US" sz="1600" b="1">
                <a:solidFill>
                  <a:schemeClr val="dk1"/>
                </a:solidFill>
                <a:latin typeface="Arial"/>
                <a:ea typeface="Arial"/>
                <a:cs typeface="Arial"/>
                <a:sym typeface="Arial"/>
              </a:rPr>
              <a:t>WHO</a:t>
            </a:r>
          </a:p>
          <a:p>
            <a:pPr marR="0" lvl="0" algn="l" rtl="0">
              <a:lnSpc>
                <a:spcPct val="107000"/>
              </a:lnSpc>
              <a:spcBef>
                <a:spcPts val="0"/>
              </a:spcBef>
              <a:spcAft>
                <a:spcPts val="0"/>
              </a:spcAft>
            </a:pPr>
            <a:endParaRPr lang="en-US" sz="1600" b="1">
              <a:solidFill>
                <a:schemeClr val="dk1"/>
              </a:solidFill>
              <a:latin typeface="Arial"/>
              <a:ea typeface="Arial"/>
              <a:cs typeface="Arial"/>
              <a:sym typeface="Arial"/>
            </a:endParaRPr>
          </a:p>
          <a:p>
            <a:pPr marR="0" lvl="0" algn="l" rtl="0">
              <a:lnSpc>
                <a:spcPct val="107000"/>
              </a:lnSpc>
              <a:spcBef>
                <a:spcPts val="0"/>
              </a:spcBef>
              <a:spcAft>
                <a:spcPts val="0"/>
              </a:spcAft>
            </a:pPr>
            <a:r>
              <a:rPr lang="en-US" sz="1600">
                <a:solidFill>
                  <a:schemeClr val="dk1"/>
                </a:solidFill>
                <a:latin typeface="Arial"/>
                <a:ea typeface="Arial"/>
                <a:cs typeface="Arial"/>
                <a:sym typeface="Arial"/>
              </a:rPr>
              <a:t>Assigned caseworker to the case</a:t>
            </a:r>
          </a:p>
        </p:txBody>
      </p:sp>
      <p:sp>
        <p:nvSpPr>
          <p:cNvPr id="15" name="TextBox 14">
            <a:extLst>
              <a:ext uri="{FF2B5EF4-FFF2-40B4-BE49-F238E27FC236}">
                <a16:creationId xmlns:a16="http://schemas.microsoft.com/office/drawing/2014/main" id="{616EB817-E9E4-6541-355F-A69EDBF4EA1D}"/>
              </a:ext>
            </a:extLst>
          </p:cNvPr>
          <p:cNvSpPr txBox="1"/>
          <p:nvPr/>
        </p:nvSpPr>
        <p:spPr>
          <a:xfrm>
            <a:off x="7671352" y="1519762"/>
            <a:ext cx="3816372" cy="4552144"/>
          </a:xfrm>
          <a:prstGeom prst="rect">
            <a:avLst/>
          </a:prstGeom>
          <a:noFill/>
        </p:spPr>
        <p:txBody>
          <a:bodyPr wrap="square">
            <a:spAutoFit/>
          </a:bodyPr>
          <a:lstStyle/>
          <a:p>
            <a:pPr marR="0" lvl="0" algn="l" rtl="0">
              <a:lnSpc>
                <a:spcPct val="107000"/>
              </a:lnSpc>
              <a:spcBef>
                <a:spcPts val="0"/>
              </a:spcBef>
              <a:spcAft>
                <a:spcPts val="0"/>
              </a:spcAft>
            </a:pPr>
            <a:r>
              <a:rPr lang="en-US" sz="1600" b="1">
                <a:solidFill>
                  <a:schemeClr val="dk1"/>
                </a:solidFill>
                <a:latin typeface="Arial"/>
                <a:ea typeface="Arial"/>
                <a:cs typeface="Arial"/>
                <a:sym typeface="Arial"/>
              </a:rPr>
              <a:t>WHEN</a:t>
            </a:r>
          </a:p>
          <a:p>
            <a:pPr marR="0" lvl="0" algn="l" rtl="0">
              <a:lnSpc>
                <a:spcPct val="107000"/>
              </a:lnSpc>
              <a:spcBef>
                <a:spcPts val="0"/>
              </a:spcBef>
              <a:spcAft>
                <a:spcPts val="0"/>
              </a:spcAft>
            </a:pPr>
            <a:endParaRPr lang="en-US" sz="1600" b="1">
              <a:solidFill>
                <a:schemeClr val="dk1"/>
              </a:solidFill>
              <a:latin typeface="Arial"/>
              <a:ea typeface="Arial"/>
              <a:cs typeface="Arial"/>
              <a:sym typeface="Arial"/>
            </a:endParaRPr>
          </a:p>
          <a:p>
            <a:pPr marR="0" lvl="0" algn="l" rtl="0">
              <a:lnSpc>
                <a:spcPct val="107000"/>
              </a:lnSpc>
              <a:spcBef>
                <a:spcPts val="0"/>
              </a:spcBef>
              <a:spcAft>
                <a:spcPts val="0"/>
              </a:spcAft>
            </a:pPr>
            <a:r>
              <a:rPr lang="en-US" sz="1600">
                <a:solidFill>
                  <a:schemeClr val="dk1"/>
                </a:solidFill>
                <a:latin typeface="Arial"/>
                <a:ea typeface="Arial"/>
                <a:cs typeface="Arial"/>
                <a:sym typeface="Arial"/>
              </a:rPr>
              <a:t>Whenever a follow-up is conducted at any point during the case management process from when the child is first registered, and support begins (i.e. responding to a child’s immediate needs) until case closure.</a:t>
            </a:r>
          </a:p>
          <a:p>
            <a:pPr marR="0" lvl="0" algn="l" rtl="0">
              <a:lnSpc>
                <a:spcPct val="107000"/>
              </a:lnSpc>
              <a:spcBef>
                <a:spcPts val="0"/>
              </a:spcBef>
              <a:spcAft>
                <a:spcPts val="0"/>
              </a:spcAft>
            </a:pPr>
            <a:endParaRPr lang="en-US" sz="1600">
              <a:solidFill>
                <a:schemeClr val="dk1"/>
              </a:solidFill>
              <a:latin typeface="Arial"/>
              <a:ea typeface="Arial"/>
              <a:cs typeface="Arial"/>
              <a:sym typeface="Arial"/>
            </a:endParaRPr>
          </a:p>
          <a:p>
            <a:pPr marR="0" lvl="0" algn="l" rtl="0">
              <a:lnSpc>
                <a:spcPct val="107000"/>
              </a:lnSpc>
              <a:spcBef>
                <a:spcPts val="0"/>
              </a:spcBef>
              <a:spcAft>
                <a:spcPts val="0"/>
              </a:spcAft>
            </a:pPr>
            <a:r>
              <a:rPr lang="en-US" sz="1600">
                <a:solidFill>
                  <a:schemeClr val="dk1"/>
                </a:solidFill>
                <a:latin typeface="Arial"/>
                <a:ea typeface="Arial"/>
                <a:cs typeface="Arial"/>
                <a:sym typeface="Arial"/>
              </a:rPr>
              <a:t>From the moment case plan implementation starts, it is dependent on the risk level of the case </a:t>
            </a:r>
            <a:r>
              <a:rPr lang="en-US" sz="1600">
                <a:highlight>
                  <a:srgbClr val="FFFF00"/>
                </a:highlight>
                <a:latin typeface="Arial"/>
                <a:ea typeface="Arial"/>
                <a:cs typeface="Arial"/>
                <a:sym typeface="Arial"/>
              </a:rPr>
              <a:t>(to be contextualized):</a:t>
            </a:r>
          </a:p>
          <a:p>
            <a:pPr marR="0" lvl="0" algn="l" rtl="0">
              <a:lnSpc>
                <a:spcPct val="107000"/>
              </a:lnSpc>
              <a:spcBef>
                <a:spcPts val="0"/>
              </a:spcBef>
              <a:spcAft>
                <a:spcPts val="0"/>
              </a:spcAft>
            </a:pPr>
            <a:endParaRPr lang="en-US" sz="1600" i="1">
              <a:solidFill>
                <a:schemeClr val="dk1"/>
              </a:solidFill>
              <a:latin typeface="Arial"/>
              <a:ea typeface="Arial"/>
              <a:cs typeface="Arial"/>
              <a:sym typeface="Arial"/>
            </a:endParaRPr>
          </a:p>
          <a:p>
            <a:pPr marL="285750" marR="0" lvl="0" indent="-285750" algn="l" rtl="0">
              <a:lnSpc>
                <a:spcPct val="107000"/>
              </a:lnSpc>
              <a:spcBef>
                <a:spcPts val="0"/>
              </a:spcBef>
              <a:spcAft>
                <a:spcPts val="0"/>
              </a:spcAft>
              <a:buFont typeface="Arial" panose="020B0604020202020204" pitchFamily="34" charset="0"/>
              <a:buChar char="•"/>
            </a:pPr>
            <a:r>
              <a:rPr lang="en-US" sz="1600" i="1">
                <a:solidFill>
                  <a:schemeClr val="dk1"/>
                </a:solidFill>
                <a:latin typeface="Arial"/>
                <a:ea typeface="Arial"/>
                <a:cs typeface="Arial"/>
                <a:sym typeface="Arial"/>
              </a:rPr>
              <a:t>High</a:t>
            </a:r>
            <a:r>
              <a:rPr lang="en-US" sz="1600">
                <a:solidFill>
                  <a:schemeClr val="dk1"/>
                </a:solidFill>
                <a:latin typeface="Arial"/>
                <a:ea typeface="Arial"/>
                <a:cs typeface="Arial"/>
                <a:sym typeface="Arial"/>
              </a:rPr>
              <a:t>: at least twice a week</a:t>
            </a:r>
          </a:p>
          <a:p>
            <a:pPr marL="285750" marR="0" lvl="0" indent="-285750" algn="l" rtl="0">
              <a:lnSpc>
                <a:spcPct val="107000"/>
              </a:lnSpc>
              <a:spcBef>
                <a:spcPts val="0"/>
              </a:spcBef>
              <a:spcAft>
                <a:spcPts val="0"/>
              </a:spcAft>
              <a:buFont typeface="Arial" panose="020B0604020202020204" pitchFamily="34" charset="0"/>
              <a:buChar char="•"/>
            </a:pPr>
            <a:r>
              <a:rPr lang="en-US" sz="1600" i="1">
                <a:solidFill>
                  <a:schemeClr val="dk1"/>
                </a:solidFill>
                <a:latin typeface="Arial"/>
                <a:ea typeface="Arial"/>
                <a:cs typeface="Arial"/>
                <a:sym typeface="Arial"/>
              </a:rPr>
              <a:t>Medium</a:t>
            </a:r>
            <a:r>
              <a:rPr lang="en-US" sz="1600">
                <a:solidFill>
                  <a:schemeClr val="dk1"/>
                </a:solidFill>
                <a:latin typeface="Arial"/>
                <a:ea typeface="Arial"/>
                <a:cs typeface="Arial"/>
                <a:sym typeface="Arial"/>
              </a:rPr>
              <a:t>: at least once a week</a:t>
            </a:r>
          </a:p>
          <a:p>
            <a:pPr marL="285750" marR="0" lvl="0" indent="-285750" algn="l" rtl="0">
              <a:lnSpc>
                <a:spcPct val="107000"/>
              </a:lnSpc>
              <a:spcBef>
                <a:spcPts val="0"/>
              </a:spcBef>
              <a:spcAft>
                <a:spcPts val="0"/>
              </a:spcAft>
              <a:buFont typeface="Arial" panose="020B0604020202020204" pitchFamily="34" charset="0"/>
              <a:buChar char="•"/>
            </a:pPr>
            <a:r>
              <a:rPr lang="en-US" sz="1600" i="1">
                <a:solidFill>
                  <a:schemeClr val="dk1"/>
                </a:solidFill>
                <a:latin typeface="Arial"/>
                <a:ea typeface="Arial"/>
                <a:cs typeface="Arial"/>
                <a:sym typeface="Arial"/>
              </a:rPr>
              <a:t>Low</a:t>
            </a:r>
            <a:r>
              <a:rPr lang="en-US" sz="1600">
                <a:solidFill>
                  <a:schemeClr val="dk1"/>
                </a:solidFill>
                <a:latin typeface="Arial"/>
                <a:ea typeface="Arial"/>
                <a:cs typeface="Arial"/>
                <a:sym typeface="Arial"/>
              </a:rPr>
              <a:t>: at least once every two weeks</a:t>
            </a:r>
          </a:p>
        </p:txBody>
      </p:sp>
      <p:sp>
        <p:nvSpPr>
          <p:cNvPr id="3" name="Rectangle 2">
            <a:extLst>
              <a:ext uri="{FF2B5EF4-FFF2-40B4-BE49-F238E27FC236}">
                <a16:creationId xmlns:a16="http://schemas.microsoft.com/office/drawing/2014/main" id="{AD36DC52-EF4D-B2BD-5695-1E8BAA7CE981}"/>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OPTIONAL</a:t>
            </a:r>
          </a:p>
        </p:txBody>
      </p:sp>
      <p:grpSp>
        <p:nvGrpSpPr>
          <p:cNvPr id="4" name="Group 3">
            <a:extLst>
              <a:ext uri="{FF2B5EF4-FFF2-40B4-BE49-F238E27FC236}">
                <a16:creationId xmlns:a16="http://schemas.microsoft.com/office/drawing/2014/main" id="{BB748EE5-42B4-5520-1609-7889C5E5F120}"/>
              </a:ext>
            </a:extLst>
          </p:cNvPr>
          <p:cNvGrpSpPr/>
          <p:nvPr/>
        </p:nvGrpSpPr>
        <p:grpSpPr>
          <a:xfrm>
            <a:off x="10228983" y="337468"/>
            <a:ext cx="1587872" cy="1368854"/>
            <a:chOff x="10228983" y="337468"/>
            <a:chExt cx="1587872" cy="1368854"/>
          </a:xfrm>
        </p:grpSpPr>
        <p:sp>
          <p:nvSpPr>
            <p:cNvPr id="16" name="Hexagon 15">
              <a:extLst>
                <a:ext uri="{FF2B5EF4-FFF2-40B4-BE49-F238E27FC236}">
                  <a16:creationId xmlns:a16="http://schemas.microsoft.com/office/drawing/2014/main" id="{47A67CEC-9469-C0F4-85AD-6A81E9657EE7}"/>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7" name="Group 16">
              <a:extLst>
                <a:ext uri="{FF2B5EF4-FFF2-40B4-BE49-F238E27FC236}">
                  <a16:creationId xmlns:a16="http://schemas.microsoft.com/office/drawing/2014/main" id="{48B8D5EC-ED2C-7E2E-AB75-6657CE9B4C30}"/>
                </a:ext>
              </a:extLst>
            </p:cNvPr>
            <p:cNvGrpSpPr/>
            <p:nvPr/>
          </p:nvGrpSpPr>
          <p:grpSpPr>
            <a:xfrm>
              <a:off x="10621771" y="762700"/>
              <a:ext cx="562136" cy="634675"/>
              <a:chOff x="760175" y="830142"/>
              <a:chExt cx="867619" cy="979579"/>
            </a:xfrm>
          </p:grpSpPr>
          <p:sp>
            <p:nvSpPr>
              <p:cNvPr id="21" name="Rectangle 20">
                <a:extLst>
                  <a:ext uri="{FF2B5EF4-FFF2-40B4-BE49-F238E27FC236}">
                    <a16:creationId xmlns:a16="http://schemas.microsoft.com/office/drawing/2014/main" id="{F39B0644-B653-CD84-19A2-C7130D494AA6}"/>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26</a:t>
                </a:r>
              </a:p>
            </p:txBody>
          </p:sp>
          <p:sp>
            <p:nvSpPr>
              <p:cNvPr id="22" name="Rectangle 21">
                <a:extLst>
                  <a:ext uri="{FF2B5EF4-FFF2-40B4-BE49-F238E27FC236}">
                    <a16:creationId xmlns:a16="http://schemas.microsoft.com/office/drawing/2014/main" id="{48E1CDB5-7220-AB9F-22EF-162566D10D8A}"/>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 name="Group 17">
              <a:extLst>
                <a:ext uri="{FF2B5EF4-FFF2-40B4-BE49-F238E27FC236}">
                  <a16:creationId xmlns:a16="http://schemas.microsoft.com/office/drawing/2014/main" id="{564631FB-6DF2-8185-8E3B-9BCCA1C3C8D1}"/>
                </a:ext>
              </a:extLst>
            </p:cNvPr>
            <p:cNvGrpSpPr/>
            <p:nvPr/>
          </p:nvGrpSpPr>
          <p:grpSpPr>
            <a:xfrm>
              <a:off x="11325415" y="762701"/>
              <a:ext cx="182192" cy="634674"/>
              <a:chOff x="2121762" y="2323619"/>
              <a:chExt cx="200378" cy="825210"/>
            </a:xfrm>
          </p:grpSpPr>
          <p:sp>
            <p:nvSpPr>
              <p:cNvPr id="19" name="Isosceles Triangle 18">
                <a:extLst>
                  <a:ext uri="{FF2B5EF4-FFF2-40B4-BE49-F238E27FC236}">
                    <a16:creationId xmlns:a16="http://schemas.microsoft.com/office/drawing/2014/main" id="{7BB0F6C9-0E0B-9E8A-8634-F63F08F27EC5}"/>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9B7EB153-560C-E85A-DCB4-0D3F1B43AB4B}"/>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7846232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GB">
                <a:latin typeface="Arial" panose="020B0604020202020204" pitchFamily="34" charset="0"/>
                <a:cs typeface="Arial" panose="020B0604020202020204" pitchFamily="34" charset="0"/>
              </a:rPr>
              <a:t>Key considerations</a:t>
            </a:r>
            <a:endParaRPr lang="en-ZA"/>
          </a:p>
        </p:txBody>
      </p:sp>
      <p:sp>
        <p:nvSpPr>
          <p:cNvPr id="5" name="TextBox 4">
            <a:extLst>
              <a:ext uri="{FF2B5EF4-FFF2-40B4-BE49-F238E27FC236}">
                <a16:creationId xmlns:a16="http://schemas.microsoft.com/office/drawing/2014/main" id="{23DC543E-5FFC-5BC1-DD7D-B9627420E8F2}"/>
              </a:ext>
            </a:extLst>
          </p:cNvPr>
          <p:cNvSpPr txBox="1"/>
          <p:nvPr/>
        </p:nvSpPr>
        <p:spPr>
          <a:xfrm>
            <a:off x="674511" y="1880038"/>
            <a:ext cx="3378200" cy="2834622"/>
          </a:xfrm>
          <a:prstGeom prst="rect">
            <a:avLst/>
          </a:prstGeom>
          <a:noFill/>
        </p:spPr>
        <p:txBody>
          <a:bodyPr wrap="square">
            <a:spAutoFit/>
          </a:bodyPr>
          <a:lstStyle/>
          <a:p>
            <a:pPr lvl="0" rtl="0">
              <a:lnSpc>
                <a:spcPct val="90000"/>
              </a:lnSpc>
              <a:spcAft>
                <a:spcPts val="0"/>
              </a:spcAft>
              <a:buClr>
                <a:schemeClr val="dk2"/>
              </a:buClr>
              <a:buSzPts val="1800"/>
            </a:pPr>
            <a:r>
              <a:rPr lang="en-GB" sz="1800" b="1">
                <a:latin typeface="Arial" panose="020B0604020202020204" pitchFamily="34" charset="0"/>
                <a:cs typeface="Arial" panose="020B0604020202020204" pitchFamily="34" charset="0"/>
              </a:rPr>
              <a:t>FREQUENCY</a:t>
            </a:r>
          </a:p>
          <a:p>
            <a:pPr lvl="0" rtl="0">
              <a:lnSpc>
                <a:spcPct val="90000"/>
              </a:lnSpc>
              <a:spcAft>
                <a:spcPts val="0"/>
              </a:spcAft>
              <a:buClr>
                <a:schemeClr val="dk2"/>
              </a:buClr>
              <a:buSzPts val="1800"/>
            </a:pPr>
            <a:endParaRPr lang="en-GB">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n-US" sz="1800">
                <a:latin typeface="Arial" panose="020B0604020202020204" pitchFamily="34" charset="0"/>
                <a:cs typeface="Arial" panose="020B0604020202020204" pitchFamily="34" charset="0"/>
              </a:rPr>
              <a:t>The frequency of follow-ups will depend on the situation of the child, their specific needs and the risk level of the case. </a:t>
            </a:r>
          </a:p>
          <a:p>
            <a:pPr lvl="0" rtl="0">
              <a:lnSpc>
                <a:spcPct val="90000"/>
              </a:lnSpc>
              <a:spcAft>
                <a:spcPts val="0"/>
              </a:spcAft>
              <a:buClr>
                <a:schemeClr val="dk2"/>
              </a:buClr>
              <a:buSzPts val="1800"/>
            </a:pPr>
            <a:endParaRPr lang="en-US">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n-US" sz="1800" i="1">
                <a:latin typeface="Arial" panose="020B0604020202020204" pitchFamily="34" charset="0"/>
                <a:cs typeface="Arial" panose="020B0604020202020204" pitchFamily="34" charset="0"/>
              </a:rPr>
              <a:t>The CPIMS+ will provide reminders of when the next follow up is to be done (this is done through the Task List).</a:t>
            </a:r>
          </a:p>
        </p:txBody>
      </p:sp>
      <p:sp>
        <p:nvSpPr>
          <p:cNvPr id="6" name="TextBox 5">
            <a:extLst>
              <a:ext uri="{FF2B5EF4-FFF2-40B4-BE49-F238E27FC236}">
                <a16:creationId xmlns:a16="http://schemas.microsoft.com/office/drawing/2014/main" id="{763B904F-AE20-6FF4-BBCF-3E8E092E4F86}"/>
              </a:ext>
            </a:extLst>
          </p:cNvPr>
          <p:cNvSpPr txBox="1"/>
          <p:nvPr/>
        </p:nvSpPr>
        <p:spPr>
          <a:xfrm>
            <a:off x="4406900" y="1880038"/>
            <a:ext cx="3378200" cy="3582519"/>
          </a:xfrm>
          <a:prstGeom prst="rect">
            <a:avLst/>
          </a:prstGeom>
          <a:noFill/>
        </p:spPr>
        <p:txBody>
          <a:bodyPr wrap="square">
            <a:spAutoFit/>
          </a:bodyPr>
          <a:lstStyle/>
          <a:p>
            <a:pPr lvl="0" rtl="0">
              <a:lnSpc>
                <a:spcPct val="90000"/>
              </a:lnSpc>
              <a:spcAft>
                <a:spcPts val="0"/>
              </a:spcAft>
              <a:buClr>
                <a:srgbClr val="000000"/>
              </a:buClr>
              <a:buSzPts val="1800"/>
            </a:pPr>
            <a:r>
              <a:rPr lang="en-GB" sz="1800" b="1" dirty="0">
                <a:latin typeface="Arial" panose="020B0604020202020204" pitchFamily="34" charset="0"/>
                <a:ea typeface="Helvetica Neue"/>
                <a:cs typeface="Arial" panose="020B0604020202020204" pitchFamily="34" charset="0"/>
                <a:sym typeface="Helvetica Neue"/>
              </a:rPr>
              <a:t>TIMING</a:t>
            </a:r>
          </a:p>
          <a:p>
            <a:pPr lvl="0" rtl="0">
              <a:lnSpc>
                <a:spcPct val="90000"/>
              </a:lnSpc>
              <a:spcAft>
                <a:spcPts val="0"/>
              </a:spcAft>
              <a:buClr>
                <a:srgbClr val="000000"/>
              </a:buClr>
              <a:buSzPts val="1800"/>
            </a:pPr>
            <a:endParaRPr lang="en-GB"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dirty="0">
                <a:latin typeface="Arial" panose="020B0604020202020204" pitchFamily="34" charset="0"/>
                <a:ea typeface="Helvetica Neue"/>
                <a:cs typeface="Arial" panose="020B0604020202020204" pitchFamily="34" charset="0"/>
                <a:sym typeface="Helvetica Neue"/>
              </a:rPr>
              <a:t>A follow-up can done be at any time between the opening and closing of the case. </a:t>
            </a:r>
          </a:p>
          <a:p>
            <a:pPr lvl="0" rtl="0">
              <a:lnSpc>
                <a:spcPct val="90000"/>
              </a:lnSpc>
              <a:spcAft>
                <a:spcPts val="0"/>
              </a:spcAft>
              <a:buClr>
                <a:srgbClr val="000000"/>
              </a:buClr>
              <a:buSzPts val="1800"/>
            </a:pPr>
            <a:endParaRPr lang="en-US"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i="1" dirty="0">
                <a:latin typeface="Arial" panose="020B0604020202020204" pitchFamily="34" charset="0"/>
                <a:ea typeface="Helvetica Neue"/>
                <a:cs typeface="Arial" panose="020B0604020202020204" pitchFamily="34" charset="0"/>
                <a:sym typeface="Helvetica Neue"/>
              </a:rPr>
              <a:t>Documenting and tracking follow-up is made easier by the CPIMS+  with dates and progression of a follow-up clearly visible to the caseworker and their supervisor and each follow-up can be added. </a:t>
            </a:r>
          </a:p>
        </p:txBody>
      </p:sp>
      <p:sp>
        <p:nvSpPr>
          <p:cNvPr id="7" name="TextBox 6">
            <a:extLst>
              <a:ext uri="{FF2B5EF4-FFF2-40B4-BE49-F238E27FC236}">
                <a16:creationId xmlns:a16="http://schemas.microsoft.com/office/drawing/2014/main" id="{85CA7765-CEC7-F6BA-1CF0-1E0BF1F8DC91}"/>
              </a:ext>
            </a:extLst>
          </p:cNvPr>
          <p:cNvSpPr txBox="1"/>
          <p:nvPr/>
        </p:nvSpPr>
        <p:spPr>
          <a:xfrm>
            <a:off x="8139289" y="1880038"/>
            <a:ext cx="3378200" cy="2585323"/>
          </a:xfrm>
          <a:prstGeom prst="rect">
            <a:avLst/>
          </a:prstGeom>
          <a:noFill/>
        </p:spPr>
        <p:txBody>
          <a:bodyPr wrap="square">
            <a:spAutoFit/>
          </a:bodyPr>
          <a:lstStyle/>
          <a:p>
            <a:pPr lvl="0" rtl="0">
              <a:lnSpc>
                <a:spcPct val="90000"/>
              </a:lnSpc>
              <a:spcAft>
                <a:spcPts val="0"/>
              </a:spcAft>
              <a:buClr>
                <a:srgbClr val="000000"/>
              </a:buClr>
              <a:buSzPts val="1800"/>
            </a:pPr>
            <a:r>
              <a:rPr lang="en-US" sz="1800" b="1">
                <a:latin typeface="Arial" panose="020B0604020202020204" pitchFamily="34" charset="0"/>
                <a:ea typeface="Helvetica Neue"/>
                <a:cs typeface="Arial" panose="020B0604020202020204" pitchFamily="34" charset="0"/>
                <a:sym typeface="Helvetica Neue"/>
              </a:rPr>
              <a:t>METHOD</a:t>
            </a:r>
          </a:p>
          <a:p>
            <a:pPr lvl="0" rtl="0">
              <a:lnSpc>
                <a:spcPct val="90000"/>
              </a:lnSpc>
              <a:spcAft>
                <a:spcPts val="0"/>
              </a:spcAft>
              <a:buClr>
                <a:srgbClr val="000000"/>
              </a:buClr>
              <a:buSzPts val="1800"/>
            </a:pPr>
            <a:endParaRPr lang="en-US">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b="0">
                <a:latin typeface="Arial" panose="020B0604020202020204" pitchFamily="34" charset="0"/>
                <a:ea typeface="Helvetica Neue"/>
                <a:cs typeface="Arial" panose="020B0604020202020204" pitchFamily="34" charset="0"/>
                <a:sym typeface="Helvetica Neue"/>
              </a:rPr>
              <a:t>A follow-up can be done in many different ways: ad hoc, home-visit, a phone call, in the CP office etc. However it must always be documented. </a:t>
            </a:r>
          </a:p>
          <a:p>
            <a:pPr lvl="0" rtl="0">
              <a:lnSpc>
                <a:spcPct val="90000"/>
              </a:lnSpc>
              <a:spcAft>
                <a:spcPts val="0"/>
              </a:spcAft>
              <a:buClr>
                <a:srgbClr val="000000"/>
              </a:buClr>
              <a:buSzPts val="1800"/>
            </a:pPr>
            <a:endParaRPr lang="en-US">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n-US" sz="1800" b="0" i="1">
                <a:latin typeface="Arial" panose="020B0604020202020204" pitchFamily="34" charset="0"/>
                <a:ea typeface="Helvetica Neue"/>
                <a:cs typeface="Arial" panose="020B0604020202020204" pitchFamily="34" charset="0"/>
                <a:sym typeface="Helvetica Neue"/>
              </a:rPr>
              <a:t>All types of follow-up can be added in the CPIMS+. </a:t>
            </a:r>
          </a:p>
        </p:txBody>
      </p:sp>
      <p:sp>
        <p:nvSpPr>
          <p:cNvPr id="4" name="Rectangle 3">
            <a:extLst>
              <a:ext uri="{FF2B5EF4-FFF2-40B4-BE49-F238E27FC236}">
                <a16:creationId xmlns:a16="http://schemas.microsoft.com/office/drawing/2014/main" id="{EDFF1AB5-4958-E68E-2C33-2E4920908BBA}"/>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00" b="1" spc="300">
                <a:solidFill>
                  <a:schemeClr val="tx1"/>
                </a:solidFill>
                <a:latin typeface="Arial" panose="020B0604020202020204" pitchFamily="34" charset="0"/>
                <a:cs typeface="Arial" panose="020B0604020202020204" pitchFamily="34" charset="0"/>
              </a:rPr>
              <a:t>OPTIONAL</a:t>
            </a:r>
          </a:p>
        </p:txBody>
      </p:sp>
    </p:spTree>
    <p:extLst>
      <p:ext uri="{BB962C8B-B14F-4D97-AF65-F5344CB8AC3E}">
        <p14:creationId xmlns:p14="http://schemas.microsoft.com/office/powerpoint/2010/main" val="15900147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CA"/>
              <a:t>CPIMS+ demo</a:t>
            </a:r>
            <a:endParaRPr lang="en-ZA"/>
          </a:p>
        </p:txBody>
      </p:sp>
      <p:pic>
        <p:nvPicPr>
          <p:cNvPr id="3" name="Graphic 2" descr="Vlog with solid fill">
            <a:hlinkClick r:id="rId3"/>
            <a:extLst>
              <a:ext uri="{FF2B5EF4-FFF2-40B4-BE49-F238E27FC236}">
                <a16:creationId xmlns:a16="http://schemas.microsoft.com/office/drawing/2014/main" id="{6166C272-DA5F-8D22-F0E6-FD9DFB90B5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13169" y="1708428"/>
            <a:ext cx="3952227" cy="3952227"/>
          </a:xfrm>
          <a:prstGeom prst="rect">
            <a:avLst/>
          </a:prstGeom>
        </p:spPr>
      </p:pic>
      <p:sp>
        <p:nvSpPr>
          <p:cNvPr id="4" name="Google Shape;798;p37">
            <a:extLst>
              <a:ext uri="{FF2B5EF4-FFF2-40B4-BE49-F238E27FC236}">
                <a16:creationId xmlns:a16="http://schemas.microsoft.com/office/drawing/2014/main" id="{4CEF4A15-4FBE-6D9E-110B-4A68188D37CB}"/>
              </a:ext>
            </a:extLst>
          </p:cNvPr>
          <p:cNvSpPr txBox="1"/>
          <p:nvPr/>
        </p:nvSpPr>
        <p:spPr>
          <a:xfrm>
            <a:off x="6763231" y="3012390"/>
            <a:ext cx="2936951" cy="1344302"/>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rPr>
              <a:t>Follow up form</a:t>
            </a:r>
          </a:p>
          <a:p>
            <a:pPr marL="0" marR="0" lvl="0" indent="0" rtl="0">
              <a:lnSpc>
                <a:spcPct val="107000"/>
              </a:lnSpc>
              <a:spcBef>
                <a:spcPts val="0"/>
              </a:spcBef>
              <a:spcAft>
                <a:spcPts val="1800"/>
              </a:spcAft>
              <a:buNone/>
            </a:pPr>
            <a:r>
              <a:rPr lang="en-US" sz="2400">
                <a:solidFill>
                  <a:schemeClr val="dk1"/>
                </a:solidFill>
                <a:latin typeface="Arial" panose="020B0604020202020204" pitchFamily="34" charset="0"/>
                <a:ea typeface="Helvetica Neue"/>
                <a:cs typeface="Arial" panose="020B0604020202020204" pitchFamily="34" charset="0"/>
                <a:sym typeface="Helvetica Neue"/>
                <a:hlinkClick r:id="rId6"/>
              </a:rPr>
              <a:t>Tasks for follow up </a:t>
            </a:r>
            <a:endParaRPr lang="en-US" sz="2400">
              <a:solidFill>
                <a:schemeClr val="dk1"/>
              </a:solidFill>
              <a:latin typeface="Arial" panose="020B0604020202020204" pitchFamily="34" charset="0"/>
              <a:ea typeface="Helvetica Neue"/>
              <a:cs typeface="Arial" panose="020B0604020202020204" pitchFamily="34" charset="0"/>
              <a:sym typeface="Helvetica Neue"/>
            </a:endParaRPr>
          </a:p>
        </p:txBody>
      </p:sp>
    </p:spTree>
    <p:extLst>
      <p:ext uri="{BB962C8B-B14F-4D97-AF65-F5344CB8AC3E}">
        <p14:creationId xmlns:p14="http://schemas.microsoft.com/office/powerpoint/2010/main" val="16452674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CA"/>
              <a:t>Your turn!</a:t>
            </a:r>
            <a:endParaRPr lang="en-ZA"/>
          </a:p>
        </p:txBody>
      </p:sp>
      <p:grpSp>
        <p:nvGrpSpPr>
          <p:cNvPr id="3" name="Group 2">
            <a:extLst>
              <a:ext uri="{FF2B5EF4-FFF2-40B4-BE49-F238E27FC236}">
                <a16:creationId xmlns:a16="http://schemas.microsoft.com/office/drawing/2014/main" id="{EEB9027E-F927-5722-81E9-05885DE171A9}"/>
              </a:ext>
            </a:extLst>
          </p:cNvPr>
          <p:cNvGrpSpPr/>
          <p:nvPr/>
        </p:nvGrpSpPr>
        <p:grpSpPr>
          <a:xfrm>
            <a:off x="1007851" y="1697728"/>
            <a:ext cx="950012" cy="1799163"/>
            <a:chOff x="7838339" y="2226754"/>
            <a:chExt cx="1969639" cy="3730164"/>
          </a:xfrm>
          <a:solidFill>
            <a:schemeClr val="accent4"/>
          </a:solidFill>
        </p:grpSpPr>
        <p:sp>
          <p:nvSpPr>
            <p:cNvPr id="4" name="Round Same Side Corner Rectangle 3">
              <a:extLst>
                <a:ext uri="{FF2B5EF4-FFF2-40B4-BE49-F238E27FC236}">
                  <a16:creationId xmlns:a16="http://schemas.microsoft.com/office/drawing/2014/main" id="{B2068FD2-6387-D89C-ECDF-6C8BAFCC9D8B}"/>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1</a:t>
              </a:r>
            </a:p>
          </p:txBody>
        </p:sp>
        <p:sp>
          <p:nvSpPr>
            <p:cNvPr id="5" name="Oval 4">
              <a:extLst>
                <a:ext uri="{FF2B5EF4-FFF2-40B4-BE49-F238E27FC236}">
                  <a16:creationId xmlns:a16="http://schemas.microsoft.com/office/drawing/2014/main" id="{36F29518-B030-02D1-AC5D-85280CE5EFAB}"/>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 name="Group 6">
              <a:extLst>
                <a:ext uri="{FF2B5EF4-FFF2-40B4-BE49-F238E27FC236}">
                  <a16:creationId xmlns:a16="http://schemas.microsoft.com/office/drawing/2014/main" id="{BCF19E6E-7513-DEC6-725F-1D5C2C041289}"/>
                </a:ext>
              </a:extLst>
            </p:cNvPr>
            <p:cNvGrpSpPr/>
            <p:nvPr/>
          </p:nvGrpSpPr>
          <p:grpSpPr>
            <a:xfrm rot="507905">
              <a:off x="7838339" y="3815940"/>
              <a:ext cx="553322" cy="1525212"/>
              <a:chOff x="7916671" y="3937945"/>
              <a:chExt cx="553322" cy="1525212"/>
            </a:xfrm>
            <a:grpFill/>
          </p:grpSpPr>
          <p:sp>
            <p:nvSpPr>
              <p:cNvPr id="11" name="Round Same Side Corner Rectangle 25">
                <a:extLst>
                  <a:ext uri="{FF2B5EF4-FFF2-40B4-BE49-F238E27FC236}">
                    <a16:creationId xmlns:a16="http://schemas.microsoft.com/office/drawing/2014/main" id="{6D9212BA-18EB-53ED-917A-C5F4CA519F7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BC23268D-D9BE-A7FA-E761-47017442C8B6}"/>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8" name="Group 7">
              <a:extLst>
                <a:ext uri="{FF2B5EF4-FFF2-40B4-BE49-F238E27FC236}">
                  <a16:creationId xmlns:a16="http://schemas.microsoft.com/office/drawing/2014/main" id="{6ED597E4-F265-A3FD-2D21-B8F9ECF33159}"/>
                </a:ext>
              </a:extLst>
            </p:cNvPr>
            <p:cNvGrpSpPr/>
            <p:nvPr/>
          </p:nvGrpSpPr>
          <p:grpSpPr>
            <a:xfrm rot="21105829" flipH="1">
              <a:off x="9243874" y="3806245"/>
              <a:ext cx="564104" cy="1525212"/>
              <a:chOff x="7916671" y="3937945"/>
              <a:chExt cx="553322" cy="1525212"/>
            </a:xfrm>
            <a:grpFill/>
          </p:grpSpPr>
          <p:sp>
            <p:nvSpPr>
              <p:cNvPr id="9" name="Round Same Side Corner Rectangle 25">
                <a:extLst>
                  <a:ext uri="{FF2B5EF4-FFF2-40B4-BE49-F238E27FC236}">
                    <a16:creationId xmlns:a16="http://schemas.microsoft.com/office/drawing/2014/main" id="{E4EE5560-766A-F1DE-76C5-75DBA84732C7}"/>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660B9B80-298A-5A33-6451-344210B5413A}"/>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3" name="Group 12">
            <a:extLst>
              <a:ext uri="{FF2B5EF4-FFF2-40B4-BE49-F238E27FC236}">
                <a16:creationId xmlns:a16="http://schemas.microsoft.com/office/drawing/2014/main" id="{72503FB3-7537-6061-9B16-2EC98651BF54}"/>
              </a:ext>
            </a:extLst>
          </p:cNvPr>
          <p:cNvGrpSpPr/>
          <p:nvPr/>
        </p:nvGrpSpPr>
        <p:grpSpPr>
          <a:xfrm>
            <a:off x="6477633" y="1697728"/>
            <a:ext cx="950012" cy="1799163"/>
            <a:chOff x="7838339" y="2226754"/>
            <a:chExt cx="1969639" cy="3730164"/>
          </a:xfrm>
          <a:solidFill>
            <a:schemeClr val="accent1"/>
          </a:solidFill>
        </p:grpSpPr>
        <p:sp>
          <p:nvSpPr>
            <p:cNvPr id="14" name="Round Same Side Corner Rectangle 3">
              <a:extLst>
                <a:ext uri="{FF2B5EF4-FFF2-40B4-BE49-F238E27FC236}">
                  <a16:creationId xmlns:a16="http://schemas.microsoft.com/office/drawing/2014/main" id="{64D48B14-802A-0538-852C-076C3FA9A096}"/>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2</a:t>
              </a:r>
            </a:p>
          </p:txBody>
        </p:sp>
        <p:sp>
          <p:nvSpPr>
            <p:cNvPr id="15" name="Oval 14">
              <a:extLst>
                <a:ext uri="{FF2B5EF4-FFF2-40B4-BE49-F238E27FC236}">
                  <a16:creationId xmlns:a16="http://schemas.microsoft.com/office/drawing/2014/main" id="{D5B2A6E0-2F95-6366-C919-FEE4C44C6AC2}"/>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6" name="Group 15">
              <a:extLst>
                <a:ext uri="{FF2B5EF4-FFF2-40B4-BE49-F238E27FC236}">
                  <a16:creationId xmlns:a16="http://schemas.microsoft.com/office/drawing/2014/main" id="{3810014B-2117-E7BF-0C06-21F733449280}"/>
                </a:ext>
              </a:extLst>
            </p:cNvPr>
            <p:cNvGrpSpPr/>
            <p:nvPr/>
          </p:nvGrpSpPr>
          <p:grpSpPr>
            <a:xfrm rot="507905">
              <a:off x="7838339" y="3815940"/>
              <a:ext cx="553322" cy="1525212"/>
              <a:chOff x="7916671" y="3937945"/>
              <a:chExt cx="553322" cy="1525212"/>
            </a:xfrm>
            <a:grpFill/>
          </p:grpSpPr>
          <p:sp>
            <p:nvSpPr>
              <p:cNvPr id="20" name="Round Same Side Corner Rectangle 25">
                <a:extLst>
                  <a:ext uri="{FF2B5EF4-FFF2-40B4-BE49-F238E27FC236}">
                    <a16:creationId xmlns:a16="http://schemas.microsoft.com/office/drawing/2014/main" id="{F50ADA5F-81DA-9E37-A51F-235D6F1D3ED9}"/>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9781F755-6344-7C97-308C-01795B7A0A78}"/>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7" name="Group 16">
              <a:extLst>
                <a:ext uri="{FF2B5EF4-FFF2-40B4-BE49-F238E27FC236}">
                  <a16:creationId xmlns:a16="http://schemas.microsoft.com/office/drawing/2014/main" id="{57D0409E-2BD8-24D4-F6C6-BA486C7F68BE}"/>
                </a:ext>
              </a:extLst>
            </p:cNvPr>
            <p:cNvGrpSpPr/>
            <p:nvPr/>
          </p:nvGrpSpPr>
          <p:grpSpPr>
            <a:xfrm rot="21105829" flipH="1">
              <a:off x="9243874" y="3806245"/>
              <a:ext cx="564104" cy="1525212"/>
              <a:chOff x="7916671" y="3937945"/>
              <a:chExt cx="553322" cy="1525212"/>
            </a:xfrm>
            <a:grpFill/>
          </p:grpSpPr>
          <p:sp>
            <p:nvSpPr>
              <p:cNvPr id="18" name="Round Same Side Corner Rectangle 25">
                <a:extLst>
                  <a:ext uri="{FF2B5EF4-FFF2-40B4-BE49-F238E27FC236}">
                    <a16:creationId xmlns:a16="http://schemas.microsoft.com/office/drawing/2014/main" id="{E8C5A395-E453-96B6-B60D-53ED412F3283}"/>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7E402B12-4F91-E4B4-F65B-3E867F089477}"/>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22" name="TextBox 21">
            <a:extLst>
              <a:ext uri="{FF2B5EF4-FFF2-40B4-BE49-F238E27FC236}">
                <a16:creationId xmlns:a16="http://schemas.microsoft.com/office/drawing/2014/main" id="{DD1BF944-90B9-1268-D652-690D874AF87E}"/>
              </a:ext>
            </a:extLst>
          </p:cNvPr>
          <p:cNvSpPr txBox="1"/>
          <p:nvPr/>
        </p:nvSpPr>
        <p:spPr>
          <a:xfrm>
            <a:off x="2342601" y="1636545"/>
            <a:ext cx="3345530" cy="3330848"/>
          </a:xfrm>
          <a:prstGeom prst="rect">
            <a:avLst/>
          </a:prstGeom>
          <a:noFill/>
        </p:spPr>
        <p:txBody>
          <a:bodyPr wrap="square">
            <a:spAutoFit/>
          </a:bodyPr>
          <a:lstStyle/>
          <a:p>
            <a:pPr marL="0" marR="0" lvl="0" indent="0" algn="l" rtl="0">
              <a:lnSpc>
                <a:spcPct val="107000"/>
              </a:lnSpc>
              <a:spcBef>
                <a:spcPts val="0"/>
              </a:spcBef>
              <a:buNone/>
            </a:pPr>
            <a:r>
              <a:rPr lang="en-US" b="1">
                <a:solidFill>
                  <a:schemeClr val="dk1"/>
                </a:solidFill>
                <a:latin typeface="Arial"/>
                <a:ea typeface="Arial"/>
                <a:cs typeface="Arial"/>
                <a:sym typeface="Arial"/>
              </a:rPr>
              <a:t>CASEWORKER</a:t>
            </a:r>
          </a:p>
          <a:p>
            <a:pPr marL="0" marR="0" lvl="0" indent="0" algn="l" rtl="0">
              <a:lnSpc>
                <a:spcPct val="107000"/>
              </a:lnSpc>
              <a:spcBef>
                <a:spcPts val="0"/>
              </a:spcBef>
              <a:buNone/>
            </a:pPr>
            <a:endParaRPr lang="en-US" b="1">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Fill in the follow up form using the information from the case study</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Check tasks to see how the scheduled follow up appears</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Resolve the follow up action so it disappears from the tasks</a:t>
            </a:r>
          </a:p>
        </p:txBody>
      </p:sp>
      <p:sp>
        <p:nvSpPr>
          <p:cNvPr id="23" name="TextBox 22">
            <a:extLst>
              <a:ext uri="{FF2B5EF4-FFF2-40B4-BE49-F238E27FC236}">
                <a16:creationId xmlns:a16="http://schemas.microsoft.com/office/drawing/2014/main" id="{97367BBA-DB34-1F63-E8BE-1530CD9AC09C}"/>
              </a:ext>
            </a:extLst>
          </p:cNvPr>
          <p:cNvSpPr txBox="1"/>
          <p:nvPr/>
        </p:nvSpPr>
        <p:spPr>
          <a:xfrm>
            <a:off x="7891312" y="1636545"/>
            <a:ext cx="3345530" cy="3627211"/>
          </a:xfrm>
          <a:prstGeom prst="rect">
            <a:avLst/>
          </a:prstGeom>
          <a:noFill/>
        </p:spPr>
        <p:txBody>
          <a:bodyPr wrap="square">
            <a:spAutoFit/>
          </a:bodyPr>
          <a:lstStyle/>
          <a:p>
            <a:pPr marL="0" marR="0" lvl="0" indent="0" algn="l" rtl="0">
              <a:lnSpc>
                <a:spcPct val="107000"/>
              </a:lnSpc>
              <a:spcBef>
                <a:spcPts val="0"/>
              </a:spcBef>
              <a:buNone/>
            </a:pPr>
            <a:r>
              <a:rPr lang="en-US" b="1">
                <a:solidFill>
                  <a:schemeClr val="dk1"/>
                </a:solidFill>
                <a:latin typeface="Arial"/>
                <a:ea typeface="Arial"/>
                <a:cs typeface="Arial"/>
                <a:sym typeface="Arial"/>
              </a:rPr>
              <a:t>SUPERVISOR</a:t>
            </a:r>
          </a:p>
          <a:p>
            <a:pPr marL="0" marR="0" lvl="0" indent="0" algn="l" rtl="0">
              <a:lnSpc>
                <a:spcPct val="107000"/>
              </a:lnSpc>
              <a:spcBef>
                <a:spcPts val="0"/>
              </a:spcBef>
              <a:buNone/>
            </a:pPr>
            <a:endParaRPr lang="en-US" b="1">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Review the follow-up form and flag if needed</a:t>
            </a: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Verify the task list and alerts</a:t>
            </a:r>
          </a:p>
          <a:p>
            <a:pPr marL="285750" marR="0" lvl="0" indent="-285750" algn="l" rtl="0">
              <a:lnSpc>
                <a:spcPct val="107000"/>
              </a:lnSpc>
              <a:spcBef>
                <a:spcPts val="0"/>
              </a:spcBef>
              <a:buFont typeface="Arial" panose="020B0604020202020204" pitchFamily="34" charset="0"/>
              <a:buChar char="•"/>
            </a:pPr>
            <a:endParaRPr lang="en-US">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endParaRPr lang="en-US">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endParaRPr lang="en-US">
              <a:solidFill>
                <a:schemeClr val="dk1"/>
              </a:solidFill>
              <a:latin typeface="Arial"/>
              <a:ea typeface="Arial"/>
              <a:cs typeface="Arial"/>
              <a:sym typeface="Arial"/>
            </a:endParaRPr>
          </a:p>
          <a:p>
            <a:pPr marL="0" marR="0" lvl="0" indent="0" algn="l" rtl="0">
              <a:lnSpc>
                <a:spcPct val="107000"/>
              </a:lnSpc>
              <a:spcBef>
                <a:spcPts val="0"/>
              </a:spcBef>
              <a:buNone/>
            </a:pPr>
            <a:r>
              <a:rPr lang="en-US" b="1">
                <a:solidFill>
                  <a:schemeClr val="dk1"/>
                </a:solidFill>
                <a:latin typeface="Arial"/>
                <a:ea typeface="Arial"/>
                <a:cs typeface="Arial"/>
                <a:sym typeface="Arial"/>
              </a:rPr>
              <a:t>CASEWORKER</a:t>
            </a:r>
          </a:p>
          <a:p>
            <a:pPr marL="0" marR="0" lvl="0" indent="0" algn="l" rtl="0">
              <a:lnSpc>
                <a:spcPct val="107000"/>
              </a:lnSpc>
              <a:spcBef>
                <a:spcPts val="0"/>
              </a:spcBef>
              <a:buNone/>
            </a:pPr>
            <a:endParaRPr lang="en-US" b="1">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n-US">
                <a:solidFill>
                  <a:schemeClr val="dk1"/>
                </a:solidFill>
                <a:latin typeface="Arial"/>
                <a:ea typeface="Arial"/>
                <a:cs typeface="Arial"/>
                <a:sym typeface="Arial"/>
              </a:rPr>
              <a:t>Review and address the flag</a:t>
            </a:r>
          </a:p>
        </p:txBody>
      </p:sp>
      <p:grpSp>
        <p:nvGrpSpPr>
          <p:cNvPr id="24" name="Group 23">
            <a:extLst>
              <a:ext uri="{FF2B5EF4-FFF2-40B4-BE49-F238E27FC236}">
                <a16:creationId xmlns:a16="http://schemas.microsoft.com/office/drawing/2014/main" id="{7B40595F-7A95-63C7-DD63-4C23D825A3C7}"/>
              </a:ext>
            </a:extLst>
          </p:cNvPr>
          <p:cNvGrpSpPr/>
          <p:nvPr/>
        </p:nvGrpSpPr>
        <p:grpSpPr>
          <a:xfrm>
            <a:off x="6452255" y="4016486"/>
            <a:ext cx="950012" cy="1799163"/>
            <a:chOff x="7838339" y="2226754"/>
            <a:chExt cx="1969639" cy="3730164"/>
          </a:xfrm>
          <a:solidFill>
            <a:schemeClr val="accent4"/>
          </a:solidFill>
        </p:grpSpPr>
        <p:sp>
          <p:nvSpPr>
            <p:cNvPr id="25" name="Round Same Side Corner Rectangle 3">
              <a:extLst>
                <a:ext uri="{FF2B5EF4-FFF2-40B4-BE49-F238E27FC236}">
                  <a16:creationId xmlns:a16="http://schemas.microsoft.com/office/drawing/2014/main" id="{84E74AF8-8418-BAEF-7491-8B3C806EF8AD}"/>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5594C5B9-5166-5C2F-0630-7C65B4A55640}"/>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7" name="Group 26">
              <a:extLst>
                <a:ext uri="{FF2B5EF4-FFF2-40B4-BE49-F238E27FC236}">
                  <a16:creationId xmlns:a16="http://schemas.microsoft.com/office/drawing/2014/main" id="{213C5199-9093-FC6D-EB4E-C3F62DFC7DEA}"/>
                </a:ext>
              </a:extLst>
            </p:cNvPr>
            <p:cNvGrpSpPr/>
            <p:nvPr/>
          </p:nvGrpSpPr>
          <p:grpSpPr>
            <a:xfrm rot="507905">
              <a:off x="7838339" y="3815940"/>
              <a:ext cx="553322" cy="1525212"/>
              <a:chOff x="7916671" y="3937945"/>
              <a:chExt cx="553322" cy="1525212"/>
            </a:xfrm>
            <a:grpFill/>
          </p:grpSpPr>
          <p:sp>
            <p:nvSpPr>
              <p:cNvPr id="31" name="Round Same Side Corner Rectangle 25">
                <a:extLst>
                  <a:ext uri="{FF2B5EF4-FFF2-40B4-BE49-F238E27FC236}">
                    <a16:creationId xmlns:a16="http://schemas.microsoft.com/office/drawing/2014/main" id="{014AD04C-41B8-B9C1-467E-49251B66356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a:extLst>
                  <a:ext uri="{FF2B5EF4-FFF2-40B4-BE49-F238E27FC236}">
                    <a16:creationId xmlns:a16="http://schemas.microsoft.com/office/drawing/2014/main" id="{D0EB75C2-3C07-C157-E604-72264CDC102F}"/>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8" name="Group 27">
              <a:extLst>
                <a:ext uri="{FF2B5EF4-FFF2-40B4-BE49-F238E27FC236}">
                  <a16:creationId xmlns:a16="http://schemas.microsoft.com/office/drawing/2014/main" id="{01D9341B-2A52-2861-A718-4E4F4060EA8D}"/>
                </a:ext>
              </a:extLst>
            </p:cNvPr>
            <p:cNvGrpSpPr/>
            <p:nvPr/>
          </p:nvGrpSpPr>
          <p:grpSpPr>
            <a:xfrm rot="21105829" flipH="1">
              <a:off x="9243874" y="3806245"/>
              <a:ext cx="564104" cy="1525212"/>
              <a:chOff x="7916671" y="3937945"/>
              <a:chExt cx="553322" cy="1525212"/>
            </a:xfrm>
            <a:grpFill/>
          </p:grpSpPr>
          <p:sp>
            <p:nvSpPr>
              <p:cNvPr id="29" name="Round Same Side Corner Rectangle 25">
                <a:extLst>
                  <a:ext uri="{FF2B5EF4-FFF2-40B4-BE49-F238E27FC236}">
                    <a16:creationId xmlns:a16="http://schemas.microsoft.com/office/drawing/2014/main" id="{E18C86CD-2858-85D4-958E-190AEBC8F95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a:extLst>
                  <a:ext uri="{FF2B5EF4-FFF2-40B4-BE49-F238E27FC236}">
                    <a16:creationId xmlns:a16="http://schemas.microsoft.com/office/drawing/2014/main" id="{9B458231-9097-F8D1-34E5-5F04CD8E1197}"/>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6" name="Group 5">
            <a:extLst>
              <a:ext uri="{FF2B5EF4-FFF2-40B4-BE49-F238E27FC236}">
                <a16:creationId xmlns:a16="http://schemas.microsoft.com/office/drawing/2014/main" id="{360189EA-6391-F1A2-77FB-3E94BA2C963A}"/>
              </a:ext>
            </a:extLst>
          </p:cNvPr>
          <p:cNvGrpSpPr/>
          <p:nvPr/>
        </p:nvGrpSpPr>
        <p:grpSpPr>
          <a:xfrm>
            <a:off x="10228983" y="337468"/>
            <a:ext cx="1587872" cy="1368854"/>
            <a:chOff x="10228983" y="337468"/>
            <a:chExt cx="1587872" cy="1368854"/>
          </a:xfrm>
        </p:grpSpPr>
        <p:sp>
          <p:nvSpPr>
            <p:cNvPr id="33" name="Hexagon 32">
              <a:extLst>
                <a:ext uri="{FF2B5EF4-FFF2-40B4-BE49-F238E27FC236}">
                  <a16:creationId xmlns:a16="http://schemas.microsoft.com/office/drawing/2014/main" id="{99BBE273-D06A-8B57-726A-8B77AB56AF75}"/>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4" name="Group 33">
              <a:extLst>
                <a:ext uri="{FF2B5EF4-FFF2-40B4-BE49-F238E27FC236}">
                  <a16:creationId xmlns:a16="http://schemas.microsoft.com/office/drawing/2014/main" id="{AAE035D1-CE7B-3ACE-F671-CED0A879F5B1}"/>
                </a:ext>
              </a:extLst>
            </p:cNvPr>
            <p:cNvGrpSpPr/>
            <p:nvPr/>
          </p:nvGrpSpPr>
          <p:grpSpPr>
            <a:xfrm>
              <a:off x="10621771" y="762700"/>
              <a:ext cx="562136" cy="634675"/>
              <a:chOff x="760175" y="830142"/>
              <a:chExt cx="867619" cy="979579"/>
            </a:xfrm>
          </p:grpSpPr>
          <p:sp>
            <p:nvSpPr>
              <p:cNvPr id="38" name="Rectangle 37">
                <a:extLst>
                  <a:ext uri="{FF2B5EF4-FFF2-40B4-BE49-F238E27FC236}">
                    <a16:creationId xmlns:a16="http://schemas.microsoft.com/office/drawing/2014/main" id="{81C08DDF-EDDA-43C5-7C8C-21703851C179}"/>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25</a:t>
                </a:r>
              </a:p>
            </p:txBody>
          </p:sp>
          <p:sp>
            <p:nvSpPr>
              <p:cNvPr id="39" name="Rectangle 38">
                <a:extLst>
                  <a:ext uri="{FF2B5EF4-FFF2-40B4-BE49-F238E27FC236}">
                    <a16:creationId xmlns:a16="http://schemas.microsoft.com/office/drawing/2014/main" id="{FB0CA81B-D89A-908C-2C46-D03B60925F30}"/>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5" name="Group 34">
              <a:extLst>
                <a:ext uri="{FF2B5EF4-FFF2-40B4-BE49-F238E27FC236}">
                  <a16:creationId xmlns:a16="http://schemas.microsoft.com/office/drawing/2014/main" id="{61225276-C218-401B-BF28-EC50365C397B}"/>
                </a:ext>
              </a:extLst>
            </p:cNvPr>
            <p:cNvGrpSpPr/>
            <p:nvPr/>
          </p:nvGrpSpPr>
          <p:grpSpPr>
            <a:xfrm>
              <a:off x="11325415" y="762706"/>
              <a:ext cx="182192" cy="634676"/>
              <a:chOff x="2121762" y="2323619"/>
              <a:chExt cx="200378" cy="825210"/>
            </a:xfrm>
          </p:grpSpPr>
          <p:sp>
            <p:nvSpPr>
              <p:cNvPr id="36" name="Isosceles Triangle 35">
                <a:extLst>
                  <a:ext uri="{FF2B5EF4-FFF2-40B4-BE49-F238E27FC236}">
                    <a16:creationId xmlns:a16="http://schemas.microsoft.com/office/drawing/2014/main" id="{412FF83D-A4A7-3BAB-B4C3-81F2EEA76BEC}"/>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a:extLst>
                  <a:ext uri="{FF2B5EF4-FFF2-40B4-BE49-F238E27FC236}">
                    <a16:creationId xmlns:a16="http://schemas.microsoft.com/office/drawing/2014/main" id="{39B0907F-EB42-1BBC-F783-5476FC865247}"/>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23274386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n-CA"/>
              <a:t>Feedback and discussion</a:t>
            </a:r>
            <a:endParaRPr lang="en-ZA"/>
          </a:p>
        </p:txBody>
      </p:sp>
      <p:grpSp>
        <p:nvGrpSpPr>
          <p:cNvPr id="7" name="Google Shape;314;p4">
            <a:extLst>
              <a:ext uri="{FF2B5EF4-FFF2-40B4-BE49-F238E27FC236}">
                <a16:creationId xmlns:a16="http://schemas.microsoft.com/office/drawing/2014/main" id="{83244B4D-6A36-603D-6FFD-B7D7354054B8}"/>
              </a:ext>
            </a:extLst>
          </p:cNvPr>
          <p:cNvGrpSpPr/>
          <p:nvPr/>
        </p:nvGrpSpPr>
        <p:grpSpPr>
          <a:xfrm>
            <a:off x="3419151" y="1903827"/>
            <a:ext cx="5353697" cy="3474717"/>
            <a:chOff x="3400707" y="1772174"/>
            <a:chExt cx="5758105" cy="3737192"/>
          </a:xfrm>
          <a:solidFill>
            <a:schemeClr val="accent4"/>
          </a:solidFill>
        </p:grpSpPr>
        <p:sp>
          <p:nvSpPr>
            <p:cNvPr id="8" name="Google Shape;315;p4">
              <a:extLst>
                <a:ext uri="{FF2B5EF4-FFF2-40B4-BE49-F238E27FC236}">
                  <a16:creationId xmlns:a16="http://schemas.microsoft.com/office/drawing/2014/main" id="{7502E5E2-F28C-AC31-3AE5-AA4D8D34AEDE}"/>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316;p4">
              <a:extLst>
                <a:ext uri="{FF2B5EF4-FFF2-40B4-BE49-F238E27FC236}">
                  <a16:creationId xmlns:a16="http://schemas.microsoft.com/office/drawing/2014/main" id="{571523CE-B6B3-4E84-6891-65C82B6B7D79}"/>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317;p4">
              <a:extLst>
                <a:ext uri="{FF2B5EF4-FFF2-40B4-BE49-F238E27FC236}">
                  <a16:creationId xmlns:a16="http://schemas.microsoft.com/office/drawing/2014/main" id="{75405B4B-97CC-C88A-6464-353715C9C28C}"/>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318;p4">
              <a:extLst>
                <a:ext uri="{FF2B5EF4-FFF2-40B4-BE49-F238E27FC236}">
                  <a16:creationId xmlns:a16="http://schemas.microsoft.com/office/drawing/2014/main" id="{4D04DF95-BD6A-E070-C974-5EA5F027E91F}"/>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319;p4">
              <a:extLst>
                <a:ext uri="{FF2B5EF4-FFF2-40B4-BE49-F238E27FC236}">
                  <a16:creationId xmlns:a16="http://schemas.microsoft.com/office/drawing/2014/main" id="{02C8425B-F984-736A-8457-0C76B81D3344}"/>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320;p4">
              <a:extLst>
                <a:ext uri="{FF2B5EF4-FFF2-40B4-BE49-F238E27FC236}">
                  <a16:creationId xmlns:a16="http://schemas.microsoft.com/office/drawing/2014/main" id="{8E1D4759-2836-2C63-5CD0-27B6D07F08B9}"/>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321;p4">
              <a:extLst>
                <a:ext uri="{FF2B5EF4-FFF2-40B4-BE49-F238E27FC236}">
                  <a16:creationId xmlns:a16="http://schemas.microsoft.com/office/drawing/2014/main" id="{D8DDB154-F460-D957-92E7-71F71F41D66B}"/>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322;p4">
              <a:extLst>
                <a:ext uri="{FF2B5EF4-FFF2-40B4-BE49-F238E27FC236}">
                  <a16:creationId xmlns:a16="http://schemas.microsoft.com/office/drawing/2014/main" id="{A210E22A-670E-C08C-BBD8-DC1C52C8B237}"/>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0" name="Group 19">
            <a:extLst>
              <a:ext uri="{FF2B5EF4-FFF2-40B4-BE49-F238E27FC236}">
                <a16:creationId xmlns:a16="http://schemas.microsoft.com/office/drawing/2014/main" id="{0E47209C-C540-F4BA-EC02-94A1D3084AD6}"/>
              </a:ext>
            </a:extLst>
          </p:cNvPr>
          <p:cNvGrpSpPr/>
          <p:nvPr/>
        </p:nvGrpSpPr>
        <p:grpSpPr>
          <a:xfrm>
            <a:off x="10228983" y="337468"/>
            <a:ext cx="1587872" cy="1368854"/>
            <a:chOff x="10228983" y="337468"/>
            <a:chExt cx="1587872" cy="1368854"/>
          </a:xfrm>
        </p:grpSpPr>
        <p:sp>
          <p:nvSpPr>
            <p:cNvPr id="21" name="Hexagon 20">
              <a:extLst>
                <a:ext uri="{FF2B5EF4-FFF2-40B4-BE49-F238E27FC236}">
                  <a16:creationId xmlns:a16="http://schemas.microsoft.com/office/drawing/2014/main" id="{C13B4E5B-CF38-B691-85AC-ABA6243AD398}"/>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2" name="Group 21">
              <a:extLst>
                <a:ext uri="{FF2B5EF4-FFF2-40B4-BE49-F238E27FC236}">
                  <a16:creationId xmlns:a16="http://schemas.microsoft.com/office/drawing/2014/main" id="{B0E7C5E1-A4C8-87A8-46F0-B8B3883E4AB1}"/>
                </a:ext>
              </a:extLst>
            </p:cNvPr>
            <p:cNvGrpSpPr/>
            <p:nvPr/>
          </p:nvGrpSpPr>
          <p:grpSpPr>
            <a:xfrm>
              <a:off x="10621771" y="762700"/>
              <a:ext cx="562136" cy="634675"/>
              <a:chOff x="760175" y="830142"/>
              <a:chExt cx="867619" cy="979579"/>
            </a:xfrm>
          </p:grpSpPr>
          <p:sp>
            <p:nvSpPr>
              <p:cNvPr id="26" name="Rectangle 25">
                <a:extLst>
                  <a:ext uri="{FF2B5EF4-FFF2-40B4-BE49-F238E27FC236}">
                    <a16:creationId xmlns:a16="http://schemas.microsoft.com/office/drawing/2014/main" id="{A978C640-A4D6-8F58-CA7A-ACF4A5C7C3DA}"/>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latin typeface="Arial" panose="020B0604020202020204" pitchFamily="34" charset="0"/>
                    <a:cs typeface="Arial" panose="020B0604020202020204" pitchFamily="34" charset="0"/>
                  </a:rPr>
                  <a:t>3</a:t>
                </a:r>
              </a:p>
            </p:txBody>
          </p:sp>
          <p:sp>
            <p:nvSpPr>
              <p:cNvPr id="27" name="Rectangle 26">
                <a:extLst>
                  <a:ext uri="{FF2B5EF4-FFF2-40B4-BE49-F238E27FC236}">
                    <a16:creationId xmlns:a16="http://schemas.microsoft.com/office/drawing/2014/main" id="{86AF9CDF-6539-DE28-2BEB-63723109D883}"/>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3" name="Group 22">
              <a:extLst>
                <a:ext uri="{FF2B5EF4-FFF2-40B4-BE49-F238E27FC236}">
                  <a16:creationId xmlns:a16="http://schemas.microsoft.com/office/drawing/2014/main" id="{703B8969-8BE6-F3F4-CFFA-99D0DFBF5C50}"/>
                </a:ext>
              </a:extLst>
            </p:cNvPr>
            <p:cNvGrpSpPr/>
            <p:nvPr/>
          </p:nvGrpSpPr>
          <p:grpSpPr>
            <a:xfrm>
              <a:off x="11325415" y="762701"/>
              <a:ext cx="182192" cy="634674"/>
              <a:chOff x="2121762" y="2323619"/>
              <a:chExt cx="200378" cy="825210"/>
            </a:xfrm>
          </p:grpSpPr>
          <p:sp>
            <p:nvSpPr>
              <p:cNvPr id="24" name="Isosceles Triangle 23">
                <a:extLst>
                  <a:ext uri="{FF2B5EF4-FFF2-40B4-BE49-F238E27FC236}">
                    <a16:creationId xmlns:a16="http://schemas.microsoft.com/office/drawing/2014/main" id="{6A5A7E41-623E-8455-9C68-A73E3D42B340}"/>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ectangle 24">
                <a:extLst>
                  <a:ext uri="{FF2B5EF4-FFF2-40B4-BE49-F238E27FC236}">
                    <a16:creationId xmlns:a16="http://schemas.microsoft.com/office/drawing/2014/main" id="{FDE64DCB-9DE4-4F87-2B5D-522F6FE47CCA}"/>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1209233656"/>
      </p:ext>
    </p:extLst>
  </p:cSld>
  <p:clrMapOvr>
    <a:masterClrMapping/>
  </p:clrMapOvr>
</p:sld>
</file>

<file path=ppt/theme/theme1.xml><?xml version="1.0" encoding="utf-8"?>
<a:theme xmlns:a="http://schemas.openxmlformats.org/drawingml/2006/main" name="Office Theme">
  <a:themeElements>
    <a:clrScheme name="CPCM">
      <a:dk1>
        <a:sysClr val="windowText" lastClr="000000"/>
      </a:dk1>
      <a:lt1>
        <a:sysClr val="window" lastClr="FFFFFF"/>
      </a:lt1>
      <a:dk2>
        <a:srgbClr val="406078"/>
      </a:dk2>
      <a:lt2>
        <a:srgbClr val="E7E6E6"/>
      </a:lt2>
      <a:accent1>
        <a:srgbClr val="954D84"/>
      </a:accent1>
      <a:accent2>
        <a:srgbClr val="B08BA1"/>
      </a:accent2>
      <a:accent3>
        <a:srgbClr val="8ACA84"/>
      </a:accent3>
      <a:accent4>
        <a:srgbClr val="1D8CC8"/>
      </a:accent4>
      <a:accent5>
        <a:srgbClr val="5FC6C5"/>
      </a:accent5>
      <a:accent6>
        <a:srgbClr val="8D9EAE"/>
      </a:accent6>
      <a:hlink>
        <a:srgbClr val="C190B1"/>
      </a:hlink>
      <a:folHlink>
        <a:srgbClr val="BFE0A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C-CPCM-Part-1-Templates" id="{0726AC30-C156-5344-8631-9F79890CA27B}" vid="{1CC2E6E7-A2E6-FD46-8AF9-EB712A36A5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42</TotalTime>
  <Words>22475</Words>
  <Application>Microsoft Office PowerPoint</Application>
  <PresentationFormat>Widescreen</PresentationFormat>
  <Paragraphs>2825</Paragraphs>
  <Slides>175</Slides>
  <Notes>175</Notes>
  <HiddenSlides>7</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175</vt:i4>
      </vt:variant>
    </vt:vector>
  </HeadingPairs>
  <TitlesOfParts>
    <vt:vector size="180" baseType="lpstr">
      <vt:lpstr>Arial</vt:lpstr>
      <vt:lpstr>Calibri</vt:lpstr>
      <vt:lpstr>Garamond</vt:lpstr>
      <vt:lpstr>Helvetica Neue</vt:lpstr>
      <vt:lpstr>Office Theme</vt:lpstr>
      <vt:lpstr>PowerPoint Presentation</vt:lpstr>
      <vt:lpstr>PowerPoint Presentation</vt:lpstr>
      <vt:lpstr>PowerPoint Presentation</vt:lpstr>
      <vt:lpstr>What is this training about? </vt:lpstr>
      <vt:lpstr>Getting to know each other</vt:lpstr>
      <vt:lpstr>Overall aim</vt:lpstr>
      <vt:lpstr>Sessions</vt:lpstr>
      <vt:lpstr>Pre-testing</vt:lpstr>
      <vt:lpstr>PowerPoint Presentation</vt:lpstr>
      <vt:lpstr>Session aim</vt:lpstr>
      <vt:lpstr>Agenda</vt:lpstr>
      <vt:lpstr>Opening</vt:lpstr>
      <vt:lpstr>Learning objectives</vt:lpstr>
      <vt:lpstr>Group learning agreement</vt:lpstr>
      <vt:lpstr>About case management</vt:lpstr>
      <vt:lpstr>Case management principles</vt:lpstr>
      <vt:lpstr>Case management</vt:lpstr>
      <vt:lpstr>Case management</vt:lpstr>
      <vt:lpstr>Case management</vt:lpstr>
      <vt:lpstr>Case management</vt:lpstr>
      <vt:lpstr>Case management</vt:lpstr>
      <vt:lpstr>Case management</vt:lpstr>
      <vt:lpstr>Exercise: Case management steps</vt:lpstr>
      <vt:lpstr>Case management in context </vt:lpstr>
      <vt:lpstr>About IM4CM</vt:lpstr>
      <vt:lpstr>Discussion</vt:lpstr>
      <vt:lpstr>Reasons for documenting cases</vt:lpstr>
      <vt:lpstr>Discussion</vt:lpstr>
      <vt:lpstr>Core elements of IM4CM</vt:lpstr>
      <vt:lpstr>PowerPoint Presentation</vt:lpstr>
      <vt:lpstr>About the CPIMS+</vt:lpstr>
      <vt:lpstr>History of the CPIMS+</vt:lpstr>
      <vt:lpstr> Primero quiz  </vt:lpstr>
      <vt:lpstr>CPIMS+ numbers for Q4 2021</vt:lpstr>
      <vt:lpstr> Who is who?  </vt:lpstr>
      <vt:lpstr>Energizer</vt:lpstr>
      <vt:lpstr> Why is it so interesting?  </vt:lpstr>
      <vt:lpstr>Who can see what in the CPIMS+?</vt:lpstr>
      <vt:lpstr>Who can see what in the CPIMS+?</vt:lpstr>
      <vt:lpstr>CPIMS+ demo </vt:lpstr>
      <vt:lpstr>Key learning points</vt:lpstr>
      <vt:lpstr>Demo site</vt:lpstr>
      <vt:lpstr>PowerPoint Presentation</vt:lpstr>
      <vt:lpstr>Recap</vt:lpstr>
      <vt:lpstr>Session2 &amp; 3 aim</vt:lpstr>
      <vt:lpstr>Agenda</vt:lpstr>
      <vt:lpstr>Opening</vt:lpstr>
      <vt:lpstr>Learning objectives</vt:lpstr>
      <vt:lpstr>How will we walk through the CM Steps using the CPIMS+?</vt:lpstr>
      <vt:lpstr>Step 1: Identification and registration</vt:lpstr>
      <vt:lpstr>Discussion</vt:lpstr>
      <vt:lpstr>PowerPoint Presentation</vt:lpstr>
      <vt:lpstr>Key considerations</vt:lpstr>
      <vt:lpstr>Key considerations</vt:lpstr>
      <vt:lpstr>Key considerations</vt:lpstr>
      <vt:lpstr>CPIMS+ Demo</vt:lpstr>
      <vt:lpstr>Your turn!</vt:lpstr>
      <vt:lpstr>  Feedback and discussion  </vt:lpstr>
      <vt:lpstr>Step 2 Assessment</vt:lpstr>
      <vt:lpstr>Discussion</vt:lpstr>
      <vt:lpstr>PowerPoint Presentation</vt:lpstr>
      <vt:lpstr>Key considerations</vt:lpstr>
      <vt:lpstr>Key considerations</vt:lpstr>
      <vt:lpstr>CPIMS+ demo </vt:lpstr>
      <vt:lpstr>Task view</vt:lpstr>
      <vt:lpstr>Task view</vt:lpstr>
      <vt:lpstr>Your turn!</vt:lpstr>
      <vt:lpstr>Feedback and discussion </vt:lpstr>
      <vt:lpstr>    Energizer    </vt:lpstr>
      <vt:lpstr>Step 3: Case Planning</vt:lpstr>
      <vt:lpstr>Discussion</vt:lpstr>
      <vt:lpstr>PowerPoint Presentation</vt:lpstr>
      <vt:lpstr>Key considerations</vt:lpstr>
      <vt:lpstr>Key considerations</vt:lpstr>
      <vt:lpstr>CPIMS+ demo</vt:lpstr>
      <vt:lpstr>Your turn!</vt:lpstr>
      <vt:lpstr>Feedback and discussion</vt:lpstr>
      <vt:lpstr>Closing</vt:lpstr>
      <vt:lpstr>Key learning points</vt:lpstr>
      <vt:lpstr>PowerPoint Presentation</vt:lpstr>
      <vt:lpstr>Recap</vt:lpstr>
      <vt:lpstr>Agenda</vt:lpstr>
      <vt:lpstr>Learning objectives</vt:lpstr>
      <vt:lpstr>Step 4: Case plan implementation</vt:lpstr>
      <vt:lpstr>Discussion</vt:lpstr>
      <vt:lpstr>PowerPoint Presentation</vt:lpstr>
      <vt:lpstr>Key considerations</vt:lpstr>
      <vt:lpstr>Key considerations</vt:lpstr>
      <vt:lpstr>Key considerations</vt:lpstr>
      <vt:lpstr>CPIMS+ demo</vt:lpstr>
      <vt:lpstr>Your turn!</vt:lpstr>
      <vt:lpstr>Feedback and discussion</vt:lpstr>
      <vt:lpstr>Step 5: Follow-up and review</vt:lpstr>
      <vt:lpstr>Discussion</vt:lpstr>
      <vt:lpstr>Key considerations</vt:lpstr>
      <vt:lpstr>Key considerations</vt:lpstr>
      <vt:lpstr>CPIMS+ demo</vt:lpstr>
      <vt:lpstr>Your turn!</vt:lpstr>
      <vt:lpstr>Feedback and discussion</vt:lpstr>
      <vt:lpstr>Energizer</vt:lpstr>
      <vt:lpstr>Step 6: Case closure</vt:lpstr>
      <vt:lpstr>Discussion</vt:lpstr>
      <vt:lpstr>Key considerations</vt:lpstr>
      <vt:lpstr>Key considerations</vt:lpstr>
      <vt:lpstr>CPIMS+ demo</vt:lpstr>
      <vt:lpstr>Your turn!</vt:lpstr>
      <vt:lpstr>Feedback and discussion</vt:lpstr>
      <vt:lpstr>Closing</vt:lpstr>
      <vt:lpstr>Key learning points </vt:lpstr>
      <vt:lpstr>PowerPoint Presentation</vt:lpstr>
      <vt:lpstr>              Recap              </vt:lpstr>
      <vt:lpstr>Session aim</vt:lpstr>
      <vt:lpstr>Agenda</vt:lpstr>
      <vt:lpstr>Opening</vt:lpstr>
      <vt:lpstr>Learning objectives</vt:lpstr>
      <vt:lpstr>Additional features and functionalities </vt:lpstr>
      <vt:lpstr>CPIMS+ demo</vt:lpstr>
      <vt:lpstr>PowerPoint Presentation</vt:lpstr>
      <vt:lpstr>Your turn!</vt:lpstr>
      <vt:lpstr>Feedback and discussion</vt:lpstr>
      <vt:lpstr>Case management supervision</vt:lpstr>
      <vt:lpstr>Functions of case management supervision</vt:lpstr>
      <vt:lpstr>CPIMS+ functionalities that support supervision</vt:lpstr>
      <vt:lpstr>Remember!</vt:lpstr>
      <vt:lpstr>CPIMS+ demo</vt:lpstr>
      <vt:lpstr>CPIMS+ demo</vt:lpstr>
      <vt:lpstr>CPIMS+ demo</vt:lpstr>
      <vt:lpstr>Case file checklist</vt:lpstr>
      <vt:lpstr>CPIMS+ demo</vt:lpstr>
      <vt:lpstr>Discussion</vt:lpstr>
      <vt:lpstr>CPIMS+ demo</vt:lpstr>
      <vt:lpstr>Other CM supervision tools</vt:lpstr>
      <vt:lpstr>Your turn!</vt:lpstr>
      <vt:lpstr>Feedback and discussion</vt:lpstr>
      <vt:lpstr>Energizer</vt:lpstr>
      <vt:lpstr>Family tracing and reunification</vt:lpstr>
      <vt:lpstr>CPIMS+ demo</vt:lpstr>
      <vt:lpstr>CPIMS+ demo</vt:lpstr>
      <vt:lpstr>Your turn!</vt:lpstr>
      <vt:lpstr>Feedback and discussion</vt:lpstr>
      <vt:lpstr>Closing</vt:lpstr>
      <vt:lpstr>Key learning points</vt:lpstr>
      <vt:lpstr>PowerPoint Presentation</vt:lpstr>
      <vt:lpstr>Session aim</vt:lpstr>
      <vt:lpstr>Agenda</vt:lpstr>
      <vt:lpstr>Opening</vt:lpstr>
      <vt:lpstr>Learning objectives</vt:lpstr>
      <vt:lpstr>CPIMS+ and program quality </vt:lpstr>
      <vt:lpstr>Monitoring and evaluation in case management </vt:lpstr>
      <vt:lpstr>Using the CPIMS+ to measure quality of the case management program</vt:lpstr>
      <vt:lpstr>Child and caregiver case management feedback form </vt:lpstr>
      <vt:lpstr>Why do we ask for feedback?</vt:lpstr>
      <vt:lpstr>How to interpret the results?</vt:lpstr>
      <vt:lpstr>CPIMS+ demo </vt:lpstr>
      <vt:lpstr>Key considerations</vt:lpstr>
      <vt:lpstr>Key considerations</vt:lpstr>
      <vt:lpstr>Your turn!</vt:lpstr>
      <vt:lpstr>CPIMS+ and case management Key Performance Indicators </vt:lpstr>
      <vt:lpstr>Introduction to KPIs</vt:lpstr>
      <vt:lpstr>KPI categories</vt:lpstr>
      <vt:lpstr>Examples of KPIs for each category </vt:lpstr>
      <vt:lpstr>The power of knowledge exercise</vt:lpstr>
      <vt:lpstr>KPIs for individual caseworkers</vt:lpstr>
      <vt:lpstr>KPIs for supervisors</vt:lpstr>
      <vt:lpstr>KPIs for managers of the case management program</vt:lpstr>
      <vt:lpstr>CPIMS+ demo</vt:lpstr>
      <vt:lpstr>Your turn!</vt:lpstr>
      <vt:lpstr>Energizer</vt:lpstr>
      <vt:lpstr>Feedback and discussion</vt:lpstr>
      <vt:lpstr>Closing</vt:lpstr>
      <vt:lpstr>Key learning points</vt:lpstr>
      <vt:lpstr>PowerPoint Presentation</vt:lpstr>
      <vt:lpstr>Post-testing</vt:lpstr>
      <vt:lpstr>Closing and next steps</vt:lpstr>
      <vt:lpstr>Extra time for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Ilse Van der Straeten</cp:lastModifiedBy>
  <cp:revision>7</cp:revision>
  <cp:lastPrinted>2023-01-30T11:05:30Z</cp:lastPrinted>
  <dcterms:created xsi:type="dcterms:W3CDTF">2017-12-20T18:51:03Z</dcterms:created>
  <dcterms:modified xsi:type="dcterms:W3CDTF">2023-05-26T12:47:24Z</dcterms:modified>
</cp:coreProperties>
</file>