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4"/>
  </p:notesMasterIdLst>
  <p:sldIdLst>
    <p:sldId id="258" r:id="rId2"/>
    <p:sldId id="2981" r:id="rId3"/>
    <p:sldId id="2979" r:id="rId4"/>
    <p:sldId id="262" r:id="rId5"/>
    <p:sldId id="2982" r:id="rId6"/>
    <p:sldId id="2969" r:id="rId7"/>
    <p:sldId id="266" r:id="rId8"/>
    <p:sldId id="2970" r:id="rId9"/>
    <p:sldId id="2986" r:id="rId10"/>
    <p:sldId id="2987" r:id="rId11"/>
    <p:sldId id="2988" r:id="rId12"/>
    <p:sldId id="2989" r:id="rId13"/>
    <p:sldId id="2971" r:id="rId14"/>
    <p:sldId id="2990" r:id="rId15"/>
    <p:sldId id="2991" r:id="rId16"/>
    <p:sldId id="2992" r:id="rId17"/>
    <p:sldId id="280" r:id="rId18"/>
    <p:sldId id="268" r:id="rId19"/>
    <p:sldId id="269" r:id="rId20"/>
    <p:sldId id="281" r:id="rId21"/>
    <p:sldId id="282" r:id="rId22"/>
    <p:sldId id="283" r:id="rId23"/>
    <p:sldId id="284" r:id="rId24"/>
    <p:sldId id="273" r:id="rId25"/>
    <p:sldId id="2894" r:id="rId26"/>
    <p:sldId id="2914" r:id="rId27"/>
    <p:sldId id="2983" r:id="rId28"/>
    <p:sldId id="2916" r:id="rId29"/>
    <p:sldId id="2917" r:id="rId30"/>
    <p:sldId id="2919" r:id="rId31"/>
    <p:sldId id="2920" r:id="rId32"/>
    <p:sldId id="2921" r:id="rId33"/>
    <p:sldId id="2923" r:id="rId34"/>
    <p:sldId id="2922" r:id="rId35"/>
    <p:sldId id="2924" r:id="rId36"/>
    <p:sldId id="2896" r:id="rId37"/>
    <p:sldId id="2895" r:id="rId38"/>
    <p:sldId id="2985" r:id="rId39"/>
    <p:sldId id="2898" r:id="rId40"/>
    <p:sldId id="2906" r:id="rId41"/>
    <p:sldId id="2897" r:id="rId42"/>
    <p:sldId id="2899" r:id="rId43"/>
    <p:sldId id="2902" r:id="rId44"/>
    <p:sldId id="2900" r:id="rId45"/>
    <p:sldId id="2901" r:id="rId46"/>
    <p:sldId id="2904" r:id="rId47"/>
    <p:sldId id="2908" r:id="rId48"/>
    <p:sldId id="2910" r:id="rId49"/>
    <p:sldId id="2909" r:id="rId50"/>
    <p:sldId id="2913" r:id="rId51"/>
    <p:sldId id="2934" r:id="rId52"/>
    <p:sldId id="2932" r:id="rId53"/>
    <p:sldId id="2984" r:id="rId54"/>
    <p:sldId id="2937" r:id="rId55"/>
    <p:sldId id="2972" r:id="rId56"/>
    <p:sldId id="2993" r:id="rId57"/>
    <p:sldId id="2994" r:id="rId58"/>
    <p:sldId id="2995" r:id="rId59"/>
    <p:sldId id="2976" r:id="rId60"/>
    <p:sldId id="2996" r:id="rId61"/>
    <p:sldId id="2962" r:id="rId62"/>
    <p:sldId id="2961" r:id="rId63"/>
    <p:sldId id="2936" r:id="rId64"/>
    <p:sldId id="325" r:id="rId65"/>
    <p:sldId id="2963" r:id="rId66"/>
    <p:sldId id="2945" r:id="rId67"/>
    <p:sldId id="2931" r:id="rId68"/>
    <p:sldId id="2935" r:id="rId69"/>
    <p:sldId id="2997" r:id="rId70"/>
    <p:sldId id="2950" r:id="rId71"/>
    <p:sldId id="2951" r:id="rId72"/>
    <p:sldId id="2964" r:id="rId73"/>
    <p:sldId id="2965" r:id="rId74"/>
    <p:sldId id="2966" r:id="rId75"/>
    <p:sldId id="327" r:id="rId76"/>
    <p:sldId id="2967" r:id="rId77"/>
    <p:sldId id="2980" r:id="rId78"/>
    <p:sldId id="2978" r:id="rId79"/>
    <p:sldId id="2998" r:id="rId80"/>
    <p:sldId id="2999" r:id="rId81"/>
    <p:sldId id="2953" r:id="rId82"/>
    <p:sldId id="274" r:id="rId83"/>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0215A659-0FBF-4A6E-93DC-366BE5631CF6}">
          <p14:sldIdLst>
            <p14:sldId id="258"/>
            <p14:sldId id="2981"/>
          </p14:sldIdLst>
        </p14:section>
        <p14:section name="Module 1" id="{8801263D-5C5F-414D-8E38-982A2300B65E}">
          <p14:sldIdLst>
            <p14:sldId id="2979"/>
            <p14:sldId id="262"/>
            <p14:sldId id="2982"/>
            <p14:sldId id="2969"/>
            <p14:sldId id="266"/>
            <p14:sldId id="2970"/>
            <p14:sldId id="2986"/>
            <p14:sldId id="2987"/>
            <p14:sldId id="2988"/>
            <p14:sldId id="2989"/>
            <p14:sldId id="2971"/>
            <p14:sldId id="2990"/>
            <p14:sldId id="2991"/>
            <p14:sldId id="2992"/>
            <p14:sldId id="280"/>
            <p14:sldId id="268"/>
            <p14:sldId id="269"/>
            <p14:sldId id="281"/>
            <p14:sldId id="282"/>
            <p14:sldId id="283"/>
            <p14:sldId id="284"/>
            <p14:sldId id="273"/>
          </p14:sldIdLst>
        </p14:section>
        <p14:section name="Module 2" id="{C21431C7-F1C8-4E7A-8948-816B33007D2D}">
          <p14:sldIdLst>
            <p14:sldId id="2894"/>
            <p14:sldId id="2914"/>
            <p14:sldId id="2983"/>
            <p14:sldId id="2916"/>
            <p14:sldId id="2917"/>
            <p14:sldId id="2919"/>
            <p14:sldId id="2920"/>
            <p14:sldId id="2921"/>
            <p14:sldId id="2923"/>
            <p14:sldId id="2922"/>
            <p14:sldId id="2924"/>
          </p14:sldIdLst>
        </p14:section>
        <p14:section name="Module 3" id="{6738E160-A497-4A08-8CB4-8202EFEBECBF}">
          <p14:sldIdLst>
            <p14:sldId id="2896"/>
            <p14:sldId id="2895"/>
            <p14:sldId id="2985"/>
            <p14:sldId id="2898"/>
            <p14:sldId id="2906"/>
            <p14:sldId id="2897"/>
            <p14:sldId id="2899"/>
            <p14:sldId id="2902"/>
            <p14:sldId id="2900"/>
            <p14:sldId id="2901"/>
            <p14:sldId id="2904"/>
            <p14:sldId id="2908"/>
            <p14:sldId id="2910"/>
            <p14:sldId id="2909"/>
            <p14:sldId id="2913"/>
          </p14:sldIdLst>
        </p14:section>
        <p14:section name="Module 4" id="{82DCE471-5C11-4FB4-924C-047BE3C24C06}">
          <p14:sldIdLst>
            <p14:sldId id="2934"/>
            <p14:sldId id="2932"/>
            <p14:sldId id="2984"/>
            <p14:sldId id="2937"/>
            <p14:sldId id="2972"/>
            <p14:sldId id="2993"/>
            <p14:sldId id="2994"/>
            <p14:sldId id="2995"/>
            <p14:sldId id="2976"/>
            <p14:sldId id="2996"/>
            <p14:sldId id="2962"/>
            <p14:sldId id="2961"/>
            <p14:sldId id="2936"/>
            <p14:sldId id="325"/>
            <p14:sldId id="2963"/>
            <p14:sldId id="2945"/>
          </p14:sldIdLst>
        </p14:section>
        <p14:section name="Module 5" id="{36C25A4F-F1AD-4D78-A8A2-392EB38B858F}">
          <p14:sldIdLst>
            <p14:sldId id="2931"/>
            <p14:sldId id="2935"/>
            <p14:sldId id="2997"/>
            <p14:sldId id="2950"/>
            <p14:sldId id="2951"/>
            <p14:sldId id="2964"/>
            <p14:sldId id="2965"/>
            <p14:sldId id="2966"/>
            <p14:sldId id="327"/>
            <p14:sldId id="2967"/>
            <p14:sldId id="2980"/>
            <p14:sldId id="2978"/>
            <p14:sldId id="2998"/>
            <p14:sldId id="2999"/>
            <p14:sldId id="2953"/>
            <p14:sldId id="27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AEC1317-ED4B-3651-3741-C9C6FC8C0C6C}" name="Justina Ojom" initials="JO" userId="S::justina.ojom@little-fish.co::cbdaed7d-8d45-4372-a16a-f3f8900c2f45" providerId="AD"/>
  <p188:author id="{A36A2820-D923-6E53-C312-A21723F6603F}" name="Ilse Van der Straeten" initials="IVdS" userId="S::Ilse.VanderStraeten@rescue.org::48c204e9-4447-4a09-a8d3-af2f3980ba4f" providerId="AD"/>
  <p188:author id="{07B7A443-5A76-6AEC-D28E-95873D0A5E92}" name="Michelle Khoza" initials="MK" userId="S::administrator@little-fish.co::b4ee92c7-73cf-4698-99b6-469fc9585377" providerId="AD"/>
  <p188:author id="{2BA547FE-46EF-BB21-D252-B02F0AE3AB5E}" name="Ilse Van der Straeten" initials="IVdS" userId="Ilse Van der Straete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4D84"/>
    <a:srgbClr val="FF5D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78CF6E-17AC-4775-9A38-616F558AF97A}" v="576" dt="2023-03-31T20:48:33.749"/>
    <p1510:client id="{811ECDA0-673D-4EAA-812F-A05889B021E8}" v="19" dt="2023-03-31T13:01:38.7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50" d="100"/>
          <a:sy n="50" d="100"/>
        </p:scale>
        <p:origin x="2103" y="-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89" Type="http://schemas.microsoft.com/office/2015/10/relationships/revisionInfo" Target="revisionInfo.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microsoft.com/office/2018/10/relationships/authors" Target="author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02DCA4-3C05-45F9-BD4E-79B98389C4FF}" type="datetimeFigureOut">
              <a:rPr lang="en-CA" smtClean="0"/>
              <a:t>2023-04-01</a:t>
            </a:fld>
            <a:endParaRPr lang="en-CA" dirty="0"/>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C008BA-3183-48D8-B306-5A3243058837}" type="slidenum">
              <a:rPr lang="en-CA" smtClean="0"/>
              <a:t>‹#›</a:t>
            </a:fld>
            <a:endParaRPr lang="en-CA" dirty="0"/>
          </a:p>
        </p:txBody>
      </p:sp>
    </p:spTree>
    <p:extLst>
      <p:ext uri="{BB962C8B-B14F-4D97-AF65-F5344CB8AC3E}">
        <p14:creationId xmlns:p14="http://schemas.microsoft.com/office/powerpoint/2010/main" val="140006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C008BA-3183-48D8-B306-5A3243058837}" type="slidenum">
              <a:rPr lang="en-CA" smtClean="0"/>
              <a:t>1</a:t>
            </a:fld>
            <a:endParaRPr lang="en-CA" dirty="0"/>
          </a:p>
        </p:txBody>
      </p:sp>
    </p:spTree>
    <p:extLst>
      <p:ext uri="{BB962C8B-B14F-4D97-AF65-F5344CB8AC3E}">
        <p14:creationId xmlns:p14="http://schemas.microsoft.com/office/powerpoint/2010/main" val="115152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AFC008BA-3183-48D8-B306-5A3243058837}" type="slidenum">
              <a:rPr lang="en-CA" smtClean="0"/>
              <a:t>64</a:t>
            </a:fld>
            <a:endParaRPr lang="en-CA" dirty="0"/>
          </a:p>
        </p:txBody>
      </p:sp>
    </p:spTree>
    <p:extLst>
      <p:ext uri="{BB962C8B-B14F-4D97-AF65-F5344CB8AC3E}">
        <p14:creationId xmlns:p14="http://schemas.microsoft.com/office/powerpoint/2010/main" val="2407834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868599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Module 1">
    <p:spTree>
      <p:nvGrpSpPr>
        <p:cNvPr id="1" name=""/>
        <p:cNvGrpSpPr/>
        <p:nvPr/>
      </p:nvGrpSpPr>
      <p:grpSpPr>
        <a:xfrm>
          <a:off x="0" y="0"/>
          <a:ext cx="0" cy="0"/>
          <a:chOff x="0" y="0"/>
          <a:chExt cx="0" cy="0"/>
        </a:xfrm>
      </p:grpSpPr>
      <p:sp>
        <p:nvSpPr>
          <p:cNvPr id="2" name="Google Shape;55;p42">
            <a:extLst>
              <a:ext uri="{FF2B5EF4-FFF2-40B4-BE49-F238E27FC236}">
                <a16:creationId xmlns:a16="http://schemas.microsoft.com/office/drawing/2014/main" id="{B67C9340-D8DD-C7EA-C904-B81FBFB5ED48}"/>
              </a:ext>
            </a:extLst>
          </p:cNvPr>
          <p:cNvSpPr/>
          <p:nvPr userDrawn="1"/>
        </p:nvSpPr>
        <p:spPr>
          <a:xfrm>
            <a:off x="335817" y="9332516"/>
            <a:ext cx="284734" cy="327800"/>
          </a:xfrm>
          <a:prstGeom prst="rect">
            <a:avLst/>
          </a:prstGeom>
          <a:noFill/>
          <a:ln>
            <a:noFill/>
          </a:ln>
        </p:spPr>
      </p:sp>
      <p:pic>
        <p:nvPicPr>
          <p:cNvPr id="3" name="Picture 2">
            <a:extLst>
              <a:ext uri="{FF2B5EF4-FFF2-40B4-BE49-F238E27FC236}">
                <a16:creationId xmlns:a16="http://schemas.microsoft.com/office/drawing/2014/main" id="{7F601A85-C83D-76A0-E816-A31DB919FF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817" y="9332516"/>
            <a:ext cx="284734" cy="327800"/>
          </a:xfrm>
          <a:prstGeom prst="rect">
            <a:avLst/>
          </a:prstGeom>
        </p:spPr>
      </p:pic>
      <p:sp>
        <p:nvSpPr>
          <p:cNvPr id="4" name="Rectangle 3">
            <a:extLst>
              <a:ext uri="{FF2B5EF4-FFF2-40B4-BE49-F238E27FC236}">
                <a16:creationId xmlns:a16="http://schemas.microsoft.com/office/drawing/2014/main" id="{F563E8B4-ED6F-6647-CCA8-BECD74F1D13C}"/>
              </a:ext>
            </a:extLst>
          </p:cNvPr>
          <p:cNvSpPr/>
          <p:nvPr userDrawn="1"/>
        </p:nvSpPr>
        <p:spPr>
          <a:xfrm>
            <a:off x="685530" y="9381474"/>
            <a:ext cx="4719847" cy="230832"/>
          </a:xfrm>
          <a:prstGeom prst="rect">
            <a:avLst/>
          </a:prstGeom>
        </p:spPr>
        <p:txBody>
          <a:bodyPr wrap="square">
            <a:spAutoFit/>
          </a:bodyPr>
          <a:lstStyle/>
          <a:p>
            <a:pPr marL="0" marR="0" lvl="0" indent="0" algn="l" rtl="0">
              <a:spcBef>
                <a:spcPts val="0"/>
              </a:spcBef>
              <a:spcAft>
                <a:spcPts val="0"/>
              </a:spcAft>
              <a:buNone/>
            </a:pPr>
            <a:r>
              <a:rPr lang="en-US" sz="900" b="0" dirty="0">
                <a:solidFill>
                  <a:schemeClr val="tx1">
                    <a:lumMod val="50000"/>
                    <a:lumOff val="50000"/>
                  </a:schemeClr>
                </a:solidFill>
                <a:latin typeface="Calibri"/>
                <a:ea typeface="Calibri"/>
                <a:cs typeface="Calibri"/>
                <a:sym typeface="Calibri"/>
              </a:rPr>
              <a:t>Level 2 Module 1: </a:t>
            </a:r>
            <a:r>
              <a:rPr lang="en-US" sz="900" b="1" dirty="0">
                <a:solidFill>
                  <a:schemeClr val="tx1">
                    <a:lumMod val="50000"/>
                    <a:lumOff val="50000"/>
                  </a:schemeClr>
                </a:solidFill>
                <a:latin typeface="Calibri"/>
                <a:ea typeface="Calibri"/>
                <a:cs typeface="Calibri"/>
                <a:sym typeface="Calibri"/>
              </a:rPr>
              <a:t>Essential case management competencies</a:t>
            </a:r>
            <a:endParaRPr lang="en-US" sz="900" b="0" dirty="0">
              <a:solidFill>
                <a:schemeClr val="tx1">
                  <a:lumMod val="50000"/>
                  <a:lumOff val="50000"/>
                </a:schemeClr>
              </a:solidFill>
              <a:latin typeface="Calibri"/>
              <a:ea typeface="Calibri"/>
              <a:cs typeface="Calibri"/>
              <a:sym typeface="Calibri"/>
            </a:endParaRPr>
          </a:p>
        </p:txBody>
      </p:sp>
      <p:sp>
        <p:nvSpPr>
          <p:cNvPr id="6" name="Rectangle 5">
            <a:extLst>
              <a:ext uri="{FF2B5EF4-FFF2-40B4-BE49-F238E27FC236}">
                <a16:creationId xmlns:a16="http://schemas.microsoft.com/office/drawing/2014/main" id="{F22968F6-B247-152A-984D-CA2C89128B48}"/>
              </a:ext>
            </a:extLst>
          </p:cNvPr>
          <p:cNvSpPr/>
          <p:nvPr userDrawn="1"/>
        </p:nvSpPr>
        <p:spPr>
          <a:xfrm>
            <a:off x="5694749" y="9381000"/>
            <a:ext cx="896112" cy="230832"/>
          </a:xfrm>
          <a:prstGeom prst="rect">
            <a:avLst/>
          </a:prstGeom>
        </p:spPr>
        <p:txBody>
          <a:bodyPr wrap="square">
            <a:spAutoFit/>
          </a:bodyPr>
          <a:lstStyle/>
          <a:p>
            <a:pPr algn="r"/>
            <a:fld id="{F40E2D1A-FC8F-4142-8C94-11D42F0C1FBE}" type="slidenum">
              <a:rPr lang="en-CA" sz="900" b="1" smtClean="0">
                <a:solidFill>
                  <a:schemeClr val="tx1">
                    <a:lumMod val="50000"/>
                    <a:lumOff val="50000"/>
                  </a:schemeClr>
                </a:solidFill>
                <a:latin typeface="+mn-lt"/>
              </a:rPr>
              <a:t>‹#›</a:t>
            </a:fld>
            <a:endParaRPr lang="en-CA" sz="900" b="1" dirty="0">
              <a:solidFill>
                <a:schemeClr val="tx1">
                  <a:lumMod val="50000"/>
                  <a:lumOff val="50000"/>
                </a:schemeClr>
              </a:solidFill>
              <a:latin typeface="+mn-lt"/>
            </a:endParaRPr>
          </a:p>
        </p:txBody>
      </p:sp>
    </p:spTree>
    <p:extLst>
      <p:ext uri="{BB962C8B-B14F-4D97-AF65-F5344CB8AC3E}">
        <p14:creationId xmlns:p14="http://schemas.microsoft.com/office/powerpoint/2010/main" val="4268767929"/>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Module 2">
    <p:spTree>
      <p:nvGrpSpPr>
        <p:cNvPr id="1" name=""/>
        <p:cNvGrpSpPr/>
        <p:nvPr/>
      </p:nvGrpSpPr>
      <p:grpSpPr>
        <a:xfrm>
          <a:off x="0" y="0"/>
          <a:ext cx="0" cy="0"/>
          <a:chOff x="0" y="0"/>
          <a:chExt cx="0" cy="0"/>
        </a:xfrm>
      </p:grpSpPr>
      <p:sp>
        <p:nvSpPr>
          <p:cNvPr id="2" name="Google Shape;55;p42">
            <a:extLst>
              <a:ext uri="{FF2B5EF4-FFF2-40B4-BE49-F238E27FC236}">
                <a16:creationId xmlns:a16="http://schemas.microsoft.com/office/drawing/2014/main" id="{B67C9340-D8DD-C7EA-C904-B81FBFB5ED48}"/>
              </a:ext>
            </a:extLst>
          </p:cNvPr>
          <p:cNvSpPr/>
          <p:nvPr userDrawn="1"/>
        </p:nvSpPr>
        <p:spPr>
          <a:xfrm>
            <a:off x="335817" y="9332516"/>
            <a:ext cx="284734" cy="327800"/>
          </a:xfrm>
          <a:prstGeom prst="rect">
            <a:avLst/>
          </a:prstGeom>
          <a:noFill/>
          <a:ln>
            <a:noFill/>
          </a:ln>
        </p:spPr>
      </p:sp>
      <p:pic>
        <p:nvPicPr>
          <p:cNvPr id="3" name="Picture 2">
            <a:extLst>
              <a:ext uri="{FF2B5EF4-FFF2-40B4-BE49-F238E27FC236}">
                <a16:creationId xmlns:a16="http://schemas.microsoft.com/office/drawing/2014/main" id="{7F601A85-C83D-76A0-E816-A31DB919FF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817" y="9332516"/>
            <a:ext cx="284734" cy="327800"/>
          </a:xfrm>
          <a:prstGeom prst="rect">
            <a:avLst/>
          </a:prstGeom>
        </p:spPr>
      </p:pic>
      <p:sp>
        <p:nvSpPr>
          <p:cNvPr id="4" name="Rectangle 3">
            <a:extLst>
              <a:ext uri="{FF2B5EF4-FFF2-40B4-BE49-F238E27FC236}">
                <a16:creationId xmlns:a16="http://schemas.microsoft.com/office/drawing/2014/main" id="{F563E8B4-ED6F-6647-CCA8-BECD74F1D13C}"/>
              </a:ext>
            </a:extLst>
          </p:cNvPr>
          <p:cNvSpPr/>
          <p:nvPr userDrawn="1"/>
        </p:nvSpPr>
        <p:spPr>
          <a:xfrm>
            <a:off x="685530" y="9381474"/>
            <a:ext cx="4719847" cy="230832"/>
          </a:xfrm>
          <a:prstGeom prst="rect">
            <a:avLst/>
          </a:prstGeom>
        </p:spPr>
        <p:txBody>
          <a:bodyPr wrap="square">
            <a:spAutoFit/>
          </a:bodyPr>
          <a:lstStyle/>
          <a:p>
            <a:pPr marL="0" marR="0" lvl="0" indent="0" algn="l" rtl="0">
              <a:spcBef>
                <a:spcPts val="0"/>
              </a:spcBef>
              <a:spcAft>
                <a:spcPts val="0"/>
              </a:spcAft>
              <a:buNone/>
            </a:pPr>
            <a:r>
              <a:rPr lang="en-US" sz="900" b="0" dirty="0">
                <a:solidFill>
                  <a:schemeClr val="tx1">
                    <a:lumMod val="50000"/>
                    <a:lumOff val="50000"/>
                  </a:schemeClr>
                </a:solidFill>
                <a:latin typeface="Calibri"/>
                <a:ea typeface="Calibri"/>
                <a:cs typeface="Calibri"/>
                <a:sym typeface="Calibri"/>
              </a:rPr>
              <a:t>Level 2 Module 2: </a:t>
            </a:r>
            <a:r>
              <a:rPr lang="en-US" sz="900" b="1" dirty="0">
                <a:solidFill>
                  <a:schemeClr val="tx1">
                    <a:lumMod val="50000"/>
                    <a:lumOff val="50000"/>
                  </a:schemeClr>
                </a:solidFill>
                <a:latin typeface="Calibri"/>
                <a:ea typeface="Calibri"/>
                <a:cs typeface="Calibri"/>
                <a:sym typeface="Calibri"/>
              </a:rPr>
              <a:t>Personal competencies (part 1)</a:t>
            </a:r>
            <a:endParaRPr lang="en-US" sz="900" b="0" dirty="0">
              <a:solidFill>
                <a:schemeClr val="tx1">
                  <a:lumMod val="50000"/>
                  <a:lumOff val="50000"/>
                </a:schemeClr>
              </a:solidFill>
              <a:latin typeface="Calibri"/>
              <a:ea typeface="Calibri"/>
              <a:cs typeface="Calibri"/>
              <a:sym typeface="Calibri"/>
            </a:endParaRPr>
          </a:p>
        </p:txBody>
      </p:sp>
      <p:sp>
        <p:nvSpPr>
          <p:cNvPr id="6" name="Rectangle 5">
            <a:extLst>
              <a:ext uri="{FF2B5EF4-FFF2-40B4-BE49-F238E27FC236}">
                <a16:creationId xmlns:a16="http://schemas.microsoft.com/office/drawing/2014/main" id="{F22968F6-B247-152A-984D-CA2C89128B48}"/>
              </a:ext>
            </a:extLst>
          </p:cNvPr>
          <p:cNvSpPr/>
          <p:nvPr userDrawn="1"/>
        </p:nvSpPr>
        <p:spPr>
          <a:xfrm>
            <a:off x="5694749" y="9381000"/>
            <a:ext cx="896112" cy="230832"/>
          </a:xfrm>
          <a:prstGeom prst="rect">
            <a:avLst/>
          </a:prstGeom>
        </p:spPr>
        <p:txBody>
          <a:bodyPr wrap="square">
            <a:spAutoFit/>
          </a:bodyPr>
          <a:lstStyle/>
          <a:p>
            <a:pPr algn="r"/>
            <a:fld id="{F40E2D1A-FC8F-4142-8C94-11D42F0C1FBE}" type="slidenum">
              <a:rPr lang="en-CA" sz="900" b="1" smtClean="0">
                <a:solidFill>
                  <a:schemeClr val="tx1">
                    <a:lumMod val="50000"/>
                    <a:lumOff val="50000"/>
                  </a:schemeClr>
                </a:solidFill>
                <a:latin typeface="+mn-lt"/>
              </a:rPr>
              <a:t>‹#›</a:t>
            </a:fld>
            <a:endParaRPr lang="en-CA" sz="900" b="1" dirty="0">
              <a:solidFill>
                <a:schemeClr val="tx1">
                  <a:lumMod val="50000"/>
                  <a:lumOff val="50000"/>
                </a:schemeClr>
              </a:solidFill>
              <a:latin typeface="+mn-lt"/>
            </a:endParaRPr>
          </a:p>
        </p:txBody>
      </p:sp>
    </p:spTree>
    <p:extLst>
      <p:ext uri="{BB962C8B-B14F-4D97-AF65-F5344CB8AC3E}">
        <p14:creationId xmlns:p14="http://schemas.microsoft.com/office/powerpoint/2010/main" val="134055415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Module 3">
    <p:spTree>
      <p:nvGrpSpPr>
        <p:cNvPr id="1" name=""/>
        <p:cNvGrpSpPr/>
        <p:nvPr/>
      </p:nvGrpSpPr>
      <p:grpSpPr>
        <a:xfrm>
          <a:off x="0" y="0"/>
          <a:ext cx="0" cy="0"/>
          <a:chOff x="0" y="0"/>
          <a:chExt cx="0" cy="0"/>
        </a:xfrm>
      </p:grpSpPr>
      <p:sp>
        <p:nvSpPr>
          <p:cNvPr id="2" name="Google Shape;55;p42">
            <a:extLst>
              <a:ext uri="{FF2B5EF4-FFF2-40B4-BE49-F238E27FC236}">
                <a16:creationId xmlns:a16="http://schemas.microsoft.com/office/drawing/2014/main" id="{B67C9340-D8DD-C7EA-C904-B81FBFB5ED48}"/>
              </a:ext>
            </a:extLst>
          </p:cNvPr>
          <p:cNvSpPr/>
          <p:nvPr userDrawn="1"/>
        </p:nvSpPr>
        <p:spPr>
          <a:xfrm>
            <a:off x="335817" y="9332516"/>
            <a:ext cx="284734" cy="327800"/>
          </a:xfrm>
          <a:prstGeom prst="rect">
            <a:avLst/>
          </a:prstGeom>
          <a:noFill/>
          <a:ln>
            <a:noFill/>
          </a:ln>
        </p:spPr>
      </p:sp>
      <p:pic>
        <p:nvPicPr>
          <p:cNvPr id="3" name="Picture 2">
            <a:extLst>
              <a:ext uri="{FF2B5EF4-FFF2-40B4-BE49-F238E27FC236}">
                <a16:creationId xmlns:a16="http://schemas.microsoft.com/office/drawing/2014/main" id="{7F601A85-C83D-76A0-E816-A31DB919FF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817" y="9332516"/>
            <a:ext cx="284734" cy="327800"/>
          </a:xfrm>
          <a:prstGeom prst="rect">
            <a:avLst/>
          </a:prstGeom>
        </p:spPr>
      </p:pic>
      <p:sp>
        <p:nvSpPr>
          <p:cNvPr id="4" name="Rectangle 3">
            <a:extLst>
              <a:ext uri="{FF2B5EF4-FFF2-40B4-BE49-F238E27FC236}">
                <a16:creationId xmlns:a16="http://schemas.microsoft.com/office/drawing/2014/main" id="{F563E8B4-ED6F-6647-CCA8-BECD74F1D13C}"/>
              </a:ext>
            </a:extLst>
          </p:cNvPr>
          <p:cNvSpPr/>
          <p:nvPr userDrawn="1"/>
        </p:nvSpPr>
        <p:spPr>
          <a:xfrm>
            <a:off x="685530" y="9381474"/>
            <a:ext cx="4719847" cy="230832"/>
          </a:xfrm>
          <a:prstGeom prst="rect">
            <a:avLst/>
          </a:prstGeom>
        </p:spPr>
        <p:txBody>
          <a:bodyPr wrap="square">
            <a:spAutoFit/>
          </a:bodyPr>
          <a:lstStyle/>
          <a:p>
            <a:pPr marL="0" marR="0" lvl="0" indent="0" algn="l" rtl="0">
              <a:spcBef>
                <a:spcPts val="0"/>
              </a:spcBef>
              <a:spcAft>
                <a:spcPts val="0"/>
              </a:spcAft>
              <a:buNone/>
            </a:pPr>
            <a:r>
              <a:rPr lang="en-US" sz="900" b="0" dirty="0">
                <a:solidFill>
                  <a:schemeClr val="tx1">
                    <a:lumMod val="50000"/>
                    <a:lumOff val="50000"/>
                  </a:schemeClr>
                </a:solidFill>
                <a:latin typeface="Calibri"/>
                <a:ea typeface="Calibri"/>
                <a:cs typeface="Calibri"/>
                <a:sym typeface="Calibri"/>
              </a:rPr>
              <a:t>Level 2 Module 3: </a:t>
            </a:r>
            <a:r>
              <a:rPr lang="en-US" sz="900" b="1" dirty="0">
                <a:solidFill>
                  <a:schemeClr val="tx1">
                    <a:lumMod val="50000"/>
                    <a:lumOff val="50000"/>
                  </a:schemeClr>
                </a:solidFill>
                <a:latin typeface="Calibri"/>
                <a:ea typeface="Calibri"/>
                <a:cs typeface="Calibri"/>
                <a:sym typeface="Calibri"/>
              </a:rPr>
              <a:t>Personal competencies (part 2)</a:t>
            </a:r>
            <a:endParaRPr lang="en-US" sz="900" b="0" dirty="0">
              <a:solidFill>
                <a:schemeClr val="tx1">
                  <a:lumMod val="50000"/>
                  <a:lumOff val="50000"/>
                </a:schemeClr>
              </a:solidFill>
              <a:latin typeface="Calibri"/>
              <a:ea typeface="Calibri"/>
              <a:cs typeface="Calibri"/>
              <a:sym typeface="Calibri"/>
            </a:endParaRPr>
          </a:p>
        </p:txBody>
      </p:sp>
      <p:sp>
        <p:nvSpPr>
          <p:cNvPr id="6" name="Rectangle 5">
            <a:extLst>
              <a:ext uri="{FF2B5EF4-FFF2-40B4-BE49-F238E27FC236}">
                <a16:creationId xmlns:a16="http://schemas.microsoft.com/office/drawing/2014/main" id="{F22968F6-B247-152A-984D-CA2C89128B48}"/>
              </a:ext>
            </a:extLst>
          </p:cNvPr>
          <p:cNvSpPr/>
          <p:nvPr userDrawn="1"/>
        </p:nvSpPr>
        <p:spPr>
          <a:xfrm>
            <a:off x="5694749" y="9381000"/>
            <a:ext cx="896112" cy="230832"/>
          </a:xfrm>
          <a:prstGeom prst="rect">
            <a:avLst/>
          </a:prstGeom>
        </p:spPr>
        <p:txBody>
          <a:bodyPr wrap="square">
            <a:spAutoFit/>
          </a:bodyPr>
          <a:lstStyle/>
          <a:p>
            <a:pPr algn="r"/>
            <a:fld id="{F40E2D1A-FC8F-4142-8C94-11D42F0C1FBE}" type="slidenum">
              <a:rPr lang="en-CA" sz="900" b="1" smtClean="0">
                <a:solidFill>
                  <a:schemeClr val="tx1">
                    <a:lumMod val="50000"/>
                    <a:lumOff val="50000"/>
                  </a:schemeClr>
                </a:solidFill>
                <a:latin typeface="+mn-lt"/>
              </a:rPr>
              <a:t>‹#›</a:t>
            </a:fld>
            <a:endParaRPr lang="en-CA" sz="900" b="1" dirty="0">
              <a:solidFill>
                <a:schemeClr val="tx1">
                  <a:lumMod val="50000"/>
                  <a:lumOff val="50000"/>
                </a:schemeClr>
              </a:solidFill>
              <a:latin typeface="+mn-lt"/>
            </a:endParaRPr>
          </a:p>
        </p:txBody>
      </p:sp>
    </p:spTree>
    <p:extLst>
      <p:ext uri="{BB962C8B-B14F-4D97-AF65-F5344CB8AC3E}">
        <p14:creationId xmlns:p14="http://schemas.microsoft.com/office/powerpoint/2010/main" val="2216573427"/>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Module 4">
    <p:spTree>
      <p:nvGrpSpPr>
        <p:cNvPr id="1" name=""/>
        <p:cNvGrpSpPr/>
        <p:nvPr/>
      </p:nvGrpSpPr>
      <p:grpSpPr>
        <a:xfrm>
          <a:off x="0" y="0"/>
          <a:ext cx="0" cy="0"/>
          <a:chOff x="0" y="0"/>
          <a:chExt cx="0" cy="0"/>
        </a:xfrm>
      </p:grpSpPr>
      <p:sp>
        <p:nvSpPr>
          <p:cNvPr id="2" name="Google Shape;55;p42">
            <a:extLst>
              <a:ext uri="{FF2B5EF4-FFF2-40B4-BE49-F238E27FC236}">
                <a16:creationId xmlns:a16="http://schemas.microsoft.com/office/drawing/2014/main" id="{B67C9340-D8DD-C7EA-C904-B81FBFB5ED48}"/>
              </a:ext>
            </a:extLst>
          </p:cNvPr>
          <p:cNvSpPr/>
          <p:nvPr userDrawn="1"/>
        </p:nvSpPr>
        <p:spPr>
          <a:xfrm>
            <a:off x="335817" y="9332516"/>
            <a:ext cx="284734" cy="327800"/>
          </a:xfrm>
          <a:prstGeom prst="rect">
            <a:avLst/>
          </a:prstGeom>
          <a:noFill/>
          <a:ln>
            <a:noFill/>
          </a:ln>
        </p:spPr>
      </p:sp>
      <p:pic>
        <p:nvPicPr>
          <p:cNvPr id="3" name="Picture 2">
            <a:extLst>
              <a:ext uri="{FF2B5EF4-FFF2-40B4-BE49-F238E27FC236}">
                <a16:creationId xmlns:a16="http://schemas.microsoft.com/office/drawing/2014/main" id="{7F601A85-C83D-76A0-E816-A31DB919FF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817" y="9332516"/>
            <a:ext cx="284734" cy="327800"/>
          </a:xfrm>
          <a:prstGeom prst="rect">
            <a:avLst/>
          </a:prstGeom>
        </p:spPr>
      </p:pic>
      <p:sp>
        <p:nvSpPr>
          <p:cNvPr id="4" name="Rectangle 3">
            <a:extLst>
              <a:ext uri="{FF2B5EF4-FFF2-40B4-BE49-F238E27FC236}">
                <a16:creationId xmlns:a16="http://schemas.microsoft.com/office/drawing/2014/main" id="{F563E8B4-ED6F-6647-CCA8-BECD74F1D13C}"/>
              </a:ext>
            </a:extLst>
          </p:cNvPr>
          <p:cNvSpPr/>
          <p:nvPr userDrawn="1"/>
        </p:nvSpPr>
        <p:spPr>
          <a:xfrm>
            <a:off x="685530" y="9381474"/>
            <a:ext cx="4719847" cy="230832"/>
          </a:xfrm>
          <a:prstGeom prst="rect">
            <a:avLst/>
          </a:prstGeom>
        </p:spPr>
        <p:txBody>
          <a:bodyPr wrap="square">
            <a:spAutoFit/>
          </a:bodyPr>
          <a:lstStyle/>
          <a:p>
            <a:pPr marL="0" marR="0" lvl="0" indent="0" algn="l" rtl="0">
              <a:spcBef>
                <a:spcPts val="0"/>
              </a:spcBef>
              <a:spcAft>
                <a:spcPts val="0"/>
              </a:spcAft>
              <a:buNone/>
            </a:pPr>
            <a:r>
              <a:rPr lang="en-US" sz="900" b="0" dirty="0">
                <a:solidFill>
                  <a:schemeClr val="tx1">
                    <a:lumMod val="50000"/>
                    <a:lumOff val="50000"/>
                  </a:schemeClr>
                </a:solidFill>
                <a:latin typeface="Calibri"/>
                <a:ea typeface="Calibri"/>
                <a:cs typeface="Calibri"/>
                <a:sym typeface="Calibri"/>
              </a:rPr>
              <a:t>Level 2 Module 4: </a:t>
            </a:r>
            <a:r>
              <a:rPr lang="en-US" sz="900" b="1" dirty="0">
                <a:solidFill>
                  <a:schemeClr val="tx1">
                    <a:lumMod val="50000"/>
                    <a:lumOff val="50000"/>
                  </a:schemeClr>
                </a:solidFill>
                <a:latin typeface="Calibri"/>
                <a:ea typeface="Calibri"/>
                <a:cs typeface="Calibri"/>
                <a:sym typeface="Calibri"/>
              </a:rPr>
              <a:t>Communication and mental health and psychosocial support competencies</a:t>
            </a:r>
            <a:endParaRPr lang="en-US" sz="900" b="0" dirty="0">
              <a:solidFill>
                <a:schemeClr val="tx1">
                  <a:lumMod val="50000"/>
                  <a:lumOff val="50000"/>
                </a:schemeClr>
              </a:solidFill>
              <a:latin typeface="Calibri"/>
              <a:ea typeface="Calibri"/>
              <a:cs typeface="Calibri"/>
              <a:sym typeface="Calibri"/>
            </a:endParaRPr>
          </a:p>
        </p:txBody>
      </p:sp>
      <p:sp>
        <p:nvSpPr>
          <p:cNvPr id="6" name="Rectangle 5">
            <a:extLst>
              <a:ext uri="{FF2B5EF4-FFF2-40B4-BE49-F238E27FC236}">
                <a16:creationId xmlns:a16="http://schemas.microsoft.com/office/drawing/2014/main" id="{F22968F6-B247-152A-984D-CA2C89128B48}"/>
              </a:ext>
            </a:extLst>
          </p:cNvPr>
          <p:cNvSpPr/>
          <p:nvPr userDrawn="1"/>
        </p:nvSpPr>
        <p:spPr>
          <a:xfrm>
            <a:off x="5694749" y="9381000"/>
            <a:ext cx="896112" cy="230832"/>
          </a:xfrm>
          <a:prstGeom prst="rect">
            <a:avLst/>
          </a:prstGeom>
        </p:spPr>
        <p:txBody>
          <a:bodyPr wrap="square">
            <a:spAutoFit/>
          </a:bodyPr>
          <a:lstStyle/>
          <a:p>
            <a:pPr algn="r"/>
            <a:fld id="{F40E2D1A-FC8F-4142-8C94-11D42F0C1FBE}" type="slidenum">
              <a:rPr lang="en-CA" sz="900" b="1" smtClean="0">
                <a:solidFill>
                  <a:schemeClr val="tx1">
                    <a:lumMod val="50000"/>
                    <a:lumOff val="50000"/>
                  </a:schemeClr>
                </a:solidFill>
                <a:latin typeface="+mn-lt"/>
              </a:rPr>
              <a:t>‹#›</a:t>
            </a:fld>
            <a:endParaRPr lang="en-CA" sz="900" b="1" dirty="0">
              <a:solidFill>
                <a:schemeClr val="tx1">
                  <a:lumMod val="50000"/>
                  <a:lumOff val="50000"/>
                </a:schemeClr>
              </a:solidFill>
              <a:latin typeface="+mn-lt"/>
            </a:endParaRPr>
          </a:p>
        </p:txBody>
      </p:sp>
    </p:spTree>
    <p:extLst>
      <p:ext uri="{BB962C8B-B14F-4D97-AF65-F5344CB8AC3E}">
        <p14:creationId xmlns:p14="http://schemas.microsoft.com/office/powerpoint/2010/main" val="65551215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Module 5">
    <p:spTree>
      <p:nvGrpSpPr>
        <p:cNvPr id="1" name=""/>
        <p:cNvGrpSpPr/>
        <p:nvPr/>
      </p:nvGrpSpPr>
      <p:grpSpPr>
        <a:xfrm>
          <a:off x="0" y="0"/>
          <a:ext cx="0" cy="0"/>
          <a:chOff x="0" y="0"/>
          <a:chExt cx="0" cy="0"/>
        </a:xfrm>
      </p:grpSpPr>
      <p:sp>
        <p:nvSpPr>
          <p:cNvPr id="2" name="Google Shape;55;p42">
            <a:extLst>
              <a:ext uri="{FF2B5EF4-FFF2-40B4-BE49-F238E27FC236}">
                <a16:creationId xmlns:a16="http://schemas.microsoft.com/office/drawing/2014/main" id="{B67C9340-D8DD-C7EA-C904-B81FBFB5ED48}"/>
              </a:ext>
            </a:extLst>
          </p:cNvPr>
          <p:cNvSpPr/>
          <p:nvPr userDrawn="1"/>
        </p:nvSpPr>
        <p:spPr>
          <a:xfrm>
            <a:off x="335817" y="9332516"/>
            <a:ext cx="284734" cy="327800"/>
          </a:xfrm>
          <a:prstGeom prst="rect">
            <a:avLst/>
          </a:prstGeom>
          <a:noFill/>
          <a:ln>
            <a:noFill/>
          </a:ln>
        </p:spPr>
      </p:sp>
      <p:pic>
        <p:nvPicPr>
          <p:cNvPr id="3" name="Picture 2">
            <a:extLst>
              <a:ext uri="{FF2B5EF4-FFF2-40B4-BE49-F238E27FC236}">
                <a16:creationId xmlns:a16="http://schemas.microsoft.com/office/drawing/2014/main" id="{7F601A85-C83D-76A0-E816-A31DB919FF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817" y="9332516"/>
            <a:ext cx="284734" cy="327800"/>
          </a:xfrm>
          <a:prstGeom prst="rect">
            <a:avLst/>
          </a:prstGeom>
        </p:spPr>
      </p:pic>
      <p:sp>
        <p:nvSpPr>
          <p:cNvPr id="4" name="Rectangle 3">
            <a:extLst>
              <a:ext uri="{FF2B5EF4-FFF2-40B4-BE49-F238E27FC236}">
                <a16:creationId xmlns:a16="http://schemas.microsoft.com/office/drawing/2014/main" id="{F563E8B4-ED6F-6647-CCA8-BECD74F1D13C}"/>
              </a:ext>
            </a:extLst>
          </p:cNvPr>
          <p:cNvSpPr/>
          <p:nvPr userDrawn="1"/>
        </p:nvSpPr>
        <p:spPr>
          <a:xfrm>
            <a:off x="685530" y="9381474"/>
            <a:ext cx="4719847" cy="230832"/>
          </a:xfrm>
          <a:prstGeom prst="rect">
            <a:avLst/>
          </a:prstGeom>
        </p:spPr>
        <p:txBody>
          <a:bodyPr wrap="square">
            <a:spAutoFit/>
          </a:bodyPr>
          <a:lstStyle/>
          <a:p>
            <a:pPr marL="0" marR="0" lvl="0" indent="0" algn="l" rtl="0">
              <a:spcBef>
                <a:spcPts val="0"/>
              </a:spcBef>
              <a:spcAft>
                <a:spcPts val="0"/>
              </a:spcAft>
              <a:buNone/>
            </a:pPr>
            <a:r>
              <a:rPr lang="en-US" sz="900" b="0" dirty="0">
                <a:solidFill>
                  <a:schemeClr val="tx1">
                    <a:lumMod val="50000"/>
                    <a:lumOff val="50000"/>
                  </a:schemeClr>
                </a:solidFill>
                <a:latin typeface="Calibri"/>
                <a:ea typeface="Calibri"/>
                <a:cs typeface="Calibri"/>
                <a:sym typeface="Calibri"/>
              </a:rPr>
              <a:t>Level 2 Module 5: </a:t>
            </a:r>
            <a:r>
              <a:rPr lang="en-US" sz="900" b="1" dirty="0">
                <a:solidFill>
                  <a:schemeClr val="tx1">
                    <a:lumMod val="50000"/>
                    <a:lumOff val="50000"/>
                  </a:schemeClr>
                </a:solidFill>
                <a:latin typeface="Calibri"/>
                <a:ea typeface="Calibri"/>
                <a:cs typeface="Calibri"/>
                <a:sym typeface="Calibri"/>
              </a:rPr>
              <a:t>Technical competencies</a:t>
            </a:r>
            <a:endParaRPr lang="en-US" sz="900" b="0" dirty="0">
              <a:solidFill>
                <a:schemeClr val="tx1">
                  <a:lumMod val="50000"/>
                  <a:lumOff val="50000"/>
                </a:schemeClr>
              </a:solidFill>
              <a:latin typeface="Calibri"/>
              <a:ea typeface="Calibri"/>
              <a:cs typeface="Calibri"/>
              <a:sym typeface="Calibri"/>
            </a:endParaRPr>
          </a:p>
        </p:txBody>
      </p:sp>
      <p:sp>
        <p:nvSpPr>
          <p:cNvPr id="6" name="Rectangle 5">
            <a:extLst>
              <a:ext uri="{FF2B5EF4-FFF2-40B4-BE49-F238E27FC236}">
                <a16:creationId xmlns:a16="http://schemas.microsoft.com/office/drawing/2014/main" id="{F22968F6-B247-152A-984D-CA2C89128B48}"/>
              </a:ext>
            </a:extLst>
          </p:cNvPr>
          <p:cNvSpPr/>
          <p:nvPr userDrawn="1"/>
        </p:nvSpPr>
        <p:spPr>
          <a:xfrm>
            <a:off x="5694749" y="9381000"/>
            <a:ext cx="896112" cy="230832"/>
          </a:xfrm>
          <a:prstGeom prst="rect">
            <a:avLst/>
          </a:prstGeom>
        </p:spPr>
        <p:txBody>
          <a:bodyPr wrap="square">
            <a:spAutoFit/>
          </a:bodyPr>
          <a:lstStyle/>
          <a:p>
            <a:pPr algn="r"/>
            <a:fld id="{F40E2D1A-FC8F-4142-8C94-11D42F0C1FBE}" type="slidenum">
              <a:rPr lang="en-CA" sz="900" b="1" smtClean="0">
                <a:solidFill>
                  <a:schemeClr val="tx1">
                    <a:lumMod val="50000"/>
                    <a:lumOff val="50000"/>
                  </a:schemeClr>
                </a:solidFill>
                <a:latin typeface="+mn-lt"/>
              </a:rPr>
              <a:t>‹#›</a:t>
            </a:fld>
            <a:endParaRPr lang="en-CA" sz="900" b="1" dirty="0">
              <a:solidFill>
                <a:schemeClr val="tx1">
                  <a:lumMod val="50000"/>
                  <a:lumOff val="50000"/>
                </a:schemeClr>
              </a:solidFill>
              <a:latin typeface="+mn-lt"/>
            </a:endParaRPr>
          </a:p>
        </p:txBody>
      </p:sp>
    </p:spTree>
    <p:extLst>
      <p:ext uri="{BB962C8B-B14F-4D97-AF65-F5344CB8AC3E}">
        <p14:creationId xmlns:p14="http://schemas.microsoft.com/office/powerpoint/2010/main" val="389578875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emplate">
    <p:spTree>
      <p:nvGrpSpPr>
        <p:cNvPr id="1" name=""/>
        <p:cNvGrpSpPr/>
        <p:nvPr/>
      </p:nvGrpSpPr>
      <p:grpSpPr>
        <a:xfrm>
          <a:off x="0" y="0"/>
          <a:ext cx="0" cy="0"/>
          <a:chOff x="0" y="0"/>
          <a:chExt cx="0" cy="0"/>
        </a:xfrm>
      </p:grpSpPr>
      <p:sp>
        <p:nvSpPr>
          <p:cNvPr id="2" name="Google Shape;55;p42">
            <a:extLst>
              <a:ext uri="{FF2B5EF4-FFF2-40B4-BE49-F238E27FC236}">
                <a16:creationId xmlns:a16="http://schemas.microsoft.com/office/drawing/2014/main" id="{B67C9340-D8DD-C7EA-C904-B81FBFB5ED48}"/>
              </a:ext>
            </a:extLst>
          </p:cNvPr>
          <p:cNvSpPr/>
          <p:nvPr userDrawn="1"/>
        </p:nvSpPr>
        <p:spPr>
          <a:xfrm>
            <a:off x="335817" y="9332516"/>
            <a:ext cx="284734" cy="327800"/>
          </a:xfrm>
          <a:prstGeom prst="rect">
            <a:avLst/>
          </a:prstGeom>
          <a:noFill/>
          <a:ln>
            <a:noFill/>
          </a:ln>
        </p:spPr>
      </p:sp>
      <p:pic>
        <p:nvPicPr>
          <p:cNvPr id="3" name="Picture 2">
            <a:extLst>
              <a:ext uri="{FF2B5EF4-FFF2-40B4-BE49-F238E27FC236}">
                <a16:creationId xmlns:a16="http://schemas.microsoft.com/office/drawing/2014/main" id="{7F601A85-C83D-76A0-E816-A31DB919FF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817" y="9332516"/>
            <a:ext cx="284734" cy="327800"/>
          </a:xfrm>
          <a:prstGeom prst="rect">
            <a:avLst/>
          </a:prstGeom>
        </p:spPr>
      </p:pic>
      <p:sp>
        <p:nvSpPr>
          <p:cNvPr id="4" name="Rectangle 3">
            <a:extLst>
              <a:ext uri="{FF2B5EF4-FFF2-40B4-BE49-F238E27FC236}">
                <a16:creationId xmlns:a16="http://schemas.microsoft.com/office/drawing/2014/main" id="{F563E8B4-ED6F-6647-CCA8-BECD74F1D13C}"/>
              </a:ext>
            </a:extLst>
          </p:cNvPr>
          <p:cNvSpPr/>
          <p:nvPr userDrawn="1"/>
        </p:nvSpPr>
        <p:spPr>
          <a:xfrm>
            <a:off x="685530" y="9381474"/>
            <a:ext cx="4719847" cy="230832"/>
          </a:xfrm>
          <a:prstGeom prst="rect">
            <a:avLst/>
          </a:prstGeom>
        </p:spPr>
        <p:txBody>
          <a:bodyPr wrap="square">
            <a:spAutoFit/>
          </a:bodyPr>
          <a:lstStyle/>
          <a:p>
            <a:pPr marL="0" marR="0" lvl="0" indent="0" algn="l" rtl="0">
              <a:spcBef>
                <a:spcPts val="0"/>
              </a:spcBef>
              <a:spcAft>
                <a:spcPts val="0"/>
              </a:spcAft>
              <a:buNone/>
            </a:pPr>
            <a:r>
              <a:rPr lang="en-US" sz="900" b="0" dirty="0">
                <a:solidFill>
                  <a:schemeClr val="tx1">
                    <a:lumMod val="50000"/>
                    <a:lumOff val="50000"/>
                  </a:schemeClr>
                </a:solidFill>
                <a:latin typeface="Calibri"/>
                <a:ea typeface="Calibri"/>
                <a:cs typeface="Calibri"/>
                <a:sym typeface="Calibri"/>
              </a:rPr>
              <a:t>Template</a:t>
            </a:r>
          </a:p>
        </p:txBody>
      </p:sp>
      <p:sp>
        <p:nvSpPr>
          <p:cNvPr id="6" name="Rectangle 5">
            <a:extLst>
              <a:ext uri="{FF2B5EF4-FFF2-40B4-BE49-F238E27FC236}">
                <a16:creationId xmlns:a16="http://schemas.microsoft.com/office/drawing/2014/main" id="{F22968F6-B247-152A-984D-CA2C89128B48}"/>
              </a:ext>
            </a:extLst>
          </p:cNvPr>
          <p:cNvSpPr/>
          <p:nvPr userDrawn="1"/>
        </p:nvSpPr>
        <p:spPr>
          <a:xfrm>
            <a:off x="5694749" y="9381000"/>
            <a:ext cx="896112" cy="230832"/>
          </a:xfrm>
          <a:prstGeom prst="rect">
            <a:avLst/>
          </a:prstGeom>
        </p:spPr>
        <p:txBody>
          <a:bodyPr wrap="square">
            <a:spAutoFit/>
          </a:bodyPr>
          <a:lstStyle/>
          <a:p>
            <a:pPr algn="r"/>
            <a:fld id="{F40E2D1A-FC8F-4142-8C94-11D42F0C1FBE}" type="slidenum">
              <a:rPr lang="en-CA" sz="900" b="1" smtClean="0">
                <a:solidFill>
                  <a:schemeClr val="tx1">
                    <a:lumMod val="50000"/>
                    <a:lumOff val="50000"/>
                  </a:schemeClr>
                </a:solidFill>
                <a:latin typeface="+mn-lt"/>
              </a:rPr>
              <a:t>‹#›</a:t>
            </a:fld>
            <a:endParaRPr lang="en-CA" sz="900" b="1" dirty="0">
              <a:solidFill>
                <a:schemeClr val="tx1">
                  <a:lumMod val="50000"/>
                  <a:lumOff val="50000"/>
                </a:schemeClr>
              </a:solidFill>
              <a:latin typeface="+mn-lt"/>
            </a:endParaRPr>
          </a:p>
        </p:txBody>
      </p:sp>
      <p:cxnSp>
        <p:nvCxnSpPr>
          <p:cNvPr id="8" name="Straight Connector 7">
            <a:extLst>
              <a:ext uri="{FF2B5EF4-FFF2-40B4-BE49-F238E27FC236}">
                <a16:creationId xmlns:a16="http://schemas.microsoft.com/office/drawing/2014/main" id="{7E0DE50A-B63E-37B2-833A-E620CC2A5242}"/>
              </a:ext>
            </a:extLst>
          </p:cNvPr>
          <p:cNvCxnSpPr/>
          <p:nvPr userDrawn="1"/>
        </p:nvCxnSpPr>
        <p:spPr>
          <a:xfrm>
            <a:off x="0" y="9131300"/>
            <a:ext cx="6858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A577737-E26A-F4D6-8618-37CFDDAEA118}"/>
              </a:ext>
            </a:extLst>
          </p:cNvPr>
          <p:cNvCxnSpPr/>
          <p:nvPr userDrawn="1"/>
        </p:nvCxnSpPr>
        <p:spPr>
          <a:xfrm>
            <a:off x="0" y="698500"/>
            <a:ext cx="6858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D3B0AC4-E36E-308B-CF80-25F16662C48C}"/>
              </a:ext>
            </a:extLst>
          </p:cNvPr>
          <p:cNvCxnSpPr>
            <a:cxnSpLocks/>
          </p:cNvCxnSpPr>
          <p:nvPr userDrawn="1"/>
        </p:nvCxnSpPr>
        <p:spPr>
          <a:xfrm flipV="1">
            <a:off x="996287" y="0"/>
            <a:ext cx="0" cy="91313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4E555B6-6288-DDE6-ACE1-BD3CA43AFB26}"/>
              </a:ext>
            </a:extLst>
          </p:cNvPr>
          <p:cNvCxnSpPr>
            <a:cxnSpLocks/>
          </p:cNvCxnSpPr>
          <p:nvPr userDrawn="1"/>
        </p:nvCxnSpPr>
        <p:spPr>
          <a:xfrm flipV="1">
            <a:off x="6250329" y="0"/>
            <a:ext cx="0" cy="91313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9012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C1EE2592-40A0-46BA-AFD1-25A35B61C92D}" type="datetimeFigureOut">
              <a:rPr lang="en-CA" smtClean="0"/>
              <a:t>2023-04-01</a:t>
            </a:fld>
            <a:endParaRPr lang="en-CA" dirty="0"/>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79D86865-1011-49D9-8AB6-7F79F235B8AA}" type="slidenum">
              <a:rPr lang="en-CA" smtClean="0"/>
              <a:t>‹#›</a:t>
            </a:fld>
            <a:endParaRPr lang="en-CA" dirty="0"/>
          </a:p>
        </p:txBody>
      </p:sp>
    </p:spTree>
    <p:extLst>
      <p:ext uri="{BB962C8B-B14F-4D97-AF65-F5344CB8AC3E}">
        <p14:creationId xmlns:p14="http://schemas.microsoft.com/office/powerpoint/2010/main" val="914973415"/>
      </p:ext>
    </p:extLst>
  </p:cSld>
  <p:clrMap bg1="lt1" tx1="dk1" bg2="lt2" tx2="dk2" accent1="accent1" accent2="accent2" accent3="accent3" accent4="accent4" accent5="accent5" accent6="accent6" hlink="hlink" folHlink="folHlink"/>
  <p:sldLayoutIdLst>
    <p:sldLayoutId id="2147483672" r:id="rId1"/>
    <p:sldLayoutId id="2147483667" r:id="rId2"/>
    <p:sldLayoutId id="2147483673" r:id="rId3"/>
    <p:sldLayoutId id="2147483674" r:id="rId4"/>
    <p:sldLayoutId id="2147483675" r:id="rId5"/>
    <p:sldLayoutId id="2147483676" r:id="rId6"/>
    <p:sldLayoutId id="2147483677" r:id="rId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CC20E10-DCDB-D003-024B-EEE46C063FD2}"/>
              </a:ext>
            </a:extLst>
          </p:cNvPr>
          <p:cNvSpPr txBox="1"/>
          <p:nvPr/>
        </p:nvSpPr>
        <p:spPr>
          <a:xfrm>
            <a:off x="1131265" y="5573646"/>
            <a:ext cx="4595470" cy="2262158"/>
          </a:xfrm>
          <a:prstGeom prst="rect">
            <a:avLst/>
          </a:prstGeom>
          <a:noFill/>
        </p:spPr>
        <p:txBody>
          <a:bodyPr wrap="square" rtlCol="0">
            <a:spAutoFit/>
          </a:bodyPr>
          <a:lstStyle/>
          <a:p>
            <a:pPr marL="0" marR="0" lvl="0" indent="0" algn="ctr" rtl="0">
              <a:spcBef>
                <a:spcPts val="0"/>
              </a:spcBef>
              <a:spcAft>
                <a:spcPts val="1200"/>
              </a:spcAft>
              <a:buNone/>
            </a:pPr>
            <a:r>
              <a:rPr lang="en-US" sz="2600" b="1" i="0" u="none" strike="noStrike" cap="none" dirty="0">
                <a:solidFill>
                  <a:schemeClr val="dk2"/>
                </a:solidFill>
                <a:latin typeface="Garamond"/>
                <a:ea typeface="Garamond"/>
                <a:cs typeface="Garamond"/>
                <a:sym typeface="Garamond"/>
              </a:rPr>
              <a:t>LEVEL 2</a:t>
            </a:r>
          </a:p>
          <a:p>
            <a:pPr marL="0" marR="0" lvl="0" indent="0" algn="ctr" rtl="0">
              <a:spcBef>
                <a:spcPts val="0"/>
              </a:spcBef>
              <a:spcAft>
                <a:spcPts val="0"/>
              </a:spcAft>
              <a:buNone/>
            </a:pPr>
            <a:r>
              <a:rPr lang="en-US" sz="3500" b="1" i="0" u="none" strike="noStrike" cap="none" dirty="0">
                <a:solidFill>
                  <a:schemeClr val="dk2"/>
                </a:solidFill>
                <a:latin typeface="Garamond"/>
                <a:ea typeface="Garamond"/>
                <a:cs typeface="Garamond"/>
                <a:sym typeface="Garamond"/>
              </a:rPr>
              <a:t>Experienced Training</a:t>
            </a:r>
          </a:p>
          <a:p>
            <a:pPr marL="0" marR="0" lvl="0" indent="0" algn="ctr" rtl="0">
              <a:spcBef>
                <a:spcPts val="0"/>
              </a:spcBef>
              <a:spcAft>
                <a:spcPts val="0"/>
              </a:spcAft>
              <a:buNone/>
            </a:pPr>
            <a:r>
              <a:rPr lang="en-US" sz="3500" b="1" i="0" u="none" strike="noStrike" cap="none" dirty="0">
                <a:solidFill>
                  <a:schemeClr val="dk2"/>
                </a:solidFill>
                <a:latin typeface="Garamond"/>
                <a:ea typeface="Garamond"/>
                <a:cs typeface="Garamond"/>
                <a:sym typeface="Garamond"/>
              </a:rPr>
              <a:t> Child Protection Case Management</a:t>
            </a:r>
          </a:p>
        </p:txBody>
      </p:sp>
      <p:pic>
        <p:nvPicPr>
          <p:cNvPr id="6" name="Picture 5" descr="Logo&#10;&#10;Description automatically generated">
            <a:extLst>
              <a:ext uri="{FF2B5EF4-FFF2-40B4-BE49-F238E27FC236}">
                <a16:creationId xmlns:a16="http://schemas.microsoft.com/office/drawing/2014/main" id="{81F14A7C-F7E3-90BB-7885-6A043A16AB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0873" y="8372718"/>
            <a:ext cx="2405008" cy="923462"/>
          </a:xfrm>
          <a:prstGeom prst="rect">
            <a:avLst/>
          </a:prstGeom>
        </p:spPr>
      </p:pic>
      <p:pic>
        <p:nvPicPr>
          <p:cNvPr id="7" name="Picture 6" descr="Text&#10;&#10;Description automatically generated">
            <a:extLst>
              <a:ext uri="{FF2B5EF4-FFF2-40B4-BE49-F238E27FC236}">
                <a16:creationId xmlns:a16="http://schemas.microsoft.com/office/drawing/2014/main" id="{B38DC043-912B-43FA-233E-8C8B51BBD4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865" y="8474359"/>
            <a:ext cx="2405009" cy="685884"/>
          </a:xfrm>
          <a:prstGeom prst="rect">
            <a:avLst/>
          </a:prstGeom>
        </p:spPr>
      </p:pic>
      <p:pic>
        <p:nvPicPr>
          <p:cNvPr id="8" name="Picture 7" descr="Icon&#10;&#10;Description automatically generated">
            <a:extLst>
              <a:ext uri="{FF2B5EF4-FFF2-40B4-BE49-F238E27FC236}">
                <a16:creationId xmlns:a16="http://schemas.microsoft.com/office/drawing/2014/main" id="{6C31E4F3-B9B4-8948-D723-9EA97C24A4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4678" y="964840"/>
            <a:ext cx="3448643" cy="3970251"/>
          </a:xfrm>
          <a:prstGeom prst="rect">
            <a:avLst/>
          </a:prstGeom>
        </p:spPr>
      </p:pic>
    </p:spTree>
    <p:extLst>
      <p:ext uri="{BB962C8B-B14F-4D97-AF65-F5344CB8AC3E}">
        <p14:creationId xmlns:p14="http://schemas.microsoft.com/office/powerpoint/2010/main" val="2419551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a:extLst>
              <a:ext uri="{FF2B5EF4-FFF2-40B4-BE49-F238E27FC236}">
                <a16:creationId xmlns:a16="http://schemas.microsoft.com/office/drawing/2014/main" id="{FA116BFD-B003-4F0F-E379-78F6094512F8}"/>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Hexagon 4">
            <a:extLst>
              <a:ext uri="{FF2B5EF4-FFF2-40B4-BE49-F238E27FC236}">
                <a16:creationId xmlns:a16="http://schemas.microsoft.com/office/drawing/2014/main" id="{13D8A280-50EF-AB93-6CBD-E9C9C83D76D1}"/>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Hexagon 6">
            <a:extLst>
              <a:ext uri="{FF2B5EF4-FFF2-40B4-BE49-F238E27FC236}">
                <a16:creationId xmlns:a16="http://schemas.microsoft.com/office/drawing/2014/main" id="{0BD1454E-4490-0BF5-CCDB-D00BFBAE7C90}"/>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Hexagon 7">
            <a:extLst>
              <a:ext uri="{FF2B5EF4-FFF2-40B4-BE49-F238E27FC236}">
                <a16:creationId xmlns:a16="http://schemas.microsoft.com/office/drawing/2014/main" id="{6A80A1D3-84E5-6CE8-5361-3D8706CA22F7}"/>
              </a:ext>
            </a:extLst>
          </p:cNvPr>
          <p:cNvSpPr/>
          <p:nvPr/>
        </p:nvSpPr>
        <p:spPr>
          <a:xfrm rot="1782986">
            <a:off x="286724" y="168964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exagon 8">
            <a:extLst>
              <a:ext uri="{FF2B5EF4-FFF2-40B4-BE49-F238E27FC236}">
                <a16:creationId xmlns:a16="http://schemas.microsoft.com/office/drawing/2014/main" id="{B4E6DD6A-A72C-6574-83F4-59F63EE5C926}"/>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 name="Table 1">
            <a:extLst>
              <a:ext uri="{FF2B5EF4-FFF2-40B4-BE49-F238E27FC236}">
                <a16:creationId xmlns:a16="http://schemas.microsoft.com/office/drawing/2014/main" id="{4C1BF765-758F-3C1E-B8D1-95BD082B8659}"/>
              </a:ext>
            </a:extLst>
          </p:cNvPr>
          <p:cNvGraphicFramePr>
            <a:graphicFrameLocks noGrp="1"/>
          </p:cNvGraphicFramePr>
          <p:nvPr>
            <p:extLst>
              <p:ext uri="{D42A27DB-BD31-4B8C-83A1-F6EECF244321}">
                <p14:modId xmlns:p14="http://schemas.microsoft.com/office/powerpoint/2010/main" val="3901141569"/>
              </p:ext>
            </p:extLst>
          </p:nvPr>
        </p:nvGraphicFramePr>
        <p:xfrm>
          <a:off x="1016000" y="699800"/>
          <a:ext cx="5225143" cy="7354062"/>
        </p:xfrm>
        <a:graphic>
          <a:graphicData uri="http://schemas.openxmlformats.org/drawingml/2006/table">
            <a:tbl>
              <a:tblPr bandRow="1">
                <a:tableStyleId>{5C22544A-7EE6-4342-B048-85BDC9FD1C3A}</a:tableStyleId>
              </a:tblPr>
              <a:tblGrid>
                <a:gridCol w="914257">
                  <a:extLst>
                    <a:ext uri="{9D8B030D-6E8A-4147-A177-3AD203B41FA5}">
                      <a16:colId xmlns:a16="http://schemas.microsoft.com/office/drawing/2014/main" val="14671982"/>
                    </a:ext>
                  </a:extLst>
                </a:gridCol>
                <a:gridCol w="4310886">
                  <a:extLst>
                    <a:ext uri="{9D8B030D-6E8A-4147-A177-3AD203B41FA5}">
                      <a16:colId xmlns:a16="http://schemas.microsoft.com/office/drawing/2014/main" val="3726113578"/>
                    </a:ext>
                  </a:extLst>
                </a:gridCol>
              </a:tblGrid>
              <a:tr h="489215">
                <a:tc>
                  <a:txBody>
                    <a:bodyPr/>
                    <a:lstStyle/>
                    <a:p>
                      <a:pPr>
                        <a:lnSpc>
                          <a:spcPct val="107000"/>
                        </a:lnSpc>
                        <a:spcAft>
                          <a:spcPts val="0"/>
                        </a:spcAft>
                      </a:pPr>
                      <a:r>
                        <a:rPr lang="en-US" sz="1000" dirty="0">
                          <a:effectLst/>
                        </a:rPr>
                        <a:t>Verbal communication</a:t>
                      </a:r>
                      <a:endParaRPr lang="en-US" sz="1000" dirty="0">
                        <a:effectLst/>
                        <a:latin typeface="Calibri" panose="020F0502020204030204" pitchFamily="34" charset="0"/>
                        <a:ea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171450" lvl="0" indent="-171450">
                        <a:lnSpc>
                          <a:spcPct val="107000"/>
                        </a:lnSpc>
                        <a:spcAft>
                          <a:spcPts val="0"/>
                        </a:spcAft>
                        <a:buClr>
                          <a:srgbClr val="000000"/>
                        </a:buClr>
                        <a:buSzPts val="1000"/>
                        <a:buFont typeface="Arial" panose="020B0604020202020204" pitchFamily="34" charset="0"/>
                        <a:buChar char="•"/>
                      </a:pPr>
                      <a:r>
                        <a:rPr lang="en-US" sz="1000" dirty="0">
                          <a:effectLst/>
                        </a:rPr>
                        <a:t>Communicates clearly and is able to adapt communication to the age, developmental stage and ability of the child, taking into account cultural considerations.</a:t>
                      </a:r>
                    </a:p>
                    <a:p>
                      <a:pPr marL="171450" lvl="0" indent="-171450">
                        <a:lnSpc>
                          <a:spcPct val="107000"/>
                        </a:lnSpc>
                        <a:spcAft>
                          <a:spcPts val="0"/>
                        </a:spcAft>
                        <a:buClr>
                          <a:srgbClr val="000000"/>
                        </a:buClr>
                        <a:buSzPts val="1000"/>
                        <a:buFont typeface="Arial" panose="020B0604020202020204" pitchFamily="34" charset="0"/>
                        <a:buChar char="•"/>
                      </a:pPr>
                      <a:r>
                        <a:rPr lang="en-US" sz="1000" dirty="0">
                          <a:effectLst/>
                        </a:rPr>
                        <a:t>Uses techniques to ensure and communicate understanding, e.g., paraphrasing, open-ended questions, reflection.</a:t>
                      </a:r>
                      <a:endParaRPr lang="en-US" sz="1000" dirty="0">
                        <a:effectLst/>
                        <a:latin typeface="Noto Sans Symbols"/>
                        <a:ea typeface="Noto Sans Symbols"/>
                        <a:cs typeface="Noto Sans Symbols"/>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55349942"/>
                  </a:ext>
                </a:extLst>
              </a:tr>
              <a:tr h="489215">
                <a:tc>
                  <a:txBody>
                    <a:bodyPr/>
                    <a:lstStyle/>
                    <a:p>
                      <a:pPr>
                        <a:lnSpc>
                          <a:spcPct val="107000"/>
                        </a:lnSpc>
                        <a:spcAft>
                          <a:spcPts val="0"/>
                        </a:spcAft>
                      </a:pPr>
                      <a:r>
                        <a:rPr lang="en-US" sz="1000" dirty="0">
                          <a:effectLst/>
                        </a:rPr>
                        <a:t>Non-verbal communication</a:t>
                      </a:r>
                      <a:endParaRPr lang="en-US" sz="1000" dirty="0">
                        <a:effectLst/>
                        <a:latin typeface="Calibri" panose="020F0502020204030204" pitchFamily="34" charset="0"/>
                        <a:ea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171450" lvl="0" indent="-171450">
                        <a:lnSpc>
                          <a:spcPct val="107000"/>
                        </a:lnSpc>
                        <a:spcAft>
                          <a:spcPts val="0"/>
                        </a:spcAft>
                        <a:buClr>
                          <a:srgbClr val="000000"/>
                        </a:buClr>
                        <a:buSzPts val="1000"/>
                        <a:buFont typeface="Arial" panose="020B0604020202020204" pitchFamily="34" charset="0"/>
                        <a:buChar char="•"/>
                      </a:pPr>
                      <a:r>
                        <a:rPr lang="en-US" sz="1000" dirty="0">
                          <a:effectLst/>
                        </a:rPr>
                        <a:t>Uses comforting nonverbal communication.</a:t>
                      </a:r>
                    </a:p>
                    <a:p>
                      <a:pPr marL="171450" lvl="0" indent="-171450">
                        <a:lnSpc>
                          <a:spcPct val="107000"/>
                        </a:lnSpc>
                        <a:spcAft>
                          <a:spcPts val="0"/>
                        </a:spcAft>
                        <a:buClr>
                          <a:srgbClr val="000000"/>
                        </a:buClr>
                        <a:buSzPts val="1000"/>
                        <a:buFont typeface="Arial" panose="020B0604020202020204" pitchFamily="34" charset="0"/>
                        <a:buChar char="•"/>
                      </a:pPr>
                      <a:r>
                        <a:rPr lang="en-US" sz="1000" dirty="0">
                          <a:effectLst/>
                        </a:rPr>
                        <a:t>Maintains an open posture, appropriate eye contact and friendly tone of voice.</a:t>
                      </a:r>
                    </a:p>
                    <a:p>
                      <a:pPr marL="171450" lvl="0" indent="-171450">
                        <a:lnSpc>
                          <a:spcPct val="107000"/>
                        </a:lnSpc>
                        <a:spcAft>
                          <a:spcPts val="0"/>
                        </a:spcAft>
                        <a:buClr>
                          <a:srgbClr val="000000"/>
                        </a:buClr>
                        <a:buSzPts val="1000"/>
                        <a:buFont typeface="Arial" panose="020B0604020202020204" pitchFamily="34" charset="0"/>
                        <a:buChar char="•"/>
                      </a:pPr>
                      <a:r>
                        <a:rPr lang="en-US" sz="1000" dirty="0">
                          <a:effectLst/>
                        </a:rPr>
                        <a:t>Shows expressions of engagement and enthusiasm, e.g., smiling, nodding, utterances (uh uh).</a:t>
                      </a:r>
                      <a:endParaRPr lang="en-US" sz="1000" dirty="0">
                        <a:effectLst/>
                        <a:latin typeface="Noto Sans Symbols"/>
                        <a:ea typeface="Noto Sans Symbols"/>
                        <a:cs typeface="Noto Sans Symbols"/>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4222081379"/>
                  </a:ext>
                </a:extLst>
              </a:tr>
              <a:tr h="134477">
                <a:tc gridSpan="2">
                  <a:txBody>
                    <a:bodyPr/>
                    <a:lstStyle/>
                    <a:p>
                      <a:pPr>
                        <a:lnSpc>
                          <a:spcPct val="107000"/>
                        </a:lnSpc>
                        <a:spcAft>
                          <a:spcPts val="0"/>
                        </a:spcAft>
                      </a:pPr>
                      <a:r>
                        <a:rPr lang="en-US" sz="1000" b="1" dirty="0">
                          <a:effectLst/>
                        </a:rPr>
                        <a:t>3. Technical Knowledge, Attitudes and Skills </a:t>
                      </a:r>
                      <a:endParaRPr lang="en-US" sz="1000" b="1" dirty="0">
                        <a:effectLst/>
                        <a:latin typeface="Calibri" panose="020F0502020204030204" pitchFamily="34" charset="0"/>
                        <a:ea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extLst>
                  <a:ext uri="{0D108BD9-81ED-4DB2-BD59-A6C34878D82A}">
                    <a16:rowId xmlns:a16="http://schemas.microsoft.com/office/drawing/2014/main" val="1095457130"/>
                  </a:ext>
                </a:extLst>
              </a:tr>
              <a:tr h="928742">
                <a:tc>
                  <a:txBody>
                    <a:bodyPr/>
                    <a:lstStyle/>
                    <a:p>
                      <a:pPr>
                        <a:lnSpc>
                          <a:spcPct val="107000"/>
                        </a:lnSpc>
                        <a:spcAft>
                          <a:spcPts val="0"/>
                        </a:spcAft>
                      </a:pPr>
                      <a:r>
                        <a:rPr lang="en-US" sz="1000" dirty="0">
                          <a:effectLst/>
                        </a:rPr>
                        <a:t>Knows the theoretical framework for working with children and families</a:t>
                      </a:r>
                      <a:endParaRPr lang="en-US" sz="1000" dirty="0">
                        <a:effectLst/>
                        <a:latin typeface="Calibri" panose="020F0502020204030204" pitchFamily="34" charset="0"/>
                        <a:ea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171450" lvl="0" indent="-171450">
                        <a:lnSpc>
                          <a:spcPct val="107000"/>
                        </a:lnSpc>
                        <a:spcAft>
                          <a:spcPts val="0"/>
                        </a:spcAft>
                        <a:buClr>
                          <a:srgbClr val="000000"/>
                        </a:buClr>
                        <a:buSzPts val="1000"/>
                        <a:buFont typeface="Arial" panose="020B0604020202020204" pitchFamily="34" charset="0"/>
                        <a:buChar char="•"/>
                      </a:pPr>
                      <a:r>
                        <a:rPr lang="en-US" sz="1000" dirty="0">
                          <a:effectLst/>
                        </a:rPr>
                        <a:t>Understands legal, policy and procedural frameworks linked to child protection.</a:t>
                      </a:r>
                    </a:p>
                    <a:p>
                      <a:pPr marL="171450" lvl="0" indent="-171450">
                        <a:lnSpc>
                          <a:spcPct val="107000"/>
                        </a:lnSpc>
                        <a:spcAft>
                          <a:spcPts val="0"/>
                        </a:spcAft>
                        <a:buClr>
                          <a:srgbClr val="000000"/>
                        </a:buClr>
                        <a:buSzPts val="1000"/>
                        <a:buFont typeface="Arial" panose="020B0604020202020204" pitchFamily="34" charset="0"/>
                        <a:buChar char="•"/>
                      </a:pPr>
                      <a:r>
                        <a:rPr lang="en-US" sz="1000" dirty="0">
                          <a:effectLst/>
                        </a:rPr>
                        <a:t>Understands how a child’s environment impacts their well-being and safety and how to identify risk and protective factors within it, based on the levels of the socio-ecological model.</a:t>
                      </a:r>
                    </a:p>
                    <a:p>
                      <a:pPr marL="171450" lvl="0" indent="-171450">
                        <a:lnSpc>
                          <a:spcPct val="107000"/>
                        </a:lnSpc>
                        <a:spcAft>
                          <a:spcPts val="0"/>
                        </a:spcAft>
                        <a:buClr>
                          <a:srgbClr val="000000"/>
                        </a:buClr>
                        <a:buSzPts val="1000"/>
                        <a:buFont typeface="Arial" panose="020B0604020202020204" pitchFamily="34" charset="0"/>
                        <a:buChar char="•"/>
                      </a:pPr>
                      <a:r>
                        <a:rPr lang="en-US" sz="1000" dirty="0">
                          <a:effectLst/>
                        </a:rPr>
                        <a:t>Understands and applies strengths-based approaches to strengthen family and caregiving environments and to promote family unity.</a:t>
                      </a:r>
                    </a:p>
                    <a:p>
                      <a:pPr marL="171450" lvl="0" indent="-171450">
                        <a:lnSpc>
                          <a:spcPct val="107000"/>
                        </a:lnSpc>
                        <a:spcAft>
                          <a:spcPts val="0"/>
                        </a:spcAft>
                        <a:buClr>
                          <a:srgbClr val="000000"/>
                        </a:buClr>
                        <a:buSzPts val="1000"/>
                        <a:buFont typeface="Arial" panose="020B0604020202020204" pitchFamily="34" charset="0"/>
                        <a:buChar char="•"/>
                      </a:pPr>
                      <a:r>
                        <a:rPr lang="en-US" sz="1000" dirty="0">
                          <a:effectLst/>
                        </a:rPr>
                        <a:t>Understands and demonstrates the case management principles, including Do No Harm and the Best Interests of the Child.</a:t>
                      </a:r>
                      <a:endParaRPr lang="en-US" sz="1000" dirty="0">
                        <a:effectLst/>
                        <a:latin typeface="Noto Sans Symbols"/>
                        <a:ea typeface="Noto Sans Symbols"/>
                        <a:cs typeface="Noto Sans Symbols"/>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019246207"/>
                  </a:ext>
                </a:extLst>
              </a:tr>
              <a:tr h="1100463">
                <a:tc>
                  <a:txBody>
                    <a:bodyPr/>
                    <a:lstStyle/>
                    <a:p>
                      <a:pPr>
                        <a:lnSpc>
                          <a:spcPct val="107000"/>
                        </a:lnSpc>
                        <a:spcAft>
                          <a:spcPts val="0"/>
                        </a:spcAft>
                      </a:pPr>
                      <a:r>
                        <a:rPr lang="en-US" sz="1000" dirty="0">
                          <a:effectLst/>
                        </a:rPr>
                        <a:t>Safe identification of child abuse, neglect, violence and exploitation, including self-harm</a:t>
                      </a:r>
                      <a:endParaRPr lang="en-US" sz="1000" dirty="0">
                        <a:effectLst/>
                        <a:latin typeface="Calibri" panose="020F0502020204030204" pitchFamily="34" charset="0"/>
                        <a:ea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171450" lvl="0" indent="-171450">
                        <a:lnSpc>
                          <a:spcPct val="107000"/>
                        </a:lnSpc>
                        <a:spcAft>
                          <a:spcPts val="0"/>
                        </a:spcAft>
                        <a:buClr>
                          <a:srgbClr val="000000"/>
                        </a:buClr>
                        <a:buSzPts val="1000"/>
                        <a:buFont typeface="Arial" panose="020B0604020202020204" pitchFamily="34" charset="0"/>
                        <a:buChar char="•"/>
                      </a:pPr>
                      <a:r>
                        <a:rPr lang="en-US" sz="1000" dirty="0">
                          <a:effectLst/>
                        </a:rPr>
                        <a:t>Recognizes protection concerns for children and can identify child protection risks, vulnerabilities and protective factors.</a:t>
                      </a:r>
                    </a:p>
                    <a:p>
                      <a:pPr marL="171450" lvl="0" indent="-171450">
                        <a:lnSpc>
                          <a:spcPct val="107000"/>
                        </a:lnSpc>
                        <a:spcAft>
                          <a:spcPts val="0"/>
                        </a:spcAft>
                        <a:buClr>
                          <a:srgbClr val="000000"/>
                        </a:buClr>
                        <a:buSzPts val="1000"/>
                        <a:buFont typeface="Arial" panose="020B0604020202020204" pitchFamily="34" charset="0"/>
                        <a:buChar char="•"/>
                      </a:pPr>
                      <a:r>
                        <a:rPr lang="en-US" sz="1000" dirty="0">
                          <a:effectLst/>
                        </a:rPr>
                        <a:t>Recognizes signs of abuse and self-harm.</a:t>
                      </a:r>
                    </a:p>
                    <a:p>
                      <a:pPr marL="171450" lvl="0" indent="-171450">
                        <a:lnSpc>
                          <a:spcPct val="107000"/>
                        </a:lnSpc>
                        <a:spcAft>
                          <a:spcPts val="0"/>
                        </a:spcAft>
                        <a:buClr>
                          <a:srgbClr val="000000"/>
                        </a:buClr>
                        <a:buSzPts val="1000"/>
                        <a:buFont typeface="Arial" panose="020B0604020202020204" pitchFamily="34" charset="0"/>
                        <a:buChar char="•"/>
                      </a:pPr>
                      <a:r>
                        <a:rPr lang="en-US" sz="1000" dirty="0">
                          <a:effectLst/>
                        </a:rPr>
                        <a:t>Knows the case management criteria and risk levels.</a:t>
                      </a:r>
                    </a:p>
                    <a:p>
                      <a:pPr marL="171450" lvl="0" indent="-171450">
                        <a:lnSpc>
                          <a:spcPct val="107000"/>
                        </a:lnSpc>
                        <a:spcAft>
                          <a:spcPts val="0"/>
                        </a:spcAft>
                        <a:buClr>
                          <a:srgbClr val="000000"/>
                        </a:buClr>
                        <a:buSzPts val="1000"/>
                        <a:buFont typeface="Arial" panose="020B0604020202020204" pitchFamily="34" charset="0"/>
                        <a:buChar char="•"/>
                      </a:pPr>
                      <a:r>
                        <a:rPr lang="en-US" sz="1000" dirty="0">
                          <a:effectLst/>
                        </a:rPr>
                        <a:t>Identifies child protection concerns in a safe, child-friendly, and appropriate manner.</a:t>
                      </a:r>
                    </a:p>
                    <a:p>
                      <a:pPr marL="171450" lvl="0" indent="-171450">
                        <a:lnSpc>
                          <a:spcPct val="107000"/>
                        </a:lnSpc>
                        <a:spcAft>
                          <a:spcPts val="0"/>
                        </a:spcAft>
                        <a:buClr>
                          <a:srgbClr val="000000"/>
                        </a:buClr>
                        <a:buSzPts val="1000"/>
                        <a:buFont typeface="Arial" panose="020B0604020202020204" pitchFamily="34" charset="0"/>
                        <a:buChar char="•"/>
                      </a:pPr>
                      <a:r>
                        <a:rPr lang="en-US" sz="1000" dirty="0">
                          <a:effectLst/>
                        </a:rPr>
                        <a:t>Recognizes when it is necessary to escalate imminent risk of harm and acts decisively.</a:t>
                      </a:r>
                    </a:p>
                    <a:p>
                      <a:pPr marL="171450" lvl="0" indent="-171450">
                        <a:lnSpc>
                          <a:spcPct val="107000"/>
                        </a:lnSpc>
                        <a:spcAft>
                          <a:spcPts val="0"/>
                        </a:spcAft>
                        <a:buClr>
                          <a:srgbClr val="000000"/>
                        </a:buClr>
                        <a:buSzPts val="1000"/>
                        <a:buFont typeface="Arial" panose="020B0604020202020204" pitchFamily="34" charset="0"/>
                        <a:buChar char="•"/>
                      </a:pPr>
                      <a:r>
                        <a:rPr lang="en-US" sz="1000" dirty="0">
                          <a:effectLst/>
                        </a:rPr>
                        <a:t>Understands how to identify and provide appropriate support to unaccompanied and separated children (UASC), as well how case management can help to prevent family separation.  </a:t>
                      </a:r>
                      <a:endParaRPr lang="en-US" sz="1000" dirty="0">
                        <a:effectLst/>
                        <a:latin typeface="Noto Sans Symbols"/>
                        <a:ea typeface="Noto Sans Symbols"/>
                        <a:cs typeface="Noto Sans Symbols"/>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823114518"/>
                  </a:ext>
                </a:extLst>
              </a:tr>
              <a:tr h="1111088">
                <a:tc>
                  <a:txBody>
                    <a:bodyPr/>
                    <a:lstStyle/>
                    <a:p>
                      <a:pPr>
                        <a:lnSpc>
                          <a:spcPct val="107000"/>
                        </a:lnSpc>
                        <a:spcAft>
                          <a:spcPts val="0"/>
                        </a:spcAft>
                      </a:pPr>
                      <a:r>
                        <a:rPr lang="en-US" sz="1000" dirty="0">
                          <a:effectLst/>
                        </a:rPr>
                        <a:t>Understands and implements case management processes and tools</a:t>
                      </a:r>
                      <a:endParaRPr lang="en-US" sz="1000" dirty="0">
                        <a:effectLst/>
                        <a:latin typeface="Calibri" panose="020F0502020204030204" pitchFamily="34" charset="0"/>
                        <a:ea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171450" lvl="0" indent="-171450">
                        <a:lnSpc>
                          <a:spcPct val="107000"/>
                        </a:lnSpc>
                        <a:spcAft>
                          <a:spcPts val="0"/>
                        </a:spcAft>
                        <a:buClr>
                          <a:srgbClr val="000000"/>
                        </a:buClr>
                        <a:buSzPts val="1000"/>
                        <a:buFont typeface="Arial" panose="020B0604020202020204" pitchFamily="34" charset="0"/>
                        <a:buChar char="•"/>
                      </a:pPr>
                      <a:r>
                        <a:rPr lang="en-US" sz="1000" dirty="0">
                          <a:effectLst/>
                        </a:rPr>
                        <a:t>Understands the case management steps and what each one involves. </a:t>
                      </a:r>
                    </a:p>
                    <a:p>
                      <a:pPr marL="171450" lvl="0" indent="-171450">
                        <a:lnSpc>
                          <a:spcPct val="107000"/>
                        </a:lnSpc>
                        <a:spcAft>
                          <a:spcPts val="0"/>
                        </a:spcAft>
                        <a:buClr>
                          <a:srgbClr val="000000"/>
                        </a:buClr>
                        <a:buSzPts val="1000"/>
                        <a:buFont typeface="Arial" panose="020B0604020202020204" pitchFamily="34" charset="0"/>
                        <a:buChar char="•"/>
                      </a:pPr>
                      <a:r>
                        <a:rPr lang="en-US" sz="1000" dirty="0">
                          <a:effectLst/>
                        </a:rPr>
                        <a:t>Aware of and confident to use the range of necessary case management tools including all forms for case management, case management criteria, case prioritization, service mapping and referral forms.</a:t>
                      </a:r>
                    </a:p>
                    <a:p>
                      <a:pPr marL="171450" lvl="0" indent="-171450">
                        <a:lnSpc>
                          <a:spcPct val="107000"/>
                        </a:lnSpc>
                        <a:spcAft>
                          <a:spcPts val="0"/>
                        </a:spcAft>
                        <a:buClr>
                          <a:srgbClr val="000000"/>
                        </a:buClr>
                        <a:buSzPts val="1000"/>
                        <a:buFont typeface="Arial" panose="020B0604020202020204" pitchFamily="34" charset="0"/>
                        <a:buChar char="•"/>
                      </a:pPr>
                      <a:r>
                        <a:rPr lang="en-US" sz="1000" dirty="0">
                          <a:effectLst/>
                        </a:rPr>
                        <a:t>Understands and is confident in using information management systems for case management e.g., how information necessary for case management is collected, stored, processed/analyzed and shared.</a:t>
                      </a:r>
                    </a:p>
                    <a:p>
                      <a:pPr marL="171450" lvl="0" indent="-171450">
                        <a:lnSpc>
                          <a:spcPct val="107000"/>
                        </a:lnSpc>
                        <a:spcAft>
                          <a:spcPts val="0"/>
                        </a:spcAft>
                        <a:buClr>
                          <a:srgbClr val="000000"/>
                        </a:buClr>
                        <a:buSzPts val="1000"/>
                        <a:buFont typeface="Arial" panose="020B0604020202020204" pitchFamily="34" charset="0"/>
                        <a:buChar char="•"/>
                      </a:pPr>
                      <a:r>
                        <a:rPr lang="en-US" sz="1000" dirty="0">
                          <a:effectLst/>
                        </a:rPr>
                        <a:t>Obtains informed consent from caregivers or older children and/or informed assent from younger children at the start of case management services and prior to conducting referrals.</a:t>
                      </a:r>
                    </a:p>
                    <a:p>
                      <a:pPr marL="171450" lvl="0" indent="-171450">
                        <a:lnSpc>
                          <a:spcPct val="107000"/>
                        </a:lnSpc>
                        <a:spcAft>
                          <a:spcPts val="0"/>
                        </a:spcAft>
                        <a:buClr>
                          <a:srgbClr val="000000"/>
                        </a:buClr>
                        <a:buSzPts val="1000"/>
                        <a:buFont typeface="Arial" panose="020B0604020202020204" pitchFamily="34" charset="0"/>
                        <a:buChar char="•"/>
                      </a:pPr>
                      <a:r>
                        <a:rPr lang="en-US" sz="1000" dirty="0">
                          <a:effectLst/>
                        </a:rPr>
                        <a:t>Understands and implements the criteria and process for case closure.</a:t>
                      </a:r>
                      <a:endParaRPr lang="en-US" sz="1000" dirty="0">
                        <a:effectLst/>
                        <a:latin typeface="Noto Sans Symbols"/>
                        <a:ea typeface="Noto Sans Symbols"/>
                        <a:cs typeface="Noto Sans Symbols"/>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645848904"/>
                  </a:ext>
                </a:extLst>
              </a:tr>
            </a:tbl>
          </a:graphicData>
        </a:graphic>
      </p:graphicFrame>
    </p:spTree>
    <p:extLst>
      <p:ext uri="{BB962C8B-B14F-4D97-AF65-F5344CB8AC3E}">
        <p14:creationId xmlns:p14="http://schemas.microsoft.com/office/powerpoint/2010/main" val="2542438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a:extLst>
              <a:ext uri="{FF2B5EF4-FFF2-40B4-BE49-F238E27FC236}">
                <a16:creationId xmlns:a16="http://schemas.microsoft.com/office/drawing/2014/main" id="{FA116BFD-B003-4F0F-E379-78F6094512F8}"/>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Hexagon 4">
            <a:extLst>
              <a:ext uri="{FF2B5EF4-FFF2-40B4-BE49-F238E27FC236}">
                <a16:creationId xmlns:a16="http://schemas.microsoft.com/office/drawing/2014/main" id="{13D8A280-50EF-AB93-6CBD-E9C9C83D76D1}"/>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Hexagon 6">
            <a:extLst>
              <a:ext uri="{FF2B5EF4-FFF2-40B4-BE49-F238E27FC236}">
                <a16:creationId xmlns:a16="http://schemas.microsoft.com/office/drawing/2014/main" id="{0BD1454E-4490-0BF5-CCDB-D00BFBAE7C90}"/>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Hexagon 7">
            <a:extLst>
              <a:ext uri="{FF2B5EF4-FFF2-40B4-BE49-F238E27FC236}">
                <a16:creationId xmlns:a16="http://schemas.microsoft.com/office/drawing/2014/main" id="{6A80A1D3-84E5-6CE8-5361-3D8706CA22F7}"/>
              </a:ext>
            </a:extLst>
          </p:cNvPr>
          <p:cNvSpPr/>
          <p:nvPr/>
        </p:nvSpPr>
        <p:spPr>
          <a:xfrm rot="1782986">
            <a:off x="286724" y="168964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exagon 8">
            <a:extLst>
              <a:ext uri="{FF2B5EF4-FFF2-40B4-BE49-F238E27FC236}">
                <a16:creationId xmlns:a16="http://schemas.microsoft.com/office/drawing/2014/main" id="{B4E6DD6A-A72C-6574-83F4-59F63EE5C926}"/>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 name="Table 1">
            <a:extLst>
              <a:ext uri="{FF2B5EF4-FFF2-40B4-BE49-F238E27FC236}">
                <a16:creationId xmlns:a16="http://schemas.microsoft.com/office/drawing/2014/main" id="{85AA0A9C-8986-F209-454A-F50A4AE77D21}"/>
              </a:ext>
            </a:extLst>
          </p:cNvPr>
          <p:cNvGraphicFramePr>
            <a:graphicFrameLocks noGrp="1"/>
          </p:cNvGraphicFramePr>
          <p:nvPr>
            <p:extLst>
              <p:ext uri="{D42A27DB-BD31-4B8C-83A1-F6EECF244321}">
                <p14:modId xmlns:p14="http://schemas.microsoft.com/office/powerpoint/2010/main" val="1286849439"/>
              </p:ext>
            </p:extLst>
          </p:nvPr>
        </p:nvGraphicFramePr>
        <p:xfrm>
          <a:off x="1016000" y="699800"/>
          <a:ext cx="5239657" cy="5796915"/>
        </p:xfrm>
        <a:graphic>
          <a:graphicData uri="http://schemas.openxmlformats.org/drawingml/2006/table">
            <a:tbl>
              <a:tblPr bandRow="1">
                <a:tableStyleId>{5C22544A-7EE6-4342-B048-85BDC9FD1C3A}</a:tableStyleId>
              </a:tblPr>
              <a:tblGrid>
                <a:gridCol w="916797">
                  <a:extLst>
                    <a:ext uri="{9D8B030D-6E8A-4147-A177-3AD203B41FA5}">
                      <a16:colId xmlns:a16="http://schemas.microsoft.com/office/drawing/2014/main" val="3389222620"/>
                    </a:ext>
                  </a:extLst>
                </a:gridCol>
                <a:gridCol w="4322860">
                  <a:extLst>
                    <a:ext uri="{9D8B030D-6E8A-4147-A177-3AD203B41FA5}">
                      <a16:colId xmlns:a16="http://schemas.microsoft.com/office/drawing/2014/main" val="2656640646"/>
                    </a:ext>
                  </a:extLst>
                </a:gridCol>
              </a:tblGrid>
              <a:tr h="1059949">
                <a:tc>
                  <a:txBody>
                    <a:bodyPr/>
                    <a:lstStyle/>
                    <a:p>
                      <a:pPr>
                        <a:lnSpc>
                          <a:spcPct val="107000"/>
                        </a:lnSpc>
                        <a:spcAft>
                          <a:spcPts val="0"/>
                        </a:spcAft>
                      </a:pPr>
                      <a:r>
                        <a:rPr lang="en-US" sz="1000" dirty="0">
                          <a:effectLst/>
                        </a:rPr>
                        <a:t>Planning and managing a caseload </a:t>
                      </a:r>
                      <a:endParaRPr lang="en-US" sz="1000" dirty="0">
                        <a:effectLst/>
                        <a:latin typeface="Calibri" panose="020F0502020204030204" pitchFamily="34" charset="0"/>
                        <a:ea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171450" lvl="0" indent="-171450">
                        <a:lnSpc>
                          <a:spcPct val="107000"/>
                        </a:lnSpc>
                        <a:spcAft>
                          <a:spcPts val="0"/>
                        </a:spcAft>
                        <a:buClr>
                          <a:srgbClr val="000000"/>
                        </a:buClr>
                        <a:buSzPts val="1000"/>
                        <a:buFont typeface="Arial" panose="020B0604020202020204" pitchFamily="34" charset="0"/>
                        <a:buChar char="•"/>
                      </a:pPr>
                      <a:r>
                        <a:rPr lang="en-US" sz="1000" dirty="0">
                          <a:effectLst/>
                        </a:rPr>
                        <a:t>Recognizes the importance of planning and good time management, knows when to seek help to manage workload and is able to prioritize and escalate high risk cases responsively.</a:t>
                      </a:r>
                    </a:p>
                    <a:p>
                      <a:pPr marL="171450" lvl="0" indent="-171450">
                        <a:lnSpc>
                          <a:spcPct val="107000"/>
                        </a:lnSpc>
                        <a:spcAft>
                          <a:spcPts val="0"/>
                        </a:spcAft>
                        <a:buClr>
                          <a:srgbClr val="000000"/>
                        </a:buClr>
                        <a:buSzPts val="1000"/>
                        <a:buFont typeface="Arial" panose="020B0604020202020204" pitchFamily="34" charset="0"/>
                        <a:buChar char="•"/>
                      </a:pPr>
                      <a:r>
                        <a:rPr lang="en-US" sz="1000" dirty="0">
                          <a:effectLst/>
                        </a:rPr>
                        <a:t>Keeps an overview of the caseload and systematically tracks progress.</a:t>
                      </a:r>
                    </a:p>
                    <a:p>
                      <a:pPr marL="171450" lvl="0" indent="-171450">
                        <a:lnSpc>
                          <a:spcPct val="107000"/>
                        </a:lnSpc>
                        <a:spcAft>
                          <a:spcPts val="0"/>
                        </a:spcAft>
                        <a:buClr>
                          <a:srgbClr val="000000"/>
                        </a:buClr>
                        <a:buSzPts val="1000"/>
                        <a:buFont typeface="Arial" panose="020B0604020202020204" pitchFamily="34" charset="0"/>
                        <a:buChar char="•"/>
                      </a:pPr>
                      <a:r>
                        <a:rPr lang="en-US" sz="1000" dirty="0">
                          <a:effectLst/>
                        </a:rPr>
                        <a:t>Implements case planning meetings and develops case plans with clear goals and actions.</a:t>
                      </a:r>
                    </a:p>
                    <a:p>
                      <a:pPr marL="171450" lvl="0" indent="-171450">
                        <a:lnSpc>
                          <a:spcPct val="107000"/>
                        </a:lnSpc>
                        <a:spcAft>
                          <a:spcPts val="0"/>
                        </a:spcAft>
                        <a:buClr>
                          <a:srgbClr val="000000"/>
                        </a:buClr>
                        <a:buSzPts val="1000"/>
                        <a:buFont typeface="Arial" panose="020B0604020202020204" pitchFamily="34" charset="0"/>
                        <a:buChar char="•"/>
                      </a:pPr>
                      <a:r>
                        <a:rPr lang="en-US" sz="1000" dirty="0">
                          <a:effectLst/>
                        </a:rPr>
                        <a:t>Systematically plans actions and provides follow-up as per the case plans, including home visits.</a:t>
                      </a:r>
                    </a:p>
                    <a:p>
                      <a:pPr marL="171450" lvl="0" indent="-171450">
                        <a:lnSpc>
                          <a:spcPct val="107000"/>
                        </a:lnSpc>
                        <a:spcAft>
                          <a:spcPts val="0"/>
                        </a:spcAft>
                        <a:buClr>
                          <a:srgbClr val="000000"/>
                        </a:buClr>
                        <a:buSzPts val="1000"/>
                        <a:buFont typeface="Arial" panose="020B0604020202020204" pitchFamily="34" charset="0"/>
                        <a:buChar char="•"/>
                      </a:pPr>
                      <a:r>
                        <a:rPr lang="en-US" sz="1000" dirty="0">
                          <a:effectLst/>
                        </a:rPr>
                        <a:t>Regularly reviews case plans in a timely manner, with the involvement of children, families, and other key stakeholders, as appropriate.</a:t>
                      </a:r>
                      <a:endParaRPr lang="en-US" sz="1000" dirty="0">
                        <a:effectLst/>
                        <a:latin typeface="Noto Sans Symbols"/>
                        <a:ea typeface="Noto Sans Symbols"/>
                        <a:cs typeface="Noto Sans Symbols"/>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152448077"/>
                  </a:ext>
                </a:extLst>
              </a:tr>
              <a:tr h="605263">
                <a:tc>
                  <a:txBody>
                    <a:bodyPr/>
                    <a:lstStyle/>
                    <a:p>
                      <a:pPr>
                        <a:lnSpc>
                          <a:spcPct val="107000"/>
                        </a:lnSpc>
                        <a:spcAft>
                          <a:spcPts val="0"/>
                        </a:spcAft>
                      </a:pPr>
                      <a:r>
                        <a:rPr lang="en-US" sz="1000" dirty="0">
                          <a:effectLst/>
                        </a:rPr>
                        <a:t>Understands and respects confidentiality and information sharing guidelines</a:t>
                      </a:r>
                      <a:endParaRPr lang="en-US" sz="1000" dirty="0">
                        <a:effectLst/>
                        <a:latin typeface="Calibri" panose="020F0502020204030204" pitchFamily="34" charset="0"/>
                        <a:ea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171450" lvl="0" indent="-171450">
                        <a:lnSpc>
                          <a:spcPct val="107000"/>
                        </a:lnSpc>
                        <a:spcAft>
                          <a:spcPts val="0"/>
                        </a:spcAft>
                        <a:buClr>
                          <a:srgbClr val="000000"/>
                        </a:buClr>
                        <a:buSzPts val="1000"/>
                        <a:buFont typeface="Arial" panose="020B0604020202020204" pitchFamily="34" charset="0"/>
                        <a:buChar char="•"/>
                      </a:pPr>
                      <a:r>
                        <a:rPr lang="en-US" sz="1000" dirty="0">
                          <a:effectLst/>
                        </a:rPr>
                        <a:t>Maintains confidentiality and understands it’s limits, in accordance with children’s’ best interests and mandatory reporting obligations.</a:t>
                      </a:r>
                    </a:p>
                    <a:p>
                      <a:pPr marL="171450" lvl="0" indent="-171450">
                        <a:lnSpc>
                          <a:spcPct val="107000"/>
                        </a:lnSpc>
                        <a:spcAft>
                          <a:spcPts val="0"/>
                        </a:spcAft>
                        <a:buClr>
                          <a:srgbClr val="000000"/>
                        </a:buClr>
                        <a:buSzPts val="1000"/>
                        <a:buFont typeface="Arial" panose="020B0604020202020204" pitchFamily="34" charset="0"/>
                        <a:buChar char="•"/>
                      </a:pPr>
                      <a:r>
                        <a:rPr lang="en-US" sz="1000" dirty="0">
                          <a:effectLst/>
                        </a:rPr>
                        <a:t>Understands and applies personal data protection principles.</a:t>
                      </a:r>
                    </a:p>
                    <a:p>
                      <a:pPr marL="171450" lvl="0" indent="-171450">
                        <a:lnSpc>
                          <a:spcPct val="107000"/>
                        </a:lnSpc>
                        <a:spcAft>
                          <a:spcPts val="0"/>
                        </a:spcAft>
                        <a:buClr>
                          <a:srgbClr val="000000"/>
                        </a:buClr>
                        <a:buSzPts val="1000"/>
                        <a:buFont typeface="Arial" panose="020B0604020202020204" pitchFamily="34" charset="0"/>
                        <a:buChar char="•"/>
                      </a:pPr>
                      <a:r>
                        <a:rPr lang="en-US" sz="1000" dirty="0">
                          <a:effectLst/>
                        </a:rPr>
                        <a:t>Understands and complies with Data Protection and Information Sharing Protocols.</a:t>
                      </a:r>
                      <a:endParaRPr lang="en-US" sz="1000" dirty="0">
                        <a:effectLst/>
                        <a:latin typeface="Noto Sans Symbols"/>
                        <a:ea typeface="Noto Sans Symbols"/>
                        <a:cs typeface="Noto Sans Symbols"/>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575217462"/>
                  </a:ext>
                </a:extLst>
              </a:tr>
              <a:tr h="1844132">
                <a:tc>
                  <a:txBody>
                    <a:bodyPr/>
                    <a:lstStyle/>
                    <a:p>
                      <a:pPr>
                        <a:lnSpc>
                          <a:spcPct val="107000"/>
                        </a:lnSpc>
                        <a:spcAft>
                          <a:spcPts val="0"/>
                        </a:spcAft>
                      </a:pPr>
                      <a:r>
                        <a:rPr lang="en-US" sz="1000" dirty="0">
                          <a:effectLst/>
                        </a:rPr>
                        <a:t>Empowers children and families through a participatory and strengths-based approach</a:t>
                      </a:r>
                    </a:p>
                    <a:p>
                      <a:pPr>
                        <a:lnSpc>
                          <a:spcPct val="107000"/>
                        </a:lnSpc>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171450" lvl="0" indent="-171450">
                        <a:lnSpc>
                          <a:spcPct val="107000"/>
                        </a:lnSpc>
                        <a:spcAft>
                          <a:spcPts val="0"/>
                        </a:spcAft>
                        <a:buClr>
                          <a:srgbClr val="000000"/>
                        </a:buClr>
                        <a:buSzPts val="1000"/>
                        <a:buFont typeface="Arial" panose="020B0604020202020204" pitchFamily="34" charset="0"/>
                        <a:buChar char="•"/>
                      </a:pPr>
                      <a:r>
                        <a:rPr lang="en-US" sz="1000" dirty="0">
                          <a:effectLst/>
                        </a:rPr>
                        <a:t>Creates a safe and enabling environment for meaningful children’s participation in case management.</a:t>
                      </a:r>
                    </a:p>
                    <a:p>
                      <a:pPr marL="171450" lvl="0" indent="-171450">
                        <a:lnSpc>
                          <a:spcPct val="107000"/>
                        </a:lnSpc>
                        <a:spcAft>
                          <a:spcPts val="0"/>
                        </a:spcAft>
                        <a:buClr>
                          <a:srgbClr val="000000"/>
                        </a:buClr>
                        <a:buSzPts val="1000"/>
                        <a:buFont typeface="Arial" panose="020B0604020202020204" pitchFamily="34" charset="0"/>
                        <a:buChar char="•"/>
                      </a:pPr>
                      <a:r>
                        <a:rPr lang="en-US" sz="1000" dirty="0">
                          <a:effectLst/>
                        </a:rPr>
                        <a:t>Facilitates and supports engagement of the child taking into account the age/developmental stage and ability of each child and cultural considerations.</a:t>
                      </a:r>
                    </a:p>
                    <a:p>
                      <a:pPr marL="171450" lvl="0" indent="-171450">
                        <a:lnSpc>
                          <a:spcPct val="107000"/>
                        </a:lnSpc>
                        <a:spcAft>
                          <a:spcPts val="0"/>
                        </a:spcAft>
                        <a:buClr>
                          <a:srgbClr val="000000"/>
                        </a:buClr>
                        <a:buSzPts val="1000"/>
                        <a:buFont typeface="Arial" panose="020B0604020202020204" pitchFamily="34" charset="0"/>
                        <a:buChar char="•"/>
                      </a:pPr>
                      <a:r>
                        <a:rPr lang="en-US" sz="1000" dirty="0">
                          <a:effectLst/>
                        </a:rPr>
                        <a:t>Enables children to be involved in decision-making about case management support, including giving them choices about having a caregiver or trusted adult present, choosing where to meet and when to meet, and the choice to have a male or female caseworker.</a:t>
                      </a:r>
                    </a:p>
                    <a:p>
                      <a:pPr marL="171450" lvl="0" indent="-171450">
                        <a:lnSpc>
                          <a:spcPct val="107000"/>
                        </a:lnSpc>
                        <a:spcAft>
                          <a:spcPts val="0"/>
                        </a:spcAft>
                        <a:buClr>
                          <a:srgbClr val="000000"/>
                        </a:buClr>
                        <a:buSzPts val="1000"/>
                        <a:buFont typeface="Arial" panose="020B0604020202020204" pitchFamily="34" charset="0"/>
                        <a:buChar char="•"/>
                      </a:pPr>
                      <a:r>
                        <a:rPr lang="en-US" sz="1000" dirty="0">
                          <a:effectLst/>
                        </a:rPr>
                        <a:t>Incorporates the perspective of the child and key individuals in the child’s life throughout the case management process, including assessments, ‘best interests’ decisions, and case planning.</a:t>
                      </a:r>
                    </a:p>
                    <a:p>
                      <a:pPr marL="171450" lvl="0" indent="-171450">
                        <a:lnSpc>
                          <a:spcPct val="107000"/>
                        </a:lnSpc>
                        <a:spcAft>
                          <a:spcPts val="0"/>
                        </a:spcAft>
                        <a:buClr>
                          <a:srgbClr val="000000"/>
                        </a:buClr>
                        <a:buSzPts val="1000"/>
                        <a:buFont typeface="Arial" panose="020B0604020202020204" pitchFamily="34" charset="0"/>
                        <a:buChar char="•"/>
                      </a:pPr>
                      <a:r>
                        <a:rPr lang="en-US" sz="1000" dirty="0">
                          <a:effectLst/>
                        </a:rPr>
                        <a:t>Identifies and focuses on the strengths and resources available to the child / family and builds on these in case management.  </a:t>
                      </a:r>
                    </a:p>
                    <a:p>
                      <a:pPr marL="171450" lvl="0" indent="-171450">
                        <a:lnSpc>
                          <a:spcPct val="107000"/>
                        </a:lnSpc>
                        <a:spcAft>
                          <a:spcPts val="0"/>
                        </a:spcAft>
                        <a:buClr>
                          <a:srgbClr val="000000"/>
                        </a:buClr>
                        <a:buSzPts val="1000"/>
                        <a:buFont typeface="Arial" panose="020B0604020202020204" pitchFamily="34" charset="0"/>
                        <a:buChar char="•"/>
                      </a:pPr>
                      <a:r>
                        <a:rPr lang="en-US" sz="1000" dirty="0">
                          <a:effectLst/>
                        </a:rPr>
                        <a:t>Uses negotiation and conflict resolution skills to support positive outcomes for the child.</a:t>
                      </a:r>
                    </a:p>
                    <a:p>
                      <a:pPr marL="171450" lvl="0" indent="-171450">
                        <a:lnSpc>
                          <a:spcPct val="107000"/>
                        </a:lnSpc>
                        <a:spcAft>
                          <a:spcPts val="0"/>
                        </a:spcAft>
                        <a:buClr>
                          <a:srgbClr val="000000"/>
                        </a:buClr>
                        <a:buSzPts val="1000"/>
                        <a:buFont typeface="Arial" panose="020B0604020202020204" pitchFamily="34" charset="0"/>
                        <a:buChar char="•"/>
                      </a:pPr>
                      <a:r>
                        <a:rPr lang="en-US" sz="1000" dirty="0">
                          <a:effectLst/>
                        </a:rPr>
                        <a:t>Challenges harmful norms and practices and presents or proposes alternative ways of doing things in order to achieve shared goals.</a:t>
                      </a:r>
                      <a:endParaRPr lang="en-US" sz="1000" dirty="0">
                        <a:effectLst/>
                        <a:latin typeface="Noto Sans Symbols"/>
                        <a:ea typeface="Noto Sans Symbols"/>
                        <a:cs typeface="Noto Sans Symbols"/>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819272832"/>
                  </a:ext>
                </a:extLst>
              </a:tr>
            </a:tbl>
          </a:graphicData>
        </a:graphic>
      </p:graphicFrame>
    </p:spTree>
    <p:extLst>
      <p:ext uri="{BB962C8B-B14F-4D97-AF65-F5344CB8AC3E}">
        <p14:creationId xmlns:p14="http://schemas.microsoft.com/office/powerpoint/2010/main" val="1826110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18E24E-71C0-B947-966D-1EBCC8C68999}"/>
              </a:ext>
            </a:extLst>
          </p:cNvPr>
          <p:cNvSpPr txBox="1"/>
          <p:nvPr/>
        </p:nvSpPr>
        <p:spPr>
          <a:xfrm>
            <a:off x="996287" y="714381"/>
            <a:ext cx="5254042" cy="276999"/>
          </a:xfrm>
          <a:prstGeom prst="rect">
            <a:avLst/>
          </a:prstGeom>
          <a:noFill/>
        </p:spPr>
        <p:txBody>
          <a:bodyPr wrap="square" rtlCol="0">
            <a:spAutoFit/>
          </a:bodyPr>
          <a:lstStyle/>
          <a:p>
            <a:r>
              <a:rPr lang="en-US" sz="1200" b="1" spc="300" dirty="0">
                <a:solidFill>
                  <a:schemeClr val="tx1"/>
                </a:solidFill>
              </a:rPr>
              <a:t>COMPETENCY MEASUREMENT TOOL </a:t>
            </a:r>
          </a:p>
        </p:txBody>
      </p:sp>
      <p:sp>
        <p:nvSpPr>
          <p:cNvPr id="4" name="Hexagon 3">
            <a:extLst>
              <a:ext uri="{FF2B5EF4-FFF2-40B4-BE49-F238E27FC236}">
                <a16:creationId xmlns:a16="http://schemas.microsoft.com/office/drawing/2014/main" id="{3C38A6FB-8AA0-3740-B4F7-D56E12A3E7D1}"/>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Hexagon 4">
            <a:extLst>
              <a:ext uri="{FF2B5EF4-FFF2-40B4-BE49-F238E27FC236}">
                <a16:creationId xmlns:a16="http://schemas.microsoft.com/office/drawing/2014/main" id="{C280FFF7-B83D-1B65-91E0-32E7AEA28B57}"/>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Hexagon 6">
            <a:extLst>
              <a:ext uri="{FF2B5EF4-FFF2-40B4-BE49-F238E27FC236}">
                <a16:creationId xmlns:a16="http://schemas.microsoft.com/office/drawing/2014/main" id="{E4E076BE-F0D2-361B-4878-36CC75E292B0}"/>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Hexagon 7">
            <a:extLst>
              <a:ext uri="{FF2B5EF4-FFF2-40B4-BE49-F238E27FC236}">
                <a16:creationId xmlns:a16="http://schemas.microsoft.com/office/drawing/2014/main" id="{8058F18A-2191-6C50-1ED3-625388CFF7D5}"/>
              </a:ext>
            </a:extLst>
          </p:cNvPr>
          <p:cNvSpPr/>
          <p:nvPr/>
        </p:nvSpPr>
        <p:spPr>
          <a:xfrm rot="1782986">
            <a:off x="286724" y="168964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exagon 8">
            <a:extLst>
              <a:ext uri="{FF2B5EF4-FFF2-40B4-BE49-F238E27FC236}">
                <a16:creationId xmlns:a16="http://schemas.microsoft.com/office/drawing/2014/main" id="{656686A1-8334-988B-DF45-C5C74AF30DB2}"/>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 name="Table 1">
            <a:extLst>
              <a:ext uri="{FF2B5EF4-FFF2-40B4-BE49-F238E27FC236}">
                <a16:creationId xmlns:a16="http://schemas.microsoft.com/office/drawing/2014/main" id="{129375CA-9F60-FB9F-C9D2-FBEB9D5140C9}"/>
              </a:ext>
            </a:extLst>
          </p:cNvPr>
          <p:cNvGraphicFramePr>
            <a:graphicFrameLocks noGrp="1"/>
          </p:cNvGraphicFramePr>
          <p:nvPr>
            <p:extLst>
              <p:ext uri="{D42A27DB-BD31-4B8C-83A1-F6EECF244321}">
                <p14:modId xmlns:p14="http://schemas.microsoft.com/office/powerpoint/2010/main" val="952810801"/>
              </p:ext>
            </p:extLst>
          </p:nvPr>
        </p:nvGraphicFramePr>
        <p:xfrm>
          <a:off x="996284" y="1980957"/>
          <a:ext cx="5254042" cy="7315200"/>
        </p:xfrm>
        <a:graphic>
          <a:graphicData uri="http://schemas.openxmlformats.org/drawingml/2006/table">
            <a:tbl>
              <a:tblPr>
                <a:tableStyleId>{5C22544A-7EE6-4342-B048-85BDC9FD1C3A}</a:tableStyleId>
              </a:tblPr>
              <a:tblGrid>
                <a:gridCol w="832514">
                  <a:extLst>
                    <a:ext uri="{9D8B030D-6E8A-4147-A177-3AD203B41FA5}">
                      <a16:colId xmlns:a16="http://schemas.microsoft.com/office/drawing/2014/main" val="1080884790"/>
                    </a:ext>
                  </a:extLst>
                </a:gridCol>
                <a:gridCol w="3608962">
                  <a:extLst>
                    <a:ext uri="{9D8B030D-6E8A-4147-A177-3AD203B41FA5}">
                      <a16:colId xmlns:a16="http://schemas.microsoft.com/office/drawing/2014/main" val="4055462847"/>
                    </a:ext>
                  </a:extLst>
                </a:gridCol>
                <a:gridCol w="812566">
                  <a:extLst>
                    <a:ext uri="{9D8B030D-6E8A-4147-A177-3AD203B41FA5}">
                      <a16:colId xmlns:a16="http://schemas.microsoft.com/office/drawing/2014/main" val="751137180"/>
                    </a:ext>
                  </a:extLst>
                </a:gridCol>
              </a:tblGrid>
              <a:tr h="151263">
                <a:tc gridSpan="2">
                  <a:txBody>
                    <a:bodyPr/>
                    <a:lstStyle/>
                    <a:p>
                      <a:pPr algn="l" fontAlgn="ctr"/>
                      <a:r>
                        <a:rPr lang="en-US" sz="1000" b="1" u="none" strike="noStrike" dirty="0">
                          <a:effectLst/>
                        </a:rPr>
                        <a:t>1. Personal Knowledge, Attitudes and Skills </a:t>
                      </a:r>
                      <a:endParaRPr lang="en-US" sz="1000" b="1"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tc>
                  <a:txBody>
                    <a:bodyPr/>
                    <a:lstStyle/>
                    <a:p>
                      <a:pPr algn="ctr" fontAlgn="ctr"/>
                      <a:r>
                        <a:rPr lang="en-US" sz="1000" b="1" i="0" u="none" strike="noStrike" dirty="0">
                          <a:solidFill>
                            <a:srgbClr val="000000"/>
                          </a:solidFill>
                          <a:effectLst/>
                          <a:latin typeface="Calibri" panose="020F0502020204030204" pitchFamily="34" charset="0"/>
                        </a:rPr>
                        <a:t>Personal rating</a:t>
                      </a: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613355599"/>
                  </a:ext>
                </a:extLst>
              </a:tr>
              <a:tr h="151263">
                <a:tc rowSpan="5">
                  <a:txBody>
                    <a:bodyPr/>
                    <a:lstStyle/>
                    <a:p>
                      <a:pPr algn="l" fontAlgn="ctr"/>
                      <a:r>
                        <a:rPr lang="en-US" sz="1000" u="none" strike="noStrike" dirty="0">
                          <a:effectLst/>
                        </a:rPr>
                        <a:t>Diversity and inclusion</a:t>
                      </a:r>
                      <a:endParaRPr lang="en-US" sz="1000" b="1"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r>
                        <a:rPr lang="en-US" sz="1000" u="none" strike="noStrike" dirty="0">
                          <a:effectLst/>
                        </a:rPr>
                        <a:t>Acknowledges and values other people’s perspectives and differences.</a:t>
                      </a: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975342862"/>
                  </a:ext>
                </a:extLst>
              </a:tr>
              <a:tr h="361425">
                <a:tc vMerge="1">
                  <a:txBody>
                    <a:bodyPr/>
                    <a:lstStyle/>
                    <a:p>
                      <a:endParaRPr lang="en-US"/>
                    </a:p>
                  </a:txBody>
                  <a:tcPr/>
                </a:tc>
                <a:tc>
                  <a:txBody>
                    <a:bodyPr/>
                    <a:lstStyle/>
                    <a:p>
                      <a:pPr algn="l" fontAlgn="ctr"/>
                      <a:r>
                        <a:rPr lang="en-US" sz="1000" u="none" strike="noStrike" dirty="0">
                          <a:effectLst/>
                        </a:rPr>
                        <a:t>Treats all children and caregivers with respect, fairness and dignity regardless of race, color, gender, sexual orientation, language, religion, disability or other status.</a:t>
                      </a: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4073656115"/>
                  </a:ext>
                </a:extLst>
              </a:tr>
              <a:tr h="290004">
                <a:tc vMerge="1">
                  <a:txBody>
                    <a:bodyPr/>
                    <a:lstStyle/>
                    <a:p>
                      <a:endParaRPr lang="en-US"/>
                    </a:p>
                  </a:txBody>
                  <a:tcPr/>
                </a:tc>
                <a:tc>
                  <a:txBody>
                    <a:bodyPr/>
                    <a:lstStyle/>
                    <a:p>
                      <a:pPr algn="l" fontAlgn="ctr"/>
                      <a:r>
                        <a:rPr lang="en-US" sz="1000" u="none" strike="noStrike" dirty="0">
                          <a:effectLst/>
                        </a:rPr>
                        <a:t>Challenges own/others’ prejudices, biases, preferences, styles and intolerance and is aware of how these can affect professional practice.</a:t>
                      </a: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997037426"/>
                  </a:ext>
                </a:extLst>
              </a:tr>
              <a:tr h="245802">
                <a:tc vMerge="1">
                  <a:txBody>
                    <a:bodyPr/>
                    <a:lstStyle/>
                    <a:p>
                      <a:endParaRPr lang="en-US"/>
                    </a:p>
                  </a:txBody>
                  <a:tcPr/>
                </a:tc>
                <a:tc>
                  <a:txBody>
                    <a:bodyPr/>
                    <a:lstStyle/>
                    <a:p>
                      <a:pPr algn="l" fontAlgn="ctr"/>
                      <a:r>
                        <a:rPr lang="en-US" sz="1000" u="none" strike="noStrike" dirty="0">
                          <a:effectLst/>
                        </a:rPr>
                        <a:t>Adapts case management support to the individual child’s needs, including their developmental stage and abilities.</a:t>
                      </a: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285987940"/>
                  </a:ext>
                </a:extLst>
              </a:tr>
              <a:tr h="245802">
                <a:tc vMerge="1">
                  <a:txBody>
                    <a:bodyPr/>
                    <a:lstStyle/>
                    <a:p>
                      <a:endParaRPr lang="en-US"/>
                    </a:p>
                  </a:txBody>
                  <a:tcPr/>
                </a:tc>
                <a:tc>
                  <a:txBody>
                    <a:bodyPr/>
                    <a:lstStyle/>
                    <a:p>
                      <a:pPr algn="l" fontAlgn="ctr"/>
                      <a:r>
                        <a:rPr lang="en-US" sz="1000" u="none" strike="noStrike" dirty="0">
                          <a:effectLst/>
                        </a:rPr>
                        <a:t>Understands barriers children and families face to accessing services and supports them to overcome these barriers.</a:t>
                      </a: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839799783"/>
                  </a:ext>
                </a:extLst>
              </a:tr>
              <a:tr h="290004">
                <a:tc rowSpan="3">
                  <a:txBody>
                    <a:bodyPr/>
                    <a:lstStyle/>
                    <a:p>
                      <a:pPr algn="l" fontAlgn="ctr"/>
                      <a:r>
                        <a:rPr lang="en-US" sz="1000" u="none" strike="noStrike" dirty="0">
                          <a:effectLst/>
                        </a:rPr>
                        <a:t>Accountability and integrity  </a:t>
                      </a:r>
                      <a:endParaRPr lang="en-US" sz="1000" b="1"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r>
                        <a:rPr lang="en-US" sz="1000" u="none" strike="noStrike" dirty="0">
                          <a:effectLst/>
                        </a:rPr>
                        <a:t>Acts with integrity e.g., decisions are based on the best interests of the child and are not influenced by pressure or personal views.</a:t>
                      </a: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138134611"/>
                  </a:ext>
                </a:extLst>
              </a:tr>
              <a:tr h="361425">
                <a:tc vMerge="1">
                  <a:txBody>
                    <a:bodyPr/>
                    <a:lstStyle/>
                    <a:p>
                      <a:endParaRPr lang="en-US"/>
                    </a:p>
                  </a:txBody>
                  <a:tcPr/>
                </a:tc>
                <a:tc>
                  <a:txBody>
                    <a:bodyPr/>
                    <a:lstStyle/>
                    <a:p>
                      <a:pPr algn="l" fontAlgn="ctr"/>
                      <a:r>
                        <a:rPr lang="en-US" sz="1000" u="none" strike="noStrike" dirty="0">
                          <a:effectLst/>
                        </a:rPr>
                        <a:t>Demonstrates the case management principles in their behavior with children, families and the community, does not abuse own power or position, acts without consideration of personal gain.</a:t>
                      </a: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4042600151"/>
                  </a:ext>
                </a:extLst>
              </a:tr>
              <a:tr h="432845">
                <a:tc vMerge="1">
                  <a:txBody>
                    <a:bodyPr/>
                    <a:lstStyle/>
                    <a:p>
                      <a:endParaRPr lang="en-US"/>
                    </a:p>
                  </a:txBody>
                  <a:tcPr/>
                </a:tc>
                <a:tc>
                  <a:txBody>
                    <a:bodyPr/>
                    <a:lstStyle/>
                    <a:p>
                      <a:pPr algn="l" fontAlgn="ctr"/>
                      <a:r>
                        <a:rPr lang="en-US" sz="1000" u="none" strike="noStrike" dirty="0">
                          <a:effectLst/>
                        </a:rPr>
                        <a:t>Takes responsibility for decisions and actions, honoring commitments and acting in compliance with child safeguarding and protection policies, codes of conduct and the UN standards on prevention of sexual exploitation and abuse.</a:t>
                      </a: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661255052"/>
                  </a:ext>
                </a:extLst>
              </a:tr>
              <a:tr h="245802">
                <a:tc rowSpan="6">
                  <a:txBody>
                    <a:bodyPr/>
                    <a:lstStyle/>
                    <a:p>
                      <a:pPr algn="l" fontAlgn="ctr"/>
                      <a:r>
                        <a:rPr lang="en-US" sz="1000" u="none" strike="noStrike" dirty="0">
                          <a:effectLst/>
                        </a:rPr>
                        <a:t>Self-awareness and self-management  </a:t>
                      </a:r>
                      <a:endParaRPr lang="en-US" sz="1000" b="1"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r>
                        <a:rPr lang="en-US" sz="1000" u="none" strike="noStrike" dirty="0">
                          <a:effectLst/>
                        </a:rPr>
                        <a:t>Reflects upon practice and performance and identifies and addresses personal strengths, weaknesses, limits, and needs.</a:t>
                      </a: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473743846"/>
                  </a:ext>
                </a:extLst>
              </a:tr>
              <a:tr h="340341">
                <a:tc vMerge="1">
                  <a:txBody>
                    <a:bodyPr/>
                    <a:lstStyle/>
                    <a:p>
                      <a:endParaRPr lang="en-US"/>
                    </a:p>
                  </a:txBody>
                  <a:tcPr/>
                </a:tc>
                <a:tc>
                  <a:txBody>
                    <a:bodyPr/>
                    <a:lstStyle/>
                    <a:p>
                      <a:pPr algn="l" fontAlgn="ctr"/>
                      <a:r>
                        <a:rPr lang="en-US" sz="1000" u="none" strike="noStrike" dirty="0">
                          <a:effectLst/>
                        </a:rPr>
                        <a:t>Uses supervision and support systems; and is open to giving, eliciting, and receiving feedback. Gives feedback that is specific and useful, in a considered and timely way. </a:t>
                      </a: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460926904"/>
                  </a:ext>
                </a:extLst>
              </a:tr>
              <a:tr h="245802">
                <a:tc vMerge="1">
                  <a:txBody>
                    <a:bodyPr/>
                    <a:lstStyle/>
                    <a:p>
                      <a:endParaRPr lang="en-US"/>
                    </a:p>
                  </a:txBody>
                  <a:tcPr/>
                </a:tc>
                <a:tc>
                  <a:txBody>
                    <a:bodyPr/>
                    <a:lstStyle/>
                    <a:p>
                      <a:pPr algn="l" fontAlgn="ctr"/>
                      <a:r>
                        <a:rPr lang="en-US" sz="1000" u="none" strike="noStrike" dirty="0">
                          <a:effectLst/>
                        </a:rPr>
                        <a:t>Understands and respects the limits of caseworkers’ role and professional boundaries.</a:t>
                      </a: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42948917"/>
                  </a:ext>
                </a:extLst>
              </a:tr>
              <a:tr h="290004">
                <a:tc vMerge="1">
                  <a:txBody>
                    <a:bodyPr/>
                    <a:lstStyle/>
                    <a:p>
                      <a:endParaRPr lang="en-US"/>
                    </a:p>
                  </a:txBody>
                  <a:tcPr/>
                </a:tc>
                <a:tc>
                  <a:txBody>
                    <a:bodyPr/>
                    <a:lstStyle/>
                    <a:p>
                      <a:pPr algn="l" fontAlgn="ctr"/>
                      <a:r>
                        <a:rPr lang="en-US" sz="1000" u="none" strike="noStrike" dirty="0">
                          <a:effectLst/>
                        </a:rPr>
                        <a:t>Recognizes personal feelings and reactions, including stress; finds ways to manage emotions and cope; knows when to ask for and accept support.</a:t>
                      </a: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504409466"/>
                  </a:ext>
                </a:extLst>
              </a:tr>
              <a:tr h="290004">
                <a:tc vMerge="1">
                  <a:txBody>
                    <a:bodyPr/>
                    <a:lstStyle/>
                    <a:p>
                      <a:endParaRPr lang="en-US"/>
                    </a:p>
                  </a:txBody>
                  <a:tcPr/>
                </a:tc>
                <a:tc>
                  <a:txBody>
                    <a:bodyPr/>
                    <a:lstStyle/>
                    <a:p>
                      <a:pPr algn="l" fontAlgn="ctr"/>
                      <a:r>
                        <a:rPr lang="en-US" sz="1000" u="none" strike="noStrike" dirty="0">
                          <a:effectLst/>
                        </a:rPr>
                        <a:t>Follows safety and security policies and procedures, and takes personal safety of and the safety of others into consideration accordingly.</a:t>
                      </a: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504084604"/>
                  </a:ext>
                </a:extLst>
              </a:tr>
              <a:tr h="290004">
                <a:tc vMerge="1">
                  <a:txBody>
                    <a:bodyPr/>
                    <a:lstStyle/>
                    <a:p>
                      <a:endParaRPr lang="en-US"/>
                    </a:p>
                  </a:txBody>
                  <a:tcPr/>
                </a:tc>
                <a:tc>
                  <a:txBody>
                    <a:bodyPr/>
                    <a:lstStyle/>
                    <a:p>
                      <a:pPr algn="l" fontAlgn="ctr"/>
                      <a:r>
                        <a:rPr lang="en-US" sz="1000" u="none" strike="noStrike" dirty="0">
                          <a:effectLst/>
                        </a:rPr>
                        <a:t>Follows safety and security policies and procedures, and takes personal safety of and the safety of others into consideration accordingly.</a:t>
                      </a: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858906113"/>
                  </a:ext>
                </a:extLst>
              </a:tr>
            </a:tbl>
          </a:graphicData>
        </a:graphic>
      </p:graphicFrame>
      <p:sp>
        <p:nvSpPr>
          <p:cNvPr id="11" name="TextBox 10">
            <a:extLst>
              <a:ext uri="{FF2B5EF4-FFF2-40B4-BE49-F238E27FC236}">
                <a16:creationId xmlns:a16="http://schemas.microsoft.com/office/drawing/2014/main" id="{2E6BA2F7-97BA-2446-57EC-680FF6528150}"/>
              </a:ext>
            </a:extLst>
          </p:cNvPr>
          <p:cNvSpPr txBox="1"/>
          <p:nvPr/>
        </p:nvSpPr>
        <p:spPr>
          <a:xfrm>
            <a:off x="996285" y="1234133"/>
            <a:ext cx="5254041" cy="600164"/>
          </a:xfrm>
          <a:prstGeom prst="rect">
            <a:avLst/>
          </a:prstGeom>
          <a:noFill/>
        </p:spPr>
        <p:txBody>
          <a:bodyPr wrap="square">
            <a:spAutoFit/>
          </a:bodyPr>
          <a:lstStyle/>
          <a:p>
            <a:r>
              <a:rPr lang="en-US" sz="1100" b="1" dirty="0"/>
              <a:t>Overall Personal Rating</a:t>
            </a:r>
          </a:p>
          <a:p>
            <a:r>
              <a:rPr lang="en-US" sz="1100" dirty="0"/>
              <a:t>(5 = I always do this, 4 = I often do this, 3 = I sometimes do this, 2 = I rarely do this, 1 = I never do this)</a:t>
            </a:r>
          </a:p>
        </p:txBody>
      </p:sp>
    </p:spTree>
    <p:extLst>
      <p:ext uri="{BB962C8B-B14F-4D97-AF65-F5344CB8AC3E}">
        <p14:creationId xmlns:p14="http://schemas.microsoft.com/office/powerpoint/2010/main" val="3617902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Hexagon 10">
            <a:extLst>
              <a:ext uri="{FF2B5EF4-FFF2-40B4-BE49-F238E27FC236}">
                <a16:creationId xmlns:a16="http://schemas.microsoft.com/office/drawing/2014/main" id="{B881F755-19C6-24EE-5804-16045AF13520}"/>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Hexagon 11">
            <a:extLst>
              <a:ext uri="{FF2B5EF4-FFF2-40B4-BE49-F238E27FC236}">
                <a16:creationId xmlns:a16="http://schemas.microsoft.com/office/drawing/2014/main" id="{EBA78EC5-E7CF-3710-1EF1-4334490D33E7}"/>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Hexagon 12">
            <a:extLst>
              <a:ext uri="{FF2B5EF4-FFF2-40B4-BE49-F238E27FC236}">
                <a16:creationId xmlns:a16="http://schemas.microsoft.com/office/drawing/2014/main" id="{B7F43537-AFE0-EE2D-E3FB-9733B637905C}"/>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Hexagon 13">
            <a:extLst>
              <a:ext uri="{FF2B5EF4-FFF2-40B4-BE49-F238E27FC236}">
                <a16:creationId xmlns:a16="http://schemas.microsoft.com/office/drawing/2014/main" id="{182DE71F-F498-E226-67F8-657A475E7849}"/>
              </a:ext>
            </a:extLst>
          </p:cNvPr>
          <p:cNvSpPr/>
          <p:nvPr/>
        </p:nvSpPr>
        <p:spPr>
          <a:xfrm rot="1782986">
            <a:off x="286724" y="168964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Hexagon 14">
            <a:extLst>
              <a:ext uri="{FF2B5EF4-FFF2-40B4-BE49-F238E27FC236}">
                <a16:creationId xmlns:a16="http://schemas.microsoft.com/office/drawing/2014/main" id="{FFF9BC90-15D3-CEC8-CD0B-D653A99D128D}"/>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 name="Table 1">
            <a:extLst>
              <a:ext uri="{FF2B5EF4-FFF2-40B4-BE49-F238E27FC236}">
                <a16:creationId xmlns:a16="http://schemas.microsoft.com/office/drawing/2014/main" id="{D79C8A00-071B-5CD8-C913-A05E3E9DAE88}"/>
              </a:ext>
            </a:extLst>
          </p:cNvPr>
          <p:cNvGraphicFramePr>
            <a:graphicFrameLocks noGrp="1"/>
          </p:cNvGraphicFramePr>
          <p:nvPr>
            <p:extLst>
              <p:ext uri="{D42A27DB-BD31-4B8C-83A1-F6EECF244321}">
                <p14:modId xmlns:p14="http://schemas.microsoft.com/office/powerpoint/2010/main" val="2806877971"/>
              </p:ext>
            </p:extLst>
          </p:nvPr>
        </p:nvGraphicFramePr>
        <p:xfrm>
          <a:off x="1009788" y="654572"/>
          <a:ext cx="5238564" cy="8107680"/>
        </p:xfrm>
        <a:graphic>
          <a:graphicData uri="http://schemas.openxmlformats.org/drawingml/2006/table">
            <a:tbl>
              <a:tblPr>
                <a:tableStyleId>{5C22544A-7EE6-4342-B048-85BDC9FD1C3A}</a:tableStyleId>
              </a:tblPr>
              <a:tblGrid>
                <a:gridCol w="1022482">
                  <a:extLst>
                    <a:ext uri="{9D8B030D-6E8A-4147-A177-3AD203B41FA5}">
                      <a16:colId xmlns:a16="http://schemas.microsoft.com/office/drawing/2014/main" val="1783431354"/>
                    </a:ext>
                  </a:extLst>
                </a:gridCol>
                <a:gridCol w="3330305">
                  <a:extLst>
                    <a:ext uri="{9D8B030D-6E8A-4147-A177-3AD203B41FA5}">
                      <a16:colId xmlns:a16="http://schemas.microsoft.com/office/drawing/2014/main" val="3420255323"/>
                    </a:ext>
                  </a:extLst>
                </a:gridCol>
                <a:gridCol w="885777">
                  <a:extLst>
                    <a:ext uri="{9D8B030D-6E8A-4147-A177-3AD203B41FA5}">
                      <a16:colId xmlns:a16="http://schemas.microsoft.com/office/drawing/2014/main" val="1446114027"/>
                    </a:ext>
                  </a:extLst>
                </a:gridCol>
              </a:tblGrid>
              <a:tr h="301074">
                <a:tc rowSpan="5">
                  <a:txBody>
                    <a:bodyPr/>
                    <a:lstStyle/>
                    <a:p>
                      <a:pPr algn="l" fontAlgn="ctr"/>
                      <a:r>
                        <a:rPr lang="en-US" sz="1000" u="none" strike="noStrike" dirty="0">
                          <a:effectLst/>
                        </a:rPr>
                        <a:t>Analysis, critical and creative thinking and problem-solving</a:t>
                      </a:r>
                      <a:endParaRPr lang="en-US" sz="1000" b="1"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r>
                        <a:rPr lang="en-US" sz="1000" u="none" strike="noStrike" dirty="0">
                          <a:effectLst/>
                        </a:rPr>
                        <a:t>Analyzes the situation and examines difficult issues from different perspectives.</a:t>
                      </a:r>
                      <a:endParaRPr lang="en-US" sz="1000" b="1"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n-US" sz="1000" b="1"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684953818"/>
                  </a:ext>
                </a:extLst>
              </a:tr>
              <a:tr h="383869">
                <a:tc vMerge="1">
                  <a:txBody>
                    <a:bodyPr/>
                    <a:lstStyle/>
                    <a:p>
                      <a:endParaRPr lang="en-US"/>
                    </a:p>
                  </a:txBody>
                  <a:tcPr/>
                </a:tc>
                <a:tc>
                  <a:txBody>
                    <a:bodyPr/>
                    <a:lstStyle/>
                    <a:p>
                      <a:r>
                        <a:rPr lang="en-US" sz="1000" u="none" strike="noStrike" dirty="0">
                          <a:effectLst/>
                        </a:rPr>
                        <a:t>Involves the child, and where appropriate caregiver(s) or trusted adult(s), in problem solving e.g., by considering pros and cons and prioritizing different options.</a:t>
                      </a:r>
                      <a:endParaRPr lang="en-US"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endParaRPr lang="en-US"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676783519"/>
                  </a:ext>
                </a:extLst>
              </a:tr>
              <a:tr h="331181">
                <a:tc vMerge="1">
                  <a:txBody>
                    <a:bodyPr/>
                    <a:lstStyle/>
                    <a:p>
                      <a:endParaRPr lang="en-US"/>
                    </a:p>
                  </a:txBody>
                  <a:tcPr/>
                </a:tc>
                <a:tc>
                  <a:txBody>
                    <a:bodyPr/>
                    <a:lstStyle/>
                    <a:p>
                      <a:r>
                        <a:rPr lang="en-US" sz="1000" u="none" strike="noStrike">
                          <a:effectLst/>
                        </a:rPr>
                        <a:t>Is a strong advocate and persistent in ensuring children’s safety and protection.</a:t>
                      </a:r>
                      <a:endParaRPr lang="en-US"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endParaRPr lang="en-US"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911366354"/>
                  </a:ext>
                </a:extLst>
              </a:tr>
              <a:tr h="255913">
                <a:tc vMerge="1">
                  <a:txBody>
                    <a:bodyPr/>
                    <a:lstStyle/>
                    <a:p>
                      <a:endParaRPr lang="en-US"/>
                    </a:p>
                  </a:txBody>
                  <a:tcPr/>
                </a:tc>
                <a:tc>
                  <a:txBody>
                    <a:bodyPr/>
                    <a:lstStyle/>
                    <a:p>
                      <a:r>
                        <a:rPr lang="en-US" sz="1000" u="none" strike="noStrike" dirty="0">
                          <a:effectLst/>
                        </a:rPr>
                        <a:t>Gathers relevant information before making a decision; checks assumptions against facts.</a:t>
                      </a:r>
                      <a:endParaRPr lang="en-US"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endParaRPr lang="en-US"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162131909"/>
                  </a:ext>
                </a:extLst>
              </a:tr>
              <a:tr h="368815">
                <a:tc vMerge="1">
                  <a:txBody>
                    <a:bodyPr/>
                    <a:lstStyle/>
                    <a:p>
                      <a:endParaRPr lang="en-US"/>
                    </a:p>
                  </a:txBody>
                  <a:tcPr/>
                </a:tc>
                <a:tc>
                  <a:txBody>
                    <a:bodyPr/>
                    <a:lstStyle/>
                    <a:p>
                      <a:r>
                        <a:rPr lang="en-US" sz="1000" u="none" strike="noStrike">
                          <a:effectLst/>
                        </a:rPr>
                        <a:t>Finds creative ways to respond to complex issues, and if necessary to change course of action to ensure decisions are in the child’s best interests.</a:t>
                      </a:r>
                      <a:endParaRPr lang="en-US"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endParaRPr lang="en-US"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650645609"/>
                  </a:ext>
                </a:extLst>
              </a:tr>
              <a:tr h="609674">
                <a:tc rowSpan="6">
                  <a:txBody>
                    <a:bodyPr/>
                    <a:lstStyle/>
                    <a:p>
                      <a:pPr algn="l" fontAlgn="ctr"/>
                      <a:r>
                        <a:rPr lang="en-US" sz="1000" u="none" strike="noStrike" dirty="0">
                          <a:effectLst/>
                        </a:rPr>
                        <a:t>Coordination and collaboration</a:t>
                      </a:r>
                      <a:endParaRPr lang="en-US" sz="1000" b="1"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r>
                        <a:rPr lang="en-US" sz="1000" u="none" strike="noStrike" dirty="0">
                          <a:effectLst/>
                        </a:rPr>
                        <a:t>Recognizes the importance of collaboration and coordination and understands how relevant mechanisms for case management coordination function, e.g. case review, case conference, best interests procedures. </a:t>
                      </a:r>
                      <a:endParaRPr lang="en-US" sz="1000" b="1"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n-US" sz="1000" b="1"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463787791"/>
                  </a:ext>
                </a:extLst>
              </a:tr>
              <a:tr h="368815">
                <a:tc vMerge="1">
                  <a:txBody>
                    <a:bodyPr/>
                    <a:lstStyle/>
                    <a:p>
                      <a:endParaRPr lang="en-US"/>
                    </a:p>
                  </a:txBody>
                  <a:tcPr/>
                </a:tc>
                <a:tc>
                  <a:txBody>
                    <a:bodyPr/>
                    <a:lstStyle/>
                    <a:p>
                      <a:r>
                        <a:rPr lang="en-US" sz="1000" u="none" strike="noStrike">
                          <a:effectLst/>
                        </a:rPr>
                        <a:t>Involves relevant agencies and community-level child protection mechanisms in case management as appropriate.</a:t>
                      </a:r>
                      <a:endParaRPr lang="en-US"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endParaRPr lang="en-US"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380714400"/>
                  </a:ext>
                </a:extLst>
              </a:tr>
              <a:tr h="489245">
                <a:tc vMerge="1">
                  <a:txBody>
                    <a:bodyPr/>
                    <a:lstStyle/>
                    <a:p>
                      <a:endParaRPr lang="en-US"/>
                    </a:p>
                  </a:txBody>
                  <a:tcPr/>
                </a:tc>
                <a:tc>
                  <a:txBody>
                    <a:bodyPr/>
                    <a:lstStyle/>
                    <a:p>
                      <a:r>
                        <a:rPr lang="en-US" sz="1000" u="none" strike="noStrike" dirty="0">
                          <a:effectLst/>
                        </a:rPr>
                        <a:t>Knows what services are available, required and how to access the services. Oversees follow up of referrals and understands whether services are meeting quality standards. </a:t>
                      </a:r>
                      <a:endParaRPr lang="en-US"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endParaRPr lang="en-US"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325737188"/>
                  </a:ext>
                </a:extLst>
              </a:tr>
              <a:tr h="383869">
                <a:tc vMerge="1">
                  <a:txBody>
                    <a:bodyPr/>
                    <a:lstStyle/>
                    <a:p>
                      <a:endParaRPr lang="en-US"/>
                    </a:p>
                  </a:txBody>
                  <a:tcPr/>
                </a:tc>
                <a:tc>
                  <a:txBody>
                    <a:bodyPr/>
                    <a:lstStyle/>
                    <a:p>
                      <a:r>
                        <a:rPr lang="en-US" sz="1000" u="none" strike="noStrike" dirty="0">
                          <a:effectLst/>
                        </a:rPr>
                        <a:t>Strives to establish, strengthen or improve relationships with the local community and relevant stakeholders to collectively achieve results for children.</a:t>
                      </a:r>
                      <a:endParaRPr lang="en-US"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endParaRPr lang="en-US"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610598014"/>
                  </a:ext>
                </a:extLst>
              </a:tr>
              <a:tr h="368815">
                <a:tc vMerge="1">
                  <a:txBody>
                    <a:bodyPr/>
                    <a:lstStyle/>
                    <a:p>
                      <a:endParaRPr lang="en-US"/>
                    </a:p>
                  </a:txBody>
                  <a:tcPr/>
                </a:tc>
                <a:tc>
                  <a:txBody>
                    <a:bodyPr/>
                    <a:lstStyle/>
                    <a:p>
                      <a:r>
                        <a:rPr lang="en-US" sz="1000" u="none" strike="noStrike">
                          <a:effectLst/>
                        </a:rPr>
                        <a:t>Works with colleagues to contribute to team development; respect others’ opinions; promote their skills with joint action.</a:t>
                      </a:r>
                      <a:endParaRPr lang="en-US"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endParaRPr lang="en-US"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567165779"/>
                  </a:ext>
                </a:extLst>
              </a:tr>
              <a:tr h="489245">
                <a:tc vMerge="1">
                  <a:txBody>
                    <a:bodyPr/>
                    <a:lstStyle/>
                    <a:p>
                      <a:endParaRPr lang="en-US"/>
                    </a:p>
                  </a:txBody>
                  <a:tcPr/>
                </a:tc>
                <a:tc>
                  <a:txBody>
                    <a:bodyPr/>
                    <a:lstStyle/>
                    <a:p>
                      <a:r>
                        <a:rPr lang="en-US" sz="1000" u="none" strike="noStrike" dirty="0">
                          <a:effectLst/>
                        </a:rPr>
                        <a:t>Reports complex cases and challenges to supervisor for additional support, and highlights identified child protection trends or emerging risk factors that are affecting children in the coverage area.</a:t>
                      </a:r>
                      <a:endParaRPr lang="en-US"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endParaRPr lang="en-US"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852880378"/>
                  </a:ext>
                </a:extLst>
              </a:tr>
              <a:tr h="195698">
                <a:tc gridSpan="2">
                  <a:txBody>
                    <a:bodyPr/>
                    <a:lstStyle/>
                    <a:p>
                      <a:pPr algn="l" fontAlgn="ctr"/>
                      <a:r>
                        <a:rPr lang="en-US" sz="1000" b="1" u="none" strike="noStrike" dirty="0">
                          <a:effectLst/>
                        </a:rPr>
                        <a:t>2. Communication and Psychosocial Support Knowledge, Attitudes and Skills</a:t>
                      </a:r>
                      <a:endParaRPr lang="en-US" sz="1000" b="1"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lumMod val="20000"/>
                        <a:lumOff val="80000"/>
                      </a:schemeClr>
                    </a:solidFill>
                  </a:tcPr>
                </a:tc>
                <a:tc hMerge="1">
                  <a:txBody>
                    <a:bodyPr/>
                    <a:lstStyle/>
                    <a:p>
                      <a:pPr algn="l" fontAlgn="ctr"/>
                      <a:endParaRPr lang="en-US" sz="1000" b="1"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lumMod val="20000"/>
                        <a:lumOff val="80000"/>
                      </a:schemeClr>
                    </a:solidFill>
                  </a:tcPr>
                </a:tc>
                <a:tc>
                  <a:txBody>
                    <a:bodyPr/>
                    <a:lstStyle/>
                    <a:p>
                      <a:pPr algn="l" fontAlgn="ctr"/>
                      <a:endParaRPr lang="en-US" sz="1000" b="1"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73920762"/>
                  </a:ext>
                </a:extLst>
              </a:tr>
              <a:tr h="368815">
                <a:tc rowSpan="5">
                  <a:txBody>
                    <a:bodyPr/>
                    <a:lstStyle/>
                    <a:p>
                      <a:pPr algn="l" fontAlgn="ctr"/>
                      <a:r>
                        <a:rPr lang="en-US" sz="1000" u="none" strike="noStrike" dirty="0">
                          <a:effectLst/>
                        </a:rPr>
                        <a:t>Building a relationship of trust </a:t>
                      </a:r>
                      <a:endParaRPr lang="en-US" sz="1000" b="1"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r>
                        <a:rPr lang="en-US" sz="1000" u="none" strike="noStrike" dirty="0">
                          <a:effectLst/>
                        </a:rPr>
                        <a:t>Uses relationship-building techniques, e.g., small talk, informal conversations, or doing activities together with the child.</a:t>
                      </a:r>
                      <a:endParaRPr lang="en-US"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endParaRPr lang="en-US"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403731039"/>
                  </a:ext>
                </a:extLst>
              </a:tr>
              <a:tr h="368815">
                <a:tc vMerge="1">
                  <a:txBody>
                    <a:bodyPr/>
                    <a:lstStyle/>
                    <a:p>
                      <a:endParaRPr lang="en-US"/>
                    </a:p>
                  </a:txBody>
                  <a:tcPr/>
                </a:tc>
                <a:tc>
                  <a:txBody>
                    <a:bodyPr/>
                    <a:lstStyle/>
                    <a:p>
                      <a:r>
                        <a:rPr lang="en-US" sz="1000" u="none" strike="noStrike" dirty="0">
                          <a:effectLst/>
                        </a:rPr>
                        <a:t>Observes and interprets verbal and nonverbal communication to understand how children and caregivers are thinking and feeling.</a:t>
                      </a:r>
                      <a:endParaRPr lang="en-US"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endParaRPr lang="en-US"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622349037"/>
                  </a:ext>
                </a:extLst>
              </a:tr>
              <a:tr h="368815">
                <a:tc vMerge="1">
                  <a:txBody>
                    <a:bodyPr/>
                    <a:lstStyle/>
                    <a:p>
                      <a:endParaRPr lang="en-US"/>
                    </a:p>
                  </a:txBody>
                  <a:tcPr/>
                </a:tc>
                <a:tc>
                  <a:txBody>
                    <a:bodyPr/>
                    <a:lstStyle/>
                    <a:p>
                      <a:r>
                        <a:rPr lang="en-US" sz="1000" u="none" strike="noStrike" dirty="0">
                          <a:effectLst/>
                        </a:rPr>
                        <a:t>Prepares for meetings and home visits, ensuring a safe space which is child friendly, accessible, inclusive and that the appropriate people are present.</a:t>
                      </a:r>
                      <a:endParaRPr lang="en-US"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endParaRPr lang="en-US"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521119658"/>
                  </a:ext>
                </a:extLst>
              </a:tr>
              <a:tr h="368815">
                <a:tc vMerge="1">
                  <a:txBody>
                    <a:bodyPr/>
                    <a:lstStyle/>
                    <a:p>
                      <a:endParaRPr lang="en-US"/>
                    </a:p>
                  </a:txBody>
                  <a:tcPr/>
                </a:tc>
                <a:tc>
                  <a:txBody>
                    <a:bodyPr/>
                    <a:lstStyle/>
                    <a:p>
                      <a:r>
                        <a:rPr lang="en-US" sz="1000" u="none" strike="noStrike" dirty="0">
                          <a:effectLst/>
                        </a:rPr>
                        <a:t>Ensures consistency in case management support, manages expectations appropriately, and does not make false promises.</a:t>
                      </a:r>
                      <a:endParaRPr lang="en-US"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endParaRPr lang="en-US"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317887586"/>
                  </a:ext>
                </a:extLst>
              </a:tr>
              <a:tr h="263439">
                <a:tc vMerge="1">
                  <a:txBody>
                    <a:bodyPr/>
                    <a:lstStyle/>
                    <a:p>
                      <a:endParaRPr lang="en-US"/>
                    </a:p>
                  </a:txBody>
                  <a:tcPr/>
                </a:tc>
                <a:tc>
                  <a:txBody>
                    <a:bodyPr/>
                    <a:lstStyle/>
                    <a:p>
                      <a:r>
                        <a:rPr lang="en-US" sz="1000" u="none" strike="noStrike" dirty="0">
                          <a:effectLst/>
                        </a:rPr>
                        <a:t>Builds and maintains positive relationships with parents, caregivers and/ or trusted adults. </a:t>
                      </a:r>
                      <a:endParaRPr lang="en-US"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endParaRPr lang="en-US"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305312216"/>
                  </a:ext>
                </a:extLst>
              </a:tr>
            </a:tbl>
          </a:graphicData>
        </a:graphic>
      </p:graphicFrame>
    </p:spTree>
    <p:extLst>
      <p:ext uri="{BB962C8B-B14F-4D97-AF65-F5344CB8AC3E}">
        <p14:creationId xmlns:p14="http://schemas.microsoft.com/office/powerpoint/2010/main" val="3894818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a:extLst>
              <a:ext uri="{FF2B5EF4-FFF2-40B4-BE49-F238E27FC236}">
                <a16:creationId xmlns:a16="http://schemas.microsoft.com/office/drawing/2014/main" id="{D72E6D62-BBDF-84A3-4F1E-2E6D6A74F28E}"/>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Hexagon 2">
            <a:extLst>
              <a:ext uri="{FF2B5EF4-FFF2-40B4-BE49-F238E27FC236}">
                <a16:creationId xmlns:a16="http://schemas.microsoft.com/office/drawing/2014/main" id="{18DD4E9A-12E6-055B-839B-F944C28C976C}"/>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Hexagon 5">
            <a:extLst>
              <a:ext uri="{FF2B5EF4-FFF2-40B4-BE49-F238E27FC236}">
                <a16:creationId xmlns:a16="http://schemas.microsoft.com/office/drawing/2014/main" id="{9BA90449-7D4D-66B5-86AA-C5102F963C66}"/>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Hexagon 10">
            <a:extLst>
              <a:ext uri="{FF2B5EF4-FFF2-40B4-BE49-F238E27FC236}">
                <a16:creationId xmlns:a16="http://schemas.microsoft.com/office/drawing/2014/main" id="{16D2C3D2-7A3B-C70D-AA8C-291A7166013C}"/>
              </a:ext>
            </a:extLst>
          </p:cNvPr>
          <p:cNvSpPr/>
          <p:nvPr/>
        </p:nvSpPr>
        <p:spPr>
          <a:xfrm rot="1782986">
            <a:off x="286724" y="168964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Hexagon 11">
            <a:extLst>
              <a:ext uri="{FF2B5EF4-FFF2-40B4-BE49-F238E27FC236}">
                <a16:creationId xmlns:a16="http://schemas.microsoft.com/office/drawing/2014/main" id="{FDDD4E06-74AA-80D3-0164-BE8882A07EBC}"/>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Table 3">
            <a:extLst>
              <a:ext uri="{FF2B5EF4-FFF2-40B4-BE49-F238E27FC236}">
                <a16:creationId xmlns:a16="http://schemas.microsoft.com/office/drawing/2014/main" id="{8CD9399B-C0CA-3244-02BA-E0709CACEAA2}"/>
              </a:ext>
            </a:extLst>
          </p:cNvPr>
          <p:cNvGraphicFramePr>
            <a:graphicFrameLocks noGrp="1"/>
          </p:cNvGraphicFramePr>
          <p:nvPr>
            <p:extLst>
              <p:ext uri="{D42A27DB-BD31-4B8C-83A1-F6EECF244321}">
                <p14:modId xmlns:p14="http://schemas.microsoft.com/office/powerpoint/2010/main" val="2429140946"/>
              </p:ext>
            </p:extLst>
          </p:nvPr>
        </p:nvGraphicFramePr>
        <p:xfrm>
          <a:off x="928407" y="704273"/>
          <a:ext cx="5257799" cy="6705600"/>
        </p:xfrm>
        <a:graphic>
          <a:graphicData uri="http://schemas.openxmlformats.org/drawingml/2006/table">
            <a:tbl>
              <a:tblPr>
                <a:tableStyleId>{5C22544A-7EE6-4342-B048-85BDC9FD1C3A}</a:tableStyleId>
              </a:tblPr>
              <a:tblGrid>
                <a:gridCol w="1100418">
                  <a:extLst>
                    <a:ext uri="{9D8B030D-6E8A-4147-A177-3AD203B41FA5}">
                      <a16:colId xmlns:a16="http://schemas.microsoft.com/office/drawing/2014/main" val="2075948060"/>
                    </a:ext>
                  </a:extLst>
                </a:gridCol>
                <a:gridCol w="3124200">
                  <a:extLst>
                    <a:ext uri="{9D8B030D-6E8A-4147-A177-3AD203B41FA5}">
                      <a16:colId xmlns:a16="http://schemas.microsoft.com/office/drawing/2014/main" val="821103595"/>
                    </a:ext>
                  </a:extLst>
                </a:gridCol>
                <a:gridCol w="1033181">
                  <a:extLst>
                    <a:ext uri="{9D8B030D-6E8A-4147-A177-3AD203B41FA5}">
                      <a16:colId xmlns:a16="http://schemas.microsoft.com/office/drawing/2014/main" val="4200843570"/>
                    </a:ext>
                  </a:extLst>
                </a:gridCol>
              </a:tblGrid>
              <a:tr h="408604">
                <a:tc rowSpan="5">
                  <a:txBody>
                    <a:bodyPr/>
                    <a:lstStyle/>
                    <a:p>
                      <a:pPr algn="l" fontAlgn="ctr"/>
                      <a:r>
                        <a:rPr lang="en-US" sz="1000" u="none" strike="noStrike" dirty="0">
                          <a:effectLst/>
                        </a:rPr>
                        <a:t>Responding with empathy, warmth and genuineness</a:t>
                      </a:r>
                      <a:endParaRPr lang="en-US" sz="1000" b="1"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r>
                        <a:rPr lang="en-US" sz="1000" u="none" strike="noStrike">
                          <a:effectLst/>
                        </a:rPr>
                        <a:t>Strives to understand other people's point of view, listens to their needs and works to understand the feelings, reactions, motivations and needs of others.</a:t>
                      </a:r>
                      <a:endParaRPr lang="en-US" sz="1000" b="1"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n-US" sz="1000" b="1"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083228696"/>
                  </a:ext>
                </a:extLst>
              </a:tr>
              <a:tr h="425281">
                <a:tc vMerge="1">
                  <a:txBody>
                    <a:bodyPr/>
                    <a:lstStyle/>
                    <a:p>
                      <a:endParaRPr lang="en-US"/>
                    </a:p>
                  </a:txBody>
                  <a:tcPr/>
                </a:tc>
                <a:tc>
                  <a:txBody>
                    <a:bodyPr/>
                    <a:lstStyle/>
                    <a:p>
                      <a:r>
                        <a:rPr lang="en-US" sz="1000" u="none" strike="noStrike">
                          <a:effectLst/>
                        </a:rPr>
                        <a:t>Manages difficult conversations appropriately, including on sensitive and challenging topics, taking into account the age and developmental stage of the child.</a:t>
                      </a:r>
                      <a:endParaRPr lang="en-US"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endParaRPr lang="en-US"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005008197"/>
                  </a:ext>
                </a:extLst>
              </a:tr>
              <a:tr h="283521">
                <a:tc vMerge="1">
                  <a:txBody>
                    <a:bodyPr/>
                    <a:lstStyle/>
                    <a:p>
                      <a:endParaRPr lang="en-US"/>
                    </a:p>
                  </a:txBody>
                  <a:tcPr/>
                </a:tc>
                <a:tc>
                  <a:txBody>
                    <a:bodyPr/>
                    <a:lstStyle/>
                    <a:p>
                      <a:r>
                        <a:rPr lang="en-US" sz="1000" u="none" strike="noStrike">
                          <a:effectLst/>
                        </a:rPr>
                        <a:t>Is responsive to children’s’ needs, gives emotionally supportive responses and uses supportive statements.</a:t>
                      </a:r>
                      <a:endParaRPr lang="en-US"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endParaRPr lang="en-US"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4120056465"/>
                  </a:ext>
                </a:extLst>
              </a:tr>
              <a:tr h="283521">
                <a:tc vMerge="1">
                  <a:txBody>
                    <a:bodyPr/>
                    <a:lstStyle/>
                    <a:p>
                      <a:endParaRPr lang="en-US"/>
                    </a:p>
                  </a:txBody>
                  <a:tcPr/>
                </a:tc>
                <a:tc>
                  <a:txBody>
                    <a:bodyPr/>
                    <a:lstStyle/>
                    <a:p>
                      <a:r>
                        <a:rPr lang="en-US" sz="1000" u="none" strike="noStrike">
                          <a:effectLst/>
                        </a:rPr>
                        <a:t>Validates the child’s experience from their point of view in a clear, confident manner.</a:t>
                      </a:r>
                      <a:endParaRPr lang="en-US"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endParaRPr lang="en-US"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430324505"/>
                  </a:ext>
                </a:extLst>
              </a:tr>
              <a:tr h="175116">
                <a:tc vMerge="1">
                  <a:txBody>
                    <a:bodyPr/>
                    <a:lstStyle/>
                    <a:p>
                      <a:endParaRPr lang="en-US"/>
                    </a:p>
                  </a:txBody>
                  <a:tcPr/>
                </a:tc>
                <a:tc>
                  <a:txBody>
                    <a:bodyPr/>
                    <a:lstStyle/>
                    <a:p>
                      <a:r>
                        <a:rPr lang="en-US" sz="1000" u="none" strike="noStrike">
                          <a:effectLst/>
                        </a:rPr>
                        <a:t>Remains non-judgmental.</a:t>
                      </a:r>
                      <a:endParaRPr lang="en-US"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endParaRPr lang="en-US"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987503544"/>
                  </a:ext>
                </a:extLst>
              </a:tr>
              <a:tr h="542025">
                <a:tc rowSpan="2">
                  <a:txBody>
                    <a:bodyPr/>
                    <a:lstStyle/>
                    <a:p>
                      <a:pPr algn="l" fontAlgn="ctr"/>
                      <a:r>
                        <a:rPr lang="en-US" sz="1000" u="none" strike="noStrike" dirty="0">
                          <a:effectLst/>
                        </a:rPr>
                        <a:t>Verbal communication</a:t>
                      </a:r>
                      <a:endParaRPr lang="en-US" sz="1000" b="1"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r>
                        <a:rPr lang="en-US" sz="1000" u="none" strike="noStrike">
                          <a:effectLst/>
                        </a:rPr>
                        <a:t>Communicates clearly and is able to adapt communication to the age, developmental stage and ability of the child, taking into account cultural considerations.</a:t>
                      </a:r>
                      <a:endParaRPr lang="en-US" sz="1000" b="1"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n-US" sz="1000" b="1"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905978656"/>
                  </a:ext>
                </a:extLst>
              </a:tr>
              <a:tr h="408604">
                <a:tc vMerge="1">
                  <a:txBody>
                    <a:bodyPr/>
                    <a:lstStyle/>
                    <a:p>
                      <a:endParaRPr lang="en-US"/>
                    </a:p>
                  </a:txBody>
                  <a:tcPr/>
                </a:tc>
                <a:tc>
                  <a:txBody>
                    <a:bodyPr/>
                    <a:lstStyle/>
                    <a:p>
                      <a:r>
                        <a:rPr lang="en-US" sz="1000" u="none" strike="noStrike">
                          <a:effectLst/>
                        </a:rPr>
                        <a:t>Uses techniques to ensure and communicate understanding, e.g., paraphrasing, open-ended questions, reflection</a:t>
                      </a:r>
                      <a:endParaRPr lang="en-US"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endParaRPr lang="en-US"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196331383"/>
                  </a:ext>
                </a:extLst>
              </a:tr>
              <a:tr h="166777">
                <a:tc rowSpan="3">
                  <a:txBody>
                    <a:bodyPr/>
                    <a:lstStyle/>
                    <a:p>
                      <a:pPr algn="l" fontAlgn="ctr"/>
                      <a:r>
                        <a:rPr lang="en-US" sz="1000" u="none" strike="noStrike" dirty="0">
                          <a:effectLst/>
                        </a:rPr>
                        <a:t>Non-verbal communication</a:t>
                      </a:r>
                      <a:endParaRPr lang="en-US" sz="1000" b="1"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r>
                        <a:rPr lang="en-US" sz="1000" u="none" strike="noStrike">
                          <a:effectLst/>
                        </a:rPr>
                        <a:t>Uses comforting nonverbal communication.</a:t>
                      </a:r>
                      <a:endParaRPr lang="en-US" sz="1000" b="1"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n-US" sz="1000" b="1"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258567923"/>
                  </a:ext>
                </a:extLst>
              </a:tr>
              <a:tr h="327439">
                <a:tc vMerge="1">
                  <a:txBody>
                    <a:bodyPr/>
                    <a:lstStyle/>
                    <a:p>
                      <a:endParaRPr lang="en-US"/>
                    </a:p>
                  </a:txBody>
                  <a:tcPr/>
                </a:tc>
                <a:tc>
                  <a:txBody>
                    <a:bodyPr/>
                    <a:lstStyle/>
                    <a:p>
                      <a:r>
                        <a:rPr lang="en-US" sz="1000" u="none" strike="noStrike">
                          <a:effectLst/>
                        </a:rPr>
                        <a:t>Maintains an open posture, appropriate eye contact and friendly tone of voice.</a:t>
                      </a:r>
                      <a:endParaRPr lang="en-US"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endParaRPr lang="en-US"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509276073"/>
                  </a:ext>
                </a:extLst>
              </a:tr>
              <a:tr h="327439">
                <a:tc vMerge="1">
                  <a:txBody>
                    <a:bodyPr/>
                    <a:lstStyle/>
                    <a:p>
                      <a:endParaRPr lang="en-US"/>
                    </a:p>
                  </a:txBody>
                  <a:tcPr/>
                </a:tc>
                <a:tc>
                  <a:txBody>
                    <a:bodyPr/>
                    <a:lstStyle/>
                    <a:p>
                      <a:r>
                        <a:rPr lang="en-US" sz="1000" u="none" strike="noStrike" dirty="0">
                          <a:effectLst/>
                        </a:rPr>
                        <a:t>Shows expressions of engagement and enthusiasm, e.g., smiling, nodding, utterances (uh uh).</a:t>
                      </a:r>
                      <a:endParaRPr lang="en-US"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endParaRPr lang="en-US"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115793884"/>
                  </a:ext>
                </a:extLst>
              </a:tr>
              <a:tr h="216810">
                <a:tc gridSpan="2">
                  <a:txBody>
                    <a:bodyPr/>
                    <a:lstStyle/>
                    <a:p>
                      <a:pPr algn="l" fontAlgn="ctr"/>
                      <a:r>
                        <a:rPr lang="en-US" sz="1000" b="1" u="none" strike="noStrike" dirty="0">
                          <a:effectLst/>
                        </a:rPr>
                        <a:t>3. Technical Knowledge, Attitudes and Skills </a:t>
                      </a:r>
                      <a:endParaRPr lang="en-US" sz="1000" b="1"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lumMod val="20000"/>
                        <a:lumOff val="80000"/>
                      </a:schemeClr>
                    </a:solidFill>
                  </a:tcPr>
                </a:tc>
                <a:tc hMerge="1">
                  <a:txBody>
                    <a:bodyPr/>
                    <a:lstStyle/>
                    <a:p>
                      <a:pPr algn="l" fontAlgn="ctr"/>
                      <a:endParaRPr lang="en-US" sz="1000" b="1"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lumMod val="20000"/>
                        <a:lumOff val="80000"/>
                      </a:schemeClr>
                    </a:solidFill>
                  </a:tcPr>
                </a:tc>
                <a:tc>
                  <a:txBody>
                    <a:bodyPr/>
                    <a:lstStyle/>
                    <a:p>
                      <a:pPr algn="l" fontAlgn="ctr"/>
                      <a:endParaRPr lang="en-US" sz="1000" b="1"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304741017"/>
                  </a:ext>
                </a:extLst>
              </a:tr>
              <a:tr h="275182">
                <a:tc rowSpan="4">
                  <a:txBody>
                    <a:bodyPr/>
                    <a:lstStyle/>
                    <a:p>
                      <a:pPr algn="l" fontAlgn="ctr"/>
                      <a:r>
                        <a:rPr lang="en-US" sz="1000" u="none" strike="noStrike" dirty="0">
                          <a:effectLst/>
                        </a:rPr>
                        <a:t>Knows the theoretical framework for working with children and families</a:t>
                      </a:r>
                      <a:endParaRPr lang="en-US" sz="1000" b="1"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r>
                        <a:rPr lang="en-US" sz="1000" u="none" strike="noStrike">
                          <a:effectLst/>
                        </a:rPr>
                        <a:t>Understands legal, policy and procedural frameworks linked to child protection.</a:t>
                      </a:r>
                      <a:endParaRPr lang="en-US" sz="1000" b="1"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n-US" sz="1000" b="1"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4067868964"/>
                  </a:ext>
                </a:extLst>
              </a:tr>
              <a:tr h="542025">
                <a:tc vMerge="1">
                  <a:txBody>
                    <a:bodyPr/>
                    <a:lstStyle/>
                    <a:p>
                      <a:endParaRPr lang="en-US"/>
                    </a:p>
                  </a:txBody>
                  <a:tcPr/>
                </a:tc>
                <a:tc>
                  <a:txBody>
                    <a:bodyPr/>
                    <a:lstStyle/>
                    <a:p>
                      <a:r>
                        <a:rPr lang="en-US" sz="1000" u="none" strike="noStrike">
                          <a:effectLst/>
                        </a:rPr>
                        <a:t>Understands how a child’s environment impacts their well-being and safety and how to identify risk and protective factors within it, based on the levels of the socio-ecological model.</a:t>
                      </a:r>
                      <a:endParaRPr lang="en-US"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endParaRPr lang="en-US"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836893724"/>
                  </a:ext>
                </a:extLst>
              </a:tr>
              <a:tr h="408604">
                <a:tc vMerge="1">
                  <a:txBody>
                    <a:bodyPr/>
                    <a:lstStyle/>
                    <a:p>
                      <a:endParaRPr lang="en-US"/>
                    </a:p>
                  </a:txBody>
                  <a:tcPr/>
                </a:tc>
                <a:tc>
                  <a:txBody>
                    <a:bodyPr/>
                    <a:lstStyle/>
                    <a:p>
                      <a:r>
                        <a:rPr lang="en-US" sz="1000" u="none" strike="noStrike">
                          <a:effectLst/>
                        </a:rPr>
                        <a:t>Understands and applies strengths-based approaches to strengthen family and caregiving environments and to promote family unity.</a:t>
                      </a:r>
                      <a:endParaRPr lang="en-US"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endParaRPr lang="en-US"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457906506"/>
                  </a:ext>
                </a:extLst>
              </a:tr>
              <a:tr h="408604">
                <a:tc vMerge="1">
                  <a:txBody>
                    <a:bodyPr/>
                    <a:lstStyle/>
                    <a:p>
                      <a:endParaRPr lang="en-US"/>
                    </a:p>
                  </a:txBody>
                  <a:tcPr/>
                </a:tc>
                <a:tc>
                  <a:txBody>
                    <a:bodyPr/>
                    <a:lstStyle/>
                    <a:p>
                      <a:r>
                        <a:rPr lang="en-US" sz="1000" u="none" strike="noStrike" dirty="0">
                          <a:effectLst/>
                        </a:rPr>
                        <a:t>Understands and demonstrates the case management principles, including Do No Harm and the Best Interests of the Child.</a:t>
                      </a:r>
                      <a:endParaRPr lang="en-US"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endParaRPr lang="en-US"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477272620"/>
                  </a:ext>
                </a:extLst>
              </a:tr>
            </a:tbl>
          </a:graphicData>
        </a:graphic>
      </p:graphicFrame>
    </p:spTree>
    <p:extLst>
      <p:ext uri="{BB962C8B-B14F-4D97-AF65-F5344CB8AC3E}">
        <p14:creationId xmlns:p14="http://schemas.microsoft.com/office/powerpoint/2010/main" val="2329814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a:extLst>
              <a:ext uri="{FF2B5EF4-FFF2-40B4-BE49-F238E27FC236}">
                <a16:creationId xmlns:a16="http://schemas.microsoft.com/office/drawing/2014/main" id="{366F9BC1-DA00-5BEA-25CA-3D7B8751B972}"/>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Hexagon 2">
            <a:extLst>
              <a:ext uri="{FF2B5EF4-FFF2-40B4-BE49-F238E27FC236}">
                <a16:creationId xmlns:a16="http://schemas.microsoft.com/office/drawing/2014/main" id="{23DBDA39-8E69-0E3B-54D0-C35FF62B6938}"/>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Hexagon 5">
            <a:extLst>
              <a:ext uri="{FF2B5EF4-FFF2-40B4-BE49-F238E27FC236}">
                <a16:creationId xmlns:a16="http://schemas.microsoft.com/office/drawing/2014/main" id="{B98A6F57-0D0C-D65A-4D1D-9DAA6379EF3F}"/>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Hexagon 10">
            <a:extLst>
              <a:ext uri="{FF2B5EF4-FFF2-40B4-BE49-F238E27FC236}">
                <a16:creationId xmlns:a16="http://schemas.microsoft.com/office/drawing/2014/main" id="{C72AAA46-BFCC-7676-A1A0-97C302C97787}"/>
              </a:ext>
            </a:extLst>
          </p:cNvPr>
          <p:cNvSpPr/>
          <p:nvPr/>
        </p:nvSpPr>
        <p:spPr>
          <a:xfrm rot="1782986">
            <a:off x="286724" y="168964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Hexagon 11">
            <a:extLst>
              <a:ext uri="{FF2B5EF4-FFF2-40B4-BE49-F238E27FC236}">
                <a16:creationId xmlns:a16="http://schemas.microsoft.com/office/drawing/2014/main" id="{FB95E1FE-2A21-88EF-3850-7E1A2790B2C8}"/>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Table 3">
            <a:extLst>
              <a:ext uri="{FF2B5EF4-FFF2-40B4-BE49-F238E27FC236}">
                <a16:creationId xmlns:a16="http://schemas.microsoft.com/office/drawing/2014/main" id="{68E3B94F-4272-21EE-42CD-2E8A6B1A1D32}"/>
              </a:ext>
            </a:extLst>
          </p:cNvPr>
          <p:cNvGraphicFramePr>
            <a:graphicFrameLocks noGrp="1"/>
          </p:cNvGraphicFramePr>
          <p:nvPr>
            <p:extLst>
              <p:ext uri="{D42A27DB-BD31-4B8C-83A1-F6EECF244321}">
                <p14:modId xmlns:p14="http://schemas.microsoft.com/office/powerpoint/2010/main" val="3732485545"/>
              </p:ext>
            </p:extLst>
          </p:nvPr>
        </p:nvGraphicFramePr>
        <p:xfrm>
          <a:off x="960904" y="445763"/>
          <a:ext cx="5244352" cy="8707794"/>
        </p:xfrm>
        <a:graphic>
          <a:graphicData uri="http://schemas.openxmlformats.org/drawingml/2006/table">
            <a:tbl>
              <a:tblPr>
                <a:tableStyleId>{5C22544A-7EE6-4342-B048-85BDC9FD1C3A}</a:tableStyleId>
              </a:tblPr>
              <a:tblGrid>
                <a:gridCol w="1125071">
                  <a:extLst>
                    <a:ext uri="{9D8B030D-6E8A-4147-A177-3AD203B41FA5}">
                      <a16:colId xmlns:a16="http://schemas.microsoft.com/office/drawing/2014/main" val="2691052629"/>
                    </a:ext>
                  </a:extLst>
                </a:gridCol>
                <a:gridCol w="3314700">
                  <a:extLst>
                    <a:ext uri="{9D8B030D-6E8A-4147-A177-3AD203B41FA5}">
                      <a16:colId xmlns:a16="http://schemas.microsoft.com/office/drawing/2014/main" val="36254966"/>
                    </a:ext>
                  </a:extLst>
                </a:gridCol>
                <a:gridCol w="804581">
                  <a:extLst>
                    <a:ext uri="{9D8B030D-6E8A-4147-A177-3AD203B41FA5}">
                      <a16:colId xmlns:a16="http://schemas.microsoft.com/office/drawing/2014/main" val="1656523092"/>
                    </a:ext>
                  </a:extLst>
                </a:gridCol>
              </a:tblGrid>
              <a:tr h="425076">
                <a:tc rowSpan="6">
                  <a:txBody>
                    <a:bodyPr/>
                    <a:lstStyle/>
                    <a:p>
                      <a:pPr algn="l" fontAlgn="ctr"/>
                      <a:r>
                        <a:rPr lang="en-US" sz="1000" u="none" strike="noStrike" dirty="0">
                          <a:effectLst/>
                        </a:rPr>
                        <a:t>Safe identification of child abuse, neglect, violence and exploitation, including self-harm</a:t>
                      </a:r>
                      <a:endParaRPr lang="en-US" sz="1000" b="1"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r>
                        <a:rPr lang="en-US" sz="1000" u="none" strike="noStrike" dirty="0">
                          <a:effectLst/>
                        </a:rPr>
                        <a:t>Recognizes protection concerns for children and can identify child protection risks, vulnerabilities and protective factors.</a:t>
                      </a: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348632625"/>
                  </a:ext>
                </a:extLst>
              </a:tr>
              <a:tr h="169526">
                <a:tc vMerge="1">
                  <a:txBody>
                    <a:bodyPr/>
                    <a:lstStyle/>
                    <a:p>
                      <a:endParaRPr lang="en-US"/>
                    </a:p>
                  </a:txBody>
                  <a:tcPr/>
                </a:tc>
                <a:tc>
                  <a:txBody>
                    <a:bodyPr/>
                    <a:lstStyle/>
                    <a:p>
                      <a:pPr algn="l" fontAlgn="ctr"/>
                      <a:r>
                        <a:rPr lang="en-US" sz="1000" u="none" strike="noStrike" dirty="0">
                          <a:effectLst/>
                        </a:rPr>
                        <a:t>Recognizes signs of abuse and self-harm.</a:t>
                      </a: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641922526"/>
                  </a:ext>
                </a:extLst>
              </a:tr>
              <a:tr h="169526">
                <a:tc vMerge="1">
                  <a:txBody>
                    <a:bodyPr/>
                    <a:lstStyle/>
                    <a:p>
                      <a:endParaRPr lang="en-US"/>
                    </a:p>
                  </a:txBody>
                  <a:tcPr/>
                </a:tc>
                <a:tc>
                  <a:txBody>
                    <a:bodyPr/>
                    <a:lstStyle/>
                    <a:p>
                      <a:pPr algn="l" fontAlgn="ctr"/>
                      <a:r>
                        <a:rPr lang="en-US" sz="1000" u="none" strike="noStrike" dirty="0">
                          <a:effectLst/>
                        </a:rPr>
                        <a:t>Knows the case management criteria and risk levels.</a:t>
                      </a: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064066715"/>
                  </a:ext>
                </a:extLst>
              </a:tr>
              <a:tr h="288194">
                <a:tc vMerge="1">
                  <a:txBody>
                    <a:bodyPr/>
                    <a:lstStyle/>
                    <a:p>
                      <a:endParaRPr lang="en-US"/>
                    </a:p>
                  </a:txBody>
                  <a:tcPr/>
                </a:tc>
                <a:tc>
                  <a:txBody>
                    <a:bodyPr/>
                    <a:lstStyle/>
                    <a:p>
                      <a:pPr algn="l" fontAlgn="ctr"/>
                      <a:r>
                        <a:rPr lang="en-US" sz="1000" u="none" strike="noStrike" dirty="0">
                          <a:effectLst/>
                        </a:rPr>
                        <a:t>Identifies child protection concerns in a safe, child-friendly, and appropriate manner.</a:t>
                      </a: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61788372"/>
                  </a:ext>
                </a:extLst>
              </a:tr>
              <a:tr h="288194">
                <a:tc vMerge="1">
                  <a:txBody>
                    <a:bodyPr/>
                    <a:lstStyle/>
                    <a:p>
                      <a:endParaRPr lang="en-US"/>
                    </a:p>
                  </a:txBody>
                  <a:tcPr/>
                </a:tc>
                <a:tc>
                  <a:txBody>
                    <a:bodyPr/>
                    <a:lstStyle/>
                    <a:p>
                      <a:pPr algn="l" fontAlgn="ctr"/>
                      <a:r>
                        <a:rPr lang="en-US" sz="1000" u="none" strike="noStrike" dirty="0">
                          <a:effectLst/>
                        </a:rPr>
                        <a:t>Recognizes when it is necessary to escalate imminent risk of harm and acts decisively.</a:t>
                      </a: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717759312"/>
                  </a:ext>
                </a:extLst>
              </a:tr>
              <a:tr h="563943">
                <a:tc vMerge="1">
                  <a:txBody>
                    <a:bodyPr/>
                    <a:lstStyle/>
                    <a:p>
                      <a:endParaRPr lang="en-US"/>
                    </a:p>
                  </a:txBody>
                  <a:tcPr/>
                </a:tc>
                <a:tc>
                  <a:txBody>
                    <a:bodyPr/>
                    <a:lstStyle/>
                    <a:p>
                      <a:pPr algn="l" fontAlgn="ctr"/>
                      <a:r>
                        <a:rPr lang="en-US" sz="1000" u="none" strike="noStrike" dirty="0">
                          <a:effectLst/>
                        </a:rPr>
                        <a:t>Understands how to identify and provide appropriate support to unaccompanied and separated children (UASC), as well how case management can help to prevent family separation.  </a:t>
                      </a: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858618827"/>
                  </a:ext>
                </a:extLst>
              </a:tr>
              <a:tr h="286210">
                <a:tc rowSpan="5">
                  <a:txBody>
                    <a:bodyPr/>
                    <a:lstStyle/>
                    <a:p>
                      <a:pPr algn="l" fontAlgn="ctr"/>
                      <a:r>
                        <a:rPr lang="en-US" sz="1000" u="none" strike="noStrike" dirty="0">
                          <a:effectLst/>
                        </a:rPr>
                        <a:t>Understands and implements case management processes and tools</a:t>
                      </a:r>
                      <a:endParaRPr lang="en-US" sz="1000" b="1"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t"/>
                      <a:r>
                        <a:rPr lang="en-US" sz="1000" u="none" strike="noStrike" dirty="0">
                          <a:effectLst/>
                        </a:rPr>
                        <a:t>Understands the case management steps and what each one involves. </a:t>
                      </a: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t"/>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496763663"/>
                  </a:ext>
                </a:extLst>
              </a:tr>
              <a:tr h="686579">
                <a:tc vMerge="1">
                  <a:txBody>
                    <a:bodyPr/>
                    <a:lstStyle/>
                    <a:p>
                      <a:endParaRPr lang="en-US"/>
                    </a:p>
                  </a:txBody>
                  <a:tcPr/>
                </a:tc>
                <a:tc>
                  <a:txBody>
                    <a:bodyPr/>
                    <a:lstStyle/>
                    <a:p>
                      <a:pPr algn="l" fontAlgn="t"/>
                      <a:r>
                        <a:rPr lang="en-US" sz="1000" u="none" strike="noStrike" dirty="0">
                          <a:effectLst/>
                        </a:rPr>
                        <a:t>Aware of and confident to use the range of necessary case management tools including all forms for case management, case management criteria, case prioritization, service mapping and referral forms.</a:t>
                      </a: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t"/>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054325241"/>
                  </a:ext>
                </a:extLst>
              </a:tr>
              <a:tr h="563943">
                <a:tc vMerge="1">
                  <a:txBody>
                    <a:bodyPr/>
                    <a:lstStyle/>
                    <a:p>
                      <a:endParaRPr lang="en-US"/>
                    </a:p>
                  </a:txBody>
                  <a:tcPr/>
                </a:tc>
                <a:tc>
                  <a:txBody>
                    <a:bodyPr/>
                    <a:lstStyle/>
                    <a:p>
                      <a:pPr algn="l" fontAlgn="t"/>
                      <a:r>
                        <a:rPr lang="en-US" sz="1000" u="none" strike="noStrike" dirty="0">
                          <a:effectLst/>
                        </a:rPr>
                        <a:t>Understands and is confident in using information management systems for case management e.g., how information necessary for case management is collected, stored, processed/analyzed and shared.</a:t>
                      </a: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t"/>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726823393"/>
                  </a:ext>
                </a:extLst>
              </a:tr>
              <a:tr h="563943">
                <a:tc vMerge="1">
                  <a:txBody>
                    <a:bodyPr/>
                    <a:lstStyle/>
                    <a:p>
                      <a:endParaRPr lang="en-US"/>
                    </a:p>
                  </a:txBody>
                  <a:tcPr/>
                </a:tc>
                <a:tc>
                  <a:txBody>
                    <a:bodyPr/>
                    <a:lstStyle/>
                    <a:p>
                      <a:pPr algn="l" fontAlgn="t"/>
                      <a:r>
                        <a:rPr lang="en-US" sz="1000" u="none" strike="noStrike" dirty="0">
                          <a:effectLst/>
                        </a:rPr>
                        <a:t>Obtains informed consent from caregivers or older children and/or informed assent from younger children at the start of case management services and prior to conducting referrals.</a:t>
                      </a: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t"/>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747810740"/>
                  </a:ext>
                </a:extLst>
              </a:tr>
              <a:tr h="286210">
                <a:tc vMerge="1">
                  <a:txBody>
                    <a:bodyPr/>
                    <a:lstStyle/>
                    <a:p>
                      <a:endParaRPr lang="en-US"/>
                    </a:p>
                  </a:txBody>
                  <a:tcPr/>
                </a:tc>
                <a:tc>
                  <a:txBody>
                    <a:bodyPr/>
                    <a:lstStyle/>
                    <a:p>
                      <a:pPr algn="l" fontAlgn="t"/>
                      <a:r>
                        <a:rPr lang="en-US" sz="1000" u="none" strike="noStrike" dirty="0">
                          <a:effectLst/>
                        </a:rPr>
                        <a:t>Understands and implements the criteria and process for case closure.</a:t>
                      </a: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t"/>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006799935"/>
                  </a:ext>
                </a:extLst>
              </a:tr>
              <a:tr h="563943">
                <a:tc rowSpan="5">
                  <a:txBody>
                    <a:bodyPr/>
                    <a:lstStyle/>
                    <a:p>
                      <a:pPr algn="l" fontAlgn="ctr"/>
                      <a:r>
                        <a:rPr lang="en-US" sz="1000" u="none" strike="noStrike" dirty="0">
                          <a:effectLst/>
                        </a:rPr>
                        <a:t>Planning and managing a caseload </a:t>
                      </a:r>
                      <a:endParaRPr lang="en-US" sz="1000" b="1"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r>
                        <a:rPr lang="en-US" sz="1000" u="none" strike="noStrike" dirty="0">
                          <a:effectLst/>
                        </a:rPr>
                        <a:t>Recognizes the importance of planning and good time management, knows when to seek help to manage workload and is able to prioritize and escalate high risk cases responsively.</a:t>
                      </a: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829115534"/>
                  </a:ext>
                </a:extLst>
              </a:tr>
              <a:tr h="286210">
                <a:tc vMerge="1">
                  <a:txBody>
                    <a:bodyPr/>
                    <a:lstStyle/>
                    <a:p>
                      <a:endParaRPr lang="en-US"/>
                    </a:p>
                  </a:txBody>
                  <a:tcPr/>
                </a:tc>
                <a:tc>
                  <a:txBody>
                    <a:bodyPr/>
                    <a:lstStyle/>
                    <a:p>
                      <a:pPr algn="l" fontAlgn="ctr"/>
                      <a:r>
                        <a:rPr lang="en-US" sz="1000" u="none" strike="noStrike" dirty="0">
                          <a:effectLst/>
                        </a:rPr>
                        <a:t>Keeps an overview of the caseload and systematically tracks progress.</a:t>
                      </a: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637121223"/>
                  </a:ext>
                </a:extLst>
              </a:tr>
              <a:tr h="288194">
                <a:tc vMerge="1">
                  <a:txBody>
                    <a:bodyPr/>
                    <a:lstStyle/>
                    <a:p>
                      <a:endParaRPr lang="en-US"/>
                    </a:p>
                  </a:txBody>
                  <a:tcPr/>
                </a:tc>
                <a:tc>
                  <a:txBody>
                    <a:bodyPr/>
                    <a:lstStyle/>
                    <a:p>
                      <a:pPr algn="l" fontAlgn="ctr"/>
                      <a:r>
                        <a:rPr lang="en-US" sz="1000" u="none" strike="noStrike" dirty="0">
                          <a:effectLst/>
                        </a:rPr>
                        <a:t>Implements case planning meetings and develops case plans with clear goals and actions.</a:t>
                      </a: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971841104"/>
                  </a:ext>
                </a:extLst>
              </a:tr>
              <a:tr h="288194">
                <a:tc vMerge="1">
                  <a:txBody>
                    <a:bodyPr/>
                    <a:lstStyle/>
                    <a:p>
                      <a:endParaRPr lang="en-US"/>
                    </a:p>
                  </a:txBody>
                  <a:tcPr/>
                </a:tc>
                <a:tc>
                  <a:txBody>
                    <a:bodyPr/>
                    <a:lstStyle/>
                    <a:p>
                      <a:pPr algn="l" fontAlgn="ctr"/>
                      <a:r>
                        <a:rPr lang="en-US" sz="1000" u="none" strike="noStrike" dirty="0">
                          <a:effectLst/>
                        </a:rPr>
                        <a:t>Systematically plans actions and provides follow-up as per the case plans, including home visits.</a:t>
                      </a: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751031599"/>
                  </a:ext>
                </a:extLst>
              </a:tr>
              <a:tr h="425076">
                <a:tc vMerge="1">
                  <a:txBody>
                    <a:bodyPr/>
                    <a:lstStyle/>
                    <a:p>
                      <a:endParaRPr lang="en-US"/>
                    </a:p>
                  </a:txBody>
                  <a:tcPr/>
                </a:tc>
                <a:tc>
                  <a:txBody>
                    <a:bodyPr/>
                    <a:lstStyle/>
                    <a:p>
                      <a:pPr algn="l" fontAlgn="ctr"/>
                      <a:r>
                        <a:rPr lang="en-US" sz="1000" u="none" strike="noStrike" dirty="0">
                          <a:effectLst/>
                        </a:rPr>
                        <a:t>Regularly reviews case plans in a timely manner, with the involvement of children, families, and other key stakeholders, as appropriate.</a:t>
                      </a: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87919499"/>
                  </a:ext>
                </a:extLst>
              </a:tr>
              <a:tr h="425076">
                <a:tc rowSpan="3">
                  <a:txBody>
                    <a:bodyPr/>
                    <a:lstStyle/>
                    <a:p>
                      <a:pPr algn="l" fontAlgn="ctr"/>
                      <a:r>
                        <a:rPr lang="en-US" sz="1000" u="none" strike="noStrike" dirty="0">
                          <a:effectLst/>
                        </a:rPr>
                        <a:t>Understands and respects confidentiality and information sharing guidelines</a:t>
                      </a:r>
                      <a:endParaRPr lang="en-US" sz="1000" b="1"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r>
                        <a:rPr lang="en-US" sz="1000" u="none" strike="noStrike" dirty="0">
                          <a:effectLst/>
                        </a:rPr>
                        <a:t>Maintains confidentiality and understands it’s limits, in accordance with children’s’ best interests and mandatory reporting obligations.</a:t>
                      </a: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976979452"/>
                  </a:ext>
                </a:extLst>
              </a:tr>
              <a:tr h="286210">
                <a:tc vMerge="1">
                  <a:txBody>
                    <a:bodyPr/>
                    <a:lstStyle/>
                    <a:p>
                      <a:endParaRPr lang="en-US"/>
                    </a:p>
                  </a:txBody>
                  <a:tcPr/>
                </a:tc>
                <a:tc>
                  <a:txBody>
                    <a:bodyPr/>
                    <a:lstStyle/>
                    <a:p>
                      <a:pPr algn="l" fontAlgn="ctr"/>
                      <a:r>
                        <a:rPr lang="en-US" sz="1000" u="none" strike="noStrike" dirty="0">
                          <a:effectLst/>
                        </a:rPr>
                        <a:t>Understands and applies personal data protection principles.</a:t>
                      </a: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727242720"/>
                  </a:ext>
                </a:extLst>
              </a:tr>
              <a:tr h="406862">
                <a:tc vMerge="1">
                  <a:txBody>
                    <a:bodyPr/>
                    <a:lstStyle/>
                    <a:p>
                      <a:endParaRPr lang="en-US"/>
                    </a:p>
                  </a:txBody>
                  <a:tcPr/>
                </a:tc>
                <a:tc>
                  <a:txBody>
                    <a:bodyPr/>
                    <a:lstStyle/>
                    <a:p>
                      <a:pPr algn="l" fontAlgn="ctr"/>
                      <a:r>
                        <a:rPr lang="en-US" sz="1000" u="none" strike="noStrike" dirty="0">
                          <a:effectLst/>
                        </a:rPr>
                        <a:t>Understands and complies with Data Protection and Information Sharing Protocols.</a:t>
                      </a: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888654031"/>
                  </a:ext>
                </a:extLst>
              </a:tr>
            </a:tbl>
          </a:graphicData>
        </a:graphic>
      </p:graphicFrame>
    </p:spTree>
    <p:extLst>
      <p:ext uri="{BB962C8B-B14F-4D97-AF65-F5344CB8AC3E}">
        <p14:creationId xmlns:p14="http://schemas.microsoft.com/office/powerpoint/2010/main" val="723234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a:extLst>
              <a:ext uri="{FF2B5EF4-FFF2-40B4-BE49-F238E27FC236}">
                <a16:creationId xmlns:a16="http://schemas.microsoft.com/office/drawing/2014/main" id="{6E9FF21E-B3A4-AD57-46B3-1809C92AB9C7}"/>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Hexagon 2">
            <a:extLst>
              <a:ext uri="{FF2B5EF4-FFF2-40B4-BE49-F238E27FC236}">
                <a16:creationId xmlns:a16="http://schemas.microsoft.com/office/drawing/2014/main" id="{74491DFC-A8D1-6532-58FE-367152665800}"/>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Hexagon 5">
            <a:extLst>
              <a:ext uri="{FF2B5EF4-FFF2-40B4-BE49-F238E27FC236}">
                <a16:creationId xmlns:a16="http://schemas.microsoft.com/office/drawing/2014/main" id="{83BC289B-CF44-CD6A-D77D-E6432FFC278B}"/>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Hexagon 10">
            <a:extLst>
              <a:ext uri="{FF2B5EF4-FFF2-40B4-BE49-F238E27FC236}">
                <a16:creationId xmlns:a16="http://schemas.microsoft.com/office/drawing/2014/main" id="{74620B56-D1A3-681F-3EF5-87AA80D138FF}"/>
              </a:ext>
            </a:extLst>
          </p:cNvPr>
          <p:cNvSpPr/>
          <p:nvPr/>
        </p:nvSpPr>
        <p:spPr>
          <a:xfrm rot="1782986">
            <a:off x="286724" y="168964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Hexagon 11">
            <a:extLst>
              <a:ext uri="{FF2B5EF4-FFF2-40B4-BE49-F238E27FC236}">
                <a16:creationId xmlns:a16="http://schemas.microsoft.com/office/drawing/2014/main" id="{38CB8995-D282-DFE8-11E4-82AF802F4BAD}"/>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Table 3">
            <a:extLst>
              <a:ext uri="{FF2B5EF4-FFF2-40B4-BE49-F238E27FC236}">
                <a16:creationId xmlns:a16="http://schemas.microsoft.com/office/drawing/2014/main" id="{3D7EB2A9-A86B-E5D1-FCD4-FEF5F2B0B135}"/>
              </a:ext>
            </a:extLst>
          </p:cNvPr>
          <p:cNvGraphicFramePr>
            <a:graphicFrameLocks noGrp="1"/>
          </p:cNvGraphicFramePr>
          <p:nvPr>
            <p:extLst>
              <p:ext uri="{D42A27DB-BD31-4B8C-83A1-F6EECF244321}">
                <p14:modId xmlns:p14="http://schemas.microsoft.com/office/powerpoint/2010/main" val="1561358072"/>
              </p:ext>
            </p:extLst>
          </p:nvPr>
        </p:nvGraphicFramePr>
        <p:xfrm>
          <a:off x="1008743" y="699799"/>
          <a:ext cx="5251397" cy="3992880"/>
        </p:xfrm>
        <a:graphic>
          <a:graphicData uri="http://schemas.openxmlformats.org/drawingml/2006/table">
            <a:tbl>
              <a:tblPr>
                <a:tableStyleId>{5C22544A-7EE6-4342-B048-85BDC9FD1C3A}</a:tableStyleId>
              </a:tblPr>
              <a:tblGrid>
                <a:gridCol w="1051152">
                  <a:extLst>
                    <a:ext uri="{9D8B030D-6E8A-4147-A177-3AD203B41FA5}">
                      <a16:colId xmlns:a16="http://schemas.microsoft.com/office/drawing/2014/main" val="2162310352"/>
                    </a:ext>
                  </a:extLst>
                </a:gridCol>
                <a:gridCol w="3228975">
                  <a:extLst>
                    <a:ext uri="{9D8B030D-6E8A-4147-A177-3AD203B41FA5}">
                      <a16:colId xmlns:a16="http://schemas.microsoft.com/office/drawing/2014/main" val="3288384739"/>
                    </a:ext>
                  </a:extLst>
                </a:gridCol>
                <a:gridCol w="971270">
                  <a:extLst>
                    <a:ext uri="{9D8B030D-6E8A-4147-A177-3AD203B41FA5}">
                      <a16:colId xmlns:a16="http://schemas.microsoft.com/office/drawing/2014/main" val="1413173457"/>
                    </a:ext>
                  </a:extLst>
                </a:gridCol>
              </a:tblGrid>
              <a:tr h="257106">
                <a:tc rowSpan="7">
                  <a:txBody>
                    <a:bodyPr/>
                    <a:lstStyle/>
                    <a:p>
                      <a:pPr algn="l" fontAlgn="ctr"/>
                      <a:r>
                        <a:rPr lang="en-US" sz="1000" u="none" strike="noStrike" dirty="0">
                          <a:effectLst/>
                        </a:rPr>
                        <a:t>Empowers children and families through a participatory and strengths-based approach</a:t>
                      </a:r>
                      <a:endParaRPr lang="en-US" sz="1000" b="1"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r>
                        <a:rPr lang="en-US" sz="1000" u="none" strike="noStrike" dirty="0">
                          <a:effectLst/>
                        </a:rPr>
                        <a:t>Creates a safe and enabling environment for meaningful children’s participation in case management.</a:t>
                      </a: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691894723"/>
                  </a:ext>
                </a:extLst>
              </a:tr>
              <a:tr h="257106">
                <a:tc vMerge="1">
                  <a:txBody>
                    <a:bodyPr/>
                    <a:lstStyle/>
                    <a:p>
                      <a:endParaRPr lang="en-US"/>
                    </a:p>
                  </a:txBody>
                  <a:tcPr/>
                </a:tc>
                <a:tc>
                  <a:txBody>
                    <a:bodyPr/>
                    <a:lstStyle/>
                    <a:p>
                      <a:pPr algn="l" fontAlgn="ctr"/>
                      <a:r>
                        <a:rPr lang="en-US" sz="1000" u="none" strike="noStrike" dirty="0">
                          <a:effectLst/>
                        </a:rPr>
                        <a:t>Facilitates and supports engagement of the child taking into account the age/developmental stage and ability of each child and cultural considerations.</a:t>
                      </a: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222981028"/>
                  </a:ext>
                </a:extLst>
              </a:tr>
              <a:tr h="508965">
                <a:tc vMerge="1">
                  <a:txBody>
                    <a:bodyPr/>
                    <a:lstStyle/>
                    <a:p>
                      <a:endParaRPr lang="en-US"/>
                    </a:p>
                  </a:txBody>
                  <a:tcPr/>
                </a:tc>
                <a:tc>
                  <a:txBody>
                    <a:bodyPr/>
                    <a:lstStyle/>
                    <a:p>
                      <a:pPr algn="l" fontAlgn="ctr"/>
                      <a:r>
                        <a:rPr lang="en-US" sz="1000" u="none" strike="noStrike" dirty="0">
                          <a:effectLst/>
                        </a:rPr>
                        <a:t>Enables children to be involved in decision-making about case management support, including giving them choices about having a caregiver or trusted adult present, choosing where to meet and when to meet, and the choice to have a male or female caseworker.</a:t>
                      </a: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027824473"/>
                  </a:ext>
                </a:extLst>
              </a:tr>
              <a:tr h="341059">
                <a:tc vMerge="1">
                  <a:txBody>
                    <a:bodyPr/>
                    <a:lstStyle/>
                    <a:p>
                      <a:endParaRPr lang="en-US"/>
                    </a:p>
                  </a:txBody>
                  <a:tcPr/>
                </a:tc>
                <a:tc>
                  <a:txBody>
                    <a:bodyPr/>
                    <a:lstStyle/>
                    <a:p>
                      <a:pPr algn="l" fontAlgn="ctr"/>
                      <a:r>
                        <a:rPr lang="en-US" sz="1000" u="none" strike="noStrike" dirty="0">
                          <a:effectLst/>
                        </a:rPr>
                        <a:t>Incorporates the perspective of the child and key individuals in the child’s life throughout the case management process, including assessments, ‘best interests’ decisions, and case planning.</a:t>
                      </a: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828666277"/>
                  </a:ext>
                </a:extLst>
              </a:tr>
              <a:tr h="257106">
                <a:tc vMerge="1">
                  <a:txBody>
                    <a:bodyPr/>
                    <a:lstStyle/>
                    <a:p>
                      <a:endParaRPr lang="en-US"/>
                    </a:p>
                  </a:txBody>
                  <a:tcPr/>
                </a:tc>
                <a:tc>
                  <a:txBody>
                    <a:bodyPr/>
                    <a:lstStyle/>
                    <a:p>
                      <a:pPr algn="l" fontAlgn="ctr"/>
                      <a:r>
                        <a:rPr lang="en-US" sz="1000" u="none" strike="noStrike" dirty="0">
                          <a:effectLst/>
                        </a:rPr>
                        <a:t>Identifies and focuses on the strengths and resources available to the child / family and builds on these in case management.  </a:t>
                      </a: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569743182"/>
                  </a:ext>
                </a:extLst>
              </a:tr>
              <a:tr h="178400">
                <a:tc vMerge="1">
                  <a:txBody>
                    <a:bodyPr/>
                    <a:lstStyle/>
                    <a:p>
                      <a:endParaRPr lang="en-US"/>
                    </a:p>
                  </a:txBody>
                  <a:tcPr/>
                </a:tc>
                <a:tc>
                  <a:txBody>
                    <a:bodyPr/>
                    <a:lstStyle/>
                    <a:p>
                      <a:pPr algn="l" fontAlgn="ctr"/>
                      <a:r>
                        <a:rPr lang="en-US" sz="1000" u="none" strike="noStrike" dirty="0">
                          <a:effectLst/>
                        </a:rPr>
                        <a:t>Uses negotiation and conflict resolution skills to support positive outcomes for the child.</a:t>
                      </a: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592133956"/>
                  </a:ext>
                </a:extLst>
              </a:tr>
              <a:tr h="257106">
                <a:tc vMerge="1">
                  <a:txBody>
                    <a:bodyPr/>
                    <a:lstStyle/>
                    <a:p>
                      <a:endParaRPr lang="en-US"/>
                    </a:p>
                  </a:txBody>
                  <a:tcPr/>
                </a:tc>
                <a:tc>
                  <a:txBody>
                    <a:bodyPr/>
                    <a:lstStyle/>
                    <a:p>
                      <a:pPr algn="l" fontAlgn="ctr"/>
                      <a:r>
                        <a:rPr lang="en-US" sz="1000" u="none" strike="noStrike" dirty="0">
                          <a:effectLst/>
                        </a:rPr>
                        <a:t>Challenges harmful norms and practices and presents or proposes alternative ways of doing things in order to achieve shared goals.</a:t>
                      </a: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765916585"/>
                  </a:ext>
                </a:extLst>
              </a:tr>
            </a:tbl>
          </a:graphicData>
        </a:graphic>
      </p:graphicFrame>
    </p:spTree>
    <p:extLst>
      <p:ext uri="{BB962C8B-B14F-4D97-AF65-F5344CB8AC3E}">
        <p14:creationId xmlns:p14="http://schemas.microsoft.com/office/powerpoint/2010/main" val="2998136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90160BD-FCD2-1058-756E-A23C8CEF0357}"/>
              </a:ext>
            </a:extLst>
          </p:cNvPr>
          <p:cNvSpPr/>
          <p:nvPr/>
        </p:nvSpPr>
        <p:spPr>
          <a:xfrm>
            <a:off x="4302974" y="1939923"/>
            <a:ext cx="1947356" cy="790575"/>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Hexagon 16">
            <a:extLst>
              <a:ext uri="{FF2B5EF4-FFF2-40B4-BE49-F238E27FC236}">
                <a16:creationId xmlns:a16="http://schemas.microsoft.com/office/drawing/2014/main" id="{BBE8D616-7AE7-BCA4-800A-072EE17357E4}"/>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Hexagon 17">
            <a:extLst>
              <a:ext uri="{FF2B5EF4-FFF2-40B4-BE49-F238E27FC236}">
                <a16:creationId xmlns:a16="http://schemas.microsoft.com/office/drawing/2014/main" id="{70DAA8F5-3B5B-6128-342F-7964A35A3EEE}"/>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Hexagon 18">
            <a:extLst>
              <a:ext uri="{FF2B5EF4-FFF2-40B4-BE49-F238E27FC236}">
                <a16:creationId xmlns:a16="http://schemas.microsoft.com/office/drawing/2014/main" id="{3D72020C-9983-A734-89D3-C74B770049B7}"/>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Hexagon 19">
            <a:extLst>
              <a:ext uri="{FF2B5EF4-FFF2-40B4-BE49-F238E27FC236}">
                <a16:creationId xmlns:a16="http://schemas.microsoft.com/office/drawing/2014/main" id="{9D8CED34-7F93-ADAB-480F-2CF990B1CA0B}"/>
              </a:ext>
            </a:extLst>
          </p:cNvPr>
          <p:cNvSpPr/>
          <p:nvPr/>
        </p:nvSpPr>
        <p:spPr>
          <a:xfrm rot="1782986">
            <a:off x="286724" y="1689645"/>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Hexagon 20">
            <a:extLst>
              <a:ext uri="{FF2B5EF4-FFF2-40B4-BE49-F238E27FC236}">
                <a16:creationId xmlns:a16="http://schemas.microsoft.com/office/drawing/2014/main" id="{6BEAD951-1C48-3496-DD38-FB8CAEE8F04F}"/>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5E8BDA98-0A30-DDC8-6F58-10C1C782F38C}"/>
              </a:ext>
            </a:extLst>
          </p:cNvPr>
          <p:cNvSpPr txBox="1"/>
          <p:nvPr/>
        </p:nvSpPr>
        <p:spPr>
          <a:xfrm>
            <a:off x="996287" y="1440210"/>
            <a:ext cx="5254042" cy="276999"/>
          </a:xfrm>
          <a:prstGeom prst="rect">
            <a:avLst/>
          </a:prstGeom>
          <a:noFill/>
        </p:spPr>
        <p:txBody>
          <a:bodyPr wrap="square" rtlCol="0">
            <a:spAutoFit/>
          </a:bodyPr>
          <a:lstStyle/>
          <a:p>
            <a:r>
              <a:rPr lang="en-US" sz="1200" b="1" spc="300" dirty="0">
                <a:solidFill>
                  <a:schemeClr val="tx1"/>
                </a:solidFill>
              </a:rPr>
              <a:t>GUIDING PRINCIPLES FOR CASE MANAGEMENT</a:t>
            </a:r>
          </a:p>
        </p:txBody>
      </p:sp>
      <p:sp>
        <p:nvSpPr>
          <p:cNvPr id="32" name="TextBox 31">
            <a:extLst>
              <a:ext uri="{FF2B5EF4-FFF2-40B4-BE49-F238E27FC236}">
                <a16:creationId xmlns:a16="http://schemas.microsoft.com/office/drawing/2014/main" id="{2AB800AE-E9C6-1C00-2E56-41A7EB700B61}"/>
              </a:ext>
            </a:extLst>
          </p:cNvPr>
          <p:cNvSpPr txBox="1"/>
          <p:nvPr/>
        </p:nvSpPr>
        <p:spPr>
          <a:xfrm>
            <a:off x="996287" y="709847"/>
            <a:ext cx="5254042" cy="523220"/>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5FC6C5"/>
                </a:highlight>
                <a:latin typeface="Calibri"/>
                <a:ea typeface="Calibri"/>
                <a:cs typeface="Calibri"/>
                <a:sym typeface="Calibri"/>
              </a:rPr>
              <a:t>SESSION 4: WHICH PRINCIPLES GUIDE CASE MANAGEMENT? </a:t>
            </a:r>
          </a:p>
        </p:txBody>
      </p:sp>
      <p:sp>
        <p:nvSpPr>
          <p:cNvPr id="34" name="TextBox 33">
            <a:extLst>
              <a:ext uri="{FF2B5EF4-FFF2-40B4-BE49-F238E27FC236}">
                <a16:creationId xmlns:a16="http://schemas.microsoft.com/office/drawing/2014/main" id="{31D7ECA4-9669-01B1-071E-CB8011D1E80F}"/>
              </a:ext>
            </a:extLst>
          </p:cNvPr>
          <p:cNvSpPr txBox="1"/>
          <p:nvPr/>
        </p:nvSpPr>
        <p:spPr>
          <a:xfrm>
            <a:off x="996287" y="1900223"/>
            <a:ext cx="2982357" cy="7032694"/>
          </a:xfrm>
          <a:prstGeom prst="rect">
            <a:avLst/>
          </a:prstGeom>
          <a:noFill/>
        </p:spPr>
        <p:txBody>
          <a:bodyPr wrap="square">
            <a:spAutoFit/>
          </a:bodyPr>
          <a:lstStyle/>
          <a:p>
            <a:pPr marL="228600" indent="-228600">
              <a:buAutoNum type="arabicPeriod"/>
            </a:pPr>
            <a:r>
              <a:rPr lang="en-US" sz="1100" dirty="0"/>
              <a:t>Children are not denied case management support based on their age, gender, disability, ethnicity, religion or any other individual characteristic.</a:t>
            </a:r>
          </a:p>
          <a:p>
            <a:pPr marL="228600" indent="-228600">
              <a:buAutoNum type="arabicPeriod"/>
            </a:pPr>
            <a:endParaRPr lang="en-US" sz="1100" dirty="0"/>
          </a:p>
          <a:p>
            <a:pPr marL="228600" indent="-228600">
              <a:buAutoNum type="arabicPeriod"/>
            </a:pPr>
            <a:r>
              <a:rPr lang="en-US" sz="1100" dirty="0"/>
              <a:t>Before a child is registered for case management support, the caseworker will explain the case management purpose, the process and what will be done with their information.</a:t>
            </a:r>
          </a:p>
          <a:p>
            <a:pPr marL="228600" indent="-228600">
              <a:buAutoNum type="arabicPeriod"/>
            </a:pPr>
            <a:endParaRPr lang="en-US" sz="1100" dirty="0"/>
          </a:p>
          <a:p>
            <a:pPr marL="228600" indent="-228600">
              <a:buAutoNum type="arabicPeriod"/>
            </a:pPr>
            <a:r>
              <a:rPr lang="en-US" sz="1100" dirty="0"/>
              <a:t>If meeting a child at their home exposes them to further risks, for example, from the presence of a perpetrator of violence or abuse or of stigmatization by the community, a caseworker should prepare and identify another space that is safe and appropriate to meet with them.</a:t>
            </a:r>
          </a:p>
          <a:p>
            <a:pPr marL="228600" indent="-228600">
              <a:buAutoNum type="arabicPeriod"/>
            </a:pPr>
            <a:endParaRPr lang="en-US" sz="1100" dirty="0"/>
          </a:p>
          <a:p>
            <a:pPr marL="228600" indent="-228600">
              <a:buAutoNum type="arabicPeriod"/>
            </a:pPr>
            <a:endParaRPr lang="en-US" sz="1100" dirty="0"/>
          </a:p>
          <a:p>
            <a:pPr marL="228600" indent="-228600">
              <a:buAutoNum type="arabicPeriod"/>
            </a:pPr>
            <a:r>
              <a:rPr lang="en-US" sz="1100" dirty="0"/>
              <a:t>A caseworker must sign and adhere to the code of conduct of their agency.</a:t>
            </a:r>
          </a:p>
          <a:p>
            <a:pPr marL="228600" indent="-228600">
              <a:buAutoNum type="arabicPeriod"/>
            </a:pPr>
            <a:endParaRPr lang="en-US" sz="1100" dirty="0"/>
          </a:p>
          <a:p>
            <a:pPr marL="228600" indent="-228600">
              <a:buAutoNum type="arabicPeriod"/>
            </a:pPr>
            <a:endParaRPr lang="en-US" sz="1100" dirty="0"/>
          </a:p>
          <a:p>
            <a:pPr marL="228600" indent="-228600">
              <a:buAutoNum type="arabicPeriod"/>
            </a:pPr>
            <a:endParaRPr lang="en-US" sz="1100" dirty="0"/>
          </a:p>
          <a:p>
            <a:pPr marL="228600" indent="-228600">
              <a:buAutoNum type="arabicPeriod"/>
            </a:pPr>
            <a:endParaRPr lang="en-US" sz="1100" dirty="0"/>
          </a:p>
          <a:p>
            <a:pPr marL="228600" indent="-228600">
              <a:buAutoNum type="arabicPeriod"/>
            </a:pPr>
            <a:r>
              <a:rPr lang="en-US" sz="1100" dirty="0"/>
              <a:t>Multiple options are explored, and the different elements are given weight when determining a durable solution for an unaccompanied child.</a:t>
            </a:r>
          </a:p>
          <a:p>
            <a:pPr marL="228600" indent="-228600">
              <a:buAutoNum type="arabicPeriod"/>
            </a:pPr>
            <a:endParaRPr lang="en-US" sz="1100" dirty="0"/>
          </a:p>
          <a:p>
            <a:pPr marL="228600" indent="-228600">
              <a:buAutoNum type="arabicPeriod"/>
            </a:pPr>
            <a:endParaRPr lang="en-US" sz="1100" dirty="0"/>
          </a:p>
          <a:p>
            <a:pPr marL="228600" indent="-228600">
              <a:buAutoNum type="arabicPeriod"/>
            </a:pPr>
            <a:r>
              <a:rPr lang="en-US" sz="1100" dirty="0"/>
              <a:t>A caseworker will meet with the child in the child-friendly space, as the child said they feel more comfortable meeting outside their home.</a:t>
            </a:r>
          </a:p>
          <a:p>
            <a:pPr marL="228600" indent="-228600">
              <a:buAutoNum type="arabicPeriod"/>
            </a:pPr>
            <a:endParaRPr lang="en-US" sz="1100" dirty="0"/>
          </a:p>
          <a:p>
            <a:pPr marL="228600" indent="-228600">
              <a:buAutoNum type="arabicPeriod"/>
            </a:pPr>
            <a:endParaRPr lang="en-US" sz="1100" dirty="0"/>
          </a:p>
          <a:p>
            <a:pPr marL="228600" indent="-228600">
              <a:buAutoNum type="arabicPeriod"/>
            </a:pPr>
            <a:r>
              <a:rPr lang="en-US" sz="1100" dirty="0"/>
              <a:t>When filling out a referral form, only the information the receiving agency needs to know is shared.</a:t>
            </a:r>
          </a:p>
        </p:txBody>
      </p:sp>
      <p:sp>
        <p:nvSpPr>
          <p:cNvPr id="35" name="Rectangle 34">
            <a:extLst>
              <a:ext uri="{FF2B5EF4-FFF2-40B4-BE49-F238E27FC236}">
                <a16:creationId xmlns:a16="http://schemas.microsoft.com/office/drawing/2014/main" id="{81427D26-7ACC-2F60-0FDD-8760F00FDA47}"/>
              </a:ext>
            </a:extLst>
          </p:cNvPr>
          <p:cNvSpPr/>
          <p:nvPr/>
        </p:nvSpPr>
        <p:spPr>
          <a:xfrm>
            <a:off x="4302974" y="3008197"/>
            <a:ext cx="1947356" cy="790575"/>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F958ECCD-681D-DC47-243D-5CF24FB30B81}"/>
              </a:ext>
            </a:extLst>
          </p:cNvPr>
          <p:cNvSpPr/>
          <p:nvPr/>
        </p:nvSpPr>
        <p:spPr>
          <a:xfrm>
            <a:off x="4302974" y="4076471"/>
            <a:ext cx="1947356" cy="790575"/>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446C4BBF-FD51-B97D-76D2-6264761366B9}"/>
              </a:ext>
            </a:extLst>
          </p:cNvPr>
          <p:cNvSpPr/>
          <p:nvPr/>
        </p:nvSpPr>
        <p:spPr>
          <a:xfrm>
            <a:off x="4302974" y="5144745"/>
            <a:ext cx="1947356" cy="790575"/>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864B4CB6-4DDD-18D0-A0F0-593E0427E620}"/>
              </a:ext>
            </a:extLst>
          </p:cNvPr>
          <p:cNvSpPr/>
          <p:nvPr/>
        </p:nvSpPr>
        <p:spPr>
          <a:xfrm>
            <a:off x="4302974" y="6213019"/>
            <a:ext cx="1947356" cy="790575"/>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FE747DFD-0879-D7ED-9BA7-9793E8E9F215}"/>
              </a:ext>
            </a:extLst>
          </p:cNvPr>
          <p:cNvSpPr/>
          <p:nvPr/>
        </p:nvSpPr>
        <p:spPr>
          <a:xfrm>
            <a:off x="4302974" y="7281293"/>
            <a:ext cx="1947356" cy="790575"/>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D9B23C3C-9BF1-13D5-583C-2E39E03C8CE1}"/>
              </a:ext>
            </a:extLst>
          </p:cNvPr>
          <p:cNvSpPr/>
          <p:nvPr/>
        </p:nvSpPr>
        <p:spPr>
          <a:xfrm>
            <a:off x="4302974" y="8349565"/>
            <a:ext cx="1947356" cy="790575"/>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30068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FF58335-20A0-E746-DF3A-DD1706451473}"/>
              </a:ext>
            </a:extLst>
          </p:cNvPr>
          <p:cNvSpPr/>
          <p:nvPr/>
        </p:nvSpPr>
        <p:spPr>
          <a:xfrm>
            <a:off x="4302974" y="699799"/>
            <a:ext cx="1947356" cy="790575"/>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C636431D-29EA-2679-EF42-63A5B176BAEF}"/>
              </a:ext>
            </a:extLst>
          </p:cNvPr>
          <p:cNvSpPr txBox="1"/>
          <p:nvPr/>
        </p:nvSpPr>
        <p:spPr>
          <a:xfrm>
            <a:off x="996287" y="708521"/>
            <a:ext cx="2982357" cy="8048357"/>
          </a:xfrm>
          <a:prstGeom prst="rect">
            <a:avLst/>
          </a:prstGeom>
          <a:noFill/>
        </p:spPr>
        <p:txBody>
          <a:bodyPr wrap="square">
            <a:spAutoFit/>
          </a:bodyPr>
          <a:lstStyle/>
          <a:p>
            <a:pPr marL="228600" indent="-228600">
              <a:buFont typeface="+mj-lt"/>
              <a:buAutoNum type="arabicPeriod" startAt="8"/>
            </a:pPr>
            <a:r>
              <a:rPr lang="en-US" sz="1100" dirty="0"/>
              <a:t>A caseworker cannot only focus on the vulnerabilities and the protection concerns the child is facing. They will also identify what goes well, their strengths and the care and support they are currently receiving</a:t>
            </a:r>
          </a:p>
          <a:p>
            <a:pPr marL="228600" indent="-228600">
              <a:buFont typeface="+mj-lt"/>
              <a:buAutoNum type="arabicPeriod" startAt="8"/>
            </a:pPr>
            <a:endParaRPr lang="en-US" sz="1100" dirty="0"/>
          </a:p>
          <a:p>
            <a:pPr marL="228600" indent="-228600">
              <a:buFont typeface="+mj-lt"/>
              <a:buAutoNum type="arabicPeriod" startAt="8"/>
            </a:pPr>
            <a:r>
              <a:rPr lang="en-US" sz="1100" dirty="0"/>
              <a:t>A complaints mechanism is in place so that children, parents or caregivers can voice their complaints or concerns whenever they have any</a:t>
            </a:r>
          </a:p>
          <a:p>
            <a:pPr marL="228600" indent="-228600">
              <a:buFont typeface="+mj-lt"/>
              <a:buAutoNum type="arabicPeriod" startAt="8"/>
            </a:pPr>
            <a:endParaRPr lang="en-US" sz="1100" dirty="0"/>
          </a:p>
          <a:p>
            <a:pPr marL="228600" indent="-228600">
              <a:buFont typeface="+mj-lt"/>
              <a:buAutoNum type="arabicPeriod" startAt="8"/>
            </a:pPr>
            <a:endParaRPr lang="en-US" sz="1100" dirty="0"/>
          </a:p>
          <a:p>
            <a:pPr marL="228600" indent="-228600">
              <a:buFont typeface="+mj-lt"/>
              <a:buAutoNum type="arabicPeriod" startAt="8"/>
            </a:pPr>
            <a:r>
              <a:rPr lang="en-US" sz="1100" dirty="0"/>
              <a:t>To include children with difficulty hearing, a sign language translator can be hired. This allows the child to understand what is being said and to share their views and opinions</a:t>
            </a:r>
          </a:p>
          <a:p>
            <a:pPr marL="228600" indent="-228600">
              <a:buFont typeface="+mj-lt"/>
              <a:buAutoNum type="arabicPeriod" startAt="8"/>
            </a:pPr>
            <a:endParaRPr lang="en-US" sz="1100" dirty="0"/>
          </a:p>
          <a:p>
            <a:pPr marL="228600" indent="-228600">
              <a:buFont typeface="+mj-lt"/>
              <a:buAutoNum type="arabicPeriod" startAt="8"/>
            </a:pPr>
            <a:endParaRPr lang="en-US" sz="1100" dirty="0"/>
          </a:p>
          <a:p>
            <a:pPr marL="228600" indent="-228600">
              <a:buFont typeface="+mj-lt"/>
              <a:buAutoNum type="arabicPeriod" startAt="8"/>
            </a:pPr>
            <a:endParaRPr lang="en-US" sz="1100" dirty="0"/>
          </a:p>
          <a:p>
            <a:pPr marL="228600" indent="-228600">
              <a:buFont typeface="+mj-lt"/>
              <a:buAutoNum type="arabicPeriod" startAt="8"/>
            </a:pPr>
            <a:r>
              <a:rPr lang="en-US" sz="1100" dirty="0"/>
              <a:t>The caseworker’s house is not a place to receive and meet with children who are on their caseload</a:t>
            </a:r>
          </a:p>
          <a:p>
            <a:pPr marL="228600" indent="-228600">
              <a:buFont typeface="+mj-lt"/>
              <a:buAutoNum type="arabicPeriod" startAt="8"/>
            </a:pPr>
            <a:endParaRPr lang="en-US" sz="1100" dirty="0"/>
          </a:p>
          <a:p>
            <a:pPr marL="228600" indent="-228600">
              <a:buFont typeface="+mj-lt"/>
              <a:buAutoNum type="arabicPeriod" startAt="8"/>
            </a:pPr>
            <a:endParaRPr lang="en-US" sz="1100" dirty="0"/>
          </a:p>
          <a:p>
            <a:pPr marL="228600" indent="-228600">
              <a:buFont typeface="+mj-lt"/>
              <a:buAutoNum type="arabicPeriod" startAt="8"/>
            </a:pPr>
            <a:r>
              <a:rPr lang="en-US" sz="1100" dirty="0"/>
              <a:t>Children in their early childhood might not understand complex and abstract words, nor can they formulate long phrases themselves. It’s better to use short phrases (5 to 6 words) or use stories when explaining something to them.</a:t>
            </a:r>
          </a:p>
          <a:p>
            <a:pPr marL="228600" indent="-228600">
              <a:buFont typeface="+mj-lt"/>
              <a:buAutoNum type="arabicPeriod" startAt="8"/>
            </a:pPr>
            <a:endParaRPr lang="en-US" sz="1100" dirty="0"/>
          </a:p>
          <a:p>
            <a:pPr marL="228600" indent="-228600">
              <a:buFont typeface="+mj-lt"/>
              <a:buAutoNum type="arabicPeriod" startAt="8"/>
            </a:pPr>
            <a:endParaRPr lang="en-US" sz="1100" dirty="0"/>
          </a:p>
          <a:p>
            <a:pPr marL="228600" indent="-228600">
              <a:buFont typeface="+mj-lt"/>
              <a:buAutoNum type="arabicPeriod" startAt="8"/>
            </a:pPr>
            <a:r>
              <a:rPr lang="en-US" sz="1100" dirty="0"/>
              <a:t>Caseworkers work closely with other sectors, such as health, shelter, WASH, as well as with actors who provide cash assistance and other service providers.</a:t>
            </a:r>
          </a:p>
          <a:p>
            <a:pPr marL="228600" indent="-228600">
              <a:buFont typeface="+mj-lt"/>
              <a:buAutoNum type="arabicPeriod" startAt="8"/>
            </a:pPr>
            <a:endParaRPr lang="en-US" sz="1100" dirty="0"/>
          </a:p>
          <a:p>
            <a:pPr marL="228600" indent="-228600">
              <a:buFont typeface="+mj-lt"/>
              <a:buAutoNum type="arabicPeriod" startAt="8"/>
            </a:pPr>
            <a:endParaRPr lang="en-US" sz="1100" dirty="0"/>
          </a:p>
          <a:p>
            <a:pPr marL="228600" indent="-228600">
              <a:buFont typeface="+mj-lt"/>
              <a:buAutoNum type="arabicPeriod" startAt="8"/>
            </a:pPr>
            <a:r>
              <a:rPr lang="en-US" sz="1100" dirty="0"/>
              <a:t>A caseworker follows the SOP when a survivor of sexual abuse has been identified which normally should be reported to the relevant government authorities</a:t>
            </a:r>
          </a:p>
          <a:p>
            <a:pPr marL="228600" indent="-228600">
              <a:buFont typeface="+mj-lt"/>
              <a:buAutoNum type="arabicPeriod" startAt="8"/>
            </a:pPr>
            <a:endParaRPr lang="en-US" sz="1100" dirty="0"/>
          </a:p>
          <a:p>
            <a:pPr marL="228600" indent="-228600">
              <a:buFont typeface="+mj-lt"/>
              <a:buAutoNum type="arabicPeriod" startAt="8"/>
            </a:pPr>
            <a:endParaRPr lang="en-US" sz="1100" dirty="0"/>
          </a:p>
          <a:p>
            <a:pPr marL="228600" indent="-228600">
              <a:buFont typeface="+mj-lt"/>
              <a:buAutoNum type="arabicPeriod" startAt="8"/>
            </a:pPr>
            <a:r>
              <a:rPr lang="en-US" sz="1100" dirty="0"/>
              <a:t>According to the context and preferences, female caseworkers are assigned to girls and life skills sessions are organized by gender.</a:t>
            </a:r>
          </a:p>
        </p:txBody>
      </p:sp>
      <p:sp>
        <p:nvSpPr>
          <p:cNvPr id="35" name="Rectangle 34">
            <a:extLst>
              <a:ext uri="{FF2B5EF4-FFF2-40B4-BE49-F238E27FC236}">
                <a16:creationId xmlns:a16="http://schemas.microsoft.com/office/drawing/2014/main" id="{EE420AB3-7CB0-1AA3-909E-9AE546BE2866}"/>
              </a:ext>
            </a:extLst>
          </p:cNvPr>
          <p:cNvSpPr/>
          <p:nvPr/>
        </p:nvSpPr>
        <p:spPr>
          <a:xfrm>
            <a:off x="4302974" y="1768073"/>
            <a:ext cx="1947356" cy="790575"/>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51C6120D-D2AB-CF42-16B9-FE22F70A6425}"/>
              </a:ext>
            </a:extLst>
          </p:cNvPr>
          <p:cNvSpPr/>
          <p:nvPr/>
        </p:nvSpPr>
        <p:spPr>
          <a:xfrm>
            <a:off x="4302974" y="2836347"/>
            <a:ext cx="1947356" cy="790575"/>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8C0AED60-2D72-412C-DE60-1FB2289CEB1C}"/>
              </a:ext>
            </a:extLst>
          </p:cNvPr>
          <p:cNvSpPr/>
          <p:nvPr/>
        </p:nvSpPr>
        <p:spPr>
          <a:xfrm>
            <a:off x="4302974" y="3904621"/>
            <a:ext cx="1947356" cy="790575"/>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27730119-3524-F2A9-9E9D-BC6281F6CC66}"/>
              </a:ext>
            </a:extLst>
          </p:cNvPr>
          <p:cNvSpPr/>
          <p:nvPr/>
        </p:nvSpPr>
        <p:spPr>
          <a:xfrm>
            <a:off x="4302974" y="4972895"/>
            <a:ext cx="1947356" cy="790575"/>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0845975A-7F24-FC5C-3F19-A78DF102DF74}"/>
              </a:ext>
            </a:extLst>
          </p:cNvPr>
          <p:cNvSpPr/>
          <p:nvPr/>
        </p:nvSpPr>
        <p:spPr>
          <a:xfrm>
            <a:off x="4302974" y="6041169"/>
            <a:ext cx="1947356" cy="790575"/>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146EF79E-5D30-5A8E-BF69-C98EF5A7DB87}"/>
              </a:ext>
            </a:extLst>
          </p:cNvPr>
          <p:cNvSpPr/>
          <p:nvPr/>
        </p:nvSpPr>
        <p:spPr>
          <a:xfrm>
            <a:off x="4302974" y="7109441"/>
            <a:ext cx="1947356" cy="790575"/>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716EE8BF-2EFB-E7C4-05EC-03DF4919197C}"/>
              </a:ext>
            </a:extLst>
          </p:cNvPr>
          <p:cNvSpPr/>
          <p:nvPr/>
        </p:nvSpPr>
        <p:spPr>
          <a:xfrm>
            <a:off x="4302974" y="8181958"/>
            <a:ext cx="1947356" cy="790575"/>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Hexagon 41">
            <a:extLst>
              <a:ext uri="{FF2B5EF4-FFF2-40B4-BE49-F238E27FC236}">
                <a16:creationId xmlns:a16="http://schemas.microsoft.com/office/drawing/2014/main" id="{312E6C2A-250F-6532-E5B6-1CB6AC73BB26}"/>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Hexagon 42">
            <a:extLst>
              <a:ext uri="{FF2B5EF4-FFF2-40B4-BE49-F238E27FC236}">
                <a16:creationId xmlns:a16="http://schemas.microsoft.com/office/drawing/2014/main" id="{E44393E1-0E0E-A321-0540-26079F468A64}"/>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Hexagon 43">
            <a:extLst>
              <a:ext uri="{FF2B5EF4-FFF2-40B4-BE49-F238E27FC236}">
                <a16:creationId xmlns:a16="http://schemas.microsoft.com/office/drawing/2014/main" id="{0BF505D8-6EA6-0DB2-AEC1-55D475B7E20A}"/>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Hexagon 44">
            <a:extLst>
              <a:ext uri="{FF2B5EF4-FFF2-40B4-BE49-F238E27FC236}">
                <a16:creationId xmlns:a16="http://schemas.microsoft.com/office/drawing/2014/main" id="{0381F6A2-8A49-E543-0961-2A718AAA24E7}"/>
              </a:ext>
            </a:extLst>
          </p:cNvPr>
          <p:cNvSpPr/>
          <p:nvPr/>
        </p:nvSpPr>
        <p:spPr>
          <a:xfrm rot="1782986">
            <a:off x="286724" y="1689645"/>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Hexagon 45">
            <a:extLst>
              <a:ext uri="{FF2B5EF4-FFF2-40B4-BE49-F238E27FC236}">
                <a16:creationId xmlns:a16="http://schemas.microsoft.com/office/drawing/2014/main" id="{4344CF7C-3028-7E72-7654-64BE00FDDD2F}"/>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94858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9C25DA4-A1B7-B103-E1B3-59170DB2C692}"/>
              </a:ext>
            </a:extLst>
          </p:cNvPr>
          <p:cNvSpPr txBox="1"/>
          <p:nvPr/>
        </p:nvSpPr>
        <p:spPr>
          <a:xfrm>
            <a:off x="1030515" y="699799"/>
            <a:ext cx="5225142" cy="8150629"/>
          </a:xfrm>
          <a:prstGeom prst="rect">
            <a:avLst/>
          </a:prstGeom>
          <a:noFill/>
        </p:spPr>
        <p:txBody>
          <a:bodyPr wrap="square" rtlCol="0">
            <a:spAutoFit/>
          </a:bodyPr>
          <a:lstStyle/>
          <a:p>
            <a:pPr>
              <a:lnSpc>
                <a:spcPct val="107000"/>
              </a:lnSpc>
              <a:spcAft>
                <a:spcPts val="800"/>
              </a:spcAft>
            </a:pPr>
            <a:r>
              <a:rPr lang="en-US" sz="1100" b="1" dirty="0">
                <a:effectLst/>
                <a:latin typeface="Calibri" panose="020F0502020204030204" pitchFamily="34" charset="0"/>
                <a:ea typeface="Calibri" panose="020F0502020204030204" pitchFamily="34" charset="0"/>
                <a:cs typeface="Calibri" panose="020F0502020204030204" pitchFamily="34" charset="0"/>
              </a:rPr>
              <a:t>	DO NO HARM</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100" dirty="0">
                <a:effectLst/>
                <a:latin typeface="Calibri" panose="020F0502020204030204" pitchFamily="34" charset="0"/>
                <a:ea typeface="Calibri" panose="020F0502020204030204" pitchFamily="34" charset="0"/>
                <a:cs typeface="Calibri" panose="020F0502020204030204" pitchFamily="34" charset="0"/>
              </a:rPr>
              <a:t>This means ensuring that actions and interventions designed to support the child (and their family) do not expose them to further harm. At each step of the case management process, care must be taken to ensure that no harm comes to children or their families as a result of caseworker conduct, decisions made, or actions taken on behalf of the child or family. Caution should also be taken to ensure that no harm comes to children or families as a result of collecting, storing, or sharing their information. For example, care should be taken to avoid creating conflict between individuals, families, or communities, and collecting unnecessary information that, if in the wrong hands, could put a child or family at risk of violence. Unless care is taken, this may expose A child and his/her family to further harm, such as revenge acts or violence.</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100" b="1" dirty="0">
                <a:effectLst/>
                <a:latin typeface="Calibri" panose="020F0502020204030204" pitchFamily="34" charset="0"/>
                <a:ea typeface="Calibri" panose="020F0502020204030204" pitchFamily="34" charset="0"/>
                <a:cs typeface="Calibri" panose="020F0502020204030204" pitchFamily="34" charset="0"/>
              </a:rPr>
              <a:t>	PRIORITIZE THE BEST INTERESTS OF THE CHILD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100" dirty="0">
                <a:effectLst/>
                <a:latin typeface="Calibri" panose="020F0502020204030204" pitchFamily="34" charset="0"/>
                <a:ea typeface="Calibri" panose="020F0502020204030204" pitchFamily="34" charset="0"/>
                <a:cs typeface="Calibri" panose="020F0502020204030204" pitchFamily="34" charset="0"/>
              </a:rPr>
              <a:t>The "best interests of the child" encompass a child’s physical and emotional safety (their well-being) as well as their right to positive development. In line with Article 3 of the United Nations Convention on the Rights of the Child (UNCRC), the best interests of the child should provide the basis for all decisions and actions taken, and for the way in which service providers interact with children and their families. Caseworkers and their supervisors must constantly evaluate the risks and resources of the child and his environment, as well as THE positive and negative consequences of actions, and discuss these with the child and their caregivers when taking decisions. The least harmful course of action is the preferred one.</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Calibri" panose="020F0502020204030204" pitchFamily="34" charset="0"/>
              </a:rPr>
              <a:t>All actions should ensure that the child’s rights to safety and on-going development are never compromised. The Best Interests Principle must guide all decisions made during the case management process. Often in child protection, there is no one ‘’ideal’’ solution possible, but rather a series of more or less acceptable choices that must be balanced with a child’s best interests. </a:t>
            </a:r>
          </a:p>
          <a:p>
            <a:pPr>
              <a:lnSpc>
                <a:spcPct val="107000"/>
              </a:lnSpc>
              <a:spcAft>
                <a:spcPts val="80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100" b="1" dirty="0">
                <a:effectLst/>
                <a:latin typeface="Calibri" panose="020F0502020204030204" pitchFamily="34" charset="0"/>
                <a:ea typeface="Calibri" panose="020F0502020204030204" pitchFamily="34" charset="0"/>
                <a:cs typeface="Calibri" panose="020F0502020204030204" pitchFamily="34" charset="0"/>
              </a:rPr>
              <a:t>	NON-DISCRIMINATION</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100" dirty="0">
                <a:effectLst/>
                <a:latin typeface="Calibri" panose="020F0502020204030204" pitchFamily="34" charset="0"/>
                <a:ea typeface="Calibri" panose="020F0502020204030204" pitchFamily="34" charset="0"/>
                <a:cs typeface="Calibri" panose="020F0502020204030204" pitchFamily="34" charset="0"/>
              </a:rPr>
              <a:t>Adhering to the non-discrimination principle means ensuring that children are not discriminated against (treated poorly or denied services) because of their individual characteristics or a group they belong to (e.g., gender, age, socio-economic background, race, religion, ethnicity, disability, sexual orientation or gender identity). Children in need of protective services should receive assistance from agencies and caseworkers that are trained and skilled to form respectful, non-discriminatory relationships with them, treating them with compassion, empathy and care. Case management staff must actively work to be non-judgmental and avoid negative/ judgmental language in their work. Whether engaged in awareness raising, prevention or response activities agencies and caseworkers should challenge discrimination, including policies and practices that reinforce discrimination.</a:t>
            </a:r>
            <a:endParaRPr lang="en-US" sz="1100" dirty="0"/>
          </a:p>
        </p:txBody>
      </p:sp>
      <p:grpSp>
        <p:nvGrpSpPr>
          <p:cNvPr id="9" name="Group 8">
            <a:extLst>
              <a:ext uri="{FF2B5EF4-FFF2-40B4-BE49-F238E27FC236}">
                <a16:creationId xmlns:a16="http://schemas.microsoft.com/office/drawing/2014/main" id="{4585B82B-2D0C-47C2-C847-F5A113F35076}"/>
              </a:ext>
            </a:extLst>
          </p:cNvPr>
          <p:cNvGrpSpPr/>
          <p:nvPr/>
        </p:nvGrpSpPr>
        <p:grpSpPr>
          <a:xfrm>
            <a:off x="1110344" y="622576"/>
            <a:ext cx="273729" cy="286032"/>
            <a:chOff x="7345680" y="2484120"/>
            <a:chExt cx="904240" cy="944880"/>
          </a:xfrm>
        </p:grpSpPr>
        <p:sp>
          <p:nvSpPr>
            <p:cNvPr id="10" name="Oval 9">
              <a:extLst>
                <a:ext uri="{FF2B5EF4-FFF2-40B4-BE49-F238E27FC236}">
                  <a16:creationId xmlns:a16="http://schemas.microsoft.com/office/drawing/2014/main" id="{8D1F29E9-897D-A0EC-4FE4-54BC79DA3263}"/>
                </a:ext>
              </a:extLst>
            </p:cNvPr>
            <p:cNvSpPr/>
            <p:nvPr/>
          </p:nvSpPr>
          <p:spPr>
            <a:xfrm>
              <a:off x="7345680" y="2484120"/>
              <a:ext cx="904240" cy="9448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L-Shape 10">
              <a:extLst>
                <a:ext uri="{FF2B5EF4-FFF2-40B4-BE49-F238E27FC236}">
                  <a16:creationId xmlns:a16="http://schemas.microsoft.com/office/drawing/2014/main" id="{CAC38475-9A5E-066F-CD44-67DBF95E242D}"/>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8F80102E-CBE4-5927-665C-C112414FD75A}"/>
              </a:ext>
            </a:extLst>
          </p:cNvPr>
          <p:cNvGrpSpPr/>
          <p:nvPr/>
        </p:nvGrpSpPr>
        <p:grpSpPr>
          <a:xfrm>
            <a:off x="1110344" y="3075490"/>
            <a:ext cx="273729" cy="286032"/>
            <a:chOff x="7345680" y="2484120"/>
            <a:chExt cx="904240" cy="944880"/>
          </a:xfrm>
        </p:grpSpPr>
        <p:sp>
          <p:nvSpPr>
            <p:cNvPr id="13" name="Oval 12">
              <a:extLst>
                <a:ext uri="{FF2B5EF4-FFF2-40B4-BE49-F238E27FC236}">
                  <a16:creationId xmlns:a16="http://schemas.microsoft.com/office/drawing/2014/main" id="{6390F3F3-7613-CC19-BE29-7D6E5668650D}"/>
                </a:ext>
              </a:extLst>
            </p:cNvPr>
            <p:cNvSpPr/>
            <p:nvPr/>
          </p:nvSpPr>
          <p:spPr>
            <a:xfrm>
              <a:off x="7345680" y="2484120"/>
              <a:ext cx="904240" cy="9448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L-Shape 13">
              <a:extLst>
                <a:ext uri="{FF2B5EF4-FFF2-40B4-BE49-F238E27FC236}">
                  <a16:creationId xmlns:a16="http://schemas.microsoft.com/office/drawing/2014/main" id="{6AF1713C-09B7-4C77-FCE7-B03FAF5E0624}"/>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60B881F1-46DC-C52C-9EC6-9CC5DCA0E8FD}"/>
              </a:ext>
            </a:extLst>
          </p:cNvPr>
          <p:cNvGrpSpPr/>
          <p:nvPr/>
        </p:nvGrpSpPr>
        <p:grpSpPr>
          <a:xfrm>
            <a:off x="1110344" y="6355718"/>
            <a:ext cx="273729" cy="286032"/>
            <a:chOff x="7345680" y="2484120"/>
            <a:chExt cx="904240" cy="944880"/>
          </a:xfrm>
        </p:grpSpPr>
        <p:sp>
          <p:nvSpPr>
            <p:cNvPr id="16" name="Oval 15">
              <a:extLst>
                <a:ext uri="{FF2B5EF4-FFF2-40B4-BE49-F238E27FC236}">
                  <a16:creationId xmlns:a16="http://schemas.microsoft.com/office/drawing/2014/main" id="{605EEDD8-6C0F-A1A9-3685-7BDB32DD9D81}"/>
                </a:ext>
              </a:extLst>
            </p:cNvPr>
            <p:cNvSpPr/>
            <p:nvPr/>
          </p:nvSpPr>
          <p:spPr>
            <a:xfrm>
              <a:off x="7345680" y="2484120"/>
              <a:ext cx="904240" cy="9448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L-Shape 16">
              <a:extLst>
                <a:ext uri="{FF2B5EF4-FFF2-40B4-BE49-F238E27FC236}">
                  <a16:creationId xmlns:a16="http://schemas.microsoft.com/office/drawing/2014/main" id="{39768554-D463-B8E6-CD25-60CEF720F782}"/>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Hexagon 17">
            <a:extLst>
              <a:ext uri="{FF2B5EF4-FFF2-40B4-BE49-F238E27FC236}">
                <a16:creationId xmlns:a16="http://schemas.microsoft.com/office/drawing/2014/main" id="{1AAAEF9B-AAF8-2FE4-171F-B04548BF770E}"/>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Hexagon 18">
            <a:extLst>
              <a:ext uri="{FF2B5EF4-FFF2-40B4-BE49-F238E27FC236}">
                <a16:creationId xmlns:a16="http://schemas.microsoft.com/office/drawing/2014/main" id="{A68E09C4-C331-1C22-9DF0-D0616EF54A09}"/>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Hexagon 19">
            <a:extLst>
              <a:ext uri="{FF2B5EF4-FFF2-40B4-BE49-F238E27FC236}">
                <a16:creationId xmlns:a16="http://schemas.microsoft.com/office/drawing/2014/main" id="{28DDE05B-4FB4-5939-AB6B-5A3483969F16}"/>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Hexagon 20">
            <a:extLst>
              <a:ext uri="{FF2B5EF4-FFF2-40B4-BE49-F238E27FC236}">
                <a16:creationId xmlns:a16="http://schemas.microsoft.com/office/drawing/2014/main" id="{F6CB05DC-7795-B323-0DFB-C50D70B00430}"/>
              </a:ext>
            </a:extLst>
          </p:cNvPr>
          <p:cNvSpPr/>
          <p:nvPr/>
        </p:nvSpPr>
        <p:spPr>
          <a:xfrm rot="1782986">
            <a:off x="286724" y="1689645"/>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Hexagon 23">
            <a:extLst>
              <a:ext uri="{FF2B5EF4-FFF2-40B4-BE49-F238E27FC236}">
                <a16:creationId xmlns:a16="http://schemas.microsoft.com/office/drawing/2014/main" id="{C1B1CE4E-3468-4E89-2A84-49EF509F97E2}"/>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28197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36C19FF-A792-739B-F0C8-4962668D1B84}"/>
              </a:ext>
            </a:extLst>
          </p:cNvPr>
          <p:cNvSpPr/>
          <p:nvPr/>
        </p:nvSpPr>
        <p:spPr>
          <a:xfrm>
            <a:off x="0" y="-1"/>
            <a:ext cx="6858000" cy="167499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AD3E311C-85C1-B329-F0CF-959FB1E8FEAB}"/>
              </a:ext>
            </a:extLst>
          </p:cNvPr>
          <p:cNvSpPr txBox="1"/>
          <p:nvPr/>
        </p:nvSpPr>
        <p:spPr>
          <a:xfrm>
            <a:off x="1608830" y="2234507"/>
            <a:ext cx="2454242" cy="830997"/>
          </a:xfrm>
          <a:prstGeom prst="rect">
            <a:avLst/>
          </a:prstGeom>
          <a:noFill/>
        </p:spPr>
        <p:txBody>
          <a:bodyPr wrap="square">
            <a:spAutoFit/>
          </a:bodyPr>
          <a:lstStyle/>
          <a:p>
            <a:pPr marL="0" indent="0">
              <a:buNone/>
            </a:pPr>
            <a:r>
              <a:rPr lang="en-US" sz="1200" b="1" dirty="0">
                <a:latin typeface="Arial" panose="020B0604020202020204" pitchFamily="34" charset="0"/>
                <a:ea typeface="Calibri" panose="020F0502020204030204" pitchFamily="34" charset="0"/>
                <a:cs typeface="Arial" panose="020B0604020202020204" pitchFamily="34" charset="0"/>
              </a:rPr>
              <a:t>Module 1: </a:t>
            </a:r>
            <a:br>
              <a:rPr lang="en-US" sz="1200" b="1" dirty="0">
                <a:latin typeface="Arial" panose="020B0604020202020204" pitchFamily="34" charset="0"/>
                <a:ea typeface="Calibri" panose="020F0502020204030204" pitchFamily="34" charset="0"/>
                <a:cs typeface="Arial" panose="020B0604020202020204" pitchFamily="34" charset="0"/>
              </a:rPr>
            </a:br>
            <a:r>
              <a:rPr lang="en-US" sz="1200" dirty="0">
                <a:latin typeface="Arial" panose="020B0604020202020204" pitchFamily="34" charset="0"/>
                <a:ea typeface="Calibri" panose="020F0502020204030204" pitchFamily="34" charset="0"/>
                <a:cs typeface="Arial" panose="020B0604020202020204" pitchFamily="34" charset="0"/>
              </a:rPr>
              <a:t>Essential case management competencies</a:t>
            </a:r>
          </a:p>
          <a:p>
            <a:pPr marL="0" indent="0">
              <a:buNone/>
            </a:pPr>
            <a:r>
              <a:rPr lang="en-US" sz="1200" i="1" dirty="0">
                <a:latin typeface="Arial" panose="020B0604020202020204" pitchFamily="34" charset="0"/>
                <a:ea typeface="Calibri" panose="020F0502020204030204" pitchFamily="34" charset="0"/>
                <a:cs typeface="Arial" panose="020B0604020202020204" pitchFamily="34" charset="0"/>
              </a:rPr>
              <a:t>page 3</a:t>
            </a:r>
          </a:p>
        </p:txBody>
      </p:sp>
      <p:sp>
        <p:nvSpPr>
          <p:cNvPr id="4" name="TextBox 3">
            <a:extLst>
              <a:ext uri="{FF2B5EF4-FFF2-40B4-BE49-F238E27FC236}">
                <a16:creationId xmlns:a16="http://schemas.microsoft.com/office/drawing/2014/main" id="{A3865770-D2E5-EFE4-6D7A-CD41C123513F}"/>
              </a:ext>
            </a:extLst>
          </p:cNvPr>
          <p:cNvSpPr txBox="1"/>
          <p:nvPr/>
        </p:nvSpPr>
        <p:spPr>
          <a:xfrm>
            <a:off x="1608830" y="4782147"/>
            <a:ext cx="2454242" cy="646331"/>
          </a:xfrm>
          <a:prstGeom prst="rect">
            <a:avLst/>
          </a:prstGeom>
          <a:noFill/>
        </p:spPr>
        <p:txBody>
          <a:bodyPr wrap="square">
            <a:spAutoFit/>
          </a:bodyPr>
          <a:lstStyle/>
          <a:p>
            <a:pPr marL="0" indent="0">
              <a:buNone/>
            </a:pPr>
            <a:r>
              <a:rPr lang="en-US" sz="1200" b="1" dirty="0">
                <a:latin typeface="Arial" panose="020B0604020202020204" pitchFamily="34" charset="0"/>
                <a:ea typeface="Calibri" panose="020F0502020204030204" pitchFamily="34" charset="0"/>
                <a:cs typeface="Arial" panose="020B0604020202020204" pitchFamily="34" charset="0"/>
              </a:rPr>
              <a:t>Module 3: </a:t>
            </a:r>
            <a:br>
              <a:rPr lang="en-US" sz="1200" b="1" dirty="0">
                <a:latin typeface="Arial" panose="020B0604020202020204" pitchFamily="34" charset="0"/>
                <a:ea typeface="Calibri" panose="020F0502020204030204" pitchFamily="34" charset="0"/>
                <a:cs typeface="Arial" panose="020B0604020202020204" pitchFamily="34" charset="0"/>
              </a:rPr>
            </a:br>
            <a:r>
              <a:rPr lang="en-US" sz="1200" dirty="0">
                <a:latin typeface="Arial" panose="020B0604020202020204" pitchFamily="34" charset="0"/>
                <a:ea typeface="Open Sans" panose="020B0606030504020204" pitchFamily="34" charset="0"/>
                <a:cs typeface="Arial" panose="020B0604020202020204" pitchFamily="34" charset="0"/>
              </a:rPr>
              <a:t>Personal competencies (part 2)</a:t>
            </a:r>
          </a:p>
          <a:p>
            <a:r>
              <a:rPr lang="en-US" sz="1200" i="1" dirty="0">
                <a:latin typeface="Arial" panose="020B0604020202020204" pitchFamily="34" charset="0"/>
                <a:ea typeface="Calibri" panose="020F0502020204030204" pitchFamily="34" charset="0"/>
                <a:cs typeface="Arial" panose="020B0604020202020204" pitchFamily="34" charset="0"/>
              </a:rPr>
              <a:t>page 36</a:t>
            </a:r>
            <a:endParaRPr lang="en-US" sz="1200" dirty="0">
              <a:latin typeface="Arial" panose="020B060402020202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179B66AA-346F-28EE-D4D7-65CD64A5A4BC}"/>
              </a:ext>
            </a:extLst>
          </p:cNvPr>
          <p:cNvSpPr txBox="1"/>
          <p:nvPr/>
        </p:nvSpPr>
        <p:spPr>
          <a:xfrm>
            <a:off x="1608829" y="3573223"/>
            <a:ext cx="2329201" cy="646331"/>
          </a:xfrm>
          <a:prstGeom prst="rect">
            <a:avLst/>
          </a:prstGeom>
          <a:noFill/>
        </p:spPr>
        <p:txBody>
          <a:bodyPr wrap="square">
            <a:spAutoFit/>
          </a:bodyPr>
          <a:lstStyle/>
          <a:p>
            <a:r>
              <a:rPr lang="en-US" sz="1200" b="1" dirty="0">
                <a:latin typeface="Arial" panose="020B0604020202020204" pitchFamily="34" charset="0"/>
                <a:ea typeface="Calibri" panose="020F0502020204030204" pitchFamily="34" charset="0"/>
                <a:cs typeface="Arial" panose="020B0604020202020204" pitchFamily="34" charset="0"/>
              </a:rPr>
              <a:t>Module 2: </a:t>
            </a:r>
            <a:br>
              <a:rPr lang="en-US" sz="1200" b="1" dirty="0">
                <a:latin typeface="Arial" panose="020B0604020202020204" pitchFamily="34" charset="0"/>
                <a:ea typeface="Calibri" panose="020F0502020204030204" pitchFamily="34" charset="0"/>
                <a:cs typeface="Arial" panose="020B0604020202020204" pitchFamily="34" charset="0"/>
              </a:rPr>
            </a:br>
            <a:r>
              <a:rPr lang="en-US" sz="1200" dirty="0">
                <a:latin typeface="Arial" panose="020B0604020202020204" pitchFamily="34" charset="0"/>
                <a:ea typeface="Open Sans" panose="020B0606030504020204" pitchFamily="34" charset="0"/>
                <a:cs typeface="Arial" panose="020B0604020202020204" pitchFamily="34" charset="0"/>
              </a:rPr>
              <a:t>Personal competencies (part 1) </a:t>
            </a:r>
          </a:p>
          <a:p>
            <a:r>
              <a:rPr lang="en-US" sz="1200" i="1" dirty="0">
                <a:latin typeface="Arial" panose="020B0604020202020204" pitchFamily="34" charset="0"/>
                <a:ea typeface="Calibri" panose="020F0502020204030204" pitchFamily="34" charset="0"/>
                <a:cs typeface="Arial" panose="020B0604020202020204" pitchFamily="34" charset="0"/>
              </a:rPr>
              <a:t>page 25</a:t>
            </a:r>
          </a:p>
        </p:txBody>
      </p:sp>
      <p:sp>
        <p:nvSpPr>
          <p:cNvPr id="8" name="TextBox 7">
            <a:extLst>
              <a:ext uri="{FF2B5EF4-FFF2-40B4-BE49-F238E27FC236}">
                <a16:creationId xmlns:a16="http://schemas.microsoft.com/office/drawing/2014/main" id="{30A26CBE-0242-EC14-4339-A18DAC1CDDDA}"/>
              </a:ext>
            </a:extLst>
          </p:cNvPr>
          <p:cNvSpPr txBox="1"/>
          <p:nvPr/>
        </p:nvSpPr>
        <p:spPr>
          <a:xfrm>
            <a:off x="1608829" y="5993471"/>
            <a:ext cx="2329201" cy="830997"/>
          </a:xfrm>
          <a:prstGeom prst="rect">
            <a:avLst/>
          </a:prstGeom>
          <a:noFill/>
        </p:spPr>
        <p:txBody>
          <a:bodyPr wrap="square">
            <a:spAutoFit/>
          </a:bodyPr>
          <a:lstStyle/>
          <a:p>
            <a:pPr marL="0" indent="0">
              <a:buNone/>
            </a:pPr>
            <a:r>
              <a:rPr lang="en-US" sz="1200" b="1" dirty="0">
                <a:latin typeface="Arial" panose="020B0604020202020204" pitchFamily="34" charset="0"/>
                <a:ea typeface="Calibri" panose="020F0502020204030204" pitchFamily="34" charset="0"/>
                <a:cs typeface="Arial" panose="020B0604020202020204" pitchFamily="34" charset="0"/>
              </a:rPr>
              <a:t>Module 4: </a:t>
            </a:r>
            <a:r>
              <a:rPr lang="en-US" sz="1200" dirty="0">
                <a:latin typeface="Arial" panose="020B0604020202020204" pitchFamily="34" charset="0"/>
                <a:ea typeface="Open Sans" panose="020B0606030504020204" pitchFamily="34" charset="0"/>
                <a:cs typeface="Arial" panose="020B0604020202020204" pitchFamily="34" charset="0"/>
              </a:rPr>
              <a:t>Communication and mental health and psychosocial support competencies </a:t>
            </a:r>
          </a:p>
          <a:p>
            <a:pPr marL="0" indent="0">
              <a:buNone/>
            </a:pPr>
            <a:r>
              <a:rPr lang="en-US" sz="1200" i="1" dirty="0">
                <a:latin typeface="Arial" panose="020B0604020202020204" pitchFamily="34" charset="0"/>
                <a:ea typeface="Calibri" panose="020F0502020204030204" pitchFamily="34" charset="0"/>
                <a:cs typeface="Arial" panose="020B0604020202020204" pitchFamily="34" charset="0"/>
              </a:rPr>
              <a:t>page 51</a:t>
            </a:r>
            <a:endParaRPr lang="en-US" sz="1200" dirty="0">
              <a:latin typeface="Arial" panose="020B0604020202020204" pitchFamily="34"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9BC54925-5499-1044-A696-9190F11A53F6}"/>
              </a:ext>
            </a:extLst>
          </p:cNvPr>
          <p:cNvSpPr txBox="1"/>
          <p:nvPr/>
        </p:nvSpPr>
        <p:spPr>
          <a:xfrm>
            <a:off x="1608830" y="7380885"/>
            <a:ext cx="2454242" cy="646331"/>
          </a:xfrm>
          <a:prstGeom prst="rect">
            <a:avLst/>
          </a:prstGeom>
          <a:noFill/>
        </p:spPr>
        <p:txBody>
          <a:bodyPr wrap="square">
            <a:spAutoFit/>
          </a:bodyPr>
          <a:lstStyle/>
          <a:p>
            <a:pPr marL="0" indent="0">
              <a:buNone/>
            </a:pPr>
            <a:r>
              <a:rPr lang="en-US" sz="1200" b="1" dirty="0">
                <a:latin typeface="Arial" panose="020B0604020202020204" pitchFamily="34" charset="0"/>
                <a:ea typeface="Calibri" panose="020F0502020204030204" pitchFamily="34" charset="0"/>
                <a:cs typeface="Arial" panose="020B0604020202020204" pitchFamily="34" charset="0"/>
              </a:rPr>
              <a:t>Module 5: </a:t>
            </a:r>
            <a:br>
              <a:rPr lang="en-US" sz="1200" b="1" dirty="0">
                <a:latin typeface="Arial" panose="020B0604020202020204" pitchFamily="34" charset="0"/>
                <a:ea typeface="Calibri" panose="020F0502020204030204" pitchFamily="34" charset="0"/>
                <a:cs typeface="Arial" panose="020B0604020202020204" pitchFamily="34" charset="0"/>
              </a:rPr>
            </a:br>
            <a:r>
              <a:rPr lang="en-US" sz="1200" dirty="0">
                <a:latin typeface="Arial" panose="020B0604020202020204" pitchFamily="34" charset="0"/>
                <a:ea typeface="Open Sans" panose="020B0606030504020204" pitchFamily="34" charset="0"/>
                <a:cs typeface="Arial" panose="020B0604020202020204" pitchFamily="34" charset="0"/>
              </a:rPr>
              <a:t>Technical competencies </a:t>
            </a:r>
          </a:p>
          <a:p>
            <a:pPr marL="0" indent="0">
              <a:buNone/>
            </a:pPr>
            <a:r>
              <a:rPr lang="en-US" sz="1200" i="1" dirty="0">
                <a:latin typeface="Arial" panose="020B0604020202020204" pitchFamily="34" charset="0"/>
                <a:ea typeface="Calibri" panose="020F0502020204030204" pitchFamily="34" charset="0"/>
                <a:cs typeface="Arial" panose="020B0604020202020204" pitchFamily="34" charset="0"/>
              </a:rPr>
              <a:t>page 67</a:t>
            </a:r>
            <a:endParaRPr lang="en-US" sz="1200" dirty="0">
              <a:latin typeface="Arial" panose="020B0604020202020204" pitchFamily="34" charset="0"/>
              <a:ea typeface="Calibri" panose="020F0502020204030204" pitchFamily="34" charset="0"/>
              <a:cs typeface="Arial" panose="020B0604020202020204" pitchFamily="34" charset="0"/>
            </a:endParaRPr>
          </a:p>
        </p:txBody>
      </p:sp>
      <p:sp>
        <p:nvSpPr>
          <p:cNvPr id="86" name="TextBox 85">
            <a:extLst>
              <a:ext uri="{FF2B5EF4-FFF2-40B4-BE49-F238E27FC236}">
                <a16:creationId xmlns:a16="http://schemas.microsoft.com/office/drawing/2014/main" id="{F02E036A-BCDA-E946-D643-F476406B7600}"/>
              </a:ext>
            </a:extLst>
          </p:cNvPr>
          <p:cNvSpPr txBox="1"/>
          <p:nvPr/>
        </p:nvSpPr>
        <p:spPr>
          <a:xfrm>
            <a:off x="633516" y="559512"/>
            <a:ext cx="5779983" cy="769441"/>
          </a:xfrm>
          <a:prstGeom prst="rect">
            <a:avLst/>
          </a:prstGeom>
          <a:noFill/>
        </p:spPr>
        <p:txBody>
          <a:bodyPr wrap="square" rtlCol="0">
            <a:spAutoFit/>
          </a:bodyPr>
          <a:lstStyle/>
          <a:p>
            <a:pPr marL="0" marR="0" lvl="0" indent="0" rtl="0">
              <a:spcBef>
                <a:spcPts val="0"/>
              </a:spcBef>
              <a:buNone/>
            </a:pPr>
            <a:r>
              <a:rPr lang="en-US" sz="1600" b="1" i="0" u="none" strike="noStrike" cap="none" dirty="0">
                <a:solidFill>
                  <a:schemeClr val="tx2"/>
                </a:solidFill>
                <a:latin typeface="Garamond"/>
                <a:ea typeface="Garamond"/>
                <a:cs typeface="Garamond"/>
                <a:sym typeface="Garamond"/>
              </a:rPr>
              <a:t>LEVEL 2</a:t>
            </a:r>
          </a:p>
          <a:p>
            <a:pPr marL="0" marR="0" lvl="0" indent="0" rtl="0">
              <a:spcBef>
                <a:spcPts val="0"/>
              </a:spcBef>
              <a:buNone/>
            </a:pPr>
            <a:r>
              <a:rPr lang="en-US" sz="2800" b="1" i="0" u="none" strike="noStrike" cap="none" dirty="0">
                <a:solidFill>
                  <a:schemeClr val="tx2"/>
                </a:solidFill>
                <a:latin typeface="Garamond"/>
                <a:ea typeface="Garamond"/>
                <a:cs typeface="Garamond"/>
                <a:sym typeface="Garamond"/>
              </a:rPr>
              <a:t>Child Protection Case Management</a:t>
            </a:r>
            <a:endParaRPr lang="en-US" sz="2800" dirty="0">
              <a:solidFill>
                <a:schemeClr val="tx2"/>
              </a:solidFill>
            </a:endParaRPr>
          </a:p>
        </p:txBody>
      </p:sp>
      <p:grpSp>
        <p:nvGrpSpPr>
          <p:cNvPr id="121" name="Group 120">
            <a:extLst>
              <a:ext uri="{FF2B5EF4-FFF2-40B4-BE49-F238E27FC236}">
                <a16:creationId xmlns:a16="http://schemas.microsoft.com/office/drawing/2014/main" id="{EB820533-793E-2C1C-A484-0187EB3F4967}"/>
              </a:ext>
            </a:extLst>
          </p:cNvPr>
          <p:cNvGrpSpPr/>
          <p:nvPr/>
        </p:nvGrpSpPr>
        <p:grpSpPr>
          <a:xfrm>
            <a:off x="633516" y="2273194"/>
            <a:ext cx="864786" cy="745503"/>
            <a:chOff x="3529515" y="2158146"/>
            <a:chExt cx="1142910" cy="985264"/>
          </a:xfrm>
        </p:grpSpPr>
        <p:sp>
          <p:nvSpPr>
            <p:cNvPr id="87" name="Hexagon 86">
              <a:extLst>
                <a:ext uri="{FF2B5EF4-FFF2-40B4-BE49-F238E27FC236}">
                  <a16:creationId xmlns:a16="http://schemas.microsoft.com/office/drawing/2014/main" id="{63865C5F-61C0-13BB-8B79-0A378DAE9E19}"/>
                </a:ext>
              </a:extLst>
            </p:cNvPr>
            <p:cNvSpPr/>
            <p:nvPr/>
          </p:nvSpPr>
          <p:spPr>
            <a:xfrm rot="1782986">
              <a:off x="3529515" y="2158146"/>
              <a:ext cx="1142910" cy="985264"/>
            </a:xfrm>
            <a:prstGeom prst="hexagon">
              <a:avLst>
                <a:gd name="adj" fmla="val 28965"/>
                <a:gd name="vf" fmla="val 11547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Star: 5 Points 88">
              <a:extLst>
                <a:ext uri="{FF2B5EF4-FFF2-40B4-BE49-F238E27FC236}">
                  <a16:creationId xmlns:a16="http://schemas.microsoft.com/office/drawing/2014/main" id="{97B1178B-14F5-3F2B-D44E-54D93ECF05C9}"/>
                </a:ext>
              </a:extLst>
            </p:cNvPr>
            <p:cNvSpPr/>
            <p:nvPr/>
          </p:nvSpPr>
          <p:spPr>
            <a:xfrm>
              <a:off x="3762539" y="2290768"/>
              <a:ext cx="685362" cy="685362"/>
            </a:xfrm>
            <a:prstGeom prst="star5">
              <a:avLst>
                <a:gd name="adj" fmla="val 28484"/>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0" name="Group 119">
            <a:extLst>
              <a:ext uri="{FF2B5EF4-FFF2-40B4-BE49-F238E27FC236}">
                <a16:creationId xmlns:a16="http://schemas.microsoft.com/office/drawing/2014/main" id="{5CFCF7B6-4CB1-5BFB-796D-109B9D971A86}"/>
              </a:ext>
            </a:extLst>
          </p:cNvPr>
          <p:cNvGrpSpPr/>
          <p:nvPr/>
        </p:nvGrpSpPr>
        <p:grpSpPr>
          <a:xfrm>
            <a:off x="656823" y="3524519"/>
            <a:ext cx="820726" cy="788429"/>
            <a:chOff x="3551798" y="3752836"/>
            <a:chExt cx="1084680" cy="1041996"/>
          </a:xfrm>
        </p:grpSpPr>
        <p:sp>
          <p:nvSpPr>
            <p:cNvPr id="88" name="Hexagon 87">
              <a:extLst>
                <a:ext uri="{FF2B5EF4-FFF2-40B4-BE49-F238E27FC236}">
                  <a16:creationId xmlns:a16="http://schemas.microsoft.com/office/drawing/2014/main" id="{2BCA09F8-FBC1-FC8B-03EA-3FD71243B53F}"/>
                </a:ext>
              </a:extLst>
            </p:cNvPr>
            <p:cNvSpPr/>
            <p:nvPr/>
          </p:nvSpPr>
          <p:spPr>
            <a:xfrm rot="1782986">
              <a:off x="3551798" y="3752836"/>
              <a:ext cx="1084680" cy="985264"/>
            </a:xfrm>
            <a:prstGeom prst="hexagon">
              <a:avLst>
                <a:gd name="adj" fmla="val 28965"/>
                <a:gd name="vf" fmla="val 11547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0" name="Group 89">
              <a:extLst>
                <a:ext uri="{FF2B5EF4-FFF2-40B4-BE49-F238E27FC236}">
                  <a16:creationId xmlns:a16="http://schemas.microsoft.com/office/drawing/2014/main" id="{8ECBEB24-2285-C4F5-0696-6CC0D1ABC037}"/>
                </a:ext>
              </a:extLst>
            </p:cNvPr>
            <p:cNvGrpSpPr/>
            <p:nvPr/>
          </p:nvGrpSpPr>
          <p:grpSpPr>
            <a:xfrm>
              <a:off x="3844174" y="3941134"/>
              <a:ext cx="359797" cy="853698"/>
              <a:chOff x="2068313" y="2482622"/>
              <a:chExt cx="376359" cy="892995"/>
            </a:xfrm>
            <a:solidFill>
              <a:schemeClr val="bg1"/>
            </a:solidFill>
          </p:grpSpPr>
          <p:sp>
            <p:nvSpPr>
              <p:cNvPr id="91" name="Round Same Side Corner Rectangle 23">
                <a:extLst>
                  <a:ext uri="{FF2B5EF4-FFF2-40B4-BE49-F238E27FC236}">
                    <a16:creationId xmlns:a16="http://schemas.microsoft.com/office/drawing/2014/main" id="{430238FD-1DB4-31A4-D4A5-20F467856556}"/>
                  </a:ext>
                </a:extLst>
              </p:cNvPr>
              <p:cNvSpPr/>
              <p:nvPr/>
            </p:nvSpPr>
            <p:spPr>
              <a:xfrm>
                <a:off x="2071073" y="2923619"/>
                <a:ext cx="372129" cy="451998"/>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Oval 91">
                <a:extLst>
                  <a:ext uri="{FF2B5EF4-FFF2-40B4-BE49-F238E27FC236}">
                    <a16:creationId xmlns:a16="http://schemas.microsoft.com/office/drawing/2014/main" id="{CAAF9200-F8AF-237F-DDA0-2782C1193114}"/>
                  </a:ext>
                </a:extLst>
              </p:cNvPr>
              <p:cNvSpPr/>
              <p:nvPr/>
            </p:nvSpPr>
            <p:spPr>
              <a:xfrm>
                <a:off x="2068313" y="2482622"/>
                <a:ext cx="376359" cy="3763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Star: 5 Points 92">
              <a:extLst>
                <a:ext uri="{FF2B5EF4-FFF2-40B4-BE49-F238E27FC236}">
                  <a16:creationId xmlns:a16="http://schemas.microsoft.com/office/drawing/2014/main" id="{E8F7236D-DE6E-81F7-94C7-0AD5B0351086}"/>
                </a:ext>
              </a:extLst>
            </p:cNvPr>
            <p:cNvSpPr/>
            <p:nvPr/>
          </p:nvSpPr>
          <p:spPr>
            <a:xfrm>
              <a:off x="4275108" y="4324682"/>
              <a:ext cx="153902" cy="153902"/>
            </a:xfrm>
            <a:prstGeom prst="star5">
              <a:avLst>
                <a:gd name="adj" fmla="val 28484"/>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8" name="Group 117">
            <a:extLst>
              <a:ext uri="{FF2B5EF4-FFF2-40B4-BE49-F238E27FC236}">
                <a16:creationId xmlns:a16="http://schemas.microsoft.com/office/drawing/2014/main" id="{81096B55-6BCF-8D16-A430-669F5B430C4A}"/>
              </a:ext>
            </a:extLst>
          </p:cNvPr>
          <p:cNvGrpSpPr/>
          <p:nvPr/>
        </p:nvGrpSpPr>
        <p:grpSpPr>
          <a:xfrm>
            <a:off x="672034" y="6074562"/>
            <a:ext cx="864786" cy="837341"/>
            <a:chOff x="3567009" y="6786240"/>
            <a:chExt cx="1142910" cy="1106639"/>
          </a:xfrm>
        </p:grpSpPr>
        <p:sp>
          <p:nvSpPr>
            <p:cNvPr id="94" name="Hexagon 93">
              <a:extLst>
                <a:ext uri="{FF2B5EF4-FFF2-40B4-BE49-F238E27FC236}">
                  <a16:creationId xmlns:a16="http://schemas.microsoft.com/office/drawing/2014/main" id="{B0CF833A-E3B0-D423-7FB7-EF144280281C}"/>
                </a:ext>
              </a:extLst>
            </p:cNvPr>
            <p:cNvSpPr/>
            <p:nvPr/>
          </p:nvSpPr>
          <p:spPr>
            <a:xfrm rot="1782986">
              <a:off x="3567009" y="6786240"/>
              <a:ext cx="1142910" cy="985264"/>
            </a:xfrm>
            <a:prstGeom prst="hexagon">
              <a:avLst>
                <a:gd name="adj" fmla="val 28965"/>
                <a:gd name="vf" fmla="val 11547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0" name="Group 99">
              <a:extLst>
                <a:ext uri="{FF2B5EF4-FFF2-40B4-BE49-F238E27FC236}">
                  <a16:creationId xmlns:a16="http://schemas.microsoft.com/office/drawing/2014/main" id="{57FCCCB9-C312-019D-3A6A-9B7893EBE89B}"/>
                </a:ext>
              </a:extLst>
            </p:cNvPr>
            <p:cNvGrpSpPr/>
            <p:nvPr/>
          </p:nvGrpSpPr>
          <p:grpSpPr>
            <a:xfrm>
              <a:off x="3877417" y="7009440"/>
              <a:ext cx="694936" cy="883439"/>
              <a:chOff x="5532029" y="1778008"/>
              <a:chExt cx="1463806" cy="1860868"/>
            </a:xfrm>
            <a:solidFill>
              <a:schemeClr val="bg1"/>
            </a:solidFill>
          </p:grpSpPr>
          <p:grpSp>
            <p:nvGrpSpPr>
              <p:cNvPr id="101" name="Group 100">
                <a:extLst>
                  <a:ext uri="{FF2B5EF4-FFF2-40B4-BE49-F238E27FC236}">
                    <a16:creationId xmlns:a16="http://schemas.microsoft.com/office/drawing/2014/main" id="{29C12996-999A-2CE9-B356-082C230B762C}"/>
                  </a:ext>
                </a:extLst>
              </p:cNvPr>
              <p:cNvGrpSpPr/>
              <p:nvPr/>
            </p:nvGrpSpPr>
            <p:grpSpPr>
              <a:xfrm>
                <a:off x="5532029" y="1778008"/>
                <a:ext cx="723055" cy="1860868"/>
                <a:chOff x="2068313" y="2482622"/>
                <a:chExt cx="376359" cy="968604"/>
              </a:xfrm>
              <a:grpFill/>
            </p:grpSpPr>
            <p:sp>
              <p:nvSpPr>
                <p:cNvPr id="103" name="Round Same Side Corner Rectangle 23">
                  <a:extLst>
                    <a:ext uri="{FF2B5EF4-FFF2-40B4-BE49-F238E27FC236}">
                      <a16:creationId xmlns:a16="http://schemas.microsoft.com/office/drawing/2014/main" id="{CE213DC3-2981-443A-2155-013D7318F2FB}"/>
                    </a:ext>
                  </a:extLst>
                </p:cNvPr>
                <p:cNvSpPr/>
                <p:nvPr/>
              </p:nvSpPr>
              <p:spPr>
                <a:xfrm>
                  <a:off x="2071073" y="2923618"/>
                  <a:ext cx="372129" cy="527608"/>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Oval 103">
                  <a:extLst>
                    <a:ext uri="{FF2B5EF4-FFF2-40B4-BE49-F238E27FC236}">
                      <a16:creationId xmlns:a16="http://schemas.microsoft.com/office/drawing/2014/main" id="{B2A0B21F-483F-AF7E-091D-24D15EA3E4C9}"/>
                    </a:ext>
                  </a:extLst>
                </p:cNvPr>
                <p:cNvSpPr/>
                <p:nvPr/>
              </p:nvSpPr>
              <p:spPr>
                <a:xfrm>
                  <a:off x="2068313" y="2482622"/>
                  <a:ext cx="376359" cy="3763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2" name="Speech Bubble: Rectangle with Corners Rounded 101">
                <a:extLst>
                  <a:ext uri="{FF2B5EF4-FFF2-40B4-BE49-F238E27FC236}">
                    <a16:creationId xmlns:a16="http://schemas.microsoft.com/office/drawing/2014/main" id="{97842978-F430-C91C-A351-D7FB5754D851}"/>
                  </a:ext>
                </a:extLst>
              </p:cNvPr>
              <p:cNvSpPr/>
              <p:nvPr/>
            </p:nvSpPr>
            <p:spPr>
              <a:xfrm>
                <a:off x="6535544" y="1996974"/>
                <a:ext cx="460291" cy="327241"/>
              </a:xfrm>
              <a:prstGeom prst="wedgeRoundRectCallout">
                <a:avLst>
                  <a:gd name="adj1" fmla="val -69318"/>
                  <a:gd name="adj2" fmla="val 26564"/>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17" name="Group 116">
            <a:extLst>
              <a:ext uri="{FF2B5EF4-FFF2-40B4-BE49-F238E27FC236}">
                <a16:creationId xmlns:a16="http://schemas.microsoft.com/office/drawing/2014/main" id="{C3A1163C-2FE7-F242-04FE-13AE34DDF2AB}"/>
              </a:ext>
            </a:extLst>
          </p:cNvPr>
          <p:cNvGrpSpPr/>
          <p:nvPr/>
        </p:nvGrpSpPr>
        <p:grpSpPr>
          <a:xfrm>
            <a:off x="672032" y="7342195"/>
            <a:ext cx="864785" cy="826717"/>
            <a:chOff x="3567008" y="8313703"/>
            <a:chExt cx="1142910" cy="1092598"/>
          </a:xfrm>
        </p:grpSpPr>
        <p:sp>
          <p:nvSpPr>
            <p:cNvPr id="95" name="Hexagon 94">
              <a:extLst>
                <a:ext uri="{FF2B5EF4-FFF2-40B4-BE49-F238E27FC236}">
                  <a16:creationId xmlns:a16="http://schemas.microsoft.com/office/drawing/2014/main" id="{E8A6CFDF-E3A5-CE89-C1C7-EDCC02546849}"/>
                </a:ext>
              </a:extLst>
            </p:cNvPr>
            <p:cNvSpPr/>
            <p:nvPr/>
          </p:nvSpPr>
          <p:spPr>
            <a:xfrm rot="1782986">
              <a:off x="3567008" y="8313703"/>
              <a:ext cx="1142910" cy="985264"/>
            </a:xfrm>
            <a:prstGeom prst="hexagon">
              <a:avLst>
                <a:gd name="adj" fmla="val 28965"/>
                <a:gd name="vf" fmla="val 11547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5" name="Group 104">
              <a:extLst>
                <a:ext uri="{FF2B5EF4-FFF2-40B4-BE49-F238E27FC236}">
                  <a16:creationId xmlns:a16="http://schemas.microsoft.com/office/drawing/2014/main" id="{9013E8FC-E4B9-DC7C-D48E-2B59501628CE}"/>
                </a:ext>
              </a:extLst>
            </p:cNvPr>
            <p:cNvGrpSpPr/>
            <p:nvPr/>
          </p:nvGrpSpPr>
          <p:grpSpPr>
            <a:xfrm>
              <a:off x="3719720" y="8543620"/>
              <a:ext cx="683203" cy="862681"/>
              <a:chOff x="8610677" y="1949046"/>
              <a:chExt cx="1635723" cy="2065428"/>
            </a:xfrm>
            <a:solidFill>
              <a:schemeClr val="bg1"/>
            </a:solidFill>
          </p:grpSpPr>
          <p:grpSp>
            <p:nvGrpSpPr>
              <p:cNvPr id="106" name="Group 105">
                <a:extLst>
                  <a:ext uri="{FF2B5EF4-FFF2-40B4-BE49-F238E27FC236}">
                    <a16:creationId xmlns:a16="http://schemas.microsoft.com/office/drawing/2014/main" id="{E980B6A6-6018-D09F-E300-6F2A3DDADAF7}"/>
                  </a:ext>
                </a:extLst>
              </p:cNvPr>
              <p:cNvGrpSpPr/>
              <p:nvPr/>
            </p:nvGrpSpPr>
            <p:grpSpPr>
              <a:xfrm>
                <a:off x="9523345" y="1949046"/>
                <a:ext cx="723055" cy="2065428"/>
                <a:chOff x="2068313" y="2482622"/>
                <a:chExt cx="376359" cy="1075080"/>
              </a:xfrm>
              <a:grpFill/>
            </p:grpSpPr>
            <p:sp>
              <p:nvSpPr>
                <p:cNvPr id="114" name="Round Same Side Corner Rectangle 23">
                  <a:extLst>
                    <a:ext uri="{FF2B5EF4-FFF2-40B4-BE49-F238E27FC236}">
                      <a16:creationId xmlns:a16="http://schemas.microsoft.com/office/drawing/2014/main" id="{96BBA341-0344-8E2D-1EBB-534F9FA26240}"/>
                    </a:ext>
                  </a:extLst>
                </p:cNvPr>
                <p:cNvSpPr/>
                <p:nvPr/>
              </p:nvSpPr>
              <p:spPr>
                <a:xfrm>
                  <a:off x="2071073" y="2923618"/>
                  <a:ext cx="372129" cy="634084"/>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Oval 114">
                  <a:extLst>
                    <a:ext uri="{FF2B5EF4-FFF2-40B4-BE49-F238E27FC236}">
                      <a16:creationId xmlns:a16="http://schemas.microsoft.com/office/drawing/2014/main" id="{7F13750D-CDEE-1858-630A-92C2344319F3}"/>
                    </a:ext>
                  </a:extLst>
                </p:cNvPr>
                <p:cNvSpPr/>
                <p:nvPr/>
              </p:nvSpPr>
              <p:spPr>
                <a:xfrm>
                  <a:off x="2068313" y="2482622"/>
                  <a:ext cx="376359" cy="3763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7" name="Group 106">
                <a:extLst>
                  <a:ext uri="{FF2B5EF4-FFF2-40B4-BE49-F238E27FC236}">
                    <a16:creationId xmlns:a16="http://schemas.microsoft.com/office/drawing/2014/main" id="{C3E0B4E6-97B3-61E5-009C-197076CED996}"/>
                  </a:ext>
                </a:extLst>
              </p:cNvPr>
              <p:cNvGrpSpPr/>
              <p:nvPr/>
            </p:nvGrpSpPr>
            <p:grpSpPr>
              <a:xfrm rot="1340767">
                <a:off x="8610677" y="2757147"/>
                <a:ext cx="1143373" cy="765710"/>
                <a:chOff x="8638649" y="2848747"/>
                <a:chExt cx="1143373" cy="765710"/>
              </a:xfrm>
              <a:grpFill/>
            </p:grpSpPr>
            <p:grpSp>
              <p:nvGrpSpPr>
                <p:cNvPr id="108" name="Group 107">
                  <a:extLst>
                    <a:ext uri="{FF2B5EF4-FFF2-40B4-BE49-F238E27FC236}">
                      <a16:creationId xmlns:a16="http://schemas.microsoft.com/office/drawing/2014/main" id="{0A2ABDB1-FB2D-186B-DA40-52282AA4B581}"/>
                    </a:ext>
                  </a:extLst>
                </p:cNvPr>
                <p:cNvGrpSpPr/>
                <p:nvPr/>
              </p:nvGrpSpPr>
              <p:grpSpPr>
                <a:xfrm>
                  <a:off x="9199056" y="3070836"/>
                  <a:ext cx="473281" cy="543621"/>
                  <a:chOff x="2968390" y="1782471"/>
                  <a:chExt cx="241654" cy="277569"/>
                </a:xfrm>
                <a:grpFill/>
              </p:grpSpPr>
              <p:sp>
                <p:nvSpPr>
                  <p:cNvPr id="112" name="Round Same Side Corner Rectangle 25">
                    <a:extLst>
                      <a:ext uri="{FF2B5EF4-FFF2-40B4-BE49-F238E27FC236}">
                        <a16:creationId xmlns:a16="http://schemas.microsoft.com/office/drawing/2014/main" id="{1E3B67FC-D8D3-91CC-99D1-21BE84FC9FFB}"/>
                      </a:ext>
                    </a:extLst>
                  </p:cNvPr>
                  <p:cNvSpPr/>
                  <p:nvPr/>
                </p:nvSpPr>
                <p:spPr>
                  <a:xfrm rot="12859561">
                    <a:off x="3108478" y="1782471"/>
                    <a:ext cx="101566" cy="245105"/>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Round Same Side Corner Rectangle 26">
                    <a:extLst>
                      <a:ext uri="{FF2B5EF4-FFF2-40B4-BE49-F238E27FC236}">
                        <a16:creationId xmlns:a16="http://schemas.microsoft.com/office/drawing/2014/main" id="{F7DA3DB2-0A96-10A9-C9FA-43F517D8624A}"/>
                      </a:ext>
                    </a:extLst>
                  </p:cNvPr>
                  <p:cNvSpPr/>
                  <p:nvPr/>
                </p:nvSpPr>
                <p:spPr>
                  <a:xfrm rot="14101202">
                    <a:off x="3000569" y="1926295"/>
                    <a:ext cx="101566" cy="165924"/>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9" name="Rectangle 108">
                  <a:extLst>
                    <a:ext uri="{FF2B5EF4-FFF2-40B4-BE49-F238E27FC236}">
                      <a16:creationId xmlns:a16="http://schemas.microsoft.com/office/drawing/2014/main" id="{0B8C78F0-5809-FC13-4655-513C9CFA0F5C}"/>
                    </a:ext>
                  </a:extLst>
                </p:cNvPr>
                <p:cNvSpPr/>
                <p:nvPr/>
              </p:nvSpPr>
              <p:spPr>
                <a:xfrm rot="18896039">
                  <a:off x="8941395" y="2835615"/>
                  <a:ext cx="89541" cy="6950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Round Same Side Corner Rectangle 26">
                  <a:extLst>
                    <a:ext uri="{FF2B5EF4-FFF2-40B4-BE49-F238E27FC236}">
                      <a16:creationId xmlns:a16="http://schemas.microsoft.com/office/drawing/2014/main" id="{D8F1D7EC-0F3C-7AEB-BFA9-FD63F319557A}"/>
                    </a:ext>
                  </a:extLst>
                </p:cNvPr>
                <p:cNvSpPr/>
                <p:nvPr/>
              </p:nvSpPr>
              <p:spPr>
                <a:xfrm rot="16535945">
                  <a:off x="9409026" y="2820208"/>
                  <a:ext cx="197815" cy="548177"/>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1" name="Straight Arrow Connector 110">
                  <a:extLst>
                    <a:ext uri="{FF2B5EF4-FFF2-40B4-BE49-F238E27FC236}">
                      <a16:creationId xmlns:a16="http://schemas.microsoft.com/office/drawing/2014/main" id="{6B520AD7-4CF6-87C1-F891-60D563D73469}"/>
                    </a:ext>
                  </a:extLst>
                </p:cNvPr>
                <p:cNvCxnSpPr>
                  <a:cxnSpLocks/>
                </p:cNvCxnSpPr>
                <p:nvPr/>
              </p:nvCxnSpPr>
              <p:spPr>
                <a:xfrm flipH="1">
                  <a:off x="9233205" y="2848747"/>
                  <a:ext cx="146520" cy="214069"/>
                </a:xfrm>
                <a:prstGeom prst="straightConnector1">
                  <a:avLst/>
                </a:prstGeom>
                <a:grpFill/>
                <a:ln w="28575">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grpSp>
        <p:nvGrpSpPr>
          <p:cNvPr id="119" name="Group 118">
            <a:extLst>
              <a:ext uri="{FF2B5EF4-FFF2-40B4-BE49-F238E27FC236}">
                <a16:creationId xmlns:a16="http://schemas.microsoft.com/office/drawing/2014/main" id="{389A00E7-D6A4-4B8E-89E0-21F6408B4B1C}"/>
              </a:ext>
            </a:extLst>
          </p:cNvPr>
          <p:cNvGrpSpPr/>
          <p:nvPr/>
        </p:nvGrpSpPr>
        <p:grpSpPr>
          <a:xfrm>
            <a:off x="681215" y="4835272"/>
            <a:ext cx="820726" cy="792418"/>
            <a:chOff x="3576190" y="5171863"/>
            <a:chExt cx="1084680" cy="1047268"/>
          </a:xfrm>
        </p:grpSpPr>
        <p:sp>
          <p:nvSpPr>
            <p:cNvPr id="96" name="Hexagon 95">
              <a:extLst>
                <a:ext uri="{FF2B5EF4-FFF2-40B4-BE49-F238E27FC236}">
                  <a16:creationId xmlns:a16="http://schemas.microsoft.com/office/drawing/2014/main" id="{56E431D4-749C-36A4-C15F-642E75AE8271}"/>
                </a:ext>
              </a:extLst>
            </p:cNvPr>
            <p:cNvSpPr/>
            <p:nvPr/>
          </p:nvSpPr>
          <p:spPr>
            <a:xfrm rot="1782986">
              <a:off x="3576190" y="5171863"/>
              <a:ext cx="1084680" cy="985264"/>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3B5A66CE-00F5-32A8-EE57-C834EE1BF0D7}"/>
                </a:ext>
              </a:extLst>
            </p:cNvPr>
            <p:cNvGrpSpPr/>
            <p:nvPr/>
          </p:nvGrpSpPr>
          <p:grpSpPr>
            <a:xfrm>
              <a:off x="3877417" y="5365433"/>
              <a:ext cx="359797" cy="853698"/>
              <a:chOff x="2068313" y="2482622"/>
              <a:chExt cx="376359" cy="892995"/>
            </a:xfrm>
            <a:solidFill>
              <a:schemeClr val="bg1"/>
            </a:solidFill>
          </p:grpSpPr>
          <p:sp>
            <p:nvSpPr>
              <p:cNvPr id="98" name="Round Same Side Corner Rectangle 23">
                <a:extLst>
                  <a:ext uri="{FF2B5EF4-FFF2-40B4-BE49-F238E27FC236}">
                    <a16:creationId xmlns:a16="http://schemas.microsoft.com/office/drawing/2014/main" id="{5179E9DB-15B0-A6D8-4B0D-9468E98F877E}"/>
                  </a:ext>
                </a:extLst>
              </p:cNvPr>
              <p:cNvSpPr/>
              <p:nvPr/>
            </p:nvSpPr>
            <p:spPr>
              <a:xfrm>
                <a:off x="2071073" y="2923619"/>
                <a:ext cx="372129" cy="451998"/>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a:extLst>
                  <a:ext uri="{FF2B5EF4-FFF2-40B4-BE49-F238E27FC236}">
                    <a16:creationId xmlns:a16="http://schemas.microsoft.com/office/drawing/2014/main" id="{47ABEE51-A2BD-19B3-93C8-7B5DD3F0C0E6}"/>
                  </a:ext>
                </a:extLst>
              </p:cNvPr>
              <p:cNvSpPr/>
              <p:nvPr/>
            </p:nvSpPr>
            <p:spPr>
              <a:xfrm>
                <a:off x="2068313" y="2482622"/>
                <a:ext cx="376359" cy="3763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6" name="Star: 5 Points 115">
              <a:extLst>
                <a:ext uri="{FF2B5EF4-FFF2-40B4-BE49-F238E27FC236}">
                  <a16:creationId xmlns:a16="http://schemas.microsoft.com/office/drawing/2014/main" id="{0A077440-9853-85AC-C531-B8B3B8EF4AD6}"/>
                </a:ext>
              </a:extLst>
            </p:cNvPr>
            <p:cNvSpPr/>
            <p:nvPr/>
          </p:nvSpPr>
          <p:spPr>
            <a:xfrm>
              <a:off x="4276881" y="5736396"/>
              <a:ext cx="153902" cy="153902"/>
            </a:xfrm>
            <a:prstGeom prst="star5">
              <a:avLst>
                <a:gd name="adj" fmla="val 28484"/>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92444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9C25DA4-A1B7-B103-E1B3-59170DB2C692}"/>
              </a:ext>
            </a:extLst>
          </p:cNvPr>
          <p:cNvSpPr txBox="1"/>
          <p:nvPr/>
        </p:nvSpPr>
        <p:spPr>
          <a:xfrm>
            <a:off x="1001486" y="699799"/>
            <a:ext cx="5239657" cy="6701515"/>
          </a:xfrm>
          <a:prstGeom prst="rect">
            <a:avLst/>
          </a:prstGeom>
          <a:noFill/>
        </p:spPr>
        <p:txBody>
          <a:bodyPr wrap="square" rtlCol="0">
            <a:spAutoFit/>
          </a:bodyPr>
          <a:lstStyle/>
          <a:p>
            <a:pPr>
              <a:lnSpc>
                <a:spcPct val="107000"/>
              </a:lnSpc>
              <a:spcAft>
                <a:spcPts val="800"/>
              </a:spcAft>
            </a:pPr>
            <a:r>
              <a:rPr lang="en-US" sz="1100" b="1" dirty="0">
                <a:effectLst/>
                <a:latin typeface="Calibri" panose="020F0502020204030204" pitchFamily="34" charset="0"/>
                <a:ea typeface="Calibri" panose="020F0502020204030204" pitchFamily="34" charset="0"/>
                <a:cs typeface="Calibri" panose="020F0502020204030204" pitchFamily="34" charset="0"/>
              </a:rPr>
              <a:t>	ADHERE TO ETHICAL STANDARDS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100" dirty="0">
                <a:effectLst/>
                <a:latin typeface="Calibri" panose="020F0502020204030204" pitchFamily="34" charset="0"/>
                <a:ea typeface="Calibri" panose="020F0502020204030204" pitchFamily="34" charset="0"/>
                <a:cs typeface="Calibri" panose="020F0502020204030204" pitchFamily="34" charset="0"/>
              </a:rPr>
              <a:t>For agencies and staff working with children, professional ethical standards and practices should be developed and applied; these may be professional codes of conduct and child protection policies, in addition to adherence with national and international laws. Adhering to ethical standards also includes following the guidelines such as the Case Management Guidelines.</a:t>
            </a:r>
          </a:p>
          <a:p>
            <a:pPr>
              <a:lnSpc>
                <a:spcPct val="107000"/>
              </a:lnSpc>
              <a:spcAft>
                <a:spcPts val="80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100" b="1" dirty="0">
                <a:effectLst/>
                <a:latin typeface="Calibri" panose="020F0502020204030204" pitchFamily="34" charset="0"/>
                <a:ea typeface="Calibri" panose="020F0502020204030204" pitchFamily="34" charset="0"/>
                <a:cs typeface="Calibri" panose="020F0502020204030204" pitchFamily="34" charset="0"/>
              </a:rPr>
              <a:t>	SEEK INFORMED CONSENT AND/OR INFORMED ASSENT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100" dirty="0">
                <a:effectLst/>
                <a:latin typeface="Calibri" panose="020F0502020204030204" pitchFamily="34" charset="0"/>
                <a:ea typeface="Calibri" panose="020F0502020204030204" pitchFamily="34" charset="0"/>
                <a:cs typeface="Calibri" panose="020F0502020204030204" pitchFamily="34" charset="0"/>
              </a:rPr>
              <a:t>Informed consent is the voluntary agreement of an individual who has the capacity to give consent, and who exercises free and informed choice. In all circumstances, consent should be sought from children and their families or caregivers prior to providing services.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100" dirty="0">
                <a:effectLst/>
                <a:latin typeface="Calibri" panose="020F0502020204030204" pitchFamily="34" charset="0"/>
                <a:ea typeface="Calibri" panose="020F0502020204030204" pitchFamily="34" charset="0"/>
                <a:cs typeface="Calibri" panose="020F0502020204030204" pitchFamily="34" charset="0"/>
              </a:rPr>
              <a:t>Informed assent is the expressed willingness to participate in services and this is sought in the case of younger children who are by nature or law too young to give informed consent, but old enough to understand and agree to participate in services.  Even for very young children (those under 5 years old) efforts should be made to explain in language appropriate to their age, what information is being sought, what it will be used for, and how it will be shared. Where consent is not given, but agencies need to take actions to protect a child, the reasons for this should be explained and the participation of children and non-offending family members continually encouraged.</a:t>
            </a:r>
          </a:p>
          <a:p>
            <a:pPr>
              <a:lnSpc>
                <a:spcPct val="107000"/>
              </a:lnSpc>
              <a:spcAft>
                <a:spcPts val="80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100" b="1" dirty="0">
                <a:effectLst/>
                <a:latin typeface="Calibri" panose="020F0502020204030204" pitchFamily="34" charset="0"/>
                <a:ea typeface="Calibri" panose="020F0502020204030204" pitchFamily="34" charset="0"/>
                <a:cs typeface="Calibri" panose="020F0502020204030204" pitchFamily="34" charset="0"/>
              </a:rPr>
              <a:t>	RESPECT CONFIDENTIALITY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100" dirty="0">
                <a:effectLst/>
                <a:latin typeface="Calibri" panose="020F0502020204030204" pitchFamily="34" charset="0"/>
                <a:ea typeface="Calibri" panose="020F0502020204030204" pitchFamily="34" charset="0"/>
                <a:cs typeface="Calibri" panose="020F0502020204030204" pitchFamily="34" charset="0"/>
              </a:rPr>
              <a:t>Confidentiality is linked to sharing information on a need-to-know basis, i.e., sharing it only with those individuals who require the information in order to protect the child. Any sensitive and identifying information collected on children should only be shared on a need-to-know basis with as few individuals as possible. Respecting confidentiality requires service providers to protect information gathered about clients according to agreed data protection policies and ensure it is accessible only with a client’s explicit permission. Limitations to confidentiality, e.g., when caseworkers identify safety concerns and need to involve other services or where they are required by law to report crimes, must be explained to children and caregivers during the informed consent or assent processes.</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6DDD3EFE-29A0-A9F4-F393-9867CA9D3303}"/>
              </a:ext>
            </a:extLst>
          </p:cNvPr>
          <p:cNvGrpSpPr/>
          <p:nvPr/>
        </p:nvGrpSpPr>
        <p:grpSpPr>
          <a:xfrm>
            <a:off x="1110344" y="622576"/>
            <a:ext cx="273729" cy="286032"/>
            <a:chOff x="7345680" y="2484120"/>
            <a:chExt cx="904240" cy="944880"/>
          </a:xfrm>
        </p:grpSpPr>
        <p:sp>
          <p:nvSpPr>
            <p:cNvPr id="10" name="Oval 9">
              <a:extLst>
                <a:ext uri="{FF2B5EF4-FFF2-40B4-BE49-F238E27FC236}">
                  <a16:creationId xmlns:a16="http://schemas.microsoft.com/office/drawing/2014/main" id="{684AC40C-8AB6-283E-4BDC-DEA429ED09D9}"/>
                </a:ext>
              </a:extLst>
            </p:cNvPr>
            <p:cNvSpPr/>
            <p:nvPr/>
          </p:nvSpPr>
          <p:spPr>
            <a:xfrm>
              <a:off x="7345680" y="2484120"/>
              <a:ext cx="904240" cy="9448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L-Shape 10">
              <a:extLst>
                <a:ext uri="{FF2B5EF4-FFF2-40B4-BE49-F238E27FC236}">
                  <a16:creationId xmlns:a16="http://schemas.microsoft.com/office/drawing/2014/main" id="{00234073-749D-D408-08C9-CCAEE261FCD5}"/>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B496238-CC1D-D631-6646-02DE3333AB7E}"/>
              </a:ext>
            </a:extLst>
          </p:cNvPr>
          <p:cNvGrpSpPr/>
          <p:nvPr/>
        </p:nvGrpSpPr>
        <p:grpSpPr>
          <a:xfrm>
            <a:off x="1110344" y="2194005"/>
            <a:ext cx="273729" cy="286032"/>
            <a:chOff x="7345680" y="2484120"/>
            <a:chExt cx="904240" cy="944880"/>
          </a:xfrm>
        </p:grpSpPr>
        <p:sp>
          <p:nvSpPr>
            <p:cNvPr id="13" name="Oval 12">
              <a:extLst>
                <a:ext uri="{FF2B5EF4-FFF2-40B4-BE49-F238E27FC236}">
                  <a16:creationId xmlns:a16="http://schemas.microsoft.com/office/drawing/2014/main" id="{B1F74445-EC50-8622-5A2F-AA931A1F3DD7}"/>
                </a:ext>
              </a:extLst>
            </p:cNvPr>
            <p:cNvSpPr/>
            <p:nvPr/>
          </p:nvSpPr>
          <p:spPr>
            <a:xfrm>
              <a:off x="7345680" y="2484120"/>
              <a:ext cx="904240" cy="9448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L-Shape 13">
              <a:extLst>
                <a:ext uri="{FF2B5EF4-FFF2-40B4-BE49-F238E27FC236}">
                  <a16:creationId xmlns:a16="http://schemas.microsoft.com/office/drawing/2014/main" id="{81A38458-04B0-3762-CBFF-CE29C0354957}"/>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269F9B75-0AD7-F191-A593-476A3009E070}"/>
              </a:ext>
            </a:extLst>
          </p:cNvPr>
          <p:cNvGrpSpPr/>
          <p:nvPr/>
        </p:nvGrpSpPr>
        <p:grpSpPr>
          <a:xfrm>
            <a:off x="1110344" y="5111377"/>
            <a:ext cx="273729" cy="286032"/>
            <a:chOff x="7345680" y="2484120"/>
            <a:chExt cx="904240" cy="944880"/>
          </a:xfrm>
        </p:grpSpPr>
        <p:sp>
          <p:nvSpPr>
            <p:cNvPr id="16" name="Oval 15">
              <a:extLst>
                <a:ext uri="{FF2B5EF4-FFF2-40B4-BE49-F238E27FC236}">
                  <a16:creationId xmlns:a16="http://schemas.microsoft.com/office/drawing/2014/main" id="{A0422336-0FC7-CB92-F902-13DB756B360B}"/>
                </a:ext>
              </a:extLst>
            </p:cNvPr>
            <p:cNvSpPr/>
            <p:nvPr/>
          </p:nvSpPr>
          <p:spPr>
            <a:xfrm>
              <a:off x="7345680" y="2484120"/>
              <a:ext cx="904240" cy="9448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L-Shape 16">
              <a:extLst>
                <a:ext uri="{FF2B5EF4-FFF2-40B4-BE49-F238E27FC236}">
                  <a16:creationId xmlns:a16="http://schemas.microsoft.com/office/drawing/2014/main" id="{3082D317-B954-A5DF-6AC3-C564597DCBDD}"/>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Hexagon 17">
            <a:extLst>
              <a:ext uri="{FF2B5EF4-FFF2-40B4-BE49-F238E27FC236}">
                <a16:creationId xmlns:a16="http://schemas.microsoft.com/office/drawing/2014/main" id="{6AFE1EB5-9395-FDE6-1B60-0AC03453FFFA}"/>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Hexagon 18">
            <a:extLst>
              <a:ext uri="{FF2B5EF4-FFF2-40B4-BE49-F238E27FC236}">
                <a16:creationId xmlns:a16="http://schemas.microsoft.com/office/drawing/2014/main" id="{80323A7B-3A4E-EFEA-78D7-5B3A47BB19E9}"/>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Hexagon 19">
            <a:extLst>
              <a:ext uri="{FF2B5EF4-FFF2-40B4-BE49-F238E27FC236}">
                <a16:creationId xmlns:a16="http://schemas.microsoft.com/office/drawing/2014/main" id="{80F87478-CD5E-4027-7C8D-A76A0EF75B3A}"/>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Hexagon 20">
            <a:extLst>
              <a:ext uri="{FF2B5EF4-FFF2-40B4-BE49-F238E27FC236}">
                <a16:creationId xmlns:a16="http://schemas.microsoft.com/office/drawing/2014/main" id="{366D574F-2181-C557-8691-0E7ABAE89B63}"/>
              </a:ext>
            </a:extLst>
          </p:cNvPr>
          <p:cNvSpPr/>
          <p:nvPr/>
        </p:nvSpPr>
        <p:spPr>
          <a:xfrm rot="1782986">
            <a:off x="286724" y="1689645"/>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Hexagon 23">
            <a:extLst>
              <a:ext uri="{FF2B5EF4-FFF2-40B4-BE49-F238E27FC236}">
                <a16:creationId xmlns:a16="http://schemas.microsoft.com/office/drawing/2014/main" id="{9AD339D0-DC2B-1879-4A0E-A26643DD17BF}"/>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39831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9C25DA4-A1B7-B103-E1B3-59170DB2C692}"/>
              </a:ext>
            </a:extLst>
          </p:cNvPr>
          <p:cNvSpPr txBox="1"/>
          <p:nvPr/>
        </p:nvSpPr>
        <p:spPr>
          <a:xfrm>
            <a:off x="1001486" y="699799"/>
            <a:ext cx="5254171" cy="7528664"/>
          </a:xfrm>
          <a:prstGeom prst="rect">
            <a:avLst/>
          </a:prstGeom>
          <a:noFill/>
        </p:spPr>
        <p:txBody>
          <a:bodyPr wrap="square" rtlCol="0">
            <a:spAutoFit/>
          </a:bodyPr>
          <a:lstStyle/>
          <a:p>
            <a:pPr>
              <a:lnSpc>
                <a:spcPct val="107000"/>
              </a:lnSpc>
              <a:spcAft>
                <a:spcPts val="800"/>
              </a:spcAft>
            </a:pPr>
            <a:r>
              <a:rPr lang="en-US" sz="1100" b="1" dirty="0">
                <a:effectLst/>
                <a:latin typeface="Calibri" panose="020F0502020204030204" pitchFamily="34" charset="0"/>
                <a:ea typeface="Calibri" panose="020F0502020204030204" pitchFamily="34" charset="0"/>
                <a:cs typeface="Calibri" panose="020F0502020204030204" pitchFamily="34" charset="0"/>
              </a:rPr>
              <a:t>	ENSURE ACCOUNTABILITY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100" dirty="0">
                <a:effectLst/>
                <a:latin typeface="Calibri" panose="020F0502020204030204" pitchFamily="34" charset="0"/>
                <a:ea typeface="Calibri" panose="020F0502020204030204" pitchFamily="34" charset="0"/>
                <a:cs typeface="Calibri" panose="020F0502020204030204" pitchFamily="34" charset="0"/>
              </a:rPr>
              <a:t>Accountability refers to being held responsible for one’s actions and for the results of those actions. Agencies and staff involved in case management are accountable to the child, the family, and the community. Agencies and individuals providing case management must comply with the national legal and policy framework. They will also have to comply with professional codes of conduct where these exist. In the absence of a legal framework, the guiding principles and the good practice standards outlined in the CPMS provide a foundation for practice.  Agencies introducing or supporting case management services must take responsibility for the initial training, on-going capacity building and regular supervision of staff to ensure appropriate quality of care. This must also provide children and their families with routine opportunities to give feedback on the support and services they have received.</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US" sz="1100" b="1"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US" sz="1100" b="1" dirty="0">
                <a:effectLst/>
                <a:latin typeface="Calibri" panose="020F0502020204030204" pitchFamily="34" charset="0"/>
                <a:ea typeface="Calibri" panose="020F0502020204030204" pitchFamily="34" charset="0"/>
                <a:cs typeface="Calibri" panose="020F0502020204030204" pitchFamily="34" charset="0"/>
              </a:rPr>
              <a:t>	CASE MANAGEMENT SERVICES SHOULD BE: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100" b="1" dirty="0">
                <a:effectLst/>
                <a:latin typeface="Calibri" panose="020F0502020204030204" pitchFamily="34" charset="0"/>
                <a:ea typeface="Calibri" panose="020F0502020204030204" pitchFamily="34" charset="0"/>
                <a:cs typeface="Calibri" panose="020F0502020204030204" pitchFamily="34" charset="0"/>
              </a:rPr>
              <a:t>CHILD FRIENDLY </a:t>
            </a:r>
            <a:r>
              <a:rPr lang="en-US" sz="1100" dirty="0">
                <a:effectLst/>
                <a:latin typeface="Calibri" panose="020F0502020204030204" pitchFamily="34" charset="0"/>
                <a:ea typeface="Calibri" panose="020F0502020204030204" pitchFamily="34" charset="0"/>
                <a:cs typeface="Calibri" panose="020F0502020204030204" pitchFamily="34" charset="0"/>
              </a:rPr>
              <a:t>– entails providing services in ways that are appropriate and accessible for children. For example, by providing information in formats / languages that can be understood by children of different ages.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100" b="1" dirty="0">
                <a:effectLst/>
                <a:latin typeface="Calibri" panose="020F0502020204030204" pitchFamily="34" charset="0"/>
                <a:ea typeface="Calibri" panose="020F0502020204030204" pitchFamily="34" charset="0"/>
                <a:cs typeface="Calibri" panose="020F0502020204030204" pitchFamily="34" charset="0"/>
              </a:rPr>
              <a:t>CHILD CENTERED</a:t>
            </a:r>
            <a:r>
              <a:rPr lang="en-US" sz="1100" dirty="0">
                <a:effectLst/>
                <a:latin typeface="Calibri" panose="020F0502020204030204" pitchFamily="34" charset="0"/>
                <a:ea typeface="Calibri" panose="020F0502020204030204" pitchFamily="34" charset="0"/>
                <a:cs typeface="Calibri" panose="020F0502020204030204" pitchFamily="34" charset="0"/>
              </a:rPr>
              <a:t> – entails organizing and delivering services, and making decisions in a way that centers on children’s needs and best interests. For example, you should consider holding reviews and meetings at times that are convenient for children and their families, rather than those that fit in with the working hours of staff.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100"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100" b="1" dirty="0">
                <a:effectLst/>
                <a:latin typeface="Calibri" panose="020F0502020204030204" pitchFamily="34" charset="0"/>
                <a:ea typeface="Calibri" panose="020F0502020204030204" pitchFamily="34" charset="0"/>
                <a:cs typeface="Calibri" panose="020F0502020204030204" pitchFamily="34" charset="0"/>
              </a:rPr>
              <a:t>	EMPOWER CHILDREN AND FAMILIES TO BUILD UPON THEIR STRENGTHS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100" dirty="0">
                <a:effectLst/>
                <a:latin typeface="Calibri" panose="020F0502020204030204" pitchFamily="34" charset="0"/>
                <a:ea typeface="Calibri" panose="020F0502020204030204" pitchFamily="34" charset="0"/>
                <a:cs typeface="Calibri" panose="020F0502020204030204" pitchFamily="34" charset="0"/>
              </a:rPr>
              <a:t>All children, and their families, possess the resources and skills to help themselves and contribute positively towards finding solutions to their own problems. Caseworkers and supervisors must work to engage children and families to play an active role in the case management process.  Throughout the case management process caseworkers should focus on empowering children and their families to play an active role in the case management process. In practice, this means that, in addition to identifying problems and providing services, caseworkers must consider the child and family’s strengths and resources and how to build their capacity to care for themselves.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100" dirty="0">
                <a:effectLst/>
                <a:latin typeface="Calibri" panose="020F0502020204030204" pitchFamily="34" charset="0"/>
                <a:ea typeface="Calibri" panose="020F0502020204030204" pitchFamily="34" charset="0"/>
                <a:cs typeface="Calibri" panose="020F0502020204030204" pitchFamily="34" charset="0"/>
              </a:rPr>
              <a:t>While caseworkers are providing an important service, it is ultimately the child’s and their family’s lives that are affected; they must always be active participants in the decisions made for their care. Furthermore, helping children to participate in decision-making is an important part of the recovery process that builds their sense of control over their lives and helps them to develop natural resilience.</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2F3BCF04-32C0-3662-B0B2-6620B83049B3}"/>
              </a:ext>
            </a:extLst>
          </p:cNvPr>
          <p:cNvGrpSpPr/>
          <p:nvPr/>
        </p:nvGrpSpPr>
        <p:grpSpPr>
          <a:xfrm>
            <a:off x="1110344" y="622576"/>
            <a:ext cx="273729" cy="286032"/>
            <a:chOff x="7345680" y="2484120"/>
            <a:chExt cx="904240" cy="944880"/>
          </a:xfrm>
        </p:grpSpPr>
        <p:sp>
          <p:nvSpPr>
            <p:cNvPr id="10" name="Oval 9">
              <a:extLst>
                <a:ext uri="{FF2B5EF4-FFF2-40B4-BE49-F238E27FC236}">
                  <a16:creationId xmlns:a16="http://schemas.microsoft.com/office/drawing/2014/main" id="{5D15F6D1-C4AE-8F0B-A12C-D6544B2BC8B2}"/>
                </a:ext>
              </a:extLst>
            </p:cNvPr>
            <p:cNvSpPr/>
            <p:nvPr/>
          </p:nvSpPr>
          <p:spPr>
            <a:xfrm>
              <a:off x="7345680" y="2484120"/>
              <a:ext cx="904240" cy="9448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L-Shape 10">
              <a:extLst>
                <a:ext uri="{FF2B5EF4-FFF2-40B4-BE49-F238E27FC236}">
                  <a16:creationId xmlns:a16="http://schemas.microsoft.com/office/drawing/2014/main" id="{2C72CDD2-A967-E99A-E776-B824A984A80A}"/>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39F68B5E-05AD-04E4-8840-D55ECC4C78D3}"/>
              </a:ext>
            </a:extLst>
          </p:cNvPr>
          <p:cNvGrpSpPr/>
          <p:nvPr/>
        </p:nvGrpSpPr>
        <p:grpSpPr>
          <a:xfrm>
            <a:off x="1110344" y="3249661"/>
            <a:ext cx="273729" cy="286032"/>
            <a:chOff x="7345680" y="2484120"/>
            <a:chExt cx="904240" cy="944880"/>
          </a:xfrm>
        </p:grpSpPr>
        <p:sp>
          <p:nvSpPr>
            <p:cNvPr id="13" name="Oval 12">
              <a:extLst>
                <a:ext uri="{FF2B5EF4-FFF2-40B4-BE49-F238E27FC236}">
                  <a16:creationId xmlns:a16="http://schemas.microsoft.com/office/drawing/2014/main" id="{1B101EC0-FC4D-8715-DF50-5BDE47C0C12E}"/>
                </a:ext>
              </a:extLst>
            </p:cNvPr>
            <p:cNvSpPr/>
            <p:nvPr/>
          </p:nvSpPr>
          <p:spPr>
            <a:xfrm>
              <a:off x="7345680" y="2484120"/>
              <a:ext cx="904240" cy="9448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L-Shape 13">
              <a:extLst>
                <a:ext uri="{FF2B5EF4-FFF2-40B4-BE49-F238E27FC236}">
                  <a16:creationId xmlns:a16="http://schemas.microsoft.com/office/drawing/2014/main" id="{49A1D5F1-5952-84E9-6600-8DAEB2D5154B}"/>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25D584B8-9F5E-51CE-5A50-7D896AA054D0}"/>
              </a:ext>
            </a:extLst>
          </p:cNvPr>
          <p:cNvGrpSpPr/>
          <p:nvPr/>
        </p:nvGrpSpPr>
        <p:grpSpPr>
          <a:xfrm>
            <a:off x="1110344" y="5281661"/>
            <a:ext cx="273729" cy="286032"/>
            <a:chOff x="7345680" y="2484120"/>
            <a:chExt cx="904240" cy="944880"/>
          </a:xfrm>
        </p:grpSpPr>
        <p:sp>
          <p:nvSpPr>
            <p:cNvPr id="16" name="Oval 15">
              <a:extLst>
                <a:ext uri="{FF2B5EF4-FFF2-40B4-BE49-F238E27FC236}">
                  <a16:creationId xmlns:a16="http://schemas.microsoft.com/office/drawing/2014/main" id="{3DBAEEC8-3369-7C03-9F8B-D36F5CB79D09}"/>
                </a:ext>
              </a:extLst>
            </p:cNvPr>
            <p:cNvSpPr/>
            <p:nvPr/>
          </p:nvSpPr>
          <p:spPr>
            <a:xfrm>
              <a:off x="7345680" y="2484120"/>
              <a:ext cx="904240" cy="9448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L-Shape 16">
              <a:extLst>
                <a:ext uri="{FF2B5EF4-FFF2-40B4-BE49-F238E27FC236}">
                  <a16:creationId xmlns:a16="http://schemas.microsoft.com/office/drawing/2014/main" id="{A151304B-21E1-380C-722D-B0D768F8AE69}"/>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Hexagon 17">
            <a:extLst>
              <a:ext uri="{FF2B5EF4-FFF2-40B4-BE49-F238E27FC236}">
                <a16:creationId xmlns:a16="http://schemas.microsoft.com/office/drawing/2014/main" id="{86C38E66-336B-8230-F6C1-B8E5AA8601DC}"/>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Hexagon 18">
            <a:extLst>
              <a:ext uri="{FF2B5EF4-FFF2-40B4-BE49-F238E27FC236}">
                <a16:creationId xmlns:a16="http://schemas.microsoft.com/office/drawing/2014/main" id="{7FBAACBD-F75C-D64B-2283-07C7004B3C2D}"/>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Hexagon 19">
            <a:extLst>
              <a:ext uri="{FF2B5EF4-FFF2-40B4-BE49-F238E27FC236}">
                <a16:creationId xmlns:a16="http://schemas.microsoft.com/office/drawing/2014/main" id="{BA500799-1CF1-89E4-64DC-72D2424E010B}"/>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Hexagon 20">
            <a:extLst>
              <a:ext uri="{FF2B5EF4-FFF2-40B4-BE49-F238E27FC236}">
                <a16:creationId xmlns:a16="http://schemas.microsoft.com/office/drawing/2014/main" id="{92AD8106-7F7A-6C44-B1F8-E143DF3FFB1C}"/>
              </a:ext>
            </a:extLst>
          </p:cNvPr>
          <p:cNvSpPr/>
          <p:nvPr/>
        </p:nvSpPr>
        <p:spPr>
          <a:xfrm rot="1782986">
            <a:off x="286724" y="1689645"/>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Hexagon 23">
            <a:extLst>
              <a:ext uri="{FF2B5EF4-FFF2-40B4-BE49-F238E27FC236}">
                <a16:creationId xmlns:a16="http://schemas.microsoft.com/office/drawing/2014/main" id="{DFCA1688-9ED2-C2E5-23C4-D1EB93B53418}"/>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09556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9C25DA4-A1B7-B103-E1B3-59170DB2C692}"/>
              </a:ext>
            </a:extLst>
          </p:cNvPr>
          <p:cNvSpPr txBox="1"/>
          <p:nvPr/>
        </p:nvSpPr>
        <p:spPr>
          <a:xfrm>
            <a:off x="1016000" y="699799"/>
            <a:ext cx="5239657" cy="8229176"/>
          </a:xfrm>
          <a:prstGeom prst="rect">
            <a:avLst/>
          </a:prstGeom>
          <a:noFill/>
        </p:spPr>
        <p:txBody>
          <a:bodyPr wrap="square" rtlCol="0">
            <a:spAutoFit/>
          </a:bodyPr>
          <a:lstStyle/>
          <a:p>
            <a:pPr lvl="1">
              <a:lnSpc>
                <a:spcPct val="107000"/>
              </a:lnSpc>
              <a:spcAft>
                <a:spcPts val="800"/>
              </a:spcAft>
            </a:pPr>
            <a:r>
              <a:rPr lang="en-US" sz="1100" b="1" dirty="0">
                <a:effectLst/>
                <a:latin typeface="Calibri" panose="020F0502020204030204" pitchFamily="34" charset="0"/>
                <a:ea typeface="Calibri" panose="020F0502020204030204" pitchFamily="34" charset="0"/>
                <a:cs typeface="Calibri" panose="020F0502020204030204" pitchFamily="34" charset="0"/>
              </a:rPr>
              <a:t>BASE ALL ACTIONS ON SOUND KNOWLEDGE OF CHILD DEVELOPMENT, CHILD RIGHTS AND CHILD PROTECTION</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100" dirty="0">
                <a:effectLst/>
                <a:latin typeface="Calibri" panose="020F0502020204030204" pitchFamily="34" charset="0"/>
                <a:ea typeface="Calibri" panose="020F0502020204030204" pitchFamily="34" charset="0"/>
                <a:cs typeface="Calibri" panose="020F0502020204030204" pitchFamily="34" charset="0"/>
              </a:rPr>
              <a:t>Assessments and interventions must be made on the basis of knowledge about child development, child rights, and child protection (such as understanding vulnerabilities, risk factors, and family dynamics). Knowledge of child development helps caseworkers determine how to involve and communicate with children depending on their age and evolving capacities. As standards for the treatment of children vary across cultures and regions, knowledge of child rights is essential to ensure international norms and standards are respected and incorporated into case decisions. Finally, staff working with children who are affected by humanitarian crises, sexually exploited, unaccompanied, or separated should also receive specialized training in handling such sensitive cases. Without such knowledge, case plans may not adequately address children’s needs and uphold their rights and could even be harmful to the child.</a:t>
            </a:r>
          </a:p>
          <a:p>
            <a:pPr>
              <a:lnSpc>
                <a:spcPct val="107000"/>
              </a:lnSpc>
              <a:spcAft>
                <a:spcPts val="800"/>
              </a:spcAft>
            </a:pPr>
            <a:endParaRPr lang="en-US" sz="1100" b="1"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US" sz="1100" b="1" dirty="0">
                <a:effectLst/>
                <a:latin typeface="Calibri" panose="020F0502020204030204" pitchFamily="34" charset="0"/>
                <a:ea typeface="Calibri" panose="020F0502020204030204" pitchFamily="34" charset="0"/>
                <a:cs typeface="Calibri" panose="020F0502020204030204" pitchFamily="34" charset="0"/>
              </a:rPr>
              <a:t>	FACILITATE MEANINGFUL PARTICIPATION OF CHILDREN</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100" dirty="0">
                <a:effectLst/>
                <a:latin typeface="Calibri" panose="020F0502020204030204" pitchFamily="34" charset="0"/>
                <a:ea typeface="Calibri" panose="020F0502020204030204" pitchFamily="34" charset="0"/>
                <a:cs typeface="Calibri" panose="020F0502020204030204" pitchFamily="34" charset="0"/>
              </a:rPr>
              <a:t>Children have a right to express opinions about their experiences and to participate in decisions that affect their lives. Caseworkers are responsible for communicating with children their right to participate – including the right not to answer questions that make them uncomfortable – and supporting them in claiming this right throughout the case management process. Supporting the participation of children must take account of the culture, and in contexts where it may not be safe for children to speak out publicly, caseworkers have a responsibility to create a safe and confidential space for children to participate in their own cases.</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b="1" dirty="0">
                <a:effectLst/>
                <a:latin typeface="Calibri" panose="020F0502020204030204" pitchFamily="34" charset="0"/>
                <a:ea typeface="Calibri" panose="020F0502020204030204" pitchFamily="34" charset="0"/>
                <a:cs typeface="Calibri" panose="020F0502020204030204" pitchFamily="34" charset="0"/>
              </a:rPr>
              <a:t>PROVIDE CULTURALLY APPROPRIATE PROCESSES AND SERVICES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100" dirty="0">
                <a:effectLst/>
                <a:latin typeface="Calibri" panose="020F0502020204030204" pitchFamily="34" charset="0"/>
                <a:ea typeface="Calibri" panose="020F0502020204030204" pitchFamily="34" charset="0"/>
                <a:cs typeface="Calibri" panose="020F0502020204030204" pitchFamily="34" charset="0"/>
              </a:rPr>
              <a:t>Caseworkers and agencies should recognize and respect diversity in the communities where they work and be aware of individual, family, group, and community differences. This is important to be able to make an informed and holistic assessment of a child’s situation, to improve caseworkers’ capacity to work effectively, and to identify solutions that leverage local methods of care and protection and are in line with the children's and families’ values and beliefs. When what is in the best interest of the child conflicts with cultural values or practices, the best interests of the child should be prioritized, ensuring decisions do not place them at additional risk. With difficult issues like the non-education of girls or child labor, caseworkers should develop harm reduction strategies and seek to address the underlying causes of social conditions. For example, families that send girls to school might be given priority access to cash transfer programs or livelihood projects. In some contexts, confronting these protection issues and cultural practices can lead to conflict and may create additional risks for children, families, and communities, as well as for caseworkers. Decisions made around these issues must include a careful assessment of risk and always respect the principles of do no harm and the best interests of the child.</a:t>
            </a:r>
          </a:p>
        </p:txBody>
      </p:sp>
      <p:grpSp>
        <p:nvGrpSpPr>
          <p:cNvPr id="9" name="Group 8">
            <a:extLst>
              <a:ext uri="{FF2B5EF4-FFF2-40B4-BE49-F238E27FC236}">
                <a16:creationId xmlns:a16="http://schemas.microsoft.com/office/drawing/2014/main" id="{975883FB-49F0-9DFB-13A5-9CDDDE964E3C}"/>
              </a:ext>
            </a:extLst>
          </p:cNvPr>
          <p:cNvGrpSpPr/>
          <p:nvPr/>
        </p:nvGrpSpPr>
        <p:grpSpPr>
          <a:xfrm>
            <a:off x="1110344" y="765592"/>
            <a:ext cx="273729" cy="286032"/>
            <a:chOff x="7345680" y="2484120"/>
            <a:chExt cx="904240" cy="944880"/>
          </a:xfrm>
        </p:grpSpPr>
        <p:sp>
          <p:nvSpPr>
            <p:cNvPr id="10" name="Oval 9">
              <a:extLst>
                <a:ext uri="{FF2B5EF4-FFF2-40B4-BE49-F238E27FC236}">
                  <a16:creationId xmlns:a16="http://schemas.microsoft.com/office/drawing/2014/main" id="{1FDA75DF-05EF-A1E6-8E53-973F39A3080D}"/>
                </a:ext>
              </a:extLst>
            </p:cNvPr>
            <p:cNvSpPr/>
            <p:nvPr/>
          </p:nvSpPr>
          <p:spPr>
            <a:xfrm>
              <a:off x="7345680" y="2484120"/>
              <a:ext cx="904240" cy="9448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L-Shape 10">
              <a:extLst>
                <a:ext uri="{FF2B5EF4-FFF2-40B4-BE49-F238E27FC236}">
                  <a16:creationId xmlns:a16="http://schemas.microsoft.com/office/drawing/2014/main" id="{13BF9A52-E4AB-030A-9666-0D3ACF71865C}"/>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D3A4923F-AA21-3ECD-F21A-8B1FF744626C}"/>
              </a:ext>
            </a:extLst>
          </p:cNvPr>
          <p:cNvGrpSpPr/>
          <p:nvPr/>
        </p:nvGrpSpPr>
        <p:grpSpPr>
          <a:xfrm>
            <a:off x="1110344" y="3467376"/>
            <a:ext cx="273729" cy="286032"/>
            <a:chOff x="7345680" y="2484120"/>
            <a:chExt cx="904240" cy="944880"/>
          </a:xfrm>
        </p:grpSpPr>
        <p:sp>
          <p:nvSpPr>
            <p:cNvPr id="13" name="Oval 12">
              <a:extLst>
                <a:ext uri="{FF2B5EF4-FFF2-40B4-BE49-F238E27FC236}">
                  <a16:creationId xmlns:a16="http://schemas.microsoft.com/office/drawing/2014/main" id="{89821562-90FE-DD60-C438-BB31A3A22AF6}"/>
                </a:ext>
              </a:extLst>
            </p:cNvPr>
            <p:cNvSpPr/>
            <p:nvPr/>
          </p:nvSpPr>
          <p:spPr>
            <a:xfrm>
              <a:off x="7345680" y="2484120"/>
              <a:ext cx="904240" cy="9448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L-Shape 13">
              <a:extLst>
                <a:ext uri="{FF2B5EF4-FFF2-40B4-BE49-F238E27FC236}">
                  <a16:creationId xmlns:a16="http://schemas.microsoft.com/office/drawing/2014/main" id="{BEDEB7BC-B095-70BA-22F1-934E22DCB72A}"/>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DBDFC7AE-EB61-CE0E-3205-7E51860B7C75}"/>
              </a:ext>
            </a:extLst>
          </p:cNvPr>
          <p:cNvGrpSpPr/>
          <p:nvPr/>
        </p:nvGrpSpPr>
        <p:grpSpPr>
          <a:xfrm>
            <a:off x="1110344" y="5542919"/>
            <a:ext cx="273729" cy="286032"/>
            <a:chOff x="7345680" y="2484120"/>
            <a:chExt cx="904240" cy="944880"/>
          </a:xfrm>
        </p:grpSpPr>
        <p:sp>
          <p:nvSpPr>
            <p:cNvPr id="16" name="Oval 15">
              <a:extLst>
                <a:ext uri="{FF2B5EF4-FFF2-40B4-BE49-F238E27FC236}">
                  <a16:creationId xmlns:a16="http://schemas.microsoft.com/office/drawing/2014/main" id="{5C98A579-34B6-CCC7-38F9-A1B976314892}"/>
                </a:ext>
              </a:extLst>
            </p:cNvPr>
            <p:cNvSpPr/>
            <p:nvPr/>
          </p:nvSpPr>
          <p:spPr>
            <a:xfrm>
              <a:off x="7345680" y="2484120"/>
              <a:ext cx="904240" cy="9448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L-Shape 16">
              <a:extLst>
                <a:ext uri="{FF2B5EF4-FFF2-40B4-BE49-F238E27FC236}">
                  <a16:creationId xmlns:a16="http://schemas.microsoft.com/office/drawing/2014/main" id="{AEBEE658-4F6B-2EEA-38DF-153BF9E0E919}"/>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Hexagon 17">
            <a:extLst>
              <a:ext uri="{FF2B5EF4-FFF2-40B4-BE49-F238E27FC236}">
                <a16:creationId xmlns:a16="http://schemas.microsoft.com/office/drawing/2014/main" id="{B8CEE87C-FE2A-7633-0510-472EEDC4D477}"/>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Hexagon 18">
            <a:extLst>
              <a:ext uri="{FF2B5EF4-FFF2-40B4-BE49-F238E27FC236}">
                <a16:creationId xmlns:a16="http://schemas.microsoft.com/office/drawing/2014/main" id="{942CDDDA-C4C8-8F1C-3D79-AA1EE4E3E4CC}"/>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Hexagon 19">
            <a:extLst>
              <a:ext uri="{FF2B5EF4-FFF2-40B4-BE49-F238E27FC236}">
                <a16:creationId xmlns:a16="http://schemas.microsoft.com/office/drawing/2014/main" id="{2E45A560-6400-B25B-AE86-BD5B5A88C3C0}"/>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Hexagon 20">
            <a:extLst>
              <a:ext uri="{FF2B5EF4-FFF2-40B4-BE49-F238E27FC236}">
                <a16:creationId xmlns:a16="http://schemas.microsoft.com/office/drawing/2014/main" id="{B77FBED9-1FB2-3A43-7E78-982AF326C6FF}"/>
              </a:ext>
            </a:extLst>
          </p:cNvPr>
          <p:cNvSpPr/>
          <p:nvPr/>
        </p:nvSpPr>
        <p:spPr>
          <a:xfrm rot="1782986">
            <a:off x="286724" y="1689645"/>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Hexagon 23">
            <a:extLst>
              <a:ext uri="{FF2B5EF4-FFF2-40B4-BE49-F238E27FC236}">
                <a16:creationId xmlns:a16="http://schemas.microsoft.com/office/drawing/2014/main" id="{80827D76-4DDE-3E50-1AEF-E0BFEA9CD245}"/>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55716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9C25DA4-A1B7-B103-E1B3-59170DB2C692}"/>
              </a:ext>
            </a:extLst>
          </p:cNvPr>
          <p:cNvSpPr txBox="1"/>
          <p:nvPr/>
        </p:nvSpPr>
        <p:spPr>
          <a:xfrm>
            <a:off x="1001486" y="699799"/>
            <a:ext cx="5254171" cy="7426072"/>
          </a:xfrm>
          <a:prstGeom prst="rect">
            <a:avLst/>
          </a:prstGeom>
          <a:noFill/>
        </p:spPr>
        <p:txBody>
          <a:bodyPr wrap="square" rtlCol="0">
            <a:spAutoFit/>
          </a:bodyPr>
          <a:lstStyle/>
          <a:p>
            <a:pPr>
              <a:lnSpc>
                <a:spcPct val="107000"/>
              </a:lnSpc>
              <a:spcAft>
                <a:spcPts val="800"/>
              </a:spcAft>
            </a:pPr>
            <a:r>
              <a:rPr lang="en-US" sz="1100" b="1" dirty="0">
                <a:effectLst/>
                <a:latin typeface="Calibri" panose="020F0502020204030204" pitchFamily="34" charset="0"/>
                <a:ea typeface="Calibri" panose="020F0502020204030204" pitchFamily="34" charset="0"/>
                <a:cs typeface="Calibri" panose="020F0502020204030204" pitchFamily="34" charset="0"/>
              </a:rPr>
              <a:t>	COORDINATE AND COLLABORATE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100" dirty="0">
                <a:effectLst/>
                <a:latin typeface="Calibri" panose="020F0502020204030204" pitchFamily="34" charset="0"/>
                <a:ea typeface="Calibri" panose="020F0502020204030204" pitchFamily="34" charset="0"/>
                <a:cs typeface="Calibri" panose="020F0502020204030204" pitchFamily="34" charset="0"/>
              </a:rPr>
              <a:t>Child protection programs are more effective when agencies work together and involve communities, families, and children in their efforts. Case management can provide a process for improving coordination and collaboration among all actors with a mandate to protect children, including community leaders, government departments, service providers, CBOs, local NGOs, and international agencies. Agreed protocols on information sharing and referrals contribute to quality case management and ensure confidentiality and the best interests of the child are upheld. International organizations, in particular, have a responsibility to coordinate their activities and efforts with national governments and non-governmental agencies to ensure that existing systems are strengthened and not duplicated.</a:t>
            </a:r>
          </a:p>
          <a:p>
            <a:pPr>
              <a:lnSpc>
                <a:spcPct val="107000"/>
              </a:lnSpc>
              <a:spcAft>
                <a:spcPts val="800"/>
              </a:spcAft>
            </a:pPr>
            <a:endParaRPr lang="en-US" sz="1100" b="1" dirty="0">
              <a:effectLst/>
              <a:latin typeface="Calibri" panose="020F0502020204030204" pitchFamily="34" charset="0"/>
              <a:ea typeface="Calibri" panose="020F0502020204030204" pitchFamily="34" charset="0"/>
              <a:cs typeface="Calibri" panose="020F0502020204030204" pitchFamily="34" charset="0"/>
            </a:endParaRPr>
          </a:p>
          <a:p>
            <a:pPr lvl="1">
              <a:lnSpc>
                <a:spcPct val="107000"/>
              </a:lnSpc>
              <a:spcAft>
                <a:spcPts val="800"/>
              </a:spcAft>
            </a:pPr>
            <a:r>
              <a:rPr lang="en-US" sz="1100" b="1" dirty="0">
                <a:effectLst/>
                <a:latin typeface="Calibri" panose="020F0502020204030204" pitchFamily="34" charset="0"/>
                <a:ea typeface="Calibri" panose="020F0502020204030204" pitchFamily="34" charset="0"/>
                <a:cs typeface="Calibri" panose="020F0502020204030204" pitchFamily="34" charset="0"/>
              </a:rPr>
              <a:t>MAINTAIN PROFESSIONAL BOUNDARIES &amp; ADDRESSING CONFLICTS OF INTEREST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100" dirty="0">
                <a:effectLst/>
                <a:latin typeface="Calibri" panose="020F0502020204030204" pitchFamily="34" charset="0"/>
                <a:ea typeface="Calibri" panose="020F0502020204030204" pitchFamily="34" charset="0"/>
                <a:cs typeface="Calibri" panose="020F0502020204030204" pitchFamily="34" charset="0"/>
              </a:rPr>
              <a:t>Caseworkers and agencies should act with integrity by not abusing the power or trust of the child or their family. Caseworkers must not ask for or accept favors, payments, or gifts in exchange for services or support. Personal and professional limitations and boundaries must be recognized and respected. Steps should be taken to address conflicts of interest where they arise. An example of a conflict of interest might be where the caseworker and child are in some way related or from the same social network, or where the caseworker working with the child is also the caseworker for the perpetrator of the abuse. Caseworkers and agencies should take action to resolve these issues in a way that is positive for the child so that children are neither negatively affected nor given an unfair benefit as a result.</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100" b="1" dirty="0">
                <a:effectLst/>
                <a:latin typeface="Calibri" panose="020F0502020204030204" pitchFamily="34" charset="0"/>
                <a:ea typeface="Calibri" panose="020F0502020204030204" pitchFamily="34" charset="0"/>
                <a:cs typeface="Calibri" panose="020F0502020204030204" pitchFamily="34" charset="0"/>
              </a:rPr>
              <a:t>	OBSERVE MANDATORY REPORTING LAWS AND POLICIES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100" dirty="0">
                <a:effectLst/>
                <a:latin typeface="Calibri" panose="020F0502020204030204" pitchFamily="34" charset="0"/>
                <a:ea typeface="Calibri" panose="020F0502020204030204" pitchFamily="34" charset="0"/>
                <a:cs typeface="Calibri" panose="020F0502020204030204" pitchFamily="34" charset="0"/>
              </a:rPr>
              <a:t>Many countries have mandatory reporting requirements, which oblige certain actors (such as child protection actors or medical staff) to report cases of child abuse to relevant government authorities. These requirements can be challenging for caseworkers when the information is of such a sensitive nature that it cannot be shared with other actors without placing the child at risk of further harm.</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100" dirty="0">
                <a:effectLst/>
                <a:latin typeface="Calibri" panose="020F0502020204030204" pitchFamily="34" charset="0"/>
                <a:ea typeface="Calibri" panose="020F0502020204030204" pitchFamily="34" charset="0"/>
                <a:cs typeface="Calibri" panose="020F0502020204030204" pitchFamily="34" charset="0"/>
              </a:rPr>
              <a:t>This is of particular concern when data protection protocols are not in place or are not strictly followed. In humanitarian settings, where there is concern about the safety and security of those involved, it is good practice to deal with reporting decisions on a case-by-case basis, informed by the local standards and practices applicable in the country of operation, and always guided by the best interests of the child.</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EAEB3099-9FA9-89E9-FD8B-2145CEFD1365}"/>
              </a:ext>
            </a:extLst>
          </p:cNvPr>
          <p:cNvGrpSpPr/>
          <p:nvPr/>
        </p:nvGrpSpPr>
        <p:grpSpPr>
          <a:xfrm>
            <a:off x="1110344" y="622576"/>
            <a:ext cx="273729" cy="286032"/>
            <a:chOff x="7345680" y="2484120"/>
            <a:chExt cx="904240" cy="944880"/>
          </a:xfrm>
        </p:grpSpPr>
        <p:sp>
          <p:nvSpPr>
            <p:cNvPr id="10" name="Oval 9">
              <a:extLst>
                <a:ext uri="{FF2B5EF4-FFF2-40B4-BE49-F238E27FC236}">
                  <a16:creationId xmlns:a16="http://schemas.microsoft.com/office/drawing/2014/main" id="{3B7FDD3F-B83C-3E28-A4E4-3434F3E4BE46}"/>
                </a:ext>
              </a:extLst>
            </p:cNvPr>
            <p:cNvSpPr/>
            <p:nvPr/>
          </p:nvSpPr>
          <p:spPr>
            <a:xfrm>
              <a:off x="7345680" y="2484120"/>
              <a:ext cx="904240" cy="9448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L-Shape 10">
              <a:extLst>
                <a:ext uri="{FF2B5EF4-FFF2-40B4-BE49-F238E27FC236}">
                  <a16:creationId xmlns:a16="http://schemas.microsoft.com/office/drawing/2014/main" id="{CD6F54A2-F46A-39EA-A0B5-F178FC43A80A}"/>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AC1270EB-B08E-366B-FFC2-26A622FF652F}"/>
              </a:ext>
            </a:extLst>
          </p:cNvPr>
          <p:cNvGrpSpPr/>
          <p:nvPr/>
        </p:nvGrpSpPr>
        <p:grpSpPr>
          <a:xfrm>
            <a:off x="1110344" y="3220634"/>
            <a:ext cx="273729" cy="286032"/>
            <a:chOff x="7345680" y="2484120"/>
            <a:chExt cx="904240" cy="944880"/>
          </a:xfrm>
        </p:grpSpPr>
        <p:sp>
          <p:nvSpPr>
            <p:cNvPr id="16" name="Oval 15">
              <a:extLst>
                <a:ext uri="{FF2B5EF4-FFF2-40B4-BE49-F238E27FC236}">
                  <a16:creationId xmlns:a16="http://schemas.microsoft.com/office/drawing/2014/main" id="{4A221C24-7E62-9186-B371-8AF0CBB699A5}"/>
                </a:ext>
              </a:extLst>
            </p:cNvPr>
            <p:cNvSpPr/>
            <p:nvPr/>
          </p:nvSpPr>
          <p:spPr>
            <a:xfrm>
              <a:off x="7345680" y="2484120"/>
              <a:ext cx="904240" cy="9448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L-Shape 16">
              <a:extLst>
                <a:ext uri="{FF2B5EF4-FFF2-40B4-BE49-F238E27FC236}">
                  <a16:creationId xmlns:a16="http://schemas.microsoft.com/office/drawing/2014/main" id="{F69BAC24-59A1-CD21-DD72-EB52DEDE714D}"/>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053E536D-EC44-DBD8-D5C5-B731D24F8EA0}"/>
              </a:ext>
            </a:extLst>
          </p:cNvPr>
          <p:cNvGrpSpPr/>
          <p:nvPr/>
        </p:nvGrpSpPr>
        <p:grpSpPr>
          <a:xfrm>
            <a:off x="1110344" y="5717092"/>
            <a:ext cx="273729" cy="286032"/>
            <a:chOff x="7345680" y="2484120"/>
            <a:chExt cx="904240" cy="944880"/>
          </a:xfrm>
        </p:grpSpPr>
        <p:sp>
          <p:nvSpPr>
            <p:cNvPr id="19" name="Oval 18">
              <a:extLst>
                <a:ext uri="{FF2B5EF4-FFF2-40B4-BE49-F238E27FC236}">
                  <a16:creationId xmlns:a16="http://schemas.microsoft.com/office/drawing/2014/main" id="{1E68B834-1443-E56B-6DCF-A8E1BE75774F}"/>
                </a:ext>
              </a:extLst>
            </p:cNvPr>
            <p:cNvSpPr/>
            <p:nvPr/>
          </p:nvSpPr>
          <p:spPr>
            <a:xfrm>
              <a:off x="7345680" y="2484120"/>
              <a:ext cx="904240" cy="9448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L-Shape 19">
              <a:extLst>
                <a:ext uri="{FF2B5EF4-FFF2-40B4-BE49-F238E27FC236}">
                  <a16:creationId xmlns:a16="http://schemas.microsoft.com/office/drawing/2014/main" id="{BA9CE626-71CE-6BFF-12A4-180AA589F04E}"/>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Hexagon 20">
            <a:extLst>
              <a:ext uri="{FF2B5EF4-FFF2-40B4-BE49-F238E27FC236}">
                <a16:creationId xmlns:a16="http://schemas.microsoft.com/office/drawing/2014/main" id="{DB2F717F-CC93-731F-4DFA-AD3A93454979}"/>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Hexagon 23">
            <a:extLst>
              <a:ext uri="{FF2B5EF4-FFF2-40B4-BE49-F238E27FC236}">
                <a16:creationId xmlns:a16="http://schemas.microsoft.com/office/drawing/2014/main" id="{5B73EF40-33D6-BCCD-10C9-B9415804F3EB}"/>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35A1A8C7-0379-7D36-61B0-8E734FBBBC9B}"/>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Hexagon 32">
            <a:extLst>
              <a:ext uri="{FF2B5EF4-FFF2-40B4-BE49-F238E27FC236}">
                <a16:creationId xmlns:a16="http://schemas.microsoft.com/office/drawing/2014/main" id="{CD0084BA-3296-091E-3EA8-03808BB13469}"/>
              </a:ext>
            </a:extLst>
          </p:cNvPr>
          <p:cNvSpPr/>
          <p:nvPr/>
        </p:nvSpPr>
        <p:spPr>
          <a:xfrm rot="1782986">
            <a:off x="286724" y="1689645"/>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26102474-F7A3-12AB-12A1-A8C2E5003023}"/>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06237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xagon 2">
            <a:extLst>
              <a:ext uri="{FF2B5EF4-FFF2-40B4-BE49-F238E27FC236}">
                <a16:creationId xmlns:a16="http://schemas.microsoft.com/office/drawing/2014/main" id="{5CCDD9EF-EFE2-94CB-D186-98593C3EDF47}"/>
              </a:ext>
            </a:extLst>
          </p:cNvPr>
          <p:cNvSpPr/>
          <p:nvPr/>
        </p:nvSpPr>
        <p:spPr>
          <a:xfrm rot="1782986">
            <a:off x="-1328855" y="5145441"/>
            <a:ext cx="3595260" cy="3099365"/>
          </a:xfrm>
          <a:prstGeom prst="hexagon">
            <a:avLst>
              <a:gd name="adj" fmla="val 28965"/>
              <a:gd name="vf" fmla="val 11547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Hexagon 5">
            <a:extLst>
              <a:ext uri="{FF2B5EF4-FFF2-40B4-BE49-F238E27FC236}">
                <a16:creationId xmlns:a16="http://schemas.microsoft.com/office/drawing/2014/main" id="{A428794B-ECA7-DE89-FBE0-8AFD101D720D}"/>
              </a:ext>
            </a:extLst>
          </p:cNvPr>
          <p:cNvSpPr/>
          <p:nvPr/>
        </p:nvSpPr>
        <p:spPr>
          <a:xfrm rot="1782986">
            <a:off x="4678406" y="654853"/>
            <a:ext cx="3595260" cy="3099365"/>
          </a:xfrm>
          <a:prstGeom prst="hexagon">
            <a:avLst>
              <a:gd name="adj" fmla="val 28965"/>
              <a:gd name="vf" fmla="val 11547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98A66D72-A99F-992C-DF80-ACA4C2315DDB}"/>
              </a:ext>
            </a:extLst>
          </p:cNvPr>
          <p:cNvSpPr/>
          <p:nvPr/>
        </p:nvSpPr>
        <p:spPr>
          <a:xfrm>
            <a:off x="2501900" y="2149381"/>
            <a:ext cx="3745466" cy="1071180"/>
          </a:xfrm>
          <a:prstGeom prst="rect">
            <a:avLst/>
          </a:prstGeom>
          <a:noFill/>
          <a:ln>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A2DB997E-65E0-1E3D-7930-CEEAEA3AA6CF}"/>
              </a:ext>
            </a:extLst>
          </p:cNvPr>
          <p:cNvSpPr txBox="1"/>
          <p:nvPr/>
        </p:nvSpPr>
        <p:spPr>
          <a:xfrm>
            <a:off x="993324" y="1696523"/>
            <a:ext cx="5264812" cy="261610"/>
          </a:xfrm>
          <a:prstGeom prst="rect">
            <a:avLst/>
          </a:prstGeom>
          <a:noFill/>
          <a:ln>
            <a:noFill/>
          </a:ln>
        </p:spPr>
        <p:txBody>
          <a:bodyPr wrap="square" rtlCol="0">
            <a:spAutoFit/>
          </a:bodyPr>
          <a:lstStyle/>
          <a:p>
            <a:r>
              <a:rPr lang="en-US" sz="1100" b="1" dirty="0"/>
              <a:t>Please review the learning objectives and write your reflection in the text box.</a:t>
            </a:r>
          </a:p>
        </p:txBody>
      </p:sp>
      <p:sp>
        <p:nvSpPr>
          <p:cNvPr id="31" name="TextBox 30">
            <a:extLst>
              <a:ext uri="{FF2B5EF4-FFF2-40B4-BE49-F238E27FC236}">
                <a16:creationId xmlns:a16="http://schemas.microsoft.com/office/drawing/2014/main" id="{142A6B2A-943D-99DD-D08F-26A60AB483A9}"/>
              </a:ext>
            </a:extLst>
          </p:cNvPr>
          <p:cNvSpPr txBox="1"/>
          <p:nvPr/>
        </p:nvSpPr>
        <p:spPr>
          <a:xfrm>
            <a:off x="993326" y="2107349"/>
            <a:ext cx="1321602" cy="1028143"/>
          </a:xfrm>
          <a:prstGeom prst="rect">
            <a:avLst/>
          </a:prstGeom>
          <a:noFill/>
          <a:ln>
            <a:noFill/>
          </a:ln>
        </p:spPr>
        <p:txBody>
          <a:bodyPr wrap="square" lIns="90000" tIns="90000" rIns="90000" bIns="90000" rtlCol="0">
            <a:spAutoFit/>
          </a:bodyPr>
          <a:lstStyle/>
          <a:p>
            <a:r>
              <a:rPr lang="en-US" sz="1100" dirty="0"/>
              <a:t>About which learning objectives do you feel confident you have achieved them? </a:t>
            </a:r>
          </a:p>
        </p:txBody>
      </p:sp>
      <p:sp>
        <p:nvSpPr>
          <p:cNvPr id="32" name="Rectangle 31">
            <a:extLst>
              <a:ext uri="{FF2B5EF4-FFF2-40B4-BE49-F238E27FC236}">
                <a16:creationId xmlns:a16="http://schemas.microsoft.com/office/drawing/2014/main" id="{2A746533-6408-02E7-785E-B15272049315}"/>
              </a:ext>
            </a:extLst>
          </p:cNvPr>
          <p:cNvSpPr/>
          <p:nvPr/>
        </p:nvSpPr>
        <p:spPr>
          <a:xfrm>
            <a:off x="2501900" y="3398040"/>
            <a:ext cx="3745466" cy="1118934"/>
          </a:xfrm>
          <a:prstGeom prst="rect">
            <a:avLst/>
          </a:prstGeom>
          <a:noFill/>
          <a:ln>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B50AB41-A642-7C4E-A2FF-F568900745F5}"/>
              </a:ext>
            </a:extLst>
          </p:cNvPr>
          <p:cNvSpPr txBox="1"/>
          <p:nvPr/>
        </p:nvSpPr>
        <p:spPr>
          <a:xfrm>
            <a:off x="1007471" y="3413814"/>
            <a:ext cx="1309210" cy="1197420"/>
          </a:xfrm>
          <a:prstGeom prst="rect">
            <a:avLst/>
          </a:prstGeom>
          <a:noFill/>
          <a:ln>
            <a:noFill/>
          </a:ln>
        </p:spPr>
        <p:txBody>
          <a:bodyPr wrap="square" lIns="90000" tIns="90000" rIns="90000" bIns="90000" rtlCol="0">
            <a:spAutoFit/>
          </a:bodyPr>
          <a:lstStyle/>
          <a:p>
            <a:r>
              <a:rPr lang="en-US" sz="1100" dirty="0"/>
              <a:t>On which learning objectives would you need more information, practice or support? </a:t>
            </a:r>
          </a:p>
        </p:txBody>
      </p:sp>
      <p:sp>
        <p:nvSpPr>
          <p:cNvPr id="36" name="TextBox 35">
            <a:extLst>
              <a:ext uri="{FF2B5EF4-FFF2-40B4-BE49-F238E27FC236}">
                <a16:creationId xmlns:a16="http://schemas.microsoft.com/office/drawing/2014/main" id="{64827859-2115-FA64-543C-D320AD1B02C8}"/>
              </a:ext>
            </a:extLst>
          </p:cNvPr>
          <p:cNvSpPr txBox="1"/>
          <p:nvPr/>
        </p:nvSpPr>
        <p:spPr>
          <a:xfrm>
            <a:off x="993324" y="1264346"/>
            <a:ext cx="5254042" cy="276999"/>
          </a:xfrm>
          <a:prstGeom prst="rect">
            <a:avLst/>
          </a:prstGeom>
          <a:noFill/>
        </p:spPr>
        <p:txBody>
          <a:bodyPr wrap="square" rtlCol="0">
            <a:spAutoFit/>
          </a:bodyPr>
          <a:lstStyle/>
          <a:p>
            <a:r>
              <a:rPr lang="en-US" sz="1200" b="1" spc="300" dirty="0">
                <a:solidFill>
                  <a:schemeClr val="tx1"/>
                </a:solidFill>
              </a:rPr>
              <a:t>LEARNING OBJECTIVES</a:t>
            </a:r>
          </a:p>
        </p:txBody>
      </p:sp>
      <p:sp>
        <p:nvSpPr>
          <p:cNvPr id="37" name="TextBox 36">
            <a:extLst>
              <a:ext uri="{FF2B5EF4-FFF2-40B4-BE49-F238E27FC236}">
                <a16:creationId xmlns:a16="http://schemas.microsoft.com/office/drawing/2014/main" id="{0B6EF85F-0EBE-267C-B7F9-C9F93464D4B5}"/>
              </a:ext>
            </a:extLst>
          </p:cNvPr>
          <p:cNvSpPr txBox="1"/>
          <p:nvPr/>
        </p:nvSpPr>
        <p:spPr>
          <a:xfrm>
            <a:off x="996286" y="713169"/>
            <a:ext cx="5264813" cy="307777"/>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5FC6C5"/>
                </a:highlight>
                <a:latin typeface="Calibri"/>
                <a:ea typeface="Calibri"/>
                <a:cs typeface="Calibri"/>
                <a:sym typeface="Calibri"/>
              </a:rPr>
              <a:t>SESSION 5: MODULE CLOSING</a:t>
            </a:r>
          </a:p>
        </p:txBody>
      </p:sp>
      <p:sp>
        <p:nvSpPr>
          <p:cNvPr id="39" name="TextBox 38">
            <a:extLst>
              <a:ext uri="{FF2B5EF4-FFF2-40B4-BE49-F238E27FC236}">
                <a16:creationId xmlns:a16="http://schemas.microsoft.com/office/drawing/2014/main" id="{6CD43E3E-4465-37FD-046A-5EF2E93ED900}"/>
              </a:ext>
            </a:extLst>
          </p:cNvPr>
          <p:cNvSpPr txBox="1"/>
          <p:nvPr/>
        </p:nvSpPr>
        <p:spPr>
          <a:xfrm>
            <a:off x="993324" y="5187134"/>
            <a:ext cx="5254042" cy="276999"/>
          </a:xfrm>
          <a:prstGeom prst="rect">
            <a:avLst/>
          </a:prstGeom>
          <a:noFill/>
        </p:spPr>
        <p:txBody>
          <a:bodyPr wrap="square" rtlCol="0">
            <a:spAutoFit/>
          </a:bodyPr>
          <a:lstStyle/>
          <a:p>
            <a:r>
              <a:rPr lang="en-US" sz="1200" b="1" spc="300" dirty="0">
                <a:solidFill>
                  <a:schemeClr val="tx1"/>
                </a:solidFill>
              </a:rPr>
              <a:t>REFLECTION</a:t>
            </a:r>
          </a:p>
        </p:txBody>
      </p:sp>
      <p:sp>
        <p:nvSpPr>
          <p:cNvPr id="49" name="Rectangle 48">
            <a:extLst>
              <a:ext uri="{FF2B5EF4-FFF2-40B4-BE49-F238E27FC236}">
                <a16:creationId xmlns:a16="http://schemas.microsoft.com/office/drawing/2014/main" id="{205C7EF8-1C83-00AC-5D96-20B4DDEC9A2D}"/>
              </a:ext>
            </a:extLst>
          </p:cNvPr>
          <p:cNvSpPr/>
          <p:nvPr/>
        </p:nvSpPr>
        <p:spPr>
          <a:xfrm>
            <a:off x="2501900" y="5633117"/>
            <a:ext cx="3745466" cy="939353"/>
          </a:xfrm>
          <a:prstGeom prst="rect">
            <a:avLst/>
          </a:prstGeom>
          <a:noFill/>
          <a:ln>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a:extLst>
              <a:ext uri="{FF2B5EF4-FFF2-40B4-BE49-F238E27FC236}">
                <a16:creationId xmlns:a16="http://schemas.microsoft.com/office/drawing/2014/main" id="{6C42F477-A5B7-C93B-CB9D-6E813C58ECA4}"/>
              </a:ext>
            </a:extLst>
          </p:cNvPr>
          <p:cNvSpPr txBox="1"/>
          <p:nvPr/>
        </p:nvSpPr>
        <p:spPr>
          <a:xfrm>
            <a:off x="993326" y="5628588"/>
            <a:ext cx="1321602" cy="520312"/>
          </a:xfrm>
          <a:prstGeom prst="rect">
            <a:avLst/>
          </a:prstGeom>
          <a:noFill/>
          <a:ln>
            <a:noFill/>
          </a:ln>
        </p:spPr>
        <p:txBody>
          <a:bodyPr wrap="square" lIns="90000" tIns="90000" rIns="90000" bIns="90000" rtlCol="0">
            <a:spAutoFit/>
          </a:bodyPr>
          <a:lstStyle/>
          <a:p>
            <a:r>
              <a:rPr lang="en-US" sz="1100" dirty="0"/>
              <a:t>What surprised you?</a:t>
            </a:r>
          </a:p>
        </p:txBody>
      </p:sp>
      <p:sp>
        <p:nvSpPr>
          <p:cNvPr id="53" name="Rectangle 52">
            <a:extLst>
              <a:ext uri="{FF2B5EF4-FFF2-40B4-BE49-F238E27FC236}">
                <a16:creationId xmlns:a16="http://schemas.microsoft.com/office/drawing/2014/main" id="{690351DF-7E65-24A0-9BB6-CA63BB539923}"/>
              </a:ext>
            </a:extLst>
          </p:cNvPr>
          <p:cNvSpPr/>
          <p:nvPr/>
        </p:nvSpPr>
        <p:spPr>
          <a:xfrm>
            <a:off x="2501900" y="6753342"/>
            <a:ext cx="3745466" cy="981230"/>
          </a:xfrm>
          <a:prstGeom prst="rect">
            <a:avLst/>
          </a:prstGeom>
          <a:noFill/>
          <a:ln>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9D37B5A-49BC-A940-EC81-CD4AF0E2F823}"/>
              </a:ext>
            </a:extLst>
          </p:cNvPr>
          <p:cNvSpPr txBox="1"/>
          <p:nvPr/>
        </p:nvSpPr>
        <p:spPr>
          <a:xfrm>
            <a:off x="1007471" y="6762391"/>
            <a:ext cx="1309210" cy="520312"/>
          </a:xfrm>
          <a:prstGeom prst="rect">
            <a:avLst/>
          </a:prstGeom>
          <a:noFill/>
          <a:ln>
            <a:noFill/>
          </a:ln>
        </p:spPr>
        <p:txBody>
          <a:bodyPr wrap="square" lIns="90000" tIns="90000" rIns="90000" bIns="90000" rtlCol="0">
            <a:spAutoFit/>
          </a:bodyPr>
          <a:lstStyle/>
          <a:p>
            <a:r>
              <a:rPr lang="en-US" sz="1100" dirty="0"/>
              <a:t>What challenged you?</a:t>
            </a:r>
          </a:p>
        </p:txBody>
      </p:sp>
      <p:sp>
        <p:nvSpPr>
          <p:cNvPr id="55" name="Rectangle 54">
            <a:extLst>
              <a:ext uri="{FF2B5EF4-FFF2-40B4-BE49-F238E27FC236}">
                <a16:creationId xmlns:a16="http://schemas.microsoft.com/office/drawing/2014/main" id="{EA9EF037-5D60-0D5F-D0EF-8467FDAEF0B2}"/>
              </a:ext>
            </a:extLst>
          </p:cNvPr>
          <p:cNvSpPr/>
          <p:nvPr/>
        </p:nvSpPr>
        <p:spPr>
          <a:xfrm>
            <a:off x="2501900" y="7928131"/>
            <a:ext cx="3745466" cy="981230"/>
          </a:xfrm>
          <a:prstGeom prst="rect">
            <a:avLst/>
          </a:prstGeom>
          <a:noFill/>
          <a:ln>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A9B8AE5A-EB58-DF68-FCB1-E6E6C96F0BF9}"/>
              </a:ext>
            </a:extLst>
          </p:cNvPr>
          <p:cNvSpPr txBox="1"/>
          <p:nvPr/>
        </p:nvSpPr>
        <p:spPr>
          <a:xfrm>
            <a:off x="1007471" y="7928131"/>
            <a:ext cx="1309210" cy="689589"/>
          </a:xfrm>
          <a:prstGeom prst="rect">
            <a:avLst/>
          </a:prstGeom>
          <a:noFill/>
          <a:ln>
            <a:noFill/>
          </a:ln>
        </p:spPr>
        <p:txBody>
          <a:bodyPr wrap="square" lIns="90000" tIns="90000" rIns="90000" bIns="90000" rtlCol="0">
            <a:spAutoFit/>
          </a:bodyPr>
          <a:lstStyle/>
          <a:p>
            <a:r>
              <a:rPr lang="en-US" sz="1100" dirty="0"/>
              <a:t>What would you like to learn more about? </a:t>
            </a:r>
          </a:p>
        </p:txBody>
      </p:sp>
      <p:sp>
        <p:nvSpPr>
          <p:cNvPr id="73" name="Hexagon 72">
            <a:extLst>
              <a:ext uri="{FF2B5EF4-FFF2-40B4-BE49-F238E27FC236}">
                <a16:creationId xmlns:a16="http://schemas.microsoft.com/office/drawing/2014/main" id="{3CE80D20-CE69-A79F-DAFD-608A1BCE823E}"/>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Hexagon 73">
            <a:extLst>
              <a:ext uri="{FF2B5EF4-FFF2-40B4-BE49-F238E27FC236}">
                <a16:creationId xmlns:a16="http://schemas.microsoft.com/office/drawing/2014/main" id="{B85F2F14-FE59-9159-EFE5-D26116CCD181}"/>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Hexagon 74">
            <a:extLst>
              <a:ext uri="{FF2B5EF4-FFF2-40B4-BE49-F238E27FC236}">
                <a16:creationId xmlns:a16="http://schemas.microsoft.com/office/drawing/2014/main" id="{75E07295-62D2-6CAA-3E55-4BAF09CAF93D}"/>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Hexagon 75">
            <a:extLst>
              <a:ext uri="{FF2B5EF4-FFF2-40B4-BE49-F238E27FC236}">
                <a16:creationId xmlns:a16="http://schemas.microsoft.com/office/drawing/2014/main" id="{AE4BA779-514C-F53F-8592-6D94E423AED2}"/>
              </a:ext>
            </a:extLst>
          </p:cNvPr>
          <p:cNvSpPr/>
          <p:nvPr/>
        </p:nvSpPr>
        <p:spPr>
          <a:xfrm rot="1782986">
            <a:off x="286724" y="1689645"/>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Hexagon 76">
            <a:extLst>
              <a:ext uri="{FF2B5EF4-FFF2-40B4-BE49-F238E27FC236}">
                <a16:creationId xmlns:a16="http://schemas.microsoft.com/office/drawing/2014/main" id="{D3CECB8F-5979-C95B-616C-63379CE26CF8}"/>
              </a:ext>
            </a:extLst>
          </p:cNvPr>
          <p:cNvSpPr/>
          <p:nvPr/>
        </p:nvSpPr>
        <p:spPr>
          <a:xfrm rot="1782986">
            <a:off x="286724" y="215249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12716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3BCD97E-3050-508A-276A-51ABC4A90B78}"/>
              </a:ext>
            </a:extLst>
          </p:cNvPr>
          <p:cNvSpPr/>
          <p:nvPr/>
        </p:nvSpPr>
        <p:spPr>
          <a:xfrm>
            <a:off x="0" y="0"/>
            <a:ext cx="6858000" cy="33147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8A7DDB43-5E40-2190-43E5-40534E9537CE}"/>
              </a:ext>
            </a:extLst>
          </p:cNvPr>
          <p:cNvSpPr txBox="1"/>
          <p:nvPr/>
        </p:nvSpPr>
        <p:spPr>
          <a:xfrm>
            <a:off x="752439" y="4817751"/>
            <a:ext cx="5517732" cy="3046988"/>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300" normalizeH="0" baseline="0" noProof="0" dirty="0">
                <a:ln>
                  <a:noFill/>
                </a:ln>
                <a:solidFill>
                  <a:schemeClr val="accent2">
                    <a:lumMod val="75000"/>
                  </a:schemeClr>
                </a:solidFill>
                <a:effectLst/>
                <a:uLnTx/>
                <a:uFillTx/>
                <a:latin typeface="Garamond" panose="02020404030301010803" pitchFamily="18" charset="0"/>
                <a:ea typeface="+mn-ea"/>
                <a:cs typeface="+mn-cs"/>
              </a:rPr>
              <a:t>MODULE 2</a:t>
            </a:r>
          </a:p>
          <a:p>
            <a:pPr marL="0" marR="0" lvl="0" indent="0" defTabSz="457200" rtl="0" eaLnBrk="1" fontAlgn="auto" latinLnBrk="0" hangingPunct="1">
              <a:lnSpc>
                <a:spcPct val="100000"/>
              </a:lnSpc>
              <a:spcBef>
                <a:spcPts val="0"/>
              </a:spcBef>
              <a:spcAft>
                <a:spcPts val="0"/>
              </a:spcAft>
              <a:buClrTx/>
              <a:buSzTx/>
              <a:buFontTx/>
              <a:buNone/>
              <a:tabLst/>
              <a:defRPr/>
            </a:pPr>
            <a:r>
              <a:rPr lang="en-US" sz="2000" b="1" spc="300" dirty="0">
                <a:solidFill>
                  <a:schemeClr val="accent2">
                    <a:lumMod val="75000"/>
                  </a:schemeClr>
                </a:solidFill>
                <a:latin typeface="Garamond" panose="02020404030301010803" pitchFamily="18" charset="0"/>
              </a:rPr>
              <a:t> </a:t>
            </a:r>
            <a:endParaRPr lang="en-US" sz="4400" b="1" dirty="0">
              <a:solidFill>
                <a:schemeClr val="accent2">
                  <a:lumMod val="75000"/>
                </a:schemeClr>
              </a:solidFill>
              <a:latin typeface="Garamond" panose="02020404030301010803" pitchFamily="18" charset="0"/>
            </a:endParaRPr>
          </a:p>
          <a:p>
            <a:r>
              <a:rPr lang="en-US" sz="4400" b="1" dirty="0">
                <a:solidFill>
                  <a:schemeClr val="accent2">
                    <a:lumMod val="75000"/>
                  </a:schemeClr>
                </a:solidFill>
                <a:latin typeface="Garamond" panose="02020404030301010803" pitchFamily="18" charset="0"/>
              </a:rPr>
              <a:t>Personal Competencies</a:t>
            </a:r>
          </a:p>
          <a:p>
            <a:r>
              <a:rPr lang="en-US" sz="1600" b="1" dirty="0">
                <a:solidFill>
                  <a:schemeClr val="accent2">
                    <a:lumMod val="75000"/>
                  </a:schemeClr>
                </a:solidFill>
                <a:latin typeface="Garamond" panose="02020404030301010803" pitchFamily="18" charset="0"/>
              </a:rPr>
              <a:t> </a:t>
            </a:r>
          </a:p>
          <a:p>
            <a:r>
              <a:rPr lang="en-US" sz="2400" b="1" dirty="0">
                <a:solidFill>
                  <a:schemeClr val="accent2">
                    <a:lumMod val="75000"/>
                  </a:schemeClr>
                </a:solidFill>
                <a:latin typeface="Garamond" panose="02020404030301010803" pitchFamily="18" charset="0"/>
              </a:rPr>
              <a:t>(Part 1: Self-awareness, diversity and inclusion, accountability and integrity)</a:t>
            </a:r>
          </a:p>
        </p:txBody>
      </p:sp>
      <p:grpSp>
        <p:nvGrpSpPr>
          <p:cNvPr id="18" name="Group 17">
            <a:extLst>
              <a:ext uri="{FF2B5EF4-FFF2-40B4-BE49-F238E27FC236}">
                <a16:creationId xmlns:a16="http://schemas.microsoft.com/office/drawing/2014/main" id="{7EAA14EE-E937-E114-B319-D9DEEB27AACE}"/>
              </a:ext>
            </a:extLst>
          </p:cNvPr>
          <p:cNvGrpSpPr/>
          <p:nvPr/>
        </p:nvGrpSpPr>
        <p:grpSpPr>
          <a:xfrm>
            <a:off x="543702" y="2084068"/>
            <a:ext cx="2197904" cy="2111413"/>
            <a:chOff x="2745229" y="2011916"/>
            <a:chExt cx="1084680" cy="1041996"/>
          </a:xfrm>
        </p:grpSpPr>
        <p:sp>
          <p:nvSpPr>
            <p:cNvPr id="2" name="Hexagon 1">
              <a:extLst>
                <a:ext uri="{FF2B5EF4-FFF2-40B4-BE49-F238E27FC236}">
                  <a16:creationId xmlns:a16="http://schemas.microsoft.com/office/drawing/2014/main" id="{60FA0F35-CEAE-C49A-444E-7E86EFA304D6}"/>
                </a:ext>
              </a:extLst>
            </p:cNvPr>
            <p:cNvSpPr/>
            <p:nvPr/>
          </p:nvSpPr>
          <p:spPr>
            <a:xfrm rot="1782986">
              <a:off x="2745229" y="2011916"/>
              <a:ext cx="1084680" cy="985264"/>
            </a:xfrm>
            <a:prstGeom prst="hexagon">
              <a:avLst>
                <a:gd name="adj" fmla="val 28965"/>
                <a:gd name="vf" fmla="val 11547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93CF0720-F5AB-87F9-0A74-BAFB28BAE89C}"/>
                </a:ext>
              </a:extLst>
            </p:cNvPr>
            <p:cNvGrpSpPr/>
            <p:nvPr/>
          </p:nvGrpSpPr>
          <p:grpSpPr>
            <a:xfrm>
              <a:off x="3037605" y="2200214"/>
              <a:ext cx="359797" cy="853698"/>
              <a:chOff x="2068313" y="2482622"/>
              <a:chExt cx="376359" cy="892995"/>
            </a:xfrm>
            <a:solidFill>
              <a:schemeClr val="bg1"/>
            </a:solidFill>
          </p:grpSpPr>
          <p:sp>
            <p:nvSpPr>
              <p:cNvPr id="5" name="Round Same Side Corner Rectangle 23">
                <a:extLst>
                  <a:ext uri="{FF2B5EF4-FFF2-40B4-BE49-F238E27FC236}">
                    <a16:creationId xmlns:a16="http://schemas.microsoft.com/office/drawing/2014/main" id="{06D9BA9C-1D02-3422-3788-28802C421AE3}"/>
                  </a:ext>
                </a:extLst>
              </p:cNvPr>
              <p:cNvSpPr/>
              <p:nvPr/>
            </p:nvSpPr>
            <p:spPr>
              <a:xfrm>
                <a:off x="2071073" y="2923619"/>
                <a:ext cx="372129" cy="451998"/>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1DA3FDD5-44BC-AF93-B109-06E5A8B46ADE}"/>
                  </a:ext>
                </a:extLst>
              </p:cNvPr>
              <p:cNvSpPr/>
              <p:nvPr/>
            </p:nvSpPr>
            <p:spPr>
              <a:xfrm>
                <a:off x="2068313" y="2482622"/>
                <a:ext cx="376359" cy="3763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Star: 5 Points 16">
              <a:extLst>
                <a:ext uri="{FF2B5EF4-FFF2-40B4-BE49-F238E27FC236}">
                  <a16:creationId xmlns:a16="http://schemas.microsoft.com/office/drawing/2014/main" id="{7713DDDA-26C0-1935-7EC1-F8547806865A}"/>
                </a:ext>
              </a:extLst>
            </p:cNvPr>
            <p:cNvSpPr/>
            <p:nvPr/>
          </p:nvSpPr>
          <p:spPr>
            <a:xfrm>
              <a:off x="3468539" y="2583762"/>
              <a:ext cx="153902" cy="153902"/>
            </a:xfrm>
            <a:prstGeom prst="star5">
              <a:avLst>
                <a:gd name="adj" fmla="val 28484"/>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150859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E5E5785-42A1-AFD3-8BC8-E81CE6E53C60}"/>
              </a:ext>
            </a:extLst>
          </p:cNvPr>
          <p:cNvSpPr txBox="1"/>
          <p:nvPr/>
        </p:nvSpPr>
        <p:spPr>
          <a:xfrm>
            <a:off x="1567786" y="1310779"/>
            <a:ext cx="4682543" cy="2262158"/>
          </a:xfrm>
          <a:prstGeom prst="rect">
            <a:avLst/>
          </a:prstGeom>
          <a:noFill/>
        </p:spPr>
        <p:txBody>
          <a:bodyPr wrap="square" rtlCol="0">
            <a:spAutoFit/>
          </a:bodyPr>
          <a:lstStyle/>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1: </a:t>
            </a:r>
            <a:r>
              <a:rPr lang="en-US" sz="1100" dirty="0">
                <a:solidFill>
                  <a:schemeClr val="tx1"/>
                </a:solidFill>
                <a:latin typeface="Calibri"/>
                <a:ea typeface="Calibri"/>
                <a:cs typeface="Calibri"/>
                <a:sym typeface="Calibri"/>
              </a:rPr>
              <a:t>Module opening</a:t>
            </a:r>
          </a:p>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2: </a:t>
            </a:r>
            <a:r>
              <a:rPr lang="en-US" sz="1100" dirty="0">
                <a:solidFill>
                  <a:schemeClr val="tx1"/>
                </a:solidFill>
                <a:latin typeface="Calibri"/>
                <a:ea typeface="Calibri"/>
                <a:cs typeface="Calibri"/>
                <a:sym typeface="Calibri"/>
              </a:rPr>
              <a:t>What is self-awareness and how can I increase it?</a:t>
            </a:r>
          </a:p>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3: </a:t>
            </a:r>
            <a:r>
              <a:rPr lang="en-US" sz="1100" dirty="0">
                <a:solidFill>
                  <a:schemeClr val="tx1"/>
                </a:solidFill>
                <a:latin typeface="Calibri"/>
                <a:ea typeface="Calibri"/>
                <a:cs typeface="Calibri"/>
                <a:sym typeface="Calibri"/>
              </a:rPr>
              <a:t>How can I support diversity and inclusion?</a:t>
            </a:r>
          </a:p>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4: </a:t>
            </a:r>
            <a:r>
              <a:rPr lang="en-US" sz="1100" dirty="0">
                <a:solidFill>
                  <a:schemeClr val="tx1"/>
                </a:solidFill>
                <a:latin typeface="Calibri"/>
                <a:ea typeface="Calibri"/>
                <a:cs typeface="Calibri"/>
                <a:sym typeface="Calibri"/>
              </a:rPr>
              <a:t>How can I be accountable and use power responsibly?</a:t>
            </a:r>
          </a:p>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5: </a:t>
            </a:r>
            <a:r>
              <a:rPr lang="en-US" sz="1100" dirty="0">
                <a:solidFill>
                  <a:schemeClr val="tx1"/>
                </a:solidFill>
                <a:latin typeface="Calibri"/>
                <a:ea typeface="Calibri"/>
                <a:cs typeface="Calibri"/>
                <a:sym typeface="Calibri"/>
              </a:rPr>
              <a:t>How can I cope with my emotions and work stress?</a:t>
            </a:r>
          </a:p>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6: </a:t>
            </a:r>
            <a:r>
              <a:rPr lang="en-US" sz="1100" dirty="0">
                <a:solidFill>
                  <a:schemeClr val="tx1"/>
                </a:solidFill>
                <a:latin typeface="Calibri"/>
                <a:ea typeface="Calibri"/>
                <a:cs typeface="Calibri"/>
                <a:sym typeface="Calibri"/>
              </a:rPr>
              <a:t>Module closing </a:t>
            </a:r>
          </a:p>
        </p:txBody>
      </p:sp>
      <p:sp>
        <p:nvSpPr>
          <p:cNvPr id="12" name="TextBox 11">
            <a:extLst>
              <a:ext uri="{FF2B5EF4-FFF2-40B4-BE49-F238E27FC236}">
                <a16:creationId xmlns:a16="http://schemas.microsoft.com/office/drawing/2014/main" id="{FC3C5E9A-C633-6487-AB4C-FC98AB74D764}"/>
              </a:ext>
            </a:extLst>
          </p:cNvPr>
          <p:cNvSpPr txBox="1"/>
          <p:nvPr/>
        </p:nvSpPr>
        <p:spPr>
          <a:xfrm>
            <a:off x="1064660" y="1310779"/>
            <a:ext cx="503127" cy="2262158"/>
          </a:xfrm>
          <a:prstGeom prst="rect">
            <a:avLst/>
          </a:prstGeom>
          <a:noFill/>
        </p:spPr>
        <p:txBody>
          <a:bodyPr wrap="square" rtlCol="0">
            <a:spAutoFit/>
          </a:bodyPr>
          <a:lstStyle/>
          <a:p>
            <a:pPr>
              <a:spcAft>
                <a:spcPts val="1800"/>
              </a:spcAft>
            </a:pPr>
            <a:r>
              <a:rPr lang="en-US" sz="1100" dirty="0">
                <a:solidFill>
                  <a:schemeClr val="tx1"/>
                </a:solidFill>
                <a:latin typeface="+mn-lt"/>
              </a:rPr>
              <a:t>27</a:t>
            </a:r>
          </a:p>
          <a:p>
            <a:pPr>
              <a:spcAft>
                <a:spcPts val="1800"/>
              </a:spcAft>
            </a:pPr>
            <a:r>
              <a:rPr lang="en-US" sz="1100" dirty="0"/>
              <a:t>28</a:t>
            </a:r>
          </a:p>
          <a:p>
            <a:pPr>
              <a:spcAft>
                <a:spcPts val="1800"/>
              </a:spcAft>
            </a:pPr>
            <a:r>
              <a:rPr lang="en-US" sz="1100" dirty="0"/>
              <a:t>31</a:t>
            </a:r>
          </a:p>
          <a:p>
            <a:pPr>
              <a:spcAft>
                <a:spcPts val="1800"/>
              </a:spcAft>
            </a:pPr>
            <a:r>
              <a:rPr lang="en-US" sz="1100" dirty="0"/>
              <a:t>32</a:t>
            </a:r>
          </a:p>
          <a:p>
            <a:pPr>
              <a:spcAft>
                <a:spcPts val="1800"/>
              </a:spcAft>
            </a:pPr>
            <a:r>
              <a:rPr lang="en-US" sz="1100" dirty="0"/>
              <a:t>33</a:t>
            </a:r>
          </a:p>
          <a:p>
            <a:pPr>
              <a:spcAft>
                <a:spcPts val="1800"/>
              </a:spcAft>
            </a:pPr>
            <a:r>
              <a:rPr lang="en-US" sz="1100" dirty="0"/>
              <a:t>35</a:t>
            </a:r>
            <a:endParaRPr lang="en-US" sz="1100" dirty="0">
              <a:solidFill>
                <a:schemeClr val="tx1"/>
              </a:solidFill>
              <a:latin typeface="+mn-lt"/>
            </a:endParaRPr>
          </a:p>
        </p:txBody>
      </p:sp>
      <p:sp>
        <p:nvSpPr>
          <p:cNvPr id="14" name="TextBox 13">
            <a:extLst>
              <a:ext uri="{FF2B5EF4-FFF2-40B4-BE49-F238E27FC236}">
                <a16:creationId xmlns:a16="http://schemas.microsoft.com/office/drawing/2014/main" id="{5FCDDC25-689B-311C-0261-3D8CBA6B364B}"/>
              </a:ext>
            </a:extLst>
          </p:cNvPr>
          <p:cNvSpPr txBox="1"/>
          <p:nvPr/>
        </p:nvSpPr>
        <p:spPr>
          <a:xfrm>
            <a:off x="996287" y="713169"/>
            <a:ext cx="3807163" cy="307777"/>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8D607A"/>
                </a:highlight>
                <a:latin typeface="Calibri"/>
                <a:ea typeface="Calibri"/>
                <a:cs typeface="Calibri"/>
                <a:sym typeface="Calibri"/>
              </a:rPr>
              <a:t>TABLE OF CONTENTS</a:t>
            </a:r>
          </a:p>
        </p:txBody>
      </p:sp>
      <p:sp>
        <p:nvSpPr>
          <p:cNvPr id="31" name="Hexagon 30">
            <a:extLst>
              <a:ext uri="{FF2B5EF4-FFF2-40B4-BE49-F238E27FC236}">
                <a16:creationId xmlns:a16="http://schemas.microsoft.com/office/drawing/2014/main" id="{65A812B9-119A-5F95-8971-0F3562E2358B}"/>
              </a:ext>
            </a:extLst>
          </p:cNvPr>
          <p:cNvSpPr/>
          <p:nvPr/>
        </p:nvSpPr>
        <p:spPr>
          <a:xfrm rot="1782986">
            <a:off x="286724" y="30111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62168965-26E5-9C42-E00E-AEC22EBAC192}"/>
              </a:ext>
            </a:extLst>
          </p:cNvPr>
          <p:cNvSpPr/>
          <p:nvPr/>
        </p:nvSpPr>
        <p:spPr>
          <a:xfrm rot="1782986">
            <a:off x="286724" y="76395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Hexagon 32">
            <a:extLst>
              <a:ext uri="{FF2B5EF4-FFF2-40B4-BE49-F238E27FC236}">
                <a16:creationId xmlns:a16="http://schemas.microsoft.com/office/drawing/2014/main" id="{3184F865-7445-5F03-D8F7-2F5460D670B4}"/>
              </a:ext>
            </a:extLst>
          </p:cNvPr>
          <p:cNvSpPr/>
          <p:nvPr/>
        </p:nvSpPr>
        <p:spPr>
          <a:xfrm rot="1782986">
            <a:off x="286724" y="122680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709CACF4-69AE-9553-9280-D0D39A7B9A57}"/>
              </a:ext>
            </a:extLst>
          </p:cNvPr>
          <p:cNvSpPr/>
          <p:nvPr/>
        </p:nvSpPr>
        <p:spPr>
          <a:xfrm rot="1782986">
            <a:off x="286724" y="168964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Hexagon 34">
            <a:extLst>
              <a:ext uri="{FF2B5EF4-FFF2-40B4-BE49-F238E27FC236}">
                <a16:creationId xmlns:a16="http://schemas.microsoft.com/office/drawing/2014/main" id="{8E29CF8D-16EF-476A-D827-804C455B0DBD}"/>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Hexagon 35">
            <a:extLst>
              <a:ext uri="{FF2B5EF4-FFF2-40B4-BE49-F238E27FC236}">
                <a16:creationId xmlns:a16="http://schemas.microsoft.com/office/drawing/2014/main" id="{AF105B04-4D53-62C3-6246-44E8CFF760FA}"/>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92AAC181-3AA3-EE43-4424-5D5038D863BA}"/>
              </a:ext>
            </a:extLst>
          </p:cNvPr>
          <p:cNvGrpSpPr/>
          <p:nvPr/>
        </p:nvGrpSpPr>
        <p:grpSpPr>
          <a:xfrm>
            <a:off x="5615068" y="7631237"/>
            <a:ext cx="759252" cy="1497662"/>
            <a:chOff x="10964589" y="4961229"/>
            <a:chExt cx="759252" cy="1497662"/>
          </a:xfrm>
        </p:grpSpPr>
        <p:grpSp>
          <p:nvGrpSpPr>
            <p:cNvPr id="2" name="Group 1">
              <a:extLst>
                <a:ext uri="{FF2B5EF4-FFF2-40B4-BE49-F238E27FC236}">
                  <a16:creationId xmlns:a16="http://schemas.microsoft.com/office/drawing/2014/main" id="{7298A005-CB05-F430-B647-DF74BAB028D1}"/>
                </a:ext>
              </a:extLst>
            </p:cNvPr>
            <p:cNvGrpSpPr/>
            <p:nvPr/>
          </p:nvGrpSpPr>
          <p:grpSpPr>
            <a:xfrm>
              <a:off x="10964589" y="4961229"/>
              <a:ext cx="524294" cy="1497662"/>
              <a:chOff x="2068313" y="2482622"/>
              <a:chExt cx="376359" cy="1075080"/>
            </a:xfrm>
            <a:solidFill>
              <a:schemeClr val="accent2">
                <a:lumMod val="20000"/>
                <a:lumOff val="80000"/>
              </a:schemeClr>
            </a:solidFill>
          </p:grpSpPr>
          <p:sp>
            <p:nvSpPr>
              <p:cNvPr id="11" name="Round Same Side Corner Rectangle 23">
                <a:extLst>
                  <a:ext uri="{FF2B5EF4-FFF2-40B4-BE49-F238E27FC236}">
                    <a16:creationId xmlns:a16="http://schemas.microsoft.com/office/drawing/2014/main" id="{F86D7351-F4FA-D4E4-9C5C-0AE77A9FBE5F}"/>
                  </a:ext>
                </a:extLst>
              </p:cNvPr>
              <p:cNvSpPr/>
              <p:nvPr/>
            </p:nvSpPr>
            <p:spPr>
              <a:xfrm>
                <a:off x="2071073" y="2923618"/>
                <a:ext cx="372129" cy="634084"/>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E2B1DEBC-1EF7-8381-3853-50D64AC65552}"/>
                  </a:ext>
                </a:extLst>
              </p:cNvPr>
              <p:cNvSpPr/>
              <p:nvPr/>
            </p:nvSpPr>
            <p:spPr>
              <a:xfrm>
                <a:off x="2068313" y="2482622"/>
                <a:ext cx="376359" cy="3763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Star: 5 Points 14">
              <a:extLst>
                <a:ext uri="{FF2B5EF4-FFF2-40B4-BE49-F238E27FC236}">
                  <a16:creationId xmlns:a16="http://schemas.microsoft.com/office/drawing/2014/main" id="{5D0A00CD-70DF-D1C8-A459-870864B652D2}"/>
                </a:ext>
              </a:extLst>
            </p:cNvPr>
            <p:cNvSpPr/>
            <p:nvPr/>
          </p:nvSpPr>
          <p:spPr>
            <a:xfrm>
              <a:off x="11530903" y="5521514"/>
              <a:ext cx="192938" cy="192938"/>
            </a:xfrm>
            <a:prstGeom prst="star5">
              <a:avLst>
                <a:gd name="adj" fmla="val 28484"/>
                <a:gd name="hf" fmla="val 105146"/>
                <a:gd name="vf" fmla="val 11055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1991204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CA35FF-92A6-4849-A280-7A2B0CDDFC0F}"/>
              </a:ext>
            </a:extLst>
          </p:cNvPr>
          <p:cNvSpPr txBox="1"/>
          <p:nvPr/>
        </p:nvSpPr>
        <p:spPr>
          <a:xfrm>
            <a:off x="996287" y="1238738"/>
            <a:ext cx="4665478" cy="276999"/>
          </a:xfrm>
          <a:prstGeom prst="rect">
            <a:avLst/>
          </a:prstGeom>
          <a:noFill/>
        </p:spPr>
        <p:txBody>
          <a:bodyPr wrap="square" rtlCol="0">
            <a:spAutoFit/>
          </a:bodyPr>
          <a:lstStyle/>
          <a:p>
            <a:r>
              <a:rPr lang="en-US" sz="1200" b="1" spc="300" dirty="0">
                <a:solidFill>
                  <a:schemeClr val="tx1"/>
                </a:solidFill>
              </a:rPr>
              <a:t>MODULE AIM</a:t>
            </a:r>
          </a:p>
        </p:txBody>
      </p:sp>
      <p:sp>
        <p:nvSpPr>
          <p:cNvPr id="3" name="TextBox 2">
            <a:extLst>
              <a:ext uri="{FF2B5EF4-FFF2-40B4-BE49-F238E27FC236}">
                <a16:creationId xmlns:a16="http://schemas.microsoft.com/office/drawing/2014/main" id="{DA4CB272-76B3-EB18-83C4-46FE7049B6C6}"/>
              </a:ext>
            </a:extLst>
          </p:cNvPr>
          <p:cNvSpPr txBox="1"/>
          <p:nvPr/>
        </p:nvSpPr>
        <p:spPr>
          <a:xfrm>
            <a:off x="996287" y="713169"/>
            <a:ext cx="5254042" cy="307777"/>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8D607A"/>
                </a:highlight>
                <a:latin typeface="Calibri"/>
                <a:ea typeface="Calibri"/>
                <a:cs typeface="Calibri"/>
                <a:sym typeface="Calibri"/>
              </a:rPr>
              <a:t>SESSION 1: MODULE OPENING</a:t>
            </a:r>
          </a:p>
        </p:txBody>
      </p:sp>
      <p:sp>
        <p:nvSpPr>
          <p:cNvPr id="4" name="TextBox 3">
            <a:extLst>
              <a:ext uri="{FF2B5EF4-FFF2-40B4-BE49-F238E27FC236}">
                <a16:creationId xmlns:a16="http://schemas.microsoft.com/office/drawing/2014/main" id="{B0C91E91-27BC-A45F-6975-2366804160A2}"/>
              </a:ext>
            </a:extLst>
          </p:cNvPr>
          <p:cNvSpPr txBox="1"/>
          <p:nvPr/>
        </p:nvSpPr>
        <p:spPr>
          <a:xfrm>
            <a:off x="996287" y="1599327"/>
            <a:ext cx="5254042" cy="430887"/>
          </a:xfrm>
          <a:prstGeom prst="rect">
            <a:avLst/>
          </a:prstGeom>
          <a:noFill/>
        </p:spPr>
        <p:txBody>
          <a:bodyPr wrap="square" rtlCol="0">
            <a:spAutoFit/>
          </a:bodyPr>
          <a:lstStyle/>
          <a:p>
            <a:pPr marL="0" marR="0" lvl="0" indent="0" algn="l" rtl="0">
              <a:spcBef>
                <a:spcPts val="0"/>
              </a:spcBef>
              <a:spcAft>
                <a:spcPts val="0"/>
              </a:spcAft>
              <a:buNone/>
            </a:pPr>
            <a:r>
              <a:rPr lang="en-US" sz="1100" dirty="0">
                <a:solidFill>
                  <a:schemeClr val="tx1"/>
                </a:solidFill>
                <a:latin typeface="+mn-lt"/>
                <a:ea typeface="Arial"/>
                <a:cs typeface="Arial"/>
                <a:sym typeface="Arial"/>
              </a:rPr>
              <a:t>To strengthen participants’ practical understanding of key Personal and Interpersonal competencies for child protection case management</a:t>
            </a:r>
          </a:p>
        </p:txBody>
      </p:sp>
      <p:sp>
        <p:nvSpPr>
          <p:cNvPr id="5" name="TextBox 4">
            <a:extLst>
              <a:ext uri="{FF2B5EF4-FFF2-40B4-BE49-F238E27FC236}">
                <a16:creationId xmlns:a16="http://schemas.microsoft.com/office/drawing/2014/main" id="{84B5E412-B4FF-A8F5-21FB-862D7BEBFDAF}"/>
              </a:ext>
            </a:extLst>
          </p:cNvPr>
          <p:cNvSpPr txBox="1"/>
          <p:nvPr/>
        </p:nvSpPr>
        <p:spPr>
          <a:xfrm>
            <a:off x="996287" y="2268414"/>
            <a:ext cx="5254042" cy="276999"/>
          </a:xfrm>
          <a:prstGeom prst="rect">
            <a:avLst/>
          </a:prstGeom>
          <a:noFill/>
        </p:spPr>
        <p:txBody>
          <a:bodyPr wrap="square" rtlCol="0">
            <a:spAutoFit/>
          </a:bodyPr>
          <a:lstStyle/>
          <a:p>
            <a:r>
              <a:rPr lang="en-US" sz="1200" b="1" spc="300" dirty="0">
                <a:solidFill>
                  <a:schemeClr val="tx1"/>
                </a:solidFill>
              </a:rPr>
              <a:t>LEARNING OBJECTIVES </a:t>
            </a:r>
          </a:p>
        </p:txBody>
      </p:sp>
      <p:sp>
        <p:nvSpPr>
          <p:cNvPr id="6" name="TextBox 5">
            <a:extLst>
              <a:ext uri="{FF2B5EF4-FFF2-40B4-BE49-F238E27FC236}">
                <a16:creationId xmlns:a16="http://schemas.microsoft.com/office/drawing/2014/main" id="{3710E1AA-ECD0-1421-2766-C0C39DCDC241}"/>
              </a:ext>
            </a:extLst>
          </p:cNvPr>
          <p:cNvSpPr txBox="1"/>
          <p:nvPr/>
        </p:nvSpPr>
        <p:spPr>
          <a:xfrm>
            <a:off x="1675087" y="2792288"/>
            <a:ext cx="4575242" cy="1954381"/>
          </a:xfrm>
          <a:prstGeom prst="rect">
            <a:avLst/>
          </a:prstGeom>
          <a:noFill/>
        </p:spPr>
        <p:txBody>
          <a:bodyPr wrap="square" rtlCol="0">
            <a:spAutoFit/>
          </a:bodyPr>
          <a:lstStyle/>
          <a:p>
            <a:pPr marL="0" marR="0" lvl="0" indent="0" algn="l" rtl="0">
              <a:spcBef>
                <a:spcPts val="0"/>
              </a:spcBef>
              <a:spcAft>
                <a:spcPts val="0"/>
              </a:spcAft>
              <a:buNone/>
            </a:pPr>
            <a:r>
              <a:rPr lang="en-US" sz="1100" dirty="0">
                <a:solidFill>
                  <a:schemeClr val="tx1"/>
                </a:solidFill>
                <a:latin typeface="+mn-lt"/>
                <a:ea typeface="Arial"/>
                <a:cs typeface="Arial"/>
                <a:sym typeface="Arial"/>
              </a:rPr>
              <a:t>List and explain barriers to self-awareness</a:t>
            </a:r>
          </a:p>
          <a:p>
            <a:pPr marL="0" marR="0" lvl="0" indent="0" algn="l" rtl="0">
              <a:spcBef>
                <a:spcPts val="0"/>
              </a:spcBef>
              <a:spcAft>
                <a:spcPts val="0"/>
              </a:spcAft>
              <a:buNone/>
            </a:pPr>
            <a:endParaRPr lang="en-US" sz="1100" dirty="0">
              <a:ea typeface="Arial"/>
              <a:cs typeface="Arial"/>
              <a:sym typeface="Arial"/>
            </a:endParaRPr>
          </a:p>
          <a:p>
            <a:pPr marL="0" marR="0" lvl="0" indent="0" algn="l" rtl="0">
              <a:spcBef>
                <a:spcPts val="0"/>
              </a:spcBef>
              <a:spcAft>
                <a:spcPts val="0"/>
              </a:spcAft>
              <a:buNone/>
            </a:pPr>
            <a:endParaRPr lang="en-US" sz="1100" dirty="0">
              <a:solidFill>
                <a:schemeClr val="tx1"/>
              </a:solidFill>
              <a:latin typeface="+mn-lt"/>
              <a:ea typeface="Arial"/>
              <a:cs typeface="Arial"/>
              <a:sym typeface="Arial"/>
            </a:endParaRPr>
          </a:p>
          <a:p>
            <a:pPr marL="0" marR="0" lvl="0" indent="0" algn="l" rtl="0">
              <a:spcBef>
                <a:spcPts val="0"/>
              </a:spcBef>
              <a:spcAft>
                <a:spcPts val="0"/>
              </a:spcAft>
              <a:buNone/>
            </a:pPr>
            <a:r>
              <a:rPr lang="en-US" sz="1100" dirty="0">
                <a:solidFill>
                  <a:schemeClr val="tx1"/>
                </a:solidFill>
                <a:latin typeface="+mn-lt"/>
                <a:ea typeface="Arial"/>
                <a:cs typeface="Arial"/>
                <a:sym typeface="Arial"/>
              </a:rPr>
              <a:t>Identify barriers to inclusion of diverse persons or groups</a:t>
            </a:r>
          </a:p>
          <a:p>
            <a:pPr marL="0" marR="0" lvl="0" indent="0" algn="l" rtl="0">
              <a:spcBef>
                <a:spcPts val="0"/>
              </a:spcBef>
              <a:spcAft>
                <a:spcPts val="0"/>
              </a:spcAft>
              <a:buNone/>
            </a:pPr>
            <a:endParaRPr lang="en-US" sz="1100" dirty="0">
              <a:ea typeface="Arial"/>
              <a:cs typeface="Arial"/>
              <a:sym typeface="Arial"/>
            </a:endParaRPr>
          </a:p>
          <a:p>
            <a:pPr marL="0" marR="0" lvl="0" indent="0" algn="l" rtl="0">
              <a:spcBef>
                <a:spcPts val="0"/>
              </a:spcBef>
              <a:spcAft>
                <a:spcPts val="0"/>
              </a:spcAft>
              <a:buNone/>
            </a:pPr>
            <a:endParaRPr lang="en-US" sz="1100" dirty="0">
              <a:solidFill>
                <a:schemeClr val="tx1"/>
              </a:solidFill>
              <a:latin typeface="+mn-lt"/>
              <a:ea typeface="Arial"/>
              <a:cs typeface="Arial"/>
              <a:sym typeface="Arial"/>
            </a:endParaRPr>
          </a:p>
          <a:p>
            <a:pPr marL="0" marR="0" lvl="0" indent="0" algn="l" rtl="0">
              <a:spcBef>
                <a:spcPts val="0"/>
              </a:spcBef>
              <a:spcAft>
                <a:spcPts val="0"/>
              </a:spcAft>
              <a:buNone/>
            </a:pPr>
            <a:r>
              <a:rPr lang="en-US" sz="1100" dirty="0">
                <a:solidFill>
                  <a:schemeClr val="tx1"/>
                </a:solidFill>
                <a:latin typeface="+mn-lt"/>
                <a:ea typeface="Arial"/>
                <a:cs typeface="Arial"/>
                <a:sym typeface="Arial"/>
              </a:rPr>
              <a:t>Describe how a caseworker can use power ethically and responsibly</a:t>
            </a:r>
          </a:p>
          <a:p>
            <a:pPr marL="0" marR="0" lvl="0" indent="0" algn="l" rtl="0">
              <a:spcBef>
                <a:spcPts val="0"/>
              </a:spcBef>
              <a:spcAft>
                <a:spcPts val="0"/>
              </a:spcAft>
              <a:buNone/>
            </a:pPr>
            <a:endParaRPr lang="en-US" sz="1100" dirty="0">
              <a:solidFill>
                <a:schemeClr val="tx1"/>
              </a:solidFill>
              <a:latin typeface="+mn-lt"/>
              <a:ea typeface="Arial"/>
              <a:cs typeface="Arial"/>
              <a:sym typeface="Arial"/>
            </a:endParaRPr>
          </a:p>
          <a:p>
            <a:pPr marL="0" marR="0" lvl="0" indent="0" algn="l" rtl="0">
              <a:spcBef>
                <a:spcPts val="0"/>
              </a:spcBef>
              <a:spcAft>
                <a:spcPts val="0"/>
              </a:spcAft>
              <a:buNone/>
            </a:pPr>
            <a:endParaRPr lang="en-US" sz="1100" dirty="0">
              <a:ea typeface="Arial"/>
              <a:cs typeface="Arial"/>
              <a:sym typeface="Arial"/>
            </a:endParaRPr>
          </a:p>
          <a:p>
            <a:pPr marL="0" marR="0" lvl="0" indent="0" algn="l" rtl="0">
              <a:spcBef>
                <a:spcPts val="0"/>
              </a:spcBef>
              <a:spcAft>
                <a:spcPts val="0"/>
              </a:spcAft>
              <a:buNone/>
            </a:pPr>
            <a:r>
              <a:rPr lang="en-US" sz="1100" dirty="0">
                <a:solidFill>
                  <a:schemeClr val="tx1"/>
                </a:solidFill>
                <a:latin typeface="+mn-lt"/>
                <a:ea typeface="Arial"/>
                <a:cs typeface="Arial"/>
                <a:sym typeface="Arial"/>
              </a:rPr>
              <a:t>Recognize signs of stress and explain how to cope with stress or process intense or negative emotions </a:t>
            </a:r>
          </a:p>
        </p:txBody>
      </p:sp>
      <p:grpSp>
        <p:nvGrpSpPr>
          <p:cNvPr id="7" name="Google Shape;149;p12">
            <a:extLst>
              <a:ext uri="{FF2B5EF4-FFF2-40B4-BE49-F238E27FC236}">
                <a16:creationId xmlns:a16="http://schemas.microsoft.com/office/drawing/2014/main" id="{CE7407D0-39A9-9134-D473-36D509BA9942}"/>
              </a:ext>
            </a:extLst>
          </p:cNvPr>
          <p:cNvGrpSpPr/>
          <p:nvPr/>
        </p:nvGrpSpPr>
        <p:grpSpPr>
          <a:xfrm>
            <a:off x="1020268" y="2742338"/>
            <a:ext cx="559955" cy="387333"/>
            <a:chOff x="6878053" y="1156317"/>
            <a:chExt cx="1431178" cy="1039513"/>
          </a:xfrm>
          <a:solidFill>
            <a:schemeClr val="accent2">
              <a:lumMod val="75000"/>
            </a:schemeClr>
          </a:solidFill>
        </p:grpSpPr>
        <p:grpSp>
          <p:nvGrpSpPr>
            <p:cNvPr id="8" name="Google Shape;150;p12">
              <a:extLst>
                <a:ext uri="{FF2B5EF4-FFF2-40B4-BE49-F238E27FC236}">
                  <a16:creationId xmlns:a16="http://schemas.microsoft.com/office/drawing/2014/main" id="{984EB221-B34B-4D52-71C9-B3F8E3FC4A70}"/>
                </a:ext>
              </a:extLst>
            </p:cNvPr>
            <p:cNvGrpSpPr/>
            <p:nvPr/>
          </p:nvGrpSpPr>
          <p:grpSpPr>
            <a:xfrm>
              <a:off x="7672978" y="1156317"/>
              <a:ext cx="412941" cy="436880"/>
              <a:chOff x="243840" y="1676400"/>
              <a:chExt cx="701040" cy="741680"/>
            </a:xfrm>
            <a:grpFill/>
          </p:grpSpPr>
          <p:sp>
            <p:nvSpPr>
              <p:cNvPr id="11" name="Google Shape;151;p12">
                <a:extLst>
                  <a:ext uri="{FF2B5EF4-FFF2-40B4-BE49-F238E27FC236}">
                    <a16:creationId xmlns:a16="http://schemas.microsoft.com/office/drawing/2014/main" id="{BCA138A9-D1D8-7238-5D16-D2191E55E86F}"/>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12" name="Google Shape;152;p12">
                <a:extLst>
                  <a:ext uri="{FF2B5EF4-FFF2-40B4-BE49-F238E27FC236}">
                    <a16:creationId xmlns:a16="http://schemas.microsoft.com/office/drawing/2014/main" id="{14A56589-021D-CA25-E903-91F63159E70F}"/>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sp>
          <p:nvSpPr>
            <p:cNvPr id="9" name="Google Shape;153;p12">
              <a:extLst>
                <a:ext uri="{FF2B5EF4-FFF2-40B4-BE49-F238E27FC236}">
                  <a16:creationId xmlns:a16="http://schemas.microsoft.com/office/drawing/2014/main" id="{69A3BCDA-B903-3ED0-DCD7-0197ACB998AF}"/>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10" name="Google Shape;154;p12">
              <a:extLst>
                <a:ext uri="{FF2B5EF4-FFF2-40B4-BE49-F238E27FC236}">
                  <a16:creationId xmlns:a16="http://schemas.microsoft.com/office/drawing/2014/main" id="{7853A945-E3EF-BAF2-5B25-EC23DF115D46}"/>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grpSp>
        <p:nvGrpSpPr>
          <p:cNvPr id="13" name="Google Shape;149;p12">
            <a:extLst>
              <a:ext uri="{FF2B5EF4-FFF2-40B4-BE49-F238E27FC236}">
                <a16:creationId xmlns:a16="http://schemas.microsoft.com/office/drawing/2014/main" id="{6A791F61-0C83-D0DD-4C3F-24E4EF6E293F}"/>
              </a:ext>
            </a:extLst>
          </p:cNvPr>
          <p:cNvGrpSpPr/>
          <p:nvPr/>
        </p:nvGrpSpPr>
        <p:grpSpPr>
          <a:xfrm>
            <a:off x="1020268" y="3274788"/>
            <a:ext cx="559955" cy="387333"/>
            <a:chOff x="6878053" y="1156317"/>
            <a:chExt cx="1431178" cy="1039513"/>
          </a:xfrm>
          <a:solidFill>
            <a:schemeClr val="accent2">
              <a:lumMod val="75000"/>
            </a:schemeClr>
          </a:solidFill>
        </p:grpSpPr>
        <p:grpSp>
          <p:nvGrpSpPr>
            <p:cNvPr id="14" name="Google Shape;150;p12">
              <a:extLst>
                <a:ext uri="{FF2B5EF4-FFF2-40B4-BE49-F238E27FC236}">
                  <a16:creationId xmlns:a16="http://schemas.microsoft.com/office/drawing/2014/main" id="{9D5976CC-D864-86BF-BC87-F212E6DA1829}"/>
                </a:ext>
              </a:extLst>
            </p:cNvPr>
            <p:cNvGrpSpPr/>
            <p:nvPr/>
          </p:nvGrpSpPr>
          <p:grpSpPr>
            <a:xfrm>
              <a:off x="7672978" y="1156317"/>
              <a:ext cx="412941" cy="436880"/>
              <a:chOff x="243840" y="1676400"/>
              <a:chExt cx="701040" cy="741680"/>
            </a:xfrm>
            <a:grpFill/>
          </p:grpSpPr>
          <p:sp>
            <p:nvSpPr>
              <p:cNvPr id="17" name="Google Shape;151;p12">
                <a:extLst>
                  <a:ext uri="{FF2B5EF4-FFF2-40B4-BE49-F238E27FC236}">
                    <a16:creationId xmlns:a16="http://schemas.microsoft.com/office/drawing/2014/main" id="{E30F7250-A011-6737-A4D6-F2A7C1B89190}"/>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18" name="Google Shape;152;p12">
                <a:extLst>
                  <a:ext uri="{FF2B5EF4-FFF2-40B4-BE49-F238E27FC236}">
                    <a16:creationId xmlns:a16="http://schemas.microsoft.com/office/drawing/2014/main" id="{6107B16E-469F-6118-A8E7-C7B1203AA7BA}"/>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sp>
          <p:nvSpPr>
            <p:cNvPr id="15" name="Google Shape;153;p12">
              <a:extLst>
                <a:ext uri="{FF2B5EF4-FFF2-40B4-BE49-F238E27FC236}">
                  <a16:creationId xmlns:a16="http://schemas.microsoft.com/office/drawing/2014/main" id="{EAF561DC-897A-4841-D44C-C39734BF2FDB}"/>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16" name="Google Shape;154;p12">
              <a:extLst>
                <a:ext uri="{FF2B5EF4-FFF2-40B4-BE49-F238E27FC236}">
                  <a16:creationId xmlns:a16="http://schemas.microsoft.com/office/drawing/2014/main" id="{D7E047D9-B54E-213D-2CFA-8A36D8A31C23}"/>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grpSp>
        <p:nvGrpSpPr>
          <p:cNvPr id="19" name="Google Shape;149;p12">
            <a:extLst>
              <a:ext uri="{FF2B5EF4-FFF2-40B4-BE49-F238E27FC236}">
                <a16:creationId xmlns:a16="http://schemas.microsoft.com/office/drawing/2014/main" id="{F2695511-51E2-BF38-8F2D-5BC01BD413F1}"/>
              </a:ext>
            </a:extLst>
          </p:cNvPr>
          <p:cNvGrpSpPr/>
          <p:nvPr/>
        </p:nvGrpSpPr>
        <p:grpSpPr>
          <a:xfrm>
            <a:off x="1020268" y="3821917"/>
            <a:ext cx="559955" cy="387333"/>
            <a:chOff x="6878053" y="1156317"/>
            <a:chExt cx="1431178" cy="1039513"/>
          </a:xfrm>
          <a:solidFill>
            <a:schemeClr val="accent2">
              <a:lumMod val="75000"/>
            </a:schemeClr>
          </a:solidFill>
        </p:grpSpPr>
        <p:grpSp>
          <p:nvGrpSpPr>
            <p:cNvPr id="20" name="Google Shape;150;p12">
              <a:extLst>
                <a:ext uri="{FF2B5EF4-FFF2-40B4-BE49-F238E27FC236}">
                  <a16:creationId xmlns:a16="http://schemas.microsoft.com/office/drawing/2014/main" id="{0A8A4188-97DF-2360-CD7C-FD4E006254DB}"/>
                </a:ext>
              </a:extLst>
            </p:cNvPr>
            <p:cNvGrpSpPr/>
            <p:nvPr/>
          </p:nvGrpSpPr>
          <p:grpSpPr>
            <a:xfrm>
              <a:off x="7672978" y="1156317"/>
              <a:ext cx="412941" cy="436880"/>
              <a:chOff x="243840" y="1676400"/>
              <a:chExt cx="701040" cy="741680"/>
            </a:xfrm>
            <a:grpFill/>
          </p:grpSpPr>
          <p:sp>
            <p:nvSpPr>
              <p:cNvPr id="23" name="Google Shape;151;p12">
                <a:extLst>
                  <a:ext uri="{FF2B5EF4-FFF2-40B4-BE49-F238E27FC236}">
                    <a16:creationId xmlns:a16="http://schemas.microsoft.com/office/drawing/2014/main" id="{2BC08B4A-053B-7451-430F-4B06D7F3A03B}"/>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24" name="Google Shape;152;p12">
                <a:extLst>
                  <a:ext uri="{FF2B5EF4-FFF2-40B4-BE49-F238E27FC236}">
                    <a16:creationId xmlns:a16="http://schemas.microsoft.com/office/drawing/2014/main" id="{CD368E80-D7BC-2BC8-9A4E-507EDD30F837}"/>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sp>
          <p:nvSpPr>
            <p:cNvPr id="21" name="Google Shape;153;p12">
              <a:extLst>
                <a:ext uri="{FF2B5EF4-FFF2-40B4-BE49-F238E27FC236}">
                  <a16:creationId xmlns:a16="http://schemas.microsoft.com/office/drawing/2014/main" id="{081BFCDA-1263-06D9-CA92-77E30ED32D67}"/>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22" name="Google Shape;154;p12">
              <a:extLst>
                <a:ext uri="{FF2B5EF4-FFF2-40B4-BE49-F238E27FC236}">
                  <a16:creationId xmlns:a16="http://schemas.microsoft.com/office/drawing/2014/main" id="{DA3C3A8E-896E-8BB4-1CAA-0929EF5D1800}"/>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grpSp>
        <p:nvGrpSpPr>
          <p:cNvPr id="25" name="Google Shape;149;p12">
            <a:extLst>
              <a:ext uri="{FF2B5EF4-FFF2-40B4-BE49-F238E27FC236}">
                <a16:creationId xmlns:a16="http://schemas.microsoft.com/office/drawing/2014/main" id="{05BF0281-4763-4274-A39C-A76AB4995099}"/>
              </a:ext>
            </a:extLst>
          </p:cNvPr>
          <p:cNvGrpSpPr/>
          <p:nvPr/>
        </p:nvGrpSpPr>
        <p:grpSpPr>
          <a:xfrm>
            <a:off x="1020268" y="4364389"/>
            <a:ext cx="559955" cy="387333"/>
            <a:chOff x="6878053" y="1156317"/>
            <a:chExt cx="1431178" cy="1039513"/>
          </a:xfrm>
          <a:solidFill>
            <a:schemeClr val="accent2">
              <a:lumMod val="75000"/>
            </a:schemeClr>
          </a:solidFill>
        </p:grpSpPr>
        <p:grpSp>
          <p:nvGrpSpPr>
            <p:cNvPr id="26" name="Google Shape;150;p12">
              <a:extLst>
                <a:ext uri="{FF2B5EF4-FFF2-40B4-BE49-F238E27FC236}">
                  <a16:creationId xmlns:a16="http://schemas.microsoft.com/office/drawing/2014/main" id="{AB5BDE7C-5DCE-0119-7C17-B0C897CFE542}"/>
                </a:ext>
              </a:extLst>
            </p:cNvPr>
            <p:cNvGrpSpPr/>
            <p:nvPr/>
          </p:nvGrpSpPr>
          <p:grpSpPr>
            <a:xfrm>
              <a:off x="7672978" y="1156317"/>
              <a:ext cx="412941" cy="436880"/>
              <a:chOff x="243840" y="1676400"/>
              <a:chExt cx="701040" cy="741680"/>
            </a:xfrm>
            <a:grpFill/>
          </p:grpSpPr>
          <p:sp>
            <p:nvSpPr>
              <p:cNvPr id="29" name="Google Shape;151;p12">
                <a:extLst>
                  <a:ext uri="{FF2B5EF4-FFF2-40B4-BE49-F238E27FC236}">
                    <a16:creationId xmlns:a16="http://schemas.microsoft.com/office/drawing/2014/main" id="{0795D5FA-7894-A51E-3D77-B2ABC4423A1A}"/>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30" name="Google Shape;152;p12">
                <a:extLst>
                  <a:ext uri="{FF2B5EF4-FFF2-40B4-BE49-F238E27FC236}">
                    <a16:creationId xmlns:a16="http://schemas.microsoft.com/office/drawing/2014/main" id="{8BD89EE7-A913-CA25-E2FE-6FE9EB59B6BF}"/>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sp>
          <p:nvSpPr>
            <p:cNvPr id="27" name="Google Shape;153;p12">
              <a:extLst>
                <a:ext uri="{FF2B5EF4-FFF2-40B4-BE49-F238E27FC236}">
                  <a16:creationId xmlns:a16="http://schemas.microsoft.com/office/drawing/2014/main" id="{EE51B98F-5C85-5ED0-94A0-5C30B742AD8E}"/>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28" name="Google Shape;154;p12">
              <a:extLst>
                <a:ext uri="{FF2B5EF4-FFF2-40B4-BE49-F238E27FC236}">
                  <a16:creationId xmlns:a16="http://schemas.microsoft.com/office/drawing/2014/main" id="{FECCD89D-65D7-920F-4CDD-51D9AD459564}"/>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sp>
        <p:nvSpPr>
          <p:cNvPr id="31" name="Hexagon 30">
            <a:extLst>
              <a:ext uri="{FF2B5EF4-FFF2-40B4-BE49-F238E27FC236}">
                <a16:creationId xmlns:a16="http://schemas.microsoft.com/office/drawing/2014/main" id="{7648C9CC-4A81-CA36-B8BB-A5F28334DC15}"/>
              </a:ext>
            </a:extLst>
          </p:cNvPr>
          <p:cNvSpPr/>
          <p:nvPr/>
        </p:nvSpPr>
        <p:spPr>
          <a:xfrm rot="1782986">
            <a:off x="286724" y="30111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A2335013-19ED-E16A-8B8E-AFEA0814B29E}"/>
              </a:ext>
            </a:extLst>
          </p:cNvPr>
          <p:cNvSpPr/>
          <p:nvPr/>
        </p:nvSpPr>
        <p:spPr>
          <a:xfrm rot="1782986">
            <a:off x="286724" y="76395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Hexagon 32">
            <a:extLst>
              <a:ext uri="{FF2B5EF4-FFF2-40B4-BE49-F238E27FC236}">
                <a16:creationId xmlns:a16="http://schemas.microsoft.com/office/drawing/2014/main" id="{F744E09F-A7EA-FAB7-06D6-894CBCD37003}"/>
              </a:ext>
            </a:extLst>
          </p:cNvPr>
          <p:cNvSpPr/>
          <p:nvPr/>
        </p:nvSpPr>
        <p:spPr>
          <a:xfrm rot="1782986">
            <a:off x="286724" y="122680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A9D18701-77B7-A851-0775-155F840B965F}"/>
              </a:ext>
            </a:extLst>
          </p:cNvPr>
          <p:cNvSpPr/>
          <p:nvPr/>
        </p:nvSpPr>
        <p:spPr>
          <a:xfrm rot="1782986">
            <a:off x="286724" y="168964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Hexagon 34">
            <a:extLst>
              <a:ext uri="{FF2B5EF4-FFF2-40B4-BE49-F238E27FC236}">
                <a16:creationId xmlns:a16="http://schemas.microsoft.com/office/drawing/2014/main" id="{58B7D6A5-D921-F578-8D80-CF133B67E9C5}"/>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Hexagon 35">
            <a:extLst>
              <a:ext uri="{FF2B5EF4-FFF2-40B4-BE49-F238E27FC236}">
                <a16:creationId xmlns:a16="http://schemas.microsoft.com/office/drawing/2014/main" id="{01262636-9604-D121-C36C-5730696EFCEC}"/>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659327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FE4AD0F-7046-3A53-01BF-497F89F85AD1}"/>
              </a:ext>
            </a:extLst>
          </p:cNvPr>
          <p:cNvSpPr txBox="1"/>
          <p:nvPr/>
        </p:nvSpPr>
        <p:spPr>
          <a:xfrm>
            <a:off x="996287" y="1904626"/>
            <a:ext cx="5254042" cy="261610"/>
          </a:xfrm>
          <a:prstGeom prst="rect">
            <a:avLst/>
          </a:prstGeom>
          <a:noFill/>
        </p:spPr>
        <p:txBody>
          <a:bodyPr wrap="square" rtlCol="0">
            <a:spAutoFit/>
          </a:bodyPr>
          <a:lstStyle/>
          <a:p>
            <a:r>
              <a:rPr lang="en-US" sz="1100" dirty="0"/>
              <a:t>List 5 words that describe you well</a:t>
            </a:r>
          </a:p>
        </p:txBody>
      </p:sp>
      <p:sp>
        <p:nvSpPr>
          <p:cNvPr id="4" name="TextBox 3">
            <a:extLst>
              <a:ext uri="{FF2B5EF4-FFF2-40B4-BE49-F238E27FC236}">
                <a16:creationId xmlns:a16="http://schemas.microsoft.com/office/drawing/2014/main" id="{EA79EFA4-9D06-570E-FE98-1E2CC142C89A}"/>
              </a:ext>
            </a:extLst>
          </p:cNvPr>
          <p:cNvSpPr txBox="1"/>
          <p:nvPr/>
        </p:nvSpPr>
        <p:spPr>
          <a:xfrm>
            <a:off x="996287" y="718436"/>
            <a:ext cx="5254042" cy="523220"/>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8D607A"/>
                </a:highlight>
                <a:latin typeface="Calibri"/>
                <a:ea typeface="Calibri"/>
                <a:cs typeface="Calibri"/>
                <a:sym typeface="Calibri"/>
              </a:rPr>
              <a:t>SESSION 2: WHAT IS SELF-AWARENESS AND HOW CAN I INCREASE IT?</a:t>
            </a:r>
          </a:p>
        </p:txBody>
      </p:sp>
      <p:sp>
        <p:nvSpPr>
          <p:cNvPr id="8" name="TextBox 7">
            <a:extLst>
              <a:ext uri="{FF2B5EF4-FFF2-40B4-BE49-F238E27FC236}">
                <a16:creationId xmlns:a16="http://schemas.microsoft.com/office/drawing/2014/main" id="{3203CE36-2941-C9F0-2DFE-37744FEBFD67}"/>
              </a:ext>
            </a:extLst>
          </p:cNvPr>
          <p:cNvSpPr txBox="1"/>
          <p:nvPr/>
        </p:nvSpPr>
        <p:spPr>
          <a:xfrm>
            <a:off x="996287" y="1500044"/>
            <a:ext cx="5254042" cy="276999"/>
          </a:xfrm>
          <a:prstGeom prst="rect">
            <a:avLst/>
          </a:prstGeom>
          <a:noFill/>
        </p:spPr>
        <p:txBody>
          <a:bodyPr wrap="square" rtlCol="0">
            <a:spAutoFit/>
          </a:bodyPr>
          <a:lstStyle/>
          <a:p>
            <a:r>
              <a:rPr lang="en-US" sz="1200" b="1" spc="300" dirty="0">
                <a:solidFill>
                  <a:schemeClr val="tx1"/>
                </a:solidFill>
              </a:rPr>
              <a:t>ANCHORS</a:t>
            </a:r>
          </a:p>
        </p:txBody>
      </p:sp>
      <p:sp>
        <p:nvSpPr>
          <p:cNvPr id="12" name="Rectangle 11">
            <a:extLst>
              <a:ext uri="{FF2B5EF4-FFF2-40B4-BE49-F238E27FC236}">
                <a16:creationId xmlns:a16="http://schemas.microsoft.com/office/drawing/2014/main" id="{6D71E185-FF0E-EDF4-E4D1-02902EB7D288}"/>
              </a:ext>
            </a:extLst>
          </p:cNvPr>
          <p:cNvSpPr/>
          <p:nvPr/>
        </p:nvSpPr>
        <p:spPr>
          <a:xfrm>
            <a:off x="996288" y="2280956"/>
            <a:ext cx="5254042" cy="1688899"/>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ysClr val="windowText" lastClr="000000"/>
                </a:solidFill>
              </a:rPr>
              <a:t> </a:t>
            </a:r>
          </a:p>
          <a:p>
            <a:pPr marL="285750" indent="-285750">
              <a:buFont typeface="Arial" panose="020B0604020202020204" pitchFamily="34" charset="0"/>
              <a:buChar char="•"/>
            </a:pPr>
            <a:r>
              <a:rPr lang="en-US" dirty="0">
                <a:solidFill>
                  <a:sysClr val="windowText" lastClr="000000"/>
                </a:solidFill>
              </a:rPr>
              <a:t> </a:t>
            </a:r>
          </a:p>
          <a:p>
            <a:pPr marL="285750" indent="-285750">
              <a:buFont typeface="Arial" panose="020B0604020202020204" pitchFamily="34" charset="0"/>
              <a:buChar char="•"/>
            </a:pPr>
            <a:r>
              <a:rPr lang="en-US" dirty="0">
                <a:solidFill>
                  <a:sysClr val="windowText" lastClr="000000"/>
                </a:solidFill>
              </a:rPr>
              <a:t> </a:t>
            </a:r>
          </a:p>
          <a:p>
            <a:pPr marL="285750" indent="-285750">
              <a:buFont typeface="Arial" panose="020B0604020202020204" pitchFamily="34" charset="0"/>
              <a:buChar char="•"/>
            </a:pPr>
            <a:r>
              <a:rPr lang="en-US" dirty="0">
                <a:solidFill>
                  <a:sysClr val="windowText" lastClr="000000"/>
                </a:solidFill>
              </a:rPr>
              <a:t> </a:t>
            </a:r>
          </a:p>
          <a:p>
            <a:pPr marL="285750" indent="-285750">
              <a:buFont typeface="Arial" panose="020B0604020202020204" pitchFamily="34" charset="0"/>
              <a:buChar char="•"/>
            </a:pPr>
            <a:r>
              <a:rPr lang="en-US" dirty="0">
                <a:solidFill>
                  <a:sysClr val="windowText" lastClr="000000"/>
                </a:solidFill>
              </a:rPr>
              <a:t> </a:t>
            </a:r>
          </a:p>
        </p:txBody>
      </p:sp>
      <p:sp>
        <p:nvSpPr>
          <p:cNvPr id="16" name="TextBox 15">
            <a:extLst>
              <a:ext uri="{FF2B5EF4-FFF2-40B4-BE49-F238E27FC236}">
                <a16:creationId xmlns:a16="http://schemas.microsoft.com/office/drawing/2014/main" id="{1AFA3D89-C1F4-B552-BAD5-83FBE053F698}"/>
              </a:ext>
            </a:extLst>
          </p:cNvPr>
          <p:cNvSpPr txBox="1"/>
          <p:nvPr/>
        </p:nvSpPr>
        <p:spPr>
          <a:xfrm>
            <a:off x="996287" y="4298812"/>
            <a:ext cx="5254042" cy="261610"/>
          </a:xfrm>
          <a:prstGeom prst="rect">
            <a:avLst/>
          </a:prstGeom>
          <a:noFill/>
        </p:spPr>
        <p:txBody>
          <a:bodyPr wrap="square" rtlCol="0">
            <a:spAutoFit/>
          </a:bodyPr>
          <a:lstStyle/>
          <a:p>
            <a:r>
              <a:rPr lang="en-US" sz="1100" dirty="0"/>
              <a:t>List 5 words that describe you when you were a child</a:t>
            </a:r>
          </a:p>
        </p:txBody>
      </p:sp>
      <p:sp>
        <p:nvSpPr>
          <p:cNvPr id="17" name="Rectangle 16">
            <a:extLst>
              <a:ext uri="{FF2B5EF4-FFF2-40B4-BE49-F238E27FC236}">
                <a16:creationId xmlns:a16="http://schemas.microsoft.com/office/drawing/2014/main" id="{6636D25F-C444-E375-9C7D-3E48EE7424BF}"/>
              </a:ext>
            </a:extLst>
          </p:cNvPr>
          <p:cNvSpPr/>
          <p:nvPr/>
        </p:nvSpPr>
        <p:spPr>
          <a:xfrm>
            <a:off x="996288" y="4675142"/>
            <a:ext cx="5254042" cy="1688899"/>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ysClr val="windowText" lastClr="000000"/>
                </a:solidFill>
              </a:rPr>
              <a:t> </a:t>
            </a:r>
          </a:p>
          <a:p>
            <a:pPr marL="285750" indent="-285750">
              <a:buFont typeface="Arial" panose="020B0604020202020204" pitchFamily="34" charset="0"/>
              <a:buChar char="•"/>
            </a:pPr>
            <a:r>
              <a:rPr lang="en-US" dirty="0">
                <a:solidFill>
                  <a:sysClr val="windowText" lastClr="000000"/>
                </a:solidFill>
              </a:rPr>
              <a:t> </a:t>
            </a:r>
          </a:p>
          <a:p>
            <a:pPr marL="285750" indent="-285750">
              <a:buFont typeface="Arial" panose="020B0604020202020204" pitchFamily="34" charset="0"/>
              <a:buChar char="•"/>
            </a:pPr>
            <a:r>
              <a:rPr lang="en-US" dirty="0">
                <a:solidFill>
                  <a:sysClr val="windowText" lastClr="000000"/>
                </a:solidFill>
              </a:rPr>
              <a:t> </a:t>
            </a:r>
          </a:p>
          <a:p>
            <a:pPr marL="285750" indent="-285750">
              <a:buFont typeface="Arial" panose="020B0604020202020204" pitchFamily="34" charset="0"/>
              <a:buChar char="•"/>
            </a:pPr>
            <a:r>
              <a:rPr lang="en-US" dirty="0">
                <a:solidFill>
                  <a:sysClr val="windowText" lastClr="000000"/>
                </a:solidFill>
              </a:rPr>
              <a:t> </a:t>
            </a:r>
          </a:p>
          <a:p>
            <a:pPr marL="285750" indent="-285750">
              <a:buFont typeface="Arial" panose="020B0604020202020204" pitchFamily="34" charset="0"/>
              <a:buChar char="•"/>
            </a:pPr>
            <a:r>
              <a:rPr lang="en-US" dirty="0">
                <a:solidFill>
                  <a:sysClr val="windowText" lastClr="000000"/>
                </a:solidFill>
              </a:rPr>
              <a:t> </a:t>
            </a:r>
          </a:p>
        </p:txBody>
      </p:sp>
      <p:sp>
        <p:nvSpPr>
          <p:cNvPr id="20" name="TextBox 19">
            <a:extLst>
              <a:ext uri="{FF2B5EF4-FFF2-40B4-BE49-F238E27FC236}">
                <a16:creationId xmlns:a16="http://schemas.microsoft.com/office/drawing/2014/main" id="{5CB26D16-8BAE-6C4F-49B7-8FB638010F46}"/>
              </a:ext>
            </a:extLst>
          </p:cNvPr>
          <p:cNvSpPr txBox="1"/>
          <p:nvPr/>
        </p:nvSpPr>
        <p:spPr>
          <a:xfrm>
            <a:off x="996287" y="6716806"/>
            <a:ext cx="5254042" cy="261610"/>
          </a:xfrm>
          <a:prstGeom prst="rect">
            <a:avLst/>
          </a:prstGeom>
          <a:noFill/>
        </p:spPr>
        <p:txBody>
          <a:bodyPr wrap="square" rtlCol="0">
            <a:spAutoFit/>
          </a:bodyPr>
          <a:lstStyle/>
          <a:p>
            <a:r>
              <a:rPr lang="en-US" sz="1100" dirty="0"/>
              <a:t>List 5 words that describe you when you were a child</a:t>
            </a:r>
          </a:p>
        </p:txBody>
      </p:sp>
      <p:sp>
        <p:nvSpPr>
          <p:cNvPr id="21" name="Rectangle 20">
            <a:extLst>
              <a:ext uri="{FF2B5EF4-FFF2-40B4-BE49-F238E27FC236}">
                <a16:creationId xmlns:a16="http://schemas.microsoft.com/office/drawing/2014/main" id="{2E4F1AFD-E034-BD22-A661-F3F62E21554A}"/>
              </a:ext>
            </a:extLst>
          </p:cNvPr>
          <p:cNvSpPr/>
          <p:nvPr/>
        </p:nvSpPr>
        <p:spPr>
          <a:xfrm>
            <a:off x="996288" y="7093136"/>
            <a:ext cx="5254042" cy="1688899"/>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ysClr val="windowText" lastClr="000000"/>
                </a:solidFill>
              </a:rPr>
              <a:t> </a:t>
            </a:r>
          </a:p>
          <a:p>
            <a:pPr marL="285750" indent="-285750">
              <a:buFont typeface="Arial" panose="020B0604020202020204" pitchFamily="34" charset="0"/>
              <a:buChar char="•"/>
            </a:pPr>
            <a:r>
              <a:rPr lang="en-US" dirty="0">
                <a:solidFill>
                  <a:sysClr val="windowText" lastClr="000000"/>
                </a:solidFill>
              </a:rPr>
              <a:t> </a:t>
            </a:r>
          </a:p>
          <a:p>
            <a:pPr marL="285750" indent="-285750">
              <a:buFont typeface="Arial" panose="020B0604020202020204" pitchFamily="34" charset="0"/>
              <a:buChar char="•"/>
            </a:pPr>
            <a:r>
              <a:rPr lang="en-US" dirty="0">
                <a:solidFill>
                  <a:sysClr val="windowText" lastClr="000000"/>
                </a:solidFill>
              </a:rPr>
              <a:t> </a:t>
            </a:r>
          </a:p>
          <a:p>
            <a:pPr marL="285750" indent="-285750">
              <a:buFont typeface="Arial" panose="020B0604020202020204" pitchFamily="34" charset="0"/>
              <a:buChar char="•"/>
            </a:pPr>
            <a:r>
              <a:rPr lang="en-US" dirty="0">
                <a:solidFill>
                  <a:sysClr val="windowText" lastClr="000000"/>
                </a:solidFill>
              </a:rPr>
              <a:t> </a:t>
            </a:r>
          </a:p>
          <a:p>
            <a:pPr marL="285750" indent="-285750">
              <a:buFont typeface="Arial" panose="020B0604020202020204" pitchFamily="34" charset="0"/>
              <a:buChar char="•"/>
            </a:pPr>
            <a:r>
              <a:rPr lang="en-US" dirty="0">
                <a:solidFill>
                  <a:sysClr val="windowText" lastClr="000000"/>
                </a:solidFill>
              </a:rPr>
              <a:t> </a:t>
            </a:r>
          </a:p>
        </p:txBody>
      </p:sp>
      <p:pic>
        <p:nvPicPr>
          <p:cNvPr id="9" name="Graphic 8" descr="Anchor with solid fill">
            <a:extLst>
              <a:ext uri="{FF2B5EF4-FFF2-40B4-BE49-F238E27FC236}">
                <a16:creationId xmlns:a16="http://schemas.microsoft.com/office/drawing/2014/main" id="{32120038-9F48-5EE4-5848-729ABD2CC37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20316" y="7734400"/>
            <a:ext cx="1688899" cy="1688899"/>
          </a:xfrm>
          <a:prstGeom prst="rect">
            <a:avLst/>
          </a:prstGeom>
        </p:spPr>
      </p:pic>
      <p:sp>
        <p:nvSpPr>
          <p:cNvPr id="2" name="Hexagon 1">
            <a:extLst>
              <a:ext uri="{FF2B5EF4-FFF2-40B4-BE49-F238E27FC236}">
                <a16:creationId xmlns:a16="http://schemas.microsoft.com/office/drawing/2014/main" id="{CC0132A9-04B7-8887-F69A-83443209C09D}"/>
              </a:ext>
            </a:extLst>
          </p:cNvPr>
          <p:cNvSpPr/>
          <p:nvPr/>
        </p:nvSpPr>
        <p:spPr>
          <a:xfrm rot="1782986">
            <a:off x="286724" y="30111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Hexagon 2">
            <a:extLst>
              <a:ext uri="{FF2B5EF4-FFF2-40B4-BE49-F238E27FC236}">
                <a16:creationId xmlns:a16="http://schemas.microsoft.com/office/drawing/2014/main" id="{B0783DA0-E26D-517D-DC52-EDE0685819F9}"/>
              </a:ext>
            </a:extLst>
          </p:cNvPr>
          <p:cNvSpPr/>
          <p:nvPr/>
        </p:nvSpPr>
        <p:spPr>
          <a:xfrm rot="1782986">
            <a:off x="286724" y="76395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Hexagon 4">
            <a:extLst>
              <a:ext uri="{FF2B5EF4-FFF2-40B4-BE49-F238E27FC236}">
                <a16:creationId xmlns:a16="http://schemas.microsoft.com/office/drawing/2014/main" id="{6DC5AB72-39D7-2473-F8EE-4C617C0CC0C1}"/>
              </a:ext>
            </a:extLst>
          </p:cNvPr>
          <p:cNvSpPr/>
          <p:nvPr/>
        </p:nvSpPr>
        <p:spPr>
          <a:xfrm rot="1782986">
            <a:off x="286724" y="122680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Hexagon 6">
            <a:extLst>
              <a:ext uri="{FF2B5EF4-FFF2-40B4-BE49-F238E27FC236}">
                <a16:creationId xmlns:a16="http://schemas.microsoft.com/office/drawing/2014/main" id="{F8273F51-5CE8-F4F6-114D-3360865A72EF}"/>
              </a:ext>
            </a:extLst>
          </p:cNvPr>
          <p:cNvSpPr/>
          <p:nvPr/>
        </p:nvSpPr>
        <p:spPr>
          <a:xfrm rot="1782986">
            <a:off x="286724" y="168964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Hexagon 9">
            <a:extLst>
              <a:ext uri="{FF2B5EF4-FFF2-40B4-BE49-F238E27FC236}">
                <a16:creationId xmlns:a16="http://schemas.microsoft.com/office/drawing/2014/main" id="{50508AD5-34EE-CEC1-9BAD-90D5FE991325}"/>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Hexagon 10">
            <a:extLst>
              <a:ext uri="{FF2B5EF4-FFF2-40B4-BE49-F238E27FC236}">
                <a16:creationId xmlns:a16="http://schemas.microsoft.com/office/drawing/2014/main" id="{16D7C5D2-0341-4E31-F781-5C152169ACD7}"/>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097368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2311974-E5A4-4026-40DE-C4D07C38DA54}"/>
              </a:ext>
            </a:extLst>
          </p:cNvPr>
          <p:cNvSpPr txBox="1"/>
          <p:nvPr/>
        </p:nvSpPr>
        <p:spPr>
          <a:xfrm>
            <a:off x="903430" y="2352613"/>
            <a:ext cx="921658" cy="261610"/>
          </a:xfrm>
          <a:prstGeom prst="rect">
            <a:avLst/>
          </a:prstGeom>
          <a:noFill/>
        </p:spPr>
        <p:txBody>
          <a:bodyPr wrap="square" rtlCol="0">
            <a:spAutoFit/>
          </a:bodyPr>
          <a:lstStyle/>
          <a:p>
            <a:pPr algn="ctr"/>
            <a:r>
              <a:rPr lang="en-US" sz="1100" b="1" dirty="0">
                <a:solidFill>
                  <a:schemeClr val="bg1"/>
                </a:solidFill>
              </a:rPr>
              <a:t>High priority</a:t>
            </a:r>
          </a:p>
        </p:txBody>
      </p:sp>
      <p:pic>
        <p:nvPicPr>
          <p:cNvPr id="9" name="Picture 8" descr="Chart, sunburst chart&#10;&#10;Description automatically generated">
            <a:extLst>
              <a:ext uri="{FF2B5EF4-FFF2-40B4-BE49-F238E27FC236}">
                <a16:creationId xmlns:a16="http://schemas.microsoft.com/office/drawing/2014/main" id="{29867E1B-6543-95E4-AD0D-BC5D951B93B4}"/>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4308" y="976596"/>
            <a:ext cx="6858000" cy="6743700"/>
          </a:xfrm>
          <a:prstGeom prst="rect">
            <a:avLst/>
          </a:prstGeom>
        </p:spPr>
      </p:pic>
      <p:sp>
        <p:nvSpPr>
          <p:cNvPr id="3" name="TextBox 2">
            <a:extLst>
              <a:ext uri="{FF2B5EF4-FFF2-40B4-BE49-F238E27FC236}">
                <a16:creationId xmlns:a16="http://schemas.microsoft.com/office/drawing/2014/main" id="{4EC414BF-7823-98D6-E4FB-A7BA84BFC411}"/>
              </a:ext>
            </a:extLst>
          </p:cNvPr>
          <p:cNvSpPr txBox="1"/>
          <p:nvPr/>
        </p:nvSpPr>
        <p:spPr>
          <a:xfrm>
            <a:off x="996287" y="699597"/>
            <a:ext cx="5254042" cy="276999"/>
          </a:xfrm>
          <a:prstGeom prst="rect">
            <a:avLst/>
          </a:prstGeom>
          <a:noFill/>
        </p:spPr>
        <p:txBody>
          <a:bodyPr wrap="square" rtlCol="0">
            <a:spAutoFit/>
          </a:bodyPr>
          <a:lstStyle/>
          <a:p>
            <a:r>
              <a:rPr lang="en-US" sz="1200" b="1" spc="300" dirty="0">
                <a:solidFill>
                  <a:schemeClr val="tx1"/>
                </a:solidFill>
              </a:rPr>
              <a:t>EMOTIONS WHEEL </a:t>
            </a:r>
          </a:p>
        </p:txBody>
      </p:sp>
      <p:sp>
        <p:nvSpPr>
          <p:cNvPr id="4" name="TextBox 3">
            <a:extLst>
              <a:ext uri="{FF2B5EF4-FFF2-40B4-BE49-F238E27FC236}">
                <a16:creationId xmlns:a16="http://schemas.microsoft.com/office/drawing/2014/main" id="{EEDB1A38-2717-43CC-D5E4-21EF262406D2}"/>
              </a:ext>
            </a:extLst>
          </p:cNvPr>
          <p:cNvSpPr txBox="1"/>
          <p:nvPr/>
        </p:nvSpPr>
        <p:spPr>
          <a:xfrm>
            <a:off x="996287" y="7720296"/>
            <a:ext cx="5254042" cy="430887"/>
          </a:xfrm>
          <a:prstGeom prst="rect">
            <a:avLst/>
          </a:prstGeom>
          <a:noFill/>
        </p:spPr>
        <p:txBody>
          <a:bodyPr wrap="square" rtlCol="0">
            <a:spAutoFit/>
          </a:bodyPr>
          <a:lstStyle/>
          <a:p>
            <a:r>
              <a:rPr lang="en-US" sz="1100" dirty="0">
                <a:solidFill>
                  <a:schemeClr val="accent2">
                    <a:lumMod val="75000"/>
                  </a:schemeClr>
                </a:solidFill>
              </a:rPr>
              <a:t>Source: The Junto Institute. (2023). </a:t>
            </a:r>
            <a:r>
              <a:rPr lang="en-US" sz="1100" i="1" dirty="0">
                <a:solidFill>
                  <a:schemeClr val="accent2">
                    <a:lumMod val="75000"/>
                  </a:schemeClr>
                </a:solidFill>
              </a:rPr>
              <a:t>The Junto Emotion Wheel. </a:t>
            </a:r>
            <a:r>
              <a:rPr lang="en-US" sz="1100" dirty="0">
                <a:solidFill>
                  <a:schemeClr val="accent2">
                    <a:lumMod val="75000"/>
                  </a:schemeClr>
                </a:solidFill>
              </a:rPr>
              <a:t>https://www.thejuntoinstitute.com/emotion-wheels/ </a:t>
            </a:r>
          </a:p>
        </p:txBody>
      </p:sp>
      <p:sp>
        <p:nvSpPr>
          <p:cNvPr id="2" name="Hexagon 1">
            <a:extLst>
              <a:ext uri="{FF2B5EF4-FFF2-40B4-BE49-F238E27FC236}">
                <a16:creationId xmlns:a16="http://schemas.microsoft.com/office/drawing/2014/main" id="{8E78F55C-A63F-D641-9D30-E16271563008}"/>
              </a:ext>
            </a:extLst>
          </p:cNvPr>
          <p:cNvSpPr/>
          <p:nvPr/>
        </p:nvSpPr>
        <p:spPr>
          <a:xfrm rot="1782986">
            <a:off x="286724" y="30111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Hexagon 4">
            <a:extLst>
              <a:ext uri="{FF2B5EF4-FFF2-40B4-BE49-F238E27FC236}">
                <a16:creationId xmlns:a16="http://schemas.microsoft.com/office/drawing/2014/main" id="{5822F018-74BC-D193-A955-8B43B4622010}"/>
              </a:ext>
            </a:extLst>
          </p:cNvPr>
          <p:cNvSpPr/>
          <p:nvPr/>
        </p:nvSpPr>
        <p:spPr>
          <a:xfrm rot="1782986">
            <a:off x="286724" y="76395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Hexagon 5">
            <a:extLst>
              <a:ext uri="{FF2B5EF4-FFF2-40B4-BE49-F238E27FC236}">
                <a16:creationId xmlns:a16="http://schemas.microsoft.com/office/drawing/2014/main" id="{076237A5-3932-BF6C-CB75-6D6E15F558AC}"/>
              </a:ext>
            </a:extLst>
          </p:cNvPr>
          <p:cNvSpPr/>
          <p:nvPr/>
        </p:nvSpPr>
        <p:spPr>
          <a:xfrm rot="1782986">
            <a:off x="286724" y="122680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Hexagon 6">
            <a:extLst>
              <a:ext uri="{FF2B5EF4-FFF2-40B4-BE49-F238E27FC236}">
                <a16:creationId xmlns:a16="http://schemas.microsoft.com/office/drawing/2014/main" id="{CD6E3349-D24C-6DA6-22FA-174338B3ADD0}"/>
              </a:ext>
            </a:extLst>
          </p:cNvPr>
          <p:cNvSpPr/>
          <p:nvPr/>
        </p:nvSpPr>
        <p:spPr>
          <a:xfrm rot="1782986">
            <a:off x="286724" y="168964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Hexagon 7">
            <a:extLst>
              <a:ext uri="{FF2B5EF4-FFF2-40B4-BE49-F238E27FC236}">
                <a16:creationId xmlns:a16="http://schemas.microsoft.com/office/drawing/2014/main" id="{41AE3378-E93B-763F-EA1B-2DA264719C8C}"/>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Hexagon 11">
            <a:extLst>
              <a:ext uri="{FF2B5EF4-FFF2-40B4-BE49-F238E27FC236}">
                <a16:creationId xmlns:a16="http://schemas.microsoft.com/office/drawing/2014/main" id="{D63D05D2-3792-A694-5ECF-8E6CBAD4CE7A}"/>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9933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34482FC-BC1B-CCF2-16AD-87192D7CACC1}"/>
              </a:ext>
            </a:extLst>
          </p:cNvPr>
          <p:cNvSpPr/>
          <p:nvPr/>
        </p:nvSpPr>
        <p:spPr>
          <a:xfrm>
            <a:off x="0" y="0"/>
            <a:ext cx="6858000" cy="33147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TextBox 16">
            <a:extLst>
              <a:ext uri="{FF2B5EF4-FFF2-40B4-BE49-F238E27FC236}">
                <a16:creationId xmlns:a16="http://schemas.microsoft.com/office/drawing/2014/main" id="{7DD96B5E-DC2A-5D79-7BCE-024F9BD9ED61}"/>
              </a:ext>
            </a:extLst>
          </p:cNvPr>
          <p:cNvSpPr txBox="1"/>
          <p:nvPr/>
        </p:nvSpPr>
        <p:spPr>
          <a:xfrm>
            <a:off x="752439" y="4817751"/>
            <a:ext cx="5061022" cy="3416320"/>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CA" sz="2000" b="1" i="0" u="none" strike="noStrike" kern="1200" cap="none" spc="300" normalizeH="0" baseline="0" noProof="0" dirty="0">
                <a:ln>
                  <a:noFill/>
                </a:ln>
                <a:solidFill>
                  <a:schemeClr val="accent5"/>
                </a:solidFill>
                <a:effectLst/>
                <a:uLnTx/>
                <a:uFillTx/>
                <a:latin typeface="Garamond" panose="02020404030301010803" pitchFamily="18" charset="0"/>
                <a:ea typeface="+mn-ea"/>
                <a:cs typeface="+mn-cs"/>
              </a:rPr>
              <a:t>MODULE 1</a:t>
            </a:r>
          </a:p>
          <a:p>
            <a:pPr marL="0" marR="0" lvl="0" indent="0" defTabSz="457200" rtl="0" eaLnBrk="1" fontAlgn="auto" latinLnBrk="0" hangingPunct="1">
              <a:lnSpc>
                <a:spcPct val="100000"/>
              </a:lnSpc>
              <a:spcBef>
                <a:spcPts val="0"/>
              </a:spcBef>
              <a:spcAft>
                <a:spcPts val="0"/>
              </a:spcAft>
              <a:buClrTx/>
              <a:buSzTx/>
              <a:buFontTx/>
              <a:buNone/>
              <a:tabLst/>
              <a:defRPr/>
            </a:pPr>
            <a:r>
              <a:rPr lang="en-CA" sz="2000" b="1" spc="300" dirty="0">
                <a:solidFill>
                  <a:schemeClr val="accent5"/>
                </a:solidFill>
                <a:latin typeface="Garamond" panose="02020404030301010803" pitchFamily="18" charset="0"/>
              </a:rPr>
              <a:t> </a:t>
            </a:r>
            <a:endParaRPr lang="en-CA" sz="4400" b="1" dirty="0">
              <a:solidFill>
                <a:schemeClr val="accent5"/>
              </a:solidFill>
              <a:latin typeface="Garamond" panose="02020404030301010803" pitchFamily="18" charset="0"/>
            </a:endParaRPr>
          </a:p>
          <a:p>
            <a:r>
              <a:rPr lang="en-US" sz="4400" b="1" dirty="0">
                <a:solidFill>
                  <a:schemeClr val="accent5"/>
                </a:solidFill>
                <a:latin typeface="Garamond" panose="02020404030301010803" pitchFamily="18" charset="0"/>
              </a:rPr>
              <a:t>Essential Competencies for Child Protection Case Management</a:t>
            </a:r>
          </a:p>
        </p:txBody>
      </p:sp>
      <p:sp>
        <p:nvSpPr>
          <p:cNvPr id="18" name="Hexagon 17">
            <a:extLst>
              <a:ext uri="{FF2B5EF4-FFF2-40B4-BE49-F238E27FC236}">
                <a16:creationId xmlns:a16="http://schemas.microsoft.com/office/drawing/2014/main" id="{5A4F9FA8-7558-F410-08FF-F85155AED2B9}"/>
              </a:ext>
            </a:extLst>
          </p:cNvPr>
          <p:cNvSpPr/>
          <p:nvPr/>
        </p:nvSpPr>
        <p:spPr>
          <a:xfrm rot="1782986">
            <a:off x="539630" y="2109486"/>
            <a:ext cx="2269827" cy="1956740"/>
          </a:xfrm>
          <a:prstGeom prst="hexagon">
            <a:avLst>
              <a:gd name="adj" fmla="val 28965"/>
              <a:gd name="vf" fmla="val 11547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Star: 5 Points 24">
            <a:extLst>
              <a:ext uri="{FF2B5EF4-FFF2-40B4-BE49-F238E27FC236}">
                <a16:creationId xmlns:a16="http://schemas.microsoft.com/office/drawing/2014/main" id="{B6F359C7-CE58-6860-3FED-59177CB6BA67}"/>
              </a:ext>
            </a:extLst>
          </p:cNvPr>
          <p:cNvSpPr/>
          <p:nvPr/>
        </p:nvSpPr>
        <p:spPr>
          <a:xfrm>
            <a:off x="998098" y="2337580"/>
            <a:ext cx="1349317" cy="1349317"/>
          </a:xfrm>
          <a:prstGeom prst="star5">
            <a:avLst>
              <a:gd name="adj" fmla="val 28484"/>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140057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EE84B9-C56D-C2EE-B325-C48FD0020763}"/>
              </a:ext>
            </a:extLst>
          </p:cNvPr>
          <p:cNvSpPr/>
          <p:nvPr/>
        </p:nvSpPr>
        <p:spPr>
          <a:xfrm>
            <a:off x="996287" y="1984409"/>
            <a:ext cx="5254041" cy="6783281"/>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026536E1-4D85-6360-ECDE-F8784F743E2D}"/>
              </a:ext>
            </a:extLst>
          </p:cNvPr>
          <p:cNvSpPr txBox="1"/>
          <p:nvPr/>
        </p:nvSpPr>
        <p:spPr>
          <a:xfrm>
            <a:off x="996287" y="1138309"/>
            <a:ext cx="5254041" cy="646331"/>
          </a:xfrm>
          <a:prstGeom prst="rect">
            <a:avLst/>
          </a:prstGeom>
          <a:noFill/>
        </p:spPr>
        <p:txBody>
          <a:bodyPr wrap="square" rtlCol="0">
            <a:spAutoFit/>
          </a:bodyPr>
          <a:lstStyle/>
          <a:p>
            <a:r>
              <a:rPr lang="en-US" sz="1200" dirty="0"/>
              <a:t>Describe a time when you have witnessed or experienced unconscious bias. What type of unconscious bias was this? What impact did it have on you or the other person and the behavior or decision taken?</a:t>
            </a:r>
          </a:p>
        </p:txBody>
      </p:sp>
      <p:sp>
        <p:nvSpPr>
          <p:cNvPr id="3" name="TextBox 2">
            <a:extLst>
              <a:ext uri="{FF2B5EF4-FFF2-40B4-BE49-F238E27FC236}">
                <a16:creationId xmlns:a16="http://schemas.microsoft.com/office/drawing/2014/main" id="{732551A5-BBE8-A8BC-99FC-664F85738532}"/>
              </a:ext>
            </a:extLst>
          </p:cNvPr>
          <p:cNvSpPr txBox="1"/>
          <p:nvPr/>
        </p:nvSpPr>
        <p:spPr>
          <a:xfrm>
            <a:off x="996287" y="699597"/>
            <a:ext cx="5254042" cy="276999"/>
          </a:xfrm>
          <a:prstGeom prst="rect">
            <a:avLst/>
          </a:prstGeom>
          <a:noFill/>
        </p:spPr>
        <p:txBody>
          <a:bodyPr wrap="square" rtlCol="0">
            <a:spAutoFit/>
          </a:bodyPr>
          <a:lstStyle/>
          <a:p>
            <a:r>
              <a:rPr lang="en-US" sz="1200" b="1" spc="300" dirty="0">
                <a:solidFill>
                  <a:schemeClr val="tx1"/>
                </a:solidFill>
              </a:rPr>
              <a:t>UNCONSCIOUS BIAS – PERSONAL REFLECTION</a:t>
            </a:r>
          </a:p>
        </p:txBody>
      </p:sp>
      <p:grpSp>
        <p:nvGrpSpPr>
          <p:cNvPr id="6" name="Group 5">
            <a:extLst>
              <a:ext uri="{FF2B5EF4-FFF2-40B4-BE49-F238E27FC236}">
                <a16:creationId xmlns:a16="http://schemas.microsoft.com/office/drawing/2014/main" id="{7C549F58-22C3-04D4-0B36-70C4CD0C4CF2}"/>
              </a:ext>
            </a:extLst>
          </p:cNvPr>
          <p:cNvGrpSpPr/>
          <p:nvPr/>
        </p:nvGrpSpPr>
        <p:grpSpPr>
          <a:xfrm>
            <a:off x="5137944" y="7618009"/>
            <a:ext cx="1112384" cy="1449853"/>
            <a:chOff x="8914563" y="1953649"/>
            <a:chExt cx="1057724" cy="1378610"/>
          </a:xfrm>
        </p:grpSpPr>
        <p:sp>
          <p:nvSpPr>
            <p:cNvPr id="7" name="Rectangle: Rounded Corners 6">
              <a:extLst>
                <a:ext uri="{FF2B5EF4-FFF2-40B4-BE49-F238E27FC236}">
                  <a16:creationId xmlns:a16="http://schemas.microsoft.com/office/drawing/2014/main" id="{3A6B294D-E494-3034-053C-C0E17E45A9D4}"/>
                </a:ext>
              </a:extLst>
            </p:cNvPr>
            <p:cNvSpPr/>
            <p:nvPr/>
          </p:nvSpPr>
          <p:spPr>
            <a:xfrm rot="20580589">
              <a:off x="9074610" y="2194577"/>
              <a:ext cx="505427" cy="505427"/>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hord 7">
              <a:extLst>
                <a:ext uri="{FF2B5EF4-FFF2-40B4-BE49-F238E27FC236}">
                  <a16:creationId xmlns:a16="http://schemas.microsoft.com/office/drawing/2014/main" id="{03C1EA08-D4C6-E415-AF96-9A25C900EBA2}"/>
                </a:ext>
              </a:extLst>
            </p:cNvPr>
            <p:cNvSpPr/>
            <p:nvPr/>
          </p:nvSpPr>
          <p:spPr>
            <a:xfrm>
              <a:off x="8914563" y="2274535"/>
              <a:ext cx="1057724" cy="1057724"/>
            </a:xfrm>
            <a:prstGeom prst="chord">
              <a:avLst>
                <a:gd name="adj1" fmla="val 20128551"/>
                <a:gd name="adj2" fmla="val 1225971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Block Arc 8">
              <a:extLst>
                <a:ext uri="{FF2B5EF4-FFF2-40B4-BE49-F238E27FC236}">
                  <a16:creationId xmlns:a16="http://schemas.microsoft.com/office/drawing/2014/main" id="{4076AC94-5235-814B-0AB4-021849D29CC3}"/>
                </a:ext>
              </a:extLst>
            </p:cNvPr>
            <p:cNvSpPr/>
            <p:nvPr/>
          </p:nvSpPr>
          <p:spPr>
            <a:xfrm rot="10800000">
              <a:off x="9504960" y="2803396"/>
              <a:ext cx="261120" cy="225631"/>
            </a:xfrm>
            <a:prstGeom prst="blockArc">
              <a:avLst>
                <a:gd name="adj1" fmla="val 10800000"/>
                <a:gd name="adj2" fmla="val 21416426"/>
                <a:gd name="adj3" fmla="val 158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Rectangle: Rounded Corners 9">
              <a:extLst>
                <a:ext uri="{FF2B5EF4-FFF2-40B4-BE49-F238E27FC236}">
                  <a16:creationId xmlns:a16="http://schemas.microsoft.com/office/drawing/2014/main" id="{BE887205-0664-41C6-69FC-A7765C4873F4}"/>
                </a:ext>
              </a:extLst>
            </p:cNvPr>
            <p:cNvSpPr/>
            <p:nvPr/>
          </p:nvSpPr>
          <p:spPr>
            <a:xfrm rot="724728">
              <a:off x="9397092" y="1953649"/>
              <a:ext cx="505427" cy="505427"/>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Block Arc 11">
              <a:extLst>
                <a:ext uri="{FF2B5EF4-FFF2-40B4-BE49-F238E27FC236}">
                  <a16:creationId xmlns:a16="http://schemas.microsoft.com/office/drawing/2014/main" id="{52295483-4685-BCE2-F28F-E941D63B285E}"/>
                </a:ext>
              </a:extLst>
            </p:cNvPr>
            <p:cNvSpPr/>
            <p:nvPr/>
          </p:nvSpPr>
          <p:spPr>
            <a:xfrm rot="10800000">
              <a:off x="9126784" y="2803396"/>
              <a:ext cx="261120" cy="225631"/>
            </a:xfrm>
            <a:prstGeom prst="blockArc">
              <a:avLst>
                <a:gd name="adj1" fmla="val 10800000"/>
                <a:gd name="adj2" fmla="val 21416426"/>
                <a:gd name="adj3" fmla="val 158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3" name="Hexagon 12">
            <a:extLst>
              <a:ext uri="{FF2B5EF4-FFF2-40B4-BE49-F238E27FC236}">
                <a16:creationId xmlns:a16="http://schemas.microsoft.com/office/drawing/2014/main" id="{EF1CC280-8458-3416-4C98-C00AC86AF684}"/>
              </a:ext>
            </a:extLst>
          </p:cNvPr>
          <p:cNvSpPr/>
          <p:nvPr/>
        </p:nvSpPr>
        <p:spPr>
          <a:xfrm rot="1782986">
            <a:off x="286724" y="30111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Hexagon 13">
            <a:extLst>
              <a:ext uri="{FF2B5EF4-FFF2-40B4-BE49-F238E27FC236}">
                <a16:creationId xmlns:a16="http://schemas.microsoft.com/office/drawing/2014/main" id="{448FA8D4-0F37-2F50-A7D1-BD39F02DA31B}"/>
              </a:ext>
            </a:extLst>
          </p:cNvPr>
          <p:cNvSpPr/>
          <p:nvPr/>
        </p:nvSpPr>
        <p:spPr>
          <a:xfrm rot="1782986">
            <a:off x="286724" y="76395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Hexagon 14">
            <a:extLst>
              <a:ext uri="{FF2B5EF4-FFF2-40B4-BE49-F238E27FC236}">
                <a16:creationId xmlns:a16="http://schemas.microsoft.com/office/drawing/2014/main" id="{52486AE2-FF1C-C881-DDC7-F0175C8AEDD7}"/>
              </a:ext>
            </a:extLst>
          </p:cNvPr>
          <p:cNvSpPr/>
          <p:nvPr/>
        </p:nvSpPr>
        <p:spPr>
          <a:xfrm rot="1782986">
            <a:off x="286724" y="122680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Hexagon 15">
            <a:extLst>
              <a:ext uri="{FF2B5EF4-FFF2-40B4-BE49-F238E27FC236}">
                <a16:creationId xmlns:a16="http://schemas.microsoft.com/office/drawing/2014/main" id="{56692312-DDBC-B921-5C47-C2FD8EC499E2}"/>
              </a:ext>
            </a:extLst>
          </p:cNvPr>
          <p:cNvSpPr/>
          <p:nvPr/>
        </p:nvSpPr>
        <p:spPr>
          <a:xfrm rot="1782986">
            <a:off x="286724" y="168964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Hexagon 16">
            <a:extLst>
              <a:ext uri="{FF2B5EF4-FFF2-40B4-BE49-F238E27FC236}">
                <a16:creationId xmlns:a16="http://schemas.microsoft.com/office/drawing/2014/main" id="{67BF2BC2-3FF8-335E-4F35-2BD67F5A88CC}"/>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Hexagon 17">
            <a:extLst>
              <a:ext uri="{FF2B5EF4-FFF2-40B4-BE49-F238E27FC236}">
                <a16:creationId xmlns:a16="http://schemas.microsoft.com/office/drawing/2014/main" id="{FD68A6A0-8253-0AE8-55B1-1E4206CF67CF}"/>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813650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26536E1-4D85-6360-ECDE-F8784F743E2D}"/>
              </a:ext>
            </a:extLst>
          </p:cNvPr>
          <p:cNvSpPr txBox="1"/>
          <p:nvPr/>
        </p:nvSpPr>
        <p:spPr>
          <a:xfrm>
            <a:off x="996287" y="1830160"/>
            <a:ext cx="5254040" cy="646331"/>
          </a:xfrm>
          <a:prstGeom prst="rect">
            <a:avLst/>
          </a:prstGeom>
          <a:noFill/>
        </p:spPr>
        <p:txBody>
          <a:bodyPr wrap="square" rtlCol="0">
            <a:spAutoFit/>
          </a:bodyPr>
          <a:lstStyle/>
          <a:p>
            <a:r>
              <a:rPr lang="en-US" sz="1200" dirty="0"/>
              <a:t>In your context, what causes exclusion of persons, including children, of different ages, sexual orientation, gender, cultural background, color of skin, abilities, displacement status? Please specify who or which group of people is excluded.</a:t>
            </a:r>
          </a:p>
        </p:txBody>
      </p:sp>
      <p:sp>
        <p:nvSpPr>
          <p:cNvPr id="3" name="TextBox 2">
            <a:extLst>
              <a:ext uri="{FF2B5EF4-FFF2-40B4-BE49-F238E27FC236}">
                <a16:creationId xmlns:a16="http://schemas.microsoft.com/office/drawing/2014/main" id="{2230C0AD-E366-2938-174A-5249525AADB8}"/>
              </a:ext>
            </a:extLst>
          </p:cNvPr>
          <p:cNvSpPr txBox="1"/>
          <p:nvPr/>
        </p:nvSpPr>
        <p:spPr>
          <a:xfrm>
            <a:off x="996287" y="719129"/>
            <a:ext cx="5254042" cy="523220"/>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8D607A"/>
                </a:highlight>
                <a:latin typeface="Calibri"/>
                <a:ea typeface="Calibri"/>
                <a:cs typeface="Calibri"/>
                <a:sym typeface="Calibri"/>
              </a:rPr>
              <a:t>SESSION 3: HOW CAN I SUPPORT DIVERSITY AND INCLUSION?</a:t>
            </a:r>
          </a:p>
        </p:txBody>
      </p:sp>
      <p:sp>
        <p:nvSpPr>
          <p:cNvPr id="6" name="TextBox 5">
            <a:extLst>
              <a:ext uri="{FF2B5EF4-FFF2-40B4-BE49-F238E27FC236}">
                <a16:creationId xmlns:a16="http://schemas.microsoft.com/office/drawing/2014/main" id="{F408FB7F-EFBD-20D2-2E66-0BAC958F307F}"/>
              </a:ext>
            </a:extLst>
          </p:cNvPr>
          <p:cNvSpPr txBox="1"/>
          <p:nvPr/>
        </p:nvSpPr>
        <p:spPr>
          <a:xfrm>
            <a:off x="996287" y="1417925"/>
            <a:ext cx="5254042" cy="276999"/>
          </a:xfrm>
          <a:prstGeom prst="rect">
            <a:avLst/>
          </a:prstGeom>
          <a:noFill/>
        </p:spPr>
        <p:txBody>
          <a:bodyPr wrap="square" rtlCol="0">
            <a:spAutoFit/>
          </a:bodyPr>
          <a:lstStyle/>
          <a:p>
            <a:r>
              <a:rPr lang="en-US" sz="1200" b="1" spc="300" dirty="0">
                <a:solidFill>
                  <a:schemeClr val="tx1"/>
                </a:solidFill>
              </a:rPr>
              <a:t>BARRIERS TO INCLUSION</a:t>
            </a:r>
          </a:p>
        </p:txBody>
      </p:sp>
      <p:graphicFrame>
        <p:nvGraphicFramePr>
          <p:cNvPr id="8" name="Table 8">
            <a:extLst>
              <a:ext uri="{FF2B5EF4-FFF2-40B4-BE49-F238E27FC236}">
                <a16:creationId xmlns:a16="http://schemas.microsoft.com/office/drawing/2014/main" id="{F666110C-8A81-60DF-B765-6F8494F4AD76}"/>
              </a:ext>
            </a:extLst>
          </p:cNvPr>
          <p:cNvGraphicFramePr>
            <a:graphicFrameLocks noGrp="1"/>
          </p:cNvGraphicFramePr>
          <p:nvPr>
            <p:extLst>
              <p:ext uri="{D42A27DB-BD31-4B8C-83A1-F6EECF244321}">
                <p14:modId xmlns:p14="http://schemas.microsoft.com/office/powerpoint/2010/main" val="2678801913"/>
              </p:ext>
            </p:extLst>
          </p:nvPr>
        </p:nvGraphicFramePr>
        <p:xfrm>
          <a:off x="996287" y="2692409"/>
          <a:ext cx="5254040" cy="6465038"/>
        </p:xfrm>
        <a:graphic>
          <a:graphicData uri="http://schemas.openxmlformats.org/drawingml/2006/table">
            <a:tbl>
              <a:tblPr firstRow="1" bandRow="1">
                <a:tableStyleId>{5C22544A-7EE6-4342-B048-85BDC9FD1C3A}</a:tableStyleId>
              </a:tblPr>
              <a:tblGrid>
                <a:gridCol w="2627020">
                  <a:extLst>
                    <a:ext uri="{9D8B030D-6E8A-4147-A177-3AD203B41FA5}">
                      <a16:colId xmlns:a16="http://schemas.microsoft.com/office/drawing/2014/main" val="130575636"/>
                    </a:ext>
                  </a:extLst>
                </a:gridCol>
                <a:gridCol w="2627020">
                  <a:extLst>
                    <a:ext uri="{9D8B030D-6E8A-4147-A177-3AD203B41FA5}">
                      <a16:colId xmlns:a16="http://schemas.microsoft.com/office/drawing/2014/main" val="2665917938"/>
                    </a:ext>
                  </a:extLst>
                </a:gridCol>
              </a:tblGrid>
              <a:tr h="349624">
                <a:tc>
                  <a:txBody>
                    <a:bodyPr/>
                    <a:lstStyle/>
                    <a:p>
                      <a:r>
                        <a:rPr lang="en-CA" sz="1100" dirty="0">
                          <a:solidFill>
                            <a:schemeClr val="tx1"/>
                          </a:solidFill>
                        </a:rPr>
                        <a:t>Barriers</a:t>
                      </a:r>
                      <a:endParaRPr lang="en-US" sz="1100" dirty="0">
                        <a:solidFill>
                          <a:schemeClr val="tx1"/>
                        </a:solidFill>
                      </a:endParaRPr>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tc>
                  <a:txBody>
                    <a:bodyPr/>
                    <a:lstStyle/>
                    <a:p>
                      <a:r>
                        <a:rPr lang="en-CA" sz="1100" dirty="0">
                          <a:solidFill>
                            <a:schemeClr val="tx1"/>
                          </a:solidFill>
                        </a:rPr>
                        <a:t>Excluded people or group of people</a:t>
                      </a:r>
                      <a:endParaRPr lang="en-US" sz="1100" dirty="0">
                        <a:solidFill>
                          <a:schemeClr val="tx1"/>
                        </a:solidFill>
                      </a:endParaRPr>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052434974"/>
                  </a:ext>
                </a:extLst>
              </a:tr>
              <a:tr h="6115414">
                <a:tc>
                  <a:txBody>
                    <a:bodyPr/>
                    <a:lstStyle/>
                    <a:p>
                      <a:endParaRPr lang="en-US" dirty="0"/>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endParaRPr lang="en-US" dirty="0"/>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4210766365"/>
                  </a:ext>
                </a:extLst>
              </a:tr>
            </a:tbl>
          </a:graphicData>
        </a:graphic>
      </p:graphicFrame>
      <p:sp>
        <p:nvSpPr>
          <p:cNvPr id="9" name="Hexagon 8">
            <a:extLst>
              <a:ext uri="{FF2B5EF4-FFF2-40B4-BE49-F238E27FC236}">
                <a16:creationId xmlns:a16="http://schemas.microsoft.com/office/drawing/2014/main" id="{CC000F97-9272-3456-1B97-28EB8FD97E1D}"/>
              </a:ext>
            </a:extLst>
          </p:cNvPr>
          <p:cNvSpPr/>
          <p:nvPr/>
        </p:nvSpPr>
        <p:spPr>
          <a:xfrm rot="1782986">
            <a:off x="286724" y="30111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Hexagon 9">
            <a:extLst>
              <a:ext uri="{FF2B5EF4-FFF2-40B4-BE49-F238E27FC236}">
                <a16:creationId xmlns:a16="http://schemas.microsoft.com/office/drawing/2014/main" id="{33E0FE30-CBB7-D43D-DA76-9D9134821891}"/>
              </a:ext>
            </a:extLst>
          </p:cNvPr>
          <p:cNvSpPr/>
          <p:nvPr/>
        </p:nvSpPr>
        <p:spPr>
          <a:xfrm rot="1782986">
            <a:off x="286724" y="76395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Hexagon 10">
            <a:extLst>
              <a:ext uri="{FF2B5EF4-FFF2-40B4-BE49-F238E27FC236}">
                <a16:creationId xmlns:a16="http://schemas.microsoft.com/office/drawing/2014/main" id="{8D9F7E90-5B5A-AB8B-2B62-C2CA24245C0B}"/>
              </a:ext>
            </a:extLst>
          </p:cNvPr>
          <p:cNvSpPr/>
          <p:nvPr/>
        </p:nvSpPr>
        <p:spPr>
          <a:xfrm rot="1782986">
            <a:off x="286724" y="122680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Hexagon 11">
            <a:extLst>
              <a:ext uri="{FF2B5EF4-FFF2-40B4-BE49-F238E27FC236}">
                <a16:creationId xmlns:a16="http://schemas.microsoft.com/office/drawing/2014/main" id="{15D79A7E-ED14-8AD0-E571-F23998E24956}"/>
              </a:ext>
            </a:extLst>
          </p:cNvPr>
          <p:cNvSpPr/>
          <p:nvPr/>
        </p:nvSpPr>
        <p:spPr>
          <a:xfrm rot="1782986">
            <a:off x="286724" y="168964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Hexagon 12">
            <a:extLst>
              <a:ext uri="{FF2B5EF4-FFF2-40B4-BE49-F238E27FC236}">
                <a16:creationId xmlns:a16="http://schemas.microsoft.com/office/drawing/2014/main" id="{CE273C0E-BCB7-99DB-43A6-C8F5315D098B}"/>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Hexagon 13">
            <a:extLst>
              <a:ext uri="{FF2B5EF4-FFF2-40B4-BE49-F238E27FC236}">
                <a16:creationId xmlns:a16="http://schemas.microsoft.com/office/drawing/2014/main" id="{42E908C5-6014-66D4-6BFC-627F0C701A17}"/>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818871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2880086" y="1768824"/>
            <a:ext cx="1525329" cy="374914"/>
          </a:xfrm>
          <a:prstGeom prst="rect">
            <a:avLst/>
          </a:prstGeom>
          <a:noFill/>
          <a:ln>
            <a:noFill/>
          </a:ln>
        </p:spPr>
        <p:txBody>
          <a:bodyPr wrap="square" lIns="90000" tIns="90000" rIns="90000" bIns="90000" rtlCol="0" anchor="ctr">
            <a:noAutofit/>
          </a:bodyPr>
          <a:lstStyle/>
          <a:p>
            <a:pPr algn="ctr"/>
            <a:r>
              <a:rPr lang="en-US" sz="1400" b="1" dirty="0">
                <a:solidFill>
                  <a:schemeClr val="accent2"/>
                </a:solidFill>
              </a:rPr>
              <a:t>Privilege</a:t>
            </a:r>
          </a:p>
        </p:txBody>
      </p:sp>
      <p:sp>
        <p:nvSpPr>
          <p:cNvPr id="29" name="TextBox 28"/>
          <p:cNvSpPr txBox="1"/>
          <p:nvPr/>
        </p:nvSpPr>
        <p:spPr>
          <a:xfrm>
            <a:off x="2925028" y="8534315"/>
            <a:ext cx="1525329" cy="374914"/>
          </a:xfrm>
          <a:prstGeom prst="rect">
            <a:avLst/>
          </a:prstGeom>
          <a:noFill/>
          <a:ln>
            <a:noFill/>
          </a:ln>
        </p:spPr>
        <p:txBody>
          <a:bodyPr wrap="square" lIns="90000" tIns="90000" rIns="90000" bIns="90000" rtlCol="0" anchor="ctr">
            <a:noAutofit/>
          </a:bodyPr>
          <a:lstStyle/>
          <a:p>
            <a:pPr algn="ctr"/>
            <a:r>
              <a:rPr lang="en-US" sz="1400" b="1" dirty="0">
                <a:solidFill>
                  <a:schemeClr val="accent5"/>
                </a:solidFill>
              </a:rPr>
              <a:t>Oppression</a:t>
            </a:r>
          </a:p>
        </p:txBody>
      </p:sp>
      <p:sp>
        <p:nvSpPr>
          <p:cNvPr id="111" name="TextBox 110"/>
          <p:cNvSpPr txBox="1"/>
          <p:nvPr/>
        </p:nvSpPr>
        <p:spPr>
          <a:xfrm>
            <a:off x="-67938" y="4557068"/>
            <a:ext cx="1525329" cy="374914"/>
          </a:xfrm>
          <a:prstGeom prst="rect">
            <a:avLst/>
          </a:prstGeom>
          <a:noFill/>
          <a:ln>
            <a:noFill/>
          </a:ln>
        </p:spPr>
        <p:txBody>
          <a:bodyPr wrap="square" lIns="90000" tIns="90000" rIns="90000" bIns="90000" rtlCol="0" anchor="ctr">
            <a:noAutofit/>
          </a:bodyPr>
          <a:lstStyle/>
          <a:p>
            <a:pPr algn="r"/>
            <a:r>
              <a:rPr lang="en-US" sz="1100" dirty="0"/>
              <a:t>Male &amp; masculine</a:t>
            </a:r>
          </a:p>
          <a:p>
            <a:pPr algn="r"/>
            <a:r>
              <a:rPr lang="en-US" sz="1100" dirty="0"/>
              <a:t>Female &amp; feminine</a:t>
            </a:r>
          </a:p>
        </p:txBody>
      </p:sp>
      <p:sp>
        <p:nvSpPr>
          <p:cNvPr id="112" name="TextBox 111"/>
          <p:cNvSpPr txBox="1"/>
          <p:nvPr/>
        </p:nvSpPr>
        <p:spPr>
          <a:xfrm>
            <a:off x="10736" y="3978694"/>
            <a:ext cx="1525329" cy="374914"/>
          </a:xfrm>
          <a:prstGeom prst="rect">
            <a:avLst/>
          </a:prstGeom>
          <a:noFill/>
          <a:ln>
            <a:noFill/>
          </a:ln>
        </p:spPr>
        <p:txBody>
          <a:bodyPr wrap="square" lIns="90000" tIns="90000" rIns="90000" bIns="90000" rtlCol="0" anchor="ctr">
            <a:noAutofit/>
          </a:bodyPr>
          <a:lstStyle/>
          <a:p>
            <a:pPr algn="r"/>
            <a:r>
              <a:rPr lang="en-US" sz="1100" dirty="0"/>
              <a:t>Male</a:t>
            </a:r>
          </a:p>
        </p:txBody>
      </p:sp>
      <p:sp>
        <p:nvSpPr>
          <p:cNvPr id="113" name="TextBox 112"/>
          <p:cNvSpPr txBox="1"/>
          <p:nvPr/>
        </p:nvSpPr>
        <p:spPr>
          <a:xfrm>
            <a:off x="305030" y="3542209"/>
            <a:ext cx="1525329" cy="374914"/>
          </a:xfrm>
          <a:prstGeom prst="rect">
            <a:avLst/>
          </a:prstGeom>
          <a:noFill/>
          <a:ln>
            <a:noFill/>
          </a:ln>
        </p:spPr>
        <p:txBody>
          <a:bodyPr wrap="square" lIns="90000" tIns="90000" rIns="90000" bIns="90000" rtlCol="0" anchor="ctr">
            <a:noAutofit/>
          </a:bodyPr>
          <a:lstStyle/>
          <a:p>
            <a:pPr algn="r"/>
            <a:r>
              <a:rPr lang="en-US" sz="1100" dirty="0"/>
              <a:t>White person</a:t>
            </a:r>
          </a:p>
        </p:txBody>
      </p:sp>
      <p:sp>
        <p:nvSpPr>
          <p:cNvPr id="115" name="TextBox 114"/>
          <p:cNvSpPr txBox="1"/>
          <p:nvPr/>
        </p:nvSpPr>
        <p:spPr>
          <a:xfrm>
            <a:off x="1097356" y="2886140"/>
            <a:ext cx="1525329" cy="374914"/>
          </a:xfrm>
          <a:prstGeom prst="rect">
            <a:avLst/>
          </a:prstGeom>
          <a:noFill/>
          <a:ln>
            <a:noFill/>
          </a:ln>
        </p:spPr>
        <p:txBody>
          <a:bodyPr wrap="square" lIns="90000" tIns="90000" rIns="90000" bIns="90000" rtlCol="0" anchor="ctr">
            <a:noAutofit/>
          </a:bodyPr>
          <a:lstStyle/>
          <a:p>
            <a:pPr algn="r"/>
            <a:r>
              <a:rPr lang="en-US" sz="1100" dirty="0"/>
              <a:t>Heterosexual</a:t>
            </a:r>
          </a:p>
        </p:txBody>
      </p:sp>
      <p:sp>
        <p:nvSpPr>
          <p:cNvPr id="116" name="TextBox 115"/>
          <p:cNvSpPr txBox="1"/>
          <p:nvPr/>
        </p:nvSpPr>
        <p:spPr>
          <a:xfrm>
            <a:off x="1684571" y="2672336"/>
            <a:ext cx="1525329" cy="374914"/>
          </a:xfrm>
          <a:prstGeom prst="rect">
            <a:avLst/>
          </a:prstGeom>
          <a:noFill/>
          <a:ln>
            <a:noFill/>
          </a:ln>
        </p:spPr>
        <p:txBody>
          <a:bodyPr wrap="square" lIns="90000" tIns="90000" rIns="90000" bIns="90000" rtlCol="0" anchor="ctr">
            <a:noAutofit/>
          </a:bodyPr>
          <a:lstStyle/>
          <a:p>
            <a:pPr algn="r"/>
            <a:r>
              <a:rPr lang="en-US" sz="1100" dirty="0"/>
              <a:t>Able-bodied</a:t>
            </a:r>
          </a:p>
        </p:txBody>
      </p:sp>
      <p:sp>
        <p:nvSpPr>
          <p:cNvPr id="117" name="TextBox 116"/>
          <p:cNvSpPr txBox="1"/>
          <p:nvPr/>
        </p:nvSpPr>
        <p:spPr>
          <a:xfrm>
            <a:off x="3073350" y="2419467"/>
            <a:ext cx="1138800" cy="374914"/>
          </a:xfrm>
          <a:prstGeom prst="rect">
            <a:avLst/>
          </a:prstGeom>
          <a:noFill/>
          <a:ln>
            <a:noFill/>
          </a:ln>
        </p:spPr>
        <p:txBody>
          <a:bodyPr wrap="square" lIns="90000" tIns="90000" rIns="90000" bIns="90000" rtlCol="0" anchor="ctr">
            <a:noAutofit/>
          </a:bodyPr>
          <a:lstStyle/>
          <a:p>
            <a:pPr algn="ctr"/>
            <a:r>
              <a:rPr lang="en-US" sz="1100" dirty="0"/>
              <a:t>Educated</a:t>
            </a:r>
          </a:p>
          <a:p>
            <a:pPr algn="ctr"/>
            <a:r>
              <a:rPr lang="en-US" sz="1100" dirty="0"/>
              <a:t>Highly literate</a:t>
            </a:r>
          </a:p>
        </p:txBody>
      </p:sp>
      <p:sp>
        <p:nvSpPr>
          <p:cNvPr id="119" name="TextBox 118"/>
          <p:cNvSpPr txBox="1"/>
          <p:nvPr/>
        </p:nvSpPr>
        <p:spPr>
          <a:xfrm>
            <a:off x="4439301" y="2813795"/>
            <a:ext cx="1525329" cy="374914"/>
          </a:xfrm>
          <a:prstGeom prst="rect">
            <a:avLst/>
          </a:prstGeom>
          <a:noFill/>
          <a:ln>
            <a:noFill/>
          </a:ln>
        </p:spPr>
        <p:txBody>
          <a:bodyPr wrap="square" lIns="90000" tIns="90000" rIns="90000" bIns="90000" rtlCol="0" anchor="ctr">
            <a:noAutofit/>
          </a:bodyPr>
          <a:lstStyle/>
          <a:p>
            <a:r>
              <a:rPr lang="en-US" sz="1100" dirty="0"/>
              <a:t>Not displaced</a:t>
            </a:r>
          </a:p>
        </p:txBody>
      </p:sp>
      <p:sp>
        <p:nvSpPr>
          <p:cNvPr id="120" name="TextBox 119"/>
          <p:cNvSpPr txBox="1"/>
          <p:nvPr/>
        </p:nvSpPr>
        <p:spPr>
          <a:xfrm>
            <a:off x="5085444" y="3059048"/>
            <a:ext cx="1259096" cy="374914"/>
          </a:xfrm>
          <a:prstGeom prst="rect">
            <a:avLst/>
          </a:prstGeom>
          <a:noFill/>
          <a:ln>
            <a:noFill/>
          </a:ln>
        </p:spPr>
        <p:txBody>
          <a:bodyPr wrap="square" lIns="90000" tIns="90000" rIns="90000" bIns="90000" rtlCol="0" anchor="ctr">
            <a:noAutofit/>
          </a:bodyPr>
          <a:lstStyle/>
          <a:p>
            <a:r>
              <a:rPr lang="en-US" sz="1100" dirty="0"/>
              <a:t>Wealthy, rich </a:t>
            </a:r>
          </a:p>
        </p:txBody>
      </p:sp>
      <p:sp>
        <p:nvSpPr>
          <p:cNvPr id="121" name="TextBox 120"/>
          <p:cNvSpPr txBox="1"/>
          <p:nvPr/>
        </p:nvSpPr>
        <p:spPr>
          <a:xfrm>
            <a:off x="5475032" y="3452930"/>
            <a:ext cx="1525329" cy="374914"/>
          </a:xfrm>
          <a:prstGeom prst="rect">
            <a:avLst/>
          </a:prstGeom>
          <a:noFill/>
          <a:ln>
            <a:noFill/>
          </a:ln>
        </p:spPr>
        <p:txBody>
          <a:bodyPr wrap="square" lIns="90000" tIns="90000" rIns="90000" bIns="90000" rtlCol="0" anchor="ctr">
            <a:noAutofit/>
          </a:bodyPr>
          <a:lstStyle/>
          <a:p>
            <a:r>
              <a:rPr lang="en-US" sz="1100" dirty="0"/>
              <a:t>Documented, having identification</a:t>
            </a:r>
          </a:p>
        </p:txBody>
      </p:sp>
      <p:sp>
        <p:nvSpPr>
          <p:cNvPr id="123" name="TextBox 122"/>
          <p:cNvSpPr txBox="1"/>
          <p:nvPr/>
        </p:nvSpPr>
        <p:spPr>
          <a:xfrm>
            <a:off x="5955269" y="4289180"/>
            <a:ext cx="762665" cy="415320"/>
          </a:xfrm>
          <a:prstGeom prst="rect">
            <a:avLst/>
          </a:prstGeom>
          <a:noFill/>
          <a:ln>
            <a:noFill/>
          </a:ln>
        </p:spPr>
        <p:txBody>
          <a:bodyPr wrap="square" lIns="90000" tIns="90000" rIns="90000" bIns="90000" rtlCol="0" anchor="ctr">
            <a:noAutofit/>
          </a:bodyPr>
          <a:lstStyle/>
          <a:p>
            <a:r>
              <a:rPr lang="en-US" sz="1100" dirty="0"/>
              <a:t>Ethnic majority</a:t>
            </a:r>
          </a:p>
        </p:txBody>
      </p:sp>
      <p:sp>
        <p:nvSpPr>
          <p:cNvPr id="6" name="Pie 5"/>
          <p:cNvSpPr/>
          <p:nvPr/>
        </p:nvSpPr>
        <p:spPr>
          <a:xfrm>
            <a:off x="1820570" y="3515460"/>
            <a:ext cx="3707766" cy="3707764"/>
          </a:xfrm>
          <a:prstGeom prst="pie">
            <a:avLst>
              <a:gd name="adj1" fmla="val 0"/>
              <a:gd name="adj2" fmla="val 10796775"/>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Pie 25"/>
          <p:cNvSpPr/>
          <p:nvPr/>
        </p:nvSpPr>
        <p:spPr>
          <a:xfrm rot="10800000">
            <a:off x="1820571" y="3329393"/>
            <a:ext cx="3707764" cy="3707766"/>
          </a:xfrm>
          <a:prstGeom prst="pie">
            <a:avLst>
              <a:gd name="adj1" fmla="val 0"/>
              <a:gd name="adj2" fmla="val 10796775"/>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166" name="Group 165"/>
          <p:cNvGrpSpPr/>
          <p:nvPr/>
        </p:nvGrpSpPr>
        <p:grpSpPr>
          <a:xfrm>
            <a:off x="1345354" y="2953509"/>
            <a:ext cx="4658198" cy="4658198"/>
            <a:chOff x="1680696" y="2920427"/>
            <a:chExt cx="4039282" cy="4039282"/>
          </a:xfrm>
        </p:grpSpPr>
        <p:grpSp>
          <p:nvGrpSpPr>
            <p:cNvPr id="139" name="Group 138"/>
            <p:cNvGrpSpPr/>
            <p:nvPr/>
          </p:nvGrpSpPr>
          <p:grpSpPr>
            <a:xfrm>
              <a:off x="1680696" y="2920427"/>
              <a:ext cx="4039282" cy="4039282"/>
              <a:chOff x="1583337" y="2701074"/>
              <a:chExt cx="4484299" cy="4484299"/>
            </a:xfrm>
          </p:grpSpPr>
          <p:cxnSp>
            <p:nvCxnSpPr>
              <p:cNvPr id="30" name="Straight Connector 29"/>
              <p:cNvCxnSpPr/>
              <p:nvPr/>
            </p:nvCxnSpPr>
            <p:spPr>
              <a:xfrm>
                <a:off x="1583337" y="4943224"/>
                <a:ext cx="44842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rot="5400000">
                <a:off x="1583337" y="4943224"/>
                <a:ext cx="44842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0" name="Group 139"/>
            <p:cNvGrpSpPr/>
            <p:nvPr/>
          </p:nvGrpSpPr>
          <p:grpSpPr>
            <a:xfrm rot="777619">
              <a:off x="1680696" y="2920427"/>
              <a:ext cx="4039282" cy="4039282"/>
              <a:chOff x="1583337" y="2701074"/>
              <a:chExt cx="4484299" cy="4484299"/>
            </a:xfrm>
          </p:grpSpPr>
          <p:cxnSp>
            <p:nvCxnSpPr>
              <p:cNvPr id="141" name="Straight Connector 140"/>
              <p:cNvCxnSpPr/>
              <p:nvPr/>
            </p:nvCxnSpPr>
            <p:spPr>
              <a:xfrm>
                <a:off x="1583337" y="4943224"/>
                <a:ext cx="44842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a:off x="1583337" y="4943224"/>
                <a:ext cx="44842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rot="1536995">
              <a:off x="1680696" y="2920427"/>
              <a:ext cx="4039282" cy="4039282"/>
              <a:chOff x="1583337" y="2701074"/>
              <a:chExt cx="4484299" cy="4484299"/>
            </a:xfrm>
          </p:grpSpPr>
          <p:cxnSp>
            <p:nvCxnSpPr>
              <p:cNvPr id="144" name="Straight Connector 143"/>
              <p:cNvCxnSpPr/>
              <p:nvPr/>
            </p:nvCxnSpPr>
            <p:spPr>
              <a:xfrm>
                <a:off x="1583337" y="4943224"/>
                <a:ext cx="44842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a:off x="1583337" y="4943224"/>
                <a:ext cx="44842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rot="2296514">
              <a:off x="1680696" y="2920427"/>
              <a:ext cx="4039282" cy="4039282"/>
              <a:chOff x="1583337" y="2701074"/>
              <a:chExt cx="4484299" cy="4484299"/>
            </a:xfrm>
          </p:grpSpPr>
          <p:cxnSp>
            <p:nvCxnSpPr>
              <p:cNvPr id="147" name="Straight Connector 146"/>
              <p:cNvCxnSpPr/>
              <p:nvPr/>
            </p:nvCxnSpPr>
            <p:spPr>
              <a:xfrm>
                <a:off x="1583337" y="4943224"/>
                <a:ext cx="44842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a:off x="1583337" y="4943224"/>
                <a:ext cx="44842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9" name="Group 148"/>
            <p:cNvGrpSpPr/>
            <p:nvPr/>
          </p:nvGrpSpPr>
          <p:grpSpPr>
            <a:xfrm rot="3026233">
              <a:off x="1680696" y="2920427"/>
              <a:ext cx="4039282" cy="4039282"/>
              <a:chOff x="1583337" y="2701074"/>
              <a:chExt cx="4484299" cy="4484299"/>
            </a:xfrm>
          </p:grpSpPr>
          <p:cxnSp>
            <p:nvCxnSpPr>
              <p:cNvPr id="150" name="Straight Connector 149"/>
              <p:cNvCxnSpPr/>
              <p:nvPr/>
            </p:nvCxnSpPr>
            <p:spPr>
              <a:xfrm>
                <a:off x="1583337" y="4943224"/>
                <a:ext cx="44842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rot="5400000">
                <a:off x="1583337" y="4943224"/>
                <a:ext cx="44842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2" name="Group 151"/>
            <p:cNvGrpSpPr/>
            <p:nvPr/>
          </p:nvGrpSpPr>
          <p:grpSpPr>
            <a:xfrm rot="3756700">
              <a:off x="1680696" y="2920427"/>
              <a:ext cx="4039282" cy="4039282"/>
              <a:chOff x="1583337" y="2701074"/>
              <a:chExt cx="4484299" cy="4484299"/>
            </a:xfrm>
          </p:grpSpPr>
          <p:cxnSp>
            <p:nvCxnSpPr>
              <p:cNvPr id="153" name="Straight Connector 152"/>
              <p:cNvCxnSpPr/>
              <p:nvPr/>
            </p:nvCxnSpPr>
            <p:spPr>
              <a:xfrm>
                <a:off x="1583337" y="4943224"/>
                <a:ext cx="44842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rot="5400000">
                <a:off x="1583337" y="4943224"/>
                <a:ext cx="44842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56" name="Straight Connector 155"/>
            <p:cNvCxnSpPr/>
            <p:nvPr/>
          </p:nvCxnSpPr>
          <p:spPr>
            <a:xfrm rot="4555042">
              <a:off x="1680696" y="4940068"/>
              <a:ext cx="40392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flipH="1">
              <a:off x="1771786" y="4365280"/>
              <a:ext cx="3857101" cy="11495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rot="10383840">
              <a:off x="1680696" y="4940068"/>
              <a:ext cx="40392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8" name="TextBox 167"/>
          <p:cNvSpPr txBox="1"/>
          <p:nvPr/>
        </p:nvSpPr>
        <p:spPr>
          <a:xfrm>
            <a:off x="265713" y="5776372"/>
            <a:ext cx="1073447" cy="374914"/>
          </a:xfrm>
          <a:prstGeom prst="rect">
            <a:avLst/>
          </a:prstGeom>
          <a:noFill/>
          <a:ln>
            <a:noFill/>
          </a:ln>
        </p:spPr>
        <p:txBody>
          <a:bodyPr wrap="square" lIns="90000" tIns="90000" rIns="90000" bIns="90000" rtlCol="0" anchor="ctr">
            <a:noAutofit/>
          </a:bodyPr>
          <a:lstStyle/>
          <a:p>
            <a:pPr algn="r"/>
            <a:r>
              <a:rPr lang="en-US" sz="1100" dirty="0"/>
              <a:t>Ethnic minority</a:t>
            </a:r>
          </a:p>
        </p:txBody>
      </p:sp>
      <p:sp>
        <p:nvSpPr>
          <p:cNvPr id="169" name="TextBox 168"/>
          <p:cNvSpPr txBox="1"/>
          <p:nvPr/>
        </p:nvSpPr>
        <p:spPr>
          <a:xfrm>
            <a:off x="437750" y="6183558"/>
            <a:ext cx="1073447" cy="374914"/>
          </a:xfrm>
          <a:prstGeom prst="rect">
            <a:avLst/>
          </a:prstGeom>
          <a:noFill/>
          <a:ln>
            <a:noFill/>
          </a:ln>
        </p:spPr>
        <p:txBody>
          <a:bodyPr wrap="square" lIns="90000" tIns="90000" rIns="90000" bIns="90000" rtlCol="0" anchor="ctr">
            <a:noAutofit/>
          </a:bodyPr>
          <a:lstStyle/>
          <a:p>
            <a:pPr algn="r"/>
            <a:r>
              <a:rPr lang="en-US" sz="1100" dirty="0"/>
              <a:t>Sick, health issues</a:t>
            </a:r>
          </a:p>
        </p:txBody>
      </p:sp>
      <p:sp>
        <p:nvSpPr>
          <p:cNvPr id="170" name="TextBox 169"/>
          <p:cNvSpPr txBox="1"/>
          <p:nvPr/>
        </p:nvSpPr>
        <p:spPr>
          <a:xfrm>
            <a:off x="604037" y="6629688"/>
            <a:ext cx="1191318" cy="374914"/>
          </a:xfrm>
          <a:prstGeom prst="rect">
            <a:avLst/>
          </a:prstGeom>
          <a:noFill/>
          <a:ln>
            <a:noFill/>
          </a:ln>
        </p:spPr>
        <p:txBody>
          <a:bodyPr wrap="square" lIns="90000" tIns="90000" rIns="90000" bIns="90000" rtlCol="0" anchor="ctr">
            <a:noAutofit/>
          </a:bodyPr>
          <a:lstStyle/>
          <a:p>
            <a:pPr algn="r"/>
            <a:r>
              <a:rPr lang="en-US" sz="1100" dirty="0"/>
              <a:t>Undocumented</a:t>
            </a:r>
          </a:p>
          <a:p>
            <a:pPr algn="r"/>
            <a:r>
              <a:rPr lang="en-US" sz="1100" dirty="0"/>
              <a:t>Sans-papiers</a:t>
            </a:r>
          </a:p>
        </p:txBody>
      </p:sp>
      <p:sp>
        <p:nvSpPr>
          <p:cNvPr id="171" name="TextBox 170"/>
          <p:cNvSpPr txBox="1"/>
          <p:nvPr/>
        </p:nvSpPr>
        <p:spPr>
          <a:xfrm>
            <a:off x="805707" y="7027782"/>
            <a:ext cx="1397323" cy="374914"/>
          </a:xfrm>
          <a:prstGeom prst="rect">
            <a:avLst/>
          </a:prstGeom>
          <a:noFill/>
          <a:ln>
            <a:noFill/>
          </a:ln>
        </p:spPr>
        <p:txBody>
          <a:bodyPr wrap="square" lIns="90000" tIns="90000" rIns="90000" bIns="90000" rtlCol="0" anchor="ctr">
            <a:noAutofit/>
          </a:bodyPr>
          <a:lstStyle/>
          <a:p>
            <a:pPr algn="r"/>
            <a:r>
              <a:rPr lang="en-US" sz="1100" dirty="0"/>
              <a:t>Poor</a:t>
            </a:r>
          </a:p>
        </p:txBody>
      </p:sp>
      <p:sp>
        <p:nvSpPr>
          <p:cNvPr id="172" name="TextBox 171"/>
          <p:cNvSpPr txBox="1"/>
          <p:nvPr/>
        </p:nvSpPr>
        <p:spPr>
          <a:xfrm>
            <a:off x="1406913" y="7351775"/>
            <a:ext cx="1191318" cy="374914"/>
          </a:xfrm>
          <a:prstGeom prst="rect">
            <a:avLst/>
          </a:prstGeom>
          <a:noFill/>
          <a:ln>
            <a:noFill/>
          </a:ln>
        </p:spPr>
        <p:txBody>
          <a:bodyPr wrap="square" lIns="90000" tIns="90000" rIns="90000" bIns="90000" rtlCol="0" anchor="ctr">
            <a:noAutofit/>
          </a:bodyPr>
          <a:lstStyle/>
          <a:p>
            <a:pPr algn="r"/>
            <a:r>
              <a:rPr lang="en-US" sz="1100" dirty="0"/>
              <a:t>Displaced</a:t>
            </a:r>
          </a:p>
        </p:txBody>
      </p:sp>
      <p:sp>
        <p:nvSpPr>
          <p:cNvPr id="174" name="TextBox 173"/>
          <p:cNvSpPr txBox="1"/>
          <p:nvPr/>
        </p:nvSpPr>
        <p:spPr>
          <a:xfrm>
            <a:off x="3092034" y="7698648"/>
            <a:ext cx="1191318" cy="374914"/>
          </a:xfrm>
          <a:prstGeom prst="rect">
            <a:avLst/>
          </a:prstGeom>
          <a:noFill/>
          <a:ln>
            <a:noFill/>
          </a:ln>
        </p:spPr>
        <p:txBody>
          <a:bodyPr wrap="square" lIns="90000" tIns="90000" rIns="90000" bIns="90000" rtlCol="0" anchor="ctr">
            <a:noAutofit/>
          </a:bodyPr>
          <a:lstStyle/>
          <a:p>
            <a:pPr algn="ctr"/>
            <a:r>
              <a:rPr lang="en-US" sz="1100" dirty="0"/>
              <a:t>Not educated, illiterate </a:t>
            </a:r>
          </a:p>
        </p:txBody>
      </p:sp>
      <p:sp>
        <p:nvSpPr>
          <p:cNvPr id="175" name="TextBox 174"/>
          <p:cNvSpPr txBox="1"/>
          <p:nvPr/>
        </p:nvSpPr>
        <p:spPr>
          <a:xfrm>
            <a:off x="4283352" y="7710586"/>
            <a:ext cx="1191318" cy="374914"/>
          </a:xfrm>
          <a:prstGeom prst="rect">
            <a:avLst/>
          </a:prstGeom>
          <a:noFill/>
          <a:ln>
            <a:noFill/>
          </a:ln>
        </p:spPr>
        <p:txBody>
          <a:bodyPr wrap="square" lIns="90000" tIns="90000" rIns="90000" bIns="90000" rtlCol="0" anchor="ctr">
            <a:noAutofit/>
          </a:bodyPr>
          <a:lstStyle/>
          <a:p>
            <a:r>
              <a:rPr lang="en-US" sz="1100" dirty="0"/>
              <a:t>Persons with disabilities</a:t>
            </a:r>
          </a:p>
        </p:txBody>
      </p:sp>
      <p:sp>
        <p:nvSpPr>
          <p:cNvPr id="176" name="TextBox 175"/>
          <p:cNvSpPr txBox="1"/>
          <p:nvPr/>
        </p:nvSpPr>
        <p:spPr>
          <a:xfrm>
            <a:off x="4790415" y="7378224"/>
            <a:ext cx="1516028" cy="374914"/>
          </a:xfrm>
          <a:prstGeom prst="rect">
            <a:avLst/>
          </a:prstGeom>
          <a:noFill/>
          <a:ln>
            <a:noFill/>
          </a:ln>
        </p:spPr>
        <p:txBody>
          <a:bodyPr wrap="square" lIns="90000" tIns="90000" rIns="90000" bIns="90000" rtlCol="0" anchor="ctr">
            <a:noAutofit/>
          </a:bodyPr>
          <a:lstStyle/>
          <a:p>
            <a:r>
              <a:rPr lang="en-US" sz="1100" dirty="0"/>
              <a:t>Lesbian, gay, bisexual</a:t>
            </a:r>
          </a:p>
        </p:txBody>
      </p:sp>
      <p:sp>
        <p:nvSpPr>
          <p:cNvPr id="178" name="TextBox 177"/>
          <p:cNvSpPr txBox="1"/>
          <p:nvPr/>
        </p:nvSpPr>
        <p:spPr>
          <a:xfrm>
            <a:off x="5532217" y="6565258"/>
            <a:ext cx="1111263" cy="374914"/>
          </a:xfrm>
          <a:prstGeom prst="rect">
            <a:avLst/>
          </a:prstGeom>
          <a:noFill/>
          <a:ln>
            <a:noFill/>
          </a:ln>
        </p:spPr>
        <p:txBody>
          <a:bodyPr wrap="square" lIns="90000" tIns="90000" rIns="90000" bIns="90000" rtlCol="0" anchor="ctr">
            <a:noAutofit/>
          </a:bodyPr>
          <a:lstStyle/>
          <a:p>
            <a:r>
              <a:rPr lang="en-US" sz="1100" dirty="0"/>
              <a:t>Person of color</a:t>
            </a:r>
          </a:p>
        </p:txBody>
      </p:sp>
      <p:sp>
        <p:nvSpPr>
          <p:cNvPr id="179" name="TextBox 178"/>
          <p:cNvSpPr txBox="1"/>
          <p:nvPr/>
        </p:nvSpPr>
        <p:spPr>
          <a:xfrm>
            <a:off x="5816665" y="6128781"/>
            <a:ext cx="726534" cy="374914"/>
          </a:xfrm>
          <a:prstGeom prst="rect">
            <a:avLst/>
          </a:prstGeom>
          <a:noFill/>
          <a:ln>
            <a:noFill/>
          </a:ln>
        </p:spPr>
        <p:txBody>
          <a:bodyPr wrap="square" lIns="90000" tIns="90000" rIns="90000" bIns="90000" rtlCol="0" anchor="ctr">
            <a:noAutofit/>
          </a:bodyPr>
          <a:lstStyle/>
          <a:p>
            <a:r>
              <a:rPr lang="en-US" sz="1100" dirty="0"/>
              <a:t>Female</a:t>
            </a:r>
          </a:p>
        </p:txBody>
      </p:sp>
      <p:sp>
        <p:nvSpPr>
          <p:cNvPr id="180" name="TextBox 179"/>
          <p:cNvSpPr txBox="1"/>
          <p:nvPr/>
        </p:nvSpPr>
        <p:spPr>
          <a:xfrm>
            <a:off x="6019013" y="5609529"/>
            <a:ext cx="726534" cy="374914"/>
          </a:xfrm>
          <a:prstGeom prst="rect">
            <a:avLst/>
          </a:prstGeom>
          <a:noFill/>
          <a:ln>
            <a:noFill/>
          </a:ln>
        </p:spPr>
        <p:txBody>
          <a:bodyPr wrap="square" lIns="90000" tIns="90000" rIns="90000" bIns="90000" rtlCol="0" anchor="ctr">
            <a:noAutofit/>
          </a:bodyPr>
          <a:lstStyle/>
          <a:p>
            <a:r>
              <a:rPr lang="en-US" sz="1100" dirty="0"/>
              <a:t>Gender “deviant”</a:t>
            </a:r>
          </a:p>
        </p:txBody>
      </p:sp>
      <p:sp>
        <p:nvSpPr>
          <p:cNvPr id="3" name="TextBox 2">
            <a:extLst>
              <a:ext uri="{FF2B5EF4-FFF2-40B4-BE49-F238E27FC236}">
                <a16:creationId xmlns:a16="http://schemas.microsoft.com/office/drawing/2014/main" id="{1988CE26-C430-FC56-8B35-10ADA3218DBE}"/>
              </a:ext>
            </a:extLst>
          </p:cNvPr>
          <p:cNvSpPr txBox="1"/>
          <p:nvPr/>
        </p:nvSpPr>
        <p:spPr>
          <a:xfrm>
            <a:off x="5442798" y="3880068"/>
            <a:ext cx="1073447" cy="374914"/>
          </a:xfrm>
          <a:prstGeom prst="rect">
            <a:avLst/>
          </a:prstGeom>
          <a:noFill/>
          <a:ln>
            <a:noFill/>
          </a:ln>
        </p:spPr>
        <p:txBody>
          <a:bodyPr wrap="square" lIns="90000" tIns="90000" rIns="90000" bIns="90000" rtlCol="0" anchor="ctr">
            <a:noAutofit/>
          </a:bodyPr>
          <a:lstStyle/>
          <a:p>
            <a:pPr algn="r"/>
            <a:r>
              <a:rPr lang="en-US" sz="1100" dirty="0"/>
              <a:t>Healthy</a:t>
            </a:r>
          </a:p>
        </p:txBody>
      </p:sp>
      <p:sp>
        <p:nvSpPr>
          <p:cNvPr id="4" name="TextBox 3">
            <a:extLst>
              <a:ext uri="{FF2B5EF4-FFF2-40B4-BE49-F238E27FC236}">
                <a16:creationId xmlns:a16="http://schemas.microsoft.com/office/drawing/2014/main" id="{9EB58BBB-4B10-45BB-0C3E-D9F16B4B89CE}"/>
              </a:ext>
            </a:extLst>
          </p:cNvPr>
          <p:cNvSpPr txBox="1"/>
          <p:nvPr/>
        </p:nvSpPr>
        <p:spPr>
          <a:xfrm>
            <a:off x="996287" y="715884"/>
            <a:ext cx="5254042" cy="523220"/>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8D607A"/>
                </a:highlight>
                <a:latin typeface="Calibri"/>
                <a:ea typeface="Calibri"/>
                <a:cs typeface="Calibri"/>
                <a:sym typeface="Calibri"/>
              </a:rPr>
              <a:t>SESSION 4: HOW CAN I BE ACCOUNTABLE AND USE POWER RESPONSIBLY?</a:t>
            </a:r>
          </a:p>
        </p:txBody>
      </p:sp>
      <p:sp>
        <p:nvSpPr>
          <p:cNvPr id="5" name="TextBox 4">
            <a:extLst>
              <a:ext uri="{FF2B5EF4-FFF2-40B4-BE49-F238E27FC236}">
                <a16:creationId xmlns:a16="http://schemas.microsoft.com/office/drawing/2014/main" id="{E21A8E91-5F72-C27F-FB13-8BF216E3E7FC}"/>
              </a:ext>
            </a:extLst>
          </p:cNvPr>
          <p:cNvSpPr txBox="1"/>
          <p:nvPr/>
        </p:nvSpPr>
        <p:spPr>
          <a:xfrm>
            <a:off x="996287" y="1417925"/>
            <a:ext cx="5254042" cy="276999"/>
          </a:xfrm>
          <a:prstGeom prst="rect">
            <a:avLst/>
          </a:prstGeom>
          <a:noFill/>
        </p:spPr>
        <p:txBody>
          <a:bodyPr wrap="square" rtlCol="0">
            <a:spAutoFit/>
          </a:bodyPr>
          <a:lstStyle/>
          <a:p>
            <a:r>
              <a:rPr lang="en-US" sz="1200" b="1" spc="300" dirty="0"/>
              <a:t>POWER WHEEL</a:t>
            </a:r>
          </a:p>
        </p:txBody>
      </p:sp>
      <p:sp>
        <p:nvSpPr>
          <p:cNvPr id="7" name="Rectangle 6">
            <a:extLst>
              <a:ext uri="{FF2B5EF4-FFF2-40B4-BE49-F238E27FC236}">
                <a16:creationId xmlns:a16="http://schemas.microsoft.com/office/drawing/2014/main" id="{1C36484D-CBD4-2571-9F9D-7BC12C5EDDFF}"/>
              </a:ext>
            </a:extLst>
          </p:cNvPr>
          <p:cNvSpPr/>
          <p:nvPr/>
        </p:nvSpPr>
        <p:spPr>
          <a:xfrm>
            <a:off x="4212150" y="2419467"/>
            <a:ext cx="1230648" cy="329877"/>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80BDD22-3246-F6B1-E4D3-07AA2BCBF040}"/>
              </a:ext>
            </a:extLst>
          </p:cNvPr>
          <p:cNvSpPr/>
          <p:nvPr/>
        </p:nvSpPr>
        <p:spPr>
          <a:xfrm>
            <a:off x="823501" y="3238719"/>
            <a:ext cx="1230648" cy="329877"/>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18BDF93-50BD-6CED-DE01-2091B25C6D66}"/>
              </a:ext>
            </a:extLst>
          </p:cNvPr>
          <p:cNvSpPr/>
          <p:nvPr/>
        </p:nvSpPr>
        <p:spPr>
          <a:xfrm>
            <a:off x="5246520" y="7003517"/>
            <a:ext cx="1230648" cy="329877"/>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73CF6F8-890A-9680-2B08-DD5F5194696D}"/>
              </a:ext>
            </a:extLst>
          </p:cNvPr>
          <p:cNvSpPr/>
          <p:nvPr/>
        </p:nvSpPr>
        <p:spPr>
          <a:xfrm>
            <a:off x="1915511" y="7703178"/>
            <a:ext cx="1230648" cy="329877"/>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1C00C07-F24D-A53C-6EB5-B3169E7092CF}"/>
              </a:ext>
            </a:extLst>
          </p:cNvPr>
          <p:cNvSpPr/>
          <p:nvPr/>
        </p:nvSpPr>
        <p:spPr>
          <a:xfrm>
            <a:off x="334440" y="5375279"/>
            <a:ext cx="899968" cy="329877"/>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7693DD9-3798-BD1E-09B6-2F4A137B1A83}"/>
              </a:ext>
            </a:extLst>
          </p:cNvPr>
          <p:cNvSpPr/>
          <p:nvPr/>
        </p:nvSpPr>
        <p:spPr>
          <a:xfrm>
            <a:off x="6093214" y="4783988"/>
            <a:ext cx="570364" cy="501327"/>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Hexagon 13">
            <a:extLst>
              <a:ext uri="{FF2B5EF4-FFF2-40B4-BE49-F238E27FC236}">
                <a16:creationId xmlns:a16="http://schemas.microsoft.com/office/drawing/2014/main" id="{EE936B92-4073-E47E-D82A-F01915FBA96C}"/>
              </a:ext>
            </a:extLst>
          </p:cNvPr>
          <p:cNvSpPr/>
          <p:nvPr/>
        </p:nvSpPr>
        <p:spPr>
          <a:xfrm rot="1782986">
            <a:off x="286724" y="30111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Hexagon 14">
            <a:extLst>
              <a:ext uri="{FF2B5EF4-FFF2-40B4-BE49-F238E27FC236}">
                <a16:creationId xmlns:a16="http://schemas.microsoft.com/office/drawing/2014/main" id="{786674B1-92CA-9BBE-E0D5-E11DEAFAA113}"/>
              </a:ext>
            </a:extLst>
          </p:cNvPr>
          <p:cNvSpPr/>
          <p:nvPr/>
        </p:nvSpPr>
        <p:spPr>
          <a:xfrm rot="1782986">
            <a:off x="286724" y="76395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Hexagon 15">
            <a:extLst>
              <a:ext uri="{FF2B5EF4-FFF2-40B4-BE49-F238E27FC236}">
                <a16:creationId xmlns:a16="http://schemas.microsoft.com/office/drawing/2014/main" id="{727D8F74-D8D1-CFA0-94D0-0E20E5534D0D}"/>
              </a:ext>
            </a:extLst>
          </p:cNvPr>
          <p:cNvSpPr/>
          <p:nvPr/>
        </p:nvSpPr>
        <p:spPr>
          <a:xfrm rot="1782986">
            <a:off x="286724" y="122680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Hexagon 16">
            <a:extLst>
              <a:ext uri="{FF2B5EF4-FFF2-40B4-BE49-F238E27FC236}">
                <a16:creationId xmlns:a16="http://schemas.microsoft.com/office/drawing/2014/main" id="{867FBD28-B1FB-DC8D-C192-C6056D820488}"/>
              </a:ext>
            </a:extLst>
          </p:cNvPr>
          <p:cNvSpPr/>
          <p:nvPr/>
        </p:nvSpPr>
        <p:spPr>
          <a:xfrm rot="1782986">
            <a:off x="286724" y="168964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Hexagon 17">
            <a:extLst>
              <a:ext uri="{FF2B5EF4-FFF2-40B4-BE49-F238E27FC236}">
                <a16:creationId xmlns:a16="http://schemas.microsoft.com/office/drawing/2014/main" id="{1DA4F9EC-DC01-983C-42F2-CC93F039D95A}"/>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Hexagon 18">
            <a:extLst>
              <a:ext uri="{FF2B5EF4-FFF2-40B4-BE49-F238E27FC236}">
                <a16:creationId xmlns:a16="http://schemas.microsoft.com/office/drawing/2014/main" id="{49306B6B-B451-F0C9-BF13-909BF98A48AB}"/>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373931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26536E1-4D85-6360-ECDE-F8784F743E2D}"/>
              </a:ext>
            </a:extLst>
          </p:cNvPr>
          <p:cNvSpPr txBox="1"/>
          <p:nvPr/>
        </p:nvSpPr>
        <p:spPr>
          <a:xfrm>
            <a:off x="996287" y="1864574"/>
            <a:ext cx="5254042" cy="261610"/>
          </a:xfrm>
          <a:prstGeom prst="rect">
            <a:avLst/>
          </a:prstGeom>
          <a:noFill/>
        </p:spPr>
        <p:txBody>
          <a:bodyPr wrap="square" rtlCol="0">
            <a:spAutoFit/>
          </a:bodyPr>
          <a:lstStyle/>
          <a:p>
            <a:r>
              <a:rPr lang="en-US" sz="1100" dirty="0"/>
              <a:t>Review the signs of stress and circle these that you show sometimes or regularly</a:t>
            </a:r>
          </a:p>
        </p:txBody>
      </p:sp>
      <p:graphicFrame>
        <p:nvGraphicFramePr>
          <p:cNvPr id="3" name="Table 2">
            <a:extLst>
              <a:ext uri="{FF2B5EF4-FFF2-40B4-BE49-F238E27FC236}">
                <a16:creationId xmlns:a16="http://schemas.microsoft.com/office/drawing/2014/main" id="{A59FFA9C-DA97-E2AA-895B-1A3DCEB4CEEC}"/>
              </a:ext>
            </a:extLst>
          </p:cNvPr>
          <p:cNvGraphicFramePr>
            <a:graphicFrameLocks noGrp="1"/>
          </p:cNvGraphicFramePr>
          <p:nvPr>
            <p:extLst>
              <p:ext uri="{D42A27DB-BD31-4B8C-83A1-F6EECF244321}">
                <p14:modId xmlns:p14="http://schemas.microsoft.com/office/powerpoint/2010/main" val="4185994919"/>
              </p:ext>
            </p:extLst>
          </p:nvPr>
        </p:nvGraphicFramePr>
        <p:xfrm>
          <a:off x="996287" y="2315653"/>
          <a:ext cx="5254042" cy="5245608"/>
        </p:xfrm>
        <a:graphic>
          <a:graphicData uri="http://schemas.openxmlformats.org/drawingml/2006/table">
            <a:tbl>
              <a:tblPr firstRow="1" firstCol="1" bandRow="1">
                <a:tableStyleId>{5940675A-B579-460E-94D1-54222C63F5DA}</a:tableStyleId>
              </a:tblPr>
              <a:tblGrid>
                <a:gridCol w="2600302">
                  <a:extLst>
                    <a:ext uri="{9D8B030D-6E8A-4147-A177-3AD203B41FA5}">
                      <a16:colId xmlns:a16="http://schemas.microsoft.com/office/drawing/2014/main" val="2771074702"/>
                    </a:ext>
                  </a:extLst>
                </a:gridCol>
                <a:gridCol w="2653740">
                  <a:extLst>
                    <a:ext uri="{9D8B030D-6E8A-4147-A177-3AD203B41FA5}">
                      <a16:colId xmlns:a16="http://schemas.microsoft.com/office/drawing/2014/main" val="151308464"/>
                    </a:ext>
                  </a:extLst>
                </a:gridCol>
              </a:tblGrid>
              <a:tr h="229416">
                <a:tc>
                  <a:txBody>
                    <a:bodyPr/>
                    <a:lstStyle/>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n-AU" sz="1100" b="1" dirty="0">
                          <a:solidFill>
                            <a:schemeClr val="tx1"/>
                          </a:solidFill>
                          <a:effectLst/>
                        </a:rPr>
                        <a:t>PHYSICAL (our bodily reactions)</a:t>
                      </a:r>
                      <a:endParaRPr lang="en-BE" sz="1100" b="1">
                        <a:solidFill>
                          <a:schemeClr val="tx1"/>
                        </a:solidFill>
                        <a:effectLst/>
                      </a:endParaRPr>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n-GB" sz="1100" b="1" dirty="0">
                          <a:solidFill>
                            <a:schemeClr val="tx1"/>
                          </a:solidFill>
                          <a:effectLst/>
                        </a:rPr>
                        <a:t>COGNITIVE (our thoughts and efforts to understand)</a:t>
                      </a:r>
                      <a:endParaRPr lang="en-BE" sz="1100" b="1">
                        <a:solidFill>
                          <a:schemeClr val="tx1"/>
                        </a:solidFill>
                        <a:effectLst/>
                      </a:endParaRPr>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98962384"/>
                  </a:ext>
                </a:extLst>
              </a:tr>
              <a:tr h="3354600">
                <a:tc>
                  <a:txBody>
                    <a:bodyPr/>
                    <a:lstStyle/>
                    <a:p>
                      <a:pPr marL="171450" lvl="0" indent="-171450" algn="l">
                        <a:buFont typeface="Arial" panose="020B0604020202020204" pitchFamily="34" charset="0"/>
                        <a:buChar char="•"/>
                        <a:tabLst>
                          <a:tab pos="457200" algn="l"/>
                        </a:tabLst>
                      </a:pPr>
                      <a:r>
                        <a:rPr lang="en-AU" sz="1100" dirty="0">
                          <a:effectLst/>
                        </a:rPr>
                        <a:t>Headaches</a:t>
                      </a:r>
                      <a:endParaRPr lang="en-BE" sz="1100">
                        <a:effectLst/>
                      </a:endParaRPr>
                    </a:p>
                    <a:p>
                      <a:pPr marL="171450" lvl="0" indent="-171450" algn="l">
                        <a:buFont typeface="Arial" panose="020B0604020202020204" pitchFamily="34" charset="0"/>
                        <a:buChar char="•"/>
                        <a:tabLst>
                          <a:tab pos="457200" algn="l"/>
                        </a:tabLst>
                      </a:pPr>
                      <a:r>
                        <a:rPr lang="en-AU" sz="1100" dirty="0">
                          <a:effectLst/>
                        </a:rPr>
                        <a:t>Indigestion</a:t>
                      </a:r>
                      <a:endParaRPr lang="en-BE" sz="1100">
                        <a:effectLst/>
                      </a:endParaRPr>
                    </a:p>
                    <a:p>
                      <a:pPr marL="171450" lvl="0" indent="-171450" algn="l">
                        <a:buFont typeface="Arial" panose="020B0604020202020204" pitchFamily="34" charset="0"/>
                        <a:buChar char="•"/>
                        <a:tabLst>
                          <a:tab pos="457200" algn="l"/>
                        </a:tabLst>
                      </a:pPr>
                      <a:r>
                        <a:rPr lang="en-AU" sz="1100" dirty="0">
                          <a:effectLst/>
                        </a:rPr>
                        <a:t>Throbbing heart </a:t>
                      </a:r>
                      <a:endParaRPr lang="en-BE" sz="1100">
                        <a:effectLst/>
                      </a:endParaRPr>
                    </a:p>
                    <a:p>
                      <a:pPr marL="171450" lvl="0" indent="-171450" algn="l">
                        <a:buFont typeface="Arial" panose="020B0604020202020204" pitchFamily="34" charset="0"/>
                        <a:buChar char="•"/>
                        <a:tabLst>
                          <a:tab pos="457200" algn="l"/>
                        </a:tabLst>
                      </a:pPr>
                      <a:r>
                        <a:rPr lang="en-AU" sz="1100" dirty="0">
                          <a:effectLst/>
                        </a:rPr>
                        <a:t>Breathlessness </a:t>
                      </a:r>
                      <a:endParaRPr lang="en-BE" sz="1100">
                        <a:effectLst/>
                      </a:endParaRPr>
                    </a:p>
                    <a:p>
                      <a:pPr marL="171450" lvl="0" indent="-171450" algn="l">
                        <a:buFont typeface="Arial" panose="020B0604020202020204" pitchFamily="34" charset="0"/>
                        <a:buChar char="•"/>
                        <a:tabLst>
                          <a:tab pos="457200" algn="l"/>
                        </a:tabLst>
                      </a:pPr>
                      <a:r>
                        <a:rPr lang="en-AU" sz="1100" dirty="0">
                          <a:effectLst/>
                        </a:rPr>
                        <a:t>Feeling sick </a:t>
                      </a:r>
                      <a:endParaRPr lang="en-BE" sz="1100">
                        <a:effectLst/>
                      </a:endParaRPr>
                    </a:p>
                    <a:p>
                      <a:pPr marL="171450" lvl="0" indent="-171450" algn="l">
                        <a:buFont typeface="Arial" panose="020B0604020202020204" pitchFamily="34" charset="0"/>
                        <a:buChar char="•"/>
                        <a:tabLst>
                          <a:tab pos="457200" algn="l"/>
                        </a:tabLst>
                      </a:pPr>
                      <a:r>
                        <a:rPr lang="en-AU" sz="1100" dirty="0">
                          <a:effectLst/>
                        </a:rPr>
                        <a:t>Muscle twitches </a:t>
                      </a:r>
                      <a:endParaRPr lang="en-BE" sz="1100">
                        <a:effectLst/>
                      </a:endParaRPr>
                    </a:p>
                    <a:p>
                      <a:pPr marL="171450" lvl="0" indent="-171450" algn="l">
                        <a:buFont typeface="Arial" panose="020B0604020202020204" pitchFamily="34" charset="0"/>
                        <a:buChar char="•"/>
                        <a:tabLst>
                          <a:tab pos="457200" algn="l"/>
                        </a:tabLst>
                      </a:pPr>
                      <a:r>
                        <a:rPr lang="en-AU" sz="1100" dirty="0">
                          <a:effectLst/>
                        </a:rPr>
                        <a:t>Tiredness</a:t>
                      </a:r>
                      <a:endParaRPr lang="en-BE" sz="1100">
                        <a:effectLst/>
                      </a:endParaRPr>
                    </a:p>
                    <a:p>
                      <a:pPr marL="171450" lvl="0" indent="-171450" algn="l">
                        <a:buFont typeface="Arial" panose="020B0604020202020204" pitchFamily="34" charset="0"/>
                        <a:buChar char="•"/>
                        <a:tabLst>
                          <a:tab pos="457200" algn="l"/>
                        </a:tabLst>
                      </a:pPr>
                      <a:r>
                        <a:rPr lang="en-AU" sz="1100" dirty="0">
                          <a:effectLst/>
                        </a:rPr>
                        <a:t>Vague aches or pains </a:t>
                      </a:r>
                      <a:endParaRPr lang="en-BE" sz="1100">
                        <a:effectLst/>
                      </a:endParaRPr>
                    </a:p>
                    <a:p>
                      <a:pPr marL="171450" lvl="0" indent="-171450" algn="l">
                        <a:buFont typeface="Arial" panose="020B0604020202020204" pitchFamily="34" charset="0"/>
                        <a:buChar char="•"/>
                        <a:tabLst>
                          <a:tab pos="457200" algn="l"/>
                        </a:tabLst>
                      </a:pPr>
                      <a:r>
                        <a:rPr lang="en-AU" sz="1100" dirty="0">
                          <a:effectLst/>
                        </a:rPr>
                        <a:t>Skin irritation or rashes </a:t>
                      </a:r>
                      <a:endParaRPr lang="en-BE" sz="1100">
                        <a:effectLst/>
                      </a:endParaRPr>
                    </a:p>
                    <a:p>
                      <a:pPr marL="171450" lvl="0" indent="-171450" algn="l">
                        <a:buFont typeface="Arial" panose="020B0604020202020204" pitchFamily="34" charset="0"/>
                        <a:buChar char="•"/>
                        <a:tabLst>
                          <a:tab pos="457200" algn="l"/>
                        </a:tabLst>
                      </a:pPr>
                      <a:r>
                        <a:rPr lang="en-AU" sz="1100" dirty="0">
                          <a:effectLst/>
                        </a:rPr>
                        <a:t>Susceptibility to allergies </a:t>
                      </a:r>
                      <a:endParaRPr lang="en-BE" sz="1100">
                        <a:effectLst/>
                      </a:endParaRPr>
                    </a:p>
                    <a:p>
                      <a:pPr marL="171450" lvl="0" indent="-171450" algn="l">
                        <a:buFont typeface="Arial" panose="020B0604020202020204" pitchFamily="34" charset="0"/>
                        <a:buChar char="•"/>
                        <a:tabLst>
                          <a:tab pos="457200" algn="l"/>
                        </a:tabLst>
                      </a:pPr>
                      <a:r>
                        <a:rPr lang="en-AU" sz="1100" dirty="0">
                          <a:effectLst/>
                        </a:rPr>
                        <a:t>Excessive sweating </a:t>
                      </a:r>
                      <a:endParaRPr lang="en-BE" sz="1100">
                        <a:effectLst/>
                      </a:endParaRPr>
                    </a:p>
                    <a:p>
                      <a:pPr marL="171450" lvl="0" indent="-171450" algn="l">
                        <a:buFont typeface="Arial" panose="020B0604020202020204" pitchFamily="34" charset="0"/>
                        <a:buChar char="•"/>
                        <a:tabLst>
                          <a:tab pos="457200" algn="l"/>
                        </a:tabLst>
                      </a:pPr>
                      <a:r>
                        <a:rPr lang="en-AU" sz="1100" dirty="0">
                          <a:effectLst/>
                        </a:rPr>
                        <a:t>Clenched fists or jaw </a:t>
                      </a:r>
                      <a:endParaRPr lang="en-BE" sz="1100">
                        <a:effectLst/>
                      </a:endParaRPr>
                    </a:p>
                    <a:p>
                      <a:pPr marL="171450" lvl="0" indent="-171450" algn="l">
                        <a:buFont typeface="Arial" panose="020B0604020202020204" pitchFamily="34" charset="0"/>
                        <a:buChar char="•"/>
                        <a:tabLst>
                          <a:tab pos="457200" algn="l"/>
                        </a:tabLst>
                      </a:pPr>
                      <a:r>
                        <a:rPr lang="en-AU" sz="1100" dirty="0">
                          <a:effectLst/>
                        </a:rPr>
                        <a:t>Fainting </a:t>
                      </a:r>
                      <a:endParaRPr lang="en-BE" sz="1100">
                        <a:effectLst/>
                      </a:endParaRPr>
                    </a:p>
                    <a:p>
                      <a:pPr marL="171450" lvl="0" indent="-171450" algn="l">
                        <a:buFont typeface="Arial" panose="020B0604020202020204" pitchFamily="34" charset="0"/>
                        <a:buChar char="•"/>
                        <a:tabLst>
                          <a:tab pos="457200" algn="l"/>
                        </a:tabLst>
                      </a:pPr>
                      <a:r>
                        <a:rPr lang="en-AU" sz="1100" dirty="0">
                          <a:effectLst/>
                        </a:rPr>
                        <a:t>Frequent colds, flu or other infections</a:t>
                      </a:r>
                      <a:endParaRPr lang="en-BE" sz="1100">
                        <a:effectLst/>
                      </a:endParaRPr>
                    </a:p>
                    <a:p>
                      <a:pPr marL="171450" lvl="0" indent="-171450" algn="l">
                        <a:buFont typeface="Arial" panose="020B0604020202020204" pitchFamily="34" charset="0"/>
                        <a:buChar char="•"/>
                        <a:tabLst>
                          <a:tab pos="457200" algn="l"/>
                        </a:tabLst>
                      </a:pPr>
                      <a:r>
                        <a:rPr lang="en-AU" sz="1100" dirty="0">
                          <a:effectLst/>
                        </a:rPr>
                        <a:t>Recurrence of previous illness</a:t>
                      </a:r>
                      <a:endParaRPr lang="en-BE" sz="1100">
                        <a:effectLst/>
                      </a:endParaRPr>
                    </a:p>
                    <a:p>
                      <a:pPr marL="171450" lvl="0" indent="-171450" algn="l">
                        <a:buFont typeface="Arial" panose="020B0604020202020204" pitchFamily="34" charset="0"/>
                        <a:buChar char="•"/>
                        <a:tabLst>
                          <a:tab pos="457200" algn="l"/>
                        </a:tabLst>
                      </a:pPr>
                      <a:r>
                        <a:rPr lang="en-AU" sz="1100" dirty="0">
                          <a:effectLst/>
                        </a:rPr>
                        <a:t>Constipation or diarrhoea</a:t>
                      </a:r>
                      <a:endParaRPr lang="en-BE" sz="1100">
                        <a:effectLst/>
                      </a:endParaRPr>
                    </a:p>
                    <a:p>
                      <a:pPr marL="171450" lvl="0" indent="-171450" algn="l">
                        <a:buFont typeface="Arial" panose="020B0604020202020204" pitchFamily="34" charset="0"/>
                        <a:buChar char="•"/>
                        <a:tabLst>
                          <a:tab pos="457200" algn="l"/>
                        </a:tabLst>
                      </a:pPr>
                      <a:r>
                        <a:rPr lang="en-AU" sz="1100" dirty="0">
                          <a:effectLst/>
                        </a:rPr>
                        <a:t>Rapid weight gain or loss</a:t>
                      </a:r>
                      <a:endParaRPr lang="en-BE" sz="1100">
                        <a:effectLst/>
                      </a:endParaRPr>
                    </a:p>
                    <a:p>
                      <a:pPr marL="171450" lvl="0" indent="-171450" algn="l">
                        <a:buFont typeface="Arial" panose="020B0604020202020204" pitchFamily="34" charset="0"/>
                        <a:buChar char="•"/>
                      </a:pPr>
                      <a:r>
                        <a:rPr lang="en-GB" sz="1100" dirty="0">
                          <a:effectLst/>
                        </a:rPr>
                        <a:t>Extended fatigue</a:t>
                      </a:r>
                      <a:endParaRPr lang="en-BE" sz="1100">
                        <a:effectLst/>
                      </a:endParaRPr>
                    </a:p>
                    <a:p>
                      <a:pPr marL="171450" lvl="0" indent="-171450" algn="l">
                        <a:buFont typeface="Arial" panose="020B0604020202020204" pitchFamily="34" charset="0"/>
                        <a:buChar char="•"/>
                      </a:pPr>
                      <a:r>
                        <a:rPr lang="en-GB" sz="1100" dirty="0">
                          <a:effectLst/>
                        </a:rPr>
                        <a:t>Frequent physical complaints</a:t>
                      </a:r>
                      <a:endParaRPr lang="en-BE" sz="1100">
                        <a:effectLst/>
                      </a:endParaRPr>
                    </a:p>
                    <a:p>
                      <a:pPr marL="171450" lvl="0" indent="-171450" algn="l">
                        <a:buFont typeface="Arial" panose="020B0604020202020204" pitchFamily="34" charset="0"/>
                        <a:buChar char="•"/>
                      </a:pPr>
                      <a:r>
                        <a:rPr lang="en-GB" sz="1100" dirty="0">
                          <a:effectLst/>
                        </a:rPr>
                        <a:t>Sleep disorders</a:t>
                      </a:r>
                      <a:endParaRPr lang="en-BE" sz="1100">
                        <a:effectLst/>
                      </a:endParaRPr>
                    </a:p>
                    <a:p>
                      <a:pPr marL="171450" lvl="0" indent="-171450" algn="l">
                        <a:buFont typeface="Arial" panose="020B0604020202020204" pitchFamily="34" charset="0"/>
                        <a:buChar char="•"/>
                      </a:pPr>
                      <a:r>
                        <a:rPr lang="en-GB" sz="1100" dirty="0">
                          <a:effectLst/>
                        </a:rPr>
                        <a:t>Appetite changes</a:t>
                      </a:r>
                      <a:endParaRPr lang="en-BE" sz="1100">
                        <a:effectLst/>
                      </a:endParaRPr>
                    </a:p>
                    <a:p>
                      <a:pPr marL="171450" lvl="0" indent="-171450" algn="l">
                        <a:buFont typeface="Arial" panose="020B0604020202020204" pitchFamily="34" charset="0"/>
                        <a:buChar char="•"/>
                      </a:pPr>
                      <a:r>
                        <a:rPr lang="en-GB" sz="1100" dirty="0">
                          <a:effectLst/>
                        </a:rPr>
                        <a:t>Nausea, gastro – intestinal distress</a:t>
                      </a:r>
                      <a:endParaRPr lang="en-BE" sz="1100">
                        <a:effectLst/>
                      </a:endParaRPr>
                    </a:p>
                    <a:p>
                      <a:pPr marL="171450" lvl="0" indent="-171450" algn="l">
                        <a:buFont typeface="Arial" panose="020B0604020202020204" pitchFamily="34" charset="0"/>
                        <a:buChar char="•"/>
                      </a:pPr>
                      <a:r>
                        <a:rPr lang="en-GB" sz="1100" dirty="0">
                          <a:effectLst/>
                        </a:rPr>
                        <a:t>Sweating, shivering</a:t>
                      </a:r>
                      <a:endParaRPr lang="en-BE" sz="1100">
                        <a:effectLst/>
                      </a:endParaRPr>
                    </a:p>
                    <a:p>
                      <a:pPr marL="171450" lvl="0" indent="-171450" algn="l">
                        <a:lnSpc>
                          <a:spcPct val="120000"/>
                        </a:lnSpc>
                        <a:buFont typeface="Arial" panose="020B0604020202020204" pitchFamily="34" charset="0"/>
                        <a:buChar char="•"/>
                      </a:pPr>
                      <a:r>
                        <a:rPr lang="en-GB" sz="1100" dirty="0">
                          <a:effectLst/>
                        </a:rPr>
                        <a:t>Faintness, dizziness</a:t>
                      </a:r>
                      <a:endParaRPr lang="en-BE" sz="1100">
                        <a:effectLst/>
                      </a:endParaRPr>
                    </a:p>
                    <a:p>
                      <a:pPr marL="171450" lvl="0" indent="-171450" algn="l">
                        <a:buFont typeface="Arial" panose="020B0604020202020204" pitchFamily="34" charset="0"/>
                        <a:buChar char="•"/>
                      </a:pPr>
                      <a:r>
                        <a:rPr lang="en-GB" sz="1100" dirty="0">
                          <a:effectLst/>
                        </a:rPr>
                        <a:t>Muscle tremors/weakness</a:t>
                      </a:r>
                      <a:endParaRPr lang="en-BE" sz="1100">
                        <a:effectLst/>
                      </a:endParaRPr>
                    </a:p>
                    <a:p>
                      <a:pPr marL="171450" lvl="0" indent="-171450" algn="l">
                        <a:buFont typeface="Arial" panose="020B0604020202020204" pitchFamily="34" charset="0"/>
                        <a:buChar char="•"/>
                      </a:pPr>
                      <a:r>
                        <a:rPr lang="en-GB" sz="1100" dirty="0">
                          <a:effectLst/>
                        </a:rPr>
                        <a:t>Elevated heartbeat, respiration</a:t>
                      </a:r>
                      <a:endParaRPr lang="en-BE" sz="1100">
                        <a:effectLst/>
                      </a:endParaRPr>
                    </a:p>
                    <a:p>
                      <a:pPr marL="171450" lvl="0" indent="-171450" algn="l">
                        <a:buFont typeface="Arial" panose="020B0604020202020204" pitchFamily="34" charset="0"/>
                        <a:buChar char="•"/>
                      </a:pPr>
                      <a:r>
                        <a:rPr lang="en-GB" sz="1100" dirty="0">
                          <a:effectLst/>
                        </a:rPr>
                        <a:t>Uncoordinated movements</a:t>
                      </a:r>
                      <a:endParaRPr lang="en-BE" sz="1100">
                        <a:effectLst/>
                      </a:endParaRPr>
                    </a:p>
                    <a:p>
                      <a:pPr marL="171450" lvl="0" indent="-171450" algn="l">
                        <a:buFont typeface="Arial" panose="020B0604020202020204" pitchFamily="34" charset="0"/>
                        <a:buChar char="•"/>
                      </a:pPr>
                      <a:r>
                        <a:rPr lang="en-GB" sz="1100" dirty="0">
                          <a:effectLst/>
                        </a:rPr>
                        <a:t>Extreme fatigue/exhaustion</a:t>
                      </a:r>
                      <a:endParaRPr lang="en-BE" sz="1100">
                        <a:effectLst/>
                      </a:endParaRPr>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171450" lvl="0" indent="-171450" algn="l">
                        <a:buFont typeface="Arial" panose="020B0604020202020204" pitchFamily="34" charset="0"/>
                        <a:buChar char="•"/>
                      </a:pPr>
                      <a:r>
                        <a:rPr lang="en-GB" sz="1100" dirty="0">
                          <a:effectLst/>
                        </a:rPr>
                        <a:t>Problems with decision/priorities</a:t>
                      </a:r>
                      <a:endParaRPr lang="en-BE" sz="1100">
                        <a:effectLst/>
                      </a:endParaRPr>
                    </a:p>
                    <a:p>
                      <a:pPr marL="171450" lvl="0" indent="-171450" algn="l">
                        <a:buFont typeface="Arial" panose="020B0604020202020204" pitchFamily="34" charset="0"/>
                        <a:buChar char="•"/>
                        <a:tabLst>
                          <a:tab pos="457200" algn="l"/>
                        </a:tabLst>
                      </a:pPr>
                      <a:r>
                        <a:rPr lang="en-AU" sz="1100" dirty="0">
                          <a:effectLst/>
                        </a:rPr>
                        <a:t>Loss of concentration, easily distracted</a:t>
                      </a:r>
                      <a:endParaRPr lang="en-BE" sz="1100">
                        <a:effectLst/>
                      </a:endParaRPr>
                    </a:p>
                    <a:p>
                      <a:pPr marL="171450" lvl="0" indent="-171450" algn="l">
                        <a:buFont typeface="Arial" panose="020B0604020202020204" pitchFamily="34" charset="0"/>
                        <a:buChar char="•"/>
                      </a:pPr>
                      <a:r>
                        <a:rPr lang="en-AU" sz="1100" dirty="0">
                          <a:effectLst/>
                        </a:rPr>
                        <a:t>Tunnel vision/</a:t>
                      </a:r>
                      <a:r>
                        <a:rPr lang="en-GB" sz="1100" dirty="0">
                          <a:effectLst/>
                        </a:rPr>
                        <a:t> Constricted thoughts</a:t>
                      </a:r>
                      <a:endParaRPr lang="en-BE" sz="1100">
                        <a:effectLst/>
                      </a:endParaRPr>
                    </a:p>
                    <a:p>
                      <a:pPr marL="171450" lvl="0" indent="-171450" algn="l">
                        <a:buFont typeface="Arial" panose="020B0604020202020204" pitchFamily="34" charset="0"/>
                        <a:buChar char="•"/>
                        <a:tabLst>
                          <a:tab pos="457200" algn="l"/>
                        </a:tabLst>
                      </a:pPr>
                      <a:r>
                        <a:rPr lang="en-AU" sz="1100" dirty="0">
                          <a:effectLst/>
                        </a:rPr>
                        <a:t>Bad dreams or nightmares</a:t>
                      </a:r>
                      <a:endParaRPr lang="en-BE" sz="1100">
                        <a:effectLst/>
                      </a:endParaRPr>
                    </a:p>
                    <a:p>
                      <a:pPr marL="171450" lvl="0" indent="-171450" algn="l">
                        <a:buFont typeface="Arial" panose="020B0604020202020204" pitchFamily="34" charset="0"/>
                        <a:buChar char="•"/>
                        <a:tabLst>
                          <a:tab pos="457200" algn="l"/>
                        </a:tabLst>
                      </a:pPr>
                      <a:r>
                        <a:rPr lang="en-AU" sz="1100" dirty="0">
                          <a:effectLst/>
                        </a:rPr>
                        <a:t>Worrying</a:t>
                      </a:r>
                      <a:endParaRPr lang="en-BE" sz="1100">
                        <a:effectLst/>
                      </a:endParaRPr>
                    </a:p>
                    <a:p>
                      <a:pPr marL="171450" lvl="0" indent="-171450" algn="l">
                        <a:buFont typeface="Arial" panose="020B0604020202020204" pitchFamily="34" charset="0"/>
                        <a:buChar char="•"/>
                        <a:tabLst>
                          <a:tab pos="457200" algn="l"/>
                        </a:tabLst>
                      </a:pPr>
                      <a:r>
                        <a:rPr lang="en-AU" sz="1100" dirty="0">
                          <a:effectLst/>
                        </a:rPr>
                        <a:t>Muddled thinking</a:t>
                      </a:r>
                      <a:endParaRPr lang="en-BE" sz="1100">
                        <a:effectLst/>
                      </a:endParaRPr>
                    </a:p>
                    <a:p>
                      <a:pPr marL="171450" lvl="0" indent="-171450" algn="l">
                        <a:buFont typeface="Arial" panose="020B0604020202020204" pitchFamily="34" charset="0"/>
                        <a:buChar char="•"/>
                        <a:tabLst>
                          <a:tab pos="457200" algn="l"/>
                        </a:tabLst>
                      </a:pPr>
                      <a:r>
                        <a:rPr lang="en-AU" sz="1100" dirty="0">
                          <a:effectLst/>
                        </a:rPr>
                        <a:t>Making mistakes</a:t>
                      </a:r>
                      <a:endParaRPr lang="en-BE" sz="1100">
                        <a:effectLst/>
                      </a:endParaRPr>
                    </a:p>
                    <a:p>
                      <a:pPr marL="171450" lvl="0" indent="-171450" algn="l">
                        <a:buFont typeface="Arial" panose="020B0604020202020204" pitchFamily="34" charset="0"/>
                        <a:buChar char="•"/>
                        <a:tabLst>
                          <a:tab pos="457200" algn="l"/>
                        </a:tabLst>
                      </a:pPr>
                      <a:r>
                        <a:rPr lang="en-AU" sz="1100" dirty="0">
                          <a:effectLst/>
                        </a:rPr>
                        <a:t>Less intuitive</a:t>
                      </a:r>
                      <a:endParaRPr lang="en-BE" sz="1100">
                        <a:effectLst/>
                      </a:endParaRPr>
                    </a:p>
                    <a:p>
                      <a:pPr marL="171450" lvl="0" indent="-171450" algn="l">
                        <a:buFont typeface="Arial" panose="020B0604020202020204" pitchFamily="34" charset="0"/>
                        <a:buChar char="•"/>
                        <a:tabLst>
                          <a:tab pos="457200" algn="l"/>
                        </a:tabLst>
                      </a:pPr>
                      <a:r>
                        <a:rPr lang="en-AU" sz="1100" dirty="0">
                          <a:effectLst/>
                        </a:rPr>
                        <a:t>Less sensitive</a:t>
                      </a:r>
                      <a:endParaRPr lang="en-BE" sz="1100">
                        <a:effectLst/>
                      </a:endParaRPr>
                    </a:p>
                    <a:p>
                      <a:pPr marL="171450" lvl="0" indent="-171450" algn="l">
                        <a:buFont typeface="Arial" panose="020B0604020202020204" pitchFamily="34" charset="0"/>
                        <a:buChar char="•"/>
                        <a:tabLst>
                          <a:tab pos="457200" algn="l"/>
                        </a:tabLst>
                      </a:pPr>
                      <a:r>
                        <a:rPr lang="en-AU" sz="1100" dirty="0">
                          <a:effectLst/>
                        </a:rPr>
                        <a:t>Persistent negative thoughts</a:t>
                      </a:r>
                      <a:endParaRPr lang="en-BE" sz="1100">
                        <a:effectLst/>
                      </a:endParaRPr>
                    </a:p>
                    <a:p>
                      <a:pPr marL="171450" lvl="0" indent="-171450" algn="l">
                        <a:buFont typeface="Arial" panose="020B0604020202020204" pitchFamily="34" charset="0"/>
                        <a:buChar char="•"/>
                        <a:tabLst>
                          <a:tab pos="457200" algn="l"/>
                        </a:tabLst>
                      </a:pPr>
                      <a:r>
                        <a:rPr lang="en-AU" sz="1100" dirty="0">
                          <a:effectLst/>
                        </a:rPr>
                        <a:t>Impaired judgement</a:t>
                      </a:r>
                      <a:endParaRPr lang="en-BE" sz="1100">
                        <a:effectLst/>
                      </a:endParaRPr>
                    </a:p>
                    <a:p>
                      <a:pPr marL="171450" lvl="0" indent="-171450" algn="l">
                        <a:buFont typeface="Arial" panose="020B0604020202020204" pitchFamily="34" charset="0"/>
                        <a:buChar char="•"/>
                        <a:tabLst>
                          <a:tab pos="457200" algn="l"/>
                        </a:tabLst>
                      </a:pPr>
                      <a:r>
                        <a:rPr lang="en-AU" sz="1100" dirty="0">
                          <a:effectLst/>
                        </a:rPr>
                        <a:t>More short-term thinking</a:t>
                      </a:r>
                      <a:endParaRPr lang="en-BE" sz="1100">
                        <a:effectLst/>
                      </a:endParaRPr>
                    </a:p>
                    <a:p>
                      <a:pPr marL="171450" lvl="0" indent="-171450" algn="l">
                        <a:buFont typeface="Arial" panose="020B0604020202020204" pitchFamily="34" charset="0"/>
                        <a:buChar char="•"/>
                        <a:tabLst>
                          <a:tab pos="457200" algn="l"/>
                        </a:tabLst>
                      </a:pPr>
                      <a:r>
                        <a:rPr lang="en-AU" sz="1100" dirty="0">
                          <a:effectLst/>
                        </a:rPr>
                        <a:t>Hasty decisions</a:t>
                      </a:r>
                      <a:endParaRPr lang="en-BE" sz="1100">
                        <a:effectLst/>
                      </a:endParaRPr>
                    </a:p>
                    <a:p>
                      <a:pPr marL="171450" lvl="0" indent="-171450" algn="l">
                        <a:buFont typeface="Arial" panose="020B0604020202020204" pitchFamily="34" charset="0"/>
                        <a:buChar char="•"/>
                      </a:pPr>
                      <a:r>
                        <a:rPr lang="en-GB" sz="1100" dirty="0">
                          <a:effectLst/>
                        </a:rPr>
                        <a:t>Tired of thinking</a:t>
                      </a:r>
                      <a:endParaRPr lang="en-BE" sz="1100">
                        <a:effectLst/>
                      </a:endParaRPr>
                    </a:p>
                    <a:p>
                      <a:pPr marL="171450" lvl="0" indent="-171450" algn="l">
                        <a:buFont typeface="Arial" panose="020B0604020202020204" pitchFamily="34" charset="0"/>
                        <a:buChar char="•"/>
                      </a:pPr>
                      <a:r>
                        <a:rPr lang="en-GB" sz="1100" dirty="0">
                          <a:effectLst/>
                        </a:rPr>
                        <a:t>Obsessive thinking</a:t>
                      </a:r>
                      <a:endParaRPr lang="en-BE" sz="1100">
                        <a:effectLst/>
                      </a:endParaRPr>
                    </a:p>
                    <a:p>
                      <a:pPr marL="171450" lvl="0" indent="-171450" algn="l">
                        <a:buFont typeface="Arial" panose="020B0604020202020204" pitchFamily="34" charset="0"/>
                        <a:buChar char="•"/>
                      </a:pPr>
                      <a:r>
                        <a:rPr lang="en-GB" sz="1100" dirty="0">
                          <a:effectLst/>
                        </a:rPr>
                        <a:t>Increased distractibility/loss of interest</a:t>
                      </a:r>
                      <a:endParaRPr lang="en-BE" sz="1100">
                        <a:effectLst/>
                      </a:endParaRPr>
                    </a:p>
                    <a:p>
                      <a:pPr marL="171450" lvl="0" indent="-171450" algn="l">
                        <a:buFont typeface="Arial" panose="020B0604020202020204" pitchFamily="34" charset="0"/>
                        <a:buChar char="•"/>
                      </a:pPr>
                      <a:r>
                        <a:rPr lang="en-GB" sz="1100" dirty="0">
                          <a:effectLst/>
                        </a:rPr>
                        <a:t>Feeling indispensable/obsessions</a:t>
                      </a:r>
                      <a:endParaRPr lang="en-BE" sz="1100">
                        <a:effectLst/>
                      </a:endParaRPr>
                    </a:p>
                    <a:p>
                      <a:pPr marL="171450" lvl="0" indent="-171450" algn="l">
                        <a:buFont typeface="Arial" panose="020B0604020202020204" pitchFamily="34" charset="0"/>
                        <a:buChar char="•"/>
                      </a:pPr>
                      <a:r>
                        <a:rPr lang="en-GB" sz="1100" dirty="0">
                          <a:effectLst/>
                        </a:rPr>
                        <a:t>Diminished tolerance for ambiguity</a:t>
                      </a:r>
                      <a:endParaRPr lang="en-BE" sz="1100">
                        <a:effectLst/>
                      </a:endParaRPr>
                    </a:p>
                    <a:p>
                      <a:pPr marL="171450" lvl="0" indent="-171450" algn="l">
                        <a:buFont typeface="Arial" panose="020B0604020202020204" pitchFamily="34" charset="0"/>
                        <a:buChar char="•"/>
                      </a:pPr>
                      <a:r>
                        <a:rPr lang="en-GB" sz="1100" dirty="0">
                          <a:effectLst/>
                        </a:rPr>
                        <a:t>Rigid, inflexible thinking</a:t>
                      </a:r>
                      <a:endParaRPr lang="en-BE" sz="1100">
                        <a:effectLst/>
                      </a:endParaRPr>
                    </a:p>
                    <a:p>
                      <a:pPr marL="171450" lvl="0" indent="-171450" algn="l">
                        <a:buFont typeface="Arial" panose="020B0604020202020204" pitchFamily="34" charset="0"/>
                        <a:buChar char="•"/>
                      </a:pPr>
                      <a:r>
                        <a:rPr lang="en-GB" sz="1100" dirty="0">
                          <a:effectLst/>
                        </a:rPr>
                        <a:t>Racing, circular thoughts</a:t>
                      </a:r>
                      <a:endParaRPr lang="en-BE" sz="1100">
                        <a:effectLst/>
                      </a:endParaRPr>
                    </a:p>
                    <a:p>
                      <a:pPr marL="171450" lvl="0" indent="-171450" algn="l">
                        <a:buFont typeface="Arial" panose="020B0604020202020204" pitchFamily="34" charset="0"/>
                        <a:buChar char="•"/>
                      </a:pPr>
                      <a:r>
                        <a:rPr lang="en-GB" sz="1100" dirty="0">
                          <a:effectLst/>
                        </a:rPr>
                        <a:t>Slowed thinking</a:t>
                      </a:r>
                      <a:endParaRPr lang="en-BE" sz="1100">
                        <a:effectLst/>
                      </a:endParaRPr>
                    </a:p>
                    <a:p>
                      <a:pPr marL="171450" lvl="0" indent="-171450" algn="l">
                        <a:buFont typeface="Arial" panose="020B0604020202020204" pitchFamily="34" charset="0"/>
                        <a:buChar char="•"/>
                      </a:pPr>
                      <a:r>
                        <a:rPr lang="en-GB" sz="1100" dirty="0">
                          <a:effectLst/>
                        </a:rPr>
                        <a:t>Memory problems</a:t>
                      </a:r>
                      <a:endParaRPr lang="en-BE" sz="1100">
                        <a:effectLst/>
                      </a:endParaRPr>
                    </a:p>
                    <a:p>
                      <a:pPr marL="171450" lvl="0" indent="-171450" algn="l">
                        <a:buFont typeface="Arial" panose="020B0604020202020204" pitchFamily="34" charset="0"/>
                        <a:buChar char="•"/>
                      </a:pPr>
                      <a:r>
                        <a:rPr lang="en-GB" sz="1100" dirty="0">
                          <a:effectLst/>
                        </a:rPr>
                        <a:t>Confusion</a:t>
                      </a:r>
                      <a:endParaRPr lang="en-BE" sz="1100">
                        <a:effectLst/>
                      </a:endParaRPr>
                    </a:p>
                    <a:p>
                      <a:pPr marL="171450" lvl="0" indent="-171450" algn="l">
                        <a:buFont typeface="Arial" panose="020B0604020202020204" pitchFamily="34" charset="0"/>
                        <a:buChar char="•"/>
                      </a:pPr>
                      <a:r>
                        <a:rPr lang="en-GB" sz="1100" dirty="0">
                          <a:effectLst/>
                        </a:rPr>
                        <a:t>Difficulty making decisions</a:t>
                      </a:r>
                      <a:endParaRPr lang="en-BE" sz="1100">
                        <a:effectLst/>
                      </a:endParaRPr>
                    </a:p>
                    <a:p>
                      <a:pPr marL="171450" lvl="0" indent="-171450" algn="l">
                        <a:buFont typeface="Arial" panose="020B0604020202020204" pitchFamily="34" charset="0"/>
                        <a:buChar char="•"/>
                      </a:pPr>
                      <a:r>
                        <a:rPr lang="en-GB" sz="1100" dirty="0">
                          <a:effectLst/>
                        </a:rPr>
                        <a:t>Intrusive images</a:t>
                      </a:r>
                      <a:endParaRPr lang="en-BE" sz="1100">
                        <a:effectLst/>
                      </a:endParaRPr>
                    </a:p>
                    <a:p>
                      <a:pPr marL="171450" lvl="0" indent="-171450" algn="l">
                        <a:buFont typeface="Arial" panose="020B0604020202020204" pitchFamily="34" charset="0"/>
                        <a:buChar char="•"/>
                      </a:pPr>
                      <a:r>
                        <a:rPr lang="en-GB" sz="1100" dirty="0">
                          <a:effectLst/>
                        </a:rPr>
                        <a:t>Loss of perspective</a:t>
                      </a:r>
                      <a:endParaRPr lang="en-BE" sz="1100">
                        <a:effectLst/>
                      </a:endParaRPr>
                    </a:p>
                    <a:p>
                      <a:pPr marL="171450" lvl="0" indent="-171450" algn="l">
                        <a:buFont typeface="Arial" panose="020B0604020202020204" pitchFamily="34" charset="0"/>
                        <a:buChar char="•"/>
                      </a:pPr>
                      <a:r>
                        <a:rPr lang="en-GB" sz="1100" dirty="0">
                          <a:effectLst/>
                        </a:rPr>
                        <a:t>Intrusive memories</a:t>
                      </a:r>
                      <a:endParaRPr lang="en-BE" sz="1100">
                        <a:effectLst/>
                      </a:endParaRPr>
                    </a:p>
                    <a:p>
                      <a:pPr marL="171450" lvl="0" indent="-171450" algn="l">
                        <a:buFont typeface="Arial" panose="020B0604020202020204" pitchFamily="34" charset="0"/>
                        <a:buChar char="•"/>
                      </a:pPr>
                      <a:r>
                        <a:rPr lang="en-GB" sz="1100" dirty="0">
                          <a:effectLst/>
                        </a:rPr>
                        <a:t>Preoccupation with an event</a:t>
                      </a:r>
                      <a:endParaRPr lang="en-BE" sz="1100">
                        <a:effectLst/>
                        <a:latin typeface="Times New Roman" panose="02020603050405020304" pitchFamily="18" charset="0"/>
                        <a:ea typeface="MS Mincho" panose="02020609040205080304" pitchFamily="49" charset="-128"/>
                        <a:cs typeface="Arial" panose="020B0604020202020204" pitchFamily="34" charset="0"/>
                      </a:endParaRPr>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1286518709"/>
                  </a:ext>
                </a:extLst>
              </a:tr>
            </a:tbl>
          </a:graphicData>
        </a:graphic>
      </p:graphicFrame>
      <p:sp>
        <p:nvSpPr>
          <p:cNvPr id="5" name="TextBox 4">
            <a:extLst>
              <a:ext uri="{FF2B5EF4-FFF2-40B4-BE49-F238E27FC236}">
                <a16:creationId xmlns:a16="http://schemas.microsoft.com/office/drawing/2014/main" id="{7F018DDA-9070-6696-1ADB-C542D1C8A1F2}"/>
              </a:ext>
            </a:extLst>
          </p:cNvPr>
          <p:cNvSpPr txBox="1"/>
          <p:nvPr/>
        </p:nvSpPr>
        <p:spPr>
          <a:xfrm>
            <a:off x="996287" y="720625"/>
            <a:ext cx="5254042" cy="523220"/>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8D607A"/>
                </a:highlight>
                <a:latin typeface="Calibri"/>
                <a:ea typeface="Calibri"/>
                <a:cs typeface="Calibri"/>
                <a:sym typeface="Calibri"/>
              </a:rPr>
              <a:t>SESSION 5: HOW CAN I COPE WITH MY EMOTIONS AND WORK STRESS?</a:t>
            </a:r>
          </a:p>
        </p:txBody>
      </p:sp>
      <p:sp>
        <p:nvSpPr>
          <p:cNvPr id="6" name="TextBox 5">
            <a:extLst>
              <a:ext uri="{FF2B5EF4-FFF2-40B4-BE49-F238E27FC236}">
                <a16:creationId xmlns:a16="http://schemas.microsoft.com/office/drawing/2014/main" id="{33B00CA2-A824-9FCE-8239-4B715BF5A425}"/>
              </a:ext>
            </a:extLst>
          </p:cNvPr>
          <p:cNvSpPr txBox="1"/>
          <p:nvPr/>
        </p:nvSpPr>
        <p:spPr>
          <a:xfrm>
            <a:off x="996287" y="1417925"/>
            <a:ext cx="5254042" cy="276999"/>
          </a:xfrm>
          <a:prstGeom prst="rect">
            <a:avLst/>
          </a:prstGeom>
          <a:noFill/>
        </p:spPr>
        <p:txBody>
          <a:bodyPr wrap="square" rtlCol="0">
            <a:spAutoFit/>
          </a:bodyPr>
          <a:lstStyle/>
          <a:p>
            <a:r>
              <a:rPr lang="en-US" sz="1200" b="1" spc="300" dirty="0"/>
              <a:t>SIGNS OF STRESS</a:t>
            </a:r>
          </a:p>
        </p:txBody>
      </p:sp>
      <p:sp>
        <p:nvSpPr>
          <p:cNvPr id="7" name="Hexagon 6">
            <a:extLst>
              <a:ext uri="{FF2B5EF4-FFF2-40B4-BE49-F238E27FC236}">
                <a16:creationId xmlns:a16="http://schemas.microsoft.com/office/drawing/2014/main" id="{CAF25EEE-7952-1AFE-4DC6-BCD30F6D89B1}"/>
              </a:ext>
            </a:extLst>
          </p:cNvPr>
          <p:cNvSpPr/>
          <p:nvPr/>
        </p:nvSpPr>
        <p:spPr>
          <a:xfrm rot="1782986">
            <a:off x="286724" y="30111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Hexagon 7">
            <a:extLst>
              <a:ext uri="{FF2B5EF4-FFF2-40B4-BE49-F238E27FC236}">
                <a16:creationId xmlns:a16="http://schemas.microsoft.com/office/drawing/2014/main" id="{6B78AD1F-027A-309A-B5E3-6AF937EDCF6E}"/>
              </a:ext>
            </a:extLst>
          </p:cNvPr>
          <p:cNvSpPr/>
          <p:nvPr/>
        </p:nvSpPr>
        <p:spPr>
          <a:xfrm rot="1782986">
            <a:off x="286724" y="76395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exagon 8">
            <a:extLst>
              <a:ext uri="{FF2B5EF4-FFF2-40B4-BE49-F238E27FC236}">
                <a16:creationId xmlns:a16="http://schemas.microsoft.com/office/drawing/2014/main" id="{D1F94C31-BF8E-1CAE-A4C0-3619BD513D8C}"/>
              </a:ext>
            </a:extLst>
          </p:cNvPr>
          <p:cNvSpPr/>
          <p:nvPr/>
        </p:nvSpPr>
        <p:spPr>
          <a:xfrm rot="1782986">
            <a:off x="286724" y="122680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Hexagon 9">
            <a:extLst>
              <a:ext uri="{FF2B5EF4-FFF2-40B4-BE49-F238E27FC236}">
                <a16:creationId xmlns:a16="http://schemas.microsoft.com/office/drawing/2014/main" id="{66B30BE3-9E4D-712A-20D9-1ACEDE99B540}"/>
              </a:ext>
            </a:extLst>
          </p:cNvPr>
          <p:cNvSpPr/>
          <p:nvPr/>
        </p:nvSpPr>
        <p:spPr>
          <a:xfrm rot="1782986">
            <a:off x="286724" y="168964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Hexagon 10">
            <a:extLst>
              <a:ext uri="{FF2B5EF4-FFF2-40B4-BE49-F238E27FC236}">
                <a16:creationId xmlns:a16="http://schemas.microsoft.com/office/drawing/2014/main" id="{6602C6ED-330D-4BB2-BBAD-D8B2960DD3FE}"/>
              </a:ext>
            </a:extLst>
          </p:cNvPr>
          <p:cNvSpPr/>
          <p:nvPr/>
        </p:nvSpPr>
        <p:spPr>
          <a:xfrm rot="1782986">
            <a:off x="286724" y="215249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Hexagon 11">
            <a:extLst>
              <a:ext uri="{FF2B5EF4-FFF2-40B4-BE49-F238E27FC236}">
                <a16:creationId xmlns:a16="http://schemas.microsoft.com/office/drawing/2014/main" id="{E81EC06E-7A4C-5841-745F-ACA4EAFA3389}"/>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12626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A59FFA9C-DA97-E2AA-895B-1A3DCEB4CEEC}"/>
              </a:ext>
            </a:extLst>
          </p:cNvPr>
          <p:cNvGraphicFramePr>
            <a:graphicFrameLocks noGrp="1"/>
          </p:cNvGraphicFramePr>
          <p:nvPr>
            <p:extLst>
              <p:ext uri="{D42A27DB-BD31-4B8C-83A1-F6EECF244321}">
                <p14:modId xmlns:p14="http://schemas.microsoft.com/office/powerpoint/2010/main" val="4241603122"/>
              </p:ext>
            </p:extLst>
          </p:nvPr>
        </p:nvGraphicFramePr>
        <p:xfrm>
          <a:off x="1020443" y="699799"/>
          <a:ext cx="5254042" cy="6327965"/>
        </p:xfrm>
        <a:graphic>
          <a:graphicData uri="http://schemas.openxmlformats.org/drawingml/2006/table">
            <a:tbl>
              <a:tblPr firstRow="1" firstCol="1" bandRow="1">
                <a:tableStyleId>{5940675A-B579-460E-94D1-54222C63F5DA}</a:tableStyleId>
              </a:tblPr>
              <a:tblGrid>
                <a:gridCol w="2600302">
                  <a:extLst>
                    <a:ext uri="{9D8B030D-6E8A-4147-A177-3AD203B41FA5}">
                      <a16:colId xmlns:a16="http://schemas.microsoft.com/office/drawing/2014/main" val="2771074702"/>
                    </a:ext>
                  </a:extLst>
                </a:gridCol>
                <a:gridCol w="2653740">
                  <a:extLst>
                    <a:ext uri="{9D8B030D-6E8A-4147-A177-3AD203B41FA5}">
                      <a16:colId xmlns:a16="http://schemas.microsoft.com/office/drawing/2014/main" val="151308464"/>
                    </a:ext>
                  </a:extLst>
                </a:gridCol>
              </a:tblGrid>
              <a:tr h="297745">
                <a:tc>
                  <a:txBody>
                    <a:bodyPr/>
                    <a:lstStyle/>
                    <a:p>
                      <a:r>
                        <a:rPr lang="en-GB" sz="1100" b="1" dirty="0">
                          <a:solidFill>
                            <a:schemeClr val="tx1"/>
                          </a:solidFill>
                          <a:effectLst/>
                        </a:rPr>
                        <a:t>EMOTIONAL (our feelings)</a:t>
                      </a:r>
                      <a:endParaRPr lang="en-BE" sz="1100" b="1">
                        <a:solidFill>
                          <a:schemeClr val="tx1"/>
                        </a:solidFill>
                        <a:effectLst/>
                        <a:latin typeface="Times New Roman" panose="02020603050405020304" pitchFamily="18" charset="0"/>
                        <a:ea typeface="MS Mincho" panose="02020609040205080304" pitchFamily="49" charset="-128"/>
                        <a:cs typeface="Arial" panose="020B0604020202020204" pitchFamily="34" charset="0"/>
                      </a:endParaRPr>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tc>
                  <a:txBody>
                    <a:bodyPr/>
                    <a:lstStyle/>
                    <a:p>
                      <a:pPr>
                        <a:lnSpc>
                          <a:spcPct val="120000"/>
                        </a:lnSpc>
                      </a:pPr>
                      <a:r>
                        <a:rPr lang="en-GB" sz="1100" b="1" dirty="0">
                          <a:solidFill>
                            <a:schemeClr val="tx1"/>
                          </a:solidFill>
                          <a:effectLst/>
                        </a:rPr>
                        <a:t>BEHAVIOURAL (our actions)</a:t>
                      </a:r>
                      <a:endParaRPr lang="en-BE" sz="1100" b="1">
                        <a:solidFill>
                          <a:schemeClr val="tx1"/>
                        </a:solidFill>
                        <a:effectLst/>
                        <a:latin typeface="Times New Roman" panose="02020603050405020304" pitchFamily="18" charset="0"/>
                        <a:ea typeface="MS Mincho" panose="02020609040205080304" pitchFamily="49" charset="-128"/>
                        <a:cs typeface="Arial" panose="020B0604020202020204" pitchFamily="34" charset="0"/>
                      </a:endParaRPr>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425515787"/>
                  </a:ext>
                </a:extLst>
              </a:tr>
              <a:tr h="4005314">
                <a:tc>
                  <a:txBody>
                    <a:bodyPr/>
                    <a:lstStyle/>
                    <a:p>
                      <a:pPr marL="171450" lvl="0" indent="-171450" rtl="0">
                        <a:buFont typeface="Arial" panose="020B0604020202020204" pitchFamily="34" charset="0"/>
                        <a:buChar char="•"/>
                      </a:pPr>
                      <a:r>
                        <a:rPr lang="en-GB" sz="1100" dirty="0">
                          <a:solidFill>
                            <a:schemeClr val="tx1"/>
                          </a:solidFill>
                          <a:effectLst/>
                        </a:rPr>
                        <a:t>Anxiety</a:t>
                      </a:r>
                      <a:endParaRPr lang="en-BE" sz="1100">
                        <a:solidFill>
                          <a:schemeClr val="tx1"/>
                        </a:solidFill>
                        <a:effectLst/>
                      </a:endParaRPr>
                    </a:p>
                    <a:p>
                      <a:pPr marL="171450" lvl="0" indent="-171450">
                        <a:buFont typeface="Arial" panose="020B0604020202020204" pitchFamily="34" charset="0"/>
                        <a:buChar char="•"/>
                      </a:pPr>
                      <a:r>
                        <a:rPr lang="en-GB" sz="1100" dirty="0">
                          <a:solidFill>
                            <a:schemeClr val="tx1"/>
                          </a:solidFill>
                          <a:effectLst/>
                        </a:rPr>
                        <a:t>Feeling alienated from others</a:t>
                      </a:r>
                      <a:endParaRPr lang="en-BE" sz="1100">
                        <a:solidFill>
                          <a:schemeClr val="tx1"/>
                        </a:solidFill>
                        <a:effectLst/>
                      </a:endParaRPr>
                    </a:p>
                    <a:p>
                      <a:pPr marL="171450" lvl="0" indent="-171450">
                        <a:buFont typeface="Arial" panose="020B0604020202020204" pitchFamily="34" charset="0"/>
                        <a:buChar char="•"/>
                      </a:pPr>
                      <a:r>
                        <a:rPr lang="en-GB" sz="1100" dirty="0">
                          <a:solidFill>
                            <a:schemeClr val="tx1"/>
                          </a:solidFill>
                          <a:effectLst/>
                        </a:rPr>
                        <a:t>Desire to be alone</a:t>
                      </a:r>
                      <a:endParaRPr lang="en-BE" sz="1100">
                        <a:solidFill>
                          <a:schemeClr val="tx1"/>
                        </a:solidFill>
                        <a:effectLst/>
                      </a:endParaRPr>
                    </a:p>
                    <a:p>
                      <a:pPr marL="171450" lvl="0" indent="-171450">
                        <a:buFont typeface="Arial" panose="020B0604020202020204" pitchFamily="34" charset="0"/>
                        <a:buChar char="•"/>
                      </a:pPr>
                      <a:r>
                        <a:rPr lang="en-GB" sz="1100" dirty="0">
                          <a:solidFill>
                            <a:schemeClr val="tx1"/>
                          </a:solidFill>
                          <a:effectLst/>
                        </a:rPr>
                        <a:t>Negativism/cynicism</a:t>
                      </a:r>
                      <a:endParaRPr lang="en-BE" sz="1100">
                        <a:solidFill>
                          <a:schemeClr val="tx1"/>
                        </a:solidFill>
                        <a:effectLst/>
                      </a:endParaRPr>
                    </a:p>
                    <a:p>
                      <a:pPr marL="171450" lvl="0" indent="-171450">
                        <a:buFont typeface="Arial" panose="020B0604020202020204" pitchFamily="34" charset="0"/>
                        <a:buChar char="•"/>
                      </a:pPr>
                      <a:r>
                        <a:rPr lang="en-GB" sz="1100" dirty="0">
                          <a:solidFill>
                            <a:schemeClr val="tx1"/>
                          </a:solidFill>
                          <a:effectLst/>
                        </a:rPr>
                        <a:t>Suspiciousness/paranoia</a:t>
                      </a:r>
                      <a:endParaRPr lang="en-BE" sz="1100">
                        <a:solidFill>
                          <a:schemeClr val="tx1"/>
                        </a:solidFill>
                        <a:effectLst/>
                      </a:endParaRPr>
                    </a:p>
                    <a:p>
                      <a:pPr marL="171450" lvl="0" indent="-171450">
                        <a:buFont typeface="Arial" panose="020B0604020202020204" pitchFamily="34" charset="0"/>
                        <a:buChar char="•"/>
                      </a:pPr>
                      <a:r>
                        <a:rPr lang="en-GB" sz="1100" dirty="0">
                          <a:solidFill>
                            <a:schemeClr val="tx1"/>
                          </a:solidFill>
                          <a:effectLst/>
                        </a:rPr>
                        <a:t>Depression/chronic sadness</a:t>
                      </a:r>
                      <a:endParaRPr lang="en-BE" sz="1100">
                        <a:solidFill>
                          <a:schemeClr val="tx1"/>
                        </a:solidFill>
                        <a:effectLst/>
                      </a:endParaRPr>
                    </a:p>
                    <a:p>
                      <a:pPr marL="171450" lvl="0" indent="-171450">
                        <a:buFont typeface="Arial" panose="020B0604020202020204" pitchFamily="34" charset="0"/>
                        <a:buChar char="•"/>
                      </a:pPr>
                      <a:r>
                        <a:rPr lang="en-GB" sz="1100" dirty="0">
                          <a:solidFill>
                            <a:schemeClr val="tx1"/>
                          </a:solidFill>
                          <a:effectLst/>
                        </a:rPr>
                        <a:t>Feeling pressured/overwhelmed</a:t>
                      </a:r>
                      <a:endParaRPr lang="en-BE" sz="1100">
                        <a:solidFill>
                          <a:schemeClr val="tx1"/>
                        </a:solidFill>
                        <a:effectLst/>
                      </a:endParaRPr>
                    </a:p>
                    <a:p>
                      <a:pPr marL="171450" lvl="0" indent="-171450">
                        <a:lnSpc>
                          <a:spcPct val="120000"/>
                        </a:lnSpc>
                        <a:buFont typeface="Arial" panose="020B0604020202020204" pitchFamily="34" charset="0"/>
                        <a:buChar char="•"/>
                      </a:pPr>
                      <a:r>
                        <a:rPr lang="en-GB" sz="1100" dirty="0">
                          <a:solidFill>
                            <a:schemeClr val="tx1"/>
                          </a:solidFill>
                          <a:effectLst/>
                        </a:rPr>
                        <a:t>Diminished pleasure</a:t>
                      </a:r>
                      <a:endParaRPr lang="en-BE" sz="1100">
                        <a:solidFill>
                          <a:schemeClr val="tx1"/>
                        </a:solidFill>
                        <a:effectLst/>
                      </a:endParaRPr>
                    </a:p>
                    <a:p>
                      <a:pPr marL="171450" lvl="0" indent="-171450">
                        <a:buFont typeface="Arial" panose="020B0604020202020204" pitchFamily="34" charset="0"/>
                        <a:buChar char="•"/>
                      </a:pPr>
                      <a:r>
                        <a:rPr lang="en-GB" sz="1100" dirty="0">
                          <a:solidFill>
                            <a:schemeClr val="tx1"/>
                          </a:solidFill>
                          <a:effectLst/>
                        </a:rPr>
                        <a:t>Rapidly shifting emotions</a:t>
                      </a:r>
                      <a:endParaRPr lang="en-BE" sz="1100">
                        <a:solidFill>
                          <a:schemeClr val="tx1"/>
                        </a:solidFill>
                        <a:effectLst/>
                      </a:endParaRPr>
                    </a:p>
                    <a:p>
                      <a:pPr marL="171450" lvl="0" indent="-171450">
                        <a:buFont typeface="Arial" panose="020B0604020202020204" pitchFamily="34" charset="0"/>
                        <a:buChar char="•"/>
                      </a:pPr>
                      <a:r>
                        <a:rPr lang="en-GB" sz="1100" dirty="0">
                          <a:solidFill>
                            <a:schemeClr val="tx1"/>
                          </a:solidFill>
                          <a:effectLst/>
                        </a:rPr>
                        <a:t>Numbness, anxiety, fear</a:t>
                      </a:r>
                      <a:endParaRPr lang="en-BE" sz="1100">
                        <a:solidFill>
                          <a:schemeClr val="tx1"/>
                        </a:solidFill>
                        <a:effectLst/>
                      </a:endParaRPr>
                    </a:p>
                    <a:p>
                      <a:pPr marL="171450" lvl="0" indent="-171450">
                        <a:buFont typeface="Arial" panose="020B0604020202020204" pitchFamily="34" charset="0"/>
                        <a:buChar char="•"/>
                      </a:pPr>
                      <a:r>
                        <a:rPr lang="en-GB" sz="1100" dirty="0">
                          <a:solidFill>
                            <a:schemeClr val="tx1"/>
                          </a:solidFill>
                          <a:effectLst/>
                        </a:rPr>
                        <a:t>Self-blame, shame</a:t>
                      </a:r>
                      <a:endParaRPr lang="en-BE" sz="1100">
                        <a:solidFill>
                          <a:schemeClr val="tx1"/>
                        </a:solidFill>
                        <a:effectLst/>
                      </a:endParaRPr>
                    </a:p>
                    <a:p>
                      <a:pPr marL="171450" lvl="0" indent="-171450">
                        <a:buFont typeface="Arial" panose="020B0604020202020204" pitchFamily="34" charset="0"/>
                        <a:buChar char="•"/>
                      </a:pPr>
                      <a:r>
                        <a:rPr lang="en-GB" sz="1100" dirty="0">
                          <a:solidFill>
                            <a:schemeClr val="tx1"/>
                          </a:solidFill>
                          <a:effectLst/>
                        </a:rPr>
                        <a:t>Exhilaration, survivor joy</a:t>
                      </a:r>
                      <a:endParaRPr lang="en-BE" sz="1100">
                        <a:solidFill>
                          <a:schemeClr val="tx1"/>
                        </a:solidFill>
                        <a:effectLst/>
                      </a:endParaRPr>
                    </a:p>
                    <a:p>
                      <a:pPr marL="171450" lvl="0" indent="-171450">
                        <a:buFont typeface="Arial" panose="020B0604020202020204" pitchFamily="34" charset="0"/>
                        <a:buChar char="•"/>
                      </a:pPr>
                      <a:r>
                        <a:rPr lang="en-GB" sz="1100" dirty="0">
                          <a:solidFill>
                            <a:schemeClr val="tx1"/>
                          </a:solidFill>
                          <a:effectLst/>
                        </a:rPr>
                        <a:t>Anger, sadness</a:t>
                      </a:r>
                      <a:endParaRPr lang="en-BE" sz="1100">
                        <a:solidFill>
                          <a:schemeClr val="tx1"/>
                        </a:solidFill>
                        <a:effectLst/>
                      </a:endParaRPr>
                    </a:p>
                    <a:p>
                      <a:pPr marL="171450" lvl="0" indent="-171450">
                        <a:buFont typeface="Arial" panose="020B0604020202020204" pitchFamily="34" charset="0"/>
                        <a:buChar char="•"/>
                      </a:pPr>
                      <a:r>
                        <a:rPr lang="en-GB" sz="1100" dirty="0">
                          <a:solidFill>
                            <a:schemeClr val="tx1"/>
                          </a:solidFill>
                          <a:effectLst/>
                        </a:rPr>
                        <a:t>Helplessness/feeling overwhelmed</a:t>
                      </a:r>
                      <a:endParaRPr lang="en-BE" sz="1100">
                        <a:solidFill>
                          <a:schemeClr val="tx1"/>
                        </a:solidFill>
                        <a:effectLst/>
                      </a:endParaRPr>
                    </a:p>
                    <a:p>
                      <a:pPr marL="171450" lvl="0" indent="-171450">
                        <a:buFont typeface="Arial" panose="020B0604020202020204" pitchFamily="34" charset="0"/>
                        <a:buChar char="•"/>
                      </a:pPr>
                      <a:r>
                        <a:rPr lang="en-GB" sz="1100" dirty="0">
                          <a:solidFill>
                            <a:schemeClr val="tx1"/>
                          </a:solidFill>
                          <a:effectLst/>
                        </a:rPr>
                        <a:t>Detachment, feeling unreal</a:t>
                      </a:r>
                      <a:endParaRPr lang="en-BE" sz="1100">
                        <a:solidFill>
                          <a:schemeClr val="tx1"/>
                        </a:solidFill>
                        <a:effectLst/>
                      </a:endParaRPr>
                    </a:p>
                    <a:p>
                      <a:pPr marL="171450" lvl="0" indent="-171450">
                        <a:buFont typeface="Arial" panose="020B0604020202020204" pitchFamily="34" charset="0"/>
                        <a:buChar char="•"/>
                      </a:pPr>
                      <a:r>
                        <a:rPr lang="en-GB" sz="1100" dirty="0">
                          <a:solidFill>
                            <a:schemeClr val="tx1"/>
                          </a:solidFill>
                          <a:effectLst/>
                        </a:rPr>
                        <a:t>Disorientation</a:t>
                      </a:r>
                      <a:endParaRPr lang="en-BE" sz="1100">
                        <a:solidFill>
                          <a:schemeClr val="tx1"/>
                        </a:solidFill>
                        <a:effectLst/>
                      </a:endParaRPr>
                    </a:p>
                    <a:p>
                      <a:pPr marL="171450" lvl="0" indent="-171450">
                        <a:buFont typeface="Arial" panose="020B0604020202020204" pitchFamily="34" charset="0"/>
                        <a:buChar char="•"/>
                      </a:pPr>
                      <a:r>
                        <a:rPr lang="en-GB" sz="1100" dirty="0">
                          <a:solidFill>
                            <a:schemeClr val="tx1"/>
                          </a:solidFill>
                          <a:effectLst/>
                        </a:rPr>
                        <a:t>Numbness</a:t>
                      </a:r>
                      <a:endParaRPr lang="en-BE" sz="1100">
                        <a:solidFill>
                          <a:schemeClr val="tx1"/>
                        </a:solidFill>
                        <a:effectLst/>
                      </a:endParaRPr>
                    </a:p>
                    <a:p>
                      <a:pPr marL="171450" lvl="0" indent="-171450">
                        <a:buFont typeface="Arial" panose="020B0604020202020204" pitchFamily="34" charset="0"/>
                        <a:buChar char="•"/>
                      </a:pPr>
                      <a:r>
                        <a:rPr lang="en-GB" sz="1100" dirty="0">
                          <a:solidFill>
                            <a:schemeClr val="tx1"/>
                          </a:solidFill>
                          <a:effectLst/>
                        </a:rPr>
                        <a:t>Feeling out of control</a:t>
                      </a:r>
                      <a:endParaRPr lang="en-BE" sz="1100">
                        <a:solidFill>
                          <a:schemeClr val="tx1"/>
                        </a:solidFill>
                        <a:effectLst/>
                      </a:endParaRPr>
                    </a:p>
                    <a:p>
                      <a:pPr marL="171450" lvl="0" indent="-171450">
                        <a:buFont typeface="Arial" panose="020B0604020202020204" pitchFamily="34" charset="0"/>
                        <a:buChar char="•"/>
                      </a:pPr>
                      <a:r>
                        <a:rPr lang="en-GB" sz="1100" dirty="0">
                          <a:solidFill>
                            <a:schemeClr val="tx1"/>
                          </a:solidFill>
                          <a:effectLst/>
                        </a:rPr>
                        <a:t>Mood swings, feeling unstable</a:t>
                      </a:r>
                      <a:endParaRPr lang="en-BE" sz="1100">
                        <a:solidFill>
                          <a:schemeClr val="tx1"/>
                        </a:solidFill>
                        <a:effectLst/>
                      </a:endParaRPr>
                    </a:p>
                    <a:p>
                      <a:pPr marL="171450" lvl="0" indent="-171450">
                        <a:buFont typeface="Arial" panose="020B0604020202020204" pitchFamily="34" charset="0"/>
                        <a:buChar char="•"/>
                      </a:pPr>
                      <a:r>
                        <a:rPr lang="en-GB" sz="1100" dirty="0">
                          <a:solidFill>
                            <a:schemeClr val="tx1"/>
                          </a:solidFill>
                          <a:effectLst/>
                        </a:rPr>
                        <a:t>Anxiety, fear of recurrence</a:t>
                      </a:r>
                      <a:endParaRPr lang="en-BE" sz="1100">
                        <a:solidFill>
                          <a:schemeClr val="tx1"/>
                        </a:solidFill>
                        <a:effectLst/>
                      </a:endParaRPr>
                    </a:p>
                    <a:p>
                      <a:pPr marL="171450" lvl="0" indent="-171450">
                        <a:buFont typeface="Arial" panose="020B0604020202020204" pitchFamily="34" charset="0"/>
                        <a:buChar char="•"/>
                      </a:pPr>
                      <a:r>
                        <a:rPr lang="en-GB" sz="1100" dirty="0">
                          <a:solidFill>
                            <a:schemeClr val="tx1"/>
                          </a:solidFill>
                          <a:effectLst/>
                        </a:rPr>
                        <a:t>Irritability, hostility</a:t>
                      </a:r>
                      <a:endParaRPr lang="en-BE" sz="1100">
                        <a:solidFill>
                          <a:schemeClr val="tx1"/>
                        </a:solidFill>
                        <a:effectLst/>
                      </a:endParaRPr>
                    </a:p>
                    <a:p>
                      <a:pPr marL="171450" lvl="0" indent="-171450">
                        <a:buFont typeface="Arial" panose="020B0604020202020204" pitchFamily="34" charset="0"/>
                        <a:buChar char="•"/>
                      </a:pPr>
                      <a:r>
                        <a:rPr lang="en-GB" sz="1100" dirty="0">
                          <a:solidFill>
                            <a:schemeClr val="tx1"/>
                          </a:solidFill>
                          <a:effectLst/>
                        </a:rPr>
                        <a:t>Fragility, feeling vulnerable</a:t>
                      </a:r>
                      <a:endParaRPr lang="en-BE" sz="1100">
                        <a:solidFill>
                          <a:schemeClr val="tx1"/>
                        </a:solidFill>
                        <a:effectLst/>
                        <a:latin typeface="Times New Roman" panose="02020603050405020304" pitchFamily="18" charset="0"/>
                        <a:ea typeface="MS Mincho" panose="02020609040205080304" pitchFamily="49" charset="-128"/>
                        <a:cs typeface="Arial" panose="020B0604020202020204" pitchFamily="34" charset="0"/>
                      </a:endParaRPr>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171450" lvl="0" indent="-171450" rtl="0">
                        <a:buFont typeface="Arial" panose="020B0604020202020204" pitchFamily="34" charset="0"/>
                        <a:buChar char="•"/>
                      </a:pPr>
                      <a:r>
                        <a:rPr lang="en-GB" sz="1100" dirty="0">
                          <a:solidFill>
                            <a:schemeClr val="tx1"/>
                          </a:solidFill>
                          <a:effectLst/>
                        </a:rPr>
                        <a:t>Irritability</a:t>
                      </a:r>
                      <a:endParaRPr lang="en-BE" sz="1100">
                        <a:solidFill>
                          <a:schemeClr val="tx1"/>
                        </a:solidFill>
                        <a:effectLst/>
                      </a:endParaRPr>
                    </a:p>
                    <a:p>
                      <a:pPr marL="171450" lvl="0" indent="-171450">
                        <a:buFont typeface="Arial" panose="020B0604020202020204" pitchFamily="34" charset="0"/>
                        <a:buChar char="•"/>
                      </a:pPr>
                      <a:r>
                        <a:rPr lang="en-GB" sz="1100" dirty="0">
                          <a:solidFill>
                            <a:schemeClr val="tx1"/>
                          </a:solidFill>
                          <a:effectLst/>
                        </a:rPr>
                        <a:t>Anger displacement, blaming others</a:t>
                      </a:r>
                      <a:endParaRPr lang="en-BE" sz="1100">
                        <a:solidFill>
                          <a:schemeClr val="tx1"/>
                        </a:solidFill>
                        <a:effectLst/>
                      </a:endParaRPr>
                    </a:p>
                    <a:p>
                      <a:pPr marL="171450" lvl="0" indent="-171450">
                        <a:buFont typeface="Arial" panose="020B0604020202020204" pitchFamily="34" charset="0"/>
                        <a:buChar char="•"/>
                      </a:pPr>
                      <a:r>
                        <a:rPr lang="en-GB" sz="1100" dirty="0">
                          <a:solidFill>
                            <a:schemeClr val="tx1"/>
                          </a:solidFill>
                          <a:effectLst/>
                        </a:rPr>
                        <a:t>Reluctance to start/finish projects</a:t>
                      </a:r>
                      <a:endParaRPr lang="en-BE" sz="1100">
                        <a:solidFill>
                          <a:schemeClr val="tx1"/>
                        </a:solidFill>
                        <a:effectLst/>
                      </a:endParaRPr>
                    </a:p>
                    <a:p>
                      <a:pPr marL="171450" lvl="0" indent="-171450">
                        <a:buFont typeface="Arial" panose="020B0604020202020204" pitchFamily="34" charset="0"/>
                        <a:buChar char="•"/>
                      </a:pPr>
                      <a:r>
                        <a:rPr lang="en-GB" sz="1100" dirty="0">
                          <a:solidFill>
                            <a:schemeClr val="tx1"/>
                          </a:solidFill>
                          <a:effectLst/>
                        </a:rPr>
                        <a:t>Social withdrawal</a:t>
                      </a:r>
                      <a:endParaRPr lang="en-BE" sz="1100">
                        <a:solidFill>
                          <a:schemeClr val="tx1"/>
                        </a:solidFill>
                        <a:effectLst/>
                      </a:endParaRPr>
                    </a:p>
                    <a:p>
                      <a:pPr marL="171450" lvl="0" indent="-171450">
                        <a:buFont typeface="Arial" panose="020B0604020202020204" pitchFamily="34" charset="0"/>
                        <a:buChar char="•"/>
                      </a:pPr>
                      <a:r>
                        <a:rPr lang="en-GB" sz="1100" dirty="0">
                          <a:solidFill>
                            <a:schemeClr val="tx1"/>
                          </a:solidFill>
                          <a:effectLst/>
                        </a:rPr>
                        <a:t>Absenteeism</a:t>
                      </a:r>
                      <a:endParaRPr lang="en-BE" sz="1100">
                        <a:solidFill>
                          <a:schemeClr val="tx1"/>
                        </a:solidFill>
                        <a:effectLst/>
                      </a:endParaRPr>
                    </a:p>
                    <a:p>
                      <a:pPr marL="171450" lvl="0" indent="-171450">
                        <a:buFont typeface="Arial" panose="020B0604020202020204" pitchFamily="34" charset="0"/>
                        <a:buChar char="•"/>
                      </a:pPr>
                      <a:r>
                        <a:rPr lang="en-GB" sz="1100" dirty="0">
                          <a:solidFill>
                            <a:schemeClr val="tx1"/>
                          </a:solidFill>
                          <a:effectLst/>
                        </a:rPr>
                        <a:t>Unwillingness/refusal to take leave</a:t>
                      </a:r>
                      <a:endParaRPr lang="en-BE" sz="1100">
                        <a:solidFill>
                          <a:schemeClr val="tx1"/>
                        </a:solidFill>
                        <a:effectLst/>
                      </a:endParaRPr>
                    </a:p>
                    <a:p>
                      <a:pPr marL="171450" lvl="0" indent="-171450">
                        <a:buFont typeface="Arial" panose="020B0604020202020204" pitchFamily="34" charset="0"/>
                        <a:buChar char="•"/>
                      </a:pPr>
                      <a:r>
                        <a:rPr lang="en-GB" sz="1100" dirty="0">
                          <a:solidFill>
                            <a:schemeClr val="tx1"/>
                          </a:solidFill>
                          <a:effectLst/>
                        </a:rPr>
                        <a:t>Substance abuse, self-medication</a:t>
                      </a:r>
                      <a:endParaRPr lang="en-BE" sz="1100">
                        <a:solidFill>
                          <a:schemeClr val="tx1"/>
                        </a:solidFill>
                        <a:effectLst/>
                      </a:endParaRPr>
                    </a:p>
                    <a:p>
                      <a:pPr marL="171450" lvl="0" indent="-171450">
                        <a:lnSpc>
                          <a:spcPct val="120000"/>
                        </a:lnSpc>
                        <a:buFont typeface="Arial" panose="020B0604020202020204" pitchFamily="34" charset="0"/>
                        <a:buChar char="•"/>
                      </a:pPr>
                      <a:r>
                        <a:rPr lang="en-GB" sz="1100" dirty="0">
                          <a:solidFill>
                            <a:schemeClr val="tx1"/>
                          </a:solidFill>
                          <a:effectLst/>
                        </a:rPr>
                        <a:t>Disregard for safety/risky behaviour</a:t>
                      </a:r>
                      <a:endParaRPr lang="en-BE" sz="1100">
                        <a:solidFill>
                          <a:schemeClr val="tx1"/>
                        </a:solidFill>
                        <a:effectLst/>
                      </a:endParaRPr>
                    </a:p>
                    <a:p>
                      <a:pPr marL="171450" lvl="0" indent="-171450">
                        <a:buFont typeface="Arial" panose="020B0604020202020204" pitchFamily="34" charset="0"/>
                        <a:buChar char="•"/>
                      </a:pPr>
                      <a:r>
                        <a:rPr lang="en-GB" sz="1100" dirty="0">
                          <a:solidFill>
                            <a:schemeClr val="tx1"/>
                          </a:solidFill>
                          <a:effectLst/>
                        </a:rPr>
                        <a:t>Startle reaction/restlessness</a:t>
                      </a:r>
                      <a:endParaRPr lang="en-BE" sz="1100">
                        <a:solidFill>
                          <a:schemeClr val="tx1"/>
                        </a:solidFill>
                        <a:effectLst/>
                      </a:endParaRPr>
                    </a:p>
                    <a:p>
                      <a:pPr marL="171450" lvl="0" indent="-171450">
                        <a:buFont typeface="Arial" panose="020B0604020202020204" pitchFamily="34" charset="0"/>
                        <a:buChar char="•"/>
                      </a:pPr>
                      <a:r>
                        <a:rPr lang="en-GB" sz="1100" dirty="0">
                          <a:solidFill>
                            <a:schemeClr val="tx1"/>
                          </a:solidFill>
                          <a:effectLst/>
                        </a:rPr>
                        <a:t>Sleep and appetite disorders</a:t>
                      </a:r>
                      <a:endParaRPr lang="en-BE" sz="1100">
                        <a:solidFill>
                          <a:schemeClr val="tx1"/>
                        </a:solidFill>
                        <a:effectLst/>
                      </a:endParaRPr>
                    </a:p>
                    <a:p>
                      <a:pPr marL="171450" lvl="0" indent="-171450">
                        <a:buFont typeface="Arial" panose="020B0604020202020204" pitchFamily="34" charset="0"/>
                        <a:buChar char="•"/>
                      </a:pPr>
                      <a:r>
                        <a:rPr lang="en-GB" sz="1100" dirty="0">
                          <a:solidFill>
                            <a:schemeClr val="tx1"/>
                          </a:solidFill>
                          <a:effectLst/>
                        </a:rPr>
                        <a:t>Difficulty expressing oneself</a:t>
                      </a:r>
                      <a:endParaRPr lang="en-BE" sz="1100">
                        <a:solidFill>
                          <a:schemeClr val="tx1"/>
                        </a:solidFill>
                        <a:effectLst/>
                      </a:endParaRPr>
                    </a:p>
                    <a:p>
                      <a:pPr marL="171450" lvl="0" indent="-171450">
                        <a:buFont typeface="Arial" panose="020B0604020202020204" pitchFamily="34" charset="0"/>
                        <a:buChar char="•"/>
                      </a:pPr>
                      <a:r>
                        <a:rPr lang="en-GB" sz="1100" dirty="0">
                          <a:solidFill>
                            <a:schemeClr val="tx1"/>
                          </a:solidFill>
                          <a:effectLst/>
                        </a:rPr>
                        <a:t>Arguments</a:t>
                      </a:r>
                      <a:endParaRPr lang="en-BE" sz="1100">
                        <a:solidFill>
                          <a:schemeClr val="tx1"/>
                        </a:solidFill>
                        <a:effectLst/>
                      </a:endParaRPr>
                    </a:p>
                    <a:p>
                      <a:pPr marL="171450" lvl="0" indent="-171450">
                        <a:buFont typeface="Arial" panose="020B0604020202020204" pitchFamily="34" charset="0"/>
                        <a:buChar char="•"/>
                      </a:pPr>
                      <a:r>
                        <a:rPr lang="en-GB" sz="1100" dirty="0">
                          <a:solidFill>
                            <a:schemeClr val="tx1"/>
                          </a:solidFill>
                          <a:effectLst/>
                        </a:rPr>
                        <a:t>Withdrawal</a:t>
                      </a:r>
                      <a:endParaRPr lang="en-BE" sz="1100">
                        <a:solidFill>
                          <a:schemeClr val="tx1"/>
                        </a:solidFill>
                        <a:effectLst/>
                      </a:endParaRPr>
                    </a:p>
                    <a:p>
                      <a:pPr marL="171450" lvl="0" indent="-171450">
                        <a:buFont typeface="Arial" panose="020B0604020202020204" pitchFamily="34" charset="0"/>
                        <a:buChar char="•"/>
                      </a:pPr>
                      <a:r>
                        <a:rPr lang="en-GB" sz="1100" dirty="0">
                          <a:solidFill>
                            <a:schemeClr val="tx1"/>
                          </a:solidFill>
                          <a:effectLst/>
                        </a:rPr>
                        <a:t>Excessive black humour</a:t>
                      </a:r>
                      <a:endParaRPr lang="en-BE" sz="1100">
                        <a:solidFill>
                          <a:schemeClr val="tx1"/>
                        </a:solidFill>
                        <a:effectLst/>
                      </a:endParaRPr>
                    </a:p>
                    <a:p>
                      <a:pPr marL="171450" lvl="0" indent="-171450">
                        <a:buFont typeface="Arial" panose="020B0604020202020204" pitchFamily="34" charset="0"/>
                        <a:buChar char="•"/>
                      </a:pPr>
                      <a:r>
                        <a:rPr lang="en-GB" sz="1100" dirty="0">
                          <a:solidFill>
                            <a:schemeClr val="tx1"/>
                          </a:solidFill>
                          <a:effectLst/>
                        </a:rPr>
                        <a:t>Slowed reactions/accident proneness</a:t>
                      </a:r>
                      <a:endParaRPr lang="en-BE" sz="1100">
                        <a:solidFill>
                          <a:schemeClr val="tx1"/>
                        </a:solidFill>
                        <a:effectLst/>
                      </a:endParaRPr>
                    </a:p>
                    <a:p>
                      <a:pPr marL="171450" lvl="0" indent="-171450">
                        <a:buFont typeface="Arial" panose="020B0604020202020204" pitchFamily="34" charset="0"/>
                        <a:buChar char="•"/>
                      </a:pPr>
                      <a:r>
                        <a:rPr lang="en-GB" sz="1100" dirty="0">
                          <a:solidFill>
                            <a:schemeClr val="tx1"/>
                          </a:solidFill>
                          <a:effectLst/>
                        </a:rPr>
                        <a:t>Inability to rest or to let go</a:t>
                      </a:r>
                      <a:endParaRPr lang="en-BE" sz="1100">
                        <a:solidFill>
                          <a:schemeClr val="tx1"/>
                        </a:solidFill>
                        <a:effectLst/>
                      </a:endParaRPr>
                    </a:p>
                    <a:p>
                      <a:pPr marL="171450" lvl="0" indent="-171450">
                        <a:buFont typeface="Arial" panose="020B0604020202020204" pitchFamily="34" charset="0"/>
                        <a:buChar char="•"/>
                      </a:pPr>
                      <a:r>
                        <a:rPr lang="en-GB" sz="1100" dirty="0">
                          <a:solidFill>
                            <a:schemeClr val="tx1"/>
                          </a:solidFill>
                          <a:effectLst/>
                        </a:rPr>
                        <a:t>Avoiding reminders of an event</a:t>
                      </a:r>
                      <a:endParaRPr lang="en-BE" sz="1100">
                        <a:solidFill>
                          <a:schemeClr val="tx1"/>
                        </a:solidFill>
                        <a:effectLst/>
                      </a:endParaRPr>
                    </a:p>
                    <a:p>
                      <a:pPr marL="171450" lvl="0" indent="-171450">
                        <a:buFont typeface="Arial" panose="020B0604020202020204" pitchFamily="34" charset="0"/>
                        <a:buChar char="•"/>
                      </a:pPr>
                      <a:r>
                        <a:rPr lang="en-GB" sz="1100" dirty="0">
                          <a:solidFill>
                            <a:schemeClr val="tx1"/>
                          </a:solidFill>
                          <a:effectLst/>
                        </a:rPr>
                        <a:t>Social relational disorders</a:t>
                      </a:r>
                      <a:endParaRPr lang="en-BE" sz="1100">
                        <a:solidFill>
                          <a:schemeClr val="tx1"/>
                        </a:solidFill>
                        <a:effectLst/>
                      </a:endParaRPr>
                    </a:p>
                    <a:p>
                      <a:pPr marL="171450" lvl="0" indent="-171450">
                        <a:buFont typeface="Arial" panose="020B0604020202020204" pitchFamily="34" charset="0"/>
                        <a:buChar char="•"/>
                      </a:pPr>
                      <a:r>
                        <a:rPr lang="en-GB" sz="1100" dirty="0">
                          <a:solidFill>
                            <a:schemeClr val="tx1"/>
                          </a:solidFill>
                          <a:effectLst/>
                        </a:rPr>
                        <a:t>Difficulty connecting with “outsiders”</a:t>
                      </a:r>
                      <a:endParaRPr lang="en-BE" sz="1100">
                        <a:solidFill>
                          <a:schemeClr val="tx1"/>
                        </a:solidFill>
                        <a:effectLst/>
                      </a:endParaRPr>
                    </a:p>
                    <a:p>
                      <a:pPr marL="171450" lvl="0" indent="-171450">
                        <a:buFont typeface="Arial" panose="020B0604020202020204" pitchFamily="34" charset="0"/>
                        <a:buChar char="•"/>
                      </a:pPr>
                      <a:r>
                        <a:rPr lang="en-GB" sz="1100" dirty="0">
                          <a:solidFill>
                            <a:schemeClr val="tx1"/>
                          </a:solidFill>
                          <a:effectLst/>
                        </a:rPr>
                        <a:t>Lowered activity level</a:t>
                      </a:r>
                      <a:endParaRPr lang="en-BE" sz="1100">
                        <a:solidFill>
                          <a:schemeClr val="tx1"/>
                        </a:solidFill>
                        <a:effectLst/>
                      </a:endParaRPr>
                    </a:p>
                    <a:p>
                      <a:pPr marL="171450" lvl="0" indent="-171450">
                        <a:lnSpc>
                          <a:spcPct val="120000"/>
                        </a:lnSpc>
                        <a:buFont typeface="Arial" panose="020B0604020202020204" pitchFamily="34" charset="0"/>
                        <a:buChar char="•"/>
                      </a:pPr>
                      <a:r>
                        <a:rPr lang="en-GB" sz="1100" dirty="0">
                          <a:solidFill>
                            <a:schemeClr val="tx1"/>
                          </a:solidFill>
                          <a:effectLst/>
                        </a:rPr>
                        <a:t>Increased use of alcohol, drugs (self-medication for depression, anxiety)</a:t>
                      </a:r>
                      <a:endParaRPr lang="en-BE" sz="1100">
                        <a:solidFill>
                          <a:schemeClr val="tx1"/>
                        </a:solidFill>
                        <a:effectLst/>
                        <a:latin typeface="Times New Roman" panose="02020603050405020304" pitchFamily="18" charset="0"/>
                        <a:ea typeface="MS Mincho" panose="02020609040205080304" pitchFamily="49" charset="-128"/>
                        <a:cs typeface="Arial" panose="020B0604020202020204" pitchFamily="34" charset="0"/>
                      </a:endParaRPr>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1748980586"/>
                  </a:ext>
                </a:extLst>
              </a:tr>
              <a:tr h="277161">
                <a:tc gridSpan="2">
                  <a:txBody>
                    <a:bodyPr/>
                    <a:lstStyle/>
                    <a:p>
                      <a:r>
                        <a:rPr lang="en-GB" sz="1100" b="1" dirty="0">
                          <a:solidFill>
                            <a:schemeClr val="tx1"/>
                          </a:solidFill>
                          <a:effectLst/>
                        </a:rPr>
                        <a:t>SPIRITUAL (our beliefs and values)</a:t>
                      </a:r>
                      <a:endParaRPr lang="en-BE" sz="1100" b="1">
                        <a:solidFill>
                          <a:schemeClr val="tx1"/>
                        </a:solidFill>
                        <a:effectLst/>
                        <a:latin typeface="Times New Roman" panose="02020603050405020304" pitchFamily="18" charset="0"/>
                        <a:ea typeface="MS Mincho" panose="02020609040205080304" pitchFamily="49" charset="-128"/>
                        <a:cs typeface="Arial" panose="020B0604020202020204" pitchFamily="34" charset="0"/>
                      </a:endParaRPr>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tc hMerge="1">
                  <a:txBody>
                    <a:bodyPr/>
                    <a:lstStyle/>
                    <a:p>
                      <a:endParaRPr lang="en-BE"/>
                    </a:p>
                  </a:txBody>
                  <a:tcPr/>
                </a:tc>
                <a:extLst>
                  <a:ext uri="{0D108BD9-81ED-4DB2-BD59-A6C34878D82A}">
                    <a16:rowId xmlns:a16="http://schemas.microsoft.com/office/drawing/2014/main" val="111094653"/>
                  </a:ext>
                </a:extLst>
              </a:tr>
              <a:tr h="1747745">
                <a:tc>
                  <a:txBody>
                    <a:bodyPr/>
                    <a:lstStyle/>
                    <a:p>
                      <a:pPr marL="171450" lvl="0" indent="-171450" rtl="0">
                        <a:buFont typeface="Arial" panose="020B0604020202020204" pitchFamily="34" charset="0"/>
                        <a:buChar char="•"/>
                      </a:pPr>
                      <a:r>
                        <a:rPr lang="en-GB" sz="1100" dirty="0">
                          <a:solidFill>
                            <a:schemeClr val="tx1"/>
                          </a:solidFill>
                          <a:effectLst/>
                        </a:rPr>
                        <a:t>Doubting value system/religious belief</a:t>
                      </a:r>
                      <a:endParaRPr lang="en-BE" sz="1100">
                        <a:solidFill>
                          <a:schemeClr val="tx1"/>
                        </a:solidFill>
                        <a:effectLst/>
                      </a:endParaRPr>
                    </a:p>
                    <a:p>
                      <a:pPr marL="171450" lvl="0" indent="-171450">
                        <a:buFont typeface="Arial" panose="020B0604020202020204" pitchFamily="34" charset="0"/>
                        <a:buChar char="•"/>
                      </a:pPr>
                      <a:r>
                        <a:rPr lang="en-GB" sz="1100" dirty="0">
                          <a:solidFill>
                            <a:schemeClr val="tx1"/>
                          </a:solidFill>
                          <a:effectLst/>
                        </a:rPr>
                        <a:t>Questioning major life areas (Profession, employment, lifestyle)</a:t>
                      </a:r>
                      <a:endParaRPr lang="en-BE" sz="1100">
                        <a:solidFill>
                          <a:schemeClr val="tx1"/>
                        </a:solidFill>
                        <a:effectLst/>
                      </a:endParaRPr>
                    </a:p>
                    <a:p>
                      <a:pPr marL="171450" lvl="0" indent="-171450">
                        <a:buFont typeface="Arial" panose="020B0604020202020204" pitchFamily="34" charset="0"/>
                        <a:buChar char="•"/>
                      </a:pPr>
                      <a:r>
                        <a:rPr lang="en-GB" sz="1100" dirty="0">
                          <a:solidFill>
                            <a:schemeClr val="tx1"/>
                          </a:solidFill>
                          <a:effectLst/>
                        </a:rPr>
                        <a:t>Feeling threatened and victimised</a:t>
                      </a:r>
                      <a:endParaRPr lang="en-BE" sz="1100">
                        <a:solidFill>
                          <a:schemeClr val="tx1"/>
                        </a:solidFill>
                        <a:effectLst/>
                      </a:endParaRPr>
                    </a:p>
                    <a:p>
                      <a:pPr marL="171450" lvl="0" indent="-171450">
                        <a:buFont typeface="Arial" panose="020B0604020202020204" pitchFamily="34" charset="0"/>
                        <a:buChar char="•"/>
                      </a:pPr>
                      <a:r>
                        <a:rPr lang="en-GB" sz="1100" dirty="0">
                          <a:solidFill>
                            <a:schemeClr val="tx1"/>
                          </a:solidFill>
                          <a:effectLst/>
                        </a:rPr>
                        <a:t>Disillusionment</a:t>
                      </a:r>
                      <a:endParaRPr lang="en-BE" sz="1100">
                        <a:solidFill>
                          <a:schemeClr val="tx1"/>
                        </a:solidFill>
                        <a:effectLst/>
                      </a:endParaRPr>
                    </a:p>
                    <a:p>
                      <a:pPr marL="171450" lvl="0" indent="-171450">
                        <a:buFont typeface="Arial" panose="020B0604020202020204" pitchFamily="34" charset="0"/>
                        <a:buChar char="•"/>
                      </a:pPr>
                      <a:r>
                        <a:rPr lang="en-GB" sz="1100" dirty="0">
                          <a:solidFill>
                            <a:schemeClr val="tx1"/>
                          </a:solidFill>
                          <a:effectLst/>
                        </a:rPr>
                        <a:t>Self-preoccupation</a:t>
                      </a:r>
                      <a:endParaRPr lang="en-BE" sz="1100">
                        <a:solidFill>
                          <a:schemeClr val="tx1"/>
                        </a:solidFill>
                        <a:effectLst/>
                      </a:endParaRPr>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171450" lvl="0" indent="-171450" rtl="0">
                        <a:lnSpc>
                          <a:spcPct val="120000"/>
                        </a:lnSpc>
                        <a:buFont typeface="Arial" panose="020B0604020202020204" pitchFamily="34" charset="0"/>
                        <a:buChar char="•"/>
                        <a:tabLst>
                          <a:tab pos="1000125" algn="l"/>
                        </a:tabLst>
                      </a:pPr>
                      <a:r>
                        <a:rPr lang="en-GB" sz="1100" dirty="0">
                          <a:solidFill>
                            <a:schemeClr val="tx1"/>
                          </a:solidFill>
                          <a:effectLst/>
                        </a:rPr>
                        <a:t>Profound loss of trust</a:t>
                      </a:r>
                      <a:endParaRPr lang="en-BE" sz="1100">
                        <a:solidFill>
                          <a:schemeClr val="tx1"/>
                        </a:solidFill>
                        <a:effectLst/>
                      </a:endParaRPr>
                    </a:p>
                    <a:p>
                      <a:pPr marL="171450" lvl="0" indent="-171450">
                        <a:buFont typeface="Arial" panose="020B0604020202020204" pitchFamily="34" charset="0"/>
                        <a:buChar char="•"/>
                      </a:pPr>
                      <a:r>
                        <a:rPr lang="en-GB" sz="1100" dirty="0">
                          <a:solidFill>
                            <a:schemeClr val="tx1"/>
                          </a:solidFill>
                          <a:effectLst/>
                        </a:rPr>
                        <a:t>“Why me” struggle</a:t>
                      </a:r>
                      <a:endParaRPr lang="en-BE" sz="1100">
                        <a:solidFill>
                          <a:schemeClr val="tx1"/>
                        </a:solidFill>
                        <a:effectLst/>
                      </a:endParaRPr>
                    </a:p>
                    <a:p>
                      <a:pPr marL="171450" lvl="0" indent="-171450">
                        <a:buFont typeface="Arial" panose="020B0604020202020204" pitchFamily="34" charset="0"/>
                        <a:buChar char="•"/>
                      </a:pPr>
                      <a:r>
                        <a:rPr lang="en-GB" sz="1100" dirty="0">
                          <a:solidFill>
                            <a:schemeClr val="tx1"/>
                          </a:solidFill>
                          <a:effectLst/>
                        </a:rPr>
                        <a:t>Increased cynicism</a:t>
                      </a:r>
                      <a:endParaRPr lang="en-BE" sz="1100">
                        <a:solidFill>
                          <a:schemeClr val="tx1"/>
                        </a:solidFill>
                        <a:effectLst/>
                      </a:endParaRPr>
                    </a:p>
                    <a:p>
                      <a:pPr marL="171450" lvl="0" indent="-171450">
                        <a:buFont typeface="Arial" panose="020B0604020202020204" pitchFamily="34" charset="0"/>
                        <a:buChar char="•"/>
                      </a:pPr>
                      <a:r>
                        <a:rPr lang="en-GB" sz="1100" dirty="0">
                          <a:solidFill>
                            <a:schemeClr val="tx1"/>
                          </a:solidFill>
                          <a:effectLst/>
                        </a:rPr>
                        <a:t>Loss of self confidence</a:t>
                      </a:r>
                      <a:endParaRPr lang="en-BE" sz="1100">
                        <a:solidFill>
                          <a:schemeClr val="tx1"/>
                        </a:solidFill>
                        <a:effectLst/>
                      </a:endParaRPr>
                    </a:p>
                    <a:p>
                      <a:pPr marL="171450" lvl="0" indent="-171450">
                        <a:buFont typeface="Arial" panose="020B0604020202020204" pitchFamily="34" charset="0"/>
                        <a:buChar char="•"/>
                      </a:pPr>
                      <a:r>
                        <a:rPr lang="en-GB" sz="1100" dirty="0">
                          <a:solidFill>
                            <a:schemeClr val="tx1"/>
                          </a:solidFill>
                          <a:effectLst/>
                        </a:rPr>
                        <a:t>Loss of purpose</a:t>
                      </a:r>
                      <a:endParaRPr lang="en-BE" sz="1100">
                        <a:solidFill>
                          <a:schemeClr val="tx1"/>
                        </a:solidFill>
                        <a:effectLst/>
                      </a:endParaRPr>
                    </a:p>
                    <a:p>
                      <a:pPr marL="171450" lvl="0" indent="-171450">
                        <a:buFont typeface="Arial" panose="020B0604020202020204" pitchFamily="34" charset="0"/>
                        <a:buChar char="•"/>
                      </a:pPr>
                      <a:r>
                        <a:rPr lang="en-GB" sz="1100" dirty="0">
                          <a:solidFill>
                            <a:schemeClr val="tx1"/>
                          </a:solidFill>
                          <a:effectLst/>
                        </a:rPr>
                        <a:t>Renewed faith in a higher being</a:t>
                      </a:r>
                      <a:endParaRPr lang="en-BE" sz="1100">
                        <a:solidFill>
                          <a:schemeClr val="tx1"/>
                        </a:solidFill>
                        <a:effectLst/>
                      </a:endParaRPr>
                    </a:p>
                    <a:p>
                      <a:pPr marL="171450" lvl="0" indent="-171450">
                        <a:buFont typeface="Arial" panose="020B0604020202020204" pitchFamily="34" charset="0"/>
                        <a:buChar char="•"/>
                      </a:pPr>
                      <a:r>
                        <a:rPr lang="en-GB" sz="1100" dirty="0">
                          <a:solidFill>
                            <a:schemeClr val="tx1"/>
                          </a:solidFill>
                          <a:effectLst/>
                        </a:rPr>
                        <a:t>Profound existential questioning</a:t>
                      </a:r>
                      <a:endParaRPr lang="en-BE" sz="1100">
                        <a:solidFill>
                          <a:schemeClr val="tx1"/>
                        </a:solidFill>
                        <a:effectLst/>
                      </a:endParaRPr>
                    </a:p>
                    <a:p>
                      <a:pPr marL="171450" lvl="0" indent="-171450">
                        <a:buFont typeface="Arial" panose="020B0604020202020204" pitchFamily="34" charset="0"/>
                        <a:buChar char="•"/>
                      </a:pPr>
                      <a:r>
                        <a:rPr lang="en-GB" sz="1100" dirty="0">
                          <a:solidFill>
                            <a:schemeClr val="tx1"/>
                          </a:solidFill>
                          <a:effectLst/>
                        </a:rPr>
                        <a:t>Loss of belief in co-operative spirit of mankind</a:t>
                      </a:r>
                      <a:endParaRPr lang="en-BE" sz="1100">
                        <a:solidFill>
                          <a:schemeClr val="tx1"/>
                        </a:solidFill>
                        <a:effectLst/>
                        <a:latin typeface="Times New Roman" panose="02020603050405020304" pitchFamily="18" charset="0"/>
                        <a:ea typeface="MS Mincho" panose="02020609040205080304" pitchFamily="49" charset="-128"/>
                        <a:cs typeface="Arial" panose="020B0604020202020204" pitchFamily="34" charset="0"/>
                      </a:endParaRPr>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3549229596"/>
                  </a:ext>
                </a:extLst>
              </a:tr>
            </a:tbl>
          </a:graphicData>
        </a:graphic>
      </p:graphicFrame>
      <p:sp>
        <p:nvSpPr>
          <p:cNvPr id="5" name="Hexagon 4">
            <a:extLst>
              <a:ext uri="{FF2B5EF4-FFF2-40B4-BE49-F238E27FC236}">
                <a16:creationId xmlns:a16="http://schemas.microsoft.com/office/drawing/2014/main" id="{44B33FD6-D270-9E79-1220-1E3B8D05ECF8}"/>
              </a:ext>
            </a:extLst>
          </p:cNvPr>
          <p:cNvSpPr/>
          <p:nvPr/>
        </p:nvSpPr>
        <p:spPr>
          <a:xfrm rot="1782986">
            <a:off x="286724" y="30111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Hexagon 6">
            <a:extLst>
              <a:ext uri="{FF2B5EF4-FFF2-40B4-BE49-F238E27FC236}">
                <a16:creationId xmlns:a16="http://schemas.microsoft.com/office/drawing/2014/main" id="{128A6F26-AC40-BDCC-7F45-72A77187CF64}"/>
              </a:ext>
            </a:extLst>
          </p:cNvPr>
          <p:cNvSpPr/>
          <p:nvPr/>
        </p:nvSpPr>
        <p:spPr>
          <a:xfrm rot="1782986">
            <a:off x="286724" y="76395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Hexagon 7">
            <a:extLst>
              <a:ext uri="{FF2B5EF4-FFF2-40B4-BE49-F238E27FC236}">
                <a16:creationId xmlns:a16="http://schemas.microsoft.com/office/drawing/2014/main" id="{375062F7-A8CE-15D9-2B7C-31F69916094C}"/>
              </a:ext>
            </a:extLst>
          </p:cNvPr>
          <p:cNvSpPr/>
          <p:nvPr/>
        </p:nvSpPr>
        <p:spPr>
          <a:xfrm rot="1782986">
            <a:off x="286724" y="122680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exagon 8">
            <a:extLst>
              <a:ext uri="{FF2B5EF4-FFF2-40B4-BE49-F238E27FC236}">
                <a16:creationId xmlns:a16="http://schemas.microsoft.com/office/drawing/2014/main" id="{541B49EB-4E7E-0A11-142C-C8D58C58ACBE}"/>
              </a:ext>
            </a:extLst>
          </p:cNvPr>
          <p:cNvSpPr/>
          <p:nvPr/>
        </p:nvSpPr>
        <p:spPr>
          <a:xfrm rot="1782986">
            <a:off x="286724" y="168964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Hexagon 9">
            <a:extLst>
              <a:ext uri="{FF2B5EF4-FFF2-40B4-BE49-F238E27FC236}">
                <a16:creationId xmlns:a16="http://schemas.microsoft.com/office/drawing/2014/main" id="{249AEDF0-0FC1-2FDE-B870-8A5EFD8DC886}"/>
              </a:ext>
            </a:extLst>
          </p:cNvPr>
          <p:cNvSpPr/>
          <p:nvPr/>
        </p:nvSpPr>
        <p:spPr>
          <a:xfrm rot="1782986">
            <a:off x="286724" y="215249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Hexagon 10">
            <a:extLst>
              <a:ext uri="{FF2B5EF4-FFF2-40B4-BE49-F238E27FC236}">
                <a16:creationId xmlns:a16="http://schemas.microsoft.com/office/drawing/2014/main" id="{B143C882-0889-7F15-2E20-2A58482A7956}"/>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396799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Hexagon 35">
            <a:extLst>
              <a:ext uri="{FF2B5EF4-FFF2-40B4-BE49-F238E27FC236}">
                <a16:creationId xmlns:a16="http://schemas.microsoft.com/office/drawing/2014/main" id="{58E9E655-FC17-BE72-ED41-400711A43A2A}"/>
              </a:ext>
            </a:extLst>
          </p:cNvPr>
          <p:cNvSpPr/>
          <p:nvPr/>
        </p:nvSpPr>
        <p:spPr>
          <a:xfrm rot="1782986">
            <a:off x="-1328855" y="5145441"/>
            <a:ext cx="3595260" cy="3099365"/>
          </a:xfrm>
          <a:prstGeom prst="hexagon">
            <a:avLst>
              <a:gd name="adj" fmla="val 28965"/>
              <a:gd name="vf" fmla="val 11547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77A07C78-240F-4095-2614-488E6A54D30A}"/>
              </a:ext>
            </a:extLst>
          </p:cNvPr>
          <p:cNvSpPr/>
          <p:nvPr/>
        </p:nvSpPr>
        <p:spPr>
          <a:xfrm rot="1782986">
            <a:off x="4678406" y="654853"/>
            <a:ext cx="3595260" cy="3099365"/>
          </a:xfrm>
          <a:prstGeom prst="hexagon">
            <a:avLst>
              <a:gd name="adj" fmla="val 28965"/>
              <a:gd name="vf" fmla="val 11547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9EE26B39-C813-06DA-9F8F-0115F28ECEAF}"/>
              </a:ext>
            </a:extLst>
          </p:cNvPr>
          <p:cNvSpPr/>
          <p:nvPr/>
        </p:nvSpPr>
        <p:spPr>
          <a:xfrm>
            <a:off x="2501900" y="2149381"/>
            <a:ext cx="3745466" cy="107118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76587A17-7BF6-D750-5372-FC48F3A95E50}"/>
              </a:ext>
            </a:extLst>
          </p:cNvPr>
          <p:cNvSpPr txBox="1"/>
          <p:nvPr/>
        </p:nvSpPr>
        <p:spPr>
          <a:xfrm>
            <a:off x="993324" y="1696523"/>
            <a:ext cx="5264812" cy="261610"/>
          </a:xfrm>
          <a:prstGeom prst="rect">
            <a:avLst/>
          </a:prstGeom>
          <a:noFill/>
          <a:ln>
            <a:noFill/>
          </a:ln>
        </p:spPr>
        <p:txBody>
          <a:bodyPr wrap="square" rtlCol="0">
            <a:spAutoFit/>
          </a:bodyPr>
          <a:lstStyle/>
          <a:p>
            <a:r>
              <a:rPr lang="en-US" sz="1100" b="1" dirty="0"/>
              <a:t>Please review the learning objectives and write your reflection in the text box.</a:t>
            </a:r>
          </a:p>
        </p:txBody>
      </p:sp>
      <p:sp>
        <p:nvSpPr>
          <p:cNvPr id="52" name="TextBox 51">
            <a:extLst>
              <a:ext uri="{FF2B5EF4-FFF2-40B4-BE49-F238E27FC236}">
                <a16:creationId xmlns:a16="http://schemas.microsoft.com/office/drawing/2014/main" id="{7E0BD0E5-0246-51B1-F7CC-A9FAE025D5B7}"/>
              </a:ext>
            </a:extLst>
          </p:cNvPr>
          <p:cNvSpPr txBox="1"/>
          <p:nvPr/>
        </p:nvSpPr>
        <p:spPr>
          <a:xfrm>
            <a:off x="993326" y="2107349"/>
            <a:ext cx="1321602" cy="1028143"/>
          </a:xfrm>
          <a:prstGeom prst="rect">
            <a:avLst/>
          </a:prstGeom>
          <a:noFill/>
          <a:ln>
            <a:noFill/>
          </a:ln>
        </p:spPr>
        <p:txBody>
          <a:bodyPr wrap="square" lIns="90000" tIns="90000" rIns="90000" bIns="90000" rtlCol="0">
            <a:spAutoFit/>
          </a:bodyPr>
          <a:lstStyle/>
          <a:p>
            <a:r>
              <a:rPr lang="en-US" sz="1100" dirty="0"/>
              <a:t>About which learning objectives do you feel confident you have achieved them? </a:t>
            </a:r>
          </a:p>
        </p:txBody>
      </p:sp>
      <p:sp>
        <p:nvSpPr>
          <p:cNvPr id="53" name="Rectangle 52">
            <a:extLst>
              <a:ext uri="{FF2B5EF4-FFF2-40B4-BE49-F238E27FC236}">
                <a16:creationId xmlns:a16="http://schemas.microsoft.com/office/drawing/2014/main" id="{F3773B7D-8E6A-6541-3152-B3CD21F00CBC}"/>
              </a:ext>
            </a:extLst>
          </p:cNvPr>
          <p:cNvSpPr/>
          <p:nvPr/>
        </p:nvSpPr>
        <p:spPr>
          <a:xfrm>
            <a:off x="2501900" y="3398040"/>
            <a:ext cx="3745466" cy="111893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79D84830-2B6A-E69C-AFDB-10C66AF3E25E}"/>
              </a:ext>
            </a:extLst>
          </p:cNvPr>
          <p:cNvSpPr txBox="1"/>
          <p:nvPr/>
        </p:nvSpPr>
        <p:spPr>
          <a:xfrm>
            <a:off x="1007471" y="3413814"/>
            <a:ext cx="1309210" cy="1197420"/>
          </a:xfrm>
          <a:prstGeom prst="rect">
            <a:avLst/>
          </a:prstGeom>
          <a:noFill/>
          <a:ln>
            <a:noFill/>
          </a:ln>
        </p:spPr>
        <p:txBody>
          <a:bodyPr wrap="square" lIns="90000" tIns="90000" rIns="90000" bIns="90000" rtlCol="0">
            <a:spAutoFit/>
          </a:bodyPr>
          <a:lstStyle/>
          <a:p>
            <a:r>
              <a:rPr lang="en-US" sz="1100" dirty="0"/>
              <a:t>On which learning objectives would you need more information, practice or support? </a:t>
            </a:r>
          </a:p>
        </p:txBody>
      </p:sp>
      <p:sp>
        <p:nvSpPr>
          <p:cNvPr id="55" name="TextBox 54">
            <a:extLst>
              <a:ext uri="{FF2B5EF4-FFF2-40B4-BE49-F238E27FC236}">
                <a16:creationId xmlns:a16="http://schemas.microsoft.com/office/drawing/2014/main" id="{1F0FEC78-49BF-DDAB-520B-C32953351AE8}"/>
              </a:ext>
            </a:extLst>
          </p:cNvPr>
          <p:cNvSpPr txBox="1"/>
          <p:nvPr/>
        </p:nvSpPr>
        <p:spPr>
          <a:xfrm>
            <a:off x="993324" y="1264346"/>
            <a:ext cx="5254042" cy="276999"/>
          </a:xfrm>
          <a:prstGeom prst="rect">
            <a:avLst/>
          </a:prstGeom>
          <a:noFill/>
        </p:spPr>
        <p:txBody>
          <a:bodyPr wrap="square" rtlCol="0">
            <a:spAutoFit/>
          </a:bodyPr>
          <a:lstStyle/>
          <a:p>
            <a:r>
              <a:rPr lang="en-US" sz="1200" b="1" spc="300" dirty="0">
                <a:solidFill>
                  <a:schemeClr val="tx1"/>
                </a:solidFill>
              </a:rPr>
              <a:t>LEARNING OBJECTIVES</a:t>
            </a:r>
          </a:p>
        </p:txBody>
      </p:sp>
      <p:sp>
        <p:nvSpPr>
          <p:cNvPr id="56" name="TextBox 55">
            <a:extLst>
              <a:ext uri="{FF2B5EF4-FFF2-40B4-BE49-F238E27FC236}">
                <a16:creationId xmlns:a16="http://schemas.microsoft.com/office/drawing/2014/main" id="{587C0352-4F80-18EB-64D8-F4C1EAEA4489}"/>
              </a:ext>
            </a:extLst>
          </p:cNvPr>
          <p:cNvSpPr txBox="1"/>
          <p:nvPr/>
        </p:nvSpPr>
        <p:spPr>
          <a:xfrm>
            <a:off x="996286" y="713169"/>
            <a:ext cx="5264813" cy="307777"/>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8D607A"/>
                </a:highlight>
                <a:latin typeface="Calibri"/>
                <a:ea typeface="Calibri"/>
                <a:cs typeface="Calibri"/>
                <a:sym typeface="Calibri"/>
              </a:rPr>
              <a:t>SESSION 6: MODULE CLOSING</a:t>
            </a:r>
          </a:p>
        </p:txBody>
      </p:sp>
      <p:sp>
        <p:nvSpPr>
          <p:cNvPr id="57" name="TextBox 56">
            <a:extLst>
              <a:ext uri="{FF2B5EF4-FFF2-40B4-BE49-F238E27FC236}">
                <a16:creationId xmlns:a16="http://schemas.microsoft.com/office/drawing/2014/main" id="{5E227603-0C3F-1DF3-2810-09DA5F89CB4B}"/>
              </a:ext>
            </a:extLst>
          </p:cNvPr>
          <p:cNvSpPr txBox="1"/>
          <p:nvPr/>
        </p:nvSpPr>
        <p:spPr>
          <a:xfrm>
            <a:off x="993324" y="5187134"/>
            <a:ext cx="5254042" cy="276999"/>
          </a:xfrm>
          <a:prstGeom prst="rect">
            <a:avLst/>
          </a:prstGeom>
          <a:noFill/>
        </p:spPr>
        <p:txBody>
          <a:bodyPr wrap="square" rtlCol="0">
            <a:spAutoFit/>
          </a:bodyPr>
          <a:lstStyle/>
          <a:p>
            <a:r>
              <a:rPr lang="en-US" sz="1200" b="1" spc="300" dirty="0">
                <a:solidFill>
                  <a:schemeClr val="tx1"/>
                </a:solidFill>
              </a:rPr>
              <a:t>REFLECTION</a:t>
            </a:r>
          </a:p>
        </p:txBody>
      </p:sp>
      <p:sp>
        <p:nvSpPr>
          <p:cNvPr id="58" name="Rectangle 57">
            <a:extLst>
              <a:ext uri="{FF2B5EF4-FFF2-40B4-BE49-F238E27FC236}">
                <a16:creationId xmlns:a16="http://schemas.microsoft.com/office/drawing/2014/main" id="{65440B38-DC94-E134-B26E-0DD5372C5BD8}"/>
              </a:ext>
            </a:extLst>
          </p:cNvPr>
          <p:cNvSpPr/>
          <p:nvPr/>
        </p:nvSpPr>
        <p:spPr>
          <a:xfrm>
            <a:off x="2501900" y="5633117"/>
            <a:ext cx="3745466" cy="93935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a:extLst>
              <a:ext uri="{FF2B5EF4-FFF2-40B4-BE49-F238E27FC236}">
                <a16:creationId xmlns:a16="http://schemas.microsoft.com/office/drawing/2014/main" id="{6245936D-CA82-5DA9-683C-2860933F5C14}"/>
              </a:ext>
            </a:extLst>
          </p:cNvPr>
          <p:cNvSpPr txBox="1"/>
          <p:nvPr/>
        </p:nvSpPr>
        <p:spPr>
          <a:xfrm>
            <a:off x="993326" y="5628588"/>
            <a:ext cx="1321602" cy="520312"/>
          </a:xfrm>
          <a:prstGeom prst="rect">
            <a:avLst/>
          </a:prstGeom>
          <a:noFill/>
          <a:ln>
            <a:noFill/>
          </a:ln>
        </p:spPr>
        <p:txBody>
          <a:bodyPr wrap="square" lIns="90000" tIns="90000" rIns="90000" bIns="90000" rtlCol="0">
            <a:spAutoFit/>
          </a:bodyPr>
          <a:lstStyle/>
          <a:p>
            <a:r>
              <a:rPr lang="en-US" sz="1100" dirty="0"/>
              <a:t>What surprised you?</a:t>
            </a:r>
          </a:p>
        </p:txBody>
      </p:sp>
      <p:sp>
        <p:nvSpPr>
          <p:cNvPr id="60" name="Rectangle 59">
            <a:extLst>
              <a:ext uri="{FF2B5EF4-FFF2-40B4-BE49-F238E27FC236}">
                <a16:creationId xmlns:a16="http://schemas.microsoft.com/office/drawing/2014/main" id="{3C4D904C-8B52-E864-6723-316F7EF31C41}"/>
              </a:ext>
            </a:extLst>
          </p:cNvPr>
          <p:cNvSpPr/>
          <p:nvPr/>
        </p:nvSpPr>
        <p:spPr>
          <a:xfrm>
            <a:off x="2501900" y="6753342"/>
            <a:ext cx="3745466" cy="98123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B09D44CA-C6F1-F461-14C9-3E3BA0FEFD46}"/>
              </a:ext>
            </a:extLst>
          </p:cNvPr>
          <p:cNvSpPr txBox="1"/>
          <p:nvPr/>
        </p:nvSpPr>
        <p:spPr>
          <a:xfrm>
            <a:off x="1007471" y="6762391"/>
            <a:ext cx="1309210" cy="520312"/>
          </a:xfrm>
          <a:prstGeom prst="rect">
            <a:avLst/>
          </a:prstGeom>
          <a:noFill/>
          <a:ln>
            <a:noFill/>
          </a:ln>
        </p:spPr>
        <p:txBody>
          <a:bodyPr wrap="square" lIns="90000" tIns="90000" rIns="90000" bIns="90000" rtlCol="0">
            <a:spAutoFit/>
          </a:bodyPr>
          <a:lstStyle/>
          <a:p>
            <a:r>
              <a:rPr lang="en-US" sz="1100" dirty="0"/>
              <a:t>What challenged you?</a:t>
            </a:r>
          </a:p>
        </p:txBody>
      </p:sp>
      <p:sp>
        <p:nvSpPr>
          <p:cNvPr id="62" name="Rectangle 61">
            <a:extLst>
              <a:ext uri="{FF2B5EF4-FFF2-40B4-BE49-F238E27FC236}">
                <a16:creationId xmlns:a16="http://schemas.microsoft.com/office/drawing/2014/main" id="{D6B47660-9BB1-D154-BC36-01AD511A8E0E}"/>
              </a:ext>
            </a:extLst>
          </p:cNvPr>
          <p:cNvSpPr/>
          <p:nvPr/>
        </p:nvSpPr>
        <p:spPr>
          <a:xfrm>
            <a:off x="2501900" y="7928131"/>
            <a:ext cx="3745466" cy="98123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96DFDAA8-610F-EBBB-E6F8-4CB0F228E03A}"/>
              </a:ext>
            </a:extLst>
          </p:cNvPr>
          <p:cNvSpPr txBox="1"/>
          <p:nvPr/>
        </p:nvSpPr>
        <p:spPr>
          <a:xfrm>
            <a:off x="1007471" y="7928131"/>
            <a:ext cx="1309210" cy="689589"/>
          </a:xfrm>
          <a:prstGeom prst="rect">
            <a:avLst/>
          </a:prstGeom>
          <a:noFill/>
          <a:ln>
            <a:noFill/>
          </a:ln>
        </p:spPr>
        <p:txBody>
          <a:bodyPr wrap="square" lIns="90000" tIns="90000" rIns="90000" bIns="90000" rtlCol="0">
            <a:spAutoFit/>
          </a:bodyPr>
          <a:lstStyle/>
          <a:p>
            <a:r>
              <a:rPr lang="en-US" sz="1100" dirty="0"/>
              <a:t>What would you like to learn more about? </a:t>
            </a:r>
          </a:p>
        </p:txBody>
      </p:sp>
      <p:sp>
        <p:nvSpPr>
          <p:cNvPr id="64" name="Hexagon 63">
            <a:extLst>
              <a:ext uri="{FF2B5EF4-FFF2-40B4-BE49-F238E27FC236}">
                <a16:creationId xmlns:a16="http://schemas.microsoft.com/office/drawing/2014/main" id="{FCC1F099-7EBE-645D-E5E6-A00E0A075D9C}"/>
              </a:ext>
            </a:extLst>
          </p:cNvPr>
          <p:cNvSpPr/>
          <p:nvPr/>
        </p:nvSpPr>
        <p:spPr>
          <a:xfrm rot="1782986">
            <a:off x="286724" y="30111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a:extLst>
              <a:ext uri="{FF2B5EF4-FFF2-40B4-BE49-F238E27FC236}">
                <a16:creationId xmlns:a16="http://schemas.microsoft.com/office/drawing/2014/main" id="{A6FA89A1-292E-DF14-2E8F-BE74BA3F345B}"/>
              </a:ext>
            </a:extLst>
          </p:cNvPr>
          <p:cNvSpPr/>
          <p:nvPr/>
        </p:nvSpPr>
        <p:spPr>
          <a:xfrm rot="1782986">
            <a:off x="286724" y="76395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a:extLst>
              <a:ext uri="{FF2B5EF4-FFF2-40B4-BE49-F238E27FC236}">
                <a16:creationId xmlns:a16="http://schemas.microsoft.com/office/drawing/2014/main" id="{58C952EE-B133-D58F-4E29-C461C4EBB62B}"/>
              </a:ext>
            </a:extLst>
          </p:cNvPr>
          <p:cNvSpPr/>
          <p:nvPr/>
        </p:nvSpPr>
        <p:spPr>
          <a:xfrm rot="1782986">
            <a:off x="286724" y="122680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a:extLst>
              <a:ext uri="{FF2B5EF4-FFF2-40B4-BE49-F238E27FC236}">
                <a16:creationId xmlns:a16="http://schemas.microsoft.com/office/drawing/2014/main" id="{EA55011E-3D91-0830-E865-E76EE6F8700A}"/>
              </a:ext>
            </a:extLst>
          </p:cNvPr>
          <p:cNvSpPr/>
          <p:nvPr/>
        </p:nvSpPr>
        <p:spPr>
          <a:xfrm rot="1782986">
            <a:off x="286724" y="168964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a:extLst>
              <a:ext uri="{FF2B5EF4-FFF2-40B4-BE49-F238E27FC236}">
                <a16:creationId xmlns:a16="http://schemas.microsoft.com/office/drawing/2014/main" id="{49189C7F-E7A5-F2B8-8D08-0A5A42242799}"/>
              </a:ext>
            </a:extLst>
          </p:cNvPr>
          <p:cNvSpPr/>
          <p:nvPr/>
        </p:nvSpPr>
        <p:spPr>
          <a:xfrm rot="1782986">
            <a:off x="286724" y="215249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a:extLst>
              <a:ext uri="{FF2B5EF4-FFF2-40B4-BE49-F238E27FC236}">
                <a16:creationId xmlns:a16="http://schemas.microsoft.com/office/drawing/2014/main" id="{DD77BC1C-6971-FD05-4C3A-DC0EBE7C9BE2}"/>
              </a:ext>
            </a:extLst>
          </p:cNvPr>
          <p:cNvSpPr/>
          <p:nvPr/>
        </p:nvSpPr>
        <p:spPr>
          <a:xfrm rot="1782986">
            <a:off x="286724" y="261533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739747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BA982B-7E65-D09D-5C25-AF9322F3C91A}"/>
              </a:ext>
            </a:extLst>
          </p:cNvPr>
          <p:cNvSpPr/>
          <p:nvPr/>
        </p:nvSpPr>
        <p:spPr>
          <a:xfrm>
            <a:off x="0" y="0"/>
            <a:ext cx="6858000" cy="33147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09B1E40A-13B0-7C3B-E601-4332E5B21FE6}"/>
              </a:ext>
            </a:extLst>
          </p:cNvPr>
          <p:cNvSpPr txBox="1"/>
          <p:nvPr/>
        </p:nvSpPr>
        <p:spPr>
          <a:xfrm>
            <a:off x="752439" y="4817751"/>
            <a:ext cx="5061022" cy="2708434"/>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300" normalizeH="0" baseline="0" noProof="0" dirty="0">
                <a:ln>
                  <a:noFill/>
                </a:ln>
                <a:solidFill>
                  <a:schemeClr val="accent4"/>
                </a:solidFill>
                <a:effectLst/>
                <a:uLnTx/>
                <a:uFillTx/>
                <a:latin typeface="Garamond" panose="02020404030301010803" pitchFamily="18" charset="0"/>
                <a:ea typeface="+mn-ea"/>
                <a:cs typeface="+mn-cs"/>
              </a:rPr>
              <a:t>MODULE 3</a:t>
            </a:r>
          </a:p>
          <a:p>
            <a:pPr marL="0" marR="0" lvl="0" indent="0" defTabSz="457200" rtl="0" eaLnBrk="1" fontAlgn="auto" latinLnBrk="0" hangingPunct="1">
              <a:lnSpc>
                <a:spcPct val="100000"/>
              </a:lnSpc>
              <a:spcBef>
                <a:spcPts val="0"/>
              </a:spcBef>
              <a:spcAft>
                <a:spcPts val="0"/>
              </a:spcAft>
              <a:buClrTx/>
              <a:buSzTx/>
              <a:buFontTx/>
              <a:buNone/>
              <a:tabLst/>
              <a:defRPr/>
            </a:pPr>
            <a:r>
              <a:rPr lang="en-US" sz="1800" b="1" spc="300" dirty="0">
                <a:solidFill>
                  <a:schemeClr val="accent4"/>
                </a:solidFill>
                <a:latin typeface="Garamond" panose="02020404030301010803" pitchFamily="18" charset="0"/>
              </a:rPr>
              <a:t> </a:t>
            </a:r>
            <a:endParaRPr lang="en-US" sz="4000" b="1" dirty="0">
              <a:solidFill>
                <a:schemeClr val="accent4"/>
              </a:solidFill>
              <a:latin typeface="Garamond" panose="02020404030301010803" pitchFamily="18" charset="0"/>
            </a:endParaRPr>
          </a:p>
          <a:p>
            <a:r>
              <a:rPr lang="en-US" sz="4000" b="1" dirty="0">
                <a:solidFill>
                  <a:schemeClr val="accent4"/>
                </a:solidFill>
                <a:latin typeface="Garamond" panose="02020404030301010803" pitchFamily="18" charset="0"/>
              </a:rPr>
              <a:t>Personal Competencies</a:t>
            </a:r>
          </a:p>
          <a:p>
            <a:r>
              <a:rPr lang="en-US" sz="1400" b="1" dirty="0">
                <a:solidFill>
                  <a:schemeClr val="accent4"/>
                </a:solidFill>
                <a:latin typeface="Garamond" panose="02020404030301010803" pitchFamily="18" charset="0"/>
              </a:rPr>
              <a:t> </a:t>
            </a:r>
          </a:p>
          <a:p>
            <a:r>
              <a:rPr lang="en-US" sz="2000" b="1" dirty="0">
                <a:solidFill>
                  <a:schemeClr val="accent4"/>
                </a:solidFill>
                <a:latin typeface="Garamond" panose="02020404030301010803" pitchFamily="18" charset="0"/>
              </a:rPr>
              <a:t>(Part 2: Problem-solving, negotiation and coordination)</a:t>
            </a:r>
          </a:p>
        </p:txBody>
      </p:sp>
      <p:pic>
        <p:nvPicPr>
          <p:cNvPr id="8" name="Graphic 7" descr="Lock with solid fill">
            <a:extLst>
              <a:ext uri="{FF2B5EF4-FFF2-40B4-BE49-F238E27FC236}">
                <a16:creationId xmlns:a16="http://schemas.microsoft.com/office/drawing/2014/main" id="{0EA3F746-997E-BE01-CBFB-F63CFC14809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9639" y="2257982"/>
            <a:ext cx="1505328" cy="1505328"/>
          </a:xfrm>
          <a:prstGeom prst="rect">
            <a:avLst/>
          </a:prstGeom>
        </p:spPr>
      </p:pic>
      <p:grpSp>
        <p:nvGrpSpPr>
          <p:cNvPr id="14" name="Group 13">
            <a:extLst>
              <a:ext uri="{FF2B5EF4-FFF2-40B4-BE49-F238E27FC236}">
                <a16:creationId xmlns:a16="http://schemas.microsoft.com/office/drawing/2014/main" id="{2EA91FAD-5BB2-D102-8A22-5DDF6EEEE310}"/>
              </a:ext>
            </a:extLst>
          </p:cNvPr>
          <p:cNvGrpSpPr/>
          <p:nvPr/>
        </p:nvGrpSpPr>
        <p:grpSpPr>
          <a:xfrm>
            <a:off x="545757" y="2088884"/>
            <a:ext cx="2274980" cy="2196513"/>
            <a:chOff x="6235949" y="1506221"/>
            <a:chExt cx="1084680" cy="1047268"/>
          </a:xfrm>
        </p:grpSpPr>
        <p:sp>
          <p:nvSpPr>
            <p:cNvPr id="9" name="Hexagon 8">
              <a:extLst>
                <a:ext uri="{FF2B5EF4-FFF2-40B4-BE49-F238E27FC236}">
                  <a16:creationId xmlns:a16="http://schemas.microsoft.com/office/drawing/2014/main" id="{BDE0BCC7-4001-9FF2-F9BC-66AE0302FA23}"/>
                </a:ext>
              </a:extLst>
            </p:cNvPr>
            <p:cNvSpPr/>
            <p:nvPr/>
          </p:nvSpPr>
          <p:spPr>
            <a:xfrm rot="1782986">
              <a:off x="6235949" y="1506221"/>
              <a:ext cx="1084680" cy="985264"/>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90E86D58-F56D-8E95-06B7-3427559703E1}"/>
                </a:ext>
              </a:extLst>
            </p:cNvPr>
            <p:cNvGrpSpPr/>
            <p:nvPr/>
          </p:nvGrpSpPr>
          <p:grpSpPr>
            <a:xfrm>
              <a:off x="6537176" y="1699791"/>
              <a:ext cx="359797" cy="853698"/>
              <a:chOff x="2068313" y="2482622"/>
              <a:chExt cx="376359" cy="892995"/>
            </a:xfrm>
            <a:solidFill>
              <a:schemeClr val="bg1"/>
            </a:solidFill>
          </p:grpSpPr>
          <p:sp>
            <p:nvSpPr>
              <p:cNvPr id="11" name="Round Same Side Corner Rectangle 23">
                <a:extLst>
                  <a:ext uri="{FF2B5EF4-FFF2-40B4-BE49-F238E27FC236}">
                    <a16:creationId xmlns:a16="http://schemas.microsoft.com/office/drawing/2014/main" id="{5881DBDC-ED77-7F22-68E9-8615DC688AB0}"/>
                  </a:ext>
                </a:extLst>
              </p:cNvPr>
              <p:cNvSpPr/>
              <p:nvPr/>
            </p:nvSpPr>
            <p:spPr>
              <a:xfrm>
                <a:off x="2071073" y="2923619"/>
                <a:ext cx="372129" cy="451998"/>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AF2182FD-E9D8-DD7A-9B97-372264F887BE}"/>
                  </a:ext>
                </a:extLst>
              </p:cNvPr>
              <p:cNvSpPr/>
              <p:nvPr/>
            </p:nvSpPr>
            <p:spPr>
              <a:xfrm>
                <a:off x="2068313" y="2482622"/>
                <a:ext cx="376359" cy="3763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Star: 5 Points 12">
              <a:extLst>
                <a:ext uri="{FF2B5EF4-FFF2-40B4-BE49-F238E27FC236}">
                  <a16:creationId xmlns:a16="http://schemas.microsoft.com/office/drawing/2014/main" id="{BCF8DC4B-8C06-2A9A-B68E-CBC9DCA296B2}"/>
                </a:ext>
              </a:extLst>
            </p:cNvPr>
            <p:cNvSpPr/>
            <p:nvPr/>
          </p:nvSpPr>
          <p:spPr>
            <a:xfrm>
              <a:off x="6936640" y="2070754"/>
              <a:ext cx="153902" cy="153902"/>
            </a:xfrm>
            <a:prstGeom prst="star5">
              <a:avLst>
                <a:gd name="adj" fmla="val 28484"/>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171843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7EFAEC-CEF2-7356-3ECE-49CAD97812D0}"/>
              </a:ext>
            </a:extLst>
          </p:cNvPr>
          <p:cNvSpPr txBox="1"/>
          <p:nvPr/>
        </p:nvSpPr>
        <p:spPr>
          <a:xfrm>
            <a:off x="1567786" y="1310779"/>
            <a:ext cx="4682543" cy="1862048"/>
          </a:xfrm>
          <a:prstGeom prst="rect">
            <a:avLst/>
          </a:prstGeom>
          <a:noFill/>
        </p:spPr>
        <p:txBody>
          <a:bodyPr wrap="square" rtlCol="0">
            <a:spAutoFit/>
          </a:bodyPr>
          <a:lstStyle/>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1: </a:t>
            </a:r>
            <a:r>
              <a:rPr lang="en-US" sz="1100" dirty="0">
                <a:solidFill>
                  <a:schemeClr val="tx1"/>
                </a:solidFill>
                <a:latin typeface="Calibri"/>
                <a:ea typeface="Calibri"/>
                <a:cs typeface="Calibri"/>
                <a:sym typeface="Calibri"/>
              </a:rPr>
              <a:t>Module opening</a:t>
            </a:r>
          </a:p>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2: </a:t>
            </a:r>
            <a:r>
              <a:rPr lang="en-US" sz="1100" dirty="0">
                <a:solidFill>
                  <a:schemeClr val="tx1"/>
                </a:solidFill>
                <a:latin typeface="Calibri"/>
                <a:ea typeface="Calibri"/>
                <a:cs typeface="Calibri"/>
                <a:sym typeface="Calibri"/>
              </a:rPr>
              <a:t>How can a caseworker approach problems or concerns? </a:t>
            </a:r>
          </a:p>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3: </a:t>
            </a:r>
            <a:r>
              <a:rPr lang="en-US" sz="1100" dirty="0">
                <a:solidFill>
                  <a:schemeClr val="tx1"/>
                </a:solidFill>
                <a:latin typeface="Calibri"/>
                <a:ea typeface="Calibri"/>
                <a:cs typeface="Calibri"/>
                <a:sym typeface="Calibri"/>
              </a:rPr>
              <a:t>How can I negotiate and manage conflicts?</a:t>
            </a:r>
          </a:p>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4: </a:t>
            </a:r>
            <a:r>
              <a:rPr lang="en-US" sz="1100" dirty="0">
                <a:solidFill>
                  <a:schemeClr val="tx1"/>
                </a:solidFill>
                <a:latin typeface="Calibri"/>
                <a:ea typeface="Calibri"/>
                <a:cs typeface="Calibri"/>
                <a:sym typeface="Calibri"/>
              </a:rPr>
              <a:t>How can I coordinate to improve child protection outcomes? </a:t>
            </a:r>
          </a:p>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5: </a:t>
            </a:r>
            <a:r>
              <a:rPr lang="en-US" sz="1100" dirty="0">
                <a:solidFill>
                  <a:schemeClr val="tx1"/>
                </a:solidFill>
                <a:latin typeface="Calibri"/>
                <a:ea typeface="Calibri"/>
                <a:cs typeface="Calibri"/>
                <a:sym typeface="Calibri"/>
              </a:rPr>
              <a:t>Module closing</a:t>
            </a:r>
          </a:p>
        </p:txBody>
      </p:sp>
      <p:sp>
        <p:nvSpPr>
          <p:cNvPr id="4" name="TextBox 3">
            <a:extLst>
              <a:ext uri="{FF2B5EF4-FFF2-40B4-BE49-F238E27FC236}">
                <a16:creationId xmlns:a16="http://schemas.microsoft.com/office/drawing/2014/main" id="{9A7434E1-C5D1-2BB9-71BA-2622E9222E7E}"/>
              </a:ext>
            </a:extLst>
          </p:cNvPr>
          <p:cNvSpPr txBox="1"/>
          <p:nvPr/>
        </p:nvSpPr>
        <p:spPr>
          <a:xfrm>
            <a:off x="1064660" y="1310779"/>
            <a:ext cx="503127" cy="1862048"/>
          </a:xfrm>
          <a:prstGeom prst="rect">
            <a:avLst/>
          </a:prstGeom>
          <a:noFill/>
        </p:spPr>
        <p:txBody>
          <a:bodyPr wrap="square" rtlCol="0">
            <a:spAutoFit/>
          </a:bodyPr>
          <a:lstStyle/>
          <a:p>
            <a:pPr>
              <a:spcAft>
                <a:spcPts val="1800"/>
              </a:spcAft>
            </a:pPr>
            <a:r>
              <a:rPr lang="en-US" sz="1100" dirty="0">
                <a:solidFill>
                  <a:schemeClr val="tx1"/>
                </a:solidFill>
                <a:latin typeface="+mn-lt"/>
              </a:rPr>
              <a:t>38</a:t>
            </a:r>
          </a:p>
          <a:p>
            <a:pPr>
              <a:spcAft>
                <a:spcPts val="1800"/>
              </a:spcAft>
            </a:pPr>
            <a:r>
              <a:rPr lang="en-US" sz="1100" dirty="0"/>
              <a:t>39</a:t>
            </a:r>
          </a:p>
          <a:p>
            <a:pPr>
              <a:spcAft>
                <a:spcPts val="1800"/>
              </a:spcAft>
            </a:pPr>
            <a:r>
              <a:rPr lang="en-US" sz="1100" dirty="0"/>
              <a:t>43</a:t>
            </a:r>
          </a:p>
          <a:p>
            <a:pPr>
              <a:spcAft>
                <a:spcPts val="1800"/>
              </a:spcAft>
            </a:pPr>
            <a:r>
              <a:rPr lang="en-US" sz="1100" dirty="0"/>
              <a:t>46</a:t>
            </a:r>
          </a:p>
          <a:p>
            <a:pPr>
              <a:spcAft>
                <a:spcPts val="1800"/>
              </a:spcAft>
            </a:pPr>
            <a:r>
              <a:rPr lang="en-US" sz="1100" dirty="0"/>
              <a:t>50</a:t>
            </a:r>
          </a:p>
        </p:txBody>
      </p:sp>
      <p:sp>
        <p:nvSpPr>
          <p:cNvPr id="5" name="TextBox 4">
            <a:extLst>
              <a:ext uri="{FF2B5EF4-FFF2-40B4-BE49-F238E27FC236}">
                <a16:creationId xmlns:a16="http://schemas.microsoft.com/office/drawing/2014/main" id="{8DD397FC-9EC0-4843-05F9-659EB5273D7F}"/>
              </a:ext>
            </a:extLst>
          </p:cNvPr>
          <p:cNvSpPr txBox="1"/>
          <p:nvPr/>
        </p:nvSpPr>
        <p:spPr>
          <a:xfrm>
            <a:off x="996287" y="713169"/>
            <a:ext cx="3807163" cy="307777"/>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1D8CC8"/>
                </a:highlight>
                <a:latin typeface="Calibri"/>
                <a:ea typeface="Calibri"/>
                <a:cs typeface="Calibri"/>
                <a:sym typeface="Calibri"/>
              </a:rPr>
              <a:t>TABLE OF CONTENTS</a:t>
            </a:r>
          </a:p>
        </p:txBody>
      </p:sp>
      <p:sp>
        <p:nvSpPr>
          <p:cNvPr id="6" name="Hexagon 5">
            <a:extLst>
              <a:ext uri="{FF2B5EF4-FFF2-40B4-BE49-F238E27FC236}">
                <a16:creationId xmlns:a16="http://schemas.microsoft.com/office/drawing/2014/main" id="{6A12FF5F-7809-E9BA-7C1C-A6BACD5DBD87}"/>
              </a:ext>
            </a:extLst>
          </p:cNvPr>
          <p:cNvSpPr/>
          <p:nvPr/>
        </p:nvSpPr>
        <p:spPr>
          <a:xfrm rot="1782986">
            <a:off x="286724" y="30111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Hexagon 6">
            <a:extLst>
              <a:ext uri="{FF2B5EF4-FFF2-40B4-BE49-F238E27FC236}">
                <a16:creationId xmlns:a16="http://schemas.microsoft.com/office/drawing/2014/main" id="{F13B3B19-D3BC-B424-7BAA-F2CE1A4355A8}"/>
              </a:ext>
            </a:extLst>
          </p:cNvPr>
          <p:cNvSpPr/>
          <p:nvPr/>
        </p:nvSpPr>
        <p:spPr>
          <a:xfrm rot="1782986">
            <a:off x="286724" y="763955"/>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Hexagon 7">
            <a:extLst>
              <a:ext uri="{FF2B5EF4-FFF2-40B4-BE49-F238E27FC236}">
                <a16:creationId xmlns:a16="http://schemas.microsoft.com/office/drawing/2014/main" id="{AD5F65F2-7807-EC04-87EA-9C4F1D88C817}"/>
              </a:ext>
            </a:extLst>
          </p:cNvPr>
          <p:cNvSpPr/>
          <p:nvPr/>
        </p:nvSpPr>
        <p:spPr>
          <a:xfrm rot="1782986">
            <a:off x="286724" y="122680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exagon 8">
            <a:extLst>
              <a:ext uri="{FF2B5EF4-FFF2-40B4-BE49-F238E27FC236}">
                <a16:creationId xmlns:a16="http://schemas.microsoft.com/office/drawing/2014/main" id="{57338D45-26C8-C40C-4D83-9DBE50EB2383}"/>
              </a:ext>
            </a:extLst>
          </p:cNvPr>
          <p:cNvSpPr/>
          <p:nvPr/>
        </p:nvSpPr>
        <p:spPr>
          <a:xfrm rot="1782986">
            <a:off x="286724" y="1689645"/>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Hexagon 9">
            <a:extLst>
              <a:ext uri="{FF2B5EF4-FFF2-40B4-BE49-F238E27FC236}">
                <a16:creationId xmlns:a16="http://schemas.microsoft.com/office/drawing/2014/main" id="{AA2E3F38-7653-FA60-FC9C-FB4677A52761}"/>
              </a:ext>
            </a:extLst>
          </p:cNvPr>
          <p:cNvSpPr/>
          <p:nvPr/>
        </p:nvSpPr>
        <p:spPr>
          <a:xfrm rot="1782986">
            <a:off x="286724" y="215249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E914316F-0B30-2E1A-5ED8-43EFB658C440}"/>
              </a:ext>
            </a:extLst>
          </p:cNvPr>
          <p:cNvGrpSpPr/>
          <p:nvPr/>
        </p:nvGrpSpPr>
        <p:grpSpPr>
          <a:xfrm>
            <a:off x="5615068" y="7631237"/>
            <a:ext cx="759252" cy="1497662"/>
            <a:chOff x="10964589" y="4961229"/>
            <a:chExt cx="759252" cy="1497662"/>
          </a:xfrm>
          <a:solidFill>
            <a:schemeClr val="accent4">
              <a:lumMod val="20000"/>
              <a:lumOff val="80000"/>
            </a:schemeClr>
          </a:solidFill>
        </p:grpSpPr>
        <p:grpSp>
          <p:nvGrpSpPr>
            <p:cNvPr id="11" name="Group 10">
              <a:extLst>
                <a:ext uri="{FF2B5EF4-FFF2-40B4-BE49-F238E27FC236}">
                  <a16:creationId xmlns:a16="http://schemas.microsoft.com/office/drawing/2014/main" id="{6AF89E58-1C27-C727-0AF4-BF07610B691A}"/>
                </a:ext>
              </a:extLst>
            </p:cNvPr>
            <p:cNvGrpSpPr/>
            <p:nvPr/>
          </p:nvGrpSpPr>
          <p:grpSpPr>
            <a:xfrm>
              <a:off x="10964589" y="4961229"/>
              <a:ext cx="524294" cy="1497662"/>
              <a:chOff x="2068313" y="2482622"/>
              <a:chExt cx="376359" cy="1075080"/>
            </a:xfrm>
            <a:grpFill/>
          </p:grpSpPr>
          <p:sp>
            <p:nvSpPr>
              <p:cNvPr id="15" name="Round Same Side Corner Rectangle 23">
                <a:extLst>
                  <a:ext uri="{FF2B5EF4-FFF2-40B4-BE49-F238E27FC236}">
                    <a16:creationId xmlns:a16="http://schemas.microsoft.com/office/drawing/2014/main" id="{CB50B6D9-AEBC-D326-2233-9FBCFE1977E8}"/>
                  </a:ext>
                </a:extLst>
              </p:cNvPr>
              <p:cNvSpPr/>
              <p:nvPr/>
            </p:nvSpPr>
            <p:spPr>
              <a:xfrm>
                <a:off x="2071073" y="2923618"/>
                <a:ext cx="372129" cy="634084"/>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22347B99-DE6E-7246-E96E-7FBB1B933362}"/>
                  </a:ext>
                </a:extLst>
              </p:cNvPr>
              <p:cNvSpPr/>
              <p:nvPr/>
            </p:nvSpPr>
            <p:spPr>
              <a:xfrm>
                <a:off x="2068313" y="2482622"/>
                <a:ext cx="376359" cy="3763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Star: 5 Points 12">
              <a:extLst>
                <a:ext uri="{FF2B5EF4-FFF2-40B4-BE49-F238E27FC236}">
                  <a16:creationId xmlns:a16="http://schemas.microsoft.com/office/drawing/2014/main" id="{D1FE1F50-B181-9964-0D3B-CF45C5AF3897}"/>
                </a:ext>
              </a:extLst>
            </p:cNvPr>
            <p:cNvSpPr/>
            <p:nvPr/>
          </p:nvSpPr>
          <p:spPr>
            <a:xfrm>
              <a:off x="11530903" y="5521514"/>
              <a:ext cx="192938" cy="192938"/>
            </a:xfrm>
            <a:prstGeom prst="star5">
              <a:avLst>
                <a:gd name="adj" fmla="val 28484"/>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993042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5ACAEB-1C14-4CCF-5C05-05E224A3BFDF}"/>
              </a:ext>
            </a:extLst>
          </p:cNvPr>
          <p:cNvSpPr txBox="1"/>
          <p:nvPr/>
        </p:nvSpPr>
        <p:spPr>
          <a:xfrm>
            <a:off x="996287" y="1238738"/>
            <a:ext cx="4665478" cy="276999"/>
          </a:xfrm>
          <a:prstGeom prst="rect">
            <a:avLst/>
          </a:prstGeom>
          <a:noFill/>
        </p:spPr>
        <p:txBody>
          <a:bodyPr wrap="square" rtlCol="0">
            <a:spAutoFit/>
          </a:bodyPr>
          <a:lstStyle/>
          <a:p>
            <a:r>
              <a:rPr lang="en-US" sz="1200" b="1" spc="300" dirty="0">
                <a:solidFill>
                  <a:schemeClr val="tx1"/>
                </a:solidFill>
              </a:rPr>
              <a:t>MODULE AIM</a:t>
            </a:r>
          </a:p>
        </p:txBody>
      </p:sp>
      <p:sp>
        <p:nvSpPr>
          <p:cNvPr id="3" name="TextBox 2">
            <a:extLst>
              <a:ext uri="{FF2B5EF4-FFF2-40B4-BE49-F238E27FC236}">
                <a16:creationId xmlns:a16="http://schemas.microsoft.com/office/drawing/2014/main" id="{AF11387D-F2A7-2685-47E6-51E77D250A83}"/>
              </a:ext>
            </a:extLst>
          </p:cNvPr>
          <p:cNvSpPr txBox="1"/>
          <p:nvPr/>
        </p:nvSpPr>
        <p:spPr>
          <a:xfrm>
            <a:off x="996287" y="713169"/>
            <a:ext cx="5254042" cy="307777"/>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1D8CC8"/>
                </a:highlight>
                <a:latin typeface="Calibri"/>
                <a:ea typeface="Calibri"/>
                <a:cs typeface="Calibri"/>
                <a:sym typeface="Calibri"/>
              </a:rPr>
              <a:t>SESSION 1: MODULE OPENING</a:t>
            </a:r>
          </a:p>
        </p:txBody>
      </p:sp>
      <p:sp>
        <p:nvSpPr>
          <p:cNvPr id="4" name="TextBox 3">
            <a:extLst>
              <a:ext uri="{FF2B5EF4-FFF2-40B4-BE49-F238E27FC236}">
                <a16:creationId xmlns:a16="http://schemas.microsoft.com/office/drawing/2014/main" id="{0945FEEF-9704-5D8E-E918-6BF04A6C1CC5}"/>
              </a:ext>
            </a:extLst>
          </p:cNvPr>
          <p:cNvSpPr txBox="1"/>
          <p:nvPr/>
        </p:nvSpPr>
        <p:spPr>
          <a:xfrm>
            <a:off x="996287" y="1599327"/>
            <a:ext cx="5254042" cy="430887"/>
          </a:xfrm>
          <a:prstGeom prst="rect">
            <a:avLst/>
          </a:prstGeom>
          <a:noFill/>
        </p:spPr>
        <p:txBody>
          <a:bodyPr wrap="square" rtlCol="0">
            <a:spAutoFit/>
          </a:bodyPr>
          <a:lstStyle/>
          <a:p>
            <a:pPr marL="0" marR="0" lvl="0" indent="0" algn="l" rtl="0">
              <a:spcBef>
                <a:spcPts val="0"/>
              </a:spcBef>
              <a:spcAft>
                <a:spcPts val="0"/>
              </a:spcAft>
              <a:buNone/>
            </a:pPr>
            <a:r>
              <a:rPr lang="en-US" sz="1100" dirty="0">
                <a:solidFill>
                  <a:schemeClr val="tx1"/>
                </a:solidFill>
                <a:latin typeface="+mn-lt"/>
                <a:ea typeface="Arial"/>
                <a:cs typeface="Arial"/>
                <a:sym typeface="Arial"/>
              </a:rPr>
              <a:t>To strengthen participants’ practical understanding of key skills for effective problem-solving and coordination in child protection case management</a:t>
            </a:r>
          </a:p>
        </p:txBody>
      </p:sp>
      <p:sp>
        <p:nvSpPr>
          <p:cNvPr id="5" name="TextBox 4">
            <a:extLst>
              <a:ext uri="{FF2B5EF4-FFF2-40B4-BE49-F238E27FC236}">
                <a16:creationId xmlns:a16="http://schemas.microsoft.com/office/drawing/2014/main" id="{1F38778E-9F5C-14F8-B0A2-EC9C94938510}"/>
              </a:ext>
            </a:extLst>
          </p:cNvPr>
          <p:cNvSpPr txBox="1"/>
          <p:nvPr/>
        </p:nvSpPr>
        <p:spPr>
          <a:xfrm>
            <a:off x="996287" y="2268414"/>
            <a:ext cx="5254042" cy="276999"/>
          </a:xfrm>
          <a:prstGeom prst="rect">
            <a:avLst/>
          </a:prstGeom>
          <a:noFill/>
        </p:spPr>
        <p:txBody>
          <a:bodyPr wrap="square" rtlCol="0">
            <a:spAutoFit/>
          </a:bodyPr>
          <a:lstStyle/>
          <a:p>
            <a:r>
              <a:rPr lang="en-US" sz="1200" b="1" spc="300" dirty="0">
                <a:solidFill>
                  <a:schemeClr val="tx1"/>
                </a:solidFill>
              </a:rPr>
              <a:t>LEARNING OBJECTIVES </a:t>
            </a:r>
          </a:p>
        </p:txBody>
      </p:sp>
      <p:sp>
        <p:nvSpPr>
          <p:cNvPr id="6" name="TextBox 5">
            <a:extLst>
              <a:ext uri="{FF2B5EF4-FFF2-40B4-BE49-F238E27FC236}">
                <a16:creationId xmlns:a16="http://schemas.microsoft.com/office/drawing/2014/main" id="{B1330988-737F-A411-8D85-F50A326DCE78}"/>
              </a:ext>
            </a:extLst>
          </p:cNvPr>
          <p:cNvSpPr txBox="1"/>
          <p:nvPr/>
        </p:nvSpPr>
        <p:spPr>
          <a:xfrm>
            <a:off x="1675087" y="2821316"/>
            <a:ext cx="4575242" cy="1954381"/>
          </a:xfrm>
          <a:prstGeom prst="rect">
            <a:avLst/>
          </a:prstGeom>
          <a:noFill/>
        </p:spPr>
        <p:txBody>
          <a:bodyPr wrap="square" lIns="91440" tIns="45720" rIns="91440" bIns="45720" rtlCol="0" anchor="t">
            <a:spAutoFit/>
          </a:bodyPr>
          <a:lstStyle/>
          <a:p>
            <a:pPr marL="0" marR="0" lvl="0" indent="0" algn="l" rtl="0">
              <a:spcBef>
                <a:spcPts val="0"/>
              </a:spcBef>
              <a:spcAft>
                <a:spcPts val="0"/>
              </a:spcAft>
              <a:buNone/>
            </a:pPr>
            <a:r>
              <a:rPr lang="en-US" sz="1100" dirty="0">
                <a:solidFill>
                  <a:schemeClr val="tx1"/>
                </a:solidFill>
                <a:latin typeface="+mn-lt"/>
                <a:ea typeface="Arial"/>
                <a:cs typeface="Arial"/>
                <a:sym typeface="Arial"/>
              </a:rPr>
              <a:t> Identify cases that can be closed using the case closure criteria  </a:t>
            </a:r>
          </a:p>
          <a:p>
            <a:pPr marL="0" marR="0" lvl="0" indent="0" algn="l" rtl="0">
              <a:spcBef>
                <a:spcPts val="0"/>
              </a:spcBef>
              <a:spcAft>
                <a:spcPts val="0"/>
              </a:spcAft>
              <a:buNone/>
            </a:pPr>
            <a:br>
              <a:rPr lang="en-US" sz="1100" dirty="0">
                <a:solidFill>
                  <a:schemeClr val="tx1"/>
                </a:solidFill>
                <a:latin typeface="+mn-lt"/>
                <a:ea typeface="Arial"/>
                <a:cs typeface="Arial"/>
                <a:sym typeface="Arial"/>
              </a:rPr>
            </a:br>
            <a:endParaRPr lang="en-US" sz="1100" dirty="0">
              <a:solidFill>
                <a:schemeClr val="tx1"/>
              </a:solidFill>
              <a:latin typeface="+mn-lt"/>
              <a:ea typeface="Arial"/>
              <a:cs typeface="Arial"/>
              <a:sym typeface="Arial"/>
            </a:endParaRPr>
          </a:p>
          <a:p>
            <a:r>
              <a:rPr lang="en-US" sz="1100" dirty="0">
                <a:latin typeface="+mn-lt"/>
                <a:ea typeface="Arial"/>
                <a:cs typeface="Arial"/>
                <a:sym typeface="Arial"/>
              </a:rPr>
              <a:t>Demonstrate communicating the decision to close the case with children and </a:t>
            </a:r>
            <a:r>
              <a:rPr lang="en-US" sz="1100" dirty="0">
                <a:ea typeface="Arial"/>
                <a:cs typeface="Arial"/>
                <a:sym typeface="Arial"/>
              </a:rPr>
              <a:t>their caregiver/parent/trusted adult</a:t>
            </a:r>
            <a:endParaRPr lang="en-US" sz="1100" dirty="0">
              <a:latin typeface="+mn-lt"/>
              <a:ea typeface="Arial"/>
              <a:cs typeface="Arial"/>
            </a:endParaRPr>
          </a:p>
          <a:p>
            <a:pPr marL="0" marR="0" lvl="0" indent="0" algn="l" rtl="0">
              <a:spcBef>
                <a:spcPts val="0"/>
              </a:spcBef>
              <a:spcAft>
                <a:spcPts val="0"/>
              </a:spcAft>
              <a:buNone/>
            </a:pPr>
            <a:endParaRPr lang="en-US" sz="1100" dirty="0">
              <a:solidFill>
                <a:schemeClr val="tx1"/>
              </a:solidFill>
              <a:latin typeface="+mn-lt"/>
              <a:ea typeface="Arial"/>
              <a:cs typeface="Arial"/>
              <a:sym typeface="Arial"/>
            </a:endParaRPr>
          </a:p>
          <a:p>
            <a:pPr marL="0" marR="0" lvl="0" indent="0" algn="l" rtl="0">
              <a:spcBef>
                <a:spcPts val="0"/>
              </a:spcBef>
              <a:spcAft>
                <a:spcPts val="0"/>
              </a:spcAft>
              <a:buNone/>
            </a:pPr>
            <a:endParaRPr lang="en-US" sz="1100" dirty="0">
              <a:solidFill>
                <a:schemeClr val="tx1"/>
              </a:solidFill>
              <a:latin typeface="+mn-lt"/>
              <a:ea typeface="Arial"/>
              <a:cs typeface="Arial"/>
              <a:sym typeface="Arial"/>
            </a:endParaRPr>
          </a:p>
          <a:p>
            <a:pPr marL="0" marR="0" lvl="0" indent="0" algn="l" rtl="0">
              <a:spcBef>
                <a:spcPts val="0"/>
              </a:spcBef>
              <a:spcAft>
                <a:spcPts val="0"/>
              </a:spcAft>
              <a:buNone/>
            </a:pPr>
            <a:r>
              <a:rPr lang="en-US" sz="1100" dirty="0">
                <a:solidFill>
                  <a:schemeClr val="tx1"/>
                </a:solidFill>
                <a:latin typeface="+mn-lt"/>
                <a:ea typeface="Arial"/>
                <a:cs typeface="Arial"/>
                <a:sym typeface="Arial"/>
              </a:rPr>
              <a:t>Differentiate between case closure and case transfer</a:t>
            </a:r>
          </a:p>
          <a:p>
            <a:pPr marL="0" marR="0" lvl="0" indent="0" algn="l" rtl="0">
              <a:spcBef>
                <a:spcPts val="0"/>
              </a:spcBef>
              <a:spcAft>
                <a:spcPts val="0"/>
              </a:spcAft>
              <a:buNone/>
            </a:pPr>
            <a:endParaRPr lang="en-US" sz="1100" dirty="0">
              <a:solidFill>
                <a:schemeClr val="tx1"/>
              </a:solidFill>
              <a:latin typeface="+mn-lt"/>
              <a:ea typeface="Arial"/>
              <a:cs typeface="Arial"/>
              <a:sym typeface="Arial"/>
            </a:endParaRPr>
          </a:p>
          <a:p>
            <a:pPr marL="0" marR="0" lvl="0" indent="0" algn="l" rtl="0">
              <a:spcBef>
                <a:spcPts val="0"/>
              </a:spcBef>
              <a:spcAft>
                <a:spcPts val="0"/>
              </a:spcAft>
              <a:buNone/>
            </a:pPr>
            <a:endParaRPr lang="en-US" sz="1100" dirty="0">
              <a:solidFill>
                <a:schemeClr val="tx1"/>
              </a:solidFill>
              <a:latin typeface="+mn-lt"/>
              <a:ea typeface="Arial"/>
              <a:cs typeface="Arial"/>
              <a:sym typeface="Arial"/>
            </a:endParaRPr>
          </a:p>
          <a:p>
            <a:pPr marL="0" marR="0" lvl="0" indent="0" algn="l" rtl="0">
              <a:spcBef>
                <a:spcPts val="0"/>
              </a:spcBef>
              <a:spcAft>
                <a:spcPts val="0"/>
              </a:spcAft>
              <a:buNone/>
            </a:pPr>
            <a:r>
              <a:rPr lang="en-US" sz="1100" dirty="0">
                <a:solidFill>
                  <a:schemeClr val="tx1"/>
                </a:solidFill>
                <a:latin typeface="+mn-lt"/>
                <a:ea typeface="Arial"/>
                <a:cs typeface="Arial"/>
                <a:sym typeface="Arial"/>
              </a:rPr>
              <a:t>Explain key considerations when seeking feedback from a child</a:t>
            </a:r>
          </a:p>
        </p:txBody>
      </p:sp>
      <p:grpSp>
        <p:nvGrpSpPr>
          <p:cNvPr id="7" name="Google Shape;149;p12">
            <a:extLst>
              <a:ext uri="{FF2B5EF4-FFF2-40B4-BE49-F238E27FC236}">
                <a16:creationId xmlns:a16="http://schemas.microsoft.com/office/drawing/2014/main" id="{F3D3E5A2-EB77-BACD-BD4C-FF8062230F77}"/>
              </a:ext>
            </a:extLst>
          </p:cNvPr>
          <p:cNvGrpSpPr/>
          <p:nvPr/>
        </p:nvGrpSpPr>
        <p:grpSpPr>
          <a:xfrm>
            <a:off x="1020268" y="2771366"/>
            <a:ext cx="559955" cy="387333"/>
            <a:chOff x="6878053" y="1156317"/>
            <a:chExt cx="1431178" cy="1039513"/>
          </a:xfrm>
          <a:solidFill>
            <a:schemeClr val="accent4"/>
          </a:solidFill>
        </p:grpSpPr>
        <p:grpSp>
          <p:nvGrpSpPr>
            <p:cNvPr id="8" name="Google Shape;150;p12">
              <a:extLst>
                <a:ext uri="{FF2B5EF4-FFF2-40B4-BE49-F238E27FC236}">
                  <a16:creationId xmlns:a16="http://schemas.microsoft.com/office/drawing/2014/main" id="{191DF2B6-067D-A894-A01A-31AE083388A5}"/>
                </a:ext>
              </a:extLst>
            </p:cNvPr>
            <p:cNvGrpSpPr/>
            <p:nvPr/>
          </p:nvGrpSpPr>
          <p:grpSpPr>
            <a:xfrm>
              <a:off x="7672978" y="1156317"/>
              <a:ext cx="412941" cy="436880"/>
              <a:chOff x="243840" y="1676400"/>
              <a:chExt cx="701040" cy="741680"/>
            </a:xfrm>
            <a:grpFill/>
          </p:grpSpPr>
          <p:sp>
            <p:nvSpPr>
              <p:cNvPr id="11" name="Google Shape;151;p12">
                <a:extLst>
                  <a:ext uri="{FF2B5EF4-FFF2-40B4-BE49-F238E27FC236}">
                    <a16:creationId xmlns:a16="http://schemas.microsoft.com/office/drawing/2014/main" id="{5C59EAEA-67F1-527E-1124-2AC8D75379C3}"/>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12" name="Google Shape;152;p12">
                <a:extLst>
                  <a:ext uri="{FF2B5EF4-FFF2-40B4-BE49-F238E27FC236}">
                    <a16:creationId xmlns:a16="http://schemas.microsoft.com/office/drawing/2014/main" id="{46332252-7FD3-CEED-5248-58E75CED144F}"/>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sp>
          <p:nvSpPr>
            <p:cNvPr id="9" name="Google Shape;153;p12">
              <a:extLst>
                <a:ext uri="{FF2B5EF4-FFF2-40B4-BE49-F238E27FC236}">
                  <a16:creationId xmlns:a16="http://schemas.microsoft.com/office/drawing/2014/main" id="{3ABD2ABC-5D48-F224-9BD9-D7EC2A3DC131}"/>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10" name="Google Shape;154;p12">
              <a:extLst>
                <a:ext uri="{FF2B5EF4-FFF2-40B4-BE49-F238E27FC236}">
                  <a16:creationId xmlns:a16="http://schemas.microsoft.com/office/drawing/2014/main" id="{5F117AC5-9832-5DBB-B679-E9C9D5A705F8}"/>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grpSp>
        <p:nvGrpSpPr>
          <p:cNvPr id="13" name="Google Shape;149;p12">
            <a:extLst>
              <a:ext uri="{FF2B5EF4-FFF2-40B4-BE49-F238E27FC236}">
                <a16:creationId xmlns:a16="http://schemas.microsoft.com/office/drawing/2014/main" id="{F91268E8-95B0-2523-6BD9-7F7A7976CC12}"/>
              </a:ext>
            </a:extLst>
          </p:cNvPr>
          <p:cNvGrpSpPr/>
          <p:nvPr/>
        </p:nvGrpSpPr>
        <p:grpSpPr>
          <a:xfrm>
            <a:off x="1020268" y="3332844"/>
            <a:ext cx="559955" cy="387333"/>
            <a:chOff x="6878053" y="1156317"/>
            <a:chExt cx="1431178" cy="1039513"/>
          </a:xfrm>
          <a:solidFill>
            <a:schemeClr val="accent4"/>
          </a:solidFill>
        </p:grpSpPr>
        <p:grpSp>
          <p:nvGrpSpPr>
            <p:cNvPr id="14" name="Google Shape;150;p12">
              <a:extLst>
                <a:ext uri="{FF2B5EF4-FFF2-40B4-BE49-F238E27FC236}">
                  <a16:creationId xmlns:a16="http://schemas.microsoft.com/office/drawing/2014/main" id="{5977C37E-B61B-E568-CA27-E6F5E2B75012}"/>
                </a:ext>
              </a:extLst>
            </p:cNvPr>
            <p:cNvGrpSpPr/>
            <p:nvPr/>
          </p:nvGrpSpPr>
          <p:grpSpPr>
            <a:xfrm>
              <a:off x="7672978" y="1156317"/>
              <a:ext cx="412941" cy="436880"/>
              <a:chOff x="243840" y="1676400"/>
              <a:chExt cx="701040" cy="741680"/>
            </a:xfrm>
            <a:grpFill/>
          </p:grpSpPr>
          <p:sp>
            <p:nvSpPr>
              <p:cNvPr id="17" name="Google Shape;151;p12">
                <a:extLst>
                  <a:ext uri="{FF2B5EF4-FFF2-40B4-BE49-F238E27FC236}">
                    <a16:creationId xmlns:a16="http://schemas.microsoft.com/office/drawing/2014/main" id="{4AC38BF3-7E6F-DC55-18CF-EA04BEBC1FD0}"/>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18" name="Google Shape;152;p12">
                <a:extLst>
                  <a:ext uri="{FF2B5EF4-FFF2-40B4-BE49-F238E27FC236}">
                    <a16:creationId xmlns:a16="http://schemas.microsoft.com/office/drawing/2014/main" id="{6D5A56D2-B49B-905D-8B9E-5CA2490B1300}"/>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sp>
          <p:nvSpPr>
            <p:cNvPr id="15" name="Google Shape;153;p12">
              <a:extLst>
                <a:ext uri="{FF2B5EF4-FFF2-40B4-BE49-F238E27FC236}">
                  <a16:creationId xmlns:a16="http://schemas.microsoft.com/office/drawing/2014/main" id="{91E34B95-AE46-7C6A-8296-71A8E65AF824}"/>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16" name="Google Shape;154;p12">
              <a:extLst>
                <a:ext uri="{FF2B5EF4-FFF2-40B4-BE49-F238E27FC236}">
                  <a16:creationId xmlns:a16="http://schemas.microsoft.com/office/drawing/2014/main" id="{FE4C0590-BEF4-B746-1551-2A726D530507}"/>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grpSp>
        <p:nvGrpSpPr>
          <p:cNvPr id="19" name="Google Shape;149;p12">
            <a:extLst>
              <a:ext uri="{FF2B5EF4-FFF2-40B4-BE49-F238E27FC236}">
                <a16:creationId xmlns:a16="http://schemas.microsoft.com/office/drawing/2014/main" id="{1FDF2DFF-05CD-E23D-3F46-84ABD7971C3C}"/>
              </a:ext>
            </a:extLst>
          </p:cNvPr>
          <p:cNvGrpSpPr/>
          <p:nvPr/>
        </p:nvGrpSpPr>
        <p:grpSpPr>
          <a:xfrm>
            <a:off x="1020268" y="3894487"/>
            <a:ext cx="559955" cy="387333"/>
            <a:chOff x="6878053" y="1156317"/>
            <a:chExt cx="1431178" cy="1039513"/>
          </a:xfrm>
          <a:solidFill>
            <a:schemeClr val="accent4"/>
          </a:solidFill>
        </p:grpSpPr>
        <p:grpSp>
          <p:nvGrpSpPr>
            <p:cNvPr id="20" name="Google Shape;150;p12">
              <a:extLst>
                <a:ext uri="{FF2B5EF4-FFF2-40B4-BE49-F238E27FC236}">
                  <a16:creationId xmlns:a16="http://schemas.microsoft.com/office/drawing/2014/main" id="{14C73DCA-FB19-CED1-D440-F73CA9290EE0}"/>
                </a:ext>
              </a:extLst>
            </p:cNvPr>
            <p:cNvGrpSpPr/>
            <p:nvPr/>
          </p:nvGrpSpPr>
          <p:grpSpPr>
            <a:xfrm>
              <a:off x="7672978" y="1156317"/>
              <a:ext cx="412941" cy="436880"/>
              <a:chOff x="243840" y="1676400"/>
              <a:chExt cx="701040" cy="741680"/>
            </a:xfrm>
            <a:grpFill/>
          </p:grpSpPr>
          <p:sp>
            <p:nvSpPr>
              <p:cNvPr id="23" name="Google Shape;151;p12">
                <a:extLst>
                  <a:ext uri="{FF2B5EF4-FFF2-40B4-BE49-F238E27FC236}">
                    <a16:creationId xmlns:a16="http://schemas.microsoft.com/office/drawing/2014/main" id="{2DFEE7BD-1879-AFE3-16ED-DB1BC5DA8901}"/>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24" name="Google Shape;152;p12">
                <a:extLst>
                  <a:ext uri="{FF2B5EF4-FFF2-40B4-BE49-F238E27FC236}">
                    <a16:creationId xmlns:a16="http://schemas.microsoft.com/office/drawing/2014/main" id="{2334DBFD-FC43-2129-340D-43E233999346}"/>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sp>
          <p:nvSpPr>
            <p:cNvPr id="21" name="Google Shape;153;p12">
              <a:extLst>
                <a:ext uri="{FF2B5EF4-FFF2-40B4-BE49-F238E27FC236}">
                  <a16:creationId xmlns:a16="http://schemas.microsoft.com/office/drawing/2014/main" id="{611FA013-3004-8E2B-7EE4-3C61CE9BE633}"/>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22" name="Google Shape;154;p12">
              <a:extLst>
                <a:ext uri="{FF2B5EF4-FFF2-40B4-BE49-F238E27FC236}">
                  <a16:creationId xmlns:a16="http://schemas.microsoft.com/office/drawing/2014/main" id="{A23B5CF1-0FE4-EBA1-2253-58FF7A03449D}"/>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grpSp>
        <p:nvGrpSpPr>
          <p:cNvPr id="25" name="Google Shape;149;p12">
            <a:extLst>
              <a:ext uri="{FF2B5EF4-FFF2-40B4-BE49-F238E27FC236}">
                <a16:creationId xmlns:a16="http://schemas.microsoft.com/office/drawing/2014/main" id="{722485C5-228E-5985-07C0-432A2E30E71C}"/>
              </a:ext>
            </a:extLst>
          </p:cNvPr>
          <p:cNvGrpSpPr/>
          <p:nvPr/>
        </p:nvGrpSpPr>
        <p:grpSpPr>
          <a:xfrm>
            <a:off x="1020268" y="4465987"/>
            <a:ext cx="559955" cy="387333"/>
            <a:chOff x="6878053" y="1156317"/>
            <a:chExt cx="1431178" cy="1039513"/>
          </a:xfrm>
          <a:solidFill>
            <a:schemeClr val="accent4"/>
          </a:solidFill>
        </p:grpSpPr>
        <p:grpSp>
          <p:nvGrpSpPr>
            <p:cNvPr id="26" name="Google Shape;150;p12">
              <a:extLst>
                <a:ext uri="{FF2B5EF4-FFF2-40B4-BE49-F238E27FC236}">
                  <a16:creationId xmlns:a16="http://schemas.microsoft.com/office/drawing/2014/main" id="{D62A5A79-A29E-A63B-5C96-BF3C426BEF9D}"/>
                </a:ext>
              </a:extLst>
            </p:cNvPr>
            <p:cNvGrpSpPr/>
            <p:nvPr/>
          </p:nvGrpSpPr>
          <p:grpSpPr>
            <a:xfrm>
              <a:off x="7672978" y="1156317"/>
              <a:ext cx="412941" cy="436880"/>
              <a:chOff x="243840" y="1676400"/>
              <a:chExt cx="701040" cy="741680"/>
            </a:xfrm>
            <a:grpFill/>
          </p:grpSpPr>
          <p:sp>
            <p:nvSpPr>
              <p:cNvPr id="29" name="Google Shape;151;p12">
                <a:extLst>
                  <a:ext uri="{FF2B5EF4-FFF2-40B4-BE49-F238E27FC236}">
                    <a16:creationId xmlns:a16="http://schemas.microsoft.com/office/drawing/2014/main" id="{518C906E-CE2F-2A84-9D48-84A814A5A2E1}"/>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30" name="Google Shape;152;p12">
                <a:extLst>
                  <a:ext uri="{FF2B5EF4-FFF2-40B4-BE49-F238E27FC236}">
                    <a16:creationId xmlns:a16="http://schemas.microsoft.com/office/drawing/2014/main" id="{65A991E1-83C1-3514-09F7-B3C3F29237EE}"/>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sp>
          <p:nvSpPr>
            <p:cNvPr id="27" name="Google Shape;153;p12">
              <a:extLst>
                <a:ext uri="{FF2B5EF4-FFF2-40B4-BE49-F238E27FC236}">
                  <a16:creationId xmlns:a16="http://schemas.microsoft.com/office/drawing/2014/main" id="{20189ACC-2172-DD32-07C5-D5CBF9D03C10}"/>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28" name="Google Shape;154;p12">
              <a:extLst>
                <a:ext uri="{FF2B5EF4-FFF2-40B4-BE49-F238E27FC236}">
                  <a16:creationId xmlns:a16="http://schemas.microsoft.com/office/drawing/2014/main" id="{FCA9466B-138F-95E0-5167-098EB93AFF70}"/>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sp>
        <p:nvSpPr>
          <p:cNvPr id="31" name="Hexagon 30">
            <a:extLst>
              <a:ext uri="{FF2B5EF4-FFF2-40B4-BE49-F238E27FC236}">
                <a16:creationId xmlns:a16="http://schemas.microsoft.com/office/drawing/2014/main" id="{1AB680C2-5465-B0A1-E57B-314E64649FCB}"/>
              </a:ext>
            </a:extLst>
          </p:cNvPr>
          <p:cNvSpPr/>
          <p:nvPr/>
        </p:nvSpPr>
        <p:spPr>
          <a:xfrm rot="1782986">
            <a:off x="286724" y="30111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3FAC71A7-3415-AAB9-305B-4F20884432D1}"/>
              </a:ext>
            </a:extLst>
          </p:cNvPr>
          <p:cNvSpPr/>
          <p:nvPr/>
        </p:nvSpPr>
        <p:spPr>
          <a:xfrm rot="1782986">
            <a:off x="286724" y="763955"/>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Hexagon 32">
            <a:extLst>
              <a:ext uri="{FF2B5EF4-FFF2-40B4-BE49-F238E27FC236}">
                <a16:creationId xmlns:a16="http://schemas.microsoft.com/office/drawing/2014/main" id="{8C5F2EBD-B624-322D-69AA-0B60B17FE7F8}"/>
              </a:ext>
            </a:extLst>
          </p:cNvPr>
          <p:cNvSpPr/>
          <p:nvPr/>
        </p:nvSpPr>
        <p:spPr>
          <a:xfrm rot="1782986">
            <a:off x="286724" y="122680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21860E71-F811-18E3-DBB8-C79991485837}"/>
              </a:ext>
            </a:extLst>
          </p:cNvPr>
          <p:cNvSpPr/>
          <p:nvPr/>
        </p:nvSpPr>
        <p:spPr>
          <a:xfrm rot="1782986">
            <a:off x="286724" y="1689645"/>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Hexagon 34">
            <a:extLst>
              <a:ext uri="{FF2B5EF4-FFF2-40B4-BE49-F238E27FC236}">
                <a16:creationId xmlns:a16="http://schemas.microsoft.com/office/drawing/2014/main" id="{3C9C410C-F098-55D1-5F0D-436B86AE1B14}"/>
              </a:ext>
            </a:extLst>
          </p:cNvPr>
          <p:cNvSpPr/>
          <p:nvPr/>
        </p:nvSpPr>
        <p:spPr>
          <a:xfrm rot="1782986">
            <a:off x="286724" y="215249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448795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7701DE-BAC0-6256-640F-4FB0B6E6DE2E}"/>
              </a:ext>
            </a:extLst>
          </p:cNvPr>
          <p:cNvSpPr txBox="1"/>
          <p:nvPr/>
        </p:nvSpPr>
        <p:spPr>
          <a:xfrm>
            <a:off x="996287" y="1908843"/>
            <a:ext cx="5254042" cy="261610"/>
          </a:xfrm>
          <a:prstGeom prst="rect">
            <a:avLst/>
          </a:prstGeom>
          <a:noFill/>
          <a:ln>
            <a:noFill/>
          </a:ln>
        </p:spPr>
        <p:txBody>
          <a:bodyPr wrap="square" rtlCol="0">
            <a:spAutoFit/>
          </a:bodyPr>
          <a:lstStyle/>
          <a:p>
            <a:r>
              <a:rPr lang="en-US" sz="1100" dirty="0"/>
              <a:t>Write down the examples of problems shared in the plenary discussion</a:t>
            </a:r>
          </a:p>
        </p:txBody>
      </p:sp>
      <p:sp>
        <p:nvSpPr>
          <p:cNvPr id="4" name="Rectangle 3">
            <a:extLst>
              <a:ext uri="{FF2B5EF4-FFF2-40B4-BE49-F238E27FC236}">
                <a16:creationId xmlns:a16="http://schemas.microsoft.com/office/drawing/2014/main" id="{6A70F1A6-A851-9A1F-3594-9314EA8E689D}"/>
              </a:ext>
            </a:extLst>
          </p:cNvPr>
          <p:cNvSpPr/>
          <p:nvPr/>
        </p:nvSpPr>
        <p:spPr>
          <a:xfrm>
            <a:off x="996287" y="2349518"/>
            <a:ext cx="5254042" cy="6686906"/>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dirty="0">
              <a:solidFill>
                <a:schemeClr val="tx1"/>
              </a:solidFill>
            </a:endParaRPr>
          </a:p>
        </p:txBody>
      </p:sp>
      <p:sp>
        <p:nvSpPr>
          <p:cNvPr id="8" name="TextBox 7">
            <a:extLst>
              <a:ext uri="{FF2B5EF4-FFF2-40B4-BE49-F238E27FC236}">
                <a16:creationId xmlns:a16="http://schemas.microsoft.com/office/drawing/2014/main" id="{731D254C-C912-5B26-33FA-49F9029A2405}"/>
              </a:ext>
            </a:extLst>
          </p:cNvPr>
          <p:cNvSpPr txBox="1"/>
          <p:nvPr/>
        </p:nvSpPr>
        <p:spPr>
          <a:xfrm>
            <a:off x="996287" y="723648"/>
            <a:ext cx="5254042" cy="523220"/>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1D8CC8"/>
                </a:highlight>
                <a:latin typeface="Calibri"/>
                <a:ea typeface="Calibri"/>
                <a:cs typeface="Calibri"/>
                <a:sym typeface="Calibri"/>
              </a:rPr>
              <a:t>SESSION 2: HOW CAN A CASEWORKER APPROACH PROBLEMS OR CONCERNS? </a:t>
            </a:r>
          </a:p>
        </p:txBody>
      </p:sp>
      <p:sp>
        <p:nvSpPr>
          <p:cNvPr id="9" name="TextBox 8">
            <a:extLst>
              <a:ext uri="{FF2B5EF4-FFF2-40B4-BE49-F238E27FC236}">
                <a16:creationId xmlns:a16="http://schemas.microsoft.com/office/drawing/2014/main" id="{52EF0DAF-2BA0-8C56-B007-499F8D38954D}"/>
              </a:ext>
            </a:extLst>
          </p:cNvPr>
          <p:cNvSpPr txBox="1"/>
          <p:nvPr/>
        </p:nvSpPr>
        <p:spPr>
          <a:xfrm>
            <a:off x="996287" y="1439356"/>
            <a:ext cx="5254042" cy="276999"/>
          </a:xfrm>
          <a:prstGeom prst="rect">
            <a:avLst/>
          </a:prstGeom>
          <a:noFill/>
        </p:spPr>
        <p:txBody>
          <a:bodyPr wrap="square" rtlCol="0">
            <a:spAutoFit/>
          </a:bodyPr>
          <a:lstStyle/>
          <a:p>
            <a:r>
              <a:rPr lang="en-US" sz="1200" b="1" spc="300" dirty="0">
                <a:solidFill>
                  <a:schemeClr val="tx1"/>
                </a:solidFill>
              </a:rPr>
              <a:t>PROBLEMS A CASEWORKER MIGHT EXPERIENCE</a:t>
            </a:r>
          </a:p>
        </p:txBody>
      </p:sp>
      <p:sp>
        <p:nvSpPr>
          <p:cNvPr id="10" name="Rectangle 9">
            <a:extLst>
              <a:ext uri="{FF2B5EF4-FFF2-40B4-BE49-F238E27FC236}">
                <a16:creationId xmlns:a16="http://schemas.microsoft.com/office/drawing/2014/main" id="{6B040BCE-91A6-E43A-0D8A-8C5E5DF35F58}"/>
              </a:ext>
            </a:extLst>
          </p:cNvPr>
          <p:cNvSpPr/>
          <p:nvPr/>
        </p:nvSpPr>
        <p:spPr>
          <a:xfrm>
            <a:off x="5224690" y="7928036"/>
            <a:ext cx="1123070" cy="523221"/>
          </a:xfrm>
          <a:custGeom>
            <a:avLst/>
            <a:gdLst>
              <a:gd name="connsiteX0" fmla="*/ 0 w 1123070"/>
              <a:gd name="connsiteY0" fmla="*/ 0 h 523221"/>
              <a:gd name="connsiteX1" fmla="*/ 572766 w 1123070"/>
              <a:gd name="connsiteY1" fmla="*/ 0 h 523221"/>
              <a:gd name="connsiteX2" fmla="*/ 1123070 w 1123070"/>
              <a:gd name="connsiteY2" fmla="*/ 0 h 523221"/>
              <a:gd name="connsiteX3" fmla="*/ 1123070 w 1123070"/>
              <a:gd name="connsiteY3" fmla="*/ 523221 h 523221"/>
              <a:gd name="connsiteX4" fmla="*/ 583996 w 1123070"/>
              <a:gd name="connsiteY4" fmla="*/ 523221 h 523221"/>
              <a:gd name="connsiteX5" fmla="*/ 0 w 1123070"/>
              <a:gd name="connsiteY5" fmla="*/ 523221 h 523221"/>
              <a:gd name="connsiteX6" fmla="*/ 0 w 1123070"/>
              <a:gd name="connsiteY6" fmla="*/ 0 h 523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070" h="523221" extrusionOk="0">
                <a:moveTo>
                  <a:pt x="0" y="0"/>
                </a:moveTo>
                <a:cubicBezTo>
                  <a:pt x="146681" y="-24507"/>
                  <a:pt x="349073" y="-19589"/>
                  <a:pt x="572766" y="0"/>
                </a:cubicBezTo>
                <a:cubicBezTo>
                  <a:pt x="796459" y="19589"/>
                  <a:pt x="888386" y="-19585"/>
                  <a:pt x="1123070" y="0"/>
                </a:cubicBezTo>
                <a:cubicBezTo>
                  <a:pt x="1109568" y="150747"/>
                  <a:pt x="1103418" y="330984"/>
                  <a:pt x="1123070" y="523221"/>
                </a:cubicBezTo>
                <a:cubicBezTo>
                  <a:pt x="925626" y="547018"/>
                  <a:pt x="844371" y="510778"/>
                  <a:pt x="583996" y="523221"/>
                </a:cubicBezTo>
                <a:cubicBezTo>
                  <a:pt x="323621" y="535664"/>
                  <a:pt x="258827" y="511878"/>
                  <a:pt x="0" y="523221"/>
                </a:cubicBezTo>
                <a:cubicBezTo>
                  <a:pt x="21837" y="301095"/>
                  <a:pt x="15585" y="194394"/>
                  <a:pt x="0" y="0"/>
                </a:cubicBezTo>
                <a:close/>
              </a:path>
            </a:pathLst>
          </a:custGeom>
          <a:noFill/>
          <a:ln w="57150">
            <a:solidFill>
              <a:schemeClr val="accent4"/>
            </a:solidFill>
            <a:extLst>
              <a:ext uri="{C807C97D-BFC1-408E-A445-0C87EB9F89A2}">
                <ask:lineSketchStyleProps xmlns:ask="http://schemas.microsoft.com/office/drawing/2018/sketchyshapes" sd="110033365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id="{AEF3C1DA-B198-0AFF-873F-43AEBB81C788}"/>
              </a:ext>
            </a:extLst>
          </p:cNvPr>
          <p:cNvSpPr/>
          <p:nvPr/>
        </p:nvSpPr>
        <p:spPr>
          <a:xfrm rot="16200000">
            <a:off x="5213235" y="8276427"/>
            <a:ext cx="523218" cy="1288632"/>
          </a:xfrm>
          <a:custGeom>
            <a:avLst/>
            <a:gdLst>
              <a:gd name="connsiteX0" fmla="*/ 0 w 523218"/>
              <a:gd name="connsiteY0" fmla="*/ 644316 h 1288632"/>
              <a:gd name="connsiteX1" fmla="*/ 261609 w 523218"/>
              <a:gd name="connsiteY1" fmla="*/ 0 h 1288632"/>
              <a:gd name="connsiteX2" fmla="*/ 523218 w 523218"/>
              <a:gd name="connsiteY2" fmla="*/ 644316 h 1288632"/>
              <a:gd name="connsiteX3" fmla="*/ 261609 w 523218"/>
              <a:gd name="connsiteY3" fmla="*/ 1288632 h 1288632"/>
              <a:gd name="connsiteX4" fmla="*/ 0 w 523218"/>
              <a:gd name="connsiteY4" fmla="*/ 644316 h 1288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218" h="1288632" extrusionOk="0">
                <a:moveTo>
                  <a:pt x="0" y="644316"/>
                </a:moveTo>
                <a:cubicBezTo>
                  <a:pt x="11301" y="295854"/>
                  <a:pt x="127540" y="28488"/>
                  <a:pt x="261609" y="0"/>
                </a:cubicBezTo>
                <a:cubicBezTo>
                  <a:pt x="375923" y="8424"/>
                  <a:pt x="511861" y="293218"/>
                  <a:pt x="523218" y="644316"/>
                </a:cubicBezTo>
                <a:cubicBezTo>
                  <a:pt x="505676" y="995394"/>
                  <a:pt x="398616" y="1305318"/>
                  <a:pt x="261609" y="1288632"/>
                </a:cubicBezTo>
                <a:cubicBezTo>
                  <a:pt x="123134" y="1242950"/>
                  <a:pt x="-11488" y="1014025"/>
                  <a:pt x="0" y="644316"/>
                </a:cubicBezTo>
                <a:close/>
              </a:path>
            </a:pathLst>
          </a:custGeom>
          <a:noFill/>
          <a:ln w="57150">
            <a:solidFill>
              <a:schemeClr val="accent4"/>
            </a:solidFill>
            <a:extLst>
              <a:ext uri="{C807C97D-BFC1-408E-A445-0C87EB9F89A2}">
                <ask:lineSketchStyleProps xmlns:ask="http://schemas.microsoft.com/office/drawing/2018/sketchyshapes" sd="3660166803">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accent4"/>
              </a:solidFill>
              <a:latin typeface="Arial" panose="020B0604020202020204" pitchFamily="34" charset="0"/>
              <a:cs typeface="Arial" panose="020B0604020202020204" pitchFamily="34" charset="0"/>
            </a:endParaRPr>
          </a:p>
        </p:txBody>
      </p:sp>
      <p:sp>
        <p:nvSpPr>
          <p:cNvPr id="12" name="Hexagon 11">
            <a:extLst>
              <a:ext uri="{FF2B5EF4-FFF2-40B4-BE49-F238E27FC236}">
                <a16:creationId xmlns:a16="http://schemas.microsoft.com/office/drawing/2014/main" id="{CF07A031-57F2-28FA-4321-5BE45B5650CF}"/>
              </a:ext>
            </a:extLst>
          </p:cNvPr>
          <p:cNvSpPr/>
          <p:nvPr/>
        </p:nvSpPr>
        <p:spPr>
          <a:xfrm rot="1782986">
            <a:off x="286724" y="30111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Hexagon 12">
            <a:extLst>
              <a:ext uri="{FF2B5EF4-FFF2-40B4-BE49-F238E27FC236}">
                <a16:creationId xmlns:a16="http://schemas.microsoft.com/office/drawing/2014/main" id="{4E90F9A9-9AB4-31A9-D9C6-B90D676E887C}"/>
              </a:ext>
            </a:extLst>
          </p:cNvPr>
          <p:cNvSpPr/>
          <p:nvPr/>
        </p:nvSpPr>
        <p:spPr>
          <a:xfrm rot="1782986">
            <a:off x="286724" y="76395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Hexagon 13">
            <a:extLst>
              <a:ext uri="{FF2B5EF4-FFF2-40B4-BE49-F238E27FC236}">
                <a16:creationId xmlns:a16="http://schemas.microsoft.com/office/drawing/2014/main" id="{A74B5115-E1DD-4DB6-302C-805489725F36}"/>
              </a:ext>
            </a:extLst>
          </p:cNvPr>
          <p:cNvSpPr/>
          <p:nvPr/>
        </p:nvSpPr>
        <p:spPr>
          <a:xfrm rot="1782986">
            <a:off x="286724" y="122680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Hexagon 14">
            <a:extLst>
              <a:ext uri="{FF2B5EF4-FFF2-40B4-BE49-F238E27FC236}">
                <a16:creationId xmlns:a16="http://schemas.microsoft.com/office/drawing/2014/main" id="{8155CA66-6D51-B162-A1DC-CE360666B826}"/>
              </a:ext>
            </a:extLst>
          </p:cNvPr>
          <p:cNvSpPr/>
          <p:nvPr/>
        </p:nvSpPr>
        <p:spPr>
          <a:xfrm rot="1782986">
            <a:off x="286724" y="1689645"/>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Hexagon 15">
            <a:extLst>
              <a:ext uri="{FF2B5EF4-FFF2-40B4-BE49-F238E27FC236}">
                <a16:creationId xmlns:a16="http://schemas.microsoft.com/office/drawing/2014/main" id="{D1CA8027-3333-6762-6B0E-286F1E29E016}"/>
              </a:ext>
            </a:extLst>
          </p:cNvPr>
          <p:cNvSpPr/>
          <p:nvPr/>
        </p:nvSpPr>
        <p:spPr>
          <a:xfrm rot="1782986">
            <a:off x="286724" y="215249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72631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F6FF4A1-6F24-BE3E-2E8F-6F22302CFD31}"/>
              </a:ext>
            </a:extLst>
          </p:cNvPr>
          <p:cNvSpPr txBox="1"/>
          <p:nvPr/>
        </p:nvSpPr>
        <p:spPr>
          <a:xfrm>
            <a:off x="1567786" y="1310779"/>
            <a:ext cx="4682543" cy="1862048"/>
          </a:xfrm>
          <a:prstGeom prst="rect">
            <a:avLst/>
          </a:prstGeom>
          <a:noFill/>
        </p:spPr>
        <p:txBody>
          <a:bodyPr wrap="square" rtlCol="0">
            <a:spAutoFit/>
          </a:bodyPr>
          <a:lstStyle/>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1: </a:t>
            </a:r>
            <a:r>
              <a:rPr lang="en-US" sz="1100" dirty="0">
                <a:solidFill>
                  <a:schemeClr val="tx1"/>
                </a:solidFill>
                <a:latin typeface="Calibri"/>
                <a:ea typeface="Calibri"/>
                <a:cs typeface="Calibri"/>
                <a:sym typeface="Calibri"/>
              </a:rPr>
              <a:t>Module opening</a:t>
            </a:r>
          </a:p>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2: </a:t>
            </a:r>
            <a:r>
              <a:rPr lang="en-US" sz="1100" dirty="0">
                <a:solidFill>
                  <a:schemeClr val="tx1"/>
                </a:solidFill>
                <a:latin typeface="Calibri"/>
                <a:ea typeface="Calibri"/>
                <a:cs typeface="Calibri"/>
                <a:sym typeface="Calibri"/>
              </a:rPr>
              <a:t>How can I use reflection to learn?</a:t>
            </a:r>
          </a:p>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3: </a:t>
            </a:r>
            <a:r>
              <a:rPr lang="en-US" sz="1100" dirty="0">
                <a:solidFill>
                  <a:schemeClr val="tx1"/>
                </a:solidFill>
                <a:latin typeface="Calibri"/>
                <a:ea typeface="Calibri"/>
                <a:cs typeface="Calibri"/>
                <a:sym typeface="Calibri"/>
              </a:rPr>
              <a:t>What are essential competencies for a caseworker?</a:t>
            </a:r>
          </a:p>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4: </a:t>
            </a:r>
            <a:r>
              <a:rPr lang="en-US" sz="1100" dirty="0">
                <a:solidFill>
                  <a:schemeClr val="tx1"/>
                </a:solidFill>
                <a:latin typeface="Calibri"/>
                <a:ea typeface="Calibri"/>
                <a:cs typeface="Calibri"/>
                <a:sym typeface="Calibri"/>
              </a:rPr>
              <a:t>Which principles guide case management? </a:t>
            </a:r>
          </a:p>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a:t>
            </a:r>
            <a:r>
              <a:rPr lang="en-US" sz="1100" b="1" dirty="0">
                <a:latin typeface="Calibri"/>
                <a:ea typeface="Calibri"/>
                <a:cs typeface="Calibri"/>
                <a:sym typeface="Calibri"/>
              </a:rPr>
              <a:t>5</a:t>
            </a:r>
            <a:r>
              <a:rPr lang="en-US" sz="1100" b="1" dirty="0">
                <a:solidFill>
                  <a:schemeClr val="tx1"/>
                </a:solidFill>
                <a:latin typeface="Calibri"/>
                <a:ea typeface="Calibri"/>
                <a:cs typeface="Calibri"/>
                <a:sym typeface="Calibri"/>
              </a:rPr>
              <a:t>: </a:t>
            </a:r>
            <a:r>
              <a:rPr lang="en-US" sz="1100" dirty="0">
                <a:solidFill>
                  <a:schemeClr val="tx1"/>
                </a:solidFill>
                <a:latin typeface="Calibri"/>
                <a:ea typeface="Calibri"/>
                <a:cs typeface="Calibri"/>
                <a:sym typeface="Calibri"/>
              </a:rPr>
              <a:t>Module closing </a:t>
            </a:r>
          </a:p>
        </p:txBody>
      </p:sp>
      <p:sp>
        <p:nvSpPr>
          <p:cNvPr id="10" name="TextBox 9">
            <a:extLst>
              <a:ext uri="{FF2B5EF4-FFF2-40B4-BE49-F238E27FC236}">
                <a16:creationId xmlns:a16="http://schemas.microsoft.com/office/drawing/2014/main" id="{D3A7B203-95C8-07E5-6020-6E7558641D3D}"/>
              </a:ext>
            </a:extLst>
          </p:cNvPr>
          <p:cNvSpPr txBox="1"/>
          <p:nvPr/>
        </p:nvSpPr>
        <p:spPr>
          <a:xfrm>
            <a:off x="1064660" y="1310779"/>
            <a:ext cx="503127" cy="2262158"/>
          </a:xfrm>
          <a:prstGeom prst="rect">
            <a:avLst/>
          </a:prstGeom>
          <a:noFill/>
        </p:spPr>
        <p:txBody>
          <a:bodyPr wrap="square" rtlCol="0">
            <a:spAutoFit/>
          </a:bodyPr>
          <a:lstStyle/>
          <a:p>
            <a:pPr>
              <a:spcAft>
                <a:spcPts val="1800"/>
              </a:spcAft>
            </a:pPr>
            <a:r>
              <a:rPr lang="en-US" sz="1100" dirty="0"/>
              <a:t>5</a:t>
            </a:r>
          </a:p>
          <a:p>
            <a:pPr>
              <a:spcAft>
                <a:spcPts val="1800"/>
              </a:spcAft>
            </a:pPr>
            <a:r>
              <a:rPr lang="en-US" sz="1100" dirty="0">
                <a:solidFill>
                  <a:schemeClr val="tx1"/>
                </a:solidFill>
                <a:latin typeface="+mn-lt"/>
              </a:rPr>
              <a:t>6</a:t>
            </a:r>
          </a:p>
          <a:p>
            <a:pPr>
              <a:spcAft>
                <a:spcPts val="1800"/>
              </a:spcAft>
            </a:pPr>
            <a:r>
              <a:rPr lang="en-US" sz="1100" dirty="0"/>
              <a:t>7</a:t>
            </a:r>
          </a:p>
          <a:p>
            <a:pPr>
              <a:spcAft>
                <a:spcPts val="1800"/>
              </a:spcAft>
            </a:pPr>
            <a:r>
              <a:rPr lang="en-US" sz="1100" dirty="0"/>
              <a:t>17</a:t>
            </a:r>
          </a:p>
          <a:p>
            <a:pPr>
              <a:spcAft>
                <a:spcPts val="1800"/>
              </a:spcAft>
            </a:pPr>
            <a:r>
              <a:rPr lang="en-US" sz="1100" dirty="0"/>
              <a:t>24</a:t>
            </a:r>
          </a:p>
          <a:p>
            <a:pPr>
              <a:spcAft>
                <a:spcPts val="1800"/>
              </a:spcAft>
            </a:pPr>
            <a:endParaRPr lang="en-US" sz="1100" dirty="0">
              <a:solidFill>
                <a:schemeClr val="tx1"/>
              </a:solidFill>
              <a:latin typeface="+mn-lt"/>
            </a:endParaRPr>
          </a:p>
        </p:txBody>
      </p:sp>
      <p:sp>
        <p:nvSpPr>
          <p:cNvPr id="12" name="TextBox 11">
            <a:extLst>
              <a:ext uri="{FF2B5EF4-FFF2-40B4-BE49-F238E27FC236}">
                <a16:creationId xmlns:a16="http://schemas.microsoft.com/office/drawing/2014/main" id="{36828BF0-98A7-A8D2-708B-14C0469289F1}"/>
              </a:ext>
            </a:extLst>
          </p:cNvPr>
          <p:cNvSpPr txBox="1"/>
          <p:nvPr/>
        </p:nvSpPr>
        <p:spPr>
          <a:xfrm>
            <a:off x="996287" y="713169"/>
            <a:ext cx="3807163" cy="307777"/>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5FC6C5"/>
                </a:highlight>
                <a:latin typeface="Calibri"/>
                <a:ea typeface="Calibri"/>
                <a:cs typeface="Calibri"/>
                <a:sym typeface="Calibri"/>
              </a:rPr>
              <a:t>TABLE OF CONTENTS</a:t>
            </a:r>
          </a:p>
        </p:txBody>
      </p:sp>
      <p:sp>
        <p:nvSpPr>
          <p:cNvPr id="14" name="Hexagon 13">
            <a:extLst>
              <a:ext uri="{FF2B5EF4-FFF2-40B4-BE49-F238E27FC236}">
                <a16:creationId xmlns:a16="http://schemas.microsoft.com/office/drawing/2014/main" id="{E5E1AC6C-C718-5741-8375-8014C5EECA34}"/>
              </a:ext>
            </a:extLst>
          </p:cNvPr>
          <p:cNvSpPr/>
          <p:nvPr/>
        </p:nvSpPr>
        <p:spPr>
          <a:xfrm rot="1782986">
            <a:off x="286724" y="30111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Hexagon 30">
            <a:extLst>
              <a:ext uri="{FF2B5EF4-FFF2-40B4-BE49-F238E27FC236}">
                <a16:creationId xmlns:a16="http://schemas.microsoft.com/office/drawing/2014/main" id="{011888AA-387B-3E42-55AA-8D6DC1E4459C}"/>
              </a:ext>
            </a:extLst>
          </p:cNvPr>
          <p:cNvSpPr/>
          <p:nvPr/>
        </p:nvSpPr>
        <p:spPr>
          <a:xfrm rot="1782986">
            <a:off x="286724" y="76395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0A37231A-A868-9636-AC9D-2209D2D6D696}"/>
              </a:ext>
            </a:extLst>
          </p:cNvPr>
          <p:cNvSpPr/>
          <p:nvPr/>
        </p:nvSpPr>
        <p:spPr>
          <a:xfrm rot="1782986">
            <a:off x="286724" y="122680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Hexagon 32">
            <a:extLst>
              <a:ext uri="{FF2B5EF4-FFF2-40B4-BE49-F238E27FC236}">
                <a16:creationId xmlns:a16="http://schemas.microsoft.com/office/drawing/2014/main" id="{B386EAEA-7A31-A24E-E336-1051A0E9CE4B}"/>
              </a:ext>
            </a:extLst>
          </p:cNvPr>
          <p:cNvSpPr/>
          <p:nvPr/>
        </p:nvSpPr>
        <p:spPr>
          <a:xfrm rot="1782986">
            <a:off x="286724" y="168964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9A174B31-D832-5517-BA99-076363D0C89D}"/>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Star: 5 Points 35">
            <a:extLst>
              <a:ext uri="{FF2B5EF4-FFF2-40B4-BE49-F238E27FC236}">
                <a16:creationId xmlns:a16="http://schemas.microsoft.com/office/drawing/2014/main" id="{54EAB63A-0EB7-48AB-14BF-E5FEC657A965}"/>
              </a:ext>
            </a:extLst>
          </p:cNvPr>
          <p:cNvSpPr/>
          <p:nvPr/>
        </p:nvSpPr>
        <p:spPr>
          <a:xfrm>
            <a:off x="4554276" y="7496778"/>
            <a:ext cx="1696053" cy="1696053"/>
          </a:xfrm>
          <a:prstGeom prst="star5">
            <a:avLst>
              <a:gd name="adj" fmla="val 28484"/>
              <a:gd name="hf" fmla="val 105146"/>
              <a:gd name="vf" fmla="val 110557"/>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067231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7701DE-BAC0-6256-640F-4FB0B6E6DE2E}"/>
              </a:ext>
            </a:extLst>
          </p:cNvPr>
          <p:cNvSpPr txBox="1"/>
          <p:nvPr/>
        </p:nvSpPr>
        <p:spPr>
          <a:xfrm>
            <a:off x="996287" y="1137519"/>
            <a:ext cx="5254042" cy="261610"/>
          </a:xfrm>
          <a:prstGeom prst="rect">
            <a:avLst/>
          </a:prstGeom>
          <a:noFill/>
          <a:ln>
            <a:noFill/>
          </a:ln>
        </p:spPr>
        <p:txBody>
          <a:bodyPr wrap="square" rtlCol="0">
            <a:spAutoFit/>
          </a:bodyPr>
          <a:lstStyle/>
          <a:p>
            <a:r>
              <a:rPr lang="en-US" sz="1100" dirty="0"/>
              <a:t>Complete your individual reflection exercise</a:t>
            </a:r>
          </a:p>
        </p:txBody>
      </p:sp>
      <p:sp>
        <p:nvSpPr>
          <p:cNvPr id="4" name="TextBox 3">
            <a:extLst>
              <a:ext uri="{FF2B5EF4-FFF2-40B4-BE49-F238E27FC236}">
                <a16:creationId xmlns:a16="http://schemas.microsoft.com/office/drawing/2014/main" id="{F7F33121-A085-10A1-0E3E-59C7A1262767}"/>
              </a:ext>
            </a:extLst>
          </p:cNvPr>
          <p:cNvSpPr txBox="1"/>
          <p:nvPr/>
        </p:nvSpPr>
        <p:spPr>
          <a:xfrm>
            <a:off x="996287" y="703794"/>
            <a:ext cx="5254042" cy="276999"/>
          </a:xfrm>
          <a:prstGeom prst="rect">
            <a:avLst/>
          </a:prstGeom>
          <a:noFill/>
        </p:spPr>
        <p:txBody>
          <a:bodyPr wrap="square" rtlCol="0">
            <a:spAutoFit/>
          </a:bodyPr>
          <a:lstStyle/>
          <a:p>
            <a:r>
              <a:rPr lang="en-US" sz="1200" b="1" spc="300" dirty="0">
                <a:solidFill>
                  <a:schemeClr val="tx1"/>
                </a:solidFill>
              </a:rPr>
              <a:t>PROBLEM SOLVING - REFLECTION EXERCISE </a:t>
            </a:r>
          </a:p>
        </p:txBody>
      </p:sp>
      <p:sp>
        <p:nvSpPr>
          <p:cNvPr id="5" name="Rectangle 4">
            <a:extLst>
              <a:ext uri="{FF2B5EF4-FFF2-40B4-BE49-F238E27FC236}">
                <a16:creationId xmlns:a16="http://schemas.microsoft.com/office/drawing/2014/main" id="{866B12A0-37CC-FE84-695E-E92ECB83BC9B}"/>
              </a:ext>
            </a:extLst>
          </p:cNvPr>
          <p:cNvSpPr/>
          <p:nvPr/>
        </p:nvSpPr>
        <p:spPr>
          <a:xfrm>
            <a:off x="2750665" y="1658657"/>
            <a:ext cx="3499662" cy="1750644"/>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Arrow: Pentagon 5">
            <a:extLst>
              <a:ext uri="{FF2B5EF4-FFF2-40B4-BE49-F238E27FC236}">
                <a16:creationId xmlns:a16="http://schemas.microsoft.com/office/drawing/2014/main" id="{2CFA88AB-E351-A90C-7443-133280E6C246}"/>
              </a:ext>
            </a:extLst>
          </p:cNvPr>
          <p:cNvSpPr/>
          <p:nvPr/>
        </p:nvSpPr>
        <p:spPr>
          <a:xfrm>
            <a:off x="996286" y="1658656"/>
            <a:ext cx="1408249" cy="325989"/>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solidFill>
                <a:latin typeface="Arial" panose="020B0604020202020204" pitchFamily="34" charset="0"/>
                <a:cs typeface="Arial" panose="020B0604020202020204" pitchFamily="34" charset="0"/>
              </a:rPr>
              <a:t>WHAT?</a:t>
            </a:r>
            <a:endParaRPr lang="en-US" sz="1100" dirty="0">
              <a:solidFill>
                <a:schemeClr val="bg1"/>
              </a:solidFill>
            </a:endParaRPr>
          </a:p>
        </p:txBody>
      </p:sp>
      <p:grpSp>
        <p:nvGrpSpPr>
          <p:cNvPr id="7" name="Group 6">
            <a:extLst>
              <a:ext uri="{FF2B5EF4-FFF2-40B4-BE49-F238E27FC236}">
                <a16:creationId xmlns:a16="http://schemas.microsoft.com/office/drawing/2014/main" id="{62AE23EB-33C3-BFD3-4BEC-E6F091CB2592}"/>
              </a:ext>
            </a:extLst>
          </p:cNvPr>
          <p:cNvGrpSpPr/>
          <p:nvPr/>
        </p:nvGrpSpPr>
        <p:grpSpPr>
          <a:xfrm>
            <a:off x="1029049" y="2180959"/>
            <a:ext cx="1690023" cy="1340127"/>
            <a:chOff x="6355443" y="2768909"/>
            <a:chExt cx="4819103" cy="3821376"/>
          </a:xfrm>
          <a:solidFill>
            <a:schemeClr val="accent4">
              <a:lumMod val="20000"/>
              <a:lumOff val="80000"/>
            </a:schemeClr>
          </a:solidFill>
        </p:grpSpPr>
        <p:grpSp>
          <p:nvGrpSpPr>
            <p:cNvPr id="11" name="Group 10">
              <a:extLst>
                <a:ext uri="{FF2B5EF4-FFF2-40B4-BE49-F238E27FC236}">
                  <a16:creationId xmlns:a16="http://schemas.microsoft.com/office/drawing/2014/main" id="{743893D9-FF84-DCA7-4FBE-123969834693}"/>
                </a:ext>
              </a:extLst>
            </p:cNvPr>
            <p:cNvGrpSpPr/>
            <p:nvPr/>
          </p:nvGrpSpPr>
          <p:grpSpPr>
            <a:xfrm>
              <a:off x="6355443" y="2768909"/>
              <a:ext cx="4415537" cy="3381803"/>
              <a:chOff x="6250241" y="2615892"/>
              <a:chExt cx="4415537" cy="3381803"/>
            </a:xfrm>
            <a:grpFill/>
          </p:grpSpPr>
          <p:sp>
            <p:nvSpPr>
              <p:cNvPr id="15" name="Oval 14">
                <a:extLst>
                  <a:ext uri="{FF2B5EF4-FFF2-40B4-BE49-F238E27FC236}">
                    <a16:creationId xmlns:a16="http://schemas.microsoft.com/office/drawing/2014/main" id="{ED354AB1-F328-CAA2-46CF-D33809AF35A7}"/>
                  </a:ext>
                </a:extLst>
              </p:cNvPr>
              <p:cNvSpPr/>
              <p:nvPr/>
            </p:nvSpPr>
            <p:spPr>
              <a:xfrm>
                <a:off x="6250241" y="2707524"/>
                <a:ext cx="2362701" cy="2362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9D12E937-E32F-94A9-4EE7-056C9ED25151}"/>
                  </a:ext>
                </a:extLst>
              </p:cNvPr>
              <p:cNvSpPr/>
              <p:nvPr/>
            </p:nvSpPr>
            <p:spPr>
              <a:xfrm>
                <a:off x="7888912" y="2615892"/>
                <a:ext cx="1938992" cy="19389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96EE6628-CA6F-C56D-2C24-60E76FFC1CED}"/>
                  </a:ext>
                </a:extLst>
              </p:cNvPr>
              <p:cNvSpPr/>
              <p:nvPr/>
            </p:nvSpPr>
            <p:spPr>
              <a:xfrm>
                <a:off x="6543290" y="3634995"/>
                <a:ext cx="2362700" cy="23627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E2F14AFD-833B-92C1-10FE-7F8ABCAB78CC}"/>
                  </a:ext>
                </a:extLst>
              </p:cNvPr>
              <p:cNvSpPr/>
              <p:nvPr/>
            </p:nvSpPr>
            <p:spPr>
              <a:xfrm>
                <a:off x="8382566" y="3441827"/>
                <a:ext cx="2283212" cy="22832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Oval 11">
              <a:extLst>
                <a:ext uri="{FF2B5EF4-FFF2-40B4-BE49-F238E27FC236}">
                  <a16:creationId xmlns:a16="http://schemas.microsoft.com/office/drawing/2014/main" id="{1C3CA54C-0509-4262-115B-E8D84EB96EEC}"/>
                </a:ext>
              </a:extLst>
            </p:cNvPr>
            <p:cNvSpPr/>
            <p:nvPr/>
          </p:nvSpPr>
          <p:spPr>
            <a:xfrm>
              <a:off x="10489490" y="5535526"/>
              <a:ext cx="685056" cy="6850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E89182FB-B560-723F-467D-CD762679E7C5}"/>
                </a:ext>
              </a:extLst>
            </p:cNvPr>
            <p:cNvSpPr/>
            <p:nvPr/>
          </p:nvSpPr>
          <p:spPr>
            <a:xfrm>
              <a:off x="10150272" y="6247757"/>
              <a:ext cx="342527" cy="3425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0D5316C4-DC26-6F8D-F117-98A615F8FDF2}"/>
              </a:ext>
            </a:extLst>
          </p:cNvPr>
          <p:cNvSpPr txBox="1"/>
          <p:nvPr/>
        </p:nvSpPr>
        <p:spPr>
          <a:xfrm>
            <a:off x="1131819" y="2551705"/>
            <a:ext cx="1281569" cy="430887"/>
          </a:xfrm>
          <a:prstGeom prst="rect">
            <a:avLst/>
          </a:prstGeom>
          <a:noFill/>
        </p:spPr>
        <p:txBody>
          <a:bodyPr wrap="square">
            <a:spAutoFit/>
          </a:bodyPr>
          <a:lstStyle/>
          <a:p>
            <a:pPr algn="ctr"/>
            <a:r>
              <a:rPr lang="en-US" sz="1100" i="1" dirty="0">
                <a:cs typeface="Arial" panose="020B0604020202020204" pitchFamily="34" charset="0"/>
              </a:rPr>
              <a:t>What happened? What did I do? </a:t>
            </a:r>
          </a:p>
        </p:txBody>
      </p:sp>
      <p:sp>
        <p:nvSpPr>
          <p:cNvPr id="25" name="Rectangle 24">
            <a:extLst>
              <a:ext uri="{FF2B5EF4-FFF2-40B4-BE49-F238E27FC236}">
                <a16:creationId xmlns:a16="http://schemas.microsoft.com/office/drawing/2014/main" id="{09D8C3A4-E2C2-2DF4-3F43-8BA7DC8FD016}"/>
              </a:ext>
            </a:extLst>
          </p:cNvPr>
          <p:cNvSpPr/>
          <p:nvPr/>
        </p:nvSpPr>
        <p:spPr>
          <a:xfrm>
            <a:off x="2750665" y="4008784"/>
            <a:ext cx="3499662" cy="1750644"/>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Arrow: Pentagon 25">
            <a:extLst>
              <a:ext uri="{FF2B5EF4-FFF2-40B4-BE49-F238E27FC236}">
                <a16:creationId xmlns:a16="http://schemas.microsoft.com/office/drawing/2014/main" id="{51AF919D-B78B-7DBA-FFC7-6494E1F4AF59}"/>
              </a:ext>
            </a:extLst>
          </p:cNvPr>
          <p:cNvSpPr/>
          <p:nvPr/>
        </p:nvSpPr>
        <p:spPr>
          <a:xfrm>
            <a:off x="996286" y="4008783"/>
            <a:ext cx="1408249" cy="325989"/>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solidFill>
                <a:latin typeface="Arial" panose="020B0604020202020204" pitchFamily="34" charset="0"/>
                <a:cs typeface="Arial" panose="020B0604020202020204" pitchFamily="34" charset="0"/>
              </a:rPr>
              <a:t>SO WHAT?</a:t>
            </a:r>
            <a:endParaRPr lang="en-US" sz="1100" dirty="0">
              <a:solidFill>
                <a:schemeClr val="bg1"/>
              </a:solidFill>
            </a:endParaRPr>
          </a:p>
        </p:txBody>
      </p:sp>
      <p:grpSp>
        <p:nvGrpSpPr>
          <p:cNvPr id="27" name="Group 26">
            <a:extLst>
              <a:ext uri="{FF2B5EF4-FFF2-40B4-BE49-F238E27FC236}">
                <a16:creationId xmlns:a16="http://schemas.microsoft.com/office/drawing/2014/main" id="{1F4EAF6C-0633-0359-E656-F52F4C22F263}"/>
              </a:ext>
            </a:extLst>
          </p:cNvPr>
          <p:cNvGrpSpPr/>
          <p:nvPr/>
        </p:nvGrpSpPr>
        <p:grpSpPr>
          <a:xfrm>
            <a:off x="1029049" y="4355221"/>
            <a:ext cx="1644458" cy="1361837"/>
            <a:chOff x="6355443" y="2267429"/>
            <a:chExt cx="4689174" cy="3883283"/>
          </a:xfrm>
          <a:solidFill>
            <a:schemeClr val="accent4">
              <a:lumMod val="20000"/>
              <a:lumOff val="80000"/>
            </a:schemeClr>
          </a:solidFill>
        </p:grpSpPr>
        <p:grpSp>
          <p:nvGrpSpPr>
            <p:cNvPr id="28" name="Group 27">
              <a:extLst>
                <a:ext uri="{FF2B5EF4-FFF2-40B4-BE49-F238E27FC236}">
                  <a16:creationId xmlns:a16="http://schemas.microsoft.com/office/drawing/2014/main" id="{3C3DC239-FFB0-8B3D-2519-DDAA99697D7B}"/>
                </a:ext>
              </a:extLst>
            </p:cNvPr>
            <p:cNvGrpSpPr/>
            <p:nvPr/>
          </p:nvGrpSpPr>
          <p:grpSpPr>
            <a:xfrm>
              <a:off x="6355443" y="2768909"/>
              <a:ext cx="4415537" cy="3381803"/>
              <a:chOff x="6250241" y="2615892"/>
              <a:chExt cx="4415537" cy="3381803"/>
            </a:xfrm>
            <a:grpFill/>
          </p:grpSpPr>
          <p:sp>
            <p:nvSpPr>
              <p:cNvPr id="31" name="Oval 30">
                <a:extLst>
                  <a:ext uri="{FF2B5EF4-FFF2-40B4-BE49-F238E27FC236}">
                    <a16:creationId xmlns:a16="http://schemas.microsoft.com/office/drawing/2014/main" id="{BB425181-3C8B-FA70-17BB-75C36A3D25A9}"/>
                  </a:ext>
                </a:extLst>
              </p:cNvPr>
              <p:cNvSpPr/>
              <p:nvPr/>
            </p:nvSpPr>
            <p:spPr>
              <a:xfrm>
                <a:off x="6250241" y="2707524"/>
                <a:ext cx="2362701" cy="2362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ADAB89CD-365E-E973-73DC-6F865EB54717}"/>
                  </a:ext>
                </a:extLst>
              </p:cNvPr>
              <p:cNvSpPr/>
              <p:nvPr/>
            </p:nvSpPr>
            <p:spPr>
              <a:xfrm>
                <a:off x="7888912" y="2615892"/>
                <a:ext cx="1938992" cy="19389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C5CA7365-7D6F-AB2E-C7F1-12AB7422DD09}"/>
                  </a:ext>
                </a:extLst>
              </p:cNvPr>
              <p:cNvSpPr/>
              <p:nvPr/>
            </p:nvSpPr>
            <p:spPr>
              <a:xfrm>
                <a:off x="6543290" y="3634995"/>
                <a:ext cx="2362700" cy="23627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57135BFC-0288-DD19-042A-08FAFCF6A703}"/>
                  </a:ext>
                </a:extLst>
              </p:cNvPr>
              <p:cNvSpPr/>
              <p:nvPr/>
            </p:nvSpPr>
            <p:spPr>
              <a:xfrm>
                <a:off x="8382566" y="3441827"/>
                <a:ext cx="2283212" cy="22832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Oval 28">
              <a:extLst>
                <a:ext uri="{FF2B5EF4-FFF2-40B4-BE49-F238E27FC236}">
                  <a16:creationId xmlns:a16="http://schemas.microsoft.com/office/drawing/2014/main" id="{B5D50D3F-53C2-7138-4495-E46F4EECDA5A}"/>
                </a:ext>
              </a:extLst>
            </p:cNvPr>
            <p:cNvSpPr/>
            <p:nvPr/>
          </p:nvSpPr>
          <p:spPr>
            <a:xfrm>
              <a:off x="10200068" y="2637132"/>
              <a:ext cx="685056" cy="685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23C3EEE8-B528-F794-13F8-5D5454AB7F68}"/>
                </a:ext>
              </a:extLst>
            </p:cNvPr>
            <p:cNvSpPr/>
            <p:nvPr/>
          </p:nvSpPr>
          <p:spPr>
            <a:xfrm>
              <a:off x="10702089" y="2267429"/>
              <a:ext cx="342528" cy="3425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D0C50A1B-8B30-FB0E-486C-FE53E6F6681F}"/>
              </a:ext>
            </a:extLst>
          </p:cNvPr>
          <p:cNvSpPr txBox="1"/>
          <p:nvPr/>
        </p:nvSpPr>
        <p:spPr>
          <a:xfrm>
            <a:off x="1029050" y="4609062"/>
            <a:ext cx="1421568" cy="938719"/>
          </a:xfrm>
          <a:prstGeom prst="rect">
            <a:avLst/>
          </a:prstGeom>
          <a:noFill/>
        </p:spPr>
        <p:txBody>
          <a:bodyPr wrap="square">
            <a:spAutoFit/>
          </a:bodyPr>
          <a:lstStyle/>
          <a:p>
            <a:pPr algn="ctr"/>
            <a:r>
              <a:rPr lang="en-US" sz="1100" i="1" dirty="0">
                <a:cs typeface="Arial" panose="020B0604020202020204" pitchFamily="34" charset="0"/>
              </a:rPr>
              <a:t>What was the outcome? What could I have done differently? What did I learn from this?</a:t>
            </a:r>
          </a:p>
        </p:txBody>
      </p:sp>
      <p:sp>
        <p:nvSpPr>
          <p:cNvPr id="36" name="Rectangle 35">
            <a:extLst>
              <a:ext uri="{FF2B5EF4-FFF2-40B4-BE49-F238E27FC236}">
                <a16:creationId xmlns:a16="http://schemas.microsoft.com/office/drawing/2014/main" id="{7B583CED-3FD9-0898-291D-BBF990837552}"/>
              </a:ext>
            </a:extLst>
          </p:cNvPr>
          <p:cNvSpPr/>
          <p:nvPr/>
        </p:nvSpPr>
        <p:spPr>
          <a:xfrm>
            <a:off x="2750665" y="6310051"/>
            <a:ext cx="3499662" cy="1750644"/>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Arrow: Pentagon 36">
            <a:extLst>
              <a:ext uri="{FF2B5EF4-FFF2-40B4-BE49-F238E27FC236}">
                <a16:creationId xmlns:a16="http://schemas.microsoft.com/office/drawing/2014/main" id="{53DDA3E2-ECAB-3E77-95D5-0F67B1087F83}"/>
              </a:ext>
            </a:extLst>
          </p:cNvPr>
          <p:cNvSpPr/>
          <p:nvPr/>
        </p:nvSpPr>
        <p:spPr>
          <a:xfrm>
            <a:off x="996286" y="6310050"/>
            <a:ext cx="1408249" cy="325989"/>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solidFill>
                <a:latin typeface="Arial" panose="020B0604020202020204" pitchFamily="34" charset="0"/>
                <a:cs typeface="Arial" panose="020B0604020202020204" pitchFamily="34" charset="0"/>
              </a:rPr>
              <a:t>NOW WHAT?</a:t>
            </a:r>
            <a:endParaRPr lang="en-US" sz="1100" dirty="0">
              <a:solidFill>
                <a:schemeClr val="bg1"/>
              </a:solidFill>
            </a:endParaRPr>
          </a:p>
        </p:txBody>
      </p:sp>
      <p:grpSp>
        <p:nvGrpSpPr>
          <p:cNvPr id="38" name="Group 37">
            <a:extLst>
              <a:ext uri="{FF2B5EF4-FFF2-40B4-BE49-F238E27FC236}">
                <a16:creationId xmlns:a16="http://schemas.microsoft.com/office/drawing/2014/main" id="{475DE901-A3D3-22BA-2858-D8CFB4311B3E}"/>
              </a:ext>
            </a:extLst>
          </p:cNvPr>
          <p:cNvGrpSpPr/>
          <p:nvPr/>
        </p:nvGrpSpPr>
        <p:grpSpPr>
          <a:xfrm>
            <a:off x="1029050" y="6832353"/>
            <a:ext cx="1548496" cy="1395755"/>
            <a:chOff x="6355443" y="2768909"/>
            <a:chExt cx="4415537" cy="3980000"/>
          </a:xfrm>
          <a:solidFill>
            <a:schemeClr val="accent4">
              <a:lumMod val="20000"/>
              <a:lumOff val="80000"/>
            </a:schemeClr>
          </a:solidFill>
        </p:grpSpPr>
        <p:grpSp>
          <p:nvGrpSpPr>
            <p:cNvPr id="39" name="Group 38">
              <a:extLst>
                <a:ext uri="{FF2B5EF4-FFF2-40B4-BE49-F238E27FC236}">
                  <a16:creationId xmlns:a16="http://schemas.microsoft.com/office/drawing/2014/main" id="{C3F56492-B3D8-2D79-D2F1-14E15DAA0876}"/>
                </a:ext>
              </a:extLst>
            </p:cNvPr>
            <p:cNvGrpSpPr/>
            <p:nvPr/>
          </p:nvGrpSpPr>
          <p:grpSpPr>
            <a:xfrm>
              <a:off x="6355443" y="2768909"/>
              <a:ext cx="4415537" cy="3381803"/>
              <a:chOff x="6250241" y="2615892"/>
              <a:chExt cx="4415537" cy="3381803"/>
            </a:xfrm>
            <a:grpFill/>
          </p:grpSpPr>
          <p:sp>
            <p:nvSpPr>
              <p:cNvPr id="42" name="Oval 41">
                <a:extLst>
                  <a:ext uri="{FF2B5EF4-FFF2-40B4-BE49-F238E27FC236}">
                    <a16:creationId xmlns:a16="http://schemas.microsoft.com/office/drawing/2014/main" id="{AC13CA9D-F344-ADC1-3852-20413558E880}"/>
                  </a:ext>
                </a:extLst>
              </p:cNvPr>
              <p:cNvSpPr/>
              <p:nvPr/>
            </p:nvSpPr>
            <p:spPr>
              <a:xfrm>
                <a:off x="6250241" y="2707524"/>
                <a:ext cx="2362701" cy="2362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1A9C9FAA-EAE7-A35F-BE1B-6D33FE08577E}"/>
                  </a:ext>
                </a:extLst>
              </p:cNvPr>
              <p:cNvSpPr/>
              <p:nvPr/>
            </p:nvSpPr>
            <p:spPr>
              <a:xfrm>
                <a:off x="7888912" y="2615892"/>
                <a:ext cx="1938992" cy="19389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E7F3C7F3-1668-2F25-2AAA-95802981CCC3}"/>
                  </a:ext>
                </a:extLst>
              </p:cNvPr>
              <p:cNvSpPr/>
              <p:nvPr/>
            </p:nvSpPr>
            <p:spPr>
              <a:xfrm>
                <a:off x="6543290" y="3634995"/>
                <a:ext cx="2362700" cy="23627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18880EBD-86A9-EA57-2AC2-322FF793D946}"/>
                  </a:ext>
                </a:extLst>
              </p:cNvPr>
              <p:cNvSpPr/>
              <p:nvPr/>
            </p:nvSpPr>
            <p:spPr>
              <a:xfrm>
                <a:off x="8382566" y="3441827"/>
                <a:ext cx="2283212" cy="22832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Oval 39">
              <a:extLst>
                <a:ext uri="{FF2B5EF4-FFF2-40B4-BE49-F238E27FC236}">
                  <a16:creationId xmlns:a16="http://schemas.microsoft.com/office/drawing/2014/main" id="{892EDE3A-DF53-7A87-87A6-27A78868F3CF}"/>
                </a:ext>
              </a:extLst>
            </p:cNvPr>
            <p:cNvSpPr/>
            <p:nvPr/>
          </p:nvSpPr>
          <p:spPr>
            <a:xfrm>
              <a:off x="8819787" y="5994293"/>
              <a:ext cx="685056" cy="6850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9AB8E575-4E70-1370-2DD2-4C256F9575B2}"/>
                </a:ext>
              </a:extLst>
            </p:cNvPr>
            <p:cNvSpPr/>
            <p:nvPr/>
          </p:nvSpPr>
          <p:spPr>
            <a:xfrm>
              <a:off x="9632690" y="6406381"/>
              <a:ext cx="342528" cy="3425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A556AB7D-5361-1816-8216-4CEE1210CA9A}"/>
              </a:ext>
            </a:extLst>
          </p:cNvPr>
          <p:cNvSpPr txBox="1"/>
          <p:nvPr/>
        </p:nvSpPr>
        <p:spPr>
          <a:xfrm>
            <a:off x="1182937" y="7000415"/>
            <a:ext cx="1281569" cy="769441"/>
          </a:xfrm>
          <a:prstGeom prst="rect">
            <a:avLst/>
          </a:prstGeom>
          <a:noFill/>
        </p:spPr>
        <p:txBody>
          <a:bodyPr wrap="square">
            <a:spAutoFit/>
          </a:bodyPr>
          <a:lstStyle/>
          <a:p>
            <a:pPr algn="ctr"/>
            <a:r>
              <a:rPr lang="en-US" sz="1100" i="1" dirty="0">
                <a:cs typeface="Arial" panose="020B0604020202020204" pitchFamily="34" charset="0"/>
              </a:rPr>
              <a:t>How will your learning change your future practice?</a:t>
            </a:r>
          </a:p>
        </p:txBody>
      </p:sp>
      <p:sp>
        <p:nvSpPr>
          <p:cNvPr id="47" name="Hexagon 46">
            <a:extLst>
              <a:ext uri="{FF2B5EF4-FFF2-40B4-BE49-F238E27FC236}">
                <a16:creationId xmlns:a16="http://schemas.microsoft.com/office/drawing/2014/main" id="{48AE3576-0CDF-CC38-62A6-666A37D48F5C}"/>
              </a:ext>
            </a:extLst>
          </p:cNvPr>
          <p:cNvSpPr/>
          <p:nvPr/>
        </p:nvSpPr>
        <p:spPr>
          <a:xfrm rot="1782986">
            <a:off x="286724" y="30111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Hexagon 47">
            <a:extLst>
              <a:ext uri="{FF2B5EF4-FFF2-40B4-BE49-F238E27FC236}">
                <a16:creationId xmlns:a16="http://schemas.microsoft.com/office/drawing/2014/main" id="{C17D5AEF-A9CB-2E76-D934-D09D4644B1B0}"/>
              </a:ext>
            </a:extLst>
          </p:cNvPr>
          <p:cNvSpPr/>
          <p:nvPr/>
        </p:nvSpPr>
        <p:spPr>
          <a:xfrm rot="1782986">
            <a:off x="286724" y="76395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Hexagon 48">
            <a:extLst>
              <a:ext uri="{FF2B5EF4-FFF2-40B4-BE49-F238E27FC236}">
                <a16:creationId xmlns:a16="http://schemas.microsoft.com/office/drawing/2014/main" id="{3750ADF1-90F2-D76C-D86F-1C647B45B98E}"/>
              </a:ext>
            </a:extLst>
          </p:cNvPr>
          <p:cNvSpPr/>
          <p:nvPr/>
        </p:nvSpPr>
        <p:spPr>
          <a:xfrm rot="1782986">
            <a:off x="286724" y="122680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A3BE7EF1-2CC9-9A1E-908C-0AAEB056E180}"/>
              </a:ext>
            </a:extLst>
          </p:cNvPr>
          <p:cNvSpPr/>
          <p:nvPr/>
        </p:nvSpPr>
        <p:spPr>
          <a:xfrm rot="1782986">
            <a:off x="286724" y="1689645"/>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4EAEBCBC-A31D-9313-1176-DCC7A6E5A03A}"/>
              </a:ext>
            </a:extLst>
          </p:cNvPr>
          <p:cNvSpPr/>
          <p:nvPr/>
        </p:nvSpPr>
        <p:spPr>
          <a:xfrm rot="1782986">
            <a:off x="286724" y="215249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484466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98B95440-BA05-EE9F-8D74-6389ABCD5801}"/>
              </a:ext>
            </a:extLst>
          </p:cNvPr>
          <p:cNvSpPr txBox="1"/>
          <p:nvPr/>
        </p:nvSpPr>
        <p:spPr>
          <a:xfrm>
            <a:off x="430839" y="5643281"/>
            <a:ext cx="1405797" cy="2092881"/>
          </a:xfrm>
          <a:prstGeom prst="rect">
            <a:avLst/>
          </a:prstGeom>
          <a:noFill/>
        </p:spPr>
        <p:txBody>
          <a:bodyPr wrap="square">
            <a:spAutoFit/>
          </a:bodyPr>
          <a:lstStyle/>
          <a:p>
            <a:pPr algn="ctr"/>
            <a:r>
              <a:rPr lang="en-US" sz="13000" b="1" dirty="0">
                <a:solidFill>
                  <a:schemeClr val="accent4">
                    <a:lumMod val="20000"/>
                    <a:lumOff val="80000"/>
                  </a:schemeClr>
                </a:solidFill>
                <a:latin typeface="Britannic Bold" panose="020B0903060703020204" pitchFamily="34" charset="0"/>
              </a:rPr>
              <a:t>!</a:t>
            </a:r>
            <a:endParaRPr lang="en-US" sz="13000" dirty="0">
              <a:solidFill>
                <a:schemeClr val="accent4">
                  <a:lumMod val="20000"/>
                  <a:lumOff val="80000"/>
                </a:schemeClr>
              </a:solidFill>
            </a:endParaRPr>
          </a:p>
        </p:txBody>
      </p:sp>
      <p:sp>
        <p:nvSpPr>
          <p:cNvPr id="7" name="TextBox 6">
            <a:extLst>
              <a:ext uri="{FF2B5EF4-FFF2-40B4-BE49-F238E27FC236}">
                <a16:creationId xmlns:a16="http://schemas.microsoft.com/office/drawing/2014/main" id="{CA63EF8E-1CEC-BC02-8FCD-81BAD8620B67}"/>
              </a:ext>
            </a:extLst>
          </p:cNvPr>
          <p:cNvSpPr txBox="1"/>
          <p:nvPr/>
        </p:nvSpPr>
        <p:spPr>
          <a:xfrm>
            <a:off x="1842464" y="1196979"/>
            <a:ext cx="4419463" cy="3985706"/>
          </a:xfrm>
          <a:prstGeom prst="rect">
            <a:avLst/>
          </a:prstGeom>
          <a:noFill/>
        </p:spPr>
        <p:txBody>
          <a:bodyPr wrap="square">
            <a:spAutoFit/>
          </a:bodyPr>
          <a:lstStyle/>
          <a:p>
            <a:r>
              <a:rPr lang="en-US" sz="1100" b="1" dirty="0"/>
              <a:t>ZE NAW</a:t>
            </a:r>
          </a:p>
          <a:p>
            <a:r>
              <a:rPr lang="en-US" sz="1100" dirty="0"/>
              <a:t>Ze Naw is a 7-year-old girl with a physical disability. Her right side is weaker, which makes it harder to do everyday activities such as getting dressed or eating. For a girl her age, she’s very chatty and intelligent! She can read and write, do basic calculations, and tell the time.</a:t>
            </a:r>
          </a:p>
          <a:p>
            <a:endParaRPr lang="en-US" sz="1100" dirty="0"/>
          </a:p>
          <a:p>
            <a:r>
              <a:rPr lang="en-US" sz="1100" dirty="0"/>
              <a:t>Ze Naw is internally displaced and lives with her family in an IDP camp. She has been receiving case management support for some time, but during a follow-up her mother informed the caseworker on the following issue: </a:t>
            </a:r>
          </a:p>
          <a:p>
            <a:endParaRPr lang="en-US" sz="1100" dirty="0"/>
          </a:p>
          <a:p>
            <a:r>
              <a:rPr lang="en-US" sz="1100" dirty="0"/>
              <a:t>Her mother tried to enroll Ze Naw in the local school. Ze Naw’s friends from the camp also attend this school. First, her mother had to wait to obtain Ze Naw’s identity documents, which were still in their village of origin. This week she managed to obtain her birth certificate, which should be enough to complete the registration. But when she and Ze Naw went to the school, they were sent back. The administrative assistant said that they couldn’t include Ze Naw in a regular class due to her physical disability. They do not have the staff to provide any additional assistance Ze Naw might need.</a:t>
            </a:r>
          </a:p>
          <a:p>
            <a:endParaRPr lang="en-US" sz="1100" dirty="0"/>
          </a:p>
          <a:p>
            <a:r>
              <a:rPr lang="en-US" sz="1100" dirty="0"/>
              <a:t>Ze Naw’s mother feels very angry and disappointed about this! In their village, Ze Naw was going to school with the other children. Why don’t they allow her to join this school?</a:t>
            </a:r>
          </a:p>
        </p:txBody>
      </p:sp>
      <p:sp>
        <p:nvSpPr>
          <p:cNvPr id="8" name="Rectangle 7">
            <a:extLst>
              <a:ext uri="{FF2B5EF4-FFF2-40B4-BE49-F238E27FC236}">
                <a16:creationId xmlns:a16="http://schemas.microsoft.com/office/drawing/2014/main" id="{1DD88E5D-A80F-6ED2-CB39-BFCE68231C16}"/>
              </a:ext>
            </a:extLst>
          </p:cNvPr>
          <p:cNvSpPr/>
          <p:nvPr/>
        </p:nvSpPr>
        <p:spPr>
          <a:xfrm>
            <a:off x="1842465" y="5985210"/>
            <a:ext cx="4407863" cy="2346585"/>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100" dirty="0">
              <a:solidFill>
                <a:schemeClr val="accent4"/>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AA06125-9448-DC28-B5F5-1367792575AA}"/>
              </a:ext>
            </a:extLst>
          </p:cNvPr>
          <p:cNvSpPr txBox="1"/>
          <p:nvPr/>
        </p:nvSpPr>
        <p:spPr>
          <a:xfrm>
            <a:off x="996287" y="703794"/>
            <a:ext cx="5254042" cy="276999"/>
          </a:xfrm>
          <a:prstGeom prst="rect">
            <a:avLst/>
          </a:prstGeom>
          <a:noFill/>
        </p:spPr>
        <p:txBody>
          <a:bodyPr wrap="square" rtlCol="0">
            <a:spAutoFit/>
          </a:bodyPr>
          <a:lstStyle/>
          <a:p>
            <a:r>
              <a:rPr lang="en-US" sz="1200" b="1" spc="300" dirty="0">
                <a:solidFill>
                  <a:schemeClr val="tx1"/>
                </a:solidFill>
              </a:rPr>
              <a:t>PROBLEM SOLVING - CASE STUDY </a:t>
            </a:r>
          </a:p>
        </p:txBody>
      </p:sp>
      <p:grpSp>
        <p:nvGrpSpPr>
          <p:cNvPr id="16" name="Group 15">
            <a:extLst>
              <a:ext uri="{FF2B5EF4-FFF2-40B4-BE49-F238E27FC236}">
                <a16:creationId xmlns:a16="http://schemas.microsoft.com/office/drawing/2014/main" id="{545771EF-F1E7-82E3-F385-64DE4BA9F3D4}"/>
              </a:ext>
            </a:extLst>
          </p:cNvPr>
          <p:cNvGrpSpPr/>
          <p:nvPr/>
        </p:nvGrpSpPr>
        <p:grpSpPr>
          <a:xfrm>
            <a:off x="1119752" y="1196979"/>
            <a:ext cx="577997" cy="1152589"/>
            <a:chOff x="2054399" y="1975956"/>
            <a:chExt cx="1276003" cy="2544490"/>
          </a:xfrm>
        </p:grpSpPr>
        <p:sp>
          <p:nvSpPr>
            <p:cNvPr id="9" name="Round Same Side Corner Rectangle 46">
              <a:extLst>
                <a:ext uri="{FF2B5EF4-FFF2-40B4-BE49-F238E27FC236}">
                  <a16:creationId xmlns:a16="http://schemas.microsoft.com/office/drawing/2014/main" id="{995B4D28-37D9-6556-F90D-27501B94FEC1}"/>
                </a:ext>
              </a:extLst>
            </p:cNvPr>
            <p:cNvSpPr/>
            <p:nvPr/>
          </p:nvSpPr>
          <p:spPr>
            <a:xfrm>
              <a:off x="2188895" y="3185670"/>
              <a:ext cx="1010515" cy="1334775"/>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01E742BB-C538-17E6-B654-B5D13FC9C95A}"/>
                </a:ext>
              </a:extLst>
            </p:cNvPr>
            <p:cNvSpPr/>
            <p:nvPr/>
          </p:nvSpPr>
          <p:spPr>
            <a:xfrm>
              <a:off x="2181400" y="1975956"/>
              <a:ext cx="1022002" cy="103240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latin typeface="Arial" panose="020B0604020202020204" pitchFamily="34" charset="0"/>
                <a:cs typeface="Arial" panose="020B0604020202020204" pitchFamily="34" charset="0"/>
              </a:endParaRPr>
            </a:p>
          </p:txBody>
        </p:sp>
        <p:sp>
          <p:nvSpPr>
            <p:cNvPr id="15" name="Trapezoid 14">
              <a:extLst>
                <a:ext uri="{FF2B5EF4-FFF2-40B4-BE49-F238E27FC236}">
                  <a16:creationId xmlns:a16="http://schemas.microsoft.com/office/drawing/2014/main" id="{B8D44113-8A09-747F-F8A3-B63877520684}"/>
                </a:ext>
              </a:extLst>
            </p:cNvPr>
            <p:cNvSpPr/>
            <p:nvPr/>
          </p:nvSpPr>
          <p:spPr>
            <a:xfrm>
              <a:off x="2054399" y="3651478"/>
              <a:ext cx="1276003" cy="868968"/>
            </a:xfrm>
            <a:prstGeom prst="trapezoid">
              <a:avLst>
                <a:gd name="adj" fmla="val 1668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Oval 16">
            <a:extLst>
              <a:ext uri="{FF2B5EF4-FFF2-40B4-BE49-F238E27FC236}">
                <a16:creationId xmlns:a16="http://schemas.microsoft.com/office/drawing/2014/main" id="{7E613A6F-EAA2-61B3-5D9D-274277B4D3ED}"/>
              </a:ext>
            </a:extLst>
          </p:cNvPr>
          <p:cNvSpPr/>
          <p:nvPr/>
        </p:nvSpPr>
        <p:spPr>
          <a:xfrm>
            <a:off x="1239315" y="5780311"/>
            <a:ext cx="711112" cy="71111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Arial" panose="020B0604020202020204" pitchFamily="34" charset="0"/>
                <a:cs typeface="Arial" panose="020B0604020202020204" pitchFamily="34" charset="0"/>
              </a:rPr>
              <a:t>1</a:t>
            </a:r>
          </a:p>
        </p:txBody>
      </p:sp>
      <p:sp>
        <p:nvSpPr>
          <p:cNvPr id="21" name="TextBox 20">
            <a:extLst>
              <a:ext uri="{FF2B5EF4-FFF2-40B4-BE49-F238E27FC236}">
                <a16:creationId xmlns:a16="http://schemas.microsoft.com/office/drawing/2014/main" id="{1CF7B76F-D5E0-9D8D-C1C9-4FFD82D3B85C}"/>
              </a:ext>
            </a:extLst>
          </p:cNvPr>
          <p:cNvSpPr txBox="1"/>
          <p:nvPr/>
        </p:nvSpPr>
        <p:spPr>
          <a:xfrm>
            <a:off x="1830864" y="5673548"/>
            <a:ext cx="4419464" cy="261610"/>
          </a:xfrm>
          <a:prstGeom prst="rect">
            <a:avLst/>
          </a:prstGeom>
          <a:noFill/>
        </p:spPr>
        <p:txBody>
          <a:bodyPr wrap="square">
            <a:spAutoFit/>
          </a:bodyPr>
          <a:lstStyle/>
          <a:p>
            <a:r>
              <a:rPr lang="en-US" sz="1100" b="1" dirty="0">
                <a:latin typeface="Arial" panose="020B0604020202020204" pitchFamily="34" charset="0"/>
                <a:cs typeface="Arial" panose="020B0604020202020204" pitchFamily="34" charset="0"/>
              </a:rPr>
              <a:t>Recognize there is a problem or concern and define it</a:t>
            </a:r>
          </a:p>
        </p:txBody>
      </p:sp>
      <p:sp>
        <p:nvSpPr>
          <p:cNvPr id="22" name="Hexagon 21">
            <a:extLst>
              <a:ext uri="{FF2B5EF4-FFF2-40B4-BE49-F238E27FC236}">
                <a16:creationId xmlns:a16="http://schemas.microsoft.com/office/drawing/2014/main" id="{D3373ACD-FA1C-E707-9AA8-B1A2BB966B4E}"/>
              </a:ext>
            </a:extLst>
          </p:cNvPr>
          <p:cNvSpPr/>
          <p:nvPr/>
        </p:nvSpPr>
        <p:spPr>
          <a:xfrm rot="1782986">
            <a:off x="286724" y="30111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Hexagon 22">
            <a:extLst>
              <a:ext uri="{FF2B5EF4-FFF2-40B4-BE49-F238E27FC236}">
                <a16:creationId xmlns:a16="http://schemas.microsoft.com/office/drawing/2014/main" id="{2F5D3962-5A82-50F1-CC41-0392A4E78C2A}"/>
              </a:ext>
            </a:extLst>
          </p:cNvPr>
          <p:cNvSpPr/>
          <p:nvPr/>
        </p:nvSpPr>
        <p:spPr>
          <a:xfrm rot="1782986">
            <a:off x="286724" y="76395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Hexagon 23">
            <a:extLst>
              <a:ext uri="{FF2B5EF4-FFF2-40B4-BE49-F238E27FC236}">
                <a16:creationId xmlns:a16="http://schemas.microsoft.com/office/drawing/2014/main" id="{A31999BD-9F52-83E9-1DF8-0BCFBF482B70}"/>
              </a:ext>
            </a:extLst>
          </p:cNvPr>
          <p:cNvSpPr/>
          <p:nvPr/>
        </p:nvSpPr>
        <p:spPr>
          <a:xfrm rot="1782986">
            <a:off x="286724" y="122680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Hexagon 24">
            <a:extLst>
              <a:ext uri="{FF2B5EF4-FFF2-40B4-BE49-F238E27FC236}">
                <a16:creationId xmlns:a16="http://schemas.microsoft.com/office/drawing/2014/main" id="{CD7114D5-398E-0C7A-A8BB-CC1D26199C20}"/>
              </a:ext>
            </a:extLst>
          </p:cNvPr>
          <p:cNvSpPr/>
          <p:nvPr/>
        </p:nvSpPr>
        <p:spPr>
          <a:xfrm rot="1782986">
            <a:off x="286724" y="1689645"/>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Hexagon 25">
            <a:extLst>
              <a:ext uri="{FF2B5EF4-FFF2-40B4-BE49-F238E27FC236}">
                <a16:creationId xmlns:a16="http://schemas.microsoft.com/office/drawing/2014/main" id="{E51634FB-2525-94C8-A75B-615D32F1168F}"/>
              </a:ext>
            </a:extLst>
          </p:cNvPr>
          <p:cNvSpPr/>
          <p:nvPr/>
        </p:nvSpPr>
        <p:spPr>
          <a:xfrm rot="1782986">
            <a:off x="286724" y="215249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4465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a:extLst>
              <a:ext uri="{FF2B5EF4-FFF2-40B4-BE49-F238E27FC236}">
                <a16:creationId xmlns:a16="http://schemas.microsoft.com/office/drawing/2014/main" id="{4B56C562-5CF5-1BA7-8C09-772E69C3CFCE}"/>
              </a:ext>
            </a:extLst>
          </p:cNvPr>
          <p:cNvGrpSpPr/>
          <p:nvPr/>
        </p:nvGrpSpPr>
        <p:grpSpPr>
          <a:xfrm>
            <a:off x="596071" y="6633804"/>
            <a:ext cx="1137794" cy="1135727"/>
            <a:chOff x="6251161" y="1933448"/>
            <a:chExt cx="1407478" cy="1404920"/>
          </a:xfrm>
          <a:solidFill>
            <a:schemeClr val="accent4">
              <a:lumMod val="20000"/>
              <a:lumOff val="80000"/>
            </a:schemeClr>
          </a:solidFill>
        </p:grpSpPr>
        <p:sp>
          <p:nvSpPr>
            <p:cNvPr id="57" name="Oval 56">
              <a:extLst>
                <a:ext uri="{FF2B5EF4-FFF2-40B4-BE49-F238E27FC236}">
                  <a16:creationId xmlns:a16="http://schemas.microsoft.com/office/drawing/2014/main" id="{C2CD55DB-2679-52D6-5E84-844309F7CD6E}"/>
                </a:ext>
              </a:extLst>
            </p:cNvPr>
            <p:cNvSpPr/>
            <p:nvPr/>
          </p:nvSpPr>
          <p:spPr>
            <a:xfrm>
              <a:off x="6566236" y="2245161"/>
              <a:ext cx="811065" cy="8333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5175A099-4D14-B935-04EF-03E4D8E5870F}"/>
                </a:ext>
              </a:extLst>
            </p:cNvPr>
            <p:cNvSpPr/>
            <p:nvPr/>
          </p:nvSpPr>
          <p:spPr>
            <a:xfrm>
              <a:off x="6803455" y="3019984"/>
              <a:ext cx="320952" cy="1899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Top Corners Snipped 58">
              <a:extLst>
                <a:ext uri="{FF2B5EF4-FFF2-40B4-BE49-F238E27FC236}">
                  <a16:creationId xmlns:a16="http://schemas.microsoft.com/office/drawing/2014/main" id="{E0EE1C70-BA27-BE8B-9050-F7DF65EFC566}"/>
                </a:ext>
              </a:extLst>
            </p:cNvPr>
            <p:cNvSpPr/>
            <p:nvPr/>
          </p:nvSpPr>
          <p:spPr>
            <a:xfrm rot="10800000">
              <a:off x="6876864" y="3252447"/>
              <a:ext cx="189807" cy="85921"/>
            </a:xfrm>
            <a:prstGeom prst="snip2SameRect">
              <a:avLst>
                <a:gd name="adj1" fmla="val 34272"/>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lowchart: Alternate Process 59">
              <a:extLst>
                <a:ext uri="{FF2B5EF4-FFF2-40B4-BE49-F238E27FC236}">
                  <a16:creationId xmlns:a16="http://schemas.microsoft.com/office/drawing/2014/main" id="{FB3A86F0-520C-49C7-4913-E1D1C11F0A52}"/>
                </a:ext>
              </a:extLst>
            </p:cNvPr>
            <p:cNvSpPr/>
            <p:nvPr/>
          </p:nvSpPr>
          <p:spPr>
            <a:xfrm rot="19777855">
              <a:off x="6683953" y="1934818"/>
              <a:ext cx="71120" cy="229989"/>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lowchart: Alternate Process 60">
              <a:extLst>
                <a:ext uri="{FF2B5EF4-FFF2-40B4-BE49-F238E27FC236}">
                  <a16:creationId xmlns:a16="http://schemas.microsoft.com/office/drawing/2014/main" id="{3A551D0B-BCC7-2CCB-834E-951C9A17C98A}"/>
                </a:ext>
              </a:extLst>
            </p:cNvPr>
            <p:cNvSpPr/>
            <p:nvPr/>
          </p:nvSpPr>
          <p:spPr>
            <a:xfrm rot="17681113">
              <a:off x="6330596" y="2271930"/>
              <a:ext cx="71120" cy="229989"/>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lowchart: Alternate Process 61">
              <a:extLst>
                <a:ext uri="{FF2B5EF4-FFF2-40B4-BE49-F238E27FC236}">
                  <a16:creationId xmlns:a16="http://schemas.microsoft.com/office/drawing/2014/main" id="{D752631E-9067-5019-4469-8805339F883A}"/>
                </a:ext>
              </a:extLst>
            </p:cNvPr>
            <p:cNvSpPr/>
            <p:nvPr/>
          </p:nvSpPr>
          <p:spPr>
            <a:xfrm rot="1626751">
              <a:off x="7185288" y="1933448"/>
              <a:ext cx="71120" cy="229989"/>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lowchart: Alternate Process 62">
              <a:extLst>
                <a:ext uri="{FF2B5EF4-FFF2-40B4-BE49-F238E27FC236}">
                  <a16:creationId xmlns:a16="http://schemas.microsoft.com/office/drawing/2014/main" id="{C099330D-1D06-03BF-D5EB-119079E7324E}"/>
                </a:ext>
              </a:extLst>
            </p:cNvPr>
            <p:cNvSpPr/>
            <p:nvPr/>
          </p:nvSpPr>
          <p:spPr>
            <a:xfrm rot="3733764">
              <a:off x="7508085" y="2271929"/>
              <a:ext cx="71120" cy="229989"/>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a:extLst>
              <a:ext uri="{FF2B5EF4-FFF2-40B4-BE49-F238E27FC236}">
                <a16:creationId xmlns:a16="http://schemas.microsoft.com/office/drawing/2014/main" id="{13DB4F1F-43A3-FB30-2E2B-31A370072875}"/>
              </a:ext>
            </a:extLst>
          </p:cNvPr>
          <p:cNvGrpSpPr/>
          <p:nvPr/>
        </p:nvGrpSpPr>
        <p:grpSpPr>
          <a:xfrm>
            <a:off x="659230" y="4159692"/>
            <a:ext cx="1257532" cy="868968"/>
            <a:chOff x="852526" y="2104351"/>
            <a:chExt cx="1871670" cy="1293344"/>
          </a:xfrm>
          <a:solidFill>
            <a:schemeClr val="accent4">
              <a:lumMod val="20000"/>
              <a:lumOff val="80000"/>
            </a:schemeClr>
          </a:solidFill>
        </p:grpSpPr>
        <p:grpSp>
          <p:nvGrpSpPr>
            <p:cNvPr id="30" name="Group 29">
              <a:extLst>
                <a:ext uri="{FF2B5EF4-FFF2-40B4-BE49-F238E27FC236}">
                  <a16:creationId xmlns:a16="http://schemas.microsoft.com/office/drawing/2014/main" id="{885F8F17-25E0-5073-65EE-CC98A9532450}"/>
                </a:ext>
              </a:extLst>
            </p:cNvPr>
            <p:cNvGrpSpPr/>
            <p:nvPr/>
          </p:nvGrpSpPr>
          <p:grpSpPr>
            <a:xfrm>
              <a:off x="1151503" y="2104351"/>
              <a:ext cx="1572693" cy="1128304"/>
              <a:chOff x="1151503" y="2104351"/>
              <a:chExt cx="1572693" cy="1128304"/>
            </a:xfrm>
            <a:grpFill/>
          </p:grpSpPr>
          <p:sp>
            <p:nvSpPr>
              <p:cNvPr id="52" name="Oval 51">
                <a:extLst>
                  <a:ext uri="{FF2B5EF4-FFF2-40B4-BE49-F238E27FC236}">
                    <a16:creationId xmlns:a16="http://schemas.microsoft.com/office/drawing/2014/main" id="{5DE8C43B-E815-2B31-1FBA-679E2B0D9E27}"/>
                  </a:ext>
                </a:extLst>
              </p:cNvPr>
              <p:cNvSpPr/>
              <p:nvPr/>
            </p:nvSpPr>
            <p:spPr>
              <a:xfrm>
                <a:off x="1151503" y="2170542"/>
                <a:ext cx="669253" cy="6692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B204E13D-4EEE-CE6B-97FA-381205536EEF}"/>
                  </a:ext>
                </a:extLst>
              </p:cNvPr>
              <p:cNvSpPr/>
              <p:nvPr/>
            </p:nvSpPr>
            <p:spPr>
              <a:xfrm>
                <a:off x="1389169" y="2361842"/>
                <a:ext cx="669253" cy="6692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887AD52B-FB73-78DB-365C-F7A7D8938AB3}"/>
                  </a:ext>
                </a:extLst>
              </p:cNvPr>
              <p:cNvSpPr/>
              <p:nvPr/>
            </p:nvSpPr>
            <p:spPr>
              <a:xfrm>
                <a:off x="1597641" y="2104351"/>
                <a:ext cx="669253" cy="6692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B7ADABDC-BEFE-C37C-4D76-CC03CA9CCDA9}"/>
                  </a:ext>
                </a:extLst>
              </p:cNvPr>
              <p:cNvSpPr/>
              <p:nvPr/>
            </p:nvSpPr>
            <p:spPr>
              <a:xfrm>
                <a:off x="1748747" y="2257206"/>
                <a:ext cx="975449" cy="97544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Oval 33">
              <a:extLst>
                <a:ext uri="{FF2B5EF4-FFF2-40B4-BE49-F238E27FC236}">
                  <a16:creationId xmlns:a16="http://schemas.microsoft.com/office/drawing/2014/main" id="{E8ED08E2-93CF-492B-C881-9FC417C31D94}"/>
                </a:ext>
              </a:extLst>
            </p:cNvPr>
            <p:cNvSpPr/>
            <p:nvPr/>
          </p:nvSpPr>
          <p:spPr>
            <a:xfrm>
              <a:off x="1003687" y="2865927"/>
              <a:ext cx="282018" cy="2820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E963DCD9-7400-A2C8-164D-400806A19B59}"/>
                </a:ext>
              </a:extLst>
            </p:cNvPr>
            <p:cNvSpPr/>
            <p:nvPr/>
          </p:nvSpPr>
          <p:spPr>
            <a:xfrm>
              <a:off x="852526" y="3174078"/>
              <a:ext cx="223617" cy="2236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719CEB91-8B3B-418F-2B29-D91A1DE9BAC4}"/>
              </a:ext>
            </a:extLst>
          </p:cNvPr>
          <p:cNvGrpSpPr/>
          <p:nvPr/>
        </p:nvGrpSpPr>
        <p:grpSpPr>
          <a:xfrm>
            <a:off x="963542" y="1185659"/>
            <a:ext cx="772885" cy="1129309"/>
            <a:chOff x="8661923" y="4758813"/>
            <a:chExt cx="825538" cy="1206243"/>
          </a:xfrm>
          <a:solidFill>
            <a:schemeClr val="accent4">
              <a:lumMod val="20000"/>
              <a:lumOff val="80000"/>
            </a:schemeClr>
          </a:solidFill>
        </p:grpSpPr>
        <p:sp>
          <p:nvSpPr>
            <p:cNvPr id="13" name="Circle: Hollow 12">
              <a:extLst>
                <a:ext uri="{FF2B5EF4-FFF2-40B4-BE49-F238E27FC236}">
                  <a16:creationId xmlns:a16="http://schemas.microsoft.com/office/drawing/2014/main" id="{E75BD4CF-FB9C-A8B7-72F4-03AD97E87F15}"/>
                </a:ext>
              </a:extLst>
            </p:cNvPr>
            <p:cNvSpPr/>
            <p:nvPr/>
          </p:nvSpPr>
          <p:spPr>
            <a:xfrm>
              <a:off x="8661923" y="4758813"/>
              <a:ext cx="825538" cy="845574"/>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Rectangle: Rounded Corners 14">
              <a:extLst>
                <a:ext uri="{FF2B5EF4-FFF2-40B4-BE49-F238E27FC236}">
                  <a16:creationId xmlns:a16="http://schemas.microsoft.com/office/drawing/2014/main" id="{DCD77CFA-CC77-6A60-403C-DD7E2C78B6FE}"/>
                </a:ext>
              </a:extLst>
            </p:cNvPr>
            <p:cNvSpPr/>
            <p:nvPr/>
          </p:nvSpPr>
          <p:spPr>
            <a:xfrm rot="1978244">
              <a:off x="8694854" y="5424756"/>
              <a:ext cx="193867" cy="5403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Rectangle 3">
            <a:extLst>
              <a:ext uri="{FF2B5EF4-FFF2-40B4-BE49-F238E27FC236}">
                <a16:creationId xmlns:a16="http://schemas.microsoft.com/office/drawing/2014/main" id="{7EF83434-5FD8-2A09-51B6-2C3E289E1E9A}"/>
              </a:ext>
            </a:extLst>
          </p:cNvPr>
          <p:cNvSpPr/>
          <p:nvPr/>
        </p:nvSpPr>
        <p:spPr>
          <a:xfrm>
            <a:off x="1842465" y="1000093"/>
            <a:ext cx="4407863" cy="2346585"/>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100" b="1" dirty="0">
              <a:solidFill>
                <a:schemeClr val="accent4"/>
              </a:solidFill>
              <a:latin typeface="Arial" panose="020B0604020202020204" pitchFamily="34" charset="0"/>
              <a:cs typeface="Arial" panose="020B0604020202020204" pitchFamily="34" charset="0"/>
            </a:endParaRPr>
          </a:p>
        </p:txBody>
      </p:sp>
      <p:sp>
        <p:nvSpPr>
          <p:cNvPr id="5" name="Oval 4">
            <a:extLst>
              <a:ext uri="{FF2B5EF4-FFF2-40B4-BE49-F238E27FC236}">
                <a16:creationId xmlns:a16="http://schemas.microsoft.com/office/drawing/2014/main" id="{E3BE7465-D454-516D-6FCA-8686B4FCA559}"/>
              </a:ext>
            </a:extLst>
          </p:cNvPr>
          <p:cNvSpPr/>
          <p:nvPr/>
        </p:nvSpPr>
        <p:spPr>
          <a:xfrm>
            <a:off x="1205650" y="815013"/>
            <a:ext cx="711112" cy="71111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Arial" panose="020B0604020202020204" pitchFamily="34" charset="0"/>
                <a:cs typeface="Arial" panose="020B0604020202020204" pitchFamily="34" charset="0"/>
              </a:rPr>
              <a:t>2</a:t>
            </a:r>
          </a:p>
        </p:txBody>
      </p:sp>
      <p:sp>
        <p:nvSpPr>
          <p:cNvPr id="16" name="TextBox 15">
            <a:extLst>
              <a:ext uri="{FF2B5EF4-FFF2-40B4-BE49-F238E27FC236}">
                <a16:creationId xmlns:a16="http://schemas.microsoft.com/office/drawing/2014/main" id="{15EDE78D-58E0-7A1D-C2B6-F9EDFA6D76B7}"/>
              </a:ext>
            </a:extLst>
          </p:cNvPr>
          <p:cNvSpPr txBox="1"/>
          <p:nvPr/>
        </p:nvSpPr>
        <p:spPr>
          <a:xfrm>
            <a:off x="1842465" y="700749"/>
            <a:ext cx="4419464" cy="261610"/>
          </a:xfrm>
          <a:prstGeom prst="rect">
            <a:avLst/>
          </a:prstGeom>
          <a:noFill/>
        </p:spPr>
        <p:txBody>
          <a:bodyPr wrap="square">
            <a:spAutoFit/>
          </a:bodyPr>
          <a:lstStyle/>
          <a:p>
            <a:r>
              <a:rPr lang="en-US" sz="1100" b="1" dirty="0">
                <a:latin typeface="Arial" panose="020B0604020202020204" pitchFamily="34" charset="0"/>
                <a:cs typeface="Arial" panose="020B0604020202020204" pitchFamily="34" charset="0"/>
              </a:rPr>
              <a:t>Analyze the causes to the problem and define the goal </a:t>
            </a:r>
          </a:p>
        </p:txBody>
      </p:sp>
      <p:sp>
        <p:nvSpPr>
          <p:cNvPr id="20" name="Rectangle 19">
            <a:extLst>
              <a:ext uri="{FF2B5EF4-FFF2-40B4-BE49-F238E27FC236}">
                <a16:creationId xmlns:a16="http://schemas.microsoft.com/office/drawing/2014/main" id="{B3015BC6-9702-7EF8-911B-91A3A594A165}"/>
              </a:ext>
            </a:extLst>
          </p:cNvPr>
          <p:cNvSpPr/>
          <p:nvPr/>
        </p:nvSpPr>
        <p:spPr>
          <a:xfrm>
            <a:off x="1842465" y="3816832"/>
            <a:ext cx="4407863" cy="2346585"/>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100" b="1" dirty="0">
              <a:solidFill>
                <a:schemeClr val="accent4"/>
              </a:solidFill>
              <a:latin typeface="Arial" panose="020B0604020202020204" pitchFamily="34" charset="0"/>
              <a:cs typeface="Arial" panose="020B0604020202020204" pitchFamily="34" charset="0"/>
            </a:endParaRPr>
          </a:p>
        </p:txBody>
      </p:sp>
      <p:sp>
        <p:nvSpPr>
          <p:cNvPr id="21" name="Oval 20">
            <a:extLst>
              <a:ext uri="{FF2B5EF4-FFF2-40B4-BE49-F238E27FC236}">
                <a16:creationId xmlns:a16="http://schemas.microsoft.com/office/drawing/2014/main" id="{040E7BF1-E9A8-DE4D-3C63-93FF9A09E6AE}"/>
              </a:ext>
            </a:extLst>
          </p:cNvPr>
          <p:cNvSpPr/>
          <p:nvPr/>
        </p:nvSpPr>
        <p:spPr>
          <a:xfrm>
            <a:off x="1205650" y="3631752"/>
            <a:ext cx="711112" cy="71111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Arial" panose="020B0604020202020204" pitchFamily="34" charset="0"/>
                <a:cs typeface="Arial" panose="020B0604020202020204" pitchFamily="34" charset="0"/>
              </a:rPr>
              <a:t>3</a:t>
            </a:r>
          </a:p>
        </p:txBody>
      </p:sp>
      <p:sp>
        <p:nvSpPr>
          <p:cNvPr id="22" name="TextBox 21">
            <a:extLst>
              <a:ext uri="{FF2B5EF4-FFF2-40B4-BE49-F238E27FC236}">
                <a16:creationId xmlns:a16="http://schemas.microsoft.com/office/drawing/2014/main" id="{35F1F7F9-31A0-64B1-FBA3-176B453E494D}"/>
              </a:ext>
            </a:extLst>
          </p:cNvPr>
          <p:cNvSpPr txBox="1"/>
          <p:nvPr/>
        </p:nvSpPr>
        <p:spPr>
          <a:xfrm>
            <a:off x="1842465" y="3517488"/>
            <a:ext cx="4419464" cy="261610"/>
          </a:xfrm>
          <a:prstGeom prst="rect">
            <a:avLst/>
          </a:prstGeom>
          <a:noFill/>
        </p:spPr>
        <p:txBody>
          <a:bodyPr wrap="square">
            <a:spAutoFit/>
          </a:bodyPr>
          <a:lstStyle/>
          <a:p>
            <a:r>
              <a:rPr lang="en-US" sz="1100" b="1" dirty="0">
                <a:latin typeface="Arial" panose="020B0604020202020204" pitchFamily="34" charset="0"/>
                <a:cs typeface="Arial" panose="020B0604020202020204" pitchFamily="34" charset="0"/>
              </a:rPr>
              <a:t>Brainstorm on possible solutions, ways to address concern</a:t>
            </a:r>
          </a:p>
        </p:txBody>
      </p:sp>
      <p:sp>
        <p:nvSpPr>
          <p:cNvPr id="26" name="Rectangle 25">
            <a:extLst>
              <a:ext uri="{FF2B5EF4-FFF2-40B4-BE49-F238E27FC236}">
                <a16:creationId xmlns:a16="http://schemas.microsoft.com/office/drawing/2014/main" id="{4464824E-43A0-2856-2EAD-6453DBBB74AC}"/>
              </a:ext>
            </a:extLst>
          </p:cNvPr>
          <p:cNvSpPr/>
          <p:nvPr/>
        </p:nvSpPr>
        <p:spPr>
          <a:xfrm>
            <a:off x="1842465" y="6633804"/>
            <a:ext cx="4407863" cy="2346585"/>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100" b="1" dirty="0">
              <a:solidFill>
                <a:schemeClr val="accent4"/>
              </a:solidFill>
              <a:latin typeface="Arial" panose="020B0604020202020204" pitchFamily="34" charset="0"/>
              <a:cs typeface="Arial" panose="020B0604020202020204" pitchFamily="34" charset="0"/>
            </a:endParaRPr>
          </a:p>
        </p:txBody>
      </p:sp>
      <p:sp>
        <p:nvSpPr>
          <p:cNvPr id="27" name="Oval 26">
            <a:extLst>
              <a:ext uri="{FF2B5EF4-FFF2-40B4-BE49-F238E27FC236}">
                <a16:creationId xmlns:a16="http://schemas.microsoft.com/office/drawing/2014/main" id="{6B2D264E-C04C-7A54-95D7-3AD38FEE6E20}"/>
              </a:ext>
            </a:extLst>
          </p:cNvPr>
          <p:cNvSpPr/>
          <p:nvPr/>
        </p:nvSpPr>
        <p:spPr>
          <a:xfrm>
            <a:off x="1205650" y="6448724"/>
            <a:ext cx="711112" cy="71111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Arial" panose="020B0604020202020204" pitchFamily="34" charset="0"/>
                <a:cs typeface="Arial" panose="020B0604020202020204" pitchFamily="34" charset="0"/>
              </a:rPr>
              <a:t>4</a:t>
            </a:r>
          </a:p>
        </p:txBody>
      </p:sp>
      <p:sp>
        <p:nvSpPr>
          <p:cNvPr id="28" name="TextBox 27">
            <a:extLst>
              <a:ext uri="{FF2B5EF4-FFF2-40B4-BE49-F238E27FC236}">
                <a16:creationId xmlns:a16="http://schemas.microsoft.com/office/drawing/2014/main" id="{EEE1D9B0-4D70-AD3F-6352-15D293C2BB66}"/>
              </a:ext>
            </a:extLst>
          </p:cNvPr>
          <p:cNvSpPr txBox="1"/>
          <p:nvPr/>
        </p:nvSpPr>
        <p:spPr>
          <a:xfrm>
            <a:off x="1842465" y="6334460"/>
            <a:ext cx="4419464" cy="261610"/>
          </a:xfrm>
          <a:prstGeom prst="rect">
            <a:avLst/>
          </a:prstGeom>
          <a:noFill/>
        </p:spPr>
        <p:txBody>
          <a:bodyPr wrap="square">
            <a:spAutoFit/>
          </a:bodyPr>
          <a:lstStyle/>
          <a:p>
            <a:r>
              <a:rPr lang="en-US" sz="1100" b="1" dirty="0">
                <a:latin typeface="Arial" panose="020B0604020202020204" pitchFamily="34" charset="0"/>
                <a:cs typeface="Arial" panose="020B0604020202020204" pitchFamily="34" charset="0"/>
              </a:rPr>
              <a:t>Evaluate the options and select possible solutions</a:t>
            </a:r>
          </a:p>
        </p:txBody>
      </p:sp>
      <p:sp>
        <p:nvSpPr>
          <p:cNvPr id="64" name="Hexagon 63">
            <a:extLst>
              <a:ext uri="{FF2B5EF4-FFF2-40B4-BE49-F238E27FC236}">
                <a16:creationId xmlns:a16="http://schemas.microsoft.com/office/drawing/2014/main" id="{87602F6C-02C4-D4E6-384B-48B3BF332D69}"/>
              </a:ext>
            </a:extLst>
          </p:cNvPr>
          <p:cNvSpPr/>
          <p:nvPr/>
        </p:nvSpPr>
        <p:spPr>
          <a:xfrm rot="1782986">
            <a:off x="286724" y="30111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a:extLst>
              <a:ext uri="{FF2B5EF4-FFF2-40B4-BE49-F238E27FC236}">
                <a16:creationId xmlns:a16="http://schemas.microsoft.com/office/drawing/2014/main" id="{D89F6791-D9A8-8F1A-D0D6-185E58CC7636}"/>
              </a:ext>
            </a:extLst>
          </p:cNvPr>
          <p:cNvSpPr/>
          <p:nvPr/>
        </p:nvSpPr>
        <p:spPr>
          <a:xfrm rot="1782986">
            <a:off x="286724" y="76395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a:extLst>
              <a:ext uri="{FF2B5EF4-FFF2-40B4-BE49-F238E27FC236}">
                <a16:creationId xmlns:a16="http://schemas.microsoft.com/office/drawing/2014/main" id="{1893C9B8-7BAD-A011-8A7F-E28E31491D4D}"/>
              </a:ext>
            </a:extLst>
          </p:cNvPr>
          <p:cNvSpPr/>
          <p:nvPr/>
        </p:nvSpPr>
        <p:spPr>
          <a:xfrm rot="1782986">
            <a:off x="286724" y="122680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a:extLst>
              <a:ext uri="{FF2B5EF4-FFF2-40B4-BE49-F238E27FC236}">
                <a16:creationId xmlns:a16="http://schemas.microsoft.com/office/drawing/2014/main" id="{A7BAFE7F-06A2-F8DF-E6BC-647F27C61A9C}"/>
              </a:ext>
            </a:extLst>
          </p:cNvPr>
          <p:cNvSpPr/>
          <p:nvPr/>
        </p:nvSpPr>
        <p:spPr>
          <a:xfrm rot="1782986">
            <a:off x="286724" y="1689645"/>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a:extLst>
              <a:ext uri="{FF2B5EF4-FFF2-40B4-BE49-F238E27FC236}">
                <a16:creationId xmlns:a16="http://schemas.microsoft.com/office/drawing/2014/main" id="{92D3F9EA-9877-4499-B3AC-06A02D2B2A20}"/>
              </a:ext>
            </a:extLst>
          </p:cNvPr>
          <p:cNvSpPr/>
          <p:nvPr/>
        </p:nvSpPr>
        <p:spPr>
          <a:xfrm rot="1782986">
            <a:off x="286724" y="215249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919458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58410C-6AF6-6D57-4562-6B7E94DCD858}"/>
              </a:ext>
            </a:extLst>
          </p:cNvPr>
          <p:cNvSpPr txBox="1"/>
          <p:nvPr/>
        </p:nvSpPr>
        <p:spPr>
          <a:xfrm>
            <a:off x="996287" y="1487566"/>
            <a:ext cx="5254042" cy="276999"/>
          </a:xfrm>
          <a:prstGeom prst="rect">
            <a:avLst/>
          </a:prstGeom>
          <a:noFill/>
        </p:spPr>
        <p:txBody>
          <a:bodyPr wrap="square" rtlCol="0">
            <a:spAutoFit/>
          </a:bodyPr>
          <a:lstStyle/>
          <a:p>
            <a:r>
              <a:rPr lang="en-US" sz="1200" b="1" spc="300" dirty="0">
                <a:solidFill>
                  <a:schemeClr val="tx1"/>
                </a:solidFill>
              </a:rPr>
              <a:t>NEGOTIATION STRATEGIES</a:t>
            </a:r>
          </a:p>
        </p:txBody>
      </p:sp>
      <p:sp>
        <p:nvSpPr>
          <p:cNvPr id="4" name="TextBox 3">
            <a:extLst>
              <a:ext uri="{FF2B5EF4-FFF2-40B4-BE49-F238E27FC236}">
                <a16:creationId xmlns:a16="http://schemas.microsoft.com/office/drawing/2014/main" id="{94ACC0BA-530F-3579-3B93-6B9FEB0106FA}"/>
              </a:ext>
            </a:extLst>
          </p:cNvPr>
          <p:cNvSpPr txBox="1"/>
          <p:nvPr/>
        </p:nvSpPr>
        <p:spPr>
          <a:xfrm>
            <a:off x="996287" y="724715"/>
            <a:ext cx="5254042" cy="523220"/>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1D8CC8"/>
                </a:highlight>
                <a:latin typeface="Calibri"/>
                <a:ea typeface="Calibri"/>
                <a:cs typeface="Calibri"/>
                <a:sym typeface="Calibri"/>
              </a:rPr>
              <a:t>SESSION 3: HOW CAN I NEGOTIATE AND MANAGE CONFLICTS?</a:t>
            </a:r>
          </a:p>
        </p:txBody>
      </p:sp>
      <p:sp>
        <p:nvSpPr>
          <p:cNvPr id="5" name="Oval 4">
            <a:extLst>
              <a:ext uri="{FF2B5EF4-FFF2-40B4-BE49-F238E27FC236}">
                <a16:creationId xmlns:a16="http://schemas.microsoft.com/office/drawing/2014/main" id="{70CDB25A-680E-1879-2174-26392A5716D8}"/>
              </a:ext>
            </a:extLst>
          </p:cNvPr>
          <p:cNvSpPr/>
          <p:nvPr/>
        </p:nvSpPr>
        <p:spPr>
          <a:xfrm>
            <a:off x="3227275" y="3097938"/>
            <a:ext cx="1150329" cy="1150329"/>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21D64D72-ED50-1874-0C8F-A42A879DB379}"/>
              </a:ext>
            </a:extLst>
          </p:cNvPr>
          <p:cNvSpPr/>
          <p:nvPr/>
        </p:nvSpPr>
        <p:spPr>
          <a:xfrm>
            <a:off x="4551828" y="2004196"/>
            <a:ext cx="1150329" cy="1150329"/>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2AC6B672-7936-D12C-E9B5-BDC3DC9B1702}"/>
              </a:ext>
            </a:extLst>
          </p:cNvPr>
          <p:cNvSpPr/>
          <p:nvPr/>
        </p:nvSpPr>
        <p:spPr>
          <a:xfrm>
            <a:off x="1909358" y="2004196"/>
            <a:ext cx="1150329" cy="1150329"/>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647C8E2E-AB59-CCB4-4B85-582E3A6220EA}"/>
              </a:ext>
            </a:extLst>
          </p:cNvPr>
          <p:cNvSpPr/>
          <p:nvPr/>
        </p:nvSpPr>
        <p:spPr>
          <a:xfrm>
            <a:off x="1909358" y="4083297"/>
            <a:ext cx="1150329" cy="1150329"/>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2EF566BC-9C7D-DAA5-3E9E-F4385507E301}"/>
              </a:ext>
            </a:extLst>
          </p:cNvPr>
          <p:cNvSpPr/>
          <p:nvPr/>
        </p:nvSpPr>
        <p:spPr>
          <a:xfrm>
            <a:off x="4551827" y="4083297"/>
            <a:ext cx="1150329" cy="1150329"/>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4CBEAB4-107B-284A-007C-562AF77F7489}"/>
              </a:ext>
            </a:extLst>
          </p:cNvPr>
          <p:cNvSpPr txBox="1"/>
          <p:nvPr/>
        </p:nvSpPr>
        <p:spPr>
          <a:xfrm>
            <a:off x="996287" y="6054015"/>
            <a:ext cx="5254039" cy="430887"/>
          </a:xfrm>
          <a:prstGeom prst="rect">
            <a:avLst/>
          </a:prstGeom>
          <a:noFill/>
        </p:spPr>
        <p:txBody>
          <a:bodyPr wrap="square" rtlCol="0">
            <a:spAutoFit/>
          </a:bodyPr>
          <a:lstStyle/>
          <a:p>
            <a:r>
              <a:rPr lang="en-US" sz="1100" dirty="0">
                <a:solidFill>
                  <a:schemeClr val="accent4"/>
                </a:solidFill>
                <a:latin typeface="Arial" panose="020B0604020202020204" pitchFamily="34" charset="0"/>
                <a:cs typeface="Arial" panose="020B0604020202020204" pitchFamily="34" charset="0"/>
              </a:rPr>
              <a:t>Source: Quinn et al., (2014). </a:t>
            </a:r>
            <a:r>
              <a:rPr lang="en-US" sz="1100" i="1" dirty="0">
                <a:solidFill>
                  <a:schemeClr val="accent4"/>
                </a:solidFill>
                <a:latin typeface="Arial" panose="020B0604020202020204" pitchFamily="34" charset="0"/>
                <a:cs typeface="Arial" panose="020B0604020202020204" pitchFamily="34" charset="0"/>
              </a:rPr>
              <a:t>Becoming a Master Manager: A Competing Values Approach, 6th edition. </a:t>
            </a:r>
            <a:r>
              <a:rPr lang="en-US" sz="1100" dirty="0">
                <a:solidFill>
                  <a:schemeClr val="accent4"/>
                </a:solidFill>
                <a:latin typeface="Arial" panose="020B0604020202020204" pitchFamily="34" charset="0"/>
                <a:cs typeface="Arial" panose="020B0604020202020204" pitchFamily="34" charset="0"/>
              </a:rPr>
              <a:t>The Competing Values Approach to Management</a:t>
            </a:r>
          </a:p>
        </p:txBody>
      </p:sp>
      <p:cxnSp>
        <p:nvCxnSpPr>
          <p:cNvPr id="12" name="Straight Connector 11">
            <a:extLst>
              <a:ext uri="{FF2B5EF4-FFF2-40B4-BE49-F238E27FC236}">
                <a16:creationId xmlns:a16="http://schemas.microsoft.com/office/drawing/2014/main" id="{669E55AA-4EB0-7098-14DF-B34514B1C611}"/>
              </a:ext>
            </a:extLst>
          </p:cNvPr>
          <p:cNvCxnSpPr/>
          <p:nvPr/>
        </p:nvCxnSpPr>
        <p:spPr>
          <a:xfrm flipV="1">
            <a:off x="1688957" y="2162326"/>
            <a:ext cx="0" cy="323850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06D6AD7-093E-1321-D464-3E17B41A1C44}"/>
              </a:ext>
            </a:extLst>
          </p:cNvPr>
          <p:cNvCxnSpPr>
            <a:cxnSpLocks/>
          </p:cNvCxnSpPr>
          <p:nvPr/>
        </p:nvCxnSpPr>
        <p:spPr>
          <a:xfrm>
            <a:off x="1688957" y="5400826"/>
            <a:ext cx="40132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E6C4742-E776-D71F-DE86-6A9EE67DBE25}"/>
              </a:ext>
            </a:extLst>
          </p:cNvPr>
          <p:cNvSpPr txBox="1"/>
          <p:nvPr/>
        </p:nvSpPr>
        <p:spPr>
          <a:xfrm rot="16200000">
            <a:off x="883639" y="2547861"/>
            <a:ext cx="1047750" cy="261610"/>
          </a:xfrm>
          <a:prstGeom prst="rect">
            <a:avLst/>
          </a:prstGeom>
          <a:noFill/>
        </p:spPr>
        <p:txBody>
          <a:bodyPr wrap="square" rtlCol="0">
            <a:spAutoFit/>
          </a:bodyPr>
          <a:lstStyle/>
          <a:p>
            <a:pPr marL="0" indent="0" algn="r">
              <a:buNone/>
            </a:pPr>
            <a:r>
              <a:rPr lang="en-US" sz="1100" i="1" dirty="0">
                <a:latin typeface="Arial" panose="020B0604020202020204" pitchFamily="34" charset="0"/>
                <a:cs typeface="Arial" panose="020B0604020202020204" pitchFamily="34" charset="0"/>
              </a:rPr>
              <a:t>Assertive</a:t>
            </a:r>
            <a:endParaRPr lang="en-US" sz="11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B87C6EFD-C0ED-410D-B9AF-6D2F542415D2}"/>
              </a:ext>
            </a:extLst>
          </p:cNvPr>
          <p:cNvSpPr txBox="1"/>
          <p:nvPr/>
        </p:nvSpPr>
        <p:spPr>
          <a:xfrm rot="16200000">
            <a:off x="759223" y="4629264"/>
            <a:ext cx="1296583" cy="261610"/>
          </a:xfrm>
          <a:prstGeom prst="rect">
            <a:avLst/>
          </a:prstGeom>
          <a:noFill/>
        </p:spPr>
        <p:txBody>
          <a:bodyPr wrap="square" rtlCol="0">
            <a:spAutoFit/>
          </a:bodyPr>
          <a:lstStyle/>
          <a:p>
            <a:pPr marL="0" indent="0" algn="r">
              <a:buNone/>
            </a:pPr>
            <a:r>
              <a:rPr lang="en-US" sz="1100" i="1" dirty="0">
                <a:latin typeface="Arial" panose="020B0604020202020204" pitchFamily="34" charset="0"/>
                <a:cs typeface="Arial" panose="020B0604020202020204" pitchFamily="34" charset="0"/>
              </a:rPr>
              <a:t>Unassertive</a:t>
            </a:r>
            <a:endParaRPr lang="en-US" sz="11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E92ED171-5B75-BEF3-0CB9-05E8BB959879}"/>
              </a:ext>
            </a:extLst>
          </p:cNvPr>
          <p:cNvSpPr txBox="1"/>
          <p:nvPr/>
        </p:nvSpPr>
        <p:spPr>
          <a:xfrm>
            <a:off x="1688957" y="5489932"/>
            <a:ext cx="1587500" cy="261610"/>
          </a:xfrm>
          <a:prstGeom prst="rect">
            <a:avLst/>
          </a:prstGeom>
          <a:noFill/>
        </p:spPr>
        <p:txBody>
          <a:bodyPr wrap="square" rtlCol="0">
            <a:spAutoFit/>
          </a:bodyPr>
          <a:lstStyle/>
          <a:p>
            <a:pPr marL="0" indent="0">
              <a:buNone/>
            </a:pPr>
            <a:r>
              <a:rPr lang="en-US" sz="1100" i="1" dirty="0">
                <a:latin typeface="Arial" panose="020B0604020202020204" pitchFamily="34" charset="0"/>
                <a:cs typeface="Arial" panose="020B0604020202020204" pitchFamily="34" charset="0"/>
              </a:rPr>
              <a:t>Uncooperative</a:t>
            </a:r>
            <a:endParaRPr lang="en-US" sz="11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738781A8-B92B-2F97-3BCD-7D036EA2C7F7}"/>
              </a:ext>
            </a:extLst>
          </p:cNvPr>
          <p:cNvSpPr txBox="1"/>
          <p:nvPr/>
        </p:nvSpPr>
        <p:spPr>
          <a:xfrm>
            <a:off x="4114657" y="5489932"/>
            <a:ext cx="1587500" cy="261610"/>
          </a:xfrm>
          <a:prstGeom prst="rect">
            <a:avLst/>
          </a:prstGeom>
          <a:noFill/>
        </p:spPr>
        <p:txBody>
          <a:bodyPr wrap="square" rtlCol="0">
            <a:spAutoFit/>
          </a:bodyPr>
          <a:lstStyle/>
          <a:p>
            <a:pPr marL="0" indent="0" algn="r">
              <a:buNone/>
            </a:pPr>
            <a:r>
              <a:rPr lang="en-US" sz="1100" i="1" dirty="0">
                <a:latin typeface="Arial" panose="020B0604020202020204" pitchFamily="34" charset="0"/>
                <a:cs typeface="Arial" panose="020B0604020202020204" pitchFamily="34" charset="0"/>
              </a:rPr>
              <a:t>Cooperative</a:t>
            </a:r>
            <a:endParaRPr lang="en-US" sz="11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375FD640-FC86-9AFE-E460-24F4B39FF3ED}"/>
              </a:ext>
            </a:extLst>
          </p:cNvPr>
          <p:cNvSpPr txBox="1"/>
          <p:nvPr/>
        </p:nvSpPr>
        <p:spPr>
          <a:xfrm>
            <a:off x="3008689" y="3503947"/>
            <a:ext cx="1587500" cy="261610"/>
          </a:xfrm>
          <a:prstGeom prst="rect">
            <a:avLst/>
          </a:prstGeom>
          <a:noFill/>
        </p:spPr>
        <p:txBody>
          <a:bodyPr wrap="square" rtlCol="0">
            <a:spAutoFit/>
          </a:bodyPr>
          <a:lstStyle/>
          <a:p>
            <a:pPr marL="0" indent="0" algn="ctr">
              <a:buNone/>
            </a:pPr>
            <a:r>
              <a:rPr lang="en-US" sz="1100" b="1" dirty="0">
                <a:latin typeface="Arial" panose="020B0604020202020204" pitchFamily="34" charset="0"/>
                <a:cs typeface="Arial" panose="020B0604020202020204" pitchFamily="34" charset="0"/>
              </a:rPr>
              <a:t>Compromise</a:t>
            </a:r>
          </a:p>
        </p:txBody>
      </p:sp>
      <p:sp>
        <p:nvSpPr>
          <p:cNvPr id="19" name="TextBox 18">
            <a:extLst>
              <a:ext uri="{FF2B5EF4-FFF2-40B4-BE49-F238E27FC236}">
                <a16:creationId xmlns:a16="http://schemas.microsoft.com/office/drawing/2014/main" id="{C8FFF44F-78F1-9DA0-F45F-37A4A059590A}"/>
              </a:ext>
            </a:extLst>
          </p:cNvPr>
          <p:cNvSpPr txBox="1"/>
          <p:nvPr/>
        </p:nvSpPr>
        <p:spPr>
          <a:xfrm>
            <a:off x="1688957" y="2398593"/>
            <a:ext cx="1587500" cy="261610"/>
          </a:xfrm>
          <a:prstGeom prst="rect">
            <a:avLst/>
          </a:prstGeom>
          <a:noFill/>
        </p:spPr>
        <p:txBody>
          <a:bodyPr wrap="square" rtlCol="0">
            <a:spAutoFit/>
          </a:bodyPr>
          <a:lstStyle/>
          <a:p>
            <a:pPr marL="0" indent="0" algn="ctr">
              <a:buNone/>
            </a:pPr>
            <a:r>
              <a:rPr lang="en-US" sz="1100" b="1" dirty="0">
                <a:latin typeface="Arial" panose="020B0604020202020204" pitchFamily="34" charset="0"/>
                <a:cs typeface="Arial" panose="020B0604020202020204" pitchFamily="34" charset="0"/>
              </a:rPr>
              <a:t>Competition</a:t>
            </a:r>
          </a:p>
        </p:txBody>
      </p:sp>
      <p:sp>
        <p:nvSpPr>
          <p:cNvPr id="20" name="TextBox 19">
            <a:extLst>
              <a:ext uri="{FF2B5EF4-FFF2-40B4-BE49-F238E27FC236}">
                <a16:creationId xmlns:a16="http://schemas.microsoft.com/office/drawing/2014/main" id="{88EAA393-AE40-60A3-8111-2134140CAC63}"/>
              </a:ext>
            </a:extLst>
          </p:cNvPr>
          <p:cNvSpPr txBox="1"/>
          <p:nvPr/>
        </p:nvSpPr>
        <p:spPr>
          <a:xfrm>
            <a:off x="4312271" y="2398593"/>
            <a:ext cx="1587500" cy="261610"/>
          </a:xfrm>
          <a:prstGeom prst="rect">
            <a:avLst/>
          </a:prstGeom>
          <a:noFill/>
        </p:spPr>
        <p:txBody>
          <a:bodyPr wrap="square" rtlCol="0">
            <a:spAutoFit/>
          </a:bodyPr>
          <a:lstStyle/>
          <a:p>
            <a:pPr marL="0" indent="0" algn="ctr">
              <a:buNone/>
            </a:pPr>
            <a:r>
              <a:rPr lang="en-US" sz="1100" b="1" dirty="0">
                <a:latin typeface="Arial" panose="020B0604020202020204" pitchFamily="34" charset="0"/>
                <a:cs typeface="Arial" panose="020B0604020202020204" pitchFamily="34" charset="0"/>
              </a:rPr>
              <a:t>Collaboration</a:t>
            </a:r>
          </a:p>
        </p:txBody>
      </p:sp>
      <p:sp>
        <p:nvSpPr>
          <p:cNvPr id="21" name="TextBox 20">
            <a:extLst>
              <a:ext uri="{FF2B5EF4-FFF2-40B4-BE49-F238E27FC236}">
                <a16:creationId xmlns:a16="http://schemas.microsoft.com/office/drawing/2014/main" id="{9EFD4585-FDA1-B7E4-38EC-211EEBF3A916}"/>
              </a:ext>
            </a:extLst>
          </p:cNvPr>
          <p:cNvSpPr txBox="1"/>
          <p:nvPr/>
        </p:nvSpPr>
        <p:spPr>
          <a:xfrm>
            <a:off x="1688957" y="4557387"/>
            <a:ext cx="1587500" cy="261610"/>
          </a:xfrm>
          <a:prstGeom prst="rect">
            <a:avLst/>
          </a:prstGeom>
          <a:noFill/>
        </p:spPr>
        <p:txBody>
          <a:bodyPr wrap="square" rtlCol="0">
            <a:spAutoFit/>
          </a:bodyPr>
          <a:lstStyle/>
          <a:p>
            <a:pPr marL="0" indent="0" algn="ctr">
              <a:buNone/>
            </a:pPr>
            <a:r>
              <a:rPr lang="en-US" sz="1100" b="1" dirty="0">
                <a:latin typeface="Arial" panose="020B0604020202020204" pitchFamily="34" charset="0"/>
                <a:cs typeface="Arial" panose="020B0604020202020204" pitchFamily="34" charset="0"/>
              </a:rPr>
              <a:t>Uncooperative</a:t>
            </a:r>
          </a:p>
        </p:txBody>
      </p:sp>
      <p:sp>
        <p:nvSpPr>
          <p:cNvPr id="22" name="TextBox 21">
            <a:extLst>
              <a:ext uri="{FF2B5EF4-FFF2-40B4-BE49-F238E27FC236}">
                <a16:creationId xmlns:a16="http://schemas.microsoft.com/office/drawing/2014/main" id="{EC2917BF-38A5-1763-6910-F776C3E5013D}"/>
              </a:ext>
            </a:extLst>
          </p:cNvPr>
          <p:cNvSpPr txBox="1"/>
          <p:nvPr/>
        </p:nvSpPr>
        <p:spPr>
          <a:xfrm>
            <a:off x="4312271" y="4557387"/>
            <a:ext cx="1587500" cy="261610"/>
          </a:xfrm>
          <a:prstGeom prst="rect">
            <a:avLst/>
          </a:prstGeom>
          <a:noFill/>
        </p:spPr>
        <p:txBody>
          <a:bodyPr wrap="square" rtlCol="0">
            <a:spAutoFit/>
          </a:bodyPr>
          <a:lstStyle/>
          <a:p>
            <a:pPr marL="0" indent="0" algn="ctr">
              <a:buNone/>
            </a:pPr>
            <a:r>
              <a:rPr lang="en-US" sz="1100" b="1" dirty="0">
                <a:latin typeface="Arial" panose="020B0604020202020204" pitchFamily="34" charset="0"/>
                <a:cs typeface="Arial" panose="020B0604020202020204" pitchFamily="34" charset="0"/>
              </a:rPr>
              <a:t>Accommodation</a:t>
            </a:r>
          </a:p>
        </p:txBody>
      </p:sp>
      <p:sp>
        <p:nvSpPr>
          <p:cNvPr id="23" name="Hexagon 22">
            <a:extLst>
              <a:ext uri="{FF2B5EF4-FFF2-40B4-BE49-F238E27FC236}">
                <a16:creationId xmlns:a16="http://schemas.microsoft.com/office/drawing/2014/main" id="{6229AC47-5904-B856-71D1-87BF36534604}"/>
              </a:ext>
            </a:extLst>
          </p:cNvPr>
          <p:cNvSpPr/>
          <p:nvPr/>
        </p:nvSpPr>
        <p:spPr>
          <a:xfrm rot="1782986">
            <a:off x="286724" y="30111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Hexagon 23">
            <a:extLst>
              <a:ext uri="{FF2B5EF4-FFF2-40B4-BE49-F238E27FC236}">
                <a16:creationId xmlns:a16="http://schemas.microsoft.com/office/drawing/2014/main" id="{DCCEE7F1-CCDE-A9F1-68BE-F5B03A0585D9}"/>
              </a:ext>
            </a:extLst>
          </p:cNvPr>
          <p:cNvSpPr/>
          <p:nvPr/>
        </p:nvSpPr>
        <p:spPr>
          <a:xfrm rot="1782986">
            <a:off x="286724" y="76395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Hexagon 24">
            <a:extLst>
              <a:ext uri="{FF2B5EF4-FFF2-40B4-BE49-F238E27FC236}">
                <a16:creationId xmlns:a16="http://schemas.microsoft.com/office/drawing/2014/main" id="{C5C877F0-59B7-34B5-9155-8AF7B61E24A3}"/>
              </a:ext>
            </a:extLst>
          </p:cNvPr>
          <p:cNvSpPr/>
          <p:nvPr/>
        </p:nvSpPr>
        <p:spPr>
          <a:xfrm rot="1782986">
            <a:off x="286724" y="122680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Hexagon 25">
            <a:extLst>
              <a:ext uri="{FF2B5EF4-FFF2-40B4-BE49-F238E27FC236}">
                <a16:creationId xmlns:a16="http://schemas.microsoft.com/office/drawing/2014/main" id="{44C10288-9353-F654-A3FA-697B1C11DF2D}"/>
              </a:ext>
            </a:extLst>
          </p:cNvPr>
          <p:cNvSpPr/>
          <p:nvPr/>
        </p:nvSpPr>
        <p:spPr>
          <a:xfrm rot="1782986">
            <a:off x="286724" y="1689645"/>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Hexagon 26">
            <a:extLst>
              <a:ext uri="{FF2B5EF4-FFF2-40B4-BE49-F238E27FC236}">
                <a16:creationId xmlns:a16="http://schemas.microsoft.com/office/drawing/2014/main" id="{56090D84-FDB1-D186-CDF0-F629F62EBE51}"/>
              </a:ext>
            </a:extLst>
          </p:cNvPr>
          <p:cNvSpPr/>
          <p:nvPr/>
        </p:nvSpPr>
        <p:spPr>
          <a:xfrm rot="1782986">
            <a:off x="286724" y="215249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31316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7701DE-BAC0-6256-640F-4FB0B6E6DE2E}"/>
              </a:ext>
            </a:extLst>
          </p:cNvPr>
          <p:cNvSpPr txBox="1"/>
          <p:nvPr/>
        </p:nvSpPr>
        <p:spPr>
          <a:xfrm>
            <a:off x="1001485" y="1117683"/>
            <a:ext cx="5254172" cy="3308598"/>
          </a:xfrm>
          <a:prstGeom prst="rect">
            <a:avLst/>
          </a:prstGeom>
          <a:noFill/>
          <a:ln>
            <a:noFill/>
          </a:ln>
        </p:spPr>
        <p:txBody>
          <a:bodyPr wrap="square" rtlCol="0">
            <a:spAutoFit/>
          </a:bodyPr>
          <a:lstStyle/>
          <a:p>
            <a:r>
              <a:rPr lang="en-US" sz="1100" b="1" dirty="0"/>
              <a:t>ROBERTO</a:t>
            </a:r>
          </a:p>
          <a:p>
            <a:r>
              <a:rPr lang="en-US" sz="1100" dirty="0"/>
              <a:t>Rosa is a 19-year-old single mother with a one-year-old baby, Roberto. She was forcibly displaced from her home in another part of the country, and settled in the capital two years ago. Currently, Rosa and Roberto live in a room in an abandoned building. There are six internally displaced families living in this building. Amongst them is Blanca, who on various occasions has found Roberto by himself in Rosa’s room, crying. Rosa always does come back, but sometimes only after several hours. Blanca tries to help where she can, but Rosa doesn’t want her support. In fact, the last time Rosa took off, she locked the door so Blanca could not reach Roberto.</a:t>
            </a:r>
          </a:p>
          <a:p>
            <a:endParaRPr lang="en-US" sz="1100" dirty="0"/>
          </a:p>
          <a:p>
            <a:r>
              <a:rPr lang="en-US" sz="1100" dirty="0"/>
              <a:t>Blanca is not only worried about the baby but also about Rosa. Rosa</a:t>
            </a:r>
            <a:r>
              <a:rPr lang="en-US" sz="1100" dirty="0">
                <a:effectLst/>
                <a:ea typeface="Noto Sans Symbols"/>
                <a:cs typeface="Noto Sans Symbols"/>
              </a:rPr>
              <a:t> seems to love Roberto very much, but Blanca thinks she is overwhelmed and needs help. For this reason, Blanca contacted a</a:t>
            </a:r>
            <a:r>
              <a:rPr lang="en-US" sz="1100" dirty="0"/>
              <a:t> caseworker who works for an NGO that provides child protection case management services targeting IDP children and families. </a:t>
            </a:r>
          </a:p>
          <a:p>
            <a:endParaRPr lang="en-US" sz="1100" dirty="0"/>
          </a:p>
          <a:p>
            <a:r>
              <a:rPr lang="en-US" sz="1100" dirty="0"/>
              <a:t>The caseworker visits the building, trying to meet with Rosa and see Roberto. Firstly, Rosa doesn’t want to talk to the caseworker. She loves her son more than anything else, and she does need help, but she feels that most people don’t really want to help but just judge her. She asks for Blanca and the caseworker to mind their own business.</a:t>
            </a:r>
          </a:p>
        </p:txBody>
      </p:sp>
      <p:sp>
        <p:nvSpPr>
          <p:cNvPr id="4" name="Rectangle 3">
            <a:extLst>
              <a:ext uri="{FF2B5EF4-FFF2-40B4-BE49-F238E27FC236}">
                <a16:creationId xmlns:a16="http://schemas.microsoft.com/office/drawing/2014/main" id="{6A70F1A6-A851-9A1F-3594-9314EA8E689D}"/>
              </a:ext>
            </a:extLst>
          </p:cNvPr>
          <p:cNvSpPr/>
          <p:nvPr/>
        </p:nvSpPr>
        <p:spPr>
          <a:xfrm>
            <a:off x="2271276" y="4612378"/>
            <a:ext cx="3984381" cy="929612"/>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7EEEC87-4E0D-ED40-0A31-7539B945A0B9}"/>
              </a:ext>
            </a:extLst>
          </p:cNvPr>
          <p:cNvSpPr txBox="1"/>
          <p:nvPr/>
        </p:nvSpPr>
        <p:spPr>
          <a:xfrm>
            <a:off x="1001485" y="4631457"/>
            <a:ext cx="1269792" cy="261610"/>
          </a:xfrm>
          <a:prstGeom prst="rect">
            <a:avLst/>
          </a:prstGeom>
          <a:noFill/>
        </p:spPr>
        <p:txBody>
          <a:bodyPr wrap="square" rtlCol="0">
            <a:spAutoFit/>
          </a:bodyPr>
          <a:lstStyle/>
          <a:p>
            <a:r>
              <a:rPr lang="en-US" sz="1100" b="1" dirty="0"/>
              <a:t>Who is involved?</a:t>
            </a:r>
          </a:p>
        </p:txBody>
      </p:sp>
      <p:sp>
        <p:nvSpPr>
          <p:cNvPr id="5" name="TextBox 4">
            <a:extLst>
              <a:ext uri="{FF2B5EF4-FFF2-40B4-BE49-F238E27FC236}">
                <a16:creationId xmlns:a16="http://schemas.microsoft.com/office/drawing/2014/main" id="{ECD0C748-00E0-6DC0-6642-C974E32A2261}"/>
              </a:ext>
            </a:extLst>
          </p:cNvPr>
          <p:cNvSpPr txBox="1"/>
          <p:nvPr/>
        </p:nvSpPr>
        <p:spPr>
          <a:xfrm>
            <a:off x="996288" y="5723167"/>
            <a:ext cx="1137312" cy="1277273"/>
          </a:xfrm>
          <a:prstGeom prst="rect">
            <a:avLst/>
          </a:prstGeom>
          <a:noFill/>
        </p:spPr>
        <p:txBody>
          <a:bodyPr wrap="square" rtlCol="0">
            <a:spAutoFit/>
          </a:bodyPr>
          <a:lstStyle/>
          <a:p>
            <a:r>
              <a:rPr lang="en-US" sz="1100" b="1" dirty="0"/>
              <a:t>What are the common interests or goals, and what are the conflicting interests?</a:t>
            </a:r>
          </a:p>
        </p:txBody>
      </p:sp>
      <p:sp>
        <p:nvSpPr>
          <p:cNvPr id="7" name="TextBox 6">
            <a:extLst>
              <a:ext uri="{FF2B5EF4-FFF2-40B4-BE49-F238E27FC236}">
                <a16:creationId xmlns:a16="http://schemas.microsoft.com/office/drawing/2014/main" id="{7C11C177-6E86-CD16-D947-0F1E6B073331}"/>
              </a:ext>
            </a:extLst>
          </p:cNvPr>
          <p:cNvSpPr txBox="1"/>
          <p:nvPr/>
        </p:nvSpPr>
        <p:spPr>
          <a:xfrm>
            <a:off x="996287" y="713168"/>
            <a:ext cx="5254042" cy="276999"/>
          </a:xfrm>
          <a:prstGeom prst="rect">
            <a:avLst/>
          </a:prstGeom>
          <a:noFill/>
        </p:spPr>
        <p:txBody>
          <a:bodyPr wrap="square" rtlCol="0">
            <a:spAutoFit/>
          </a:bodyPr>
          <a:lstStyle/>
          <a:p>
            <a:r>
              <a:rPr lang="en-US" sz="1200" b="1" spc="300" dirty="0">
                <a:solidFill>
                  <a:schemeClr val="tx1"/>
                </a:solidFill>
              </a:rPr>
              <a:t>NEGOTIATING IN CASE MANAGEMENT</a:t>
            </a:r>
          </a:p>
        </p:txBody>
      </p:sp>
      <p:sp>
        <p:nvSpPr>
          <p:cNvPr id="9" name="Rectangle 8">
            <a:extLst>
              <a:ext uri="{FF2B5EF4-FFF2-40B4-BE49-F238E27FC236}">
                <a16:creationId xmlns:a16="http://schemas.microsoft.com/office/drawing/2014/main" id="{D10370BE-0DB8-E3E7-7AF3-2A568AD45E2F}"/>
              </a:ext>
            </a:extLst>
          </p:cNvPr>
          <p:cNvSpPr/>
          <p:nvPr/>
        </p:nvSpPr>
        <p:spPr>
          <a:xfrm>
            <a:off x="2271276" y="5727336"/>
            <a:ext cx="3984381" cy="1391196"/>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D892C5C0-9869-6CE6-1787-058EBFCD727F}"/>
              </a:ext>
            </a:extLst>
          </p:cNvPr>
          <p:cNvSpPr txBox="1"/>
          <p:nvPr/>
        </p:nvSpPr>
        <p:spPr>
          <a:xfrm>
            <a:off x="996288" y="7302787"/>
            <a:ext cx="1137312" cy="1277273"/>
          </a:xfrm>
          <a:prstGeom prst="rect">
            <a:avLst/>
          </a:prstGeom>
          <a:noFill/>
        </p:spPr>
        <p:txBody>
          <a:bodyPr wrap="square" rtlCol="0">
            <a:spAutoFit/>
          </a:bodyPr>
          <a:lstStyle/>
          <a:p>
            <a:r>
              <a:rPr lang="en-US" sz="1100" b="1" dirty="0"/>
              <a:t>Which negotiation strategy is appropriate for the caseworker to use in this case and why? </a:t>
            </a:r>
          </a:p>
        </p:txBody>
      </p:sp>
      <p:sp>
        <p:nvSpPr>
          <p:cNvPr id="11" name="Rectangle 10">
            <a:extLst>
              <a:ext uri="{FF2B5EF4-FFF2-40B4-BE49-F238E27FC236}">
                <a16:creationId xmlns:a16="http://schemas.microsoft.com/office/drawing/2014/main" id="{FE41144E-AD25-70E7-A8FD-EF9C35F405D3}"/>
              </a:ext>
            </a:extLst>
          </p:cNvPr>
          <p:cNvSpPr/>
          <p:nvPr/>
        </p:nvSpPr>
        <p:spPr>
          <a:xfrm>
            <a:off x="2271276" y="7306956"/>
            <a:ext cx="3984381" cy="172093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Hexagon 11">
            <a:extLst>
              <a:ext uri="{FF2B5EF4-FFF2-40B4-BE49-F238E27FC236}">
                <a16:creationId xmlns:a16="http://schemas.microsoft.com/office/drawing/2014/main" id="{37D8ECDE-7A70-894A-C4CA-F89269FC000F}"/>
              </a:ext>
            </a:extLst>
          </p:cNvPr>
          <p:cNvSpPr/>
          <p:nvPr/>
        </p:nvSpPr>
        <p:spPr>
          <a:xfrm rot="1782986">
            <a:off x="286724" y="30111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Hexagon 12">
            <a:extLst>
              <a:ext uri="{FF2B5EF4-FFF2-40B4-BE49-F238E27FC236}">
                <a16:creationId xmlns:a16="http://schemas.microsoft.com/office/drawing/2014/main" id="{4ACC449C-C9CC-6F3F-60DA-C8FD21EFBC66}"/>
              </a:ext>
            </a:extLst>
          </p:cNvPr>
          <p:cNvSpPr/>
          <p:nvPr/>
        </p:nvSpPr>
        <p:spPr>
          <a:xfrm rot="1782986">
            <a:off x="286724" y="76395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Hexagon 13">
            <a:extLst>
              <a:ext uri="{FF2B5EF4-FFF2-40B4-BE49-F238E27FC236}">
                <a16:creationId xmlns:a16="http://schemas.microsoft.com/office/drawing/2014/main" id="{1A37DDCF-DD57-3992-EB69-DD113F8EFEA3}"/>
              </a:ext>
            </a:extLst>
          </p:cNvPr>
          <p:cNvSpPr/>
          <p:nvPr/>
        </p:nvSpPr>
        <p:spPr>
          <a:xfrm rot="1782986">
            <a:off x="286724" y="122680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Hexagon 14">
            <a:extLst>
              <a:ext uri="{FF2B5EF4-FFF2-40B4-BE49-F238E27FC236}">
                <a16:creationId xmlns:a16="http://schemas.microsoft.com/office/drawing/2014/main" id="{B69E081F-4E50-CC67-24E2-951EB0FE3995}"/>
              </a:ext>
            </a:extLst>
          </p:cNvPr>
          <p:cNvSpPr/>
          <p:nvPr/>
        </p:nvSpPr>
        <p:spPr>
          <a:xfrm rot="1782986">
            <a:off x="286724" y="1689645"/>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Hexagon 15">
            <a:extLst>
              <a:ext uri="{FF2B5EF4-FFF2-40B4-BE49-F238E27FC236}">
                <a16:creationId xmlns:a16="http://schemas.microsoft.com/office/drawing/2014/main" id="{E8BB7C20-BBA3-500B-B79F-B6DAA734FEDD}"/>
              </a:ext>
            </a:extLst>
          </p:cNvPr>
          <p:cNvSpPr/>
          <p:nvPr/>
        </p:nvSpPr>
        <p:spPr>
          <a:xfrm rot="1782986">
            <a:off x="286724" y="215249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87364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C14A094-25B3-DBA4-F10D-617E296A384D}"/>
              </a:ext>
            </a:extLst>
          </p:cNvPr>
          <p:cNvSpPr txBox="1"/>
          <p:nvPr/>
        </p:nvSpPr>
        <p:spPr>
          <a:xfrm>
            <a:off x="986971" y="701751"/>
            <a:ext cx="5254172" cy="3308598"/>
          </a:xfrm>
          <a:prstGeom prst="rect">
            <a:avLst/>
          </a:prstGeom>
          <a:noFill/>
          <a:ln>
            <a:noFill/>
          </a:ln>
        </p:spPr>
        <p:txBody>
          <a:bodyPr wrap="square" rtlCol="0">
            <a:spAutoFit/>
          </a:bodyPr>
          <a:lstStyle/>
          <a:p>
            <a:r>
              <a:rPr lang="en-US" sz="1100" b="1" dirty="0"/>
              <a:t>JOLIE</a:t>
            </a:r>
          </a:p>
          <a:p>
            <a:r>
              <a:rPr lang="en-US" sz="1100" dirty="0"/>
              <a:t>Jolie is a 13-year-old girl who was abandoned by her parents when she was 7 years old. Since then, she has been living in different residential care settings. She has mental health – and behavioral issues making it difficult for her to access family-based care arrangements.</a:t>
            </a:r>
          </a:p>
          <a:p>
            <a:endParaRPr lang="en-US" sz="1100" dirty="0"/>
          </a:p>
          <a:p>
            <a:r>
              <a:rPr lang="en-US" sz="1100" dirty="0"/>
              <a:t>Earlier this week, she ran away from her current residential care center, roaming around at the bus station. The first night she slept on the street, but the second night a young man proposed to her that she spend the night at his house. Hungry and cold, she agreed and went to his house. Once she was inside, the man locked the doors and kept Jolie inside. The man sexually abused her. Jolie tried to get out, but only managed to flee the next day. She called her caseworker, Tshala, in a panic, asking her to pick her up near the bus station.</a:t>
            </a:r>
          </a:p>
          <a:p>
            <a:endParaRPr lang="en-US" sz="1100" dirty="0"/>
          </a:p>
          <a:p>
            <a:r>
              <a:rPr lang="en-US" sz="1100" dirty="0"/>
              <a:t>Tshala also alerted the police, as the man might pose a threat to Jolie. Together with the police, she rushed to the bus station, where they found Jolie in shock and confusion. Instead of going to a hospital or medical center, the police told Tshala that they had to come to their office to file a complaint against that man. Jolie is scared, and she doesn’t want to go to the police or hospital. She just wants to go back to her center.</a:t>
            </a:r>
          </a:p>
        </p:txBody>
      </p:sp>
      <p:sp>
        <p:nvSpPr>
          <p:cNvPr id="3" name="Rectangle 2">
            <a:extLst>
              <a:ext uri="{FF2B5EF4-FFF2-40B4-BE49-F238E27FC236}">
                <a16:creationId xmlns:a16="http://schemas.microsoft.com/office/drawing/2014/main" id="{B5151C41-075F-58D6-727E-EAB3FDC7317D}"/>
              </a:ext>
            </a:extLst>
          </p:cNvPr>
          <p:cNvSpPr/>
          <p:nvPr/>
        </p:nvSpPr>
        <p:spPr>
          <a:xfrm>
            <a:off x="2271276" y="4347266"/>
            <a:ext cx="3984381" cy="929612"/>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CC5C803E-185E-997F-46D2-D825CB1C1CBC}"/>
              </a:ext>
            </a:extLst>
          </p:cNvPr>
          <p:cNvSpPr txBox="1"/>
          <p:nvPr/>
        </p:nvSpPr>
        <p:spPr>
          <a:xfrm>
            <a:off x="1001485" y="4366345"/>
            <a:ext cx="1269792" cy="261610"/>
          </a:xfrm>
          <a:prstGeom prst="rect">
            <a:avLst/>
          </a:prstGeom>
          <a:noFill/>
        </p:spPr>
        <p:txBody>
          <a:bodyPr wrap="square" rtlCol="0">
            <a:spAutoFit/>
          </a:bodyPr>
          <a:lstStyle/>
          <a:p>
            <a:r>
              <a:rPr lang="en-US" sz="1100" b="1" dirty="0"/>
              <a:t>Who is involved?</a:t>
            </a:r>
          </a:p>
        </p:txBody>
      </p:sp>
      <p:sp>
        <p:nvSpPr>
          <p:cNvPr id="7" name="TextBox 6">
            <a:extLst>
              <a:ext uri="{FF2B5EF4-FFF2-40B4-BE49-F238E27FC236}">
                <a16:creationId xmlns:a16="http://schemas.microsoft.com/office/drawing/2014/main" id="{6A9DC251-77E6-55B7-AC91-FFA98D48A9C5}"/>
              </a:ext>
            </a:extLst>
          </p:cNvPr>
          <p:cNvSpPr txBox="1"/>
          <p:nvPr/>
        </p:nvSpPr>
        <p:spPr>
          <a:xfrm>
            <a:off x="996288" y="5458055"/>
            <a:ext cx="1122798" cy="1277273"/>
          </a:xfrm>
          <a:prstGeom prst="rect">
            <a:avLst/>
          </a:prstGeom>
          <a:noFill/>
        </p:spPr>
        <p:txBody>
          <a:bodyPr wrap="square" rtlCol="0">
            <a:spAutoFit/>
          </a:bodyPr>
          <a:lstStyle/>
          <a:p>
            <a:r>
              <a:rPr lang="en-US" sz="1100" b="1" dirty="0"/>
              <a:t>What are the common interests or goals, and what are the conflicting interests?</a:t>
            </a:r>
          </a:p>
        </p:txBody>
      </p:sp>
      <p:sp>
        <p:nvSpPr>
          <p:cNvPr id="8" name="Rectangle 7">
            <a:extLst>
              <a:ext uri="{FF2B5EF4-FFF2-40B4-BE49-F238E27FC236}">
                <a16:creationId xmlns:a16="http://schemas.microsoft.com/office/drawing/2014/main" id="{557B656A-9C7F-A1BE-8761-1EF720A0ACA6}"/>
              </a:ext>
            </a:extLst>
          </p:cNvPr>
          <p:cNvSpPr/>
          <p:nvPr/>
        </p:nvSpPr>
        <p:spPr>
          <a:xfrm>
            <a:off x="2271276" y="5462224"/>
            <a:ext cx="3984381" cy="1391196"/>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2C6C4DD1-3C11-55B3-D776-8126E6354B3C}"/>
              </a:ext>
            </a:extLst>
          </p:cNvPr>
          <p:cNvSpPr txBox="1"/>
          <p:nvPr/>
        </p:nvSpPr>
        <p:spPr>
          <a:xfrm>
            <a:off x="996288" y="7037675"/>
            <a:ext cx="1122798" cy="1277273"/>
          </a:xfrm>
          <a:prstGeom prst="rect">
            <a:avLst/>
          </a:prstGeom>
          <a:noFill/>
        </p:spPr>
        <p:txBody>
          <a:bodyPr wrap="square" rtlCol="0">
            <a:spAutoFit/>
          </a:bodyPr>
          <a:lstStyle/>
          <a:p>
            <a:r>
              <a:rPr lang="en-US" sz="1100" b="1" dirty="0"/>
              <a:t>Which negotiation strategy is appropriate for the caseworker to use in this case and why? </a:t>
            </a:r>
          </a:p>
        </p:txBody>
      </p:sp>
      <p:sp>
        <p:nvSpPr>
          <p:cNvPr id="11" name="Rectangle 10">
            <a:extLst>
              <a:ext uri="{FF2B5EF4-FFF2-40B4-BE49-F238E27FC236}">
                <a16:creationId xmlns:a16="http://schemas.microsoft.com/office/drawing/2014/main" id="{7CDECF8B-3935-DD59-A3B5-CE14EFA00D13}"/>
              </a:ext>
            </a:extLst>
          </p:cNvPr>
          <p:cNvSpPr/>
          <p:nvPr/>
        </p:nvSpPr>
        <p:spPr>
          <a:xfrm>
            <a:off x="2271276" y="7041844"/>
            <a:ext cx="3984381" cy="172093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Hexagon 11">
            <a:extLst>
              <a:ext uri="{FF2B5EF4-FFF2-40B4-BE49-F238E27FC236}">
                <a16:creationId xmlns:a16="http://schemas.microsoft.com/office/drawing/2014/main" id="{F3FDFBF3-B338-EF3A-3F40-590D77F18055}"/>
              </a:ext>
            </a:extLst>
          </p:cNvPr>
          <p:cNvSpPr/>
          <p:nvPr/>
        </p:nvSpPr>
        <p:spPr>
          <a:xfrm rot="1782986">
            <a:off x="286724" y="30111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Hexagon 12">
            <a:extLst>
              <a:ext uri="{FF2B5EF4-FFF2-40B4-BE49-F238E27FC236}">
                <a16:creationId xmlns:a16="http://schemas.microsoft.com/office/drawing/2014/main" id="{7E7AC924-FFD7-7577-69E8-8DA029DAB82F}"/>
              </a:ext>
            </a:extLst>
          </p:cNvPr>
          <p:cNvSpPr/>
          <p:nvPr/>
        </p:nvSpPr>
        <p:spPr>
          <a:xfrm rot="1782986">
            <a:off x="286724" y="76395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Hexagon 13">
            <a:extLst>
              <a:ext uri="{FF2B5EF4-FFF2-40B4-BE49-F238E27FC236}">
                <a16:creationId xmlns:a16="http://schemas.microsoft.com/office/drawing/2014/main" id="{2DEE5D9A-1F36-1D15-BE9B-B0E6E3D53F85}"/>
              </a:ext>
            </a:extLst>
          </p:cNvPr>
          <p:cNvSpPr/>
          <p:nvPr/>
        </p:nvSpPr>
        <p:spPr>
          <a:xfrm rot="1782986">
            <a:off x="286724" y="122680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Hexagon 14">
            <a:extLst>
              <a:ext uri="{FF2B5EF4-FFF2-40B4-BE49-F238E27FC236}">
                <a16:creationId xmlns:a16="http://schemas.microsoft.com/office/drawing/2014/main" id="{FFC48BF7-D349-85C1-A810-FE542708DFEB}"/>
              </a:ext>
            </a:extLst>
          </p:cNvPr>
          <p:cNvSpPr/>
          <p:nvPr/>
        </p:nvSpPr>
        <p:spPr>
          <a:xfrm rot="1782986">
            <a:off x="286724" y="1689645"/>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Hexagon 15">
            <a:extLst>
              <a:ext uri="{FF2B5EF4-FFF2-40B4-BE49-F238E27FC236}">
                <a16:creationId xmlns:a16="http://schemas.microsoft.com/office/drawing/2014/main" id="{2E360EA5-2EDE-1EC1-772F-79A7D6EED70A}"/>
              </a:ext>
            </a:extLst>
          </p:cNvPr>
          <p:cNvSpPr/>
          <p:nvPr/>
        </p:nvSpPr>
        <p:spPr>
          <a:xfrm rot="1782986">
            <a:off x="286724" y="215249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058660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6287" y="1451968"/>
            <a:ext cx="5254042" cy="461665"/>
          </a:xfrm>
          <a:prstGeom prst="rect">
            <a:avLst/>
          </a:prstGeom>
          <a:noFill/>
        </p:spPr>
        <p:txBody>
          <a:bodyPr wrap="square" rtlCol="0">
            <a:spAutoFit/>
          </a:bodyPr>
          <a:lstStyle/>
          <a:p>
            <a:r>
              <a:rPr lang="en-US" sz="1200" b="1" spc="300" dirty="0"/>
              <a:t>COORDINATION IN CASE MANAGEMENT – CASE STUDY</a:t>
            </a:r>
          </a:p>
        </p:txBody>
      </p:sp>
      <p:sp>
        <p:nvSpPr>
          <p:cNvPr id="4" name="TextBox 3">
            <a:extLst>
              <a:ext uri="{FF2B5EF4-FFF2-40B4-BE49-F238E27FC236}">
                <a16:creationId xmlns:a16="http://schemas.microsoft.com/office/drawing/2014/main" id="{06594B98-0A6B-8A2F-6E73-F8E56DE44ABF}"/>
              </a:ext>
            </a:extLst>
          </p:cNvPr>
          <p:cNvSpPr txBox="1"/>
          <p:nvPr/>
        </p:nvSpPr>
        <p:spPr>
          <a:xfrm>
            <a:off x="996287" y="703283"/>
            <a:ext cx="5254042" cy="523220"/>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1D8CC8"/>
                </a:highlight>
                <a:latin typeface="Calibri"/>
                <a:ea typeface="Calibri"/>
                <a:cs typeface="Calibri"/>
                <a:sym typeface="Calibri"/>
              </a:rPr>
              <a:t>SESSION 4: HOW CAN I COORDINATE TO IMPROVE CHILD PROTECTION OUTCOMES? </a:t>
            </a:r>
          </a:p>
        </p:txBody>
      </p:sp>
      <p:graphicFrame>
        <p:nvGraphicFramePr>
          <p:cNvPr id="5" name="Table 6">
            <a:extLst>
              <a:ext uri="{FF2B5EF4-FFF2-40B4-BE49-F238E27FC236}">
                <a16:creationId xmlns:a16="http://schemas.microsoft.com/office/drawing/2014/main" id="{85D911C3-2D76-C184-A16D-B0217BBB9670}"/>
              </a:ext>
            </a:extLst>
          </p:cNvPr>
          <p:cNvGraphicFramePr>
            <a:graphicFrameLocks noGrp="1"/>
          </p:cNvGraphicFramePr>
          <p:nvPr>
            <p:extLst>
              <p:ext uri="{D42A27DB-BD31-4B8C-83A1-F6EECF244321}">
                <p14:modId xmlns:p14="http://schemas.microsoft.com/office/powerpoint/2010/main" val="588651324"/>
              </p:ext>
            </p:extLst>
          </p:nvPr>
        </p:nvGraphicFramePr>
        <p:xfrm>
          <a:off x="996286" y="2586800"/>
          <a:ext cx="5254042" cy="6156960"/>
        </p:xfrm>
        <a:graphic>
          <a:graphicData uri="http://schemas.openxmlformats.org/drawingml/2006/table">
            <a:tbl>
              <a:tblPr firstRow="1" bandRow="1">
                <a:tableStyleId>{5C22544A-7EE6-4342-B048-85BDC9FD1C3A}</a:tableStyleId>
              </a:tblPr>
              <a:tblGrid>
                <a:gridCol w="1079257">
                  <a:extLst>
                    <a:ext uri="{9D8B030D-6E8A-4147-A177-3AD203B41FA5}">
                      <a16:colId xmlns:a16="http://schemas.microsoft.com/office/drawing/2014/main" val="888234032"/>
                    </a:ext>
                  </a:extLst>
                </a:gridCol>
                <a:gridCol w="4174785">
                  <a:extLst>
                    <a:ext uri="{9D8B030D-6E8A-4147-A177-3AD203B41FA5}">
                      <a16:colId xmlns:a16="http://schemas.microsoft.com/office/drawing/2014/main" val="763384920"/>
                    </a:ext>
                  </a:extLst>
                </a:gridCol>
              </a:tblGrid>
              <a:tr h="36835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b="1" u="none" dirty="0">
                          <a:solidFill>
                            <a:schemeClr val="tx1"/>
                          </a:solidFill>
                        </a:rPr>
                        <a:t>Child personal detail</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lumMod val="20000"/>
                        <a:lumOff val="80000"/>
                      </a:schemeClr>
                    </a:solidFill>
                  </a:tcPr>
                </a:tc>
                <a:tc>
                  <a:txBody>
                    <a:bodyPr/>
                    <a:lstStyle/>
                    <a:p>
                      <a:r>
                        <a:rPr lang="en-GB" sz="1100" b="0" dirty="0">
                          <a:solidFill>
                            <a:schemeClr val="tx1"/>
                          </a:solidFill>
                        </a:rPr>
                        <a:t>Name: Teo</a:t>
                      </a:r>
                    </a:p>
                    <a:p>
                      <a:r>
                        <a:rPr lang="en-GB" sz="1100" b="0" dirty="0">
                          <a:solidFill>
                            <a:schemeClr val="tx1"/>
                          </a:solidFill>
                        </a:rPr>
                        <a:t>Age: 15 years</a:t>
                      </a:r>
                    </a:p>
                    <a:p>
                      <a:r>
                        <a:rPr lang="en-GB" sz="1100" b="0" dirty="0">
                          <a:solidFill>
                            <a:schemeClr val="tx1"/>
                          </a:solidFill>
                        </a:rPr>
                        <a:t>Care arrangement: Extended family (aunt and uncle)</a:t>
                      </a:r>
                    </a:p>
                    <a:p>
                      <a:r>
                        <a:rPr lang="en-GB" sz="1100" b="0" dirty="0">
                          <a:solidFill>
                            <a:schemeClr val="tx1"/>
                          </a:solidFill>
                        </a:rPr>
                        <a:t>Family: Mother is alive, father died. No siblings </a:t>
                      </a:r>
                    </a:p>
                    <a:p>
                      <a:r>
                        <a:rPr lang="en-GB" sz="1100" b="0" dirty="0">
                          <a:solidFill>
                            <a:schemeClr val="tx1"/>
                          </a:solidFill>
                        </a:rPr>
                        <a:t>Protection concern: Child associated with armed forces or armed groups</a:t>
                      </a:r>
                      <a:endParaRPr lang="en-BE" sz="1100" b="0">
                        <a:solidFill>
                          <a:schemeClr val="tx1"/>
                        </a:solidFill>
                      </a:endParaRPr>
                    </a:p>
                    <a:p>
                      <a:endParaRPr lang="en-US" sz="1100" b="0" dirty="0">
                        <a:solidFill>
                          <a:schemeClr val="tx1"/>
                        </a:solidFill>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767264515"/>
                  </a:ext>
                </a:extLst>
              </a:tr>
              <a:tr h="41717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b="1" u="none" dirty="0">
                          <a:solidFill>
                            <a:schemeClr val="tx1"/>
                          </a:solidFill>
                        </a:rPr>
                        <a:t>Physical wellbeing and health</a:t>
                      </a:r>
                    </a:p>
                    <a:p>
                      <a:endParaRPr lang="en-US" sz="1100" u="none" dirty="0">
                        <a:solidFill>
                          <a:schemeClr val="tx1"/>
                        </a:solidFill>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lumMod val="20000"/>
                        <a:lumOff val="80000"/>
                      </a:schemeClr>
                    </a:solidFill>
                  </a:tcPr>
                </a:tc>
                <a:tc>
                  <a:txBody>
                    <a:bodyPr/>
                    <a:lstStyle/>
                    <a:p>
                      <a:r>
                        <a:rPr lang="en-US" sz="1100" dirty="0">
                          <a:solidFill>
                            <a:schemeClr val="tx1"/>
                          </a:solidFill>
                        </a:rPr>
                        <a:t>The boy has severe burns on both his hands and left arm. He got these burns during an explosion while making improvised landmines. Teo has received emergency care FROM a doctor, but the bandages need to be replaced daily. The hospital didn’t provide bandages to use on burn wounds.</a:t>
                      </a:r>
                    </a:p>
                    <a:p>
                      <a:endParaRPr lang="en-GB" sz="1100" dirty="0">
                        <a:solidFill>
                          <a:schemeClr val="tx1"/>
                        </a:solidFill>
                      </a:endParaRPr>
                    </a:p>
                    <a:p>
                      <a:r>
                        <a:rPr lang="en-GB" sz="1100" dirty="0">
                          <a:solidFill>
                            <a:schemeClr val="tx1"/>
                          </a:solidFill>
                        </a:rPr>
                        <a:t>Teo is also very skinny and looks underweight for his age and height.</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2838477542"/>
                  </a:ext>
                </a:extLst>
              </a:tr>
              <a:tr h="36835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b="1" u="none" dirty="0">
                          <a:solidFill>
                            <a:schemeClr val="tx1"/>
                          </a:solidFill>
                        </a:rPr>
                        <a:t>Emotional wellbeing</a:t>
                      </a:r>
                    </a:p>
                    <a:p>
                      <a:endParaRPr lang="en-US" sz="1100" u="none" dirty="0">
                        <a:solidFill>
                          <a:schemeClr val="tx1"/>
                        </a:solidFill>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dirty="0">
                          <a:solidFill>
                            <a:schemeClr val="tx1"/>
                          </a:solidFill>
                        </a:rPr>
                        <a:t>Should read: Teo didn’t share much about how he feels. When asked, he said he feels "OK" but he doesn’t look OK. He comes across as numb or as if he’s not fully present. The uncle said that Teo wasn’t the only one affected by the explosion; another boy died during the accident, and Teo witnessed it all. Another session with Teo is needed to gain a better understanding of his emotional wellbeing and how he’s feeling.</a:t>
                      </a:r>
                      <a:endParaRPr lang="en-GB" sz="1100" dirty="0">
                        <a:solidFill>
                          <a:schemeClr val="tx1"/>
                        </a:solidFill>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3269346332"/>
                  </a:ext>
                </a:extLst>
              </a:tr>
              <a:tr h="46599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b="1" u="none" dirty="0">
                          <a:solidFill>
                            <a:schemeClr val="tx1"/>
                          </a:solidFill>
                        </a:rPr>
                        <a:t>Relationships</a:t>
                      </a:r>
                    </a:p>
                    <a:p>
                      <a:endParaRPr lang="en-US" sz="1100" u="none" dirty="0">
                        <a:solidFill>
                          <a:schemeClr val="tx1"/>
                        </a:solidFill>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dirty="0">
                          <a:solidFill>
                            <a:schemeClr val="tx1"/>
                          </a:solidFill>
                        </a:rPr>
                        <a:t>Teo lived with the rebel armed group for 2 years, and during this period contact with his family was limited. Together with another boy Teo made explosives for the armed group. The other boy didn’t survive the explosion that burned half of Teo’s body.  Teo’s mother lives in a nearby village. She remarried after his father passed away 5 years ago. His father was also a soldier in the same armed group. His paternal uncles live in the village with their families and currently Teo is staying with the youngest uncle and his wife and children. </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3005799962"/>
                  </a:ext>
                </a:extLst>
              </a:tr>
              <a:tr h="31953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b="1" u="none" dirty="0"/>
                        <a:t>Education</a:t>
                      </a:r>
                    </a:p>
                    <a:p>
                      <a:endParaRPr lang="en-US" sz="1100" u="none" dirty="0">
                        <a:solidFill>
                          <a:schemeClr val="tx1"/>
                        </a:solidFill>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dirty="0"/>
                        <a:t>Teo has finished primary school but never started secondary school. He started to work in the armed group, learning to make explosives and stuff bullet shells. Sometimes during the evenings or weekends, Teo would play football with the other boys and men of the armed group. This was his favorite activity!</a:t>
                      </a:r>
                      <a:endParaRPr lang="en-GB" sz="1100" dirty="0"/>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3284416000"/>
                  </a:ext>
                </a:extLst>
              </a:tr>
            </a:tbl>
          </a:graphicData>
        </a:graphic>
      </p:graphicFrame>
      <p:sp>
        <p:nvSpPr>
          <p:cNvPr id="7" name="TextBox 6">
            <a:extLst>
              <a:ext uri="{FF2B5EF4-FFF2-40B4-BE49-F238E27FC236}">
                <a16:creationId xmlns:a16="http://schemas.microsoft.com/office/drawing/2014/main" id="{B2AEF80B-FC2F-1737-85F0-CBE01E66E4AD}"/>
              </a:ext>
            </a:extLst>
          </p:cNvPr>
          <p:cNvSpPr txBox="1"/>
          <p:nvPr/>
        </p:nvSpPr>
        <p:spPr>
          <a:xfrm>
            <a:off x="996287" y="2111717"/>
            <a:ext cx="5254042" cy="276999"/>
          </a:xfrm>
          <a:prstGeom prst="rect">
            <a:avLst/>
          </a:prstGeom>
          <a:noFill/>
        </p:spPr>
        <p:txBody>
          <a:bodyPr wrap="square" rtlCol="0">
            <a:spAutoFit/>
          </a:bodyPr>
          <a:lstStyle/>
          <a:p>
            <a:r>
              <a:rPr lang="en-US" sz="1200" b="1" dirty="0"/>
              <a:t>Part 1: Assessment</a:t>
            </a:r>
          </a:p>
        </p:txBody>
      </p:sp>
      <p:sp>
        <p:nvSpPr>
          <p:cNvPr id="8" name="Hexagon 7">
            <a:extLst>
              <a:ext uri="{FF2B5EF4-FFF2-40B4-BE49-F238E27FC236}">
                <a16:creationId xmlns:a16="http://schemas.microsoft.com/office/drawing/2014/main" id="{C4882F3E-83FD-6F48-ED52-D8B89DEDA0EF}"/>
              </a:ext>
            </a:extLst>
          </p:cNvPr>
          <p:cNvSpPr/>
          <p:nvPr/>
        </p:nvSpPr>
        <p:spPr>
          <a:xfrm rot="1782986">
            <a:off x="286724" y="30111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exagon 8">
            <a:extLst>
              <a:ext uri="{FF2B5EF4-FFF2-40B4-BE49-F238E27FC236}">
                <a16:creationId xmlns:a16="http://schemas.microsoft.com/office/drawing/2014/main" id="{8E5C322F-9E5E-27E8-D475-4BFA9477E16A}"/>
              </a:ext>
            </a:extLst>
          </p:cNvPr>
          <p:cNvSpPr/>
          <p:nvPr/>
        </p:nvSpPr>
        <p:spPr>
          <a:xfrm rot="1782986">
            <a:off x="286724" y="76395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Hexagon 9">
            <a:extLst>
              <a:ext uri="{FF2B5EF4-FFF2-40B4-BE49-F238E27FC236}">
                <a16:creationId xmlns:a16="http://schemas.microsoft.com/office/drawing/2014/main" id="{298AC49F-7CAA-97C9-CC35-0559E1385C7A}"/>
              </a:ext>
            </a:extLst>
          </p:cNvPr>
          <p:cNvSpPr/>
          <p:nvPr/>
        </p:nvSpPr>
        <p:spPr>
          <a:xfrm rot="1782986">
            <a:off x="286724" y="122680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Hexagon 10">
            <a:extLst>
              <a:ext uri="{FF2B5EF4-FFF2-40B4-BE49-F238E27FC236}">
                <a16:creationId xmlns:a16="http://schemas.microsoft.com/office/drawing/2014/main" id="{C9B35426-DC38-2B1E-A417-B14CD2E9A489}"/>
              </a:ext>
            </a:extLst>
          </p:cNvPr>
          <p:cNvSpPr/>
          <p:nvPr/>
        </p:nvSpPr>
        <p:spPr>
          <a:xfrm rot="1782986">
            <a:off x="286724" y="168964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Hexagon 11">
            <a:extLst>
              <a:ext uri="{FF2B5EF4-FFF2-40B4-BE49-F238E27FC236}">
                <a16:creationId xmlns:a16="http://schemas.microsoft.com/office/drawing/2014/main" id="{70C8C6D7-78F4-B042-E4B3-AB78859EB4B4}"/>
              </a:ext>
            </a:extLst>
          </p:cNvPr>
          <p:cNvSpPr/>
          <p:nvPr/>
        </p:nvSpPr>
        <p:spPr>
          <a:xfrm rot="1782986">
            <a:off x="286724" y="215249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214131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6">
            <a:extLst>
              <a:ext uri="{FF2B5EF4-FFF2-40B4-BE49-F238E27FC236}">
                <a16:creationId xmlns:a16="http://schemas.microsoft.com/office/drawing/2014/main" id="{BF12FEF7-FF8A-909F-D7FD-F360EB75D6F7}"/>
              </a:ext>
            </a:extLst>
          </p:cNvPr>
          <p:cNvGraphicFramePr>
            <a:graphicFrameLocks noGrp="1"/>
          </p:cNvGraphicFramePr>
          <p:nvPr>
            <p:extLst>
              <p:ext uri="{D42A27DB-BD31-4B8C-83A1-F6EECF244321}">
                <p14:modId xmlns:p14="http://schemas.microsoft.com/office/powerpoint/2010/main" val="2286678741"/>
              </p:ext>
            </p:extLst>
          </p:nvPr>
        </p:nvGraphicFramePr>
        <p:xfrm>
          <a:off x="996286" y="702183"/>
          <a:ext cx="5254042" cy="6400800"/>
        </p:xfrm>
        <a:graphic>
          <a:graphicData uri="http://schemas.openxmlformats.org/drawingml/2006/table">
            <a:tbl>
              <a:tblPr firstRow="1" bandRow="1">
                <a:tableStyleId>{5C22544A-7EE6-4342-B048-85BDC9FD1C3A}</a:tableStyleId>
              </a:tblPr>
              <a:tblGrid>
                <a:gridCol w="1195371">
                  <a:extLst>
                    <a:ext uri="{9D8B030D-6E8A-4147-A177-3AD203B41FA5}">
                      <a16:colId xmlns:a16="http://schemas.microsoft.com/office/drawing/2014/main" val="888234032"/>
                    </a:ext>
                  </a:extLst>
                </a:gridCol>
                <a:gridCol w="4058671">
                  <a:extLst>
                    <a:ext uri="{9D8B030D-6E8A-4147-A177-3AD203B41FA5}">
                      <a16:colId xmlns:a16="http://schemas.microsoft.com/office/drawing/2014/main" val="763384920"/>
                    </a:ext>
                  </a:extLst>
                </a:gridCol>
              </a:tblGrid>
              <a:tr h="241246">
                <a:tc>
                  <a:txBody>
                    <a:bodyPr/>
                    <a:lstStyle/>
                    <a:p>
                      <a:r>
                        <a:rPr lang="en-GB" sz="1100" b="1" u="none" dirty="0">
                          <a:solidFill>
                            <a:schemeClr val="tx1"/>
                          </a:solidFill>
                        </a:rPr>
                        <a:t>Documentation</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lumMod val="20000"/>
                        <a:lumOff val="80000"/>
                      </a:schemeClr>
                    </a:solidFill>
                  </a:tcPr>
                </a:tc>
                <a:tc>
                  <a:txBody>
                    <a:bodyPr/>
                    <a:lstStyle/>
                    <a:p>
                      <a:r>
                        <a:rPr lang="en-GB" sz="1100" b="0" dirty="0">
                          <a:solidFill>
                            <a:schemeClr val="tx1"/>
                          </a:solidFill>
                        </a:rPr>
                        <a:t>As many internally displaced people living in this area, Teo does not have an ID-card or any other civil documentation</a:t>
                      </a:r>
                      <a:endParaRPr lang="en-BE" sz="1100" b="0">
                        <a:solidFill>
                          <a:schemeClr val="tx1"/>
                        </a:solidFill>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767264515"/>
                  </a:ext>
                </a:extLst>
              </a:tr>
              <a:tr h="795243">
                <a:tc>
                  <a:txBody>
                    <a:bodyPr/>
                    <a:lstStyle/>
                    <a:p>
                      <a:r>
                        <a:rPr lang="en-GB" sz="1100" b="1" u="none" dirty="0">
                          <a:solidFill>
                            <a:schemeClr val="tx1"/>
                          </a:solidFill>
                        </a:rPr>
                        <a:t>Care arrangement</a:t>
                      </a:r>
                    </a:p>
                    <a:p>
                      <a:endParaRPr lang="en-US" sz="1100" u="none" dirty="0">
                        <a:solidFill>
                          <a:schemeClr val="tx1"/>
                        </a:solidFill>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lumMod val="20000"/>
                        <a:lumOff val="80000"/>
                      </a:schemeClr>
                    </a:solidFill>
                  </a:tcPr>
                </a:tc>
                <a:tc>
                  <a:txBody>
                    <a:bodyPr/>
                    <a:lstStyle/>
                    <a:p>
                      <a:r>
                        <a:rPr lang="en-GB" sz="1100" dirty="0">
                          <a:solidFill>
                            <a:schemeClr val="tx1"/>
                          </a:solidFill>
                        </a:rPr>
                        <a:t>Teo is currently living with his uncle, the younger brother of his dad. The uncle has a wife and 3 children (one boy of 13 years, two girls of 10 years and 6 year). The uncle volunteered to take Teo in when he was brought to the hospital by the armed group after the explosion. </a:t>
                      </a:r>
                    </a:p>
                    <a:p>
                      <a:endParaRPr lang="en-GB" sz="1100" dirty="0">
                        <a:solidFill>
                          <a:schemeClr val="tx1"/>
                        </a:solidFill>
                      </a:endParaRPr>
                    </a:p>
                    <a:p>
                      <a:r>
                        <a:rPr lang="en-US" sz="1100" dirty="0">
                          <a:solidFill>
                            <a:schemeClr val="tx1"/>
                          </a:solidFill>
                        </a:rPr>
                        <a:t>Now he is sleeping on a mattress in the uncle’s living room. The uncle’s wife is a nurse and is able to provide care for the burns, but they do not have any of the creams or bandages. Teo’s uncle is a farmer, and he struggles financially. Teo can stay with the uncle as long as he needs medical care, but after that he’ll have to go. The uncle is scared that the armed group will come and pick Teo up at his house in a few weeks, and they might take his 13-year-old son as well. The uncle doesn’t want to risk it.</a:t>
                      </a:r>
                    </a:p>
                    <a:p>
                      <a:endParaRPr lang="en-GB" sz="1100" dirty="0">
                        <a:solidFill>
                          <a:schemeClr val="tx1"/>
                        </a:solidFill>
                      </a:endParaRPr>
                    </a:p>
                    <a:p>
                      <a:r>
                        <a:rPr lang="en-US" sz="1100" dirty="0">
                          <a:solidFill>
                            <a:schemeClr val="tx1"/>
                          </a:solidFill>
                        </a:rPr>
                        <a:t>Teo’s mother is living in the nearby village; she remarried and started another family. Teo has two half-sisters now. Teo’s mother visited him at the hospital, and they both cried as they hadn’t seen each other for 2 years! She was unable to take him in, so that’s why the uncle volunteered.</a:t>
                      </a:r>
                      <a:endParaRPr lang="en-BE" sz="1100" dirty="0">
                        <a:solidFill>
                          <a:schemeClr val="tx1"/>
                        </a:solidFill>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2838477542"/>
                  </a:ext>
                </a:extLst>
              </a:tr>
              <a:tr h="781976">
                <a:tc>
                  <a:txBody>
                    <a:bodyPr/>
                    <a:lstStyle/>
                    <a:p>
                      <a:r>
                        <a:rPr lang="en-GB" sz="1100" b="1" u="none" dirty="0">
                          <a:solidFill>
                            <a:schemeClr val="tx1"/>
                          </a:solidFill>
                        </a:rPr>
                        <a:t>Community</a:t>
                      </a:r>
                    </a:p>
                    <a:p>
                      <a:endParaRPr lang="en-US" sz="1100" u="none" dirty="0">
                        <a:solidFill>
                          <a:schemeClr val="tx1"/>
                        </a:solidFill>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lumMod val="20000"/>
                        <a:lumOff val="80000"/>
                      </a:schemeClr>
                    </a:solidFill>
                  </a:tcPr>
                </a:tc>
                <a:tc>
                  <a:txBody>
                    <a:bodyPr/>
                    <a:lstStyle/>
                    <a:p>
                      <a:r>
                        <a:rPr lang="en-US" sz="1100" dirty="0">
                          <a:solidFill>
                            <a:schemeClr val="tx1"/>
                          </a:solidFill>
                        </a:rPr>
                        <a:t>The community is accepting of the armed group as they are of the same ethnic minority. There is no stigmatization toward members of the armed group. However, the community also tries to protect itself from forced recruitment, and Teo’s presence might pose a risk. The community leader knows the high-ranking members of the armed group well. He informed the uncle that Teo will probably have to leave as soon as he’s feeling better.</a:t>
                      </a:r>
                      <a:endParaRPr lang="en-GB" sz="1100" dirty="0">
                        <a:solidFill>
                          <a:schemeClr val="tx1"/>
                        </a:solidFill>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3269346332"/>
                  </a:ext>
                </a:extLst>
              </a:tr>
              <a:tr h="888303">
                <a:tc>
                  <a:txBody>
                    <a:bodyPr/>
                    <a:lstStyle/>
                    <a:p>
                      <a:r>
                        <a:rPr lang="en-GB" sz="1100" b="1" u="none" dirty="0">
                          <a:solidFill>
                            <a:schemeClr val="tx1"/>
                          </a:solidFill>
                        </a:rPr>
                        <a:t>Views of the child</a:t>
                      </a:r>
                    </a:p>
                    <a:p>
                      <a:endParaRPr lang="en-US" sz="1100" u="none" dirty="0">
                        <a:solidFill>
                          <a:schemeClr val="tx1"/>
                        </a:solidFill>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lumMod val="20000"/>
                        <a:lumOff val="80000"/>
                      </a:schemeClr>
                    </a:solidFill>
                  </a:tcPr>
                </a:tc>
                <a:tc>
                  <a:txBody>
                    <a:bodyPr/>
                    <a:lstStyle/>
                    <a:p>
                      <a:r>
                        <a:rPr lang="en-GB" sz="1100" dirty="0">
                          <a:solidFill>
                            <a:schemeClr val="tx1"/>
                          </a:solidFill>
                        </a:rPr>
                        <a:t>Teo said he wants to live a normal life again and find a regular job. But he’s not sure if it’s possible. He thinks that the armed group will expect him back after his hands and arm are healed. In the meantime, he is happy to stay with his uncle. He feels welcome and says they take good care of him.</a:t>
                      </a:r>
                    </a:p>
                    <a:p>
                      <a:endParaRPr lang="en-GB" sz="1100" dirty="0">
                        <a:solidFill>
                          <a:schemeClr val="tx1"/>
                        </a:solidFill>
                      </a:endParaRPr>
                    </a:p>
                    <a:p>
                      <a:r>
                        <a:rPr lang="en-GB" sz="1100" dirty="0">
                          <a:solidFill>
                            <a:schemeClr val="tx1"/>
                          </a:solidFill>
                        </a:rPr>
                        <a:t>Note: I tried to contact Teo’s mother but was not able to reach her at this time. </a:t>
                      </a:r>
                      <a:endParaRPr lang="en-BE" sz="1100" dirty="0">
                        <a:solidFill>
                          <a:schemeClr val="tx1"/>
                        </a:solidFill>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3005799962"/>
                  </a:ext>
                </a:extLst>
              </a:tr>
            </a:tbl>
          </a:graphicData>
        </a:graphic>
      </p:graphicFrame>
      <p:sp>
        <p:nvSpPr>
          <p:cNvPr id="5" name="Hexagon 4">
            <a:extLst>
              <a:ext uri="{FF2B5EF4-FFF2-40B4-BE49-F238E27FC236}">
                <a16:creationId xmlns:a16="http://schemas.microsoft.com/office/drawing/2014/main" id="{8AA35E3D-7579-9544-D22F-9854DA76E0FD}"/>
              </a:ext>
            </a:extLst>
          </p:cNvPr>
          <p:cNvSpPr/>
          <p:nvPr/>
        </p:nvSpPr>
        <p:spPr>
          <a:xfrm rot="1782986">
            <a:off x="286724" y="30111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Hexagon 6">
            <a:extLst>
              <a:ext uri="{FF2B5EF4-FFF2-40B4-BE49-F238E27FC236}">
                <a16:creationId xmlns:a16="http://schemas.microsoft.com/office/drawing/2014/main" id="{AFB99DAF-9F39-8D7F-01FF-3586282C4679}"/>
              </a:ext>
            </a:extLst>
          </p:cNvPr>
          <p:cNvSpPr/>
          <p:nvPr/>
        </p:nvSpPr>
        <p:spPr>
          <a:xfrm rot="1782986">
            <a:off x="286724" y="76395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Hexagon 7">
            <a:extLst>
              <a:ext uri="{FF2B5EF4-FFF2-40B4-BE49-F238E27FC236}">
                <a16:creationId xmlns:a16="http://schemas.microsoft.com/office/drawing/2014/main" id="{3748CAAD-5D05-4753-FF04-10224869212C}"/>
              </a:ext>
            </a:extLst>
          </p:cNvPr>
          <p:cNvSpPr/>
          <p:nvPr/>
        </p:nvSpPr>
        <p:spPr>
          <a:xfrm rot="1782986">
            <a:off x="286724" y="122680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exagon 8">
            <a:extLst>
              <a:ext uri="{FF2B5EF4-FFF2-40B4-BE49-F238E27FC236}">
                <a16:creationId xmlns:a16="http://schemas.microsoft.com/office/drawing/2014/main" id="{6C9CC945-6DC4-A929-3284-34D16340A8CB}"/>
              </a:ext>
            </a:extLst>
          </p:cNvPr>
          <p:cNvSpPr/>
          <p:nvPr/>
        </p:nvSpPr>
        <p:spPr>
          <a:xfrm rot="1782986">
            <a:off x="286724" y="168964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Hexagon 9">
            <a:extLst>
              <a:ext uri="{FF2B5EF4-FFF2-40B4-BE49-F238E27FC236}">
                <a16:creationId xmlns:a16="http://schemas.microsoft.com/office/drawing/2014/main" id="{B4B35418-996E-BE37-25AF-BD2ECB0EC1B6}"/>
              </a:ext>
            </a:extLst>
          </p:cNvPr>
          <p:cNvSpPr/>
          <p:nvPr/>
        </p:nvSpPr>
        <p:spPr>
          <a:xfrm rot="1782986">
            <a:off x="286724" y="215249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086414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a:extLst>
              <a:ext uri="{FF2B5EF4-FFF2-40B4-BE49-F238E27FC236}">
                <a16:creationId xmlns:a16="http://schemas.microsoft.com/office/drawing/2014/main" id="{B4685F10-A456-BC1A-C5A1-1F6EF7930381}"/>
              </a:ext>
            </a:extLst>
          </p:cNvPr>
          <p:cNvSpPr/>
          <p:nvPr/>
        </p:nvSpPr>
        <p:spPr>
          <a:xfrm>
            <a:off x="915914" y="1486966"/>
            <a:ext cx="957943" cy="957943"/>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180446FE-3604-ED58-1295-79F39945CE9A}"/>
              </a:ext>
            </a:extLst>
          </p:cNvPr>
          <p:cNvSpPr/>
          <p:nvPr/>
        </p:nvSpPr>
        <p:spPr>
          <a:xfrm>
            <a:off x="915914" y="7588418"/>
            <a:ext cx="957943" cy="957943"/>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FAEE84B9-C56D-C2EE-B325-C48FD0020763}"/>
              </a:ext>
            </a:extLst>
          </p:cNvPr>
          <p:cNvSpPr/>
          <p:nvPr/>
        </p:nvSpPr>
        <p:spPr>
          <a:xfrm>
            <a:off x="2084296" y="1622835"/>
            <a:ext cx="4165873" cy="677644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8FE4AD0F-7046-3A53-01BF-497F89F85AD1}"/>
              </a:ext>
            </a:extLst>
          </p:cNvPr>
          <p:cNvSpPr txBox="1"/>
          <p:nvPr/>
        </p:nvSpPr>
        <p:spPr>
          <a:xfrm>
            <a:off x="996000" y="1134671"/>
            <a:ext cx="5254172" cy="261610"/>
          </a:xfrm>
          <a:prstGeom prst="rect">
            <a:avLst/>
          </a:prstGeom>
          <a:noFill/>
        </p:spPr>
        <p:txBody>
          <a:bodyPr wrap="square" rtlCol="0">
            <a:spAutoFit/>
          </a:bodyPr>
          <a:lstStyle/>
          <a:p>
            <a:r>
              <a:rPr lang="en-US" sz="1100" dirty="0"/>
              <a:t>Which needs have you identified in Teo’s case?</a:t>
            </a:r>
          </a:p>
        </p:txBody>
      </p:sp>
      <p:sp>
        <p:nvSpPr>
          <p:cNvPr id="7" name="TextBox 6">
            <a:extLst>
              <a:ext uri="{FF2B5EF4-FFF2-40B4-BE49-F238E27FC236}">
                <a16:creationId xmlns:a16="http://schemas.microsoft.com/office/drawing/2014/main" id="{2C53ECE1-D911-E689-32C0-17294F7407A2}"/>
              </a:ext>
            </a:extLst>
          </p:cNvPr>
          <p:cNvSpPr txBox="1"/>
          <p:nvPr/>
        </p:nvSpPr>
        <p:spPr>
          <a:xfrm>
            <a:off x="527913" y="2081405"/>
            <a:ext cx="1709055" cy="261610"/>
          </a:xfrm>
          <a:prstGeom prst="rect">
            <a:avLst/>
          </a:prstGeom>
          <a:noFill/>
        </p:spPr>
        <p:txBody>
          <a:bodyPr wrap="square">
            <a:spAutoFit/>
          </a:bodyPr>
          <a:lstStyle/>
          <a:p>
            <a:pPr algn="ctr"/>
            <a:r>
              <a:rPr lang="en-US" sz="1100" b="1" dirty="0"/>
              <a:t>High priority</a:t>
            </a:r>
          </a:p>
        </p:txBody>
      </p:sp>
      <p:sp>
        <p:nvSpPr>
          <p:cNvPr id="9" name="TextBox 8">
            <a:extLst>
              <a:ext uri="{FF2B5EF4-FFF2-40B4-BE49-F238E27FC236}">
                <a16:creationId xmlns:a16="http://schemas.microsoft.com/office/drawing/2014/main" id="{3F28DA4F-1E7D-E739-193D-7D673580CC34}"/>
              </a:ext>
            </a:extLst>
          </p:cNvPr>
          <p:cNvSpPr txBox="1"/>
          <p:nvPr/>
        </p:nvSpPr>
        <p:spPr>
          <a:xfrm>
            <a:off x="527912" y="1532150"/>
            <a:ext cx="1709055" cy="584775"/>
          </a:xfrm>
          <a:prstGeom prst="rect">
            <a:avLst/>
          </a:prstGeom>
          <a:noFill/>
        </p:spPr>
        <p:txBody>
          <a:bodyPr wrap="square">
            <a:spAutoFit/>
          </a:bodyPr>
          <a:lstStyle/>
          <a:p>
            <a:pPr algn="ctr"/>
            <a:r>
              <a:rPr lang="en-US" sz="3200" b="1" dirty="0">
                <a:solidFill>
                  <a:schemeClr val="accent4"/>
                </a:solidFill>
                <a:latin typeface="Britannic Bold" panose="020B0903060703020204" pitchFamily="34" charset="0"/>
              </a:rPr>
              <a:t>!!!</a:t>
            </a:r>
          </a:p>
        </p:txBody>
      </p:sp>
      <p:sp>
        <p:nvSpPr>
          <p:cNvPr id="10" name="TextBox 9">
            <a:extLst>
              <a:ext uri="{FF2B5EF4-FFF2-40B4-BE49-F238E27FC236}">
                <a16:creationId xmlns:a16="http://schemas.microsoft.com/office/drawing/2014/main" id="{A9C410F2-9F71-6D8D-A7EC-21605A021BCA}"/>
              </a:ext>
            </a:extLst>
          </p:cNvPr>
          <p:cNvSpPr txBox="1"/>
          <p:nvPr/>
        </p:nvSpPr>
        <p:spPr>
          <a:xfrm>
            <a:off x="527913" y="8137673"/>
            <a:ext cx="1709055" cy="261610"/>
          </a:xfrm>
          <a:prstGeom prst="rect">
            <a:avLst/>
          </a:prstGeom>
          <a:noFill/>
        </p:spPr>
        <p:txBody>
          <a:bodyPr wrap="square">
            <a:spAutoFit/>
          </a:bodyPr>
          <a:lstStyle/>
          <a:p>
            <a:pPr algn="ctr"/>
            <a:r>
              <a:rPr lang="en-US" sz="1100" b="1" dirty="0"/>
              <a:t>Low priority</a:t>
            </a:r>
          </a:p>
        </p:txBody>
      </p:sp>
      <p:sp>
        <p:nvSpPr>
          <p:cNvPr id="15" name="TextBox 14">
            <a:extLst>
              <a:ext uri="{FF2B5EF4-FFF2-40B4-BE49-F238E27FC236}">
                <a16:creationId xmlns:a16="http://schemas.microsoft.com/office/drawing/2014/main" id="{30CAC53A-AE0E-C2E9-229B-FE1AFE4550A1}"/>
              </a:ext>
            </a:extLst>
          </p:cNvPr>
          <p:cNvSpPr txBox="1"/>
          <p:nvPr/>
        </p:nvSpPr>
        <p:spPr>
          <a:xfrm>
            <a:off x="527912" y="7588418"/>
            <a:ext cx="1709055" cy="584775"/>
          </a:xfrm>
          <a:prstGeom prst="rect">
            <a:avLst/>
          </a:prstGeom>
          <a:noFill/>
        </p:spPr>
        <p:txBody>
          <a:bodyPr wrap="square">
            <a:spAutoFit/>
          </a:bodyPr>
          <a:lstStyle/>
          <a:p>
            <a:pPr algn="ctr"/>
            <a:r>
              <a:rPr lang="en-US" sz="3200" b="1" dirty="0">
                <a:solidFill>
                  <a:schemeClr val="accent4"/>
                </a:solidFill>
                <a:latin typeface="Britannic Bold" panose="020B0903060703020204" pitchFamily="34" charset="0"/>
              </a:rPr>
              <a:t>!</a:t>
            </a:r>
          </a:p>
        </p:txBody>
      </p:sp>
      <p:cxnSp>
        <p:nvCxnSpPr>
          <p:cNvPr id="17" name="Straight Arrow Connector 16">
            <a:extLst>
              <a:ext uri="{FF2B5EF4-FFF2-40B4-BE49-F238E27FC236}">
                <a16:creationId xmlns:a16="http://schemas.microsoft.com/office/drawing/2014/main" id="{E9A02D8A-51D3-4301-2AE4-B3CE34CB6EE3}"/>
              </a:ext>
            </a:extLst>
          </p:cNvPr>
          <p:cNvCxnSpPr/>
          <p:nvPr/>
        </p:nvCxnSpPr>
        <p:spPr>
          <a:xfrm>
            <a:off x="1378857" y="2580778"/>
            <a:ext cx="0" cy="4804228"/>
          </a:xfrm>
          <a:prstGeom prst="straightConnector1">
            <a:avLst/>
          </a:prstGeom>
          <a:ln w="5715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9A32027-E311-95C0-F01B-32E93694B104}"/>
              </a:ext>
            </a:extLst>
          </p:cNvPr>
          <p:cNvSpPr txBox="1"/>
          <p:nvPr/>
        </p:nvSpPr>
        <p:spPr>
          <a:xfrm>
            <a:off x="996287" y="731678"/>
            <a:ext cx="5254042" cy="276999"/>
          </a:xfrm>
          <a:prstGeom prst="rect">
            <a:avLst/>
          </a:prstGeom>
          <a:noFill/>
        </p:spPr>
        <p:txBody>
          <a:bodyPr wrap="square" rtlCol="0">
            <a:spAutoFit/>
          </a:bodyPr>
          <a:lstStyle/>
          <a:p>
            <a:r>
              <a:rPr lang="en-US" sz="1200" b="1" dirty="0"/>
              <a:t>Part 2: Child protection needs</a:t>
            </a:r>
          </a:p>
        </p:txBody>
      </p:sp>
      <p:sp>
        <p:nvSpPr>
          <p:cNvPr id="21" name="Hexagon 20">
            <a:extLst>
              <a:ext uri="{FF2B5EF4-FFF2-40B4-BE49-F238E27FC236}">
                <a16:creationId xmlns:a16="http://schemas.microsoft.com/office/drawing/2014/main" id="{30019387-32F7-9707-D633-964B93B84927}"/>
              </a:ext>
            </a:extLst>
          </p:cNvPr>
          <p:cNvSpPr/>
          <p:nvPr/>
        </p:nvSpPr>
        <p:spPr>
          <a:xfrm rot="1782986">
            <a:off x="286724" y="30111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Hexagon 21">
            <a:extLst>
              <a:ext uri="{FF2B5EF4-FFF2-40B4-BE49-F238E27FC236}">
                <a16:creationId xmlns:a16="http://schemas.microsoft.com/office/drawing/2014/main" id="{90DC7A27-3450-4A93-7242-BF373DB08054}"/>
              </a:ext>
            </a:extLst>
          </p:cNvPr>
          <p:cNvSpPr/>
          <p:nvPr/>
        </p:nvSpPr>
        <p:spPr>
          <a:xfrm rot="1782986">
            <a:off x="286724" y="76395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Hexagon 22">
            <a:extLst>
              <a:ext uri="{FF2B5EF4-FFF2-40B4-BE49-F238E27FC236}">
                <a16:creationId xmlns:a16="http://schemas.microsoft.com/office/drawing/2014/main" id="{B8176061-E18B-B309-2D13-C324BD4A1B4A}"/>
              </a:ext>
            </a:extLst>
          </p:cNvPr>
          <p:cNvSpPr/>
          <p:nvPr/>
        </p:nvSpPr>
        <p:spPr>
          <a:xfrm rot="1782986">
            <a:off x="286724" y="122680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Hexagon 23">
            <a:extLst>
              <a:ext uri="{FF2B5EF4-FFF2-40B4-BE49-F238E27FC236}">
                <a16:creationId xmlns:a16="http://schemas.microsoft.com/office/drawing/2014/main" id="{0B83144D-842B-E8AC-90DF-FE4DCF43357B}"/>
              </a:ext>
            </a:extLst>
          </p:cNvPr>
          <p:cNvSpPr/>
          <p:nvPr/>
        </p:nvSpPr>
        <p:spPr>
          <a:xfrm rot="1782986">
            <a:off x="286724" y="168964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Hexagon 24">
            <a:extLst>
              <a:ext uri="{FF2B5EF4-FFF2-40B4-BE49-F238E27FC236}">
                <a16:creationId xmlns:a16="http://schemas.microsoft.com/office/drawing/2014/main" id="{B7B05D44-C6FC-5FCF-98EF-0140BE89F9D7}"/>
              </a:ext>
            </a:extLst>
          </p:cNvPr>
          <p:cNvSpPr/>
          <p:nvPr/>
        </p:nvSpPr>
        <p:spPr>
          <a:xfrm rot="1782986">
            <a:off x="286724" y="215249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044291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3CA7CC0-217C-8EF4-3B62-3F0EC8ECF2E8}"/>
              </a:ext>
            </a:extLst>
          </p:cNvPr>
          <p:cNvSpPr txBox="1"/>
          <p:nvPr/>
        </p:nvSpPr>
        <p:spPr>
          <a:xfrm>
            <a:off x="996287" y="731678"/>
            <a:ext cx="5254042" cy="276999"/>
          </a:xfrm>
          <a:prstGeom prst="rect">
            <a:avLst/>
          </a:prstGeom>
          <a:noFill/>
        </p:spPr>
        <p:txBody>
          <a:bodyPr wrap="square" rtlCol="0">
            <a:spAutoFit/>
          </a:bodyPr>
          <a:lstStyle/>
          <a:p>
            <a:r>
              <a:rPr lang="en-US" sz="1200" b="1" dirty="0"/>
              <a:t>Part 3: Service mapping</a:t>
            </a:r>
          </a:p>
        </p:txBody>
      </p:sp>
      <p:graphicFrame>
        <p:nvGraphicFramePr>
          <p:cNvPr id="6" name="Table 5">
            <a:extLst>
              <a:ext uri="{FF2B5EF4-FFF2-40B4-BE49-F238E27FC236}">
                <a16:creationId xmlns:a16="http://schemas.microsoft.com/office/drawing/2014/main" id="{8ADDCC66-990A-75FE-0FD5-67DAEC2F1C64}"/>
              </a:ext>
            </a:extLst>
          </p:cNvPr>
          <p:cNvGraphicFramePr>
            <a:graphicFrameLocks noGrp="1"/>
          </p:cNvGraphicFramePr>
          <p:nvPr>
            <p:extLst>
              <p:ext uri="{D42A27DB-BD31-4B8C-83A1-F6EECF244321}">
                <p14:modId xmlns:p14="http://schemas.microsoft.com/office/powerpoint/2010/main" val="2523009737"/>
              </p:ext>
            </p:extLst>
          </p:nvPr>
        </p:nvGraphicFramePr>
        <p:xfrm>
          <a:off x="996287" y="1221922"/>
          <a:ext cx="5254042" cy="7669648"/>
        </p:xfrm>
        <a:graphic>
          <a:graphicData uri="http://schemas.openxmlformats.org/drawingml/2006/table">
            <a:tbl>
              <a:tblPr>
                <a:tableStyleId>{5C22544A-7EE6-4342-B048-85BDC9FD1C3A}</a:tableStyleId>
              </a:tblPr>
              <a:tblGrid>
                <a:gridCol w="1028345">
                  <a:extLst>
                    <a:ext uri="{9D8B030D-6E8A-4147-A177-3AD203B41FA5}">
                      <a16:colId xmlns:a16="http://schemas.microsoft.com/office/drawing/2014/main" val="1504950620"/>
                    </a:ext>
                  </a:extLst>
                </a:gridCol>
                <a:gridCol w="591547">
                  <a:extLst>
                    <a:ext uri="{9D8B030D-6E8A-4147-A177-3AD203B41FA5}">
                      <a16:colId xmlns:a16="http://schemas.microsoft.com/office/drawing/2014/main" val="129402910"/>
                    </a:ext>
                  </a:extLst>
                </a:gridCol>
                <a:gridCol w="1687284">
                  <a:extLst>
                    <a:ext uri="{9D8B030D-6E8A-4147-A177-3AD203B41FA5}">
                      <a16:colId xmlns:a16="http://schemas.microsoft.com/office/drawing/2014/main" val="984450101"/>
                    </a:ext>
                  </a:extLst>
                </a:gridCol>
                <a:gridCol w="848634">
                  <a:extLst>
                    <a:ext uri="{9D8B030D-6E8A-4147-A177-3AD203B41FA5}">
                      <a16:colId xmlns:a16="http://schemas.microsoft.com/office/drawing/2014/main" val="1082158923"/>
                    </a:ext>
                  </a:extLst>
                </a:gridCol>
                <a:gridCol w="1098232">
                  <a:extLst>
                    <a:ext uri="{9D8B030D-6E8A-4147-A177-3AD203B41FA5}">
                      <a16:colId xmlns:a16="http://schemas.microsoft.com/office/drawing/2014/main" val="2377092678"/>
                    </a:ext>
                  </a:extLst>
                </a:gridCol>
              </a:tblGrid>
              <a:tr h="497553">
                <a:tc>
                  <a:txBody>
                    <a:bodyPr/>
                    <a:lstStyle/>
                    <a:p>
                      <a:pPr algn="ctr" fontAlgn="ctr"/>
                      <a:r>
                        <a:rPr lang="en-US" sz="800" b="1" u="none" strike="noStrike" dirty="0">
                          <a:effectLst/>
                        </a:rPr>
                        <a:t>Organization Name</a:t>
                      </a:r>
                      <a:endParaRPr lang="en-US" sz="800" b="1" i="0" u="none" strike="noStrike" dirty="0">
                        <a:solidFill>
                          <a:srgbClr val="FFFFFF"/>
                        </a:solidFill>
                        <a:effectLst/>
                        <a:latin typeface="Calibri" panose="020F0502020204030204" pitchFamily="34" charset="0"/>
                      </a:endParaRPr>
                    </a:p>
                  </a:txBody>
                  <a:tcPr marL="45720" marR="4572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lumMod val="20000"/>
                        <a:lumOff val="80000"/>
                      </a:schemeClr>
                    </a:solidFill>
                  </a:tcPr>
                </a:tc>
                <a:tc>
                  <a:txBody>
                    <a:bodyPr/>
                    <a:lstStyle/>
                    <a:p>
                      <a:pPr algn="ctr" fontAlgn="ctr"/>
                      <a:r>
                        <a:rPr lang="en-US" sz="800" b="1" u="none" strike="noStrike" dirty="0">
                          <a:effectLst/>
                        </a:rPr>
                        <a:t>Location (specific address)</a:t>
                      </a:r>
                      <a:endParaRPr lang="en-US" sz="800" b="1" i="0" u="none" strike="noStrike" dirty="0">
                        <a:solidFill>
                          <a:srgbClr val="FFFFFF"/>
                        </a:solidFill>
                        <a:effectLst/>
                        <a:latin typeface="Calibri" panose="020F0502020204030204" pitchFamily="34" charset="0"/>
                      </a:endParaRPr>
                    </a:p>
                  </a:txBody>
                  <a:tcPr marL="45720" marR="4572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lumMod val="20000"/>
                        <a:lumOff val="80000"/>
                      </a:schemeClr>
                    </a:solidFill>
                  </a:tcPr>
                </a:tc>
                <a:tc>
                  <a:txBody>
                    <a:bodyPr/>
                    <a:lstStyle/>
                    <a:p>
                      <a:pPr algn="ctr" fontAlgn="ctr"/>
                      <a:r>
                        <a:rPr lang="en-US" sz="800" b="1" u="none" strike="noStrike" dirty="0">
                          <a:effectLst/>
                        </a:rPr>
                        <a:t>Services (details description of the service provided)</a:t>
                      </a:r>
                      <a:endParaRPr lang="en-US" sz="800" b="1" i="0" u="none" strike="noStrike" dirty="0">
                        <a:solidFill>
                          <a:srgbClr val="FFFFFF"/>
                        </a:solidFill>
                        <a:effectLst/>
                        <a:latin typeface="Calibri" panose="020F0502020204030204" pitchFamily="34" charset="0"/>
                      </a:endParaRPr>
                    </a:p>
                  </a:txBody>
                  <a:tcPr marL="45720" marR="4572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lumMod val="20000"/>
                        <a:lumOff val="80000"/>
                      </a:schemeClr>
                    </a:solidFill>
                  </a:tcPr>
                </a:tc>
                <a:tc>
                  <a:txBody>
                    <a:bodyPr/>
                    <a:lstStyle/>
                    <a:p>
                      <a:pPr algn="ctr" fontAlgn="ctr"/>
                      <a:r>
                        <a:rPr lang="en-US" sz="800" b="1" u="none" strike="noStrike" dirty="0">
                          <a:effectLst/>
                        </a:rPr>
                        <a:t>Eligibility or criteria for services</a:t>
                      </a:r>
                      <a:endParaRPr lang="en-US" sz="800" b="1" i="0" u="none" strike="noStrike" dirty="0">
                        <a:solidFill>
                          <a:srgbClr val="FFFFFF"/>
                        </a:solidFill>
                        <a:effectLst/>
                        <a:latin typeface="Calibri" panose="020F0502020204030204" pitchFamily="34" charset="0"/>
                      </a:endParaRPr>
                    </a:p>
                  </a:txBody>
                  <a:tcPr marL="45720" marR="4572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lumMod val="20000"/>
                        <a:lumOff val="80000"/>
                      </a:schemeClr>
                    </a:solidFill>
                  </a:tcPr>
                </a:tc>
                <a:tc>
                  <a:txBody>
                    <a:bodyPr/>
                    <a:lstStyle/>
                    <a:p>
                      <a:pPr algn="ctr" fontAlgn="ctr"/>
                      <a:r>
                        <a:rPr lang="en-US" sz="800" b="1" u="none" strike="noStrike" dirty="0">
                          <a:effectLst/>
                        </a:rPr>
                        <a:t>Opening Hours (Times and Days Services are Available)</a:t>
                      </a:r>
                      <a:endParaRPr lang="en-US" sz="800" b="1" i="0" u="none" strike="noStrike" dirty="0">
                        <a:solidFill>
                          <a:srgbClr val="FFFFFF"/>
                        </a:solidFill>
                        <a:effectLst/>
                        <a:latin typeface="Calibri" panose="020F0502020204030204" pitchFamily="34" charset="0"/>
                      </a:endParaRPr>
                    </a:p>
                  </a:txBody>
                  <a:tcPr marL="45720" marR="4572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486450285"/>
                  </a:ext>
                </a:extLst>
              </a:tr>
              <a:tr h="389390">
                <a:tc>
                  <a:txBody>
                    <a:bodyPr/>
                    <a:lstStyle/>
                    <a:p>
                      <a:pPr algn="l" fontAlgn="b"/>
                      <a:r>
                        <a:rPr lang="en-US" sz="800" u="none" strike="noStrike" dirty="0">
                          <a:effectLst/>
                        </a:rPr>
                        <a:t>Health for All (HFA)</a:t>
                      </a:r>
                      <a:endParaRPr lang="en-US" sz="80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800" u="none" strike="noStrike" dirty="0">
                          <a:effectLst/>
                        </a:rPr>
                        <a:t>10KM away</a:t>
                      </a:r>
                      <a:endParaRPr lang="en-US" sz="80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800" u="none" strike="noStrike" dirty="0">
                          <a:effectLst/>
                        </a:rPr>
                        <a:t>Primary health care services by mobile teams</a:t>
                      </a:r>
                      <a:endParaRPr lang="en-US" sz="80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ctr" fontAlgn="b"/>
                      <a:r>
                        <a:rPr lang="en-US" sz="800" u="none" strike="noStrike" dirty="0">
                          <a:effectLst/>
                        </a:rPr>
                        <a:t>IDP and host communities</a:t>
                      </a:r>
                      <a:endParaRPr lang="en-US" sz="80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800" u="none" strike="noStrike" dirty="0">
                          <a:effectLst/>
                        </a:rPr>
                        <a:t>Saturday to Thursday 8:00 AM to 4:30 PM</a:t>
                      </a:r>
                      <a:endParaRPr lang="en-US" sz="80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3275714569"/>
                  </a:ext>
                </a:extLst>
              </a:tr>
              <a:tr h="281226">
                <a:tc>
                  <a:txBody>
                    <a:bodyPr/>
                    <a:lstStyle/>
                    <a:p>
                      <a:pPr algn="l" fontAlgn="b"/>
                      <a:r>
                        <a:rPr lang="en-US" sz="800" u="none" strike="noStrike" dirty="0">
                          <a:effectLst/>
                        </a:rPr>
                        <a:t>Asti Health Center</a:t>
                      </a:r>
                      <a:endParaRPr lang="en-US" sz="80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800" u="none" strike="noStrike" dirty="0">
                          <a:effectLst/>
                        </a:rPr>
                        <a:t>5kM away</a:t>
                      </a:r>
                      <a:endParaRPr lang="en-US" sz="80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800" u="none" strike="noStrike" dirty="0">
                          <a:effectLst/>
                        </a:rPr>
                        <a:t>Health Services</a:t>
                      </a:r>
                      <a:endParaRPr lang="en-US" sz="80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ctr" fontAlgn="b"/>
                      <a:r>
                        <a:rPr lang="en-US" sz="800" u="none" strike="noStrike" dirty="0">
                          <a:effectLst/>
                        </a:rPr>
                        <a:t>All </a:t>
                      </a:r>
                      <a:endParaRPr lang="en-US" sz="80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800" u="none" strike="noStrike" dirty="0">
                          <a:effectLst/>
                        </a:rPr>
                        <a:t>24/7 every day</a:t>
                      </a:r>
                      <a:endParaRPr lang="en-US" sz="80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645504914"/>
                  </a:ext>
                </a:extLst>
              </a:tr>
              <a:tr h="389390">
                <a:tc>
                  <a:txBody>
                    <a:bodyPr/>
                    <a:lstStyle/>
                    <a:p>
                      <a:pPr algn="l" fontAlgn="b"/>
                      <a:r>
                        <a:rPr lang="en-US" sz="800" u="none" strike="noStrike" dirty="0">
                          <a:effectLst/>
                        </a:rPr>
                        <a:t>Asti Max Center</a:t>
                      </a:r>
                      <a:endParaRPr lang="en-US" sz="80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800" u="none" strike="noStrike" dirty="0">
                          <a:effectLst/>
                        </a:rPr>
                        <a:t>20KM away</a:t>
                      </a:r>
                      <a:endParaRPr lang="en-US" sz="80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800" u="none" strike="noStrike" dirty="0">
                          <a:effectLst/>
                        </a:rPr>
                        <a:t>Physiotherapy for persons with a physical impairment or disability</a:t>
                      </a:r>
                      <a:endParaRPr lang="en-US" sz="80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ctr" fontAlgn="b"/>
                      <a:r>
                        <a:rPr lang="en-US" sz="800" u="none" strike="noStrike" dirty="0">
                          <a:effectLst/>
                        </a:rPr>
                        <a:t>IDP and host communities</a:t>
                      </a:r>
                      <a:endParaRPr lang="en-US" sz="80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800" u="none" strike="noStrike" dirty="0">
                          <a:effectLst/>
                        </a:rPr>
                        <a:t>Saturday to Thursday 8:00 AM to 4:30 PM</a:t>
                      </a:r>
                      <a:endParaRPr lang="en-US" sz="80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130185505"/>
                  </a:ext>
                </a:extLst>
              </a:tr>
              <a:tr h="389390">
                <a:tc>
                  <a:txBody>
                    <a:bodyPr/>
                    <a:lstStyle/>
                    <a:p>
                      <a:pPr algn="l" fontAlgn="b"/>
                      <a:r>
                        <a:rPr lang="en-US" sz="800" u="none" strike="noStrike" dirty="0">
                          <a:effectLst/>
                        </a:rPr>
                        <a:t>Act Against Violence (AAV)</a:t>
                      </a:r>
                      <a:endParaRPr lang="en-US" sz="80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800" u="none" strike="noStrike" dirty="0">
                          <a:effectLst/>
                        </a:rPr>
                        <a:t>30KM away</a:t>
                      </a:r>
                      <a:endParaRPr lang="en-US" sz="80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800" u="none" strike="noStrike" dirty="0">
                          <a:effectLst/>
                        </a:rPr>
                        <a:t>GBV and SGBV Legal assistance and PSS</a:t>
                      </a:r>
                      <a:endParaRPr lang="en-US" sz="80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ctr" fontAlgn="b"/>
                      <a:r>
                        <a:rPr lang="en-US" sz="800" u="none" strike="noStrike" dirty="0">
                          <a:effectLst/>
                        </a:rPr>
                        <a:t>IDP and host communities</a:t>
                      </a:r>
                      <a:endParaRPr lang="en-US" sz="80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800" u="none" strike="noStrike" dirty="0">
                          <a:effectLst/>
                        </a:rPr>
                        <a:t>Saturday to Thursday 8:00 AM to 4:30 PM</a:t>
                      </a:r>
                      <a:endParaRPr lang="en-US" sz="80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4281930440"/>
                  </a:ext>
                </a:extLst>
              </a:tr>
              <a:tr h="389390">
                <a:tc>
                  <a:txBody>
                    <a:bodyPr/>
                    <a:lstStyle/>
                    <a:p>
                      <a:pPr algn="l" fontAlgn="b"/>
                      <a:r>
                        <a:rPr lang="en-US" sz="800" u="none" strike="noStrike" dirty="0">
                          <a:effectLst/>
                        </a:rPr>
                        <a:t>Act Against Violence (AAV)</a:t>
                      </a:r>
                      <a:endParaRPr lang="en-US" sz="80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800" u="none" strike="noStrike" dirty="0">
                          <a:effectLst/>
                        </a:rPr>
                        <a:t>30KM away</a:t>
                      </a:r>
                      <a:endParaRPr lang="en-US" sz="80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800" u="none" strike="noStrike" dirty="0">
                          <a:effectLst/>
                        </a:rPr>
                        <a:t>Cash for Protection (CP, GBV and General Protection)</a:t>
                      </a:r>
                      <a:endParaRPr lang="en-US" sz="80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ctr" fontAlgn="b"/>
                      <a:r>
                        <a:rPr lang="en-US" sz="800" u="none" strike="noStrike" dirty="0">
                          <a:effectLst/>
                        </a:rPr>
                        <a:t>IDP and host communities</a:t>
                      </a:r>
                      <a:endParaRPr lang="en-US" sz="80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800" u="none" strike="noStrike" dirty="0">
                          <a:effectLst/>
                        </a:rPr>
                        <a:t>Saturday to Thursday 8:00 AM to 4:30 PM</a:t>
                      </a:r>
                      <a:endParaRPr lang="en-US" sz="80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3489226034"/>
                  </a:ext>
                </a:extLst>
              </a:tr>
              <a:tr h="389390">
                <a:tc>
                  <a:txBody>
                    <a:bodyPr/>
                    <a:lstStyle/>
                    <a:p>
                      <a:pPr algn="l" fontAlgn="b"/>
                      <a:r>
                        <a:rPr lang="en-US" sz="800" u="none" strike="noStrike" dirty="0">
                          <a:effectLst/>
                        </a:rPr>
                        <a:t>Legal Refugee Council (LRC)</a:t>
                      </a:r>
                      <a:endParaRPr lang="en-US" sz="80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800" u="none" strike="noStrike" dirty="0">
                          <a:effectLst/>
                        </a:rPr>
                        <a:t>20KM away</a:t>
                      </a:r>
                      <a:endParaRPr lang="en-US" sz="80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800" u="none" strike="noStrike" dirty="0">
                          <a:effectLst/>
                        </a:rPr>
                        <a:t>Legal aid including counselling, representation and issuing documentation</a:t>
                      </a:r>
                      <a:endParaRPr lang="en-US" sz="80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ctr" fontAlgn="b"/>
                      <a:r>
                        <a:rPr lang="en-US" sz="800" u="none" strike="noStrike" dirty="0">
                          <a:effectLst/>
                        </a:rPr>
                        <a:t>IDP</a:t>
                      </a:r>
                      <a:endParaRPr lang="en-US" sz="80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800" u="none" strike="noStrike" dirty="0">
                          <a:effectLst/>
                        </a:rPr>
                        <a:t>Saturday to Thursday 8:00 AM to 4:30 PM</a:t>
                      </a:r>
                      <a:endParaRPr lang="en-US" sz="80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1508801659"/>
                  </a:ext>
                </a:extLst>
              </a:tr>
              <a:tr h="389390">
                <a:tc>
                  <a:txBody>
                    <a:bodyPr/>
                    <a:lstStyle/>
                    <a:p>
                      <a:pPr algn="l" fontAlgn="b"/>
                      <a:r>
                        <a:rPr lang="en-US" sz="800" u="none" strike="noStrike" dirty="0">
                          <a:effectLst/>
                        </a:rPr>
                        <a:t>UNHCR</a:t>
                      </a:r>
                      <a:endParaRPr lang="en-US" sz="80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800" u="none" strike="noStrike" dirty="0">
                          <a:effectLst/>
                        </a:rPr>
                        <a:t>40KM away</a:t>
                      </a:r>
                      <a:endParaRPr lang="en-US" sz="80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800" u="none" strike="noStrike" dirty="0">
                          <a:effectLst/>
                        </a:rPr>
                        <a:t>Registration</a:t>
                      </a:r>
                      <a:endParaRPr lang="en-US" sz="80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ctr" fontAlgn="b"/>
                      <a:r>
                        <a:rPr lang="en-US" sz="800" u="none" strike="noStrike" dirty="0">
                          <a:effectLst/>
                        </a:rPr>
                        <a:t>Refugees</a:t>
                      </a:r>
                      <a:endParaRPr lang="en-US" sz="80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800" u="none" strike="noStrike" dirty="0">
                          <a:effectLst/>
                        </a:rPr>
                        <a:t>Saturday to Thursday 8:00 AM to 4:30 PM</a:t>
                      </a:r>
                      <a:endParaRPr lang="en-US" sz="80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84774191"/>
                  </a:ext>
                </a:extLst>
              </a:tr>
              <a:tr h="389390">
                <a:tc>
                  <a:txBody>
                    <a:bodyPr/>
                    <a:lstStyle/>
                    <a:p>
                      <a:pPr algn="l" fontAlgn="b"/>
                      <a:r>
                        <a:rPr lang="en-US" sz="800" u="none" strike="noStrike" dirty="0">
                          <a:effectLst/>
                        </a:rPr>
                        <a:t>ICRC</a:t>
                      </a:r>
                      <a:endParaRPr lang="en-US" sz="80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800" u="none" strike="noStrike" dirty="0">
                          <a:effectLst/>
                        </a:rPr>
                        <a:t>40KM away</a:t>
                      </a:r>
                      <a:endParaRPr lang="en-US" sz="80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800" u="none" strike="noStrike" dirty="0">
                          <a:effectLst/>
                        </a:rPr>
                        <a:t>Family tracing, restoring family links</a:t>
                      </a:r>
                      <a:endParaRPr lang="en-US" sz="80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ctr" fontAlgn="b"/>
                      <a:r>
                        <a:rPr lang="en-US" sz="800" u="none" strike="noStrike" dirty="0">
                          <a:effectLst/>
                        </a:rPr>
                        <a:t>IDP and refugees</a:t>
                      </a:r>
                      <a:endParaRPr lang="en-US" sz="80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800" u="none" strike="noStrike" dirty="0">
                          <a:effectLst/>
                        </a:rPr>
                        <a:t>Saturday to Thursday 8:00 AM to 4:30 PM</a:t>
                      </a:r>
                      <a:endParaRPr lang="en-US" sz="80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3654007627"/>
                  </a:ext>
                </a:extLst>
              </a:tr>
              <a:tr h="389390">
                <a:tc>
                  <a:txBody>
                    <a:bodyPr/>
                    <a:lstStyle/>
                    <a:p>
                      <a:pPr algn="l" fontAlgn="b"/>
                      <a:r>
                        <a:rPr lang="en-US" sz="800" u="none" strike="noStrike" dirty="0">
                          <a:effectLst/>
                        </a:rPr>
                        <a:t>LOLs</a:t>
                      </a:r>
                      <a:endParaRPr lang="en-US" sz="80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800" u="none" strike="noStrike" dirty="0">
                          <a:effectLst/>
                        </a:rPr>
                        <a:t>5KM away</a:t>
                      </a:r>
                      <a:endParaRPr lang="en-US" sz="80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800" u="none" strike="noStrike" dirty="0">
                          <a:effectLst/>
                        </a:rPr>
                        <a:t>Family-based PSS, structured PSS and life skills</a:t>
                      </a:r>
                      <a:endParaRPr lang="en-US" sz="80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ctr" fontAlgn="b"/>
                      <a:r>
                        <a:rPr lang="en-US" sz="800" u="none" strike="noStrike" dirty="0">
                          <a:effectLst/>
                        </a:rPr>
                        <a:t>Refugee, IDP and host communities</a:t>
                      </a:r>
                      <a:endParaRPr lang="en-US" sz="80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800" u="none" strike="noStrike" dirty="0">
                          <a:effectLst/>
                        </a:rPr>
                        <a:t>Saturday to Thursday 8:00 AM to 4:30 PM</a:t>
                      </a:r>
                      <a:endParaRPr lang="en-US" sz="80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1973100493"/>
                  </a:ext>
                </a:extLst>
              </a:tr>
              <a:tr h="389390">
                <a:tc>
                  <a:txBody>
                    <a:bodyPr/>
                    <a:lstStyle/>
                    <a:p>
                      <a:pPr algn="l" fontAlgn="b"/>
                      <a:r>
                        <a:rPr lang="en-US" sz="800" u="none" strike="noStrike" dirty="0">
                          <a:effectLst/>
                        </a:rPr>
                        <a:t>Purple Desert</a:t>
                      </a:r>
                      <a:endParaRPr lang="en-US" sz="80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800" u="none" strike="noStrike" dirty="0">
                          <a:effectLst/>
                        </a:rPr>
                        <a:t>10KM away</a:t>
                      </a:r>
                      <a:endParaRPr lang="en-US" sz="80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800" u="none" strike="noStrike" dirty="0">
                          <a:effectLst/>
                        </a:rPr>
                        <a:t>Child friendly space and youth club</a:t>
                      </a:r>
                      <a:endParaRPr lang="en-US" sz="80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ctr" fontAlgn="b"/>
                      <a:r>
                        <a:rPr lang="en-US" sz="800" u="none" strike="noStrike" dirty="0">
                          <a:effectLst/>
                        </a:rPr>
                        <a:t>Refugee, IDP and host communities</a:t>
                      </a:r>
                      <a:endParaRPr lang="en-US" sz="80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800" u="none" strike="noStrike" dirty="0">
                          <a:effectLst/>
                        </a:rPr>
                        <a:t>Saturday to Thursday 8:00 AM to 4:30 PM</a:t>
                      </a:r>
                      <a:endParaRPr lang="en-US" sz="80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1613183760"/>
                  </a:ext>
                </a:extLst>
              </a:tr>
              <a:tr h="497553">
                <a:tc>
                  <a:txBody>
                    <a:bodyPr/>
                    <a:lstStyle/>
                    <a:p>
                      <a:pPr algn="l" fontAlgn="b"/>
                      <a:r>
                        <a:rPr lang="en-US" sz="800" u="none" strike="noStrike" dirty="0">
                          <a:effectLst/>
                        </a:rPr>
                        <a:t>Purple Desert</a:t>
                      </a:r>
                      <a:endParaRPr lang="en-US" sz="80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800" u="none" strike="noStrike" dirty="0">
                          <a:effectLst/>
                        </a:rPr>
                        <a:t>10KM away</a:t>
                      </a:r>
                      <a:endParaRPr lang="en-US" sz="80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800" u="none" strike="noStrike" dirty="0">
                          <a:effectLst/>
                        </a:rPr>
                        <a:t>Socio-recreational activities (domino, chess,..) and sports activities (football, basketball, gym, dance,..)</a:t>
                      </a:r>
                      <a:endParaRPr lang="en-US" sz="80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ctr" fontAlgn="b"/>
                      <a:r>
                        <a:rPr lang="en-US" sz="800" u="none" strike="noStrike" dirty="0">
                          <a:effectLst/>
                        </a:rPr>
                        <a:t>Host community</a:t>
                      </a:r>
                      <a:endParaRPr lang="en-US" sz="80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800" u="none" strike="noStrike" dirty="0">
                          <a:effectLst/>
                        </a:rPr>
                        <a:t>Saturday to Thursday 8:00 AM to 4:30 PM</a:t>
                      </a:r>
                      <a:endParaRPr lang="en-US" sz="80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703787314"/>
                  </a:ext>
                </a:extLst>
              </a:tr>
              <a:tr h="389390">
                <a:tc>
                  <a:txBody>
                    <a:bodyPr/>
                    <a:lstStyle/>
                    <a:p>
                      <a:pPr algn="l" fontAlgn="b"/>
                      <a:r>
                        <a:rPr lang="en-US" sz="800" u="none" strike="noStrike" dirty="0">
                          <a:effectLst/>
                        </a:rPr>
                        <a:t>Learning while working (LWW)</a:t>
                      </a:r>
                      <a:endParaRPr lang="en-US" sz="80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800" u="none" strike="noStrike" dirty="0">
                          <a:effectLst/>
                        </a:rPr>
                        <a:t>15KM away</a:t>
                      </a:r>
                      <a:endParaRPr lang="en-US" sz="80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800" u="none" strike="noStrike" dirty="0">
                          <a:effectLst/>
                        </a:rPr>
                        <a:t>Vocational training and job placement</a:t>
                      </a:r>
                      <a:endParaRPr lang="en-US" sz="80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ctr" fontAlgn="b"/>
                      <a:r>
                        <a:rPr lang="en-US" sz="800" u="none" strike="noStrike" dirty="0">
                          <a:effectLst/>
                        </a:rPr>
                        <a:t>IDP </a:t>
                      </a:r>
                      <a:endParaRPr lang="en-US" sz="80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800" u="none" strike="noStrike" dirty="0">
                          <a:effectLst/>
                        </a:rPr>
                        <a:t>Saturday to Thursday 8:00 AM to 4:30 PM</a:t>
                      </a:r>
                      <a:endParaRPr lang="en-US" sz="80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1083685980"/>
                  </a:ext>
                </a:extLst>
              </a:tr>
              <a:tr h="389390">
                <a:tc>
                  <a:txBody>
                    <a:bodyPr/>
                    <a:lstStyle/>
                    <a:p>
                      <a:pPr algn="l" fontAlgn="b"/>
                      <a:r>
                        <a:rPr lang="en-US" sz="800" u="none" strike="noStrike" dirty="0">
                          <a:effectLst/>
                        </a:rPr>
                        <a:t>International Child Protection Committee (ICPC)</a:t>
                      </a:r>
                      <a:endParaRPr lang="en-US" sz="80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800" u="none" strike="noStrike" dirty="0">
                          <a:effectLst/>
                        </a:rPr>
                        <a:t>15KM away</a:t>
                      </a:r>
                      <a:endParaRPr lang="en-US" sz="80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800" u="none" strike="noStrike" dirty="0">
                          <a:effectLst/>
                        </a:rPr>
                        <a:t>Child Protection Case Management</a:t>
                      </a:r>
                      <a:endParaRPr lang="en-US" sz="80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ctr" fontAlgn="b"/>
                      <a:r>
                        <a:rPr lang="en-US" sz="800" u="none" strike="noStrike" dirty="0">
                          <a:effectLst/>
                        </a:rPr>
                        <a:t>IDP and refugees</a:t>
                      </a:r>
                      <a:endParaRPr lang="en-US" sz="80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800" u="none" strike="noStrike" dirty="0">
                          <a:effectLst/>
                        </a:rPr>
                        <a:t>Saturday to Thursday 8:00 AM to 4:30 PM</a:t>
                      </a:r>
                      <a:endParaRPr lang="en-US" sz="80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2022142992"/>
                  </a:ext>
                </a:extLst>
              </a:tr>
              <a:tr h="389390">
                <a:tc>
                  <a:txBody>
                    <a:bodyPr/>
                    <a:lstStyle/>
                    <a:p>
                      <a:pPr algn="l" fontAlgn="b"/>
                      <a:r>
                        <a:rPr lang="en-US" sz="800" u="none" strike="noStrike" dirty="0">
                          <a:effectLst/>
                        </a:rPr>
                        <a:t>Strength and Resilience Network (SRN)</a:t>
                      </a:r>
                      <a:endParaRPr lang="en-US" sz="80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800" u="none" strike="noStrike" dirty="0">
                          <a:effectLst/>
                        </a:rPr>
                        <a:t>20KM away</a:t>
                      </a:r>
                      <a:endParaRPr lang="en-US" sz="80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800" u="none" strike="noStrike" dirty="0">
                          <a:effectLst/>
                        </a:rPr>
                        <a:t>Focused and specialized MHPSS</a:t>
                      </a:r>
                      <a:endParaRPr lang="en-US" sz="80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ctr" fontAlgn="b"/>
                      <a:r>
                        <a:rPr lang="en-US" sz="800" u="none" strike="noStrike" dirty="0">
                          <a:effectLst/>
                        </a:rPr>
                        <a:t>IDP and host communities</a:t>
                      </a:r>
                      <a:endParaRPr lang="en-US" sz="80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800" u="none" strike="noStrike" dirty="0">
                          <a:effectLst/>
                        </a:rPr>
                        <a:t>Saturday to Thursday 8:00 AM to 4:30 PM</a:t>
                      </a:r>
                      <a:endParaRPr lang="en-US" sz="80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943452678"/>
                  </a:ext>
                </a:extLst>
              </a:tr>
              <a:tr h="389390">
                <a:tc>
                  <a:txBody>
                    <a:bodyPr/>
                    <a:lstStyle/>
                    <a:p>
                      <a:pPr algn="l" fontAlgn="b"/>
                      <a:r>
                        <a:rPr lang="en-US" sz="800" u="none" strike="noStrike" dirty="0">
                          <a:effectLst/>
                        </a:rPr>
                        <a:t>Open Vision</a:t>
                      </a:r>
                      <a:endParaRPr lang="en-US" sz="80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800" u="none" strike="noStrike" dirty="0">
                          <a:effectLst/>
                        </a:rPr>
                        <a:t>50KM away</a:t>
                      </a:r>
                      <a:endParaRPr lang="en-US" sz="80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800" u="none" strike="noStrike" dirty="0">
                          <a:effectLst/>
                        </a:rPr>
                        <a:t>Residential care and safe shelter for children</a:t>
                      </a:r>
                      <a:endParaRPr lang="en-US" sz="80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ctr" fontAlgn="b"/>
                      <a:r>
                        <a:rPr lang="en-US" sz="800" u="none" strike="noStrike" dirty="0">
                          <a:effectLst/>
                        </a:rPr>
                        <a:t>Refugee, IDP and host communities</a:t>
                      </a:r>
                      <a:endParaRPr lang="en-US" sz="80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800" u="none" strike="noStrike" dirty="0">
                          <a:effectLst/>
                        </a:rPr>
                        <a:t>24/7 every day</a:t>
                      </a:r>
                      <a:endParaRPr lang="en-US" sz="80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1203135392"/>
                  </a:ext>
                </a:extLst>
              </a:tr>
              <a:tr h="389390">
                <a:tc>
                  <a:txBody>
                    <a:bodyPr/>
                    <a:lstStyle/>
                    <a:p>
                      <a:pPr algn="l" fontAlgn="b"/>
                      <a:r>
                        <a:rPr lang="en-US" sz="800" u="none" strike="noStrike" dirty="0">
                          <a:effectLst/>
                        </a:rPr>
                        <a:t>Open vision</a:t>
                      </a:r>
                      <a:endParaRPr lang="en-US" sz="80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800" u="none" strike="noStrike" dirty="0">
                          <a:effectLst/>
                        </a:rPr>
                        <a:t>50KM away</a:t>
                      </a:r>
                      <a:endParaRPr lang="en-US" sz="80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800" u="none" strike="noStrike" dirty="0">
                          <a:effectLst/>
                        </a:rPr>
                        <a:t>Mobile team supporting family-based alternative care</a:t>
                      </a:r>
                      <a:endParaRPr lang="en-US" sz="80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ctr" fontAlgn="b"/>
                      <a:r>
                        <a:rPr lang="en-US" sz="800" u="none" strike="noStrike" dirty="0">
                          <a:effectLst/>
                        </a:rPr>
                        <a:t>Refugee, IDP and host communities</a:t>
                      </a:r>
                      <a:endParaRPr lang="en-US" sz="80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800" u="none" strike="noStrike" dirty="0">
                          <a:effectLst/>
                        </a:rPr>
                        <a:t>Saturday to Thursday 8:00 AM to 4:30 PM</a:t>
                      </a:r>
                      <a:endParaRPr lang="en-US" sz="80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3224763606"/>
                  </a:ext>
                </a:extLst>
              </a:tr>
              <a:tr h="389390">
                <a:tc>
                  <a:txBody>
                    <a:bodyPr/>
                    <a:lstStyle/>
                    <a:p>
                      <a:pPr algn="l" fontAlgn="b"/>
                      <a:r>
                        <a:rPr lang="en-US" sz="800" u="none" strike="noStrike" dirty="0">
                          <a:effectLst/>
                        </a:rPr>
                        <a:t>Social Work Directorate (Government)</a:t>
                      </a:r>
                      <a:endParaRPr lang="en-US" sz="80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800" u="none" strike="noStrike" dirty="0">
                          <a:effectLst/>
                        </a:rPr>
                        <a:t>20KM away</a:t>
                      </a:r>
                      <a:endParaRPr lang="en-US" sz="80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800" u="none" strike="noStrike" dirty="0">
                          <a:effectLst/>
                        </a:rPr>
                        <a:t>Child Protection </a:t>
                      </a:r>
                      <a:endParaRPr lang="en-US" sz="80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ctr" fontAlgn="b"/>
                      <a:r>
                        <a:rPr lang="en-US" sz="800" u="none" strike="noStrike" dirty="0">
                          <a:effectLst/>
                        </a:rPr>
                        <a:t>Refugee, IDP and host communities</a:t>
                      </a:r>
                      <a:endParaRPr lang="en-US" sz="80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800" u="none" strike="noStrike" dirty="0">
                          <a:effectLst/>
                        </a:rPr>
                        <a:t>Saturday to Thursday 8:00 AM to 4:30 PM</a:t>
                      </a:r>
                      <a:endParaRPr lang="en-US" sz="80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1161209282"/>
                  </a:ext>
                </a:extLst>
              </a:tr>
              <a:tr h="281226">
                <a:tc>
                  <a:txBody>
                    <a:bodyPr/>
                    <a:lstStyle/>
                    <a:p>
                      <a:pPr algn="l" fontAlgn="b"/>
                      <a:r>
                        <a:rPr lang="en-US" sz="800" u="none" strike="noStrike" dirty="0">
                          <a:effectLst/>
                        </a:rPr>
                        <a:t>Police</a:t>
                      </a:r>
                      <a:endParaRPr lang="en-US" sz="80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800" u="none" strike="noStrike" dirty="0">
                          <a:effectLst/>
                        </a:rPr>
                        <a:t>5KM away</a:t>
                      </a:r>
                      <a:endParaRPr lang="en-US" sz="80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800" u="none" strike="noStrike" dirty="0">
                          <a:effectLst/>
                        </a:rPr>
                        <a:t>Policing</a:t>
                      </a:r>
                      <a:endParaRPr lang="en-US" sz="80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ctr" fontAlgn="b"/>
                      <a:r>
                        <a:rPr lang="en-US" sz="800" u="none" strike="noStrike" dirty="0">
                          <a:effectLst/>
                        </a:rPr>
                        <a:t>All </a:t>
                      </a:r>
                      <a:endParaRPr lang="en-US" sz="80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800" u="none" strike="noStrike" dirty="0">
                          <a:effectLst/>
                        </a:rPr>
                        <a:t>24/7 every day</a:t>
                      </a:r>
                      <a:endParaRPr lang="en-US" sz="80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2600045754"/>
                  </a:ext>
                </a:extLst>
              </a:tr>
            </a:tbl>
          </a:graphicData>
        </a:graphic>
      </p:graphicFrame>
      <p:sp>
        <p:nvSpPr>
          <p:cNvPr id="7" name="Hexagon 6">
            <a:extLst>
              <a:ext uri="{FF2B5EF4-FFF2-40B4-BE49-F238E27FC236}">
                <a16:creationId xmlns:a16="http://schemas.microsoft.com/office/drawing/2014/main" id="{0C1941C1-1CD2-03F5-ECA6-D8B6B88DCD1A}"/>
              </a:ext>
            </a:extLst>
          </p:cNvPr>
          <p:cNvSpPr/>
          <p:nvPr/>
        </p:nvSpPr>
        <p:spPr>
          <a:xfrm rot="1782986">
            <a:off x="286724" y="30111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Hexagon 7">
            <a:extLst>
              <a:ext uri="{FF2B5EF4-FFF2-40B4-BE49-F238E27FC236}">
                <a16:creationId xmlns:a16="http://schemas.microsoft.com/office/drawing/2014/main" id="{48D7ED10-CC42-FB83-DEA1-6DF4327E8B96}"/>
              </a:ext>
            </a:extLst>
          </p:cNvPr>
          <p:cNvSpPr/>
          <p:nvPr/>
        </p:nvSpPr>
        <p:spPr>
          <a:xfrm rot="1782986">
            <a:off x="286724" y="76395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exagon 8">
            <a:extLst>
              <a:ext uri="{FF2B5EF4-FFF2-40B4-BE49-F238E27FC236}">
                <a16:creationId xmlns:a16="http://schemas.microsoft.com/office/drawing/2014/main" id="{57AB31D3-C390-C177-CD1A-E33766556FEF}"/>
              </a:ext>
            </a:extLst>
          </p:cNvPr>
          <p:cNvSpPr/>
          <p:nvPr/>
        </p:nvSpPr>
        <p:spPr>
          <a:xfrm rot="1782986">
            <a:off x="286724" y="122680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Hexagon 9">
            <a:extLst>
              <a:ext uri="{FF2B5EF4-FFF2-40B4-BE49-F238E27FC236}">
                <a16:creationId xmlns:a16="http://schemas.microsoft.com/office/drawing/2014/main" id="{20AA9AB9-6B50-1162-2468-3188A3C2A7EF}"/>
              </a:ext>
            </a:extLst>
          </p:cNvPr>
          <p:cNvSpPr/>
          <p:nvPr/>
        </p:nvSpPr>
        <p:spPr>
          <a:xfrm rot="1782986">
            <a:off x="286724" y="168964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Hexagon 10">
            <a:extLst>
              <a:ext uri="{FF2B5EF4-FFF2-40B4-BE49-F238E27FC236}">
                <a16:creationId xmlns:a16="http://schemas.microsoft.com/office/drawing/2014/main" id="{1CF9A890-D336-F0D9-7E6E-722064BD1CB5}"/>
              </a:ext>
            </a:extLst>
          </p:cNvPr>
          <p:cNvSpPr/>
          <p:nvPr/>
        </p:nvSpPr>
        <p:spPr>
          <a:xfrm rot="1782986">
            <a:off x="286724" y="215249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59139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ACBBF6-813E-731B-6E58-E6F2493BEC09}"/>
              </a:ext>
            </a:extLst>
          </p:cNvPr>
          <p:cNvSpPr txBox="1"/>
          <p:nvPr/>
        </p:nvSpPr>
        <p:spPr>
          <a:xfrm>
            <a:off x="996287" y="1238738"/>
            <a:ext cx="4665478" cy="276999"/>
          </a:xfrm>
          <a:prstGeom prst="rect">
            <a:avLst/>
          </a:prstGeom>
          <a:noFill/>
        </p:spPr>
        <p:txBody>
          <a:bodyPr wrap="square" rtlCol="0">
            <a:spAutoFit/>
          </a:bodyPr>
          <a:lstStyle/>
          <a:p>
            <a:r>
              <a:rPr lang="en-US" sz="1200" b="1" spc="300" dirty="0">
                <a:solidFill>
                  <a:schemeClr val="tx1"/>
                </a:solidFill>
              </a:rPr>
              <a:t>MODULE AIM</a:t>
            </a:r>
          </a:p>
        </p:txBody>
      </p:sp>
      <p:sp>
        <p:nvSpPr>
          <p:cNvPr id="11" name="TextBox 10">
            <a:extLst>
              <a:ext uri="{FF2B5EF4-FFF2-40B4-BE49-F238E27FC236}">
                <a16:creationId xmlns:a16="http://schemas.microsoft.com/office/drawing/2014/main" id="{83825406-9B36-6A20-DDAD-7F33C1CB7C96}"/>
              </a:ext>
            </a:extLst>
          </p:cNvPr>
          <p:cNvSpPr txBox="1"/>
          <p:nvPr/>
        </p:nvSpPr>
        <p:spPr>
          <a:xfrm>
            <a:off x="996287" y="713169"/>
            <a:ext cx="4070620" cy="307777"/>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5FC6C5"/>
                </a:highlight>
                <a:latin typeface="Calibri"/>
                <a:ea typeface="Calibri"/>
                <a:cs typeface="Calibri"/>
                <a:sym typeface="Calibri"/>
              </a:rPr>
              <a:t>SESSION 1: MODULE OPENING</a:t>
            </a:r>
          </a:p>
        </p:txBody>
      </p:sp>
      <p:sp>
        <p:nvSpPr>
          <p:cNvPr id="13" name="TextBox 12">
            <a:extLst>
              <a:ext uri="{FF2B5EF4-FFF2-40B4-BE49-F238E27FC236}">
                <a16:creationId xmlns:a16="http://schemas.microsoft.com/office/drawing/2014/main" id="{C6EF8D43-B71D-8386-B204-C34986E4B5BB}"/>
              </a:ext>
            </a:extLst>
          </p:cNvPr>
          <p:cNvSpPr txBox="1"/>
          <p:nvPr/>
        </p:nvSpPr>
        <p:spPr>
          <a:xfrm>
            <a:off x="996287" y="1599327"/>
            <a:ext cx="5254042" cy="430887"/>
          </a:xfrm>
          <a:prstGeom prst="rect">
            <a:avLst/>
          </a:prstGeom>
          <a:noFill/>
        </p:spPr>
        <p:txBody>
          <a:bodyPr wrap="square" rtlCol="0">
            <a:spAutoFit/>
          </a:bodyPr>
          <a:lstStyle/>
          <a:p>
            <a:pPr marL="0" marR="0" lvl="0" indent="0" algn="l" rtl="0">
              <a:spcBef>
                <a:spcPts val="0"/>
              </a:spcBef>
              <a:spcAft>
                <a:spcPts val="0"/>
              </a:spcAft>
              <a:buNone/>
            </a:pPr>
            <a:r>
              <a:rPr lang="en-US" sz="1100" dirty="0">
                <a:solidFill>
                  <a:schemeClr val="tx1"/>
                </a:solidFill>
                <a:latin typeface="+mn-lt"/>
                <a:ea typeface="Arial"/>
                <a:cs typeface="Arial"/>
                <a:sym typeface="Arial"/>
              </a:rPr>
              <a:t>To welcome and orient participants and facilitate reflection on essential competencies for caseworkers in child protection case management</a:t>
            </a:r>
          </a:p>
        </p:txBody>
      </p:sp>
      <p:sp>
        <p:nvSpPr>
          <p:cNvPr id="15" name="TextBox 14">
            <a:extLst>
              <a:ext uri="{FF2B5EF4-FFF2-40B4-BE49-F238E27FC236}">
                <a16:creationId xmlns:a16="http://schemas.microsoft.com/office/drawing/2014/main" id="{E14FEFAD-ADFB-9934-E954-65F91AA4F15E}"/>
              </a:ext>
            </a:extLst>
          </p:cNvPr>
          <p:cNvSpPr txBox="1"/>
          <p:nvPr/>
        </p:nvSpPr>
        <p:spPr>
          <a:xfrm>
            <a:off x="996287" y="2268414"/>
            <a:ext cx="5254042" cy="276999"/>
          </a:xfrm>
          <a:prstGeom prst="rect">
            <a:avLst/>
          </a:prstGeom>
          <a:noFill/>
        </p:spPr>
        <p:txBody>
          <a:bodyPr wrap="square" rtlCol="0">
            <a:spAutoFit/>
          </a:bodyPr>
          <a:lstStyle/>
          <a:p>
            <a:r>
              <a:rPr lang="en-US" sz="1200" b="1" spc="300" dirty="0">
                <a:solidFill>
                  <a:schemeClr val="tx1"/>
                </a:solidFill>
              </a:rPr>
              <a:t>LEARNING OBJECTIVES </a:t>
            </a:r>
          </a:p>
        </p:txBody>
      </p:sp>
      <p:sp>
        <p:nvSpPr>
          <p:cNvPr id="16" name="TextBox 15">
            <a:extLst>
              <a:ext uri="{FF2B5EF4-FFF2-40B4-BE49-F238E27FC236}">
                <a16:creationId xmlns:a16="http://schemas.microsoft.com/office/drawing/2014/main" id="{AD5BAEEA-FB4D-03CC-007A-E92C5D08F8A7}"/>
              </a:ext>
            </a:extLst>
          </p:cNvPr>
          <p:cNvSpPr txBox="1"/>
          <p:nvPr/>
        </p:nvSpPr>
        <p:spPr>
          <a:xfrm>
            <a:off x="1675087" y="2821316"/>
            <a:ext cx="4575242" cy="1446550"/>
          </a:xfrm>
          <a:prstGeom prst="rect">
            <a:avLst/>
          </a:prstGeom>
          <a:noFill/>
        </p:spPr>
        <p:txBody>
          <a:bodyPr wrap="square" rtlCol="0">
            <a:spAutoFit/>
          </a:bodyPr>
          <a:lstStyle/>
          <a:p>
            <a:pPr marL="0" marR="0" lvl="0" indent="0" algn="l" rtl="0">
              <a:spcBef>
                <a:spcPts val="0"/>
              </a:spcBef>
              <a:spcAft>
                <a:spcPts val="0"/>
              </a:spcAft>
              <a:buNone/>
            </a:pPr>
            <a:r>
              <a:rPr lang="en-US" sz="1100" dirty="0">
                <a:solidFill>
                  <a:schemeClr val="tx1"/>
                </a:solidFill>
                <a:latin typeface="+mn-lt"/>
                <a:ea typeface="Arial"/>
                <a:cs typeface="Arial"/>
                <a:sym typeface="Arial"/>
              </a:rPr>
              <a:t>Explain the essential competencies for child protection case management in humanitarian action</a:t>
            </a:r>
          </a:p>
          <a:p>
            <a:pPr marL="0" marR="0" lvl="0" indent="0" algn="l" rtl="0">
              <a:spcBef>
                <a:spcPts val="0"/>
              </a:spcBef>
              <a:spcAft>
                <a:spcPts val="0"/>
              </a:spcAft>
              <a:buNone/>
            </a:pPr>
            <a:endParaRPr lang="en-US" sz="1100" dirty="0">
              <a:ea typeface="Arial"/>
              <a:cs typeface="Arial"/>
              <a:sym typeface="Arial"/>
            </a:endParaRPr>
          </a:p>
          <a:p>
            <a:pPr marL="0" marR="0" lvl="0" indent="0" algn="l" rtl="0">
              <a:spcBef>
                <a:spcPts val="0"/>
              </a:spcBef>
              <a:spcAft>
                <a:spcPts val="0"/>
              </a:spcAft>
              <a:buNone/>
            </a:pPr>
            <a:endParaRPr lang="en-US" sz="1100" dirty="0">
              <a:ea typeface="Arial"/>
              <a:cs typeface="Arial"/>
              <a:sym typeface="Arial"/>
            </a:endParaRPr>
          </a:p>
          <a:p>
            <a:pPr marL="0" marR="0" lvl="0" indent="0" algn="l" rtl="0">
              <a:spcBef>
                <a:spcPts val="0"/>
              </a:spcBef>
              <a:spcAft>
                <a:spcPts val="0"/>
              </a:spcAft>
              <a:buNone/>
            </a:pPr>
            <a:r>
              <a:rPr lang="en-US" sz="1100" dirty="0">
                <a:solidFill>
                  <a:schemeClr val="tx1"/>
                </a:solidFill>
                <a:latin typeface="+mn-lt"/>
                <a:ea typeface="Arial"/>
                <a:cs typeface="Arial"/>
                <a:sym typeface="Arial"/>
              </a:rPr>
              <a:t>List questions to reflect on experiences and demonstrate reflection exercise </a:t>
            </a:r>
          </a:p>
          <a:p>
            <a:pPr marL="0" marR="0" lvl="0" indent="0" algn="l" rtl="0">
              <a:spcBef>
                <a:spcPts val="0"/>
              </a:spcBef>
              <a:spcAft>
                <a:spcPts val="0"/>
              </a:spcAft>
              <a:buNone/>
            </a:pPr>
            <a:endParaRPr lang="en-US" sz="1100" dirty="0">
              <a:solidFill>
                <a:schemeClr val="tx1"/>
              </a:solidFill>
              <a:latin typeface="+mn-lt"/>
              <a:ea typeface="Arial"/>
              <a:cs typeface="Arial"/>
              <a:sym typeface="Arial"/>
            </a:endParaRPr>
          </a:p>
          <a:p>
            <a:pPr marL="0" marR="0" lvl="0" indent="0" algn="l" rtl="0">
              <a:spcBef>
                <a:spcPts val="0"/>
              </a:spcBef>
              <a:spcAft>
                <a:spcPts val="0"/>
              </a:spcAft>
              <a:buNone/>
            </a:pPr>
            <a:endParaRPr lang="en-US" sz="1100" dirty="0">
              <a:solidFill>
                <a:schemeClr val="tx1"/>
              </a:solidFill>
              <a:latin typeface="+mn-lt"/>
              <a:ea typeface="Arial"/>
              <a:cs typeface="Arial"/>
              <a:sym typeface="Arial"/>
            </a:endParaRPr>
          </a:p>
          <a:p>
            <a:pPr marL="0" marR="0" lvl="0" indent="0" algn="l" rtl="0">
              <a:spcBef>
                <a:spcPts val="0"/>
              </a:spcBef>
              <a:spcAft>
                <a:spcPts val="0"/>
              </a:spcAft>
              <a:buNone/>
            </a:pPr>
            <a:r>
              <a:rPr lang="en-US" sz="1100" dirty="0">
                <a:solidFill>
                  <a:schemeClr val="tx1"/>
                </a:solidFill>
                <a:latin typeface="+mn-lt"/>
                <a:ea typeface="Arial"/>
                <a:cs typeface="Arial"/>
                <a:sym typeface="Arial"/>
              </a:rPr>
              <a:t>List examples of the CPCM guiding principles and describe how to apply these</a:t>
            </a:r>
          </a:p>
        </p:txBody>
      </p:sp>
      <p:grpSp>
        <p:nvGrpSpPr>
          <p:cNvPr id="17" name="Google Shape;149;p12">
            <a:extLst>
              <a:ext uri="{FF2B5EF4-FFF2-40B4-BE49-F238E27FC236}">
                <a16:creationId xmlns:a16="http://schemas.microsoft.com/office/drawing/2014/main" id="{75286434-9671-3904-71C2-2E6B15930049}"/>
              </a:ext>
            </a:extLst>
          </p:cNvPr>
          <p:cNvGrpSpPr/>
          <p:nvPr/>
        </p:nvGrpSpPr>
        <p:grpSpPr>
          <a:xfrm>
            <a:off x="1020268" y="2771366"/>
            <a:ext cx="559955" cy="387333"/>
            <a:chOff x="6878053" y="1156317"/>
            <a:chExt cx="1431178" cy="1039513"/>
          </a:xfrm>
          <a:solidFill>
            <a:schemeClr val="accent5"/>
          </a:solidFill>
        </p:grpSpPr>
        <p:grpSp>
          <p:nvGrpSpPr>
            <p:cNvPr id="18" name="Google Shape;150;p12">
              <a:extLst>
                <a:ext uri="{FF2B5EF4-FFF2-40B4-BE49-F238E27FC236}">
                  <a16:creationId xmlns:a16="http://schemas.microsoft.com/office/drawing/2014/main" id="{ED70D75E-7301-E9BB-46B6-01D82E847568}"/>
                </a:ext>
              </a:extLst>
            </p:cNvPr>
            <p:cNvGrpSpPr/>
            <p:nvPr/>
          </p:nvGrpSpPr>
          <p:grpSpPr>
            <a:xfrm>
              <a:off x="7672978" y="1156317"/>
              <a:ext cx="412941" cy="436880"/>
              <a:chOff x="243840" y="1676400"/>
              <a:chExt cx="701040" cy="741680"/>
            </a:xfrm>
            <a:grpFill/>
          </p:grpSpPr>
          <p:sp>
            <p:nvSpPr>
              <p:cNvPr id="21" name="Google Shape;151;p12">
                <a:extLst>
                  <a:ext uri="{FF2B5EF4-FFF2-40B4-BE49-F238E27FC236}">
                    <a16:creationId xmlns:a16="http://schemas.microsoft.com/office/drawing/2014/main" id="{0F169555-4BB2-09A5-DB23-FBF6D456EBE1}"/>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22" name="Google Shape;152;p12">
                <a:extLst>
                  <a:ext uri="{FF2B5EF4-FFF2-40B4-BE49-F238E27FC236}">
                    <a16:creationId xmlns:a16="http://schemas.microsoft.com/office/drawing/2014/main" id="{93B05785-1967-E648-7A89-B90464FB3A4A}"/>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sp>
          <p:nvSpPr>
            <p:cNvPr id="19" name="Google Shape;153;p12">
              <a:extLst>
                <a:ext uri="{FF2B5EF4-FFF2-40B4-BE49-F238E27FC236}">
                  <a16:creationId xmlns:a16="http://schemas.microsoft.com/office/drawing/2014/main" id="{DCC5D1F6-690B-4071-C344-98A4EAC4C7E5}"/>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20" name="Google Shape;154;p12">
              <a:extLst>
                <a:ext uri="{FF2B5EF4-FFF2-40B4-BE49-F238E27FC236}">
                  <a16:creationId xmlns:a16="http://schemas.microsoft.com/office/drawing/2014/main" id="{120292ED-C543-DFE7-A312-B4E7FF0634CF}"/>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grpSp>
        <p:nvGrpSpPr>
          <p:cNvPr id="23" name="Google Shape;149;p12">
            <a:extLst>
              <a:ext uri="{FF2B5EF4-FFF2-40B4-BE49-F238E27FC236}">
                <a16:creationId xmlns:a16="http://schemas.microsoft.com/office/drawing/2014/main" id="{33EA5707-FE43-0054-091A-ABF93ADBE55D}"/>
              </a:ext>
            </a:extLst>
          </p:cNvPr>
          <p:cNvGrpSpPr/>
          <p:nvPr/>
        </p:nvGrpSpPr>
        <p:grpSpPr>
          <a:xfrm>
            <a:off x="1020268" y="3372760"/>
            <a:ext cx="559955" cy="387333"/>
            <a:chOff x="6878053" y="1156317"/>
            <a:chExt cx="1431178" cy="1039513"/>
          </a:xfrm>
          <a:solidFill>
            <a:schemeClr val="accent5"/>
          </a:solidFill>
        </p:grpSpPr>
        <p:grpSp>
          <p:nvGrpSpPr>
            <p:cNvPr id="24" name="Google Shape;150;p12">
              <a:extLst>
                <a:ext uri="{FF2B5EF4-FFF2-40B4-BE49-F238E27FC236}">
                  <a16:creationId xmlns:a16="http://schemas.microsoft.com/office/drawing/2014/main" id="{C66B75BC-F4E5-3310-B5AF-C607C27494C0}"/>
                </a:ext>
              </a:extLst>
            </p:cNvPr>
            <p:cNvGrpSpPr/>
            <p:nvPr/>
          </p:nvGrpSpPr>
          <p:grpSpPr>
            <a:xfrm>
              <a:off x="7672978" y="1156317"/>
              <a:ext cx="412941" cy="436880"/>
              <a:chOff x="243840" y="1676400"/>
              <a:chExt cx="701040" cy="741680"/>
            </a:xfrm>
            <a:grpFill/>
          </p:grpSpPr>
          <p:sp>
            <p:nvSpPr>
              <p:cNvPr id="27" name="Google Shape;151;p12">
                <a:extLst>
                  <a:ext uri="{FF2B5EF4-FFF2-40B4-BE49-F238E27FC236}">
                    <a16:creationId xmlns:a16="http://schemas.microsoft.com/office/drawing/2014/main" id="{F5D8A3D1-35AF-9BA7-23C7-01D812D19A98}"/>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28" name="Google Shape;152;p12">
                <a:extLst>
                  <a:ext uri="{FF2B5EF4-FFF2-40B4-BE49-F238E27FC236}">
                    <a16:creationId xmlns:a16="http://schemas.microsoft.com/office/drawing/2014/main" id="{95A9DC84-CB5F-1027-9065-B840A8BAED12}"/>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sp>
          <p:nvSpPr>
            <p:cNvPr id="25" name="Google Shape;153;p12">
              <a:extLst>
                <a:ext uri="{FF2B5EF4-FFF2-40B4-BE49-F238E27FC236}">
                  <a16:creationId xmlns:a16="http://schemas.microsoft.com/office/drawing/2014/main" id="{5775BC4A-7A37-503C-5C12-8962C7C1C120}"/>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26" name="Google Shape;154;p12">
              <a:extLst>
                <a:ext uri="{FF2B5EF4-FFF2-40B4-BE49-F238E27FC236}">
                  <a16:creationId xmlns:a16="http://schemas.microsoft.com/office/drawing/2014/main" id="{BEF1B8E4-4412-2A93-E982-3F2B3D655F6B}"/>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grpSp>
        <p:nvGrpSpPr>
          <p:cNvPr id="29" name="Google Shape;149;p12">
            <a:extLst>
              <a:ext uri="{FF2B5EF4-FFF2-40B4-BE49-F238E27FC236}">
                <a16:creationId xmlns:a16="http://schemas.microsoft.com/office/drawing/2014/main" id="{A257B9A0-03D5-8BD9-A5EF-1936B34ADC3B}"/>
              </a:ext>
            </a:extLst>
          </p:cNvPr>
          <p:cNvGrpSpPr/>
          <p:nvPr/>
        </p:nvGrpSpPr>
        <p:grpSpPr>
          <a:xfrm>
            <a:off x="1020268" y="3959885"/>
            <a:ext cx="559955" cy="387333"/>
            <a:chOff x="6878053" y="1156317"/>
            <a:chExt cx="1431178" cy="1039513"/>
          </a:xfrm>
          <a:solidFill>
            <a:schemeClr val="accent5"/>
          </a:solidFill>
        </p:grpSpPr>
        <p:grpSp>
          <p:nvGrpSpPr>
            <p:cNvPr id="30" name="Google Shape;150;p12">
              <a:extLst>
                <a:ext uri="{FF2B5EF4-FFF2-40B4-BE49-F238E27FC236}">
                  <a16:creationId xmlns:a16="http://schemas.microsoft.com/office/drawing/2014/main" id="{2A9BA5E8-B74B-F084-AB46-38A1164B4D85}"/>
                </a:ext>
              </a:extLst>
            </p:cNvPr>
            <p:cNvGrpSpPr/>
            <p:nvPr/>
          </p:nvGrpSpPr>
          <p:grpSpPr>
            <a:xfrm>
              <a:off x="7672978" y="1156317"/>
              <a:ext cx="412941" cy="436880"/>
              <a:chOff x="243840" y="1676400"/>
              <a:chExt cx="701040" cy="741680"/>
            </a:xfrm>
            <a:grpFill/>
          </p:grpSpPr>
          <p:sp>
            <p:nvSpPr>
              <p:cNvPr id="38" name="Google Shape;151;p12">
                <a:extLst>
                  <a:ext uri="{FF2B5EF4-FFF2-40B4-BE49-F238E27FC236}">
                    <a16:creationId xmlns:a16="http://schemas.microsoft.com/office/drawing/2014/main" id="{B3C7CE38-0464-CEBF-867D-0F23393C47A9}"/>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39" name="Google Shape;152;p12">
                <a:extLst>
                  <a:ext uri="{FF2B5EF4-FFF2-40B4-BE49-F238E27FC236}">
                    <a16:creationId xmlns:a16="http://schemas.microsoft.com/office/drawing/2014/main" id="{7C757395-7B6F-0BDC-B11F-C032B4FCA80B}"/>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sp>
          <p:nvSpPr>
            <p:cNvPr id="36" name="Google Shape;153;p12">
              <a:extLst>
                <a:ext uri="{FF2B5EF4-FFF2-40B4-BE49-F238E27FC236}">
                  <a16:creationId xmlns:a16="http://schemas.microsoft.com/office/drawing/2014/main" id="{7C3CA5D5-87E1-FA6B-73BC-5A9BE34DEF48}"/>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37" name="Google Shape;154;p12">
              <a:extLst>
                <a:ext uri="{FF2B5EF4-FFF2-40B4-BE49-F238E27FC236}">
                  <a16:creationId xmlns:a16="http://schemas.microsoft.com/office/drawing/2014/main" id="{DBD12AD0-F0F7-0358-BF37-862AF50EA979}"/>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sp>
        <p:nvSpPr>
          <p:cNvPr id="46" name="Hexagon 45">
            <a:extLst>
              <a:ext uri="{FF2B5EF4-FFF2-40B4-BE49-F238E27FC236}">
                <a16:creationId xmlns:a16="http://schemas.microsoft.com/office/drawing/2014/main" id="{34442238-3D63-AD4F-8EB3-1EACB13673C6}"/>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Hexagon 46">
            <a:extLst>
              <a:ext uri="{FF2B5EF4-FFF2-40B4-BE49-F238E27FC236}">
                <a16:creationId xmlns:a16="http://schemas.microsoft.com/office/drawing/2014/main" id="{F7CB342E-7BFD-9F0E-CDBB-0A10B87B97D2}"/>
              </a:ext>
            </a:extLst>
          </p:cNvPr>
          <p:cNvSpPr/>
          <p:nvPr/>
        </p:nvSpPr>
        <p:spPr>
          <a:xfrm rot="1782986">
            <a:off x="286724" y="76395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Hexagon 47">
            <a:extLst>
              <a:ext uri="{FF2B5EF4-FFF2-40B4-BE49-F238E27FC236}">
                <a16:creationId xmlns:a16="http://schemas.microsoft.com/office/drawing/2014/main" id="{620CCC6E-E0D1-1EA0-5F36-6556F56188DF}"/>
              </a:ext>
            </a:extLst>
          </p:cNvPr>
          <p:cNvSpPr/>
          <p:nvPr/>
        </p:nvSpPr>
        <p:spPr>
          <a:xfrm rot="1782986">
            <a:off x="286724" y="122680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Hexagon 48">
            <a:extLst>
              <a:ext uri="{FF2B5EF4-FFF2-40B4-BE49-F238E27FC236}">
                <a16:creationId xmlns:a16="http://schemas.microsoft.com/office/drawing/2014/main" id="{B914A4D5-3B72-7414-0693-2CD2720CFAB1}"/>
              </a:ext>
            </a:extLst>
          </p:cNvPr>
          <p:cNvSpPr/>
          <p:nvPr/>
        </p:nvSpPr>
        <p:spPr>
          <a:xfrm rot="1782986">
            <a:off x="286724" y="168964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ABB136CB-DD46-3C75-EEE9-BCBB67C5782C}"/>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E4D81E91-BBB5-A253-F4D0-52AAF163415D}"/>
              </a:ext>
            </a:extLst>
          </p:cNvPr>
          <p:cNvSpPr txBox="1"/>
          <p:nvPr/>
        </p:nvSpPr>
        <p:spPr>
          <a:xfrm>
            <a:off x="996287" y="4759665"/>
            <a:ext cx="5254042" cy="276999"/>
          </a:xfrm>
          <a:prstGeom prst="rect">
            <a:avLst/>
          </a:prstGeom>
          <a:noFill/>
        </p:spPr>
        <p:txBody>
          <a:bodyPr wrap="square" rtlCol="0">
            <a:spAutoFit/>
          </a:bodyPr>
          <a:lstStyle/>
          <a:p>
            <a:r>
              <a:rPr lang="en-US" sz="1200" b="1" spc="300" dirty="0">
                <a:solidFill>
                  <a:schemeClr val="tx1"/>
                </a:solidFill>
              </a:rPr>
              <a:t>REFLECTION LEVEL 1 TRAINING</a:t>
            </a:r>
          </a:p>
        </p:txBody>
      </p:sp>
      <p:graphicFrame>
        <p:nvGraphicFramePr>
          <p:cNvPr id="54" name="Table 3">
            <a:extLst>
              <a:ext uri="{FF2B5EF4-FFF2-40B4-BE49-F238E27FC236}">
                <a16:creationId xmlns:a16="http://schemas.microsoft.com/office/drawing/2014/main" id="{147E663F-6266-7B90-FE27-8A729C22143E}"/>
              </a:ext>
            </a:extLst>
          </p:cNvPr>
          <p:cNvGraphicFramePr>
            <a:graphicFrameLocks noGrp="1"/>
          </p:cNvGraphicFramePr>
          <p:nvPr>
            <p:extLst>
              <p:ext uri="{D42A27DB-BD31-4B8C-83A1-F6EECF244321}">
                <p14:modId xmlns:p14="http://schemas.microsoft.com/office/powerpoint/2010/main" val="3507978927"/>
              </p:ext>
            </p:extLst>
          </p:nvPr>
        </p:nvGraphicFramePr>
        <p:xfrm>
          <a:off x="986129" y="5267439"/>
          <a:ext cx="5254041" cy="3782430"/>
        </p:xfrm>
        <a:graphic>
          <a:graphicData uri="http://schemas.openxmlformats.org/drawingml/2006/table">
            <a:tbl>
              <a:tblPr firstRow="1" bandRow="1">
                <a:tableStyleId>{5940675A-B579-460E-94D1-54222C63F5DA}</a:tableStyleId>
              </a:tblPr>
              <a:tblGrid>
                <a:gridCol w="2644577">
                  <a:extLst>
                    <a:ext uri="{9D8B030D-6E8A-4147-A177-3AD203B41FA5}">
                      <a16:colId xmlns:a16="http://schemas.microsoft.com/office/drawing/2014/main" val="1779201371"/>
                    </a:ext>
                  </a:extLst>
                </a:gridCol>
                <a:gridCol w="2609464">
                  <a:extLst>
                    <a:ext uri="{9D8B030D-6E8A-4147-A177-3AD203B41FA5}">
                      <a16:colId xmlns:a16="http://schemas.microsoft.com/office/drawing/2014/main" val="2993327383"/>
                    </a:ext>
                  </a:extLst>
                </a:gridCol>
              </a:tblGrid>
              <a:tr h="409746">
                <a:tc>
                  <a:txBody>
                    <a:bodyPr/>
                    <a:lstStyle/>
                    <a:p>
                      <a:r>
                        <a:rPr lang="en-GB" sz="1100" b="1" dirty="0">
                          <a:solidFill>
                            <a:schemeClr val="tx1"/>
                          </a:solidFill>
                        </a:rPr>
                        <a:t>Helpful</a:t>
                      </a:r>
                      <a:endParaRPr lang="en-BE" sz="1100" b="1">
                        <a:solidFill>
                          <a:schemeClr val="tx1"/>
                        </a:solidFill>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GB" sz="1100" b="1" dirty="0">
                          <a:solidFill>
                            <a:schemeClr val="tx1"/>
                          </a:solidFill>
                        </a:rPr>
                        <a:t>Less helpful</a:t>
                      </a:r>
                      <a:endParaRPr lang="en-BE" sz="1100" b="1">
                        <a:solidFill>
                          <a:schemeClr val="tx1"/>
                        </a:solidFill>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624227811"/>
                  </a:ext>
                </a:extLst>
              </a:tr>
              <a:tr h="843171">
                <a:tc>
                  <a:txBody>
                    <a:bodyPr/>
                    <a:lstStyle/>
                    <a:p>
                      <a:endParaRPr lang="en-BE"/>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BE"/>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5280383"/>
                  </a:ext>
                </a:extLst>
              </a:tr>
              <a:tr h="843171">
                <a:tc>
                  <a:txBody>
                    <a:bodyPr/>
                    <a:lstStyle/>
                    <a:p>
                      <a:endParaRPr lang="en-BE"/>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BE"/>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0675584"/>
                  </a:ext>
                </a:extLst>
              </a:tr>
              <a:tr h="843171">
                <a:tc>
                  <a:txBody>
                    <a:bodyPr/>
                    <a:lstStyle/>
                    <a:p>
                      <a:endParaRPr lang="en-BE"/>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BE"/>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47239259"/>
                  </a:ext>
                </a:extLst>
              </a:tr>
              <a:tr h="843171">
                <a:tc>
                  <a:txBody>
                    <a:bodyPr/>
                    <a:lstStyle/>
                    <a:p>
                      <a:endParaRPr lang="en-BE"/>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BE"/>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874784"/>
                  </a:ext>
                </a:extLst>
              </a:tr>
            </a:tbl>
          </a:graphicData>
        </a:graphic>
      </p:graphicFrame>
    </p:spTree>
    <p:extLst>
      <p:ext uri="{BB962C8B-B14F-4D97-AF65-F5344CB8AC3E}">
        <p14:creationId xmlns:p14="http://schemas.microsoft.com/office/powerpoint/2010/main" val="20386302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a:extLst>
              <a:ext uri="{FF2B5EF4-FFF2-40B4-BE49-F238E27FC236}">
                <a16:creationId xmlns:a16="http://schemas.microsoft.com/office/drawing/2014/main" id="{BE9575E2-5118-5206-6962-2E8F19C518BE}"/>
              </a:ext>
            </a:extLst>
          </p:cNvPr>
          <p:cNvSpPr/>
          <p:nvPr/>
        </p:nvSpPr>
        <p:spPr>
          <a:xfrm rot="1782986">
            <a:off x="-1328855" y="5145441"/>
            <a:ext cx="3595260" cy="3099365"/>
          </a:xfrm>
          <a:prstGeom prst="hexagon">
            <a:avLst>
              <a:gd name="adj" fmla="val 28965"/>
              <a:gd name="vf" fmla="val 11547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Hexagon 5">
            <a:extLst>
              <a:ext uri="{FF2B5EF4-FFF2-40B4-BE49-F238E27FC236}">
                <a16:creationId xmlns:a16="http://schemas.microsoft.com/office/drawing/2014/main" id="{EB77213C-6B51-8ACC-BDA1-9C18E7EB82B2}"/>
              </a:ext>
            </a:extLst>
          </p:cNvPr>
          <p:cNvSpPr/>
          <p:nvPr/>
        </p:nvSpPr>
        <p:spPr>
          <a:xfrm rot="1782986">
            <a:off x="4678406" y="654853"/>
            <a:ext cx="3595260" cy="3099365"/>
          </a:xfrm>
          <a:prstGeom prst="hexagon">
            <a:avLst>
              <a:gd name="adj" fmla="val 28965"/>
              <a:gd name="vf" fmla="val 11547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7C4A7E1C-17BC-4F78-5C83-427B3436207A}"/>
              </a:ext>
            </a:extLst>
          </p:cNvPr>
          <p:cNvSpPr/>
          <p:nvPr/>
        </p:nvSpPr>
        <p:spPr>
          <a:xfrm>
            <a:off x="2501900" y="2149381"/>
            <a:ext cx="3745466" cy="107118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E1308E49-8696-5D91-E1B4-9F5DE3FD2585}"/>
              </a:ext>
            </a:extLst>
          </p:cNvPr>
          <p:cNvSpPr txBox="1"/>
          <p:nvPr/>
        </p:nvSpPr>
        <p:spPr>
          <a:xfrm>
            <a:off x="993324" y="1696523"/>
            <a:ext cx="5264812" cy="261610"/>
          </a:xfrm>
          <a:prstGeom prst="rect">
            <a:avLst/>
          </a:prstGeom>
          <a:noFill/>
          <a:ln>
            <a:noFill/>
          </a:ln>
        </p:spPr>
        <p:txBody>
          <a:bodyPr wrap="square" rtlCol="0">
            <a:spAutoFit/>
          </a:bodyPr>
          <a:lstStyle/>
          <a:p>
            <a:r>
              <a:rPr lang="en-US" sz="1100" b="1" dirty="0"/>
              <a:t>Please review the learning objectives and write your reflection in the text box.</a:t>
            </a:r>
          </a:p>
        </p:txBody>
      </p:sp>
      <p:sp>
        <p:nvSpPr>
          <p:cNvPr id="9" name="TextBox 8">
            <a:extLst>
              <a:ext uri="{FF2B5EF4-FFF2-40B4-BE49-F238E27FC236}">
                <a16:creationId xmlns:a16="http://schemas.microsoft.com/office/drawing/2014/main" id="{FE5310D2-E556-B810-D247-8DD03A7D8D41}"/>
              </a:ext>
            </a:extLst>
          </p:cNvPr>
          <p:cNvSpPr txBox="1"/>
          <p:nvPr/>
        </p:nvSpPr>
        <p:spPr>
          <a:xfrm>
            <a:off x="993326" y="2107349"/>
            <a:ext cx="1321602" cy="1028143"/>
          </a:xfrm>
          <a:prstGeom prst="rect">
            <a:avLst/>
          </a:prstGeom>
          <a:noFill/>
          <a:ln>
            <a:noFill/>
          </a:ln>
        </p:spPr>
        <p:txBody>
          <a:bodyPr wrap="square" lIns="90000" tIns="90000" rIns="90000" bIns="90000" rtlCol="0">
            <a:spAutoFit/>
          </a:bodyPr>
          <a:lstStyle/>
          <a:p>
            <a:r>
              <a:rPr lang="en-US" sz="1100" dirty="0"/>
              <a:t>About which learning objectives do you feel confident you have achieved them? </a:t>
            </a:r>
          </a:p>
        </p:txBody>
      </p:sp>
      <p:sp>
        <p:nvSpPr>
          <p:cNvPr id="10" name="Rectangle 9">
            <a:extLst>
              <a:ext uri="{FF2B5EF4-FFF2-40B4-BE49-F238E27FC236}">
                <a16:creationId xmlns:a16="http://schemas.microsoft.com/office/drawing/2014/main" id="{A54C6C00-F0EC-26A5-3E51-594CF2310BAE}"/>
              </a:ext>
            </a:extLst>
          </p:cNvPr>
          <p:cNvSpPr/>
          <p:nvPr/>
        </p:nvSpPr>
        <p:spPr>
          <a:xfrm>
            <a:off x="2501900" y="3398040"/>
            <a:ext cx="3745466" cy="1118934"/>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80C17480-A43D-9DBB-25D4-EAE8B7447DDA}"/>
              </a:ext>
            </a:extLst>
          </p:cNvPr>
          <p:cNvSpPr txBox="1"/>
          <p:nvPr/>
        </p:nvSpPr>
        <p:spPr>
          <a:xfrm>
            <a:off x="1007471" y="3413814"/>
            <a:ext cx="1309210" cy="1197420"/>
          </a:xfrm>
          <a:prstGeom prst="rect">
            <a:avLst/>
          </a:prstGeom>
          <a:noFill/>
          <a:ln>
            <a:noFill/>
          </a:ln>
        </p:spPr>
        <p:txBody>
          <a:bodyPr wrap="square" lIns="90000" tIns="90000" rIns="90000" bIns="90000" rtlCol="0">
            <a:spAutoFit/>
          </a:bodyPr>
          <a:lstStyle/>
          <a:p>
            <a:r>
              <a:rPr lang="en-US" sz="1100" dirty="0"/>
              <a:t>On which learning objectives would you need more information, practice or support? </a:t>
            </a:r>
          </a:p>
        </p:txBody>
      </p:sp>
      <p:sp>
        <p:nvSpPr>
          <p:cNvPr id="12" name="TextBox 11">
            <a:extLst>
              <a:ext uri="{FF2B5EF4-FFF2-40B4-BE49-F238E27FC236}">
                <a16:creationId xmlns:a16="http://schemas.microsoft.com/office/drawing/2014/main" id="{E3BE98E6-D079-5FAB-465B-1EDF13CEDEE7}"/>
              </a:ext>
            </a:extLst>
          </p:cNvPr>
          <p:cNvSpPr txBox="1"/>
          <p:nvPr/>
        </p:nvSpPr>
        <p:spPr>
          <a:xfrm>
            <a:off x="993324" y="1264346"/>
            <a:ext cx="5254042" cy="276999"/>
          </a:xfrm>
          <a:prstGeom prst="rect">
            <a:avLst/>
          </a:prstGeom>
          <a:noFill/>
        </p:spPr>
        <p:txBody>
          <a:bodyPr wrap="square" rtlCol="0">
            <a:spAutoFit/>
          </a:bodyPr>
          <a:lstStyle/>
          <a:p>
            <a:r>
              <a:rPr lang="en-US" sz="1200" b="1" spc="300" dirty="0">
                <a:solidFill>
                  <a:schemeClr val="tx1"/>
                </a:solidFill>
              </a:rPr>
              <a:t>LEARNING OBJECTIVES</a:t>
            </a:r>
          </a:p>
        </p:txBody>
      </p:sp>
      <p:sp>
        <p:nvSpPr>
          <p:cNvPr id="13" name="TextBox 12">
            <a:extLst>
              <a:ext uri="{FF2B5EF4-FFF2-40B4-BE49-F238E27FC236}">
                <a16:creationId xmlns:a16="http://schemas.microsoft.com/office/drawing/2014/main" id="{E47CBA2E-32B1-9F61-FF6C-C722D24E44E1}"/>
              </a:ext>
            </a:extLst>
          </p:cNvPr>
          <p:cNvSpPr txBox="1"/>
          <p:nvPr/>
        </p:nvSpPr>
        <p:spPr>
          <a:xfrm>
            <a:off x="996286" y="713169"/>
            <a:ext cx="5264813" cy="307777"/>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1D8CC8"/>
                </a:highlight>
                <a:latin typeface="Calibri"/>
                <a:ea typeface="Calibri"/>
                <a:cs typeface="Calibri"/>
                <a:sym typeface="Calibri"/>
              </a:rPr>
              <a:t>SESSION 5: MODULE CLOSING</a:t>
            </a:r>
          </a:p>
        </p:txBody>
      </p:sp>
      <p:sp>
        <p:nvSpPr>
          <p:cNvPr id="14" name="TextBox 13">
            <a:extLst>
              <a:ext uri="{FF2B5EF4-FFF2-40B4-BE49-F238E27FC236}">
                <a16:creationId xmlns:a16="http://schemas.microsoft.com/office/drawing/2014/main" id="{084BBA26-9229-031E-74C1-B2A2DAF3A869}"/>
              </a:ext>
            </a:extLst>
          </p:cNvPr>
          <p:cNvSpPr txBox="1"/>
          <p:nvPr/>
        </p:nvSpPr>
        <p:spPr>
          <a:xfrm>
            <a:off x="993324" y="5187134"/>
            <a:ext cx="5254042" cy="276999"/>
          </a:xfrm>
          <a:prstGeom prst="rect">
            <a:avLst/>
          </a:prstGeom>
          <a:noFill/>
        </p:spPr>
        <p:txBody>
          <a:bodyPr wrap="square" rtlCol="0">
            <a:spAutoFit/>
          </a:bodyPr>
          <a:lstStyle/>
          <a:p>
            <a:r>
              <a:rPr lang="en-US" sz="1200" b="1" spc="300" dirty="0">
                <a:solidFill>
                  <a:schemeClr val="tx1"/>
                </a:solidFill>
              </a:rPr>
              <a:t>REFLECTION</a:t>
            </a:r>
          </a:p>
        </p:txBody>
      </p:sp>
      <p:sp>
        <p:nvSpPr>
          <p:cNvPr id="15" name="Rectangle 14">
            <a:extLst>
              <a:ext uri="{FF2B5EF4-FFF2-40B4-BE49-F238E27FC236}">
                <a16:creationId xmlns:a16="http://schemas.microsoft.com/office/drawing/2014/main" id="{EFC08F1F-5F4C-D7B7-1753-F68E3E0549B9}"/>
              </a:ext>
            </a:extLst>
          </p:cNvPr>
          <p:cNvSpPr/>
          <p:nvPr/>
        </p:nvSpPr>
        <p:spPr>
          <a:xfrm>
            <a:off x="2501900" y="5633117"/>
            <a:ext cx="3745466" cy="939353"/>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EE9CBD0C-B648-22B5-E17A-BDB441341991}"/>
              </a:ext>
            </a:extLst>
          </p:cNvPr>
          <p:cNvSpPr txBox="1"/>
          <p:nvPr/>
        </p:nvSpPr>
        <p:spPr>
          <a:xfrm>
            <a:off x="993326" y="5628588"/>
            <a:ext cx="1321602" cy="520312"/>
          </a:xfrm>
          <a:prstGeom prst="rect">
            <a:avLst/>
          </a:prstGeom>
          <a:noFill/>
          <a:ln>
            <a:noFill/>
          </a:ln>
        </p:spPr>
        <p:txBody>
          <a:bodyPr wrap="square" lIns="90000" tIns="90000" rIns="90000" bIns="90000" rtlCol="0">
            <a:spAutoFit/>
          </a:bodyPr>
          <a:lstStyle/>
          <a:p>
            <a:r>
              <a:rPr lang="en-US" sz="1100" dirty="0"/>
              <a:t>What surprised you?</a:t>
            </a:r>
          </a:p>
        </p:txBody>
      </p:sp>
      <p:sp>
        <p:nvSpPr>
          <p:cNvPr id="17" name="Rectangle 16">
            <a:extLst>
              <a:ext uri="{FF2B5EF4-FFF2-40B4-BE49-F238E27FC236}">
                <a16:creationId xmlns:a16="http://schemas.microsoft.com/office/drawing/2014/main" id="{B6F916A0-CE75-E6B3-5C14-911111171B39}"/>
              </a:ext>
            </a:extLst>
          </p:cNvPr>
          <p:cNvSpPr/>
          <p:nvPr/>
        </p:nvSpPr>
        <p:spPr>
          <a:xfrm>
            <a:off x="2501900" y="6753342"/>
            <a:ext cx="3745466" cy="98123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11200C8-4659-4A91-E05C-62EB743ACF37}"/>
              </a:ext>
            </a:extLst>
          </p:cNvPr>
          <p:cNvSpPr txBox="1"/>
          <p:nvPr/>
        </p:nvSpPr>
        <p:spPr>
          <a:xfrm>
            <a:off x="1007471" y="6762391"/>
            <a:ext cx="1309210" cy="520312"/>
          </a:xfrm>
          <a:prstGeom prst="rect">
            <a:avLst/>
          </a:prstGeom>
          <a:noFill/>
          <a:ln>
            <a:noFill/>
          </a:ln>
        </p:spPr>
        <p:txBody>
          <a:bodyPr wrap="square" lIns="90000" tIns="90000" rIns="90000" bIns="90000" rtlCol="0">
            <a:spAutoFit/>
          </a:bodyPr>
          <a:lstStyle/>
          <a:p>
            <a:r>
              <a:rPr lang="en-US" sz="1100" dirty="0"/>
              <a:t>What challenged you?</a:t>
            </a:r>
          </a:p>
        </p:txBody>
      </p:sp>
      <p:sp>
        <p:nvSpPr>
          <p:cNvPr id="19" name="Rectangle 18">
            <a:extLst>
              <a:ext uri="{FF2B5EF4-FFF2-40B4-BE49-F238E27FC236}">
                <a16:creationId xmlns:a16="http://schemas.microsoft.com/office/drawing/2014/main" id="{3061001D-D01A-0707-0589-7A911472EC34}"/>
              </a:ext>
            </a:extLst>
          </p:cNvPr>
          <p:cNvSpPr/>
          <p:nvPr/>
        </p:nvSpPr>
        <p:spPr>
          <a:xfrm>
            <a:off x="2501900" y="7928131"/>
            <a:ext cx="3745466" cy="98123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BF17F69F-8502-4252-21DF-DDF0218FF58D}"/>
              </a:ext>
            </a:extLst>
          </p:cNvPr>
          <p:cNvSpPr txBox="1"/>
          <p:nvPr/>
        </p:nvSpPr>
        <p:spPr>
          <a:xfrm>
            <a:off x="1007471" y="7928131"/>
            <a:ext cx="1309210" cy="689589"/>
          </a:xfrm>
          <a:prstGeom prst="rect">
            <a:avLst/>
          </a:prstGeom>
          <a:noFill/>
          <a:ln>
            <a:noFill/>
          </a:ln>
        </p:spPr>
        <p:txBody>
          <a:bodyPr wrap="square" lIns="90000" tIns="90000" rIns="90000" bIns="90000" rtlCol="0">
            <a:spAutoFit/>
          </a:bodyPr>
          <a:lstStyle/>
          <a:p>
            <a:r>
              <a:rPr lang="en-US" sz="1100" dirty="0"/>
              <a:t>What would you like to learn more about? </a:t>
            </a:r>
          </a:p>
        </p:txBody>
      </p:sp>
      <p:sp>
        <p:nvSpPr>
          <p:cNvPr id="21" name="Hexagon 20">
            <a:extLst>
              <a:ext uri="{FF2B5EF4-FFF2-40B4-BE49-F238E27FC236}">
                <a16:creationId xmlns:a16="http://schemas.microsoft.com/office/drawing/2014/main" id="{4BEC940F-F58F-796F-0332-8F688DF33960}"/>
              </a:ext>
            </a:extLst>
          </p:cNvPr>
          <p:cNvSpPr/>
          <p:nvPr/>
        </p:nvSpPr>
        <p:spPr>
          <a:xfrm rot="1782986">
            <a:off x="286724" y="30111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Hexagon 21">
            <a:extLst>
              <a:ext uri="{FF2B5EF4-FFF2-40B4-BE49-F238E27FC236}">
                <a16:creationId xmlns:a16="http://schemas.microsoft.com/office/drawing/2014/main" id="{03E3DC95-C1FA-0C88-1F01-65560A0B0BC0}"/>
              </a:ext>
            </a:extLst>
          </p:cNvPr>
          <p:cNvSpPr/>
          <p:nvPr/>
        </p:nvSpPr>
        <p:spPr>
          <a:xfrm rot="1782986">
            <a:off x="286724" y="76395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Hexagon 22">
            <a:extLst>
              <a:ext uri="{FF2B5EF4-FFF2-40B4-BE49-F238E27FC236}">
                <a16:creationId xmlns:a16="http://schemas.microsoft.com/office/drawing/2014/main" id="{9E54D8E1-32A3-8B8E-3775-D957A26BEBD1}"/>
              </a:ext>
            </a:extLst>
          </p:cNvPr>
          <p:cNvSpPr/>
          <p:nvPr/>
        </p:nvSpPr>
        <p:spPr>
          <a:xfrm rot="1782986">
            <a:off x="286724" y="122680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Hexagon 23">
            <a:extLst>
              <a:ext uri="{FF2B5EF4-FFF2-40B4-BE49-F238E27FC236}">
                <a16:creationId xmlns:a16="http://schemas.microsoft.com/office/drawing/2014/main" id="{2306CE1B-04EE-19F6-D689-AE99A41E2464}"/>
              </a:ext>
            </a:extLst>
          </p:cNvPr>
          <p:cNvSpPr/>
          <p:nvPr/>
        </p:nvSpPr>
        <p:spPr>
          <a:xfrm rot="1782986">
            <a:off x="286724" y="168964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Hexagon 24">
            <a:extLst>
              <a:ext uri="{FF2B5EF4-FFF2-40B4-BE49-F238E27FC236}">
                <a16:creationId xmlns:a16="http://schemas.microsoft.com/office/drawing/2014/main" id="{6C838360-722C-C1ED-38D8-2AACEFED6DD3}"/>
              </a:ext>
            </a:extLst>
          </p:cNvPr>
          <p:cNvSpPr/>
          <p:nvPr/>
        </p:nvSpPr>
        <p:spPr>
          <a:xfrm rot="1782986">
            <a:off x="286724" y="215249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568590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B17A05-5160-3F1D-6F5D-CEFC4F447144}"/>
              </a:ext>
            </a:extLst>
          </p:cNvPr>
          <p:cNvSpPr/>
          <p:nvPr/>
        </p:nvSpPr>
        <p:spPr>
          <a:xfrm>
            <a:off x="0" y="0"/>
            <a:ext cx="6858000" cy="33147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D538EB5D-BDBC-449C-4D32-9E96742D7F80}"/>
              </a:ext>
            </a:extLst>
          </p:cNvPr>
          <p:cNvSpPr txBox="1"/>
          <p:nvPr/>
        </p:nvSpPr>
        <p:spPr>
          <a:xfrm>
            <a:off x="752439" y="4817751"/>
            <a:ext cx="5061022" cy="3416320"/>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300" normalizeH="0" baseline="0" noProof="0" dirty="0">
                <a:ln>
                  <a:noFill/>
                </a:ln>
                <a:solidFill>
                  <a:schemeClr val="accent3">
                    <a:lumMod val="75000"/>
                  </a:schemeClr>
                </a:solidFill>
                <a:effectLst/>
                <a:uLnTx/>
                <a:uFillTx/>
                <a:latin typeface="Garamond" panose="02020404030301010803" pitchFamily="18" charset="0"/>
                <a:ea typeface="+mn-ea"/>
                <a:cs typeface="+mn-cs"/>
              </a:rPr>
              <a:t>MODULE 4</a:t>
            </a:r>
          </a:p>
          <a:p>
            <a:pPr marL="0" marR="0" lvl="0" indent="0" defTabSz="457200" rtl="0" eaLnBrk="1" fontAlgn="auto" latinLnBrk="0" hangingPunct="1">
              <a:lnSpc>
                <a:spcPct val="100000"/>
              </a:lnSpc>
              <a:spcBef>
                <a:spcPts val="0"/>
              </a:spcBef>
              <a:spcAft>
                <a:spcPts val="0"/>
              </a:spcAft>
              <a:buClrTx/>
              <a:buSzTx/>
              <a:buFontTx/>
              <a:buNone/>
              <a:tabLst/>
              <a:defRPr/>
            </a:pPr>
            <a:r>
              <a:rPr lang="en-US" sz="2000" b="1" spc="300" dirty="0">
                <a:solidFill>
                  <a:schemeClr val="accent3">
                    <a:lumMod val="75000"/>
                  </a:schemeClr>
                </a:solidFill>
                <a:latin typeface="Garamond" panose="02020404030301010803" pitchFamily="18" charset="0"/>
              </a:rPr>
              <a:t> </a:t>
            </a:r>
            <a:endParaRPr lang="en-US" sz="4400" b="1" dirty="0">
              <a:solidFill>
                <a:schemeClr val="accent3">
                  <a:lumMod val="75000"/>
                </a:schemeClr>
              </a:solidFill>
              <a:latin typeface="Garamond" panose="02020404030301010803" pitchFamily="18" charset="0"/>
            </a:endParaRPr>
          </a:p>
          <a:p>
            <a:r>
              <a:rPr lang="en-US" sz="4400" b="1" dirty="0">
                <a:solidFill>
                  <a:schemeClr val="accent3">
                    <a:lumMod val="75000"/>
                  </a:schemeClr>
                </a:solidFill>
                <a:latin typeface="Garamond" panose="02020404030301010803" pitchFamily="18" charset="0"/>
              </a:rPr>
              <a:t>Mental health and psychosocial support competencies</a:t>
            </a:r>
          </a:p>
        </p:txBody>
      </p:sp>
      <p:grpSp>
        <p:nvGrpSpPr>
          <p:cNvPr id="10" name="Group 9">
            <a:extLst>
              <a:ext uri="{FF2B5EF4-FFF2-40B4-BE49-F238E27FC236}">
                <a16:creationId xmlns:a16="http://schemas.microsoft.com/office/drawing/2014/main" id="{C1942F81-C4C4-B615-20BC-06805E5A0CD4}"/>
              </a:ext>
            </a:extLst>
          </p:cNvPr>
          <p:cNvGrpSpPr/>
          <p:nvPr/>
        </p:nvGrpSpPr>
        <p:grpSpPr>
          <a:xfrm>
            <a:off x="500141" y="2100031"/>
            <a:ext cx="2348803" cy="2274262"/>
            <a:chOff x="7418569" y="901762"/>
            <a:chExt cx="1142910" cy="1106639"/>
          </a:xfrm>
        </p:grpSpPr>
        <p:sp>
          <p:nvSpPr>
            <p:cNvPr id="11" name="Hexagon 10">
              <a:extLst>
                <a:ext uri="{FF2B5EF4-FFF2-40B4-BE49-F238E27FC236}">
                  <a16:creationId xmlns:a16="http://schemas.microsoft.com/office/drawing/2014/main" id="{A123E7D5-632F-3710-44A8-BC8B32827CD7}"/>
                </a:ext>
              </a:extLst>
            </p:cNvPr>
            <p:cNvSpPr/>
            <p:nvPr/>
          </p:nvSpPr>
          <p:spPr>
            <a:xfrm rot="1782986">
              <a:off x="7418569" y="901762"/>
              <a:ext cx="1142910" cy="985264"/>
            </a:xfrm>
            <a:prstGeom prst="hexagon">
              <a:avLst>
                <a:gd name="adj" fmla="val 28965"/>
                <a:gd name="vf" fmla="val 11547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69241E58-AC49-F6E1-F556-199B1FFC0C90}"/>
                </a:ext>
              </a:extLst>
            </p:cNvPr>
            <p:cNvGrpSpPr/>
            <p:nvPr/>
          </p:nvGrpSpPr>
          <p:grpSpPr>
            <a:xfrm>
              <a:off x="7728977" y="1124962"/>
              <a:ext cx="694936" cy="883439"/>
              <a:chOff x="5532029" y="1778008"/>
              <a:chExt cx="1463806" cy="1860868"/>
            </a:xfrm>
            <a:solidFill>
              <a:schemeClr val="bg1"/>
            </a:solidFill>
          </p:grpSpPr>
          <p:grpSp>
            <p:nvGrpSpPr>
              <p:cNvPr id="13" name="Group 12">
                <a:extLst>
                  <a:ext uri="{FF2B5EF4-FFF2-40B4-BE49-F238E27FC236}">
                    <a16:creationId xmlns:a16="http://schemas.microsoft.com/office/drawing/2014/main" id="{4EB1F64E-90BA-9B99-3DF1-1F8E160B0E45}"/>
                  </a:ext>
                </a:extLst>
              </p:cNvPr>
              <p:cNvGrpSpPr/>
              <p:nvPr/>
            </p:nvGrpSpPr>
            <p:grpSpPr>
              <a:xfrm>
                <a:off x="5532029" y="1778008"/>
                <a:ext cx="723055" cy="1860868"/>
                <a:chOff x="2068313" y="2482622"/>
                <a:chExt cx="376359" cy="968604"/>
              </a:xfrm>
              <a:grpFill/>
            </p:grpSpPr>
            <p:sp>
              <p:nvSpPr>
                <p:cNvPr id="15" name="Round Same Side Corner Rectangle 23">
                  <a:extLst>
                    <a:ext uri="{FF2B5EF4-FFF2-40B4-BE49-F238E27FC236}">
                      <a16:creationId xmlns:a16="http://schemas.microsoft.com/office/drawing/2014/main" id="{D2EAB2C9-B2C8-1763-4FC8-5D1C518325B3}"/>
                    </a:ext>
                  </a:extLst>
                </p:cNvPr>
                <p:cNvSpPr/>
                <p:nvPr/>
              </p:nvSpPr>
              <p:spPr>
                <a:xfrm>
                  <a:off x="2071073" y="2923618"/>
                  <a:ext cx="372129" cy="527608"/>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E2B7064B-8BF5-FA11-7D15-5D6EB94E36C0}"/>
                    </a:ext>
                  </a:extLst>
                </p:cNvPr>
                <p:cNvSpPr/>
                <p:nvPr/>
              </p:nvSpPr>
              <p:spPr>
                <a:xfrm>
                  <a:off x="2068313" y="2482622"/>
                  <a:ext cx="376359" cy="3763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Speech Bubble: Rectangle with Corners Rounded 13">
                <a:extLst>
                  <a:ext uri="{FF2B5EF4-FFF2-40B4-BE49-F238E27FC236}">
                    <a16:creationId xmlns:a16="http://schemas.microsoft.com/office/drawing/2014/main" id="{BA389796-9569-8311-E98B-E206B0A7687F}"/>
                  </a:ext>
                </a:extLst>
              </p:cNvPr>
              <p:cNvSpPr/>
              <p:nvPr/>
            </p:nvSpPr>
            <p:spPr>
              <a:xfrm>
                <a:off x="6535544" y="1996974"/>
                <a:ext cx="460291" cy="327241"/>
              </a:xfrm>
              <a:prstGeom prst="wedgeRoundRectCallout">
                <a:avLst>
                  <a:gd name="adj1" fmla="val -69318"/>
                  <a:gd name="adj2" fmla="val 26564"/>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0850011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86A94A7-CB7D-00B5-33DC-CE6748FC9FB0}"/>
              </a:ext>
            </a:extLst>
          </p:cNvPr>
          <p:cNvSpPr txBox="1"/>
          <p:nvPr/>
        </p:nvSpPr>
        <p:spPr>
          <a:xfrm>
            <a:off x="1540635" y="1310779"/>
            <a:ext cx="4682543" cy="1862048"/>
          </a:xfrm>
          <a:prstGeom prst="rect">
            <a:avLst/>
          </a:prstGeom>
          <a:noFill/>
        </p:spPr>
        <p:txBody>
          <a:bodyPr wrap="square" rtlCol="0">
            <a:spAutoFit/>
          </a:bodyPr>
          <a:lstStyle/>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1: </a:t>
            </a:r>
            <a:r>
              <a:rPr lang="en-US" sz="1100" dirty="0">
                <a:solidFill>
                  <a:schemeClr val="tx1"/>
                </a:solidFill>
                <a:latin typeface="Calibri"/>
                <a:ea typeface="Calibri"/>
                <a:cs typeface="Calibri"/>
                <a:sym typeface="Calibri"/>
              </a:rPr>
              <a:t>Module opening</a:t>
            </a:r>
          </a:p>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2: </a:t>
            </a:r>
            <a:r>
              <a:rPr lang="en-US" sz="1100" dirty="0">
                <a:solidFill>
                  <a:schemeClr val="tx1"/>
                </a:solidFill>
                <a:latin typeface="Calibri"/>
                <a:ea typeface="Calibri"/>
                <a:cs typeface="Calibri"/>
                <a:sym typeface="Calibri"/>
              </a:rPr>
              <a:t>What are the communication techniques I can use? </a:t>
            </a:r>
          </a:p>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3: </a:t>
            </a:r>
            <a:r>
              <a:rPr lang="en-US" sz="1100" dirty="0">
                <a:solidFill>
                  <a:schemeClr val="tx1"/>
                </a:solidFill>
                <a:latin typeface="Calibri"/>
                <a:ea typeface="Calibri"/>
                <a:cs typeface="Calibri"/>
                <a:sym typeface="Calibri"/>
              </a:rPr>
              <a:t>What are the MHPSS skills I use in case management? </a:t>
            </a:r>
          </a:p>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4: </a:t>
            </a:r>
            <a:r>
              <a:rPr lang="en-US" sz="1100" dirty="0">
                <a:solidFill>
                  <a:schemeClr val="tx1"/>
                </a:solidFill>
                <a:latin typeface="Calibri"/>
                <a:ea typeface="Calibri"/>
                <a:cs typeface="Calibri"/>
                <a:sym typeface="Calibri"/>
              </a:rPr>
              <a:t>Which techniques can I use to motivate for change? </a:t>
            </a:r>
          </a:p>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5: </a:t>
            </a:r>
            <a:r>
              <a:rPr lang="en-US" sz="1100" dirty="0">
                <a:solidFill>
                  <a:schemeClr val="tx1"/>
                </a:solidFill>
                <a:latin typeface="Calibri"/>
                <a:ea typeface="Calibri"/>
                <a:cs typeface="Calibri"/>
                <a:sym typeface="Calibri"/>
              </a:rPr>
              <a:t>Module closing </a:t>
            </a:r>
          </a:p>
        </p:txBody>
      </p:sp>
      <p:sp>
        <p:nvSpPr>
          <p:cNvPr id="4" name="TextBox 3">
            <a:extLst>
              <a:ext uri="{FF2B5EF4-FFF2-40B4-BE49-F238E27FC236}">
                <a16:creationId xmlns:a16="http://schemas.microsoft.com/office/drawing/2014/main" id="{C55E81BB-3F0F-B92B-7842-9CE1E5D84BA4}"/>
              </a:ext>
            </a:extLst>
          </p:cNvPr>
          <p:cNvSpPr txBox="1"/>
          <p:nvPr/>
        </p:nvSpPr>
        <p:spPr>
          <a:xfrm>
            <a:off x="1064660" y="1310779"/>
            <a:ext cx="503127" cy="1862048"/>
          </a:xfrm>
          <a:prstGeom prst="rect">
            <a:avLst/>
          </a:prstGeom>
          <a:noFill/>
        </p:spPr>
        <p:txBody>
          <a:bodyPr wrap="square" rtlCol="0">
            <a:spAutoFit/>
          </a:bodyPr>
          <a:lstStyle/>
          <a:p>
            <a:pPr>
              <a:spcAft>
                <a:spcPts val="1800"/>
              </a:spcAft>
            </a:pPr>
            <a:r>
              <a:rPr lang="en-US" sz="1100" dirty="0">
                <a:solidFill>
                  <a:schemeClr val="tx1"/>
                </a:solidFill>
                <a:latin typeface="+mn-lt"/>
              </a:rPr>
              <a:t>53</a:t>
            </a:r>
          </a:p>
          <a:p>
            <a:pPr>
              <a:spcAft>
                <a:spcPts val="1800"/>
              </a:spcAft>
            </a:pPr>
            <a:r>
              <a:rPr lang="en-US" sz="1100" dirty="0"/>
              <a:t>54</a:t>
            </a:r>
          </a:p>
          <a:p>
            <a:pPr>
              <a:spcAft>
                <a:spcPts val="1800"/>
              </a:spcAft>
            </a:pPr>
            <a:r>
              <a:rPr lang="en-US" sz="1100" dirty="0">
                <a:solidFill>
                  <a:schemeClr val="tx1"/>
                </a:solidFill>
                <a:latin typeface="+mn-lt"/>
              </a:rPr>
              <a:t>55</a:t>
            </a:r>
          </a:p>
          <a:p>
            <a:pPr>
              <a:spcAft>
                <a:spcPts val="1800"/>
              </a:spcAft>
            </a:pPr>
            <a:r>
              <a:rPr lang="en-US" sz="1100" dirty="0">
                <a:solidFill>
                  <a:schemeClr val="tx1"/>
                </a:solidFill>
                <a:latin typeface="+mn-lt"/>
              </a:rPr>
              <a:t>61</a:t>
            </a:r>
          </a:p>
          <a:p>
            <a:pPr>
              <a:spcAft>
                <a:spcPts val="1800"/>
              </a:spcAft>
            </a:pPr>
            <a:r>
              <a:rPr lang="en-US" sz="1100" dirty="0"/>
              <a:t>66</a:t>
            </a:r>
            <a:endParaRPr lang="en-US" sz="1100" dirty="0">
              <a:solidFill>
                <a:schemeClr val="tx1"/>
              </a:solidFill>
              <a:latin typeface="+mn-lt"/>
            </a:endParaRPr>
          </a:p>
        </p:txBody>
      </p:sp>
      <p:sp>
        <p:nvSpPr>
          <p:cNvPr id="5" name="TextBox 4">
            <a:extLst>
              <a:ext uri="{FF2B5EF4-FFF2-40B4-BE49-F238E27FC236}">
                <a16:creationId xmlns:a16="http://schemas.microsoft.com/office/drawing/2014/main" id="{C096E4EF-83E8-F4A2-8680-50397F974B56}"/>
              </a:ext>
            </a:extLst>
          </p:cNvPr>
          <p:cNvSpPr txBox="1"/>
          <p:nvPr/>
        </p:nvSpPr>
        <p:spPr>
          <a:xfrm>
            <a:off x="996287" y="713169"/>
            <a:ext cx="3807163" cy="307777"/>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54AF4B"/>
                </a:highlight>
                <a:latin typeface="Calibri"/>
                <a:ea typeface="Calibri"/>
                <a:cs typeface="Calibri"/>
                <a:sym typeface="Calibri"/>
              </a:rPr>
              <a:t>TABLE OF CONTENTS</a:t>
            </a:r>
          </a:p>
        </p:txBody>
      </p:sp>
      <p:sp>
        <p:nvSpPr>
          <p:cNvPr id="6" name="Hexagon 5">
            <a:extLst>
              <a:ext uri="{FF2B5EF4-FFF2-40B4-BE49-F238E27FC236}">
                <a16:creationId xmlns:a16="http://schemas.microsoft.com/office/drawing/2014/main" id="{7216CE50-F10D-13A5-C2B1-2F378B8BE4BD}"/>
              </a:ext>
            </a:extLst>
          </p:cNvPr>
          <p:cNvSpPr/>
          <p:nvPr/>
        </p:nvSpPr>
        <p:spPr>
          <a:xfrm rot="1782986">
            <a:off x="286724" y="30111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Hexagon 6">
            <a:extLst>
              <a:ext uri="{FF2B5EF4-FFF2-40B4-BE49-F238E27FC236}">
                <a16:creationId xmlns:a16="http://schemas.microsoft.com/office/drawing/2014/main" id="{E83EB363-E573-F6F2-481C-C4EBF044D382}"/>
              </a:ext>
            </a:extLst>
          </p:cNvPr>
          <p:cNvSpPr/>
          <p:nvPr/>
        </p:nvSpPr>
        <p:spPr>
          <a:xfrm rot="1782986">
            <a:off x="286724" y="763955"/>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Hexagon 7">
            <a:extLst>
              <a:ext uri="{FF2B5EF4-FFF2-40B4-BE49-F238E27FC236}">
                <a16:creationId xmlns:a16="http://schemas.microsoft.com/office/drawing/2014/main" id="{F37EA817-8732-18F3-34FF-E5276A5B3633}"/>
              </a:ext>
            </a:extLst>
          </p:cNvPr>
          <p:cNvSpPr/>
          <p:nvPr/>
        </p:nvSpPr>
        <p:spPr>
          <a:xfrm rot="1782986">
            <a:off x="286724" y="122680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exagon 8">
            <a:extLst>
              <a:ext uri="{FF2B5EF4-FFF2-40B4-BE49-F238E27FC236}">
                <a16:creationId xmlns:a16="http://schemas.microsoft.com/office/drawing/2014/main" id="{071CA46C-E43E-6342-76FE-55ED35EE5457}"/>
              </a:ext>
            </a:extLst>
          </p:cNvPr>
          <p:cNvSpPr/>
          <p:nvPr/>
        </p:nvSpPr>
        <p:spPr>
          <a:xfrm rot="1782986">
            <a:off x="286724" y="1689645"/>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Hexagon 9">
            <a:extLst>
              <a:ext uri="{FF2B5EF4-FFF2-40B4-BE49-F238E27FC236}">
                <a16:creationId xmlns:a16="http://schemas.microsoft.com/office/drawing/2014/main" id="{9F706BF8-ADE4-AA60-7CE0-41B5AF609D60}"/>
              </a:ext>
            </a:extLst>
          </p:cNvPr>
          <p:cNvSpPr/>
          <p:nvPr/>
        </p:nvSpPr>
        <p:spPr>
          <a:xfrm rot="1782986">
            <a:off x="286724" y="215249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CC1205B4-AC86-D435-F53B-C45BE62499F1}"/>
              </a:ext>
            </a:extLst>
          </p:cNvPr>
          <p:cNvGrpSpPr/>
          <p:nvPr/>
        </p:nvGrpSpPr>
        <p:grpSpPr>
          <a:xfrm>
            <a:off x="5219701" y="7556500"/>
            <a:ext cx="1087450" cy="1534390"/>
            <a:chOff x="5532029" y="1778008"/>
            <a:chExt cx="1463806" cy="2065428"/>
          </a:xfrm>
          <a:solidFill>
            <a:schemeClr val="accent3">
              <a:lumMod val="20000"/>
              <a:lumOff val="80000"/>
            </a:schemeClr>
          </a:solidFill>
        </p:grpSpPr>
        <p:grpSp>
          <p:nvGrpSpPr>
            <p:cNvPr id="11" name="Group 10">
              <a:extLst>
                <a:ext uri="{FF2B5EF4-FFF2-40B4-BE49-F238E27FC236}">
                  <a16:creationId xmlns:a16="http://schemas.microsoft.com/office/drawing/2014/main" id="{F6B694B9-FC39-7076-6D61-02B20F9E9A6D}"/>
                </a:ext>
              </a:extLst>
            </p:cNvPr>
            <p:cNvGrpSpPr/>
            <p:nvPr/>
          </p:nvGrpSpPr>
          <p:grpSpPr>
            <a:xfrm>
              <a:off x="5532029" y="1778008"/>
              <a:ext cx="723055" cy="2065428"/>
              <a:chOff x="2068313" y="2482622"/>
              <a:chExt cx="376359" cy="1075080"/>
            </a:xfrm>
            <a:grpFill/>
          </p:grpSpPr>
          <p:sp>
            <p:nvSpPr>
              <p:cNvPr id="15" name="Round Same Side Corner Rectangle 23">
                <a:extLst>
                  <a:ext uri="{FF2B5EF4-FFF2-40B4-BE49-F238E27FC236}">
                    <a16:creationId xmlns:a16="http://schemas.microsoft.com/office/drawing/2014/main" id="{C87217CC-FEA2-D0E5-3D2D-6BCEE33964D5}"/>
                  </a:ext>
                </a:extLst>
              </p:cNvPr>
              <p:cNvSpPr/>
              <p:nvPr/>
            </p:nvSpPr>
            <p:spPr>
              <a:xfrm>
                <a:off x="2071073" y="2923618"/>
                <a:ext cx="372129" cy="634084"/>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FD8A2BD5-840E-1C72-113B-AABF28F82AF6}"/>
                  </a:ext>
                </a:extLst>
              </p:cNvPr>
              <p:cNvSpPr/>
              <p:nvPr/>
            </p:nvSpPr>
            <p:spPr>
              <a:xfrm>
                <a:off x="2068313" y="2482622"/>
                <a:ext cx="376359" cy="3763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Speech Bubble: Rectangle with Corners Rounded 12">
              <a:extLst>
                <a:ext uri="{FF2B5EF4-FFF2-40B4-BE49-F238E27FC236}">
                  <a16:creationId xmlns:a16="http://schemas.microsoft.com/office/drawing/2014/main" id="{92BC3849-DE95-9D1D-6888-4A258F61F399}"/>
                </a:ext>
              </a:extLst>
            </p:cNvPr>
            <p:cNvSpPr/>
            <p:nvPr/>
          </p:nvSpPr>
          <p:spPr>
            <a:xfrm>
              <a:off x="6535544" y="1996974"/>
              <a:ext cx="460291" cy="327241"/>
            </a:xfrm>
            <a:prstGeom prst="wedgeRoundRectCallout">
              <a:avLst>
                <a:gd name="adj1" fmla="val -69318"/>
                <a:gd name="adj2" fmla="val 26564"/>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6089673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4160D8-FBD5-586D-6559-BD470383467F}"/>
              </a:ext>
            </a:extLst>
          </p:cNvPr>
          <p:cNvSpPr txBox="1"/>
          <p:nvPr/>
        </p:nvSpPr>
        <p:spPr>
          <a:xfrm>
            <a:off x="996287" y="1238738"/>
            <a:ext cx="4665478" cy="276999"/>
          </a:xfrm>
          <a:prstGeom prst="rect">
            <a:avLst/>
          </a:prstGeom>
          <a:noFill/>
        </p:spPr>
        <p:txBody>
          <a:bodyPr wrap="square" rtlCol="0">
            <a:spAutoFit/>
          </a:bodyPr>
          <a:lstStyle/>
          <a:p>
            <a:r>
              <a:rPr lang="en-US" sz="1200" b="1" spc="300" dirty="0">
                <a:solidFill>
                  <a:schemeClr val="tx1"/>
                </a:solidFill>
              </a:rPr>
              <a:t>MODULE AIM</a:t>
            </a:r>
          </a:p>
        </p:txBody>
      </p:sp>
      <p:sp>
        <p:nvSpPr>
          <p:cNvPr id="3" name="TextBox 2">
            <a:extLst>
              <a:ext uri="{FF2B5EF4-FFF2-40B4-BE49-F238E27FC236}">
                <a16:creationId xmlns:a16="http://schemas.microsoft.com/office/drawing/2014/main" id="{A1AB3941-0FD0-0015-CA88-DFCEBCCB7900}"/>
              </a:ext>
            </a:extLst>
          </p:cNvPr>
          <p:cNvSpPr txBox="1"/>
          <p:nvPr/>
        </p:nvSpPr>
        <p:spPr>
          <a:xfrm>
            <a:off x="996287" y="713169"/>
            <a:ext cx="4070620" cy="307777"/>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54AF4B"/>
                </a:highlight>
                <a:latin typeface="Calibri"/>
                <a:ea typeface="Calibri"/>
                <a:cs typeface="Calibri"/>
                <a:sym typeface="Calibri"/>
              </a:rPr>
              <a:t>SESSION 1: MODULE OPENING</a:t>
            </a:r>
          </a:p>
        </p:txBody>
      </p:sp>
      <p:sp>
        <p:nvSpPr>
          <p:cNvPr id="4" name="TextBox 3">
            <a:extLst>
              <a:ext uri="{FF2B5EF4-FFF2-40B4-BE49-F238E27FC236}">
                <a16:creationId xmlns:a16="http://schemas.microsoft.com/office/drawing/2014/main" id="{B06DA661-4DB0-C473-0F13-1D93DF019AB4}"/>
              </a:ext>
            </a:extLst>
          </p:cNvPr>
          <p:cNvSpPr txBox="1"/>
          <p:nvPr/>
        </p:nvSpPr>
        <p:spPr>
          <a:xfrm>
            <a:off x="996287" y="1599327"/>
            <a:ext cx="5254042" cy="430887"/>
          </a:xfrm>
          <a:prstGeom prst="rect">
            <a:avLst/>
          </a:prstGeom>
          <a:noFill/>
        </p:spPr>
        <p:txBody>
          <a:bodyPr wrap="square" rtlCol="0">
            <a:spAutoFit/>
          </a:bodyPr>
          <a:lstStyle/>
          <a:p>
            <a:pPr marL="0" marR="0" lvl="0" indent="0" algn="l" rtl="0">
              <a:spcBef>
                <a:spcPts val="0"/>
              </a:spcBef>
              <a:spcAft>
                <a:spcPts val="0"/>
              </a:spcAft>
              <a:buNone/>
            </a:pPr>
            <a:r>
              <a:rPr lang="en-US" sz="1100" dirty="0">
                <a:solidFill>
                  <a:schemeClr val="tx1"/>
                </a:solidFill>
                <a:latin typeface="+mn-lt"/>
                <a:ea typeface="Arial"/>
                <a:cs typeface="Arial"/>
                <a:sym typeface="Arial"/>
              </a:rPr>
              <a:t>To provide the opportunity to reflect on, refresh, and practice communication and MHPSS skills and interventions for children of different ages and stages of development</a:t>
            </a:r>
          </a:p>
        </p:txBody>
      </p:sp>
      <p:sp>
        <p:nvSpPr>
          <p:cNvPr id="5" name="TextBox 4">
            <a:extLst>
              <a:ext uri="{FF2B5EF4-FFF2-40B4-BE49-F238E27FC236}">
                <a16:creationId xmlns:a16="http://schemas.microsoft.com/office/drawing/2014/main" id="{932641E7-9996-1BFB-43F2-64F45BEB6B17}"/>
              </a:ext>
            </a:extLst>
          </p:cNvPr>
          <p:cNvSpPr txBox="1"/>
          <p:nvPr/>
        </p:nvSpPr>
        <p:spPr>
          <a:xfrm>
            <a:off x="996287" y="2367452"/>
            <a:ext cx="5254042" cy="276999"/>
          </a:xfrm>
          <a:prstGeom prst="rect">
            <a:avLst/>
          </a:prstGeom>
          <a:noFill/>
        </p:spPr>
        <p:txBody>
          <a:bodyPr wrap="square" rtlCol="0">
            <a:spAutoFit/>
          </a:bodyPr>
          <a:lstStyle/>
          <a:p>
            <a:r>
              <a:rPr lang="en-US" sz="1200" b="1" spc="300" dirty="0">
                <a:solidFill>
                  <a:schemeClr val="tx1"/>
                </a:solidFill>
              </a:rPr>
              <a:t>LEARNING OBJECTIVES </a:t>
            </a:r>
          </a:p>
        </p:txBody>
      </p:sp>
      <p:sp>
        <p:nvSpPr>
          <p:cNvPr id="6" name="TextBox 5">
            <a:extLst>
              <a:ext uri="{FF2B5EF4-FFF2-40B4-BE49-F238E27FC236}">
                <a16:creationId xmlns:a16="http://schemas.microsoft.com/office/drawing/2014/main" id="{144C952B-B6B1-A016-F0F6-11D967C41737}"/>
              </a:ext>
            </a:extLst>
          </p:cNvPr>
          <p:cNvSpPr txBox="1"/>
          <p:nvPr/>
        </p:nvSpPr>
        <p:spPr>
          <a:xfrm>
            <a:off x="1675087" y="2950934"/>
            <a:ext cx="4575242" cy="2123658"/>
          </a:xfrm>
          <a:prstGeom prst="rect">
            <a:avLst/>
          </a:prstGeom>
          <a:noFill/>
        </p:spPr>
        <p:txBody>
          <a:bodyPr wrap="square" rtlCol="0">
            <a:spAutoFit/>
          </a:bodyPr>
          <a:lstStyle/>
          <a:p>
            <a:pPr marL="0" marR="0" lvl="0" indent="0" algn="l" rtl="0">
              <a:spcBef>
                <a:spcPts val="0"/>
              </a:spcBef>
              <a:spcAft>
                <a:spcPts val="0"/>
              </a:spcAft>
              <a:buNone/>
            </a:pPr>
            <a:r>
              <a:rPr lang="en-US" sz="1100" dirty="0">
                <a:solidFill>
                  <a:schemeClr val="tx1"/>
                </a:solidFill>
                <a:latin typeface="+mn-lt"/>
                <a:ea typeface="Arial"/>
                <a:cs typeface="Arial"/>
                <a:sym typeface="Arial"/>
              </a:rPr>
              <a:t>Explain the communication and MHPSS competencies a caseworker requires</a:t>
            </a:r>
          </a:p>
          <a:p>
            <a:pPr marL="0" marR="0" lvl="0" indent="0" algn="l" rtl="0">
              <a:spcBef>
                <a:spcPts val="0"/>
              </a:spcBef>
              <a:spcAft>
                <a:spcPts val="0"/>
              </a:spcAft>
              <a:buNone/>
            </a:pPr>
            <a:endParaRPr lang="en-US" sz="1100" dirty="0">
              <a:ea typeface="Arial"/>
              <a:cs typeface="Arial"/>
              <a:sym typeface="Arial"/>
            </a:endParaRPr>
          </a:p>
          <a:p>
            <a:pPr marL="0" marR="0" lvl="0" indent="0" algn="l" rtl="0">
              <a:spcBef>
                <a:spcPts val="0"/>
              </a:spcBef>
              <a:spcAft>
                <a:spcPts val="0"/>
              </a:spcAft>
              <a:buNone/>
            </a:pPr>
            <a:endParaRPr lang="en-US" sz="1100" dirty="0">
              <a:solidFill>
                <a:schemeClr val="tx1"/>
              </a:solidFill>
              <a:latin typeface="+mn-lt"/>
              <a:ea typeface="Arial"/>
              <a:cs typeface="Arial"/>
              <a:sym typeface="Arial"/>
            </a:endParaRPr>
          </a:p>
          <a:p>
            <a:pPr marL="0" marR="0" lvl="0" indent="0" algn="l" rtl="0">
              <a:spcBef>
                <a:spcPts val="0"/>
              </a:spcBef>
              <a:spcAft>
                <a:spcPts val="0"/>
              </a:spcAft>
              <a:buNone/>
            </a:pPr>
            <a:r>
              <a:rPr lang="en-US" sz="1100" dirty="0">
                <a:solidFill>
                  <a:schemeClr val="tx1"/>
                </a:solidFill>
                <a:latin typeface="+mn-lt"/>
                <a:ea typeface="Arial"/>
                <a:cs typeface="Arial"/>
                <a:sym typeface="Arial"/>
              </a:rPr>
              <a:t>Demonstrate responding with empathy</a:t>
            </a:r>
          </a:p>
          <a:p>
            <a:pPr marL="0" marR="0" lvl="0" indent="0" algn="l" rtl="0">
              <a:spcBef>
                <a:spcPts val="0"/>
              </a:spcBef>
              <a:spcAft>
                <a:spcPts val="0"/>
              </a:spcAft>
              <a:buNone/>
            </a:pPr>
            <a:endParaRPr lang="en-US" sz="1100" dirty="0">
              <a:solidFill>
                <a:schemeClr val="tx1"/>
              </a:solidFill>
              <a:latin typeface="+mn-lt"/>
              <a:ea typeface="Arial"/>
              <a:cs typeface="Arial"/>
              <a:sym typeface="Arial"/>
            </a:endParaRPr>
          </a:p>
          <a:p>
            <a:pPr marL="0" marR="0" lvl="0" indent="0" algn="l" rtl="0">
              <a:spcBef>
                <a:spcPts val="0"/>
              </a:spcBef>
              <a:spcAft>
                <a:spcPts val="0"/>
              </a:spcAft>
              <a:buNone/>
            </a:pPr>
            <a:endParaRPr lang="en-US" sz="1100" dirty="0">
              <a:ea typeface="Arial"/>
              <a:cs typeface="Arial"/>
              <a:sym typeface="Arial"/>
            </a:endParaRPr>
          </a:p>
          <a:p>
            <a:pPr marL="0" marR="0" lvl="0" indent="0" algn="l" rtl="0">
              <a:spcBef>
                <a:spcPts val="0"/>
              </a:spcBef>
              <a:spcAft>
                <a:spcPts val="0"/>
              </a:spcAft>
              <a:buNone/>
            </a:pPr>
            <a:r>
              <a:rPr lang="en-US" sz="1100" dirty="0">
                <a:solidFill>
                  <a:schemeClr val="tx1"/>
                </a:solidFill>
                <a:latin typeface="+mn-lt"/>
                <a:ea typeface="Arial"/>
                <a:cs typeface="Arial"/>
                <a:sym typeface="Arial"/>
              </a:rPr>
              <a:t>Explain the purpose of motivational interviewing</a:t>
            </a:r>
          </a:p>
          <a:p>
            <a:pPr marL="0" marR="0" lvl="0" indent="0" algn="l" rtl="0">
              <a:spcBef>
                <a:spcPts val="0"/>
              </a:spcBef>
              <a:spcAft>
                <a:spcPts val="0"/>
              </a:spcAft>
              <a:buNone/>
            </a:pPr>
            <a:endParaRPr lang="en-US" sz="1100" dirty="0">
              <a:solidFill>
                <a:schemeClr val="tx1"/>
              </a:solidFill>
              <a:latin typeface="+mn-lt"/>
              <a:ea typeface="Arial"/>
              <a:cs typeface="Arial"/>
              <a:sym typeface="Arial"/>
            </a:endParaRPr>
          </a:p>
          <a:p>
            <a:pPr marL="0" marR="0" lvl="0" indent="0" algn="l" rtl="0">
              <a:spcBef>
                <a:spcPts val="0"/>
              </a:spcBef>
              <a:spcAft>
                <a:spcPts val="0"/>
              </a:spcAft>
              <a:buNone/>
            </a:pPr>
            <a:endParaRPr lang="en-US" sz="1100" dirty="0">
              <a:ea typeface="Arial"/>
              <a:cs typeface="Arial"/>
              <a:sym typeface="Arial"/>
            </a:endParaRPr>
          </a:p>
          <a:p>
            <a:pPr marL="0" marR="0" lvl="0" indent="0" algn="l" rtl="0">
              <a:spcBef>
                <a:spcPts val="0"/>
              </a:spcBef>
              <a:spcAft>
                <a:spcPts val="0"/>
              </a:spcAft>
              <a:buNone/>
            </a:pPr>
            <a:r>
              <a:rPr lang="en-US" sz="1100" dirty="0">
                <a:solidFill>
                  <a:schemeClr val="tx1"/>
                </a:solidFill>
                <a:latin typeface="+mn-lt"/>
                <a:ea typeface="Arial"/>
                <a:cs typeface="Arial"/>
                <a:sym typeface="Arial"/>
              </a:rPr>
              <a:t>Demonstrate motivational interviewing techniques such as questions, reflection, summarizing and affirmations</a:t>
            </a:r>
          </a:p>
          <a:p>
            <a:pPr marL="0" marR="0" lvl="0" indent="0" algn="l" rtl="0">
              <a:spcBef>
                <a:spcPts val="0"/>
              </a:spcBef>
              <a:spcAft>
                <a:spcPts val="0"/>
              </a:spcAft>
              <a:buNone/>
            </a:pPr>
            <a:endParaRPr lang="en-US" sz="1100" dirty="0">
              <a:solidFill>
                <a:schemeClr val="tx1"/>
              </a:solidFill>
              <a:latin typeface="+mn-lt"/>
              <a:ea typeface="Arial"/>
              <a:cs typeface="Arial"/>
              <a:sym typeface="Arial"/>
            </a:endParaRPr>
          </a:p>
        </p:txBody>
      </p:sp>
      <p:grpSp>
        <p:nvGrpSpPr>
          <p:cNvPr id="7" name="Google Shape;149;p12">
            <a:extLst>
              <a:ext uri="{FF2B5EF4-FFF2-40B4-BE49-F238E27FC236}">
                <a16:creationId xmlns:a16="http://schemas.microsoft.com/office/drawing/2014/main" id="{58ADC60D-AB3F-27B1-94D8-DC4F24D4BEC8}"/>
              </a:ext>
            </a:extLst>
          </p:cNvPr>
          <p:cNvGrpSpPr/>
          <p:nvPr/>
        </p:nvGrpSpPr>
        <p:grpSpPr>
          <a:xfrm>
            <a:off x="1020268" y="2859192"/>
            <a:ext cx="559955" cy="387333"/>
            <a:chOff x="6878053" y="1156317"/>
            <a:chExt cx="1431178" cy="1039513"/>
          </a:xfrm>
          <a:solidFill>
            <a:schemeClr val="accent3">
              <a:lumMod val="75000"/>
            </a:schemeClr>
          </a:solidFill>
        </p:grpSpPr>
        <p:grpSp>
          <p:nvGrpSpPr>
            <p:cNvPr id="8" name="Google Shape;150;p12">
              <a:extLst>
                <a:ext uri="{FF2B5EF4-FFF2-40B4-BE49-F238E27FC236}">
                  <a16:creationId xmlns:a16="http://schemas.microsoft.com/office/drawing/2014/main" id="{EF03A04B-025B-508B-075C-D044B2570590}"/>
                </a:ext>
              </a:extLst>
            </p:cNvPr>
            <p:cNvGrpSpPr/>
            <p:nvPr/>
          </p:nvGrpSpPr>
          <p:grpSpPr>
            <a:xfrm>
              <a:off x="7672978" y="1156317"/>
              <a:ext cx="412941" cy="436880"/>
              <a:chOff x="243840" y="1676400"/>
              <a:chExt cx="701040" cy="741680"/>
            </a:xfrm>
            <a:grpFill/>
          </p:grpSpPr>
          <p:sp>
            <p:nvSpPr>
              <p:cNvPr id="11" name="Google Shape;151;p12">
                <a:extLst>
                  <a:ext uri="{FF2B5EF4-FFF2-40B4-BE49-F238E27FC236}">
                    <a16:creationId xmlns:a16="http://schemas.microsoft.com/office/drawing/2014/main" id="{BDAFB5B8-4AF5-B944-0952-3057B67A6FA1}"/>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12" name="Google Shape;152;p12">
                <a:extLst>
                  <a:ext uri="{FF2B5EF4-FFF2-40B4-BE49-F238E27FC236}">
                    <a16:creationId xmlns:a16="http://schemas.microsoft.com/office/drawing/2014/main" id="{9BBF8986-D295-CE38-9D57-A05D5A5CB488}"/>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sp>
          <p:nvSpPr>
            <p:cNvPr id="9" name="Google Shape;153;p12">
              <a:extLst>
                <a:ext uri="{FF2B5EF4-FFF2-40B4-BE49-F238E27FC236}">
                  <a16:creationId xmlns:a16="http://schemas.microsoft.com/office/drawing/2014/main" id="{245910EA-E971-E32F-E4EF-7C638A11E5B6}"/>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10" name="Google Shape;154;p12">
              <a:extLst>
                <a:ext uri="{FF2B5EF4-FFF2-40B4-BE49-F238E27FC236}">
                  <a16:creationId xmlns:a16="http://schemas.microsoft.com/office/drawing/2014/main" id="{34E4E4F6-4038-D73F-EBD8-8BE5EB135F76}"/>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grpSp>
        <p:nvGrpSpPr>
          <p:cNvPr id="13" name="Google Shape;149;p12">
            <a:extLst>
              <a:ext uri="{FF2B5EF4-FFF2-40B4-BE49-F238E27FC236}">
                <a16:creationId xmlns:a16="http://schemas.microsoft.com/office/drawing/2014/main" id="{8FC37BEC-2B6C-0776-7A5C-56E4A7FF8288}"/>
              </a:ext>
            </a:extLst>
          </p:cNvPr>
          <p:cNvGrpSpPr/>
          <p:nvPr/>
        </p:nvGrpSpPr>
        <p:grpSpPr>
          <a:xfrm>
            <a:off x="1020268" y="3383785"/>
            <a:ext cx="559955" cy="387333"/>
            <a:chOff x="6878053" y="1156317"/>
            <a:chExt cx="1431178" cy="1039513"/>
          </a:xfrm>
          <a:solidFill>
            <a:schemeClr val="accent3">
              <a:lumMod val="75000"/>
            </a:schemeClr>
          </a:solidFill>
        </p:grpSpPr>
        <p:grpSp>
          <p:nvGrpSpPr>
            <p:cNvPr id="14" name="Google Shape;150;p12">
              <a:extLst>
                <a:ext uri="{FF2B5EF4-FFF2-40B4-BE49-F238E27FC236}">
                  <a16:creationId xmlns:a16="http://schemas.microsoft.com/office/drawing/2014/main" id="{C6B540AB-FC28-D822-8B2B-D78D241899D0}"/>
                </a:ext>
              </a:extLst>
            </p:cNvPr>
            <p:cNvGrpSpPr/>
            <p:nvPr/>
          </p:nvGrpSpPr>
          <p:grpSpPr>
            <a:xfrm>
              <a:off x="7672978" y="1156317"/>
              <a:ext cx="412941" cy="436880"/>
              <a:chOff x="243840" y="1676400"/>
              <a:chExt cx="701040" cy="741680"/>
            </a:xfrm>
            <a:grpFill/>
          </p:grpSpPr>
          <p:sp>
            <p:nvSpPr>
              <p:cNvPr id="17" name="Google Shape;151;p12">
                <a:extLst>
                  <a:ext uri="{FF2B5EF4-FFF2-40B4-BE49-F238E27FC236}">
                    <a16:creationId xmlns:a16="http://schemas.microsoft.com/office/drawing/2014/main" id="{A88A01AA-36AB-5944-8FD9-95847791EB5D}"/>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18" name="Google Shape;152;p12">
                <a:extLst>
                  <a:ext uri="{FF2B5EF4-FFF2-40B4-BE49-F238E27FC236}">
                    <a16:creationId xmlns:a16="http://schemas.microsoft.com/office/drawing/2014/main" id="{2C274092-4543-417D-1F6F-469805DE8887}"/>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sp>
          <p:nvSpPr>
            <p:cNvPr id="15" name="Google Shape;153;p12">
              <a:extLst>
                <a:ext uri="{FF2B5EF4-FFF2-40B4-BE49-F238E27FC236}">
                  <a16:creationId xmlns:a16="http://schemas.microsoft.com/office/drawing/2014/main" id="{4662B4F8-621B-9B44-7AF4-DC16799534AC}"/>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16" name="Google Shape;154;p12">
              <a:extLst>
                <a:ext uri="{FF2B5EF4-FFF2-40B4-BE49-F238E27FC236}">
                  <a16:creationId xmlns:a16="http://schemas.microsoft.com/office/drawing/2014/main" id="{AD321B47-C2EB-B558-FDCB-B6573FF518C1}"/>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grpSp>
        <p:nvGrpSpPr>
          <p:cNvPr id="19" name="Google Shape;149;p12">
            <a:extLst>
              <a:ext uri="{FF2B5EF4-FFF2-40B4-BE49-F238E27FC236}">
                <a16:creationId xmlns:a16="http://schemas.microsoft.com/office/drawing/2014/main" id="{A18DFBCB-898E-F54C-1DC0-0CBC3C08CBBD}"/>
              </a:ext>
            </a:extLst>
          </p:cNvPr>
          <p:cNvGrpSpPr/>
          <p:nvPr/>
        </p:nvGrpSpPr>
        <p:grpSpPr>
          <a:xfrm>
            <a:off x="1020268" y="3896486"/>
            <a:ext cx="559955" cy="387333"/>
            <a:chOff x="6878053" y="1156317"/>
            <a:chExt cx="1431178" cy="1039513"/>
          </a:xfrm>
          <a:solidFill>
            <a:schemeClr val="accent3">
              <a:lumMod val="75000"/>
            </a:schemeClr>
          </a:solidFill>
        </p:grpSpPr>
        <p:grpSp>
          <p:nvGrpSpPr>
            <p:cNvPr id="20" name="Google Shape;150;p12">
              <a:extLst>
                <a:ext uri="{FF2B5EF4-FFF2-40B4-BE49-F238E27FC236}">
                  <a16:creationId xmlns:a16="http://schemas.microsoft.com/office/drawing/2014/main" id="{6EA682DA-30FC-F11C-A1B1-4F922A5603D8}"/>
                </a:ext>
              </a:extLst>
            </p:cNvPr>
            <p:cNvGrpSpPr/>
            <p:nvPr/>
          </p:nvGrpSpPr>
          <p:grpSpPr>
            <a:xfrm>
              <a:off x="7672978" y="1156317"/>
              <a:ext cx="412941" cy="436880"/>
              <a:chOff x="243840" y="1676400"/>
              <a:chExt cx="701040" cy="741680"/>
            </a:xfrm>
            <a:grpFill/>
          </p:grpSpPr>
          <p:sp>
            <p:nvSpPr>
              <p:cNvPr id="23" name="Google Shape;151;p12">
                <a:extLst>
                  <a:ext uri="{FF2B5EF4-FFF2-40B4-BE49-F238E27FC236}">
                    <a16:creationId xmlns:a16="http://schemas.microsoft.com/office/drawing/2014/main" id="{32B77852-C85E-89B7-CABD-BF5718135FC7}"/>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24" name="Google Shape;152;p12">
                <a:extLst>
                  <a:ext uri="{FF2B5EF4-FFF2-40B4-BE49-F238E27FC236}">
                    <a16:creationId xmlns:a16="http://schemas.microsoft.com/office/drawing/2014/main" id="{022C3365-DBA5-241F-B4D8-B0540FB54713}"/>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sp>
          <p:nvSpPr>
            <p:cNvPr id="21" name="Google Shape;153;p12">
              <a:extLst>
                <a:ext uri="{FF2B5EF4-FFF2-40B4-BE49-F238E27FC236}">
                  <a16:creationId xmlns:a16="http://schemas.microsoft.com/office/drawing/2014/main" id="{B4725772-111C-7690-AE31-92C2A08A8C83}"/>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22" name="Google Shape;154;p12">
              <a:extLst>
                <a:ext uri="{FF2B5EF4-FFF2-40B4-BE49-F238E27FC236}">
                  <a16:creationId xmlns:a16="http://schemas.microsoft.com/office/drawing/2014/main" id="{D9C6EACA-3533-FEAF-807A-1A781372EFA6}"/>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sp>
        <p:nvSpPr>
          <p:cNvPr id="31" name="Hexagon 30">
            <a:extLst>
              <a:ext uri="{FF2B5EF4-FFF2-40B4-BE49-F238E27FC236}">
                <a16:creationId xmlns:a16="http://schemas.microsoft.com/office/drawing/2014/main" id="{B6675D9A-D9FB-11E4-BA10-E43B6596B333}"/>
              </a:ext>
            </a:extLst>
          </p:cNvPr>
          <p:cNvSpPr/>
          <p:nvPr/>
        </p:nvSpPr>
        <p:spPr>
          <a:xfrm rot="1782986">
            <a:off x="286724" y="30111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14C54186-3604-1093-1A15-5CDF40F7D942}"/>
              </a:ext>
            </a:extLst>
          </p:cNvPr>
          <p:cNvSpPr/>
          <p:nvPr/>
        </p:nvSpPr>
        <p:spPr>
          <a:xfrm rot="1782986">
            <a:off x="286724" y="763955"/>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Hexagon 32">
            <a:extLst>
              <a:ext uri="{FF2B5EF4-FFF2-40B4-BE49-F238E27FC236}">
                <a16:creationId xmlns:a16="http://schemas.microsoft.com/office/drawing/2014/main" id="{BF132ACF-0784-1794-0F80-8740CA26E54D}"/>
              </a:ext>
            </a:extLst>
          </p:cNvPr>
          <p:cNvSpPr/>
          <p:nvPr/>
        </p:nvSpPr>
        <p:spPr>
          <a:xfrm rot="1782986">
            <a:off x="286724" y="122680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A5DA8933-5ECD-BA75-C488-CBD7D226477F}"/>
              </a:ext>
            </a:extLst>
          </p:cNvPr>
          <p:cNvSpPr/>
          <p:nvPr/>
        </p:nvSpPr>
        <p:spPr>
          <a:xfrm rot="1782986">
            <a:off x="286724" y="1689645"/>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Hexagon 34">
            <a:extLst>
              <a:ext uri="{FF2B5EF4-FFF2-40B4-BE49-F238E27FC236}">
                <a16:creationId xmlns:a16="http://schemas.microsoft.com/office/drawing/2014/main" id="{2526FFE1-0516-38AD-3018-480DC7872CE9}"/>
              </a:ext>
            </a:extLst>
          </p:cNvPr>
          <p:cNvSpPr/>
          <p:nvPr/>
        </p:nvSpPr>
        <p:spPr>
          <a:xfrm rot="1782986">
            <a:off x="286724" y="215249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oogle Shape;149;p12">
            <a:extLst>
              <a:ext uri="{FF2B5EF4-FFF2-40B4-BE49-F238E27FC236}">
                <a16:creationId xmlns:a16="http://schemas.microsoft.com/office/drawing/2014/main" id="{B1220033-4403-8EE0-61BD-7D94514F17CE}"/>
              </a:ext>
            </a:extLst>
          </p:cNvPr>
          <p:cNvGrpSpPr/>
          <p:nvPr/>
        </p:nvGrpSpPr>
        <p:grpSpPr>
          <a:xfrm>
            <a:off x="1020268" y="4475576"/>
            <a:ext cx="559955" cy="387333"/>
            <a:chOff x="6878053" y="1156317"/>
            <a:chExt cx="1431178" cy="1039513"/>
          </a:xfrm>
          <a:solidFill>
            <a:schemeClr val="accent3">
              <a:lumMod val="75000"/>
            </a:schemeClr>
          </a:solidFill>
        </p:grpSpPr>
        <p:grpSp>
          <p:nvGrpSpPr>
            <p:cNvPr id="37" name="Google Shape;150;p12">
              <a:extLst>
                <a:ext uri="{FF2B5EF4-FFF2-40B4-BE49-F238E27FC236}">
                  <a16:creationId xmlns:a16="http://schemas.microsoft.com/office/drawing/2014/main" id="{61FC9A89-865F-350B-75EB-877D234DABF2}"/>
                </a:ext>
              </a:extLst>
            </p:cNvPr>
            <p:cNvGrpSpPr/>
            <p:nvPr/>
          </p:nvGrpSpPr>
          <p:grpSpPr>
            <a:xfrm>
              <a:off x="7672978" y="1156317"/>
              <a:ext cx="412941" cy="436880"/>
              <a:chOff x="243840" y="1676400"/>
              <a:chExt cx="701040" cy="741680"/>
            </a:xfrm>
            <a:grpFill/>
          </p:grpSpPr>
          <p:sp>
            <p:nvSpPr>
              <p:cNvPr id="40" name="Google Shape;151;p12">
                <a:extLst>
                  <a:ext uri="{FF2B5EF4-FFF2-40B4-BE49-F238E27FC236}">
                    <a16:creationId xmlns:a16="http://schemas.microsoft.com/office/drawing/2014/main" id="{46721990-5D4A-DB4A-E673-ED0A66BB33BA}"/>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41" name="Google Shape;152;p12">
                <a:extLst>
                  <a:ext uri="{FF2B5EF4-FFF2-40B4-BE49-F238E27FC236}">
                    <a16:creationId xmlns:a16="http://schemas.microsoft.com/office/drawing/2014/main" id="{EA56E199-50D7-0A88-A624-D04AB0325120}"/>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sp>
          <p:nvSpPr>
            <p:cNvPr id="38" name="Google Shape;153;p12">
              <a:extLst>
                <a:ext uri="{FF2B5EF4-FFF2-40B4-BE49-F238E27FC236}">
                  <a16:creationId xmlns:a16="http://schemas.microsoft.com/office/drawing/2014/main" id="{090CA30F-BE41-3D61-092C-FD3AF92D748E}"/>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39" name="Google Shape;154;p12">
              <a:extLst>
                <a:ext uri="{FF2B5EF4-FFF2-40B4-BE49-F238E27FC236}">
                  <a16:creationId xmlns:a16="http://schemas.microsoft.com/office/drawing/2014/main" id="{A46AA895-5BD2-5B58-6872-65352BF2C071}"/>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4217808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B5884F1-9AC0-B56F-0FA4-BB90D1814032}"/>
              </a:ext>
            </a:extLst>
          </p:cNvPr>
          <p:cNvSpPr/>
          <p:nvPr/>
        </p:nvSpPr>
        <p:spPr>
          <a:xfrm>
            <a:off x="1013199" y="2601895"/>
            <a:ext cx="2524999" cy="6280847"/>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3C5DD6B-88C3-9EF8-0010-9627FAAF4149}"/>
              </a:ext>
            </a:extLst>
          </p:cNvPr>
          <p:cNvSpPr/>
          <p:nvPr/>
        </p:nvSpPr>
        <p:spPr>
          <a:xfrm>
            <a:off x="3734287" y="2601895"/>
            <a:ext cx="2524999" cy="6280848"/>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1F19FAA-5291-82FF-0E76-8BC8CF0CE52C}"/>
              </a:ext>
            </a:extLst>
          </p:cNvPr>
          <p:cNvSpPr txBox="1"/>
          <p:nvPr/>
        </p:nvSpPr>
        <p:spPr>
          <a:xfrm>
            <a:off x="1013198" y="1870276"/>
            <a:ext cx="5246087" cy="261610"/>
          </a:xfrm>
          <a:prstGeom prst="rect">
            <a:avLst/>
          </a:prstGeom>
          <a:noFill/>
        </p:spPr>
        <p:txBody>
          <a:bodyPr wrap="square" rtlCol="0">
            <a:spAutoFit/>
          </a:bodyPr>
          <a:lstStyle/>
          <a:p>
            <a:r>
              <a:rPr lang="en-US" sz="1100" dirty="0"/>
              <a:t>Write down the do’s and don’ts when communicating with children:</a:t>
            </a:r>
          </a:p>
        </p:txBody>
      </p:sp>
      <p:sp>
        <p:nvSpPr>
          <p:cNvPr id="3" name="TextBox 2">
            <a:extLst>
              <a:ext uri="{FF2B5EF4-FFF2-40B4-BE49-F238E27FC236}">
                <a16:creationId xmlns:a16="http://schemas.microsoft.com/office/drawing/2014/main" id="{1E20FB8D-E4F4-C3E8-BE0E-728A14443109}"/>
              </a:ext>
            </a:extLst>
          </p:cNvPr>
          <p:cNvSpPr txBox="1"/>
          <p:nvPr/>
        </p:nvSpPr>
        <p:spPr>
          <a:xfrm>
            <a:off x="996286" y="2258899"/>
            <a:ext cx="2541911" cy="261610"/>
          </a:xfrm>
          <a:prstGeom prst="rect">
            <a:avLst/>
          </a:prstGeom>
          <a:noFill/>
        </p:spPr>
        <p:txBody>
          <a:bodyPr wrap="square" rtlCol="0">
            <a:spAutoFit/>
          </a:bodyPr>
          <a:lstStyle/>
          <a:p>
            <a:r>
              <a:rPr lang="en-US" sz="1100" b="1" dirty="0"/>
              <a:t>DO</a:t>
            </a:r>
          </a:p>
        </p:txBody>
      </p:sp>
      <p:sp>
        <p:nvSpPr>
          <p:cNvPr id="4" name="TextBox 3">
            <a:extLst>
              <a:ext uri="{FF2B5EF4-FFF2-40B4-BE49-F238E27FC236}">
                <a16:creationId xmlns:a16="http://schemas.microsoft.com/office/drawing/2014/main" id="{4B2C1FE7-F60D-06F8-9820-54CF9EA4BCB6}"/>
              </a:ext>
            </a:extLst>
          </p:cNvPr>
          <p:cNvSpPr txBox="1"/>
          <p:nvPr/>
        </p:nvSpPr>
        <p:spPr>
          <a:xfrm>
            <a:off x="3734287" y="2258899"/>
            <a:ext cx="2505805" cy="261610"/>
          </a:xfrm>
          <a:prstGeom prst="rect">
            <a:avLst/>
          </a:prstGeom>
          <a:noFill/>
        </p:spPr>
        <p:txBody>
          <a:bodyPr wrap="square" rtlCol="0">
            <a:spAutoFit/>
          </a:bodyPr>
          <a:lstStyle/>
          <a:p>
            <a:r>
              <a:rPr lang="en-US" sz="1100" b="1" dirty="0"/>
              <a:t>DON’T</a:t>
            </a:r>
          </a:p>
        </p:txBody>
      </p:sp>
      <p:sp>
        <p:nvSpPr>
          <p:cNvPr id="5" name="TextBox 4">
            <a:extLst>
              <a:ext uri="{FF2B5EF4-FFF2-40B4-BE49-F238E27FC236}">
                <a16:creationId xmlns:a16="http://schemas.microsoft.com/office/drawing/2014/main" id="{DCC30225-6A4F-905D-FC69-8863D5FCD08C}"/>
              </a:ext>
            </a:extLst>
          </p:cNvPr>
          <p:cNvSpPr txBox="1"/>
          <p:nvPr/>
        </p:nvSpPr>
        <p:spPr>
          <a:xfrm>
            <a:off x="1013200" y="719317"/>
            <a:ext cx="5226892" cy="523220"/>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54AF4B"/>
                </a:highlight>
                <a:latin typeface="Calibri"/>
                <a:ea typeface="Calibri"/>
                <a:cs typeface="Calibri"/>
                <a:sym typeface="Calibri"/>
              </a:rPr>
              <a:t>SESSION 2: WHAT ARE THE COMMUNICATION TECHNIQUES I CAN USE? </a:t>
            </a:r>
          </a:p>
        </p:txBody>
      </p:sp>
      <p:sp>
        <p:nvSpPr>
          <p:cNvPr id="6" name="TextBox 5">
            <a:extLst>
              <a:ext uri="{FF2B5EF4-FFF2-40B4-BE49-F238E27FC236}">
                <a16:creationId xmlns:a16="http://schemas.microsoft.com/office/drawing/2014/main" id="{C225C816-BB78-6D2F-2AB9-EC5F3C808049}"/>
              </a:ext>
            </a:extLst>
          </p:cNvPr>
          <p:cNvSpPr txBox="1"/>
          <p:nvPr/>
        </p:nvSpPr>
        <p:spPr>
          <a:xfrm>
            <a:off x="996287" y="1468411"/>
            <a:ext cx="5262998" cy="276999"/>
          </a:xfrm>
          <a:prstGeom prst="rect">
            <a:avLst/>
          </a:prstGeom>
          <a:noFill/>
        </p:spPr>
        <p:txBody>
          <a:bodyPr wrap="square" rtlCol="0">
            <a:spAutoFit/>
          </a:bodyPr>
          <a:lstStyle/>
          <a:p>
            <a:r>
              <a:rPr lang="en-US" sz="1200" b="1" spc="300" dirty="0">
                <a:solidFill>
                  <a:schemeClr val="tx1"/>
                </a:solidFill>
              </a:rPr>
              <a:t>COMMUNICATION TECHNIQUES</a:t>
            </a:r>
          </a:p>
        </p:txBody>
      </p:sp>
      <p:grpSp>
        <p:nvGrpSpPr>
          <p:cNvPr id="7" name="Group 6">
            <a:extLst>
              <a:ext uri="{FF2B5EF4-FFF2-40B4-BE49-F238E27FC236}">
                <a16:creationId xmlns:a16="http://schemas.microsoft.com/office/drawing/2014/main" id="{BCAFA3E7-518E-046E-16CA-07986D6AF896}"/>
              </a:ext>
            </a:extLst>
          </p:cNvPr>
          <p:cNvGrpSpPr/>
          <p:nvPr/>
        </p:nvGrpSpPr>
        <p:grpSpPr>
          <a:xfrm>
            <a:off x="2490266" y="8205758"/>
            <a:ext cx="938734" cy="980925"/>
            <a:chOff x="7345680" y="2484120"/>
            <a:chExt cx="904240" cy="944880"/>
          </a:xfrm>
        </p:grpSpPr>
        <p:sp>
          <p:nvSpPr>
            <p:cNvPr id="8" name="Oval 7">
              <a:extLst>
                <a:ext uri="{FF2B5EF4-FFF2-40B4-BE49-F238E27FC236}">
                  <a16:creationId xmlns:a16="http://schemas.microsoft.com/office/drawing/2014/main" id="{BB8F98B8-D23C-7C15-7ED0-178F4F1484C6}"/>
                </a:ext>
              </a:extLst>
            </p:cNvPr>
            <p:cNvSpPr/>
            <p:nvPr/>
          </p:nvSpPr>
          <p:spPr>
            <a:xfrm>
              <a:off x="7345680" y="2484120"/>
              <a:ext cx="904240" cy="94488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9" name="L-Shape 8">
              <a:extLst>
                <a:ext uri="{FF2B5EF4-FFF2-40B4-BE49-F238E27FC236}">
                  <a16:creationId xmlns:a16="http://schemas.microsoft.com/office/drawing/2014/main" id="{FF5A2D18-637F-7C19-B118-6AC1E0240E8C}"/>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grpSp>
        <p:nvGrpSpPr>
          <p:cNvPr id="13" name="Group 12">
            <a:extLst>
              <a:ext uri="{FF2B5EF4-FFF2-40B4-BE49-F238E27FC236}">
                <a16:creationId xmlns:a16="http://schemas.microsoft.com/office/drawing/2014/main" id="{53481B97-5695-23B2-01D7-DE35AFF4C453}"/>
              </a:ext>
            </a:extLst>
          </p:cNvPr>
          <p:cNvGrpSpPr/>
          <p:nvPr/>
        </p:nvGrpSpPr>
        <p:grpSpPr>
          <a:xfrm>
            <a:off x="5067403" y="8210771"/>
            <a:ext cx="938734" cy="980925"/>
            <a:chOff x="7090831" y="3731241"/>
            <a:chExt cx="904240" cy="944880"/>
          </a:xfrm>
        </p:grpSpPr>
        <p:sp>
          <p:nvSpPr>
            <p:cNvPr id="14" name="Oval 13">
              <a:extLst>
                <a:ext uri="{FF2B5EF4-FFF2-40B4-BE49-F238E27FC236}">
                  <a16:creationId xmlns:a16="http://schemas.microsoft.com/office/drawing/2014/main" id="{EB91C176-C0B7-C75C-D432-6F04DE743470}"/>
                </a:ext>
              </a:extLst>
            </p:cNvPr>
            <p:cNvSpPr/>
            <p:nvPr/>
          </p:nvSpPr>
          <p:spPr>
            <a:xfrm>
              <a:off x="7090831" y="3731241"/>
              <a:ext cx="904240" cy="94488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5" name="Plus Sign 14">
              <a:extLst>
                <a:ext uri="{FF2B5EF4-FFF2-40B4-BE49-F238E27FC236}">
                  <a16:creationId xmlns:a16="http://schemas.microsoft.com/office/drawing/2014/main" id="{E2B31F22-42DC-D627-842E-7227E64A34D4}"/>
                </a:ext>
              </a:extLst>
            </p:cNvPr>
            <p:cNvSpPr/>
            <p:nvPr/>
          </p:nvSpPr>
          <p:spPr>
            <a:xfrm rot="2700000">
              <a:off x="7223315" y="3868494"/>
              <a:ext cx="655187" cy="670373"/>
            </a:xfrm>
            <a:prstGeom prst="mathPlus">
              <a:avLst>
                <a:gd name="adj1" fmla="val 204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sp>
        <p:nvSpPr>
          <p:cNvPr id="16" name="Hexagon 15">
            <a:extLst>
              <a:ext uri="{FF2B5EF4-FFF2-40B4-BE49-F238E27FC236}">
                <a16:creationId xmlns:a16="http://schemas.microsoft.com/office/drawing/2014/main" id="{F4F20A53-B8B7-8386-80BB-458946D2C2F7}"/>
              </a:ext>
            </a:extLst>
          </p:cNvPr>
          <p:cNvSpPr/>
          <p:nvPr/>
        </p:nvSpPr>
        <p:spPr>
          <a:xfrm rot="1782986">
            <a:off x="286724" y="30111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Hexagon 16">
            <a:extLst>
              <a:ext uri="{FF2B5EF4-FFF2-40B4-BE49-F238E27FC236}">
                <a16:creationId xmlns:a16="http://schemas.microsoft.com/office/drawing/2014/main" id="{5B0D2ECD-2245-1B29-30FA-9D9E91DEC81C}"/>
              </a:ext>
            </a:extLst>
          </p:cNvPr>
          <p:cNvSpPr/>
          <p:nvPr/>
        </p:nvSpPr>
        <p:spPr>
          <a:xfrm rot="1782986">
            <a:off x="286724" y="76395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Hexagon 17">
            <a:extLst>
              <a:ext uri="{FF2B5EF4-FFF2-40B4-BE49-F238E27FC236}">
                <a16:creationId xmlns:a16="http://schemas.microsoft.com/office/drawing/2014/main" id="{2F62FD80-42A6-087C-FB97-CBD717DE2157}"/>
              </a:ext>
            </a:extLst>
          </p:cNvPr>
          <p:cNvSpPr/>
          <p:nvPr/>
        </p:nvSpPr>
        <p:spPr>
          <a:xfrm rot="1782986">
            <a:off x="286724" y="122680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Hexagon 18">
            <a:extLst>
              <a:ext uri="{FF2B5EF4-FFF2-40B4-BE49-F238E27FC236}">
                <a16:creationId xmlns:a16="http://schemas.microsoft.com/office/drawing/2014/main" id="{34282C81-1BDD-445E-97F5-59741069E143}"/>
              </a:ext>
            </a:extLst>
          </p:cNvPr>
          <p:cNvSpPr/>
          <p:nvPr/>
        </p:nvSpPr>
        <p:spPr>
          <a:xfrm rot="1782986">
            <a:off x="286724" y="1689645"/>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Hexagon 19">
            <a:extLst>
              <a:ext uri="{FF2B5EF4-FFF2-40B4-BE49-F238E27FC236}">
                <a16:creationId xmlns:a16="http://schemas.microsoft.com/office/drawing/2014/main" id="{DAE8D308-1F21-2E7C-7DA3-C0E216556E5B}"/>
              </a:ext>
            </a:extLst>
          </p:cNvPr>
          <p:cNvSpPr/>
          <p:nvPr/>
        </p:nvSpPr>
        <p:spPr>
          <a:xfrm rot="1782986">
            <a:off x="286724" y="215249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17645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C545B0-457B-AA64-2A57-DA47CF0C6D79}"/>
              </a:ext>
            </a:extLst>
          </p:cNvPr>
          <p:cNvSpPr txBox="1"/>
          <p:nvPr/>
        </p:nvSpPr>
        <p:spPr>
          <a:xfrm>
            <a:off x="996286" y="710270"/>
            <a:ext cx="5226892" cy="523220"/>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54AF4B"/>
                </a:highlight>
                <a:latin typeface="Calibri"/>
                <a:ea typeface="Calibri"/>
                <a:cs typeface="Calibri"/>
                <a:sym typeface="Calibri"/>
              </a:rPr>
              <a:t>SESSION 3: WHAT ARE THE MHPSS SKILLS I USE IN CASE MANAGEMENT? </a:t>
            </a:r>
          </a:p>
        </p:txBody>
      </p:sp>
      <p:sp>
        <p:nvSpPr>
          <p:cNvPr id="5" name="TextBox 4">
            <a:extLst>
              <a:ext uri="{FF2B5EF4-FFF2-40B4-BE49-F238E27FC236}">
                <a16:creationId xmlns:a16="http://schemas.microsoft.com/office/drawing/2014/main" id="{DA75DA80-5068-1BA3-8839-A0E1208E967C}"/>
              </a:ext>
            </a:extLst>
          </p:cNvPr>
          <p:cNvSpPr txBox="1"/>
          <p:nvPr/>
        </p:nvSpPr>
        <p:spPr>
          <a:xfrm>
            <a:off x="996287" y="1468411"/>
            <a:ext cx="5262998" cy="276999"/>
          </a:xfrm>
          <a:prstGeom prst="rect">
            <a:avLst/>
          </a:prstGeom>
          <a:noFill/>
        </p:spPr>
        <p:txBody>
          <a:bodyPr wrap="square" rtlCol="0">
            <a:spAutoFit/>
          </a:bodyPr>
          <a:lstStyle/>
          <a:p>
            <a:r>
              <a:rPr lang="en-US" sz="1200" b="1" spc="300" dirty="0">
                <a:solidFill>
                  <a:schemeClr val="tx1"/>
                </a:solidFill>
              </a:rPr>
              <a:t>OBSERVATION TOOL</a:t>
            </a:r>
          </a:p>
        </p:txBody>
      </p:sp>
      <p:graphicFrame>
        <p:nvGraphicFramePr>
          <p:cNvPr id="6" name="Table 6">
            <a:extLst>
              <a:ext uri="{FF2B5EF4-FFF2-40B4-BE49-F238E27FC236}">
                <a16:creationId xmlns:a16="http://schemas.microsoft.com/office/drawing/2014/main" id="{8C927A90-7A78-5F86-E206-35DB277FF4A0}"/>
              </a:ext>
            </a:extLst>
          </p:cNvPr>
          <p:cNvGraphicFramePr>
            <a:graphicFrameLocks noGrp="1"/>
          </p:cNvGraphicFramePr>
          <p:nvPr>
            <p:extLst>
              <p:ext uri="{D42A27DB-BD31-4B8C-83A1-F6EECF244321}">
                <p14:modId xmlns:p14="http://schemas.microsoft.com/office/powerpoint/2010/main" val="1899478863"/>
              </p:ext>
            </p:extLst>
          </p:nvPr>
        </p:nvGraphicFramePr>
        <p:xfrm>
          <a:off x="996286" y="1875972"/>
          <a:ext cx="5262998" cy="5486400"/>
        </p:xfrm>
        <a:graphic>
          <a:graphicData uri="http://schemas.openxmlformats.org/drawingml/2006/table">
            <a:tbl>
              <a:tblPr firstRow="1" bandRow="1">
                <a:tableStyleId>{5C22544A-7EE6-4342-B048-85BDC9FD1C3A}</a:tableStyleId>
              </a:tblPr>
              <a:tblGrid>
                <a:gridCol w="977657">
                  <a:extLst>
                    <a:ext uri="{9D8B030D-6E8A-4147-A177-3AD203B41FA5}">
                      <a16:colId xmlns:a16="http://schemas.microsoft.com/office/drawing/2014/main" val="1855497747"/>
                    </a:ext>
                  </a:extLst>
                </a:gridCol>
                <a:gridCol w="4285341">
                  <a:extLst>
                    <a:ext uri="{9D8B030D-6E8A-4147-A177-3AD203B41FA5}">
                      <a16:colId xmlns:a16="http://schemas.microsoft.com/office/drawing/2014/main" val="1126906311"/>
                    </a:ext>
                  </a:extLst>
                </a:gridCol>
              </a:tblGrid>
              <a:tr h="0">
                <a:tc gridSpan="2">
                  <a:txBody>
                    <a:bodyPr/>
                    <a:lstStyle/>
                    <a:p>
                      <a:r>
                        <a:rPr lang="en-CA" sz="1000" dirty="0">
                          <a:solidFill>
                            <a:schemeClr val="tx1"/>
                          </a:solidFill>
                        </a:rPr>
                        <a:t>DESCRIPTION</a:t>
                      </a:r>
                      <a:endParaRPr lang="en-US" sz="1000" dirty="0">
                        <a:solidFill>
                          <a:schemeClr val="tx1"/>
                        </a:solidFill>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75000"/>
                      </a:schemeClr>
                    </a:solidFill>
                  </a:tcPr>
                </a:tc>
                <a:tc hMerge="1">
                  <a:txBody>
                    <a:bodyPr/>
                    <a:lstStyle/>
                    <a:p>
                      <a:endParaRPr lang="en-US" sz="1000" b="0">
                        <a:solidFill>
                          <a:schemeClr val="tx1"/>
                        </a:solidFill>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332017540"/>
                  </a:ext>
                </a:extLst>
              </a:tr>
              <a:tr h="370840">
                <a:tc>
                  <a:txBody>
                    <a:bodyPr/>
                    <a:lstStyle/>
                    <a:p>
                      <a:r>
                        <a:rPr lang="en-US" sz="1000" b="1" kern="1200" dirty="0">
                          <a:solidFill>
                            <a:schemeClr val="tx1"/>
                          </a:solidFill>
                          <a:effectLst/>
                          <a:latin typeface="+mn-lt"/>
                          <a:ea typeface="+mn-ea"/>
                          <a:cs typeface="+mn-cs"/>
                        </a:rPr>
                        <a:t>Definition</a:t>
                      </a:r>
                      <a:endParaRPr lang="en-US" sz="1000" dirty="0">
                        <a:solidFill>
                          <a:schemeClr val="tx1"/>
                        </a:solidFill>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tc>
                  <a:txBody>
                    <a:bodyPr/>
                    <a:lstStyle/>
                    <a:p>
                      <a:r>
                        <a:rPr lang="en-US" sz="1000" b="0" kern="1200" dirty="0">
                          <a:solidFill>
                            <a:schemeClr val="tx1"/>
                          </a:solidFill>
                          <a:effectLst/>
                          <a:latin typeface="+mn-lt"/>
                          <a:ea typeface="+mn-ea"/>
                          <a:cs typeface="+mn-cs"/>
                        </a:rPr>
                        <a:t>A case management observation is a supervision practice used to assess a caseworker’s application of case management competencies during a face-to-face interaction with a child (and/or caregiver).  During the observation, a caseworker conducts an interview/meeting with a child as though the supervisor is not present. The supervisor is a neutral observer during this contact unless it is essential to intervene, because a case management principle is significantly violated (there is a risk of causing harm) or the caseworker explicitly asks for support or feedback. The goal of the exercise is for a supervisor to observe child/caseworker interactions to support the caseworker’s development in applying case management and child protection best practices.</a:t>
                      </a:r>
                      <a:endParaRPr lang="en-US" sz="1000" b="0" dirty="0">
                        <a:solidFill>
                          <a:schemeClr val="tx1"/>
                        </a:solidFill>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3952903621"/>
                  </a:ext>
                </a:extLst>
              </a:tr>
              <a:tr h="370840">
                <a:tc>
                  <a:txBody>
                    <a:bodyPr/>
                    <a:lstStyle/>
                    <a:p>
                      <a:r>
                        <a:rPr lang="en-US" sz="1000" b="1" kern="1200" dirty="0">
                          <a:solidFill>
                            <a:schemeClr val="tx1"/>
                          </a:solidFill>
                          <a:effectLst/>
                          <a:latin typeface="+mn-lt"/>
                          <a:ea typeface="+mn-ea"/>
                          <a:cs typeface="+mn-cs"/>
                        </a:rPr>
                        <a:t>Purpose of the Tool</a:t>
                      </a:r>
                      <a:endParaRPr lang="en-US" sz="1000" dirty="0">
                        <a:solidFill>
                          <a:schemeClr val="tx1"/>
                        </a:solidFill>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tc>
                  <a:txBody>
                    <a:bodyPr/>
                    <a:lstStyle/>
                    <a:p>
                      <a:r>
                        <a:rPr lang="en-US" sz="1000" kern="1200" dirty="0">
                          <a:solidFill>
                            <a:schemeClr val="tx1"/>
                          </a:solidFill>
                          <a:effectLst/>
                          <a:latin typeface="+mn-lt"/>
                          <a:ea typeface="+mn-ea"/>
                          <a:cs typeface="+mn-cs"/>
                        </a:rPr>
                        <a:t>The Case Management Observation Tool should be used as a guide for the observation of psychosocial support skills by supervisors and as a self-reflection tool for the caseworkers to track their own progress. This tool can be used for training purposes and as a feedback form for peers in order to provide more detailed and constructive feedback. It can also be used as part of the regular coaching and feedback that is provided in individual supervision sessions as a complementary tool to the CPCM Observation Tool.</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252711213"/>
                  </a:ext>
                </a:extLst>
              </a:tr>
              <a:tr h="370840">
                <a:tc>
                  <a:txBody>
                    <a:bodyPr/>
                    <a:lstStyle/>
                    <a:p>
                      <a:r>
                        <a:rPr lang="en-US" sz="1000" b="1" kern="1200" dirty="0">
                          <a:solidFill>
                            <a:schemeClr val="tx1"/>
                          </a:solidFill>
                          <a:effectLst/>
                          <a:latin typeface="+mn-lt"/>
                          <a:ea typeface="+mn-ea"/>
                          <a:cs typeface="+mn-cs"/>
                        </a:rPr>
                        <a:t>Frequency/ Duration</a:t>
                      </a:r>
                      <a:endParaRPr lang="en-US" sz="1000" dirty="0">
                        <a:solidFill>
                          <a:schemeClr val="tx1"/>
                        </a:solidFill>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tc>
                  <a:txBody>
                    <a:bodyPr/>
                    <a:lstStyle/>
                    <a:p>
                      <a:r>
                        <a:rPr lang="en-US" sz="1000" kern="1200" dirty="0">
                          <a:solidFill>
                            <a:schemeClr val="tx1"/>
                          </a:solidFill>
                          <a:effectLst/>
                          <a:latin typeface="+mn-lt"/>
                          <a:ea typeface="+mn-ea"/>
                          <a:cs typeface="+mn-cs"/>
                        </a:rPr>
                        <a:t>It is suggested that observations occur more regularly (i.e.,. once every two weeks) with new caseworkers as they are building their skills, but should continue monthly with more experienced caseworkers (i.e., once every two months). </a:t>
                      </a:r>
                      <a:endParaRPr lang="en-US" sz="1000" dirty="0">
                        <a:solidFill>
                          <a:schemeClr val="tx1"/>
                        </a:solidFill>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4082145008"/>
                  </a:ext>
                </a:extLst>
              </a:tr>
              <a:tr h="370840">
                <a:tc>
                  <a:txBody>
                    <a:bodyPr/>
                    <a:lstStyle/>
                    <a:p>
                      <a:r>
                        <a:rPr lang="en-US" sz="1000" b="1" kern="1200" dirty="0">
                          <a:solidFill>
                            <a:schemeClr val="tx1"/>
                          </a:solidFill>
                          <a:effectLst/>
                          <a:latin typeface="+mn-lt"/>
                          <a:ea typeface="+mn-ea"/>
                          <a:cs typeface="+mn-cs"/>
                        </a:rPr>
                        <a:t>Guidance</a:t>
                      </a:r>
                      <a:endParaRPr lang="en-US" sz="1000" dirty="0">
                        <a:solidFill>
                          <a:schemeClr val="tx1"/>
                        </a:solidFill>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tc>
                  <a:txBody>
                    <a:bodyPr/>
                    <a:lstStyle/>
                    <a:p>
                      <a:r>
                        <a:rPr lang="en-US" sz="1000" kern="1200" dirty="0">
                          <a:solidFill>
                            <a:schemeClr val="tx1"/>
                          </a:solidFill>
                          <a:effectLst/>
                          <a:latin typeface="+mn-lt"/>
                          <a:ea typeface="+mn-ea"/>
                          <a:cs typeface="+mn-cs"/>
                        </a:rPr>
                        <a:t>This tool can be used for the observation of sessions at all stages of the case management process. </a:t>
                      </a:r>
                    </a:p>
                    <a:p>
                      <a:endParaRPr lang="en-US" sz="1000"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b="1" i="1" kern="1200" dirty="0">
                          <a:solidFill>
                            <a:schemeClr val="tx1"/>
                          </a:solidFill>
                          <a:effectLst/>
                          <a:latin typeface="+mn-lt"/>
                          <a:ea typeface="+mn-ea"/>
                          <a:cs typeface="+mn-cs"/>
                        </a:rPr>
                        <a:t>When this tool is used for the observation of psychosocial support skills in case management provision, it can only happen with the consent of the child and her/his caregiver prior to the session. </a:t>
                      </a:r>
                      <a:r>
                        <a:rPr lang="en-US" sz="1000" b="0" i="0" kern="1200" dirty="0">
                          <a:solidFill>
                            <a:schemeClr val="tx1"/>
                          </a:solidFill>
                          <a:effectLst/>
                          <a:latin typeface="+mn-lt"/>
                          <a:ea typeface="+mn-ea"/>
                          <a:cs typeface="+mn-cs"/>
                        </a:rPr>
                        <a:t>It should be explained in advance to children and their caregivers that observing case management sessions provides the caseworker with an occasion to receive support to ultimately improve the quality of service s/he provides and that all information disclosed during this session will remain confidential.</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3620789957"/>
                  </a:ext>
                </a:extLst>
              </a:tr>
            </a:tbl>
          </a:graphicData>
        </a:graphic>
      </p:graphicFrame>
      <p:sp>
        <p:nvSpPr>
          <p:cNvPr id="7" name="Hexagon 6">
            <a:extLst>
              <a:ext uri="{FF2B5EF4-FFF2-40B4-BE49-F238E27FC236}">
                <a16:creationId xmlns:a16="http://schemas.microsoft.com/office/drawing/2014/main" id="{D14B0CB0-3048-A5BE-C27F-FD80844B8FDF}"/>
              </a:ext>
            </a:extLst>
          </p:cNvPr>
          <p:cNvSpPr/>
          <p:nvPr/>
        </p:nvSpPr>
        <p:spPr>
          <a:xfrm rot="1782986">
            <a:off x="286724" y="30111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Hexagon 7">
            <a:extLst>
              <a:ext uri="{FF2B5EF4-FFF2-40B4-BE49-F238E27FC236}">
                <a16:creationId xmlns:a16="http://schemas.microsoft.com/office/drawing/2014/main" id="{A9928BBA-174D-E555-1357-87577D207D9D}"/>
              </a:ext>
            </a:extLst>
          </p:cNvPr>
          <p:cNvSpPr/>
          <p:nvPr/>
        </p:nvSpPr>
        <p:spPr>
          <a:xfrm rot="1782986">
            <a:off x="286724" y="76395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exagon 8">
            <a:extLst>
              <a:ext uri="{FF2B5EF4-FFF2-40B4-BE49-F238E27FC236}">
                <a16:creationId xmlns:a16="http://schemas.microsoft.com/office/drawing/2014/main" id="{5CC49500-C987-618C-3594-8FBF60C14014}"/>
              </a:ext>
            </a:extLst>
          </p:cNvPr>
          <p:cNvSpPr/>
          <p:nvPr/>
        </p:nvSpPr>
        <p:spPr>
          <a:xfrm rot="1782986">
            <a:off x="286724" y="122680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Hexagon 9">
            <a:extLst>
              <a:ext uri="{FF2B5EF4-FFF2-40B4-BE49-F238E27FC236}">
                <a16:creationId xmlns:a16="http://schemas.microsoft.com/office/drawing/2014/main" id="{FD464C42-6A37-1321-C903-94CAC065F3AA}"/>
              </a:ext>
            </a:extLst>
          </p:cNvPr>
          <p:cNvSpPr/>
          <p:nvPr/>
        </p:nvSpPr>
        <p:spPr>
          <a:xfrm rot="1782986">
            <a:off x="286724" y="1689645"/>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Hexagon 10">
            <a:extLst>
              <a:ext uri="{FF2B5EF4-FFF2-40B4-BE49-F238E27FC236}">
                <a16:creationId xmlns:a16="http://schemas.microsoft.com/office/drawing/2014/main" id="{BDA37E2D-AE0A-76EA-C451-58E98BC7E86C}"/>
              </a:ext>
            </a:extLst>
          </p:cNvPr>
          <p:cNvSpPr/>
          <p:nvPr/>
        </p:nvSpPr>
        <p:spPr>
          <a:xfrm rot="1782986">
            <a:off x="286724" y="215249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980984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4EC5968-E196-B2E8-C118-294CACBF6CD8}"/>
              </a:ext>
            </a:extLst>
          </p:cNvPr>
          <p:cNvGraphicFramePr>
            <a:graphicFrameLocks noGrp="1"/>
          </p:cNvGraphicFramePr>
          <p:nvPr>
            <p:extLst>
              <p:ext uri="{D42A27DB-BD31-4B8C-83A1-F6EECF244321}">
                <p14:modId xmlns:p14="http://schemas.microsoft.com/office/powerpoint/2010/main" val="912805207"/>
              </p:ext>
            </p:extLst>
          </p:nvPr>
        </p:nvGraphicFramePr>
        <p:xfrm>
          <a:off x="992188" y="706438"/>
          <a:ext cx="5262998" cy="7223760"/>
        </p:xfrm>
        <a:graphic>
          <a:graphicData uri="http://schemas.openxmlformats.org/drawingml/2006/table">
            <a:tbl>
              <a:tblPr firstRow="1" bandRow="1">
                <a:tableStyleId>{5C22544A-7EE6-4342-B048-85BDC9FD1C3A}</a:tableStyleId>
              </a:tblPr>
              <a:tblGrid>
                <a:gridCol w="2631499">
                  <a:extLst>
                    <a:ext uri="{9D8B030D-6E8A-4147-A177-3AD203B41FA5}">
                      <a16:colId xmlns:a16="http://schemas.microsoft.com/office/drawing/2014/main" val="3716447046"/>
                    </a:ext>
                  </a:extLst>
                </a:gridCol>
                <a:gridCol w="2631499">
                  <a:extLst>
                    <a:ext uri="{9D8B030D-6E8A-4147-A177-3AD203B41FA5}">
                      <a16:colId xmlns:a16="http://schemas.microsoft.com/office/drawing/2014/main" val="3226975072"/>
                    </a:ext>
                  </a:extLst>
                </a:gridCol>
              </a:tblGrid>
              <a:tr h="133483">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CA" sz="1000" b="1" kern="1200" dirty="0">
                          <a:solidFill>
                            <a:schemeClr val="tx1"/>
                          </a:solidFill>
                          <a:effectLst/>
                          <a:latin typeface="+mn-lt"/>
                          <a:ea typeface="+mn-ea"/>
                          <a:cs typeface="+mn-cs"/>
                        </a:rPr>
                        <a:t>Before</a:t>
                      </a:r>
                      <a:endParaRPr lang="en-US" sz="1000" b="1" kern="1200" dirty="0">
                        <a:solidFill>
                          <a:schemeClr val="tx1"/>
                        </a:solidFill>
                        <a:effectLst/>
                        <a:latin typeface="+mn-lt"/>
                        <a:ea typeface="+mn-ea"/>
                        <a:cs typeface="+mn-cs"/>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75000"/>
                      </a:schemeClr>
                    </a:solidFill>
                  </a:tcPr>
                </a:tc>
                <a:tc hMerge="1">
                  <a:txBody>
                    <a:bodyPr/>
                    <a:lstStyle/>
                    <a:p>
                      <a:endParaRPr lang="en-US"/>
                    </a:p>
                  </a:txBody>
                  <a:tcPr/>
                </a:tc>
                <a:extLst>
                  <a:ext uri="{0D108BD9-81ED-4DB2-BD59-A6C34878D82A}">
                    <a16:rowId xmlns:a16="http://schemas.microsoft.com/office/drawing/2014/main" val="1261393685"/>
                  </a:ext>
                </a:extLst>
              </a:tr>
              <a:tr h="13348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b="1" kern="1200" dirty="0">
                          <a:solidFill>
                            <a:schemeClr val="dk1"/>
                          </a:solidFill>
                          <a:effectLst/>
                          <a:latin typeface="+mn-lt"/>
                          <a:ea typeface="+mn-ea"/>
                          <a:cs typeface="+mn-cs"/>
                        </a:rPr>
                        <a:t>The Supervisor Should</a:t>
                      </a:r>
                      <a:endParaRPr lang="en-US" sz="1000" b="1" kern="1200" dirty="0">
                        <a:solidFill>
                          <a:schemeClr val="tx1"/>
                        </a:solidFill>
                        <a:effectLst/>
                        <a:latin typeface="+mn-lt"/>
                        <a:ea typeface="+mn-ea"/>
                        <a:cs typeface="+mn-cs"/>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b="1" kern="1200" dirty="0">
                          <a:solidFill>
                            <a:schemeClr val="dk1"/>
                          </a:solidFill>
                          <a:effectLst/>
                          <a:latin typeface="+mn-lt"/>
                          <a:ea typeface="+mn-ea"/>
                          <a:cs typeface="+mn-cs"/>
                        </a:rPr>
                        <a:t>The Caseworker Should</a:t>
                      </a:r>
                      <a:endParaRPr lang="en-US" sz="1000" b="1" kern="1200" dirty="0">
                        <a:solidFill>
                          <a:schemeClr val="tx1"/>
                        </a:solidFill>
                        <a:effectLst/>
                        <a:latin typeface="+mn-lt"/>
                        <a:ea typeface="+mn-ea"/>
                        <a:cs typeface="+mn-cs"/>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071294458"/>
                  </a:ext>
                </a:extLst>
              </a:tr>
              <a:tr h="1218030">
                <a:tc>
                  <a:txBody>
                    <a:bodyPr/>
                    <a:lstStyle/>
                    <a:p>
                      <a:pPr marL="285750" lvl="0" indent="-285750">
                        <a:buFont typeface="Arial" panose="020B0604020202020204" pitchFamily="34" charset="0"/>
                        <a:buChar char="•"/>
                      </a:pPr>
                      <a:r>
                        <a:rPr lang="en-US" sz="1000" kern="1200" dirty="0">
                          <a:solidFill>
                            <a:schemeClr val="dk1"/>
                          </a:solidFill>
                          <a:effectLst/>
                          <a:latin typeface="+mn-lt"/>
                          <a:ea typeface="+mn-ea"/>
                          <a:cs typeface="+mn-cs"/>
                        </a:rPr>
                        <a:t>Discuss the process with the caseworker so that they feel reassured about the exercise, allowing the caseworker to ask any questions and raise any concerns they have in advance of the scheduled observation exercise.</a:t>
                      </a:r>
                    </a:p>
                    <a:p>
                      <a:pPr marL="285750" lvl="0" indent="-285750">
                        <a:buFont typeface="Arial" panose="020B0604020202020204" pitchFamily="34" charset="0"/>
                        <a:buChar char="•"/>
                      </a:pPr>
                      <a:r>
                        <a:rPr lang="en-US" sz="1000" kern="1200" dirty="0">
                          <a:solidFill>
                            <a:schemeClr val="dk1"/>
                          </a:solidFill>
                          <a:effectLst/>
                          <a:latin typeface="+mn-lt"/>
                          <a:ea typeface="+mn-ea"/>
                          <a:cs typeface="+mn-cs"/>
                        </a:rPr>
                        <a:t>Schedule an observation with an appropriate case in advance with the caseworker. </a:t>
                      </a:r>
                    </a:p>
                    <a:p>
                      <a:pPr marL="285750" lvl="0" indent="-285750">
                        <a:buFont typeface="Arial" panose="020B0604020202020204" pitchFamily="34" charset="0"/>
                        <a:buChar char="•"/>
                      </a:pPr>
                      <a:r>
                        <a:rPr lang="en-US" sz="1000" kern="1200" dirty="0">
                          <a:solidFill>
                            <a:schemeClr val="dk1"/>
                          </a:solidFill>
                          <a:effectLst/>
                          <a:latin typeface="+mn-lt"/>
                          <a:ea typeface="+mn-ea"/>
                          <a:cs typeface="+mn-cs"/>
                        </a:rPr>
                        <a:t>Be familiar with the child’s case file ahead of joining a meeting and any issues that may arise. </a:t>
                      </a:r>
                    </a:p>
                    <a:p>
                      <a:pPr marL="285750" indent="-285750">
                        <a:buFont typeface="Arial" panose="020B0604020202020204" pitchFamily="34" charset="0"/>
                        <a:buChar char="•"/>
                      </a:pPr>
                      <a:r>
                        <a:rPr lang="en-US" sz="1000" kern="1200" dirty="0">
                          <a:solidFill>
                            <a:schemeClr val="dk1"/>
                          </a:solidFill>
                          <a:effectLst/>
                          <a:latin typeface="+mn-lt"/>
                          <a:ea typeface="+mn-ea"/>
                          <a:cs typeface="+mn-cs"/>
                        </a:rPr>
                        <a:t>Ensure that consent has been obtained for the visit.</a:t>
                      </a:r>
                      <a:endParaRPr lang="en-US" sz="1000" kern="1200" dirty="0">
                        <a:solidFill>
                          <a:schemeClr val="tx1"/>
                        </a:solidFill>
                        <a:effectLst/>
                        <a:latin typeface="+mn-lt"/>
                        <a:ea typeface="+mn-ea"/>
                        <a:cs typeface="+mn-cs"/>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marL="285750" lvl="0" indent="-285750">
                        <a:buFont typeface="Arial" panose="020B0604020202020204" pitchFamily="34" charset="0"/>
                        <a:buChar char="•"/>
                      </a:pPr>
                      <a:r>
                        <a:rPr lang="en-US" sz="1000" kern="1200" dirty="0">
                          <a:solidFill>
                            <a:schemeClr val="dk1"/>
                          </a:solidFill>
                          <a:effectLst/>
                          <a:latin typeface="+mn-lt"/>
                          <a:ea typeface="+mn-ea"/>
                          <a:cs typeface="+mn-cs"/>
                        </a:rPr>
                        <a:t>Schedule the interviews or meetings with a child and family with an appropriate case. The caseworker should obtain the child’s informed consent/assent and the consent of the caregiver when needed. </a:t>
                      </a:r>
                    </a:p>
                    <a:p>
                      <a:pPr marL="285750" indent="-285750">
                        <a:buFont typeface="Arial" panose="020B0604020202020204" pitchFamily="34" charset="0"/>
                        <a:buChar char="•"/>
                      </a:pPr>
                      <a:r>
                        <a:rPr lang="en-US" sz="1000" kern="1200" dirty="0">
                          <a:solidFill>
                            <a:schemeClr val="dk1"/>
                          </a:solidFill>
                          <a:effectLst/>
                          <a:latin typeface="+mn-lt"/>
                          <a:ea typeface="+mn-ea"/>
                          <a:cs typeface="+mn-cs"/>
                        </a:rPr>
                        <a:t>Eventual risks or concerns associated with the observation should be discussed with the child and caregiver. If no concern is indicated and the child/survivor provides consent, then the observation can take place.</a:t>
                      </a:r>
                      <a:endParaRPr lang="en-US" sz="1000" kern="1200" dirty="0">
                        <a:solidFill>
                          <a:schemeClr val="tx1"/>
                        </a:solidFill>
                        <a:effectLst/>
                        <a:latin typeface="+mn-lt"/>
                        <a:ea typeface="+mn-ea"/>
                        <a:cs typeface="+mn-cs"/>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2599093304"/>
                  </a:ext>
                </a:extLst>
              </a:tr>
              <a:tr h="203005">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b="1" kern="1200" dirty="0">
                          <a:solidFill>
                            <a:schemeClr val="dk1"/>
                          </a:solidFill>
                          <a:effectLst/>
                          <a:latin typeface="+mn-lt"/>
                          <a:ea typeface="+mn-ea"/>
                          <a:cs typeface="+mn-cs"/>
                        </a:rPr>
                        <a:t>During</a:t>
                      </a:r>
                      <a:endParaRPr lang="en-US" sz="1000" kern="1200" dirty="0">
                        <a:solidFill>
                          <a:schemeClr val="dk1"/>
                        </a:solidFill>
                        <a:effectLst/>
                        <a:latin typeface="+mn-lt"/>
                        <a:ea typeface="+mn-ea"/>
                        <a:cs typeface="+mn-cs"/>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75000"/>
                      </a:schemeClr>
                    </a:solidFill>
                  </a:tcPr>
                </a:tc>
                <a:tc hMerge="1">
                  <a:txBody>
                    <a:bodyPr/>
                    <a:lstStyle/>
                    <a:p>
                      <a:endParaRPr lang="en-US"/>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1001697162"/>
                  </a:ext>
                </a:extLst>
              </a:tr>
              <a:tr h="20300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b="1" kern="1200" dirty="0">
                          <a:solidFill>
                            <a:schemeClr val="dk1"/>
                          </a:solidFill>
                          <a:effectLst/>
                          <a:latin typeface="+mn-lt"/>
                          <a:ea typeface="+mn-ea"/>
                          <a:cs typeface="+mn-cs"/>
                        </a:rPr>
                        <a:t>The Supervisor Should</a:t>
                      </a:r>
                      <a:endParaRPr lang="en-US" sz="1000" b="1" kern="1200" dirty="0">
                        <a:solidFill>
                          <a:schemeClr val="tx1"/>
                        </a:solidFill>
                        <a:effectLst/>
                        <a:latin typeface="+mn-lt"/>
                        <a:ea typeface="+mn-ea"/>
                        <a:cs typeface="+mn-cs"/>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b="1" kern="1200" dirty="0">
                          <a:solidFill>
                            <a:schemeClr val="dk1"/>
                          </a:solidFill>
                          <a:effectLst/>
                          <a:latin typeface="+mn-lt"/>
                          <a:ea typeface="+mn-ea"/>
                          <a:cs typeface="+mn-cs"/>
                        </a:rPr>
                        <a:t>The Caseworker Should</a:t>
                      </a:r>
                      <a:endParaRPr lang="en-US" sz="1000" b="1" kern="1200" dirty="0">
                        <a:solidFill>
                          <a:schemeClr val="tx1"/>
                        </a:solidFill>
                        <a:effectLst/>
                        <a:latin typeface="+mn-lt"/>
                        <a:ea typeface="+mn-ea"/>
                        <a:cs typeface="+mn-cs"/>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252245195"/>
                  </a:ext>
                </a:extLst>
              </a:tr>
              <a:tr h="1301457">
                <a:tc>
                  <a:txBody>
                    <a:bodyPr/>
                    <a:lstStyle/>
                    <a:p>
                      <a:pPr marL="171450" lvl="0" indent="-171450">
                        <a:buFont typeface="Arial" panose="020B0604020202020204" pitchFamily="34" charset="0"/>
                        <a:buChar char="•"/>
                      </a:pPr>
                      <a:r>
                        <a:rPr lang="en-US" sz="1000" kern="1200" dirty="0">
                          <a:solidFill>
                            <a:schemeClr val="dk1"/>
                          </a:solidFill>
                          <a:effectLst/>
                          <a:latin typeface="+mn-lt"/>
                          <a:ea typeface="+mn-ea"/>
                          <a:cs typeface="+mn-cs"/>
                        </a:rPr>
                        <a:t> Allow the caseworker to take the lead.</a:t>
                      </a:r>
                    </a:p>
                    <a:p>
                      <a:pPr marL="171450" lvl="0" indent="-171450">
                        <a:buFont typeface="Arial" panose="020B0604020202020204" pitchFamily="34" charset="0"/>
                        <a:buChar char="•"/>
                      </a:pPr>
                      <a:r>
                        <a:rPr lang="en-US" sz="1000" kern="1200" dirty="0">
                          <a:solidFill>
                            <a:schemeClr val="dk1"/>
                          </a:solidFill>
                          <a:effectLst/>
                          <a:latin typeface="+mn-lt"/>
                          <a:ea typeface="+mn-ea"/>
                          <a:cs typeface="+mn-cs"/>
                        </a:rPr>
                        <a:t>Not interrupt the caseworker unless it is necessary.</a:t>
                      </a:r>
                    </a:p>
                    <a:p>
                      <a:pPr marL="171450" lvl="0" indent="-171450">
                        <a:buFont typeface="Arial" panose="020B0604020202020204" pitchFamily="34" charset="0"/>
                        <a:buChar char="•"/>
                      </a:pPr>
                      <a:r>
                        <a:rPr lang="en-US" sz="1000" kern="1200" dirty="0">
                          <a:solidFill>
                            <a:schemeClr val="dk1"/>
                          </a:solidFill>
                          <a:effectLst/>
                          <a:latin typeface="+mn-lt"/>
                          <a:ea typeface="+mn-ea"/>
                          <a:cs typeface="+mn-cs"/>
                        </a:rPr>
                        <a:t>Explain that you will be taking notes about the caseworker's practice and will let the child, caregiver, or others see the notes if they are interested.</a:t>
                      </a:r>
                    </a:p>
                    <a:p>
                      <a:pPr marL="171450" lvl="0" indent="-171450">
                        <a:buFont typeface="Arial" panose="020B0604020202020204" pitchFamily="34" charset="0"/>
                        <a:buChar char="•"/>
                      </a:pPr>
                      <a:r>
                        <a:rPr lang="en-US" sz="1000" kern="1200" dirty="0">
                          <a:solidFill>
                            <a:schemeClr val="dk1"/>
                          </a:solidFill>
                          <a:effectLst/>
                          <a:latin typeface="+mn-lt"/>
                          <a:ea typeface="+mn-ea"/>
                          <a:cs typeface="+mn-cs"/>
                        </a:rPr>
                        <a:t>Take notes referencing the observation tool, highlighting specific examples for areas of improvement or good practice that can be praised afterwards.</a:t>
                      </a:r>
                    </a:p>
                    <a:p>
                      <a:pPr marL="171450" lvl="0" indent="-171450">
                        <a:buFont typeface="Arial" panose="020B0604020202020204" pitchFamily="34" charset="0"/>
                        <a:buChar char="•"/>
                      </a:pPr>
                      <a:r>
                        <a:rPr lang="en-US" sz="1000" kern="1200" dirty="0">
                          <a:solidFill>
                            <a:schemeClr val="dk1"/>
                          </a:solidFill>
                          <a:effectLst/>
                          <a:latin typeface="+mn-lt"/>
                          <a:ea typeface="+mn-ea"/>
                          <a:cs typeface="+mn-cs"/>
                        </a:rPr>
                        <a:t>During the sessions, the supervisors should fill out the Observation Tool, making sure that concrete examples are noted.</a:t>
                      </a:r>
                      <a:endParaRPr lang="en-US" sz="1000" kern="1200" dirty="0">
                        <a:solidFill>
                          <a:schemeClr val="tx1"/>
                        </a:solidFill>
                        <a:effectLst/>
                        <a:latin typeface="+mn-lt"/>
                        <a:ea typeface="+mn-ea"/>
                        <a:cs typeface="+mn-cs"/>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marL="171450" lvl="0" indent="-171450">
                        <a:buFont typeface="Arial" panose="020B0604020202020204" pitchFamily="34" charset="0"/>
                        <a:buChar char="•"/>
                      </a:pPr>
                      <a:r>
                        <a:rPr lang="en-US" sz="1000" kern="1200" dirty="0">
                          <a:solidFill>
                            <a:schemeClr val="dk1"/>
                          </a:solidFill>
                          <a:effectLst/>
                          <a:latin typeface="+mn-lt"/>
                          <a:ea typeface="+mn-ea"/>
                          <a:cs typeface="+mn-cs"/>
                        </a:rPr>
                        <a:t>Introduce the child and caregiver to the supervisor and remind them why the supervisor is joining the visit.</a:t>
                      </a:r>
                    </a:p>
                    <a:p>
                      <a:pPr marL="171450" lvl="0" indent="-171450">
                        <a:buFont typeface="Arial" panose="020B0604020202020204" pitchFamily="34" charset="0"/>
                        <a:buChar char="•"/>
                      </a:pPr>
                      <a:r>
                        <a:rPr lang="en-US" sz="1000" kern="1200" dirty="0">
                          <a:solidFill>
                            <a:schemeClr val="dk1"/>
                          </a:solidFill>
                          <a:effectLst/>
                          <a:latin typeface="+mn-lt"/>
                          <a:ea typeface="+mn-ea"/>
                          <a:cs typeface="+mn-cs"/>
                        </a:rPr>
                        <a:t>Lead the session with the child and/or caregiver as though the supervisor is not present.</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892045751"/>
                  </a:ext>
                </a:extLst>
              </a:tr>
              <a:tr h="0">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b="1" kern="1200" dirty="0">
                          <a:solidFill>
                            <a:schemeClr val="dk1"/>
                          </a:solidFill>
                          <a:effectLst/>
                          <a:latin typeface="+mn-lt"/>
                          <a:ea typeface="+mn-ea"/>
                          <a:cs typeface="+mn-cs"/>
                        </a:rPr>
                        <a:t>After</a:t>
                      </a:r>
                      <a:endParaRPr lang="en-US" sz="1000" kern="1200" dirty="0">
                        <a:solidFill>
                          <a:schemeClr val="dk1"/>
                        </a:solidFill>
                        <a:effectLst/>
                        <a:latin typeface="+mn-lt"/>
                        <a:ea typeface="+mn-ea"/>
                        <a:cs typeface="+mn-cs"/>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75000"/>
                      </a:schemeClr>
                    </a:solidFill>
                  </a:tcPr>
                </a:tc>
                <a:tc hMerge="1">
                  <a:txBody>
                    <a:bodyPr/>
                    <a:lstStyle/>
                    <a:p>
                      <a:endParaRPr lang="en-US"/>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3292901957"/>
                  </a:ext>
                </a:extLst>
              </a:tr>
              <a:tr h="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b="1" kern="1200" dirty="0">
                          <a:solidFill>
                            <a:schemeClr val="dk1"/>
                          </a:solidFill>
                          <a:effectLst/>
                          <a:latin typeface="+mn-lt"/>
                          <a:ea typeface="+mn-ea"/>
                          <a:cs typeface="+mn-cs"/>
                        </a:rPr>
                        <a:t>The Supervisor Should</a:t>
                      </a:r>
                      <a:endParaRPr lang="en-US" sz="1000" b="1" kern="1200" dirty="0">
                        <a:solidFill>
                          <a:schemeClr val="tx1"/>
                        </a:solidFill>
                        <a:effectLst/>
                        <a:latin typeface="+mn-lt"/>
                        <a:ea typeface="+mn-ea"/>
                        <a:cs typeface="+mn-cs"/>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b="1" kern="1200" dirty="0">
                          <a:solidFill>
                            <a:schemeClr val="dk1"/>
                          </a:solidFill>
                          <a:effectLst/>
                          <a:latin typeface="+mn-lt"/>
                          <a:ea typeface="+mn-ea"/>
                          <a:cs typeface="+mn-cs"/>
                        </a:rPr>
                        <a:t>The Caseworker Should</a:t>
                      </a:r>
                      <a:endParaRPr lang="en-US" sz="1000" b="1" kern="1200" dirty="0">
                        <a:solidFill>
                          <a:schemeClr val="tx1"/>
                        </a:solidFill>
                        <a:effectLst/>
                        <a:latin typeface="+mn-lt"/>
                        <a:ea typeface="+mn-ea"/>
                        <a:cs typeface="+mn-cs"/>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859523964"/>
                  </a:ext>
                </a:extLst>
              </a:tr>
              <a:tr h="1301457">
                <a:tc>
                  <a:txBody>
                    <a:bodyPr/>
                    <a:lstStyle/>
                    <a:p>
                      <a:pPr marL="285750" lvl="0" indent="-285750">
                        <a:buFont typeface="Arial" panose="020B0604020202020204" pitchFamily="34" charset="0"/>
                        <a:buChar char="•"/>
                      </a:pPr>
                      <a:r>
                        <a:rPr lang="en-US" sz="1000" kern="1200" dirty="0">
                          <a:solidFill>
                            <a:schemeClr val="dk1"/>
                          </a:solidFill>
                          <a:effectLst/>
                          <a:latin typeface="+mn-lt"/>
                          <a:ea typeface="+mn-ea"/>
                          <a:cs typeface="+mn-cs"/>
                        </a:rPr>
                        <a:t>Complete the Observation Tool, including constructive and positive feedback. </a:t>
                      </a:r>
                    </a:p>
                    <a:p>
                      <a:pPr marL="285750" indent="-285750">
                        <a:buFont typeface="Arial" panose="020B0604020202020204" pitchFamily="34" charset="0"/>
                        <a:buChar char="•"/>
                      </a:pPr>
                      <a:r>
                        <a:rPr lang="en-US" sz="1000" kern="1200" dirty="0">
                          <a:solidFill>
                            <a:schemeClr val="dk1"/>
                          </a:solidFill>
                          <a:effectLst/>
                          <a:latin typeface="+mn-lt"/>
                          <a:ea typeface="+mn-ea"/>
                          <a:cs typeface="+mn-cs"/>
                        </a:rPr>
                        <a:t>Shortly after the session, have an individual supervision session with the caseworker to provide feedback from the observation..</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marL="285750" lvl="0" indent="-285750">
                        <a:buFont typeface="Arial" panose="020B0604020202020204" pitchFamily="34" charset="0"/>
                        <a:buChar char="•"/>
                      </a:pPr>
                      <a:r>
                        <a:rPr lang="en-US" sz="1000" kern="1200" dirty="0">
                          <a:solidFill>
                            <a:schemeClr val="dk1"/>
                          </a:solidFill>
                          <a:effectLst/>
                          <a:latin typeface="+mn-lt"/>
                          <a:ea typeface="+mn-ea"/>
                          <a:cs typeface="+mn-cs"/>
                        </a:rPr>
                        <a:t>Participate in an individual supervision session with the supervisor and share reflections/feelings about the observation.  </a:t>
                      </a:r>
                    </a:p>
                    <a:p>
                      <a:pPr marL="285750" indent="-285750">
                        <a:buFont typeface="Arial" panose="020B0604020202020204" pitchFamily="34" charset="0"/>
                        <a:buChar char="•"/>
                      </a:pPr>
                      <a:r>
                        <a:rPr lang="en-US" sz="1000" kern="1200" dirty="0">
                          <a:solidFill>
                            <a:schemeClr val="dk1"/>
                          </a:solidFill>
                          <a:effectLst/>
                          <a:latin typeface="+mn-lt"/>
                          <a:ea typeface="+mn-ea"/>
                          <a:cs typeface="+mn-cs"/>
                        </a:rPr>
                        <a:t>Ask any questions that may exist from this specific session or technical areas that the supervisor can provide more guidance on.</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4277739030"/>
                  </a:ext>
                </a:extLst>
              </a:tr>
            </a:tbl>
          </a:graphicData>
        </a:graphic>
      </p:graphicFrame>
      <p:sp>
        <p:nvSpPr>
          <p:cNvPr id="4" name="Hexagon 3">
            <a:extLst>
              <a:ext uri="{FF2B5EF4-FFF2-40B4-BE49-F238E27FC236}">
                <a16:creationId xmlns:a16="http://schemas.microsoft.com/office/drawing/2014/main" id="{495531D9-D3F6-D42D-42E3-810DC3FFD125}"/>
              </a:ext>
            </a:extLst>
          </p:cNvPr>
          <p:cNvSpPr/>
          <p:nvPr/>
        </p:nvSpPr>
        <p:spPr>
          <a:xfrm rot="1782986">
            <a:off x="286724" y="30111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Hexagon 6">
            <a:extLst>
              <a:ext uri="{FF2B5EF4-FFF2-40B4-BE49-F238E27FC236}">
                <a16:creationId xmlns:a16="http://schemas.microsoft.com/office/drawing/2014/main" id="{402230F4-A82E-0656-A597-9F06C61E8D2A}"/>
              </a:ext>
            </a:extLst>
          </p:cNvPr>
          <p:cNvSpPr/>
          <p:nvPr/>
        </p:nvSpPr>
        <p:spPr>
          <a:xfrm rot="1782986">
            <a:off x="286724" y="76395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Hexagon 7">
            <a:extLst>
              <a:ext uri="{FF2B5EF4-FFF2-40B4-BE49-F238E27FC236}">
                <a16:creationId xmlns:a16="http://schemas.microsoft.com/office/drawing/2014/main" id="{9166881E-C234-BCBA-9CD7-A26C8C96AAAB}"/>
              </a:ext>
            </a:extLst>
          </p:cNvPr>
          <p:cNvSpPr/>
          <p:nvPr/>
        </p:nvSpPr>
        <p:spPr>
          <a:xfrm rot="1782986">
            <a:off x="286724" y="122680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exagon 8">
            <a:extLst>
              <a:ext uri="{FF2B5EF4-FFF2-40B4-BE49-F238E27FC236}">
                <a16:creationId xmlns:a16="http://schemas.microsoft.com/office/drawing/2014/main" id="{C9FD001C-E526-0A37-A944-8529148466E1}"/>
              </a:ext>
            </a:extLst>
          </p:cNvPr>
          <p:cNvSpPr/>
          <p:nvPr/>
        </p:nvSpPr>
        <p:spPr>
          <a:xfrm rot="1782986">
            <a:off x="286724" y="1689645"/>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Hexagon 9">
            <a:extLst>
              <a:ext uri="{FF2B5EF4-FFF2-40B4-BE49-F238E27FC236}">
                <a16:creationId xmlns:a16="http://schemas.microsoft.com/office/drawing/2014/main" id="{AA7C4027-E541-1D43-0DD5-588DE2CFE612}"/>
              </a:ext>
            </a:extLst>
          </p:cNvPr>
          <p:cNvSpPr/>
          <p:nvPr/>
        </p:nvSpPr>
        <p:spPr>
          <a:xfrm rot="1782986">
            <a:off x="286724" y="215249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586286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557D545-9BF0-2247-7FCD-E9831A711552}"/>
              </a:ext>
            </a:extLst>
          </p:cNvPr>
          <p:cNvGraphicFramePr>
            <a:graphicFrameLocks noGrp="1"/>
          </p:cNvGraphicFramePr>
          <p:nvPr>
            <p:extLst>
              <p:ext uri="{D42A27DB-BD31-4B8C-83A1-F6EECF244321}">
                <p14:modId xmlns:p14="http://schemas.microsoft.com/office/powerpoint/2010/main" val="16552201"/>
              </p:ext>
            </p:extLst>
          </p:nvPr>
        </p:nvGraphicFramePr>
        <p:xfrm>
          <a:off x="1006475" y="2051424"/>
          <a:ext cx="5254625" cy="6675120"/>
        </p:xfrm>
        <a:graphic>
          <a:graphicData uri="http://schemas.openxmlformats.org/drawingml/2006/table">
            <a:tbl>
              <a:tblPr>
                <a:tableStyleId>{5C22544A-7EE6-4342-B048-85BDC9FD1C3A}</a:tableStyleId>
              </a:tblPr>
              <a:tblGrid>
                <a:gridCol w="1088393">
                  <a:extLst>
                    <a:ext uri="{9D8B030D-6E8A-4147-A177-3AD203B41FA5}">
                      <a16:colId xmlns:a16="http://schemas.microsoft.com/office/drawing/2014/main" val="2945884667"/>
                    </a:ext>
                  </a:extLst>
                </a:gridCol>
                <a:gridCol w="3010532">
                  <a:extLst>
                    <a:ext uri="{9D8B030D-6E8A-4147-A177-3AD203B41FA5}">
                      <a16:colId xmlns:a16="http://schemas.microsoft.com/office/drawing/2014/main" val="1413627003"/>
                    </a:ext>
                  </a:extLst>
                </a:gridCol>
                <a:gridCol w="1155700">
                  <a:extLst>
                    <a:ext uri="{9D8B030D-6E8A-4147-A177-3AD203B41FA5}">
                      <a16:colId xmlns:a16="http://schemas.microsoft.com/office/drawing/2014/main" val="3212878653"/>
                    </a:ext>
                  </a:extLst>
                </a:gridCol>
              </a:tblGrid>
              <a:tr h="0">
                <a:tc>
                  <a:txBody>
                    <a:bodyPr/>
                    <a:lstStyle/>
                    <a:p>
                      <a:pPr>
                        <a:tabLst>
                          <a:tab pos="2865755" algn="ctr"/>
                          <a:tab pos="5731510" algn="r"/>
                        </a:tabLst>
                      </a:pPr>
                      <a:r>
                        <a:rPr lang="en-US" sz="1000" b="1" dirty="0">
                          <a:effectLst/>
                        </a:rPr>
                        <a:t>Areas of Observation</a:t>
                      </a:r>
                      <a:endParaRPr lang="en-US" sz="1000" b="1"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tc>
                  <a:txBody>
                    <a:bodyPr/>
                    <a:lstStyle/>
                    <a:p>
                      <a:r>
                        <a:rPr lang="en-US" sz="1000" b="1" dirty="0">
                          <a:effectLst/>
                        </a:rPr>
                        <a:t>Examples (Did the caseworker…)</a:t>
                      </a:r>
                      <a:endParaRPr lang="en-US" sz="1000" b="1"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tc>
                  <a:txBody>
                    <a:bodyPr/>
                    <a:lstStyle/>
                    <a:p>
                      <a:r>
                        <a:rPr lang="en-US" sz="1000" b="1" dirty="0">
                          <a:effectLst/>
                        </a:rPr>
                        <a:t>Examples observed and comments for the caseworker</a:t>
                      </a:r>
                      <a:endParaRPr lang="en-US" sz="1000" b="1"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296281983"/>
                  </a:ext>
                </a:extLst>
              </a:tr>
              <a:tr h="969820">
                <a:tc>
                  <a:txBody>
                    <a:bodyPr/>
                    <a:lstStyle/>
                    <a:p>
                      <a:pPr>
                        <a:tabLst>
                          <a:tab pos="2865755" algn="ctr"/>
                          <a:tab pos="5731510" algn="r"/>
                        </a:tabLst>
                      </a:pPr>
                      <a:r>
                        <a:rPr lang="en-US" sz="1000" b="1" dirty="0">
                          <a:effectLst/>
                        </a:rPr>
                        <a:t>1.RAPPORT AND RELATIONSHIP BUILDING</a:t>
                      </a:r>
                    </a:p>
                    <a:p>
                      <a:pPr>
                        <a:tabLst>
                          <a:tab pos="2865755" algn="ctr"/>
                          <a:tab pos="5731510" algn="r"/>
                        </a:tabLst>
                      </a:pPr>
                      <a:r>
                        <a:rPr lang="en-US" sz="1000" b="1" dirty="0">
                          <a:effectLst/>
                        </a:rPr>
                        <a:t> </a:t>
                      </a:r>
                      <a:endParaRPr lang="en-US" sz="1000" b="1"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tc>
                  <a:txBody>
                    <a:bodyPr/>
                    <a:lstStyle/>
                    <a:p>
                      <a:pPr marL="171450" lvl="0" indent="-171450">
                        <a:buFont typeface="Arial" panose="020B0604020202020204" pitchFamily="34" charset="0"/>
                        <a:buChar char="•"/>
                      </a:pPr>
                      <a:r>
                        <a:rPr lang="en-US" sz="1000" dirty="0">
                          <a:effectLst/>
                        </a:rPr>
                        <a:t>Use relationship-building techniques, e.g., small talk, introductions, relating with own experiences, informal conversations, or doing activities together with the child</a:t>
                      </a:r>
                    </a:p>
                    <a:p>
                      <a:pPr marL="171450" lvl="0" indent="-171450">
                        <a:buFont typeface="Arial" panose="020B0604020202020204" pitchFamily="34" charset="0"/>
                        <a:buChar char="•"/>
                      </a:pPr>
                      <a:r>
                        <a:rPr lang="en-US" sz="1000" dirty="0">
                          <a:effectLst/>
                        </a:rPr>
                        <a:t>Make sure that the conversation is primarily focused on the child’s experiences</a:t>
                      </a:r>
                    </a:p>
                    <a:p>
                      <a:pPr marL="171450" lvl="0" indent="-171450">
                        <a:buFont typeface="Arial" panose="020B0604020202020204" pitchFamily="34" charset="0"/>
                        <a:buChar char="•"/>
                      </a:pPr>
                      <a:r>
                        <a:rPr lang="en-US" sz="1000" dirty="0">
                          <a:effectLst/>
                        </a:rPr>
                        <a:t>Bring up and discuss topics that are appropriate to the age and ability of the child</a:t>
                      </a:r>
                    </a:p>
                    <a:p>
                      <a:pPr marL="171450" lvl="0" indent="-171450">
                        <a:buFont typeface="Arial" panose="020B0604020202020204" pitchFamily="34" charset="0"/>
                        <a:buChar char="•"/>
                      </a:pPr>
                      <a:r>
                        <a:rPr lang="en-US" sz="1000" dirty="0">
                          <a:effectLst/>
                        </a:rPr>
                        <a:t>React to the child’s needs in the interaction</a:t>
                      </a:r>
                    </a:p>
                    <a:p>
                      <a:pPr marL="171450" lvl="0" indent="-171450">
                        <a:buFont typeface="Arial" panose="020B0604020202020204" pitchFamily="34" charset="0"/>
                        <a:buChar char="•"/>
                      </a:pPr>
                      <a:r>
                        <a:rPr lang="en-US" sz="1000" dirty="0">
                          <a:effectLst/>
                        </a:rPr>
                        <a:t>Show any harmful behaviors? Being overly cold, authoritative or distant with the child, being too affectionate or close with the child, dominating the conversation or focusing only on their own experiences </a:t>
                      </a:r>
                      <a:endParaRPr lang="en-US" sz="10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r>
                        <a:rPr lang="en-US" sz="1000" dirty="0">
                          <a:effectLst/>
                        </a:rPr>
                        <a:t> </a:t>
                      </a:r>
                      <a:endParaRPr lang="en-US" sz="10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3627660947"/>
                  </a:ext>
                </a:extLst>
              </a:tr>
              <a:tr h="1858820">
                <a:tc>
                  <a:txBody>
                    <a:bodyPr/>
                    <a:lstStyle/>
                    <a:p>
                      <a:pPr>
                        <a:tabLst>
                          <a:tab pos="2865755" algn="ctr"/>
                          <a:tab pos="5731510" algn="r"/>
                        </a:tabLst>
                      </a:pPr>
                      <a:r>
                        <a:rPr lang="en-US" sz="1000" b="1" dirty="0">
                          <a:effectLst/>
                        </a:rPr>
                        <a:t>2. NON-VERBAL COMMUNICATION</a:t>
                      </a:r>
                    </a:p>
                    <a:p>
                      <a:pPr>
                        <a:tabLst>
                          <a:tab pos="2865755" algn="ctr"/>
                          <a:tab pos="5731510" algn="r"/>
                        </a:tabLst>
                      </a:pPr>
                      <a:r>
                        <a:rPr lang="en-US" sz="1000" b="1" dirty="0">
                          <a:effectLst/>
                        </a:rPr>
                        <a:t> </a:t>
                      </a:r>
                      <a:endParaRPr lang="en-US" sz="1000" b="1"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tc>
                  <a:txBody>
                    <a:bodyPr/>
                    <a:lstStyle/>
                    <a:p>
                      <a:pPr marL="171450" lvl="0" indent="-171450">
                        <a:buFont typeface="Arial" panose="020B0604020202020204" pitchFamily="34" charset="0"/>
                        <a:buChar char="•"/>
                      </a:pPr>
                      <a:r>
                        <a:rPr lang="en-US" sz="1000" dirty="0">
                          <a:effectLst/>
                        </a:rPr>
                        <a:t>Maintain an open body language</a:t>
                      </a:r>
                    </a:p>
                    <a:p>
                      <a:pPr marL="171450" lvl="0" indent="-171450">
                        <a:buFont typeface="Arial" panose="020B0604020202020204" pitchFamily="34" charset="0"/>
                        <a:buChar char="•"/>
                      </a:pPr>
                      <a:r>
                        <a:rPr lang="en-US" sz="1000" dirty="0">
                          <a:effectLst/>
                        </a:rPr>
                        <a:t>Appropriate eye-contact</a:t>
                      </a:r>
                    </a:p>
                    <a:p>
                      <a:pPr marL="171450" lvl="0" indent="-171450">
                        <a:buFont typeface="Arial" panose="020B0604020202020204" pitchFamily="34" charset="0"/>
                        <a:buChar char="•"/>
                      </a:pPr>
                      <a:r>
                        <a:rPr lang="en-US" sz="1000" dirty="0">
                          <a:effectLst/>
                        </a:rPr>
                        <a:t>Show expressions of engagement and enthusiasm (smiling, clapping, nodding, and utterances like "huh?)</a:t>
                      </a:r>
                    </a:p>
                    <a:p>
                      <a:pPr marL="171450" lvl="0" indent="-171450">
                        <a:buFont typeface="Arial" panose="020B0604020202020204" pitchFamily="34" charset="0"/>
                        <a:buChar char="•"/>
                      </a:pPr>
                      <a:r>
                        <a:rPr lang="en-US" sz="1000" dirty="0">
                          <a:effectLst/>
                        </a:rPr>
                        <a:t>Have a friendly tone of voice, appropriate volume, and pace</a:t>
                      </a:r>
                    </a:p>
                    <a:p>
                      <a:pPr marL="171450" lvl="0" indent="-171450">
                        <a:buFont typeface="Arial" panose="020B0604020202020204" pitchFamily="34" charset="0"/>
                        <a:buChar char="•"/>
                      </a:pPr>
                      <a:r>
                        <a:rPr lang="en-US" sz="1000" dirty="0">
                          <a:effectLst/>
                        </a:rPr>
                        <a:t>Maintain appropriate physical distance, e.g., respects personal space, doesn’t stand too far away, or over the child</a:t>
                      </a:r>
                    </a:p>
                    <a:p>
                      <a:pPr marL="171450" lvl="0" indent="-171450">
                        <a:buFont typeface="Arial" panose="020B0604020202020204" pitchFamily="34" charset="0"/>
                        <a:buChar char="•"/>
                      </a:pPr>
                      <a:r>
                        <a:rPr lang="en-US" sz="1000" dirty="0">
                          <a:effectLst/>
                        </a:rPr>
                        <a:t>Use comforting non-verbal communication, e.g., sympathetic facial expressions and reassuring body language</a:t>
                      </a:r>
                    </a:p>
                    <a:p>
                      <a:pPr marL="171450" lvl="0" indent="-171450">
                        <a:buFont typeface="Arial" panose="020B0604020202020204" pitchFamily="34" charset="0"/>
                        <a:buChar char="•"/>
                      </a:pPr>
                      <a:r>
                        <a:rPr lang="en-US" sz="1000" dirty="0">
                          <a:effectLst/>
                        </a:rPr>
                        <a:t>Match the rhythm of communication to the child, allowing for silences and longer or shorter pauses</a:t>
                      </a:r>
                    </a:p>
                    <a:p>
                      <a:pPr marL="171450" lvl="0" indent="-171450">
                        <a:buFont typeface="Arial" panose="020B0604020202020204" pitchFamily="34" charset="0"/>
                        <a:buChar char="•"/>
                      </a:pPr>
                      <a:r>
                        <a:rPr lang="en-US" sz="1000" dirty="0">
                          <a:effectLst/>
                        </a:rPr>
                        <a:t>Get physically on the child's level to show attention to the child</a:t>
                      </a:r>
                    </a:p>
                    <a:p>
                      <a:pPr marL="171450" lvl="0" indent="-171450">
                        <a:buFont typeface="Arial" panose="020B0604020202020204" pitchFamily="34" charset="0"/>
                        <a:buChar char="•"/>
                      </a:pPr>
                      <a:r>
                        <a:rPr lang="en-US" sz="1000" dirty="0">
                          <a:effectLst/>
                        </a:rPr>
                        <a:t>Show any harmful behaviors? Aggressive or inappropriate stance, gestures, or intense staring; sarcastic, cold, or overly friendly tone of voice; inappropriate physical contact, e.g., rigid or overly friendly contact; non-verbal expressions of disengagement and lack of interest in the child, e.g., using their phone, sighing audibly, turning their body away from the child</a:t>
                      </a:r>
                      <a:endParaRPr lang="en-US" sz="10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r>
                        <a:rPr lang="en-US" sz="1000" dirty="0">
                          <a:effectLst/>
                        </a:rPr>
                        <a:t> </a:t>
                      </a:r>
                      <a:endParaRPr lang="en-US" sz="10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4023163911"/>
                  </a:ext>
                </a:extLst>
              </a:tr>
            </a:tbl>
          </a:graphicData>
        </a:graphic>
      </p:graphicFrame>
      <p:sp>
        <p:nvSpPr>
          <p:cNvPr id="3" name="Rectangle 1">
            <a:extLst>
              <a:ext uri="{FF2B5EF4-FFF2-40B4-BE49-F238E27FC236}">
                <a16:creationId xmlns:a16="http://schemas.microsoft.com/office/drawing/2014/main" id="{573A7CCF-DD94-7CF8-27AE-6718649F8195}"/>
              </a:ext>
            </a:extLst>
          </p:cNvPr>
          <p:cNvSpPr>
            <a:spLocks noChangeArrowheads="1"/>
          </p:cNvSpPr>
          <p:nvPr/>
        </p:nvSpPr>
        <p:spPr bwMode="auto">
          <a:xfrm>
            <a:off x="1006475" y="668851"/>
            <a:ext cx="2903359"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657350" algn="l"/>
              </a:tabLst>
              <a:defRPr>
                <a:solidFill>
                  <a:schemeClr val="tx1"/>
                </a:solidFill>
                <a:latin typeface="Arial" panose="020B0604020202020204" pitchFamily="34" charset="0"/>
              </a:defRPr>
            </a:lvl1pPr>
            <a:lvl2pPr eaLnBrk="0" fontAlgn="base" hangingPunct="0">
              <a:spcBef>
                <a:spcPct val="0"/>
              </a:spcBef>
              <a:spcAft>
                <a:spcPct val="0"/>
              </a:spcAft>
              <a:tabLst>
                <a:tab pos="1657350" algn="l"/>
              </a:tabLst>
              <a:defRPr>
                <a:solidFill>
                  <a:schemeClr val="tx1"/>
                </a:solidFill>
                <a:latin typeface="Arial" panose="020B0604020202020204" pitchFamily="34" charset="0"/>
              </a:defRPr>
            </a:lvl2pPr>
            <a:lvl3pPr eaLnBrk="0" fontAlgn="base" hangingPunct="0">
              <a:spcBef>
                <a:spcPct val="0"/>
              </a:spcBef>
              <a:spcAft>
                <a:spcPct val="0"/>
              </a:spcAft>
              <a:tabLst>
                <a:tab pos="1657350" algn="l"/>
              </a:tabLst>
              <a:defRPr>
                <a:solidFill>
                  <a:schemeClr val="tx1"/>
                </a:solidFill>
                <a:latin typeface="Arial" panose="020B0604020202020204" pitchFamily="34" charset="0"/>
              </a:defRPr>
            </a:lvl3pPr>
            <a:lvl4pPr eaLnBrk="0" fontAlgn="base" hangingPunct="0">
              <a:spcBef>
                <a:spcPct val="0"/>
              </a:spcBef>
              <a:spcAft>
                <a:spcPct val="0"/>
              </a:spcAft>
              <a:tabLst>
                <a:tab pos="1657350" algn="l"/>
              </a:tabLst>
              <a:defRPr>
                <a:solidFill>
                  <a:schemeClr val="tx1"/>
                </a:solidFill>
                <a:latin typeface="Arial" panose="020B0604020202020204" pitchFamily="34" charset="0"/>
              </a:defRPr>
            </a:lvl4pPr>
            <a:lvl5pPr eaLnBrk="0" fontAlgn="base" hangingPunct="0">
              <a:spcBef>
                <a:spcPct val="0"/>
              </a:spcBef>
              <a:spcAft>
                <a:spcPct val="0"/>
              </a:spcAft>
              <a:tabLst>
                <a:tab pos="1657350" algn="l"/>
              </a:tabLst>
              <a:defRPr>
                <a:solidFill>
                  <a:schemeClr val="tx1"/>
                </a:solidFill>
                <a:latin typeface="Arial" panose="020B0604020202020204" pitchFamily="34" charset="0"/>
              </a:defRPr>
            </a:lvl5pPr>
            <a:lvl6pPr eaLnBrk="0" fontAlgn="base" hangingPunct="0">
              <a:spcBef>
                <a:spcPct val="0"/>
              </a:spcBef>
              <a:spcAft>
                <a:spcPct val="0"/>
              </a:spcAft>
              <a:tabLst>
                <a:tab pos="1657350" algn="l"/>
              </a:tabLst>
              <a:defRPr>
                <a:solidFill>
                  <a:schemeClr val="tx1"/>
                </a:solidFill>
                <a:latin typeface="Arial" panose="020B0604020202020204" pitchFamily="34" charset="0"/>
              </a:defRPr>
            </a:lvl6pPr>
            <a:lvl7pPr eaLnBrk="0" fontAlgn="base" hangingPunct="0">
              <a:spcBef>
                <a:spcPct val="0"/>
              </a:spcBef>
              <a:spcAft>
                <a:spcPct val="0"/>
              </a:spcAft>
              <a:tabLst>
                <a:tab pos="1657350" algn="l"/>
              </a:tabLst>
              <a:defRPr>
                <a:solidFill>
                  <a:schemeClr val="tx1"/>
                </a:solidFill>
                <a:latin typeface="Arial" panose="020B0604020202020204" pitchFamily="34" charset="0"/>
              </a:defRPr>
            </a:lvl7pPr>
            <a:lvl8pPr eaLnBrk="0" fontAlgn="base" hangingPunct="0">
              <a:spcBef>
                <a:spcPct val="0"/>
              </a:spcBef>
              <a:spcAft>
                <a:spcPct val="0"/>
              </a:spcAft>
              <a:tabLst>
                <a:tab pos="1657350" algn="l"/>
              </a:tabLst>
              <a:defRPr>
                <a:solidFill>
                  <a:schemeClr val="tx1"/>
                </a:solidFill>
                <a:latin typeface="Arial" panose="020B0604020202020204" pitchFamily="34" charset="0"/>
              </a:defRPr>
            </a:lvl8pPr>
            <a:lvl9pPr eaLnBrk="0" fontAlgn="base" hangingPunct="0">
              <a:spcBef>
                <a:spcPct val="0"/>
              </a:spcBef>
              <a:spcAft>
                <a:spcPct val="0"/>
              </a:spcAft>
              <a:tabLst>
                <a:tab pos="16573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657350" algn="l"/>
              </a:tabLst>
            </a:pPr>
            <a:r>
              <a:rPr kumimoji="0" lang="en-US" altLang="en-US" sz="11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Cambria" panose="02040503050406030204" pitchFamily="18" charset="0"/>
              </a:rPr>
              <a:t>Case Management Session Observation </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graphicFrame>
        <p:nvGraphicFramePr>
          <p:cNvPr id="4" name="Table 3">
            <a:extLst>
              <a:ext uri="{FF2B5EF4-FFF2-40B4-BE49-F238E27FC236}">
                <a16:creationId xmlns:a16="http://schemas.microsoft.com/office/drawing/2014/main" id="{4FD7AA52-E58F-9C11-7CB2-90ECD95D2910}"/>
              </a:ext>
            </a:extLst>
          </p:cNvPr>
          <p:cNvGraphicFramePr>
            <a:graphicFrameLocks noGrp="1"/>
          </p:cNvGraphicFramePr>
          <p:nvPr>
            <p:extLst>
              <p:ext uri="{D42A27DB-BD31-4B8C-83A1-F6EECF244321}">
                <p14:modId xmlns:p14="http://schemas.microsoft.com/office/powerpoint/2010/main" val="1093751032"/>
              </p:ext>
            </p:extLst>
          </p:nvPr>
        </p:nvGraphicFramePr>
        <p:xfrm>
          <a:off x="1006474" y="1139862"/>
          <a:ext cx="5254625" cy="518160"/>
        </p:xfrm>
        <a:graphic>
          <a:graphicData uri="http://schemas.openxmlformats.org/drawingml/2006/table">
            <a:tbl>
              <a:tblPr firstRow="1" firstCol="1" bandRow="1">
                <a:tableStyleId>{5C22544A-7EE6-4342-B048-85BDC9FD1C3A}</a:tableStyleId>
              </a:tblPr>
              <a:tblGrid>
                <a:gridCol w="1091267">
                  <a:extLst>
                    <a:ext uri="{9D8B030D-6E8A-4147-A177-3AD203B41FA5}">
                      <a16:colId xmlns:a16="http://schemas.microsoft.com/office/drawing/2014/main" val="610269195"/>
                    </a:ext>
                  </a:extLst>
                </a:gridCol>
                <a:gridCol w="1231430">
                  <a:extLst>
                    <a:ext uri="{9D8B030D-6E8A-4147-A177-3AD203B41FA5}">
                      <a16:colId xmlns:a16="http://schemas.microsoft.com/office/drawing/2014/main" val="1673074155"/>
                    </a:ext>
                  </a:extLst>
                </a:gridCol>
                <a:gridCol w="1465964">
                  <a:extLst>
                    <a:ext uri="{9D8B030D-6E8A-4147-A177-3AD203B41FA5}">
                      <a16:colId xmlns:a16="http://schemas.microsoft.com/office/drawing/2014/main" val="4226915940"/>
                    </a:ext>
                  </a:extLst>
                </a:gridCol>
                <a:gridCol w="1465964">
                  <a:extLst>
                    <a:ext uri="{9D8B030D-6E8A-4147-A177-3AD203B41FA5}">
                      <a16:colId xmlns:a16="http://schemas.microsoft.com/office/drawing/2014/main" val="3756089391"/>
                    </a:ext>
                  </a:extLst>
                </a:gridCol>
              </a:tblGrid>
              <a:tr h="208430">
                <a:tc>
                  <a:txBody>
                    <a:bodyPr/>
                    <a:lstStyle/>
                    <a:p>
                      <a:pPr algn="r"/>
                      <a:r>
                        <a:rPr lang="en-US" sz="1100" dirty="0">
                          <a:solidFill>
                            <a:schemeClr val="tx1"/>
                          </a:solidFill>
                          <a:effectLst/>
                        </a:rPr>
                        <a:t>Case Number</a:t>
                      </a:r>
                      <a:endParaRPr lang="en-US" sz="1200" dirty="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tc>
                  <a:txBody>
                    <a:bodyPr/>
                    <a:lstStyle/>
                    <a:p>
                      <a:pPr algn="r"/>
                      <a:r>
                        <a:rPr lang="en-US" sz="1100" dirty="0">
                          <a:solidFill>
                            <a:schemeClr val="tx1"/>
                          </a:solidFill>
                          <a:effectLst/>
                        </a:rPr>
                        <a:t> </a:t>
                      </a:r>
                      <a:endParaRPr lang="en-US" sz="1200" dirty="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a:r>
                        <a:rPr lang="en-US" sz="1100" dirty="0">
                          <a:solidFill>
                            <a:schemeClr val="tx1"/>
                          </a:solidFill>
                          <a:effectLst/>
                        </a:rPr>
                        <a:t>Caseworker</a:t>
                      </a:r>
                      <a:endParaRPr lang="en-US" sz="1200" dirty="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tc>
                  <a:txBody>
                    <a:bodyPr/>
                    <a:lstStyle/>
                    <a:p>
                      <a:pPr algn="r"/>
                      <a:r>
                        <a:rPr lang="en-US" sz="1100" dirty="0">
                          <a:solidFill>
                            <a:schemeClr val="tx1"/>
                          </a:solidFill>
                          <a:effectLst/>
                        </a:rPr>
                        <a:t> </a:t>
                      </a:r>
                      <a:endParaRPr lang="en-US" sz="1200" dirty="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1872479432"/>
                  </a:ext>
                </a:extLst>
              </a:tr>
              <a:tr h="0">
                <a:tc>
                  <a:txBody>
                    <a:bodyPr/>
                    <a:lstStyle/>
                    <a:p>
                      <a:pPr algn="r"/>
                      <a:r>
                        <a:rPr lang="en-US" sz="1100" dirty="0">
                          <a:solidFill>
                            <a:schemeClr val="tx1"/>
                          </a:solidFill>
                          <a:effectLst/>
                        </a:rPr>
                        <a:t>Date</a:t>
                      </a:r>
                      <a:endParaRPr lang="en-US" sz="1200" dirty="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tc>
                  <a:txBody>
                    <a:bodyPr/>
                    <a:lstStyle/>
                    <a:p>
                      <a:pPr algn="r"/>
                      <a:r>
                        <a:rPr lang="en-US" sz="1100" dirty="0">
                          <a:solidFill>
                            <a:schemeClr val="tx1"/>
                          </a:solidFill>
                          <a:effectLst/>
                        </a:rPr>
                        <a:t> </a:t>
                      </a:r>
                      <a:endParaRPr lang="en-US" sz="1200" dirty="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a:r>
                        <a:rPr lang="en-US" sz="1100" b="1" dirty="0">
                          <a:solidFill>
                            <a:schemeClr val="tx1"/>
                          </a:solidFill>
                          <a:effectLst/>
                        </a:rPr>
                        <a:t>Supervisor</a:t>
                      </a:r>
                      <a:r>
                        <a:rPr lang="en-US" sz="1100" dirty="0">
                          <a:solidFill>
                            <a:schemeClr val="tx1"/>
                          </a:solidFill>
                          <a:effectLst/>
                        </a:rPr>
                        <a:t> </a:t>
                      </a:r>
                      <a:endParaRPr lang="en-US" sz="1200" dirty="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tc>
                  <a:txBody>
                    <a:bodyPr/>
                    <a:lstStyle/>
                    <a:p>
                      <a:pPr algn="r"/>
                      <a:r>
                        <a:rPr lang="en-US" sz="1100" dirty="0">
                          <a:solidFill>
                            <a:schemeClr val="tx1"/>
                          </a:solidFill>
                          <a:effectLst/>
                        </a:rPr>
                        <a:t> </a:t>
                      </a:r>
                      <a:endParaRPr lang="en-US" sz="1200" dirty="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1837439711"/>
                  </a:ext>
                </a:extLst>
              </a:tr>
            </a:tbl>
          </a:graphicData>
        </a:graphic>
      </p:graphicFrame>
      <p:sp>
        <p:nvSpPr>
          <p:cNvPr id="5" name="Hexagon 4">
            <a:extLst>
              <a:ext uri="{FF2B5EF4-FFF2-40B4-BE49-F238E27FC236}">
                <a16:creationId xmlns:a16="http://schemas.microsoft.com/office/drawing/2014/main" id="{44A7B0CB-1BB4-3671-CC7F-A97C2D11543E}"/>
              </a:ext>
            </a:extLst>
          </p:cNvPr>
          <p:cNvSpPr/>
          <p:nvPr/>
        </p:nvSpPr>
        <p:spPr>
          <a:xfrm rot="1782986">
            <a:off x="286724" y="30111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Hexagon 5">
            <a:extLst>
              <a:ext uri="{FF2B5EF4-FFF2-40B4-BE49-F238E27FC236}">
                <a16:creationId xmlns:a16="http://schemas.microsoft.com/office/drawing/2014/main" id="{56020C58-93EF-2BED-4C8E-497A3A302178}"/>
              </a:ext>
            </a:extLst>
          </p:cNvPr>
          <p:cNvSpPr/>
          <p:nvPr/>
        </p:nvSpPr>
        <p:spPr>
          <a:xfrm rot="1782986">
            <a:off x="286724" y="76395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Hexagon 6">
            <a:extLst>
              <a:ext uri="{FF2B5EF4-FFF2-40B4-BE49-F238E27FC236}">
                <a16:creationId xmlns:a16="http://schemas.microsoft.com/office/drawing/2014/main" id="{8FFDCBAC-26B8-3932-3F1B-C76B38CC05F0}"/>
              </a:ext>
            </a:extLst>
          </p:cNvPr>
          <p:cNvSpPr/>
          <p:nvPr/>
        </p:nvSpPr>
        <p:spPr>
          <a:xfrm rot="1782986">
            <a:off x="286724" y="122680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Hexagon 7">
            <a:extLst>
              <a:ext uri="{FF2B5EF4-FFF2-40B4-BE49-F238E27FC236}">
                <a16:creationId xmlns:a16="http://schemas.microsoft.com/office/drawing/2014/main" id="{45F30EBE-6AF4-E807-34B8-35F5224FB56E}"/>
              </a:ext>
            </a:extLst>
          </p:cNvPr>
          <p:cNvSpPr/>
          <p:nvPr/>
        </p:nvSpPr>
        <p:spPr>
          <a:xfrm rot="1782986">
            <a:off x="286724" y="1689645"/>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exagon 8">
            <a:extLst>
              <a:ext uri="{FF2B5EF4-FFF2-40B4-BE49-F238E27FC236}">
                <a16:creationId xmlns:a16="http://schemas.microsoft.com/office/drawing/2014/main" id="{F04080E1-D0F7-6639-6789-6D0C78F8C8AF}"/>
              </a:ext>
            </a:extLst>
          </p:cNvPr>
          <p:cNvSpPr/>
          <p:nvPr/>
        </p:nvSpPr>
        <p:spPr>
          <a:xfrm rot="1782986">
            <a:off x="286724" y="215249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249297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557D545-9BF0-2247-7FCD-E9831A711552}"/>
              </a:ext>
            </a:extLst>
          </p:cNvPr>
          <p:cNvGraphicFramePr>
            <a:graphicFrameLocks noGrp="1"/>
          </p:cNvGraphicFramePr>
          <p:nvPr>
            <p:extLst>
              <p:ext uri="{D42A27DB-BD31-4B8C-83A1-F6EECF244321}">
                <p14:modId xmlns:p14="http://schemas.microsoft.com/office/powerpoint/2010/main" val="1226485566"/>
              </p:ext>
            </p:extLst>
          </p:nvPr>
        </p:nvGraphicFramePr>
        <p:xfrm>
          <a:off x="1020990" y="707785"/>
          <a:ext cx="5254625" cy="8421701"/>
        </p:xfrm>
        <a:graphic>
          <a:graphicData uri="http://schemas.openxmlformats.org/drawingml/2006/table">
            <a:tbl>
              <a:tblPr>
                <a:tableStyleId>{5C22544A-7EE6-4342-B048-85BDC9FD1C3A}</a:tableStyleId>
              </a:tblPr>
              <a:tblGrid>
                <a:gridCol w="1088393">
                  <a:extLst>
                    <a:ext uri="{9D8B030D-6E8A-4147-A177-3AD203B41FA5}">
                      <a16:colId xmlns:a16="http://schemas.microsoft.com/office/drawing/2014/main" val="2945884667"/>
                    </a:ext>
                  </a:extLst>
                </a:gridCol>
                <a:gridCol w="3391532">
                  <a:extLst>
                    <a:ext uri="{9D8B030D-6E8A-4147-A177-3AD203B41FA5}">
                      <a16:colId xmlns:a16="http://schemas.microsoft.com/office/drawing/2014/main" val="1413627003"/>
                    </a:ext>
                  </a:extLst>
                </a:gridCol>
                <a:gridCol w="774700">
                  <a:extLst>
                    <a:ext uri="{9D8B030D-6E8A-4147-A177-3AD203B41FA5}">
                      <a16:colId xmlns:a16="http://schemas.microsoft.com/office/drawing/2014/main" val="3212878653"/>
                    </a:ext>
                  </a:extLst>
                </a:gridCol>
              </a:tblGrid>
              <a:tr h="2574903">
                <a:tc>
                  <a:txBody>
                    <a:bodyPr/>
                    <a:lstStyle/>
                    <a:p>
                      <a:pPr>
                        <a:tabLst>
                          <a:tab pos="2865755" algn="ctr"/>
                          <a:tab pos="5731510" algn="r"/>
                        </a:tabLst>
                      </a:pPr>
                      <a:r>
                        <a:rPr lang="en-US" sz="1000" b="1" dirty="0">
                          <a:effectLst/>
                        </a:rPr>
                        <a:t>3. VERBAL COMMUNICATION</a:t>
                      </a:r>
                    </a:p>
                    <a:p>
                      <a:pPr>
                        <a:tabLst>
                          <a:tab pos="2865755" algn="ctr"/>
                          <a:tab pos="5731510" algn="r"/>
                        </a:tabLst>
                      </a:pPr>
                      <a:r>
                        <a:rPr lang="en-US" sz="1000" b="1" dirty="0">
                          <a:effectLst/>
                        </a:rPr>
                        <a:t> </a:t>
                      </a:r>
                      <a:endParaRPr lang="en-US" sz="1000" b="1"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tc>
                  <a:txBody>
                    <a:bodyPr/>
                    <a:lstStyle/>
                    <a:p>
                      <a:pPr marL="171450" lvl="0" indent="-171450">
                        <a:buFont typeface="Arial" panose="020B0604020202020204" pitchFamily="34" charset="0"/>
                        <a:buChar char="•"/>
                      </a:pPr>
                      <a:r>
                        <a:rPr lang="en-US" sz="1000" dirty="0">
                          <a:effectLst/>
                        </a:rPr>
                        <a:t>Use language appropriate to the age and ability of the child</a:t>
                      </a:r>
                    </a:p>
                    <a:p>
                      <a:pPr marL="171450" lvl="0" indent="-171450">
                        <a:buFont typeface="Arial" panose="020B0604020202020204" pitchFamily="34" charset="0"/>
                        <a:buChar char="•"/>
                      </a:pPr>
                      <a:r>
                        <a:rPr lang="en-US" sz="1000" dirty="0">
                          <a:effectLst/>
                        </a:rPr>
                        <a:t>Clear communication and presentation of information understandable to the child</a:t>
                      </a:r>
                    </a:p>
                    <a:p>
                      <a:pPr marL="171450" lvl="0" indent="-171450">
                        <a:buFont typeface="Arial" panose="020B0604020202020204" pitchFamily="34" charset="0"/>
                        <a:buChar char="•"/>
                      </a:pPr>
                      <a:r>
                        <a:rPr lang="en-US" sz="1000" dirty="0">
                          <a:effectLst/>
                        </a:rPr>
                        <a:t>Demonstrate skills to ensure and communicate understanding, e.g.:</a:t>
                      </a:r>
                    </a:p>
                    <a:p>
                      <a:pPr marL="628650" lvl="1" indent="-171450">
                        <a:buFont typeface="Arial" panose="020B0604020202020204" pitchFamily="34" charset="0"/>
                        <a:buChar char="•"/>
                      </a:pPr>
                      <a:r>
                        <a:rPr lang="en-US" sz="1000" dirty="0">
                          <a:effectLst/>
                        </a:rPr>
                        <a:t>acknowledgement</a:t>
                      </a:r>
                    </a:p>
                    <a:p>
                      <a:pPr marL="628650" lvl="1" indent="-171450">
                        <a:buFont typeface="Arial" panose="020B0604020202020204" pitchFamily="34" charset="0"/>
                        <a:buChar char="•"/>
                      </a:pPr>
                      <a:r>
                        <a:rPr lang="en-US" sz="1000" dirty="0">
                          <a:effectLst/>
                        </a:rPr>
                        <a:t>mirroring</a:t>
                      </a:r>
                    </a:p>
                    <a:p>
                      <a:pPr marL="628650" lvl="1" indent="-171450">
                        <a:buFont typeface="Arial" panose="020B0604020202020204" pitchFamily="34" charset="0"/>
                        <a:buChar char="•"/>
                      </a:pPr>
                      <a:r>
                        <a:rPr lang="en-US" sz="1000" dirty="0">
                          <a:effectLst/>
                        </a:rPr>
                        <a:t>clarifying </a:t>
                      </a:r>
                    </a:p>
                    <a:p>
                      <a:pPr marL="628650" lvl="1" indent="-171450">
                        <a:buFont typeface="Arial" panose="020B0604020202020204" pitchFamily="34" charset="0"/>
                        <a:buChar char="•"/>
                      </a:pPr>
                      <a:r>
                        <a:rPr lang="en-US" sz="1000" dirty="0">
                          <a:effectLst/>
                        </a:rPr>
                        <a:t>summarizing</a:t>
                      </a:r>
                    </a:p>
                    <a:p>
                      <a:pPr marL="628650" lvl="1" indent="-171450">
                        <a:buFont typeface="Arial" panose="020B0604020202020204" pitchFamily="34" charset="0"/>
                        <a:buChar char="•"/>
                      </a:pPr>
                      <a:r>
                        <a:rPr lang="en-US" sz="1000" dirty="0">
                          <a:effectLst/>
                        </a:rPr>
                        <a:t>asking open-ended questions for clarification</a:t>
                      </a:r>
                    </a:p>
                    <a:p>
                      <a:pPr marL="171450" lvl="0" indent="-171450">
                        <a:buFont typeface="Arial" panose="020B0604020202020204" pitchFamily="34" charset="0"/>
                        <a:buChar char="•"/>
                      </a:pPr>
                      <a:r>
                        <a:rPr lang="en-US" sz="1000" dirty="0">
                          <a:effectLst/>
                        </a:rPr>
                        <a:t>Use familiar and appropriate language, stories or metaphors to explain difficult concepts</a:t>
                      </a:r>
                    </a:p>
                    <a:p>
                      <a:pPr marL="228600" indent="0">
                        <a:buFont typeface="Arial" panose="020B0604020202020204" pitchFamily="34" charset="0"/>
                        <a:buNone/>
                      </a:pPr>
                      <a:endParaRPr lang="en-US" sz="1000" dirty="0">
                        <a:effectLst/>
                      </a:endParaRPr>
                    </a:p>
                    <a:p>
                      <a:pPr marL="171450" lvl="0" indent="-171450">
                        <a:buFont typeface="Arial" panose="020B0604020202020204" pitchFamily="34" charset="0"/>
                        <a:buChar char="•"/>
                      </a:pPr>
                      <a:r>
                        <a:rPr lang="en-US" sz="1000" dirty="0">
                          <a:effectLst/>
                        </a:rPr>
                        <a:t>Any harmful behaviors? harsh, aggressive or stigmatizing words when talking to the child, language inappropriate language to the age of the child, repeatedly interrupts the child.</a:t>
                      </a:r>
                      <a:endParaRPr lang="en-US" sz="10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r>
                        <a:rPr lang="en-US" sz="1000" dirty="0">
                          <a:effectLst/>
                        </a:rPr>
                        <a:t> </a:t>
                      </a:r>
                      <a:endParaRPr lang="en-US" sz="10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3610863890"/>
                  </a:ext>
                </a:extLst>
              </a:tr>
              <a:tr h="1989698">
                <a:tc>
                  <a:txBody>
                    <a:bodyPr/>
                    <a:lstStyle/>
                    <a:p>
                      <a:pPr>
                        <a:tabLst>
                          <a:tab pos="1657350" algn="l"/>
                        </a:tabLst>
                      </a:pPr>
                      <a:r>
                        <a:rPr lang="en-US" sz="1000" b="1" dirty="0">
                          <a:effectLst/>
                        </a:rPr>
                        <a:t>4. RESPONDING WITH EMPATHY AND WARMTH</a:t>
                      </a:r>
                    </a:p>
                    <a:p>
                      <a:pPr>
                        <a:tabLst>
                          <a:tab pos="1657350" algn="l"/>
                        </a:tabLst>
                      </a:pPr>
                      <a:r>
                        <a:rPr lang="en-US" sz="1000" b="1" dirty="0">
                          <a:effectLst/>
                        </a:rPr>
                        <a:t> </a:t>
                      </a:r>
                      <a:endParaRPr lang="en-US" sz="1000" b="1"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tc>
                  <a:txBody>
                    <a:bodyPr/>
                    <a:lstStyle/>
                    <a:p>
                      <a:pPr marL="171450" lvl="0" indent="-171450">
                        <a:buFont typeface="Arial" panose="020B0604020202020204" pitchFamily="34" charset="0"/>
                        <a:buChar char="•"/>
                      </a:pPr>
                      <a:r>
                        <a:rPr lang="en-US" sz="1000" dirty="0">
                          <a:effectLst/>
                        </a:rPr>
                        <a:t>Give emotionally supportive responses</a:t>
                      </a:r>
                    </a:p>
                    <a:p>
                      <a:pPr marL="171450" lvl="0" indent="-171450">
                        <a:buFont typeface="Arial" panose="020B0604020202020204" pitchFamily="34" charset="0"/>
                        <a:buChar char="•"/>
                      </a:pPr>
                      <a:r>
                        <a:rPr lang="en-US" sz="1000" dirty="0">
                          <a:effectLst/>
                        </a:rPr>
                        <a:t>Validate the child’s experience from the child’s point of view in a clear, confident manner. </a:t>
                      </a:r>
                    </a:p>
                    <a:p>
                      <a:pPr marL="0" indent="0">
                        <a:buFont typeface="Arial" panose="020B0604020202020204" pitchFamily="34" charset="0"/>
                        <a:buNone/>
                      </a:pPr>
                      <a:endParaRPr lang="en-US" sz="1000" dirty="0">
                        <a:effectLst/>
                      </a:endParaRPr>
                    </a:p>
                    <a:p>
                      <a:pPr marL="171450" lvl="0" indent="-171450">
                        <a:buFont typeface="Arial" panose="020B0604020202020204" pitchFamily="34" charset="0"/>
                        <a:buChar char="•"/>
                      </a:pPr>
                      <a:r>
                        <a:rPr lang="en-US" sz="1000" dirty="0">
                          <a:effectLst/>
                        </a:rPr>
                        <a:t>Any harmful behaviors? Critical, hostile, dismissive, ignore the child’s emotional responses, mock or laugh at the child, make belittling or condescending statements towards the child, get angry for sharing thoughts or feelings, make dismissive or negative comments about the child’s negative thoughts or feelings or blame the child for having them, reinforce negative thoughts and feelings, ignores signs of the emotions the other is feeling, asks child/family to stop expressing their emotions.</a:t>
                      </a:r>
                      <a:endParaRPr lang="en-US" sz="10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r>
                        <a:rPr lang="en-US" sz="1000" dirty="0">
                          <a:effectLst/>
                        </a:rPr>
                        <a:t> </a:t>
                      </a:r>
                      <a:endParaRPr lang="en-US" sz="10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1241492439"/>
                  </a:ext>
                </a:extLst>
              </a:tr>
              <a:tr h="526685">
                <a:tc>
                  <a:txBody>
                    <a:bodyPr/>
                    <a:lstStyle/>
                    <a:p>
                      <a:r>
                        <a:rPr lang="en-US" sz="1000" b="1" dirty="0">
                          <a:effectLst/>
                        </a:rPr>
                        <a:t>5. CHILD-CENTERED ATTITUDE</a:t>
                      </a:r>
                      <a:endParaRPr lang="en-US" sz="1000" b="1"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tc>
                  <a:txBody>
                    <a:bodyPr/>
                    <a:lstStyle/>
                    <a:p>
                      <a:pPr marL="171450" lvl="0" indent="-171450">
                        <a:buFont typeface="Arial" panose="020B0604020202020204" pitchFamily="34" charset="0"/>
                        <a:buChar char="•"/>
                      </a:pPr>
                      <a:r>
                        <a:rPr lang="en-US" sz="1000" dirty="0">
                          <a:effectLst/>
                        </a:rPr>
                        <a:t>Shows respect, accept and acknowledge the child and families’ strengths and resources</a:t>
                      </a:r>
                    </a:p>
                    <a:p>
                      <a:pPr marL="171450" lvl="0" indent="-171450">
                        <a:buFont typeface="Arial" panose="020B0604020202020204" pitchFamily="34" charset="0"/>
                        <a:buChar char="•"/>
                      </a:pPr>
                      <a:r>
                        <a:rPr lang="en-US" sz="1000" dirty="0">
                          <a:effectLst/>
                        </a:rPr>
                        <a:t>Is real and honest</a:t>
                      </a:r>
                      <a:endParaRPr lang="en-US" sz="10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r>
                        <a:rPr lang="en-US" sz="1000" dirty="0">
                          <a:effectLst/>
                        </a:rPr>
                        <a:t> </a:t>
                      </a:r>
                      <a:endParaRPr lang="en-US" sz="10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4170867050"/>
                  </a:ext>
                </a:extLst>
              </a:tr>
              <a:tr h="672986">
                <a:tc>
                  <a:txBody>
                    <a:bodyPr/>
                    <a:lstStyle/>
                    <a:p>
                      <a:pPr>
                        <a:tabLst>
                          <a:tab pos="1657350" algn="l"/>
                        </a:tabLst>
                      </a:pPr>
                      <a:r>
                        <a:rPr lang="en-US" sz="1000" b="1" dirty="0">
                          <a:effectLst/>
                        </a:rPr>
                        <a:t>6. SUPPORT DECISION MAKING</a:t>
                      </a:r>
                    </a:p>
                    <a:p>
                      <a:pPr>
                        <a:tabLst>
                          <a:tab pos="1657350" algn="l"/>
                        </a:tabLst>
                      </a:pPr>
                      <a:r>
                        <a:rPr lang="en-US" sz="1000" b="1" dirty="0">
                          <a:effectLst/>
                        </a:rPr>
                        <a:t> </a:t>
                      </a:r>
                      <a:endParaRPr lang="en-US" sz="1000" b="1"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tc>
                  <a:txBody>
                    <a:bodyPr/>
                    <a:lstStyle/>
                    <a:p>
                      <a:pPr marL="171450" lvl="0" indent="-171450">
                        <a:buFont typeface="Arial" panose="020B0604020202020204" pitchFamily="34" charset="0"/>
                        <a:buChar char="•"/>
                      </a:pPr>
                      <a:r>
                        <a:rPr lang="en-US" sz="1000" dirty="0">
                          <a:effectLst/>
                        </a:rPr>
                        <a:t>Does not give advice </a:t>
                      </a:r>
                    </a:p>
                    <a:p>
                      <a:pPr marL="171450" lvl="0" indent="-171450">
                        <a:buFont typeface="Arial" panose="020B0604020202020204" pitchFamily="34" charset="0"/>
                        <a:buChar char="•"/>
                      </a:pPr>
                      <a:r>
                        <a:rPr lang="en-US" sz="1000" dirty="0">
                          <a:effectLst/>
                        </a:rPr>
                        <a:t>Does not take decisions for the child/family</a:t>
                      </a:r>
                    </a:p>
                    <a:p>
                      <a:pPr marL="171450" lvl="0" indent="-171450">
                        <a:buFont typeface="Arial" panose="020B0604020202020204" pitchFamily="34" charset="0"/>
                        <a:buChar char="•"/>
                      </a:pPr>
                      <a:r>
                        <a:rPr lang="en-US" sz="1000" dirty="0">
                          <a:effectLst/>
                        </a:rPr>
                        <a:t>Empowers and supports the child, family and caregiver to use their own coping resources to solve their problems</a:t>
                      </a:r>
                      <a:endParaRPr lang="en-US" sz="10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r>
                        <a:rPr lang="en-US" sz="1000" dirty="0">
                          <a:effectLst/>
                        </a:rPr>
                        <a:t> </a:t>
                      </a:r>
                      <a:endParaRPr lang="en-US" sz="10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2028978248"/>
                  </a:ext>
                </a:extLst>
              </a:tr>
              <a:tr h="1697095">
                <a:tc>
                  <a:txBody>
                    <a:bodyPr/>
                    <a:lstStyle/>
                    <a:p>
                      <a:r>
                        <a:rPr lang="en-US" sz="1000" b="1" dirty="0">
                          <a:effectLst/>
                        </a:rPr>
                        <a:t>7. SUPPORTS POSITIVE CHANGE</a:t>
                      </a:r>
                    </a:p>
                    <a:p>
                      <a:r>
                        <a:rPr lang="en-US" sz="1000" b="1" dirty="0">
                          <a:effectLst/>
                        </a:rPr>
                        <a:t> </a:t>
                      </a:r>
                      <a:endParaRPr lang="en-US" sz="1000" b="1"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tc>
                  <a:txBody>
                    <a:bodyPr/>
                    <a:lstStyle/>
                    <a:p>
                      <a:pPr marL="171450" lvl="0" indent="-171450">
                        <a:buFont typeface="Arial" panose="020B0604020202020204" pitchFamily="34" charset="0"/>
                        <a:buChar char="•"/>
                      </a:pPr>
                      <a:r>
                        <a:rPr lang="en-US" sz="1000" dirty="0">
                          <a:effectLst/>
                        </a:rPr>
                        <a:t>Provides hope for improvements in lived experiences on the part of the child, while not overpromising or promoting unrealistic expectations</a:t>
                      </a:r>
                    </a:p>
                    <a:p>
                      <a:pPr marL="171450" lvl="0" indent="-171450">
                        <a:buFont typeface="Arial" panose="020B0604020202020204" pitchFamily="34" charset="0"/>
                        <a:buChar char="•"/>
                      </a:pPr>
                      <a:r>
                        <a:rPr lang="en-US" sz="1000" dirty="0">
                          <a:effectLst/>
                        </a:rPr>
                        <a:t>Offers reflections on the child or parent’s (negative) thoughts or feelings </a:t>
                      </a:r>
                    </a:p>
                    <a:p>
                      <a:pPr marL="171450" lvl="0" indent="-171450">
                        <a:buFont typeface="Arial" panose="020B0604020202020204" pitchFamily="34" charset="0"/>
                        <a:buChar char="•"/>
                      </a:pPr>
                      <a:r>
                        <a:rPr lang="en-US" sz="1000" dirty="0">
                          <a:effectLst/>
                        </a:rPr>
                        <a:t>Uses affirmations with the child/caregiver</a:t>
                      </a:r>
                    </a:p>
                    <a:p>
                      <a:pPr marL="171450" lvl="0" indent="-171450">
                        <a:buFont typeface="Arial" panose="020B0604020202020204" pitchFamily="34" charset="0"/>
                        <a:buChar char="•"/>
                      </a:pPr>
                      <a:r>
                        <a:rPr lang="en-US" sz="1000" dirty="0">
                          <a:effectLst/>
                        </a:rPr>
                        <a:t>Uses summary statements </a:t>
                      </a:r>
                    </a:p>
                    <a:p>
                      <a:pPr marL="171450" lvl="0" indent="-171450">
                        <a:buFont typeface="Arial" panose="020B0604020202020204" pitchFamily="34" charset="0"/>
                        <a:buChar char="•"/>
                      </a:pPr>
                      <a:r>
                        <a:rPr lang="en-US" sz="1000" dirty="0">
                          <a:effectLst/>
                        </a:rPr>
                        <a:t>Uses ‘change questions’ such as ‘coping questions’, ‘what else’, relationship questions, ‘exception finding questions’ and ‘miracle questions to incite the child or caregiver to focus on their strengths. </a:t>
                      </a:r>
                      <a:endParaRPr lang="en-US" sz="10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r>
                        <a:rPr lang="en-US" sz="1000" dirty="0">
                          <a:effectLst/>
                        </a:rPr>
                        <a:t> </a:t>
                      </a:r>
                      <a:endParaRPr lang="en-US" sz="10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2552673703"/>
                  </a:ext>
                </a:extLst>
              </a:tr>
              <a:tr h="649301">
                <a:tc>
                  <a:txBody>
                    <a:bodyPr/>
                    <a:lstStyle/>
                    <a:p>
                      <a:r>
                        <a:rPr lang="en-US" sz="1000" b="1" dirty="0">
                          <a:effectLst/>
                        </a:rPr>
                        <a:t>ACTIONS TO BE TAKEN</a:t>
                      </a:r>
                      <a:endParaRPr lang="en-US" sz="1000" b="1"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tc>
                  <a:txBody>
                    <a:bodyPr/>
                    <a:lstStyle/>
                    <a:p>
                      <a:r>
                        <a:rPr lang="en-US" sz="1000" dirty="0">
                          <a:effectLst/>
                        </a:rPr>
                        <a:t>Supervisor:</a:t>
                      </a:r>
                      <a:endParaRPr lang="en-US" sz="10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r>
                        <a:rPr lang="en-US" sz="1000" dirty="0">
                          <a:effectLst/>
                        </a:rPr>
                        <a:t>Caseworker: </a:t>
                      </a:r>
                    </a:p>
                    <a:p>
                      <a:r>
                        <a:rPr lang="en-US" sz="1000" dirty="0">
                          <a:effectLst/>
                        </a:rPr>
                        <a:t> </a:t>
                      </a:r>
                      <a:endParaRPr lang="en-US" sz="10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1099782252"/>
                  </a:ext>
                </a:extLst>
              </a:tr>
            </a:tbl>
          </a:graphicData>
        </a:graphic>
      </p:graphicFrame>
      <p:sp>
        <p:nvSpPr>
          <p:cNvPr id="5" name="Hexagon 4">
            <a:extLst>
              <a:ext uri="{FF2B5EF4-FFF2-40B4-BE49-F238E27FC236}">
                <a16:creationId xmlns:a16="http://schemas.microsoft.com/office/drawing/2014/main" id="{F06A6E4A-41BA-6980-4622-EC48AD06A77B}"/>
              </a:ext>
            </a:extLst>
          </p:cNvPr>
          <p:cNvSpPr/>
          <p:nvPr/>
        </p:nvSpPr>
        <p:spPr>
          <a:xfrm rot="1782986">
            <a:off x="286724" y="30111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Hexagon 5">
            <a:extLst>
              <a:ext uri="{FF2B5EF4-FFF2-40B4-BE49-F238E27FC236}">
                <a16:creationId xmlns:a16="http://schemas.microsoft.com/office/drawing/2014/main" id="{DB2B5FC5-74B2-BB45-11FA-CC0013569589}"/>
              </a:ext>
            </a:extLst>
          </p:cNvPr>
          <p:cNvSpPr/>
          <p:nvPr/>
        </p:nvSpPr>
        <p:spPr>
          <a:xfrm rot="1782986">
            <a:off x="286724" y="76395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Hexagon 6">
            <a:extLst>
              <a:ext uri="{FF2B5EF4-FFF2-40B4-BE49-F238E27FC236}">
                <a16:creationId xmlns:a16="http://schemas.microsoft.com/office/drawing/2014/main" id="{9F158766-AE31-8BDC-52C2-17E227A72C73}"/>
              </a:ext>
            </a:extLst>
          </p:cNvPr>
          <p:cNvSpPr/>
          <p:nvPr/>
        </p:nvSpPr>
        <p:spPr>
          <a:xfrm rot="1782986">
            <a:off x="286724" y="122680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Hexagon 7">
            <a:extLst>
              <a:ext uri="{FF2B5EF4-FFF2-40B4-BE49-F238E27FC236}">
                <a16:creationId xmlns:a16="http://schemas.microsoft.com/office/drawing/2014/main" id="{31F72FC9-7C43-6757-11E3-875C858C7257}"/>
              </a:ext>
            </a:extLst>
          </p:cNvPr>
          <p:cNvSpPr/>
          <p:nvPr/>
        </p:nvSpPr>
        <p:spPr>
          <a:xfrm rot="1782986">
            <a:off x="286724" y="1689645"/>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exagon 8">
            <a:extLst>
              <a:ext uri="{FF2B5EF4-FFF2-40B4-BE49-F238E27FC236}">
                <a16:creationId xmlns:a16="http://schemas.microsoft.com/office/drawing/2014/main" id="{4E79861B-A695-508B-939F-1910FF1FF8F3}"/>
              </a:ext>
            </a:extLst>
          </p:cNvPr>
          <p:cNvSpPr/>
          <p:nvPr/>
        </p:nvSpPr>
        <p:spPr>
          <a:xfrm rot="1782986">
            <a:off x="286724" y="215249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73020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2E90E172-F311-0FAE-CD33-CB29CD03BC05}"/>
              </a:ext>
            </a:extLst>
          </p:cNvPr>
          <p:cNvSpPr/>
          <p:nvPr/>
        </p:nvSpPr>
        <p:spPr>
          <a:xfrm>
            <a:off x="1465729" y="2191871"/>
            <a:ext cx="4782672" cy="1855694"/>
          </a:xfrm>
          <a:prstGeom prst="roundRect">
            <a:avLst/>
          </a:prstGeom>
          <a:noFill/>
          <a:ln w="571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F884CC47-1ED3-40DC-9EF4-01DD1B61C37F}"/>
              </a:ext>
            </a:extLst>
          </p:cNvPr>
          <p:cNvSpPr txBox="1"/>
          <p:nvPr/>
        </p:nvSpPr>
        <p:spPr>
          <a:xfrm>
            <a:off x="996287" y="1120069"/>
            <a:ext cx="5262998" cy="600164"/>
          </a:xfrm>
          <a:prstGeom prst="rect">
            <a:avLst/>
          </a:prstGeom>
          <a:noFill/>
          <a:ln>
            <a:noFill/>
          </a:ln>
        </p:spPr>
        <p:txBody>
          <a:bodyPr wrap="square" rtlCol="0">
            <a:spAutoFit/>
          </a:bodyPr>
          <a:lstStyle/>
          <a:p>
            <a:r>
              <a:rPr lang="en-US" sz="1100" dirty="0"/>
              <a:t>Select one of the following scenarios: Read it carefully and prepare to act as that character. You can build on what is written here, depending on how your team member interacts. Feel free to be creative.</a:t>
            </a:r>
          </a:p>
        </p:txBody>
      </p:sp>
      <p:sp>
        <p:nvSpPr>
          <p:cNvPr id="3" name="TextBox 2">
            <a:extLst>
              <a:ext uri="{FF2B5EF4-FFF2-40B4-BE49-F238E27FC236}">
                <a16:creationId xmlns:a16="http://schemas.microsoft.com/office/drawing/2014/main" id="{B20A2662-8041-6B2E-34AF-4C56B089DEF1}"/>
              </a:ext>
            </a:extLst>
          </p:cNvPr>
          <p:cNvSpPr txBox="1"/>
          <p:nvPr/>
        </p:nvSpPr>
        <p:spPr>
          <a:xfrm>
            <a:off x="996287" y="727329"/>
            <a:ext cx="5262998" cy="276999"/>
          </a:xfrm>
          <a:prstGeom prst="rect">
            <a:avLst/>
          </a:prstGeom>
          <a:noFill/>
        </p:spPr>
        <p:txBody>
          <a:bodyPr wrap="square" rtlCol="0">
            <a:spAutoFit/>
          </a:bodyPr>
          <a:lstStyle/>
          <a:p>
            <a:r>
              <a:rPr lang="en-US" sz="1200" b="1" spc="300" dirty="0">
                <a:solidFill>
                  <a:schemeClr val="tx1"/>
                </a:solidFill>
              </a:rPr>
              <a:t>RESPONDING WITH EMPATHY - ROLE PLAYS</a:t>
            </a:r>
          </a:p>
        </p:txBody>
      </p:sp>
      <p:sp>
        <p:nvSpPr>
          <p:cNvPr id="4" name="TextBox 3">
            <a:extLst>
              <a:ext uri="{FF2B5EF4-FFF2-40B4-BE49-F238E27FC236}">
                <a16:creationId xmlns:a16="http://schemas.microsoft.com/office/drawing/2014/main" id="{DA0C6722-7E2B-A6F9-4909-290B88C1CFDA}"/>
              </a:ext>
            </a:extLst>
          </p:cNvPr>
          <p:cNvSpPr txBox="1"/>
          <p:nvPr/>
        </p:nvSpPr>
        <p:spPr>
          <a:xfrm>
            <a:off x="2228833" y="2468736"/>
            <a:ext cx="3651433" cy="1277273"/>
          </a:xfrm>
          <a:prstGeom prst="rect">
            <a:avLst/>
          </a:prstGeom>
          <a:noFill/>
        </p:spPr>
        <p:txBody>
          <a:bodyPr wrap="square">
            <a:spAutoFit/>
          </a:bodyPr>
          <a:lstStyle/>
          <a:p>
            <a:r>
              <a:rPr lang="en-US" sz="1100" b="1" dirty="0"/>
              <a:t>ZE NAW</a:t>
            </a:r>
          </a:p>
          <a:p>
            <a:r>
              <a:rPr lang="en-US" sz="1100" dirty="0"/>
              <a:t>Ze Naw is a 6-year-old girl with a physical disability. Her right side is weaker (hemiparesis), which makes it harder to do everyday activities such as getting dressed or eating. For a girl her age, she’s very chatty and smart! She can read and write, do basic calculations, and tell the time. Ze Naw is internally displaced and lives with her family in an IDP camp.</a:t>
            </a:r>
          </a:p>
        </p:txBody>
      </p:sp>
      <p:grpSp>
        <p:nvGrpSpPr>
          <p:cNvPr id="5" name="Group 4">
            <a:extLst>
              <a:ext uri="{FF2B5EF4-FFF2-40B4-BE49-F238E27FC236}">
                <a16:creationId xmlns:a16="http://schemas.microsoft.com/office/drawing/2014/main" id="{E4C9A737-8C8C-06A5-717C-E640E10B90E0}"/>
              </a:ext>
            </a:extLst>
          </p:cNvPr>
          <p:cNvGrpSpPr/>
          <p:nvPr/>
        </p:nvGrpSpPr>
        <p:grpSpPr>
          <a:xfrm>
            <a:off x="1154216" y="2545297"/>
            <a:ext cx="623026" cy="1124149"/>
            <a:chOff x="1026208" y="3248786"/>
            <a:chExt cx="623026" cy="1124149"/>
          </a:xfrm>
          <a:solidFill>
            <a:schemeClr val="accent3">
              <a:lumMod val="20000"/>
              <a:lumOff val="80000"/>
            </a:schemeClr>
          </a:solidFill>
        </p:grpSpPr>
        <p:sp>
          <p:nvSpPr>
            <p:cNvPr id="6" name="Round Same Side Corner Rectangle 46">
              <a:extLst>
                <a:ext uri="{FF2B5EF4-FFF2-40B4-BE49-F238E27FC236}">
                  <a16:creationId xmlns:a16="http://schemas.microsoft.com/office/drawing/2014/main" id="{D634CCEF-1D3B-391A-C324-82787D9651C6}"/>
                </a:ext>
              </a:extLst>
            </p:cNvPr>
            <p:cNvSpPr/>
            <p:nvPr/>
          </p:nvSpPr>
          <p:spPr>
            <a:xfrm>
              <a:off x="1113010" y="3783235"/>
              <a:ext cx="450985" cy="58970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7" name="Oval 6">
              <a:extLst>
                <a:ext uri="{FF2B5EF4-FFF2-40B4-BE49-F238E27FC236}">
                  <a16:creationId xmlns:a16="http://schemas.microsoft.com/office/drawing/2014/main" id="{970E71BA-CA2D-7ED8-CA9B-4F289FF83BA3}"/>
                </a:ext>
              </a:extLst>
            </p:cNvPr>
            <p:cNvSpPr/>
            <p:nvPr/>
          </p:nvSpPr>
          <p:spPr>
            <a:xfrm>
              <a:off x="1109665" y="3248786"/>
              <a:ext cx="456112" cy="4561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6</a:t>
              </a:r>
            </a:p>
          </p:txBody>
        </p:sp>
        <p:sp>
          <p:nvSpPr>
            <p:cNvPr id="8" name="Trapezoid 7">
              <a:extLst>
                <a:ext uri="{FF2B5EF4-FFF2-40B4-BE49-F238E27FC236}">
                  <a16:creationId xmlns:a16="http://schemas.microsoft.com/office/drawing/2014/main" id="{116816B6-35B2-69D5-7215-D7E3AB71A0A1}"/>
                </a:ext>
              </a:extLst>
            </p:cNvPr>
            <p:cNvSpPr/>
            <p:nvPr/>
          </p:nvSpPr>
          <p:spPr>
            <a:xfrm>
              <a:off x="1026208" y="4002671"/>
              <a:ext cx="623026" cy="370264"/>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aphicFrame>
        <p:nvGraphicFramePr>
          <p:cNvPr id="11" name="Table 11">
            <a:extLst>
              <a:ext uri="{FF2B5EF4-FFF2-40B4-BE49-F238E27FC236}">
                <a16:creationId xmlns:a16="http://schemas.microsoft.com/office/drawing/2014/main" id="{882269B6-A335-1CBB-BB2A-7579FFF5CD99}"/>
              </a:ext>
            </a:extLst>
          </p:cNvPr>
          <p:cNvGraphicFramePr>
            <a:graphicFrameLocks noGrp="1"/>
          </p:cNvGraphicFramePr>
          <p:nvPr>
            <p:extLst>
              <p:ext uri="{D42A27DB-BD31-4B8C-83A1-F6EECF244321}">
                <p14:modId xmlns:p14="http://schemas.microsoft.com/office/powerpoint/2010/main" val="558087182"/>
              </p:ext>
            </p:extLst>
          </p:nvPr>
        </p:nvGraphicFramePr>
        <p:xfrm>
          <a:off x="996287" y="4655428"/>
          <a:ext cx="5252114" cy="2976880"/>
        </p:xfrm>
        <a:graphic>
          <a:graphicData uri="http://schemas.openxmlformats.org/drawingml/2006/table">
            <a:tbl>
              <a:tblPr firstRow="1" bandRow="1">
                <a:tableStyleId>{5C22544A-7EE6-4342-B048-85BDC9FD1C3A}</a:tableStyleId>
              </a:tblPr>
              <a:tblGrid>
                <a:gridCol w="2626057">
                  <a:extLst>
                    <a:ext uri="{9D8B030D-6E8A-4147-A177-3AD203B41FA5}">
                      <a16:colId xmlns:a16="http://schemas.microsoft.com/office/drawing/2014/main" val="2555291949"/>
                    </a:ext>
                  </a:extLst>
                </a:gridCol>
                <a:gridCol w="2626057">
                  <a:extLst>
                    <a:ext uri="{9D8B030D-6E8A-4147-A177-3AD203B41FA5}">
                      <a16:colId xmlns:a16="http://schemas.microsoft.com/office/drawing/2014/main" val="1352880465"/>
                    </a:ext>
                  </a:extLst>
                </a:gridCol>
              </a:tblGrid>
              <a:tr h="370840">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CA" sz="1100" b="1" dirty="0">
                          <a:solidFill>
                            <a:schemeClr val="tx1"/>
                          </a:solidFill>
                          <a:latin typeface="+mn-lt"/>
                        </a:rPr>
                        <a:t>SCENARIO 1</a:t>
                      </a:r>
                      <a:endParaRPr lang="en-US" sz="1100" b="1" dirty="0">
                        <a:solidFill>
                          <a:schemeClr val="tx1"/>
                        </a:solidFill>
                        <a:latin typeface="+mn-lt"/>
                      </a:endParaRPr>
                    </a:p>
                  </a:txBody>
                  <a:tcPr>
                    <a:solidFill>
                      <a:schemeClr val="accent3">
                        <a:lumMod val="20000"/>
                        <a:lumOff val="80000"/>
                      </a:schemeClr>
                    </a:solidFill>
                  </a:tcPr>
                </a:tc>
                <a:tc hMerge="1">
                  <a:txBody>
                    <a:bodyPr/>
                    <a:lstStyle/>
                    <a:p>
                      <a:endParaRPr lang="en-US"/>
                    </a:p>
                  </a:txBody>
                  <a:tcPr/>
                </a:tc>
                <a:extLst>
                  <a:ext uri="{0D108BD9-81ED-4DB2-BD59-A6C34878D82A}">
                    <a16:rowId xmlns:a16="http://schemas.microsoft.com/office/drawing/2014/main" val="2927562805"/>
                  </a:ext>
                </a:extLst>
              </a:tr>
              <a:tr h="370840">
                <a:tc>
                  <a:txBody>
                    <a:bodyPr/>
                    <a:lstStyle/>
                    <a:p>
                      <a:r>
                        <a:rPr lang="en-CA" sz="1100" b="1" dirty="0">
                          <a:latin typeface="+mn-lt"/>
                        </a:rPr>
                        <a:t>STORY</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100" dirty="0">
                          <a:effectLst/>
                          <a:latin typeface="+mn-lt"/>
                          <a:ea typeface="Calibri" panose="020F0502020204030204" pitchFamily="34" charset="0"/>
                          <a:cs typeface="Arial" panose="020B0604020202020204" pitchFamily="34" charset="0"/>
                        </a:rPr>
                        <a:t>You were playing outside with some other kids from your block in the camp. Suddenly, three big dogs passed by, and the other kids started to throw rocks and sticks at them. The dogs became aggressive, growling and barking. The other kids ran, but you were not able to get away very fast. Suddenly you were surrounded by 3 dogs, and you were very scared they would bite you. A man who passed by saw what happened, and he came to help you by chasing the dogs away.</a:t>
                      </a:r>
                      <a:endParaRPr lang="en-GB" sz="1100" dirty="0">
                        <a:latin typeface="+mn-lt"/>
                        <a:ea typeface="Calibri" panose="020F0502020204030204" pitchFamily="34" charset="0"/>
                        <a:cs typeface="Arial" panose="020B0604020202020204" pitchFamily="34" charset="0"/>
                      </a:endParaRPr>
                    </a:p>
                  </a:txBody>
                  <a:tcPr>
                    <a:noFill/>
                  </a:tcPr>
                </a:tc>
                <a:tc>
                  <a:txBody>
                    <a:bodyPr/>
                    <a:lstStyle/>
                    <a:p>
                      <a:r>
                        <a:rPr lang="en-GB" sz="1100" b="1" dirty="0">
                          <a:latin typeface="+mn-lt"/>
                          <a:ea typeface="Calibri" panose="020F0502020204030204" pitchFamily="34" charset="0"/>
                          <a:cs typeface="Arial" panose="020B0604020202020204" pitchFamily="34" charset="0"/>
                        </a:rPr>
                        <a:t>EMOTIONS</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1100" dirty="0">
                          <a:latin typeface="+mn-lt"/>
                          <a:ea typeface="Calibri" panose="020F0502020204030204" pitchFamily="34" charset="0"/>
                          <a:cs typeface="Arial" panose="020B0604020202020204" pitchFamily="34" charset="0"/>
                        </a:rPr>
                        <a:t>This just happened a minute before the caseworker arrived at your shelter. You feel shaken and </a:t>
                      </a:r>
                      <a:r>
                        <a:rPr lang="en-GB" sz="1100" u="sng" dirty="0">
                          <a:latin typeface="+mn-lt"/>
                          <a:ea typeface="Calibri" panose="020F0502020204030204" pitchFamily="34" charset="0"/>
                          <a:cs typeface="Arial" panose="020B0604020202020204" pitchFamily="34" charset="0"/>
                        </a:rPr>
                        <a:t>anxious.</a:t>
                      </a:r>
                      <a:r>
                        <a:rPr lang="en-GB" sz="1100" dirty="0">
                          <a:latin typeface="+mn-lt"/>
                          <a:ea typeface="Calibri" panose="020F0502020204030204" pitchFamily="34" charset="0"/>
                          <a:cs typeface="Arial" panose="020B0604020202020204" pitchFamily="34" charset="0"/>
                        </a:rPr>
                        <a:t> You have always been scared of dogs. You also feel </a:t>
                      </a:r>
                      <a:r>
                        <a:rPr lang="en-GB" sz="1100" u="sng" dirty="0">
                          <a:latin typeface="+mn-lt"/>
                          <a:ea typeface="Calibri" panose="020F0502020204030204" pitchFamily="34" charset="0"/>
                          <a:cs typeface="Arial" panose="020B0604020202020204" pitchFamily="34" charset="0"/>
                        </a:rPr>
                        <a:t>let down </a:t>
                      </a:r>
                      <a:r>
                        <a:rPr lang="en-GB" sz="1100" dirty="0">
                          <a:latin typeface="+mn-lt"/>
                          <a:ea typeface="Calibri" panose="020F0502020204030204" pitchFamily="34" charset="0"/>
                          <a:cs typeface="Arial" panose="020B0604020202020204" pitchFamily="34" charset="0"/>
                        </a:rPr>
                        <a:t>and </a:t>
                      </a:r>
                      <a:r>
                        <a:rPr lang="en-GB" sz="1100" u="sng" dirty="0">
                          <a:latin typeface="+mn-lt"/>
                          <a:ea typeface="Calibri" panose="020F0502020204030204" pitchFamily="34" charset="0"/>
                          <a:cs typeface="Arial" panose="020B0604020202020204" pitchFamily="34" charset="0"/>
                        </a:rPr>
                        <a:t>disappointed</a:t>
                      </a:r>
                      <a:r>
                        <a:rPr lang="en-GB" sz="1100" dirty="0">
                          <a:latin typeface="+mn-lt"/>
                          <a:ea typeface="Calibri" panose="020F0502020204030204" pitchFamily="34" charset="0"/>
                          <a:cs typeface="Arial" panose="020B0604020202020204" pitchFamily="34" charset="0"/>
                        </a:rPr>
                        <a:t> that your friends ran off without helping you.</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100" dirty="0">
                        <a:latin typeface="+mn-lt"/>
                        <a:ea typeface="Calibri" panose="020F050202020403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1100" b="1" dirty="0">
                          <a:effectLst/>
                          <a:latin typeface="+mn-lt"/>
                          <a:ea typeface="Calibri" panose="020F0502020204030204" pitchFamily="34" charset="0"/>
                          <a:cs typeface="Arial" panose="020B0604020202020204" pitchFamily="34" charset="0"/>
                        </a:rPr>
                        <a:t>ROLE PLAY</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100" dirty="0">
                          <a:effectLst/>
                          <a:latin typeface="+mn-lt"/>
                          <a:ea typeface="Calibri" panose="020F0502020204030204" pitchFamily="34" charset="0"/>
                          <a:cs typeface="Arial" panose="020B0604020202020204" pitchFamily="34" charset="0"/>
                        </a:rPr>
                        <a:t>During this role play, you should share your story and try to express your emotions to allow the person playing the role of caseworker to practice responding with empathy. Don’t forget that Ze Naw is only 7 years old!</a:t>
                      </a:r>
                      <a:endParaRPr lang="en-GB" sz="1100" dirty="0">
                        <a:effectLst/>
                        <a:latin typeface="+mn-lt"/>
                        <a:ea typeface="Calibri" panose="020F0502020204030204" pitchFamily="34" charset="0"/>
                        <a:cs typeface="Arial" panose="020B0604020202020204" pitchFamily="34" charset="0"/>
                      </a:endParaRPr>
                    </a:p>
                  </a:txBody>
                  <a:tcPr>
                    <a:noFill/>
                  </a:tcPr>
                </a:tc>
                <a:extLst>
                  <a:ext uri="{0D108BD9-81ED-4DB2-BD59-A6C34878D82A}">
                    <a16:rowId xmlns:a16="http://schemas.microsoft.com/office/drawing/2014/main" val="2118524219"/>
                  </a:ext>
                </a:extLst>
              </a:tr>
            </a:tbl>
          </a:graphicData>
        </a:graphic>
      </p:graphicFrame>
      <p:sp>
        <p:nvSpPr>
          <p:cNvPr id="14" name="Hexagon 13">
            <a:extLst>
              <a:ext uri="{FF2B5EF4-FFF2-40B4-BE49-F238E27FC236}">
                <a16:creationId xmlns:a16="http://schemas.microsoft.com/office/drawing/2014/main" id="{7D3773E4-E435-CCBC-9483-A6E835A5AEA9}"/>
              </a:ext>
            </a:extLst>
          </p:cNvPr>
          <p:cNvSpPr/>
          <p:nvPr/>
        </p:nvSpPr>
        <p:spPr>
          <a:xfrm rot="1782986">
            <a:off x="286724" y="30111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Hexagon 14">
            <a:extLst>
              <a:ext uri="{FF2B5EF4-FFF2-40B4-BE49-F238E27FC236}">
                <a16:creationId xmlns:a16="http://schemas.microsoft.com/office/drawing/2014/main" id="{10644423-192F-F9B5-74EF-DB947FE3291F}"/>
              </a:ext>
            </a:extLst>
          </p:cNvPr>
          <p:cNvSpPr/>
          <p:nvPr/>
        </p:nvSpPr>
        <p:spPr>
          <a:xfrm rot="1782986">
            <a:off x="286724" y="76395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Hexagon 15">
            <a:extLst>
              <a:ext uri="{FF2B5EF4-FFF2-40B4-BE49-F238E27FC236}">
                <a16:creationId xmlns:a16="http://schemas.microsoft.com/office/drawing/2014/main" id="{B65FC486-9769-B2E3-B3C4-378D4676E862}"/>
              </a:ext>
            </a:extLst>
          </p:cNvPr>
          <p:cNvSpPr/>
          <p:nvPr/>
        </p:nvSpPr>
        <p:spPr>
          <a:xfrm rot="1782986">
            <a:off x="286724" y="122680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Hexagon 16">
            <a:extLst>
              <a:ext uri="{FF2B5EF4-FFF2-40B4-BE49-F238E27FC236}">
                <a16:creationId xmlns:a16="http://schemas.microsoft.com/office/drawing/2014/main" id="{A273CF93-3902-9FCB-0373-DCAEEC167B3E}"/>
              </a:ext>
            </a:extLst>
          </p:cNvPr>
          <p:cNvSpPr/>
          <p:nvPr/>
        </p:nvSpPr>
        <p:spPr>
          <a:xfrm rot="1782986">
            <a:off x="286724" y="1689645"/>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Hexagon 17">
            <a:extLst>
              <a:ext uri="{FF2B5EF4-FFF2-40B4-BE49-F238E27FC236}">
                <a16:creationId xmlns:a16="http://schemas.microsoft.com/office/drawing/2014/main" id="{55C337FA-BB13-29EE-7D49-1C1A4CF88B3E}"/>
              </a:ext>
            </a:extLst>
          </p:cNvPr>
          <p:cNvSpPr/>
          <p:nvPr/>
        </p:nvSpPr>
        <p:spPr>
          <a:xfrm rot="1782986">
            <a:off x="286724" y="215249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30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A7F2A3E-E54A-6EB3-35DD-AE759A349A7F}"/>
              </a:ext>
            </a:extLst>
          </p:cNvPr>
          <p:cNvSpPr/>
          <p:nvPr/>
        </p:nvSpPr>
        <p:spPr>
          <a:xfrm>
            <a:off x="2750665" y="2290669"/>
            <a:ext cx="3499662" cy="1750644"/>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518CC7B1-B556-3275-5027-01B0334BBCDA}"/>
              </a:ext>
            </a:extLst>
          </p:cNvPr>
          <p:cNvSpPr txBox="1"/>
          <p:nvPr/>
        </p:nvSpPr>
        <p:spPr>
          <a:xfrm>
            <a:off x="996287" y="701283"/>
            <a:ext cx="5254042" cy="523220"/>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5FC6C5"/>
                </a:highlight>
                <a:latin typeface="Calibri"/>
                <a:ea typeface="Calibri"/>
                <a:cs typeface="Calibri"/>
                <a:sym typeface="Calibri"/>
              </a:rPr>
              <a:t>SESSION 2: HOW CAN I USE REFLECTION TO LEARN?</a:t>
            </a:r>
          </a:p>
        </p:txBody>
      </p:sp>
      <p:sp>
        <p:nvSpPr>
          <p:cNvPr id="5" name="TextBox 4">
            <a:extLst>
              <a:ext uri="{FF2B5EF4-FFF2-40B4-BE49-F238E27FC236}">
                <a16:creationId xmlns:a16="http://schemas.microsoft.com/office/drawing/2014/main" id="{CC08254A-B25A-43D7-22D4-A1A1257622FF}"/>
              </a:ext>
            </a:extLst>
          </p:cNvPr>
          <p:cNvSpPr txBox="1"/>
          <p:nvPr/>
        </p:nvSpPr>
        <p:spPr>
          <a:xfrm>
            <a:off x="996287" y="1340259"/>
            <a:ext cx="5254042" cy="276999"/>
          </a:xfrm>
          <a:prstGeom prst="rect">
            <a:avLst/>
          </a:prstGeom>
          <a:noFill/>
        </p:spPr>
        <p:txBody>
          <a:bodyPr wrap="square" rtlCol="0">
            <a:spAutoFit/>
          </a:bodyPr>
          <a:lstStyle/>
          <a:p>
            <a:r>
              <a:rPr lang="en-US" sz="1200" b="1" spc="300" dirty="0">
                <a:solidFill>
                  <a:schemeClr val="tx1"/>
                </a:solidFill>
              </a:rPr>
              <a:t>REFLECTION EXERCISE</a:t>
            </a:r>
          </a:p>
        </p:txBody>
      </p:sp>
      <p:sp>
        <p:nvSpPr>
          <p:cNvPr id="6" name="TextBox 5">
            <a:extLst>
              <a:ext uri="{FF2B5EF4-FFF2-40B4-BE49-F238E27FC236}">
                <a16:creationId xmlns:a16="http://schemas.microsoft.com/office/drawing/2014/main" id="{B59FF879-2B51-CC3E-4AE3-0CE7CE18469F}"/>
              </a:ext>
            </a:extLst>
          </p:cNvPr>
          <p:cNvSpPr txBox="1"/>
          <p:nvPr/>
        </p:nvSpPr>
        <p:spPr>
          <a:xfrm>
            <a:off x="996286" y="1741463"/>
            <a:ext cx="5254041" cy="261610"/>
          </a:xfrm>
          <a:prstGeom prst="rect">
            <a:avLst/>
          </a:prstGeom>
          <a:noFill/>
        </p:spPr>
        <p:txBody>
          <a:bodyPr wrap="square">
            <a:spAutoFit/>
          </a:bodyPr>
          <a:lstStyle/>
          <a:p>
            <a:r>
              <a:rPr lang="en-US" sz="1100" b="1" dirty="0"/>
              <a:t>Complete your individual reflection exercise</a:t>
            </a:r>
          </a:p>
        </p:txBody>
      </p:sp>
      <p:sp>
        <p:nvSpPr>
          <p:cNvPr id="7" name="Arrow: Pentagon 6">
            <a:extLst>
              <a:ext uri="{FF2B5EF4-FFF2-40B4-BE49-F238E27FC236}">
                <a16:creationId xmlns:a16="http://schemas.microsoft.com/office/drawing/2014/main" id="{73D6C904-7CAB-3130-7BB5-2DFD8D568673}"/>
              </a:ext>
            </a:extLst>
          </p:cNvPr>
          <p:cNvSpPr/>
          <p:nvPr/>
        </p:nvSpPr>
        <p:spPr>
          <a:xfrm>
            <a:off x="996286" y="2290668"/>
            <a:ext cx="1408249" cy="32598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solidFill>
                <a:latin typeface="Arial" panose="020B0604020202020204" pitchFamily="34" charset="0"/>
                <a:cs typeface="Arial" panose="020B0604020202020204" pitchFamily="34" charset="0"/>
              </a:rPr>
              <a:t>WHAT?</a:t>
            </a:r>
            <a:endParaRPr lang="en-US" sz="1100" dirty="0">
              <a:solidFill>
                <a:schemeClr val="bg1"/>
              </a:solidFill>
            </a:endParaRPr>
          </a:p>
        </p:txBody>
      </p:sp>
      <p:grpSp>
        <p:nvGrpSpPr>
          <p:cNvPr id="12" name="Group 11">
            <a:extLst>
              <a:ext uri="{FF2B5EF4-FFF2-40B4-BE49-F238E27FC236}">
                <a16:creationId xmlns:a16="http://schemas.microsoft.com/office/drawing/2014/main" id="{504AC96F-B54F-62DF-CBDF-13E47BD90DD7}"/>
              </a:ext>
            </a:extLst>
          </p:cNvPr>
          <p:cNvGrpSpPr/>
          <p:nvPr/>
        </p:nvGrpSpPr>
        <p:grpSpPr>
          <a:xfrm>
            <a:off x="1029049" y="2812971"/>
            <a:ext cx="1690023" cy="1340127"/>
            <a:chOff x="6355443" y="2768909"/>
            <a:chExt cx="4819103" cy="3821376"/>
          </a:xfrm>
          <a:solidFill>
            <a:schemeClr val="accent5">
              <a:lumMod val="20000"/>
              <a:lumOff val="80000"/>
            </a:schemeClr>
          </a:solidFill>
        </p:grpSpPr>
        <p:grpSp>
          <p:nvGrpSpPr>
            <p:cNvPr id="13" name="Group 12">
              <a:extLst>
                <a:ext uri="{FF2B5EF4-FFF2-40B4-BE49-F238E27FC236}">
                  <a16:creationId xmlns:a16="http://schemas.microsoft.com/office/drawing/2014/main" id="{D599E2D3-1F9D-9814-4EED-5D374D8DE764}"/>
                </a:ext>
              </a:extLst>
            </p:cNvPr>
            <p:cNvGrpSpPr/>
            <p:nvPr/>
          </p:nvGrpSpPr>
          <p:grpSpPr>
            <a:xfrm>
              <a:off x="6355443" y="2768909"/>
              <a:ext cx="4415537" cy="3381803"/>
              <a:chOff x="6250241" y="2615892"/>
              <a:chExt cx="4415537" cy="3381803"/>
            </a:xfrm>
            <a:grpFill/>
          </p:grpSpPr>
          <p:sp>
            <p:nvSpPr>
              <p:cNvPr id="22" name="Oval 21">
                <a:extLst>
                  <a:ext uri="{FF2B5EF4-FFF2-40B4-BE49-F238E27FC236}">
                    <a16:creationId xmlns:a16="http://schemas.microsoft.com/office/drawing/2014/main" id="{B6A63015-1B1B-1F78-195F-1F2B50E76A54}"/>
                  </a:ext>
                </a:extLst>
              </p:cNvPr>
              <p:cNvSpPr/>
              <p:nvPr/>
            </p:nvSpPr>
            <p:spPr>
              <a:xfrm>
                <a:off x="6250241" y="2707524"/>
                <a:ext cx="2362701" cy="2362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7F285C95-9E54-CA2F-2E0A-D0FD62DCFD08}"/>
                  </a:ext>
                </a:extLst>
              </p:cNvPr>
              <p:cNvSpPr/>
              <p:nvPr/>
            </p:nvSpPr>
            <p:spPr>
              <a:xfrm>
                <a:off x="7888912" y="2615892"/>
                <a:ext cx="1938992" cy="19389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ED64420A-8D8F-E3F6-3C53-697C95148EA2}"/>
                  </a:ext>
                </a:extLst>
              </p:cNvPr>
              <p:cNvSpPr/>
              <p:nvPr/>
            </p:nvSpPr>
            <p:spPr>
              <a:xfrm>
                <a:off x="6543290" y="3634995"/>
                <a:ext cx="2362700" cy="23627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B3AF82E-AB7C-7CBC-16CB-A83986C76F75}"/>
                  </a:ext>
                </a:extLst>
              </p:cNvPr>
              <p:cNvSpPr/>
              <p:nvPr/>
            </p:nvSpPr>
            <p:spPr>
              <a:xfrm>
                <a:off x="8382566" y="3441827"/>
                <a:ext cx="2283212" cy="22832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Oval 14">
              <a:extLst>
                <a:ext uri="{FF2B5EF4-FFF2-40B4-BE49-F238E27FC236}">
                  <a16:creationId xmlns:a16="http://schemas.microsoft.com/office/drawing/2014/main" id="{87579D01-C611-B614-6BAD-9B7374036F5F}"/>
                </a:ext>
              </a:extLst>
            </p:cNvPr>
            <p:cNvSpPr/>
            <p:nvPr/>
          </p:nvSpPr>
          <p:spPr>
            <a:xfrm>
              <a:off x="10489490" y="5535526"/>
              <a:ext cx="685056" cy="6850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97B65683-E66C-6796-C97B-370A2B9FA226}"/>
                </a:ext>
              </a:extLst>
            </p:cNvPr>
            <p:cNvSpPr/>
            <p:nvPr/>
          </p:nvSpPr>
          <p:spPr>
            <a:xfrm>
              <a:off x="10150272" y="6247757"/>
              <a:ext cx="342527" cy="3425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2F01C9C3-9A00-C550-4811-F8EF00502632}"/>
              </a:ext>
            </a:extLst>
          </p:cNvPr>
          <p:cNvSpPr txBox="1"/>
          <p:nvPr/>
        </p:nvSpPr>
        <p:spPr>
          <a:xfrm>
            <a:off x="1131819" y="3183717"/>
            <a:ext cx="1281569" cy="430887"/>
          </a:xfrm>
          <a:prstGeom prst="rect">
            <a:avLst/>
          </a:prstGeom>
          <a:noFill/>
        </p:spPr>
        <p:txBody>
          <a:bodyPr wrap="square">
            <a:spAutoFit/>
          </a:bodyPr>
          <a:lstStyle/>
          <a:p>
            <a:pPr algn="ctr"/>
            <a:r>
              <a:rPr lang="en-US" sz="1100" i="1" dirty="0">
                <a:cs typeface="Arial" panose="020B0604020202020204" pitchFamily="34" charset="0"/>
              </a:rPr>
              <a:t>What happened? What did I do? </a:t>
            </a:r>
          </a:p>
        </p:txBody>
      </p:sp>
      <p:sp>
        <p:nvSpPr>
          <p:cNvPr id="27" name="Rectangle 26">
            <a:extLst>
              <a:ext uri="{FF2B5EF4-FFF2-40B4-BE49-F238E27FC236}">
                <a16:creationId xmlns:a16="http://schemas.microsoft.com/office/drawing/2014/main" id="{B6139F2F-4A50-47D5-05E4-B1FF722EDEEB}"/>
              </a:ext>
            </a:extLst>
          </p:cNvPr>
          <p:cNvSpPr/>
          <p:nvPr/>
        </p:nvSpPr>
        <p:spPr>
          <a:xfrm>
            <a:off x="2750665" y="4640796"/>
            <a:ext cx="3499662" cy="1750644"/>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Arrow: Pentagon 27">
            <a:extLst>
              <a:ext uri="{FF2B5EF4-FFF2-40B4-BE49-F238E27FC236}">
                <a16:creationId xmlns:a16="http://schemas.microsoft.com/office/drawing/2014/main" id="{5347B330-8D21-5AF6-351C-CB99EDFC2335}"/>
              </a:ext>
            </a:extLst>
          </p:cNvPr>
          <p:cNvSpPr/>
          <p:nvPr/>
        </p:nvSpPr>
        <p:spPr>
          <a:xfrm>
            <a:off x="996286" y="4640795"/>
            <a:ext cx="1408249" cy="32598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solidFill>
                <a:latin typeface="Arial" panose="020B0604020202020204" pitchFamily="34" charset="0"/>
                <a:cs typeface="Arial" panose="020B0604020202020204" pitchFamily="34" charset="0"/>
              </a:rPr>
              <a:t>SO WHAT?</a:t>
            </a:r>
            <a:endParaRPr lang="en-US" sz="1100" dirty="0">
              <a:solidFill>
                <a:schemeClr val="bg1"/>
              </a:solidFill>
            </a:endParaRPr>
          </a:p>
        </p:txBody>
      </p:sp>
      <p:grpSp>
        <p:nvGrpSpPr>
          <p:cNvPr id="29" name="Group 28">
            <a:extLst>
              <a:ext uri="{FF2B5EF4-FFF2-40B4-BE49-F238E27FC236}">
                <a16:creationId xmlns:a16="http://schemas.microsoft.com/office/drawing/2014/main" id="{69B41E25-0F40-BB38-BB52-E07989F41ADB}"/>
              </a:ext>
            </a:extLst>
          </p:cNvPr>
          <p:cNvGrpSpPr/>
          <p:nvPr/>
        </p:nvGrpSpPr>
        <p:grpSpPr>
          <a:xfrm>
            <a:off x="1029049" y="4987233"/>
            <a:ext cx="1644458" cy="1361837"/>
            <a:chOff x="6355443" y="2267429"/>
            <a:chExt cx="4689174" cy="3883283"/>
          </a:xfrm>
          <a:solidFill>
            <a:schemeClr val="accent5">
              <a:lumMod val="20000"/>
              <a:lumOff val="80000"/>
            </a:schemeClr>
          </a:solidFill>
        </p:grpSpPr>
        <p:grpSp>
          <p:nvGrpSpPr>
            <p:cNvPr id="30" name="Group 29">
              <a:extLst>
                <a:ext uri="{FF2B5EF4-FFF2-40B4-BE49-F238E27FC236}">
                  <a16:creationId xmlns:a16="http://schemas.microsoft.com/office/drawing/2014/main" id="{6F5CCB54-5B45-5A55-C3A4-EE5491DA7A74}"/>
                </a:ext>
              </a:extLst>
            </p:cNvPr>
            <p:cNvGrpSpPr/>
            <p:nvPr/>
          </p:nvGrpSpPr>
          <p:grpSpPr>
            <a:xfrm>
              <a:off x="6355443" y="2768909"/>
              <a:ext cx="4415537" cy="3381803"/>
              <a:chOff x="6250241" y="2615892"/>
              <a:chExt cx="4415537" cy="3381803"/>
            </a:xfrm>
            <a:grpFill/>
          </p:grpSpPr>
          <p:sp>
            <p:nvSpPr>
              <p:cNvPr id="33" name="Oval 32">
                <a:extLst>
                  <a:ext uri="{FF2B5EF4-FFF2-40B4-BE49-F238E27FC236}">
                    <a16:creationId xmlns:a16="http://schemas.microsoft.com/office/drawing/2014/main" id="{3D2D4B72-5BED-CACD-FA19-3C89CAF23639}"/>
                  </a:ext>
                </a:extLst>
              </p:cNvPr>
              <p:cNvSpPr/>
              <p:nvPr/>
            </p:nvSpPr>
            <p:spPr>
              <a:xfrm>
                <a:off x="6250241" y="2707524"/>
                <a:ext cx="2362701" cy="2362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5660341-4DF0-B321-8304-8DC070A32EF8}"/>
                  </a:ext>
                </a:extLst>
              </p:cNvPr>
              <p:cNvSpPr/>
              <p:nvPr/>
            </p:nvSpPr>
            <p:spPr>
              <a:xfrm>
                <a:off x="7888912" y="2615892"/>
                <a:ext cx="1938992" cy="19389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785E454-8E53-26E4-7A8E-1FC284ADB00E}"/>
                  </a:ext>
                </a:extLst>
              </p:cNvPr>
              <p:cNvSpPr/>
              <p:nvPr/>
            </p:nvSpPr>
            <p:spPr>
              <a:xfrm>
                <a:off x="6543290" y="3634995"/>
                <a:ext cx="2362700" cy="23627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17BAFC07-9776-9DA1-4DB8-3DEA527B8D89}"/>
                  </a:ext>
                </a:extLst>
              </p:cNvPr>
              <p:cNvSpPr/>
              <p:nvPr/>
            </p:nvSpPr>
            <p:spPr>
              <a:xfrm>
                <a:off x="8382566" y="3441827"/>
                <a:ext cx="2283212" cy="22832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Oval 30">
              <a:extLst>
                <a:ext uri="{FF2B5EF4-FFF2-40B4-BE49-F238E27FC236}">
                  <a16:creationId xmlns:a16="http://schemas.microsoft.com/office/drawing/2014/main" id="{736C0012-2285-C299-8CBE-098A8991DB6A}"/>
                </a:ext>
              </a:extLst>
            </p:cNvPr>
            <p:cNvSpPr/>
            <p:nvPr/>
          </p:nvSpPr>
          <p:spPr>
            <a:xfrm>
              <a:off x="10200068" y="2637132"/>
              <a:ext cx="685056" cy="685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3074F2BF-34F9-9000-F21D-41BAA4E355A9}"/>
                </a:ext>
              </a:extLst>
            </p:cNvPr>
            <p:cNvSpPr/>
            <p:nvPr/>
          </p:nvSpPr>
          <p:spPr>
            <a:xfrm>
              <a:off x="10702089" y="2267429"/>
              <a:ext cx="342528" cy="3425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53A576EA-D47F-51B6-95CC-71E16859B9ED}"/>
              </a:ext>
            </a:extLst>
          </p:cNvPr>
          <p:cNvSpPr txBox="1"/>
          <p:nvPr/>
        </p:nvSpPr>
        <p:spPr>
          <a:xfrm>
            <a:off x="1029050" y="5241074"/>
            <a:ext cx="1421568" cy="938719"/>
          </a:xfrm>
          <a:prstGeom prst="rect">
            <a:avLst/>
          </a:prstGeom>
          <a:noFill/>
        </p:spPr>
        <p:txBody>
          <a:bodyPr wrap="square">
            <a:spAutoFit/>
          </a:bodyPr>
          <a:lstStyle/>
          <a:p>
            <a:pPr algn="ctr"/>
            <a:r>
              <a:rPr lang="en-US" sz="1100" i="1" dirty="0">
                <a:cs typeface="Arial" panose="020B0604020202020204" pitchFamily="34" charset="0"/>
              </a:rPr>
              <a:t>What was the outcome? What could I have done differently? What did I learn from this?</a:t>
            </a:r>
          </a:p>
        </p:txBody>
      </p:sp>
      <p:sp>
        <p:nvSpPr>
          <p:cNvPr id="47" name="Rectangle 46">
            <a:extLst>
              <a:ext uri="{FF2B5EF4-FFF2-40B4-BE49-F238E27FC236}">
                <a16:creationId xmlns:a16="http://schemas.microsoft.com/office/drawing/2014/main" id="{3CF72EAB-E163-AAAC-37CA-8F36A5AA749C}"/>
              </a:ext>
            </a:extLst>
          </p:cNvPr>
          <p:cNvSpPr/>
          <p:nvPr/>
        </p:nvSpPr>
        <p:spPr>
          <a:xfrm>
            <a:off x="2750665" y="6942063"/>
            <a:ext cx="3499662" cy="1750644"/>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Arrow: Pentagon 47">
            <a:extLst>
              <a:ext uri="{FF2B5EF4-FFF2-40B4-BE49-F238E27FC236}">
                <a16:creationId xmlns:a16="http://schemas.microsoft.com/office/drawing/2014/main" id="{079B608F-67D4-C50C-566E-1B6830E8B835}"/>
              </a:ext>
            </a:extLst>
          </p:cNvPr>
          <p:cNvSpPr/>
          <p:nvPr/>
        </p:nvSpPr>
        <p:spPr>
          <a:xfrm>
            <a:off x="996286" y="6942062"/>
            <a:ext cx="1408249" cy="32598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solidFill>
                <a:latin typeface="Arial" panose="020B0604020202020204" pitchFamily="34" charset="0"/>
                <a:cs typeface="Arial" panose="020B0604020202020204" pitchFamily="34" charset="0"/>
              </a:rPr>
              <a:t>NOW WHAT?</a:t>
            </a:r>
            <a:endParaRPr lang="en-US" sz="1100" dirty="0">
              <a:solidFill>
                <a:schemeClr val="bg1"/>
              </a:solidFill>
            </a:endParaRPr>
          </a:p>
        </p:txBody>
      </p:sp>
      <p:grpSp>
        <p:nvGrpSpPr>
          <p:cNvPr id="49" name="Group 48">
            <a:extLst>
              <a:ext uri="{FF2B5EF4-FFF2-40B4-BE49-F238E27FC236}">
                <a16:creationId xmlns:a16="http://schemas.microsoft.com/office/drawing/2014/main" id="{FB60726A-63E1-2BE8-1344-850A8B30CCAE}"/>
              </a:ext>
            </a:extLst>
          </p:cNvPr>
          <p:cNvGrpSpPr/>
          <p:nvPr/>
        </p:nvGrpSpPr>
        <p:grpSpPr>
          <a:xfrm>
            <a:off x="1029050" y="7464365"/>
            <a:ext cx="1548496" cy="1395755"/>
            <a:chOff x="6355443" y="2768909"/>
            <a:chExt cx="4415537" cy="3980000"/>
          </a:xfrm>
          <a:solidFill>
            <a:schemeClr val="accent5">
              <a:lumMod val="20000"/>
              <a:lumOff val="80000"/>
            </a:schemeClr>
          </a:solidFill>
        </p:grpSpPr>
        <p:grpSp>
          <p:nvGrpSpPr>
            <p:cNvPr id="50" name="Group 49">
              <a:extLst>
                <a:ext uri="{FF2B5EF4-FFF2-40B4-BE49-F238E27FC236}">
                  <a16:creationId xmlns:a16="http://schemas.microsoft.com/office/drawing/2014/main" id="{40D5D25A-623B-D597-862E-794D14066F7D}"/>
                </a:ext>
              </a:extLst>
            </p:cNvPr>
            <p:cNvGrpSpPr/>
            <p:nvPr/>
          </p:nvGrpSpPr>
          <p:grpSpPr>
            <a:xfrm>
              <a:off x="6355443" y="2768909"/>
              <a:ext cx="4415537" cy="3381803"/>
              <a:chOff x="6250241" y="2615892"/>
              <a:chExt cx="4415537" cy="3381803"/>
            </a:xfrm>
            <a:grpFill/>
          </p:grpSpPr>
          <p:sp>
            <p:nvSpPr>
              <p:cNvPr id="53" name="Oval 52">
                <a:extLst>
                  <a:ext uri="{FF2B5EF4-FFF2-40B4-BE49-F238E27FC236}">
                    <a16:creationId xmlns:a16="http://schemas.microsoft.com/office/drawing/2014/main" id="{14EC0702-EF22-1ADF-6E9A-A03E84ED37B3}"/>
                  </a:ext>
                </a:extLst>
              </p:cNvPr>
              <p:cNvSpPr/>
              <p:nvPr/>
            </p:nvSpPr>
            <p:spPr>
              <a:xfrm>
                <a:off x="6250241" y="2707524"/>
                <a:ext cx="2362701" cy="2362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48F7C0F0-D4EB-0848-6B67-2E43914CD7C7}"/>
                  </a:ext>
                </a:extLst>
              </p:cNvPr>
              <p:cNvSpPr/>
              <p:nvPr/>
            </p:nvSpPr>
            <p:spPr>
              <a:xfrm>
                <a:off x="7888912" y="2615892"/>
                <a:ext cx="1938992" cy="19389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D0BF1C74-8AC2-71E1-3921-D6B62AC78E3A}"/>
                  </a:ext>
                </a:extLst>
              </p:cNvPr>
              <p:cNvSpPr/>
              <p:nvPr/>
            </p:nvSpPr>
            <p:spPr>
              <a:xfrm>
                <a:off x="6543290" y="3634995"/>
                <a:ext cx="2362700" cy="23627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C328DA17-970C-A511-69F6-2D533D7ADF2F}"/>
                  </a:ext>
                </a:extLst>
              </p:cNvPr>
              <p:cNvSpPr/>
              <p:nvPr/>
            </p:nvSpPr>
            <p:spPr>
              <a:xfrm>
                <a:off x="8382566" y="3441827"/>
                <a:ext cx="2283212" cy="22832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Oval 50">
              <a:extLst>
                <a:ext uri="{FF2B5EF4-FFF2-40B4-BE49-F238E27FC236}">
                  <a16:creationId xmlns:a16="http://schemas.microsoft.com/office/drawing/2014/main" id="{150EA6C3-3276-525A-E5C6-67D12052F09F}"/>
                </a:ext>
              </a:extLst>
            </p:cNvPr>
            <p:cNvSpPr/>
            <p:nvPr/>
          </p:nvSpPr>
          <p:spPr>
            <a:xfrm>
              <a:off x="8819787" y="5994293"/>
              <a:ext cx="685056" cy="6850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20A9CC68-362F-8F35-C445-1EEAF22002E5}"/>
                </a:ext>
              </a:extLst>
            </p:cNvPr>
            <p:cNvSpPr/>
            <p:nvPr/>
          </p:nvSpPr>
          <p:spPr>
            <a:xfrm>
              <a:off x="9632690" y="6406381"/>
              <a:ext cx="342528" cy="3425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66DFDC92-E491-1BA4-9BEC-40D6CE1A23DE}"/>
              </a:ext>
            </a:extLst>
          </p:cNvPr>
          <p:cNvSpPr txBox="1"/>
          <p:nvPr/>
        </p:nvSpPr>
        <p:spPr>
          <a:xfrm>
            <a:off x="1164054" y="7630892"/>
            <a:ext cx="1281569" cy="769441"/>
          </a:xfrm>
          <a:prstGeom prst="rect">
            <a:avLst/>
          </a:prstGeom>
          <a:noFill/>
        </p:spPr>
        <p:txBody>
          <a:bodyPr wrap="square">
            <a:spAutoFit/>
          </a:bodyPr>
          <a:lstStyle/>
          <a:p>
            <a:pPr algn="ctr"/>
            <a:r>
              <a:rPr lang="en-US" sz="1100" i="1" dirty="0">
                <a:cs typeface="Arial" panose="020B0604020202020204" pitchFamily="34" charset="0"/>
              </a:rPr>
              <a:t>How will my learning change my future practice?</a:t>
            </a:r>
          </a:p>
        </p:txBody>
      </p:sp>
      <p:sp>
        <p:nvSpPr>
          <p:cNvPr id="58" name="Hexagon 57">
            <a:extLst>
              <a:ext uri="{FF2B5EF4-FFF2-40B4-BE49-F238E27FC236}">
                <a16:creationId xmlns:a16="http://schemas.microsoft.com/office/drawing/2014/main" id="{E70091E2-7D60-2E2F-AF94-8A709C0AED33}"/>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a:extLst>
              <a:ext uri="{FF2B5EF4-FFF2-40B4-BE49-F238E27FC236}">
                <a16:creationId xmlns:a16="http://schemas.microsoft.com/office/drawing/2014/main" id="{DCFC9E8E-DCE3-C50C-4299-B39C81CFFE34}"/>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a:extLst>
              <a:ext uri="{FF2B5EF4-FFF2-40B4-BE49-F238E27FC236}">
                <a16:creationId xmlns:a16="http://schemas.microsoft.com/office/drawing/2014/main" id="{0D0DF411-0A43-6AC3-0EDC-334F792716E3}"/>
              </a:ext>
            </a:extLst>
          </p:cNvPr>
          <p:cNvSpPr/>
          <p:nvPr/>
        </p:nvSpPr>
        <p:spPr>
          <a:xfrm rot="1782986">
            <a:off x="286724" y="122680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a:extLst>
              <a:ext uri="{FF2B5EF4-FFF2-40B4-BE49-F238E27FC236}">
                <a16:creationId xmlns:a16="http://schemas.microsoft.com/office/drawing/2014/main" id="{C2954218-1B6E-A33E-24B3-116EE655A506}"/>
              </a:ext>
            </a:extLst>
          </p:cNvPr>
          <p:cNvSpPr/>
          <p:nvPr/>
        </p:nvSpPr>
        <p:spPr>
          <a:xfrm rot="1782986">
            <a:off x="286724" y="168964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a:extLst>
              <a:ext uri="{FF2B5EF4-FFF2-40B4-BE49-F238E27FC236}">
                <a16:creationId xmlns:a16="http://schemas.microsoft.com/office/drawing/2014/main" id="{5F036861-8E24-EE06-5E66-179DD2805FCF}"/>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370056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B716A200-64DC-5964-F6DD-79A1219F3769}"/>
              </a:ext>
            </a:extLst>
          </p:cNvPr>
          <p:cNvGraphicFramePr>
            <a:graphicFrameLocks noGrp="1"/>
          </p:cNvGraphicFramePr>
          <p:nvPr>
            <p:extLst>
              <p:ext uri="{D42A27DB-BD31-4B8C-83A1-F6EECF244321}">
                <p14:modId xmlns:p14="http://schemas.microsoft.com/office/powerpoint/2010/main" val="2065350450"/>
              </p:ext>
            </p:extLst>
          </p:nvPr>
        </p:nvGraphicFramePr>
        <p:xfrm>
          <a:off x="996286" y="731337"/>
          <a:ext cx="5252114" cy="3312160"/>
        </p:xfrm>
        <a:graphic>
          <a:graphicData uri="http://schemas.openxmlformats.org/drawingml/2006/table">
            <a:tbl>
              <a:tblPr firstRow="1" bandRow="1">
                <a:tableStyleId>{5C22544A-7EE6-4342-B048-85BDC9FD1C3A}</a:tableStyleId>
              </a:tblPr>
              <a:tblGrid>
                <a:gridCol w="2626057">
                  <a:extLst>
                    <a:ext uri="{9D8B030D-6E8A-4147-A177-3AD203B41FA5}">
                      <a16:colId xmlns:a16="http://schemas.microsoft.com/office/drawing/2014/main" val="2555291949"/>
                    </a:ext>
                  </a:extLst>
                </a:gridCol>
                <a:gridCol w="2626057">
                  <a:extLst>
                    <a:ext uri="{9D8B030D-6E8A-4147-A177-3AD203B41FA5}">
                      <a16:colId xmlns:a16="http://schemas.microsoft.com/office/drawing/2014/main" val="1352880465"/>
                    </a:ext>
                  </a:extLst>
                </a:gridCol>
              </a:tblGrid>
              <a:tr h="370840">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CA" sz="1100" b="1" dirty="0">
                          <a:solidFill>
                            <a:schemeClr val="tx1"/>
                          </a:solidFill>
                          <a:latin typeface="+mn-lt"/>
                        </a:rPr>
                        <a:t>SCENARIO 2</a:t>
                      </a:r>
                      <a:endParaRPr lang="en-US" sz="1100" b="1" dirty="0">
                        <a:solidFill>
                          <a:schemeClr val="tx1"/>
                        </a:solidFill>
                        <a:latin typeface="+mn-lt"/>
                      </a:endParaRPr>
                    </a:p>
                  </a:txBody>
                  <a:tcPr>
                    <a:solidFill>
                      <a:schemeClr val="accent3">
                        <a:lumMod val="20000"/>
                        <a:lumOff val="80000"/>
                      </a:schemeClr>
                    </a:solidFill>
                  </a:tcPr>
                </a:tc>
                <a:tc hMerge="1">
                  <a:txBody>
                    <a:bodyPr/>
                    <a:lstStyle/>
                    <a:p>
                      <a:endParaRPr lang="en-US"/>
                    </a:p>
                  </a:txBody>
                  <a:tcPr/>
                </a:tc>
                <a:extLst>
                  <a:ext uri="{0D108BD9-81ED-4DB2-BD59-A6C34878D82A}">
                    <a16:rowId xmlns:a16="http://schemas.microsoft.com/office/drawing/2014/main" val="2927562805"/>
                  </a:ext>
                </a:extLst>
              </a:tr>
              <a:tr h="370840">
                <a:tc>
                  <a:txBody>
                    <a:bodyPr/>
                    <a:lstStyle/>
                    <a:p>
                      <a:r>
                        <a:rPr lang="en-CA" sz="1100" b="1" dirty="0">
                          <a:latin typeface="+mn-lt"/>
                        </a:rPr>
                        <a:t>STORY</a:t>
                      </a:r>
                    </a:p>
                    <a:p>
                      <a:pPr marL="0" lvl="0" indent="0">
                        <a:buFont typeface="Arial" panose="020B0604020202020204" pitchFamily="34" charset="0"/>
                        <a:buNone/>
                      </a:pPr>
                      <a:r>
                        <a:rPr lang="en-US" sz="1100" dirty="0">
                          <a:effectLst/>
                          <a:latin typeface="+mn-lt"/>
                          <a:ea typeface="Calibri" panose="020F0502020204030204" pitchFamily="34" charset="0"/>
                          <a:cs typeface="Arial" panose="020B0604020202020204" pitchFamily="34" charset="0"/>
                        </a:rPr>
                        <a:t>This morning, you saw the other kids go to school while you had to stay at home. You also wanted to go to school with them, but until now you have not been allowed. You know your mom is trying to let you go to school, but you don’t understand what the problem is. You were standing outside the shelter, seeing the other kids go with their backpacks, when one boy shouted that crippled kids can’t go to school.</a:t>
                      </a:r>
                      <a:endParaRPr lang="en-GB" sz="1100" dirty="0">
                        <a:latin typeface="+mn-lt"/>
                        <a:ea typeface="Calibri" panose="020F0502020204030204" pitchFamily="34" charset="0"/>
                        <a:cs typeface="Arial" panose="020B0604020202020204" pitchFamily="34" charset="0"/>
                      </a:endParaRPr>
                    </a:p>
                  </a:txBody>
                  <a:tcPr>
                    <a:noFill/>
                  </a:tcPr>
                </a:tc>
                <a:tc>
                  <a:txBody>
                    <a:bodyPr/>
                    <a:lstStyle/>
                    <a:p>
                      <a:r>
                        <a:rPr lang="en-GB" sz="1100" b="1" dirty="0">
                          <a:latin typeface="+mn-lt"/>
                          <a:ea typeface="Calibri" panose="020F0502020204030204" pitchFamily="34" charset="0"/>
                          <a:cs typeface="Arial" panose="020B0604020202020204" pitchFamily="34" charset="0"/>
                        </a:rPr>
                        <a:t>EMOTIONS</a:t>
                      </a:r>
                    </a:p>
                    <a:p>
                      <a:pPr marL="0" lvl="0" indent="0">
                        <a:buFont typeface="Arial" panose="020B0604020202020204" pitchFamily="34" charset="0"/>
                        <a:buNone/>
                      </a:pPr>
                      <a:r>
                        <a:rPr lang="en-GB" sz="1100" dirty="0">
                          <a:latin typeface="+mn-lt"/>
                          <a:ea typeface="Calibri" panose="020F0502020204030204" pitchFamily="34" charset="0"/>
                          <a:cs typeface="Arial" panose="020B0604020202020204" pitchFamily="34" charset="0"/>
                        </a:rPr>
                        <a:t>This just happened a minute before the caseworker arrived at your shelter. You feel </a:t>
                      </a:r>
                      <a:r>
                        <a:rPr lang="en-GB" sz="1100" u="sng" dirty="0">
                          <a:latin typeface="+mn-lt"/>
                          <a:ea typeface="Calibri" panose="020F0502020204030204" pitchFamily="34" charset="0"/>
                          <a:cs typeface="Arial" panose="020B0604020202020204" pitchFamily="34" charset="0"/>
                        </a:rPr>
                        <a:t>hurt</a:t>
                      </a:r>
                      <a:r>
                        <a:rPr lang="en-GB" sz="1100" dirty="0">
                          <a:latin typeface="+mn-lt"/>
                          <a:ea typeface="Calibri" panose="020F0502020204030204" pitchFamily="34" charset="0"/>
                          <a:cs typeface="Arial" panose="020B0604020202020204" pitchFamily="34" charset="0"/>
                        </a:rPr>
                        <a:t> because the boy called you crippled. You also feel </a:t>
                      </a:r>
                      <a:r>
                        <a:rPr lang="en-GB" sz="1100" u="sng" dirty="0">
                          <a:latin typeface="+mn-lt"/>
                          <a:ea typeface="Calibri" panose="020F0502020204030204" pitchFamily="34" charset="0"/>
                          <a:cs typeface="Arial" panose="020B0604020202020204" pitchFamily="34" charset="0"/>
                        </a:rPr>
                        <a:t>angry</a:t>
                      </a:r>
                      <a:r>
                        <a:rPr lang="en-GB" sz="1100" dirty="0">
                          <a:latin typeface="+mn-lt"/>
                          <a:ea typeface="Calibri" panose="020F0502020204030204" pitchFamily="34" charset="0"/>
                          <a:cs typeface="Arial" panose="020B0604020202020204" pitchFamily="34" charset="0"/>
                        </a:rPr>
                        <a:t> that you are not allowed to go to school! If you were allowed, you could prove them wrong and you would for sure be better at reading and writing than any other kid in class. </a:t>
                      </a:r>
                    </a:p>
                    <a:p>
                      <a:pPr marL="0" lvl="0" indent="0">
                        <a:buFont typeface="Arial" panose="020B0604020202020204" pitchFamily="34" charset="0"/>
                        <a:buNone/>
                      </a:pPr>
                      <a:endParaRPr lang="en-GB" sz="1100" dirty="0">
                        <a:latin typeface="+mn-lt"/>
                        <a:ea typeface="Calibri" panose="020F050202020403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1100" b="1" dirty="0">
                          <a:effectLst/>
                          <a:latin typeface="+mn-lt"/>
                          <a:ea typeface="Calibri" panose="020F0502020204030204" pitchFamily="34" charset="0"/>
                          <a:cs typeface="Arial" panose="020B0604020202020204" pitchFamily="34" charset="0"/>
                        </a:rPr>
                        <a:t>ROLE PLAY</a:t>
                      </a:r>
                    </a:p>
                    <a:p>
                      <a:pPr lvl="0"/>
                      <a:r>
                        <a:rPr lang="en-US" sz="1100" dirty="0">
                          <a:effectLst/>
                          <a:latin typeface="+mn-lt"/>
                          <a:ea typeface="Calibri" panose="020F0502020204030204" pitchFamily="34" charset="0"/>
                          <a:cs typeface="Arial" panose="020B0604020202020204" pitchFamily="34" charset="0"/>
                        </a:rPr>
                        <a:t>During this role play, you should share your story and try to express your emotions to allow the person playing the role of caseworker to practice responding with empathy. Don’t forget that Ze Naw is only 7 years old!</a:t>
                      </a:r>
                      <a:endParaRPr lang="en-GB" sz="1100" dirty="0">
                        <a:effectLst/>
                        <a:latin typeface="+mn-lt"/>
                        <a:ea typeface="Calibri" panose="020F0502020204030204" pitchFamily="34" charset="0"/>
                        <a:cs typeface="Arial" panose="020B0604020202020204" pitchFamily="34" charset="0"/>
                      </a:endParaRPr>
                    </a:p>
                  </a:txBody>
                  <a:tcPr>
                    <a:noFill/>
                  </a:tcPr>
                </a:tc>
                <a:extLst>
                  <a:ext uri="{0D108BD9-81ED-4DB2-BD59-A6C34878D82A}">
                    <a16:rowId xmlns:a16="http://schemas.microsoft.com/office/drawing/2014/main" val="2118524219"/>
                  </a:ext>
                </a:extLst>
              </a:tr>
            </a:tbl>
          </a:graphicData>
        </a:graphic>
      </p:graphicFrame>
      <p:sp>
        <p:nvSpPr>
          <p:cNvPr id="2" name="Hexagon 1">
            <a:extLst>
              <a:ext uri="{FF2B5EF4-FFF2-40B4-BE49-F238E27FC236}">
                <a16:creationId xmlns:a16="http://schemas.microsoft.com/office/drawing/2014/main" id="{C702ACCF-6C55-2BF9-DAB1-59BA415D128E}"/>
              </a:ext>
            </a:extLst>
          </p:cNvPr>
          <p:cNvSpPr/>
          <p:nvPr/>
        </p:nvSpPr>
        <p:spPr>
          <a:xfrm rot="1782986">
            <a:off x="286724" y="30111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exagon 8">
            <a:extLst>
              <a:ext uri="{FF2B5EF4-FFF2-40B4-BE49-F238E27FC236}">
                <a16:creationId xmlns:a16="http://schemas.microsoft.com/office/drawing/2014/main" id="{9C5EC17C-FE60-CD48-8ADC-1FF4F61E8A34}"/>
              </a:ext>
            </a:extLst>
          </p:cNvPr>
          <p:cNvSpPr/>
          <p:nvPr/>
        </p:nvSpPr>
        <p:spPr>
          <a:xfrm rot="1782986">
            <a:off x="286724" y="76395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Hexagon 9">
            <a:extLst>
              <a:ext uri="{FF2B5EF4-FFF2-40B4-BE49-F238E27FC236}">
                <a16:creationId xmlns:a16="http://schemas.microsoft.com/office/drawing/2014/main" id="{D7A5BB12-280B-E467-745C-20B2D9CABE2C}"/>
              </a:ext>
            </a:extLst>
          </p:cNvPr>
          <p:cNvSpPr/>
          <p:nvPr/>
        </p:nvSpPr>
        <p:spPr>
          <a:xfrm rot="1782986">
            <a:off x="286724" y="122680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Hexagon 13">
            <a:extLst>
              <a:ext uri="{FF2B5EF4-FFF2-40B4-BE49-F238E27FC236}">
                <a16:creationId xmlns:a16="http://schemas.microsoft.com/office/drawing/2014/main" id="{1E187A92-5FBC-AF77-E459-8A0C348D8804}"/>
              </a:ext>
            </a:extLst>
          </p:cNvPr>
          <p:cNvSpPr/>
          <p:nvPr/>
        </p:nvSpPr>
        <p:spPr>
          <a:xfrm rot="1782986">
            <a:off x="286724" y="1689645"/>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Hexagon 14">
            <a:extLst>
              <a:ext uri="{FF2B5EF4-FFF2-40B4-BE49-F238E27FC236}">
                <a16:creationId xmlns:a16="http://schemas.microsoft.com/office/drawing/2014/main" id="{4ED35D2F-F50C-49BF-1712-4B85D5E2582E}"/>
              </a:ext>
            </a:extLst>
          </p:cNvPr>
          <p:cNvSpPr/>
          <p:nvPr/>
        </p:nvSpPr>
        <p:spPr>
          <a:xfrm rot="1782986">
            <a:off x="286724" y="215249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962704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9322350-929B-FC86-AB63-6A0381EE930D}"/>
              </a:ext>
            </a:extLst>
          </p:cNvPr>
          <p:cNvSpPr txBox="1"/>
          <p:nvPr/>
        </p:nvSpPr>
        <p:spPr>
          <a:xfrm>
            <a:off x="996286" y="708633"/>
            <a:ext cx="5226892" cy="523220"/>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54AF4B"/>
                </a:highlight>
                <a:latin typeface="Calibri"/>
                <a:ea typeface="Calibri"/>
                <a:cs typeface="Calibri"/>
                <a:sym typeface="Calibri"/>
              </a:rPr>
              <a:t>SESSION 4: WHICH TECHNIQUES CAN I USE TO MOTIVATE FOR CHANGE? </a:t>
            </a:r>
          </a:p>
        </p:txBody>
      </p:sp>
      <p:sp>
        <p:nvSpPr>
          <p:cNvPr id="5" name="TextBox 4">
            <a:extLst>
              <a:ext uri="{FF2B5EF4-FFF2-40B4-BE49-F238E27FC236}">
                <a16:creationId xmlns:a16="http://schemas.microsoft.com/office/drawing/2014/main" id="{DE29006F-4A63-588C-0F10-AEA448E8707B}"/>
              </a:ext>
            </a:extLst>
          </p:cNvPr>
          <p:cNvSpPr txBox="1"/>
          <p:nvPr/>
        </p:nvSpPr>
        <p:spPr>
          <a:xfrm>
            <a:off x="996287" y="1485331"/>
            <a:ext cx="5262998" cy="276999"/>
          </a:xfrm>
          <a:prstGeom prst="rect">
            <a:avLst/>
          </a:prstGeom>
          <a:noFill/>
        </p:spPr>
        <p:txBody>
          <a:bodyPr wrap="square" rtlCol="0">
            <a:spAutoFit/>
          </a:bodyPr>
          <a:lstStyle/>
          <a:p>
            <a:r>
              <a:rPr lang="en-US" sz="1200" b="1" spc="300" dirty="0">
                <a:solidFill>
                  <a:schemeClr val="tx1"/>
                </a:solidFill>
              </a:rPr>
              <a:t>REFLECTION EXERCISE - CHANGE</a:t>
            </a:r>
          </a:p>
        </p:txBody>
      </p:sp>
      <p:sp>
        <p:nvSpPr>
          <p:cNvPr id="6" name="Rectangle 5">
            <a:extLst>
              <a:ext uri="{FF2B5EF4-FFF2-40B4-BE49-F238E27FC236}">
                <a16:creationId xmlns:a16="http://schemas.microsoft.com/office/drawing/2014/main" id="{CC1AE9C9-27A0-D496-6A70-69EA7CD90423}"/>
              </a:ext>
            </a:extLst>
          </p:cNvPr>
          <p:cNvSpPr/>
          <p:nvPr/>
        </p:nvSpPr>
        <p:spPr>
          <a:xfrm>
            <a:off x="2750665" y="2072407"/>
            <a:ext cx="3499662" cy="1750644"/>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Pentagon 6">
            <a:extLst>
              <a:ext uri="{FF2B5EF4-FFF2-40B4-BE49-F238E27FC236}">
                <a16:creationId xmlns:a16="http://schemas.microsoft.com/office/drawing/2014/main" id="{B2AC36B0-0A4A-6FCA-779F-8379B6E13556}"/>
              </a:ext>
            </a:extLst>
          </p:cNvPr>
          <p:cNvSpPr/>
          <p:nvPr/>
        </p:nvSpPr>
        <p:spPr>
          <a:xfrm>
            <a:off x="996286" y="2072406"/>
            <a:ext cx="1408249" cy="325989"/>
          </a:xfrm>
          <a:prstGeom prst="homePlat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solidFill>
                <a:latin typeface="Arial" panose="020B0604020202020204" pitchFamily="34" charset="0"/>
                <a:cs typeface="Arial" panose="020B0604020202020204" pitchFamily="34" charset="0"/>
              </a:rPr>
              <a:t>WHAT?</a:t>
            </a:r>
            <a:endParaRPr lang="en-US" sz="1100" dirty="0">
              <a:solidFill>
                <a:schemeClr val="bg1"/>
              </a:solidFill>
            </a:endParaRPr>
          </a:p>
        </p:txBody>
      </p:sp>
      <p:grpSp>
        <p:nvGrpSpPr>
          <p:cNvPr id="11" name="Group 10">
            <a:extLst>
              <a:ext uri="{FF2B5EF4-FFF2-40B4-BE49-F238E27FC236}">
                <a16:creationId xmlns:a16="http://schemas.microsoft.com/office/drawing/2014/main" id="{28CC9578-85BA-1319-BCF0-F5F2730CE24C}"/>
              </a:ext>
            </a:extLst>
          </p:cNvPr>
          <p:cNvGrpSpPr/>
          <p:nvPr/>
        </p:nvGrpSpPr>
        <p:grpSpPr>
          <a:xfrm>
            <a:off x="1029049" y="2594709"/>
            <a:ext cx="1690023" cy="1340127"/>
            <a:chOff x="6355443" y="2768909"/>
            <a:chExt cx="4819103" cy="3821376"/>
          </a:xfrm>
          <a:solidFill>
            <a:schemeClr val="accent3">
              <a:lumMod val="20000"/>
              <a:lumOff val="80000"/>
            </a:schemeClr>
          </a:solidFill>
        </p:grpSpPr>
        <p:grpSp>
          <p:nvGrpSpPr>
            <p:cNvPr id="12" name="Group 11">
              <a:extLst>
                <a:ext uri="{FF2B5EF4-FFF2-40B4-BE49-F238E27FC236}">
                  <a16:creationId xmlns:a16="http://schemas.microsoft.com/office/drawing/2014/main" id="{BF99EEE1-CB4E-4D99-F83D-819F6D4E368E}"/>
                </a:ext>
              </a:extLst>
            </p:cNvPr>
            <p:cNvGrpSpPr/>
            <p:nvPr/>
          </p:nvGrpSpPr>
          <p:grpSpPr>
            <a:xfrm>
              <a:off x="6355443" y="2768909"/>
              <a:ext cx="4415537" cy="3381803"/>
              <a:chOff x="6250241" y="2615892"/>
              <a:chExt cx="4415537" cy="3381803"/>
            </a:xfrm>
            <a:grpFill/>
          </p:grpSpPr>
          <p:sp>
            <p:nvSpPr>
              <p:cNvPr id="17" name="Oval 16">
                <a:extLst>
                  <a:ext uri="{FF2B5EF4-FFF2-40B4-BE49-F238E27FC236}">
                    <a16:creationId xmlns:a16="http://schemas.microsoft.com/office/drawing/2014/main" id="{F6C45CE4-9677-D719-5C0C-AA94EB1D8FA8}"/>
                  </a:ext>
                </a:extLst>
              </p:cNvPr>
              <p:cNvSpPr/>
              <p:nvPr/>
            </p:nvSpPr>
            <p:spPr>
              <a:xfrm>
                <a:off x="6250241" y="2707524"/>
                <a:ext cx="2362701" cy="2362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FE10B315-32EE-57DE-08CD-742B0BB54C81}"/>
                  </a:ext>
                </a:extLst>
              </p:cNvPr>
              <p:cNvSpPr/>
              <p:nvPr/>
            </p:nvSpPr>
            <p:spPr>
              <a:xfrm>
                <a:off x="7888912" y="2615892"/>
                <a:ext cx="1938992" cy="19389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CEF8F60C-BA9D-F010-45A5-ABA9CADB7F87}"/>
                  </a:ext>
                </a:extLst>
              </p:cNvPr>
              <p:cNvSpPr/>
              <p:nvPr/>
            </p:nvSpPr>
            <p:spPr>
              <a:xfrm>
                <a:off x="6543290" y="3634995"/>
                <a:ext cx="2362700" cy="23627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53E93613-D66F-9090-D60D-0BE7DAF86998}"/>
                  </a:ext>
                </a:extLst>
              </p:cNvPr>
              <p:cNvSpPr/>
              <p:nvPr/>
            </p:nvSpPr>
            <p:spPr>
              <a:xfrm>
                <a:off x="8382566" y="3441827"/>
                <a:ext cx="2283212" cy="22832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Oval 12">
              <a:extLst>
                <a:ext uri="{FF2B5EF4-FFF2-40B4-BE49-F238E27FC236}">
                  <a16:creationId xmlns:a16="http://schemas.microsoft.com/office/drawing/2014/main" id="{1832E34A-D6CC-F462-FC5D-6948BE7E39DF}"/>
                </a:ext>
              </a:extLst>
            </p:cNvPr>
            <p:cNvSpPr/>
            <p:nvPr/>
          </p:nvSpPr>
          <p:spPr>
            <a:xfrm>
              <a:off x="10489490" y="5535526"/>
              <a:ext cx="685056" cy="6850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E3B83880-9383-FD2C-2B64-42A53AAF0DEE}"/>
                </a:ext>
              </a:extLst>
            </p:cNvPr>
            <p:cNvSpPr/>
            <p:nvPr/>
          </p:nvSpPr>
          <p:spPr>
            <a:xfrm>
              <a:off x="10150272" y="6247757"/>
              <a:ext cx="342527" cy="3425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B41970B9-823A-2FE7-48FE-B9785124DEE4}"/>
              </a:ext>
            </a:extLst>
          </p:cNvPr>
          <p:cNvSpPr txBox="1"/>
          <p:nvPr/>
        </p:nvSpPr>
        <p:spPr>
          <a:xfrm>
            <a:off x="1131819" y="2816824"/>
            <a:ext cx="1281569" cy="769441"/>
          </a:xfrm>
          <a:prstGeom prst="rect">
            <a:avLst/>
          </a:prstGeom>
          <a:noFill/>
        </p:spPr>
        <p:txBody>
          <a:bodyPr wrap="square">
            <a:spAutoFit/>
          </a:bodyPr>
          <a:lstStyle/>
          <a:p>
            <a:pPr algn="ctr"/>
            <a:r>
              <a:rPr lang="en-US" sz="1100" i="1" dirty="0">
                <a:cs typeface="Arial" panose="020B0604020202020204" pitchFamily="34" charset="0"/>
              </a:rPr>
              <a:t>What was a change in my life that had an impact on me?</a:t>
            </a:r>
          </a:p>
        </p:txBody>
      </p:sp>
      <p:sp>
        <p:nvSpPr>
          <p:cNvPr id="26" name="Rectangle 25">
            <a:extLst>
              <a:ext uri="{FF2B5EF4-FFF2-40B4-BE49-F238E27FC236}">
                <a16:creationId xmlns:a16="http://schemas.microsoft.com/office/drawing/2014/main" id="{D42A2556-B173-1DFC-4610-B06E93CF4838}"/>
              </a:ext>
            </a:extLst>
          </p:cNvPr>
          <p:cNvSpPr/>
          <p:nvPr/>
        </p:nvSpPr>
        <p:spPr>
          <a:xfrm>
            <a:off x="2750665" y="4422534"/>
            <a:ext cx="3499662" cy="1750644"/>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Arrow: Pentagon 26">
            <a:extLst>
              <a:ext uri="{FF2B5EF4-FFF2-40B4-BE49-F238E27FC236}">
                <a16:creationId xmlns:a16="http://schemas.microsoft.com/office/drawing/2014/main" id="{4F733EB1-DFBC-067D-30E0-A5A60F104F27}"/>
              </a:ext>
            </a:extLst>
          </p:cNvPr>
          <p:cNvSpPr/>
          <p:nvPr/>
        </p:nvSpPr>
        <p:spPr>
          <a:xfrm>
            <a:off x="996286" y="4422533"/>
            <a:ext cx="1408249" cy="325989"/>
          </a:xfrm>
          <a:prstGeom prst="homePlat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solidFill>
                <a:latin typeface="Arial" panose="020B0604020202020204" pitchFamily="34" charset="0"/>
                <a:cs typeface="Arial" panose="020B0604020202020204" pitchFamily="34" charset="0"/>
              </a:rPr>
              <a:t>SO WHAT?</a:t>
            </a:r>
            <a:endParaRPr lang="en-US" sz="1100" dirty="0">
              <a:solidFill>
                <a:schemeClr val="bg1"/>
              </a:solidFill>
            </a:endParaRPr>
          </a:p>
        </p:txBody>
      </p:sp>
      <p:grpSp>
        <p:nvGrpSpPr>
          <p:cNvPr id="28" name="Group 27">
            <a:extLst>
              <a:ext uri="{FF2B5EF4-FFF2-40B4-BE49-F238E27FC236}">
                <a16:creationId xmlns:a16="http://schemas.microsoft.com/office/drawing/2014/main" id="{B8EE652A-841B-CDFF-B447-8628CAC131BF}"/>
              </a:ext>
            </a:extLst>
          </p:cNvPr>
          <p:cNvGrpSpPr/>
          <p:nvPr/>
        </p:nvGrpSpPr>
        <p:grpSpPr>
          <a:xfrm>
            <a:off x="1029049" y="4768971"/>
            <a:ext cx="1644458" cy="1361837"/>
            <a:chOff x="6355443" y="2267429"/>
            <a:chExt cx="4689174" cy="3883283"/>
          </a:xfrm>
          <a:solidFill>
            <a:schemeClr val="accent3">
              <a:lumMod val="20000"/>
              <a:lumOff val="80000"/>
            </a:schemeClr>
          </a:solidFill>
        </p:grpSpPr>
        <p:grpSp>
          <p:nvGrpSpPr>
            <p:cNvPr id="29" name="Group 28">
              <a:extLst>
                <a:ext uri="{FF2B5EF4-FFF2-40B4-BE49-F238E27FC236}">
                  <a16:creationId xmlns:a16="http://schemas.microsoft.com/office/drawing/2014/main" id="{9452B112-B633-2215-31F9-E0889D7DA8F4}"/>
                </a:ext>
              </a:extLst>
            </p:cNvPr>
            <p:cNvGrpSpPr/>
            <p:nvPr/>
          </p:nvGrpSpPr>
          <p:grpSpPr>
            <a:xfrm>
              <a:off x="6355443" y="2768909"/>
              <a:ext cx="4415537" cy="3381803"/>
              <a:chOff x="6250241" y="2615892"/>
              <a:chExt cx="4415537" cy="3381803"/>
            </a:xfrm>
            <a:grpFill/>
          </p:grpSpPr>
          <p:sp>
            <p:nvSpPr>
              <p:cNvPr id="32" name="Oval 31">
                <a:extLst>
                  <a:ext uri="{FF2B5EF4-FFF2-40B4-BE49-F238E27FC236}">
                    <a16:creationId xmlns:a16="http://schemas.microsoft.com/office/drawing/2014/main" id="{C629666F-3FB6-D00D-4218-24441DBAF80E}"/>
                  </a:ext>
                </a:extLst>
              </p:cNvPr>
              <p:cNvSpPr/>
              <p:nvPr/>
            </p:nvSpPr>
            <p:spPr>
              <a:xfrm>
                <a:off x="6250241" y="2707524"/>
                <a:ext cx="2362701" cy="2362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3737E5B4-BE56-35BE-228D-45708C6B372B}"/>
                  </a:ext>
                </a:extLst>
              </p:cNvPr>
              <p:cNvSpPr/>
              <p:nvPr/>
            </p:nvSpPr>
            <p:spPr>
              <a:xfrm>
                <a:off x="7888912" y="2615892"/>
                <a:ext cx="1938992" cy="19389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FF673046-30F2-80DE-6A30-2857D63544A1}"/>
                  </a:ext>
                </a:extLst>
              </p:cNvPr>
              <p:cNvSpPr/>
              <p:nvPr/>
            </p:nvSpPr>
            <p:spPr>
              <a:xfrm>
                <a:off x="6543290" y="3634995"/>
                <a:ext cx="2362700" cy="23627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EAE03E98-5A49-71B6-89AE-AFF1347655CF}"/>
                  </a:ext>
                </a:extLst>
              </p:cNvPr>
              <p:cNvSpPr/>
              <p:nvPr/>
            </p:nvSpPr>
            <p:spPr>
              <a:xfrm>
                <a:off x="8382566" y="3441827"/>
                <a:ext cx="2283212" cy="22832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4A25CC7C-D384-02E5-C97E-C74B8D196447}"/>
                </a:ext>
              </a:extLst>
            </p:cNvPr>
            <p:cNvSpPr/>
            <p:nvPr/>
          </p:nvSpPr>
          <p:spPr>
            <a:xfrm>
              <a:off x="10200068" y="2637132"/>
              <a:ext cx="685056" cy="685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51E20627-25EB-1261-511B-21C8993D2853}"/>
                </a:ext>
              </a:extLst>
            </p:cNvPr>
            <p:cNvSpPr/>
            <p:nvPr/>
          </p:nvSpPr>
          <p:spPr>
            <a:xfrm>
              <a:off x="10702089" y="2267429"/>
              <a:ext cx="342528" cy="3425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3D9BE608-8B67-9C0B-6665-F8CA51B809B1}"/>
              </a:ext>
            </a:extLst>
          </p:cNvPr>
          <p:cNvSpPr txBox="1"/>
          <p:nvPr/>
        </p:nvSpPr>
        <p:spPr>
          <a:xfrm>
            <a:off x="1029050" y="4916307"/>
            <a:ext cx="1421568" cy="1277273"/>
          </a:xfrm>
          <a:prstGeom prst="rect">
            <a:avLst/>
          </a:prstGeom>
          <a:noFill/>
        </p:spPr>
        <p:txBody>
          <a:bodyPr wrap="square">
            <a:spAutoFit/>
          </a:bodyPr>
          <a:lstStyle/>
          <a:p>
            <a:pPr algn="ctr"/>
            <a:r>
              <a:rPr lang="en-US" sz="1100" i="1" dirty="0">
                <a:cs typeface="Arial" panose="020B0604020202020204" pitchFamily="34" charset="0"/>
              </a:rPr>
              <a:t>Was this change difficult or easy? Why did I make this change? Did I want to or did I have to? Did I resist the change or not? Why?</a:t>
            </a:r>
          </a:p>
        </p:txBody>
      </p:sp>
      <p:sp>
        <p:nvSpPr>
          <p:cNvPr id="37" name="Rectangle 36">
            <a:extLst>
              <a:ext uri="{FF2B5EF4-FFF2-40B4-BE49-F238E27FC236}">
                <a16:creationId xmlns:a16="http://schemas.microsoft.com/office/drawing/2014/main" id="{49457739-D2E8-AC18-7862-675953D3B098}"/>
              </a:ext>
            </a:extLst>
          </p:cNvPr>
          <p:cNvSpPr/>
          <p:nvPr/>
        </p:nvSpPr>
        <p:spPr>
          <a:xfrm>
            <a:off x="2750665" y="6723801"/>
            <a:ext cx="3499662" cy="1750644"/>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Arrow: Pentagon 37">
            <a:extLst>
              <a:ext uri="{FF2B5EF4-FFF2-40B4-BE49-F238E27FC236}">
                <a16:creationId xmlns:a16="http://schemas.microsoft.com/office/drawing/2014/main" id="{F817AB4E-0FAC-F5D0-D409-358DFE5187B5}"/>
              </a:ext>
            </a:extLst>
          </p:cNvPr>
          <p:cNvSpPr/>
          <p:nvPr/>
        </p:nvSpPr>
        <p:spPr>
          <a:xfrm>
            <a:off x="996286" y="6723800"/>
            <a:ext cx="1408249" cy="325989"/>
          </a:xfrm>
          <a:prstGeom prst="homePlat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solidFill>
                <a:latin typeface="Arial" panose="020B0604020202020204" pitchFamily="34" charset="0"/>
                <a:cs typeface="Arial" panose="020B0604020202020204" pitchFamily="34" charset="0"/>
              </a:rPr>
              <a:t>NOW WHAT?</a:t>
            </a:r>
            <a:endParaRPr lang="en-US" sz="1100" dirty="0">
              <a:solidFill>
                <a:schemeClr val="bg1"/>
              </a:solidFill>
            </a:endParaRPr>
          </a:p>
        </p:txBody>
      </p:sp>
      <p:grpSp>
        <p:nvGrpSpPr>
          <p:cNvPr id="39" name="Group 38">
            <a:extLst>
              <a:ext uri="{FF2B5EF4-FFF2-40B4-BE49-F238E27FC236}">
                <a16:creationId xmlns:a16="http://schemas.microsoft.com/office/drawing/2014/main" id="{E531FC38-5DA4-1DDA-B072-A02962EA256B}"/>
              </a:ext>
            </a:extLst>
          </p:cNvPr>
          <p:cNvGrpSpPr/>
          <p:nvPr/>
        </p:nvGrpSpPr>
        <p:grpSpPr>
          <a:xfrm>
            <a:off x="1029050" y="7246103"/>
            <a:ext cx="1548496" cy="1395755"/>
            <a:chOff x="6355443" y="2768909"/>
            <a:chExt cx="4415537" cy="3980000"/>
          </a:xfrm>
          <a:solidFill>
            <a:schemeClr val="accent3">
              <a:lumMod val="20000"/>
              <a:lumOff val="80000"/>
            </a:schemeClr>
          </a:solidFill>
        </p:grpSpPr>
        <p:grpSp>
          <p:nvGrpSpPr>
            <p:cNvPr id="40" name="Group 39">
              <a:extLst>
                <a:ext uri="{FF2B5EF4-FFF2-40B4-BE49-F238E27FC236}">
                  <a16:creationId xmlns:a16="http://schemas.microsoft.com/office/drawing/2014/main" id="{CBCA3444-FB30-F6D2-EBF3-57A26482AC33}"/>
                </a:ext>
              </a:extLst>
            </p:cNvPr>
            <p:cNvGrpSpPr/>
            <p:nvPr/>
          </p:nvGrpSpPr>
          <p:grpSpPr>
            <a:xfrm>
              <a:off x="6355443" y="2768909"/>
              <a:ext cx="4415537" cy="3381803"/>
              <a:chOff x="6250241" y="2615892"/>
              <a:chExt cx="4415537" cy="3381803"/>
            </a:xfrm>
            <a:grpFill/>
          </p:grpSpPr>
          <p:sp>
            <p:nvSpPr>
              <p:cNvPr id="43" name="Oval 42">
                <a:extLst>
                  <a:ext uri="{FF2B5EF4-FFF2-40B4-BE49-F238E27FC236}">
                    <a16:creationId xmlns:a16="http://schemas.microsoft.com/office/drawing/2014/main" id="{1D32A2AB-892C-A7B1-80BD-234F67E3C697}"/>
                  </a:ext>
                </a:extLst>
              </p:cNvPr>
              <p:cNvSpPr/>
              <p:nvPr/>
            </p:nvSpPr>
            <p:spPr>
              <a:xfrm>
                <a:off x="6250241" y="2707524"/>
                <a:ext cx="2362701" cy="2362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CC4356D7-EEF1-D26E-134D-8709BEEE6EBE}"/>
                  </a:ext>
                </a:extLst>
              </p:cNvPr>
              <p:cNvSpPr/>
              <p:nvPr/>
            </p:nvSpPr>
            <p:spPr>
              <a:xfrm>
                <a:off x="7888912" y="2615892"/>
                <a:ext cx="1938992" cy="19389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1EC27221-558A-670C-0AB2-C7B1CB7F81F8}"/>
                  </a:ext>
                </a:extLst>
              </p:cNvPr>
              <p:cNvSpPr/>
              <p:nvPr/>
            </p:nvSpPr>
            <p:spPr>
              <a:xfrm>
                <a:off x="6543290" y="3634995"/>
                <a:ext cx="2362700" cy="23627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7710DD9D-9F44-51BB-0FDD-40DF1C06B4E7}"/>
                  </a:ext>
                </a:extLst>
              </p:cNvPr>
              <p:cNvSpPr/>
              <p:nvPr/>
            </p:nvSpPr>
            <p:spPr>
              <a:xfrm>
                <a:off x="8382566" y="3441827"/>
                <a:ext cx="2283212" cy="22832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Oval 40">
              <a:extLst>
                <a:ext uri="{FF2B5EF4-FFF2-40B4-BE49-F238E27FC236}">
                  <a16:creationId xmlns:a16="http://schemas.microsoft.com/office/drawing/2014/main" id="{CD859169-8A87-607B-9912-1355CD971BB7}"/>
                </a:ext>
              </a:extLst>
            </p:cNvPr>
            <p:cNvSpPr/>
            <p:nvPr/>
          </p:nvSpPr>
          <p:spPr>
            <a:xfrm>
              <a:off x="8819787" y="5994293"/>
              <a:ext cx="685056" cy="6850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2489D7D9-8D98-7FF4-3B3D-8BEA643F5D5E}"/>
                </a:ext>
              </a:extLst>
            </p:cNvPr>
            <p:cNvSpPr/>
            <p:nvPr/>
          </p:nvSpPr>
          <p:spPr>
            <a:xfrm>
              <a:off x="9632690" y="6406381"/>
              <a:ext cx="342528" cy="3425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42AE9453-7F52-FF27-4CD7-1645770DEF7A}"/>
              </a:ext>
            </a:extLst>
          </p:cNvPr>
          <p:cNvSpPr txBox="1"/>
          <p:nvPr/>
        </p:nvSpPr>
        <p:spPr>
          <a:xfrm>
            <a:off x="1182937" y="7414165"/>
            <a:ext cx="1281569" cy="938719"/>
          </a:xfrm>
          <a:prstGeom prst="rect">
            <a:avLst/>
          </a:prstGeom>
          <a:noFill/>
        </p:spPr>
        <p:txBody>
          <a:bodyPr wrap="square">
            <a:spAutoFit/>
          </a:bodyPr>
          <a:lstStyle/>
          <a:p>
            <a:pPr algn="ctr"/>
            <a:r>
              <a:rPr lang="en-US" sz="1100" i="1" dirty="0">
                <a:cs typeface="Arial" panose="020B0604020202020204" pitchFamily="34" charset="0"/>
              </a:rPr>
              <a:t>How will what I have learnt from this experience change my future practice?</a:t>
            </a:r>
          </a:p>
        </p:txBody>
      </p:sp>
      <p:sp>
        <p:nvSpPr>
          <p:cNvPr id="48" name="Hexagon 47">
            <a:extLst>
              <a:ext uri="{FF2B5EF4-FFF2-40B4-BE49-F238E27FC236}">
                <a16:creationId xmlns:a16="http://schemas.microsoft.com/office/drawing/2014/main" id="{689EE3C1-6362-2B40-9749-33A1EEF90BC0}"/>
              </a:ext>
            </a:extLst>
          </p:cNvPr>
          <p:cNvSpPr/>
          <p:nvPr/>
        </p:nvSpPr>
        <p:spPr>
          <a:xfrm rot="1782986">
            <a:off x="286724" y="30111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Hexagon 48">
            <a:extLst>
              <a:ext uri="{FF2B5EF4-FFF2-40B4-BE49-F238E27FC236}">
                <a16:creationId xmlns:a16="http://schemas.microsoft.com/office/drawing/2014/main" id="{385B2912-1AC6-2228-5D10-EA5F327063BF}"/>
              </a:ext>
            </a:extLst>
          </p:cNvPr>
          <p:cNvSpPr/>
          <p:nvPr/>
        </p:nvSpPr>
        <p:spPr>
          <a:xfrm rot="1782986">
            <a:off x="286724" y="76395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F5E89A62-1AD9-0F47-E125-C2F605CFE153}"/>
              </a:ext>
            </a:extLst>
          </p:cNvPr>
          <p:cNvSpPr/>
          <p:nvPr/>
        </p:nvSpPr>
        <p:spPr>
          <a:xfrm rot="1782986">
            <a:off x="286724" y="122680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89B191D9-17EF-8A91-1596-DA667A716492}"/>
              </a:ext>
            </a:extLst>
          </p:cNvPr>
          <p:cNvSpPr/>
          <p:nvPr/>
        </p:nvSpPr>
        <p:spPr>
          <a:xfrm rot="1782986">
            <a:off x="286724" y="168964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a:extLst>
              <a:ext uri="{FF2B5EF4-FFF2-40B4-BE49-F238E27FC236}">
                <a16:creationId xmlns:a16="http://schemas.microsoft.com/office/drawing/2014/main" id="{A198A8C5-BF8D-B1B0-8380-C5A2812BBA5F}"/>
              </a:ext>
            </a:extLst>
          </p:cNvPr>
          <p:cNvSpPr/>
          <p:nvPr/>
        </p:nvSpPr>
        <p:spPr>
          <a:xfrm rot="1782986">
            <a:off x="286724" y="215249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317502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4AD6DB-D514-EDC0-F1C1-231C8723FE33}"/>
              </a:ext>
            </a:extLst>
          </p:cNvPr>
          <p:cNvSpPr txBox="1"/>
          <p:nvPr/>
        </p:nvSpPr>
        <p:spPr>
          <a:xfrm>
            <a:off x="996287" y="727329"/>
            <a:ext cx="5262998" cy="276999"/>
          </a:xfrm>
          <a:prstGeom prst="rect">
            <a:avLst/>
          </a:prstGeom>
          <a:noFill/>
        </p:spPr>
        <p:txBody>
          <a:bodyPr wrap="square" rtlCol="0">
            <a:spAutoFit/>
          </a:bodyPr>
          <a:lstStyle/>
          <a:p>
            <a:r>
              <a:rPr lang="en-US" sz="1200" b="1" spc="300" dirty="0">
                <a:solidFill>
                  <a:schemeClr val="tx1"/>
                </a:solidFill>
              </a:rPr>
              <a:t>MOTIVATIONAL INTERVIEWING</a:t>
            </a:r>
          </a:p>
        </p:txBody>
      </p:sp>
      <p:graphicFrame>
        <p:nvGraphicFramePr>
          <p:cNvPr id="6" name="Table 7">
            <a:extLst>
              <a:ext uri="{FF2B5EF4-FFF2-40B4-BE49-F238E27FC236}">
                <a16:creationId xmlns:a16="http://schemas.microsoft.com/office/drawing/2014/main" id="{738EA039-47C9-C073-A6D9-E8026A455D56}"/>
              </a:ext>
            </a:extLst>
          </p:cNvPr>
          <p:cNvGraphicFramePr>
            <a:graphicFrameLocks noGrp="1"/>
          </p:cNvGraphicFramePr>
          <p:nvPr>
            <p:extLst>
              <p:ext uri="{D42A27DB-BD31-4B8C-83A1-F6EECF244321}">
                <p14:modId xmlns:p14="http://schemas.microsoft.com/office/powerpoint/2010/main" val="1904590368"/>
              </p:ext>
            </p:extLst>
          </p:nvPr>
        </p:nvGraphicFramePr>
        <p:xfrm>
          <a:off x="996287" y="1231451"/>
          <a:ext cx="5262998" cy="7320879"/>
        </p:xfrm>
        <a:graphic>
          <a:graphicData uri="http://schemas.openxmlformats.org/drawingml/2006/table">
            <a:tbl>
              <a:tblPr firstRow="1" bandRow="1">
                <a:tableStyleId>{5C22544A-7EE6-4342-B048-85BDC9FD1C3A}</a:tableStyleId>
              </a:tblPr>
              <a:tblGrid>
                <a:gridCol w="1827595">
                  <a:extLst>
                    <a:ext uri="{9D8B030D-6E8A-4147-A177-3AD203B41FA5}">
                      <a16:colId xmlns:a16="http://schemas.microsoft.com/office/drawing/2014/main" val="3146483093"/>
                    </a:ext>
                  </a:extLst>
                </a:gridCol>
                <a:gridCol w="3435403">
                  <a:extLst>
                    <a:ext uri="{9D8B030D-6E8A-4147-A177-3AD203B41FA5}">
                      <a16:colId xmlns:a16="http://schemas.microsoft.com/office/drawing/2014/main" val="1441280110"/>
                    </a:ext>
                  </a:extLst>
                </a:gridCol>
              </a:tblGrid>
              <a:tr h="451431">
                <a:tc>
                  <a:txBody>
                    <a:bodyPr/>
                    <a:lstStyle/>
                    <a:p>
                      <a:r>
                        <a:rPr lang="en-CA" sz="1100" dirty="0">
                          <a:solidFill>
                            <a:schemeClr val="tx1"/>
                          </a:solidFill>
                        </a:rPr>
                        <a:t>Type of question</a:t>
                      </a:r>
                      <a:endParaRPr lang="en-US" sz="1100" dirty="0">
                        <a:solidFill>
                          <a:schemeClr val="tx1"/>
                        </a:solidFill>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75000"/>
                      </a:schemeClr>
                    </a:solidFill>
                  </a:tcPr>
                </a:tc>
                <a:tc>
                  <a:txBody>
                    <a:bodyPr/>
                    <a:lstStyle/>
                    <a:p>
                      <a:r>
                        <a:rPr lang="en-CA" sz="1100" dirty="0">
                          <a:solidFill>
                            <a:schemeClr val="tx1"/>
                          </a:solidFill>
                        </a:rPr>
                        <a:t>Example question</a:t>
                      </a:r>
                      <a:endParaRPr lang="en-US" sz="1100" dirty="0">
                        <a:solidFill>
                          <a:schemeClr val="tx1"/>
                        </a:solidFill>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2577131476"/>
                  </a:ext>
                </a:extLst>
              </a:tr>
              <a:tr h="1144908">
                <a:tc>
                  <a:txBody>
                    <a:bodyPr/>
                    <a:lstStyle/>
                    <a:p>
                      <a:r>
                        <a:rPr lang="en-GB" sz="1100" dirty="0">
                          <a:solidFill>
                            <a:schemeClr val="tx1"/>
                          </a:solidFill>
                        </a:rPr>
                        <a:t>Open questions that could help to keep a conversation going</a:t>
                      </a:r>
                      <a:endParaRPr lang="en-US" sz="1100" dirty="0">
                        <a:solidFill>
                          <a:schemeClr val="tx1"/>
                        </a:solidFill>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tc>
                  <a:txBody>
                    <a:bodyPr/>
                    <a:lstStyle/>
                    <a:p>
                      <a:endParaRPr lang="en-US" sz="1100" dirty="0">
                        <a:solidFill>
                          <a:schemeClr val="tx1"/>
                        </a:solidFill>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2765604067"/>
                  </a:ext>
                </a:extLst>
              </a:tr>
              <a:tr h="114490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dirty="0">
                          <a:solidFill>
                            <a:schemeClr val="tx1"/>
                          </a:solidFill>
                        </a:rPr>
                        <a:t>Exception finding question</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tc>
                  <a:txBody>
                    <a:bodyPr/>
                    <a:lstStyle/>
                    <a:p>
                      <a:endParaRPr lang="en-US" sz="1100" dirty="0">
                        <a:solidFill>
                          <a:schemeClr val="tx1"/>
                        </a:solidFill>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4145835696"/>
                  </a:ext>
                </a:extLst>
              </a:tr>
              <a:tr h="114490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dirty="0">
                          <a:solidFill>
                            <a:schemeClr val="tx1"/>
                          </a:solidFill>
                        </a:rPr>
                        <a:t>Relationship question</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tc>
                  <a:txBody>
                    <a:bodyPr/>
                    <a:lstStyle/>
                    <a:p>
                      <a:endParaRPr lang="en-US" sz="1100" dirty="0">
                        <a:solidFill>
                          <a:schemeClr val="tx1"/>
                        </a:solidFill>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2612747879"/>
                  </a:ext>
                </a:extLst>
              </a:tr>
              <a:tr h="114490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dirty="0">
                          <a:solidFill>
                            <a:schemeClr val="tx1"/>
                          </a:solidFill>
                        </a:rPr>
                        <a:t>Goal-setting or miracle question</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tc>
                  <a:txBody>
                    <a:bodyPr/>
                    <a:lstStyle/>
                    <a:p>
                      <a:endParaRPr lang="en-US" sz="1100" dirty="0">
                        <a:solidFill>
                          <a:schemeClr val="tx1"/>
                        </a:solidFill>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530603972"/>
                  </a:ext>
                </a:extLst>
              </a:tr>
              <a:tr h="114490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dirty="0">
                          <a:solidFill>
                            <a:schemeClr val="tx1"/>
                          </a:solidFill>
                        </a:rPr>
                        <a:t>Coping question</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tc>
                  <a:txBody>
                    <a:bodyPr/>
                    <a:lstStyle/>
                    <a:p>
                      <a:endParaRPr lang="en-US" sz="1100" dirty="0">
                        <a:solidFill>
                          <a:schemeClr val="tx1"/>
                        </a:solidFill>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3970704821"/>
                  </a:ext>
                </a:extLst>
              </a:tr>
              <a:tr h="1144908">
                <a:tc>
                  <a:txBody>
                    <a:bodyPr/>
                    <a:lstStyle/>
                    <a:p>
                      <a:r>
                        <a:rPr lang="en-GB" sz="1100" dirty="0">
                          <a:solidFill>
                            <a:schemeClr val="tx1"/>
                          </a:solidFill>
                        </a:rPr>
                        <a:t>What else question</a:t>
                      </a:r>
                      <a:endParaRPr lang="en-US" sz="1100" dirty="0">
                        <a:solidFill>
                          <a:schemeClr val="tx1"/>
                        </a:solidFill>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tc>
                  <a:txBody>
                    <a:bodyPr/>
                    <a:lstStyle/>
                    <a:p>
                      <a:endParaRPr lang="en-US" sz="1100" dirty="0">
                        <a:solidFill>
                          <a:schemeClr val="tx1"/>
                        </a:solidFill>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4228297220"/>
                  </a:ext>
                </a:extLst>
              </a:tr>
            </a:tbl>
          </a:graphicData>
        </a:graphic>
      </p:graphicFrame>
      <p:grpSp>
        <p:nvGrpSpPr>
          <p:cNvPr id="8" name="Group 7">
            <a:extLst>
              <a:ext uri="{FF2B5EF4-FFF2-40B4-BE49-F238E27FC236}">
                <a16:creationId xmlns:a16="http://schemas.microsoft.com/office/drawing/2014/main" id="{B2FAE73B-A18F-10BB-03F0-9038F7322F53}"/>
              </a:ext>
            </a:extLst>
          </p:cNvPr>
          <p:cNvGrpSpPr/>
          <p:nvPr/>
        </p:nvGrpSpPr>
        <p:grpSpPr>
          <a:xfrm>
            <a:off x="4981043" y="8000615"/>
            <a:ext cx="1103430" cy="1103430"/>
            <a:chOff x="10321013" y="507892"/>
            <a:chExt cx="1411716" cy="1411716"/>
          </a:xfrm>
        </p:grpSpPr>
        <p:sp>
          <p:nvSpPr>
            <p:cNvPr id="9" name="Oval 8">
              <a:extLst>
                <a:ext uri="{FF2B5EF4-FFF2-40B4-BE49-F238E27FC236}">
                  <a16:creationId xmlns:a16="http://schemas.microsoft.com/office/drawing/2014/main" id="{4150390D-5BF8-851E-B871-4F64FE45AFCF}"/>
                </a:ext>
              </a:extLst>
            </p:cNvPr>
            <p:cNvSpPr/>
            <p:nvPr/>
          </p:nvSpPr>
          <p:spPr>
            <a:xfrm>
              <a:off x="10321013" y="507892"/>
              <a:ext cx="1411716" cy="1411716"/>
            </a:xfrm>
            <a:prstGeom prst="ellipse">
              <a:avLst/>
            </a:prstGeom>
            <a:solidFill>
              <a:schemeClr val="accent3">
                <a:lumMod val="20000"/>
                <a:lumOff val="8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descr="Question Mark with solid fill">
              <a:extLst>
                <a:ext uri="{FF2B5EF4-FFF2-40B4-BE49-F238E27FC236}">
                  <a16:creationId xmlns:a16="http://schemas.microsoft.com/office/drawing/2014/main" id="{B8EC9C54-FB78-0AAC-0CD3-D9069900513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69065" y="765094"/>
              <a:ext cx="914400" cy="914400"/>
            </a:xfrm>
            <a:prstGeom prst="rect">
              <a:avLst/>
            </a:prstGeom>
          </p:spPr>
        </p:pic>
      </p:grpSp>
      <p:sp>
        <p:nvSpPr>
          <p:cNvPr id="12" name="Hexagon 11">
            <a:extLst>
              <a:ext uri="{FF2B5EF4-FFF2-40B4-BE49-F238E27FC236}">
                <a16:creationId xmlns:a16="http://schemas.microsoft.com/office/drawing/2014/main" id="{2D81F87B-2264-1DE5-A85A-E25A595E9D5C}"/>
              </a:ext>
            </a:extLst>
          </p:cNvPr>
          <p:cNvSpPr/>
          <p:nvPr/>
        </p:nvSpPr>
        <p:spPr>
          <a:xfrm rot="1782986">
            <a:off x="286724" y="30111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Hexagon 12">
            <a:extLst>
              <a:ext uri="{FF2B5EF4-FFF2-40B4-BE49-F238E27FC236}">
                <a16:creationId xmlns:a16="http://schemas.microsoft.com/office/drawing/2014/main" id="{9BB3A25A-C100-4946-A753-C0094BC524CF}"/>
              </a:ext>
            </a:extLst>
          </p:cNvPr>
          <p:cNvSpPr/>
          <p:nvPr/>
        </p:nvSpPr>
        <p:spPr>
          <a:xfrm rot="1782986">
            <a:off x="286724" y="76395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Hexagon 13">
            <a:extLst>
              <a:ext uri="{FF2B5EF4-FFF2-40B4-BE49-F238E27FC236}">
                <a16:creationId xmlns:a16="http://schemas.microsoft.com/office/drawing/2014/main" id="{AA966365-BE22-96C0-2D45-D6E383C7726F}"/>
              </a:ext>
            </a:extLst>
          </p:cNvPr>
          <p:cNvSpPr/>
          <p:nvPr/>
        </p:nvSpPr>
        <p:spPr>
          <a:xfrm rot="1782986">
            <a:off x="286724" y="122680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Hexagon 14">
            <a:extLst>
              <a:ext uri="{FF2B5EF4-FFF2-40B4-BE49-F238E27FC236}">
                <a16:creationId xmlns:a16="http://schemas.microsoft.com/office/drawing/2014/main" id="{9B817F28-86F8-C488-328C-1BD6A5875DD2}"/>
              </a:ext>
            </a:extLst>
          </p:cNvPr>
          <p:cNvSpPr/>
          <p:nvPr/>
        </p:nvSpPr>
        <p:spPr>
          <a:xfrm rot="1782986">
            <a:off x="286724" y="168964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Hexagon 15">
            <a:extLst>
              <a:ext uri="{FF2B5EF4-FFF2-40B4-BE49-F238E27FC236}">
                <a16:creationId xmlns:a16="http://schemas.microsoft.com/office/drawing/2014/main" id="{EA415298-24CC-F63F-646E-54B44A9085C6}"/>
              </a:ext>
            </a:extLst>
          </p:cNvPr>
          <p:cNvSpPr/>
          <p:nvPr/>
        </p:nvSpPr>
        <p:spPr>
          <a:xfrm rot="1782986">
            <a:off x="286724" y="215249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012917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peech Bubble: Rectangle with Corners Rounded 12">
            <a:extLst>
              <a:ext uri="{FF2B5EF4-FFF2-40B4-BE49-F238E27FC236}">
                <a16:creationId xmlns:a16="http://schemas.microsoft.com/office/drawing/2014/main" id="{CA28379A-93EB-50A1-BEB9-B6EED170B9D1}"/>
              </a:ext>
            </a:extLst>
          </p:cNvPr>
          <p:cNvSpPr/>
          <p:nvPr/>
        </p:nvSpPr>
        <p:spPr>
          <a:xfrm>
            <a:off x="1110242" y="1932919"/>
            <a:ext cx="3125581" cy="1052328"/>
          </a:xfrm>
          <a:prstGeom prst="wedgeRoundRectCallout">
            <a:avLst>
              <a:gd name="adj1" fmla="val -55556"/>
              <a:gd name="adj2" fmla="val -27800"/>
              <a:gd name="adj3" fmla="val 16667"/>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u="none" strike="noStrike" cap="none" dirty="0">
                <a:solidFill>
                  <a:schemeClr val="dk1"/>
                </a:solidFill>
                <a:ea typeface="Helvetica Neue"/>
                <a:cs typeface="Helvetica Neue"/>
                <a:sym typeface="Helvetica Neue"/>
              </a:rPr>
              <a:t>Adolescent</a:t>
            </a:r>
            <a:endParaRPr lang="en-US" sz="1100" b="1" dirty="0">
              <a:solidFill>
                <a:schemeClr val="dk1"/>
              </a:solidFill>
              <a:ea typeface="Helvetica Neue"/>
              <a:cs typeface="Helvetica Neue"/>
              <a:sym typeface="Helvetica Neue"/>
            </a:endParaRPr>
          </a:p>
          <a:p>
            <a:r>
              <a:rPr lang="en-US" sz="1100" b="0" u="none" strike="noStrike" cap="none" dirty="0">
                <a:solidFill>
                  <a:schemeClr val="dk1"/>
                </a:solidFill>
                <a:ea typeface="Helvetica Neue"/>
                <a:cs typeface="Helvetica Neue"/>
                <a:sym typeface="Helvetica Neue"/>
              </a:rPr>
              <a:t>What else could I do to show them how difficult all of this is for me? Nobody listens to me. I don’t want to be here all the time, but they don’t understand and they don’t help me.</a:t>
            </a:r>
          </a:p>
        </p:txBody>
      </p:sp>
      <p:sp>
        <p:nvSpPr>
          <p:cNvPr id="14" name="TextBox 13">
            <a:extLst>
              <a:ext uri="{FF2B5EF4-FFF2-40B4-BE49-F238E27FC236}">
                <a16:creationId xmlns:a16="http://schemas.microsoft.com/office/drawing/2014/main" id="{2CD881B2-26A6-34DE-13D7-D3BD06CF52B0}"/>
              </a:ext>
            </a:extLst>
          </p:cNvPr>
          <p:cNvSpPr txBox="1"/>
          <p:nvPr/>
        </p:nvSpPr>
        <p:spPr>
          <a:xfrm>
            <a:off x="996287" y="1081574"/>
            <a:ext cx="5262998" cy="600164"/>
          </a:xfrm>
          <a:prstGeom prst="rect">
            <a:avLst/>
          </a:prstGeom>
          <a:noFill/>
        </p:spPr>
        <p:txBody>
          <a:bodyPr wrap="square" rtlCol="0">
            <a:spAutoFit/>
          </a:bodyPr>
          <a:lstStyle/>
          <a:p>
            <a:r>
              <a:rPr lang="en-US" sz="1100" b="1" dirty="0"/>
              <a:t>Situation: </a:t>
            </a:r>
            <a:r>
              <a:rPr lang="en-US" sz="1100" dirty="0"/>
              <a:t>A child just destroyed some office materials and a cupboard in the center when she was angry. As a caseworker you are talking with her about what happened. She tells you this:</a:t>
            </a:r>
          </a:p>
        </p:txBody>
      </p:sp>
      <p:sp>
        <p:nvSpPr>
          <p:cNvPr id="3" name="TextBox 2">
            <a:extLst>
              <a:ext uri="{FF2B5EF4-FFF2-40B4-BE49-F238E27FC236}">
                <a16:creationId xmlns:a16="http://schemas.microsoft.com/office/drawing/2014/main" id="{52355D49-F646-602B-E07F-E889447A516D}"/>
              </a:ext>
            </a:extLst>
          </p:cNvPr>
          <p:cNvSpPr txBox="1"/>
          <p:nvPr/>
        </p:nvSpPr>
        <p:spPr>
          <a:xfrm>
            <a:off x="996287" y="727329"/>
            <a:ext cx="5262998" cy="276999"/>
          </a:xfrm>
          <a:prstGeom prst="rect">
            <a:avLst/>
          </a:prstGeom>
          <a:noFill/>
        </p:spPr>
        <p:txBody>
          <a:bodyPr wrap="square" rtlCol="0">
            <a:spAutoFit/>
          </a:bodyPr>
          <a:lstStyle/>
          <a:p>
            <a:r>
              <a:rPr lang="en-US" sz="1200" b="1" spc="300" dirty="0">
                <a:solidFill>
                  <a:schemeClr val="tx1"/>
                </a:solidFill>
              </a:rPr>
              <a:t>REFLECTIONS</a:t>
            </a:r>
          </a:p>
        </p:txBody>
      </p:sp>
      <p:sp>
        <p:nvSpPr>
          <p:cNvPr id="7" name="Speech Bubble: Rectangle with Corners Rounded 6">
            <a:extLst>
              <a:ext uri="{FF2B5EF4-FFF2-40B4-BE49-F238E27FC236}">
                <a16:creationId xmlns:a16="http://schemas.microsoft.com/office/drawing/2014/main" id="{A2F43AA4-AD45-A517-FBD8-791C1DA32B00}"/>
              </a:ext>
            </a:extLst>
          </p:cNvPr>
          <p:cNvSpPr/>
          <p:nvPr/>
        </p:nvSpPr>
        <p:spPr>
          <a:xfrm>
            <a:off x="1828800" y="3236428"/>
            <a:ext cx="4255673" cy="1869141"/>
          </a:xfrm>
          <a:prstGeom prst="wedgeRoundRectCallout">
            <a:avLst>
              <a:gd name="adj1" fmla="val 54287"/>
              <a:gd name="adj2" fmla="val -32817"/>
              <a:gd name="adj3" fmla="val 16667"/>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b="1" u="none" strike="noStrike" cap="none" dirty="0">
                <a:solidFill>
                  <a:schemeClr val="dk1"/>
                </a:solidFill>
                <a:ea typeface="Helvetica Neue"/>
                <a:cs typeface="Helvetica Neue"/>
                <a:sym typeface="Helvetica Neue"/>
              </a:rPr>
              <a:t>Caseworker (simple reflection)</a:t>
            </a:r>
            <a:endParaRPr lang="en-US" sz="1100" b="0" u="none" strike="noStrike" cap="none" dirty="0">
              <a:solidFill>
                <a:schemeClr val="dk1"/>
              </a:solidFill>
              <a:ea typeface="Helvetica Neue"/>
              <a:cs typeface="Helvetica Neue"/>
              <a:sym typeface="Helvetica Neue"/>
            </a:endParaRPr>
          </a:p>
        </p:txBody>
      </p:sp>
      <p:sp>
        <p:nvSpPr>
          <p:cNvPr id="23" name="Hexagon 22">
            <a:extLst>
              <a:ext uri="{FF2B5EF4-FFF2-40B4-BE49-F238E27FC236}">
                <a16:creationId xmlns:a16="http://schemas.microsoft.com/office/drawing/2014/main" id="{01078F69-4363-CF65-FB96-6A7D73AFF227}"/>
              </a:ext>
            </a:extLst>
          </p:cNvPr>
          <p:cNvSpPr/>
          <p:nvPr/>
        </p:nvSpPr>
        <p:spPr>
          <a:xfrm rot="1782986">
            <a:off x="286724" y="30111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Hexagon 23">
            <a:extLst>
              <a:ext uri="{FF2B5EF4-FFF2-40B4-BE49-F238E27FC236}">
                <a16:creationId xmlns:a16="http://schemas.microsoft.com/office/drawing/2014/main" id="{08A0352D-886A-50EF-680D-23BDD5515255}"/>
              </a:ext>
            </a:extLst>
          </p:cNvPr>
          <p:cNvSpPr/>
          <p:nvPr/>
        </p:nvSpPr>
        <p:spPr>
          <a:xfrm rot="1782986">
            <a:off x="286724" y="76395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Hexagon 24">
            <a:extLst>
              <a:ext uri="{FF2B5EF4-FFF2-40B4-BE49-F238E27FC236}">
                <a16:creationId xmlns:a16="http://schemas.microsoft.com/office/drawing/2014/main" id="{7151A549-ECAF-3BC3-2798-449B3DF60B4F}"/>
              </a:ext>
            </a:extLst>
          </p:cNvPr>
          <p:cNvSpPr/>
          <p:nvPr/>
        </p:nvSpPr>
        <p:spPr>
          <a:xfrm rot="1782986">
            <a:off x="286724" y="122680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Hexagon 25">
            <a:extLst>
              <a:ext uri="{FF2B5EF4-FFF2-40B4-BE49-F238E27FC236}">
                <a16:creationId xmlns:a16="http://schemas.microsoft.com/office/drawing/2014/main" id="{164F2846-627B-0BDC-B047-7C0E2C560788}"/>
              </a:ext>
            </a:extLst>
          </p:cNvPr>
          <p:cNvSpPr/>
          <p:nvPr/>
        </p:nvSpPr>
        <p:spPr>
          <a:xfrm rot="1782986">
            <a:off x="286724" y="168964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Hexagon 26">
            <a:extLst>
              <a:ext uri="{FF2B5EF4-FFF2-40B4-BE49-F238E27FC236}">
                <a16:creationId xmlns:a16="http://schemas.microsoft.com/office/drawing/2014/main" id="{C40F71BF-3746-8971-6908-7545D85A1332}"/>
              </a:ext>
            </a:extLst>
          </p:cNvPr>
          <p:cNvSpPr/>
          <p:nvPr/>
        </p:nvSpPr>
        <p:spPr>
          <a:xfrm rot="1782986">
            <a:off x="286724" y="215249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Speech Bubble: Rectangle with Corners Rounded 27">
            <a:extLst>
              <a:ext uri="{FF2B5EF4-FFF2-40B4-BE49-F238E27FC236}">
                <a16:creationId xmlns:a16="http://schemas.microsoft.com/office/drawing/2014/main" id="{AEE734E0-E74D-7A62-759E-4AD989DE7591}"/>
              </a:ext>
            </a:extLst>
          </p:cNvPr>
          <p:cNvSpPr/>
          <p:nvPr/>
        </p:nvSpPr>
        <p:spPr>
          <a:xfrm>
            <a:off x="1828800" y="5442957"/>
            <a:ext cx="4255673" cy="1869141"/>
          </a:xfrm>
          <a:prstGeom prst="wedgeRoundRectCallout">
            <a:avLst>
              <a:gd name="adj1" fmla="val 54287"/>
              <a:gd name="adj2" fmla="val -32817"/>
              <a:gd name="adj3" fmla="val 16667"/>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b="1" u="none" strike="noStrike" cap="none" dirty="0">
                <a:solidFill>
                  <a:schemeClr val="dk1"/>
                </a:solidFill>
                <a:ea typeface="Helvetica Neue"/>
                <a:cs typeface="Helvetica Neue"/>
                <a:sym typeface="Helvetica Neue"/>
              </a:rPr>
              <a:t>Caseworker (complex reflection)</a:t>
            </a:r>
            <a:endParaRPr lang="en-US" sz="1100" b="0" u="none" strike="noStrike" cap="none" dirty="0">
              <a:solidFill>
                <a:schemeClr val="dk1"/>
              </a:solidFill>
              <a:ea typeface="Helvetica Neue"/>
              <a:cs typeface="Helvetica Neue"/>
              <a:sym typeface="Helvetica Neue"/>
            </a:endParaRPr>
          </a:p>
        </p:txBody>
      </p:sp>
      <p:sp>
        <p:nvSpPr>
          <p:cNvPr id="4" name="Oval 3">
            <a:extLst>
              <a:ext uri="{FF2B5EF4-FFF2-40B4-BE49-F238E27FC236}">
                <a16:creationId xmlns:a16="http://schemas.microsoft.com/office/drawing/2014/main" id="{FF26F085-930C-6268-4CC0-EF1476A1A9DF}"/>
              </a:ext>
            </a:extLst>
          </p:cNvPr>
          <p:cNvSpPr/>
          <p:nvPr/>
        </p:nvSpPr>
        <p:spPr>
          <a:xfrm>
            <a:off x="1110242" y="7586733"/>
            <a:ext cx="1411716" cy="1411716"/>
          </a:xfrm>
          <a:prstGeom prst="ellipse">
            <a:avLst/>
          </a:prstGeom>
          <a:solidFill>
            <a:schemeClr val="accent3">
              <a:lumMod val="20000"/>
              <a:lumOff val="8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C22F90F9-5844-81EE-A466-A40297B5C533}"/>
              </a:ext>
            </a:extLst>
          </p:cNvPr>
          <p:cNvGrpSpPr/>
          <p:nvPr/>
        </p:nvGrpSpPr>
        <p:grpSpPr>
          <a:xfrm>
            <a:off x="1600018" y="7827037"/>
            <a:ext cx="458933" cy="919663"/>
            <a:chOff x="4573917" y="2257588"/>
            <a:chExt cx="458933" cy="919663"/>
          </a:xfrm>
        </p:grpSpPr>
        <p:sp>
          <p:nvSpPr>
            <p:cNvPr id="6" name="Oval 5">
              <a:extLst>
                <a:ext uri="{FF2B5EF4-FFF2-40B4-BE49-F238E27FC236}">
                  <a16:creationId xmlns:a16="http://schemas.microsoft.com/office/drawing/2014/main" id="{8B9A037A-82F7-7CEF-225F-745AA43A25A4}"/>
                </a:ext>
              </a:extLst>
            </p:cNvPr>
            <p:cNvSpPr/>
            <p:nvPr/>
          </p:nvSpPr>
          <p:spPr>
            <a:xfrm rot="489988">
              <a:off x="4573917" y="2257588"/>
              <a:ext cx="458933" cy="6477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Top Corners Rounded 10">
              <a:extLst>
                <a:ext uri="{FF2B5EF4-FFF2-40B4-BE49-F238E27FC236}">
                  <a16:creationId xmlns:a16="http://schemas.microsoft.com/office/drawing/2014/main" id="{147A4FA3-A975-B73F-CD77-8A6801C031F4}"/>
                </a:ext>
              </a:extLst>
            </p:cNvPr>
            <p:cNvSpPr/>
            <p:nvPr/>
          </p:nvSpPr>
          <p:spPr>
            <a:xfrm rot="11751256">
              <a:off x="4671095" y="2544267"/>
              <a:ext cx="121783" cy="632984"/>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9778114D-3E43-94E1-0158-784C0852C5A6}"/>
                </a:ext>
              </a:extLst>
            </p:cNvPr>
            <p:cNvSpPr/>
            <p:nvPr/>
          </p:nvSpPr>
          <p:spPr>
            <a:xfrm rot="20347857">
              <a:off x="4815580" y="2351142"/>
              <a:ext cx="45719" cy="291578"/>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Rounded Corners 28">
              <a:extLst>
                <a:ext uri="{FF2B5EF4-FFF2-40B4-BE49-F238E27FC236}">
                  <a16:creationId xmlns:a16="http://schemas.microsoft.com/office/drawing/2014/main" id="{CCAA7FFB-ED92-0F9D-90EE-346481AED1B2}"/>
                </a:ext>
              </a:extLst>
            </p:cNvPr>
            <p:cNvSpPr/>
            <p:nvPr/>
          </p:nvSpPr>
          <p:spPr>
            <a:xfrm rot="20347857">
              <a:off x="4905811" y="2404449"/>
              <a:ext cx="51674" cy="184965"/>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1235599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F884CC47-1ED3-40DC-9EF4-01DD1B61C37F}"/>
              </a:ext>
            </a:extLst>
          </p:cNvPr>
          <p:cNvSpPr txBox="1"/>
          <p:nvPr/>
        </p:nvSpPr>
        <p:spPr>
          <a:xfrm>
            <a:off x="996286" y="1215310"/>
            <a:ext cx="5262997" cy="430887"/>
          </a:xfrm>
          <a:prstGeom prst="rect">
            <a:avLst/>
          </a:prstGeom>
          <a:noFill/>
          <a:ln>
            <a:noFill/>
          </a:ln>
        </p:spPr>
        <p:txBody>
          <a:bodyPr wrap="square" rtlCol="0">
            <a:spAutoFit/>
          </a:bodyPr>
          <a:lstStyle/>
          <a:p>
            <a:r>
              <a:rPr lang="en-US" sz="1100" b="1" dirty="0"/>
              <a:t>Read the role carefully and prepare to act as that character. You can build on what is written here, depending on how your team member interacts. Feel free to be creative</a:t>
            </a:r>
            <a:r>
              <a:rPr lang="en-US" sz="1100" b="1" dirty="0">
                <a:solidFill>
                  <a:schemeClr val="tx2"/>
                </a:solidFill>
              </a:rPr>
              <a:t>.</a:t>
            </a:r>
            <a:endParaRPr lang="en-US" sz="1100" dirty="0">
              <a:solidFill>
                <a:schemeClr val="tx2"/>
              </a:solidFill>
            </a:endParaRPr>
          </a:p>
        </p:txBody>
      </p:sp>
      <p:sp>
        <p:nvSpPr>
          <p:cNvPr id="3" name="TextBox 2">
            <a:extLst>
              <a:ext uri="{FF2B5EF4-FFF2-40B4-BE49-F238E27FC236}">
                <a16:creationId xmlns:a16="http://schemas.microsoft.com/office/drawing/2014/main" id="{6CDC77B1-E857-EA75-6945-4E647408759C}"/>
              </a:ext>
            </a:extLst>
          </p:cNvPr>
          <p:cNvSpPr txBox="1"/>
          <p:nvPr/>
        </p:nvSpPr>
        <p:spPr>
          <a:xfrm>
            <a:off x="996287" y="727329"/>
            <a:ext cx="5262998" cy="276999"/>
          </a:xfrm>
          <a:prstGeom prst="rect">
            <a:avLst/>
          </a:prstGeom>
          <a:noFill/>
        </p:spPr>
        <p:txBody>
          <a:bodyPr wrap="square" rtlCol="0">
            <a:spAutoFit/>
          </a:bodyPr>
          <a:lstStyle/>
          <a:p>
            <a:r>
              <a:rPr lang="en-US" sz="1200" b="1" spc="300" dirty="0">
                <a:solidFill>
                  <a:schemeClr val="tx1"/>
                </a:solidFill>
              </a:rPr>
              <a:t>MOTIVATIONAL INTERVIEWING - ROLE PLAY</a:t>
            </a:r>
          </a:p>
        </p:txBody>
      </p:sp>
      <p:graphicFrame>
        <p:nvGraphicFramePr>
          <p:cNvPr id="4" name="Table 3">
            <a:extLst>
              <a:ext uri="{FF2B5EF4-FFF2-40B4-BE49-F238E27FC236}">
                <a16:creationId xmlns:a16="http://schemas.microsoft.com/office/drawing/2014/main" id="{EA80EE29-0970-83A9-1A1E-C92EC437A328}"/>
              </a:ext>
            </a:extLst>
          </p:cNvPr>
          <p:cNvGraphicFramePr>
            <a:graphicFrameLocks noGrp="1"/>
          </p:cNvGraphicFramePr>
          <p:nvPr>
            <p:extLst>
              <p:ext uri="{D42A27DB-BD31-4B8C-83A1-F6EECF244321}">
                <p14:modId xmlns:p14="http://schemas.microsoft.com/office/powerpoint/2010/main" val="563037424"/>
              </p:ext>
            </p:extLst>
          </p:nvPr>
        </p:nvGraphicFramePr>
        <p:xfrm>
          <a:off x="996287" y="2115251"/>
          <a:ext cx="5274130" cy="4156710"/>
        </p:xfrm>
        <a:graphic>
          <a:graphicData uri="http://schemas.openxmlformats.org/drawingml/2006/table">
            <a:tbl>
              <a:tblPr firstRow="1" bandRow="1">
                <a:tableStyleId>{5C22544A-7EE6-4342-B048-85BDC9FD1C3A}</a:tableStyleId>
              </a:tblPr>
              <a:tblGrid>
                <a:gridCol w="1386306">
                  <a:extLst>
                    <a:ext uri="{9D8B030D-6E8A-4147-A177-3AD203B41FA5}">
                      <a16:colId xmlns:a16="http://schemas.microsoft.com/office/drawing/2014/main" val="2204509398"/>
                    </a:ext>
                  </a:extLst>
                </a:gridCol>
                <a:gridCol w="3887824">
                  <a:extLst>
                    <a:ext uri="{9D8B030D-6E8A-4147-A177-3AD203B41FA5}">
                      <a16:colId xmlns:a16="http://schemas.microsoft.com/office/drawing/2014/main" val="2923774215"/>
                    </a:ext>
                  </a:extLst>
                </a:gridCol>
              </a:tblGrid>
              <a:tr h="0">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b="1" dirty="0">
                          <a:solidFill>
                            <a:schemeClr val="tx1"/>
                          </a:solidFill>
                          <a:effectLst/>
                          <a:ea typeface="Times New Roman" panose="02020603050405020304" pitchFamily="18" charset="0"/>
                          <a:cs typeface="Times New Roman" panose="02020603050405020304" pitchFamily="18" charset="0"/>
                        </a:rPr>
                        <a:t>CASEWORKER</a:t>
                      </a:r>
                      <a:endParaRPr lang="en-BE" sz="1100" b="1">
                        <a:solidFill>
                          <a:schemeClr val="tx1"/>
                        </a:solidFill>
                        <a:effectLst/>
                        <a:ea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hMerge="1">
                  <a:txBody>
                    <a:bodyPr/>
                    <a:lstStyle/>
                    <a:p>
                      <a:endParaRPr lang="en-US" sz="1100">
                        <a:solidFill>
                          <a:schemeClr val="tx1"/>
                        </a:solidFill>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340663777"/>
                  </a:ext>
                </a:extLst>
              </a:tr>
              <a:tr h="603818">
                <a:tc>
                  <a:txBody>
                    <a:bodyPr/>
                    <a:lstStyle/>
                    <a:p>
                      <a:r>
                        <a:rPr lang="en-GB" sz="1100" dirty="0">
                          <a:effectLst/>
                          <a:ea typeface="Calibri" panose="020F0502020204030204" pitchFamily="34" charset="0"/>
                          <a:cs typeface="Arial" panose="020B0604020202020204" pitchFamily="34" charset="0"/>
                        </a:rPr>
                        <a:t>You are visitin</a:t>
                      </a:r>
                      <a:r>
                        <a:rPr lang="en-GB" sz="1100" dirty="0">
                          <a:ea typeface="Calibri" panose="020F0502020204030204" pitchFamily="34" charset="0"/>
                          <a:cs typeface="Arial" panose="020B0604020202020204" pitchFamily="34" charset="0"/>
                        </a:rPr>
                        <a:t>g Teo, and you are talking with his uncle, who is currently taking care of him.</a:t>
                      </a:r>
                      <a:endParaRPr lang="en-GB" sz="1100" dirty="0">
                        <a:effectLst/>
                        <a:ea typeface="Calibri" panose="020F0502020204030204" pitchFamily="34" charset="0"/>
                        <a:cs typeface="Arial" panose="020B0604020202020204" pitchFamily="34" charset="0"/>
                      </a:endParaRPr>
                    </a:p>
                    <a:p>
                      <a:endParaRPr lang="en-US" sz="11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6695" indent="-226695"/>
                      <a:r>
                        <a:rPr lang="en-GB" sz="1100" dirty="0">
                          <a:effectLst/>
                          <a:ea typeface="Calibri" panose="020F0502020204030204" pitchFamily="34" charset="0"/>
                          <a:cs typeface="Arial" panose="020B0604020202020204" pitchFamily="34" charset="0"/>
                        </a:rPr>
                        <a:t>During this role play, you should:</a:t>
                      </a:r>
                    </a:p>
                    <a:p>
                      <a:pPr marL="285750" indent="-285750">
                        <a:buFont typeface="Arial" panose="020B0604020202020204" pitchFamily="34" charset="0"/>
                        <a:buChar char="•"/>
                      </a:pPr>
                      <a:r>
                        <a:rPr lang="en-US" sz="1100" dirty="0">
                          <a:effectLst/>
                          <a:ea typeface="Calibri" panose="020F0502020204030204" pitchFamily="34" charset="0"/>
                          <a:cs typeface="Arial" panose="020B0604020202020204" pitchFamily="34" charset="0"/>
                        </a:rPr>
                        <a:t>Summarize by connecting different perspectives, views, and emotions shared throughout the conversation(s) and combining them into one summary.</a:t>
                      </a:r>
                      <a:endParaRPr lang="en-GB" sz="1100" dirty="0">
                        <a:solidFill>
                          <a:schemeClr val="tx1"/>
                        </a:solidFill>
                        <a:effectLst/>
                        <a:ea typeface="Calibri" panose="020F050202020403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4065938"/>
                  </a:ext>
                </a:extLst>
              </a:tr>
              <a:tr h="0">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CA" sz="1100" b="1" dirty="0">
                          <a:solidFill>
                            <a:schemeClr val="tx1"/>
                          </a:solidFill>
                        </a:rPr>
                        <a:t>UNCLE</a:t>
                      </a:r>
                      <a:endParaRPr lang="en-US" sz="11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hMerge="1">
                  <a:txBody>
                    <a:bodyPr/>
                    <a:lstStyle/>
                    <a:p>
                      <a:endParaRPr lang="en-US" sz="1100"/>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2973882924"/>
                  </a:ext>
                </a:extLst>
              </a:tr>
              <a:tr h="685966">
                <a:tc>
                  <a:txBody>
                    <a:bodyPr/>
                    <a:lstStyle/>
                    <a:p>
                      <a:pPr lvl="0">
                        <a:lnSpc>
                          <a:spcPct val="106000"/>
                        </a:lnSpc>
                      </a:pPr>
                      <a:r>
                        <a:rPr lang="en-US" sz="1100" dirty="0">
                          <a:ea typeface="Calibri" panose="020F0502020204030204" pitchFamily="34" charset="0"/>
                          <a:cs typeface="Arial" panose="020B0604020202020204" pitchFamily="34" charset="0"/>
                        </a:rPr>
                        <a:t>You are Teo’s uncle, and you live with your wife and three children in a small house. The caseworker is visiting Teo but took you aside for a chat.</a:t>
                      </a:r>
                      <a:endParaRPr lang="en-US" sz="11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00" dirty="0">
                          <a:effectLst/>
                          <a:ea typeface="Calibri" panose="020F0502020204030204" pitchFamily="34" charset="0"/>
                          <a:cs typeface="Arial" panose="020B0604020202020204" pitchFamily="34" charset="0"/>
                        </a:rPr>
                        <a:t>During this role play, you should provide the following information if the caseworker makes you feel comfortable and safe:</a:t>
                      </a:r>
                      <a:endParaRPr lang="en-BE" sz="1100" dirty="0">
                        <a:effectLst/>
                        <a:ea typeface="Calibri" panose="020F0502020204030204" pitchFamily="34" charset="0"/>
                        <a:cs typeface="Arial" panose="020B0604020202020204" pitchFamily="34" charset="0"/>
                      </a:endParaRPr>
                    </a:p>
                    <a:p>
                      <a:pPr marL="171450" lvl="0" indent="-171450">
                        <a:lnSpc>
                          <a:spcPct val="106000"/>
                        </a:lnSpc>
                        <a:buFont typeface="Arial" panose="020B0604020202020204" pitchFamily="34" charset="0"/>
                        <a:buChar char="•"/>
                      </a:pPr>
                      <a:r>
                        <a:rPr lang="en-US" sz="1100" dirty="0">
                          <a:ea typeface="Calibri" panose="020F0502020204030204" pitchFamily="34" charset="0"/>
                          <a:cs typeface="Arial" panose="020B0604020202020204" pitchFamily="34" charset="0"/>
                        </a:rPr>
                        <a:t>You volunteered to take care of Teo because you felt responsible for him. He is family!</a:t>
                      </a:r>
                    </a:p>
                    <a:p>
                      <a:pPr marL="171450" lvl="0" indent="-171450">
                        <a:lnSpc>
                          <a:spcPct val="106000"/>
                        </a:lnSpc>
                        <a:buFont typeface="Arial" panose="020B0604020202020204" pitchFamily="34" charset="0"/>
                        <a:buChar char="•"/>
                      </a:pPr>
                      <a:r>
                        <a:rPr lang="en-US" sz="1100" dirty="0">
                          <a:ea typeface="Calibri" panose="020F0502020204030204" pitchFamily="34" charset="0"/>
                          <a:cs typeface="Arial" panose="020B0604020202020204" pitchFamily="34" charset="0"/>
                        </a:rPr>
                        <a:t>You work as a farmer, and you own a small house.</a:t>
                      </a:r>
                    </a:p>
                    <a:p>
                      <a:pPr marL="171450" lvl="0" indent="-171450">
                        <a:lnSpc>
                          <a:spcPct val="106000"/>
                        </a:lnSpc>
                        <a:buFont typeface="Arial" panose="020B0604020202020204" pitchFamily="34" charset="0"/>
                        <a:buChar char="•"/>
                      </a:pPr>
                      <a:r>
                        <a:rPr lang="en-US" sz="1100" dirty="0">
                          <a:ea typeface="Calibri" panose="020F0502020204030204" pitchFamily="34" charset="0"/>
                          <a:cs typeface="Arial" panose="020B0604020202020204" pitchFamily="34" charset="0"/>
                        </a:rPr>
                        <a:t>You don’t feel like you can take good care of Teo as you struggle financially.</a:t>
                      </a:r>
                    </a:p>
                    <a:p>
                      <a:pPr marL="171450" lvl="0" indent="-171450">
                        <a:lnSpc>
                          <a:spcPct val="106000"/>
                        </a:lnSpc>
                        <a:buFont typeface="Arial" panose="020B0604020202020204" pitchFamily="34" charset="0"/>
                        <a:buChar char="•"/>
                      </a:pPr>
                      <a:r>
                        <a:rPr lang="en-US" sz="1100" dirty="0">
                          <a:ea typeface="Calibri" panose="020F0502020204030204" pitchFamily="34" charset="0"/>
                          <a:cs typeface="Arial" panose="020B0604020202020204" pitchFamily="34" charset="0"/>
                        </a:rPr>
                        <a:t>Teo can stay as long as he needs medical care, and you wish he could stay longer! But you are responsible for your family, and you can’t risk your own son being recruited by the militia when they come to pick up Teo.</a:t>
                      </a:r>
                    </a:p>
                    <a:p>
                      <a:pPr marL="171450" lvl="0" indent="-171450">
                        <a:lnSpc>
                          <a:spcPct val="106000"/>
                        </a:lnSpc>
                        <a:buFont typeface="Arial" panose="020B0604020202020204" pitchFamily="34" charset="0"/>
                        <a:buChar char="•"/>
                      </a:pPr>
                      <a:r>
                        <a:rPr lang="en-US" sz="1100" dirty="0">
                          <a:ea typeface="Calibri" panose="020F0502020204030204" pitchFamily="34" charset="0"/>
                          <a:cs typeface="Arial" panose="020B0604020202020204" pitchFamily="34" charset="0"/>
                        </a:rPr>
                        <a:t>You feel guilty about having to send him away once he feels better.</a:t>
                      </a:r>
                      <a:endParaRPr lang="en-GB" sz="1100" dirty="0">
                        <a:ea typeface="Calibri" panose="020F050202020403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3341967"/>
                  </a:ext>
                </a:extLst>
              </a:tr>
            </a:tbl>
          </a:graphicData>
        </a:graphic>
      </p:graphicFrame>
      <p:sp>
        <p:nvSpPr>
          <p:cNvPr id="5" name="Hexagon 4">
            <a:extLst>
              <a:ext uri="{FF2B5EF4-FFF2-40B4-BE49-F238E27FC236}">
                <a16:creationId xmlns:a16="http://schemas.microsoft.com/office/drawing/2014/main" id="{2ECB3E09-BB7B-F94F-02DF-39D8A52857DF}"/>
              </a:ext>
            </a:extLst>
          </p:cNvPr>
          <p:cNvSpPr/>
          <p:nvPr/>
        </p:nvSpPr>
        <p:spPr>
          <a:xfrm rot="1782986">
            <a:off x="286724" y="30111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Hexagon 5">
            <a:extLst>
              <a:ext uri="{FF2B5EF4-FFF2-40B4-BE49-F238E27FC236}">
                <a16:creationId xmlns:a16="http://schemas.microsoft.com/office/drawing/2014/main" id="{45695226-055B-5315-C54A-9DBE63BBDCB9}"/>
              </a:ext>
            </a:extLst>
          </p:cNvPr>
          <p:cNvSpPr/>
          <p:nvPr/>
        </p:nvSpPr>
        <p:spPr>
          <a:xfrm rot="1782986">
            <a:off x="286724" y="76395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Hexagon 6">
            <a:extLst>
              <a:ext uri="{FF2B5EF4-FFF2-40B4-BE49-F238E27FC236}">
                <a16:creationId xmlns:a16="http://schemas.microsoft.com/office/drawing/2014/main" id="{63CF300B-779B-DA67-1F47-D883AD65CCEE}"/>
              </a:ext>
            </a:extLst>
          </p:cNvPr>
          <p:cNvSpPr/>
          <p:nvPr/>
        </p:nvSpPr>
        <p:spPr>
          <a:xfrm rot="1782986">
            <a:off x="286724" y="122680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Hexagon 7">
            <a:extLst>
              <a:ext uri="{FF2B5EF4-FFF2-40B4-BE49-F238E27FC236}">
                <a16:creationId xmlns:a16="http://schemas.microsoft.com/office/drawing/2014/main" id="{064D82D7-D066-9DEA-A655-B7761E58ABA0}"/>
              </a:ext>
            </a:extLst>
          </p:cNvPr>
          <p:cNvSpPr/>
          <p:nvPr/>
        </p:nvSpPr>
        <p:spPr>
          <a:xfrm rot="1782986">
            <a:off x="286724" y="168964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exagon 8">
            <a:extLst>
              <a:ext uri="{FF2B5EF4-FFF2-40B4-BE49-F238E27FC236}">
                <a16:creationId xmlns:a16="http://schemas.microsoft.com/office/drawing/2014/main" id="{7BA0C4C4-CCEE-449F-807C-3241EBD32091}"/>
              </a:ext>
            </a:extLst>
          </p:cNvPr>
          <p:cNvSpPr/>
          <p:nvPr/>
        </p:nvSpPr>
        <p:spPr>
          <a:xfrm rot="1782986">
            <a:off x="286724" y="215249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751221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3">
            <a:extLst>
              <a:ext uri="{FF2B5EF4-FFF2-40B4-BE49-F238E27FC236}">
                <a16:creationId xmlns:a16="http://schemas.microsoft.com/office/drawing/2014/main" id="{7E9EE02A-2482-1EC7-A945-4E5007669DCE}"/>
              </a:ext>
            </a:extLst>
          </p:cNvPr>
          <p:cNvSpPr/>
          <p:nvPr/>
        </p:nvSpPr>
        <p:spPr>
          <a:xfrm>
            <a:off x="1125847" y="1278484"/>
            <a:ext cx="2693118" cy="913386"/>
          </a:xfrm>
          <a:prstGeom prst="wedgeRoundRectCallout">
            <a:avLst>
              <a:gd name="adj1" fmla="val -56801"/>
              <a:gd name="adj2" fmla="val -20929"/>
              <a:gd name="adj3" fmla="val 16667"/>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dirty="0">
                <a:solidFill>
                  <a:schemeClr val="tx1"/>
                </a:solidFill>
              </a:rPr>
              <a:t>Mother</a:t>
            </a:r>
          </a:p>
          <a:p>
            <a:r>
              <a:rPr lang="en-US" sz="1100" dirty="0">
                <a:solidFill>
                  <a:schemeClr val="tx1"/>
                </a:solidFill>
              </a:rPr>
              <a:t>I don’t see what the problem is. The kids were asleep in bed anyway. It’s not like we would fight in front of them. </a:t>
            </a:r>
          </a:p>
        </p:txBody>
      </p:sp>
      <p:sp>
        <p:nvSpPr>
          <p:cNvPr id="5" name="TextBox 4">
            <a:extLst>
              <a:ext uri="{FF2B5EF4-FFF2-40B4-BE49-F238E27FC236}">
                <a16:creationId xmlns:a16="http://schemas.microsoft.com/office/drawing/2014/main" id="{61F756CA-D57F-73B2-2412-DA5D7D673FA2}"/>
              </a:ext>
            </a:extLst>
          </p:cNvPr>
          <p:cNvSpPr txBox="1"/>
          <p:nvPr/>
        </p:nvSpPr>
        <p:spPr>
          <a:xfrm>
            <a:off x="996287" y="727329"/>
            <a:ext cx="5262998" cy="276999"/>
          </a:xfrm>
          <a:prstGeom prst="rect">
            <a:avLst/>
          </a:prstGeom>
          <a:noFill/>
        </p:spPr>
        <p:txBody>
          <a:bodyPr wrap="square" rtlCol="0">
            <a:spAutoFit/>
          </a:bodyPr>
          <a:lstStyle/>
          <a:p>
            <a:r>
              <a:rPr lang="en-US" sz="1200" b="1" spc="300" dirty="0">
                <a:solidFill>
                  <a:schemeClr val="tx1"/>
                </a:solidFill>
              </a:rPr>
              <a:t>AFFIRMATIONS</a:t>
            </a:r>
          </a:p>
        </p:txBody>
      </p:sp>
      <p:sp>
        <p:nvSpPr>
          <p:cNvPr id="7" name="Speech Bubble: Rectangle with Corners Rounded 6">
            <a:extLst>
              <a:ext uri="{FF2B5EF4-FFF2-40B4-BE49-F238E27FC236}">
                <a16:creationId xmlns:a16="http://schemas.microsoft.com/office/drawing/2014/main" id="{96099E71-897F-2D97-0BF8-72BDC573F962}"/>
              </a:ext>
            </a:extLst>
          </p:cNvPr>
          <p:cNvSpPr/>
          <p:nvPr/>
        </p:nvSpPr>
        <p:spPr>
          <a:xfrm>
            <a:off x="1125847" y="3741619"/>
            <a:ext cx="2693118" cy="1084719"/>
          </a:xfrm>
          <a:prstGeom prst="wedgeRoundRectCallout">
            <a:avLst>
              <a:gd name="adj1" fmla="val -56801"/>
              <a:gd name="adj2" fmla="val -20929"/>
              <a:gd name="adj3" fmla="val 16667"/>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dirty="0">
                <a:solidFill>
                  <a:schemeClr val="tx1"/>
                </a:solidFill>
              </a:rPr>
              <a:t>Mother</a:t>
            </a:r>
          </a:p>
          <a:p>
            <a:r>
              <a:rPr lang="en-US" sz="1100" dirty="0">
                <a:solidFill>
                  <a:schemeClr val="tx1"/>
                </a:solidFill>
              </a:rPr>
              <a:t>It doesn’t matter what I try – time-out, smacking him, shouting. He’s just got a temper, like his dad did, and there isn’t anything you can do about it. </a:t>
            </a:r>
          </a:p>
        </p:txBody>
      </p:sp>
      <p:sp>
        <p:nvSpPr>
          <p:cNvPr id="11" name="Speech Bubble: Rectangle with Corners Rounded 10">
            <a:extLst>
              <a:ext uri="{FF2B5EF4-FFF2-40B4-BE49-F238E27FC236}">
                <a16:creationId xmlns:a16="http://schemas.microsoft.com/office/drawing/2014/main" id="{6CEFA80C-A383-5A9D-5232-27F6D726DEF0}"/>
              </a:ext>
            </a:extLst>
          </p:cNvPr>
          <p:cNvSpPr/>
          <p:nvPr/>
        </p:nvSpPr>
        <p:spPr>
          <a:xfrm>
            <a:off x="1125847" y="6457072"/>
            <a:ext cx="2693118" cy="952257"/>
          </a:xfrm>
          <a:prstGeom prst="wedgeRoundRectCallout">
            <a:avLst>
              <a:gd name="adj1" fmla="val -56801"/>
              <a:gd name="adj2" fmla="val -20929"/>
              <a:gd name="adj3" fmla="val 16667"/>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dirty="0">
                <a:solidFill>
                  <a:schemeClr val="tx1"/>
                </a:solidFill>
              </a:rPr>
              <a:t>Adolescent</a:t>
            </a:r>
          </a:p>
          <a:p>
            <a:r>
              <a:rPr lang="en-US" sz="1100" dirty="0">
                <a:solidFill>
                  <a:schemeClr val="tx1"/>
                </a:solidFill>
              </a:rPr>
              <a:t>She says I hit her, but I didn’t really. She jumped on me, and I threw her off. It’s not my fault she hurt herself!</a:t>
            </a:r>
          </a:p>
        </p:txBody>
      </p:sp>
      <p:sp>
        <p:nvSpPr>
          <p:cNvPr id="12" name="Speech Bubble: Rectangle with Corners Rounded 11">
            <a:extLst>
              <a:ext uri="{FF2B5EF4-FFF2-40B4-BE49-F238E27FC236}">
                <a16:creationId xmlns:a16="http://schemas.microsoft.com/office/drawing/2014/main" id="{E0DEBF0E-5624-BF02-7117-453CE6DDE811}"/>
              </a:ext>
            </a:extLst>
          </p:cNvPr>
          <p:cNvSpPr/>
          <p:nvPr/>
        </p:nvSpPr>
        <p:spPr>
          <a:xfrm>
            <a:off x="1828800" y="2366206"/>
            <a:ext cx="4255673" cy="1084720"/>
          </a:xfrm>
          <a:prstGeom prst="wedgeRoundRectCallout">
            <a:avLst>
              <a:gd name="adj1" fmla="val 54287"/>
              <a:gd name="adj2" fmla="val -32817"/>
              <a:gd name="adj3" fmla="val 16667"/>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b="1" u="none" strike="noStrike" cap="none" dirty="0">
                <a:solidFill>
                  <a:schemeClr val="dk1"/>
                </a:solidFill>
                <a:ea typeface="Helvetica Neue"/>
                <a:cs typeface="Helvetica Neue"/>
                <a:sym typeface="Helvetica Neue"/>
              </a:rPr>
              <a:t>Caseworker</a:t>
            </a:r>
            <a:endParaRPr lang="en-US" sz="1100" b="0" u="none" strike="noStrike" cap="none" dirty="0">
              <a:solidFill>
                <a:schemeClr val="dk1"/>
              </a:solidFill>
              <a:ea typeface="Helvetica Neue"/>
              <a:cs typeface="Helvetica Neue"/>
              <a:sym typeface="Helvetica Neue"/>
            </a:endParaRPr>
          </a:p>
        </p:txBody>
      </p:sp>
      <p:sp>
        <p:nvSpPr>
          <p:cNvPr id="13" name="Speech Bubble: Rectangle with Corners Rounded 12">
            <a:extLst>
              <a:ext uri="{FF2B5EF4-FFF2-40B4-BE49-F238E27FC236}">
                <a16:creationId xmlns:a16="http://schemas.microsoft.com/office/drawing/2014/main" id="{C1964367-27C8-81D8-33B1-A0C586D45C6C}"/>
              </a:ext>
            </a:extLst>
          </p:cNvPr>
          <p:cNvSpPr/>
          <p:nvPr/>
        </p:nvSpPr>
        <p:spPr>
          <a:xfrm>
            <a:off x="1828800" y="5003585"/>
            <a:ext cx="4255673" cy="1084720"/>
          </a:xfrm>
          <a:prstGeom prst="wedgeRoundRectCallout">
            <a:avLst>
              <a:gd name="adj1" fmla="val 54287"/>
              <a:gd name="adj2" fmla="val -32817"/>
              <a:gd name="adj3" fmla="val 16667"/>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b="1" u="none" strike="noStrike" cap="none" dirty="0">
                <a:solidFill>
                  <a:schemeClr val="dk1"/>
                </a:solidFill>
                <a:ea typeface="Helvetica Neue"/>
                <a:cs typeface="Helvetica Neue"/>
                <a:sym typeface="Helvetica Neue"/>
              </a:rPr>
              <a:t>Caseworker</a:t>
            </a:r>
            <a:endParaRPr lang="en-US" sz="1100" b="0" u="none" strike="noStrike" cap="none" dirty="0">
              <a:solidFill>
                <a:schemeClr val="dk1"/>
              </a:solidFill>
              <a:ea typeface="Helvetica Neue"/>
              <a:cs typeface="Helvetica Neue"/>
              <a:sym typeface="Helvetica Neue"/>
            </a:endParaRPr>
          </a:p>
        </p:txBody>
      </p:sp>
      <p:sp>
        <p:nvSpPr>
          <p:cNvPr id="14" name="Speech Bubble: Rectangle with Corners Rounded 13">
            <a:extLst>
              <a:ext uri="{FF2B5EF4-FFF2-40B4-BE49-F238E27FC236}">
                <a16:creationId xmlns:a16="http://schemas.microsoft.com/office/drawing/2014/main" id="{8E417F9D-5D67-B9FE-B29E-14BF183CE9CB}"/>
              </a:ext>
            </a:extLst>
          </p:cNvPr>
          <p:cNvSpPr/>
          <p:nvPr/>
        </p:nvSpPr>
        <p:spPr>
          <a:xfrm>
            <a:off x="1828800" y="7621587"/>
            <a:ext cx="4255673" cy="1084720"/>
          </a:xfrm>
          <a:prstGeom prst="wedgeRoundRectCallout">
            <a:avLst>
              <a:gd name="adj1" fmla="val 54287"/>
              <a:gd name="adj2" fmla="val -32817"/>
              <a:gd name="adj3" fmla="val 16667"/>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b="1" u="none" strike="noStrike" cap="none" dirty="0">
                <a:solidFill>
                  <a:schemeClr val="dk1"/>
                </a:solidFill>
                <a:ea typeface="Helvetica Neue"/>
                <a:cs typeface="Helvetica Neue"/>
                <a:sym typeface="Helvetica Neue"/>
              </a:rPr>
              <a:t>Caseworker</a:t>
            </a:r>
            <a:endParaRPr lang="en-US" sz="1100" b="0" u="none" strike="noStrike" cap="none" dirty="0">
              <a:solidFill>
                <a:schemeClr val="dk1"/>
              </a:solidFill>
              <a:ea typeface="Helvetica Neue"/>
              <a:cs typeface="Helvetica Neue"/>
              <a:sym typeface="Helvetica Neue"/>
            </a:endParaRPr>
          </a:p>
        </p:txBody>
      </p:sp>
      <p:sp>
        <p:nvSpPr>
          <p:cNvPr id="15" name="Hexagon 14">
            <a:extLst>
              <a:ext uri="{FF2B5EF4-FFF2-40B4-BE49-F238E27FC236}">
                <a16:creationId xmlns:a16="http://schemas.microsoft.com/office/drawing/2014/main" id="{FC230C00-CA6B-FE15-A509-3089DDE379C5}"/>
              </a:ext>
            </a:extLst>
          </p:cNvPr>
          <p:cNvSpPr/>
          <p:nvPr/>
        </p:nvSpPr>
        <p:spPr>
          <a:xfrm rot="1782986">
            <a:off x="286724" y="30111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Hexagon 15">
            <a:extLst>
              <a:ext uri="{FF2B5EF4-FFF2-40B4-BE49-F238E27FC236}">
                <a16:creationId xmlns:a16="http://schemas.microsoft.com/office/drawing/2014/main" id="{A079F492-7C16-6C68-753A-6A11FC259195}"/>
              </a:ext>
            </a:extLst>
          </p:cNvPr>
          <p:cNvSpPr/>
          <p:nvPr/>
        </p:nvSpPr>
        <p:spPr>
          <a:xfrm rot="1782986">
            <a:off x="286724" y="76395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Hexagon 16">
            <a:extLst>
              <a:ext uri="{FF2B5EF4-FFF2-40B4-BE49-F238E27FC236}">
                <a16:creationId xmlns:a16="http://schemas.microsoft.com/office/drawing/2014/main" id="{086BA5DB-D7C5-BDDD-135F-11D78A2A14AD}"/>
              </a:ext>
            </a:extLst>
          </p:cNvPr>
          <p:cNvSpPr/>
          <p:nvPr/>
        </p:nvSpPr>
        <p:spPr>
          <a:xfrm rot="1782986">
            <a:off x="286724" y="122680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Hexagon 17">
            <a:extLst>
              <a:ext uri="{FF2B5EF4-FFF2-40B4-BE49-F238E27FC236}">
                <a16:creationId xmlns:a16="http://schemas.microsoft.com/office/drawing/2014/main" id="{E6B2896D-5D4B-8DA3-85F6-041C0DBBD41B}"/>
              </a:ext>
            </a:extLst>
          </p:cNvPr>
          <p:cNvSpPr/>
          <p:nvPr/>
        </p:nvSpPr>
        <p:spPr>
          <a:xfrm rot="1782986">
            <a:off x="286724" y="168964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Hexagon 18">
            <a:extLst>
              <a:ext uri="{FF2B5EF4-FFF2-40B4-BE49-F238E27FC236}">
                <a16:creationId xmlns:a16="http://schemas.microsoft.com/office/drawing/2014/main" id="{E0BC1C78-8D6A-BCD2-4BA5-96E76DC30BC0}"/>
              </a:ext>
            </a:extLst>
          </p:cNvPr>
          <p:cNvSpPr/>
          <p:nvPr/>
        </p:nvSpPr>
        <p:spPr>
          <a:xfrm rot="1782986">
            <a:off x="286724" y="215249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367721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a:extLst>
              <a:ext uri="{FF2B5EF4-FFF2-40B4-BE49-F238E27FC236}">
                <a16:creationId xmlns:a16="http://schemas.microsoft.com/office/drawing/2014/main" id="{6EAB36A2-71B0-7D05-8E7D-7F27B2D87C22}"/>
              </a:ext>
            </a:extLst>
          </p:cNvPr>
          <p:cNvSpPr/>
          <p:nvPr/>
        </p:nvSpPr>
        <p:spPr>
          <a:xfrm rot="1782986">
            <a:off x="-1328855" y="5145441"/>
            <a:ext cx="3595260" cy="3099365"/>
          </a:xfrm>
          <a:prstGeom prst="hexagon">
            <a:avLst>
              <a:gd name="adj" fmla="val 28965"/>
              <a:gd name="vf" fmla="val 11547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Hexagon 5">
            <a:extLst>
              <a:ext uri="{FF2B5EF4-FFF2-40B4-BE49-F238E27FC236}">
                <a16:creationId xmlns:a16="http://schemas.microsoft.com/office/drawing/2014/main" id="{A466602C-4F05-3AD3-0D52-C30DDFD638E6}"/>
              </a:ext>
            </a:extLst>
          </p:cNvPr>
          <p:cNvSpPr/>
          <p:nvPr/>
        </p:nvSpPr>
        <p:spPr>
          <a:xfrm rot="1782986">
            <a:off x="4678406" y="654853"/>
            <a:ext cx="3595260" cy="3099365"/>
          </a:xfrm>
          <a:prstGeom prst="hexagon">
            <a:avLst>
              <a:gd name="adj" fmla="val 28965"/>
              <a:gd name="vf" fmla="val 11547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8F61937-2AF7-C47C-657A-3F8755ACFB64}"/>
              </a:ext>
            </a:extLst>
          </p:cNvPr>
          <p:cNvSpPr/>
          <p:nvPr/>
        </p:nvSpPr>
        <p:spPr>
          <a:xfrm>
            <a:off x="2501900" y="2149381"/>
            <a:ext cx="3745466" cy="1071180"/>
          </a:xfrm>
          <a:prstGeom prst="rect">
            <a:avLst/>
          </a:prstGeom>
          <a:noFill/>
          <a:ln>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E3DB8CB6-CE14-AC80-CBC9-DA8EFBCF8BDF}"/>
              </a:ext>
            </a:extLst>
          </p:cNvPr>
          <p:cNvSpPr txBox="1"/>
          <p:nvPr/>
        </p:nvSpPr>
        <p:spPr>
          <a:xfrm>
            <a:off x="993324" y="1696523"/>
            <a:ext cx="5264812" cy="261610"/>
          </a:xfrm>
          <a:prstGeom prst="rect">
            <a:avLst/>
          </a:prstGeom>
          <a:noFill/>
          <a:ln>
            <a:noFill/>
          </a:ln>
        </p:spPr>
        <p:txBody>
          <a:bodyPr wrap="square" rtlCol="0">
            <a:spAutoFit/>
          </a:bodyPr>
          <a:lstStyle/>
          <a:p>
            <a:r>
              <a:rPr lang="en-US" sz="1100" b="1" dirty="0"/>
              <a:t>Please review the learning objectives and write your reflection in the text box.</a:t>
            </a:r>
          </a:p>
        </p:txBody>
      </p:sp>
      <p:sp>
        <p:nvSpPr>
          <p:cNvPr id="9" name="TextBox 8">
            <a:extLst>
              <a:ext uri="{FF2B5EF4-FFF2-40B4-BE49-F238E27FC236}">
                <a16:creationId xmlns:a16="http://schemas.microsoft.com/office/drawing/2014/main" id="{009D6A6B-2098-1CA9-FB97-793D1728A544}"/>
              </a:ext>
            </a:extLst>
          </p:cNvPr>
          <p:cNvSpPr txBox="1"/>
          <p:nvPr/>
        </p:nvSpPr>
        <p:spPr>
          <a:xfrm>
            <a:off x="993326" y="2107349"/>
            <a:ext cx="1321602" cy="1028143"/>
          </a:xfrm>
          <a:prstGeom prst="rect">
            <a:avLst/>
          </a:prstGeom>
          <a:noFill/>
          <a:ln>
            <a:noFill/>
          </a:ln>
        </p:spPr>
        <p:txBody>
          <a:bodyPr wrap="square" lIns="90000" tIns="90000" rIns="90000" bIns="90000" rtlCol="0">
            <a:spAutoFit/>
          </a:bodyPr>
          <a:lstStyle/>
          <a:p>
            <a:r>
              <a:rPr lang="en-US" sz="1100" dirty="0"/>
              <a:t>About which learning objectives do you feel confident you have achieved them? </a:t>
            </a:r>
          </a:p>
        </p:txBody>
      </p:sp>
      <p:sp>
        <p:nvSpPr>
          <p:cNvPr id="10" name="Rectangle 9">
            <a:extLst>
              <a:ext uri="{FF2B5EF4-FFF2-40B4-BE49-F238E27FC236}">
                <a16:creationId xmlns:a16="http://schemas.microsoft.com/office/drawing/2014/main" id="{E40AC73E-2770-1729-18D7-54ED7CB6DF8D}"/>
              </a:ext>
            </a:extLst>
          </p:cNvPr>
          <p:cNvSpPr/>
          <p:nvPr/>
        </p:nvSpPr>
        <p:spPr>
          <a:xfrm>
            <a:off x="2501900" y="3398040"/>
            <a:ext cx="3745466" cy="1118934"/>
          </a:xfrm>
          <a:prstGeom prst="rect">
            <a:avLst/>
          </a:prstGeom>
          <a:noFill/>
          <a:ln>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5E05881-BDCE-3DBA-EC48-C152C2C5B000}"/>
              </a:ext>
            </a:extLst>
          </p:cNvPr>
          <p:cNvSpPr txBox="1"/>
          <p:nvPr/>
        </p:nvSpPr>
        <p:spPr>
          <a:xfrm>
            <a:off x="1007471" y="3413814"/>
            <a:ext cx="1309210" cy="1197420"/>
          </a:xfrm>
          <a:prstGeom prst="rect">
            <a:avLst/>
          </a:prstGeom>
          <a:noFill/>
          <a:ln>
            <a:noFill/>
          </a:ln>
        </p:spPr>
        <p:txBody>
          <a:bodyPr wrap="square" lIns="90000" tIns="90000" rIns="90000" bIns="90000" rtlCol="0">
            <a:spAutoFit/>
          </a:bodyPr>
          <a:lstStyle/>
          <a:p>
            <a:r>
              <a:rPr lang="en-US" sz="1100" dirty="0"/>
              <a:t>On which learning objectives would you need more information, practice, or support? </a:t>
            </a:r>
          </a:p>
        </p:txBody>
      </p:sp>
      <p:sp>
        <p:nvSpPr>
          <p:cNvPr id="12" name="TextBox 11">
            <a:extLst>
              <a:ext uri="{FF2B5EF4-FFF2-40B4-BE49-F238E27FC236}">
                <a16:creationId xmlns:a16="http://schemas.microsoft.com/office/drawing/2014/main" id="{A1077BBF-9463-53B4-65DF-C51BAEF3B71C}"/>
              </a:ext>
            </a:extLst>
          </p:cNvPr>
          <p:cNvSpPr txBox="1"/>
          <p:nvPr/>
        </p:nvSpPr>
        <p:spPr>
          <a:xfrm>
            <a:off x="993324" y="1264346"/>
            <a:ext cx="5254042" cy="276999"/>
          </a:xfrm>
          <a:prstGeom prst="rect">
            <a:avLst/>
          </a:prstGeom>
          <a:noFill/>
        </p:spPr>
        <p:txBody>
          <a:bodyPr wrap="square" rtlCol="0">
            <a:spAutoFit/>
          </a:bodyPr>
          <a:lstStyle/>
          <a:p>
            <a:r>
              <a:rPr lang="en-US" sz="1200" b="1" spc="300" dirty="0">
                <a:solidFill>
                  <a:schemeClr val="tx1"/>
                </a:solidFill>
              </a:rPr>
              <a:t>LEARNING OBJECTIVES</a:t>
            </a:r>
          </a:p>
        </p:txBody>
      </p:sp>
      <p:sp>
        <p:nvSpPr>
          <p:cNvPr id="13" name="TextBox 12">
            <a:extLst>
              <a:ext uri="{FF2B5EF4-FFF2-40B4-BE49-F238E27FC236}">
                <a16:creationId xmlns:a16="http://schemas.microsoft.com/office/drawing/2014/main" id="{A9E27971-FCED-38C4-80C4-91CD602153FA}"/>
              </a:ext>
            </a:extLst>
          </p:cNvPr>
          <p:cNvSpPr txBox="1"/>
          <p:nvPr/>
        </p:nvSpPr>
        <p:spPr>
          <a:xfrm>
            <a:off x="996286" y="713169"/>
            <a:ext cx="5264813" cy="307777"/>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54AF4B"/>
                </a:highlight>
                <a:latin typeface="Calibri"/>
                <a:ea typeface="Calibri"/>
                <a:cs typeface="Calibri"/>
                <a:sym typeface="Calibri"/>
              </a:rPr>
              <a:t>SESSION 5: MODULE CLOSING</a:t>
            </a:r>
          </a:p>
        </p:txBody>
      </p:sp>
      <p:sp>
        <p:nvSpPr>
          <p:cNvPr id="14" name="TextBox 13">
            <a:extLst>
              <a:ext uri="{FF2B5EF4-FFF2-40B4-BE49-F238E27FC236}">
                <a16:creationId xmlns:a16="http://schemas.microsoft.com/office/drawing/2014/main" id="{EE4527B0-81A6-7D77-1B7D-FB01B6B55422}"/>
              </a:ext>
            </a:extLst>
          </p:cNvPr>
          <p:cNvSpPr txBox="1"/>
          <p:nvPr/>
        </p:nvSpPr>
        <p:spPr>
          <a:xfrm>
            <a:off x="993324" y="5187134"/>
            <a:ext cx="5254042" cy="276999"/>
          </a:xfrm>
          <a:prstGeom prst="rect">
            <a:avLst/>
          </a:prstGeom>
          <a:noFill/>
        </p:spPr>
        <p:txBody>
          <a:bodyPr wrap="square" rtlCol="0">
            <a:spAutoFit/>
          </a:bodyPr>
          <a:lstStyle/>
          <a:p>
            <a:r>
              <a:rPr lang="en-US" sz="1200" b="1" spc="300" dirty="0">
                <a:solidFill>
                  <a:schemeClr val="tx1"/>
                </a:solidFill>
              </a:rPr>
              <a:t>REFLECTION</a:t>
            </a:r>
          </a:p>
        </p:txBody>
      </p:sp>
      <p:sp>
        <p:nvSpPr>
          <p:cNvPr id="15" name="Rectangle 14">
            <a:extLst>
              <a:ext uri="{FF2B5EF4-FFF2-40B4-BE49-F238E27FC236}">
                <a16:creationId xmlns:a16="http://schemas.microsoft.com/office/drawing/2014/main" id="{9C27418F-D422-6C56-BC28-BFA677CE97DF}"/>
              </a:ext>
            </a:extLst>
          </p:cNvPr>
          <p:cNvSpPr/>
          <p:nvPr/>
        </p:nvSpPr>
        <p:spPr>
          <a:xfrm>
            <a:off x="2501900" y="5633117"/>
            <a:ext cx="3745466" cy="939353"/>
          </a:xfrm>
          <a:prstGeom prst="rect">
            <a:avLst/>
          </a:prstGeom>
          <a:noFill/>
          <a:ln>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8E9BB548-9155-B257-D4C1-8761A88058D0}"/>
              </a:ext>
            </a:extLst>
          </p:cNvPr>
          <p:cNvSpPr txBox="1"/>
          <p:nvPr/>
        </p:nvSpPr>
        <p:spPr>
          <a:xfrm>
            <a:off x="993326" y="5628588"/>
            <a:ext cx="1321602" cy="520312"/>
          </a:xfrm>
          <a:prstGeom prst="rect">
            <a:avLst/>
          </a:prstGeom>
          <a:noFill/>
          <a:ln>
            <a:noFill/>
          </a:ln>
        </p:spPr>
        <p:txBody>
          <a:bodyPr wrap="square" lIns="90000" tIns="90000" rIns="90000" bIns="90000" rtlCol="0">
            <a:spAutoFit/>
          </a:bodyPr>
          <a:lstStyle/>
          <a:p>
            <a:r>
              <a:rPr lang="en-US" sz="1100" dirty="0"/>
              <a:t>What surprised you?</a:t>
            </a:r>
          </a:p>
        </p:txBody>
      </p:sp>
      <p:sp>
        <p:nvSpPr>
          <p:cNvPr id="17" name="Rectangle 16">
            <a:extLst>
              <a:ext uri="{FF2B5EF4-FFF2-40B4-BE49-F238E27FC236}">
                <a16:creationId xmlns:a16="http://schemas.microsoft.com/office/drawing/2014/main" id="{4210A915-8C52-C5F3-A7F4-E237E5C23F68}"/>
              </a:ext>
            </a:extLst>
          </p:cNvPr>
          <p:cNvSpPr/>
          <p:nvPr/>
        </p:nvSpPr>
        <p:spPr>
          <a:xfrm>
            <a:off x="2501900" y="6753342"/>
            <a:ext cx="3745466" cy="981230"/>
          </a:xfrm>
          <a:prstGeom prst="rect">
            <a:avLst/>
          </a:prstGeom>
          <a:noFill/>
          <a:ln>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FB07A959-D6C0-3A2D-E101-A9E252E2CCFE}"/>
              </a:ext>
            </a:extLst>
          </p:cNvPr>
          <p:cNvSpPr txBox="1"/>
          <p:nvPr/>
        </p:nvSpPr>
        <p:spPr>
          <a:xfrm>
            <a:off x="1007471" y="6762391"/>
            <a:ext cx="1309210" cy="520312"/>
          </a:xfrm>
          <a:prstGeom prst="rect">
            <a:avLst/>
          </a:prstGeom>
          <a:noFill/>
          <a:ln>
            <a:noFill/>
          </a:ln>
        </p:spPr>
        <p:txBody>
          <a:bodyPr wrap="square" lIns="90000" tIns="90000" rIns="90000" bIns="90000" rtlCol="0">
            <a:spAutoFit/>
          </a:bodyPr>
          <a:lstStyle/>
          <a:p>
            <a:r>
              <a:rPr lang="en-US" sz="1100" dirty="0"/>
              <a:t>What challenged you?</a:t>
            </a:r>
          </a:p>
        </p:txBody>
      </p:sp>
      <p:sp>
        <p:nvSpPr>
          <p:cNvPr id="19" name="Rectangle 18">
            <a:extLst>
              <a:ext uri="{FF2B5EF4-FFF2-40B4-BE49-F238E27FC236}">
                <a16:creationId xmlns:a16="http://schemas.microsoft.com/office/drawing/2014/main" id="{19633DF0-38DC-C91A-33D1-2674767E86CA}"/>
              </a:ext>
            </a:extLst>
          </p:cNvPr>
          <p:cNvSpPr/>
          <p:nvPr/>
        </p:nvSpPr>
        <p:spPr>
          <a:xfrm>
            <a:off x="2501900" y="7928131"/>
            <a:ext cx="3745466" cy="981230"/>
          </a:xfrm>
          <a:prstGeom prst="rect">
            <a:avLst/>
          </a:prstGeom>
          <a:noFill/>
          <a:ln>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FD319568-F635-EA48-60E0-BDE78BF6851F}"/>
              </a:ext>
            </a:extLst>
          </p:cNvPr>
          <p:cNvSpPr txBox="1"/>
          <p:nvPr/>
        </p:nvSpPr>
        <p:spPr>
          <a:xfrm>
            <a:off x="1007471" y="7928131"/>
            <a:ext cx="1309210" cy="689589"/>
          </a:xfrm>
          <a:prstGeom prst="rect">
            <a:avLst/>
          </a:prstGeom>
          <a:noFill/>
          <a:ln>
            <a:noFill/>
          </a:ln>
        </p:spPr>
        <p:txBody>
          <a:bodyPr wrap="square" lIns="90000" tIns="90000" rIns="90000" bIns="90000" rtlCol="0">
            <a:spAutoFit/>
          </a:bodyPr>
          <a:lstStyle/>
          <a:p>
            <a:r>
              <a:rPr lang="en-US" sz="1100" dirty="0"/>
              <a:t>What would you like to learn more about? </a:t>
            </a:r>
          </a:p>
        </p:txBody>
      </p:sp>
      <p:sp>
        <p:nvSpPr>
          <p:cNvPr id="21" name="Hexagon 20">
            <a:extLst>
              <a:ext uri="{FF2B5EF4-FFF2-40B4-BE49-F238E27FC236}">
                <a16:creationId xmlns:a16="http://schemas.microsoft.com/office/drawing/2014/main" id="{8257DB33-5AC6-176B-FBDC-E8E180499219}"/>
              </a:ext>
            </a:extLst>
          </p:cNvPr>
          <p:cNvSpPr/>
          <p:nvPr/>
        </p:nvSpPr>
        <p:spPr>
          <a:xfrm rot="1782986">
            <a:off x="286724" y="30111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Hexagon 21">
            <a:extLst>
              <a:ext uri="{FF2B5EF4-FFF2-40B4-BE49-F238E27FC236}">
                <a16:creationId xmlns:a16="http://schemas.microsoft.com/office/drawing/2014/main" id="{1D80CD26-6C9C-1777-38E6-5BF6379FAA8F}"/>
              </a:ext>
            </a:extLst>
          </p:cNvPr>
          <p:cNvSpPr/>
          <p:nvPr/>
        </p:nvSpPr>
        <p:spPr>
          <a:xfrm rot="1782986">
            <a:off x="286724" y="76395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Hexagon 22">
            <a:extLst>
              <a:ext uri="{FF2B5EF4-FFF2-40B4-BE49-F238E27FC236}">
                <a16:creationId xmlns:a16="http://schemas.microsoft.com/office/drawing/2014/main" id="{D1010FA2-E156-284E-5FA3-839AF5A219A4}"/>
              </a:ext>
            </a:extLst>
          </p:cNvPr>
          <p:cNvSpPr/>
          <p:nvPr/>
        </p:nvSpPr>
        <p:spPr>
          <a:xfrm rot="1782986">
            <a:off x="286724" y="122680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Hexagon 23">
            <a:extLst>
              <a:ext uri="{FF2B5EF4-FFF2-40B4-BE49-F238E27FC236}">
                <a16:creationId xmlns:a16="http://schemas.microsoft.com/office/drawing/2014/main" id="{282CC43B-A442-7C07-D0DC-DFC7DCCCBF41}"/>
              </a:ext>
            </a:extLst>
          </p:cNvPr>
          <p:cNvSpPr/>
          <p:nvPr/>
        </p:nvSpPr>
        <p:spPr>
          <a:xfrm rot="1782986">
            <a:off x="286724" y="168964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Hexagon 24">
            <a:extLst>
              <a:ext uri="{FF2B5EF4-FFF2-40B4-BE49-F238E27FC236}">
                <a16:creationId xmlns:a16="http://schemas.microsoft.com/office/drawing/2014/main" id="{B2DB350D-CE84-CF62-CD81-4A1237F137D2}"/>
              </a:ext>
            </a:extLst>
          </p:cNvPr>
          <p:cNvSpPr/>
          <p:nvPr/>
        </p:nvSpPr>
        <p:spPr>
          <a:xfrm rot="1782986">
            <a:off x="286724" y="215249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952493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A31B3C-3F1B-03AF-ADF0-C76C7A6EE038}"/>
              </a:ext>
            </a:extLst>
          </p:cNvPr>
          <p:cNvSpPr/>
          <p:nvPr/>
        </p:nvSpPr>
        <p:spPr>
          <a:xfrm>
            <a:off x="0" y="0"/>
            <a:ext cx="6858000" cy="33147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DD1DAA51-90EA-8356-E711-33546DEEF2B6}"/>
              </a:ext>
            </a:extLst>
          </p:cNvPr>
          <p:cNvSpPr txBox="1"/>
          <p:nvPr/>
        </p:nvSpPr>
        <p:spPr>
          <a:xfrm>
            <a:off x="752439" y="4817751"/>
            <a:ext cx="5061022" cy="2739211"/>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300" normalizeH="0" baseline="0" noProof="0" dirty="0">
                <a:ln>
                  <a:noFill/>
                </a:ln>
                <a:solidFill>
                  <a:schemeClr val="accent1"/>
                </a:solidFill>
                <a:effectLst/>
                <a:uLnTx/>
                <a:uFillTx/>
                <a:latin typeface="Garamond" panose="02020404030301010803" pitchFamily="18" charset="0"/>
                <a:ea typeface="+mn-ea"/>
                <a:cs typeface="+mn-cs"/>
              </a:rPr>
              <a:t>MODULE 5</a:t>
            </a:r>
          </a:p>
          <a:p>
            <a:pPr marL="0" marR="0" lvl="0" indent="0" defTabSz="457200" rtl="0" eaLnBrk="1" fontAlgn="auto" latinLnBrk="0" hangingPunct="1">
              <a:lnSpc>
                <a:spcPct val="100000"/>
              </a:lnSpc>
              <a:spcBef>
                <a:spcPts val="0"/>
              </a:spcBef>
              <a:spcAft>
                <a:spcPts val="0"/>
              </a:spcAft>
              <a:buClrTx/>
              <a:buSzTx/>
              <a:buFontTx/>
              <a:buNone/>
              <a:tabLst/>
              <a:defRPr/>
            </a:pPr>
            <a:r>
              <a:rPr lang="en-US" sz="2000" b="1" spc="300" dirty="0">
                <a:solidFill>
                  <a:schemeClr val="accent1"/>
                </a:solidFill>
                <a:latin typeface="Garamond" panose="02020404030301010803" pitchFamily="18" charset="0"/>
              </a:rPr>
              <a:t> </a:t>
            </a:r>
            <a:endParaRPr lang="en-US" sz="4400" b="1" dirty="0">
              <a:solidFill>
                <a:schemeClr val="accent1"/>
              </a:solidFill>
              <a:latin typeface="Garamond" panose="02020404030301010803" pitchFamily="18" charset="0"/>
            </a:endParaRPr>
          </a:p>
          <a:p>
            <a:r>
              <a:rPr lang="en-US" sz="4400" b="1" dirty="0">
                <a:solidFill>
                  <a:schemeClr val="accent1"/>
                </a:solidFill>
                <a:latin typeface="Garamond" panose="02020404030301010803" pitchFamily="18" charset="0"/>
              </a:rPr>
              <a:t>Technical and methodological competencies</a:t>
            </a:r>
          </a:p>
        </p:txBody>
      </p:sp>
      <p:grpSp>
        <p:nvGrpSpPr>
          <p:cNvPr id="8" name="Group 7">
            <a:extLst>
              <a:ext uri="{FF2B5EF4-FFF2-40B4-BE49-F238E27FC236}">
                <a16:creationId xmlns:a16="http://schemas.microsoft.com/office/drawing/2014/main" id="{C59D1086-6183-232C-C72E-B2539A3D54DF}"/>
              </a:ext>
            </a:extLst>
          </p:cNvPr>
          <p:cNvGrpSpPr/>
          <p:nvPr/>
        </p:nvGrpSpPr>
        <p:grpSpPr>
          <a:xfrm>
            <a:off x="1011015" y="2425532"/>
            <a:ext cx="1327056" cy="1324648"/>
            <a:chOff x="4052274" y="2368244"/>
            <a:chExt cx="1327056" cy="1324648"/>
          </a:xfrm>
        </p:grpSpPr>
        <p:cxnSp>
          <p:nvCxnSpPr>
            <p:cNvPr id="9" name="Straight Arrow Connector 8">
              <a:extLst>
                <a:ext uri="{FF2B5EF4-FFF2-40B4-BE49-F238E27FC236}">
                  <a16:creationId xmlns:a16="http://schemas.microsoft.com/office/drawing/2014/main" id="{168CDC24-2C91-B6BD-EA19-DDAB819A835C}"/>
                </a:ext>
              </a:extLst>
            </p:cNvPr>
            <p:cNvCxnSpPr>
              <a:cxnSpLocks/>
            </p:cNvCxnSpPr>
            <p:nvPr/>
          </p:nvCxnSpPr>
          <p:spPr>
            <a:xfrm flipV="1">
              <a:off x="4667014" y="2368244"/>
              <a:ext cx="0" cy="1323372"/>
            </a:xfrm>
            <a:prstGeom prst="straightConnector1">
              <a:avLst/>
            </a:prstGeom>
            <a:ln w="1079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33421C18-EC35-6724-1BA4-DDD64804C7AF}"/>
                </a:ext>
              </a:extLst>
            </p:cNvPr>
            <p:cNvSpPr/>
            <p:nvPr/>
          </p:nvSpPr>
          <p:spPr>
            <a:xfrm>
              <a:off x="4052274" y="2774273"/>
              <a:ext cx="351148" cy="918619"/>
            </a:xfrm>
            <a:custGeom>
              <a:avLst/>
              <a:gdLst>
                <a:gd name="connsiteX0" fmla="*/ 176784 w 176784"/>
                <a:gd name="connsiteY0" fmla="*/ 438912 h 438912"/>
                <a:gd name="connsiteX1" fmla="*/ 176784 w 176784"/>
                <a:gd name="connsiteY1" fmla="*/ 182880 h 438912"/>
                <a:gd name="connsiteX2" fmla="*/ 0 w 176784"/>
                <a:gd name="connsiteY2" fmla="*/ 0 h 438912"/>
              </a:gdLst>
              <a:ahLst/>
              <a:cxnLst>
                <a:cxn ang="0">
                  <a:pos x="connsiteX0" y="connsiteY0"/>
                </a:cxn>
                <a:cxn ang="0">
                  <a:pos x="connsiteX1" y="connsiteY1"/>
                </a:cxn>
                <a:cxn ang="0">
                  <a:pos x="connsiteX2" y="connsiteY2"/>
                </a:cxn>
              </a:cxnLst>
              <a:rect l="l" t="t" r="r" b="b"/>
              <a:pathLst>
                <a:path w="176784" h="438912">
                  <a:moveTo>
                    <a:pt x="176784" y="438912"/>
                  </a:moveTo>
                  <a:lnTo>
                    <a:pt x="176784" y="182880"/>
                  </a:lnTo>
                  <a:lnTo>
                    <a:pt x="0" y="0"/>
                  </a:lnTo>
                </a:path>
              </a:pathLst>
            </a:custGeom>
            <a:noFill/>
            <a:ln w="107950">
              <a:solidFill>
                <a:schemeClr val="bg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1" name="Freeform: Shape 10">
              <a:extLst>
                <a:ext uri="{FF2B5EF4-FFF2-40B4-BE49-F238E27FC236}">
                  <a16:creationId xmlns:a16="http://schemas.microsoft.com/office/drawing/2014/main" id="{24DBAA5A-F182-22CF-6964-5D986CB3BFCF}"/>
                </a:ext>
              </a:extLst>
            </p:cNvPr>
            <p:cNvSpPr/>
            <p:nvPr/>
          </p:nvSpPr>
          <p:spPr>
            <a:xfrm>
              <a:off x="4907098" y="2799790"/>
              <a:ext cx="472232" cy="880342"/>
            </a:xfrm>
            <a:custGeom>
              <a:avLst/>
              <a:gdLst>
                <a:gd name="connsiteX0" fmla="*/ 0 w 237744"/>
                <a:gd name="connsiteY0" fmla="*/ 420624 h 420624"/>
                <a:gd name="connsiteX1" fmla="*/ 0 w 237744"/>
                <a:gd name="connsiteY1" fmla="*/ 73152 h 420624"/>
                <a:gd name="connsiteX2" fmla="*/ 237744 w 237744"/>
                <a:gd name="connsiteY2" fmla="*/ 0 h 420624"/>
              </a:gdLst>
              <a:ahLst/>
              <a:cxnLst>
                <a:cxn ang="0">
                  <a:pos x="connsiteX0" y="connsiteY0"/>
                </a:cxn>
                <a:cxn ang="0">
                  <a:pos x="connsiteX1" y="connsiteY1"/>
                </a:cxn>
                <a:cxn ang="0">
                  <a:pos x="connsiteX2" y="connsiteY2"/>
                </a:cxn>
              </a:cxnLst>
              <a:rect l="l" t="t" r="r" b="b"/>
              <a:pathLst>
                <a:path w="237744" h="420624">
                  <a:moveTo>
                    <a:pt x="0" y="420624"/>
                  </a:moveTo>
                  <a:lnTo>
                    <a:pt x="0" y="73152"/>
                  </a:lnTo>
                  <a:lnTo>
                    <a:pt x="237744" y="0"/>
                  </a:lnTo>
                </a:path>
              </a:pathLst>
            </a:custGeom>
            <a:noFill/>
            <a:ln w="107950">
              <a:solidFill>
                <a:schemeClr val="bg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grpSp>
        <p:nvGrpSpPr>
          <p:cNvPr id="12" name="Group 11">
            <a:extLst>
              <a:ext uri="{FF2B5EF4-FFF2-40B4-BE49-F238E27FC236}">
                <a16:creationId xmlns:a16="http://schemas.microsoft.com/office/drawing/2014/main" id="{6B98B44C-ADF2-805F-6FE9-E6376DFFC300}"/>
              </a:ext>
            </a:extLst>
          </p:cNvPr>
          <p:cNvGrpSpPr/>
          <p:nvPr/>
        </p:nvGrpSpPr>
        <p:grpSpPr>
          <a:xfrm>
            <a:off x="357051" y="2108411"/>
            <a:ext cx="2225377" cy="2127414"/>
            <a:chOff x="6226767" y="4648061"/>
            <a:chExt cx="1142910" cy="1092598"/>
          </a:xfrm>
        </p:grpSpPr>
        <p:sp>
          <p:nvSpPr>
            <p:cNvPr id="13" name="Hexagon 12">
              <a:extLst>
                <a:ext uri="{FF2B5EF4-FFF2-40B4-BE49-F238E27FC236}">
                  <a16:creationId xmlns:a16="http://schemas.microsoft.com/office/drawing/2014/main" id="{B2A14ED0-C472-9F19-081C-54F77D9C5D71}"/>
                </a:ext>
              </a:extLst>
            </p:cNvPr>
            <p:cNvSpPr/>
            <p:nvPr/>
          </p:nvSpPr>
          <p:spPr>
            <a:xfrm rot="1782986">
              <a:off x="6226767" y="4648061"/>
              <a:ext cx="1142910" cy="985264"/>
            </a:xfrm>
            <a:prstGeom prst="hexagon">
              <a:avLst>
                <a:gd name="adj" fmla="val 28965"/>
                <a:gd name="vf" fmla="val 115470"/>
              </a:avLst>
            </a:prstGeom>
            <a:solidFill>
              <a:srgbClr val="954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BEA721B3-0C35-8E54-3D6A-3029B073CFB4}"/>
                </a:ext>
              </a:extLst>
            </p:cNvPr>
            <p:cNvGrpSpPr/>
            <p:nvPr/>
          </p:nvGrpSpPr>
          <p:grpSpPr>
            <a:xfrm>
              <a:off x="6379479" y="4877978"/>
              <a:ext cx="683203" cy="862681"/>
              <a:chOff x="8610677" y="1949046"/>
              <a:chExt cx="1635723" cy="2065428"/>
            </a:xfrm>
            <a:solidFill>
              <a:schemeClr val="bg1"/>
            </a:solidFill>
          </p:grpSpPr>
          <p:grpSp>
            <p:nvGrpSpPr>
              <p:cNvPr id="15" name="Group 14">
                <a:extLst>
                  <a:ext uri="{FF2B5EF4-FFF2-40B4-BE49-F238E27FC236}">
                    <a16:creationId xmlns:a16="http://schemas.microsoft.com/office/drawing/2014/main" id="{30F224ED-6B25-9286-0B91-BB29AF5060C6}"/>
                  </a:ext>
                </a:extLst>
              </p:cNvPr>
              <p:cNvGrpSpPr/>
              <p:nvPr/>
            </p:nvGrpSpPr>
            <p:grpSpPr>
              <a:xfrm>
                <a:off x="9523345" y="1949046"/>
                <a:ext cx="723055" cy="2065428"/>
                <a:chOff x="2068313" y="2482622"/>
                <a:chExt cx="376359" cy="1075080"/>
              </a:xfrm>
              <a:grpFill/>
            </p:grpSpPr>
            <p:sp>
              <p:nvSpPr>
                <p:cNvPr id="23" name="Round Same Side Corner Rectangle 23">
                  <a:extLst>
                    <a:ext uri="{FF2B5EF4-FFF2-40B4-BE49-F238E27FC236}">
                      <a16:creationId xmlns:a16="http://schemas.microsoft.com/office/drawing/2014/main" id="{326CDAF9-F259-543B-4088-576322ECC967}"/>
                    </a:ext>
                  </a:extLst>
                </p:cNvPr>
                <p:cNvSpPr/>
                <p:nvPr/>
              </p:nvSpPr>
              <p:spPr>
                <a:xfrm>
                  <a:off x="2071073" y="2923618"/>
                  <a:ext cx="372129" cy="634084"/>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1E6323B3-6847-A953-B86A-5BFC988F9455}"/>
                    </a:ext>
                  </a:extLst>
                </p:cNvPr>
                <p:cNvSpPr/>
                <p:nvPr/>
              </p:nvSpPr>
              <p:spPr>
                <a:xfrm>
                  <a:off x="2068313" y="2482622"/>
                  <a:ext cx="376359" cy="3763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2D4E443-5912-2D09-6A96-BD2738B697F0}"/>
                  </a:ext>
                </a:extLst>
              </p:cNvPr>
              <p:cNvGrpSpPr/>
              <p:nvPr/>
            </p:nvGrpSpPr>
            <p:grpSpPr>
              <a:xfrm rot="1340767">
                <a:off x="8610677" y="2757147"/>
                <a:ext cx="1143373" cy="765710"/>
                <a:chOff x="8638649" y="2848747"/>
                <a:chExt cx="1143373" cy="765710"/>
              </a:xfrm>
              <a:grpFill/>
            </p:grpSpPr>
            <p:grpSp>
              <p:nvGrpSpPr>
                <p:cNvPr id="17" name="Group 16">
                  <a:extLst>
                    <a:ext uri="{FF2B5EF4-FFF2-40B4-BE49-F238E27FC236}">
                      <a16:creationId xmlns:a16="http://schemas.microsoft.com/office/drawing/2014/main" id="{F6EA5345-5ECB-C489-A04E-93A617B31DB5}"/>
                    </a:ext>
                  </a:extLst>
                </p:cNvPr>
                <p:cNvGrpSpPr/>
                <p:nvPr/>
              </p:nvGrpSpPr>
              <p:grpSpPr>
                <a:xfrm>
                  <a:off x="9199056" y="3070836"/>
                  <a:ext cx="473281" cy="543621"/>
                  <a:chOff x="2968390" y="1782471"/>
                  <a:chExt cx="241654" cy="277569"/>
                </a:xfrm>
                <a:grpFill/>
              </p:grpSpPr>
              <p:sp>
                <p:nvSpPr>
                  <p:cNvPr id="21" name="Round Same Side Corner Rectangle 25">
                    <a:extLst>
                      <a:ext uri="{FF2B5EF4-FFF2-40B4-BE49-F238E27FC236}">
                        <a16:creationId xmlns:a16="http://schemas.microsoft.com/office/drawing/2014/main" id="{2E86B691-0962-03B9-47A2-185E25058B1E}"/>
                      </a:ext>
                    </a:extLst>
                  </p:cNvPr>
                  <p:cNvSpPr/>
                  <p:nvPr/>
                </p:nvSpPr>
                <p:spPr>
                  <a:xfrm rot="12859561">
                    <a:off x="3108478" y="1782471"/>
                    <a:ext cx="101566" cy="245105"/>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 Same Side Corner Rectangle 26">
                    <a:extLst>
                      <a:ext uri="{FF2B5EF4-FFF2-40B4-BE49-F238E27FC236}">
                        <a16:creationId xmlns:a16="http://schemas.microsoft.com/office/drawing/2014/main" id="{8036B625-52F8-8928-C0A3-4CD58DEAB0F6}"/>
                      </a:ext>
                    </a:extLst>
                  </p:cNvPr>
                  <p:cNvSpPr/>
                  <p:nvPr/>
                </p:nvSpPr>
                <p:spPr>
                  <a:xfrm rot="14101202">
                    <a:off x="3000569" y="1926295"/>
                    <a:ext cx="101566" cy="165924"/>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Rectangle 17">
                  <a:extLst>
                    <a:ext uri="{FF2B5EF4-FFF2-40B4-BE49-F238E27FC236}">
                      <a16:creationId xmlns:a16="http://schemas.microsoft.com/office/drawing/2014/main" id="{AFEC6C72-40A2-7DBB-53D1-8342FCD70056}"/>
                    </a:ext>
                  </a:extLst>
                </p:cNvPr>
                <p:cNvSpPr/>
                <p:nvPr/>
              </p:nvSpPr>
              <p:spPr>
                <a:xfrm rot="18896039">
                  <a:off x="8941395" y="2835615"/>
                  <a:ext cx="89541" cy="6950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 Same Side Corner Rectangle 26">
                  <a:extLst>
                    <a:ext uri="{FF2B5EF4-FFF2-40B4-BE49-F238E27FC236}">
                      <a16:creationId xmlns:a16="http://schemas.microsoft.com/office/drawing/2014/main" id="{6F5CBE22-2580-518D-654D-8479B0689A16}"/>
                    </a:ext>
                  </a:extLst>
                </p:cNvPr>
                <p:cNvSpPr/>
                <p:nvPr/>
              </p:nvSpPr>
              <p:spPr>
                <a:xfrm rot="16535945">
                  <a:off x="9409026" y="2820208"/>
                  <a:ext cx="197815" cy="548177"/>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Arrow Connector 19">
                  <a:extLst>
                    <a:ext uri="{FF2B5EF4-FFF2-40B4-BE49-F238E27FC236}">
                      <a16:creationId xmlns:a16="http://schemas.microsoft.com/office/drawing/2014/main" id="{9056D489-2637-0664-118E-AC487EFBFB6C}"/>
                    </a:ext>
                  </a:extLst>
                </p:cNvPr>
                <p:cNvCxnSpPr>
                  <a:cxnSpLocks/>
                </p:cNvCxnSpPr>
                <p:nvPr/>
              </p:nvCxnSpPr>
              <p:spPr>
                <a:xfrm flipH="1">
                  <a:off x="9233205" y="2848747"/>
                  <a:ext cx="146520" cy="214069"/>
                </a:xfrm>
                <a:prstGeom prst="straightConnector1">
                  <a:avLst/>
                </a:prstGeom>
                <a:grpFill/>
                <a:ln w="28575">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9253129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D17912-3558-0E41-4F75-8B0CC12957E8}"/>
              </a:ext>
            </a:extLst>
          </p:cNvPr>
          <p:cNvSpPr txBox="1"/>
          <p:nvPr/>
        </p:nvSpPr>
        <p:spPr>
          <a:xfrm>
            <a:off x="1567786" y="1310779"/>
            <a:ext cx="4682543" cy="2431435"/>
          </a:xfrm>
          <a:prstGeom prst="rect">
            <a:avLst/>
          </a:prstGeom>
          <a:noFill/>
        </p:spPr>
        <p:txBody>
          <a:bodyPr wrap="square" rtlCol="0">
            <a:spAutoFit/>
          </a:bodyPr>
          <a:lstStyle/>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1: </a:t>
            </a:r>
            <a:r>
              <a:rPr lang="en-US" sz="1100" dirty="0">
                <a:solidFill>
                  <a:schemeClr val="tx1"/>
                </a:solidFill>
                <a:latin typeface="Calibri"/>
                <a:ea typeface="Calibri"/>
                <a:cs typeface="Calibri"/>
                <a:sym typeface="Calibri"/>
              </a:rPr>
              <a:t>Module opening</a:t>
            </a:r>
          </a:p>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2: </a:t>
            </a:r>
            <a:r>
              <a:rPr lang="en-US" sz="1100" dirty="0">
                <a:solidFill>
                  <a:schemeClr val="tx1"/>
                </a:solidFill>
                <a:latin typeface="Calibri"/>
                <a:ea typeface="Calibri"/>
                <a:cs typeface="Calibri"/>
                <a:sym typeface="Calibri"/>
              </a:rPr>
              <a:t>What is the formal child protection system in my context?</a:t>
            </a:r>
          </a:p>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3: </a:t>
            </a:r>
            <a:r>
              <a:rPr lang="en-US" sz="1100" dirty="0">
                <a:solidFill>
                  <a:schemeClr val="tx1"/>
                </a:solidFill>
                <a:latin typeface="Calibri"/>
                <a:ea typeface="Calibri"/>
                <a:cs typeface="Calibri"/>
                <a:sym typeface="Calibri"/>
              </a:rPr>
              <a:t>Which child protection risks are common in my context?</a:t>
            </a:r>
          </a:p>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4: </a:t>
            </a:r>
            <a:r>
              <a:rPr lang="en-US" sz="1100" dirty="0">
                <a:solidFill>
                  <a:schemeClr val="tx1"/>
                </a:solidFill>
                <a:latin typeface="Calibri"/>
                <a:ea typeface="Calibri"/>
                <a:cs typeface="Calibri"/>
                <a:sym typeface="Calibri"/>
              </a:rPr>
              <a:t>How do I analyze complex child protection risks and prioritize needs? </a:t>
            </a:r>
          </a:p>
          <a:p>
            <a:pPr marL="0" marR="0" lvl="0" indent="0" algn="l" rtl="0">
              <a:spcBef>
                <a:spcPts val="0"/>
              </a:spcBef>
              <a:spcAft>
                <a:spcPts val="1800"/>
              </a:spcAft>
              <a:buNone/>
            </a:pPr>
            <a:r>
              <a:rPr lang="en-US" sz="1100" b="1" dirty="0">
                <a:latin typeface="Calibri"/>
                <a:ea typeface="Calibri"/>
                <a:cs typeface="Calibri"/>
                <a:sym typeface="Calibri"/>
              </a:rPr>
              <a:t>Session 5: </a:t>
            </a:r>
            <a:r>
              <a:rPr lang="en-US" sz="1100" dirty="0">
                <a:solidFill>
                  <a:schemeClr val="tx1"/>
                </a:solidFill>
                <a:latin typeface="Calibri"/>
                <a:ea typeface="Calibri"/>
                <a:cs typeface="Calibri"/>
                <a:sym typeface="Calibri"/>
              </a:rPr>
              <a:t>How do I plan and manage my caseload? </a:t>
            </a:r>
          </a:p>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6: </a:t>
            </a:r>
            <a:r>
              <a:rPr lang="en-US" sz="1100" dirty="0">
                <a:solidFill>
                  <a:schemeClr val="tx1"/>
                </a:solidFill>
                <a:latin typeface="Calibri"/>
                <a:ea typeface="Calibri"/>
                <a:cs typeface="Calibri"/>
                <a:sym typeface="Calibri"/>
              </a:rPr>
              <a:t>Module closing </a:t>
            </a:r>
          </a:p>
        </p:txBody>
      </p:sp>
      <p:sp>
        <p:nvSpPr>
          <p:cNvPr id="4" name="TextBox 3">
            <a:extLst>
              <a:ext uri="{FF2B5EF4-FFF2-40B4-BE49-F238E27FC236}">
                <a16:creationId xmlns:a16="http://schemas.microsoft.com/office/drawing/2014/main" id="{62FF34A7-F989-434E-5C77-F6BA537E1239}"/>
              </a:ext>
            </a:extLst>
          </p:cNvPr>
          <p:cNvSpPr txBox="1"/>
          <p:nvPr/>
        </p:nvSpPr>
        <p:spPr>
          <a:xfrm>
            <a:off x="1064660" y="1310779"/>
            <a:ext cx="503127" cy="2431435"/>
          </a:xfrm>
          <a:prstGeom prst="rect">
            <a:avLst/>
          </a:prstGeom>
          <a:noFill/>
        </p:spPr>
        <p:txBody>
          <a:bodyPr wrap="square" rtlCol="0">
            <a:spAutoFit/>
          </a:bodyPr>
          <a:lstStyle/>
          <a:p>
            <a:pPr>
              <a:spcAft>
                <a:spcPts val="1800"/>
              </a:spcAft>
            </a:pPr>
            <a:r>
              <a:rPr lang="en-US" sz="1100" dirty="0">
                <a:solidFill>
                  <a:schemeClr val="tx1"/>
                </a:solidFill>
                <a:latin typeface="+mn-lt"/>
              </a:rPr>
              <a:t>69</a:t>
            </a:r>
          </a:p>
          <a:p>
            <a:pPr>
              <a:spcAft>
                <a:spcPts val="1800"/>
              </a:spcAft>
            </a:pPr>
            <a:r>
              <a:rPr lang="en-US" sz="1100" dirty="0"/>
              <a:t>70</a:t>
            </a:r>
          </a:p>
          <a:p>
            <a:pPr>
              <a:spcAft>
                <a:spcPts val="1800"/>
              </a:spcAft>
            </a:pPr>
            <a:r>
              <a:rPr lang="en-US" sz="1100" dirty="0"/>
              <a:t>71</a:t>
            </a:r>
          </a:p>
          <a:p>
            <a:pPr>
              <a:spcAft>
                <a:spcPts val="1800"/>
              </a:spcAft>
            </a:pPr>
            <a:r>
              <a:rPr lang="en-US" sz="1100" dirty="0"/>
              <a:t>73</a:t>
            </a:r>
            <a:br>
              <a:rPr lang="en-US" sz="1100" dirty="0"/>
            </a:br>
            <a:endParaRPr lang="en-US" sz="1100" dirty="0"/>
          </a:p>
          <a:p>
            <a:pPr>
              <a:spcAft>
                <a:spcPts val="1800"/>
              </a:spcAft>
            </a:pPr>
            <a:r>
              <a:rPr lang="en-US" sz="1100" dirty="0"/>
              <a:t>77</a:t>
            </a:r>
          </a:p>
          <a:p>
            <a:pPr>
              <a:spcAft>
                <a:spcPts val="1800"/>
              </a:spcAft>
            </a:pPr>
            <a:r>
              <a:rPr lang="en-US" sz="1100" dirty="0"/>
              <a:t>81</a:t>
            </a:r>
          </a:p>
        </p:txBody>
      </p:sp>
      <p:sp>
        <p:nvSpPr>
          <p:cNvPr id="5" name="TextBox 4">
            <a:extLst>
              <a:ext uri="{FF2B5EF4-FFF2-40B4-BE49-F238E27FC236}">
                <a16:creationId xmlns:a16="http://schemas.microsoft.com/office/drawing/2014/main" id="{A8D3C8CB-D22F-B7DA-995A-195A742A764D}"/>
              </a:ext>
            </a:extLst>
          </p:cNvPr>
          <p:cNvSpPr txBox="1"/>
          <p:nvPr/>
        </p:nvSpPr>
        <p:spPr>
          <a:xfrm>
            <a:off x="996287" y="713169"/>
            <a:ext cx="3807163" cy="307777"/>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954D84"/>
                </a:highlight>
                <a:latin typeface="Calibri"/>
                <a:ea typeface="Calibri"/>
                <a:cs typeface="Calibri"/>
                <a:sym typeface="Calibri"/>
              </a:rPr>
              <a:t>TABLE OF CONTENTS</a:t>
            </a:r>
          </a:p>
        </p:txBody>
      </p:sp>
      <p:sp>
        <p:nvSpPr>
          <p:cNvPr id="6" name="Hexagon 5">
            <a:extLst>
              <a:ext uri="{FF2B5EF4-FFF2-40B4-BE49-F238E27FC236}">
                <a16:creationId xmlns:a16="http://schemas.microsoft.com/office/drawing/2014/main" id="{67A1E747-0CEF-1F8B-0AFD-472178957844}"/>
              </a:ext>
            </a:extLst>
          </p:cNvPr>
          <p:cNvSpPr/>
          <p:nvPr/>
        </p:nvSpPr>
        <p:spPr>
          <a:xfrm rot="1782986">
            <a:off x="286724" y="301110"/>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Hexagon 6">
            <a:extLst>
              <a:ext uri="{FF2B5EF4-FFF2-40B4-BE49-F238E27FC236}">
                <a16:creationId xmlns:a16="http://schemas.microsoft.com/office/drawing/2014/main" id="{15BFF826-9E16-D95C-C0B2-B47E539F9E27}"/>
              </a:ext>
            </a:extLst>
          </p:cNvPr>
          <p:cNvSpPr/>
          <p:nvPr/>
        </p:nvSpPr>
        <p:spPr>
          <a:xfrm rot="1782986">
            <a:off x="286724" y="763955"/>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Hexagon 7">
            <a:extLst>
              <a:ext uri="{FF2B5EF4-FFF2-40B4-BE49-F238E27FC236}">
                <a16:creationId xmlns:a16="http://schemas.microsoft.com/office/drawing/2014/main" id="{89DD4E28-AC03-AE31-5C24-6CF9797954AA}"/>
              </a:ext>
            </a:extLst>
          </p:cNvPr>
          <p:cNvSpPr/>
          <p:nvPr/>
        </p:nvSpPr>
        <p:spPr>
          <a:xfrm rot="1782986">
            <a:off x="286724" y="1226800"/>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exagon 8">
            <a:extLst>
              <a:ext uri="{FF2B5EF4-FFF2-40B4-BE49-F238E27FC236}">
                <a16:creationId xmlns:a16="http://schemas.microsoft.com/office/drawing/2014/main" id="{CB3C75F4-E232-18D9-1542-5553C4D837E2}"/>
              </a:ext>
            </a:extLst>
          </p:cNvPr>
          <p:cNvSpPr/>
          <p:nvPr/>
        </p:nvSpPr>
        <p:spPr>
          <a:xfrm rot="1782986">
            <a:off x="286724" y="1689645"/>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Hexagon 9">
            <a:extLst>
              <a:ext uri="{FF2B5EF4-FFF2-40B4-BE49-F238E27FC236}">
                <a16:creationId xmlns:a16="http://schemas.microsoft.com/office/drawing/2014/main" id="{6053D274-3AC8-313F-AEB2-93C8B941842B}"/>
              </a:ext>
            </a:extLst>
          </p:cNvPr>
          <p:cNvSpPr/>
          <p:nvPr/>
        </p:nvSpPr>
        <p:spPr>
          <a:xfrm rot="1782986">
            <a:off x="286724" y="2152490"/>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4AFBF328-8AD5-DA85-AA5D-D11A69D3577E}"/>
              </a:ext>
            </a:extLst>
          </p:cNvPr>
          <p:cNvGrpSpPr/>
          <p:nvPr/>
        </p:nvGrpSpPr>
        <p:grpSpPr>
          <a:xfrm>
            <a:off x="4642085" y="7537760"/>
            <a:ext cx="1301811" cy="1643797"/>
            <a:chOff x="8610677" y="1949046"/>
            <a:chExt cx="1635723" cy="2065428"/>
          </a:xfrm>
          <a:solidFill>
            <a:schemeClr val="accent1">
              <a:lumMod val="20000"/>
              <a:lumOff val="80000"/>
            </a:schemeClr>
          </a:solidFill>
        </p:grpSpPr>
        <p:grpSp>
          <p:nvGrpSpPr>
            <p:cNvPr id="26" name="Group 25">
              <a:extLst>
                <a:ext uri="{FF2B5EF4-FFF2-40B4-BE49-F238E27FC236}">
                  <a16:creationId xmlns:a16="http://schemas.microsoft.com/office/drawing/2014/main" id="{61FFE5A3-9656-B9CC-1358-4E2F23BA63C6}"/>
                </a:ext>
              </a:extLst>
            </p:cNvPr>
            <p:cNvGrpSpPr/>
            <p:nvPr/>
          </p:nvGrpSpPr>
          <p:grpSpPr>
            <a:xfrm>
              <a:off x="9523345" y="1949046"/>
              <a:ext cx="723055" cy="2065428"/>
              <a:chOff x="2068313" y="2482622"/>
              <a:chExt cx="376359" cy="1075080"/>
            </a:xfrm>
            <a:grpFill/>
          </p:grpSpPr>
          <p:sp>
            <p:nvSpPr>
              <p:cNvPr id="36" name="Round Same Side Corner Rectangle 23">
                <a:extLst>
                  <a:ext uri="{FF2B5EF4-FFF2-40B4-BE49-F238E27FC236}">
                    <a16:creationId xmlns:a16="http://schemas.microsoft.com/office/drawing/2014/main" id="{8368F6A8-5B4A-2230-8BE6-9D357B5D7532}"/>
                  </a:ext>
                </a:extLst>
              </p:cNvPr>
              <p:cNvSpPr/>
              <p:nvPr/>
            </p:nvSpPr>
            <p:spPr>
              <a:xfrm>
                <a:off x="2071073" y="2923618"/>
                <a:ext cx="372129" cy="634084"/>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024BF154-F803-59C5-ACB8-C44638534627}"/>
                  </a:ext>
                </a:extLst>
              </p:cNvPr>
              <p:cNvSpPr/>
              <p:nvPr/>
            </p:nvSpPr>
            <p:spPr>
              <a:xfrm>
                <a:off x="2068313" y="2482622"/>
                <a:ext cx="376359" cy="3763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942D96D2-8796-25B2-F4F1-64E460DC2043}"/>
                </a:ext>
              </a:extLst>
            </p:cNvPr>
            <p:cNvGrpSpPr/>
            <p:nvPr/>
          </p:nvGrpSpPr>
          <p:grpSpPr>
            <a:xfrm rot="1340767">
              <a:off x="8610677" y="2757147"/>
              <a:ext cx="1143373" cy="765710"/>
              <a:chOff x="8638649" y="2848747"/>
              <a:chExt cx="1143373" cy="765710"/>
            </a:xfrm>
            <a:grpFill/>
          </p:grpSpPr>
          <p:grpSp>
            <p:nvGrpSpPr>
              <p:cNvPr id="28" name="Group 27">
                <a:extLst>
                  <a:ext uri="{FF2B5EF4-FFF2-40B4-BE49-F238E27FC236}">
                    <a16:creationId xmlns:a16="http://schemas.microsoft.com/office/drawing/2014/main" id="{6F7C4CB3-12BE-F979-BCF2-9316845F5B57}"/>
                  </a:ext>
                </a:extLst>
              </p:cNvPr>
              <p:cNvGrpSpPr/>
              <p:nvPr/>
            </p:nvGrpSpPr>
            <p:grpSpPr>
              <a:xfrm>
                <a:off x="9199056" y="3070836"/>
                <a:ext cx="473281" cy="543621"/>
                <a:chOff x="2968390" y="1782471"/>
                <a:chExt cx="241654" cy="277569"/>
              </a:xfrm>
              <a:grpFill/>
            </p:grpSpPr>
            <p:sp>
              <p:nvSpPr>
                <p:cNvPr id="34" name="Round Same Side Corner Rectangle 25">
                  <a:extLst>
                    <a:ext uri="{FF2B5EF4-FFF2-40B4-BE49-F238E27FC236}">
                      <a16:creationId xmlns:a16="http://schemas.microsoft.com/office/drawing/2014/main" id="{2A1987A9-9A69-831F-6974-4FBA3212098F}"/>
                    </a:ext>
                  </a:extLst>
                </p:cNvPr>
                <p:cNvSpPr/>
                <p:nvPr/>
              </p:nvSpPr>
              <p:spPr>
                <a:xfrm rot="12859561">
                  <a:off x="3108478" y="1782471"/>
                  <a:ext cx="101566" cy="245105"/>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ound Same Side Corner Rectangle 26">
                  <a:extLst>
                    <a:ext uri="{FF2B5EF4-FFF2-40B4-BE49-F238E27FC236}">
                      <a16:creationId xmlns:a16="http://schemas.microsoft.com/office/drawing/2014/main" id="{997F4CC2-0C43-1F9F-6E12-1AE114556CD7}"/>
                    </a:ext>
                  </a:extLst>
                </p:cNvPr>
                <p:cNvSpPr/>
                <p:nvPr/>
              </p:nvSpPr>
              <p:spPr>
                <a:xfrm rot="14101202">
                  <a:off x="3000569" y="1926295"/>
                  <a:ext cx="101566" cy="165924"/>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Rectangle 28">
                <a:extLst>
                  <a:ext uri="{FF2B5EF4-FFF2-40B4-BE49-F238E27FC236}">
                    <a16:creationId xmlns:a16="http://schemas.microsoft.com/office/drawing/2014/main" id="{4B641900-631F-F36A-AF18-DBFF5C75C765}"/>
                  </a:ext>
                </a:extLst>
              </p:cNvPr>
              <p:cNvSpPr/>
              <p:nvPr/>
            </p:nvSpPr>
            <p:spPr>
              <a:xfrm rot="18896039">
                <a:off x="8941395" y="2835615"/>
                <a:ext cx="89541" cy="6950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ound Same Side Corner Rectangle 26">
                <a:extLst>
                  <a:ext uri="{FF2B5EF4-FFF2-40B4-BE49-F238E27FC236}">
                    <a16:creationId xmlns:a16="http://schemas.microsoft.com/office/drawing/2014/main" id="{772EE736-11DF-2088-0B32-E83C4E969F9F}"/>
                  </a:ext>
                </a:extLst>
              </p:cNvPr>
              <p:cNvSpPr/>
              <p:nvPr/>
            </p:nvSpPr>
            <p:spPr>
              <a:xfrm rot="16535945">
                <a:off x="9409026" y="2820208"/>
                <a:ext cx="197815" cy="548177"/>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3" name="Straight Arrow Connector 32">
                <a:extLst>
                  <a:ext uri="{FF2B5EF4-FFF2-40B4-BE49-F238E27FC236}">
                    <a16:creationId xmlns:a16="http://schemas.microsoft.com/office/drawing/2014/main" id="{3B616FC7-6BB8-E766-DDDC-52F569EC78B7}"/>
                  </a:ext>
                </a:extLst>
              </p:cNvPr>
              <p:cNvCxnSpPr>
                <a:cxnSpLocks/>
              </p:cNvCxnSpPr>
              <p:nvPr/>
            </p:nvCxnSpPr>
            <p:spPr>
              <a:xfrm flipH="1">
                <a:off x="9233205" y="2848747"/>
                <a:ext cx="146520" cy="214069"/>
              </a:xfrm>
              <a:prstGeom prst="straightConnector1">
                <a:avLst/>
              </a:prstGeom>
              <a:grpFill/>
              <a:ln w="28575">
                <a:solidFill>
                  <a:schemeClr val="accent1">
                    <a:lumMod val="20000"/>
                    <a:lumOff val="8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sp>
        <p:nvSpPr>
          <p:cNvPr id="38" name="Hexagon 37">
            <a:extLst>
              <a:ext uri="{FF2B5EF4-FFF2-40B4-BE49-F238E27FC236}">
                <a16:creationId xmlns:a16="http://schemas.microsoft.com/office/drawing/2014/main" id="{E3B57A3B-9C61-8CDF-0FA3-EEDA85401D31}"/>
              </a:ext>
            </a:extLst>
          </p:cNvPr>
          <p:cNvSpPr/>
          <p:nvPr/>
        </p:nvSpPr>
        <p:spPr>
          <a:xfrm rot="1782986">
            <a:off x="286724" y="2615333"/>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77486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90B48A-BFFA-65C1-ADFD-FCE9465A5BC3}"/>
              </a:ext>
            </a:extLst>
          </p:cNvPr>
          <p:cNvSpPr txBox="1"/>
          <p:nvPr/>
        </p:nvSpPr>
        <p:spPr>
          <a:xfrm>
            <a:off x="996287" y="1238738"/>
            <a:ext cx="4665478" cy="276999"/>
          </a:xfrm>
          <a:prstGeom prst="rect">
            <a:avLst/>
          </a:prstGeom>
          <a:noFill/>
        </p:spPr>
        <p:txBody>
          <a:bodyPr wrap="square" rtlCol="0">
            <a:spAutoFit/>
          </a:bodyPr>
          <a:lstStyle/>
          <a:p>
            <a:r>
              <a:rPr lang="en-US" sz="1200" b="1" spc="300" dirty="0">
                <a:solidFill>
                  <a:schemeClr val="tx1"/>
                </a:solidFill>
              </a:rPr>
              <a:t>MODULE AIM</a:t>
            </a:r>
          </a:p>
        </p:txBody>
      </p:sp>
      <p:sp>
        <p:nvSpPr>
          <p:cNvPr id="3" name="TextBox 2">
            <a:extLst>
              <a:ext uri="{FF2B5EF4-FFF2-40B4-BE49-F238E27FC236}">
                <a16:creationId xmlns:a16="http://schemas.microsoft.com/office/drawing/2014/main" id="{1F3675A2-346D-0A11-5C15-D3F87DFC77C9}"/>
              </a:ext>
            </a:extLst>
          </p:cNvPr>
          <p:cNvSpPr txBox="1"/>
          <p:nvPr/>
        </p:nvSpPr>
        <p:spPr>
          <a:xfrm>
            <a:off x="996287" y="713169"/>
            <a:ext cx="4070620" cy="307777"/>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954D84"/>
                </a:highlight>
                <a:latin typeface="Calibri"/>
                <a:ea typeface="Calibri"/>
                <a:cs typeface="Calibri"/>
                <a:sym typeface="Calibri"/>
              </a:rPr>
              <a:t>SESSION 1: MODULE OPENING</a:t>
            </a:r>
          </a:p>
        </p:txBody>
      </p:sp>
      <p:sp>
        <p:nvSpPr>
          <p:cNvPr id="4" name="TextBox 3">
            <a:extLst>
              <a:ext uri="{FF2B5EF4-FFF2-40B4-BE49-F238E27FC236}">
                <a16:creationId xmlns:a16="http://schemas.microsoft.com/office/drawing/2014/main" id="{037301B4-70B2-0B8C-61D3-91A3CB1012F5}"/>
              </a:ext>
            </a:extLst>
          </p:cNvPr>
          <p:cNvSpPr txBox="1"/>
          <p:nvPr/>
        </p:nvSpPr>
        <p:spPr>
          <a:xfrm>
            <a:off x="996287" y="1599327"/>
            <a:ext cx="5254042" cy="600164"/>
          </a:xfrm>
          <a:prstGeom prst="rect">
            <a:avLst/>
          </a:prstGeom>
          <a:noFill/>
        </p:spPr>
        <p:txBody>
          <a:bodyPr wrap="square" rtlCol="0">
            <a:spAutoFit/>
          </a:bodyPr>
          <a:lstStyle/>
          <a:p>
            <a:pPr marL="0" marR="0" lvl="0" indent="0" algn="l" rtl="0">
              <a:spcBef>
                <a:spcPts val="0"/>
              </a:spcBef>
              <a:spcAft>
                <a:spcPts val="0"/>
              </a:spcAft>
              <a:buNone/>
            </a:pPr>
            <a:r>
              <a:rPr lang="en-US" sz="1100" dirty="0">
                <a:solidFill>
                  <a:schemeClr val="tx1"/>
                </a:solidFill>
                <a:latin typeface="+mn-lt"/>
                <a:ea typeface="Arial"/>
                <a:cs typeface="Arial"/>
                <a:sym typeface="Arial"/>
              </a:rPr>
              <a:t>To enhance participants’ understanding of the different technical and methodological knowledge, attitudes, values, and skills that must be acquired to adequately support children and families facing protection concerns.</a:t>
            </a:r>
          </a:p>
        </p:txBody>
      </p:sp>
      <p:sp>
        <p:nvSpPr>
          <p:cNvPr id="5" name="TextBox 4">
            <a:extLst>
              <a:ext uri="{FF2B5EF4-FFF2-40B4-BE49-F238E27FC236}">
                <a16:creationId xmlns:a16="http://schemas.microsoft.com/office/drawing/2014/main" id="{B0AE2086-E2E1-10FB-2989-DD91FF390CD1}"/>
              </a:ext>
            </a:extLst>
          </p:cNvPr>
          <p:cNvSpPr txBox="1"/>
          <p:nvPr/>
        </p:nvSpPr>
        <p:spPr>
          <a:xfrm>
            <a:off x="996287" y="2457543"/>
            <a:ext cx="5254042" cy="276999"/>
          </a:xfrm>
          <a:prstGeom prst="rect">
            <a:avLst/>
          </a:prstGeom>
          <a:noFill/>
        </p:spPr>
        <p:txBody>
          <a:bodyPr wrap="square" rtlCol="0">
            <a:spAutoFit/>
          </a:bodyPr>
          <a:lstStyle/>
          <a:p>
            <a:r>
              <a:rPr lang="en-US" sz="1200" b="1" spc="300" dirty="0">
                <a:solidFill>
                  <a:schemeClr val="tx1"/>
                </a:solidFill>
              </a:rPr>
              <a:t>LEARNING OBJECTIVES </a:t>
            </a:r>
          </a:p>
        </p:txBody>
      </p:sp>
      <p:sp>
        <p:nvSpPr>
          <p:cNvPr id="6" name="TextBox 5">
            <a:extLst>
              <a:ext uri="{FF2B5EF4-FFF2-40B4-BE49-F238E27FC236}">
                <a16:creationId xmlns:a16="http://schemas.microsoft.com/office/drawing/2014/main" id="{06CC76B3-8E6F-9EAE-0F4E-E25BD84F7190}"/>
              </a:ext>
            </a:extLst>
          </p:cNvPr>
          <p:cNvSpPr txBox="1"/>
          <p:nvPr/>
        </p:nvSpPr>
        <p:spPr>
          <a:xfrm>
            <a:off x="1675087" y="3041025"/>
            <a:ext cx="4575242" cy="1277273"/>
          </a:xfrm>
          <a:prstGeom prst="rect">
            <a:avLst/>
          </a:prstGeom>
          <a:noFill/>
        </p:spPr>
        <p:txBody>
          <a:bodyPr wrap="square" rtlCol="0">
            <a:spAutoFit/>
          </a:bodyPr>
          <a:lstStyle/>
          <a:p>
            <a:pPr marL="0" marR="0" lvl="0" indent="0" algn="l" rtl="0">
              <a:spcBef>
                <a:spcPts val="0"/>
              </a:spcBef>
              <a:spcAft>
                <a:spcPts val="0"/>
              </a:spcAft>
              <a:buNone/>
            </a:pPr>
            <a:r>
              <a:rPr lang="en-US" sz="1100" dirty="0">
                <a:solidFill>
                  <a:schemeClr val="tx1"/>
                </a:solidFill>
                <a:latin typeface="+mn-lt"/>
                <a:ea typeface="Arial"/>
                <a:cs typeface="Arial"/>
                <a:sym typeface="Arial"/>
              </a:rPr>
              <a:t>Explain formal and informal elements of a child protection system</a:t>
            </a:r>
          </a:p>
          <a:p>
            <a:pPr marL="0" marR="0" lvl="0" indent="0" algn="l" rtl="0">
              <a:spcBef>
                <a:spcPts val="0"/>
              </a:spcBef>
              <a:spcAft>
                <a:spcPts val="0"/>
              </a:spcAft>
              <a:buNone/>
            </a:pPr>
            <a:endParaRPr lang="en-US" sz="1100" dirty="0">
              <a:solidFill>
                <a:schemeClr val="tx1"/>
              </a:solidFill>
              <a:latin typeface="+mn-lt"/>
              <a:ea typeface="Arial"/>
              <a:cs typeface="Arial"/>
              <a:sym typeface="Arial"/>
            </a:endParaRPr>
          </a:p>
          <a:p>
            <a:pPr marL="0" marR="0" lvl="0" indent="0" algn="l" rtl="0">
              <a:spcBef>
                <a:spcPts val="0"/>
              </a:spcBef>
              <a:spcAft>
                <a:spcPts val="0"/>
              </a:spcAft>
              <a:buNone/>
            </a:pPr>
            <a:r>
              <a:rPr lang="en-US" sz="1100" dirty="0">
                <a:ea typeface="Arial"/>
                <a:cs typeface="Arial"/>
                <a:sym typeface="Arial"/>
              </a:rPr>
              <a:t>Identify prevalent child protection concern in their context</a:t>
            </a:r>
          </a:p>
          <a:p>
            <a:pPr marL="0" marR="0" lvl="0" indent="0" algn="l" rtl="0">
              <a:spcBef>
                <a:spcPts val="0"/>
              </a:spcBef>
              <a:spcAft>
                <a:spcPts val="0"/>
              </a:spcAft>
              <a:buNone/>
            </a:pPr>
            <a:endParaRPr lang="en-US" sz="1100" dirty="0">
              <a:ea typeface="Arial"/>
              <a:cs typeface="Arial"/>
              <a:sym typeface="Arial"/>
            </a:endParaRPr>
          </a:p>
          <a:p>
            <a:pPr marL="0" marR="0" lvl="0" indent="0" algn="l" rtl="0">
              <a:spcBef>
                <a:spcPts val="0"/>
              </a:spcBef>
              <a:spcAft>
                <a:spcPts val="0"/>
              </a:spcAft>
              <a:buNone/>
            </a:pPr>
            <a:r>
              <a:rPr lang="en-US" sz="1100" dirty="0">
                <a:solidFill>
                  <a:schemeClr val="tx1"/>
                </a:solidFill>
                <a:latin typeface="+mn-lt"/>
                <a:ea typeface="Arial"/>
                <a:cs typeface="Arial"/>
                <a:sym typeface="Arial"/>
              </a:rPr>
              <a:t>Demonstrate child protection analysis</a:t>
            </a:r>
          </a:p>
          <a:p>
            <a:pPr marL="0" marR="0" lvl="0" indent="0" algn="l" rtl="0">
              <a:spcBef>
                <a:spcPts val="0"/>
              </a:spcBef>
              <a:spcAft>
                <a:spcPts val="0"/>
              </a:spcAft>
              <a:buNone/>
            </a:pPr>
            <a:endParaRPr lang="en-US" sz="1100" dirty="0">
              <a:solidFill>
                <a:schemeClr val="tx1"/>
              </a:solidFill>
              <a:latin typeface="+mn-lt"/>
              <a:ea typeface="Arial"/>
              <a:cs typeface="Arial"/>
              <a:sym typeface="Arial"/>
            </a:endParaRPr>
          </a:p>
          <a:p>
            <a:pPr marL="0" marR="0" lvl="0" indent="0" algn="l" rtl="0">
              <a:spcBef>
                <a:spcPts val="0"/>
              </a:spcBef>
              <a:spcAft>
                <a:spcPts val="0"/>
              </a:spcAft>
              <a:buNone/>
            </a:pPr>
            <a:r>
              <a:rPr lang="en-US" sz="1100" dirty="0">
                <a:solidFill>
                  <a:schemeClr val="tx1"/>
                </a:solidFill>
                <a:latin typeface="+mn-lt"/>
                <a:ea typeface="Arial"/>
                <a:cs typeface="Arial"/>
                <a:sym typeface="Arial"/>
              </a:rPr>
              <a:t>List strategies to manage a caseload</a:t>
            </a:r>
          </a:p>
        </p:txBody>
      </p:sp>
      <p:grpSp>
        <p:nvGrpSpPr>
          <p:cNvPr id="7" name="Google Shape;149;p12">
            <a:extLst>
              <a:ext uri="{FF2B5EF4-FFF2-40B4-BE49-F238E27FC236}">
                <a16:creationId xmlns:a16="http://schemas.microsoft.com/office/drawing/2014/main" id="{01A0A6E9-3BAD-D591-8582-4C98E8FE2774}"/>
              </a:ext>
            </a:extLst>
          </p:cNvPr>
          <p:cNvGrpSpPr/>
          <p:nvPr/>
        </p:nvGrpSpPr>
        <p:grpSpPr>
          <a:xfrm>
            <a:off x="1020268" y="2949283"/>
            <a:ext cx="559955" cy="387333"/>
            <a:chOff x="6878053" y="1156317"/>
            <a:chExt cx="1431178" cy="1039513"/>
          </a:xfrm>
          <a:solidFill>
            <a:srgbClr val="954D84"/>
          </a:solidFill>
        </p:grpSpPr>
        <p:grpSp>
          <p:nvGrpSpPr>
            <p:cNvPr id="8" name="Google Shape;150;p12">
              <a:extLst>
                <a:ext uri="{FF2B5EF4-FFF2-40B4-BE49-F238E27FC236}">
                  <a16:creationId xmlns:a16="http://schemas.microsoft.com/office/drawing/2014/main" id="{3D2C94B5-9D89-BFF6-2A6B-884F176E3CC8}"/>
                </a:ext>
              </a:extLst>
            </p:cNvPr>
            <p:cNvGrpSpPr/>
            <p:nvPr/>
          </p:nvGrpSpPr>
          <p:grpSpPr>
            <a:xfrm>
              <a:off x="7672978" y="1156317"/>
              <a:ext cx="412941" cy="436880"/>
              <a:chOff x="243840" y="1676400"/>
              <a:chExt cx="701040" cy="741680"/>
            </a:xfrm>
            <a:grpFill/>
          </p:grpSpPr>
          <p:sp>
            <p:nvSpPr>
              <p:cNvPr id="11" name="Google Shape;151;p12">
                <a:extLst>
                  <a:ext uri="{FF2B5EF4-FFF2-40B4-BE49-F238E27FC236}">
                    <a16:creationId xmlns:a16="http://schemas.microsoft.com/office/drawing/2014/main" id="{6081F966-86FD-AA4C-E6DC-542B2F409E83}"/>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12" name="Google Shape;152;p12">
                <a:extLst>
                  <a:ext uri="{FF2B5EF4-FFF2-40B4-BE49-F238E27FC236}">
                    <a16:creationId xmlns:a16="http://schemas.microsoft.com/office/drawing/2014/main" id="{2EC7BF95-FA00-E9E2-ED48-7C1EA11E5AF4}"/>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sp>
          <p:nvSpPr>
            <p:cNvPr id="9" name="Google Shape;153;p12">
              <a:extLst>
                <a:ext uri="{FF2B5EF4-FFF2-40B4-BE49-F238E27FC236}">
                  <a16:creationId xmlns:a16="http://schemas.microsoft.com/office/drawing/2014/main" id="{242B4596-02CD-6FA9-797B-EDB03E3711F1}"/>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10" name="Google Shape;154;p12">
              <a:extLst>
                <a:ext uri="{FF2B5EF4-FFF2-40B4-BE49-F238E27FC236}">
                  <a16:creationId xmlns:a16="http://schemas.microsoft.com/office/drawing/2014/main" id="{B10E560F-DE77-E7BD-EBD0-5D6D78D3428C}"/>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grpSp>
        <p:nvGrpSpPr>
          <p:cNvPr id="13" name="Google Shape;149;p12">
            <a:extLst>
              <a:ext uri="{FF2B5EF4-FFF2-40B4-BE49-F238E27FC236}">
                <a16:creationId xmlns:a16="http://schemas.microsoft.com/office/drawing/2014/main" id="{CB6F1AA6-97DB-8C6A-FEFD-BB8E6FA6FF07}"/>
              </a:ext>
            </a:extLst>
          </p:cNvPr>
          <p:cNvGrpSpPr/>
          <p:nvPr/>
        </p:nvGrpSpPr>
        <p:grpSpPr>
          <a:xfrm>
            <a:off x="1020268" y="3473876"/>
            <a:ext cx="559955" cy="387333"/>
            <a:chOff x="6878053" y="1156317"/>
            <a:chExt cx="1431178" cy="1039513"/>
          </a:xfrm>
          <a:solidFill>
            <a:srgbClr val="954D84"/>
          </a:solidFill>
        </p:grpSpPr>
        <p:grpSp>
          <p:nvGrpSpPr>
            <p:cNvPr id="14" name="Google Shape;150;p12">
              <a:extLst>
                <a:ext uri="{FF2B5EF4-FFF2-40B4-BE49-F238E27FC236}">
                  <a16:creationId xmlns:a16="http://schemas.microsoft.com/office/drawing/2014/main" id="{3B16BC0A-35A1-77D6-5332-8E07D33CDFB2}"/>
                </a:ext>
              </a:extLst>
            </p:cNvPr>
            <p:cNvGrpSpPr/>
            <p:nvPr/>
          </p:nvGrpSpPr>
          <p:grpSpPr>
            <a:xfrm>
              <a:off x="7672978" y="1156317"/>
              <a:ext cx="412941" cy="436880"/>
              <a:chOff x="243840" y="1676400"/>
              <a:chExt cx="701040" cy="741680"/>
            </a:xfrm>
            <a:grpFill/>
          </p:grpSpPr>
          <p:sp>
            <p:nvSpPr>
              <p:cNvPr id="17" name="Google Shape;151;p12">
                <a:extLst>
                  <a:ext uri="{FF2B5EF4-FFF2-40B4-BE49-F238E27FC236}">
                    <a16:creationId xmlns:a16="http://schemas.microsoft.com/office/drawing/2014/main" id="{617C2FF3-9FA8-51ED-5EBE-FC7A5CEEB0E4}"/>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18" name="Google Shape;152;p12">
                <a:extLst>
                  <a:ext uri="{FF2B5EF4-FFF2-40B4-BE49-F238E27FC236}">
                    <a16:creationId xmlns:a16="http://schemas.microsoft.com/office/drawing/2014/main" id="{70AA3EF4-00A4-80D8-C8FA-390AEE0EEDE2}"/>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sp>
          <p:nvSpPr>
            <p:cNvPr id="15" name="Google Shape;153;p12">
              <a:extLst>
                <a:ext uri="{FF2B5EF4-FFF2-40B4-BE49-F238E27FC236}">
                  <a16:creationId xmlns:a16="http://schemas.microsoft.com/office/drawing/2014/main" id="{89E11C2F-87A2-6A63-6A50-C342F73EF26A}"/>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16" name="Google Shape;154;p12">
              <a:extLst>
                <a:ext uri="{FF2B5EF4-FFF2-40B4-BE49-F238E27FC236}">
                  <a16:creationId xmlns:a16="http://schemas.microsoft.com/office/drawing/2014/main" id="{0C1ED5B4-D260-2EB3-05EA-7B89FDD3B242}"/>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grpSp>
        <p:nvGrpSpPr>
          <p:cNvPr id="19" name="Google Shape;149;p12">
            <a:extLst>
              <a:ext uri="{FF2B5EF4-FFF2-40B4-BE49-F238E27FC236}">
                <a16:creationId xmlns:a16="http://schemas.microsoft.com/office/drawing/2014/main" id="{31F7AD63-140E-9895-3640-945A87B63A19}"/>
              </a:ext>
            </a:extLst>
          </p:cNvPr>
          <p:cNvGrpSpPr/>
          <p:nvPr/>
        </p:nvGrpSpPr>
        <p:grpSpPr>
          <a:xfrm>
            <a:off x="1020268" y="3986577"/>
            <a:ext cx="559955" cy="387333"/>
            <a:chOff x="6878053" y="1156317"/>
            <a:chExt cx="1431178" cy="1039513"/>
          </a:xfrm>
          <a:solidFill>
            <a:srgbClr val="954D84"/>
          </a:solidFill>
        </p:grpSpPr>
        <p:grpSp>
          <p:nvGrpSpPr>
            <p:cNvPr id="20" name="Google Shape;150;p12">
              <a:extLst>
                <a:ext uri="{FF2B5EF4-FFF2-40B4-BE49-F238E27FC236}">
                  <a16:creationId xmlns:a16="http://schemas.microsoft.com/office/drawing/2014/main" id="{A6BDF3E7-A253-FA5C-3FA7-9FDA8A991671}"/>
                </a:ext>
              </a:extLst>
            </p:cNvPr>
            <p:cNvGrpSpPr/>
            <p:nvPr/>
          </p:nvGrpSpPr>
          <p:grpSpPr>
            <a:xfrm>
              <a:off x="7672978" y="1156317"/>
              <a:ext cx="412941" cy="436880"/>
              <a:chOff x="243840" y="1676400"/>
              <a:chExt cx="701040" cy="741680"/>
            </a:xfrm>
            <a:grpFill/>
          </p:grpSpPr>
          <p:sp>
            <p:nvSpPr>
              <p:cNvPr id="23" name="Google Shape;151;p12">
                <a:extLst>
                  <a:ext uri="{FF2B5EF4-FFF2-40B4-BE49-F238E27FC236}">
                    <a16:creationId xmlns:a16="http://schemas.microsoft.com/office/drawing/2014/main" id="{13FA4ADA-F6E7-C3E3-F1F2-3219552F609D}"/>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24" name="Google Shape;152;p12">
                <a:extLst>
                  <a:ext uri="{FF2B5EF4-FFF2-40B4-BE49-F238E27FC236}">
                    <a16:creationId xmlns:a16="http://schemas.microsoft.com/office/drawing/2014/main" id="{AD216F26-BF6E-CD4A-214F-8DB31D22B7B4}"/>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sp>
          <p:nvSpPr>
            <p:cNvPr id="21" name="Google Shape;153;p12">
              <a:extLst>
                <a:ext uri="{FF2B5EF4-FFF2-40B4-BE49-F238E27FC236}">
                  <a16:creationId xmlns:a16="http://schemas.microsoft.com/office/drawing/2014/main" id="{D80F9A5B-FAE6-71D3-3888-98C2E37696CC}"/>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22" name="Google Shape;154;p12">
              <a:extLst>
                <a:ext uri="{FF2B5EF4-FFF2-40B4-BE49-F238E27FC236}">
                  <a16:creationId xmlns:a16="http://schemas.microsoft.com/office/drawing/2014/main" id="{91781065-763E-A4C3-4B1E-9B53A76E2ECE}"/>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sp>
        <p:nvSpPr>
          <p:cNvPr id="30" name="Hexagon 29">
            <a:extLst>
              <a:ext uri="{FF2B5EF4-FFF2-40B4-BE49-F238E27FC236}">
                <a16:creationId xmlns:a16="http://schemas.microsoft.com/office/drawing/2014/main" id="{FD2DE267-8820-9683-FE5C-2B6331A2115F}"/>
              </a:ext>
            </a:extLst>
          </p:cNvPr>
          <p:cNvSpPr/>
          <p:nvPr/>
        </p:nvSpPr>
        <p:spPr>
          <a:xfrm rot="1782986">
            <a:off x="286724" y="30111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Hexagon 30">
            <a:extLst>
              <a:ext uri="{FF2B5EF4-FFF2-40B4-BE49-F238E27FC236}">
                <a16:creationId xmlns:a16="http://schemas.microsoft.com/office/drawing/2014/main" id="{9B93FF25-3F45-015B-D65D-8355FB79FB9F}"/>
              </a:ext>
            </a:extLst>
          </p:cNvPr>
          <p:cNvSpPr/>
          <p:nvPr/>
        </p:nvSpPr>
        <p:spPr>
          <a:xfrm rot="1782986">
            <a:off x="286724" y="763955"/>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FE0148CD-CD25-E6C9-C1E6-1166D119E90E}"/>
              </a:ext>
            </a:extLst>
          </p:cNvPr>
          <p:cNvSpPr/>
          <p:nvPr/>
        </p:nvSpPr>
        <p:spPr>
          <a:xfrm rot="1782986">
            <a:off x="286724" y="1226800"/>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Hexagon 32">
            <a:extLst>
              <a:ext uri="{FF2B5EF4-FFF2-40B4-BE49-F238E27FC236}">
                <a16:creationId xmlns:a16="http://schemas.microsoft.com/office/drawing/2014/main" id="{7E6D3868-604F-956F-9362-94F7E791CA59}"/>
              </a:ext>
            </a:extLst>
          </p:cNvPr>
          <p:cNvSpPr/>
          <p:nvPr/>
        </p:nvSpPr>
        <p:spPr>
          <a:xfrm rot="1782986">
            <a:off x="286724" y="1689645"/>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61C075BA-CE1F-5D57-D9F7-B8D2D7D9F10A}"/>
              </a:ext>
            </a:extLst>
          </p:cNvPr>
          <p:cNvSpPr/>
          <p:nvPr/>
        </p:nvSpPr>
        <p:spPr>
          <a:xfrm rot="1782986">
            <a:off x="286724" y="2152490"/>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Hexagon 34">
            <a:extLst>
              <a:ext uri="{FF2B5EF4-FFF2-40B4-BE49-F238E27FC236}">
                <a16:creationId xmlns:a16="http://schemas.microsoft.com/office/drawing/2014/main" id="{7E5BFECD-717E-D4A3-958A-D54554891041}"/>
              </a:ext>
            </a:extLst>
          </p:cNvPr>
          <p:cNvSpPr/>
          <p:nvPr/>
        </p:nvSpPr>
        <p:spPr>
          <a:xfrm rot="1782986">
            <a:off x="286724" y="2615333"/>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73806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AFBE5C0-7C59-8D73-4D65-FBB0E40E4EBE}"/>
              </a:ext>
            </a:extLst>
          </p:cNvPr>
          <p:cNvSpPr/>
          <p:nvPr/>
        </p:nvSpPr>
        <p:spPr>
          <a:xfrm>
            <a:off x="996287" y="3197396"/>
            <a:ext cx="1676943" cy="5654504"/>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9528959B-6B2D-6351-23D7-07F37CFC3BE5}"/>
              </a:ext>
            </a:extLst>
          </p:cNvPr>
          <p:cNvSpPr txBox="1"/>
          <p:nvPr/>
        </p:nvSpPr>
        <p:spPr>
          <a:xfrm>
            <a:off x="955421" y="2168829"/>
            <a:ext cx="1676943" cy="600164"/>
          </a:xfrm>
          <a:prstGeom prst="rect">
            <a:avLst/>
          </a:prstGeom>
          <a:noFill/>
          <a:ln>
            <a:noFill/>
          </a:ln>
        </p:spPr>
        <p:txBody>
          <a:bodyPr wrap="square" rtlCol="0">
            <a:spAutoFit/>
          </a:bodyPr>
          <a:lstStyle/>
          <a:p>
            <a:pPr algn="ctr"/>
            <a:r>
              <a:rPr lang="en-US" sz="1100" dirty="0"/>
              <a:t>What does a caseworker need to know and understand?</a:t>
            </a:r>
          </a:p>
        </p:txBody>
      </p:sp>
      <p:sp>
        <p:nvSpPr>
          <p:cNvPr id="10" name="TextBox 9">
            <a:extLst>
              <a:ext uri="{FF2B5EF4-FFF2-40B4-BE49-F238E27FC236}">
                <a16:creationId xmlns:a16="http://schemas.microsoft.com/office/drawing/2014/main" id="{3A9B54EF-C742-FDDA-D5BF-742C7DDA75AF}"/>
              </a:ext>
            </a:extLst>
          </p:cNvPr>
          <p:cNvSpPr txBox="1"/>
          <p:nvPr/>
        </p:nvSpPr>
        <p:spPr>
          <a:xfrm>
            <a:off x="2732527" y="2168829"/>
            <a:ext cx="1676943" cy="769441"/>
          </a:xfrm>
          <a:prstGeom prst="rect">
            <a:avLst/>
          </a:prstGeom>
          <a:noFill/>
          <a:ln>
            <a:noFill/>
          </a:ln>
        </p:spPr>
        <p:txBody>
          <a:bodyPr wrap="square" rtlCol="0">
            <a:spAutoFit/>
          </a:bodyPr>
          <a:lstStyle/>
          <a:p>
            <a:pPr algn="ctr"/>
            <a:r>
              <a:rPr lang="en-US" sz="1100" dirty="0"/>
              <a:t>Which attitude (thoughts and beliefs) and values does a caseworker need to demonstrate?</a:t>
            </a:r>
          </a:p>
        </p:txBody>
      </p:sp>
      <p:sp>
        <p:nvSpPr>
          <p:cNvPr id="11" name="TextBox 10">
            <a:extLst>
              <a:ext uri="{FF2B5EF4-FFF2-40B4-BE49-F238E27FC236}">
                <a16:creationId xmlns:a16="http://schemas.microsoft.com/office/drawing/2014/main" id="{D7F59985-FE0A-A9B7-383F-A2EF5CF136A9}"/>
              </a:ext>
            </a:extLst>
          </p:cNvPr>
          <p:cNvSpPr txBox="1"/>
          <p:nvPr/>
        </p:nvSpPr>
        <p:spPr>
          <a:xfrm>
            <a:off x="4573385" y="2168829"/>
            <a:ext cx="1676943" cy="938719"/>
          </a:xfrm>
          <a:prstGeom prst="rect">
            <a:avLst/>
          </a:prstGeom>
          <a:noFill/>
          <a:ln>
            <a:noFill/>
          </a:ln>
        </p:spPr>
        <p:txBody>
          <a:bodyPr wrap="square" rtlCol="0">
            <a:spAutoFit/>
          </a:bodyPr>
          <a:lstStyle/>
          <a:p>
            <a:pPr algn="ctr"/>
            <a:r>
              <a:rPr lang="en-US" sz="1100" dirty="0"/>
              <a:t>Which skills (abilities) does a caseworker need to implement case management tasks and activities? </a:t>
            </a:r>
          </a:p>
        </p:txBody>
      </p:sp>
      <p:sp>
        <p:nvSpPr>
          <p:cNvPr id="12" name="TextBox 11">
            <a:extLst>
              <a:ext uri="{FF2B5EF4-FFF2-40B4-BE49-F238E27FC236}">
                <a16:creationId xmlns:a16="http://schemas.microsoft.com/office/drawing/2014/main" id="{9A2179E6-DE60-C624-5DEE-FA6FDFAF32FF}"/>
              </a:ext>
            </a:extLst>
          </p:cNvPr>
          <p:cNvSpPr txBox="1"/>
          <p:nvPr/>
        </p:nvSpPr>
        <p:spPr>
          <a:xfrm>
            <a:off x="996287" y="699041"/>
            <a:ext cx="5254042" cy="523220"/>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5FC6C5"/>
                </a:highlight>
                <a:latin typeface="Calibri"/>
                <a:ea typeface="Calibri"/>
                <a:cs typeface="Calibri"/>
                <a:sym typeface="Calibri"/>
              </a:rPr>
              <a:t>SESSION 3: WHAT ARE ESSENTIAL COMPETENCIES FOR A CASEWORKER?</a:t>
            </a:r>
          </a:p>
        </p:txBody>
      </p:sp>
      <p:sp>
        <p:nvSpPr>
          <p:cNvPr id="13" name="TextBox 12">
            <a:extLst>
              <a:ext uri="{FF2B5EF4-FFF2-40B4-BE49-F238E27FC236}">
                <a16:creationId xmlns:a16="http://schemas.microsoft.com/office/drawing/2014/main" id="{6BD25151-9BD1-05F0-1C56-1B562669FA82}"/>
              </a:ext>
            </a:extLst>
          </p:cNvPr>
          <p:cNvSpPr txBox="1"/>
          <p:nvPr/>
        </p:nvSpPr>
        <p:spPr>
          <a:xfrm>
            <a:off x="996287" y="1489081"/>
            <a:ext cx="5254042" cy="461665"/>
          </a:xfrm>
          <a:prstGeom prst="rect">
            <a:avLst/>
          </a:prstGeom>
          <a:noFill/>
        </p:spPr>
        <p:txBody>
          <a:bodyPr wrap="square" rtlCol="0">
            <a:spAutoFit/>
          </a:bodyPr>
          <a:lstStyle/>
          <a:p>
            <a:r>
              <a:rPr lang="en-US" sz="1200" b="1" spc="300" dirty="0">
                <a:solidFill>
                  <a:schemeClr val="tx1"/>
                </a:solidFill>
              </a:rPr>
              <a:t>CASEWORKER KNOWLEDGE, ATTITUDES, VALUES AND SKILLS</a:t>
            </a:r>
          </a:p>
        </p:txBody>
      </p:sp>
      <p:pic>
        <p:nvPicPr>
          <p:cNvPr id="14" name="Graphic 13" descr="Left Brain with solid fill">
            <a:extLst>
              <a:ext uri="{FF2B5EF4-FFF2-40B4-BE49-F238E27FC236}">
                <a16:creationId xmlns:a16="http://schemas.microsoft.com/office/drawing/2014/main" id="{79763C32-CDCE-94CF-28DF-3AC8096E96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4530" y="7920393"/>
            <a:ext cx="1472601" cy="1472601"/>
          </a:xfrm>
          <a:prstGeom prst="rect">
            <a:avLst/>
          </a:prstGeom>
        </p:spPr>
      </p:pic>
      <p:pic>
        <p:nvPicPr>
          <p:cNvPr id="15" name="Graphic 14" descr="Sign language with solid fill">
            <a:extLst>
              <a:ext uri="{FF2B5EF4-FFF2-40B4-BE49-F238E27FC236}">
                <a16:creationId xmlns:a16="http://schemas.microsoft.com/office/drawing/2014/main" id="{645BDF9F-9150-4CCE-8C3B-A3306C522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28178" y="8052325"/>
            <a:ext cx="1269904" cy="1269905"/>
          </a:xfrm>
          <a:prstGeom prst="rect">
            <a:avLst/>
          </a:prstGeom>
        </p:spPr>
      </p:pic>
      <p:grpSp>
        <p:nvGrpSpPr>
          <p:cNvPr id="16" name="Group 15">
            <a:extLst>
              <a:ext uri="{FF2B5EF4-FFF2-40B4-BE49-F238E27FC236}">
                <a16:creationId xmlns:a16="http://schemas.microsoft.com/office/drawing/2014/main" id="{A9F0F6B2-16B8-E2EB-E154-318F19C833A3}"/>
              </a:ext>
            </a:extLst>
          </p:cNvPr>
          <p:cNvGrpSpPr/>
          <p:nvPr/>
        </p:nvGrpSpPr>
        <p:grpSpPr>
          <a:xfrm>
            <a:off x="2868944" y="7924383"/>
            <a:ext cx="1540526" cy="1525789"/>
            <a:chOff x="4799269" y="2120257"/>
            <a:chExt cx="2494414" cy="2470551"/>
          </a:xfrm>
        </p:grpSpPr>
        <p:pic>
          <p:nvPicPr>
            <p:cNvPr id="17" name="Graphic 16" descr="Right Brain with solid fill">
              <a:extLst>
                <a:ext uri="{FF2B5EF4-FFF2-40B4-BE49-F238E27FC236}">
                  <a16:creationId xmlns:a16="http://schemas.microsoft.com/office/drawing/2014/main" id="{2AA7DDAA-7129-B742-BFD2-11E4E28ED661}"/>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50597"/>
            <a:stretch/>
          </p:blipFill>
          <p:spPr>
            <a:xfrm>
              <a:off x="4799269" y="2120257"/>
              <a:ext cx="1220531" cy="2470551"/>
            </a:xfrm>
            <a:prstGeom prst="rect">
              <a:avLst/>
            </a:prstGeom>
          </p:spPr>
        </p:pic>
        <p:pic>
          <p:nvPicPr>
            <p:cNvPr id="18" name="Graphic 17" descr="Left Brain with solid fill">
              <a:extLst>
                <a:ext uri="{FF2B5EF4-FFF2-40B4-BE49-F238E27FC236}">
                  <a16:creationId xmlns:a16="http://schemas.microsoft.com/office/drawing/2014/main" id="{C23E2F33-E42E-239B-8B7E-A58D40DE26B5}"/>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1522"/>
            <a:stretch/>
          </p:blipFill>
          <p:spPr>
            <a:xfrm>
              <a:off x="6096000" y="2120257"/>
              <a:ext cx="1197683" cy="2470551"/>
            </a:xfrm>
            <a:prstGeom prst="rect">
              <a:avLst/>
            </a:prstGeom>
          </p:spPr>
        </p:pic>
        <p:sp>
          <p:nvSpPr>
            <p:cNvPr id="19" name="Plus Sign 18">
              <a:extLst>
                <a:ext uri="{FF2B5EF4-FFF2-40B4-BE49-F238E27FC236}">
                  <a16:creationId xmlns:a16="http://schemas.microsoft.com/office/drawing/2014/main" id="{B2A4C213-F459-E262-00D9-FAE1547CD294}"/>
                </a:ext>
              </a:extLst>
            </p:cNvPr>
            <p:cNvSpPr/>
            <p:nvPr/>
          </p:nvSpPr>
          <p:spPr>
            <a:xfrm>
              <a:off x="5387091" y="3102772"/>
              <a:ext cx="478972" cy="478972"/>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Minus Sign 19">
              <a:extLst>
                <a:ext uri="{FF2B5EF4-FFF2-40B4-BE49-F238E27FC236}">
                  <a16:creationId xmlns:a16="http://schemas.microsoft.com/office/drawing/2014/main" id="{89A4F9EB-B986-003D-DEA4-B2DE31DFFFF7}"/>
                </a:ext>
              </a:extLst>
            </p:cNvPr>
            <p:cNvSpPr/>
            <p:nvPr/>
          </p:nvSpPr>
          <p:spPr>
            <a:xfrm>
              <a:off x="6233621" y="3118356"/>
              <a:ext cx="440528" cy="440528"/>
            </a:xfrm>
            <a:prstGeom prst="mathMinus">
              <a:avLst>
                <a:gd name="adj1" fmla="val 304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Rectangle 21">
            <a:extLst>
              <a:ext uri="{FF2B5EF4-FFF2-40B4-BE49-F238E27FC236}">
                <a16:creationId xmlns:a16="http://schemas.microsoft.com/office/drawing/2014/main" id="{B2D2823A-5E16-7AD7-6F53-0908175E9DA5}"/>
              </a:ext>
            </a:extLst>
          </p:cNvPr>
          <p:cNvSpPr/>
          <p:nvPr/>
        </p:nvSpPr>
        <p:spPr>
          <a:xfrm>
            <a:off x="2798107" y="3197396"/>
            <a:ext cx="1676943" cy="5654504"/>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F6BD5670-4161-6F54-A16F-31F2F32EC53D}"/>
              </a:ext>
            </a:extLst>
          </p:cNvPr>
          <p:cNvSpPr/>
          <p:nvPr/>
        </p:nvSpPr>
        <p:spPr>
          <a:xfrm>
            <a:off x="4573386" y="3197396"/>
            <a:ext cx="1676943" cy="5654504"/>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Hexagon 23">
            <a:extLst>
              <a:ext uri="{FF2B5EF4-FFF2-40B4-BE49-F238E27FC236}">
                <a16:creationId xmlns:a16="http://schemas.microsoft.com/office/drawing/2014/main" id="{ACD18E81-54A5-9144-B279-054427724415}"/>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Hexagon 24">
            <a:extLst>
              <a:ext uri="{FF2B5EF4-FFF2-40B4-BE49-F238E27FC236}">
                <a16:creationId xmlns:a16="http://schemas.microsoft.com/office/drawing/2014/main" id="{E60F5F05-8593-4A02-CA89-26B3689575A0}"/>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Hexagon 25">
            <a:extLst>
              <a:ext uri="{FF2B5EF4-FFF2-40B4-BE49-F238E27FC236}">
                <a16:creationId xmlns:a16="http://schemas.microsoft.com/office/drawing/2014/main" id="{A71807D3-16EA-2662-23A0-5798AC6D53F3}"/>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Hexagon 26">
            <a:extLst>
              <a:ext uri="{FF2B5EF4-FFF2-40B4-BE49-F238E27FC236}">
                <a16:creationId xmlns:a16="http://schemas.microsoft.com/office/drawing/2014/main" id="{6E8FE017-DEA0-2DE3-F69E-C429C1044D85}"/>
              </a:ext>
            </a:extLst>
          </p:cNvPr>
          <p:cNvSpPr/>
          <p:nvPr/>
        </p:nvSpPr>
        <p:spPr>
          <a:xfrm rot="1782986">
            <a:off x="286724" y="168964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Hexagon 27">
            <a:extLst>
              <a:ext uri="{FF2B5EF4-FFF2-40B4-BE49-F238E27FC236}">
                <a16:creationId xmlns:a16="http://schemas.microsoft.com/office/drawing/2014/main" id="{B1011D92-2DD4-B549-9E5A-C9ED13B73032}"/>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4395099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AFEABC44-AD66-B39B-7249-D0BD342E7C8E}"/>
              </a:ext>
            </a:extLst>
          </p:cNvPr>
          <p:cNvCxnSpPr>
            <a:cxnSpLocks/>
          </p:cNvCxnSpPr>
          <p:nvPr/>
        </p:nvCxnSpPr>
        <p:spPr>
          <a:xfrm>
            <a:off x="3562876" y="2319549"/>
            <a:ext cx="0" cy="6028180"/>
          </a:xfrm>
          <a:prstGeom prst="line">
            <a:avLst/>
          </a:prstGeom>
          <a:ln w="57150">
            <a:solidFill>
              <a:schemeClr val="accent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A656BF3B-80E8-C952-1FB0-F4D77D6AF40B}"/>
              </a:ext>
            </a:extLst>
          </p:cNvPr>
          <p:cNvGrpSpPr/>
          <p:nvPr/>
        </p:nvGrpSpPr>
        <p:grpSpPr>
          <a:xfrm>
            <a:off x="975360" y="2537087"/>
            <a:ext cx="5273040" cy="5357233"/>
            <a:chOff x="1679260" y="2537087"/>
            <a:chExt cx="3767232" cy="3113059"/>
          </a:xfrm>
        </p:grpSpPr>
        <p:sp>
          <p:nvSpPr>
            <p:cNvPr id="7" name="Oval 6">
              <a:extLst>
                <a:ext uri="{FF2B5EF4-FFF2-40B4-BE49-F238E27FC236}">
                  <a16:creationId xmlns:a16="http://schemas.microsoft.com/office/drawing/2014/main" id="{8B50ED0B-491C-A735-8EAE-41F4EAFDD7F8}"/>
                </a:ext>
              </a:extLst>
            </p:cNvPr>
            <p:cNvSpPr/>
            <p:nvPr/>
          </p:nvSpPr>
          <p:spPr>
            <a:xfrm>
              <a:off x="1679260" y="2537087"/>
              <a:ext cx="3767232" cy="3113059"/>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8" name="Oval 7">
              <a:extLst>
                <a:ext uri="{FF2B5EF4-FFF2-40B4-BE49-F238E27FC236}">
                  <a16:creationId xmlns:a16="http://schemas.microsoft.com/office/drawing/2014/main" id="{2700CD6E-8B08-946A-3443-8D7CE74C743F}"/>
                </a:ext>
              </a:extLst>
            </p:cNvPr>
            <p:cNvSpPr/>
            <p:nvPr/>
          </p:nvSpPr>
          <p:spPr>
            <a:xfrm>
              <a:off x="2097104" y="2629386"/>
              <a:ext cx="2999496" cy="2711241"/>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9" name="Oval 8">
              <a:extLst>
                <a:ext uri="{FF2B5EF4-FFF2-40B4-BE49-F238E27FC236}">
                  <a16:creationId xmlns:a16="http://schemas.microsoft.com/office/drawing/2014/main" id="{DD6D3B5A-3B71-74AA-801E-FC7D483AF345}"/>
                </a:ext>
              </a:extLst>
            </p:cNvPr>
            <p:cNvSpPr/>
            <p:nvPr/>
          </p:nvSpPr>
          <p:spPr>
            <a:xfrm>
              <a:off x="2408286" y="2782466"/>
              <a:ext cx="2335532" cy="201496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 name="Oval 9">
              <a:extLst>
                <a:ext uri="{FF2B5EF4-FFF2-40B4-BE49-F238E27FC236}">
                  <a16:creationId xmlns:a16="http://schemas.microsoft.com/office/drawing/2014/main" id="{222A1596-38C2-383D-5E9C-8789BC9B56EF}"/>
                </a:ext>
              </a:extLst>
            </p:cNvPr>
            <p:cNvSpPr/>
            <p:nvPr/>
          </p:nvSpPr>
          <p:spPr>
            <a:xfrm>
              <a:off x="2837189" y="2951663"/>
              <a:ext cx="1387717" cy="1333681"/>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2" name="Oval 11">
              <a:extLst>
                <a:ext uri="{FF2B5EF4-FFF2-40B4-BE49-F238E27FC236}">
                  <a16:creationId xmlns:a16="http://schemas.microsoft.com/office/drawing/2014/main" id="{FC9B6C4F-AA72-B3FF-6D65-949FEE5FF260}"/>
                </a:ext>
              </a:extLst>
            </p:cNvPr>
            <p:cNvSpPr/>
            <p:nvPr/>
          </p:nvSpPr>
          <p:spPr>
            <a:xfrm>
              <a:off x="3162066" y="3074168"/>
              <a:ext cx="801619" cy="85151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sp>
        <p:nvSpPr>
          <p:cNvPr id="14" name="TextBox 13">
            <a:extLst>
              <a:ext uri="{FF2B5EF4-FFF2-40B4-BE49-F238E27FC236}">
                <a16:creationId xmlns:a16="http://schemas.microsoft.com/office/drawing/2014/main" id="{6C3888A7-27AC-D278-BD6C-E7426B0D7CDD}"/>
              </a:ext>
            </a:extLst>
          </p:cNvPr>
          <p:cNvSpPr txBox="1"/>
          <p:nvPr/>
        </p:nvSpPr>
        <p:spPr>
          <a:xfrm>
            <a:off x="1077157" y="7819901"/>
            <a:ext cx="1351231" cy="261610"/>
          </a:xfrm>
          <a:prstGeom prst="rect">
            <a:avLst/>
          </a:prstGeom>
          <a:noFill/>
        </p:spPr>
        <p:txBody>
          <a:bodyPr wrap="square" rtlCol="0">
            <a:spAutoFit/>
          </a:bodyPr>
          <a:lstStyle/>
          <a:p>
            <a:pPr algn="ctr"/>
            <a:r>
              <a:rPr lang="en-US" sz="1100" b="1" dirty="0">
                <a:solidFill>
                  <a:schemeClr val="accent1"/>
                </a:solidFill>
                <a:latin typeface="Arial" panose="020B0604020202020204" pitchFamily="34" charset="0"/>
                <a:cs typeface="Arial" panose="020B0604020202020204" pitchFamily="34" charset="0"/>
              </a:rPr>
              <a:t>FORMAL</a:t>
            </a:r>
          </a:p>
        </p:txBody>
      </p:sp>
      <p:sp>
        <p:nvSpPr>
          <p:cNvPr id="15" name="TextBox 14">
            <a:extLst>
              <a:ext uri="{FF2B5EF4-FFF2-40B4-BE49-F238E27FC236}">
                <a16:creationId xmlns:a16="http://schemas.microsoft.com/office/drawing/2014/main" id="{4F5CBC13-4F06-8029-4401-D2BEB2B82B7F}"/>
              </a:ext>
            </a:extLst>
          </p:cNvPr>
          <p:cNvSpPr txBox="1"/>
          <p:nvPr/>
        </p:nvSpPr>
        <p:spPr>
          <a:xfrm>
            <a:off x="4888157" y="7819901"/>
            <a:ext cx="1215712" cy="261610"/>
          </a:xfrm>
          <a:prstGeom prst="rect">
            <a:avLst/>
          </a:prstGeom>
          <a:noFill/>
        </p:spPr>
        <p:txBody>
          <a:bodyPr wrap="square">
            <a:spAutoFit/>
          </a:bodyPr>
          <a:lstStyle/>
          <a:p>
            <a:pPr algn="ctr"/>
            <a:r>
              <a:rPr lang="en-US" sz="1100" b="1" dirty="0">
                <a:solidFill>
                  <a:schemeClr val="accent1"/>
                </a:solidFill>
                <a:latin typeface="Arial" panose="020B0604020202020204" pitchFamily="34" charset="0"/>
                <a:cs typeface="Arial" panose="020B0604020202020204" pitchFamily="34" charset="0"/>
              </a:rPr>
              <a:t>INFORMAL</a:t>
            </a:r>
          </a:p>
        </p:txBody>
      </p:sp>
      <p:grpSp>
        <p:nvGrpSpPr>
          <p:cNvPr id="16" name="Group 15">
            <a:extLst>
              <a:ext uri="{FF2B5EF4-FFF2-40B4-BE49-F238E27FC236}">
                <a16:creationId xmlns:a16="http://schemas.microsoft.com/office/drawing/2014/main" id="{EF834085-63AC-DA67-C0E1-7EB44FC7B9CA}"/>
              </a:ext>
            </a:extLst>
          </p:cNvPr>
          <p:cNvGrpSpPr/>
          <p:nvPr/>
        </p:nvGrpSpPr>
        <p:grpSpPr>
          <a:xfrm>
            <a:off x="3429000" y="3819528"/>
            <a:ext cx="345378" cy="767727"/>
            <a:chOff x="3524508" y="2679091"/>
            <a:chExt cx="327409" cy="727787"/>
          </a:xfrm>
          <a:solidFill>
            <a:schemeClr val="accent1"/>
          </a:solidFill>
        </p:grpSpPr>
        <p:sp>
          <p:nvSpPr>
            <p:cNvPr id="17" name="Round Same Side Corner Rectangle 46">
              <a:extLst>
                <a:ext uri="{FF2B5EF4-FFF2-40B4-BE49-F238E27FC236}">
                  <a16:creationId xmlns:a16="http://schemas.microsoft.com/office/drawing/2014/main" id="{017F1B76-1FF8-DC13-B7A3-941786F97B1D}"/>
                </a:ext>
              </a:extLst>
            </p:cNvPr>
            <p:cNvSpPr/>
            <p:nvPr/>
          </p:nvSpPr>
          <p:spPr>
            <a:xfrm>
              <a:off x="3526909" y="3062732"/>
              <a:ext cx="323729" cy="34414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8" name="Oval 17">
              <a:extLst>
                <a:ext uri="{FF2B5EF4-FFF2-40B4-BE49-F238E27FC236}">
                  <a16:creationId xmlns:a16="http://schemas.microsoft.com/office/drawing/2014/main" id="{D2E4F193-E380-F358-2BEB-C5F843B83595}"/>
                </a:ext>
              </a:extLst>
            </p:cNvPr>
            <p:cNvSpPr/>
            <p:nvPr/>
          </p:nvSpPr>
          <p:spPr>
            <a:xfrm>
              <a:off x="3524508" y="2679091"/>
              <a:ext cx="327409"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sp>
        <p:nvSpPr>
          <p:cNvPr id="22" name="TextBox 21">
            <a:extLst>
              <a:ext uri="{FF2B5EF4-FFF2-40B4-BE49-F238E27FC236}">
                <a16:creationId xmlns:a16="http://schemas.microsoft.com/office/drawing/2014/main" id="{A1696518-8349-EFD6-212A-C128061A49AC}"/>
              </a:ext>
            </a:extLst>
          </p:cNvPr>
          <p:cNvSpPr txBox="1"/>
          <p:nvPr/>
        </p:nvSpPr>
        <p:spPr>
          <a:xfrm>
            <a:off x="996286" y="713169"/>
            <a:ext cx="5252113" cy="523220"/>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954D84"/>
                </a:highlight>
                <a:latin typeface="Calibri"/>
                <a:ea typeface="Calibri"/>
                <a:cs typeface="Calibri"/>
                <a:sym typeface="Calibri"/>
              </a:rPr>
              <a:t>SESSION 2: WHAT IS THE FORMAL CHILD PROTECTION SYSTEM IN MY CONTEXT?</a:t>
            </a:r>
          </a:p>
        </p:txBody>
      </p:sp>
      <p:sp>
        <p:nvSpPr>
          <p:cNvPr id="23" name="TextBox 22">
            <a:extLst>
              <a:ext uri="{FF2B5EF4-FFF2-40B4-BE49-F238E27FC236}">
                <a16:creationId xmlns:a16="http://schemas.microsoft.com/office/drawing/2014/main" id="{CBF59116-FE66-11E1-7CC6-B1CDF95FEB7F}"/>
              </a:ext>
            </a:extLst>
          </p:cNvPr>
          <p:cNvSpPr txBox="1"/>
          <p:nvPr/>
        </p:nvSpPr>
        <p:spPr>
          <a:xfrm>
            <a:off x="996286" y="1563837"/>
            <a:ext cx="5273039" cy="276999"/>
          </a:xfrm>
          <a:prstGeom prst="rect">
            <a:avLst/>
          </a:prstGeom>
          <a:noFill/>
        </p:spPr>
        <p:txBody>
          <a:bodyPr wrap="square" rtlCol="0">
            <a:spAutoFit/>
          </a:bodyPr>
          <a:lstStyle/>
          <a:p>
            <a:r>
              <a:rPr lang="en-US" sz="1200" b="1" spc="300" dirty="0">
                <a:solidFill>
                  <a:schemeClr val="tx1"/>
                </a:solidFill>
              </a:rPr>
              <a:t>CHILD PROTECTION SYSTEM</a:t>
            </a:r>
          </a:p>
        </p:txBody>
      </p:sp>
      <p:sp>
        <p:nvSpPr>
          <p:cNvPr id="24" name="Hexagon 23">
            <a:extLst>
              <a:ext uri="{FF2B5EF4-FFF2-40B4-BE49-F238E27FC236}">
                <a16:creationId xmlns:a16="http://schemas.microsoft.com/office/drawing/2014/main" id="{D5A53750-DD3C-09B3-93B2-8945B6A66EF4}"/>
              </a:ext>
            </a:extLst>
          </p:cNvPr>
          <p:cNvSpPr/>
          <p:nvPr/>
        </p:nvSpPr>
        <p:spPr>
          <a:xfrm rot="1782986">
            <a:off x="286724" y="30111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Hexagon 26">
            <a:extLst>
              <a:ext uri="{FF2B5EF4-FFF2-40B4-BE49-F238E27FC236}">
                <a16:creationId xmlns:a16="http://schemas.microsoft.com/office/drawing/2014/main" id="{42F5BB65-D3AF-5877-4FEA-C1DDF4BA4CAD}"/>
              </a:ext>
            </a:extLst>
          </p:cNvPr>
          <p:cNvSpPr/>
          <p:nvPr/>
        </p:nvSpPr>
        <p:spPr>
          <a:xfrm rot="1782986">
            <a:off x="286724" y="76395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Hexagon 27">
            <a:extLst>
              <a:ext uri="{FF2B5EF4-FFF2-40B4-BE49-F238E27FC236}">
                <a16:creationId xmlns:a16="http://schemas.microsoft.com/office/drawing/2014/main" id="{80E0E507-3925-287A-F095-58FF18DB7E91}"/>
              </a:ext>
            </a:extLst>
          </p:cNvPr>
          <p:cNvSpPr/>
          <p:nvPr/>
        </p:nvSpPr>
        <p:spPr>
          <a:xfrm rot="1782986">
            <a:off x="286724" y="1226800"/>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Hexagon 29">
            <a:extLst>
              <a:ext uri="{FF2B5EF4-FFF2-40B4-BE49-F238E27FC236}">
                <a16:creationId xmlns:a16="http://schemas.microsoft.com/office/drawing/2014/main" id="{148BE15D-19E1-CC96-9123-2BCA15DD0758}"/>
              </a:ext>
            </a:extLst>
          </p:cNvPr>
          <p:cNvSpPr/>
          <p:nvPr/>
        </p:nvSpPr>
        <p:spPr>
          <a:xfrm rot="1782986">
            <a:off x="286724" y="1689645"/>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Hexagon 30">
            <a:extLst>
              <a:ext uri="{FF2B5EF4-FFF2-40B4-BE49-F238E27FC236}">
                <a16:creationId xmlns:a16="http://schemas.microsoft.com/office/drawing/2014/main" id="{68DBEDDA-DA31-4FD0-06F7-34EBC5A59478}"/>
              </a:ext>
            </a:extLst>
          </p:cNvPr>
          <p:cNvSpPr/>
          <p:nvPr/>
        </p:nvSpPr>
        <p:spPr>
          <a:xfrm rot="1782986">
            <a:off x="286724" y="2152490"/>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B62ADA2F-14E9-8017-01F3-44E786F8884B}"/>
              </a:ext>
            </a:extLst>
          </p:cNvPr>
          <p:cNvSpPr/>
          <p:nvPr/>
        </p:nvSpPr>
        <p:spPr>
          <a:xfrm rot="1782986">
            <a:off x="286724" y="2615333"/>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358411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6F04EA9C-63B8-9D6A-C608-A1CC504F3D8C}"/>
              </a:ext>
            </a:extLst>
          </p:cNvPr>
          <p:cNvGraphicFramePr>
            <a:graphicFrameLocks noGrp="1"/>
          </p:cNvGraphicFramePr>
          <p:nvPr>
            <p:extLst>
              <p:ext uri="{D42A27DB-BD31-4B8C-83A1-F6EECF244321}">
                <p14:modId xmlns:p14="http://schemas.microsoft.com/office/powerpoint/2010/main" val="453064691"/>
              </p:ext>
            </p:extLst>
          </p:nvPr>
        </p:nvGraphicFramePr>
        <p:xfrm>
          <a:off x="996286" y="2039796"/>
          <a:ext cx="5252114" cy="6492240"/>
        </p:xfrm>
        <a:graphic>
          <a:graphicData uri="http://schemas.openxmlformats.org/drawingml/2006/table">
            <a:tbl>
              <a:tblPr>
                <a:tableStyleId>{5C22544A-7EE6-4342-B048-85BDC9FD1C3A}</a:tableStyleId>
              </a:tblPr>
              <a:tblGrid>
                <a:gridCol w="2626057">
                  <a:extLst>
                    <a:ext uri="{9D8B030D-6E8A-4147-A177-3AD203B41FA5}">
                      <a16:colId xmlns:a16="http://schemas.microsoft.com/office/drawing/2014/main" val="2683468950"/>
                    </a:ext>
                  </a:extLst>
                </a:gridCol>
                <a:gridCol w="2626057">
                  <a:extLst>
                    <a:ext uri="{9D8B030D-6E8A-4147-A177-3AD203B41FA5}">
                      <a16:colId xmlns:a16="http://schemas.microsoft.com/office/drawing/2014/main" val="3233633829"/>
                    </a:ext>
                  </a:extLst>
                </a:gridCol>
              </a:tblGrid>
              <a:tr h="6174839">
                <a:tc>
                  <a:txBody>
                    <a:bodyPr/>
                    <a:lstStyle/>
                    <a:p>
                      <a:pPr marL="171450" indent="-171450" algn="l" fontAlgn="ctr">
                        <a:spcAft>
                          <a:spcPts val="800"/>
                        </a:spcAft>
                        <a:buFont typeface="Arial" panose="020B0604020202020204" pitchFamily="34" charset="0"/>
                        <a:buChar char="•"/>
                      </a:pPr>
                      <a:r>
                        <a:rPr lang="en-ZA" sz="1200" u="none" strike="noStrike" dirty="0">
                          <a:solidFill>
                            <a:schemeClr val="tx1"/>
                          </a:solidFill>
                          <a:effectLst/>
                        </a:rPr>
                        <a:t>Physical abuse / violence</a:t>
                      </a:r>
                    </a:p>
                    <a:p>
                      <a:pPr marL="171450" indent="-171450" algn="l" fontAlgn="ctr">
                        <a:spcAft>
                          <a:spcPts val="800"/>
                        </a:spcAft>
                        <a:buFont typeface="Arial" panose="020B0604020202020204" pitchFamily="34" charset="0"/>
                        <a:buChar char="•"/>
                      </a:pPr>
                      <a:r>
                        <a:rPr lang="en-ZA" sz="1200" u="none" strike="noStrike" dirty="0">
                          <a:solidFill>
                            <a:schemeClr val="tx1"/>
                          </a:solidFill>
                          <a:effectLst/>
                        </a:rPr>
                        <a:t>Sexual abuse / violence</a:t>
                      </a:r>
                    </a:p>
                    <a:p>
                      <a:pPr marL="171450" indent="-171450" algn="l" fontAlgn="ctr">
                        <a:spcAft>
                          <a:spcPts val="800"/>
                        </a:spcAft>
                        <a:buFont typeface="Arial" panose="020B0604020202020204" pitchFamily="34" charset="0"/>
                        <a:buChar char="•"/>
                      </a:pPr>
                      <a:r>
                        <a:rPr lang="en-ZA" sz="1200" u="none" strike="noStrike" dirty="0">
                          <a:solidFill>
                            <a:schemeClr val="tx1"/>
                          </a:solidFill>
                          <a:effectLst/>
                        </a:rPr>
                        <a:t>Rape</a:t>
                      </a:r>
                    </a:p>
                    <a:p>
                      <a:pPr marL="171450" indent="-171450" algn="l" fontAlgn="ctr">
                        <a:spcAft>
                          <a:spcPts val="800"/>
                        </a:spcAft>
                        <a:buFont typeface="Arial" panose="020B0604020202020204" pitchFamily="34" charset="0"/>
                        <a:buChar char="•"/>
                      </a:pPr>
                      <a:r>
                        <a:rPr lang="en-ZA" sz="1200" u="none" strike="noStrike" dirty="0">
                          <a:solidFill>
                            <a:schemeClr val="tx1"/>
                          </a:solidFill>
                          <a:effectLst/>
                        </a:rPr>
                        <a:t>Emotional or psychological abuse / violence</a:t>
                      </a:r>
                    </a:p>
                    <a:p>
                      <a:pPr marL="171450" indent="-171450" algn="l" fontAlgn="ctr">
                        <a:spcAft>
                          <a:spcPts val="800"/>
                        </a:spcAft>
                        <a:buFont typeface="Arial" panose="020B0604020202020204" pitchFamily="34" charset="0"/>
                        <a:buChar char="•"/>
                      </a:pPr>
                      <a:r>
                        <a:rPr lang="en-ZA" sz="1200" u="none" strike="noStrike" dirty="0">
                          <a:solidFill>
                            <a:schemeClr val="tx1"/>
                          </a:solidFill>
                          <a:effectLst/>
                        </a:rPr>
                        <a:t>Neglect</a:t>
                      </a:r>
                    </a:p>
                    <a:p>
                      <a:pPr marL="171450" indent="-171450" algn="l" fontAlgn="ctr">
                        <a:spcAft>
                          <a:spcPts val="800"/>
                        </a:spcAft>
                        <a:buFont typeface="Arial" panose="020B0604020202020204" pitchFamily="34" charset="0"/>
                        <a:buChar char="•"/>
                      </a:pPr>
                      <a:r>
                        <a:rPr lang="en-ZA" sz="1200" u="none" strike="noStrike" dirty="0">
                          <a:solidFill>
                            <a:schemeClr val="tx1"/>
                          </a:solidFill>
                          <a:effectLst/>
                        </a:rPr>
                        <a:t>Abandonment</a:t>
                      </a:r>
                    </a:p>
                    <a:p>
                      <a:pPr marL="171450" indent="-171450" algn="l" fontAlgn="ctr">
                        <a:spcAft>
                          <a:spcPts val="800"/>
                        </a:spcAft>
                        <a:buFont typeface="Arial" panose="020B0604020202020204" pitchFamily="34" charset="0"/>
                        <a:buChar char="•"/>
                      </a:pPr>
                      <a:r>
                        <a:rPr lang="en-ZA" sz="1200" u="none" strike="noStrike" dirty="0">
                          <a:solidFill>
                            <a:schemeClr val="tx1"/>
                          </a:solidFill>
                          <a:effectLst/>
                        </a:rPr>
                        <a:t>Child labour (not Worst Forms)</a:t>
                      </a:r>
                    </a:p>
                    <a:p>
                      <a:pPr marL="171450" indent="-171450" algn="l" fontAlgn="ctr">
                        <a:spcAft>
                          <a:spcPts val="800"/>
                        </a:spcAft>
                        <a:buFont typeface="Arial" panose="020B0604020202020204" pitchFamily="34" charset="0"/>
                        <a:buChar char="•"/>
                      </a:pPr>
                      <a:r>
                        <a:rPr lang="en-ZA" sz="1200" u="none" strike="noStrike" dirty="0">
                          <a:solidFill>
                            <a:schemeClr val="tx1"/>
                          </a:solidFill>
                          <a:effectLst/>
                        </a:rPr>
                        <a:t>Hazardous work</a:t>
                      </a:r>
                    </a:p>
                    <a:p>
                      <a:pPr marL="171450" indent="-171450" algn="l" fontAlgn="ctr">
                        <a:spcAft>
                          <a:spcPts val="800"/>
                        </a:spcAft>
                        <a:buFont typeface="Arial" panose="020B0604020202020204" pitchFamily="34" charset="0"/>
                        <a:buChar char="•"/>
                      </a:pPr>
                      <a:r>
                        <a:rPr lang="en-ZA" sz="1200" u="none" strike="noStrike" dirty="0">
                          <a:solidFill>
                            <a:schemeClr val="tx1"/>
                          </a:solidFill>
                          <a:effectLst/>
                        </a:rPr>
                        <a:t>Sexual exploitation</a:t>
                      </a:r>
                    </a:p>
                    <a:p>
                      <a:pPr marL="171450" indent="-171450" algn="l" fontAlgn="ctr">
                        <a:spcAft>
                          <a:spcPts val="800"/>
                        </a:spcAft>
                        <a:buFont typeface="Arial" panose="020B0604020202020204" pitchFamily="34" charset="0"/>
                        <a:buChar char="•"/>
                      </a:pPr>
                      <a:r>
                        <a:rPr lang="en-ZA" sz="1200" u="none" strike="noStrike" dirty="0">
                          <a:solidFill>
                            <a:schemeClr val="tx1"/>
                          </a:solidFill>
                          <a:effectLst/>
                        </a:rPr>
                        <a:t>Slavery / sale / abduction / trafficking / forced labour</a:t>
                      </a:r>
                    </a:p>
                    <a:p>
                      <a:pPr marL="171450" indent="-171450" algn="l" fontAlgn="ctr">
                        <a:spcAft>
                          <a:spcPts val="800"/>
                        </a:spcAft>
                        <a:buFont typeface="Arial" panose="020B0604020202020204" pitchFamily="34" charset="0"/>
                        <a:buChar char="•"/>
                      </a:pPr>
                      <a:r>
                        <a:rPr lang="en-ZA" sz="1200" u="none" strike="noStrike" dirty="0">
                          <a:solidFill>
                            <a:schemeClr val="tx1"/>
                          </a:solidFill>
                          <a:effectLst/>
                        </a:rPr>
                        <a:t>In conflict with the law</a:t>
                      </a:r>
                    </a:p>
                    <a:p>
                      <a:pPr marL="171450" indent="-171450" algn="l" fontAlgn="ctr">
                        <a:spcAft>
                          <a:spcPts val="800"/>
                        </a:spcAft>
                        <a:buFont typeface="Arial" panose="020B0604020202020204" pitchFamily="34" charset="0"/>
                        <a:buChar char="•"/>
                      </a:pPr>
                      <a:r>
                        <a:rPr lang="en-ZA" sz="1200" u="none" strike="noStrike" dirty="0">
                          <a:solidFill>
                            <a:schemeClr val="tx1"/>
                          </a:solidFill>
                          <a:effectLst/>
                        </a:rPr>
                        <a:t>Associated with Armed Forces or Groups</a:t>
                      </a:r>
                    </a:p>
                    <a:p>
                      <a:pPr marL="171450" indent="-171450" algn="l" fontAlgn="ctr">
                        <a:spcAft>
                          <a:spcPts val="800"/>
                        </a:spcAft>
                        <a:buFont typeface="Arial" panose="020B0604020202020204" pitchFamily="34" charset="0"/>
                        <a:buChar char="•"/>
                      </a:pPr>
                      <a:r>
                        <a:rPr lang="en-ZA" sz="1200" u="none" strike="noStrike" dirty="0">
                          <a:solidFill>
                            <a:schemeClr val="tx1"/>
                          </a:solidFill>
                          <a:effectLst/>
                        </a:rPr>
                        <a:t>Deprived of liberty / in detention</a:t>
                      </a:r>
                    </a:p>
                    <a:p>
                      <a:pPr marL="171450" indent="-171450" algn="l" fontAlgn="ctr">
                        <a:spcAft>
                          <a:spcPts val="800"/>
                        </a:spcAft>
                        <a:buFont typeface="Arial" panose="020B0604020202020204" pitchFamily="34" charset="0"/>
                        <a:buChar char="•"/>
                      </a:pPr>
                      <a:r>
                        <a:rPr lang="en-ZA" sz="1200" u="none" strike="noStrike" dirty="0">
                          <a:solidFill>
                            <a:schemeClr val="tx1"/>
                          </a:solidFill>
                          <a:effectLst/>
                        </a:rPr>
                        <a:t>Serious medical condition</a:t>
                      </a:r>
                    </a:p>
                    <a:p>
                      <a:pPr marL="171450" indent="-171450" algn="l" fontAlgn="ctr">
                        <a:spcAft>
                          <a:spcPts val="800"/>
                        </a:spcAft>
                        <a:buFont typeface="Arial" panose="020B0604020202020204" pitchFamily="34" charset="0"/>
                        <a:buChar char="•"/>
                      </a:pPr>
                      <a:r>
                        <a:rPr lang="en-ZA" sz="1200" u="none" strike="noStrike" dirty="0">
                          <a:solidFill>
                            <a:schemeClr val="tx1"/>
                          </a:solidFill>
                          <a:effectLst/>
                        </a:rPr>
                        <a:t>Functional difficulty (seeing, even if wearing glasses)</a:t>
                      </a:r>
                    </a:p>
                    <a:p>
                      <a:pPr marL="171450" indent="-171450" algn="l" fontAlgn="ctr">
                        <a:spcAft>
                          <a:spcPts val="800"/>
                        </a:spcAft>
                        <a:buFont typeface="Arial" panose="020B0604020202020204" pitchFamily="34" charset="0"/>
                        <a:buChar char="•"/>
                      </a:pPr>
                      <a:r>
                        <a:rPr lang="en-ZA" sz="1200" u="none" strike="noStrike" dirty="0">
                          <a:solidFill>
                            <a:schemeClr val="tx1"/>
                          </a:solidFill>
                          <a:effectLst/>
                        </a:rPr>
                        <a:t>Functional difficulty (hearing, even if using hearing aids)</a:t>
                      </a:r>
                    </a:p>
                    <a:p>
                      <a:pPr marL="171450" indent="-171450" algn="l" fontAlgn="ctr">
                        <a:spcAft>
                          <a:spcPts val="800"/>
                        </a:spcAft>
                        <a:buFont typeface="Arial" panose="020B0604020202020204" pitchFamily="34" charset="0"/>
                        <a:buChar char="•"/>
                      </a:pPr>
                      <a:r>
                        <a:rPr lang="en-ZA" sz="1200" u="none" strike="noStrike" dirty="0">
                          <a:solidFill>
                            <a:schemeClr val="tx1"/>
                          </a:solidFill>
                          <a:effectLst/>
                        </a:rPr>
                        <a:t>Functional difficulty  (walking or using parts of her/his body)</a:t>
                      </a:r>
                    </a:p>
                    <a:p>
                      <a:pPr marL="171450" indent="-171450" algn="l" fontAlgn="ctr">
                        <a:spcAft>
                          <a:spcPts val="800"/>
                        </a:spcAft>
                        <a:buFont typeface="Arial" panose="020B0604020202020204" pitchFamily="34" charset="0"/>
                        <a:buChar char="•"/>
                      </a:pPr>
                      <a:r>
                        <a:rPr lang="en-ZA" sz="1200" u="none" strike="noStrike" dirty="0">
                          <a:solidFill>
                            <a:schemeClr val="tx1"/>
                          </a:solidFill>
                          <a:effectLst/>
                        </a:rPr>
                        <a:t>Unaccompanied</a:t>
                      </a:r>
                    </a:p>
                    <a:p>
                      <a:pPr marL="171450" indent="-171450" algn="l" fontAlgn="ctr">
                        <a:spcAft>
                          <a:spcPts val="800"/>
                        </a:spcAft>
                        <a:buFont typeface="Arial" panose="020B0604020202020204" pitchFamily="34" charset="0"/>
                        <a:buChar char="•"/>
                      </a:pPr>
                      <a:r>
                        <a:rPr lang="en-ZA" sz="1200" u="none" strike="noStrike" dirty="0">
                          <a:solidFill>
                            <a:schemeClr val="tx1"/>
                          </a:solidFill>
                          <a:effectLst/>
                        </a:rPr>
                        <a:t>Separated</a:t>
                      </a:r>
                    </a:p>
                  </a:txBody>
                  <a:tcPr>
                    <a:noFill/>
                  </a:tcPr>
                </a:tc>
                <a:tc>
                  <a:txBody>
                    <a:bodyPr/>
                    <a:lstStyle/>
                    <a:p>
                      <a:pPr marL="171450" marR="0" lvl="0" indent="-171450" algn="l" defTabSz="685800" rtl="0" eaLnBrk="1" fontAlgn="ctr" latinLnBrk="0" hangingPunct="1">
                        <a:lnSpc>
                          <a:spcPct val="100000"/>
                        </a:lnSpc>
                        <a:spcBef>
                          <a:spcPts val="0"/>
                        </a:spcBef>
                        <a:spcAft>
                          <a:spcPts val="800"/>
                        </a:spcAft>
                        <a:buClrTx/>
                        <a:buSzTx/>
                        <a:buFont typeface="Arial" panose="020B0604020202020204" pitchFamily="34" charset="0"/>
                        <a:buChar char="•"/>
                        <a:tabLst/>
                        <a:defRPr/>
                      </a:pPr>
                      <a:r>
                        <a:rPr lang="en-ZA" sz="1200" u="none" strike="noStrike" dirty="0">
                          <a:solidFill>
                            <a:schemeClr val="tx1"/>
                          </a:solidFill>
                          <a:effectLst/>
                        </a:rPr>
                        <a:t>Orphan </a:t>
                      </a:r>
                    </a:p>
                    <a:p>
                      <a:pPr marL="171450" indent="-171450" algn="l" fontAlgn="ctr">
                        <a:spcAft>
                          <a:spcPts val="800"/>
                        </a:spcAft>
                        <a:buFont typeface="Arial" panose="020B0604020202020204" pitchFamily="34" charset="0"/>
                        <a:buChar char="•"/>
                      </a:pPr>
                      <a:r>
                        <a:rPr lang="en-ZA" sz="1200" u="none" strike="noStrike" dirty="0">
                          <a:solidFill>
                            <a:schemeClr val="tx1"/>
                          </a:solidFill>
                          <a:effectLst/>
                        </a:rPr>
                        <a:t>Psychosocial distress</a:t>
                      </a:r>
                    </a:p>
                    <a:p>
                      <a:pPr marL="171450" indent="-171450" algn="l" fontAlgn="ctr">
                        <a:spcAft>
                          <a:spcPts val="800"/>
                        </a:spcAft>
                        <a:buFont typeface="Arial" panose="020B0604020202020204" pitchFamily="34" charset="0"/>
                        <a:buChar char="•"/>
                      </a:pPr>
                      <a:r>
                        <a:rPr lang="en-ZA" sz="1200" u="none" strike="noStrike" dirty="0">
                          <a:solidFill>
                            <a:schemeClr val="tx1"/>
                          </a:solidFill>
                          <a:effectLst/>
                        </a:rPr>
                        <a:t>Mental disorder</a:t>
                      </a:r>
                    </a:p>
                    <a:p>
                      <a:pPr marL="171450" indent="-171450" algn="l" fontAlgn="ctr">
                        <a:spcAft>
                          <a:spcPts val="800"/>
                        </a:spcAft>
                        <a:buFont typeface="Arial" panose="020B0604020202020204" pitchFamily="34" charset="0"/>
                        <a:buChar char="•"/>
                      </a:pPr>
                      <a:r>
                        <a:rPr lang="en-ZA" sz="1200" u="none" strike="noStrike" dirty="0">
                          <a:solidFill>
                            <a:schemeClr val="tx1"/>
                          </a:solidFill>
                          <a:effectLst/>
                        </a:rPr>
                        <a:t>Substance abuse and addiction (child)</a:t>
                      </a:r>
                    </a:p>
                    <a:p>
                      <a:pPr marL="171450" indent="-171450" algn="l" fontAlgn="ctr">
                        <a:spcAft>
                          <a:spcPts val="800"/>
                        </a:spcAft>
                        <a:buFont typeface="Arial" panose="020B0604020202020204" pitchFamily="34" charset="0"/>
                        <a:buChar char="•"/>
                      </a:pPr>
                      <a:r>
                        <a:rPr lang="en-ZA" sz="1200" u="none" strike="noStrike" dirty="0">
                          <a:solidFill>
                            <a:schemeClr val="tx1"/>
                          </a:solidFill>
                          <a:effectLst/>
                        </a:rPr>
                        <a:t>Belongs to marginalised / discriminated group</a:t>
                      </a:r>
                    </a:p>
                    <a:p>
                      <a:pPr marL="171450" indent="-171450" algn="l" fontAlgn="ctr">
                        <a:spcAft>
                          <a:spcPts val="800"/>
                        </a:spcAft>
                        <a:buFont typeface="Arial" panose="020B0604020202020204" pitchFamily="34" charset="0"/>
                        <a:buChar char="•"/>
                      </a:pPr>
                      <a:r>
                        <a:rPr lang="en-ZA" sz="1200" u="none" strike="noStrike" dirty="0">
                          <a:solidFill>
                            <a:schemeClr val="tx1"/>
                          </a:solidFill>
                          <a:effectLst/>
                        </a:rPr>
                        <a:t>Lack of documentation / birth registration</a:t>
                      </a:r>
                    </a:p>
                    <a:p>
                      <a:pPr marL="171450" indent="-171450" algn="l" fontAlgn="ctr">
                        <a:spcAft>
                          <a:spcPts val="800"/>
                        </a:spcAft>
                        <a:buFont typeface="Arial" panose="020B0604020202020204" pitchFamily="34" charset="0"/>
                        <a:buChar char="•"/>
                      </a:pPr>
                      <a:r>
                        <a:rPr lang="en-ZA" sz="1200" u="none" strike="noStrike" dirty="0">
                          <a:solidFill>
                            <a:schemeClr val="tx1"/>
                          </a:solidFill>
                          <a:effectLst/>
                        </a:rPr>
                        <a:t>Child marriage</a:t>
                      </a:r>
                    </a:p>
                    <a:p>
                      <a:pPr marL="171450" indent="-171450" algn="l" fontAlgn="ctr">
                        <a:spcAft>
                          <a:spcPts val="800"/>
                        </a:spcAft>
                        <a:buFont typeface="Arial" panose="020B0604020202020204" pitchFamily="34" charset="0"/>
                        <a:buChar char="•"/>
                      </a:pPr>
                      <a:r>
                        <a:rPr lang="en-ZA" sz="1200" u="none" strike="noStrike" dirty="0">
                          <a:solidFill>
                            <a:schemeClr val="tx1"/>
                          </a:solidFill>
                          <a:effectLst/>
                        </a:rPr>
                        <a:t>Female genital mutilation (FGM)</a:t>
                      </a:r>
                    </a:p>
                    <a:p>
                      <a:pPr marL="171450" indent="-171450" algn="l" fontAlgn="ctr">
                        <a:spcAft>
                          <a:spcPts val="800"/>
                        </a:spcAft>
                        <a:buFont typeface="Arial" panose="020B0604020202020204" pitchFamily="34" charset="0"/>
                        <a:buChar char="•"/>
                      </a:pPr>
                      <a:r>
                        <a:rPr lang="en-ZA" sz="1200" u="none" strike="noStrike" dirty="0">
                          <a:solidFill>
                            <a:schemeClr val="tx1"/>
                          </a:solidFill>
                          <a:effectLst/>
                        </a:rPr>
                        <a:t>Pregnancy / child parent</a:t>
                      </a:r>
                    </a:p>
                    <a:p>
                      <a:pPr marL="171450" indent="-171450" algn="l" fontAlgn="ctr">
                        <a:spcAft>
                          <a:spcPts val="800"/>
                        </a:spcAft>
                        <a:buFont typeface="Arial" panose="020B0604020202020204" pitchFamily="34" charset="0"/>
                        <a:buChar char="•"/>
                      </a:pPr>
                      <a:r>
                        <a:rPr lang="en-ZA" sz="1200" u="none" strike="noStrike" dirty="0">
                          <a:solidFill>
                            <a:schemeClr val="tx1"/>
                          </a:solidFill>
                          <a:effectLst/>
                        </a:rPr>
                        <a:t>Denial of resources, opportunities or services</a:t>
                      </a:r>
                    </a:p>
                    <a:p>
                      <a:pPr marL="171450" indent="-171450" algn="l" fontAlgn="ctr">
                        <a:spcAft>
                          <a:spcPts val="800"/>
                        </a:spcAft>
                        <a:buFont typeface="Arial" panose="020B0604020202020204" pitchFamily="34" charset="0"/>
                        <a:buChar char="•"/>
                      </a:pPr>
                      <a:r>
                        <a:rPr lang="en-ZA" sz="1200" u="none" strike="noStrike" dirty="0">
                          <a:solidFill>
                            <a:schemeClr val="tx1"/>
                          </a:solidFill>
                          <a:effectLst/>
                        </a:rPr>
                        <a:t>Highly vulnerable care arrangement e.g. &gt;8 children in household, caregiver’s substance abuse, single vulnerable caregiver</a:t>
                      </a:r>
                    </a:p>
                    <a:p>
                      <a:pPr marL="171450" indent="-171450" algn="l" fontAlgn="ctr">
                        <a:spcAft>
                          <a:spcPts val="800"/>
                        </a:spcAft>
                        <a:buFont typeface="Arial" panose="020B0604020202020204" pitchFamily="34" charset="0"/>
                        <a:buChar char="•"/>
                      </a:pPr>
                      <a:r>
                        <a:rPr lang="en-ZA" sz="1200" u="none" strike="noStrike" dirty="0">
                          <a:solidFill>
                            <a:schemeClr val="tx1"/>
                          </a:solidFill>
                          <a:effectLst/>
                        </a:rPr>
                        <a:t>Child survivor of Explosive Ordnance (EO)</a:t>
                      </a:r>
                    </a:p>
                    <a:p>
                      <a:pPr marL="171450" indent="-171450" algn="l" fontAlgn="ctr">
                        <a:spcAft>
                          <a:spcPts val="800"/>
                        </a:spcAft>
                        <a:buFont typeface="Arial" panose="020B0604020202020204" pitchFamily="34" charset="0"/>
                        <a:buChar char="•"/>
                      </a:pPr>
                      <a:r>
                        <a:rPr lang="en-ZA" sz="1200" u="none" strike="noStrike" dirty="0">
                          <a:solidFill>
                            <a:schemeClr val="tx1"/>
                          </a:solidFill>
                          <a:effectLst/>
                        </a:rPr>
                        <a:t>Functional difficulty (remembering or concentrating)</a:t>
                      </a:r>
                    </a:p>
                    <a:p>
                      <a:pPr marL="171450" indent="-171450" algn="l" fontAlgn="ctr">
                        <a:spcAft>
                          <a:spcPts val="800"/>
                        </a:spcAft>
                        <a:buFont typeface="Arial" panose="020B0604020202020204" pitchFamily="34" charset="0"/>
                        <a:buChar char="•"/>
                      </a:pPr>
                      <a:r>
                        <a:rPr lang="en-ZA" sz="1200" u="none" strike="noStrike" dirty="0">
                          <a:solidFill>
                            <a:schemeClr val="tx1"/>
                          </a:solidFill>
                          <a:effectLst/>
                        </a:rPr>
                        <a:t>Difficulty with self-care such as feeding or dressing themself (compared to other children of the same age)</a:t>
                      </a:r>
                    </a:p>
                    <a:p>
                      <a:pPr marL="171450" indent="-171450" algn="l" fontAlgn="ctr">
                        <a:spcAft>
                          <a:spcPts val="800"/>
                        </a:spcAft>
                        <a:buFont typeface="Arial" panose="020B0604020202020204" pitchFamily="34" charset="0"/>
                        <a:buChar char="•"/>
                      </a:pPr>
                      <a:r>
                        <a:rPr lang="en-ZA" sz="1200" u="none" strike="noStrike" dirty="0">
                          <a:solidFill>
                            <a:schemeClr val="tx1"/>
                          </a:solidFill>
                          <a:effectLst/>
                        </a:rPr>
                        <a:t>Difficulty communicating </a:t>
                      </a:r>
                      <a:endParaRPr lang="en-BE" sz="1200" b="0" i="0" u="none" strike="noStrike" dirty="0">
                        <a:solidFill>
                          <a:schemeClr val="tx1"/>
                        </a:solidFill>
                        <a:effectLst/>
                        <a:latin typeface="Calibri" panose="020F0502020204030204" pitchFamily="34" charset="0"/>
                      </a:endParaRPr>
                    </a:p>
                  </a:txBody>
                  <a:tcPr>
                    <a:noFill/>
                  </a:tcPr>
                </a:tc>
                <a:extLst>
                  <a:ext uri="{0D108BD9-81ED-4DB2-BD59-A6C34878D82A}">
                    <a16:rowId xmlns:a16="http://schemas.microsoft.com/office/drawing/2014/main" val="1104897057"/>
                  </a:ext>
                </a:extLst>
              </a:tr>
            </a:tbl>
          </a:graphicData>
        </a:graphic>
      </p:graphicFrame>
      <p:sp>
        <p:nvSpPr>
          <p:cNvPr id="3" name="TextBox 2">
            <a:extLst>
              <a:ext uri="{FF2B5EF4-FFF2-40B4-BE49-F238E27FC236}">
                <a16:creationId xmlns:a16="http://schemas.microsoft.com/office/drawing/2014/main" id="{9CAF1D8B-2365-E515-FAFE-884AEBD45486}"/>
              </a:ext>
            </a:extLst>
          </p:cNvPr>
          <p:cNvSpPr txBox="1"/>
          <p:nvPr/>
        </p:nvSpPr>
        <p:spPr>
          <a:xfrm>
            <a:off x="996286" y="1499593"/>
            <a:ext cx="5273039" cy="276999"/>
          </a:xfrm>
          <a:prstGeom prst="rect">
            <a:avLst/>
          </a:prstGeom>
          <a:noFill/>
        </p:spPr>
        <p:txBody>
          <a:bodyPr wrap="square" rtlCol="0">
            <a:spAutoFit/>
          </a:bodyPr>
          <a:lstStyle/>
          <a:p>
            <a:r>
              <a:rPr lang="en-US" sz="1200" b="1" spc="300" dirty="0">
                <a:solidFill>
                  <a:schemeClr val="tx1"/>
                </a:solidFill>
              </a:rPr>
              <a:t>CHILD PROTECTION CONCERNS</a:t>
            </a:r>
          </a:p>
        </p:txBody>
      </p:sp>
      <p:sp>
        <p:nvSpPr>
          <p:cNvPr id="4" name="TextBox 3">
            <a:extLst>
              <a:ext uri="{FF2B5EF4-FFF2-40B4-BE49-F238E27FC236}">
                <a16:creationId xmlns:a16="http://schemas.microsoft.com/office/drawing/2014/main" id="{2F8B3F44-BD8C-1A82-6311-E9D933DF2F5A}"/>
              </a:ext>
            </a:extLst>
          </p:cNvPr>
          <p:cNvSpPr txBox="1"/>
          <p:nvPr/>
        </p:nvSpPr>
        <p:spPr>
          <a:xfrm>
            <a:off x="996286" y="713169"/>
            <a:ext cx="5252113" cy="523220"/>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954D84"/>
                </a:highlight>
                <a:latin typeface="Calibri"/>
                <a:ea typeface="Calibri"/>
                <a:cs typeface="Calibri"/>
                <a:sym typeface="Calibri"/>
              </a:rPr>
              <a:t>SESSION 3: WHICH CHILD PROTECTION CONCERNS ARE COMMON IN MY CONTEXT?</a:t>
            </a:r>
          </a:p>
        </p:txBody>
      </p:sp>
      <p:sp>
        <p:nvSpPr>
          <p:cNvPr id="5" name="Hexagon 4">
            <a:extLst>
              <a:ext uri="{FF2B5EF4-FFF2-40B4-BE49-F238E27FC236}">
                <a16:creationId xmlns:a16="http://schemas.microsoft.com/office/drawing/2014/main" id="{E4823376-1531-3632-1A05-F3679F10713E}"/>
              </a:ext>
            </a:extLst>
          </p:cNvPr>
          <p:cNvSpPr/>
          <p:nvPr/>
        </p:nvSpPr>
        <p:spPr>
          <a:xfrm rot="1782986">
            <a:off x="286724" y="30111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Hexagon 5">
            <a:extLst>
              <a:ext uri="{FF2B5EF4-FFF2-40B4-BE49-F238E27FC236}">
                <a16:creationId xmlns:a16="http://schemas.microsoft.com/office/drawing/2014/main" id="{1B818456-F25D-81B5-580A-C1B2BB82B274}"/>
              </a:ext>
            </a:extLst>
          </p:cNvPr>
          <p:cNvSpPr/>
          <p:nvPr/>
        </p:nvSpPr>
        <p:spPr>
          <a:xfrm rot="1782986">
            <a:off x="286724" y="76395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Hexagon 7">
            <a:extLst>
              <a:ext uri="{FF2B5EF4-FFF2-40B4-BE49-F238E27FC236}">
                <a16:creationId xmlns:a16="http://schemas.microsoft.com/office/drawing/2014/main" id="{4D4F30F6-8AA4-717F-A0D1-D2A26F1B4344}"/>
              </a:ext>
            </a:extLst>
          </p:cNvPr>
          <p:cNvSpPr/>
          <p:nvPr/>
        </p:nvSpPr>
        <p:spPr>
          <a:xfrm rot="1782986">
            <a:off x="286724" y="122680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exagon 8">
            <a:extLst>
              <a:ext uri="{FF2B5EF4-FFF2-40B4-BE49-F238E27FC236}">
                <a16:creationId xmlns:a16="http://schemas.microsoft.com/office/drawing/2014/main" id="{78CC482C-EFC4-2BC7-812B-62E7780BEEBD}"/>
              </a:ext>
            </a:extLst>
          </p:cNvPr>
          <p:cNvSpPr/>
          <p:nvPr/>
        </p:nvSpPr>
        <p:spPr>
          <a:xfrm rot="1782986">
            <a:off x="286724" y="1689645"/>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Hexagon 9">
            <a:extLst>
              <a:ext uri="{FF2B5EF4-FFF2-40B4-BE49-F238E27FC236}">
                <a16:creationId xmlns:a16="http://schemas.microsoft.com/office/drawing/2014/main" id="{BD187D90-FEAE-E1E6-999D-BCC793A2B763}"/>
              </a:ext>
            </a:extLst>
          </p:cNvPr>
          <p:cNvSpPr/>
          <p:nvPr/>
        </p:nvSpPr>
        <p:spPr>
          <a:xfrm rot="1782986">
            <a:off x="286724" y="2152490"/>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Hexagon 10">
            <a:extLst>
              <a:ext uri="{FF2B5EF4-FFF2-40B4-BE49-F238E27FC236}">
                <a16:creationId xmlns:a16="http://schemas.microsoft.com/office/drawing/2014/main" id="{3525A1D6-97AC-3DCC-2F3B-EA59F5DFBAE5}"/>
              </a:ext>
            </a:extLst>
          </p:cNvPr>
          <p:cNvSpPr/>
          <p:nvPr/>
        </p:nvSpPr>
        <p:spPr>
          <a:xfrm rot="1782986">
            <a:off x="286724" y="2615333"/>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47950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FE4AD0F-7046-3A53-01BF-497F89F85AD1}"/>
              </a:ext>
            </a:extLst>
          </p:cNvPr>
          <p:cNvSpPr txBox="1"/>
          <p:nvPr/>
        </p:nvSpPr>
        <p:spPr>
          <a:xfrm>
            <a:off x="996286" y="1077369"/>
            <a:ext cx="5273038" cy="430887"/>
          </a:xfrm>
          <a:prstGeom prst="rect">
            <a:avLst/>
          </a:prstGeom>
          <a:noFill/>
        </p:spPr>
        <p:txBody>
          <a:bodyPr wrap="square" rtlCol="0">
            <a:spAutoFit/>
          </a:bodyPr>
          <a:lstStyle/>
          <a:p>
            <a:r>
              <a:rPr lang="en-US" sz="1100" dirty="0"/>
              <a:t>Please list at least five protection concerns that are prevalent or that many children face and answer the questions for each of them.</a:t>
            </a:r>
          </a:p>
        </p:txBody>
      </p:sp>
      <p:sp>
        <p:nvSpPr>
          <p:cNvPr id="4" name="TextBox 3">
            <a:extLst>
              <a:ext uri="{FF2B5EF4-FFF2-40B4-BE49-F238E27FC236}">
                <a16:creationId xmlns:a16="http://schemas.microsoft.com/office/drawing/2014/main" id="{1248B9E3-1321-1E3E-EA7A-5C05E4AA30E4}"/>
              </a:ext>
            </a:extLst>
          </p:cNvPr>
          <p:cNvSpPr txBox="1"/>
          <p:nvPr/>
        </p:nvSpPr>
        <p:spPr>
          <a:xfrm>
            <a:off x="996286" y="693682"/>
            <a:ext cx="5273039" cy="276999"/>
          </a:xfrm>
          <a:prstGeom prst="rect">
            <a:avLst/>
          </a:prstGeom>
          <a:noFill/>
        </p:spPr>
        <p:txBody>
          <a:bodyPr wrap="square" rtlCol="0">
            <a:spAutoFit/>
          </a:bodyPr>
          <a:lstStyle/>
          <a:p>
            <a:r>
              <a:rPr lang="en-US" sz="1200" b="1" spc="300" dirty="0">
                <a:solidFill>
                  <a:schemeClr val="tx1"/>
                </a:solidFill>
              </a:rPr>
              <a:t>CHILD PROTECTION ANALYSIS</a:t>
            </a:r>
          </a:p>
        </p:txBody>
      </p:sp>
      <p:graphicFrame>
        <p:nvGraphicFramePr>
          <p:cNvPr id="7" name="Table 7">
            <a:extLst>
              <a:ext uri="{FF2B5EF4-FFF2-40B4-BE49-F238E27FC236}">
                <a16:creationId xmlns:a16="http://schemas.microsoft.com/office/drawing/2014/main" id="{BE27881B-62FA-8420-0F14-086911B63272}"/>
              </a:ext>
            </a:extLst>
          </p:cNvPr>
          <p:cNvGraphicFramePr>
            <a:graphicFrameLocks noGrp="1"/>
          </p:cNvGraphicFramePr>
          <p:nvPr>
            <p:extLst>
              <p:ext uri="{D42A27DB-BD31-4B8C-83A1-F6EECF244321}">
                <p14:modId xmlns:p14="http://schemas.microsoft.com/office/powerpoint/2010/main" val="1273620531"/>
              </p:ext>
            </p:extLst>
          </p:nvPr>
        </p:nvGraphicFramePr>
        <p:xfrm>
          <a:off x="996286" y="1677532"/>
          <a:ext cx="5273034" cy="7405507"/>
        </p:xfrm>
        <a:graphic>
          <a:graphicData uri="http://schemas.openxmlformats.org/drawingml/2006/table">
            <a:tbl>
              <a:tblPr firstRow="1" bandRow="1">
                <a:tableStyleId>{5C22544A-7EE6-4342-B048-85BDC9FD1C3A}</a:tableStyleId>
              </a:tblPr>
              <a:tblGrid>
                <a:gridCol w="878839">
                  <a:extLst>
                    <a:ext uri="{9D8B030D-6E8A-4147-A177-3AD203B41FA5}">
                      <a16:colId xmlns:a16="http://schemas.microsoft.com/office/drawing/2014/main" val="1989331313"/>
                    </a:ext>
                  </a:extLst>
                </a:gridCol>
                <a:gridCol w="878839">
                  <a:extLst>
                    <a:ext uri="{9D8B030D-6E8A-4147-A177-3AD203B41FA5}">
                      <a16:colId xmlns:a16="http://schemas.microsoft.com/office/drawing/2014/main" val="560326092"/>
                    </a:ext>
                  </a:extLst>
                </a:gridCol>
                <a:gridCol w="878839">
                  <a:extLst>
                    <a:ext uri="{9D8B030D-6E8A-4147-A177-3AD203B41FA5}">
                      <a16:colId xmlns:a16="http://schemas.microsoft.com/office/drawing/2014/main" val="4014453610"/>
                    </a:ext>
                  </a:extLst>
                </a:gridCol>
                <a:gridCol w="878839">
                  <a:extLst>
                    <a:ext uri="{9D8B030D-6E8A-4147-A177-3AD203B41FA5}">
                      <a16:colId xmlns:a16="http://schemas.microsoft.com/office/drawing/2014/main" val="3478816790"/>
                    </a:ext>
                  </a:extLst>
                </a:gridCol>
                <a:gridCol w="878839">
                  <a:extLst>
                    <a:ext uri="{9D8B030D-6E8A-4147-A177-3AD203B41FA5}">
                      <a16:colId xmlns:a16="http://schemas.microsoft.com/office/drawing/2014/main" val="510837156"/>
                    </a:ext>
                  </a:extLst>
                </a:gridCol>
                <a:gridCol w="878839">
                  <a:extLst>
                    <a:ext uri="{9D8B030D-6E8A-4147-A177-3AD203B41FA5}">
                      <a16:colId xmlns:a16="http://schemas.microsoft.com/office/drawing/2014/main" val="2500422803"/>
                    </a:ext>
                  </a:extLst>
                </a:gridCol>
              </a:tblGrid>
              <a:tr h="183538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Who is responsible for these protection concerns? Who is causing them?</a:t>
                      </a:r>
                    </a:p>
                    <a:p>
                      <a:endParaRPr lang="en-US" sz="1100" b="1" dirty="0">
                        <a:solidFill>
                          <a:schemeClr val="tx1"/>
                        </a:solidFill>
                      </a:endParaRPr>
                    </a:p>
                  </a:txBody>
                  <a:tcPr vert="vert27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endParaRPr lang="en-US" sz="110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US" sz="110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US" sz="110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US" sz="110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US" sz="110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88714979"/>
                  </a:ext>
                </a:extLst>
              </a:tr>
              <a:tr h="241221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Who is vulnerable? What are the characteristics of the children or families facing this protection concerns?</a:t>
                      </a:r>
                    </a:p>
                    <a:p>
                      <a:endParaRPr lang="en-US" sz="1100" b="1" dirty="0">
                        <a:solidFill>
                          <a:schemeClr val="tx1"/>
                        </a:solidFill>
                      </a:endParaRPr>
                    </a:p>
                  </a:txBody>
                  <a:tcPr vert="vert27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endParaRPr lang="en-US" sz="110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US" sz="110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US" sz="110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US" sz="110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US" sz="110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411877203"/>
                  </a:ext>
                </a:extLst>
              </a:tr>
              <a:tr h="183538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How would you define or explain this protection concern? Create a definition.</a:t>
                      </a:r>
                    </a:p>
                    <a:p>
                      <a:endParaRPr lang="en-US" sz="1100" b="1" dirty="0">
                        <a:solidFill>
                          <a:schemeClr val="tx1"/>
                        </a:solidFill>
                      </a:endParaRPr>
                    </a:p>
                  </a:txBody>
                  <a:tcPr vert="vert27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endParaRPr lang="en-US" sz="110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US" sz="110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US" sz="110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US" sz="110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US" sz="110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775990015"/>
                  </a:ext>
                </a:extLst>
              </a:tr>
              <a:tr h="132252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CA" sz="1100" b="1" dirty="0">
                          <a:solidFill>
                            <a:schemeClr val="tx1"/>
                          </a:solidFill>
                        </a:rPr>
                        <a:t>Prevalent child protection concerns</a:t>
                      </a:r>
                      <a:endParaRPr lang="en-US" sz="1100" b="1" dirty="0">
                        <a:solidFill>
                          <a:schemeClr val="tx1"/>
                        </a:solidFill>
                      </a:endParaRPr>
                    </a:p>
                    <a:p>
                      <a:endParaRPr lang="en-US" sz="1100" b="1" dirty="0">
                        <a:solidFill>
                          <a:schemeClr val="tx1"/>
                        </a:solidFill>
                      </a:endParaRPr>
                    </a:p>
                  </a:txBody>
                  <a:tcPr vert="vert27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endParaRPr lang="en-US" sz="110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US" sz="110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US" sz="110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US" sz="110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US" sz="110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430348182"/>
                  </a:ext>
                </a:extLst>
              </a:tr>
            </a:tbl>
          </a:graphicData>
        </a:graphic>
      </p:graphicFrame>
      <p:sp>
        <p:nvSpPr>
          <p:cNvPr id="8" name="Hexagon 7">
            <a:extLst>
              <a:ext uri="{FF2B5EF4-FFF2-40B4-BE49-F238E27FC236}">
                <a16:creationId xmlns:a16="http://schemas.microsoft.com/office/drawing/2014/main" id="{4CCA5A36-3159-6225-6399-49FA7BDB83D3}"/>
              </a:ext>
            </a:extLst>
          </p:cNvPr>
          <p:cNvSpPr/>
          <p:nvPr/>
        </p:nvSpPr>
        <p:spPr>
          <a:xfrm rot="1782986">
            <a:off x="286724" y="30111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exagon 8">
            <a:extLst>
              <a:ext uri="{FF2B5EF4-FFF2-40B4-BE49-F238E27FC236}">
                <a16:creationId xmlns:a16="http://schemas.microsoft.com/office/drawing/2014/main" id="{AD793273-6832-07E7-9767-C9BF57329F2A}"/>
              </a:ext>
            </a:extLst>
          </p:cNvPr>
          <p:cNvSpPr/>
          <p:nvPr/>
        </p:nvSpPr>
        <p:spPr>
          <a:xfrm rot="1782986">
            <a:off x="286724" y="76395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Hexagon 9">
            <a:extLst>
              <a:ext uri="{FF2B5EF4-FFF2-40B4-BE49-F238E27FC236}">
                <a16:creationId xmlns:a16="http://schemas.microsoft.com/office/drawing/2014/main" id="{C7FD8995-804C-2D5A-ED38-1A7BE6A390D8}"/>
              </a:ext>
            </a:extLst>
          </p:cNvPr>
          <p:cNvSpPr/>
          <p:nvPr/>
        </p:nvSpPr>
        <p:spPr>
          <a:xfrm rot="1782986">
            <a:off x="286724" y="122680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Hexagon 10">
            <a:extLst>
              <a:ext uri="{FF2B5EF4-FFF2-40B4-BE49-F238E27FC236}">
                <a16:creationId xmlns:a16="http://schemas.microsoft.com/office/drawing/2014/main" id="{B32A7486-37AC-2EC3-F4D7-4761E5BF8B25}"/>
              </a:ext>
            </a:extLst>
          </p:cNvPr>
          <p:cNvSpPr/>
          <p:nvPr/>
        </p:nvSpPr>
        <p:spPr>
          <a:xfrm rot="1782986">
            <a:off x="286724" y="1689645"/>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Hexagon 11">
            <a:extLst>
              <a:ext uri="{FF2B5EF4-FFF2-40B4-BE49-F238E27FC236}">
                <a16:creationId xmlns:a16="http://schemas.microsoft.com/office/drawing/2014/main" id="{C46E4D04-6EFB-A218-0A25-14394DF611A0}"/>
              </a:ext>
            </a:extLst>
          </p:cNvPr>
          <p:cNvSpPr/>
          <p:nvPr/>
        </p:nvSpPr>
        <p:spPr>
          <a:xfrm rot="1782986">
            <a:off x="286724" y="2152490"/>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Hexagon 12">
            <a:extLst>
              <a:ext uri="{FF2B5EF4-FFF2-40B4-BE49-F238E27FC236}">
                <a16:creationId xmlns:a16="http://schemas.microsoft.com/office/drawing/2014/main" id="{83735B42-7ED2-24EA-0CEB-18E8DD85BC95}"/>
              </a:ext>
            </a:extLst>
          </p:cNvPr>
          <p:cNvSpPr/>
          <p:nvPr/>
        </p:nvSpPr>
        <p:spPr>
          <a:xfrm rot="1782986">
            <a:off x="286724" y="2615333"/>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330122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CC6B73-E673-12FF-FFEA-5BDBD76E7418}"/>
              </a:ext>
            </a:extLst>
          </p:cNvPr>
          <p:cNvSpPr txBox="1"/>
          <p:nvPr/>
        </p:nvSpPr>
        <p:spPr>
          <a:xfrm>
            <a:off x="996286" y="2139154"/>
            <a:ext cx="4419600" cy="276999"/>
          </a:xfrm>
          <a:prstGeom prst="rect">
            <a:avLst/>
          </a:prstGeom>
          <a:noFill/>
        </p:spPr>
        <p:txBody>
          <a:bodyPr wrap="square" rtlCol="0">
            <a:spAutoFit/>
          </a:bodyPr>
          <a:lstStyle/>
          <a:p>
            <a:r>
              <a:rPr lang="en-US" sz="1200" b="1" dirty="0"/>
              <a:t>Part 1: Assessment</a:t>
            </a:r>
          </a:p>
        </p:txBody>
      </p:sp>
      <p:sp>
        <p:nvSpPr>
          <p:cNvPr id="2" name="TextBox 1">
            <a:extLst>
              <a:ext uri="{FF2B5EF4-FFF2-40B4-BE49-F238E27FC236}">
                <a16:creationId xmlns:a16="http://schemas.microsoft.com/office/drawing/2014/main" id="{EDA47130-0662-F606-047A-DD1722DE54EB}"/>
              </a:ext>
            </a:extLst>
          </p:cNvPr>
          <p:cNvSpPr txBox="1"/>
          <p:nvPr/>
        </p:nvSpPr>
        <p:spPr>
          <a:xfrm>
            <a:off x="996286" y="1656994"/>
            <a:ext cx="5273039" cy="276999"/>
          </a:xfrm>
          <a:prstGeom prst="rect">
            <a:avLst/>
          </a:prstGeom>
          <a:noFill/>
        </p:spPr>
        <p:txBody>
          <a:bodyPr wrap="square" rtlCol="0">
            <a:spAutoFit/>
          </a:bodyPr>
          <a:lstStyle/>
          <a:p>
            <a:r>
              <a:rPr lang="en-US" sz="1200" b="1" spc="300" dirty="0">
                <a:solidFill>
                  <a:schemeClr val="tx1"/>
                </a:solidFill>
              </a:rPr>
              <a:t>CHILD PROTECTION RISK ANALYSIS – CASE STUDY</a:t>
            </a:r>
          </a:p>
        </p:txBody>
      </p:sp>
      <p:sp>
        <p:nvSpPr>
          <p:cNvPr id="5" name="TextBox 4">
            <a:extLst>
              <a:ext uri="{FF2B5EF4-FFF2-40B4-BE49-F238E27FC236}">
                <a16:creationId xmlns:a16="http://schemas.microsoft.com/office/drawing/2014/main" id="{FE5B5D47-3763-BF19-1E96-61EC3940D6A0}"/>
              </a:ext>
            </a:extLst>
          </p:cNvPr>
          <p:cNvSpPr txBox="1"/>
          <p:nvPr/>
        </p:nvSpPr>
        <p:spPr>
          <a:xfrm>
            <a:off x="996286" y="713169"/>
            <a:ext cx="5252113" cy="738664"/>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954D84"/>
                </a:highlight>
                <a:latin typeface="Calibri"/>
                <a:ea typeface="Calibri"/>
                <a:cs typeface="Calibri"/>
                <a:sym typeface="Calibri"/>
              </a:rPr>
              <a:t>SESSION 4: HOW DO I ANALYZE COMPLEX CHILD PROTECTION RISKS AND PRIORITIZE NEEDS? </a:t>
            </a:r>
          </a:p>
        </p:txBody>
      </p:sp>
      <p:graphicFrame>
        <p:nvGraphicFramePr>
          <p:cNvPr id="7" name="Table 6">
            <a:extLst>
              <a:ext uri="{FF2B5EF4-FFF2-40B4-BE49-F238E27FC236}">
                <a16:creationId xmlns:a16="http://schemas.microsoft.com/office/drawing/2014/main" id="{45F0C8E2-E5EF-3EA6-C9AD-2A6D941CCD07}"/>
              </a:ext>
            </a:extLst>
          </p:cNvPr>
          <p:cNvGraphicFramePr>
            <a:graphicFrameLocks noGrp="1"/>
          </p:cNvGraphicFramePr>
          <p:nvPr>
            <p:extLst>
              <p:ext uri="{D42A27DB-BD31-4B8C-83A1-F6EECF244321}">
                <p14:modId xmlns:p14="http://schemas.microsoft.com/office/powerpoint/2010/main" val="1952601514"/>
              </p:ext>
            </p:extLst>
          </p:nvPr>
        </p:nvGraphicFramePr>
        <p:xfrm>
          <a:off x="996286" y="2586800"/>
          <a:ext cx="5254042" cy="6659880"/>
        </p:xfrm>
        <a:graphic>
          <a:graphicData uri="http://schemas.openxmlformats.org/drawingml/2006/table">
            <a:tbl>
              <a:tblPr firstRow="1" bandRow="1">
                <a:tableStyleId>{5C22544A-7EE6-4342-B048-85BDC9FD1C3A}</a:tableStyleId>
              </a:tblPr>
              <a:tblGrid>
                <a:gridCol w="1079257">
                  <a:extLst>
                    <a:ext uri="{9D8B030D-6E8A-4147-A177-3AD203B41FA5}">
                      <a16:colId xmlns:a16="http://schemas.microsoft.com/office/drawing/2014/main" val="888234032"/>
                    </a:ext>
                  </a:extLst>
                </a:gridCol>
                <a:gridCol w="4174785">
                  <a:extLst>
                    <a:ext uri="{9D8B030D-6E8A-4147-A177-3AD203B41FA5}">
                      <a16:colId xmlns:a16="http://schemas.microsoft.com/office/drawing/2014/main" val="763384920"/>
                    </a:ext>
                  </a:extLst>
                </a:gridCol>
              </a:tblGrid>
              <a:tr h="36835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b="1" u="none" dirty="0">
                          <a:solidFill>
                            <a:schemeClr val="tx1"/>
                          </a:solidFill>
                        </a:rPr>
                        <a:t>Child personal detail</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r>
                        <a:rPr lang="en-GB" sz="1100" b="0" dirty="0">
                          <a:solidFill>
                            <a:schemeClr val="tx1"/>
                          </a:solidFill>
                        </a:rPr>
                        <a:t>Name: Jolie</a:t>
                      </a:r>
                    </a:p>
                    <a:p>
                      <a:r>
                        <a:rPr lang="en-GB" sz="1100" b="0" dirty="0">
                          <a:solidFill>
                            <a:schemeClr val="tx1"/>
                          </a:solidFill>
                        </a:rPr>
                        <a:t>Age: 13 years</a:t>
                      </a:r>
                    </a:p>
                    <a:p>
                      <a:r>
                        <a:rPr lang="en-US" sz="1100" b="0" dirty="0">
                          <a:solidFill>
                            <a:schemeClr val="tx1"/>
                          </a:solidFill>
                        </a:rPr>
                        <a:t>Care Arrangement: Residential Care – Children’s Home</a:t>
                      </a:r>
                    </a:p>
                    <a:p>
                      <a:r>
                        <a:rPr lang="en-US" sz="1100" b="0" dirty="0">
                          <a:solidFill>
                            <a:schemeClr val="tx1"/>
                          </a:solidFill>
                        </a:rPr>
                        <a:t>Family: Both parents are alive. The mother is currently in prison, and the father lives in a neighboring country.</a:t>
                      </a:r>
                    </a:p>
                    <a:p>
                      <a:r>
                        <a:rPr lang="en-GB" sz="1100" b="0" dirty="0">
                          <a:solidFill>
                            <a:schemeClr val="tx1"/>
                          </a:solidFill>
                        </a:rPr>
                        <a:t>Caseworker: Tshala</a:t>
                      </a:r>
                      <a:endParaRPr lang="en-US" sz="1100" b="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767264515"/>
                  </a:ext>
                </a:extLst>
              </a:tr>
              <a:tr h="41717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b="1" u="none" dirty="0">
                          <a:solidFill>
                            <a:schemeClr val="tx1"/>
                          </a:solidFill>
                        </a:rPr>
                        <a:t>Physical wellbeing and health</a:t>
                      </a:r>
                    </a:p>
                    <a:p>
                      <a:endParaRPr lang="en-US" sz="1100" u="none"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r>
                        <a:rPr lang="en-US" sz="1100" dirty="0">
                          <a:solidFill>
                            <a:schemeClr val="tx1"/>
                          </a:solidFill>
                        </a:rPr>
                        <a:t>Jolie has not yet visited a doctor since Tshala picked her up at the bus station. When Tshala asked, Jolie confirmed she felt some pain and discomfort. She also has graze wounds on her elbows that need to be cleaned and bandaged.</a:t>
                      </a:r>
                      <a:endParaRPr lang="en-GB" sz="110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838477542"/>
                  </a:ext>
                </a:extLst>
              </a:tr>
              <a:tr h="36835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b="1" u="none" dirty="0">
                          <a:solidFill>
                            <a:schemeClr val="tx1"/>
                          </a:solidFill>
                        </a:rPr>
                        <a:t>Emotional wellbeing</a:t>
                      </a:r>
                    </a:p>
                    <a:p>
                      <a:endParaRPr lang="en-US" sz="1100" u="none"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r>
                        <a:rPr lang="en-US" sz="1100" dirty="0">
                          <a:solidFill>
                            <a:schemeClr val="tx1"/>
                          </a:solidFill>
                        </a:rPr>
                        <a:t>Jolie has mental health issues but is too young to be diagnosed. She can have wide mood swings, lasting a few hours to sometimes a few days. When she loses her temper, she can explode and get very angry or aggressive. This happened just before she ran away from the residence center. It’s not the first time that Jolie has run away.</a:t>
                      </a:r>
                    </a:p>
                    <a:p>
                      <a:endParaRPr lang="en-GB" sz="1100" dirty="0">
                        <a:solidFill>
                          <a:schemeClr val="tx1"/>
                        </a:solidFill>
                      </a:endParaRPr>
                    </a:p>
                    <a:p>
                      <a:r>
                        <a:rPr lang="en-GB" sz="1100" dirty="0">
                          <a:solidFill>
                            <a:schemeClr val="tx1"/>
                          </a:solidFill>
                        </a:rPr>
                        <a:t>When </a:t>
                      </a:r>
                      <a:r>
                        <a:rPr lang="en-US" sz="1100" dirty="0">
                          <a:solidFill>
                            <a:schemeClr val="tx1"/>
                          </a:solidFill>
                        </a:rPr>
                        <a:t>Tshala</a:t>
                      </a:r>
                      <a:r>
                        <a:rPr lang="en-GB" sz="1100" dirty="0">
                          <a:solidFill>
                            <a:schemeClr val="tx1"/>
                          </a:solidFill>
                        </a:rPr>
                        <a:t> picked her up at the bus station, Jolie was in shock, scared, and confused. Tshala tried to re-assure her that she’s safe now, but it’s hard to talk with her as she still seems shocked.</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269346332"/>
                  </a:ext>
                </a:extLst>
              </a:tr>
              <a:tr h="46599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b="1" u="none" dirty="0">
                          <a:solidFill>
                            <a:schemeClr val="tx1"/>
                          </a:solidFill>
                        </a:rPr>
                        <a:t>Relationships</a:t>
                      </a:r>
                    </a:p>
                    <a:p>
                      <a:endParaRPr lang="en-US" sz="1100" u="none"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r>
                        <a:rPr lang="en-US" sz="1100" dirty="0">
                          <a:solidFill>
                            <a:schemeClr val="tx1"/>
                          </a:solidFill>
                        </a:rPr>
                        <a:t>Her parents abandoned her when she was only 7 years old. This has impacted her ability to connect with other people. Her mother is currently in prison, but once a month Jolie visits her there with an assistant from the center. Jolie would like to visit her mom more often.</a:t>
                      </a:r>
                    </a:p>
                    <a:p>
                      <a:r>
                        <a:rPr lang="en-US" sz="1100" dirty="0">
                          <a:solidFill>
                            <a:schemeClr val="tx1"/>
                          </a:solidFill>
                        </a:rPr>
                        <a:t>Her father lives in a neighboring country, and Jolie does not have regular contact with him. Sometimes he calls her, and then Jolie feels super happy. Jolie’s father has two sons with his current wife, but Jolie has never met her half-brothers.</a:t>
                      </a:r>
                    </a:p>
                    <a:p>
                      <a:r>
                        <a:rPr lang="en-US" sz="1100" dirty="0">
                          <a:solidFill>
                            <a:schemeClr val="tx1"/>
                          </a:solidFill>
                        </a:rPr>
                        <a:t>Jolie struggles to make and mostly keep friends.</a:t>
                      </a:r>
                      <a:endParaRPr lang="en-GB" sz="110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005799962"/>
                  </a:ext>
                </a:extLst>
              </a:tr>
              <a:tr h="31953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b="1" u="none" dirty="0"/>
                        <a:t>Education</a:t>
                      </a:r>
                    </a:p>
                    <a:p>
                      <a:endParaRPr lang="en-US" sz="1100" u="none"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r>
                        <a:rPr lang="en-US" sz="1100" dirty="0">
                          <a:solidFill>
                            <a:schemeClr val="tx1"/>
                          </a:solidFill>
                        </a:rPr>
                        <a:t>Jolie started secondary school this year, but she already missed quite a few classes. The teacher has complained about her behavior to the center, and she has already received a formal warning. In her free time, Jolie likes to dance. She joined a dance club in the past, but she also had to end it after getting into a fight with another girl. Now Jolie sometimes dances in her room, but she wishes she could do it with other girls. She also has a talent for rap; she’s really good at it and often impresses Tshala with the lyrics she comes up with.</a:t>
                      </a:r>
                      <a:endParaRPr lang="en-GB" sz="110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284416000"/>
                  </a:ext>
                </a:extLst>
              </a:tr>
            </a:tbl>
          </a:graphicData>
        </a:graphic>
      </p:graphicFrame>
      <p:sp>
        <p:nvSpPr>
          <p:cNvPr id="8" name="Hexagon 7">
            <a:extLst>
              <a:ext uri="{FF2B5EF4-FFF2-40B4-BE49-F238E27FC236}">
                <a16:creationId xmlns:a16="http://schemas.microsoft.com/office/drawing/2014/main" id="{22A8954F-EA30-8F8B-C88A-7C7B189C7B08}"/>
              </a:ext>
            </a:extLst>
          </p:cNvPr>
          <p:cNvSpPr/>
          <p:nvPr/>
        </p:nvSpPr>
        <p:spPr>
          <a:xfrm rot="1782986">
            <a:off x="286724" y="30111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exagon 8">
            <a:extLst>
              <a:ext uri="{FF2B5EF4-FFF2-40B4-BE49-F238E27FC236}">
                <a16:creationId xmlns:a16="http://schemas.microsoft.com/office/drawing/2014/main" id="{5EF619BF-3409-D6C5-2AAF-DBFD85B3994E}"/>
              </a:ext>
            </a:extLst>
          </p:cNvPr>
          <p:cNvSpPr/>
          <p:nvPr/>
        </p:nvSpPr>
        <p:spPr>
          <a:xfrm rot="1782986">
            <a:off x="286724" y="76395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Hexagon 9">
            <a:extLst>
              <a:ext uri="{FF2B5EF4-FFF2-40B4-BE49-F238E27FC236}">
                <a16:creationId xmlns:a16="http://schemas.microsoft.com/office/drawing/2014/main" id="{55E2307E-0DDE-8E3A-EC12-B8DB1A010ED5}"/>
              </a:ext>
            </a:extLst>
          </p:cNvPr>
          <p:cNvSpPr/>
          <p:nvPr/>
        </p:nvSpPr>
        <p:spPr>
          <a:xfrm rot="1782986">
            <a:off x="286724" y="122680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Hexagon 10">
            <a:extLst>
              <a:ext uri="{FF2B5EF4-FFF2-40B4-BE49-F238E27FC236}">
                <a16:creationId xmlns:a16="http://schemas.microsoft.com/office/drawing/2014/main" id="{665ACED6-DD18-008D-EBB3-808D95A8233C}"/>
              </a:ext>
            </a:extLst>
          </p:cNvPr>
          <p:cNvSpPr/>
          <p:nvPr/>
        </p:nvSpPr>
        <p:spPr>
          <a:xfrm rot="1782986">
            <a:off x="286724" y="168964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Hexagon 11">
            <a:extLst>
              <a:ext uri="{FF2B5EF4-FFF2-40B4-BE49-F238E27FC236}">
                <a16:creationId xmlns:a16="http://schemas.microsoft.com/office/drawing/2014/main" id="{9A159251-6C8E-D42E-14E8-8355327BDE55}"/>
              </a:ext>
            </a:extLst>
          </p:cNvPr>
          <p:cNvSpPr/>
          <p:nvPr/>
        </p:nvSpPr>
        <p:spPr>
          <a:xfrm rot="1782986">
            <a:off x="286724" y="2152490"/>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Hexagon 12">
            <a:extLst>
              <a:ext uri="{FF2B5EF4-FFF2-40B4-BE49-F238E27FC236}">
                <a16:creationId xmlns:a16="http://schemas.microsoft.com/office/drawing/2014/main" id="{664D59DA-A56C-6545-7028-6792170EA6EF}"/>
              </a:ext>
            </a:extLst>
          </p:cNvPr>
          <p:cNvSpPr/>
          <p:nvPr/>
        </p:nvSpPr>
        <p:spPr>
          <a:xfrm rot="1782986">
            <a:off x="286724" y="2615333"/>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400397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6">
            <a:extLst>
              <a:ext uri="{FF2B5EF4-FFF2-40B4-BE49-F238E27FC236}">
                <a16:creationId xmlns:a16="http://schemas.microsoft.com/office/drawing/2014/main" id="{B549E0A6-2A8A-A2FE-CD22-2557C212C5DE}"/>
              </a:ext>
            </a:extLst>
          </p:cNvPr>
          <p:cNvGraphicFramePr>
            <a:graphicFrameLocks noGrp="1"/>
          </p:cNvGraphicFramePr>
          <p:nvPr>
            <p:extLst>
              <p:ext uri="{D42A27DB-BD31-4B8C-83A1-F6EECF244321}">
                <p14:modId xmlns:p14="http://schemas.microsoft.com/office/powerpoint/2010/main" val="2167611225"/>
              </p:ext>
            </p:extLst>
          </p:nvPr>
        </p:nvGraphicFramePr>
        <p:xfrm>
          <a:off x="996286" y="712484"/>
          <a:ext cx="5254042" cy="5029639"/>
        </p:xfrm>
        <a:graphic>
          <a:graphicData uri="http://schemas.openxmlformats.org/drawingml/2006/table">
            <a:tbl>
              <a:tblPr firstRow="1" bandRow="1">
                <a:tableStyleId>{5C22544A-7EE6-4342-B048-85BDC9FD1C3A}</a:tableStyleId>
              </a:tblPr>
              <a:tblGrid>
                <a:gridCol w="1195371">
                  <a:extLst>
                    <a:ext uri="{9D8B030D-6E8A-4147-A177-3AD203B41FA5}">
                      <a16:colId xmlns:a16="http://schemas.microsoft.com/office/drawing/2014/main" val="888234032"/>
                    </a:ext>
                  </a:extLst>
                </a:gridCol>
                <a:gridCol w="4058671">
                  <a:extLst>
                    <a:ext uri="{9D8B030D-6E8A-4147-A177-3AD203B41FA5}">
                      <a16:colId xmlns:a16="http://schemas.microsoft.com/office/drawing/2014/main" val="763384920"/>
                    </a:ext>
                  </a:extLst>
                </a:gridCol>
              </a:tblGrid>
              <a:tr h="354363">
                <a:tc>
                  <a:txBody>
                    <a:bodyPr/>
                    <a:lstStyle/>
                    <a:p>
                      <a:r>
                        <a:rPr lang="en-GB" sz="1100" b="1" u="none" dirty="0">
                          <a:solidFill>
                            <a:schemeClr val="tx1"/>
                          </a:solidFill>
                        </a:rPr>
                        <a:t>Documentation</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r>
                        <a:rPr lang="en-GB" sz="1100" b="0" dirty="0">
                          <a:solidFill>
                            <a:schemeClr val="tx1"/>
                          </a:solidFill>
                        </a:rPr>
                        <a:t>Jolie has a birth certificate and a valid ID-card. All her documents are in order. </a:t>
                      </a:r>
                      <a:endParaRPr lang="en-BE" sz="1100" b="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767264515"/>
                  </a:ext>
                </a:extLst>
              </a:tr>
              <a:tr h="2024930">
                <a:tc>
                  <a:txBody>
                    <a:bodyPr/>
                    <a:lstStyle/>
                    <a:p>
                      <a:r>
                        <a:rPr lang="en-GB" sz="1100" b="1" u="none" dirty="0">
                          <a:solidFill>
                            <a:schemeClr val="tx1"/>
                          </a:solidFill>
                        </a:rPr>
                        <a:t>Care arrangement</a:t>
                      </a:r>
                    </a:p>
                    <a:p>
                      <a:endParaRPr lang="en-US" sz="1100" u="none"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r>
                        <a:rPr lang="en-US" sz="1100" dirty="0">
                          <a:solidFill>
                            <a:schemeClr val="tx1"/>
                          </a:solidFill>
                        </a:rPr>
                        <a:t>Jolie currently lives in a residential care center in a group with seven other girls aged between 12 and 16 years old. It’s not easy for Jolie to live in this center. With one girl, she gets along really well, but not with the others. Earlier this week, Tshala ran away from the center, but now she wants to go back as soon as possible. The center is ready for her to come back.</a:t>
                      </a:r>
                    </a:p>
                    <a:p>
                      <a:endParaRPr lang="en-GB" sz="1100" dirty="0">
                        <a:solidFill>
                          <a:schemeClr val="tx1"/>
                        </a:solidFill>
                      </a:endParaRPr>
                    </a:p>
                    <a:p>
                      <a:r>
                        <a:rPr lang="en-US" sz="1100" dirty="0">
                          <a:solidFill>
                            <a:schemeClr val="tx1"/>
                          </a:solidFill>
                        </a:rPr>
                        <a:t>Her mother is unable to take care of her as she is incarcerated, and her father often promises to come and get her, but he never does. Due to Jolie’s behavioral and mental health challenges and her complex family situation, she was not considered eligible for family-based alternative care. She has been living in different centers for almost 6 years now. Tshala tried to set up weekend visits at her father's, but he always cancelled at the last minute.</a:t>
                      </a:r>
                      <a:endParaRPr lang="en-GB" sz="110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838477542"/>
                  </a:ext>
                </a:extLst>
              </a:tr>
              <a:tr h="1328860">
                <a:tc>
                  <a:txBody>
                    <a:bodyPr/>
                    <a:lstStyle/>
                    <a:p>
                      <a:r>
                        <a:rPr lang="en-GB" sz="1100" b="1" u="none" dirty="0">
                          <a:solidFill>
                            <a:schemeClr val="tx1"/>
                          </a:solidFill>
                        </a:rPr>
                        <a:t>Community</a:t>
                      </a:r>
                    </a:p>
                    <a:p>
                      <a:endParaRPr lang="en-US" sz="1100" u="none"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r>
                        <a:rPr lang="en-US" sz="1100" dirty="0">
                          <a:solidFill>
                            <a:schemeClr val="tx1"/>
                          </a:solidFill>
                        </a:rPr>
                        <a:t>The community is accepting of the children that live in the residential care center.</a:t>
                      </a:r>
                    </a:p>
                    <a:p>
                      <a:endParaRPr lang="en-US" sz="1100" dirty="0">
                        <a:solidFill>
                          <a:schemeClr val="tx1"/>
                        </a:solidFill>
                      </a:endParaRPr>
                    </a:p>
                    <a:p>
                      <a:r>
                        <a:rPr lang="en-US" sz="1100" dirty="0">
                          <a:solidFill>
                            <a:schemeClr val="tx1"/>
                          </a:solidFill>
                        </a:rPr>
                        <a:t>Recently, a new project for children living in residential care started. An alternative care agency tries to connect them with families in the community with whom they can do activities or even spend the weekend. Tshala considered registering Jolie for this project, as it could be nice to spend the weekend outside the center and spend some time with family.</a:t>
                      </a:r>
                      <a:endParaRPr lang="en-GB" sz="110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269346332"/>
                  </a:ext>
                </a:extLst>
              </a:tr>
              <a:tr h="564319">
                <a:tc>
                  <a:txBody>
                    <a:bodyPr/>
                    <a:lstStyle/>
                    <a:p>
                      <a:r>
                        <a:rPr lang="en-GB" sz="1100" b="1" u="none" dirty="0">
                          <a:solidFill>
                            <a:schemeClr val="tx1"/>
                          </a:solidFill>
                        </a:rPr>
                        <a:t>Views of the child</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r>
                        <a:rPr lang="en-US" sz="1100" dirty="0">
                          <a:solidFill>
                            <a:schemeClr val="tx1"/>
                          </a:solidFill>
                        </a:rPr>
                        <a:t>Jolie doesn’t want to go to a doctor or talk to the police. She just wants to go home to her center as soon as possible.</a:t>
                      </a:r>
                      <a:endParaRPr lang="en-GB" sz="110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005799962"/>
                  </a:ext>
                </a:extLst>
              </a:tr>
            </a:tbl>
          </a:graphicData>
        </a:graphic>
      </p:graphicFrame>
      <p:sp>
        <p:nvSpPr>
          <p:cNvPr id="7" name="Hexagon 6">
            <a:extLst>
              <a:ext uri="{FF2B5EF4-FFF2-40B4-BE49-F238E27FC236}">
                <a16:creationId xmlns:a16="http://schemas.microsoft.com/office/drawing/2014/main" id="{399F9994-B1F4-7B95-4704-9D63F02E957A}"/>
              </a:ext>
            </a:extLst>
          </p:cNvPr>
          <p:cNvSpPr/>
          <p:nvPr/>
        </p:nvSpPr>
        <p:spPr>
          <a:xfrm rot="1782986">
            <a:off x="286724" y="30111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Hexagon 7">
            <a:extLst>
              <a:ext uri="{FF2B5EF4-FFF2-40B4-BE49-F238E27FC236}">
                <a16:creationId xmlns:a16="http://schemas.microsoft.com/office/drawing/2014/main" id="{37ED8ADD-BD7B-B0FC-08B0-1E27F5C947CD}"/>
              </a:ext>
            </a:extLst>
          </p:cNvPr>
          <p:cNvSpPr/>
          <p:nvPr/>
        </p:nvSpPr>
        <p:spPr>
          <a:xfrm rot="1782986">
            <a:off x="286724" y="76395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exagon 8">
            <a:extLst>
              <a:ext uri="{FF2B5EF4-FFF2-40B4-BE49-F238E27FC236}">
                <a16:creationId xmlns:a16="http://schemas.microsoft.com/office/drawing/2014/main" id="{9F087EB8-95BA-E7D6-0B5D-18E187320582}"/>
              </a:ext>
            </a:extLst>
          </p:cNvPr>
          <p:cNvSpPr/>
          <p:nvPr/>
        </p:nvSpPr>
        <p:spPr>
          <a:xfrm rot="1782986">
            <a:off x="286724" y="122680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Hexagon 9">
            <a:extLst>
              <a:ext uri="{FF2B5EF4-FFF2-40B4-BE49-F238E27FC236}">
                <a16:creationId xmlns:a16="http://schemas.microsoft.com/office/drawing/2014/main" id="{021E000E-CA28-20F4-BC75-987DFBEE556A}"/>
              </a:ext>
            </a:extLst>
          </p:cNvPr>
          <p:cNvSpPr/>
          <p:nvPr/>
        </p:nvSpPr>
        <p:spPr>
          <a:xfrm rot="1782986">
            <a:off x="286724" y="168964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Hexagon 10">
            <a:extLst>
              <a:ext uri="{FF2B5EF4-FFF2-40B4-BE49-F238E27FC236}">
                <a16:creationId xmlns:a16="http://schemas.microsoft.com/office/drawing/2014/main" id="{8AE551B2-08A6-6528-6473-9B0DBB5B3E42}"/>
              </a:ext>
            </a:extLst>
          </p:cNvPr>
          <p:cNvSpPr/>
          <p:nvPr/>
        </p:nvSpPr>
        <p:spPr>
          <a:xfrm rot="1782986">
            <a:off x="286724" y="2152490"/>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Hexagon 11">
            <a:extLst>
              <a:ext uri="{FF2B5EF4-FFF2-40B4-BE49-F238E27FC236}">
                <a16:creationId xmlns:a16="http://schemas.microsoft.com/office/drawing/2014/main" id="{99A1BADE-44A2-1856-6BF5-695364111775}"/>
              </a:ext>
            </a:extLst>
          </p:cNvPr>
          <p:cNvSpPr/>
          <p:nvPr/>
        </p:nvSpPr>
        <p:spPr>
          <a:xfrm rot="1782986">
            <a:off x="286724" y="2615333"/>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724296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C7E385CD-FA82-EB26-F264-E183D1CF3EAF}"/>
              </a:ext>
            </a:extLst>
          </p:cNvPr>
          <p:cNvSpPr/>
          <p:nvPr/>
        </p:nvSpPr>
        <p:spPr>
          <a:xfrm>
            <a:off x="996287" y="3730800"/>
            <a:ext cx="5111201" cy="113364"/>
          </a:xfrm>
          <a:prstGeom prst="round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grpSp>
        <p:nvGrpSpPr>
          <p:cNvPr id="13" name="Group 12">
            <a:extLst>
              <a:ext uri="{FF2B5EF4-FFF2-40B4-BE49-F238E27FC236}">
                <a16:creationId xmlns:a16="http://schemas.microsoft.com/office/drawing/2014/main" id="{37523113-C94D-3E9B-20BF-CBA87AA206B3}"/>
              </a:ext>
            </a:extLst>
          </p:cNvPr>
          <p:cNvGrpSpPr/>
          <p:nvPr/>
        </p:nvGrpSpPr>
        <p:grpSpPr>
          <a:xfrm rot="2784497">
            <a:off x="6140165" y="3519828"/>
            <a:ext cx="270762" cy="150510"/>
            <a:chOff x="9801077" y="2069436"/>
            <a:chExt cx="528335" cy="293688"/>
          </a:xfrm>
          <a:solidFill>
            <a:schemeClr val="accent2">
              <a:lumMod val="20000"/>
              <a:lumOff val="80000"/>
            </a:schemeClr>
          </a:solidFill>
        </p:grpSpPr>
        <p:sp>
          <p:nvSpPr>
            <p:cNvPr id="22" name="Rectangle 21">
              <a:extLst>
                <a:ext uri="{FF2B5EF4-FFF2-40B4-BE49-F238E27FC236}">
                  <a16:creationId xmlns:a16="http://schemas.microsoft.com/office/drawing/2014/main" id="{C94D7A24-7AB8-B7B2-3966-6DAD02528271}"/>
                </a:ext>
              </a:extLst>
            </p:cNvPr>
            <p:cNvSpPr/>
            <p:nvPr/>
          </p:nvSpPr>
          <p:spPr>
            <a:xfrm rot="20021467">
              <a:off x="9801077" y="2127510"/>
              <a:ext cx="85725" cy="2356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Rectangle 22">
              <a:extLst>
                <a:ext uri="{FF2B5EF4-FFF2-40B4-BE49-F238E27FC236}">
                  <a16:creationId xmlns:a16="http://schemas.microsoft.com/office/drawing/2014/main" id="{BFC15B07-C60C-5268-37A6-068F8D13EAF7}"/>
                </a:ext>
              </a:extLst>
            </p:cNvPr>
            <p:cNvSpPr/>
            <p:nvPr/>
          </p:nvSpPr>
          <p:spPr>
            <a:xfrm>
              <a:off x="10020300" y="2069436"/>
              <a:ext cx="85725" cy="2356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Rectangle 23">
              <a:extLst>
                <a:ext uri="{FF2B5EF4-FFF2-40B4-BE49-F238E27FC236}">
                  <a16:creationId xmlns:a16="http://schemas.microsoft.com/office/drawing/2014/main" id="{4FC642D9-E49A-1130-89C3-EB1D877228A5}"/>
                </a:ext>
              </a:extLst>
            </p:cNvPr>
            <p:cNvSpPr/>
            <p:nvPr/>
          </p:nvSpPr>
          <p:spPr>
            <a:xfrm rot="1473800">
              <a:off x="10243687" y="2119987"/>
              <a:ext cx="85725" cy="2356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5" name="Group 24">
            <a:extLst>
              <a:ext uri="{FF2B5EF4-FFF2-40B4-BE49-F238E27FC236}">
                <a16:creationId xmlns:a16="http://schemas.microsoft.com/office/drawing/2014/main" id="{6ABBFA93-7A81-FDC1-922D-C2D838BB95A4}"/>
              </a:ext>
            </a:extLst>
          </p:cNvPr>
          <p:cNvGrpSpPr/>
          <p:nvPr/>
        </p:nvGrpSpPr>
        <p:grpSpPr>
          <a:xfrm flipH="1">
            <a:off x="710097" y="4215053"/>
            <a:ext cx="2019043" cy="1809273"/>
            <a:chOff x="6259687" y="4130191"/>
            <a:chExt cx="2284022" cy="1913758"/>
          </a:xfrm>
          <a:solidFill>
            <a:schemeClr val="accent1">
              <a:lumMod val="20000"/>
              <a:lumOff val="80000"/>
            </a:schemeClr>
          </a:solidFill>
        </p:grpSpPr>
        <p:sp>
          <p:nvSpPr>
            <p:cNvPr id="26" name="Oval 25">
              <a:extLst>
                <a:ext uri="{FF2B5EF4-FFF2-40B4-BE49-F238E27FC236}">
                  <a16:creationId xmlns:a16="http://schemas.microsoft.com/office/drawing/2014/main" id="{6D89B758-BB3B-2350-4A2C-30DB0F704D42}"/>
                </a:ext>
              </a:extLst>
            </p:cNvPr>
            <p:cNvSpPr/>
            <p:nvPr/>
          </p:nvSpPr>
          <p:spPr>
            <a:xfrm>
              <a:off x="6259687" y="4130191"/>
              <a:ext cx="755183" cy="7551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 name="Rectangle: Rounded Corners 26">
              <a:extLst>
                <a:ext uri="{FF2B5EF4-FFF2-40B4-BE49-F238E27FC236}">
                  <a16:creationId xmlns:a16="http://schemas.microsoft.com/office/drawing/2014/main" id="{88CA4B15-FC71-B48F-44C2-F821A7EAEEA6}"/>
                </a:ext>
              </a:extLst>
            </p:cNvPr>
            <p:cNvSpPr/>
            <p:nvPr/>
          </p:nvSpPr>
          <p:spPr>
            <a:xfrm rot="18175017">
              <a:off x="7114646" y="4482418"/>
              <a:ext cx="755258" cy="1101316"/>
            </a:xfrm>
            <a:prstGeom prst="roundRect">
              <a:avLst>
                <a:gd name="adj" fmla="val 4438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Rectangle: Rounded Corners 27">
              <a:extLst>
                <a:ext uri="{FF2B5EF4-FFF2-40B4-BE49-F238E27FC236}">
                  <a16:creationId xmlns:a16="http://schemas.microsoft.com/office/drawing/2014/main" id="{EC480B72-5C9F-150D-277A-6A6C3841CF57}"/>
                </a:ext>
              </a:extLst>
            </p:cNvPr>
            <p:cNvSpPr/>
            <p:nvPr/>
          </p:nvSpPr>
          <p:spPr>
            <a:xfrm rot="2833693">
              <a:off x="7462045" y="5184310"/>
              <a:ext cx="312942" cy="5558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9" name="Rectangle: Rounded Corners 38">
              <a:extLst>
                <a:ext uri="{FF2B5EF4-FFF2-40B4-BE49-F238E27FC236}">
                  <a16:creationId xmlns:a16="http://schemas.microsoft.com/office/drawing/2014/main" id="{08050F9C-E10E-22D5-BB78-38BE292C808F}"/>
                </a:ext>
              </a:extLst>
            </p:cNvPr>
            <p:cNvSpPr/>
            <p:nvPr/>
          </p:nvSpPr>
          <p:spPr>
            <a:xfrm rot="9538565">
              <a:off x="7427004" y="5418232"/>
              <a:ext cx="308549" cy="62571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0" name="Rectangle: Rounded Corners 39">
              <a:extLst>
                <a:ext uri="{FF2B5EF4-FFF2-40B4-BE49-F238E27FC236}">
                  <a16:creationId xmlns:a16="http://schemas.microsoft.com/office/drawing/2014/main" id="{3BE3366C-9200-AEDE-9B7D-BBA86A0480D9}"/>
                </a:ext>
              </a:extLst>
            </p:cNvPr>
            <p:cNvSpPr/>
            <p:nvPr/>
          </p:nvSpPr>
          <p:spPr>
            <a:xfrm rot="9538565">
              <a:off x="7839999" y="4926558"/>
              <a:ext cx="310445" cy="912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1" name="Rectangle: Rounded Corners 40">
              <a:extLst>
                <a:ext uri="{FF2B5EF4-FFF2-40B4-BE49-F238E27FC236}">
                  <a16:creationId xmlns:a16="http://schemas.microsoft.com/office/drawing/2014/main" id="{4341436B-72F0-D769-97D6-A7786321B1A0}"/>
                </a:ext>
              </a:extLst>
            </p:cNvPr>
            <p:cNvSpPr/>
            <p:nvPr/>
          </p:nvSpPr>
          <p:spPr>
            <a:xfrm rot="7638124">
              <a:off x="8078098" y="5454895"/>
              <a:ext cx="310445" cy="62077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2" name="Rectangle: Rounded Corners 41">
              <a:extLst>
                <a:ext uri="{FF2B5EF4-FFF2-40B4-BE49-F238E27FC236}">
                  <a16:creationId xmlns:a16="http://schemas.microsoft.com/office/drawing/2014/main" id="{E65AA985-213E-2DED-171B-F26ECE4607B0}"/>
                </a:ext>
              </a:extLst>
            </p:cNvPr>
            <p:cNvSpPr/>
            <p:nvPr/>
          </p:nvSpPr>
          <p:spPr>
            <a:xfrm rot="3168656">
              <a:off x="7293969" y="4091882"/>
              <a:ext cx="318606" cy="90107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3" name="Rectangle: Rounded Corners 42">
              <a:extLst>
                <a:ext uri="{FF2B5EF4-FFF2-40B4-BE49-F238E27FC236}">
                  <a16:creationId xmlns:a16="http://schemas.microsoft.com/office/drawing/2014/main" id="{F432D7CF-B213-C406-4184-19D5C13CD9BD}"/>
                </a:ext>
              </a:extLst>
            </p:cNvPr>
            <p:cNvSpPr/>
            <p:nvPr/>
          </p:nvSpPr>
          <p:spPr>
            <a:xfrm rot="5220404">
              <a:off x="7755334" y="3963787"/>
              <a:ext cx="306290" cy="73809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44" name="Graphic 43" descr="Water with solid fill">
              <a:extLst>
                <a:ext uri="{FF2B5EF4-FFF2-40B4-BE49-F238E27FC236}">
                  <a16:creationId xmlns:a16="http://schemas.microsoft.com/office/drawing/2014/main" id="{7893EE1C-DC36-79DB-8FB9-E452EB7B4CF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9177277">
              <a:off x="6695155" y="4232721"/>
              <a:ext cx="200226" cy="200226"/>
            </a:xfrm>
            <a:prstGeom prst="rect">
              <a:avLst/>
            </a:prstGeom>
          </p:spPr>
        </p:pic>
        <p:sp>
          <p:nvSpPr>
            <p:cNvPr id="45" name="Rectangle: Rounded Corners 44">
              <a:extLst>
                <a:ext uri="{FF2B5EF4-FFF2-40B4-BE49-F238E27FC236}">
                  <a16:creationId xmlns:a16="http://schemas.microsoft.com/office/drawing/2014/main" id="{44A1DA61-3280-3BE3-CDB3-04F495FC0D4D}"/>
                </a:ext>
              </a:extLst>
            </p:cNvPr>
            <p:cNvSpPr/>
            <p:nvPr/>
          </p:nvSpPr>
          <p:spPr>
            <a:xfrm rot="2024775">
              <a:off x="6744743" y="4729150"/>
              <a:ext cx="318606" cy="100856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46" name="Graphic 45" descr="Water with solid fill">
              <a:extLst>
                <a:ext uri="{FF2B5EF4-FFF2-40B4-BE49-F238E27FC236}">
                  <a16:creationId xmlns:a16="http://schemas.microsoft.com/office/drawing/2014/main" id="{A92C01E8-2EAA-6907-F30C-C9A43236483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9177277">
              <a:off x="6532454" y="4188872"/>
              <a:ext cx="200226" cy="200226"/>
            </a:xfrm>
            <a:prstGeom prst="rect">
              <a:avLst/>
            </a:prstGeom>
          </p:spPr>
        </p:pic>
      </p:grpSp>
      <p:sp>
        <p:nvSpPr>
          <p:cNvPr id="47" name="TextBox 46">
            <a:extLst>
              <a:ext uri="{FF2B5EF4-FFF2-40B4-BE49-F238E27FC236}">
                <a16:creationId xmlns:a16="http://schemas.microsoft.com/office/drawing/2014/main" id="{3DFD4A54-414F-90C7-C28F-3276558D8DD7}"/>
              </a:ext>
            </a:extLst>
          </p:cNvPr>
          <p:cNvSpPr txBox="1"/>
          <p:nvPr/>
        </p:nvSpPr>
        <p:spPr>
          <a:xfrm>
            <a:off x="972484" y="3307633"/>
            <a:ext cx="1106238" cy="261610"/>
          </a:xfrm>
          <a:prstGeom prst="rect">
            <a:avLst/>
          </a:prstGeom>
          <a:noFill/>
          <a:ln>
            <a:noFill/>
          </a:ln>
        </p:spPr>
        <p:txBody>
          <a:bodyPr wrap="square" rtlCol="0">
            <a:spAutoFit/>
          </a:bodyPr>
          <a:lstStyle/>
          <a:p>
            <a:r>
              <a:rPr lang="en-US" sz="1100" b="1" dirty="0"/>
              <a:t>RISK FACTORS</a:t>
            </a:r>
          </a:p>
        </p:txBody>
      </p:sp>
      <p:sp>
        <p:nvSpPr>
          <p:cNvPr id="48" name="TextBox 47">
            <a:extLst>
              <a:ext uri="{FF2B5EF4-FFF2-40B4-BE49-F238E27FC236}">
                <a16:creationId xmlns:a16="http://schemas.microsoft.com/office/drawing/2014/main" id="{E6E86D34-BB74-6BFA-2FBA-85FE48800D15}"/>
              </a:ext>
            </a:extLst>
          </p:cNvPr>
          <p:cNvSpPr txBox="1"/>
          <p:nvPr/>
        </p:nvSpPr>
        <p:spPr>
          <a:xfrm>
            <a:off x="978420" y="3845006"/>
            <a:ext cx="1106238" cy="430887"/>
          </a:xfrm>
          <a:prstGeom prst="rect">
            <a:avLst/>
          </a:prstGeom>
          <a:noFill/>
          <a:ln>
            <a:noFill/>
          </a:ln>
        </p:spPr>
        <p:txBody>
          <a:bodyPr wrap="square" rtlCol="0">
            <a:spAutoFit/>
          </a:bodyPr>
          <a:lstStyle/>
          <a:p>
            <a:r>
              <a:rPr lang="en-US" sz="1100" b="1" dirty="0"/>
              <a:t>PROTECTIVE FACTORS</a:t>
            </a:r>
          </a:p>
        </p:txBody>
      </p:sp>
      <p:sp>
        <p:nvSpPr>
          <p:cNvPr id="49" name="Cube 48">
            <a:extLst>
              <a:ext uri="{FF2B5EF4-FFF2-40B4-BE49-F238E27FC236}">
                <a16:creationId xmlns:a16="http://schemas.microsoft.com/office/drawing/2014/main" id="{582AE6DF-79BC-3661-1445-F8AD93A631C9}"/>
              </a:ext>
            </a:extLst>
          </p:cNvPr>
          <p:cNvSpPr/>
          <p:nvPr/>
        </p:nvSpPr>
        <p:spPr>
          <a:xfrm>
            <a:off x="2330829" y="2530182"/>
            <a:ext cx="1683239" cy="967403"/>
          </a:xfrm>
          <a:prstGeom prst="cub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Arial" panose="020B0604020202020204" pitchFamily="34" charset="0"/>
              <a:cs typeface="Arial" panose="020B0604020202020204" pitchFamily="34" charset="0"/>
            </a:endParaRPr>
          </a:p>
        </p:txBody>
      </p:sp>
      <p:sp>
        <p:nvSpPr>
          <p:cNvPr id="50" name="Cube 49">
            <a:extLst>
              <a:ext uri="{FF2B5EF4-FFF2-40B4-BE49-F238E27FC236}">
                <a16:creationId xmlns:a16="http://schemas.microsoft.com/office/drawing/2014/main" id="{FDD4FE45-08FE-526D-0CB7-ACEE87E84D10}"/>
              </a:ext>
            </a:extLst>
          </p:cNvPr>
          <p:cNvSpPr/>
          <p:nvPr/>
        </p:nvSpPr>
        <p:spPr>
          <a:xfrm>
            <a:off x="2343497" y="1403664"/>
            <a:ext cx="1683239" cy="967403"/>
          </a:xfrm>
          <a:prstGeom prst="cub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Arial" panose="020B0604020202020204" pitchFamily="34" charset="0"/>
              <a:cs typeface="Arial" panose="020B0604020202020204" pitchFamily="34" charset="0"/>
            </a:endParaRPr>
          </a:p>
        </p:txBody>
      </p:sp>
      <p:sp>
        <p:nvSpPr>
          <p:cNvPr id="51" name="Cube 50">
            <a:extLst>
              <a:ext uri="{FF2B5EF4-FFF2-40B4-BE49-F238E27FC236}">
                <a16:creationId xmlns:a16="http://schemas.microsoft.com/office/drawing/2014/main" id="{960A2D17-4EDF-073D-5B6D-9D1FE40C18C4}"/>
              </a:ext>
            </a:extLst>
          </p:cNvPr>
          <p:cNvSpPr/>
          <p:nvPr/>
        </p:nvSpPr>
        <p:spPr>
          <a:xfrm>
            <a:off x="4232806" y="2508838"/>
            <a:ext cx="1683239" cy="967403"/>
          </a:xfrm>
          <a:prstGeom prst="cub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Arial" panose="020B0604020202020204" pitchFamily="34" charset="0"/>
              <a:cs typeface="Arial" panose="020B0604020202020204" pitchFamily="34" charset="0"/>
            </a:endParaRPr>
          </a:p>
        </p:txBody>
      </p:sp>
      <p:sp>
        <p:nvSpPr>
          <p:cNvPr id="52" name="Cube 51">
            <a:extLst>
              <a:ext uri="{FF2B5EF4-FFF2-40B4-BE49-F238E27FC236}">
                <a16:creationId xmlns:a16="http://schemas.microsoft.com/office/drawing/2014/main" id="{D97310C8-70C5-B243-9DAA-C311D79FE7E0}"/>
              </a:ext>
            </a:extLst>
          </p:cNvPr>
          <p:cNvSpPr/>
          <p:nvPr/>
        </p:nvSpPr>
        <p:spPr>
          <a:xfrm>
            <a:off x="4260241" y="1345270"/>
            <a:ext cx="1683239" cy="967403"/>
          </a:xfrm>
          <a:prstGeom prst="cub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Arial" panose="020B0604020202020204" pitchFamily="34" charset="0"/>
              <a:cs typeface="Arial" panose="020B0604020202020204" pitchFamily="34" charset="0"/>
            </a:endParaRPr>
          </a:p>
        </p:txBody>
      </p:sp>
      <p:sp>
        <p:nvSpPr>
          <p:cNvPr id="53" name="Cube 52">
            <a:extLst>
              <a:ext uri="{FF2B5EF4-FFF2-40B4-BE49-F238E27FC236}">
                <a16:creationId xmlns:a16="http://schemas.microsoft.com/office/drawing/2014/main" id="{E2C47E84-3C66-5389-2421-C14A26345DE2}"/>
              </a:ext>
            </a:extLst>
          </p:cNvPr>
          <p:cNvSpPr/>
          <p:nvPr/>
        </p:nvSpPr>
        <p:spPr>
          <a:xfrm>
            <a:off x="2330830" y="5437920"/>
            <a:ext cx="1683239" cy="967403"/>
          </a:xfrm>
          <a:prstGeom prst="cub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Arial" panose="020B0604020202020204" pitchFamily="34" charset="0"/>
              <a:cs typeface="Arial" panose="020B0604020202020204" pitchFamily="34" charset="0"/>
            </a:endParaRPr>
          </a:p>
        </p:txBody>
      </p:sp>
      <p:sp>
        <p:nvSpPr>
          <p:cNvPr id="54" name="Cube 53">
            <a:extLst>
              <a:ext uri="{FF2B5EF4-FFF2-40B4-BE49-F238E27FC236}">
                <a16:creationId xmlns:a16="http://schemas.microsoft.com/office/drawing/2014/main" id="{635BB192-BF0E-A4DF-81D6-C2E402FB8BA6}"/>
              </a:ext>
            </a:extLst>
          </p:cNvPr>
          <p:cNvSpPr/>
          <p:nvPr/>
        </p:nvSpPr>
        <p:spPr>
          <a:xfrm>
            <a:off x="2376238" y="4152287"/>
            <a:ext cx="1683239" cy="967403"/>
          </a:xfrm>
          <a:prstGeom prst="cub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Arial" panose="020B0604020202020204" pitchFamily="34" charset="0"/>
              <a:cs typeface="Arial" panose="020B0604020202020204" pitchFamily="34" charset="0"/>
            </a:endParaRPr>
          </a:p>
        </p:txBody>
      </p:sp>
      <p:sp>
        <p:nvSpPr>
          <p:cNvPr id="55" name="Cube 54">
            <a:extLst>
              <a:ext uri="{FF2B5EF4-FFF2-40B4-BE49-F238E27FC236}">
                <a16:creationId xmlns:a16="http://schemas.microsoft.com/office/drawing/2014/main" id="{C5B8308D-874D-6BAF-9227-104CB6A4F3BB}"/>
              </a:ext>
            </a:extLst>
          </p:cNvPr>
          <p:cNvSpPr/>
          <p:nvPr/>
        </p:nvSpPr>
        <p:spPr>
          <a:xfrm>
            <a:off x="4260242" y="5373011"/>
            <a:ext cx="1683239" cy="967403"/>
          </a:xfrm>
          <a:prstGeom prst="cub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Arial" panose="020B0604020202020204" pitchFamily="34" charset="0"/>
              <a:cs typeface="Arial" panose="020B0604020202020204" pitchFamily="34" charset="0"/>
            </a:endParaRPr>
          </a:p>
        </p:txBody>
      </p:sp>
      <p:sp>
        <p:nvSpPr>
          <p:cNvPr id="56" name="Cube 55">
            <a:extLst>
              <a:ext uri="{FF2B5EF4-FFF2-40B4-BE49-F238E27FC236}">
                <a16:creationId xmlns:a16="http://schemas.microsoft.com/office/drawing/2014/main" id="{8BC062A3-9F93-1525-4D4F-1FB187E40816}"/>
              </a:ext>
            </a:extLst>
          </p:cNvPr>
          <p:cNvSpPr/>
          <p:nvPr/>
        </p:nvSpPr>
        <p:spPr>
          <a:xfrm>
            <a:off x="4272619" y="4152287"/>
            <a:ext cx="1683239" cy="967403"/>
          </a:xfrm>
          <a:prstGeom prst="cub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BB81D26-8E90-D733-2EB6-0D2927BCFC79}"/>
              </a:ext>
            </a:extLst>
          </p:cNvPr>
          <p:cNvSpPr txBox="1"/>
          <p:nvPr/>
        </p:nvSpPr>
        <p:spPr>
          <a:xfrm>
            <a:off x="996287" y="731678"/>
            <a:ext cx="5254042" cy="276999"/>
          </a:xfrm>
          <a:prstGeom prst="rect">
            <a:avLst/>
          </a:prstGeom>
          <a:noFill/>
        </p:spPr>
        <p:txBody>
          <a:bodyPr wrap="square" rtlCol="0">
            <a:spAutoFit/>
          </a:bodyPr>
          <a:lstStyle/>
          <a:p>
            <a:r>
              <a:rPr lang="en-US" sz="1200" b="1" dirty="0"/>
              <a:t>Part 2: Risk analysis</a:t>
            </a:r>
          </a:p>
        </p:txBody>
      </p:sp>
      <p:sp>
        <p:nvSpPr>
          <p:cNvPr id="6" name="Hexagon 5">
            <a:extLst>
              <a:ext uri="{FF2B5EF4-FFF2-40B4-BE49-F238E27FC236}">
                <a16:creationId xmlns:a16="http://schemas.microsoft.com/office/drawing/2014/main" id="{832BE1ED-D4C1-2D97-B11B-2C90EFA80187}"/>
              </a:ext>
            </a:extLst>
          </p:cNvPr>
          <p:cNvSpPr/>
          <p:nvPr/>
        </p:nvSpPr>
        <p:spPr>
          <a:xfrm rot="1782986">
            <a:off x="286724" y="30111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Hexagon 6">
            <a:extLst>
              <a:ext uri="{FF2B5EF4-FFF2-40B4-BE49-F238E27FC236}">
                <a16:creationId xmlns:a16="http://schemas.microsoft.com/office/drawing/2014/main" id="{BCBD669A-D20D-B2D5-0CDA-A577EED8333C}"/>
              </a:ext>
            </a:extLst>
          </p:cNvPr>
          <p:cNvSpPr/>
          <p:nvPr/>
        </p:nvSpPr>
        <p:spPr>
          <a:xfrm rot="1782986">
            <a:off x="286724" y="76395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Hexagon 7">
            <a:extLst>
              <a:ext uri="{FF2B5EF4-FFF2-40B4-BE49-F238E27FC236}">
                <a16:creationId xmlns:a16="http://schemas.microsoft.com/office/drawing/2014/main" id="{F60DB4BF-A04C-4EA5-EC4B-D3E669CA54D0}"/>
              </a:ext>
            </a:extLst>
          </p:cNvPr>
          <p:cNvSpPr/>
          <p:nvPr/>
        </p:nvSpPr>
        <p:spPr>
          <a:xfrm rot="1782986">
            <a:off x="286724" y="122680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exagon 8">
            <a:extLst>
              <a:ext uri="{FF2B5EF4-FFF2-40B4-BE49-F238E27FC236}">
                <a16:creationId xmlns:a16="http://schemas.microsoft.com/office/drawing/2014/main" id="{FBBE5B1E-B916-1906-7BF4-FE2BFF451D2B}"/>
              </a:ext>
            </a:extLst>
          </p:cNvPr>
          <p:cNvSpPr/>
          <p:nvPr/>
        </p:nvSpPr>
        <p:spPr>
          <a:xfrm rot="1782986">
            <a:off x="286724" y="168964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Hexagon 9">
            <a:extLst>
              <a:ext uri="{FF2B5EF4-FFF2-40B4-BE49-F238E27FC236}">
                <a16:creationId xmlns:a16="http://schemas.microsoft.com/office/drawing/2014/main" id="{2F3913A3-249D-DED6-2100-991584E13AC0}"/>
              </a:ext>
            </a:extLst>
          </p:cNvPr>
          <p:cNvSpPr/>
          <p:nvPr/>
        </p:nvSpPr>
        <p:spPr>
          <a:xfrm rot="1782986">
            <a:off x="286724" y="2152490"/>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Hexagon 11">
            <a:extLst>
              <a:ext uri="{FF2B5EF4-FFF2-40B4-BE49-F238E27FC236}">
                <a16:creationId xmlns:a16="http://schemas.microsoft.com/office/drawing/2014/main" id="{61406243-8E99-64CE-8824-B05032DF7BFD}"/>
              </a:ext>
            </a:extLst>
          </p:cNvPr>
          <p:cNvSpPr/>
          <p:nvPr/>
        </p:nvSpPr>
        <p:spPr>
          <a:xfrm rot="1782986">
            <a:off x="286724" y="2615333"/>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6135113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056AC2F-DD19-3B51-1C6C-D3A17F8D7E13}"/>
              </a:ext>
            </a:extLst>
          </p:cNvPr>
          <p:cNvSpPr/>
          <p:nvPr/>
        </p:nvSpPr>
        <p:spPr>
          <a:xfrm>
            <a:off x="2084296" y="1622835"/>
            <a:ext cx="4165873" cy="677644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5ACE576C-B457-CF80-EF36-F36B9AB25B26}"/>
              </a:ext>
            </a:extLst>
          </p:cNvPr>
          <p:cNvSpPr txBox="1"/>
          <p:nvPr/>
        </p:nvSpPr>
        <p:spPr>
          <a:xfrm>
            <a:off x="996000" y="1134671"/>
            <a:ext cx="5254172" cy="261610"/>
          </a:xfrm>
          <a:prstGeom prst="rect">
            <a:avLst/>
          </a:prstGeom>
          <a:noFill/>
        </p:spPr>
        <p:txBody>
          <a:bodyPr wrap="square" rtlCol="0">
            <a:spAutoFit/>
          </a:bodyPr>
          <a:lstStyle/>
          <a:p>
            <a:r>
              <a:rPr lang="en-US" sz="1100" dirty="0"/>
              <a:t>Which needs have you identified in Jolie’s case?</a:t>
            </a:r>
          </a:p>
        </p:txBody>
      </p:sp>
      <p:cxnSp>
        <p:nvCxnSpPr>
          <p:cNvPr id="15" name="Straight Arrow Connector 14">
            <a:extLst>
              <a:ext uri="{FF2B5EF4-FFF2-40B4-BE49-F238E27FC236}">
                <a16:creationId xmlns:a16="http://schemas.microsoft.com/office/drawing/2014/main" id="{80A25975-D3AB-B86E-CC35-2F99977DF97D}"/>
              </a:ext>
            </a:extLst>
          </p:cNvPr>
          <p:cNvCxnSpPr/>
          <p:nvPr/>
        </p:nvCxnSpPr>
        <p:spPr>
          <a:xfrm>
            <a:off x="1378857" y="2580778"/>
            <a:ext cx="0" cy="4804228"/>
          </a:xfrm>
          <a:prstGeom prst="straightConnector1">
            <a:avLst/>
          </a:prstGeom>
          <a:ln w="5715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000EA6B-70F9-977B-E328-416414597D2C}"/>
              </a:ext>
            </a:extLst>
          </p:cNvPr>
          <p:cNvSpPr txBox="1"/>
          <p:nvPr/>
        </p:nvSpPr>
        <p:spPr>
          <a:xfrm>
            <a:off x="996287" y="731678"/>
            <a:ext cx="5254042" cy="276999"/>
          </a:xfrm>
          <a:prstGeom prst="rect">
            <a:avLst/>
          </a:prstGeom>
          <a:noFill/>
        </p:spPr>
        <p:txBody>
          <a:bodyPr wrap="square" rtlCol="0">
            <a:spAutoFit/>
          </a:bodyPr>
          <a:lstStyle/>
          <a:p>
            <a:r>
              <a:rPr lang="en-US" sz="1200" b="1" dirty="0"/>
              <a:t>Part 3: Child protection needs</a:t>
            </a:r>
          </a:p>
        </p:txBody>
      </p:sp>
      <p:sp>
        <p:nvSpPr>
          <p:cNvPr id="17" name="Oval 16">
            <a:extLst>
              <a:ext uri="{FF2B5EF4-FFF2-40B4-BE49-F238E27FC236}">
                <a16:creationId xmlns:a16="http://schemas.microsoft.com/office/drawing/2014/main" id="{052FC661-D636-1A84-3394-1B9C6F233BA1}"/>
              </a:ext>
            </a:extLst>
          </p:cNvPr>
          <p:cNvSpPr/>
          <p:nvPr/>
        </p:nvSpPr>
        <p:spPr>
          <a:xfrm>
            <a:off x="915914" y="1486966"/>
            <a:ext cx="957943" cy="957943"/>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575E8116-8AB5-BB21-E204-71DB35EFE1B3}"/>
              </a:ext>
            </a:extLst>
          </p:cNvPr>
          <p:cNvSpPr/>
          <p:nvPr/>
        </p:nvSpPr>
        <p:spPr>
          <a:xfrm>
            <a:off x="915914" y="7588418"/>
            <a:ext cx="957943" cy="957943"/>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D3493FD1-C1BC-4D6D-E314-C1F70A08FAFE}"/>
              </a:ext>
            </a:extLst>
          </p:cNvPr>
          <p:cNvSpPr txBox="1"/>
          <p:nvPr/>
        </p:nvSpPr>
        <p:spPr>
          <a:xfrm>
            <a:off x="527913" y="2081405"/>
            <a:ext cx="1709055" cy="261610"/>
          </a:xfrm>
          <a:prstGeom prst="rect">
            <a:avLst/>
          </a:prstGeom>
          <a:noFill/>
        </p:spPr>
        <p:txBody>
          <a:bodyPr wrap="square">
            <a:spAutoFit/>
          </a:bodyPr>
          <a:lstStyle/>
          <a:p>
            <a:pPr algn="ctr"/>
            <a:r>
              <a:rPr lang="en-US" sz="1100" b="1" dirty="0"/>
              <a:t>High priority</a:t>
            </a:r>
          </a:p>
        </p:txBody>
      </p:sp>
      <p:sp>
        <p:nvSpPr>
          <p:cNvPr id="20" name="TextBox 19">
            <a:extLst>
              <a:ext uri="{FF2B5EF4-FFF2-40B4-BE49-F238E27FC236}">
                <a16:creationId xmlns:a16="http://schemas.microsoft.com/office/drawing/2014/main" id="{E48351FF-B627-D443-111A-922899F2CBBF}"/>
              </a:ext>
            </a:extLst>
          </p:cNvPr>
          <p:cNvSpPr txBox="1"/>
          <p:nvPr/>
        </p:nvSpPr>
        <p:spPr>
          <a:xfrm>
            <a:off x="527912" y="1532150"/>
            <a:ext cx="1709055" cy="584775"/>
          </a:xfrm>
          <a:prstGeom prst="rect">
            <a:avLst/>
          </a:prstGeom>
          <a:noFill/>
        </p:spPr>
        <p:txBody>
          <a:bodyPr wrap="square">
            <a:spAutoFit/>
          </a:bodyPr>
          <a:lstStyle/>
          <a:p>
            <a:pPr algn="ctr"/>
            <a:r>
              <a:rPr lang="en-US" sz="3200" b="1" dirty="0">
                <a:solidFill>
                  <a:schemeClr val="accent1"/>
                </a:solidFill>
                <a:latin typeface="Britannic Bold" panose="020B0903060703020204" pitchFamily="34" charset="0"/>
              </a:rPr>
              <a:t>!!!</a:t>
            </a:r>
          </a:p>
        </p:txBody>
      </p:sp>
      <p:sp>
        <p:nvSpPr>
          <p:cNvPr id="21" name="TextBox 20">
            <a:extLst>
              <a:ext uri="{FF2B5EF4-FFF2-40B4-BE49-F238E27FC236}">
                <a16:creationId xmlns:a16="http://schemas.microsoft.com/office/drawing/2014/main" id="{9E0ACD69-0C8A-893C-D3B0-9A6D18EC765E}"/>
              </a:ext>
            </a:extLst>
          </p:cNvPr>
          <p:cNvSpPr txBox="1"/>
          <p:nvPr/>
        </p:nvSpPr>
        <p:spPr>
          <a:xfrm>
            <a:off x="527913" y="8137673"/>
            <a:ext cx="1709055" cy="261610"/>
          </a:xfrm>
          <a:prstGeom prst="rect">
            <a:avLst/>
          </a:prstGeom>
          <a:noFill/>
        </p:spPr>
        <p:txBody>
          <a:bodyPr wrap="square">
            <a:spAutoFit/>
          </a:bodyPr>
          <a:lstStyle/>
          <a:p>
            <a:pPr algn="ctr"/>
            <a:r>
              <a:rPr lang="en-US" sz="1100" b="1" dirty="0"/>
              <a:t>Low priority</a:t>
            </a:r>
          </a:p>
        </p:txBody>
      </p:sp>
      <p:sp>
        <p:nvSpPr>
          <p:cNvPr id="22" name="TextBox 21">
            <a:extLst>
              <a:ext uri="{FF2B5EF4-FFF2-40B4-BE49-F238E27FC236}">
                <a16:creationId xmlns:a16="http://schemas.microsoft.com/office/drawing/2014/main" id="{D6420952-A043-114D-6B54-1D4A1CC2C647}"/>
              </a:ext>
            </a:extLst>
          </p:cNvPr>
          <p:cNvSpPr txBox="1"/>
          <p:nvPr/>
        </p:nvSpPr>
        <p:spPr>
          <a:xfrm>
            <a:off x="527912" y="7588418"/>
            <a:ext cx="1709055" cy="584775"/>
          </a:xfrm>
          <a:prstGeom prst="rect">
            <a:avLst/>
          </a:prstGeom>
          <a:noFill/>
        </p:spPr>
        <p:txBody>
          <a:bodyPr wrap="square">
            <a:spAutoFit/>
          </a:bodyPr>
          <a:lstStyle/>
          <a:p>
            <a:pPr algn="ctr"/>
            <a:r>
              <a:rPr lang="en-US" sz="3200" b="1" dirty="0">
                <a:solidFill>
                  <a:schemeClr val="accent1"/>
                </a:solidFill>
                <a:latin typeface="Britannic Bold" panose="020B0903060703020204" pitchFamily="34" charset="0"/>
              </a:rPr>
              <a:t>!</a:t>
            </a:r>
          </a:p>
        </p:txBody>
      </p:sp>
      <p:sp>
        <p:nvSpPr>
          <p:cNvPr id="23" name="Hexagon 22">
            <a:extLst>
              <a:ext uri="{FF2B5EF4-FFF2-40B4-BE49-F238E27FC236}">
                <a16:creationId xmlns:a16="http://schemas.microsoft.com/office/drawing/2014/main" id="{70F54CE6-3726-2FD2-484F-0E03072A0920}"/>
              </a:ext>
            </a:extLst>
          </p:cNvPr>
          <p:cNvSpPr/>
          <p:nvPr/>
        </p:nvSpPr>
        <p:spPr>
          <a:xfrm rot="1782986">
            <a:off x="286724" y="30111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Hexagon 23">
            <a:extLst>
              <a:ext uri="{FF2B5EF4-FFF2-40B4-BE49-F238E27FC236}">
                <a16:creationId xmlns:a16="http://schemas.microsoft.com/office/drawing/2014/main" id="{9BEA9785-539A-14EA-BAFA-762B920FC35D}"/>
              </a:ext>
            </a:extLst>
          </p:cNvPr>
          <p:cNvSpPr/>
          <p:nvPr/>
        </p:nvSpPr>
        <p:spPr>
          <a:xfrm rot="1782986">
            <a:off x="286724" y="76395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Hexagon 24">
            <a:extLst>
              <a:ext uri="{FF2B5EF4-FFF2-40B4-BE49-F238E27FC236}">
                <a16:creationId xmlns:a16="http://schemas.microsoft.com/office/drawing/2014/main" id="{A865DDFB-1511-BE4C-F23B-A1F32A4CA1FB}"/>
              </a:ext>
            </a:extLst>
          </p:cNvPr>
          <p:cNvSpPr/>
          <p:nvPr/>
        </p:nvSpPr>
        <p:spPr>
          <a:xfrm rot="1782986">
            <a:off x="286724" y="122680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Hexagon 25">
            <a:extLst>
              <a:ext uri="{FF2B5EF4-FFF2-40B4-BE49-F238E27FC236}">
                <a16:creationId xmlns:a16="http://schemas.microsoft.com/office/drawing/2014/main" id="{B62EF620-B21F-B08B-26C2-71337E9F8C45}"/>
              </a:ext>
            </a:extLst>
          </p:cNvPr>
          <p:cNvSpPr/>
          <p:nvPr/>
        </p:nvSpPr>
        <p:spPr>
          <a:xfrm rot="1782986">
            <a:off x="286724" y="168964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Hexagon 26">
            <a:extLst>
              <a:ext uri="{FF2B5EF4-FFF2-40B4-BE49-F238E27FC236}">
                <a16:creationId xmlns:a16="http://schemas.microsoft.com/office/drawing/2014/main" id="{C36F447D-F6F6-A638-21FD-ACD5EDD217D8}"/>
              </a:ext>
            </a:extLst>
          </p:cNvPr>
          <p:cNvSpPr/>
          <p:nvPr/>
        </p:nvSpPr>
        <p:spPr>
          <a:xfrm rot="1782986">
            <a:off x="286724" y="2152490"/>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Hexagon 27">
            <a:extLst>
              <a:ext uri="{FF2B5EF4-FFF2-40B4-BE49-F238E27FC236}">
                <a16:creationId xmlns:a16="http://schemas.microsoft.com/office/drawing/2014/main" id="{A68C33DC-9313-8E52-AE9E-BD08AE149755}"/>
              </a:ext>
            </a:extLst>
          </p:cNvPr>
          <p:cNvSpPr/>
          <p:nvPr/>
        </p:nvSpPr>
        <p:spPr>
          <a:xfrm rot="1782986">
            <a:off x="286724" y="2615333"/>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5754643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EE84B9-C56D-C2EE-B325-C48FD0020763}"/>
              </a:ext>
            </a:extLst>
          </p:cNvPr>
          <p:cNvSpPr/>
          <p:nvPr/>
        </p:nvSpPr>
        <p:spPr>
          <a:xfrm>
            <a:off x="996286" y="2294976"/>
            <a:ext cx="5273039" cy="646608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8FE4AD0F-7046-3A53-01BF-497F89F85AD1}"/>
              </a:ext>
            </a:extLst>
          </p:cNvPr>
          <p:cNvSpPr txBox="1"/>
          <p:nvPr/>
        </p:nvSpPr>
        <p:spPr>
          <a:xfrm>
            <a:off x="996286" y="1954113"/>
            <a:ext cx="5252113" cy="261610"/>
          </a:xfrm>
          <a:prstGeom prst="rect">
            <a:avLst/>
          </a:prstGeom>
          <a:noFill/>
        </p:spPr>
        <p:txBody>
          <a:bodyPr wrap="square" rtlCol="0">
            <a:spAutoFit/>
          </a:bodyPr>
          <a:lstStyle/>
          <a:p>
            <a:r>
              <a:rPr lang="en-US" sz="1100" dirty="0">
                <a:cs typeface="Arial" panose="020B0604020202020204" pitchFamily="34" charset="0"/>
              </a:rPr>
              <a:t>How do you plan your work while keeping the overview of your caseload?</a:t>
            </a:r>
          </a:p>
        </p:txBody>
      </p:sp>
      <p:sp>
        <p:nvSpPr>
          <p:cNvPr id="3" name="TextBox 2">
            <a:extLst>
              <a:ext uri="{FF2B5EF4-FFF2-40B4-BE49-F238E27FC236}">
                <a16:creationId xmlns:a16="http://schemas.microsoft.com/office/drawing/2014/main" id="{29C628BE-69DD-2256-BE93-7422BF89239B}"/>
              </a:ext>
            </a:extLst>
          </p:cNvPr>
          <p:cNvSpPr txBox="1"/>
          <p:nvPr/>
        </p:nvSpPr>
        <p:spPr>
          <a:xfrm>
            <a:off x="996286" y="713169"/>
            <a:ext cx="5252113" cy="523220"/>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954D84"/>
                </a:highlight>
                <a:latin typeface="Calibri"/>
                <a:ea typeface="Calibri"/>
                <a:cs typeface="Calibri"/>
                <a:sym typeface="Calibri"/>
              </a:rPr>
              <a:t>SESSION 5: HOW DO I PLAN AND MANAGE MY CASELOAD? </a:t>
            </a:r>
          </a:p>
        </p:txBody>
      </p:sp>
      <p:sp>
        <p:nvSpPr>
          <p:cNvPr id="4" name="TextBox 3">
            <a:extLst>
              <a:ext uri="{FF2B5EF4-FFF2-40B4-BE49-F238E27FC236}">
                <a16:creationId xmlns:a16="http://schemas.microsoft.com/office/drawing/2014/main" id="{B9534FC9-A4EB-CB78-3A0F-93CE5A75E521}"/>
              </a:ext>
            </a:extLst>
          </p:cNvPr>
          <p:cNvSpPr txBox="1"/>
          <p:nvPr/>
        </p:nvSpPr>
        <p:spPr>
          <a:xfrm>
            <a:off x="996286" y="1597861"/>
            <a:ext cx="5273039" cy="276999"/>
          </a:xfrm>
          <a:prstGeom prst="rect">
            <a:avLst/>
          </a:prstGeom>
          <a:noFill/>
        </p:spPr>
        <p:txBody>
          <a:bodyPr wrap="square" rtlCol="0">
            <a:spAutoFit/>
          </a:bodyPr>
          <a:lstStyle/>
          <a:p>
            <a:r>
              <a:rPr lang="en-US" sz="1200" b="1" spc="300" dirty="0">
                <a:solidFill>
                  <a:schemeClr val="tx1"/>
                </a:solidFill>
              </a:rPr>
              <a:t>MANAGING A CASELOAD</a:t>
            </a:r>
          </a:p>
        </p:txBody>
      </p:sp>
      <p:grpSp>
        <p:nvGrpSpPr>
          <p:cNvPr id="47" name="Group 46">
            <a:extLst>
              <a:ext uri="{FF2B5EF4-FFF2-40B4-BE49-F238E27FC236}">
                <a16:creationId xmlns:a16="http://schemas.microsoft.com/office/drawing/2014/main" id="{6A5B756E-DBCC-B805-23EE-C688326554C2}"/>
              </a:ext>
            </a:extLst>
          </p:cNvPr>
          <p:cNvGrpSpPr/>
          <p:nvPr/>
        </p:nvGrpSpPr>
        <p:grpSpPr>
          <a:xfrm>
            <a:off x="4838902" y="7960323"/>
            <a:ext cx="775317" cy="940071"/>
            <a:chOff x="1591026" y="2323978"/>
            <a:chExt cx="775317" cy="940071"/>
          </a:xfrm>
        </p:grpSpPr>
        <p:sp>
          <p:nvSpPr>
            <p:cNvPr id="48" name="Rectangle: Single Corner Snipped 47">
              <a:extLst>
                <a:ext uri="{FF2B5EF4-FFF2-40B4-BE49-F238E27FC236}">
                  <a16:creationId xmlns:a16="http://schemas.microsoft.com/office/drawing/2014/main" id="{D6AECDFC-75B1-BEA9-DCE0-A86D14B3F164}"/>
                </a:ext>
              </a:extLst>
            </p:cNvPr>
            <p:cNvSpPr/>
            <p:nvPr/>
          </p:nvSpPr>
          <p:spPr>
            <a:xfrm>
              <a:off x="1591026" y="2323978"/>
              <a:ext cx="775317" cy="940071"/>
            </a:xfrm>
            <a:prstGeom prst="snip1Rect">
              <a:avLst/>
            </a:prstGeom>
            <a:solidFill>
              <a:schemeClr val="accent1">
                <a:lumMod val="20000"/>
                <a:lumOff val="8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6647317E-9C5C-E6FB-52CC-CC5BE59449F9}"/>
                </a:ext>
              </a:extLst>
            </p:cNvPr>
            <p:cNvGrpSpPr/>
            <p:nvPr/>
          </p:nvGrpSpPr>
          <p:grpSpPr>
            <a:xfrm>
              <a:off x="1867218" y="2543057"/>
              <a:ext cx="232947" cy="522825"/>
              <a:chOff x="5960196" y="3632825"/>
              <a:chExt cx="324376" cy="728028"/>
            </a:xfrm>
            <a:solidFill>
              <a:schemeClr val="bg1"/>
            </a:solidFill>
          </p:grpSpPr>
          <p:sp>
            <p:nvSpPr>
              <p:cNvPr id="50" name="Round Same Side Corner Rectangle 46">
                <a:extLst>
                  <a:ext uri="{FF2B5EF4-FFF2-40B4-BE49-F238E27FC236}">
                    <a16:creationId xmlns:a16="http://schemas.microsoft.com/office/drawing/2014/main" id="{D667C072-F194-349A-0AFB-C8AD5DC3F529}"/>
                  </a:ext>
                </a:extLst>
              </p:cNvPr>
              <p:cNvSpPr/>
              <p:nvPr/>
            </p:nvSpPr>
            <p:spPr>
              <a:xfrm>
                <a:off x="5962575" y="4012912"/>
                <a:ext cx="320731" cy="34794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a:extLst>
                  <a:ext uri="{FF2B5EF4-FFF2-40B4-BE49-F238E27FC236}">
                    <a16:creationId xmlns:a16="http://schemas.microsoft.com/office/drawing/2014/main" id="{BD58B7BA-AFFA-9E86-1C26-1154B9A4D0EB}"/>
                  </a:ext>
                </a:extLst>
              </p:cNvPr>
              <p:cNvSpPr/>
              <p:nvPr/>
            </p:nvSpPr>
            <p:spPr>
              <a:xfrm>
                <a:off x="5960196" y="3632825"/>
                <a:ext cx="324376" cy="3243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latin typeface="Arial" panose="020B0604020202020204" pitchFamily="34" charset="0"/>
                  <a:cs typeface="Arial" panose="020B0604020202020204" pitchFamily="34" charset="0"/>
                </a:endParaRPr>
              </a:p>
            </p:txBody>
          </p:sp>
        </p:grpSp>
      </p:grpSp>
      <p:grpSp>
        <p:nvGrpSpPr>
          <p:cNvPr id="52" name="Group 51">
            <a:extLst>
              <a:ext uri="{FF2B5EF4-FFF2-40B4-BE49-F238E27FC236}">
                <a16:creationId xmlns:a16="http://schemas.microsoft.com/office/drawing/2014/main" id="{6E48896B-F1BF-F9E7-808F-5BB065FD7EA9}"/>
              </a:ext>
            </a:extLst>
          </p:cNvPr>
          <p:cNvGrpSpPr/>
          <p:nvPr/>
        </p:nvGrpSpPr>
        <p:grpSpPr>
          <a:xfrm>
            <a:off x="5340342" y="7702939"/>
            <a:ext cx="775317" cy="940071"/>
            <a:chOff x="1591026" y="2323978"/>
            <a:chExt cx="775317" cy="940071"/>
          </a:xfrm>
        </p:grpSpPr>
        <p:sp>
          <p:nvSpPr>
            <p:cNvPr id="53" name="Rectangle: Single Corner Snipped 52">
              <a:extLst>
                <a:ext uri="{FF2B5EF4-FFF2-40B4-BE49-F238E27FC236}">
                  <a16:creationId xmlns:a16="http://schemas.microsoft.com/office/drawing/2014/main" id="{30601F7A-F32D-74B0-1E73-036F20E62345}"/>
                </a:ext>
              </a:extLst>
            </p:cNvPr>
            <p:cNvSpPr/>
            <p:nvPr/>
          </p:nvSpPr>
          <p:spPr>
            <a:xfrm>
              <a:off x="1591026" y="2323978"/>
              <a:ext cx="775317" cy="940071"/>
            </a:xfrm>
            <a:prstGeom prst="snip1Rect">
              <a:avLst/>
            </a:prstGeom>
            <a:solidFill>
              <a:schemeClr val="accent1">
                <a:lumMod val="20000"/>
                <a:lumOff val="8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8F25251D-4174-AA85-B987-8017EABEEBFE}"/>
                </a:ext>
              </a:extLst>
            </p:cNvPr>
            <p:cNvGrpSpPr/>
            <p:nvPr/>
          </p:nvGrpSpPr>
          <p:grpSpPr>
            <a:xfrm>
              <a:off x="1867218" y="2543057"/>
              <a:ext cx="232947" cy="522825"/>
              <a:chOff x="5960196" y="3632825"/>
              <a:chExt cx="324376" cy="728028"/>
            </a:xfrm>
            <a:solidFill>
              <a:schemeClr val="bg1"/>
            </a:solidFill>
          </p:grpSpPr>
          <p:sp>
            <p:nvSpPr>
              <p:cNvPr id="55" name="Round Same Side Corner Rectangle 46">
                <a:extLst>
                  <a:ext uri="{FF2B5EF4-FFF2-40B4-BE49-F238E27FC236}">
                    <a16:creationId xmlns:a16="http://schemas.microsoft.com/office/drawing/2014/main" id="{5060C393-97E8-6B7F-6089-0FD2A26950D0}"/>
                  </a:ext>
                </a:extLst>
              </p:cNvPr>
              <p:cNvSpPr/>
              <p:nvPr/>
            </p:nvSpPr>
            <p:spPr>
              <a:xfrm>
                <a:off x="5962575" y="4012912"/>
                <a:ext cx="320731" cy="34794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857EB0D4-D5C8-37DD-04F8-6E44F615B60C}"/>
                  </a:ext>
                </a:extLst>
              </p:cNvPr>
              <p:cNvSpPr/>
              <p:nvPr/>
            </p:nvSpPr>
            <p:spPr>
              <a:xfrm>
                <a:off x="5960196" y="3632825"/>
                <a:ext cx="324376" cy="3243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latin typeface="Arial" panose="020B0604020202020204" pitchFamily="34" charset="0"/>
                  <a:cs typeface="Arial" panose="020B0604020202020204" pitchFamily="34" charset="0"/>
                </a:endParaRPr>
              </a:p>
            </p:txBody>
          </p:sp>
        </p:grpSp>
      </p:grpSp>
      <p:grpSp>
        <p:nvGrpSpPr>
          <p:cNvPr id="57" name="Group 56">
            <a:extLst>
              <a:ext uri="{FF2B5EF4-FFF2-40B4-BE49-F238E27FC236}">
                <a16:creationId xmlns:a16="http://schemas.microsoft.com/office/drawing/2014/main" id="{B1E68DB2-E013-9F74-2B24-B9A77ACBB4BC}"/>
              </a:ext>
            </a:extLst>
          </p:cNvPr>
          <p:cNvGrpSpPr/>
          <p:nvPr/>
        </p:nvGrpSpPr>
        <p:grpSpPr>
          <a:xfrm>
            <a:off x="5782077" y="7355804"/>
            <a:ext cx="775317" cy="940071"/>
            <a:chOff x="1591026" y="2323978"/>
            <a:chExt cx="775317" cy="940071"/>
          </a:xfrm>
        </p:grpSpPr>
        <p:sp>
          <p:nvSpPr>
            <p:cNvPr id="58" name="Rectangle: Single Corner Snipped 57">
              <a:extLst>
                <a:ext uri="{FF2B5EF4-FFF2-40B4-BE49-F238E27FC236}">
                  <a16:creationId xmlns:a16="http://schemas.microsoft.com/office/drawing/2014/main" id="{ADD9DBFA-9296-A70D-9EF4-1616969E7F6A}"/>
                </a:ext>
              </a:extLst>
            </p:cNvPr>
            <p:cNvSpPr/>
            <p:nvPr/>
          </p:nvSpPr>
          <p:spPr>
            <a:xfrm>
              <a:off x="1591026" y="2323978"/>
              <a:ext cx="775317" cy="940071"/>
            </a:xfrm>
            <a:prstGeom prst="snip1Rect">
              <a:avLst/>
            </a:prstGeom>
            <a:solidFill>
              <a:schemeClr val="accent1">
                <a:lumMod val="20000"/>
                <a:lumOff val="8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9" name="Group 58">
              <a:extLst>
                <a:ext uri="{FF2B5EF4-FFF2-40B4-BE49-F238E27FC236}">
                  <a16:creationId xmlns:a16="http://schemas.microsoft.com/office/drawing/2014/main" id="{7A633964-6B0E-BE2A-5D2E-0C404000D1C2}"/>
                </a:ext>
              </a:extLst>
            </p:cNvPr>
            <p:cNvGrpSpPr/>
            <p:nvPr/>
          </p:nvGrpSpPr>
          <p:grpSpPr>
            <a:xfrm>
              <a:off x="1867218" y="2543057"/>
              <a:ext cx="232947" cy="522825"/>
              <a:chOff x="5960196" y="3632825"/>
              <a:chExt cx="324376" cy="728028"/>
            </a:xfrm>
            <a:solidFill>
              <a:schemeClr val="bg1"/>
            </a:solidFill>
          </p:grpSpPr>
          <p:sp>
            <p:nvSpPr>
              <p:cNvPr id="60" name="Round Same Side Corner Rectangle 46">
                <a:extLst>
                  <a:ext uri="{FF2B5EF4-FFF2-40B4-BE49-F238E27FC236}">
                    <a16:creationId xmlns:a16="http://schemas.microsoft.com/office/drawing/2014/main" id="{9C6B385A-14E3-E483-BDE7-34BFC1FCB01B}"/>
                  </a:ext>
                </a:extLst>
              </p:cNvPr>
              <p:cNvSpPr/>
              <p:nvPr/>
            </p:nvSpPr>
            <p:spPr>
              <a:xfrm>
                <a:off x="5962575" y="4012912"/>
                <a:ext cx="320731" cy="34794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2A89747D-18DF-8AEF-F2B1-5EE9344A152A}"/>
                  </a:ext>
                </a:extLst>
              </p:cNvPr>
              <p:cNvSpPr/>
              <p:nvPr/>
            </p:nvSpPr>
            <p:spPr>
              <a:xfrm>
                <a:off x="5960196" y="3632825"/>
                <a:ext cx="324376" cy="3243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latin typeface="Arial" panose="020B0604020202020204" pitchFamily="34" charset="0"/>
                  <a:cs typeface="Arial" panose="020B0604020202020204" pitchFamily="34" charset="0"/>
                </a:endParaRPr>
              </a:p>
            </p:txBody>
          </p:sp>
        </p:grpSp>
      </p:grpSp>
      <p:sp>
        <p:nvSpPr>
          <p:cNvPr id="62" name="Hexagon 61">
            <a:extLst>
              <a:ext uri="{FF2B5EF4-FFF2-40B4-BE49-F238E27FC236}">
                <a16:creationId xmlns:a16="http://schemas.microsoft.com/office/drawing/2014/main" id="{2DD11206-F4F4-16DC-ADC8-B130FC5C663F}"/>
              </a:ext>
            </a:extLst>
          </p:cNvPr>
          <p:cNvSpPr/>
          <p:nvPr/>
        </p:nvSpPr>
        <p:spPr>
          <a:xfrm rot="1782986">
            <a:off x="286724" y="30111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a:extLst>
              <a:ext uri="{FF2B5EF4-FFF2-40B4-BE49-F238E27FC236}">
                <a16:creationId xmlns:a16="http://schemas.microsoft.com/office/drawing/2014/main" id="{D7D42363-CD2C-4BF6-C4A5-382B474B1138}"/>
              </a:ext>
            </a:extLst>
          </p:cNvPr>
          <p:cNvSpPr/>
          <p:nvPr/>
        </p:nvSpPr>
        <p:spPr>
          <a:xfrm rot="1782986">
            <a:off x="286724" y="76395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a:extLst>
              <a:ext uri="{FF2B5EF4-FFF2-40B4-BE49-F238E27FC236}">
                <a16:creationId xmlns:a16="http://schemas.microsoft.com/office/drawing/2014/main" id="{8E7B514E-CD9B-A05A-3141-EC3B82F65B71}"/>
              </a:ext>
            </a:extLst>
          </p:cNvPr>
          <p:cNvSpPr/>
          <p:nvPr/>
        </p:nvSpPr>
        <p:spPr>
          <a:xfrm rot="1782986">
            <a:off x="286724" y="122680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a:extLst>
              <a:ext uri="{FF2B5EF4-FFF2-40B4-BE49-F238E27FC236}">
                <a16:creationId xmlns:a16="http://schemas.microsoft.com/office/drawing/2014/main" id="{ED86BA46-FAA1-62C2-C4AE-68A18A328936}"/>
              </a:ext>
            </a:extLst>
          </p:cNvPr>
          <p:cNvSpPr/>
          <p:nvPr/>
        </p:nvSpPr>
        <p:spPr>
          <a:xfrm rot="1782986">
            <a:off x="286724" y="168964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a:extLst>
              <a:ext uri="{FF2B5EF4-FFF2-40B4-BE49-F238E27FC236}">
                <a16:creationId xmlns:a16="http://schemas.microsoft.com/office/drawing/2014/main" id="{D73AFBE8-085F-E0E5-CFEF-4E12F24BCF95}"/>
              </a:ext>
            </a:extLst>
          </p:cNvPr>
          <p:cNvSpPr/>
          <p:nvPr/>
        </p:nvSpPr>
        <p:spPr>
          <a:xfrm rot="1782986">
            <a:off x="286724" y="215249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a:extLst>
              <a:ext uri="{FF2B5EF4-FFF2-40B4-BE49-F238E27FC236}">
                <a16:creationId xmlns:a16="http://schemas.microsoft.com/office/drawing/2014/main" id="{717C27F0-CD99-2A60-C13E-530EA524BD72}"/>
              </a:ext>
            </a:extLst>
          </p:cNvPr>
          <p:cNvSpPr/>
          <p:nvPr/>
        </p:nvSpPr>
        <p:spPr>
          <a:xfrm rot="1782986">
            <a:off x="286724" y="2615333"/>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343115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E9385E-7193-A52B-D0C6-EC198675DD5B}"/>
              </a:ext>
            </a:extLst>
          </p:cNvPr>
          <p:cNvSpPr txBox="1"/>
          <p:nvPr/>
        </p:nvSpPr>
        <p:spPr>
          <a:xfrm>
            <a:off x="996286" y="714536"/>
            <a:ext cx="5273039" cy="276999"/>
          </a:xfrm>
          <a:prstGeom prst="rect">
            <a:avLst/>
          </a:prstGeom>
          <a:noFill/>
        </p:spPr>
        <p:txBody>
          <a:bodyPr wrap="square" rtlCol="0">
            <a:spAutoFit/>
          </a:bodyPr>
          <a:lstStyle/>
          <a:p>
            <a:r>
              <a:rPr lang="en-US" sz="1200" b="1" spc="300" dirty="0">
                <a:solidFill>
                  <a:schemeClr val="tx1"/>
                </a:solidFill>
              </a:rPr>
              <a:t>CASE FILE CHECKLIST TOOL</a:t>
            </a:r>
          </a:p>
        </p:txBody>
      </p:sp>
      <p:graphicFrame>
        <p:nvGraphicFramePr>
          <p:cNvPr id="7" name="Table 7">
            <a:extLst>
              <a:ext uri="{FF2B5EF4-FFF2-40B4-BE49-F238E27FC236}">
                <a16:creationId xmlns:a16="http://schemas.microsoft.com/office/drawing/2014/main" id="{5D334BC5-ADB9-3949-18CA-92379939CF79}"/>
              </a:ext>
            </a:extLst>
          </p:cNvPr>
          <p:cNvGraphicFramePr>
            <a:graphicFrameLocks noGrp="1"/>
          </p:cNvGraphicFramePr>
          <p:nvPr>
            <p:extLst>
              <p:ext uri="{D42A27DB-BD31-4B8C-83A1-F6EECF244321}">
                <p14:modId xmlns:p14="http://schemas.microsoft.com/office/powerpoint/2010/main" val="1147465816"/>
              </p:ext>
            </p:extLst>
          </p:nvPr>
        </p:nvGraphicFramePr>
        <p:xfrm>
          <a:off x="996286" y="1167687"/>
          <a:ext cx="5273038" cy="4332224"/>
        </p:xfrm>
        <a:graphic>
          <a:graphicData uri="http://schemas.openxmlformats.org/drawingml/2006/table">
            <a:tbl>
              <a:tblPr firstRow="1" bandRow="1">
                <a:tableStyleId>{5C22544A-7EE6-4342-B048-85BDC9FD1C3A}</a:tableStyleId>
              </a:tblPr>
              <a:tblGrid>
                <a:gridCol w="1111342">
                  <a:extLst>
                    <a:ext uri="{9D8B030D-6E8A-4147-A177-3AD203B41FA5}">
                      <a16:colId xmlns:a16="http://schemas.microsoft.com/office/drawing/2014/main" val="1657693909"/>
                    </a:ext>
                  </a:extLst>
                </a:gridCol>
                <a:gridCol w="4161696">
                  <a:extLst>
                    <a:ext uri="{9D8B030D-6E8A-4147-A177-3AD203B41FA5}">
                      <a16:colId xmlns:a16="http://schemas.microsoft.com/office/drawing/2014/main" val="3226904591"/>
                    </a:ext>
                  </a:extLst>
                </a:gridCol>
              </a:tblGrid>
              <a:tr h="0">
                <a:tc gridSpan="2">
                  <a:txBody>
                    <a:bodyPr/>
                    <a:lstStyle/>
                    <a:p>
                      <a:r>
                        <a:rPr lang="en-CA" sz="1050" dirty="0">
                          <a:solidFill>
                            <a:schemeClr val="bg1"/>
                          </a:solidFill>
                          <a:latin typeface="+mn-lt"/>
                        </a:rPr>
                        <a:t>DESCRIPTION</a:t>
                      </a:r>
                      <a:endParaRPr lang="en-US" sz="1050" dirty="0">
                        <a:solidFill>
                          <a:schemeClr val="bg1"/>
                        </a:solidFill>
                        <a:latin typeface="+mn-lt"/>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hMerge="1">
                  <a:txBody>
                    <a:bodyPr/>
                    <a:lstStyle/>
                    <a:p>
                      <a:endParaRPr lang="en-US"/>
                    </a:p>
                  </a:txBody>
                  <a:tcPr/>
                </a:tc>
                <a:extLst>
                  <a:ext uri="{0D108BD9-81ED-4DB2-BD59-A6C34878D82A}">
                    <a16:rowId xmlns:a16="http://schemas.microsoft.com/office/drawing/2014/main" val="343118312"/>
                  </a:ext>
                </a:extLst>
              </a:tr>
              <a:tr h="370840">
                <a:tc>
                  <a:txBody>
                    <a:bodyPr/>
                    <a:lstStyle/>
                    <a:p>
                      <a:r>
                        <a:rPr lang="en-US" sz="1050" b="1" dirty="0">
                          <a:solidFill>
                            <a:srgbClr val="000000"/>
                          </a:solidFill>
                          <a:effectLst/>
                          <a:latin typeface="+mn-lt"/>
                          <a:ea typeface="Calibri" panose="020F0502020204030204" pitchFamily="34" charset="0"/>
                        </a:rPr>
                        <a:t>Definition</a:t>
                      </a:r>
                      <a:endParaRPr lang="en-US" sz="1050" dirty="0">
                        <a:latin typeface="+mn-lt"/>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dirty="0">
                          <a:solidFill>
                            <a:srgbClr val="000000"/>
                          </a:solidFill>
                          <a:effectLst/>
                          <a:latin typeface="+mn-lt"/>
                          <a:ea typeface="Calibri" panose="020F0502020204030204" pitchFamily="34" charset="0"/>
                        </a:rPr>
                        <a:t>A case file review is a supervision practice used to assess a caseworker’s application of case management competencies and record keeping. During a case file review, the supervisor verifies that the case is being managed properly and that the documentation is accurate and complete throughout the steps of the case. It is also an opportunity for a supervisor to identify areas of development and support that might be beneficial for the caseworker.</a:t>
                      </a:r>
                      <a:endParaRPr lang="en-US" sz="1050" dirty="0">
                        <a:latin typeface="+mn-lt"/>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293751975"/>
                  </a:ext>
                </a:extLst>
              </a:tr>
              <a:tr h="370840">
                <a:tc>
                  <a:txBody>
                    <a:bodyPr/>
                    <a:lstStyle/>
                    <a:p>
                      <a:r>
                        <a:rPr lang="en-US" sz="1050" b="1" dirty="0">
                          <a:solidFill>
                            <a:srgbClr val="000000"/>
                          </a:solidFill>
                          <a:effectLst/>
                          <a:latin typeface="+mn-lt"/>
                          <a:ea typeface="Calibri" panose="020F0502020204030204" pitchFamily="34" charset="0"/>
                        </a:rPr>
                        <a:t>Purpose of the Tool</a:t>
                      </a:r>
                      <a:endParaRPr lang="en-US" sz="1050" dirty="0">
                        <a:latin typeface="+mn-lt"/>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r>
                        <a:rPr lang="en-US" sz="1050" dirty="0">
                          <a:solidFill>
                            <a:srgbClr val="000000"/>
                          </a:solidFill>
                          <a:effectLst/>
                          <a:latin typeface="+mn-lt"/>
                          <a:ea typeface="Calibri" panose="020F0502020204030204" pitchFamily="34" charset="0"/>
                        </a:rPr>
                        <a:t>The Case File Checklist Tool should be used as a guide for supervisors to review a single child protection case. This tool is part of regular coaching, and feedback should be provided in individual supervision sessions. </a:t>
                      </a:r>
                      <a:endParaRPr lang="en-US" sz="1050" dirty="0">
                        <a:latin typeface="+mn-lt"/>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193914780"/>
                  </a:ext>
                </a:extLst>
              </a:tr>
              <a:tr h="370840">
                <a:tc>
                  <a:txBody>
                    <a:bodyPr/>
                    <a:lstStyle/>
                    <a:p>
                      <a:r>
                        <a:rPr lang="en-US" sz="1050" b="1" dirty="0">
                          <a:solidFill>
                            <a:srgbClr val="000000"/>
                          </a:solidFill>
                          <a:effectLst/>
                          <a:latin typeface="+mn-lt"/>
                          <a:ea typeface="Calibri" panose="020F0502020204030204" pitchFamily="34" charset="0"/>
                        </a:rPr>
                        <a:t>Frequency</a:t>
                      </a:r>
                      <a:endParaRPr lang="en-US" sz="1050" dirty="0">
                        <a:latin typeface="+mn-lt"/>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dirty="0">
                          <a:solidFill>
                            <a:srgbClr val="000000"/>
                          </a:solidFill>
                          <a:effectLst/>
                          <a:latin typeface="+mn-lt"/>
                          <a:ea typeface="Calibri" panose="020F0502020204030204" pitchFamily="34" charset="0"/>
                        </a:rPr>
                        <a:t>A supervisor should review 3-5 files for each caseworker on a monthly basis. </a:t>
                      </a:r>
                    </a:p>
                    <a:p>
                      <a:endParaRPr lang="en-US" sz="1050" dirty="0">
                        <a:latin typeface="+mn-lt"/>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331730311"/>
                  </a:ext>
                </a:extLst>
              </a:tr>
              <a:tr h="370840">
                <a:tc>
                  <a:txBody>
                    <a:bodyPr/>
                    <a:lstStyle/>
                    <a:p>
                      <a:r>
                        <a:rPr lang="en-US" sz="1050" b="1" dirty="0">
                          <a:solidFill>
                            <a:srgbClr val="000000"/>
                          </a:solidFill>
                          <a:effectLst/>
                          <a:latin typeface="+mn-lt"/>
                          <a:ea typeface="Calibri" panose="020F0502020204030204" pitchFamily="34" charset="0"/>
                        </a:rPr>
                        <a:t>Guidance</a:t>
                      </a:r>
                      <a:endParaRPr lang="en-US" sz="1050" dirty="0">
                        <a:latin typeface="+mn-lt"/>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en-US" sz="1050" dirty="0">
                          <a:solidFill>
                            <a:srgbClr val="000000"/>
                          </a:solidFill>
                          <a:effectLst/>
                          <a:latin typeface="+mn-lt"/>
                          <a:ea typeface="Calibri" panose="020F0502020204030204" pitchFamily="34" charset="0"/>
                        </a:rPr>
                        <a:t>This tool can be used for the review of case files at all stages of the case management process. It is suggested that the supervisor selects some cases (which can be open or closed) randomly for review. The supervisor should review the cases independently, provide feedback to the caseworker in an individual supervision session, and follow up on the progress.</a:t>
                      </a:r>
                    </a:p>
                    <a:p>
                      <a:pPr>
                        <a:lnSpc>
                          <a:spcPct val="107000"/>
                        </a:lnSpc>
                        <a:spcAft>
                          <a:spcPts val="800"/>
                        </a:spcAft>
                      </a:pPr>
                      <a:r>
                        <a:rPr lang="en-US" sz="1050" dirty="0">
                          <a:solidFill>
                            <a:srgbClr val="000000"/>
                          </a:solidFill>
                          <a:effectLst/>
                          <a:latin typeface="+mn-lt"/>
                          <a:ea typeface="Calibri" panose="020F0502020204030204" pitchFamily="34" charset="0"/>
                        </a:rPr>
                        <a:t>If there are trends within the team regarding common record-keeping mistakes or misunderstandings, these can be addressed during group supervision as observed trends.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4095962614"/>
                  </a:ext>
                </a:extLst>
              </a:tr>
            </a:tbl>
          </a:graphicData>
        </a:graphic>
      </p:graphicFrame>
      <p:sp>
        <p:nvSpPr>
          <p:cNvPr id="13" name="Hexagon 12">
            <a:extLst>
              <a:ext uri="{FF2B5EF4-FFF2-40B4-BE49-F238E27FC236}">
                <a16:creationId xmlns:a16="http://schemas.microsoft.com/office/drawing/2014/main" id="{247D21BA-9AF8-0172-B889-6CA0545DECAD}"/>
              </a:ext>
            </a:extLst>
          </p:cNvPr>
          <p:cNvSpPr/>
          <p:nvPr/>
        </p:nvSpPr>
        <p:spPr>
          <a:xfrm rot="1782986">
            <a:off x="286724" y="30111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Hexagon 13">
            <a:extLst>
              <a:ext uri="{FF2B5EF4-FFF2-40B4-BE49-F238E27FC236}">
                <a16:creationId xmlns:a16="http://schemas.microsoft.com/office/drawing/2014/main" id="{D38CECA2-1555-2377-DDAC-12320061737D}"/>
              </a:ext>
            </a:extLst>
          </p:cNvPr>
          <p:cNvSpPr/>
          <p:nvPr/>
        </p:nvSpPr>
        <p:spPr>
          <a:xfrm rot="1782986">
            <a:off x="286724" y="76395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Hexagon 14">
            <a:extLst>
              <a:ext uri="{FF2B5EF4-FFF2-40B4-BE49-F238E27FC236}">
                <a16:creationId xmlns:a16="http://schemas.microsoft.com/office/drawing/2014/main" id="{AEE355DF-15A0-31D5-ED32-A315B6657C91}"/>
              </a:ext>
            </a:extLst>
          </p:cNvPr>
          <p:cNvSpPr/>
          <p:nvPr/>
        </p:nvSpPr>
        <p:spPr>
          <a:xfrm rot="1782986">
            <a:off x="286724" y="122680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Hexagon 15">
            <a:extLst>
              <a:ext uri="{FF2B5EF4-FFF2-40B4-BE49-F238E27FC236}">
                <a16:creationId xmlns:a16="http://schemas.microsoft.com/office/drawing/2014/main" id="{D55E5F59-C18B-B267-6305-B4959317C5F6}"/>
              </a:ext>
            </a:extLst>
          </p:cNvPr>
          <p:cNvSpPr/>
          <p:nvPr/>
        </p:nvSpPr>
        <p:spPr>
          <a:xfrm rot="1782986">
            <a:off x="286724" y="168964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Hexagon 16">
            <a:extLst>
              <a:ext uri="{FF2B5EF4-FFF2-40B4-BE49-F238E27FC236}">
                <a16:creationId xmlns:a16="http://schemas.microsoft.com/office/drawing/2014/main" id="{E93DC152-6DED-F7E9-84C8-1E5DA9FC9F53}"/>
              </a:ext>
            </a:extLst>
          </p:cNvPr>
          <p:cNvSpPr/>
          <p:nvPr/>
        </p:nvSpPr>
        <p:spPr>
          <a:xfrm rot="1782986">
            <a:off x="286724" y="215249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Hexagon 17">
            <a:extLst>
              <a:ext uri="{FF2B5EF4-FFF2-40B4-BE49-F238E27FC236}">
                <a16:creationId xmlns:a16="http://schemas.microsoft.com/office/drawing/2014/main" id="{26FBF3C6-726A-8BE3-EBEF-B2CF5EAE5E0D}"/>
              </a:ext>
            </a:extLst>
          </p:cNvPr>
          <p:cNvSpPr/>
          <p:nvPr/>
        </p:nvSpPr>
        <p:spPr>
          <a:xfrm rot="1782986">
            <a:off x="286724" y="2615333"/>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5241576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68BC7944-54AD-E222-A747-458FA56C8316}"/>
              </a:ext>
            </a:extLst>
          </p:cNvPr>
          <p:cNvGraphicFramePr>
            <a:graphicFrameLocks noGrp="1"/>
          </p:cNvGraphicFramePr>
          <p:nvPr>
            <p:extLst>
              <p:ext uri="{D42A27DB-BD31-4B8C-83A1-F6EECF244321}">
                <p14:modId xmlns:p14="http://schemas.microsoft.com/office/powerpoint/2010/main" val="1424948194"/>
              </p:ext>
            </p:extLst>
          </p:nvPr>
        </p:nvGraphicFramePr>
        <p:xfrm>
          <a:off x="1005840" y="1508760"/>
          <a:ext cx="5273041" cy="7549134"/>
        </p:xfrm>
        <a:graphic>
          <a:graphicData uri="http://schemas.openxmlformats.org/drawingml/2006/table">
            <a:tbl>
              <a:tblPr firstRow="1" firstCol="1" bandRow="1">
                <a:tableStyleId>{5C22544A-7EE6-4342-B048-85BDC9FD1C3A}</a:tableStyleId>
              </a:tblPr>
              <a:tblGrid>
                <a:gridCol w="217125">
                  <a:extLst>
                    <a:ext uri="{9D8B030D-6E8A-4147-A177-3AD203B41FA5}">
                      <a16:colId xmlns:a16="http://schemas.microsoft.com/office/drawing/2014/main" val="174181941"/>
                    </a:ext>
                  </a:extLst>
                </a:gridCol>
                <a:gridCol w="3257595">
                  <a:extLst>
                    <a:ext uri="{9D8B030D-6E8A-4147-A177-3AD203B41FA5}">
                      <a16:colId xmlns:a16="http://schemas.microsoft.com/office/drawing/2014/main" val="4241601616"/>
                    </a:ext>
                  </a:extLst>
                </a:gridCol>
                <a:gridCol w="609600">
                  <a:extLst>
                    <a:ext uri="{9D8B030D-6E8A-4147-A177-3AD203B41FA5}">
                      <a16:colId xmlns:a16="http://schemas.microsoft.com/office/drawing/2014/main" val="3669849538"/>
                    </a:ext>
                  </a:extLst>
                </a:gridCol>
                <a:gridCol w="1188721">
                  <a:extLst>
                    <a:ext uri="{9D8B030D-6E8A-4147-A177-3AD203B41FA5}">
                      <a16:colId xmlns:a16="http://schemas.microsoft.com/office/drawing/2014/main" val="956966085"/>
                    </a:ext>
                  </a:extLst>
                </a:gridCol>
              </a:tblGrid>
              <a:tr h="0">
                <a:tc gridSpan="2">
                  <a:txBody>
                    <a:bodyPr/>
                    <a:lstStyle/>
                    <a:p>
                      <a:pPr>
                        <a:lnSpc>
                          <a:spcPct val="107000"/>
                        </a:lnSpc>
                        <a:spcAft>
                          <a:spcPts val="800"/>
                        </a:spcAft>
                      </a:pPr>
                      <a:r>
                        <a:rPr lang="en-US" sz="1000" dirty="0">
                          <a:solidFill>
                            <a:schemeClr val="tx1"/>
                          </a:solidFill>
                          <a:effectLst/>
                        </a:rPr>
                        <a:t>General Documentation</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a:txBody>
                    <a:bodyPr/>
                    <a:lstStyle/>
                    <a:p>
                      <a:pPr>
                        <a:lnSpc>
                          <a:spcPct val="107000"/>
                        </a:lnSpc>
                        <a:spcAft>
                          <a:spcPts val="800"/>
                        </a:spcAft>
                      </a:pPr>
                      <a:r>
                        <a:rPr lang="en-US" sz="1000" dirty="0">
                          <a:solidFill>
                            <a:schemeClr val="tx1"/>
                          </a:solidFill>
                          <a:effectLst/>
                        </a:rPr>
                        <a:t>Y/N/NA</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en-US" sz="1000" dirty="0">
                          <a:solidFill>
                            <a:schemeClr val="tx1"/>
                          </a:solidFill>
                          <a:effectLst/>
                        </a:rPr>
                        <a:t>Comments/ Recommendations  </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048203771"/>
                  </a:ext>
                </a:extLst>
              </a:tr>
              <a:tr h="271731">
                <a:tc>
                  <a:txBody>
                    <a:bodyPr/>
                    <a:lstStyle/>
                    <a:p>
                      <a:pPr>
                        <a:lnSpc>
                          <a:spcPct val="107000"/>
                        </a:lnSpc>
                        <a:spcAft>
                          <a:spcPts val="800"/>
                        </a:spcAft>
                      </a:pPr>
                      <a:r>
                        <a:rPr lang="en-US" sz="1000" dirty="0">
                          <a:solidFill>
                            <a:schemeClr val="tx1"/>
                          </a:solidFill>
                          <a:effectLst/>
                        </a:rPr>
                        <a:t>1</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1000" dirty="0">
                          <a:solidFill>
                            <a:schemeClr val="tx1"/>
                          </a:solidFill>
                          <a:effectLst/>
                        </a:rPr>
                        <a:t>Paper documentation for each child is stored in its own individual file, clearly labeled with the individual I.D. code</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612772914"/>
                  </a:ext>
                </a:extLst>
              </a:tr>
              <a:tr h="271731">
                <a:tc>
                  <a:txBody>
                    <a:bodyPr/>
                    <a:lstStyle/>
                    <a:p>
                      <a:pPr>
                        <a:lnSpc>
                          <a:spcPct val="107000"/>
                        </a:lnSpc>
                        <a:spcAft>
                          <a:spcPts val="800"/>
                        </a:spcAft>
                      </a:pPr>
                      <a:r>
                        <a:rPr lang="en-US" sz="1000" dirty="0">
                          <a:solidFill>
                            <a:schemeClr val="tx1"/>
                          </a:solidFill>
                          <a:effectLst/>
                        </a:rPr>
                        <a:t>2</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1000" dirty="0">
                          <a:solidFill>
                            <a:schemeClr val="tx1"/>
                          </a:solidFill>
                          <a:effectLst/>
                        </a:rPr>
                        <a:t>Each step in the case management process that occurred thus far has a corresponding form</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557039156"/>
                  </a:ext>
                </a:extLst>
              </a:tr>
              <a:tr h="271731">
                <a:tc>
                  <a:txBody>
                    <a:bodyPr/>
                    <a:lstStyle/>
                    <a:p>
                      <a:pPr>
                        <a:lnSpc>
                          <a:spcPct val="107000"/>
                        </a:lnSpc>
                        <a:spcAft>
                          <a:spcPts val="800"/>
                        </a:spcAft>
                      </a:pPr>
                      <a:r>
                        <a:rPr lang="en-US" sz="1000" dirty="0">
                          <a:solidFill>
                            <a:schemeClr val="tx1"/>
                          </a:solidFill>
                          <a:effectLst/>
                        </a:rPr>
                        <a:t>3</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1000" dirty="0">
                          <a:solidFill>
                            <a:schemeClr val="tx1"/>
                          </a:solidFill>
                          <a:effectLst/>
                        </a:rPr>
                        <a:t>All relevant sections of the forms are filled out completely and accurately according to the status of the case</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205609926"/>
                  </a:ext>
                </a:extLst>
              </a:tr>
              <a:tr h="0">
                <a:tc gridSpan="2">
                  <a:txBody>
                    <a:bodyPr/>
                    <a:lstStyle/>
                    <a:p>
                      <a:pPr>
                        <a:lnSpc>
                          <a:spcPct val="107000"/>
                        </a:lnSpc>
                        <a:spcAft>
                          <a:spcPts val="800"/>
                        </a:spcAft>
                      </a:pPr>
                      <a:r>
                        <a:rPr lang="en-US" sz="1000" b="1" dirty="0">
                          <a:solidFill>
                            <a:schemeClr val="tx1"/>
                          </a:solidFill>
                          <a:effectLst/>
                        </a:rPr>
                        <a:t>Identification and Registration </a:t>
                      </a:r>
                      <a:endParaRPr lang="en-US" sz="1000" b="1"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a:txBody>
                    <a:bodyPr/>
                    <a:lstStyle/>
                    <a:p>
                      <a:pPr>
                        <a:lnSpc>
                          <a:spcPct val="107000"/>
                        </a:lnSpc>
                        <a:spcAft>
                          <a:spcPts val="800"/>
                        </a:spcAft>
                      </a:pPr>
                      <a:r>
                        <a:rPr lang="en-US" sz="1000" b="1" dirty="0">
                          <a:solidFill>
                            <a:schemeClr val="tx1"/>
                          </a:solidFill>
                          <a:effectLst/>
                        </a:rPr>
                        <a:t>Y/N/NA</a:t>
                      </a:r>
                      <a:endParaRPr lang="en-US" sz="1000" b="1"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en-US" sz="1000" b="1" dirty="0">
                          <a:solidFill>
                            <a:schemeClr val="tx1"/>
                          </a:solidFill>
                          <a:effectLst/>
                        </a:rPr>
                        <a:t>Comments/ Recommendations  </a:t>
                      </a:r>
                      <a:endParaRPr lang="en-US" sz="1000" b="1"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440232317"/>
                  </a:ext>
                </a:extLst>
              </a:tr>
              <a:tr h="271731">
                <a:tc>
                  <a:txBody>
                    <a:bodyPr/>
                    <a:lstStyle/>
                    <a:p>
                      <a:pPr>
                        <a:lnSpc>
                          <a:spcPct val="107000"/>
                        </a:lnSpc>
                        <a:spcAft>
                          <a:spcPts val="800"/>
                        </a:spcAft>
                      </a:pPr>
                      <a:r>
                        <a:rPr lang="en-US" sz="1000" dirty="0">
                          <a:solidFill>
                            <a:schemeClr val="tx1"/>
                          </a:solidFill>
                          <a:effectLst/>
                        </a:rPr>
                        <a:t>1</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1000" dirty="0">
                          <a:solidFill>
                            <a:schemeClr val="tx1"/>
                          </a:solidFill>
                          <a:effectLst/>
                        </a:rPr>
                        <a:t>The registration form is completed, including thorough details related to child/family information and where to find the child</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810785394"/>
                  </a:ext>
                </a:extLst>
              </a:tr>
              <a:tr h="271731">
                <a:tc>
                  <a:txBody>
                    <a:bodyPr/>
                    <a:lstStyle/>
                    <a:p>
                      <a:pPr>
                        <a:lnSpc>
                          <a:spcPct val="107000"/>
                        </a:lnSpc>
                        <a:spcAft>
                          <a:spcPts val="800"/>
                        </a:spcAft>
                      </a:pPr>
                      <a:r>
                        <a:rPr lang="en-US" sz="1000" dirty="0">
                          <a:solidFill>
                            <a:schemeClr val="tx1"/>
                          </a:solidFill>
                          <a:effectLst/>
                        </a:rPr>
                        <a:t>2</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1000" dirty="0">
                          <a:solidFill>
                            <a:schemeClr val="tx1"/>
                          </a:solidFill>
                          <a:effectLst/>
                        </a:rPr>
                        <a:t>Informed consent/] assent to collect, store and share information has been obtained from the child and caregiver</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915926483"/>
                  </a:ext>
                </a:extLst>
              </a:tr>
              <a:tr h="179798">
                <a:tc>
                  <a:txBody>
                    <a:bodyPr/>
                    <a:lstStyle/>
                    <a:p>
                      <a:pPr>
                        <a:lnSpc>
                          <a:spcPct val="107000"/>
                        </a:lnSpc>
                        <a:spcAft>
                          <a:spcPts val="800"/>
                        </a:spcAft>
                      </a:pPr>
                      <a:r>
                        <a:rPr lang="en-US" sz="1000" dirty="0">
                          <a:solidFill>
                            <a:schemeClr val="tx1"/>
                          </a:solidFill>
                          <a:effectLst/>
                        </a:rPr>
                        <a:t>3</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1000" dirty="0">
                          <a:solidFill>
                            <a:schemeClr val="tx1"/>
                          </a:solidFill>
                          <a:effectLst/>
                        </a:rPr>
                        <a:t>The child’s protection concern(s) meets the organization/ agency’s vulnerability criteria</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4144616037"/>
                  </a:ext>
                </a:extLst>
              </a:tr>
              <a:tr h="0">
                <a:tc gridSpan="2">
                  <a:txBody>
                    <a:bodyPr/>
                    <a:lstStyle/>
                    <a:p>
                      <a:pPr>
                        <a:lnSpc>
                          <a:spcPct val="107000"/>
                        </a:lnSpc>
                        <a:spcAft>
                          <a:spcPts val="800"/>
                        </a:spcAft>
                      </a:pPr>
                      <a:r>
                        <a:rPr lang="en-US" sz="1000" b="1" dirty="0">
                          <a:solidFill>
                            <a:schemeClr val="tx1"/>
                          </a:solidFill>
                          <a:effectLst/>
                        </a:rPr>
                        <a:t>Assessment </a:t>
                      </a:r>
                      <a:endParaRPr lang="en-US" sz="1000" b="1"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a:txBody>
                    <a:bodyPr/>
                    <a:lstStyle/>
                    <a:p>
                      <a:pPr>
                        <a:lnSpc>
                          <a:spcPct val="107000"/>
                        </a:lnSpc>
                        <a:spcAft>
                          <a:spcPts val="800"/>
                        </a:spcAft>
                      </a:pPr>
                      <a:r>
                        <a:rPr lang="en-US" sz="1000" b="1" dirty="0">
                          <a:solidFill>
                            <a:schemeClr val="tx1"/>
                          </a:solidFill>
                          <a:effectLst/>
                        </a:rPr>
                        <a:t>Y/N/NA</a:t>
                      </a:r>
                      <a:endParaRPr lang="en-US" sz="1000" b="1"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en-US" sz="1000" b="1" dirty="0">
                          <a:solidFill>
                            <a:schemeClr val="tx1"/>
                          </a:solidFill>
                          <a:effectLst/>
                        </a:rPr>
                        <a:t>Comments/ Recommendations  </a:t>
                      </a:r>
                      <a:endParaRPr lang="en-US" sz="1000" b="1"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590771950"/>
                  </a:ext>
                </a:extLst>
              </a:tr>
              <a:tr h="363663">
                <a:tc>
                  <a:txBody>
                    <a:bodyPr/>
                    <a:lstStyle/>
                    <a:p>
                      <a:pPr>
                        <a:lnSpc>
                          <a:spcPct val="107000"/>
                        </a:lnSpc>
                        <a:spcAft>
                          <a:spcPts val="800"/>
                        </a:spcAft>
                      </a:pPr>
                      <a:r>
                        <a:rPr lang="en-US" sz="1000" dirty="0">
                          <a:solidFill>
                            <a:schemeClr val="tx1"/>
                          </a:solidFill>
                          <a:effectLst/>
                        </a:rPr>
                        <a:t>1</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1000" dirty="0">
                          <a:solidFill>
                            <a:schemeClr val="tx1"/>
                          </a:solidFill>
                          <a:effectLst/>
                        </a:rPr>
                        <a:t>The assessment was carried out within 1 week of the identification/registration (</a:t>
                      </a:r>
                      <a:r>
                        <a:rPr lang="en-US" sz="1000" dirty="0">
                          <a:solidFill>
                            <a:schemeClr val="tx1"/>
                          </a:solidFill>
                          <a:effectLst/>
                          <a:highlight>
                            <a:srgbClr val="FFFFFF"/>
                          </a:highlight>
                        </a:rPr>
                        <a:t>or in accordance with timelines agreed upon in country</a:t>
                      </a:r>
                      <a:r>
                        <a:rPr lang="en-US" sz="1000" dirty="0">
                          <a:solidFill>
                            <a:schemeClr val="tx1"/>
                          </a:solidFill>
                          <a:effectLst/>
                        </a:rPr>
                        <a:t>)</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4024538897"/>
                  </a:ext>
                </a:extLst>
              </a:tr>
              <a:tr h="179798">
                <a:tc>
                  <a:txBody>
                    <a:bodyPr/>
                    <a:lstStyle/>
                    <a:p>
                      <a:pPr>
                        <a:lnSpc>
                          <a:spcPct val="107000"/>
                        </a:lnSpc>
                        <a:spcAft>
                          <a:spcPts val="800"/>
                        </a:spcAft>
                      </a:pPr>
                      <a:r>
                        <a:rPr lang="en-US" sz="1000" dirty="0">
                          <a:solidFill>
                            <a:schemeClr val="tx1"/>
                          </a:solidFill>
                          <a:effectLst/>
                        </a:rPr>
                        <a:t>2</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1000" dirty="0">
                          <a:solidFill>
                            <a:schemeClr val="tx1"/>
                          </a:solidFill>
                          <a:effectLst/>
                        </a:rPr>
                        <a:t>The caseworker clearly identified and described the child protection concerns</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434903765"/>
                  </a:ext>
                </a:extLst>
              </a:tr>
              <a:tr h="271731">
                <a:tc>
                  <a:txBody>
                    <a:bodyPr/>
                    <a:lstStyle/>
                    <a:p>
                      <a:pPr>
                        <a:lnSpc>
                          <a:spcPct val="107000"/>
                        </a:lnSpc>
                        <a:spcAft>
                          <a:spcPts val="800"/>
                        </a:spcAft>
                      </a:pPr>
                      <a:r>
                        <a:rPr lang="en-US" sz="1000" dirty="0">
                          <a:solidFill>
                            <a:schemeClr val="tx1"/>
                          </a:solidFill>
                          <a:effectLst/>
                        </a:rPr>
                        <a:t>3</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1000" dirty="0">
                          <a:solidFill>
                            <a:schemeClr val="tx1"/>
                          </a:solidFill>
                          <a:effectLst/>
                        </a:rPr>
                        <a:t>The assessment comprehensively described the needs and protective factors for the child and family</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360748701"/>
                  </a:ext>
                </a:extLst>
              </a:tr>
              <a:tr h="271731">
                <a:tc>
                  <a:txBody>
                    <a:bodyPr/>
                    <a:lstStyle/>
                    <a:p>
                      <a:pPr>
                        <a:lnSpc>
                          <a:spcPct val="107000"/>
                        </a:lnSpc>
                        <a:spcAft>
                          <a:spcPts val="800"/>
                        </a:spcAft>
                      </a:pPr>
                      <a:r>
                        <a:rPr lang="en-US" sz="1000" dirty="0">
                          <a:solidFill>
                            <a:schemeClr val="tx1"/>
                          </a:solidFill>
                          <a:effectLst/>
                        </a:rPr>
                        <a:t>4</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1000" dirty="0">
                          <a:solidFill>
                            <a:schemeClr val="tx1"/>
                          </a:solidFill>
                          <a:effectLst/>
                        </a:rPr>
                        <a:t>Case documentation provides adequate information to prioritize as low, medium or high risk</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335317488"/>
                  </a:ext>
                </a:extLst>
              </a:tr>
              <a:tr h="0">
                <a:tc gridSpan="2">
                  <a:txBody>
                    <a:bodyPr/>
                    <a:lstStyle/>
                    <a:p>
                      <a:pPr>
                        <a:lnSpc>
                          <a:spcPct val="107000"/>
                        </a:lnSpc>
                        <a:spcAft>
                          <a:spcPts val="800"/>
                        </a:spcAft>
                      </a:pPr>
                      <a:r>
                        <a:rPr lang="en-US" sz="1000" b="1" dirty="0">
                          <a:solidFill>
                            <a:schemeClr val="tx1"/>
                          </a:solidFill>
                          <a:effectLst/>
                        </a:rPr>
                        <a:t>Case Planning  </a:t>
                      </a:r>
                      <a:endParaRPr lang="en-US" sz="1000" b="1"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a:txBody>
                    <a:bodyPr/>
                    <a:lstStyle/>
                    <a:p>
                      <a:pPr>
                        <a:lnSpc>
                          <a:spcPct val="107000"/>
                        </a:lnSpc>
                        <a:spcAft>
                          <a:spcPts val="800"/>
                        </a:spcAft>
                      </a:pPr>
                      <a:r>
                        <a:rPr lang="en-US" sz="1000" b="1" dirty="0">
                          <a:solidFill>
                            <a:schemeClr val="tx1"/>
                          </a:solidFill>
                          <a:effectLst/>
                        </a:rPr>
                        <a:t>Y/N/NA</a:t>
                      </a:r>
                      <a:endParaRPr lang="en-US" sz="1000" b="1"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en-US" sz="1000" b="1" dirty="0">
                          <a:solidFill>
                            <a:schemeClr val="tx1"/>
                          </a:solidFill>
                          <a:effectLst/>
                        </a:rPr>
                        <a:t>Comments/ Recommendations  </a:t>
                      </a:r>
                      <a:endParaRPr lang="en-US" sz="1000" b="1"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548008630"/>
                  </a:ext>
                </a:extLst>
              </a:tr>
              <a:tr h="179798">
                <a:tc>
                  <a:txBody>
                    <a:bodyPr/>
                    <a:lstStyle/>
                    <a:p>
                      <a:pPr>
                        <a:lnSpc>
                          <a:spcPct val="107000"/>
                        </a:lnSpc>
                        <a:spcAft>
                          <a:spcPts val="800"/>
                        </a:spcAft>
                      </a:pPr>
                      <a:r>
                        <a:rPr lang="en-US" sz="1000" dirty="0">
                          <a:solidFill>
                            <a:schemeClr val="tx1"/>
                          </a:solidFill>
                          <a:effectLst/>
                        </a:rPr>
                        <a:t>1</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1000" dirty="0">
                          <a:solidFill>
                            <a:schemeClr val="tx1"/>
                          </a:solidFill>
                          <a:effectLst/>
                        </a:rPr>
                        <a:t>The case plan was completed within 2 weeks from the completion of the assessment</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359260796"/>
                  </a:ext>
                </a:extLst>
              </a:tr>
              <a:tr h="179798">
                <a:tc>
                  <a:txBody>
                    <a:bodyPr/>
                    <a:lstStyle/>
                    <a:p>
                      <a:pPr>
                        <a:lnSpc>
                          <a:spcPct val="107000"/>
                        </a:lnSpc>
                        <a:spcAft>
                          <a:spcPts val="800"/>
                        </a:spcAft>
                      </a:pPr>
                      <a:r>
                        <a:rPr lang="en-US" sz="1000" dirty="0">
                          <a:solidFill>
                            <a:schemeClr val="tx1"/>
                          </a:solidFill>
                          <a:effectLst/>
                        </a:rPr>
                        <a:t>2</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1000" dirty="0">
                          <a:solidFill>
                            <a:schemeClr val="tx1"/>
                          </a:solidFill>
                          <a:effectLst/>
                        </a:rPr>
                        <a:t>The actions within the case plan address the identified needs and risks</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639516208"/>
                  </a:ext>
                </a:extLst>
              </a:tr>
              <a:tr h="179798">
                <a:tc>
                  <a:txBody>
                    <a:bodyPr/>
                    <a:lstStyle/>
                    <a:p>
                      <a:pPr>
                        <a:lnSpc>
                          <a:spcPct val="107000"/>
                        </a:lnSpc>
                        <a:spcAft>
                          <a:spcPts val="800"/>
                        </a:spcAft>
                      </a:pPr>
                      <a:r>
                        <a:rPr lang="en-US" sz="1000" dirty="0">
                          <a:solidFill>
                            <a:schemeClr val="tx1"/>
                          </a:solidFill>
                          <a:effectLst/>
                        </a:rPr>
                        <a:t>3 </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1000" dirty="0">
                          <a:solidFill>
                            <a:schemeClr val="tx1"/>
                          </a:solidFill>
                          <a:effectLst/>
                        </a:rPr>
                        <a:t>The case plan was developed with the child and caregiver </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53954114"/>
                  </a:ext>
                </a:extLst>
              </a:tr>
              <a:tr h="271731">
                <a:tc>
                  <a:txBody>
                    <a:bodyPr/>
                    <a:lstStyle/>
                    <a:p>
                      <a:pPr>
                        <a:lnSpc>
                          <a:spcPct val="107000"/>
                        </a:lnSpc>
                        <a:spcAft>
                          <a:spcPts val="800"/>
                        </a:spcAft>
                      </a:pPr>
                      <a:r>
                        <a:rPr lang="en-US" sz="1000" dirty="0">
                          <a:solidFill>
                            <a:schemeClr val="tx1"/>
                          </a:solidFill>
                          <a:effectLst/>
                        </a:rPr>
                        <a:t>4</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1000" dirty="0">
                          <a:solidFill>
                            <a:schemeClr val="tx1"/>
                          </a:solidFill>
                          <a:effectLst/>
                        </a:rPr>
                        <a:t>The case plan clearly identifies the agreed upon timeframes for actions to be taken, and by whom</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84341111"/>
                  </a:ext>
                </a:extLst>
              </a:tr>
            </a:tbl>
          </a:graphicData>
        </a:graphic>
      </p:graphicFrame>
      <p:graphicFrame>
        <p:nvGraphicFramePr>
          <p:cNvPr id="8" name="Table 7">
            <a:extLst>
              <a:ext uri="{FF2B5EF4-FFF2-40B4-BE49-F238E27FC236}">
                <a16:creationId xmlns:a16="http://schemas.microsoft.com/office/drawing/2014/main" id="{4386EC85-9946-46A3-9D8E-4C69349FD3BA}"/>
              </a:ext>
            </a:extLst>
          </p:cNvPr>
          <p:cNvGraphicFramePr>
            <a:graphicFrameLocks noGrp="1"/>
          </p:cNvGraphicFramePr>
          <p:nvPr>
            <p:extLst>
              <p:ext uri="{D42A27DB-BD31-4B8C-83A1-F6EECF244321}">
                <p14:modId xmlns:p14="http://schemas.microsoft.com/office/powerpoint/2010/main" val="4101237891"/>
              </p:ext>
            </p:extLst>
          </p:nvPr>
        </p:nvGraphicFramePr>
        <p:xfrm>
          <a:off x="1006474" y="682662"/>
          <a:ext cx="5254625" cy="518160"/>
        </p:xfrm>
        <a:graphic>
          <a:graphicData uri="http://schemas.openxmlformats.org/drawingml/2006/table">
            <a:tbl>
              <a:tblPr firstRow="1" firstCol="1" bandRow="1">
                <a:tableStyleId>{5C22544A-7EE6-4342-B048-85BDC9FD1C3A}</a:tableStyleId>
              </a:tblPr>
              <a:tblGrid>
                <a:gridCol w="1091267">
                  <a:extLst>
                    <a:ext uri="{9D8B030D-6E8A-4147-A177-3AD203B41FA5}">
                      <a16:colId xmlns:a16="http://schemas.microsoft.com/office/drawing/2014/main" val="610269195"/>
                    </a:ext>
                  </a:extLst>
                </a:gridCol>
                <a:gridCol w="1231430">
                  <a:extLst>
                    <a:ext uri="{9D8B030D-6E8A-4147-A177-3AD203B41FA5}">
                      <a16:colId xmlns:a16="http://schemas.microsoft.com/office/drawing/2014/main" val="1673074155"/>
                    </a:ext>
                  </a:extLst>
                </a:gridCol>
                <a:gridCol w="1465964">
                  <a:extLst>
                    <a:ext uri="{9D8B030D-6E8A-4147-A177-3AD203B41FA5}">
                      <a16:colId xmlns:a16="http://schemas.microsoft.com/office/drawing/2014/main" val="4226915940"/>
                    </a:ext>
                  </a:extLst>
                </a:gridCol>
                <a:gridCol w="1465964">
                  <a:extLst>
                    <a:ext uri="{9D8B030D-6E8A-4147-A177-3AD203B41FA5}">
                      <a16:colId xmlns:a16="http://schemas.microsoft.com/office/drawing/2014/main" val="3756089391"/>
                    </a:ext>
                  </a:extLst>
                </a:gridCol>
              </a:tblGrid>
              <a:tr h="181088">
                <a:tc>
                  <a:txBody>
                    <a:bodyPr/>
                    <a:lstStyle/>
                    <a:p>
                      <a:pPr algn="r"/>
                      <a:r>
                        <a:rPr lang="en-US" sz="1100" dirty="0">
                          <a:solidFill>
                            <a:schemeClr val="tx1"/>
                          </a:solidFill>
                          <a:effectLst/>
                        </a:rPr>
                        <a:t>Case Number</a:t>
                      </a:r>
                      <a:endParaRPr lang="en-US" sz="1200" dirty="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r"/>
                      <a:r>
                        <a:rPr lang="en-US" sz="1100" dirty="0">
                          <a:solidFill>
                            <a:schemeClr val="tx1"/>
                          </a:solidFill>
                          <a:effectLst/>
                        </a:rPr>
                        <a:t> </a:t>
                      </a:r>
                      <a:endParaRPr lang="en-US" sz="1200" dirty="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a:r>
                        <a:rPr lang="en-US" sz="1100" dirty="0">
                          <a:solidFill>
                            <a:schemeClr val="tx1"/>
                          </a:solidFill>
                          <a:effectLst/>
                        </a:rPr>
                        <a:t>Caseworker</a:t>
                      </a:r>
                      <a:endParaRPr lang="en-US" sz="1200" dirty="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r"/>
                      <a:r>
                        <a:rPr lang="en-US" sz="1100" dirty="0">
                          <a:solidFill>
                            <a:schemeClr val="tx1"/>
                          </a:solidFill>
                          <a:effectLst/>
                        </a:rPr>
                        <a:t> </a:t>
                      </a:r>
                      <a:endParaRPr lang="en-US" sz="1200" dirty="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872479432"/>
                  </a:ext>
                </a:extLst>
              </a:tr>
              <a:tr h="0">
                <a:tc>
                  <a:txBody>
                    <a:bodyPr/>
                    <a:lstStyle/>
                    <a:p>
                      <a:pPr algn="r"/>
                      <a:r>
                        <a:rPr lang="en-US" sz="1100" dirty="0">
                          <a:solidFill>
                            <a:schemeClr val="tx1"/>
                          </a:solidFill>
                          <a:effectLst/>
                        </a:rPr>
                        <a:t>Date</a:t>
                      </a:r>
                      <a:endParaRPr lang="en-US" sz="1200" dirty="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r"/>
                      <a:r>
                        <a:rPr lang="en-US" sz="1100" dirty="0">
                          <a:solidFill>
                            <a:schemeClr val="tx1"/>
                          </a:solidFill>
                          <a:effectLst/>
                        </a:rPr>
                        <a:t> </a:t>
                      </a:r>
                      <a:endParaRPr lang="en-US" sz="1200" dirty="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a:r>
                        <a:rPr lang="en-US" sz="1100" b="1" dirty="0">
                          <a:solidFill>
                            <a:schemeClr val="tx1"/>
                          </a:solidFill>
                          <a:effectLst/>
                        </a:rPr>
                        <a:t>Supervisor</a:t>
                      </a:r>
                      <a:r>
                        <a:rPr lang="en-US" sz="1100" dirty="0">
                          <a:solidFill>
                            <a:schemeClr val="tx1"/>
                          </a:solidFill>
                          <a:effectLst/>
                        </a:rPr>
                        <a:t> </a:t>
                      </a:r>
                      <a:endParaRPr lang="en-US" sz="1200" dirty="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r"/>
                      <a:r>
                        <a:rPr lang="en-US" sz="1100" dirty="0">
                          <a:solidFill>
                            <a:schemeClr val="tx1"/>
                          </a:solidFill>
                          <a:effectLst/>
                        </a:rPr>
                        <a:t> </a:t>
                      </a:r>
                      <a:endParaRPr lang="en-US" sz="1200" dirty="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837439711"/>
                  </a:ext>
                </a:extLst>
              </a:tr>
            </a:tbl>
          </a:graphicData>
        </a:graphic>
      </p:graphicFrame>
      <p:sp>
        <p:nvSpPr>
          <p:cNvPr id="9" name="Hexagon 8">
            <a:extLst>
              <a:ext uri="{FF2B5EF4-FFF2-40B4-BE49-F238E27FC236}">
                <a16:creationId xmlns:a16="http://schemas.microsoft.com/office/drawing/2014/main" id="{F52EA52D-017D-E3C4-66E1-B3EA92ABA653}"/>
              </a:ext>
            </a:extLst>
          </p:cNvPr>
          <p:cNvSpPr/>
          <p:nvPr/>
        </p:nvSpPr>
        <p:spPr>
          <a:xfrm rot="1782986">
            <a:off x="286724" y="30111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Hexagon 9">
            <a:extLst>
              <a:ext uri="{FF2B5EF4-FFF2-40B4-BE49-F238E27FC236}">
                <a16:creationId xmlns:a16="http://schemas.microsoft.com/office/drawing/2014/main" id="{2CA0DB70-72A4-0F59-84C7-D771A1B80054}"/>
              </a:ext>
            </a:extLst>
          </p:cNvPr>
          <p:cNvSpPr/>
          <p:nvPr/>
        </p:nvSpPr>
        <p:spPr>
          <a:xfrm rot="1782986">
            <a:off x="286724" y="76395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Hexagon 10">
            <a:extLst>
              <a:ext uri="{FF2B5EF4-FFF2-40B4-BE49-F238E27FC236}">
                <a16:creationId xmlns:a16="http://schemas.microsoft.com/office/drawing/2014/main" id="{BE909A24-409D-6278-8DE8-D8740F4970A9}"/>
              </a:ext>
            </a:extLst>
          </p:cNvPr>
          <p:cNvSpPr/>
          <p:nvPr/>
        </p:nvSpPr>
        <p:spPr>
          <a:xfrm rot="1782986">
            <a:off x="286724" y="122680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Hexagon 11">
            <a:extLst>
              <a:ext uri="{FF2B5EF4-FFF2-40B4-BE49-F238E27FC236}">
                <a16:creationId xmlns:a16="http://schemas.microsoft.com/office/drawing/2014/main" id="{3A48873D-8CAB-BBF4-1B4C-C0C57B5EA676}"/>
              </a:ext>
            </a:extLst>
          </p:cNvPr>
          <p:cNvSpPr/>
          <p:nvPr/>
        </p:nvSpPr>
        <p:spPr>
          <a:xfrm rot="1782986">
            <a:off x="286724" y="168964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Hexagon 12">
            <a:extLst>
              <a:ext uri="{FF2B5EF4-FFF2-40B4-BE49-F238E27FC236}">
                <a16:creationId xmlns:a16="http://schemas.microsoft.com/office/drawing/2014/main" id="{CA908623-51DF-28D6-233C-7F8353DE87AA}"/>
              </a:ext>
            </a:extLst>
          </p:cNvPr>
          <p:cNvSpPr/>
          <p:nvPr/>
        </p:nvSpPr>
        <p:spPr>
          <a:xfrm rot="1782986">
            <a:off x="286724" y="215249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Hexagon 13">
            <a:extLst>
              <a:ext uri="{FF2B5EF4-FFF2-40B4-BE49-F238E27FC236}">
                <a16:creationId xmlns:a16="http://schemas.microsoft.com/office/drawing/2014/main" id="{79C42398-78FA-337D-A10C-862709C86094}"/>
              </a:ext>
            </a:extLst>
          </p:cNvPr>
          <p:cNvSpPr/>
          <p:nvPr/>
        </p:nvSpPr>
        <p:spPr>
          <a:xfrm rot="1782986">
            <a:off x="286724" y="2615333"/>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87943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F355D47-0B72-CE29-2D60-F9F24F763FEB}"/>
              </a:ext>
            </a:extLst>
          </p:cNvPr>
          <p:cNvSpPr txBox="1"/>
          <p:nvPr/>
        </p:nvSpPr>
        <p:spPr>
          <a:xfrm>
            <a:off x="996287" y="714381"/>
            <a:ext cx="5254042" cy="276999"/>
          </a:xfrm>
          <a:prstGeom prst="rect">
            <a:avLst/>
          </a:prstGeom>
          <a:noFill/>
        </p:spPr>
        <p:txBody>
          <a:bodyPr wrap="square" rtlCol="0">
            <a:spAutoFit/>
          </a:bodyPr>
          <a:lstStyle/>
          <a:p>
            <a:r>
              <a:rPr lang="en-US" sz="1200" b="1" spc="300" dirty="0">
                <a:solidFill>
                  <a:schemeClr val="tx1"/>
                </a:solidFill>
              </a:rPr>
              <a:t>COMPETENCY FRAMEWORK</a:t>
            </a:r>
          </a:p>
        </p:txBody>
      </p:sp>
      <p:sp>
        <p:nvSpPr>
          <p:cNvPr id="4" name="Hexagon 3">
            <a:extLst>
              <a:ext uri="{FF2B5EF4-FFF2-40B4-BE49-F238E27FC236}">
                <a16:creationId xmlns:a16="http://schemas.microsoft.com/office/drawing/2014/main" id="{FA116BFD-B003-4F0F-E379-78F6094512F8}"/>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Hexagon 4">
            <a:extLst>
              <a:ext uri="{FF2B5EF4-FFF2-40B4-BE49-F238E27FC236}">
                <a16:creationId xmlns:a16="http://schemas.microsoft.com/office/drawing/2014/main" id="{13D8A280-50EF-AB93-6CBD-E9C9C83D76D1}"/>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Hexagon 6">
            <a:extLst>
              <a:ext uri="{FF2B5EF4-FFF2-40B4-BE49-F238E27FC236}">
                <a16:creationId xmlns:a16="http://schemas.microsoft.com/office/drawing/2014/main" id="{0BD1454E-4490-0BF5-CCDB-D00BFBAE7C90}"/>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Hexagon 7">
            <a:extLst>
              <a:ext uri="{FF2B5EF4-FFF2-40B4-BE49-F238E27FC236}">
                <a16:creationId xmlns:a16="http://schemas.microsoft.com/office/drawing/2014/main" id="{6A80A1D3-84E5-6CE8-5361-3D8706CA22F7}"/>
              </a:ext>
            </a:extLst>
          </p:cNvPr>
          <p:cNvSpPr/>
          <p:nvPr/>
        </p:nvSpPr>
        <p:spPr>
          <a:xfrm rot="1782986">
            <a:off x="286724" y="168964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exagon 8">
            <a:extLst>
              <a:ext uri="{FF2B5EF4-FFF2-40B4-BE49-F238E27FC236}">
                <a16:creationId xmlns:a16="http://schemas.microsoft.com/office/drawing/2014/main" id="{B4E6DD6A-A72C-6574-83F4-59F63EE5C926}"/>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EB8C9B19-4759-F733-7174-C625F2776C76}"/>
              </a:ext>
            </a:extLst>
          </p:cNvPr>
          <p:cNvSpPr txBox="1"/>
          <p:nvPr/>
        </p:nvSpPr>
        <p:spPr>
          <a:xfrm>
            <a:off x="991379" y="1117417"/>
            <a:ext cx="5254041" cy="2101473"/>
          </a:xfrm>
          <a:prstGeom prst="rect">
            <a:avLst/>
          </a:prstGeom>
          <a:noFill/>
        </p:spPr>
        <p:txBody>
          <a:bodyPr wrap="square">
            <a:spAutoFit/>
          </a:bodyPr>
          <a:lstStyle/>
          <a:p>
            <a:pPr>
              <a:lnSpc>
                <a:spcPct val="107000"/>
              </a:lnSpc>
              <a:spcAft>
                <a:spcPts val="800"/>
              </a:spcAft>
            </a:pPr>
            <a:r>
              <a:rPr lang="en-US" sz="1000" dirty="0">
                <a:effectLst/>
                <a:latin typeface="Calibri" panose="020F0502020204030204" pitchFamily="34" charset="0"/>
                <a:ea typeface="Calibri" panose="020F0502020204030204" pitchFamily="34" charset="0"/>
              </a:rPr>
              <a:t>This competency framework outlines the competencies required to be a child protection caseworker in a humanitarian context. Each competency has corresponding indicators, which detail the expected knowledge, attitudes and skills required to demonstrate that competency.  </a:t>
            </a:r>
          </a:p>
          <a:p>
            <a:pPr>
              <a:lnSpc>
                <a:spcPct val="107000"/>
              </a:lnSpc>
              <a:spcAft>
                <a:spcPts val="800"/>
              </a:spcAft>
            </a:pPr>
            <a:r>
              <a:rPr lang="en-US" sz="1000" dirty="0">
                <a:effectLst/>
                <a:latin typeface="Calibri" panose="020F0502020204030204" pitchFamily="34" charset="0"/>
                <a:ea typeface="Calibri" panose="020F0502020204030204" pitchFamily="34" charset="0"/>
              </a:rPr>
              <a:t>This competency framework has been developed as part of the Inter-Agency Child Protection Case Management Training Package and it has been informed by a desk review of relevant competency frameworks and tools.  It is designed to draw from the Child Protection in Humanitarian Action Competency Framework, complimenting it to cater for the specific professional competencies required by caseworkers.</a:t>
            </a:r>
          </a:p>
          <a:p>
            <a:pPr>
              <a:lnSpc>
                <a:spcPct val="107000"/>
              </a:lnSpc>
              <a:spcAft>
                <a:spcPts val="800"/>
              </a:spcAft>
            </a:pPr>
            <a:r>
              <a:rPr lang="en-US" sz="1000" dirty="0">
                <a:effectLst/>
                <a:latin typeface="Calibri" panose="020F0502020204030204" pitchFamily="34" charset="0"/>
                <a:ea typeface="Calibri" panose="020F0502020204030204" pitchFamily="34" charset="0"/>
              </a:rPr>
              <a:t>This framework has been developed as part of the Inter-Agency Child Protection Case Management Training Package, but it may also be used to inform staff recruitment, learning and professional development, performance management, and planning.</a:t>
            </a:r>
          </a:p>
        </p:txBody>
      </p:sp>
      <p:graphicFrame>
        <p:nvGraphicFramePr>
          <p:cNvPr id="2" name="Table 1">
            <a:extLst>
              <a:ext uri="{FF2B5EF4-FFF2-40B4-BE49-F238E27FC236}">
                <a16:creationId xmlns:a16="http://schemas.microsoft.com/office/drawing/2014/main" id="{97CA416A-FB76-4773-2B39-A1E7C8D60757}"/>
              </a:ext>
            </a:extLst>
          </p:cNvPr>
          <p:cNvGraphicFramePr>
            <a:graphicFrameLocks noGrp="1"/>
          </p:cNvGraphicFramePr>
          <p:nvPr>
            <p:extLst>
              <p:ext uri="{D42A27DB-BD31-4B8C-83A1-F6EECF244321}">
                <p14:modId xmlns:p14="http://schemas.microsoft.com/office/powerpoint/2010/main" val="3468610453"/>
              </p:ext>
            </p:extLst>
          </p:nvPr>
        </p:nvGraphicFramePr>
        <p:xfrm>
          <a:off x="991379" y="3344927"/>
          <a:ext cx="5254041" cy="5802249"/>
        </p:xfrm>
        <a:graphic>
          <a:graphicData uri="http://schemas.openxmlformats.org/drawingml/2006/table">
            <a:tbl>
              <a:tblPr bandRow="1">
                <a:tableStyleId>{5C22544A-7EE6-4342-B048-85BDC9FD1C3A}</a:tableStyleId>
              </a:tblPr>
              <a:tblGrid>
                <a:gridCol w="919314">
                  <a:extLst>
                    <a:ext uri="{9D8B030D-6E8A-4147-A177-3AD203B41FA5}">
                      <a16:colId xmlns:a16="http://schemas.microsoft.com/office/drawing/2014/main" val="2576619600"/>
                    </a:ext>
                  </a:extLst>
                </a:gridCol>
                <a:gridCol w="4334727">
                  <a:extLst>
                    <a:ext uri="{9D8B030D-6E8A-4147-A177-3AD203B41FA5}">
                      <a16:colId xmlns:a16="http://schemas.microsoft.com/office/drawing/2014/main" val="2355429032"/>
                    </a:ext>
                  </a:extLst>
                </a:gridCol>
              </a:tblGrid>
              <a:tr h="135526">
                <a:tc>
                  <a:txBody>
                    <a:bodyPr/>
                    <a:lstStyle/>
                    <a:p>
                      <a:pPr>
                        <a:lnSpc>
                          <a:spcPct val="107000"/>
                        </a:lnSpc>
                        <a:spcAft>
                          <a:spcPts val="0"/>
                        </a:spcAft>
                      </a:pPr>
                      <a:r>
                        <a:rPr lang="en-US" sz="1000" b="1" dirty="0">
                          <a:solidFill>
                            <a:schemeClr val="bg1"/>
                          </a:solidFill>
                          <a:effectLst/>
                        </a:rPr>
                        <a:t>Competencies</a:t>
                      </a:r>
                      <a:endParaRPr lang="en-US" sz="1000" b="1" dirty="0">
                        <a:solidFill>
                          <a:schemeClr val="bg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tc>
                  <a:txBody>
                    <a:bodyPr/>
                    <a:lstStyle/>
                    <a:p>
                      <a:pPr>
                        <a:lnSpc>
                          <a:spcPct val="107000"/>
                        </a:lnSpc>
                        <a:spcAft>
                          <a:spcPts val="0"/>
                        </a:spcAft>
                      </a:pPr>
                      <a:r>
                        <a:rPr lang="en-US" sz="1000" b="1" dirty="0">
                          <a:solidFill>
                            <a:schemeClr val="bg1"/>
                          </a:solidFill>
                          <a:effectLst/>
                        </a:rPr>
                        <a:t>Indicators</a:t>
                      </a:r>
                      <a:endParaRPr lang="en-US" sz="1000" b="1" dirty="0">
                        <a:solidFill>
                          <a:schemeClr val="bg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extLst>
                  <a:ext uri="{0D108BD9-81ED-4DB2-BD59-A6C34878D82A}">
                    <a16:rowId xmlns:a16="http://schemas.microsoft.com/office/drawing/2014/main" val="2794939912"/>
                  </a:ext>
                </a:extLst>
              </a:tr>
              <a:tr h="135526">
                <a:tc gridSpan="2">
                  <a:txBody>
                    <a:bodyPr/>
                    <a:lstStyle/>
                    <a:p>
                      <a:pPr>
                        <a:lnSpc>
                          <a:spcPct val="107000"/>
                        </a:lnSpc>
                        <a:spcAft>
                          <a:spcPts val="0"/>
                        </a:spcAft>
                      </a:pPr>
                      <a:r>
                        <a:rPr lang="en-US" sz="1000" b="1" dirty="0">
                          <a:effectLst/>
                        </a:rPr>
                        <a:t>1. Personal Knowledge, Attitudes and Skills </a:t>
                      </a:r>
                      <a:endParaRPr lang="en-US" sz="1000" b="1" dirty="0">
                        <a:effectLst/>
                        <a:latin typeface="Calibri" panose="020F0502020204030204" pitchFamily="34" charset="0"/>
                        <a:ea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extLst>
                  <a:ext uri="{0D108BD9-81ED-4DB2-BD59-A6C34878D82A}">
                    <a16:rowId xmlns:a16="http://schemas.microsoft.com/office/drawing/2014/main" val="3922619076"/>
                  </a:ext>
                </a:extLst>
              </a:tr>
              <a:tr h="1561982">
                <a:tc>
                  <a:txBody>
                    <a:bodyPr/>
                    <a:lstStyle/>
                    <a:p>
                      <a:pPr>
                        <a:lnSpc>
                          <a:spcPct val="107000"/>
                        </a:lnSpc>
                        <a:spcAft>
                          <a:spcPts val="0"/>
                        </a:spcAft>
                      </a:pPr>
                      <a:r>
                        <a:rPr lang="en-US" sz="1000" dirty="0">
                          <a:effectLst/>
                        </a:rPr>
                        <a:t>Diversity and inclusion</a:t>
                      </a:r>
                      <a:endParaRPr lang="en-US" sz="1000" dirty="0">
                        <a:effectLst/>
                        <a:latin typeface="Calibri" panose="020F0502020204030204" pitchFamily="34" charset="0"/>
                        <a:ea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171450" lvl="0" indent="-171450">
                        <a:lnSpc>
                          <a:spcPct val="107000"/>
                        </a:lnSpc>
                        <a:spcAft>
                          <a:spcPts val="0"/>
                        </a:spcAft>
                        <a:buClr>
                          <a:srgbClr val="000000"/>
                        </a:buClr>
                        <a:buSzPts val="1000"/>
                        <a:buFont typeface="Arial" panose="020B0604020202020204" pitchFamily="34" charset="0"/>
                        <a:buChar char="•"/>
                      </a:pPr>
                      <a:r>
                        <a:rPr lang="en-US" sz="1000" dirty="0">
                          <a:effectLst/>
                        </a:rPr>
                        <a:t>Acknowledges and values other people’s perspectives and differences.</a:t>
                      </a:r>
                    </a:p>
                    <a:p>
                      <a:pPr marL="171450" lvl="0" indent="-171450">
                        <a:lnSpc>
                          <a:spcPct val="107000"/>
                        </a:lnSpc>
                        <a:spcAft>
                          <a:spcPts val="0"/>
                        </a:spcAft>
                        <a:buClr>
                          <a:srgbClr val="000000"/>
                        </a:buClr>
                        <a:buSzPts val="1000"/>
                        <a:buFont typeface="Arial" panose="020B0604020202020204" pitchFamily="34" charset="0"/>
                        <a:buChar char="•"/>
                      </a:pPr>
                      <a:r>
                        <a:rPr lang="en-US" sz="1000" dirty="0">
                          <a:effectLst/>
                        </a:rPr>
                        <a:t>Treats all children and caregivers with respect, fairness and dignity regardless of race, color, gender, sexual orientation, language, religion, disability or other status.</a:t>
                      </a:r>
                    </a:p>
                    <a:p>
                      <a:pPr marL="171450" lvl="0" indent="-171450">
                        <a:lnSpc>
                          <a:spcPct val="107000"/>
                        </a:lnSpc>
                        <a:spcAft>
                          <a:spcPts val="0"/>
                        </a:spcAft>
                        <a:buClr>
                          <a:srgbClr val="000000"/>
                        </a:buClr>
                        <a:buSzPts val="1000"/>
                        <a:buFont typeface="Arial" panose="020B0604020202020204" pitchFamily="34" charset="0"/>
                        <a:buChar char="•"/>
                      </a:pPr>
                      <a:r>
                        <a:rPr lang="en-US" sz="1000" dirty="0">
                          <a:effectLst/>
                        </a:rPr>
                        <a:t>Challenges own/others’ prejudices, biases, preferences, styles and intolerance and is aware of how these can affect professional practice.</a:t>
                      </a:r>
                    </a:p>
                    <a:p>
                      <a:pPr marL="171450" lvl="0" indent="-171450">
                        <a:lnSpc>
                          <a:spcPct val="107000"/>
                        </a:lnSpc>
                        <a:spcAft>
                          <a:spcPts val="0"/>
                        </a:spcAft>
                        <a:buClr>
                          <a:srgbClr val="000000"/>
                        </a:buClr>
                        <a:buSzPts val="1000"/>
                        <a:buFont typeface="Arial" panose="020B0604020202020204" pitchFamily="34" charset="0"/>
                        <a:buChar char="•"/>
                      </a:pPr>
                      <a:r>
                        <a:rPr lang="en-US" sz="1000" dirty="0">
                          <a:effectLst/>
                        </a:rPr>
                        <a:t>Adapts case management support to the individual child’s needs, including their developmental stage and abilities.</a:t>
                      </a:r>
                    </a:p>
                    <a:p>
                      <a:pPr marL="171450" lvl="0" indent="-171450">
                        <a:lnSpc>
                          <a:spcPct val="107000"/>
                        </a:lnSpc>
                        <a:spcAft>
                          <a:spcPts val="0"/>
                        </a:spcAft>
                        <a:buClr>
                          <a:srgbClr val="000000"/>
                        </a:buClr>
                        <a:buSzPts val="1000"/>
                        <a:buFont typeface="Arial" panose="020B0604020202020204" pitchFamily="34" charset="0"/>
                        <a:buChar char="•"/>
                      </a:pPr>
                      <a:r>
                        <a:rPr lang="en-US" sz="1000" dirty="0">
                          <a:effectLst/>
                        </a:rPr>
                        <a:t>Understands barriers children and families face to accessing services and supports them to overcome these barriers.</a:t>
                      </a:r>
                      <a:endParaRPr lang="en-US" sz="1000" dirty="0">
                        <a:effectLst/>
                        <a:latin typeface="Noto Sans Symbols"/>
                        <a:ea typeface="Noto Sans Symbols"/>
                        <a:cs typeface="Noto Sans Symbols"/>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094642287"/>
                  </a:ext>
                </a:extLst>
              </a:tr>
              <a:tr h="1090257">
                <a:tc>
                  <a:txBody>
                    <a:bodyPr/>
                    <a:lstStyle/>
                    <a:p>
                      <a:pPr>
                        <a:lnSpc>
                          <a:spcPct val="107000"/>
                        </a:lnSpc>
                        <a:spcAft>
                          <a:spcPts val="0"/>
                        </a:spcAft>
                      </a:pPr>
                      <a:r>
                        <a:rPr lang="en-US" sz="1000" dirty="0">
                          <a:effectLst/>
                        </a:rPr>
                        <a:t>Accountability and integrity  </a:t>
                      </a:r>
                      <a:endParaRPr lang="en-US" sz="1000" dirty="0">
                        <a:effectLst/>
                        <a:latin typeface="Calibri" panose="020F0502020204030204" pitchFamily="34" charset="0"/>
                        <a:ea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171450" indent="-171450">
                        <a:lnSpc>
                          <a:spcPct val="107000"/>
                        </a:lnSpc>
                        <a:spcAft>
                          <a:spcPts val="0"/>
                        </a:spcAft>
                        <a:buFont typeface="Arial" panose="020B0604020202020204" pitchFamily="34" charset="0"/>
                        <a:buChar char="•"/>
                      </a:pPr>
                      <a:r>
                        <a:rPr lang="en-US" sz="1000" dirty="0">
                          <a:effectLst/>
                        </a:rPr>
                        <a:t>Acts with integrity e.g., decisions are based on the best interests of the child and are not influenced by pressure or personal views.</a:t>
                      </a:r>
                    </a:p>
                    <a:p>
                      <a:pPr marL="171450" indent="-171450">
                        <a:lnSpc>
                          <a:spcPct val="107000"/>
                        </a:lnSpc>
                        <a:spcAft>
                          <a:spcPts val="0"/>
                        </a:spcAft>
                        <a:buFont typeface="Arial" panose="020B0604020202020204" pitchFamily="34" charset="0"/>
                        <a:buChar char="•"/>
                      </a:pPr>
                      <a:r>
                        <a:rPr lang="en-US" sz="1000" dirty="0">
                          <a:effectLst/>
                        </a:rPr>
                        <a:t>Demonstrates the case management principles in their behavior with children, families and the community, does not abuse own power or position, acts without consideration of personal gain.</a:t>
                      </a:r>
                    </a:p>
                    <a:p>
                      <a:pPr marL="171450" indent="-171450">
                        <a:lnSpc>
                          <a:spcPct val="107000"/>
                        </a:lnSpc>
                        <a:spcAft>
                          <a:spcPts val="0"/>
                        </a:spcAft>
                        <a:buFont typeface="Arial" panose="020B0604020202020204" pitchFamily="34" charset="0"/>
                        <a:buChar char="•"/>
                      </a:pPr>
                      <a:r>
                        <a:rPr lang="en-US" sz="1000" dirty="0">
                          <a:effectLst/>
                        </a:rPr>
                        <a:t>Takes responsibility for decisions and actions, honoring commitments and acting in compliance with child safeguarding and protection policies, codes of conduct and the UN standards on prevention of sexual exploitation and abuse.</a:t>
                      </a:r>
                      <a:endParaRPr lang="en-US" sz="1000" dirty="0">
                        <a:effectLst/>
                        <a:latin typeface="Calibri" panose="020F0502020204030204" pitchFamily="34" charset="0"/>
                        <a:ea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722664568"/>
                  </a:ext>
                </a:extLst>
              </a:tr>
              <a:tr h="1922648">
                <a:tc>
                  <a:txBody>
                    <a:bodyPr/>
                    <a:lstStyle/>
                    <a:p>
                      <a:pPr>
                        <a:lnSpc>
                          <a:spcPct val="107000"/>
                        </a:lnSpc>
                        <a:spcAft>
                          <a:spcPts val="0"/>
                        </a:spcAft>
                      </a:pPr>
                      <a:r>
                        <a:rPr lang="en-US" sz="1000" dirty="0">
                          <a:effectLst/>
                        </a:rPr>
                        <a:t>Self-awareness and self-management  </a:t>
                      </a:r>
                      <a:endParaRPr lang="en-US" sz="1000" dirty="0">
                        <a:effectLst/>
                        <a:latin typeface="Calibri" panose="020F0502020204030204" pitchFamily="34" charset="0"/>
                        <a:ea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171450" lvl="0" indent="-171450">
                        <a:lnSpc>
                          <a:spcPct val="107000"/>
                        </a:lnSpc>
                        <a:spcAft>
                          <a:spcPts val="0"/>
                        </a:spcAft>
                        <a:buClr>
                          <a:srgbClr val="000000"/>
                        </a:buClr>
                        <a:buSzPts val="1000"/>
                        <a:buFont typeface="Arial" panose="020B0604020202020204" pitchFamily="34" charset="0"/>
                        <a:buChar char="•"/>
                      </a:pPr>
                      <a:r>
                        <a:rPr lang="en-US" sz="1000" dirty="0">
                          <a:effectLst/>
                        </a:rPr>
                        <a:t>Reflects upon practice and performance and identifies and addresses personal strengths, weaknesses, limits, and needs.</a:t>
                      </a:r>
                    </a:p>
                    <a:p>
                      <a:pPr marL="171450" lvl="0" indent="-171450">
                        <a:lnSpc>
                          <a:spcPct val="107000"/>
                        </a:lnSpc>
                        <a:spcAft>
                          <a:spcPts val="0"/>
                        </a:spcAft>
                        <a:buClr>
                          <a:srgbClr val="000000"/>
                        </a:buClr>
                        <a:buSzPts val="1000"/>
                        <a:buFont typeface="Arial" panose="020B0604020202020204" pitchFamily="34" charset="0"/>
                        <a:buChar char="•"/>
                      </a:pPr>
                      <a:r>
                        <a:rPr lang="en-US" sz="1000" dirty="0">
                          <a:effectLst/>
                        </a:rPr>
                        <a:t>Uses supervision and support systems; and is open to giving, eliciting, and receiving feedback. Gives feedback that is specific and useful, in a considered and timely way. </a:t>
                      </a:r>
                    </a:p>
                    <a:p>
                      <a:pPr marL="171450" lvl="0" indent="-171450">
                        <a:lnSpc>
                          <a:spcPct val="107000"/>
                        </a:lnSpc>
                        <a:spcAft>
                          <a:spcPts val="0"/>
                        </a:spcAft>
                        <a:buClr>
                          <a:srgbClr val="000000"/>
                        </a:buClr>
                        <a:buSzPts val="1000"/>
                        <a:buFont typeface="Arial" panose="020B0604020202020204" pitchFamily="34" charset="0"/>
                        <a:buChar char="•"/>
                      </a:pPr>
                      <a:r>
                        <a:rPr lang="en-US" sz="1000" dirty="0">
                          <a:effectLst/>
                        </a:rPr>
                        <a:t>Understands and respects the limits of caseworkers’ role and professional boundaries.</a:t>
                      </a:r>
                    </a:p>
                    <a:p>
                      <a:pPr marL="171450" lvl="0" indent="-171450">
                        <a:lnSpc>
                          <a:spcPct val="107000"/>
                        </a:lnSpc>
                        <a:spcAft>
                          <a:spcPts val="0"/>
                        </a:spcAft>
                        <a:buClr>
                          <a:srgbClr val="000000"/>
                        </a:buClr>
                        <a:buSzPts val="1000"/>
                        <a:buFont typeface="Arial" panose="020B0604020202020204" pitchFamily="34" charset="0"/>
                        <a:buChar char="•"/>
                      </a:pPr>
                      <a:r>
                        <a:rPr lang="en-US" sz="1000" dirty="0">
                          <a:effectLst/>
                        </a:rPr>
                        <a:t>Recognizes personal feelings and reactions, including stress; finds ways to manage emotions and cope; knows when to ask for and accept support.</a:t>
                      </a:r>
                    </a:p>
                    <a:p>
                      <a:pPr marL="171450" lvl="0" indent="-171450">
                        <a:lnSpc>
                          <a:spcPct val="107000"/>
                        </a:lnSpc>
                        <a:spcAft>
                          <a:spcPts val="0"/>
                        </a:spcAft>
                        <a:buClr>
                          <a:srgbClr val="000000"/>
                        </a:buClr>
                        <a:buSzPts val="1000"/>
                        <a:buFont typeface="Arial" panose="020B0604020202020204" pitchFamily="34" charset="0"/>
                        <a:buChar char="•"/>
                      </a:pPr>
                      <a:r>
                        <a:rPr lang="en-US" sz="1000" dirty="0">
                          <a:effectLst/>
                        </a:rPr>
                        <a:t>Strives to continually develop and adapt own practice based on contextual developments and identified best practices and ways of working.</a:t>
                      </a:r>
                    </a:p>
                    <a:p>
                      <a:pPr marL="171450" lvl="0" indent="-171450">
                        <a:lnSpc>
                          <a:spcPct val="107000"/>
                        </a:lnSpc>
                        <a:spcAft>
                          <a:spcPts val="0"/>
                        </a:spcAft>
                        <a:buClr>
                          <a:srgbClr val="000000"/>
                        </a:buClr>
                        <a:buSzPts val="1000"/>
                        <a:buFont typeface="Arial" panose="020B0604020202020204" pitchFamily="34" charset="0"/>
                        <a:buChar char="•"/>
                      </a:pPr>
                      <a:r>
                        <a:rPr lang="en-US" sz="1000" dirty="0">
                          <a:effectLst/>
                        </a:rPr>
                        <a:t>Follows safety and security policies and procedures, and takes personal safety of and the safety of others into consideration accordingly.</a:t>
                      </a:r>
                      <a:endParaRPr lang="en-US" sz="1000" dirty="0">
                        <a:effectLst/>
                        <a:latin typeface="Noto Sans Symbols"/>
                        <a:ea typeface="Noto Sans Symbols"/>
                        <a:cs typeface="Noto Sans Symbols"/>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531572131"/>
                  </a:ext>
                </a:extLst>
              </a:tr>
            </a:tbl>
          </a:graphicData>
        </a:graphic>
      </p:graphicFrame>
    </p:spTree>
    <p:extLst>
      <p:ext uri="{BB962C8B-B14F-4D97-AF65-F5344CB8AC3E}">
        <p14:creationId xmlns:p14="http://schemas.microsoft.com/office/powerpoint/2010/main" val="8141990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68BC7944-54AD-E222-A747-458FA56C8316}"/>
              </a:ext>
            </a:extLst>
          </p:cNvPr>
          <p:cNvGraphicFramePr>
            <a:graphicFrameLocks noGrp="1"/>
          </p:cNvGraphicFramePr>
          <p:nvPr>
            <p:extLst>
              <p:ext uri="{D42A27DB-BD31-4B8C-83A1-F6EECF244321}">
                <p14:modId xmlns:p14="http://schemas.microsoft.com/office/powerpoint/2010/main" val="1154895729"/>
              </p:ext>
            </p:extLst>
          </p:nvPr>
        </p:nvGraphicFramePr>
        <p:xfrm>
          <a:off x="1005840" y="712346"/>
          <a:ext cx="5273041" cy="7078245"/>
        </p:xfrm>
        <a:graphic>
          <a:graphicData uri="http://schemas.openxmlformats.org/drawingml/2006/table">
            <a:tbl>
              <a:tblPr firstRow="1" firstCol="1" bandRow="1">
                <a:tableStyleId>{5C22544A-7EE6-4342-B048-85BDC9FD1C3A}</a:tableStyleId>
              </a:tblPr>
              <a:tblGrid>
                <a:gridCol w="217125">
                  <a:extLst>
                    <a:ext uri="{9D8B030D-6E8A-4147-A177-3AD203B41FA5}">
                      <a16:colId xmlns:a16="http://schemas.microsoft.com/office/drawing/2014/main" val="174181941"/>
                    </a:ext>
                  </a:extLst>
                </a:gridCol>
                <a:gridCol w="2409808">
                  <a:extLst>
                    <a:ext uri="{9D8B030D-6E8A-4147-A177-3AD203B41FA5}">
                      <a16:colId xmlns:a16="http://schemas.microsoft.com/office/drawing/2014/main" val="4241601616"/>
                    </a:ext>
                  </a:extLst>
                </a:gridCol>
                <a:gridCol w="847787">
                  <a:extLst>
                    <a:ext uri="{9D8B030D-6E8A-4147-A177-3AD203B41FA5}">
                      <a16:colId xmlns:a16="http://schemas.microsoft.com/office/drawing/2014/main" val="2573097482"/>
                    </a:ext>
                  </a:extLst>
                </a:gridCol>
                <a:gridCol w="609600">
                  <a:extLst>
                    <a:ext uri="{9D8B030D-6E8A-4147-A177-3AD203B41FA5}">
                      <a16:colId xmlns:a16="http://schemas.microsoft.com/office/drawing/2014/main" val="3669849538"/>
                    </a:ext>
                  </a:extLst>
                </a:gridCol>
                <a:gridCol w="1188721">
                  <a:extLst>
                    <a:ext uri="{9D8B030D-6E8A-4147-A177-3AD203B41FA5}">
                      <a16:colId xmlns:a16="http://schemas.microsoft.com/office/drawing/2014/main" val="956966085"/>
                    </a:ext>
                  </a:extLst>
                </a:gridCol>
              </a:tblGrid>
              <a:tr h="369624">
                <a:tc gridSpan="3">
                  <a:txBody>
                    <a:bodyPr/>
                    <a:lstStyle/>
                    <a:p>
                      <a:pPr>
                        <a:lnSpc>
                          <a:spcPct val="107000"/>
                        </a:lnSpc>
                        <a:spcAft>
                          <a:spcPts val="800"/>
                        </a:spcAft>
                      </a:pPr>
                      <a:r>
                        <a:rPr lang="en-US" sz="1000" dirty="0">
                          <a:solidFill>
                            <a:schemeClr val="tx1"/>
                          </a:solidFill>
                          <a:effectLst/>
                        </a:rPr>
                        <a:t>Implementation of the Case Plan </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pPr>
                        <a:lnSpc>
                          <a:spcPct val="107000"/>
                        </a:lnSpc>
                        <a:spcAft>
                          <a:spcPts val="800"/>
                        </a:spcAft>
                      </a:pPr>
                      <a:r>
                        <a:rPr lang="en-US" sz="1000">
                          <a:effectLst/>
                        </a:rPr>
                        <a:t>Y/N/NA</a:t>
                      </a:r>
                      <a:endParaRPr lang="en-US" sz="1000">
                        <a:solidFill>
                          <a:srgbClr val="000000"/>
                        </a:solidFill>
                        <a:effectLst/>
                        <a:latin typeface="Calibri" panose="020F0502020204030204" pitchFamily="34" charset="0"/>
                        <a:ea typeface="Calibri" panose="020F0502020204030204" pitchFamily="34" charset="0"/>
                      </a:endParaRPr>
                    </a:p>
                  </a:txBody>
                  <a:tcPr marL="27916" marR="27916" marT="0" marB="0"/>
                </a:tc>
                <a:tc>
                  <a:txBody>
                    <a:bodyPr/>
                    <a:lstStyle/>
                    <a:p>
                      <a:pPr>
                        <a:lnSpc>
                          <a:spcPct val="107000"/>
                        </a:lnSpc>
                        <a:spcAft>
                          <a:spcPts val="800"/>
                        </a:spcAft>
                      </a:pPr>
                      <a:r>
                        <a:rPr lang="en-US" sz="1000" dirty="0">
                          <a:solidFill>
                            <a:schemeClr val="tx1"/>
                          </a:solidFill>
                          <a:effectLst/>
                        </a:rPr>
                        <a:t>Y/N/NA</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en-US" sz="1000" dirty="0">
                          <a:solidFill>
                            <a:schemeClr val="tx1"/>
                          </a:solidFill>
                          <a:effectLst/>
                        </a:rPr>
                        <a:t>Comments/ Recommendations </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993840274"/>
                  </a:ext>
                </a:extLst>
              </a:tr>
              <a:tr h="516513">
                <a:tc>
                  <a:txBody>
                    <a:bodyPr/>
                    <a:lstStyle/>
                    <a:p>
                      <a:pPr>
                        <a:lnSpc>
                          <a:spcPct val="107000"/>
                        </a:lnSpc>
                        <a:spcAft>
                          <a:spcPts val="800"/>
                        </a:spcAft>
                      </a:pPr>
                      <a:r>
                        <a:rPr lang="en-US" sz="1000" dirty="0">
                          <a:solidFill>
                            <a:schemeClr val="tx1"/>
                          </a:solidFill>
                          <a:effectLst/>
                        </a:rPr>
                        <a:t>1</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gridSpan="2">
                  <a:txBody>
                    <a:bodyPr/>
                    <a:lstStyle/>
                    <a:p>
                      <a:pPr>
                        <a:lnSpc>
                          <a:spcPct val="107000"/>
                        </a:lnSpc>
                        <a:spcAft>
                          <a:spcPts val="800"/>
                        </a:spcAft>
                      </a:pPr>
                      <a:r>
                        <a:rPr lang="en-US" sz="1000" dirty="0">
                          <a:solidFill>
                            <a:schemeClr val="tx1"/>
                          </a:solidFill>
                          <a:effectLst/>
                        </a:rPr>
                        <a:t>Children and families were referred to appropriate, available services with child/caregiver’s informed consent/assent and in line with confidentiality principles  </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pPr>
                        <a:lnSpc>
                          <a:spcPct val="107000"/>
                        </a:lnSpc>
                        <a:spcAft>
                          <a:spcPts val="800"/>
                        </a:spcAft>
                      </a:pPr>
                      <a:r>
                        <a:rPr lang="en-US" sz="1000">
                          <a:effectLst/>
                        </a:rPr>
                        <a:t> </a:t>
                      </a:r>
                      <a:endParaRPr lang="en-US" sz="1000">
                        <a:solidFill>
                          <a:srgbClr val="000000"/>
                        </a:solidFill>
                        <a:effectLst/>
                        <a:latin typeface="Calibri" panose="020F0502020204030204" pitchFamily="34" charset="0"/>
                        <a:ea typeface="Calibri" panose="020F0502020204030204" pitchFamily="34" charset="0"/>
                      </a:endParaRPr>
                    </a:p>
                  </a:txBody>
                  <a:tcPr marL="27916" marR="27916" marT="0" marB="0"/>
                </a:tc>
                <a:tc>
                  <a:txBody>
                    <a:bodyPr/>
                    <a:lstStyle/>
                    <a:p>
                      <a:pPr>
                        <a:lnSpc>
                          <a:spcPct val="107000"/>
                        </a:lnSpc>
                        <a:spcAft>
                          <a:spcPts val="800"/>
                        </a:spcAft>
                      </a:pPr>
                      <a:r>
                        <a:rPr lang="en-US"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536831056"/>
                  </a:ext>
                </a:extLst>
              </a:tr>
              <a:tr h="369624">
                <a:tc>
                  <a:txBody>
                    <a:bodyPr/>
                    <a:lstStyle/>
                    <a:p>
                      <a:pPr>
                        <a:lnSpc>
                          <a:spcPct val="107000"/>
                        </a:lnSpc>
                        <a:spcAft>
                          <a:spcPts val="800"/>
                        </a:spcAft>
                      </a:pPr>
                      <a:r>
                        <a:rPr lang="en-US" sz="1000" dirty="0">
                          <a:solidFill>
                            <a:schemeClr val="tx1"/>
                          </a:solidFill>
                          <a:effectLst/>
                        </a:rPr>
                        <a:t>2</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gridSpan="2">
                  <a:txBody>
                    <a:bodyPr/>
                    <a:lstStyle/>
                    <a:p>
                      <a:pPr>
                        <a:lnSpc>
                          <a:spcPct val="107000"/>
                        </a:lnSpc>
                        <a:spcAft>
                          <a:spcPts val="800"/>
                        </a:spcAft>
                      </a:pPr>
                      <a:r>
                        <a:rPr lang="en-US" sz="1000" dirty="0">
                          <a:solidFill>
                            <a:schemeClr val="tx1"/>
                          </a:solidFill>
                          <a:effectLst/>
                        </a:rPr>
                        <a:t>Referrals were documented according to the prioritized actions in the case plan</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pPr>
                        <a:lnSpc>
                          <a:spcPct val="107000"/>
                        </a:lnSpc>
                        <a:spcAft>
                          <a:spcPts val="800"/>
                        </a:spcAft>
                      </a:pPr>
                      <a:r>
                        <a:rPr lang="en-US" sz="1000">
                          <a:effectLst/>
                        </a:rPr>
                        <a:t> </a:t>
                      </a:r>
                      <a:endParaRPr lang="en-US" sz="1000">
                        <a:solidFill>
                          <a:srgbClr val="000000"/>
                        </a:solidFill>
                        <a:effectLst/>
                        <a:latin typeface="Calibri" panose="020F0502020204030204" pitchFamily="34" charset="0"/>
                        <a:ea typeface="Calibri" panose="020F0502020204030204" pitchFamily="34" charset="0"/>
                      </a:endParaRPr>
                    </a:p>
                  </a:txBody>
                  <a:tcPr marL="27916" marR="27916" marT="0" marB="0"/>
                </a:tc>
                <a:tc>
                  <a:txBody>
                    <a:bodyPr/>
                    <a:lstStyle/>
                    <a:p>
                      <a:pPr>
                        <a:lnSpc>
                          <a:spcPct val="107000"/>
                        </a:lnSpc>
                        <a:spcAft>
                          <a:spcPts val="800"/>
                        </a:spcAft>
                      </a:pPr>
                      <a:r>
                        <a:rPr lang="en-US"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788878274"/>
                  </a:ext>
                </a:extLst>
              </a:tr>
              <a:tr h="369624">
                <a:tc>
                  <a:txBody>
                    <a:bodyPr/>
                    <a:lstStyle/>
                    <a:p>
                      <a:pPr>
                        <a:lnSpc>
                          <a:spcPct val="107000"/>
                        </a:lnSpc>
                        <a:spcAft>
                          <a:spcPts val="800"/>
                        </a:spcAft>
                      </a:pPr>
                      <a:r>
                        <a:rPr lang="en-US" sz="1000" dirty="0">
                          <a:solidFill>
                            <a:schemeClr val="tx1"/>
                          </a:solidFill>
                          <a:effectLst/>
                        </a:rPr>
                        <a:t>3</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gridSpan="2">
                  <a:txBody>
                    <a:bodyPr/>
                    <a:lstStyle/>
                    <a:p>
                      <a:pPr>
                        <a:lnSpc>
                          <a:spcPct val="107000"/>
                        </a:lnSpc>
                        <a:spcAft>
                          <a:spcPts val="800"/>
                        </a:spcAft>
                      </a:pPr>
                      <a:r>
                        <a:rPr lang="en-US" sz="1000" dirty="0">
                          <a:solidFill>
                            <a:schemeClr val="tx1"/>
                          </a:solidFill>
                          <a:effectLst/>
                        </a:rPr>
                        <a:t>Direct services were provided in accordance with the case plan</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pPr>
                        <a:lnSpc>
                          <a:spcPct val="107000"/>
                        </a:lnSpc>
                        <a:spcAft>
                          <a:spcPts val="800"/>
                        </a:spcAft>
                      </a:pPr>
                      <a:r>
                        <a:rPr lang="en-US" sz="1000">
                          <a:effectLst/>
                        </a:rPr>
                        <a:t> </a:t>
                      </a:r>
                      <a:endParaRPr lang="en-US" sz="1000">
                        <a:solidFill>
                          <a:srgbClr val="000000"/>
                        </a:solidFill>
                        <a:effectLst/>
                        <a:latin typeface="Calibri" panose="020F0502020204030204" pitchFamily="34" charset="0"/>
                        <a:ea typeface="Calibri" panose="020F0502020204030204" pitchFamily="34" charset="0"/>
                      </a:endParaRPr>
                    </a:p>
                  </a:txBody>
                  <a:tcPr marL="27916" marR="27916" marT="0" marB="0"/>
                </a:tc>
                <a:tc>
                  <a:txBody>
                    <a:bodyPr/>
                    <a:lstStyle/>
                    <a:p>
                      <a:pPr>
                        <a:lnSpc>
                          <a:spcPct val="107000"/>
                        </a:lnSpc>
                        <a:spcAft>
                          <a:spcPts val="800"/>
                        </a:spcAft>
                      </a:pPr>
                      <a:r>
                        <a:rPr lang="en-US"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01849088"/>
                  </a:ext>
                </a:extLst>
              </a:tr>
              <a:tr h="369624">
                <a:tc gridSpan="3">
                  <a:txBody>
                    <a:bodyPr/>
                    <a:lstStyle/>
                    <a:p>
                      <a:pPr>
                        <a:lnSpc>
                          <a:spcPct val="107000"/>
                        </a:lnSpc>
                        <a:spcAft>
                          <a:spcPts val="800"/>
                        </a:spcAft>
                      </a:pPr>
                      <a:r>
                        <a:rPr lang="en-US" sz="1000" dirty="0">
                          <a:solidFill>
                            <a:schemeClr val="tx1"/>
                          </a:solidFill>
                          <a:effectLst/>
                        </a:rPr>
                        <a:t>Follow up and Review</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pPr>
                        <a:lnSpc>
                          <a:spcPct val="107000"/>
                        </a:lnSpc>
                        <a:spcAft>
                          <a:spcPts val="800"/>
                        </a:spcAft>
                      </a:pPr>
                      <a:r>
                        <a:rPr lang="en-US" sz="1000">
                          <a:effectLst/>
                        </a:rPr>
                        <a:t>Y/N/NA</a:t>
                      </a:r>
                      <a:endParaRPr lang="en-US" sz="1000">
                        <a:solidFill>
                          <a:srgbClr val="000000"/>
                        </a:solidFill>
                        <a:effectLst/>
                        <a:latin typeface="Calibri" panose="020F0502020204030204" pitchFamily="34" charset="0"/>
                        <a:ea typeface="Calibri" panose="020F0502020204030204" pitchFamily="34" charset="0"/>
                      </a:endParaRPr>
                    </a:p>
                  </a:txBody>
                  <a:tcPr marL="27916" marR="27916" marT="0" marB="0"/>
                </a:tc>
                <a:tc>
                  <a:txBody>
                    <a:bodyPr/>
                    <a:lstStyle/>
                    <a:p>
                      <a:pPr>
                        <a:lnSpc>
                          <a:spcPct val="107000"/>
                        </a:lnSpc>
                        <a:spcAft>
                          <a:spcPts val="800"/>
                        </a:spcAft>
                      </a:pPr>
                      <a:r>
                        <a:rPr lang="en-US" sz="1000" b="1" dirty="0">
                          <a:solidFill>
                            <a:schemeClr val="tx1"/>
                          </a:solidFill>
                          <a:effectLst/>
                        </a:rPr>
                        <a:t>Y/N/NA</a:t>
                      </a:r>
                      <a:endParaRPr lang="en-US" sz="1000" b="1"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en-US" sz="1000" b="1" dirty="0">
                          <a:solidFill>
                            <a:schemeClr val="tx1"/>
                          </a:solidFill>
                          <a:effectLst/>
                        </a:rPr>
                        <a:t>Comments/ Recommendations  </a:t>
                      </a:r>
                      <a:endParaRPr lang="en-US" sz="1000" b="1"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36563285"/>
                  </a:ext>
                </a:extLst>
              </a:tr>
              <a:tr h="222735">
                <a:tc>
                  <a:txBody>
                    <a:bodyPr/>
                    <a:lstStyle/>
                    <a:p>
                      <a:pPr>
                        <a:lnSpc>
                          <a:spcPct val="107000"/>
                        </a:lnSpc>
                        <a:spcAft>
                          <a:spcPts val="800"/>
                        </a:spcAft>
                      </a:pPr>
                      <a:r>
                        <a:rPr lang="en-US" sz="1000" dirty="0">
                          <a:solidFill>
                            <a:schemeClr val="tx1"/>
                          </a:solidFill>
                          <a:effectLst/>
                        </a:rPr>
                        <a:t>1</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gridSpan="2">
                  <a:txBody>
                    <a:bodyPr/>
                    <a:lstStyle/>
                    <a:p>
                      <a:pPr>
                        <a:lnSpc>
                          <a:spcPct val="107000"/>
                        </a:lnSpc>
                        <a:spcAft>
                          <a:spcPts val="800"/>
                        </a:spcAft>
                      </a:pPr>
                      <a:r>
                        <a:rPr lang="en-US" sz="1000" dirty="0">
                          <a:solidFill>
                            <a:schemeClr val="tx1"/>
                          </a:solidFill>
                          <a:effectLst/>
                        </a:rPr>
                        <a:t>Follow up was conducted regularly according to case plan </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pPr>
                        <a:lnSpc>
                          <a:spcPct val="107000"/>
                        </a:lnSpc>
                        <a:spcAft>
                          <a:spcPts val="800"/>
                        </a:spcAft>
                      </a:pPr>
                      <a:r>
                        <a:rPr lang="en-US" sz="1000">
                          <a:effectLst/>
                        </a:rPr>
                        <a:t> </a:t>
                      </a:r>
                      <a:endParaRPr lang="en-US" sz="1000">
                        <a:solidFill>
                          <a:srgbClr val="000000"/>
                        </a:solidFill>
                        <a:effectLst/>
                        <a:latin typeface="Calibri" panose="020F0502020204030204" pitchFamily="34" charset="0"/>
                        <a:ea typeface="Calibri" panose="020F0502020204030204" pitchFamily="34" charset="0"/>
                      </a:endParaRPr>
                    </a:p>
                  </a:txBody>
                  <a:tcPr marL="27916" marR="27916" marT="0" marB="0"/>
                </a:tc>
                <a:tc>
                  <a:txBody>
                    <a:bodyPr/>
                    <a:lstStyle/>
                    <a:p>
                      <a:pPr>
                        <a:lnSpc>
                          <a:spcPct val="107000"/>
                        </a:lnSpc>
                        <a:spcAft>
                          <a:spcPts val="800"/>
                        </a:spcAft>
                      </a:pPr>
                      <a:r>
                        <a:rPr lang="en-US"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845464245"/>
                  </a:ext>
                </a:extLst>
              </a:tr>
              <a:tr h="369624">
                <a:tc>
                  <a:txBody>
                    <a:bodyPr/>
                    <a:lstStyle/>
                    <a:p>
                      <a:pPr>
                        <a:lnSpc>
                          <a:spcPct val="107000"/>
                        </a:lnSpc>
                        <a:spcAft>
                          <a:spcPts val="800"/>
                        </a:spcAft>
                      </a:pPr>
                      <a:r>
                        <a:rPr lang="en-US" sz="1000" dirty="0">
                          <a:solidFill>
                            <a:schemeClr val="tx1"/>
                          </a:solidFill>
                          <a:effectLst/>
                        </a:rPr>
                        <a:t>2</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gridSpan="2">
                  <a:txBody>
                    <a:bodyPr/>
                    <a:lstStyle/>
                    <a:p>
                      <a:pPr>
                        <a:lnSpc>
                          <a:spcPct val="107000"/>
                        </a:lnSpc>
                        <a:spcAft>
                          <a:spcPts val="800"/>
                        </a:spcAft>
                      </a:pPr>
                      <a:r>
                        <a:rPr lang="en-US" sz="1000" dirty="0">
                          <a:solidFill>
                            <a:schemeClr val="tx1"/>
                          </a:solidFill>
                          <a:effectLst/>
                        </a:rPr>
                        <a:t>Review of case plan was carried out at least once every three months with child and caregiver</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pPr>
                        <a:lnSpc>
                          <a:spcPct val="107000"/>
                        </a:lnSpc>
                        <a:spcAft>
                          <a:spcPts val="800"/>
                        </a:spcAft>
                      </a:pPr>
                      <a:r>
                        <a:rPr lang="en-US" sz="1000">
                          <a:effectLst/>
                        </a:rPr>
                        <a:t> </a:t>
                      </a:r>
                      <a:endParaRPr lang="en-US" sz="1000">
                        <a:solidFill>
                          <a:srgbClr val="000000"/>
                        </a:solidFill>
                        <a:effectLst/>
                        <a:latin typeface="Calibri" panose="020F0502020204030204" pitchFamily="34" charset="0"/>
                        <a:ea typeface="Calibri" panose="020F0502020204030204" pitchFamily="34" charset="0"/>
                      </a:endParaRPr>
                    </a:p>
                  </a:txBody>
                  <a:tcPr marL="27916" marR="27916" marT="0" marB="0"/>
                </a:tc>
                <a:tc>
                  <a:txBody>
                    <a:bodyPr/>
                    <a:lstStyle/>
                    <a:p>
                      <a:pPr>
                        <a:lnSpc>
                          <a:spcPct val="107000"/>
                        </a:lnSpc>
                        <a:spcAft>
                          <a:spcPts val="800"/>
                        </a:spcAft>
                      </a:pPr>
                      <a:r>
                        <a:rPr lang="en-US"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56119801"/>
                  </a:ext>
                </a:extLst>
              </a:tr>
              <a:tr h="222735">
                <a:tc>
                  <a:txBody>
                    <a:bodyPr/>
                    <a:lstStyle/>
                    <a:p>
                      <a:pPr>
                        <a:lnSpc>
                          <a:spcPct val="107000"/>
                        </a:lnSpc>
                        <a:spcAft>
                          <a:spcPts val="800"/>
                        </a:spcAft>
                      </a:pPr>
                      <a:r>
                        <a:rPr lang="en-US" sz="1000" dirty="0">
                          <a:solidFill>
                            <a:schemeClr val="tx1"/>
                          </a:solidFill>
                          <a:effectLst/>
                        </a:rPr>
                        <a:t>3</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gridSpan="2">
                  <a:txBody>
                    <a:bodyPr/>
                    <a:lstStyle/>
                    <a:p>
                      <a:pPr>
                        <a:lnSpc>
                          <a:spcPct val="107000"/>
                        </a:lnSpc>
                        <a:spcAft>
                          <a:spcPts val="800"/>
                        </a:spcAft>
                      </a:pPr>
                      <a:r>
                        <a:rPr lang="en-US" sz="1000" dirty="0">
                          <a:solidFill>
                            <a:schemeClr val="tx1"/>
                          </a:solidFill>
                          <a:effectLst/>
                        </a:rPr>
                        <a:t>Based on the review, the case plan was adjusted accordingly</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pPr>
                        <a:lnSpc>
                          <a:spcPct val="107000"/>
                        </a:lnSpc>
                        <a:spcAft>
                          <a:spcPts val="800"/>
                        </a:spcAft>
                      </a:pPr>
                      <a:r>
                        <a:rPr lang="en-US" sz="1000">
                          <a:effectLst/>
                        </a:rPr>
                        <a:t> </a:t>
                      </a:r>
                      <a:endParaRPr lang="en-US" sz="1000">
                        <a:solidFill>
                          <a:srgbClr val="000000"/>
                        </a:solidFill>
                        <a:effectLst/>
                        <a:latin typeface="Calibri" panose="020F0502020204030204" pitchFamily="34" charset="0"/>
                        <a:ea typeface="Calibri" panose="020F0502020204030204" pitchFamily="34" charset="0"/>
                      </a:endParaRPr>
                    </a:p>
                  </a:txBody>
                  <a:tcPr marL="27916" marR="27916" marT="0" marB="0"/>
                </a:tc>
                <a:tc>
                  <a:txBody>
                    <a:bodyPr/>
                    <a:lstStyle/>
                    <a:p>
                      <a:pPr>
                        <a:lnSpc>
                          <a:spcPct val="107000"/>
                        </a:lnSpc>
                        <a:spcAft>
                          <a:spcPts val="800"/>
                        </a:spcAft>
                      </a:pPr>
                      <a:r>
                        <a:rPr lang="en-US"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756618740"/>
                  </a:ext>
                </a:extLst>
              </a:tr>
              <a:tr h="222735">
                <a:tc gridSpan="3">
                  <a:txBody>
                    <a:bodyPr/>
                    <a:lstStyle/>
                    <a:p>
                      <a:pPr>
                        <a:lnSpc>
                          <a:spcPct val="107000"/>
                        </a:lnSpc>
                        <a:spcAft>
                          <a:spcPts val="800"/>
                        </a:spcAft>
                      </a:pPr>
                      <a:r>
                        <a:rPr lang="en-US" sz="1000" dirty="0">
                          <a:solidFill>
                            <a:schemeClr val="tx1"/>
                          </a:solidFill>
                          <a:effectLst/>
                        </a:rPr>
                        <a:t>Case Closure</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pPr>
                        <a:lnSpc>
                          <a:spcPct val="107000"/>
                        </a:lnSpc>
                        <a:spcAft>
                          <a:spcPts val="800"/>
                        </a:spcAft>
                      </a:pPr>
                      <a:r>
                        <a:rPr lang="en-US" sz="1000">
                          <a:effectLst/>
                        </a:rPr>
                        <a:t> </a:t>
                      </a:r>
                      <a:endParaRPr lang="en-US" sz="1000">
                        <a:solidFill>
                          <a:srgbClr val="000000"/>
                        </a:solidFill>
                        <a:effectLst/>
                        <a:latin typeface="Calibri" panose="020F0502020204030204" pitchFamily="34" charset="0"/>
                        <a:ea typeface="Calibri" panose="020F0502020204030204" pitchFamily="34" charset="0"/>
                      </a:endParaRPr>
                    </a:p>
                  </a:txBody>
                  <a:tcPr marL="27916" marR="27916" marT="0" marB="0"/>
                </a:tc>
                <a:tc>
                  <a:txBody>
                    <a:bodyPr/>
                    <a:lstStyle/>
                    <a:p>
                      <a:pPr>
                        <a:lnSpc>
                          <a:spcPct val="107000"/>
                        </a:lnSpc>
                        <a:spcAft>
                          <a:spcPts val="800"/>
                        </a:spcAft>
                      </a:pPr>
                      <a:r>
                        <a:rPr lang="en-US"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en-US"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525682958"/>
                  </a:ext>
                </a:extLst>
              </a:tr>
              <a:tr h="222735">
                <a:tc>
                  <a:txBody>
                    <a:bodyPr/>
                    <a:lstStyle/>
                    <a:p>
                      <a:pPr>
                        <a:lnSpc>
                          <a:spcPct val="107000"/>
                        </a:lnSpc>
                        <a:spcAft>
                          <a:spcPts val="800"/>
                        </a:spcAft>
                      </a:pPr>
                      <a:r>
                        <a:rPr lang="en-US" sz="1000" dirty="0">
                          <a:solidFill>
                            <a:schemeClr val="tx1"/>
                          </a:solidFill>
                          <a:effectLst/>
                        </a:rPr>
                        <a:t>1</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gridSpan="2">
                  <a:txBody>
                    <a:bodyPr/>
                    <a:lstStyle/>
                    <a:p>
                      <a:pPr>
                        <a:lnSpc>
                          <a:spcPct val="107000"/>
                        </a:lnSpc>
                        <a:spcAft>
                          <a:spcPts val="800"/>
                        </a:spcAft>
                      </a:pPr>
                      <a:r>
                        <a:rPr lang="en-US" sz="1000" dirty="0">
                          <a:solidFill>
                            <a:schemeClr val="tx1"/>
                          </a:solidFill>
                          <a:effectLst/>
                        </a:rPr>
                        <a:t>The reason for the closure is clearly documented </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pPr>
                        <a:lnSpc>
                          <a:spcPct val="107000"/>
                        </a:lnSpc>
                        <a:spcAft>
                          <a:spcPts val="800"/>
                        </a:spcAft>
                      </a:pPr>
                      <a:r>
                        <a:rPr lang="en-US" sz="1000">
                          <a:effectLst/>
                        </a:rPr>
                        <a:t> </a:t>
                      </a:r>
                      <a:endParaRPr lang="en-US" sz="1000">
                        <a:solidFill>
                          <a:srgbClr val="000000"/>
                        </a:solidFill>
                        <a:effectLst/>
                        <a:latin typeface="Calibri" panose="020F0502020204030204" pitchFamily="34" charset="0"/>
                        <a:ea typeface="Calibri" panose="020F0502020204030204" pitchFamily="34" charset="0"/>
                      </a:endParaRPr>
                    </a:p>
                  </a:txBody>
                  <a:tcPr marL="27916" marR="27916" marT="0" marB="0"/>
                </a:tc>
                <a:tc>
                  <a:txBody>
                    <a:bodyPr/>
                    <a:lstStyle/>
                    <a:p>
                      <a:pPr>
                        <a:lnSpc>
                          <a:spcPct val="107000"/>
                        </a:lnSpc>
                        <a:spcAft>
                          <a:spcPts val="800"/>
                        </a:spcAft>
                      </a:pPr>
                      <a:r>
                        <a:rPr lang="en-US"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516427695"/>
                  </a:ext>
                </a:extLst>
              </a:tr>
              <a:tr h="901810">
                <a:tc>
                  <a:txBody>
                    <a:bodyPr/>
                    <a:lstStyle/>
                    <a:p>
                      <a:pPr>
                        <a:lnSpc>
                          <a:spcPct val="107000"/>
                        </a:lnSpc>
                        <a:spcAft>
                          <a:spcPts val="800"/>
                        </a:spcAft>
                      </a:pPr>
                      <a:r>
                        <a:rPr lang="en-US" sz="1000" dirty="0">
                          <a:solidFill>
                            <a:schemeClr val="tx1"/>
                          </a:solidFill>
                          <a:effectLst/>
                        </a:rPr>
                        <a:t>2</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gridSpan="2">
                  <a:txBody>
                    <a:bodyPr/>
                    <a:lstStyle/>
                    <a:p>
                      <a:pPr>
                        <a:lnSpc>
                          <a:spcPct val="107000"/>
                        </a:lnSpc>
                        <a:spcAft>
                          <a:spcPts val="800"/>
                        </a:spcAft>
                      </a:pPr>
                      <a:r>
                        <a:rPr lang="en-US" sz="1000" dirty="0">
                          <a:solidFill>
                            <a:schemeClr val="tx1"/>
                          </a:solidFill>
                          <a:effectLst/>
                        </a:rPr>
                        <a:t>Documentation indicates that:</a:t>
                      </a:r>
                    </a:p>
                    <a:p>
                      <a:pPr marL="342900" lvl="0" indent="-342900">
                        <a:lnSpc>
                          <a:spcPct val="107000"/>
                        </a:lnSpc>
                        <a:buFont typeface="Symbol" panose="05050102010706020507" pitchFamily="18" charset="2"/>
                        <a:buChar char=""/>
                      </a:pPr>
                      <a:r>
                        <a:rPr lang="en-US" sz="1000" dirty="0">
                          <a:solidFill>
                            <a:schemeClr val="tx1"/>
                          </a:solidFill>
                          <a:effectLst/>
                        </a:rPr>
                        <a:t>The caseworker/child/caregiver discussed readiness and agreed to close the case </a:t>
                      </a:r>
                    </a:p>
                    <a:p>
                      <a:pPr marL="342900" lvl="0" indent="-342900">
                        <a:lnSpc>
                          <a:spcPct val="107000"/>
                        </a:lnSpc>
                        <a:spcAft>
                          <a:spcPts val="800"/>
                        </a:spcAft>
                        <a:buFont typeface="Symbol" panose="05050102010706020507" pitchFamily="18" charset="2"/>
                        <a:buChar char=""/>
                      </a:pPr>
                      <a:r>
                        <a:rPr lang="en-US" sz="1000" dirty="0">
                          <a:solidFill>
                            <a:schemeClr val="tx1"/>
                          </a:solidFill>
                          <a:effectLst/>
                        </a:rPr>
                        <a:t>Contact information was given in the event the child/family need to contact the caseworker/ agency</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pPr>
                        <a:lnSpc>
                          <a:spcPct val="107000"/>
                        </a:lnSpc>
                        <a:spcAft>
                          <a:spcPts val="800"/>
                        </a:spcAft>
                      </a:pPr>
                      <a:r>
                        <a:rPr lang="en-US" sz="1000">
                          <a:effectLst/>
                        </a:rPr>
                        <a:t> </a:t>
                      </a:r>
                      <a:endParaRPr lang="en-US" sz="1000">
                        <a:solidFill>
                          <a:srgbClr val="000000"/>
                        </a:solidFill>
                        <a:effectLst/>
                        <a:latin typeface="Calibri" panose="020F0502020204030204" pitchFamily="34" charset="0"/>
                        <a:ea typeface="Calibri" panose="020F0502020204030204" pitchFamily="34" charset="0"/>
                      </a:endParaRPr>
                    </a:p>
                  </a:txBody>
                  <a:tcPr marL="27916" marR="27916" marT="0" marB="0"/>
                </a:tc>
                <a:tc>
                  <a:txBody>
                    <a:bodyPr/>
                    <a:lstStyle/>
                    <a:p>
                      <a:pPr>
                        <a:lnSpc>
                          <a:spcPct val="107000"/>
                        </a:lnSpc>
                        <a:spcAft>
                          <a:spcPts val="800"/>
                        </a:spcAft>
                      </a:pPr>
                      <a:r>
                        <a:rPr lang="en-US"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590558039"/>
                  </a:ext>
                </a:extLst>
              </a:tr>
              <a:tr h="369624">
                <a:tc>
                  <a:txBody>
                    <a:bodyPr/>
                    <a:lstStyle/>
                    <a:p>
                      <a:pPr>
                        <a:lnSpc>
                          <a:spcPct val="107000"/>
                        </a:lnSpc>
                        <a:spcAft>
                          <a:spcPts val="800"/>
                        </a:spcAft>
                      </a:pPr>
                      <a:r>
                        <a:rPr lang="en-US" sz="1000" dirty="0">
                          <a:solidFill>
                            <a:schemeClr val="tx1"/>
                          </a:solidFill>
                          <a:effectLst/>
                        </a:rPr>
                        <a:t>3</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gridSpan="2">
                  <a:txBody>
                    <a:bodyPr/>
                    <a:lstStyle/>
                    <a:p>
                      <a:pPr>
                        <a:lnSpc>
                          <a:spcPct val="107000"/>
                        </a:lnSpc>
                        <a:spcAft>
                          <a:spcPts val="800"/>
                        </a:spcAft>
                      </a:pPr>
                      <a:r>
                        <a:rPr lang="en-US" sz="1000" dirty="0">
                          <a:solidFill>
                            <a:schemeClr val="tx1"/>
                          </a:solidFill>
                          <a:effectLst/>
                        </a:rPr>
                        <a:t>Approval of the case closure by the supervisor/ manager is documented </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pPr>
                        <a:lnSpc>
                          <a:spcPct val="107000"/>
                        </a:lnSpc>
                        <a:spcAft>
                          <a:spcPts val="800"/>
                        </a:spcAft>
                      </a:pPr>
                      <a:r>
                        <a:rPr lang="en-US" sz="1000">
                          <a:effectLst/>
                        </a:rPr>
                        <a:t> </a:t>
                      </a:r>
                      <a:endParaRPr lang="en-US" sz="1000">
                        <a:solidFill>
                          <a:srgbClr val="000000"/>
                        </a:solidFill>
                        <a:effectLst/>
                        <a:latin typeface="Calibri" panose="020F0502020204030204" pitchFamily="34" charset="0"/>
                        <a:ea typeface="Calibri" panose="020F0502020204030204" pitchFamily="34" charset="0"/>
                      </a:endParaRPr>
                    </a:p>
                  </a:txBody>
                  <a:tcPr marL="27916" marR="27916" marT="0" marB="0"/>
                </a:tc>
                <a:tc>
                  <a:txBody>
                    <a:bodyPr/>
                    <a:lstStyle/>
                    <a:p>
                      <a:pPr>
                        <a:lnSpc>
                          <a:spcPct val="107000"/>
                        </a:lnSpc>
                        <a:spcAft>
                          <a:spcPts val="800"/>
                        </a:spcAft>
                      </a:pPr>
                      <a:r>
                        <a:rPr lang="en-US"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204145634"/>
                  </a:ext>
                </a:extLst>
              </a:tr>
              <a:tr h="369624">
                <a:tc>
                  <a:txBody>
                    <a:bodyPr/>
                    <a:lstStyle/>
                    <a:p>
                      <a:pPr>
                        <a:lnSpc>
                          <a:spcPct val="107000"/>
                        </a:lnSpc>
                        <a:spcAft>
                          <a:spcPts val="800"/>
                        </a:spcAft>
                      </a:pPr>
                      <a:r>
                        <a:rPr lang="en-US" sz="1000" dirty="0">
                          <a:solidFill>
                            <a:schemeClr val="tx1"/>
                          </a:solidFill>
                          <a:effectLst/>
                        </a:rPr>
                        <a:t>4</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gridSpan="2">
                  <a:txBody>
                    <a:bodyPr/>
                    <a:lstStyle/>
                    <a:p>
                      <a:pPr>
                        <a:lnSpc>
                          <a:spcPct val="107000"/>
                        </a:lnSpc>
                        <a:spcAft>
                          <a:spcPts val="800"/>
                        </a:spcAft>
                      </a:pPr>
                      <a:r>
                        <a:rPr lang="en-US" sz="1000" dirty="0">
                          <a:solidFill>
                            <a:schemeClr val="tx1"/>
                          </a:solidFill>
                          <a:effectLst/>
                        </a:rPr>
                        <a:t>A follow up visit was planned with the child/caregiver and conducted within 3 months after the case was closed</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pPr>
                        <a:lnSpc>
                          <a:spcPct val="107000"/>
                        </a:lnSpc>
                        <a:spcAft>
                          <a:spcPts val="800"/>
                        </a:spcAft>
                      </a:pPr>
                      <a:r>
                        <a:rPr lang="en-US" sz="1000">
                          <a:effectLst/>
                        </a:rPr>
                        <a:t> </a:t>
                      </a:r>
                      <a:endParaRPr lang="en-US" sz="1000">
                        <a:solidFill>
                          <a:srgbClr val="000000"/>
                        </a:solidFill>
                        <a:effectLst/>
                        <a:latin typeface="Calibri" panose="020F0502020204030204" pitchFamily="34" charset="0"/>
                        <a:ea typeface="Calibri" panose="020F0502020204030204" pitchFamily="34" charset="0"/>
                      </a:endParaRPr>
                    </a:p>
                  </a:txBody>
                  <a:tcPr marL="27916" marR="27916" marT="0" marB="0"/>
                </a:tc>
                <a:tc>
                  <a:txBody>
                    <a:bodyPr/>
                    <a:lstStyle/>
                    <a:p>
                      <a:pPr>
                        <a:lnSpc>
                          <a:spcPct val="107000"/>
                        </a:lnSpc>
                        <a:spcAft>
                          <a:spcPts val="800"/>
                        </a:spcAft>
                      </a:pPr>
                      <a:r>
                        <a:rPr lang="en-US"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950560615"/>
                  </a:ext>
                </a:extLst>
              </a:tr>
              <a:tr h="222735">
                <a:tc gridSpan="5">
                  <a:txBody>
                    <a:bodyPr/>
                    <a:lstStyle/>
                    <a:p>
                      <a:pPr>
                        <a:lnSpc>
                          <a:spcPct val="107000"/>
                        </a:lnSpc>
                        <a:spcAft>
                          <a:spcPts val="800"/>
                        </a:spcAft>
                      </a:pPr>
                      <a:r>
                        <a:rPr lang="en-US" sz="1000" dirty="0">
                          <a:solidFill>
                            <a:schemeClr val="tx1"/>
                          </a:solidFill>
                          <a:effectLst/>
                        </a:rPr>
                        <a:t>Actions to be Taken</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41268291"/>
                  </a:ext>
                </a:extLst>
              </a:tr>
              <a:tr h="1394995">
                <a:tc gridSpan="2">
                  <a:txBody>
                    <a:bodyPr/>
                    <a:lstStyle/>
                    <a:p>
                      <a:pPr>
                        <a:lnSpc>
                          <a:spcPct val="107000"/>
                        </a:lnSpc>
                        <a:spcAft>
                          <a:spcPts val="800"/>
                        </a:spcAft>
                      </a:pPr>
                      <a:r>
                        <a:rPr lang="en-US" sz="1000" dirty="0">
                          <a:solidFill>
                            <a:schemeClr val="tx1"/>
                          </a:solidFill>
                          <a:effectLst/>
                        </a:rPr>
                        <a:t>Supervisor: </a:t>
                      </a:r>
                    </a:p>
                    <a:p>
                      <a:pPr>
                        <a:lnSpc>
                          <a:spcPct val="107000"/>
                        </a:lnSpc>
                        <a:spcAft>
                          <a:spcPts val="800"/>
                        </a:spcAft>
                      </a:pPr>
                      <a:r>
                        <a:rPr lang="en-US" sz="1000" dirty="0">
                          <a:solidFill>
                            <a:schemeClr val="tx1"/>
                          </a:solidFill>
                          <a:effectLst/>
                        </a:rPr>
                        <a:t> </a:t>
                      </a:r>
                    </a:p>
                    <a:p>
                      <a:pPr>
                        <a:lnSpc>
                          <a:spcPct val="107000"/>
                        </a:lnSpc>
                        <a:spcAft>
                          <a:spcPts val="800"/>
                        </a:spcAft>
                      </a:pPr>
                      <a:r>
                        <a:rPr lang="en-US"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endParaRPr lang="en-US"/>
                    </a:p>
                  </a:txBody>
                  <a:tcPr/>
                </a:tc>
                <a:tc gridSpan="3">
                  <a:txBody>
                    <a:bodyPr/>
                    <a:lstStyle/>
                    <a:p>
                      <a:pPr>
                        <a:lnSpc>
                          <a:spcPct val="107000"/>
                        </a:lnSpc>
                        <a:spcAft>
                          <a:spcPts val="800"/>
                        </a:spcAft>
                      </a:pPr>
                      <a:r>
                        <a:rPr lang="en-US" sz="1000" dirty="0">
                          <a:solidFill>
                            <a:schemeClr val="tx1"/>
                          </a:solidFill>
                          <a:effectLst/>
                        </a:rPr>
                        <a:t>Caseworker: </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24971739"/>
                  </a:ext>
                </a:extLst>
              </a:tr>
            </a:tbl>
          </a:graphicData>
        </a:graphic>
      </p:graphicFrame>
      <p:sp>
        <p:nvSpPr>
          <p:cNvPr id="2" name="Hexagon 1">
            <a:extLst>
              <a:ext uri="{FF2B5EF4-FFF2-40B4-BE49-F238E27FC236}">
                <a16:creationId xmlns:a16="http://schemas.microsoft.com/office/drawing/2014/main" id="{8ADB1672-DA9C-D658-DE6B-5A61E4B5A55D}"/>
              </a:ext>
            </a:extLst>
          </p:cNvPr>
          <p:cNvSpPr/>
          <p:nvPr/>
        </p:nvSpPr>
        <p:spPr>
          <a:xfrm rot="1782986">
            <a:off x="286724" y="30111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Hexagon 2">
            <a:extLst>
              <a:ext uri="{FF2B5EF4-FFF2-40B4-BE49-F238E27FC236}">
                <a16:creationId xmlns:a16="http://schemas.microsoft.com/office/drawing/2014/main" id="{C582206F-24FC-24E1-6D72-BD2FCA13546C}"/>
              </a:ext>
            </a:extLst>
          </p:cNvPr>
          <p:cNvSpPr/>
          <p:nvPr/>
        </p:nvSpPr>
        <p:spPr>
          <a:xfrm rot="1782986">
            <a:off x="286724" y="76395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Hexagon 3">
            <a:extLst>
              <a:ext uri="{FF2B5EF4-FFF2-40B4-BE49-F238E27FC236}">
                <a16:creationId xmlns:a16="http://schemas.microsoft.com/office/drawing/2014/main" id="{E193EE1E-46D1-CF14-21D5-FF23174E3198}"/>
              </a:ext>
            </a:extLst>
          </p:cNvPr>
          <p:cNvSpPr/>
          <p:nvPr/>
        </p:nvSpPr>
        <p:spPr>
          <a:xfrm rot="1782986">
            <a:off x="286724" y="122680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Hexagon 4">
            <a:extLst>
              <a:ext uri="{FF2B5EF4-FFF2-40B4-BE49-F238E27FC236}">
                <a16:creationId xmlns:a16="http://schemas.microsoft.com/office/drawing/2014/main" id="{42B07426-3602-7BEB-3D12-D97CD162FF5B}"/>
              </a:ext>
            </a:extLst>
          </p:cNvPr>
          <p:cNvSpPr/>
          <p:nvPr/>
        </p:nvSpPr>
        <p:spPr>
          <a:xfrm rot="1782986">
            <a:off x="286724" y="168964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Hexagon 6">
            <a:extLst>
              <a:ext uri="{FF2B5EF4-FFF2-40B4-BE49-F238E27FC236}">
                <a16:creationId xmlns:a16="http://schemas.microsoft.com/office/drawing/2014/main" id="{5BDC1D22-4A93-ECE7-0010-2375FECE23F2}"/>
              </a:ext>
            </a:extLst>
          </p:cNvPr>
          <p:cNvSpPr/>
          <p:nvPr/>
        </p:nvSpPr>
        <p:spPr>
          <a:xfrm rot="1782986">
            <a:off x="286724" y="215249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exagon 8">
            <a:extLst>
              <a:ext uri="{FF2B5EF4-FFF2-40B4-BE49-F238E27FC236}">
                <a16:creationId xmlns:a16="http://schemas.microsoft.com/office/drawing/2014/main" id="{712E77CB-9A0F-2CD0-F192-CF679442D741}"/>
              </a:ext>
            </a:extLst>
          </p:cNvPr>
          <p:cNvSpPr/>
          <p:nvPr/>
        </p:nvSpPr>
        <p:spPr>
          <a:xfrm rot="1782986">
            <a:off x="286724" y="2615333"/>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4050559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a:extLst>
              <a:ext uri="{FF2B5EF4-FFF2-40B4-BE49-F238E27FC236}">
                <a16:creationId xmlns:a16="http://schemas.microsoft.com/office/drawing/2014/main" id="{5557CAAC-FF26-CE63-511B-608CD59B19E2}"/>
              </a:ext>
            </a:extLst>
          </p:cNvPr>
          <p:cNvSpPr/>
          <p:nvPr/>
        </p:nvSpPr>
        <p:spPr>
          <a:xfrm rot="1782986">
            <a:off x="-1328855" y="5145441"/>
            <a:ext cx="3595260" cy="3099365"/>
          </a:xfrm>
          <a:prstGeom prst="hexagon">
            <a:avLst>
              <a:gd name="adj" fmla="val 28965"/>
              <a:gd name="vf" fmla="val 11547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Hexagon 5">
            <a:extLst>
              <a:ext uri="{FF2B5EF4-FFF2-40B4-BE49-F238E27FC236}">
                <a16:creationId xmlns:a16="http://schemas.microsoft.com/office/drawing/2014/main" id="{BEBF6825-D8F3-02C4-E6C1-A3BF6B7A6398}"/>
              </a:ext>
            </a:extLst>
          </p:cNvPr>
          <p:cNvSpPr/>
          <p:nvPr/>
        </p:nvSpPr>
        <p:spPr>
          <a:xfrm rot="1782986">
            <a:off x="4678406" y="654853"/>
            <a:ext cx="3595260" cy="3099365"/>
          </a:xfrm>
          <a:prstGeom prst="hexagon">
            <a:avLst>
              <a:gd name="adj" fmla="val 28965"/>
              <a:gd name="vf" fmla="val 11547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6C7B74E-8EBC-4947-10B0-6FC408149523}"/>
              </a:ext>
            </a:extLst>
          </p:cNvPr>
          <p:cNvSpPr/>
          <p:nvPr/>
        </p:nvSpPr>
        <p:spPr>
          <a:xfrm>
            <a:off x="2501900" y="2149381"/>
            <a:ext cx="3745466" cy="10711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F7B539B4-74B1-260D-F363-9914B5F761B2}"/>
              </a:ext>
            </a:extLst>
          </p:cNvPr>
          <p:cNvSpPr txBox="1"/>
          <p:nvPr/>
        </p:nvSpPr>
        <p:spPr>
          <a:xfrm>
            <a:off x="993324" y="1696523"/>
            <a:ext cx="5264812" cy="261610"/>
          </a:xfrm>
          <a:prstGeom prst="rect">
            <a:avLst/>
          </a:prstGeom>
          <a:noFill/>
          <a:ln>
            <a:noFill/>
          </a:ln>
        </p:spPr>
        <p:txBody>
          <a:bodyPr wrap="square" rtlCol="0">
            <a:spAutoFit/>
          </a:bodyPr>
          <a:lstStyle/>
          <a:p>
            <a:r>
              <a:rPr lang="en-US" sz="1100" b="1" dirty="0"/>
              <a:t>Please review the learning objectives and write your reflection in the text box.</a:t>
            </a:r>
          </a:p>
        </p:txBody>
      </p:sp>
      <p:sp>
        <p:nvSpPr>
          <p:cNvPr id="9" name="TextBox 8">
            <a:extLst>
              <a:ext uri="{FF2B5EF4-FFF2-40B4-BE49-F238E27FC236}">
                <a16:creationId xmlns:a16="http://schemas.microsoft.com/office/drawing/2014/main" id="{CBD1D51F-2825-C878-EDC4-12ABFF30FB6D}"/>
              </a:ext>
            </a:extLst>
          </p:cNvPr>
          <p:cNvSpPr txBox="1"/>
          <p:nvPr/>
        </p:nvSpPr>
        <p:spPr>
          <a:xfrm>
            <a:off x="993326" y="2107349"/>
            <a:ext cx="1321602" cy="1028143"/>
          </a:xfrm>
          <a:prstGeom prst="rect">
            <a:avLst/>
          </a:prstGeom>
          <a:noFill/>
          <a:ln>
            <a:noFill/>
          </a:ln>
        </p:spPr>
        <p:txBody>
          <a:bodyPr wrap="square" lIns="90000" tIns="90000" rIns="90000" bIns="90000" rtlCol="0">
            <a:spAutoFit/>
          </a:bodyPr>
          <a:lstStyle/>
          <a:p>
            <a:r>
              <a:rPr lang="en-US" sz="1100" dirty="0"/>
              <a:t>About which learning objectives do you feel confident you have achieved them? </a:t>
            </a:r>
          </a:p>
        </p:txBody>
      </p:sp>
      <p:sp>
        <p:nvSpPr>
          <p:cNvPr id="10" name="Rectangle 9">
            <a:extLst>
              <a:ext uri="{FF2B5EF4-FFF2-40B4-BE49-F238E27FC236}">
                <a16:creationId xmlns:a16="http://schemas.microsoft.com/office/drawing/2014/main" id="{0F16C163-6E49-124D-C571-6C128E590FE7}"/>
              </a:ext>
            </a:extLst>
          </p:cNvPr>
          <p:cNvSpPr/>
          <p:nvPr/>
        </p:nvSpPr>
        <p:spPr>
          <a:xfrm>
            <a:off x="2501900" y="3398040"/>
            <a:ext cx="3745466" cy="111893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245275C1-FABC-3C5E-2E48-0C16D5B791B9}"/>
              </a:ext>
            </a:extLst>
          </p:cNvPr>
          <p:cNvSpPr txBox="1"/>
          <p:nvPr/>
        </p:nvSpPr>
        <p:spPr>
          <a:xfrm>
            <a:off x="1007471" y="3413814"/>
            <a:ext cx="1309210" cy="1197420"/>
          </a:xfrm>
          <a:prstGeom prst="rect">
            <a:avLst/>
          </a:prstGeom>
          <a:noFill/>
          <a:ln>
            <a:noFill/>
          </a:ln>
        </p:spPr>
        <p:txBody>
          <a:bodyPr wrap="square" lIns="90000" tIns="90000" rIns="90000" bIns="90000" rtlCol="0">
            <a:spAutoFit/>
          </a:bodyPr>
          <a:lstStyle/>
          <a:p>
            <a:r>
              <a:rPr lang="en-US" sz="1100" dirty="0"/>
              <a:t>On which learning objectives would you need more information, practice, or support? </a:t>
            </a:r>
          </a:p>
        </p:txBody>
      </p:sp>
      <p:sp>
        <p:nvSpPr>
          <p:cNvPr id="12" name="TextBox 11">
            <a:extLst>
              <a:ext uri="{FF2B5EF4-FFF2-40B4-BE49-F238E27FC236}">
                <a16:creationId xmlns:a16="http://schemas.microsoft.com/office/drawing/2014/main" id="{2B9484FE-23D6-90BA-DB0E-144CEC29207F}"/>
              </a:ext>
            </a:extLst>
          </p:cNvPr>
          <p:cNvSpPr txBox="1"/>
          <p:nvPr/>
        </p:nvSpPr>
        <p:spPr>
          <a:xfrm>
            <a:off x="993324" y="1264346"/>
            <a:ext cx="5254042" cy="276999"/>
          </a:xfrm>
          <a:prstGeom prst="rect">
            <a:avLst/>
          </a:prstGeom>
          <a:noFill/>
        </p:spPr>
        <p:txBody>
          <a:bodyPr wrap="square" rtlCol="0">
            <a:spAutoFit/>
          </a:bodyPr>
          <a:lstStyle/>
          <a:p>
            <a:r>
              <a:rPr lang="en-US" sz="1200" b="1" spc="300" dirty="0">
                <a:solidFill>
                  <a:schemeClr val="tx1"/>
                </a:solidFill>
              </a:rPr>
              <a:t>LEARNING OBJECTIVES</a:t>
            </a:r>
          </a:p>
        </p:txBody>
      </p:sp>
      <p:sp>
        <p:nvSpPr>
          <p:cNvPr id="13" name="TextBox 12">
            <a:extLst>
              <a:ext uri="{FF2B5EF4-FFF2-40B4-BE49-F238E27FC236}">
                <a16:creationId xmlns:a16="http://schemas.microsoft.com/office/drawing/2014/main" id="{9068E9DF-C19D-71A4-7FA1-952417E9D31B}"/>
              </a:ext>
            </a:extLst>
          </p:cNvPr>
          <p:cNvSpPr txBox="1"/>
          <p:nvPr/>
        </p:nvSpPr>
        <p:spPr>
          <a:xfrm>
            <a:off x="996286" y="713169"/>
            <a:ext cx="5264813" cy="307777"/>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954D84"/>
                </a:highlight>
                <a:latin typeface="Calibri"/>
                <a:ea typeface="Calibri"/>
                <a:cs typeface="Calibri"/>
                <a:sym typeface="Calibri"/>
              </a:rPr>
              <a:t>SESSION 6: MODULE CLOSING</a:t>
            </a:r>
          </a:p>
        </p:txBody>
      </p:sp>
      <p:sp>
        <p:nvSpPr>
          <p:cNvPr id="14" name="TextBox 13">
            <a:extLst>
              <a:ext uri="{FF2B5EF4-FFF2-40B4-BE49-F238E27FC236}">
                <a16:creationId xmlns:a16="http://schemas.microsoft.com/office/drawing/2014/main" id="{183E50EB-B371-8B13-7EA0-D63588C20D0F}"/>
              </a:ext>
            </a:extLst>
          </p:cNvPr>
          <p:cNvSpPr txBox="1"/>
          <p:nvPr/>
        </p:nvSpPr>
        <p:spPr>
          <a:xfrm>
            <a:off x="993324" y="5187134"/>
            <a:ext cx="5254042" cy="276999"/>
          </a:xfrm>
          <a:prstGeom prst="rect">
            <a:avLst/>
          </a:prstGeom>
          <a:noFill/>
        </p:spPr>
        <p:txBody>
          <a:bodyPr wrap="square" rtlCol="0">
            <a:spAutoFit/>
          </a:bodyPr>
          <a:lstStyle/>
          <a:p>
            <a:r>
              <a:rPr lang="en-US" sz="1200" b="1" spc="300" dirty="0">
                <a:solidFill>
                  <a:schemeClr val="tx1"/>
                </a:solidFill>
              </a:rPr>
              <a:t>REFLECTION</a:t>
            </a:r>
          </a:p>
        </p:txBody>
      </p:sp>
      <p:sp>
        <p:nvSpPr>
          <p:cNvPr id="15" name="Rectangle 14">
            <a:extLst>
              <a:ext uri="{FF2B5EF4-FFF2-40B4-BE49-F238E27FC236}">
                <a16:creationId xmlns:a16="http://schemas.microsoft.com/office/drawing/2014/main" id="{26D298CC-5AC2-8F6E-C7B5-19BF66C28CF8}"/>
              </a:ext>
            </a:extLst>
          </p:cNvPr>
          <p:cNvSpPr/>
          <p:nvPr/>
        </p:nvSpPr>
        <p:spPr>
          <a:xfrm>
            <a:off x="2501900" y="5633117"/>
            <a:ext cx="3745466" cy="93935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17A92305-BB39-F345-3398-375D6DB957DC}"/>
              </a:ext>
            </a:extLst>
          </p:cNvPr>
          <p:cNvSpPr txBox="1"/>
          <p:nvPr/>
        </p:nvSpPr>
        <p:spPr>
          <a:xfrm>
            <a:off x="993326" y="5628588"/>
            <a:ext cx="1321602" cy="520312"/>
          </a:xfrm>
          <a:prstGeom prst="rect">
            <a:avLst/>
          </a:prstGeom>
          <a:noFill/>
          <a:ln>
            <a:noFill/>
          </a:ln>
        </p:spPr>
        <p:txBody>
          <a:bodyPr wrap="square" lIns="90000" tIns="90000" rIns="90000" bIns="90000" rtlCol="0">
            <a:spAutoFit/>
          </a:bodyPr>
          <a:lstStyle/>
          <a:p>
            <a:r>
              <a:rPr lang="en-US" sz="1100" dirty="0"/>
              <a:t>What surprised you?</a:t>
            </a:r>
          </a:p>
        </p:txBody>
      </p:sp>
      <p:sp>
        <p:nvSpPr>
          <p:cNvPr id="17" name="Rectangle 16">
            <a:extLst>
              <a:ext uri="{FF2B5EF4-FFF2-40B4-BE49-F238E27FC236}">
                <a16:creationId xmlns:a16="http://schemas.microsoft.com/office/drawing/2014/main" id="{CA5D17E0-9904-B2B6-BC98-60E1218E68F5}"/>
              </a:ext>
            </a:extLst>
          </p:cNvPr>
          <p:cNvSpPr/>
          <p:nvPr/>
        </p:nvSpPr>
        <p:spPr>
          <a:xfrm>
            <a:off x="2501900" y="6753342"/>
            <a:ext cx="3745466" cy="98123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093B51E-9D33-8024-7810-D2A516D58DD3}"/>
              </a:ext>
            </a:extLst>
          </p:cNvPr>
          <p:cNvSpPr txBox="1"/>
          <p:nvPr/>
        </p:nvSpPr>
        <p:spPr>
          <a:xfrm>
            <a:off x="1007471" y="6762391"/>
            <a:ext cx="1309210" cy="520312"/>
          </a:xfrm>
          <a:prstGeom prst="rect">
            <a:avLst/>
          </a:prstGeom>
          <a:noFill/>
          <a:ln>
            <a:noFill/>
          </a:ln>
        </p:spPr>
        <p:txBody>
          <a:bodyPr wrap="square" lIns="90000" tIns="90000" rIns="90000" bIns="90000" rtlCol="0">
            <a:spAutoFit/>
          </a:bodyPr>
          <a:lstStyle/>
          <a:p>
            <a:r>
              <a:rPr lang="en-US" sz="1100" dirty="0"/>
              <a:t>What challenged you?</a:t>
            </a:r>
          </a:p>
        </p:txBody>
      </p:sp>
      <p:sp>
        <p:nvSpPr>
          <p:cNvPr id="19" name="Rectangle 18">
            <a:extLst>
              <a:ext uri="{FF2B5EF4-FFF2-40B4-BE49-F238E27FC236}">
                <a16:creationId xmlns:a16="http://schemas.microsoft.com/office/drawing/2014/main" id="{1E20C0F5-5C85-1F5D-93C4-F853F3E2A13C}"/>
              </a:ext>
            </a:extLst>
          </p:cNvPr>
          <p:cNvSpPr/>
          <p:nvPr/>
        </p:nvSpPr>
        <p:spPr>
          <a:xfrm>
            <a:off x="2501900" y="7928131"/>
            <a:ext cx="3745466" cy="98123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4857ACA5-5279-4BAE-8CC4-263AE3E4EC36}"/>
              </a:ext>
            </a:extLst>
          </p:cNvPr>
          <p:cNvSpPr txBox="1"/>
          <p:nvPr/>
        </p:nvSpPr>
        <p:spPr>
          <a:xfrm>
            <a:off x="1007471" y="7928131"/>
            <a:ext cx="1309210" cy="689589"/>
          </a:xfrm>
          <a:prstGeom prst="rect">
            <a:avLst/>
          </a:prstGeom>
          <a:noFill/>
          <a:ln>
            <a:noFill/>
          </a:ln>
        </p:spPr>
        <p:txBody>
          <a:bodyPr wrap="square" lIns="90000" tIns="90000" rIns="90000" bIns="90000" rtlCol="0">
            <a:spAutoFit/>
          </a:bodyPr>
          <a:lstStyle/>
          <a:p>
            <a:r>
              <a:rPr lang="en-US" sz="1100" dirty="0"/>
              <a:t>What would you like to learn more about? </a:t>
            </a:r>
          </a:p>
        </p:txBody>
      </p:sp>
      <p:sp>
        <p:nvSpPr>
          <p:cNvPr id="21" name="Hexagon 20">
            <a:extLst>
              <a:ext uri="{FF2B5EF4-FFF2-40B4-BE49-F238E27FC236}">
                <a16:creationId xmlns:a16="http://schemas.microsoft.com/office/drawing/2014/main" id="{82A48BC1-AE3C-658A-FBF0-8F93CE5A4DE7}"/>
              </a:ext>
            </a:extLst>
          </p:cNvPr>
          <p:cNvSpPr/>
          <p:nvPr/>
        </p:nvSpPr>
        <p:spPr>
          <a:xfrm rot="1782986">
            <a:off x="286724" y="30111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Hexagon 21">
            <a:extLst>
              <a:ext uri="{FF2B5EF4-FFF2-40B4-BE49-F238E27FC236}">
                <a16:creationId xmlns:a16="http://schemas.microsoft.com/office/drawing/2014/main" id="{BEFCD8E4-408D-3201-6FA5-B9BD64854106}"/>
              </a:ext>
            </a:extLst>
          </p:cNvPr>
          <p:cNvSpPr/>
          <p:nvPr/>
        </p:nvSpPr>
        <p:spPr>
          <a:xfrm rot="1782986">
            <a:off x="286724" y="76395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Hexagon 22">
            <a:extLst>
              <a:ext uri="{FF2B5EF4-FFF2-40B4-BE49-F238E27FC236}">
                <a16:creationId xmlns:a16="http://schemas.microsoft.com/office/drawing/2014/main" id="{53CE589E-5B54-8F72-D895-E175F2D75BF5}"/>
              </a:ext>
            </a:extLst>
          </p:cNvPr>
          <p:cNvSpPr/>
          <p:nvPr/>
        </p:nvSpPr>
        <p:spPr>
          <a:xfrm rot="1782986">
            <a:off x="286724" y="122680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Hexagon 23">
            <a:extLst>
              <a:ext uri="{FF2B5EF4-FFF2-40B4-BE49-F238E27FC236}">
                <a16:creationId xmlns:a16="http://schemas.microsoft.com/office/drawing/2014/main" id="{1BF98826-44DF-DD0A-FFD4-AA65AC9D3B82}"/>
              </a:ext>
            </a:extLst>
          </p:cNvPr>
          <p:cNvSpPr/>
          <p:nvPr/>
        </p:nvSpPr>
        <p:spPr>
          <a:xfrm rot="1782986">
            <a:off x="286724" y="168964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Hexagon 24">
            <a:extLst>
              <a:ext uri="{FF2B5EF4-FFF2-40B4-BE49-F238E27FC236}">
                <a16:creationId xmlns:a16="http://schemas.microsoft.com/office/drawing/2014/main" id="{2C6C76F4-80C3-609C-CAFE-485C9A4F2BDE}"/>
              </a:ext>
            </a:extLst>
          </p:cNvPr>
          <p:cNvSpPr/>
          <p:nvPr/>
        </p:nvSpPr>
        <p:spPr>
          <a:xfrm rot="1782986">
            <a:off x="286724" y="215249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Hexagon 1">
            <a:extLst>
              <a:ext uri="{FF2B5EF4-FFF2-40B4-BE49-F238E27FC236}">
                <a16:creationId xmlns:a16="http://schemas.microsoft.com/office/drawing/2014/main" id="{8BA72B16-593A-10AE-67EE-6F127A6BA81C}"/>
              </a:ext>
            </a:extLst>
          </p:cNvPr>
          <p:cNvSpPr/>
          <p:nvPr/>
        </p:nvSpPr>
        <p:spPr>
          <a:xfrm rot="1782986">
            <a:off x="286725" y="2615334"/>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0847850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422833" y="7077696"/>
            <a:ext cx="1732477" cy="1151195"/>
            <a:chOff x="2168191" y="5326415"/>
            <a:chExt cx="2521617" cy="1675562"/>
          </a:xfrm>
        </p:grpSpPr>
        <p:pic>
          <p:nvPicPr>
            <p:cNvPr id="2" name="Picture 1"/>
            <p:cNvPicPr>
              <a:picLocks noChangeAspect="1"/>
            </p:cNvPicPr>
            <p:nvPr/>
          </p:nvPicPr>
          <p:blipFill rotWithShape="1">
            <a:blip r:embed="rId2"/>
            <a:srcRect l="-2325" t="-858" b="-2502"/>
            <a:stretch/>
          </p:blipFill>
          <p:spPr>
            <a:xfrm>
              <a:off x="2371951" y="5326415"/>
              <a:ext cx="2114099" cy="62630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8191" y="6033739"/>
              <a:ext cx="2521617" cy="968238"/>
            </a:xfrm>
            <a:prstGeom prst="rect">
              <a:avLst/>
            </a:prstGeom>
          </p:spPr>
        </p:pic>
      </p:gr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9797" y="2681293"/>
            <a:ext cx="2438405" cy="2807214"/>
          </a:xfrm>
          <a:prstGeom prst="rect">
            <a:avLst/>
          </a:prstGeom>
        </p:spPr>
      </p:pic>
    </p:spTree>
    <p:extLst>
      <p:ext uri="{BB962C8B-B14F-4D97-AF65-F5344CB8AC3E}">
        <p14:creationId xmlns:p14="http://schemas.microsoft.com/office/powerpoint/2010/main" val="1068124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a:extLst>
              <a:ext uri="{FF2B5EF4-FFF2-40B4-BE49-F238E27FC236}">
                <a16:creationId xmlns:a16="http://schemas.microsoft.com/office/drawing/2014/main" id="{FA116BFD-B003-4F0F-E379-78F6094512F8}"/>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Hexagon 4">
            <a:extLst>
              <a:ext uri="{FF2B5EF4-FFF2-40B4-BE49-F238E27FC236}">
                <a16:creationId xmlns:a16="http://schemas.microsoft.com/office/drawing/2014/main" id="{13D8A280-50EF-AB93-6CBD-E9C9C83D76D1}"/>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Hexagon 6">
            <a:extLst>
              <a:ext uri="{FF2B5EF4-FFF2-40B4-BE49-F238E27FC236}">
                <a16:creationId xmlns:a16="http://schemas.microsoft.com/office/drawing/2014/main" id="{0BD1454E-4490-0BF5-CCDB-D00BFBAE7C90}"/>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Hexagon 7">
            <a:extLst>
              <a:ext uri="{FF2B5EF4-FFF2-40B4-BE49-F238E27FC236}">
                <a16:creationId xmlns:a16="http://schemas.microsoft.com/office/drawing/2014/main" id="{6A80A1D3-84E5-6CE8-5361-3D8706CA22F7}"/>
              </a:ext>
            </a:extLst>
          </p:cNvPr>
          <p:cNvSpPr/>
          <p:nvPr/>
        </p:nvSpPr>
        <p:spPr>
          <a:xfrm rot="1782986">
            <a:off x="286724" y="168964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exagon 8">
            <a:extLst>
              <a:ext uri="{FF2B5EF4-FFF2-40B4-BE49-F238E27FC236}">
                <a16:creationId xmlns:a16="http://schemas.microsoft.com/office/drawing/2014/main" id="{B4E6DD6A-A72C-6574-83F4-59F63EE5C926}"/>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 name="Table 1">
            <a:extLst>
              <a:ext uri="{FF2B5EF4-FFF2-40B4-BE49-F238E27FC236}">
                <a16:creationId xmlns:a16="http://schemas.microsoft.com/office/drawing/2014/main" id="{FA78157B-3327-A98B-B764-B2455F8FD197}"/>
              </a:ext>
            </a:extLst>
          </p:cNvPr>
          <p:cNvGraphicFramePr>
            <a:graphicFrameLocks noGrp="1"/>
          </p:cNvGraphicFramePr>
          <p:nvPr>
            <p:extLst>
              <p:ext uri="{D42A27DB-BD31-4B8C-83A1-F6EECF244321}">
                <p14:modId xmlns:p14="http://schemas.microsoft.com/office/powerpoint/2010/main" val="4015745927"/>
              </p:ext>
            </p:extLst>
          </p:nvPr>
        </p:nvGraphicFramePr>
        <p:xfrm>
          <a:off x="995082" y="699800"/>
          <a:ext cx="5271247" cy="8085201"/>
        </p:xfrm>
        <a:graphic>
          <a:graphicData uri="http://schemas.openxmlformats.org/drawingml/2006/table">
            <a:tbl>
              <a:tblPr bandRow="1">
                <a:tableStyleId>{5C22544A-7EE6-4342-B048-85BDC9FD1C3A}</a:tableStyleId>
              </a:tblPr>
              <a:tblGrid>
                <a:gridCol w="922324">
                  <a:extLst>
                    <a:ext uri="{9D8B030D-6E8A-4147-A177-3AD203B41FA5}">
                      <a16:colId xmlns:a16="http://schemas.microsoft.com/office/drawing/2014/main" val="82701775"/>
                    </a:ext>
                  </a:extLst>
                </a:gridCol>
                <a:gridCol w="4348923">
                  <a:extLst>
                    <a:ext uri="{9D8B030D-6E8A-4147-A177-3AD203B41FA5}">
                      <a16:colId xmlns:a16="http://schemas.microsoft.com/office/drawing/2014/main" val="1846013782"/>
                    </a:ext>
                  </a:extLst>
                </a:gridCol>
              </a:tblGrid>
              <a:tr h="1410848">
                <a:tc>
                  <a:txBody>
                    <a:bodyPr/>
                    <a:lstStyle/>
                    <a:p>
                      <a:pPr>
                        <a:lnSpc>
                          <a:spcPct val="107000"/>
                        </a:lnSpc>
                        <a:spcAft>
                          <a:spcPts val="0"/>
                        </a:spcAft>
                      </a:pPr>
                      <a:r>
                        <a:rPr lang="en-US" sz="1000" dirty="0">
                          <a:effectLst/>
                        </a:rPr>
                        <a:t>Analysis, critical and creative thinking and problem-solving</a:t>
                      </a:r>
                      <a:endParaRPr lang="en-US" sz="1000" dirty="0">
                        <a:effectLst/>
                        <a:latin typeface="Calibri" panose="020F0502020204030204" pitchFamily="34" charset="0"/>
                        <a:ea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171450" lvl="0" indent="-171450">
                        <a:lnSpc>
                          <a:spcPct val="107000"/>
                        </a:lnSpc>
                        <a:spcAft>
                          <a:spcPts val="0"/>
                        </a:spcAft>
                        <a:buClr>
                          <a:srgbClr val="000000"/>
                        </a:buClr>
                        <a:buSzPts val="1000"/>
                        <a:buFont typeface="Arial" panose="020B0604020202020204" pitchFamily="34" charset="0"/>
                        <a:buChar char="•"/>
                      </a:pPr>
                      <a:r>
                        <a:rPr lang="en-US" sz="1000" dirty="0">
                          <a:effectLst/>
                        </a:rPr>
                        <a:t>Analyzes the situation and examines difficult issues from different perspectives.</a:t>
                      </a:r>
                    </a:p>
                    <a:p>
                      <a:pPr marL="171450" lvl="0" indent="-171450">
                        <a:lnSpc>
                          <a:spcPct val="107000"/>
                        </a:lnSpc>
                        <a:spcAft>
                          <a:spcPts val="0"/>
                        </a:spcAft>
                        <a:buClr>
                          <a:srgbClr val="000000"/>
                        </a:buClr>
                        <a:buSzPts val="1000"/>
                        <a:buFont typeface="Arial" panose="020B0604020202020204" pitchFamily="34" charset="0"/>
                        <a:buChar char="•"/>
                      </a:pPr>
                      <a:r>
                        <a:rPr lang="en-US" sz="1000" dirty="0">
                          <a:effectLst/>
                        </a:rPr>
                        <a:t>Involves the child, and where appropriate caregiver(s) or trusted adult(s), in problem solving e.g., by considering pros and cons and prioritizing different options.</a:t>
                      </a:r>
                    </a:p>
                    <a:p>
                      <a:pPr marL="171450" lvl="0" indent="-171450">
                        <a:lnSpc>
                          <a:spcPct val="107000"/>
                        </a:lnSpc>
                        <a:spcAft>
                          <a:spcPts val="0"/>
                        </a:spcAft>
                        <a:buClr>
                          <a:srgbClr val="000000"/>
                        </a:buClr>
                        <a:buSzPts val="1000"/>
                        <a:buFont typeface="Arial" panose="020B0604020202020204" pitchFamily="34" charset="0"/>
                        <a:buChar char="•"/>
                      </a:pPr>
                      <a:r>
                        <a:rPr lang="en-US" sz="1000" dirty="0">
                          <a:effectLst/>
                        </a:rPr>
                        <a:t>Is a strong advocate and persistent in ensuring children’s safety and protection.</a:t>
                      </a:r>
                    </a:p>
                    <a:p>
                      <a:pPr marL="171450" lvl="0" indent="-171450">
                        <a:lnSpc>
                          <a:spcPct val="107000"/>
                        </a:lnSpc>
                        <a:spcAft>
                          <a:spcPts val="0"/>
                        </a:spcAft>
                        <a:buClr>
                          <a:srgbClr val="000000"/>
                        </a:buClr>
                        <a:buSzPts val="1000"/>
                        <a:buFont typeface="Arial" panose="020B0604020202020204" pitchFamily="34" charset="0"/>
                        <a:buChar char="•"/>
                      </a:pPr>
                      <a:r>
                        <a:rPr lang="en-US" sz="1000" dirty="0">
                          <a:effectLst/>
                        </a:rPr>
                        <a:t>Gathers relevant information before making a decision; checks assumptions against facts.</a:t>
                      </a:r>
                    </a:p>
                    <a:p>
                      <a:pPr marL="171450" lvl="0" indent="-171450">
                        <a:lnSpc>
                          <a:spcPct val="107000"/>
                        </a:lnSpc>
                        <a:spcAft>
                          <a:spcPts val="0"/>
                        </a:spcAft>
                        <a:buClr>
                          <a:srgbClr val="000000"/>
                        </a:buClr>
                        <a:buSzPts val="1000"/>
                        <a:buFont typeface="Arial" panose="020B0604020202020204" pitchFamily="34" charset="0"/>
                        <a:buChar char="•"/>
                      </a:pPr>
                      <a:r>
                        <a:rPr lang="en-US" sz="1000" dirty="0">
                          <a:effectLst/>
                        </a:rPr>
                        <a:t>Finds creative ways to respond to complex issues, and if necessary to change course of action to ensure decisions are in the child’s best interests.</a:t>
                      </a:r>
                      <a:endParaRPr lang="en-US" sz="1000" dirty="0">
                        <a:effectLst/>
                        <a:latin typeface="Noto Sans Symbols"/>
                        <a:ea typeface="Noto Sans Symbols"/>
                        <a:cs typeface="Noto Sans Symbols"/>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4164050333"/>
                  </a:ext>
                </a:extLst>
              </a:tr>
              <a:tr h="1900880">
                <a:tc>
                  <a:txBody>
                    <a:bodyPr/>
                    <a:lstStyle/>
                    <a:p>
                      <a:pPr>
                        <a:lnSpc>
                          <a:spcPct val="107000"/>
                        </a:lnSpc>
                        <a:spcAft>
                          <a:spcPts val="0"/>
                        </a:spcAft>
                      </a:pPr>
                      <a:r>
                        <a:rPr lang="en-US" sz="1000" dirty="0">
                          <a:effectLst/>
                        </a:rPr>
                        <a:t>Coordination and collaboration</a:t>
                      </a:r>
                      <a:endParaRPr lang="en-US" sz="1000" dirty="0">
                        <a:effectLst/>
                        <a:latin typeface="Calibri" panose="020F0502020204030204" pitchFamily="34" charset="0"/>
                        <a:ea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171450" lvl="0" indent="-171450">
                        <a:lnSpc>
                          <a:spcPct val="107000"/>
                        </a:lnSpc>
                        <a:spcAft>
                          <a:spcPts val="0"/>
                        </a:spcAft>
                        <a:buClr>
                          <a:srgbClr val="000000"/>
                        </a:buClr>
                        <a:buSzPts val="1000"/>
                        <a:buFont typeface="Arial" panose="020B0604020202020204" pitchFamily="34" charset="0"/>
                        <a:buChar char="•"/>
                      </a:pPr>
                      <a:r>
                        <a:rPr lang="en-US" sz="1000" dirty="0">
                          <a:effectLst/>
                        </a:rPr>
                        <a:t>Recognizes the importance of collaboration and coordination and understands how relevant mechanisms for case management coordination function, e.g. case review, case conference, best interests procedures. </a:t>
                      </a:r>
                    </a:p>
                    <a:p>
                      <a:pPr marL="171450" lvl="0" indent="-171450">
                        <a:lnSpc>
                          <a:spcPct val="107000"/>
                        </a:lnSpc>
                        <a:spcAft>
                          <a:spcPts val="0"/>
                        </a:spcAft>
                        <a:buClr>
                          <a:srgbClr val="000000"/>
                        </a:buClr>
                        <a:buSzPts val="1000"/>
                        <a:buFont typeface="Arial" panose="020B0604020202020204" pitchFamily="34" charset="0"/>
                        <a:buChar char="•"/>
                      </a:pPr>
                      <a:r>
                        <a:rPr lang="en-US" sz="1000" dirty="0">
                          <a:effectLst/>
                        </a:rPr>
                        <a:t>Involves relevant agencies and community-level child protection mechanisms in case management as appropriate.</a:t>
                      </a:r>
                    </a:p>
                    <a:p>
                      <a:pPr marL="171450" lvl="0" indent="-171450">
                        <a:lnSpc>
                          <a:spcPct val="107000"/>
                        </a:lnSpc>
                        <a:spcAft>
                          <a:spcPts val="0"/>
                        </a:spcAft>
                        <a:buClr>
                          <a:srgbClr val="000000"/>
                        </a:buClr>
                        <a:buSzPts val="1000"/>
                        <a:buFont typeface="Arial" panose="020B0604020202020204" pitchFamily="34" charset="0"/>
                        <a:buChar char="•"/>
                      </a:pPr>
                      <a:r>
                        <a:rPr lang="en-US" sz="1000" dirty="0">
                          <a:effectLst/>
                        </a:rPr>
                        <a:t>Knows what services are available, required and how to access the services. Oversees follow up of referrals and understands whether services are meeting quality standards. </a:t>
                      </a:r>
                    </a:p>
                    <a:p>
                      <a:pPr marL="171450" lvl="0" indent="-171450">
                        <a:lnSpc>
                          <a:spcPct val="107000"/>
                        </a:lnSpc>
                        <a:spcAft>
                          <a:spcPts val="0"/>
                        </a:spcAft>
                        <a:buClr>
                          <a:srgbClr val="000000"/>
                        </a:buClr>
                        <a:buSzPts val="1000"/>
                        <a:buFont typeface="Arial" panose="020B0604020202020204" pitchFamily="34" charset="0"/>
                        <a:buChar char="•"/>
                      </a:pPr>
                      <a:r>
                        <a:rPr lang="en-US" sz="1000" dirty="0">
                          <a:effectLst/>
                        </a:rPr>
                        <a:t>Strives to establish, strengthen or improve relationships with relevant stakeholders to collectively achieve results for children.</a:t>
                      </a:r>
                    </a:p>
                    <a:p>
                      <a:pPr marL="171450" lvl="0" indent="-171450">
                        <a:lnSpc>
                          <a:spcPct val="107000"/>
                        </a:lnSpc>
                        <a:spcAft>
                          <a:spcPts val="0"/>
                        </a:spcAft>
                        <a:buClr>
                          <a:srgbClr val="000000"/>
                        </a:buClr>
                        <a:buSzPts val="1000"/>
                        <a:buFont typeface="Arial" panose="020B0604020202020204" pitchFamily="34" charset="0"/>
                        <a:buChar char="•"/>
                      </a:pPr>
                      <a:r>
                        <a:rPr lang="en-US" sz="1000" dirty="0">
                          <a:effectLst/>
                        </a:rPr>
                        <a:t>Works with colleagues to contribute to team development; respect others’ opinions; promote their skills with joint action.</a:t>
                      </a:r>
                    </a:p>
                    <a:p>
                      <a:pPr marL="171450" lvl="0" indent="-171450">
                        <a:lnSpc>
                          <a:spcPct val="107000"/>
                        </a:lnSpc>
                        <a:spcAft>
                          <a:spcPts val="0"/>
                        </a:spcAft>
                        <a:buClr>
                          <a:srgbClr val="000000"/>
                        </a:buClr>
                        <a:buSzPts val="1000"/>
                        <a:buFont typeface="Arial" panose="020B0604020202020204" pitchFamily="34" charset="0"/>
                        <a:buChar char="•"/>
                      </a:pPr>
                      <a:r>
                        <a:rPr lang="en-US" sz="1000" dirty="0">
                          <a:effectLst/>
                        </a:rPr>
                        <a:t>Reports complex cases and challenges to supervisor for additional support, and highlights identified child protection trends or emerging risk factors that are affecting children in the coverage area.</a:t>
                      </a:r>
                      <a:endParaRPr lang="en-US" sz="1000" dirty="0">
                        <a:effectLst/>
                        <a:latin typeface="Noto Sans Symbols"/>
                        <a:ea typeface="Noto Sans Symbols"/>
                        <a:cs typeface="Noto Sans Symbols"/>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971654063"/>
                  </a:ext>
                </a:extLst>
              </a:tr>
              <a:tr h="185766">
                <a:tc gridSpan="2">
                  <a:txBody>
                    <a:bodyPr/>
                    <a:lstStyle/>
                    <a:p>
                      <a:pPr>
                        <a:lnSpc>
                          <a:spcPct val="107000"/>
                        </a:lnSpc>
                        <a:spcAft>
                          <a:spcPts val="0"/>
                        </a:spcAft>
                      </a:pPr>
                      <a:r>
                        <a:rPr lang="en-US" sz="1000" b="1" dirty="0">
                          <a:effectLst/>
                        </a:rPr>
                        <a:t>2. Communication and Psychosocial Support Knowledge, Attitudes and Skills</a:t>
                      </a:r>
                      <a:endParaRPr lang="en-US" sz="1000" b="1" dirty="0">
                        <a:effectLst/>
                        <a:latin typeface="Calibri" panose="020F0502020204030204" pitchFamily="34" charset="0"/>
                        <a:ea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extLst>
                  <a:ext uri="{0D108BD9-81ED-4DB2-BD59-A6C34878D82A}">
                    <a16:rowId xmlns:a16="http://schemas.microsoft.com/office/drawing/2014/main" val="2318777732"/>
                  </a:ext>
                </a:extLst>
              </a:tr>
              <a:tr h="1408653">
                <a:tc>
                  <a:txBody>
                    <a:bodyPr/>
                    <a:lstStyle/>
                    <a:p>
                      <a:pPr>
                        <a:lnSpc>
                          <a:spcPct val="107000"/>
                        </a:lnSpc>
                        <a:spcAft>
                          <a:spcPts val="0"/>
                        </a:spcAft>
                      </a:pPr>
                      <a:r>
                        <a:rPr lang="en-US" sz="1000" dirty="0">
                          <a:effectLst/>
                        </a:rPr>
                        <a:t>Building a relationship of trust </a:t>
                      </a:r>
                      <a:endParaRPr lang="en-US" sz="1000" dirty="0">
                        <a:effectLst/>
                        <a:latin typeface="Calibri" panose="020F0502020204030204" pitchFamily="34" charset="0"/>
                        <a:ea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171450" lvl="0" indent="-171450">
                        <a:lnSpc>
                          <a:spcPct val="107000"/>
                        </a:lnSpc>
                        <a:spcAft>
                          <a:spcPts val="0"/>
                        </a:spcAft>
                        <a:buClr>
                          <a:srgbClr val="000000"/>
                        </a:buClr>
                        <a:buSzPts val="1000"/>
                        <a:buFont typeface="Arial" panose="020B0604020202020204" pitchFamily="34" charset="0"/>
                        <a:buChar char="•"/>
                      </a:pPr>
                      <a:r>
                        <a:rPr lang="en-US" sz="1000" dirty="0">
                          <a:effectLst/>
                        </a:rPr>
                        <a:t>Uses relationship-building techniques, e.g., small talk, informal conversations, or doing activities together with the child.</a:t>
                      </a:r>
                    </a:p>
                    <a:p>
                      <a:pPr marL="171450" lvl="0" indent="-171450">
                        <a:lnSpc>
                          <a:spcPct val="107000"/>
                        </a:lnSpc>
                        <a:spcAft>
                          <a:spcPts val="0"/>
                        </a:spcAft>
                        <a:buClr>
                          <a:srgbClr val="000000"/>
                        </a:buClr>
                        <a:buSzPts val="1000"/>
                        <a:buFont typeface="Arial" panose="020B0604020202020204" pitchFamily="34" charset="0"/>
                        <a:buChar char="•"/>
                      </a:pPr>
                      <a:r>
                        <a:rPr lang="en-US" sz="1000" dirty="0">
                          <a:effectLst/>
                        </a:rPr>
                        <a:t>Observes and interprets verbal and nonverbal communication to understand how children and caregivers are thinking and feeling.</a:t>
                      </a:r>
                    </a:p>
                    <a:p>
                      <a:pPr marL="171450" lvl="0" indent="-171450">
                        <a:lnSpc>
                          <a:spcPct val="107000"/>
                        </a:lnSpc>
                        <a:spcAft>
                          <a:spcPts val="0"/>
                        </a:spcAft>
                        <a:buClr>
                          <a:srgbClr val="000000"/>
                        </a:buClr>
                        <a:buSzPts val="1000"/>
                        <a:buFont typeface="Arial" panose="020B0604020202020204" pitchFamily="34" charset="0"/>
                        <a:buChar char="•"/>
                      </a:pPr>
                      <a:r>
                        <a:rPr lang="en-US" sz="1000" dirty="0">
                          <a:effectLst/>
                        </a:rPr>
                        <a:t>Prepares for meetings and home visits, ensuring a safe space which is child friendly, accessible, inclusive and that the appropriate people are present.</a:t>
                      </a:r>
                    </a:p>
                    <a:p>
                      <a:pPr marL="171450" lvl="0" indent="-171450">
                        <a:lnSpc>
                          <a:spcPct val="107000"/>
                        </a:lnSpc>
                        <a:spcAft>
                          <a:spcPts val="0"/>
                        </a:spcAft>
                        <a:buClr>
                          <a:srgbClr val="000000"/>
                        </a:buClr>
                        <a:buSzPts val="1000"/>
                        <a:buFont typeface="Arial" panose="020B0604020202020204" pitchFamily="34" charset="0"/>
                        <a:buChar char="•"/>
                      </a:pPr>
                      <a:r>
                        <a:rPr lang="en-US" sz="1000" dirty="0">
                          <a:effectLst/>
                        </a:rPr>
                        <a:t>Ensures consistency in case management support, manages expectations appropriately, and does not make false promises.</a:t>
                      </a:r>
                    </a:p>
                    <a:p>
                      <a:pPr marL="171450" lvl="0" indent="-171450">
                        <a:lnSpc>
                          <a:spcPct val="107000"/>
                        </a:lnSpc>
                        <a:spcAft>
                          <a:spcPts val="0"/>
                        </a:spcAft>
                        <a:buClr>
                          <a:srgbClr val="000000"/>
                        </a:buClr>
                        <a:buSzPts val="1000"/>
                        <a:buFont typeface="Arial" panose="020B0604020202020204" pitchFamily="34" charset="0"/>
                        <a:buChar char="•"/>
                      </a:pPr>
                      <a:r>
                        <a:rPr lang="en-US" sz="1000" dirty="0">
                          <a:effectLst/>
                        </a:rPr>
                        <a:t>Builds and maintains positive relationships with parents, caregivers and/ or trusted adults. </a:t>
                      </a:r>
                      <a:endParaRPr lang="en-US" sz="1000" dirty="0">
                        <a:effectLst/>
                        <a:latin typeface="Noto Sans Symbols"/>
                        <a:ea typeface="Noto Sans Symbols"/>
                        <a:cs typeface="Noto Sans Symbols"/>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966685709"/>
                  </a:ext>
                </a:extLst>
              </a:tr>
              <a:tr h="1288339">
                <a:tc>
                  <a:txBody>
                    <a:bodyPr/>
                    <a:lstStyle/>
                    <a:p>
                      <a:pPr>
                        <a:lnSpc>
                          <a:spcPct val="107000"/>
                        </a:lnSpc>
                        <a:spcAft>
                          <a:spcPts val="0"/>
                        </a:spcAft>
                      </a:pPr>
                      <a:r>
                        <a:rPr lang="en-US" sz="1000" dirty="0">
                          <a:effectLst/>
                        </a:rPr>
                        <a:t>Responding with empathy, warmth and genuineness</a:t>
                      </a:r>
                      <a:endParaRPr lang="en-US" sz="1000" dirty="0">
                        <a:effectLst/>
                        <a:latin typeface="Calibri" panose="020F0502020204030204" pitchFamily="34" charset="0"/>
                        <a:ea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171450" lvl="0" indent="-171450">
                        <a:lnSpc>
                          <a:spcPct val="107000"/>
                        </a:lnSpc>
                        <a:spcAft>
                          <a:spcPts val="0"/>
                        </a:spcAft>
                        <a:buClr>
                          <a:srgbClr val="000000"/>
                        </a:buClr>
                        <a:buSzPts val="1000"/>
                        <a:buFont typeface="Arial" panose="020B0604020202020204" pitchFamily="34" charset="0"/>
                        <a:buChar char="•"/>
                      </a:pPr>
                      <a:r>
                        <a:rPr lang="en-US" sz="1000" dirty="0">
                          <a:effectLst/>
                        </a:rPr>
                        <a:t>Strives to understand other people's point of view, listens to their needs and works to understand the feelings, reactions, motivations and needs of others.</a:t>
                      </a:r>
                    </a:p>
                    <a:p>
                      <a:pPr marL="171450" lvl="0" indent="-171450">
                        <a:lnSpc>
                          <a:spcPct val="107000"/>
                        </a:lnSpc>
                        <a:spcAft>
                          <a:spcPts val="0"/>
                        </a:spcAft>
                        <a:buClr>
                          <a:srgbClr val="000000"/>
                        </a:buClr>
                        <a:buSzPts val="1000"/>
                        <a:buFont typeface="Arial" panose="020B0604020202020204" pitchFamily="34" charset="0"/>
                        <a:buChar char="•"/>
                      </a:pPr>
                      <a:r>
                        <a:rPr lang="en-US" sz="1000" dirty="0">
                          <a:effectLst/>
                        </a:rPr>
                        <a:t>Manages difficult conversations appropriately, including on sensitive and challenging topics, taking into account the age and developmental stage of the child.</a:t>
                      </a:r>
                    </a:p>
                    <a:p>
                      <a:pPr marL="171450" lvl="0" indent="-171450">
                        <a:lnSpc>
                          <a:spcPct val="107000"/>
                        </a:lnSpc>
                        <a:spcAft>
                          <a:spcPts val="0"/>
                        </a:spcAft>
                        <a:buClr>
                          <a:srgbClr val="000000"/>
                        </a:buClr>
                        <a:buSzPts val="1000"/>
                        <a:buFont typeface="Arial" panose="020B0604020202020204" pitchFamily="34" charset="0"/>
                        <a:buChar char="•"/>
                      </a:pPr>
                      <a:r>
                        <a:rPr lang="en-US" sz="1000" dirty="0">
                          <a:effectLst/>
                        </a:rPr>
                        <a:t>Is responsive to children’s’ needs, gives emotionally supportive responses and uses supportive statements.</a:t>
                      </a:r>
                    </a:p>
                    <a:p>
                      <a:pPr marL="171450" lvl="0" indent="-171450">
                        <a:lnSpc>
                          <a:spcPct val="107000"/>
                        </a:lnSpc>
                        <a:spcAft>
                          <a:spcPts val="0"/>
                        </a:spcAft>
                        <a:buClr>
                          <a:srgbClr val="000000"/>
                        </a:buClr>
                        <a:buSzPts val="1000"/>
                        <a:buFont typeface="Arial" panose="020B0604020202020204" pitchFamily="34" charset="0"/>
                        <a:buChar char="•"/>
                      </a:pPr>
                      <a:r>
                        <a:rPr lang="en-US" sz="1000" dirty="0">
                          <a:effectLst/>
                        </a:rPr>
                        <a:t>Validates the child’s experience from their point of view in a clear, confident manner.</a:t>
                      </a:r>
                    </a:p>
                    <a:p>
                      <a:pPr marL="171450" lvl="0" indent="-171450">
                        <a:lnSpc>
                          <a:spcPct val="107000"/>
                        </a:lnSpc>
                        <a:spcAft>
                          <a:spcPts val="0"/>
                        </a:spcAft>
                        <a:buClr>
                          <a:srgbClr val="000000"/>
                        </a:buClr>
                        <a:buSzPts val="1000"/>
                        <a:buFont typeface="Arial" panose="020B0604020202020204" pitchFamily="34" charset="0"/>
                        <a:buChar char="•"/>
                      </a:pPr>
                      <a:r>
                        <a:rPr lang="en-US" sz="1000" dirty="0">
                          <a:effectLst/>
                        </a:rPr>
                        <a:t>Remains non-judgmental.</a:t>
                      </a:r>
                      <a:endParaRPr lang="en-US" sz="1000" dirty="0">
                        <a:effectLst/>
                        <a:latin typeface="Noto Sans Symbols"/>
                        <a:ea typeface="Noto Sans Symbols"/>
                        <a:cs typeface="Noto Sans Symbols"/>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507460393"/>
                  </a:ext>
                </a:extLst>
              </a:tr>
            </a:tbl>
          </a:graphicData>
        </a:graphic>
      </p:graphicFrame>
    </p:spTree>
    <p:extLst>
      <p:ext uri="{BB962C8B-B14F-4D97-AF65-F5344CB8AC3E}">
        <p14:creationId xmlns:p14="http://schemas.microsoft.com/office/powerpoint/2010/main" val="647335756"/>
      </p:ext>
    </p:extLst>
  </p:cSld>
  <p:clrMapOvr>
    <a:masterClrMapping/>
  </p:clrMapOvr>
</p:sld>
</file>

<file path=ppt/theme/theme1.xml><?xml version="1.0" encoding="utf-8"?>
<a:theme xmlns:a="http://schemas.openxmlformats.org/drawingml/2006/main" name="Office Theme">
  <a:themeElements>
    <a:clrScheme name="CPCM">
      <a:dk1>
        <a:sysClr val="windowText" lastClr="000000"/>
      </a:dk1>
      <a:lt1>
        <a:sysClr val="window" lastClr="FFFFFF"/>
      </a:lt1>
      <a:dk2>
        <a:srgbClr val="406078"/>
      </a:dk2>
      <a:lt2>
        <a:srgbClr val="E7E6E6"/>
      </a:lt2>
      <a:accent1>
        <a:srgbClr val="954D84"/>
      </a:accent1>
      <a:accent2>
        <a:srgbClr val="B08BA1"/>
      </a:accent2>
      <a:accent3>
        <a:srgbClr val="8ACA84"/>
      </a:accent3>
      <a:accent4>
        <a:srgbClr val="1D8CC8"/>
      </a:accent4>
      <a:accent5>
        <a:srgbClr val="5FC6C5"/>
      </a:accent5>
      <a:accent6>
        <a:srgbClr val="8D9EAE"/>
      </a:accent6>
      <a:hlink>
        <a:srgbClr val="C190B1"/>
      </a:hlink>
      <a:folHlink>
        <a:srgbClr val="BFE0A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TotalTime>
  <Words>14726</Words>
  <Application>Microsoft Office PowerPoint</Application>
  <PresentationFormat>A4 Paper (210x297 mm)</PresentationFormat>
  <Paragraphs>1290</Paragraphs>
  <Slides>82</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82</vt:i4>
      </vt:variant>
    </vt:vector>
  </HeadingPairs>
  <TitlesOfParts>
    <vt:vector size="92" baseType="lpstr">
      <vt:lpstr>Arial</vt:lpstr>
      <vt:lpstr>Britannic Bold</vt:lpstr>
      <vt:lpstr>Calibri</vt:lpstr>
      <vt:lpstr>Calibri Light</vt:lpstr>
      <vt:lpstr>Cambria</vt:lpstr>
      <vt:lpstr>Garamond</vt:lpstr>
      <vt:lpstr>Noto Sans Symbols</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Justina Li</dc:creator>
  <cp:lastModifiedBy>Ilse Van der Straeten</cp:lastModifiedBy>
  <cp:revision>4</cp:revision>
  <dcterms:created xsi:type="dcterms:W3CDTF">2021-10-28T18:27:06Z</dcterms:created>
  <dcterms:modified xsi:type="dcterms:W3CDTF">2023-04-01T15:06:52Z</dcterms:modified>
</cp:coreProperties>
</file>