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326" r:id="rId2"/>
    <p:sldId id="329" r:id="rId3"/>
    <p:sldId id="337" r:id="rId4"/>
    <p:sldId id="339" r:id="rId5"/>
    <p:sldId id="2630" r:id="rId6"/>
    <p:sldId id="262" r:id="rId7"/>
    <p:sldId id="334" r:id="rId8"/>
    <p:sldId id="2866" r:id="rId9"/>
    <p:sldId id="336" r:id="rId10"/>
    <p:sldId id="341" r:id="rId11"/>
    <p:sldId id="2868" r:id="rId12"/>
    <p:sldId id="2935" r:id="rId13"/>
    <p:sldId id="358" r:id="rId14"/>
    <p:sldId id="2934" r:id="rId15"/>
    <p:sldId id="2869" r:id="rId16"/>
    <p:sldId id="342" r:id="rId17"/>
    <p:sldId id="343" r:id="rId18"/>
    <p:sldId id="363" r:id="rId19"/>
    <p:sldId id="367" r:id="rId20"/>
    <p:sldId id="728" r:id="rId21"/>
    <p:sldId id="2890" r:id="rId22"/>
    <p:sldId id="366" r:id="rId23"/>
    <p:sldId id="379" r:id="rId24"/>
    <p:sldId id="2927" r:id="rId25"/>
    <p:sldId id="346" r:id="rId26"/>
    <p:sldId id="2821" r:id="rId27"/>
    <p:sldId id="391" r:id="rId28"/>
    <p:sldId id="2872" r:id="rId29"/>
    <p:sldId id="2871" r:id="rId30"/>
    <p:sldId id="359" r:id="rId31"/>
    <p:sldId id="360" r:id="rId32"/>
    <p:sldId id="348" r:id="rId33"/>
    <p:sldId id="2933" r:id="rId34"/>
    <p:sldId id="361" r:id="rId35"/>
    <p:sldId id="392" r:id="rId36"/>
    <p:sldId id="393" r:id="rId37"/>
    <p:sldId id="2875" r:id="rId38"/>
    <p:sldId id="2936" r:id="rId39"/>
    <p:sldId id="2888" r:id="rId40"/>
    <p:sldId id="365" r:id="rId41"/>
    <p:sldId id="2824" r:id="rId42"/>
    <p:sldId id="2826" r:id="rId43"/>
    <p:sldId id="2825" r:id="rId44"/>
    <p:sldId id="2931" r:id="rId45"/>
    <p:sldId id="2937" r:id="rId46"/>
    <p:sldId id="2863" r:id="rId47"/>
    <p:sldId id="2881" r:id="rId48"/>
    <p:sldId id="2861" r:id="rId49"/>
    <p:sldId id="2884" r:id="rId50"/>
    <p:sldId id="2885" r:id="rId51"/>
    <p:sldId id="2862" r:id="rId52"/>
    <p:sldId id="2886" r:id="rId53"/>
    <p:sldId id="284" r:id="rId54"/>
    <p:sldId id="2882" r:id="rId55"/>
    <p:sldId id="2930" r:id="rId56"/>
    <p:sldId id="2822" r:id="rId57"/>
    <p:sldId id="387" r:id="rId58"/>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77F07BE6-7241-4BC1-B711-AB7CDBFDA4C0}">
          <p14:sldIdLst>
            <p14:sldId id="326"/>
          </p14:sldIdLst>
        </p14:section>
        <p14:section name="Session 1" id="{5470E4F9-7E96-47A0-856E-3C73824E28D0}">
          <p14:sldIdLst>
            <p14:sldId id="329"/>
            <p14:sldId id="337"/>
            <p14:sldId id="339"/>
            <p14:sldId id="2630"/>
            <p14:sldId id="262"/>
          </p14:sldIdLst>
        </p14:section>
        <p14:section name="Session 2" id="{9D28F5F4-7976-474C-AE8C-A27009B41733}">
          <p14:sldIdLst>
            <p14:sldId id="334"/>
            <p14:sldId id="2866"/>
            <p14:sldId id="336"/>
            <p14:sldId id="341"/>
            <p14:sldId id="2868"/>
            <p14:sldId id="2935"/>
            <p14:sldId id="358"/>
            <p14:sldId id="2934"/>
            <p14:sldId id="2869"/>
            <p14:sldId id="342"/>
          </p14:sldIdLst>
        </p14:section>
        <p14:section name="Session 3" id="{77C23C8A-C50B-4131-90D1-4123F361D47F}">
          <p14:sldIdLst>
            <p14:sldId id="343"/>
            <p14:sldId id="363"/>
            <p14:sldId id="367"/>
            <p14:sldId id="728"/>
            <p14:sldId id="2890"/>
            <p14:sldId id="366"/>
            <p14:sldId id="379"/>
            <p14:sldId id="2927"/>
            <p14:sldId id="346"/>
            <p14:sldId id="2821"/>
            <p14:sldId id="391"/>
            <p14:sldId id="2872"/>
            <p14:sldId id="2871"/>
            <p14:sldId id="359"/>
          </p14:sldIdLst>
        </p14:section>
        <p14:section name="Session 4" id="{C260E907-A783-475B-BDF4-3FC75A1922B3}">
          <p14:sldIdLst>
            <p14:sldId id="360"/>
            <p14:sldId id="348"/>
            <p14:sldId id="2933"/>
            <p14:sldId id="361"/>
            <p14:sldId id="392"/>
            <p14:sldId id="393"/>
            <p14:sldId id="2875"/>
            <p14:sldId id="2936"/>
            <p14:sldId id="2888"/>
            <p14:sldId id="365"/>
          </p14:sldIdLst>
        </p14:section>
        <p14:section name="Session 5" id="{4DB08AF1-9FD0-44F9-BF3E-77ACF93EB42A}">
          <p14:sldIdLst>
            <p14:sldId id="2824"/>
            <p14:sldId id="2826"/>
            <p14:sldId id="2825"/>
            <p14:sldId id="2931"/>
            <p14:sldId id="2937"/>
            <p14:sldId id="2863"/>
            <p14:sldId id="2881"/>
            <p14:sldId id="2861"/>
            <p14:sldId id="2884"/>
            <p14:sldId id="2885"/>
            <p14:sldId id="2862"/>
            <p14:sldId id="2886"/>
          </p14:sldIdLst>
        </p14:section>
        <p14:section name="Session 6" id="{5D0D88E7-5F60-4597-A232-155C14D2BE89}">
          <p14:sldIdLst>
            <p14:sldId id="284"/>
            <p14:sldId id="2882"/>
            <p14:sldId id="2930"/>
            <p14:sldId id="2822"/>
            <p14:sldId id="38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B43445-19EF-4213-9DEB-AC247214830B}" v="339" dt="2023-02-24T09:00:05.684"/>
    <p1510:client id="{DC50036F-A0F4-48D4-9E08-FBE9D70A1B21}" v="1003" dt="2023-03-03T20:47:10.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5" autoAdjust="0"/>
    <p:restoredTop sz="82058" autoAdjust="0"/>
  </p:normalViewPr>
  <p:slideViewPr>
    <p:cSldViewPr snapToGrid="0">
      <p:cViewPr varScale="1">
        <p:scale>
          <a:sx n="61" d="100"/>
          <a:sy n="61" d="100"/>
        </p:scale>
        <p:origin x="741" y="36"/>
      </p:cViewPr>
      <p:guideLst/>
    </p:cSldViewPr>
  </p:slideViewPr>
  <p:notesTextViewPr>
    <p:cViewPr>
      <p:scale>
        <a:sx n="1" d="1"/>
        <a:sy n="1" d="1"/>
      </p:scale>
      <p:origin x="0" y="0"/>
    </p:cViewPr>
  </p:notesTextViewPr>
  <p:sorterViewPr>
    <p:cViewPr>
      <p:scale>
        <a:sx n="33" d="100"/>
        <a:sy n="33" d="100"/>
      </p:scale>
      <p:origin x="0" y="-312"/>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8/10/relationships/authors" Target="authors.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Stewart" userId="GKZZVnRSUXtTMPrb39Zri5wg64SiJQpaNi8UeT9rgak=" providerId="None" clId="Web-{DC50036F-A0F4-48D4-9E08-FBE9D70A1B21}"/>
    <pc:docChg chg="modSld">
      <pc:chgData name="Crystal Stewart" userId="GKZZVnRSUXtTMPrb39Zri5wg64SiJQpaNi8UeT9rgak=" providerId="None" clId="Web-{DC50036F-A0F4-48D4-9E08-FBE9D70A1B21}" dt="2023-03-03T20:47:10.863" v="3543" actId="20577"/>
      <pc:docMkLst>
        <pc:docMk/>
      </pc:docMkLst>
      <pc:sldChg chg="modSp modNotes">
        <pc:chgData name="Crystal Stewart" userId="GKZZVnRSUXtTMPrb39Zri5wg64SiJQpaNi8UeT9rgak=" providerId="None" clId="Web-{DC50036F-A0F4-48D4-9E08-FBE9D70A1B21}" dt="2023-03-03T16:11:37.081" v="402"/>
        <pc:sldMkLst>
          <pc:docMk/>
          <pc:sldMk cId="1666644363" sldId="342"/>
        </pc:sldMkLst>
        <pc:spChg chg="mod">
          <ac:chgData name="Crystal Stewart" userId="GKZZVnRSUXtTMPrb39Zri5wg64SiJQpaNi8UeT9rgak=" providerId="None" clId="Web-{DC50036F-A0F4-48D4-9E08-FBE9D70A1B21}" dt="2023-03-03T16:11:35.112" v="401" actId="20577"/>
          <ac:spMkLst>
            <pc:docMk/>
            <pc:sldMk cId="1666644363" sldId="342"/>
            <ac:spMk id="32" creationId="{21B82F7A-E10B-497D-B56D-CBA9C3B90431}"/>
          </ac:spMkLst>
        </pc:spChg>
        <pc:spChg chg="mod">
          <ac:chgData name="Crystal Stewart" userId="GKZZVnRSUXtTMPrb39Zri5wg64SiJQpaNi8UeT9rgak=" providerId="None" clId="Web-{DC50036F-A0F4-48D4-9E08-FBE9D70A1B21}" dt="2023-03-03T16:11:17.533" v="397" actId="20577"/>
          <ac:spMkLst>
            <pc:docMk/>
            <pc:sldMk cId="1666644363" sldId="342"/>
            <ac:spMk id="33" creationId="{23E8062D-8454-4777-8880-7AC61A21B5C8}"/>
          </ac:spMkLst>
        </pc:spChg>
      </pc:sldChg>
      <pc:sldChg chg="modNotes">
        <pc:chgData name="Crystal Stewart" userId="GKZZVnRSUXtTMPrb39Zri5wg64SiJQpaNi8UeT9rgak=" providerId="None" clId="Web-{DC50036F-A0F4-48D4-9E08-FBE9D70A1B21}" dt="2023-03-03T18:46:43.091" v="2384"/>
        <pc:sldMkLst>
          <pc:docMk/>
          <pc:sldMk cId="1421888184" sldId="346"/>
        </pc:sldMkLst>
      </pc:sldChg>
      <pc:sldChg chg="modSp modNotes">
        <pc:chgData name="Crystal Stewart" userId="GKZZVnRSUXtTMPrb39Zri5wg64SiJQpaNi8UeT9rgak=" providerId="None" clId="Web-{DC50036F-A0F4-48D4-9E08-FBE9D70A1B21}" dt="2023-03-03T15:58:04.467" v="175"/>
        <pc:sldMkLst>
          <pc:docMk/>
          <pc:sldMk cId="4068137407" sldId="358"/>
        </pc:sldMkLst>
        <pc:spChg chg="mod">
          <ac:chgData name="Crystal Stewart" userId="GKZZVnRSUXtTMPrb39Zri5wg64SiJQpaNi8UeT9rgak=" providerId="None" clId="Web-{DC50036F-A0F4-48D4-9E08-FBE9D70A1B21}" dt="2023-03-03T15:56:21.370" v="102" actId="20577"/>
          <ac:spMkLst>
            <pc:docMk/>
            <pc:sldMk cId="4068137407" sldId="358"/>
            <ac:spMk id="2" creationId="{4F65639A-48C6-46A3-BC6C-F466BE25EEED}"/>
          </ac:spMkLst>
        </pc:spChg>
      </pc:sldChg>
      <pc:sldChg chg="modSp modNotes">
        <pc:chgData name="Crystal Stewart" userId="GKZZVnRSUXtTMPrb39Zri5wg64SiJQpaNi8UeT9rgak=" providerId="None" clId="Web-{DC50036F-A0F4-48D4-9E08-FBE9D70A1B21}" dt="2023-03-03T18:50:05.380" v="2398" actId="20577"/>
        <pc:sldMkLst>
          <pc:docMk/>
          <pc:sldMk cId="3261904385" sldId="359"/>
        </pc:sldMkLst>
        <pc:spChg chg="mod">
          <ac:chgData name="Crystal Stewart" userId="GKZZVnRSUXtTMPrb39Zri5wg64SiJQpaNi8UeT9rgak=" providerId="None" clId="Web-{DC50036F-A0F4-48D4-9E08-FBE9D70A1B21}" dt="2023-03-03T18:50:05.380" v="2398" actId="20577"/>
          <ac:spMkLst>
            <pc:docMk/>
            <pc:sldMk cId="3261904385" sldId="359"/>
            <ac:spMk id="31" creationId="{31CBB58F-5083-4801-92DA-7B1226B29307}"/>
          </ac:spMkLst>
        </pc:spChg>
      </pc:sldChg>
      <pc:sldChg chg="modNotes">
        <pc:chgData name="Crystal Stewart" userId="GKZZVnRSUXtTMPrb39Zri5wg64SiJQpaNi8UeT9rgak=" providerId="None" clId="Web-{DC50036F-A0F4-48D4-9E08-FBE9D70A1B21}" dt="2023-03-03T18:51:23.507" v="2404"/>
        <pc:sldMkLst>
          <pc:docMk/>
          <pc:sldMk cId="4144314132" sldId="360"/>
        </pc:sldMkLst>
      </pc:sldChg>
      <pc:sldChg chg="modSp modNotes">
        <pc:chgData name="Crystal Stewart" userId="GKZZVnRSUXtTMPrb39Zri5wg64SiJQpaNi8UeT9rgak=" providerId="None" clId="Web-{DC50036F-A0F4-48D4-9E08-FBE9D70A1B21}" dt="2023-03-03T19:00:46.839" v="2477" actId="20577"/>
        <pc:sldMkLst>
          <pc:docMk/>
          <pc:sldMk cId="1751468654" sldId="361"/>
        </pc:sldMkLst>
        <pc:spChg chg="mod">
          <ac:chgData name="Crystal Stewart" userId="GKZZVnRSUXtTMPrb39Zri5wg64SiJQpaNi8UeT9rgak=" providerId="None" clId="Web-{DC50036F-A0F4-48D4-9E08-FBE9D70A1B21}" dt="2023-03-03T19:00:46.839" v="2477" actId="20577"/>
          <ac:spMkLst>
            <pc:docMk/>
            <pc:sldMk cId="1751468654" sldId="361"/>
            <ac:spMk id="16" creationId="{4CCD32F2-0C71-2805-669C-9F97C36CF00C}"/>
          </ac:spMkLst>
        </pc:spChg>
      </pc:sldChg>
      <pc:sldChg chg="modSp modNotes">
        <pc:chgData name="Crystal Stewart" userId="GKZZVnRSUXtTMPrb39Zri5wg64SiJQpaNi8UeT9rgak=" providerId="None" clId="Web-{DC50036F-A0F4-48D4-9E08-FBE9D70A1B21}" dt="2023-03-03T17:22:31.104" v="455"/>
        <pc:sldMkLst>
          <pc:docMk/>
          <pc:sldMk cId="2781987525" sldId="363"/>
        </pc:sldMkLst>
        <pc:spChg chg="mod">
          <ac:chgData name="Crystal Stewart" userId="GKZZVnRSUXtTMPrb39Zri5wg64SiJQpaNi8UeT9rgak=" providerId="None" clId="Web-{DC50036F-A0F4-48D4-9E08-FBE9D70A1B21}" dt="2023-03-03T17:20:23.553" v="409" actId="20577"/>
          <ac:spMkLst>
            <pc:docMk/>
            <pc:sldMk cId="2781987525" sldId="363"/>
            <ac:spMk id="5" creationId="{6EA6A2F2-70E8-A729-8B71-D7077F5AC475}"/>
          </ac:spMkLst>
        </pc:spChg>
        <pc:spChg chg="mod">
          <ac:chgData name="Crystal Stewart" userId="GKZZVnRSUXtTMPrb39Zri5wg64SiJQpaNi8UeT9rgak=" providerId="None" clId="Web-{DC50036F-A0F4-48D4-9E08-FBE9D70A1B21}" dt="2023-03-03T17:18:53.300" v="405" actId="20577"/>
          <ac:spMkLst>
            <pc:docMk/>
            <pc:sldMk cId="2781987525" sldId="363"/>
            <ac:spMk id="9" creationId="{9F86DACA-0580-0A16-B245-BB7320D0D4C9}"/>
          </ac:spMkLst>
        </pc:spChg>
      </pc:sldChg>
      <pc:sldChg chg="modSp">
        <pc:chgData name="Crystal Stewart" userId="GKZZVnRSUXtTMPrb39Zri5wg64SiJQpaNi8UeT9rgak=" providerId="None" clId="Web-{DC50036F-A0F4-48D4-9E08-FBE9D70A1B21}" dt="2023-03-03T19:41:47.172" v="2791" actId="1076"/>
        <pc:sldMkLst>
          <pc:docMk/>
          <pc:sldMk cId="1233125294" sldId="365"/>
        </pc:sldMkLst>
        <pc:spChg chg="mod">
          <ac:chgData name="Crystal Stewart" userId="GKZZVnRSUXtTMPrb39Zri5wg64SiJQpaNi8UeT9rgak=" providerId="None" clId="Web-{DC50036F-A0F4-48D4-9E08-FBE9D70A1B21}" dt="2023-03-03T19:41:37.844" v="2789" actId="14100"/>
          <ac:spMkLst>
            <pc:docMk/>
            <pc:sldMk cId="1233125294" sldId="365"/>
            <ac:spMk id="4" creationId="{CC16D312-C462-4653-86DE-512682CB73D3}"/>
          </ac:spMkLst>
        </pc:spChg>
        <pc:spChg chg="mod">
          <ac:chgData name="Crystal Stewart" userId="GKZZVnRSUXtTMPrb39Zri5wg64SiJQpaNi8UeT9rgak=" providerId="None" clId="Web-{DC50036F-A0F4-48D4-9E08-FBE9D70A1B21}" dt="2023-03-03T19:41:47.172" v="2791" actId="1076"/>
          <ac:spMkLst>
            <pc:docMk/>
            <pc:sldMk cId="1233125294" sldId="365"/>
            <ac:spMk id="5" creationId="{109AA038-5F6E-8D7D-E20D-F974B7D49E35}"/>
          </ac:spMkLst>
        </pc:spChg>
        <pc:spChg chg="mod">
          <ac:chgData name="Crystal Stewart" userId="GKZZVnRSUXtTMPrb39Zri5wg64SiJQpaNi8UeT9rgak=" providerId="None" clId="Web-{DC50036F-A0F4-48D4-9E08-FBE9D70A1B21}" dt="2023-03-03T19:41:44.907" v="2790" actId="1076"/>
          <ac:spMkLst>
            <pc:docMk/>
            <pc:sldMk cId="1233125294" sldId="365"/>
            <ac:spMk id="6" creationId="{AFE4F547-4B09-F3AF-6F0F-7956A00B715B}"/>
          </ac:spMkLst>
        </pc:spChg>
      </pc:sldChg>
      <pc:sldChg chg="modNotes">
        <pc:chgData name="Crystal Stewart" userId="GKZZVnRSUXtTMPrb39Zri5wg64SiJQpaNi8UeT9rgak=" providerId="None" clId="Web-{DC50036F-A0F4-48D4-9E08-FBE9D70A1B21}" dt="2023-03-03T18:32:42.016" v="2184"/>
        <pc:sldMkLst>
          <pc:docMk/>
          <pc:sldMk cId="2552496729" sldId="366"/>
        </pc:sldMkLst>
      </pc:sldChg>
      <pc:sldChg chg="modSp modNotes">
        <pc:chgData name="Crystal Stewart" userId="GKZZVnRSUXtTMPrb39Zri5wg64SiJQpaNi8UeT9rgak=" providerId="None" clId="Web-{DC50036F-A0F4-48D4-9E08-FBE9D70A1B21}" dt="2023-03-03T17:35:21.209" v="1091"/>
        <pc:sldMkLst>
          <pc:docMk/>
          <pc:sldMk cId="1105071" sldId="367"/>
        </pc:sldMkLst>
        <pc:spChg chg="mod">
          <ac:chgData name="Crystal Stewart" userId="GKZZVnRSUXtTMPrb39Zri5wg64SiJQpaNi8UeT9rgak=" providerId="None" clId="Web-{DC50036F-A0F4-48D4-9E08-FBE9D70A1B21}" dt="2023-03-03T17:23:33.216" v="457" actId="20577"/>
          <ac:spMkLst>
            <pc:docMk/>
            <pc:sldMk cId="1105071" sldId="367"/>
            <ac:spMk id="15" creationId="{C1E8905F-D39D-5269-5EA5-72124824A00B}"/>
          </ac:spMkLst>
        </pc:spChg>
      </pc:sldChg>
      <pc:sldChg chg="modNotes">
        <pc:chgData name="Crystal Stewart" userId="GKZZVnRSUXtTMPrb39Zri5wg64SiJQpaNi8UeT9rgak=" providerId="None" clId="Web-{DC50036F-A0F4-48D4-9E08-FBE9D70A1B21}" dt="2023-03-03T18:41:53.738" v="2331"/>
        <pc:sldMkLst>
          <pc:docMk/>
          <pc:sldMk cId="1915955036" sldId="379"/>
        </pc:sldMkLst>
      </pc:sldChg>
      <pc:sldChg chg="modNotes">
        <pc:chgData name="Crystal Stewart" userId="GKZZVnRSUXtTMPrb39Zri5wg64SiJQpaNi8UeT9rgak=" providerId="None" clId="Web-{DC50036F-A0F4-48D4-9E08-FBE9D70A1B21}" dt="2023-03-03T19:04:14.346" v="2481"/>
        <pc:sldMkLst>
          <pc:docMk/>
          <pc:sldMk cId="868965206" sldId="392"/>
        </pc:sldMkLst>
      </pc:sldChg>
      <pc:sldChg chg="modSp modNotes">
        <pc:chgData name="Crystal Stewart" userId="GKZZVnRSUXtTMPrb39Zri5wg64SiJQpaNi8UeT9rgak=" providerId="None" clId="Web-{DC50036F-A0F4-48D4-9E08-FBE9D70A1B21}" dt="2023-03-03T19:05:12.942" v="2501" actId="20577"/>
        <pc:sldMkLst>
          <pc:docMk/>
          <pc:sldMk cId="3388555434" sldId="393"/>
        </pc:sldMkLst>
        <pc:spChg chg="mod">
          <ac:chgData name="Crystal Stewart" userId="GKZZVnRSUXtTMPrb39Zri5wg64SiJQpaNi8UeT9rgak=" providerId="None" clId="Web-{DC50036F-A0F4-48D4-9E08-FBE9D70A1B21}" dt="2023-03-03T19:05:12.942" v="2501" actId="20577"/>
          <ac:spMkLst>
            <pc:docMk/>
            <pc:sldMk cId="3388555434" sldId="393"/>
            <ac:spMk id="16" creationId="{4CCD32F2-0C71-2805-669C-9F97C36CF00C}"/>
          </ac:spMkLst>
        </pc:spChg>
      </pc:sldChg>
      <pc:sldChg chg="modSp modNotes">
        <pc:chgData name="Crystal Stewart" userId="GKZZVnRSUXtTMPrb39Zri5wg64SiJQpaNi8UeT9rgak=" providerId="None" clId="Web-{DC50036F-A0F4-48D4-9E08-FBE9D70A1B21}" dt="2023-03-03T18:27:40.833" v="2054"/>
        <pc:sldMkLst>
          <pc:docMk/>
          <pc:sldMk cId="2694531277" sldId="728"/>
        </pc:sldMkLst>
        <pc:spChg chg="mod">
          <ac:chgData name="Crystal Stewart" userId="GKZZVnRSUXtTMPrb39Zri5wg64SiJQpaNi8UeT9rgak=" providerId="None" clId="Web-{DC50036F-A0F4-48D4-9E08-FBE9D70A1B21}" dt="2023-03-03T18:09:28.233" v="1300" actId="20577"/>
          <ac:spMkLst>
            <pc:docMk/>
            <pc:sldMk cId="2694531277" sldId="728"/>
            <ac:spMk id="4" creationId="{8F68AB56-6BB1-38D2-63CF-0A41C89B1670}"/>
          </ac:spMkLst>
        </pc:spChg>
      </pc:sldChg>
      <pc:sldChg chg="modSp">
        <pc:chgData name="Crystal Stewart" userId="GKZZVnRSUXtTMPrb39Zri5wg64SiJQpaNi8UeT9rgak=" providerId="None" clId="Web-{DC50036F-A0F4-48D4-9E08-FBE9D70A1B21}" dt="2023-03-03T15:46:51.325" v="5" actId="1076"/>
        <pc:sldMkLst>
          <pc:docMk/>
          <pc:sldMk cId="3713839773" sldId="2630"/>
        </pc:sldMkLst>
        <pc:spChg chg="mod">
          <ac:chgData name="Crystal Stewart" userId="GKZZVnRSUXtTMPrb39Zri5wg64SiJQpaNi8UeT9rgak=" providerId="None" clId="Web-{DC50036F-A0F4-48D4-9E08-FBE9D70A1B21}" dt="2023-03-03T15:46:51.325" v="5" actId="1076"/>
          <ac:spMkLst>
            <pc:docMk/>
            <pc:sldMk cId="3713839773" sldId="2630"/>
            <ac:spMk id="4" creationId="{89CC2DDA-3387-6815-66F9-0F24280636C6}"/>
          </ac:spMkLst>
        </pc:spChg>
      </pc:sldChg>
      <pc:sldChg chg="modSp modNotes">
        <pc:chgData name="Crystal Stewart" userId="GKZZVnRSUXtTMPrb39Zri5wg64SiJQpaNi8UeT9rgak=" providerId="None" clId="Web-{DC50036F-A0F4-48D4-9E08-FBE9D70A1B21}" dt="2023-03-03T19:53:39.843" v="2965"/>
        <pc:sldMkLst>
          <pc:docMk/>
          <pc:sldMk cId="41322925" sldId="2825"/>
        </pc:sldMkLst>
        <pc:spChg chg="mod">
          <ac:chgData name="Crystal Stewart" userId="GKZZVnRSUXtTMPrb39Zri5wg64SiJQpaNi8UeT9rgak=" providerId="None" clId="Web-{DC50036F-A0F4-48D4-9E08-FBE9D70A1B21}" dt="2023-03-03T19:49:09.072" v="2806" actId="20577"/>
          <ac:spMkLst>
            <pc:docMk/>
            <pc:sldMk cId="41322925" sldId="2825"/>
            <ac:spMk id="21" creationId="{A934B8A4-11F4-9BEC-5F79-39603EAE187B}"/>
          </ac:spMkLst>
        </pc:spChg>
      </pc:sldChg>
      <pc:sldChg chg="modNotes">
        <pc:chgData name="Crystal Stewart" userId="GKZZVnRSUXtTMPrb39Zri5wg64SiJQpaNi8UeT9rgak=" providerId="None" clId="Web-{DC50036F-A0F4-48D4-9E08-FBE9D70A1B21}" dt="2023-03-03T19:43:12.347" v="2798"/>
        <pc:sldMkLst>
          <pc:docMk/>
          <pc:sldMk cId="1125505549" sldId="2826"/>
        </pc:sldMkLst>
      </pc:sldChg>
      <pc:sldChg chg="modSp modNotes">
        <pc:chgData name="Crystal Stewart" userId="GKZZVnRSUXtTMPrb39Zri5wg64SiJQpaNi8UeT9rgak=" providerId="None" clId="Web-{DC50036F-A0F4-48D4-9E08-FBE9D70A1B21}" dt="2023-03-03T20:36:17.522" v="3256"/>
        <pc:sldMkLst>
          <pc:docMk/>
          <pc:sldMk cId="2691641981" sldId="2861"/>
        </pc:sldMkLst>
        <pc:spChg chg="mod">
          <ac:chgData name="Crystal Stewart" userId="GKZZVnRSUXtTMPrb39Zri5wg64SiJQpaNi8UeT9rgak=" providerId="None" clId="Web-{DC50036F-A0F4-48D4-9E08-FBE9D70A1B21}" dt="2023-03-03T20:34:16.003" v="3210" actId="20577"/>
          <ac:spMkLst>
            <pc:docMk/>
            <pc:sldMk cId="2691641981" sldId="2861"/>
            <ac:spMk id="4" creationId="{7E478353-DFF3-0944-AB15-5CF2C825A984}"/>
          </ac:spMkLst>
        </pc:spChg>
        <pc:spChg chg="mod">
          <ac:chgData name="Crystal Stewart" userId="GKZZVnRSUXtTMPrb39Zri5wg64SiJQpaNi8UeT9rgak=" providerId="None" clId="Web-{DC50036F-A0F4-48D4-9E08-FBE9D70A1B21}" dt="2023-03-03T20:34:46.910" v="3214" actId="20577"/>
          <ac:spMkLst>
            <pc:docMk/>
            <pc:sldMk cId="2691641981" sldId="2861"/>
            <ac:spMk id="24" creationId="{1E0A4A75-850A-1982-7C0A-81E6A635FDF2}"/>
          </ac:spMkLst>
        </pc:spChg>
      </pc:sldChg>
      <pc:sldChg chg="modSp modNotes">
        <pc:chgData name="Crystal Stewart" userId="GKZZVnRSUXtTMPrb39Zri5wg64SiJQpaNi8UeT9rgak=" providerId="None" clId="Web-{DC50036F-A0F4-48D4-9E08-FBE9D70A1B21}" dt="2023-03-03T20:42:21.107" v="3339"/>
        <pc:sldMkLst>
          <pc:docMk/>
          <pc:sldMk cId="2958890005" sldId="2862"/>
        </pc:sldMkLst>
        <pc:spChg chg="mod">
          <ac:chgData name="Crystal Stewart" userId="GKZZVnRSUXtTMPrb39Zri5wg64SiJQpaNi8UeT9rgak=" providerId="None" clId="Web-{DC50036F-A0F4-48D4-9E08-FBE9D70A1B21}" dt="2023-03-03T20:41:29.387" v="3333" actId="20577"/>
          <ac:spMkLst>
            <pc:docMk/>
            <pc:sldMk cId="2958890005" sldId="2862"/>
            <ac:spMk id="9" creationId="{0B0FC914-0649-042B-73E0-58F21FE26028}"/>
          </ac:spMkLst>
        </pc:spChg>
      </pc:sldChg>
      <pc:sldChg chg="modNotes">
        <pc:chgData name="Crystal Stewart" userId="GKZZVnRSUXtTMPrb39Zri5wg64SiJQpaNi8UeT9rgak=" providerId="None" clId="Web-{DC50036F-A0F4-48D4-9E08-FBE9D70A1B21}" dt="2023-03-03T20:26:30.916" v="3187"/>
        <pc:sldMkLst>
          <pc:docMk/>
          <pc:sldMk cId="64153799" sldId="2863"/>
        </pc:sldMkLst>
      </pc:sldChg>
      <pc:sldChg chg="modNotes">
        <pc:chgData name="Crystal Stewart" userId="GKZZVnRSUXtTMPrb39Zri5wg64SiJQpaNi8UeT9rgak=" providerId="None" clId="Web-{DC50036F-A0F4-48D4-9E08-FBE9D70A1B21}" dt="2023-03-03T15:47:57.327" v="8"/>
        <pc:sldMkLst>
          <pc:docMk/>
          <pc:sldMk cId="2258366879" sldId="2866"/>
        </pc:sldMkLst>
      </pc:sldChg>
      <pc:sldChg chg="modSp modNotes">
        <pc:chgData name="Crystal Stewart" userId="GKZZVnRSUXtTMPrb39Zri5wg64SiJQpaNi8UeT9rgak=" providerId="None" clId="Web-{DC50036F-A0F4-48D4-9E08-FBE9D70A1B21}" dt="2023-03-03T15:53:48.492" v="53"/>
        <pc:sldMkLst>
          <pc:docMk/>
          <pc:sldMk cId="1078666024" sldId="2868"/>
        </pc:sldMkLst>
        <pc:spChg chg="mod">
          <ac:chgData name="Crystal Stewart" userId="GKZZVnRSUXtTMPrb39Zri5wg64SiJQpaNi8UeT9rgak=" providerId="None" clId="Web-{DC50036F-A0F4-48D4-9E08-FBE9D70A1B21}" dt="2023-03-03T15:48:46.656" v="9" actId="688"/>
          <ac:spMkLst>
            <pc:docMk/>
            <pc:sldMk cId="1078666024" sldId="2868"/>
            <ac:spMk id="38" creationId="{9DCA68FF-3BA9-97D2-190C-24A593D05415}"/>
          </ac:spMkLst>
        </pc:spChg>
        <pc:spChg chg="mod">
          <ac:chgData name="Crystal Stewart" userId="GKZZVnRSUXtTMPrb39Zri5wg64SiJQpaNi8UeT9rgak=" providerId="None" clId="Web-{DC50036F-A0F4-48D4-9E08-FBE9D70A1B21}" dt="2023-03-03T15:48:56.953" v="10" actId="688"/>
          <ac:spMkLst>
            <pc:docMk/>
            <pc:sldMk cId="1078666024" sldId="2868"/>
            <ac:spMk id="39" creationId="{334CADF5-FFE1-4FFF-515E-A747F4A67CF2}"/>
          </ac:spMkLst>
        </pc:spChg>
        <pc:spChg chg="mod">
          <ac:chgData name="Crystal Stewart" userId="GKZZVnRSUXtTMPrb39Zri5wg64SiJQpaNi8UeT9rgak=" providerId="None" clId="Web-{DC50036F-A0F4-48D4-9E08-FBE9D70A1B21}" dt="2023-03-03T15:49:18.329" v="14" actId="20577"/>
          <ac:spMkLst>
            <pc:docMk/>
            <pc:sldMk cId="1078666024" sldId="2868"/>
            <ac:spMk id="64" creationId="{2A0F309B-2E2D-81FC-F4AC-6E2090175C35}"/>
          </ac:spMkLst>
        </pc:spChg>
      </pc:sldChg>
      <pc:sldChg chg="modSp modNotes">
        <pc:chgData name="Crystal Stewart" userId="GKZZVnRSUXtTMPrb39Zri5wg64SiJQpaNi8UeT9rgak=" providerId="None" clId="Web-{DC50036F-A0F4-48D4-9E08-FBE9D70A1B21}" dt="2023-03-03T16:10:15.516" v="393"/>
        <pc:sldMkLst>
          <pc:docMk/>
          <pc:sldMk cId="1534928070" sldId="2869"/>
        </pc:sldMkLst>
        <pc:spChg chg="mod">
          <ac:chgData name="Crystal Stewart" userId="GKZZVnRSUXtTMPrb39Zri5wg64SiJQpaNi8UeT9rgak=" providerId="None" clId="Web-{DC50036F-A0F4-48D4-9E08-FBE9D70A1B21}" dt="2023-03-03T15:59:29.813" v="193" actId="20577"/>
          <ac:spMkLst>
            <pc:docMk/>
            <pc:sldMk cId="1534928070" sldId="2869"/>
            <ac:spMk id="2" creationId="{4F65639A-48C6-46A3-BC6C-F466BE25EEED}"/>
          </ac:spMkLst>
        </pc:spChg>
        <pc:spChg chg="mod">
          <ac:chgData name="Crystal Stewart" userId="GKZZVnRSUXtTMPrb39Zri5wg64SiJQpaNi8UeT9rgak=" providerId="None" clId="Web-{DC50036F-A0F4-48D4-9E08-FBE9D70A1B21}" dt="2023-03-03T16:07:31.575" v="267" actId="20577"/>
          <ac:spMkLst>
            <pc:docMk/>
            <pc:sldMk cId="1534928070" sldId="2869"/>
            <ac:spMk id="13" creationId="{3694BAFF-83C7-B6B4-7042-F794109DC918}"/>
          </ac:spMkLst>
        </pc:spChg>
        <pc:spChg chg="mod">
          <ac:chgData name="Crystal Stewart" userId="GKZZVnRSUXtTMPrb39Zri5wg64SiJQpaNi8UeT9rgak=" providerId="None" clId="Web-{DC50036F-A0F4-48D4-9E08-FBE9D70A1B21}" dt="2023-03-03T16:06:28.385" v="225" actId="20577"/>
          <ac:spMkLst>
            <pc:docMk/>
            <pc:sldMk cId="1534928070" sldId="2869"/>
            <ac:spMk id="23" creationId="{41D6C19A-366A-4D9B-9C54-81EB40AD118C}"/>
          </ac:spMkLst>
        </pc:spChg>
      </pc:sldChg>
      <pc:sldChg chg="modNotes">
        <pc:chgData name="Crystal Stewart" userId="GKZZVnRSUXtTMPrb39Zri5wg64SiJQpaNi8UeT9rgak=" providerId="None" clId="Web-{DC50036F-A0F4-48D4-9E08-FBE9D70A1B21}" dt="2023-03-03T18:49:47.692" v="2395"/>
        <pc:sldMkLst>
          <pc:docMk/>
          <pc:sldMk cId="1002108890" sldId="2871"/>
        </pc:sldMkLst>
      </pc:sldChg>
      <pc:sldChg chg="delSp">
        <pc:chgData name="Crystal Stewart" userId="GKZZVnRSUXtTMPrb39Zri5wg64SiJQpaNi8UeT9rgak=" providerId="None" clId="Web-{DC50036F-A0F4-48D4-9E08-FBE9D70A1B21}" dt="2023-03-03T18:47:12.280" v="2385"/>
        <pc:sldMkLst>
          <pc:docMk/>
          <pc:sldMk cId="3638072697" sldId="2872"/>
        </pc:sldMkLst>
        <pc:spChg chg="del">
          <ac:chgData name="Crystal Stewart" userId="GKZZVnRSUXtTMPrb39Zri5wg64SiJQpaNi8UeT9rgak=" providerId="None" clId="Web-{DC50036F-A0F4-48D4-9E08-FBE9D70A1B21}" dt="2023-03-03T18:47:12.280" v="2385"/>
          <ac:spMkLst>
            <pc:docMk/>
            <pc:sldMk cId="3638072697" sldId="2872"/>
            <ac:spMk id="45" creationId="{C1C380F8-FB6A-98C2-7F3C-2E1717D434FB}"/>
          </ac:spMkLst>
        </pc:spChg>
      </pc:sldChg>
      <pc:sldChg chg="modSp modNotes">
        <pc:chgData name="Crystal Stewart" userId="GKZZVnRSUXtTMPrb39Zri5wg64SiJQpaNi8UeT9rgak=" providerId="None" clId="Web-{DC50036F-A0F4-48D4-9E08-FBE9D70A1B21}" dt="2023-03-03T19:11:57.784" v="2556"/>
        <pc:sldMkLst>
          <pc:docMk/>
          <pc:sldMk cId="3205447057" sldId="2875"/>
        </pc:sldMkLst>
        <pc:spChg chg="mod">
          <ac:chgData name="Crystal Stewart" userId="GKZZVnRSUXtTMPrb39Zri5wg64SiJQpaNi8UeT9rgak=" providerId="None" clId="Web-{DC50036F-A0F4-48D4-9E08-FBE9D70A1B21}" dt="2023-03-03T19:06:08.257" v="2509" actId="20577"/>
          <ac:spMkLst>
            <pc:docMk/>
            <pc:sldMk cId="3205447057" sldId="2875"/>
            <ac:spMk id="2" creationId="{F1C9AC2D-5C3E-9A08-C475-4FB0A8A55821}"/>
          </ac:spMkLst>
        </pc:spChg>
      </pc:sldChg>
      <pc:sldChg chg="modNotes">
        <pc:chgData name="Crystal Stewart" userId="GKZZVnRSUXtTMPrb39Zri5wg64SiJQpaNi8UeT9rgak=" providerId="None" clId="Web-{DC50036F-A0F4-48D4-9E08-FBE9D70A1B21}" dt="2023-03-03T20:26:36.275" v="3188"/>
        <pc:sldMkLst>
          <pc:docMk/>
          <pc:sldMk cId="202045700" sldId="2881"/>
        </pc:sldMkLst>
      </pc:sldChg>
      <pc:sldChg chg="modSp modNotes">
        <pc:chgData name="Crystal Stewart" userId="GKZZVnRSUXtTMPrb39Zri5wg64SiJQpaNi8UeT9rgak=" providerId="None" clId="Web-{DC50036F-A0F4-48D4-9E08-FBE9D70A1B21}" dt="2023-03-03T20:38:11.758" v="3294" actId="20577"/>
        <pc:sldMkLst>
          <pc:docMk/>
          <pc:sldMk cId="3677236545" sldId="2884"/>
        </pc:sldMkLst>
        <pc:spChg chg="mod">
          <ac:chgData name="Crystal Stewart" userId="GKZZVnRSUXtTMPrb39Zri5wg64SiJQpaNi8UeT9rgak=" providerId="None" clId="Web-{DC50036F-A0F4-48D4-9E08-FBE9D70A1B21}" dt="2023-03-03T20:36:43.741" v="3273" actId="20577"/>
          <ac:spMkLst>
            <pc:docMk/>
            <pc:sldMk cId="3677236545" sldId="2884"/>
            <ac:spMk id="16" creationId="{275E0497-8538-B8DB-C9D6-4CC9CFB3E3F9}"/>
          </ac:spMkLst>
        </pc:spChg>
        <pc:spChg chg="mod">
          <ac:chgData name="Crystal Stewart" userId="GKZZVnRSUXtTMPrb39Zri5wg64SiJQpaNi8UeT9rgak=" providerId="None" clId="Web-{DC50036F-A0F4-48D4-9E08-FBE9D70A1B21}" dt="2023-03-03T20:38:11.758" v="3294" actId="20577"/>
          <ac:spMkLst>
            <pc:docMk/>
            <pc:sldMk cId="3677236545" sldId="2884"/>
            <ac:spMk id="21" creationId="{B89EAB87-1511-A5C0-BA14-BC97B109169E}"/>
          </ac:spMkLst>
        </pc:spChg>
      </pc:sldChg>
      <pc:sldChg chg="modSp modNotes">
        <pc:chgData name="Crystal Stewart" userId="GKZZVnRSUXtTMPrb39Zri5wg64SiJQpaNi8UeT9rgak=" providerId="None" clId="Web-{DC50036F-A0F4-48D4-9E08-FBE9D70A1B21}" dt="2023-03-03T20:40:56.230" v="3330"/>
        <pc:sldMkLst>
          <pc:docMk/>
          <pc:sldMk cId="2595244203" sldId="2885"/>
        </pc:sldMkLst>
        <pc:spChg chg="mod">
          <ac:chgData name="Crystal Stewart" userId="GKZZVnRSUXtTMPrb39Zri5wg64SiJQpaNi8UeT9rgak=" providerId="None" clId="Web-{DC50036F-A0F4-48D4-9E08-FBE9D70A1B21}" dt="2023-03-03T20:40:20.152" v="3314" actId="20577"/>
          <ac:spMkLst>
            <pc:docMk/>
            <pc:sldMk cId="2595244203" sldId="2885"/>
            <ac:spMk id="16" creationId="{9D63EFFE-01C1-C383-C055-630FF4958491}"/>
          </ac:spMkLst>
        </pc:spChg>
        <pc:spChg chg="mod">
          <ac:chgData name="Crystal Stewart" userId="GKZZVnRSUXtTMPrb39Zri5wg64SiJQpaNi8UeT9rgak=" providerId="None" clId="Web-{DC50036F-A0F4-48D4-9E08-FBE9D70A1B21}" dt="2023-03-03T20:40:33.011" v="3317" actId="20577"/>
          <ac:spMkLst>
            <pc:docMk/>
            <pc:sldMk cId="2595244203" sldId="2885"/>
            <ac:spMk id="21" creationId="{F996725E-C081-46BB-1BE4-9AF4BE15E4DE}"/>
          </ac:spMkLst>
        </pc:spChg>
      </pc:sldChg>
      <pc:sldChg chg="modSp modNotes">
        <pc:chgData name="Crystal Stewart" userId="GKZZVnRSUXtTMPrb39Zri5wg64SiJQpaNi8UeT9rgak=" providerId="None" clId="Web-{DC50036F-A0F4-48D4-9E08-FBE9D70A1B21}" dt="2023-03-03T20:47:10.863" v="3543" actId="20577"/>
        <pc:sldMkLst>
          <pc:docMk/>
          <pc:sldMk cId="3550400644" sldId="2886"/>
        </pc:sldMkLst>
        <pc:spChg chg="mod">
          <ac:chgData name="Crystal Stewart" userId="GKZZVnRSUXtTMPrb39Zri5wg64SiJQpaNi8UeT9rgak=" providerId="None" clId="Web-{DC50036F-A0F4-48D4-9E08-FBE9D70A1B21}" dt="2023-03-03T20:44:24.079" v="3421" actId="20577"/>
          <ac:spMkLst>
            <pc:docMk/>
            <pc:sldMk cId="3550400644" sldId="2886"/>
            <ac:spMk id="31" creationId="{31CBB58F-5083-4801-92DA-7B1226B29307}"/>
          </ac:spMkLst>
        </pc:spChg>
        <pc:spChg chg="mod">
          <ac:chgData name="Crystal Stewart" userId="GKZZVnRSUXtTMPrb39Zri5wg64SiJQpaNi8UeT9rgak=" providerId="None" clId="Web-{DC50036F-A0F4-48D4-9E08-FBE9D70A1B21}" dt="2023-03-03T20:45:51.268" v="3487" actId="20577"/>
          <ac:spMkLst>
            <pc:docMk/>
            <pc:sldMk cId="3550400644" sldId="2886"/>
            <ac:spMk id="32" creationId="{21B82F7A-E10B-497D-B56D-CBA9C3B90431}"/>
          </ac:spMkLst>
        </pc:spChg>
        <pc:spChg chg="mod">
          <ac:chgData name="Crystal Stewart" userId="GKZZVnRSUXtTMPrb39Zri5wg64SiJQpaNi8UeT9rgak=" providerId="None" clId="Web-{DC50036F-A0F4-48D4-9E08-FBE9D70A1B21}" dt="2023-03-03T20:47:10.863" v="3543" actId="20577"/>
          <ac:spMkLst>
            <pc:docMk/>
            <pc:sldMk cId="3550400644" sldId="2886"/>
            <ac:spMk id="33" creationId="{23E8062D-8454-4777-8880-7AC61A21B5C8}"/>
          </ac:spMkLst>
        </pc:spChg>
      </pc:sldChg>
      <pc:sldChg chg="modSp modNotes">
        <pc:chgData name="Crystal Stewart" userId="GKZZVnRSUXtTMPrb39Zri5wg64SiJQpaNi8UeT9rgak=" providerId="None" clId="Web-{DC50036F-A0F4-48D4-9E08-FBE9D70A1B21}" dt="2023-03-03T19:41:13.687" v="2775"/>
        <pc:sldMkLst>
          <pc:docMk/>
          <pc:sldMk cId="3898322993" sldId="2888"/>
        </pc:sldMkLst>
        <pc:spChg chg="mod">
          <ac:chgData name="Crystal Stewart" userId="GKZZVnRSUXtTMPrb39Zri5wg64SiJQpaNi8UeT9rgak=" providerId="None" clId="Web-{DC50036F-A0F4-48D4-9E08-FBE9D70A1B21}" dt="2023-03-03T19:38:57.513" v="2664" actId="1076"/>
          <ac:spMkLst>
            <pc:docMk/>
            <pc:sldMk cId="3898322993" sldId="2888"/>
            <ac:spMk id="26" creationId="{B17E918C-0877-0EB7-5F58-D7FA52D9C6F6}"/>
          </ac:spMkLst>
        </pc:spChg>
      </pc:sldChg>
      <pc:sldChg chg="modSp modNotes">
        <pc:chgData name="Crystal Stewart" userId="GKZZVnRSUXtTMPrb39Zri5wg64SiJQpaNi8UeT9rgak=" providerId="None" clId="Web-{DC50036F-A0F4-48D4-9E08-FBE9D70A1B21}" dt="2023-03-03T18:30:10.948" v="2098"/>
        <pc:sldMkLst>
          <pc:docMk/>
          <pc:sldMk cId="793449762" sldId="2890"/>
        </pc:sldMkLst>
        <pc:spChg chg="mod">
          <ac:chgData name="Crystal Stewart" userId="GKZZVnRSUXtTMPrb39Zri5wg64SiJQpaNi8UeT9rgak=" providerId="None" clId="Web-{DC50036F-A0F4-48D4-9E08-FBE9D70A1B21}" dt="2023-03-03T18:28:08.209" v="2064" actId="20577"/>
          <ac:spMkLst>
            <pc:docMk/>
            <pc:sldMk cId="793449762" sldId="2890"/>
            <ac:spMk id="6" creationId="{AAAAFBEC-073E-4EDC-8C5A-E417D75AC222}"/>
          </ac:spMkLst>
        </pc:spChg>
      </pc:sldChg>
      <pc:sldChg chg="modNotes">
        <pc:chgData name="Crystal Stewart" userId="GKZZVnRSUXtTMPrb39Zri5wg64SiJQpaNi8UeT9rgak=" providerId="None" clId="Web-{DC50036F-A0F4-48D4-9E08-FBE9D70A1B21}" dt="2023-03-03T18:42:46.568" v="2335"/>
        <pc:sldMkLst>
          <pc:docMk/>
          <pc:sldMk cId="2687451903" sldId="2927"/>
        </pc:sldMkLst>
      </pc:sldChg>
      <pc:sldChg chg="modSp modNotes">
        <pc:chgData name="Crystal Stewart" userId="GKZZVnRSUXtTMPrb39Zri5wg64SiJQpaNi8UeT9rgak=" providerId="None" clId="Web-{DC50036F-A0F4-48D4-9E08-FBE9D70A1B21}" dt="2023-03-03T20:08:58.206" v="3015" actId="20577"/>
        <pc:sldMkLst>
          <pc:docMk/>
          <pc:sldMk cId="3744274365" sldId="2931"/>
        </pc:sldMkLst>
        <pc:spChg chg="mod">
          <ac:chgData name="Crystal Stewart" userId="GKZZVnRSUXtTMPrb39Zri5wg64SiJQpaNi8UeT9rgak=" providerId="None" clId="Web-{DC50036F-A0F4-48D4-9E08-FBE9D70A1B21}" dt="2023-03-03T20:08:45.222" v="3011" actId="20577"/>
          <ac:spMkLst>
            <pc:docMk/>
            <pc:sldMk cId="3744274365" sldId="2931"/>
            <ac:spMk id="32" creationId="{CF944F67-C5A4-F02C-5B97-A5891CAE8A21}"/>
          </ac:spMkLst>
        </pc:spChg>
        <pc:spChg chg="mod">
          <ac:chgData name="Crystal Stewart" userId="GKZZVnRSUXtTMPrb39Zri5wg64SiJQpaNi8UeT9rgak=" providerId="None" clId="Web-{DC50036F-A0F4-48D4-9E08-FBE9D70A1B21}" dt="2023-03-03T20:08:58.206" v="3015" actId="20577"/>
          <ac:spMkLst>
            <pc:docMk/>
            <pc:sldMk cId="3744274365" sldId="2931"/>
            <ac:spMk id="37" creationId="{BA10101E-5543-DB2A-D2D0-A763376ED4FB}"/>
          </ac:spMkLst>
        </pc:spChg>
      </pc:sldChg>
      <pc:sldChg chg="modNotes">
        <pc:chgData name="Crystal Stewart" userId="GKZZVnRSUXtTMPrb39Zri5wg64SiJQpaNi8UeT9rgak=" providerId="None" clId="Web-{DC50036F-A0F4-48D4-9E08-FBE9D70A1B21}" dt="2023-03-03T18:52:44.823" v="2435"/>
        <pc:sldMkLst>
          <pc:docMk/>
          <pc:sldMk cId="3782635117" sldId="2933"/>
        </pc:sldMkLst>
      </pc:sldChg>
      <pc:sldChg chg="modSp modNotes">
        <pc:chgData name="Crystal Stewart" userId="GKZZVnRSUXtTMPrb39Zri5wg64SiJQpaNi8UeT9rgak=" providerId="None" clId="Web-{DC50036F-A0F4-48D4-9E08-FBE9D70A1B21}" dt="2023-03-03T15:59:01.593" v="181" actId="20577"/>
        <pc:sldMkLst>
          <pc:docMk/>
          <pc:sldMk cId="3281220906" sldId="2934"/>
        </pc:sldMkLst>
        <pc:spChg chg="mod">
          <ac:chgData name="Crystal Stewart" userId="GKZZVnRSUXtTMPrb39Zri5wg64SiJQpaNi8UeT9rgak=" providerId="None" clId="Web-{DC50036F-A0F4-48D4-9E08-FBE9D70A1B21}" dt="2023-03-03T15:56:01.432" v="96" actId="20577"/>
          <ac:spMkLst>
            <pc:docMk/>
            <pc:sldMk cId="3281220906" sldId="2934"/>
            <ac:spMk id="2" creationId="{4F65639A-48C6-46A3-BC6C-F466BE25EEED}"/>
          </ac:spMkLst>
        </pc:spChg>
        <pc:spChg chg="mod">
          <ac:chgData name="Crystal Stewart" userId="GKZZVnRSUXtTMPrb39Zri5wg64SiJQpaNi8UeT9rgak=" providerId="None" clId="Web-{DC50036F-A0F4-48D4-9E08-FBE9D70A1B21}" dt="2023-03-03T15:59:01.593" v="181" actId="20577"/>
          <ac:spMkLst>
            <pc:docMk/>
            <pc:sldMk cId="3281220906" sldId="2934"/>
            <ac:spMk id="13" creationId="{712937A4-0AF2-45D0-B173-2A0FEC7FD978}"/>
          </ac:spMkLst>
        </pc:spChg>
      </pc:sldChg>
      <pc:sldChg chg="modNotes">
        <pc:chgData name="Crystal Stewart" userId="GKZZVnRSUXtTMPrb39Zri5wg64SiJQpaNi8UeT9rgak=" providerId="None" clId="Web-{DC50036F-A0F4-48D4-9E08-FBE9D70A1B21}" dt="2023-03-03T15:54:42.415" v="88"/>
        <pc:sldMkLst>
          <pc:docMk/>
          <pc:sldMk cId="638034411" sldId="2935"/>
        </pc:sldMkLst>
      </pc:sldChg>
      <pc:sldChg chg="modNotes">
        <pc:chgData name="Crystal Stewart" userId="GKZZVnRSUXtTMPrb39Zri5wg64SiJQpaNi8UeT9rgak=" providerId="None" clId="Web-{DC50036F-A0F4-48D4-9E08-FBE9D70A1B21}" dt="2023-03-03T19:18:01.438" v="2647"/>
        <pc:sldMkLst>
          <pc:docMk/>
          <pc:sldMk cId="3108982502" sldId="2936"/>
        </pc:sldMkLst>
      </pc:sldChg>
      <pc:sldChg chg="modNotes">
        <pc:chgData name="Crystal Stewart" userId="GKZZVnRSUXtTMPrb39Zri5wg64SiJQpaNi8UeT9rgak=" providerId="None" clId="Web-{DC50036F-A0F4-48D4-9E08-FBE9D70A1B21}" dt="2023-03-03T20:25:51.384" v="3180"/>
        <pc:sldMkLst>
          <pc:docMk/>
          <pc:sldMk cId="1432603513" sldId="29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a:extLst>
              <a:ext uri="{FF2B5EF4-FFF2-40B4-BE49-F238E27FC236}">
                <a16:creationId xmlns:a16="http://schemas.microsoft.com/office/drawing/2014/main" id="{823B6688-57BC-BDD1-F407-2B2F2F971F97}"/>
              </a:ext>
            </a:extLst>
          </p:cNvPr>
          <p:cNvSpPr>
            <a:spLocks noGrp="1"/>
          </p:cNvSpPr>
          <p:nvPr>
            <p:ph type="body" sz="quarter" idx="3"/>
          </p:nvPr>
        </p:nvSpPr>
        <p:spPr>
          <a:xfrm>
            <a:off x="477838" y="4229101"/>
            <a:ext cx="6143625" cy="5442608"/>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9" name="Slide Image Placeholder 4">
            <a:extLst>
              <a:ext uri="{FF2B5EF4-FFF2-40B4-BE49-F238E27FC236}">
                <a16:creationId xmlns:a16="http://schemas.microsoft.com/office/drawing/2014/main" id="{FB765083-1273-76A7-202A-414B1A834540}"/>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594778494"/>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WELCOME</a:t>
            </a:r>
          </a:p>
          <a:p>
            <a:r>
              <a:rPr lang="en-GB" dirty="0"/>
              <a:t>Welcome the participants</a:t>
            </a:r>
            <a:endParaRPr lang="en-BE" dirty="0"/>
          </a:p>
        </p:txBody>
      </p:sp>
      <p:sp>
        <p:nvSpPr>
          <p:cNvPr id="6" name="Slide Image Placeholder 5">
            <a:extLst>
              <a:ext uri="{FF2B5EF4-FFF2-40B4-BE49-F238E27FC236}">
                <a16:creationId xmlns:a16="http://schemas.microsoft.com/office/drawing/2014/main" id="{AFCEDFBE-4214-BBAC-6D7D-76372A7010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A6B552A-6106-D501-5289-34DC77027E6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extLst>
      <p:ext uri="{BB962C8B-B14F-4D97-AF65-F5344CB8AC3E}">
        <p14:creationId xmlns:p14="http://schemas.microsoft.com/office/powerpoint/2010/main" val="69694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t>EXPLANATION</a:t>
            </a:r>
          </a:p>
          <a:p>
            <a:r>
              <a:rPr lang="en-GB" sz="1100" i="1" dirty="0"/>
              <a:t>Child Protection Minimum Standards aim to ensure that that actions are:</a:t>
            </a:r>
          </a:p>
          <a:p>
            <a:pPr lvl="1"/>
            <a:r>
              <a:rPr lang="en-GB" sz="1100" i="1" dirty="0"/>
              <a:t>Grounded in rights, </a:t>
            </a:r>
          </a:p>
          <a:p>
            <a:pPr lvl="1"/>
            <a:r>
              <a:rPr lang="en-GB" sz="1100" i="1" dirty="0"/>
              <a:t>Informed by evidence </a:t>
            </a:r>
          </a:p>
          <a:p>
            <a:pPr lvl="1"/>
            <a:r>
              <a:rPr lang="en-GB" sz="1100" i="1" dirty="0"/>
              <a:t>Measurable in their results</a:t>
            </a:r>
          </a:p>
          <a:p>
            <a:r>
              <a:rPr lang="en-GB" sz="1100" i="1" dirty="0"/>
              <a:t>Child Protection Case Management agencies working in the humanitarian setting need to meet the requirements included in these Child Protection Minimum Standards. </a:t>
            </a:r>
          </a:p>
          <a:p>
            <a:r>
              <a:rPr lang="en-GB" sz="1100" dirty="0"/>
              <a:t>Present the slide</a:t>
            </a:r>
          </a:p>
          <a:p>
            <a:r>
              <a:rPr lang="en-GB" sz="1100" dirty="0"/>
              <a:t>Refer to:</a:t>
            </a:r>
          </a:p>
          <a:p>
            <a:pPr lvl="1"/>
            <a:r>
              <a:rPr lang="en-GB" sz="1100" dirty="0"/>
              <a:t>The definitions participants had shared earlier </a:t>
            </a:r>
          </a:p>
          <a:p>
            <a:pPr lvl="1"/>
            <a:r>
              <a:rPr lang="en-GB" sz="1100" dirty="0"/>
              <a:t>The words that are circled as they are also used in the inter-agency definition</a:t>
            </a:r>
          </a:p>
          <a:p>
            <a:r>
              <a:rPr lang="en-GB" sz="1100" i="1" dirty="0"/>
              <a:t>“Children and families”</a:t>
            </a:r>
          </a:p>
          <a:p>
            <a:pPr lvl="1"/>
            <a:r>
              <a:rPr lang="en-GB" sz="1100" i="1" dirty="0"/>
              <a:t>Case management focusses on the needs of individual children and their families. </a:t>
            </a:r>
          </a:p>
          <a:p>
            <a:pPr lvl="1"/>
            <a:r>
              <a:rPr lang="en-GB" sz="1100" i="1" dirty="0"/>
              <a:t>When applying the socio-ecological approach, the child is not considered in isolation but also protective factors within their family, the community and the society are taken into account. </a:t>
            </a:r>
          </a:p>
          <a:p>
            <a:r>
              <a:rPr lang="en-GB" sz="1100" i="1" dirty="0"/>
              <a:t>“Protection concern”</a:t>
            </a:r>
          </a:p>
          <a:p>
            <a:pPr lvl="1"/>
            <a:r>
              <a:rPr lang="en-GB" sz="1100" i="1" dirty="0"/>
              <a:t>Protection concerns refer to abuse, violence, neglect and exploitation are protection concerns.</a:t>
            </a:r>
          </a:p>
          <a:p>
            <a:pPr lvl="1"/>
            <a:r>
              <a:rPr lang="en-GB" sz="1100" i="1" dirty="0"/>
              <a:t>Children who are at risk of harm could benefit from child protection case management support. </a:t>
            </a:r>
          </a:p>
          <a:p>
            <a:r>
              <a:rPr lang="en-GB" sz="1100" i="1" dirty="0"/>
              <a:t>“Are identified”</a:t>
            </a:r>
          </a:p>
          <a:p>
            <a:pPr lvl="1"/>
            <a:r>
              <a:rPr lang="en-GB" sz="1100" i="1" dirty="0"/>
              <a:t>The 1st step of the Case Management process is Identification and registration, which will be discussed in Module 6</a:t>
            </a:r>
          </a:p>
          <a:p>
            <a:r>
              <a:rPr lang="en-GB" sz="1100" i="1" dirty="0"/>
              <a:t>“Needs addressed”</a:t>
            </a:r>
          </a:p>
          <a:p>
            <a:pPr lvl="1"/>
            <a:r>
              <a:rPr lang="en-GB" sz="1100" i="1" dirty="0"/>
              <a:t>It is the role of the caseworker to address the needs of the child.</a:t>
            </a:r>
          </a:p>
          <a:p>
            <a:pPr lvl="1"/>
            <a:r>
              <a:rPr lang="en-GB" sz="1100" i="1" dirty="0"/>
              <a:t>This can be done through direct one-on-one support and by coordinating with other agencies to ensure access to services. </a:t>
            </a:r>
          </a:p>
          <a:p>
            <a:r>
              <a:rPr lang="en-GB" sz="1100" i="1" dirty="0"/>
              <a:t>Does anyone have any questions or need clarification?</a:t>
            </a:r>
          </a:p>
          <a:p>
            <a:r>
              <a:rPr lang="en-GB" sz="1100" i="1" dirty="0"/>
              <a:t>You can also find this on </a:t>
            </a:r>
            <a:r>
              <a:rPr lang="en-GB" sz="1100" b="1" i="1" dirty="0"/>
              <a:t>Workbook page 25: Definitions</a:t>
            </a:r>
            <a:endParaRPr lang="en-GB" sz="1100" i="1" dirty="0"/>
          </a:p>
          <a:p>
            <a:r>
              <a:rPr lang="en-GB" sz="1100" i="1" dirty="0"/>
              <a:t>We will look in more detail about what does and does not constitute a child protection case. </a:t>
            </a:r>
          </a:p>
        </p:txBody>
      </p:sp>
      <p:sp>
        <p:nvSpPr>
          <p:cNvPr id="6" name="Slide Image Placeholder 5">
            <a:extLst>
              <a:ext uri="{FF2B5EF4-FFF2-40B4-BE49-F238E27FC236}">
                <a16:creationId xmlns:a16="http://schemas.microsoft.com/office/drawing/2014/main" id="{186505BE-808B-F3F8-37DD-6E27966D500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4AC0F0-E6B4-1EAA-08D7-B277B58E92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extLst>
      <p:ext uri="{BB962C8B-B14F-4D97-AF65-F5344CB8AC3E}">
        <p14:creationId xmlns:p14="http://schemas.microsoft.com/office/powerpoint/2010/main" val="3395357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“Who should receive Case Management?” </a:t>
            </a:r>
          </a:p>
          <a:p>
            <a:pPr lvl="1"/>
            <a:r>
              <a:rPr lang="en-GB" i="1" dirty="0"/>
              <a:t>We find this answer in the CPMS Case Management Standard</a:t>
            </a:r>
            <a:endParaRPr lang="en-GB" i="1" dirty="0">
              <a:cs typeface="Calibri"/>
            </a:endParaRPr>
          </a:p>
          <a:p>
            <a:pPr lvl="1"/>
            <a:r>
              <a:rPr lang="en-GB" i="1" dirty="0"/>
              <a:t>It states that children and families who face child protection concerns should be identified.</a:t>
            </a:r>
          </a:p>
          <a:p>
            <a:pPr lvl="1"/>
            <a:r>
              <a:rPr lang="en-GB" i="1" dirty="0"/>
              <a:t>This includes:</a:t>
            </a:r>
          </a:p>
          <a:p>
            <a:pPr lvl="2"/>
            <a:r>
              <a:rPr lang="en-GB" i="1" dirty="0"/>
              <a:t>children at risk of harm </a:t>
            </a:r>
            <a:endParaRPr lang="en-GB" i="1" dirty="0">
              <a:cs typeface="Calibri"/>
            </a:endParaRPr>
          </a:p>
          <a:p>
            <a:pPr lvl="2"/>
            <a:r>
              <a:rPr lang="en-GB" i="1" dirty="0"/>
              <a:t>children who have been harmed</a:t>
            </a:r>
          </a:p>
          <a:p>
            <a:r>
              <a:rPr lang="en-GB" i="1" dirty="0"/>
              <a:t>These children should receive appropriate, systematic and timely support to minimize the negative impact of abuse, violence, neglect and exploitation.</a:t>
            </a:r>
          </a:p>
          <a:p>
            <a:r>
              <a:rPr lang="en-GB" i="1" dirty="0"/>
              <a:t>Remember that risk is the likelihood that harm will happen</a:t>
            </a:r>
          </a:p>
          <a:p>
            <a:pPr marL="0" indent="0">
              <a:buNone/>
            </a:pPr>
            <a:endParaRPr lang="en-GB" i="1" dirty="0"/>
          </a:p>
          <a:p>
            <a:pPr marL="0" indent="0">
              <a:buNone/>
            </a:pPr>
            <a:r>
              <a:rPr lang="en-GB" b="1" dirty="0"/>
              <a:t>PLENARY DISCUSSION</a:t>
            </a:r>
          </a:p>
          <a:p>
            <a:r>
              <a:rPr lang="en-GB" i="1" dirty="0"/>
              <a:t>Can you recap some examples of child protection concerns discussed in Module 1?</a:t>
            </a:r>
          </a:p>
          <a:p>
            <a:r>
              <a:rPr lang="en-GB" dirty="0"/>
              <a:t>Example responses:</a:t>
            </a:r>
          </a:p>
          <a:p>
            <a:pPr lvl="1"/>
            <a:r>
              <a:rPr lang="en-GB" dirty="0"/>
              <a:t>Physical abuse / violence</a:t>
            </a:r>
          </a:p>
          <a:p>
            <a:pPr lvl="1"/>
            <a:r>
              <a:rPr lang="en-GB" dirty="0"/>
              <a:t>Sexual abuse / violence</a:t>
            </a:r>
            <a:endParaRPr lang="en-GB" dirty="0">
              <a:cs typeface="Calibri"/>
            </a:endParaRPr>
          </a:p>
          <a:p>
            <a:pPr lvl="1"/>
            <a:r>
              <a:rPr lang="en-GB" dirty="0"/>
              <a:t>Emotional or psychological abuse / violence</a:t>
            </a:r>
          </a:p>
          <a:p>
            <a:pPr lvl="1"/>
            <a:r>
              <a:rPr lang="en-GB" dirty="0"/>
              <a:t>Neglect</a:t>
            </a:r>
          </a:p>
          <a:p>
            <a:pPr lvl="1"/>
            <a:r>
              <a:rPr lang="en-GB" dirty="0"/>
              <a:t>Abandonment</a:t>
            </a:r>
          </a:p>
          <a:p>
            <a:pPr lvl="1"/>
            <a:r>
              <a:rPr lang="en-GB" dirty="0"/>
              <a:t>Unaccompanied</a:t>
            </a:r>
          </a:p>
          <a:p>
            <a:pPr lvl="1"/>
            <a:r>
              <a:rPr lang="en-GB" dirty="0"/>
              <a:t>Separated</a:t>
            </a:r>
          </a:p>
          <a:p>
            <a:pPr lvl="1"/>
            <a:r>
              <a:rPr lang="en-GB" dirty="0"/>
              <a:t>Orphan </a:t>
            </a:r>
          </a:p>
          <a:p>
            <a:pPr lvl="1"/>
            <a:r>
              <a:rPr lang="en-GB" dirty="0"/>
              <a:t>Child labour (not Worst Forms)</a:t>
            </a:r>
          </a:p>
          <a:p>
            <a:pPr lvl="1"/>
            <a:r>
              <a:rPr lang="en-GB" dirty="0"/>
              <a:t>Exploitation and/or Hazardous work</a:t>
            </a:r>
            <a:endParaRPr lang="en-GB" dirty="0">
              <a:cs typeface="Calibri"/>
            </a:endParaRPr>
          </a:p>
          <a:p>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ADC414CD-5C3A-EA4F-3171-19E626B1338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EF19AD1-B52D-E9D1-0805-A02071EB02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341019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457200" lvl="1" indent="0">
              <a:buNone/>
            </a:pPr>
            <a:endParaRPr lang="en-GB"/>
          </a:p>
          <a:p>
            <a:pPr lvl="1"/>
            <a:r>
              <a:rPr lang="en-GB" dirty="0"/>
              <a:t>Slavery / sale / abduction / trafficking / forced labour</a:t>
            </a:r>
            <a:endParaRPr lang="en-GB" dirty="0">
              <a:cs typeface="Calibri" panose="020F0502020204030204"/>
            </a:endParaRPr>
          </a:p>
          <a:p>
            <a:pPr lvl="1"/>
            <a:r>
              <a:rPr lang="en-GB" dirty="0"/>
              <a:t>In conflict with the law</a:t>
            </a:r>
          </a:p>
          <a:p>
            <a:pPr lvl="1"/>
            <a:r>
              <a:rPr lang="en-GB" dirty="0"/>
              <a:t>Associated with Armed Forces or Groups</a:t>
            </a:r>
          </a:p>
          <a:p>
            <a:pPr lvl="1"/>
            <a:r>
              <a:rPr lang="en-GB" dirty="0"/>
              <a:t>Deprived of liberty / in detention</a:t>
            </a:r>
          </a:p>
          <a:p>
            <a:pPr lvl="1"/>
            <a:r>
              <a:rPr lang="en-GB" dirty="0"/>
              <a:t>Child marriage</a:t>
            </a:r>
          </a:p>
          <a:p>
            <a:pPr lvl="1"/>
            <a:r>
              <a:rPr lang="en-GB" dirty="0"/>
              <a:t>Female genital mutilation (FGM)</a:t>
            </a:r>
          </a:p>
          <a:p>
            <a:pPr lvl="1"/>
            <a:r>
              <a:rPr lang="en-GB" dirty="0"/>
              <a:t>Pregnancy / child parent</a:t>
            </a:r>
          </a:p>
          <a:p>
            <a:pPr lvl="1"/>
            <a:r>
              <a:rPr lang="en-GB" dirty="0"/>
              <a:t>High risk care arrangement </a:t>
            </a:r>
            <a:endParaRPr lang="en-GB" dirty="0">
              <a:cs typeface="Calibri"/>
            </a:endParaRPr>
          </a:p>
          <a:p>
            <a:pPr lvl="1"/>
            <a:r>
              <a:rPr lang="en-GB" dirty="0"/>
              <a:t>Child survivor of explosive ordinance</a:t>
            </a:r>
            <a:endParaRPr lang="en-GB" dirty="0">
              <a:cs typeface="Calibri"/>
            </a:endParaRPr>
          </a:p>
        </p:txBody>
      </p:sp>
      <p:sp>
        <p:nvSpPr>
          <p:cNvPr id="2" name="Google Shape;725;p48:notes">
            <a:extLst>
              <a:ext uri="{FF2B5EF4-FFF2-40B4-BE49-F238E27FC236}">
                <a16:creationId xmlns:a16="http://schemas.microsoft.com/office/drawing/2014/main" id="{E0089A78-24C1-3F4B-ED5A-31A897EC14E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1127407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INDIVIDUAL WORK (10 minutes)</a:t>
            </a:r>
          </a:p>
          <a:p>
            <a:r>
              <a:rPr lang="en-GB" dirty="0"/>
              <a:t>Guide participants to </a:t>
            </a:r>
            <a:r>
              <a:rPr lang="en-GB" b="1" dirty="0"/>
              <a:t>Workbook page 26: Is this a child protection case?</a:t>
            </a:r>
            <a:endParaRPr lang="en-GB" b="1" dirty="0">
              <a:cs typeface="Calibri"/>
            </a:endParaRPr>
          </a:p>
          <a:p>
            <a:r>
              <a:rPr lang="en-GB" i="1" dirty="0"/>
              <a:t>Read each short scenario </a:t>
            </a:r>
          </a:p>
          <a:p>
            <a:pPr lvl="1"/>
            <a:r>
              <a:rPr lang="en-GB" i="1" dirty="0"/>
              <a:t>Decide if you would consider this child for case management services (i.e. gather more info and seek consent to register)? Yes or no. </a:t>
            </a:r>
          </a:p>
          <a:p>
            <a:pPr lvl="1"/>
            <a:r>
              <a:rPr lang="en-GB" i="1" dirty="0"/>
              <a:t>Write down your answer</a:t>
            </a:r>
          </a:p>
          <a:p>
            <a:pPr lvl="1"/>
            <a:r>
              <a:rPr lang="en-GB" i="1" dirty="0"/>
              <a:t>You can discuss with the people around you</a:t>
            </a:r>
          </a:p>
          <a:p>
            <a:pPr lvl="1"/>
            <a:r>
              <a:rPr lang="en-GB" i="1" dirty="0"/>
              <a:t>Remember, we are looking for children experiencing or at risk of experiencing abuse, violence, neglect or exploitation</a:t>
            </a:r>
            <a:endParaRPr lang="en-GB" i="1" dirty="0">
              <a:cs typeface="Calibri"/>
            </a:endParaRPr>
          </a:p>
          <a:p>
            <a:r>
              <a:rPr lang="en-GB" i="1" dirty="0"/>
              <a:t>The scenarios are very short and do not provide all of the case details: </a:t>
            </a:r>
            <a:endParaRPr lang="en-GB" i="1" dirty="0">
              <a:cs typeface="Calibri" panose="020F0502020204030204"/>
            </a:endParaRPr>
          </a:p>
          <a:p>
            <a:pPr lvl="1"/>
            <a:r>
              <a:rPr lang="en-GB" i="1" dirty="0"/>
              <a:t>Additional information is missing</a:t>
            </a:r>
            <a:endParaRPr lang="en-GB" i="1" dirty="0">
              <a:cs typeface="Calibri"/>
            </a:endParaRPr>
          </a:p>
          <a:p>
            <a:pPr lvl="1"/>
            <a:r>
              <a:rPr lang="en-GB" i="1" dirty="0"/>
              <a:t>In reality, a caseworker would gather more information to assess whether the child requires case management support or not.</a:t>
            </a:r>
            <a:endParaRPr lang="en-GB" i="1" dirty="0">
              <a:cs typeface="Calibri" panose="020F0502020204030204"/>
            </a:endParaRP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10 minutes to complete the activity</a:t>
            </a:r>
          </a:p>
        </p:txBody>
      </p:sp>
      <p:sp>
        <p:nvSpPr>
          <p:cNvPr id="6" name="Slide Image Placeholder 5">
            <a:extLst>
              <a:ext uri="{FF2B5EF4-FFF2-40B4-BE49-F238E27FC236}">
                <a16:creationId xmlns:a16="http://schemas.microsoft.com/office/drawing/2014/main" id="{AA36B106-CD62-71FE-E9F0-75AB836A52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B27E88F-1D2E-F72D-C59C-E982E6915A4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3289365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a:t>
            </a:r>
          </a:p>
          <a:p>
            <a:r>
              <a:rPr lang="en-GB" dirty="0"/>
              <a:t>Ask for volunteers to provide their responses for each scenario</a:t>
            </a:r>
          </a:p>
          <a:p>
            <a:pPr lvl="1"/>
            <a:r>
              <a:rPr lang="en-GB" dirty="0"/>
              <a:t>Yes or no and why </a:t>
            </a:r>
          </a:p>
          <a:p>
            <a:r>
              <a:rPr lang="en-GB" dirty="0"/>
              <a:t>Guide a short discussion if needed</a:t>
            </a:r>
          </a:p>
          <a:p>
            <a:r>
              <a:rPr lang="en-GB" dirty="0"/>
              <a:t>Review and complement with the responses below</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RESPONSES</a:t>
            </a:r>
          </a:p>
          <a:p>
            <a:r>
              <a:rPr lang="en-GB" b="1" dirty="0"/>
              <a:t>Ellie: No</a:t>
            </a:r>
          </a:p>
          <a:p>
            <a:pPr lvl="1"/>
            <a:r>
              <a:rPr lang="en-GB" dirty="0"/>
              <a:t>There are no indications that Ellie has a protection concern. </a:t>
            </a:r>
          </a:p>
          <a:p>
            <a:r>
              <a:rPr lang="en-GB" b="1" dirty="0"/>
              <a:t>Frida: No </a:t>
            </a:r>
          </a:p>
          <a:p>
            <a:pPr lvl="1"/>
            <a:r>
              <a:rPr lang="en-GB" dirty="0"/>
              <a:t>This is a social issue that needs to be resolved through wider community mobilisation, advocacy and policy change. </a:t>
            </a:r>
          </a:p>
          <a:p>
            <a:pPr lvl="1"/>
            <a:r>
              <a:rPr lang="en-GB" dirty="0"/>
              <a:t>The situation described does not indicate that Frida has a specific child protection concern or that she is treated differently from others in her community, although her community is treated differently than others in the country.</a:t>
            </a:r>
            <a:endParaRPr lang="en-GB" dirty="0">
              <a:cs typeface="Calibri"/>
            </a:endParaRPr>
          </a:p>
        </p:txBody>
      </p:sp>
      <p:sp>
        <p:nvSpPr>
          <p:cNvPr id="6" name="Slide Image Placeholder 5">
            <a:extLst>
              <a:ext uri="{FF2B5EF4-FFF2-40B4-BE49-F238E27FC236}">
                <a16:creationId xmlns:a16="http://schemas.microsoft.com/office/drawing/2014/main" id="{AA36B106-CD62-71FE-E9F0-75AB836A523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85B8ED6-E7FA-84CC-EEBA-E396FA8AECD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2970817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a:t>
            </a:r>
          </a:p>
          <a:p>
            <a:r>
              <a:rPr lang="en-GB" dirty="0"/>
              <a:t>Ask for volunteers to provide their responses for each scenario</a:t>
            </a:r>
          </a:p>
          <a:p>
            <a:pPr lvl="1"/>
            <a:r>
              <a:rPr lang="en-GB" dirty="0"/>
              <a:t>Yes or no and why </a:t>
            </a:r>
          </a:p>
          <a:p>
            <a:r>
              <a:rPr lang="en-GB" dirty="0"/>
              <a:t>Guide a short discussion if needed</a:t>
            </a:r>
          </a:p>
          <a:p>
            <a:r>
              <a:rPr lang="en-GB" dirty="0"/>
              <a:t>Supplement with the responses below</a:t>
            </a:r>
          </a:p>
          <a:p>
            <a:r>
              <a:rPr lang="en-GB" i="1" dirty="0"/>
              <a:t>Does anyone have any questions or need clarification?</a:t>
            </a:r>
          </a:p>
          <a:p>
            <a:pPr marL="0" indent="0">
              <a:buNone/>
            </a:pPr>
            <a:r>
              <a:rPr lang="en-GB" dirty="0"/>
              <a:t>______________________________________________________________________________</a:t>
            </a:r>
          </a:p>
          <a:p>
            <a:pPr marL="0" indent="0">
              <a:buNone/>
            </a:pPr>
            <a:endParaRPr lang="en-GB" b="1" dirty="0"/>
          </a:p>
          <a:p>
            <a:pPr marL="0" indent="0">
              <a:buNone/>
            </a:pPr>
            <a:r>
              <a:rPr lang="en-GB" b="1" dirty="0"/>
              <a:t>RESPONSES</a:t>
            </a:r>
          </a:p>
          <a:p>
            <a:r>
              <a:rPr lang="en-GB" b="1" dirty="0"/>
              <a:t>Sara: Maybe</a:t>
            </a:r>
            <a:endParaRPr lang="en-GB" b="1" dirty="0">
              <a:cs typeface="Calibri"/>
            </a:endParaRPr>
          </a:p>
          <a:p>
            <a:pPr lvl="1"/>
            <a:r>
              <a:rPr lang="en-GB" dirty="0"/>
              <a:t>There is a child protection risk because Sara is an adolescent girl sleeping in the same room as males without any female company.</a:t>
            </a:r>
            <a:endParaRPr lang="en-GB" dirty="0">
              <a:cs typeface="Calibri"/>
            </a:endParaRPr>
          </a:p>
          <a:p>
            <a:pPr lvl="1"/>
            <a:r>
              <a:rPr lang="en-GB" dirty="0"/>
              <a:t>However, this issue could potentially be resolved without opening a case. </a:t>
            </a:r>
            <a:endParaRPr lang="en-GB" dirty="0">
              <a:cs typeface="Calibri"/>
            </a:endParaRPr>
          </a:p>
          <a:p>
            <a:pPr lvl="1"/>
            <a:r>
              <a:rPr lang="en-GB" dirty="0"/>
              <a:t>The caseworker will need to gather more information and assess the situation first, before making any decision on whether to register her for case management services. </a:t>
            </a:r>
            <a:endParaRPr lang="en-GB" dirty="0">
              <a:cs typeface="Calibri" panose="020F0502020204030204"/>
            </a:endParaRPr>
          </a:p>
          <a:p>
            <a:r>
              <a:rPr lang="en-GB" b="1" dirty="0"/>
              <a:t>David: Yes</a:t>
            </a:r>
          </a:p>
          <a:p>
            <a:pPr lvl="1"/>
            <a:r>
              <a:rPr lang="en-GB" dirty="0"/>
              <a:t>David has multiple child protection concerns that need to be assessed and responded to with his participation. </a:t>
            </a:r>
          </a:p>
          <a:p>
            <a:pPr lvl="1"/>
            <a:r>
              <a:rPr lang="en-GB" dirty="0"/>
              <a:t>He is not living with his parents although they seem to be alive, and he is working in a factory with dangerous tools. </a:t>
            </a:r>
          </a:p>
          <a:p>
            <a:pPr lvl="1"/>
            <a:r>
              <a:rPr lang="en-GB" dirty="0"/>
              <a:t>This type of work constitutes a major hazard to his health, so the situation would need to be assessed and responded to immediately. </a:t>
            </a:r>
            <a:endParaRPr lang="en-GB" dirty="0">
              <a:cs typeface="Calibri"/>
            </a:endParaRPr>
          </a:p>
          <a:p>
            <a:pPr lvl="1"/>
            <a:r>
              <a:rPr lang="en-GB" dirty="0"/>
              <a:t>Furthermore, David’s living situation is not clear and needs to be assessed to find out if there are further protection risks that result from it. </a:t>
            </a:r>
            <a:endParaRPr lang="en-GB" dirty="0">
              <a:cs typeface="Calibri" panose="020F0502020204030204"/>
            </a:endParaRPr>
          </a:p>
          <a:p>
            <a:pPr lvl="1"/>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FFCBF05C-6ACE-52DD-4DBA-E6EDC9B47BB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55289B7-9924-6A57-F847-6022EF4DC0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2241013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CA" dirty="0"/>
              <a:t>Present the slide</a:t>
            </a:r>
            <a:endParaRPr lang="en-BE" dirty="0"/>
          </a:p>
          <a:p>
            <a:r>
              <a:rPr lang="en-US" i="1" dirty="0"/>
              <a:t>Does anyone have any questions or need clarifications?</a:t>
            </a:r>
          </a:p>
          <a:p>
            <a:r>
              <a:rPr lang="en-US" i="1" dirty="0"/>
              <a:t>In the next session, we will discuss the case management process, including the six case management steps. </a:t>
            </a:r>
            <a:endParaRPr lang="en-BE" i="1" dirty="0"/>
          </a:p>
          <a:p>
            <a:endParaRPr lang="en-BE" dirty="0"/>
          </a:p>
        </p:txBody>
      </p:sp>
      <p:sp>
        <p:nvSpPr>
          <p:cNvPr id="6" name="Slide Image Placeholder 5">
            <a:extLst>
              <a:ext uri="{FF2B5EF4-FFF2-40B4-BE49-F238E27FC236}">
                <a16:creationId xmlns:a16="http://schemas.microsoft.com/office/drawing/2014/main" id="{C7F02873-2F78-C919-077F-7621885ED70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23650C4-B6D6-3FD8-FB44-7C97DDBD31C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extLst>
      <p:ext uri="{BB962C8B-B14F-4D97-AF65-F5344CB8AC3E}">
        <p14:creationId xmlns:p14="http://schemas.microsoft.com/office/powerpoint/2010/main" val="272482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3 DURATION: 1h45</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EXPLANATION</a:t>
            </a:r>
          </a:p>
          <a:p>
            <a:r>
              <a:rPr lang="en-GB" i="1" dirty="0"/>
              <a:t>In this session we will discuss the case management process, including the six case management steps.</a:t>
            </a:r>
          </a:p>
          <a:p>
            <a:r>
              <a:rPr lang="en-GB" i="1" dirty="0"/>
              <a:t>This is an important session because it outlines the process upon which all case management is based. </a:t>
            </a:r>
          </a:p>
        </p:txBody>
      </p:sp>
      <p:sp>
        <p:nvSpPr>
          <p:cNvPr id="6" name="Slide Image Placeholder 5">
            <a:extLst>
              <a:ext uri="{FF2B5EF4-FFF2-40B4-BE49-F238E27FC236}">
                <a16:creationId xmlns:a16="http://schemas.microsoft.com/office/drawing/2014/main" id="{E45935B6-B16E-BF9B-5B3B-1DCF3694E3F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DAA0A62-82E7-72F6-4BB6-B7A9475CDA7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2379248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Case management should always be approached in a participative, empowering and strengths-based way.</a:t>
            </a:r>
            <a:endParaRPr lang="en-GB" dirty="0"/>
          </a:p>
          <a:p>
            <a:r>
              <a:rPr lang="en-GB" dirty="0"/>
              <a:t>Present the slide</a:t>
            </a:r>
          </a:p>
          <a:p>
            <a:r>
              <a:rPr lang="en-GB" i="1" dirty="0"/>
              <a:t>In this session, we will:</a:t>
            </a:r>
            <a:endParaRPr lang="en-GB" i="1" dirty="0">
              <a:cs typeface="Calibri"/>
            </a:endParaRPr>
          </a:p>
          <a:p>
            <a:pPr lvl="1"/>
            <a:r>
              <a:rPr lang="en-GB" i="1" dirty="0"/>
              <a:t>Look at these three principles more closely </a:t>
            </a:r>
          </a:p>
          <a:p>
            <a:pPr lvl="1"/>
            <a:r>
              <a:rPr lang="en-GB" i="1" dirty="0"/>
              <a:t>Discuss how a caseworker can use these principles in practice </a:t>
            </a:r>
            <a:endParaRPr lang="en-GB" i="1" dirty="0">
              <a:cs typeface="Calibri"/>
            </a:endParaRPr>
          </a:p>
          <a:p>
            <a:endParaRPr lang="en-GB" dirty="0"/>
          </a:p>
          <a:p>
            <a:endParaRPr lang="en-GB" dirty="0"/>
          </a:p>
          <a:p>
            <a:pPr lvl="1"/>
            <a:endParaRPr lang="en-GB" dirty="0"/>
          </a:p>
          <a:p>
            <a:endParaRPr lang="en-BE" dirty="0"/>
          </a:p>
        </p:txBody>
      </p:sp>
      <p:sp>
        <p:nvSpPr>
          <p:cNvPr id="6" name="Slide Image Placeholder 5">
            <a:extLst>
              <a:ext uri="{FF2B5EF4-FFF2-40B4-BE49-F238E27FC236}">
                <a16:creationId xmlns:a16="http://schemas.microsoft.com/office/drawing/2014/main" id="{F8DDFAC0-7436-4AAA-0B14-1DAE468D3F3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E066D46-8E14-9F7A-6DE2-2BFF09E33A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29108781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Certain conditions need to be in place to allow a child to participate in a meaningful way. </a:t>
            </a:r>
            <a:endParaRPr lang="en-GB" i="1" dirty="0">
              <a:cs typeface="Calibri"/>
            </a:endParaRPr>
          </a:p>
          <a:p>
            <a:r>
              <a:rPr lang="en-GB" i="1" dirty="0"/>
              <a:t>Most importantly, a child needs to be in an appropriate environment so that the he/she feels safe and able to share their views.</a:t>
            </a:r>
            <a:endParaRPr lang="en-GB" i="1" dirty="0">
              <a:cs typeface="Calibri" panose="020F0502020204030204"/>
            </a:endParaRPr>
          </a:p>
          <a:p>
            <a:r>
              <a:rPr lang="en-GB" i="1" dirty="0"/>
              <a:t>The environment needs to be safe, private, quiet, accessible, child-friendly and comfortable so that the child can share their views and feel confidentiality is upheld. </a:t>
            </a:r>
            <a:endParaRPr lang="en-GB" i="1" dirty="0">
              <a:cs typeface="Calibri" panose="020F0502020204030204"/>
            </a:endParaRPr>
          </a:p>
          <a:p>
            <a:endParaRPr lang="en-GB" dirty="0"/>
          </a:p>
          <a:p>
            <a:pPr marL="0" indent="0">
              <a:buNone/>
            </a:pPr>
            <a:r>
              <a:rPr lang="en-GB" b="1" dirty="0"/>
              <a:t>PLENARY DISCUSSION (10 minutes)</a:t>
            </a:r>
          </a:p>
          <a:p>
            <a:r>
              <a:rPr lang="en-GB" i="1" dirty="0"/>
              <a:t>What does each condition mean? Provide an example.</a:t>
            </a:r>
          </a:p>
          <a:p>
            <a:r>
              <a:rPr lang="en-GB" dirty="0"/>
              <a:t>Example responses:</a:t>
            </a:r>
          </a:p>
          <a:p>
            <a:pPr lvl="1"/>
            <a:r>
              <a:rPr lang="en-GB" b="1" dirty="0"/>
              <a:t>Safe: </a:t>
            </a:r>
            <a:r>
              <a:rPr lang="en-GB" dirty="0"/>
              <a:t>When the perpetrator or someone that does not believe the child is nearby or someone the child does not trust, the child will not feel safe to share their views or opinions</a:t>
            </a:r>
            <a:endParaRPr lang="en-GB" dirty="0">
              <a:cs typeface="Calibri"/>
            </a:endParaRPr>
          </a:p>
          <a:p>
            <a:pPr lvl="1"/>
            <a:r>
              <a:rPr lang="en-GB" b="1" dirty="0"/>
              <a:t>Private: </a:t>
            </a:r>
            <a:r>
              <a:rPr lang="en-GB" dirty="0"/>
              <a:t>When discussing sensitive issues, such as abuse, the child will not feel safe or comfortable to share their situation when others can overhear them or see them</a:t>
            </a:r>
            <a:endParaRPr lang="en-GB" dirty="0">
              <a:cs typeface="Calibri"/>
            </a:endParaRPr>
          </a:p>
          <a:p>
            <a:pPr lvl="1"/>
            <a:r>
              <a:rPr lang="en-GB" b="1" dirty="0"/>
              <a:t>Quiet: </a:t>
            </a:r>
            <a:r>
              <a:rPr lang="en-GB" dirty="0"/>
              <a:t>When the space is loud, for example when there is a group activity ongoing in a Child Friendly Space or there is too much background noise, the child might feel uncomfortable to talk/share views or opinions if they have to raise their voice or if they cannot hear what the caseworker is saying</a:t>
            </a:r>
            <a:endParaRPr lang="en-GB" dirty="0">
              <a:cs typeface="Calibri"/>
            </a:endParaRPr>
          </a:p>
          <a:p>
            <a:pPr lvl="1"/>
            <a:r>
              <a:rPr lang="en-GB" b="1" dirty="0"/>
              <a:t>Accessible: </a:t>
            </a:r>
            <a:r>
              <a:rPr lang="en-GB" dirty="0"/>
              <a:t>If the space or location that the caseworker has planned to meet the child is not accessible, for example due to high transportation costs or walking distance, then it is unlikely that the child and/or their parent, caregiver, or trusted adult will be able to participate. </a:t>
            </a:r>
            <a:endParaRPr lang="en-GB" dirty="0">
              <a:cs typeface="Calibri"/>
            </a:endParaRPr>
          </a:p>
          <a:p>
            <a:pPr lvl="1"/>
            <a:r>
              <a:rPr lang="en-GB" b="1" dirty="0"/>
              <a:t>Child-friendly and comfortable: </a:t>
            </a:r>
            <a:r>
              <a:rPr lang="en-GB" dirty="0"/>
              <a:t>The child needs to feel comfortable at the space or location. For example, by having a chair to sit on or for young children to have the opportunity to play while interacting with the caseworker. Ensuring the temperature of the space or location is appropriate for the child and/or their parent, caregiver, or trusted adult to feel comfortable. </a:t>
            </a:r>
            <a:endParaRPr lang="en-GB" i="1" dirty="0"/>
          </a:p>
          <a:p>
            <a:r>
              <a:rPr lang="en-GB" dirty="0"/>
              <a:t>Summarize the examples shared</a:t>
            </a:r>
          </a:p>
          <a:p>
            <a:r>
              <a:rPr lang="en-GB" i="1" dirty="0"/>
              <a:t>If the environment or the space where the caseworker meets the child does not meet the appropriate conditions:</a:t>
            </a:r>
            <a:endParaRPr lang="en-GB" i="1" dirty="0">
              <a:cs typeface="Calibri"/>
            </a:endParaRPr>
          </a:p>
          <a:p>
            <a:pPr lvl="1"/>
            <a:r>
              <a:rPr lang="en-GB" i="1" dirty="0"/>
              <a:t>The caseworker could put the child at further harm if it is an unsafe location or around people that could cause harm</a:t>
            </a:r>
            <a:endParaRPr lang="en-GB" i="1" dirty="0" err="1">
              <a:cs typeface="Calibri" panose="020F0502020204030204"/>
            </a:endParaRPr>
          </a:p>
          <a:p>
            <a:pPr lvl="1"/>
            <a:r>
              <a:rPr lang="en-GB" i="1" dirty="0"/>
              <a:t>Participation will be difficult</a:t>
            </a:r>
            <a:endParaRPr lang="en-GB" i="1" dirty="0">
              <a:cs typeface="Calibri"/>
            </a:endParaRPr>
          </a:p>
          <a:p>
            <a:pPr lvl="1"/>
            <a:r>
              <a:rPr lang="en-GB" i="1" dirty="0"/>
              <a:t>The child will not feel safe or comfortable to share their situation, views or opinions openly</a:t>
            </a:r>
            <a:endParaRPr lang="en-GB" i="1" dirty="0">
              <a:cs typeface="Calibri" panose="020F0502020204030204"/>
            </a:endParaRPr>
          </a:p>
          <a:p>
            <a:endParaRPr lang="en-GB" dirty="0"/>
          </a:p>
          <a:p>
            <a:endParaRPr lang="en-BE" dirty="0"/>
          </a:p>
        </p:txBody>
      </p:sp>
      <p:sp>
        <p:nvSpPr>
          <p:cNvPr id="6" name="Slide Image Placeholder 5">
            <a:extLst>
              <a:ext uri="{FF2B5EF4-FFF2-40B4-BE49-F238E27FC236}">
                <a16:creationId xmlns:a16="http://schemas.microsoft.com/office/drawing/2014/main" id="{6F4CE8F5-D3EC-DE20-BE4B-47EF7CA73C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B121F7-330C-E5EE-B336-3B2EDB32CD9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extLst>
      <p:ext uri="{BB962C8B-B14F-4D97-AF65-F5344CB8AC3E}">
        <p14:creationId xmlns:p14="http://schemas.microsoft.com/office/powerpoint/2010/main" val="2500196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1 DURATION: 0h30</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EXPLANATION</a:t>
            </a:r>
          </a:p>
          <a:p>
            <a:r>
              <a:rPr lang="en-GB" i="1" dirty="0"/>
              <a:t>We will open this module by going over</a:t>
            </a:r>
          </a:p>
          <a:p>
            <a:pPr lvl="1"/>
            <a:r>
              <a:rPr lang="en-GB" i="1" dirty="0"/>
              <a:t>The agenda</a:t>
            </a:r>
          </a:p>
          <a:p>
            <a:pPr lvl="1"/>
            <a:r>
              <a:rPr lang="en-GB" i="1" dirty="0"/>
              <a:t>The objectives </a:t>
            </a:r>
          </a:p>
          <a:p>
            <a:pPr lvl="1"/>
            <a:r>
              <a:rPr lang="en-GB" i="1" dirty="0"/>
              <a:t>A recap of the previous module</a:t>
            </a:r>
            <a:endParaRPr lang="en-BE" i="1" dirty="0"/>
          </a:p>
        </p:txBody>
      </p:sp>
      <p:sp>
        <p:nvSpPr>
          <p:cNvPr id="6" name="Slide Image Placeholder 5">
            <a:extLst>
              <a:ext uri="{FF2B5EF4-FFF2-40B4-BE49-F238E27FC236}">
                <a16:creationId xmlns:a16="http://schemas.microsoft.com/office/drawing/2014/main" id="{597E3766-E5BB-4F6D-8DDA-F37D9632647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5419693-FE77-E2C5-51FD-6400CEB88D8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extLst>
      <p:ext uri="{BB962C8B-B14F-4D97-AF65-F5344CB8AC3E}">
        <p14:creationId xmlns:p14="http://schemas.microsoft.com/office/powerpoint/2010/main" val="40456369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Additional conditions to promote a child’s meaningful participation include:</a:t>
            </a:r>
            <a:endParaRPr lang="en-GB" i="1" dirty="0">
              <a:cs typeface="Calibri"/>
            </a:endParaRPr>
          </a:p>
          <a:p>
            <a:pPr lvl="1"/>
            <a:r>
              <a:rPr lang="en-GB" b="1" i="1" dirty="0"/>
              <a:t>Voluntary</a:t>
            </a:r>
          </a:p>
          <a:p>
            <a:pPr lvl="2"/>
            <a:r>
              <a:rPr lang="en-GB" i="1" dirty="0"/>
              <a:t>Participation should always be voluntary and with the informed consent/assent of both the children and their parents/caregivers/trusted adults. </a:t>
            </a:r>
            <a:endParaRPr lang="en-GB" i="1" dirty="0">
              <a:cs typeface="Calibri"/>
            </a:endParaRPr>
          </a:p>
          <a:p>
            <a:pPr lvl="2"/>
            <a:r>
              <a:rPr lang="en-GB" i="1" dirty="0"/>
              <a:t>Where caseworkers do not have a legal or humanitarian mandate to do case management, it is not possible to oblige children and families to participate when they are not willing. However, if the child is being harmed, a response mechanism needs to be activated and followed by the caseworker either through the government, other mandated agencies or local structures to keep the child safe. </a:t>
            </a:r>
            <a:endParaRPr lang="en-GB" i="1" dirty="0">
              <a:cs typeface="Calibri" panose="020F0502020204030204"/>
            </a:endParaRPr>
          </a:p>
          <a:p>
            <a:pPr lvl="1"/>
            <a:r>
              <a:rPr lang="en-GB" b="1" i="1" dirty="0"/>
              <a:t>Age-appropriate</a:t>
            </a:r>
          </a:p>
          <a:p>
            <a:pPr lvl="2"/>
            <a:r>
              <a:rPr lang="en-GB" i="1" dirty="0"/>
              <a:t>The communication style, the level of participation, and decision making process should be appropriate for the individual child’s age, maturity and developmental stage. </a:t>
            </a:r>
            <a:endParaRPr lang="en-GB" i="1" dirty="0">
              <a:cs typeface="Calibri"/>
            </a:endParaRPr>
          </a:p>
          <a:p>
            <a:pPr lvl="2"/>
            <a:r>
              <a:rPr lang="en-GB" i="1" dirty="0"/>
              <a:t>Young children (under 5) should also be involved and participate in the process through conducting child friendly assessments and observations, adjusting language and activities used, and communicating with the parent/caregiver/trusted adult when appropriate to gain a better understanding of how to support and respond to the case.</a:t>
            </a:r>
            <a:endParaRPr lang="en-GB" i="1" dirty="0">
              <a:cs typeface="Calibri" panose="020F0502020204030204"/>
            </a:endParaRPr>
          </a:p>
          <a:p>
            <a:pPr lvl="1"/>
            <a:r>
              <a:rPr lang="en-GB" b="1" i="1" dirty="0"/>
              <a:t>Respected</a:t>
            </a:r>
            <a:endParaRPr lang="en-GB" b="1" i="1" dirty="0">
              <a:cs typeface="Calibri"/>
            </a:endParaRPr>
          </a:p>
          <a:p>
            <a:pPr lvl="2"/>
            <a:r>
              <a:rPr lang="en-GB" i="1" dirty="0"/>
              <a:t>The child needs to know and feel that he or she will be taken seriously, that they will be listened to, that the caseworker is a trusted source to share their feelings and opinions, and that their wishes will be respected (ensuring the best interest of the child and their safety). </a:t>
            </a:r>
            <a:endParaRPr lang="en-GB" i="1" dirty="0">
              <a:cs typeface="Calibri"/>
            </a:endParaRPr>
          </a:p>
          <a:p>
            <a:pPr lvl="1"/>
            <a:r>
              <a:rPr lang="en-GB" b="1" i="1" dirty="0">
                <a:cs typeface="Calibri"/>
              </a:rPr>
              <a:t>Informed</a:t>
            </a:r>
          </a:p>
          <a:p>
            <a:pPr lvl="2"/>
            <a:r>
              <a:rPr lang="en-GB" i="1" dirty="0"/>
              <a:t>The child is provided with information about the process, decisions taken, services and support available, etc. in a way that is appropriate to their age, maturity and developmental stage.</a:t>
            </a:r>
            <a:endParaRPr lang="en-GB" dirty="0"/>
          </a:p>
          <a:p>
            <a:pPr lvl="2"/>
            <a:r>
              <a:rPr lang="en-GB" i="1" dirty="0"/>
              <a:t>If the child and/or parent/caregiver/trusted adult requires additional information or asks questions about the process, it should be provided clearly and openly.</a:t>
            </a:r>
            <a:endParaRPr lang="en-GB" dirty="0">
              <a:cs typeface="Calibri"/>
            </a:endParaRPr>
          </a:p>
          <a:p>
            <a:endParaRPr lang="en-GB" dirty="0"/>
          </a:p>
          <a:p>
            <a:endParaRPr lang="en-BE" dirty="0"/>
          </a:p>
        </p:txBody>
      </p:sp>
      <p:sp>
        <p:nvSpPr>
          <p:cNvPr id="6" name="Slide Image Placeholder 5">
            <a:extLst>
              <a:ext uri="{FF2B5EF4-FFF2-40B4-BE49-F238E27FC236}">
                <a16:creationId xmlns:a16="http://schemas.microsoft.com/office/drawing/2014/main" id="{9AF5933E-A160-7EAE-422C-56E98F06C3C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49BE640-46C9-146D-12D7-0993AC4C547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570685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Children are safer if they are:</a:t>
            </a:r>
          </a:p>
          <a:p>
            <a:pPr lvl="1"/>
            <a:r>
              <a:rPr lang="en-GB" i="1" dirty="0"/>
              <a:t>Able to express their feelings and opinions</a:t>
            </a:r>
          </a:p>
          <a:p>
            <a:pPr lvl="1"/>
            <a:r>
              <a:rPr lang="en-GB" i="1" dirty="0"/>
              <a:t>Listened to by the adults in their life, especially when it comes to matters affecting their lives</a:t>
            </a:r>
            <a:endParaRPr lang="en-GB" i="1" dirty="0">
              <a:cs typeface="Calibri"/>
            </a:endParaRPr>
          </a:p>
          <a:p>
            <a:r>
              <a:rPr lang="en-GB" i="1" dirty="0"/>
              <a:t>If children are scared to tell an adult, there’s a higher risk they will continue to be in danger and not receive they help they need. </a:t>
            </a:r>
            <a:endParaRPr lang="en-GB" dirty="0">
              <a:cs typeface="Calibri"/>
            </a:endParaRPr>
          </a:p>
          <a:p>
            <a:r>
              <a:rPr lang="en-GB" i="1" dirty="0"/>
              <a:t>If children are not asked or allowed to express their emotions, it is less likely that someone will realize that something is wrong. </a:t>
            </a:r>
          </a:p>
          <a:p>
            <a:r>
              <a:rPr lang="en-GB" i="1" dirty="0"/>
              <a:t>Children who are capable of forming their own views have the right to express their views freely in all matters that affect their lives.</a:t>
            </a:r>
          </a:p>
          <a:p>
            <a:r>
              <a:rPr lang="en-GB" i="1" dirty="0"/>
              <a:t>Their views should be given weight (how much should be taken into account or considered) based on their age and maturity level.</a:t>
            </a:r>
            <a:endParaRPr lang="en-GB" i="1" dirty="0">
              <a:cs typeface="Calibri"/>
            </a:endParaRPr>
          </a:p>
          <a:p>
            <a:r>
              <a:rPr lang="en-GB" i="1" dirty="0"/>
              <a:t>Does anyone have any questions or need clarification?</a:t>
            </a:r>
          </a:p>
          <a:p>
            <a:endParaRPr lang="en-BE" dirty="0"/>
          </a:p>
        </p:txBody>
      </p:sp>
      <p:sp>
        <p:nvSpPr>
          <p:cNvPr id="6" name="Slide Image Placeholder 5">
            <a:extLst>
              <a:ext uri="{FF2B5EF4-FFF2-40B4-BE49-F238E27FC236}">
                <a16:creationId xmlns:a16="http://schemas.microsoft.com/office/drawing/2014/main" id="{4C50DFEA-A22B-890E-7466-60E0C568C3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9E98037-AF3B-C6A3-8BD1-B62EA2F42E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3318295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Empowerment means:</a:t>
            </a:r>
          </a:p>
          <a:p>
            <a:pPr lvl="1"/>
            <a:r>
              <a:rPr lang="en-GB" i="1" dirty="0"/>
              <a:t>Giving power to someone, </a:t>
            </a:r>
          </a:p>
          <a:p>
            <a:pPr lvl="1"/>
            <a:r>
              <a:rPr lang="en-GB" i="1" dirty="0"/>
              <a:t>Making them feel stronger, </a:t>
            </a:r>
          </a:p>
          <a:p>
            <a:pPr lvl="1"/>
            <a:r>
              <a:rPr lang="en-GB" i="1" dirty="0"/>
              <a:t>Making them feel more confident, </a:t>
            </a:r>
            <a:endParaRPr lang="en-GB" i="1" dirty="0">
              <a:cs typeface="Calibri"/>
            </a:endParaRPr>
          </a:p>
          <a:p>
            <a:pPr lvl="1"/>
            <a:r>
              <a:rPr lang="en-GB" i="1" dirty="0"/>
              <a:t>Making them feel in control,</a:t>
            </a:r>
            <a:endParaRPr lang="en-GB" i="1" dirty="0">
              <a:cs typeface="Calibri" panose="020F0502020204030204"/>
            </a:endParaRPr>
          </a:p>
          <a:p>
            <a:r>
              <a:rPr lang="en-GB" i="1" dirty="0"/>
              <a:t>A  caseworker should approach contacts with a child, parent, caregiver, or trusted adult in an empowering way.</a:t>
            </a:r>
            <a:endParaRPr lang="en-GB" i="1" dirty="0">
              <a:cs typeface="Calibri" panose="020F0502020204030204"/>
            </a:endParaRPr>
          </a:p>
          <a:p>
            <a:pPr lvl="1"/>
            <a:r>
              <a:rPr lang="en-GB" i="1" dirty="0"/>
              <a:t>This means allowing a person to make their own decisions to help them feel more in control</a:t>
            </a:r>
            <a:endParaRPr lang="en-GB" i="1" dirty="0">
              <a:cs typeface="Calibri" panose="020F0502020204030204"/>
            </a:endParaRPr>
          </a:p>
          <a:p>
            <a:pPr lvl="1"/>
            <a:r>
              <a:rPr lang="en-GB" i="1" dirty="0"/>
              <a:t>This also means using positive affirmations to make a person feel more confident</a:t>
            </a:r>
            <a:endParaRPr lang="en-GB" i="1" dirty="0">
              <a:cs typeface="Calibri" panose="020F0502020204030204"/>
            </a:endParaRPr>
          </a:p>
          <a:p>
            <a:r>
              <a:rPr lang="en-GB" dirty="0"/>
              <a:t>Share examples of empowering actions a caseworker can undertake or use the following:</a:t>
            </a:r>
          </a:p>
          <a:p>
            <a:pPr lvl="1"/>
            <a:r>
              <a:rPr lang="en-GB" dirty="0"/>
              <a:t>Making a case plan together with the child and asking them or using an activity to understand what they think might make them feel safer</a:t>
            </a:r>
            <a:endParaRPr lang="en-GB" dirty="0">
              <a:cs typeface="Calibri"/>
            </a:endParaRPr>
          </a:p>
          <a:p>
            <a:pPr lvl="1"/>
            <a:r>
              <a:rPr lang="en-GB" dirty="0"/>
              <a:t>Telling a child that they did a great job handling a very difficult situation so well</a:t>
            </a:r>
            <a:endParaRPr lang="en-GB" dirty="0">
              <a:cs typeface="Calibri"/>
            </a:endParaRPr>
          </a:p>
          <a:p>
            <a:endParaRPr lang="en-GB" dirty="0"/>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4F844D79-CD6F-3FA6-A0CC-B70846F49EF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8F89BB2-7E15-6250-5C82-74A2E246BB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extLst>
      <p:ext uri="{BB962C8B-B14F-4D97-AF65-F5344CB8AC3E}">
        <p14:creationId xmlns:p14="http://schemas.microsoft.com/office/powerpoint/2010/main" val="7644649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Strength-based approach means: </a:t>
            </a:r>
          </a:p>
          <a:p>
            <a:pPr lvl="1"/>
            <a:r>
              <a:rPr lang="en-GB" i="1" dirty="0"/>
              <a:t>To identify and acknowledge the strengths a child has </a:t>
            </a:r>
          </a:p>
          <a:p>
            <a:pPr lvl="1"/>
            <a:r>
              <a:rPr lang="en-GB" i="1" dirty="0">
                <a:cs typeface="Calibri"/>
              </a:rPr>
              <a:t>To identify and acknowledge the strengths in a child's environment (people, places, etc.)</a:t>
            </a:r>
            <a:endParaRPr lang="en-GB" i="1" dirty="0"/>
          </a:p>
          <a:p>
            <a:pPr lvl="1"/>
            <a:r>
              <a:rPr lang="en-GB" i="1" dirty="0"/>
              <a:t>To use the child’s and the child's environments strengths when solving problems or addressing issues or concerns</a:t>
            </a:r>
            <a:endParaRPr lang="en-CA" i="1" dirty="0"/>
          </a:p>
          <a:p>
            <a:r>
              <a:rPr lang="en-CA" i="1" dirty="0"/>
              <a:t>Caseworkers can create </a:t>
            </a:r>
            <a:r>
              <a:rPr lang="en-GB" i="1" dirty="0"/>
              <a:t>child protection outcomes (i.e. reduce the risk that harm will happen to the child) not only by recognizing the vulnerabilities and child protection concerns, but by building on the protective factors</a:t>
            </a:r>
            <a:endParaRPr lang="en-GB" i="1" dirty="0">
              <a:cs typeface="Calibri"/>
            </a:endParaRPr>
          </a:p>
          <a:p>
            <a:pPr lvl="1"/>
            <a:r>
              <a:rPr lang="en-GB" i="1" dirty="0"/>
              <a:t>People overcome challenges by 1) using their own individual strengths, 2) using the assets surrounding them, and 3) relying on the care and support from others </a:t>
            </a:r>
            <a:endParaRPr lang="en-GB" i="1" dirty="0">
              <a:cs typeface="Calibri" panose="020F0502020204030204"/>
            </a:endParaRPr>
          </a:p>
          <a:p>
            <a:pPr lvl="1"/>
            <a:r>
              <a:rPr lang="en-GB" i="1" dirty="0"/>
              <a:t>These protective factors help people recover and increases their resilience</a:t>
            </a:r>
          </a:p>
          <a:p>
            <a:pPr lvl="1"/>
            <a:r>
              <a:rPr lang="en-GB" i="1" dirty="0"/>
              <a:t>Resilience is the ability to bounce back after difficult life events</a:t>
            </a:r>
            <a:endParaRPr lang="en-GB" i="1" dirty="0">
              <a:cs typeface="Calibri"/>
            </a:endParaRPr>
          </a:p>
        </p:txBody>
      </p:sp>
      <p:sp>
        <p:nvSpPr>
          <p:cNvPr id="6" name="Slide Image Placeholder 5">
            <a:extLst>
              <a:ext uri="{FF2B5EF4-FFF2-40B4-BE49-F238E27FC236}">
                <a16:creationId xmlns:a16="http://schemas.microsoft.com/office/drawing/2014/main" id="{E6CDE92D-C635-C3EC-FFCD-7A709B5592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858B144-7AC1-EBFA-9F50-76E62FC8FB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19550676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A caseworker’s actions and each step within the process should be guided by the best interests of the child. </a:t>
            </a:r>
          </a:p>
          <a:p>
            <a:r>
              <a:rPr lang="en-GB" i="1" dirty="0"/>
              <a:t>All actions that a caseworker undertakes need to ensure:</a:t>
            </a:r>
          </a:p>
          <a:p>
            <a:pPr lvl="1"/>
            <a:r>
              <a:rPr lang="en-GB" i="1" dirty="0"/>
              <a:t>The child’s right to safety, ongoing development </a:t>
            </a:r>
            <a:endParaRPr lang="en-GB" i="1" dirty="0">
              <a:cs typeface="Calibri"/>
            </a:endParaRPr>
          </a:p>
          <a:p>
            <a:pPr lvl="1"/>
            <a:r>
              <a:rPr lang="en-GB" i="1" dirty="0"/>
              <a:t>The child’s wellbeing is not harmed or compromised</a:t>
            </a:r>
          </a:p>
          <a:p>
            <a:r>
              <a:rPr lang="en-GB" i="1" dirty="0"/>
              <a:t>Caseworkers and their supervisors must constantly:</a:t>
            </a:r>
          </a:p>
          <a:p>
            <a:pPr lvl="1"/>
            <a:r>
              <a:rPr lang="en-GB" i="1" dirty="0"/>
              <a:t>Evaluate the risks and resources of the child and his environment</a:t>
            </a:r>
          </a:p>
          <a:p>
            <a:pPr lvl="1"/>
            <a:r>
              <a:rPr lang="en-GB" i="1" dirty="0"/>
              <a:t>Evaluate the positive and negative consequences of specific actions </a:t>
            </a:r>
            <a:endParaRPr lang="en-GB" i="1" dirty="0">
              <a:cs typeface="Calibri"/>
            </a:endParaRPr>
          </a:p>
          <a:p>
            <a:pPr lvl="1"/>
            <a:r>
              <a:rPr lang="en-GB" i="1" dirty="0"/>
              <a:t>Discuss these with the child and their caregivers when taking decisions</a:t>
            </a:r>
            <a:endParaRPr lang="en-GB" i="1" dirty="0">
              <a:cs typeface="Calibri" panose="020F0502020204030204"/>
            </a:endParaRPr>
          </a:p>
        </p:txBody>
      </p:sp>
      <p:sp>
        <p:nvSpPr>
          <p:cNvPr id="6" name="Slide Image Placeholder 5">
            <a:extLst>
              <a:ext uri="{FF2B5EF4-FFF2-40B4-BE49-F238E27FC236}">
                <a16:creationId xmlns:a16="http://schemas.microsoft.com/office/drawing/2014/main" id="{CFA93671-9A47-2E8F-0A63-BAC38E3FAA1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899925F-39AC-0D56-1F2B-0C253E628D3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extLst>
      <p:ext uri="{BB962C8B-B14F-4D97-AF65-F5344CB8AC3E}">
        <p14:creationId xmlns:p14="http://schemas.microsoft.com/office/powerpoint/2010/main" val="42334402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We have discussed how to approach case management </a:t>
            </a:r>
            <a:endParaRPr lang="en-GB" i="1" dirty="0">
              <a:cs typeface="Calibri"/>
            </a:endParaRPr>
          </a:p>
          <a:p>
            <a:r>
              <a:rPr lang="en-GB" i="1" dirty="0"/>
              <a:t>Now, we will have a look at the case management process</a:t>
            </a:r>
            <a:endParaRPr lang="en-GB" i="1" dirty="0">
              <a:cs typeface="Calibri" panose="020F0502020204030204"/>
            </a:endParaRPr>
          </a:p>
          <a:p>
            <a:r>
              <a:rPr lang="en-GB" dirty="0"/>
              <a:t>Present the slide</a:t>
            </a:r>
          </a:p>
          <a:p>
            <a:r>
              <a:rPr lang="en-GB" i="1" dirty="0"/>
              <a:t>Case management is not a straight-forward or linear process</a:t>
            </a:r>
            <a:endParaRPr lang="en-GB" i="1" dirty="0">
              <a:cs typeface="Calibri"/>
            </a:endParaRPr>
          </a:p>
          <a:p>
            <a:pPr lvl="1"/>
            <a:r>
              <a:rPr lang="en-GB" i="1" dirty="0"/>
              <a:t>The reality of children that experience harm or are at risk of being harmed is often very complex </a:t>
            </a:r>
            <a:endParaRPr lang="en-GB" i="1" dirty="0">
              <a:cs typeface="Calibri" panose="020F0502020204030204"/>
            </a:endParaRPr>
          </a:p>
          <a:p>
            <a:pPr lvl="1"/>
            <a:r>
              <a:rPr lang="en-GB" i="1" dirty="0"/>
              <a:t>Caseworkers have to remain flexible to adapt services and support to meet their changing needs </a:t>
            </a:r>
            <a:endParaRPr lang="en-GB" i="1" dirty="0">
              <a:cs typeface="Calibri" panose="020F0502020204030204"/>
            </a:endParaRPr>
          </a:p>
          <a:p>
            <a:r>
              <a:rPr lang="en-GB" i="1" dirty="0"/>
              <a:t>Examples:</a:t>
            </a:r>
          </a:p>
          <a:p>
            <a:pPr lvl="1"/>
            <a:r>
              <a:rPr lang="en-GB" i="1" dirty="0"/>
              <a:t>A caseworker can provide follow-up while planning for an assessment</a:t>
            </a:r>
          </a:p>
          <a:p>
            <a:pPr lvl="1"/>
            <a:r>
              <a:rPr lang="en-GB" i="1" dirty="0"/>
              <a:t>A caseworker can amend the case plan if the situation of the child has changed</a:t>
            </a:r>
          </a:p>
          <a:p>
            <a:pPr lvl="1"/>
            <a:r>
              <a:rPr lang="en-GB" i="1" dirty="0"/>
              <a:t>Some steps might need to be repeated several times before closing a case</a:t>
            </a:r>
          </a:p>
          <a:p>
            <a:r>
              <a:rPr lang="en-GB" i="1" dirty="0"/>
              <a:t>Does anyone have any questions?</a:t>
            </a:r>
          </a:p>
        </p:txBody>
      </p:sp>
      <p:sp>
        <p:nvSpPr>
          <p:cNvPr id="6" name="Slide Image Placeholder 5">
            <a:extLst>
              <a:ext uri="{FF2B5EF4-FFF2-40B4-BE49-F238E27FC236}">
                <a16:creationId xmlns:a16="http://schemas.microsoft.com/office/drawing/2014/main" id="{C6BC1750-9CD2-AC5C-3969-D28DD7815D4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0C52602-5F78-C9BC-F3E3-6A80C41C985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17937233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Guide participants to </a:t>
            </a:r>
            <a:r>
              <a:rPr lang="en-GB" b="1" dirty="0"/>
              <a:t>Workbook page 27: Case management steps</a:t>
            </a:r>
          </a:p>
          <a:p>
            <a:r>
              <a:rPr lang="en-GB" dirty="0"/>
              <a:t>Ask a volunteer to read the explanation of each case management step</a:t>
            </a:r>
          </a:p>
        </p:txBody>
      </p:sp>
      <p:sp>
        <p:nvSpPr>
          <p:cNvPr id="6" name="Slide Image Placeholder 5">
            <a:extLst>
              <a:ext uri="{FF2B5EF4-FFF2-40B4-BE49-F238E27FC236}">
                <a16:creationId xmlns:a16="http://schemas.microsoft.com/office/drawing/2014/main" id="{F7E92E19-D20B-8E06-9B15-0FE6740D49E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74609B1-B237-C1D9-592A-2D5290333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12144923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PARTNER WORK (10 minutes)</a:t>
            </a:r>
          </a:p>
          <a:p>
            <a:r>
              <a:rPr lang="en-GB" dirty="0"/>
              <a:t>Guide participants to </a:t>
            </a:r>
            <a:r>
              <a:rPr lang="en-GB" b="1" dirty="0"/>
              <a:t>Workbook page 28-32: Asha’s story</a:t>
            </a:r>
          </a:p>
          <a:p>
            <a:r>
              <a:rPr lang="en-GB" dirty="0"/>
              <a:t>Divide the participants into pairs</a:t>
            </a:r>
          </a:p>
          <a:p>
            <a:r>
              <a:rPr lang="en-GB" i="1" dirty="0"/>
              <a:t>With your partner:</a:t>
            </a:r>
          </a:p>
          <a:p>
            <a:pPr lvl="1"/>
            <a:r>
              <a:rPr lang="en-GB" i="1" dirty="0"/>
              <a:t>Read the different parts of the story on Asha’s case </a:t>
            </a:r>
          </a:p>
          <a:p>
            <a:pPr lvl="1"/>
            <a:r>
              <a:rPr lang="en-GB" i="1" dirty="0"/>
              <a:t>Write down the corresponding case management step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10 minutes to complete the activity</a:t>
            </a:r>
          </a:p>
          <a:p>
            <a:r>
              <a:rPr lang="en-GB" dirty="0"/>
              <a:t>Give the participants a 1 minute warning</a:t>
            </a:r>
          </a:p>
          <a:p>
            <a:pPr marL="0" indent="0">
              <a:buNone/>
            </a:pPr>
            <a:endParaRPr lang="en-GB" dirty="0"/>
          </a:p>
          <a:p>
            <a:pPr marL="0" indent="0">
              <a:buNone/>
            </a:pPr>
            <a:r>
              <a:rPr lang="en-GB" b="1" dirty="0"/>
              <a:t>PLENARY DISCUSSION (20 minutes)</a:t>
            </a:r>
          </a:p>
          <a:p>
            <a:r>
              <a:rPr lang="en-GB" dirty="0"/>
              <a:t>Ask for volunteers to read the first part of Asha’s story and share which step they think it is and why.</a:t>
            </a:r>
          </a:p>
          <a:p>
            <a:r>
              <a:rPr lang="en-GB" dirty="0"/>
              <a:t>Continue until all fragments are discussed. </a:t>
            </a:r>
          </a:p>
          <a:p>
            <a:r>
              <a:rPr lang="en-GB" dirty="0"/>
              <a:t>Supplement with the responses below</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RESPONSES</a:t>
            </a:r>
          </a:p>
          <a:p>
            <a:r>
              <a:rPr lang="en-GB" dirty="0"/>
              <a:t>Scene 1: Follow up and review</a:t>
            </a:r>
          </a:p>
          <a:p>
            <a:r>
              <a:rPr lang="en-GB" dirty="0"/>
              <a:t>Scene 2: Implementation</a:t>
            </a:r>
          </a:p>
          <a:p>
            <a:r>
              <a:rPr lang="en-GB" dirty="0"/>
              <a:t>Scene 3: Case planning</a:t>
            </a:r>
          </a:p>
          <a:p>
            <a:r>
              <a:rPr lang="en-GB" dirty="0"/>
              <a:t>Scene 4: Assessment</a:t>
            </a:r>
          </a:p>
          <a:p>
            <a:r>
              <a:rPr lang="en-GB" dirty="0"/>
              <a:t>Scene 5: Identification and registration</a:t>
            </a:r>
          </a:p>
          <a:p>
            <a:r>
              <a:rPr lang="en-GB" dirty="0"/>
              <a:t>Scene 6: Assessment</a:t>
            </a:r>
          </a:p>
          <a:p>
            <a:r>
              <a:rPr lang="en-GB" dirty="0"/>
              <a:t>Scene 7: Follow up and review</a:t>
            </a:r>
          </a:p>
          <a:p>
            <a:r>
              <a:rPr lang="en-GB" dirty="0"/>
              <a:t>Scene 8: Case closure</a:t>
            </a:r>
          </a:p>
          <a:p>
            <a:r>
              <a:rPr lang="en-GB" dirty="0"/>
              <a:t>Scene 9: Case planning</a:t>
            </a:r>
          </a:p>
          <a:p>
            <a:r>
              <a:rPr lang="en-GB" dirty="0"/>
              <a:t>Scene 10: Implementation</a:t>
            </a:r>
          </a:p>
        </p:txBody>
      </p:sp>
      <p:sp>
        <p:nvSpPr>
          <p:cNvPr id="6" name="Slide Image Placeholder 5">
            <a:extLst>
              <a:ext uri="{FF2B5EF4-FFF2-40B4-BE49-F238E27FC236}">
                <a16:creationId xmlns:a16="http://schemas.microsoft.com/office/drawing/2014/main" id="{9400FDD1-8D14-A661-BE6A-D341C915476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D3F320A-89A1-4E13-6BDA-FAE79B4C0F3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extLst>
      <p:ext uri="{BB962C8B-B14F-4D97-AF65-F5344CB8AC3E}">
        <p14:creationId xmlns:p14="http://schemas.microsoft.com/office/powerpoint/2010/main" val="25058351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PARTNER WORK (15 minutes)</a:t>
            </a:r>
          </a:p>
          <a:p>
            <a:r>
              <a:rPr lang="en-GB" i="1" dirty="0"/>
              <a:t>We will now complete the exercise by arranging all the steps taken in Asha’s case in chronological order. </a:t>
            </a:r>
          </a:p>
          <a:p>
            <a:r>
              <a:rPr lang="en-GB" dirty="0"/>
              <a:t>Guide participants to </a:t>
            </a:r>
            <a:r>
              <a:rPr lang="en-GB" b="1" dirty="0"/>
              <a:t>Workbook page 33: Asha’s story – Chronological order</a:t>
            </a:r>
          </a:p>
          <a:p>
            <a:r>
              <a:rPr lang="en-GB" i="1" dirty="0"/>
              <a:t>With your partner:</a:t>
            </a:r>
          </a:p>
          <a:p>
            <a:pPr lvl="1"/>
            <a:r>
              <a:rPr lang="en-GB" i="1" dirty="0"/>
              <a:t>Discuss the chronological order</a:t>
            </a:r>
          </a:p>
          <a:p>
            <a:pPr lvl="1"/>
            <a:r>
              <a:rPr lang="en-GB" i="1" dirty="0"/>
              <a:t>Write them down in your workbook</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10 minutes to complete the activity</a:t>
            </a:r>
          </a:p>
          <a:p>
            <a:r>
              <a:rPr lang="en-GB" dirty="0"/>
              <a:t>Give the participants a 1 minute warning</a:t>
            </a:r>
          </a:p>
          <a:p>
            <a:pPr marL="0" indent="0">
              <a:buNone/>
            </a:pPr>
            <a:endParaRPr lang="en-GB" dirty="0"/>
          </a:p>
          <a:p>
            <a:pPr marL="0" indent="0">
              <a:buNone/>
            </a:pPr>
            <a:r>
              <a:rPr lang="en-GB" b="1" dirty="0"/>
              <a:t>PLENARY DISCUSSION</a:t>
            </a:r>
          </a:p>
          <a:p>
            <a:r>
              <a:rPr lang="en-GB" dirty="0"/>
              <a:t>Ask for a volunteer to read their chronological order</a:t>
            </a:r>
          </a:p>
          <a:p>
            <a:r>
              <a:rPr lang="en-GB" dirty="0"/>
              <a:t>Guide a short discussion if needed</a:t>
            </a:r>
          </a:p>
          <a:p>
            <a:r>
              <a:rPr lang="en-GB" dirty="0"/>
              <a:t>Supplement with the responses below</a:t>
            </a:r>
          </a:p>
          <a:p>
            <a:pPr marL="0" indent="0">
              <a:buNone/>
            </a:pPr>
            <a:r>
              <a:rPr lang="en-GB" dirty="0"/>
              <a:t>______________________________________________________________________________</a:t>
            </a:r>
          </a:p>
          <a:p>
            <a:endParaRPr lang="en-GB" dirty="0"/>
          </a:p>
          <a:p>
            <a:pPr marL="0" indent="0">
              <a:buNone/>
            </a:pPr>
            <a:r>
              <a:rPr lang="en-GB" b="1" dirty="0"/>
              <a:t>RESPONSES</a:t>
            </a:r>
          </a:p>
          <a:p>
            <a:pPr marL="228600" indent="-228600">
              <a:buFont typeface="+mj-lt"/>
              <a:buAutoNum type="arabicPeriod"/>
            </a:pPr>
            <a:r>
              <a:rPr lang="en-GB" dirty="0"/>
              <a:t>Scene 5: Identification and registration</a:t>
            </a:r>
          </a:p>
          <a:p>
            <a:pPr marL="228600" indent="-228600">
              <a:buFont typeface="+mj-lt"/>
              <a:buAutoNum type="arabicPeriod"/>
            </a:pPr>
            <a:r>
              <a:rPr lang="en-GB" dirty="0"/>
              <a:t>Scene 6: Assessment </a:t>
            </a:r>
          </a:p>
          <a:p>
            <a:pPr marL="228600" indent="-228600">
              <a:buFont typeface="+mj-lt"/>
              <a:buAutoNum type="arabicPeriod"/>
            </a:pPr>
            <a:r>
              <a:rPr lang="en-GB" dirty="0"/>
              <a:t>Scene 9: Case planning </a:t>
            </a:r>
          </a:p>
          <a:p>
            <a:pPr marL="228600" indent="-228600">
              <a:buFont typeface="+mj-lt"/>
              <a:buAutoNum type="arabicPeriod"/>
            </a:pPr>
            <a:r>
              <a:rPr lang="en-GB" dirty="0"/>
              <a:t>Scene 10: Implementation </a:t>
            </a:r>
          </a:p>
          <a:p>
            <a:pPr marL="228600" indent="-228600">
              <a:buFont typeface="+mj-lt"/>
              <a:buAutoNum type="arabicPeriod"/>
            </a:pPr>
            <a:r>
              <a:rPr lang="en-GB" dirty="0"/>
              <a:t>Scene 1: Follow up and review:</a:t>
            </a:r>
          </a:p>
          <a:p>
            <a:pPr marL="228600" indent="-228600">
              <a:buFont typeface="+mj-lt"/>
              <a:buAutoNum type="arabicPeriod"/>
            </a:pPr>
            <a:r>
              <a:rPr lang="en-GB" dirty="0"/>
              <a:t>Scene 4: Assessment update</a:t>
            </a:r>
          </a:p>
          <a:p>
            <a:pPr marL="228600" indent="-228600">
              <a:buFont typeface="+mj-lt"/>
              <a:buAutoNum type="arabicPeriod"/>
            </a:pPr>
            <a:r>
              <a:rPr lang="en-GB" dirty="0"/>
              <a:t>Scene 3: Case planning update</a:t>
            </a:r>
          </a:p>
          <a:p>
            <a:pPr marL="228600" indent="-228600">
              <a:buFont typeface="+mj-lt"/>
              <a:buAutoNum type="arabicPeriod"/>
            </a:pPr>
            <a:r>
              <a:rPr lang="en-GB" dirty="0"/>
              <a:t>Scene 2: Implementation update</a:t>
            </a:r>
          </a:p>
          <a:p>
            <a:pPr marL="228600" indent="-228600">
              <a:buFont typeface="+mj-lt"/>
              <a:buAutoNum type="arabicPeriod"/>
            </a:pPr>
            <a:r>
              <a:rPr lang="en-GB" dirty="0"/>
              <a:t>Scene 7: Follow up and review update</a:t>
            </a:r>
          </a:p>
          <a:p>
            <a:pPr marL="228600" indent="-228600">
              <a:buFont typeface="+mj-lt"/>
              <a:buAutoNum type="arabicPeriod"/>
            </a:pPr>
            <a:r>
              <a:rPr lang="en-GB" dirty="0"/>
              <a:t>Scene 8: Case closure</a:t>
            </a:r>
          </a:p>
          <a:p>
            <a:endParaRPr lang="en-GB" dirty="0"/>
          </a:p>
        </p:txBody>
      </p:sp>
      <p:sp>
        <p:nvSpPr>
          <p:cNvPr id="6" name="Slide Image Placeholder 5">
            <a:extLst>
              <a:ext uri="{FF2B5EF4-FFF2-40B4-BE49-F238E27FC236}">
                <a16:creationId xmlns:a16="http://schemas.microsoft.com/office/drawing/2014/main" id="{536C4DA8-1CEC-D736-CD72-27F828D8A71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FFC4F5D-91C7-D4F7-31D0-B2B9344368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34583844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Scene 2 and scene 6 both refer to the case management step of Assessment</a:t>
            </a:r>
          </a:p>
          <a:p>
            <a:r>
              <a:rPr lang="en-GB" i="1" dirty="0"/>
              <a:t>Why did Asha’s caseworker need to conduct an assessment twice?</a:t>
            </a:r>
            <a:endParaRPr lang="en-GB" i="1" dirty="0">
              <a:cs typeface="Calibri"/>
            </a:endParaRPr>
          </a:p>
          <a:p>
            <a:pPr lvl="1"/>
            <a:r>
              <a:rPr lang="en-GB" dirty="0"/>
              <a:t>The caseworker </a:t>
            </a:r>
            <a:r>
              <a:rPr lang="en-US" dirty="0"/>
              <a:t>gained new information about the increased risk of early marriage, including details that she is now willing to get married. </a:t>
            </a:r>
          </a:p>
          <a:p>
            <a:pPr lvl="1"/>
            <a:r>
              <a:rPr lang="en-US" dirty="0"/>
              <a:t>A caseworker should always work from an up-to-date assessment and case plan that meets the current needs of the child. </a:t>
            </a:r>
          </a:p>
          <a:p>
            <a:pPr lvl="1"/>
            <a:r>
              <a:rPr lang="en-US" dirty="0"/>
              <a:t>Because the situation has changed and Asha is at heightened risk, both the assessment and case plan also need to be updated to reflect the changes in the situation.</a:t>
            </a:r>
            <a:endParaRPr lang="en-BE" dirty="0"/>
          </a:p>
        </p:txBody>
      </p:sp>
      <p:sp>
        <p:nvSpPr>
          <p:cNvPr id="6" name="Slide Image Placeholder 5">
            <a:extLst>
              <a:ext uri="{FF2B5EF4-FFF2-40B4-BE49-F238E27FC236}">
                <a16:creationId xmlns:a16="http://schemas.microsoft.com/office/drawing/2014/main" id="{5D7C7A53-1E55-7570-032F-9441ED04631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2C9A045-9ED7-B26A-D8D3-A5B85364AB3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extLst>
      <p:ext uri="{BB962C8B-B14F-4D97-AF65-F5344CB8AC3E}">
        <p14:creationId xmlns:p14="http://schemas.microsoft.com/office/powerpoint/2010/main" val="3487906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This module lays the foundation for the rest of the training</a:t>
            </a:r>
          </a:p>
          <a:p>
            <a:pPr lvl="1"/>
            <a:r>
              <a:rPr lang="en-GB" i="1" dirty="0"/>
              <a:t>The caseworker role </a:t>
            </a:r>
          </a:p>
          <a:p>
            <a:pPr lvl="1"/>
            <a:r>
              <a:rPr lang="en-GB" i="1" dirty="0"/>
              <a:t>The case management process</a:t>
            </a:r>
            <a:endParaRPr lang="en-BE" i="1" dirty="0"/>
          </a:p>
        </p:txBody>
      </p:sp>
      <p:sp>
        <p:nvSpPr>
          <p:cNvPr id="6" name="Slide Image Placeholder 5">
            <a:extLst>
              <a:ext uri="{FF2B5EF4-FFF2-40B4-BE49-F238E27FC236}">
                <a16:creationId xmlns:a16="http://schemas.microsoft.com/office/drawing/2014/main" id="{547F0E07-6503-E9E9-BF85-B15BD117CF0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59F91CF-6C91-F440-9A6B-EEC0099AD70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extLst>
      <p:ext uri="{BB962C8B-B14F-4D97-AF65-F5344CB8AC3E}">
        <p14:creationId xmlns:p14="http://schemas.microsoft.com/office/powerpoint/2010/main" val="9646320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Does anyone have any questions or need clarification?</a:t>
            </a:r>
          </a:p>
          <a:p>
            <a:r>
              <a:rPr lang="en-GB" i="1" dirty="0"/>
              <a:t>In the next session, we will discuss the role of the caseworker further</a:t>
            </a:r>
            <a:endParaRPr lang="en-GB" i="1" dirty="0">
              <a:cs typeface="Calibri"/>
            </a:endParaRPr>
          </a:p>
          <a:p>
            <a:endParaRPr lang="en-BE" dirty="0"/>
          </a:p>
        </p:txBody>
      </p:sp>
      <p:sp>
        <p:nvSpPr>
          <p:cNvPr id="6" name="Slide Image Placeholder 5">
            <a:extLst>
              <a:ext uri="{FF2B5EF4-FFF2-40B4-BE49-F238E27FC236}">
                <a16:creationId xmlns:a16="http://schemas.microsoft.com/office/drawing/2014/main" id="{B5F96093-AAA1-30DB-FA14-4BEDDB527E6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7E170BB-247E-DAF0-9DAF-FD3FA031D40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2087692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4 DURATION: 1h</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EXPLANATION</a:t>
            </a:r>
          </a:p>
          <a:p>
            <a:r>
              <a:rPr lang="en-GB" i="1" dirty="0"/>
              <a:t>In this session, we will discuss the role of a child protection caseworker. </a:t>
            </a:r>
          </a:p>
          <a:p>
            <a:pPr lvl="1"/>
            <a:r>
              <a:rPr lang="en-GB" i="1" dirty="0"/>
              <a:t>Understanding the expectations of the caseworker ensures we are providing the best care and support possible to the children and families we serve</a:t>
            </a:r>
            <a:endParaRPr lang="en-GB" i="1" dirty="0">
              <a:cs typeface="Calibri"/>
            </a:endParaRPr>
          </a:p>
          <a:p>
            <a:pPr lvl="1"/>
            <a:r>
              <a:rPr lang="en-GB" i="1" dirty="0"/>
              <a:t>Knowing your job functions and maintaining professional boundaries will help you perform your work better</a:t>
            </a:r>
          </a:p>
          <a:p>
            <a:r>
              <a:rPr lang="en-GB" i="1" dirty="0"/>
              <a:t>In this session, we will also take some time to reflect on personal experiences and perspectives.  </a:t>
            </a:r>
            <a:endParaRPr lang="en-GB" i="1" dirty="0">
              <a:cs typeface="Calibri"/>
            </a:endParaRPr>
          </a:p>
          <a:p>
            <a:pPr lvl="1"/>
            <a:r>
              <a:rPr lang="en-GB" i="1" dirty="0"/>
              <a:t>It’s critical to identify any internal biases or personal experiences that may impact your work with children and families. </a:t>
            </a:r>
          </a:p>
        </p:txBody>
      </p:sp>
      <p:sp>
        <p:nvSpPr>
          <p:cNvPr id="6" name="Slide Image Placeholder 5">
            <a:extLst>
              <a:ext uri="{FF2B5EF4-FFF2-40B4-BE49-F238E27FC236}">
                <a16:creationId xmlns:a16="http://schemas.microsoft.com/office/drawing/2014/main" id="{8553643B-C24C-456B-8C1F-8452FA2601D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ACF1125-7810-2944-2286-261C9135717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3494678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 responsibilities and tasks of a caseworker can be divided in three core functions: </a:t>
            </a:r>
          </a:p>
          <a:p>
            <a:pPr lvl="1"/>
            <a:r>
              <a:rPr lang="en-GB" i="1" dirty="0"/>
              <a:t>Supportive function</a:t>
            </a:r>
          </a:p>
          <a:p>
            <a:pPr lvl="1"/>
            <a:r>
              <a:rPr lang="en-GB" i="1" dirty="0"/>
              <a:t>Coordination function</a:t>
            </a:r>
          </a:p>
          <a:p>
            <a:pPr lvl="1"/>
            <a:r>
              <a:rPr lang="en-GB" i="1" dirty="0"/>
              <a:t>Information management function</a:t>
            </a:r>
            <a:endParaRPr lang="en-BE" dirty="0"/>
          </a:p>
        </p:txBody>
      </p:sp>
      <p:sp>
        <p:nvSpPr>
          <p:cNvPr id="6" name="Slide Image Placeholder 5">
            <a:extLst>
              <a:ext uri="{FF2B5EF4-FFF2-40B4-BE49-F238E27FC236}">
                <a16:creationId xmlns:a16="http://schemas.microsoft.com/office/drawing/2014/main" id="{EE38BE8C-EA79-BBE2-08E5-0417664A1B1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64C5AFC-B48A-9BCE-587E-641FE86DD19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5963132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(15 minutes)</a:t>
            </a:r>
          </a:p>
          <a:p>
            <a:r>
              <a:rPr lang="en-GB" i="1" dirty="0"/>
              <a:t>For the three core functions, we will discuss the responsibilities, then list the main tasks under each core function</a:t>
            </a:r>
            <a:endParaRPr lang="en-GB" i="1" dirty="0">
              <a:cs typeface="Calibri"/>
            </a:endParaRPr>
          </a:p>
          <a:p>
            <a:r>
              <a:rPr lang="en-GB" i="1" dirty="0"/>
              <a:t>Keep your workbook closed so that we can brainstorm with an open mind and share ideas freely</a:t>
            </a:r>
          </a:p>
          <a:p>
            <a:r>
              <a:rPr lang="en-GB" dirty="0"/>
              <a:t>Take a flipchart and write supportive function on the top of the flipchart as the title</a:t>
            </a:r>
            <a:endParaRPr lang="en-GB" dirty="0">
              <a:cs typeface="Calibri"/>
            </a:endParaRPr>
          </a:p>
          <a:p>
            <a:r>
              <a:rPr lang="en-GB" i="1" dirty="0"/>
              <a:t>Can you describe the responsibilities of a caseworker when implementing the supportive function? What exactly are they responsible for?</a:t>
            </a:r>
            <a:endParaRPr lang="en-GB" i="1" dirty="0">
              <a:cs typeface="Calibri"/>
            </a:endParaRPr>
          </a:p>
          <a:p>
            <a:pPr lvl="1"/>
            <a:r>
              <a:rPr lang="en-GB" dirty="0"/>
              <a:t>Write participants responses on the flipchart.</a:t>
            </a:r>
            <a:endParaRPr lang="en-GB" dirty="0">
              <a:cs typeface="Calibri"/>
            </a:endParaRPr>
          </a:p>
          <a:p>
            <a:r>
              <a:rPr lang="en-GB" dirty="0"/>
              <a:t>Repeat for:</a:t>
            </a:r>
          </a:p>
          <a:p>
            <a:pPr lvl="1"/>
            <a:r>
              <a:rPr lang="en-GB" dirty="0"/>
              <a:t>Coordination function </a:t>
            </a:r>
          </a:p>
          <a:p>
            <a:pPr lvl="1"/>
            <a:r>
              <a:rPr lang="en-GB" dirty="0"/>
              <a:t>Information management function</a:t>
            </a:r>
          </a:p>
          <a:p>
            <a:r>
              <a:rPr lang="en-GB" dirty="0"/>
              <a:t>Summarize the responses</a:t>
            </a:r>
            <a:endParaRPr lang="en-US" dirty="0"/>
          </a:p>
          <a:p>
            <a:pPr lvl="1"/>
            <a:endParaRPr lang="en-BE" dirty="0"/>
          </a:p>
          <a:p>
            <a:endParaRPr lang="en-GB" dirty="0"/>
          </a:p>
        </p:txBody>
      </p:sp>
      <p:sp>
        <p:nvSpPr>
          <p:cNvPr id="6" name="Slide Image Placeholder 5">
            <a:extLst>
              <a:ext uri="{FF2B5EF4-FFF2-40B4-BE49-F238E27FC236}">
                <a16:creationId xmlns:a16="http://schemas.microsoft.com/office/drawing/2014/main" id="{C8EAA075-7D99-FDF4-3B0C-143A31D752F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1542BA5-1B41-AE91-EFDF-4A9BCFA4AC7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extLst>
      <p:ext uri="{BB962C8B-B14F-4D97-AF65-F5344CB8AC3E}">
        <p14:creationId xmlns:p14="http://schemas.microsoft.com/office/powerpoint/2010/main" val="6254790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GB" dirty="0"/>
              <a:t>Present the slide</a:t>
            </a:r>
          </a:p>
          <a:p>
            <a:r>
              <a:rPr lang="en-GB" dirty="0"/>
              <a:t>Ask the participants to: </a:t>
            </a:r>
          </a:p>
          <a:p>
            <a:pPr lvl="1"/>
            <a:r>
              <a:rPr lang="en-GB" dirty="0"/>
              <a:t>Add anything that is missing to the flip chart </a:t>
            </a:r>
          </a:p>
          <a:p>
            <a:pPr lvl="1"/>
            <a:r>
              <a:rPr lang="en-GB" dirty="0"/>
              <a:t>Edit anything that needs correcting</a:t>
            </a:r>
          </a:p>
          <a:p>
            <a:r>
              <a:rPr lang="en-GB" i="1" dirty="0"/>
              <a:t>Does anyone have any questions or need clarifications?</a:t>
            </a:r>
            <a:endParaRPr lang="en-GB" i="1" dirty="0">
              <a:cs typeface="Calibri"/>
            </a:endParaRPr>
          </a:p>
          <a:p>
            <a:endParaRPr lang="en-US" dirty="0"/>
          </a:p>
          <a:p>
            <a:endParaRPr lang="en-BE" dirty="0"/>
          </a:p>
        </p:txBody>
      </p:sp>
      <p:sp>
        <p:nvSpPr>
          <p:cNvPr id="6" name="Slide Image Placeholder 5">
            <a:extLst>
              <a:ext uri="{FF2B5EF4-FFF2-40B4-BE49-F238E27FC236}">
                <a16:creationId xmlns:a16="http://schemas.microsoft.com/office/drawing/2014/main" id="{27D9E989-DD7F-3F30-C179-8B6237310FB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A2883C4-579B-267E-1899-1BC417012F2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extLst>
      <p:ext uri="{BB962C8B-B14F-4D97-AF65-F5344CB8AC3E}">
        <p14:creationId xmlns:p14="http://schemas.microsoft.com/office/powerpoint/2010/main" val="5983778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GB" dirty="0"/>
              <a:t>Present the slide</a:t>
            </a:r>
          </a:p>
          <a:p>
            <a:r>
              <a:rPr lang="en-GB" dirty="0"/>
              <a:t>Ask the participants to: </a:t>
            </a:r>
          </a:p>
          <a:p>
            <a:pPr lvl="1"/>
            <a:r>
              <a:rPr lang="en-GB" dirty="0"/>
              <a:t>Add anything that is missing to the flip chart </a:t>
            </a:r>
          </a:p>
          <a:p>
            <a:pPr lvl="1"/>
            <a:r>
              <a:rPr lang="en-GB" dirty="0"/>
              <a:t>Edit anything that needs correcting</a:t>
            </a:r>
          </a:p>
          <a:p>
            <a:r>
              <a:rPr lang="en-GB" i="1" dirty="0"/>
              <a:t>Does anyone have any questions or need clarifications?</a:t>
            </a:r>
            <a:endParaRPr lang="en-GB" i="1" dirty="0">
              <a:cs typeface="Calibri"/>
            </a:endParaRPr>
          </a:p>
        </p:txBody>
      </p:sp>
      <p:sp>
        <p:nvSpPr>
          <p:cNvPr id="6" name="Slide Image Placeholder 5">
            <a:extLst>
              <a:ext uri="{FF2B5EF4-FFF2-40B4-BE49-F238E27FC236}">
                <a16:creationId xmlns:a16="http://schemas.microsoft.com/office/drawing/2014/main" id="{0EEB8652-C2D0-3067-47AA-A4A603A6ECD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05F7B4C-CC56-AABF-9F13-5D33984BD3D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extLst>
      <p:ext uri="{BB962C8B-B14F-4D97-AF65-F5344CB8AC3E}">
        <p14:creationId xmlns:p14="http://schemas.microsoft.com/office/powerpoint/2010/main" val="12939973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EXPLANATION</a:t>
            </a:r>
          </a:p>
          <a:p>
            <a:r>
              <a:rPr lang="en-GB" dirty="0"/>
              <a:t>Present the slide</a:t>
            </a:r>
          </a:p>
          <a:p>
            <a:r>
              <a:rPr lang="en-GB" dirty="0"/>
              <a:t>Ask the participants to: </a:t>
            </a:r>
          </a:p>
          <a:p>
            <a:pPr lvl="1"/>
            <a:r>
              <a:rPr lang="en-GB" dirty="0"/>
              <a:t>Add anything that is missing to the flip chart </a:t>
            </a:r>
          </a:p>
          <a:p>
            <a:pPr lvl="1"/>
            <a:r>
              <a:rPr lang="en-GB" dirty="0"/>
              <a:t>Edit anything that needs correcting</a:t>
            </a:r>
          </a:p>
          <a:p>
            <a:r>
              <a:rPr lang="en-GB" i="1" dirty="0"/>
              <a:t>Does anyone have any questions or need clarifications?</a:t>
            </a:r>
            <a:endParaRPr lang="en-GB" i="1" dirty="0">
              <a:cs typeface="Calibri"/>
            </a:endParaRPr>
          </a:p>
          <a:p>
            <a:r>
              <a:rPr lang="en-GB" i="1" dirty="0"/>
              <a:t>Now we will look at some of the main tasks associated with each function </a:t>
            </a:r>
            <a:endParaRPr lang="en-GB" i="1">
              <a:cs typeface="Calibri" panose="020F0502020204030204"/>
            </a:endParaRPr>
          </a:p>
          <a:p>
            <a:endParaRPr lang="en-US" dirty="0"/>
          </a:p>
          <a:p>
            <a:endParaRPr lang="en-BE" dirty="0"/>
          </a:p>
        </p:txBody>
      </p:sp>
      <p:sp>
        <p:nvSpPr>
          <p:cNvPr id="6" name="Slide Image Placeholder 5">
            <a:extLst>
              <a:ext uri="{FF2B5EF4-FFF2-40B4-BE49-F238E27FC236}">
                <a16:creationId xmlns:a16="http://schemas.microsoft.com/office/drawing/2014/main" id="{608A74E6-BF18-E57E-4DA0-E54AFBA1978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8CEF143-85F0-5F25-6E41-D9C2F95067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27715564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GROUP WORK (30 minutes)</a:t>
            </a:r>
          </a:p>
          <a:p>
            <a:r>
              <a:rPr lang="en-GB" dirty="0"/>
              <a:t>Divide the participants into groups of 3 to 5 people</a:t>
            </a:r>
          </a:p>
          <a:p>
            <a:r>
              <a:rPr lang="en-GB" dirty="0"/>
              <a:t>Guide participants to </a:t>
            </a:r>
            <a:r>
              <a:rPr lang="en-GB" b="1" dirty="0"/>
              <a:t>Workbook page 34-35: Core functions of a caseworker</a:t>
            </a:r>
          </a:p>
          <a:p>
            <a:r>
              <a:rPr lang="en-GB" i="1" dirty="0"/>
              <a:t>In your group:</a:t>
            </a:r>
          </a:p>
          <a:p>
            <a:pPr lvl="1"/>
            <a:r>
              <a:rPr lang="en-GB" i="1" dirty="0"/>
              <a:t>Draft a caseworker to-do list for each responsibility</a:t>
            </a:r>
            <a:endParaRPr lang="en-GB" i="1" dirty="0">
              <a:cs typeface="Calibri"/>
            </a:endParaRPr>
          </a:p>
          <a:p>
            <a:pPr lvl="1"/>
            <a:r>
              <a:rPr lang="en-GB" i="1" dirty="0"/>
              <a:t>List the tasks or activities a caseworker should implement as a part of their role</a:t>
            </a:r>
            <a:endParaRPr lang="en-GB" i="1" dirty="0">
              <a:cs typeface="Calibri" panose="020F0502020204030204"/>
            </a:endParaRP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15 minutes to complete the activity</a:t>
            </a:r>
          </a:p>
          <a:p>
            <a:endParaRPr lang="en-GB" dirty="0"/>
          </a:p>
          <a:p>
            <a:pPr marL="0" indent="0">
              <a:buNone/>
            </a:pPr>
            <a:r>
              <a:rPr lang="en-GB" b="1" dirty="0"/>
              <a:t>PLENARY DISCUSSION</a:t>
            </a:r>
          </a:p>
          <a:p>
            <a:r>
              <a:rPr lang="en-GB" dirty="0"/>
              <a:t>Ask 3 groups to volunteer – have each one present the to do list for a different function</a:t>
            </a:r>
          </a:p>
          <a:p>
            <a:r>
              <a:rPr lang="en-GB" dirty="0"/>
              <a:t>Guide a short discussion if needed</a:t>
            </a:r>
          </a:p>
          <a:p>
            <a:r>
              <a:rPr lang="en-GB" dirty="0"/>
              <a:t>Supplement with the responses below</a:t>
            </a:r>
          </a:p>
          <a:p>
            <a:r>
              <a:rPr lang="en-GB" i="1" dirty="0"/>
              <a:t>Does anyone have any questions or need clarification?</a:t>
            </a:r>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RESPONSES</a:t>
            </a:r>
          </a:p>
          <a:p>
            <a:r>
              <a:rPr lang="en-GB" b="1" dirty="0"/>
              <a:t>Supportive function</a:t>
            </a:r>
          </a:p>
          <a:p>
            <a:pPr lvl="1"/>
            <a:r>
              <a:rPr lang="en-GB" dirty="0"/>
              <a:t>Help children to express their concerns and needs</a:t>
            </a:r>
          </a:p>
          <a:p>
            <a:pPr lvl="2"/>
            <a:r>
              <a:rPr lang="en-GB" dirty="0"/>
              <a:t>Conduct age appropriate assessments to gather and evaluate the child's unique situation </a:t>
            </a:r>
          </a:p>
          <a:p>
            <a:pPr lvl="2"/>
            <a:r>
              <a:rPr lang="en-GB" dirty="0"/>
              <a:t>Visit the child at home, at school, and other places to learn more about their situation</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50D83D4B-6832-E54A-FBD4-BDBB629228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3602297-9B95-46A5-8D19-3916D1FC9A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extLst>
      <p:ext uri="{BB962C8B-B14F-4D97-AF65-F5344CB8AC3E}">
        <p14:creationId xmlns:p14="http://schemas.microsoft.com/office/powerpoint/2010/main" val="12424277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1"/>
            <a:r>
              <a:rPr lang="en-GB" sz="1150" dirty="0"/>
              <a:t>Help children and their families cope with difficult situations </a:t>
            </a:r>
          </a:p>
          <a:p>
            <a:pPr lvl="2"/>
            <a:r>
              <a:rPr lang="en-GB" sz="1150" dirty="0"/>
              <a:t>Develop case plans that address the child's specific needs</a:t>
            </a:r>
          </a:p>
          <a:p>
            <a:pPr lvl="2"/>
            <a:r>
              <a:rPr lang="en-GB" sz="1150" dirty="0"/>
              <a:t>Develop a safety plan with the child</a:t>
            </a:r>
          </a:p>
          <a:p>
            <a:pPr lvl="2"/>
            <a:r>
              <a:rPr lang="en-GB" sz="1150" dirty="0"/>
              <a:t>Provide Mental Health and Psychosocial Support</a:t>
            </a:r>
          </a:p>
          <a:p>
            <a:pPr lvl="2"/>
            <a:r>
              <a:rPr lang="en-GB" sz="1150" dirty="0"/>
              <a:t>Work with the child's caregivers and other supportive people in their lives</a:t>
            </a:r>
          </a:p>
          <a:p>
            <a:pPr lvl="1"/>
            <a:r>
              <a:rPr lang="en-GB" sz="1150" dirty="0"/>
              <a:t>Help children find safe care arrangements </a:t>
            </a:r>
          </a:p>
          <a:p>
            <a:pPr lvl="2"/>
            <a:r>
              <a:rPr lang="en-GB" sz="1150" dirty="0"/>
              <a:t>Identify safe emergency, short-term, medium-term, and/or long-term alternative care options</a:t>
            </a:r>
          </a:p>
          <a:p>
            <a:pPr lvl="2"/>
            <a:r>
              <a:rPr lang="en-GB" sz="1150" dirty="0"/>
              <a:t>Regularly monitor care placements </a:t>
            </a:r>
          </a:p>
          <a:p>
            <a:pPr lvl="2"/>
            <a:r>
              <a:rPr lang="en-GB" sz="1150" dirty="0"/>
              <a:t>Support with foster caregiver training </a:t>
            </a:r>
          </a:p>
          <a:p>
            <a:pPr lvl="1"/>
            <a:r>
              <a:rPr lang="en-GB" sz="1150" dirty="0"/>
              <a:t>Help children find their families if separated during an emergency</a:t>
            </a:r>
          </a:p>
          <a:p>
            <a:pPr lvl="2"/>
            <a:r>
              <a:rPr lang="en-GB" sz="1150" dirty="0"/>
              <a:t>Initiate the family tracing and reunification process (FTR)</a:t>
            </a:r>
          </a:p>
          <a:p>
            <a:pPr lvl="2"/>
            <a:r>
              <a:rPr lang="en-GB" sz="1150" dirty="0"/>
              <a:t>Complete the verification process to ensure the child has a positive match</a:t>
            </a:r>
            <a:endParaRPr lang="en-GB" sz="1150" dirty="0">
              <a:cs typeface="Calibri"/>
            </a:endParaRPr>
          </a:p>
          <a:p>
            <a:pPr lvl="2"/>
            <a:r>
              <a:rPr lang="en-GB" sz="1150" dirty="0"/>
              <a:t>Accompany child on the journey to reunify with family</a:t>
            </a:r>
          </a:p>
          <a:p>
            <a:r>
              <a:rPr lang="en-GB" sz="1150" b="1" dirty="0"/>
              <a:t>Coordination function</a:t>
            </a:r>
          </a:p>
          <a:p>
            <a:pPr lvl="1"/>
            <a:r>
              <a:rPr lang="en-GB" sz="1150" dirty="0"/>
              <a:t>Coordinate with key stakeholders to proactively identify children and families in need of case management support</a:t>
            </a:r>
          </a:p>
          <a:p>
            <a:pPr lvl="2"/>
            <a:r>
              <a:rPr lang="en-GB" sz="1150" dirty="0"/>
              <a:t>Establish an identification and referral network in your area of coverage by building relationships with key community members, authorities, civil society organizations, local leaders and others </a:t>
            </a:r>
            <a:endParaRPr lang="en-GB" sz="1150" dirty="0">
              <a:cs typeface="Calibri"/>
            </a:endParaRPr>
          </a:p>
          <a:p>
            <a:pPr lvl="2"/>
            <a:r>
              <a:rPr lang="en-GB" sz="1150" dirty="0"/>
              <a:t>Share contact information with relevant community members, authorities, civil society organizations, local leaders and others so that you can be contacted when a child protection case is identified in your area of coverage</a:t>
            </a:r>
            <a:endParaRPr lang="en-GB" sz="1150" dirty="0">
              <a:cs typeface="Calibri" panose="020F0502020204030204"/>
            </a:endParaRPr>
          </a:p>
          <a:p>
            <a:pPr lvl="1"/>
            <a:r>
              <a:rPr lang="en-GB" sz="1150" dirty="0"/>
              <a:t>Locate services and help children and their family access those services </a:t>
            </a:r>
          </a:p>
          <a:p>
            <a:pPr lvl="2"/>
            <a:r>
              <a:rPr lang="en-GB" sz="1150" dirty="0"/>
              <a:t>Map services in your coverage area </a:t>
            </a:r>
          </a:p>
          <a:p>
            <a:pPr lvl="2"/>
            <a:r>
              <a:rPr lang="en-GB" sz="1150" dirty="0"/>
              <a:t>Provide information to children and families about what services are available </a:t>
            </a:r>
          </a:p>
          <a:p>
            <a:pPr lvl="2"/>
            <a:r>
              <a:rPr lang="en-GB" sz="1150" dirty="0"/>
              <a:t>Regularly update the service mapping and ensure children and their families understand where to go for specific services</a:t>
            </a:r>
          </a:p>
          <a:p>
            <a:pPr lvl="2"/>
            <a:r>
              <a:rPr lang="en-GB" sz="1150" dirty="0"/>
              <a:t>Accompany child to the service when needed</a:t>
            </a:r>
          </a:p>
          <a:p>
            <a:pPr lvl="1"/>
            <a:r>
              <a:rPr lang="en-GB" sz="1150" dirty="0"/>
              <a:t>Advocate for improved access to services</a:t>
            </a:r>
          </a:p>
          <a:p>
            <a:pPr lvl="2"/>
            <a:r>
              <a:rPr lang="en-GB" sz="1150" dirty="0"/>
              <a:t>Establish agreements with service providers to facilitate improved access</a:t>
            </a:r>
            <a:endParaRPr lang="en-GB" sz="1150" dirty="0">
              <a:cs typeface="Calibri"/>
            </a:endParaRPr>
          </a:p>
          <a:p>
            <a:pPr lvl="2"/>
            <a:r>
              <a:rPr lang="en-GB" sz="1150" dirty="0"/>
              <a:t>Regularly communicate with relevant individuals and actors to improve access to direct care and support services </a:t>
            </a:r>
            <a:endParaRPr lang="en-GB" sz="1150" dirty="0">
              <a:cs typeface="Calibri" panose="020F0502020204030204"/>
            </a:endParaRPr>
          </a:p>
          <a:p>
            <a:pPr lvl="1"/>
            <a:r>
              <a:rPr lang="en-GB" sz="1150" dirty="0"/>
              <a:t>Hold case conferences</a:t>
            </a:r>
          </a:p>
          <a:p>
            <a:pPr lvl="2"/>
            <a:r>
              <a:rPr lang="en-GB" sz="1150" dirty="0"/>
              <a:t>Coordinate case conferences with multi-sectoral actors to support formal decision making around the child's safety and wellbeing</a:t>
            </a:r>
          </a:p>
          <a:p>
            <a:r>
              <a:rPr lang="en-GB" sz="1150" b="1" dirty="0"/>
              <a:t>Information management function</a:t>
            </a:r>
          </a:p>
          <a:p>
            <a:pPr lvl="1"/>
            <a:r>
              <a:rPr lang="en-GB" sz="1150" dirty="0"/>
              <a:t>Document cases </a:t>
            </a:r>
          </a:p>
          <a:p>
            <a:pPr lvl="2"/>
            <a:r>
              <a:rPr lang="en-GB" sz="1150" dirty="0"/>
              <a:t>Write case notes in a structured way using standard case management forms</a:t>
            </a:r>
          </a:p>
          <a:p>
            <a:pPr lvl="2"/>
            <a:r>
              <a:rPr lang="en-GB" sz="1150" dirty="0"/>
              <a:t>Keep separate case files for each child, allocating a code that does not identify the child and is marked on the outside of the file in a locked cabinet</a:t>
            </a:r>
            <a:endParaRPr lang="en-GB" sz="1150" dirty="0">
              <a:cs typeface="Calibri"/>
            </a:endParaRPr>
          </a:p>
          <a:p>
            <a:pPr lvl="2"/>
            <a:r>
              <a:rPr lang="en-GB" sz="1150" dirty="0"/>
              <a:t>Track case progress using the child's case files and records</a:t>
            </a:r>
          </a:p>
          <a:p>
            <a:pPr lvl="1"/>
            <a:r>
              <a:rPr lang="en-GB" sz="1150" dirty="0"/>
              <a:t>Store information</a:t>
            </a:r>
          </a:p>
          <a:p>
            <a:pPr lvl="2"/>
            <a:r>
              <a:rPr lang="en-GB" sz="1150" dirty="0"/>
              <a:t>Collect and store individual physical case files and records in a safe, locked, designated place with restricted access</a:t>
            </a:r>
            <a:endParaRPr lang="en-GB" sz="1150" dirty="0">
              <a:cs typeface="Calibri"/>
            </a:endParaRPr>
          </a:p>
          <a:p>
            <a:pPr lvl="1"/>
            <a:r>
              <a:rPr lang="en-GB" sz="1150" dirty="0"/>
              <a:t>Update the case management database</a:t>
            </a:r>
            <a:endParaRPr lang="en-GB" sz="1150" dirty="0">
              <a:cs typeface="Calibri" panose="020F0502020204030204"/>
            </a:endParaRPr>
          </a:p>
          <a:p>
            <a:pPr lvl="2"/>
            <a:r>
              <a:rPr lang="en-GB" sz="1150" dirty="0"/>
              <a:t>Enter case information into a recommended, secure digital database such as the CPIMS+</a:t>
            </a:r>
            <a:endParaRPr lang="en-GB" sz="1150" dirty="0">
              <a:cs typeface="Calibri" panose="020F0502020204030204"/>
            </a:endParaRPr>
          </a:p>
          <a:p>
            <a:pPr lvl="1"/>
            <a:r>
              <a:rPr lang="en-GB" sz="1150" dirty="0"/>
              <a:t>Uphold data protection protocols </a:t>
            </a:r>
          </a:p>
          <a:p>
            <a:pPr lvl="2"/>
            <a:r>
              <a:rPr lang="en-GB" sz="1150" dirty="0"/>
              <a:t>Understand and put into practice organizational data protection and information sharing protocols</a:t>
            </a:r>
            <a:endParaRPr lang="en-GB" sz="1150" b="1" dirty="0"/>
          </a:p>
        </p:txBody>
      </p:sp>
      <p:sp>
        <p:nvSpPr>
          <p:cNvPr id="2" name="Google Shape;725;p48:notes">
            <a:extLst>
              <a:ext uri="{FF2B5EF4-FFF2-40B4-BE49-F238E27FC236}">
                <a16:creationId xmlns:a16="http://schemas.microsoft.com/office/drawing/2014/main" id="{5E52DD93-0F92-CB09-A209-8DF1FFA2D4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29437679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Case management isn’t an easy job and therefore the caseworker should be continuously supported by a supervisor </a:t>
            </a:r>
            <a:endParaRPr lang="en-GB" i="1" dirty="0">
              <a:cs typeface="Calibri"/>
            </a:endParaRPr>
          </a:p>
          <a:p>
            <a:r>
              <a:rPr lang="en-GB" dirty="0"/>
              <a:t>Refer to the list of tasks just discussed and the difficulty of responding to cases of family separation, child abuse, violence, exploitation and neglect</a:t>
            </a:r>
            <a:endParaRPr lang="en-GB" dirty="0">
              <a:cs typeface="Calibri"/>
            </a:endParaRPr>
          </a:p>
          <a:p>
            <a:r>
              <a:rPr lang="en-GB" i="1" dirty="0"/>
              <a:t>We will discuss support for caseworkers through supervision later in this module</a:t>
            </a:r>
            <a:endParaRPr lang="en-GB" i="1" dirty="0">
              <a:cs typeface="Calibri"/>
            </a:endParaRPr>
          </a:p>
        </p:txBody>
      </p:sp>
      <p:sp>
        <p:nvSpPr>
          <p:cNvPr id="5" name="Slide Image Placeholder 4">
            <a:extLst>
              <a:ext uri="{FF2B5EF4-FFF2-40B4-BE49-F238E27FC236}">
                <a16:creationId xmlns:a16="http://schemas.microsoft.com/office/drawing/2014/main" id="{6819747A-B79A-5947-D3EF-403B79182A8C}"/>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BCC283D7-1777-11BD-33EB-2ABC522A9D7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4189430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endParaRPr lang="en-US" b="1" dirty="0"/>
          </a:p>
          <a:p>
            <a:r>
              <a:rPr lang="en-US" dirty="0"/>
              <a:t>Present the slide</a:t>
            </a:r>
          </a:p>
          <a:p>
            <a:r>
              <a:rPr lang="en-US" dirty="0"/>
              <a:t>Remind the participants of:</a:t>
            </a:r>
          </a:p>
          <a:p>
            <a:pPr lvl="1"/>
            <a:r>
              <a:rPr lang="en-US" dirty="0"/>
              <a:t>The learning agreement that was made during the previous module and </a:t>
            </a:r>
          </a:p>
          <a:p>
            <a:pPr lvl="1"/>
            <a:r>
              <a:rPr lang="en-US" dirty="0"/>
              <a:t>Any ‘housekeeping’ (e.g. Breaks, location of toilets etc.)</a:t>
            </a:r>
            <a:endParaRPr lang="en-BE" dirty="0"/>
          </a:p>
          <a:p>
            <a:endParaRPr lang="en-GB" dirty="0"/>
          </a:p>
          <a:p>
            <a:endParaRPr lang="en-GB" dirty="0"/>
          </a:p>
          <a:p>
            <a:endParaRPr lang="en-BE" dirty="0"/>
          </a:p>
        </p:txBody>
      </p:sp>
      <p:sp>
        <p:nvSpPr>
          <p:cNvPr id="6" name="Slide Image Placeholder 5">
            <a:extLst>
              <a:ext uri="{FF2B5EF4-FFF2-40B4-BE49-F238E27FC236}">
                <a16:creationId xmlns:a16="http://schemas.microsoft.com/office/drawing/2014/main" id="{8CEFBCB9-901E-B97B-11F2-03B914240A6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E020470-24A8-6A07-C911-4BD714E36A4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extLst>
      <p:ext uri="{BB962C8B-B14F-4D97-AF65-F5344CB8AC3E}">
        <p14:creationId xmlns:p14="http://schemas.microsoft.com/office/powerpoint/2010/main" val="473950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Does anyone have any questions or need clarification?</a:t>
            </a:r>
          </a:p>
        </p:txBody>
      </p:sp>
      <p:sp>
        <p:nvSpPr>
          <p:cNvPr id="5" name="Slide Image Placeholder 4">
            <a:extLst>
              <a:ext uri="{FF2B5EF4-FFF2-40B4-BE49-F238E27FC236}">
                <a16:creationId xmlns:a16="http://schemas.microsoft.com/office/drawing/2014/main" id="{AC99ED01-9506-E8AE-EF5C-D6F573D80E20}"/>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7B89A1FD-4945-ABC4-5A71-F6F76C06255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extLst>
      <p:ext uri="{BB962C8B-B14F-4D97-AF65-F5344CB8AC3E}">
        <p14:creationId xmlns:p14="http://schemas.microsoft.com/office/powerpoint/2010/main" val="25860871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sym typeface="Arial"/>
              </a:rPr>
              <a:t>SESSION 5 DURATION: 1h15</a:t>
            </a:r>
          </a:p>
          <a:p>
            <a:pPr marL="0" indent="0">
              <a:buNone/>
            </a:pPr>
            <a:r>
              <a:rPr lang="en-US" dirty="0">
                <a:sym typeface="Arial"/>
              </a:rPr>
              <a:t>______________________________________________________________________________</a:t>
            </a:r>
          </a:p>
          <a:p>
            <a:pPr marL="0" indent="0">
              <a:buNone/>
            </a:pPr>
            <a:endParaRPr lang="en-US" dirty="0">
              <a:sym typeface="Arial"/>
            </a:endParaRPr>
          </a:p>
          <a:p>
            <a:pPr marL="0" indent="0">
              <a:buNone/>
            </a:pPr>
            <a:r>
              <a:rPr lang="en-US" b="1" dirty="0">
                <a:sym typeface="Arial"/>
              </a:rPr>
              <a:t>EXPLANATION</a:t>
            </a:r>
          </a:p>
          <a:p>
            <a:r>
              <a:rPr lang="en-US" i="1" dirty="0"/>
              <a:t>Information management for case management is not just about collecting information</a:t>
            </a:r>
          </a:p>
          <a:p>
            <a:r>
              <a:rPr lang="en-US" i="1" dirty="0"/>
              <a:t>It also involves data protection and information sharing practices</a:t>
            </a:r>
          </a:p>
        </p:txBody>
      </p:sp>
      <p:sp>
        <p:nvSpPr>
          <p:cNvPr id="3" name="Slide Image Placeholder 2">
            <a:extLst>
              <a:ext uri="{FF2B5EF4-FFF2-40B4-BE49-F238E27FC236}">
                <a16:creationId xmlns:a16="http://schemas.microsoft.com/office/drawing/2014/main" id="{45C3EA5D-2037-8216-4985-21A080E555F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191B413-CAF2-75BD-4A65-806DE0A7647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extLst>
      <p:ext uri="{BB962C8B-B14F-4D97-AF65-F5344CB8AC3E}">
        <p14:creationId xmlns:p14="http://schemas.microsoft.com/office/powerpoint/2010/main" val="32696904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PARTNER DISCUSSION (10 minutes)</a:t>
            </a:r>
          </a:p>
          <a:p>
            <a:r>
              <a:rPr lang="en-GB" i="1" dirty="0"/>
              <a:t>Why do you think collecting information in case management is important?</a:t>
            </a:r>
            <a:endParaRPr lang="en-GB" i="1" dirty="0">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2 minutes to think about the question</a:t>
            </a:r>
          </a:p>
          <a:p>
            <a:r>
              <a:rPr lang="en-GB" dirty="0"/>
              <a:t>Ask volunteers to share their responses</a:t>
            </a:r>
          </a:p>
          <a:p>
            <a:endParaRPr lang="en-GB" dirty="0"/>
          </a:p>
          <a:p>
            <a:endParaRPr lang="en-GB" dirty="0"/>
          </a:p>
        </p:txBody>
      </p:sp>
      <p:sp>
        <p:nvSpPr>
          <p:cNvPr id="6" name="Slide Image Placeholder 5">
            <a:extLst>
              <a:ext uri="{FF2B5EF4-FFF2-40B4-BE49-F238E27FC236}">
                <a16:creationId xmlns:a16="http://schemas.microsoft.com/office/drawing/2014/main" id="{1699ABA2-0AA6-EACA-CFE4-6766FDE824F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347DDA8-1795-1C5A-0402-3AD5E7A6257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291148493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There are many reasons to collect and manage information in case management</a:t>
            </a:r>
          </a:p>
          <a:p>
            <a:r>
              <a:rPr lang="en-GB" b="1" i="1" dirty="0"/>
              <a:t>To understand a child’s situation</a:t>
            </a:r>
          </a:p>
          <a:p>
            <a:pPr lvl="1"/>
            <a:r>
              <a:rPr lang="en-GB" i="1" dirty="0"/>
              <a:t>To tailor the service and support to the specific needs and the protection concerns of the child and their family</a:t>
            </a:r>
          </a:p>
          <a:p>
            <a:r>
              <a:rPr lang="en-GB" b="1" i="1" dirty="0">
                <a:cs typeface="Calibri"/>
              </a:rPr>
              <a:t>Remembering information</a:t>
            </a:r>
          </a:p>
          <a:p>
            <a:pPr lvl="1"/>
            <a:r>
              <a:rPr lang="en-GB" i="1" dirty="0"/>
              <a:t>To avoid repeating questions to children and their families </a:t>
            </a:r>
          </a:p>
          <a:p>
            <a:pPr lvl="1"/>
            <a:r>
              <a:rPr lang="en-GB" i="1" dirty="0"/>
              <a:t>To reduce the risk of forgetting or loosing relevant information</a:t>
            </a:r>
            <a:endParaRPr lang="en-GB" i="1" dirty="0">
              <a:cs typeface="Calibri"/>
            </a:endParaRPr>
          </a:p>
          <a:p>
            <a:r>
              <a:rPr lang="en-GB" b="1" i="1" dirty="0"/>
              <a:t>Quality of care</a:t>
            </a:r>
          </a:p>
          <a:p>
            <a:pPr lvl="1"/>
            <a:r>
              <a:rPr lang="en-GB" i="1" dirty="0"/>
              <a:t>To help the supervisor and manager assess the quality of the support that is provided to the child (and family)</a:t>
            </a:r>
            <a:endParaRPr lang="en-GB" i="1" dirty="0">
              <a:cs typeface="Calibri"/>
            </a:endParaRPr>
          </a:p>
          <a:p>
            <a:r>
              <a:rPr lang="en-GB" b="1" i="1" dirty="0"/>
              <a:t>Track progress</a:t>
            </a:r>
            <a:endParaRPr lang="en-GB" b="1" i="1" dirty="0">
              <a:cs typeface="Calibri"/>
            </a:endParaRPr>
          </a:p>
          <a:p>
            <a:pPr lvl="1"/>
            <a:r>
              <a:rPr lang="en-GB" i="1" dirty="0"/>
              <a:t>To allow the caseworker, the supervisor as well as the child and their family to see and track progress made throughout the case management process</a:t>
            </a:r>
            <a:endParaRPr lang="en-GB" i="1" dirty="0">
              <a:cs typeface="Calibri"/>
            </a:endParaRPr>
          </a:p>
          <a:p>
            <a:r>
              <a:rPr lang="en-GB" b="1" i="1" dirty="0"/>
              <a:t>Continuity of services</a:t>
            </a:r>
          </a:p>
          <a:p>
            <a:pPr lvl="1"/>
            <a:r>
              <a:rPr lang="en-GB" i="1" dirty="0"/>
              <a:t>To help another caseworker continue providing services if a staff member goes on leave, is sick, leaves the organization, etc.</a:t>
            </a:r>
            <a:endParaRPr lang="en-GB" i="1" dirty="0">
              <a:cs typeface="Calibri"/>
            </a:endParaRPr>
          </a:p>
          <a:p>
            <a:r>
              <a:rPr lang="en-GB" b="1" i="1" dirty="0"/>
              <a:t>Analysis to inform programming</a:t>
            </a:r>
          </a:p>
          <a:p>
            <a:pPr lvl="1"/>
            <a:r>
              <a:rPr lang="en-GB" i="1" dirty="0"/>
              <a:t>For management and technical staff to conduct a child protection analysis across areas/regions/nation – identifying trends in child protection risks, areas with urgent needs, who is vulnerable and why </a:t>
            </a:r>
            <a:endParaRPr lang="en-GB" i="1" dirty="0">
              <a:cs typeface="Calibri"/>
            </a:endParaRPr>
          </a:p>
          <a:p>
            <a:pPr lvl="1"/>
            <a:r>
              <a:rPr lang="en-GB" i="1" dirty="0"/>
              <a:t>To support financing for case management and provide a clearer understanding of why child protection programming is needed</a:t>
            </a:r>
            <a:endParaRPr lang="en-GB" i="1" dirty="0">
              <a:cs typeface="Calibri" panose="020F0502020204030204"/>
            </a:endParaRPr>
          </a:p>
        </p:txBody>
      </p:sp>
      <p:sp>
        <p:nvSpPr>
          <p:cNvPr id="6" name="Slide Image Placeholder 5">
            <a:extLst>
              <a:ext uri="{FF2B5EF4-FFF2-40B4-BE49-F238E27FC236}">
                <a16:creationId xmlns:a16="http://schemas.microsoft.com/office/drawing/2014/main" id="{9A9BA62E-5566-9D9A-A583-AD9C13D07DD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BB2B11-1D5C-5ADE-9D87-697F108F9E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25127899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INTRODUCTION</a:t>
            </a:r>
          </a:p>
          <a:p>
            <a:r>
              <a:rPr lang="en-GB" i="1" dirty="0"/>
              <a:t>It is important to reflect on what to document and how to do it.</a:t>
            </a:r>
          </a:p>
          <a:p>
            <a:r>
              <a:rPr lang="en-GB" dirty="0"/>
              <a:t>Present the slide and connect to the previous discussion</a:t>
            </a:r>
          </a:p>
          <a:p>
            <a:pPr marL="0" indent="0">
              <a:buNone/>
            </a:pPr>
            <a:endParaRPr lang="en-GB" b="1" dirty="0"/>
          </a:p>
          <a:p>
            <a:pPr marL="0" indent="0">
              <a:buNone/>
            </a:pPr>
            <a:r>
              <a:rPr lang="en-GB" b="1" dirty="0"/>
              <a:t>PARTNER WORK (10 minutes)</a:t>
            </a:r>
          </a:p>
          <a:p>
            <a:r>
              <a:rPr lang="en-GB" dirty="0"/>
              <a:t>Guide participants to </a:t>
            </a:r>
            <a:r>
              <a:rPr lang="en-GB" b="1" dirty="0"/>
              <a:t>Workbook page 36: What and how to document information</a:t>
            </a:r>
          </a:p>
          <a:p>
            <a:r>
              <a:rPr lang="en-GB" dirty="0"/>
              <a:t>Divide the group into pairs </a:t>
            </a:r>
          </a:p>
          <a:p>
            <a:r>
              <a:rPr lang="en-GB" i="1" dirty="0"/>
              <a:t>With your partner:</a:t>
            </a:r>
          </a:p>
          <a:p>
            <a:pPr lvl="1"/>
            <a:r>
              <a:rPr lang="en-GB" i="1" dirty="0"/>
              <a:t>Discuss the extract of the caseworker’s notes </a:t>
            </a:r>
            <a:endParaRPr lang="en-GB" i="1" dirty="0">
              <a:cs typeface="Calibri"/>
            </a:endParaRPr>
          </a:p>
          <a:p>
            <a:pPr lvl="1"/>
            <a:r>
              <a:rPr lang="en-GB" i="1" dirty="0" err="1"/>
              <a:t>Analyze</a:t>
            </a:r>
            <a:r>
              <a:rPr lang="en-GB" i="1" dirty="0"/>
              <a:t> if they are objective, respectful and child-</a:t>
            </a:r>
            <a:r>
              <a:rPr lang="en-GB" i="1" dirty="0" err="1"/>
              <a:t>centered</a:t>
            </a:r>
            <a:r>
              <a:rPr lang="en-GB" i="1" dirty="0"/>
              <a:t> </a:t>
            </a:r>
            <a:endParaRPr lang="en-GB" i="1" dirty="0">
              <a:cs typeface="Calibri" panose="020F0502020204030204"/>
            </a:endParaRPr>
          </a:p>
          <a:p>
            <a:pPr lvl="1"/>
            <a:r>
              <a:rPr lang="en-GB" i="1" dirty="0"/>
              <a:t>Write down your ideas after the discussion</a:t>
            </a:r>
            <a:endParaRPr lang="en-GB" i="1" dirty="0">
              <a:cs typeface="Calibri" panose="020F0502020204030204"/>
            </a:endParaRPr>
          </a:p>
          <a:p>
            <a:r>
              <a:rPr lang="en-GB" dirty="0"/>
              <a:t>The table includes some examples of actions to assist participants who are finding it challenging to think of ideas</a:t>
            </a:r>
            <a:endParaRPr lang="en-GB" dirty="0">
              <a:cs typeface="Calibri"/>
            </a:endParaRPr>
          </a:p>
          <a:p>
            <a:endParaRPr lang="en-GB" dirty="0"/>
          </a:p>
          <a:p>
            <a:pPr marL="0" indent="0">
              <a:buNone/>
            </a:pPr>
            <a:r>
              <a:rPr lang="en-GB" b="1" dirty="0"/>
              <a:t>PLENARY DISCUSSION (5 minutes)</a:t>
            </a:r>
          </a:p>
          <a:p>
            <a:r>
              <a:rPr lang="en-GB" dirty="0"/>
              <a:t>Ask for volunteers to provide their responses </a:t>
            </a:r>
          </a:p>
          <a:p>
            <a:r>
              <a:rPr lang="en-GB" dirty="0"/>
              <a:t>Guide a short discussion if needed</a:t>
            </a:r>
          </a:p>
          <a:p>
            <a:r>
              <a:rPr lang="en-GB" dirty="0"/>
              <a:t>Supplement with the responses on the following page</a:t>
            </a:r>
          </a:p>
          <a:p>
            <a:r>
              <a:rPr lang="en-GB" i="1" dirty="0"/>
              <a:t>So far in this module, we have looked at key considerations related to the location or environment, trusted adults, and information management. </a:t>
            </a:r>
            <a:endParaRPr lang="en-GB" i="1" dirty="0">
              <a:cs typeface="Calibri"/>
            </a:endParaRPr>
          </a:p>
          <a:p>
            <a:r>
              <a:rPr lang="en-GB" i="1" dirty="0"/>
              <a:t>We will finish the session by developing a preparation checklist that you can use before calling or visiting a child and their family. </a:t>
            </a:r>
            <a:endParaRPr lang="en-GB" i="1" dirty="0">
              <a:cs typeface="Calibri" panose="020F0502020204030204"/>
            </a:endParaRPr>
          </a:p>
          <a:p>
            <a:endParaRPr lang="en-GB" dirty="0"/>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CONTINUED </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2D65AEE-B3D3-A24C-2BD8-FC6D6463585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372A573-43BA-6968-2FE7-CB8A6F11257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44</a:t>
            </a:fld>
            <a:endParaRPr lang="en-US" sz="1200" dirty="0">
              <a:latin typeface="+mn-lt"/>
            </a:endParaRPr>
          </a:p>
        </p:txBody>
      </p:sp>
    </p:spTree>
    <p:extLst>
      <p:ext uri="{BB962C8B-B14F-4D97-AF65-F5344CB8AC3E}">
        <p14:creationId xmlns:p14="http://schemas.microsoft.com/office/powerpoint/2010/main" val="26696090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buNone/>
            </a:pPr>
            <a:r>
              <a:rPr lang="en-GB" b="1" dirty="0"/>
              <a:t>RESPONSES</a:t>
            </a:r>
          </a:p>
          <a:p>
            <a:r>
              <a:rPr lang="en-GB" b="1" dirty="0"/>
              <a:t>Notes 1</a:t>
            </a:r>
          </a:p>
          <a:p>
            <a:pPr lvl="1"/>
            <a:r>
              <a:rPr lang="en-GB" dirty="0"/>
              <a:t>The notes are not </a:t>
            </a:r>
            <a:r>
              <a:rPr lang="en-GB" dirty="0" err="1"/>
              <a:t>ob</a:t>
            </a:r>
            <a:r>
              <a:rPr lang="en-US" dirty="0" err="1"/>
              <a:t>jective</a:t>
            </a:r>
            <a:r>
              <a:rPr lang="en-US" dirty="0"/>
              <a:t>, they contain personal judgement and assumptions. “For example, I think he isn’t smart enough to get it done himself. He probably didn’t understand me”</a:t>
            </a:r>
            <a:endParaRPr lang="en-US" dirty="0">
              <a:cs typeface="Calibri"/>
            </a:endParaRPr>
          </a:p>
          <a:p>
            <a:pPr lvl="1"/>
            <a:r>
              <a:rPr lang="en-US" dirty="0"/>
              <a:t>The notes are not respectful, they contain judgmental and offensive language. “For example, Asha’s father is very annoying.” </a:t>
            </a:r>
            <a:endParaRPr lang="en-US" dirty="0">
              <a:cs typeface="Calibri"/>
            </a:endParaRPr>
          </a:p>
          <a:p>
            <a:pPr lvl="1"/>
            <a:r>
              <a:rPr lang="en-US" dirty="0"/>
              <a:t>The notes are not child-centered, considering that Asha should have access and can read it at any time – and if she reads the notes it could offend her and cause her to distrust the caseworker.</a:t>
            </a:r>
            <a:endParaRPr lang="en-US" dirty="0">
              <a:cs typeface="Calibri"/>
            </a:endParaRPr>
          </a:p>
          <a:p>
            <a:r>
              <a:rPr lang="en-US" b="1" dirty="0"/>
              <a:t>Notes 2</a:t>
            </a:r>
            <a:r>
              <a:rPr lang="en-US" dirty="0"/>
              <a:t> </a:t>
            </a:r>
            <a:endParaRPr lang="en-US" dirty="0">
              <a:cs typeface="Calibri"/>
            </a:endParaRPr>
          </a:p>
          <a:p>
            <a:pPr lvl="1"/>
            <a:r>
              <a:rPr lang="en-US" dirty="0"/>
              <a:t>The notes are objective, they contain factual information without personal judgement and assumptions. “For example, Asha shared that her mother wants her to get married.”</a:t>
            </a:r>
            <a:endParaRPr lang="en-US" dirty="0">
              <a:cs typeface="Calibri"/>
            </a:endParaRPr>
          </a:p>
          <a:p>
            <a:pPr lvl="1"/>
            <a:r>
              <a:rPr lang="en-US" dirty="0"/>
              <a:t>The notes are respectful; they contain non-judgmental and offensive language. "For example, Asha tells me that not all of her family agrees ..." </a:t>
            </a:r>
            <a:endParaRPr lang="en-US" dirty="0">
              <a:cs typeface="Calibri" panose="020F0502020204030204"/>
            </a:endParaRPr>
          </a:p>
          <a:p>
            <a:pPr lvl="1"/>
            <a:r>
              <a:rPr lang="en-US" dirty="0"/>
              <a:t>The notes are child-centered, Asha can review and read the documented information any time without feeling disrespected or judged. </a:t>
            </a:r>
            <a:endParaRPr lang="en-US" dirty="0">
              <a:cs typeface="Calibri" panose="020F0502020204030204"/>
            </a:endParaRPr>
          </a:p>
          <a:p>
            <a:pPr marL="0" indent="0">
              <a:buNone/>
            </a:pPr>
            <a:endParaRPr lang="en-BE" dirty="0"/>
          </a:p>
        </p:txBody>
      </p:sp>
      <p:sp>
        <p:nvSpPr>
          <p:cNvPr id="2" name="Google Shape;725;p48:notes">
            <a:extLst>
              <a:ext uri="{FF2B5EF4-FFF2-40B4-BE49-F238E27FC236}">
                <a16:creationId xmlns:a16="http://schemas.microsoft.com/office/drawing/2014/main" id="{5918C2DE-2EBA-DD29-66A6-7C961309ED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45</a:t>
            </a:fld>
            <a:endParaRPr lang="en-US" sz="1200" dirty="0">
              <a:latin typeface="+mn-lt"/>
            </a:endParaRPr>
          </a:p>
        </p:txBody>
      </p:sp>
    </p:spTree>
    <p:extLst>
      <p:ext uri="{BB962C8B-B14F-4D97-AF65-F5344CB8AC3E}">
        <p14:creationId xmlns:p14="http://schemas.microsoft.com/office/powerpoint/2010/main" val="18899510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 best IM4CM practices are informed by and aligned with a number of relevant key global resources </a:t>
            </a:r>
            <a:endParaRPr lang="en-GB" i="1" dirty="0">
              <a:cs typeface="Calibri"/>
            </a:endParaRPr>
          </a:p>
          <a:p>
            <a:pPr lvl="1"/>
            <a:r>
              <a:rPr lang="en-GB" i="1" dirty="0"/>
              <a:t>This includes the Minimum Standards for Child Protection in Humanitarian Action (CPMS)</a:t>
            </a:r>
          </a:p>
          <a:p>
            <a:pPr lvl="1"/>
            <a:r>
              <a:rPr lang="en-GB" i="1" dirty="0"/>
              <a:t>Standard 18 and 5 highlights the importance of information management</a:t>
            </a:r>
          </a:p>
          <a:p>
            <a:r>
              <a:rPr lang="en-GB" dirty="0"/>
              <a:t>Present the slide</a:t>
            </a:r>
          </a:p>
          <a:p>
            <a:r>
              <a:rPr lang="en-GB" i="1" dirty="0"/>
              <a:t>Do anyone have any questions?</a:t>
            </a:r>
          </a:p>
        </p:txBody>
      </p:sp>
      <p:sp>
        <p:nvSpPr>
          <p:cNvPr id="6" name="Slide Image Placeholder 5">
            <a:extLst>
              <a:ext uri="{FF2B5EF4-FFF2-40B4-BE49-F238E27FC236}">
                <a16:creationId xmlns:a16="http://schemas.microsoft.com/office/drawing/2014/main" id="{61586274-006E-CE9A-E1CC-B899A9818C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F050EE8-DF73-A43C-2F9D-425B13CC75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46</a:t>
            </a:fld>
            <a:endParaRPr lang="en-US" sz="1200" dirty="0">
              <a:latin typeface="+mn-lt"/>
            </a:endParaRPr>
          </a:p>
        </p:txBody>
      </p:sp>
    </p:spTree>
    <p:extLst>
      <p:ext uri="{BB962C8B-B14F-4D97-AF65-F5344CB8AC3E}">
        <p14:creationId xmlns:p14="http://schemas.microsoft.com/office/powerpoint/2010/main" val="21827376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 Inter-agency Guidelines for Case Management and Child Protection also provide guidance on information management. </a:t>
            </a:r>
            <a:endParaRPr lang="en-GB" i="1" dirty="0">
              <a:cs typeface="Calibri"/>
            </a:endParaRPr>
          </a:p>
          <a:p>
            <a:r>
              <a:rPr lang="en-GB" dirty="0"/>
              <a:t>Present the slide</a:t>
            </a:r>
          </a:p>
          <a:p>
            <a:r>
              <a:rPr lang="en-GB" i="1" dirty="0"/>
              <a:t>Does anyone have any questions?</a:t>
            </a:r>
          </a:p>
          <a:p>
            <a:endParaRPr lang="en-GB" dirty="0"/>
          </a:p>
        </p:txBody>
      </p:sp>
      <p:sp>
        <p:nvSpPr>
          <p:cNvPr id="6" name="Slide Image Placeholder 5">
            <a:extLst>
              <a:ext uri="{FF2B5EF4-FFF2-40B4-BE49-F238E27FC236}">
                <a16:creationId xmlns:a16="http://schemas.microsoft.com/office/drawing/2014/main" id="{7BA80AB2-CE90-7EDB-9A8C-21DA765B560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C54096F-74A3-3BF5-2DDE-8A6C403EA0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47</a:t>
            </a:fld>
            <a:endParaRPr lang="en-US" sz="1200" dirty="0">
              <a:latin typeface="+mn-lt"/>
            </a:endParaRPr>
          </a:p>
        </p:txBody>
      </p:sp>
    </p:spTree>
    <p:extLst>
      <p:ext uri="{BB962C8B-B14F-4D97-AF65-F5344CB8AC3E}">
        <p14:creationId xmlns:p14="http://schemas.microsoft.com/office/powerpoint/2010/main" val="17176890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There are a set of personal data protection principles that all caseworkers and their agency must adhere to. </a:t>
            </a:r>
            <a:endParaRPr lang="en-GB" i="1" dirty="0">
              <a:cs typeface="Calibri"/>
            </a:endParaRPr>
          </a:p>
          <a:p>
            <a:pPr lvl="1"/>
            <a:r>
              <a:rPr lang="en-GB" i="1" dirty="0"/>
              <a:t>These principles are included in the Case Management SOPs, data protection and information sharing protocols and are considered a global standard. </a:t>
            </a:r>
          </a:p>
          <a:p>
            <a:pPr lvl="1"/>
            <a:r>
              <a:rPr lang="en-GB" i="1" dirty="0"/>
              <a:t>There are 6 principles in total </a:t>
            </a:r>
          </a:p>
          <a:p>
            <a:pPr lvl="1"/>
            <a:r>
              <a:rPr lang="en-GB" i="1" dirty="0"/>
              <a:t>You can find them in </a:t>
            </a:r>
            <a:r>
              <a:rPr lang="en-GB" b="1" i="1" dirty="0"/>
              <a:t>Workbook page 37: Personal data protection principles</a:t>
            </a:r>
          </a:p>
          <a:p>
            <a:r>
              <a:rPr lang="en-GB" dirty="0"/>
              <a:t>Present the slide</a:t>
            </a:r>
          </a:p>
          <a:p>
            <a:r>
              <a:rPr lang="en-GB" i="1" dirty="0"/>
              <a:t>Does anyone have any questions or need clarifications?</a:t>
            </a:r>
            <a:endParaRPr lang="en-GB" i="1" dirty="0">
              <a:cs typeface="Calibri"/>
            </a:endParaRPr>
          </a:p>
          <a:p>
            <a:endParaRPr lang="en-GB" dirty="0"/>
          </a:p>
          <a:p>
            <a:endParaRPr lang="en-GB" dirty="0"/>
          </a:p>
          <a:p>
            <a:endParaRPr lang="en-GB" dirty="0"/>
          </a:p>
        </p:txBody>
      </p:sp>
      <p:sp>
        <p:nvSpPr>
          <p:cNvPr id="6" name="Slide Image Placeholder 5">
            <a:extLst>
              <a:ext uri="{FF2B5EF4-FFF2-40B4-BE49-F238E27FC236}">
                <a16:creationId xmlns:a16="http://schemas.microsoft.com/office/drawing/2014/main" id="{81C8805F-20A2-3C9E-807D-2827A35E43E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78109F7-5C85-8DDE-9359-CC9138C5AD4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48</a:t>
            </a:fld>
            <a:endParaRPr lang="en-US" sz="1200" dirty="0">
              <a:latin typeface="+mn-lt"/>
            </a:endParaRPr>
          </a:p>
        </p:txBody>
      </p:sp>
    </p:spTree>
    <p:extLst>
      <p:ext uri="{BB962C8B-B14F-4D97-AF65-F5344CB8AC3E}">
        <p14:creationId xmlns:p14="http://schemas.microsoft.com/office/powerpoint/2010/main" val="18573715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Does anyone have any questions or need clarifications?</a:t>
            </a:r>
            <a:endParaRPr lang="en-GB" i="1" dirty="0">
              <a:cs typeface="Calibri"/>
            </a:endParaRPr>
          </a:p>
        </p:txBody>
      </p:sp>
      <p:sp>
        <p:nvSpPr>
          <p:cNvPr id="6" name="Slide Image Placeholder 5">
            <a:extLst>
              <a:ext uri="{FF2B5EF4-FFF2-40B4-BE49-F238E27FC236}">
                <a16:creationId xmlns:a16="http://schemas.microsoft.com/office/drawing/2014/main" id="{C32A37CB-D47D-DB97-24BB-BCC07803C9A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04073CE-B148-9E62-3F87-DDAF4FED71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49</a:t>
            </a:fld>
            <a:endParaRPr lang="en-US" sz="1200" dirty="0">
              <a:latin typeface="+mn-lt"/>
            </a:endParaRPr>
          </a:p>
        </p:txBody>
      </p:sp>
    </p:spTree>
    <p:extLst>
      <p:ext uri="{BB962C8B-B14F-4D97-AF65-F5344CB8AC3E}">
        <p14:creationId xmlns:p14="http://schemas.microsoft.com/office/powerpoint/2010/main" val="2215298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GROUP WORK (10 minutes)</a:t>
            </a:r>
          </a:p>
          <a:p>
            <a:r>
              <a:rPr lang="en-GB" i="1" dirty="0"/>
              <a:t>As always, we start with a quick recap of the previous Module</a:t>
            </a:r>
          </a:p>
          <a:p>
            <a:r>
              <a:rPr lang="en-GB" dirty="0"/>
              <a:t>Divide participants into groups of 3-5 people</a:t>
            </a:r>
          </a:p>
          <a:p>
            <a:r>
              <a:rPr lang="en-GB" i="1" dirty="0"/>
              <a:t>In your groups:</a:t>
            </a:r>
          </a:p>
          <a:p>
            <a:pPr lvl="1"/>
            <a:r>
              <a:rPr lang="en-GB" i="1" dirty="0"/>
              <a:t>Agree on a key learning point from Module 1</a:t>
            </a:r>
          </a:p>
          <a:p>
            <a:pPr lvl="1"/>
            <a:r>
              <a:rPr lang="en-GB" i="1" dirty="0"/>
              <a:t>What do you remember that was important? </a:t>
            </a:r>
          </a:p>
          <a:p>
            <a:pPr lvl="1"/>
            <a:r>
              <a:rPr lang="en-GB" i="1" dirty="0"/>
              <a:t>Draw a key learning point on flipchart.</a:t>
            </a:r>
          </a:p>
          <a:p>
            <a:r>
              <a:rPr lang="en-GB" dirty="0"/>
              <a:t>Provide the groups 10 minutes to complete</a:t>
            </a:r>
          </a:p>
          <a:p>
            <a:pPr marL="0" indent="0">
              <a:buNone/>
            </a:pPr>
            <a:endParaRPr lang="en-GB" dirty="0"/>
          </a:p>
          <a:p>
            <a:pPr marL="0" indent="0">
              <a:buNone/>
            </a:pPr>
            <a:r>
              <a:rPr lang="en-GB" b="1" dirty="0"/>
              <a:t>PLENARY ACTIVITY (15 minutes)</a:t>
            </a:r>
          </a:p>
          <a:p>
            <a:r>
              <a:rPr lang="en-GB" dirty="0"/>
              <a:t>One-by-one let the groups show their drawing, but they cannot speak. The drawing should speak for itself! </a:t>
            </a:r>
          </a:p>
          <a:p>
            <a:r>
              <a:rPr lang="en-GB" dirty="0"/>
              <a:t>The other groups need to guess what key learning point is drawn. Each group can guess as much as they want.</a:t>
            </a:r>
          </a:p>
          <a:p>
            <a:r>
              <a:rPr lang="en-GB" dirty="0"/>
              <a:t>If the guess is right, 1 point is awarded to:</a:t>
            </a:r>
          </a:p>
          <a:p>
            <a:pPr lvl="1"/>
            <a:r>
              <a:rPr lang="en-GB" dirty="0"/>
              <a:t>The group who guessed it right</a:t>
            </a:r>
          </a:p>
          <a:p>
            <a:pPr lvl="1"/>
            <a:r>
              <a:rPr lang="en-GB" dirty="0"/>
              <a:t>The group who drew the key learning point</a:t>
            </a:r>
          </a:p>
          <a:p>
            <a:pPr marL="457200" lvl="1" indent="0">
              <a:buNone/>
            </a:pPr>
            <a:endParaRPr lang="en-GB" dirty="0"/>
          </a:p>
        </p:txBody>
      </p:sp>
      <p:sp>
        <p:nvSpPr>
          <p:cNvPr id="6" name="Slide Image Placeholder 5">
            <a:extLst>
              <a:ext uri="{FF2B5EF4-FFF2-40B4-BE49-F238E27FC236}">
                <a16:creationId xmlns:a16="http://schemas.microsoft.com/office/drawing/2014/main" id="{8AFB6862-C9C2-693F-9449-0793911F20A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D552FD9-22D2-9C7F-B0A4-F2B779A80A3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extLst>
      <p:ext uri="{BB962C8B-B14F-4D97-AF65-F5344CB8AC3E}">
        <p14:creationId xmlns:p14="http://schemas.microsoft.com/office/powerpoint/2010/main" val="35308368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pPr lvl="1"/>
            <a:r>
              <a:rPr lang="en-GB" i="1" dirty="0"/>
              <a:t>Retention for example implies that the hard copy case files of closed cases should be safely destroyed once it’s no longer required to retain and archive them. How long case files need to be safely archived depends on the internal policy of your agency and the agreement made with donors under an award. </a:t>
            </a:r>
          </a:p>
          <a:p>
            <a:r>
              <a:rPr lang="en-GB" i="1" dirty="0"/>
              <a:t>Does anyone have any questions or need clarifications?</a:t>
            </a:r>
            <a:endParaRPr lang="en-GB" i="1" dirty="0">
              <a:cs typeface="Calibri"/>
            </a:endParaRPr>
          </a:p>
        </p:txBody>
      </p:sp>
      <p:sp>
        <p:nvSpPr>
          <p:cNvPr id="6" name="Slide Image Placeholder 5">
            <a:extLst>
              <a:ext uri="{FF2B5EF4-FFF2-40B4-BE49-F238E27FC236}">
                <a16:creationId xmlns:a16="http://schemas.microsoft.com/office/drawing/2014/main" id="{D75CE260-33F9-D283-00B8-B1FB077A8E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A7D0F4F-71F2-4B95-D97D-762F363DF7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50</a:t>
            </a:fld>
            <a:endParaRPr lang="en-US" sz="1200" dirty="0">
              <a:latin typeface="+mn-lt"/>
            </a:endParaRPr>
          </a:p>
        </p:txBody>
      </p:sp>
    </p:spTree>
    <p:extLst>
      <p:ext uri="{BB962C8B-B14F-4D97-AF65-F5344CB8AC3E}">
        <p14:creationId xmlns:p14="http://schemas.microsoft.com/office/powerpoint/2010/main" val="14899484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50" b="1" dirty="0"/>
              <a:t>PARTNER WORK (5 minutes)</a:t>
            </a:r>
          </a:p>
          <a:p>
            <a:r>
              <a:rPr lang="en-GB" sz="1150" i="1" dirty="0"/>
              <a:t>The personal data protection principles can sound very complex</a:t>
            </a:r>
          </a:p>
          <a:p>
            <a:r>
              <a:rPr lang="en-GB" sz="1150" i="1" dirty="0"/>
              <a:t>We will do an exercise to make it more practical</a:t>
            </a:r>
          </a:p>
          <a:p>
            <a:r>
              <a:rPr lang="en-GB" sz="1150" dirty="0"/>
              <a:t>Guide participants to </a:t>
            </a:r>
            <a:r>
              <a:rPr lang="en-GB" sz="1150" b="1" dirty="0"/>
              <a:t>Workbook page 38: Which information management principles are breached or respected?</a:t>
            </a:r>
          </a:p>
          <a:p>
            <a:pPr lvl="1"/>
            <a:r>
              <a:rPr lang="en-GB" sz="1150" i="1" dirty="0"/>
              <a:t>The stories refer to protection information management principles</a:t>
            </a:r>
          </a:p>
          <a:p>
            <a:pPr lvl="1"/>
            <a:r>
              <a:rPr lang="en-GB" sz="1150" i="1" dirty="0"/>
              <a:t>Some of them are respected </a:t>
            </a:r>
          </a:p>
          <a:p>
            <a:pPr lvl="1"/>
            <a:r>
              <a:rPr lang="en-GB" sz="1150" i="1" dirty="0"/>
              <a:t>Others are breached</a:t>
            </a:r>
          </a:p>
          <a:p>
            <a:r>
              <a:rPr lang="en-GB" sz="1150" i="1" dirty="0"/>
              <a:t>With your partner:</a:t>
            </a:r>
          </a:p>
          <a:p>
            <a:pPr lvl="1"/>
            <a:r>
              <a:rPr lang="en-GB" sz="1150" i="1" dirty="0"/>
              <a:t>Write down the child protection information management principles to that the story is referring </a:t>
            </a:r>
            <a:endParaRPr lang="en-GB" sz="1150" i="1" dirty="0">
              <a:cs typeface="Calibri"/>
            </a:endParaRPr>
          </a:p>
          <a:p>
            <a:pPr lvl="1"/>
            <a:r>
              <a:rPr lang="en-GB" sz="1150" i="1" dirty="0"/>
              <a:t>Note down if the principles are respected or breached</a:t>
            </a:r>
            <a:endParaRPr lang="en-GB" sz="1150" i="1" dirty="0">
              <a:cs typeface="Calibri" panose="020F0502020204030204"/>
            </a:endParaRP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t>Inform the participants they have 5 minutes to complete the activity</a:t>
            </a:r>
          </a:p>
          <a:p>
            <a:endParaRPr lang="en-GB" sz="1150" dirty="0"/>
          </a:p>
          <a:p>
            <a:pPr marL="0" indent="0">
              <a:buNone/>
            </a:pPr>
            <a:r>
              <a:rPr lang="en-GB" sz="1150" b="1" dirty="0"/>
              <a:t>PLENARY DISCUSSION (10 minutes)</a:t>
            </a:r>
          </a:p>
          <a:p>
            <a:r>
              <a:rPr lang="en-GB" sz="1150" dirty="0"/>
              <a:t>Ask volunteers to share their responses</a:t>
            </a:r>
          </a:p>
          <a:p>
            <a:r>
              <a:rPr lang="en-GB" sz="1150" dirty="0"/>
              <a:t>Guide a short discussion</a:t>
            </a:r>
          </a:p>
          <a:p>
            <a:r>
              <a:rPr lang="en-GB" sz="1150" dirty="0"/>
              <a:t>Supplement with the responses below</a:t>
            </a:r>
          </a:p>
          <a:p>
            <a:pPr marL="0" indent="0">
              <a:buNone/>
            </a:pPr>
            <a:r>
              <a:rPr lang="en-GB" sz="1150" dirty="0"/>
              <a:t>______________________________________________________________________________</a:t>
            </a:r>
          </a:p>
          <a:p>
            <a:pPr marL="0" indent="0">
              <a:buNone/>
            </a:pPr>
            <a:endParaRPr lang="en-GB" sz="1150" dirty="0"/>
          </a:p>
          <a:p>
            <a:pPr marL="0" indent="0">
              <a:buNone/>
            </a:pPr>
            <a:r>
              <a:rPr lang="en-GB" sz="1150" b="1" dirty="0"/>
              <a:t>RESPONSES</a:t>
            </a:r>
          </a:p>
          <a:p>
            <a:r>
              <a:rPr lang="en-GB" sz="1150" b="1" dirty="0"/>
              <a:t>Scene 1</a:t>
            </a:r>
          </a:p>
          <a:p>
            <a:pPr lvl="1"/>
            <a:r>
              <a:rPr lang="en-GB" sz="1150" dirty="0"/>
              <a:t>Data minimization - breached</a:t>
            </a:r>
          </a:p>
          <a:p>
            <a:pPr lvl="1"/>
            <a:r>
              <a:rPr lang="en-GB" sz="1150" dirty="0"/>
              <a:t>Confidentiality and security - breached</a:t>
            </a:r>
          </a:p>
          <a:p>
            <a:r>
              <a:rPr lang="en-GB" sz="1150" b="1" dirty="0"/>
              <a:t>Scene 2</a:t>
            </a:r>
          </a:p>
          <a:p>
            <a:pPr lvl="1"/>
            <a:r>
              <a:rPr lang="en-GB" sz="1150" dirty="0"/>
              <a:t>Informed consent - respected </a:t>
            </a:r>
          </a:p>
          <a:p>
            <a:pPr lvl="1"/>
            <a:r>
              <a:rPr lang="en-GB" sz="1150" dirty="0"/>
              <a:t>Data minimization - breached </a:t>
            </a:r>
          </a:p>
          <a:p>
            <a:pPr lvl="1"/>
            <a:r>
              <a:rPr lang="en-GB" sz="1150" dirty="0"/>
              <a:t>Confidentiality and security - breached</a:t>
            </a:r>
          </a:p>
          <a:p>
            <a:r>
              <a:rPr lang="en-GB" sz="1150" b="1" dirty="0"/>
              <a:t>Scene 3</a:t>
            </a:r>
          </a:p>
          <a:p>
            <a:pPr lvl="1"/>
            <a:r>
              <a:rPr lang="en-GB" sz="1150" dirty="0"/>
              <a:t>Confidentiality and security - breached</a:t>
            </a:r>
          </a:p>
        </p:txBody>
      </p:sp>
      <p:sp>
        <p:nvSpPr>
          <p:cNvPr id="6" name="Slide Image Placeholder 5">
            <a:extLst>
              <a:ext uri="{FF2B5EF4-FFF2-40B4-BE49-F238E27FC236}">
                <a16:creationId xmlns:a16="http://schemas.microsoft.com/office/drawing/2014/main" id="{6CC54DE1-D535-5406-43D9-D70FB021385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1C02417-7A13-9204-DD59-A66C15163F9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51</a:t>
            </a:fld>
            <a:endParaRPr lang="en-US" sz="1200" dirty="0">
              <a:latin typeface="+mn-lt"/>
            </a:endParaRPr>
          </a:p>
        </p:txBody>
      </p:sp>
    </p:spTree>
    <p:extLst>
      <p:ext uri="{BB962C8B-B14F-4D97-AF65-F5344CB8AC3E}">
        <p14:creationId xmlns:p14="http://schemas.microsoft.com/office/powerpoint/2010/main" val="22415073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dirty="0"/>
              <a:t>Present the slide</a:t>
            </a:r>
          </a:p>
          <a:p>
            <a:r>
              <a:rPr lang="en-GB" i="1" dirty="0"/>
              <a:t>Does anyone have any questions or need clarification?</a:t>
            </a:r>
          </a:p>
          <a:p>
            <a:r>
              <a:rPr lang="en-GB" i="1" dirty="0"/>
              <a:t>In the next session, we will close the module</a:t>
            </a:r>
            <a:endParaRPr lang="en-GB" i="1" dirty="0">
              <a:cs typeface="Calibri"/>
            </a:endParaRPr>
          </a:p>
          <a:p>
            <a:endParaRPr lang="en-BE" dirty="0"/>
          </a:p>
        </p:txBody>
      </p:sp>
      <p:sp>
        <p:nvSpPr>
          <p:cNvPr id="6" name="Slide Image Placeholder 5">
            <a:extLst>
              <a:ext uri="{FF2B5EF4-FFF2-40B4-BE49-F238E27FC236}">
                <a16:creationId xmlns:a16="http://schemas.microsoft.com/office/drawing/2014/main" id="{32332922-A6C2-E8D8-C800-A6500D70F3A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4978DAC-01AB-A233-AC4B-A242303409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52</a:t>
            </a:fld>
            <a:endParaRPr lang="en-US" sz="1200" dirty="0">
              <a:latin typeface="+mn-lt"/>
            </a:endParaRPr>
          </a:p>
        </p:txBody>
      </p:sp>
    </p:spTree>
    <p:extLst>
      <p:ext uri="{BB962C8B-B14F-4D97-AF65-F5344CB8AC3E}">
        <p14:creationId xmlns:p14="http://schemas.microsoft.com/office/powerpoint/2010/main" val="229145024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sym typeface="Arial"/>
              </a:rPr>
              <a:t>SESSION 6 DURATION: 1h</a:t>
            </a:r>
          </a:p>
        </p:txBody>
      </p:sp>
      <p:sp>
        <p:nvSpPr>
          <p:cNvPr id="3" name="Slide Image Placeholder 2">
            <a:extLst>
              <a:ext uri="{FF2B5EF4-FFF2-40B4-BE49-F238E27FC236}">
                <a16:creationId xmlns:a16="http://schemas.microsoft.com/office/drawing/2014/main" id="{0DD24E79-52BB-F5CD-633A-1FC33FFB707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142CB9-9779-8069-CCFF-10972721B0C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53</a:t>
            </a:fld>
            <a:endParaRPr lang="en-US" sz="1200" dirty="0">
              <a:latin typeface="+mn-lt"/>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n-US" b="1" dirty="0">
                <a:sym typeface="Arial"/>
              </a:rPr>
              <a:t>PLENARY DISCUSSION (15 minutes)</a:t>
            </a:r>
          </a:p>
          <a:p>
            <a:r>
              <a:rPr lang="en-US" i="1" dirty="0">
                <a:sym typeface="Arial"/>
              </a:rPr>
              <a:t>We mentioned earlier that case management is very challenging and demanding work. </a:t>
            </a:r>
          </a:p>
          <a:p>
            <a:r>
              <a:rPr lang="en-US" i="1" dirty="0"/>
              <a:t>What makes case management so challenging or demanding?</a:t>
            </a:r>
          </a:p>
          <a:p>
            <a:r>
              <a:rPr lang="en-US" dirty="0"/>
              <a:t>Example responses:</a:t>
            </a:r>
          </a:p>
          <a:p>
            <a:pPr lvl="1"/>
            <a:r>
              <a:rPr lang="en-US" dirty="0"/>
              <a:t>Helping others (witnessing children facing protection risks, listening to children sharing traumatic experiences,…) has a emotional and psychological impact on a person. </a:t>
            </a:r>
          </a:p>
          <a:p>
            <a:pPr lvl="1"/>
            <a:r>
              <a:rPr lang="en-US" dirty="0"/>
              <a:t>Always responding with empathy can be exhausting (compassion fatigue)</a:t>
            </a:r>
          </a:p>
          <a:p>
            <a:pPr lvl="1"/>
            <a:r>
              <a:rPr lang="en-US" dirty="0"/>
              <a:t>Feeling powerless (when being unable to provide or ensure access to a specific type of support) can be very frustrating</a:t>
            </a:r>
          </a:p>
          <a:p>
            <a:pPr lvl="1"/>
            <a:r>
              <a:rPr lang="en-US" dirty="0"/>
              <a:t>Not being appreciated for the work done can be frustrating, angering or disappointing</a:t>
            </a:r>
          </a:p>
          <a:p>
            <a:pPr lvl="1"/>
            <a:r>
              <a:rPr lang="en-US" dirty="0"/>
              <a:t>When providing support to children at-risk, the caseworker can sometimes be exposed to risks themselves </a:t>
            </a:r>
          </a:p>
          <a:p>
            <a:pPr lvl="1"/>
            <a:r>
              <a:rPr lang="en-US" dirty="0"/>
              <a:t>Can be hard to maintain the balance when building and strengthening a case management relationship with a child, parent or caregiver. </a:t>
            </a:r>
          </a:p>
          <a:p>
            <a:pPr lvl="1"/>
            <a:r>
              <a:rPr lang="en-US" dirty="0">
                <a:sym typeface="Arial"/>
              </a:rPr>
              <a:t>High caseloads and long to-do lists can be stressful </a:t>
            </a:r>
          </a:p>
          <a:p>
            <a:pPr lvl="1"/>
            <a:r>
              <a:rPr lang="en-US" dirty="0">
                <a:sym typeface="Arial"/>
              </a:rPr>
              <a:t>Frequent travel to different areas of intervention can be tiring</a:t>
            </a:r>
          </a:p>
          <a:p>
            <a:r>
              <a:rPr lang="en-US" dirty="0"/>
              <a:t>Provide participants a minute to reflect</a:t>
            </a:r>
          </a:p>
          <a:p>
            <a:r>
              <a:rPr lang="en-US" dirty="0"/>
              <a:t>Ask for volunteers to share their responses</a:t>
            </a:r>
          </a:p>
          <a:p>
            <a:r>
              <a:rPr lang="en-US" dirty="0"/>
              <a:t>Write down their responses on a flipchart</a:t>
            </a:r>
            <a:endParaRPr lang="en-US" dirty="0">
              <a:sym typeface="Arial"/>
            </a:endParaRPr>
          </a:p>
          <a:p>
            <a:pPr lvl="1"/>
            <a:endParaRPr lang="en-US" dirty="0">
              <a:sym typeface="Arial"/>
            </a:endParaRPr>
          </a:p>
        </p:txBody>
      </p:sp>
      <p:sp>
        <p:nvSpPr>
          <p:cNvPr id="3" name="Slide Image Placeholder 2">
            <a:extLst>
              <a:ext uri="{FF2B5EF4-FFF2-40B4-BE49-F238E27FC236}">
                <a16:creationId xmlns:a16="http://schemas.microsoft.com/office/drawing/2014/main" id="{164EDF59-3C5C-E0F0-8378-E8E63559832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993DA18-4E4A-EB6C-782E-65C9576C2D1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54</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INDIVIDUAL WORK (15 minutes)</a:t>
            </a:r>
          </a:p>
          <a:p>
            <a:r>
              <a:rPr lang="en-GB" dirty="0"/>
              <a:t>We will draft our own personal support and self-care plan</a:t>
            </a:r>
          </a:p>
          <a:p>
            <a:r>
              <a:rPr lang="en-GB" dirty="0"/>
              <a:t>Guide participants to </a:t>
            </a:r>
            <a:r>
              <a:rPr lang="en-GB" b="1" dirty="0"/>
              <a:t>Workbook page 39: Self-care and support plan</a:t>
            </a:r>
            <a:endParaRPr lang="en-GB" dirty="0"/>
          </a:p>
          <a:p>
            <a:r>
              <a:rPr lang="en-GB" i="1" dirty="0"/>
              <a:t>On your own:</a:t>
            </a:r>
          </a:p>
          <a:p>
            <a:pPr lvl="1"/>
            <a:r>
              <a:rPr lang="en-GB" i="1" dirty="0"/>
              <a:t>Reflect on the questions</a:t>
            </a:r>
          </a:p>
          <a:p>
            <a:pPr lvl="1"/>
            <a:r>
              <a:rPr lang="en-GB" i="1" dirty="0"/>
              <a:t>Formulate their own personal answer</a:t>
            </a:r>
          </a:p>
          <a:p>
            <a:r>
              <a:rPr lang="en-GB" i="1" dirty="0"/>
              <a:t>This is an individual exercise, as each person is different and therefore these questions cannot be replied in pairs or groups. </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15 minutes to complete the activity</a:t>
            </a:r>
          </a:p>
          <a:p>
            <a:r>
              <a:rPr lang="en-GB" dirty="0"/>
              <a:t>If anyone struggles to come up with ideas, they can ask for assistance from the facilitator or their neighbour if they feel comfortable</a:t>
            </a:r>
          </a:p>
          <a:p>
            <a:endParaRPr lang="en-GB" dirty="0"/>
          </a:p>
          <a:p>
            <a:pPr marL="0" indent="0">
              <a:buNone/>
            </a:pPr>
            <a:r>
              <a:rPr lang="en-GB" b="1" dirty="0"/>
              <a:t>PLENARY DISCUSSION (5 minutes)</a:t>
            </a:r>
          </a:p>
          <a:p>
            <a:r>
              <a:rPr lang="en-GB" i="1" dirty="0"/>
              <a:t>Would anyone like to share their reflections or actions points?</a:t>
            </a:r>
          </a:p>
          <a:p>
            <a:r>
              <a:rPr lang="en-GB" dirty="0"/>
              <a:t>It is totally voluntary to share reflections or actions points, so make sure this is clear an nobody feels pressured to share.</a:t>
            </a:r>
          </a:p>
          <a:p>
            <a:r>
              <a:rPr lang="en-GB" i="1" dirty="0"/>
              <a:t>Explain to the participants that each caseworker should receive the support they need </a:t>
            </a:r>
          </a:p>
          <a:p>
            <a:r>
              <a:rPr lang="en-GB" i="1" dirty="0"/>
              <a:t>Each case management agency should have a supervisor supporting the caseworkers. </a:t>
            </a:r>
          </a:p>
          <a:p>
            <a:r>
              <a:rPr lang="en-GB" i="1" dirty="0"/>
              <a:t>If individual meetings with the supervisor are planned, it can be helpful to discuss these reflections on support and self-care with the supervision</a:t>
            </a:r>
          </a:p>
        </p:txBody>
      </p:sp>
      <p:sp>
        <p:nvSpPr>
          <p:cNvPr id="6" name="Slide Image Placeholder 5">
            <a:extLst>
              <a:ext uri="{FF2B5EF4-FFF2-40B4-BE49-F238E27FC236}">
                <a16:creationId xmlns:a16="http://schemas.microsoft.com/office/drawing/2014/main" id="{2B260783-6800-E0E7-95AA-FEC533BB69E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98372A26-2F50-54F9-5C94-4C516FDCEAA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55</a:t>
            </a:fld>
            <a:endParaRPr lang="en-US" sz="1200" dirty="0">
              <a:latin typeface="+mn-lt"/>
            </a:endParaRPr>
          </a:p>
        </p:txBody>
      </p:sp>
    </p:spTree>
    <p:extLst>
      <p:ext uri="{BB962C8B-B14F-4D97-AF65-F5344CB8AC3E}">
        <p14:creationId xmlns:p14="http://schemas.microsoft.com/office/powerpoint/2010/main" val="10798300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caseworker should receive support by a supervisor and coach. </a:t>
            </a:r>
          </a:p>
          <a:p>
            <a:r>
              <a:rPr lang="en-US" i="1" dirty="0">
                <a:sym typeface="Century Gothic"/>
              </a:rPr>
              <a:t>Child </a:t>
            </a:r>
            <a:r>
              <a:rPr lang="en-CA" i="1" dirty="0">
                <a:sym typeface="Calibri"/>
              </a:rPr>
              <a:t>protection work is not easy, and </a:t>
            </a:r>
            <a:r>
              <a:rPr lang="en-CA" i="1" dirty="0"/>
              <a:t>it will take time for caseworkers</a:t>
            </a:r>
            <a:r>
              <a:rPr lang="en-CA" i="1" dirty="0">
                <a:sym typeface="Calibri"/>
              </a:rPr>
              <a:t> develop their competencies throughout their career. </a:t>
            </a:r>
          </a:p>
          <a:p>
            <a:r>
              <a:rPr lang="en-CA" i="1" dirty="0">
                <a:sym typeface="Calibri"/>
              </a:rPr>
              <a:t>Caseworkers </a:t>
            </a:r>
            <a:r>
              <a:rPr lang="en-US" i="1" dirty="0"/>
              <a:t>should have time and space to reflect or think about:</a:t>
            </a:r>
          </a:p>
          <a:p>
            <a:pPr lvl="1"/>
            <a:r>
              <a:rPr lang="en-US" i="1" dirty="0"/>
              <a:t>What they are doing well</a:t>
            </a:r>
          </a:p>
          <a:p>
            <a:pPr lvl="1"/>
            <a:r>
              <a:rPr lang="en-US" i="1" dirty="0"/>
              <a:t>What they could be doing better </a:t>
            </a:r>
          </a:p>
          <a:p>
            <a:pPr lvl="1"/>
            <a:r>
              <a:rPr lang="en-US" i="1" dirty="0"/>
              <a:t>Which areas they want to improve or request support</a:t>
            </a:r>
          </a:p>
          <a:p>
            <a:r>
              <a:rPr lang="en-US" i="1" dirty="0"/>
              <a:t>It is through supervision that caseworkers can continue </a:t>
            </a:r>
            <a:r>
              <a:rPr lang="en-CA" i="1" dirty="0"/>
              <a:t>refreshing and reflecting on their knowledge, skills, and attitudes.</a:t>
            </a:r>
            <a:endParaRPr lang="en-US" i="1" dirty="0"/>
          </a:p>
          <a:p>
            <a:r>
              <a:rPr lang="en-CA" dirty="0">
                <a:sym typeface="Calibri"/>
              </a:rPr>
              <a:t>Present the slide</a:t>
            </a:r>
            <a:endParaRPr lang="en-BE" dirty="0"/>
          </a:p>
        </p:txBody>
      </p:sp>
      <p:sp>
        <p:nvSpPr>
          <p:cNvPr id="6" name="Slide Image Placeholder 5">
            <a:extLst>
              <a:ext uri="{FF2B5EF4-FFF2-40B4-BE49-F238E27FC236}">
                <a16:creationId xmlns:a16="http://schemas.microsoft.com/office/drawing/2014/main" id="{CFFD65EC-312B-299B-3088-1949BCEE4EC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DE7FEAC-C442-6C9F-1AF0-8F91521D13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56</a:t>
            </a:fld>
            <a:endParaRPr lang="en-US" sz="1200" dirty="0">
              <a:latin typeface="+mn-lt"/>
            </a:endParaRPr>
          </a:p>
        </p:txBody>
      </p:sp>
    </p:spTree>
    <p:extLst>
      <p:ext uri="{BB962C8B-B14F-4D97-AF65-F5344CB8AC3E}">
        <p14:creationId xmlns:p14="http://schemas.microsoft.com/office/powerpoint/2010/main" val="19343095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INDIVIDUAL WORK (5 minutes)</a:t>
            </a:r>
          </a:p>
          <a:p>
            <a:r>
              <a:rPr lang="en-GB" dirty="0">
                <a:sym typeface="Arial"/>
              </a:rPr>
              <a:t>Guide participants to </a:t>
            </a:r>
            <a:r>
              <a:rPr lang="en-GB" b="1" dirty="0">
                <a:sym typeface="Arial"/>
              </a:rPr>
              <a:t>Workbook page 40: Learning objectives</a:t>
            </a:r>
          </a:p>
          <a:p>
            <a:r>
              <a:rPr lang="en-GB" i="1" dirty="0">
                <a:sym typeface="Arial"/>
              </a:rPr>
              <a:t>It’s important to take the time to review the learning objectives (</a:t>
            </a:r>
            <a:r>
              <a:rPr lang="en-GB" b="1" i="1" dirty="0">
                <a:sym typeface="Arial"/>
              </a:rPr>
              <a:t>Workbook page 23</a:t>
            </a:r>
            <a:r>
              <a:rPr lang="en-GB" i="1" dirty="0">
                <a:sym typeface="Arial"/>
              </a:rPr>
              <a:t>) and reflect on your achievements at the end of this training. </a:t>
            </a:r>
          </a:p>
          <a:p>
            <a:r>
              <a:rPr lang="en-GB" i="1" dirty="0">
                <a:sym typeface="Arial"/>
              </a:rPr>
              <a:t>Some learning objectives might require some more information, practice or support from the supervisor to be fully achieved.</a:t>
            </a:r>
          </a:p>
          <a:p>
            <a:r>
              <a:rPr lang="en-GB" i="1" dirty="0">
                <a:sym typeface="Arial"/>
              </a:rPr>
              <a:t>Look back at today’s training and answer the questions on the learning objectives in their workbook. </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sym typeface="Arial"/>
              </a:rPr>
              <a:t>Provide the participants 5 minutes to reflect on these questions</a:t>
            </a:r>
          </a:p>
          <a:p>
            <a:pPr marL="0" marR="0" lvl="0" indent="0" algn="l" defTabSz="914400" rtl="0" eaLnBrk="1" fontAlgn="auto" latinLnBrk="0" hangingPunct="1">
              <a:lnSpc>
                <a:spcPct val="100000"/>
              </a:lnSpc>
              <a:spcBef>
                <a:spcPts val="0"/>
              </a:spcBef>
              <a:spcAft>
                <a:spcPts val="0"/>
              </a:spcAft>
              <a:buClrTx/>
              <a:buSzTx/>
              <a:buNone/>
              <a:tabLst/>
              <a:defRPr/>
            </a:pPr>
            <a:endParaRPr lang="en-GB"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b="1" dirty="0">
                <a:sym typeface="Arial"/>
              </a:rPr>
              <a:t>PLENARY DISCUSSION (5 minutes)</a:t>
            </a:r>
          </a:p>
          <a:p>
            <a:r>
              <a:rPr lang="en-GB" i="1" dirty="0">
                <a:sym typeface="Arial"/>
              </a:rPr>
              <a:t>Would anyone like to share:</a:t>
            </a:r>
          </a:p>
          <a:p>
            <a:pPr lvl="1"/>
            <a:r>
              <a:rPr lang="en-GB" i="1" dirty="0">
                <a:sym typeface="Arial"/>
              </a:rPr>
              <a:t>Which learning objectives you need more information, practice or support on to be fully achieved?</a:t>
            </a:r>
          </a:p>
          <a:p>
            <a:pPr lvl="1"/>
            <a:r>
              <a:rPr lang="en-GB" i="1" dirty="0">
                <a:sym typeface="Arial"/>
              </a:rPr>
              <a:t>Which learning objectives do you feel confident about?</a:t>
            </a:r>
          </a:p>
          <a:p>
            <a:endParaRPr lang="en-GB" i="1" dirty="0">
              <a:sym typeface="Arial"/>
            </a:endParaRPr>
          </a:p>
          <a:p>
            <a:pPr marL="0" indent="0">
              <a:buNone/>
            </a:pPr>
            <a:r>
              <a:rPr lang="en-GB" b="1" dirty="0">
                <a:sym typeface="Arial"/>
              </a:rPr>
              <a:t>INDIVIDUAL WORK (5 minutes)</a:t>
            </a:r>
          </a:p>
          <a:p>
            <a:r>
              <a:rPr lang="en-GB" dirty="0">
                <a:sym typeface="Arial"/>
              </a:rPr>
              <a:t>Continue on </a:t>
            </a:r>
            <a:r>
              <a:rPr lang="en-GB" b="1" dirty="0">
                <a:sym typeface="Arial"/>
              </a:rPr>
              <a:t>Workbook page 40: Reflection</a:t>
            </a:r>
          </a:p>
          <a:p>
            <a:r>
              <a:rPr lang="en-GB" i="1" dirty="0">
                <a:sym typeface="Arial"/>
              </a:rPr>
              <a:t>What surprised you?</a:t>
            </a:r>
          </a:p>
          <a:p>
            <a:r>
              <a:rPr lang="en-GB" i="1" dirty="0">
                <a:sym typeface="Arial"/>
              </a:rPr>
              <a:t>What was challenging?</a:t>
            </a:r>
          </a:p>
          <a:p>
            <a:r>
              <a:rPr lang="en-GB" i="1" dirty="0">
                <a:sym typeface="Arial"/>
              </a:rPr>
              <a:t>What would you like to learn more about?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Inform the participants they have 5 minutes to </a:t>
            </a:r>
            <a:r>
              <a:rPr lang="en-GB" i="0" dirty="0">
                <a:sym typeface="Arial"/>
              </a:rPr>
              <a:t>reflect on these questions</a:t>
            </a:r>
          </a:p>
          <a:p>
            <a:endParaRPr lang="en-GB" dirty="0">
              <a:sym typeface="Arial"/>
            </a:endParaRPr>
          </a:p>
          <a:p>
            <a:pPr marL="0" indent="0">
              <a:buNone/>
            </a:pPr>
            <a:r>
              <a:rPr lang="en-GB" b="1" dirty="0">
                <a:sym typeface="Arial"/>
              </a:rPr>
              <a:t>PLENARY DISCUSSION (5 minutes)</a:t>
            </a:r>
          </a:p>
          <a:p>
            <a:r>
              <a:rPr lang="en-GB" i="1" dirty="0">
                <a:sym typeface="Arial"/>
              </a:rPr>
              <a:t>Would anyone like to share:</a:t>
            </a:r>
          </a:p>
          <a:p>
            <a:pPr lvl="1"/>
            <a:r>
              <a:rPr lang="en-GB" i="1" dirty="0">
                <a:sym typeface="Arial"/>
              </a:rPr>
              <a:t>Something you have learnt today?</a:t>
            </a:r>
          </a:p>
          <a:p>
            <a:pPr lvl="1"/>
            <a:r>
              <a:rPr lang="en-GB" i="1" dirty="0">
                <a:sym typeface="Arial"/>
              </a:rPr>
              <a:t>Something you want to learn more about?</a:t>
            </a:r>
          </a:p>
          <a:p>
            <a:r>
              <a:rPr lang="en-GB" i="0" dirty="0">
                <a:sym typeface="Arial"/>
              </a:rPr>
              <a:t>Explain when training on the next module will start</a:t>
            </a:r>
          </a:p>
          <a:p>
            <a:r>
              <a:rPr lang="en-GB" i="0" dirty="0">
                <a:sym typeface="Arial"/>
              </a:rPr>
              <a:t>Thank the participants for their participation</a:t>
            </a:r>
            <a:endParaRPr lang="en-GB" dirty="0">
              <a:sym typeface="Arial"/>
            </a:endParaRPr>
          </a:p>
        </p:txBody>
      </p:sp>
      <p:sp>
        <p:nvSpPr>
          <p:cNvPr id="6" name="Slide Image Placeholder 5">
            <a:extLst>
              <a:ext uri="{FF2B5EF4-FFF2-40B4-BE49-F238E27FC236}">
                <a16:creationId xmlns:a16="http://schemas.microsoft.com/office/drawing/2014/main" id="{DEDB1B02-EA14-F8C4-58E9-213D0108138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CC475AF-017D-43EC-D2E7-FD26BF1413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57</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n-US" b="1" dirty="0"/>
              <a:t>EXPLANATION</a:t>
            </a:r>
          </a:p>
          <a:p>
            <a:r>
              <a:rPr lang="en-US" dirty="0">
                <a:sym typeface="Helvetica Neue"/>
              </a:rPr>
              <a:t>Present the slide</a:t>
            </a:r>
          </a:p>
          <a:p>
            <a:r>
              <a:rPr lang="en-US" i="1" dirty="0">
                <a:sym typeface="Helvetica Neue"/>
              </a:rPr>
              <a:t>Does anyone have any questions or need clarifications?</a:t>
            </a:r>
          </a:p>
        </p:txBody>
      </p:sp>
      <p:sp>
        <p:nvSpPr>
          <p:cNvPr id="3" name="Slide Image Placeholder 2">
            <a:extLst>
              <a:ext uri="{FF2B5EF4-FFF2-40B4-BE49-F238E27FC236}">
                <a16:creationId xmlns:a16="http://schemas.microsoft.com/office/drawing/2014/main" id="{016B51DE-F527-0208-43BB-BDC130541F1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783399F-D7F2-6A73-2146-4C6EB1AC56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SESSION 2 DURATION: 1h</a:t>
            </a:r>
            <a:endParaRPr lang="en-GB" dirty="0"/>
          </a:p>
          <a:p>
            <a:pPr marL="0" indent="0">
              <a:buNone/>
            </a:pPr>
            <a:r>
              <a:rPr lang="en-GB" dirty="0"/>
              <a:t>______________________________________________________________________________</a:t>
            </a:r>
          </a:p>
          <a:p>
            <a:pPr marL="0" indent="0">
              <a:buNone/>
            </a:pPr>
            <a:endParaRPr lang="en-GB" dirty="0"/>
          </a:p>
          <a:p>
            <a:pPr marL="0" indent="0">
              <a:buNone/>
            </a:pPr>
            <a:r>
              <a:rPr lang="en-GB" b="1" dirty="0"/>
              <a:t>EXPLANATION</a:t>
            </a:r>
          </a:p>
          <a:p>
            <a:r>
              <a:rPr lang="en-GB" i="1" dirty="0"/>
              <a:t>The aim of this session is to build understanding of what child protection case management is. </a:t>
            </a:r>
          </a:p>
          <a:p>
            <a:endParaRPr lang="en-BE" dirty="0"/>
          </a:p>
        </p:txBody>
      </p:sp>
      <p:sp>
        <p:nvSpPr>
          <p:cNvPr id="6" name="Slide Image Placeholder 5">
            <a:extLst>
              <a:ext uri="{FF2B5EF4-FFF2-40B4-BE49-F238E27FC236}">
                <a16:creationId xmlns:a16="http://schemas.microsoft.com/office/drawing/2014/main" id="{7B1EBC03-8AF0-591F-D52D-C3AD78F9F90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B3312C3-0382-677F-2CC8-68B5AF240A3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extLst>
      <p:ext uri="{BB962C8B-B14F-4D97-AF65-F5344CB8AC3E}">
        <p14:creationId xmlns:p14="http://schemas.microsoft.com/office/powerpoint/2010/main" val="2087585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PARTNER WORK (10 minutes) </a:t>
            </a:r>
          </a:p>
          <a:p>
            <a:r>
              <a:rPr lang="en-GB" dirty="0"/>
              <a:t>Divide the group in pairs</a:t>
            </a:r>
          </a:p>
          <a:p>
            <a:r>
              <a:rPr lang="en-GB" dirty="0"/>
              <a:t>Guide participants to </a:t>
            </a:r>
            <a:r>
              <a:rPr lang="en-GB" b="1" dirty="0"/>
              <a:t>Workbook page 24: Defining case management</a:t>
            </a:r>
          </a:p>
          <a:p>
            <a:r>
              <a:rPr lang="en-GB" i="1" dirty="0"/>
              <a:t>With your partner:</a:t>
            </a:r>
          </a:p>
          <a:p>
            <a:pPr lvl="1"/>
            <a:r>
              <a:rPr lang="en-GB" i="1" dirty="0"/>
              <a:t>Draft a definition of child protection case management</a:t>
            </a:r>
          </a:p>
          <a:p>
            <a:pPr lvl="1"/>
            <a:r>
              <a:rPr lang="en-GB" i="1" dirty="0"/>
              <a:t>Three questions at the top of the page are provided to help you reflect on what needs to be included in your definition.</a:t>
            </a:r>
          </a:p>
          <a:p>
            <a:r>
              <a:rPr lang="en-GB" dirty="0"/>
              <a:t>Provide the participants with 10 minutes to complete</a:t>
            </a:r>
          </a:p>
          <a:p>
            <a:endParaRPr lang="en-GB" dirty="0"/>
          </a:p>
          <a:p>
            <a:pPr marL="0" indent="0">
              <a:buNone/>
            </a:pPr>
            <a:r>
              <a:rPr lang="en-GB" b="1" dirty="0"/>
              <a:t>PLENARY DISCUSSION (10 minutes)</a:t>
            </a:r>
          </a:p>
          <a:p>
            <a:r>
              <a:rPr lang="en-GB" dirty="0"/>
              <a:t>Ask volunteers to share their definition and write it down on a flipchart</a:t>
            </a:r>
          </a:p>
          <a:p>
            <a:r>
              <a:rPr lang="en-GB" dirty="0"/>
              <a:t>Circle the following words if they appear in the definitions shared by the participants</a:t>
            </a:r>
            <a:endParaRPr lang="en-GB" dirty="0">
              <a:cs typeface="Calibri"/>
            </a:endParaRPr>
          </a:p>
          <a:p>
            <a:pPr lvl="1"/>
            <a:r>
              <a:rPr lang="en-GB" dirty="0"/>
              <a:t>Needs</a:t>
            </a:r>
          </a:p>
          <a:p>
            <a:pPr lvl="1"/>
            <a:r>
              <a:rPr lang="en-GB" dirty="0"/>
              <a:t>Protection risk</a:t>
            </a:r>
          </a:p>
          <a:p>
            <a:pPr lvl="1"/>
            <a:r>
              <a:rPr lang="en-GB" dirty="0"/>
              <a:t>Protection concern</a:t>
            </a:r>
          </a:p>
          <a:p>
            <a:pPr lvl="1"/>
            <a:r>
              <a:rPr lang="en-GB" dirty="0"/>
              <a:t>Systematic</a:t>
            </a:r>
          </a:p>
          <a:p>
            <a:pPr lvl="1"/>
            <a:r>
              <a:rPr lang="en-GB" dirty="0"/>
              <a:t>Timely</a:t>
            </a:r>
          </a:p>
          <a:p>
            <a:pPr lvl="1"/>
            <a:r>
              <a:rPr lang="en-GB" dirty="0"/>
              <a:t>Support </a:t>
            </a:r>
          </a:p>
          <a:p>
            <a:pPr lvl="1"/>
            <a:r>
              <a:rPr lang="en-GB" dirty="0"/>
              <a:t>Coordination</a:t>
            </a:r>
          </a:p>
          <a:p>
            <a:pPr lvl="1"/>
            <a:r>
              <a:rPr lang="en-GB" dirty="0"/>
              <a:t>Referrals</a:t>
            </a:r>
          </a:p>
          <a:p>
            <a:pPr lvl="1"/>
            <a:endParaRPr lang="en-GB" dirty="0"/>
          </a:p>
          <a:p>
            <a:pPr lvl="1"/>
            <a:endParaRPr lang="en-GB" dirty="0"/>
          </a:p>
          <a:p>
            <a:pPr lvl="1"/>
            <a:endParaRPr lang="en-GB" dirty="0"/>
          </a:p>
        </p:txBody>
      </p:sp>
      <p:sp>
        <p:nvSpPr>
          <p:cNvPr id="6" name="Slide Image Placeholder 5">
            <a:extLst>
              <a:ext uri="{FF2B5EF4-FFF2-40B4-BE49-F238E27FC236}">
                <a16:creationId xmlns:a16="http://schemas.microsoft.com/office/drawing/2014/main" id="{14A136AF-0B18-4AE8-C7BB-9E800332233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2CB1442-1E41-F0D8-B32E-7FAC7407007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extLst>
      <p:ext uri="{BB962C8B-B14F-4D97-AF65-F5344CB8AC3E}">
        <p14:creationId xmlns:p14="http://schemas.microsoft.com/office/powerpoint/2010/main" val="952984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A definition of case management is given in the:</a:t>
            </a:r>
          </a:p>
          <a:p>
            <a:pPr lvl="1"/>
            <a:r>
              <a:rPr lang="en-GB" i="1" dirty="0"/>
              <a:t>Child Protection Minimum Standards </a:t>
            </a:r>
          </a:p>
          <a:p>
            <a:pPr lvl="1"/>
            <a:r>
              <a:rPr lang="en-GB" i="1" dirty="0"/>
              <a:t>Interagency Guidelines For Child Protection In Humanitarian Action</a:t>
            </a:r>
          </a:p>
          <a:p>
            <a:r>
              <a:rPr lang="en-GB" dirty="0"/>
              <a:t>Present the slide</a:t>
            </a:r>
          </a:p>
          <a:p>
            <a:r>
              <a:rPr lang="en-GB" dirty="0"/>
              <a:t>Refer to:</a:t>
            </a:r>
          </a:p>
          <a:p>
            <a:pPr lvl="1"/>
            <a:r>
              <a:rPr lang="en-GB" dirty="0"/>
              <a:t>The definitions participants had shared earlier </a:t>
            </a:r>
          </a:p>
          <a:p>
            <a:pPr lvl="1"/>
            <a:r>
              <a:rPr lang="en-GB" dirty="0"/>
              <a:t>The words that are circled that are also used in the inter-agency definition</a:t>
            </a:r>
          </a:p>
          <a:p>
            <a:r>
              <a:rPr lang="en-GB" i="1" dirty="0"/>
              <a:t>You can also find this on </a:t>
            </a:r>
            <a:r>
              <a:rPr lang="en-GB" b="1" i="1" dirty="0"/>
              <a:t>Workbook page 25: Definitions</a:t>
            </a:r>
            <a:endParaRPr lang="en-GB" i="1" dirty="0"/>
          </a:p>
        </p:txBody>
      </p:sp>
      <p:sp>
        <p:nvSpPr>
          <p:cNvPr id="6" name="Slide Image Placeholder 5">
            <a:extLst>
              <a:ext uri="{FF2B5EF4-FFF2-40B4-BE49-F238E27FC236}">
                <a16:creationId xmlns:a16="http://schemas.microsoft.com/office/drawing/2014/main" id="{F4EB5D68-1F5C-25C1-6253-47CF5664C0E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14E7954-73E6-3908-1FC6-52038DFCEFC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extLst>
      <p:ext uri="{BB962C8B-B14F-4D97-AF65-F5344CB8AC3E}">
        <p14:creationId xmlns:p14="http://schemas.microsoft.com/office/powerpoint/2010/main" val="1296218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4030-D6C8-EF5B-E7C9-E41C718F73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951D943A-CD8C-D300-C659-F774105FA0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341C665A-73B9-C804-2DE4-4F09AB0E931E}"/>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2BE73CCB-B292-BE09-0AE4-CC8A72531B8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255C57B-9462-9F8B-8D10-5A4BEFCD84D3}"/>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10993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2CAE-9311-B6F5-9864-7124EE547CF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D228B49-9FF1-D432-35BC-1573F1F2F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B00A7B4-D9B9-0B1D-933E-5FB62F94D657}"/>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7E4713E7-8CD1-EE89-85E5-398CE66F963F}"/>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E0E499F-0F8E-2649-13CA-1BDE665F09F6}"/>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25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10AE78-046D-81C1-32FF-8D7EB2AF5D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A148CD00-F063-5B8C-1929-3360D64C5C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5554AC70-BE8B-F0BC-BE99-9EEBC0CD05ED}"/>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24C40BBE-75D7-8774-EFE5-C99EFFF5CB8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8F99FB1-E463-2694-9778-C685E3FD87F0}"/>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064691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3482586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5"/>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bg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4122468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Picture 3">
            <a:extLst>
              <a:ext uri="{FF2B5EF4-FFF2-40B4-BE49-F238E27FC236}">
                <a16:creationId xmlns:a16="http://schemas.microsoft.com/office/drawing/2014/main" id="{B95C4430-545B-43B4-8F97-B99486693A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5" name="Rectangle 4">
            <a:extLst>
              <a:ext uri="{FF2B5EF4-FFF2-40B4-BE49-F238E27FC236}">
                <a16:creationId xmlns:a16="http://schemas.microsoft.com/office/drawing/2014/main" id="{8D558F4F-F02F-4C45-8C27-F7DD99B0F78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mn-lt"/>
                <a:ea typeface="Calibri"/>
                <a:cs typeface="Calibri"/>
                <a:sym typeface="Calibri"/>
              </a:rPr>
              <a:t>Level 1 Module 2: </a:t>
            </a:r>
            <a:r>
              <a:rPr lang="en-US" sz="1400" b="1" i="0" u="none" strike="noStrike" cap="none" dirty="0">
                <a:solidFill>
                  <a:schemeClr val="bg2">
                    <a:lumMod val="75000"/>
                  </a:schemeClr>
                </a:solidFill>
                <a:latin typeface="+mn-lt"/>
                <a:ea typeface="Calibri"/>
                <a:cs typeface="Calibri"/>
                <a:sym typeface="Calibri"/>
              </a:rPr>
              <a:t>Foundations of Case Management</a:t>
            </a:r>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p:spPr>
        <p:txBody>
          <a:bodyPr>
            <a:normAutofit/>
          </a:bodyPr>
          <a:lstStyle>
            <a:lvl1pPr algn="ctr">
              <a:defRPr sz="3200" b="1">
                <a:solidFill>
                  <a:schemeClr val="accent5"/>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71399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D6D93-1933-C35B-524F-063A433BFC4A}"/>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ABC89C65-E993-A225-C17A-8A99B1D731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BCD55C0-A639-AF05-81C4-98251450C027}"/>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A4C6D330-F870-FBE2-E94A-69D891AC9BB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3878CC3-2FCD-FE09-7212-8A69ACE761BB}"/>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95327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21B7-687F-A3C0-3B6F-4089E46321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97675955-1AE9-48D7-5D78-BC3F74CE27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1796F2-37EE-FFD3-8873-1AF92236A02E}"/>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3287A190-3C62-4AAD-A046-279F12B6A18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DD5FCAD-583D-2B37-4501-EB87BA122E23}"/>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79416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A1BE0-60C8-7A89-436B-6BEE34107F94}"/>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939298D3-8ABF-28CA-E405-D8AC5F4154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43DF2E20-002A-25C3-056C-87CF2B563D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C83BF844-92DF-FF55-51F7-68A95C588C41}"/>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6" name="Footer Placeholder 5">
            <a:extLst>
              <a:ext uri="{FF2B5EF4-FFF2-40B4-BE49-F238E27FC236}">
                <a16:creationId xmlns:a16="http://schemas.microsoft.com/office/drawing/2014/main" id="{6AD206ED-9DC0-8F7E-FAE7-1326F8BFA959}"/>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B8CB11B8-BF92-F625-932B-EF6CEA2F9520}"/>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94016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37BA-26F1-A3BC-BBF0-4E530D6B161D}"/>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F00B0509-BC70-0C1A-FB4C-1C8B63BA06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7FABA4-3DD1-4C57-8BE7-03EDC9A16A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62C6786E-C9C1-E8F1-6572-6B8429B87C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28ABD4-0AE1-A87B-78B4-8CBB1AE932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691E12EF-9DFB-B445-F1B3-50192AA12A8F}"/>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8" name="Footer Placeholder 7">
            <a:extLst>
              <a:ext uri="{FF2B5EF4-FFF2-40B4-BE49-F238E27FC236}">
                <a16:creationId xmlns:a16="http://schemas.microsoft.com/office/drawing/2014/main" id="{8444E0CE-3CAE-8967-35AC-E1F02DBAD5CF}"/>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2FF18714-73B9-92EA-511C-98BE5962AB4E}"/>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354152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B4958-DCD7-2D38-C5D0-31662410BCB5}"/>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CE7186A0-FC7A-A240-83F6-2CA6EA69E3D0}"/>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4" name="Footer Placeholder 3">
            <a:extLst>
              <a:ext uri="{FF2B5EF4-FFF2-40B4-BE49-F238E27FC236}">
                <a16:creationId xmlns:a16="http://schemas.microsoft.com/office/drawing/2014/main" id="{FEF04807-CC3F-9B24-E1FC-9B241239ADAA}"/>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9BA25954-8820-2D71-ED82-13AE797C060E}"/>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58767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BE883B-DBA4-C1A9-8C21-0723CB308907}"/>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3" name="Footer Placeholder 2">
            <a:extLst>
              <a:ext uri="{FF2B5EF4-FFF2-40B4-BE49-F238E27FC236}">
                <a16:creationId xmlns:a16="http://schemas.microsoft.com/office/drawing/2014/main" id="{00CABF53-678B-614D-D299-2A68E9DCD143}"/>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F358174A-0E63-6F63-0ED4-7465940EF536}"/>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2605468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78D36-C292-A52C-C981-BB4F01CFD4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B70A2FCF-8E76-82EE-30D6-25829B3E7F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879002AF-9E73-ED0B-051B-5F014F5345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9BDB82-23AD-5107-191B-C3D1DDE2ABD6}"/>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6" name="Footer Placeholder 5">
            <a:extLst>
              <a:ext uri="{FF2B5EF4-FFF2-40B4-BE49-F238E27FC236}">
                <a16:creationId xmlns:a16="http://schemas.microsoft.com/office/drawing/2014/main" id="{7E550E2C-AF06-02CB-FAD0-16301B5F2268}"/>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CC26A7B-74A6-57EE-8E2B-D85F20DEB6AF}"/>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3013110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8834-633B-55AA-505E-967858A36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F79D6863-9F88-C56F-0533-C4E72C91F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8063DCEA-A461-FBBD-0525-1E668AA27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FBBFF7-8D0C-18DA-743C-A847709E21E3}"/>
              </a:ext>
            </a:extLst>
          </p:cNvPr>
          <p:cNvSpPr>
            <a:spLocks noGrp="1"/>
          </p:cNvSpPr>
          <p:nvPr>
            <p:ph type="dt" sz="half" idx="10"/>
          </p:nvPr>
        </p:nvSpPr>
        <p:spPr/>
        <p:txBody>
          <a:bodyPr/>
          <a:lstStyle/>
          <a:p>
            <a:fld id="{D0CB6F06-430C-4051-8C0E-2543CB371EC4}" type="datetimeFigureOut">
              <a:rPr lang="en-BE" smtClean="0"/>
              <a:t>31/03/2023</a:t>
            </a:fld>
            <a:endParaRPr lang="en-BE"/>
          </a:p>
        </p:txBody>
      </p:sp>
      <p:sp>
        <p:nvSpPr>
          <p:cNvPr id="6" name="Footer Placeholder 5">
            <a:extLst>
              <a:ext uri="{FF2B5EF4-FFF2-40B4-BE49-F238E27FC236}">
                <a16:creationId xmlns:a16="http://schemas.microsoft.com/office/drawing/2014/main" id="{7279498D-0846-44B8-92FD-6D2BDEF2320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371E74F-EE47-4B1C-C6A4-6DAC7286E1D7}"/>
              </a:ext>
            </a:extLst>
          </p:cNvPr>
          <p:cNvSpPr>
            <a:spLocks noGrp="1"/>
          </p:cNvSpPr>
          <p:nvPr>
            <p:ph type="sldNum" sz="quarter" idx="12"/>
          </p:nvPr>
        </p:nvSpPr>
        <p:spPr/>
        <p:txBody>
          <a:bodyPr/>
          <a:lstStyle/>
          <a:p>
            <a:fld id="{3713BF5B-FD2C-4BC0-B031-C5127636676D}" type="slidenum">
              <a:rPr lang="en-BE" smtClean="0"/>
              <a:t>‹#›</a:t>
            </a:fld>
            <a:endParaRPr lang="en-BE"/>
          </a:p>
        </p:txBody>
      </p:sp>
    </p:spTree>
    <p:extLst>
      <p:ext uri="{BB962C8B-B14F-4D97-AF65-F5344CB8AC3E}">
        <p14:creationId xmlns:p14="http://schemas.microsoft.com/office/powerpoint/2010/main" val="1358118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EFC601-0C44-2DE7-700E-D5FABF492E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3D7C6A06-F621-DC02-55CC-E13A21D626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DFADE7FA-220E-1B0D-4B5C-FBA222E984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CB6F06-430C-4051-8C0E-2543CB371EC4}" type="datetimeFigureOut">
              <a:rPr lang="en-BE" smtClean="0"/>
              <a:t>31/03/2023</a:t>
            </a:fld>
            <a:endParaRPr lang="en-BE"/>
          </a:p>
        </p:txBody>
      </p:sp>
      <p:sp>
        <p:nvSpPr>
          <p:cNvPr id="5" name="Footer Placeholder 4">
            <a:extLst>
              <a:ext uri="{FF2B5EF4-FFF2-40B4-BE49-F238E27FC236}">
                <a16:creationId xmlns:a16="http://schemas.microsoft.com/office/drawing/2014/main" id="{B42C3CB3-8D57-86AD-1D8C-4E91ABF386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657E79E-B088-0BAE-35D4-2A8769C99A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3BF5B-FD2C-4BC0-B031-C5127636676D}" type="slidenum">
              <a:rPr lang="en-BE" smtClean="0"/>
              <a:t>‹#›</a:t>
            </a:fld>
            <a:endParaRPr lang="en-BE"/>
          </a:p>
        </p:txBody>
      </p:sp>
    </p:spTree>
    <p:extLst>
      <p:ext uri="{BB962C8B-B14F-4D97-AF65-F5344CB8AC3E}">
        <p14:creationId xmlns:p14="http://schemas.microsoft.com/office/powerpoint/2010/main" val="2897334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047366-B7C4-7B45-4C43-E9BDE7B8064B}"/>
              </a:ext>
            </a:extLst>
          </p:cNvPr>
          <p:cNvSpPr txBox="1"/>
          <p:nvPr/>
        </p:nvSpPr>
        <p:spPr>
          <a:xfrm>
            <a:off x="851850" y="1347228"/>
            <a:ext cx="6181725" cy="2616101"/>
          </a:xfrm>
          <a:prstGeom prst="rect">
            <a:avLst/>
          </a:prstGeom>
          <a:noFill/>
        </p:spPr>
        <p:txBody>
          <a:bodyPr wrap="square" rtlCol="0">
            <a:spAutoFit/>
          </a:bodyPr>
          <a:lstStyle/>
          <a:p>
            <a:r>
              <a:rPr lang="en-CA" sz="5400" b="1">
                <a:solidFill>
                  <a:schemeClr val="accent5"/>
                </a:solidFill>
                <a:latin typeface="Garamond" panose="02020404030301010803" pitchFamily="18" charset="0"/>
              </a:rPr>
              <a:t>Foundations of CP </a:t>
            </a:r>
            <a:r>
              <a:rPr lang="en-CA" sz="5400" b="1" dirty="0">
                <a:solidFill>
                  <a:schemeClr val="accent5"/>
                </a:solidFill>
                <a:latin typeface="Garamond" panose="02020404030301010803" pitchFamily="18" charset="0"/>
              </a:rPr>
              <a:t>Case Management</a:t>
            </a:r>
          </a:p>
          <a:p>
            <a:endParaRPr lang="en-CA" sz="2800" b="1" spc="300" dirty="0">
              <a:solidFill>
                <a:schemeClr val="accent5"/>
              </a:solidFill>
              <a:latin typeface="Garamond" panose="02020404030301010803" pitchFamily="18" charset="0"/>
            </a:endParaRPr>
          </a:p>
          <a:p>
            <a:r>
              <a:rPr lang="en-CA" sz="2800" b="1" spc="300" dirty="0">
                <a:solidFill>
                  <a:schemeClr val="accent5"/>
                </a:solidFill>
                <a:latin typeface="Garamond" panose="02020404030301010803" pitchFamily="18" charset="0"/>
              </a:rPr>
              <a:t>LEVEL 1 MODULE 2</a:t>
            </a:r>
          </a:p>
        </p:txBody>
      </p:sp>
      <p:pic>
        <p:nvPicPr>
          <p:cNvPr id="4" name="Picture 3" descr="Logo&#10;&#10;Description automatically generated">
            <a:extLst>
              <a:ext uri="{FF2B5EF4-FFF2-40B4-BE49-F238E27FC236}">
                <a16:creationId xmlns:a16="http://schemas.microsoft.com/office/drawing/2014/main" id="{FBA6E971-DD8A-9150-CE04-0170ABD555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7593" y="4258960"/>
            <a:ext cx="2405008" cy="923462"/>
          </a:xfrm>
          <a:prstGeom prst="rect">
            <a:avLst/>
          </a:prstGeom>
        </p:spPr>
      </p:pic>
      <p:pic>
        <p:nvPicPr>
          <p:cNvPr id="5" name="Picture 4" descr="Text&#10;&#10;Description automatically generated">
            <a:extLst>
              <a:ext uri="{FF2B5EF4-FFF2-40B4-BE49-F238E27FC236}">
                <a16:creationId xmlns:a16="http://schemas.microsoft.com/office/drawing/2014/main" id="{757EFDEF-3F29-8981-91CB-842F06EC40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406" y="4360601"/>
            <a:ext cx="2405009" cy="685884"/>
          </a:xfrm>
          <a:prstGeom prst="rect">
            <a:avLst/>
          </a:prstGeom>
        </p:spPr>
      </p:pic>
      <p:sp>
        <p:nvSpPr>
          <p:cNvPr id="9" name="Hexagon 8">
            <a:extLst>
              <a:ext uri="{FF2B5EF4-FFF2-40B4-BE49-F238E27FC236}">
                <a16:creationId xmlns:a16="http://schemas.microsoft.com/office/drawing/2014/main" id="{E10CB048-1124-886B-7438-1440466CF507}"/>
              </a:ext>
            </a:extLst>
          </p:cNvPr>
          <p:cNvSpPr/>
          <p:nvPr/>
        </p:nvSpPr>
        <p:spPr>
          <a:xfrm rot="1782986">
            <a:off x="6629402" y="1583539"/>
            <a:ext cx="4510404" cy="3888266"/>
          </a:xfrm>
          <a:prstGeom prst="hexagon">
            <a:avLst>
              <a:gd name="adj" fmla="val 28965"/>
              <a:gd name="vf" fmla="val 11547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8" name="Group 17">
            <a:extLst>
              <a:ext uri="{FF2B5EF4-FFF2-40B4-BE49-F238E27FC236}">
                <a16:creationId xmlns:a16="http://schemas.microsoft.com/office/drawing/2014/main" id="{BC38B6B8-8E0E-F998-0B34-FED0A3A808A4}"/>
              </a:ext>
            </a:extLst>
          </p:cNvPr>
          <p:cNvGrpSpPr/>
          <p:nvPr/>
        </p:nvGrpSpPr>
        <p:grpSpPr>
          <a:xfrm>
            <a:off x="7780788" y="2521399"/>
            <a:ext cx="2249477" cy="1958968"/>
            <a:chOff x="7499908" y="5144366"/>
            <a:chExt cx="702781" cy="580838"/>
          </a:xfrm>
        </p:grpSpPr>
        <p:grpSp>
          <p:nvGrpSpPr>
            <p:cNvPr id="19" name="Group 18">
              <a:extLst>
                <a:ext uri="{FF2B5EF4-FFF2-40B4-BE49-F238E27FC236}">
                  <a16:creationId xmlns:a16="http://schemas.microsoft.com/office/drawing/2014/main" id="{7C4E94A9-589F-7065-B65C-51BBE4CD5E38}"/>
                </a:ext>
              </a:extLst>
            </p:cNvPr>
            <p:cNvGrpSpPr/>
            <p:nvPr/>
          </p:nvGrpSpPr>
          <p:grpSpPr>
            <a:xfrm>
              <a:off x="7499908" y="5144366"/>
              <a:ext cx="702781" cy="580838"/>
              <a:chOff x="5957706" y="3325646"/>
              <a:chExt cx="2611796" cy="1892062"/>
            </a:xfrm>
            <a:solidFill>
              <a:schemeClr val="bg1"/>
            </a:solidFill>
          </p:grpSpPr>
          <p:sp>
            <p:nvSpPr>
              <p:cNvPr id="22" name="Rectangle: Rounded Corners 21">
                <a:extLst>
                  <a:ext uri="{FF2B5EF4-FFF2-40B4-BE49-F238E27FC236}">
                    <a16:creationId xmlns:a16="http://schemas.microsoft.com/office/drawing/2014/main" id="{6028A717-9C3B-7768-762E-95D5F9A56100}"/>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3" name="Rectangle: Top Corners Rounded 22">
                <a:extLst>
                  <a:ext uri="{FF2B5EF4-FFF2-40B4-BE49-F238E27FC236}">
                    <a16:creationId xmlns:a16="http://schemas.microsoft.com/office/drawing/2014/main" id="{CEED9CE8-90F7-E096-0F10-E0145E569B32}"/>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20" name="Round Same Side Corner Rectangle 35">
              <a:extLst>
                <a:ext uri="{FF2B5EF4-FFF2-40B4-BE49-F238E27FC236}">
                  <a16:creationId xmlns:a16="http://schemas.microsoft.com/office/drawing/2014/main" id="{BB8CAB86-650A-26FC-61DF-0E486DA3522B}"/>
                </a:ext>
              </a:extLst>
            </p:cNvPr>
            <p:cNvSpPr/>
            <p:nvPr/>
          </p:nvSpPr>
          <p:spPr>
            <a:xfrm>
              <a:off x="7761324" y="5516290"/>
              <a:ext cx="180932" cy="134310"/>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102B2D1F-DE45-ECF5-3DF8-881A4843A67D}"/>
                </a:ext>
              </a:extLst>
            </p:cNvPr>
            <p:cNvSpPr/>
            <p:nvPr/>
          </p:nvSpPr>
          <p:spPr>
            <a:xfrm>
              <a:off x="7759987" y="5302716"/>
              <a:ext cx="189842" cy="18226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id="{A3613698-B9C6-09B0-298E-21400F50E026}"/>
              </a:ext>
            </a:extLst>
          </p:cNvPr>
          <p:cNvSpPr/>
          <p:nvPr/>
        </p:nvSpPr>
        <p:spPr>
          <a:xfrm>
            <a:off x="3485322" y="1913599"/>
            <a:ext cx="7702457"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“Children and families who face child protection concerns in humanitarian settings are identified and have their needs addressed through an individualized case management process including direct one-on-one support and connections to relevant service providers.”</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Standard 18</a:t>
            </a:r>
          </a:p>
        </p:txBody>
      </p:sp>
      <p:pic>
        <p:nvPicPr>
          <p:cNvPr id="3" name="Picture 2">
            <a:extLst>
              <a:ext uri="{FF2B5EF4-FFF2-40B4-BE49-F238E27FC236}">
                <a16:creationId xmlns:a16="http://schemas.microsoft.com/office/drawing/2014/main" id="{C1B6E15D-96AF-ECF8-7ECE-0939B143B80B}"/>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grpSp>
        <p:nvGrpSpPr>
          <p:cNvPr id="14" name="Group 13">
            <a:extLst>
              <a:ext uri="{FF2B5EF4-FFF2-40B4-BE49-F238E27FC236}">
                <a16:creationId xmlns:a16="http://schemas.microsoft.com/office/drawing/2014/main" id="{BF01C76C-2E0D-9340-049A-BA2C58A93A9F}"/>
              </a:ext>
            </a:extLst>
          </p:cNvPr>
          <p:cNvGrpSpPr/>
          <p:nvPr/>
        </p:nvGrpSpPr>
        <p:grpSpPr>
          <a:xfrm>
            <a:off x="10228983" y="337468"/>
            <a:ext cx="1587872" cy="1368854"/>
            <a:chOff x="10228983" y="337468"/>
            <a:chExt cx="1587872" cy="1368854"/>
          </a:xfrm>
        </p:grpSpPr>
        <p:sp>
          <p:nvSpPr>
            <p:cNvPr id="15" name="Hexagon 14">
              <a:extLst>
                <a:ext uri="{FF2B5EF4-FFF2-40B4-BE49-F238E27FC236}">
                  <a16:creationId xmlns:a16="http://schemas.microsoft.com/office/drawing/2014/main" id="{224FA065-4AA7-DF86-796E-F2B2E1BF4EB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6" name="Group 15">
              <a:extLst>
                <a:ext uri="{FF2B5EF4-FFF2-40B4-BE49-F238E27FC236}">
                  <a16:creationId xmlns:a16="http://schemas.microsoft.com/office/drawing/2014/main" id="{90B12D88-9E0B-F7FF-E2A3-98D10C373342}"/>
                </a:ext>
              </a:extLst>
            </p:cNvPr>
            <p:cNvGrpSpPr/>
            <p:nvPr/>
          </p:nvGrpSpPr>
          <p:grpSpPr>
            <a:xfrm>
              <a:off x="10741851" y="707024"/>
              <a:ext cx="562136" cy="634675"/>
              <a:chOff x="760175" y="830141"/>
              <a:chExt cx="867619" cy="979580"/>
            </a:xfrm>
          </p:grpSpPr>
          <p:sp>
            <p:nvSpPr>
              <p:cNvPr id="17" name="Rectangle 16">
                <a:extLst>
                  <a:ext uri="{FF2B5EF4-FFF2-40B4-BE49-F238E27FC236}">
                    <a16:creationId xmlns:a16="http://schemas.microsoft.com/office/drawing/2014/main" id="{5791EFD1-988B-BAF1-286D-DC88AA5CFDD6}"/>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25</a:t>
                </a:r>
              </a:p>
            </p:txBody>
          </p:sp>
          <p:sp>
            <p:nvSpPr>
              <p:cNvPr id="18" name="Rectangle 17">
                <a:extLst>
                  <a:ext uri="{FF2B5EF4-FFF2-40B4-BE49-F238E27FC236}">
                    <a16:creationId xmlns:a16="http://schemas.microsoft.com/office/drawing/2014/main" id="{B00E30D8-9F7B-12B2-6B1D-177187907434}"/>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9" name="TextBox 18">
            <a:extLst>
              <a:ext uri="{FF2B5EF4-FFF2-40B4-BE49-F238E27FC236}">
                <a16:creationId xmlns:a16="http://schemas.microsoft.com/office/drawing/2014/main" id="{665231D8-3384-DA68-930B-269926ADDECD}"/>
              </a:ext>
            </a:extLst>
          </p:cNvPr>
          <p:cNvSpPr txBox="1"/>
          <p:nvPr/>
        </p:nvSpPr>
        <p:spPr>
          <a:xfrm>
            <a:off x="4240593" y="5066958"/>
            <a:ext cx="6947186"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(2019). Minimum Standards for Child Protection in Humanitarian Action</a:t>
            </a:r>
          </a:p>
        </p:txBody>
      </p:sp>
    </p:spTree>
    <p:extLst>
      <p:ext uri="{BB962C8B-B14F-4D97-AF65-F5344CB8AC3E}">
        <p14:creationId xmlns:p14="http://schemas.microsoft.com/office/powerpoint/2010/main" val="2077005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5CC09-146E-00CA-228B-DE7581246BA6}"/>
              </a:ext>
            </a:extLst>
          </p:cNvPr>
          <p:cNvSpPr>
            <a:spLocks noGrp="1"/>
          </p:cNvSpPr>
          <p:nvPr>
            <p:ph type="title"/>
          </p:nvPr>
        </p:nvSpPr>
        <p:spPr/>
        <p:txBody>
          <a:bodyPr/>
          <a:lstStyle/>
          <a:p>
            <a:r>
              <a:rPr lang="en-GB" dirty="0"/>
              <a:t>Defining case management</a:t>
            </a:r>
            <a:endParaRPr lang="en-BE" dirty="0"/>
          </a:p>
        </p:txBody>
      </p:sp>
      <p:grpSp>
        <p:nvGrpSpPr>
          <p:cNvPr id="63" name="Group 62">
            <a:extLst>
              <a:ext uri="{FF2B5EF4-FFF2-40B4-BE49-F238E27FC236}">
                <a16:creationId xmlns:a16="http://schemas.microsoft.com/office/drawing/2014/main" id="{C576140B-B234-8704-BFA9-276A429A5B9D}"/>
              </a:ext>
            </a:extLst>
          </p:cNvPr>
          <p:cNvGrpSpPr/>
          <p:nvPr/>
        </p:nvGrpSpPr>
        <p:grpSpPr>
          <a:xfrm>
            <a:off x="4572200" y="2225545"/>
            <a:ext cx="6781600" cy="3166054"/>
            <a:chOff x="3335671" y="1906181"/>
            <a:chExt cx="8182438" cy="3820048"/>
          </a:xfrm>
        </p:grpSpPr>
        <p:sp>
          <p:nvSpPr>
            <p:cNvPr id="38" name="Arrow: Down 37">
              <a:extLst>
                <a:ext uri="{FF2B5EF4-FFF2-40B4-BE49-F238E27FC236}">
                  <a16:creationId xmlns:a16="http://schemas.microsoft.com/office/drawing/2014/main" id="{9DCA68FF-3BA9-97D2-190C-24A593D05415}"/>
                </a:ext>
              </a:extLst>
            </p:cNvPr>
            <p:cNvSpPr/>
            <p:nvPr/>
          </p:nvSpPr>
          <p:spPr>
            <a:xfrm rot="10800000">
              <a:off x="3851631" y="1909156"/>
              <a:ext cx="1028699" cy="1519844"/>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400"/>
            </a:p>
          </p:txBody>
        </p:sp>
        <p:sp>
          <p:nvSpPr>
            <p:cNvPr id="39" name="Arrow: Down 38">
              <a:extLst>
                <a:ext uri="{FF2B5EF4-FFF2-40B4-BE49-F238E27FC236}">
                  <a16:creationId xmlns:a16="http://schemas.microsoft.com/office/drawing/2014/main" id="{334CADF5-FFE1-4FFF-515E-A747F4A67CF2}"/>
                </a:ext>
              </a:extLst>
            </p:cNvPr>
            <p:cNvSpPr/>
            <p:nvPr/>
          </p:nvSpPr>
          <p:spPr>
            <a:xfrm>
              <a:off x="3851633" y="4170590"/>
              <a:ext cx="1028698" cy="1519843"/>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400"/>
            </a:p>
          </p:txBody>
        </p:sp>
        <p:sp>
          <p:nvSpPr>
            <p:cNvPr id="40" name="TextBox 39">
              <a:extLst>
                <a:ext uri="{FF2B5EF4-FFF2-40B4-BE49-F238E27FC236}">
                  <a16:creationId xmlns:a16="http://schemas.microsoft.com/office/drawing/2014/main" id="{516E9440-42CC-F829-50F5-A0FB6D966630}"/>
                </a:ext>
              </a:extLst>
            </p:cNvPr>
            <p:cNvSpPr txBox="1"/>
            <p:nvPr/>
          </p:nvSpPr>
          <p:spPr>
            <a:xfrm>
              <a:off x="3335671" y="2098236"/>
              <a:ext cx="723900" cy="936286"/>
            </a:xfrm>
            <a:prstGeom prst="rect">
              <a:avLst/>
            </a:prstGeom>
            <a:noFill/>
          </p:spPr>
          <p:txBody>
            <a:bodyPr wrap="square" rtlCol="0">
              <a:spAutoFit/>
            </a:bodyPr>
            <a:lstStyle/>
            <a:p>
              <a:pPr algn="ctr"/>
              <a:r>
                <a:rPr lang="en-GB" sz="4400" dirty="0">
                  <a:solidFill>
                    <a:schemeClr val="bg1">
                      <a:lumMod val="75000"/>
                    </a:schemeClr>
                  </a:solidFill>
                  <a:latin typeface="Berlin Sans FB" panose="020E0602020502020306" pitchFamily="34" charset="0"/>
                </a:rPr>
                <a:t>+</a:t>
              </a:r>
              <a:endParaRPr lang="en-BE" sz="4400">
                <a:solidFill>
                  <a:schemeClr val="bg1">
                    <a:lumMod val="75000"/>
                  </a:schemeClr>
                </a:solidFill>
                <a:latin typeface="Berlin Sans FB" panose="020E0602020502020306" pitchFamily="34" charset="0"/>
              </a:endParaRPr>
            </a:p>
          </p:txBody>
        </p:sp>
        <p:sp>
          <p:nvSpPr>
            <p:cNvPr id="41" name="TextBox 40">
              <a:extLst>
                <a:ext uri="{FF2B5EF4-FFF2-40B4-BE49-F238E27FC236}">
                  <a16:creationId xmlns:a16="http://schemas.microsoft.com/office/drawing/2014/main" id="{B436F233-B466-6303-0B0B-80F53EF311DF}"/>
                </a:ext>
              </a:extLst>
            </p:cNvPr>
            <p:cNvSpPr txBox="1"/>
            <p:nvPr/>
          </p:nvSpPr>
          <p:spPr>
            <a:xfrm>
              <a:off x="3335671" y="4507298"/>
              <a:ext cx="723900" cy="936286"/>
            </a:xfrm>
            <a:prstGeom prst="rect">
              <a:avLst/>
            </a:prstGeom>
            <a:noFill/>
          </p:spPr>
          <p:txBody>
            <a:bodyPr wrap="square" rtlCol="0">
              <a:spAutoFit/>
            </a:bodyPr>
            <a:lstStyle/>
            <a:p>
              <a:pPr algn="ctr"/>
              <a:r>
                <a:rPr lang="en-GB" sz="4400" dirty="0">
                  <a:solidFill>
                    <a:schemeClr val="bg1">
                      <a:lumMod val="75000"/>
                    </a:schemeClr>
                  </a:solidFill>
                  <a:latin typeface="Berlin Sans FB" panose="020E0602020502020306" pitchFamily="34" charset="0"/>
                </a:rPr>
                <a:t>-</a:t>
              </a:r>
              <a:endParaRPr lang="en-BE" sz="4400" dirty="0">
                <a:solidFill>
                  <a:schemeClr val="bg1">
                    <a:lumMod val="75000"/>
                  </a:schemeClr>
                </a:solidFill>
                <a:latin typeface="Berlin Sans FB" panose="020E0602020502020306" pitchFamily="34" charset="0"/>
              </a:endParaRPr>
            </a:p>
          </p:txBody>
        </p:sp>
        <p:sp>
          <p:nvSpPr>
            <p:cNvPr id="42" name="Rectangle: Rounded Corners 41">
              <a:extLst>
                <a:ext uri="{FF2B5EF4-FFF2-40B4-BE49-F238E27FC236}">
                  <a16:creationId xmlns:a16="http://schemas.microsoft.com/office/drawing/2014/main" id="{7701BA31-FBAD-6272-E131-098410BF7CC0}"/>
                </a:ext>
              </a:extLst>
            </p:cNvPr>
            <p:cNvSpPr/>
            <p:nvPr/>
          </p:nvSpPr>
          <p:spPr>
            <a:xfrm>
              <a:off x="3540326" y="3665995"/>
              <a:ext cx="7977783" cy="366135"/>
            </a:xfrm>
            <a:prstGeom prst="round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43" name="Group 42">
              <a:extLst>
                <a:ext uri="{FF2B5EF4-FFF2-40B4-BE49-F238E27FC236}">
                  <a16:creationId xmlns:a16="http://schemas.microsoft.com/office/drawing/2014/main" id="{02CFC014-76C0-E4B8-BBAF-E6FBED31CFD8}"/>
                </a:ext>
              </a:extLst>
            </p:cNvPr>
            <p:cNvGrpSpPr/>
            <p:nvPr/>
          </p:nvGrpSpPr>
          <p:grpSpPr>
            <a:xfrm>
              <a:off x="5182484" y="4377092"/>
              <a:ext cx="2934260" cy="1349137"/>
              <a:chOff x="2799225" y="1528989"/>
              <a:chExt cx="4843224" cy="991572"/>
            </a:xfrm>
            <a:solidFill>
              <a:schemeClr val="accent5"/>
            </a:solidFill>
          </p:grpSpPr>
          <p:sp>
            <p:nvSpPr>
              <p:cNvPr id="44" name="Rectangle 43">
                <a:extLst>
                  <a:ext uri="{FF2B5EF4-FFF2-40B4-BE49-F238E27FC236}">
                    <a16:creationId xmlns:a16="http://schemas.microsoft.com/office/drawing/2014/main" id="{1ADF7FF8-C3A3-952C-08C3-195FF95A0911}"/>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5" name="Parallelogram 44">
                <a:extLst>
                  <a:ext uri="{FF2B5EF4-FFF2-40B4-BE49-F238E27FC236}">
                    <a16:creationId xmlns:a16="http://schemas.microsoft.com/office/drawing/2014/main" id="{00998506-AD28-8047-B99E-65D7A01D6F4B}"/>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46" name="Parallelogram 45">
                <a:extLst>
                  <a:ext uri="{FF2B5EF4-FFF2-40B4-BE49-F238E27FC236}">
                    <a16:creationId xmlns:a16="http://schemas.microsoft.com/office/drawing/2014/main" id="{E3C665FB-A6C5-3841-2190-CE02DCB34E8E}"/>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47" name="Group 46">
              <a:extLst>
                <a:ext uri="{FF2B5EF4-FFF2-40B4-BE49-F238E27FC236}">
                  <a16:creationId xmlns:a16="http://schemas.microsoft.com/office/drawing/2014/main" id="{23E018D3-3ADB-F838-F372-65AE1555EDDD}"/>
                </a:ext>
              </a:extLst>
            </p:cNvPr>
            <p:cNvGrpSpPr/>
            <p:nvPr/>
          </p:nvGrpSpPr>
          <p:grpSpPr>
            <a:xfrm>
              <a:off x="8583849" y="4353499"/>
              <a:ext cx="2934260" cy="1349137"/>
              <a:chOff x="2799225" y="1528989"/>
              <a:chExt cx="4843224" cy="991572"/>
            </a:xfrm>
            <a:solidFill>
              <a:schemeClr val="accent3"/>
            </a:solidFill>
          </p:grpSpPr>
          <p:sp>
            <p:nvSpPr>
              <p:cNvPr id="48" name="Rectangle 47">
                <a:extLst>
                  <a:ext uri="{FF2B5EF4-FFF2-40B4-BE49-F238E27FC236}">
                    <a16:creationId xmlns:a16="http://schemas.microsoft.com/office/drawing/2014/main" id="{F46E9B7A-470D-61A8-D52A-ABC12F8AD027}"/>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49" name="Parallelogram 48">
                <a:extLst>
                  <a:ext uri="{FF2B5EF4-FFF2-40B4-BE49-F238E27FC236}">
                    <a16:creationId xmlns:a16="http://schemas.microsoft.com/office/drawing/2014/main" id="{2AF98161-216C-0273-ED62-EB77B0D16D1C}"/>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0" name="Parallelogram 49">
                <a:extLst>
                  <a:ext uri="{FF2B5EF4-FFF2-40B4-BE49-F238E27FC236}">
                    <a16:creationId xmlns:a16="http://schemas.microsoft.com/office/drawing/2014/main" id="{1593E8E1-962B-9DFD-DA7F-CD4A6D7D4C6D}"/>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51" name="TextBox 50">
              <a:extLst>
                <a:ext uri="{FF2B5EF4-FFF2-40B4-BE49-F238E27FC236}">
                  <a16:creationId xmlns:a16="http://schemas.microsoft.com/office/drawing/2014/main" id="{0EB02198-1F0C-60D4-4529-EA93B16D46C8}"/>
                </a:ext>
              </a:extLst>
            </p:cNvPr>
            <p:cNvSpPr txBox="1"/>
            <p:nvPr/>
          </p:nvSpPr>
          <p:spPr>
            <a:xfrm>
              <a:off x="5350143" y="4918848"/>
              <a:ext cx="2005010" cy="374515"/>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Strengths</a:t>
              </a:r>
              <a:endParaRPr lang="en-BE" sz="1400" b="1">
                <a:solidFill>
                  <a:schemeClr val="bg1"/>
                </a:solidFill>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D3B95AF0-05FB-1D86-B2A0-8A14F12220D3}"/>
                </a:ext>
              </a:extLst>
            </p:cNvPr>
            <p:cNvSpPr txBox="1"/>
            <p:nvPr/>
          </p:nvSpPr>
          <p:spPr>
            <a:xfrm>
              <a:off x="8787368" y="4820828"/>
              <a:ext cx="2005010" cy="371353"/>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Care and support</a:t>
              </a:r>
              <a:endParaRPr lang="en-BE" sz="1400" b="1" dirty="0">
                <a:solidFill>
                  <a:schemeClr val="bg1"/>
                </a:solidFill>
                <a:latin typeface="Arial" panose="020B0604020202020204" pitchFamily="34" charset="0"/>
                <a:cs typeface="Arial" panose="020B0604020202020204" pitchFamily="34" charset="0"/>
              </a:endParaRPr>
            </a:p>
          </p:txBody>
        </p:sp>
        <p:grpSp>
          <p:nvGrpSpPr>
            <p:cNvPr id="53" name="Group 52">
              <a:extLst>
                <a:ext uri="{FF2B5EF4-FFF2-40B4-BE49-F238E27FC236}">
                  <a16:creationId xmlns:a16="http://schemas.microsoft.com/office/drawing/2014/main" id="{03F1CA9C-4593-A354-B306-0E6430035823}"/>
                </a:ext>
              </a:extLst>
            </p:cNvPr>
            <p:cNvGrpSpPr/>
            <p:nvPr/>
          </p:nvGrpSpPr>
          <p:grpSpPr>
            <a:xfrm>
              <a:off x="5182484" y="1929774"/>
              <a:ext cx="2934260" cy="1349137"/>
              <a:chOff x="2799225" y="1528989"/>
              <a:chExt cx="4843224" cy="991572"/>
            </a:xfrm>
            <a:solidFill>
              <a:schemeClr val="accent2"/>
            </a:solidFill>
          </p:grpSpPr>
          <p:sp>
            <p:nvSpPr>
              <p:cNvPr id="54" name="Rectangle 53">
                <a:extLst>
                  <a:ext uri="{FF2B5EF4-FFF2-40B4-BE49-F238E27FC236}">
                    <a16:creationId xmlns:a16="http://schemas.microsoft.com/office/drawing/2014/main" id="{E291B214-229A-BC6E-F319-E837925BEE2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5" name="Parallelogram 54">
                <a:extLst>
                  <a:ext uri="{FF2B5EF4-FFF2-40B4-BE49-F238E27FC236}">
                    <a16:creationId xmlns:a16="http://schemas.microsoft.com/office/drawing/2014/main" id="{C33A7CA3-3853-736B-CCAD-8006F9C38AB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56" name="Parallelogram 55">
                <a:extLst>
                  <a:ext uri="{FF2B5EF4-FFF2-40B4-BE49-F238E27FC236}">
                    <a16:creationId xmlns:a16="http://schemas.microsoft.com/office/drawing/2014/main" id="{4C2611C0-680D-6D03-05F4-BC7F59889F2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grpSp>
          <p:nvGrpSpPr>
            <p:cNvPr id="57" name="Group 56">
              <a:extLst>
                <a:ext uri="{FF2B5EF4-FFF2-40B4-BE49-F238E27FC236}">
                  <a16:creationId xmlns:a16="http://schemas.microsoft.com/office/drawing/2014/main" id="{4B1A7556-34C7-7AD8-DC05-001942D4AFA7}"/>
                </a:ext>
              </a:extLst>
            </p:cNvPr>
            <p:cNvGrpSpPr/>
            <p:nvPr/>
          </p:nvGrpSpPr>
          <p:grpSpPr>
            <a:xfrm>
              <a:off x="8583849" y="1906181"/>
              <a:ext cx="2934260" cy="1349137"/>
              <a:chOff x="2799225" y="1528989"/>
              <a:chExt cx="4843224" cy="991572"/>
            </a:xfrm>
            <a:solidFill>
              <a:schemeClr val="accent1"/>
            </a:solidFill>
          </p:grpSpPr>
          <p:sp>
            <p:nvSpPr>
              <p:cNvPr id="58" name="Rectangle 57">
                <a:extLst>
                  <a:ext uri="{FF2B5EF4-FFF2-40B4-BE49-F238E27FC236}">
                    <a16:creationId xmlns:a16="http://schemas.microsoft.com/office/drawing/2014/main" id="{D7B19858-4983-D686-47C9-68CAD2B5FBE2}"/>
                  </a:ext>
                </a:extLst>
              </p:cNvPr>
              <p:cNvSpPr/>
              <p:nvPr/>
            </p:nvSpPr>
            <p:spPr>
              <a:xfrm>
                <a:off x="2799233" y="1651593"/>
                <a:ext cx="3981250" cy="86896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59" name="Parallelogram 58">
                <a:extLst>
                  <a:ext uri="{FF2B5EF4-FFF2-40B4-BE49-F238E27FC236}">
                    <a16:creationId xmlns:a16="http://schemas.microsoft.com/office/drawing/2014/main" id="{740BAFAB-02FC-D01D-737E-DF9035FC9BD9}"/>
                  </a:ext>
                </a:extLst>
              </p:cNvPr>
              <p:cNvSpPr/>
              <p:nvPr/>
            </p:nvSpPr>
            <p:spPr>
              <a:xfrm rot="16200000" flipH="1">
                <a:off x="6778251" y="1648160"/>
                <a:ext cx="941305" cy="787089"/>
              </a:xfrm>
              <a:prstGeom prst="parallelogram">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sp>
            <p:nvSpPr>
              <p:cNvPr id="60" name="Parallelogram 59">
                <a:extLst>
                  <a:ext uri="{FF2B5EF4-FFF2-40B4-BE49-F238E27FC236}">
                    <a16:creationId xmlns:a16="http://schemas.microsoft.com/office/drawing/2014/main" id="{A5116F5D-BB0E-219A-4ABB-295F4A3CF26E}"/>
                  </a:ext>
                </a:extLst>
              </p:cNvPr>
              <p:cNvSpPr/>
              <p:nvPr/>
            </p:nvSpPr>
            <p:spPr>
              <a:xfrm flipH="1" flipV="1">
                <a:off x="2799225" y="1528989"/>
                <a:ext cx="4843224" cy="88106"/>
              </a:xfrm>
              <a:prstGeom prst="parallelogram">
                <a:avLst>
                  <a:gd name="adj" fmla="val 412700"/>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p>
            </p:txBody>
          </p:sp>
        </p:grpSp>
        <p:sp>
          <p:nvSpPr>
            <p:cNvPr id="61" name="TextBox 60">
              <a:extLst>
                <a:ext uri="{FF2B5EF4-FFF2-40B4-BE49-F238E27FC236}">
                  <a16:creationId xmlns:a16="http://schemas.microsoft.com/office/drawing/2014/main" id="{C100A6F8-8C95-640A-EF7B-70B76D824119}"/>
                </a:ext>
              </a:extLst>
            </p:cNvPr>
            <p:cNvSpPr txBox="1"/>
            <p:nvPr/>
          </p:nvSpPr>
          <p:spPr>
            <a:xfrm>
              <a:off x="5350143" y="2373510"/>
              <a:ext cx="2005010" cy="636674"/>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Child protection concerns</a:t>
              </a:r>
              <a:endParaRPr lang="en-BE" sz="1400" b="1" dirty="0">
                <a:solidFill>
                  <a:schemeClr val="bg1"/>
                </a:solidFill>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5D7A505B-B8B8-A241-A9F6-0C737F991F96}"/>
                </a:ext>
              </a:extLst>
            </p:cNvPr>
            <p:cNvSpPr txBox="1"/>
            <p:nvPr/>
          </p:nvSpPr>
          <p:spPr>
            <a:xfrm>
              <a:off x="8787367" y="2503084"/>
              <a:ext cx="2005010" cy="374515"/>
            </a:xfrm>
            <a:prstGeom prst="rect">
              <a:avLst/>
            </a:prstGeom>
            <a:noFill/>
          </p:spPr>
          <p:txBody>
            <a:bodyPr wrap="square" rtlCol="0">
              <a:spAutoFit/>
            </a:bodyPr>
            <a:lstStyle/>
            <a:p>
              <a:pPr algn="ctr"/>
              <a:r>
                <a:rPr lang="en-GB" sz="1400" b="1" dirty="0">
                  <a:solidFill>
                    <a:schemeClr val="bg1"/>
                  </a:solidFill>
                  <a:latin typeface="Arial" panose="020B0604020202020204" pitchFamily="34" charset="0"/>
                  <a:cs typeface="Arial" panose="020B0604020202020204" pitchFamily="34" charset="0"/>
                </a:rPr>
                <a:t>Vulnerabilities</a:t>
              </a:r>
              <a:endParaRPr lang="en-BE" sz="1400" b="1">
                <a:solidFill>
                  <a:schemeClr val="bg1"/>
                </a:solidFill>
                <a:latin typeface="Arial" panose="020B0604020202020204" pitchFamily="34" charset="0"/>
                <a:cs typeface="Arial" panose="020B0604020202020204" pitchFamily="34" charset="0"/>
              </a:endParaRPr>
            </a:p>
          </p:txBody>
        </p:sp>
      </p:grpSp>
      <p:sp>
        <p:nvSpPr>
          <p:cNvPr id="64" name="Rectangle: Rounded Corners 63">
            <a:extLst>
              <a:ext uri="{FF2B5EF4-FFF2-40B4-BE49-F238E27FC236}">
                <a16:creationId xmlns:a16="http://schemas.microsoft.com/office/drawing/2014/main" id="{2A0F309B-2E2D-81FC-F4AC-6E2090175C35}"/>
              </a:ext>
            </a:extLst>
          </p:cNvPr>
          <p:cNvSpPr/>
          <p:nvPr/>
        </p:nvSpPr>
        <p:spPr>
          <a:xfrm>
            <a:off x="760303" y="2051137"/>
            <a:ext cx="3388791" cy="356933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92075"/>
            <a:r>
              <a:rPr lang="en-GB" sz="2000" b="1" dirty="0">
                <a:solidFill>
                  <a:schemeClr val="tx1"/>
                </a:solidFill>
                <a:latin typeface="Arial" panose="020B0604020202020204" pitchFamily="34" charset="0"/>
                <a:cs typeface="Arial" panose="020B0604020202020204" pitchFamily="34" charset="0"/>
              </a:rPr>
              <a:t>Who should receive case management?</a:t>
            </a:r>
          </a:p>
          <a:p>
            <a:pPr marL="92075"/>
            <a:endParaRPr lang="en-GB" sz="2000" b="1" dirty="0">
              <a:solidFill>
                <a:schemeClr val="tx1"/>
              </a:solidFill>
              <a:latin typeface="Arial" panose="020B0604020202020204" pitchFamily="34" charset="0"/>
              <a:cs typeface="Arial" panose="020B0604020202020204" pitchFamily="34" charset="0"/>
            </a:endParaRPr>
          </a:p>
          <a:p>
            <a:pPr marL="450850" indent="-342900">
              <a:buFont typeface="Arial" panose="020B0604020202020204" pitchFamily="34" charset="0"/>
              <a:buChar char="•"/>
            </a:pPr>
            <a:r>
              <a:rPr lang="en-US" sz="2000" dirty="0">
                <a:solidFill>
                  <a:schemeClr val="tx1"/>
                </a:solidFill>
                <a:effectLst/>
                <a:latin typeface="Arial"/>
                <a:ea typeface="Calibri" panose="020F0502020204030204" pitchFamily="34" charset="0"/>
                <a:cs typeface="Arial"/>
              </a:rPr>
              <a:t>Children</a:t>
            </a:r>
            <a:r>
              <a:rPr lang="en-US" sz="2000" dirty="0">
                <a:solidFill>
                  <a:schemeClr val="tx1"/>
                </a:solidFill>
                <a:latin typeface="Arial"/>
                <a:ea typeface="Calibri" panose="020F0502020204030204" pitchFamily="34" charset="0"/>
                <a:cs typeface="Arial"/>
              </a:rPr>
              <a:t> </a:t>
            </a:r>
            <a:r>
              <a:rPr lang="en-US" sz="2000" dirty="0">
                <a:solidFill>
                  <a:schemeClr val="tx1"/>
                </a:solidFill>
                <a:effectLst/>
                <a:latin typeface="Arial"/>
                <a:ea typeface="Calibri" panose="020F0502020204030204" pitchFamily="34" charset="0"/>
                <a:cs typeface="Arial"/>
              </a:rPr>
              <a:t>who </a:t>
            </a:r>
            <a:r>
              <a:rPr lang="en-US" sz="2000" dirty="0">
                <a:solidFill>
                  <a:schemeClr val="tx1"/>
                </a:solidFill>
                <a:latin typeface="Arial"/>
                <a:ea typeface="Calibri" panose="020F0502020204030204" pitchFamily="34" charset="0"/>
                <a:cs typeface="Arial"/>
              </a:rPr>
              <a:t>experience child</a:t>
            </a:r>
            <a:r>
              <a:rPr lang="en-US" sz="2000" dirty="0">
                <a:solidFill>
                  <a:schemeClr val="tx1"/>
                </a:solidFill>
                <a:effectLst/>
                <a:latin typeface="Arial"/>
                <a:ea typeface="Calibri" panose="020F0502020204030204" pitchFamily="34" charset="0"/>
                <a:cs typeface="Arial"/>
              </a:rPr>
              <a:t> protection concerns</a:t>
            </a:r>
          </a:p>
          <a:p>
            <a:pPr marL="450850" indent="-342900">
              <a:buFont typeface="Arial" panose="020B0604020202020204" pitchFamily="34" charset="0"/>
              <a:buChar char="•"/>
            </a:pPr>
            <a:endParaRPr lang="en-US" sz="2000" dirty="0">
              <a:solidFill>
                <a:schemeClr val="tx1"/>
              </a:solidFill>
              <a:latin typeface="Arial"/>
              <a:cs typeface="Arial"/>
            </a:endParaRPr>
          </a:p>
          <a:p>
            <a:pPr marL="450850" indent="-342900">
              <a:buFont typeface="Arial" panose="020B0604020202020204" pitchFamily="34" charset="0"/>
              <a:buChar char="•"/>
            </a:pPr>
            <a:r>
              <a:rPr lang="en-GB" sz="2000" dirty="0">
                <a:solidFill>
                  <a:schemeClr val="tx1"/>
                </a:solidFill>
                <a:latin typeface="Arial" panose="020B0604020202020204" pitchFamily="34" charset="0"/>
                <a:cs typeface="Arial" panose="020B0604020202020204" pitchFamily="34" charset="0"/>
              </a:rPr>
              <a:t>Children at risk of harm</a:t>
            </a:r>
          </a:p>
        </p:txBody>
      </p:sp>
    </p:spTree>
    <p:extLst>
      <p:ext uri="{BB962C8B-B14F-4D97-AF65-F5344CB8AC3E}">
        <p14:creationId xmlns:p14="http://schemas.microsoft.com/office/powerpoint/2010/main" val="1078666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72">
            <a:extLst>
              <a:ext uri="{FF2B5EF4-FFF2-40B4-BE49-F238E27FC236}">
                <a16:creationId xmlns:a16="http://schemas.microsoft.com/office/drawing/2014/main" id="{24C8499A-8A09-E27A-1C63-63CE22E59292}"/>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638034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p:txBody>
          <a:bodyPr/>
          <a:lstStyle/>
          <a:p>
            <a:r>
              <a:rPr lang="en-CA" dirty="0">
                <a:latin typeface="Arial"/>
                <a:cs typeface="Arial"/>
              </a:rPr>
              <a:t>Is this a child protection case?</a:t>
            </a:r>
          </a:p>
        </p:txBody>
      </p:sp>
      <p:grpSp>
        <p:nvGrpSpPr>
          <p:cNvPr id="3" name="Group 2">
            <a:extLst>
              <a:ext uri="{FF2B5EF4-FFF2-40B4-BE49-F238E27FC236}">
                <a16:creationId xmlns:a16="http://schemas.microsoft.com/office/drawing/2014/main" id="{8E943774-2224-1FC1-0FD6-AE4C805633A8}"/>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133B185-2F64-7E6F-84CC-57C9EB5D428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 name="Group 4">
              <a:extLst>
                <a:ext uri="{FF2B5EF4-FFF2-40B4-BE49-F238E27FC236}">
                  <a16:creationId xmlns:a16="http://schemas.microsoft.com/office/drawing/2014/main" id="{295CCDA0-CAFD-1696-060E-8B4962D3E438}"/>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84B36773-2DA5-EACE-A3A6-199BBE8C9FC2}"/>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0" name="Rectangle 9">
                <a:extLst>
                  <a:ext uri="{FF2B5EF4-FFF2-40B4-BE49-F238E27FC236}">
                    <a16:creationId xmlns:a16="http://schemas.microsoft.com/office/drawing/2014/main" id="{2E65735B-ABBA-8E4B-3EF2-D33ACD123368}"/>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C39B5F21-F5DC-451C-FDDD-6C2D70A0DFCB}"/>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966C7496-96CE-7D11-EB8F-6C165FDFD5C9}"/>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a:extLst>
                  <a:ext uri="{FF2B5EF4-FFF2-40B4-BE49-F238E27FC236}">
                    <a16:creationId xmlns:a16="http://schemas.microsoft.com/office/drawing/2014/main" id="{3A76A350-465E-8086-CC76-57E4FB97BFD5}"/>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8" name="Group 37">
            <a:extLst>
              <a:ext uri="{FF2B5EF4-FFF2-40B4-BE49-F238E27FC236}">
                <a16:creationId xmlns:a16="http://schemas.microsoft.com/office/drawing/2014/main" id="{4FF5C216-F8C5-933B-6AFC-80A1F839C63B}"/>
              </a:ext>
            </a:extLst>
          </p:cNvPr>
          <p:cNvGrpSpPr/>
          <p:nvPr/>
        </p:nvGrpSpPr>
        <p:grpSpPr>
          <a:xfrm>
            <a:off x="3792806" y="1681552"/>
            <a:ext cx="4606388" cy="4011496"/>
            <a:chOff x="5957706" y="3325646"/>
            <a:chExt cx="2611796" cy="1892062"/>
          </a:xfrm>
          <a:solidFill>
            <a:schemeClr val="accent5"/>
          </a:solidFill>
        </p:grpSpPr>
        <p:sp>
          <p:nvSpPr>
            <p:cNvPr id="41" name="Rectangle: Rounded Corners 40">
              <a:extLst>
                <a:ext uri="{FF2B5EF4-FFF2-40B4-BE49-F238E27FC236}">
                  <a16:creationId xmlns:a16="http://schemas.microsoft.com/office/drawing/2014/main" id="{3C4F298C-61CD-247D-A5B6-A844BE2E0547}"/>
                </a:ext>
              </a:extLst>
            </p:cNvPr>
            <p:cNvSpPr/>
            <p:nvPr/>
          </p:nvSpPr>
          <p:spPr>
            <a:xfrm>
              <a:off x="5957706" y="3547504"/>
              <a:ext cx="2611796" cy="167020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42" name="Rectangle: Top Corners Rounded 41">
              <a:extLst>
                <a:ext uri="{FF2B5EF4-FFF2-40B4-BE49-F238E27FC236}">
                  <a16:creationId xmlns:a16="http://schemas.microsoft.com/office/drawing/2014/main" id="{9A0C3E46-BD49-EDA3-E984-CFB461B878C9}"/>
                </a:ext>
              </a:extLst>
            </p:cNvPr>
            <p:cNvSpPr/>
            <p:nvPr/>
          </p:nvSpPr>
          <p:spPr>
            <a:xfrm>
              <a:off x="5957706" y="3325646"/>
              <a:ext cx="538650" cy="515820"/>
            </a:xfrm>
            <a:prstGeom prst="round2Same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11" name="Group 10">
            <a:extLst>
              <a:ext uri="{FF2B5EF4-FFF2-40B4-BE49-F238E27FC236}">
                <a16:creationId xmlns:a16="http://schemas.microsoft.com/office/drawing/2014/main" id="{52993C47-FC90-FA0E-A7DC-5E0985B323AE}"/>
              </a:ext>
            </a:extLst>
          </p:cNvPr>
          <p:cNvGrpSpPr/>
          <p:nvPr/>
        </p:nvGrpSpPr>
        <p:grpSpPr>
          <a:xfrm>
            <a:off x="4767140" y="3009913"/>
            <a:ext cx="2287905" cy="1970390"/>
            <a:chOff x="4416926" y="1952645"/>
            <a:chExt cx="1178615" cy="1015047"/>
          </a:xfrm>
          <a:solidFill>
            <a:schemeClr val="bg1"/>
          </a:solidFill>
        </p:grpSpPr>
        <p:sp>
          <p:nvSpPr>
            <p:cNvPr id="12" name="Rectangle: Rounded Corners 11">
              <a:extLst>
                <a:ext uri="{FF2B5EF4-FFF2-40B4-BE49-F238E27FC236}">
                  <a16:creationId xmlns:a16="http://schemas.microsoft.com/office/drawing/2014/main" id="{E6FDB31B-8B4D-7F36-2E37-C06C9B7498EF}"/>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Rounded Corners 12">
              <a:extLst>
                <a:ext uri="{FF2B5EF4-FFF2-40B4-BE49-F238E27FC236}">
                  <a16:creationId xmlns:a16="http://schemas.microsoft.com/office/drawing/2014/main" id="{554FB890-F3B0-2DB0-1F50-1060201B41DF}"/>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82596B7A-BECD-3D8B-0578-8D424E413570}"/>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Flowchart: Manual Input 21">
              <a:extLst>
                <a:ext uri="{FF2B5EF4-FFF2-40B4-BE49-F238E27FC236}">
                  <a16:creationId xmlns:a16="http://schemas.microsoft.com/office/drawing/2014/main" id="{C2540BDA-3038-4CF4-46E6-DC8226095269}"/>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Rounded Corners 22">
              <a:extLst>
                <a:ext uri="{FF2B5EF4-FFF2-40B4-BE49-F238E27FC236}">
                  <a16:creationId xmlns:a16="http://schemas.microsoft.com/office/drawing/2014/main" id="{AC2407DA-6CB4-D6A2-728E-A74539326986}"/>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0BC3F7EB-7745-4091-AB1C-BA51351204B1}"/>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BE6221DC-0072-F43A-38CA-A3922F88B3F6}"/>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Flowchart: Manual Input 25">
              <a:extLst>
                <a:ext uri="{FF2B5EF4-FFF2-40B4-BE49-F238E27FC236}">
                  <a16:creationId xmlns:a16="http://schemas.microsoft.com/office/drawing/2014/main" id="{CB9C2AB9-1450-A0C6-9604-69F87D6B24E9}"/>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ound Same Side Corner Rectangle 21">
              <a:extLst>
                <a:ext uri="{FF2B5EF4-FFF2-40B4-BE49-F238E27FC236}">
                  <a16:creationId xmlns:a16="http://schemas.microsoft.com/office/drawing/2014/main" id="{6D919A45-2F47-2033-0A82-2ECBE5635D59}"/>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B40CA574-DF90-1706-7E29-FF7532F88143}"/>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28">
              <a:extLst>
                <a:ext uri="{FF2B5EF4-FFF2-40B4-BE49-F238E27FC236}">
                  <a16:creationId xmlns:a16="http://schemas.microsoft.com/office/drawing/2014/main" id="{49783B33-546F-550E-4210-8904E59C0E5D}"/>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29">
              <a:extLst>
                <a:ext uri="{FF2B5EF4-FFF2-40B4-BE49-F238E27FC236}">
                  <a16:creationId xmlns:a16="http://schemas.microsoft.com/office/drawing/2014/main" id="{6566A259-45F0-2CB6-445A-535EA4A26FEE}"/>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pic>
        <p:nvPicPr>
          <p:cNvPr id="44" name="Graphic 43" descr="Question Mark with solid fill">
            <a:extLst>
              <a:ext uri="{FF2B5EF4-FFF2-40B4-BE49-F238E27FC236}">
                <a16:creationId xmlns:a16="http://schemas.microsoft.com/office/drawing/2014/main" id="{58D874DE-D0C2-AB92-CE64-70B7E49588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94035" y="2668249"/>
            <a:ext cx="835759" cy="835759"/>
          </a:xfrm>
          <a:prstGeom prst="rect">
            <a:avLst/>
          </a:prstGeom>
        </p:spPr>
      </p:pic>
      <p:sp>
        <p:nvSpPr>
          <p:cNvPr id="45" name="Google Shape;114;p9">
            <a:extLst>
              <a:ext uri="{FF2B5EF4-FFF2-40B4-BE49-F238E27FC236}">
                <a16:creationId xmlns:a16="http://schemas.microsoft.com/office/drawing/2014/main" id="{9AFFA73D-E742-F564-E78F-377E52CBC608}"/>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46" name="Group 45">
            <a:extLst>
              <a:ext uri="{FF2B5EF4-FFF2-40B4-BE49-F238E27FC236}">
                <a16:creationId xmlns:a16="http://schemas.microsoft.com/office/drawing/2014/main" id="{A23D0F7E-83A2-D26B-EC53-71F2CF19C339}"/>
              </a:ext>
            </a:extLst>
          </p:cNvPr>
          <p:cNvGrpSpPr/>
          <p:nvPr/>
        </p:nvGrpSpPr>
        <p:grpSpPr>
          <a:xfrm>
            <a:off x="357066" y="1224523"/>
            <a:ext cx="369332" cy="369332"/>
            <a:chOff x="6784825" y="4717805"/>
            <a:chExt cx="1170980" cy="1170980"/>
          </a:xfrm>
        </p:grpSpPr>
        <p:sp>
          <p:nvSpPr>
            <p:cNvPr id="47" name="Oval 46">
              <a:extLst>
                <a:ext uri="{FF2B5EF4-FFF2-40B4-BE49-F238E27FC236}">
                  <a16:creationId xmlns:a16="http://schemas.microsoft.com/office/drawing/2014/main" id="{01FE2E21-8999-4A38-7DCB-7A64E052003B}"/>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A8D155A4-DD65-DE30-3F01-E64405AF5444}"/>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Rectangle 48">
              <a:extLst>
                <a:ext uri="{FF2B5EF4-FFF2-40B4-BE49-F238E27FC236}">
                  <a16:creationId xmlns:a16="http://schemas.microsoft.com/office/drawing/2014/main" id="{067813E9-BC93-BB23-E07C-24EA1415F3B2}"/>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D5CCC988-4AA5-0216-9FE2-12C60F33B386}"/>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4068137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Rounded Corners 26">
            <a:extLst>
              <a:ext uri="{FF2B5EF4-FFF2-40B4-BE49-F238E27FC236}">
                <a16:creationId xmlns:a16="http://schemas.microsoft.com/office/drawing/2014/main" id="{A1340314-1FB0-3123-374A-CD8B0CA64B62}"/>
              </a:ext>
            </a:extLst>
          </p:cNvPr>
          <p:cNvSpPr/>
          <p:nvPr/>
        </p:nvSpPr>
        <p:spPr>
          <a:xfrm>
            <a:off x="5524643" y="1611947"/>
            <a:ext cx="6097514" cy="426276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Rounded Corners 25">
            <a:extLst>
              <a:ext uri="{FF2B5EF4-FFF2-40B4-BE49-F238E27FC236}">
                <a16:creationId xmlns:a16="http://schemas.microsoft.com/office/drawing/2014/main" id="{EFD38A28-C10D-2164-BE80-03D49A308626}"/>
              </a:ext>
            </a:extLst>
          </p:cNvPr>
          <p:cNvSpPr/>
          <p:nvPr/>
        </p:nvSpPr>
        <p:spPr>
          <a:xfrm>
            <a:off x="1066020" y="1611947"/>
            <a:ext cx="3880202" cy="426276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p:txBody>
          <a:bodyPr/>
          <a:lstStyle/>
          <a:p>
            <a:r>
              <a:rPr lang="en-CA" dirty="0">
                <a:latin typeface="Arial"/>
                <a:cs typeface="Arial"/>
              </a:rPr>
              <a:t>Is this a child protection case?</a:t>
            </a:r>
          </a:p>
        </p:txBody>
      </p:sp>
      <p:sp>
        <p:nvSpPr>
          <p:cNvPr id="22" name="TextBox 21">
            <a:extLst>
              <a:ext uri="{FF2B5EF4-FFF2-40B4-BE49-F238E27FC236}">
                <a16:creationId xmlns:a16="http://schemas.microsoft.com/office/drawing/2014/main" id="{9C2BC61B-39CF-4430-9BD3-3722CCED7395}"/>
              </a:ext>
            </a:extLst>
          </p:cNvPr>
          <p:cNvSpPr txBox="1"/>
          <p:nvPr/>
        </p:nvSpPr>
        <p:spPr>
          <a:xfrm>
            <a:off x="1548087" y="2096472"/>
            <a:ext cx="2961283" cy="2800767"/>
          </a:xfrm>
          <a:prstGeom prst="rect">
            <a:avLst/>
          </a:prstGeom>
          <a:noFill/>
        </p:spPr>
        <p:txBody>
          <a:bodyPr wrap="square" lIns="91440" tIns="45720" rIns="91440" bIns="45720" anchor="t">
            <a:spAutoFit/>
          </a:bodyPr>
          <a:lstStyle/>
          <a:p>
            <a:pPr lvl="0">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Ellie (7) is living happily with her father and stepmother and has just started school. She gets along well with other children and is healthy and happy. </a:t>
            </a:r>
          </a:p>
        </p:txBody>
      </p:sp>
      <p:grpSp>
        <p:nvGrpSpPr>
          <p:cNvPr id="6" name="Group 5">
            <a:extLst>
              <a:ext uri="{FF2B5EF4-FFF2-40B4-BE49-F238E27FC236}">
                <a16:creationId xmlns:a16="http://schemas.microsoft.com/office/drawing/2014/main" id="{E5732985-FACE-449B-B123-D40BCE4F5D2C}"/>
              </a:ext>
            </a:extLst>
          </p:cNvPr>
          <p:cNvGrpSpPr/>
          <p:nvPr/>
        </p:nvGrpSpPr>
        <p:grpSpPr>
          <a:xfrm>
            <a:off x="5328476" y="2096472"/>
            <a:ext cx="455640" cy="728029"/>
            <a:chOff x="697842" y="3315817"/>
            <a:chExt cx="514964" cy="822818"/>
          </a:xfrm>
          <a:solidFill>
            <a:schemeClr val="accent5"/>
          </a:solidFill>
        </p:grpSpPr>
        <p:sp>
          <p:nvSpPr>
            <p:cNvPr id="5" name="Trapezoid 4">
              <a:extLst>
                <a:ext uri="{FF2B5EF4-FFF2-40B4-BE49-F238E27FC236}">
                  <a16:creationId xmlns:a16="http://schemas.microsoft.com/office/drawing/2014/main" id="{F9A4F08E-11D2-4DDB-A428-005D1475F890}"/>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ound Same Side Corner Rectangle 46">
              <a:extLst>
                <a:ext uri="{FF2B5EF4-FFF2-40B4-BE49-F238E27FC236}">
                  <a16:creationId xmlns:a16="http://schemas.microsoft.com/office/drawing/2014/main" id="{0720AB87-6A62-481E-92A5-FB44746FCA3B}"/>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E53C8082-D250-4AC4-92E5-7A69F6647C02}"/>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 name="Group 2">
            <a:extLst>
              <a:ext uri="{FF2B5EF4-FFF2-40B4-BE49-F238E27FC236}">
                <a16:creationId xmlns:a16="http://schemas.microsoft.com/office/drawing/2014/main" id="{6F1FFF69-59A1-2A84-A3E9-0E2C0CBCCDF3}"/>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EEEFF447-DDB0-C153-62B1-8EF4417D7B3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7" name="Group 6">
              <a:extLst>
                <a:ext uri="{FF2B5EF4-FFF2-40B4-BE49-F238E27FC236}">
                  <a16:creationId xmlns:a16="http://schemas.microsoft.com/office/drawing/2014/main" id="{0B062E16-0BA9-4618-2976-9E15A3CF75AC}"/>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391FB1C3-BEA0-19F0-3529-C48F6809430C}"/>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2" name="Rectangle 11">
                <a:extLst>
                  <a:ext uri="{FF2B5EF4-FFF2-40B4-BE49-F238E27FC236}">
                    <a16:creationId xmlns:a16="http://schemas.microsoft.com/office/drawing/2014/main" id="{78209525-290C-FC94-A543-629C0059BA62}"/>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8" name="Group 7">
              <a:extLst>
                <a:ext uri="{FF2B5EF4-FFF2-40B4-BE49-F238E27FC236}">
                  <a16:creationId xmlns:a16="http://schemas.microsoft.com/office/drawing/2014/main" id="{D3537517-DC67-EF79-57EB-79266DE25116}"/>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8B1F6B26-EE92-3AA9-68CB-71395F130916}"/>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F9F3DFFE-6F64-423E-0A85-1E9C9D6AEB77}"/>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3" name="TextBox 12">
            <a:extLst>
              <a:ext uri="{FF2B5EF4-FFF2-40B4-BE49-F238E27FC236}">
                <a16:creationId xmlns:a16="http://schemas.microsoft.com/office/drawing/2014/main" id="{712937A4-0AF2-45D0-B173-2A0FEC7FD978}"/>
              </a:ext>
            </a:extLst>
          </p:cNvPr>
          <p:cNvSpPr txBox="1"/>
          <p:nvPr/>
        </p:nvSpPr>
        <p:spPr>
          <a:xfrm>
            <a:off x="5983802" y="2096472"/>
            <a:ext cx="5309719" cy="3816429"/>
          </a:xfrm>
          <a:prstGeom prst="rect">
            <a:avLst/>
          </a:prstGeom>
          <a:noFill/>
        </p:spPr>
        <p:txBody>
          <a:bodyPr wrap="square" lIns="91440" tIns="45720" rIns="91440" bIns="45720" anchor="t">
            <a:spAutoFit/>
          </a:bodyPr>
          <a:lstStyle/>
          <a:p>
            <a:pPr>
              <a:spcAft>
                <a:spcPts val="800"/>
              </a:spcAft>
            </a:pPr>
            <a:r>
              <a:rPr lang="en-US" sz="2200" dirty="0">
                <a:effectLst/>
                <a:latin typeface="Arial"/>
                <a:ea typeface="Calibri" panose="020F0502020204030204" pitchFamily="34" charset="0"/>
                <a:cs typeface="Arial"/>
              </a:rPr>
              <a:t>Frida (8) is from a minority community that faces discrimination within </a:t>
            </a:r>
            <a:r>
              <a:rPr lang="en-US" sz="2200" dirty="0">
                <a:latin typeface="Arial"/>
                <a:ea typeface="Calibri" panose="020F0502020204030204" pitchFamily="34" charset="0"/>
                <a:cs typeface="Arial"/>
              </a:rPr>
              <a:t>her </a:t>
            </a:r>
            <a:r>
              <a:rPr lang="en-US" sz="2200" dirty="0">
                <a:effectLst/>
                <a:latin typeface="Arial"/>
                <a:ea typeface="Calibri" panose="020F0502020204030204" pitchFamily="34" charset="0"/>
                <a:cs typeface="Arial"/>
              </a:rPr>
              <a:t>country. Rights of people within her community are denied, such as obtaining documentation and birth registration. </a:t>
            </a:r>
            <a:r>
              <a:rPr lang="en-US" sz="2200" dirty="0">
                <a:latin typeface="Arial"/>
                <a:ea typeface="Calibri" panose="020F0502020204030204" pitchFamily="34" charset="0"/>
                <a:cs typeface="Arial"/>
              </a:rPr>
              <a:t>People of her community don’t have equal opportunities, for example, to find a job.</a:t>
            </a:r>
            <a:r>
              <a:rPr lang="en-US" sz="2200" dirty="0">
                <a:effectLst/>
                <a:latin typeface="Arial"/>
                <a:ea typeface="Calibri" panose="020F0502020204030204" pitchFamily="34" charset="0"/>
                <a:cs typeface="Arial"/>
              </a:rPr>
              <a:t> Frida is </a:t>
            </a:r>
            <a:r>
              <a:rPr lang="en-US" sz="2200" dirty="0">
                <a:latin typeface="Arial"/>
                <a:ea typeface="Calibri" panose="020F0502020204030204" pitchFamily="34" charset="0"/>
                <a:cs typeface="Arial"/>
              </a:rPr>
              <a:t>a happy</a:t>
            </a:r>
            <a:r>
              <a:rPr lang="en-US" sz="2200" dirty="0">
                <a:effectLst/>
                <a:latin typeface="Arial"/>
                <a:ea typeface="Calibri" panose="020F0502020204030204" pitchFamily="34" charset="0"/>
                <a:cs typeface="Arial"/>
              </a:rPr>
              <a:t> </a:t>
            </a:r>
            <a:r>
              <a:rPr lang="en-US" sz="2200" dirty="0">
                <a:latin typeface="Arial"/>
                <a:ea typeface="Calibri" panose="020F0502020204030204" pitchFamily="34" charset="0"/>
                <a:cs typeface="Arial"/>
              </a:rPr>
              <a:t>child </a:t>
            </a:r>
            <a:r>
              <a:rPr lang="en-US" sz="2200" dirty="0">
                <a:effectLst/>
                <a:latin typeface="Arial"/>
                <a:ea typeface="Calibri" panose="020F0502020204030204" pitchFamily="34" charset="0"/>
                <a:cs typeface="Arial"/>
              </a:rPr>
              <a:t>but her community is poor and many families struggle </a:t>
            </a:r>
            <a:r>
              <a:rPr lang="en-US" sz="2200" dirty="0">
                <a:latin typeface="Arial"/>
                <a:ea typeface="Calibri" panose="020F0502020204030204" pitchFamily="34" charset="0"/>
                <a:cs typeface="Arial"/>
              </a:rPr>
              <a:t>to pay for the education of their children</a:t>
            </a:r>
            <a:endParaRPr lang="en-US" sz="2200" dirty="0">
              <a:effectLst/>
              <a:latin typeface="Arial"/>
              <a:ea typeface="Calibri" panose="020F0502020204030204" pitchFamily="34" charset="0"/>
              <a:cs typeface="Arial"/>
            </a:endParaRPr>
          </a:p>
        </p:txBody>
      </p:sp>
      <p:grpSp>
        <p:nvGrpSpPr>
          <p:cNvPr id="21" name="Group 20">
            <a:extLst>
              <a:ext uri="{FF2B5EF4-FFF2-40B4-BE49-F238E27FC236}">
                <a16:creationId xmlns:a16="http://schemas.microsoft.com/office/drawing/2014/main" id="{A0F865B6-6504-BA05-DB85-C3A05CA43F31}"/>
              </a:ext>
            </a:extLst>
          </p:cNvPr>
          <p:cNvGrpSpPr/>
          <p:nvPr/>
        </p:nvGrpSpPr>
        <p:grpSpPr>
          <a:xfrm>
            <a:off x="838200" y="2096472"/>
            <a:ext cx="455640" cy="728029"/>
            <a:chOff x="697842" y="3315817"/>
            <a:chExt cx="514964" cy="822818"/>
          </a:xfrm>
          <a:solidFill>
            <a:schemeClr val="accent5"/>
          </a:solidFill>
        </p:grpSpPr>
        <p:sp>
          <p:nvSpPr>
            <p:cNvPr id="23" name="Trapezoid 22">
              <a:extLst>
                <a:ext uri="{FF2B5EF4-FFF2-40B4-BE49-F238E27FC236}">
                  <a16:creationId xmlns:a16="http://schemas.microsoft.com/office/drawing/2014/main" id="{7554B1AE-D045-19FA-93E8-0A7DD4F1400C}"/>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ound Same Side Corner Rectangle 46">
              <a:extLst>
                <a:ext uri="{FF2B5EF4-FFF2-40B4-BE49-F238E27FC236}">
                  <a16:creationId xmlns:a16="http://schemas.microsoft.com/office/drawing/2014/main" id="{B170D1B2-CA57-2AFF-CED3-DDFAAE2E600B}"/>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060DB4CF-D686-D802-FA62-C88EBBF96E6A}"/>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281220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Rounded Corners 21">
            <a:extLst>
              <a:ext uri="{FF2B5EF4-FFF2-40B4-BE49-F238E27FC236}">
                <a16:creationId xmlns:a16="http://schemas.microsoft.com/office/drawing/2014/main" id="{B82AFC96-00F9-9759-7743-C9E1337DA739}"/>
              </a:ext>
            </a:extLst>
          </p:cNvPr>
          <p:cNvSpPr/>
          <p:nvPr/>
        </p:nvSpPr>
        <p:spPr>
          <a:xfrm>
            <a:off x="5310411" y="1718268"/>
            <a:ext cx="6197195" cy="406234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Rounded Corners 20">
            <a:extLst>
              <a:ext uri="{FF2B5EF4-FFF2-40B4-BE49-F238E27FC236}">
                <a16:creationId xmlns:a16="http://schemas.microsoft.com/office/drawing/2014/main" id="{FCAABD22-CF3E-E2A9-B12D-D0BC1059AFF7}"/>
              </a:ext>
            </a:extLst>
          </p:cNvPr>
          <p:cNvSpPr/>
          <p:nvPr/>
        </p:nvSpPr>
        <p:spPr>
          <a:xfrm>
            <a:off x="1066020" y="1718268"/>
            <a:ext cx="3330616" cy="406234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F65639A-48C6-46A3-BC6C-F466BE25EEED}"/>
              </a:ext>
            </a:extLst>
          </p:cNvPr>
          <p:cNvSpPr>
            <a:spLocks noGrp="1"/>
          </p:cNvSpPr>
          <p:nvPr>
            <p:ph type="title"/>
          </p:nvPr>
        </p:nvSpPr>
        <p:spPr/>
        <p:txBody>
          <a:bodyPr/>
          <a:lstStyle/>
          <a:p>
            <a:r>
              <a:rPr lang="en-CA" dirty="0">
                <a:latin typeface="Arial"/>
                <a:cs typeface="Arial"/>
              </a:rPr>
              <a:t>Is this a child protection case?</a:t>
            </a:r>
          </a:p>
        </p:txBody>
      </p:sp>
      <p:sp>
        <p:nvSpPr>
          <p:cNvPr id="23" name="TextBox 22">
            <a:extLst>
              <a:ext uri="{FF2B5EF4-FFF2-40B4-BE49-F238E27FC236}">
                <a16:creationId xmlns:a16="http://schemas.microsoft.com/office/drawing/2014/main" id="{41D6C19A-366A-4D9B-9C54-81EB40AD118C}"/>
              </a:ext>
            </a:extLst>
          </p:cNvPr>
          <p:cNvSpPr txBox="1"/>
          <p:nvPr/>
        </p:nvSpPr>
        <p:spPr>
          <a:xfrm>
            <a:off x="1582060" y="2242431"/>
            <a:ext cx="2566825" cy="3139321"/>
          </a:xfrm>
          <a:prstGeom prst="rect">
            <a:avLst/>
          </a:prstGeom>
          <a:noFill/>
        </p:spPr>
        <p:txBody>
          <a:bodyPr wrap="square" lIns="91440" tIns="45720" rIns="91440" bIns="45720" anchor="t">
            <a:spAutoFit/>
          </a:bodyPr>
          <a:lstStyle/>
          <a:p>
            <a:pPr>
              <a:spcAft>
                <a:spcPts val="800"/>
              </a:spcAft>
            </a:pPr>
            <a:r>
              <a:rPr lang="en-US" sz="2200" dirty="0">
                <a:latin typeface="Arial"/>
                <a:ea typeface="Calibri" panose="020F0502020204030204" pitchFamily="34" charset="0"/>
                <a:cs typeface="Arial"/>
              </a:rPr>
              <a:t>Sara</a:t>
            </a:r>
            <a:r>
              <a:rPr lang="en-US" sz="2200" dirty="0">
                <a:effectLst/>
                <a:latin typeface="Arial"/>
                <a:ea typeface="Calibri" panose="020F0502020204030204" pitchFamily="34" charset="0"/>
                <a:cs typeface="Arial"/>
              </a:rPr>
              <a:t> is (14) living with her uncle and his two adult male friends. </a:t>
            </a:r>
            <a:r>
              <a:rPr lang="en-US" sz="2200" dirty="0">
                <a:latin typeface="Arial"/>
                <a:ea typeface="Calibri" panose="020F0502020204030204" pitchFamily="34" charset="0"/>
                <a:cs typeface="Arial"/>
              </a:rPr>
              <a:t>Sara </a:t>
            </a:r>
            <a:r>
              <a:rPr lang="en-US" sz="2200" dirty="0">
                <a:effectLst/>
                <a:latin typeface="Arial"/>
                <a:ea typeface="Calibri" panose="020F0502020204030204" pitchFamily="34" charset="0"/>
                <a:cs typeface="Arial"/>
              </a:rPr>
              <a:t>sleeps in the same room as her uncle and the two men</a:t>
            </a:r>
            <a:r>
              <a:rPr lang="en-US" sz="2200" dirty="0">
                <a:latin typeface="Arial"/>
                <a:ea typeface="Calibri" panose="020F0502020204030204" pitchFamily="34" charset="0"/>
                <a:cs typeface="Arial"/>
              </a:rPr>
              <a:t> as the house is very small</a:t>
            </a:r>
            <a:r>
              <a:rPr lang="en-US" sz="2200" dirty="0">
                <a:effectLst/>
                <a:latin typeface="Arial"/>
                <a:ea typeface="Calibri" panose="020F0502020204030204" pitchFamily="34" charset="0"/>
                <a:cs typeface="Arial"/>
              </a:rPr>
              <a:t>.</a:t>
            </a:r>
            <a:r>
              <a:rPr lang="en-US" sz="2200" dirty="0">
                <a:latin typeface="Arial"/>
                <a:ea typeface="Calibri" panose="020F0502020204030204" pitchFamily="34" charset="0"/>
                <a:cs typeface="Arial"/>
              </a:rPr>
              <a:t> </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3D18DC5C-A5E5-4AA2-9537-44372FC4B735}"/>
              </a:ext>
            </a:extLst>
          </p:cNvPr>
          <p:cNvGrpSpPr/>
          <p:nvPr/>
        </p:nvGrpSpPr>
        <p:grpSpPr>
          <a:xfrm>
            <a:off x="884345" y="2242431"/>
            <a:ext cx="455640" cy="728029"/>
            <a:chOff x="697842" y="3315817"/>
            <a:chExt cx="514964" cy="822818"/>
          </a:xfrm>
          <a:solidFill>
            <a:schemeClr val="accent5"/>
          </a:solidFill>
        </p:grpSpPr>
        <p:sp>
          <p:nvSpPr>
            <p:cNvPr id="44" name="Trapezoid 43">
              <a:extLst>
                <a:ext uri="{FF2B5EF4-FFF2-40B4-BE49-F238E27FC236}">
                  <a16:creationId xmlns:a16="http://schemas.microsoft.com/office/drawing/2014/main" id="{197BC99D-21FA-4A7A-9DCC-6AD348232185}"/>
                </a:ext>
              </a:extLst>
            </p:cNvPr>
            <p:cNvSpPr/>
            <p:nvPr/>
          </p:nvSpPr>
          <p:spPr>
            <a:xfrm>
              <a:off x="697842" y="3826277"/>
              <a:ext cx="514964" cy="312358"/>
            </a:xfrm>
            <a:prstGeom prst="trapezoid">
              <a:avLst>
                <a:gd name="adj" fmla="val 339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Round Same Side Corner Rectangle 46">
              <a:extLst>
                <a:ext uri="{FF2B5EF4-FFF2-40B4-BE49-F238E27FC236}">
                  <a16:creationId xmlns:a16="http://schemas.microsoft.com/office/drawing/2014/main" id="{A640D261-1959-4A38-8F67-DB02285A7807}"/>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5101DB9B-16C5-4C55-B155-0CAADC350D66}"/>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C233AB09-2B4C-4E9B-976E-4DF023E12EAD}"/>
              </a:ext>
            </a:extLst>
          </p:cNvPr>
          <p:cNvGrpSpPr/>
          <p:nvPr/>
        </p:nvGrpSpPr>
        <p:grpSpPr>
          <a:xfrm>
            <a:off x="5113687" y="2202793"/>
            <a:ext cx="324376" cy="728028"/>
            <a:chOff x="5960196" y="3632825"/>
            <a:chExt cx="324376" cy="728028"/>
          </a:xfrm>
          <a:solidFill>
            <a:schemeClr val="accent5"/>
          </a:solidFill>
        </p:grpSpPr>
        <p:sp>
          <p:nvSpPr>
            <p:cNvPr id="48" name="Round Same Side Corner Rectangle 46">
              <a:extLst>
                <a:ext uri="{FF2B5EF4-FFF2-40B4-BE49-F238E27FC236}">
                  <a16:creationId xmlns:a16="http://schemas.microsoft.com/office/drawing/2014/main" id="{B809C6AC-3B38-4C6B-BA57-6623BA05A0C4}"/>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Oval 48">
              <a:extLst>
                <a:ext uri="{FF2B5EF4-FFF2-40B4-BE49-F238E27FC236}">
                  <a16:creationId xmlns:a16="http://schemas.microsoft.com/office/drawing/2014/main" id="{E6D25AE9-C30A-4F9F-9B2F-991E9452394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50" name="Round Same Side Corner Rectangle 46">
              <a:extLst>
                <a:ext uri="{FF2B5EF4-FFF2-40B4-BE49-F238E27FC236}">
                  <a16:creationId xmlns:a16="http://schemas.microsoft.com/office/drawing/2014/main" id="{12925BE9-5D0B-48F5-BDB3-3B0BE67F46B0}"/>
                </a:ext>
              </a:extLst>
            </p:cNvPr>
            <p:cNvSpPr/>
            <p:nvPr/>
          </p:nvSpPr>
          <p:spPr>
            <a:xfrm>
              <a:off x="6087847" y="4201939"/>
              <a:ext cx="69074" cy="15891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112DA9A8-487B-A43F-A7CA-F01EC2317E7F}"/>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7735C7C-9489-015B-6997-549DB797B14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DE28BDAB-C14C-D7FF-FF48-107576911BD9}"/>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95AADB5A-3C8F-BD07-862B-EC7807B13086}"/>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26</a:t>
                </a:r>
              </a:p>
            </p:txBody>
          </p:sp>
          <p:sp>
            <p:nvSpPr>
              <p:cNvPr id="12" name="Rectangle 11">
                <a:extLst>
                  <a:ext uri="{FF2B5EF4-FFF2-40B4-BE49-F238E27FC236}">
                    <a16:creationId xmlns:a16="http://schemas.microsoft.com/office/drawing/2014/main" id="{C567B29B-25AC-D9CB-F4BD-7EA2F66BBCB0}"/>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7" name="Group 6">
              <a:extLst>
                <a:ext uri="{FF2B5EF4-FFF2-40B4-BE49-F238E27FC236}">
                  <a16:creationId xmlns:a16="http://schemas.microsoft.com/office/drawing/2014/main" id="{3F48E466-00B9-0547-B2B2-956F22206A06}"/>
                </a:ext>
              </a:extLst>
            </p:cNvPr>
            <p:cNvGrpSpPr/>
            <p:nvPr/>
          </p:nvGrpSpPr>
          <p:grpSpPr>
            <a:xfrm>
              <a:off x="11325415" y="762701"/>
              <a:ext cx="182192" cy="634674"/>
              <a:chOff x="2121762" y="2323619"/>
              <a:chExt cx="200378" cy="825210"/>
            </a:xfrm>
          </p:grpSpPr>
          <p:sp>
            <p:nvSpPr>
              <p:cNvPr id="9" name="Isosceles Triangle 8">
                <a:extLst>
                  <a:ext uri="{FF2B5EF4-FFF2-40B4-BE49-F238E27FC236}">
                    <a16:creationId xmlns:a16="http://schemas.microsoft.com/office/drawing/2014/main" id="{85E9A633-555A-CA07-4398-6493D7EF33A9}"/>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5D9F296E-8D85-F086-343E-71069142A779}"/>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3" name="TextBox 12">
            <a:extLst>
              <a:ext uri="{FF2B5EF4-FFF2-40B4-BE49-F238E27FC236}">
                <a16:creationId xmlns:a16="http://schemas.microsoft.com/office/drawing/2014/main" id="{3694BAFF-83C7-B6B4-7042-F794109DC918}"/>
              </a:ext>
            </a:extLst>
          </p:cNvPr>
          <p:cNvSpPr txBox="1"/>
          <p:nvPr/>
        </p:nvSpPr>
        <p:spPr>
          <a:xfrm>
            <a:off x="5680138" y="2242431"/>
            <a:ext cx="5717948" cy="3139321"/>
          </a:xfrm>
          <a:prstGeom prst="rect">
            <a:avLst/>
          </a:prstGeom>
          <a:noFill/>
        </p:spPr>
        <p:txBody>
          <a:bodyPr wrap="square" lIns="91440" tIns="45720" rIns="91440" bIns="45720" anchor="t">
            <a:spAutoFit/>
          </a:bodyPr>
          <a:lstStyle/>
          <a:p>
            <a:pPr>
              <a:spcAft>
                <a:spcPts val="800"/>
              </a:spcAft>
            </a:pPr>
            <a:r>
              <a:rPr lang="en-US" sz="2200" dirty="0">
                <a:effectLst/>
                <a:latin typeface="Arial"/>
                <a:ea typeface="Calibri" panose="020F0502020204030204" pitchFamily="34" charset="0"/>
                <a:cs typeface="Arial"/>
              </a:rPr>
              <a:t>David (14) has been living alone in the city for three years. His </a:t>
            </a:r>
            <a:r>
              <a:rPr lang="en-US" sz="2200" dirty="0">
                <a:latin typeface="Arial"/>
                <a:ea typeface="Calibri" panose="020F0502020204030204" pitchFamily="34" charset="0"/>
                <a:cs typeface="Arial"/>
              </a:rPr>
              <a:t>parents </a:t>
            </a:r>
            <a:r>
              <a:rPr lang="en-US" sz="2200" dirty="0">
                <a:effectLst/>
                <a:latin typeface="Arial"/>
                <a:ea typeface="Calibri" panose="020F0502020204030204" pitchFamily="34" charset="0"/>
                <a:cs typeface="Arial"/>
              </a:rPr>
              <a:t>sent him away to find work</a:t>
            </a:r>
            <a:r>
              <a:rPr lang="en-US" sz="2200" dirty="0">
                <a:latin typeface="Arial"/>
                <a:ea typeface="Calibri" panose="020F0502020204030204" pitchFamily="34" charset="0"/>
                <a:cs typeface="Arial"/>
              </a:rPr>
              <a:t> to support the family</a:t>
            </a:r>
            <a:r>
              <a:rPr lang="en-US" sz="2200" dirty="0">
                <a:effectLst/>
                <a:latin typeface="Arial"/>
                <a:ea typeface="Calibri" panose="020F0502020204030204" pitchFamily="34" charset="0"/>
                <a:cs typeface="Arial"/>
              </a:rPr>
              <a:t>. In the beginning</a:t>
            </a:r>
            <a:r>
              <a:rPr lang="en-US" sz="2200" dirty="0">
                <a:latin typeface="Arial"/>
                <a:ea typeface="Calibri" panose="020F0502020204030204" pitchFamily="34" charset="0"/>
                <a:cs typeface="Arial"/>
              </a:rPr>
              <a:t>,</a:t>
            </a:r>
            <a:r>
              <a:rPr lang="en-US" sz="2200" dirty="0">
                <a:effectLst/>
                <a:latin typeface="Arial"/>
                <a:ea typeface="Calibri" panose="020F0502020204030204" pitchFamily="34" charset="0"/>
                <a:cs typeface="Arial"/>
              </a:rPr>
              <a:t> he lived and begged on the streets, but now he works in a scrap factory where he sorts out different types of metal. He is paid only a very small amount</a:t>
            </a:r>
            <a:r>
              <a:rPr lang="en-US" sz="2200" dirty="0">
                <a:latin typeface="Arial"/>
                <a:ea typeface="Calibri" panose="020F0502020204030204" pitchFamily="34" charset="0"/>
                <a:cs typeface="Arial"/>
              </a:rPr>
              <a:t> weekly</a:t>
            </a:r>
            <a:r>
              <a:rPr lang="en-US" sz="2200" dirty="0">
                <a:effectLst/>
                <a:latin typeface="Arial"/>
                <a:ea typeface="Calibri" panose="020F0502020204030204" pitchFamily="34" charset="0"/>
                <a:cs typeface="Arial"/>
              </a:rPr>
              <a:t>, since the owner </a:t>
            </a:r>
            <a:r>
              <a:rPr lang="en-US" sz="2200" dirty="0">
                <a:latin typeface="Arial"/>
                <a:ea typeface="Calibri" panose="020F0502020204030204" pitchFamily="34" charset="0"/>
                <a:cs typeface="Arial"/>
              </a:rPr>
              <a:t>of the factory also provides him a place to sleep.</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4928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Key learning points</a:t>
            </a:r>
          </a:p>
        </p:txBody>
      </p:sp>
      <p:sp>
        <p:nvSpPr>
          <p:cNvPr id="32" name="TextBox 31">
            <a:extLst>
              <a:ext uri="{FF2B5EF4-FFF2-40B4-BE49-F238E27FC236}">
                <a16:creationId xmlns:a16="http://schemas.microsoft.com/office/drawing/2014/main" id="{21B82F7A-E10B-497D-B56D-CBA9C3B90431}"/>
              </a:ext>
            </a:extLst>
          </p:cNvPr>
          <p:cNvSpPr txBox="1"/>
          <p:nvPr/>
        </p:nvSpPr>
        <p:spPr>
          <a:xfrm>
            <a:off x="6677197" y="3596257"/>
            <a:ext cx="3171387" cy="1631216"/>
          </a:xfrm>
          <a:prstGeom prst="rect">
            <a:avLst/>
          </a:prstGeom>
          <a:noFill/>
        </p:spPr>
        <p:txBody>
          <a:bodyPr wrap="square" lIns="91440" tIns="45720" rIns="91440" bIns="45720" anchor="t">
            <a:spAutoFit/>
          </a:bodyPr>
          <a:lstStyle/>
          <a:p>
            <a:pPr algn="ctr"/>
            <a:r>
              <a:rPr lang="en-US" sz="2000" dirty="0">
                <a:latin typeface="Arial"/>
                <a:cs typeface="Arial"/>
              </a:rPr>
              <a:t>Case management is for children who are at risk or have experienced violence, abuse, neglect and exploitation</a:t>
            </a:r>
          </a:p>
        </p:txBody>
      </p:sp>
      <p:sp>
        <p:nvSpPr>
          <p:cNvPr id="33" name="TextBox 32">
            <a:extLst>
              <a:ext uri="{FF2B5EF4-FFF2-40B4-BE49-F238E27FC236}">
                <a16:creationId xmlns:a16="http://schemas.microsoft.com/office/drawing/2014/main" id="{23E8062D-8454-4777-8880-7AC61A21B5C8}"/>
              </a:ext>
            </a:extLst>
          </p:cNvPr>
          <p:cNvSpPr txBox="1"/>
          <p:nvPr/>
        </p:nvSpPr>
        <p:spPr>
          <a:xfrm>
            <a:off x="2165961" y="3596257"/>
            <a:ext cx="3526299" cy="1631216"/>
          </a:xfrm>
          <a:prstGeom prst="rect">
            <a:avLst/>
          </a:prstGeom>
          <a:noFill/>
        </p:spPr>
        <p:txBody>
          <a:bodyPr wrap="square" lIns="91440" tIns="45720" rIns="91440" bIns="45720" anchor="t">
            <a:spAutoFit/>
          </a:bodyPr>
          <a:lstStyle/>
          <a:p>
            <a:pPr algn="ctr"/>
            <a:r>
              <a:rPr lang="en-GB" sz="2000" dirty="0">
                <a:latin typeface="Arial"/>
                <a:cs typeface="Arial"/>
              </a:rPr>
              <a:t>Case management is a way of organizing and structuring support to address an individual child’s (and their family’s) needs</a:t>
            </a:r>
            <a:endParaRPr lang="en-US" sz="2000" dirty="0">
              <a:latin typeface="Arial"/>
              <a:cs typeface="Arial"/>
            </a:endParaRPr>
          </a:p>
        </p:txBody>
      </p:sp>
      <p:sp>
        <p:nvSpPr>
          <p:cNvPr id="34" name="5-Point Star 5">
            <a:extLst>
              <a:ext uri="{FF2B5EF4-FFF2-40B4-BE49-F238E27FC236}">
                <a16:creationId xmlns:a16="http://schemas.microsoft.com/office/drawing/2014/main" id="{ECAC8C23-BF90-4E64-B2A2-0921CEE866DC}"/>
              </a:ext>
            </a:extLst>
          </p:cNvPr>
          <p:cNvSpPr/>
          <p:nvPr/>
        </p:nvSpPr>
        <p:spPr>
          <a:xfrm>
            <a:off x="3403331" y="209814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7737111" y="209814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66664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B3665FB-1390-613C-2F27-BF63EE29CD6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solidFill>
                  <a:schemeClr val="bg1"/>
                </a:solidFill>
                <a:latin typeface="Garamond"/>
              </a:rPr>
            </a:br>
            <a:r>
              <a:rPr lang="en-US" sz="5400" b="1" dirty="0">
                <a:solidFill>
                  <a:schemeClr val="bg1"/>
                </a:solidFill>
                <a:latin typeface="Garamond"/>
              </a:rPr>
              <a:t>How do I approach case management and what is the process?</a:t>
            </a:r>
          </a:p>
        </p:txBody>
      </p:sp>
    </p:spTree>
    <p:extLst>
      <p:ext uri="{BB962C8B-B14F-4D97-AF65-F5344CB8AC3E}">
        <p14:creationId xmlns:p14="http://schemas.microsoft.com/office/powerpoint/2010/main" val="2709112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F370-1D46-8B2B-8E85-E8E5F8F6AFF8}"/>
              </a:ext>
            </a:extLst>
          </p:cNvPr>
          <p:cNvSpPr>
            <a:spLocks noGrp="1"/>
          </p:cNvSpPr>
          <p:nvPr>
            <p:ph type="title"/>
          </p:nvPr>
        </p:nvSpPr>
        <p:spPr/>
        <p:txBody>
          <a:bodyPr/>
          <a:lstStyle/>
          <a:p>
            <a:r>
              <a:rPr lang="en-GB" dirty="0"/>
              <a:t>How to approach case management</a:t>
            </a:r>
            <a:endParaRPr lang="en-BE" dirty="0"/>
          </a:p>
        </p:txBody>
      </p:sp>
      <p:sp>
        <p:nvSpPr>
          <p:cNvPr id="5" name="TextBox 4">
            <a:extLst>
              <a:ext uri="{FF2B5EF4-FFF2-40B4-BE49-F238E27FC236}">
                <a16:creationId xmlns:a16="http://schemas.microsoft.com/office/drawing/2014/main" id="{6EA6A2F2-70E8-A729-8B71-D7077F5AC475}"/>
              </a:ext>
            </a:extLst>
          </p:cNvPr>
          <p:cNvSpPr txBox="1"/>
          <p:nvPr/>
        </p:nvSpPr>
        <p:spPr>
          <a:xfrm>
            <a:off x="7938809" y="3797983"/>
            <a:ext cx="3426823" cy="1754326"/>
          </a:xfrm>
          <a:prstGeom prst="rect">
            <a:avLst/>
          </a:prstGeom>
          <a:noFill/>
        </p:spPr>
        <p:txBody>
          <a:bodyPr wrap="square" lIns="91440" tIns="45720" rIns="91440" bIns="45720" rtlCol="0" anchor="t">
            <a:spAutoFit/>
          </a:bodyPr>
          <a:lstStyle/>
          <a:p>
            <a:pPr algn="ctr"/>
            <a:r>
              <a:rPr lang="en-GB" b="1" dirty="0">
                <a:latin typeface="Arial"/>
                <a:cs typeface="Arial"/>
              </a:rPr>
              <a:t>STRENGTHS-BASED</a:t>
            </a:r>
            <a:endParaRPr lang="en-GB" b="1" dirty="0">
              <a:latin typeface="Arial" panose="020B0604020202020204" pitchFamily="34" charset="0"/>
              <a:cs typeface="Arial" panose="020B0604020202020204" pitchFamily="34" charset="0"/>
            </a:endParaRPr>
          </a:p>
          <a:p>
            <a:pPr algn="ctr"/>
            <a:endParaRPr lang="en-GB" dirty="0">
              <a:latin typeface="Arial" panose="020B0604020202020204" pitchFamily="34" charset="0"/>
              <a:cs typeface="Arial" panose="020B0604020202020204" pitchFamily="34" charset="0"/>
            </a:endParaRPr>
          </a:p>
          <a:p>
            <a:pPr algn="ctr"/>
            <a:r>
              <a:rPr lang="en-GB" dirty="0">
                <a:latin typeface="Arial"/>
                <a:cs typeface="Arial"/>
              </a:rPr>
              <a:t>Focus on the strengths and resources available and try building on them. Use what is already there and what works</a:t>
            </a:r>
            <a:endParaRPr lang="en-BE" dirty="0">
              <a:latin typeface="Arial"/>
              <a:cs typeface="Arial"/>
            </a:endParaRPr>
          </a:p>
        </p:txBody>
      </p:sp>
      <p:sp>
        <p:nvSpPr>
          <p:cNvPr id="7" name="TextBox 6">
            <a:extLst>
              <a:ext uri="{FF2B5EF4-FFF2-40B4-BE49-F238E27FC236}">
                <a16:creationId xmlns:a16="http://schemas.microsoft.com/office/drawing/2014/main" id="{C23DA409-375F-4FAB-9BA4-EB3B49C800F2}"/>
              </a:ext>
            </a:extLst>
          </p:cNvPr>
          <p:cNvSpPr txBox="1"/>
          <p:nvPr/>
        </p:nvSpPr>
        <p:spPr>
          <a:xfrm>
            <a:off x="4390272" y="3797983"/>
            <a:ext cx="3243943" cy="1754326"/>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EMPOWERING</a:t>
            </a:r>
          </a:p>
          <a:p>
            <a:pPr algn="ctr"/>
            <a:endParaRPr lang="en-GB" dirty="0">
              <a:latin typeface="Arial" panose="020B0604020202020204" pitchFamily="34" charset="0"/>
              <a:cs typeface="Arial" panose="020B0604020202020204" pitchFamily="34" charset="0"/>
            </a:endParaRPr>
          </a:p>
          <a:p>
            <a:pPr algn="ctr"/>
            <a:r>
              <a:rPr lang="en-GB" dirty="0">
                <a:latin typeface="Arial" panose="020B0604020202020204" pitchFamily="34" charset="0"/>
                <a:cs typeface="Arial" panose="020B0604020202020204" pitchFamily="34" charset="0"/>
              </a:rPr>
              <a:t>Make the child, parent or caregiver feel stronger, more confident, more able to take control and claim their rights</a:t>
            </a:r>
            <a:endParaRPr lang="en-BE"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9F86DACA-0580-0A16-B245-BB7320D0D4C9}"/>
              </a:ext>
            </a:extLst>
          </p:cNvPr>
          <p:cNvSpPr txBox="1"/>
          <p:nvPr/>
        </p:nvSpPr>
        <p:spPr>
          <a:xfrm>
            <a:off x="838200" y="3797984"/>
            <a:ext cx="3058886" cy="1754326"/>
          </a:xfrm>
          <a:prstGeom prst="rect">
            <a:avLst/>
          </a:prstGeom>
          <a:noFill/>
        </p:spPr>
        <p:txBody>
          <a:bodyPr wrap="square" lIns="91440" tIns="45720" rIns="91440" bIns="45720" rtlCol="0" anchor="t">
            <a:spAutoFit/>
          </a:bodyPr>
          <a:lstStyle/>
          <a:p>
            <a:pPr algn="ctr"/>
            <a:r>
              <a:rPr lang="en-GB" b="1" dirty="0">
                <a:latin typeface="Arial" panose="020B0604020202020204" pitchFamily="34" charset="0"/>
                <a:cs typeface="Arial" panose="020B0604020202020204" pitchFamily="34" charset="0"/>
              </a:rPr>
              <a:t>PARTICIPATIVE</a:t>
            </a:r>
          </a:p>
          <a:p>
            <a:pPr algn="ctr"/>
            <a:endParaRPr lang="en-GB" dirty="0">
              <a:latin typeface="Arial" panose="020B0604020202020204" pitchFamily="34" charset="0"/>
              <a:cs typeface="Arial" panose="020B0604020202020204" pitchFamily="34" charset="0"/>
            </a:endParaRPr>
          </a:p>
          <a:p>
            <a:pPr algn="ctr"/>
            <a:r>
              <a:rPr lang="en-GB" dirty="0">
                <a:latin typeface="Arial"/>
                <a:cs typeface="Arial"/>
              </a:rPr>
              <a:t>Allow the child to share their views safely and freely. Take their views seriously and share decision making</a:t>
            </a:r>
            <a:endParaRPr lang="en-BE" dirty="0">
              <a:latin typeface="Arial"/>
              <a:cs typeface="Arial"/>
            </a:endParaRPr>
          </a:p>
        </p:txBody>
      </p:sp>
      <p:grpSp>
        <p:nvGrpSpPr>
          <p:cNvPr id="25" name="Google Shape;314;p4">
            <a:extLst>
              <a:ext uri="{FF2B5EF4-FFF2-40B4-BE49-F238E27FC236}">
                <a16:creationId xmlns:a16="http://schemas.microsoft.com/office/drawing/2014/main" id="{5EC292E5-BD28-4B96-1511-AFB36E3F3DFD}"/>
              </a:ext>
            </a:extLst>
          </p:cNvPr>
          <p:cNvGrpSpPr/>
          <p:nvPr/>
        </p:nvGrpSpPr>
        <p:grpSpPr>
          <a:xfrm>
            <a:off x="2081898" y="1694389"/>
            <a:ext cx="1413544" cy="1734611"/>
            <a:chOff x="3400707" y="1772174"/>
            <a:chExt cx="3124628" cy="3737192"/>
          </a:xfrm>
          <a:solidFill>
            <a:schemeClr val="accent5"/>
          </a:solidFill>
        </p:grpSpPr>
        <p:sp>
          <p:nvSpPr>
            <p:cNvPr id="26" name="Google Shape;315;p4">
              <a:extLst>
                <a:ext uri="{FF2B5EF4-FFF2-40B4-BE49-F238E27FC236}">
                  <a16:creationId xmlns:a16="http://schemas.microsoft.com/office/drawing/2014/main" id="{F633B8A6-47B7-070F-2274-BC1B16C40AC5}"/>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 name="Google Shape;317;p4">
              <a:extLst>
                <a:ext uri="{FF2B5EF4-FFF2-40B4-BE49-F238E27FC236}">
                  <a16:creationId xmlns:a16="http://schemas.microsoft.com/office/drawing/2014/main" id="{45C4CE10-A8B7-C076-30B2-7EDA411A688B}"/>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9;p4">
              <a:extLst>
                <a:ext uri="{FF2B5EF4-FFF2-40B4-BE49-F238E27FC236}">
                  <a16:creationId xmlns:a16="http://schemas.microsoft.com/office/drawing/2014/main" id="{7D99957F-8E05-87D6-0104-E6057903BA05}"/>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 name="Google Shape;321;p4">
              <a:extLst>
                <a:ext uri="{FF2B5EF4-FFF2-40B4-BE49-F238E27FC236}">
                  <a16:creationId xmlns:a16="http://schemas.microsoft.com/office/drawing/2014/main" id="{B523608A-964B-9A2C-05C9-0EDA727F8040}"/>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9" name="Group 48">
            <a:extLst>
              <a:ext uri="{FF2B5EF4-FFF2-40B4-BE49-F238E27FC236}">
                <a16:creationId xmlns:a16="http://schemas.microsoft.com/office/drawing/2014/main" id="{FE0A2325-2056-448E-CFC6-4F44ECB20289}"/>
              </a:ext>
            </a:extLst>
          </p:cNvPr>
          <p:cNvGrpSpPr/>
          <p:nvPr/>
        </p:nvGrpSpPr>
        <p:grpSpPr>
          <a:xfrm>
            <a:off x="5373478" y="1751449"/>
            <a:ext cx="1284847" cy="1680599"/>
            <a:chOff x="5829305" y="1798389"/>
            <a:chExt cx="1035970" cy="1355064"/>
          </a:xfrm>
        </p:grpSpPr>
        <p:sp>
          <p:nvSpPr>
            <p:cNvPr id="32" name="Google Shape;317;p4">
              <a:extLst>
                <a:ext uri="{FF2B5EF4-FFF2-40B4-BE49-F238E27FC236}">
                  <a16:creationId xmlns:a16="http://schemas.microsoft.com/office/drawing/2014/main" id="{85FEA285-A183-73D3-7998-A66E263C1C9A}"/>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8" name="Group 37">
              <a:extLst>
                <a:ext uri="{FF2B5EF4-FFF2-40B4-BE49-F238E27FC236}">
                  <a16:creationId xmlns:a16="http://schemas.microsoft.com/office/drawing/2014/main" id="{3E8CF5D0-664A-37C5-143D-EA007CB836D7}"/>
                </a:ext>
              </a:extLst>
            </p:cNvPr>
            <p:cNvGrpSpPr/>
            <p:nvPr/>
          </p:nvGrpSpPr>
          <p:grpSpPr>
            <a:xfrm>
              <a:off x="6391398" y="2478174"/>
              <a:ext cx="473877" cy="492041"/>
              <a:chOff x="6184300" y="2716572"/>
              <a:chExt cx="1061611" cy="1102301"/>
            </a:xfrm>
          </p:grpSpPr>
          <p:sp>
            <p:nvSpPr>
              <p:cNvPr id="35" name="Google Shape;317;p4">
                <a:extLst>
                  <a:ext uri="{FF2B5EF4-FFF2-40B4-BE49-F238E27FC236}">
                    <a16:creationId xmlns:a16="http://schemas.microsoft.com/office/drawing/2014/main" id="{96953706-4D9A-DB8A-A1DC-453711212FFB}"/>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 name="Google Shape;317;p4">
                <a:extLst>
                  <a:ext uri="{FF2B5EF4-FFF2-40B4-BE49-F238E27FC236}">
                    <a16:creationId xmlns:a16="http://schemas.microsoft.com/office/drawing/2014/main" id="{97A3EDB6-E5BC-EE52-DCC3-03E4752FD7B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5;p4">
                <a:extLst>
                  <a:ext uri="{FF2B5EF4-FFF2-40B4-BE49-F238E27FC236}">
                    <a16:creationId xmlns:a16="http://schemas.microsoft.com/office/drawing/2014/main" id="{F615060E-DEF7-BBF5-5A5E-67F1AC705277}"/>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3" name="Group 42">
              <a:extLst>
                <a:ext uri="{FF2B5EF4-FFF2-40B4-BE49-F238E27FC236}">
                  <a16:creationId xmlns:a16="http://schemas.microsoft.com/office/drawing/2014/main" id="{0A8AD56B-5B59-8010-3212-9BD83930F022}"/>
                </a:ext>
              </a:extLst>
            </p:cNvPr>
            <p:cNvGrpSpPr/>
            <p:nvPr/>
          </p:nvGrpSpPr>
          <p:grpSpPr>
            <a:xfrm flipH="1">
              <a:off x="5829305" y="2478174"/>
              <a:ext cx="498830" cy="492041"/>
              <a:chOff x="6184300" y="2716572"/>
              <a:chExt cx="1061611" cy="1102301"/>
            </a:xfrm>
          </p:grpSpPr>
          <p:sp>
            <p:nvSpPr>
              <p:cNvPr id="44" name="Google Shape;317;p4">
                <a:extLst>
                  <a:ext uri="{FF2B5EF4-FFF2-40B4-BE49-F238E27FC236}">
                    <a16:creationId xmlns:a16="http://schemas.microsoft.com/office/drawing/2014/main" id="{3DED6398-EE96-FA97-CE25-2F53218A3EB7}"/>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5" name="Google Shape;317;p4">
                <a:extLst>
                  <a:ext uri="{FF2B5EF4-FFF2-40B4-BE49-F238E27FC236}">
                    <a16:creationId xmlns:a16="http://schemas.microsoft.com/office/drawing/2014/main" id="{38ADE07D-3D02-885C-E4B5-70977D0679C9}"/>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6" name="Google Shape;315;p4">
                <a:extLst>
                  <a:ext uri="{FF2B5EF4-FFF2-40B4-BE49-F238E27FC236}">
                    <a16:creationId xmlns:a16="http://schemas.microsoft.com/office/drawing/2014/main" id="{3E539EA0-69B3-6792-EEB8-DF897A08867E}"/>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8" name="Oval 47">
              <a:extLst>
                <a:ext uri="{FF2B5EF4-FFF2-40B4-BE49-F238E27FC236}">
                  <a16:creationId xmlns:a16="http://schemas.microsoft.com/office/drawing/2014/main" id="{575439A1-16B6-1831-1A5F-B13BDE9B0F1F}"/>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7" name="Group 66">
            <a:extLst>
              <a:ext uri="{FF2B5EF4-FFF2-40B4-BE49-F238E27FC236}">
                <a16:creationId xmlns:a16="http://schemas.microsoft.com/office/drawing/2014/main" id="{C8EE5B98-4BD6-1EEE-BB7C-A9331A33045C}"/>
              </a:ext>
            </a:extLst>
          </p:cNvPr>
          <p:cNvGrpSpPr/>
          <p:nvPr/>
        </p:nvGrpSpPr>
        <p:grpSpPr>
          <a:xfrm>
            <a:off x="9026870" y="1751447"/>
            <a:ext cx="1454637" cy="1680600"/>
            <a:chOff x="9384099" y="1576976"/>
            <a:chExt cx="1454637" cy="1680600"/>
          </a:xfrm>
        </p:grpSpPr>
        <p:sp>
          <p:nvSpPr>
            <p:cNvPr id="51" name="Google Shape;317;p4">
              <a:extLst>
                <a:ext uri="{FF2B5EF4-FFF2-40B4-BE49-F238E27FC236}">
                  <a16:creationId xmlns:a16="http://schemas.microsoft.com/office/drawing/2014/main" id="{BA41EBD9-8F0A-82B1-E0EA-E5CF4DA2F7F1}"/>
                </a:ext>
              </a:extLst>
            </p:cNvPr>
            <p:cNvSpPr/>
            <p:nvPr/>
          </p:nvSpPr>
          <p:spPr>
            <a:xfrm>
              <a:off x="9729259" y="2307245"/>
              <a:ext cx="626501" cy="950331"/>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52" name="Group 51">
              <a:extLst>
                <a:ext uri="{FF2B5EF4-FFF2-40B4-BE49-F238E27FC236}">
                  <a16:creationId xmlns:a16="http://schemas.microsoft.com/office/drawing/2014/main" id="{85202123-BD76-D8F1-A83B-AD86D9016B50}"/>
                </a:ext>
              </a:extLst>
            </p:cNvPr>
            <p:cNvGrpSpPr/>
            <p:nvPr/>
          </p:nvGrpSpPr>
          <p:grpSpPr>
            <a:xfrm rot="2437245" flipV="1">
              <a:off x="10251017" y="1980924"/>
              <a:ext cx="587719" cy="616815"/>
              <a:chOff x="6184300" y="2716572"/>
              <a:chExt cx="1061611" cy="1078691"/>
            </a:xfrm>
          </p:grpSpPr>
          <p:sp>
            <p:nvSpPr>
              <p:cNvPr id="58" name="Google Shape;317;p4">
                <a:extLst>
                  <a:ext uri="{FF2B5EF4-FFF2-40B4-BE49-F238E27FC236}">
                    <a16:creationId xmlns:a16="http://schemas.microsoft.com/office/drawing/2014/main" id="{069B69FF-C4C0-B031-86ED-80DC7DAE76CD}"/>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9" name="Google Shape;317;p4">
                <a:extLst>
                  <a:ext uri="{FF2B5EF4-FFF2-40B4-BE49-F238E27FC236}">
                    <a16:creationId xmlns:a16="http://schemas.microsoft.com/office/drawing/2014/main" id="{92F5CA27-8881-DC30-DC90-6A4CFD4D66CE}"/>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0" name="Google Shape;315;p4">
                <a:extLst>
                  <a:ext uri="{FF2B5EF4-FFF2-40B4-BE49-F238E27FC236}">
                    <a16:creationId xmlns:a16="http://schemas.microsoft.com/office/drawing/2014/main" id="{62BFDC6C-762F-BE06-92D7-7656D4B1B725}"/>
                  </a:ext>
                </a:extLst>
              </p:cNvPr>
              <p:cNvSpPr/>
              <p:nvPr/>
            </p:nvSpPr>
            <p:spPr>
              <a:xfrm>
                <a:off x="6416140" y="3498546"/>
                <a:ext cx="289198" cy="296717"/>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54" name="Oval 53">
              <a:extLst>
                <a:ext uri="{FF2B5EF4-FFF2-40B4-BE49-F238E27FC236}">
                  <a16:creationId xmlns:a16="http://schemas.microsoft.com/office/drawing/2014/main" id="{A23CCAAC-45FB-A811-A187-E1CFB0F98AD4}"/>
                </a:ext>
              </a:extLst>
            </p:cNvPr>
            <p:cNvSpPr/>
            <p:nvPr/>
          </p:nvSpPr>
          <p:spPr>
            <a:xfrm>
              <a:off x="9714634" y="1576976"/>
              <a:ext cx="630316" cy="63031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6" name="Group 65">
              <a:extLst>
                <a:ext uri="{FF2B5EF4-FFF2-40B4-BE49-F238E27FC236}">
                  <a16:creationId xmlns:a16="http://schemas.microsoft.com/office/drawing/2014/main" id="{B7DCC6CB-B727-FA3E-DFBD-9C4BCDEEC09E}"/>
                </a:ext>
              </a:extLst>
            </p:cNvPr>
            <p:cNvGrpSpPr/>
            <p:nvPr/>
          </p:nvGrpSpPr>
          <p:grpSpPr>
            <a:xfrm flipH="1">
              <a:off x="9384099" y="1979160"/>
              <a:ext cx="612817" cy="597115"/>
              <a:chOff x="8358398" y="1979160"/>
              <a:chExt cx="610052" cy="597115"/>
            </a:xfrm>
          </p:grpSpPr>
          <p:sp>
            <p:nvSpPr>
              <p:cNvPr id="62" name="Google Shape;317;p4">
                <a:extLst>
                  <a:ext uri="{FF2B5EF4-FFF2-40B4-BE49-F238E27FC236}">
                    <a16:creationId xmlns:a16="http://schemas.microsoft.com/office/drawing/2014/main" id="{64C35867-B34D-2695-8D6A-6D0253588E5B}"/>
                  </a:ext>
                </a:extLst>
              </p:cNvPr>
              <p:cNvSpPr/>
              <p:nvPr/>
            </p:nvSpPr>
            <p:spPr>
              <a:xfrm rot="5926033" flipV="1">
                <a:off x="8547399" y="2149974"/>
                <a:ext cx="209718" cy="587719"/>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3" name="Google Shape;317;p4">
                <a:extLst>
                  <a:ext uri="{FF2B5EF4-FFF2-40B4-BE49-F238E27FC236}">
                    <a16:creationId xmlns:a16="http://schemas.microsoft.com/office/drawing/2014/main" id="{D4FB7B7C-B7D8-8AEB-AE1C-B8713F38E9F8}"/>
                  </a:ext>
                </a:extLst>
              </p:cNvPr>
              <p:cNvSpPr/>
              <p:nvPr/>
            </p:nvSpPr>
            <p:spPr>
              <a:xfrm rot="10879593" flipV="1">
                <a:off x="8788676" y="2182532"/>
                <a:ext cx="179774" cy="393743"/>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4" name="Google Shape;315;p4">
                <a:extLst>
                  <a:ext uri="{FF2B5EF4-FFF2-40B4-BE49-F238E27FC236}">
                    <a16:creationId xmlns:a16="http://schemas.microsoft.com/office/drawing/2014/main" id="{5571EE65-60C6-A3C4-D6FB-63F4DFB96468}"/>
                  </a:ext>
                </a:extLst>
              </p:cNvPr>
              <p:cNvSpPr/>
              <p:nvPr/>
            </p:nvSpPr>
            <p:spPr>
              <a:xfrm rot="2437245" flipV="1">
                <a:off x="8785418" y="1979160"/>
                <a:ext cx="160103" cy="169668"/>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spTree>
    <p:extLst>
      <p:ext uri="{BB962C8B-B14F-4D97-AF65-F5344CB8AC3E}">
        <p14:creationId xmlns:p14="http://schemas.microsoft.com/office/powerpoint/2010/main" val="2781987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F50F9213-157F-DC2D-3DC7-0D145E1B2C32}"/>
              </a:ext>
            </a:extLst>
          </p:cNvPr>
          <p:cNvSpPr/>
          <p:nvPr/>
        </p:nvSpPr>
        <p:spPr>
          <a:xfrm>
            <a:off x="838200" y="1678119"/>
            <a:ext cx="6153150" cy="3993381"/>
          </a:xfrm>
          <a:prstGeom prst="homePlate">
            <a:avLst>
              <a:gd name="adj" fmla="val 22332"/>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E05F695-E5D2-2986-32AA-C8829C6825B6}"/>
              </a:ext>
            </a:extLst>
          </p:cNvPr>
          <p:cNvSpPr>
            <a:spLocks noGrp="1"/>
          </p:cNvSpPr>
          <p:nvPr>
            <p:ph type="title"/>
          </p:nvPr>
        </p:nvSpPr>
        <p:spPr/>
        <p:txBody>
          <a:bodyPr>
            <a:normAutofit/>
          </a:bodyPr>
          <a:lstStyle/>
          <a:p>
            <a:r>
              <a:rPr lang="en-GB" dirty="0"/>
              <a:t>Promoting child’s meaningful participation</a:t>
            </a:r>
            <a:endParaRPr lang="en-BE" dirty="0"/>
          </a:p>
        </p:txBody>
      </p:sp>
      <p:grpSp>
        <p:nvGrpSpPr>
          <p:cNvPr id="9" name="Google Shape;314;p4">
            <a:extLst>
              <a:ext uri="{FF2B5EF4-FFF2-40B4-BE49-F238E27FC236}">
                <a16:creationId xmlns:a16="http://schemas.microsoft.com/office/drawing/2014/main" id="{A95F0007-360E-AD52-DEEE-E3DCFABE322E}"/>
              </a:ext>
            </a:extLst>
          </p:cNvPr>
          <p:cNvGrpSpPr/>
          <p:nvPr/>
        </p:nvGrpSpPr>
        <p:grpSpPr>
          <a:xfrm>
            <a:off x="8163416" y="2176482"/>
            <a:ext cx="2004894" cy="2460279"/>
            <a:chOff x="3400707" y="1772174"/>
            <a:chExt cx="3124628" cy="3737192"/>
          </a:xfrm>
          <a:solidFill>
            <a:schemeClr val="accent5"/>
          </a:solidFill>
        </p:grpSpPr>
        <p:sp>
          <p:nvSpPr>
            <p:cNvPr id="10" name="Google Shape;315;p4">
              <a:extLst>
                <a:ext uri="{FF2B5EF4-FFF2-40B4-BE49-F238E27FC236}">
                  <a16:creationId xmlns:a16="http://schemas.microsoft.com/office/drawing/2014/main" id="{76DE4E89-0AC0-C33B-7BA6-752EFBFED6B1}"/>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7;p4">
              <a:extLst>
                <a:ext uri="{FF2B5EF4-FFF2-40B4-BE49-F238E27FC236}">
                  <a16:creationId xmlns:a16="http://schemas.microsoft.com/office/drawing/2014/main" id="{BCEB20CA-C8AB-2A7A-F09D-D11402DF29C9}"/>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19;p4">
              <a:extLst>
                <a:ext uri="{FF2B5EF4-FFF2-40B4-BE49-F238E27FC236}">
                  <a16:creationId xmlns:a16="http://schemas.microsoft.com/office/drawing/2014/main" id="{2BCD83A8-E4BB-69F3-1FB7-14603C1A22CC}"/>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1;p4">
              <a:extLst>
                <a:ext uri="{FF2B5EF4-FFF2-40B4-BE49-F238E27FC236}">
                  <a16:creationId xmlns:a16="http://schemas.microsoft.com/office/drawing/2014/main" id="{047D746D-CF54-A344-FDFA-E5ECC234C8A0}"/>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0" name="TextBox 19">
            <a:extLst>
              <a:ext uri="{FF2B5EF4-FFF2-40B4-BE49-F238E27FC236}">
                <a16:creationId xmlns:a16="http://schemas.microsoft.com/office/drawing/2014/main" id="{229FFF11-E903-7C22-9AB2-1904CF84032D}"/>
              </a:ext>
            </a:extLst>
          </p:cNvPr>
          <p:cNvSpPr txBox="1"/>
          <p:nvPr/>
        </p:nvSpPr>
        <p:spPr>
          <a:xfrm>
            <a:off x="7501056" y="5068615"/>
            <a:ext cx="3137025" cy="461665"/>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PARTICIPATIVE</a:t>
            </a:r>
            <a:endParaRPr lang="en-BE" sz="2400" b="1"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1E8905F-D39D-5269-5EA5-72124824A00B}"/>
              </a:ext>
            </a:extLst>
          </p:cNvPr>
          <p:cNvSpPr txBox="1"/>
          <p:nvPr/>
        </p:nvSpPr>
        <p:spPr>
          <a:xfrm>
            <a:off x="1190133" y="2253461"/>
            <a:ext cx="4629150" cy="3416320"/>
          </a:xfrm>
          <a:prstGeom prst="rect">
            <a:avLst/>
          </a:prstGeom>
          <a:noFill/>
        </p:spPr>
        <p:txBody>
          <a:bodyPr wrap="square" lIns="91440" tIns="45720" rIns="91440" bIns="45720" rtlCol="0" anchor="t">
            <a:spAutoFit/>
          </a:bodyPr>
          <a:lstStyle/>
          <a:p>
            <a:pPr marL="457200" indent="-457200">
              <a:buFont typeface="+mj-lt"/>
              <a:buAutoNum type="arabicPeriod"/>
            </a:pPr>
            <a:r>
              <a:rPr lang="en-GB" sz="2400" b="1" dirty="0">
                <a:latin typeface="Arial" panose="020B0604020202020204" pitchFamily="34" charset="0"/>
                <a:cs typeface="Arial" panose="020B0604020202020204" pitchFamily="34" charset="0"/>
              </a:rPr>
              <a:t>Appropriate environment</a:t>
            </a:r>
          </a:p>
          <a:p>
            <a:pPr marL="457200" indent="-457200">
              <a:buFont typeface="+mj-lt"/>
              <a:buAutoNum type="arabicPeriod"/>
            </a:pPr>
            <a:endParaRPr lang="en-GB" sz="2400" b="1"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panose="020B0604020202020204" pitchFamily="34" charset="0"/>
                <a:cs typeface="Arial" panose="020B0604020202020204" pitchFamily="34" charset="0"/>
              </a:rPr>
              <a:t>S</a:t>
            </a:r>
            <a:r>
              <a:rPr lang="en-BE" sz="2400" dirty="0">
                <a:latin typeface="Arial" panose="020B0604020202020204" pitchFamily="34" charset="0"/>
                <a:cs typeface="Arial" panose="020B0604020202020204" pitchFamily="34" charset="0"/>
              </a:rPr>
              <a:t>afe</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panose="020B0604020202020204" pitchFamily="34" charset="0"/>
                <a:cs typeface="Arial" panose="020B0604020202020204" pitchFamily="34" charset="0"/>
              </a:rPr>
              <a:t>P</a:t>
            </a:r>
            <a:r>
              <a:rPr lang="en-BE" sz="2400" dirty="0">
                <a:latin typeface="Arial" panose="020B0604020202020204" pitchFamily="34" charset="0"/>
                <a:cs typeface="Arial" panose="020B0604020202020204" pitchFamily="34" charset="0"/>
              </a:rPr>
              <a:t>rivate</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panose="020B0604020202020204" pitchFamily="34" charset="0"/>
                <a:cs typeface="Arial" panose="020B0604020202020204" pitchFamily="34" charset="0"/>
              </a:rPr>
              <a:t>Q</a:t>
            </a:r>
            <a:r>
              <a:rPr lang="en-BE" sz="2400" dirty="0">
                <a:latin typeface="Arial" panose="020B0604020202020204" pitchFamily="34" charset="0"/>
                <a:cs typeface="Arial" panose="020B0604020202020204" pitchFamily="34" charset="0"/>
              </a:rPr>
              <a:t>uiet</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a:cs typeface="Arial"/>
              </a:rPr>
              <a:t>A</a:t>
            </a:r>
            <a:r>
              <a:rPr lang="en-BE" sz="2400" dirty="0">
                <a:latin typeface="Arial"/>
                <a:cs typeface="Arial"/>
              </a:rPr>
              <a:t>ccessible </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panose="020B0604020202020204" pitchFamily="34" charset="0"/>
                <a:cs typeface="Arial" panose="020B0604020202020204" pitchFamily="34" charset="0"/>
              </a:rPr>
              <a:t>C</a:t>
            </a:r>
            <a:r>
              <a:rPr lang="en-BE" sz="2400" dirty="0">
                <a:latin typeface="Arial" panose="020B0604020202020204" pitchFamily="34" charset="0"/>
                <a:cs typeface="Arial" panose="020B0604020202020204" pitchFamily="34" charset="0"/>
              </a:rPr>
              <a:t>hild</a:t>
            </a:r>
            <a:r>
              <a:rPr lang="en-GB" sz="2400" dirty="0">
                <a:latin typeface="Arial" panose="020B0604020202020204" pitchFamily="34" charset="0"/>
                <a:cs typeface="Arial" panose="020B0604020202020204" pitchFamily="34" charset="0"/>
              </a:rPr>
              <a:t>-</a:t>
            </a:r>
            <a:r>
              <a:rPr lang="en-BE" sz="2400" dirty="0">
                <a:latin typeface="Arial" panose="020B0604020202020204" pitchFamily="34" charset="0"/>
                <a:cs typeface="Arial" panose="020B0604020202020204" pitchFamily="34" charset="0"/>
              </a:rPr>
              <a:t>friendly</a:t>
            </a:r>
            <a:endParaRPr lang="en-GB" sz="2400" dirty="0">
              <a:latin typeface="Arial" panose="020B0604020202020204" pitchFamily="34" charset="0"/>
              <a:cs typeface="Arial" panose="020B0604020202020204" pitchFamily="34" charset="0"/>
            </a:endParaRPr>
          </a:p>
          <a:p>
            <a:pPr marL="895350" indent="-342900">
              <a:buFont typeface="Wingdings" panose="05000000000000000000" pitchFamily="2" charset="2"/>
              <a:buChar char="ü"/>
            </a:pPr>
            <a:r>
              <a:rPr lang="en-GB" sz="2400" dirty="0">
                <a:latin typeface="Arial" panose="020B0604020202020204" pitchFamily="34" charset="0"/>
                <a:cs typeface="Arial" panose="020B0604020202020204" pitchFamily="34" charset="0"/>
              </a:rPr>
              <a:t>C</a:t>
            </a:r>
            <a:r>
              <a:rPr lang="en-BE" sz="2400" dirty="0">
                <a:latin typeface="Arial" panose="020B0604020202020204" pitchFamily="34" charset="0"/>
                <a:cs typeface="Arial" panose="020B0604020202020204" pitchFamily="34" charset="0"/>
              </a:rPr>
              <a:t>omfortable</a:t>
            </a:r>
          </a:p>
          <a:p>
            <a:pPr marL="457200" indent="-457200">
              <a:buAutoNum type="arabicPeriod"/>
            </a:pPr>
            <a:endParaRPr lang="en-B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5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374009E5-4936-430A-46E9-43E4B4457E57}"/>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Module opening</a:t>
            </a:r>
          </a:p>
        </p:txBody>
      </p:sp>
    </p:spTree>
    <p:extLst>
      <p:ext uri="{BB962C8B-B14F-4D97-AF65-F5344CB8AC3E}">
        <p14:creationId xmlns:p14="http://schemas.microsoft.com/office/powerpoint/2010/main" val="201876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376B7D4C-9218-AEC7-F2CD-0360C6E1F19E}"/>
              </a:ext>
            </a:extLst>
          </p:cNvPr>
          <p:cNvSpPr/>
          <p:nvPr/>
        </p:nvSpPr>
        <p:spPr>
          <a:xfrm>
            <a:off x="838200" y="1678119"/>
            <a:ext cx="6153150" cy="3993381"/>
          </a:xfrm>
          <a:prstGeom prst="homePlate">
            <a:avLst>
              <a:gd name="adj" fmla="val 22332"/>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E05F695-E5D2-2986-32AA-C8829C6825B6}"/>
              </a:ext>
            </a:extLst>
          </p:cNvPr>
          <p:cNvSpPr>
            <a:spLocks noGrp="1"/>
          </p:cNvSpPr>
          <p:nvPr>
            <p:ph type="title"/>
          </p:nvPr>
        </p:nvSpPr>
        <p:spPr/>
        <p:txBody>
          <a:bodyPr>
            <a:normAutofit/>
          </a:bodyPr>
          <a:lstStyle/>
          <a:p>
            <a:r>
              <a:rPr lang="en-GB" dirty="0"/>
              <a:t>Promoting child’s meaningful participation</a:t>
            </a:r>
            <a:endParaRPr lang="en-BE" dirty="0"/>
          </a:p>
        </p:txBody>
      </p:sp>
      <p:sp>
        <p:nvSpPr>
          <p:cNvPr id="4" name="TextBox 3">
            <a:extLst>
              <a:ext uri="{FF2B5EF4-FFF2-40B4-BE49-F238E27FC236}">
                <a16:creationId xmlns:a16="http://schemas.microsoft.com/office/drawing/2014/main" id="{8F68AB56-6BB1-38D2-63CF-0A41C89B1670}"/>
              </a:ext>
            </a:extLst>
          </p:cNvPr>
          <p:cNvSpPr txBox="1"/>
          <p:nvPr/>
        </p:nvSpPr>
        <p:spPr>
          <a:xfrm>
            <a:off x="1782972" y="2335981"/>
            <a:ext cx="3023585" cy="2677656"/>
          </a:xfrm>
          <a:prstGeom prst="rect">
            <a:avLst/>
          </a:prstGeom>
          <a:noFill/>
        </p:spPr>
        <p:txBody>
          <a:bodyPr wrap="none" lIns="91440" tIns="45720" rIns="91440" bIns="45720" rtlCol="0" anchor="t">
            <a:spAutoFit/>
          </a:bodyPr>
          <a:lstStyle/>
          <a:p>
            <a:pPr marL="457200" indent="-457200">
              <a:buFont typeface="+mj-lt"/>
              <a:buAutoNum type="arabicPeriod" startAt="2"/>
            </a:pPr>
            <a:r>
              <a:rPr lang="en-GB" sz="2400" b="1" dirty="0">
                <a:latin typeface="Arial" panose="020B0604020202020204" pitchFamily="34" charset="0"/>
                <a:cs typeface="Arial" panose="020B0604020202020204" pitchFamily="34" charset="0"/>
              </a:rPr>
              <a:t>Voluntary</a:t>
            </a:r>
            <a:br>
              <a:rPr lang="en-GB" sz="2400" b="1" dirty="0">
                <a:latin typeface="Arial" panose="020B0604020202020204" pitchFamily="34" charset="0"/>
                <a:cs typeface="Arial" panose="020B0604020202020204" pitchFamily="34" charset="0"/>
              </a:rPr>
            </a:br>
            <a:endParaRPr lang="en-GB" sz="2400" b="1" dirty="0">
              <a:latin typeface="Arial" panose="020B0604020202020204" pitchFamily="34" charset="0"/>
              <a:cs typeface="Arial" panose="020B0604020202020204" pitchFamily="34" charset="0"/>
            </a:endParaRPr>
          </a:p>
          <a:p>
            <a:pPr marL="457200" indent="-457200">
              <a:buFont typeface="+mj-lt"/>
              <a:buAutoNum type="arabicPeriod" startAt="2"/>
            </a:pPr>
            <a:r>
              <a:rPr lang="en-GB" sz="2400" b="1" dirty="0">
                <a:latin typeface="Arial"/>
                <a:cs typeface="Arial"/>
              </a:rPr>
              <a:t>Age-appropriate</a:t>
            </a:r>
            <a:endParaRPr lang="en-BE" sz="2400" b="1" dirty="0">
              <a:latin typeface="Arial" panose="020B0604020202020204" pitchFamily="34" charset="0"/>
              <a:cs typeface="Arial" panose="020B0604020202020204" pitchFamily="34" charset="0"/>
            </a:endParaRPr>
          </a:p>
          <a:p>
            <a:pPr marL="457200" indent="-457200">
              <a:buAutoNum type="arabicPeriod" startAt="2"/>
            </a:pPr>
            <a:endParaRPr lang="en-GB" sz="2400" b="1" dirty="0">
              <a:latin typeface="Arial"/>
              <a:cs typeface="Arial"/>
            </a:endParaRPr>
          </a:p>
          <a:p>
            <a:pPr marL="457200" indent="-457200">
              <a:buAutoNum type="arabicPeriod" startAt="2"/>
            </a:pPr>
            <a:r>
              <a:rPr lang="en-GB" sz="2400" b="1" dirty="0">
                <a:latin typeface="Arial"/>
                <a:cs typeface="Arial"/>
              </a:rPr>
              <a:t>Respected</a:t>
            </a:r>
            <a:br>
              <a:rPr lang="en-GB" sz="2400" b="1" dirty="0">
                <a:latin typeface="Arial" panose="020B0604020202020204" pitchFamily="34" charset="0"/>
                <a:cs typeface="Arial" panose="020B0604020202020204" pitchFamily="34" charset="0"/>
              </a:rPr>
            </a:br>
            <a:endParaRPr lang="en-BE" sz="2400" b="1">
              <a:latin typeface="Arial" panose="020B0604020202020204" pitchFamily="34" charset="0"/>
              <a:cs typeface="Arial" panose="020B0604020202020204" pitchFamily="34" charset="0"/>
            </a:endParaRPr>
          </a:p>
          <a:p>
            <a:pPr marL="457200" indent="-457200">
              <a:buFont typeface="+mj-lt"/>
              <a:buAutoNum type="arabicPeriod" startAt="2"/>
            </a:pPr>
            <a:r>
              <a:rPr lang="en-GB" sz="2400" b="1" dirty="0">
                <a:latin typeface="Arial"/>
                <a:cs typeface="Arial"/>
              </a:rPr>
              <a:t>Informed</a:t>
            </a:r>
            <a:endParaRPr lang="en-BE" sz="2400" b="1" dirty="0">
              <a:latin typeface="Arial" panose="020B0604020202020204" pitchFamily="34" charset="0"/>
              <a:cs typeface="Arial" panose="020B0604020202020204" pitchFamily="34" charset="0"/>
            </a:endParaRPr>
          </a:p>
        </p:txBody>
      </p:sp>
      <p:grpSp>
        <p:nvGrpSpPr>
          <p:cNvPr id="8" name="Google Shape;314;p4">
            <a:extLst>
              <a:ext uri="{FF2B5EF4-FFF2-40B4-BE49-F238E27FC236}">
                <a16:creationId xmlns:a16="http://schemas.microsoft.com/office/drawing/2014/main" id="{AB493F27-20FD-5D61-F141-2A838F3CF9F8}"/>
              </a:ext>
            </a:extLst>
          </p:cNvPr>
          <p:cNvGrpSpPr/>
          <p:nvPr/>
        </p:nvGrpSpPr>
        <p:grpSpPr>
          <a:xfrm>
            <a:off x="8163416" y="2176482"/>
            <a:ext cx="2004894" cy="2460279"/>
            <a:chOff x="3400707" y="1772174"/>
            <a:chExt cx="3124628" cy="3737192"/>
          </a:xfrm>
          <a:solidFill>
            <a:schemeClr val="accent5"/>
          </a:solidFill>
        </p:grpSpPr>
        <p:sp>
          <p:nvSpPr>
            <p:cNvPr id="11" name="Google Shape;315;p4">
              <a:extLst>
                <a:ext uri="{FF2B5EF4-FFF2-40B4-BE49-F238E27FC236}">
                  <a16:creationId xmlns:a16="http://schemas.microsoft.com/office/drawing/2014/main" id="{F52A3EC0-4B71-D6B6-BBCE-8840B5FA71F7}"/>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7;p4">
              <a:extLst>
                <a:ext uri="{FF2B5EF4-FFF2-40B4-BE49-F238E27FC236}">
                  <a16:creationId xmlns:a16="http://schemas.microsoft.com/office/drawing/2014/main" id="{D0FD48B9-28EE-2B9E-99A9-C6C8C0E22C96}"/>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9;p4">
              <a:extLst>
                <a:ext uri="{FF2B5EF4-FFF2-40B4-BE49-F238E27FC236}">
                  <a16:creationId xmlns:a16="http://schemas.microsoft.com/office/drawing/2014/main" id="{B954E037-09A0-6DFA-DF56-F9D6EABFD364}"/>
                </a:ext>
              </a:extLst>
            </p:cNvPr>
            <p:cNvSpPr/>
            <p:nvPr/>
          </p:nvSpPr>
          <p:spPr>
            <a:xfrm>
              <a:off x="4351096" y="2702772"/>
              <a:ext cx="771005" cy="771004"/>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Google Shape;321;p4">
              <a:extLst>
                <a:ext uri="{FF2B5EF4-FFF2-40B4-BE49-F238E27FC236}">
                  <a16:creationId xmlns:a16="http://schemas.microsoft.com/office/drawing/2014/main" id="{E0831A37-C940-B378-A98F-3A8081DE7951}"/>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9" name="TextBox 18">
            <a:extLst>
              <a:ext uri="{FF2B5EF4-FFF2-40B4-BE49-F238E27FC236}">
                <a16:creationId xmlns:a16="http://schemas.microsoft.com/office/drawing/2014/main" id="{0352C884-A47E-08D2-F1F2-93683781F351}"/>
              </a:ext>
            </a:extLst>
          </p:cNvPr>
          <p:cNvSpPr txBox="1"/>
          <p:nvPr/>
        </p:nvSpPr>
        <p:spPr>
          <a:xfrm>
            <a:off x="7501056" y="5068615"/>
            <a:ext cx="3137025" cy="461665"/>
          </a:xfrm>
          <a:prstGeom prst="rect">
            <a:avLst/>
          </a:prstGeom>
          <a:noFill/>
        </p:spPr>
        <p:txBody>
          <a:bodyPr wrap="square">
            <a:spAutoFit/>
          </a:bodyPr>
          <a:lstStyle/>
          <a:p>
            <a:pPr algn="ctr"/>
            <a:r>
              <a:rPr lang="en-GB" sz="2400" b="1" dirty="0">
                <a:latin typeface="Arial" panose="020B0604020202020204" pitchFamily="34" charset="0"/>
                <a:cs typeface="Arial" panose="020B0604020202020204" pitchFamily="34" charset="0"/>
              </a:rPr>
              <a:t>PARTICIPATIVE</a:t>
            </a:r>
            <a:endParaRPr lang="en-B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4531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peech Bubble: Rectangle with Corners Rounded 4">
            <a:extLst>
              <a:ext uri="{FF2B5EF4-FFF2-40B4-BE49-F238E27FC236}">
                <a16:creationId xmlns:a16="http://schemas.microsoft.com/office/drawing/2014/main" id="{41489801-E618-4E8D-AEFB-377963B4BF87}"/>
              </a:ext>
            </a:extLst>
          </p:cNvPr>
          <p:cNvSpPr/>
          <p:nvPr/>
        </p:nvSpPr>
        <p:spPr>
          <a:xfrm>
            <a:off x="6710262" y="1543699"/>
            <a:ext cx="4643538" cy="3998243"/>
          </a:xfrm>
          <a:prstGeom prst="wedgeRoundRectCallout">
            <a:avLst>
              <a:gd name="adj1" fmla="val 22405"/>
              <a:gd name="adj2" fmla="val 59234"/>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lvl="0">
              <a:lnSpc>
                <a:spcPct val="107000"/>
              </a:lnSpc>
              <a:spcAft>
                <a:spcPts val="800"/>
              </a:spcAft>
            </a:pP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“States Parties shall assure to the child who is capable of forming his or her own views the right to </a:t>
            </a:r>
            <a:r>
              <a:rPr lang="en-US" sz="20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express those views freely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in all matters affecting the child, </a:t>
            </a:r>
            <a:r>
              <a:rPr lang="en-US" sz="20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the views of the child being given due weight </a:t>
            </a:r>
            <a:r>
              <a:rPr lang="en-US" sz="2000" dirty="0">
                <a:solidFill>
                  <a:schemeClr val="tx1"/>
                </a:solidFill>
                <a:effectLst/>
                <a:latin typeface="Arial" panose="020B0604020202020204" pitchFamily="34" charset="0"/>
                <a:ea typeface="Calibri" panose="020F0502020204030204" pitchFamily="34" charset="0"/>
                <a:cs typeface="Arial" panose="020B0604020202020204" pitchFamily="34" charset="0"/>
              </a:rPr>
              <a:t>in accordance with the age and maturity of the child.”</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t>Child participation</a:t>
            </a:r>
          </a:p>
        </p:txBody>
      </p:sp>
      <p:sp>
        <p:nvSpPr>
          <p:cNvPr id="6" name="TextBox 5">
            <a:extLst>
              <a:ext uri="{FF2B5EF4-FFF2-40B4-BE49-F238E27FC236}">
                <a16:creationId xmlns:a16="http://schemas.microsoft.com/office/drawing/2014/main" id="{AAAAFBEC-073E-4EDC-8C5A-E417D75AC222}"/>
              </a:ext>
            </a:extLst>
          </p:cNvPr>
          <p:cNvSpPr txBox="1"/>
          <p:nvPr/>
        </p:nvSpPr>
        <p:spPr>
          <a:xfrm>
            <a:off x="2696784" y="2592586"/>
            <a:ext cx="3388172" cy="2807115"/>
          </a:xfrm>
          <a:prstGeom prst="rect">
            <a:avLst/>
          </a:prstGeom>
          <a:noFill/>
        </p:spPr>
        <p:txBody>
          <a:bodyPr wrap="square" lIns="91440" tIns="45720" rIns="91440" bIns="45720" anchor="t">
            <a:spAutoFit/>
          </a:bodyPr>
          <a:lstStyle/>
          <a:p>
            <a:pPr lvl="0">
              <a:lnSpc>
                <a:spcPct val="107000"/>
              </a:lnSpc>
              <a:spcAft>
                <a:spcPts val="800"/>
              </a:spcAft>
            </a:pPr>
            <a:r>
              <a:rPr lang="en-US" sz="2200" dirty="0">
                <a:effectLst/>
                <a:latin typeface="Arial" panose="020B0604020202020204" pitchFamily="34" charset="0"/>
                <a:ea typeface="Calibri" panose="020F0502020204030204" pitchFamily="34" charset="0"/>
                <a:cs typeface="Arial" panose="020B0604020202020204" pitchFamily="34" charset="0"/>
              </a:rPr>
              <a:t>Able to express their feelings and opinions</a:t>
            </a:r>
          </a:p>
          <a:p>
            <a:pPr lvl="0">
              <a:lnSpc>
                <a:spcPct val="107000"/>
              </a:lnSpc>
              <a:spcAft>
                <a:spcPts val="800"/>
              </a:spcAft>
            </a:pPr>
            <a:endParaRPr lang="en-US" sz="2200" dirty="0">
              <a:latin typeface="Arial" panose="020B060402020202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2200" dirty="0">
                <a:effectLst/>
                <a:latin typeface="Arial"/>
                <a:ea typeface="Calibri" panose="020F0502020204030204" pitchFamily="34" charset="0"/>
                <a:cs typeface="Arial"/>
              </a:rPr>
              <a:t>If they are listened to, especially when it comes to matters affecting their </a:t>
            </a:r>
            <a:r>
              <a:rPr lang="en-US" sz="2200" dirty="0">
                <a:latin typeface="Arial"/>
                <a:ea typeface="Calibri" panose="020F0502020204030204" pitchFamily="34" charset="0"/>
                <a:cs typeface="Arial"/>
              </a:rPr>
              <a:t>lives</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9612CF96-6CEA-467F-8819-2342B94B62DF}"/>
              </a:ext>
            </a:extLst>
          </p:cNvPr>
          <p:cNvGrpSpPr/>
          <p:nvPr/>
        </p:nvGrpSpPr>
        <p:grpSpPr>
          <a:xfrm>
            <a:off x="461917" y="3981765"/>
            <a:ext cx="1837692" cy="1060542"/>
            <a:chOff x="461917" y="4156886"/>
            <a:chExt cx="1837692" cy="1060542"/>
          </a:xfrm>
          <a:solidFill>
            <a:schemeClr val="accent5"/>
          </a:solidFill>
        </p:grpSpPr>
        <p:sp>
          <p:nvSpPr>
            <p:cNvPr id="8" name="Oval 7">
              <a:extLst>
                <a:ext uri="{FF2B5EF4-FFF2-40B4-BE49-F238E27FC236}">
                  <a16:creationId xmlns:a16="http://schemas.microsoft.com/office/drawing/2014/main" id="{7B055FBD-F7F1-44F6-9784-07971D2083F4}"/>
                </a:ext>
              </a:extLst>
            </p:cNvPr>
            <p:cNvSpPr/>
            <p:nvPr/>
          </p:nvSpPr>
          <p:spPr>
            <a:xfrm>
              <a:off x="1367458" y="4339072"/>
              <a:ext cx="868969" cy="8689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E6843CDF-F386-45BC-B9FF-E7D301A38DD3}"/>
                </a:ext>
              </a:extLst>
            </p:cNvPr>
            <p:cNvSpPr/>
            <p:nvPr/>
          </p:nvSpPr>
          <p:spPr>
            <a:xfrm>
              <a:off x="130427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4" name="Oval 13">
              <a:extLst>
                <a:ext uri="{FF2B5EF4-FFF2-40B4-BE49-F238E27FC236}">
                  <a16:creationId xmlns:a16="http://schemas.microsoft.com/office/drawing/2014/main" id="{979FC2FB-7B53-49B3-8665-206BD996244B}"/>
                </a:ext>
              </a:extLst>
            </p:cNvPr>
            <p:cNvSpPr/>
            <p:nvPr/>
          </p:nvSpPr>
          <p:spPr>
            <a:xfrm>
              <a:off x="2156516" y="4716406"/>
              <a:ext cx="143093" cy="1912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8" name="Arc 17">
              <a:extLst>
                <a:ext uri="{FF2B5EF4-FFF2-40B4-BE49-F238E27FC236}">
                  <a16:creationId xmlns:a16="http://schemas.microsoft.com/office/drawing/2014/main" id="{EC89EA07-34FB-4B46-ABDA-A87729B9B026}"/>
                </a:ext>
              </a:extLst>
            </p:cNvPr>
            <p:cNvSpPr/>
            <p:nvPr/>
          </p:nvSpPr>
          <p:spPr>
            <a:xfrm>
              <a:off x="525099" y="4156886"/>
              <a:ext cx="810768" cy="810768"/>
            </a:xfrm>
            <a:prstGeom prst="arc">
              <a:avLst>
                <a:gd name="adj1" fmla="val 2568393"/>
                <a:gd name="adj2" fmla="val 6686864"/>
              </a:avLst>
            </a:prstGeom>
            <a:solidFill>
              <a:schemeClr val="bg1"/>
            </a:solid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9" name="Arc 18">
              <a:extLst>
                <a:ext uri="{FF2B5EF4-FFF2-40B4-BE49-F238E27FC236}">
                  <a16:creationId xmlns:a16="http://schemas.microsoft.com/office/drawing/2014/main" id="{7A87FABB-D7EE-4F4D-B93A-DCD1364D7D1E}"/>
                </a:ext>
              </a:extLst>
            </p:cNvPr>
            <p:cNvSpPr/>
            <p:nvPr/>
          </p:nvSpPr>
          <p:spPr>
            <a:xfrm>
              <a:off x="461917" y="4406660"/>
              <a:ext cx="810768" cy="810768"/>
            </a:xfrm>
            <a:prstGeom prst="arc">
              <a:avLst>
                <a:gd name="adj1" fmla="val 909026"/>
                <a:gd name="adj2" fmla="val 4616107"/>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24DBA2BC-ADBA-EFCC-EAEC-5572F24505AE}"/>
              </a:ext>
            </a:extLst>
          </p:cNvPr>
          <p:cNvGrpSpPr/>
          <p:nvPr/>
        </p:nvGrpSpPr>
        <p:grpSpPr>
          <a:xfrm>
            <a:off x="867301" y="2382759"/>
            <a:ext cx="1615810" cy="1066638"/>
            <a:chOff x="867301" y="2652329"/>
            <a:chExt cx="1615810" cy="1066638"/>
          </a:xfrm>
        </p:grpSpPr>
        <p:sp>
          <p:nvSpPr>
            <p:cNvPr id="7" name="Oval 6">
              <a:extLst>
                <a:ext uri="{FF2B5EF4-FFF2-40B4-BE49-F238E27FC236}">
                  <a16:creationId xmlns:a16="http://schemas.microsoft.com/office/drawing/2014/main" id="{479CAC82-6B49-4BBB-82B9-D46C968E022B}"/>
                </a:ext>
              </a:extLst>
            </p:cNvPr>
            <p:cNvSpPr/>
            <p:nvPr/>
          </p:nvSpPr>
          <p:spPr>
            <a:xfrm>
              <a:off x="867301" y="2811897"/>
              <a:ext cx="868969" cy="86896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Isosceles Triangle 8">
              <a:extLst>
                <a:ext uri="{FF2B5EF4-FFF2-40B4-BE49-F238E27FC236}">
                  <a16:creationId xmlns:a16="http://schemas.microsoft.com/office/drawing/2014/main" id="{6074E339-5154-42BC-AA84-258E6D423052}"/>
                </a:ext>
              </a:extLst>
            </p:cNvPr>
            <p:cNvSpPr/>
            <p:nvPr/>
          </p:nvSpPr>
          <p:spPr>
            <a:xfrm rot="16920400">
              <a:off x="1494238" y="3222188"/>
              <a:ext cx="276225" cy="402245"/>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Arc 16">
              <a:extLst>
                <a:ext uri="{FF2B5EF4-FFF2-40B4-BE49-F238E27FC236}">
                  <a16:creationId xmlns:a16="http://schemas.microsoft.com/office/drawing/2014/main" id="{71B0C113-B84E-4461-BD63-45C382DDA828}"/>
                </a:ext>
              </a:extLst>
            </p:cNvPr>
            <p:cNvSpPr/>
            <p:nvPr/>
          </p:nvSpPr>
          <p:spPr>
            <a:xfrm>
              <a:off x="1501588" y="2652329"/>
              <a:ext cx="810768" cy="810768"/>
            </a:xfrm>
            <a:prstGeom prst="arc">
              <a:avLst>
                <a:gd name="adj1" fmla="val 2568393"/>
                <a:gd name="adj2" fmla="val 6686864"/>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Arc 19">
              <a:extLst>
                <a:ext uri="{FF2B5EF4-FFF2-40B4-BE49-F238E27FC236}">
                  <a16:creationId xmlns:a16="http://schemas.microsoft.com/office/drawing/2014/main" id="{D6ED9BEE-5597-4F57-9418-D0EA288A239B}"/>
                </a:ext>
              </a:extLst>
            </p:cNvPr>
            <p:cNvSpPr/>
            <p:nvPr/>
          </p:nvSpPr>
          <p:spPr>
            <a:xfrm>
              <a:off x="1672343" y="2908199"/>
              <a:ext cx="810768" cy="810768"/>
            </a:xfrm>
            <a:prstGeom prst="arc">
              <a:avLst>
                <a:gd name="adj1" fmla="val 3433714"/>
                <a:gd name="adj2" fmla="val 8630925"/>
              </a:avLst>
            </a:prstGeom>
            <a:noFill/>
            <a:ln w="38100"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2" name="TextBox 21">
            <a:extLst>
              <a:ext uri="{FF2B5EF4-FFF2-40B4-BE49-F238E27FC236}">
                <a16:creationId xmlns:a16="http://schemas.microsoft.com/office/drawing/2014/main" id="{0A0E6450-8EF6-4EAD-B8E4-3F36610C8185}"/>
              </a:ext>
            </a:extLst>
          </p:cNvPr>
          <p:cNvSpPr txBox="1"/>
          <p:nvPr/>
        </p:nvSpPr>
        <p:spPr>
          <a:xfrm>
            <a:off x="1020825" y="1577912"/>
            <a:ext cx="4761713" cy="458780"/>
          </a:xfrm>
          <a:prstGeom prst="rect">
            <a:avLst/>
          </a:prstGeom>
          <a:noFill/>
        </p:spPr>
        <p:txBody>
          <a:bodyPr wrap="square">
            <a:spAutoFit/>
          </a:bodyPr>
          <a:lstStyle/>
          <a:p>
            <a:pPr lvl="0">
              <a:lnSpc>
                <a:spcPct val="107000"/>
              </a:lnSpc>
              <a:spcAft>
                <a:spcPts val="800"/>
              </a:spcAft>
            </a:pPr>
            <a:r>
              <a:rPr lang="en-US" sz="2400" b="1" dirty="0">
                <a:effectLst/>
                <a:latin typeface="Arial" panose="020B0604020202020204" pitchFamily="34" charset="0"/>
                <a:ea typeface="Calibri" panose="020F0502020204030204" pitchFamily="34" charset="0"/>
                <a:cs typeface="Arial" panose="020B0604020202020204" pitchFamily="34" charset="0"/>
              </a:rPr>
              <a:t>Children are safer if they are</a:t>
            </a:r>
          </a:p>
        </p:txBody>
      </p:sp>
      <p:sp>
        <p:nvSpPr>
          <p:cNvPr id="11" name="TextBox 10">
            <a:extLst>
              <a:ext uri="{FF2B5EF4-FFF2-40B4-BE49-F238E27FC236}">
                <a16:creationId xmlns:a16="http://schemas.microsoft.com/office/drawing/2014/main" id="{0BBAB150-DD78-9436-D721-730D8F97C667}"/>
              </a:ext>
            </a:extLst>
          </p:cNvPr>
          <p:cNvSpPr txBox="1"/>
          <p:nvPr/>
        </p:nvSpPr>
        <p:spPr>
          <a:xfrm>
            <a:off x="7106827" y="5677452"/>
            <a:ext cx="4435661"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Article 12 UNCRC</a:t>
            </a:r>
          </a:p>
          <a:p>
            <a:endPar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93449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D36CD-396D-8B9D-3EBA-DFF42B0B3A15}"/>
              </a:ext>
            </a:extLst>
          </p:cNvPr>
          <p:cNvSpPr>
            <a:spLocks noGrp="1"/>
          </p:cNvSpPr>
          <p:nvPr>
            <p:ph type="title"/>
          </p:nvPr>
        </p:nvSpPr>
        <p:spPr/>
        <p:txBody>
          <a:bodyPr/>
          <a:lstStyle/>
          <a:p>
            <a:r>
              <a:rPr lang="en-GB" dirty="0"/>
              <a:t>Empowerment</a:t>
            </a:r>
            <a:endParaRPr lang="en-BE" dirty="0"/>
          </a:p>
        </p:txBody>
      </p:sp>
      <p:sp>
        <p:nvSpPr>
          <p:cNvPr id="4" name="TextBox 3">
            <a:extLst>
              <a:ext uri="{FF2B5EF4-FFF2-40B4-BE49-F238E27FC236}">
                <a16:creationId xmlns:a16="http://schemas.microsoft.com/office/drawing/2014/main" id="{DC12EEC3-1BCC-13FF-12BB-B6D2A58A095B}"/>
              </a:ext>
            </a:extLst>
          </p:cNvPr>
          <p:cNvSpPr txBox="1"/>
          <p:nvPr/>
        </p:nvSpPr>
        <p:spPr>
          <a:xfrm>
            <a:off x="1296903" y="1518102"/>
            <a:ext cx="9589095"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Empowerment means making someone feel:</a:t>
            </a:r>
          </a:p>
        </p:txBody>
      </p:sp>
      <p:grpSp>
        <p:nvGrpSpPr>
          <p:cNvPr id="3" name="Group 2">
            <a:extLst>
              <a:ext uri="{FF2B5EF4-FFF2-40B4-BE49-F238E27FC236}">
                <a16:creationId xmlns:a16="http://schemas.microsoft.com/office/drawing/2014/main" id="{D85B3F7C-A2E0-0D9E-7956-C2E0934B0882}"/>
              </a:ext>
            </a:extLst>
          </p:cNvPr>
          <p:cNvGrpSpPr/>
          <p:nvPr/>
        </p:nvGrpSpPr>
        <p:grpSpPr>
          <a:xfrm>
            <a:off x="1401215" y="2581798"/>
            <a:ext cx="1295401" cy="1694403"/>
            <a:chOff x="5829305" y="1798389"/>
            <a:chExt cx="1035970" cy="1355064"/>
          </a:xfrm>
        </p:grpSpPr>
        <p:sp>
          <p:nvSpPr>
            <p:cNvPr id="5" name="Google Shape;317;p4">
              <a:extLst>
                <a:ext uri="{FF2B5EF4-FFF2-40B4-BE49-F238E27FC236}">
                  <a16:creationId xmlns:a16="http://schemas.microsoft.com/office/drawing/2014/main" id="{ADC63338-276A-098E-E4D6-76E79AA4319F}"/>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6" name="Group 5">
              <a:extLst>
                <a:ext uri="{FF2B5EF4-FFF2-40B4-BE49-F238E27FC236}">
                  <a16:creationId xmlns:a16="http://schemas.microsoft.com/office/drawing/2014/main" id="{A7F87138-E46D-F1BB-3E32-35B626AB1560}"/>
                </a:ext>
              </a:extLst>
            </p:cNvPr>
            <p:cNvGrpSpPr/>
            <p:nvPr/>
          </p:nvGrpSpPr>
          <p:grpSpPr>
            <a:xfrm>
              <a:off x="6391398" y="2478174"/>
              <a:ext cx="473877" cy="492041"/>
              <a:chOff x="6184300" y="2716572"/>
              <a:chExt cx="1061611" cy="1102301"/>
            </a:xfrm>
          </p:grpSpPr>
          <p:sp>
            <p:nvSpPr>
              <p:cNvPr id="14" name="Google Shape;317;p4">
                <a:extLst>
                  <a:ext uri="{FF2B5EF4-FFF2-40B4-BE49-F238E27FC236}">
                    <a16:creationId xmlns:a16="http://schemas.microsoft.com/office/drawing/2014/main" id="{7C5CCAAF-B660-8514-FABF-FCBEB4C72040}"/>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17;p4">
                <a:extLst>
                  <a:ext uri="{FF2B5EF4-FFF2-40B4-BE49-F238E27FC236}">
                    <a16:creationId xmlns:a16="http://schemas.microsoft.com/office/drawing/2014/main" id="{64C498C2-C7AB-5FEB-AC77-78219CE6CFB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15;p4">
                <a:extLst>
                  <a:ext uri="{FF2B5EF4-FFF2-40B4-BE49-F238E27FC236}">
                    <a16:creationId xmlns:a16="http://schemas.microsoft.com/office/drawing/2014/main" id="{69B6A070-11CC-0A2C-C4C5-6573A8DEC4C2}"/>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7" name="Group 6">
              <a:extLst>
                <a:ext uri="{FF2B5EF4-FFF2-40B4-BE49-F238E27FC236}">
                  <a16:creationId xmlns:a16="http://schemas.microsoft.com/office/drawing/2014/main" id="{3E244019-6C25-B3E7-CA22-EA5CD99F02C0}"/>
                </a:ext>
              </a:extLst>
            </p:cNvPr>
            <p:cNvGrpSpPr/>
            <p:nvPr/>
          </p:nvGrpSpPr>
          <p:grpSpPr>
            <a:xfrm flipH="1">
              <a:off x="5829305" y="2478174"/>
              <a:ext cx="498830" cy="492041"/>
              <a:chOff x="6184300" y="2716572"/>
              <a:chExt cx="1061611" cy="1102301"/>
            </a:xfrm>
          </p:grpSpPr>
          <p:sp>
            <p:nvSpPr>
              <p:cNvPr id="11" name="Google Shape;317;p4">
                <a:extLst>
                  <a:ext uri="{FF2B5EF4-FFF2-40B4-BE49-F238E27FC236}">
                    <a16:creationId xmlns:a16="http://schemas.microsoft.com/office/drawing/2014/main" id="{79390382-0602-8250-0676-7EC63836BD2F}"/>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7;p4">
                <a:extLst>
                  <a:ext uri="{FF2B5EF4-FFF2-40B4-BE49-F238E27FC236}">
                    <a16:creationId xmlns:a16="http://schemas.microsoft.com/office/drawing/2014/main" id="{EBD2C896-3580-14E6-0BED-575D175605A9}"/>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5;p4">
                <a:extLst>
                  <a:ext uri="{FF2B5EF4-FFF2-40B4-BE49-F238E27FC236}">
                    <a16:creationId xmlns:a16="http://schemas.microsoft.com/office/drawing/2014/main" id="{448B77A7-DB59-A45D-4341-6B4963A8D704}"/>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8" name="Oval 7">
              <a:extLst>
                <a:ext uri="{FF2B5EF4-FFF2-40B4-BE49-F238E27FC236}">
                  <a16:creationId xmlns:a16="http://schemas.microsoft.com/office/drawing/2014/main" id="{F71A48A1-B024-C7D6-EF2B-65DBF904C271}"/>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8" name="TextBox 17">
            <a:extLst>
              <a:ext uri="{FF2B5EF4-FFF2-40B4-BE49-F238E27FC236}">
                <a16:creationId xmlns:a16="http://schemas.microsoft.com/office/drawing/2014/main" id="{1D54C0F2-748D-B8F1-EF88-2AEFD1FC764B}"/>
              </a:ext>
            </a:extLst>
          </p:cNvPr>
          <p:cNvSpPr txBox="1"/>
          <p:nvPr/>
        </p:nvSpPr>
        <p:spPr>
          <a:xfrm>
            <a:off x="878067" y="4453031"/>
            <a:ext cx="2341698" cy="461665"/>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Stronger</a:t>
            </a:r>
          </a:p>
        </p:txBody>
      </p:sp>
      <p:grpSp>
        <p:nvGrpSpPr>
          <p:cNvPr id="19" name="Group 18">
            <a:extLst>
              <a:ext uri="{FF2B5EF4-FFF2-40B4-BE49-F238E27FC236}">
                <a16:creationId xmlns:a16="http://schemas.microsoft.com/office/drawing/2014/main" id="{447C3AE7-2CB4-99B1-6E03-11DF77D8BA72}"/>
              </a:ext>
            </a:extLst>
          </p:cNvPr>
          <p:cNvGrpSpPr/>
          <p:nvPr/>
        </p:nvGrpSpPr>
        <p:grpSpPr>
          <a:xfrm>
            <a:off x="4094147" y="2581798"/>
            <a:ext cx="1295401" cy="1694403"/>
            <a:chOff x="5829305" y="1798389"/>
            <a:chExt cx="1035970" cy="1355064"/>
          </a:xfrm>
        </p:grpSpPr>
        <p:sp>
          <p:nvSpPr>
            <p:cNvPr id="20" name="Google Shape;317;p4">
              <a:extLst>
                <a:ext uri="{FF2B5EF4-FFF2-40B4-BE49-F238E27FC236}">
                  <a16:creationId xmlns:a16="http://schemas.microsoft.com/office/drawing/2014/main" id="{6E35B00D-CD38-6065-E966-C228EEC6B601}"/>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21" name="Group 20">
              <a:extLst>
                <a:ext uri="{FF2B5EF4-FFF2-40B4-BE49-F238E27FC236}">
                  <a16:creationId xmlns:a16="http://schemas.microsoft.com/office/drawing/2014/main" id="{22036319-E66D-802A-3559-C2DA2BE7E336}"/>
                </a:ext>
              </a:extLst>
            </p:cNvPr>
            <p:cNvGrpSpPr/>
            <p:nvPr/>
          </p:nvGrpSpPr>
          <p:grpSpPr>
            <a:xfrm>
              <a:off x="6391398" y="2478174"/>
              <a:ext cx="473877" cy="492041"/>
              <a:chOff x="6184300" y="2716572"/>
              <a:chExt cx="1061611" cy="1102301"/>
            </a:xfrm>
          </p:grpSpPr>
          <p:sp>
            <p:nvSpPr>
              <p:cNvPr id="27" name="Google Shape;317;p4">
                <a:extLst>
                  <a:ext uri="{FF2B5EF4-FFF2-40B4-BE49-F238E27FC236}">
                    <a16:creationId xmlns:a16="http://schemas.microsoft.com/office/drawing/2014/main" id="{41C1E1FD-B5DC-5239-F13D-198E731A04A7}"/>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 name="Google Shape;317;p4">
                <a:extLst>
                  <a:ext uri="{FF2B5EF4-FFF2-40B4-BE49-F238E27FC236}">
                    <a16:creationId xmlns:a16="http://schemas.microsoft.com/office/drawing/2014/main" id="{13F11D42-6DE9-ED6D-403E-4E400F987947}"/>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 name="Google Shape;315;p4">
                <a:extLst>
                  <a:ext uri="{FF2B5EF4-FFF2-40B4-BE49-F238E27FC236}">
                    <a16:creationId xmlns:a16="http://schemas.microsoft.com/office/drawing/2014/main" id="{6FD95175-ADE5-744B-7332-D5A991244AC9}"/>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22" name="Group 21">
              <a:extLst>
                <a:ext uri="{FF2B5EF4-FFF2-40B4-BE49-F238E27FC236}">
                  <a16:creationId xmlns:a16="http://schemas.microsoft.com/office/drawing/2014/main" id="{6FA3143B-8050-B450-A4B7-CACE42E327EC}"/>
                </a:ext>
              </a:extLst>
            </p:cNvPr>
            <p:cNvGrpSpPr/>
            <p:nvPr/>
          </p:nvGrpSpPr>
          <p:grpSpPr>
            <a:xfrm flipH="1">
              <a:off x="5829305" y="2478174"/>
              <a:ext cx="498830" cy="492041"/>
              <a:chOff x="6184300" y="2716572"/>
              <a:chExt cx="1061611" cy="1102301"/>
            </a:xfrm>
          </p:grpSpPr>
          <p:sp>
            <p:nvSpPr>
              <p:cNvPr id="24" name="Google Shape;317;p4">
                <a:extLst>
                  <a:ext uri="{FF2B5EF4-FFF2-40B4-BE49-F238E27FC236}">
                    <a16:creationId xmlns:a16="http://schemas.microsoft.com/office/drawing/2014/main" id="{2751748B-B899-4CE3-143A-33DF6191942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 name="Google Shape;317;p4">
                <a:extLst>
                  <a:ext uri="{FF2B5EF4-FFF2-40B4-BE49-F238E27FC236}">
                    <a16:creationId xmlns:a16="http://schemas.microsoft.com/office/drawing/2014/main" id="{C9C075AB-4552-81C1-C5CA-FF71CDA6C053}"/>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Google Shape;315;p4">
                <a:extLst>
                  <a:ext uri="{FF2B5EF4-FFF2-40B4-BE49-F238E27FC236}">
                    <a16:creationId xmlns:a16="http://schemas.microsoft.com/office/drawing/2014/main" id="{FD42BA86-58DC-E2AE-DCE8-4C6AA8FB5F38}"/>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3" name="Oval 22">
              <a:extLst>
                <a:ext uri="{FF2B5EF4-FFF2-40B4-BE49-F238E27FC236}">
                  <a16:creationId xmlns:a16="http://schemas.microsoft.com/office/drawing/2014/main" id="{4B9E3E38-929E-3DF7-EBD3-276FE203C79A}"/>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0" name="TextBox 29">
            <a:extLst>
              <a:ext uri="{FF2B5EF4-FFF2-40B4-BE49-F238E27FC236}">
                <a16:creationId xmlns:a16="http://schemas.microsoft.com/office/drawing/2014/main" id="{8A413FA3-9178-F23D-4681-38A73A4091AA}"/>
              </a:ext>
            </a:extLst>
          </p:cNvPr>
          <p:cNvSpPr txBox="1"/>
          <p:nvPr/>
        </p:nvSpPr>
        <p:spPr>
          <a:xfrm>
            <a:off x="3922772" y="4453031"/>
            <a:ext cx="1604346" cy="830997"/>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confident</a:t>
            </a:r>
          </a:p>
        </p:txBody>
      </p:sp>
      <p:grpSp>
        <p:nvGrpSpPr>
          <p:cNvPr id="31" name="Group 30">
            <a:extLst>
              <a:ext uri="{FF2B5EF4-FFF2-40B4-BE49-F238E27FC236}">
                <a16:creationId xmlns:a16="http://schemas.microsoft.com/office/drawing/2014/main" id="{59142B01-4DDE-9F24-0E61-AB2EEAA9CDED}"/>
              </a:ext>
            </a:extLst>
          </p:cNvPr>
          <p:cNvGrpSpPr/>
          <p:nvPr/>
        </p:nvGrpSpPr>
        <p:grpSpPr>
          <a:xfrm>
            <a:off x="6822252" y="2581798"/>
            <a:ext cx="1295401" cy="1694403"/>
            <a:chOff x="5829305" y="1798389"/>
            <a:chExt cx="1035970" cy="1355064"/>
          </a:xfrm>
        </p:grpSpPr>
        <p:sp>
          <p:nvSpPr>
            <p:cNvPr id="32" name="Google Shape;317;p4">
              <a:extLst>
                <a:ext uri="{FF2B5EF4-FFF2-40B4-BE49-F238E27FC236}">
                  <a16:creationId xmlns:a16="http://schemas.microsoft.com/office/drawing/2014/main" id="{E728CD19-85C4-34CB-EC87-F7F2E804246F}"/>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3" name="Group 32">
              <a:extLst>
                <a:ext uri="{FF2B5EF4-FFF2-40B4-BE49-F238E27FC236}">
                  <a16:creationId xmlns:a16="http://schemas.microsoft.com/office/drawing/2014/main" id="{19C5FEEE-3F2C-5946-E451-CAD9BD478834}"/>
                </a:ext>
              </a:extLst>
            </p:cNvPr>
            <p:cNvGrpSpPr/>
            <p:nvPr/>
          </p:nvGrpSpPr>
          <p:grpSpPr>
            <a:xfrm>
              <a:off x="6391398" y="2478174"/>
              <a:ext cx="473877" cy="492041"/>
              <a:chOff x="6184300" y="2716572"/>
              <a:chExt cx="1061611" cy="1102301"/>
            </a:xfrm>
          </p:grpSpPr>
          <p:sp>
            <p:nvSpPr>
              <p:cNvPr id="39" name="Google Shape;317;p4">
                <a:extLst>
                  <a:ext uri="{FF2B5EF4-FFF2-40B4-BE49-F238E27FC236}">
                    <a16:creationId xmlns:a16="http://schemas.microsoft.com/office/drawing/2014/main" id="{B8A739FF-6BAE-33B8-DE17-9F5185328DF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0" name="Google Shape;317;p4">
                <a:extLst>
                  <a:ext uri="{FF2B5EF4-FFF2-40B4-BE49-F238E27FC236}">
                    <a16:creationId xmlns:a16="http://schemas.microsoft.com/office/drawing/2014/main" id="{7C123E2B-A1DA-6FBF-2392-1C9F0276149B}"/>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1" name="Google Shape;315;p4">
                <a:extLst>
                  <a:ext uri="{FF2B5EF4-FFF2-40B4-BE49-F238E27FC236}">
                    <a16:creationId xmlns:a16="http://schemas.microsoft.com/office/drawing/2014/main" id="{A95199ED-AF45-E6BD-42FE-7914B1F0F709}"/>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4" name="Group 33">
              <a:extLst>
                <a:ext uri="{FF2B5EF4-FFF2-40B4-BE49-F238E27FC236}">
                  <a16:creationId xmlns:a16="http://schemas.microsoft.com/office/drawing/2014/main" id="{27F51147-1E3E-D296-3ABC-0D3A4667AD99}"/>
                </a:ext>
              </a:extLst>
            </p:cNvPr>
            <p:cNvGrpSpPr/>
            <p:nvPr/>
          </p:nvGrpSpPr>
          <p:grpSpPr>
            <a:xfrm flipH="1">
              <a:off x="5829305" y="2478174"/>
              <a:ext cx="498830" cy="492041"/>
              <a:chOff x="6184300" y="2716572"/>
              <a:chExt cx="1061611" cy="1102301"/>
            </a:xfrm>
          </p:grpSpPr>
          <p:sp>
            <p:nvSpPr>
              <p:cNvPr id="36" name="Google Shape;317;p4">
                <a:extLst>
                  <a:ext uri="{FF2B5EF4-FFF2-40B4-BE49-F238E27FC236}">
                    <a16:creationId xmlns:a16="http://schemas.microsoft.com/office/drawing/2014/main" id="{835F1612-CE85-B87D-A279-40373FE2669D}"/>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317;p4">
                <a:extLst>
                  <a:ext uri="{FF2B5EF4-FFF2-40B4-BE49-F238E27FC236}">
                    <a16:creationId xmlns:a16="http://schemas.microsoft.com/office/drawing/2014/main" id="{7D259B30-05DA-C286-2C9A-A6B418151E9D}"/>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 name="Google Shape;315;p4">
                <a:extLst>
                  <a:ext uri="{FF2B5EF4-FFF2-40B4-BE49-F238E27FC236}">
                    <a16:creationId xmlns:a16="http://schemas.microsoft.com/office/drawing/2014/main" id="{C86D50C2-186B-316C-6FF2-3E46AA0D126A}"/>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 name="Oval 34">
              <a:extLst>
                <a:ext uri="{FF2B5EF4-FFF2-40B4-BE49-F238E27FC236}">
                  <a16:creationId xmlns:a16="http://schemas.microsoft.com/office/drawing/2014/main" id="{C96B63C0-ED2D-F279-9004-503D8F84C326}"/>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2" name="TextBox 41">
            <a:extLst>
              <a:ext uri="{FF2B5EF4-FFF2-40B4-BE49-F238E27FC236}">
                <a16:creationId xmlns:a16="http://schemas.microsoft.com/office/drawing/2014/main" id="{7B3E3EAD-D38C-7D45-2955-52979CE7EFCA}"/>
              </a:ext>
            </a:extLst>
          </p:cNvPr>
          <p:cNvSpPr txBox="1"/>
          <p:nvPr/>
        </p:nvSpPr>
        <p:spPr>
          <a:xfrm>
            <a:off x="6299104"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able to change their situation </a:t>
            </a:r>
          </a:p>
        </p:txBody>
      </p:sp>
      <p:grpSp>
        <p:nvGrpSpPr>
          <p:cNvPr id="43" name="Group 42">
            <a:extLst>
              <a:ext uri="{FF2B5EF4-FFF2-40B4-BE49-F238E27FC236}">
                <a16:creationId xmlns:a16="http://schemas.microsoft.com/office/drawing/2014/main" id="{D2D5943F-6AF8-3747-3EBB-FF449FEDAB08}"/>
              </a:ext>
            </a:extLst>
          </p:cNvPr>
          <p:cNvGrpSpPr/>
          <p:nvPr/>
        </p:nvGrpSpPr>
        <p:grpSpPr>
          <a:xfrm>
            <a:off x="9581198" y="2581798"/>
            <a:ext cx="1295401" cy="1694403"/>
            <a:chOff x="5829305" y="1798389"/>
            <a:chExt cx="1035970" cy="1355064"/>
          </a:xfrm>
        </p:grpSpPr>
        <p:sp>
          <p:nvSpPr>
            <p:cNvPr id="44" name="Google Shape;317;p4">
              <a:extLst>
                <a:ext uri="{FF2B5EF4-FFF2-40B4-BE49-F238E27FC236}">
                  <a16:creationId xmlns:a16="http://schemas.microsoft.com/office/drawing/2014/main" id="{59593655-CC5F-AF02-2E21-5E84758CFB5C}"/>
                </a:ext>
              </a:extLst>
            </p:cNvPr>
            <p:cNvSpPr/>
            <p:nvPr/>
          </p:nvSpPr>
          <p:spPr>
            <a:xfrm>
              <a:off x="6103845" y="2387203"/>
              <a:ext cx="505147" cy="766250"/>
            </a:xfrm>
            <a:prstGeom prst="round2SameRect">
              <a:avLst>
                <a:gd name="adj1" fmla="val 29126"/>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5" name="Group 44">
              <a:extLst>
                <a:ext uri="{FF2B5EF4-FFF2-40B4-BE49-F238E27FC236}">
                  <a16:creationId xmlns:a16="http://schemas.microsoft.com/office/drawing/2014/main" id="{0856DF9B-0749-69C3-DFE3-AA9FC93E1094}"/>
                </a:ext>
              </a:extLst>
            </p:cNvPr>
            <p:cNvGrpSpPr/>
            <p:nvPr/>
          </p:nvGrpSpPr>
          <p:grpSpPr>
            <a:xfrm>
              <a:off x="6391398" y="2478174"/>
              <a:ext cx="473877" cy="492041"/>
              <a:chOff x="6184300" y="2716572"/>
              <a:chExt cx="1061611" cy="1102301"/>
            </a:xfrm>
          </p:grpSpPr>
          <p:sp>
            <p:nvSpPr>
              <p:cNvPr id="51" name="Google Shape;317;p4">
                <a:extLst>
                  <a:ext uri="{FF2B5EF4-FFF2-40B4-BE49-F238E27FC236}">
                    <a16:creationId xmlns:a16="http://schemas.microsoft.com/office/drawing/2014/main" id="{1815695E-4A42-3236-5E47-80401D57CB95}"/>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2" name="Google Shape;317;p4">
                <a:extLst>
                  <a:ext uri="{FF2B5EF4-FFF2-40B4-BE49-F238E27FC236}">
                    <a16:creationId xmlns:a16="http://schemas.microsoft.com/office/drawing/2014/main" id="{4CEFDE8D-55A9-022C-7220-9381DF682193}"/>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3" name="Google Shape;315;p4">
                <a:extLst>
                  <a:ext uri="{FF2B5EF4-FFF2-40B4-BE49-F238E27FC236}">
                    <a16:creationId xmlns:a16="http://schemas.microsoft.com/office/drawing/2014/main" id="{814905BE-BC23-2F79-1708-C08A5C4F73B2}"/>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6" name="Group 45">
              <a:extLst>
                <a:ext uri="{FF2B5EF4-FFF2-40B4-BE49-F238E27FC236}">
                  <a16:creationId xmlns:a16="http://schemas.microsoft.com/office/drawing/2014/main" id="{35F57CE4-F769-D018-8149-5AE883570635}"/>
                </a:ext>
              </a:extLst>
            </p:cNvPr>
            <p:cNvGrpSpPr/>
            <p:nvPr/>
          </p:nvGrpSpPr>
          <p:grpSpPr>
            <a:xfrm flipH="1">
              <a:off x="5829305" y="2478174"/>
              <a:ext cx="498830" cy="492041"/>
              <a:chOff x="6184300" y="2716572"/>
              <a:chExt cx="1061611" cy="1102301"/>
            </a:xfrm>
          </p:grpSpPr>
          <p:sp>
            <p:nvSpPr>
              <p:cNvPr id="48" name="Google Shape;317;p4">
                <a:extLst>
                  <a:ext uri="{FF2B5EF4-FFF2-40B4-BE49-F238E27FC236}">
                    <a16:creationId xmlns:a16="http://schemas.microsoft.com/office/drawing/2014/main" id="{B1C09630-AC52-6763-DCE1-36760E5D75AF}"/>
                  </a:ext>
                </a:extLst>
              </p:cNvPr>
              <p:cNvSpPr/>
              <p:nvPr/>
            </p:nvSpPr>
            <p:spPr>
              <a:xfrm rot="18111212">
                <a:off x="6531728" y="2369144"/>
                <a:ext cx="366756" cy="106161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9" name="Google Shape;317;p4">
                <a:extLst>
                  <a:ext uri="{FF2B5EF4-FFF2-40B4-BE49-F238E27FC236}">
                    <a16:creationId xmlns:a16="http://schemas.microsoft.com/office/drawing/2014/main" id="{2F2DEE46-FE16-6833-5503-33E0CB3E7B56}"/>
                  </a:ext>
                </a:extLst>
              </p:cNvPr>
              <p:cNvSpPr/>
              <p:nvPr/>
            </p:nvSpPr>
            <p:spPr>
              <a:xfrm rot="13157652">
                <a:off x="6787249" y="2898846"/>
                <a:ext cx="324731" cy="688581"/>
              </a:xfrm>
              <a:prstGeom prst="round2SameRect">
                <a:avLst>
                  <a:gd name="adj1" fmla="val 50000"/>
                  <a:gd name="adj2" fmla="val 5000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0" name="Google Shape;315;p4">
                <a:extLst>
                  <a:ext uri="{FF2B5EF4-FFF2-40B4-BE49-F238E27FC236}">
                    <a16:creationId xmlns:a16="http://schemas.microsoft.com/office/drawing/2014/main" id="{C068E186-5E70-0294-03F3-E163E0A18835}"/>
                  </a:ext>
                </a:extLst>
              </p:cNvPr>
              <p:cNvSpPr/>
              <p:nvPr/>
            </p:nvSpPr>
            <p:spPr>
              <a:xfrm>
                <a:off x="6527170" y="3522157"/>
                <a:ext cx="289198" cy="296716"/>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47" name="Oval 46">
              <a:extLst>
                <a:ext uri="{FF2B5EF4-FFF2-40B4-BE49-F238E27FC236}">
                  <a16:creationId xmlns:a16="http://schemas.microsoft.com/office/drawing/2014/main" id="{48EE6375-BCD7-2773-223C-27BC4E705A6F}"/>
                </a:ext>
              </a:extLst>
            </p:cNvPr>
            <p:cNvSpPr/>
            <p:nvPr/>
          </p:nvSpPr>
          <p:spPr>
            <a:xfrm>
              <a:off x="6092060" y="1798389"/>
              <a:ext cx="508223" cy="5082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4" name="TextBox 53">
            <a:extLst>
              <a:ext uri="{FF2B5EF4-FFF2-40B4-BE49-F238E27FC236}">
                <a16:creationId xmlns:a16="http://schemas.microsoft.com/office/drawing/2014/main" id="{DA4733B0-124B-DE4D-EF45-4E7101DE026F}"/>
              </a:ext>
            </a:extLst>
          </p:cNvPr>
          <p:cNvSpPr txBox="1"/>
          <p:nvPr/>
        </p:nvSpPr>
        <p:spPr>
          <a:xfrm>
            <a:off x="9058050" y="4453031"/>
            <a:ext cx="2341698" cy="1200329"/>
          </a:xfrm>
          <a:prstGeom prst="rect">
            <a:avLst/>
          </a:prstGeom>
          <a:noFill/>
        </p:spPr>
        <p:txBody>
          <a:bodyPr wrap="square">
            <a:spAutoFit/>
          </a:bodyPr>
          <a:lstStyle/>
          <a:p>
            <a:pPr algn="ctr"/>
            <a:r>
              <a:rPr lang="en-US" sz="2400" dirty="0">
                <a:latin typeface="Arial" panose="020B0604020202020204" pitchFamily="34" charset="0"/>
                <a:cs typeface="Arial" panose="020B0604020202020204" pitchFamily="34" charset="0"/>
              </a:rPr>
              <a:t>More able to stand up for their rights</a:t>
            </a:r>
          </a:p>
        </p:txBody>
      </p:sp>
    </p:spTree>
    <p:extLst>
      <p:ext uri="{BB962C8B-B14F-4D97-AF65-F5344CB8AC3E}">
        <p14:creationId xmlns:p14="http://schemas.microsoft.com/office/powerpoint/2010/main" val="2552496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r>
              <a:rPr lang="en-US" dirty="0"/>
              <a:t>Strengths-based approach</a:t>
            </a:r>
            <a:endParaRPr lang="en-CA" dirty="0"/>
          </a:p>
        </p:txBody>
      </p:sp>
      <p:sp>
        <p:nvSpPr>
          <p:cNvPr id="7" name="TextBox 6">
            <a:extLst>
              <a:ext uri="{FF2B5EF4-FFF2-40B4-BE49-F238E27FC236}">
                <a16:creationId xmlns:a16="http://schemas.microsoft.com/office/drawing/2014/main" id="{87683F8E-B925-6AAE-FEA6-A35978EDFE21}"/>
              </a:ext>
            </a:extLst>
          </p:cNvPr>
          <p:cNvSpPr txBox="1"/>
          <p:nvPr/>
        </p:nvSpPr>
        <p:spPr>
          <a:xfrm>
            <a:off x="1631478" y="2218247"/>
            <a:ext cx="4313609" cy="3108543"/>
          </a:xfrm>
          <a:prstGeom prst="rect">
            <a:avLst/>
          </a:prstGeom>
          <a:noFill/>
        </p:spPr>
        <p:txBody>
          <a:bodyPr wrap="square">
            <a:spAutoFit/>
          </a:bodyPr>
          <a:lstStyle/>
          <a:p>
            <a:r>
              <a:rPr lang="en-GB" sz="2800" dirty="0">
                <a:latin typeface="Helvetica Neue" panose="020B0604020202020204"/>
              </a:rPr>
              <a:t>The case plan needs to actively strengthen resilience and further build on the </a:t>
            </a:r>
            <a:r>
              <a:rPr lang="en-GB" sz="2800" b="1" dirty="0">
                <a:latin typeface="Helvetica Neue" panose="020B0604020202020204"/>
              </a:rPr>
              <a:t>protective factors </a:t>
            </a:r>
            <a:r>
              <a:rPr lang="en-GB" sz="2800" dirty="0">
                <a:latin typeface="Helvetica Neue" panose="020B0604020202020204"/>
              </a:rPr>
              <a:t>that are mapped out during the assessment</a:t>
            </a:r>
            <a:endParaRPr lang="en-BE" sz="2800" dirty="0">
              <a:latin typeface="Helvetica Neue" panose="020B0604020202020204"/>
            </a:endParaRPr>
          </a:p>
        </p:txBody>
      </p:sp>
      <p:grpSp>
        <p:nvGrpSpPr>
          <p:cNvPr id="32" name="Group 31">
            <a:extLst>
              <a:ext uri="{FF2B5EF4-FFF2-40B4-BE49-F238E27FC236}">
                <a16:creationId xmlns:a16="http://schemas.microsoft.com/office/drawing/2014/main" id="{7184F7E3-0687-3867-DDCE-1E08DD418B4D}"/>
              </a:ext>
            </a:extLst>
          </p:cNvPr>
          <p:cNvGrpSpPr/>
          <p:nvPr/>
        </p:nvGrpSpPr>
        <p:grpSpPr>
          <a:xfrm>
            <a:off x="7173788" y="2153201"/>
            <a:ext cx="3334988" cy="1533387"/>
            <a:chOff x="5018175" y="3474240"/>
            <a:chExt cx="2934260" cy="1349137"/>
          </a:xfrm>
        </p:grpSpPr>
        <p:grpSp>
          <p:nvGrpSpPr>
            <p:cNvPr id="21" name="Group 20">
              <a:extLst>
                <a:ext uri="{FF2B5EF4-FFF2-40B4-BE49-F238E27FC236}">
                  <a16:creationId xmlns:a16="http://schemas.microsoft.com/office/drawing/2014/main" id="{B171F226-59D3-61BB-460F-FC6F6EC721EB}"/>
                </a:ext>
              </a:extLst>
            </p:cNvPr>
            <p:cNvGrpSpPr/>
            <p:nvPr/>
          </p:nvGrpSpPr>
          <p:grpSpPr>
            <a:xfrm>
              <a:off x="5018175" y="3474240"/>
              <a:ext cx="2934260" cy="1349137"/>
              <a:chOff x="2799225" y="1528989"/>
              <a:chExt cx="4843224" cy="991572"/>
            </a:xfrm>
            <a:solidFill>
              <a:schemeClr val="accent5"/>
            </a:solidFill>
          </p:grpSpPr>
          <p:sp>
            <p:nvSpPr>
              <p:cNvPr id="22" name="Rectangle 21">
                <a:extLst>
                  <a:ext uri="{FF2B5EF4-FFF2-40B4-BE49-F238E27FC236}">
                    <a16:creationId xmlns:a16="http://schemas.microsoft.com/office/drawing/2014/main" id="{34583E22-C529-A628-F697-638185C12A61}"/>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Parallelogram 22">
                <a:extLst>
                  <a:ext uri="{FF2B5EF4-FFF2-40B4-BE49-F238E27FC236}">
                    <a16:creationId xmlns:a16="http://schemas.microsoft.com/office/drawing/2014/main" id="{ED43AEEF-8594-86D0-0465-0B13A3B77D0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Parallelogram 23">
                <a:extLst>
                  <a:ext uri="{FF2B5EF4-FFF2-40B4-BE49-F238E27FC236}">
                    <a16:creationId xmlns:a16="http://schemas.microsoft.com/office/drawing/2014/main" id="{6CB5583A-A8E7-C36C-199F-2B54FD5C5F2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9" name="TextBox 28">
              <a:extLst>
                <a:ext uri="{FF2B5EF4-FFF2-40B4-BE49-F238E27FC236}">
                  <a16:creationId xmlns:a16="http://schemas.microsoft.com/office/drawing/2014/main" id="{DE008405-7238-FCA3-EA6C-1B2351368E04}"/>
                </a:ext>
              </a:extLst>
            </p:cNvPr>
            <p:cNvSpPr txBox="1"/>
            <p:nvPr/>
          </p:nvSpPr>
          <p:spPr>
            <a:xfrm>
              <a:off x="5185834" y="4047550"/>
              <a:ext cx="2005010" cy="369332"/>
            </a:xfrm>
            <a:prstGeom prst="rect">
              <a:avLst/>
            </a:prstGeom>
            <a:no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Strengths</a:t>
              </a:r>
              <a:endParaRPr lang="en-BE" b="1">
                <a:solidFill>
                  <a:schemeClr val="bg1"/>
                </a:solidFill>
                <a:latin typeface="Arial" panose="020B0604020202020204" pitchFamily="34" charset="0"/>
                <a:cs typeface="Arial" panose="020B0604020202020204" pitchFamily="34" charset="0"/>
              </a:endParaRPr>
            </a:p>
          </p:txBody>
        </p:sp>
      </p:grpSp>
      <p:grpSp>
        <p:nvGrpSpPr>
          <p:cNvPr id="31" name="Group 30">
            <a:extLst>
              <a:ext uri="{FF2B5EF4-FFF2-40B4-BE49-F238E27FC236}">
                <a16:creationId xmlns:a16="http://schemas.microsoft.com/office/drawing/2014/main" id="{10072AE1-647F-0422-7241-36DD96395FE8}"/>
              </a:ext>
            </a:extLst>
          </p:cNvPr>
          <p:cNvGrpSpPr/>
          <p:nvPr/>
        </p:nvGrpSpPr>
        <p:grpSpPr>
          <a:xfrm>
            <a:off x="7173788" y="3964570"/>
            <a:ext cx="3334988" cy="1533387"/>
            <a:chOff x="8419540" y="3450647"/>
            <a:chExt cx="2934260" cy="1349137"/>
          </a:xfrm>
        </p:grpSpPr>
        <p:grpSp>
          <p:nvGrpSpPr>
            <p:cNvPr id="25" name="Group 24">
              <a:extLst>
                <a:ext uri="{FF2B5EF4-FFF2-40B4-BE49-F238E27FC236}">
                  <a16:creationId xmlns:a16="http://schemas.microsoft.com/office/drawing/2014/main" id="{BC341C49-2F3A-3E56-A6F4-CE14B43ACFBB}"/>
                </a:ext>
              </a:extLst>
            </p:cNvPr>
            <p:cNvGrpSpPr/>
            <p:nvPr/>
          </p:nvGrpSpPr>
          <p:grpSpPr>
            <a:xfrm>
              <a:off x="8419540" y="3450647"/>
              <a:ext cx="2934260" cy="1349137"/>
              <a:chOff x="2799225" y="1528989"/>
              <a:chExt cx="4843224" cy="991572"/>
            </a:xfrm>
            <a:solidFill>
              <a:schemeClr val="accent3"/>
            </a:solidFill>
          </p:grpSpPr>
          <p:sp>
            <p:nvSpPr>
              <p:cNvPr id="26" name="Rectangle 25">
                <a:extLst>
                  <a:ext uri="{FF2B5EF4-FFF2-40B4-BE49-F238E27FC236}">
                    <a16:creationId xmlns:a16="http://schemas.microsoft.com/office/drawing/2014/main" id="{079558E1-3018-7918-6E1B-1911E1831B6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Parallelogram 26">
                <a:extLst>
                  <a:ext uri="{FF2B5EF4-FFF2-40B4-BE49-F238E27FC236}">
                    <a16:creationId xmlns:a16="http://schemas.microsoft.com/office/drawing/2014/main" id="{E0C9B0E6-D754-06D2-A021-B23AC83E319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Parallelogram 27">
                <a:extLst>
                  <a:ext uri="{FF2B5EF4-FFF2-40B4-BE49-F238E27FC236}">
                    <a16:creationId xmlns:a16="http://schemas.microsoft.com/office/drawing/2014/main" id="{7EDBD3FE-F916-E840-F163-AB7CF477D48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0" name="TextBox 29">
              <a:extLst>
                <a:ext uri="{FF2B5EF4-FFF2-40B4-BE49-F238E27FC236}">
                  <a16:creationId xmlns:a16="http://schemas.microsoft.com/office/drawing/2014/main" id="{D172995F-8B83-24F3-64DD-F4D968EE9C93}"/>
                </a:ext>
              </a:extLst>
            </p:cNvPr>
            <p:cNvSpPr txBox="1"/>
            <p:nvPr/>
          </p:nvSpPr>
          <p:spPr>
            <a:xfrm>
              <a:off x="8623057" y="3917976"/>
              <a:ext cx="2005010" cy="646331"/>
            </a:xfrm>
            <a:prstGeom prst="rect">
              <a:avLst/>
            </a:prstGeom>
            <a:noFill/>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Care and support</a:t>
              </a:r>
              <a:endParaRPr lang="en-BE" b="1">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915955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3D39EC-3F4C-FDF1-FFF1-49017AF7C520}"/>
              </a:ext>
            </a:extLst>
          </p:cNvPr>
          <p:cNvSpPr>
            <a:spLocks noGrp="1"/>
          </p:cNvSpPr>
          <p:nvPr>
            <p:ph type="title"/>
          </p:nvPr>
        </p:nvSpPr>
        <p:spPr/>
        <p:txBody>
          <a:bodyPr/>
          <a:lstStyle/>
          <a:p>
            <a:r>
              <a:rPr lang="en-GB" dirty="0"/>
              <a:t>Child Protection Principle: Best interest of the child</a:t>
            </a:r>
            <a:endParaRPr lang="en-BE" dirty="0"/>
          </a:p>
        </p:txBody>
      </p:sp>
      <p:sp>
        <p:nvSpPr>
          <p:cNvPr id="2" name="Rectangle: Rounded Corners 1">
            <a:extLst>
              <a:ext uri="{FF2B5EF4-FFF2-40B4-BE49-F238E27FC236}">
                <a16:creationId xmlns:a16="http://schemas.microsoft.com/office/drawing/2014/main" id="{26E16453-362E-B78C-0938-13C3F54AAB85}"/>
              </a:ext>
            </a:extLst>
          </p:cNvPr>
          <p:cNvSpPr/>
          <p:nvPr/>
        </p:nvSpPr>
        <p:spPr>
          <a:xfrm>
            <a:off x="3485322" y="1913599"/>
            <a:ext cx="7977808"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dirty="0">
                <a:solidFill>
                  <a:schemeClr val="tx1"/>
                </a:solidFill>
                <a:effectLst/>
                <a:latin typeface="Arial" panose="020B0604020202020204" pitchFamily="34" charset="0"/>
                <a:ea typeface="Calibri" panose="020F0502020204030204" pitchFamily="34" charset="0"/>
                <a:cs typeface="Arial" panose="020B0604020202020204" pitchFamily="34" charset="0"/>
              </a:rPr>
              <a:t>“Children have the right to have their best interests assessed and taken into account as primary consideration in all actions or decisions that concern them. The best interest is determined by a variety of elements including a variety of individual characteristics (such as age, gender, their maturity and abilities,…) and other factors (such as the presence or absence of parents, the quality of the relationships between the child and their family or caregiver, protection concerns the family is facing)”</a:t>
            </a:r>
          </a:p>
        </p:txBody>
      </p:sp>
      <p:pic>
        <p:nvPicPr>
          <p:cNvPr id="7" name="Picture 6">
            <a:extLst>
              <a:ext uri="{FF2B5EF4-FFF2-40B4-BE49-F238E27FC236}">
                <a16:creationId xmlns:a16="http://schemas.microsoft.com/office/drawing/2014/main" id="{7A0B911F-FBE1-C519-8959-CAF163444824}"/>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sp>
        <p:nvSpPr>
          <p:cNvPr id="8" name="TextBox 7">
            <a:extLst>
              <a:ext uri="{FF2B5EF4-FFF2-40B4-BE49-F238E27FC236}">
                <a16:creationId xmlns:a16="http://schemas.microsoft.com/office/drawing/2014/main" id="{B3E042BE-864F-1ED3-ED29-523393B72EF5}"/>
              </a:ext>
            </a:extLst>
          </p:cNvPr>
          <p:cNvSpPr txBox="1"/>
          <p:nvPr/>
        </p:nvSpPr>
        <p:spPr>
          <a:xfrm>
            <a:off x="4240593" y="5066958"/>
            <a:ext cx="7222537"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(2019). Minimum Standards for Child Protection in Humanitarian Action</a:t>
            </a:r>
          </a:p>
        </p:txBody>
      </p:sp>
    </p:spTree>
    <p:extLst>
      <p:ext uri="{BB962C8B-B14F-4D97-AF65-F5344CB8AC3E}">
        <p14:creationId xmlns:p14="http://schemas.microsoft.com/office/powerpoint/2010/main" val="26874519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A38371A-3540-04C5-4DAB-52F99C82A70B}"/>
              </a:ext>
            </a:extLst>
          </p:cNvPr>
          <p:cNvSpPr/>
          <p:nvPr/>
        </p:nvSpPr>
        <p:spPr>
          <a:xfrm>
            <a:off x="838200"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Identify</a:t>
            </a:r>
            <a:r>
              <a:rPr lang="en-CA" dirty="0">
                <a:solidFill>
                  <a:schemeClr val="tx1"/>
                </a:solidFill>
                <a:latin typeface="Arial" panose="020B0604020202020204" pitchFamily="34" charset="0"/>
                <a:cs typeface="Arial" panose="020B0604020202020204" pitchFamily="34" charset="0"/>
              </a:rPr>
              <a:t> vulnerable children and register according to eligibility criteria</a:t>
            </a:r>
          </a:p>
        </p:txBody>
      </p:sp>
      <p:sp>
        <p:nvSpPr>
          <p:cNvPr id="6" name="Rectangle: Rounded Corners 5">
            <a:extLst>
              <a:ext uri="{FF2B5EF4-FFF2-40B4-BE49-F238E27FC236}">
                <a16:creationId xmlns:a16="http://schemas.microsoft.com/office/drawing/2014/main" id="{6EE92FE7-CA24-E29F-DD43-6DF1E3528846}"/>
              </a:ext>
            </a:extLst>
          </p:cNvPr>
          <p:cNvSpPr/>
          <p:nvPr/>
        </p:nvSpPr>
        <p:spPr>
          <a:xfrm>
            <a:off x="450376"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7" name="Rectangle: Rounded Corners 6">
            <a:extLst>
              <a:ext uri="{FF2B5EF4-FFF2-40B4-BE49-F238E27FC236}">
                <a16:creationId xmlns:a16="http://schemas.microsoft.com/office/drawing/2014/main" id="{65F0C97F-143E-34A1-3345-94032CADCFBC}"/>
              </a:ext>
            </a:extLst>
          </p:cNvPr>
          <p:cNvSpPr/>
          <p:nvPr/>
        </p:nvSpPr>
        <p:spPr>
          <a:xfrm>
            <a:off x="4740457"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a:t>
            </a:r>
            <a:r>
              <a:rPr lang="en-CA" dirty="0">
                <a:solidFill>
                  <a:schemeClr val="tx1"/>
                </a:solidFill>
                <a:latin typeface="Arial" panose="020B0604020202020204" pitchFamily="34" charset="0"/>
                <a:cs typeface="Arial" panose="020B0604020202020204" pitchFamily="34" charset="0"/>
              </a:rPr>
              <a:t> needs and strengths of the child and their family</a:t>
            </a:r>
          </a:p>
        </p:txBody>
      </p:sp>
      <p:sp>
        <p:nvSpPr>
          <p:cNvPr id="8" name="Rectangle: Rounded Corners 7">
            <a:extLst>
              <a:ext uri="{FF2B5EF4-FFF2-40B4-BE49-F238E27FC236}">
                <a16:creationId xmlns:a16="http://schemas.microsoft.com/office/drawing/2014/main" id="{2C36FEB2-417D-848D-808E-2A12F079A3AA}"/>
              </a:ext>
            </a:extLst>
          </p:cNvPr>
          <p:cNvSpPr/>
          <p:nvPr/>
        </p:nvSpPr>
        <p:spPr>
          <a:xfrm>
            <a:off x="4352633"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10" name="Rectangle: Rounded Corners 9">
            <a:extLst>
              <a:ext uri="{FF2B5EF4-FFF2-40B4-BE49-F238E27FC236}">
                <a16:creationId xmlns:a16="http://schemas.microsoft.com/office/drawing/2014/main" id="{5AB40D11-414A-BF2D-567D-4B79C17C349A}"/>
              </a:ext>
            </a:extLst>
          </p:cNvPr>
          <p:cNvSpPr/>
          <p:nvPr/>
        </p:nvSpPr>
        <p:spPr>
          <a:xfrm>
            <a:off x="8501188"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Develop an individual </a:t>
            </a:r>
            <a:r>
              <a:rPr lang="en-CA" b="1" dirty="0">
                <a:solidFill>
                  <a:schemeClr val="tx1"/>
                </a:solidFill>
                <a:latin typeface="Arial" panose="020B0604020202020204" pitchFamily="34" charset="0"/>
                <a:cs typeface="Arial" panose="020B0604020202020204" pitchFamily="34" charset="0"/>
              </a:rPr>
              <a:t>case plan</a:t>
            </a:r>
            <a:r>
              <a:rPr lang="en-CA" dirty="0">
                <a:solidFill>
                  <a:schemeClr val="tx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11" name="Rectangle: Rounded Corners 10">
            <a:extLst>
              <a:ext uri="{FF2B5EF4-FFF2-40B4-BE49-F238E27FC236}">
                <a16:creationId xmlns:a16="http://schemas.microsoft.com/office/drawing/2014/main" id="{A1592EFE-EE91-90E2-0A53-3C859893625B}"/>
              </a:ext>
            </a:extLst>
          </p:cNvPr>
          <p:cNvSpPr/>
          <p:nvPr/>
        </p:nvSpPr>
        <p:spPr>
          <a:xfrm>
            <a:off x="8113364"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12" name="Rectangle: Rounded Corners 11">
            <a:extLst>
              <a:ext uri="{FF2B5EF4-FFF2-40B4-BE49-F238E27FC236}">
                <a16:creationId xmlns:a16="http://schemas.microsoft.com/office/drawing/2014/main" id="{50F05630-26A5-782F-185C-41A463AB98CD}"/>
              </a:ext>
            </a:extLst>
          </p:cNvPr>
          <p:cNvSpPr/>
          <p:nvPr/>
        </p:nvSpPr>
        <p:spPr>
          <a:xfrm>
            <a:off x="838200"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Close case</a:t>
            </a:r>
          </a:p>
        </p:txBody>
      </p:sp>
      <p:sp>
        <p:nvSpPr>
          <p:cNvPr id="14" name="Rectangle: Rounded Corners 13">
            <a:extLst>
              <a:ext uri="{FF2B5EF4-FFF2-40B4-BE49-F238E27FC236}">
                <a16:creationId xmlns:a16="http://schemas.microsoft.com/office/drawing/2014/main" id="{561F8A43-E62E-7989-35CD-9A0B107EB0AA}"/>
              </a:ext>
            </a:extLst>
          </p:cNvPr>
          <p:cNvSpPr/>
          <p:nvPr/>
        </p:nvSpPr>
        <p:spPr>
          <a:xfrm>
            <a:off x="450376"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5" name="Rectangle: Rounded Corners 14">
            <a:extLst>
              <a:ext uri="{FF2B5EF4-FFF2-40B4-BE49-F238E27FC236}">
                <a16:creationId xmlns:a16="http://schemas.microsoft.com/office/drawing/2014/main" id="{3709D0C6-995D-6942-2BAD-A8401B8FCDC1}"/>
              </a:ext>
            </a:extLst>
          </p:cNvPr>
          <p:cNvSpPr/>
          <p:nvPr/>
        </p:nvSpPr>
        <p:spPr>
          <a:xfrm>
            <a:off x="4740457"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Follow-up and review</a:t>
            </a:r>
          </a:p>
        </p:txBody>
      </p:sp>
      <p:sp>
        <p:nvSpPr>
          <p:cNvPr id="16" name="Rectangle: Rounded Corners 15">
            <a:extLst>
              <a:ext uri="{FF2B5EF4-FFF2-40B4-BE49-F238E27FC236}">
                <a16:creationId xmlns:a16="http://schemas.microsoft.com/office/drawing/2014/main" id="{1D394FC4-1B88-24E8-7AB4-1858F9FFE28C}"/>
              </a:ext>
            </a:extLst>
          </p:cNvPr>
          <p:cNvSpPr/>
          <p:nvPr/>
        </p:nvSpPr>
        <p:spPr>
          <a:xfrm>
            <a:off x="4352633"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7" name="Rectangle: Rounded Corners 16">
            <a:extLst>
              <a:ext uri="{FF2B5EF4-FFF2-40B4-BE49-F238E27FC236}">
                <a16:creationId xmlns:a16="http://schemas.microsoft.com/office/drawing/2014/main" id="{834F706F-830F-DC51-5708-4DCF94B08EC7}"/>
              </a:ext>
            </a:extLst>
          </p:cNvPr>
          <p:cNvSpPr/>
          <p:nvPr/>
        </p:nvSpPr>
        <p:spPr>
          <a:xfrm>
            <a:off x="8501188"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8" name="Rectangle: Rounded Corners 17">
            <a:extLst>
              <a:ext uri="{FF2B5EF4-FFF2-40B4-BE49-F238E27FC236}">
                <a16:creationId xmlns:a16="http://schemas.microsoft.com/office/drawing/2014/main" id="{E81EF4A7-6B4A-FBF7-9417-63BB9F528C3C}"/>
              </a:ext>
            </a:extLst>
          </p:cNvPr>
          <p:cNvSpPr/>
          <p:nvPr/>
        </p:nvSpPr>
        <p:spPr>
          <a:xfrm>
            <a:off x="8113364"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9" name="Straight Arrow Connector 18">
            <a:extLst>
              <a:ext uri="{FF2B5EF4-FFF2-40B4-BE49-F238E27FC236}">
                <a16:creationId xmlns:a16="http://schemas.microsoft.com/office/drawing/2014/main" id="{A3994990-C232-B871-5A57-6AD3E1B3BEEA}"/>
              </a:ext>
            </a:extLst>
          </p:cNvPr>
          <p:cNvCxnSpPr>
            <a:cxnSpLocks/>
            <a:stCxn id="4" idx="3"/>
            <a:endCxn id="7" idx="1"/>
          </p:cNvCxnSpPr>
          <p:nvPr/>
        </p:nvCxnSpPr>
        <p:spPr>
          <a:xfrm>
            <a:off x="4087908" y="2577140"/>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1ED9E2B-B849-2FFD-9970-6A1F7A558E4E}"/>
              </a:ext>
            </a:extLst>
          </p:cNvPr>
          <p:cNvCxnSpPr>
            <a:cxnSpLocks/>
            <a:stCxn id="7" idx="3"/>
            <a:endCxn id="10" idx="1"/>
          </p:cNvCxnSpPr>
          <p:nvPr/>
        </p:nvCxnSpPr>
        <p:spPr>
          <a:xfrm>
            <a:off x="7990165" y="2577140"/>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B9B8125-9D63-8F5D-04BA-24C8A5B69044}"/>
              </a:ext>
            </a:extLst>
          </p:cNvPr>
          <p:cNvCxnSpPr>
            <a:cxnSpLocks/>
            <a:stCxn id="10" idx="2"/>
            <a:endCxn id="17" idx="0"/>
          </p:cNvCxnSpPr>
          <p:nvPr/>
        </p:nvCxnSpPr>
        <p:spPr>
          <a:xfrm>
            <a:off x="10126042" y="3550798"/>
            <a:ext cx="0" cy="34520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B757B94F-0F39-2FC8-B64A-3C207DDC807F}"/>
              </a:ext>
            </a:extLst>
          </p:cNvPr>
          <p:cNvCxnSpPr>
            <a:cxnSpLocks/>
            <a:stCxn id="17" idx="1"/>
            <a:endCxn id="15" idx="3"/>
          </p:cNvCxnSpPr>
          <p:nvPr/>
        </p:nvCxnSpPr>
        <p:spPr>
          <a:xfrm flipH="1">
            <a:off x="7990165" y="4962566"/>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1D9EC91-EA18-91B6-5E8F-4936D5C9033F}"/>
              </a:ext>
            </a:extLst>
          </p:cNvPr>
          <p:cNvCxnSpPr>
            <a:cxnSpLocks/>
            <a:stCxn id="15" idx="1"/>
            <a:endCxn id="12" idx="3"/>
          </p:cNvCxnSpPr>
          <p:nvPr/>
        </p:nvCxnSpPr>
        <p:spPr>
          <a:xfrm flipH="1">
            <a:off x="4087908" y="4962566"/>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E4CD7764-97DF-8C32-B26D-BAFE5670233E}"/>
              </a:ext>
            </a:extLst>
          </p:cNvPr>
          <p:cNvCxnSpPr>
            <a:cxnSpLocks/>
            <a:stCxn id="15" idx="0"/>
            <a:endCxn id="7" idx="2"/>
          </p:cNvCxnSpPr>
          <p:nvPr/>
        </p:nvCxnSpPr>
        <p:spPr>
          <a:xfrm flipV="1">
            <a:off x="6365311" y="3550798"/>
            <a:ext cx="0" cy="345207"/>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D582CC4-20DC-EE1A-1F82-62A47B6CAD1A}"/>
              </a:ext>
            </a:extLst>
          </p:cNvPr>
          <p:cNvCxnSpPr>
            <a:cxnSpLocks/>
            <a:stCxn id="15" idx="0"/>
          </p:cNvCxnSpPr>
          <p:nvPr/>
        </p:nvCxnSpPr>
        <p:spPr>
          <a:xfrm flipV="1">
            <a:off x="6365311" y="3429000"/>
            <a:ext cx="2135877" cy="467005"/>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7" name="Title 26">
            <a:extLst>
              <a:ext uri="{FF2B5EF4-FFF2-40B4-BE49-F238E27FC236}">
                <a16:creationId xmlns:a16="http://schemas.microsoft.com/office/drawing/2014/main" id="{E8686590-1D01-F302-0C86-EDF0040A2B2B}"/>
              </a:ext>
            </a:extLst>
          </p:cNvPr>
          <p:cNvSpPr>
            <a:spLocks noGrp="1"/>
          </p:cNvSpPr>
          <p:nvPr>
            <p:ph type="title"/>
          </p:nvPr>
        </p:nvSpPr>
        <p:spPr/>
        <p:txBody>
          <a:bodyPr/>
          <a:lstStyle/>
          <a:p>
            <a:r>
              <a:rPr lang="en-CA" dirty="0"/>
              <a:t>Case Management process</a:t>
            </a:r>
          </a:p>
        </p:txBody>
      </p:sp>
    </p:spTree>
    <p:extLst>
      <p:ext uri="{BB962C8B-B14F-4D97-AF65-F5344CB8AC3E}">
        <p14:creationId xmlns:p14="http://schemas.microsoft.com/office/powerpoint/2010/main" val="1421888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109D-C5EA-D71C-A241-B5C51D32FECF}"/>
              </a:ext>
            </a:extLst>
          </p:cNvPr>
          <p:cNvSpPr>
            <a:spLocks noGrp="1"/>
          </p:cNvSpPr>
          <p:nvPr>
            <p:ph type="title"/>
          </p:nvPr>
        </p:nvSpPr>
        <p:spPr/>
        <p:txBody>
          <a:bodyPr/>
          <a:lstStyle/>
          <a:p>
            <a:r>
              <a:rPr lang="en-US" sz="3200" dirty="0"/>
              <a:t>Case Management steps</a:t>
            </a:r>
            <a:endParaRPr lang="en-BE" dirty="0"/>
          </a:p>
        </p:txBody>
      </p:sp>
      <p:sp>
        <p:nvSpPr>
          <p:cNvPr id="45" name="Rectangle: Rounded Corners 44">
            <a:extLst>
              <a:ext uri="{FF2B5EF4-FFF2-40B4-BE49-F238E27FC236}">
                <a16:creationId xmlns:a16="http://schemas.microsoft.com/office/drawing/2014/main" id="{328FC377-F311-CEAF-57B2-2334FB304D3C}"/>
              </a:ext>
            </a:extLst>
          </p:cNvPr>
          <p:cNvSpPr/>
          <p:nvPr/>
        </p:nvSpPr>
        <p:spPr>
          <a:xfrm>
            <a:off x="838200"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sz="1400" b="1" dirty="0">
                <a:solidFill>
                  <a:schemeClr val="tx1"/>
                </a:solidFill>
                <a:latin typeface="Arial" panose="020B0604020202020204" pitchFamily="34" charset="0"/>
                <a:cs typeface="Arial" panose="020B0604020202020204" pitchFamily="34" charset="0"/>
              </a:rPr>
              <a:t>IDENTIFICATION AND REGISTRATION</a:t>
            </a:r>
          </a:p>
          <a:p>
            <a:pPr marL="273050"/>
            <a:r>
              <a:rPr lang="en-US" sz="1400" dirty="0">
                <a:solidFill>
                  <a:schemeClr val="tx1"/>
                </a:solidFill>
                <a:latin typeface="Arial" panose="020B0604020202020204" pitchFamily="34" charset="0"/>
                <a:cs typeface="Arial" panose="020B0604020202020204" pitchFamily="34" charset="0"/>
              </a:rPr>
              <a:t>Use a variety of sources to identify children experiencing or at risk of harm and register their basic information. </a:t>
            </a:r>
            <a:endParaRPr lang="en-CA" sz="1400" dirty="0">
              <a:solidFill>
                <a:schemeClr val="tx1"/>
              </a:solidFill>
              <a:latin typeface="Arial" panose="020B0604020202020204" pitchFamily="34" charset="0"/>
              <a:cs typeface="Arial" panose="020B0604020202020204" pitchFamily="34" charset="0"/>
            </a:endParaRPr>
          </a:p>
        </p:txBody>
      </p:sp>
      <p:sp>
        <p:nvSpPr>
          <p:cNvPr id="44" name="Rectangle: Rounded Corners 43">
            <a:extLst>
              <a:ext uri="{FF2B5EF4-FFF2-40B4-BE49-F238E27FC236}">
                <a16:creationId xmlns:a16="http://schemas.microsoft.com/office/drawing/2014/main" id="{94D26E2C-C468-2B97-8C38-D584E454DFE8}"/>
              </a:ext>
            </a:extLst>
          </p:cNvPr>
          <p:cNvSpPr/>
          <p:nvPr/>
        </p:nvSpPr>
        <p:spPr>
          <a:xfrm>
            <a:off x="450376"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6" name="Rectangle: Rounded Corners 45">
            <a:extLst>
              <a:ext uri="{FF2B5EF4-FFF2-40B4-BE49-F238E27FC236}">
                <a16:creationId xmlns:a16="http://schemas.microsoft.com/office/drawing/2014/main" id="{18C82C0F-4CDE-CE8A-4F95-F6540AA92E9F}"/>
              </a:ext>
            </a:extLst>
          </p:cNvPr>
          <p:cNvSpPr/>
          <p:nvPr/>
        </p:nvSpPr>
        <p:spPr>
          <a:xfrm>
            <a:off x="4740457"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ASSESSMENT</a:t>
            </a:r>
          </a:p>
          <a:p>
            <a:pPr marL="177800"/>
            <a:r>
              <a:rPr lang="en-US" sz="1400" dirty="0">
                <a:solidFill>
                  <a:schemeClr val="tx1"/>
                </a:solidFill>
                <a:latin typeface="Arial" panose="020B0604020202020204" pitchFamily="34" charset="0"/>
                <a:cs typeface="Arial" panose="020B0604020202020204" pitchFamily="34" charset="0"/>
              </a:rPr>
              <a:t>Collect and analyze information to form a professional judgement about the risks facing the child as well as the child and family’s strengths, resources, and protective influences.</a:t>
            </a:r>
            <a:endParaRPr lang="en-CA" sz="1400" dirty="0">
              <a:solidFill>
                <a:schemeClr val="tx1"/>
              </a:solidFill>
              <a:latin typeface="Arial" panose="020B0604020202020204" pitchFamily="34" charset="0"/>
              <a:cs typeface="Arial" panose="020B0604020202020204" pitchFamily="34" charset="0"/>
            </a:endParaRPr>
          </a:p>
        </p:txBody>
      </p:sp>
      <p:sp>
        <p:nvSpPr>
          <p:cNvPr id="47" name="Rectangle: Rounded Corners 46">
            <a:extLst>
              <a:ext uri="{FF2B5EF4-FFF2-40B4-BE49-F238E27FC236}">
                <a16:creationId xmlns:a16="http://schemas.microsoft.com/office/drawing/2014/main" id="{D0C96C88-A16A-0879-1584-FF507902F277}"/>
              </a:ext>
            </a:extLst>
          </p:cNvPr>
          <p:cNvSpPr/>
          <p:nvPr/>
        </p:nvSpPr>
        <p:spPr>
          <a:xfrm>
            <a:off x="4352633"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48" name="Rectangle: Rounded Corners 47">
            <a:extLst>
              <a:ext uri="{FF2B5EF4-FFF2-40B4-BE49-F238E27FC236}">
                <a16:creationId xmlns:a16="http://schemas.microsoft.com/office/drawing/2014/main" id="{9BB8F064-E6FC-317C-0C67-9EC68E97F2C6}"/>
              </a:ext>
            </a:extLst>
          </p:cNvPr>
          <p:cNvSpPr/>
          <p:nvPr/>
        </p:nvSpPr>
        <p:spPr>
          <a:xfrm>
            <a:off x="8501188" y="1603482"/>
            <a:ext cx="3249708" cy="1947316"/>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CASE PLANNING</a:t>
            </a:r>
          </a:p>
          <a:p>
            <a:pPr marL="177800"/>
            <a:r>
              <a:rPr lang="en-US" sz="1400" dirty="0">
                <a:solidFill>
                  <a:schemeClr val="tx1"/>
                </a:solidFill>
                <a:latin typeface="Arial" panose="020B0604020202020204" pitchFamily="34" charset="0"/>
                <a:cs typeface="Arial" panose="020B0604020202020204" pitchFamily="34" charset="0"/>
              </a:rPr>
              <a:t>Plan what should happen to meet the needs identified in the assessment, including who should do it and when. </a:t>
            </a:r>
            <a:endParaRPr lang="en-CA" sz="1400" dirty="0">
              <a:solidFill>
                <a:schemeClr val="tx1"/>
              </a:solidFill>
              <a:latin typeface="Arial" panose="020B0604020202020204" pitchFamily="34" charset="0"/>
              <a:cs typeface="Arial" panose="020B0604020202020204" pitchFamily="34" charset="0"/>
            </a:endParaRPr>
          </a:p>
        </p:txBody>
      </p:sp>
      <p:sp>
        <p:nvSpPr>
          <p:cNvPr id="49" name="Rectangle: Rounded Corners 48">
            <a:extLst>
              <a:ext uri="{FF2B5EF4-FFF2-40B4-BE49-F238E27FC236}">
                <a16:creationId xmlns:a16="http://schemas.microsoft.com/office/drawing/2014/main" id="{4F460AC5-CFE9-E431-AC24-60D419D134D8}"/>
              </a:ext>
            </a:extLst>
          </p:cNvPr>
          <p:cNvSpPr/>
          <p:nvPr/>
        </p:nvSpPr>
        <p:spPr>
          <a:xfrm>
            <a:off x="8113364" y="1397374"/>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50" name="Rectangle: Rounded Corners 49">
            <a:extLst>
              <a:ext uri="{FF2B5EF4-FFF2-40B4-BE49-F238E27FC236}">
                <a16:creationId xmlns:a16="http://schemas.microsoft.com/office/drawing/2014/main" id="{C8A2E9F4-2F51-CE6D-3427-AB7ADD308899}"/>
              </a:ext>
            </a:extLst>
          </p:cNvPr>
          <p:cNvSpPr/>
          <p:nvPr/>
        </p:nvSpPr>
        <p:spPr>
          <a:xfrm>
            <a:off x="838200"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a:r>
              <a:rPr lang="en-CA" sz="1400" b="1" dirty="0">
                <a:solidFill>
                  <a:schemeClr val="tx1"/>
                </a:solidFill>
                <a:latin typeface="Arial" panose="020B0604020202020204" pitchFamily="34" charset="0"/>
                <a:cs typeface="Arial" panose="020B0604020202020204" pitchFamily="34" charset="0"/>
              </a:rPr>
              <a:t>CLOSE CASE</a:t>
            </a:r>
          </a:p>
          <a:p>
            <a:pPr marL="273050"/>
            <a:r>
              <a:rPr lang="en-US" sz="1400" dirty="0">
                <a:solidFill>
                  <a:schemeClr val="tx1"/>
                </a:solidFill>
                <a:latin typeface="Arial" panose="020B0604020202020204" pitchFamily="34" charset="0"/>
                <a:cs typeface="Arial" panose="020B0604020202020204" pitchFamily="34" charset="0"/>
              </a:rPr>
              <a:t>Once the goals of the child and family have been met and the child is safe, supported and there are no additional concerns the case can be closed. </a:t>
            </a:r>
            <a:endParaRPr lang="en-CA" sz="1400" dirty="0">
              <a:solidFill>
                <a:schemeClr val="tx1"/>
              </a:solidFill>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CCAFA417-CEBE-A265-140F-5C71595737DD}"/>
              </a:ext>
            </a:extLst>
          </p:cNvPr>
          <p:cNvSpPr/>
          <p:nvPr/>
        </p:nvSpPr>
        <p:spPr>
          <a:xfrm>
            <a:off x="450376"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52" name="Rectangle: Rounded Corners 51">
            <a:extLst>
              <a:ext uri="{FF2B5EF4-FFF2-40B4-BE49-F238E27FC236}">
                <a16:creationId xmlns:a16="http://schemas.microsoft.com/office/drawing/2014/main" id="{D9245700-98D6-1B91-9640-4CFD3544D43C}"/>
              </a:ext>
            </a:extLst>
          </p:cNvPr>
          <p:cNvSpPr/>
          <p:nvPr/>
        </p:nvSpPr>
        <p:spPr>
          <a:xfrm>
            <a:off x="4740457"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FOLLOW-UP AND REVIEW</a:t>
            </a:r>
          </a:p>
          <a:p>
            <a:pPr marL="177800"/>
            <a:r>
              <a:rPr lang="en-US" sz="1400" dirty="0">
                <a:solidFill>
                  <a:schemeClr val="tx1"/>
                </a:solidFill>
                <a:latin typeface="Arial" panose="020B0604020202020204" pitchFamily="34" charset="0"/>
                <a:cs typeface="Arial" panose="020B0604020202020204" pitchFamily="34" charset="0"/>
              </a:rPr>
              <a:t>Make sure that the child and their family are receiving appropriate support to meet their needs and revise the case plan if the situation has changed or the plan is no longer fit for purpose.</a:t>
            </a:r>
            <a:endParaRPr lang="en-CA" sz="1400" dirty="0">
              <a:solidFill>
                <a:schemeClr val="tx1"/>
              </a:solidFill>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7DB2C2BA-8FCE-D585-699E-04EA98DA56E8}"/>
              </a:ext>
            </a:extLst>
          </p:cNvPr>
          <p:cNvSpPr/>
          <p:nvPr/>
        </p:nvSpPr>
        <p:spPr>
          <a:xfrm>
            <a:off x="4352633"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54" name="Rectangle: Rounded Corners 53">
            <a:extLst>
              <a:ext uri="{FF2B5EF4-FFF2-40B4-BE49-F238E27FC236}">
                <a16:creationId xmlns:a16="http://schemas.microsoft.com/office/drawing/2014/main" id="{1861002D-32F8-56D4-1D17-C5DAFDC37AEE}"/>
              </a:ext>
            </a:extLst>
          </p:cNvPr>
          <p:cNvSpPr/>
          <p:nvPr/>
        </p:nvSpPr>
        <p:spPr>
          <a:xfrm>
            <a:off x="8501188" y="3896005"/>
            <a:ext cx="3249708" cy="2133121"/>
          </a:xfrm>
          <a:prstGeom prst="roundRect">
            <a:avLst>
              <a:gd name="adj" fmla="val 10821"/>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r>
              <a:rPr lang="en-US" sz="1400" b="1" dirty="0">
                <a:solidFill>
                  <a:schemeClr val="tx1"/>
                </a:solidFill>
                <a:latin typeface="Arial" panose="020B0604020202020204" pitchFamily="34" charset="0"/>
                <a:cs typeface="Arial" panose="020B0604020202020204" pitchFamily="34" charset="0"/>
              </a:rPr>
              <a:t>IMPLEMENTATION</a:t>
            </a:r>
          </a:p>
          <a:p>
            <a:pPr marL="177800"/>
            <a:r>
              <a:rPr lang="en-US" sz="1400" dirty="0">
                <a:solidFill>
                  <a:schemeClr val="tx1"/>
                </a:solidFill>
                <a:latin typeface="Arial" panose="020B0604020202020204" pitchFamily="34" charset="0"/>
                <a:cs typeface="Arial" panose="020B0604020202020204" pitchFamily="34" charset="0"/>
              </a:rPr>
              <a:t>Based on the plan, work with the child, family, community, and any service providers to ensure the child receives the appropriate services.</a:t>
            </a:r>
            <a:endParaRPr lang="en-CA" sz="1400" dirty="0">
              <a:solidFill>
                <a:schemeClr val="tx1"/>
              </a:solidFill>
              <a:latin typeface="Arial" panose="020B0604020202020204" pitchFamily="34" charset="0"/>
              <a:cs typeface="Arial" panose="020B0604020202020204" pitchFamily="34" charset="0"/>
            </a:endParaRPr>
          </a:p>
        </p:txBody>
      </p:sp>
      <p:sp>
        <p:nvSpPr>
          <p:cNvPr id="55" name="Rectangle: Rounded Corners 54">
            <a:extLst>
              <a:ext uri="{FF2B5EF4-FFF2-40B4-BE49-F238E27FC236}">
                <a16:creationId xmlns:a16="http://schemas.microsoft.com/office/drawing/2014/main" id="{407398BC-7D33-AF29-DAE0-086C69529E6D}"/>
              </a:ext>
            </a:extLst>
          </p:cNvPr>
          <p:cNvSpPr/>
          <p:nvPr/>
        </p:nvSpPr>
        <p:spPr>
          <a:xfrm>
            <a:off x="8113364" y="3689898"/>
            <a:ext cx="557717" cy="55771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grpSp>
        <p:nvGrpSpPr>
          <p:cNvPr id="56" name="Group 55">
            <a:extLst>
              <a:ext uri="{FF2B5EF4-FFF2-40B4-BE49-F238E27FC236}">
                <a16:creationId xmlns:a16="http://schemas.microsoft.com/office/drawing/2014/main" id="{850DAB88-B146-FF95-7762-BB61F6930BBD}"/>
              </a:ext>
            </a:extLst>
          </p:cNvPr>
          <p:cNvGrpSpPr/>
          <p:nvPr/>
        </p:nvGrpSpPr>
        <p:grpSpPr>
          <a:xfrm>
            <a:off x="10228983" y="337468"/>
            <a:ext cx="1587872" cy="1368854"/>
            <a:chOff x="10228983" y="337468"/>
            <a:chExt cx="1587872" cy="1368854"/>
          </a:xfrm>
        </p:grpSpPr>
        <p:sp>
          <p:nvSpPr>
            <p:cNvPr id="57" name="Hexagon 56">
              <a:extLst>
                <a:ext uri="{FF2B5EF4-FFF2-40B4-BE49-F238E27FC236}">
                  <a16:creationId xmlns:a16="http://schemas.microsoft.com/office/drawing/2014/main" id="{2F0CA7C9-1926-60F9-DE37-4C99EBB04CF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8" name="Group 57">
              <a:extLst>
                <a:ext uri="{FF2B5EF4-FFF2-40B4-BE49-F238E27FC236}">
                  <a16:creationId xmlns:a16="http://schemas.microsoft.com/office/drawing/2014/main" id="{0FED4716-4F1F-78F8-6CE8-4CF0E4008F5C}"/>
                </a:ext>
              </a:extLst>
            </p:cNvPr>
            <p:cNvGrpSpPr/>
            <p:nvPr/>
          </p:nvGrpSpPr>
          <p:grpSpPr>
            <a:xfrm>
              <a:off x="10741851" y="707024"/>
              <a:ext cx="562136" cy="634675"/>
              <a:chOff x="760175" y="830141"/>
              <a:chExt cx="867619" cy="979580"/>
            </a:xfrm>
          </p:grpSpPr>
          <p:sp>
            <p:nvSpPr>
              <p:cNvPr id="59" name="Rectangle 58">
                <a:extLst>
                  <a:ext uri="{FF2B5EF4-FFF2-40B4-BE49-F238E27FC236}">
                    <a16:creationId xmlns:a16="http://schemas.microsoft.com/office/drawing/2014/main" id="{86F8AAD8-B9DD-C72E-90C9-B3CD6DA9CD52}"/>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27</a:t>
                </a:r>
              </a:p>
            </p:txBody>
          </p:sp>
          <p:sp>
            <p:nvSpPr>
              <p:cNvPr id="60" name="Rectangle 59">
                <a:extLst>
                  <a:ext uri="{FF2B5EF4-FFF2-40B4-BE49-F238E27FC236}">
                    <a16:creationId xmlns:a16="http://schemas.microsoft.com/office/drawing/2014/main" id="{E8CC5C0A-B535-C922-C53A-90E28BC169B4}"/>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cxnSp>
        <p:nvCxnSpPr>
          <p:cNvPr id="3" name="Straight Arrow Connector 2">
            <a:extLst>
              <a:ext uri="{FF2B5EF4-FFF2-40B4-BE49-F238E27FC236}">
                <a16:creationId xmlns:a16="http://schemas.microsoft.com/office/drawing/2014/main" id="{41943376-75C5-C278-F716-801910DE807F}"/>
              </a:ext>
            </a:extLst>
          </p:cNvPr>
          <p:cNvCxnSpPr>
            <a:cxnSpLocks/>
            <a:stCxn id="45" idx="3"/>
            <a:endCxn id="46" idx="1"/>
          </p:cNvCxnSpPr>
          <p:nvPr/>
        </p:nvCxnSpPr>
        <p:spPr>
          <a:xfrm>
            <a:off x="4087908" y="2577140"/>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D7000130-2CD6-1FE1-A085-FAC0BDA5CB79}"/>
              </a:ext>
            </a:extLst>
          </p:cNvPr>
          <p:cNvCxnSpPr>
            <a:cxnSpLocks/>
            <a:stCxn id="46" idx="3"/>
            <a:endCxn id="48" idx="1"/>
          </p:cNvCxnSpPr>
          <p:nvPr/>
        </p:nvCxnSpPr>
        <p:spPr>
          <a:xfrm>
            <a:off x="7990165" y="2577140"/>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69E189F-7BE1-DA53-78A2-7EE1FDC6E865}"/>
              </a:ext>
            </a:extLst>
          </p:cNvPr>
          <p:cNvCxnSpPr>
            <a:cxnSpLocks/>
            <a:stCxn id="48" idx="2"/>
            <a:endCxn id="54" idx="0"/>
          </p:cNvCxnSpPr>
          <p:nvPr/>
        </p:nvCxnSpPr>
        <p:spPr>
          <a:xfrm>
            <a:off x="10126042" y="3550798"/>
            <a:ext cx="0" cy="34520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84D7C65-0994-37BF-8347-F64B10DE8A0B}"/>
              </a:ext>
            </a:extLst>
          </p:cNvPr>
          <p:cNvCxnSpPr>
            <a:cxnSpLocks/>
            <a:stCxn id="54" idx="1"/>
            <a:endCxn id="52" idx="3"/>
          </p:cNvCxnSpPr>
          <p:nvPr/>
        </p:nvCxnSpPr>
        <p:spPr>
          <a:xfrm flipH="1">
            <a:off x="7990165" y="4962566"/>
            <a:ext cx="511023"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36B9203-BE76-E6FB-21CE-D63FC2B56824}"/>
              </a:ext>
            </a:extLst>
          </p:cNvPr>
          <p:cNvCxnSpPr>
            <a:cxnSpLocks/>
            <a:stCxn id="52" idx="1"/>
            <a:endCxn id="50" idx="3"/>
          </p:cNvCxnSpPr>
          <p:nvPr/>
        </p:nvCxnSpPr>
        <p:spPr>
          <a:xfrm flipH="1">
            <a:off x="4087908" y="4962566"/>
            <a:ext cx="652549" cy="0"/>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24175AD-7CC2-0151-6F1C-54B5541C9244}"/>
              </a:ext>
            </a:extLst>
          </p:cNvPr>
          <p:cNvCxnSpPr>
            <a:cxnSpLocks/>
            <a:stCxn id="52" idx="0"/>
            <a:endCxn id="46" idx="2"/>
          </p:cNvCxnSpPr>
          <p:nvPr/>
        </p:nvCxnSpPr>
        <p:spPr>
          <a:xfrm flipV="1">
            <a:off x="6365311" y="3550798"/>
            <a:ext cx="0" cy="345207"/>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1AAC0B7-A350-2B3E-CA3C-B45F19B02384}"/>
              </a:ext>
            </a:extLst>
          </p:cNvPr>
          <p:cNvCxnSpPr>
            <a:cxnSpLocks/>
            <a:stCxn id="52" idx="0"/>
          </p:cNvCxnSpPr>
          <p:nvPr/>
        </p:nvCxnSpPr>
        <p:spPr>
          <a:xfrm flipV="1">
            <a:off x="6365311" y="3429000"/>
            <a:ext cx="2135877" cy="467005"/>
          </a:xfrm>
          <a:prstGeom prst="straightConnector1">
            <a:avLst/>
          </a:prstGeom>
          <a:ln w="38100">
            <a:solidFill>
              <a:schemeClr val="accent5"/>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5563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21DC-4C42-41C7-B331-FF4419DA3DB2}"/>
              </a:ext>
            </a:extLst>
          </p:cNvPr>
          <p:cNvSpPr>
            <a:spLocks noGrp="1"/>
          </p:cNvSpPr>
          <p:nvPr>
            <p:ph type="title"/>
          </p:nvPr>
        </p:nvSpPr>
        <p:spPr/>
        <p:txBody>
          <a:bodyPr>
            <a:normAutofit/>
          </a:bodyPr>
          <a:lstStyle/>
          <a:p>
            <a:r>
              <a:rPr lang="en-GB" dirty="0"/>
              <a:t>Asha’s story</a:t>
            </a:r>
            <a:endParaRPr lang="en-BE" dirty="0"/>
          </a:p>
        </p:txBody>
      </p:sp>
      <p:grpSp>
        <p:nvGrpSpPr>
          <p:cNvPr id="35" name="Group 34">
            <a:extLst>
              <a:ext uri="{FF2B5EF4-FFF2-40B4-BE49-F238E27FC236}">
                <a16:creationId xmlns:a16="http://schemas.microsoft.com/office/drawing/2014/main" id="{39C6911F-5C15-D822-577B-158488176478}"/>
              </a:ext>
            </a:extLst>
          </p:cNvPr>
          <p:cNvGrpSpPr/>
          <p:nvPr/>
        </p:nvGrpSpPr>
        <p:grpSpPr>
          <a:xfrm>
            <a:off x="10228983" y="337468"/>
            <a:ext cx="1587872" cy="1368854"/>
            <a:chOff x="10228983" y="337468"/>
            <a:chExt cx="1587872" cy="1368854"/>
          </a:xfrm>
        </p:grpSpPr>
        <p:sp>
          <p:nvSpPr>
            <p:cNvPr id="36" name="Hexagon 35">
              <a:extLst>
                <a:ext uri="{FF2B5EF4-FFF2-40B4-BE49-F238E27FC236}">
                  <a16:creationId xmlns:a16="http://schemas.microsoft.com/office/drawing/2014/main" id="{CCEF0947-8A58-9A77-A988-A73D5E24A06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7" name="Group 36">
              <a:extLst>
                <a:ext uri="{FF2B5EF4-FFF2-40B4-BE49-F238E27FC236}">
                  <a16:creationId xmlns:a16="http://schemas.microsoft.com/office/drawing/2014/main" id="{54547160-1C1E-A51D-1781-A07569EB8423}"/>
                </a:ext>
              </a:extLst>
            </p:cNvPr>
            <p:cNvGrpSpPr/>
            <p:nvPr/>
          </p:nvGrpSpPr>
          <p:grpSpPr>
            <a:xfrm>
              <a:off x="10621771" y="762700"/>
              <a:ext cx="562136" cy="634675"/>
              <a:chOff x="760175" y="830142"/>
              <a:chExt cx="867619" cy="979579"/>
            </a:xfrm>
          </p:grpSpPr>
          <p:sp>
            <p:nvSpPr>
              <p:cNvPr id="41" name="Rectangle 40">
                <a:extLst>
                  <a:ext uri="{FF2B5EF4-FFF2-40B4-BE49-F238E27FC236}">
                    <a16:creationId xmlns:a16="http://schemas.microsoft.com/office/drawing/2014/main" id="{6FC6DE7D-3EC5-7D26-95A5-939000560470}"/>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28-32</a:t>
                </a:r>
              </a:p>
            </p:txBody>
          </p:sp>
          <p:sp>
            <p:nvSpPr>
              <p:cNvPr id="42" name="Rectangle 41">
                <a:extLst>
                  <a:ext uri="{FF2B5EF4-FFF2-40B4-BE49-F238E27FC236}">
                    <a16:creationId xmlns:a16="http://schemas.microsoft.com/office/drawing/2014/main" id="{23729E04-0534-40D0-A520-47CC440D4B59}"/>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8" name="Group 37">
              <a:extLst>
                <a:ext uri="{FF2B5EF4-FFF2-40B4-BE49-F238E27FC236}">
                  <a16:creationId xmlns:a16="http://schemas.microsoft.com/office/drawing/2014/main" id="{8C252791-DA78-C9E8-E60F-95B89BE95004}"/>
                </a:ext>
              </a:extLst>
            </p:cNvPr>
            <p:cNvGrpSpPr/>
            <p:nvPr/>
          </p:nvGrpSpPr>
          <p:grpSpPr>
            <a:xfrm>
              <a:off x="11325415" y="762701"/>
              <a:ext cx="182192" cy="634674"/>
              <a:chOff x="2121762" y="2323619"/>
              <a:chExt cx="200378" cy="825210"/>
            </a:xfrm>
          </p:grpSpPr>
          <p:sp>
            <p:nvSpPr>
              <p:cNvPr id="39" name="Isosceles Triangle 38">
                <a:extLst>
                  <a:ext uri="{FF2B5EF4-FFF2-40B4-BE49-F238E27FC236}">
                    <a16:creationId xmlns:a16="http://schemas.microsoft.com/office/drawing/2014/main" id="{684D2B55-F892-0EF3-B44C-3AB964D96647}"/>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B88B992E-DFC3-9AE5-218C-3A32C981BC52}"/>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43" name="Google Shape;114;p9">
            <a:extLst>
              <a:ext uri="{FF2B5EF4-FFF2-40B4-BE49-F238E27FC236}">
                <a16:creationId xmlns:a16="http://schemas.microsoft.com/office/drawing/2014/main" id="{158856B9-DE82-0A88-205A-C4E905E2146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44" name="Group 43">
            <a:extLst>
              <a:ext uri="{FF2B5EF4-FFF2-40B4-BE49-F238E27FC236}">
                <a16:creationId xmlns:a16="http://schemas.microsoft.com/office/drawing/2014/main" id="{550BBE01-CEA7-B005-6CD6-BA8DD2181269}"/>
              </a:ext>
            </a:extLst>
          </p:cNvPr>
          <p:cNvGrpSpPr/>
          <p:nvPr/>
        </p:nvGrpSpPr>
        <p:grpSpPr>
          <a:xfrm>
            <a:off x="357066" y="1224523"/>
            <a:ext cx="369332" cy="369332"/>
            <a:chOff x="6784825" y="4717805"/>
            <a:chExt cx="1170980" cy="1170980"/>
          </a:xfrm>
        </p:grpSpPr>
        <p:sp>
          <p:nvSpPr>
            <p:cNvPr id="45" name="Oval 44">
              <a:extLst>
                <a:ext uri="{FF2B5EF4-FFF2-40B4-BE49-F238E27FC236}">
                  <a16:creationId xmlns:a16="http://schemas.microsoft.com/office/drawing/2014/main" id="{F5B96398-1B93-6FB6-786C-15D0E5556E3D}"/>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8DEBBDAC-5793-E917-27B9-75BBE0DDCFE4}"/>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46">
              <a:extLst>
                <a:ext uri="{FF2B5EF4-FFF2-40B4-BE49-F238E27FC236}">
                  <a16:creationId xmlns:a16="http://schemas.microsoft.com/office/drawing/2014/main" id="{6104029B-49FC-1F78-91F3-5534538E757E}"/>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Rectangle 47">
              <a:extLst>
                <a:ext uri="{FF2B5EF4-FFF2-40B4-BE49-F238E27FC236}">
                  <a16:creationId xmlns:a16="http://schemas.microsoft.com/office/drawing/2014/main" id="{9D475A49-2212-0E79-8A75-3ED5396DB5E5}"/>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Speech Bubble: Rectangle with Corners Rounded 48">
            <a:extLst>
              <a:ext uri="{FF2B5EF4-FFF2-40B4-BE49-F238E27FC236}">
                <a16:creationId xmlns:a16="http://schemas.microsoft.com/office/drawing/2014/main" id="{BD434E87-1DB6-171B-699E-85144520C841}"/>
              </a:ext>
            </a:extLst>
          </p:cNvPr>
          <p:cNvSpPr/>
          <p:nvPr/>
        </p:nvSpPr>
        <p:spPr>
          <a:xfrm>
            <a:off x="1948070" y="2650435"/>
            <a:ext cx="4147930" cy="2252869"/>
          </a:xfrm>
          <a:prstGeom prst="wedgeRoundRectCallout">
            <a:avLst>
              <a:gd name="adj1" fmla="val 57018"/>
              <a:gd name="adj2" fmla="val -20690"/>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0" name="Group 49">
            <a:extLst>
              <a:ext uri="{FF2B5EF4-FFF2-40B4-BE49-F238E27FC236}">
                <a16:creationId xmlns:a16="http://schemas.microsoft.com/office/drawing/2014/main" id="{1F086A4C-BFAE-FC5C-276B-3CDC6CDB2E3C}"/>
              </a:ext>
            </a:extLst>
          </p:cNvPr>
          <p:cNvGrpSpPr/>
          <p:nvPr/>
        </p:nvGrpSpPr>
        <p:grpSpPr>
          <a:xfrm>
            <a:off x="6836253" y="2958250"/>
            <a:ext cx="844577" cy="1919801"/>
            <a:chOff x="3545772" y="5645112"/>
            <a:chExt cx="211356" cy="480431"/>
          </a:xfrm>
          <a:solidFill>
            <a:schemeClr val="accent5"/>
          </a:solidFill>
        </p:grpSpPr>
        <p:sp>
          <p:nvSpPr>
            <p:cNvPr id="51" name="Round Same Side Corner Rectangle 21">
              <a:extLst>
                <a:ext uri="{FF2B5EF4-FFF2-40B4-BE49-F238E27FC236}">
                  <a16:creationId xmlns:a16="http://schemas.microsoft.com/office/drawing/2014/main" id="{7E0D4CAF-0433-3D7A-F167-A304C3CE77A6}"/>
                </a:ext>
              </a:extLst>
            </p:cNvPr>
            <p:cNvSpPr/>
            <p:nvPr/>
          </p:nvSpPr>
          <p:spPr>
            <a:xfrm>
              <a:off x="3572316" y="5833157"/>
              <a:ext cx="158818" cy="29238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Oval 51">
              <a:extLst>
                <a:ext uri="{FF2B5EF4-FFF2-40B4-BE49-F238E27FC236}">
                  <a16:creationId xmlns:a16="http://schemas.microsoft.com/office/drawing/2014/main" id="{0609476A-196D-568C-82E6-E030F20FAA00}"/>
                </a:ext>
              </a:extLst>
            </p:cNvPr>
            <p:cNvSpPr/>
            <p:nvPr/>
          </p:nvSpPr>
          <p:spPr>
            <a:xfrm>
              <a:off x="3571138" y="5645112"/>
              <a:ext cx="160624" cy="1606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Flowchart: Manual Operation 52">
              <a:extLst>
                <a:ext uri="{FF2B5EF4-FFF2-40B4-BE49-F238E27FC236}">
                  <a16:creationId xmlns:a16="http://schemas.microsoft.com/office/drawing/2014/main" id="{9946E033-2418-09FC-33D0-643E4CAECD1F}"/>
                </a:ext>
              </a:extLst>
            </p:cNvPr>
            <p:cNvSpPr/>
            <p:nvPr/>
          </p:nvSpPr>
          <p:spPr>
            <a:xfrm rot="10800000">
              <a:off x="3545772" y="5875014"/>
              <a:ext cx="211356" cy="250529"/>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4" name="Group 53">
            <a:extLst>
              <a:ext uri="{FF2B5EF4-FFF2-40B4-BE49-F238E27FC236}">
                <a16:creationId xmlns:a16="http://schemas.microsoft.com/office/drawing/2014/main" id="{0B8F770C-6164-8F6D-DDA2-9EA2C7B8F6B8}"/>
              </a:ext>
            </a:extLst>
          </p:cNvPr>
          <p:cNvGrpSpPr/>
          <p:nvPr/>
        </p:nvGrpSpPr>
        <p:grpSpPr>
          <a:xfrm>
            <a:off x="2501684" y="3377456"/>
            <a:ext cx="477318" cy="1084987"/>
            <a:chOff x="2901934" y="5492712"/>
            <a:chExt cx="211356" cy="480431"/>
          </a:xfrm>
          <a:solidFill>
            <a:schemeClr val="bg1"/>
          </a:solidFill>
        </p:grpSpPr>
        <p:sp>
          <p:nvSpPr>
            <p:cNvPr id="55" name="Round Same Side Corner Rectangle 21">
              <a:extLst>
                <a:ext uri="{FF2B5EF4-FFF2-40B4-BE49-F238E27FC236}">
                  <a16:creationId xmlns:a16="http://schemas.microsoft.com/office/drawing/2014/main" id="{5B9B5BC1-73D3-B056-BDC5-933864E8C9E7}"/>
                </a:ext>
              </a:extLst>
            </p:cNvPr>
            <p:cNvSpPr/>
            <p:nvPr/>
          </p:nvSpPr>
          <p:spPr>
            <a:xfrm>
              <a:off x="2928478" y="5680757"/>
              <a:ext cx="158818" cy="29238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Oval 55">
              <a:extLst>
                <a:ext uri="{FF2B5EF4-FFF2-40B4-BE49-F238E27FC236}">
                  <a16:creationId xmlns:a16="http://schemas.microsoft.com/office/drawing/2014/main" id="{75187DDE-AB91-4764-C9C0-5B74A6090D41}"/>
                </a:ext>
              </a:extLst>
            </p:cNvPr>
            <p:cNvSpPr/>
            <p:nvPr/>
          </p:nvSpPr>
          <p:spPr>
            <a:xfrm>
              <a:off x="2927300" y="5492712"/>
              <a:ext cx="160624" cy="1606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Flowchart: Manual Operation 56">
              <a:extLst>
                <a:ext uri="{FF2B5EF4-FFF2-40B4-BE49-F238E27FC236}">
                  <a16:creationId xmlns:a16="http://schemas.microsoft.com/office/drawing/2014/main" id="{9361E3C8-0386-27DF-7F31-5FB4463F0343}"/>
                </a:ext>
              </a:extLst>
            </p:cNvPr>
            <p:cNvSpPr/>
            <p:nvPr/>
          </p:nvSpPr>
          <p:spPr>
            <a:xfrm rot="10800000">
              <a:off x="2901934" y="5722614"/>
              <a:ext cx="211356" cy="250529"/>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58" name="Group 57">
            <a:extLst>
              <a:ext uri="{FF2B5EF4-FFF2-40B4-BE49-F238E27FC236}">
                <a16:creationId xmlns:a16="http://schemas.microsoft.com/office/drawing/2014/main" id="{3D2FB1A2-BF3D-BC69-678B-18DBFA102C75}"/>
              </a:ext>
            </a:extLst>
          </p:cNvPr>
          <p:cNvGrpSpPr/>
          <p:nvPr/>
        </p:nvGrpSpPr>
        <p:grpSpPr>
          <a:xfrm>
            <a:off x="4901575" y="2958250"/>
            <a:ext cx="509161" cy="1532106"/>
            <a:chOff x="3976798" y="1684320"/>
            <a:chExt cx="461640" cy="1389116"/>
          </a:xfrm>
          <a:solidFill>
            <a:schemeClr val="bg1"/>
          </a:solidFill>
        </p:grpSpPr>
        <p:sp>
          <p:nvSpPr>
            <p:cNvPr id="59" name="Round Same Side Corner Rectangle 21">
              <a:extLst>
                <a:ext uri="{FF2B5EF4-FFF2-40B4-BE49-F238E27FC236}">
                  <a16:creationId xmlns:a16="http://schemas.microsoft.com/office/drawing/2014/main" id="{D13D6979-F5DE-4690-C045-E496D7A81345}"/>
                </a:ext>
              </a:extLst>
            </p:cNvPr>
            <p:cNvSpPr/>
            <p:nvPr/>
          </p:nvSpPr>
          <p:spPr>
            <a:xfrm>
              <a:off x="3976798" y="2069359"/>
              <a:ext cx="461640" cy="1004077"/>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Oval 59">
              <a:extLst>
                <a:ext uri="{FF2B5EF4-FFF2-40B4-BE49-F238E27FC236}">
                  <a16:creationId xmlns:a16="http://schemas.microsoft.com/office/drawing/2014/main" id="{349C0EAB-5148-A307-D76C-958281EFC915}"/>
                </a:ext>
              </a:extLst>
            </p:cNvPr>
            <p:cNvSpPr/>
            <p:nvPr/>
          </p:nvSpPr>
          <p:spPr>
            <a:xfrm>
              <a:off x="4043172" y="1684320"/>
              <a:ext cx="328891" cy="32889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1" name="Circle: Hollow 60">
            <a:extLst>
              <a:ext uri="{FF2B5EF4-FFF2-40B4-BE49-F238E27FC236}">
                <a16:creationId xmlns:a16="http://schemas.microsoft.com/office/drawing/2014/main" id="{8009869B-60D7-A1A3-E337-543D0A913EE6}"/>
              </a:ext>
            </a:extLst>
          </p:cNvPr>
          <p:cNvSpPr/>
          <p:nvPr/>
        </p:nvSpPr>
        <p:spPr>
          <a:xfrm>
            <a:off x="3387928" y="3664792"/>
            <a:ext cx="762242" cy="436175"/>
          </a:xfrm>
          <a:prstGeom prst="don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62" name="Circle: Hollow 61">
            <a:extLst>
              <a:ext uri="{FF2B5EF4-FFF2-40B4-BE49-F238E27FC236}">
                <a16:creationId xmlns:a16="http://schemas.microsoft.com/office/drawing/2014/main" id="{2F68ABB1-711C-33D0-CD90-96695E2C98BD}"/>
              </a:ext>
            </a:extLst>
          </p:cNvPr>
          <p:cNvSpPr/>
          <p:nvPr/>
        </p:nvSpPr>
        <p:spPr>
          <a:xfrm rot="2904615">
            <a:off x="3696946" y="3584042"/>
            <a:ext cx="762242" cy="436175"/>
          </a:xfrm>
          <a:prstGeom prst="donu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nvGrpSpPr>
          <p:cNvPr id="63" name="Group 62">
            <a:extLst>
              <a:ext uri="{FF2B5EF4-FFF2-40B4-BE49-F238E27FC236}">
                <a16:creationId xmlns:a16="http://schemas.microsoft.com/office/drawing/2014/main" id="{2464DCB7-6427-8D1C-E6CB-888D3B8E4BFB}"/>
              </a:ext>
            </a:extLst>
          </p:cNvPr>
          <p:cNvGrpSpPr/>
          <p:nvPr/>
        </p:nvGrpSpPr>
        <p:grpSpPr>
          <a:xfrm>
            <a:off x="8147712" y="2441022"/>
            <a:ext cx="1380288" cy="2462282"/>
            <a:chOff x="5102983" y="1330093"/>
            <a:chExt cx="611190" cy="1090296"/>
          </a:xfrm>
          <a:solidFill>
            <a:schemeClr val="accent5"/>
          </a:solidFill>
        </p:grpSpPr>
        <p:grpSp>
          <p:nvGrpSpPr>
            <p:cNvPr id="64" name="Group 63">
              <a:extLst>
                <a:ext uri="{FF2B5EF4-FFF2-40B4-BE49-F238E27FC236}">
                  <a16:creationId xmlns:a16="http://schemas.microsoft.com/office/drawing/2014/main" id="{0D3E47AA-C177-5EE6-4D4B-224E83DED417}"/>
                </a:ext>
              </a:extLst>
            </p:cNvPr>
            <p:cNvGrpSpPr/>
            <p:nvPr/>
          </p:nvGrpSpPr>
          <p:grpSpPr>
            <a:xfrm>
              <a:off x="5157952" y="1808115"/>
              <a:ext cx="241654" cy="277569"/>
              <a:chOff x="2968390" y="1782471"/>
              <a:chExt cx="241654" cy="277569"/>
            </a:xfrm>
            <a:grpFill/>
          </p:grpSpPr>
          <p:sp>
            <p:nvSpPr>
              <p:cNvPr id="72" name="Round Same Side Corner Rectangle 25">
                <a:extLst>
                  <a:ext uri="{FF2B5EF4-FFF2-40B4-BE49-F238E27FC236}">
                    <a16:creationId xmlns:a16="http://schemas.microsoft.com/office/drawing/2014/main" id="{F6D2FD1F-F5B2-5850-D3B7-042F6E420EB6}"/>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3" name="Round Same Side Corner Rectangle 26">
                <a:extLst>
                  <a:ext uri="{FF2B5EF4-FFF2-40B4-BE49-F238E27FC236}">
                    <a16:creationId xmlns:a16="http://schemas.microsoft.com/office/drawing/2014/main" id="{D9DEEC05-4864-7F64-A274-00F337263248}"/>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5" name="Rectangle 64">
              <a:extLst>
                <a:ext uri="{FF2B5EF4-FFF2-40B4-BE49-F238E27FC236}">
                  <a16:creationId xmlns:a16="http://schemas.microsoft.com/office/drawing/2014/main" id="{4AD9B500-3F8C-1E4F-B249-0B11FD99C78D}"/>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ound Same Side Corner Rectangle 26">
              <a:extLst>
                <a:ext uri="{FF2B5EF4-FFF2-40B4-BE49-F238E27FC236}">
                  <a16:creationId xmlns:a16="http://schemas.microsoft.com/office/drawing/2014/main" id="{3FC44374-E578-7127-FAEB-D6D5B9B3FCB3}"/>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7" name="Straight Arrow Connector 66">
              <a:extLst>
                <a:ext uri="{FF2B5EF4-FFF2-40B4-BE49-F238E27FC236}">
                  <a16:creationId xmlns:a16="http://schemas.microsoft.com/office/drawing/2014/main" id="{053E5236-697A-2F5E-BD7A-A5D8115AA4F3}"/>
                </a:ext>
              </a:extLst>
            </p:cNvPr>
            <p:cNvCxnSpPr>
              <a:cxnSpLocks/>
            </p:cNvCxnSpPr>
            <p:nvPr/>
          </p:nvCxnSpPr>
          <p:spPr>
            <a:xfrm flipH="1">
              <a:off x="5175388" y="1694718"/>
              <a:ext cx="74812" cy="109302"/>
            </a:xfrm>
            <a:prstGeom prst="straightConnector1">
              <a:avLst/>
            </a:prstGeom>
            <a:grp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68" name="Group 67">
              <a:extLst>
                <a:ext uri="{FF2B5EF4-FFF2-40B4-BE49-F238E27FC236}">
                  <a16:creationId xmlns:a16="http://schemas.microsoft.com/office/drawing/2014/main" id="{3C78B1E8-A873-0973-76F9-762EEC9548C8}"/>
                </a:ext>
              </a:extLst>
            </p:cNvPr>
            <p:cNvGrpSpPr/>
            <p:nvPr/>
          </p:nvGrpSpPr>
          <p:grpSpPr>
            <a:xfrm>
              <a:off x="5274909" y="1330093"/>
              <a:ext cx="439264" cy="1090296"/>
              <a:chOff x="4152776" y="1302447"/>
              <a:chExt cx="365595" cy="907443"/>
            </a:xfrm>
            <a:grpFill/>
          </p:grpSpPr>
          <p:sp>
            <p:nvSpPr>
              <p:cNvPr id="69" name="Flowchart: Manual Operation 68">
                <a:extLst>
                  <a:ext uri="{FF2B5EF4-FFF2-40B4-BE49-F238E27FC236}">
                    <a16:creationId xmlns:a16="http://schemas.microsoft.com/office/drawing/2014/main" id="{0FBB4AB5-D095-E9CC-5851-2505609FC913}"/>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0" name="Round Same Side Corner Rectangle 23">
                <a:extLst>
                  <a:ext uri="{FF2B5EF4-FFF2-40B4-BE49-F238E27FC236}">
                    <a16:creationId xmlns:a16="http://schemas.microsoft.com/office/drawing/2014/main" id="{98812958-75E4-7937-A02D-CDE0E2C84CA3}"/>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1" name="Oval 70">
                <a:extLst>
                  <a:ext uri="{FF2B5EF4-FFF2-40B4-BE49-F238E27FC236}">
                    <a16:creationId xmlns:a16="http://schemas.microsoft.com/office/drawing/2014/main" id="{8DD7480C-F325-3660-C5BD-FA30852CF141}"/>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286884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21DC-4C42-41C7-B331-FF4419DA3DB2}"/>
              </a:ext>
            </a:extLst>
          </p:cNvPr>
          <p:cNvSpPr>
            <a:spLocks noGrp="1"/>
          </p:cNvSpPr>
          <p:nvPr>
            <p:ph type="title"/>
          </p:nvPr>
        </p:nvSpPr>
        <p:spPr/>
        <p:txBody>
          <a:bodyPr>
            <a:normAutofit/>
          </a:bodyPr>
          <a:lstStyle/>
          <a:p>
            <a:r>
              <a:rPr lang="en-GB" dirty="0"/>
              <a:t>Asha’s story: Chronological order</a:t>
            </a:r>
            <a:endParaRPr lang="en-BE" dirty="0"/>
          </a:p>
        </p:txBody>
      </p:sp>
      <p:sp>
        <p:nvSpPr>
          <p:cNvPr id="65" name="Freeform: Shape 64">
            <a:extLst>
              <a:ext uri="{FF2B5EF4-FFF2-40B4-BE49-F238E27FC236}">
                <a16:creationId xmlns:a16="http://schemas.microsoft.com/office/drawing/2014/main" id="{E33A3B21-3B14-A516-A6CE-09541A06F926}"/>
              </a:ext>
            </a:extLst>
          </p:cNvPr>
          <p:cNvSpPr/>
          <p:nvPr/>
        </p:nvSpPr>
        <p:spPr>
          <a:xfrm>
            <a:off x="6184643" y="2840740"/>
            <a:ext cx="317845" cy="217752"/>
          </a:xfrm>
          <a:custGeom>
            <a:avLst/>
            <a:gdLst>
              <a:gd name="connsiteX0" fmla="*/ 0 w 83820"/>
              <a:gd name="connsiteY0" fmla="*/ 49530 h 87630"/>
              <a:gd name="connsiteX1" fmla="*/ 38100 w 83820"/>
              <a:gd name="connsiteY1" fmla="*/ 87630 h 87630"/>
              <a:gd name="connsiteX2" fmla="*/ 83820 w 83820"/>
              <a:gd name="connsiteY2" fmla="*/ 0 h 87630"/>
            </a:gdLst>
            <a:ahLst/>
            <a:cxnLst>
              <a:cxn ang="0">
                <a:pos x="connsiteX0" y="connsiteY0"/>
              </a:cxn>
              <a:cxn ang="0">
                <a:pos x="connsiteX1" y="connsiteY1"/>
              </a:cxn>
              <a:cxn ang="0">
                <a:pos x="connsiteX2" y="connsiteY2"/>
              </a:cxn>
            </a:cxnLst>
            <a:rect l="l" t="t" r="r" b="b"/>
            <a:pathLst>
              <a:path w="83820" h="87630">
                <a:moveTo>
                  <a:pt x="0" y="49530"/>
                </a:moveTo>
                <a:lnTo>
                  <a:pt x="38100" y="87630"/>
                </a:lnTo>
                <a:lnTo>
                  <a:pt x="83820" y="0"/>
                </a:lnTo>
              </a:path>
            </a:pathLst>
          </a:cu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F0CF3D9A-1292-D34F-804D-E7519ED0820A}"/>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34AC902B-34E0-40EB-16DC-D2239DDF3B3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2" name="Group 11">
              <a:extLst>
                <a:ext uri="{FF2B5EF4-FFF2-40B4-BE49-F238E27FC236}">
                  <a16:creationId xmlns:a16="http://schemas.microsoft.com/office/drawing/2014/main" id="{5CC151AA-1703-4F6F-009B-44A691D4F07C}"/>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C48D5AB3-CFC4-A24E-294B-AF81E15D98A2}"/>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33</a:t>
                </a:r>
              </a:p>
            </p:txBody>
          </p:sp>
          <p:sp>
            <p:nvSpPr>
              <p:cNvPr id="17" name="Rectangle 16">
                <a:extLst>
                  <a:ext uri="{FF2B5EF4-FFF2-40B4-BE49-F238E27FC236}">
                    <a16:creationId xmlns:a16="http://schemas.microsoft.com/office/drawing/2014/main" id="{FF97FAA7-8ACE-BEFA-01AD-B4524625E1F8}"/>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99A61DF1-260B-43DF-9B2F-EBCD1D485424}"/>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754F7229-67A9-1DAE-3337-76C1A226540D}"/>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14">
                <a:extLst>
                  <a:ext uri="{FF2B5EF4-FFF2-40B4-BE49-F238E27FC236}">
                    <a16:creationId xmlns:a16="http://schemas.microsoft.com/office/drawing/2014/main" id="{49B78BC3-6961-8248-BBAE-285F03D7CA44}"/>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8" name="Google Shape;114;p9">
            <a:extLst>
              <a:ext uri="{FF2B5EF4-FFF2-40B4-BE49-F238E27FC236}">
                <a16:creationId xmlns:a16="http://schemas.microsoft.com/office/drawing/2014/main" id="{0487212C-6C97-60F8-7EFC-0EB474CB8359}"/>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15 minutes  </a:t>
            </a:r>
            <a:endParaRPr b="1" dirty="0">
              <a:solidFill>
                <a:schemeClr val="accent5"/>
              </a:solidFill>
            </a:endParaRPr>
          </a:p>
        </p:txBody>
      </p:sp>
      <p:grpSp>
        <p:nvGrpSpPr>
          <p:cNvPr id="19" name="Group 18">
            <a:extLst>
              <a:ext uri="{FF2B5EF4-FFF2-40B4-BE49-F238E27FC236}">
                <a16:creationId xmlns:a16="http://schemas.microsoft.com/office/drawing/2014/main" id="{8A102E14-B560-7BA5-1A35-B77A64F3429B}"/>
              </a:ext>
            </a:extLst>
          </p:cNvPr>
          <p:cNvGrpSpPr/>
          <p:nvPr/>
        </p:nvGrpSpPr>
        <p:grpSpPr>
          <a:xfrm>
            <a:off x="357066" y="1224523"/>
            <a:ext cx="369332" cy="369332"/>
            <a:chOff x="6784825" y="4717805"/>
            <a:chExt cx="1170980" cy="1170980"/>
          </a:xfrm>
        </p:grpSpPr>
        <p:sp>
          <p:nvSpPr>
            <p:cNvPr id="20" name="Oval 19">
              <a:extLst>
                <a:ext uri="{FF2B5EF4-FFF2-40B4-BE49-F238E27FC236}">
                  <a16:creationId xmlns:a16="http://schemas.microsoft.com/office/drawing/2014/main" id="{805299AD-4D44-70B8-0D1D-D9227B5001FC}"/>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CC8F426B-01CF-4281-FBB3-8328E1D5911E}"/>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F992CC98-23CF-EB82-6B7A-F141347C0386}"/>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2C9F3AD2-EC85-43D2-43A8-5727E48E0256}"/>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7" name="Rectangle 36">
            <a:extLst>
              <a:ext uri="{FF2B5EF4-FFF2-40B4-BE49-F238E27FC236}">
                <a16:creationId xmlns:a16="http://schemas.microsoft.com/office/drawing/2014/main" id="{6BE87BEB-8841-F981-4A43-9BF0172F622F}"/>
              </a:ext>
            </a:extLst>
          </p:cNvPr>
          <p:cNvSpPr/>
          <p:nvPr/>
        </p:nvSpPr>
        <p:spPr>
          <a:xfrm rot="492754">
            <a:off x="1778392" y="3429788"/>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Rectangle 37">
            <a:extLst>
              <a:ext uri="{FF2B5EF4-FFF2-40B4-BE49-F238E27FC236}">
                <a16:creationId xmlns:a16="http://schemas.microsoft.com/office/drawing/2014/main" id="{A3686B48-2660-45CE-F36F-97A4409E8763}"/>
              </a:ext>
            </a:extLst>
          </p:cNvPr>
          <p:cNvSpPr/>
          <p:nvPr/>
        </p:nvSpPr>
        <p:spPr>
          <a:xfrm rot="21225732">
            <a:off x="4079631" y="3627617"/>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ectangle 38">
            <a:extLst>
              <a:ext uri="{FF2B5EF4-FFF2-40B4-BE49-F238E27FC236}">
                <a16:creationId xmlns:a16="http://schemas.microsoft.com/office/drawing/2014/main" id="{671815EE-E384-849F-ED88-9D8C77DF24C5}"/>
              </a:ext>
            </a:extLst>
          </p:cNvPr>
          <p:cNvSpPr/>
          <p:nvPr/>
        </p:nvSpPr>
        <p:spPr>
          <a:xfrm>
            <a:off x="6343565" y="3388664"/>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8DA48CE0-0CC0-4377-BA8E-8EE4EDD6E9FA}"/>
              </a:ext>
            </a:extLst>
          </p:cNvPr>
          <p:cNvSpPr/>
          <p:nvPr/>
        </p:nvSpPr>
        <p:spPr>
          <a:xfrm rot="317518">
            <a:off x="8701828" y="3395851"/>
            <a:ext cx="1521084" cy="15210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Google Shape;114;p9">
            <a:extLst>
              <a:ext uri="{FF2B5EF4-FFF2-40B4-BE49-F238E27FC236}">
                <a16:creationId xmlns:a16="http://schemas.microsoft.com/office/drawing/2014/main" id="{5B9B25FD-5186-F20F-0E47-B44121263846}"/>
              </a:ext>
            </a:extLst>
          </p:cNvPr>
          <p:cNvSpPr txBox="1"/>
          <p:nvPr/>
        </p:nvSpPr>
        <p:spPr>
          <a:xfrm>
            <a:off x="1841193"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1</a:t>
            </a:r>
            <a:endParaRPr sz="2400" b="1" dirty="0"/>
          </a:p>
        </p:txBody>
      </p:sp>
      <p:sp>
        <p:nvSpPr>
          <p:cNvPr id="42" name="Google Shape;114;p9">
            <a:extLst>
              <a:ext uri="{FF2B5EF4-FFF2-40B4-BE49-F238E27FC236}">
                <a16:creationId xmlns:a16="http://schemas.microsoft.com/office/drawing/2014/main" id="{AF554F1A-5257-BBD4-4C06-F165C3BDB9EF}"/>
              </a:ext>
            </a:extLst>
          </p:cNvPr>
          <p:cNvSpPr txBox="1"/>
          <p:nvPr/>
        </p:nvSpPr>
        <p:spPr>
          <a:xfrm>
            <a:off x="4001496"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2</a:t>
            </a:r>
            <a:endParaRPr sz="2400" b="1" dirty="0"/>
          </a:p>
        </p:txBody>
      </p:sp>
      <p:sp>
        <p:nvSpPr>
          <p:cNvPr id="43" name="Google Shape;114;p9">
            <a:extLst>
              <a:ext uri="{FF2B5EF4-FFF2-40B4-BE49-F238E27FC236}">
                <a16:creationId xmlns:a16="http://schemas.microsoft.com/office/drawing/2014/main" id="{4F699F18-FC5B-55D6-AD8E-CF53C02F030E}"/>
              </a:ext>
            </a:extLst>
          </p:cNvPr>
          <p:cNvSpPr txBox="1"/>
          <p:nvPr/>
        </p:nvSpPr>
        <p:spPr>
          <a:xfrm>
            <a:off x="6239933"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3</a:t>
            </a:r>
            <a:endParaRPr sz="2400" b="1" dirty="0"/>
          </a:p>
        </p:txBody>
      </p:sp>
      <p:sp>
        <p:nvSpPr>
          <p:cNvPr id="44" name="Google Shape;114;p9">
            <a:extLst>
              <a:ext uri="{FF2B5EF4-FFF2-40B4-BE49-F238E27FC236}">
                <a16:creationId xmlns:a16="http://schemas.microsoft.com/office/drawing/2014/main" id="{BD5D3C88-BE35-3570-CA50-7DEF4E061D10}"/>
              </a:ext>
            </a:extLst>
          </p:cNvPr>
          <p:cNvSpPr txBox="1"/>
          <p:nvPr/>
        </p:nvSpPr>
        <p:spPr>
          <a:xfrm>
            <a:off x="8730692" y="2675002"/>
            <a:ext cx="155912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2400" b="1" i="0" u="none" strike="noStrike" cap="none" dirty="0">
                <a:latin typeface="Arial"/>
                <a:ea typeface="Arial"/>
                <a:cs typeface="Arial"/>
                <a:sym typeface="Arial"/>
              </a:rPr>
              <a:t>4</a:t>
            </a:r>
            <a:endParaRPr sz="2400" b="1" dirty="0"/>
          </a:p>
        </p:txBody>
      </p:sp>
    </p:spTree>
    <p:extLst>
      <p:ext uri="{BB962C8B-B14F-4D97-AF65-F5344CB8AC3E}">
        <p14:creationId xmlns:p14="http://schemas.microsoft.com/office/powerpoint/2010/main" val="3638072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Asha’s story: Re-assessment</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5454470" y="821257"/>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4800" b="1" dirty="0">
              <a:solidFill>
                <a:schemeClr val="tx1"/>
              </a:solidFill>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210921" y="2368338"/>
            <a:ext cx="3415887" cy="2678824"/>
            <a:chOff x="1117683" y="2194390"/>
            <a:chExt cx="3415887" cy="2678824"/>
          </a:xfrm>
          <a:solidFill>
            <a:schemeClr val="accent5"/>
          </a:solidFill>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11454033-15ED-57EB-8D4C-44999488E75E}"/>
              </a:ext>
            </a:extLst>
          </p:cNvPr>
          <p:cNvSpPr txBox="1"/>
          <p:nvPr/>
        </p:nvSpPr>
        <p:spPr>
          <a:xfrm>
            <a:off x="5398549" y="2368338"/>
            <a:ext cx="5638316" cy="3016210"/>
          </a:xfrm>
          <a:prstGeom prst="rect">
            <a:avLst/>
          </a:prstGeom>
          <a:noFill/>
        </p:spPr>
        <p:txBody>
          <a:bodyPr wrap="square" lIns="91440" tIns="45720" rIns="91440" bIns="45720" rtlCol="0" anchor="t">
            <a:spAutoFit/>
          </a:bodyPr>
          <a:lstStyle/>
          <a:p>
            <a:pPr algn="ctr"/>
            <a:r>
              <a:rPr lang="en-GB" sz="3800" b="1" dirty="0">
                <a:latin typeface="Helvetica Neue" panose="020B0604020202020204"/>
              </a:rPr>
              <a:t>Why did Asha’s caseworker need to update the assessment or re-assess her situation? </a:t>
            </a:r>
            <a:endParaRPr lang="en-BE" sz="3800" b="1" dirty="0">
              <a:latin typeface="Helvetica Neue" panose="020B0604020202020204"/>
            </a:endParaRPr>
          </a:p>
        </p:txBody>
      </p:sp>
    </p:spTree>
    <p:extLst>
      <p:ext uri="{BB962C8B-B14F-4D97-AF65-F5344CB8AC3E}">
        <p14:creationId xmlns:p14="http://schemas.microsoft.com/office/powerpoint/2010/main" val="100210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F6651C0-8304-3E32-06B0-DA0445A649F9}"/>
              </a:ext>
            </a:extLst>
          </p:cNvPr>
          <p:cNvSpPr/>
          <p:nvPr/>
        </p:nvSpPr>
        <p:spPr>
          <a:xfrm>
            <a:off x="6570454" y="3010188"/>
            <a:ext cx="1743552"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Rectangle 2">
            <a:extLst>
              <a:ext uri="{FF2B5EF4-FFF2-40B4-BE49-F238E27FC236}">
                <a16:creationId xmlns:a16="http://schemas.microsoft.com/office/drawing/2014/main" id="{54F2B2B3-5952-E78C-2C43-CC85EEE4B2CB}"/>
              </a:ext>
            </a:extLst>
          </p:cNvPr>
          <p:cNvSpPr/>
          <p:nvPr/>
        </p:nvSpPr>
        <p:spPr>
          <a:xfrm>
            <a:off x="7258929" y="3859886"/>
            <a:ext cx="74558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Rectangle 5">
            <a:extLst>
              <a:ext uri="{FF2B5EF4-FFF2-40B4-BE49-F238E27FC236}">
                <a16:creationId xmlns:a16="http://schemas.microsoft.com/office/drawing/2014/main" id="{9B3A46CA-401C-BBE2-E5D2-E2DB8690D2B3}"/>
              </a:ext>
            </a:extLst>
          </p:cNvPr>
          <p:cNvSpPr/>
          <p:nvPr/>
        </p:nvSpPr>
        <p:spPr>
          <a:xfrm>
            <a:off x="6570454" y="2160490"/>
            <a:ext cx="2193718" cy="40918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r>
              <a:rPr lang="en-CA" dirty="0"/>
              <a:t>Module aim</a:t>
            </a:r>
          </a:p>
        </p:txBody>
      </p:sp>
      <p:sp>
        <p:nvSpPr>
          <p:cNvPr id="11" name="TextBox 10">
            <a:extLst>
              <a:ext uri="{FF2B5EF4-FFF2-40B4-BE49-F238E27FC236}">
                <a16:creationId xmlns:a16="http://schemas.microsoft.com/office/drawing/2014/main" id="{E24EEE1C-BE7F-4B6C-BA92-E8B3F36132B2}"/>
              </a:ext>
            </a:extLst>
          </p:cNvPr>
          <p:cNvSpPr txBox="1"/>
          <p:nvPr/>
        </p:nvSpPr>
        <p:spPr>
          <a:xfrm>
            <a:off x="6570454" y="1659285"/>
            <a:ext cx="3713030" cy="3539430"/>
          </a:xfrm>
          <a:prstGeom prst="rect">
            <a:avLst/>
          </a:prstGeom>
          <a:noFill/>
        </p:spPr>
        <p:txBody>
          <a:bodyPr wrap="square" lIns="91440" tIns="45720" rIns="91440" bIns="45720" anchor="t">
            <a:spAutoFit/>
          </a:bodyPr>
          <a:lstStyle/>
          <a:p>
            <a:r>
              <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To explore the foundations of the inter-agency approach to case management</a:t>
            </a:r>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 and the role of a child protection caseworker</a:t>
            </a:r>
            <a:endParaRPr lang="en-US" sz="2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Key learning points</a:t>
            </a:r>
          </a:p>
        </p:txBody>
      </p:sp>
      <p:sp>
        <p:nvSpPr>
          <p:cNvPr id="31" name="TextBox 30">
            <a:extLst>
              <a:ext uri="{FF2B5EF4-FFF2-40B4-BE49-F238E27FC236}">
                <a16:creationId xmlns:a16="http://schemas.microsoft.com/office/drawing/2014/main" id="{31CBB58F-5083-4801-92DA-7B1226B29307}"/>
              </a:ext>
            </a:extLst>
          </p:cNvPr>
          <p:cNvSpPr txBox="1"/>
          <p:nvPr/>
        </p:nvSpPr>
        <p:spPr>
          <a:xfrm>
            <a:off x="792480" y="3542067"/>
            <a:ext cx="3054276" cy="1200329"/>
          </a:xfrm>
          <a:prstGeom prst="rect">
            <a:avLst/>
          </a:prstGeom>
          <a:noFill/>
        </p:spPr>
        <p:txBody>
          <a:bodyPr wrap="square" lIns="91440" tIns="45720" rIns="91440" bIns="45720" anchor="t">
            <a:spAutoFit/>
          </a:bodyPr>
          <a:lstStyle/>
          <a:p>
            <a:pPr algn="ctr"/>
            <a:r>
              <a:rPr lang="en-US" dirty="0">
                <a:latin typeface="Arial"/>
                <a:cs typeface="Arial"/>
              </a:rPr>
              <a:t>A caseworker needs to apply a participative, empowering and strengths-based approach</a:t>
            </a:r>
          </a:p>
        </p:txBody>
      </p:sp>
      <p:sp>
        <p:nvSpPr>
          <p:cNvPr id="32" name="TextBox 31">
            <a:extLst>
              <a:ext uri="{FF2B5EF4-FFF2-40B4-BE49-F238E27FC236}">
                <a16:creationId xmlns:a16="http://schemas.microsoft.com/office/drawing/2014/main" id="{21B82F7A-E10B-497D-B56D-CBA9C3B90431}"/>
              </a:ext>
            </a:extLst>
          </p:cNvPr>
          <p:cNvSpPr txBox="1"/>
          <p:nvPr/>
        </p:nvSpPr>
        <p:spPr>
          <a:xfrm>
            <a:off x="4407630" y="3542067"/>
            <a:ext cx="3054276" cy="1200329"/>
          </a:xfrm>
          <a:prstGeom prst="rect">
            <a:avLst/>
          </a:prstGeom>
          <a:noFill/>
        </p:spPr>
        <p:txBody>
          <a:bodyPr wrap="square" lIns="91440" tIns="45720" rIns="91440" bIns="45720" anchor="t">
            <a:spAutoFit/>
          </a:bodyPr>
          <a:lstStyle/>
          <a:p>
            <a:pPr algn="ctr"/>
            <a:r>
              <a:rPr lang="en-US" dirty="0">
                <a:latin typeface="Arial"/>
                <a:cs typeface="Arial"/>
              </a:rPr>
              <a:t>The caseworker needs to remain flexible and adapt the support provided to the needs of the individual child</a:t>
            </a:r>
          </a:p>
        </p:txBody>
      </p:sp>
      <p:sp>
        <p:nvSpPr>
          <p:cNvPr id="33" name="TextBox 32">
            <a:extLst>
              <a:ext uri="{FF2B5EF4-FFF2-40B4-BE49-F238E27FC236}">
                <a16:creationId xmlns:a16="http://schemas.microsoft.com/office/drawing/2014/main" id="{23E8062D-8454-4777-8880-7AC61A21B5C8}"/>
              </a:ext>
            </a:extLst>
          </p:cNvPr>
          <p:cNvSpPr txBox="1"/>
          <p:nvPr/>
        </p:nvSpPr>
        <p:spPr>
          <a:xfrm>
            <a:off x="8114221" y="3542067"/>
            <a:ext cx="3032619" cy="1477328"/>
          </a:xfrm>
          <a:prstGeom prst="rect">
            <a:avLst/>
          </a:prstGeom>
          <a:noFill/>
        </p:spPr>
        <p:txBody>
          <a:bodyPr wrap="square" lIns="91440" tIns="45720" rIns="91440" bIns="45720" anchor="t">
            <a:spAutoFit/>
          </a:bodyPr>
          <a:lstStyle/>
          <a:p>
            <a:pPr algn="ctr"/>
            <a:r>
              <a:rPr lang="en-US" dirty="0">
                <a:latin typeface="Arial"/>
                <a:cs typeface="Arial"/>
              </a:rPr>
              <a:t>A caseworker should always work from an updated assessment and case plan that meets the current needs of the child</a:t>
            </a:r>
          </a:p>
        </p:txBody>
      </p:sp>
      <p:sp>
        <p:nvSpPr>
          <p:cNvPr id="34" name="5-Point Star 5">
            <a:extLst>
              <a:ext uri="{FF2B5EF4-FFF2-40B4-BE49-F238E27FC236}">
                <a16:creationId xmlns:a16="http://schemas.microsoft.com/office/drawing/2014/main" id="{ECAC8C23-BF90-4E64-B2A2-0921CEE866DC}"/>
              </a:ext>
            </a:extLst>
          </p:cNvPr>
          <p:cNvSpPr/>
          <p:nvPr/>
        </p:nvSpPr>
        <p:spPr>
          <a:xfrm>
            <a:off x="1803545"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5408428"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5-Point Star 5">
            <a:extLst>
              <a:ext uri="{FF2B5EF4-FFF2-40B4-BE49-F238E27FC236}">
                <a16:creationId xmlns:a16="http://schemas.microsoft.com/office/drawing/2014/main" id="{AD2A2615-1B05-4976-9B65-4FFF4AF85A3F}"/>
              </a:ext>
            </a:extLst>
          </p:cNvPr>
          <p:cNvSpPr/>
          <p:nvPr/>
        </p:nvSpPr>
        <p:spPr>
          <a:xfrm>
            <a:off x="9104751" y="211338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61904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3C68F8A-F593-D41E-2F44-66EA5AEF0999}"/>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What is the role of the caseworker?</a:t>
            </a:r>
          </a:p>
        </p:txBody>
      </p:sp>
    </p:spTree>
    <p:extLst>
      <p:ext uri="{BB962C8B-B14F-4D97-AF65-F5344CB8AC3E}">
        <p14:creationId xmlns:p14="http://schemas.microsoft.com/office/powerpoint/2010/main" val="4144314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The three core functions of a caseworker</a:t>
            </a:r>
          </a:p>
        </p:txBody>
      </p:sp>
      <p:grpSp>
        <p:nvGrpSpPr>
          <p:cNvPr id="3" name="Group 2">
            <a:extLst>
              <a:ext uri="{FF2B5EF4-FFF2-40B4-BE49-F238E27FC236}">
                <a16:creationId xmlns:a16="http://schemas.microsoft.com/office/drawing/2014/main" id="{128309CA-FA49-5E53-8C5B-D85A563553AD}"/>
              </a:ext>
            </a:extLst>
          </p:cNvPr>
          <p:cNvGrpSpPr/>
          <p:nvPr/>
        </p:nvGrpSpPr>
        <p:grpSpPr>
          <a:xfrm>
            <a:off x="1473399" y="1878706"/>
            <a:ext cx="2151712" cy="1920608"/>
            <a:chOff x="6770748" y="1158240"/>
            <a:chExt cx="1274726" cy="1121318"/>
          </a:xfrm>
          <a:solidFill>
            <a:schemeClr val="accent5"/>
          </a:solidFill>
        </p:grpSpPr>
        <p:grpSp>
          <p:nvGrpSpPr>
            <p:cNvPr id="11" name="Group 10">
              <a:extLst>
                <a:ext uri="{FF2B5EF4-FFF2-40B4-BE49-F238E27FC236}">
                  <a16:creationId xmlns:a16="http://schemas.microsoft.com/office/drawing/2014/main" id="{40BA5311-CEC8-76C9-F51A-0975F6FA7B52}"/>
                </a:ext>
              </a:extLst>
            </p:cNvPr>
            <p:cNvGrpSpPr/>
            <p:nvPr/>
          </p:nvGrpSpPr>
          <p:grpSpPr>
            <a:xfrm rot="5400000">
              <a:off x="7128520" y="1362604"/>
              <a:ext cx="559182" cy="1274726"/>
              <a:chOff x="8619006" y="1366612"/>
              <a:chExt cx="416505" cy="949476"/>
            </a:xfrm>
            <a:grpFill/>
          </p:grpSpPr>
          <p:sp>
            <p:nvSpPr>
              <p:cNvPr id="13" name="Rectangle: Rounded Corners 12">
                <a:extLst>
                  <a:ext uri="{FF2B5EF4-FFF2-40B4-BE49-F238E27FC236}">
                    <a16:creationId xmlns:a16="http://schemas.microsoft.com/office/drawing/2014/main" id="{F92470F3-B010-067E-D1A8-906E4D285262}"/>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Rounded Corners 13">
                <a:extLst>
                  <a:ext uri="{FF2B5EF4-FFF2-40B4-BE49-F238E27FC236}">
                    <a16:creationId xmlns:a16="http://schemas.microsoft.com/office/drawing/2014/main" id="{9EE63D44-47E1-9306-E14D-23836EDDBDA0}"/>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ectangle: Rounded Corners 14">
                <a:extLst>
                  <a:ext uri="{FF2B5EF4-FFF2-40B4-BE49-F238E27FC236}">
                    <a16:creationId xmlns:a16="http://schemas.microsoft.com/office/drawing/2014/main" id="{F2D19310-40C5-387C-049B-4A9AD4E6386F}"/>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Flowchart: Manual Input 15">
                <a:extLst>
                  <a:ext uri="{FF2B5EF4-FFF2-40B4-BE49-F238E27FC236}">
                    <a16:creationId xmlns:a16="http://schemas.microsoft.com/office/drawing/2014/main" id="{430E5FA5-0089-3F08-B801-CCC01443E204}"/>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a:extLst>
                  <a:ext uri="{FF2B5EF4-FFF2-40B4-BE49-F238E27FC236}">
                    <a16:creationId xmlns:a16="http://schemas.microsoft.com/office/drawing/2014/main" id="{A63070BB-623A-B0E2-7EAD-8F3FB26EAF4C}"/>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2" name="Circle: Hollow 11">
              <a:extLst>
                <a:ext uri="{FF2B5EF4-FFF2-40B4-BE49-F238E27FC236}">
                  <a16:creationId xmlns:a16="http://schemas.microsoft.com/office/drawing/2014/main" id="{03EF48DE-DA82-064B-DA06-5D97FB2FDD55}"/>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8" name="TextBox 17">
            <a:extLst>
              <a:ext uri="{FF2B5EF4-FFF2-40B4-BE49-F238E27FC236}">
                <a16:creationId xmlns:a16="http://schemas.microsoft.com/office/drawing/2014/main" id="{7CD45C47-555A-91AC-3C6B-57E80E562A69}"/>
              </a:ext>
            </a:extLst>
          </p:cNvPr>
          <p:cNvSpPr txBox="1"/>
          <p:nvPr/>
        </p:nvSpPr>
        <p:spPr>
          <a:xfrm>
            <a:off x="1500884" y="4545777"/>
            <a:ext cx="2320290"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Supportive function</a:t>
            </a:r>
            <a:endParaRPr lang="en-BE" sz="2400"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2107B8E-821E-6E4B-48C1-8EAD9AA4569D}"/>
              </a:ext>
            </a:extLst>
          </p:cNvPr>
          <p:cNvGrpSpPr/>
          <p:nvPr/>
        </p:nvGrpSpPr>
        <p:grpSpPr>
          <a:xfrm>
            <a:off x="5103651" y="1886189"/>
            <a:ext cx="1965610" cy="2043570"/>
            <a:chOff x="7892902" y="1235921"/>
            <a:chExt cx="1061882" cy="1131157"/>
          </a:xfrm>
          <a:solidFill>
            <a:schemeClr val="accent5"/>
          </a:solidFill>
        </p:grpSpPr>
        <p:sp>
          <p:nvSpPr>
            <p:cNvPr id="21" name="Arrow: Down 20">
              <a:extLst>
                <a:ext uri="{FF2B5EF4-FFF2-40B4-BE49-F238E27FC236}">
                  <a16:creationId xmlns:a16="http://schemas.microsoft.com/office/drawing/2014/main" id="{45B1FC4B-5758-0815-DB09-4F2D2E07E762}"/>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Arrow: Bent 21">
              <a:extLst>
                <a:ext uri="{FF2B5EF4-FFF2-40B4-BE49-F238E27FC236}">
                  <a16:creationId xmlns:a16="http://schemas.microsoft.com/office/drawing/2014/main" id="{DCAD8D7C-68DA-97B7-020A-AEE434B0369A}"/>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23" name="Arrow: Bent 22">
              <a:extLst>
                <a:ext uri="{FF2B5EF4-FFF2-40B4-BE49-F238E27FC236}">
                  <a16:creationId xmlns:a16="http://schemas.microsoft.com/office/drawing/2014/main" id="{9DFF0CFE-0F95-036A-E9F9-46D172A0A548}"/>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24" name="Plus Sign 23">
              <a:extLst>
                <a:ext uri="{FF2B5EF4-FFF2-40B4-BE49-F238E27FC236}">
                  <a16:creationId xmlns:a16="http://schemas.microsoft.com/office/drawing/2014/main" id="{BFF7FCB0-DC27-CE2F-3C22-3A6A8DEF1E2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Circle: Hollow 24">
              <a:extLst>
                <a:ext uri="{FF2B5EF4-FFF2-40B4-BE49-F238E27FC236}">
                  <a16:creationId xmlns:a16="http://schemas.microsoft.com/office/drawing/2014/main" id="{223EE129-A4F7-54B8-3C1A-14B49768E915}"/>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26" name="TextBox 25">
            <a:extLst>
              <a:ext uri="{FF2B5EF4-FFF2-40B4-BE49-F238E27FC236}">
                <a16:creationId xmlns:a16="http://schemas.microsoft.com/office/drawing/2014/main" id="{25F2304F-837F-5591-B4FB-364544497DA0}"/>
              </a:ext>
            </a:extLst>
          </p:cNvPr>
          <p:cNvSpPr txBox="1"/>
          <p:nvPr/>
        </p:nvSpPr>
        <p:spPr>
          <a:xfrm>
            <a:off x="4974692" y="4545777"/>
            <a:ext cx="2320290" cy="830997"/>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Coordination function</a:t>
            </a:r>
            <a:endParaRPr lang="en-BE" sz="2400"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83AF9AC9-949A-2280-B3CE-6E8539770B54}"/>
              </a:ext>
            </a:extLst>
          </p:cNvPr>
          <p:cNvGrpSpPr/>
          <p:nvPr/>
        </p:nvGrpSpPr>
        <p:grpSpPr>
          <a:xfrm>
            <a:off x="8534092" y="1947415"/>
            <a:ext cx="1837980" cy="2123544"/>
            <a:chOff x="8021849" y="3622964"/>
            <a:chExt cx="932930" cy="1088645"/>
          </a:xfrm>
        </p:grpSpPr>
        <p:sp>
          <p:nvSpPr>
            <p:cNvPr id="28" name="Flowchart: Card 27">
              <a:extLst>
                <a:ext uri="{FF2B5EF4-FFF2-40B4-BE49-F238E27FC236}">
                  <a16:creationId xmlns:a16="http://schemas.microsoft.com/office/drawing/2014/main" id="{49807A33-014F-43B5-E971-87DEB3D5E14D}"/>
                </a:ext>
              </a:extLst>
            </p:cNvPr>
            <p:cNvSpPr/>
            <p:nvPr/>
          </p:nvSpPr>
          <p:spPr>
            <a:xfrm>
              <a:off x="8192676" y="3819749"/>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Flowchart: Card 28">
              <a:extLst>
                <a:ext uri="{FF2B5EF4-FFF2-40B4-BE49-F238E27FC236}">
                  <a16:creationId xmlns:a16="http://schemas.microsoft.com/office/drawing/2014/main" id="{F76512CA-2242-B80E-E9F4-4D29F28C3A18}"/>
                </a:ext>
              </a:extLst>
            </p:cNvPr>
            <p:cNvSpPr/>
            <p:nvPr/>
          </p:nvSpPr>
          <p:spPr>
            <a:xfrm>
              <a:off x="8109763" y="3716795"/>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Card 29">
              <a:extLst>
                <a:ext uri="{FF2B5EF4-FFF2-40B4-BE49-F238E27FC236}">
                  <a16:creationId xmlns:a16="http://schemas.microsoft.com/office/drawing/2014/main" id="{88AF3770-7160-B06A-0497-586BD3DA9699}"/>
                </a:ext>
              </a:extLst>
            </p:cNvPr>
            <p:cNvSpPr/>
            <p:nvPr/>
          </p:nvSpPr>
          <p:spPr>
            <a:xfrm>
              <a:off x="8021849" y="3622964"/>
              <a:ext cx="762103" cy="891860"/>
            </a:xfrm>
            <a:prstGeom prst="flowChartPunchedCard">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Circle: Hollow 30">
              <a:extLst>
                <a:ext uri="{FF2B5EF4-FFF2-40B4-BE49-F238E27FC236}">
                  <a16:creationId xmlns:a16="http://schemas.microsoft.com/office/drawing/2014/main" id="{9999187B-EAC4-E1A2-FFE9-28B5FB28903F}"/>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32" name="TextBox 31">
            <a:extLst>
              <a:ext uri="{FF2B5EF4-FFF2-40B4-BE49-F238E27FC236}">
                <a16:creationId xmlns:a16="http://schemas.microsoft.com/office/drawing/2014/main" id="{1829D83C-DFC0-3B93-E746-36BE2338C253}"/>
              </a:ext>
            </a:extLst>
          </p:cNvPr>
          <p:cNvSpPr txBox="1"/>
          <p:nvPr/>
        </p:nvSpPr>
        <p:spPr>
          <a:xfrm>
            <a:off x="8296702" y="4545777"/>
            <a:ext cx="2320290" cy="1200329"/>
          </a:xfrm>
          <a:prstGeom prst="rect">
            <a:avLst/>
          </a:prstGeom>
          <a:noFill/>
        </p:spPr>
        <p:txBody>
          <a:bodyPr wrap="square" rtlCol="0">
            <a:spAutoFit/>
          </a:bodyPr>
          <a:lstStyle/>
          <a:p>
            <a:pPr algn="ctr"/>
            <a:r>
              <a:rPr lang="en-GB" sz="2400" dirty="0">
                <a:latin typeface="Arial" panose="020B0604020202020204" pitchFamily="34" charset="0"/>
                <a:cs typeface="Arial" panose="020B0604020202020204" pitchFamily="34" charset="0"/>
              </a:rPr>
              <a:t>Information management function</a:t>
            </a:r>
            <a:endParaRPr lang="en-B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8806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peech Bubble: Rectangle with Corners Rounded 42">
            <a:extLst>
              <a:ext uri="{FF2B5EF4-FFF2-40B4-BE49-F238E27FC236}">
                <a16:creationId xmlns:a16="http://schemas.microsoft.com/office/drawing/2014/main" id="{CE1F36BC-A6D0-23D5-BD3F-C212446C54B7}"/>
              </a:ext>
            </a:extLst>
          </p:cNvPr>
          <p:cNvSpPr/>
          <p:nvPr/>
        </p:nvSpPr>
        <p:spPr>
          <a:xfrm>
            <a:off x="2492678" y="2993721"/>
            <a:ext cx="7352779" cy="2542783"/>
          </a:xfrm>
          <a:prstGeom prst="wedgeRoundRectCallout">
            <a:avLst>
              <a:gd name="adj1" fmla="val -55175"/>
              <a:gd name="adj2" fmla="val -19766"/>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Core responsibilities</a:t>
            </a:r>
            <a:endParaRPr lang="en-BE" dirty="0"/>
          </a:p>
        </p:txBody>
      </p:sp>
      <p:sp>
        <p:nvSpPr>
          <p:cNvPr id="21" name="TextBox 20">
            <a:extLst>
              <a:ext uri="{FF2B5EF4-FFF2-40B4-BE49-F238E27FC236}">
                <a16:creationId xmlns:a16="http://schemas.microsoft.com/office/drawing/2014/main" id="{11454033-15ED-57EB-8D4C-44999488E75E}"/>
              </a:ext>
            </a:extLst>
          </p:cNvPr>
          <p:cNvSpPr txBox="1"/>
          <p:nvPr/>
        </p:nvSpPr>
        <p:spPr>
          <a:xfrm>
            <a:off x="1773178" y="1665193"/>
            <a:ext cx="8598894" cy="1077218"/>
          </a:xfrm>
          <a:prstGeom prst="rect">
            <a:avLst/>
          </a:prstGeom>
          <a:noFill/>
        </p:spPr>
        <p:txBody>
          <a:bodyPr wrap="square" lIns="91440" tIns="45720" rIns="91440" bIns="45720" rtlCol="0" anchor="t">
            <a:spAutoFit/>
          </a:bodyPr>
          <a:lstStyle/>
          <a:p>
            <a:pPr algn="ctr"/>
            <a:r>
              <a:rPr lang="en-GB" sz="3200" dirty="0">
                <a:latin typeface="Arial" panose="020B0604020202020204" pitchFamily="34" charset="0"/>
                <a:cs typeface="Arial" panose="020B0604020202020204" pitchFamily="34" charset="0"/>
              </a:rPr>
              <a:t>What are the responsibilities of a caseworker under each core function? </a:t>
            </a:r>
            <a:endParaRPr lang="en-BE" sz="32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B156AA7-4FE2-3EC0-7AFC-65CEDFFAEC2B}"/>
              </a:ext>
            </a:extLst>
          </p:cNvPr>
          <p:cNvGrpSpPr/>
          <p:nvPr/>
        </p:nvGrpSpPr>
        <p:grpSpPr>
          <a:xfrm>
            <a:off x="3339777" y="3628887"/>
            <a:ext cx="1380476" cy="1232206"/>
            <a:chOff x="6770748" y="1158240"/>
            <a:chExt cx="1274726" cy="1121318"/>
          </a:xfrm>
          <a:solidFill>
            <a:schemeClr val="accent5"/>
          </a:solidFill>
        </p:grpSpPr>
        <p:grpSp>
          <p:nvGrpSpPr>
            <p:cNvPr id="7" name="Group 6">
              <a:extLst>
                <a:ext uri="{FF2B5EF4-FFF2-40B4-BE49-F238E27FC236}">
                  <a16:creationId xmlns:a16="http://schemas.microsoft.com/office/drawing/2014/main" id="{820E6666-8A46-1A67-492A-B414E2478224}"/>
                </a:ext>
              </a:extLst>
            </p:cNvPr>
            <p:cNvGrpSpPr/>
            <p:nvPr/>
          </p:nvGrpSpPr>
          <p:grpSpPr>
            <a:xfrm rot="5400000">
              <a:off x="7128520" y="1362604"/>
              <a:ext cx="559182" cy="1274726"/>
              <a:chOff x="8619006" y="1366612"/>
              <a:chExt cx="416505" cy="949476"/>
            </a:xfrm>
            <a:grpFill/>
          </p:grpSpPr>
          <p:sp>
            <p:nvSpPr>
              <p:cNvPr id="9" name="Rectangle: Rounded Corners 8">
                <a:extLst>
                  <a:ext uri="{FF2B5EF4-FFF2-40B4-BE49-F238E27FC236}">
                    <a16:creationId xmlns:a16="http://schemas.microsoft.com/office/drawing/2014/main" id="{43BAE76D-E021-13B3-59B4-6504AE84B79B}"/>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Rounded Corners 9">
                <a:extLst>
                  <a:ext uri="{FF2B5EF4-FFF2-40B4-BE49-F238E27FC236}">
                    <a16:creationId xmlns:a16="http://schemas.microsoft.com/office/drawing/2014/main" id="{9F01AF5E-1549-48E1-9B0D-C5A0670B3367}"/>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D6143BC2-C3EC-BFDD-FCEF-7D72132E3F83}"/>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Flowchart: Manual Input 29">
                <a:extLst>
                  <a:ext uri="{FF2B5EF4-FFF2-40B4-BE49-F238E27FC236}">
                    <a16:creationId xmlns:a16="http://schemas.microsoft.com/office/drawing/2014/main" id="{B5707442-7A31-AEE2-A578-8D65B6C79ABC}"/>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Rectangle 30">
                <a:extLst>
                  <a:ext uri="{FF2B5EF4-FFF2-40B4-BE49-F238E27FC236}">
                    <a16:creationId xmlns:a16="http://schemas.microsoft.com/office/drawing/2014/main" id="{AA576B13-66A3-1CB7-CEDE-5C5588E404E3}"/>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8" name="Circle: Hollow 7">
              <a:extLst>
                <a:ext uri="{FF2B5EF4-FFF2-40B4-BE49-F238E27FC236}">
                  <a16:creationId xmlns:a16="http://schemas.microsoft.com/office/drawing/2014/main" id="{419495F6-2ACE-E682-82D6-630DBD287D0B}"/>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2" name="Group 31">
            <a:extLst>
              <a:ext uri="{FF2B5EF4-FFF2-40B4-BE49-F238E27FC236}">
                <a16:creationId xmlns:a16="http://schemas.microsoft.com/office/drawing/2014/main" id="{DEF7344D-C7C6-2584-FCFA-85BB18BFB89F}"/>
              </a:ext>
            </a:extLst>
          </p:cNvPr>
          <p:cNvGrpSpPr/>
          <p:nvPr/>
        </p:nvGrpSpPr>
        <p:grpSpPr>
          <a:xfrm>
            <a:off x="5499718" y="3680442"/>
            <a:ext cx="1261078" cy="1311095"/>
            <a:chOff x="7892902" y="1235921"/>
            <a:chExt cx="1061882" cy="1131157"/>
          </a:xfrm>
          <a:solidFill>
            <a:schemeClr val="accent5"/>
          </a:solidFill>
        </p:grpSpPr>
        <p:sp>
          <p:nvSpPr>
            <p:cNvPr id="33" name="Arrow: Down 32">
              <a:extLst>
                <a:ext uri="{FF2B5EF4-FFF2-40B4-BE49-F238E27FC236}">
                  <a16:creationId xmlns:a16="http://schemas.microsoft.com/office/drawing/2014/main" id="{D119B6BD-7636-019D-93A0-B3DEBD6BC4AE}"/>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Arrow: Bent 33">
              <a:extLst>
                <a:ext uri="{FF2B5EF4-FFF2-40B4-BE49-F238E27FC236}">
                  <a16:creationId xmlns:a16="http://schemas.microsoft.com/office/drawing/2014/main" id="{E559DB44-4B02-17B8-D28C-EA950FD32C5F}"/>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35" name="Arrow: Bent 34">
              <a:extLst>
                <a:ext uri="{FF2B5EF4-FFF2-40B4-BE49-F238E27FC236}">
                  <a16:creationId xmlns:a16="http://schemas.microsoft.com/office/drawing/2014/main" id="{32645F9F-E162-7840-6D97-4DBB1814FFB3}"/>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36" name="Plus Sign 35">
              <a:extLst>
                <a:ext uri="{FF2B5EF4-FFF2-40B4-BE49-F238E27FC236}">
                  <a16:creationId xmlns:a16="http://schemas.microsoft.com/office/drawing/2014/main" id="{3187C1C1-F38B-A8CA-2D16-78C32E460E64}"/>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Circle: Hollow 36">
              <a:extLst>
                <a:ext uri="{FF2B5EF4-FFF2-40B4-BE49-F238E27FC236}">
                  <a16:creationId xmlns:a16="http://schemas.microsoft.com/office/drawing/2014/main" id="{BF1B4AB0-5D22-1FB4-3812-BC56B8F72DB2}"/>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8" name="Group 37">
            <a:extLst>
              <a:ext uri="{FF2B5EF4-FFF2-40B4-BE49-F238E27FC236}">
                <a16:creationId xmlns:a16="http://schemas.microsoft.com/office/drawing/2014/main" id="{0E2876C5-B0D9-000B-0BB0-E2906A618D86}"/>
              </a:ext>
            </a:extLst>
          </p:cNvPr>
          <p:cNvGrpSpPr/>
          <p:nvPr/>
        </p:nvGrpSpPr>
        <p:grpSpPr>
          <a:xfrm>
            <a:off x="7734611" y="3621674"/>
            <a:ext cx="1179194" cy="1362404"/>
            <a:chOff x="8021849" y="3622964"/>
            <a:chExt cx="932930" cy="1088645"/>
          </a:xfrm>
        </p:grpSpPr>
        <p:sp>
          <p:nvSpPr>
            <p:cNvPr id="39" name="Flowchart: Card 38">
              <a:extLst>
                <a:ext uri="{FF2B5EF4-FFF2-40B4-BE49-F238E27FC236}">
                  <a16:creationId xmlns:a16="http://schemas.microsoft.com/office/drawing/2014/main" id="{5778A1B7-BC8D-1815-D52B-4A9A4BCAE067}"/>
                </a:ext>
              </a:extLst>
            </p:cNvPr>
            <p:cNvSpPr/>
            <p:nvPr/>
          </p:nvSpPr>
          <p:spPr>
            <a:xfrm>
              <a:off x="8192676" y="3819749"/>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Flowchart: Card 39">
              <a:extLst>
                <a:ext uri="{FF2B5EF4-FFF2-40B4-BE49-F238E27FC236}">
                  <a16:creationId xmlns:a16="http://schemas.microsoft.com/office/drawing/2014/main" id="{EB32B992-CB59-9558-566A-450FADABE11D}"/>
                </a:ext>
              </a:extLst>
            </p:cNvPr>
            <p:cNvSpPr/>
            <p:nvPr/>
          </p:nvSpPr>
          <p:spPr>
            <a:xfrm>
              <a:off x="8109763" y="3716795"/>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Flowchart: Card 40">
              <a:extLst>
                <a:ext uri="{FF2B5EF4-FFF2-40B4-BE49-F238E27FC236}">
                  <a16:creationId xmlns:a16="http://schemas.microsoft.com/office/drawing/2014/main" id="{C964F01D-167A-1D6B-0AB0-C3A1F273CCC1}"/>
                </a:ext>
              </a:extLst>
            </p:cNvPr>
            <p:cNvSpPr/>
            <p:nvPr/>
          </p:nvSpPr>
          <p:spPr>
            <a:xfrm>
              <a:off x="8021849" y="3622964"/>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Circle: Hollow 41">
              <a:extLst>
                <a:ext uri="{FF2B5EF4-FFF2-40B4-BE49-F238E27FC236}">
                  <a16:creationId xmlns:a16="http://schemas.microsoft.com/office/drawing/2014/main" id="{9B2373B5-CA96-E734-4649-5733AB1BB057}"/>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7826351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Supportive function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096000" y="1744024"/>
            <a:ext cx="5209313" cy="4555093"/>
          </a:xfrm>
          <a:prstGeom prst="rect">
            <a:avLst/>
          </a:prstGeom>
          <a:noFill/>
        </p:spPr>
        <p:txBody>
          <a:bodyPr wrap="square" lIns="91440" tIns="45720" rIns="91440" bIns="45720" rtlCol="0" anchor="t">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a:cs typeface="Arial"/>
              </a:rPr>
              <a:t>Provide basic emotional </a:t>
            </a:r>
            <a:r>
              <a:rPr lang="en-US" sz="2000" dirty="0">
                <a:latin typeface="Arial"/>
                <a:cs typeface="Arial"/>
              </a:rPr>
              <a:t>support and focused, non-specialized MHPSS</a:t>
            </a:r>
            <a:r>
              <a:rPr lang="en-US" sz="2000" i="0" u="none" strike="noStrike" kern="1200" dirty="0">
                <a:effectLst/>
                <a:latin typeface="Arial"/>
                <a:cs typeface="Arial"/>
              </a:rPr>
              <a:t>​</a:t>
            </a:r>
            <a:endParaRPr lang="en-BE" sz="2000" i="0" u="none" strike="noStrike" dirty="0">
              <a:effectLst/>
              <a:latin typeface="Arial"/>
              <a:cs typeface="Arial"/>
            </a:endParaRPr>
          </a:p>
          <a:p>
            <a:pPr marL="457200" indent="-457200" algn="l" rtl="0" eaLnBrk="1" fontAlgn="base" latinLnBrk="0" hangingPunct="1">
              <a:spcBef>
                <a:spcPts val="0"/>
              </a:spcBef>
              <a:spcAft>
                <a:spcPts val="600"/>
              </a:spcAft>
              <a:buFont typeface="+mj-lt"/>
              <a:buAutoNum type="arabicPeriod"/>
            </a:pPr>
            <a:r>
              <a:rPr lang="en-US" sz="2000" dirty="0">
                <a:latin typeface="Arial" panose="020B0604020202020204" pitchFamily="34" charset="0"/>
                <a:cs typeface="Arial" panose="020B0604020202020204" pitchFamily="34" charset="0"/>
              </a:rPr>
              <a:t>Provide information to the child and family</a:t>
            </a:r>
          </a:p>
          <a:p>
            <a:pPr marL="457200" indent="-457200" algn="l" rtl="0" eaLnBrk="1" fontAlgn="base" latinLnBrk="0" hangingPunct="1">
              <a:spcBef>
                <a:spcPts val="0"/>
              </a:spcBef>
              <a:spcAft>
                <a:spcPts val="600"/>
              </a:spcAft>
              <a:buFont typeface="+mj-lt"/>
              <a:buAutoNum type="arabicPeriod"/>
            </a:pPr>
            <a:r>
              <a:rPr lang="en-US" sz="2000" dirty="0">
                <a:latin typeface="Arial"/>
                <a:cs typeface="Arial"/>
              </a:rPr>
              <a:t>Advocate</a:t>
            </a:r>
            <a:r>
              <a:rPr lang="en-US" sz="2000" i="0" u="none" strike="noStrike" kern="1200" dirty="0">
                <a:effectLst/>
                <a:latin typeface="Arial"/>
                <a:cs typeface="Arial"/>
              </a:rPr>
              <a:t> on behalf of the child</a:t>
            </a:r>
          </a:p>
          <a:p>
            <a:pPr marL="457200" indent="-457200" fontAlgn="base">
              <a:spcAft>
                <a:spcPts val="600"/>
              </a:spcAft>
              <a:buFont typeface="+mj-lt"/>
              <a:buAutoNum type="arabicPeriod"/>
            </a:pPr>
            <a:r>
              <a:rPr lang="en-US" sz="2000" dirty="0">
                <a:latin typeface="Arial"/>
                <a:cs typeface="Arial"/>
              </a:rPr>
              <a:t>Ensure access to services to respond to the child's needs</a:t>
            </a:r>
            <a:r>
              <a:rPr lang="en-US" sz="2000" i="0" u="none" strike="noStrike" kern="1200" dirty="0">
                <a:effectLst/>
                <a:latin typeface="Arial"/>
                <a:cs typeface="Arial"/>
              </a:rPr>
              <a:t> ​</a:t>
            </a:r>
            <a:endParaRPr lang="en-BE" sz="2000" i="0" u="none" strike="noStrike" dirty="0">
              <a:effectLst/>
              <a:latin typeface="Arial"/>
              <a:cs typeface="Arial"/>
            </a:endParaRPr>
          </a:p>
          <a:p>
            <a:pPr marL="457200" indent="-457200" fontAlgn="base">
              <a:spcAft>
                <a:spcPts val="600"/>
              </a:spcAft>
              <a:buFont typeface="+mj-lt"/>
              <a:buAutoNum type="arabicPeriod"/>
            </a:pPr>
            <a:r>
              <a:rPr lang="en-US" sz="2000" dirty="0">
                <a:latin typeface="Arial"/>
                <a:cs typeface="Arial"/>
              </a:rPr>
              <a:t>Provide support to</a:t>
            </a:r>
            <a:r>
              <a:rPr lang="en-US" sz="2000" i="0" u="none" strike="noStrike" kern="1200" dirty="0">
                <a:effectLst/>
                <a:latin typeface="Arial"/>
                <a:cs typeface="Arial"/>
              </a:rPr>
              <a:t> ensure </a:t>
            </a:r>
            <a:r>
              <a:rPr lang="en-US" sz="2000" dirty="0">
                <a:latin typeface="Arial"/>
                <a:cs typeface="Arial"/>
              </a:rPr>
              <a:t>a child's safety</a:t>
            </a:r>
            <a:endParaRPr lang="en-US" sz="2000" i="0" u="none" strike="noStrike" kern="1200" dirty="0">
              <a:effectLst/>
              <a:latin typeface="Arial"/>
              <a:cs typeface="Arial"/>
            </a:endParaRPr>
          </a:p>
          <a:p>
            <a:pPr marL="457200" indent="-457200" algn="l" rtl="0" eaLnBrk="1" fontAlgn="base" latinLnBrk="0" hangingPunct="1">
              <a:spcBef>
                <a:spcPts val="0"/>
              </a:spcBef>
              <a:spcAft>
                <a:spcPts val="600"/>
              </a:spcAft>
              <a:buFont typeface="+mj-lt"/>
              <a:buAutoNum type="arabicPeriod"/>
            </a:pPr>
            <a:r>
              <a:rPr lang="en-US" sz="2000" i="0" u="none" strike="noStrike" kern="1200" dirty="0">
                <a:effectLst/>
                <a:latin typeface="Arial" panose="020B0604020202020204" pitchFamily="34" charset="0"/>
                <a:cs typeface="Arial" panose="020B0604020202020204" pitchFamily="34" charset="0"/>
              </a:rPr>
              <a:t>Help children find safe care arrangements and trace families if separated during an emergency​</a:t>
            </a:r>
            <a:endParaRPr lang="en-BE" sz="2000" i="0" u="none" strike="noStrike" dirty="0">
              <a:effectLst/>
              <a:latin typeface="Arial" panose="020B0604020202020204" pitchFamily="34" charset="0"/>
              <a:cs typeface="Arial" panose="020B0604020202020204" pitchFamily="34" charset="0"/>
            </a:endParaRPr>
          </a:p>
        </p:txBody>
      </p:sp>
      <p:grpSp>
        <p:nvGrpSpPr>
          <p:cNvPr id="22" name="Group 21">
            <a:extLst>
              <a:ext uri="{FF2B5EF4-FFF2-40B4-BE49-F238E27FC236}">
                <a16:creationId xmlns:a16="http://schemas.microsoft.com/office/drawing/2014/main" id="{F7DAE0EE-D72F-26F1-B393-0E4956345A7C}"/>
              </a:ext>
            </a:extLst>
          </p:cNvPr>
          <p:cNvGrpSpPr/>
          <p:nvPr/>
        </p:nvGrpSpPr>
        <p:grpSpPr>
          <a:xfrm>
            <a:off x="1129157" y="1753127"/>
            <a:ext cx="3906712" cy="3770992"/>
            <a:chOff x="1129157" y="1753127"/>
            <a:chExt cx="3906712" cy="3770992"/>
          </a:xfrm>
        </p:grpSpPr>
        <p:sp>
          <p:nvSpPr>
            <p:cNvPr id="3" name="Oval 2">
              <a:extLst>
                <a:ext uri="{FF2B5EF4-FFF2-40B4-BE49-F238E27FC236}">
                  <a16:creationId xmlns:a16="http://schemas.microsoft.com/office/drawing/2014/main" id="{8A4A7E7F-9875-B9A9-9394-C2D7BB393BCC}"/>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6" name="Group 5">
              <a:extLst>
                <a:ext uri="{FF2B5EF4-FFF2-40B4-BE49-F238E27FC236}">
                  <a16:creationId xmlns:a16="http://schemas.microsoft.com/office/drawing/2014/main" id="{4332B732-229F-9A1B-AA65-0E501002FFB0}"/>
                </a:ext>
              </a:extLst>
            </p:cNvPr>
            <p:cNvGrpSpPr/>
            <p:nvPr/>
          </p:nvGrpSpPr>
          <p:grpSpPr>
            <a:xfrm>
              <a:off x="1822940" y="2537325"/>
              <a:ext cx="2217709" cy="1979516"/>
              <a:chOff x="6770748" y="1158240"/>
              <a:chExt cx="1274726" cy="1121318"/>
            </a:xfrm>
            <a:solidFill>
              <a:schemeClr val="accent5"/>
            </a:solidFill>
          </p:grpSpPr>
          <p:grpSp>
            <p:nvGrpSpPr>
              <p:cNvPr id="10" name="Group 9">
                <a:extLst>
                  <a:ext uri="{FF2B5EF4-FFF2-40B4-BE49-F238E27FC236}">
                    <a16:creationId xmlns:a16="http://schemas.microsoft.com/office/drawing/2014/main" id="{4456AA8D-34FB-E9A3-16CB-0AEA49CFE933}"/>
                  </a:ext>
                </a:extLst>
              </p:cNvPr>
              <p:cNvGrpSpPr/>
              <p:nvPr/>
            </p:nvGrpSpPr>
            <p:grpSpPr>
              <a:xfrm rot="5400000">
                <a:off x="7128520" y="1362604"/>
                <a:ext cx="559182" cy="1274726"/>
                <a:chOff x="8619006" y="1366612"/>
                <a:chExt cx="416505" cy="949476"/>
              </a:xfrm>
              <a:grpFill/>
            </p:grpSpPr>
            <p:sp>
              <p:nvSpPr>
                <p:cNvPr id="17" name="Rectangle: Rounded Corners 16">
                  <a:extLst>
                    <a:ext uri="{FF2B5EF4-FFF2-40B4-BE49-F238E27FC236}">
                      <a16:creationId xmlns:a16="http://schemas.microsoft.com/office/drawing/2014/main" id="{D3321C00-C6E5-0E5D-6F7A-F0A6EECF7AC3}"/>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Rounded Corners 17">
                  <a:extLst>
                    <a:ext uri="{FF2B5EF4-FFF2-40B4-BE49-F238E27FC236}">
                      <a16:creationId xmlns:a16="http://schemas.microsoft.com/office/drawing/2014/main" id="{9B525B5D-9CA6-624B-E91C-6B49F2CB9F5F}"/>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ectangle: Rounded Corners 18">
                  <a:extLst>
                    <a:ext uri="{FF2B5EF4-FFF2-40B4-BE49-F238E27FC236}">
                      <a16:creationId xmlns:a16="http://schemas.microsoft.com/office/drawing/2014/main" id="{8F9EAFF4-8600-1BFC-14C9-EAD236D28C78}"/>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Flowchart: Manual Input 19">
                  <a:extLst>
                    <a:ext uri="{FF2B5EF4-FFF2-40B4-BE49-F238E27FC236}">
                      <a16:creationId xmlns:a16="http://schemas.microsoft.com/office/drawing/2014/main" id="{A8FEB7DB-DEBF-4801-D663-A92A404FAB6D}"/>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8CFC2819-A615-F039-F5E7-EB823DB73095}"/>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5" name="Circle: Hollow 14">
                <a:extLst>
                  <a:ext uri="{FF2B5EF4-FFF2-40B4-BE49-F238E27FC236}">
                    <a16:creationId xmlns:a16="http://schemas.microsoft.com/office/drawing/2014/main" id="{A758C6FC-8B10-05A7-4B09-AF5A401F8A42}"/>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17514686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Coordination function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096000" y="1942836"/>
            <a:ext cx="4976112" cy="3477875"/>
          </a:xfrm>
          <a:prstGeom prst="rect">
            <a:avLst/>
          </a:prstGeom>
          <a:noFill/>
        </p:spPr>
        <p:txBody>
          <a:bodyPr wrap="square" rtlCol="0">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Coordinate with key stakeholders to proactively identify children and families in need of case management support</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Locate services and help children and their family access those services ​</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Advocate for improved access to services​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Hold case conferences​</a:t>
            </a:r>
            <a:endParaRPr lang="en-BE" sz="2000" b="0" i="0" u="none" strike="noStrike" dirty="0">
              <a:effectLst/>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C9493A0C-5CFD-4912-AFC0-3330C16DA335}"/>
              </a:ext>
            </a:extLst>
          </p:cNvPr>
          <p:cNvGrpSpPr/>
          <p:nvPr/>
        </p:nvGrpSpPr>
        <p:grpSpPr>
          <a:xfrm>
            <a:off x="1129157" y="1753127"/>
            <a:ext cx="3906712" cy="3770992"/>
            <a:chOff x="1129157" y="1753127"/>
            <a:chExt cx="3906712" cy="3770992"/>
          </a:xfrm>
        </p:grpSpPr>
        <p:sp>
          <p:nvSpPr>
            <p:cNvPr id="4" name="Oval 3">
              <a:extLst>
                <a:ext uri="{FF2B5EF4-FFF2-40B4-BE49-F238E27FC236}">
                  <a16:creationId xmlns:a16="http://schemas.microsoft.com/office/drawing/2014/main" id="{385FA612-29B9-4A7C-02EE-3ED46B1328B4}"/>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5" name="Group 4">
              <a:extLst>
                <a:ext uri="{FF2B5EF4-FFF2-40B4-BE49-F238E27FC236}">
                  <a16:creationId xmlns:a16="http://schemas.microsoft.com/office/drawing/2014/main" id="{25AC9EDE-0618-ED28-B571-E251CE16C1E2}"/>
                </a:ext>
              </a:extLst>
            </p:cNvPr>
            <p:cNvGrpSpPr/>
            <p:nvPr/>
          </p:nvGrpSpPr>
          <p:grpSpPr>
            <a:xfrm>
              <a:off x="2055607" y="2658593"/>
              <a:ext cx="2053811" cy="2135270"/>
              <a:chOff x="7892902" y="1235921"/>
              <a:chExt cx="1061882" cy="1131157"/>
            </a:xfrm>
            <a:solidFill>
              <a:schemeClr val="accent5"/>
            </a:solidFill>
          </p:grpSpPr>
          <p:sp>
            <p:nvSpPr>
              <p:cNvPr id="8" name="Arrow: Down 7">
                <a:extLst>
                  <a:ext uri="{FF2B5EF4-FFF2-40B4-BE49-F238E27FC236}">
                    <a16:creationId xmlns:a16="http://schemas.microsoft.com/office/drawing/2014/main" id="{6607D4FC-3341-16C2-E6E9-3154C1C2C686}"/>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Arrow: Bent 8">
                <a:extLst>
                  <a:ext uri="{FF2B5EF4-FFF2-40B4-BE49-F238E27FC236}">
                    <a16:creationId xmlns:a16="http://schemas.microsoft.com/office/drawing/2014/main" id="{F5CF19DB-369A-3FF2-5DE5-B2CA817F3EC1}"/>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1" name="Arrow: Bent 10">
                <a:extLst>
                  <a:ext uri="{FF2B5EF4-FFF2-40B4-BE49-F238E27FC236}">
                    <a16:creationId xmlns:a16="http://schemas.microsoft.com/office/drawing/2014/main" id="{3A02009F-3D34-D592-A7DD-087BFCC9BBC9}"/>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 name="Plus Sign 11">
                <a:extLst>
                  <a:ext uri="{FF2B5EF4-FFF2-40B4-BE49-F238E27FC236}">
                    <a16:creationId xmlns:a16="http://schemas.microsoft.com/office/drawing/2014/main" id="{ADE645D1-A5E9-6279-054C-3D51FE57F7D6}"/>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Circle: Hollow 12">
                <a:extLst>
                  <a:ext uri="{FF2B5EF4-FFF2-40B4-BE49-F238E27FC236}">
                    <a16:creationId xmlns:a16="http://schemas.microsoft.com/office/drawing/2014/main" id="{737BE315-09D7-C121-30F8-C01AB37264F0}"/>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868965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Information Management function </a:t>
            </a:r>
          </a:p>
        </p:txBody>
      </p:sp>
      <p:sp>
        <p:nvSpPr>
          <p:cNvPr id="16" name="TextBox 15">
            <a:extLst>
              <a:ext uri="{FF2B5EF4-FFF2-40B4-BE49-F238E27FC236}">
                <a16:creationId xmlns:a16="http://schemas.microsoft.com/office/drawing/2014/main" id="{4CCD32F2-0C71-2805-669C-9F97C36CF00C}"/>
              </a:ext>
            </a:extLst>
          </p:cNvPr>
          <p:cNvSpPr txBox="1"/>
          <p:nvPr/>
        </p:nvSpPr>
        <p:spPr>
          <a:xfrm>
            <a:off x="6366140" y="2208425"/>
            <a:ext cx="4363298" cy="2862322"/>
          </a:xfrm>
          <a:prstGeom prst="rect">
            <a:avLst/>
          </a:prstGeom>
          <a:noFill/>
        </p:spPr>
        <p:txBody>
          <a:bodyPr wrap="square" lIns="91440" tIns="45720" rIns="91440" bIns="45720" rtlCol="0" anchor="t">
            <a:spAutoFit/>
          </a:bodyPr>
          <a:lstStyle/>
          <a:p>
            <a:pPr marR="0" lvl="0" algn="l" defTabSz="914400" rtl="0" eaLnBrk="1" fontAlgn="auto" latinLnBrk="0" hangingPunct="1">
              <a:spcBef>
                <a:spcPts val="0"/>
              </a:spcBef>
              <a:spcAft>
                <a:spcPts val="600"/>
              </a:spcAft>
              <a:buClrTx/>
              <a:buSzTx/>
              <a:tabLst/>
              <a:defRPr/>
            </a:pPr>
            <a:r>
              <a:rPr lang="en-CA" sz="2000" b="1" i="0" u="none" strike="noStrike" kern="1200" dirty="0">
                <a:effectLst/>
                <a:latin typeface="Arial" panose="020B0604020202020204" pitchFamily="34" charset="0"/>
                <a:cs typeface="Arial" panose="020B0604020202020204" pitchFamily="34" charset="0"/>
              </a:rPr>
              <a:t>MAIN RESPONSIBILITIES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Documentation of cases ​</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Storage​ of case management info and files</a:t>
            </a:r>
            <a:endParaRPr lang="en-BE" sz="2000" b="0" i="0" u="none" strike="noStrike" dirty="0">
              <a:effectLst/>
              <a:latin typeface="Arial" panose="020B0604020202020204" pitchFamily="34" charset="0"/>
              <a:cs typeface="Arial" panose="020B0604020202020204" pitchFamily="34" charset="0"/>
            </a:endParaRPr>
          </a:p>
          <a:p>
            <a:pPr marL="457200" indent="-457200" algn="l" rtl="0" eaLnBrk="1" fontAlgn="base" latinLnBrk="0" hangingPunct="1">
              <a:spcBef>
                <a:spcPts val="0"/>
              </a:spcBef>
              <a:spcAft>
                <a:spcPts val="600"/>
              </a:spcAft>
              <a:buFont typeface="+mj-lt"/>
              <a:buAutoNum type="arabicPeriod"/>
            </a:pPr>
            <a:r>
              <a:rPr lang="en-US" sz="2000" b="0" i="0" u="none" strike="noStrike" kern="1200" dirty="0">
                <a:effectLst/>
                <a:latin typeface="Arial" panose="020B0604020202020204" pitchFamily="34" charset="0"/>
                <a:cs typeface="Arial" panose="020B0604020202020204" pitchFamily="34" charset="0"/>
              </a:rPr>
              <a:t>Update case management database​</a:t>
            </a:r>
            <a:endParaRPr lang="en-BE" sz="2000" b="0" i="0" u="none" strike="noStrike" dirty="0">
              <a:effectLst/>
              <a:latin typeface="Arial" panose="020B0604020202020204" pitchFamily="34" charset="0"/>
              <a:cs typeface="Arial" panose="020B0604020202020204" pitchFamily="34" charset="0"/>
            </a:endParaRPr>
          </a:p>
          <a:p>
            <a:pPr marL="457200" indent="-457200" fontAlgn="base">
              <a:spcAft>
                <a:spcPts val="600"/>
              </a:spcAft>
              <a:buFont typeface="+mj-lt"/>
              <a:buAutoNum type="arabicPeriod"/>
            </a:pPr>
            <a:r>
              <a:rPr lang="en-US" sz="2000" b="0" i="0" u="none" strike="noStrike" kern="1200" dirty="0">
                <a:effectLst/>
                <a:latin typeface="Arial"/>
                <a:cs typeface="Arial"/>
              </a:rPr>
              <a:t>Uphold </a:t>
            </a:r>
            <a:r>
              <a:rPr lang="en-US" sz="2000" dirty="0">
                <a:latin typeface="Arial"/>
                <a:cs typeface="Arial"/>
              </a:rPr>
              <a:t>data</a:t>
            </a:r>
            <a:r>
              <a:rPr lang="en-US" sz="2000" b="0" i="0" u="none" strike="noStrike" kern="1200" dirty="0">
                <a:effectLst/>
                <a:latin typeface="Arial"/>
                <a:cs typeface="Arial"/>
              </a:rPr>
              <a:t> protection protocols ​</a:t>
            </a:r>
            <a:endParaRPr lang="en-BE" sz="2000" b="0" i="0" u="none" strike="noStrike" dirty="0">
              <a:effectLst/>
              <a:latin typeface="Arial"/>
              <a:cs typeface="Arial"/>
            </a:endParaRPr>
          </a:p>
        </p:txBody>
      </p:sp>
      <p:grpSp>
        <p:nvGrpSpPr>
          <p:cNvPr id="22" name="Group 21">
            <a:extLst>
              <a:ext uri="{FF2B5EF4-FFF2-40B4-BE49-F238E27FC236}">
                <a16:creationId xmlns:a16="http://schemas.microsoft.com/office/drawing/2014/main" id="{68FC11FD-A58A-B340-8591-ADF7970FE08D}"/>
              </a:ext>
            </a:extLst>
          </p:cNvPr>
          <p:cNvGrpSpPr/>
          <p:nvPr/>
        </p:nvGrpSpPr>
        <p:grpSpPr>
          <a:xfrm>
            <a:off x="1129157" y="1753127"/>
            <a:ext cx="3906712" cy="3770992"/>
            <a:chOff x="1129157" y="1753127"/>
            <a:chExt cx="3906712" cy="3770992"/>
          </a:xfrm>
        </p:grpSpPr>
        <p:sp>
          <p:nvSpPr>
            <p:cNvPr id="6" name="Oval 5">
              <a:extLst>
                <a:ext uri="{FF2B5EF4-FFF2-40B4-BE49-F238E27FC236}">
                  <a16:creationId xmlns:a16="http://schemas.microsoft.com/office/drawing/2014/main" id="{6BAD642F-8A8C-A52A-CC96-3951FB3369DD}"/>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7" name="Group 16">
              <a:extLst>
                <a:ext uri="{FF2B5EF4-FFF2-40B4-BE49-F238E27FC236}">
                  <a16:creationId xmlns:a16="http://schemas.microsoft.com/office/drawing/2014/main" id="{AF31416A-7D4F-A4F8-241C-3FE42B5C08E9}"/>
                </a:ext>
              </a:extLst>
            </p:cNvPr>
            <p:cNvGrpSpPr/>
            <p:nvPr/>
          </p:nvGrpSpPr>
          <p:grpSpPr>
            <a:xfrm>
              <a:off x="2185581" y="2658593"/>
              <a:ext cx="1722540" cy="1990169"/>
              <a:chOff x="8021849" y="3622964"/>
              <a:chExt cx="932930" cy="1088645"/>
            </a:xfrm>
          </p:grpSpPr>
          <p:sp>
            <p:nvSpPr>
              <p:cNvPr id="18" name="Flowchart: Card 17">
                <a:extLst>
                  <a:ext uri="{FF2B5EF4-FFF2-40B4-BE49-F238E27FC236}">
                    <a16:creationId xmlns:a16="http://schemas.microsoft.com/office/drawing/2014/main" id="{8774D138-679D-2571-4288-6F994385F43D}"/>
                  </a:ext>
                </a:extLst>
              </p:cNvPr>
              <p:cNvSpPr/>
              <p:nvPr/>
            </p:nvSpPr>
            <p:spPr>
              <a:xfrm>
                <a:off x="8192676" y="3819749"/>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Flowchart: Card 18">
                <a:extLst>
                  <a:ext uri="{FF2B5EF4-FFF2-40B4-BE49-F238E27FC236}">
                    <a16:creationId xmlns:a16="http://schemas.microsoft.com/office/drawing/2014/main" id="{83476B39-34CF-2F16-79C1-641F341067F2}"/>
                  </a:ext>
                </a:extLst>
              </p:cNvPr>
              <p:cNvSpPr/>
              <p:nvPr/>
            </p:nvSpPr>
            <p:spPr>
              <a:xfrm>
                <a:off x="8109763" y="3716795"/>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Flowchart: Card 19">
                <a:extLst>
                  <a:ext uri="{FF2B5EF4-FFF2-40B4-BE49-F238E27FC236}">
                    <a16:creationId xmlns:a16="http://schemas.microsoft.com/office/drawing/2014/main" id="{79A5EAE7-8FA7-4573-5ADE-C52F6E8DD3F6}"/>
                  </a:ext>
                </a:extLst>
              </p:cNvPr>
              <p:cNvSpPr/>
              <p:nvPr/>
            </p:nvSpPr>
            <p:spPr>
              <a:xfrm>
                <a:off x="8021849" y="3622964"/>
                <a:ext cx="762103" cy="891860"/>
              </a:xfrm>
              <a:prstGeom prst="flowChartPunchedCard">
                <a:avLst/>
              </a:prstGeom>
              <a:solidFill>
                <a:schemeClr val="accent5"/>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Circle: Hollow 20">
                <a:extLst>
                  <a:ext uri="{FF2B5EF4-FFF2-40B4-BE49-F238E27FC236}">
                    <a16:creationId xmlns:a16="http://schemas.microsoft.com/office/drawing/2014/main" id="{2D2605B6-935E-6777-A4F8-2DB058237CA3}"/>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Tree>
    <p:extLst>
      <p:ext uri="{BB962C8B-B14F-4D97-AF65-F5344CB8AC3E}">
        <p14:creationId xmlns:p14="http://schemas.microsoft.com/office/powerpoint/2010/main" val="33885554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Single Corner Snipped 62">
            <a:extLst>
              <a:ext uri="{FF2B5EF4-FFF2-40B4-BE49-F238E27FC236}">
                <a16:creationId xmlns:a16="http://schemas.microsoft.com/office/drawing/2014/main" id="{B9D93A26-49AF-9C15-1E50-0FC65FC0DB5C}"/>
              </a:ext>
            </a:extLst>
          </p:cNvPr>
          <p:cNvSpPr/>
          <p:nvPr/>
        </p:nvSpPr>
        <p:spPr>
          <a:xfrm>
            <a:off x="1149067"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1C9AC2D-5C3E-9A08-C475-4FB0A8A55821}"/>
              </a:ext>
            </a:extLst>
          </p:cNvPr>
          <p:cNvSpPr>
            <a:spLocks noGrp="1"/>
          </p:cNvSpPr>
          <p:nvPr>
            <p:ph type="title"/>
          </p:nvPr>
        </p:nvSpPr>
        <p:spPr/>
        <p:txBody>
          <a:bodyPr/>
          <a:lstStyle/>
          <a:p>
            <a:r>
              <a:rPr lang="en-CA" dirty="0">
                <a:latin typeface="Arial"/>
                <a:cs typeface="Arial"/>
              </a:rPr>
              <a:t>Caseworker To-Do List</a:t>
            </a:r>
            <a:endParaRPr lang="en-BE" dirty="0"/>
          </a:p>
        </p:txBody>
      </p:sp>
      <p:grpSp>
        <p:nvGrpSpPr>
          <p:cNvPr id="10" name="Group 9">
            <a:extLst>
              <a:ext uri="{FF2B5EF4-FFF2-40B4-BE49-F238E27FC236}">
                <a16:creationId xmlns:a16="http://schemas.microsoft.com/office/drawing/2014/main" id="{1EFAACF3-183D-72A3-BB7E-83185132D4DE}"/>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585811C2-B171-5B6E-D167-26233C0D391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EC21E301-EF10-980E-A6E0-C2D33CBD67D8}"/>
                </a:ext>
              </a:extLst>
            </p:cNvPr>
            <p:cNvGrpSpPr/>
            <p:nvPr/>
          </p:nvGrpSpPr>
          <p:grpSpPr>
            <a:xfrm>
              <a:off x="10621771" y="762700"/>
              <a:ext cx="562136" cy="634675"/>
              <a:chOff x="760175" y="830142"/>
              <a:chExt cx="867619" cy="979579"/>
            </a:xfrm>
          </p:grpSpPr>
          <p:sp>
            <p:nvSpPr>
              <p:cNvPr id="41" name="Rectangle 40">
                <a:extLst>
                  <a:ext uri="{FF2B5EF4-FFF2-40B4-BE49-F238E27FC236}">
                    <a16:creationId xmlns:a16="http://schemas.microsoft.com/office/drawing/2014/main" id="{33B29EF9-6C2E-5FFD-4E92-DE563C4EA4F4}"/>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34-35</a:t>
                </a:r>
              </a:p>
            </p:txBody>
          </p:sp>
          <p:sp>
            <p:nvSpPr>
              <p:cNvPr id="42" name="Rectangle 41">
                <a:extLst>
                  <a:ext uri="{FF2B5EF4-FFF2-40B4-BE49-F238E27FC236}">
                    <a16:creationId xmlns:a16="http://schemas.microsoft.com/office/drawing/2014/main" id="{DB103172-B458-796F-7BD4-4BDB1175BD5C}"/>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5" name="Group 14">
              <a:extLst>
                <a:ext uri="{FF2B5EF4-FFF2-40B4-BE49-F238E27FC236}">
                  <a16:creationId xmlns:a16="http://schemas.microsoft.com/office/drawing/2014/main" id="{F0A8EEA8-6D9E-2AC6-97E6-D03C038168AD}"/>
                </a:ext>
              </a:extLst>
            </p:cNvPr>
            <p:cNvGrpSpPr/>
            <p:nvPr/>
          </p:nvGrpSpPr>
          <p:grpSpPr>
            <a:xfrm>
              <a:off x="11325415" y="762701"/>
              <a:ext cx="182192" cy="634674"/>
              <a:chOff x="2121762" y="2323619"/>
              <a:chExt cx="200378" cy="825210"/>
            </a:xfrm>
          </p:grpSpPr>
          <p:sp>
            <p:nvSpPr>
              <p:cNvPr id="39" name="Isosceles Triangle 38">
                <a:extLst>
                  <a:ext uri="{FF2B5EF4-FFF2-40B4-BE49-F238E27FC236}">
                    <a16:creationId xmlns:a16="http://schemas.microsoft.com/office/drawing/2014/main" id="{25843328-EE05-01F4-3955-1F3A1077515F}"/>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Rectangle 39">
                <a:extLst>
                  <a:ext uri="{FF2B5EF4-FFF2-40B4-BE49-F238E27FC236}">
                    <a16:creationId xmlns:a16="http://schemas.microsoft.com/office/drawing/2014/main" id="{CA5FA80A-B83B-A06A-BB79-DA73D181701C}"/>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65" name="Rectangle 64">
            <a:extLst>
              <a:ext uri="{FF2B5EF4-FFF2-40B4-BE49-F238E27FC236}">
                <a16:creationId xmlns:a16="http://schemas.microsoft.com/office/drawing/2014/main" id="{3017AAD3-9C59-7D57-E36C-F0C1250A2ABF}"/>
              </a:ext>
            </a:extLst>
          </p:cNvPr>
          <p:cNvSpPr/>
          <p:nvPr/>
        </p:nvSpPr>
        <p:spPr>
          <a:xfrm>
            <a:off x="1508048"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ectangle 65">
            <a:extLst>
              <a:ext uri="{FF2B5EF4-FFF2-40B4-BE49-F238E27FC236}">
                <a16:creationId xmlns:a16="http://schemas.microsoft.com/office/drawing/2014/main" id="{D122ECD3-4E43-A3EE-2CCC-FCA092657E53}"/>
              </a:ext>
            </a:extLst>
          </p:cNvPr>
          <p:cNvSpPr/>
          <p:nvPr/>
        </p:nvSpPr>
        <p:spPr>
          <a:xfrm>
            <a:off x="1508048"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7" name="Rectangle 66">
            <a:extLst>
              <a:ext uri="{FF2B5EF4-FFF2-40B4-BE49-F238E27FC236}">
                <a16:creationId xmlns:a16="http://schemas.microsoft.com/office/drawing/2014/main" id="{C44AE397-2A96-E7EC-AA97-F4ED1CAB25BC}"/>
              </a:ext>
            </a:extLst>
          </p:cNvPr>
          <p:cNvSpPr/>
          <p:nvPr/>
        </p:nvSpPr>
        <p:spPr>
          <a:xfrm>
            <a:off x="1508048"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69" name="Straight Connector 68">
            <a:extLst>
              <a:ext uri="{FF2B5EF4-FFF2-40B4-BE49-F238E27FC236}">
                <a16:creationId xmlns:a16="http://schemas.microsoft.com/office/drawing/2014/main" id="{AF8616F2-230A-1731-8EA1-09414827C4E7}"/>
              </a:ext>
            </a:extLst>
          </p:cNvPr>
          <p:cNvCxnSpPr>
            <a:cxnSpLocks/>
          </p:cNvCxnSpPr>
          <p:nvPr/>
        </p:nvCxnSpPr>
        <p:spPr>
          <a:xfrm>
            <a:off x="2156023"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41C112EA-40BF-0A1F-D703-519D1AE2B7D7}"/>
              </a:ext>
            </a:extLst>
          </p:cNvPr>
          <p:cNvCxnSpPr>
            <a:cxnSpLocks/>
          </p:cNvCxnSpPr>
          <p:nvPr/>
        </p:nvCxnSpPr>
        <p:spPr>
          <a:xfrm>
            <a:off x="2156023"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CEE36E5-78C3-C9EC-0BE0-DFF3DE15C2DB}"/>
              </a:ext>
            </a:extLst>
          </p:cNvPr>
          <p:cNvCxnSpPr>
            <a:cxnSpLocks/>
          </p:cNvCxnSpPr>
          <p:nvPr/>
        </p:nvCxnSpPr>
        <p:spPr>
          <a:xfrm>
            <a:off x="2156023"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44EB0704-58FB-0906-23B5-4A26DF45CAB9}"/>
              </a:ext>
            </a:extLst>
          </p:cNvPr>
          <p:cNvSpPr/>
          <p:nvPr/>
        </p:nvSpPr>
        <p:spPr>
          <a:xfrm>
            <a:off x="1508048"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75" name="Straight Connector 74">
            <a:extLst>
              <a:ext uri="{FF2B5EF4-FFF2-40B4-BE49-F238E27FC236}">
                <a16:creationId xmlns:a16="http://schemas.microsoft.com/office/drawing/2014/main" id="{D326E4B1-A8E1-4782-4FED-48979D751394}"/>
              </a:ext>
            </a:extLst>
          </p:cNvPr>
          <p:cNvCxnSpPr>
            <a:cxnSpLocks/>
          </p:cNvCxnSpPr>
          <p:nvPr/>
        </p:nvCxnSpPr>
        <p:spPr>
          <a:xfrm>
            <a:off x="2156023"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4433E486-C391-899D-FEF2-0B9D34E6C455}"/>
              </a:ext>
            </a:extLst>
          </p:cNvPr>
          <p:cNvGrpSpPr/>
          <p:nvPr/>
        </p:nvGrpSpPr>
        <p:grpSpPr>
          <a:xfrm>
            <a:off x="633262" y="2096472"/>
            <a:ext cx="1245924" cy="1202640"/>
            <a:chOff x="1129157" y="1753127"/>
            <a:chExt cx="3906712" cy="3770992"/>
          </a:xfrm>
        </p:grpSpPr>
        <p:sp>
          <p:nvSpPr>
            <p:cNvPr id="54" name="Oval 53">
              <a:extLst>
                <a:ext uri="{FF2B5EF4-FFF2-40B4-BE49-F238E27FC236}">
                  <a16:creationId xmlns:a16="http://schemas.microsoft.com/office/drawing/2014/main" id="{D681FDE7-CB69-4E03-582D-12C8DAE29269}"/>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55" name="Group 54">
              <a:extLst>
                <a:ext uri="{FF2B5EF4-FFF2-40B4-BE49-F238E27FC236}">
                  <a16:creationId xmlns:a16="http://schemas.microsoft.com/office/drawing/2014/main" id="{817597D1-B5A6-98A1-35A0-C908A8B83E42}"/>
                </a:ext>
              </a:extLst>
            </p:cNvPr>
            <p:cNvGrpSpPr/>
            <p:nvPr/>
          </p:nvGrpSpPr>
          <p:grpSpPr>
            <a:xfrm>
              <a:off x="1822940" y="2537325"/>
              <a:ext cx="2217709" cy="1979516"/>
              <a:chOff x="6770748" y="1158240"/>
              <a:chExt cx="1274726" cy="1121318"/>
            </a:xfrm>
            <a:solidFill>
              <a:schemeClr val="accent5"/>
            </a:solidFill>
          </p:grpSpPr>
          <p:grpSp>
            <p:nvGrpSpPr>
              <p:cNvPr id="56" name="Group 55">
                <a:extLst>
                  <a:ext uri="{FF2B5EF4-FFF2-40B4-BE49-F238E27FC236}">
                    <a16:creationId xmlns:a16="http://schemas.microsoft.com/office/drawing/2014/main" id="{D60AC528-C812-8A57-6461-15FD0E0DFFD3}"/>
                  </a:ext>
                </a:extLst>
              </p:cNvPr>
              <p:cNvGrpSpPr/>
              <p:nvPr/>
            </p:nvGrpSpPr>
            <p:grpSpPr>
              <a:xfrm rot="5400000">
                <a:off x="7128520" y="1362604"/>
                <a:ext cx="559182" cy="1274726"/>
                <a:chOff x="8619006" y="1366612"/>
                <a:chExt cx="416505" cy="949476"/>
              </a:xfrm>
              <a:grpFill/>
            </p:grpSpPr>
            <p:sp>
              <p:nvSpPr>
                <p:cNvPr id="58" name="Rectangle: Rounded Corners 57">
                  <a:extLst>
                    <a:ext uri="{FF2B5EF4-FFF2-40B4-BE49-F238E27FC236}">
                      <a16:creationId xmlns:a16="http://schemas.microsoft.com/office/drawing/2014/main" id="{2044DC51-903E-BBB6-5FA6-6FD601D51877}"/>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Rectangle: Rounded Corners 58">
                  <a:extLst>
                    <a:ext uri="{FF2B5EF4-FFF2-40B4-BE49-F238E27FC236}">
                      <a16:creationId xmlns:a16="http://schemas.microsoft.com/office/drawing/2014/main" id="{82730F92-1BB0-9F1A-6836-F77D85D2E912}"/>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Rectangle: Rounded Corners 59">
                  <a:extLst>
                    <a:ext uri="{FF2B5EF4-FFF2-40B4-BE49-F238E27FC236}">
                      <a16:creationId xmlns:a16="http://schemas.microsoft.com/office/drawing/2014/main" id="{E6F570B6-B9AD-54E0-36BF-33171778D263}"/>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Flowchart: Manual Input 60">
                  <a:extLst>
                    <a:ext uri="{FF2B5EF4-FFF2-40B4-BE49-F238E27FC236}">
                      <a16:creationId xmlns:a16="http://schemas.microsoft.com/office/drawing/2014/main" id="{34F368A6-8278-2161-1274-D1EC96023640}"/>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Rectangle 61">
                  <a:extLst>
                    <a:ext uri="{FF2B5EF4-FFF2-40B4-BE49-F238E27FC236}">
                      <a16:creationId xmlns:a16="http://schemas.microsoft.com/office/drawing/2014/main" id="{1527AA04-306A-E848-9E3D-6C4527B3266B}"/>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7" name="Circle: Hollow 56">
                <a:extLst>
                  <a:ext uri="{FF2B5EF4-FFF2-40B4-BE49-F238E27FC236}">
                    <a16:creationId xmlns:a16="http://schemas.microsoft.com/office/drawing/2014/main" id="{87C61E90-BD5F-2AA4-2051-39249F4D0277}"/>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76" name="Rectangle: Single Corner Snipped 75">
            <a:extLst>
              <a:ext uri="{FF2B5EF4-FFF2-40B4-BE49-F238E27FC236}">
                <a16:creationId xmlns:a16="http://schemas.microsoft.com/office/drawing/2014/main" id="{F978E7B7-79B7-8022-BD25-4E0EB798D5B3}"/>
              </a:ext>
            </a:extLst>
          </p:cNvPr>
          <p:cNvSpPr/>
          <p:nvPr/>
        </p:nvSpPr>
        <p:spPr>
          <a:xfrm>
            <a:off x="4643829"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Rectangle 76">
            <a:extLst>
              <a:ext uri="{FF2B5EF4-FFF2-40B4-BE49-F238E27FC236}">
                <a16:creationId xmlns:a16="http://schemas.microsoft.com/office/drawing/2014/main" id="{F407B23B-B9E9-E8AD-004F-752DF5434F26}"/>
              </a:ext>
            </a:extLst>
          </p:cNvPr>
          <p:cNvSpPr/>
          <p:nvPr/>
        </p:nvSpPr>
        <p:spPr>
          <a:xfrm>
            <a:off x="5002810"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8" name="Rectangle 77">
            <a:extLst>
              <a:ext uri="{FF2B5EF4-FFF2-40B4-BE49-F238E27FC236}">
                <a16:creationId xmlns:a16="http://schemas.microsoft.com/office/drawing/2014/main" id="{0848B47D-C6C5-20D4-03BD-47327728BDBC}"/>
              </a:ext>
            </a:extLst>
          </p:cNvPr>
          <p:cNvSpPr/>
          <p:nvPr/>
        </p:nvSpPr>
        <p:spPr>
          <a:xfrm>
            <a:off x="5002810"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9" name="Rectangle 78">
            <a:extLst>
              <a:ext uri="{FF2B5EF4-FFF2-40B4-BE49-F238E27FC236}">
                <a16:creationId xmlns:a16="http://schemas.microsoft.com/office/drawing/2014/main" id="{043A13F1-4766-8298-CEEF-ACB8D0FBD7A9}"/>
              </a:ext>
            </a:extLst>
          </p:cNvPr>
          <p:cNvSpPr/>
          <p:nvPr/>
        </p:nvSpPr>
        <p:spPr>
          <a:xfrm>
            <a:off x="5002810"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80" name="Straight Connector 79">
            <a:extLst>
              <a:ext uri="{FF2B5EF4-FFF2-40B4-BE49-F238E27FC236}">
                <a16:creationId xmlns:a16="http://schemas.microsoft.com/office/drawing/2014/main" id="{B86F51F1-6F8A-E369-9309-63A3F870A14E}"/>
              </a:ext>
            </a:extLst>
          </p:cNvPr>
          <p:cNvCxnSpPr>
            <a:cxnSpLocks/>
          </p:cNvCxnSpPr>
          <p:nvPr/>
        </p:nvCxnSpPr>
        <p:spPr>
          <a:xfrm>
            <a:off x="5650785"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D403D5A-77FF-E6D1-C04B-05598E59EA15}"/>
              </a:ext>
            </a:extLst>
          </p:cNvPr>
          <p:cNvCxnSpPr>
            <a:cxnSpLocks/>
          </p:cNvCxnSpPr>
          <p:nvPr/>
        </p:nvCxnSpPr>
        <p:spPr>
          <a:xfrm>
            <a:off x="5650785"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A857C52-3097-8C79-A3BF-043D96860CB2}"/>
              </a:ext>
            </a:extLst>
          </p:cNvPr>
          <p:cNvCxnSpPr>
            <a:cxnSpLocks/>
          </p:cNvCxnSpPr>
          <p:nvPr/>
        </p:nvCxnSpPr>
        <p:spPr>
          <a:xfrm>
            <a:off x="5650785"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53F6550A-EED9-EE8F-D837-28B276190483}"/>
              </a:ext>
            </a:extLst>
          </p:cNvPr>
          <p:cNvSpPr/>
          <p:nvPr/>
        </p:nvSpPr>
        <p:spPr>
          <a:xfrm>
            <a:off x="5002810"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84" name="Straight Connector 83">
            <a:extLst>
              <a:ext uri="{FF2B5EF4-FFF2-40B4-BE49-F238E27FC236}">
                <a16:creationId xmlns:a16="http://schemas.microsoft.com/office/drawing/2014/main" id="{E5EC62B6-E9B6-45DF-3E19-A2ED530DF43B}"/>
              </a:ext>
            </a:extLst>
          </p:cNvPr>
          <p:cNvCxnSpPr>
            <a:cxnSpLocks/>
          </p:cNvCxnSpPr>
          <p:nvPr/>
        </p:nvCxnSpPr>
        <p:spPr>
          <a:xfrm>
            <a:off x="5650785"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95" name="Rectangle: Single Corner Snipped 94">
            <a:extLst>
              <a:ext uri="{FF2B5EF4-FFF2-40B4-BE49-F238E27FC236}">
                <a16:creationId xmlns:a16="http://schemas.microsoft.com/office/drawing/2014/main" id="{0BCAD3CA-6EE6-8C19-26A9-A4B3DC9990BF}"/>
              </a:ext>
            </a:extLst>
          </p:cNvPr>
          <p:cNvSpPr/>
          <p:nvPr/>
        </p:nvSpPr>
        <p:spPr>
          <a:xfrm>
            <a:off x="8103767" y="2496911"/>
            <a:ext cx="2425277" cy="3092799"/>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6" name="Rectangle 95">
            <a:extLst>
              <a:ext uri="{FF2B5EF4-FFF2-40B4-BE49-F238E27FC236}">
                <a16:creationId xmlns:a16="http://schemas.microsoft.com/office/drawing/2014/main" id="{8FFC2468-C463-3553-3EA1-CEB7798289A9}"/>
              </a:ext>
            </a:extLst>
          </p:cNvPr>
          <p:cNvSpPr/>
          <p:nvPr/>
        </p:nvSpPr>
        <p:spPr>
          <a:xfrm>
            <a:off x="8462748" y="3529573"/>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7" name="Rectangle 96">
            <a:extLst>
              <a:ext uri="{FF2B5EF4-FFF2-40B4-BE49-F238E27FC236}">
                <a16:creationId xmlns:a16="http://schemas.microsoft.com/office/drawing/2014/main" id="{777C9B4D-53BD-FCC2-38D1-8C58367A89F4}"/>
              </a:ext>
            </a:extLst>
          </p:cNvPr>
          <p:cNvSpPr/>
          <p:nvPr/>
        </p:nvSpPr>
        <p:spPr>
          <a:xfrm>
            <a:off x="8462748" y="414412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8" name="Rectangle 97">
            <a:extLst>
              <a:ext uri="{FF2B5EF4-FFF2-40B4-BE49-F238E27FC236}">
                <a16:creationId xmlns:a16="http://schemas.microsoft.com/office/drawing/2014/main" id="{DC809665-F7DD-82F3-F705-DE1739AAC018}"/>
              </a:ext>
            </a:extLst>
          </p:cNvPr>
          <p:cNvSpPr/>
          <p:nvPr/>
        </p:nvSpPr>
        <p:spPr>
          <a:xfrm>
            <a:off x="8462748" y="4781541"/>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99" name="Straight Connector 98">
            <a:extLst>
              <a:ext uri="{FF2B5EF4-FFF2-40B4-BE49-F238E27FC236}">
                <a16:creationId xmlns:a16="http://schemas.microsoft.com/office/drawing/2014/main" id="{2514D10F-C6B0-9C1F-0760-0E34B559FA40}"/>
              </a:ext>
            </a:extLst>
          </p:cNvPr>
          <p:cNvCxnSpPr>
            <a:cxnSpLocks/>
          </p:cNvCxnSpPr>
          <p:nvPr/>
        </p:nvCxnSpPr>
        <p:spPr>
          <a:xfrm>
            <a:off x="9110723" y="3757778"/>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4EC441D-FB34-AA2F-2133-ABF93FFDB946}"/>
              </a:ext>
            </a:extLst>
          </p:cNvPr>
          <p:cNvCxnSpPr>
            <a:cxnSpLocks/>
          </p:cNvCxnSpPr>
          <p:nvPr/>
        </p:nvCxnSpPr>
        <p:spPr>
          <a:xfrm>
            <a:off x="9110723" y="4384080"/>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093EC47-C78F-D4F3-F536-E4F7AE13366A}"/>
              </a:ext>
            </a:extLst>
          </p:cNvPr>
          <p:cNvCxnSpPr>
            <a:cxnSpLocks/>
          </p:cNvCxnSpPr>
          <p:nvPr/>
        </p:nvCxnSpPr>
        <p:spPr>
          <a:xfrm>
            <a:off x="9110723" y="4997856"/>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02" name="Rectangle 101">
            <a:extLst>
              <a:ext uri="{FF2B5EF4-FFF2-40B4-BE49-F238E27FC236}">
                <a16:creationId xmlns:a16="http://schemas.microsoft.com/office/drawing/2014/main" id="{EB0C494F-8CC7-58AC-7105-BE462616E9F9}"/>
              </a:ext>
            </a:extLst>
          </p:cNvPr>
          <p:cNvSpPr/>
          <p:nvPr/>
        </p:nvSpPr>
        <p:spPr>
          <a:xfrm>
            <a:off x="8462748" y="2914956"/>
            <a:ext cx="372385" cy="372385"/>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103" name="Straight Connector 102">
            <a:extLst>
              <a:ext uri="{FF2B5EF4-FFF2-40B4-BE49-F238E27FC236}">
                <a16:creationId xmlns:a16="http://schemas.microsoft.com/office/drawing/2014/main" id="{AFC16DC3-1CF5-3A7C-E342-071B62E9BBF6}"/>
              </a:ext>
            </a:extLst>
          </p:cNvPr>
          <p:cNvCxnSpPr>
            <a:cxnSpLocks/>
          </p:cNvCxnSpPr>
          <p:nvPr/>
        </p:nvCxnSpPr>
        <p:spPr>
          <a:xfrm>
            <a:off x="9110723" y="3143161"/>
            <a:ext cx="1014607"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15" name="Group 114">
            <a:extLst>
              <a:ext uri="{FF2B5EF4-FFF2-40B4-BE49-F238E27FC236}">
                <a16:creationId xmlns:a16="http://schemas.microsoft.com/office/drawing/2014/main" id="{99E6A759-0A2C-6099-6360-14D703E4D215}"/>
              </a:ext>
            </a:extLst>
          </p:cNvPr>
          <p:cNvGrpSpPr/>
          <p:nvPr/>
        </p:nvGrpSpPr>
        <p:grpSpPr>
          <a:xfrm>
            <a:off x="4136803" y="2107056"/>
            <a:ext cx="1222764" cy="1180285"/>
            <a:chOff x="1129157" y="1753127"/>
            <a:chExt cx="3906712" cy="3770992"/>
          </a:xfrm>
        </p:grpSpPr>
        <p:sp>
          <p:nvSpPr>
            <p:cNvPr id="116" name="Oval 115">
              <a:extLst>
                <a:ext uri="{FF2B5EF4-FFF2-40B4-BE49-F238E27FC236}">
                  <a16:creationId xmlns:a16="http://schemas.microsoft.com/office/drawing/2014/main" id="{7F6C5C35-8BBB-A49B-08A2-9D4EE676603C}"/>
                </a:ext>
              </a:extLst>
            </p:cNvPr>
            <p:cNvSpPr/>
            <p:nvPr/>
          </p:nvSpPr>
          <p:spPr>
            <a:xfrm>
              <a:off x="1129157" y="1753127"/>
              <a:ext cx="3906712" cy="3770992"/>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17" name="Group 116">
              <a:extLst>
                <a:ext uri="{FF2B5EF4-FFF2-40B4-BE49-F238E27FC236}">
                  <a16:creationId xmlns:a16="http://schemas.microsoft.com/office/drawing/2014/main" id="{52F31EBC-7249-FA7A-AF98-7F4EEAC5BE74}"/>
                </a:ext>
              </a:extLst>
            </p:cNvPr>
            <p:cNvGrpSpPr/>
            <p:nvPr/>
          </p:nvGrpSpPr>
          <p:grpSpPr>
            <a:xfrm>
              <a:off x="2055607" y="2658593"/>
              <a:ext cx="2053811" cy="2135270"/>
              <a:chOff x="7892902" y="1235921"/>
              <a:chExt cx="1061882" cy="1131157"/>
            </a:xfrm>
            <a:solidFill>
              <a:schemeClr val="accent5"/>
            </a:solidFill>
          </p:grpSpPr>
          <p:sp>
            <p:nvSpPr>
              <p:cNvPr id="118" name="Arrow: Down 117">
                <a:extLst>
                  <a:ext uri="{FF2B5EF4-FFF2-40B4-BE49-F238E27FC236}">
                    <a16:creationId xmlns:a16="http://schemas.microsoft.com/office/drawing/2014/main" id="{5DFCE289-E77B-BD5C-E14F-65D56A9914CA}"/>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9" name="Arrow: Bent 118">
                <a:extLst>
                  <a:ext uri="{FF2B5EF4-FFF2-40B4-BE49-F238E27FC236}">
                    <a16:creationId xmlns:a16="http://schemas.microsoft.com/office/drawing/2014/main" id="{C2787426-110D-32E3-50F4-D802FB14CD51}"/>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0" name="Arrow: Bent 119">
                <a:extLst>
                  <a:ext uri="{FF2B5EF4-FFF2-40B4-BE49-F238E27FC236}">
                    <a16:creationId xmlns:a16="http://schemas.microsoft.com/office/drawing/2014/main" id="{AD029EDA-9C3F-A7F8-EA8E-89AC296B5132}"/>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121" name="Plus Sign 120">
                <a:extLst>
                  <a:ext uri="{FF2B5EF4-FFF2-40B4-BE49-F238E27FC236}">
                    <a16:creationId xmlns:a16="http://schemas.microsoft.com/office/drawing/2014/main" id="{5413A679-8919-1227-5504-7DD9156B2166}"/>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2" name="Circle: Hollow 121">
                <a:extLst>
                  <a:ext uri="{FF2B5EF4-FFF2-40B4-BE49-F238E27FC236}">
                    <a16:creationId xmlns:a16="http://schemas.microsoft.com/office/drawing/2014/main" id="{D273C7EE-7B6C-E488-A5FF-33EF9717010B}"/>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124" name="Oval 123">
            <a:extLst>
              <a:ext uri="{FF2B5EF4-FFF2-40B4-BE49-F238E27FC236}">
                <a16:creationId xmlns:a16="http://schemas.microsoft.com/office/drawing/2014/main" id="{71A31323-91B4-2899-FA45-722BB51B4921}"/>
              </a:ext>
            </a:extLst>
          </p:cNvPr>
          <p:cNvSpPr/>
          <p:nvPr/>
        </p:nvSpPr>
        <p:spPr>
          <a:xfrm>
            <a:off x="7599541" y="2107056"/>
            <a:ext cx="1222764" cy="1180285"/>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grpSp>
        <p:nvGrpSpPr>
          <p:cNvPr id="125" name="Group 124">
            <a:extLst>
              <a:ext uri="{FF2B5EF4-FFF2-40B4-BE49-F238E27FC236}">
                <a16:creationId xmlns:a16="http://schemas.microsoft.com/office/drawing/2014/main" id="{DFEF1B4E-2B74-3070-7DB1-E79267778287}"/>
              </a:ext>
            </a:extLst>
          </p:cNvPr>
          <p:cNvGrpSpPr/>
          <p:nvPr/>
        </p:nvGrpSpPr>
        <p:grpSpPr>
          <a:xfrm>
            <a:off x="7882782" y="2390457"/>
            <a:ext cx="608751" cy="703331"/>
            <a:chOff x="8021849" y="3622964"/>
            <a:chExt cx="932930" cy="1088645"/>
          </a:xfrm>
        </p:grpSpPr>
        <p:sp>
          <p:nvSpPr>
            <p:cNvPr id="126" name="Flowchart: Card 125">
              <a:extLst>
                <a:ext uri="{FF2B5EF4-FFF2-40B4-BE49-F238E27FC236}">
                  <a16:creationId xmlns:a16="http://schemas.microsoft.com/office/drawing/2014/main" id="{F42AA229-3571-B061-31DD-FC656EED9013}"/>
                </a:ext>
              </a:extLst>
            </p:cNvPr>
            <p:cNvSpPr/>
            <p:nvPr/>
          </p:nvSpPr>
          <p:spPr>
            <a:xfrm>
              <a:off x="8192676" y="3819749"/>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7" name="Flowchart: Card 126">
              <a:extLst>
                <a:ext uri="{FF2B5EF4-FFF2-40B4-BE49-F238E27FC236}">
                  <a16:creationId xmlns:a16="http://schemas.microsoft.com/office/drawing/2014/main" id="{FBB23216-5862-EDFF-A492-D6D7E6BEDC82}"/>
                </a:ext>
              </a:extLst>
            </p:cNvPr>
            <p:cNvSpPr/>
            <p:nvPr/>
          </p:nvSpPr>
          <p:spPr>
            <a:xfrm>
              <a:off x="8109763" y="3716795"/>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8" name="Flowchart: Card 127">
              <a:extLst>
                <a:ext uri="{FF2B5EF4-FFF2-40B4-BE49-F238E27FC236}">
                  <a16:creationId xmlns:a16="http://schemas.microsoft.com/office/drawing/2014/main" id="{052E7DB1-7006-5DFA-89B1-2A3367D69AEA}"/>
                </a:ext>
              </a:extLst>
            </p:cNvPr>
            <p:cNvSpPr/>
            <p:nvPr/>
          </p:nvSpPr>
          <p:spPr>
            <a:xfrm>
              <a:off x="8021849" y="3622964"/>
              <a:ext cx="762103" cy="891860"/>
            </a:xfrm>
            <a:prstGeom prst="flowChartPunchedCard">
              <a:avLst/>
            </a:prstGeom>
            <a:solidFill>
              <a:schemeClr val="accent5"/>
            </a:solid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9" name="Circle: Hollow 128">
              <a:extLst>
                <a:ext uri="{FF2B5EF4-FFF2-40B4-BE49-F238E27FC236}">
                  <a16:creationId xmlns:a16="http://schemas.microsoft.com/office/drawing/2014/main" id="{72AE9B2A-DB33-2F27-07F9-6376E3897028}"/>
                </a:ext>
              </a:extLst>
            </p:cNvPr>
            <p:cNvSpPr/>
            <p:nvPr/>
          </p:nvSpPr>
          <p:spPr>
            <a:xfrm>
              <a:off x="8158745" y="3843931"/>
              <a:ext cx="469221" cy="469221"/>
            </a:xfrm>
            <a:prstGeom prst="donut">
              <a:avLst>
                <a:gd name="adj" fmla="val 3218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130" name="Google Shape;114;p9">
            <a:extLst>
              <a:ext uri="{FF2B5EF4-FFF2-40B4-BE49-F238E27FC236}">
                <a16:creationId xmlns:a16="http://schemas.microsoft.com/office/drawing/2014/main" id="{54A00D72-6611-8F15-D48B-A6ACC1FE9C61}"/>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b="1" dirty="0">
                <a:solidFill>
                  <a:schemeClr val="accent5"/>
                </a:solidFill>
                <a:latin typeface="Arial"/>
                <a:ea typeface="Arial"/>
                <a:cs typeface="Arial"/>
                <a:sym typeface="Arial"/>
              </a:rPr>
              <a:t>3</a:t>
            </a:r>
            <a:r>
              <a:rPr lang="en-US" sz="1800" b="1" i="0" u="none" strike="noStrike" cap="none" dirty="0">
                <a:solidFill>
                  <a:schemeClr val="accent5"/>
                </a:solidFill>
                <a:latin typeface="Arial"/>
                <a:ea typeface="Arial"/>
                <a:cs typeface="Arial"/>
                <a:sym typeface="Arial"/>
              </a:rPr>
              <a:t>0 minutes  </a:t>
            </a:r>
            <a:endParaRPr b="1" dirty="0">
              <a:solidFill>
                <a:schemeClr val="accent5"/>
              </a:solidFill>
            </a:endParaRPr>
          </a:p>
        </p:txBody>
      </p:sp>
      <p:grpSp>
        <p:nvGrpSpPr>
          <p:cNvPr id="131" name="Group 130">
            <a:extLst>
              <a:ext uri="{FF2B5EF4-FFF2-40B4-BE49-F238E27FC236}">
                <a16:creationId xmlns:a16="http://schemas.microsoft.com/office/drawing/2014/main" id="{859E8A87-73F5-27CD-FA8D-DD2DDED3428C}"/>
              </a:ext>
            </a:extLst>
          </p:cNvPr>
          <p:cNvGrpSpPr/>
          <p:nvPr/>
        </p:nvGrpSpPr>
        <p:grpSpPr>
          <a:xfrm>
            <a:off x="357066" y="1224523"/>
            <a:ext cx="369332" cy="369332"/>
            <a:chOff x="6784825" y="4717805"/>
            <a:chExt cx="1170980" cy="1170980"/>
          </a:xfrm>
        </p:grpSpPr>
        <p:sp>
          <p:nvSpPr>
            <p:cNvPr id="132" name="Oval 131">
              <a:extLst>
                <a:ext uri="{FF2B5EF4-FFF2-40B4-BE49-F238E27FC236}">
                  <a16:creationId xmlns:a16="http://schemas.microsoft.com/office/drawing/2014/main" id="{981326C8-482D-B95C-0314-C3977513B98F}"/>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3" name="Oval 132">
              <a:extLst>
                <a:ext uri="{FF2B5EF4-FFF2-40B4-BE49-F238E27FC236}">
                  <a16:creationId xmlns:a16="http://schemas.microsoft.com/office/drawing/2014/main" id="{AF096642-09AD-7DCA-2E49-8B9DAD70A8F2}"/>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4" name="Rectangle 133">
              <a:extLst>
                <a:ext uri="{FF2B5EF4-FFF2-40B4-BE49-F238E27FC236}">
                  <a16:creationId xmlns:a16="http://schemas.microsoft.com/office/drawing/2014/main" id="{68C0A8F5-F94C-15C4-3DB9-4A90D11FF825}"/>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5" name="Rectangle 134">
              <a:extLst>
                <a:ext uri="{FF2B5EF4-FFF2-40B4-BE49-F238E27FC236}">
                  <a16:creationId xmlns:a16="http://schemas.microsoft.com/office/drawing/2014/main" id="{55E4BC5F-DD53-913E-96D9-6D5F3CE58AEF}"/>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2054470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17417E3E-9C47-2671-6FA1-B882D74542F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108982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A2E7A-1599-702C-7744-13458C9E3C4C}"/>
              </a:ext>
            </a:extLst>
          </p:cNvPr>
          <p:cNvSpPr>
            <a:spLocks noGrp="1"/>
          </p:cNvSpPr>
          <p:nvPr>
            <p:ph type="title"/>
          </p:nvPr>
        </p:nvSpPr>
        <p:spPr/>
        <p:txBody>
          <a:bodyPr/>
          <a:lstStyle/>
          <a:p>
            <a:r>
              <a:rPr lang="en-GB" dirty="0"/>
              <a:t>Case management is demanding!</a:t>
            </a:r>
            <a:endParaRPr lang="en-BE" dirty="0"/>
          </a:p>
        </p:txBody>
      </p:sp>
      <p:sp>
        <p:nvSpPr>
          <p:cNvPr id="26" name="TextBox 25">
            <a:extLst>
              <a:ext uri="{FF2B5EF4-FFF2-40B4-BE49-F238E27FC236}">
                <a16:creationId xmlns:a16="http://schemas.microsoft.com/office/drawing/2014/main" id="{B17E918C-0877-0EB7-5F58-D7FA52D9C6F6}"/>
              </a:ext>
            </a:extLst>
          </p:cNvPr>
          <p:cNvSpPr txBox="1"/>
          <p:nvPr/>
        </p:nvSpPr>
        <p:spPr>
          <a:xfrm>
            <a:off x="1000709" y="2378826"/>
            <a:ext cx="4103023" cy="2677656"/>
          </a:xfrm>
          <a:prstGeom prst="rect">
            <a:avLst/>
          </a:prstGeom>
          <a:noFill/>
        </p:spPr>
        <p:txBody>
          <a:bodyPr wrap="square" lIns="91440" tIns="45720" rIns="91440" bIns="45720" rtlCol="0" anchor="t">
            <a:spAutoFit/>
          </a:bodyPr>
          <a:lstStyle/>
          <a:p>
            <a:pPr algn="ctr"/>
            <a:r>
              <a:rPr lang="en-GB" sz="2400" dirty="0">
                <a:latin typeface="Arial" panose="020B0604020202020204" pitchFamily="34" charset="0"/>
                <a:cs typeface="Arial" panose="020B0604020202020204" pitchFamily="34" charset="0"/>
              </a:rPr>
              <a:t>Case management is very challenging and demanding work!</a:t>
            </a:r>
            <a:endParaRPr lang="en-US"/>
          </a:p>
          <a:p>
            <a:pPr algn="ctr"/>
            <a:endParaRPr lang="en-GB" sz="2400" dirty="0">
              <a:latin typeface="Arial" panose="020B0604020202020204" pitchFamily="34" charset="0"/>
              <a:cs typeface="Arial" panose="020B0604020202020204" pitchFamily="34" charset="0"/>
            </a:endParaRPr>
          </a:p>
          <a:p>
            <a:pPr algn="ctr"/>
            <a:r>
              <a:rPr lang="en-GB" sz="2400" dirty="0">
                <a:latin typeface="Arial"/>
                <a:cs typeface="Arial"/>
              </a:rPr>
              <a:t>Caseworkers should receive support from their supervisors</a:t>
            </a:r>
          </a:p>
        </p:txBody>
      </p:sp>
      <p:sp>
        <p:nvSpPr>
          <p:cNvPr id="25" name="Oval 24">
            <a:extLst>
              <a:ext uri="{FF2B5EF4-FFF2-40B4-BE49-F238E27FC236}">
                <a16:creationId xmlns:a16="http://schemas.microsoft.com/office/drawing/2014/main" id="{2EA20230-6E0F-6274-0DA0-090C2C3684CC}"/>
              </a:ext>
            </a:extLst>
          </p:cNvPr>
          <p:cNvSpPr/>
          <p:nvPr/>
        </p:nvSpPr>
        <p:spPr>
          <a:xfrm>
            <a:off x="6127911" y="1777324"/>
            <a:ext cx="1189605" cy="118960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Teardrop 27">
            <a:extLst>
              <a:ext uri="{FF2B5EF4-FFF2-40B4-BE49-F238E27FC236}">
                <a16:creationId xmlns:a16="http://schemas.microsoft.com/office/drawing/2014/main" id="{FEFE610A-B64E-4A76-13DF-187C6A310F10}"/>
              </a:ext>
            </a:extLst>
          </p:cNvPr>
          <p:cNvSpPr/>
          <p:nvPr/>
        </p:nvSpPr>
        <p:spPr>
          <a:xfrm rot="20337901" flipH="1">
            <a:off x="7874572" y="2085897"/>
            <a:ext cx="3479228" cy="3354182"/>
          </a:xfrm>
          <a:prstGeom prst="teardrop">
            <a:avLst>
              <a:gd name="adj" fmla="val 8307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7" name="Group 56">
            <a:extLst>
              <a:ext uri="{FF2B5EF4-FFF2-40B4-BE49-F238E27FC236}">
                <a16:creationId xmlns:a16="http://schemas.microsoft.com/office/drawing/2014/main" id="{851AFD95-C08B-3997-3FCD-5C5078367A02}"/>
              </a:ext>
            </a:extLst>
          </p:cNvPr>
          <p:cNvGrpSpPr/>
          <p:nvPr/>
        </p:nvGrpSpPr>
        <p:grpSpPr>
          <a:xfrm rot="19071023">
            <a:off x="5723228" y="4030043"/>
            <a:ext cx="1329577" cy="581386"/>
            <a:chOff x="5619725" y="3365440"/>
            <a:chExt cx="1329577" cy="581386"/>
          </a:xfrm>
        </p:grpSpPr>
        <p:sp>
          <p:nvSpPr>
            <p:cNvPr id="34" name="Oval 33">
              <a:extLst>
                <a:ext uri="{FF2B5EF4-FFF2-40B4-BE49-F238E27FC236}">
                  <a16:creationId xmlns:a16="http://schemas.microsoft.com/office/drawing/2014/main" id="{3594BAD9-B2FD-56C7-6766-9E83AD0A9672}"/>
                </a:ext>
              </a:extLst>
            </p:cNvPr>
            <p:cNvSpPr/>
            <p:nvPr/>
          </p:nvSpPr>
          <p:spPr>
            <a:xfrm>
              <a:off x="5619725" y="3489587"/>
              <a:ext cx="457239" cy="457239"/>
            </a:xfrm>
            <a:prstGeom prst="ellipse">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ectangle: Top Corners Rounded 34">
              <a:extLst>
                <a:ext uri="{FF2B5EF4-FFF2-40B4-BE49-F238E27FC236}">
                  <a16:creationId xmlns:a16="http://schemas.microsoft.com/office/drawing/2014/main" id="{83D9CAD7-7BFC-4E0C-D96A-3598B4BA8B07}"/>
                </a:ext>
              </a:extLst>
            </p:cNvPr>
            <p:cNvSpPr/>
            <p:nvPr/>
          </p:nvSpPr>
          <p:spPr>
            <a:xfrm rot="15019029">
              <a:off x="6352622" y="3120524"/>
              <a:ext cx="351763" cy="841596"/>
            </a:xfrm>
            <a:prstGeom prst="round2SameRect">
              <a:avLst>
                <a:gd name="adj1" fmla="val 50000"/>
                <a:gd name="adj2" fmla="val 0"/>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7" name="Rectangle: Top Corners Rounded 26">
            <a:extLst>
              <a:ext uri="{FF2B5EF4-FFF2-40B4-BE49-F238E27FC236}">
                <a16:creationId xmlns:a16="http://schemas.microsoft.com/office/drawing/2014/main" id="{6D50B882-A125-3E14-AA21-1A559D450932}"/>
              </a:ext>
            </a:extLst>
          </p:cNvPr>
          <p:cNvSpPr/>
          <p:nvPr/>
        </p:nvSpPr>
        <p:spPr>
          <a:xfrm>
            <a:off x="6481535" y="3113684"/>
            <a:ext cx="1077699" cy="2414575"/>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9" name="Group 58">
            <a:extLst>
              <a:ext uri="{FF2B5EF4-FFF2-40B4-BE49-F238E27FC236}">
                <a16:creationId xmlns:a16="http://schemas.microsoft.com/office/drawing/2014/main" id="{A7137CE9-DBD2-C792-1805-DF2CE1F2770E}"/>
              </a:ext>
            </a:extLst>
          </p:cNvPr>
          <p:cNvGrpSpPr/>
          <p:nvPr/>
        </p:nvGrpSpPr>
        <p:grpSpPr>
          <a:xfrm>
            <a:off x="7159905" y="3005367"/>
            <a:ext cx="518433" cy="1410176"/>
            <a:chOff x="7159905" y="3005367"/>
            <a:chExt cx="457239" cy="1243724"/>
          </a:xfrm>
        </p:grpSpPr>
        <p:sp>
          <p:nvSpPr>
            <p:cNvPr id="31" name="Oval 30">
              <a:extLst>
                <a:ext uri="{FF2B5EF4-FFF2-40B4-BE49-F238E27FC236}">
                  <a16:creationId xmlns:a16="http://schemas.microsoft.com/office/drawing/2014/main" id="{E73109DB-0F2A-9A0E-1B0C-C38DD50B27D8}"/>
                </a:ext>
              </a:extLst>
            </p:cNvPr>
            <p:cNvSpPr/>
            <p:nvPr/>
          </p:nvSpPr>
          <p:spPr>
            <a:xfrm>
              <a:off x="7159905" y="3005367"/>
              <a:ext cx="457239" cy="457239"/>
            </a:xfrm>
            <a:prstGeom prst="ellipse">
              <a:avLst/>
            </a:prstGeom>
            <a:solidFill>
              <a:schemeClr val="accent5"/>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Top Corners Rounded 35">
              <a:extLst>
                <a:ext uri="{FF2B5EF4-FFF2-40B4-BE49-F238E27FC236}">
                  <a16:creationId xmlns:a16="http://schemas.microsoft.com/office/drawing/2014/main" id="{7CD07F0A-BCA3-7004-9ABE-8B9DEC972C0A}"/>
                </a:ext>
              </a:extLst>
            </p:cNvPr>
            <p:cNvSpPr/>
            <p:nvPr/>
          </p:nvSpPr>
          <p:spPr>
            <a:xfrm rot="21416417">
              <a:off x="7216165" y="3548184"/>
              <a:ext cx="344717" cy="700907"/>
            </a:xfrm>
            <a:prstGeom prst="round2SameRect">
              <a:avLst>
                <a:gd name="adj1" fmla="val 50000"/>
                <a:gd name="adj2" fmla="val 50000"/>
              </a:avLst>
            </a:prstGeom>
            <a:solidFill>
              <a:schemeClr val="accent5"/>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7" name="Group 36">
            <a:extLst>
              <a:ext uri="{FF2B5EF4-FFF2-40B4-BE49-F238E27FC236}">
                <a16:creationId xmlns:a16="http://schemas.microsoft.com/office/drawing/2014/main" id="{471937CA-C3CD-CCD4-08EF-D474DA28CDFA}"/>
              </a:ext>
            </a:extLst>
          </p:cNvPr>
          <p:cNvGrpSpPr/>
          <p:nvPr/>
        </p:nvGrpSpPr>
        <p:grpSpPr>
          <a:xfrm>
            <a:off x="8421357" y="2557712"/>
            <a:ext cx="1040392" cy="928649"/>
            <a:chOff x="6770748" y="1158240"/>
            <a:chExt cx="1274726" cy="1121318"/>
          </a:xfrm>
          <a:solidFill>
            <a:schemeClr val="bg1"/>
          </a:solidFill>
        </p:grpSpPr>
        <p:grpSp>
          <p:nvGrpSpPr>
            <p:cNvPr id="38" name="Group 37">
              <a:extLst>
                <a:ext uri="{FF2B5EF4-FFF2-40B4-BE49-F238E27FC236}">
                  <a16:creationId xmlns:a16="http://schemas.microsoft.com/office/drawing/2014/main" id="{7B41C484-D287-77C7-1B1C-74E8E7FDB439}"/>
                </a:ext>
              </a:extLst>
            </p:cNvPr>
            <p:cNvGrpSpPr/>
            <p:nvPr/>
          </p:nvGrpSpPr>
          <p:grpSpPr>
            <a:xfrm rot="5400000">
              <a:off x="7128520" y="1362604"/>
              <a:ext cx="559182" cy="1274726"/>
              <a:chOff x="8619006" y="1366612"/>
              <a:chExt cx="416505" cy="949476"/>
            </a:xfrm>
            <a:grpFill/>
          </p:grpSpPr>
          <p:sp>
            <p:nvSpPr>
              <p:cNvPr id="40" name="Rectangle: Rounded Corners 39">
                <a:extLst>
                  <a:ext uri="{FF2B5EF4-FFF2-40B4-BE49-F238E27FC236}">
                    <a16:creationId xmlns:a16="http://schemas.microsoft.com/office/drawing/2014/main" id="{5BC6B052-639A-BE32-B50B-BE44600797B1}"/>
                  </a:ext>
                </a:extLst>
              </p:cNvPr>
              <p:cNvSpPr/>
              <p:nvPr/>
            </p:nvSpPr>
            <p:spPr>
              <a:xfrm rot="1076057" flipH="1">
                <a:off x="8840670" y="1614649"/>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Rectangle: Rounded Corners 40">
                <a:extLst>
                  <a:ext uri="{FF2B5EF4-FFF2-40B4-BE49-F238E27FC236}">
                    <a16:creationId xmlns:a16="http://schemas.microsoft.com/office/drawing/2014/main" id="{AE978C64-664B-7112-A748-C8706ADF3B90}"/>
                  </a:ext>
                </a:extLst>
              </p:cNvPr>
              <p:cNvSpPr/>
              <p:nvPr/>
            </p:nvSpPr>
            <p:spPr>
              <a:xfrm rot="20911244" flipH="1">
                <a:off x="8877905" y="1366612"/>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Rectangle: Rounded Corners 41">
                <a:extLst>
                  <a:ext uri="{FF2B5EF4-FFF2-40B4-BE49-F238E27FC236}">
                    <a16:creationId xmlns:a16="http://schemas.microsoft.com/office/drawing/2014/main" id="{2757C544-48EF-02E4-91CF-EBFAA33B3702}"/>
                  </a:ext>
                </a:extLst>
              </p:cNvPr>
              <p:cNvSpPr/>
              <p:nvPr/>
            </p:nvSpPr>
            <p:spPr>
              <a:xfrm rot="613090" flipH="1">
                <a:off x="8673953" y="1668726"/>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Flowchart: Manual Input 42">
                <a:extLst>
                  <a:ext uri="{FF2B5EF4-FFF2-40B4-BE49-F238E27FC236}">
                    <a16:creationId xmlns:a16="http://schemas.microsoft.com/office/drawing/2014/main" id="{65765EB8-2C1F-74C1-1033-8BCB57DF2BBD}"/>
                  </a:ext>
                </a:extLst>
              </p:cNvPr>
              <p:cNvSpPr/>
              <p:nvPr/>
            </p:nvSpPr>
            <p:spPr>
              <a:xfrm rot="17276057">
                <a:off x="8678142" y="1906154"/>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Rectangle 43">
                <a:extLst>
                  <a:ext uri="{FF2B5EF4-FFF2-40B4-BE49-F238E27FC236}">
                    <a16:creationId xmlns:a16="http://schemas.microsoft.com/office/drawing/2014/main" id="{E39AE400-F31E-F3DF-0F16-EA8705526347}"/>
                  </a:ext>
                </a:extLst>
              </p:cNvPr>
              <p:cNvSpPr/>
              <p:nvPr/>
            </p:nvSpPr>
            <p:spPr>
              <a:xfrm>
                <a:off x="8657142" y="2030875"/>
                <a:ext cx="241922" cy="2852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9" name="Circle: Hollow 38">
              <a:extLst>
                <a:ext uri="{FF2B5EF4-FFF2-40B4-BE49-F238E27FC236}">
                  <a16:creationId xmlns:a16="http://schemas.microsoft.com/office/drawing/2014/main" id="{214A5A8F-4D22-E808-2F28-8AB0F951B187}"/>
                </a:ext>
              </a:extLst>
            </p:cNvPr>
            <p:cNvSpPr/>
            <p:nvPr/>
          </p:nvSpPr>
          <p:spPr>
            <a:xfrm>
              <a:off x="7271980" y="1158240"/>
              <a:ext cx="566129" cy="566129"/>
            </a:xfrm>
            <a:prstGeom prst="donut">
              <a:avLst>
                <a:gd name="adj" fmla="val 317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45" name="Group 44">
            <a:extLst>
              <a:ext uri="{FF2B5EF4-FFF2-40B4-BE49-F238E27FC236}">
                <a16:creationId xmlns:a16="http://schemas.microsoft.com/office/drawing/2014/main" id="{BD1542D3-0EA7-478C-717C-D0F3B72F646F}"/>
              </a:ext>
            </a:extLst>
          </p:cNvPr>
          <p:cNvGrpSpPr/>
          <p:nvPr/>
        </p:nvGrpSpPr>
        <p:grpSpPr>
          <a:xfrm>
            <a:off x="9809620" y="3065663"/>
            <a:ext cx="1054577" cy="1096405"/>
            <a:chOff x="7892902" y="1235921"/>
            <a:chExt cx="1061882" cy="1131157"/>
          </a:xfrm>
          <a:solidFill>
            <a:schemeClr val="bg1"/>
          </a:solidFill>
        </p:grpSpPr>
        <p:sp>
          <p:nvSpPr>
            <p:cNvPr id="46" name="Arrow: Down 45">
              <a:extLst>
                <a:ext uri="{FF2B5EF4-FFF2-40B4-BE49-F238E27FC236}">
                  <a16:creationId xmlns:a16="http://schemas.microsoft.com/office/drawing/2014/main" id="{FCB10C8D-47D8-7E8F-2C92-B6D00CEE0935}"/>
                </a:ext>
              </a:extLst>
            </p:cNvPr>
            <p:cNvSpPr/>
            <p:nvPr/>
          </p:nvSpPr>
          <p:spPr>
            <a:xfrm rot="5400000">
              <a:off x="8306379" y="1225937"/>
              <a:ext cx="303317" cy="323285"/>
            </a:xfrm>
            <a:prstGeom prst="down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Arrow: Bent 46">
              <a:extLst>
                <a:ext uri="{FF2B5EF4-FFF2-40B4-BE49-F238E27FC236}">
                  <a16:creationId xmlns:a16="http://schemas.microsoft.com/office/drawing/2014/main" id="{3E0F2802-390E-B27B-F04D-8F39D3031ECD}"/>
                </a:ext>
              </a:extLst>
            </p:cNvPr>
            <p:cNvSpPr/>
            <p:nvPr/>
          </p:nvSpPr>
          <p:spPr>
            <a:xfrm flipV="1">
              <a:off x="7964825" y="1317951"/>
              <a:ext cx="663141" cy="675035"/>
            </a:xfrm>
            <a:prstGeom prst="ben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48" name="Arrow: Bent 47">
              <a:extLst>
                <a:ext uri="{FF2B5EF4-FFF2-40B4-BE49-F238E27FC236}">
                  <a16:creationId xmlns:a16="http://schemas.microsoft.com/office/drawing/2014/main" id="{92360692-5A1E-A7CC-0427-BCCD2E0269F5}"/>
                </a:ext>
              </a:extLst>
            </p:cNvPr>
            <p:cNvSpPr/>
            <p:nvPr/>
          </p:nvSpPr>
          <p:spPr>
            <a:xfrm flipH="1" flipV="1">
              <a:off x="8394122" y="1670575"/>
              <a:ext cx="541443" cy="675035"/>
            </a:xfrm>
            <a:prstGeom prst="bentArrow">
              <a:avLst>
                <a:gd name="adj1" fmla="val 31450"/>
                <a:gd name="adj2" fmla="val 28225"/>
                <a:gd name="adj3" fmla="val 25000"/>
                <a:gd name="adj4" fmla="val 4375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49" name="Plus Sign 48">
              <a:extLst>
                <a:ext uri="{FF2B5EF4-FFF2-40B4-BE49-F238E27FC236}">
                  <a16:creationId xmlns:a16="http://schemas.microsoft.com/office/drawing/2014/main" id="{567864D0-A579-8649-861D-C24E29CC4D3A}"/>
                </a:ext>
              </a:extLst>
            </p:cNvPr>
            <p:cNvSpPr/>
            <p:nvPr/>
          </p:nvSpPr>
          <p:spPr>
            <a:xfrm rot="2700000">
              <a:off x="7897288" y="1984220"/>
              <a:ext cx="378472" cy="387244"/>
            </a:xfrm>
            <a:prstGeom prst="mathPlus">
              <a:avLst>
                <a:gd name="adj1" fmla="val 2040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Circle: Hollow 49">
              <a:extLst>
                <a:ext uri="{FF2B5EF4-FFF2-40B4-BE49-F238E27FC236}">
                  <a16:creationId xmlns:a16="http://schemas.microsoft.com/office/drawing/2014/main" id="{3FA121E6-02F7-B438-9BEE-083A42ACF368}"/>
                </a:ext>
              </a:extLst>
            </p:cNvPr>
            <p:cNvSpPr/>
            <p:nvPr/>
          </p:nvSpPr>
          <p:spPr>
            <a:xfrm>
              <a:off x="8741260" y="1268041"/>
              <a:ext cx="213524" cy="213524"/>
            </a:xfrm>
            <a:prstGeom prst="donut">
              <a:avLst>
                <a:gd name="adj" fmla="val 3218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51" name="Group 50">
            <a:extLst>
              <a:ext uri="{FF2B5EF4-FFF2-40B4-BE49-F238E27FC236}">
                <a16:creationId xmlns:a16="http://schemas.microsoft.com/office/drawing/2014/main" id="{CF67C57C-9B04-4A44-EDD7-30CE66A591E0}"/>
              </a:ext>
            </a:extLst>
          </p:cNvPr>
          <p:cNvGrpSpPr/>
          <p:nvPr/>
        </p:nvGrpSpPr>
        <p:grpSpPr>
          <a:xfrm>
            <a:off x="8725579" y="3814110"/>
            <a:ext cx="884403" cy="1021812"/>
            <a:chOff x="8021849" y="3622964"/>
            <a:chExt cx="932930" cy="1088645"/>
          </a:xfrm>
        </p:grpSpPr>
        <p:sp>
          <p:nvSpPr>
            <p:cNvPr id="52" name="Flowchart: Card 51">
              <a:extLst>
                <a:ext uri="{FF2B5EF4-FFF2-40B4-BE49-F238E27FC236}">
                  <a16:creationId xmlns:a16="http://schemas.microsoft.com/office/drawing/2014/main" id="{0411B71E-82BE-6FBF-E761-ED553AD45A82}"/>
                </a:ext>
              </a:extLst>
            </p:cNvPr>
            <p:cNvSpPr/>
            <p:nvPr/>
          </p:nvSpPr>
          <p:spPr>
            <a:xfrm>
              <a:off x="8192676" y="3819749"/>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Flowchart: Card 52">
              <a:extLst>
                <a:ext uri="{FF2B5EF4-FFF2-40B4-BE49-F238E27FC236}">
                  <a16:creationId xmlns:a16="http://schemas.microsoft.com/office/drawing/2014/main" id="{B006071B-E5F8-28FE-C195-B5C90755B043}"/>
                </a:ext>
              </a:extLst>
            </p:cNvPr>
            <p:cNvSpPr/>
            <p:nvPr/>
          </p:nvSpPr>
          <p:spPr>
            <a:xfrm>
              <a:off x="8109763" y="3716795"/>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Flowchart: Card 53">
              <a:extLst>
                <a:ext uri="{FF2B5EF4-FFF2-40B4-BE49-F238E27FC236}">
                  <a16:creationId xmlns:a16="http://schemas.microsoft.com/office/drawing/2014/main" id="{DB526D35-AF52-D61E-EFC6-16E4F40240E1}"/>
                </a:ext>
              </a:extLst>
            </p:cNvPr>
            <p:cNvSpPr/>
            <p:nvPr/>
          </p:nvSpPr>
          <p:spPr>
            <a:xfrm>
              <a:off x="8021849" y="3622964"/>
              <a:ext cx="762103" cy="891860"/>
            </a:xfrm>
            <a:prstGeom prst="flowChartPunchedCard">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Circle: Hollow 54">
              <a:extLst>
                <a:ext uri="{FF2B5EF4-FFF2-40B4-BE49-F238E27FC236}">
                  <a16:creationId xmlns:a16="http://schemas.microsoft.com/office/drawing/2014/main" id="{CEB0FCC6-048F-DEB6-B91B-73DBB7055D43}"/>
                </a:ext>
              </a:extLst>
            </p:cNvPr>
            <p:cNvSpPr/>
            <p:nvPr/>
          </p:nvSpPr>
          <p:spPr>
            <a:xfrm>
              <a:off x="8158745" y="3843931"/>
              <a:ext cx="469221" cy="469221"/>
            </a:xfrm>
            <a:prstGeom prst="donut">
              <a:avLst>
                <a:gd name="adj" fmla="val 3218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89832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7911764" y="570272"/>
            <a:ext cx="0" cy="568524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8194090" y="277885"/>
            <a:ext cx="1533440" cy="646331"/>
          </a:xfrm>
          <a:prstGeom prst="rect">
            <a:avLst/>
          </a:prstGeom>
          <a:noFill/>
        </p:spPr>
        <p:txBody>
          <a:bodyPr wrap="square">
            <a:spAutoFit/>
          </a:bodyPr>
          <a:lstStyle/>
          <a:p>
            <a:pPr marL="0" indent="0">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Opening</a:t>
            </a:r>
          </a:p>
          <a:p>
            <a:pPr marL="0" indent="0">
              <a:buNone/>
            </a:pPr>
            <a:r>
              <a:rPr lang="en-US" i="1" dirty="0">
                <a:solidFill>
                  <a:schemeClr val="bg1"/>
                </a:solidFill>
                <a:latin typeface="Arial" panose="020B0604020202020204" pitchFamily="34" charset="0"/>
                <a:ea typeface="Calibri" panose="020F0502020204030204" pitchFamily="34" charset="0"/>
                <a:cs typeface="Arial" panose="020B0604020202020204" pitchFamily="34" charset="0"/>
              </a:rPr>
              <a:t>30</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minutes</a:t>
            </a:r>
          </a:p>
        </p:txBody>
      </p:sp>
      <p:sp>
        <p:nvSpPr>
          <p:cNvPr id="16" name="TextBox 15">
            <a:extLst>
              <a:ext uri="{FF2B5EF4-FFF2-40B4-BE49-F238E27FC236}">
                <a16:creationId xmlns:a16="http://schemas.microsoft.com/office/drawing/2014/main" id="{BBFB386E-6551-4A1A-A6BB-9382E7E7FF5C}"/>
              </a:ext>
            </a:extLst>
          </p:cNvPr>
          <p:cNvSpPr txBox="1"/>
          <p:nvPr/>
        </p:nvSpPr>
        <p:spPr>
          <a:xfrm>
            <a:off x="8197062" y="1098588"/>
            <a:ext cx="3284738" cy="646331"/>
          </a:xfrm>
          <a:prstGeom prst="rect">
            <a:avLst/>
          </a:prstGeom>
          <a:noFill/>
        </p:spPr>
        <p:txBody>
          <a:bodyPr wrap="square">
            <a:spAutoFit/>
          </a:bodyPr>
          <a:lstStyle/>
          <a:p>
            <a:pPr marL="0" indent="0">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What is case management?</a:t>
            </a:r>
          </a:p>
          <a:p>
            <a:pPr marL="0" indent="0">
              <a:buNone/>
            </a:pPr>
            <a:r>
              <a:rPr lang="en-US" i="1" dirty="0">
                <a:solidFill>
                  <a:schemeClr val="bg1"/>
                </a:solidFill>
                <a:latin typeface="Arial" panose="020B0604020202020204" pitchFamily="34" charset="0"/>
                <a:ea typeface="Calibri" panose="020F0502020204030204" pitchFamily="34" charset="0"/>
                <a:cs typeface="Arial" panose="020B0604020202020204" pitchFamily="34" charset="0"/>
              </a:rPr>
              <a:t>1 hour</a:t>
            </a:r>
            <a:endPar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6220286" y="1843540"/>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Break</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8194089" y="2244605"/>
            <a:ext cx="3284738" cy="1200329"/>
          </a:xfrm>
          <a:prstGeom prst="rect">
            <a:avLst/>
          </a:prstGeom>
          <a:noFill/>
        </p:spPr>
        <p:txBody>
          <a:bodyPr wrap="square">
            <a:spAutoFit/>
          </a:bodyPr>
          <a:lstStyle/>
          <a:p>
            <a:pPr marL="0" indent="0">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How do I approach case management and what is the process?</a:t>
            </a:r>
          </a:p>
          <a:p>
            <a:pPr marL="0" indent="0">
              <a:buNone/>
            </a:pPr>
            <a:r>
              <a:rPr lang="en-US" i="1" dirty="0">
                <a:solidFill>
                  <a:schemeClr val="bg1"/>
                </a:solidFill>
                <a:latin typeface="Arial" panose="020B0604020202020204" pitchFamily="34" charset="0"/>
                <a:ea typeface="Calibri" panose="020F0502020204030204" pitchFamily="34" charset="0"/>
                <a:cs typeface="Arial" panose="020B0604020202020204" pitchFamily="34" charset="0"/>
              </a:rPr>
              <a:t>1 hour 45</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minutes</a:t>
            </a:r>
          </a:p>
        </p:txBody>
      </p:sp>
      <p:sp>
        <p:nvSpPr>
          <p:cNvPr id="19" name="TextBox 18">
            <a:extLst>
              <a:ext uri="{FF2B5EF4-FFF2-40B4-BE49-F238E27FC236}">
                <a16:creationId xmlns:a16="http://schemas.microsoft.com/office/drawing/2014/main" id="{E1ED7D59-DD7D-4D01-8768-ED10E5D40571}"/>
              </a:ext>
            </a:extLst>
          </p:cNvPr>
          <p:cNvSpPr txBox="1"/>
          <p:nvPr/>
        </p:nvSpPr>
        <p:spPr>
          <a:xfrm>
            <a:off x="6220286" y="3265380"/>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Lunch</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8161644" y="3665473"/>
            <a:ext cx="3284738" cy="923330"/>
          </a:xfrm>
          <a:prstGeom prst="rect">
            <a:avLst/>
          </a:prstGeom>
          <a:noFill/>
        </p:spPr>
        <p:txBody>
          <a:bodyPr wrap="square">
            <a:spAutoFit/>
          </a:bodyPr>
          <a:lstStyle/>
          <a:p>
            <a:pPr marL="0" indent="0">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What is the role of the caseworker?</a:t>
            </a: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a:t>
            </a:r>
          </a:p>
        </p:txBody>
      </p:sp>
      <p:sp>
        <p:nvSpPr>
          <p:cNvPr id="21" name="TextBox 20">
            <a:extLst>
              <a:ext uri="{FF2B5EF4-FFF2-40B4-BE49-F238E27FC236}">
                <a16:creationId xmlns:a16="http://schemas.microsoft.com/office/drawing/2014/main" id="{9638F6D1-0A37-4F47-96E4-AEF2CAFF1F80}"/>
              </a:ext>
            </a:extLst>
          </p:cNvPr>
          <p:cNvSpPr txBox="1"/>
          <p:nvPr/>
        </p:nvSpPr>
        <p:spPr>
          <a:xfrm>
            <a:off x="6220286" y="4619292"/>
            <a:ext cx="1349407" cy="369332"/>
          </a:xfrm>
          <a:prstGeom prst="rect">
            <a:avLst/>
          </a:prstGeom>
          <a:noFill/>
        </p:spPr>
        <p:txBody>
          <a:bodyPr wrap="square">
            <a:spAutoFit/>
          </a:bodyPr>
          <a:lstStyle/>
          <a:p>
            <a:pPr marL="0" indent="0" algn="r">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Break</a:t>
            </a:r>
            <a:endParaRPr lang="en-US" b="1"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8194091" y="5957304"/>
            <a:ext cx="3284736" cy="646331"/>
          </a:xfrm>
          <a:prstGeom prst="rect">
            <a:avLst/>
          </a:prstGeom>
          <a:noFill/>
        </p:spPr>
        <p:txBody>
          <a:bodyPr wrap="square">
            <a:spAutoFit/>
          </a:bodyPr>
          <a:lstStyle/>
          <a:p>
            <a:pPr marL="0" indent="0">
              <a:buNone/>
            </a:pPr>
            <a:r>
              <a:rPr lang="en-US" b="1" dirty="0">
                <a:solidFill>
                  <a:schemeClr val="bg1"/>
                </a:solidFill>
                <a:latin typeface="Arial" panose="020B0604020202020204" pitchFamily="34" charset="0"/>
                <a:ea typeface="Calibri" panose="020F0502020204030204" pitchFamily="34" charset="0"/>
                <a:cs typeface="Arial" panose="020B0604020202020204" pitchFamily="34" charset="0"/>
              </a:rPr>
              <a:t>Closing</a:t>
            </a:r>
          </a:p>
          <a:p>
            <a:pPr marL="0" indent="0">
              <a:buNone/>
            </a:pP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1 hour</a:t>
            </a:r>
          </a:p>
        </p:txBody>
      </p:sp>
      <p:sp>
        <p:nvSpPr>
          <p:cNvPr id="25" name="Hexagon 24">
            <a:extLst>
              <a:ext uri="{FF2B5EF4-FFF2-40B4-BE49-F238E27FC236}">
                <a16:creationId xmlns:a16="http://schemas.microsoft.com/office/drawing/2014/main" id="{37D81114-568C-4AAA-9976-2EB696817307}"/>
              </a:ext>
            </a:extLst>
          </p:cNvPr>
          <p:cNvSpPr/>
          <p:nvPr/>
        </p:nvSpPr>
        <p:spPr>
          <a:xfrm rot="1782986">
            <a:off x="7725861" y="48028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0ED0933-38E5-4291-92C0-36AAF9EA44E0}"/>
              </a:ext>
            </a:extLst>
          </p:cNvPr>
          <p:cNvSpPr/>
          <p:nvPr/>
        </p:nvSpPr>
        <p:spPr>
          <a:xfrm rot="1782986">
            <a:off x="7725861" y="118410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5CC97698-DC01-431C-AEDD-1668768F0EEE}"/>
              </a:ext>
            </a:extLst>
          </p:cNvPr>
          <p:cNvSpPr/>
          <p:nvPr/>
        </p:nvSpPr>
        <p:spPr>
          <a:xfrm rot="1782986">
            <a:off x="7725861" y="1887928"/>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A5B85DC-E1FF-4A6D-8A92-F746BD9463B7}"/>
              </a:ext>
            </a:extLst>
          </p:cNvPr>
          <p:cNvSpPr/>
          <p:nvPr/>
        </p:nvSpPr>
        <p:spPr>
          <a:xfrm rot="1782986">
            <a:off x="7725861" y="259175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6E790813-CBBC-4F6E-8474-FED90FEA223A}"/>
              </a:ext>
            </a:extLst>
          </p:cNvPr>
          <p:cNvSpPr/>
          <p:nvPr/>
        </p:nvSpPr>
        <p:spPr>
          <a:xfrm rot="1782986">
            <a:off x="7725861" y="3295572"/>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23D8AA94-FFBD-4F15-A021-C7F67B4A9317}"/>
              </a:ext>
            </a:extLst>
          </p:cNvPr>
          <p:cNvSpPr/>
          <p:nvPr/>
        </p:nvSpPr>
        <p:spPr>
          <a:xfrm rot="1782986">
            <a:off x="7725861" y="3999394"/>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1A21B561-6CC5-4F29-9E34-644CC16CF189}"/>
              </a:ext>
            </a:extLst>
          </p:cNvPr>
          <p:cNvSpPr/>
          <p:nvPr/>
        </p:nvSpPr>
        <p:spPr>
          <a:xfrm rot="1782986">
            <a:off x="7725861" y="4703216"/>
            <a:ext cx="335595" cy="289306"/>
          </a:xfrm>
          <a:prstGeom prst="hexagon">
            <a:avLst>
              <a:gd name="adj" fmla="val 28965"/>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ACB160BB-5C43-437B-A56D-9358A65C17FB}"/>
              </a:ext>
            </a:extLst>
          </p:cNvPr>
          <p:cNvSpPr/>
          <p:nvPr/>
        </p:nvSpPr>
        <p:spPr>
          <a:xfrm rot="1782986">
            <a:off x="7725861" y="5407038"/>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7FB9D514-CF6E-41F3-A7D1-DE079B808ACA}"/>
              </a:ext>
            </a:extLst>
          </p:cNvPr>
          <p:cNvSpPr/>
          <p:nvPr/>
        </p:nvSpPr>
        <p:spPr>
          <a:xfrm rot="1782986">
            <a:off x="7725861" y="611086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r>
              <a:rPr lang="en-CA" sz="4400" dirty="0"/>
              <a:t>Agenda</a:t>
            </a:r>
          </a:p>
        </p:txBody>
      </p:sp>
      <p:sp>
        <p:nvSpPr>
          <p:cNvPr id="5" name="TextBox 4">
            <a:extLst>
              <a:ext uri="{FF2B5EF4-FFF2-40B4-BE49-F238E27FC236}">
                <a16:creationId xmlns:a16="http://schemas.microsoft.com/office/drawing/2014/main" id="{3036335B-D8E8-8F70-C40E-F65D7F85CB92}"/>
              </a:ext>
            </a:extLst>
          </p:cNvPr>
          <p:cNvSpPr txBox="1"/>
          <p:nvPr/>
        </p:nvSpPr>
        <p:spPr>
          <a:xfrm>
            <a:off x="8197062" y="4887321"/>
            <a:ext cx="3538436" cy="923330"/>
          </a:xfrm>
          <a:prstGeom prst="rect">
            <a:avLst/>
          </a:prstGeom>
          <a:noFill/>
        </p:spPr>
        <p:txBody>
          <a:bodyPr wrap="square">
            <a:spAutoFit/>
          </a:bodyPr>
          <a:lstStyle/>
          <a:p>
            <a:pPr marL="0" indent="0">
              <a:buNone/>
            </a:pPr>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How to collect and store child’s information? </a:t>
            </a:r>
          </a:p>
          <a:p>
            <a:pPr marL="0" indent="0">
              <a:buNone/>
            </a:pPr>
            <a:r>
              <a:rPr lang="en-US" i="1" dirty="0">
                <a:solidFill>
                  <a:schemeClr val="bg1"/>
                </a:solidFill>
                <a:latin typeface="Arial" panose="020B0604020202020204" pitchFamily="34" charset="0"/>
                <a:ea typeface="Calibri" panose="020F0502020204030204" pitchFamily="34" charset="0"/>
                <a:cs typeface="Arial" panose="020B0604020202020204" pitchFamily="34" charset="0"/>
              </a:rPr>
              <a:t>1 hour 15 minutes</a:t>
            </a:r>
            <a:endPar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Key learning points</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85410" y="3721306"/>
            <a:ext cx="3418037" cy="1385700"/>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The core functions of a caseworker are support, information management, and coordination.</a:t>
            </a:r>
          </a:p>
        </p:txBody>
      </p:sp>
      <p:sp>
        <p:nvSpPr>
          <p:cNvPr id="34" name="5-Point Star 5">
            <a:extLst>
              <a:ext uri="{FF2B5EF4-FFF2-40B4-BE49-F238E27FC236}">
                <a16:creationId xmlns:a16="http://schemas.microsoft.com/office/drawing/2014/main" id="{ECAC8C23-BF90-4E64-B2A2-0921CEE866DC}"/>
              </a:ext>
            </a:extLst>
          </p:cNvPr>
          <p:cNvSpPr/>
          <p:nvPr/>
        </p:nvSpPr>
        <p:spPr>
          <a:xfrm>
            <a:off x="2068649" y="2090596"/>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5-Point Star 5">
            <a:extLst>
              <a:ext uri="{FF2B5EF4-FFF2-40B4-BE49-F238E27FC236}">
                <a16:creationId xmlns:a16="http://schemas.microsoft.com/office/drawing/2014/main" id="{565A03CD-EECF-C5FC-757A-4AE777822463}"/>
              </a:ext>
            </a:extLst>
          </p:cNvPr>
          <p:cNvSpPr/>
          <p:nvPr/>
        </p:nvSpPr>
        <p:spPr>
          <a:xfrm>
            <a:off x="5570220" y="2100932"/>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a:extLst>
              <a:ext uri="{FF2B5EF4-FFF2-40B4-BE49-F238E27FC236}">
                <a16:creationId xmlns:a16="http://schemas.microsoft.com/office/drawing/2014/main" id="{CC16D312-C462-4653-86DE-512682CB73D3}"/>
              </a:ext>
            </a:extLst>
          </p:cNvPr>
          <p:cNvSpPr txBox="1"/>
          <p:nvPr/>
        </p:nvSpPr>
        <p:spPr>
          <a:xfrm>
            <a:off x="4568862" y="3721306"/>
            <a:ext cx="3414494" cy="1056379"/>
          </a:xfrm>
          <a:prstGeom prst="rect">
            <a:avLst/>
          </a:prstGeom>
          <a:noFill/>
        </p:spPr>
        <p:txBody>
          <a:bodyPr wrap="square" lIns="91440" tIns="45720" rIns="91440" bIns="45720" anchor="t">
            <a:spAutoFit/>
          </a:bodyPr>
          <a:lstStyle/>
          <a:p>
            <a:pPr algn="ctr">
              <a:lnSpc>
                <a:spcPct val="107000"/>
              </a:lnSpc>
            </a:pPr>
            <a:r>
              <a:rPr lang="en-US" sz="2000" dirty="0">
                <a:effectLst/>
                <a:latin typeface="Arial"/>
                <a:ea typeface="Calibri" panose="020F0502020204030204" pitchFamily="34" charset="0"/>
                <a:cs typeface="Arial"/>
              </a:rPr>
              <a:t>Each core function contains a series of </a:t>
            </a:r>
            <a:r>
              <a:rPr lang="en-US" sz="2000" dirty="0">
                <a:latin typeface="Arial"/>
                <a:ea typeface="Calibri" panose="020F0502020204030204" pitchFamily="34" charset="0"/>
                <a:cs typeface="Arial"/>
              </a:rPr>
              <a:t>caseworker </a:t>
            </a:r>
            <a:r>
              <a:rPr lang="en-US" sz="2000" dirty="0">
                <a:effectLst/>
                <a:latin typeface="Arial"/>
                <a:ea typeface="Calibri" panose="020F0502020204030204" pitchFamily="34" charset="0"/>
                <a:cs typeface="Arial"/>
              </a:rPr>
              <a:t>responsibilities</a:t>
            </a:r>
            <a:r>
              <a:rPr lang="en-US" sz="2000" dirty="0">
                <a:latin typeface="Arial"/>
                <a:ea typeface="Calibri" panose="020F0502020204030204" pitchFamily="34" charset="0"/>
                <a:cs typeface="Arial"/>
              </a:rPr>
              <a:t>.</a:t>
            </a:r>
            <a:endParaRPr lang="en-US" sz="2000" dirty="0">
              <a:effectLst/>
              <a:latin typeface="Arial"/>
              <a:ea typeface="Calibri" panose="020F0502020204030204" pitchFamily="34" charset="0"/>
              <a:cs typeface="Arial"/>
            </a:endParaRPr>
          </a:p>
        </p:txBody>
      </p:sp>
      <p:sp>
        <p:nvSpPr>
          <p:cNvPr id="5" name="5-Point Star 5">
            <a:extLst>
              <a:ext uri="{FF2B5EF4-FFF2-40B4-BE49-F238E27FC236}">
                <a16:creationId xmlns:a16="http://schemas.microsoft.com/office/drawing/2014/main" id="{109AA038-5F6E-8D7D-E20D-F974B7D49E35}"/>
              </a:ext>
            </a:extLst>
          </p:cNvPr>
          <p:cNvSpPr/>
          <p:nvPr/>
        </p:nvSpPr>
        <p:spPr>
          <a:xfrm>
            <a:off x="9238047" y="2090596"/>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a:extLst>
              <a:ext uri="{FF2B5EF4-FFF2-40B4-BE49-F238E27FC236}">
                <a16:creationId xmlns:a16="http://schemas.microsoft.com/office/drawing/2014/main" id="{AFE4F547-4B09-F3AF-6F0F-7956A00B715B}"/>
              </a:ext>
            </a:extLst>
          </p:cNvPr>
          <p:cNvSpPr txBox="1"/>
          <p:nvPr/>
        </p:nvSpPr>
        <p:spPr>
          <a:xfrm>
            <a:off x="8449480" y="3721306"/>
            <a:ext cx="2628695" cy="727059"/>
          </a:xfrm>
          <a:prstGeom prst="rect">
            <a:avLst/>
          </a:prstGeom>
          <a:noFill/>
        </p:spPr>
        <p:txBody>
          <a:bodyPr wrap="square">
            <a:spAutoFit/>
          </a:bodyPr>
          <a:lstStyle/>
          <a:p>
            <a:pPr lvl="0" algn="ctr">
              <a:lnSpc>
                <a:spcPct val="107000"/>
              </a:lnSpc>
            </a:pPr>
            <a:r>
              <a:rPr lang="en-US" sz="2000" dirty="0">
                <a:effectLst/>
                <a:latin typeface="Arial" panose="020B0604020202020204" pitchFamily="34" charset="0"/>
                <a:ea typeface="Calibri" panose="020F0502020204030204" pitchFamily="34" charset="0"/>
                <a:cs typeface="Arial" panose="020B0604020202020204" pitchFamily="34" charset="0"/>
              </a:rPr>
              <a:t>Case management is a very demanding job</a:t>
            </a:r>
          </a:p>
        </p:txBody>
      </p:sp>
    </p:spTree>
    <p:extLst>
      <p:ext uri="{BB962C8B-B14F-4D97-AF65-F5344CB8AC3E}">
        <p14:creationId xmlns:p14="http://schemas.microsoft.com/office/powerpoint/2010/main" val="12331252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04246C5D-2BE2-4A45-D956-E74624A36A4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a:solidFill>
                  <a:schemeClr val="bg1"/>
                </a:solidFill>
                <a:latin typeface="Garamond"/>
              </a:rPr>
              <a:t>How to collect and store child’s information? </a:t>
            </a:r>
          </a:p>
        </p:txBody>
      </p:sp>
    </p:spTree>
    <p:extLst>
      <p:ext uri="{BB962C8B-B14F-4D97-AF65-F5344CB8AC3E}">
        <p14:creationId xmlns:p14="http://schemas.microsoft.com/office/powerpoint/2010/main" val="12143472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t>Discussion in pairs</a:t>
            </a:r>
            <a:endParaRPr lang="en-BE" dirty="0"/>
          </a:p>
        </p:txBody>
      </p:sp>
      <p:sp>
        <p:nvSpPr>
          <p:cNvPr id="4" name="Rectangle 3">
            <a:extLst>
              <a:ext uri="{FF2B5EF4-FFF2-40B4-BE49-F238E27FC236}">
                <a16:creationId xmlns:a16="http://schemas.microsoft.com/office/drawing/2014/main" id="{4D93D22D-FB97-0F71-EDA9-70C82D549C62}"/>
              </a:ext>
            </a:extLst>
          </p:cNvPr>
          <p:cNvSpPr/>
          <p:nvPr/>
        </p:nvSpPr>
        <p:spPr>
          <a:xfrm>
            <a:off x="6172200" y="1749287"/>
            <a:ext cx="4819237" cy="39613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600" b="1" dirty="0">
                <a:solidFill>
                  <a:schemeClr val="tx1"/>
                </a:solidFill>
                <a:latin typeface="Arial"/>
                <a:cs typeface="Arial"/>
              </a:rPr>
              <a:t>Why do caseworkers collect and store a child’s information in case management?</a:t>
            </a:r>
            <a:endParaRPr lang="en-BE" sz="3600" b="1" dirty="0">
              <a:solidFill>
                <a:schemeClr val="tx1"/>
              </a:solidFill>
              <a:latin typeface="Arial"/>
              <a:cs typeface="Arial"/>
            </a:endParaRPr>
          </a:p>
        </p:txBody>
      </p:sp>
      <p:grpSp>
        <p:nvGrpSpPr>
          <p:cNvPr id="3" name="Google Shape;314;p4">
            <a:extLst>
              <a:ext uri="{FF2B5EF4-FFF2-40B4-BE49-F238E27FC236}">
                <a16:creationId xmlns:a16="http://schemas.microsoft.com/office/drawing/2014/main" id="{CFC7912F-1067-170E-02E7-3E0CAA055186}"/>
              </a:ext>
            </a:extLst>
          </p:cNvPr>
          <p:cNvGrpSpPr/>
          <p:nvPr/>
        </p:nvGrpSpPr>
        <p:grpSpPr>
          <a:xfrm>
            <a:off x="1200563" y="2368818"/>
            <a:ext cx="4194397" cy="2722295"/>
            <a:chOff x="3400707" y="1772174"/>
            <a:chExt cx="5758105" cy="3737192"/>
          </a:xfrm>
          <a:solidFill>
            <a:schemeClr val="accent5"/>
          </a:solidFill>
        </p:grpSpPr>
        <p:sp>
          <p:nvSpPr>
            <p:cNvPr id="5" name="Google Shape;315;p4">
              <a:extLst>
                <a:ext uri="{FF2B5EF4-FFF2-40B4-BE49-F238E27FC236}">
                  <a16:creationId xmlns:a16="http://schemas.microsoft.com/office/drawing/2014/main" id="{5B865034-3593-984F-303A-3247FF759F16}"/>
                </a:ext>
              </a:extLst>
            </p:cNvPr>
            <p:cNvSpPr/>
            <p:nvPr/>
          </p:nvSpPr>
          <p:spPr>
            <a:xfrm>
              <a:off x="3400707"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 name="Google Shape;316;p4">
              <a:extLst>
                <a:ext uri="{FF2B5EF4-FFF2-40B4-BE49-F238E27FC236}">
                  <a16:creationId xmlns:a16="http://schemas.microsoft.com/office/drawing/2014/main" id="{FF37194B-C9B3-7B5B-55A2-9BD4F2966E6E}"/>
                </a:ext>
              </a:extLst>
            </p:cNvPr>
            <p:cNvSpPr/>
            <p:nvPr/>
          </p:nvSpPr>
          <p:spPr>
            <a:xfrm>
              <a:off x="7746572" y="2359766"/>
              <a:ext cx="1412240" cy="141224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1" name="Google Shape;317;p4">
              <a:extLst>
                <a:ext uri="{FF2B5EF4-FFF2-40B4-BE49-F238E27FC236}">
                  <a16:creationId xmlns:a16="http://schemas.microsoft.com/office/drawing/2014/main" id="{0DCA31E9-8C45-85AB-873E-45398FE83718}"/>
                </a:ext>
              </a:extLst>
            </p:cNvPr>
            <p:cNvSpPr/>
            <p:nvPr/>
          </p:nvSpPr>
          <p:spPr>
            <a:xfrm>
              <a:off x="3400707"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 name="Google Shape;318;p4">
              <a:extLst>
                <a:ext uri="{FF2B5EF4-FFF2-40B4-BE49-F238E27FC236}">
                  <a16:creationId xmlns:a16="http://schemas.microsoft.com/office/drawing/2014/main" id="{CE5BBA16-5858-F6B6-638F-832AD4DC9332}"/>
                </a:ext>
              </a:extLst>
            </p:cNvPr>
            <p:cNvSpPr/>
            <p:nvPr/>
          </p:nvSpPr>
          <p:spPr>
            <a:xfrm>
              <a:off x="7822921" y="4048152"/>
              <a:ext cx="1335891" cy="1461214"/>
            </a:xfrm>
            <a:prstGeom prst="round2SameRect">
              <a:avLst>
                <a:gd name="adj1" fmla="val 50000"/>
                <a:gd name="adj2" fmla="val 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3" name="Google Shape;319;p4">
              <a:extLst>
                <a:ext uri="{FF2B5EF4-FFF2-40B4-BE49-F238E27FC236}">
                  <a16:creationId xmlns:a16="http://schemas.microsoft.com/office/drawing/2014/main" id="{D25E923A-C371-77C4-0D6A-99E957022AD8}"/>
                </a:ext>
              </a:extLst>
            </p:cNvPr>
            <p:cNvSpPr/>
            <p:nvPr/>
          </p:nvSpPr>
          <p:spPr>
            <a:xfrm>
              <a:off x="4351095" y="2702772"/>
              <a:ext cx="771005"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Google Shape;320;p4">
              <a:extLst>
                <a:ext uri="{FF2B5EF4-FFF2-40B4-BE49-F238E27FC236}">
                  <a16:creationId xmlns:a16="http://schemas.microsoft.com/office/drawing/2014/main" id="{91B95CEC-F832-3155-879A-81DC582D848E}"/>
                </a:ext>
              </a:extLst>
            </p:cNvPr>
            <p:cNvSpPr/>
            <p:nvPr/>
          </p:nvSpPr>
          <p:spPr>
            <a:xfrm flipH="1">
              <a:off x="7347577" y="2785543"/>
              <a:ext cx="950687" cy="771005"/>
            </a:xfrm>
            <a:prstGeom prst="chord">
              <a:avLst>
                <a:gd name="adj1" fmla="val 2700000"/>
                <a:gd name="adj2" fmla="val 9734345"/>
              </a:avLst>
            </a:prstGeom>
            <a:solidFill>
              <a:schemeClr val="bg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321;p4">
              <a:extLst>
                <a:ext uri="{FF2B5EF4-FFF2-40B4-BE49-F238E27FC236}">
                  <a16:creationId xmlns:a16="http://schemas.microsoft.com/office/drawing/2014/main" id="{6C6408B3-427A-97AA-DDCE-2EFA08F13F4B}"/>
                </a:ext>
              </a:extLst>
            </p:cNvPr>
            <p:cNvSpPr/>
            <p:nvPr/>
          </p:nvSpPr>
          <p:spPr>
            <a:xfrm>
              <a:off x="5001335" y="1772174"/>
              <a:ext cx="1524000" cy="1175183"/>
            </a:xfrm>
            <a:prstGeom prst="wedgeRoundRectCallou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 name="Google Shape;322;p4">
              <a:extLst>
                <a:ext uri="{FF2B5EF4-FFF2-40B4-BE49-F238E27FC236}">
                  <a16:creationId xmlns:a16="http://schemas.microsoft.com/office/drawing/2014/main" id="{E8DBC47F-FA2A-42F9-02B2-22BD7CC9758F}"/>
                </a:ext>
              </a:extLst>
            </p:cNvPr>
            <p:cNvSpPr/>
            <p:nvPr/>
          </p:nvSpPr>
          <p:spPr>
            <a:xfrm>
              <a:off x="6034184" y="2500682"/>
              <a:ext cx="1524000" cy="1175183"/>
            </a:xfrm>
            <a:prstGeom prst="wedgeRoundRectCallout">
              <a:avLst>
                <a:gd name="adj1" fmla="val 59833"/>
                <a:gd name="adj2" fmla="val 21866"/>
                <a:gd name="adj3" fmla="val 16667"/>
              </a:avLst>
            </a:prstGeom>
            <a:grpFill/>
            <a:ln w="5715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17" name="Google Shape;114;p9">
            <a:extLst>
              <a:ext uri="{FF2B5EF4-FFF2-40B4-BE49-F238E27FC236}">
                <a16:creationId xmlns:a16="http://schemas.microsoft.com/office/drawing/2014/main" id="{DAD10492-CF4D-33CB-2BD9-F3EFAA4A204E}"/>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18" name="Group 17">
            <a:extLst>
              <a:ext uri="{FF2B5EF4-FFF2-40B4-BE49-F238E27FC236}">
                <a16:creationId xmlns:a16="http://schemas.microsoft.com/office/drawing/2014/main" id="{87AEEEBB-05AA-D6A7-8165-CE2C4C4A1690}"/>
              </a:ext>
            </a:extLst>
          </p:cNvPr>
          <p:cNvGrpSpPr/>
          <p:nvPr/>
        </p:nvGrpSpPr>
        <p:grpSpPr>
          <a:xfrm>
            <a:off x="357066" y="1224523"/>
            <a:ext cx="369332" cy="369332"/>
            <a:chOff x="6784825" y="4717805"/>
            <a:chExt cx="1170980" cy="1170980"/>
          </a:xfrm>
        </p:grpSpPr>
        <p:sp>
          <p:nvSpPr>
            <p:cNvPr id="19" name="Oval 18">
              <a:extLst>
                <a:ext uri="{FF2B5EF4-FFF2-40B4-BE49-F238E27FC236}">
                  <a16:creationId xmlns:a16="http://schemas.microsoft.com/office/drawing/2014/main" id="{3C862EB3-5A0A-05D5-3B49-0ECCF3918EF4}"/>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52E44E7E-4703-0334-D7AC-26F0897126C6}"/>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D556086D-6B1F-9BDD-32AE-03F50D09491C}"/>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ectangle 21">
              <a:extLst>
                <a:ext uri="{FF2B5EF4-FFF2-40B4-BE49-F238E27FC236}">
                  <a16:creationId xmlns:a16="http://schemas.microsoft.com/office/drawing/2014/main" id="{385FE9F3-C25B-5B01-B829-F4D590A8C36F}"/>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11255055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8D51B5-3947-559C-1A06-B8F9DD6D5394}"/>
              </a:ext>
            </a:extLst>
          </p:cNvPr>
          <p:cNvSpPr>
            <a:spLocks noGrp="1"/>
          </p:cNvSpPr>
          <p:nvPr>
            <p:ph type="title"/>
          </p:nvPr>
        </p:nvSpPr>
        <p:spPr/>
        <p:txBody>
          <a:bodyPr>
            <a:normAutofit fontScale="90000"/>
          </a:bodyPr>
          <a:lstStyle/>
          <a:p>
            <a:r>
              <a:rPr lang="en-GB" sz="3600" dirty="0"/>
              <a:t>Reasons to collect and store a child’s information</a:t>
            </a:r>
          </a:p>
        </p:txBody>
      </p:sp>
      <p:grpSp>
        <p:nvGrpSpPr>
          <p:cNvPr id="2" name="Group 1">
            <a:extLst>
              <a:ext uri="{FF2B5EF4-FFF2-40B4-BE49-F238E27FC236}">
                <a16:creationId xmlns:a16="http://schemas.microsoft.com/office/drawing/2014/main" id="{E32812B2-A3B6-EEF7-F095-24469B5DD759}"/>
              </a:ext>
            </a:extLst>
          </p:cNvPr>
          <p:cNvGrpSpPr/>
          <p:nvPr/>
        </p:nvGrpSpPr>
        <p:grpSpPr>
          <a:xfrm>
            <a:off x="1629093" y="2510338"/>
            <a:ext cx="2038521" cy="2371836"/>
            <a:chOff x="8021849" y="3622964"/>
            <a:chExt cx="932930" cy="1088645"/>
          </a:xfrm>
          <a:solidFill>
            <a:schemeClr val="accent5"/>
          </a:solidFill>
        </p:grpSpPr>
        <p:sp>
          <p:nvSpPr>
            <p:cNvPr id="16" name="Flowchart: Card 15">
              <a:extLst>
                <a:ext uri="{FF2B5EF4-FFF2-40B4-BE49-F238E27FC236}">
                  <a16:creationId xmlns:a16="http://schemas.microsoft.com/office/drawing/2014/main" id="{1FCCAE62-DD7D-2971-AB3D-F6ED6C707974}"/>
                </a:ext>
              </a:extLst>
            </p:cNvPr>
            <p:cNvSpPr/>
            <p:nvPr/>
          </p:nvSpPr>
          <p:spPr>
            <a:xfrm>
              <a:off x="8192676" y="3819749"/>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Flowchart: Card 16">
              <a:extLst>
                <a:ext uri="{FF2B5EF4-FFF2-40B4-BE49-F238E27FC236}">
                  <a16:creationId xmlns:a16="http://schemas.microsoft.com/office/drawing/2014/main" id="{6561ADA1-3675-FD17-7A42-138B174C92C3}"/>
                </a:ext>
              </a:extLst>
            </p:cNvPr>
            <p:cNvSpPr/>
            <p:nvPr/>
          </p:nvSpPr>
          <p:spPr>
            <a:xfrm>
              <a:off x="8109763" y="3716795"/>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Flowchart: Card 17">
              <a:extLst>
                <a:ext uri="{FF2B5EF4-FFF2-40B4-BE49-F238E27FC236}">
                  <a16:creationId xmlns:a16="http://schemas.microsoft.com/office/drawing/2014/main" id="{4D9AF545-A9B8-E9E8-7A09-B3A37BDD8F46}"/>
                </a:ext>
              </a:extLst>
            </p:cNvPr>
            <p:cNvSpPr/>
            <p:nvPr/>
          </p:nvSpPr>
          <p:spPr>
            <a:xfrm>
              <a:off x="8021849" y="3622964"/>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Circle: Hollow 18">
              <a:extLst>
                <a:ext uri="{FF2B5EF4-FFF2-40B4-BE49-F238E27FC236}">
                  <a16:creationId xmlns:a16="http://schemas.microsoft.com/office/drawing/2014/main" id="{8864CE23-2217-F33B-EC41-99A93CE85E01}"/>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
        <p:nvSpPr>
          <p:cNvPr id="21" name="TextBox 20">
            <a:extLst>
              <a:ext uri="{FF2B5EF4-FFF2-40B4-BE49-F238E27FC236}">
                <a16:creationId xmlns:a16="http://schemas.microsoft.com/office/drawing/2014/main" id="{A934B8A4-11F4-9BEC-5F79-39603EAE187B}"/>
              </a:ext>
            </a:extLst>
          </p:cNvPr>
          <p:cNvSpPr txBox="1"/>
          <p:nvPr/>
        </p:nvSpPr>
        <p:spPr>
          <a:xfrm>
            <a:off x="4791917" y="1992722"/>
            <a:ext cx="6416740" cy="3748719"/>
          </a:xfrm>
          <a:prstGeom prst="rect">
            <a:avLst/>
          </a:prstGeom>
          <a:noFill/>
        </p:spPr>
        <p:txBody>
          <a:bodyPr wrap="square" lIns="91440" tIns="45720" rIns="91440" bIns="45720" anchor="t">
            <a:spAutoFit/>
          </a:bodyPr>
          <a:lstStyle/>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Calibri"/>
                <a:cs typeface="Arial" panose="020B0604020202020204" pitchFamily="34" charset="0"/>
                <a:sym typeface="Calibri"/>
              </a:rPr>
              <a:t>To understand the child’s situation</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Calibri"/>
            </a:endParaRPr>
          </a:p>
          <a:p>
            <a:pPr marL="812800" indent="-812800">
              <a:lnSpc>
                <a:spcPct val="90000"/>
              </a:lnSpc>
              <a:buClr>
                <a:schemeClr val="accent5"/>
              </a:buClr>
              <a:buSzPts val="2600"/>
              <a:buFont typeface="Arial" panose="020B0604020202020204" pitchFamily="34" charset="0"/>
              <a:buChar char="→"/>
            </a:pPr>
            <a:r>
              <a:rPr lang="en-US" sz="2400" dirty="0">
                <a:latin typeface="Arial"/>
                <a:ea typeface="Arial"/>
                <a:cs typeface="Arial"/>
                <a:sym typeface="Calibri"/>
              </a:rPr>
              <a:t>Remembering information</a:t>
            </a:r>
            <a:endParaRPr lang="en-US" sz="2400" dirty="0">
              <a:latin typeface="Arial" panose="020B0604020202020204" pitchFamily="34" charset="0"/>
              <a:ea typeface="Arial"/>
              <a:cs typeface="Arial" panose="020B0604020202020204" pitchFamily="34" charset="0"/>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b="0" i="0" u="none" strike="noStrike" cap="none" dirty="0">
              <a:latin typeface="Arial" panose="020B0604020202020204" pitchFamily="34" charset="0"/>
              <a:ea typeface="Arial"/>
              <a:cs typeface="Arial" panose="020B0604020202020204" pitchFamily="34" charset="0"/>
              <a:sym typeface="Calibri"/>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dirty="0">
                <a:latin typeface="Arial" panose="020B0604020202020204" pitchFamily="34" charset="0"/>
                <a:ea typeface="Arial"/>
                <a:cs typeface="Arial" panose="020B0604020202020204" pitchFamily="34" charset="0"/>
                <a:sym typeface="Calibri"/>
              </a:rPr>
              <a:t>Quality of care</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b="0" i="0" u="none" strike="noStrike" cap="none" dirty="0">
              <a:latin typeface="Arial" panose="020B0604020202020204" pitchFamily="34" charset="0"/>
              <a:ea typeface="Arial"/>
              <a:cs typeface="Arial" panose="020B0604020202020204" pitchFamily="34" charset="0"/>
              <a:sym typeface="Calibri"/>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Track progress</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Arial"/>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Continuity of services</a:t>
            </a: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endParaRPr lang="en-US" sz="2400" dirty="0">
              <a:latin typeface="Arial" panose="020B0604020202020204" pitchFamily="34" charset="0"/>
              <a:ea typeface="Arial"/>
              <a:cs typeface="Arial" panose="020B0604020202020204" pitchFamily="34" charset="0"/>
              <a:sym typeface="Arial"/>
            </a:endParaRPr>
          </a:p>
          <a:p>
            <a:pPr marL="812800" marR="0" lvl="0" indent="-812800" rtl="0">
              <a:lnSpc>
                <a:spcPct val="90000"/>
              </a:lnSpc>
              <a:spcBef>
                <a:spcPts val="0"/>
              </a:spcBef>
              <a:spcAft>
                <a:spcPts val="0"/>
              </a:spcAft>
              <a:buClr>
                <a:schemeClr val="accent5"/>
              </a:buClr>
              <a:buSzPts val="2600"/>
              <a:buFont typeface="Arial" panose="020B0604020202020204" pitchFamily="34" charset="0"/>
              <a:buChar char="→"/>
            </a:pPr>
            <a:r>
              <a:rPr lang="en-US" sz="2400" b="0" i="0" u="none" strike="noStrike" cap="none" dirty="0">
                <a:latin typeface="Arial" panose="020B0604020202020204" pitchFamily="34" charset="0"/>
                <a:ea typeface="Arial"/>
                <a:cs typeface="Arial" panose="020B0604020202020204" pitchFamily="34" charset="0"/>
                <a:sym typeface="Arial"/>
              </a:rPr>
              <a:t>Analysis to inform service provision</a:t>
            </a:r>
          </a:p>
        </p:txBody>
      </p:sp>
    </p:spTree>
    <p:extLst>
      <p:ext uri="{BB962C8B-B14F-4D97-AF65-F5344CB8AC3E}">
        <p14:creationId xmlns:p14="http://schemas.microsoft.com/office/powerpoint/2010/main" val="413229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3E3E8-78E4-EE5E-A4F5-49BC1BA24F3E}"/>
              </a:ext>
            </a:extLst>
          </p:cNvPr>
          <p:cNvSpPr>
            <a:spLocks noGrp="1"/>
          </p:cNvSpPr>
          <p:nvPr>
            <p:ph type="title"/>
          </p:nvPr>
        </p:nvSpPr>
        <p:spPr/>
        <p:txBody>
          <a:bodyPr/>
          <a:lstStyle/>
          <a:p>
            <a:r>
              <a:rPr lang="en-GB" dirty="0">
                <a:latin typeface="Arial"/>
                <a:cs typeface="Arial"/>
              </a:rPr>
              <a:t>What and how to document information</a:t>
            </a:r>
            <a:endParaRPr lang="en-BE" dirty="0">
              <a:latin typeface="Arial"/>
              <a:cs typeface="Arial"/>
            </a:endParaRPr>
          </a:p>
        </p:txBody>
      </p:sp>
      <p:grpSp>
        <p:nvGrpSpPr>
          <p:cNvPr id="10" name="Group 9">
            <a:extLst>
              <a:ext uri="{FF2B5EF4-FFF2-40B4-BE49-F238E27FC236}">
                <a16:creationId xmlns:a16="http://schemas.microsoft.com/office/drawing/2014/main" id="{ED2E8B99-C115-A810-DBB4-78C72E3BB5A2}"/>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7BBD78F8-8E53-9051-0D92-563343FDC7D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3" name="Group 12">
              <a:extLst>
                <a:ext uri="{FF2B5EF4-FFF2-40B4-BE49-F238E27FC236}">
                  <a16:creationId xmlns:a16="http://schemas.microsoft.com/office/drawing/2014/main" id="{309D3824-D4ED-BD76-D3CB-9AA46752133F}"/>
                </a:ext>
              </a:extLst>
            </p:cNvPr>
            <p:cNvGrpSpPr/>
            <p:nvPr/>
          </p:nvGrpSpPr>
          <p:grpSpPr>
            <a:xfrm>
              <a:off x="10621771" y="762700"/>
              <a:ext cx="562136" cy="634675"/>
              <a:chOff x="760175" y="830142"/>
              <a:chExt cx="867619" cy="979579"/>
            </a:xfrm>
          </p:grpSpPr>
          <p:sp>
            <p:nvSpPr>
              <p:cNvPr id="17" name="Rectangle 16">
                <a:extLst>
                  <a:ext uri="{FF2B5EF4-FFF2-40B4-BE49-F238E27FC236}">
                    <a16:creationId xmlns:a16="http://schemas.microsoft.com/office/drawing/2014/main" id="{7BCFBE31-2D7F-B6E4-0E4E-CFDB37B06B85}"/>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36</a:t>
                </a:r>
              </a:p>
            </p:txBody>
          </p:sp>
          <p:sp>
            <p:nvSpPr>
              <p:cNvPr id="18" name="Rectangle 17">
                <a:extLst>
                  <a:ext uri="{FF2B5EF4-FFF2-40B4-BE49-F238E27FC236}">
                    <a16:creationId xmlns:a16="http://schemas.microsoft.com/office/drawing/2014/main" id="{3254391A-384F-8B47-8C8D-30CEB41EED45}"/>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4" name="Group 13">
              <a:extLst>
                <a:ext uri="{FF2B5EF4-FFF2-40B4-BE49-F238E27FC236}">
                  <a16:creationId xmlns:a16="http://schemas.microsoft.com/office/drawing/2014/main" id="{D1FDC685-5966-5EB4-7354-2FF9F8CDE791}"/>
                </a:ext>
              </a:extLst>
            </p:cNvPr>
            <p:cNvGrpSpPr/>
            <p:nvPr/>
          </p:nvGrpSpPr>
          <p:grpSpPr>
            <a:xfrm>
              <a:off x="11325415" y="762701"/>
              <a:ext cx="182192" cy="634674"/>
              <a:chOff x="2121762" y="2323619"/>
              <a:chExt cx="200378" cy="825210"/>
            </a:xfrm>
          </p:grpSpPr>
          <p:sp>
            <p:nvSpPr>
              <p:cNvPr id="15" name="Isosceles Triangle 14">
                <a:extLst>
                  <a:ext uri="{FF2B5EF4-FFF2-40B4-BE49-F238E27FC236}">
                    <a16:creationId xmlns:a16="http://schemas.microsoft.com/office/drawing/2014/main" id="{73F5660D-8217-A17D-7907-0C9187071BED}"/>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Rectangle 15">
                <a:extLst>
                  <a:ext uri="{FF2B5EF4-FFF2-40B4-BE49-F238E27FC236}">
                    <a16:creationId xmlns:a16="http://schemas.microsoft.com/office/drawing/2014/main" id="{439D6444-B24F-4C36-A162-C2D168BFB781}"/>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9" name="Google Shape;114;p9">
            <a:extLst>
              <a:ext uri="{FF2B5EF4-FFF2-40B4-BE49-F238E27FC236}">
                <a16:creationId xmlns:a16="http://schemas.microsoft.com/office/drawing/2014/main" id="{612D5FF5-15F9-23E6-6EE3-0B95F6193BF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20" name="Group 19">
            <a:extLst>
              <a:ext uri="{FF2B5EF4-FFF2-40B4-BE49-F238E27FC236}">
                <a16:creationId xmlns:a16="http://schemas.microsoft.com/office/drawing/2014/main" id="{C8E2AAD4-A416-F6D4-36A6-CE7FD63DA0E7}"/>
              </a:ext>
            </a:extLst>
          </p:cNvPr>
          <p:cNvGrpSpPr/>
          <p:nvPr/>
        </p:nvGrpSpPr>
        <p:grpSpPr>
          <a:xfrm>
            <a:off x="357066" y="1224523"/>
            <a:ext cx="369332" cy="369332"/>
            <a:chOff x="6784825" y="4717805"/>
            <a:chExt cx="1170980" cy="1170980"/>
          </a:xfrm>
        </p:grpSpPr>
        <p:sp>
          <p:nvSpPr>
            <p:cNvPr id="21" name="Oval 20">
              <a:extLst>
                <a:ext uri="{FF2B5EF4-FFF2-40B4-BE49-F238E27FC236}">
                  <a16:creationId xmlns:a16="http://schemas.microsoft.com/office/drawing/2014/main" id="{C80222C4-1838-94DD-FB30-E994BD4AD2BB}"/>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23A87891-CA81-1BEC-FFEE-37B4FC794B4A}"/>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Rectangle 22">
              <a:extLst>
                <a:ext uri="{FF2B5EF4-FFF2-40B4-BE49-F238E27FC236}">
                  <a16:creationId xmlns:a16="http://schemas.microsoft.com/office/drawing/2014/main" id="{D2B31051-739A-7AD5-47F4-E2E0C041230B}"/>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1B558A25-A3D4-7227-6D0B-831A8DFF5A45}"/>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2" name="TextBox 31">
            <a:extLst>
              <a:ext uri="{FF2B5EF4-FFF2-40B4-BE49-F238E27FC236}">
                <a16:creationId xmlns:a16="http://schemas.microsoft.com/office/drawing/2014/main" id="{CF944F67-C5A4-F02C-5B97-A5891CAE8A21}"/>
              </a:ext>
            </a:extLst>
          </p:cNvPr>
          <p:cNvSpPr txBox="1"/>
          <p:nvPr/>
        </p:nvSpPr>
        <p:spPr>
          <a:xfrm>
            <a:off x="794080" y="2004946"/>
            <a:ext cx="3457306" cy="1477328"/>
          </a:xfrm>
          <a:prstGeom prst="rect">
            <a:avLst/>
          </a:prstGeom>
          <a:noFill/>
        </p:spPr>
        <p:txBody>
          <a:bodyPr wrap="square" lIns="91440" tIns="45720" rIns="91440" bIns="45720" anchor="t">
            <a:spAutoFit/>
          </a:bodyPr>
          <a:lstStyle/>
          <a:p>
            <a:r>
              <a:rPr lang="en-GB" sz="1800" b="1" dirty="0">
                <a:latin typeface="Arial" panose="020B0604020202020204" pitchFamily="34" charset="0"/>
                <a:cs typeface="Arial" panose="020B0604020202020204" pitchFamily="34" charset="0"/>
              </a:rPr>
              <a:t>CARING</a:t>
            </a:r>
          </a:p>
          <a:p>
            <a:r>
              <a:rPr lang="en-GB" sz="1800" dirty="0">
                <a:latin typeface="Arial"/>
                <a:cs typeface="Arial"/>
              </a:rPr>
              <a:t>Minimise the amount of notes you take in front of the child</a:t>
            </a:r>
            <a:r>
              <a:rPr lang="en-GB" dirty="0">
                <a:latin typeface="Arial"/>
                <a:cs typeface="Arial"/>
              </a:rPr>
              <a:t> </a:t>
            </a:r>
            <a:r>
              <a:rPr lang="en-GB" sz="1800" dirty="0">
                <a:latin typeface="Arial"/>
                <a:cs typeface="Arial"/>
              </a:rPr>
              <a:t>so that you can focus on actively listening and supporting them</a:t>
            </a:r>
            <a:r>
              <a:rPr lang="en-GB" dirty="0">
                <a:latin typeface="Arial"/>
                <a:cs typeface="Arial"/>
              </a:rPr>
              <a:t>.</a:t>
            </a:r>
            <a:endParaRPr lang="en-BE" sz="1800" dirty="0">
              <a:latin typeface="Arial"/>
              <a:cs typeface="Arial"/>
            </a:endParaRPr>
          </a:p>
        </p:txBody>
      </p:sp>
      <p:sp>
        <p:nvSpPr>
          <p:cNvPr id="33" name="TextBox 32">
            <a:extLst>
              <a:ext uri="{FF2B5EF4-FFF2-40B4-BE49-F238E27FC236}">
                <a16:creationId xmlns:a16="http://schemas.microsoft.com/office/drawing/2014/main" id="{2C687B38-4801-1926-69C1-5552227474BC}"/>
              </a:ext>
            </a:extLst>
          </p:cNvPr>
          <p:cNvSpPr txBox="1"/>
          <p:nvPr/>
        </p:nvSpPr>
        <p:spPr>
          <a:xfrm>
            <a:off x="4729488" y="2004946"/>
            <a:ext cx="3207027"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OBJECTIVE</a:t>
            </a:r>
          </a:p>
          <a:p>
            <a:r>
              <a:rPr lang="en-GB" sz="1800" dirty="0">
                <a:latin typeface="Arial" panose="020B0604020202020204" pitchFamily="34" charset="0"/>
                <a:cs typeface="Arial" panose="020B0604020202020204" pitchFamily="34" charset="0"/>
              </a:rPr>
              <a:t>Make sure your notes are only based on fact and professional judgement, not personal opinion and bias.</a:t>
            </a:r>
            <a:endParaRPr lang="en-BE" sz="1800" dirty="0">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4632ADB-7663-AA2C-D3EB-FF1DB5B36519}"/>
              </a:ext>
            </a:extLst>
          </p:cNvPr>
          <p:cNvSpPr txBox="1"/>
          <p:nvPr/>
        </p:nvSpPr>
        <p:spPr>
          <a:xfrm>
            <a:off x="8390604" y="2007211"/>
            <a:ext cx="3207027" cy="1477328"/>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RESPECTFUL</a:t>
            </a:r>
          </a:p>
          <a:p>
            <a:r>
              <a:rPr lang="en-GB" sz="1800" dirty="0">
                <a:latin typeface="Arial" panose="020B0604020202020204" pitchFamily="34" charset="0"/>
                <a:cs typeface="Arial" panose="020B0604020202020204" pitchFamily="34" charset="0"/>
              </a:rPr>
              <a:t>Use respectful, accurate terminology and avoid language that is dismissive, judgemental, or offensive. </a:t>
            </a:r>
            <a:endParaRPr lang="en-BE" sz="1800"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608E82F0-EFE5-07F3-EAF4-B5F66DD67A0A}"/>
              </a:ext>
            </a:extLst>
          </p:cNvPr>
          <p:cNvSpPr txBox="1"/>
          <p:nvPr/>
        </p:nvSpPr>
        <p:spPr>
          <a:xfrm>
            <a:off x="794080" y="4036070"/>
            <a:ext cx="3457306" cy="1754326"/>
          </a:xfrm>
          <a:prstGeom prst="rect">
            <a:avLst/>
          </a:prstGeom>
          <a:noFill/>
        </p:spPr>
        <p:txBody>
          <a:bodyPr wrap="square">
            <a:spAutoFit/>
          </a:bodyPr>
          <a:lstStyle/>
          <a:p>
            <a:r>
              <a:rPr lang="en-GB" sz="1800" b="1" dirty="0">
                <a:latin typeface="Arial" panose="020B0604020202020204" pitchFamily="34" charset="0"/>
                <a:cs typeface="Arial" panose="020B0604020202020204" pitchFamily="34" charset="0"/>
              </a:rPr>
              <a:t>CHILD-CENTERED</a:t>
            </a:r>
          </a:p>
          <a:p>
            <a:r>
              <a:rPr lang="en-US" sz="1800" dirty="0">
                <a:latin typeface="Arial" panose="020B0604020202020204" pitchFamily="34" charset="0"/>
                <a:cs typeface="Arial" panose="020B0604020202020204" pitchFamily="34" charset="0"/>
              </a:rPr>
              <a:t>The information collected about the child belongs to the child themselves, and they should have access to review and read the information at any time.</a:t>
            </a:r>
          </a:p>
        </p:txBody>
      </p:sp>
      <p:sp>
        <p:nvSpPr>
          <p:cNvPr id="37" name="TextBox 36">
            <a:extLst>
              <a:ext uri="{FF2B5EF4-FFF2-40B4-BE49-F238E27FC236}">
                <a16:creationId xmlns:a16="http://schemas.microsoft.com/office/drawing/2014/main" id="{BA10101E-5543-DB2A-D2D0-A763376ED4FB}"/>
              </a:ext>
            </a:extLst>
          </p:cNvPr>
          <p:cNvSpPr txBox="1"/>
          <p:nvPr/>
        </p:nvSpPr>
        <p:spPr>
          <a:xfrm>
            <a:off x="4729488" y="4036070"/>
            <a:ext cx="3420914" cy="1477328"/>
          </a:xfrm>
          <a:prstGeom prst="rect">
            <a:avLst/>
          </a:prstGeom>
          <a:noFill/>
        </p:spPr>
        <p:txBody>
          <a:bodyPr wrap="square" lIns="91440" tIns="45720" rIns="91440" bIns="45720" anchor="t">
            <a:spAutoFit/>
          </a:bodyPr>
          <a:lstStyle/>
          <a:p>
            <a:r>
              <a:rPr lang="en-GB" sz="1800" b="1" dirty="0">
                <a:latin typeface="Arial" panose="020B0604020202020204" pitchFamily="34" charset="0"/>
                <a:cs typeface="Arial" panose="020B0604020202020204" pitchFamily="34" charset="0"/>
              </a:rPr>
              <a:t>SAFE</a:t>
            </a:r>
          </a:p>
          <a:p>
            <a:r>
              <a:rPr lang="en-US" sz="1800" dirty="0">
                <a:latin typeface="Arial"/>
                <a:cs typeface="Arial"/>
              </a:rPr>
              <a:t>Your notes contain sensitive </a:t>
            </a:r>
            <a:r>
              <a:rPr lang="en-US" dirty="0">
                <a:latin typeface="Arial"/>
                <a:cs typeface="Arial"/>
              </a:rPr>
              <a:t>personal</a:t>
            </a:r>
            <a:r>
              <a:rPr lang="en-US" sz="1800" dirty="0">
                <a:latin typeface="Arial"/>
                <a:cs typeface="Arial"/>
              </a:rPr>
              <a:t> </a:t>
            </a:r>
            <a:r>
              <a:rPr lang="en-US" dirty="0">
                <a:latin typeface="Arial"/>
                <a:cs typeface="Arial"/>
              </a:rPr>
              <a:t>data</a:t>
            </a:r>
            <a:r>
              <a:rPr lang="en-US" sz="1800" dirty="0">
                <a:latin typeface="Arial"/>
                <a:cs typeface="Arial"/>
              </a:rPr>
              <a:t>. It can cause harm if the wrong person sees your notes</a:t>
            </a:r>
            <a:r>
              <a:rPr lang="en-US" dirty="0">
                <a:latin typeface="Arial"/>
                <a:cs typeface="Arial"/>
              </a:rPr>
              <a:t>.</a:t>
            </a:r>
            <a:endParaRPr lang="en-US" sz="1800" dirty="0">
              <a:latin typeface="Arial"/>
              <a:cs typeface="Arial"/>
            </a:endParaRPr>
          </a:p>
        </p:txBody>
      </p:sp>
      <p:grpSp>
        <p:nvGrpSpPr>
          <p:cNvPr id="40" name="Group 39">
            <a:extLst>
              <a:ext uri="{FF2B5EF4-FFF2-40B4-BE49-F238E27FC236}">
                <a16:creationId xmlns:a16="http://schemas.microsoft.com/office/drawing/2014/main" id="{09AF6CCA-2BBB-DEEB-277F-D5E6A3B03ADF}"/>
              </a:ext>
            </a:extLst>
          </p:cNvPr>
          <p:cNvGrpSpPr/>
          <p:nvPr/>
        </p:nvGrpSpPr>
        <p:grpSpPr>
          <a:xfrm rot="13909495">
            <a:off x="9301389" y="3725935"/>
            <a:ext cx="864221" cy="3010551"/>
            <a:chOff x="11477815" y="915101"/>
            <a:chExt cx="182192" cy="634674"/>
          </a:xfrm>
        </p:grpSpPr>
        <p:sp>
          <p:nvSpPr>
            <p:cNvPr id="38" name="Isosceles Triangle 37">
              <a:extLst>
                <a:ext uri="{FF2B5EF4-FFF2-40B4-BE49-F238E27FC236}">
                  <a16:creationId xmlns:a16="http://schemas.microsoft.com/office/drawing/2014/main" id="{FD7E2219-4A6E-1487-F2A5-E714B42B1E21}"/>
                </a:ext>
              </a:extLst>
            </p:cNvPr>
            <p:cNvSpPr/>
            <p:nvPr/>
          </p:nvSpPr>
          <p:spPr>
            <a:xfrm>
              <a:off x="11477816" y="915101"/>
              <a:ext cx="182191" cy="132855"/>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Rectangle 38">
              <a:extLst>
                <a:ext uri="{FF2B5EF4-FFF2-40B4-BE49-F238E27FC236}">
                  <a16:creationId xmlns:a16="http://schemas.microsoft.com/office/drawing/2014/main" id="{C02D3753-9663-B9A1-90D8-D6A60B4253A2}"/>
                </a:ext>
              </a:extLst>
            </p:cNvPr>
            <p:cNvSpPr/>
            <p:nvPr/>
          </p:nvSpPr>
          <p:spPr>
            <a:xfrm>
              <a:off x="11477815" y="1047810"/>
              <a:ext cx="182191" cy="50196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1" name="Freeform: Shape 40">
            <a:extLst>
              <a:ext uri="{FF2B5EF4-FFF2-40B4-BE49-F238E27FC236}">
                <a16:creationId xmlns:a16="http://schemas.microsoft.com/office/drawing/2014/main" id="{0A42EB6F-3784-22A7-CFC5-9821B6D00250}"/>
              </a:ext>
            </a:extLst>
          </p:cNvPr>
          <p:cNvSpPr/>
          <p:nvPr/>
        </p:nvSpPr>
        <p:spPr>
          <a:xfrm>
            <a:off x="5406887" y="5923252"/>
            <a:ext cx="3061252" cy="278898"/>
          </a:xfrm>
          <a:custGeom>
            <a:avLst/>
            <a:gdLst>
              <a:gd name="connsiteX0" fmla="*/ 3061252 w 3061252"/>
              <a:gd name="connsiteY0" fmla="*/ 225757 h 278898"/>
              <a:gd name="connsiteX1" fmla="*/ 2266122 w 3061252"/>
              <a:gd name="connsiteY1" fmla="*/ 470 h 278898"/>
              <a:gd name="connsiteX2" fmla="*/ 1391478 w 3061252"/>
              <a:gd name="connsiteY2" fmla="*/ 278765 h 278898"/>
              <a:gd name="connsiteX3" fmla="*/ 609600 w 3061252"/>
              <a:gd name="connsiteY3" fmla="*/ 40226 h 278898"/>
              <a:gd name="connsiteX4" fmla="*/ 0 w 3061252"/>
              <a:gd name="connsiteY4" fmla="*/ 265513 h 278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61252" h="278898">
                <a:moveTo>
                  <a:pt x="3061252" y="225757"/>
                </a:moveTo>
                <a:cubicBezTo>
                  <a:pt x="2802835" y="108696"/>
                  <a:pt x="2544418" y="-8365"/>
                  <a:pt x="2266122" y="470"/>
                </a:cubicBezTo>
                <a:cubicBezTo>
                  <a:pt x="1987826" y="9305"/>
                  <a:pt x="1667565" y="272139"/>
                  <a:pt x="1391478" y="278765"/>
                </a:cubicBezTo>
                <a:cubicBezTo>
                  <a:pt x="1115391" y="285391"/>
                  <a:pt x="841513" y="42435"/>
                  <a:pt x="609600" y="40226"/>
                </a:cubicBezTo>
                <a:cubicBezTo>
                  <a:pt x="377687" y="38017"/>
                  <a:pt x="188843" y="151765"/>
                  <a:pt x="0" y="265513"/>
                </a:cubicBezTo>
              </a:path>
            </a:pathLst>
          </a:cu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442743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17417E3E-9C47-2671-6FA1-B882D74542F7}"/>
              </a:ext>
            </a:extLst>
          </p:cNvPr>
          <p:cNvSpPr txBox="1">
            <a:spLocks/>
          </p:cNvSpPr>
          <p:nvPr/>
        </p:nvSpPr>
        <p:spPr>
          <a:xfrm>
            <a:off x="796386" y="309969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4326035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31642-6768-8BBC-0097-571DA3CA0C4A}"/>
              </a:ext>
            </a:extLst>
          </p:cNvPr>
          <p:cNvSpPr>
            <a:spLocks noGrp="1"/>
          </p:cNvSpPr>
          <p:nvPr>
            <p:ph type="title"/>
          </p:nvPr>
        </p:nvSpPr>
        <p:spPr/>
        <p:txBody>
          <a:bodyPr/>
          <a:lstStyle/>
          <a:p>
            <a:r>
              <a:rPr lang="en-GB" dirty="0"/>
              <a:t>Standard 5</a:t>
            </a:r>
            <a:endParaRPr lang="en-BE" dirty="0"/>
          </a:p>
        </p:txBody>
      </p:sp>
      <p:sp>
        <p:nvSpPr>
          <p:cNvPr id="11" name="Rectangle: Rounded Corners 10">
            <a:extLst>
              <a:ext uri="{FF2B5EF4-FFF2-40B4-BE49-F238E27FC236}">
                <a16:creationId xmlns:a16="http://schemas.microsoft.com/office/drawing/2014/main" id="{D1FEC2A1-803E-E829-5CC8-4CA5921DBF4E}"/>
              </a:ext>
            </a:extLst>
          </p:cNvPr>
          <p:cNvSpPr/>
          <p:nvPr/>
        </p:nvSpPr>
        <p:spPr>
          <a:xfrm>
            <a:off x="3485322" y="2096472"/>
            <a:ext cx="7702457" cy="2485183"/>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“Up-to-date information necessary for effective child protection programming is collected, used, stored and shared, with full respect for confidentiality, and in accordance with the ‘do no harm’ principle and the best interests of children.” </a:t>
            </a:r>
          </a:p>
        </p:txBody>
      </p:sp>
      <p:pic>
        <p:nvPicPr>
          <p:cNvPr id="12" name="Picture 11">
            <a:extLst>
              <a:ext uri="{FF2B5EF4-FFF2-40B4-BE49-F238E27FC236}">
                <a16:creationId xmlns:a16="http://schemas.microsoft.com/office/drawing/2014/main" id="{894183A0-4165-22D7-9DEB-E89B35DC31C2}"/>
              </a:ext>
            </a:extLst>
          </p:cNvPr>
          <p:cNvPicPr>
            <a:picLocks noChangeAspect="1"/>
          </p:cNvPicPr>
          <p:nvPr/>
        </p:nvPicPr>
        <p:blipFill>
          <a:blip r:embed="rId3"/>
          <a:stretch>
            <a:fillRect/>
          </a:stretch>
        </p:blipFill>
        <p:spPr>
          <a:xfrm>
            <a:off x="1129750" y="1640086"/>
            <a:ext cx="2841853" cy="3920965"/>
          </a:xfrm>
          <a:prstGeom prst="rect">
            <a:avLst/>
          </a:prstGeom>
          <a:ln>
            <a:solidFill>
              <a:schemeClr val="accent5"/>
            </a:solidFill>
          </a:ln>
        </p:spPr>
      </p:pic>
      <p:sp>
        <p:nvSpPr>
          <p:cNvPr id="13" name="TextBox 12">
            <a:extLst>
              <a:ext uri="{FF2B5EF4-FFF2-40B4-BE49-F238E27FC236}">
                <a16:creationId xmlns:a16="http://schemas.microsoft.com/office/drawing/2014/main" id="{5E21845D-AA01-1156-29B5-8F9469581912}"/>
              </a:ext>
            </a:extLst>
          </p:cNvPr>
          <p:cNvSpPr txBox="1"/>
          <p:nvPr/>
        </p:nvSpPr>
        <p:spPr>
          <a:xfrm>
            <a:off x="4240593" y="4854127"/>
            <a:ext cx="6947186"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(2019). Minimum Standards for Child Protection in Humanitarian Action</a:t>
            </a:r>
          </a:p>
        </p:txBody>
      </p:sp>
    </p:spTree>
    <p:extLst>
      <p:ext uri="{BB962C8B-B14F-4D97-AF65-F5344CB8AC3E}">
        <p14:creationId xmlns:p14="http://schemas.microsoft.com/office/powerpoint/2010/main" val="641537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31642-6768-8BBC-0097-571DA3CA0C4A}"/>
              </a:ext>
            </a:extLst>
          </p:cNvPr>
          <p:cNvSpPr>
            <a:spLocks noGrp="1"/>
          </p:cNvSpPr>
          <p:nvPr>
            <p:ph type="title"/>
          </p:nvPr>
        </p:nvSpPr>
        <p:spPr/>
        <p:txBody>
          <a:bodyPr/>
          <a:lstStyle/>
          <a:p>
            <a:r>
              <a:rPr lang="en-GB" dirty="0"/>
              <a:t>Standard 5</a:t>
            </a:r>
            <a:endParaRPr lang="en-BE" dirty="0"/>
          </a:p>
        </p:txBody>
      </p:sp>
      <p:sp>
        <p:nvSpPr>
          <p:cNvPr id="8" name="TextBox 7">
            <a:extLst>
              <a:ext uri="{FF2B5EF4-FFF2-40B4-BE49-F238E27FC236}">
                <a16:creationId xmlns:a16="http://schemas.microsoft.com/office/drawing/2014/main" id="{92C4122B-55D0-672B-7567-170340C219BE}"/>
              </a:ext>
            </a:extLst>
          </p:cNvPr>
          <p:cNvSpPr txBox="1"/>
          <p:nvPr/>
        </p:nvSpPr>
        <p:spPr>
          <a:xfrm>
            <a:off x="4258742" y="5119974"/>
            <a:ext cx="6902532"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(2014). Inter-agency Guidelines for Child Protection &amp; Case Management</a:t>
            </a:r>
          </a:p>
        </p:txBody>
      </p:sp>
      <p:sp>
        <p:nvSpPr>
          <p:cNvPr id="9" name="Rectangle: Rounded Corners 8">
            <a:extLst>
              <a:ext uri="{FF2B5EF4-FFF2-40B4-BE49-F238E27FC236}">
                <a16:creationId xmlns:a16="http://schemas.microsoft.com/office/drawing/2014/main" id="{81EDB3D8-A657-17AA-3DD4-1100B5CC5436}"/>
              </a:ext>
            </a:extLst>
          </p:cNvPr>
          <p:cNvSpPr/>
          <p:nvPr/>
        </p:nvSpPr>
        <p:spPr>
          <a:xfrm>
            <a:off x="3458817" y="1918414"/>
            <a:ext cx="7702457" cy="3021171"/>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latin typeface="Arial" panose="020B0604020202020204" pitchFamily="34" charset="0"/>
                <a:ea typeface="Calibri" panose="020F0502020204030204" pitchFamily="34" charset="0"/>
                <a:cs typeface="Arial" panose="020B0604020202020204" pitchFamily="34" charset="0"/>
              </a:rPr>
              <a:t>“</a:t>
            </a: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Once it is decided that case management is an appropriate approach to addressing child protection risks and vulnerabilities then it is imperative to set-up a safe and confidential system for collecting, storing and sharing information as one of four essential elements of designing and implementing case management services.”</a:t>
            </a:r>
          </a:p>
        </p:txBody>
      </p:sp>
      <p:pic>
        <p:nvPicPr>
          <p:cNvPr id="10" name="Picture 9">
            <a:extLst>
              <a:ext uri="{FF2B5EF4-FFF2-40B4-BE49-F238E27FC236}">
                <a16:creationId xmlns:a16="http://schemas.microsoft.com/office/drawing/2014/main" id="{57C4D4ED-EA3F-4300-5884-D55A0F633B0F}"/>
              </a:ext>
            </a:extLst>
          </p:cNvPr>
          <p:cNvPicPr>
            <a:picLocks noChangeAspect="1"/>
          </p:cNvPicPr>
          <p:nvPr/>
        </p:nvPicPr>
        <p:blipFill rotWithShape="1">
          <a:blip r:embed="rId3"/>
          <a:srcRect t="144"/>
          <a:stretch/>
        </p:blipFill>
        <p:spPr>
          <a:xfrm>
            <a:off x="1209260" y="1635408"/>
            <a:ext cx="2715799" cy="3845066"/>
          </a:xfrm>
          <a:prstGeom prst="rect">
            <a:avLst/>
          </a:prstGeom>
          <a:ln>
            <a:solidFill>
              <a:schemeClr val="accent5"/>
            </a:solidFill>
          </a:ln>
        </p:spPr>
      </p:pic>
    </p:spTree>
    <p:extLst>
      <p:ext uri="{BB962C8B-B14F-4D97-AF65-F5344CB8AC3E}">
        <p14:creationId xmlns:p14="http://schemas.microsoft.com/office/powerpoint/2010/main" val="202045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p:txBody>
          <a:bodyPr/>
          <a:lstStyle/>
          <a:p>
            <a:r>
              <a:rPr lang="en-GB" dirty="0"/>
              <a:t>Personal data protection principles</a:t>
            </a:r>
            <a:endParaRPr lang="en-BE" dirty="0"/>
          </a:p>
        </p:txBody>
      </p:sp>
      <p:sp>
        <p:nvSpPr>
          <p:cNvPr id="4" name="TextBox 3">
            <a:extLst>
              <a:ext uri="{FF2B5EF4-FFF2-40B4-BE49-F238E27FC236}">
                <a16:creationId xmlns:a16="http://schemas.microsoft.com/office/drawing/2014/main" id="{7E478353-DFF3-0944-AB15-5CF2C825A984}"/>
              </a:ext>
            </a:extLst>
          </p:cNvPr>
          <p:cNvSpPr txBox="1"/>
          <p:nvPr/>
        </p:nvSpPr>
        <p:spPr>
          <a:xfrm>
            <a:off x="1051560" y="2632330"/>
            <a:ext cx="4832263" cy="3170099"/>
          </a:xfrm>
          <a:prstGeom prst="rect">
            <a:avLst/>
          </a:prstGeom>
          <a:noFill/>
        </p:spPr>
        <p:txBody>
          <a:bodyPr wrap="square" lIns="91440" tIns="45720" rIns="91440" bIns="45720" rtlCol="0" anchor="t">
            <a:spAutoFit/>
          </a:bodyPr>
          <a:lstStyle/>
          <a:p>
            <a:r>
              <a:rPr lang="en-GB" sz="2000" dirty="0">
                <a:latin typeface="Arial"/>
                <a:cs typeface="Arial"/>
              </a:rPr>
              <a:t>A caseworker needs to inform the child and their parents or caregivers on how their information will be protected, managed and shared. </a:t>
            </a:r>
            <a:r>
              <a:rPr lang="en-GB" sz="2000" b="1" dirty="0">
                <a:latin typeface="Arial"/>
                <a:cs typeface="Arial"/>
              </a:rPr>
              <a:t>Informed consent</a:t>
            </a:r>
            <a:r>
              <a:rPr lang="en-GB" sz="2000" dirty="0">
                <a:latin typeface="Arial"/>
                <a:cs typeface="Arial"/>
              </a:rPr>
              <a:t> needs to be obtained before any personal data of the child can be gathered or processed. This includes consent of the parents/caregivers/trusted adults as well as the consent or assent of the child based on their age and maturity</a:t>
            </a:r>
            <a:endParaRPr lang="en-BE" sz="2000" dirty="0">
              <a:latin typeface="Arial"/>
              <a:cs typeface="Arial"/>
            </a:endParaRPr>
          </a:p>
        </p:txBody>
      </p:sp>
      <p:sp>
        <p:nvSpPr>
          <p:cNvPr id="19" name="Rectangle: Rounded Corners 18">
            <a:extLst>
              <a:ext uri="{FF2B5EF4-FFF2-40B4-BE49-F238E27FC236}">
                <a16:creationId xmlns:a16="http://schemas.microsoft.com/office/drawing/2014/main" id="{0F5813EB-2F2A-3A6D-07F3-A964603A880D}"/>
              </a:ext>
            </a:extLst>
          </p:cNvPr>
          <p:cNvSpPr/>
          <p:nvPr/>
        </p:nvSpPr>
        <p:spPr>
          <a:xfrm>
            <a:off x="1084377" y="156809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Legitimate and fair processing</a:t>
            </a:r>
          </a:p>
        </p:txBody>
      </p:sp>
      <p:grpSp>
        <p:nvGrpSpPr>
          <p:cNvPr id="16" name="Group 15">
            <a:extLst>
              <a:ext uri="{FF2B5EF4-FFF2-40B4-BE49-F238E27FC236}">
                <a16:creationId xmlns:a16="http://schemas.microsoft.com/office/drawing/2014/main" id="{A350F56B-4BF8-5A44-11E8-E6EB65A975FB}"/>
              </a:ext>
            </a:extLst>
          </p:cNvPr>
          <p:cNvGrpSpPr/>
          <p:nvPr/>
        </p:nvGrpSpPr>
        <p:grpSpPr>
          <a:xfrm>
            <a:off x="610341" y="1419167"/>
            <a:ext cx="882438" cy="922098"/>
            <a:chOff x="7345680" y="2484120"/>
            <a:chExt cx="904240" cy="944880"/>
          </a:xfrm>
        </p:grpSpPr>
        <p:sp>
          <p:nvSpPr>
            <p:cNvPr id="17" name="Oval 16">
              <a:extLst>
                <a:ext uri="{FF2B5EF4-FFF2-40B4-BE49-F238E27FC236}">
                  <a16:creationId xmlns:a16="http://schemas.microsoft.com/office/drawing/2014/main" id="{3952F0FF-B10B-B472-148C-D1397867DFAB}"/>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L-Shape 17">
              <a:extLst>
                <a:ext uri="{FF2B5EF4-FFF2-40B4-BE49-F238E27FC236}">
                  <a16:creationId xmlns:a16="http://schemas.microsoft.com/office/drawing/2014/main" id="{CDECF072-82F3-2D32-5C87-6D3AD9AC70C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4" name="TextBox 23">
            <a:extLst>
              <a:ext uri="{FF2B5EF4-FFF2-40B4-BE49-F238E27FC236}">
                <a16:creationId xmlns:a16="http://schemas.microsoft.com/office/drawing/2014/main" id="{1E0A4A75-850A-1982-7C0A-81E6A635FDF2}"/>
              </a:ext>
            </a:extLst>
          </p:cNvPr>
          <p:cNvSpPr txBox="1"/>
          <p:nvPr/>
        </p:nvSpPr>
        <p:spPr>
          <a:xfrm>
            <a:off x="6645381" y="2632330"/>
            <a:ext cx="4832263" cy="1938992"/>
          </a:xfrm>
          <a:prstGeom prst="rect">
            <a:avLst/>
          </a:prstGeom>
          <a:noFill/>
        </p:spPr>
        <p:txBody>
          <a:bodyPr wrap="square" lIns="91440" tIns="45720" rIns="91440" bIns="45720" rtlCol="0" anchor="t">
            <a:spAutoFit/>
          </a:bodyPr>
          <a:lstStyle/>
          <a:p>
            <a:r>
              <a:rPr lang="en-GB" sz="2000" dirty="0">
                <a:latin typeface="Arial"/>
                <a:cs typeface="Arial"/>
              </a:rPr>
              <a:t>A caseworker can only gather personal information that is required to address a child’s needs. Personal data that does not </a:t>
            </a:r>
            <a:r>
              <a:rPr lang="en-GB" sz="2000" b="1" dirty="0">
                <a:latin typeface="Arial"/>
                <a:cs typeface="Arial"/>
              </a:rPr>
              <a:t>serve a purpose </a:t>
            </a:r>
            <a:r>
              <a:rPr lang="en-GB" sz="2000" dirty="0">
                <a:latin typeface="Arial"/>
                <a:cs typeface="Arial"/>
              </a:rPr>
              <a:t>within the case management process should not be gathered</a:t>
            </a:r>
            <a:endParaRPr lang="en-BE" sz="2000" dirty="0">
              <a:latin typeface="Arial"/>
              <a:cs typeface="Arial"/>
            </a:endParaRPr>
          </a:p>
        </p:txBody>
      </p:sp>
      <p:sp>
        <p:nvSpPr>
          <p:cNvPr id="25" name="Rectangle: Rounded Corners 24">
            <a:extLst>
              <a:ext uri="{FF2B5EF4-FFF2-40B4-BE49-F238E27FC236}">
                <a16:creationId xmlns:a16="http://schemas.microsoft.com/office/drawing/2014/main" id="{5578E64F-7B7F-7E13-8189-203D74F7D57F}"/>
              </a:ext>
            </a:extLst>
          </p:cNvPr>
          <p:cNvSpPr/>
          <p:nvPr/>
        </p:nvSpPr>
        <p:spPr>
          <a:xfrm>
            <a:off x="6678198" y="156809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Purpose specification</a:t>
            </a:r>
          </a:p>
        </p:txBody>
      </p:sp>
      <p:grpSp>
        <p:nvGrpSpPr>
          <p:cNvPr id="26" name="Group 25">
            <a:extLst>
              <a:ext uri="{FF2B5EF4-FFF2-40B4-BE49-F238E27FC236}">
                <a16:creationId xmlns:a16="http://schemas.microsoft.com/office/drawing/2014/main" id="{CF88B0C8-C6C1-8F32-2267-1BED30F44647}"/>
              </a:ext>
            </a:extLst>
          </p:cNvPr>
          <p:cNvGrpSpPr/>
          <p:nvPr/>
        </p:nvGrpSpPr>
        <p:grpSpPr>
          <a:xfrm>
            <a:off x="6204162" y="1419167"/>
            <a:ext cx="882438" cy="922098"/>
            <a:chOff x="7345680" y="2484120"/>
            <a:chExt cx="904240" cy="944880"/>
          </a:xfrm>
        </p:grpSpPr>
        <p:sp>
          <p:nvSpPr>
            <p:cNvPr id="27" name="Oval 26">
              <a:extLst>
                <a:ext uri="{FF2B5EF4-FFF2-40B4-BE49-F238E27FC236}">
                  <a16:creationId xmlns:a16="http://schemas.microsoft.com/office/drawing/2014/main" id="{FA1B8419-8AFE-7C1A-35E8-929F6FD1D34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L-Shape 27">
              <a:extLst>
                <a:ext uri="{FF2B5EF4-FFF2-40B4-BE49-F238E27FC236}">
                  <a16:creationId xmlns:a16="http://schemas.microsoft.com/office/drawing/2014/main" id="{D52711EC-C52B-C5EB-BD36-B8B9F7D62E5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E54AFC07-8696-7443-4929-37370AA04421}"/>
              </a:ext>
            </a:extLst>
          </p:cNvPr>
          <p:cNvGrpSpPr/>
          <p:nvPr/>
        </p:nvGrpSpPr>
        <p:grpSpPr>
          <a:xfrm>
            <a:off x="10228983" y="337468"/>
            <a:ext cx="1587872" cy="1368854"/>
            <a:chOff x="10228983" y="337468"/>
            <a:chExt cx="1587872" cy="1368854"/>
          </a:xfrm>
        </p:grpSpPr>
        <p:sp>
          <p:nvSpPr>
            <p:cNvPr id="7" name="Hexagon 6">
              <a:extLst>
                <a:ext uri="{FF2B5EF4-FFF2-40B4-BE49-F238E27FC236}">
                  <a16:creationId xmlns:a16="http://schemas.microsoft.com/office/drawing/2014/main" id="{4F6A7048-683E-4E17-E1C7-94EB07FC0FC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8" name="Group 7">
              <a:extLst>
                <a:ext uri="{FF2B5EF4-FFF2-40B4-BE49-F238E27FC236}">
                  <a16:creationId xmlns:a16="http://schemas.microsoft.com/office/drawing/2014/main" id="{10925419-CF7F-C1DD-3D42-6ADD5077A18B}"/>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505837B6-FFE1-5A14-6438-F95CE87613BC}"/>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AC2A4B93-BB27-EAC7-5849-671A32677DE7}"/>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6916419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p:txBody>
          <a:bodyPr/>
          <a:lstStyle/>
          <a:p>
            <a:r>
              <a:rPr lang="en-GB" dirty="0"/>
              <a:t>Personal data protection principles</a:t>
            </a:r>
            <a:endParaRPr lang="en-BE" dirty="0"/>
          </a:p>
        </p:txBody>
      </p:sp>
      <p:grpSp>
        <p:nvGrpSpPr>
          <p:cNvPr id="11" name="Group 10">
            <a:extLst>
              <a:ext uri="{FF2B5EF4-FFF2-40B4-BE49-F238E27FC236}">
                <a16:creationId xmlns:a16="http://schemas.microsoft.com/office/drawing/2014/main" id="{FADC6198-1BEC-F6BD-0E2C-ED0BA2973F47}"/>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E03F1189-3F7A-07C3-ECB6-770DB14CAA9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143CB723-1D97-E6DE-302F-56E08082150C}"/>
                </a:ext>
              </a:extLst>
            </p:cNvPr>
            <p:cNvGrpSpPr/>
            <p:nvPr/>
          </p:nvGrpSpPr>
          <p:grpSpPr>
            <a:xfrm>
              <a:off x="10741851" y="707024"/>
              <a:ext cx="562136" cy="634675"/>
              <a:chOff x="760175" y="830141"/>
              <a:chExt cx="867619" cy="979580"/>
            </a:xfrm>
          </p:grpSpPr>
          <p:sp>
            <p:nvSpPr>
              <p:cNvPr id="14" name="Rectangle 13">
                <a:extLst>
                  <a:ext uri="{FF2B5EF4-FFF2-40B4-BE49-F238E27FC236}">
                    <a16:creationId xmlns:a16="http://schemas.microsoft.com/office/drawing/2014/main" id="{C94F3DE5-22A9-09E7-1295-E4A5AD6725E8}"/>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194EE879-DF1C-18B9-98FB-3E4D4BA2FB83}"/>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16" name="TextBox 15">
            <a:extLst>
              <a:ext uri="{FF2B5EF4-FFF2-40B4-BE49-F238E27FC236}">
                <a16:creationId xmlns:a16="http://schemas.microsoft.com/office/drawing/2014/main" id="{275E0497-8538-B8DB-C9D6-4CC9CFB3E3F9}"/>
              </a:ext>
            </a:extLst>
          </p:cNvPr>
          <p:cNvSpPr txBox="1"/>
          <p:nvPr/>
        </p:nvSpPr>
        <p:spPr>
          <a:xfrm>
            <a:off x="1051560" y="3074109"/>
            <a:ext cx="4832263" cy="2246769"/>
          </a:xfrm>
          <a:prstGeom prst="rect">
            <a:avLst/>
          </a:prstGeom>
          <a:noFill/>
        </p:spPr>
        <p:txBody>
          <a:bodyPr wrap="square" lIns="91440" tIns="45720" rIns="91440" bIns="45720" rtlCol="0" anchor="t">
            <a:spAutoFit/>
          </a:bodyPr>
          <a:lstStyle/>
          <a:p>
            <a:r>
              <a:rPr lang="en-GB" sz="2000" dirty="0">
                <a:latin typeface="Arial"/>
                <a:cs typeface="Arial"/>
              </a:rPr>
              <a:t>A caseworker should minimize the personal information that is gathered, processed and shared. </a:t>
            </a:r>
            <a:r>
              <a:rPr lang="en-GB" sz="2000" u="none" dirty="0">
                <a:latin typeface="Arial"/>
                <a:cs typeface="Arial"/>
              </a:rPr>
              <a:t>Any sensitive and identifying information collected on children should only be shared on a </a:t>
            </a:r>
            <a:r>
              <a:rPr lang="en-GB" sz="2000" b="1" u="none" dirty="0">
                <a:latin typeface="Arial"/>
                <a:cs typeface="Arial"/>
              </a:rPr>
              <a:t>need-to-know</a:t>
            </a:r>
            <a:r>
              <a:rPr lang="en-GB" sz="2000" u="none" dirty="0">
                <a:latin typeface="Arial"/>
                <a:cs typeface="Arial"/>
              </a:rPr>
              <a:t> basis with as few individuals as possible</a:t>
            </a:r>
            <a:endParaRPr lang="en-BE" sz="2000" dirty="0">
              <a:latin typeface="Arial"/>
              <a:cs typeface="Arial"/>
            </a:endParaRPr>
          </a:p>
        </p:txBody>
      </p:sp>
      <p:sp>
        <p:nvSpPr>
          <p:cNvPr id="17" name="Rectangle: Rounded Corners 16">
            <a:extLst>
              <a:ext uri="{FF2B5EF4-FFF2-40B4-BE49-F238E27FC236}">
                <a16:creationId xmlns:a16="http://schemas.microsoft.com/office/drawing/2014/main" id="{CBB39675-6484-8494-B5CB-B267B40C9119}"/>
              </a:ext>
            </a:extLst>
          </p:cNvPr>
          <p:cNvSpPr/>
          <p:nvPr/>
        </p:nvSpPr>
        <p:spPr>
          <a:xfrm>
            <a:off x="1084377" y="2009873"/>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Data minimization </a:t>
            </a:r>
          </a:p>
        </p:txBody>
      </p:sp>
      <p:grpSp>
        <p:nvGrpSpPr>
          <p:cNvPr id="18" name="Group 17">
            <a:extLst>
              <a:ext uri="{FF2B5EF4-FFF2-40B4-BE49-F238E27FC236}">
                <a16:creationId xmlns:a16="http://schemas.microsoft.com/office/drawing/2014/main" id="{D0C53F29-81F7-C13D-811D-0289885BEB6D}"/>
              </a:ext>
            </a:extLst>
          </p:cNvPr>
          <p:cNvGrpSpPr/>
          <p:nvPr/>
        </p:nvGrpSpPr>
        <p:grpSpPr>
          <a:xfrm>
            <a:off x="610341" y="1860946"/>
            <a:ext cx="882438" cy="922098"/>
            <a:chOff x="7345680" y="2484120"/>
            <a:chExt cx="904240" cy="944880"/>
          </a:xfrm>
        </p:grpSpPr>
        <p:sp>
          <p:nvSpPr>
            <p:cNvPr id="19" name="Oval 18">
              <a:extLst>
                <a:ext uri="{FF2B5EF4-FFF2-40B4-BE49-F238E27FC236}">
                  <a16:creationId xmlns:a16="http://schemas.microsoft.com/office/drawing/2014/main" id="{44C56A13-58D8-7024-452E-3D5D602E63B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L-Shape 19">
              <a:extLst>
                <a:ext uri="{FF2B5EF4-FFF2-40B4-BE49-F238E27FC236}">
                  <a16:creationId xmlns:a16="http://schemas.microsoft.com/office/drawing/2014/main" id="{6DB13482-A066-47DF-051C-E5E93A39A648}"/>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B89EAB87-1511-A5C0-BA14-BC97B109169E}"/>
              </a:ext>
            </a:extLst>
          </p:cNvPr>
          <p:cNvSpPr txBox="1"/>
          <p:nvPr/>
        </p:nvSpPr>
        <p:spPr>
          <a:xfrm>
            <a:off x="6645381" y="3074109"/>
            <a:ext cx="4832263" cy="2554545"/>
          </a:xfrm>
          <a:prstGeom prst="rect">
            <a:avLst/>
          </a:prstGeom>
          <a:noFill/>
        </p:spPr>
        <p:txBody>
          <a:bodyPr wrap="square" lIns="91440" tIns="45720" rIns="91440" bIns="45720" rtlCol="0" anchor="t">
            <a:spAutoFit/>
          </a:bodyPr>
          <a:lstStyle/>
          <a:p>
            <a:r>
              <a:rPr lang="en-GB" sz="2000" dirty="0">
                <a:latin typeface="Arial"/>
                <a:cs typeface="Arial"/>
              </a:rPr>
              <a:t>A caseworker needs to inform the child, parent, caregiver, and/or trusted adult about their </a:t>
            </a:r>
            <a:r>
              <a:rPr lang="en-GB" sz="2000" b="1" dirty="0">
                <a:latin typeface="Arial"/>
                <a:cs typeface="Arial"/>
              </a:rPr>
              <a:t>right to access, correct and delete </a:t>
            </a:r>
            <a:r>
              <a:rPr lang="en-GB" sz="2000" dirty="0">
                <a:latin typeface="Arial"/>
                <a:cs typeface="Arial"/>
              </a:rPr>
              <a:t>their personal data in their case management file and the information management system. They can do this at any step of the case management process</a:t>
            </a:r>
            <a:endParaRPr lang="en-BE" sz="2000" dirty="0">
              <a:latin typeface="Arial"/>
              <a:cs typeface="Arial"/>
            </a:endParaRPr>
          </a:p>
        </p:txBody>
      </p:sp>
      <p:sp>
        <p:nvSpPr>
          <p:cNvPr id="22" name="Rectangle: Rounded Corners 21">
            <a:extLst>
              <a:ext uri="{FF2B5EF4-FFF2-40B4-BE49-F238E27FC236}">
                <a16:creationId xmlns:a16="http://schemas.microsoft.com/office/drawing/2014/main" id="{6C954735-ADDC-65EF-041E-866EA88A9533}"/>
              </a:ext>
            </a:extLst>
          </p:cNvPr>
          <p:cNvSpPr/>
          <p:nvPr/>
        </p:nvSpPr>
        <p:spPr>
          <a:xfrm>
            <a:off x="6678198" y="2009873"/>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Respect child’s rights</a:t>
            </a:r>
          </a:p>
        </p:txBody>
      </p:sp>
      <p:grpSp>
        <p:nvGrpSpPr>
          <p:cNvPr id="23" name="Group 22">
            <a:extLst>
              <a:ext uri="{FF2B5EF4-FFF2-40B4-BE49-F238E27FC236}">
                <a16:creationId xmlns:a16="http://schemas.microsoft.com/office/drawing/2014/main" id="{033492AC-ED84-4053-1757-0A343D266CDA}"/>
              </a:ext>
            </a:extLst>
          </p:cNvPr>
          <p:cNvGrpSpPr/>
          <p:nvPr/>
        </p:nvGrpSpPr>
        <p:grpSpPr>
          <a:xfrm>
            <a:off x="6204162" y="1860946"/>
            <a:ext cx="882438" cy="922098"/>
            <a:chOff x="7345680" y="2484120"/>
            <a:chExt cx="904240" cy="944880"/>
          </a:xfrm>
        </p:grpSpPr>
        <p:sp>
          <p:nvSpPr>
            <p:cNvPr id="24" name="Oval 23">
              <a:extLst>
                <a:ext uri="{FF2B5EF4-FFF2-40B4-BE49-F238E27FC236}">
                  <a16:creationId xmlns:a16="http://schemas.microsoft.com/office/drawing/2014/main" id="{BC29DBB9-F92C-53FC-E610-FE632B98EF0C}"/>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L-Shape 24">
              <a:extLst>
                <a:ext uri="{FF2B5EF4-FFF2-40B4-BE49-F238E27FC236}">
                  <a16:creationId xmlns:a16="http://schemas.microsoft.com/office/drawing/2014/main" id="{4C96A58F-B193-9150-7797-5C9E3E839DA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367723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FE33D0E-193C-2C6C-89BF-E69C9595D186}"/>
              </a:ext>
            </a:extLst>
          </p:cNvPr>
          <p:cNvCxnSpPr>
            <a:cxnSpLocks/>
          </p:cNvCxnSpPr>
          <p:nvPr/>
        </p:nvCxnSpPr>
        <p:spPr>
          <a:xfrm flipV="1">
            <a:off x="3533166" y="2244148"/>
            <a:ext cx="1481799" cy="845704"/>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5E471F7E-9B96-FB67-506E-4676F55B6A0C}"/>
              </a:ext>
            </a:extLst>
          </p:cNvPr>
          <p:cNvSpPr/>
          <p:nvPr/>
        </p:nvSpPr>
        <p:spPr>
          <a:xfrm>
            <a:off x="3908816" y="3089852"/>
            <a:ext cx="1622793" cy="1622793"/>
          </a:xfrm>
          <a:prstGeom prst="ellipse">
            <a:avLst/>
          </a:prstGeom>
          <a:no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17">
            <a:extLst>
              <a:ext uri="{FF2B5EF4-FFF2-40B4-BE49-F238E27FC236}">
                <a16:creationId xmlns:a16="http://schemas.microsoft.com/office/drawing/2014/main" id="{B85BD4D5-67E8-4B92-7C39-09A4723A326B}"/>
              </a:ext>
            </a:extLst>
          </p:cNvPr>
          <p:cNvSpPr/>
          <p:nvPr/>
        </p:nvSpPr>
        <p:spPr>
          <a:xfrm>
            <a:off x="5531609" y="2220371"/>
            <a:ext cx="590227" cy="590227"/>
          </a:xfrm>
          <a:prstGeom prst="rect">
            <a:avLst/>
          </a:prstGeom>
          <a:no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itle 2">
            <a:extLst>
              <a:ext uri="{FF2B5EF4-FFF2-40B4-BE49-F238E27FC236}">
                <a16:creationId xmlns:a16="http://schemas.microsoft.com/office/drawing/2014/main" id="{10DAFB3B-C988-2D4D-6026-4E749C5C80E8}"/>
              </a:ext>
            </a:extLst>
          </p:cNvPr>
          <p:cNvSpPr>
            <a:spLocks noGrp="1"/>
          </p:cNvSpPr>
          <p:nvPr>
            <p:ph type="title"/>
          </p:nvPr>
        </p:nvSpPr>
        <p:spPr/>
        <p:txBody>
          <a:bodyPr/>
          <a:lstStyle/>
          <a:p>
            <a:r>
              <a:rPr lang="en-GB" dirty="0"/>
              <a:t>Recap exercise</a:t>
            </a:r>
            <a:endParaRPr lang="en-BE" dirty="0"/>
          </a:p>
        </p:txBody>
      </p:sp>
      <p:sp>
        <p:nvSpPr>
          <p:cNvPr id="8" name="Rectangle: Rounded Corners 7">
            <a:extLst>
              <a:ext uri="{FF2B5EF4-FFF2-40B4-BE49-F238E27FC236}">
                <a16:creationId xmlns:a16="http://schemas.microsoft.com/office/drawing/2014/main" id="{6A946D8E-F296-C872-3D24-9CE6FBCAF480}"/>
              </a:ext>
            </a:extLst>
          </p:cNvPr>
          <p:cNvSpPr/>
          <p:nvPr/>
        </p:nvSpPr>
        <p:spPr>
          <a:xfrm>
            <a:off x="838200" y="5867400"/>
            <a:ext cx="4506687" cy="46808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TextBox 3">
            <a:extLst>
              <a:ext uri="{FF2B5EF4-FFF2-40B4-BE49-F238E27FC236}">
                <a16:creationId xmlns:a16="http://schemas.microsoft.com/office/drawing/2014/main" id="{89CC2DDA-3387-6815-66F9-0F24280636C6}"/>
              </a:ext>
            </a:extLst>
          </p:cNvPr>
          <p:cNvSpPr txBox="1"/>
          <p:nvPr/>
        </p:nvSpPr>
        <p:spPr>
          <a:xfrm>
            <a:off x="6845890" y="2517272"/>
            <a:ext cx="4280057" cy="1384995"/>
          </a:xfrm>
          <a:prstGeom prst="rect">
            <a:avLst/>
          </a:prstGeom>
          <a:noFill/>
        </p:spPr>
        <p:txBody>
          <a:bodyPr wrap="square" lIns="91440" tIns="45720" rIns="91440" bIns="45720" anchor="t">
            <a:spAutoFit/>
          </a:bodyPr>
          <a:lstStyle/>
          <a:p>
            <a:pPr algn="ctr"/>
            <a:r>
              <a:rPr lang="en-GB" sz="2800" dirty="0">
                <a:latin typeface="Arial"/>
                <a:cs typeface="Arial"/>
              </a:rPr>
              <a:t>Draw what you remember of Module 1: Foundations of Child Protection</a:t>
            </a:r>
            <a:endParaRPr lang="en-BE" sz="2800" dirty="0">
              <a:latin typeface="Arial"/>
              <a:cs typeface="Arial"/>
            </a:endParaRPr>
          </a:p>
        </p:txBody>
      </p:sp>
      <p:grpSp>
        <p:nvGrpSpPr>
          <p:cNvPr id="10" name="Group 9">
            <a:extLst>
              <a:ext uri="{FF2B5EF4-FFF2-40B4-BE49-F238E27FC236}">
                <a16:creationId xmlns:a16="http://schemas.microsoft.com/office/drawing/2014/main" id="{2802CD52-A0BA-65DC-3E0D-D09699C862DE}"/>
              </a:ext>
            </a:extLst>
          </p:cNvPr>
          <p:cNvGrpSpPr/>
          <p:nvPr/>
        </p:nvGrpSpPr>
        <p:grpSpPr>
          <a:xfrm rot="571891">
            <a:off x="3300382" y="3200408"/>
            <a:ext cx="179388" cy="624906"/>
            <a:chOff x="11477815" y="915101"/>
            <a:chExt cx="182192" cy="634674"/>
          </a:xfrm>
          <a:solidFill>
            <a:schemeClr val="accent5">
              <a:lumMod val="60000"/>
              <a:lumOff val="40000"/>
            </a:schemeClr>
          </a:solidFill>
        </p:grpSpPr>
        <p:sp>
          <p:nvSpPr>
            <p:cNvPr id="11" name="Isosceles Triangle 10">
              <a:extLst>
                <a:ext uri="{FF2B5EF4-FFF2-40B4-BE49-F238E27FC236}">
                  <a16:creationId xmlns:a16="http://schemas.microsoft.com/office/drawing/2014/main" id="{7FA18EA4-39F2-3368-AD94-C7E8BEEF5DCB}"/>
                </a:ext>
              </a:extLst>
            </p:cNvPr>
            <p:cNvSpPr/>
            <p:nvPr/>
          </p:nvSpPr>
          <p:spPr>
            <a:xfrm>
              <a:off x="11477816" y="915101"/>
              <a:ext cx="182191" cy="13285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a:extLst>
                <a:ext uri="{FF2B5EF4-FFF2-40B4-BE49-F238E27FC236}">
                  <a16:creationId xmlns:a16="http://schemas.microsoft.com/office/drawing/2014/main" id="{513F2E26-27A8-DD6F-E6F9-94A6F480876F}"/>
                </a:ext>
              </a:extLst>
            </p:cNvPr>
            <p:cNvSpPr/>
            <p:nvPr/>
          </p:nvSpPr>
          <p:spPr>
            <a:xfrm>
              <a:off x="11477815" y="1047810"/>
              <a:ext cx="182191" cy="5019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 name="Google Shape;315;p4">
            <a:extLst>
              <a:ext uri="{FF2B5EF4-FFF2-40B4-BE49-F238E27FC236}">
                <a16:creationId xmlns:a16="http://schemas.microsoft.com/office/drawing/2014/main" id="{29317631-3323-6AA9-830E-B7DF1B3AF7F0}"/>
              </a:ext>
            </a:extLst>
          </p:cNvPr>
          <p:cNvSpPr/>
          <p:nvPr/>
        </p:nvSpPr>
        <p:spPr>
          <a:xfrm>
            <a:off x="1709755" y="2195282"/>
            <a:ext cx="1139942" cy="1169577"/>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 name="Google Shape;317;p4">
            <a:extLst>
              <a:ext uri="{FF2B5EF4-FFF2-40B4-BE49-F238E27FC236}">
                <a16:creationId xmlns:a16="http://schemas.microsoft.com/office/drawing/2014/main" id="{13520DD2-E586-4A2E-D90D-2DAE673E2D0F}"/>
              </a:ext>
            </a:extLst>
          </p:cNvPr>
          <p:cNvSpPr/>
          <p:nvPr/>
        </p:nvSpPr>
        <p:spPr>
          <a:xfrm>
            <a:off x="1709755" y="3593554"/>
            <a:ext cx="1078314" cy="1815881"/>
          </a:xfrm>
          <a:prstGeom prst="round2SameRect">
            <a:avLst>
              <a:gd name="adj1" fmla="val 50000"/>
              <a:gd name="adj2" fmla="val 0"/>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9" name="Google Shape;317;p4">
            <a:extLst>
              <a:ext uri="{FF2B5EF4-FFF2-40B4-BE49-F238E27FC236}">
                <a16:creationId xmlns:a16="http://schemas.microsoft.com/office/drawing/2014/main" id="{1BE81D17-8269-55B5-B67E-F2919E3E960C}"/>
              </a:ext>
            </a:extLst>
          </p:cNvPr>
          <p:cNvSpPr/>
          <p:nvPr/>
        </p:nvSpPr>
        <p:spPr>
          <a:xfrm rot="3817069">
            <a:off x="2902182" y="3168731"/>
            <a:ext cx="346286" cy="1081580"/>
          </a:xfrm>
          <a:prstGeom prst="round2SameRect">
            <a:avLst>
              <a:gd name="adj1" fmla="val 50000"/>
              <a:gd name="adj2" fmla="val 23297"/>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7138397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26B-AEE7-F582-E67D-2FAE1E00F8C8}"/>
              </a:ext>
            </a:extLst>
          </p:cNvPr>
          <p:cNvSpPr>
            <a:spLocks noGrp="1"/>
          </p:cNvSpPr>
          <p:nvPr>
            <p:ph type="title"/>
          </p:nvPr>
        </p:nvSpPr>
        <p:spPr/>
        <p:txBody>
          <a:bodyPr/>
          <a:lstStyle/>
          <a:p>
            <a:r>
              <a:rPr lang="en-GB" dirty="0"/>
              <a:t>Personal data protection principles</a:t>
            </a:r>
            <a:endParaRPr lang="en-BE" dirty="0"/>
          </a:p>
        </p:txBody>
      </p:sp>
      <p:sp>
        <p:nvSpPr>
          <p:cNvPr id="16" name="TextBox 15">
            <a:extLst>
              <a:ext uri="{FF2B5EF4-FFF2-40B4-BE49-F238E27FC236}">
                <a16:creationId xmlns:a16="http://schemas.microsoft.com/office/drawing/2014/main" id="{9D63EFFE-01C1-C383-C055-630FF4958491}"/>
              </a:ext>
            </a:extLst>
          </p:cNvPr>
          <p:cNvSpPr txBox="1"/>
          <p:nvPr/>
        </p:nvSpPr>
        <p:spPr>
          <a:xfrm>
            <a:off x="1051560" y="2786920"/>
            <a:ext cx="4832263" cy="2862322"/>
          </a:xfrm>
          <a:prstGeom prst="rect">
            <a:avLst/>
          </a:prstGeom>
          <a:noFill/>
        </p:spPr>
        <p:txBody>
          <a:bodyPr wrap="square" lIns="91440" tIns="45720" rIns="91440" bIns="45720" rtlCol="0" anchor="t">
            <a:spAutoFit/>
          </a:bodyPr>
          <a:lstStyle/>
          <a:p>
            <a:r>
              <a:rPr lang="en-GB" sz="2000" dirty="0">
                <a:latin typeface="Arial"/>
                <a:cs typeface="Arial"/>
              </a:rPr>
              <a:t>A caseworker needs to keep a child’s </a:t>
            </a:r>
            <a:r>
              <a:rPr lang="en-GB" sz="2000" b="1" dirty="0">
                <a:latin typeface="Arial"/>
                <a:cs typeface="Arial"/>
              </a:rPr>
              <a:t>personal data securely protected</a:t>
            </a:r>
            <a:r>
              <a:rPr lang="en-GB" sz="2000" dirty="0">
                <a:latin typeface="Arial"/>
                <a:cs typeface="Arial"/>
              </a:rPr>
              <a:t>. Making sure that only people who have consent can have access.  A caseworker cannot share any information without the consent of the child, parent or caregiver unless in exceptional circumstances when it is in the best interest of the child to keep the child safe. </a:t>
            </a:r>
            <a:endParaRPr lang="en-BE" sz="2000" dirty="0">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D9DB0964-3C2A-E46F-F472-BD30378ED5ED}"/>
              </a:ext>
            </a:extLst>
          </p:cNvPr>
          <p:cNvSpPr/>
          <p:nvPr/>
        </p:nvSpPr>
        <p:spPr>
          <a:xfrm>
            <a:off x="1084377" y="172268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Confidentiality and security</a:t>
            </a:r>
          </a:p>
        </p:txBody>
      </p:sp>
      <p:grpSp>
        <p:nvGrpSpPr>
          <p:cNvPr id="18" name="Group 17">
            <a:extLst>
              <a:ext uri="{FF2B5EF4-FFF2-40B4-BE49-F238E27FC236}">
                <a16:creationId xmlns:a16="http://schemas.microsoft.com/office/drawing/2014/main" id="{A0F0117D-6EA8-E02D-3902-178A3356D48F}"/>
              </a:ext>
            </a:extLst>
          </p:cNvPr>
          <p:cNvGrpSpPr/>
          <p:nvPr/>
        </p:nvGrpSpPr>
        <p:grpSpPr>
          <a:xfrm>
            <a:off x="610341" y="1573757"/>
            <a:ext cx="882438" cy="922098"/>
            <a:chOff x="7345680" y="2484120"/>
            <a:chExt cx="904240" cy="944880"/>
          </a:xfrm>
        </p:grpSpPr>
        <p:sp>
          <p:nvSpPr>
            <p:cNvPr id="19" name="Oval 18">
              <a:extLst>
                <a:ext uri="{FF2B5EF4-FFF2-40B4-BE49-F238E27FC236}">
                  <a16:creationId xmlns:a16="http://schemas.microsoft.com/office/drawing/2014/main" id="{E69978E5-B9C9-825C-B31C-961E80E9B32E}"/>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L-Shape 19">
              <a:extLst>
                <a:ext uri="{FF2B5EF4-FFF2-40B4-BE49-F238E27FC236}">
                  <a16:creationId xmlns:a16="http://schemas.microsoft.com/office/drawing/2014/main" id="{605779FF-ED0D-302B-729A-BAE2B065E81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1" name="TextBox 20">
            <a:extLst>
              <a:ext uri="{FF2B5EF4-FFF2-40B4-BE49-F238E27FC236}">
                <a16:creationId xmlns:a16="http://schemas.microsoft.com/office/drawing/2014/main" id="{F996725E-C081-46BB-1BE4-9AF4BE15E4DE}"/>
              </a:ext>
            </a:extLst>
          </p:cNvPr>
          <p:cNvSpPr txBox="1"/>
          <p:nvPr/>
        </p:nvSpPr>
        <p:spPr>
          <a:xfrm>
            <a:off x="6645381" y="2786920"/>
            <a:ext cx="4832263" cy="1323439"/>
          </a:xfrm>
          <a:prstGeom prst="rect">
            <a:avLst/>
          </a:prstGeom>
          <a:noFill/>
        </p:spPr>
        <p:txBody>
          <a:bodyPr wrap="square" lIns="91440" tIns="45720" rIns="91440" bIns="45720" rtlCol="0" anchor="t">
            <a:spAutoFit/>
          </a:bodyPr>
          <a:lstStyle/>
          <a:p>
            <a:r>
              <a:rPr lang="en-GB" sz="2000" dirty="0">
                <a:latin typeface="Arial"/>
                <a:cs typeface="Arial"/>
              </a:rPr>
              <a:t>Personal data of the child shall be </a:t>
            </a:r>
            <a:r>
              <a:rPr lang="en-GB" sz="2000" b="1" dirty="0">
                <a:latin typeface="Arial"/>
                <a:cs typeface="Arial"/>
              </a:rPr>
              <a:t>deleted</a:t>
            </a:r>
            <a:r>
              <a:rPr lang="en-GB" sz="2000" dirty="0">
                <a:latin typeface="Arial"/>
                <a:cs typeface="Arial"/>
              </a:rPr>
              <a:t> from any and all systems once it no longer serves a purpose and is no longer needed. </a:t>
            </a:r>
            <a:endParaRPr lang="en-BE" sz="2000"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215A5DEE-9485-FE8D-188B-B412DB3581AD}"/>
              </a:ext>
            </a:extLst>
          </p:cNvPr>
          <p:cNvSpPr/>
          <p:nvPr/>
        </p:nvSpPr>
        <p:spPr>
          <a:xfrm>
            <a:off x="6678198" y="1722684"/>
            <a:ext cx="4799445" cy="7475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a:r>
              <a:rPr lang="en-US" b="1" dirty="0">
                <a:solidFill>
                  <a:schemeClr val="tx1"/>
                </a:solidFill>
                <a:latin typeface="Arial" panose="020B0604020202020204" pitchFamily="34" charset="0"/>
                <a:cs typeface="Arial" panose="020B0604020202020204" pitchFamily="34" charset="0"/>
              </a:rPr>
              <a:t>Retention</a:t>
            </a:r>
          </a:p>
        </p:txBody>
      </p:sp>
      <p:grpSp>
        <p:nvGrpSpPr>
          <p:cNvPr id="23" name="Group 22">
            <a:extLst>
              <a:ext uri="{FF2B5EF4-FFF2-40B4-BE49-F238E27FC236}">
                <a16:creationId xmlns:a16="http://schemas.microsoft.com/office/drawing/2014/main" id="{E8F3F786-E8A8-43E9-8285-B86A714FCF64}"/>
              </a:ext>
            </a:extLst>
          </p:cNvPr>
          <p:cNvGrpSpPr/>
          <p:nvPr/>
        </p:nvGrpSpPr>
        <p:grpSpPr>
          <a:xfrm>
            <a:off x="6204162" y="1573757"/>
            <a:ext cx="882438" cy="922098"/>
            <a:chOff x="7345680" y="2484120"/>
            <a:chExt cx="904240" cy="944880"/>
          </a:xfrm>
        </p:grpSpPr>
        <p:sp>
          <p:nvSpPr>
            <p:cNvPr id="24" name="Oval 23">
              <a:extLst>
                <a:ext uri="{FF2B5EF4-FFF2-40B4-BE49-F238E27FC236}">
                  <a16:creationId xmlns:a16="http://schemas.microsoft.com/office/drawing/2014/main" id="{D3BE8410-AF54-A497-2763-DE87594803B4}"/>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L-Shape 24">
              <a:extLst>
                <a:ext uri="{FF2B5EF4-FFF2-40B4-BE49-F238E27FC236}">
                  <a16:creationId xmlns:a16="http://schemas.microsoft.com/office/drawing/2014/main" id="{3FDC2214-B41F-E7A5-397A-94CADDC2F65D}"/>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 name="Group 2">
            <a:extLst>
              <a:ext uri="{FF2B5EF4-FFF2-40B4-BE49-F238E27FC236}">
                <a16:creationId xmlns:a16="http://schemas.microsoft.com/office/drawing/2014/main" id="{B3786147-B2EE-8C87-0C49-0FE6431DF1FD}"/>
              </a:ext>
            </a:extLst>
          </p:cNvPr>
          <p:cNvGrpSpPr/>
          <p:nvPr/>
        </p:nvGrpSpPr>
        <p:grpSpPr>
          <a:xfrm>
            <a:off x="10228983" y="337468"/>
            <a:ext cx="1587872" cy="1368854"/>
            <a:chOff x="10228983" y="337468"/>
            <a:chExt cx="1587872" cy="1368854"/>
          </a:xfrm>
        </p:grpSpPr>
        <p:sp>
          <p:nvSpPr>
            <p:cNvPr id="6" name="Hexagon 5">
              <a:extLst>
                <a:ext uri="{FF2B5EF4-FFF2-40B4-BE49-F238E27FC236}">
                  <a16:creationId xmlns:a16="http://schemas.microsoft.com/office/drawing/2014/main" id="{91985E30-269F-3189-CD1A-FABB7C209C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9941285C-C837-C248-A0FA-0FA540EA9017}"/>
                </a:ext>
              </a:extLst>
            </p:cNvPr>
            <p:cNvGrpSpPr/>
            <p:nvPr/>
          </p:nvGrpSpPr>
          <p:grpSpPr>
            <a:xfrm>
              <a:off x="10741851" y="707024"/>
              <a:ext cx="562136" cy="634675"/>
              <a:chOff x="760175" y="830141"/>
              <a:chExt cx="867619" cy="979580"/>
            </a:xfrm>
          </p:grpSpPr>
          <p:sp>
            <p:nvSpPr>
              <p:cNvPr id="8" name="Rectangle 7">
                <a:extLst>
                  <a:ext uri="{FF2B5EF4-FFF2-40B4-BE49-F238E27FC236}">
                    <a16:creationId xmlns:a16="http://schemas.microsoft.com/office/drawing/2014/main" id="{B498EF89-E5A6-7D57-2D5C-A3AE07BC1D0F}"/>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37</a:t>
                </a:r>
              </a:p>
            </p:txBody>
          </p:sp>
          <p:sp>
            <p:nvSpPr>
              <p:cNvPr id="15" name="Rectangle 14">
                <a:extLst>
                  <a:ext uri="{FF2B5EF4-FFF2-40B4-BE49-F238E27FC236}">
                    <a16:creationId xmlns:a16="http://schemas.microsoft.com/office/drawing/2014/main" id="{75DF1D77-530D-1FBA-8319-6D5A25D917F2}"/>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5952442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8567F-907B-7E1B-D1F5-C85FC8BB6D18}"/>
              </a:ext>
            </a:extLst>
          </p:cNvPr>
          <p:cNvSpPr>
            <a:spLocks noGrp="1"/>
          </p:cNvSpPr>
          <p:nvPr>
            <p:ph type="title"/>
          </p:nvPr>
        </p:nvSpPr>
        <p:spPr/>
        <p:txBody>
          <a:bodyPr/>
          <a:lstStyle/>
          <a:p>
            <a:r>
              <a:rPr lang="en-GB" dirty="0"/>
              <a:t>Information management principles</a:t>
            </a:r>
            <a:endParaRPr lang="en-BE" dirty="0"/>
          </a:p>
        </p:txBody>
      </p:sp>
      <p:grpSp>
        <p:nvGrpSpPr>
          <p:cNvPr id="4" name="Group 3">
            <a:extLst>
              <a:ext uri="{FF2B5EF4-FFF2-40B4-BE49-F238E27FC236}">
                <a16:creationId xmlns:a16="http://schemas.microsoft.com/office/drawing/2014/main" id="{034131DF-75EC-0FC5-60CD-86CB21190F97}"/>
              </a:ext>
            </a:extLst>
          </p:cNvPr>
          <p:cNvGrpSpPr/>
          <p:nvPr/>
        </p:nvGrpSpPr>
        <p:grpSpPr>
          <a:xfrm rot="1586735">
            <a:off x="2464563" y="3431525"/>
            <a:ext cx="241362" cy="978951"/>
            <a:chOff x="2121760" y="2323613"/>
            <a:chExt cx="200377" cy="825212"/>
          </a:xfrm>
          <a:solidFill>
            <a:schemeClr val="bg1"/>
          </a:solidFill>
        </p:grpSpPr>
        <p:sp>
          <p:nvSpPr>
            <p:cNvPr id="5" name="Isosceles Triangle 4">
              <a:extLst>
                <a:ext uri="{FF2B5EF4-FFF2-40B4-BE49-F238E27FC236}">
                  <a16:creationId xmlns:a16="http://schemas.microsoft.com/office/drawing/2014/main" id="{5C76066D-1BFC-322C-1A02-783269EEF7F5}"/>
                </a:ext>
              </a:extLst>
            </p:cNvPr>
            <p:cNvSpPr/>
            <p:nvPr/>
          </p:nvSpPr>
          <p:spPr>
            <a:xfrm>
              <a:off x="2121760" y="2323613"/>
              <a:ext cx="200377" cy="17273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Rectangle 5">
              <a:extLst>
                <a:ext uri="{FF2B5EF4-FFF2-40B4-BE49-F238E27FC236}">
                  <a16:creationId xmlns:a16="http://schemas.microsoft.com/office/drawing/2014/main" id="{2BC39DC5-57F8-7500-BE5B-14EFAA94BCDF}"/>
                </a:ext>
              </a:extLst>
            </p:cNvPr>
            <p:cNvSpPr/>
            <p:nvPr/>
          </p:nvSpPr>
          <p:spPr>
            <a:xfrm>
              <a:off x="2121760" y="2496166"/>
              <a:ext cx="200377" cy="65265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7" name="Rectangle: Rounded Corners 6">
            <a:extLst>
              <a:ext uri="{FF2B5EF4-FFF2-40B4-BE49-F238E27FC236}">
                <a16:creationId xmlns:a16="http://schemas.microsoft.com/office/drawing/2014/main" id="{5628F1AD-BA52-7343-199B-E408E1144FBD}"/>
              </a:ext>
            </a:extLst>
          </p:cNvPr>
          <p:cNvSpPr/>
          <p:nvPr/>
        </p:nvSpPr>
        <p:spPr>
          <a:xfrm>
            <a:off x="2053178" y="2654705"/>
            <a:ext cx="1064135" cy="59768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a:extLst>
              <a:ext uri="{FF2B5EF4-FFF2-40B4-BE49-F238E27FC236}">
                <a16:creationId xmlns:a16="http://schemas.microsoft.com/office/drawing/2014/main" id="{0B0FC914-0649-042B-73E0-58F21FE26028}"/>
              </a:ext>
            </a:extLst>
          </p:cNvPr>
          <p:cNvSpPr/>
          <p:nvPr/>
        </p:nvSpPr>
        <p:spPr>
          <a:xfrm>
            <a:off x="5294387" y="2230239"/>
            <a:ext cx="6125283" cy="3599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000" b="1" dirty="0">
                <a:solidFill>
                  <a:schemeClr val="tx1"/>
                </a:solidFill>
                <a:latin typeface="Arial"/>
                <a:cs typeface="Arial"/>
              </a:rPr>
              <a:t>Which child protection information management principles are breached or respected?</a:t>
            </a:r>
            <a:endParaRPr lang="en-BE" sz="4000" b="1" dirty="0">
              <a:solidFill>
                <a:schemeClr val="tx1"/>
              </a:solidFill>
              <a:latin typeface="Arial"/>
              <a:cs typeface="Arial"/>
            </a:endParaRPr>
          </a:p>
        </p:txBody>
      </p:sp>
      <p:grpSp>
        <p:nvGrpSpPr>
          <p:cNvPr id="11" name="Group 10">
            <a:extLst>
              <a:ext uri="{FF2B5EF4-FFF2-40B4-BE49-F238E27FC236}">
                <a16:creationId xmlns:a16="http://schemas.microsoft.com/office/drawing/2014/main" id="{7D712F81-EBA2-D6D6-DEA5-52D2BA553965}"/>
              </a:ext>
            </a:extLst>
          </p:cNvPr>
          <p:cNvGrpSpPr/>
          <p:nvPr/>
        </p:nvGrpSpPr>
        <p:grpSpPr>
          <a:xfrm>
            <a:off x="1295265" y="2974796"/>
            <a:ext cx="2284589" cy="2658138"/>
            <a:chOff x="8021849" y="3622964"/>
            <a:chExt cx="932930" cy="1088645"/>
          </a:xfrm>
          <a:solidFill>
            <a:schemeClr val="accent5"/>
          </a:solidFill>
        </p:grpSpPr>
        <p:sp>
          <p:nvSpPr>
            <p:cNvPr id="12" name="Flowchart: Card 11">
              <a:extLst>
                <a:ext uri="{FF2B5EF4-FFF2-40B4-BE49-F238E27FC236}">
                  <a16:creationId xmlns:a16="http://schemas.microsoft.com/office/drawing/2014/main" id="{59DAEBC5-B4DB-C546-DC96-8DF8DB746C75}"/>
                </a:ext>
              </a:extLst>
            </p:cNvPr>
            <p:cNvSpPr/>
            <p:nvPr/>
          </p:nvSpPr>
          <p:spPr>
            <a:xfrm>
              <a:off x="8192676" y="3819749"/>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Flowchart: Card 12">
              <a:extLst>
                <a:ext uri="{FF2B5EF4-FFF2-40B4-BE49-F238E27FC236}">
                  <a16:creationId xmlns:a16="http://schemas.microsoft.com/office/drawing/2014/main" id="{768611CC-168B-B4D2-06CE-E6CA9BD7E684}"/>
                </a:ext>
              </a:extLst>
            </p:cNvPr>
            <p:cNvSpPr/>
            <p:nvPr/>
          </p:nvSpPr>
          <p:spPr>
            <a:xfrm>
              <a:off x="8109763" y="3716795"/>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Flowchart: Card 13">
              <a:extLst>
                <a:ext uri="{FF2B5EF4-FFF2-40B4-BE49-F238E27FC236}">
                  <a16:creationId xmlns:a16="http://schemas.microsoft.com/office/drawing/2014/main" id="{2C930427-67AF-D345-515F-5380B5CEAA4A}"/>
                </a:ext>
              </a:extLst>
            </p:cNvPr>
            <p:cNvSpPr/>
            <p:nvPr/>
          </p:nvSpPr>
          <p:spPr>
            <a:xfrm>
              <a:off x="8021849" y="3622964"/>
              <a:ext cx="762103" cy="891860"/>
            </a:xfrm>
            <a:prstGeom prst="flowChartPunchedCard">
              <a:avLst/>
            </a:prstGeom>
            <a:grp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Circle: Hollow 14">
              <a:extLst>
                <a:ext uri="{FF2B5EF4-FFF2-40B4-BE49-F238E27FC236}">
                  <a16:creationId xmlns:a16="http://schemas.microsoft.com/office/drawing/2014/main" id="{0D401678-A682-428F-0F67-1364B4BC2440}"/>
                </a:ext>
              </a:extLst>
            </p:cNvPr>
            <p:cNvSpPr/>
            <p:nvPr/>
          </p:nvSpPr>
          <p:spPr>
            <a:xfrm>
              <a:off x="8158745" y="3843931"/>
              <a:ext cx="469221" cy="469221"/>
            </a:xfrm>
            <a:prstGeom prst="donut">
              <a:avLst>
                <a:gd name="adj" fmla="val 3218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3" name="Group 2">
            <a:extLst>
              <a:ext uri="{FF2B5EF4-FFF2-40B4-BE49-F238E27FC236}">
                <a16:creationId xmlns:a16="http://schemas.microsoft.com/office/drawing/2014/main" id="{2C721B52-49B9-0BF1-1E10-771B3E5F06A2}"/>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2386292F-AC28-4DBD-C438-690C3B87296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0" name="Group 9">
              <a:extLst>
                <a:ext uri="{FF2B5EF4-FFF2-40B4-BE49-F238E27FC236}">
                  <a16:creationId xmlns:a16="http://schemas.microsoft.com/office/drawing/2014/main" id="{7A757262-905E-9168-31F3-8203DE1B7EE4}"/>
                </a:ext>
              </a:extLst>
            </p:cNvPr>
            <p:cNvGrpSpPr/>
            <p:nvPr/>
          </p:nvGrpSpPr>
          <p:grpSpPr>
            <a:xfrm>
              <a:off x="10621771" y="762700"/>
              <a:ext cx="562136" cy="634675"/>
              <a:chOff x="760175" y="830142"/>
              <a:chExt cx="867619" cy="979579"/>
            </a:xfrm>
          </p:grpSpPr>
          <p:sp>
            <p:nvSpPr>
              <p:cNvPr id="21" name="Rectangle 20">
                <a:extLst>
                  <a:ext uri="{FF2B5EF4-FFF2-40B4-BE49-F238E27FC236}">
                    <a16:creationId xmlns:a16="http://schemas.microsoft.com/office/drawing/2014/main" id="{88A41054-781A-861D-D0F0-9DE07E4CC92D}"/>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38</a:t>
                </a:r>
              </a:p>
            </p:txBody>
          </p:sp>
          <p:sp>
            <p:nvSpPr>
              <p:cNvPr id="29" name="Rectangle 28">
                <a:extLst>
                  <a:ext uri="{FF2B5EF4-FFF2-40B4-BE49-F238E27FC236}">
                    <a16:creationId xmlns:a16="http://schemas.microsoft.com/office/drawing/2014/main" id="{FF112631-EA0E-7CF5-E331-375E8EBC27F3}"/>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6" name="Group 15">
              <a:extLst>
                <a:ext uri="{FF2B5EF4-FFF2-40B4-BE49-F238E27FC236}">
                  <a16:creationId xmlns:a16="http://schemas.microsoft.com/office/drawing/2014/main" id="{FA42AE33-9E93-3FD1-F66A-7A29FFC6795B}"/>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12C10EC1-EF64-5DBE-F52C-5C7B12B1B564}"/>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A5A5DA3F-FAED-AD10-6899-A55FFA64E0DC}"/>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0" name="Google Shape;114;p9">
            <a:extLst>
              <a:ext uri="{FF2B5EF4-FFF2-40B4-BE49-F238E27FC236}">
                <a16:creationId xmlns:a16="http://schemas.microsoft.com/office/drawing/2014/main" id="{2653464C-7890-554B-DB11-9B17C8C66BA5}"/>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b="1" dirty="0">
                <a:solidFill>
                  <a:schemeClr val="accent5"/>
                </a:solidFill>
                <a:latin typeface="Arial"/>
                <a:ea typeface="Arial"/>
                <a:cs typeface="Arial"/>
                <a:sym typeface="Arial"/>
              </a:rPr>
              <a:t>5</a:t>
            </a:r>
            <a:r>
              <a:rPr lang="en-US" sz="1800" b="1" i="0" u="none" strike="noStrike" cap="none" dirty="0">
                <a:solidFill>
                  <a:schemeClr val="accent5"/>
                </a:solidFill>
                <a:latin typeface="Arial"/>
                <a:ea typeface="Arial"/>
                <a:cs typeface="Arial"/>
                <a:sym typeface="Arial"/>
              </a:rPr>
              <a:t> minutes  </a:t>
            </a:r>
            <a:endParaRPr b="1" dirty="0">
              <a:solidFill>
                <a:schemeClr val="accent5"/>
              </a:solidFill>
            </a:endParaRPr>
          </a:p>
        </p:txBody>
      </p:sp>
      <p:grpSp>
        <p:nvGrpSpPr>
          <p:cNvPr id="31" name="Group 30">
            <a:extLst>
              <a:ext uri="{FF2B5EF4-FFF2-40B4-BE49-F238E27FC236}">
                <a16:creationId xmlns:a16="http://schemas.microsoft.com/office/drawing/2014/main" id="{A17E4B4C-5C67-997C-0AFC-53C2FFED6F6B}"/>
              </a:ext>
            </a:extLst>
          </p:cNvPr>
          <p:cNvGrpSpPr/>
          <p:nvPr/>
        </p:nvGrpSpPr>
        <p:grpSpPr>
          <a:xfrm>
            <a:off x="357066" y="1224523"/>
            <a:ext cx="369332" cy="369332"/>
            <a:chOff x="6784825" y="4717805"/>
            <a:chExt cx="1170980" cy="1170980"/>
          </a:xfrm>
        </p:grpSpPr>
        <p:sp>
          <p:nvSpPr>
            <p:cNvPr id="32" name="Oval 31">
              <a:extLst>
                <a:ext uri="{FF2B5EF4-FFF2-40B4-BE49-F238E27FC236}">
                  <a16:creationId xmlns:a16="http://schemas.microsoft.com/office/drawing/2014/main" id="{ACD55FD7-4469-1544-6452-41BDDF2AF113}"/>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Oval 32">
              <a:extLst>
                <a:ext uri="{FF2B5EF4-FFF2-40B4-BE49-F238E27FC236}">
                  <a16:creationId xmlns:a16="http://schemas.microsoft.com/office/drawing/2014/main" id="{9CB49550-BCB4-7A0F-0E51-D1A7E7EFE13C}"/>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Rectangle 33">
              <a:extLst>
                <a:ext uri="{FF2B5EF4-FFF2-40B4-BE49-F238E27FC236}">
                  <a16:creationId xmlns:a16="http://schemas.microsoft.com/office/drawing/2014/main" id="{3A028ABC-2725-E6C3-335B-FAE97B820002}"/>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ectangle 34">
              <a:extLst>
                <a:ext uri="{FF2B5EF4-FFF2-40B4-BE49-F238E27FC236}">
                  <a16:creationId xmlns:a16="http://schemas.microsoft.com/office/drawing/2014/main" id="{0BBC7267-876F-E089-6A1D-25B6E2642CFC}"/>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6" name="Group 35">
            <a:extLst>
              <a:ext uri="{FF2B5EF4-FFF2-40B4-BE49-F238E27FC236}">
                <a16:creationId xmlns:a16="http://schemas.microsoft.com/office/drawing/2014/main" id="{35C4DEC5-A18B-7989-A863-BFA9CFDD4868}"/>
              </a:ext>
            </a:extLst>
          </p:cNvPr>
          <p:cNvGrpSpPr/>
          <p:nvPr/>
        </p:nvGrpSpPr>
        <p:grpSpPr>
          <a:xfrm>
            <a:off x="3299327" y="2024822"/>
            <a:ext cx="904240" cy="944880"/>
            <a:chOff x="7345680" y="2484120"/>
            <a:chExt cx="904240" cy="944880"/>
          </a:xfrm>
        </p:grpSpPr>
        <p:sp>
          <p:nvSpPr>
            <p:cNvPr id="37" name="Oval 36">
              <a:extLst>
                <a:ext uri="{FF2B5EF4-FFF2-40B4-BE49-F238E27FC236}">
                  <a16:creationId xmlns:a16="http://schemas.microsoft.com/office/drawing/2014/main" id="{C69D7170-843F-A62B-B67C-E63BC8DF92E5}"/>
                </a:ext>
              </a:extLst>
            </p:cNvPr>
            <p:cNvSpPr/>
            <p:nvPr/>
          </p:nvSpPr>
          <p:spPr>
            <a:xfrm>
              <a:off x="7345680" y="2484120"/>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L-Shape 37">
              <a:extLst>
                <a:ext uri="{FF2B5EF4-FFF2-40B4-BE49-F238E27FC236}">
                  <a16:creationId xmlns:a16="http://schemas.microsoft.com/office/drawing/2014/main" id="{10E2AFDC-5170-4174-7491-E35889ACB7EC}"/>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9" name="Group 38">
            <a:extLst>
              <a:ext uri="{FF2B5EF4-FFF2-40B4-BE49-F238E27FC236}">
                <a16:creationId xmlns:a16="http://schemas.microsoft.com/office/drawing/2014/main" id="{A68B4875-C434-8681-1A50-CC0253096978}"/>
              </a:ext>
            </a:extLst>
          </p:cNvPr>
          <p:cNvGrpSpPr/>
          <p:nvPr/>
        </p:nvGrpSpPr>
        <p:grpSpPr>
          <a:xfrm>
            <a:off x="4067472" y="2779946"/>
            <a:ext cx="904240" cy="944880"/>
            <a:chOff x="7090831" y="3731241"/>
            <a:chExt cx="904240" cy="944880"/>
          </a:xfrm>
        </p:grpSpPr>
        <p:sp>
          <p:nvSpPr>
            <p:cNvPr id="40" name="Oval 39">
              <a:extLst>
                <a:ext uri="{FF2B5EF4-FFF2-40B4-BE49-F238E27FC236}">
                  <a16:creationId xmlns:a16="http://schemas.microsoft.com/office/drawing/2014/main" id="{857E87B0-94B1-BC88-1D04-24A8AE15AC37}"/>
                </a:ext>
              </a:extLst>
            </p:cNvPr>
            <p:cNvSpPr/>
            <p:nvPr/>
          </p:nvSpPr>
          <p:spPr>
            <a:xfrm>
              <a:off x="7090831" y="3731241"/>
              <a:ext cx="904240" cy="94488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Plus Sign 40">
              <a:extLst>
                <a:ext uri="{FF2B5EF4-FFF2-40B4-BE49-F238E27FC236}">
                  <a16:creationId xmlns:a16="http://schemas.microsoft.com/office/drawing/2014/main" id="{165227A9-124C-9ECD-20FB-73D024E3BF41}"/>
                </a:ext>
              </a:extLst>
            </p:cNvPr>
            <p:cNvSpPr/>
            <p:nvPr/>
          </p:nvSpPr>
          <p:spPr>
            <a:xfrm rot="2700000">
              <a:off x="7223315" y="3868494"/>
              <a:ext cx="655187" cy="670373"/>
            </a:xfrm>
            <a:prstGeom prst="mathPlus">
              <a:avLst>
                <a:gd name="adj1" fmla="val 204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9588900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1401F-3D37-49FB-A426-4EBE8127118E}"/>
              </a:ext>
            </a:extLst>
          </p:cNvPr>
          <p:cNvSpPr>
            <a:spLocks noGrp="1"/>
          </p:cNvSpPr>
          <p:nvPr>
            <p:ph type="title"/>
          </p:nvPr>
        </p:nvSpPr>
        <p:spPr/>
        <p:txBody>
          <a:bodyPr>
            <a:normAutofit/>
          </a:bodyPr>
          <a:lstStyle/>
          <a:p>
            <a:r>
              <a:rPr lang="en-CA" dirty="0"/>
              <a:t>Key learning points</a:t>
            </a:r>
          </a:p>
        </p:txBody>
      </p:sp>
      <p:sp>
        <p:nvSpPr>
          <p:cNvPr id="31" name="TextBox 30">
            <a:extLst>
              <a:ext uri="{FF2B5EF4-FFF2-40B4-BE49-F238E27FC236}">
                <a16:creationId xmlns:a16="http://schemas.microsoft.com/office/drawing/2014/main" id="{31CBB58F-5083-4801-92DA-7B1226B29307}"/>
              </a:ext>
            </a:extLst>
          </p:cNvPr>
          <p:cNvSpPr txBox="1"/>
          <p:nvPr/>
        </p:nvSpPr>
        <p:spPr>
          <a:xfrm>
            <a:off x="838200" y="3595156"/>
            <a:ext cx="3054276" cy="1631216"/>
          </a:xfrm>
          <a:prstGeom prst="rect">
            <a:avLst/>
          </a:prstGeom>
          <a:noFill/>
        </p:spPr>
        <p:txBody>
          <a:bodyPr wrap="square" lIns="91440" tIns="45720" rIns="91440" bIns="45720" anchor="t">
            <a:spAutoFit/>
          </a:bodyPr>
          <a:lstStyle/>
          <a:p>
            <a:pPr algn="ctr"/>
            <a:r>
              <a:rPr lang="en-US" sz="2000" dirty="0">
                <a:latin typeface="Arial"/>
                <a:cs typeface="Arial"/>
              </a:rPr>
              <a:t>It is important to document and store children's information as a part of the case management process. </a:t>
            </a:r>
          </a:p>
        </p:txBody>
      </p:sp>
      <p:sp>
        <p:nvSpPr>
          <p:cNvPr id="32" name="TextBox 31">
            <a:extLst>
              <a:ext uri="{FF2B5EF4-FFF2-40B4-BE49-F238E27FC236}">
                <a16:creationId xmlns:a16="http://schemas.microsoft.com/office/drawing/2014/main" id="{21B82F7A-E10B-497D-B56D-CBA9C3B90431}"/>
              </a:ext>
            </a:extLst>
          </p:cNvPr>
          <p:cNvSpPr txBox="1"/>
          <p:nvPr/>
        </p:nvSpPr>
        <p:spPr>
          <a:xfrm>
            <a:off x="4499070" y="3595156"/>
            <a:ext cx="3054276" cy="1938992"/>
          </a:xfrm>
          <a:prstGeom prst="rect">
            <a:avLst/>
          </a:prstGeom>
          <a:noFill/>
        </p:spPr>
        <p:txBody>
          <a:bodyPr wrap="square" lIns="91440" tIns="45720" rIns="91440" bIns="45720" anchor="t">
            <a:spAutoFit/>
          </a:bodyPr>
          <a:lstStyle/>
          <a:p>
            <a:pPr algn="ctr"/>
            <a:r>
              <a:rPr lang="en-US" sz="2000" dirty="0">
                <a:latin typeface="Arial"/>
                <a:cs typeface="Arial"/>
              </a:rPr>
              <a:t>Child protection standards for collecting, using, storing and sharing information should be upheld to keep children safe.</a:t>
            </a:r>
          </a:p>
        </p:txBody>
      </p:sp>
      <p:sp>
        <p:nvSpPr>
          <p:cNvPr id="33" name="TextBox 32">
            <a:extLst>
              <a:ext uri="{FF2B5EF4-FFF2-40B4-BE49-F238E27FC236}">
                <a16:creationId xmlns:a16="http://schemas.microsoft.com/office/drawing/2014/main" id="{23E8062D-8454-4777-8880-7AC61A21B5C8}"/>
              </a:ext>
            </a:extLst>
          </p:cNvPr>
          <p:cNvSpPr txBox="1"/>
          <p:nvPr/>
        </p:nvSpPr>
        <p:spPr>
          <a:xfrm>
            <a:off x="8237369" y="3595156"/>
            <a:ext cx="2877764" cy="1938992"/>
          </a:xfrm>
          <a:prstGeom prst="rect">
            <a:avLst/>
          </a:prstGeom>
          <a:noFill/>
        </p:spPr>
        <p:txBody>
          <a:bodyPr wrap="square" lIns="91440" tIns="45720" rIns="91440" bIns="45720" anchor="t">
            <a:spAutoFit/>
          </a:bodyPr>
          <a:lstStyle/>
          <a:p>
            <a:pPr algn="ctr"/>
            <a:r>
              <a:rPr lang="en-US" sz="2000" dirty="0">
                <a:latin typeface="Arial"/>
                <a:cs typeface="Arial"/>
              </a:rPr>
              <a:t>There are 6 personal data protection principles a caseworker should put into practice as part of the case management process.</a:t>
            </a:r>
          </a:p>
        </p:txBody>
      </p:sp>
      <p:sp>
        <p:nvSpPr>
          <p:cNvPr id="34" name="5-Point Star 5">
            <a:extLst>
              <a:ext uri="{FF2B5EF4-FFF2-40B4-BE49-F238E27FC236}">
                <a16:creationId xmlns:a16="http://schemas.microsoft.com/office/drawing/2014/main" id="{ECAC8C23-BF90-4E64-B2A2-0921CEE866DC}"/>
              </a:ext>
            </a:extLst>
          </p:cNvPr>
          <p:cNvSpPr/>
          <p:nvPr/>
        </p:nvSpPr>
        <p:spPr>
          <a:xfrm>
            <a:off x="1839558"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5-Point Star 5">
            <a:extLst>
              <a:ext uri="{FF2B5EF4-FFF2-40B4-BE49-F238E27FC236}">
                <a16:creationId xmlns:a16="http://schemas.microsoft.com/office/drawing/2014/main" id="{581CC547-B3A8-4A6D-8027-E2FFDDDD151A}"/>
              </a:ext>
            </a:extLst>
          </p:cNvPr>
          <p:cNvSpPr/>
          <p:nvPr/>
        </p:nvSpPr>
        <p:spPr>
          <a:xfrm>
            <a:off x="5499868"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5-Point Star 5">
            <a:extLst>
              <a:ext uri="{FF2B5EF4-FFF2-40B4-BE49-F238E27FC236}">
                <a16:creationId xmlns:a16="http://schemas.microsoft.com/office/drawing/2014/main" id="{AD2A2615-1B05-4976-9B65-4FFF4AF85A3F}"/>
              </a:ext>
            </a:extLst>
          </p:cNvPr>
          <p:cNvSpPr/>
          <p:nvPr/>
        </p:nvSpPr>
        <p:spPr>
          <a:xfrm>
            <a:off x="9150471" y="2052424"/>
            <a:ext cx="1051560" cy="1051560"/>
          </a:xfrm>
          <a:prstGeom prst="star5">
            <a:avLst>
              <a:gd name="adj" fmla="val 28143"/>
              <a:gd name="hf" fmla="val 105146"/>
              <a:gd name="vf" fmla="val 11055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504006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9746DE1C-CB1C-23DD-4FDC-F875B976588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6</a:t>
            </a:r>
          </a:p>
          <a:p>
            <a:br>
              <a:rPr lang="en-CA" b="1" dirty="0">
                <a:solidFill>
                  <a:schemeClr val="bg1"/>
                </a:solidFill>
                <a:latin typeface="Garamond"/>
              </a:rPr>
            </a:br>
            <a:r>
              <a:rPr lang="en-CA" b="1" dirty="0">
                <a:solidFill>
                  <a:schemeClr val="bg1"/>
                </a:solidFill>
                <a:latin typeface="Garamond"/>
              </a:rPr>
              <a:t>Module closing</a:t>
            </a:r>
            <a:endParaRPr lang="en-US" sz="5400" b="1" dirty="0">
              <a:solidFill>
                <a:schemeClr val="bg1"/>
              </a:solidFill>
              <a:latin typeface="Garamond"/>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34" name="Google Shape;734;p31"/>
          <p:cNvSpPr txBox="1"/>
          <p:nvPr/>
        </p:nvSpPr>
        <p:spPr>
          <a:xfrm>
            <a:off x="5203305" y="3429000"/>
            <a:ext cx="2072639" cy="45457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Next steps</a:t>
            </a:r>
            <a:endParaRPr sz="2200" b="1" dirty="0">
              <a:solidFill>
                <a:schemeClr val="lt1"/>
              </a:solidFill>
              <a:latin typeface="Calibri"/>
              <a:ea typeface="Calibri"/>
              <a:cs typeface="Calibri"/>
              <a:sym typeface="Calibri"/>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Closing</a:t>
            </a:r>
            <a:endParaRPr dirty="0"/>
          </a:p>
        </p:txBody>
      </p:sp>
      <p:sp>
        <p:nvSpPr>
          <p:cNvPr id="3" name="Oval 2">
            <a:extLst>
              <a:ext uri="{FF2B5EF4-FFF2-40B4-BE49-F238E27FC236}">
                <a16:creationId xmlns:a16="http://schemas.microsoft.com/office/drawing/2014/main" id="{75254947-4E7B-B90A-E595-FA1CBBAD3E76}"/>
              </a:ext>
            </a:extLst>
          </p:cNvPr>
          <p:cNvSpPr/>
          <p:nvPr/>
        </p:nvSpPr>
        <p:spPr>
          <a:xfrm>
            <a:off x="5357208" y="2943013"/>
            <a:ext cx="307809" cy="30891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4" name="Oval 3">
            <a:extLst>
              <a:ext uri="{FF2B5EF4-FFF2-40B4-BE49-F238E27FC236}">
                <a16:creationId xmlns:a16="http://schemas.microsoft.com/office/drawing/2014/main" id="{B568D3A5-8269-E61B-EE6E-3C836626E5C1}"/>
              </a:ext>
            </a:extLst>
          </p:cNvPr>
          <p:cNvSpPr/>
          <p:nvPr/>
        </p:nvSpPr>
        <p:spPr>
          <a:xfrm>
            <a:off x="6526985" y="2940953"/>
            <a:ext cx="307809" cy="30891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5" name="Rectangle 4">
            <a:extLst>
              <a:ext uri="{FF2B5EF4-FFF2-40B4-BE49-F238E27FC236}">
                <a16:creationId xmlns:a16="http://schemas.microsoft.com/office/drawing/2014/main" id="{B60D8611-F219-4A35-2A25-178750CE1918}"/>
              </a:ext>
            </a:extLst>
          </p:cNvPr>
          <p:cNvSpPr/>
          <p:nvPr/>
        </p:nvSpPr>
        <p:spPr>
          <a:xfrm>
            <a:off x="5313550" y="2068836"/>
            <a:ext cx="5914381" cy="3164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4800" b="1" dirty="0">
                <a:solidFill>
                  <a:schemeClr val="tx1"/>
                </a:solidFill>
                <a:latin typeface="Arial"/>
                <a:cs typeface="Arial"/>
              </a:rPr>
              <a:t>What makes case management challenging or demanding?</a:t>
            </a:r>
            <a:endParaRPr lang="en-BE" sz="4800" b="1" dirty="0">
              <a:solidFill>
                <a:schemeClr val="tx1"/>
              </a:solidFill>
              <a:latin typeface="Arial"/>
              <a:cs typeface="Arial"/>
            </a:endParaRPr>
          </a:p>
        </p:txBody>
      </p:sp>
      <p:grpSp>
        <p:nvGrpSpPr>
          <p:cNvPr id="6" name="Group 5">
            <a:extLst>
              <a:ext uri="{FF2B5EF4-FFF2-40B4-BE49-F238E27FC236}">
                <a16:creationId xmlns:a16="http://schemas.microsoft.com/office/drawing/2014/main" id="{421140EC-A65C-BAD1-6794-54974B42F8BC}"/>
              </a:ext>
            </a:extLst>
          </p:cNvPr>
          <p:cNvGrpSpPr/>
          <p:nvPr/>
        </p:nvGrpSpPr>
        <p:grpSpPr>
          <a:xfrm>
            <a:off x="1732295" y="2311860"/>
            <a:ext cx="3415887" cy="2678824"/>
            <a:chOff x="1117683" y="2194390"/>
            <a:chExt cx="3415887" cy="2678824"/>
          </a:xfrm>
          <a:solidFill>
            <a:schemeClr val="accent5"/>
          </a:solidFill>
        </p:grpSpPr>
        <p:sp>
          <p:nvSpPr>
            <p:cNvPr id="7" name="Speech Bubble: Rectangle with Corners Rounded 6">
              <a:extLst>
                <a:ext uri="{FF2B5EF4-FFF2-40B4-BE49-F238E27FC236}">
                  <a16:creationId xmlns:a16="http://schemas.microsoft.com/office/drawing/2014/main" id="{5AC2F232-00F4-5FA5-4802-DDA87A75C5BB}"/>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Speech Bubble: Rectangle with Corners Rounded 7">
              <a:extLst>
                <a:ext uri="{FF2B5EF4-FFF2-40B4-BE49-F238E27FC236}">
                  <a16:creationId xmlns:a16="http://schemas.microsoft.com/office/drawing/2014/main" id="{BC4DEC47-446C-C8DE-D13B-E76B82B86BED}"/>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Speech Bubble: Rectangle with Corners Rounded 8">
              <a:extLst>
                <a:ext uri="{FF2B5EF4-FFF2-40B4-BE49-F238E27FC236}">
                  <a16:creationId xmlns:a16="http://schemas.microsoft.com/office/drawing/2014/main" id="{CC79298F-543E-BF04-2E90-D82959C53A51}"/>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1" name="Title 10">
            <a:extLst>
              <a:ext uri="{FF2B5EF4-FFF2-40B4-BE49-F238E27FC236}">
                <a16:creationId xmlns:a16="http://schemas.microsoft.com/office/drawing/2014/main" id="{C6C8DD59-1752-DC2F-FF60-2AFF7B1DBABE}"/>
              </a:ext>
            </a:extLst>
          </p:cNvPr>
          <p:cNvSpPr>
            <a:spLocks noGrp="1"/>
          </p:cNvSpPr>
          <p:nvPr>
            <p:ph type="title"/>
          </p:nvPr>
        </p:nvSpPr>
        <p:spPr/>
        <p:txBody>
          <a:bodyPr/>
          <a:lstStyle/>
          <a:p>
            <a:r>
              <a:rPr lang="en-CA" dirty="0"/>
              <a:t>Challenging and demanding work</a:t>
            </a:r>
            <a:endParaRPr lang="en-BE" dirty="0"/>
          </a:p>
        </p:txBody>
      </p:sp>
    </p:spTree>
    <p:extLst>
      <p:ext uri="{BB962C8B-B14F-4D97-AF65-F5344CB8AC3E}">
        <p14:creationId xmlns:p14="http://schemas.microsoft.com/office/powerpoint/2010/main" val="18923896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Single Corner Snipped 23">
            <a:extLst>
              <a:ext uri="{FF2B5EF4-FFF2-40B4-BE49-F238E27FC236}">
                <a16:creationId xmlns:a16="http://schemas.microsoft.com/office/drawing/2014/main" id="{4530DC26-DB92-76F0-6E70-6161F5E2D428}"/>
              </a:ext>
            </a:extLst>
          </p:cNvPr>
          <p:cNvSpPr/>
          <p:nvPr/>
        </p:nvSpPr>
        <p:spPr>
          <a:xfrm>
            <a:off x="6025739" y="2132948"/>
            <a:ext cx="2764589" cy="3392556"/>
          </a:xfrm>
          <a:prstGeom prst="snip1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F072584A-F74F-CF12-6809-E7323EC6CA5D}"/>
              </a:ext>
            </a:extLst>
          </p:cNvPr>
          <p:cNvSpPr>
            <a:spLocks noGrp="1"/>
          </p:cNvSpPr>
          <p:nvPr>
            <p:ph type="title"/>
          </p:nvPr>
        </p:nvSpPr>
        <p:spPr/>
        <p:txBody>
          <a:bodyPr/>
          <a:lstStyle/>
          <a:p>
            <a:r>
              <a:rPr lang="en-GB" dirty="0"/>
              <a:t>Support and self-care plan </a:t>
            </a:r>
            <a:endParaRPr lang="en-BE" dirty="0"/>
          </a:p>
        </p:txBody>
      </p:sp>
      <p:grpSp>
        <p:nvGrpSpPr>
          <p:cNvPr id="3" name="Group 2">
            <a:extLst>
              <a:ext uri="{FF2B5EF4-FFF2-40B4-BE49-F238E27FC236}">
                <a16:creationId xmlns:a16="http://schemas.microsoft.com/office/drawing/2014/main" id="{81250137-DEBD-72F2-0AE8-1C471E4438A3}"/>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6986628A-2EAF-3398-8536-D4C479AC200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7" name="Group 6">
              <a:extLst>
                <a:ext uri="{FF2B5EF4-FFF2-40B4-BE49-F238E27FC236}">
                  <a16:creationId xmlns:a16="http://schemas.microsoft.com/office/drawing/2014/main" id="{EF06439B-3D26-7190-91D5-91F25070C10E}"/>
                </a:ext>
              </a:extLst>
            </p:cNvPr>
            <p:cNvGrpSpPr/>
            <p:nvPr/>
          </p:nvGrpSpPr>
          <p:grpSpPr>
            <a:xfrm>
              <a:off x="10621771" y="762700"/>
              <a:ext cx="562136" cy="634675"/>
              <a:chOff x="760175" y="830142"/>
              <a:chExt cx="867619" cy="979579"/>
            </a:xfrm>
          </p:grpSpPr>
          <p:sp>
            <p:nvSpPr>
              <p:cNvPr id="14" name="Rectangle 13">
                <a:extLst>
                  <a:ext uri="{FF2B5EF4-FFF2-40B4-BE49-F238E27FC236}">
                    <a16:creationId xmlns:a16="http://schemas.microsoft.com/office/drawing/2014/main" id="{9274DB40-7713-0A03-55EA-C3FE2064B637}"/>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39</a:t>
                </a:r>
              </a:p>
            </p:txBody>
          </p:sp>
          <p:sp>
            <p:nvSpPr>
              <p:cNvPr id="15" name="Rectangle 14">
                <a:extLst>
                  <a:ext uri="{FF2B5EF4-FFF2-40B4-BE49-F238E27FC236}">
                    <a16:creationId xmlns:a16="http://schemas.microsoft.com/office/drawing/2014/main" id="{B747E220-79CB-2940-25C8-9F1F736333E3}"/>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1" name="Group 10">
              <a:extLst>
                <a:ext uri="{FF2B5EF4-FFF2-40B4-BE49-F238E27FC236}">
                  <a16:creationId xmlns:a16="http://schemas.microsoft.com/office/drawing/2014/main" id="{D6EF6D96-DBCF-05DE-6E51-69A8DE49712E}"/>
                </a:ext>
              </a:extLst>
            </p:cNvPr>
            <p:cNvGrpSpPr/>
            <p:nvPr/>
          </p:nvGrpSpPr>
          <p:grpSpPr>
            <a:xfrm>
              <a:off x="11325415" y="762701"/>
              <a:ext cx="182192" cy="634674"/>
              <a:chOff x="2121762" y="2323619"/>
              <a:chExt cx="200378" cy="825210"/>
            </a:xfrm>
          </p:grpSpPr>
          <p:sp>
            <p:nvSpPr>
              <p:cNvPr id="12" name="Isosceles Triangle 11">
                <a:extLst>
                  <a:ext uri="{FF2B5EF4-FFF2-40B4-BE49-F238E27FC236}">
                    <a16:creationId xmlns:a16="http://schemas.microsoft.com/office/drawing/2014/main" id="{0204A77A-5D0C-3E0E-403A-4791F7CE638C}"/>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6383AE80-6B94-6B55-3A40-E6AC6F3BB230}"/>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6" name="Google Shape;114;p9">
            <a:extLst>
              <a:ext uri="{FF2B5EF4-FFF2-40B4-BE49-F238E27FC236}">
                <a16:creationId xmlns:a16="http://schemas.microsoft.com/office/drawing/2014/main" id="{49ADA0E1-4F37-170C-ACF2-FBCE1B79578F}"/>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15 minutes  </a:t>
            </a:r>
            <a:endParaRPr b="1" dirty="0">
              <a:solidFill>
                <a:schemeClr val="accent5"/>
              </a:solidFill>
            </a:endParaRPr>
          </a:p>
        </p:txBody>
      </p:sp>
      <p:grpSp>
        <p:nvGrpSpPr>
          <p:cNvPr id="17" name="Group 16">
            <a:extLst>
              <a:ext uri="{FF2B5EF4-FFF2-40B4-BE49-F238E27FC236}">
                <a16:creationId xmlns:a16="http://schemas.microsoft.com/office/drawing/2014/main" id="{BEEAED28-EB2A-2188-DCBE-19956006FAB5}"/>
              </a:ext>
            </a:extLst>
          </p:cNvPr>
          <p:cNvGrpSpPr/>
          <p:nvPr/>
        </p:nvGrpSpPr>
        <p:grpSpPr>
          <a:xfrm>
            <a:off x="357066" y="1224523"/>
            <a:ext cx="369332" cy="369332"/>
            <a:chOff x="6784825" y="4717805"/>
            <a:chExt cx="1170980" cy="1170980"/>
          </a:xfrm>
        </p:grpSpPr>
        <p:sp>
          <p:nvSpPr>
            <p:cNvPr id="18" name="Oval 17">
              <a:extLst>
                <a:ext uri="{FF2B5EF4-FFF2-40B4-BE49-F238E27FC236}">
                  <a16:creationId xmlns:a16="http://schemas.microsoft.com/office/drawing/2014/main" id="{1DD14682-F174-A69A-9D61-7E295649B9F8}"/>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Oval 18">
              <a:extLst>
                <a:ext uri="{FF2B5EF4-FFF2-40B4-BE49-F238E27FC236}">
                  <a16:creationId xmlns:a16="http://schemas.microsoft.com/office/drawing/2014/main" id="{5AD67623-8F9B-A368-05CE-48D96CC7A4B1}"/>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55BDA988-FEC6-A61C-D15E-C811064A4EAA}"/>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Rectangle 20">
              <a:extLst>
                <a:ext uri="{FF2B5EF4-FFF2-40B4-BE49-F238E27FC236}">
                  <a16:creationId xmlns:a16="http://schemas.microsoft.com/office/drawing/2014/main" id="{79A7CECE-F11A-E26A-6ED9-2141349238E8}"/>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0" name="Group 29">
            <a:extLst>
              <a:ext uri="{FF2B5EF4-FFF2-40B4-BE49-F238E27FC236}">
                <a16:creationId xmlns:a16="http://schemas.microsoft.com/office/drawing/2014/main" id="{08807C11-A970-480D-43F2-0FC3ADEE26B8}"/>
              </a:ext>
            </a:extLst>
          </p:cNvPr>
          <p:cNvGrpSpPr/>
          <p:nvPr/>
        </p:nvGrpSpPr>
        <p:grpSpPr>
          <a:xfrm>
            <a:off x="3556993" y="2009873"/>
            <a:ext cx="1791372" cy="3392556"/>
            <a:chOff x="6292281" y="3188629"/>
            <a:chExt cx="950012" cy="1799163"/>
          </a:xfrm>
        </p:grpSpPr>
        <p:grpSp>
          <p:nvGrpSpPr>
            <p:cNvPr id="31" name="Group 30">
              <a:extLst>
                <a:ext uri="{FF2B5EF4-FFF2-40B4-BE49-F238E27FC236}">
                  <a16:creationId xmlns:a16="http://schemas.microsoft.com/office/drawing/2014/main" id="{2C6984B5-C358-19C7-2988-B0C1F998C1A3}"/>
                </a:ext>
              </a:extLst>
            </p:cNvPr>
            <p:cNvGrpSpPr/>
            <p:nvPr/>
          </p:nvGrpSpPr>
          <p:grpSpPr>
            <a:xfrm>
              <a:off x="6292281" y="3188629"/>
              <a:ext cx="950012" cy="1799163"/>
              <a:chOff x="7838339" y="2226754"/>
              <a:chExt cx="1969639" cy="3730164"/>
            </a:xfrm>
            <a:solidFill>
              <a:schemeClr val="accent4"/>
            </a:solidFill>
          </p:grpSpPr>
          <p:sp>
            <p:nvSpPr>
              <p:cNvPr id="34" name="Round Same Side Corner Rectangle 3">
                <a:extLst>
                  <a:ext uri="{FF2B5EF4-FFF2-40B4-BE49-F238E27FC236}">
                    <a16:creationId xmlns:a16="http://schemas.microsoft.com/office/drawing/2014/main" id="{F500394B-37AE-30EB-9C73-CA0AD12FC5B2}"/>
                  </a:ext>
                </a:extLst>
              </p:cNvPr>
              <p:cNvSpPr/>
              <p:nvPr/>
            </p:nvSpPr>
            <p:spPr>
              <a:xfrm>
                <a:off x="8212525" y="3545356"/>
                <a:ext cx="1224623" cy="2411562"/>
              </a:xfrm>
              <a:prstGeom prst="round2SameRect">
                <a:avLst>
                  <a:gd name="adj1" fmla="val 41871"/>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Oval 34">
                <a:extLst>
                  <a:ext uri="{FF2B5EF4-FFF2-40B4-BE49-F238E27FC236}">
                    <a16:creationId xmlns:a16="http://schemas.microsoft.com/office/drawing/2014/main" id="{337D46BA-9757-BAF0-76CF-E09B15B9A112}"/>
                  </a:ext>
                </a:extLst>
              </p:cNvPr>
              <p:cNvSpPr/>
              <p:nvPr/>
            </p:nvSpPr>
            <p:spPr>
              <a:xfrm>
                <a:off x="8212539" y="2226754"/>
                <a:ext cx="1238543" cy="123854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6" name="Group 35">
                <a:extLst>
                  <a:ext uri="{FF2B5EF4-FFF2-40B4-BE49-F238E27FC236}">
                    <a16:creationId xmlns:a16="http://schemas.microsoft.com/office/drawing/2014/main" id="{AB379C9D-9201-7A88-56E8-3578A501847F}"/>
                  </a:ext>
                </a:extLst>
              </p:cNvPr>
              <p:cNvGrpSpPr/>
              <p:nvPr/>
            </p:nvGrpSpPr>
            <p:grpSpPr>
              <a:xfrm rot="507905">
                <a:off x="7838339" y="3815940"/>
                <a:ext cx="553322" cy="1525212"/>
                <a:chOff x="7916671" y="3937945"/>
                <a:chExt cx="553322" cy="1525212"/>
              </a:xfrm>
              <a:grpFill/>
            </p:grpSpPr>
            <p:sp>
              <p:nvSpPr>
                <p:cNvPr id="40" name="Round Same Side Corner Rectangle 25">
                  <a:extLst>
                    <a:ext uri="{FF2B5EF4-FFF2-40B4-BE49-F238E27FC236}">
                      <a16:creationId xmlns:a16="http://schemas.microsoft.com/office/drawing/2014/main" id="{CAB4C431-7CB0-7BE6-5806-3E015678A097}"/>
                    </a:ext>
                  </a:extLst>
                </p:cNvPr>
                <p:cNvSpPr/>
                <p:nvPr/>
              </p:nvSpPr>
              <p:spPr>
                <a:xfrm rot="11570187">
                  <a:off x="8118418" y="3937945"/>
                  <a:ext cx="351575" cy="1086828"/>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F492C92E-19D8-3D25-C984-788D4E03B65F}"/>
                    </a:ext>
                  </a:extLst>
                </p:cNvPr>
                <p:cNvSpPr/>
                <p:nvPr/>
              </p:nvSpPr>
              <p:spPr>
                <a:xfrm>
                  <a:off x="7916671" y="5050247"/>
                  <a:ext cx="412910" cy="41291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37" name="Group 36">
                <a:extLst>
                  <a:ext uri="{FF2B5EF4-FFF2-40B4-BE49-F238E27FC236}">
                    <a16:creationId xmlns:a16="http://schemas.microsoft.com/office/drawing/2014/main" id="{BE367A64-4D93-7B52-EE9F-F444AB539067}"/>
                  </a:ext>
                </a:extLst>
              </p:cNvPr>
              <p:cNvGrpSpPr/>
              <p:nvPr/>
            </p:nvGrpSpPr>
            <p:grpSpPr>
              <a:xfrm rot="21105829" flipH="1">
                <a:off x="9243874" y="3806245"/>
                <a:ext cx="564104" cy="1525212"/>
                <a:chOff x="7916671" y="3937945"/>
                <a:chExt cx="553322" cy="1525212"/>
              </a:xfrm>
              <a:grpFill/>
            </p:grpSpPr>
            <p:sp>
              <p:nvSpPr>
                <p:cNvPr id="38" name="Round Same Side Corner Rectangle 25">
                  <a:extLst>
                    <a:ext uri="{FF2B5EF4-FFF2-40B4-BE49-F238E27FC236}">
                      <a16:creationId xmlns:a16="http://schemas.microsoft.com/office/drawing/2014/main" id="{35E9783B-BCEA-B785-4095-FBBCE0E21FA1}"/>
                    </a:ext>
                  </a:extLst>
                </p:cNvPr>
                <p:cNvSpPr/>
                <p:nvPr/>
              </p:nvSpPr>
              <p:spPr>
                <a:xfrm rot="11570187">
                  <a:off x="8118418" y="3937945"/>
                  <a:ext cx="351575" cy="1086828"/>
                </a:xfrm>
                <a:prstGeom prst="round2SameRect">
                  <a:avLst>
                    <a:gd name="adj1" fmla="val 493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Oval 38">
                  <a:extLst>
                    <a:ext uri="{FF2B5EF4-FFF2-40B4-BE49-F238E27FC236}">
                      <a16:creationId xmlns:a16="http://schemas.microsoft.com/office/drawing/2014/main" id="{E8B7F0E7-5F53-4140-0B87-F68A5DA0CF9B}"/>
                    </a:ext>
                  </a:extLst>
                </p:cNvPr>
                <p:cNvSpPr/>
                <p:nvPr/>
              </p:nvSpPr>
              <p:spPr>
                <a:xfrm>
                  <a:off x="7916671" y="5050247"/>
                  <a:ext cx="412910" cy="41291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2" name="Heart 31">
              <a:extLst>
                <a:ext uri="{FF2B5EF4-FFF2-40B4-BE49-F238E27FC236}">
                  <a16:creationId xmlns:a16="http://schemas.microsoft.com/office/drawing/2014/main" id="{694AD3DC-192B-3521-632F-EF010B908C9F}"/>
                </a:ext>
              </a:extLst>
            </p:cNvPr>
            <p:cNvSpPr/>
            <p:nvPr/>
          </p:nvSpPr>
          <p:spPr>
            <a:xfrm>
              <a:off x="6737059" y="3959422"/>
              <a:ext cx="385258" cy="321207"/>
            </a:xfrm>
            <a:prstGeom prst="heart">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L-Shape 32">
              <a:extLst>
                <a:ext uri="{FF2B5EF4-FFF2-40B4-BE49-F238E27FC236}">
                  <a16:creationId xmlns:a16="http://schemas.microsoft.com/office/drawing/2014/main" id="{76D84337-DA72-4B68-6E24-D1526F8C9CFD}"/>
                </a:ext>
              </a:extLst>
            </p:cNvPr>
            <p:cNvSpPr/>
            <p:nvPr/>
          </p:nvSpPr>
          <p:spPr>
            <a:xfrm rot="18361091">
              <a:off x="6872538" y="4086604"/>
              <a:ext cx="143017" cy="72785"/>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5" name="Group 44">
            <a:extLst>
              <a:ext uri="{FF2B5EF4-FFF2-40B4-BE49-F238E27FC236}">
                <a16:creationId xmlns:a16="http://schemas.microsoft.com/office/drawing/2014/main" id="{4B9927F9-59A7-7FA1-ABCD-9E6D69184860}"/>
              </a:ext>
            </a:extLst>
          </p:cNvPr>
          <p:cNvGrpSpPr/>
          <p:nvPr/>
        </p:nvGrpSpPr>
        <p:grpSpPr>
          <a:xfrm>
            <a:off x="6270863" y="2603454"/>
            <a:ext cx="726454" cy="605678"/>
            <a:chOff x="5935422" y="2339370"/>
            <a:chExt cx="726454" cy="605678"/>
          </a:xfrm>
        </p:grpSpPr>
        <p:sp>
          <p:nvSpPr>
            <p:cNvPr id="42" name="Heart 41">
              <a:extLst>
                <a:ext uri="{FF2B5EF4-FFF2-40B4-BE49-F238E27FC236}">
                  <a16:creationId xmlns:a16="http://schemas.microsoft.com/office/drawing/2014/main" id="{B5EB3B72-DE90-5813-4D95-8ED81A70764C}"/>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L-Shape 42">
              <a:extLst>
                <a:ext uri="{FF2B5EF4-FFF2-40B4-BE49-F238E27FC236}">
                  <a16:creationId xmlns:a16="http://schemas.microsoft.com/office/drawing/2014/main" id="{43A3C911-A7EF-DD5A-1FFE-E24CC0645FBE}"/>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6" name="Group 45">
            <a:extLst>
              <a:ext uri="{FF2B5EF4-FFF2-40B4-BE49-F238E27FC236}">
                <a16:creationId xmlns:a16="http://schemas.microsoft.com/office/drawing/2014/main" id="{39EB287E-37F0-9A84-95E6-1B6977A97AB1}"/>
              </a:ext>
            </a:extLst>
          </p:cNvPr>
          <p:cNvGrpSpPr/>
          <p:nvPr/>
        </p:nvGrpSpPr>
        <p:grpSpPr>
          <a:xfrm>
            <a:off x="6270863" y="3500465"/>
            <a:ext cx="726454" cy="605678"/>
            <a:chOff x="5935422" y="2339370"/>
            <a:chExt cx="726454" cy="605678"/>
          </a:xfrm>
        </p:grpSpPr>
        <p:sp>
          <p:nvSpPr>
            <p:cNvPr id="47" name="Heart 46">
              <a:extLst>
                <a:ext uri="{FF2B5EF4-FFF2-40B4-BE49-F238E27FC236}">
                  <a16:creationId xmlns:a16="http://schemas.microsoft.com/office/drawing/2014/main" id="{3D2884B7-DF56-B18F-FAC7-E3288C645555}"/>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L-Shape 47">
              <a:extLst>
                <a:ext uri="{FF2B5EF4-FFF2-40B4-BE49-F238E27FC236}">
                  <a16:creationId xmlns:a16="http://schemas.microsoft.com/office/drawing/2014/main" id="{F14D6256-6DB5-A0F7-9C89-956CC7FC4A30}"/>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9" name="Group 48">
            <a:extLst>
              <a:ext uri="{FF2B5EF4-FFF2-40B4-BE49-F238E27FC236}">
                <a16:creationId xmlns:a16="http://schemas.microsoft.com/office/drawing/2014/main" id="{F8B8F7C9-0CDB-D48D-0361-40B720337131}"/>
              </a:ext>
            </a:extLst>
          </p:cNvPr>
          <p:cNvGrpSpPr/>
          <p:nvPr/>
        </p:nvGrpSpPr>
        <p:grpSpPr>
          <a:xfrm>
            <a:off x="6270863" y="4379853"/>
            <a:ext cx="726454" cy="605678"/>
            <a:chOff x="5935422" y="2339370"/>
            <a:chExt cx="726454" cy="605678"/>
          </a:xfrm>
        </p:grpSpPr>
        <p:sp>
          <p:nvSpPr>
            <p:cNvPr id="50" name="Heart 49">
              <a:extLst>
                <a:ext uri="{FF2B5EF4-FFF2-40B4-BE49-F238E27FC236}">
                  <a16:creationId xmlns:a16="http://schemas.microsoft.com/office/drawing/2014/main" id="{D9428525-0C11-F92D-F85D-619711C0DBE6}"/>
                </a:ext>
              </a:extLst>
            </p:cNvPr>
            <p:cNvSpPr/>
            <p:nvPr/>
          </p:nvSpPr>
          <p:spPr>
            <a:xfrm>
              <a:off x="5935422" y="2339370"/>
              <a:ext cx="726454" cy="605678"/>
            </a:xfrm>
            <a:prstGeom prst="hear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L-Shape 50">
              <a:extLst>
                <a:ext uri="{FF2B5EF4-FFF2-40B4-BE49-F238E27FC236}">
                  <a16:creationId xmlns:a16="http://schemas.microsoft.com/office/drawing/2014/main" id="{8AE34B59-D72D-9163-3B20-CB7C27F9324F}"/>
                </a:ext>
              </a:extLst>
            </p:cNvPr>
            <p:cNvSpPr/>
            <p:nvPr/>
          </p:nvSpPr>
          <p:spPr>
            <a:xfrm rot="18361091">
              <a:off x="6190886" y="2579188"/>
              <a:ext cx="269677" cy="137246"/>
            </a:xfrm>
            <a:prstGeom prst="corner">
              <a:avLst>
                <a:gd name="adj1" fmla="val 42208"/>
                <a:gd name="adj2" fmla="val 4335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356303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FA7FF-538F-E21D-50E8-5EB1EEAB75C4}"/>
              </a:ext>
            </a:extLst>
          </p:cNvPr>
          <p:cNvSpPr>
            <a:spLocks noGrp="1"/>
          </p:cNvSpPr>
          <p:nvPr>
            <p:ph type="title"/>
          </p:nvPr>
        </p:nvSpPr>
        <p:spPr/>
        <p:txBody>
          <a:bodyPr/>
          <a:lstStyle/>
          <a:p>
            <a:r>
              <a:rPr lang="en-GB" dirty="0"/>
              <a:t>Supervision and coaching in case management</a:t>
            </a:r>
            <a:endParaRPr lang="en-BE" dirty="0"/>
          </a:p>
        </p:txBody>
      </p:sp>
      <p:sp>
        <p:nvSpPr>
          <p:cNvPr id="53" name="TextBox 52">
            <a:extLst>
              <a:ext uri="{FF2B5EF4-FFF2-40B4-BE49-F238E27FC236}">
                <a16:creationId xmlns:a16="http://schemas.microsoft.com/office/drawing/2014/main" id="{038D4CA2-66CC-07A9-E167-493221098EDD}"/>
              </a:ext>
            </a:extLst>
          </p:cNvPr>
          <p:cNvSpPr txBox="1"/>
          <p:nvPr/>
        </p:nvSpPr>
        <p:spPr>
          <a:xfrm>
            <a:off x="4084408" y="2274838"/>
            <a:ext cx="6694306" cy="2308324"/>
          </a:xfrm>
          <a:prstGeom prst="rect">
            <a:avLst/>
          </a:prstGeom>
          <a:noFill/>
        </p:spPr>
        <p:txBody>
          <a:bodyPr wrap="square" rtlCol="0">
            <a:spAutoFit/>
          </a:bodyPr>
          <a:lstStyle/>
          <a:p>
            <a:r>
              <a:rPr lang="en-CA" sz="2400" b="0" u="none" strike="noStrike" cap="none" dirty="0">
                <a:solidFill>
                  <a:srgbClr val="151515"/>
                </a:solidFill>
                <a:latin typeface="Arial" panose="020B0604020202020204" pitchFamily="34" charset="0"/>
                <a:ea typeface="Century Gothic"/>
                <a:cs typeface="Arial" panose="020B0604020202020204" pitchFamily="34" charset="0"/>
                <a:sym typeface="Century Gothic"/>
              </a:rPr>
              <a:t>“Child Protection supervisors are responsible for ensuring that positive outcomes are achieved for children and families through the delivery of competent, sensitive, and timely services, and that the agency’s mission and goals are accomplished”</a:t>
            </a:r>
          </a:p>
        </p:txBody>
      </p:sp>
      <p:grpSp>
        <p:nvGrpSpPr>
          <p:cNvPr id="54" name="Group 53">
            <a:extLst>
              <a:ext uri="{FF2B5EF4-FFF2-40B4-BE49-F238E27FC236}">
                <a16:creationId xmlns:a16="http://schemas.microsoft.com/office/drawing/2014/main" id="{E1B8B94E-CA20-FF74-2ADF-B5EC39DD6428}"/>
              </a:ext>
            </a:extLst>
          </p:cNvPr>
          <p:cNvGrpSpPr/>
          <p:nvPr/>
        </p:nvGrpSpPr>
        <p:grpSpPr>
          <a:xfrm flipH="1">
            <a:off x="1638573" y="2027484"/>
            <a:ext cx="1740730" cy="3085848"/>
            <a:chOff x="5102983" y="1330093"/>
            <a:chExt cx="611190" cy="1090296"/>
          </a:xfrm>
          <a:solidFill>
            <a:schemeClr val="accent5"/>
          </a:solidFill>
        </p:grpSpPr>
        <p:grpSp>
          <p:nvGrpSpPr>
            <p:cNvPr id="55" name="Group 54">
              <a:extLst>
                <a:ext uri="{FF2B5EF4-FFF2-40B4-BE49-F238E27FC236}">
                  <a16:creationId xmlns:a16="http://schemas.microsoft.com/office/drawing/2014/main" id="{8E293501-D302-DA85-6738-E469DA60AEBA}"/>
                </a:ext>
              </a:extLst>
            </p:cNvPr>
            <p:cNvGrpSpPr/>
            <p:nvPr/>
          </p:nvGrpSpPr>
          <p:grpSpPr>
            <a:xfrm>
              <a:off x="5157952" y="1808115"/>
              <a:ext cx="241654" cy="277569"/>
              <a:chOff x="2968390" y="1782471"/>
              <a:chExt cx="241654" cy="277569"/>
            </a:xfrm>
            <a:grpFill/>
          </p:grpSpPr>
          <p:sp>
            <p:nvSpPr>
              <p:cNvPr id="63" name="Round Same Side Corner Rectangle 25">
                <a:extLst>
                  <a:ext uri="{FF2B5EF4-FFF2-40B4-BE49-F238E27FC236}">
                    <a16:creationId xmlns:a16="http://schemas.microsoft.com/office/drawing/2014/main" id="{7112980B-FE45-FC1E-49FD-B0847C5706D8}"/>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Round Same Side Corner Rectangle 26">
                <a:extLst>
                  <a:ext uri="{FF2B5EF4-FFF2-40B4-BE49-F238E27FC236}">
                    <a16:creationId xmlns:a16="http://schemas.microsoft.com/office/drawing/2014/main" id="{AFB5FA1A-8BFB-FBAD-9799-FC93627138B1}"/>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6" name="Rectangle 55">
              <a:extLst>
                <a:ext uri="{FF2B5EF4-FFF2-40B4-BE49-F238E27FC236}">
                  <a16:creationId xmlns:a16="http://schemas.microsoft.com/office/drawing/2014/main" id="{8BD05E56-50A3-B6E4-E0CC-82971AE5C601}"/>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Round Same Side Corner Rectangle 26">
              <a:extLst>
                <a:ext uri="{FF2B5EF4-FFF2-40B4-BE49-F238E27FC236}">
                  <a16:creationId xmlns:a16="http://schemas.microsoft.com/office/drawing/2014/main" id="{2914CD43-667A-D804-7D39-D4DDDE07FD04}"/>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8" name="Straight Arrow Connector 57">
              <a:extLst>
                <a:ext uri="{FF2B5EF4-FFF2-40B4-BE49-F238E27FC236}">
                  <a16:creationId xmlns:a16="http://schemas.microsoft.com/office/drawing/2014/main" id="{CAB0A6E2-6D7F-E966-EE89-6CF4CC7F853B}"/>
                </a:ext>
              </a:extLst>
            </p:cNvPr>
            <p:cNvCxnSpPr>
              <a:cxnSpLocks/>
            </p:cNvCxnSpPr>
            <p:nvPr/>
          </p:nvCxnSpPr>
          <p:spPr>
            <a:xfrm flipH="1">
              <a:off x="5175388" y="1694718"/>
              <a:ext cx="74812" cy="109302"/>
            </a:xfrm>
            <a:prstGeom prst="straightConnector1">
              <a:avLst/>
            </a:prstGeom>
            <a:grpFill/>
            <a:ln w="28575">
              <a:solidFill>
                <a:schemeClr val="accent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9" name="Group 58">
              <a:extLst>
                <a:ext uri="{FF2B5EF4-FFF2-40B4-BE49-F238E27FC236}">
                  <a16:creationId xmlns:a16="http://schemas.microsoft.com/office/drawing/2014/main" id="{C68B97CE-73D2-D365-AA65-1C3F2FEF72CF}"/>
                </a:ext>
              </a:extLst>
            </p:cNvPr>
            <p:cNvGrpSpPr/>
            <p:nvPr/>
          </p:nvGrpSpPr>
          <p:grpSpPr>
            <a:xfrm>
              <a:off x="5274909" y="1330093"/>
              <a:ext cx="439264" cy="1090296"/>
              <a:chOff x="4152776" y="1302447"/>
              <a:chExt cx="365595" cy="907443"/>
            </a:xfrm>
            <a:grpFill/>
          </p:grpSpPr>
          <p:sp>
            <p:nvSpPr>
              <p:cNvPr id="60" name="Flowchart: Manual Operation 59">
                <a:extLst>
                  <a:ext uri="{FF2B5EF4-FFF2-40B4-BE49-F238E27FC236}">
                    <a16:creationId xmlns:a16="http://schemas.microsoft.com/office/drawing/2014/main" id="{8052C5C4-17C0-20D2-BE40-CFC2592A7318}"/>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Round Same Side Corner Rectangle 23">
                <a:extLst>
                  <a:ext uri="{FF2B5EF4-FFF2-40B4-BE49-F238E27FC236}">
                    <a16:creationId xmlns:a16="http://schemas.microsoft.com/office/drawing/2014/main" id="{F1722DBB-11EA-942F-97FF-3B3FDBBC881C}"/>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Oval 61">
                <a:extLst>
                  <a:ext uri="{FF2B5EF4-FFF2-40B4-BE49-F238E27FC236}">
                    <a16:creationId xmlns:a16="http://schemas.microsoft.com/office/drawing/2014/main" id="{8CCCB7BA-5825-E5F1-890E-D7349608FFD2}"/>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128" name="TextBox 127">
            <a:extLst>
              <a:ext uri="{FF2B5EF4-FFF2-40B4-BE49-F238E27FC236}">
                <a16:creationId xmlns:a16="http://schemas.microsoft.com/office/drawing/2014/main" id="{CA4E4B50-9116-632E-B2CC-D312FCECDEFA}"/>
              </a:ext>
            </a:extLst>
          </p:cNvPr>
          <p:cNvSpPr txBox="1"/>
          <p:nvPr/>
        </p:nvSpPr>
        <p:spPr>
          <a:xfrm>
            <a:off x="4084408" y="4805555"/>
            <a:ext cx="6694306" cy="307777"/>
          </a:xfrm>
          <a:prstGeom prst="rect">
            <a:avLst/>
          </a:prstGeom>
          <a:noFill/>
        </p:spPr>
        <p:txBody>
          <a:bodyPr wrap="square">
            <a:spAutoFit/>
          </a:bodyPr>
          <a:lstStyle/>
          <a:p>
            <a:r>
              <a:rPr lang="en-US" sz="1400" i="1" dirty="0">
                <a:solidFill>
                  <a:schemeClr val="accent5"/>
                </a:solidFill>
                <a:latin typeface="Arial" panose="020B0604020202020204" pitchFamily="34" charset="0"/>
                <a:ea typeface="Helvetica Neue" charset="0"/>
                <a:cs typeface="Arial" panose="020B0604020202020204" pitchFamily="34" charset="0"/>
                <a:sym typeface="Century Gothic"/>
              </a:rPr>
              <a:t>Source: Alliance CPHA Inter-agency Supervision and Coaching Package</a:t>
            </a:r>
            <a:r>
              <a:rPr lang="en-CA" sz="1400" b="0" i="1" u="none" strike="noStrike" cap="none" dirty="0">
                <a:solidFill>
                  <a:schemeClr val="accent5"/>
                </a:solidFill>
                <a:latin typeface="Arial" panose="020B0604020202020204" pitchFamily="34" charset="0"/>
                <a:ea typeface="Century Gothic"/>
                <a:cs typeface="Arial" panose="020B0604020202020204" pitchFamily="34" charset="0"/>
                <a:sym typeface="Century Gothic"/>
              </a:rPr>
              <a:t> </a:t>
            </a:r>
          </a:p>
        </p:txBody>
      </p:sp>
    </p:spTree>
    <p:extLst>
      <p:ext uri="{BB962C8B-B14F-4D97-AF65-F5344CB8AC3E}">
        <p14:creationId xmlns:p14="http://schemas.microsoft.com/office/powerpoint/2010/main" val="7280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2</a:t>
            </a:r>
          </a:p>
        </p:txBody>
      </p:sp>
      <p:sp>
        <p:nvSpPr>
          <p:cNvPr id="16" name="Speech Bubble: Rectangle with Corners Rounded 15">
            <a:extLst>
              <a:ext uri="{FF2B5EF4-FFF2-40B4-BE49-F238E27FC236}">
                <a16:creationId xmlns:a16="http://schemas.microsoft.com/office/drawing/2014/main" id="{AFE25853-C0EF-1B9A-6AD1-9A970E8C1C80}"/>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9A1649CE-217A-BA37-073B-61F0FE35FF2C}"/>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8" name="Speech Bubble: Rectangle with Corners Rounded 17">
            <a:extLst>
              <a:ext uri="{FF2B5EF4-FFF2-40B4-BE49-F238E27FC236}">
                <a16:creationId xmlns:a16="http://schemas.microsoft.com/office/drawing/2014/main" id="{E7A71B06-946F-41B0-2266-D56AA8CDCDA1}"/>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19" name="Group 18">
            <a:extLst>
              <a:ext uri="{FF2B5EF4-FFF2-40B4-BE49-F238E27FC236}">
                <a16:creationId xmlns:a16="http://schemas.microsoft.com/office/drawing/2014/main" id="{F486589C-92A0-EB43-FEBB-358E6D8588D9}"/>
              </a:ext>
            </a:extLst>
          </p:cNvPr>
          <p:cNvGrpSpPr/>
          <p:nvPr/>
        </p:nvGrpSpPr>
        <p:grpSpPr>
          <a:xfrm>
            <a:off x="10228983" y="337468"/>
            <a:ext cx="1587872" cy="1368854"/>
            <a:chOff x="10228983" y="337468"/>
            <a:chExt cx="1587872" cy="1368854"/>
          </a:xfrm>
        </p:grpSpPr>
        <p:sp>
          <p:nvSpPr>
            <p:cNvPr id="20" name="Hexagon 19">
              <a:extLst>
                <a:ext uri="{FF2B5EF4-FFF2-40B4-BE49-F238E27FC236}">
                  <a16:creationId xmlns:a16="http://schemas.microsoft.com/office/drawing/2014/main" id="{9E71BFC0-61E1-B91B-C988-C4438876400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53840E42-078D-E2BC-EBAF-97D8CF25EE92}"/>
                </a:ext>
              </a:extLst>
            </p:cNvPr>
            <p:cNvGrpSpPr/>
            <p:nvPr/>
          </p:nvGrpSpPr>
          <p:grpSpPr>
            <a:xfrm>
              <a:off x="10621771" y="762700"/>
              <a:ext cx="562136" cy="634675"/>
              <a:chOff x="760175" y="830142"/>
              <a:chExt cx="867619" cy="979579"/>
            </a:xfrm>
          </p:grpSpPr>
          <p:sp>
            <p:nvSpPr>
              <p:cNvPr id="25" name="Rectangle 24">
                <a:extLst>
                  <a:ext uri="{FF2B5EF4-FFF2-40B4-BE49-F238E27FC236}">
                    <a16:creationId xmlns:a16="http://schemas.microsoft.com/office/drawing/2014/main" id="{7ACFE5FB-7B7B-1301-4015-C767F48ED157}"/>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40</a:t>
                </a:r>
              </a:p>
            </p:txBody>
          </p:sp>
          <p:sp>
            <p:nvSpPr>
              <p:cNvPr id="26" name="Rectangle 25">
                <a:extLst>
                  <a:ext uri="{FF2B5EF4-FFF2-40B4-BE49-F238E27FC236}">
                    <a16:creationId xmlns:a16="http://schemas.microsoft.com/office/drawing/2014/main" id="{79956AC2-7A35-54C8-A1C8-A74C6A59636A}"/>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22" name="Group 21">
              <a:extLst>
                <a:ext uri="{FF2B5EF4-FFF2-40B4-BE49-F238E27FC236}">
                  <a16:creationId xmlns:a16="http://schemas.microsoft.com/office/drawing/2014/main" id="{6852EECE-A15E-6706-91CB-91B788BE1AE3}"/>
                </a:ext>
              </a:extLst>
            </p:cNvPr>
            <p:cNvGrpSpPr/>
            <p:nvPr/>
          </p:nvGrpSpPr>
          <p:grpSpPr>
            <a:xfrm>
              <a:off x="11325415" y="762701"/>
              <a:ext cx="182192" cy="634674"/>
              <a:chOff x="2121762" y="2323619"/>
              <a:chExt cx="200378" cy="825210"/>
            </a:xfrm>
          </p:grpSpPr>
          <p:sp>
            <p:nvSpPr>
              <p:cNvPr id="23" name="Isosceles Triangle 22">
                <a:extLst>
                  <a:ext uri="{FF2B5EF4-FFF2-40B4-BE49-F238E27FC236}">
                    <a16:creationId xmlns:a16="http://schemas.microsoft.com/office/drawing/2014/main" id="{62DB7B72-D71C-F192-A73E-E68B8BC5BD24}"/>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23">
                <a:extLst>
                  <a:ext uri="{FF2B5EF4-FFF2-40B4-BE49-F238E27FC236}">
                    <a16:creationId xmlns:a16="http://schemas.microsoft.com/office/drawing/2014/main" id="{703B16D0-5AFC-C613-F653-1B44A0DC3BF4}"/>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221736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n-GB" dirty="0">
                <a:latin typeface="Arial"/>
                <a:ea typeface="Arial"/>
                <a:cs typeface="Arial"/>
                <a:sym typeface="Arial"/>
              </a:rPr>
              <a:t>Learning objectives</a:t>
            </a:r>
            <a:endParaRPr dirty="0"/>
          </a:p>
        </p:txBody>
      </p:sp>
      <p:sp>
        <p:nvSpPr>
          <p:cNvPr id="336" name="Google Shape;336;p7"/>
          <p:cNvSpPr txBox="1"/>
          <p:nvPr/>
        </p:nvSpPr>
        <p:spPr>
          <a:xfrm>
            <a:off x="6211159" y="3559759"/>
            <a:ext cx="2564404" cy="981382"/>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n-GB"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List and describe the six case management steps </a:t>
            </a:r>
            <a:endParaRPr dirty="0">
              <a:latin typeface="Arial" panose="020B0604020202020204" pitchFamily="34" charset="0"/>
              <a:cs typeface="Arial" panose="020B0604020202020204" pitchFamily="34" charset="0"/>
            </a:endParaRPr>
          </a:p>
        </p:txBody>
      </p:sp>
      <p:sp>
        <p:nvSpPr>
          <p:cNvPr id="341" name="Google Shape;341;p7"/>
          <p:cNvSpPr txBox="1"/>
          <p:nvPr/>
        </p:nvSpPr>
        <p:spPr>
          <a:xfrm>
            <a:off x="613915" y="3559759"/>
            <a:ext cx="2200700" cy="981382"/>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n-GB" dirty="0">
                <a:solidFill>
                  <a:schemeClr val="dk1"/>
                </a:solidFill>
                <a:latin typeface="Arial" panose="020B0604020202020204" pitchFamily="34" charset="0"/>
                <a:ea typeface="Helvetica Neue"/>
                <a:cs typeface="Arial" panose="020B0604020202020204" pitchFamily="34" charset="0"/>
                <a:sym typeface="Helvetica Neue"/>
              </a:rPr>
              <a:t>Assess</a:t>
            </a:r>
            <a:r>
              <a:rPr lang="en-GB"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 if a child is in need of case management or not</a:t>
            </a:r>
            <a:endParaRPr dirty="0">
              <a:solidFill>
                <a:schemeClr val="dk1"/>
              </a:solidFill>
              <a:latin typeface="Arial" panose="020B0604020202020204" pitchFamily="34" charset="0"/>
              <a:cs typeface="Arial" panose="020B0604020202020204" pitchFamily="34" charset="0"/>
            </a:endParaRPr>
          </a:p>
        </p:txBody>
      </p:sp>
      <p:grpSp>
        <p:nvGrpSpPr>
          <p:cNvPr id="344" name="Google Shape;344;p7"/>
          <p:cNvGrpSpPr/>
          <p:nvPr/>
        </p:nvGrpSpPr>
        <p:grpSpPr>
          <a:xfrm>
            <a:off x="1049758" y="2261381"/>
            <a:ext cx="1196375" cy="868968"/>
            <a:chOff x="6878053" y="1156317"/>
            <a:chExt cx="1431178" cy="1039513"/>
          </a:xfrm>
          <a:solidFill>
            <a:schemeClr val="accent5"/>
          </a:solidFill>
        </p:grpSpPr>
        <p:grpSp>
          <p:nvGrpSpPr>
            <p:cNvPr id="345" name="Google Shape;345;p7"/>
            <p:cNvGrpSpPr/>
            <p:nvPr/>
          </p:nvGrpSpPr>
          <p:grpSpPr>
            <a:xfrm>
              <a:off x="7672978" y="1156317"/>
              <a:ext cx="412941" cy="436880"/>
              <a:chOff x="243840" y="1676400"/>
              <a:chExt cx="701040" cy="741680"/>
            </a:xfrm>
            <a:grpFill/>
          </p:grpSpPr>
          <p:sp>
            <p:nvSpPr>
              <p:cNvPr id="346" name="Google Shape;34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7" name="Google Shape;34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48" name="Google Shape;34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9" name="Google Shape;34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0" name="Google Shape;350;p7"/>
          <p:cNvGrpSpPr/>
          <p:nvPr/>
        </p:nvGrpSpPr>
        <p:grpSpPr>
          <a:xfrm>
            <a:off x="3872593" y="2261381"/>
            <a:ext cx="1196375" cy="868968"/>
            <a:chOff x="6878053" y="1156317"/>
            <a:chExt cx="1431178" cy="1039513"/>
          </a:xfrm>
          <a:solidFill>
            <a:schemeClr val="accent5"/>
          </a:solidFill>
        </p:grpSpPr>
        <p:grpSp>
          <p:nvGrpSpPr>
            <p:cNvPr id="351" name="Google Shape;351;p7"/>
            <p:cNvGrpSpPr/>
            <p:nvPr/>
          </p:nvGrpSpPr>
          <p:grpSpPr>
            <a:xfrm>
              <a:off x="7672978" y="1156317"/>
              <a:ext cx="412941" cy="436880"/>
              <a:chOff x="243840" y="1676400"/>
              <a:chExt cx="701040" cy="741680"/>
            </a:xfrm>
            <a:grpFill/>
          </p:grpSpPr>
          <p:sp>
            <p:nvSpPr>
              <p:cNvPr id="352" name="Google Shape;352;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3" name="Google Shape;353;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54" name="Google Shape;354;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56" name="Google Shape;356;p7"/>
          <p:cNvGrpSpPr/>
          <p:nvPr/>
        </p:nvGrpSpPr>
        <p:grpSpPr>
          <a:xfrm>
            <a:off x="6828854" y="2281349"/>
            <a:ext cx="1196375" cy="868968"/>
            <a:chOff x="6878053" y="1156317"/>
            <a:chExt cx="1431178" cy="1039513"/>
          </a:xfrm>
          <a:solidFill>
            <a:schemeClr val="accent5"/>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362" name="Google Shape;362;p7"/>
          <p:cNvGrpSpPr/>
          <p:nvPr/>
        </p:nvGrpSpPr>
        <p:grpSpPr>
          <a:xfrm>
            <a:off x="9644666" y="2261381"/>
            <a:ext cx="1196375" cy="868968"/>
            <a:chOff x="6878053" y="1156317"/>
            <a:chExt cx="1431178" cy="1039513"/>
          </a:xfrm>
          <a:solidFill>
            <a:schemeClr val="accent5"/>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2" name="TextBox 1">
            <a:extLst>
              <a:ext uri="{FF2B5EF4-FFF2-40B4-BE49-F238E27FC236}">
                <a16:creationId xmlns:a16="http://schemas.microsoft.com/office/drawing/2014/main" id="{27FC6822-2D5B-0E55-09DA-A16ECBB8F31D}"/>
              </a:ext>
            </a:extLst>
          </p:cNvPr>
          <p:cNvSpPr txBox="1"/>
          <p:nvPr/>
        </p:nvSpPr>
        <p:spPr>
          <a:xfrm>
            <a:off x="9264546" y="3559759"/>
            <a:ext cx="2089254" cy="923330"/>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Discuss the 3 core functions of a caseworker</a:t>
            </a:r>
          </a:p>
        </p:txBody>
      </p:sp>
      <p:sp>
        <p:nvSpPr>
          <p:cNvPr id="3" name="TextBox 2">
            <a:extLst>
              <a:ext uri="{FF2B5EF4-FFF2-40B4-BE49-F238E27FC236}">
                <a16:creationId xmlns:a16="http://schemas.microsoft.com/office/drawing/2014/main" id="{85180098-5182-B250-F451-ED0712C69B73}"/>
              </a:ext>
            </a:extLst>
          </p:cNvPr>
          <p:cNvSpPr txBox="1"/>
          <p:nvPr/>
        </p:nvSpPr>
        <p:spPr>
          <a:xfrm>
            <a:off x="3254898" y="3559759"/>
            <a:ext cx="2564404" cy="1477328"/>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Explain participative, empowering and strength-based approaches to case management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CCABB21D-8902-5B26-73C1-91647280790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What is case management?</a:t>
            </a:r>
          </a:p>
        </p:txBody>
      </p:sp>
    </p:spTree>
    <p:extLst>
      <p:ext uri="{BB962C8B-B14F-4D97-AF65-F5344CB8AC3E}">
        <p14:creationId xmlns:p14="http://schemas.microsoft.com/office/powerpoint/2010/main" val="338283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1D0882-429B-1E1B-28EB-D025ED98341D}"/>
              </a:ext>
            </a:extLst>
          </p:cNvPr>
          <p:cNvSpPr>
            <a:spLocks noGrp="1"/>
          </p:cNvSpPr>
          <p:nvPr>
            <p:ph type="title"/>
          </p:nvPr>
        </p:nvSpPr>
        <p:spPr/>
        <p:txBody>
          <a:bodyPr/>
          <a:lstStyle/>
          <a:p>
            <a:r>
              <a:rPr lang="en-GB" dirty="0"/>
              <a:t>Defining case management</a:t>
            </a:r>
            <a:endParaRPr lang="en-BE" dirty="0"/>
          </a:p>
        </p:txBody>
      </p:sp>
      <p:grpSp>
        <p:nvGrpSpPr>
          <p:cNvPr id="2" name="Group 1">
            <a:extLst>
              <a:ext uri="{FF2B5EF4-FFF2-40B4-BE49-F238E27FC236}">
                <a16:creationId xmlns:a16="http://schemas.microsoft.com/office/drawing/2014/main" id="{B2AABEA5-2264-9767-526E-7C6A408EB0FD}"/>
              </a:ext>
            </a:extLst>
          </p:cNvPr>
          <p:cNvGrpSpPr/>
          <p:nvPr/>
        </p:nvGrpSpPr>
        <p:grpSpPr>
          <a:xfrm>
            <a:off x="10228983" y="337468"/>
            <a:ext cx="1587872" cy="1368854"/>
            <a:chOff x="10228983" y="337468"/>
            <a:chExt cx="1587872" cy="1368854"/>
          </a:xfrm>
        </p:grpSpPr>
        <p:sp>
          <p:nvSpPr>
            <p:cNvPr id="16" name="Hexagon 15">
              <a:extLst>
                <a:ext uri="{FF2B5EF4-FFF2-40B4-BE49-F238E27FC236}">
                  <a16:creationId xmlns:a16="http://schemas.microsoft.com/office/drawing/2014/main" id="{A42E28A6-5250-2AFE-FBC6-E29577B4206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17" name="Group 16">
              <a:extLst>
                <a:ext uri="{FF2B5EF4-FFF2-40B4-BE49-F238E27FC236}">
                  <a16:creationId xmlns:a16="http://schemas.microsoft.com/office/drawing/2014/main" id="{D680D73A-D6F3-E4B5-B556-0A95D085D4CE}"/>
                </a:ext>
              </a:extLst>
            </p:cNvPr>
            <p:cNvGrpSpPr/>
            <p:nvPr/>
          </p:nvGrpSpPr>
          <p:grpSpPr>
            <a:xfrm>
              <a:off x="10621771" y="762700"/>
              <a:ext cx="562136" cy="634675"/>
              <a:chOff x="760175" y="830142"/>
              <a:chExt cx="867619" cy="979579"/>
            </a:xfrm>
          </p:grpSpPr>
          <p:sp>
            <p:nvSpPr>
              <p:cNvPr id="21" name="Rectangle 20">
                <a:extLst>
                  <a:ext uri="{FF2B5EF4-FFF2-40B4-BE49-F238E27FC236}">
                    <a16:creationId xmlns:a16="http://schemas.microsoft.com/office/drawing/2014/main" id="{3A12D1C7-29AB-B16F-1010-2ED405C1F85A}"/>
                  </a:ext>
                </a:extLst>
              </p:cNvPr>
              <p:cNvSpPr/>
              <p:nvPr/>
            </p:nvSpPr>
            <p:spPr>
              <a:xfrm>
                <a:off x="864636" y="830142"/>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24</a:t>
                </a:r>
              </a:p>
            </p:txBody>
          </p:sp>
          <p:sp>
            <p:nvSpPr>
              <p:cNvPr id="22" name="Rectangle 21">
                <a:extLst>
                  <a:ext uri="{FF2B5EF4-FFF2-40B4-BE49-F238E27FC236}">
                    <a16:creationId xmlns:a16="http://schemas.microsoft.com/office/drawing/2014/main" id="{1A0E4913-0D74-569C-DDFE-D747CA15091A}"/>
                  </a:ext>
                </a:extLst>
              </p:cNvPr>
              <p:cNvSpPr/>
              <p:nvPr/>
            </p:nvSpPr>
            <p:spPr>
              <a:xfrm>
                <a:off x="760175" y="830144"/>
                <a:ext cx="149292" cy="97957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8" name="Group 17">
              <a:extLst>
                <a:ext uri="{FF2B5EF4-FFF2-40B4-BE49-F238E27FC236}">
                  <a16:creationId xmlns:a16="http://schemas.microsoft.com/office/drawing/2014/main" id="{D32D8C92-4B84-A571-C355-F82737C956F9}"/>
                </a:ext>
              </a:extLst>
            </p:cNvPr>
            <p:cNvGrpSpPr/>
            <p:nvPr/>
          </p:nvGrpSpPr>
          <p:grpSpPr>
            <a:xfrm>
              <a:off x="11325415" y="762701"/>
              <a:ext cx="182192" cy="634674"/>
              <a:chOff x="2121762" y="2323619"/>
              <a:chExt cx="200378" cy="825210"/>
            </a:xfrm>
          </p:grpSpPr>
          <p:sp>
            <p:nvSpPr>
              <p:cNvPr id="19" name="Isosceles Triangle 18">
                <a:extLst>
                  <a:ext uri="{FF2B5EF4-FFF2-40B4-BE49-F238E27FC236}">
                    <a16:creationId xmlns:a16="http://schemas.microsoft.com/office/drawing/2014/main" id="{E7F0AD97-7C7D-069B-700D-40D89D6199A8}"/>
                  </a:ext>
                </a:extLst>
              </p:cNvPr>
              <p:cNvSpPr/>
              <p:nvPr/>
            </p:nvSpPr>
            <p:spPr>
              <a:xfrm>
                <a:off x="2121763" y="2323619"/>
                <a:ext cx="200377" cy="172739"/>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ectangle 19">
                <a:extLst>
                  <a:ext uri="{FF2B5EF4-FFF2-40B4-BE49-F238E27FC236}">
                    <a16:creationId xmlns:a16="http://schemas.microsoft.com/office/drawing/2014/main" id="{81F0A344-3704-C984-CC4E-C140290554C0}"/>
                  </a:ext>
                </a:extLst>
              </p:cNvPr>
              <p:cNvSpPr/>
              <p:nvPr/>
            </p:nvSpPr>
            <p:spPr>
              <a:xfrm>
                <a:off x="2121762" y="2496169"/>
                <a:ext cx="200377" cy="6526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23" name="Google Shape;114;p9">
            <a:extLst>
              <a:ext uri="{FF2B5EF4-FFF2-40B4-BE49-F238E27FC236}">
                <a16:creationId xmlns:a16="http://schemas.microsoft.com/office/drawing/2014/main" id="{537C82FC-0261-CF36-F5DF-775AB3DB2AA3}"/>
              </a:ext>
            </a:extLst>
          </p:cNvPr>
          <p:cNvSpPr txBox="1"/>
          <p:nvPr/>
        </p:nvSpPr>
        <p:spPr>
          <a:xfrm>
            <a:off x="794079" y="1219596"/>
            <a:ext cx="1559124" cy="369332"/>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800"/>
              <a:buFont typeface="Arial"/>
              <a:buNone/>
            </a:pPr>
            <a:r>
              <a:rPr lang="en-US" sz="1800" b="1" i="0" u="none" strike="noStrike" cap="none" dirty="0">
                <a:solidFill>
                  <a:schemeClr val="accent5"/>
                </a:solidFill>
                <a:latin typeface="Arial"/>
                <a:ea typeface="Arial"/>
                <a:cs typeface="Arial"/>
                <a:sym typeface="Arial"/>
              </a:rPr>
              <a:t>10 minutes  </a:t>
            </a:r>
            <a:endParaRPr b="1" dirty="0">
              <a:solidFill>
                <a:schemeClr val="accent5"/>
              </a:solidFill>
            </a:endParaRPr>
          </a:p>
        </p:txBody>
      </p:sp>
      <p:grpSp>
        <p:nvGrpSpPr>
          <p:cNvPr id="24" name="Group 23">
            <a:extLst>
              <a:ext uri="{FF2B5EF4-FFF2-40B4-BE49-F238E27FC236}">
                <a16:creationId xmlns:a16="http://schemas.microsoft.com/office/drawing/2014/main" id="{0F99FA59-09C4-B670-AB6F-54440A62BA7C}"/>
              </a:ext>
            </a:extLst>
          </p:cNvPr>
          <p:cNvGrpSpPr/>
          <p:nvPr/>
        </p:nvGrpSpPr>
        <p:grpSpPr>
          <a:xfrm>
            <a:off x="357066" y="1224523"/>
            <a:ext cx="369332" cy="369332"/>
            <a:chOff x="6784825" y="4717805"/>
            <a:chExt cx="1170980" cy="1170980"/>
          </a:xfrm>
        </p:grpSpPr>
        <p:sp>
          <p:nvSpPr>
            <p:cNvPr id="25" name="Oval 24">
              <a:extLst>
                <a:ext uri="{FF2B5EF4-FFF2-40B4-BE49-F238E27FC236}">
                  <a16:creationId xmlns:a16="http://schemas.microsoft.com/office/drawing/2014/main" id="{62AC2BAD-3C39-0004-D944-451E44F24F00}"/>
                </a:ext>
              </a:extLst>
            </p:cNvPr>
            <p:cNvSpPr/>
            <p:nvPr/>
          </p:nvSpPr>
          <p:spPr>
            <a:xfrm>
              <a:off x="6784825" y="4717805"/>
              <a:ext cx="1170980" cy="1170980"/>
            </a:xfrm>
            <a:prstGeom prst="ellipse">
              <a:avLst/>
            </a:prstGeom>
            <a:solidFill>
              <a:schemeClr val="accent5"/>
            </a:solidFill>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209008DA-03A5-B645-6A76-6DAE895C535B}"/>
                </a:ext>
              </a:extLst>
            </p:cNvPr>
            <p:cNvSpPr/>
            <p:nvPr/>
          </p:nvSpPr>
          <p:spPr>
            <a:xfrm>
              <a:off x="7276868" y="5237982"/>
              <a:ext cx="189079" cy="18907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26">
              <a:extLst>
                <a:ext uri="{FF2B5EF4-FFF2-40B4-BE49-F238E27FC236}">
                  <a16:creationId xmlns:a16="http://schemas.microsoft.com/office/drawing/2014/main" id="{57E19B54-D68F-6592-9610-D12FAB4FB6CB}"/>
                </a:ext>
              </a:extLst>
            </p:cNvPr>
            <p:cNvSpPr/>
            <p:nvPr/>
          </p:nvSpPr>
          <p:spPr>
            <a:xfrm rot="16200000">
              <a:off x="7134823" y="5040376"/>
              <a:ext cx="464812" cy="113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27">
              <a:extLst>
                <a:ext uri="{FF2B5EF4-FFF2-40B4-BE49-F238E27FC236}">
                  <a16:creationId xmlns:a16="http://schemas.microsoft.com/office/drawing/2014/main" id="{D7AF520C-5C3B-9A8F-DFB1-4FBBF11AFE13}"/>
                </a:ext>
              </a:extLst>
            </p:cNvPr>
            <p:cNvSpPr/>
            <p:nvPr/>
          </p:nvSpPr>
          <p:spPr>
            <a:xfrm rot="13453060">
              <a:off x="7365088" y="5440995"/>
              <a:ext cx="331413" cy="109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29" name="Speech Bubble: Rectangle with Corners Rounded 28">
            <a:extLst>
              <a:ext uri="{FF2B5EF4-FFF2-40B4-BE49-F238E27FC236}">
                <a16:creationId xmlns:a16="http://schemas.microsoft.com/office/drawing/2014/main" id="{A5D0519F-B221-2AFE-A9F7-E39B983D8E14}"/>
              </a:ext>
            </a:extLst>
          </p:cNvPr>
          <p:cNvSpPr/>
          <p:nvPr/>
        </p:nvSpPr>
        <p:spPr>
          <a:xfrm>
            <a:off x="794079"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Who should receive case management?</a:t>
            </a:r>
            <a:endParaRPr lang="en-BE" sz="2400" dirty="0">
              <a:solidFill>
                <a:schemeClr val="tx1"/>
              </a:solidFill>
              <a:latin typeface="Arial" panose="020B0604020202020204" pitchFamily="34" charset="0"/>
              <a:cs typeface="Arial" panose="020B0604020202020204" pitchFamily="34" charset="0"/>
            </a:endParaRPr>
          </a:p>
        </p:txBody>
      </p:sp>
      <p:sp>
        <p:nvSpPr>
          <p:cNvPr id="30" name="Speech Bubble: Rectangle with Corners Rounded 29">
            <a:extLst>
              <a:ext uri="{FF2B5EF4-FFF2-40B4-BE49-F238E27FC236}">
                <a16:creationId xmlns:a16="http://schemas.microsoft.com/office/drawing/2014/main" id="{B6AEE965-E83D-DEBA-CF69-012BEFD0C8D1}"/>
              </a:ext>
            </a:extLst>
          </p:cNvPr>
          <p:cNvSpPr/>
          <p:nvPr/>
        </p:nvSpPr>
        <p:spPr>
          <a:xfrm>
            <a:off x="4469661"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What is the case management process?</a:t>
            </a:r>
            <a:endParaRPr lang="en-US" sz="2400" dirty="0">
              <a:solidFill>
                <a:schemeClr val="tx1"/>
              </a:solidFill>
              <a:latin typeface="Arial" panose="020B0604020202020204" pitchFamily="34" charset="0"/>
              <a:cs typeface="Arial" panose="020B0604020202020204" pitchFamily="34" charset="0"/>
            </a:endParaRPr>
          </a:p>
        </p:txBody>
      </p:sp>
      <p:sp>
        <p:nvSpPr>
          <p:cNvPr id="31" name="Speech Bubble: Rectangle with Corners Rounded 30">
            <a:extLst>
              <a:ext uri="{FF2B5EF4-FFF2-40B4-BE49-F238E27FC236}">
                <a16:creationId xmlns:a16="http://schemas.microsoft.com/office/drawing/2014/main" id="{3C38AA54-0E41-353C-4BA7-7906720E7F67}"/>
              </a:ext>
            </a:extLst>
          </p:cNvPr>
          <p:cNvSpPr/>
          <p:nvPr/>
        </p:nvSpPr>
        <p:spPr>
          <a:xfrm>
            <a:off x="8145243" y="2518880"/>
            <a:ext cx="3021783" cy="2353767"/>
          </a:xfrm>
          <a:prstGeom prst="wedgeRoundRectCallou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Arial" panose="020B0604020202020204" pitchFamily="34" charset="0"/>
                <a:cs typeface="Arial" panose="020B0604020202020204" pitchFamily="34" charset="0"/>
              </a:rPr>
              <a:t>What are the roles and responsibilities of the caseworker?</a:t>
            </a:r>
            <a:endParaRPr lang="en-BE"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8366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D612-143D-4160-ADB7-1BB04298170D}"/>
              </a:ext>
            </a:extLst>
          </p:cNvPr>
          <p:cNvSpPr>
            <a:spLocks noGrp="1"/>
          </p:cNvSpPr>
          <p:nvPr>
            <p:ph type="title"/>
          </p:nvPr>
        </p:nvSpPr>
        <p:spPr/>
        <p:txBody>
          <a:bodyPr/>
          <a:lstStyle/>
          <a:p>
            <a:r>
              <a:rPr lang="en-CA" dirty="0"/>
              <a:t>Interagency definition</a:t>
            </a:r>
          </a:p>
        </p:txBody>
      </p:sp>
      <p:grpSp>
        <p:nvGrpSpPr>
          <p:cNvPr id="4" name="Group 3">
            <a:extLst>
              <a:ext uri="{FF2B5EF4-FFF2-40B4-BE49-F238E27FC236}">
                <a16:creationId xmlns:a16="http://schemas.microsoft.com/office/drawing/2014/main" id="{3CFE6D23-345E-4913-3E23-5C1AF43645D3}"/>
              </a:ext>
            </a:extLst>
          </p:cNvPr>
          <p:cNvGrpSpPr/>
          <p:nvPr/>
        </p:nvGrpSpPr>
        <p:grpSpPr>
          <a:xfrm>
            <a:off x="10228983" y="337468"/>
            <a:ext cx="1587872" cy="1368854"/>
            <a:chOff x="10228983" y="337468"/>
            <a:chExt cx="1587872" cy="1368854"/>
          </a:xfrm>
        </p:grpSpPr>
        <p:sp>
          <p:nvSpPr>
            <p:cNvPr id="5" name="Hexagon 4">
              <a:extLst>
                <a:ext uri="{FF2B5EF4-FFF2-40B4-BE49-F238E27FC236}">
                  <a16:creationId xmlns:a16="http://schemas.microsoft.com/office/drawing/2014/main" id="{377E2F26-A773-E4CF-FB27-46C5FD2D943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 name="Group 5">
              <a:extLst>
                <a:ext uri="{FF2B5EF4-FFF2-40B4-BE49-F238E27FC236}">
                  <a16:creationId xmlns:a16="http://schemas.microsoft.com/office/drawing/2014/main" id="{A8331BA1-4CB8-894B-716C-74B2A72570FA}"/>
                </a:ext>
              </a:extLst>
            </p:cNvPr>
            <p:cNvGrpSpPr/>
            <p:nvPr/>
          </p:nvGrpSpPr>
          <p:grpSpPr>
            <a:xfrm>
              <a:off x="10741851" y="707024"/>
              <a:ext cx="562136" cy="634675"/>
              <a:chOff x="760175" y="830141"/>
              <a:chExt cx="867619" cy="979580"/>
            </a:xfrm>
          </p:grpSpPr>
          <p:sp>
            <p:nvSpPr>
              <p:cNvPr id="7" name="Rectangle 6">
                <a:extLst>
                  <a:ext uri="{FF2B5EF4-FFF2-40B4-BE49-F238E27FC236}">
                    <a16:creationId xmlns:a16="http://schemas.microsoft.com/office/drawing/2014/main" id="{21440C2A-5350-B815-6D57-CD82CF740655}"/>
                  </a:ext>
                </a:extLst>
              </p:cNvPr>
              <p:cNvSpPr/>
              <p:nvPr/>
            </p:nvSpPr>
            <p:spPr>
              <a:xfrm>
                <a:off x="864636" y="830141"/>
                <a:ext cx="763158" cy="97957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a:latin typeface="Arial" panose="020B0604020202020204" pitchFamily="34" charset="0"/>
                    <a:cs typeface="Arial" panose="020B0604020202020204" pitchFamily="34" charset="0"/>
                  </a:rPr>
                  <a:t>25</a:t>
                </a:r>
              </a:p>
            </p:txBody>
          </p:sp>
          <p:sp>
            <p:nvSpPr>
              <p:cNvPr id="8" name="Rectangle 7">
                <a:extLst>
                  <a:ext uri="{FF2B5EF4-FFF2-40B4-BE49-F238E27FC236}">
                    <a16:creationId xmlns:a16="http://schemas.microsoft.com/office/drawing/2014/main" id="{EE56765E-9E4B-3603-AE96-9E39F5D72A39}"/>
                  </a:ext>
                </a:extLst>
              </p:cNvPr>
              <p:cNvSpPr/>
              <p:nvPr/>
            </p:nvSpPr>
            <p:spPr>
              <a:xfrm>
                <a:off x="760175" y="830143"/>
                <a:ext cx="149292" cy="97957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9" name="TextBox 8">
            <a:extLst>
              <a:ext uri="{FF2B5EF4-FFF2-40B4-BE49-F238E27FC236}">
                <a16:creationId xmlns:a16="http://schemas.microsoft.com/office/drawing/2014/main" id="{F707F617-04B9-A5CC-F67F-1AB818B3599B}"/>
              </a:ext>
            </a:extLst>
          </p:cNvPr>
          <p:cNvSpPr txBox="1"/>
          <p:nvPr/>
        </p:nvSpPr>
        <p:spPr>
          <a:xfrm>
            <a:off x="4258742" y="5096621"/>
            <a:ext cx="6902532" cy="523220"/>
          </a:xfrm>
          <a:prstGeom prst="rect">
            <a:avLst/>
          </a:prstGeom>
          <a:noFill/>
        </p:spPr>
        <p:txBody>
          <a:bodyPr wrap="square">
            <a:spAutoFit/>
          </a:bodyPr>
          <a:lstStyle/>
          <a:p>
            <a:r>
              <a:rPr lang="en-US" sz="1400" i="1" dirty="0">
                <a:solidFill>
                  <a:schemeClr val="accent5"/>
                </a:solidFill>
                <a:latin typeface="Arial" panose="020B0604020202020204" pitchFamily="34" charset="0"/>
                <a:ea typeface="Calibri" panose="020F0502020204030204" pitchFamily="34" charset="0"/>
                <a:cs typeface="Arial" panose="020B0604020202020204" pitchFamily="34" charset="0"/>
              </a:rPr>
              <a:t>Source: Alliance for Child Protection in Humanitarian Action. (2014). Inter-agency Guidelines for Child Protection &amp; Case Management</a:t>
            </a:r>
          </a:p>
        </p:txBody>
      </p:sp>
      <p:sp>
        <p:nvSpPr>
          <p:cNvPr id="10" name="Rectangle: Rounded Corners 9">
            <a:extLst>
              <a:ext uri="{FF2B5EF4-FFF2-40B4-BE49-F238E27FC236}">
                <a16:creationId xmlns:a16="http://schemas.microsoft.com/office/drawing/2014/main" id="{B5F0E7E4-BEAA-9E67-DA50-3925654C0A49}"/>
              </a:ext>
            </a:extLst>
          </p:cNvPr>
          <p:cNvSpPr/>
          <p:nvPr/>
        </p:nvSpPr>
        <p:spPr>
          <a:xfrm>
            <a:off x="3458817" y="2036386"/>
            <a:ext cx="7702457" cy="287984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lvl="0">
              <a:lnSpc>
                <a:spcPct val="107000"/>
              </a:lnSpc>
              <a:spcAft>
                <a:spcPts val="800"/>
              </a:spcAft>
            </a:pPr>
            <a:r>
              <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rPr>
              <a:t>“Case Management is a way of organizing and carrying out work to address an individual child’s (and their family’s) needs in an appropriate, systematic and timely manner, through direct support and/or referrals, and in accordance with a project or program’s objectives.”</a:t>
            </a:r>
          </a:p>
        </p:txBody>
      </p:sp>
      <p:pic>
        <p:nvPicPr>
          <p:cNvPr id="3" name="Picture 2">
            <a:extLst>
              <a:ext uri="{FF2B5EF4-FFF2-40B4-BE49-F238E27FC236}">
                <a16:creationId xmlns:a16="http://schemas.microsoft.com/office/drawing/2014/main" id="{9CA1E92D-6199-B4E6-0D0D-2D60D8F73908}"/>
              </a:ext>
            </a:extLst>
          </p:cNvPr>
          <p:cNvPicPr>
            <a:picLocks noChangeAspect="1"/>
          </p:cNvPicPr>
          <p:nvPr/>
        </p:nvPicPr>
        <p:blipFill rotWithShape="1">
          <a:blip r:embed="rId3"/>
          <a:srcRect t="144"/>
          <a:stretch/>
        </p:blipFill>
        <p:spPr>
          <a:xfrm>
            <a:off x="1209260" y="1774775"/>
            <a:ext cx="2715799" cy="3845066"/>
          </a:xfrm>
          <a:prstGeom prst="rect">
            <a:avLst/>
          </a:prstGeom>
          <a:ln>
            <a:solidFill>
              <a:schemeClr val="accent5"/>
            </a:solidFill>
          </a:ln>
        </p:spPr>
      </p:pic>
    </p:spTree>
    <p:extLst>
      <p:ext uri="{BB962C8B-B14F-4D97-AF65-F5344CB8AC3E}">
        <p14:creationId xmlns:p14="http://schemas.microsoft.com/office/powerpoint/2010/main" val="3445248368"/>
      </p:ext>
    </p:extLst>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1998</TotalTime>
  <Words>8338</Words>
  <Application>Microsoft Office PowerPoint</Application>
  <PresentationFormat>Widescreen</PresentationFormat>
  <Paragraphs>982</Paragraphs>
  <Slides>57</Slides>
  <Notes>57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Arial</vt:lpstr>
      <vt:lpstr>Berlin Sans FB</vt:lpstr>
      <vt:lpstr>Calibri</vt:lpstr>
      <vt:lpstr>Calibri Light</vt:lpstr>
      <vt:lpstr>Garamond</vt:lpstr>
      <vt:lpstr>Helvetica Neue</vt:lpstr>
      <vt:lpstr>Wingdings</vt:lpstr>
      <vt:lpstr>Office Theme</vt:lpstr>
      <vt:lpstr>PowerPoint Presentation</vt:lpstr>
      <vt:lpstr>PowerPoint Presentation</vt:lpstr>
      <vt:lpstr>Module aim</vt:lpstr>
      <vt:lpstr>Agenda</vt:lpstr>
      <vt:lpstr>Recap exercise</vt:lpstr>
      <vt:lpstr>Learning objectives</vt:lpstr>
      <vt:lpstr>PowerPoint Presentation</vt:lpstr>
      <vt:lpstr>Defining case management</vt:lpstr>
      <vt:lpstr>Interagency definition</vt:lpstr>
      <vt:lpstr>Standard 18</vt:lpstr>
      <vt:lpstr>Defining case management</vt:lpstr>
      <vt:lpstr>PowerPoint Presentation</vt:lpstr>
      <vt:lpstr>Is this a child protection case?</vt:lpstr>
      <vt:lpstr>Is this a child protection case?</vt:lpstr>
      <vt:lpstr>Is this a child protection case?</vt:lpstr>
      <vt:lpstr>Key learning points</vt:lpstr>
      <vt:lpstr>PowerPoint Presentation</vt:lpstr>
      <vt:lpstr>How to approach case management</vt:lpstr>
      <vt:lpstr>Promoting child’s meaningful participation</vt:lpstr>
      <vt:lpstr>Promoting child’s meaningful participation</vt:lpstr>
      <vt:lpstr>Child participation</vt:lpstr>
      <vt:lpstr>Empowerment</vt:lpstr>
      <vt:lpstr>Strengths-based approach</vt:lpstr>
      <vt:lpstr>Child Protection Principle: Best interest of the child</vt:lpstr>
      <vt:lpstr>Case Management process</vt:lpstr>
      <vt:lpstr>Case Management steps</vt:lpstr>
      <vt:lpstr>Asha’s story</vt:lpstr>
      <vt:lpstr>Asha’s story: Chronological order</vt:lpstr>
      <vt:lpstr>Asha’s story: Re-assessment</vt:lpstr>
      <vt:lpstr>Key learning points</vt:lpstr>
      <vt:lpstr>PowerPoint Presentation</vt:lpstr>
      <vt:lpstr>The three core functions of a caseworker</vt:lpstr>
      <vt:lpstr>Core responsibilities</vt:lpstr>
      <vt:lpstr>Supportive function </vt:lpstr>
      <vt:lpstr>Coordination function </vt:lpstr>
      <vt:lpstr>Information Management function </vt:lpstr>
      <vt:lpstr>Caseworker To-Do List</vt:lpstr>
      <vt:lpstr>PowerPoint Presentation</vt:lpstr>
      <vt:lpstr>Case management is demanding!</vt:lpstr>
      <vt:lpstr>Key learning points</vt:lpstr>
      <vt:lpstr>PowerPoint Presentation</vt:lpstr>
      <vt:lpstr>Discussion in pairs</vt:lpstr>
      <vt:lpstr>Reasons to collect and store a child’s information</vt:lpstr>
      <vt:lpstr>What and how to document information</vt:lpstr>
      <vt:lpstr>PowerPoint Presentation</vt:lpstr>
      <vt:lpstr>Standard 5</vt:lpstr>
      <vt:lpstr>Standard 5</vt:lpstr>
      <vt:lpstr>Personal data protection principles</vt:lpstr>
      <vt:lpstr>Personal data protection principles</vt:lpstr>
      <vt:lpstr>Personal data protection principles</vt:lpstr>
      <vt:lpstr>Information management principles</vt:lpstr>
      <vt:lpstr>Key learning points</vt:lpstr>
      <vt:lpstr>PowerPoint Presentation</vt:lpstr>
      <vt:lpstr>Challenging and demanding work</vt:lpstr>
      <vt:lpstr>Support and self-care plan </vt:lpstr>
      <vt:lpstr>Supervision and coaching in case management</vt:lpstr>
      <vt:lpstr>End of Module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552</cp:revision>
  <cp:lastPrinted>2023-02-24T18:10:28Z</cp:lastPrinted>
  <dcterms:created xsi:type="dcterms:W3CDTF">2023-02-13T10:26:01Z</dcterms:created>
  <dcterms:modified xsi:type="dcterms:W3CDTF">2023-03-31T13:37:21Z</dcterms:modified>
</cp:coreProperties>
</file>