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26" r:id="rId2"/>
    <p:sldId id="498" r:id="rId3"/>
    <p:sldId id="358" r:id="rId4"/>
    <p:sldId id="775" r:id="rId5"/>
    <p:sldId id="726" r:id="rId6"/>
    <p:sldId id="337" r:id="rId7"/>
    <p:sldId id="339" r:id="rId8"/>
    <p:sldId id="330" r:id="rId9"/>
    <p:sldId id="331" r:id="rId10"/>
    <p:sldId id="752" r:id="rId11"/>
    <p:sldId id="769" r:id="rId12"/>
    <p:sldId id="392" r:id="rId13"/>
    <p:sldId id="368" r:id="rId14"/>
    <p:sldId id="738" r:id="rId15"/>
    <p:sldId id="761" r:id="rId16"/>
    <p:sldId id="736" r:id="rId17"/>
    <p:sldId id="362" r:id="rId18"/>
    <p:sldId id="369" r:id="rId19"/>
    <p:sldId id="757" r:id="rId20"/>
    <p:sldId id="756" r:id="rId21"/>
    <p:sldId id="755" r:id="rId22"/>
    <p:sldId id="374" r:id="rId23"/>
    <p:sldId id="770" r:id="rId24"/>
    <p:sldId id="375" r:id="rId25"/>
    <p:sldId id="762" r:id="rId26"/>
    <p:sldId id="372" r:id="rId27"/>
    <p:sldId id="373" r:id="rId28"/>
    <p:sldId id="763" r:id="rId29"/>
    <p:sldId id="336" r:id="rId30"/>
    <p:sldId id="764" r:id="rId31"/>
    <p:sldId id="371" r:id="rId32"/>
    <p:sldId id="765" r:id="rId33"/>
    <p:sldId id="727" r:id="rId34"/>
    <p:sldId id="766" r:id="rId35"/>
    <p:sldId id="383" r:id="rId36"/>
    <p:sldId id="771" r:id="rId37"/>
    <p:sldId id="348" r:id="rId38"/>
    <p:sldId id="426" r:id="rId39"/>
    <p:sldId id="743" r:id="rId40"/>
    <p:sldId id="758" r:id="rId41"/>
    <p:sldId id="759" r:id="rId42"/>
    <p:sldId id="729" r:id="rId43"/>
    <p:sldId id="730" r:id="rId44"/>
    <p:sldId id="731" r:id="rId45"/>
    <p:sldId id="721" r:id="rId46"/>
    <p:sldId id="386" r:id="rId47"/>
    <p:sldId id="772" r:id="rId48"/>
    <p:sldId id="748" r:id="rId49"/>
    <p:sldId id="749" r:id="rId50"/>
    <p:sldId id="377" r:id="rId51"/>
    <p:sldId id="421" r:id="rId52"/>
    <p:sldId id="767" r:id="rId53"/>
    <p:sldId id="423" r:id="rId54"/>
    <p:sldId id="750" r:id="rId55"/>
    <p:sldId id="379" r:id="rId56"/>
    <p:sldId id="768" r:id="rId57"/>
    <p:sldId id="728" r:id="rId58"/>
    <p:sldId id="425" r:id="rId59"/>
    <p:sldId id="754" r:id="rId60"/>
    <p:sldId id="773" r:id="rId61"/>
    <p:sldId id="387" r:id="rId62"/>
    <p:sldId id="725" r:id="rId63"/>
  </p:sldIdLst>
  <p:sldSz cx="12192000" cy="6858000"/>
  <p:notesSz cx="7099300" cy="10234613"/>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B840496-F0BB-4A2E-91D3-E318278ADF72}">
          <p14:sldIdLst>
            <p14:sldId id="326"/>
          </p14:sldIdLst>
        </p14:section>
        <p14:section name="Session 1" id="{E46C2F0E-7849-410E-BCEF-75BBE3E1D96C}">
          <p14:sldIdLst>
            <p14:sldId id="498"/>
            <p14:sldId id="358"/>
            <p14:sldId id="775"/>
            <p14:sldId id="726"/>
            <p14:sldId id="337"/>
            <p14:sldId id="339"/>
            <p14:sldId id="330"/>
            <p14:sldId id="331"/>
            <p14:sldId id="752"/>
          </p14:sldIdLst>
        </p14:section>
        <p14:section name="Session 2" id="{6508381E-E62D-4084-AA37-95F790C0A4FB}">
          <p14:sldIdLst>
            <p14:sldId id="769"/>
            <p14:sldId id="392"/>
            <p14:sldId id="368"/>
            <p14:sldId id="738"/>
            <p14:sldId id="761"/>
            <p14:sldId id="736"/>
            <p14:sldId id="362"/>
            <p14:sldId id="369"/>
            <p14:sldId id="757"/>
            <p14:sldId id="756"/>
            <p14:sldId id="755"/>
            <p14:sldId id="374"/>
          </p14:sldIdLst>
        </p14:section>
        <p14:section name="Session 3" id="{3C46B151-56C9-4C0D-9228-104DE7F8F5EA}">
          <p14:sldIdLst>
            <p14:sldId id="770"/>
            <p14:sldId id="375"/>
            <p14:sldId id="762"/>
            <p14:sldId id="372"/>
            <p14:sldId id="373"/>
            <p14:sldId id="763"/>
            <p14:sldId id="336"/>
            <p14:sldId id="764"/>
            <p14:sldId id="371"/>
            <p14:sldId id="765"/>
            <p14:sldId id="727"/>
            <p14:sldId id="766"/>
            <p14:sldId id="383"/>
          </p14:sldIdLst>
        </p14:section>
        <p14:section name="Session 4" id="{6E9B4137-09B9-4A96-A1D3-267B30CD7218}">
          <p14:sldIdLst>
            <p14:sldId id="771"/>
            <p14:sldId id="348"/>
            <p14:sldId id="426"/>
            <p14:sldId id="743"/>
            <p14:sldId id="758"/>
            <p14:sldId id="759"/>
            <p14:sldId id="729"/>
            <p14:sldId id="730"/>
            <p14:sldId id="731"/>
            <p14:sldId id="721"/>
            <p14:sldId id="386"/>
          </p14:sldIdLst>
        </p14:section>
        <p14:section name="Session 5" id="{85B08054-DBE0-486B-A0EB-72D0872395E6}">
          <p14:sldIdLst>
            <p14:sldId id="772"/>
            <p14:sldId id="748"/>
            <p14:sldId id="749"/>
            <p14:sldId id="377"/>
            <p14:sldId id="421"/>
            <p14:sldId id="767"/>
            <p14:sldId id="423"/>
            <p14:sldId id="750"/>
            <p14:sldId id="379"/>
            <p14:sldId id="768"/>
            <p14:sldId id="728"/>
            <p14:sldId id="425"/>
            <p14:sldId id="754"/>
          </p14:sldIdLst>
        </p14:section>
        <p14:section name="Session 6" id="{6E2B59A2-D270-4992-9857-1FAC96772326}">
          <p14:sldIdLst>
            <p14:sldId id="773"/>
            <p14:sldId id="387"/>
            <p14:sldId id="72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EC714-8382-DEDA-363D-064BEB13D0B0}" name="Crystal Stewart" initials="CS" userId="GKZZVnRSUXtTMPrb39Zri5wg64SiJQpaNi8UeT9rgak=" providerId="None"/>
  <p188:author id="{AAEC1317-ED4B-3651-3741-C9C6FC8C0C6C}" name="Justina Ojom" initials="JO" userId="S::justina.ojom@little-fish.co::cbdaed7d-8d45-4372-a16a-f3f8900c2f45" providerId="AD"/>
  <p188:author id="{07B7A443-5A76-6AEC-D28E-95873D0A5E92}" name="Michelle Khoza" initials="MK" userId="S::administrator@little-fish.co::b4ee92c7-73cf-4698-99b6-469fc9585377"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05740"/>
    <a:srgbClr val="955F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CE20B-2844-4F2E-AD10-75594EFD81CD}" v="603" dt="2023-02-24T17:49:25.642"/>
    <p1510:client id="{8DCEF24E-497B-4ADD-B98E-BAD15BF23E24}" v="19" dt="2023-03-06T15:54:49.196"/>
    <p1510:client id="{B83020AA-C3BC-4E8B-9187-158C8A1EB3BE}" v="110" dt="2023-03-02T16:47:35.130"/>
    <p1510:client id="{DB0ED2B6-0B1E-4547-BF9A-533528F7671B}" v="7" dt="2023-02-23T19:27:43.665"/>
    <p1510:client id="{EB93CF45-343E-4C6C-8C7F-3BFCD261D71B}" v="56" dt="2023-03-14T19:51:13.061"/>
    <p1510:client id="{FAB36EAD-FB79-486B-9AB8-360B03960B46}" v="107" dt="2023-03-03T15:29:14.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2423" autoAdjust="0"/>
  </p:normalViewPr>
  <p:slideViewPr>
    <p:cSldViewPr snapToGrid="0">
      <p:cViewPr varScale="1">
        <p:scale>
          <a:sx n="61" d="100"/>
          <a:sy n="61" d="100"/>
        </p:scale>
        <p:origin x="858" y="4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4109"/>
    </p:cViewPr>
  </p:sorterViewPr>
  <p:notesViewPr>
    <p:cSldViewPr snapToGrid="0">
      <p:cViewPr varScale="1">
        <p:scale>
          <a:sx n="75" d="100"/>
          <a:sy n="75" d="100"/>
        </p:scale>
        <p:origin x="4032"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71"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Stewart" clId="Web-{FAB36EAD-FB79-486B-9AB8-360B03960B46}"/>
    <pc:docChg chg="modSld">
      <pc:chgData name="Crystal Stewart" userId="" providerId="" clId="Web-{FAB36EAD-FB79-486B-9AB8-360B03960B46}" dt="2023-03-03T15:29:59.043" v="176"/>
      <pc:docMkLst>
        <pc:docMk/>
      </pc:docMkLst>
      <pc:sldChg chg="modSp modNotes">
        <pc:chgData name="Crystal Stewart" userId="" providerId="" clId="Web-{FAB36EAD-FB79-486B-9AB8-360B03960B46}" dt="2023-03-03T15:22:39.292" v="87"/>
        <pc:sldMkLst>
          <pc:docMk/>
          <pc:sldMk cId="1915955036" sldId="379"/>
        </pc:sldMkLst>
        <pc:spChg chg="mod">
          <ac:chgData name="Crystal Stewart" userId="" providerId="" clId="Web-{FAB36EAD-FB79-486B-9AB8-360B03960B46}" dt="2023-03-03T15:22:23.447" v="79" actId="1076"/>
          <ac:spMkLst>
            <pc:docMk/>
            <pc:sldMk cId="1915955036" sldId="379"/>
            <ac:spMk id="4" creationId="{0469F02F-00DC-275E-A719-3E7AB2716A2A}"/>
          </ac:spMkLst>
        </pc:spChg>
      </pc:sldChg>
      <pc:sldChg chg="modSp">
        <pc:chgData name="Crystal Stewart" userId="" providerId="" clId="Web-{FAB36EAD-FB79-486B-9AB8-360B03960B46}" dt="2023-03-03T15:20:32.880" v="70" actId="1076"/>
        <pc:sldMkLst>
          <pc:docMk/>
          <pc:sldMk cId="1513596432" sldId="421"/>
        </pc:sldMkLst>
        <pc:spChg chg="mod">
          <ac:chgData name="Crystal Stewart" userId="" providerId="" clId="Web-{FAB36EAD-FB79-486B-9AB8-360B03960B46}" dt="2023-03-03T15:20:32.880" v="70" actId="1076"/>
          <ac:spMkLst>
            <pc:docMk/>
            <pc:sldMk cId="1513596432" sldId="421"/>
            <ac:spMk id="19" creationId="{604A2A97-99B3-01EA-246B-5D0D6F7A57FE}"/>
          </ac:spMkLst>
        </pc:spChg>
      </pc:sldChg>
      <pc:sldChg chg="modSp modNotes">
        <pc:chgData name="Crystal Stewart" userId="" providerId="" clId="Web-{FAB36EAD-FB79-486B-9AB8-360B03960B46}" dt="2023-03-03T15:29:59.043" v="176"/>
        <pc:sldMkLst>
          <pc:docMk/>
          <pc:sldMk cId="2978779560" sldId="425"/>
        </pc:sldMkLst>
        <pc:spChg chg="mod">
          <ac:chgData name="Crystal Stewart" userId="" providerId="" clId="Web-{FAB36EAD-FB79-486B-9AB8-360B03960B46}" dt="2023-03-03T15:29:14.213" v="172" actId="20577"/>
          <ac:spMkLst>
            <pc:docMk/>
            <pc:sldMk cId="2978779560" sldId="425"/>
            <ac:spMk id="32" creationId="{018DEDA9-988A-4F70-B2DE-A423BE94BAA4}"/>
          </ac:spMkLst>
        </pc:spChg>
      </pc:sldChg>
      <pc:sldChg chg="delSp modSp modNotes">
        <pc:chgData name="Crystal Stewart" userId="" providerId="" clId="Web-{FAB36EAD-FB79-486B-9AB8-360B03960B46}" dt="2023-03-03T14:20:35.535" v="61"/>
        <pc:sldMkLst>
          <pc:docMk/>
          <pc:sldMk cId="3714753462" sldId="727"/>
        </pc:sldMkLst>
        <pc:spChg chg="mod">
          <ac:chgData name="Crystal Stewart" userId="" providerId="" clId="Web-{FAB36EAD-FB79-486B-9AB8-360B03960B46}" dt="2023-03-03T14:18:14.375" v="8" actId="1076"/>
          <ac:spMkLst>
            <pc:docMk/>
            <pc:sldMk cId="3714753462" sldId="727"/>
            <ac:spMk id="118" creationId="{20FE49E7-2765-1FCD-6672-22C82DC05AA1}"/>
          </ac:spMkLst>
        </pc:spChg>
        <pc:grpChg chg="del">
          <ac:chgData name="Crystal Stewart" userId="" providerId="" clId="Web-{FAB36EAD-FB79-486B-9AB8-360B03960B46}" dt="2023-03-03T14:17:17.093" v="3"/>
          <ac:grpSpMkLst>
            <pc:docMk/>
            <pc:sldMk cId="3714753462" sldId="727"/>
            <ac:grpSpMk id="90" creationId="{15F989E1-A5B7-E0EE-6487-2D4387F4A6D5}"/>
          </ac:grpSpMkLst>
        </pc:grpChg>
        <pc:grpChg chg="del">
          <ac:chgData name="Crystal Stewart" userId="" providerId="" clId="Web-{FAB36EAD-FB79-486B-9AB8-360B03960B46}" dt="2023-03-03T14:16:13.639" v="0"/>
          <ac:grpSpMkLst>
            <pc:docMk/>
            <pc:sldMk cId="3714753462" sldId="727"/>
            <ac:grpSpMk id="94" creationId="{ECD353A3-8C8F-F19F-8EA3-FE294570374A}"/>
          </ac:grpSpMkLst>
        </pc:grpChg>
        <pc:cxnChg chg="mod">
          <ac:chgData name="Crystal Stewart" userId="" providerId="" clId="Web-{FAB36EAD-FB79-486B-9AB8-360B03960B46}" dt="2023-03-03T14:16:24.967" v="2" actId="14100"/>
          <ac:cxnSpMkLst>
            <pc:docMk/>
            <pc:sldMk cId="3714753462" sldId="727"/>
            <ac:cxnSpMk id="99" creationId="{42723375-1360-6AD3-40A3-C1B90EE0F618}"/>
          </ac:cxnSpMkLst>
        </pc:cxnChg>
        <pc:cxnChg chg="del">
          <ac:chgData name="Crystal Stewart" userId="" providerId="" clId="Web-{FAB36EAD-FB79-486B-9AB8-360B03960B46}" dt="2023-03-03T14:16:13.639" v="0"/>
          <ac:cxnSpMkLst>
            <pc:docMk/>
            <pc:sldMk cId="3714753462" sldId="727"/>
            <ac:cxnSpMk id="101" creationId="{7BDCBB18-BE47-CFE5-6AED-DAAA34D0F98A}"/>
          </ac:cxnSpMkLst>
        </pc:cxnChg>
        <pc:cxnChg chg="mod">
          <ac:chgData name="Crystal Stewart" userId="" providerId="" clId="Web-{FAB36EAD-FB79-486B-9AB8-360B03960B46}" dt="2023-03-03T14:18:00.094" v="6" actId="14100"/>
          <ac:cxnSpMkLst>
            <pc:docMk/>
            <pc:sldMk cId="3714753462" sldId="727"/>
            <ac:cxnSpMk id="108" creationId="{1A06A8E2-C1DE-1480-4343-E5C7ABE8077E}"/>
          </ac:cxnSpMkLst>
        </pc:cxnChg>
        <pc:cxnChg chg="del">
          <ac:chgData name="Crystal Stewart" userId="" providerId="" clId="Web-{FAB36EAD-FB79-486B-9AB8-360B03960B46}" dt="2023-03-03T14:17:17.093" v="3"/>
          <ac:cxnSpMkLst>
            <pc:docMk/>
            <pc:sldMk cId="3714753462" sldId="727"/>
            <ac:cxnSpMk id="110" creationId="{07479522-BEB0-F19F-37EA-CDEDEE183BDA}"/>
          </ac:cxnSpMkLst>
        </pc:cxnChg>
      </pc:sldChg>
      <pc:sldChg chg="addSp modSp modNotes">
        <pc:chgData name="Crystal Stewart" userId="" providerId="" clId="Web-{FAB36EAD-FB79-486B-9AB8-360B03960B46}" dt="2023-03-03T15:28:25.711" v="167" actId="688"/>
        <pc:sldMkLst>
          <pc:docMk/>
          <pc:sldMk cId="745728160" sldId="728"/>
        </pc:sldMkLst>
        <pc:spChg chg="add mod">
          <ac:chgData name="Crystal Stewart" userId="" providerId="" clId="Web-{FAB36EAD-FB79-486B-9AB8-360B03960B46}" dt="2023-03-03T15:27:54.851" v="155" actId="20577"/>
          <ac:spMkLst>
            <pc:docMk/>
            <pc:sldMk cId="745728160" sldId="728"/>
            <ac:spMk id="3" creationId="{C9AB3A83-8F27-809B-86E5-2706E0760041}"/>
          </ac:spMkLst>
        </pc:spChg>
        <pc:spChg chg="add mod">
          <ac:chgData name="Crystal Stewart" userId="" providerId="" clId="Web-{FAB36EAD-FB79-486B-9AB8-360B03960B46}" dt="2023-03-03T15:28:12.117" v="164" actId="20577"/>
          <ac:spMkLst>
            <pc:docMk/>
            <pc:sldMk cId="745728160" sldId="728"/>
            <ac:spMk id="4" creationId="{92DEBE46-4760-0F7B-DE97-D0DB5564169B}"/>
          </ac:spMkLst>
        </pc:spChg>
        <pc:spChg chg="mod">
          <ac:chgData name="Crystal Stewart" userId="" providerId="" clId="Web-{FAB36EAD-FB79-486B-9AB8-360B03960B46}" dt="2023-03-03T15:26:59.536" v="126" actId="1076"/>
          <ac:spMkLst>
            <pc:docMk/>
            <pc:sldMk cId="745728160" sldId="728"/>
            <ac:spMk id="15" creationId="{161DC1BA-EC7D-240D-16C4-1CE1BB41685A}"/>
          </ac:spMkLst>
        </pc:spChg>
        <pc:spChg chg="mod">
          <ac:chgData name="Crystal Stewart" userId="" providerId="" clId="Web-{FAB36EAD-FB79-486B-9AB8-360B03960B46}" dt="2023-03-03T15:28:25.711" v="167" actId="688"/>
          <ac:spMkLst>
            <pc:docMk/>
            <pc:sldMk cId="745728160" sldId="728"/>
            <ac:spMk id="16" creationId="{27BBB771-FA39-065F-234D-A3C56DD83BDE}"/>
          </ac:spMkLst>
        </pc:spChg>
      </pc:sldChg>
      <pc:sldChg chg="modSp">
        <pc:chgData name="Crystal Stewart" userId="" providerId="" clId="Web-{FAB36EAD-FB79-486B-9AB8-360B03960B46}" dt="2023-03-03T15:17:40.014" v="69" actId="20577"/>
        <pc:sldMkLst>
          <pc:docMk/>
          <pc:sldMk cId="2741512270" sldId="730"/>
        </pc:sldMkLst>
        <pc:spChg chg="mod">
          <ac:chgData name="Crystal Stewart" userId="" providerId="" clId="Web-{FAB36EAD-FB79-486B-9AB8-360B03960B46}" dt="2023-03-03T15:17:40.014" v="69" actId="20577"/>
          <ac:spMkLst>
            <pc:docMk/>
            <pc:sldMk cId="2741512270" sldId="730"/>
            <ac:spMk id="8" creationId="{42C83F30-1C3D-6889-DD26-228F5F769F4B}"/>
          </ac:spMkLst>
        </pc:spChg>
      </pc:sldChg>
      <pc:sldChg chg="modSp modNotes">
        <pc:chgData name="Crystal Stewart" userId="" providerId="" clId="Web-{FAB36EAD-FB79-486B-9AB8-360B03960B46}" dt="2023-03-03T15:16:16.370" v="67"/>
        <pc:sldMkLst>
          <pc:docMk/>
          <pc:sldMk cId="809285658" sldId="759"/>
        </pc:sldMkLst>
        <pc:spChg chg="mod">
          <ac:chgData name="Crystal Stewart" userId="" providerId="" clId="Web-{FAB36EAD-FB79-486B-9AB8-360B03960B46}" dt="2023-03-03T15:15:01.601" v="63" actId="20577"/>
          <ac:spMkLst>
            <pc:docMk/>
            <pc:sldMk cId="809285658" sldId="759"/>
            <ac:spMk id="8" creationId="{E3C32203-7121-2C25-900F-4F5D85E2AC2B}"/>
          </ac:spMkLst>
        </pc:spChg>
      </pc:sldChg>
      <pc:sldChg chg="modNotes">
        <pc:chgData name="Crystal Stewart" userId="" providerId="" clId="Web-{FAB36EAD-FB79-486B-9AB8-360B03960B46}" dt="2023-03-03T15:22:14.759" v="78"/>
        <pc:sldMkLst>
          <pc:docMk/>
          <pc:sldMk cId="3767712338" sldId="767"/>
        </pc:sldMkLst>
      </pc:sldChg>
      <pc:sldChg chg="modNotes">
        <pc:chgData name="Crystal Stewart" userId="" providerId="" clId="Web-{FAB36EAD-FB79-486B-9AB8-360B03960B46}" dt="2023-03-03T15:22:50.386" v="92"/>
        <pc:sldMkLst>
          <pc:docMk/>
          <pc:sldMk cId="3671152557" sldId="768"/>
        </pc:sldMkLst>
      </pc:sldChg>
    </pc:docChg>
  </pc:docChgLst>
  <pc:docChgLst>
    <pc:chgData name="Crystal Stewart" userId="GKZZVnRSUXtTMPrb39Zri5wg64SiJQpaNi8UeT9rgak=" providerId="None" clId="Web-{EB93CF45-343E-4C6C-8C7F-3BFCD261D71B}"/>
    <pc:docChg chg="modSld">
      <pc:chgData name="Crystal Stewart" userId="GKZZVnRSUXtTMPrb39Zri5wg64SiJQpaNi8UeT9rgak=" providerId="None" clId="Web-{EB93CF45-343E-4C6C-8C7F-3BFCD261D71B}" dt="2023-03-14T15:40:15.520" v="81"/>
      <pc:docMkLst>
        <pc:docMk/>
      </pc:docMkLst>
      <pc:sldChg chg="modNotes">
        <pc:chgData name="Crystal Stewart" userId="GKZZVnRSUXtTMPrb39Zri5wg64SiJQpaNi8UeT9rgak=" providerId="None" clId="Web-{EB93CF45-343E-4C6C-8C7F-3BFCD261D71B}" dt="2023-03-14T15:31:18.016" v="2"/>
        <pc:sldMkLst>
          <pc:docMk/>
          <pc:sldMk cId="3991118468" sldId="337"/>
        </pc:sldMkLst>
      </pc:sldChg>
      <pc:sldChg chg="modNotes">
        <pc:chgData name="Crystal Stewart" userId="GKZZVnRSUXtTMPrb39Zri5wg64SiJQpaNi8UeT9rgak=" providerId="None" clId="Web-{EB93CF45-343E-4C6C-8C7F-3BFCD261D71B}" dt="2023-03-14T15:38:42.172" v="60"/>
        <pc:sldMkLst>
          <pc:docMk/>
          <pc:sldMk cId="1916270414" sldId="362"/>
        </pc:sldMkLst>
      </pc:sldChg>
      <pc:sldChg chg="modSp">
        <pc:chgData name="Crystal Stewart" userId="GKZZVnRSUXtTMPrb39Zri5wg64SiJQpaNi8UeT9rgak=" providerId="None" clId="Web-{EB93CF45-343E-4C6C-8C7F-3BFCD261D71B}" dt="2023-03-14T15:38:52.001" v="67" actId="20577"/>
        <pc:sldMkLst>
          <pc:docMk/>
          <pc:sldMk cId="3694513393" sldId="369"/>
        </pc:sldMkLst>
        <pc:spChg chg="mod">
          <ac:chgData name="Crystal Stewart" userId="GKZZVnRSUXtTMPrb39Zri5wg64SiJQpaNi8UeT9rgak=" providerId="None" clId="Web-{EB93CF45-343E-4C6C-8C7F-3BFCD261D71B}" dt="2023-03-14T15:38:52.001" v="67" actId="20577"/>
          <ac:spMkLst>
            <pc:docMk/>
            <pc:sldMk cId="3694513393" sldId="369"/>
            <ac:spMk id="7" creationId="{C3679958-0364-49D3-233E-57246C9DC54D}"/>
          </ac:spMkLst>
        </pc:spChg>
      </pc:sldChg>
      <pc:sldChg chg="modNotes">
        <pc:chgData name="Crystal Stewart" userId="GKZZVnRSUXtTMPrb39Zri5wg64SiJQpaNi8UeT9rgak=" providerId="None" clId="Web-{EB93CF45-343E-4C6C-8C7F-3BFCD261D71B}" dt="2023-03-14T15:37:24.513" v="49"/>
        <pc:sldMkLst>
          <pc:docMk/>
          <pc:sldMk cId="2393575558" sldId="736"/>
        </pc:sldMkLst>
      </pc:sldChg>
      <pc:sldChg chg="modNotes">
        <pc:chgData name="Crystal Stewart" userId="GKZZVnRSUXtTMPrb39Zri5wg64SiJQpaNi8UeT9rgak=" providerId="None" clId="Web-{EB93CF45-343E-4C6C-8C7F-3BFCD261D71B}" dt="2023-03-14T15:34:56.664" v="16"/>
        <pc:sldMkLst>
          <pc:docMk/>
          <pc:sldMk cId="471558932" sldId="738"/>
        </pc:sldMkLst>
      </pc:sldChg>
      <pc:sldChg chg="modNotes">
        <pc:chgData name="Crystal Stewart" userId="GKZZVnRSUXtTMPrb39Zri5wg64SiJQpaNi8UeT9rgak=" providerId="None" clId="Web-{EB93CF45-343E-4C6C-8C7F-3BFCD261D71B}" dt="2023-03-14T15:40:15.520" v="81"/>
        <pc:sldMkLst>
          <pc:docMk/>
          <pc:sldMk cId="486340059" sldId="756"/>
        </pc:sldMkLst>
      </pc:sldChg>
      <pc:sldChg chg="modNotes">
        <pc:chgData name="Crystal Stewart" userId="GKZZVnRSUXtTMPrb39Zri5wg64SiJQpaNi8UeT9rgak=" providerId="None" clId="Web-{EB93CF45-343E-4C6C-8C7F-3BFCD261D71B}" dt="2023-03-14T15:40:01.019" v="79"/>
        <pc:sldMkLst>
          <pc:docMk/>
          <pc:sldMk cId="474305328" sldId="757"/>
        </pc:sldMkLst>
      </pc:sldChg>
      <pc:sldChg chg="modNotes">
        <pc:chgData name="Crystal Stewart" userId="GKZZVnRSUXtTMPrb39Zri5wg64SiJQpaNi8UeT9rgak=" providerId="None" clId="Web-{EB93CF45-343E-4C6C-8C7F-3BFCD261D71B}" dt="2023-03-14T15:34:06.662" v="13"/>
        <pc:sldMkLst>
          <pc:docMk/>
          <pc:sldMk cId="2093682006" sldId="769"/>
        </pc:sldMkLst>
      </pc:sldChg>
    </pc:docChg>
  </pc:docChgLst>
  <pc:docChgLst>
    <pc:chgData name="Crystal Stewart" userId="GKZZVnRSUXtTMPrb39Zri5wg64SiJQpaNi8UeT9rgak=" providerId="None" clId="Web-{B83020AA-C3BC-4E8B-9187-158C8A1EB3BE}"/>
    <pc:docChg chg="modSld">
      <pc:chgData name="Crystal Stewart" userId="GKZZVnRSUXtTMPrb39Zri5wg64SiJQpaNi8UeT9rgak=" providerId="None" clId="Web-{B83020AA-C3BC-4E8B-9187-158C8A1EB3BE}" dt="2023-03-02T16:47:35.130" v="134" actId="1076"/>
      <pc:docMkLst>
        <pc:docMk/>
      </pc:docMkLst>
      <pc:sldChg chg="modNotes">
        <pc:chgData name="Crystal Stewart" userId="GKZZVnRSUXtTMPrb39Zri5wg64SiJQpaNi8UeT9rgak=" providerId="None" clId="Web-{B83020AA-C3BC-4E8B-9187-158C8A1EB3BE}" dt="2023-03-02T15:07:13.635" v="20"/>
        <pc:sldMkLst>
          <pc:docMk/>
          <pc:sldMk cId="3991118468" sldId="337"/>
        </pc:sldMkLst>
      </pc:sldChg>
      <pc:sldChg chg="modNotes">
        <pc:chgData name="Crystal Stewart" userId="GKZZVnRSUXtTMPrb39Zri5wg64SiJQpaNi8UeT9rgak=" providerId="None" clId="Web-{B83020AA-C3BC-4E8B-9187-158C8A1EB3BE}" dt="2023-03-02T15:06:20.711" v="17"/>
        <pc:sldMkLst>
          <pc:docMk/>
          <pc:sldMk cId="1742994076" sldId="726"/>
        </pc:sldMkLst>
      </pc:sldChg>
      <pc:sldChg chg="addSp delSp modSp modNotes">
        <pc:chgData name="Crystal Stewart" userId="GKZZVnRSUXtTMPrb39Zri5wg64SiJQpaNi8UeT9rgak=" providerId="None" clId="Web-{B83020AA-C3BC-4E8B-9187-158C8A1EB3BE}" dt="2023-03-02T16:47:35.130" v="134" actId="1076"/>
        <pc:sldMkLst>
          <pc:docMk/>
          <pc:sldMk cId="3714753462" sldId="727"/>
        </pc:sldMkLst>
        <pc:spChg chg="mod">
          <ac:chgData name="Crystal Stewart" userId="GKZZVnRSUXtTMPrb39Zri5wg64SiJQpaNi8UeT9rgak=" providerId="None" clId="Web-{B83020AA-C3BC-4E8B-9187-158C8A1EB3BE}" dt="2023-03-02T15:15:25.854" v="89" actId="1076"/>
          <ac:spMkLst>
            <pc:docMk/>
            <pc:sldMk cId="3714753462" sldId="727"/>
            <ac:spMk id="64" creationId="{F55DBE08-0D7E-49F6-727C-C74987FCB3AC}"/>
          </ac:spMkLst>
        </pc:spChg>
        <pc:spChg chg="mod">
          <ac:chgData name="Crystal Stewart" userId="GKZZVnRSUXtTMPrb39Zri5wg64SiJQpaNi8UeT9rgak=" providerId="None" clId="Web-{B83020AA-C3BC-4E8B-9187-158C8A1EB3BE}" dt="2023-03-02T15:15:28.761" v="115" actId="1076"/>
          <ac:spMkLst>
            <pc:docMk/>
            <pc:sldMk cId="3714753462" sldId="727"/>
            <ac:spMk id="65" creationId="{B0C55F3A-9C67-2763-CA85-E9176D5FDF5E}"/>
          </ac:spMkLst>
        </pc:spChg>
        <pc:spChg chg="mod">
          <ac:chgData name="Crystal Stewart" userId="GKZZVnRSUXtTMPrb39Zri5wg64SiJQpaNi8UeT9rgak=" providerId="None" clId="Web-{B83020AA-C3BC-4E8B-9187-158C8A1EB3BE}" dt="2023-03-02T15:15:25.870" v="90" actId="1076"/>
          <ac:spMkLst>
            <pc:docMk/>
            <pc:sldMk cId="3714753462" sldId="727"/>
            <ac:spMk id="66" creationId="{BED4FF9A-1314-79A6-0023-67D4BC3A39F8}"/>
          </ac:spMkLst>
        </pc:spChg>
        <pc:spChg chg="mod">
          <ac:chgData name="Crystal Stewart" userId="GKZZVnRSUXtTMPrb39Zri5wg64SiJQpaNi8UeT9rgak=" providerId="None" clId="Web-{B83020AA-C3BC-4E8B-9187-158C8A1EB3BE}" dt="2023-03-02T15:15:25.885" v="91" actId="1076"/>
          <ac:spMkLst>
            <pc:docMk/>
            <pc:sldMk cId="3714753462" sldId="727"/>
            <ac:spMk id="75" creationId="{F0013863-5062-BE48-A221-5DC87801127F}"/>
          </ac:spMkLst>
        </pc:spChg>
        <pc:spChg chg="mod">
          <ac:chgData name="Crystal Stewart" userId="GKZZVnRSUXtTMPrb39Zri5wg64SiJQpaNi8UeT9rgak=" providerId="None" clId="Web-{B83020AA-C3BC-4E8B-9187-158C8A1EB3BE}" dt="2023-03-02T15:16:01.183" v="120" actId="1076"/>
          <ac:spMkLst>
            <pc:docMk/>
            <pc:sldMk cId="3714753462" sldId="727"/>
            <ac:spMk id="76" creationId="{02B6F146-933F-8A69-6352-2C337C417A5A}"/>
          </ac:spMkLst>
        </pc:spChg>
        <pc:spChg chg="del">
          <ac:chgData name="Crystal Stewart" userId="GKZZVnRSUXtTMPrb39Zri5wg64SiJQpaNi8UeT9rgak=" providerId="None" clId="Web-{B83020AA-C3BC-4E8B-9187-158C8A1EB3BE}" dt="2023-03-02T15:13:29.022" v="56"/>
          <ac:spMkLst>
            <pc:docMk/>
            <pc:sldMk cId="3714753462" sldId="727"/>
            <ac:spMk id="77" creationId="{3DEFEC8F-1FAB-57C9-234B-E62034AEF9C1}"/>
          </ac:spMkLst>
        </pc:spChg>
        <pc:spChg chg="mod">
          <ac:chgData name="Crystal Stewart" userId="GKZZVnRSUXtTMPrb39Zri5wg64SiJQpaNi8UeT9rgak=" providerId="None" clId="Web-{B83020AA-C3BC-4E8B-9187-158C8A1EB3BE}" dt="2023-03-02T15:15:25.917" v="93" actId="1076"/>
          <ac:spMkLst>
            <pc:docMk/>
            <pc:sldMk cId="3714753462" sldId="727"/>
            <ac:spMk id="78" creationId="{C96EA31E-94F6-22CD-5197-077FAB723D65}"/>
          </ac:spMkLst>
        </pc:spChg>
        <pc:spChg chg="mod">
          <ac:chgData name="Crystal Stewart" userId="GKZZVnRSUXtTMPrb39Zri5wg64SiJQpaNi8UeT9rgak=" providerId="None" clId="Web-{B83020AA-C3BC-4E8B-9187-158C8A1EB3BE}" dt="2023-03-02T15:15:53.261" v="119" actId="1076"/>
          <ac:spMkLst>
            <pc:docMk/>
            <pc:sldMk cId="3714753462" sldId="727"/>
            <ac:spMk id="79" creationId="{1476D3B1-025C-8A1A-960D-4052C77D2E82}"/>
          </ac:spMkLst>
        </pc:spChg>
        <pc:spChg chg="mod">
          <ac:chgData name="Crystal Stewart" userId="GKZZVnRSUXtTMPrb39Zri5wg64SiJQpaNi8UeT9rgak=" providerId="None" clId="Web-{B83020AA-C3BC-4E8B-9187-158C8A1EB3BE}" dt="2023-03-02T16:47:35.130" v="134" actId="1076"/>
          <ac:spMkLst>
            <pc:docMk/>
            <pc:sldMk cId="3714753462" sldId="727"/>
            <ac:spMk id="80" creationId="{3D2A4329-8ADB-39E6-A4E9-F5C334FB95CE}"/>
          </ac:spMkLst>
        </pc:spChg>
        <pc:spChg chg="del">
          <ac:chgData name="Crystal Stewart" userId="GKZZVnRSUXtTMPrb39Zri5wg64SiJQpaNi8UeT9rgak=" providerId="None" clId="Web-{B83020AA-C3BC-4E8B-9187-158C8A1EB3BE}" dt="2023-03-02T15:15:08.244" v="88"/>
          <ac:spMkLst>
            <pc:docMk/>
            <pc:sldMk cId="3714753462" sldId="727"/>
            <ac:spMk id="81" creationId="{B46222D4-F72A-6232-5D1E-DB34AF5B7B5D}"/>
          </ac:spMkLst>
        </pc:spChg>
        <pc:spChg chg="mod">
          <ac:chgData name="Crystal Stewart" userId="GKZZVnRSUXtTMPrb39Zri5wg64SiJQpaNi8UeT9rgak=" providerId="None" clId="Web-{B83020AA-C3BC-4E8B-9187-158C8A1EB3BE}" dt="2023-03-02T15:15:38.902" v="116" actId="1076"/>
          <ac:spMkLst>
            <pc:docMk/>
            <pc:sldMk cId="3714753462" sldId="727"/>
            <ac:spMk id="82" creationId="{7549B812-455B-41A5-219F-C9E2095A70BA}"/>
          </ac:spMkLst>
        </pc:spChg>
        <pc:spChg chg="mod">
          <ac:chgData name="Crystal Stewart" userId="GKZZVnRSUXtTMPrb39Zri5wg64SiJQpaNi8UeT9rgak=" providerId="None" clId="Web-{B83020AA-C3BC-4E8B-9187-158C8A1EB3BE}" dt="2023-03-02T15:15:46.011" v="117" actId="1076"/>
          <ac:spMkLst>
            <pc:docMk/>
            <pc:sldMk cId="3714753462" sldId="727"/>
            <ac:spMk id="83" creationId="{473C585A-E160-21AE-0C4C-32003B5E88DC}"/>
          </ac:spMkLst>
        </pc:spChg>
        <pc:spChg chg="mod">
          <ac:chgData name="Crystal Stewart" userId="GKZZVnRSUXtTMPrb39Zri5wg64SiJQpaNi8UeT9rgak=" providerId="None" clId="Web-{B83020AA-C3BC-4E8B-9187-158C8A1EB3BE}" dt="2023-03-02T15:15:26.010" v="98" actId="1076"/>
          <ac:spMkLst>
            <pc:docMk/>
            <pc:sldMk cId="3714753462" sldId="727"/>
            <ac:spMk id="84" creationId="{CF8A4AEE-0DD1-0978-71B6-A1A7EC06769A}"/>
          </ac:spMkLst>
        </pc:spChg>
        <pc:spChg chg="mod">
          <ac:chgData name="Crystal Stewart" userId="GKZZVnRSUXtTMPrb39Zri5wg64SiJQpaNi8UeT9rgak=" providerId="None" clId="Web-{B83020AA-C3BC-4E8B-9187-158C8A1EB3BE}" dt="2023-03-02T15:15:26.026" v="99" actId="1076"/>
          <ac:spMkLst>
            <pc:docMk/>
            <pc:sldMk cId="3714753462" sldId="727"/>
            <ac:spMk id="85" creationId="{80937827-D1A5-579A-960B-9637753406A5}"/>
          </ac:spMkLst>
        </pc:spChg>
        <pc:spChg chg="del mod">
          <ac:chgData name="Crystal Stewart" userId="GKZZVnRSUXtTMPrb39Zri5wg64SiJQpaNi8UeT9rgak=" providerId="None" clId="Web-{B83020AA-C3BC-4E8B-9187-158C8A1EB3BE}" dt="2023-03-02T15:17:16.311" v="133"/>
          <ac:spMkLst>
            <pc:docMk/>
            <pc:sldMk cId="3714753462" sldId="727"/>
            <ac:spMk id="86" creationId="{9D175143-E270-0C1B-6F66-60CC42E764B0}"/>
          </ac:spMkLst>
        </pc:spChg>
        <pc:spChg chg="del mod">
          <ac:chgData name="Crystal Stewart" userId="GKZZVnRSUXtTMPrb39Zri5wg64SiJQpaNi8UeT9rgak=" providerId="None" clId="Web-{B83020AA-C3BC-4E8B-9187-158C8A1EB3BE}" dt="2023-03-02T15:17:05.764" v="131"/>
          <ac:spMkLst>
            <pc:docMk/>
            <pc:sldMk cId="3714753462" sldId="727"/>
            <ac:spMk id="111" creationId="{64E62AE7-9B46-802E-4A8B-CD268E977CE0}"/>
          </ac:spMkLst>
        </pc:spChg>
        <pc:spChg chg="mod">
          <ac:chgData name="Crystal Stewart" userId="GKZZVnRSUXtTMPrb39Zri5wg64SiJQpaNi8UeT9rgak=" providerId="None" clId="Web-{B83020AA-C3BC-4E8B-9187-158C8A1EB3BE}" dt="2023-03-02T15:15:26.104" v="103" actId="1076"/>
          <ac:spMkLst>
            <pc:docMk/>
            <pc:sldMk cId="3714753462" sldId="727"/>
            <ac:spMk id="112" creationId="{AC581A3D-BE93-88A5-C9F3-31C3577A06E7}"/>
          </ac:spMkLst>
        </pc:spChg>
        <pc:spChg chg="mod">
          <ac:chgData name="Crystal Stewart" userId="GKZZVnRSUXtTMPrb39Zri5wg64SiJQpaNi8UeT9rgak=" providerId="None" clId="Web-{B83020AA-C3BC-4E8B-9187-158C8A1EB3BE}" dt="2023-03-02T15:15:26.120" v="104" actId="1076"/>
          <ac:spMkLst>
            <pc:docMk/>
            <pc:sldMk cId="3714753462" sldId="727"/>
            <ac:spMk id="113" creationId="{046313C0-7877-13E3-C726-2143B2E648F5}"/>
          </ac:spMkLst>
        </pc:spChg>
        <pc:spChg chg="mod">
          <ac:chgData name="Crystal Stewart" userId="GKZZVnRSUXtTMPrb39Zri5wg64SiJQpaNi8UeT9rgak=" providerId="None" clId="Web-{B83020AA-C3BC-4E8B-9187-158C8A1EB3BE}" dt="2023-03-02T15:16:57.670" v="130" actId="1076"/>
          <ac:spMkLst>
            <pc:docMk/>
            <pc:sldMk cId="3714753462" sldId="727"/>
            <ac:spMk id="114" creationId="{8651195B-210D-3E24-DC22-F76FD5C43626}"/>
          </ac:spMkLst>
        </pc:spChg>
        <pc:spChg chg="mod">
          <ac:chgData name="Crystal Stewart" userId="GKZZVnRSUXtTMPrb39Zri5wg64SiJQpaNi8UeT9rgak=" providerId="None" clId="Web-{B83020AA-C3BC-4E8B-9187-158C8A1EB3BE}" dt="2023-03-02T15:15:26.167" v="106" actId="1076"/>
          <ac:spMkLst>
            <pc:docMk/>
            <pc:sldMk cId="3714753462" sldId="727"/>
            <ac:spMk id="115" creationId="{90BC721F-FBA2-3CBF-79B0-248A2583301F}"/>
          </ac:spMkLst>
        </pc:spChg>
        <pc:spChg chg="mod">
          <ac:chgData name="Crystal Stewart" userId="GKZZVnRSUXtTMPrb39Zri5wg64SiJQpaNi8UeT9rgak=" providerId="None" clId="Web-{B83020AA-C3BC-4E8B-9187-158C8A1EB3BE}" dt="2023-03-02T15:16:16.871" v="122" actId="1076"/>
          <ac:spMkLst>
            <pc:docMk/>
            <pc:sldMk cId="3714753462" sldId="727"/>
            <ac:spMk id="116" creationId="{28D29683-618C-2B67-93A7-2DC91EB9CF15}"/>
          </ac:spMkLst>
        </pc:spChg>
        <pc:spChg chg="del">
          <ac:chgData name="Crystal Stewart" userId="GKZZVnRSUXtTMPrb39Zri5wg64SiJQpaNi8UeT9rgak=" providerId="None" clId="Web-{B83020AA-C3BC-4E8B-9187-158C8A1EB3BE}" dt="2023-03-02T15:15:04.916" v="87"/>
          <ac:spMkLst>
            <pc:docMk/>
            <pc:sldMk cId="3714753462" sldId="727"/>
            <ac:spMk id="117" creationId="{05BE2E54-A955-7C47-8147-CBAAED583179}"/>
          </ac:spMkLst>
        </pc:spChg>
        <pc:spChg chg="mod">
          <ac:chgData name="Crystal Stewart" userId="GKZZVnRSUXtTMPrb39Zri5wg64SiJQpaNi8UeT9rgak=" providerId="None" clId="Web-{B83020AA-C3BC-4E8B-9187-158C8A1EB3BE}" dt="2023-03-02T15:15:26.214" v="108" actId="1076"/>
          <ac:spMkLst>
            <pc:docMk/>
            <pc:sldMk cId="3714753462" sldId="727"/>
            <ac:spMk id="118" creationId="{20FE49E7-2765-1FCD-6672-22C82DC05AA1}"/>
          </ac:spMkLst>
        </pc:spChg>
        <pc:spChg chg="mod">
          <ac:chgData name="Crystal Stewart" userId="GKZZVnRSUXtTMPrb39Zri5wg64SiJQpaNi8UeT9rgak=" providerId="None" clId="Web-{B83020AA-C3BC-4E8B-9187-158C8A1EB3BE}" dt="2023-03-02T15:15:26.229" v="109" actId="1076"/>
          <ac:spMkLst>
            <pc:docMk/>
            <pc:sldMk cId="3714753462" sldId="727"/>
            <ac:spMk id="119" creationId="{14A3D816-81C0-B0FF-B2CF-B468B003C78C}"/>
          </ac:spMkLst>
        </pc:spChg>
        <pc:spChg chg="mod">
          <ac:chgData name="Crystal Stewart" userId="GKZZVnRSUXtTMPrb39Zri5wg64SiJQpaNi8UeT9rgak=" providerId="None" clId="Web-{B83020AA-C3BC-4E8B-9187-158C8A1EB3BE}" dt="2023-03-02T15:16:08.090" v="121" actId="1076"/>
          <ac:spMkLst>
            <pc:docMk/>
            <pc:sldMk cId="3714753462" sldId="727"/>
            <ac:spMk id="120" creationId="{FAF5EE27-4D4C-FD5F-0351-01350341896D}"/>
          </ac:spMkLst>
        </pc:spChg>
        <pc:spChg chg="del mod">
          <ac:chgData name="Crystal Stewart" userId="GKZZVnRSUXtTMPrb39Zri5wg64SiJQpaNi8UeT9rgak=" providerId="None" clId="Web-{B83020AA-C3BC-4E8B-9187-158C8A1EB3BE}" dt="2023-03-02T15:14:23.008" v="66"/>
          <ac:spMkLst>
            <pc:docMk/>
            <pc:sldMk cId="3714753462" sldId="727"/>
            <ac:spMk id="121" creationId="{AC5769DB-17C7-05E3-88A8-5BB26D41B536}"/>
          </ac:spMkLst>
        </pc:spChg>
        <pc:spChg chg="mod">
          <ac:chgData name="Crystal Stewart" userId="GKZZVnRSUXtTMPrb39Zri5wg64SiJQpaNi8UeT9rgak=" providerId="None" clId="Web-{B83020AA-C3BC-4E8B-9187-158C8A1EB3BE}" dt="2023-03-02T15:15:26.307" v="111" actId="1076"/>
          <ac:spMkLst>
            <pc:docMk/>
            <pc:sldMk cId="3714753462" sldId="727"/>
            <ac:spMk id="122" creationId="{99D50E6B-1DA8-C594-8CE0-ECBE6DE026B1}"/>
          </ac:spMkLst>
        </pc:spChg>
        <pc:spChg chg="mod">
          <ac:chgData name="Crystal Stewart" userId="GKZZVnRSUXtTMPrb39Zri5wg64SiJQpaNi8UeT9rgak=" providerId="None" clId="Web-{B83020AA-C3BC-4E8B-9187-158C8A1EB3BE}" dt="2023-03-02T15:15:26.323" v="112" actId="1076"/>
          <ac:spMkLst>
            <pc:docMk/>
            <pc:sldMk cId="3714753462" sldId="727"/>
            <ac:spMk id="123" creationId="{887056F6-2B58-DF8B-E531-A31FFBB18822}"/>
          </ac:spMkLst>
        </pc:spChg>
        <pc:spChg chg="mod">
          <ac:chgData name="Crystal Stewart" userId="GKZZVnRSUXtTMPrb39Zri5wg64SiJQpaNi8UeT9rgak=" providerId="None" clId="Web-{B83020AA-C3BC-4E8B-9187-158C8A1EB3BE}" dt="2023-03-02T15:15:26.354" v="113" actId="1076"/>
          <ac:spMkLst>
            <pc:docMk/>
            <pc:sldMk cId="3714753462" sldId="727"/>
            <ac:spMk id="124" creationId="{49BFCA5D-9E81-539B-D47C-610AB0EEC6FF}"/>
          </ac:spMkLst>
        </pc:spChg>
        <pc:spChg chg="mod">
          <ac:chgData name="Crystal Stewart" userId="GKZZVnRSUXtTMPrb39Zri5wg64SiJQpaNi8UeT9rgak=" providerId="None" clId="Web-{B83020AA-C3BC-4E8B-9187-158C8A1EB3BE}" dt="2023-03-02T15:15:26.370" v="114" actId="1076"/>
          <ac:spMkLst>
            <pc:docMk/>
            <pc:sldMk cId="3714753462" sldId="727"/>
            <ac:spMk id="134" creationId="{621B2514-D438-DD26-9776-83F949D6C15D}"/>
          </ac:spMkLst>
        </pc:spChg>
        <pc:grpChg chg="mod">
          <ac:chgData name="Crystal Stewart" userId="GKZZVnRSUXtTMPrb39Zri5wg64SiJQpaNi8UeT9rgak=" providerId="None" clId="Web-{B83020AA-C3BC-4E8B-9187-158C8A1EB3BE}" dt="2023-03-02T15:15:26.073" v="101" actId="1076"/>
          <ac:grpSpMkLst>
            <pc:docMk/>
            <pc:sldMk cId="3714753462" sldId="727"/>
            <ac:grpSpMk id="11" creationId="{ACB15DDE-DA87-84CC-CA2F-E6289F36F335}"/>
          </ac:grpSpMkLst>
        </pc:grpChg>
        <pc:picChg chg="add del mod">
          <ac:chgData name="Crystal Stewart" userId="GKZZVnRSUXtTMPrb39Zri5wg64SiJQpaNi8UeT9rgak=" providerId="None" clId="Web-{B83020AA-C3BC-4E8B-9187-158C8A1EB3BE}" dt="2023-03-02T15:10:59.580" v="35"/>
          <ac:picMkLst>
            <pc:docMk/>
            <pc:sldMk cId="3714753462" sldId="727"/>
            <ac:picMk id="10" creationId="{87A590D6-661A-ACF8-B60E-2BEFA4AE2802}"/>
          </ac:picMkLst>
        </pc:picChg>
        <pc:picChg chg="add mod">
          <ac:chgData name="Crystal Stewart" userId="GKZZVnRSUXtTMPrb39Zri5wg64SiJQpaNi8UeT9rgak=" providerId="None" clId="Web-{B83020AA-C3BC-4E8B-9187-158C8A1EB3BE}" dt="2023-03-02T15:16:23.856" v="124" actId="14100"/>
          <ac:picMkLst>
            <pc:docMk/>
            <pc:sldMk cId="3714753462" sldId="727"/>
            <ac:picMk id="12" creationId="{E2DFBD95-1AA2-C64C-7478-1579D9415C36}"/>
          </ac:picMkLst>
        </pc:picChg>
        <pc:cxnChg chg="del">
          <ac:chgData name="Crystal Stewart" userId="GKZZVnRSUXtTMPrb39Zri5wg64SiJQpaNi8UeT9rgak=" providerId="None" clId="Web-{B83020AA-C3BC-4E8B-9187-158C8A1EB3BE}" dt="2023-03-02T15:17:11.342" v="132"/>
          <ac:cxnSpMkLst>
            <pc:docMk/>
            <pc:sldMk cId="3714753462" sldId="727"/>
            <ac:cxnSpMk id="98" creationId="{282C7C9C-649E-0C97-E694-ADF6C4299004}"/>
          </ac:cxnSpMkLst>
        </pc:cxnChg>
      </pc:sldChg>
    </pc:docChg>
  </pc:docChgLst>
  <pc:docChgLst>
    <pc:chgData name="Crystal Stewart" clId="Web-{EB93CF45-343E-4C6C-8C7F-3BFCD261D71B}"/>
    <pc:docChg chg="modSld">
      <pc:chgData name="Crystal Stewart" userId="" providerId="" clId="Web-{EB93CF45-343E-4C6C-8C7F-3BFCD261D71B}" dt="2023-03-14T19:51:10.061" v="297"/>
      <pc:docMkLst>
        <pc:docMk/>
      </pc:docMkLst>
      <pc:sldChg chg="modNotes">
        <pc:chgData name="Crystal Stewart" userId="" providerId="" clId="Web-{EB93CF45-343E-4C6C-8C7F-3BFCD261D71B}" dt="2023-03-14T19:42:57.425" v="212"/>
        <pc:sldMkLst>
          <pc:docMk/>
          <pc:sldMk cId="3445248368" sldId="336"/>
        </pc:sldMkLst>
      </pc:sldChg>
      <pc:sldChg chg="modNotes">
        <pc:chgData name="Crystal Stewart" userId="" providerId="" clId="Web-{EB93CF45-343E-4C6C-8C7F-3BFCD261D71B}" dt="2023-03-14T19:49:26.477" v="274"/>
        <pc:sldMkLst>
          <pc:docMk/>
          <pc:sldMk cId="170880613" sldId="348"/>
        </pc:sldMkLst>
      </pc:sldChg>
      <pc:sldChg chg="modNotes">
        <pc:chgData name="Crystal Stewart" userId="" providerId="" clId="Web-{EB93CF45-343E-4C6C-8C7F-3BFCD261D71B}" dt="2023-03-14T19:40:52.199" v="192"/>
        <pc:sldMkLst>
          <pc:docMk/>
          <pc:sldMk cId="2915600580" sldId="372"/>
        </pc:sldMkLst>
      </pc:sldChg>
      <pc:sldChg chg="modNotes">
        <pc:chgData name="Crystal Stewart" userId="" providerId="" clId="Web-{EB93CF45-343E-4C6C-8C7F-3BFCD261D71B}" dt="2023-03-14T19:38:33.426" v="143"/>
        <pc:sldMkLst>
          <pc:docMk/>
          <pc:sldMk cId="2533921305" sldId="374"/>
        </pc:sldMkLst>
      </pc:sldChg>
      <pc:sldChg chg="modNotes">
        <pc:chgData name="Crystal Stewart" userId="" providerId="" clId="Web-{EB93CF45-343E-4C6C-8C7F-3BFCD261D71B}" dt="2023-03-14T19:39:45.383" v="147"/>
        <pc:sldMkLst>
          <pc:docMk/>
          <pc:sldMk cId="821735789" sldId="375"/>
        </pc:sldMkLst>
      </pc:sldChg>
      <pc:sldChg chg="modSp modNotes">
        <pc:chgData name="Crystal Stewart" userId="" providerId="" clId="Web-{EB93CF45-343E-4C6C-8C7F-3BFCD261D71B}" dt="2023-03-14T19:45:20.917" v="235" actId="20577"/>
        <pc:sldMkLst>
          <pc:docMk/>
          <pc:sldMk cId="1251571822" sldId="383"/>
        </pc:sldMkLst>
        <pc:spChg chg="mod">
          <ac:chgData name="Crystal Stewart" userId="" providerId="" clId="Web-{EB93CF45-343E-4C6C-8C7F-3BFCD261D71B}" dt="2023-03-14T19:45:20.917" v="235" actId="20577"/>
          <ac:spMkLst>
            <pc:docMk/>
            <pc:sldMk cId="1251571822" sldId="383"/>
            <ac:spMk id="4" creationId="{5CD73248-6588-BE2D-B724-D6156301944F}"/>
          </ac:spMkLst>
        </pc:spChg>
      </pc:sldChg>
      <pc:sldChg chg="modSp modNotes">
        <pc:chgData name="Crystal Stewart" userId="" providerId="" clId="Web-{EB93CF45-343E-4C6C-8C7F-3BFCD261D71B}" dt="2023-03-14T19:50:46.107" v="296"/>
        <pc:sldMkLst>
          <pc:docMk/>
          <pc:sldMk cId="4008234737" sldId="729"/>
        </pc:sldMkLst>
        <pc:spChg chg="mod">
          <ac:chgData name="Crystal Stewart" userId="" providerId="" clId="Web-{EB93CF45-343E-4C6C-8C7F-3BFCD261D71B}" dt="2023-03-14T19:50:45.357" v="294" actId="20577"/>
          <ac:spMkLst>
            <pc:docMk/>
            <pc:sldMk cId="4008234737" sldId="729"/>
            <ac:spMk id="4" creationId="{7C775E07-ADE9-CF15-4136-81004C077669}"/>
          </ac:spMkLst>
        </pc:spChg>
      </pc:sldChg>
      <pc:sldChg chg="modNotes">
        <pc:chgData name="Crystal Stewart" userId="" providerId="" clId="Web-{EB93CF45-343E-4C6C-8C7F-3BFCD261D71B}" dt="2023-03-14T19:51:10.061" v="297"/>
        <pc:sldMkLst>
          <pc:docMk/>
          <pc:sldMk cId="2741512270" sldId="730"/>
        </pc:sldMkLst>
      </pc:sldChg>
      <pc:sldChg chg="modNotes">
        <pc:chgData name="Crystal Stewart" userId="" providerId="" clId="Web-{EB93CF45-343E-4C6C-8C7F-3BFCD261D71B}" dt="2023-03-14T19:38:07.440" v="141"/>
        <pc:sldMkLst>
          <pc:docMk/>
          <pc:sldMk cId="1451868197" sldId="755"/>
        </pc:sldMkLst>
      </pc:sldChg>
      <pc:sldChg chg="modNotes">
        <pc:chgData name="Crystal Stewart" userId="" providerId="" clId="Web-{EB93CF45-343E-4C6C-8C7F-3BFCD261D71B}" dt="2023-03-14T19:50:11.464" v="290"/>
        <pc:sldMkLst>
          <pc:docMk/>
          <pc:sldMk cId="809285658" sldId="759"/>
        </pc:sldMkLst>
      </pc:sldChg>
      <pc:sldChg chg="modNotes">
        <pc:chgData name="Crystal Stewart" userId="" providerId="" clId="Web-{EB93CF45-343E-4C6C-8C7F-3BFCD261D71B}" dt="2023-03-14T19:40:27.260" v="189"/>
        <pc:sldMkLst>
          <pc:docMk/>
          <pc:sldMk cId="2122655984" sldId="762"/>
        </pc:sldMkLst>
      </pc:sldChg>
      <pc:sldChg chg="modNotes">
        <pc:chgData name="Crystal Stewart" userId="" providerId="" clId="Web-{EB93CF45-343E-4C6C-8C7F-3BFCD261D71B}" dt="2023-03-14T19:41:54.312" v="196"/>
        <pc:sldMkLst>
          <pc:docMk/>
          <pc:sldMk cId="1848207669" sldId="763"/>
        </pc:sldMkLst>
      </pc:sldChg>
      <pc:sldChg chg="modNotes">
        <pc:chgData name="Crystal Stewart" userId="" providerId="" clId="Web-{EB93CF45-343E-4C6C-8C7F-3BFCD261D71B}" dt="2023-03-14T19:45:44.637" v="236"/>
        <pc:sldMkLst>
          <pc:docMk/>
          <pc:sldMk cId="3374937745" sldId="771"/>
        </pc:sldMkLst>
      </pc:sldChg>
    </pc:docChg>
  </pc:docChgLst>
  <pc:docChgLst>
    <pc:chgData name="Crystal Stewart" userId="GKZZVnRSUXtTMPrb39Zri5wg64SiJQpaNi8UeT9rgak=" providerId="None" clId="Web-{FAB36EAD-FB79-486B-9AB8-360B03960B46}"/>
    <pc:docChg chg="modSld">
      <pc:chgData name="Crystal Stewart" userId="GKZZVnRSUXtTMPrb39Zri5wg64SiJQpaNi8UeT9rgak=" providerId="None" clId="Web-{FAB36EAD-FB79-486B-9AB8-360B03960B46}" dt="2023-03-03T14:58:51.968" v="0"/>
      <pc:docMkLst>
        <pc:docMk/>
      </pc:docMkLst>
      <pc:sldChg chg="modNotes">
        <pc:chgData name="Crystal Stewart" userId="GKZZVnRSUXtTMPrb39Zri5wg64SiJQpaNi8UeT9rgak=" providerId="None" clId="Web-{FAB36EAD-FB79-486B-9AB8-360B03960B46}" dt="2023-03-03T14:58:51.968" v="0"/>
        <pc:sldMkLst>
          <pc:docMk/>
          <pc:sldMk cId="844000305" sldId="766"/>
        </pc:sldMkLst>
      </pc:sldChg>
    </pc:docChg>
  </pc:docChgLst>
  <pc:docChgLst>
    <pc:chgData name="Crystal Stewart" userId="GKZZVnRSUXtTMPrb39Zri5wg64SiJQpaNi8UeT9rgak=" providerId="None" clId="Web-{8DCEF24E-497B-4ADD-B98E-BAD15BF23E24}"/>
    <pc:docChg chg="modSld">
      <pc:chgData name="Crystal Stewart" userId="GKZZVnRSUXtTMPrb39Zri5wg64SiJQpaNi8UeT9rgak=" providerId="None" clId="Web-{8DCEF24E-497B-4ADD-B98E-BAD15BF23E24}" dt="2023-03-06T15:56:46.219" v="34"/>
      <pc:docMkLst>
        <pc:docMk/>
      </pc:docMkLst>
      <pc:sldChg chg="modSp modNotes">
        <pc:chgData name="Crystal Stewart" userId="GKZZVnRSUXtTMPrb39Zri5wg64SiJQpaNi8UeT9rgak=" providerId="None" clId="Web-{8DCEF24E-497B-4ADD-B98E-BAD15BF23E24}" dt="2023-03-06T15:56:46.219" v="34"/>
        <pc:sldMkLst>
          <pc:docMk/>
          <pc:sldMk cId="3714753462" sldId="727"/>
        </pc:sldMkLst>
        <pc:spChg chg="mod">
          <ac:chgData name="Crystal Stewart" userId="GKZZVnRSUXtTMPrb39Zri5wg64SiJQpaNi8UeT9rgak=" providerId="None" clId="Web-{8DCEF24E-497B-4ADD-B98E-BAD15BF23E24}" dt="2023-03-06T15:54:40.868" v="9" actId="1076"/>
          <ac:spMkLst>
            <pc:docMk/>
            <pc:sldMk cId="3714753462" sldId="727"/>
            <ac:spMk id="64" creationId="{F55DBE08-0D7E-49F6-727C-C74987FCB3AC}"/>
          </ac:spMkLst>
        </pc:spChg>
        <pc:spChg chg="mod">
          <ac:chgData name="Crystal Stewart" userId="GKZZVnRSUXtTMPrb39Zri5wg64SiJQpaNi8UeT9rgak=" providerId="None" clId="Web-{8DCEF24E-497B-4ADD-B98E-BAD15BF23E24}" dt="2023-03-06T15:54:48.821" v="16" actId="20577"/>
          <ac:spMkLst>
            <pc:docMk/>
            <pc:sldMk cId="3714753462" sldId="727"/>
            <ac:spMk id="65" creationId="{B0C55F3A-9C67-2763-CA85-E9176D5FDF5E}"/>
          </ac:spMkLst>
        </pc:spChg>
      </pc:sldChg>
    </pc:docChg>
  </pc:docChgLst>
  <pc:docChgLst>
    <pc:chgData name="Crystal Stewart" clId="Web-{B83020AA-C3BC-4E8B-9187-158C8A1EB3BE}"/>
    <pc:docChg chg="modSld">
      <pc:chgData name="Crystal Stewart" userId="" providerId="" clId="Web-{B83020AA-C3BC-4E8B-9187-158C8A1EB3BE}" dt="2023-03-02T16:25:17.798" v="461"/>
      <pc:docMkLst>
        <pc:docMk/>
      </pc:docMkLst>
      <pc:sldChg chg="modNotes">
        <pc:chgData name="Crystal Stewart" userId="" providerId="" clId="Web-{B83020AA-C3BC-4E8B-9187-158C8A1EB3BE}" dt="2023-03-02T16:21:17.851" v="368"/>
        <pc:sldMkLst>
          <pc:docMk/>
          <pc:sldMk cId="3714753462" sldId="727"/>
        </pc:sldMkLst>
      </pc:sldChg>
      <pc:sldChg chg="modNotes">
        <pc:chgData name="Crystal Stewart" userId="" providerId="" clId="Web-{B83020AA-C3BC-4E8B-9187-158C8A1EB3BE}" dt="2023-03-02T16:25:17.798" v="461"/>
        <pc:sldMkLst>
          <pc:docMk/>
          <pc:sldMk cId="844000305" sldId="76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292"/>
    </inkml:context>
    <inkml:brush xml:id="br0">
      <inkml:brushProperty name="width" value="0.05" units="cm"/>
      <inkml:brushProperty name="height" value="0.05" units="cm"/>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4">
            <a:extLst>
              <a:ext uri="{FF2B5EF4-FFF2-40B4-BE49-F238E27FC236}">
                <a16:creationId xmlns:a16="http://schemas.microsoft.com/office/drawing/2014/main" id="{D393F473-E313-BCD5-7327-1A1AE0418774}"/>
              </a:ext>
            </a:extLst>
          </p:cNvPr>
          <p:cNvSpPr>
            <a:spLocks noGrp="1" noRot="1" noChangeAspect="1"/>
          </p:cNvSpPr>
          <p:nvPr>
            <p:ph type="sldImg" idx="2"/>
          </p:nvPr>
        </p:nvSpPr>
        <p:spPr>
          <a:xfrm>
            <a:off x="477838" y="460375"/>
            <a:ext cx="6143625" cy="3455988"/>
          </a:xfrm>
          <a:prstGeom prst="rect">
            <a:avLst/>
          </a:prstGeom>
          <a:noFill/>
          <a:ln w="12700">
            <a:solidFill>
              <a:prstClr val="black"/>
            </a:solidFill>
          </a:ln>
        </p:spPr>
        <p:txBody>
          <a:bodyPr vert="horz" lIns="99048" tIns="49524" rIns="99048" bIns="49524" rtlCol="0" anchor="ctr"/>
          <a:lstStyle/>
          <a:p>
            <a:endParaRPr lang="en-CA" dirty="0"/>
          </a:p>
        </p:txBody>
      </p:sp>
      <p:sp>
        <p:nvSpPr>
          <p:cNvPr id="10" name="Notes Placeholder 9">
            <a:extLst>
              <a:ext uri="{FF2B5EF4-FFF2-40B4-BE49-F238E27FC236}">
                <a16:creationId xmlns:a16="http://schemas.microsoft.com/office/drawing/2014/main" id="{E5EC89C3-92FD-4B8B-2F8F-6D5462219D0D}"/>
              </a:ext>
            </a:extLst>
          </p:cNvPr>
          <p:cNvSpPr>
            <a:spLocks noGrp="1"/>
          </p:cNvSpPr>
          <p:nvPr>
            <p:ph type="body" sz="quarter" idx="3"/>
          </p:nvPr>
        </p:nvSpPr>
        <p:spPr>
          <a:xfrm>
            <a:off x="474662" y="4229101"/>
            <a:ext cx="6143625" cy="544260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813543424"/>
      </p:ext>
    </p:extLst>
  </p:cSld>
  <p:clrMap bg1="lt1" tx1="dk1" bg2="lt2" tx2="dk2" accent1="accent1" accent2="accent2" accent3="accent3" accent4="accent4" accent5="accent5" accent6="accent6" hlink="hlink" folHlink="folHlink"/>
  <p:notesStyle>
    <a:lvl1pPr marL="182563" indent="-182563"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7063" indent="-169863"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71563" indent="-157163"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28763" indent="-157163"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973263" indent="-144463"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WELCOME</a:t>
            </a:r>
          </a:p>
          <a:p>
            <a:r>
              <a:rPr lang="en-GB" dirty="0"/>
              <a:t> Welcome the participants</a:t>
            </a:r>
            <a:endParaRPr lang="en-BE" dirty="0"/>
          </a:p>
        </p:txBody>
      </p:sp>
      <p:sp>
        <p:nvSpPr>
          <p:cNvPr id="6" name="Slide Image Placeholder 5">
            <a:extLst>
              <a:ext uri="{FF2B5EF4-FFF2-40B4-BE49-F238E27FC236}">
                <a16:creationId xmlns:a16="http://schemas.microsoft.com/office/drawing/2014/main" id="{5A98AD9D-78DC-5E42-DE33-4D2565342ABE}"/>
              </a:ext>
            </a:extLst>
          </p:cNvPr>
          <p:cNvSpPr>
            <a:spLocks noGrp="1" noRot="1" noChangeAspect="1"/>
          </p:cNvSpPr>
          <p:nvPr>
            <p:ph type="sldImg"/>
          </p:nvPr>
        </p:nvSpPr>
        <p:spPr>
          <a:xfrm>
            <a:off x="477838" y="468313"/>
            <a:ext cx="6143625" cy="3455987"/>
          </a:xfrm>
        </p:spPr>
      </p:sp>
      <p:sp>
        <p:nvSpPr>
          <p:cNvPr id="2" name="Google Shape;725;p48:notes">
            <a:extLst>
              <a:ext uri="{FF2B5EF4-FFF2-40B4-BE49-F238E27FC236}">
                <a16:creationId xmlns:a16="http://schemas.microsoft.com/office/drawing/2014/main" id="{2F2D5BFC-B74D-6508-C111-35121313029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a:t>
            </a:fld>
            <a:endParaRPr lang="en-US" sz="1200">
              <a:latin typeface="+mn-lt"/>
            </a:endParaRPr>
          </a:p>
        </p:txBody>
      </p:sp>
    </p:spTree>
    <p:extLst>
      <p:ext uri="{BB962C8B-B14F-4D97-AF65-F5344CB8AC3E}">
        <p14:creationId xmlns:p14="http://schemas.microsoft.com/office/powerpoint/2010/main" val="3673200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2" name="Google Shape;332;p7:notes"/>
          <p:cNvSpPr txBox="1">
            <a:spLocks noGrp="1"/>
          </p:cNvSpPr>
          <p:nvPr>
            <p:ph type="body" idx="1"/>
          </p:nvPr>
        </p:nvSpPr>
        <p:spPr/>
        <p:txBody>
          <a:bodyPr/>
          <a:lstStyle/>
          <a:p>
            <a:pPr marL="0" indent="0">
              <a:buNone/>
            </a:pPr>
            <a:r>
              <a:rPr lang="en-US" b="1" dirty="0"/>
              <a:t>EXPLANATION</a:t>
            </a:r>
          </a:p>
          <a:p>
            <a:r>
              <a:rPr lang="en-US" dirty="0"/>
              <a:t>Present the slide</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You can also find this on </a:t>
            </a:r>
            <a:r>
              <a:rPr lang="en-US" b="1" i="1" dirty="0"/>
              <a:t>Workbook page 5: Learning objectives</a:t>
            </a:r>
          </a:p>
          <a:p>
            <a:r>
              <a:rPr lang="en-US" i="1" dirty="0"/>
              <a:t>Does anyone have any questions or comments?</a:t>
            </a:r>
          </a:p>
        </p:txBody>
      </p:sp>
      <p:sp>
        <p:nvSpPr>
          <p:cNvPr id="3" name="Slide Image Placeholder 2">
            <a:extLst>
              <a:ext uri="{FF2B5EF4-FFF2-40B4-BE49-F238E27FC236}">
                <a16:creationId xmlns:a16="http://schemas.microsoft.com/office/drawing/2014/main" id="{BBFE217F-713D-FCE6-2C0B-4ABBE3D42F0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ABD9F35-1638-7E3D-D8CE-06975E5506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10</a:t>
            </a:fld>
            <a:endParaRPr lang="en-US" sz="1200" dirty="0">
              <a:latin typeface="+mn-lt"/>
            </a:endParaRPr>
          </a:p>
        </p:txBody>
      </p:sp>
    </p:spTree>
    <p:extLst>
      <p:ext uri="{BB962C8B-B14F-4D97-AF65-F5344CB8AC3E}">
        <p14:creationId xmlns:p14="http://schemas.microsoft.com/office/powerpoint/2010/main" val="1110655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SESSION 2 DURATION: 1h10</a:t>
            </a:r>
          </a:p>
          <a:p>
            <a:pPr marL="0" indent="0">
              <a:buNone/>
            </a:pPr>
            <a:r>
              <a:rPr lang="en-US" dirty="0"/>
              <a:t>______________________________________________________________________________</a:t>
            </a:r>
          </a:p>
          <a:p>
            <a:endParaRPr lang="en-GB" dirty="0"/>
          </a:p>
          <a:p>
            <a:pPr marL="0" indent="0">
              <a:buNone/>
            </a:pPr>
            <a:r>
              <a:rPr lang="en-GB" b="1" dirty="0"/>
              <a:t>EXPLANATION</a:t>
            </a:r>
          </a:p>
          <a:p>
            <a:pPr marL="182245" indent="-182245"/>
            <a:r>
              <a:rPr lang="en-GB" i="1" dirty="0"/>
              <a:t>In this first module, we will learn more about child protection. Case management is a key activity within a child protection response.</a:t>
            </a:r>
            <a:endParaRPr lang="en-GB" i="1" dirty="0">
              <a:cs typeface="Calibri"/>
            </a:endParaRPr>
          </a:p>
          <a:p>
            <a:r>
              <a:rPr lang="en-GB" i="1" dirty="0"/>
              <a:t>First we will start with explaining key terms and concepts.</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11</a:t>
            </a:fld>
            <a:endParaRPr lang="en-US" sz="1200" dirty="0">
              <a:latin typeface="+mn-lt"/>
            </a:endParaRPr>
          </a:p>
        </p:txBody>
      </p:sp>
    </p:spTree>
    <p:extLst>
      <p:ext uri="{BB962C8B-B14F-4D97-AF65-F5344CB8AC3E}">
        <p14:creationId xmlns:p14="http://schemas.microsoft.com/office/powerpoint/2010/main" val="368989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(10 minutes)</a:t>
            </a:r>
          </a:p>
          <a:p>
            <a:r>
              <a:rPr lang="en-GB" i="1" dirty="0"/>
              <a:t>Let’s start with a quick group question. </a:t>
            </a:r>
          </a:p>
          <a:p>
            <a:r>
              <a:rPr lang="en-GB" i="1" dirty="0"/>
              <a:t>How would you explain child protection?</a:t>
            </a:r>
          </a:p>
          <a:p>
            <a:pPr lvl="1"/>
            <a:r>
              <a:rPr lang="en-GB" i="1" dirty="0"/>
              <a:t>Imagine explaining child protection to a family member, a neighbour or a friend by using their own words. </a:t>
            </a:r>
          </a:p>
          <a:p>
            <a:r>
              <a:rPr lang="en-GB" dirty="0"/>
              <a:t>Provide the participants 1 – 2 minutes to reflect on this question</a:t>
            </a:r>
          </a:p>
          <a:p>
            <a:r>
              <a:rPr lang="en-GB" dirty="0"/>
              <a:t>Encourage a few participants to share their responses in plenary </a:t>
            </a:r>
          </a:p>
          <a:p>
            <a:r>
              <a:rPr lang="en-GB" dirty="0"/>
              <a:t>Write responses down on a flipchart</a:t>
            </a:r>
          </a:p>
          <a:p>
            <a:endParaRPr lang="en-GB" dirty="0"/>
          </a:p>
        </p:txBody>
      </p:sp>
      <p:sp>
        <p:nvSpPr>
          <p:cNvPr id="6" name="Slide Image Placeholder 5">
            <a:extLst>
              <a:ext uri="{FF2B5EF4-FFF2-40B4-BE49-F238E27FC236}">
                <a16:creationId xmlns:a16="http://schemas.microsoft.com/office/drawing/2014/main" id="{5D2C1A11-44A2-76E3-FD8F-5F46745DD0B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058860F-1D9F-E230-D82C-A22DD5A6E1D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12</a:t>
            </a:fld>
            <a:endParaRPr lang="en-US" sz="1200" dirty="0">
              <a:latin typeface="+mn-lt"/>
            </a:endParaRPr>
          </a:p>
        </p:txBody>
      </p:sp>
    </p:spTree>
    <p:extLst>
      <p:ext uri="{BB962C8B-B14F-4D97-AF65-F5344CB8AC3E}">
        <p14:creationId xmlns:p14="http://schemas.microsoft.com/office/powerpoint/2010/main" val="3487906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p>
          <a:p>
            <a:r>
              <a:rPr lang="en-GB" dirty="0"/>
              <a:t>Refer and link to the flipchart containing the different explanations participants shared</a:t>
            </a:r>
          </a:p>
          <a:p>
            <a:r>
              <a:rPr lang="en-GB" i="1" dirty="0"/>
              <a:t>The difference between prevention and response</a:t>
            </a:r>
          </a:p>
          <a:p>
            <a:pPr lvl="1"/>
            <a:r>
              <a:rPr lang="en-GB" i="1" dirty="0"/>
              <a:t>Prevention: preventing or keeping harm from happening. </a:t>
            </a:r>
          </a:p>
          <a:p>
            <a:pPr lvl="1"/>
            <a:r>
              <a:rPr lang="en-GB" i="1" dirty="0"/>
              <a:t>Response: after abuse, violence, neglect or exploitation has happened, respond to reduce the negative impact or effect.</a:t>
            </a:r>
          </a:p>
          <a:p>
            <a:r>
              <a:rPr lang="en-GB" i="1" dirty="0"/>
              <a:t>Does anyone have any questions?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You can also find this on </a:t>
            </a:r>
            <a:r>
              <a:rPr lang="en-GB" sz="1200" b="1" i="1" dirty="0"/>
              <a:t>Workbook page 6: Child protection definition</a:t>
            </a:r>
            <a:endParaRPr lang="en-GB" i="1" dirty="0"/>
          </a:p>
          <a:p>
            <a:r>
              <a:rPr lang="en-GB" i="1" dirty="0"/>
              <a:t>We will now look in more detail at abuse, neglect, exploitation, and violence against children</a:t>
            </a:r>
          </a:p>
        </p:txBody>
      </p:sp>
      <p:sp>
        <p:nvSpPr>
          <p:cNvPr id="6" name="Slide Image Placeholder 5">
            <a:extLst>
              <a:ext uri="{FF2B5EF4-FFF2-40B4-BE49-F238E27FC236}">
                <a16:creationId xmlns:a16="http://schemas.microsoft.com/office/drawing/2014/main" id="{56F03CF1-4FAD-9E8A-FE6A-5DB9CE47BB3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D036C9A-03CA-10A0-F00D-4FADE0E2C7A3}"/>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13</a:t>
            </a:fld>
            <a:endParaRPr lang="en-US" sz="1200" dirty="0">
              <a:latin typeface="+mn-lt"/>
            </a:endParaRPr>
          </a:p>
        </p:txBody>
      </p:sp>
    </p:spTree>
    <p:extLst>
      <p:ext uri="{BB962C8B-B14F-4D97-AF65-F5344CB8AC3E}">
        <p14:creationId xmlns:p14="http://schemas.microsoft.com/office/powerpoint/2010/main" val="1765252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INTRODUCTION</a:t>
            </a:r>
          </a:p>
          <a:p>
            <a:r>
              <a:rPr lang="en-GB" i="1" dirty="0"/>
              <a:t>The definition of child protection refers to the response to violence, abuse, neglect and exploitation</a:t>
            </a:r>
          </a:p>
          <a:p>
            <a:r>
              <a:rPr lang="en-GB" i="1" dirty="0"/>
              <a:t>We will now have a look at what this terms exactly mean</a:t>
            </a:r>
          </a:p>
          <a:p>
            <a:endParaRPr lang="en-GB" dirty="0"/>
          </a:p>
          <a:p>
            <a:pPr marL="0" indent="0">
              <a:buNone/>
            </a:pPr>
            <a:r>
              <a:rPr lang="en-GB" b="1" dirty="0"/>
              <a:t>INDIVIDUAL WORK (10 minutes)</a:t>
            </a:r>
          </a:p>
          <a:p>
            <a:r>
              <a:rPr lang="en-GB" dirty="0"/>
              <a:t>Guide participants to </a:t>
            </a:r>
            <a:r>
              <a:rPr lang="en-GB" b="1" dirty="0"/>
              <a:t>Workbook page 6: Child protection terms explained</a:t>
            </a:r>
          </a:p>
          <a:p>
            <a:pPr marL="182245" indent="-182245"/>
            <a:r>
              <a:rPr lang="en-GB" dirty="0"/>
              <a:t>Read the explanations of the different terms. </a:t>
            </a:r>
            <a:endParaRPr lang="en-GB" dirty="0">
              <a:cs typeface="Calibri"/>
            </a:endParaRPr>
          </a:p>
          <a:p>
            <a:r>
              <a:rPr lang="en-GB" i="1" dirty="0"/>
              <a:t>Draw a line from the key term to the right explanation. </a:t>
            </a:r>
          </a:p>
          <a:p>
            <a:r>
              <a:rPr lang="en-GB" dirty="0"/>
              <a:t>Inform the participants  they have 5 minutes to complete the activity</a:t>
            </a:r>
          </a:p>
          <a:p>
            <a:pPr marL="0" indent="0">
              <a:buNone/>
            </a:pPr>
            <a:endParaRPr lang="en-GB" dirty="0"/>
          </a:p>
          <a:p>
            <a:pPr marL="0" indent="0">
              <a:buNone/>
            </a:pPr>
            <a:r>
              <a:rPr lang="en-GB" b="1" dirty="0"/>
              <a:t>PLENARY DISCUSSION</a:t>
            </a:r>
          </a:p>
          <a:p>
            <a:r>
              <a:rPr lang="en-GB" dirty="0"/>
              <a:t>Ask participants to volunteer reading the explanation of a term </a:t>
            </a:r>
          </a:p>
          <a:p>
            <a:r>
              <a:rPr lang="en-GB" dirty="0"/>
              <a:t>Check if the group of participants agrees with the selected explanation</a:t>
            </a:r>
          </a:p>
          <a:p>
            <a:r>
              <a:rPr lang="en-GB" dirty="0"/>
              <a:t>Continue until all terms are explained and correct if needed using the answers on the following page</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Does anyone have any questions or need further clarifications?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GB"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7AF060B4-8AA6-5A9F-608B-FC5A3098B28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78E3E17-B039-0FAC-2A76-64E11312AC4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14</a:t>
            </a:fld>
            <a:endParaRPr lang="en-US" sz="1200" dirty="0">
              <a:latin typeface="+mn-lt"/>
            </a:endParaRPr>
          </a:p>
        </p:txBody>
      </p:sp>
    </p:spTree>
    <p:extLst>
      <p:ext uri="{BB962C8B-B14F-4D97-AF65-F5344CB8AC3E}">
        <p14:creationId xmlns:p14="http://schemas.microsoft.com/office/powerpoint/2010/main" val="3855021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n-GB" b="1" dirty="0"/>
              <a:t>ANSWERS</a:t>
            </a:r>
          </a:p>
          <a:p>
            <a:pPr lvl="0"/>
            <a:r>
              <a:rPr lang="en-GB" b="1" dirty="0"/>
              <a:t>Abuse: </a:t>
            </a:r>
            <a:r>
              <a:rPr lang="en-GB" dirty="0"/>
              <a:t>A deliberate act with actual or potential negative effects on a child’s safety, well-being, dignity, and development. This act is committed in the context of a relationship of responsibility, trust, or power.</a:t>
            </a:r>
          </a:p>
          <a:p>
            <a:pPr lvl="0"/>
            <a:r>
              <a:rPr lang="en-GB" b="1" dirty="0"/>
              <a:t>Neglect:</a:t>
            </a:r>
            <a:r>
              <a:rPr lang="en-GB" dirty="0"/>
              <a:t> The intentional or unintentional failure to protect a child from actual or potential harm to their safety, well-being, dignity and development or failure to fulfil a child’s rights, while having the clear responsibility for the well-being of the child and the capacity, ability and resources to do so. </a:t>
            </a:r>
          </a:p>
          <a:p>
            <a:pPr lvl="0"/>
            <a:r>
              <a:rPr lang="en-GB" b="1" dirty="0"/>
              <a:t>Violence:</a:t>
            </a:r>
            <a:r>
              <a:rPr lang="en-GB" dirty="0"/>
              <a:t> All acts that involve the intentional use of power or force (verbal or physical) against a child that either results in harm or a high likelihood of harm to child’s safety, well-being, dignity, and development.</a:t>
            </a:r>
          </a:p>
          <a:p>
            <a:pPr lvl="0"/>
            <a:r>
              <a:rPr lang="en-GB" b="1" dirty="0"/>
              <a:t>Exploitation:</a:t>
            </a:r>
            <a:r>
              <a:rPr lang="en-GB" dirty="0"/>
              <a:t> When an individual in a position of power and/or trust takes or attempts to take advantage of a child for their own personal benefit, advantage, gratification, or profit. This personal benefit may take different forms: physical, sexual, financial, material, social, military, or political.</a:t>
            </a:r>
          </a:p>
          <a:p>
            <a:pPr marL="0" indent="0">
              <a:buNone/>
            </a:pPr>
            <a:endParaRPr lang="en-BE" dirty="0"/>
          </a:p>
          <a:p>
            <a:endParaRPr lang="en-CA" dirty="0"/>
          </a:p>
        </p:txBody>
      </p:sp>
      <p:sp>
        <p:nvSpPr>
          <p:cNvPr id="4" name="Google Shape;725;p48:notes">
            <a:extLst>
              <a:ext uri="{FF2B5EF4-FFF2-40B4-BE49-F238E27FC236}">
                <a16:creationId xmlns:a16="http://schemas.microsoft.com/office/drawing/2014/main" id="{C8841499-4A12-A631-F14B-151C9DAF1C1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15</a:t>
            </a:fld>
            <a:endParaRPr lang="en-US" sz="1200" dirty="0">
              <a:latin typeface="+mn-lt"/>
            </a:endParaRPr>
          </a:p>
        </p:txBody>
      </p:sp>
    </p:spTree>
    <p:extLst>
      <p:ext uri="{BB962C8B-B14F-4D97-AF65-F5344CB8AC3E}">
        <p14:creationId xmlns:p14="http://schemas.microsoft.com/office/powerpoint/2010/main" val="1436048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All of the definitions provided are from the global minimum standards for child protection in humanitarian action.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Please ensure you are familiar with local definitions of child protection and abuse.</a:t>
            </a: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GB" b="1" dirty="0"/>
          </a:p>
          <a:p>
            <a:pPr marL="0" indent="0">
              <a:buNone/>
            </a:pPr>
            <a:r>
              <a:rPr lang="en-GB" b="1" dirty="0"/>
              <a:t>EXPLANATION</a:t>
            </a:r>
          </a:p>
          <a:p>
            <a:r>
              <a:rPr lang="en-GB" dirty="0"/>
              <a:t>Present the definition of </a:t>
            </a:r>
            <a:r>
              <a:rPr lang="en-GB" b="1" dirty="0"/>
              <a:t>abuse </a:t>
            </a:r>
            <a:r>
              <a:rPr lang="en-GB" dirty="0"/>
              <a:t>on the slide</a:t>
            </a:r>
          </a:p>
          <a:p>
            <a:pPr lvl="1"/>
            <a:r>
              <a:rPr lang="en-GB" i="1" dirty="0"/>
              <a:t>Abuse is a deliberate act</a:t>
            </a:r>
          </a:p>
          <a:p>
            <a:pPr marL="626745" lvl="1" indent="-169545"/>
            <a:r>
              <a:rPr lang="en-GB" i="1" dirty="0"/>
              <a:t>Negative effect on a child’s safety, well-being, dignity, and development can be actual (happening now, confirmed) or potential (possible, can happen in the future)</a:t>
            </a:r>
            <a:endParaRPr lang="en-GB" i="1" dirty="0">
              <a:cs typeface="Calibri"/>
            </a:endParaRPr>
          </a:p>
          <a:p>
            <a:pPr marL="626745" lvl="1" indent="-169545"/>
            <a:r>
              <a:rPr lang="en-GB" i="1" dirty="0"/>
              <a:t>Abuse is often perpetrated by a person with whom the child has a relationship of responsibility, trust or power</a:t>
            </a:r>
            <a:endParaRPr lang="en-GB" dirty="0">
              <a:cs typeface="Calibri" panose="020F0502020204030204"/>
            </a:endParaRPr>
          </a:p>
          <a:p>
            <a:r>
              <a:rPr lang="en-GB" dirty="0"/>
              <a:t>Present the definition of </a:t>
            </a:r>
            <a:r>
              <a:rPr lang="en-GB" b="1" dirty="0"/>
              <a:t>violence </a:t>
            </a:r>
            <a:r>
              <a:rPr lang="en-GB" dirty="0"/>
              <a:t>on the slide</a:t>
            </a:r>
          </a:p>
          <a:p>
            <a:pPr marL="626745" lvl="1" indent="-169545"/>
            <a:r>
              <a:rPr lang="en-GB" i="1" dirty="0"/>
              <a:t>Violence includes an intentional (on purpose, deliberate) use of power or force which can be physical, verbal or both.  </a:t>
            </a:r>
            <a:endParaRPr lang="en-GB" i="1" dirty="0">
              <a:cs typeface="Calibri"/>
            </a:endParaRPr>
          </a:p>
          <a:p>
            <a:pPr lvl="1"/>
            <a:r>
              <a:rPr lang="en-GB" i="1" dirty="0"/>
              <a:t>The negative effects on a child’s safety, well-being, dignity, and development can be actual (happening now, confirmed) or potential (possible, can happen in the future)</a:t>
            </a:r>
          </a:p>
          <a:p>
            <a:endParaRPr lang="en-GB" dirty="0"/>
          </a:p>
        </p:txBody>
      </p:sp>
      <p:sp>
        <p:nvSpPr>
          <p:cNvPr id="6" name="Slide Image Placeholder 5">
            <a:extLst>
              <a:ext uri="{FF2B5EF4-FFF2-40B4-BE49-F238E27FC236}">
                <a16:creationId xmlns:a16="http://schemas.microsoft.com/office/drawing/2014/main" id="{48A4E000-D70F-C2D5-C7C8-D9949682CAE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3CD7D1A-B864-34ED-A921-90992A2A706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16</a:t>
            </a:fld>
            <a:endParaRPr lang="en-US" sz="1200" dirty="0">
              <a:latin typeface="+mn-lt"/>
            </a:endParaRPr>
          </a:p>
        </p:txBody>
      </p:sp>
    </p:spTree>
    <p:extLst>
      <p:ext uri="{BB962C8B-B14F-4D97-AF65-F5344CB8AC3E}">
        <p14:creationId xmlns:p14="http://schemas.microsoft.com/office/powerpoint/2010/main" val="3129276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i="0" dirty="0"/>
              <a:t>INTRODUCTION</a:t>
            </a:r>
          </a:p>
          <a:p>
            <a:r>
              <a:rPr lang="en-GB" i="1" dirty="0"/>
              <a:t>Violence and abuse can be divided into 3 different types. </a:t>
            </a:r>
          </a:p>
          <a:p>
            <a:r>
              <a:rPr lang="en-US" dirty="0"/>
              <a:t>Present the slide</a:t>
            </a:r>
          </a:p>
          <a:p>
            <a:pPr marL="0" indent="0">
              <a:buNone/>
            </a:pPr>
            <a:endParaRPr lang="en-GB" dirty="0"/>
          </a:p>
          <a:p>
            <a:pPr marL="0" indent="0">
              <a:buNone/>
            </a:pPr>
            <a:r>
              <a:rPr lang="en-GB" b="1" dirty="0"/>
              <a:t>INDIVIDUAL WORK (10 minutes)</a:t>
            </a:r>
          </a:p>
          <a:p>
            <a:r>
              <a:rPr lang="en-GB" dirty="0"/>
              <a:t>Guide participants to </a:t>
            </a:r>
            <a:r>
              <a:rPr lang="en-GB" b="1" dirty="0"/>
              <a:t>Workbook page 7: Common types of violence and abuse</a:t>
            </a:r>
          </a:p>
          <a:p>
            <a:pPr marL="182245" indent="-182245"/>
            <a:r>
              <a:rPr lang="en-GB" dirty="0"/>
              <a:t>Read the explanations of the different terms. </a:t>
            </a:r>
            <a:endParaRPr lang="en-GB" dirty="0">
              <a:cs typeface="Calibri"/>
            </a:endParaRPr>
          </a:p>
          <a:p>
            <a:r>
              <a:rPr lang="en-GB" i="1" dirty="0"/>
              <a:t>Draw a line from the key term to the right explanation. </a:t>
            </a:r>
          </a:p>
          <a:p>
            <a:r>
              <a:rPr lang="en-GB" dirty="0"/>
              <a:t>Inform the participants  they have 5 minutes to complete the activity</a:t>
            </a:r>
          </a:p>
          <a:p>
            <a:pPr marL="0" indent="0">
              <a:buNone/>
            </a:pPr>
            <a:endParaRPr lang="en-GB" dirty="0"/>
          </a:p>
          <a:p>
            <a:pPr marL="0" indent="0">
              <a:buNone/>
            </a:pPr>
            <a:r>
              <a:rPr lang="en-GB" b="1" dirty="0"/>
              <a:t>PLENARY DISCUSSION</a:t>
            </a:r>
          </a:p>
          <a:p>
            <a:r>
              <a:rPr lang="en-GB" dirty="0"/>
              <a:t>Ask participants to volunteer reading the explanation of a term </a:t>
            </a:r>
          </a:p>
          <a:p>
            <a:r>
              <a:rPr lang="en-GB" dirty="0"/>
              <a:t>Check if the group of participants agrees with the selected explanation</a:t>
            </a:r>
          </a:p>
          <a:p>
            <a:r>
              <a:rPr lang="en-GB" dirty="0"/>
              <a:t>Continue until all terms are explained and correct if needed using the answers below</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Does anyone have any questions or need further clarifications?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GB" dirty="0"/>
          </a:p>
          <a:p>
            <a:pPr marL="0" indent="0">
              <a:buNone/>
            </a:pPr>
            <a:r>
              <a:rPr lang="en-GB" b="1" dirty="0"/>
              <a:t>ANSWERS</a:t>
            </a:r>
          </a:p>
          <a:p>
            <a:pPr lvl="0"/>
            <a:r>
              <a:rPr lang="en-GB" b="1" dirty="0"/>
              <a:t>Physical abuse or violence:</a:t>
            </a:r>
            <a:r>
              <a:rPr lang="en-GB" dirty="0"/>
              <a:t> The use of violent physical force to cause actual or likely physical injury or suffering (ex. hitting, shaking, burning, physical torture…)</a:t>
            </a:r>
          </a:p>
          <a:p>
            <a:pPr lvl="0"/>
            <a:r>
              <a:rPr lang="en-GB" b="1" dirty="0"/>
              <a:t>Sexual abuse or violence: </a:t>
            </a:r>
            <a:r>
              <a:rPr lang="en-GB" dirty="0"/>
              <a:t>All forms of sexual violence (ex. rape by any perpetrator, sexual exploitation, indecent touching and exposure, using sexually explicit language towards a child, showing children pornographic material,…) </a:t>
            </a:r>
          </a:p>
          <a:p>
            <a:pPr marL="182245" indent="-182245"/>
            <a:r>
              <a:rPr lang="en-GB" b="1" dirty="0"/>
              <a:t>Emotional abuse or violence: </a:t>
            </a:r>
            <a:r>
              <a:rPr lang="en-GB" dirty="0"/>
              <a:t>Humiliating and degrading treatment (ex. name calling, constant criticism, belittling, persistent shaming, solitary confinement, isolation,…)</a:t>
            </a:r>
            <a:endParaRPr lang="en-GB" dirty="0">
              <a:cs typeface="Calibri"/>
            </a:endParaRPr>
          </a:p>
          <a:p>
            <a:endParaRPr lang="en-GB" dirty="0"/>
          </a:p>
          <a:p>
            <a:endParaRPr lang="en-GB" dirty="0"/>
          </a:p>
          <a:p>
            <a:endParaRPr lang="en-GB" dirty="0"/>
          </a:p>
          <a:p>
            <a:endParaRPr lang="en-BE" dirty="0"/>
          </a:p>
        </p:txBody>
      </p:sp>
      <p:sp>
        <p:nvSpPr>
          <p:cNvPr id="6" name="Slide Image Placeholder 5">
            <a:extLst>
              <a:ext uri="{FF2B5EF4-FFF2-40B4-BE49-F238E27FC236}">
                <a16:creationId xmlns:a16="http://schemas.microsoft.com/office/drawing/2014/main" id="{4C3535CB-ECA1-7103-0E50-A10B77148C4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ADC5570-0813-F040-F2F8-A793CCCD61E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17</a:t>
            </a:fld>
            <a:endParaRPr lang="en-US" sz="1200" dirty="0">
              <a:latin typeface="+mn-lt"/>
            </a:endParaRPr>
          </a:p>
        </p:txBody>
      </p:sp>
    </p:spTree>
    <p:extLst>
      <p:ext uri="{BB962C8B-B14F-4D97-AF65-F5344CB8AC3E}">
        <p14:creationId xmlns:p14="http://schemas.microsoft.com/office/powerpoint/2010/main" val="266199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Summarize the answers as shown on the slide and in the workbook</a:t>
            </a:r>
          </a:p>
          <a:p>
            <a:endParaRPr lang="en-GB" dirty="0"/>
          </a:p>
          <a:p>
            <a:endParaRPr lang="en-GB" dirty="0"/>
          </a:p>
        </p:txBody>
      </p:sp>
      <p:sp>
        <p:nvSpPr>
          <p:cNvPr id="6" name="Slide Image Placeholder 5">
            <a:extLst>
              <a:ext uri="{FF2B5EF4-FFF2-40B4-BE49-F238E27FC236}">
                <a16:creationId xmlns:a16="http://schemas.microsoft.com/office/drawing/2014/main" id="{B1B8D592-CDF6-5760-A06F-33705C15F16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2EE19BC-8792-8861-7AF3-C3B8CDD8D7D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18</a:t>
            </a:fld>
            <a:endParaRPr lang="en-US" sz="1200" dirty="0">
              <a:latin typeface="+mn-lt"/>
            </a:endParaRPr>
          </a:p>
        </p:txBody>
      </p:sp>
    </p:spTree>
    <p:extLst>
      <p:ext uri="{BB962C8B-B14F-4D97-AF65-F5344CB8AC3E}">
        <p14:creationId xmlns:p14="http://schemas.microsoft.com/office/powerpoint/2010/main" val="3588903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All of the definitions provided are from the global minimum standards for child protection in humanitarian action.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Please ensure you are familiar with local definitions of child protection and abuse.</a:t>
            </a: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GB" b="1" dirty="0"/>
          </a:p>
          <a:p>
            <a:pPr marL="0" indent="0">
              <a:buNone/>
            </a:pPr>
            <a:r>
              <a:rPr lang="en-GB" b="1" dirty="0"/>
              <a:t>EXPLANATION</a:t>
            </a:r>
          </a:p>
          <a:p>
            <a:r>
              <a:rPr lang="en-GB" dirty="0"/>
              <a:t>Present the definition of </a:t>
            </a:r>
            <a:r>
              <a:rPr lang="en-GB" b="1" dirty="0"/>
              <a:t>neglect </a:t>
            </a:r>
            <a:r>
              <a:rPr lang="en-GB" dirty="0"/>
              <a:t>on the slide</a:t>
            </a:r>
          </a:p>
          <a:p>
            <a:pPr lvl="1"/>
            <a:r>
              <a:rPr lang="en-GB" i="1" dirty="0"/>
              <a:t>Neglect can be intentional (on purpose, deliberate) or unintentional (unintended, accidental)</a:t>
            </a:r>
          </a:p>
          <a:p>
            <a:pPr lvl="1"/>
            <a:r>
              <a:rPr lang="en-GB" i="1" dirty="0"/>
              <a:t>Neglect is committed by a caregiver who has a clear responsibility to care for the child by custom or law. The caregiver can be an individual (parent), community or institution (including the state).</a:t>
            </a:r>
          </a:p>
          <a:p>
            <a:pPr lvl="1"/>
            <a:r>
              <a:rPr lang="en-GB" i="1" dirty="0"/>
              <a:t>Neglect only refers to the situation in which a caregiver has the capacity, ability and resources to protect and care for a child but fails to do so. </a:t>
            </a:r>
            <a:endParaRPr lang="en-GB" dirty="0"/>
          </a:p>
          <a:p>
            <a:r>
              <a:rPr lang="en-GB" dirty="0"/>
              <a:t>Present the definition of </a:t>
            </a:r>
            <a:r>
              <a:rPr lang="en-GB" b="1" dirty="0"/>
              <a:t>exploitation </a:t>
            </a:r>
            <a:r>
              <a:rPr lang="en-GB" dirty="0"/>
              <a:t>on the slide</a:t>
            </a:r>
          </a:p>
          <a:p>
            <a:pPr marL="626745" lvl="1" indent="-169545"/>
            <a:r>
              <a:rPr lang="en-GB" i="1" dirty="0"/>
              <a:t>Exploitation is often perpetrated by a person with whom the child has a relationship of trust or power</a:t>
            </a:r>
            <a:endParaRPr lang="en-GB" i="1" dirty="0">
              <a:cs typeface="Calibri"/>
            </a:endParaRPr>
          </a:p>
          <a:p>
            <a:pPr lvl="1"/>
            <a:r>
              <a:rPr lang="en-GB" i="1" dirty="0"/>
              <a:t>The person committing the exploitation is taking or trying to take advantage of the child for their own benefit. </a:t>
            </a:r>
          </a:p>
          <a:p>
            <a:pPr marL="626745" lvl="1" indent="-169545"/>
            <a:r>
              <a:rPr lang="en-GB" i="1" dirty="0"/>
              <a:t>There are different forms of exploitation and it’s possible that children experience multiple forms of exploitation at the same time (for example sexual and financial)</a:t>
            </a:r>
            <a:endParaRPr lang="en-GB" i="1" dirty="0">
              <a:cs typeface="Calibri"/>
            </a:endParaRPr>
          </a:p>
        </p:txBody>
      </p:sp>
      <p:sp>
        <p:nvSpPr>
          <p:cNvPr id="6" name="Slide Image Placeholder 5">
            <a:extLst>
              <a:ext uri="{FF2B5EF4-FFF2-40B4-BE49-F238E27FC236}">
                <a16:creationId xmlns:a16="http://schemas.microsoft.com/office/drawing/2014/main" id="{76A5B5D0-B4E6-227B-3C38-32156B0A51D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38F608A8-D9A4-4D59-6DEE-A1DE64FC4AA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19</a:t>
            </a:fld>
            <a:endParaRPr lang="en-US" sz="1200" dirty="0">
              <a:latin typeface="+mn-lt"/>
            </a:endParaRPr>
          </a:p>
        </p:txBody>
      </p:sp>
    </p:spTree>
    <p:extLst>
      <p:ext uri="{BB962C8B-B14F-4D97-AF65-F5344CB8AC3E}">
        <p14:creationId xmlns:p14="http://schemas.microsoft.com/office/powerpoint/2010/main" val="1769789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SESSION 1 DURATION: 1h</a:t>
            </a:r>
          </a:p>
          <a:p>
            <a:pPr marL="0" indent="0">
              <a:buNone/>
            </a:pPr>
            <a:r>
              <a:rPr lang="en-US" dirty="0"/>
              <a:t>______________________________________________________________________________</a:t>
            </a:r>
          </a:p>
          <a:p>
            <a:pPr marL="0" indent="0">
              <a:buNone/>
            </a:pPr>
            <a:endParaRPr lang="en-GB" b="1" dirty="0"/>
          </a:p>
          <a:p>
            <a:pPr marL="0" indent="0">
              <a:buNone/>
            </a:pPr>
            <a:r>
              <a:rPr lang="en-GB" b="1" dirty="0"/>
              <a:t>EXPLANATION</a:t>
            </a:r>
          </a:p>
          <a:p>
            <a:r>
              <a:rPr lang="en-GB" i="1" dirty="0"/>
              <a:t>During this opening session, we will:</a:t>
            </a:r>
          </a:p>
          <a:p>
            <a:pPr lvl="1"/>
            <a:r>
              <a:rPr lang="en-GB" i="1" dirty="0"/>
              <a:t>Get t</a:t>
            </a:r>
            <a:r>
              <a:rPr lang="en-US" i="1" dirty="0"/>
              <a:t>o know each other </a:t>
            </a:r>
          </a:p>
          <a:p>
            <a:pPr lvl="1"/>
            <a:r>
              <a:rPr lang="en-US" i="1" dirty="0"/>
              <a:t>Develop a learning agreement</a:t>
            </a:r>
          </a:p>
          <a:p>
            <a:pPr lvl="1"/>
            <a:r>
              <a:rPr lang="en-US" i="1" dirty="0"/>
              <a:t>Go over the structure of this training curriculum </a:t>
            </a:r>
          </a:p>
          <a:p>
            <a:pPr lvl="1"/>
            <a:r>
              <a:rPr lang="en-US" i="1" dirty="0"/>
              <a:t>Explain what’s on today’s agenda</a:t>
            </a:r>
            <a:endParaRPr lang="en-GB" i="1" dirty="0"/>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a:t>
            </a:fld>
            <a:endParaRPr lang="en-US" sz="1200" dirty="0">
              <a:latin typeface="+mn-lt"/>
            </a:endParaRPr>
          </a:p>
        </p:txBody>
      </p:sp>
    </p:spTree>
    <p:extLst>
      <p:ext uri="{BB962C8B-B14F-4D97-AF65-F5344CB8AC3E}">
        <p14:creationId xmlns:p14="http://schemas.microsoft.com/office/powerpoint/2010/main" val="3947967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pPr marL="182245" indent="-182245"/>
            <a:r>
              <a:rPr lang="en-GB" dirty="0"/>
              <a:t>Present the explanation of neglect and exploitation</a:t>
            </a:r>
            <a:endParaRPr lang="en-CA" dirty="0">
              <a:cs typeface="Calibri" panose="020F0502020204030204"/>
            </a:endParaRPr>
          </a:p>
          <a:p>
            <a:endParaRPr lang="en-BE" dirty="0"/>
          </a:p>
        </p:txBody>
      </p:sp>
      <p:sp>
        <p:nvSpPr>
          <p:cNvPr id="6" name="Slide Image Placeholder 5">
            <a:extLst>
              <a:ext uri="{FF2B5EF4-FFF2-40B4-BE49-F238E27FC236}">
                <a16:creationId xmlns:a16="http://schemas.microsoft.com/office/drawing/2014/main" id="{1DB61C00-6773-96A7-F0D5-63DB1758DE52}"/>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6DE5BA0-7D67-3D76-5FCB-93EA3AF03AE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20</a:t>
            </a:fld>
            <a:endParaRPr lang="en-US" sz="1200" dirty="0">
              <a:latin typeface="+mn-lt"/>
            </a:endParaRPr>
          </a:p>
        </p:txBody>
      </p:sp>
    </p:spTree>
    <p:extLst>
      <p:ext uri="{BB962C8B-B14F-4D97-AF65-F5344CB8AC3E}">
        <p14:creationId xmlns:p14="http://schemas.microsoft.com/office/powerpoint/2010/main" val="502153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sz="1150" b="1" dirty="0"/>
              <a:t>PLENARY QUIZ (10 minutes)</a:t>
            </a:r>
          </a:p>
          <a:p>
            <a:pPr marL="182245" indent="-182245"/>
            <a:r>
              <a:rPr lang="en-GB" sz="1150" i="1" dirty="0"/>
              <a:t>We will do a quiz to understand how these terms are used in practice</a:t>
            </a:r>
            <a:endParaRPr lang="en-GB" sz="1150" i="1" dirty="0">
              <a:cs typeface="Calibri"/>
            </a:endParaRPr>
          </a:p>
          <a:p>
            <a:r>
              <a:rPr lang="en-GB" sz="1150" i="1" dirty="0"/>
              <a:t>I will read out a statement </a:t>
            </a:r>
          </a:p>
          <a:p>
            <a:r>
              <a:rPr lang="en-GB" sz="1150" i="1" dirty="0"/>
              <a:t>You 15 seconds to reflect which type of abuse the statement refers to.</a:t>
            </a:r>
          </a:p>
          <a:p>
            <a:r>
              <a:rPr lang="en-GB" sz="1150" dirty="0"/>
              <a:t>Read the first statement, wait 15 seconds and then ask the participants to shout out their response. </a:t>
            </a:r>
          </a:p>
          <a:p>
            <a:r>
              <a:rPr lang="en-GB" sz="1150" dirty="0"/>
              <a:t>Ask participants with different opinions to give reasons for their choice. </a:t>
            </a:r>
          </a:p>
          <a:p>
            <a:r>
              <a:rPr lang="en-GB" sz="1150" dirty="0"/>
              <a:t>Guide a short discussion and clarify the answer if there’s disagreement within the group, before moving to the next.</a:t>
            </a:r>
          </a:p>
          <a:p>
            <a:endParaRPr lang="en-GB" sz="1150" dirty="0"/>
          </a:p>
          <a:p>
            <a:pPr marL="0" indent="0">
              <a:buNone/>
            </a:pPr>
            <a:r>
              <a:rPr lang="en-GB" sz="1150" b="1" dirty="0"/>
              <a:t>QUIZ STATEMENTS</a:t>
            </a:r>
          </a:p>
          <a:p>
            <a:pPr lvl="0"/>
            <a:r>
              <a:rPr lang="en-GB" sz="1150" b="0" i="1" dirty="0"/>
              <a:t>Statement 1: Constantly criticizing a child with a physical disability </a:t>
            </a:r>
          </a:p>
          <a:p>
            <a:pPr lvl="1"/>
            <a:r>
              <a:rPr lang="en-GB" sz="1150" b="0" dirty="0"/>
              <a:t>Answer: Emotional violence or abuse</a:t>
            </a:r>
          </a:p>
          <a:p>
            <a:pPr lvl="0"/>
            <a:r>
              <a:rPr lang="en-GB" sz="1150" b="0" i="1" dirty="0"/>
              <a:t>Statement 2: Forcing a child to beg in the streets from early morning until night</a:t>
            </a:r>
          </a:p>
          <a:p>
            <a:pPr marL="626745" lvl="1" indent="-169545"/>
            <a:r>
              <a:rPr lang="en-GB" sz="1150" b="0" dirty="0"/>
              <a:t>Answer: Exploitation</a:t>
            </a:r>
            <a:r>
              <a:rPr lang="en-GB" sz="1150" dirty="0"/>
              <a:t> (emotional and physical abuse could also be involved depending on the situation)</a:t>
            </a:r>
            <a:endParaRPr lang="en-GB" sz="1150" b="0" dirty="0">
              <a:cs typeface="Calibri"/>
            </a:endParaRPr>
          </a:p>
          <a:p>
            <a:pPr marL="182245" indent="-182245"/>
            <a:r>
              <a:rPr lang="en-GB" sz="1150" b="0" i="1" dirty="0"/>
              <a:t>Statement 3: Slapping</a:t>
            </a:r>
            <a:r>
              <a:rPr lang="en-GB" sz="1150" i="1" dirty="0"/>
              <a:t> a</a:t>
            </a:r>
            <a:r>
              <a:rPr lang="en-GB" sz="1150" b="0" i="1" dirty="0"/>
              <a:t> child in the face as a punishment for doing something wrong</a:t>
            </a:r>
            <a:endParaRPr lang="en-GB" sz="1150" b="0" i="1" dirty="0">
              <a:cs typeface="Calibri"/>
            </a:endParaRPr>
          </a:p>
          <a:p>
            <a:pPr marL="626745" lvl="1" indent="-169545"/>
            <a:r>
              <a:rPr lang="en-GB" sz="1150" b="0" dirty="0"/>
              <a:t>Answer: Physical violence or abuse</a:t>
            </a:r>
            <a:r>
              <a:rPr lang="en-GB" sz="1150" dirty="0"/>
              <a:t> (emotional abuse could also be involved depending on the situation)</a:t>
            </a:r>
            <a:endParaRPr lang="en-GB" sz="1150" b="0" dirty="0">
              <a:cs typeface="Calibri"/>
            </a:endParaRPr>
          </a:p>
          <a:p>
            <a:pPr lvl="0"/>
            <a:r>
              <a:rPr lang="en-GB" sz="1150" b="0" i="1" dirty="0"/>
              <a:t>Statement 4: Leaving a young child alone at home without care or supervision for hours </a:t>
            </a:r>
          </a:p>
          <a:p>
            <a:pPr lvl="1"/>
            <a:r>
              <a:rPr lang="en-GB" sz="1150" b="0" dirty="0"/>
              <a:t>Answer: Neglect</a:t>
            </a:r>
          </a:p>
          <a:p>
            <a:pPr lvl="0"/>
            <a:r>
              <a:rPr lang="en-GB" sz="1150" b="0" i="1" dirty="0"/>
              <a:t>Statement 5: Showing a child pornographic videos</a:t>
            </a:r>
          </a:p>
          <a:p>
            <a:pPr marL="626745" lvl="1" indent="-169545"/>
            <a:r>
              <a:rPr lang="en-GB" sz="1150" b="0" dirty="0"/>
              <a:t>Answer: Sexual violence or abuse</a:t>
            </a:r>
            <a:r>
              <a:rPr lang="en-GB" sz="1150" dirty="0"/>
              <a:t> (emotional abuse could also be involved depending on the situation)</a:t>
            </a:r>
            <a:endParaRPr lang="en-GB" sz="1150" b="0" dirty="0">
              <a:cs typeface="Calibri"/>
            </a:endParaRPr>
          </a:p>
          <a:p>
            <a:pPr lvl="0"/>
            <a:endParaRPr lang="en-GB" sz="1150" dirty="0"/>
          </a:p>
          <a:p>
            <a:pPr marL="0" lvl="0" indent="0">
              <a:buNone/>
            </a:pPr>
            <a:r>
              <a:rPr lang="en-GB" sz="1150" b="1" dirty="0"/>
              <a:t>CONCLUSION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50" i="1" dirty="0"/>
              <a:t>Does anyone have questions or need clarifications?</a:t>
            </a:r>
          </a:p>
          <a:p>
            <a:r>
              <a:rPr lang="en-GB" sz="1150" i="1" dirty="0"/>
              <a:t>It is rare for one type of abuse to occur in isolation. </a:t>
            </a:r>
          </a:p>
          <a:p>
            <a:pPr lvl="1"/>
            <a:r>
              <a:rPr lang="en-GB" sz="1150" i="1" dirty="0"/>
              <a:t>Most often, children experience multiple forms of abuse. </a:t>
            </a:r>
          </a:p>
          <a:p>
            <a:pPr lvl="1"/>
            <a:r>
              <a:rPr lang="en-GB" sz="1150" i="1" dirty="0"/>
              <a:t>In particular, emotional abuse commonly occurs alongside other forms of abuse, neglect, or exploitation.</a:t>
            </a:r>
          </a:p>
          <a:p>
            <a:r>
              <a:rPr lang="en-GB" sz="1150" i="1" dirty="0"/>
              <a:t>In the next session we will explore how power dynamics within families and communities can make many children but also adults vulnerable to violence.</a:t>
            </a:r>
          </a:p>
        </p:txBody>
      </p:sp>
      <p:sp>
        <p:nvSpPr>
          <p:cNvPr id="6" name="Slide Image Placeholder 5">
            <a:extLst>
              <a:ext uri="{FF2B5EF4-FFF2-40B4-BE49-F238E27FC236}">
                <a16:creationId xmlns:a16="http://schemas.microsoft.com/office/drawing/2014/main" id="{94035037-66C1-2AFF-49D1-A5BCD45FC531}"/>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FD77770-6E40-F9CF-9BBC-DF58DC3063F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21</a:t>
            </a:fld>
            <a:endParaRPr lang="en-US" sz="1200" dirty="0">
              <a:latin typeface="+mn-lt"/>
            </a:endParaRPr>
          </a:p>
        </p:txBody>
      </p:sp>
    </p:spTree>
    <p:extLst>
      <p:ext uri="{BB962C8B-B14F-4D97-AF65-F5344CB8AC3E}">
        <p14:creationId xmlns:p14="http://schemas.microsoft.com/office/powerpoint/2010/main" val="2991228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dirty="0"/>
              <a:t>Present the slide</a:t>
            </a:r>
          </a:p>
          <a:p>
            <a:r>
              <a:rPr lang="en-US" i="1" dirty="0"/>
              <a:t>Does anyone have any questions or comments?</a:t>
            </a:r>
          </a:p>
          <a:p>
            <a:pPr marL="182245" indent="-182245"/>
            <a:r>
              <a:rPr lang="en-US" i="1" dirty="0"/>
              <a:t>In the next session we will explore how child protection works to keep children safe. </a:t>
            </a:r>
            <a:endParaRPr lang="en-BE" i="1" dirty="0">
              <a:cs typeface="Calibri" panose="020F0502020204030204"/>
            </a:endParaRPr>
          </a:p>
        </p:txBody>
      </p:sp>
      <p:sp>
        <p:nvSpPr>
          <p:cNvPr id="6" name="Slide Image Placeholder 5">
            <a:extLst>
              <a:ext uri="{FF2B5EF4-FFF2-40B4-BE49-F238E27FC236}">
                <a16:creationId xmlns:a16="http://schemas.microsoft.com/office/drawing/2014/main" id="{3FEAA928-5FC7-3F44-1D3E-6892F932A99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20282BC-9DF7-06D3-5655-E20ADF895F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22</a:t>
            </a:fld>
            <a:endParaRPr lang="en-US" sz="1200" dirty="0">
              <a:latin typeface="+mn-lt"/>
            </a:endParaRPr>
          </a:p>
        </p:txBody>
      </p:sp>
    </p:spTree>
    <p:extLst>
      <p:ext uri="{BB962C8B-B14F-4D97-AF65-F5344CB8AC3E}">
        <p14:creationId xmlns:p14="http://schemas.microsoft.com/office/powerpoint/2010/main" val="3094482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SESSION 3 DURATION: 1h45</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23</a:t>
            </a:fld>
            <a:endParaRPr lang="en-US" sz="1200" dirty="0">
              <a:latin typeface="+mn-lt"/>
            </a:endParaRPr>
          </a:p>
        </p:txBody>
      </p:sp>
    </p:spTree>
    <p:extLst>
      <p:ext uri="{BB962C8B-B14F-4D97-AF65-F5344CB8AC3E}">
        <p14:creationId xmlns:p14="http://schemas.microsoft.com/office/powerpoint/2010/main" val="2075888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sz="1150" b="1" i="0" dirty="0"/>
              <a:t>INTRODUCTION</a:t>
            </a:r>
          </a:p>
          <a:p>
            <a:pPr lvl="0"/>
            <a:r>
              <a:rPr lang="en-US" sz="1150" i="0" dirty="0"/>
              <a:t>Present the slide</a:t>
            </a:r>
          </a:p>
          <a:p>
            <a:pPr lvl="0"/>
            <a:r>
              <a:rPr lang="en-US" sz="1150" i="1" dirty="0"/>
              <a:t>The diagram is the socio-ecological model </a:t>
            </a:r>
          </a:p>
          <a:p>
            <a:pPr marL="626745" lvl="1" indent="-169545"/>
            <a:r>
              <a:rPr lang="en-US" sz="1150" i="1" dirty="0"/>
              <a:t>It shows these different environmental layers surrounding the child: family, community, society, and socio-cultural norms</a:t>
            </a:r>
            <a:endParaRPr lang="en-US" sz="1150" i="1" dirty="0">
              <a:cs typeface="Calibri"/>
            </a:endParaRPr>
          </a:p>
          <a:p>
            <a:pPr lvl="1"/>
            <a:r>
              <a:rPr lang="en-US" sz="1150" i="1" dirty="0"/>
              <a:t>The different layers can contain care and protection for the child</a:t>
            </a:r>
          </a:p>
          <a:p>
            <a:pPr lvl="1"/>
            <a:r>
              <a:rPr lang="en-US" sz="1150" i="1" dirty="0"/>
              <a:t>They also show child protection risks that can cause harm to child’s well-being, safety, dignity and development</a:t>
            </a:r>
            <a:endParaRPr lang="en-US" sz="1150" dirty="0"/>
          </a:p>
          <a:p>
            <a:r>
              <a:rPr lang="en-US" sz="1150" i="1" dirty="0"/>
              <a:t>As a caseworker, your role is:</a:t>
            </a:r>
          </a:p>
          <a:p>
            <a:pPr lvl="1"/>
            <a:r>
              <a:rPr lang="en-US" sz="1150" i="1" dirty="0"/>
              <a:t>To identify who or what in the child’s environment can help to ensure that they are protected</a:t>
            </a:r>
          </a:p>
          <a:p>
            <a:pPr lvl="1"/>
            <a:r>
              <a:rPr lang="en-US" sz="1150" i="1" dirty="0"/>
              <a:t>To identify who or what in the child’s environment is causing or can potentially cause harm</a:t>
            </a:r>
          </a:p>
          <a:p>
            <a:endParaRPr lang="en-US" sz="1150" dirty="0"/>
          </a:p>
          <a:p>
            <a:pPr marL="0" indent="0">
              <a:buNone/>
            </a:pPr>
            <a:r>
              <a:rPr lang="en-US" sz="1150" b="1" dirty="0"/>
              <a:t>INDIVIDUAL WORK (25 minutes)</a:t>
            </a:r>
          </a:p>
          <a:p>
            <a:r>
              <a:rPr lang="en-US" sz="1150" dirty="0"/>
              <a:t>Guide participants to </a:t>
            </a:r>
            <a:r>
              <a:rPr lang="en-US" sz="1150" b="1" dirty="0"/>
              <a:t>Workbook page 8: Applying a socio-ecological approach</a:t>
            </a:r>
          </a:p>
          <a:p>
            <a:r>
              <a:rPr lang="en-US" sz="1150" i="1" dirty="0"/>
              <a:t>On the empty socio-ecological model:</a:t>
            </a:r>
          </a:p>
          <a:p>
            <a:pPr lvl="1"/>
            <a:r>
              <a:rPr lang="en-US" sz="1150" i="1" dirty="0"/>
              <a:t>Fill in persons, groups, organizations, authorities and norms that can protect children</a:t>
            </a:r>
          </a:p>
          <a:p>
            <a:pPr marL="626745" lvl="1" indent="-169545"/>
            <a:r>
              <a:rPr lang="en-GB" sz="1150" i="1" dirty="0"/>
              <a:t>Socio-cultural norms are rules that a group or society uses to determine what is appropriate and inappropriate in behaviour, expression, and values</a:t>
            </a:r>
            <a:endParaRPr lang="en-US" sz="1150" i="1" dirty="0">
              <a:cs typeface="Calibri" panose="020F0502020204030204"/>
            </a:endParaRPr>
          </a:p>
          <a:p>
            <a:r>
              <a:rPr lang="en-US" sz="1150" dirty="0"/>
              <a:t>Inform the participants they have 5 minutes to reflect </a:t>
            </a:r>
          </a:p>
          <a:p>
            <a:r>
              <a:rPr lang="en-US" sz="1150" dirty="0"/>
              <a:t>Walk around the room and check that everyone has understood. </a:t>
            </a:r>
          </a:p>
          <a:p>
            <a:pPr marL="0" indent="0">
              <a:buNone/>
            </a:pPr>
            <a:endParaRPr lang="en-US" sz="1150" dirty="0"/>
          </a:p>
          <a:p>
            <a:pPr marL="0" indent="0">
              <a:buNone/>
            </a:pPr>
            <a:r>
              <a:rPr lang="en-US" sz="1150" b="1" dirty="0"/>
              <a:t>PLENARY DISCUSSION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50" dirty="0"/>
              <a:t>Draw a diagram on a flipchart </a:t>
            </a:r>
          </a:p>
          <a:p>
            <a:r>
              <a:rPr lang="en-GB" sz="1150" dirty="0"/>
              <a:t>Ask one volunteer per layer to share their replies </a:t>
            </a:r>
          </a:p>
          <a:p>
            <a:pPr marL="182245" indent="-182245"/>
            <a:r>
              <a:rPr lang="en-GB" sz="1150" dirty="0"/>
              <a:t>Write down their replies in the right layer on the diagram drawn on a flipchart</a:t>
            </a:r>
            <a:endParaRPr lang="en-GB" sz="1150" dirty="0">
              <a:cs typeface="Calibri"/>
            </a:endParaRPr>
          </a:p>
          <a:p>
            <a:r>
              <a:rPr lang="en-GB" sz="1150" dirty="0"/>
              <a:t>Review and complement the responses shared based on the possible answers listed below</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50"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50" b="1" dirty="0"/>
              <a:t>CONTINUED </a:t>
            </a:r>
            <a:r>
              <a:rPr lang="en-US" sz="1150" b="1" dirty="0">
                <a:sym typeface="Wingdings" panose="05000000000000000000" pitchFamily="2" charset="2"/>
              </a:rPr>
              <a:t></a:t>
            </a:r>
            <a:endParaRPr lang="en-US" sz="1150" b="1" dirty="0"/>
          </a:p>
        </p:txBody>
      </p:sp>
      <p:sp>
        <p:nvSpPr>
          <p:cNvPr id="6" name="Slide Image Placeholder 5">
            <a:extLst>
              <a:ext uri="{FF2B5EF4-FFF2-40B4-BE49-F238E27FC236}">
                <a16:creationId xmlns:a16="http://schemas.microsoft.com/office/drawing/2014/main" id="{A336EEF7-874D-209A-8D00-931E5B1A3CC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36264F6-19EB-2E3F-237E-407BF84BC91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24</a:t>
            </a:fld>
            <a:endParaRPr lang="en-US" sz="1200" dirty="0">
              <a:latin typeface="+mn-lt"/>
            </a:endParaRPr>
          </a:p>
        </p:txBody>
      </p:sp>
    </p:spTree>
    <p:extLst>
      <p:ext uri="{BB962C8B-B14F-4D97-AF65-F5344CB8AC3E}">
        <p14:creationId xmlns:p14="http://schemas.microsoft.com/office/powerpoint/2010/main" val="12670533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lvl="0" indent="0">
              <a:buNone/>
            </a:pPr>
            <a:r>
              <a:rPr lang="en-US" b="1" dirty="0"/>
              <a:t>POSSIBLE RESPONSES</a:t>
            </a:r>
          </a:p>
          <a:p>
            <a:pPr lvl="0"/>
            <a:r>
              <a:rPr lang="en-US" b="1" dirty="0"/>
              <a:t>Family: </a:t>
            </a:r>
            <a:r>
              <a:rPr lang="en-US" dirty="0"/>
              <a:t>parents/caregivers, siblings, aunties and uncles, cousins, grandparents,…</a:t>
            </a:r>
            <a:endParaRPr lang="en-BE" dirty="0"/>
          </a:p>
          <a:p>
            <a:pPr lvl="0"/>
            <a:r>
              <a:rPr lang="en-US" b="1" dirty="0"/>
              <a:t>Community: </a:t>
            </a:r>
            <a:r>
              <a:rPr lang="en-US" dirty="0"/>
              <a:t>neighbors, teachers, community leaders,…</a:t>
            </a:r>
            <a:endParaRPr lang="en-BE" dirty="0"/>
          </a:p>
          <a:p>
            <a:pPr marL="182245" indent="-182245"/>
            <a:r>
              <a:rPr lang="en-US" b="1" dirty="0"/>
              <a:t>Society: </a:t>
            </a:r>
            <a:r>
              <a:rPr lang="en-US" dirty="0"/>
              <a:t>police, local authorities, government, women’s and children's rights groups,…</a:t>
            </a:r>
            <a:endParaRPr lang="en-BE" dirty="0">
              <a:cs typeface="Calibri" panose="020F0502020204030204"/>
            </a:endParaRPr>
          </a:p>
          <a:p>
            <a:pPr marL="182245" indent="-182245"/>
            <a:r>
              <a:rPr lang="en-US" b="1" dirty="0"/>
              <a:t>Socio-cultural norms: </a:t>
            </a:r>
            <a:r>
              <a:rPr lang="en-US" dirty="0"/>
              <a:t>women shouldn’t work outside the house, respect elders, girls have to be dressed in a typical feminine way, the oldest boy caries the responsibility over his siblings, physical punishment is normal and good for the child to learn…</a:t>
            </a:r>
            <a:endParaRPr lang="en-GB" dirty="0">
              <a:cs typeface="Calibri" panose="020F0502020204030204"/>
            </a:endParaRPr>
          </a:p>
          <a:p>
            <a:endParaRPr lang="en-CA" dirty="0"/>
          </a:p>
        </p:txBody>
      </p:sp>
      <p:sp>
        <p:nvSpPr>
          <p:cNvPr id="4" name="Google Shape;725;p48:notes">
            <a:extLst>
              <a:ext uri="{FF2B5EF4-FFF2-40B4-BE49-F238E27FC236}">
                <a16:creationId xmlns:a16="http://schemas.microsoft.com/office/drawing/2014/main" id="{62E2A186-72D6-B6BB-0379-118E1187190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25</a:t>
            </a:fld>
            <a:endParaRPr lang="en-US" sz="1200" dirty="0">
              <a:latin typeface="+mn-lt"/>
            </a:endParaRPr>
          </a:p>
        </p:txBody>
      </p:sp>
    </p:spTree>
    <p:extLst>
      <p:ext uri="{BB962C8B-B14F-4D97-AF65-F5344CB8AC3E}">
        <p14:creationId xmlns:p14="http://schemas.microsoft.com/office/powerpoint/2010/main" val="356829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definition of </a:t>
            </a:r>
            <a:r>
              <a:rPr lang="en-GB" b="1" dirty="0"/>
              <a:t>social norms </a:t>
            </a:r>
            <a:r>
              <a:rPr lang="en-GB" dirty="0"/>
              <a:t>on the slide </a:t>
            </a:r>
          </a:p>
          <a:p>
            <a:pPr marL="182245" lvl="0" indent="-182245"/>
            <a:r>
              <a:rPr lang="en-GB" i="1" dirty="0"/>
              <a:t>Rules that a group or society uses to determine what is appropriate and inappropriate in behaviour, expression, and values</a:t>
            </a:r>
            <a:endParaRPr lang="en-GB" i="1" dirty="0">
              <a:cs typeface="Calibri"/>
            </a:endParaRPr>
          </a:p>
          <a:p>
            <a:pPr lvl="0"/>
            <a:r>
              <a:rPr lang="en-GB" i="1" dirty="0"/>
              <a:t>These unwritten rules guide the </a:t>
            </a:r>
            <a:r>
              <a:rPr lang="en-US" i="1" noProof="0" dirty="0"/>
              <a:t>behavior</a:t>
            </a:r>
            <a:r>
              <a:rPr lang="en-GB" i="1" dirty="0"/>
              <a:t> of individuals, groups and communities. </a:t>
            </a:r>
          </a:p>
          <a:p>
            <a:pPr lvl="0"/>
            <a:r>
              <a:rPr lang="en-GB" i="1" dirty="0"/>
              <a:t>It is important to understand existing socio-cultural norms because:</a:t>
            </a:r>
          </a:p>
          <a:p>
            <a:pPr lvl="1"/>
            <a:r>
              <a:rPr lang="en-GB" i="1" dirty="0"/>
              <a:t>They can protect children </a:t>
            </a:r>
          </a:p>
          <a:p>
            <a:pPr lvl="1"/>
            <a:r>
              <a:rPr lang="en-GB" i="1" dirty="0"/>
              <a:t>They can also enable ( = allow, make it possible) child violence or abuse. This is what we call harmful social norms. </a:t>
            </a:r>
          </a:p>
        </p:txBody>
      </p:sp>
      <p:sp>
        <p:nvSpPr>
          <p:cNvPr id="6" name="Slide Image Placeholder 5">
            <a:extLst>
              <a:ext uri="{FF2B5EF4-FFF2-40B4-BE49-F238E27FC236}">
                <a16:creationId xmlns:a16="http://schemas.microsoft.com/office/drawing/2014/main" id="{1F315029-69A9-FE8C-B9FE-16624DABC7D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67EEF6C-BF17-17A5-FA20-0D72967B0F6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26</a:t>
            </a:fld>
            <a:endParaRPr lang="en-US" sz="1200" dirty="0">
              <a:latin typeface="+mn-lt"/>
            </a:endParaRPr>
          </a:p>
        </p:txBody>
      </p:sp>
    </p:spTree>
    <p:extLst>
      <p:ext uri="{BB962C8B-B14F-4D97-AF65-F5344CB8AC3E}">
        <p14:creationId xmlns:p14="http://schemas.microsoft.com/office/powerpoint/2010/main" val="711345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ADAPT FOR CONTEXT</a:t>
            </a:r>
          </a:p>
          <a:p>
            <a:pPr marL="182563" indent="-182563"/>
            <a:r>
              <a:rPr lang="en-US" dirty="0"/>
              <a:t>If you are delivering this training in a context where homosexuality or expressing a different gender identity than the one assigned at birth is illegal or socially taboo</a:t>
            </a:r>
          </a:p>
          <a:p>
            <a:pPr marL="627063" lvl="1" indent="-182563"/>
            <a:r>
              <a:rPr lang="en-US" dirty="0"/>
              <a:t>Consider the extent to which it is safe to discuss these topics </a:t>
            </a:r>
          </a:p>
          <a:p>
            <a:pPr marL="627063" lvl="1" indent="-182563"/>
            <a:r>
              <a:rPr lang="en-US" dirty="0"/>
              <a:t>Adapt the content as needed</a:t>
            </a: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US" b="1" dirty="0"/>
          </a:p>
          <a:p>
            <a:pPr marL="0" indent="0">
              <a:buNone/>
            </a:pPr>
            <a:r>
              <a:rPr lang="en-US" b="1" dirty="0"/>
              <a:t>EXPLANATION</a:t>
            </a:r>
          </a:p>
          <a:p>
            <a:r>
              <a:rPr lang="en-US" i="0" dirty="0"/>
              <a:t>Present the slide</a:t>
            </a:r>
          </a:p>
          <a:p>
            <a:r>
              <a:rPr lang="en-US" i="1" dirty="0"/>
              <a:t>These terms are harmful social norms. </a:t>
            </a:r>
          </a:p>
          <a:p>
            <a:r>
              <a:rPr lang="en-US" i="1" dirty="0"/>
              <a:t>Does everyone understand what each term means?</a:t>
            </a:r>
          </a:p>
          <a:p>
            <a:r>
              <a:rPr lang="en-CA" dirty="0"/>
              <a:t>Explain the terms where necessary:</a:t>
            </a:r>
            <a:endParaRPr lang="en-BE" dirty="0"/>
          </a:p>
          <a:p>
            <a:pPr lvl="1"/>
            <a:r>
              <a:rPr lang="en-GB" b="1" dirty="0"/>
              <a:t>Sexism:</a:t>
            </a:r>
            <a:r>
              <a:rPr lang="en-GB" dirty="0"/>
              <a:t> Prejudice or discrimination based on sex or gender, for example against women and girls.</a:t>
            </a:r>
            <a:endParaRPr lang="en-BE" dirty="0"/>
          </a:p>
          <a:p>
            <a:pPr lvl="1"/>
            <a:r>
              <a:rPr lang="en-GB" b="1" dirty="0"/>
              <a:t>Ageism: </a:t>
            </a:r>
            <a:r>
              <a:rPr lang="en-GB" dirty="0"/>
              <a:t>Prejudice or discrimination based on young age, for example negative views about children and young people </a:t>
            </a:r>
            <a:endParaRPr lang="en-BE" dirty="0"/>
          </a:p>
          <a:p>
            <a:pPr lvl="1"/>
            <a:r>
              <a:rPr lang="en-GB" b="1" dirty="0"/>
              <a:t>Racism: </a:t>
            </a:r>
            <a:r>
              <a:rPr lang="en-GB" dirty="0"/>
              <a:t>Prejudice or discrimination based on race and ethnicity</a:t>
            </a:r>
            <a:endParaRPr lang="en-BE" dirty="0"/>
          </a:p>
          <a:p>
            <a:pPr lvl="1"/>
            <a:r>
              <a:rPr lang="en-GB" b="1" dirty="0"/>
              <a:t>Ableism: </a:t>
            </a:r>
            <a:r>
              <a:rPr lang="en-GB" dirty="0"/>
              <a:t>Prejudice or discrimination based on a person’s ability, for example negative views about persons with a disability</a:t>
            </a:r>
            <a:endParaRPr lang="en-BE" dirty="0"/>
          </a:p>
          <a:p>
            <a:pPr lvl="1"/>
            <a:r>
              <a:rPr lang="en-GB" b="1" dirty="0"/>
              <a:t>Homophobia: </a:t>
            </a:r>
            <a:r>
              <a:rPr lang="en-GB" dirty="0"/>
              <a:t>Prejudice or discrimination based a person’s sexual orientation, for example negative views about LGBTQI+ people. </a:t>
            </a:r>
            <a:endParaRPr lang="en-BE" dirty="0"/>
          </a:p>
          <a:p>
            <a:pPr lvl="1"/>
            <a:r>
              <a:rPr lang="en-GB" b="1" dirty="0"/>
              <a:t>Classism: </a:t>
            </a:r>
            <a:r>
              <a:rPr lang="en-GB" dirty="0"/>
              <a:t>Prejudice or discrimination based a person’s social class (could include people living in poverty, working class, middle class, upper class)</a:t>
            </a:r>
          </a:p>
          <a:p>
            <a:pPr lvl="1"/>
            <a:endParaRPr lang="en-GB" dirty="0"/>
          </a:p>
          <a:p>
            <a:pPr marL="0" indent="0">
              <a:buNone/>
            </a:pPr>
            <a:r>
              <a:rPr lang="en-GB" b="1" dirty="0"/>
              <a:t> CONTINUED </a:t>
            </a:r>
            <a:r>
              <a:rPr lang="en-GB" b="1" dirty="0">
                <a:sym typeface="Wingdings" panose="05000000000000000000" pitchFamily="2" charset="2"/>
              </a:rPr>
              <a:t></a:t>
            </a:r>
            <a:endParaRPr lang="en-GB" b="1" dirty="0"/>
          </a:p>
        </p:txBody>
      </p:sp>
      <p:sp>
        <p:nvSpPr>
          <p:cNvPr id="8" name="Slide Image Placeholder 7">
            <a:extLst>
              <a:ext uri="{FF2B5EF4-FFF2-40B4-BE49-F238E27FC236}">
                <a16:creationId xmlns:a16="http://schemas.microsoft.com/office/drawing/2014/main" id="{C7F44323-A540-59FE-1C13-D734B850E845}"/>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A9F454-0171-687B-7AED-2D0986BD42F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27</a:t>
            </a:fld>
            <a:endParaRPr lang="en-US" sz="1200" dirty="0">
              <a:latin typeface="+mn-lt"/>
            </a:endParaRPr>
          </a:p>
        </p:txBody>
      </p:sp>
    </p:spTree>
    <p:extLst>
      <p:ext uri="{BB962C8B-B14F-4D97-AF65-F5344CB8AC3E}">
        <p14:creationId xmlns:p14="http://schemas.microsoft.com/office/powerpoint/2010/main" val="1828311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n-GB" b="1" dirty="0"/>
              <a:t>PLENARY DISCUSSION (5 minutes)</a:t>
            </a:r>
          </a:p>
          <a:p>
            <a:r>
              <a:rPr lang="en-US" i="1" dirty="0"/>
              <a:t>Can you come up with examples of each harmful social norm?</a:t>
            </a:r>
          </a:p>
          <a:p>
            <a:pPr lvl="1"/>
            <a:r>
              <a:rPr lang="en-US" i="1" dirty="0"/>
              <a:t>These should be applicable to the situation of children in their context</a:t>
            </a:r>
          </a:p>
          <a:p>
            <a:r>
              <a:rPr lang="en-US" dirty="0"/>
              <a:t>Encourage participants to share responses</a:t>
            </a:r>
          </a:p>
          <a:p>
            <a:r>
              <a:rPr lang="en-US" dirty="0"/>
              <a:t>Review and complement the responses shared based on example responses:</a:t>
            </a:r>
          </a:p>
          <a:p>
            <a:pPr lvl="1"/>
            <a:r>
              <a:rPr lang="en-GB" b="1" dirty="0"/>
              <a:t>Sexism: </a:t>
            </a:r>
            <a:r>
              <a:rPr lang="en-GB" dirty="0"/>
              <a:t>Girls should not go to secondary school, but rather stay home and do housework.</a:t>
            </a:r>
          </a:p>
          <a:p>
            <a:pPr lvl="1"/>
            <a:r>
              <a:rPr lang="en-GB" b="1" dirty="0"/>
              <a:t>Ageism: </a:t>
            </a:r>
            <a:r>
              <a:rPr lang="en-GB" dirty="0"/>
              <a:t>Children should remain quiet and should not share their opinion</a:t>
            </a:r>
          </a:p>
          <a:p>
            <a:pPr lvl="1"/>
            <a:r>
              <a:rPr lang="en-GB" b="1" dirty="0"/>
              <a:t>Racism: </a:t>
            </a:r>
            <a:r>
              <a:rPr lang="en-GB" dirty="0"/>
              <a:t>Children from the minority ethnic group should not play with children from the host community</a:t>
            </a:r>
          </a:p>
          <a:p>
            <a:pPr lvl="1"/>
            <a:r>
              <a:rPr lang="en-GB" b="1" dirty="0"/>
              <a:t>Ableism: </a:t>
            </a:r>
            <a:r>
              <a:rPr lang="en-GB" dirty="0"/>
              <a:t>Children with disabilities should be kept out of sight and thus stay at home.</a:t>
            </a:r>
          </a:p>
          <a:p>
            <a:pPr lvl="1"/>
            <a:r>
              <a:rPr lang="en-GB" b="1" dirty="0"/>
              <a:t>Homophobia: </a:t>
            </a:r>
            <a:r>
              <a:rPr lang="en-GB" dirty="0"/>
              <a:t>Children who say they are gay are mentally ill or bad.</a:t>
            </a:r>
          </a:p>
          <a:p>
            <a:pPr lvl="1"/>
            <a:r>
              <a:rPr lang="en-GB" b="1" dirty="0"/>
              <a:t>Classism: </a:t>
            </a:r>
            <a:r>
              <a:rPr lang="en-GB" dirty="0"/>
              <a:t>Poor children should stay in their neighbourhood and should not play in the richer </a:t>
            </a:r>
            <a:r>
              <a:rPr lang="en-US" dirty="0"/>
              <a:t>neighborhood</a:t>
            </a:r>
            <a:r>
              <a:rPr lang="en-GB" dirty="0"/>
              <a:t> </a:t>
            </a:r>
          </a:p>
          <a:p>
            <a:pPr marL="182245" indent="-182245"/>
            <a:r>
              <a:rPr lang="en-GB" i="1" dirty="0"/>
              <a:t>Children who cannot or do not conform to social norms are at risk of violence or abuse. </a:t>
            </a:r>
            <a:endParaRPr lang="en-GB" i="1" dirty="0">
              <a:cs typeface="Calibri"/>
            </a:endParaRPr>
          </a:p>
          <a:p>
            <a:pPr marL="182245" indent="-182245"/>
            <a:r>
              <a:rPr lang="en-GB" dirty="0"/>
              <a:t>Explain that it’s important for caseworkers to be aware of social norms and to uphold positive social norms (ex. caring for and nurturing children) and to work to prevent and address harmful social norms (ex. mistreatment of girls, children with disabilities,...)</a:t>
            </a:r>
            <a:endParaRPr lang="en-GB" dirty="0">
              <a:cs typeface="Calibri"/>
            </a:endParaRPr>
          </a:p>
          <a:p>
            <a:endParaRPr lang="en-CA" dirty="0"/>
          </a:p>
        </p:txBody>
      </p:sp>
      <p:sp>
        <p:nvSpPr>
          <p:cNvPr id="4" name="Google Shape;725;p48:notes">
            <a:extLst>
              <a:ext uri="{FF2B5EF4-FFF2-40B4-BE49-F238E27FC236}">
                <a16:creationId xmlns:a16="http://schemas.microsoft.com/office/drawing/2014/main" id="{EA630BFE-0E56-0531-B195-A64AA3826C7D}"/>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28</a:t>
            </a:fld>
            <a:endParaRPr lang="en-US" sz="1200" dirty="0">
              <a:latin typeface="+mn-lt"/>
            </a:endParaRPr>
          </a:p>
        </p:txBody>
      </p:sp>
    </p:spTree>
    <p:extLst>
      <p:ext uri="{BB962C8B-B14F-4D97-AF65-F5344CB8AC3E}">
        <p14:creationId xmlns:p14="http://schemas.microsoft.com/office/powerpoint/2010/main" val="1640926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INTRODUCTION</a:t>
            </a:r>
          </a:p>
          <a:p>
            <a:r>
              <a:rPr lang="en-US" i="1" dirty="0"/>
              <a:t>Caseworkers operate within the rules and perspectives of the community. </a:t>
            </a:r>
          </a:p>
          <a:p>
            <a:pPr lvl="1"/>
            <a:r>
              <a:rPr lang="en-US" i="1" dirty="0"/>
              <a:t>It is important to understand how children are viewed in the community because this impacts the way the community or individuals within the community define or perceive child abuse. </a:t>
            </a:r>
          </a:p>
          <a:p>
            <a:pPr lvl="1"/>
            <a:r>
              <a:rPr lang="en-US" i="1" dirty="0"/>
              <a:t>Views or beliefs about childhood can vary from community to community and family to family. </a:t>
            </a:r>
          </a:p>
          <a:p>
            <a:r>
              <a:rPr lang="en-US" dirty="0"/>
              <a:t>If some or all the participants are not very familiar with the views of children in the community (for example, because they haven’t started working in the community yet)</a:t>
            </a:r>
          </a:p>
          <a:p>
            <a:pPr marL="626745" lvl="1" indent="-169545"/>
            <a:r>
              <a:rPr lang="en-US" i="1" dirty="0"/>
              <a:t>It is important not to make assumptions about the community or to let personal views impact your work. </a:t>
            </a:r>
            <a:endParaRPr lang="en-US" i="1" dirty="0">
              <a:cs typeface="Calibri"/>
            </a:endParaRPr>
          </a:p>
          <a:p>
            <a:pPr marL="0" indent="0">
              <a:buNone/>
            </a:pPr>
            <a:endParaRPr lang="en-GB" dirty="0"/>
          </a:p>
          <a:p>
            <a:pPr marL="0" indent="0">
              <a:buNone/>
            </a:pPr>
            <a:r>
              <a:rPr lang="en-GB" b="1" dirty="0"/>
              <a:t>GROUP WORK (10 minutes)</a:t>
            </a:r>
          </a:p>
          <a:p>
            <a:r>
              <a:rPr lang="en-GB" dirty="0"/>
              <a:t>Divide </a:t>
            </a:r>
            <a:r>
              <a:rPr lang="en-US" dirty="0"/>
              <a:t>the participants into 3 groups </a:t>
            </a:r>
          </a:p>
          <a:p>
            <a:r>
              <a:rPr lang="en-US" dirty="0"/>
              <a:t>Assign each group one of the questions on the slide.</a:t>
            </a:r>
          </a:p>
          <a:p>
            <a:r>
              <a:rPr lang="en-US" i="1" dirty="0"/>
              <a:t>With your group:</a:t>
            </a:r>
          </a:p>
          <a:p>
            <a:pPr lvl="1"/>
            <a:r>
              <a:rPr lang="en-US" i="1" dirty="0"/>
              <a:t>Discuss possible responses to the question </a:t>
            </a:r>
          </a:p>
          <a:p>
            <a:pPr lvl="1"/>
            <a:r>
              <a:rPr lang="en-US" i="1" dirty="0"/>
              <a:t>Write down your response with a marker on a white A4 sheet</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Inform the participants they have 10 minutes to</a:t>
            </a:r>
            <a:r>
              <a:rPr lang="en-US" dirty="0"/>
              <a:t> discuss, agree on their response and write it down. </a:t>
            </a:r>
          </a:p>
          <a:p>
            <a:pPr lvl="0"/>
            <a:r>
              <a:rPr lang="en-US" dirty="0"/>
              <a:t>While the groups are working, check in with each group. Ask the following prompts: </a:t>
            </a:r>
          </a:p>
          <a:p>
            <a:pPr lvl="1"/>
            <a:r>
              <a:rPr lang="en-GB" i="1" dirty="0"/>
              <a:t>How are children of different ages viewed and treated by the community?</a:t>
            </a:r>
          </a:p>
          <a:p>
            <a:pPr lvl="2"/>
            <a:r>
              <a:rPr lang="en-GB" i="1" dirty="0"/>
              <a:t>Are children of different ages encouraged to play? </a:t>
            </a:r>
          </a:p>
          <a:p>
            <a:pPr lvl="2"/>
            <a:r>
              <a:rPr lang="en-GB" i="1" dirty="0"/>
              <a:t>Do they have jobs and tasks? </a:t>
            </a:r>
          </a:p>
          <a:p>
            <a:pPr lvl="2"/>
            <a:r>
              <a:rPr lang="en-GB" i="1" dirty="0"/>
              <a:t>Are jobs and tasks different for girls and boys? </a:t>
            </a:r>
          </a:p>
          <a:p>
            <a:pPr lvl="2"/>
            <a:r>
              <a:rPr lang="en-GB" i="1" dirty="0"/>
              <a:t>Are children listened to? Are children respected? Is this different for girls and boys?</a:t>
            </a:r>
          </a:p>
          <a:p>
            <a:pPr lvl="2"/>
            <a:r>
              <a:rPr lang="en-GB" i="1" dirty="0"/>
              <a:t>Is education a priority for children?</a:t>
            </a:r>
          </a:p>
          <a:p>
            <a:pPr lvl="2"/>
            <a:endParaRPr lang="en-GB" i="1"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1EEF81F4-26C3-7030-06CD-846441BF8269}"/>
              </a:ext>
            </a:extLst>
          </p:cNvPr>
          <p:cNvSpPr>
            <a:spLocks noGrp="1" noRot="1" noChangeAspect="1"/>
          </p:cNvSpPr>
          <p:nvPr>
            <p:ph type="sldImg"/>
          </p:nvPr>
        </p:nvSpPr>
        <p:spPr>
          <a:xfrm>
            <a:off x="477838" y="452438"/>
            <a:ext cx="6143625" cy="3455987"/>
          </a:xfrm>
        </p:spPr>
      </p:sp>
      <p:sp>
        <p:nvSpPr>
          <p:cNvPr id="2" name="Google Shape;725;p48:notes">
            <a:extLst>
              <a:ext uri="{FF2B5EF4-FFF2-40B4-BE49-F238E27FC236}">
                <a16:creationId xmlns:a16="http://schemas.microsoft.com/office/drawing/2014/main" id="{2B300A48-A6F9-786A-527D-0A9F8FFE8D0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29</a:t>
            </a:fld>
            <a:endParaRPr lang="en-US" sz="1200" dirty="0">
              <a:latin typeface="+mn-lt"/>
            </a:endParaRPr>
          </a:p>
        </p:txBody>
      </p:sp>
    </p:spTree>
    <p:extLst>
      <p:ext uri="{BB962C8B-B14F-4D97-AF65-F5344CB8AC3E}">
        <p14:creationId xmlns:p14="http://schemas.microsoft.com/office/powerpoint/2010/main" val="390501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Minimum standards for Child Protection in Humanitarian Actions</a:t>
            </a:r>
          </a:p>
          <a:p>
            <a:pPr lvl="1"/>
            <a:r>
              <a:rPr lang="en-GB" i="1" dirty="0"/>
              <a:t>Aim is to ensure that actions are grounded in rights, informed by evidence and measurable in their results</a:t>
            </a:r>
          </a:p>
          <a:p>
            <a:pPr lvl="1"/>
            <a:r>
              <a:rPr lang="en-GB" i="1" dirty="0"/>
              <a:t>Child Protection actors and other agencies working in the humanitarian setting need to meet the requirements included in these Child Protection Minimum Standards. </a:t>
            </a:r>
          </a:p>
          <a:p>
            <a:pPr lvl="1"/>
            <a:r>
              <a:rPr lang="en-GB" i="1" dirty="0"/>
              <a:t>Source: The Alliance for Child Protection in Humanitarian Action, Minimum Standards for Child Protection in Humanitarian Action, 2019 Edition, </a:t>
            </a:r>
            <a:r>
              <a:rPr lang="en-BE" i="1" dirty="0"/>
              <a:t>2019.</a:t>
            </a:r>
            <a:endParaRPr lang="en-GB" i="1" dirty="0"/>
          </a:p>
          <a:p>
            <a:r>
              <a:rPr lang="en-GB" i="1" dirty="0"/>
              <a:t>Guidelines for child protection case management </a:t>
            </a:r>
          </a:p>
          <a:p>
            <a:pPr lvl="1"/>
            <a:r>
              <a:rPr lang="en-GB" i="1" dirty="0"/>
              <a:t>Developed at an interagency level (2014) to complement the agreed standard on Child Protection Case Management.</a:t>
            </a:r>
          </a:p>
          <a:p>
            <a:pPr lvl="1"/>
            <a:r>
              <a:rPr lang="en-GB" i="1" dirty="0"/>
              <a:t>These guidelines provide a shared understanding and step-by-step guidance on how to do case management </a:t>
            </a:r>
          </a:p>
          <a:p>
            <a:pPr lvl="1"/>
            <a:r>
              <a:rPr lang="en-GB" i="1" dirty="0"/>
              <a:t>Agencies providing case management in humanitarian action are requested to follow these guidelines. </a:t>
            </a:r>
          </a:p>
          <a:p>
            <a:pPr lvl="1"/>
            <a:r>
              <a:rPr lang="en-GB" i="1" dirty="0"/>
              <a:t>Source: The Alliance for Child Protection in Humanitarian Action, Interagency Guidelines for Case Management &amp; Child Protection, 2014 Edition, </a:t>
            </a:r>
            <a:r>
              <a:rPr lang="en-BE" i="1" dirty="0"/>
              <a:t>201</a:t>
            </a:r>
            <a:r>
              <a:rPr lang="en-GB" i="1" dirty="0"/>
              <a:t>4</a:t>
            </a:r>
            <a:r>
              <a:rPr lang="en-BE" i="1" dirty="0"/>
              <a:t>.</a:t>
            </a:r>
            <a:endParaRPr lang="en-GB" i="1" dirty="0"/>
          </a:p>
          <a:p>
            <a:r>
              <a:rPr lang="en-GB" i="1" dirty="0"/>
              <a:t>The aim of this training is to build your knowledge and skills to provide case management in line with these interagency guidelines and standards.</a:t>
            </a:r>
          </a:p>
        </p:txBody>
      </p:sp>
      <p:sp>
        <p:nvSpPr>
          <p:cNvPr id="6" name="Slide Image Placeholder 5">
            <a:extLst>
              <a:ext uri="{FF2B5EF4-FFF2-40B4-BE49-F238E27FC236}">
                <a16:creationId xmlns:a16="http://schemas.microsoft.com/office/drawing/2014/main" id="{D6D27918-1AF7-9B1A-4C67-D8B305DA30E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F09F54AE-6B06-F34B-8848-9071DFCDB4A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a:t>
            </a:fld>
            <a:endParaRPr lang="en-US" sz="1200" dirty="0">
              <a:latin typeface="+mn-lt"/>
            </a:endParaRPr>
          </a:p>
        </p:txBody>
      </p:sp>
    </p:spTree>
    <p:extLst>
      <p:ext uri="{BB962C8B-B14F-4D97-AF65-F5344CB8AC3E}">
        <p14:creationId xmlns:p14="http://schemas.microsoft.com/office/powerpoint/2010/main" val="2715013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lvl="1"/>
            <a:r>
              <a:rPr lang="en-GB" i="1" dirty="0"/>
              <a:t>When do children in the community become adults? </a:t>
            </a:r>
          </a:p>
          <a:p>
            <a:pPr lvl="1"/>
            <a:r>
              <a:rPr lang="en-GB" i="1" dirty="0"/>
              <a:t>In what scenarios are children given the responsibilities of adults? </a:t>
            </a:r>
          </a:p>
          <a:p>
            <a:pPr lvl="1"/>
            <a:r>
              <a:rPr lang="en-GB" i="1" dirty="0"/>
              <a:t>Who is given what responsibilities? Are girls and boys given different responsibilities? At different ages?</a:t>
            </a:r>
          </a:p>
          <a:p>
            <a:pPr lvl="1"/>
            <a:r>
              <a:rPr lang="en-GB" i="1" dirty="0"/>
              <a:t>Does childhood end at puberty, marriage, financial independence etc.?</a:t>
            </a:r>
          </a:p>
          <a:p>
            <a:pPr lvl="1"/>
            <a:r>
              <a:rPr lang="en-GB" i="1" dirty="0"/>
              <a:t>Does the end  of childhood differ for girls and boys?</a:t>
            </a:r>
          </a:p>
          <a:p>
            <a:pPr lvl="1"/>
            <a:r>
              <a:rPr lang="en-GB" i="1" dirty="0"/>
              <a:t>When do people in the affected community tend to get married and start working? </a:t>
            </a:r>
          </a:p>
          <a:p>
            <a:pPr lvl="1"/>
            <a:r>
              <a:rPr lang="en-GB" i="1" dirty="0"/>
              <a:t>Do girls/women have a different role?</a:t>
            </a:r>
          </a:p>
          <a:p>
            <a:pPr lvl="1"/>
            <a:r>
              <a:rPr lang="en-GB" i="1" dirty="0"/>
              <a:t>How are children in the community disciplined? </a:t>
            </a:r>
          </a:p>
          <a:p>
            <a:pPr lvl="2"/>
            <a:r>
              <a:rPr lang="en-GB" i="1" dirty="0"/>
              <a:t>Violent or non-violent? </a:t>
            </a:r>
          </a:p>
          <a:p>
            <a:pPr lvl="2"/>
            <a:r>
              <a:rPr lang="en-GB" i="1" dirty="0"/>
              <a:t>Verbal or physical? </a:t>
            </a:r>
          </a:p>
          <a:p>
            <a:pPr lvl="2"/>
            <a:r>
              <a:rPr lang="en-GB" i="1" dirty="0"/>
              <a:t>Publicly or privately? </a:t>
            </a:r>
          </a:p>
          <a:p>
            <a:pPr lvl="2"/>
            <a:r>
              <a:rPr lang="en-GB" i="1" dirty="0"/>
              <a:t>Do girls and boys receive different types of discipline? Or discipline for different behaviours, rules, etc?</a:t>
            </a:r>
          </a:p>
          <a:p>
            <a:pPr marL="0" indent="0">
              <a:buNone/>
            </a:pPr>
            <a:endParaRPr lang="en-US" dirty="0"/>
          </a:p>
          <a:p>
            <a:pPr marL="0" indent="0">
              <a:buNone/>
            </a:pPr>
            <a:r>
              <a:rPr lang="en-US" b="1" dirty="0"/>
              <a:t>PLENARY DISCUSSION (20 minutes)</a:t>
            </a:r>
          </a:p>
          <a:p>
            <a:r>
              <a:rPr lang="en-US" dirty="0"/>
              <a:t>Guide participants to </a:t>
            </a:r>
            <a:r>
              <a:rPr lang="en-US" b="1" dirty="0"/>
              <a:t>Workbook page 9: Society and community level: Views on childhood</a:t>
            </a:r>
          </a:p>
          <a:p>
            <a:r>
              <a:rPr lang="en-US" i="1" dirty="0"/>
              <a:t>Take notes of the presentations as we will revisit these views throughout the training</a:t>
            </a:r>
          </a:p>
          <a:p>
            <a:r>
              <a:rPr lang="en-US" dirty="0"/>
              <a:t>Provide each group 5 minutes to do their presentation to the other participants and answer questions</a:t>
            </a:r>
          </a:p>
          <a:p>
            <a:r>
              <a:rPr lang="en-GB" i="1" u="none" dirty="0"/>
              <a:t>As a case management practitioner, certain standards need to be maintained:</a:t>
            </a:r>
          </a:p>
          <a:p>
            <a:pPr lvl="1"/>
            <a:r>
              <a:rPr lang="en-GB" i="1" u="none" dirty="0"/>
              <a:t>A child is any person under the age of 18 years old</a:t>
            </a:r>
          </a:p>
          <a:p>
            <a:pPr lvl="1"/>
            <a:r>
              <a:rPr lang="en-GB" i="1" u="none" dirty="0"/>
              <a:t>All children are worthy of respect</a:t>
            </a:r>
          </a:p>
          <a:p>
            <a:pPr lvl="1"/>
            <a:r>
              <a:rPr lang="en-GB" i="1" u="none" dirty="0"/>
              <a:t>Children’s right should be protected from violence, regardless of their age, sex, gender, ability, ethnic group, religion or other characteristics</a:t>
            </a:r>
          </a:p>
          <a:p>
            <a:pPr lvl="1"/>
            <a:r>
              <a:rPr lang="en-US" i="1" u="none" dirty="0"/>
              <a:t>Humiliating and degrading treatment, including corporal punishment are not acceptable</a:t>
            </a:r>
          </a:p>
        </p:txBody>
      </p:sp>
      <p:sp>
        <p:nvSpPr>
          <p:cNvPr id="4" name="Google Shape;725;p48:notes">
            <a:extLst>
              <a:ext uri="{FF2B5EF4-FFF2-40B4-BE49-F238E27FC236}">
                <a16:creationId xmlns:a16="http://schemas.microsoft.com/office/drawing/2014/main" id="{ADCFE2AA-51F3-4C77-8D68-F48F72C9FE3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30</a:t>
            </a:fld>
            <a:endParaRPr lang="en-US" sz="1200" dirty="0">
              <a:latin typeface="+mn-lt"/>
            </a:endParaRPr>
          </a:p>
        </p:txBody>
      </p:sp>
    </p:spTree>
    <p:extLst>
      <p:ext uri="{BB962C8B-B14F-4D97-AF65-F5344CB8AC3E}">
        <p14:creationId xmlns:p14="http://schemas.microsoft.com/office/powerpoint/2010/main" val="3449644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PREPARATION</a:t>
            </a:r>
          </a:p>
          <a:p>
            <a:pPr marL="182563" marR="0" lvl="0" indent="-182563" algn="l" defTabSz="914400" rtl="0" eaLnBrk="1" fontAlgn="auto" latinLnBrk="0" hangingPunct="1">
              <a:lnSpc>
                <a:spcPct val="100000"/>
              </a:lnSpc>
              <a:spcBef>
                <a:spcPts val="0"/>
              </a:spcBef>
              <a:spcAft>
                <a:spcPts val="0"/>
              </a:spcAft>
              <a:buClrTx/>
              <a:buSzTx/>
              <a:tabLst/>
              <a:defRPr/>
            </a:pPr>
            <a:r>
              <a:rPr lang="en-GB" dirty="0"/>
              <a:t>During the role play, you will need the roles on </a:t>
            </a:r>
            <a:r>
              <a:rPr lang="en-GB" b="1" dirty="0"/>
              <a:t>Workbook page 10-11: Power walk roles</a:t>
            </a:r>
          </a:p>
          <a:p>
            <a:pPr marL="627063" marR="0" lvl="1" indent="-182563" algn="l" defTabSz="914400" rtl="0" eaLnBrk="1" fontAlgn="auto" latinLnBrk="0" hangingPunct="1">
              <a:lnSpc>
                <a:spcPct val="100000"/>
              </a:lnSpc>
              <a:spcBef>
                <a:spcPts val="0"/>
              </a:spcBef>
              <a:spcAft>
                <a:spcPts val="0"/>
              </a:spcAft>
              <a:buClrTx/>
              <a:buSzTx/>
              <a:tabLst/>
              <a:defRPr/>
            </a:pPr>
            <a:r>
              <a:rPr lang="en-GB" dirty="0"/>
              <a:t>You can give participants printed role play cards – in this case, print the role play cards in advance</a:t>
            </a:r>
          </a:p>
          <a:p>
            <a:pPr marL="627063" marR="0" lvl="1" indent="-182563" algn="l" defTabSz="914400" rtl="0" eaLnBrk="1" fontAlgn="auto" latinLnBrk="0" hangingPunct="1">
              <a:lnSpc>
                <a:spcPct val="100000"/>
              </a:lnSpc>
              <a:spcBef>
                <a:spcPts val="0"/>
              </a:spcBef>
              <a:spcAft>
                <a:spcPts val="0"/>
              </a:spcAft>
              <a:buClrTx/>
              <a:buSzTx/>
              <a:tabLst/>
              <a:defRPr/>
            </a:pPr>
            <a:r>
              <a:rPr lang="en-GB" dirty="0"/>
              <a:t>Or, you can assign participants a role, which they can refer back to in their workbook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GB" dirty="0"/>
          </a:p>
          <a:p>
            <a:pPr marL="0" indent="0">
              <a:buNone/>
            </a:pPr>
            <a:r>
              <a:rPr lang="en-GB" b="1" dirty="0"/>
              <a:t>INTRODUCTION</a:t>
            </a:r>
          </a:p>
          <a:p>
            <a:r>
              <a:rPr lang="en-GB" i="1" dirty="0"/>
              <a:t>In a group, such as a family or local community, relationships are often characterized by people with power and people without power. </a:t>
            </a:r>
          </a:p>
          <a:p>
            <a:r>
              <a:rPr lang="en-GB" i="1" dirty="0"/>
              <a:t>Those with power have a privilege in the society. </a:t>
            </a:r>
          </a:p>
          <a:p>
            <a:r>
              <a:rPr lang="en-GB" i="1" dirty="0"/>
              <a:t>Those with less power or without power (e.g. children) are less able to protect, support and defend themselves and are at higher risk. </a:t>
            </a:r>
          </a:p>
          <a:p>
            <a:pPr marL="0" indent="0">
              <a:buNone/>
            </a:pPr>
            <a:endParaRPr lang="en-GB" dirty="0"/>
          </a:p>
          <a:p>
            <a:pPr marL="0" indent="0">
              <a:buNone/>
            </a:pPr>
            <a:r>
              <a:rPr lang="en-GB" b="1" dirty="0"/>
              <a:t>PLENARY ACTIVITY (20 minutes)</a:t>
            </a:r>
            <a:endParaRPr lang="en-GB" dirty="0"/>
          </a:p>
          <a:p>
            <a:r>
              <a:rPr lang="en-GB" dirty="0"/>
              <a:t>Ask participants to stand side-by side along the edge of a wall or move to an open space. </a:t>
            </a:r>
          </a:p>
          <a:p>
            <a:r>
              <a:rPr lang="en-GB" dirty="0"/>
              <a:t>Assign a role to each participant</a:t>
            </a:r>
          </a:p>
          <a:p>
            <a:r>
              <a:rPr lang="en-GB" i="1" dirty="0"/>
              <a:t>Reflect on your role</a:t>
            </a:r>
          </a:p>
          <a:p>
            <a:pPr lvl="1"/>
            <a:r>
              <a:rPr lang="en-GB" i="1" dirty="0"/>
              <a:t>Do not tell anyone else your role </a:t>
            </a:r>
          </a:p>
          <a:p>
            <a:pPr lvl="1"/>
            <a:r>
              <a:rPr lang="en-GB" i="1" dirty="0"/>
              <a:t>Take a few minutes to think yourself into the role.</a:t>
            </a:r>
          </a:p>
          <a:p>
            <a:pPr lvl="1"/>
            <a:r>
              <a:rPr lang="en-GB" i="1" dirty="0"/>
              <a:t>Imagine what life is like as this person. </a:t>
            </a:r>
          </a:p>
          <a:p>
            <a:pPr lvl="1"/>
            <a:r>
              <a:rPr lang="en-GB" i="1" dirty="0"/>
              <a:t>We have purposefully not given you more information about the person, as we want you to imagine the situation they are in. </a:t>
            </a:r>
          </a:p>
          <a:p>
            <a:pPr lvl="1"/>
            <a:r>
              <a:rPr lang="en-GB" i="1" dirty="0"/>
              <a:t>If you do not have the answer to a question, please guess based on the information you do have.</a:t>
            </a:r>
          </a:p>
          <a:p>
            <a:endParaRPr lang="en-GB" i="1"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2EF103BB-A558-341D-74E2-D3A831F0F0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AE6C085-7711-5CB6-1191-2D0BACE3833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31</a:t>
            </a:fld>
            <a:endParaRPr lang="en-US" sz="1200" dirty="0">
              <a:latin typeface="+mn-lt"/>
            </a:endParaRPr>
          </a:p>
        </p:txBody>
      </p:sp>
    </p:spTree>
    <p:extLst>
      <p:ext uri="{BB962C8B-B14F-4D97-AF65-F5344CB8AC3E}">
        <p14:creationId xmlns:p14="http://schemas.microsoft.com/office/powerpoint/2010/main" val="2929365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r>
              <a:rPr lang="en-GB" i="1" dirty="0"/>
              <a:t>Respond to the statements we will read out</a:t>
            </a:r>
            <a:endParaRPr lang="en-GB" dirty="0"/>
          </a:p>
          <a:p>
            <a:pPr lvl="1"/>
            <a:r>
              <a:rPr lang="en-GB" i="1" dirty="0"/>
              <a:t>If you agree and can answer yes in your character, take one step forward.</a:t>
            </a:r>
          </a:p>
          <a:p>
            <a:pPr lvl="2"/>
            <a:r>
              <a:rPr lang="en-GB" i="1" dirty="0"/>
              <a:t>A large step means you can say yes easily</a:t>
            </a:r>
          </a:p>
          <a:p>
            <a:pPr lvl="2"/>
            <a:r>
              <a:rPr lang="en-GB" i="1" dirty="0"/>
              <a:t>A small step means it is somewhat true for you. </a:t>
            </a:r>
          </a:p>
          <a:p>
            <a:pPr lvl="1"/>
            <a:r>
              <a:rPr lang="en-GB" i="1" dirty="0"/>
              <a:t>If your answer is no or not application for your character, do not step forward and remain in place.</a:t>
            </a:r>
          </a:p>
          <a:p>
            <a:r>
              <a:rPr lang="en-US" dirty="0"/>
              <a:t>Read the following statements, one at a time</a:t>
            </a:r>
          </a:p>
          <a:p>
            <a:r>
              <a:rPr lang="en-US" dirty="0"/>
              <a:t>Allowing time for participants to consider the question and move forward. </a:t>
            </a:r>
          </a:p>
          <a:p>
            <a:r>
              <a:rPr lang="en-US" b="1" dirty="0"/>
              <a:t>Statements</a:t>
            </a:r>
            <a:endParaRPr lang="en-BE" b="1" dirty="0"/>
          </a:p>
          <a:p>
            <a:pPr lvl="1"/>
            <a:r>
              <a:rPr lang="en-US" i="1" dirty="0"/>
              <a:t>You go to / have gone to school </a:t>
            </a:r>
            <a:endParaRPr lang="en-BE" i="1" dirty="0"/>
          </a:p>
          <a:p>
            <a:pPr lvl="1"/>
            <a:r>
              <a:rPr lang="en-US" i="1" dirty="0"/>
              <a:t>You feel safe </a:t>
            </a:r>
            <a:endParaRPr lang="en-BE" i="1" dirty="0"/>
          </a:p>
          <a:p>
            <a:pPr lvl="1"/>
            <a:r>
              <a:rPr lang="en-US" i="1" dirty="0"/>
              <a:t>You have lots of information about children’s rights and how to protect yourself </a:t>
            </a:r>
            <a:endParaRPr lang="en-BE" i="1" dirty="0"/>
          </a:p>
          <a:p>
            <a:pPr lvl="1"/>
            <a:r>
              <a:rPr lang="en-US" i="1" dirty="0"/>
              <a:t>You are not discriminated against in any way </a:t>
            </a:r>
            <a:endParaRPr lang="en-BE" i="1" dirty="0"/>
          </a:p>
          <a:p>
            <a:pPr lvl="1"/>
            <a:r>
              <a:rPr lang="en-US" i="1" dirty="0"/>
              <a:t>Your family is with you </a:t>
            </a:r>
            <a:endParaRPr lang="en-BE" i="1" dirty="0"/>
          </a:p>
          <a:p>
            <a:pPr lvl="1"/>
            <a:r>
              <a:rPr lang="en-US" i="1" dirty="0"/>
              <a:t>You do not need to worry about money and food </a:t>
            </a:r>
            <a:endParaRPr lang="en-BE" i="1" dirty="0"/>
          </a:p>
          <a:p>
            <a:pPr lvl="1"/>
            <a:r>
              <a:rPr lang="en-US" i="1" dirty="0"/>
              <a:t>You are healthy and happy </a:t>
            </a:r>
            <a:endParaRPr lang="en-BE" i="1" dirty="0"/>
          </a:p>
          <a:p>
            <a:pPr lvl="1"/>
            <a:r>
              <a:rPr lang="en-US" i="1" dirty="0"/>
              <a:t>You can access medical facilities when you are sick </a:t>
            </a:r>
            <a:endParaRPr lang="en-BE" i="1" dirty="0"/>
          </a:p>
          <a:p>
            <a:pPr lvl="1"/>
            <a:r>
              <a:rPr lang="en-US" i="1" dirty="0"/>
              <a:t>Your family is influential in the community/ people respect them </a:t>
            </a:r>
            <a:endParaRPr lang="en-BE" i="1" dirty="0"/>
          </a:p>
          <a:p>
            <a:pPr lvl="1"/>
            <a:r>
              <a:rPr lang="en-US" i="1" dirty="0"/>
              <a:t>You have adequate leisure time (play for children) </a:t>
            </a:r>
            <a:endParaRPr lang="en-BE" i="1" dirty="0"/>
          </a:p>
          <a:p>
            <a:pPr lvl="1"/>
            <a:r>
              <a:rPr lang="en-US" i="1" dirty="0"/>
              <a:t>You can easily have someone to help you when you are in trouble </a:t>
            </a:r>
            <a:endParaRPr lang="en-BE" i="1" dirty="0"/>
          </a:p>
          <a:p>
            <a:pPr lvl="1"/>
            <a:r>
              <a:rPr lang="en-US" i="1" dirty="0"/>
              <a:t>You are not disabled</a:t>
            </a:r>
            <a:endParaRPr lang="en-BE" i="1" dirty="0"/>
          </a:p>
          <a:p>
            <a:pPr lvl="1"/>
            <a:r>
              <a:rPr lang="en-US" i="1" dirty="0"/>
              <a:t>People will listen to your opinions</a:t>
            </a:r>
            <a:endParaRPr lang="en-GB" i="1" dirty="0"/>
          </a:p>
          <a:p>
            <a:r>
              <a:rPr lang="en-US" i="1" dirty="0"/>
              <a:t>Now I will read out a few more statements. If you can answer yes, you will take a step back instead of forward. </a:t>
            </a:r>
            <a:endParaRPr lang="en-BE" i="1" dirty="0"/>
          </a:p>
          <a:p>
            <a:pPr lvl="1"/>
            <a:r>
              <a:rPr lang="en-US" i="1" dirty="0"/>
              <a:t>You do not know if you will have food to eat tonight.</a:t>
            </a:r>
            <a:endParaRPr lang="en-BE" i="1" dirty="0"/>
          </a:p>
          <a:p>
            <a:pPr lvl="1"/>
            <a:r>
              <a:rPr lang="en-US" i="1" dirty="0"/>
              <a:t>You live in an environment where people are very different from you.</a:t>
            </a:r>
            <a:endParaRPr lang="en-BE" i="1" dirty="0"/>
          </a:p>
          <a:p>
            <a:pPr lvl="1"/>
            <a:r>
              <a:rPr lang="en-US" i="1" dirty="0"/>
              <a:t>You have a lot of stress that is impacting your day-to-day life. </a:t>
            </a:r>
            <a:endParaRPr lang="en-BE" i="1" dirty="0"/>
          </a:p>
          <a:p>
            <a:pPr lvl="1"/>
            <a:r>
              <a:rPr lang="en-US" i="1" dirty="0"/>
              <a:t>You have physical health challenges or concerns.</a:t>
            </a:r>
            <a:endParaRPr lang="en-BE" i="1" dirty="0"/>
          </a:p>
          <a:p>
            <a:pPr lvl="1"/>
            <a:r>
              <a:rPr lang="en-US" i="1" dirty="0"/>
              <a:t>You have mental health challenges or concerns. </a:t>
            </a:r>
          </a:p>
          <a:p>
            <a:pPr marL="0" indent="0">
              <a:buNone/>
            </a:pPr>
            <a:endParaRPr lang="en-US" b="1" dirty="0"/>
          </a:p>
          <a:p>
            <a:pPr marL="0" indent="0">
              <a:buNone/>
            </a:pPr>
            <a:r>
              <a:rPr lang="en-US" b="1" dirty="0"/>
              <a:t>PLENARY DISCUSSION</a:t>
            </a:r>
            <a:endParaRPr lang="en-GB" b="1" dirty="0"/>
          </a:p>
          <a:p>
            <a:r>
              <a:rPr lang="en-GB" dirty="0"/>
              <a:t>Ask participants to reveal their id</a:t>
            </a:r>
            <a:r>
              <a:rPr lang="en-US" dirty="0"/>
              <a:t>entity, one by one, by reading aloud their role card. </a:t>
            </a:r>
          </a:p>
          <a:p>
            <a:pPr lvl="0"/>
            <a:r>
              <a:rPr lang="en-US" i="1" dirty="0"/>
              <a:t>Participants stuck in the back, what made you vulnerable?</a:t>
            </a:r>
          </a:p>
          <a:p>
            <a:pPr lvl="0"/>
            <a:r>
              <a:rPr lang="en-US" i="1" dirty="0"/>
              <a:t>Participants in the front, what gave you power? </a:t>
            </a:r>
          </a:p>
          <a:p>
            <a:r>
              <a:rPr lang="en-US" i="1" dirty="0"/>
              <a:t>The power walk shows us that certain factors such as age, disability, and status that give some members of the community power, and (the absence of which) makes other members of the community (especially children) at risk of violence, loss, insecurity and suffering.</a:t>
            </a:r>
            <a:endParaRPr lang="en-BE" i="1" dirty="0"/>
          </a:p>
          <a:p>
            <a:endParaRPr lang="en-CA" dirty="0"/>
          </a:p>
        </p:txBody>
      </p:sp>
      <p:sp>
        <p:nvSpPr>
          <p:cNvPr id="4" name="Google Shape;725;p48:notes">
            <a:extLst>
              <a:ext uri="{FF2B5EF4-FFF2-40B4-BE49-F238E27FC236}">
                <a16:creationId xmlns:a16="http://schemas.microsoft.com/office/drawing/2014/main" id="{C3ECEA37-B464-D711-5DB0-658AFBB8D7A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32</a:t>
            </a:fld>
            <a:endParaRPr lang="en-US" sz="1200" dirty="0">
              <a:latin typeface="+mn-lt"/>
            </a:endParaRPr>
          </a:p>
        </p:txBody>
      </p:sp>
    </p:spTree>
    <p:extLst>
      <p:ext uri="{BB962C8B-B14F-4D97-AF65-F5344CB8AC3E}">
        <p14:creationId xmlns:p14="http://schemas.microsoft.com/office/powerpoint/2010/main" val="17077946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r>
              <a:rPr lang="en-GB" dirty="0"/>
              <a:t>Adapt the characteristics presented on the Power Wheel to your context. </a:t>
            </a:r>
            <a:endParaRPr lang="en-GB" b="1" dirty="0"/>
          </a:p>
          <a:p>
            <a:pPr marL="0" indent="0">
              <a:buNone/>
            </a:pPr>
            <a:r>
              <a:rPr lang="en-US" dirty="0"/>
              <a:t>_____________________________________________________________________________</a:t>
            </a:r>
            <a:endParaRPr lang="en-US" dirty="0">
              <a:cs typeface="Calibri"/>
            </a:endParaRPr>
          </a:p>
          <a:p>
            <a:pPr marL="0" indent="0">
              <a:buNone/>
            </a:pPr>
            <a:endParaRPr lang="en-GB" b="1" i="0" dirty="0"/>
          </a:p>
          <a:p>
            <a:pPr marL="0" indent="0">
              <a:buNone/>
            </a:pPr>
            <a:r>
              <a:rPr lang="en-GB" b="1" i="0" dirty="0"/>
              <a:t>INTRODUCTION</a:t>
            </a:r>
          </a:p>
          <a:p>
            <a:r>
              <a:rPr lang="en-GB" i="1" dirty="0"/>
              <a:t>Everyone, including children, has certain characteristics and experiences that provide privilege or advantage or cause oppression/place them at a disadvantage</a:t>
            </a:r>
          </a:p>
          <a:p>
            <a:pPr lvl="1"/>
            <a:r>
              <a:rPr lang="en-GB" i="1" dirty="0"/>
              <a:t>Privilege is an advantage or authority, can lead to more power</a:t>
            </a:r>
          </a:p>
          <a:p>
            <a:pPr lvl="1"/>
            <a:r>
              <a:rPr lang="en-GB" i="1" dirty="0"/>
              <a:t>Oppression or being disadvantaged is when power is being exercised on you by others or conditions that reduce the person's chances of success, survival, etc.</a:t>
            </a:r>
          </a:p>
          <a:p>
            <a:r>
              <a:rPr lang="en-GB" i="0" dirty="0"/>
              <a:t>Present the slide</a:t>
            </a:r>
          </a:p>
          <a:p>
            <a:pPr marL="626745" lvl="1" indent="-169545"/>
            <a:r>
              <a:rPr lang="en-GB" i="1" dirty="0"/>
              <a:t>Characteristics on top of the line can provide privilege/advantage/or power in many contexts</a:t>
            </a:r>
            <a:endParaRPr lang="en-GB" i="1" dirty="0">
              <a:cs typeface="Calibri"/>
            </a:endParaRPr>
          </a:p>
          <a:p>
            <a:pPr marL="626745" lvl="1" indent="-169545"/>
            <a:r>
              <a:rPr lang="en-GB" i="1" dirty="0"/>
              <a:t>Underneath the line, the characteristics often create lack of power or disadvantage</a:t>
            </a:r>
            <a:endParaRPr lang="en-GB" i="1" dirty="0">
              <a:cs typeface="Calibri" panose="020F0502020204030204"/>
            </a:endParaRPr>
          </a:p>
          <a:p>
            <a:pPr marL="626745" lvl="1" indent="-169545"/>
            <a:r>
              <a:rPr lang="en-GB" i="1" dirty="0">
                <a:cs typeface="Calibri" panose="020F0502020204030204"/>
              </a:rPr>
              <a:t>The elements listed on the slide are only examples, and may not be relevant to your identity or life experiences</a:t>
            </a:r>
            <a:endParaRPr lang="en-GB" i="1" dirty="0"/>
          </a:p>
          <a:p>
            <a:pPr marL="626745" lvl="1" indent="-169545"/>
            <a:r>
              <a:rPr lang="en-GB" i="1" dirty="0">
                <a:cs typeface="Calibri"/>
              </a:rPr>
              <a:t>There are also many factors that combined influence one's ability to feel privilege/power or disadvantaged/lack of power that are not clearly expressed in this graphic </a:t>
            </a:r>
            <a:endParaRPr lang="en-GB" i="1" dirty="0"/>
          </a:p>
          <a:p>
            <a:pPr lvl="0"/>
            <a:r>
              <a:rPr lang="en-GB" i="1" dirty="0"/>
              <a:t>Does </a:t>
            </a:r>
            <a:r>
              <a:rPr lang="en-US" i="1" dirty="0"/>
              <a:t>anyone have any questions?</a:t>
            </a:r>
          </a:p>
          <a:p>
            <a:pPr marL="182245" indent="-182245"/>
            <a:r>
              <a:rPr lang="en-US" i="1" dirty="0"/>
              <a:t>Does anyone agree or disagree?</a:t>
            </a:r>
            <a:endParaRPr lang="en-US" i="1" dirty="0">
              <a:cs typeface="Calibri"/>
            </a:endParaRPr>
          </a:p>
          <a:p>
            <a:pPr marL="0" indent="0">
              <a:buNone/>
            </a:pPr>
            <a:endParaRPr lang="en-US" dirty="0"/>
          </a:p>
          <a:p>
            <a:pPr marL="0" indent="0">
              <a:buNone/>
            </a:pPr>
            <a:r>
              <a:rPr lang="en-US" b="1" dirty="0"/>
              <a:t>INDIVIDUAL WORK (15 minutes)</a:t>
            </a:r>
          </a:p>
          <a:p>
            <a:pPr marL="182245" marR="0" lvl="0" indent="-18224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Like the power walk that we did earlier, this exercise looks at how people with different characteristics experience power/advantage or lack of power/disadvantage.</a:t>
            </a:r>
            <a:endParaRPr lang="en-US" dirty="0">
              <a:cs typeface="Calibri" panose="020F0502020204030204"/>
            </a:endParaRPr>
          </a:p>
          <a:p>
            <a:r>
              <a:rPr lang="en-US" dirty="0"/>
              <a:t>Guide participants to </a:t>
            </a:r>
            <a:r>
              <a:rPr lang="en-US" b="1" dirty="0"/>
              <a:t>Workbook page 12: Power wheel</a:t>
            </a:r>
          </a:p>
          <a:p>
            <a:pPr lvl="1"/>
            <a:r>
              <a:rPr lang="en-US" i="1" dirty="0"/>
              <a:t>Take 5 min to review the power wheel</a:t>
            </a:r>
          </a:p>
          <a:p>
            <a:pPr marL="626745" lvl="1" indent="-169545"/>
            <a:r>
              <a:rPr lang="en-US" i="1" dirty="0"/>
              <a:t>Reflect individually on your own social identity and how that may impact the way you deliver case management services</a:t>
            </a:r>
            <a:endParaRPr lang="en-US" i="1" dirty="0">
              <a:cs typeface="Calibri"/>
            </a:endParaRPr>
          </a:p>
          <a:p>
            <a:pPr marL="626745" lvl="1" indent="-169545"/>
            <a:r>
              <a:rPr lang="en-US" i="1" dirty="0"/>
              <a:t>Write above the line what characteristics you have personally that you feel provide you with privilege/advantage/power</a:t>
            </a:r>
            <a:endParaRPr lang="en-US" i="1" dirty="0">
              <a:cs typeface="Calibri"/>
            </a:endParaRPr>
          </a:p>
          <a:p>
            <a:pPr marL="626745" lvl="1" indent="-169545"/>
            <a:r>
              <a:rPr lang="en-US" i="1" dirty="0"/>
              <a:t>Write below the line what characteristics you have personally that you feel cause oppression/disadvantage/lack of power</a:t>
            </a:r>
            <a:endParaRPr lang="en-US" i="1" dirty="0">
              <a:cs typeface="Calibri" panose="020F0502020204030204"/>
            </a:endParaRPr>
          </a:p>
          <a:p>
            <a:r>
              <a:rPr lang="en-US" i="1" dirty="0"/>
              <a:t>Our experience of power and privilege (or lack of) affects our opinions and decisions as a caseworker. </a:t>
            </a:r>
          </a:p>
          <a:p>
            <a:r>
              <a:rPr lang="en-US" i="1" dirty="0"/>
              <a:t>It is important to be aware of your own experiences when working with children.</a:t>
            </a:r>
            <a:endParaRPr lang="en-BE" i="1" dirty="0"/>
          </a:p>
          <a:p>
            <a:pPr marL="0" indent="0">
              <a:buNone/>
            </a:pPr>
            <a:endParaRPr lang="en-US" dirty="0"/>
          </a:p>
          <a:p>
            <a:pPr marL="0" indent="0">
              <a:buNone/>
            </a:pPr>
            <a:r>
              <a:rPr lang="en-US" b="1" dirty="0"/>
              <a:t>CONTINUED </a:t>
            </a:r>
            <a:r>
              <a:rPr lang="en-US" b="1" dirty="0">
                <a:sym typeface="Wingdings" panose="05000000000000000000" pitchFamily="2" charset="2"/>
              </a:rPr>
              <a:t></a:t>
            </a:r>
            <a:endParaRPr lang="en-US" b="1" dirty="0"/>
          </a:p>
        </p:txBody>
      </p:sp>
      <p:sp>
        <p:nvSpPr>
          <p:cNvPr id="6" name="Slide Image Placeholder 5">
            <a:extLst>
              <a:ext uri="{FF2B5EF4-FFF2-40B4-BE49-F238E27FC236}">
                <a16:creationId xmlns:a16="http://schemas.microsoft.com/office/drawing/2014/main" id="{C86454D7-9859-CAA2-4E08-192139F9024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683CA4D-D684-C37B-C199-CA640BCF1281}"/>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33</a:t>
            </a:fld>
            <a:endParaRPr lang="en-US" sz="1200" dirty="0">
              <a:latin typeface="+mn-lt"/>
            </a:endParaRPr>
          </a:p>
        </p:txBody>
      </p:sp>
    </p:spTree>
    <p:extLst>
      <p:ext uri="{BB962C8B-B14F-4D97-AF65-F5344CB8AC3E}">
        <p14:creationId xmlns:p14="http://schemas.microsoft.com/office/powerpoint/2010/main" val="3832753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n-US" b="1" dirty="0"/>
              <a:t>GROUP DISCUSSION (5 minutes)</a:t>
            </a:r>
          </a:p>
          <a:p>
            <a:r>
              <a:rPr lang="en-US" i="1" dirty="0"/>
              <a:t>Think back to the power walk and to think about the children that are supported by case management in the affected community.</a:t>
            </a:r>
          </a:p>
          <a:p>
            <a:pPr marL="182245" indent="-182245"/>
            <a:r>
              <a:rPr lang="en-US" i="1" dirty="0"/>
              <a:t>Which characteristics have you observed that cause oppression/disadvantage/lack of power or provide privilege/power/advantage to children?</a:t>
            </a:r>
            <a:endParaRPr lang="en-US" i="1" dirty="0">
              <a:cs typeface="Calibri"/>
            </a:endParaRPr>
          </a:p>
          <a:p>
            <a:pPr lvl="1"/>
            <a:r>
              <a:rPr lang="en-US" dirty="0"/>
              <a:t>Example responses:</a:t>
            </a:r>
          </a:p>
          <a:p>
            <a:pPr lvl="2"/>
            <a:r>
              <a:rPr lang="en-US" dirty="0"/>
              <a:t>A child who is part of ethnic or religious majority</a:t>
            </a:r>
          </a:p>
          <a:p>
            <a:pPr lvl="2"/>
            <a:r>
              <a:rPr lang="en-US" dirty="0"/>
              <a:t>A child who is able-bodied or does not have a learning disorder, etc.) </a:t>
            </a:r>
            <a:endParaRPr lang="en-BE" dirty="0"/>
          </a:p>
          <a:p>
            <a:pPr marL="1071245" lvl="2" indent="-156845"/>
            <a:r>
              <a:rPr lang="en-US" dirty="0">
                <a:cs typeface="Calibri"/>
              </a:rPr>
              <a:t>A child young child that cannot speak or express themselves</a:t>
            </a:r>
            <a:endParaRPr lang="en-US" dirty="0"/>
          </a:p>
          <a:p>
            <a:pPr lvl="1"/>
            <a:r>
              <a:rPr lang="en-US" dirty="0"/>
              <a:t>Once someone responds, prompt: </a:t>
            </a:r>
            <a:r>
              <a:rPr lang="en-US" i="1" dirty="0"/>
              <a:t>How does that characteristic impact the child’s life in this context? </a:t>
            </a:r>
          </a:p>
          <a:p>
            <a:pPr lvl="0"/>
            <a:r>
              <a:rPr lang="en-US" i="1" dirty="0"/>
              <a:t>Consider how children experience power and privilege depending on their different characteristics </a:t>
            </a:r>
          </a:p>
          <a:p>
            <a:pPr lvl="1"/>
            <a:r>
              <a:rPr lang="en-US" i="1" dirty="0"/>
              <a:t>Characteristics such as gender, religion, ethnicity, able-bodied or disabled, etc. impact power and privilege for children as well. </a:t>
            </a:r>
          </a:p>
          <a:p>
            <a:pPr lvl="1"/>
            <a:r>
              <a:rPr lang="en-US" i="1" dirty="0"/>
              <a:t>This is what we call intersectionality, multiple intersecting characteristics can increase vulnerability or provide more power or authority. </a:t>
            </a:r>
          </a:p>
          <a:p>
            <a:pPr marL="626745" lvl="1" indent="-169545"/>
            <a:r>
              <a:rPr lang="en-US" i="1" dirty="0"/>
              <a:t>Often, people with power are unaware of their privilege and people without power are aware of their disadvantages in society.</a:t>
            </a:r>
            <a:endParaRPr lang="en-US" i="1" dirty="0">
              <a:cs typeface="Calibri" panose="020F0502020204030204"/>
            </a:endParaRPr>
          </a:p>
          <a:p>
            <a:r>
              <a:rPr lang="en-US" i="1" dirty="0"/>
              <a:t>We have discussed lots of different characteristics, but now we will focus on age and developmental stage which can be seen in the evolving capacities of the child.</a:t>
            </a:r>
            <a:endParaRPr lang="en-BE" i="1" dirty="0"/>
          </a:p>
          <a:p>
            <a:pPr marL="0" indent="0">
              <a:buNone/>
            </a:pPr>
            <a:endParaRPr lang="en-CA" dirty="0">
              <a:cs typeface="Calibri" panose="020F0502020204030204"/>
            </a:endParaRPr>
          </a:p>
        </p:txBody>
      </p:sp>
      <p:sp>
        <p:nvSpPr>
          <p:cNvPr id="6" name="Google Shape;725;p48:notes">
            <a:extLst>
              <a:ext uri="{FF2B5EF4-FFF2-40B4-BE49-F238E27FC236}">
                <a16:creationId xmlns:a16="http://schemas.microsoft.com/office/drawing/2014/main" id="{45343F7E-204B-4144-5467-D3648F650D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34</a:t>
            </a:fld>
            <a:endParaRPr lang="en-US" sz="1200" dirty="0">
              <a:latin typeface="+mn-lt"/>
            </a:endParaRPr>
          </a:p>
        </p:txBody>
      </p:sp>
    </p:spTree>
    <p:extLst>
      <p:ext uri="{BB962C8B-B14F-4D97-AF65-F5344CB8AC3E}">
        <p14:creationId xmlns:p14="http://schemas.microsoft.com/office/powerpoint/2010/main" val="2853258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dirty="0"/>
              <a:t>Present the slide</a:t>
            </a:r>
          </a:p>
          <a:p>
            <a:r>
              <a:rPr lang="en-US" i="1" dirty="0"/>
              <a:t>Does anyone have any questions or comments?</a:t>
            </a:r>
          </a:p>
          <a:p>
            <a:pPr marL="182245" indent="-182245"/>
            <a:r>
              <a:rPr lang="en-US" i="1" dirty="0"/>
              <a:t>In the next session we will explore how child development concepts should be used by caseworkers to achieve child protection outcomes in case management by adapting to the child’s age and developmental stage</a:t>
            </a:r>
            <a:endParaRPr lang="en-BE" i="1" dirty="0">
              <a:cs typeface="Calibri" panose="020F0502020204030204"/>
            </a:endParaRPr>
          </a:p>
        </p:txBody>
      </p:sp>
      <p:sp>
        <p:nvSpPr>
          <p:cNvPr id="6" name="Slide Image Placeholder 5">
            <a:extLst>
              <a:ext uri="{FF2B5EF4-FFF2-40B4-BE49-F238E27FC236}">
                <a16:creationId xmlns:a16="http://schemas.microsoft.com/office/drawing/2014/main" id="{1B34C1B9-9285-F831-803C-77CC7F860F0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D21F32A-22D0-4F34-1C0F-A359904D653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35</a:t>
            </a:fld>
            <a:endParaRPr lang="en-US" sz="1200" dirty="0">
              <a:latin typeface="+mn-lt"/>
            </a:endParaRPr>
          </a:p>
        </p:txBody>
      </p:sp>
    </p:spTree>
    <p:extLst>
      <p:ext uri="{BB962C8B-B14F-4D97-AF65-F5344CB8AC3E}">
        <p14:creationId xmlns:p14="http://schemas.microsoft.com/office/powerpoint/2010/main" val="97829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SESSION 4 DURATION: 1h20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GB" dirty="0"/>
          </a:p>
          <a:p>
            <a:pPr marL="0" indent="0">
              <a:buNone/>
            </a:pPr>
            <a:r>
              <a:rPr lang="en-GB" b="1" dirty="0"/>
              <a:t>EXPLANATION</a:t>
            </a:r>
          </a:p>
          <a:p>
            <a:pPr lvl="0"/>
            <a:r>
              <a:rPr lang="en-GB" i="1" dirty="0"/>
              <a:t>Age, developmental stage and abilities are linked to individual characteristics (vulnerabilities and strengths)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Age, developmental stage and abilities also determine the extent to which the child is capable of understanding what is happening and what is in their best interests.</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Knowledge on children’s development is important for a caseworker</a:t>
            </a:r>
          </a:p>
          <a:p>
            <a:pPr marL="626745" lvl="1" indent="-169545"/>
            <a:r>
              <a:rPr lang="en-GB" i="1" dirty="0"/>
              <a:t>A caseworker should provide case management and support that is tailored to the individual needs of the child</a:t>
            </a:r>
            <a:endParaRPr lang="en-GB" i="1" dirty="0">
              <a:cs typeface="Calibri"/>
            </a:endParaRPr>
          </a:p>
          <a:p>
            <a:pPr lvl="1"/>
            <a:r>
              <a:rPr lang="en-GB" i="1" dirty="0"/>
              <a:t>A child’s needs and level of risk depend on the child’s age, developmental stage and abilities</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36</a:t>
            </a:fld>
            <a:endParaRPr lang="en-US" sz="1200" dirty="0">
              <a:latin typeface="+mn-lt"/>
            </a:endParaRPr>
          </a:p>
        </p:txBody>
      </p:sp>
    </p:spTree>
    <p:extLst>
      <p:ext uri="{BB962C8B-B14F-4D97-AF65-F5344CB8AC3E}">
        <p14:creationId xmlns:p14="http://schemas.microsoft.com/office/powerpoint/2010/main" val="643745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As children develop from infants to adolescence:</a:t>
            </a:r>
          </a:p>
          <a:p>
            <a:pPr lvl="1"/>
            <a:r>
              <a:rPr lang="en-GB" i="1" dirty="0"/>
              <a:t>They go through different developmental stages </a:t>
            </a:r>
          </a:p>
          <a:p>
            <a:pPr lvl="1"/>
            <a:r>
              <a:rPr lang="en-GB" i="1" dirty="0"/>
              <a:t>They achieve developmental milestones: specific abilities that most of the children achieve by a certain age. </a:t>
            </a:r>
          </a:p>
          <a:p>
            <a:pPr lvl="0"/>
            <a:r>
              <a:rPr lang="en-GB" i="1" dirty="0"/>
              <a:t>According to context and culture:</a:t>
            </a:r>
          </a:p>
          <a:p>
            <a:pPr lvl="1"/>
            <a:r>
              <a:rPr lang="en-GB" i="1" dirty="0"/>
              <a:t>Age groups can vary</a:t>
            </a:r>
          </a:p>
          <a:p>
            <a:pPr lvl="1"/>
            <a:r>
              <a:rPr lang="en-GB" i="1" dirty="0"/>
              <a:t>Developmental stages are often organised into different stages of development.</a:t>
            </a:r>
          </a:p>
          <a:p>
            <a:pPr marL="182245" indent="-182245"/>
            <a:r>
              <a:rPr lang="en-GB" i="1" dirty="0"/>
              <a:t>The stages of development used in the case management training toolkit: </a:t>
            </a:r>
            <a:endParaRPr lang="en-GB" i="1" dirty="0">
              <a:cs typeface="Calibri"/>
            </a:endParaRPr>
          </a:p>
          <a:p>
            <a:pPr lvl="1"/>
            <a:r>
              <a:rPr lang="en-GB" i="0" dirty="0"/>
              <a:t>Present the slide</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You can also find this on </a:t>
            </a:r>
            <a:r>
              <a:rPr lang="en-GB" sz="1200" b="1" i="1" dirty="0"/>
              <a:t>Workbook page 13: Different areas of development and different developmental stages</a:t>
            </a:r>
          </a:p>
          <a:p>
            <a:pPr marL="182245" indent="-182245">
              <a:defRPr/>
            </a:pPr>
            <a:r>
              <a:rPr lang="en-GB" b="1" i="1" dirty="0">
                <a:cs typeface="Calibri"/>
              </a:rPr>
              <a:t>Source: Alliance Child Wellbeing Framework</a:t>
            </a:r>
          </a:p>
        </p:txBody>
      </p:sp>
      <p:sp>
        <p:nvSpPr>
          <p:cNvPr id="6" name="Slide Image Placeholder 5">
            <a:extLst>
              <a:ext uri="{FF2B5EF4-FFF2-40B4-BE49-F238E27FC236}">
                <a16:creationId xmlns:a16="http://schemas.microsoft.com/office/drawing/2014/main" id="{1D5DA287-3D36-3731-D146-2FB9D4963E6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0B57AB9-50F1-8F54-CDAF-3B94D4B8A21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37</a:t>
            </a:fld>
            <a:endParaRPr lang="en-US" sz="1200" dirty="0">
              <a:latin typeface="+mn-lt"/>
            </a:endParaRPr>
          </a:p>
        </p:txBody>
      </p:sp>
    </p:spTree>
    <p:extLst>
      <p:ext uri="{BB962C8B-B14F-4D97-AF65-F5344CB8AC3E}">
        <p14:creationId xmlns:p14="http://schemas.microsoft.com/office/powerpoint/2010/main" val="4027532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pPr marL="182563" indent="-182563"/>
            <a:r>
              <a:rPr lang="en-GB" i="1" dirty="0"/>
              <a:t>Child Development</a:t>
            </a:r>
          </a:p>
          <a:p>
            <a:pPr marL="627063" lvl="1" indent="-182563"/>
            <a:r>
              <a:rPr lang="en-GB" i="1" dirty="0"/>
              <a:t>It is the process of individual growth and maturation from birth to adulthood. </a:t>
            </a:r>
          </a:p>
          <a:p>
            <a:pPr marL="627063" lvl="1" indent="-182563"/>
            <a:r>
              <a:rPr lang="en-GB" i="1" dirty="0"/>
              <a:t>It concerns the physical, cognitive, emotional, and social changes that occur in all children and young people as they grow older </a:t>
            </a:r>
          </a:p>
          <a:p>
            <a:r>
              <a:rPr lang="en-GB" i="0" dirty="0"/>
              <a:t>Present the slide</a:t>
            </a:r>
          </a:p>
          <a:p>
            <a:pPr lvl="1"/>
            <a:r>
              <a:rPr lang="en-GB" i="1" dirty="0"/>
              <a:t>Physical changes are about body growth and maturation: growing taller, gaining weight, hand-eye coordination, fine motor skills (grabbing, holding a pen), muscle development, gross motor skills such as crawling and walking, and physical changes linked to puberty.</a:t>
            </a:r>
          </a:p>
          <a:p>
            <a:pPr lvl="1"/>
            <a:r>
              <a:rPr lang="en-GB" i="1" dirty="0"/>
              <a:t>Cognitive changes are about learning language, remembering facts, solving problems, curiosity, imagination, processing information, and abstract thinking.</a:t>
            </a:r>
          </a:p>
          <a:p>
            <a:pPr lvl="1"/>
            <a:r>
              <a:rPr lang="en-GB" i="1" dirty="0"/>
              <a:t>Emotional changes are about learning to identify emotions in self and others, learning to express and regulate emotions, expressing self-confidence, and developing a sense of self.</a:t>
            </a:r>
          </a:p>
          <a:p>
            <a:pPr lvl="1"/>
            <a:r>
              <a:rPr lang="en-GB" i="1" dirty="0"/>
              <a:t>Social Changes are about learning verbal and non-verbal skills and the ability to express needs, opinions, and motives, learning to cooperate and take turns, and developing empathy and consideration for others.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1" dirty="0"/>
              <a:t>You can also find this on </a:t>
            </a:r>
            <a:r>
              <a:rPr lang="en-GB" sz="1200" b="1" i="1" dirty="0"/>
              <a:t>Workbook page 13: Different areas of development and different developmental stages</a:t>
            </a:r>
            <a:endParaRPr lang="en-GB" i="1" dirty="0"/>
          </a:p>
        </p:txBody>
      </p:sp>
      <p:sp>
        <p:nvSpPr>
          <p:cNvPr id="6" name="Slide Image Placeholder 5">
            <a:extLst>
              <a:ext uri="{FF2B5EF4-FFF2-40B4-BE49-F238E27FC236}">
                <a16:creationId xmlns:a16="http://schemas.microsoft.com/office/drawing/2014/main" id="{22888005-A90E-93BE-D226-9897D37BADA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F2AFA52-2144-1F5F-7B0D-8F807DE7E5B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38</a:t>
            </a:fld>
            <a:endParaRPr lang="en-US" sz="1200" dirty="0">
              <a:latin typeface="+mn-lt"/>
            </a:endParaRPr>
          </a:p>
        </p:txBody>
      </p:sp>
    </p:spTree>
    <p:extLst>
      <p:ext uri="{BB962C8B-B14F-4D97-AF65-F5344CB8AC3E}">
        <p14:creationId xmlns:p14="http://schemas.microsoft.com/office/powerpoint/2010/main" val="3062646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GROUP WORK (15 minutes)</a:t>
            </a:r>
          </a:p>
          <a:p>
            <a:r>
              <a:rPr lang="en-GB" dirty="0"/>
              <a:t>Divide the participants into 3 groups</a:t>
            </a:r>
          </a:p>
          <a:p>
            <a:pPr lvl="1"/>
            <a:r>
              <a:rPr lang="en-GB" dirty="0"/>
              <a:t>Assign 1 developmental stages per group (1) early childhood, (2) middle childhood, (3) adolescence</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Provide each group with a flipchart and a pen </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Ask the participants to close their workbook so they don’t see the answers</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Present the slide</a:t>
            </a:r>
          </a:p>
          <a:p>
            <a:pPr marL="182563" marR="0" lvl="0"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In your groups:</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Draw the table as shown on the slide</a:t>
            </a:r>
          </a:p>
          <a:p>
            <a:pPr lvl="1"/>
            <a:r>
              <a:rPr lang="en-GB" i="1" dirty="0"/>
              <a:t>Fill in this table for the developmental stages assigned to your group</a:t>
            </a:r>
          </a:p>
          <a:p>
            <a:r>
              <a:rPr lang="en-GB" dirty="0"/>
              <a:t>Provide the participants 15 min to reflect on the different areas of development for their stages </a:t>
            </a:r>
          </a:p>
          <a:p>
            <a:r>
              <a:rPr lang="en-GB" dirty="0"/>
              <a:t>Give a 1-minute warning when 14 min have passed</a:t>
            </a:r>
          </a:p>
          <a:p>
            <a:pPr marL="0" indent="0">
              <a:buNone/>
            </a:pPr>
            <a:endParaRPr lang="en-GB" dirty="0"/>
          </a:p>
          <a:p>
            <a:pPr marL="0" indent="0">
              <a:buNone/>
            </a:pPr>
            <a:r>
              <a:rPr lang="en-GB" b="1" dirty="0"/>
              <a:t>PLENARY DISCUSSION (15 minutes)</a:t>
            </a:r>
          </a:p>
          <a:p>
            <a:r>
              <a:rPr lang="en-GB" dirty="0"/>
              <a:t>Bring the participants back together </a:t>
            </a:r>
          </a:p>
          <a:p>
            <a:r>
              <a:rPr lang="en-GB" dirty="0"/>
              <a:t>Ask for a volunteer of each group to present their responses on evolving capacities</a:t>
            </a:r>
          </a:p>
          <a:p>
            <a:pPr lvl="0"/>
            <a:r>
              <a:rPr lang="en-GB" i="1" dirty="0"/>
              <a:t>Are there are any differences based on gender? </a:t>
            </a:r>
          </a:p>
          <a:p>
            <a:pPr lvl="0"/>
            <a:r>
              <a:rPr lang="en-GB" i="1" dirty="0"/>
              <a:t>Are any differences between cultures or communities when it comes to expectations?</a:t>
            </a:r>
          </a:p>
        </p:txBody>
      </p:sp>
      <p:sp>
        <p:nvSpPr>
          <p:cNvPr id="6" name="Slide Image Placeholder 5">
            <a:extLst>
              <a:ext uri="{FF2B5EF4-FFF2-40B4-BE49-F238E27FC236}">
                <a16:creationId xmlns:a16="http://schemas.microsoft.com/office/drawing/2014/main" id="{CD35E92B-411E-903F-62D7-D8A5ABCEE27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C1F8A77-99C1-DD21-0EB0-84686F0F30D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39</a:t>
            </a:fld>
            <a:endParaRPr lang="en-US" sz="1200" dirty="0">
              <a:latin typeface="+mn-lt"/>
            </a:endParaRPr>
          </a:p>
        </p:txBody>
      </p:sp>
    </p:spTree>
    <p:extLst>
      <p:ext uri="{BB962C8B-B14F-4D97-AF65-F5344CB8AC3E}">
        <p14:creationId xmlns:p14="http://schemas.microsoft.com/office/powerpoint/2010/main" val="149322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sym typeface="Arial"/>
              </a:rPr>
              <a:t>EXPLANATION</a:t>
            </a:r>
          </a:p>
          <a:p>
            <a:r>
              <a:rPr lang="en-GB" dirty="0">
                <a:sym typeface="Arial"/>
              </a:rPr>
              <a:t>Present the slide</a:t>
            </a:r>
          </a:p>
          <a:p>
            <a:r>
              <a:rPr lang="en-GB" b="1" i="1" dirty="0"/>
              <a:t>Module 1-2: </a:t>
            </a:r>
            <a:r>
              <a:rPr lang="en-GB" i="1" dirty="0"/>
              <a:t>the foundational child protection and case management modules.</a:t>
            </a:r>
          </a:p>
          <a:p>
            <a:r>
              <a:rPr lang="en-GB" b="1" i="1" dirty="0"/>
              <a:t>Modules 3: </a:t>
            </a:r>
            <a:r>
              <a:rPr lang="en-GB" i="1" dirty="0"/>
              <a:t>focused on how we communicate with children of different ages, developmental stages, and abilities</a:t>
            </a:r>
          </a:p>
          <a:p>
            <a:r>
              <a:rPr lang="en-GB" b="1" i="1" dirty="0"/>
              <a:t>Modules 4-5: </a:t>
            </a:r>
            <a:r>
              <a:rPr lang="en-GB" i="1" dirty="0"/>
              <a:t>the caseworker's role in providing immediate support and psychosocial support. </a:t>
            </a:r>
          </a:p>
          <a:p>
            <a:r>
              <a:rPr lang="en-GB" b="1" i="1" dirty="0"/>
              <a:t>Modules 6-11: </a:t>
            </a:r>
            <a:r>
              <a:rPr lang="en-GB" i="1" dirty="0"/>
              <a:t>the steps of the case management process</a:t>
            </a:r>
            <a:endParaRPr lang="en-BE" i="1" dirty="0"/>
          </a:p>
        </p:txBody>
      </p:sp>
      <p:sp>
        <p:nvSpPr>
          <p:cNvPr id="6" name="Slide Image Placeholder 5">
            <a:extLst>
              <a:ext uri="{FF2B5EF4-FFF2-40B4-BE49-F238E27FC236}">
                <a16:creationId xmlns:a16="http://schemas.microsoft.com/office/drawing/2014/main" id="{440A1C45-B7DD-9C4F-5F30-C7A053AA95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378E3C8-6775-5E33-567C-8D150ABC90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a:t>
            </a:fld>
            <a:endParaRPr lang="en-US" sz="1200" dirty="0">
              <a:latin typeface="+mn-lt"/>
            </a:endParaRPr>
          </a:p>
        </p:txBody>
      </p:sp>
    </p:spTree>
    <p:extLst>
      <p:ext uri="{BB962C8B-B14F-4D97-AF65-F5344CB8AC3E}">
        <p14:creationId xmlns:p14="http://schemas.microsoft.com/office/powerpoint/2010/main" val="1293834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a:t>
            </a:r>
          </a:p>
          <a:p>
            <a:r>
              <a:rPr lang="en-GB" dirty="0"/>
              <a:t>Guide participants to </a:t>
            </a:r>
            <a:r>
              <a:rPr lang="en-GB" b="1" dirty="0"/>
              <a:t>Workbook page 15-17: Development stages</a:t>
            </a:r>
          </a:p>
          <a:p>
            <a:r>
              <a:rPr lang="en-GB" dirty="0"/>
              <a:t>Present the table on the slide</a:t>
            </a:r>
          </a:p>
          <a:p>
            <a:r>
              <a:rPr lang="en-GB" dirty="0"/>
              <a:t>Link the table with the presentations of each group work.</a:t>
            </a:r>
          </a:p>
          <a:p>
            <a:r>
              <a:rPr lang="en-GB" i="1" dirty="0"/>
              <a:t>Does anyone of have questions or need further clarification?</a:t>
            </a:r>
          </a:p>
          <a:p>
            <a:endParaRPr lang="en-BE" dirty="0"/>
          </a:p>
        </p:txBody>
      </p:sp>
      <p:sp>
        <p:nvSpPr>
          <p:cNvPr id="6" name="Slide Image Placeholder 5">
            <a:extLst>
              <a:ext uri="{FF2B5EF4-FFF2-40B4-BE49-F238E27FC236}">
                <a16:creationId xmlns:a16="http://schemas.microsoft.com/office/drawing/2014/main" id="{DDC889E4-F075-C918-180C-FD2EB02F1C76}"/>
              </a:ext>
            </a:extLst>
          </p:cNvPr>
          <p:cNvSpPr>
            <a:spLocks noGrp="1" noRot="1" noChangeAspect="1"/>
          </p:cNvSpPr>
          <p:nvPr>
            <p:ph type="sldImg"/>
          </p:nvPr>
        </p:nvSpPr>
        <p:spPr>
          <a:xfrm>
            <a:off x="474663" y="414338"/>
            <a:ext cx="6143625" cy="3455987"/>
          </a:xfrm>
        </p:spPr>
      </p:sp>
      <p:sp>
        <p:nvSpPr>
          <p:cNvPr id="2" name="Google Shape;725;p48:notes">
            <a:extLst>
              <a:ext uri="{FF2B5EF4-FFF2-40B4-BE49-F238E27FC236}">
                <a16:creationId xmlns:a16="http://schemas.microsoft.com/office/drawing/2014/main" id="{0A32922E-4E1A-A74D-B378-B2207D82068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40</a:t>
            </a:fld>
            <a:endParaRPr lang="en-US" sz="1200" dirty="0">
              <a:latin typeface="+mn-lt"/>
            </a:endParaRPr>
          </a:p>
        </p:txBody>
      </p:sp>
    </p:spTree>
    <p:extLst>
      <p:ext uri="{BB962C8B-B14F-4D97-AF65-F5344CB8AC3E}">
        <p14:creationId xmlns:p14="http://schemas.microsoft.com/office/powerpoint/2010/main" val="1321427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endParaRPr lang="en-GB" dirty="0"/>
          </a:p>
          <a:p>
            <a:pPr marL="182245" indent="-182245"/>
            <a:r>
              <a:rPr lang="en-GB" i="1" dirty="0"/>
              <a:t>Every child is different!</a:t>
            </a:r>
            <a:endParaRPr lang="en-GB" i="1" dirty="0">
              <a:cs typeface="Calibri"/>
            </a:endParaRPr>
          </a:p>
          <a:p>
            <a:pPr lvl="1"/>
            <a:r>
              <a:rPr lang="en-GB" i="1" dirty="0"/>
              <a:t>A child will evolve and develop at their own pace</a:t>
            </a:r>
          </a:p>
          <a:p>
            <a:pPr marL="626745" lvl="1" indent="-169545"/>
            <a:r>
              <a:rPr lang="en-GB" i="1" dirty="0"/>
              <a:t>Some children have impairments or disabilities</a:t>
            </a:r>
            <a:endParaRPr lang="en-GB" i="1" dirty="0">
              <a:cs typeface="Calibri"/>
            </a:endParaRPr>
          </a:p>
          <a:p>
            <a:pPr marL="626745" lvl="1" indent="-169545"/>
            <a:r>
              <a:rPr lang="en-GB" i="1" dirty="0"/>
              <a:t>Children have their own unique personalities</a:t>
            </a:r>
            <a:endParaRPr lang="en-GB" i="1" dirty="0">
              <a:cs typeface="Calibri"/>
            </a:endParaRPr>
          </a:p>
        </p:txBody>
      </p:sp>
      <p:sp>
        <p:nvSpPr>
          <p:cNvPr id="6" name="Slide Image Placeholder 5">
            <a:extLst>
              <a:ext uri="{FF2B5EF4-FFF2-40B4-BE49-F238E27FC236}">
                <a16:creationId xmlns:a16="http://schemas.microsoft.com/office/drawing/2014/main" id="{945EB9FA-291E-3C72-1671-128286026123}"/>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87E7051-6D77-D1E2-EE84-E150CF59425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41</a:t>
            </a:fld>
            <a:endParaRPr lang="en-US" sz="1200" dirty="0">
              <a:latin typeface="+mn-lt"/>
            </a:endParaRPr>
          </a:p>
        </p:txBody>
      </p:sp>
    </p:spTree>
    <p:extLst>
      <p:ext uri="{BB962C8B-B14F-4D97-AF65-F5344CB8AC3E}">
        <p14:creationId xmlns:p14="http://schemas.microsoft.com/office/powerpoint/2010/main" val="3555228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endParaRPr lang="en-GB" dirty="0"/>
          </a:p>
          <a:p>
            <a:r>
              <a:rPr lang="en-GB" i="0" dirty="0"/>
              <a:t>Present the slide</a:t>
            </a:r>
          </a:p>
          <a:p>
            <a:r>
              <a:rPr lang="en-GB" i="1" dirty="0"/>
              <a:t>The difference between impairment and disability</a:t>
            </a:r>
          </a:p>
          <a:p>
            <a:pPr marL="626745" lvl="1" indent="-169545"/>
            <a:r>
              <a:rPr lang="en-GB" i="1" dirty="0"/>
              <a:t>Disability does not always result in developmental delay </a:t>
            </a:r>
            <a:endParaRPr lang="en-GB" i="1" dirty="0">
              <a:cs typeface="Calibri"/>
            </a:endParaRPr>
          </a:p>
          <a:p>
            <a:pPr lvl="1"/>
            <a:r>
              <a:rPr lang="en-GB" i="1" dirty="0"/>
              <a:t>In most cases children with disabilities will be able to fully participate in activities if barriers are addressed and adaptation are made.</a:t>
            </a:r>
          </a:p>
          <a:p>
            <a:pPr lvl="1"/>
            <a:r>
              <a:rPr lang="en-GB" i="1" dirty="0"/>
              <a:t>Not all impairments or disabilities are visible, so it’s important not to make any assumptions on a child’s abilities and functioning. </a:t>
            </a:r>
            <a:endParaRPr lang="en-GB" dirty="0"/>
          </a:p>
          <a:p>
            <a:r>
              <a:rPr lang="en-US" i="1" dirty="0"/>
              <a:t>A child with a disability who is receiving case management services might not need you to adapt your approach because of their disability, but some will</a:t>
            </a:r>
          </a:p>
          <a:p>
            <a:pPr lvl="1"/>
            <a:r>
              <a:rPr lang="en-US" i="1" dirty="0"/>
              <a:t>Disability does not always result in development delay </a:t>
            </a:r>
          </a:p>
          <a:p>
            <a:pPr lvl="1"/>
            <a:r>
              <a:rPr lang="en-US" i="1" dirty="0"/>
              <a:t>In most cases children with disabilities will be able to fully participate in activities if barriers are addressed and adaptation are made</a:t>
            </a:r>
            <a:endParaRPr lang="en-GB" i="1" dirty="0"/>
          </a:p>
          <a:p>
            <a:endParaRPr lang="en-GB" dirty="0"/>
          </a:p>
        </p:txBody>
      </p:sp>
      <p:sp>
        <p:nvSpPr>
          <p:cNvPr id="6" name="Slide Image Placeholder 5">
            <a:extLst>
              <a:ext uri="{FF2B5EF4-FFF2-40B4-BE49-F238E27FC236}">
                <a16:creationId xmlns:a16="http://schemas.microsoft.com/office/drawing/2014/main" id="{D4365EFA-FEC8-6F15-824B-09E0A028D03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758D0C4-48C1-85C9-2833-3CAB9A782B3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42</a:t>
            </a:fld>
            <a:endParaRPr lang="en-US" sz="1200" dirty="0">
              <a:latin typeface="+mn-lt"/>
            </a:endParaRPr>
          </a:p>
        </p:txBody>
      </p:sp>
    </p:spTree>
    <p:extLst>
      <p:ext uri="{BB962C8B-B14F-4D97-AF65-F5344CB8AC3E}">
        <p14:creationId xmlns:p14="http://schemas.microsoft.com/office/powerpoint/2010/main" val="30896567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i="1" dirty="0"/>
              <a:t>Children with disabilities are not a homogenous group</a:t>
            </a:r>
          </a:p>
          <a:p>
            <a:pPr lvl="0"/>
            <a:r>
              <a:rPr lang="en-GB" i="1" dirty="0"/>
              <a:t>Different impairments and abilities will impact the support needed</a:t>
            </a:r>
          </a:p>
          <a:p>
            <a:pPr marL="182245" indent="-182245"/>
            <a:r>
              <a:rPr lang="en-GB" i="1" dirty="0"/>
              <a:t>Be aware that there are children with different impairment and abilities, of which some are visible and some are invisible </a:t>
            </a:r>
            <a:endParaRPr lang="en-GB" i="1" dirty="0">
              <a:cs typeface="Calibri"/>
            </a:endParaRPr>
          </a:p>
          <a:p>
            <a:r>
              <a:rPr lang="en-GB" i="0" dirty="0"/>
              <a:t>Present the slide</a:t>
            </a:r>
          </a:p>
          <a:p>
            <a:r>
              <a:rPr lang="en-GB" i="0" dirty="0"/>
              <a:t>Check that each impairment is clear to the participants</a:t>
            </a:r>
            <a:endParaRPr lang="en-BE" i="0" dirty="0"/>
          </a:p>
        </p:txBody>
      </p:sp>
      <p:sp>
        <p:nvSpPr>
          <p:cNvPr id="6" name="Slide Image Placeholder 5">
            <a:extLst>
              <a:ext uri="{FF2B5EF4-FFF2-40B4-BE49-F238E27FC236}">
                <a16:creationId xmlns:a16="http://schemas.microsoft.com/office/drawing/2014/main" id="{9883AB7F-D6E4-8EF8-D6C5-C3F37CB957B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60E4620-CDA6-7216-F789-B7100549866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43</a:t>
            </a:fld>
            <a:endParaRPr lang="en-US" sz="1200" dirty="0">
              <a:latin typeface="+mn-lt"/>
            </a:endParaRPr>
          </a:p>
        </p:txBody>
      </p:sp>
    </p:spTree>
    <p:extLst>
      <p:ext uri="{BB962C8B-B14F-4D97-AF65-F5344CB8AC3E}">
        <p14:creationId xmlns:p14="http://schemas.microsoft.com/office/powerpoint/2010/main" val="3038042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INDIVIDUAL WORK (15 minutes)</a:t>
            </a:r>
          </a:p>
          <a:p>
            <a:r>
              <a:rPr lang="en-GB" dirty="0"/>
              <a:t>Present the slide</a:t>
            </a:r>
          </a:p>
          <a:p>
            <a:r>
              <a:rPr lang="en-GB" dirty="0"/>
              <a:t>Guide participants to </a:t>
            </a:r>
            <a:r>
              <a:rPr lang="en-GB" b="1" dirty="0"/>
              <a:t>Workbook page 18: Barriers limiting the ability of children with disabilities</a:t>
            </a:r>
          </a:p>
          <a:p>
            <a:r>
              <a:rPr lang="en-GB" i="1" dirty="0"/>
              <a:t>Can you think of examples of barriers?</a:t>
            </a:r>
          </a:p>
          <a:p>
            <a:r>
              <a:rPr lang="en-GB" i="1" dirty="0"/>
              <a:t>Write them down in their workbook.</a:t>
            </a:r>
          </a:p>
          <a:p>
            <a:pPr marL="0" indent="0">
              <a:buNone/>
            </a:pPr>
            <a:endParaRPr lang="en-GB" dirty="0"/>
          </a:p>
          <a:p>
            <a:pPr marL="0" indent="0">
              <a:buNone/>
            </a:pPr>
            <a:r>
              <a:rPr lang="en-GB" b="1" dirty="0"/>
              <a:t>PLENARY DISCUSSION</a:t>
            </a:r>
          </a:p>
          <a:p>
            <a:r>
              <a:rPr lang="en-GB" dirty="0"/>
              <a:t>Ask 6 to 10 volunteers to share their responses.</a:t>
            </a:r>
          </a:p>
          <a:p>
            <a:r>
              <a:rPr lang="en-GB" dirty="0"/>
              <a:t>Write down their responses on a flipchart</a:t>
            </a:r>
          </a:p>
          <a:p>
            <a:pPr lvl="0"/>
            <a:r>
              <a:rPr lang="en-GB" dirty="0"/>
              <a:t>Example responses:</a:t>
            </a:r>
          </a:p>
          <a:p>
            <a:pPr lvl="1"/>
            <a:r>
              <a:rPr lang="en-GB" dirty="0"/>
              <a:t>Steps without ramps, elevators, or lifts forming a barrier for children with a physical disability</a:t>
            </a:r>
          </a:p>
          <a:p>
            <a:pPr lvl="1"/>
            <a:r>
              <a:rPr lang="en-GB" dirty="0"/>
              <a:t>Narrow sidewalks, doorways, or aisles forming a barrier for children in a wheelchair or with walking aid</a:t>
            </a:r>
          </a:p>
          <a:p>
            <a:pPr lvl="1"/>
            <a:r>
              <a:rPr lang="en-GB" dirty="0"/>
              <a:t>Excluding a child to attend school based on the assumption that it’s not useful for him/her</a:t>
            </a:r>
          </a:p>
        </p:txBody>
      </p:sp>
      <p:sp>
        <p:nvSpPr>
          <p:cNvPr id="6" name="Slide Image Placeholder 5">
            <a:extLst>
              <a:ext uri="{FF2B5EF4-FFF2-40B4-BE49-F238E27FC236}">
                <a16:creationId xmlns:a16="http://schemas.microsoft.com/office/drawing/2014/main" id="{F71A03A2-D31C-4D28-C4C9-C0B2A608473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9D0736E-827B-DC56-1682-ADD5F1C6132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44</a:t>
            </a:fld>
            <a:endParaRPr lang="en-US" sz="1200" dirty="0">
              <a:latin typeface="+mn-lt"/>
            </a:endParaRPr>
          </a:p>
        </p:txBody>
      </p:sp>
    </p:spTree>
    <p:extLst>
      <p:ext uri="{BB962C8B-B14F-4D97-AF65-F5344CB8AC3E}">
        <p14:creationId xmlns:p14="http://schemas.microsoft.com/office/powerpoint/2010/main" val="1747690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CA" b="1" i="0" dirty="0"/>
              <a:t>EXPLANATION</a:t>
            </a:r>
          </a:p>
          <a:p>
            <a:r>
              <a:rPr lang="en-CA" i="0" dirty="0"/>
              <a:t>Present the slide</a:t>
            </a:r>
          </a:p>
          <a:p>
            <a:r>
              <a:rPr lang="en-CA" i="1" dirty="0"/>
              <a:t>Children </a:t>
            </a:r>
            <a:r>
              <a:rPr lang="en-US" i="1" dirty="0"/>
              <a:t>with disabilities can face different types of barriers:</a:t>
            </a:r>
            <a:endParaRPr lang="en-BE" i="1" dirty="0"/>
          </a:p>
          <a:p>
            <a:pPr lvl="1"/>
            <a:r>
              <a:rPr lang="en-GB" b="1" i="1" dirty="0"/>
              <a:t>Barriers in attitude: </a:t>
            </a:r>
            <a:r>
              <a:rPr lang="en-GB" i="1" dirty="0"/>
              <a:t>negative attitudes towards persons with impairments, creating a disabling environment across all domains. (examples: assuming the child has low capacity or is incompetent, prejudice, discrimination,…)</a:t>
            </a:r>
          </a:p>
          <a:p>
            <a:pPr lvl="1"/>
            <a:r>
              <a:rPr lang="en-GB" b="1" i="1" dirty="0"/>
              <a:t>Physical barriers: </a:t>
            </a:r>
            <a:r>
              <a:rPr lang="en-GB" i="1" dirty="0"/>
              <a:t>When there are physical barriers that make an environment inaccessible preventing the person with an impairment to participate (examples: no ramp at the entry, no lift, narrow doorways,…)</a:t>
            </a:r>
            <a:endParaRPr lang="en-BE" i="1" dirty="0"/>
          </a:p>
          <a:p>
            <a:pPr lvl="1"/>
            <a:r>
              <a:rPr lang="en-US" b="1" i="1" dirty="0"/>
              <a:t>Barriers in communication: </a:t>
            </a:r>
            <a:r>
              <a:rPr lang="en-US" i="1" dirty="0"/>
              <a:t>not adjusting communication to the impairment of a child, limiting the child to access information or to participate to conversations or to express themselves (no sign language for children with a hearing impairment, small font on letters for children with visual impairment,…)</a:t>
            </a:r>
          </a:p>
          <a:p>
            <a:pPr lvl="1"/>
            <a:r>
              <a:rPr lang="en-US" b="1" i="1" dirty="0"/>
              <a:t>Institutional barriers: </a:t>
            </a:r>
            <a:r>
              <a:rPr lang="en-US" i="1" dirty="0"/>
              <a:t>barriers in the laws, policies and practices in institutions that discriminate against people with disabilities (examples: child with a disability is not allowed to enroll in regular education system, adolescent with hearing impairment is not allowed to learn to drive,…)</a:t>
            </a:r>
            <a:endParaRPr lang="en-GB" i="1" dirty="0"/>
          </a:p>
          <a:p>
            <a:r>
              <a:rPr lang="en-GB" i="0" dirty="0"/>
              <a:t>Label the examples on the flipchart from the previous discussion with the barrier type</a:t>
            </a:r>
          </a:p>
          <a:p>
            <a:r>
              <a:rPr lang="en-GB" i="1" dirty="0"/>
              <a:t>Children with disabilities have the same human rights as all children </a:t>
            </a:r>
          </a:p>
          <a:p>
            <a:pPr lvl="1"/>
            <a:r>
              <a:rPr lang="en-GB" i="1" dirty="0"/>
              <a:t>They should be able to equally access goods, services, spaces and information</a:t>
            </a:r>
          </a:p>
          <a:p>
            <a:pPr lvl="1"/>
            <a:r>
              <a:rPr lang="en-GB" i="1" dirty="0"/>
              <a:t>Humanitarian actors needs to identify and remove barriers that prevent access and exclude children with disabilities</a:t>
            </a:r>
          </a:p>
          <a:p>
            <a:pPr lvl="1"/>
            <a:r>
              <a:rPr lang="en-GB" i="1" dirty="0"/>
              <a:t>This may require innovative adjustments and creative ways to accommodate participation. </a:t>
            </a:r>
          </a:p>
          <a:p>
            <a:r>
              <a:rPr lang="en-US" i="1" dirty="0"/>
              <a:t>We will learn more about working with children with disabilities later in the training.</a:t>
            </a:r>
            <a:endParaRPr lang="en-BE" i="1" dirty="0"/>
          </a:p>
        </p:txBody>
      </p:sp>
      <p:sp>
        <p:nvSpPr>
          <p:cNvPr id="6" name="Slide Image Placeholder 5">
            <a:extLst>
              <a:ext uri="{FF2B5EF4-FFF2-40B4-BE49-F238E27FC236}">
                <a16:creationId xmlns:a16="http://schemas.microsoft.com/office/drawing/2014/main" id="{C1152059-A539-0C10-8D77-AAF0D41E517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4122D4E1-EAD3-AC2C-0543-72E1BCF8F5D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45</a:t>
            </a:fld>
            <a:endParaRPr lang="en-US" sz="1200" dirty="0">
              <a:latin typeface="+mn-lt"/>
            </a:endParaRPr>
          </a:p>
        </p:txBody>
      </p:sp>
    </p:spTree>
    <p:extLst>
      <p:ext uri="{BB962C8B-B14F-4D97-AF65-F5344CB8AC3E}">
        <p14:creationId xmlns:p14="http://schemas.microsoft.com/office/powerpoint/2010/main" val="301237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dirty="0"/>
              <a:t>Present the slide</a:t>
            </a:r>
          </a:p>
          <a:p>
            <a:r>
              <a:rPr lang="en-US" i="1" dirty="0"/>
              <a:t>Does anyone have any questions or comments?</a:t>
            </a:r>
          </a:p>
          <a:p>
            <a:r>
              <a:rPr lang="en-US" i="1" dirty="0"/>
              <a:t>In the next session we will discuss what is a child protection risk</a:t>
            </a:r>
            <a:endParaRPr lang="en-GB" i="1" dirty="0"/>
          </a:p>
          <a:p>
            <a:endParaRPr lang="en-BE" dirty="0"/>
          </a:p>
        </p:txBody>
      </p:sp>
      <p:sp>
        <p:nvSpPr>
          <p:cNvPr id="6" name="Slide Image Placeholder 5">
            <a:extLst>
              <a:ext uri="{FF2B5EF4-FFF2-40B4-BE49-F238E27FC236}">
                <a16:creationId xmlns:a16="http://schemas.microsoft.com/office/drawing/2014/main" id="{E5761C05-5D47-362B-7342-9BF17B3097DE}"/>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CBE8CC9-2144-350F-285D-01872C24ABC7}"/>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46</a:t>
            </a:fld>
            <a:endParaRPr lang="en-US" sz="1200" dirty="0">
              <a:latin typeface="+mn-lt"/>
            </a:endParaRPr>
          </a:p>
        </p:txBody>
      </p:sp>
    </p:spTree>
    <p:extLst>
      <p:ext uri="{BB962C8B-B14F-4D97-AF65-F5344CB8AC3E}">
        <p14:creationId xmlns:p14="http://schemas.microsoft.com/office/powerpoint/2010/main" val="1415048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SESSION 5 DURATION: 1H15</a:t>
            </a:r>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47</a:t>
            </a:fld>
            <a:endParaRPr lang="en-US" sz="1200" dirty="0">
              <a:latin typeface="+mn-lt"/>
            </a:endParaRPr>
          </a:p>
        </p:txBody>
      </p:sp>
    </p:spTree>
    <p:extLst>
      <p:ext uri="{BB962C8B-B14F-4D97-AF65-F5344CB8AC3E}">
        <p14:creationId xmlns:p14="http://schemas.microsoft.com/office/powerpoint/2010/main" val="2718061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PLENARY DISCUSSION (10 minutes)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Let’s start with a quick group question. </a:t>
            </a:r>
          </a:p>
          <a:p>
            <a:pPr marL="6270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How would you explain child protection risks?</a:t>
            </a:r>
          </a:p>
          <a:p>
            <a:pPr lvl="1"/>
            <a:r>
              <a:rPr lang="en-GB" i="1" dirty="0"/>
              <a:t>Imagine explaining child protection risks to a family member, a neighbour or a friend by using their own words. </a:t>
            </a:r>
          </a:p>
          <a:p>
            <a:r>
              <a:rPr lang="en-GB" dirty="0"/>
              <a:t>Inform participants they have 1 – 2 minutes to reflect on this question</a:t>
            </a:r>
          </a:p>
          <a:p>
            <a:r>
              <a:rPr lang="en-GB" dirty="0"/>
              <a:t>Encourage participants to share their responses </a:t>
            </a:r>
          </a:p>
          <a:p>
            <a:r>
              <a:rPr lang="en-GB" dirty="0"/>
              <a:t>Write the responses down on a flipchart</a:t>
            </a:r>
            <a:endParaRPr lang="en-BE" dirty="0"/>
          </a:p>
          <a:p>
            <a:endParaRPr lang="en-GB" dirty="0"/>
          </a:p>
        </p:txBody>
      </p:sp>
      <p:sp>
        <p:nvSpPr>
          <p:cNvPr id="6" name="Slide Image Placeholder 5">
            <a:extLst>
              <a:ext uri="{FF2B5EF4-FFF2-40B4-BE49-F238E27FC236}">
                <a16:creationId xmlns:a16="http://schemas.microsoft.com/office/drawing/2014/main" id="{8A9E2D91-CF68-976D-2816-F21B2BF43FBF}"/>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83E22BD-48DD-A491-8BD4-B75C909B814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48</a:t>
            </a:fld>
            <a:endParaRPr lang="en-US" sz="1200" dirty="0">
              <a:latin typeface="+mn-lt"/>
            </a:endParaRPr>
          </a:p>
        </p:txBody>
      </p:sp>
    </p:spTree>
    <p:extLst>
      <p:ext uri="{BB962C8B-B14F-4D97-AF65-F5344CB8AC3E}">
        <p14:creationId xmlns:p14="http://schemas.microsoft.com/office/powerpoint/2010/main" val="28313601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definition of </a:t>
            </a:r>
            <a:r>
              <a:rPr lang="en-GB" b="1" dirty="0"/>
              <a:t>child protection risks </a:t>
            </a:r>
            <a:r>
              <a:rPr lang="en-GB" dirty="0"/>
              <a:t>on the slide</a:t>
            </a:r>
          </a:p>
          <a:p>
            <a:r>
              <a:rPr lang="en-GB" dirty="0"/>
              <a:t>Refer and link to the flipchart with responses from the discussion</a:t>
            </a:r>
          </a:p>
          <a:p>
            <a:r>
              <a:rPr lang="en-GB" i="1" dirty="0"/>
              <a:t>To understand a child’s risk, we need to understand:</a:t>
            </a:r>
          </a:p>
          <a:p>
            <a:pPr lvl="1"/>
            <a:r>
              <a:rPr lang="en-GB" i="1" dirty="0"/>
              <a:t>The nature of the risk </a:t>
            </a:r>
          </a:p>
          <a:p>
            <a:pPr lvl="1"/>
            <a:r>
              <a:rPr lang="en-GB" i="1" dirty="0"/>
              <a:t>The individual child’s vulnerability to that risk</a:t>
            </a:r>
          </a:p>
          <a:p>
            <a:pPr lvl="0"/>
            <a:r>
              <a:rPr lang="en-GB" i="1" dirty="0"/>
              <a:t>The risks cannot be addressed in isolation</a:t>
            </a:r>
          </a:p>
          <a:p>
            <a:pPr lvl="1"/>
            <a:r>
              <a:rPr lang="en-GB" i="1" dirty="0"/>
              <a:t>A child may be experiencing multiple risks at the same time. </a:t>
            </a:r>
          </a:p>
          <a:p>
            <a:pPr lvl="1"/>
            <a:r>
              <a:rPr lang="en-GB" i="1" dirty="0"/>
              <a:t>It is always necessary to look at the whole situation of the child, identifying the vulnerabilities and strengths within each child and their environment (Source: CPMS, 2019).</a:t>
            </a:r>
            <a:endParaRPr lang="en-BE" i="1" dirty="0"/>
          </a:p>
          <a:p>
            <a:r>
              <a:rPr lang="en-GB" i="1" dirty="0"/>
              <a:t>Does anyone have any questions?</a:t>
            </a:r>
          </a:p>
          <a:p>
            <a:r>
              <a:rPr lang="en-GB" i="1" dirty="0"/>
              <a:t> We will now look in more detail at vulnerabilities</a:t>
            </a:r>
          </a:p>
          <a:p>
            <a:endParaRPr lang="en-GB" dirty="0"/>
          </a:p>
        </p:txBody>
      </p:sp>
      <p:sp>
        <p:nvSpPr>
          <p:cNvPr id="6" name="Slide Image Placeholder 5">
            <a:extLst>
              <a:ext uri="{FF2B5EF4-FFF2-40B4-BE49-F238E27FC236}">
                <a16:creationId xmlns:a16="http://schemas.microsoft.com/office/drawing/2014/main" id="{8C2FBD97-10D1-B1D5-48A6-4CE005844D2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B7A69A0-6B85-3115-0C82-4712A8E8402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49</a:t>
            </a:fld>
            <a:endParaRPr lang="en-US" sz="1200" dirty="0">
              <a:latin typeface="+mn-lt"/>
            </a:endParaRPr>
          </a:p>
        </p:txBody>
      </p:sp>
    </p:spTree>
    <p:extLst>
      <p:ext uri="{BB962C8B-B14F-4D97-AF65-F5344CB8AC3E}">
        <p14:creationId xmlns:p14="http://schemas.microsoft.com/office/powerpoint/2010/main" val="41765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Hand out the workbooks </a:t>
            </a:r>
          </a:p>
          <a:p>
            <a:r>
              <a:rPr lang="en-GB" i="1" dirty="0"/>
              <a:t>We will use one workbook throughout Level 1 training. The workbook is filled with:</a:t>
            </a:r>
          </a:p>
          <a:p>
            <a:pPr lvl="1"/>
            <a:r>
              <a:rPr lang="en-GB" i="1" dirty="0"/>
              <a:t>Exercises</a:t>
            </a:r>
          </a:p>
          <a:p>
            <a:pPr lvl="1"/>
            <a:r>
              <a:rPr lang="en-GB" i="1" dirty="0"/>
              <a:t>Role play scripts</a:t>
            </a:r>
          </a:p>
          <a:p>
            <a:pPr lvl="1"/>
            <a:r>
              <a:rPr lang="en-GB" i="1" dirty="0"/>
              <a:t>Snaps of technical content </a:t>
            </a:r>
          </a:p>
          <a:p>
            <a:pPr lvl="1"/>
            <a:r>
              <a:rPr lang="en-GB" i="1" dirty="0"/>
              <a:t>And more</a:t>
            </a:r>
          </a:p>
          <a:p>
            <a:r>
              <a:rPr lang="en-GB" i="1" dirty="0"/>
              <a:t>You should:</a:t>
            </a:r>
          </a:p>
          <a:p>
            <a:pPr lvl="1"/>
            <a:r>
              <a:rPr lang="en-GB" i="1" dirty="0"/>
              <a:t>Write your name on the workbook</a:t>
            </a:r>
          </a:p>
          <a:p>
            <a:pPr lvl="1"/>
            <a:r>
              <a:rPr lang="en-GB" i="1" dirty="0"/>
              <a:t>Keep it with you</a:t>
            </a:r>
          </a:p>
          <a:p>
            <a:pPr lvl="1"/>
            <a:r>
              <a:rPr lang="en-GB" i="1" dirty="0"/>
              <a:t>Bring it during each day of training</a:t>
            </a:r>
          </a:p>
          <a:p>
            <a:pPr marL="626745" lvl="1" indent="-169545"/>
            <a:r>
              <a:rPr lang="en-GB" i="1" dirty="0">
                <a:cs typeface="Calibri" panose="020F0502020204030204"/>
              </a:rPr>
              <a:t>Use it as a resource after the training in your day to day practice</a:t>
            </a:r>
          </a:p>
        </p:txBody>
      </p:sp>
      <p:sp>
        <p:nvSpPr>
          <p:cNvPr id="6" name="Slide Image Placeholder 5">
            <a:extLst>
              <a:ext uri="{FF2B5EF4-FFF2-40B4-BE49-F238E27FC236}">
                <a16:creationId xmlns:a16="http://schemas.microsoft.com/office/drawing/2014/main" id="{440A1C45-B7DD-9C4F-5F30-C7A053AA9587}"/>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378E3C8-6775-5E33-567C-8D150ABC90A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a:t>
            </a:fld>
            <a:endParaRPr lang="en-US" sz="1200" dirty="0">
              <a:latin typeface="+mn-lt"/>
            </a:endParaRPr>
          </a:p>
        </p:txBody>
      </p:sp>
    </p:spTree>
    <p:extLst>
      <p:ext uri="{BB962C8B-B14F-4D97-AF65-F5344CB8AC3E}">
        <p14:creationId xmlns:p14="http://schemas.microsoft.com/office/powerpoint/2010/main" val="747540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EXPLANATION</a:t>
            </a:r>
          </a:p>
          <a:p>
            <a:r>
              <a:rPr lang="en-US" i="0" dirty="0"/>
              <a:t>Present the definition of </a:t>
            </a:r>
            <a:r>
              <a:rPr lang="en-US" b="1" i="0" dirty="0"/>
              <a:t>vulnerability </a:t>
            </a:r>
            <a:r>
              <a:rPr lang="en-US" i="0" dirty="0"/>
              <a:t>that is on the slide </a:t>
            </a:r>
          </a:p>
          <a:p>
            <a:pPr marL="627063" marR="0" lvl="1" indent="-1698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Source: CPMS, 2019, page 315-316</a:t>
            </a:r>
          </a:p>
          <a:p>
            <a:r>
              <a:rPr lang="en-US" i="1" dirty="0"/>
              <a:t>Can you share examples of vulnerability from the power walk and the power wheel?</a:t>
            </a:r>
          </a:p>
          <a:p>
            <a:r>
              <a:rPr lang="en-CA" i="1" dirty="0"/>
              <a:t>The </a:t>
            </a:r>
            <a:r>
              <a:rPr lang="en-GB" i="1" dirty="0"/>
              <a:t>caseworker will have to recognize vulnerabilities within the child’s family, within the community and society. </a:t>
            </a:r>
          </a:p>
          <a:p>
            <a:pPr lvl="0"/>
            <a:r>
              <a:rPr lang="en-GB" i="1" dirty="0"/>
              <a:t>Vulnerabilities can also relate to the child’s age, own knowledge, skills and physical, social and emotional development.</a:t>
            </a:r>
            <a:endParaRPr lang="en-US" i="1" dirty="0"/>
          </a:p>
          <a:p>
            <a:r>
              <a:rPr lang="en-US" i="1"/>
              <a:t>Caseworkers</a:t>
            </a:r>
            <a:r>
              <a:rPr lang="en-US" i="1" dirty="0"/>
              <a:t> will work together with the child and family to identify and minimize their vulnerabilities.</a:t>
            </a:r>
          </a:p>
        </p:txBody>
      </p:sp>
      <p:sp>
        <p:nvSpPr>
          <p:cNvPr id="8" name="Slide Image Placeholder 7">
            <a:extLst>
              <a:ext uri="{FF2B5EF4-FFF2-40B4-BE49-F238E27FC236}">
                <a16:creationId xmlns:a16="http://schemas.microsoft.com/office/drawing/2014/main" id="{9E4BDF3C-895A-864C-5449-49893309B2AC}"/>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7A40E23C-16F4-7193-5E9A-06D0BB57F9E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50</a:t>
            </a:fld>
            <a:endParaRPr lang="en-US" sz="1200" dirty="0">
              <a:latin typeface="+mn-lt"/>
            </a:endParaRPr>
          </a:p>
        </p:txBody>
      </p:sp>
    </p:spTree>
    <p:extLst>
      <p:ext uri="{BB962C8B-B14F-4D97-AF65-F5344CB8AC3E}">
        <p14:creationId xmlns:p14="http://schemas.microsoft.com/office/powerpoint/2010/main" val="4548271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INRODUCTION</a:t>
            </a:r>
          </a:p>
          <a:p>
            <a:r>
              <a:rPr lang="en-GB" dirty="0"/>
              <a:t>Do a quick recap on child protection concerns and vulnerabilities </a:t>
            </a:r>
          </a:p>
          <a:p>
            <a:r>
              <a:rPr lang="en-GB" dirty="0"/>
              <a:t>Make sure the difference between vulnerabilities and child protection concerns are clear prior to starting the exercise</a:t>
            </a:r>
          </a:p>
          <a:p>
            <a:pPr marL="0" indent="0">
              <a:buNone/>
            </a:pPr>
            <a:endParaRPr lang="en-GB" dirty="0"/>
          </a:p>
          <a:p>
            <a:pPr marL="0" indent="0">
              <a:buNone/>
            </a:pPr>
            <a:r>
              <a:rPr lang="en-GB" b="1" dirty="0"/>
              <a:t>PARTNER WORK (20 minutes)</a:t>
            </a:r>
          </a:p>
          <a:p>
            <a:r>
              <a:rPr lang="en-GB" dirty="0"/>
              <a:t>Guide participants to </a:t>
            </a:r>
            <a:r>
              <a:rPr lang="en-GB" b="1" dirty="0"/>
              <a:t>Workbook page 19: Risk factors and protective factors</a:t>
            </a:r>
          </a:p>
          <a:p>
            <a:pPr lvl="0"/>
            <a:r>
              <a:rPr lang="en-GB" i="1" dirty="0"/>
              <a:t>This is a risk analysis model that we will use throughout the training.</a:t>
            </a:r>
          </a:p>
          <a:p>
            <a:r>
              <a:rPr lang="en-GB" i="1" dirty="0"/>
              <a:t>With your partner:</a:t>
            </a:r>
          </a:p>
          <a:p>
            <a:pPr lvl="1"/>
            <a:r>
              <a:rPr lang="en-GB" i="1" dirty="0"/>
              <a:t>Discuss examples of vulnerabilities and child protection concerns </a:t>
            </a:r>
          </a:p>
          <a:p>
            <a:pPr lvl="1"/>
            <a:r>
              <a:rPr lang="en-GB" i="1" dirty="0"/>
              <a:t>Write your examples down in the upper boxes of the model in your workbook</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Inform the participants they have 10 minutes to complete the activity</a:t>
            </a:r>
          </a:p>
          <a:p>
            <a:pPr marL="0" indent="0">
              <a:buNone/>
            </a:pPr>
            <a:endParaRPr lang="en-GB" dirty="0"/>
          </a:p>
          <a:p>
            <a:pPr marL="0" indent="0">
              <a:buNone/>
            </a:pPr>
            <a:r>
              <a:rPr lang="en-GB" b="1" dirty="0"/>
              <a:t>PLENARY DISCUSSION</a:t>
            </a:r>
          </a:p>
          <a:p>
            <a:r>
              <a:rPr lang="en-GB" dirty="0"/>
              <a:t>Draw the model as shown in the workbook on a flipchart</a:t>
            </a:r>
          </a:p>
          <a:p>
            <a:r>
              <a:rPr lang="en-GB" dirty="0"/>
              <a:t>Ask volunteers to share their responses</a:t>
            </a:r>
          </a:p>
          <a:p>
            <a:r>
              <a:rPr lang="en-GB" dirty="0"/>
              <a:t>Write down their responses on the flipchart</a:t>
            </a:r>
          </a:p>
          <a:p>
            <a:r>
              <a:rPr lang="en-GB" dirty="0"/>
              <a:t>Review and complement with the example responses on the following page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indent="0">
              <a:buNone/>
            </a:pPr>
            <a:endParaRPr lang="en-GB" dirty="0"/>
          </a:p>
          <a:p>
            <a:pPr marL="0" indent="0">
              <a:buNone/>
            </a:pPr>
            <a:r>
              <a:rPr lang="en-GB" b="1" dirty="0"/>
              <a:t>CONTINUED </a:t>
            </a:r>
            <a:r>
              <a:rPr lang="en-GB" b="1" dirty="0">
                <a:sym typeface="Wingdings" panose="05000000000000000000" pitchFamily="2" charset="2"/>
              </a:rPr>
              <a:t></a:t>
            </a:r>
            <a:endParaRPr lang="en-GB" b="1" dirty="0"/>
          </a:p>
        </p:txBody>
      </p:sp>
      <p:sp>
        <p:nvSpPr>
          <p:cNvPr id="6" name="Slide Image Placeholder 5">
            <a:extLst>
              <a:ext uri="{FF2B5EF4-FFF2-40B4-BE49-F238E27FC236}">
                <a16:creationId xmlns:a16="http://schemas.microsoft.com/office/drawing/2014/main" id="{81EB9245-C741-F60D-9E89-E4E32F96F3F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B9916309-FE7B-0ED3-5E9B-0D09CD422D60}"/>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51</a:t>
            </a:fld>
            <a:endParaRPr lang="en-US" sz="1200" dirty="0">
              <a:latin typeface="+mn-lt"/>
            </a:endParaRPr>
          </a:p>
        </p:txBody>
      </p:sp>
    </p:spTree>
    <p:extLst>
      <p:ext uri="{BB962C8B-B14F-4D97-AF65-F5344CB8AC3E}">
        <p14:creationId xmlns:p14="http://schemas.microsoft.com/office/powerpoint/2010/main" val="3113032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n-GB" b="1" dirty="0"/>
              <a:t>EXAMPLE RESPONSES</a:t>
            </a:r>
          </a:p>
          <a:p>
            <a:pPr lvl="0"/>
            <a:r>
              <a:rPr lang="en-GB" dirty="0"/>
              <a:t>Vulnerabilities:</a:t>
            </a:r>
          </a:p>
          <a:p>
            <a:pPr lvl="1"/>
            <a:r>
              <a:rPr lang="en-GB" dirty="0"/>
              <a:t>Age (for example, young age, old age)</a:t>
            </a:r>
          </a:p>
          <a:p>
            <a:pPr lvl="1"/>
            <a:r>
              <a:rPr lang="en-GB" dirty="0"/>
              <a:t>Ability (for example, children with mobility issues, visual impairments, hearing loss, mental impairments,…)</a:t>
            </a:r>
          </a:p>
          <a:p>
            <a:pPr lvl="1"/>
            <a:r>
              <a:rPr lang="en-GB" dirty="0"/>
              <a:t>Gender (female, trans, non-binary,…)</a:t>
            </a:r>
          </a:p>
          <a:p>
            <a:pPr lvl="1"/>
            <a:r>
              <a:rPr lang="en-GB" dirty="0"/>
              <a:t>Economic (poverty, low income, jobless parents,…)</a:t>
            </a:r>
          </a:p>
          <a:p>
            <a:pPr lvl="1"/>
            <a:r>
              <a:rPr lang="en-GB" dirty="0"/>
              <a:t>Documentation (undocumented, sans-papiers, no residency, no birth registration,…)</a:t>
            </a:r>
          </a:p>
          <a:p>
            <a:pPr lvl="1"/>
            <a:r>
              <a:rPr lang="en-GB" dirty="0"/>
              <a:t>Displacement status (internally displaced, refugee,…)</a:t>
            </a:r>
          </a:p>
          <a:p>
            <a:pPr lvl="1"/>
            <a:r>
              <a:rPr lang="en-GB" dirty="0"/>
              <a:t>Cultural or ethnic (belonging to marginalized group, ethnic minority, religious minority,…)</a:t>
            </a:r>
          </a:p>
          <a:p>
            <a:pPr lvl="1"/>
            <a:r>
              <a:rPr lang="en-GB" dirty="0"/>
              <a:t>Health (sick, chronically ill, mental health issues, health issues related to old age,…)</a:t>
            </a:r>
          </a:p>
          <a:p>
            <a:pPr lvl="1"/>
            <a:r>
              <a:rPr lang="en-GB" dirty="0"/>
              <a:t>Education (illiterate, not educated,…)</a:t>
            </a:r>
          </a:p>
          <a:p>
            <a:pPr lvl="0"/>
            <a:r>
              <a:rPr lang="en-GB" dirty="0"/>
              <a:t>Child protection concerns:</a:t>
            </a:r>
          </a:p>
          <a:p>
            <a:pPr lvl="1"/>
            <a:r>
              <a:rPr lang="en-GB" dirty="0"/>
              <a:t>Physical abuse / violence</a:t>
            </a:r>
          </a:p>
          <a:p>
            <a:pPr marL="626745" lvl="1" indent="-169545"/>
            <a:r>
              <a:rPr lang="en-GB" dirty="0"/>
              <a:t>Sexual abuse / violence</a:t>
            </a:r>
            <a:endParaRPr lang="en-GB" dirty="0">
              <a:cs typeface="Calibri"/>
            </a:endParaRPr>
          </a:p>
          <a:p>
            <a:pPr lvl="1"/>
            <a:r>
              <a:rPr lang="en-GB" dirty="0"/>
              <a:t>Emotional or psychological abuse / violence</a:t>
            </a:r>
          </a:p>
          <a:p>
            <a:pPr lvl="1"/>
            <a:r>
              <a:rPr lang="en-GB" dirty="0"/>
              <a:t>Neglect</a:t>
            </a:r>
          </a:p>
          <a:p>
            <a:pPr lvl="1"/>
            <a:r>
              <a:rPr lang="en-GB" dirty="0"/>
              <a:t>Abandonment</a:t>
            </a:r>
          </a:p>
          <a:p>
            <a:pPr lvl="1"/>
            <a:r>
              <a:rPr lang="en-GB" dirty="0"/>
              <a:t>Unaccompanied</a:t>
            </a:r>
          </a:p>
          <a:p>
            <a:pPr lvl="1"/>
            <a:r>
              <a:rPr lang="en-GB" dirty="0"/>
              <a:t>Separated</a:t>
            </a:r>
          </a:p>
          <a:p>
            <a:pPr lvl="1"/>
            <a:r>
              <a:rPr lang="en-GB" dirty="0"/>
              <a:t>Orphan </a:t>
            </a:r>
          </a:p>
          <a:p>
            <a:pPr lvl="1"/>
            <a:r>
              <a:rPr lang="en-GB" dirty="0"/>
              <a:t>Child labour (not Worst Forms)</a:t>
            </a:r>
          </a:p>
          <a:p>
            <a:pPr lvl="1"/>
            <a:r>
              <a:rPr lang="en-GB" dirty="0"/>
              <a:t>Hazardous work</a:t>
            </a:r>
          </a:p>
          <a:p>
            <a:pPr lvl="1"/>
            <a:r>
              <a:rPr lang="en-GB" dirty="0"/>
              <a:t>Sexual exploitation and abuse (SEA)</a:t>
            </a:r>
          </a:p>
          <a:p>
            <a:pPr lvl="1"/>
            <a:r>
              <a:rPr lang="en-GB" dirty="0"/>
              <a:t>Slavery / sale / abduction / trafficking / forced labour</a:t>
            </a:r>
          </a:p>
          <a:p>
            <a:pPr lvl="1"/>
            <a:r>
              <a:rPr lang="en-GB" dirty="0"/>
              <a:t>In conflict with the law</a:t>
            </a:r>
          </a:p>
          <a:p>
            <a:pPr lvl="1"/>
            <a:r>
              <a:rPr lang="en-GB" dirty="0"/>
              <a:t>Associated with Armed Forces or Groups</a:t>
            </a:r>
          </a:p>
          <a:p>
            <a:pPr lvl="1"/>
            <a:r>
              <a:rPr lang="en-GB" dirty="0"/>
              <a:t>Deprived of liberty / in detention</a:t>
            </a:r>
          </a:p>
          <a:p>
            <a:pPr lvl="1"/>
            <a:r>
              <a:rPr lang="en-GB" dirty="0"/>
              <a:t>Child marriage</a:t>
            </a:r>
          </a:p>
          <a:p>
            <a:pPr lvl="1"/>
            <a:r>
              <a:rPr lang="en-GB" dirty="0"/>
              <a:t>Female genital mutilation (FGM)</a:t>
            </a:r>
          </a:p>
          <a:p>
            <a:pPr lvl="1"/>
            <a:r>
              <a:rPr lang="en-GB" dirty="0"/>
              <a:t>Pregnancy / child parent</a:t>
            </a:r>
          </a:p>
          <a:p>
            <a:pPr marL="626745" lvl="1" indent="-169545"/>
            <a:r>
              <a:rPr lang="en-GB" dirty="0"/>
              <a:t>Highly risk care arrangement </a:t>
            </a:r>
            <a:endParaRPr lang="en-GB" dirty="0">
              <a:cs typeface="Calibri"/>
            </a:endParaRPr>
          </a:p>
          <a:p>
            <a:pPr marL="626745" lvl="1" indent="-169545"/>
            <a:r>
              <a:rPr lang="en-GB" dirty="0"/>
              <a:t>Child survivor of explosive ordinance</a:t>
            </a:r>
            <a:endParaRPr lang="en-GB" dirty="0">
              <a:cs typeface="Calibri"/>
            </a:endParaRPr>
          </a:p>
        </p:txBody>
      </p:sp>
      <p:sp>
        <p:nvSpPr>
          <p:cNvPr id="4" name="Google Shape;725;p48:notes">
            <a:extLst>
              <a:ext uri="{FF2B5EF4-FFF2-40B4-BE49-F238E27FC236}">
                <a16:creationId xmlns:a16="http://schemas.microsoft.com/office/drawing/2014/main" id="{9CEE9AFD-CB92-82B7-EB0F-C2BFE60041B8}"/>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52</a:t>
            </a:fld>
            <a:endParaRPr lang="en-US" sz="1200" dirty="0">
              <a:latin typeface="+mn-lt"/>
            </a:endParaRPr>
          </a:p>
        </p:txBody>
      </p:sp>
    </p:spTree>
    <p:extLst>
      <p:ext uri="{BB962C8B-B14F-4D97-AF65-F5344CB8AC3E}">
        <p14:creationId xmlns:p14="http://schemas.microsoft.com/office/powerpoint/2010/main" val="3352992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INTRODUCTION</a:t>
            </a:r>
          </a:p>
          <a:p>
            <a:r>
              <a:rPr lang="en-GB" dirty="0"/>
              <a:t>Present the definition of </a:t>
            </a:r>
            <a:r>
              <a:rPr lang="en-GB" b="1" dirty="0"/>
              <a:t>resilience </a:t>
            </a:r>
            <a:r>
              <a:rPr lang="en-GB" dirty="0"/>
              <a:t>on the slide</a:t>
            </a:r>
          </a:p>
          <a:p>
            <a:pPr lvl="1"/>
            <a:r>
              <a:rPr lang="en-US" dirty="0"/>
              <a:t>Source: CPMS, 2019, page 313</a:t>
            </a:r>
          </a:p>
          <a:p>
            <a:pPr lvl="0"/>
            <a:r>
              <a:rPr lang="en-GB" dirty="0"/>
              <a:t>Explain adverse events (harmful events, difficult life events)</a:t>
            </a:r>
          </a:p>
          <a:p>
            <a:r>
              <a:rPr lang="en-GB" i="1" dirty="0"/>
              <a:t>B</a:t>
            </a:r>
            <a:r>
              <a:rPr lang="en-BE" i="1" dirty="0"/>
              <a:t>eing resilient does not mean a person doesn't experience stress or suffering. </a:t>
            </a:r>
            <a:endParaRPr lang="en-CA" i="1" dirty="0"/>
          </a:p>
          <a:p>
            <a:r>
              <a:rPr lang="en-BE" i="1" dirty="0"/>
              <a:t>Resilience involves the ability to work through emotional pain and suffering.</a:t>
            </a:r>
          </a:p>
          <a:p>
            <a:r>
              <a:rPr lang="en-GB" i="1" dirty="0"/>
              <a:t>Resilience is a strength, which is the opposite of vulnerabilities. </a:t>
            </a:r>
          </a:p>
          <a:p>
            <a:r>
              <a:rPr lang="en-GB" i="1" dirty="0"/>
              <a:t>Strengths can also relate to the child’s own knowledge, skills and physical, social and emotional development.</a:t>
            </a:r>
            <a:endParaRPr lang="en-US" i="1" dirty="0"/>
          </a:p>
          <a:p>
            <a:endParaRPr lang="en-GB" i="1" dirty="0"/>
          </a:p>
          <a:p>
            <a:pPr marL="0" indent="0">
              <a:buNone/>
            </a:pPr>
            <a:r>
              <a:rPr lang="en-GB" b="1" i="0" dirty="0"/>
              <a:t>PLENARY DISCUSSION (10 minutes)</a:t>
            </a:r>
          </a:p>
          <a:p>
            <a:r>
              <a:rPr lang="en-GB" i="1" dirty="0"/>
              <a:t>Can you provide examples of resilience:</a:t>
            </a:r>
          </a:p>
          <a:p>
            <a:pPr lvl="1"/>
            <a:r>
              <a:rPr lang="en-GB" i="1" dirty="0"/>
              <a:t>Within your own life (yourselves or within your network) </a:t>
            </a:r>
          </a:p>
          <a:p>
            <a:pPr lvl="1"/>
            <a:r>
              <a:rPr lang="en-GB" i="1" dirty="0"/>
              <a:t>Or within their case load?</a:t>
            </a:r>
          </a:p>
          <a:p>
            <a:r>
              <a:rPr lang="en-GB" i="0" dirty="0"/>
              <a:t>Encourage the participants to share </a:t>
            </a:r>
          </a:p>
          <a:p>
            <a:r>
              <a:rPr lang="en-GB" i="0" dirty="0"/>
              <a:t>Thank the participants who volunteered for sharing examples</a:t>
            </a:r>
          </a:p>
          <a:p>
            <a:r>
              <a:rPr lang="en-GB" i="1" dirty="0"/>
              <a:t>Can resilience can change? I.e. Can it grow?</a:t>
            </a:r>
          </a:p>
          <a:p>
            <a:pPr lvl="1"/>
            <a:r>
              <a:rPr lang="en-GB" i="0" dirty="0"/>
              <a:t>It is possible to become more resilient as it is not an ability that is set in stone. </a:t>
            </a:r>
          </a:p>
          <a:p>
            <a:pPr lvl="1"/>
            <a:r>
              <a:rPr lang="en-GB" i="0" dirty="0"/>
              <a:t>A Caseworker can support children and their families to become more resilient.</a:t>
            </a:r>
          </a:p>
          <a:p>
            <a:pPr lvl="2"/>
            <a:r>
              <a:rPr lang="en-GB" i="0" dirty="0"/>
              <a:t>For example, we can help them identify other/new ways to cope and help them problem-solve. </a:t>
            </a:r>
          </a:p>
          <a:p>
            <a:pPr lvl="1"/>
            <a:endParaRPr lang="en-GB" i="1" dirty="0"/>
          </a:p>
          <a:p>
            <a:endParaRPr lang="en-GB" i="1" dirty="0"/>
          </a:p>
        </p:txBody>
      </p:sp>
      <p:sp>
        <p:nvSpPr>
          <p:cNvPr id="6" name="Slide Image Placeholder 5">
            <a:extLst>
              <a:ext uri="{FF2B5EF4-FFF2-40B4-BE49-F238E27FC236}">
                <a16:creationId xmlns:a16="http://schemas.microsoft.com/office/drawing/2014/main" id="{A274661F-EAAB-0514-E5BD-FD2EC0C2316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69F76884-175A-C599-DD5A-CBADCF1FA55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53</a:t>
            </a:fld>
            <a:endParaRPr lang="en-US" sz="1200" dirty="0">
              <a:latin typeface="+mn-lt"/>
            </a:endParaRPr>
          </a:p>
        </p:txBody>
      </p:sp>
    </p:spTree>
    <p:extLst>
      <p:ext uri="{BB962C8B-B14F-4D97-AF65-F5344CB8AC3E}">
        <p14:creationId xmlns:p14="http://schemas.microsoft.com/office/powerpoint/2010/main" val="24237263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endParaRPr lang="en-GB" dirty="0"/>
          </a:p>
          <a:p>
            <a:r>
              <a:rPr lang="en-GB" dirty="0"/>
              <a:t>Present the definition of </a:t>
            </a:r>
            <a:r>
              <a:rPr lang="en-GB" b="1" i="0" dirty="0"/>
              <a:t>caregiver </a:t>
            </a:r>
            <a:r>
              <a:rPr lang="en-GB" b="0" i="0" dirty="0"/>
              <a:t>from </a:t>
            </a:r>
            <a:r>
              <a:rPr lang="en-GB" dirty="0"/>
              <a:t>the slide</a:t>
            </a:r>
          </a:p>
          <a:p>
            <a:pPr lvl="1"/>
            <a:r>
              <a:rPr lang="en-GB" dirty="0"/>
              <a:t>Source: CPMS, 2019, page 301</a:t>
            </a:r>
          </a:p>
          <a:p>
            <a:pPr lvl="0"/>
            <a:r>
              <a:rPr lang="en-GB" i="1" dirty="0"/>
              <a:t>A caregiver has a clear responsibility for the well-being of the child</a:t>
            </a:r>
          </a:p>
          <a:p>
            <a:pPr lvl="0"/>
            <a:r>
              <a:rPr lang="en-GB" i="1" dirty="0"/>
              <a:t>Besides the parents, family members, the community and even the state have a responsibility to ensure care for children</a:t>
            </a:r>
          </a:p>
          <a:p>
            <a:r>
              <a:rPr lang="en-GB" i="1" dirty="0"/>
              <a:t>Next we will list examples of strengths and caregivers.</a:t>
            </a:r>
          </a:p>
          <a:p>
            <a:endParaRPr lang="en-GB" dirty="0"/>
          </a:p>
          <a:p>
            <a:pPr lvl="1"/>
            <a:endParaRPr lang="en-GB" dirty="0"/>
          </a:p>
          <a:p>
            <a:endParaRPr lang="en-GB" dirty="0"/>
          </a:p>
        </p:txBody>
      </p:sp>
      <p:sp>
        <p:nvSpPr>
          <p:cNvPr id="6" name="Slide Image Placeholder 5">
            <a:extLst>
              <a:ext uri="{FF2B5EF4-FFF2-40B4-BE49-F238E27FC236}">
                <a16:creationId xmlns:a16="http://schemas.microsoft.com/office/drawing/2014/main" id="{888E67C6-6D38-EC8A-2748-D7E68F03AA4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529992C2-85A5-B39D-A566-5C6012665FD2}"/>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54</a:t>
            </a:fld>
            <a:endParaRPr lang="en-US" sz="1200" dirty="0">
              <a:latin typeface="+mn-lt"/>
            </a:endParaRPr>
          </a:p>
        </p:txBody>
      </p:sp>
    </p:spTree>
    <p:extLst>
      <p:ext uri="{BB962C8B-B14F-4D97-AF65-F5344CB8AC3E}">
        <p14:creationId xmlns:p14="http://schemas.microsoft.com/office/powerpoint/2010/main" val="14328628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PARTNER WORK (20 minutes)</a:t>
            </a:r>
          </a:p>
          <a:p>
            <a:r>
              <a:rPr lang="en-GB" dirty="0"/>
              <a:t>Make sure the difference between strengths (individual characteristics) and care and support (from the environment) is clear</a:t>
            </a:r>
          </a:p>
          <a:p>
            <a:pPr marL="182245" indent="-182245"/>
            <a:r>
              <a:rPr lang="en-GB" dirty="0"/>
              <a:t>Guide participants back to </a:t>
            </a:r>
            <a:r>
              <a:rPr lang="en-GB" b="1" dirty="0"/>
              <a:t>Workbook page 19: Risk and protective factors</a:t>
            </a:r>
            <a:endParaRPr lang="en-GB" b="1" dirty="0">
              <a:cs typeface="Calibri"/>
            </a:endParaRPr>
          </a:p>
          <a:p>
            <a:r>
              <a:rPr lang="en-GB" b="0" i="1" dirty="0"/>
              <a:t>With your partner:</a:t>
            </a:r>
          </a:p>
          <a:p>
            <a:pPr lvl="1"/>
            <a:r>
              <a:rPr lang="en-GB" i="1" dirty="0"/>
              <a:t>Discuss examples of strengths and care &amp; support</a:t>
            </a:r>
          </a:p>
          <a:p>
            <a:pPr lvl="1"/>
            <a:r>
              <a:rPr lang="en-GB" i="1" dirty="0"/>
              <a:t>Write your examples down in the upper boxes of the model in your workbook</a:t>
            </a:r>
          </a:p>
          <a:p>
            <a:r>
              <a:rPr lang="en-GB" dirty="0"/>
              <a:t>Provide the participants 10 minutes to complete</a:t>
            </a:r>
          </a:p>
          <a:p>
            <a:endParaRPr lang="en-GB" dirty="0"/>
          </a:p>
          <a:p>
            <a:pPr marL="0" indent="0">
              <a:buNone/>
            </a:pPr>
            <a:r>
              <a:rPr lang="en-GB" b="1" dirty="0"/>
              <a:t>PLENARY DISCUSSION</a:t>
            </a:r>
          </a:p>
          <a:p>
            <a:r>
              <a:rPr lang="en-GB" dirty="0"/>
              <a:t>Ask volunteers to share their examples of strengths and care &amp; support</a:t>
            </a:r>
          </a:p>
          <a:p>
            <a:r>
              <a:rPr lang="en-GB" dirty="0"/>
              <a:t>Write down their responses on the flipchart.</a:t>
            </a:r>
          </a:p>
          <a:p>
            <a:r>
              <a:rPr lang="en-GB" dirty="0"/>
              <a:t>Review and complement with the example responses on the following page</a:t>
            </a:r>
          </a:p>
          <a:p>
            <a:pPr marL="627063" marR="0" lvl="1"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Examples of care and support can also be found on the socio-ecological model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______________________________________________________________________________</a:t>
            </a: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CONTINUED </a:t>
            </a:r>
            <a:r>
              <a:rPr lang="en-GB" b="1" dirty="0">
                <a:sym typeface="Wingdings" panose="05000000000000000000" pitchFamily="2" charset="2"/>
              </a:rPr>
              <a:t></a:t>
            </a:r>
            <a:endParaRPr lang="en-GB" b="1" dirty="0"/>
          </a:p>
        </p:txBody>
      </p:sp>
      <p:sp>
        <p:nvSpPr>
          <p:cNvPr id="7" name="Slide Image Placeholder 6">
            <a:extLst>
              <a:ext uri="{FF2B5EF4-FFF2-40B4-BE49-F238E27FC236}">
                <a16:creationId xmlns:a16="http://schemas.microsoft.com/office/drawing/2014/main" id="{4674E07F-F80D-1FE7-CABF-E9173F5DC77D}"/>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90CEC788-7BBF-699A-ECED-B98169534A6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55</a:t>
            </a:fld>
            <a:endParaRPr lang="en-US" sz="1200" dirty="0">
              <a:latin typeface="+mn-lt"/>
            </a:endParaRPr>
          </a:p>
        </p:txBody>
      </p:sp>
    </p:spTree>
    <p:extLst>
      <p:ext uri="{BB962C8B-B14F-4D97-AF65-F5344CB8AC3E}">
        <p14:creationId xmlns:p14="http://schemas.microsoft.com/office/powerpoint/2010/main" val="19550676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4662" y="460375"/>
            <a:ext cx="6143625" cy="9211334"/>
          </a:xfrm>
        </p:spPr>
        <p:txBody>
          <a:bodyPr/>
          <a:lstStyle/>
          <a:p>
            <a:pPr marL="0" indent="0">
              <a:buNone/>
            </a:pPr>
            <a:r>
              <a:rPr lang="en-GB" b="1" dirty="0"/>
              <a:t>EXAMPLE RESPONSES</a:t>
            </a:r>
          </a:p>
          <a:p>
            <a:pPr lvl="0"/>
            <a:r>
              <a:rPr lang="en-GB" b="1" dirty="0"/>
              <a:t>Strengths:</a:t>
            </a:r>
          </a:p>
          <a:p>
            <a:pPr lvl="1"/>
            <a:r>
              <a:rPr lang="en-GB" dirty="0"/>
              <a:t>Ability (good physical abilities, motoric development, no impairments or disabilities,…)</a:t>
            </a:r>
          </a:p>
          <a:p>
            <a:pPr lvl="1"/>
            <a:r>
              <a:rPr lang="en-GB" dirty="0"/>
              <a:t>Gender (cisgender, male,…)</a:t>
            </a:r>
          </a:p>
          <a:p>
            <a:pPr lvl="1"/>
            <a:r>
              <a:rPr lang="en-GB" dirty="0"/>
              <a:t>Economic (working class, rich, sufficient financial means,…)</a:t>
            </a:r>
          </a:p>
          <a:p>
            <a:pPr lvl="1"/>
            <a:r>
              <a:rPr lang="en-GB" dirty="0"/>
              <a:t>Documentation (having ID-card, permanent residency status,…)</a:t>
            </a:r>
          </a:p>
          <a:p>
            <a:pPr lvl="1"/>
            <a:r>
              <a:rPr lang="en-GB" dirty="0"/>
              <a:t>Displacement status (not displaced, host community,…)</a:t>
            </a:r>
          </a:p>
          <a:p>
            <a:pPr lvl="1"/>
            <a:r>
              <a:rPr lang="en-GB" dirty="0"/>
              <a:t>Cultural or ethnic (belonging to dominant group, ethnic majority, religious majority,…)</a:t>
            </a:r>
          </a:p>
          <a:p>
            <a:pPr lvl="1"/>
            <a:r>
              <a:rPr lang="en-GB" dirty="0"/>
              <a:t>Health (being in good physical health, mentally strong,…)</a:t>
            </a:r>
          </a:p>
          <a:p>
            <a:pPr lvl="1"/>
            <a:r>
              <a:rPr lang="en-GB" dirty="0"/>
              <a:t>Education (literate, primary school completed, secondary education,…)</a:t>
            </a:r>
          </a:p>
          <a:p>
            <a:pPr lvl="1"/>
            <a:r>
              <a:rPr lang="en-GB" dirty="0"/>
              <a:t>Problem solving skills, creativity</a:t>
            </a:r>
          </a:p>
          <a:p>
            <a:pPr lvl="1"/>
            <a:r>
              <a:rPr lang="en-GB" dirty="0"/>
              <a:t>Personal skills (self-awareness, reflective, self-management, humour,…)</a:t>
            </a:r>
          </a:p>
          <a:p>
            <a:pPr lvl="1"/>
            <a:r>
              <a:rPr lang="en-GB" dirty="0"/>
              <a:t>Interpersonal skills (ability to ask for help, ability to respond with empathy, good communication skills,…)</a:t>
            </a:r>
          </a:p>
          <a:p>
            <a:pPr lvl="0"/>
            <a:r>
              <a:rPr lang="en-GB" b="1" dirty="0"/>
              <a:t>Care and support:</a:t>
            </a:r>
          </a:p>
          <a:p>
            <a:pPr lvl="1"/>
            <a:r>
              <a:rPr lang="en-GB" dirty="0"/>
              <a:t>Parents</a:t>
            </a:r>
          </a:p>
          <a:p>
            <a:pPr lvl="1"/>
            <a:r>
              <a:rPr lang="en-GB" dirty="0"/>
              <a:t>Siblings</a:t>
            </a:r>
          </a:p>
          <a:p>
            <a:pPr lvl="1"/>
            <a:r>
              <a:rPr lang="en-GB" dirty="0"/>
              <a:t>Extended family (uncle, aunts, cousins, grandparents,…)</a:t>
            </a:r>
          </a:p>
          <a:p>
            <a:pPr lvl="1"/>
            <a:r>
              <a:rPr lang="en-GB" dirty="0"/>
              <a:t>Community members (neighbours, community leader, teacher, friends,…)</a:t>
            </a:r>
          </a:p>
          <a:p>
            <a:pPr marL="626745" lvl="1" indent="-169545"/>
            <a:r>
              <a:rPr lang="en-US" dirty="0"/>
              <a:t>Society (local authorities, government, women’s rights groups,…)</a:t>
            </a:r>
            <a:endParaRPr lang="en-GB" dirty="0">
              <a:cs typeface="Calibri" panose="020F0502020204030204"/>
            </a:endParaRPr>
          </a:p>
        </p:txBody>
      </p:sp>
      <p:sp>
        <p:nvSpPr>
          <p:cNvPr id="4" name="Google Shape;725;p48:notes">
            <a:extLst>
              <a:ext uri="{FF2B5EF4-FFF2-40B4-BE49-F238E27FC236}">
                <a16:creationId xmlns:a16="http://schemas.microsoft.com/office/drawing/2014/main" id="{56D54756-A2C1-A06D-B19A-5B58D7C9D87B}"/>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56</a:t>
            </a:fld>
            <a:endParaRPr lang="en-US" sz="1200" dirty="0">
              <a:latin typeface="+mn-lt"/>
            </a:endParaRPr>
          </a:p>
        </p:txBody>
      </p:sp>
    </p:spTree>
    <p:extLst>
      <p:ext uri="{BB962C8B-B14F-4D97-AF65-F5344CB8AC3E}">
        <p14:creationId xmlns:p14="http://schemas.microsoft.com/office/powerpoint/2010/main" val="393039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i="0" dirty="0"/>
              <a:t>EXPLANATION</a:t>
            </a:r>
          </a:p>
          <a:p>
            <a:r>
              <a:rPr lang="en-US" i="1" dirty="0"/>
              <a:t>The term ‘risk” is about the likelihood that a child will be harmed and the significance of that harm. </a:t>
            </a:r>
          </a:p>
          <a:p>
            <a:pPr marL="182245" indent="-182245"/>
            <a:r>
              <a:rPr lang="en-US" i="1" dirty="0"/>
              <a:t>This risk of harm to in individual child is based on (1) individual vulnerabilities and (2) child protection concerns present, plus the intersection with (3) the child’s strengths and (4) the care and support he/she receives. </a:t>
            </a:r>
            <a:endParaRPr lang="en-US" i="1" dirty="0">
              <a:cs typeface="Calibri"/>
            </a:endParaRPr>
          </a:p>
          <a:p>
            <a:pPr marL="182245" indent="-182245"/>
            <a:r>
              <a:rPr lang="en-US" i="1" dirty="0"/>
              <a:t>In the coming modules, we will learn how to analyze child protection risks on a case-to-case basis</a:t>
            </a:r>
            <a:endParaRPr lang="en-BE" i="1" dirty="0">
              <a:cs typeface="Calibri" panose="020F0502020204030204"/>
            </a:endParaRPr>
          </a:p>
        </p:txBody>
      </p:sp>
      <p:sp>
        <p:nvSpPr>
          <p:cNvPr id="6" name="Slide Image Placeholder 5">
            <a:extLst>
              <a:ext uri="{FF2B5EF4-FFF2-40B4-BE49-F238E27FC236}">
                <a16:creationId xmlns:a16="http://schemas.microsoft.com/office/drawing/2014/main" id="{BFAD30B8-BBF6-82C3-EC7B-AFF079C9C918}"/>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0E643475-B507-763B-FD2A-0B3FB0A0F3C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57</a:t>
            </a:fld>
            <a:endParaRPr lang="en-US" sz="1200" dirty="0">
              <a:latin typeface="+mn-lt"/>
            </a:endParaRPr>
          </a:p>
        </p:txBody>
      </p:sp>
    </p:spTree>
    <p:extLst>
      <p:ext uri="{BB962C8B-B14F-4D97-AF65-F5344CB8AC3E}">
        <p14:creationId xmlns:p14="http://schemas.microsoft.com/office/powerpoint/2010/main" val="1005482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US" i="1" dirty="0"/>
              <a:t>In case management a risk rating is assigned to a case to help prioritize cases within a caseworker’s caseload. </a:t>
            </a:r>
          </a:p>
          <a:p>
            <a:pPr lvl="1"/>
            <a:r>
              <a:rPr lang="en-US" i="1" dirty="0"/>
              <a:t>Children at higher risk of harm need to be prioritized and require a timely response. </a:t>
            </a:r>
          </a:p>
          <a:p>
            <a:r>
              <a:rPr lang="en-US" i="1" dirty="0"/>
              <a:t>Throughout the coming modules, we will learn to:</a:t>
            </a:r>
          </a:p>
          <a:p>
            <a:pPr lvl="1"/>
            <a:r>
              <a:rPr lang="en-US" i="1" dirty="0"/>
              <a:t>Determine the risk level on a case-to-case basis </a:t>
            </a:r>
          </a:p>
          <a:p>
            <a:pPr marL="626745" lvl="1" indent="-169545"/>
            <a:r>
              <a:rPr lang="en-US" i="1" dirty="0"/>
              <a:t>Review the timeline of the different risk levels as outlined in the Case Management SOP</a:t>
            </a:r>
            <a:endParaRPr lang="en-US" dirty="0">
              <a:cs typeface="Calibri" panose="020F0502020204030204"/>
            </a:endParaRPr>
          </a:p>
          <a:p>
            <a:endParaRPr lang="en-GB" dirty="0"/>
          </a:p>
        </p:txBody>
      </p:sp>
      <p:sp>
        <p:nvSpPr>
          <p:cNvPr id="6" name="Slide Image Placeholder 5">
            <a:extLst>
              <a:ext uri="{FF2B5EF4-FFF2-40B4-BE49-F238E27FC236}">
                <a16:creationId xmlns:a16="http://schemas.microsoft.com/office/drawing/2014/main" id="{2FDD9109-9049-AB80-A47E-94A36E4B6D3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062105C-E884-7DE1-8CE5-F9E3896D82D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58</a:t>
            </a:fld>
            <a:endParaRPr lang="en-US" sz="1200" dirty="0">
              <a:latin typeface="+mn-lt"/>
            </a:endParaRPr>
          </a:p>
        </p:txBody>
      </p:sp>
    </p:spTree>
    <p:extLst>
      <p:ext uri="{BB962C8B-B14F-4D97-AF65-F5344CB8AC3E}">
        <p14:creationId xmlns:p14="http://schemas.microsoft.com/office/powerpoint/2010/main" val="3735335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EXPLANATION</a:t>
            </a:r>
          </a:p>
          <a:p>
            <a:r>
              <a:rPr lang="en-GB" dirty="0"/>
              <a:t>Present the slide</a:t>
            </a:r>
          </a:p>
          <a:p>
            <a:r>
              <a:rPr lang="en-US" i="1" dirty="0"/>
              <a:t>Does anyone have any questions or need clarification?</a:t>
            </a:r>
          </a:p>
          <a:p>
            <a:r>
              <a:rPr lang="en-US" i="1" dirty="0"/>
              <a:t>In the next session we will close this module</a:t>
            </a:r>
            <a:endParaRPr lang="en-BE" i="1" dirty="0"/>
          </a:p>
        </p:txBody>
      </p:sp>
      <p:sp>
        <p:nvSpPr>
          <p:cNvPr id="6" name="Slide Image Placeholder 5">
            <a:extLst>
              <a:ext uri="{FF2B5EF4-FFF2-40B4-BE49-F238E27FC236}">
                <a16:creationId xmlns:a16="http://schemas.microsoft.com/office/drawing/2014/main" id="{44776B07-07A2-37F5-511D-50A42EA88FDA}"/>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B43DF2E-C954-78B4-1320-067700A831F4}"/>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59</a:t>
            </a:fld>
            <a:endParaRPr lang="en-US" sz="1200" dirty="0">
              <a:latin typeface="+mn-lt"/>
            </a:endParaRPr>
          </a:p>
        </p:txBody>
      </p:sp>
    </p:spTree>
    <p:extLst>
      <p:ext uri="{BB962C8B-B14F-4D97-AF65-F5344CB8AC3E}">
        <p14:creationId xmlns:p14="http://schemas.microsoft.com/office/powerpoint/2010/main" val="1602703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sym typeface="Arial"/>
              </a:rPr>
              <a:t>EXPLANATION</a:t>
            </a:r>
          </a:p>
          <a:p>
            <a:r>
              <a:rPr lang="en-GB" dirty="0">
                <a:sym typeface="Arial"/>
              </a:rPr>
              <a:t>Present the slide</a:t>
            </a:r>
          </a:p>
          <a:p>
            <a:r>
              <a:rPr lang="en-GB" i="1" dirty="0">
                <a:sym typeface="Arial"/>
              </a:rPr>
              <a:t>Child protection outcomes</a:t>
            </a:r>
          </a:p>
          <a:p>
            <a:pPr lvl="1"/>
            <a:r>
              <a:rPr lang="en-GB" i="1" dirty="0">
                <a:sym typeface="Arial"/>
              </a:rPr>
              <a:t>To reduce the exposure to child protection risks that cause harm to children (violence, abuse, neglect or exploitation)</a:t>
            </a:r>
          </a:p>
          <a:p>
            <a:pPr marL="626745" lvl="1" indent="-169545"/>
            <a:r>
              <a:rPr lang="en-GB" i="1" dirty="0">
                <a:sym typeface="Arial"/>
              </a:rPr>
              <a:t>To reduce the negative impact, the harm caused if the abuse happened</a:t>
            </a:r>
            <a:endParaRPr lang="en-GB" i="1" dirty="0">
              <a:cs typeface="Calibri"/>
            </a:endParaRPr>
          </a:p>
        </p:txBody>
      </p:sp>
      <p:sp>
        <p:nvSpPr>
          <p:cNvPr id="6" name="Slide Image Placeholder 5">
            <a:extLst>
              <a:ext uri="{FF2B5EF4-FFF2-40B4-BE49-F238E27FC236}">
                <a16:creationId xmlns:a16="http://schemas.microsoft.com/office/drawing/2014/main" id="{A7E20E0C-12B7-619D-E054-001FD9EC71C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DA8B83C5-1054-3D71-5202-8A48B137E366}"/>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a:t>
            </a:fld>
            <a:endParaRPr lang="en-US" sz="1200" dirty="0">
              <a:latin typeface="+mn-lt"/>
            </a:endParaRPr>
          </a:p>
        </p:txBody>
      </p:sp>
    </p:spTree>
    <p:extLst>
      <p:ext uri="{BB962C8B-B14F-4D97-AF65-F5344CB8AC3E}">
        <p14:creationId xmlns:p14="http://schemas.microsoft.com/office/powerpoint/2010/main" val="1745598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79425" y="4229101"/>
            <a:ext cx="6140450" cy="5442609"/>
          </a:xfrm>
          <a:prstGeom prst="rect">
            <a:avLst/>
          </a:prstGeom>
        </p:spPr>
        <p:txBody>
          <a:bodyPr/>
          <a:lstStyle/>
          <a:p>
            <a:pPr marL="0" indent="0">
              <a:buNone/>
            </a:pPr>
            <a:r>
              <a:rPr lang="en-GB" b="1" dirty="0"/>
              <a:t>SESSION 6 DURATION: 0h30</a:t>
            </a:r>
            <a:endParaRPr lang="en-BE" b="1" dirty="0"/>
          </a:p>
        </p:txBody>
      </p:sp>
      <p:sp>
        <p:nvSpPr>
          <p:cNvPr id="6" name="Slide Image Placeholder 5">
            <a:extLst>
              <a:ext uri="{FF2B5EF4-FFF2-40B4-BE49-F238E27FC236}">
                <a16:creationId xmlns:a16="http://schemas.microsoft.com/office/drawing/2014/main" id="{0F720C98-494C-1527-05B8-F60E936BA4AA}"/>
              </a:ext>
            </a:extLst>
          </p:cNvPr>
          <p:cNvSpPr>
            <a:spLocks noGrp="1" noRot="1" noChangeAspect="1"/>
          </p:cNvSpPr>
          <p:nvPr>
            <p:ph type="sldImg"/>
          </p:nvPr>
        </p:nvSpPr>
        <p:spPr/>
      </p:sp>
      <p:sp>
        <p:nvSpPr>
          <p:cNvPr id="7" name="Google Shape;725;p48:notes">
            <a:extLst>
              <a:ext uri="{FF2B5EF4-FFF2-40B4-BE49-F238E27FC236}">
                <a16:creationId xmlns:a16="http://schemas.microsoft.com/office/drawing/2014/main" id="{EEA3BD7B-CCCA-374E-66EE-90F2B3C9B6A5}"/>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60</a:t>
            </a:fld>
            <a:endParaRPr lang="en-US" sz="1200" dirty="0">
              <a:latin typeface="+mn-lt"/>
            </a:endParaRPr>
          </a:p>
        </p:txBody>
      </p:sp>
    </p:spTree>
    <p:extLst>
      <p:ext uri="{BB962C8B-B14F-4D97-AF65-F5344CB8AC3E}">
        <p14:creationId xmlns:p14="http://schemas.microsoft.com/office/powerpoint/2010/main" val="23517588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sym typeface="Arial"/>
              </a:rPr>
              <a:t>INDIVIDUAL WORK (5 minutes)</a:t>
            </a:r>
          </a:p>
          <a:p>
            <a:r>
              <a:rPr lang="en-GB" dirty="0">
                <a:sym typeface="Arial"/>
              </a:rPr>
              <a:t>Guide participants to </a:t>
            </a:r>
            <a:r>
              <a:rPr lang="en-GB" b="1" dirty="0">
                <a:sym typeface="Arial"/>
              </a:rPr>
              <a:t>Workbook page 20: Learning objectives &amp; Reflection</a:t>
            </a:r>
          </a:p>
          <a:p>
            <a:r>
              <a:rPr lang="en-GB" i="1" dirty="0">
                <a:sym typeface="Arial"/>
              </a:rPr>
              <a:t>It’s important to take the time to review the learning objectives (</a:t>
            </a:r>
            <a:r>
              <a:rPr lang="en-GB" b="1" i="1" dirty="0">
                <a:sym typeface="Arial"/>
              </a:rPr>
              <a:t>Workbook page 5</a:t>
            </a:r>
            <a:r>
              <a:rPr lang="en-GB" i="1" dirty="0">
                <a:sym typeface="Arial"/>
              </a:rPr>
              <a:t>) and reflect on your achievements at the end of this training. </a:t>
            </a:r>
          </a:p>
          <a:p>
            <a:r>
              <a:rPr lang="en-GB" i="1" dirty="0">
                <a:sym typeface="Arial"/>
              </a:rPr>
              <a:t>Some learning objectives might require some more information, practice or support from the supervisor to be fully achieved.</a:t>
            </a:r>
          </a:p>
          <a:p>
            <a:r>
              <a:rPr lang="en-GB" i="1" dirty="0">
                <a:sym typeface="Arial"/>
              </a:rPr>
              <a:t>Look back at today’s training and answer the questions on the learning objectives in their workbook. </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sym typeface="Arial"/>
              </a:rPr>
              <a:t>Provide the participants 5 minutes to reflect on these questions</a:t>
            </a:r>
          </a:p>
          <a:p>
            <a:pPr marL="0" marR="0" lvl="0" indent="0" algn="l" defTabSz="914400" rtl="0" eaLnBrk="1" fontAlgn="auto" latinLnBrk="0" hangingPunct="1">
              <a:lnSpc>
                <a:spcPct val="100000"/>
              </a:lnSpc>
              <a:spcBef>
                <a:spcPts val="0"/>
              </a:spcBef>
              <a:spcAft>
                <a:spcPts val="0"/>
              </a:spcAft>
              <a:buClrTx/>
              <a:buSzTx/>
              <a:buNone/>
              <a:tabLst/>
              <a:defRPr/>
            </a:pPr>
            <a:endParaRPr lang="en-GB" dirty="0">
              <a:sym typeface="Arial"/>
            </a:endParaRPr>
          </a:p>
          <a:p>
            <a:pPr marL="0" marR="0" lvl="0" indent="0" algn="l" defTabSz="914400" rtl="0" eaLnBrk="1" fontAlgn="auto" latinLnBrk="0" hangingPunct="1">
              <a:lnSpc>
                <a:spcPct val="100000"/>
              </a:lnSpc>
              <a:spcBef>
                <a:spcPts val="0"/>
              </a:spcBef>
              <a:spcAft>
                <a:spcPts val="0"/>
              </a:spcAft>
              <a:buClrTx/>
              <a:buSzTx/>
              <a:buNone/>
              <a:tabLst/>
              <a:defRPr/>
            </a:pPr>
            <a:r>
              <a:rPr lang="en-GB" b="1" dirty="0">
                <a:sym typeface="Arial"/>
              </a:rPr>
              <a:t>PLENARY DISCUSSION (5 minutes)</a:t>
            </a:r>
          </a:p>
          <a:p>
            <a:r>
              <a:rPr lang="en-GB" i="1" dirty="0">
                <a:sym typeface="Arial"/>
              </a:rPr>
              <a:t>Would anyone like to share:</a:t>
            </a:r>
          </a:p>
          <a:p>
            <a:pPr lvl="1"/>
            <a:r>
              <a:rPr lang="en-GB" i="1" dirty="0">
                <a:sym typeface="Arial"/>
              </a:rPr>
              <a:t>Which learning objectives you need more information, practice or support on to be fully achieved?</a:t>
            </a:r>
          </a:p>
          <a:p>
            <a:pPr lvl="1"/>
            <a:r>
              <a:rPr lang="en-GB" i="1" dirty="0">
                <a:sym typeface="Arial"/>
              </a:rPr>
              <a:t>Which learning objectives do you feel confident about?</a:t>
            </a:r>
          </a:p>
          <a:p>
            <a:endParaRPr lang="en-GB" i="1" dirty="0">
              <a:sym typeface="Arial"/>
            </a:endParaRPr>
          </a:p>
          <a:p>
            <a:pPr marL="0" indent="0">
              <a:buNone/>
            </a:pPr>
            <a:r>
              <a:rPr lang="en-GB" b="1" dirty="0">
                <a:sym typeface="Arial"/>
              </a:rPr>
              <a:t>INDIVIDUAL WORK (5 minutes)</a:t>
            </a:r>
          </a:p>
          <a:p>
            <a:r>
              <a:rPr lang="en-GB" dirty="0">
                <a:sym typeface="Arial"/>
              </a:rPr>
              <a:t>Continue on </a:t>
            </a:r>
            <a:r>
              <a:rPr lang="en-GB" b="1" dirty="0">
                <a:sym typeface="Arial"/>
              </a:rPr>
              <a:t>Workbook page 20: Learning objectives &amp; Reflection</a:t>
            </a:r>
          </a:p>
          <a:p>
            <a:r>
              <a:rPr lang="en-GB" i="1" dirty="0">
                <a:sym typeface="Arial"/>
              </a:rPr>
              <a:t>What surprised you?</a:t>
            </a:r>
          </a:p>
          <a:p>
            <a:r>
              <a:rPr lang="en-GB" i="1" dirty="0">
                <a:sym typeface="Arial"/>
              </a:rPr>
              <a:t>What was challenging?</a:t>
            </a:r>
          </a:p>
          <a:p>
            <a:r>
              <a:rPr lang="en-GB" i="1" dirty="0">
                <a:sym typeface="Arial"/>
              </a:rPr>
              <a:t>What would you like to learn more about?</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Inform the participants they have 5 minutes to</a:t>
            </a:r>
            <a:r>
              <a:rPr lang="en-GB" i="0" dirty="0">
                <a:sym typeface="Arial"/>
              </a:rPr>
              <a:t> reflect on these questions</a:t>
            </a:r>
          </a:p>
          <a:p>
            <a:endParaRPr lang="en-GB" dirty="0">
              <a:sym typeface="Arial"/>
            </a:endParaRPr>
          </a:p>
          <a:p>
            <a:pPr marL="0" indent="0">
              <a:buNone/>
            </a:pPr>
            <a:r>
              <a:rPr lang="en-GB" b="1" dirty="0">
                <a:sym typeface="Arial"/>
              </a:rPr>
              <a:t>PLENARY DISCUSSION (5 minutes)</a:t>
            </a:r>
          </a:p>
          <a:p>
            <a:r>
              <a:rPr lang="en-GB" i="1" dirty="0">
                <a:sym typeface="Arial"/>
              </a:rPr>
              <a:t>Would anyone like to share:</a:t>
            </a:r>
          </a:p>
          <a:p>
            <a:pPr lvl="1"/>
            <a:r>
              <a:rPr lang="en-GB" i="1" dirty="0">
                <a:sym typeface="Arial"/>
              </a:rPr>
              <a:t>Something you have learnt today?</a:t>
            </a:r>
          </a:p>
          <a:p>
            <a:pPr lvl="1"/>
            <a:r>
              <a:rPr lang="en-GB" i="1" dirty="0">
                <a:sym typeface="Arial"/>
              </a:rPr>
              <a:t>Something you want to learn more about?</a:t>
            </a:r>
          </a:p>
          <a:p>
            <a:r>
              <a:rPr lang="en-GB" i="0" dirty="0">
                <a:sym typeface="Arial"/>
              </a:rPr>
              <a:t>Explain when training on the next module will start</a:t>
            </a:r>
          </a:p>
          <a:p>
            <a:r>
              <a:rPr lang="en-GB" i="0" dirty="0">
                <a:sym typeface="Arial"/>
              </a:rPr>
              <a:t>Thank the participants for their participation</a:t>
            </a:r>
            <a:endParaRPr lang="en-GB" dirty="0">
              <a:sym typeface="Arial"/>
            </a:endParaRPr>
          </a:p>
        </p:txBody>
      </p:sp>
      <p:sp>
        <p:nvSpPr>
          <p:cNvPr id="8" name="Slide Image Placeholder 7">
            <a:extLst>
              <a:ext uri="{FF2B5EF4-FFF2-40B4-BE49-F238E27FC236}">
                <a16:creationId xmlns:a16="http://schemas.microsoft.com/office/drawing/2014/main" id="{8B71AD52-717B-91A9-6B72-3F8C7E2CE140}"/>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21579C68-35D1-F4C6-F064-2614C0C5D0CF}"/>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61</a:t>
            </a:fld>
            <a:endParaRPr lang="en-US" sz="1200" dirty="0">
              <a:latin typeface="+mn-lt"/>
            </a:endParaRPr>
          </a:p>
        </p:txBody>
      </p:sp>
    </p:spTree>
    <p:extLst>
      <p:ext uri="{BB962C8B-B14F-4D97-AF65-F5344CB8AC3E}">
        <p14:creationId xmlns:p14="http://schemas.microsoft.com/office/powerpoint/2010/main" val="21080230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INTRODUCTION</a:t>
            </a:r>
          </a:p>
          <a:p>
            <a:r>
              <a:rPr lang="en-GB" i="1" dirty="0"/>
              <a:t>Sit comfortably in your chairs or on the floor. </a:t>
            </a:r>
          </a:p>
          <a:p>
            <a:r>
              <a:rPr lang="en-GB" i="1" dirty="0"/>
              <a:t>Today we will do a type of breathing called “Box Breath”</a:t>
            </a:r>
          </a:p>
          <a:p>
            <a:pPr lvl="1"/>
            <a:r>
              <a:rPr lang="en-GB" i="1" dirty="0"/>
              <a:t>It can help you to slow your breathing and make you feel </a:t>
            </a:r>
            <a:r>
              <a:rPr lang="en-US" i="1" noProof="0" dirty="0"/>
              <a:t>calmed</a:t>
            </a:r>
          </a:p>
          <a:p>
            <a:pPr lvl="1"/>
            <a:r>
              <a:rPr lang="en-GB" i="1" dirty="0"/>
              <a:t>A box breath is a breath where we inhale, hold the breath in, exhale, and hold with no breath for the same amount of time. </a:t>
            </a:r>
            <a:endParaRPr lang="en-GB" dirty="0"/>
          </a:p>
          <a:p>
            <a:r>
              <a:rPr lang="en-GB" i="1" dirty="0"/>
              <a:t>Watch as I give an example. You do not have to breathe with me yet.</a:t>
            </a:r>
          </a:p>
          <a:p>
            <a:pPr lvl="1"/>
            <a:r>
              <a:rPr lang="en-GB" i="1" dirty="0"/>
              <a:t>When we do the box breath, we will do it like this</a:t>
            </a:r>
          </a:p>
          <a:p>
            <a:pPr lvl="1"/>
            <a:r>
              <a:rPr lang="en-GB" i="1" dirty="0"/>
              <a:t>Inhale 2… 3… 4; hold 2… 3… 4, exhale 2… 3… 4; hold 2… 3… 4.”</a:t>
            </a:r>
          </a:p>
          <a:p>
            <a:pPr lvl="0"/>
            <a:r>
              <a:rPr lang="en-GB" i="1" dirty="0"/>
              <a:t>Is this example is clear?</a:t>
            </a:r>
          </a:p>
          <a:p>
            <a:pPr lvl="1"/>
            <a:r>
              <a:rPr lang="en-GB" dirty="0"/>
              <a:t>Give the example again if it’s not clear. </a:t>
            </a:r>
          </a:p>
          <a:p>
            <a:r>
              <a:rPr lang="en-GB" i="1" dirty="0"/>
              <a:t>Sometimes this breath can make you feel nervous or slightly panicky, especially on the holds. </a:t>
            </a:r>
          </a:p>
          <a:p>
            <a:pPr lvl="1"/>
            <a:r>
              <a:rPr lang="en-GB" i="1" dirty="0"/>
              <a:t>If this starts to happen, you can always just return to a normal breath</a:t>
            </a:r>
          </a:p>
          <a:p>
            <a:pPr lvl="1"/>
            <a:r>
              <a:rPr lang="en-GB" i="1" dirty="0"/>
              <a:t>Then start the box breath again when they’re ready. </a:t>
            </a:r>
          </a:p>
          <a:p>
            <a:r>
              <a:rPr lang="en-GB" i="1" dirty="0"/>
              <a:t>Are you ready to start?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SELF CARE EXERCISE (Box Breath, 10 minutes)</a:t>
            </a:r>
            <a:endParaRPr lang="en-GB" dirty="0"/>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Get comfortable in your seats</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Close your eyes or gaze softly in front of you</a:t>
            </a:r>
          </a:p>
          <a:p>
            <a:r>
              <a:rPr lang="en-GB" i="1" dirty="0"/>
              <a:t>Now let’s inhale together… and exhale together.</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1" dirty="0"/>
              <a:t>On the next breath, we will start the box breath. We will complete 7 cycles together.</a:t>
            </a:r>
          </a:p>
          <a:p>
            <a:pPr lvl="1"/>
            <a:r>
              <a:rPr lang="en-GB" i="1" dirty="0"/>
              <a:t>Inhale 2… 3… 4; hold 2… 3… 4, exhale 2… 3… 4; hold 2… 3… 4.</a:t>
            </a:r>
          </a:p>
          <a:p>
            <a:pPr lvl="1"/>
            <a:r>
              <a:rPr lang="en-GB" i="0" dirty="0"/>
              <a:t>Repeat x 7</a:t>
            </a:r>
          </a:p>
          <a:p>
            <a:r>
              <a:rPr lang="en-GB" i="1" dirty="0"/>
              <a:t>Return to a normal, easy breath. </a:t>
            </a:r>
          </a:p>
          <a:p>
            <a:r>
              <a:rPr lang="en-GB" i="1" dirty="0"/>
              <a:t>Notice if you feel different after doing this breath </a:t>
            </a:r>
          </a:p>
          <a:p>
            <a:r>
              <a:rPr lang="en-GB" i="1" dirty="0"/>
              <a:t>Would anyone like to share what they noticed?</a:t>
            </a:r>
          </a:p>
        </p:txBody>
      </p:sp>
      <p:sp>
        <p:nvSpPr>
          <p:cNvPr id="6" name="Slide Image Placeholder 5">
            <a:extLst>
              <a:ext uri="{FF2B5EF4-FFF2-40B4-BE49-F238E27FC236}">
                <a16:creationId xmlns:a16="http://schemas.microsoft.com/office/drawing/2014/main" id="{29479790-112D-89D1-FDEF-9602EF3098AB}"/>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EF83D61C-2322-F4C3-F37F-C198CE6369CC}"/>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62</a:t>
            </a:fld>
            <a:endParaRPr lang="en-US" sz="1200" dirty="0">
              <a:latin typeface="+mn-lt"/>
            </a:endParaRPr>
          </a:p>
        </p:txBody>
      </p:sp>
    </p:spTree>
    <p:extLst>
      <p:ext uri="{BB962C8B-B14F-4D97-AF65-F5344CB8AC3E}">
        <p14:creationId xmlns:p14="http://schemas.microsoft.com/office/powerpoint/2010/main" val="591018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sym typeface="Arial"/>
              </a:rPr>
              <a:t>EXPLANATION</a:t>
            </a:r>
            <a:endParaRPr lang="en-GB" dirty="0">
              <a:sym typeface="Arial"/>
            </a:endParaRPr>
          </a:p>
          <a:p>
            <a:r>
              <a:rPr lang="en-GB" dirty="0">
                <a:sym typeface="Arial"/>
              </a:rPr>
              <a:t>Present the slide</a:t>
            </a:r>
          </a:p>
          <a:p>
            <a:endParaRPr lang="en-BE" dirty="0"/>
          </a:p>
        </p:txBody>
      </p:sp>
      <p:sp>
        <p:nvSpPr>
          <p:cNvPr id="6" name="Slide Image Placeholder 5">
            <a:extLst>
              <a:ext uri="{FF2B5EF4-FFF2-40B4-BE49-F238E27FC236}">
                <a16:creationId xmlns:a16="http://schemas.microsoft.com/office/drawing/2014/main" id="{75FA6654-7499-0002-D9FE-9BCC686FDA74}"/>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57FB6CB-450F-49F8-6BD5-ABBFF880C6CA}"/>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7</a:t>
            </a:fld>
            <a:endParaRPr lang="en-US" sz="1200" dirty="0">
              <a:latin typeface="+mn-lt"/>
            </a:endParaRPr>
          </a:p>
        </p:txBody>
      </p:sp>
    </p:spTree>
    <p:extLst>
      <p:ext uri="{BB962C8B-B14F-4D97-AF65-F5344CB8AC3E}">
        <p14:creationId xmlns:p14="http://schemas.microsoft.com/office/powerpoint/2010/main" val="50046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GB" b="1" dirty="0"/>
              <a:t>ADAPT FOR CONTEXT</a:t>
            </a:r>
          </a:p>
          <a:p>
            <a:r>
              <a:rPr lang="en-GB" dirty="0"/>
              <a:t>The games provided are suggestions</a:t>
            </a:r>
          </a:p>
          <a:p>
            <a:r>
              <a:rPr lang="en-GB" dirty="0"/>
              <a:t>Feel free to facilitate any other game that allows participants to introduce themselves and get to know the others in the group.</a:t>
            </a:r>
            <a:endParaRPr lang="en-GB" b="1" dirty="0"/>
          </a:p>
          <a:p>
            <a:pPr marL="0" indent="0">
              <a:buNone/>
            </a:pPr>
            <a:r>
              <a:rPr lang="en-US" dirty="0"/>
              <a:t>______________________________________________________________________________</a:t>
            </a:r>
          </a:p>
          <a:p>
            <a:pPr marL="0" indent="0">
              <a:buNone/>
            </a:pPr>
            <a:endParaRPr lang="en-GB" b="1" dirty="0"/>
          </a:p>
          <a:p>
            <a:pPr marL="0" indent="0">
              <a:buNone/>
            </a:pPr>
            <a:r>
              <a:rPr lang="en-GB" b="1" dirty="0"/>
              <a:t>PLENARY ACTIVITY (20 minutes)</a:t>
            </a:r>
            <a:endParaRPr lang="en-GB" dirty="0"/>
          </a:p>
          <a:p>
            <a:r>
              <a:rPr lang="en-GB" dirty="0"/>
              <a:t>Set up a game for participants to get to know each other. </a:t>
            </a:r>
          </a:p>
          <a:p>
            <a:r>
              <a:rPr lang="en-GB" b="1" dirty="0"/>
              <a:t>Game option 1: Two truths, one lie (10 minutes)</a:t>
            </a:r>
          </a:p>
          <a:p>
            <a:pPr lvl="1"/>
            <a:r>
              <a:rPr lang="en-US" dirty="0"/>
              <a:t>Participants should take a minute and come up with two facts about themselves that are true and one lie</a:t>
            </a:r>
          </a:p>
          <a:p>
            <a:pPr lvl="1"/>
            <a:r>
              <a:rPr lang="en-US" dirty="0"/>
              <a:t>The statements should be interesting and help the participants to get to know one another.</a:t>
            </a:r>
          </a:p>
          <a:p>
            <a:pPr lvl="1"/>
            <a:r>
              <a:rPr lang="en-US" dirty="0"/>
              <a:t>For example: 1. I am a twin, 2. I grew up on an island, 3. I am a good singer</a:t>
            </a:r>
          </a:p>
          <a:p>
            <a:pPr lvl="1"/>
            <a:r>
              <a:rPr lang="en-US" dirty="0"/>
              <a:t>Participants should take turns to tell the group the three facts about themselves (two truths and one lie)</a:t>
            </a:r>
          </a:p>
          <a:p>
            <a:pPr lvl="1"/>
            <a:r>
              <a:rPr lang="en-US" dirty="0"/>
              <a:t>The rest of the group of participants must guess which of the three statements is the lie</a:t>
            </a:r>
          </a:p>
          <a:p>
            <a:r>
              <a:rPr lang="en-US" b="1" dirty="0"/>
              <a:t>Game option 2: Greeting chain </a:t>
            </a:r>
            <a:r>
              <a:rPr lang="en-GB" b="1" dirty="0"/>
              <a:t>(10 minutes)</a:t>
            </a:r>
          </a:p>
          <a:p>
            <a:pPr lvl="1"/>
            <a:r>
              <a:rPr lang="en-US" dirty="0"/>
              <a:t>Participants should form two lines, facing each other. </a:t>
            </a:r>
          </a:p>
          <a:p>
            <a:pPr lvl="1"/>
            <a:r>
              <a:rPr lang="en-US" dirty="0"/>
              <a:t>Participants should greet the person opposite them in the other line and keep moving in opposite directions, greeting the next person in the opposite line</a:t>
            </a:r>
          </a:p>
          <a:p>
            <a:pPr lvl="1"/>
            <a:r>
              <a:rPr lang="en-US" dirty="0"/>
              <a:t>Keep going until people meet the person they started with</a:t>
            </a:r>
          </a:p>
        </p:txBody>
      </p:sp>
      <p:sp>
        <p:nvSpPr>
          <p:cNvPr id="6" name="Slide Image Placeholder 5">
            <a:extLst>
              <a:ext uri="{FF2B5EF4-FFF2-40B4-BE49-F238E27FC236}">
                <a16:creationId xmlns:a16="http://schemas.microsoft.com/office/drawing/2014/main" id="{47B4156F-A71D-AC43-15A5-0F54EA31F8C9}"/>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89C912DC-1112-F34A-2398-895007948CEE}"/>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8</a:t>
            </a:fld>
            <a:endParaRPr lang="en-US" sz="1200" dirty="0">
              <a:latin typeface="+mn-lt"/>
            </a:endParaRPr>
          </a:p>
        </p:txBody>
      </p:sp>
    </p:spTree>
    <p:extLst>
      <p:ext uri="{BB962C8B-B14F-4D97-AF65-F5344CB8AC3E}">
        <p14:creationId xmlns:p14="http://schemas.microsoft.com/office/powerpoint/2010/main" val="2433157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indent="0">
              <a:buNone/>
            </a:pPr>
            <a:r>
              <a:rPr lang="en-US" b="1" dirty="0"/>
              <a:t>PLENARY DISCUSSION (15 minutes)</a:t>
            </a:r>
          </a:p>
          <a:p>
            <a:r>
              <a:rPr lang="en-US" i="1" dirty="0"/>
              <a:t>We can make some agreements as a group before starting this training course.</a:t>
            </a:r>
          </a:p>
          <a:p>
            <a:r>
              <a:rPr lang="en-US" i="1" dirty="0"/>
              <a:t>It’s important to feel safe, comfortable, accepted and respected, interested and focused during the training. </a:t>
            </a:r>
          </a:p>
          <a:p>
            <a:r>
              <a:rPr lang="en-US" i="1" dirty="0"/>
              <a:t>Are there any ideas or suggestions on how we can achieve this?</a:t>
            </a:r>
          </a:p>
          <a:p>
            <a:r>
              <a:rPr lang="en-US" dirty="0"/>
              <a:t>Ask a volunteer to come to the front, take a pen and write down the group suggestions on a flipchart. </a:t>
            </a:r>
          </a:p>
          <a:p>
            <a:r>
              <a:rPr lang="en-US" dirty="0"/>
              <a:t>Examples of what might go into the agreement:</a:t>
            </a:r>
          </a:p>
          <a:p>
            <a:pPr lvl="1"/>
            <a:r>
              <a:rPr lang="en-US" dirty="0"/>
              <a:t>Phones should be off/on silent.</a:t>
            </a:r>
          </a:p>
          <a:p>
            <a:pPr lvl="1"/>
            <a:r>
              <a:rPr lang="en-US" dirty="0"/>
              <a:t>Calls can be taken outside if urgent.</a:t>
            </a:r>
          </a:p>
          <a:p>
            <a:pPr lvl="1"/>
            <a:r>
              <a:rPr lang="en-US" dirty="0"/>
              <a:t>Not talking over others.</a:t>
            </a:r>
          </a:p>
          <a:p>
            <a:pPr lvl="1"/>
            <a:r>
              <a:rPr lang="en-US" dirty="0"/>
              <a:t>Listen to others when they present or talk (needs to be included).</a:t>
            </a:r>
          </a:p>
          <a:p>
            <a:pPr lvl="1"/>
            <a:r>
              <a:rPr lang="en-US" dirty="0"/>
              <a:t>Be respectful of different opinions.</a:t>
            </a:r>
          </a:p>
          <a:p>
            <a:pPr lvl="1"/>
            <a:r>
              <a:rPr lang="en-US" dirty="0"/>
              <a:t>Give everyone space and time to express their opinion.</a:t>
            </a:r>
          </a:p>
          <a:p>
            <a:pPr lvl="1"/>
            <a:r>
              <a:rPr lang="en-US" dirty="0"/>
              <a:t>Be on time.</a:t>
            </a:r>
          </a:p>
          <a:p>
            <a:pPr lvl="1"/>
            <a:r>
              <a:rPr lang="en-US" dirty="0"/>
              <a:t>Challenge the idea, not the person.</a:t>
            </a:r>
          </a:p>
          <a:p>
            <a:pPr lvl="1"/>
            <a:r>
              <a:rPr lang="en-US" dirty="0"/>
              <a:t>Anonymize any real-life examples of cases (needs to be included).</a:t>
            </a:r>
          </a:p>
          <a:p>
            <a:pPr lvl="1"/>
            <a:r>
              <a:rPr lang="en-US" dirty="0"/>
              <a:t>Confidentiality of personal experiences and sensitive discussions (needs to be included).</a:t>
            </a:r>
          </a:p>
          <a:p>
            <a:pPr marL="0" indent="0">
              <a:buNone/>
            </a:pPr>
            <a:endParaRPr lang="en-US" dirty="0"/>
          </a:p>
          <a:p>
            <a:pPr marL="0" indent="0">
              <a:buNone/>
            </a:pPr>
            <a:r>
              <a:rPr lang="en-US" b="1" dirty="0"/>
              <a:t>CONCLUSION</a:t>
            </a:r>
          </a:p>
          <a:p>
            <a:r>
              <a:rPr lang="en-US" i="1" dirty="0"/>
              <a:t>Does anyone have anything else to add?</a:t>
            </a:r>
          </a:p>
          <a:p>
            <a:r>
              <a:rPr lang="en-US" dirty="0"/>
              <a:t>Recap the learning agreement</a:t>
            </a:r>
          </a:p>
          <a:p>
            <a:r>
              <a:rPr lang="en-US" dirty="0"/>
              <a:t>Hang the flipchart to the wall</a:t>
            </a:r>
          </a:p>
        </p:txBody>
      </p:sp>
      <p:sp>
        <p:nvSpPr>
          <p:cNvPr id="6" name="Slide Image Placeholder 5">
            <a:extLst>
              <a:ext uri="{FF2B5EF4-FFF2-40B4-BE49-F238E27FC236}">
                <a16:creationId xmlns:a16="http://schemas.microsoft.com/office/drawing/2014/main" id="{58F65B2C-7F73-5C89-9495-39F5F52F03D6}"/>
              </a:ext>
            </a:extLst>
          </p:cNvPr>
          <p:cNvSpPr>
            <a:spLocks noGrp="1" noRot="1" noChangeAspect="1"/>
          </p:cNvSpPr>
          <p:nvPr>
            <p:ph type="sldImg"/>
          </p:nvPr>
        </p:nvSpPr>
        <p:spPr/>
      </p:sp>
      <p:sp>
        <p:nvSpPr>
          <p:cNvPr id="2" name="Google Shape;725;p48:notes">
            <a:extLst>
              <a:ext uri="{FF2B5EF4-FFF2-40B4-BE49-F238E27FC236}">
                <a16:creationId xmlns:a16="http://schemas.microsoft.com/office/drawing/2014/main" id="{CE5128A4-103E-1274-4D94-72C71F3CC049}"/>
              </a:ext>
            </a:extLst>
          </p:cNvPr>
          <p:cNvSpPr txBox="1">
            <a:spLocks/>
          </p:cNvSpPr>
          <p:nvPr/>
        </p:nvSpPr>
        <p:spPr>
          <a:xfrm>
            <a:off x="5976710" y="9517856"/>
            <a:ext cx="868317" cy="512763"/>
          </a:xfrm>
          <a:prstGeom prst="rect">
            <a:avLst/>
          </a:prstGeom>
          <a:noFill/>
          <a:ln>
            <a:noFill/>
          </a:ln>
        </p:spPr>
        <p:txBody>
          <a:bodyPr spcFirstLastPara="1" wrap="square" lIns="96728" tIns="48351" rIns="96728" bIns="4835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z="1200" smtClean="0">
                <a:latin typeface="+mn-lt"/>
              </a:rPr>
              <a:pPr algn="r"/>
              <a:t>9</a:t>
            </a:fld>
            <a:endParaRPr lang="en-US" sz="1200" dirty="0">
              <a:latin typeface="+mn-lt"/>
            </a:endParaRPr>
          </a:p>
        </p:txBody>
      </p:sp>
    </p:spTree>
    <p:extLst>
      <p:ext uri="{BB962C8B-B14F-4D97-AF65-F5344CB8AC3E}">
        <p14:creationId xmlns:p14="http://schemas.microsoft.com/office/powerpoint/2010/main" val="134835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6687-42CE-EAA1-3E9A-9C1E601A7D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6E5C7B2F-140A-6891-3F25-69946507C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8D61D2A4-188D-7926-7077-FC0EBD00C2BC}"/>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5" name="Footer Placeholder 4">
            <a:extLst>
              <a:ext uri="{FF2B5EF4-FFF2-40B4-BE49-F238E27FC236}">
                <a16:creationId xmlns:a16="http://schemas.microsoft.com/office/drawing/2014/main" id="{B3C3A87F-11EB-EEA4-38B8-C69704B4BA7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C20A216-14A1-1645-08FA-10942EC0EEA1}"/>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06872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01B1-2687-1C39-CD13-0957E6691D24}"/>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64925637-C5B8-2222-DBDB-BB600756FB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CF775263-CBB4-33E0-3FEC-C729CC481DE3}"/>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5" name="Footer Placeholder 4">
            <a:extLst>
              <a:ext uri="{FF2B5EF4-FFF2-40B4-BE49-F238E27FC236}">
                <a16:creationId xmlns:a16="http://schemas.microsoft.com/office/drawing/2014/main" id="{557872BF-60CA-4C9B-E3A2-E46E9320082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A07C9713-9A8F-E30F-F797-1D5DCAE893C2}"/>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202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7B84D-5926-5CA8-2DDA-C96B22B2608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63B9CA62-5AD2-9E47-8CF7-B0D696AFCA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45AA07F7-D1A0-321B-5989-8802907DBF85}"/>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5" name="Footer Placeholder 4">
            <a:extLst>
              <a:ext uri="{FF2B5EF4-FFF2-40B4-BE49-F238E27FC236}">
                <a16:creationId xmlns:a16="http://schemas.microsoft.com/office/drawing/2014/main" id="{6AB5217D-F10C-9F26-2153-6BA0C1CADBD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1302DA54-BEC9-73F4-1B43-1ACEF1375C28}"/>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56574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0BEFEC-EC87-4309-BFFA-7F010E02C918}"/>
              </a:ext>
            </a:extLst>
          </p:cNvPr>
          <p:cNvSpPr/>
          <p:nvPr userDrawn="1"/>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BFF5FD31-A1B4-42BF-B5CB-087E7BAA2337}"/>
              </a:ext>
            </a:extLst>
          </p:cNvPr>
          <p:cNvSpPr>
            <a:spLocks noGrp="1"/>
          </p:cNvSpPr>
          <p:nvPr>
            <p:ph type="title"/>
          </p:nvPr>
        </p:nvSpPr>
        <p:spPr>
          <a:xfrm>
            <a:off x="838200" y="120516"/>
            <a:ext cx="10515600" cy="868968"/>
          </a:xfrm>
        </p:spPr>
        <p:txBody>
          <a:bodyPr>
            <a:normAutofit/>
          </a:bodyPr>
          <a:lstStyle>
            <a:lvl1pPr algn="ctr">
              <a:defRPr sz="3200" b="1">
                <a:solidFill>
                  <a:schemeClr val="accent2">
                    <a:lumMod val="75000"/>
                  </a:schemeClr>
                </a:solidFill>
                <a:latin typeface="Arial" panose="020B0604020202020204" pitchFamily="34" charset="0"/>
                <a:cs typeface="Arial" panose="020B0604020202020204" pitchFamily="34" charset="0"/>
              </a:defRPr>
            </a:lvl1pPr>
          </a:lstStyle>
          <a:p>
            <a:r>
              <a:rPr lang="en-US" dirty="0"/>
              <a:t>Click to edit Master title style</a:t>
            </a:r>
            <a:endParaRPr lang="en-CA" dirty="0"/>
          </a:p>
        </p:txBody>
      </p:sp>
      <p:pic>
        <p:nvPicPr>
          <p:cNvPr id="4" name="Google Shape;15;p51">
            <a:extLst>
              <a:ext uri="{FF2B5EF4-FFF2-40B4-BE49-F238E27FC236}">
                <a16:creationId xmlns:a16="http://schemas.microsoft.com/office/drawing/2014/main" id="{446B5F0E-A264-2BFF-033E-AE95D77D74A6}"/>
              </a:ext>
            </a:extLst>
          </p:cNvPr>
          <p:cNvPicPr preferRelativeResize="0"/>
          <p:nvPr userDrawn="1"/>
        </p:nvPicPr>
        <p:blipFill rotWithShape="1">
          <a:blip r:embed="rId2">
            <a:alphaModFix/>
          </a:blip>
          <a:srcRect/>
          <a:stretch/>
        </p:blipFill>
        <p:spPr>
          <a:xfrm>
            <a:off x="335817" y="6230028"/>
            <a:ext cx="349715" cy="402608"/>
          </a:xfrm>
          <a:prstGeom prst="rect">
            <a:avLst/>
          </a:prstGeom>
          <a:noFill/>
          <a:ln>
            <a:noFill/>
          </a:ln>
        </p:spPr>
      </p:pic>
      <p:sp>
        <p:nvSpPr>
          <p:cNvPr id="7" name="Google Shape;16;p51">
            <a:extLst>
              <a:ext uri="{FF2B5EF4-FFF2-40B4-BE49-F238E27FC236}">
                <a16:creationId xmlns:a16="http://schemas.microsoft.com/office/drawing/2014/main" id="{C5BBB54D-2BE6-3DE7-9B8C-2C9085FA670B}"/>
              </a:ext>
            </a:extLst>
          </p:cNvPr>
          <p:cNvSpPr/>
          <p:nvPr userDrawn="1"/>
        </p:nvSpPr>
        <p:spPr>
          <a:xfrm>
            <a:off x="766810" y="6277445"/>
            <a:ext cx="10374666"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dirty="0">
                <a:solidFill>
                  <a:schemeClr val="bg2">
                    <a:lumMod val="75000"/>
                  </a:schemeClr>
                </a:solidFill>
                <a:latin typeface="+mn-lt"/>
                <a:ea typeface="Calibri"/>
                <a:cs typeface="Calibri"/>
                <a:sym typeface="Calibri"/>
              </a:rPr>
              <a:t>Level 1 Module 1: </a:t>
            </a:r>
            <a:r>
              <a:rPr lang="en-US" sz="1400" b="1" i="0" u="none" strike="noStrike" cap="none" dirty="0">
                <a:solidFill>
                  <a:schemeClr val="bg2">
                    <a:lumMod val="75000"/>
                  </a:schemeClr>
                </a:solidFill>
                <a:latin typeface="+mn-lt"/>
                <a:ea typeface="Calibri"/>
                <a:cs typeface="Calibri"/>
                <a:sym typeface="Calibri"/>
              </a:rPr>
              <a:t>Foundations of Child Protection</a:t>
            </a:r>
          </a:p>
        </p:txBody>
      </p:sp>
    </p:spTree>
    <p:extLst>
      <p:ext uri="{BB962C8B-B14F-4D97-AF65-F5344CB8AC3E}">
        <p14:creationId xmlns:p14="http://schemas.microsoft.com/office/powerpoint/2010/main" val="1175682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bg>
      <p:bgPr>
        <a:solidFill>
          <a:schemeClr val="accent2">
            <a:lumMod val="75000"/>
          </a:schemeClr>
        </a:solidFill>
        <a:effectLst/>
      </p:bgPr>
    </p:bg>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B44FDF81-8ADA-496B-B92F-CF22EC5DCC7F}"/>
              </a:ext>
            </a:extLst>
          </p:cNvPr>
          <p:cNvSpPr/>
          <p:nvPr userDrawn="1"/>
        </p:nvSpPr>
        <p:spPr>
          <a:xfrm rot="1782986">
            <a:off x="657418" y="1353464"/>
            <a:ext cx="4749573" cy="4094457"/>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itle 1">
            <a:extLst>
              <a:ext uri="{FF2B5EF4-FFF2-40B4-BE49-F238E27FC236}">
                <a16:creationId xmlns:a16="http://schemas.microsoft.com/office/drawing/2014/main" id="{917F4B93-D5FC-4BC1-ACC8-42A00E6E8C14}"/>
              </a:ext>
            </a:extLst>
          </p:cNvPr>
          <p:cNvSpPr>
            <a:spLocks noGrp="1"/>
          </p:cNvSpPr>
          <p:nvPr>
            <p:ph type="title" hasCustomPrompt="1"/>
          </p:nvPr>
        </p:nvSpPr>
        <p:spPr>
          <a:xfrm>
            <a:off x="1024548" y="3099692"/>
            <a:ext cx="4015311" cy="562168"/>
          </a:xfrm>
        </p:spPr>
        <p:txBody>
          <a:bodyPr>
            <a:noAutofit/>
          </a:bodyPr>
          <a:lstStyle>
            <a:lvl1pPr algn="ctr">
              <a:defRPr sz="4800" b="1">
                <a:solidFill>
                  <a:schemeClr val="bg1"/>
                </a:solidFill>
                <a:latin typeface="Garamond" panose="02020404030301010803" pitchFamily="18" charset="0"/>
              </a:defRPr>
            </a:lvl1pPr>
          </a:lstStyle>
          <a:p>
            <a:r>
              <a:rPr lang="en-US" dirty="0"/>
              <a:t>CLICK TO EDIT MASTER TITLE STYLE</a:t>
            </a:r>
          </a:p>
        </p:txBody>
      </p:sp>
    </p:spTree>
    <p:extLst>
      <p:ext uri="{BB962C8B-B14F-4D97-AF65-F5344CB8AC3E}">
        <p14:creationId xmlns:p14="http://schemas.microsoft.com/office/powerpoint/2010/main" val="155236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7CF9-1DCA-3A86-D1B4-45FF163749E3}"/>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D9838C4E-B13C-9C3E-B3F6-0E19E63D13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D6903447-4CAF-EA63-8A51-5F2A2D0648F3}"/>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5" name="Footer Placeholder 4">
            <a:extLst>
              <a:ext uri="{FF2B5EF4-FFF2-40B4-BE49-F238E27FC236}">
                <a16:creationId xmlns:a16="http://schemas.microsoft.com/office/drawing/2014/main" id="{5833880B-E436-B75D-82CF-342C5237451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76FA7BBC-A7DE-0D87-4F0B-33708CF5B3CC}"/>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442227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A68B6-A549-F9C3-A35B-1F7757209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B512E917-8ADB-99A2-A458-F7896D7E8E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4A49AB-3044-58E5-75FD-9717A9939CDC}"/>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5" name="Footer Placeholder 4">
            <a:extLst>
              <a:ext uri="{FF2B5EF4-FFF2-40B4-BE49-F238E27FC236}">
                <a16:creationId xmlns:a16="http://schemas.microsoft.com/office/drawing/2014/main" id="{6580731C-3E23-733C-3355-1209585B7D2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EB31625-AC10-6E3A-4359-E3F1C4E64733}"/>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00125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4E7D-C5DC-4AED-3994-CECE0A4FF646}"/>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93731FCB-CAEF-BBE4-B721-B7146A3416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AE26B8CB-06AB-2DCE-080F-610736AFC4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ED057916-DBD7-7288-AE89-0A443C680261}"/>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6" name="Footer Placeholder 5">
            <a:extLst>
              <a:ext uri="{FF2B5EF4-FFF2-40B4-BE49-F238E27FC236}">
                <a16:creationId xmlns:a16="http://schemas.microsoft.com/office/drawing/2014/main" id="{818B8ECA-9E2E-2B1C-CEDC-D9222D59EDB2}"/>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564F66D9-F63C-39BA-0A07-EF265B7CBF3E}"/>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416650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47058-B217-CFF5-140C-6066ABB838BA}"/>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9BE39BE-DF70-EDEC-11ED-F831F63629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B54894-8191-120E-BAC6-ABB5C3C73D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28B568EC-CB83-6B56-B5FB-3B7E5BD87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CC02CF-892E-CB18-45DA-BC5AE2121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E730E2B3-9CA8-696A-F306-AE2240314BBE}"/>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8" name="Footer Placeholder 7">
            <a:extLst>
              <a:ext uri="{FF2B5EF4-FFF2-40B4-BE49-F238E27FC236}">
                <a16:creationId xmlns:a16="http://schemas.microsoft.com/office/drawing/2014/main" id="{9631A090-D894-6504-8E70-F64A919F8E5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65295DF4-5C4C-1E4C-EF6D-DD6848B44C7D}"/>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50815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03AA-2B64-E5B9-336A-A7AEE11CE132}"/>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DB838D9D-737E-EA42-DEB7-31A1469DC89C}"/>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4" name="Footer Placeholder 3">
            <a:extLst>
              <a:ext uri="{FF2B5EF4-FFF2-40B4-BE49-F238E27FC236}">
                <a16:creationId xmlns:a16="http://schemas.microsoft.com/office/drawing/2014/main" id="{C79EC9A4-041E-DB95-41AD-2439BF57483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39B39312-F8CD-CEB3-3914-5663BADA8C5C}"/>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662193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594797-2405-3F0F-A031-88E6FE256B51}"/>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3" name="Footer Placeholder 2">
            <a:extLst>
              <a:ext uri="{FF2B5EF4-FFF2-40B4-BE49-F238E27FC236}">
                <a16:creationId xmlns:a16="http://schemas.microsoft.com/office/drawing/2014/main" id="{BB42F2AE-DBB0-8BBF-6DB6-F07FE15F3A5B}"/>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70843A53-22B3-1291-955A-F9238FB44D31}"/>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61944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8D4A9-088C-7581-0227-BEF7FC949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5EF03497-B51F-E1BE-39A9-38C05346D7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5178BADA-5ABC-DFCC-1A94-F7E337E21A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FA757E-3BA3-39B2-320C-8AC7BAFD16D3}"/>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6" name="Footer Placeholder 5">
            <a:extLst>
              <a:ext uri="{FF2B5EF4-FFF2-40B4-BE49-F238E27FC236}">
                <a16:creationId xmlns:a16="http://schemas.microsoft.com/office/drawing/2014/main" id="{FD7C2688-B3E9-DC2D-EE4E-54993CE04C13}"/>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279A96C-EDCD-E5CB-66D9-6DC448C9D737}"/>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26227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96D6-1C81-C054-9F27-947F5A3F3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8AAFEB36-D83F-9B96-1C12-A916BC2B7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978EAB07-0115-FBFE-92FA-46AD139BE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808952-4081-F336-96C5-A57060D75F0E}"/>
              </a:ext>
            </a:extLst>
          </p:cNvPr>
          <p:cNvSpPr>
            <a:spLocks noGrp="1"/>
          </p:cNvSpPr>
          <p:nvPr>
            <p:ph type="dt" sz="half" idx="10"/>
          </p:nvPr>
        </p:nvSpPr>
        <p:spPr/>
        <p:txBody>
          <a:bodyPr/>
          <a:lstStyle/>
          <a:p>
            <a:fld id="{FE799ADE-732A-4630-912D-00AF26B6FC83}" type="datetimeFigureOut">
              <a:rPr lang="en-BE" smtClean="0"/>
              <a:t>31/03/2023</a:t>
            </a:fld>
            <a:endParaRPr lang="en-BE"/>
          </a:p>
        </p:txBody>
      </p:sp>
      <p:sp>
        <p:nvSpPr>
          <p:cNvPr id="6" name="Footer Placeholder 5">
            <a:extLst>
              <a:ext uri="{FF2B5EF4-FFF2-40B4-BE49-F238E27FC236}">
                <a16:creationId xmlns:a16="http://schemas.microsoft.com/office/drawing/2014/main" id="{1749CCBC-4947-4570-3D67-62FD719CF0AF}"/>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26A6BC8-3A00-7B28-3CFF-021D21DC032E}"/>
              </a:ext>
            </a:extLst>
          </p:cNvPr>
          <p:cNvSpPr>
            <a:spLocks noGrp="1"/>
          </p:cNvSpPr>
          <p:nvPr>
            <p:ph type="sldNum" sz="quarter" idx="12"/>
          </p:nvPr>
        </p:nvSpPr>
        <p:spPr/>
        <p:txBody>
          <a:bodyPr/>
          <a:lstStyle/>
          <a:p>
            <a:fld id="{5612F1AD-D901-406E-8C90-DBEBD536AEB9}" type="slidenum">
              <a:rPr lang="en-BE" smtClean="0"/>
              <a:t>‹#›</a:t>
            </a:fld>
            <a:endParaRPr lang="en-BE"/>
          </a:p>
        </p:txBody>
      </p:sp>
    </p:spTree>
    <p:extLst>
      <p:ext uri="{BB962C8B-B14F-4D97-AF65-F5344CB8AC3E}">
        <p14:creationId xmlns:p14="http://schemas.microsoft.com/office/powerpoint/2010/main" val="334265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6314F4-968D-E701-8E4E-6323346E7A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B66EBD38-A288-10F5-7F2C-4DA9E5E37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49A4F0A-9634-B3A5-5FEE-45C22828EA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99ADE-732A-4630-912D-00AF26B6FC83}" type="datetimeFigureOut">
              <a:rPr lang="en-BE" smtClean="0"/>
              <a:t>31/03/2023</a:t>
            </a:fld>
            <a:endParaRPr lang="en-BE"/>
          </a:p>
        </p:txBody>
      </p:sp>
      <p:sp>
        <p:nvSpPr>
          <p:cNvPr id="5" name="Footer Placeholder 4">
            <a:extLst>
              <a:ext uri="{FF2B5EF4-FFF2-40B4-BE49-F238E27FC236}">
                <a16:creationId xmlns:a16="http://schemas.microsoft.com/office/drawing/2014/main" id="{E4162D99-65E9-8197-F9AC-FD87ABF23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7556AC4D-42B5-BD3C-D3F4-59CA3F1DC5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2F1AD-D901-406E-8C90-DBEBD536AEB9}" type="slidenum">
              <a:rPr lang="en-BE" smtClean="0"/>
              <a:t>‹#›</a:t>
            </a:fld>
            <a:endParaRPr lang="en-BE"/>
          </a:p>
        </p:txBody>
      </p:sp>
    </p:spTree>
    <p:extLst>
      <p:ext uri="{BB962C8B-B14F-4D97-AF65-F5344CB8AC3E}">
        <p14:creationId xmlns:p14="http://schemas.microsoft.com/office/powerpoint/2010/main" val="56146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2CCD03-0155-444D-8CCE-EDF980311FE0}"/>
              </a:ext>
            </a:extLst>
          </p:cNvPr>
          <p:cNvSpPr txBox="1"/>
          <p:nvPr/>
        </p:nvSpPr>
        <p:spPr>
          <a:xfrm>
            <a:off x="1052195" y="1347228"/>
            <a:ext cx="6181725" cy="2616101"/>
          </a:xfrm>
          <a:prstGeom prst="rect">
            <a:avLst/>
          </a:prstGeom>
          <a:noFill/>
        </p:spPr>
        <p:txBody>
          <a:bodyPr wrap="square" rtlCol="0">
            <a:spAutoFit/>
          </a:bodyPr>
          <a:lstStyle/>
          <a:p>
            <a:r>
              <a:rPr lang="en-CA" sz="5400" b="1">
                <a:solidFill>
                  <a:schemeClr val="accent2">
                    <a:lumMod val="75000"/>
                  </a:schemeClr>
                </a:solidFill>
                <a:latin typeface="Garamond" panose="02020404030301010803" pitchFamily="18" charset="0"/>
              </a:rPr>
              <a:t>Foundations of Child Protection</a:t>
            </a:r>
          </a:p>
          <a:p>
            <a:endParaRPr lang="en-CA" sz="2800" b="1" spc="300">
              <a:solidFill>
                <a:schemeClr val="accent2">
                  <a:lumMod val="75000"/>
                </a:schemeClr>
              </a:solidFill>
              <a:latin typeface="Garamond" panose="02020404030301010803" pitchFamily="18" charset="0"/>
            </a:endParaRPr>
          </a:p>
          <a:p>
            <a:r>
              <a:rPr lang="en-CA" sz="2800" b="1" spc="300">
                <a:solidFill>
                  <a:schemeClr val="accent2">
                    <a:lumMod val="75000"/>
                  </a:schemeClr>
                </a:solidFill>
                <a:latin typeface="Garamond" panose="02020404030301010803" pitchFamily="18" charset="0"/>
              </a:rPr>
              <a:t>LEVEL 1 MODULE 1</a:t>
            </a:r>
          </a:p>
        </p:txBody>
      </p:sp>
      <p:pic>
        <p:nvPicPr>
          <p:cNvPr id="4" name="Picture 3" descr="Logo&#10;&#10;Description automatically generated">
            <a:extLst>
              <a:ext uri="{FF2B5EF4-FFF2-40B4-BE49-F238E27FC236}">
                <a16:creationId xmlns:a16="http://schemas.microsoft.com/office/drawing/2014/main" id="{7A6205E5-5B5F-3A10-7D3B-2C1866A41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593" y="4258960"/>
            <a:ext cx="2405008" cy="923462"/>
          </a:xfrm>
          <a:prstGeom prst="rect">
            <a:avLst/>
          </a:prstGeom>
        </p:spPr>
      </p:pic>
      <p:pic>
        <p:nvPicPr>
          <p:cNvPr id="7" name="Picture 6" descr="Text&#10;&#10;Description automatically generated">
            <a:extLst>
              <a:ext uri="{FF2B5EF4-FFF2-40B4-BE49-F238E27FC236}">
                <a16:creationId xmlns:a16="http://schemas.microsoft.com/office/drawing/2014/main" id="{3604D5DB-72F3-BDEE-186B-58562CC99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406" y="4360601"/>
            <a:ext cx="2405009" cy="685884"/>
          </a:xfrm>
          <a:prstGeom prst="rect">
            <a:avLst/>
          </a:prstGeom>
        </p:spPr>
      </p:pic>
      <p:grpSp>
        <p:nvGrpSpPr>
          <p:cNvPr id="16" name="Group 15">
            <a:extLst>
              <a:ext uri="{FF2B5EF4-FFF2-40B4-BE49-F238E27FC236}">
                <a16:creationId xmlns:a16="http://schemas.microsoft.com/office/drawing/2014/main" id="{B4EFDFCE-1E97-C4BA-0067-B5CCE5BBA0D6}"/>
              </a:ext>
            </a:extLst>
          </p:cNvPr>
          <p:cNvGrpSpPr/>
          <p:nvPr/>
        </p:nvGrpSpPr>
        <p:grpSpPr>
          <a:xfrm>
            <a:off x="6629402" y="1583539"/>
            <a:ext cx="4510404" cy="3888266"/>
            <a:chOff x="390316" y="1384825"/>
            <a:chExt cx="1142910" cy="985264"/>
          </a:xfrm>
        </p:grpSpPr>
        <p:sp>
          <p:nvSpPr>
            <p:cNvPr id="8" name="Hexagon 7">
              <a:extLst>
                <a:ext uri="{FF2B5EF4-FFF2-40B4-BE49-F238E27FC236}">
                  <a16:creationId xmlns:a16="http://schemas.microsoft.com/office/drawing/2014/main" id="{CD6FFAA1-118A-F37A-5EC5-939331D5AADE}"/>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 name="Group 8">
              <a:extLst>
                <a:ext uri="{FF2B5EF4-FFF2-40B4-BE49-F238E27FC236}">
                  <a16:creationId xmlns:a16="http://schemas.microsoft.com/office/drawing/2014/main" id="{D141D351-1F8E-BF0E-DD60-D0B5243778B1}"/>
                </a:ext>
              </a:extLst>
            </p:cNvPr>
            <p:cNvGrpSpPr/>
            <p:nvPr/>
          </p:nvGrpSpPr>
          <p:grpSpPr>
            <a:xfrm>
              <a:off x="705900" y="1548611"/>
              <a:ext cx="453616" cy="608826"/>
              <a:chOff x="5673592" y="7611394"/>
              <a:chExt cx="814830" cy="1093633"/>
            </a:xfrm>
            <a:solidFill>
              <a:schemeClr val="bg1"/>
            </a:solidFill>
          </p:grpSpPr>
          <p:sp>
            <p:nvSpPr>
              <p:cNvPr id="10" name="Round Same Side Corner Rectangle 35">
                <a:extLst>
                  <a:ext uri="{FF2B5EF4-FFF2-40B4-BE49-F238E27FC236}">
                    <a16:creationId xmlns:a16="http://schemas.microsoft.com/office/drawing/2014/main" id="{D2A3828F-3F18-A9C9-7F8F-74B1800B4B74}"/>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CFB0EC1D-39CB-5573-E82E-32D1D44E0935}"/>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 Same Side Corner Rectangle 37">
                <a:extLst>
                  <a:ext uri="{FF2B5EF4-FFF2-40B4-BE49-F238E27FC236}">
                    <a16:creationId xmlns:a16="http://schemas.microsoft.com/office/drawing/2014/main" id="{7A68DDFB-0DD6-6BA7-7C8C-B6E745AA9B15}"/>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695B0A0A-5CB0-0640-2DF1-822BD21FF37B}"/>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 Same Side Corner Rectangle 43">
                <a:extLst>
                  <a:ext uri="{FF2B5EF4-FFF2-40B4-BE49-F238E27FC236}">
                    <a16:creationId xmlns:a16="http://schemas.microsoft.com/office/drawing/2014/main" id="{AFCEBE59-8AAE-04DE-7052-2DDD7617BF6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 Same Side Corner Rectangle 44">
                <a:extLst>
                  <a:ext uri="{FF2B5EF4-FFF2-40B4-BE49-F238E27FC236}">
                    <a16:creationId xmlns:a16="http://schemas.microsoft.com/office/drawing/2014/main" id="{0DA52D4E-38EB-64B0-F097-148F3DA70555}"/>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779927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7"/>
          <p:cNvSpPr txBox="1">
            <a:spLocks noGrp="1"/>
          </p:cNvSpPr>
          <p:nvPr>
            <p:ph type="title"/>
          </p:nvPr>
        </p:nvSpPr>
        <p:spPr>
          <a:xfrm>
            <a:off x="838200" y="120516"/>
            <a:ext cx="10515600" cy="8689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156995"/>
              </a:buClr>
              <a:buSzPts val="3200"/>
              <a:buFont typeface="Arial"/>
              <a:buNone/>
            </a:pPr>
            <a:r>
              <a:rPr lang="en-GB" dirty="0">
                <a:latin typeface="Arial"/>
                <a:ea typeface="Arial"/>
                <a:cs typeface="Arial"/>
                <a:sym typeface="Arial"/>
              </a:rPr>
              <a:t>Learning objectives</a:t>
            </a:r>
            <a:endParaRPr dirty="0"/>
          </a:p>
        </p:txBody>
      </p:sp>
      <p:sp>
        <p:nvSpPr>
          <p:cNvPr id="336" name="Google Shape;336;p7"/>
          <p:cNvSpPr txBox="1"/>
          <p:nvPr/>
        </p:nvSpPr>
        <p:spPr>
          <a:xfrm>
            <a:off x="3463816" y="3571408"/>
            <a:ext cx="2305545" cy="1870472"/>
          </a:xfrm>
          <a:prstGeom prst="rect">
            <a:avLst/>
          </a:prstGeom>
          <a:noFill/>
          <a:ln>
            <a:noFill/>
          </a:ln>
        </p:spPr>
        <p:txBody>
          <a:bodyPr spcFirstLastPara="1" wrap="square" lIns="91425" tIns="45700" rIns="91425" bIns="45700" anchor="t" anchorCtr="0">
            <a:spAutoFit/>
          </a:bodyPr>
          <a:lstStyle/>
          <a:p>
            <a:pPr algn="ctr">
              <a:lnSpc>
                <a:spcPct val="107000"/>
              </a:lnSpc>
            </a:pPr>
            <a:r>
              <a:rPr lang="en-GB"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Describe the socio-ecological model and identify</a:t>
            </a:r>
            <a:r>
              <a:rPr lang="en-GB" dirty="0">
                <a:solidFill>
                  <a:schemeClr val="dk1"/>
                </a:solidFill>
                <a:latin typeface="Arial" panose="020B0604020202020204" pitchFamily="34" charset="0"/>
                <a:ea typeface="Helvetica Neue"/>
                <a:cs typeface="Arial" panose="020B0604020202020204" pitchFamily="34" charset="0"/>
                <a:sym typeface="Helvetica Neue"/>
              </a:rPr>
              <a:t> risk and </a:t>
            </a:r>
            <a:r>
              <a:rPr lang="en-GB"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protective factors within a child’s environment.</a:t>
            </a:r>
            <a:endParaRPr dirty="0">
              <a:solidFill>
                <a:schemeClr val="dk1"/>
              </a:solidFill>
              <a:latin typeface="Arial" panose="020B0604020202020204" pitchFamily="34" charset="0"/>
              <a:cs typeface="Arial" panose="020B0604020202020204" pitchFamily="34" charset="0"/>
            </a:endParaRPr>
          </a:p>
        </p:txBody>
      </p:sp>
      <p:grpSp>
        <p:nvGrpSpPr>
          <p:cNvPr id="350" name="Google Shape;350;p7"/>
          <p:cNvGrpSpPr/>
          <p:nvPr/>
        </p:nvGrpSpPr>
        <p:grpSpPr>
          <a:xfrm>
            <a:off x="1150736" y="2284244"/>
            <a:ext cx="1196375" cy="868968"/>
            <a:chOff x="6878053" y="1156317"/>
            <a:chExt cx="1431178" cy="1039513"/>
          </a:xfrm>
          <a:solidFill>
            <a:schemeClr val="accent2">
              <a:lumMod val="75000"/>
            </a:schemeClr>
          </a:solidFill>
        </p:grpSpPr>
        <p:grpSp>
          <p:nvGrpSpPr>
            <p:cNvPr id="351" name="Google Shape;351;p7"/>
            <p:cNvGrpSpPr/>
            <p:nvPr/>
          </p:nvGrpSpPr>
          <p:grpSpPr>
            <a:xfrm>
              <a:off x="7672978" y="1156317"/>
              <a:ext cx="412941" cy="436880"/>
              <a:chOff x="243840" y="1676400"/>
              <a:chExt cx="701040" cy="741680"/>
            </a:xfrm>
            <a:grpFill/>
          </p:grpSpPr>
          <p:sp>
            <p:nvSpPr>
              <p:cNvPr id="352" name="Google Shape;352;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54" name="Google Shape;354;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56" name="Google Shape;356;p7"/>
          <p:cNvGrpSpPr/>
          <p:nvPr/>
        </p:nvGrpSpPr>
        <p:grpSpPr>
          <a:xfrm>
            <a:off x="9642209" y="2284244"/>
            <a:ext cx="1196375" cy="868968"/>
            <a:chOff x="6878053" y="1156317"/>
            <a:chExt cx="1431178" cy="1039513"/>
          </a:xfrm>
          <a:solidFill>
            <a:schemeClr val="accent2">
              <a:lumMod val="75000"/>
            </a:schemeClr>
          </a:solidFill>
        </p:grpSpPr>
        <p:grpSp>
          <p:nvGrpSpPr>
            <p:cNvPr id="357" name="Google Shape;357;p7"/>
            <p:cNvGrpSpPr/>
            <p:nvPr/>
          </p:nvGrpSpPr>
          <p:grpSpPr>
            <a:xfrm>
              <a:off x="7672978" y="1156317"/>
              <a:ext cx="412941" cy="436880"/>
              <a:chOff x="243840" y="1676400"/>
              <a:chExt cx="701040" cy="741680"/>
            </a:xfrm>
            <a:grpFill/>
          </p:grpSpPr>
          <p:sp>
            <p:nvSpPr>
              <p:cNvPr id="358" name="Google Shape;358;p7"/>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7"/>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60" name="Google Shape;360;p7"/>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1" name="Google Shape;361;p7"/>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25467434-02D4-8A68-3282-179C4AB9963C}"/>
              </a:ext>
            </a:extLst>
          </p:cNvPr>
          <p:cNvSpPr txBox="1"/>
          <p:nvPr/>
        </p:nvSpPr>
        <p:spPr>
          <a:xfrm>
            <a:off x="596151" y="3571408"/>
            <a:ext cx="2305545"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Recognize different types of child abuse, violence, neglect, and exploitation.  </a:t>
            </a:r>
            <a:endParaRPr lang="en-BE" dirty="0">
              <a:latin typeface="Arial" panose="020B0604020202020204" pitchFamily="34" charset="0"/>
              <a:cs typeface="Arial" panose="020B0604020202020204" pitchFamily="34" charset="0"/>
            </a:endParaRPr>
          </a:p>
        </p:txBody>
      </p:sp>
      <p:sp>
        <p:nvSpPr>
          <p:cNvPr id="4" name="Google Shape;342;p7">
            <a:extLst>
              <a:ext uri="{FF2B5EF4-FFF2-40B4-BE49-F238E27FC236}">
                <a16:creationId xmlns:a16="http://schemas.microsoft.com/office/drawing/2014/main" id="{8E8DF02C-62A1-A181-698C-D0E03E4DCA4F}"/>
              </a:ext>
            </a:extLst>
          </p:cNvPr>
          <p:cNvSpPr txBox="1"/>
          <p:nvPr/>
        </p:nvSpPr>
        <p:spPr>
          <a:xfrm>
            <a:off x="8922046" y="3571408"/>
            <a:ext cx="2636700" cy="1277745"/>
          </a:xfrm>
          <a:prstGeom prst="rect">
            <a:avLst/>
          </a:prstGeom>
          <a:noFill/>
          <a:ln>
            <a:noFill/>
          </a:ln>
        </p:spPr>
        <p:txBody>
          <a:bodyPr spcFirstLastPara="1" wrap="square" lIns="91425" tIns="45700" rIns="91425" bIns="45700" anchor="t" anchorCtr="0">
            <a:spAutoFit/>
          </a:bodyPr>
          <a:lstStyle/>
          <a:p>
            <a:pPr algn="ctr">
              <a:lnSpc>
                <a:spcPct val="107000"/>
              </a:lnSpc>
            </a:pPr>
            <a:r>
              <a:rPr lang="en-GB" dirty="0">
                <a:solidFill>
                  <a:schemeClr val="dk1"/>
                </a:solidFill>
                <a:latin typeface="Arial" panose="020B0604020202020204" pitchFamily="34" charset="0"/>
                <a:ea typeface="Helvetica Neue"/>
                <a:cs typeface="Arial" panose="020B0604020202020204" pitchFamily="34" charset="0"/>
                <a:sym typeface="Helvetica Neue"/>
              </a:rPr>
              <a:t>Explain how children's abilities can differ based on their age and developmental stage.  </a:t>
            </a:r>
            <a:endParaRPr lang="en-GB" dirty="0">
              <a:solidFill>
                <a:schemeClr val="dk1"/>
              </a:solidFill>
              <a:latin typeface="Arial" panose="020B0604020202020204" pitchFamily="34" charset="0"/>
              <a:cs typeface="Arial" panose="020B0604020202020204" pitchFamily="34" charset="0"/>
            </a:endParaRPr>
          </a:p>
        </p:txBody>
      </p:sp>
      <p:grpSp>
        <p:nvGrpSpPr>
          <p:cNvPr id="5" name="Google Shape;356;p7">
            <a:extLst>
              <a:ext uri="{FF2B5EF4-FFF2-40B4-BE49-F238E27FC236}">
                <a16:creationId xmlns:a16="http://schemas.microsoft.com/office/drawing/2014/main" id="{33D38BF6-3FC7-DD94-D8F1-252CBECE26D4}"/>
              </a:ext>
            </a:extLst>
          </p:cNvPr>
          <p:cNvGrpSpPr/>
          <p:nvPr/>
        </p:nvGrpSpPr>
        <p:grpSpPr>
          <a:xfrm>
            <a:off x="3974965" y="2284244"/>
            <a:ext cx="1196375" cy="868968"/>
            <a:chOff x="6878053" y="1156317"/>
            <a:chExt cx="1431178" cy="1039513"/>
          </a:xfrm>
          <a:solidFill>
            <a:schemeClr val="accent2">
              <a:lumMod val="75000"/>
            </a:schemeClr>
          </a:solidFill>
        </p:grpSpPr>
        <p:grpSp>
          <p:nvGrpSpPr>
            <p:cNvPr id="6" name="Google Shape;357;p7">
              <a:extLst>
                <a:ext uri="{FF2B5EF4-FFF2-40B4-BE49-F238E27FC236}">
                  <a16:creationId xmlns:a16="http://schemas.microsoft.com/office/drawing/2014/main" id="{E0CAAB23-22B0-BE59-8B42-C0603AD8306D}"/>
                </a:ext>
              </a:extLst>
            </p:cNvPr>
            <p:cNvGrpSpPr/>
            <p:nvPr/>
          </p:nvGrpSpPr>
          <p:grpSpPr>
            <a:xfrm>
              <a:off x="7672978" y="1156317"/>
              <a:ext cx="412941" cy="436880"/>
              <a:chOff x="243840" y="1676400"/>
              <a:chExt cx="701040" cy="741680"/>
            </a:xfrm>
            <a:grpFill/>
          </p:grpSpPr>
          <p:sp>
            <p:nvSpPr>
              <p:cNvPr id="9" name="Google Shape;358;p7">
                <a:extLst>
                  <a:ext uri="{FF2B5EF4-FFF2-40B4-BE49-F238E27FC236}">
                    <a16:creationId xmlns:a16="http://schemas.microsoft.com/office/drawing/2014/main" id="{1A8F649F-E188-9DA8-16B1-B16C456ED9DA}"/>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359;p7">
                <a:extLst>
                  <a:ext uri="{FF2B5EF4-FFF2-40B4-BE49-F238E27FC236}">
                    <a16:creationId xmlns:a16="http://schemas.microsoft.com/office/drawing/2014/main" id="{4312855D-7151-F3CB-E675-5959945B27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 name="Google Shape;360;p7">
              <a:extLst>
                <a:ext uri="{FF2B5EF4-FFF2-40B4-BE49-F238E27FC236}">
                  <a16:creationId xmlns:a16="http://schemas.microsoft.com/office/drawing/2014/main" id="{C8389C78-4F65-49C9-5D17-F5C9FD4C51F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361;p7">
              <a:extLst>
                <a:ext uri="{FF2B5EF4-FFF2-40B4-BE49-F238E27FC236}">
                  <a16:creationId xmlns:a16="http://schemas.microsoft.com/office/drawing/2014/main" id="{627A32B4-F4DD-D6DB-489F-834CC30363F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 name="Google Shape;343;p7">
            <a:extLst>
              <a:ext uri="{FF2B5EF4-FFF2-40B4-BE49-F238E27FC236}">
                <a16:creationId xmlns:a16="http://schemas.microsoft.com/office/drawing/2014/main" id="{90FC9F4C-0399-13AC-5ADE-775AA63C36AE}"/>
              </a:ext>
            </a:extLst>
          </p:cNvPr>
          <p:cNvSpPr txBox="1"/>
          <p:nvPr/>
        </p:nvSpPr>
        <p:spPr>
          <a:xfrm>
            <a:off x="6065369" y="3571408"/>
            <a:ext cx="2662868" cy="981382"/>
          </a:xfrm>
          <a:prstGeom prst="rect">
            <a:avLst/>
          </a:prstGeom>
          <a:noFill/>
          <a:ln>
            <a:noFill/>
          </a:ln>
        </p:spPr>
        <p:txBody>
          <a:bodyPr spcFirstLastPara="1" wrap="square" lIns="91425" tIns="45700" rIns="91425" bIns="45700" anchor="t" anchorCtr="0">
            <a:spAutoFit/>
          </a:bodyPr>
          <a:lstStyle/>
          <a:p>
            <a:pPr algn="ctr">
              <a:lnSpc>
                <a:spcPct val="107000"/>
              </a:lnSpc>
            </a:pPr>
            <a:r>
              <a:rPr lang="en-GB" dirty="0">
                <a:solidFill>
                  <a:schemeClr val="dk1"/>
                </a:solidFill>
                <a:latin typeface="Arial" panose="020B0604020202020204" pitchFamily="34" charset="0"/>
                <a:ea typeface="Calibri"/>
                <a:cs typeface="Arial" panose="020B0604020202020204" pitchFamily="34" charset="0"/>
                <a:sym typeface="Helvetica Neue"/>
              </a:rPr>
              <a:t>List and describe barriers affecting children with disabilities.</a:t>
            </a:r>
            <a:endParaRPr b="0" i="0" u="none" strike="noStrike" cap="none" dirty="0">
              <a:solidFill>
                <a:schemeClr val="dk1"/>
              </a:solidFill>
              <a:latin typeface="Arial" panose="020B0604020202020204" pitchFamily="34" charset="0"/>
              <a:ea typeface="Calibri"/>
              <a:cs typeface="Arial" panose="020B0604020202020204" pitchFamily="34" charset="0"/>
              <a:sym typeface="Calibri"/>
            </a:endParaRPr>
          </a:p>
        </p:txBody>
      </p:sp>
      <p:grpSp>
        <p:nvGrpSpPr>
          <p:cNvPr id="3" name="Google Shape;356;p7">
            <a:extLst>
              <a:ext uri="{FF2B5EF4-FFF2-40B4-BE49-F238E27FC236}">
                <a16:creationId xmlns:a16="http://schemas.microsoft.com/office/drawing/2014/main" id="{1E5B5D12-99E8-B7E8-D3FE-A49B64D04534}"/>
              </a:ext>
            </a:extLst>
          </p:cNvPr>
          <p:cNvGrpSpPr/>
          <p:nvPr/>
        </p:nvGrpSpPr>
        <p:grpSpPr>
          <a:xfrm>
            <a:off x="6798616" y="2284244"/>
            <a:ext cx="1196375" cy="868968"/>
            <a:chOff x="6878053" y="1156317"/>
            <a:chExt cx="1431178" cy="1039513"/>
          </a:xfrm>
          <a:solidFill>
            <a:schemeClr val="accent2">
              <a:lumMod val="75000"/>
            </a:schemeClr>
          </a:solidFill>
        </p:grpSpPr>
        <p:grpSp>
          <p:nvGrpSpPr>
            <p:cNvPr id="12" name="Google Shape;357;p7">
              <a:extLst>
                <a:ext uri="{FF2B5EF4-FFF2-40B4-BE49-F238E27FC236}">
                  <a16:creationId xmlns:a16="http://schemas.microsoft.com/office/drawing/2014/main" id="{E57A2F4C-7994-5E4B-C819-986A047033D0}"/>
                </a:ext>
              </a:extLst>
            </p:cNvPr>
            <p:cNvGrpSpPr/>
            <p:nvPr/>
          </p:nvGrpSpPr>
          <p:grpSpPr>
            <a:xfrm>
              <a:off x="7672978" y="1156317"/>
              <a:ext cx="412941" cy="436880"/>
              <a:chOff x="243840" y="1676400"/>
              <a:chExt cx="701040" cy="741680"/>
            </a:xfrm>
            <a:grpFill/>
          </p:grpSpPr>
          <p:sp>
            <p:nvSpPr>
              <p:cNvPr id="16" name="Google Shape;358;p7">
                <a:extLst>
                  <a:ext uri="{FF2B5EF4-FFF2-40B4-BE49-F238E27FC236}">
                    <a16:creationId xmlns:a16="http://schemas.microsoft.com/office/drawing/2014/main" id="{E4DE2005-A214-2927-8B6C-AAE217EF4E9E}"/>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 name="Google Shape;359;p7">
                <a:extLst>
                  <a:ext uri="{FF2B5EF4-FFF2-40B4-BE49-F238E27FC236}">
                    <a16:creationId xmlns:a16="http://schemas.microsoft.com/office/drawing/2014/main" id="{5E2D42F0-A64F-ED80-E4DE-AD2EC58D3CD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3" name="Google Shape;360;p7">
              <a:extLst>
                <a:ext uri="{FF2B5EF4-FFF2-40B4-BE49-F238E27FC236}">
                  <a16:creationId xmlns:a16="http://schemas.microsoft.com/office/drawing/2014/main" id="{BA367017-8673-8183-58AF-8E7D40B5FA5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361;p7">
              <a:extLst>
                <a:ext uri="{FF2B5EF4-FFF2-40B4-BE49-F238E27FC236}">
                  <a16:creationId xmlns:a16="http://schemas.microsoft.com/office/drawing/2014/main" id="{2F24A172-98C3-FC34-7700-D13BD9BA7C2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 name="Group 21">
            <a:extLst>
              <a:ext uri="{FF2B5EF4-FFF2-40B4-BE49-F238E27FC236}">
                <a16:creationId xmlns:a16="http://schemas.microsoft.com/office/drawing/2014/main" id="{E8DD84F0-65F9-3102-56E7-E308A776EC5F}"/>
              </a:ext>
            </a:extLst>
          </p:cNvPr>
          <p:cNvGrpSpPr/>
          <p:nvPr/>
        </p:nvGrpSpPr>
        <p:grpSpPr>
          <a:xfrm>
            <a:off x="10228983" y="337468"/>
            <a:ext cx="1587872" cy="1368854"/>
            <a:chOff x="10228983" y="337468"/>
            <a:chExt cx="1587872" cy="1368854"/>
          </a:xfrm>
        </p:grpSpPr>
        <p:sp>
          <p:nvSpPr>
            <p:cNvPr id="23" name="Hexagon 22">
              <a:extLst>
                <a:ext uri="{FF2B5EF4-FFF2-40B4-BE49-F238E27FC236}">
                  <a16:creationId xmlns:a16="http://schemas.microsoft.com/office/drawing/2014/main" id="{FB2D612F-F897-3970-DB9A-6D88849CFD1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4" name="Group 23">
              <a:extLst>
                <a:ext uri="{FF2B5EF4-FFF2-40B4-BE49-F238E27FC236}">
                  <a16:creationId xmlns:a16="http://schemas.microsoft.com/office/drawing/2014/main" id="{99AC6D1B-3DAF-BCBF-7FB8-EF4009E9AB4F}"/>
                </a:ext>
              </a:extLst>
            </p:cNvPr>
            <p:cNvGrpSpPr/>
            <p:nvPr/>
          </p:nvGrpSpPr>
          <p:grpSpPr>
            <a:xfrm>
              <a:off x="10741851" y="707024"/>
              <a:ext cx="562136" cy="634675"/>
              <a:chOff x="760175" y="830141"/>
              <a:chExt cx="867619" cy="979580"/>
            </a:xfrm>
          </p:grpSpPr>
          <p:sp>
            <p:nvSpPr>
              <p:cNvPr id="25" name="Rectangle 24">
                <a:extLst>
                  <a:ext uri="{FF2B5EF4-FFF2-40B4-BE49-F238E27FC236}">
                    <a16:creationId xmlns:a16="http://schemas.microsoft.com/office/drawing/2014/main" id="{BAD29C9A-BA10-E593-C46C-62533590AFD0}"/>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5</a:t>
                </a:r>
              </a:p>
            </p:txBody>
          </p:sp>
          <p:sp>
            <p:nvSpPr>
              <p:cNvPr id="26" name="Rectangle 25">
                <a:extLst>
                  <a:ext uri="{FF2B5EF4-FFF2-40B4-BE49-F238E27FC236}">
                    <a16:creationId xmlns:a16="http://schemas.microsoft.com/office/drawing/2014/main" id="{F05CC4F8-6DFF-DAFE-F8C6-6EF388AD27C9}"/>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1741551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2</a:t>
            </a:r>
          </a:p>
          <a:p>
            <a:br>
              <a:rPr lang="en-CA" b="1" dirty="0">
                <a:solidFill>
                  <a:schemeClr val="bg1"/>
                </a:solidFill>
                <a:latin typeface="Garamond"/>
              </a:rPr>
            </a:br>
            <a:r>
              <a:rPr lang="en-US" sz="5400" b="1" dirty="0">
                <a:solidFill>
                  <a:schemeClr val="bg1"/>
                </a:solidFill>
                <a:latin typeface="Garamond"/>
              </a:rPr>
              <a:t>What is child protection?</a:t>
            </a:r>
          </a:p>
        </p:txBody>
      </p:sp>
    </p:spTree>
    <p:extLst>
      <p:ext uri="{BB962C8B-B14F-4D97-AF65-F5344CB8AC3E}">
        <p14:creationId xmlns:p14="http://schemas.microsoft.com/office/powerpoint/2010/main" val="2093682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r>
              <a:rPr lang="en-CA" dirty="0"/>
              <a:t>Group discussion</a:t>
            </a:r>
            <a:endParaRPr lang="en-BE" dirty="0"/>
          </a:p>
        </p:txBody>
      </p:sp>
      <p:sp>
        <p:nvSpPr>
          <p:cNvPr id="4" name="Rectangle 3">
            <a:extLst>
              <a:ext uri="{FF2B5EF4-FFF2-40B4-BE49-F238E27FC236}">
                <a16:creationId xmlns:a16="http://schemas.microsoft.com/office/drawing/2014/main" id="{4D93D22D-FB97-0F71-EDA9-70C82D549C62}"/>
              </a:ext>
            </a:extLst>
          </p:cNvPr>
          <p:cNvSpPr/>
          <p:nvPr/>
        </p:nvSpPr>
        <p:spPr>
          <a:xfrm>
            <a:off x="5454470" y="2286774"/>
            <a:ext cx="5754114" cy="3012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Arial" panose="020B0604020202020204" pitchFamily="34" charset="0"/>
                <a:cs typeface="Arial" panose="020B0604020202020204" pitchFamily="34" charset="0"/>
              </a:rPr>
              <a:t>How would you explain child protection?</a:t>
            </a:r>
            <a:endParaRPr lang="en-BE" sz="4800" b="1" dirty="0">
              <a:solidFill>
                <a:schemeClr val="tx1"/>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910670E7-995B-F91D-E8F8-61F87F0CBEB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7" name="Speech Bubble: Rectangle with Corners Rounded 6">
              <a:extLst>
                <a:ext uri="{FF2B5EF4-FFF2-40B4-BE49-F238E27FC236}">
                  <a16:creationId xmlns:a16="http://schemas.microsoft.com/office/drawing/2014/main" id="{C09D03BA-A93A-5802-5CA1-52375EC2066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Speech Bubble: Rectangle with Corners Rounded 7">
              <a:extLst>
                <a:ext uri="{FF2B5EF4-FFF2-40B4-BE49-F238E27FC236}">
                  <a16:creationId xmlns:a16="http://schemas.microsoft.com/office/drawing/2014/main" id="{2DA1C411-FD3C-CFB4-E6B8-E6001EAE6D96}"/>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Speech Bubble: Rectangle with Corners Rounded 8">
              <a:extLst>
                <a:ext uri="{FF2B5EF4-FFF2-40B4-BE49-F238E27FC236}">
                  <a16:creationId xmlns:a16="http://schemas.microsoft.com/office/drawing/2014/main" id="{19B5C023-DA0A-0764-DF3C-AFA3DB2259D9}"/>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 name="Group 20">
            <a:extLst>
              <a:ext uri="{FF2B5EF4-FFF2-40B4-BE49-F238E27FC236}">
                <a16:creationId xmlns:a16="http://schemas.microsoft.com/office/drawing/2014/main" id="{0EEA114D-DF62-C7CA-DE76-A68F5F92C533}"/>
              </a:ext>
            </a:extLst>
          </p:cNvPr>
          <p:cNvGrpSpPr/>
          <p:nvPr/>
        </p:nvGrpSpPr>
        <p:grpSpPr>
          <a:xfrm>
            <a:off x="2258169" y="2597874"/>
            <a:ext cx="2287905" cy="1970390"/>
            <a:chOff x="4416926" y="1952645"/>
            <a:chExt cx="1178615" cy="1015047"/>
          </a:xfrm>
          <a:solidFill>
            <a:schemeClr val="accent2">
              <a:lumMod val="75000"/>
            </a:schemeClr>
          </a:solidFill>
        </p:grpSpPr>
        <p:sp>
          <p:nvSpPr>
            <p:cNvPr id="22" name="Rectangle: Rounded Corners 21">
              <a:extLst>
                <a:ext uri="{FF2B5EF4-FFF2-40B4-BE49-F238E27FC236}">
                  <a16:creationId xmlns:a16="http://schemas.microsoft.com/office/drawing/2014/main" id="{57DD63AB-0418-2E2E-A86E-FF0625E25A60}"/>
                </a:ext>
              </a:extLst>
            </p:cNvPr>
            <p:cNvSpPr/>
            <p:nvPr/>
          </p:nvSpPr>
          <p:spPr>
            <a:xfrm rot="20570022">
              <a:off x="4447704" y="2313235"/>
              <a:ext cx="155800"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Rounded Corners 22">
              <a:extLst>
                <a:ext uri="{FF2B5EF4-FFF2-40B4-BE49-F238E27FC236}">
                  <a16:creationId xmlns:a16="http://schemas.microsoft.com/office/drawing/2014/main" id="{F05553C1-895D-AE5F-256B-65FBD7DBB8AF}"/>
                </a:ext>
              </a:extLst>
            </p:cNvPr>
            <p:cNvSpPr/>
            <p:nvPr/>
          </p:nvSpPr>
          <p:spPr>
            <a:xfrm rot="734835">
              <a:off x="4416926" y="2065608"/>
              <a:ext cx="152465" cy="38589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Rounded Corners 23">
              <a:extLst>
                <a:ext uri="{FF2B5EF4-FFF2-40B4-BE49-F238E27FC236}">
                  <a16:creationId xmlns:a16="http://schemas.microsoft.com/office/drawing/2014/main" id="{EFEB8CF4-9671-510C-48F7-8EAE701FDA9A}"/>
                </a:ext>
              </a:extLst>
            </p:cNvPr>
            <p:cNvSpPr/>
            <p:nvPr/>
          </p:nvSpPr>
          <p:spPr>
            <a:xfrm rot="21032989">
              <a:off x="4615614" y="2373582"/>
              <a:ext cx="149730"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lowchart: Manual Input 24">
              <a:extLst>
                <a:ext uri="{FF2B5EF4-FFF2-40B4-BE49-F238E27FC236}">
                  <a16:creationId xmlns:a16="http://schemas.microsoft.com/office/drawing/2014/main" id="{A4299C11-DFF6-6B27-7BBC-248335893D2D}"/>
                </a:ext>
              </a:extLst>
            </p:cNvPr>
            <p:cNvSpPr/>
            <p:nvPr/>
          </p:nvSpPr>
          <p:spPr>
            <a:xfrm rot="4370022" flipH="1">
              <a:off x="4566067" y="2612552"/>
              <a:ext cx="197560" cy="305529"/>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Rounded Corners 25">
              <a:extLst>
                <a:ext uri="{FF2B5EF4-FFF2-40B4-BE49-F238E27FC236}">
                  <a16:creationId xmlns:a16="http://schemas.microsoft.com/office/drawing/2014/main" id="{68374030-FAF4-B501-23F0-C6C7990E606B}"/>
                </a:ext>
              </a:extLst>
            </p:cNvPr>
            <p:cNvSpPr/>
            <p:nvPr/>
          </p:nvSpPr>
          <p:spPr>
            <a:xfrm rot="1076057" flipH="1">
              <a:off x="5400700" y="2349090"/>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Rounded Corners 26">
              <a:extLst>
                <a:ext uri="{FF2B5EF4-FFF2-40B4-BE49-F238E27FC236}">
                  <a16:creationId xmlns:a16="http://schemas.microsoft.com/office/drawing/2014/main" id="{E9E14574-9AF2-407E-8E74-23FD1772D935}"/>
                </a:ext>
              </a:extLst>
            </p:cNvPr>
            <p:cNvSpPr/>
            <p:nvPr/>
          </p:nvSpPr>
          <p:spPr>
            <a:xfrm rot="20911244" flipH="1">
              <a:off x="5437935" y="2101053"/>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Rounded Corners 27">
              <a:extLst>
                <a:ext uri="{FF2B5EF4-FFF2-40B4-BE49-F238E27FC236}">
                  <a16:creationId xmlns:a16="http://schemas.microsoft.com/office/drawing/2014/main" id="{4FE5DC2F-BC4C-6B0F-AB21-B5CBF82B43E0}"/>
                </a:ext>
              </a:extLst>
            </p:cNvPr>
            <p:cNvSpPr/>
            <p:nvPr/>
          </p:nvSpPr>
          <p:spPr>
            <a:xfrm rot="613090" flipH="1">
              <a:off x="5233983" y="2403167"/>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lowchart: Manual Input 28">
              <a:extLst>
                <a:ext uri="{FF2B5EF4-FFF2-40B4-BE49-F238E27FC236}">
                  <a16:creationId xmlns:a16="http://schemas.microsoft.com/office/drawing/2014/main" id="{228E48D4-D5A1-326D-E163-43FB979820E2}"/>
                </a:ext>
              </a:extLst>
            </p:cNvPr>
            <p:cNvSpPr/>
            <p:nvPr/>
          </p:nvSpPr>
          <p:spPr>
            <a:xfrm rot="17276057">
              <a:off x="5238172" y="2640595"/>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ound Same Side Corner Rectangle 21">
              <a:extLst>
                <a:ext uri="{FF2B5EF4-FFF2-40B4-BE49-F238E27FC236}">
                  <a16:creationId xmlns:a16="http://schemas.microsoft.com/office/drawing/2014/main" id="{0790FA44-A2CD-1CCE-FD8E-40E803EABE59}"/>
                </a:ext>
              </a:extLst>
            </p:cNvPr>
            <p:cNvSpPr/>
            <p:nvPr/>
          </p:nvSpPr>
          <p:spPr>
            <a:xfrm>
              <a:off x="4880503" y="2250894"/>
              <a:ext cx="251673" cy="2675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4565D2F0-E9AF-EFC6-3D88-5B484F2406B1}"/>
                </a:ext>
              </a:extLst>
            </p:cNvPr>
            <p:cNvSpPr/>
            <p:nvPr/>
          </p:nvSpPr>
          <p:spPr>
            <a:xfrm>
              <a:off x="4878636" y="1952645"/>
              <a:ext cx="254533" cy="2545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8E83EB4C-37B2-749F-AF58-C1862903C921}"/>
                </a:ext>
              </a:extLst>
            </p:cNvPr>
            <p:cNvSpPr/>
            <p:nvPr/>
          </p:nvSpPr>
          <p:spPr>
            <a:xfrm>
              <a:off x="4538838"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ectangle 32">
              <a:extLst>
                <a:ext uri="{FF2B5EF4-FFF2-40B4-BE49-F238E27FC236}">
                  <a16:creationId xmlns:a16="http://schemas.microsoft.com/office/drawing/2014/main" id="{6B1D2D2F-395A-E930-F76E-F47F9DCC5AB2}"/>
                </a:ext>
              </a:extLst>
            </p:cNvPr>
            <p:cNvSpPr/>
            <p:nvPr/>
          </p:nvSpPr>
          <p:spPr>
            <a:xfrm>
              <a:off x="5217172" y="2765316"/>
              <a:ext cx="241922" cy="2023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00210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Child Protection</a:t>
            </a:r>
            <a:endParaRPr lang="en-CA" dirty="0"/>
          </a:p>
        </p:txBody>
      </p:sp>
      <p:sp>
        <p:nvSpPr>
          <p:cNvPr id="12" name="TextBox 11">
            <a:extLst>
              <a:ext uri="{FF2B5EF4-FFF2-40B4-BE49-F238E27FC236}">
                <a16:creationId xmlns:a16="http://schemas.microsoft.com/office/drawing/2014/main" id="{126FA3BE-8023-42EA-98FB-6DD9CA4C9C47}"/>
              </a:ext>
            </a:extLst>
          </p:cNvPr>
          <p:cNvSpPr txBox="1"/>
          <p:nvPr/>
        </p:nvSpPr>
        <p:spPr>
          <a:xfrm>
            <a:off x="4159400" y="4848128"/>
            <a:ext cx="6582451"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grpSp>
        <p:nvGrpSpPr>
          <p:cNvPr id="20" name="Group 19">
            <a:extLst>
              <a:ext uri="{FF2B5EF4-FFF2-40B4-BE49-F238E27FC236}">
                <a16:creationId xmlns:a16="http://schemas.microsoft.com/office/drawing/2014/main" id="{52026E5B-D5F2-00DD-0B32-B80F2593FB0D}"/>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F8700FD2-4B42-7CAE-2363-AF641CD0F98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a:extLst>
                <a:ext uri="{FF2B5EF4-FFF2-40B4-BE49-F238E27FC236}">
                  <a16:creationId xmlns:a16="http://schemas.microsoft.com/office/drawing/2014/main" id="{2982C8DD-EBE7-D1BA-75B8-EE26055E7EA6}"/>
                </a:ext>
              </a:extLst>
            </p:cNvPr>
            <p:cNvGrpSpPr/>
            <p:nvPr/>
          </p:nvGrpSpPr>
          <p:grpSpPr>
            <a:xfrm>
              <a:off x="10741851" y="707024"/>
              <a:ext cx="562136" cy="634675"/>
              <a:chOff x="760175" y="830141"/>
              <a:chExt cx="867619" cy="979580"/>
            </a:xfrm>
          </p:grpSpPr>
          <p:sp>
            <p:nvSpPr>
              <p:cNvPr id="23" name="Rectangle 22">
                <a:extLst>
                  <a:ext uri="{FF2B5EF4-FFF2-40B4-BE49-F238E27FC236}">
                    <a16:creationId xmlns:a16="http://schemas.microsoft.com/office/drawing/2014/main" id="{2DDABD72-C04B-53F6-091B-3158E15CAEBB}"/>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6</a:t>
                </a:r>
              </a:p>
            </p:txBody>
          </p:sp>
          <p:sp>
            <p:nvSpPr>
              <p:cNvPr id="24" name="Rectangle 23">
                <a:extLst>
                  <a:ext uri="{FF2B5EF4-FFF2-40B4-BE49-F238E27FC236}">
                    <a16:creationId xmlns:a16="http://schemas.microsoft.com/office/drawing/2014/main" id="{69180D73-BEA1-D64D-0F55-873CB74F9B6A}"/>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6" name="Rectangle: Rounded Corners 5">
            <a:extLst>
              <a:ext uri="{FF2B5EF4-FFF2-40B4-BE49-F238E27FC236}">
                <a16:creationId xmlns:a16="http://schemas.microsoft.com/office/drawing/2014/main" id="{D180C3D3-1F0C-698F-4EE4-6D492F02CF91}"/>
              </a:ext>
            </a:extLst>
          </p:cNvPr>
          <p:cNvSpPr/>
          <p:nvPr/>
        </p:nvSpPr>
        <p:spPr>
          <a:xfrm>
            <a:off x="3492035"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800" b="1" dirty="0">
                <a:solidFill>
                  <a:schemeClr val="tx1"/>
                </a:solidFill>
                <a:latin typeface="Arial" panose="020B0604020202020204" pitchFamily="34" charset="0"/>
                <a:cs typeface="Arial" panose="020B0604020202020204" pitchFamily="34" charset="0"/>
              </a:rPr>
              <a:t>CHILD PROTECTION</a:t>
            </a:r>
          </a:p>
        </p:txBody>
      </p:sp>
      <p:pic>
        <p:nvPicPr>
          <p:cNvPr id="7" name="Google Shape;98;p8">
            <a:extLst>
              <a:ext uri="{FF2B5EF4-FFF2-40B4-BE49-F238E27FC236}">
                <a16:creationId xmlns:a16="http://schemas.microsoft.com/office/drawing/2014/main" id="{0A03AA67-7537-82E5-E684-5DBBDE83AEBF}"/>
              </a:ext>
            </a:extLst>
          </p:cNvPr>
          <p:cNvPicPr preferRelativeResize="0"/>
          <p:nvPr/>
        </p:nvPicPr>
        <p:blipFill rotWithShape="1">
          <a:blip r:embed="rId3">
            <a:alphaModFix/>
          </a:blip>
          <a:srcRect/>
          <a:stretch/>
        </p:blipFill>
        <p:spPr>
          <a:xfrm>
            <a:off x="1254642" y="1929088"/>
            <a:ext cx="2498650" cy="3447441"/>
          </a:xfrm>
          <a:prstGeom prst="rect">
            <a:avLst/>
          </a:prstGeom>
          <a:noFill/>
          <a:ln w="9525" cap="flat" cmpd="sng">
            <a:solidFill>
              <a:schemeClr val="accent2">
                <a:lumMod val="75000"/>
              </a:schemeClr>
            </a:solidFill>
            <a:prstDash val="solid"/>
            <a:round/>
            <a:headEnd type="none" w="sm" len="sm"/>
            <a:tailEnd type="none" w="sm" len="sm"/>
          </a:ln>
        </p:spPr>
      </p:pic>
      <p:sp>
        <p:nvSpPr>
          <p:cNvPr id="8" name="TextBox 7">
            <a:extLst>
              <a:ext uri="{FF2B5EF4-FFF2-40B4-BE49-F238E27FC236}">
                <a16:creationId xmlns:a16="http://schemas.microsoft.com/office/drawing/2014/main" id="{02FDEAD3-A393-5368-F587-DE6820F40732}"/>
              </a:ext>
            </a:extLst>
          </p:cNvPr>
          <p:cNvSpPr txBox="1"/>
          <p:nvPr/>
        </p:nvSpPr>
        <p:spPr>
          <a:xfrm>
            <a:off x="4159400" y="3159892"/>
            <a:ext cx="6568850" cy="1384995"/>
          </a:xfrm>
          <a:prstGeom prst="rect">
            <a:avLst/>
          </a:prstGeom>
          <a:noFill/>
        </p:spPr>
        <p:txBody>
          <a:bodyPr wrap="square">
            <a:spAutoFit/>
          </a:bodyPr>
          <a:lstStyle/>
          <a:p>
            <a:r>
              <a:rPr lang="en-US" sz="2800" dirty="0">
                <a:latin typeface="Arial" panose="020B0604020202020204" pitchFamily="34" charset="0"/>
                <a:ea typeface="Calibri" panose="020F0502020204030204" pitchFamily="34" charset="0"/>
                <a:cs typeface="Arial" panose="020B0604020202020204" pitchFamily="34" charset="0"/>
              </a:rPr>
              <a:t>“T</a:t>
            </a:r>
            <a:r>
              <a:rPr lang="en-US" sz="2800" dirty="0">
                <a:effectLst/>
                <a:latin typeface="Arial" panose="020B0604020202020204" pitchFamily="34" charset="0"/>
                <a:ea typeface="Calibri" panose="020F0502020204030204" pitchFamily="34" charset="0"/>
                <a:cs typeface="Arial" panose="020B0604020202020204" pitchFamily="34" charset="0"/>
              </a:rPr>
              <a:t>he prevention of and response to abuse, neglect, exploitation and violence against children.”</a:t>
            </a:r>
          </a:p>
        </p:txBody>
      </p:sp>
    </p:spTree>
    <p:extLst>
      <p:ext uri="{BB962C8B-B14F-4D97-AF65-F5344CB8AC3E}">
        <p14:creationId xmlns:p14="http://schemas.microsoft.com/office/powerpoint/2010/main" val="2310326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F134A-78EE-4C3E-D1F5-A2C9F353513F}"/>
              </a:ext>
            </a:extLst>
          </p:cNvPr>
          <p:cNvSpPr>
            <a:spLocks noGrp="1"/>
          </p:cNvSpPr>
          <p:nvPr>
            <p:ph type="title"/>
          </p:nvPr>
        </p:nvSpPr>
        <p:spPr>
          <a:xfrm>
            <a:off x="481914" y="120516"/>
            <a:ext cx="10515600" cy="868968"/>
          </a:xfrm>
        </p:spPr>
        <p:txBody>
          <a:bodyPr>
            <a:normAutofit/>
          </a:bodyPr>
          <a:lstStyle/>
          <a:p>
            <a:r>
              <a:rPr lang="en-GB" sz="3000" dirty="0"/>
              <a:t>Child protection terms explained</a:t>
            </a:r>
            <a:endParaRPr lang="en-BE" sz="3000" dirty="0"/>
          </a:p>
        </p:txBody>
      </p:sp>
      <mc:AlternateContent xmlns:mc="http://schemas.openxmlformats.org/markup-compatibility/2006" xmlns:p14="http://schemas.microsoft.com/office/powerpoint/2010/main">
        <mc:Choice Requires="p14">
          <p:contentPart p14:bwMode="auto" r:id="rId3">
            <p14:nvContentPartPr>
              <p14:cNvPr id="27" name="Ink 26">
                <a:extLst>
                  <a:ext uri="{FF2B5EF4-FFF2-40B4-BE49-F238E27FC236}">
                    <a16:creationId xmlns:a16="http://schemas.microsoft.com/office/drawing/2014/main" id="{C3C6C29A-6B78-208A-F192-F49B5318ABB9}"/>
                  </a:ext>
                </a:extLst>
              </p14:cNvPr>
              <p14:cNvContentPartPr/>
              <p14:nvPr/>
            </p14:nvContentPartPr>
            <p14:xfrm>
              <a:off x="6565179" y="5795309"/>
              <a:ext cx="360" cy="360"/>
            </p14:xfrm>
          </p:contentPart>
        </mc:Choice>
        <mc:Fallback xmlns="">
          <p:pic>
            <p:nvPicPr>
              <p:cNvPr id="27" name="Ink 26">
                <a:extLst>
                  <a:ext uri="{FF2B5EF4-FFF2-40B4-BE49-F238E27FC236}">
                    <a16:creationId xmlns:a16="http://schemas.microsoft.com/office/drawing/2014/main" id="{C3C6C29A-6B78-208A-F192-F49B5318ABB9}"/>
                  </a:ext>
                </a:extLst>
              </p:cNvPr>
              <p:cNvPicPr/>
              <p:nvPr/>
            </p:nvPicPr>
            <p:blipFill>
              <a:blip r:embed="rId4"/>
              <a:stretch>
                <a:fillRect/>
              </a:stretch>
            </p:blipFill>
            <p:spPr>
              <a:xfrm>
                <a:off x="6556179" y="5786309"/>
                <a:ext cx="18000" cy="18000"/>
              </a:xfrm>
              <a:prstGeom prst="rect">
                <a:avLst/>
              </a:prstGeom>
            </p:spPr>
          </p:pic>
        </mc:Fallback>
      </mc:AlternateContent>
      <p:grpSp>
        <p:nvGrpSpPr>
          <p:cNvPr id="14" name="Group 13">
            <a:extLst>
              <a:ext uri="{FF2B5EF4-FFF2-40B4-BE49-F238E27FC236}">
                <a16:creationId xmlns:a16="http://schemas.microsoft.com/office/drawing/2014/main" id="{8122B72D-D3BA-A586-199E-E13DFFED4B30}"/>
              </a:ext>
            </a:extLst>
          </p:cNvPr>
          <p:cNvGrpSpPr/>
          <p:nvPr/>
        </p:nvGrpSpPr>
        <p:grpSpPr>
          <a:xfrm>
            <a:off x="10228983" y="337468"/>
            <a:ext cx="1587872" cy="1368854"/>
            <a:chOff x="10228983" y="337468"/>
            <a:chExt cx="1587872" cy="1368854"/>
          </a:xfrm>
        </p:grpSpPr>
        <p:sp>
          <p:nvSpPr>
            <p:cNvPr id="15" name="Hexagon 14">
              <a:extLst>
                <a:ext uri="{FF2B5EF4-FFF2-40B4-BE49-F238E27FC236}">
                  <a16:creationId xmlns:a16="http://schemas.microsoft.com/office/drawing/2014/main" id="{9C64FD62-3712-0FB9-AAC7-4FCF6655FFA9}"/>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6" name="Group 15">
              <a:extLst>
                <a:ext uri="{FF2B5EF4-FFF2-40B4-BE49-F238E27FC236}">
                  <a16:creationId xmlns:a16="http://schemas.microsoft.com/office/drawing/2014/main" id="{6500CF6A-144C-6C56-4298-DB0AEBD98046}"/>
                </a:ext>
              </a:extLst>
            </p:cNvPr>
            <p:cNvGrpSpPr/>
            <p:nvPr/>
          </p:nvGrpSpPr>
          <p:grpSpPr>
            <a:xfrm>
              <a:off x="10621771" y="762700"/>
              <a:ext cx="562136" cy="634675"/>
              <a:chOff x="760175" y="830142"/>
              <a:chExt cx="867619" cy="979579"/>
            </a:xfrm>
          </p:grpSpPr>
          <p:sp>
            <p:nvSpPr>
              <p:cNvPr id="21" name="Rectangle 20">
                <a:extLst>
                  <a:ext uri="{FF2B5EF4-FFF2-40B4-BE49-F238E27FC236}">
                    <a16:creationId xmlns:a16="http://schemas.microsoft.com/office/drawing/2014/main" id="{022E03E8-13C1-EFD8-A5B9-03FDD1D9BAB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6</a:t>
                </a:r>
              </a:p>
            </p:txBody>
          </p:sp>
          <p:sp>
            <p:nvSpPr>
              <p:cNvPr id="22" name="Rectangle 21">
                <a:extLst>
                  <a:ext uri="{FF2B5EF4-FFF2-40B4-BE49-F238E27FC236}">
                    <a16:creationId xmlns:a16="http://schemas.microsoft.com/office/drawing/2014/main" id="{41A9F823-4C27-3413-13CE-EBA0B33B8431}"/>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7" name="Group 16">
              <a:extLst>
                <a:ext uri="{FF2B5EF4-FFF2-40B4-BE49-F238E27FC236}">
                  <a16:creationId xmlns:a16="http://schemas.microsoft.com/office/drawing/2014/main" id="{8FC10CB7-E7A3-2EFA-0539-075A561F9BC0}"/>
                </a:ext>
              </a:extLst>
            </p:cNvPr>
            <p:cNvGrpSpPr/>
            <p:nvPr/>
          </p:nvGrpSpPr>
          <p:grpSpPr>
            <a:xfrm>
              <a:off x="11325415" y="762701"/>
              <a:ext cx="182192" cy="634674"/>
              <a:chOff x="2121762" y="2323619"/>
              <a:chExt cx="200378" cy="825210"/>
            </a:xfrm>
          </p:grpSpPr>
          <p:sp>
            <p:nvSpPr>
              <p:cNvPr id="19" name="Isosceles Triangle 18">
                <a:extLst>
                  <a:ext uri="{FF2B5EF4-FFF2-40B4-BE49-F238E27FC236}">
                    <a16:creationId xmlns:a16="http://schemas.microsoft.com/office/drawing/2014/main" id="{9B3578F3-8CFD-A535-2D2F-23E3DC77EA6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Rectangle 19">
                <a:extLst>
                  <a:ext uri="{FF2B5EF4-FFF2-40B4-BE49-F238E27FC236}">
                    <a16:creationId xmlns:a16="http://schemas.microsoft.com/office/drawing/2014/main" id="{5CEA094A-7FD1-21C6-F2F9-F2C34D682526}"/>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23" name="Group 22">
            <a:extLst>
              <a:ext uri="{FF2B5EF4-FFF2-40B4-BE49-F238E27FC236}">
                <a16:creationId xmlns:a16="http://schemas.microsoft.com/office/drawing/2014/main" id="{7805BE1B-E281-5F56-D696-3581AAE55AD0}"/>
              </a:ext>
            </a:extLst>
          </p:cNvPr>
          <p:cNvGrpSpPr/>
          <p:nvPr/>
        </p:nvGrpSpPr>
        <p:grpSpPr>
          <a:xfrm>
            <a:off x="1544904" y="1760220"/>
            <a:ext cx="2307006" cy="3726180"/>
            <a:chOff x="481914" y="1446983"/>
            <a:chExt cx="2307006" cy="4205051"/>
          </a:xfrm>
        </p:grpSpPr>
        <p:sp>
          <p:nvSpPr>
            <p:cNvPr id="7" name="TextBox 6">
              <a:extLst>
                <a:ext uri="{FF2B5EF4-FFF2-40B4-BE49-F238E27FC236}">
                  <a16:creationId xmlns:a16="http://schemas.microsoft.com/office/drawing/2014/main" id="{DEB6FD0B-55A3-DFDF-5EF5-C890B198B61F}"/>
                </a:ext>
              </a:extLst>
            </p:cNvPr>
            <p:cNvSpPr txBox="1"/>
            <p:nvPr/>
          </p:nvSpPr>
          <p:spPr>
            <a:xfrm>
              <a:off x="481914" y="1446983"/>
              <a:ext cx="2307006" cy="856787"/>
            </a:xfrm>
            <a:prstGeom prst="rect">
              <a:avLst/>
            </a:prstGeom>
            <a:noFill/>
            <a:ln>
              <a:solidFill>
                <a:schemeClr val="accent2">
                  <a:lumMod val="75000"/>
                </a:schemeClr>
              </a:solidFill>
            </a:ln>
          </p:spPr>
          <p:txBody>
            <a:bodyPr wrap="square" anchor="ctr" anchorCtr="0">
              <a:no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Abuse</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D35B39A3-5613-9BC0-7784-5DEFF5FB1886}"/>
                </a:ext>
              </a:extLst>
            </p:cNvPr>
            <p:cNvSpPr txBox="1"/>
            <p:nvPr/>
          </p:nvSpPr>
          <p:spPr>
            <a:xfrm>
              <a:off x="481914" y="2563071"/>
              <a:ext cx="2307006" cy="856787"/>
            </a:xfrm>
            <a:prstGeom prst="rect">
              <a:avLst/>
            </a:prstGeom>
            <a:noFill/>
            <a:ln>
              <a:solidFill>
                <a:schemeClr val="accent2">
                  <a:lumMod val="75000"/>
                </a:schemeClr>
              </a:solidFill>
            </a:ln>
          </p:spPr>
          <p:txBody>
            <a:bodyPr wrap="square" anchor="ctr" anchorCtr="0">
              <a:no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Neglect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2C016AC6-CEBE-45B8-41C4-9507D6CA3D3B}"/>
                </a:ext>
              </a:extLst>
            </p:cNvPr>
            <p:cNvSpPr txBox="1"/>
            <p:nvPr/>
          </p:nvSpPr>
          <p:spPr>
            <a:xfrm>
              <a:off x="481914" y="3679159"/>
              <a:ext cx="2307006" cy="856787"/>
            </a:xfrm>
            <a:prstGeom prst="rect">
              <a:avLst/>
            </a:prstGeom>
            <a:noFill/>
            <a:ln>
              <a:solidFill>
                <a:schemeClr val="accent2">
                  <a:lumMod val="75000"/>
                </a:schemeClr>
              </a:solidFill>
            </a:ln>
          </p:spPr>
          <p:txBody>
            <a:bodyPr wrap="square" anchor="ctr" anchorCtr="0">
              <a:no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Violence</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227E560-755B-3B3D-60B8-0FDB45009AC1}"/>
                </a:ext>
              </a:extLst>
            </p:cNvPr>
            <p:cNvSpPr txBox="1"/>
            <p:nvPr/>
          </p:nvSpPr>
          <p:spPr>
            <a:xfrm>
              <a:off x="481914" y="4795247"/>
              <a:ext cx="2307006" cy="856787"/>
            </a:xfrm>
            <a:prstGeom prst="rect">
              <a:avLst/>
            </a:prstGeom>
            <a:noFill/>
            <a:ln>
              <a:solidFill>
                <a:schemeClr val="accent2">
                  <a:lumMod val="75000"/>
                </a:schemeClr>
              </a:solidFill>
            </a:ln>
          </p:spPr>
          <p:txBody>
            <a:bodyPr wrap="square" anchor="ctr" anchorCtr="0">
              <a:noAutofit/>
            </a:bodyPr>
            <a:lstStyle/>
            <a:p>
              <a:pPr algn="ctr"/>
              <a:r>
                <a:rPr lang="en-US" sz="2000" dirty="0">
                  <a:latin typeface="Arial" panose="020B0604020202020204" pitchFamily="34" charset="0"/>
                  <a:ea typeface="Calibri" panose="020F0502020204030204" pitchFamily="34" charset="0"/>
                  <a:cs typeface="Arial" panose="020B0604020202020204" pitchFamily="34" charset="0"/>
                </a:rPr>
                <a:t>Exploitation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8C49CABA-2F6A-EDA5-7A35-7920BAF11AB9}"/>
              </a:ext>
            </a:extLst>
          </p:cNvPr>
          <p:cNvGrpSpPr/>
          <p:nvPr/>
        </p:nvGrpSpPr>
        <p:grpSpPr>
          <a:xfrm rot="12608312">
            <a:off x="8087383" y="2636335"/>
            <a:ext cx="354810" cy="1235995"/>
            <a:chOff x="11477815" y="915101"/>
            <a:chExt cx="182192" cy="634674"/>
          </a:xfrm>
        </p:grpSpPr>
        <p:sp>
          <p:nvSpPr>
            <p:cNvPr id="11" name="Isosceles Triangle 10">
              <a:extLst>
                <a:ext uri="{FF2B5EF4-FFF2-40B4-BE49-F238E27FC236}">
                  <a16:creationId xmlns:a16="http://schemas.microsoft.com/office/drawing/2014/main" id="{15357ACA-9E42-9E8D-0EAD-FFF8E33FF6E9}"/>
                </a:ext>
              </a:extLst>
            </p:cNvPr>
            <p:cNvSpPr/>
            <p:nvPr/>
          </p:nvSpPr>
          <p:spPr>
            <a:xfrm>
              <a:off x="11477816" y="915101"/>
              <a:ext cx="182191" cy="132855"/>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42229AB0-83A0-0F5F-50E0-7482AB620F70}"/>
                </a:ext>
              </a:extLst>
            </p:cNvPr>
            <p:cNvSpPr/>
            <p:nvPr/>
          </p:nvSpPr>
          <p:spPr>
            <a:xfrm>
              <a:off x="11477815" y="1047810"/>
              <a:ext cx="182191" cy="501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Oval 30">
            <a:extLst>
              <a:ext uri="{FF2B5EF4-FFF2-40B4-BE49-F238E27FC236}">
                <a16:creationId xmlns:a16="http://schemas.microsoft.com/office/drawing/2014/main" id="{D9BE43E1-B979-8386-69DE-F49AAAB78DCE}"/>
              </a:ext>
            </a:extLst>
          </p:cNvPr>
          <p:cNvSpPr/>
          <p:nvPr/>
        </p:nvSpPr>
        <p:spPr>
          <a:xfrm>
            <a:off x="4114800" y="2009873"/>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a:extLst>
              <a:ext uri="{FF2B5EF4-FFF2-40B4-BE49-F238E27FC236}">
                <a16:creationId xmlns:a16="http://schemas.microsoft.com/office/drawing/2014/main" id="{97794D56-FC22-F2BB-EF68-370C38D1F069}"/>
              </a:ext>
            </a:extLst>
          </p:cNvPr>
          <p:cNvSpPr/>
          <p:nvPr/>
        </p:nvSpPr>
        <p:spPr>
          <a:xfrm>
            <a:off x="4114800" y="2978206"/>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a:extLst>
              <a:ext uri="{FF2B5EF4-FFF2-40B4-BE49-F238E27FC236}">
                <a16:creationId xmlns:a16="http://schemas.microsoft.com/office/drawing/2014/main" id="{46E0651E-9F3D-E3BA-B858-1390FE8C5E66}"/>
              </a:ext>
            </a:extLst>
          </p:cNvPr>
          <p:cNvSpPr/>
          <p:nvPr/>
        </p:nvSpPr>
        <p:spPr>
          <a:xfrm>
            <a:off x="4114800" y="3946539"/>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84B3EE57-A289-09D4-D263-3F5D05A311F4}"/>
              </a:ext>
            </a:extLst>
          </p:cNvPr>
          <p:cNvSpPr/>
          <p:nvPr/>
        </p:nvSpPr>
        <p:spPr>
          <a:xfrm>
            <a:off x="4114800" y="4968728"/>
            <a:ext cx="276127" cy="276127"/>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Freeform: Shape 52">
            <a:extLst>
              <a:ext uri="{FF2B5EF4-FFF2-40B4-BE49-F238E27FC236}">
                <a16:creationId xmlns:a16="http://schemas.microsoft.com/office/drawing/2014/main" id="{FFD8733E-6B36-1180-15F6-39B8FE07B2AE}"/>
              </a:ext>
            </a:extLst>
          </p:cNvPr>
          <p:cNvSpPr/>
          <p:nvPr/>
        </p:nvSpPr>
        <p:spPr>
          <a:xfrm>
            <a:off x="4377689" y="3202656"/>
            <a:ext cx="5577840" cy="2011680"/>
          </a:xfrm>
          <a:custGeom>
            <a:avLst/>
            <a:gdLst>
              <a:gd name="connsiteX0" fmla="*/ 0 w 5577840"/>
              <a:gd name="connsiteY0" fmla="*/ 0 h 2011680"/>
              <a:gd name="connsiteX1" fmla="*/ 2160270 w 5577840"/>
              <a:gd name="connsiteY1" fmla="*/ 1440180 h 2011680"/>
              <a:gd name="connsiteX2" fmla="*/ 4091940 w 5577840"/>
              <a:gd name="connsiteY2" fmla="*/ 1211580 h 2011680"/>
              <a:gd name="connsiteX3" fmla="*/ 5577840 w 55778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577840" h="2011680" extrusionOk="0">
                <a:moveTo>
                  <a:pt x="0" y="0"/>
                </a:moveTo>
                <a:cubicBezTo>
                  <a:pt x="739783" y="671563"/>
                  <a:pt x="1437145" y="1163677"/>
                  <a:pt x="2160270" y="1440180"/>
                </a:cubicBezTo>
                <a:cubicBezTo>
                  <a:pt x="2812635" y="1686807"/>
                  <a:pt x="3598205" y="1172622"/>
                  <a:pt x="4091940" y="1211580"/>
                </a:cubicBezTo>
                <a:cubicBezTo>
                  <a:pt x="4693126" y="1316951"/>
                  <a:pt x="5028541" y="1728796"/>
                  <a:pt x="5577840" y="2011680"/>
                </a:cubicBezTo>
              </a:path>
            </a:pathLst>
          </a:custGeom>
          <a:noFill/>
          <a:ln w="57150">
            <a:extLst>
              <a:ext uri="{C807C97D-BFC1-408E-A445-0C87EB9F89A2}">
                <ask:lineSketchStyleProps xmlns:ask="http://schemas.microsoft.com/office/drawing/2018/sketchyshapes" sd="1426788992">
                  <a:custGeom>
                    <a:avLst/>
                    <a:gdLst>
                      <a:gd name="connsiteX0" fmla="*/ 0 w 5577840"/>
                      <a:gd name="connsiteY0" fmla="*/ 0 h 2011680"/>
                      <a:gd name="connsiteX1" fmla="*/ 2160270 w 5577840"/>
                      <a:gd name="connsiteY1" fmla="*/ 1440180 h 2011680"/>
                      <a:gd name="connsiteX2" fmla="*/ 4091940 w 5577840"/>
                      <a:gd name="connsiteY2" fmla="*/ 1211580 h 2011680"/>
                      <a:gd name="connsiteX3" fmla="*/ 5577840 w 5577840"/>
                      <a:gd name="connsiteY3" fmla="*/ 2011680 h 2011680"/>
                    </a:gdLst>
                    <a:ahLst/>
                    <a:cxnLst>
                      <a:cxn ang="0">
                        <a:pos x="connsiteX0" y="connsiteY0"/>
                      </a:cxn>
                      <a:cxn ang="0">
                        <a:pos x="connsiteX1" y="connsiteY1"/>
                      </a:cxn>
                      <a:cxn ang="0">
                        <a:pos x="connsiteX2" y="connsiteY2"/>
                      </a:cxn>
                      <a:cxn ang="0">
                        <a:pos x="connsiteX3" y="connsiteY3"/>
                      </a:cxn>
                    </a:cxnLst>
                    <a:rect l="l" t="t" r="r" b="b"/>
                    <a:pathLst>
                      <a:path w="5577840" h="2011680">
                        <a:moveTo>
                          <a:pt x="0" y="0"/>
                        </a:moveTo>
                        <a:cubicBezTo>
                          <a:pt x="739140" y="619125"/>
                          <a:pt x="1478280" y="1238250"/>
                          <a:pt x="2160270" y="1440180"/>
                        </a:cubicBezTo>
                        <a:cubicBezTo>
                          <a:pt x="2842260" y="1642110"/>
                          <a:pt x="3522345" y="1116330"/>
                          <a:pt x="4091940" y="1211580"/>
                        </a:cubicBezTo>
                        <a:cubicBezTo>
                          <a:pt x="4661535" y="1306830"/>
                          <a:pt x="5119687" y="1659255"/>
                          <a:pt x="5577840" y="201168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Freeform: Shape 54">
            <a:extLst>
              <a:ext uri="{FF2B5EF4-FFF2-40B4-BE49-F238E27FC236}">
                <a16:creationId xmlns:a16="http://schemas.microsoft.com/office/drawing/2014/main" id="{CEC011C4-E470-386E-ACEB-04995FD0C23F}"/>
              </a:ext>
            </a:extLst>
          </p:cNvPr>
          <p:cNvSpPr/>
          <p:nvPr/>
        </p:nvSpPr>
        <p:spPr>
          <a:xfrm>
            <a:off x="4389119" y="3416656"/>
            <a:ext cx="3589020" cy="1603370"/>
          </a:xfrm>
          <a:custGeom>
            <a:avLst/>
            <a:gdLst>
              <a:gd name="connsiteX0" fmla="*/ 0 w 3589020"/>
              <a:gd name="connsiteY0" fmla="*/ 1603370 h 1603370"/>
              <a:gd name="connsiteX1" fmla="*/ 1588770 w 3589020"/>
              <a:gd name="connsiteY1" fmla="*/ 83180 h 1603370"/>
              <a:gd name="connsiteX2" fmla="*/ 3589020 w 3589020"/>
              <a:gd name="connsiteY2" fmla="*/ 334640 h 1603370"/>
            </a:gdLst>
            <a:ahLst/>
            <a:cxnLst>
              <a:cxn ang="0">
                <a:pos x="connsiteX0" y="connsiteY0"/>
              </a:cxn>
              <a:cxn ang="0">
                <a:pos x="connsiteX1" y="connsiteY1"/>
              </a:cxn>
              <a:cxn ang="0">
                <a:pos x="connsiteX2" y="connsiteY2"/>
              </a:cxn>
            </a:cxnLst>
            <a:rect l="l" t="t" r="r" b="b"/>
            <a:pathLst>
              <a:path w="3589020" h="1603370" extrusionOk="0">
                <a:moveTo>
                  <a:pt x="0" y="1603370"/>
                </a:moveTo>
                <a:cubicBezTo>
                  <a:pt x="502323" y="1072559"/>
                  <a:pt x="1079807" y="318288"/>
                  <a:pt x="1588770" y="83180"/>
                </a:cubicBezTo>
                <a:cubicBezTo>
                  <a:pt x="2159962" y="-65571"/>
                  <a:pt x="2877028" y="-36029"/>
                  <a:pt x="3589020" y="334640"/>
                </a:cubicBezTo>
              </a:path>
            </a:pathLst>
          </a:custGeom>
          <a:noFill/>
          <a:ln w="57150">
            <a:extLst>
              <a:ext uri="{C807C97D-BFC1-408E-A445-0C87EB9F89A2}">
                <ask:lineSketchStyleProps xmlns:ask="http://schemas.microsoft.com/office/drawing/2018/sketchyshapes" sd="3344532194">
                  <a:custGeom>
                    <a:avLst/>
                    <a:gdLst>
                      <a:gd name="connsiteX0" fmla="*/ 0 w 3589020"/>
                      <a:gd name="connsiteY0" fmla="*/ 1603370 h 1603370"/>
                      <a:gd name="connsiteX1" fmla="*/ 1588770 w 3589020"/>
                      <a:gd name="connsiteY1" fmla="*/ 83180 h 1603370"/>
                      <a:gd name="connsiteX2" fmla="*/ 3589020 w 3589020"/>
                      <a:gd name="connsiteY2" fmla="*/ 334640 h 1603370"/>
                    </a:gdLst>
                    <a:ahLst/>
                    <a:cxnLst>
                      <a:cxn ang="0">
                        <a:pos x="connsiteX0" y="connsiteY0"/>
                      </a:cxn>
                      <a:cxn ang="0">
                        <a:pos x="connsiteX1" y="connsiteY1"/>
                      </a:cxn>
                      <a:cxn ang="0">
                        <a:pos x="connsiteX2" y="connsiteY2"/>
                      </a:cxn>
                    </a:cxnLst>
                    <a:rect l="l" t="t" r="r" b="b"/>
                    <a:pathLst>
                      <a:path w="3589020" h="1603370">
                        <a:moveTo>
                          <a:pt x="0" y="1603370"/>
                        </a:moveTo>
                        <a:cubicBezTo>
                          <a:pt x="495300" y="949002"/>
                          <a:pt x="990600" y="294635"/>
                          <a:pt x="1588770" y="83180"/>
                        </a:cubicBezTo>
                        <a:cubicBezTo>
                          <a:pt x="2186940" y="-128275"/>
                          <a:pt x="2887980" y="103182"/>
                          <a:pt x="3589020" y="334640"/>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7155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198716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7A01DC0-0235-2602-1D4C-8E91A012EBBE}"/>
              </a:ext>
            </a:extLst>
          </p:cNvPr>
          <p:cNvSpPr txBox="1"/>
          <p:nvPr/>
        </p:nvSpPr>
        <p:spPr>
          <a:xfrm>
            <a:off x="10406283" y="2428115"/>
            <a:ext cx="1405797" cy="4708981"/>
          </a:xfrm>
          <a:prstGeom prst="rect">
            <a:avLst/>
          </a:prstGeom>
          <a:noFill/>
        </p:spPr>
        <p:txBody>
          <a:bodyPr wrap="square">
            <a:spAutoFit/>
          </a:bodyPr>
          <a:lstStyle/>
          <a:p>
            <a:pPr algn="ctr"/>
            <a:r>
              <a:rPr lang="en-CA" sz="30000" b="1" dirty="0">
                <a:solidFill>
                  <a:schemeClr val="accent2">
                    <a:lumMod val="20000"/>
                    <a:lumOff val="80000"/>
                  </a:schemeClr>
                </a:solidFill>
                <a:latin typeface="Britannic Bold" panose="020B0903060703020204" pitchFamily="34" charset="0"/>
              </a:rPr>
              <a:t>!</a:t>
            </a:r>
            <a:endParaRPr lang="en-CA" sz="30000" dirty="0">
              <a:solidFill>
                <a:schemeClr val="accent2">
                  <a:lumMod val="20000"/>
                  <a:lumOff val="80000"/>
                </a:schemeClr>
              </a:solidFill>
            </a:endParaRPr>
          </a:p>
        </p:txBody>
      </p:sp>
      <p:sp>
        <p:nvSpPr>
          <p:cNvPr id="2" name="Title 1">
            <a:extLst>
              <a:ext uri="{FF2B5EF4-FFF2-40B4-BE49-F238E27FC236}">
                <a16:creationId xmlns:a16="http://schemas.microsoft.com/office/drawing/2014/main" id="{278F03D6-C12E-F2E3-3A63-3E8936B48CB0}"/>
              </a:ext>
            </a:extLst>
          </p:cNvPr>
          <p:cNvSpPr>
            <a:spLocks noGrp="1"/>
          </p:cNvSpPr>
          <p:nvPr>
            <p:ph type="title"/>
          </p:nvPr>
        </p:nvSpPr>
        <p:spPr/>
        <p:txBody>
          <a:bodyPr/>
          <a:lstStyle/>
          <a:p>
            <a:r>
              <a:rPr lang="en-GB" dirty="0">
                <a:highlight>
                  <a:srgbClr val="FFFF00"/>
                </a:highlight>
              </a:rPr>
              <a:t>Child protection concerns</a:t>
            </a:r>
            <a:endParaRPr lang="en-BE" dirty="0">
              <a:highlight>
                <a:srgbClr val="FFFF00"/>
              </a:highlight>
            </a:endParaRPr>
          </a:p>
        </p:txBody>
      </p:sp>
      <p:sp>
        <p:nvSpPr>
          <p:cNvPr id="5" name="TextBox 4">
            <a:extLst>
              <a:ext uri="{FF2B5EF4-FFF2-40B4-BE49-F238E27FC236}">
                <a16:creationId xmlns:a16="http://schemas.microsoft.com/office/drawing/2014/main" id="{71322922-E832-6D1B-55CD-CE09FE74BB6F}"/>
              </a:ext>
            </a:extLst>
          </p:cNvPr>
          <p:cNvSpPr txBox="1"/>
          <p:nvPr/>
        </p:nvSpPr>
        <p:spPr>
          <a:xfrm>
            <a:off x="4159400" y="5056767"/>
            <a:ext cx="7194399"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6" name="Rectangle: Rounded Corners 5">
            <a:extLst>
              <a:ext uri="{FF2B5EF4-FFF2-40B4-BE49-F238E27FC236}">
                <a16:creationId xmlns:a16="http://schemas.microsoft.com/office/drawing/2014/main" id="{675B4169-2622-3FE8-08A2-4065DAAA020A}"/>
              </a:ext>
            </a:extLst>
          </p:cNvPr>
          <p:cNvSpPr/>
          <p:nvPr/>
        </p:nvSpPr>
        <p:spPr>
          <a:xfrm>
            <a:off x="3492036" y="1902253"/>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b="1" dirty="0">
                <a:solidFill>
                  <a:schemeClr val="tx1"/>
                </a:solidFill>
                <a:latin typeface="Arial" panose="020B0604020202020204" pitchFamily="34" charset="0"/>
                <a:cs typeface="Arial" panose="020B0604020202020204" pitchFamily="34" charset="0"/>
              </a:rPr>
              <a:t>ABUSE</a:t>
            </a:r>
          </a:p>
        </p:txBody>
      </p:sp>
      <p:sp>
        <p:nvSpPr>
          <p:cNvPr id="9" name="TextBox 8">
            <a:extLst>
              <a:ext uri="{FF2B5EF4-FFF2-40B4-BE49-F238E27FC236}">
                <a16:creationId xmlns:a16="http://schemas.microsoft.com/office/drawing/2014/main" id="{2E565CCF-BB75-F2B9-95FD-59E2862C6311}"/>
              </a:ext>
            </a:extLst>
          </p:cNvPr>
          <p:cNvSpPr txBox="1"/>
          <p:nvPr/>
        </p:nvSpPr>
        <p:spPr>
          <a:xfrm>
            <a:off x="4159400" y="2751281"/>
            <a:ext cx="3232000" cy="2031325"/>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“A deliberate act with actual or potential negative effects on a child’s safety, well-being, dignity, and development. This act is committed in the context of a relationship of responsibility, trust, or power.”</a:t>
            </a:r>
          </a:p>
        </p:txBody>
      </p:sp>
      <p:sp>
        <p:nvSpPr>
          <p:cNvPr id="10" name="Rectangle: Rounded Corners 9">
            <a:extLst>
              <a:ext uri="{FF2B5EF4-FFF2-40B4-BE49-F238E27FC236}">
                <a16:creationId xmlns:a16="http://schemas.microsoft.com/office/drawing/2014/main" id="{96A6509F-25CB-4CCA-919D-DC68BF6AC0C5}"/>
              </a:ext>
            </a:extLst>
          </p:cNvPr>
          <p:cNvSpPr/>
          <p:nvPr/>
        </p:nvSpPr>
        <p:spPr>
          <a:xfrm>
            <a:off x="7208520" y="1902253"/>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b="1" dirty="0">
                <a:solidFill>
                  <a:schemeClr val="tx1"/>
                </a:solidFill>
                <a:latin typeface="Arial" panose="020B0604020202020204" pitchFamily="34" charset="0"/>
                <a:cs typeface="Arial" panose="020B0604020202020204" pitchFamily="34" charset="0"/>
              </a:rPr>
              <a:t>VIOLENCE</a:t>
            </a:r>
          </a:p>
        </p:txBody>
      </p:sp>
      <p:sp>
        <p:nvSpPr>
          <p:cNvPr id="11" name="TextBox 10">
            <a:extLst>
              <a:ext uri="{FF2B5EF4-FFF2-40B4-BE49-F238E27FC236}">
                <a16:creationId xmlns:a16="http://schemas.microsoft.com/office/drawing/2014/main" id="{9B49CE29-E23B-2063-B69C-765F6DF8894F}"/>
              </a:ext>
            </a:extLst>
          </p:cNvPr>
          <p:cNvSpPr txBox="1"/>
          <p:nvPr/>
        </p:nvSpPr>
        <p:spPr>
          <a:xfrm>
            <a:off x="7849681" y="2751281"/>
            <a:ext cx="3528797" cy="2031325"/>
          </a:xfrm>
          <a:prstGeom prst="rect">
            <a:avLst/>
          </a:prstGeom>
          <a:noFill/>
        </p:spPr>
        <p:txBody>
          <a:bodyPr wrap="square">
            <a:spAutoFit/>
          </a:bodyPr>
          <a:lstStyle/>
          <a:p>
            <a:pPr algn="l"/>
            <a:r>
              <a:rPr lang="en-GB" sz="1800" b="0" i="0" u="none" strike="noStrike" baseline="0" dirty="0">
                <a:latin typeface="Arial" panose="020B0604020202020204" pitchFamily="34" charset="0"/>
                <a:cs typeface="Arial" panose="020B0604020202020204" pitchFamily="34" charset="0"/>
              </a:rPr>
              <a:t>“All acts that involve the intentional use of power or force (verbal or physical) against a child that either results in harm or a high likelihood of harm to child’s safety, well-being, dignity, and development.”</a:t>
            </a:r>
            <a:endParaRPr lang="en-BE" sz="1200" dirty="0">
              <a:latin typeface="Arial" panose="020B0604020202020204" pitchFamily="34" charset="0"/>
              <a:cs typeface="Arial" panose="020B0604020202020204" pitchFamily="34" charset="0"/>
            </a:endParaRPr>
          </a:p>
        </p:txBody>
      </p:sp>
      <p:pic>
        <p:nvPicPr>
          <p:cNvPr id="7" name="Google Shape;98;p8">
            <a:extLst>
              <a:ext uri="{FF2B5EF4-FFF2-40B4-BE49-F238E27FC236}">
                <a16:creationId xmlns:a16="http://schemas.microsoft.com/office/drawing/2014/main" id="{2D8981A6-754C-645D-4C8E-8A8BEAA0762C}"/>
              </a:ext>
            </a:extLst>
          </p:cNvPr>
          <p:cNvPicPr preferRelativeResize="0"/>
          <p:nvPr/>
        </p:nvPicPr>
        <p:blipFill rotWithShape="1">
          <a:blip r:embed="rId3">
            <a:alphaModFix/>
          </a:blip>
          <a:srcRect/>
          <a:stretch/>
        </p:blipFill>
        <p:spPr>
          <a:xfrm>
            <a:off x="655320" y="1493456"/>
            <a:ext cx="2998020" cy="4136432"/>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2393575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sz="3000" dirty="0">
                <a:latin typeface="Arial"/>
                <a:cs typeface="Arial"/>
              </a:rPr>
              <a:t>Common types of violence and abuse</a:t>
            </a:r>
            <a:endParaRPr lang="en-US" dirty="0"/>
          </a:p>
        </p:txBody>
      </p:sp>
      <p:sp>
        <p:nvSpPr>
          <p:cNvPr id="8" name="TextBox 7">
            <a:extLst>
              <a:ext uri="{FF2B5EF4-FFF2-40B4-BE49-F238E27FC236}">
                <a16:creationId xmlns:a16="http://schemas.microsoft.com/office/drawing/2014/main" id="{C9E5A157-40FA-4DFB-A399-CF88505DCFA4}"/>
              </a:ext>
            </a:extLst>
          </p:cNvPr>
          <p:cNvSpPr txBox="1"/>
          <p:nvPr/>
        </p:nvSpPr>
        <p:spPr>
          <a:xfrm>
            <a:off x="1575753" y="4463407"/>
            <a:ext cx="2462265" cy="769441"/>
          </a:xfrm>
          <a:prstGeom prst="rect">
            <a:avLst/>
          </a:prstGeom>
          <a:noFill/>
        </p:spPr>
        <p:txBody>
          <a:bodyPr wrap="square" lIns="91440" tIns="45720" rIns="91440" bIns="45720" anchor="t">
            <a:spAutoFit/>
          </a:bodyPr>
          <a:lstStyle/>
          <a:p>
            <a:pPr algn="ctr"/>
            <a:r>
              <a:rPr lang="en-US" sz="2200" dirty="0">
                <a:effectLst/>
                <a:latin typeface="Arial" panose="020B0604020202020204" pitchFamily="34" charset="0"/>
                <a:ea typeface="Calibri" panose="020F0502020204030204" pitchFamily="34" charset="0"/>
                <a:cs typeface="Arial" panose="020B0604020202020204" pitchFamily="34" charset="0"/>
              </a:rPr>
              <a:t>Physical abuse or</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violence</a:t>
            </a:r>
          </a:p>
        </p:txBody>
      </p:sp>
      <p:sp>
        <p:nvSpPr>
          <p:cNvPr id="13" name="TextBox 12">
            <a:extLst>
              <a:ext uri="{FF2B5EF4-FFF2-40B4-BE49-F238E27FC236}">
                <a16:creationId xmlns:a16="http://schemas.microsoft.com/office/drawing/2014/main" id="{A17C0DF9-A168-4601-9A3D-D3B2FD87391D}"/>
              </a:ext>
            </a:extLst>
          </p:cNvPr>
          <p:cNvSpPr txBox="1"/>
          <p:nvPr/>
        </p:nvSpPr>
        <p:spPr>
          <a:xfrm>
            <a:off x="4854809" y="4463407"/>
            <a:ext cx="2262145" cy="769441"/>
          </a:xfrm>
          <a:prstGeom prst="rect">
            <a:avLst/>
          </a:prstGeom>
          <a:noFill/>
        </p:spPr>
        <p:txBody>
          <a:bodyPr wrap="square" lIns="91440" tIns="45720" rIns="91440" bIns="45720" anchor="t">
            <a:spAutoFit/>
          </a:bodyPr>
          <a:lstStyle/>
          <a:p>
            <a:pPr algn="ctr"/>
            <a:r>
              <a:rPr lang="en-US" sz="2200" dirty="0">
                <a:effectLst/>
                <a:latin typeface="Arial" panose="020B0604020202020204" pitchFamily="34" charset="0"/>
                <a:ea typeface="Calibri" panose="020F0502020204030204" pitchFamily="34" charset="0"/>
                <a:cs typeface="Arial" panose="020B0604020202020204" pitchFamily="34" charset="0"/>
              </a:rPr>
              <a:t>Sexual abuse or</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violence</a:t>
            </a:r>
          </a:p>
        </p:txBody>
      </p:sp>
      <p:sp>
        <p:nvSpPr>
          <p:cNvPr id="14" name="TextBox 13">
            <a:extLst>
              <a:ext uri="{FF2B5EF4-FFF2-40B4-BE49-F238E27FC236}">
                <a16:creationId xmlns:a16="http://schemas.microsoft.com/office/drawing/2014/main" id="{AA76F70D-D088-4EE5-9303-E4143709C314}"/>
              </a:ext>
            </a:extLst>
          </p:cNvPr>
          <p:cNvSpPr txBox="1"/>
          <p:nvPr/>
        </p:nvSpPr>
        <p:spPr>
          <a:xfrm>
            <a:off x="7936542" y="4459489"/>
            <a:ext cx="2462265" cy="769441"/>
          </a:xfrm>
          <a:prstGeom prst="rect">
            <a:avLst/>
          </a:prstGeom>
          <a:noFill/>
        </p:spPr>
        <p:txBody>
          <a:bodyPr wrap="square" lIns="91440" tIns="45720" rIns="91440" bIns="45720" anchor="t">
            <a:spAutoFit/>
          </a:bodyPr>
          <a:lstStyle/>
          <a:p>
            <a:pPr algn="ctr"/>
            <a:r>
              <a:rPr lang="en-US" sz="2200" dirty="0">
                <a:effectLst/>
                <a:latin typeface="Arial" panose="020B0604020202020204" pitchFamily="34" charset="0"/>
                <a:ea typeface="Calibri" panose="020F0502020204030204" pitchFamily="34" charset="0"/>
                <a:cs typeface="Arial" panose="020B0604020202020204" pitchFamily="34" charset="0"/>
              </a:rPr>
              <a:t>Emotional abuse or</a:t>
            </a:r>
            <a:r>
              <a:rPr lang="en-US" sz="2200" dirty="0">
                <a:latin typeface="Arial" panose="020B0604020202020204" pitchFamily="34" charset="0"/>
                <a:ea typeface="Calibri" panose="020F0502020204030204" pitchFamily="34" charset="0"/>
                <a:cs typeface="Arial" panose="020B0604020202020204" pitchFamily="34" charset="0"/>
              </a:rPr>
              <a:t> </a:t>
            </a:r>
            <a:r>
              <a:rPr lang="en-US" sz="2200" dirty="0">
                <a:effectLst/>
                <a:latin typeface="Arial" panose="020B0604020202020204" pitchFamily="34" charset="0"/>
                <a:ea typeface="Calibri" panose="020F0502020204030204" pitchFamily="34" charset="0"/>
                <a:cs typeface="Arial" panose="020B0604020202020204" pitchFamily="34" charset="0"/>
              </a:rPr>
              <a:t>violence</a:t>
            </a:r>
          </a:p>
        </p:txBody>
      </p:sp>
      <p:sp>
        <p:nvSpPr>
          <p:cNvPr id="23" name="Freeform: Shape 22">
            <a:extLst>
              <a:ext uri="{FF2B5EF4-FFF2-40B4-BE49-F238E27FC236}">
                <a16:creationId xmlns:a16="http://schemas.microsoft.com/office/drawing/2014/main" id="{7F37710C-F69E-46CC-9D8F-B6BD44B929CE}"/>
              </a:ext>
            </a:extLst>
          </p:cNvPr>
          <p:cNvSpPr/>
          <p:nvPr/>
        </p:nvSpPr>
        <p:spPr>
          <a:xfrm>
            <a:off x="2235171"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Freeform: Shape 23">
            <a:extLst>
              <a:ext uri="{FF2B5EF4-FFF2-40B4-BE49-F238E27FC236}">
                <a16:creationId xmlns:a16="http://schemas.microsoft.com/office/drawing/2014/main" id="{43D509E4-64B1-4374-AD26-82E888248869}"/>
              </a:ext>
            </a:extLst>
          </p:cNvPr>
          <p:cNvSpPr/>
          <p:nvPr/>
        </p:nvSpPr>
        <p:spPr>
          <a:xfrm>
            <a:off x="5320594"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Freeform: Shape 24">
            <a:extLst>
              <a:ext uri="{FF2B5EF4-FFF2-40B4-BE49-F238E27FC236}">
                <a16:creationId xmlns:a16="http://schemas.microsoft.com/office/drawing/2014/main" id="{1F359C63-4C9D-4E9F-AF7F-0D70FE56B7AB}"/>
              </a:ext>
            </a:extLst>
          </p:cNvPr>
          <p:cNvSpPr/>
          <p:nvPr/>
        </p:nvSpPr>
        <p:spPr>
          <a:xfrm>
            <a:off x="8603773" y="2310871"/>
            <a:ext cx="985520" cy="177800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2">
            <a:extLst>
              <a:ext uri="{FF2B5EF4-FFF2-40B4-BE49-F238E27FC236}">
                <a16:creationId xmlns:a16="http://schemas.microsoft.com/office/drawing/2014/main" id="{5B5CEF83-6025-30AD-0D66-391AF3C66938}"/>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23020056-00DB-5933-54F2-8213C805486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B34E068E-E168-4A13-706C-D89EF2A768B1}"/>
                </a:ext>
              </a:extLst>
            </p:cNvPr>
            <p:cNvGrpSpPr/>
            <p:nvPr/>
          </p:nvGrpSpPr>
          <p:grpSpPr>
            <a:xfrm>
              <a:off x="10621771" y="762700"/>
              <a:ext cx="562136" cy="634675"/>
              <a:chOff x="760175" y="830142"/>
              <a:chExt cx="867619" cy="979579"/>
            </a:xfrm>
          </p:grpSpPr>
          <p:sp>
            <p:nvSpPr>
              <p:cNvPr id="10" name="Rectangle 9">
                <a:extLst>
                  <a:ext uri="{FF2B5EF4-FFF2-40B4-BE49-F238E27FC236}">
                    <a16:creationId xmlns:a16="http://schemas.microsoft.com/office/drawing/2014/main" id="{FB6E1247-4F6E-DE54-A702-CF475A45E1F4}"/>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7</a:t>
                </a:r>
              </a:p>
            </p:txBody>
          </p:sp>
          <p:sp>
            <p:nvSpPr>
              <p:cNvPr id="11" name="Rectangle 10">
                <a:extLst>
                  <a:ext uri="{FF2B5EF4-FFF2-40B4-BE49-F238E27FC236}">
                    <a16:creationId xmlns:a16="http://schemas.microsoft.com/office/drawing/2014/main" id="{E304A928-B96F-5C28-D7AF-B9BA10D9A198}"/>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 name="Group 5">
              <a:extLst>
                <a:ext uri="{FF2B5EF4-FFF2-40B4-BE49-F238E27FC236}">
                  <a16:creationId xmlns:a16="http://schemas.microsoft.com/office/drawing/2014/main" id="{8EDCA25E-DDCA-6C93-D954-B0ABE252D2BA}"/>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66DDC90A-2457-C6A6-0639-5CC2AB3FC7D6}"/>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4F223463-15B1-B85E-2A55-407E7E110E8F}"/>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191627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Types of violence and abuse</a:t>
            </a:r>
            <a:endParaRPr lang="en-CA" dirty="0"/>
          </a:p>
        </p:txBody>
      </p:sp>
      <p:sp>
        <p:nvSpPr>
          <p:cNvPr id="12" name="TextBox 11">
            <a:extLst>
              <a:ext uri="{FF2B5EF4-FFF2-40B4-BE49-F238E27FC236}">
                <a16:creationId xmlns:a16="http://schemas.microsoft.com/office/drawing/2014/main" id="{126FA3BE-8023-42EA-98FB-6DD9CA4C9C47}"/>
              </a:ext>
            </a:extLst>
          </p:cNvPr>
          <p:cNvSpPr txBox="1"/>
          <p:nvPr/>
        </p:nvSpPr>
        <p:spPr>
          <a:xfrm>
            <a:off x="1910080" y="4253084"/>
            <a:ext cx="8227431" cy="307777"/>
          </a:xfrm>
          <a:prstGeom prst="rect">
            <a:avLst/>
          </a:prstGeom>
          <a:noFill/>
        </p:spPr>
        <p:txBody>
          <a:bodyPr wrap="square">
            <a:spAutoFit/>
          </a:bodyPr>
          <a:lstStyle/>
          <a:p>
            <a:r>
              <a:rPr lang="en-US" sz="1400" i="1" dirty="0">
                <a:solidFill>
                  <a:schemeClr val="bg1"/>
                </a:solidFill>
                <a:latin typeface="Helvetica Neue"/>
                <a:ea typeface="Calibri" panose="020F0502020204030204" pitchFamily="34" charset="0"/>
                <a:cs typeface="Calibri" panose="020F0502020204030204" pitchFamily="34" charset="0"/>
              </a:rPr>
              <a:t>Source: Minimum Standards for Child Protection in Humanitarian Action</a:t>
            </a:r>
          </a:p>
        </p:txBody>
      </p:sp>
      <p:sp>
        <p:nvSpPr>
          <p:cNvPr id="8" name="Freeform: Shape 7">
            <a:extLst>
              <a:ext uri="{FF2B5EF4-FFF2-40B4-BE49-F238E27FC236}">
                <a16:creationId xmlns:a16="http://schemas.microsoft.com/office/drawing/2014/main" id="{6FAE8996-3E73-399C-C788-8E93B27CD33D}"/>
              </a:ext>
            </a:extLst>
          </p:cNvPr>
          <p:cNvSpPr/>
          <p:nvPr/>
        </p:nvSpPr>
        <p:spPr>
          <a:xfrm>
            <a:off x="838200"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F93D4670-8B28-FE75-F848-5EE4EF7AB844}"/>
              </a:ext>
            </a:extLst>
          </p:cNvPr>
          <p:cNvSpPr/>
          <p:nvPr/>
        </p:nvSpPr>
        <p:spPr>
          <a:xfrm>
            <a:off x="4374748"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Freeform: Shape 9">
            <a:extLst>
              <a:ext uri="{FF2B5EF4-FFF2-40B4-BE49-F238E27FC236}">
                <a16:creationId xmlns:a16="http://schemas.microsoft.com/office/drawing/2014/main" id="{2FC774D1-C51B-782D-F869-01CAA653DE6E}"/>
              </a:ext>
            </a:extLst>
          </p:cNvPr>
          <p:cNvSpPr/>
          <p:nvPr/>
        </p:nvSpPr>
        <p:spPr>
          <a:xfrm>
            <a:off x="7911296" y="2014442"/>
            <a:ext cx="873889" cy="157660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81D7A7F3-8E82-2B14-9990-E11839D5CF15}"/>
              </a:ext>
            </a:extLst>
          </p:cNvPr>
          <p:cNvSpPr txBox="1"/>
          <p:nvPr/>
        </p:nvSpPr>
        <p:spPr>
          <a:xfrm>
            <a:off x="1009891" y="2455386"/>
            <a:ext cx="3099122" cy="2308324"/>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PHYSICAL ABUSE</a:t>
            </a:r>
          </a:p>
          <a:p>
            <a:endParaRPr lang="en-US" sz="1800" b="1"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use of violent physical force to cause actual or likely physical injury or suffering (ex. hitting, shaking, burning, physical torture…)</a:t>
            </a:r>
            <a:endParaRPr lang="en-US" sz="1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2775EBF-BFAD-8411-31F4-73A54AC5D7B8}"/>
              </a:ext>
            </a:extLst>
          </p:cNvPr>
          <p:cNvSpPr txBox="1"/>
          <p:nvPr/>
        </p:nvSpPr>
        <p:spPr>
          <a:xfrm>
            <a:off x="4546439" y="2455386"/>
            <a:ext cx="3099122" cy="286232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SEXUAL ABUSE</a:t>
            </a:r>
          </a:p>
          <a:p>
            <a:endParaRPr lang="en-US" sz="1800" b="1" dirty="0">
              <a:latin typeface="Arial" panose="020B0604020202020204" pitchFamily="34" charset="0"/>
              <a:cs typeface="Arial" panose="020B0604020202020204" pitchFamily="34" charset="0"/>
            </a:endParaRPr>
          </a:p>
          <a:p>
            <a:r>
              <a:rPr lang="en-GB" sz="1800" kern="1200" dirty="0">
                <a:solidFill>
                  <a:schemeClr val="tx1"/>
                </a:solidFill>
                <a:effectLst/>
                <a:latin typeface="Arial" panose="020B0604020202020204" pitchFamily="34" charset="0"/>
                <a:cs typeface="Arial" panose="020B0604020202020204" pitchFamily="34" charset="0"/>
              </a:rPr>
              <a:t>All forms of sexual violence (ex. rape by any perpetrator, sexual exploitation, indecent touching and exposure, using sexually explicit language towards a child, showing children pornographic material,…) </a:t>
            </a:r>
          </a:p>
        </p:txBody>
      </p:sp>
      <p:sp>
        <p:nvSpPr>
          <p:cNvPr id="7" name="TextBox 6">
            <a:extLst>
              <a:ext uri="{FF2B5EF4-FFF2-40B4-BE49-F238E27FC236}">
                <a16:creationId xmlns:a16="http://schemas.microsoft.com/office/drawing/2014/main" id="{C3679958-0364-49D3-233E-57246C9DC54D}"/>
              </a:ext>
            </a:extLst>
          </p:cNvPr>
          <p:cNvSpPr txBox="1"/>
          <p:nvPr/>
        </p:nvSpPr>
        <p:spPr>
          <a:xfrm>
            <a:off x="8082987" y="2455386"/>
            <a:ext cx="3099122" cy="203132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EMOTIONAL ABUSE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Arial" panose="020B0604020202020204" pitchFamily="34" charset="0"/>
              <a:cs typeface="Arial" panose="020B0604020202020204" pitchFamily="34" charset="0"/>
            </a:endParaRPr>
          </a:p>
          <a:p>
            <a:pPr>
              <a:defRPr/>
            </a:pPr>
            <a:r>
              <a:rPr lang="en-GB" sz="1800" kern="1200" dirty="0">
                <a:effectLst/>
                <a:latin typeface="Arial"/>
                <a:cs typeface="Arial"/>
              </a:rPr>
              <a:t>Humiliating and degrading treatment (ex.</a:t>
            </a:r>
            <a:r>
              <a:rPr lang="en-GB" dirty="0">
                <a:latin typeface="Arial"/>
                <a:cs typeface="Arial"/>
              </a:rPr>
              <a:t> </a:t>
            </a:r>
            <a:r>
              <a:rPr lang="en-GB" sz="1800" kern="1200" dirty="0">
                <a:effectLst/>
                <a:latin typeface="Arial"/>
                <a:cs typeface="Arial"/>
              </a:rPr>
              <a:t>name calling, constant criticism, belittling, persistent shaming, solitary confinement, isolation,…)</a:t>
            </a:r>
            <a:endParaRPr lang="en-US" sz="1800" dirty="0">
              <a:latin typeface="Arial"/>
              <a:cs typeface="Arial"/>
            </a:endParaRPr>
          </a:p>
        </p:txBody>
      </p:sp>
    </p:spTree>
    <p:extLst>
      <p:ext uri="{BB962C8B-B14F-4D97-AF65-F5344CB8AC3E}">
        <p14:creationId xmlns:p14="http://schemas.microsoft.com/office/powerpoint/2010/main" val="3694513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5687CC2-DEE2-44FB-0D08-D47EBAC6A375}"/>
              </a:ext>
            </a:extLst>
          </p:cNvPr>
          <p:cNvSpPr txBox="1"/>
          <p:nvPr/>
        </p:nvSpPr>
        <p:spPr>
          <a:xfrm>
            <a:off x="10406283" y="2674858"/>
            <a:ext cx="1405797" cy="4708981"/>
          </a:xfrm>
          <a:prstGeom prst="rect">
            <a:avLst/>
          </a:prstGeom>
          <a:noFill/>
        </p:spPr>
        <p:txBody>
          <a:bodyPr wrap="square">
            <a:spAutoFit/>
          </a:bodyPr>
          <a:lstStyle/>
          <a:p>
            <a:pPr algn="ctr"/>
            <a:r>
              <a:rPr lang="en-CA" sz="30000" b="1" dirty="0">
                <a:solidFill>
                  <a:schemeClr val="accent2">
                    <a:lumMod val="20000"/>
                    <a:lumOff val="80000"/>
                  </a:schemeClr>
                </a:solidFill>
                <a:latin typeface="Britannic Bold" panose="020B0903060703020204" pitchFamily="34" charset="0"/>
              </a:rPr>
              <a:t>!</a:t>
            </a:r>
            <a:endParaRPr lang="en-CA" sz="30000" dirty="0">
              <a:solidFill>
                <a:schemeClr val="accent2">
                  <a:lumMod val="20000"/>
                  <a:lumOff val="80000"/>
                </a:schemeClr>
              </a:solidFill>
            </a:endParaRPr>
          </a:p>
        </p:txBody>
      </p:sp>
      <p:sp>
        <p:nvSpPr>
          <p:cNvPr id="2" name="Title 1">
            <a:extLst>
              <a:ext uri="{FF2B5EF4-FFF2-40B4-BE49-F238E27FC236}">
                <a16:creationId xmlns:a16="http://schemas.microsoft.com/office/drawing/2014/main" id="{278F03D6-C12E-F2E3-3A63-3E8936B48CB0}"/>
              </a:ext>
            </a:extLst>
          </p:cNvPr>
          <p:cNvSpPr>
            <a:spLocks noGrp="1"/>
          </p:cNvSpPr>
          <p:nvPr>
            <p:ph type="title"/>
          </p:nvPr>
        </p:nvSpPr>
        <p:spPr/>
        <p:txBody>
          <a:bodyPr/>
          <a:lstStyle/>
          <a:p>
            <a:r>
              <a:rPr lang="en-GB" dirty="0">
                <a:highlight>
                  <a:srgbClr val="FFFF00"/>
                </a:highlight>
              </a:rPr>
              <a:t>Child protection concerns</a:t>
            </a:r>
            <a:endParaRPr lang="en-BE" dirty="0">
              <a:highlight>
                <a:srgbClr val="FFFF00"/>
              </a:highlight>
            </a:endParaRPr>
          </a:p>
        </p:txBody>
      </p:sp>
      <p:sp>
        <p:nvSpPr>
          <p:cNvPr id="5" name="TextBox 4">
            <a:extLst>
              <a:ext uri="{FF2B5EF4-FFF2-40B4-BE49-F238E27FC236}">
                <a16:creationId xmlns:a16="http://schemas.microsoft.com/office/drawing/2014/main" id="{363C70B8-E53A-62F8-CC31-A325C096E365}"/>
              </a:ext>
            </a:extLst>
          </p:cNvPr>
          <p:cNvSpPr txBox="1"/>
          <p:nvPr/>
        </p:nvSpPr>
        <p:spPr>
          <a:xfrm>
            <a:off x="4291180" y="5552569"/>
            <a:ext cx="7194399"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6" name="Rectangle: Rounded Corners 5">
            <a:extLst>
              <a:ext uri="{FF2B5EF4-FFF2-40B4-BE49-F238E27FC236}">
                <a16:creationId xmlns:a16="http://schemas.microsoft.com/office/drawing/2014/main" id="{A23AF919-3D52-564B-E192-21989AFAFF2F}"/>
              </a:ext>
            </a:extLst>
          </p:cNvPr>
          <p:cNvSpPr/>
          <p:nvPr/>
        </p:nvSpPr>
        <p:spPr>
          <a:xfrm>
            <a:off x="3623816" y="1724897"/>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b="1" dirty="0">
                <a:solidFill>
                  <a:schemeClr val="tx1"/>
                </a:solidFill>
                <a:latin typeface="Arial" panose="020B0604020202020204" pitchFamily="34" charset="0"/>
                <a:cs typeface="Arial" panose="020B0604020202020204" pitchFamily="34" charset="0"/>
              </a:rPr>
              <a:t>NEGLECT</a:t>
            </a:r>
          </a:p>
        </p:txBody>
      </p:sp>
      <p:sp>
        <p:nvSpPr>
          <p:cNvPr id="7" name="TextBox 6">
            <a:extLst>
              <a:ext uri="{FF2B5EF4-FFF2-40B4-BE49-F238E27FC236}">
                <a16:creationId xmlns:a16="http://schemas.microsoft.com/office/drawing/2014/main" id="{64F41DD1-DDC6-2E09-0F06-0F5D96533681}"/>
              </a:ext>
            </a:extLst>
          </p:cNvPr>
          <p:cNvSpPr txBox="1"/>
          <p:nvPr/>
        </p:nvSpPr>
        <p:spPr>
          <a:xfrm>
            <a:off x="4291180" y="2349400"/>
            <a:ext cx="3232000" cy="3139321"/>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“The intentional or unintentional failure to protect a child from actual or potential harm to their safety, well-being, dignity and development or failure to fulfil a child’s rights, while having the clear responsibility for the well-being of the child and the capacity, ability and resources to do so.”</a:t>
            </a:r>
          </a:p>
        </p:txBody>
      </p:sp>
      <p:sp>
        <p:nvSpPr>
          <p:cNvPr id="8" name="Rectangle: Rounded Corners 7">
            <a:extLst>
              <a:ext uri="{FF2B5EF4-FFF2-40B4-BE49-F238E27FC236}">
                <a16:creationId xmlns:a16="http://schemas.microsoft.com/office/drawing/2014/main" id="{2144A4F0-375B-8861-9860-417F7F9A313B}"/>
              </a:ext>
            </a:extLst>
          </p:cNvPr>
          <p:cNvSpPr/>
          <p:nvPr/>
        </p:nvSpPr>
        <p:spPr>
          <a:xfrm>
            <a:off x="7340300" y="1724897"/>
            <a:ext cx="4145280" cy="420978"/>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b="1" dirty="0">
                <a:solidFill>
                  <a:schemeClr val="tx1"/>
                </a:solidFill>
                <a:latin typeface="Arial" panose="020B0604020202020204" pitchFamily="34" charset="0"/>
                <a:cs typeface="Arial" panose="020B0604020202020204" pitchFamily="34" charset="0"/>
              </a:rPr>
              <a:t>EXPLOITATION</a:t>
            </a:r>
          </a:p>
        </p:txBody>
      </p:sp>
      <p:sp>
        <p:nvSpPr>
          <p:cNvPr id="10" name="TextBox 9">
            <a:extLst>
              <a:ext uri="{FF2B5EF4-FFF2-40B4-BE49-F238E27FC236}">
                <a16:creationId xmlns:a16="http://schemas.microsoft.com/office/drawing/2014/main" id="{CA695BC0-5409-8BD0-BE0A-93ABB7A98AB0}"/>
              </a:ext>
            </a:extLst>
          </p:cNvPr>
          <p:cNvSpPr txBox="1"/>
          <p:nvPr/>
        </p:nvSpPr>
        <p:spPr>
          <a:xfrm>
            <a:off x="7981461" y="2349400"/>
            <a:ext cx="3528797" cy="2862322"/>
          </a:xfrm>
          <a:prstGeom prst="rect">
            <a:avLst/>
          </a:prstGeom>
          <a:noFill/>
        </p:spPr>
        <p:txBody>
          <a:bodyPr wrap="square">
            <a:spAutoFit/>
          </a:bodyPr>
          <a:lstStyle/>
          <a:p>
            <a:pPr algn="l"/>
            <a:r>
              <a:rPr lang="en-US" sz="1800" b="0" i="0" u="none" strike="noStrike" baseline="0" dirty="0">
                <a:latin typeface="Arial" panose="020B0604020202020204" pitchFamily="34" charset="0"/>
                <a:cs typeface="Arial" panose="020B0604020202020204" pitchFamily="34" charset="0"/>
              </a:rPr>
              <a:t>“When an individual in a position of power and/or trust takes or attempts to take advantage of a child for their own personal benefit, advantage, gratification, or profit. This personal benefit may take different forms: physical, sexual, financial, material, social, military, or political.”</a:t>
            </a:r>
          </a:p>
        </p:txBody>
      </p:sp>
      <p:pic>
        <p:nvPicPr>
          <p:cNvPr id="11" name="Google Shape;98;p8">
            <a:extLst>
              <a:ext uri="{FF2B5EF4-FFF2-40B4-BE49-F238E27FC236}">
                <a16:creationId xmlns:a16="http://schemas.microsoft.com/office/drawing/2014/main" id="{7D56A0A8-2021-6286-8DFD-04683A91A048}"/>
              </a:ext>
            </a:extLst>
          </p:cNvPr>
          <p:cNvPicPr preferRelativeResize="0"/>
          <p:nvPr/>
        </p:nvPicPr>
        <p:blipFill rotWithShape="1">
          <a:blip r:embed="rId3">
            <a:alphaModFix/>
          </a:blip>
          <a:srcRect/>
          <a:stretch/>
        </p:blipFill>
        <p:spPr>
          <a:xfrm>
            <a:off x="838200" y="1640525"/>
            <a:ext cx="3089460" cy="4262594"/>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47430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1</a:t>
            </a:r>
          </a:p>
          <a:p>
            <a:br>
              <a:rPr lang="en-CA" b="1" dirty="0">
                <a:solidFill>
                  <a:schemeClr val="bg1"/>
                </a:solidFill>
                <a:latin typeface="Garamond"/>
              </a:rPr>
            </a:br>
            <a:r>
              <a:rPr lang="en-US" sz="5400" b="1" dirty="0">
                <a:solidFill>
                  <a:schemeClr val="bg1"/>
                </a:solidFill>
                <a:latin typeface="Garamond"/>
              </a:rPr>
              <a:t>Module &amp; course opening</a:t>
            </a:r>
          </a:p>
        </p:txBody>
      </p:sp>
    </p:spTree>
    <p:extLst>
      <p:ext uri="{BB962C8B-B14F-4D97-AF65-F5344CB8AC3E}">
        <p14:creationId xmlns:p14="http://schemas.microsoft.com/office/powerpoint/2010/main" val="1362334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7031536-A488-6E61-6055-61A4979A01A3}"/>
              </a:ext>
            </a:extLst>
          </p:cNvPr>
          <p:cNvSpPr txBox="1"/>
          <p:nvPr/>
        </p:nvSpPr>
        <p:spPr>
          <a:xfrm>
            <a:off x="838200" y="1255057"/>
            <a:ext cx="1405797" cy="3170099"/>
          </a:xfrm>
          <a:prstGeom prst="rect">
            <a:avLst/>
          </a:prstGeom>
          <a:noFill/>
        </p:spPr>
        <p:txBody>
          <a:bodyPr wrap="square">
            <a:spAutoFit/>
          </a:bodyPr>
          <a:lstStyle/>
          <a:p>
            <a:pPr algn="ctr"/>
            <a:r>
              <a:rPr lang="en-CA" sz="20000" b="1" dirty="0">
                <a:solidFill>
                  <a:schemeClr val="accent2">
                    <a:lumMod val="20000"/>
                    <a:lumOff val="80000"/>
                  </a:schemeClr>
                </a:solidFill>
                <a:latin typeface="Britannic Bold" panose="020B0903060703020204" pitchFamily="34" charset="0"/>
              </a:rPr>
              <a:t>!</a:t>
            </a:r>
            <a:endParaRPr lang="en-CA" sz="20000" dirty="0">
              <a:solidFill>
                <a:schemeClr val="accent2">
                  <a:lumMod val="20000"/>
                  <a:lumOff val="80000"/>
                </a:schemeClr>
              </a:solidFill>
            </a:endParaRPr>
          </a:p>
        </p:txBody>
      </p:sp>
      <p:sp>
        <p:nvSpPr>
          <p:cNvPr id="9" name="TextBox 8">
            <a:extLst>
              <a:ext uri="{FF2B5EF4-FFF2-40B4-BE49-F238E27FC236}">
                <a16:creationId xmlns:a16="http://schemas.microsoft.com/office/drawing/2014/main" id="{90B6A1E7-FEEC-63E8-983E-E0E047C42F8A}"/>
              </a:ext>
            </a:extLst>
          </p:cNvPr>
          <p:cNvSpPr txBox="1"/>
          <p:nvPr/>
        </p:nvSpPr>
        <p:spPr>
          <a:xfrm>
            <a:off x="6098943" y="1255057"/>
            <a:ext cx="1405797" cy="3170099"/>
          </a:xfrm>
          <a:prstGeom prst="rect">
            <a:avLst/>
          </a:prstGeom>
          <a:noFill/>
        </p:spPr>
        <p:txBody>
          <a:bodyPr wrap="square">
            <a:spAutoFit/>
          </a:bodyPr>
          <a:lstStyle/>
          <a:p>
            <a:pPr algn="ctr"/>
            <a:r>
              <a:rPr lang="en-CA" sz="20000" b="1" dirty="0">
                <a:solidFill>
                  <a:schemeClr val="accent2">
                    <a:lumMod val="20000"/>
                    <a:lumOff val="80000"/>
                  </a:schemeClr>
                </a:solidFill>
                <a:latin typeface="Britannic Bold" panose="020B0903060703020204" pitchFamily="34" charset="0"/>
              </a:rPr>
              <a:t>!</a:t>
            </a:r>
            <a:endParaRPr lang="en-CA" sz="20000" dirty="0">
              <a:solidFill>
                <a:schemeClr val="accent2">
                  <a:lumMod val="20000"/>
                  <a:lumOff val="80000"/>
                </a:schemeClr>
              </a:solidFill>
            </a:endParaRPr>
          </a:p>
        </p:txBody>
      </p:sp>
      <p:sp>
        <p:nvSpPr>
          <p:cNvPr id="2" name="Title 1">
            <a:extLst>
              <a:ext uri="{FF2B5EF4-FFF2-40B4-BE49-F238E27FC236}">
                <a16:creationId xmlns:a16="http://schemas.microsoft.com/office/drawing/2014/main" id="{A5D67E70-FD70-9057-DAF0-EBD21F244C3C}"/>
              </a:ext>
            </a:extLst>
          </p:cNvPr>
          <p:cNvSpPr>
            <a:spLocks noGrp="1"/>
          </p:cNvSpPr>
          <p:nvPr>
            <p:ph type="title"/>
          </p:nvPr>
        </p:nvSpPr>
        <p:spPr/>
        <p:txBody>
          <a:bodyPr/>
          <a:lstStyle/>
          <a:p>
            <a:r>
              <a:rPr lang="en-GB" dirty="0"/>
              <a:t>Child protection concerns</a:t>
            </a:r>
            <a:endParaRPr lang="en-BE" dirty="0"/>
          </a:p>
        </p:txBody>
      </p:sp>
      <p:sp>
        <p:nvSpPr>
          <p:cNvPr id="6" name="TextBox 5">
            <a:extLst>
              <a:ext uri="{FF2B5EF4-FFF2-40B4-BE49-F238E27FC236}">
                <a16:creationId xmlns:a16="http://schemas.microsoft.com/office/drawing/2014/main" id="{356DFF6C-44FC-792E-1D1C-881261AD3D2C}"/>
              </a:ext>
            </a:extLst>
          </p:cNvPr>
          <p:cNvSpPr txBox="1"/>
          <p:nvPr/>
        </p:nvSpPr>
        <p:spPr>
          <a:xfrm>
            <a:off x="1469165" y="2455386"/>
            <a:ext cx="4490882" cy="2862322"/>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NEGLECT</a:t>
            </a:r>
          </a:p>
          <a:p>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Deliberately, or through carelessness, failing to care for and protect the child. </a:t>
            </a:r>
          </a:p>
          <a:p>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E.g., abandonment, lack of supervision, inadequate basic care that results in, or is likely to result in, harm to the child (e.g., deliberate failure to provide medical care), etc.</a:t>
            </a:r>
          </a:p>
        </p:txBody>
      </p:sp>
      <p:sp>
        <p:nvSpPr>
          <p:cNvPr id="7" name="TextBox 6">
            <a:extLst>
              <a:ext uri="{FF2B5EF4-FFF2-40B4-BE49-F238E27FC236}">
                <a16:creationId xmlns:a16="http://schemas.microsoft.com/office/drawing/2014/main" id="{E4A23644-25C3-C5FB-F907-0856924E56E2}"/>
              </a:ext>
            </a:extLst>
          </p:cNvPr>
          <p:cNvSpPr txBox="1"/>
          <p:nvPr/>
        </p:nvSpPr>
        <p:spPr>
          <a:xfrm>
            <a:off x="6729908" y="2455386"/>
            <a:ext cx="4490882" cy="2031325"/>
          </a:xfrm>
          <a:prstGeom prst="rect">
            <a:avLst/>
          </a:prstGeom>
          <a:noFill/>
        </p:spPr>
        <p:txBody>
          <a:bodyPr wrap="square">
            <a:spAutoFit/>
          </a:bodyPr>
          <a:lstStyle/>
          <a:p>
            <a:r>
              <a:rPr lang="en-US" sz="1800" b="1" dirty="0">
                <a:latin typeface="Arial" panose="020B0604020202020204" pitchFamily="34" charset="0"/>
                <a:cs typeface="Arial" panose="020B0604020202020204" pitchFamily="34" charset="0"/>
              </a:rPr>
              <a:t>EXPLOITATION</a:t>
            </a:r>
          </a:p>
          <a:p>
            <a:endParaRPr lang="en-US" sz="1800" b="1" dirty="0">
              <a:latin typeface="Arial" panose="020B0604020202020204" pitchFamily="34" charset="0"/>
              <a:cs typeface="Arial" panose="020B0604020202020204" pitchFamily="34" charset="0"/>
            </a:endParaRPr>
          </a:p>
          <a:p>
            <a:r>
              <a:rPr lang="en-US" sz="1800" kern="1200" dirty="0">
                <a:solidFill>
                  <a:schemeClr val="tx1"/>
                </a:solidFill>
                <a:effectLst/>
                <a:latin typeface="Arial" panose="020B0604020202020204" pitchFamily="34" charset="0"/>
                <a:cs typeface="Arial" panose="020B0604020202020204" pitchFamily="34" charset="0"/>
              </a:rPr>
              <a:t>The use of children for someone else’s advantage, gratification or profit. </a:t>
            </a:r>
          </a:p>
          <a:p>
            <a:endParaRPr lang="en-US" dirty="0">
              <a:latin typeface="Arial" panose="020B0604020202020204" pitchFamily="34" charset="0"/>
              <a:cs typeface="Arial" panose="020B0604020202020204" pitchFamily="34" charset="0"/>
            </a:endParaRPr>
          </a:p>
          <a:p>
            <a:r>
              <a:rPr lang="en-US" sz="1800" kern="1200" dirty="0">
                <a:solidFill>
                  <a:schemeClr val="tx1"/>
                </a:solidFill>
                <a:effectLst/>
                <a:latin typeface="Arial" panose="020B0604020202020204" pitchFamily="34" charset="0"/>
                <a:cs typeface="Arial" panose="020B0604020202020204" pitchFamily="34" charset="0"/>
              </a:rPr>
              <a:t>Also called child labour, one of the worst forms of which is sexual exploitation.</a:t>
            </a:r>
          </a:p>
        </p:txBody>
      </p:sp>
    </p:spTree>
    <p:extLst>
      <p:ext uri="{BB962C8B-B14F-4D97-AF65-F5344CB8AC3E}">
        <p14:creationId xmlns:p14="http://schemas.microsoft.com/office/powerpoint/2010/main" val="486340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F47297AA-1460-064A-2C69-EC0A5D987955}"/>
              </a:ext>
            </a:extLst>
          </p:cNvPr>
          <p:cNvSpPr/>
          <p:nvPr/>
        </p:nvSpPr>
        <p:spPr>
          <a:xfrm rot="16200000">
            <a:off x="4002357" y="1874889"/>
            <a:ext cx="4905287" cy="382243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C13385E5-45DC-5268-878D-D4AD4F8BED3A}"/>
              </a:ext>
            </a:extLst>
          </p:cNvPr>
          <p:cNvSpPr>
            <a:spLocks noGrp="1"/>
          </p:cNvSpPr>
          <p:nvPr>
            <p:ph type="title"/>
          </p:nvPr>
        </p:nvSpPr>
        <p:spPr/>
        <p:txBody>
          <a:bodyPr/>
          <a:lstStyle/>
          <a:p>
            <a:r>
              <a:rPr lang="en-GB" dirty="0"/>
              <a:t>Child protection concerns</a:t>
            </a:r>
            <a:endParaRPr lang="en-BE" dirty="0"/>
          </a:p>
        </p:txBody>
      </p:sp>
      <p:sp>
        <p:nvSpPr>
          <p:cNvPr id="19" name="TextBox 18">
            <a:extLst>
              <a:ext uri="{FF2B5EF4-FFF2-40B4-BE49-F238E27FC236}">
                <a16:creationId xmlns:a16="http://schemas.microsoft.com/office/drawing/2014/main" id="{28B72E06-E692-19BE-0D48-0A2BB1845729}"/>
              </a:ext>
            </a:extLst>
          </p:cNvPr>
          <p:cNvSpPr txBox="1"/>
          <p:nvPr/>
        </p:nvSpPr>
        <p:spPr>
          <a:xfrm>
            <a:off x="670234" y="2704788"/>
            <a:ext cx="2953051" cy="156966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Which child protection concern do you recognize in the statement?</a:t>
            </a:r>
            <a:endParaRPr lang="en-BE" sz="24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887F4DE-ADAA-3096-5BCC-F20DCA61E618}"/>
              </a:ext>
            </a:extLst>
          </p:cNvPr>
          <p:cNvSpPr txBox="1"/>
          <p:nvPr/>
        </p:nvSpPr>
        <p:spPr>
          <a:xfrm>
            <a:off x="4606962" y="3791032"/>
            <a:ext cx="1110858" cy="1631216"/>
          </a:xfrm>
          <a:prstGeom prst="rect">
            <a:avLst/>
          </a:prstGeom>
          <a:noFill/>
        </p:spPr>
        <p:txBody>
          <a:bodyPr wrap="square">
            <a:spAutoFit/>
          </a:bodyPr>
          <a:lstStyle/>
          <a:p>
            <a:pPr algn="ctr"/>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23" name="TextBox 22">
            <a:extLst>
              <a:ext uri="{FF2B5EF4-FFF2-40B4-BE49-F238E27FC236}">
                <a16:creationId xmlns:a16="http://schemas.microsoft.com/office/drawing/2014/main" id="{C2F6D38A-B242-5613-1EF8-2DEDB06FBAB6}"/>
              </a:ext>
            </a:extLst>
          </p:cNvPr>
          <p:cNvSpPr txBox="1"/>
          <p:nvPr/>
        </p:nvSpPr>
        <p:spPr>
          <a:xfrm>
            <a:off x="5530677" y="4300889"/>
            <a:ext cx="179997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Neglect</a:t>
            </a:r>
            <a:endParaRPr lang="en-BE" sz="24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048B6C2-56DB-7821-D58A-7523AC394560}"/>
              </a:ext>
            </a:extLst>
          </p:cNvPr>
          <p:cNvSpPr txBox="1"/>
          <p:nvPr/>
        </p:nvSpPr>
        <p:spPr>
          <a:xfrm>
            <a:off x="5398236" y="4677972"/>
            <a:ext cx="1110858" cy="1631216"/>
          </a:xfrm>
          <a:prstGeom prst="rect">
            <a:avLst/>
          </a:prstGeom>
          <a:noFill/>
        </p:spPr>
        <p:txBody>
          <a:bodyPr wrap="square">
            <a:spAutoFit/>
          </a:bodyPr>
          <a:lstStyle/>
          <a:p>
            <a:pPr algn="ctr"/>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25" name="TextBox 24">
            <a:extLst>
              <a:ext uri="{FF2B5EF4-FFF2-40B4-BE49-F238E27FC236}">
                <a16:creationId xmlns:a16="http://schemas.microsoft.com/office/drawing/2014/main" id="{40350C55-B2A1-FEBE-BE38-00F0A43A7669}"/>
              </a:ext>
            </a:extLst>
          </p:cNvPr>
          <p:cNvSpPr txBox="1"/>
          <p:nvPr/>
        </p:nvSpPr>
        <p:spPr>
          <a:xfrm>
            <a:off x="6321951" y="5187829"/>
            <a:ext cx="179997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Exploitation</a:t>
            </a:r>
            <a:endParaRPr lang="en-BE" sz="2400" dirty="0">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75B601CD-B07E-9B26-B7A7-3F426E0946C5}"/>
              </a:ext>
            </a:extLst>
          </p:cNvPr>
          <p:cNvSpPr/>
          <p:nvPr/>
        </p:nvSpPr>
        <p:spPr>
          <a:xfrm rot="5400000">
            <a:off x="6892639" y="-563774"/>
            <a:ext cx="2396869" cy="6631747"/>
          </a:xfrm>
          <a:prstGeom prst="roundRect">
            <a:avLst>
              <a:gd name="adj" fmla="val 20300"/>
            </a:avLst>
          </a:prstGeom>
          <a:solidFill>
            <a:srgbClr val="955F7B">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Freeform: Shape 8">
            <a:extLst>
              <a:ext uri="{FF2B5EF4-FFF2-40B4-BE49-F238E27FC236}">
                <a16:creationId xmlns:a16="http://schemas.microsoft.com/office/drawing/2014/main" id="{3DFB7822-8974-34CA-6FB3-D22CDDCD2967}"/>
              </a:ext>
            </a:extLst>
          </p:cNvPr>
          <p:cNvSpPr/>
          <p:nvPr/>
        </p:nvSpPr>
        <p:spPr>
          <a:xfrm>
            <a:off x="8874422" y="1523634"/>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1AD84059-2D88-F83B-CC8C-57A8DD092C38}"/>
              </a:ext>
            </a:extLst>
          </p:cNvPr>
          <p:cNvSpPr txBox="1"/>
          <p:nvPr/>
        </p:nvSpPr>
        <p:spPr>
          <a:xfrm>
            <a:off x="9616394" y="1581403"/>
            <a:ext cx="1612832" cy="2343655"/>
          </a:xfrm>
          <a:prstGeom prst="rect">
            <a:avLst/>
          </a:prstGeom>
          <a:noFill/>
        </p:spPr>
        <p:txBody>
          <a:bodyPr wrap="square" rtlCol="0">
            <a:spAutoFit/>
          </a:bodyPr>
          <a:lstStyle/>
          <a:p>
            <a:pPr>
              <a:lnSpc>
                <a:spcPct val="150000"/>
              </a:lnSpc>
            </a:pPr>
            <a:r>
              <a:rPr lang="en-GB" sz="2000" dirty="0">
                <a:latin typeface="Arial" panose="020B0604020202020204" pitchFamily="34" charset="0"/>
                <a:cs typeface="Arial" panose="020B0604020202020204" pitchFamily="34" charset="0"/>
              </a:rPr>
              <a:t>Physical</a:t>
            </a: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dirty="0">
                <a:latin typeface="Arial" panose="020B0604020202020204" pitchFamily="34" charset="0"/>
                <a:cs typeface="Arial" panose="020B0604020202020204" pitchFamily="34" charset="0"/>
              </a:rPr>
              <a:t>Sexual</a:t>
            </a:r>
          </a:p>
          <a:p>
            <a:pPr>
              <a:lnSpc>
                <a:spcPct val="150000"/>
              </a:lnSpc>
            </a:pPr>
            <a:endParaRPr lang="en-GB" sz="2000" dirty="0">
              <a:latin typeface="Arial" panose="020B0604020202020204" pitchFamily="34" charset="0"/>
              <a:cs typeface="Arial" panose="020B0604020202020204" pitchFamily="34" charset="0"/>
            </a:endParaRPr>
          </a:p>
          <a:p>
            <a:pPr>
              <a:lnSpc>
                <a:spcPct val="150000"/>
              </a:lnSpc>
            </a:pPr>
            <a:r>
              <a:rPr lang="en-GB" sz="2000" dirty="0">
                <a:latin typeface="Arial" panose="020B0604020202020204" pitchFamily="34" charset="0"/>
                <a:cs typeface="Arial" panose="020B0604020202020204" pitchFamily="34" charset="0"/>
              </a:rPr>
              <a:t>Emotional</a:t>
            </a:r>
            <a:endParaRPr lang="en-BE"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A15976B-F044-99DD-0FD0-62ABBBBDFED8}"/>
              </a:ext>
            </a:extLst>
          </p:cNvPr>
          <p:cNvSpPr txBox="1"/>
          <p:nvPr/>
        </p:nvSpPr>
        <p:spPr>
          <a:xfrm>
            <a:off x="4606962" y="1582215"/>
            <a:ext cx="1110858" cy="1631216"/>
          </a:xfrm>
          <a:prstGeom prst="rect">
            <a:avLst/>
          </a:prstGeom>
          <a:noFill/>
        </p:spPr>
        <p:txBody>
          <a:bodyPr wrap="square">
            <a:spAutoFit/>
          </a:bodyPr>
          <a:lstStyle/>
          <a:p>
            <a:pPr algn="ctr"/>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4" name="TextBox 3">
            <a:extLst>
              <a:ext uri="{FF2B5EF4-FFF2-40B4-BE49-F238E27FC236}">
                <a16:creationId xmlns:a16="http://schemas.microsoft.com/office/drawing/2014/main" id="{770E9B2E-BD7D-B22D-61D1-1ECFC92C8280}"/>
              </a:ext>
            </a:extLst>
          </p:cNvPr>
          <p:cNvSpPr txBox="1"/>
          <p:nvPr/>
        </p:nvSpPr>
        <p:spPr>
          <a:xfrm>
            <a:off x="5530677" y="2092072"/>
            <a:ext cx="179997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Abuse</a:t>
            </a:r>
            <a:endParaRPr lang="en-BE"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EC01A11-7939-1C9E-6C38-3D2423C9FE86}"/>
              </a:ext>
            </a:extLst>
          </p:cNvPr>
          <p:cNvSpPr txBox="1"/>
          <p:nvPr/>
        </p:nvSpPr>
        <p:spPr>
          <a:xfrm>
            <a:off x="5398236" y="2458421"/>
            <a:ext cx="1110858" cy="1631216"/>
          </a:xfrm>
          <a:prstGeom prst="rect">
            <a:avLst/>
          </a:prstGeom>
          <a:noFill/>
        </p:spPr>
        <p:txBody>
          <a:bodyPr wrap="square">
            <a:spAutoFit/>
          </a:bodyPr>
          <a:lstStyle/>
          <a:p>
            <a:pPr algn="ctr"/>
            <a:r>
              <a:rPr lang="en-CA" sz="10000" b="1" dirty="0">
                <a:solidFill>
                  <a:schemeClr val="accent2">
                    <a:lumMod val="75000"/>
                  </a:schemeClr>
                </a:solidFill>
                <a:latin typeface="Britannic Bold" panose="020B0903060703020204" pitchFamily="34" charset="0"/>
              </a:rPr>
              <a:t>!</a:t>
            </a:r>
            <a:endParaRPr lang="en-CA" sz="10000" dirty="0">
              <a:solidFill>
                <a:schemeClr val="accent2">
                  <a:lumMod val="75000"/>
                </a:schemeClr>
              </a:solidFill>
            </a:endParaRPr>
          </a:p>
        </p:txBody>
      </p:sp>
      <p:sp>
        <p:nvSpPr>
          <p:cNvPr id="7" name="TextBox 6">
            <a:extLst>
              <a:ext uri="{FF2B5EF4-FFF2-40B4-BE49-F238E27FC236}">
                <a16:creationId xmlns:a16="http://schemas.microsoft.com/office/drawing/2014/main" id="{350BDDE4-772C-BF7A-D4DD-07B35A711FBB}"/>
              </a:ext>
            </a:extLst>
          </p:cNvPr>
          <p:cNvSpPr txBox="1"/>
          <p:nvPr/>
        </p:nvSpPr>
        <p:spPr>
          <a:xfrm>
            <a:off x="6321951" y="2968278"/>
            <a:ext cx="1799975"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Violence</a:t>
            </a:r>
            <a:endParaRPr lang="en-BE" sz="2400" dirty="0">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FE6DD380-D97B-5E65-5409-EB8AAB5CADB5}"/>
              </a:ext>
            </a:extLst>
          </p:cNvPr>
          <p:cNvSpPr/>
          <p:nvPr/>
        </p:nvSpPr>
        <p:spPr>
          <a:xfrm>
            <a:off x="8874422" y="2459333"/>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Freeform: Shape 29">
            <a:extLst>
              <a:ext uri="{FF2B5EF4-FFF2-40B4-BE49-F238E27FC236}">
                <a16:creationId xmlns:a16="http://schemas.microsoft.com/office/drawing/2014/main" id="{4B06AE88-3653-EBB8-C1E8-5C7C818451EB}"/>
              </a:ext>
            </a:extLst>
          </p:cNvPr>
          <p:cNvSpPr/>
          <p:nvPr/>
        </p:nvSpPr>
        <p:spPr>
          <a:xfrm>
            <a:off x="8874422" y="3346002"/>
            <a:ext cx="389492" cy="715498"/>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51868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Key </a:t>
            </a:r>
            <a:r>
              <a:rPr lang="en-CA" dirty="0"/>
              <a:t>l</a:t>
            </a:r>
            <a:r>
              <a:rPr lang="en-CA" dirty="0">
                <a:latin typeface="Arial" panose="020B0604020202020204" pitchFamily="34" charset="0"/>
                <a:cs typeface="Arial" panose="020B0604020202020204" pitchFamily="34" charset="0"/>
              </a:rPr>
              <a:t>earning </a:t>
            </a:r>
            <a:r>
              <a:rPr lang="en-CA" dirty="0"/>
              <a:t>points</a:t>
            </a:r>
            <a:endParaRPr lang="en-CA" dirty="0">
              <a:latin typeface="Arial" panose="020B0604020202020204" pitchFamily="34" charset="0"/>
              <a:cs typeface="Arial" panose="020B060402020202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226563" y="2162190"/>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5-Point Star 5">
            <a:extLst>
              <a:ext uri="{FF2B5EF4-FFF2-40B4-BE49-F238E27FC236}">
                <a16:creationId xmlns:a16="http://schemas.microsoft.com/office/drawing/2014/main" id="{ABD8A883-982A-4318-B4F5-7858ABDA3C3D}"/>
              </a:ext>
            </a:extLst>
          </p:cNvPr>
          <p:cNvSpPr/>
          <p:nvPr/>
        </p:nvSpPr>
        <p:spPr>
          <a:xfrm>
            <a:off x="8582859" y="2162190"/>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7881E019-1636-4457-BE3E-D785B42ACB29}"/>
              </a:ext>
            </a:extLst>
          </p:cNvPr>
          <p:cNvSpPr txBox="1"/>
          <p:nvPr/>
        </p:nvSpPr>
        <p:spPr>
          <a:xfrm>
            <a:off x="7741700" y="3717137"/>
            <a:ext cx="2733878" cy="1256306"/>
          </a:xfrm>
          <a:prstGeom prst="rect">
            <a:avLst/>
          </a:prstGeom>
          <a:noFill/>
        </p:spPr>
        <p:txBody>
          <a:bodyPr wrap="square" lIns="91440" tIns="45720" rIns="91440" bIns="45720" anchor="t">
            <a:spAutoFit/>
          </a:bodyPr>
          <a:lstStyle/>
          <a:p>
            <a:pPr algn="ctr">
              <a:lnSpc>
                <a:spcPct val="107000"/>
              </a:lnSpc>
              <a:spcAft>
                <a:spcPts val="800"/>
              </a:spcAft>
              <a:buClr>
                <a:srgbClr val="000000"/>
              </a:buClr>
            </a:pPr>
            <a:r>
              <a:rPr lang="en-US" dirty="0">
                <a:latin typeface="Arial" panose="020B0604020202020204" pitchFamily="34" charset="0"/>
                <a:ea typeface="Noto Sans Symbols"/>
                <a:cs typeface="Arial" panose="020B0604020202020204" pitchFamily="34" charset="0"/>
              </a:rPr>
              <a:t>It is common for children to experience multiple types of abuse, neglect, violence and exploitation</a:t>
            </a:r>
            <a:endParaRPr lang="en-US" dirty="0">
              <a:effectLst/>
              <a:latin typeface="Arial" panose="020B0604020202020204" pitchFamily="34" charset="0"/>
              <a:ea typeface="Noto Sans Symbols"/>
              <a:cs typeface="Arial" panose="020B0604020202020204" pitchFamily="34" charset="0"/>
            </a:endParaRPr>
          </a:p>
        </p:txBody>
      </p:sp>
      <p:sp>
        <p:nvSpPr>
          <p:cNvPr id="13" name="5-Point Star 5">
            <a:extLst>
              <a:ext uri="{FF2B5EF4-FFF2-40B4-BE49-F238E27FC236}">
                <a16:creationId xmlns:a16="http://schemas.microsoft.com/office/drawing/2014/main" id="{86C6DA94-9EAE-4187-A72F-7FF9F3B6A9A7}"/>
              </a:ext>
            </a:extLst>
          </p:cNvPr>
          <p:cNvSpPr/>
          <p:nvPr/>
        </p:nvSpPr>
        <p:spPr>
          <a:xfrm>
            <a:off x="5216653" y="2174027"/>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6981D8D3-EB8E-1057-F899-5517521A2ABD}"/>
              </a:ext>
            </a:extLst>
          </p:cNvPr>
          <p:cNvSpPr txBox="1"/>
          <p:nvPr/>
        </p:nvSpPr>
        <p:spPr>
          <a:xfrm>
            <a:off x="1533764" y="3711370"/>
            <a:ext cx="2422293" cy="1256306"/>
          </a:xfrm>
          <a:prstGeom prst="rect">
            <a:avLst/>
          </a:prstGeom>
          <a:noFill/>
        </p:spPr>
        <p:txBody>
          <a:bodyPr wrap="square">
            <a:spAutoFit/>
          </a:bodyPr>
          <a:lstStyle/>
          <a:p>
            <a:pPr lvl="0" algn="ctr">
              <a:lnSpc>
                <a:spcPct val="107000"/>
              </a:lnSpc>
              <a:spcAft>
                <a:spcPts val="800"/>
              </a:spcAft>
              <a:buClr>
                <a:srgbClr val="000000"/>
              </a:buClr>
            </a:pPr>
            <a:r>
              <a:rPr lang="en-US" dirty="0">
                <a:latin typeface="Arial" panose="020B0604020202020204" pitchFamily="34" charset="0"/>
                <a:ea typeface="Noto Sans Symbols"/>
                <a:cs typeface="Arial" panose="020B0604020202020204" pitchFamily="34" charset="0"/>
              </a:rPr>
              <a:t>Child protection includes both prevention and response</a:t>
            </a:r>
            <a:endParaRPr lang="en-US" dirty="0">
              <a:effectLst/>
              <a:latin typeface="Arial" panose="020B0604020202020204" pitchFamily="34" charset="0"/>
              <a:ea typeface="Noto Sans Symbols"/>
              <a:cs typeface="Arial" panose="020B0604020202020204" pitchFamily="34" charset="0"/>
            </a:endParaRPr>
          </a:p>
        </p:txBody>
      </p:sp>
      <p:sp>
        <p:nvSpPr>
          <p:cNvPr id="5" name="TextBox 4">
            <a:extLst>
              <a:ext uri="{FF2B5EF4-FFF2-40B4-BE49-F238E27FC236}">
                <a16:creationId xmlns:a16="http://schemas.microsoft.com/office/drawing/2014/main" id="{D9632398-0D94-C191-BD27-06E692BAEB5D}"/>
              </a:ext>
            </a:extLst>
          </p:cNvPr>
          <p:cNvSpPr txBox="1"/>
          <p:nvPr/>
        </p:nvSpPr>
        <p:spPr>
          <a:xfrm>
            <a:off x="4598343" y="3711370"/>
            <a:ext cx="2288180" cy="1256306"/>
          </a:xfrm>
          <a:prstGeom prst="rect">
            <a:avLst/>
          </a:prstGeom>
          <a:noFill/>
        </p:spPr>
        <p:txBody>
          <a:bodyPr wrap="square">
            <a:spAutoFit/>
          </a:bodyPr>
          <a:lstStyle/>
          <a:p>
            <a:pPr lvl="0" algn="ctr">
              <a:lnSpc>
                <a:spcPct val="107000"/>
              </a:lnSpc>
              <a:spcAft>
                <a:spcPts val="800"/>
              </a:spcAft>
              <a:buClr>
                <a:srgbClr val="000000"/>
              </a:buClr>
            </a:pPr>
            <a:r>
              <a:rPr lang="en-US" dirty="0">
                <a:latin typeface="Arial" panose="020B0604020202020204" pitchFamily="34" charset="0"/>
                <a:ea typeface="Noto Sans Symbols"/>
                <a:cs typeface="Arial" panose="020B0604020202020204" pitchFamily="34" charset="0"/>
              </a:rPr>
              <a:t>Abuse, neglect, violence and exploitation are child protection concerns</a:t>
            </a:r>
            <a:endParaRPr lang="en-US"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2533921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3</a:t>
            </a:r>
          </a:p>
          <a:p>
            <a:br>
              <a:rPr lang="en-CA" b="1" dirty="0">
                <a:solidFill>
                  <a:schemeClr val="bg1"/>
                </a:solidFill>
                <a:latin typeface="Garamond"/>
              </a:rPr>
            </a:br>
            <a:r>
              <a:rPr lang="en-US" sz="5400" b="1" dirty="0">
                <a:solidFill>
                  <a:schemeClr val="bg1"/>
                </a:solidFill>
                <a:latin typeface="Garamond"/>
              </a:rPr>
              <a:t>How does the child's environment impact their safety and wellbeing?</a:t>
            </a:r>
          </a:p>
        </p:txBody>
      </p:sp>
    </p:spTree>
    <p:extLst>
      <p:ext uri="{BB962C8B-B14F-4D97-AF65-F5344CB8AC3E}">
        <p14:creationId xmlns:p14="http://schemas.microsoft.com/office/powerpoint/2010/main" val="59144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1E285FCE-6954-4721-AA77-342BE017FAB6}"/>
              </a:ext>
            </a:extLst>
          </p:cNvPr>
          <p:cNvSpPr txBox="1"/>
          <p:nvPr/>
        </p:nvSpPr>
        <p:spPr>
          <a:xfrm>
            <a:off x="1765505" y="4999299"/>
            <a:ext cx="4677292" cy="628708"/>
          </a:xfrm>
          <a:prstGeom prst="rect">
            <a:avLst/>
          </a:prstGeom>
          <a:solidFill>
            <a:schemeClr val="bg1"/>
          </a:solidFill>
          <a:ln>
            <a:solidFill>
              <a:schemeClr val="accent2">
                <a:lumMod val="75000"/>
              </a:schemeClr>
            </a:solidFill>
          </a:ln>
        </p:spPr>
        <p:txBody>
          <a:bodyPr wrap="square" anchor="ctr" anchorCtr="0">
            <a:noAutofit/>
          </a:bodyPr>
          <a:lstStyle/>
          <a:p>
            <a:pPr lvl="0" algn="ctr">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Child</a:t>
            </a:r>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lstStyle/>
          <a:p>
            <a:r>
              <a:rPr lang="en-CA" dirty="0"/>
              <a:t>Applying a socio-ecological approach</a:t>
            </a:r>
          </a:p>
        </p:txBody>
      </p:sp>
      <p:grpSp>
        <p:nvGrpSpPr>
          <p:cNvPr id="44" name="Group 43">
            <a:extLst>
              <a:ext uri="{FF2B5EF4-FFF2-40B4-BE49-F238E27FC236}">
                <a16:creationId xmlns:a16="http://schemas.microsoft.com/office/drawing/2014/main" id="{232D2D53-EE73-4614-BA2B-17FF4BFE3D36}"/>
              </a:ext>
            </a:extLst>
          </p:cNvPr>
          <p:cNvGrpSpPr/>
          <p:nvPr/>
        </p:nvGrpSpPr>
        <p:grpSpPr>
          <a:xfrm>
            <a:off x="3586172" y="1346805"/>
            <a:ext cx="7801386" cy="7801386"/>
            <a:chOff x="3943574" y="1346805"/>
            <a:chExt cx="7801386" cy="7801386"/>
          </a:xfrm>
        </p:grpSpPr>
        <p:sp>
          <p:nvSpPr>
            <p:cNvPr id="33" name="Oval 32">
              <a:extLst>
                <a:ext uri="{FF2B5EF4-FFF2-40B4-BE49-F238E27FC236}">
                  <a16:creationId xmlns:a16="http://schemas.microsoft.com/office/drawing/2014/main" id="{84B4DA82-9DF5-4819-9CDB-04A5EA7B9523}"/>
                </a:ext>
              </a:extLst>
            </p:cNvPr>
            <p:cNvSpPr/>
            <p:nvPr/>
          </p:nvSpPr>
          <p:spPr>
            <a:xfrm>
              <a:off x="3943574" y="1346805"/>
              <a:ext cx="7801386" cy="7801386"/>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a:extLst>
                <a:ext uri="{FF2B5EF4-FFF2-40B4-BE49-F238E27FC236}">
                  <a16:creationId xmlns:a16="http://schemas.microsoft.com/office/drawing/2014/main" id="{B2DA546D-2EDD-4DB7-92CD-D517EC409ABB}"/>
                </a:ext>
              </a:extLst>
            </p:cNvPr>
            <p:cNvSpPr/>
            <p:nvPr/>
          </p:nvSpPr>
          <p:spPr>
            <a:xfrm>
              <a:off x="4541599" y="1956118"/>
              <a:ext cx="6574444" cy="657444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Oval 29">
              <a:extLst>
                <a:ext uri="{FF2B5EF4-FFF2-40B4-BE49-F238E27FC236}">
                  <a16:creationId xmlns:a16="http://schemas.microsoft.com/office/drawing/2014/main" id="{20DD92F8-D6CB-42B4-9863-E94B4577E6AE}"/>
                </a:ext>
              </a:extLst>
            </p:cNvPr>
            <p:cNvSpPr/>
            <p:nvPr/>
          </p:nvSpPr>
          <p:spPr>
            <a:xfrm>
              <a:off x="5121643" y="2523285"/>
              <a:ext cx="5385038" cy="538503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Oval 28">
              <a:extLst>
                <a:ext uri="{FF2B5EF4-FFF2-40B4-BE49-F238E27FC236}">
                  <a16:creationId xmlns:a16="http://schemas.microsoft.com/office/drawing/2014/main" id="{47AB4EB1-ED40-4F21-A945-EC514FD2A7EA}"/>
                </a:ext>
              </a:extLst>
            </p:cNvPr>
            <p:cNvSpPr/>
            <p:nvPr/>
          </p:nvSpPr>
          <p:spPr>
            <a:xfrm>
              <a:off x="5741231" y="3105543"/>
              <a:ext cx="4145862" cy="4145862"/>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a:extLst>
                <a:ext uri="{FF2B5EF4-FFF2-40B4-BE49-F238E27FC236}">
                  <a16:creationId xmlns:a16="http://schemas.microsoft.com/office/drawing/2014/main" id="{F9EB5331-BF39-4E4A-A8FE-4EAD8556F3A7}"/>
                </a:ext>
              </a:extLst>
            </p:cNvPr>
            <p:cNvSpPr/>
            <p:nvPr/>
          </p:nvSpPr>
          <p:spPr>
            <a:xfrm>
              <a:off x="6442797" y="3734452"/>
              <a:ext cx="2802940" cy="28029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3" name="Group 22">
              <a:extLst>
                <a:ext uri="{FF2B5EF4-FFF2-40B4-BE49-F238E27FC236}">
                  <a16:creationId xmlns:a16="http://schemas.microsoft.com/office/drawing/2014/main" id="{9AF05B56-E5B1-432B-B223-AD567EA8367C}"/>
                </a:ext>
              </a:extLst>
            </p:cNvPr>
            <p:cNvGrpSpPr/>
            <p:nvPr/>
          </p:nvGrpSpPr>
          <p:grpSpPr>
            <a:xfrm>
              <a:off x="7480949" y="4391502"/>
              <a:ext cx="671707" cy="1493118"/>
              <a:chOff x="3524508" y="2679091"/>
              <a:chExt cx="327409" cy="727787"/>
            </a:xfrm>
            <a:solidFill>
              <a:schemeClr val="accent2"/>
            </a:solidFill>
          </p:grpSpPr>
          <p:sp>
            <p:nvSpPr>
              <p:cNvPr id="24" name="Round Same Side Corner Rectangle 46">
                <a:extLst>
                  <a:ext uri="{FF2B5EF4-FFF2-40B4-BE49-F238E27FC236}">
                    <a16:creationId xmlns:a16="http://schemas.microsoft.com/office/drawing/2014/main" id="{48507F16-304A-4A9C-B6AA-E1B4EBF09BDC}"/>
                  </a:ext>
                </a:extLst>
              </p:cNvPr>
              <p:cNvSpPr/>
              <p:nvPr/>
            </p:nvSpPr>
            <p:spPr>
              <a:xfrm>
                <a:off x="3526909" y="3062732"/>
                <a:ext cx="323729" cy="344146"/>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02B38E4B-1479-4912-97B6-270447ED1482}"/>
                  </a:ext>
                </a:extLst>
              </p:cNvPr>
              <p:cNvSpPr/>
              <p:nvPr/>
            </p:nvSpPr>
            <p:spPr>
              <a:xfrm>
                <a:off x="3524508" y="2679091"/>
                <a:ext cx="327409" cy="32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8" name="TextBox 37">
            <a:extLst>
              <a:ext uri="{FF2B5EF4-FFF2-40B4-BE49-F238E27FC236}">
                <a16:creationId xmlns:a16="http://schemas.microsoft.com/office/drawing/2014/main" id="{45079EC1-D715-44BA-8AC7-D32E4D4257D0}"/>
              </a:ext>
            </a:extLst>
          </p:cNvPr>
          <p:cNvSpPr txBox="1"/>
          <p:nvPr/>
        </p:nvSpPr>
        <p:spPr>
          <a:xfrm>
            <a:off x="577899" y="1643075"/>
            <a:ext cx="5507496" cy="586868"/>
          </a:xfrm>
          <a:prstGeom prst="rect">
            <a:avLst/>
          </a:prstGeom>
          <a:solidFill>
            <a:schemeClr val="accent2">
              <a:lumMod val="75000"/>
            </a:schemeClr>
          </a:solidFill>
        </p:spPr>
        <p:txBody>
          <a:bodyPr wrap="square" anchor="ctr" anchorCtr="0">
            <a:noAutofit/>
          </a:bodyPr>
          <a:lstStyle/>
          <a:p>
            <a:pPr lvl="0">
              <a:lnSpc>
                <a:spcPct val="107000"/>
              </a:lnSpc>
              <a:spcAft>
                <a:spcPts val="800"/>
              </a:spcAft>
            </a:pPr>
            <a:r>
              <a:rPr lang="en-US" sz="1600" b="1" dirty="0">
                <a:solidFill>
                  <a:schemeClr val="bg1"/>
                </a:solidFill>
                <a:effectLst/>
                <a:latin typeface="Helvetica Neue"/>
                <a:ea typeface="Calibri" panose="020F0502020204030204" pitchFamily="34" charset="0"/>
                <a:cs typeface="Calibri" panose="020F0502020204030204" pitchFamily="34" charset="0"/>
              </a:rPr>
              <a:t>	Socio-cultural norms</a:t>
            </a:r>
          </a:p>
        </p:txBody>
      </p:sp>
      <p:sp>
        <p:nvSpPr>
          <p:cNvPr id="39" name="TextBox 38">
            <a:extLst>
              <a:ext uri="{FF2B5EF4-FFF2-40B4-BE49-F238E27FC236}">
                <a16:creationId xmlns:a16="http://schemas.microsoft.com/office/drawing/2014/main" id="{D28891D9-FF51-48F9-AAEC-BF128056251F}"/>
              </a:ext>
            </a:extLst>
          </p:cNvPr>
          <p:cNvSpPr txBox="1"/>
          <p:nvPr/>
        </p:nvSpPr>
        <p:spPr>
          <a:xfrm>
            <a:off x="811620" y="2485203"/>
            <a:ext cx="4935657" cy="586868"/>
          </a:xfrm>
          <a:prstGeom prst="rect">
            <a:avLst/>
          </a:prstGeom>
          <a:solidFill>
            <a:schemeClr val="accent2">
              <a:lumMod val="60000"/>
              <a:lumOff val="40000"/>
            </a:schemeClr>
          </a:solidFill>
        </p:spPr>
        <p:txBody>
          <a:bodyPr wrap="square" anchor="ctr" anchorCtr="0">
            <a:noAutofit/>
          </a:bodyPr>
          <a:lstStyle/>
          <a:p>
            <a:pPr lvl="0">
              <a:lnSpc>
                <a:spcPct val="107000"/>
              </a:lnSpc>
              <a:spcAft>
                <a:spcPts val="800"/>
              </a:spcAft>
            </a:pPr>
            <a:r>
              <a:rPr lang="en-US" sz="1600" b="1" dirty="0">
                <a:solidFill>
                  <a:schemeClr val="bg1"/>
                </a:solidFill>
                <a:effectLst/>
                <a:latin typeface="Helvetica Neue"/>
                <a:ea typeface="Calibri" panose="020F0502020204030204" pitchFamily="34" charset="0"/>
                <a:cs typeface="Calibri" panose="020F0502020204030204" pitchFamily="34" charset="0"/>
              </a:rPr>
              <a:t>	Society</a:t>
            </a:r>
          </a:p>
        </p:txBody>
      </p:sp>
      <p:sp>
        <p:nvSpPr>
          <p:cNvPr id="40" name="TextBox 39">
            <a:extLst>
              <a:ext uri="{FF2B5EF4-FFF2-40B4-BE49-F238E27FC236}">
                <a16:creationId xmlns:a16="http://schemas.microsoft.com/office/drawing/2014/main" id="{D401039E-282F-4A23-8B58-1D50217261C8}"/>
              </a:ext>
            </a:extLst>
          </p:cNvPr>
          <p:cNvSpPr txBox="1"/>
          <p:nvPr/>
        </p:nvSpPr>
        <p:spPr>
          <a:xfrm>
            <a:off x="1135623" y="3331480"/>
            <a:ext cx="4611654" cy="586868"/>
          </a:xfrm>
          <a:prstGeom prst="rect">
            <a:avLst/>
          </a:prstGeom>
          <a:solidFill>
            <a:schemeClr val="accent2">
              <a:lumMod val="40000"/>
              <a:lumOff val="60000"/>
            </a:schemeClr>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Community</a:t>
            </a:r>
          </a:p>
        </p:txBody>
      </p:sp>
      <p:sp>
        <p:nvSpPr>
          <p:cNvPr id="41" name="TextBox 40">
            <a:extLst>
              <a:ext uri="{FF2B5EF4-FFF2-40B4-BE49-F238E27FC236}">
                <a16:creationId xmlns:a16="http://schemas.microsoft.com/office/drawing/2014/main" id="{CC1FBDBE-AFE4-4521-BDE8-BDF7AE574576}"/>
              </a:ext>
            </a:extLst>
          </p:cNvPr>
          <p:cNvSpPr txBox="1"/>
          <p:nvPr/>
        </p:nvSpPr>
        <p:spPr>
          <a:xfrm>
            <a:off x="1462108" y="4177757"/>
            <a:ext cx="4356191" cy="586868"/>
          </a:xfrm>
          <a:prstGeom prst="rect">
            <a:avLst/>
          </a:prstGeom>
          <a:solidFill>
            <a:schemeClr val="accent2">
              <a:lumMod val="20000"/>
              <a:lumOff val="80000"/>
            </a:schemeClr>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Family</a:t>
            </a:r>
          </a:p>
        </p:txBody>
      </p:sp>
      <p:sp>
        <p:nvSpPr>
          <p:cNvPr id="42" name="TextBox 41">
            <a:extLst>
              <a:ext uri="{FF2B5EF4-FFF2-40B4-BE49-F238E27FC236}">
                <a16:creationId xmlns:a16="http://schemas.microsoft.com/office/drawing/2014/main" id="{A5DC8F1B-0865-4DBB-A446-F25C6CA0AEAA}"/>
              </a:ext>
            </a:extLst>
          </p:cNvPr>
          <p:cNvSpPr txBox="1"/>
          <p:nvPr/>
        </p:nvSpPr>
        <p:spPr>
          <a:xfrm>
            <a:off x="1867737" y="5024034"/>
            <a:ext cx="4554244" cy="586868"/>
          </a:xfrm>
          <a:prstGeom prst="rect">
            <a:avLst/>
          </a:prstGeom>
          <a:solidFill>
            <a:schemeClr val="bg1"/>
          </a:solidFill>
        </p:spPr>
        <p:txBody>
          <a:bodyPr wrap="square" anchor="ctr" anchorCtr="0">
            <a:noAutofit/>
          </a:bodyPr>
          <a:lstStyle/>
          <a:p>
            <a:pPr lvl="0">
              <a:lnSpc>
                <a:spcPct val="107000"/>
              </a:lnSpc>
              <a:spcAft>
                <a:spcPts val="800"/>
              </a:spcAft>
            </a:pPr>
            <a:r>
              <a:rPr lang="en-US" sz="1600" b="1" dirty="0">
                <a:effectLst/>
                <a:latin typeface="Helvetica Neue"/>
                <a:ea typeface="Calibri" panose="020F0502020204030204" pitchFamily="34" charset="0"/>
                <a:cs typeface="Calibri" panose="020F0502020204030204" pitchFamily="34" charset="0"/>
              </a:rPr>
              <a:t>	Child</a:t>
            </a:r>
          </a:p>
        </p:txBody>
      </p:sp>
      <p:grpSp>
        <p:nvGrpSpPr>
          <p:cNvPr id="3" name="Group 2">
            <a:extLst>
              <a:ext uri="{FF2B5EF4-FFF2-40B4-BE49-F238E27FC236}">
                <a16:creationId xmlns:a16="http://schemas.microsoft.com/office/drawing/2014/main" id="{AF3B84E3-91F1-E221-8B5B-A5E60C542AD1}"/>
              </a:ext>
            </a:extLst>
          </p:cNvPr>
          <p:cNvGrpSpPr/>
          <p:nvPr/>
        </p:nvGrpSpPr>
        <p:grpSpPr>
          <a:xfrm>
            <a:off x="10228983" y="337468"/>
            <a:ext cx="1587872" cy="1368854"/>
            <a:chOff x="10228983" y="337468"/>
            <a:chExt cx="1587872" cy="1368854"/>
          </a:xfrm>
        </p:grpSpPr>
        <p:sp>
          <p:nvSpPr>
            <p:cNvPr id="4" name="Hexagon 3">
              <a:extLst>
                <a:ext uri="{FF2B5EF4-FFF2-40B4-BE49-F238E27FC236}">
                  <a16:creationId xmlns:a16="http://schemas.microsoft.com/office/drawing/2014/main" id="{9CDAD7A6-6BDA-9D6F-6313-BEF20F8D79B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61DDE931-617D-A3F3-25DA-85FA21BCFD56}"/>
                </a:ext>
              </a:extLst>
            </p:cNvPr>
            <p:cNvGrpSpPr/>
            <p:nvPr/>
          </p:nvGrpSpPr>
          <p:grpSpPr>
            <a:xfrm>
              <a:off x="10621771" y="762700"/>
              <a:ext cx="562136" cy="634675"/>
              <a:chOff x="760175" y="830142"/>
              <a:chExt cx="867619" cy="979579"/>
            </a:xfrm>
          </p:grpSpPr>
          <p:sp>
            <p:nvSpPr>
              <p:cNvPr id="9" name="Rectangle 8">
                <a:extLst>
                  <a:ext uri="{FF2B5EF4-FFF2-40B4-BE49-F238E27FC236}">
                    <a16:creationId xmlns:a16="http://schemas.microsoft.com/office/drawing/2014/main" id="{C916BB04-9AB4-750A-00E8-5F3A94EAE8B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8</a:t>
                </a:r>
              </a:p>
            </p:txBody>
          </p:sp>
          <p:sp>
            <p:nvSpPr>
              <p:cNvPr id="10" name="Rectangle 9">
                <a:extLst>
                  <a:ext uri="{FF2B5EF4-FFF2-40B4-BE49-F238E27FC236}">
                    <a16:creationId xmlns:a16="http://schemas.microsoft.com/office/drawing/2014/main" id="{A3B14601-1070-BAC8-8FC2-AFADB722C512}"/>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 name="Group 5">
              <a:extLst>
                <a:ext uri="{FF2B5EF4-FFF2-40B4-BE49-F238E27FC236}">
                  <a16:creationId xmlns:a16="http://schemas.microsoft.com/office/drawing/2014/main" id="{1C633E1C-4892-2860-2E1E-B38782ADBFBB}"/>
                </a:ext>
              </a:extLst>
            </p:cNvPr>
            <p:cNvGrpSpPr/>
            <p:nvPr/>
          </p:nvGrpSpPr>
          <p:grpSpPr>
            <a:xfrm>
              <a:off x="11325415" y="762701"/>
              <a:ext cx="182192" cy="634674"/>
              <a:chOff x="2121762" y="2323619"/>
              <a:chExt cx="200378" cy="825210"/>
            </a:xfrm>
          </p:grpSpPr>
          <p:sp>
            <p:nvSpPr>
              <p:cNvPr id="7" name="Isosceles Triangle 6">
                <a:extLst>
                  <a:ext uri="{FF2B5EF4-FFF2-40B4-BE49-F238E27FC236}">
                    <a16:creationId xmlns:a16="http://schemas.microsoft.com/office/drawing/2014/main" id="{80CC26C6-8FB0-800A-8C78-7B44F4EB9B96}"/>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50C152D8-D4BB-F69A-B6F2-8FB0D121D5D2}"/>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82173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2122655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F359DF82-6D61-8A9B-2016-B4CE7F33C308}"/>
              </a:ext>
            </a:extLst>
          </p:cNvPr>
          <p:cNvGrpSpPr/>
          <p:nvPr/>
        </p:nvGrpSpPr>
        <p:grpSpPr>
          <a:xfrm>
            <a:off x="8441457" y="3730650"/>
            <a:ext cx="2605132" cy="2177067"/>
            <a:chOff x="6753502" y="4766094"/>
            <a:chExt cx="1164705" cy="1044047"/>
          </a:xfrm>
          <a:solidFill>
            <a:schemeClr val="accent2">
              <a:lumMod val="20000"/>
              <a:lumOff val="80000"/>
            </a:schemeClr>
          </a:solidFill>
        </p:grpSpPr>
        <p:grpSp>
          <p:nvGrpSpPr>
            <p:cNvPr id="28" name="Group 27">
              <a:extLst>
                <a:ext uri="{FF2B5EF4-FFF2-40B4-BE49-F238E27FC236}">
                  <a16:creationId xmlns:a16="http://schemas.microsoft.com/office/drawing/2014/main" id="{4D07FB8C-FC00-FC4E-CF4C-71CAF94B1BDB}"/>
                </a:ext>
              </a:extLst>
            </p:cNvPr>
            <p:cNvGrpSpPr/>
            <p:nvPr/>
          </p:nvGrpSpPr>
          <p:grpSpPr>
            <a:xfrm>
              <a:off x="6753502" y="5024349"/>
              <a:ext cx="500332" cy="459236"/>
              <a:chOff x="6376458" y="4851543"/>
              <a:chExt cx="774687" cy="711057"/>
            </a:xfrm>
            <a:grpFill/>
          </p:grpSpPr>
          <p:sp>
            <p:nvSpPr>
              <p:cNvPr id="35" name="Trapezoid 34">
                <a:extLst>
                  <a:ext uri="{FF2B5EF4-FFF2-40B4-BE49-F238E27FC236}">
                    <a16:creationId xmlns:a16="http://schemas.microsoft.com/office/drawing/2014/main" id="{7251EF90-B2AF-FD35-775E-09C766B8E8C3}"/>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35">
                <a:extLst>
                  <a:ext uri="{FF2B5EF4-FFF2-40B4-BE49-F238E27FC236}">
                    <a16:creationId xmlns:a16="http://schemas.microsoft.com/office/drawing/2014/main" id="{1E58B8E9-2CB5-2F2A-79C0-79C311451AE3}"/>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 name="Group 28">
              <a:extLst>
                <a:ext uri="{FF2B5EF4-FFF2-40B4-BE49-F238E27FC236}">
                  <a16:creationId xmlns:a16="http://schemas.microsoft.com/office/drawing/2014/main" id="{C784F9DF-9063-9BB9-9C4A-28DFFC8760C4}"/>
                </a:ext>
              </a:extLst>
            </p:cNvPr>
            <p:cNvGrpSpPr/>
            <p:nvPr/>
          </p:nvGrpSpPr>
          <p:grpSpPr>
            <a:xfrm>
              <a:off x="7300192" y="4766094"/>
              <a:ext cx="500332" cy="459236"/>
              <a:chOff x="6376458" y="4851543"/>
              <a:chExt cx="774687" cy="711057"/>
            </a:xfrm>
            <a:grpFill/>
          </p:grpSpPr>
          <p:sp>
            <p:nvSpPr>
              <p:cNvPr id="33" name="Trapezoid 32">
                <a:extLst>
                  <a:ext uri="{FF2B5EF4-FFF2-40B4-BE49-F238E27FC236}">
                    <a16:creationId xmlns:a16="http://schemas.microsoft.com/office/drawing/2014/main" id="{598B6CA1-71FD-5F0B-AF16-4046D7AE3D5D}"/>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a:extLst>
                  <a:ext uri="{FF2B5EF4-FFF2-40B4-BE49-F238E27FC236}">
                    <a16:creationId xmlns:a16="http://schemas.microsoft.com/office/drawing/2014/main" id="{08126841-7274-6457-DB75-8D9693255C9A}"/>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0" name="Group 29">
              <a:extLst>
                <a:ext uri="{FF2B5EF4-FFF2-40B4-BE49-F238E27FC236}">
                  <a16:creationId xmlns:a16="http://schemas.microsoft.com/office/drawing/2014/main" id="{39C9F978-6F67-1563-A5E4-9C88E4A5A9A6}"/>
                </a:ext>
              </a:extLst>
            </p:cNvPr>
            <p:cNvGrpSpPr/>
            <p:nvPr/>
          </p:nvGrpSpPr>
          <p:grpSpPr>
            <a:xfrm>
              <a:off x="7417875" y="5350905"/>
              <a:ext cx="500332" cy="459236"/>
              <a:chOff x="6376458" y="4851543"/>
              <a:chExt cx="774687" cy="711057"/>
            </a:xfrm>
            <a:grpFill/>
          </p:grpSpPr>
          <p:sp>
            <p:nvSpPr>
              <p:cNvPr id="31" name="Trapezoid 30">
                <a:extLst>
                  <a:ext uri="{FF2B5EF4-FFF2-40B4-BE49-F238E27FC236}">
                    <a16:creationId xmlns:a16="http://schemas.microsoft.com/office/drawing/2014/main" id="{AA034342-630D-7F24-F449-4A811E8EF538}"/>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6DE95A17-E6BD-7A59-A73C-9820492AD0ED}"/>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Socio-cultural norms</a:t>
            </a:r>
            <a:endParaRPr lang="en-CA" dirty="0"/>
          </a:p>
        </p:txBody>
      </p:sp>
      <p:sp>
        <p:nvSpPr>
          <p:cNvPr id="12" name="TextBox 11">
            <a:extLst>
              <a:ext uri="{FF2B5EF4-FFF2-40B4-BE49-F238E27FC236}">
                <a16:creationId xmlns:a16="http://schemas.microsoft.com/office/drawing/2014/main" id="{126FA3BE-8023-42EA-98FB-6DD9CA4C9C47}"/>
              </a:ext>
            </a:extLst>
          </p:cNvPr>
          <p:cNvSpPr txBox="1"/>
          <p:nvPr/>
        </p:nvSpPr>
        <p:spPr>
          <a:xfrm>
            <a:off x="1910080" y="4091039"/>
            <a:ext cx="8227431" cy="307777"/>
          </a:xfrm>
          <a:prstGeom prst="rect">
            <a:avLst/>
          </a:prstGeom>
          <a:noFill/>
        </p:spPr>
        <p:txBody>
          <a:bodyPr wrap="square">
            <a:spAutoFit/>
          </a:bodyPr>
          <a:lstStyle/>
          <a:p>
            <a:r>
              <a:rPr lang="en-US" sz="1400" i="1" dirty="0">
                <a:solidFill>
                  <a:schemeClr val="bg1"/>
                </a:solidFill>
                <a:latin typeface="Helvetica Neue"/>
                <a:ea typeface="Calibri" panose="020F0502020204030204" pitchFamily="34" charset="0"/>
                <a:cs typeface="Calibri" panose="020F0502020204030204" pitchFamily="34" charset="0"/>
              </a:rPr>
              <a:t>Source: Minimum Standards for Child Protection in Humanitarian Action</a:t>
            </a:r>
          </a:p>
        </p:txBody>
      </p:sp>
      <p:sp>
        <p:nvSpPr>
          <p:cNvPr id="6" name="TextBox 5">
            <a:extLst>
              <a:ext uri="{FF2B5EF4-FFF2-40B4-BE49-F238E27FC236}">
                <a16:creationId xmlns:a16="http://schemas.microsoft.com/office/drawing/2014/main" id="{6CE15A89-B414-2387-C05F-4D6B6BAD744F}"/>
              </a:ext>
            </a:extLst>
          </p:cNvPr>
          <p:cNvSpPr txBox="1"/>
          <p:nvPr/>
        </p:nvSpPr>
        <p:spPr>
          <a:xfrm>
            <a:off x="4159401" y="5000263"/>
            <a:ext cx="6568849"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4" name="Rectangle: Rounded Corners 3">
            <a:extLst>
              <a:ext uri="{FF2B5EF4-FFF2-40B4-BE49-F238E27FC236}">
                <a16:creationId xmlns:a16="http://schemas.microsoft.com/office/drawing/2014/main" id="{8C911F63-D700-836C-9F4B-3E8B3B19B37A}"/>
              </a:ext>
            </a:extLst>
          </p:cNvPr>
          <p:cNvSpPr/>
          <p:nvPr/>
        </p:nvSpPr>
        <p:spPr>
          <a:xfrm>
            <a:off x="3492035" y="18589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000" b="1" dirty="0">
                <a:solidFill>
                  <a:schemeClr val="tx1"/>
                </a:solidFill>
                <a:latin typeface="Arial" panose="020B0604020202020204" pitchFamily="34" charset="0"/>
                <a:cs typeface="Arial" panose="020B0604020202020204" pitchFamily="34" charset="0"/>
              </a:rPr>
              <a:t>SOCIAL NORMS</a:t>
            </a:r>
          </a:p>
        </p:txBody>
      </p:sp>
      <p:pic>
        <p:nvPicPr>
          <p:cNvPr id="5" name="Google Shape;98;p8">
            <a:extLst>
              <a:ext uri="{FF2B5EF4-FFF2-40B4-BE49-F238E27FC236}">
                <a16:creationId xmlns:a16="http://schemas.microsoft.com/office/drawing/2014/main" id="{BCA11E43-6347-CD05-8E7C-84CD04ABF2EA}"/>
              </a:ext>
            </a:extLst>
          </p:cNvPr>
          <p:cNvPicPr preferRelativeResize="0"/>
          <p:nvPr/>
        </p:nvPicPr>
        <p:blipFill rotWithShape="1">
          <a:blip r:embed="rId3">
            <a:alphaModFix/>
          </a:blip>
          <a:srcRect/>
          <a:stretch/>
        </p:blipFill>
        <p:spPr>
          <a:xfrm>
            <a:off x="1001002" y="1649388"/>
            <a:ext cx="2752290" cy="3797394"/>
          </a:xfrm>
          <a:prstGeom prst="rect">
            <a:avLst/>
          </a:prstGeom>
          <a:noFill/>
          <a:ln w="9525" cap="flat" cmpd="sng">
            <a:solidFill>
              <a:schemeClr val="accent2">
                <a:lumMod val="75000"/>
              </a:schemeClr>
            </a:solidFill>
            <a:prstDash val="solid"/>
            <a:round/>
            <a:headEnd type="none" w="sm" len="sm"/>
            <a:tailEnd type="none" w="sm" len="sm"/>
          </a:ln>
        </p:spPr>
      </p:pic>
      <p:sp>
        <p:nvSpPr>
          <p:cNvPr id="7" name="TextBox 6">
            <a:extLst>
              <a:ext uri="{FF2B5EF4-FFF2-40B4-BE49-F238E27FC236}">
                <a16:creationId xmlns:a16="http://schemas.microsoft.com/office/drawing/2014/main" id="{C3C1FD46-281F-09B5-1DF6-D3FF27D325AE}"/>
              </a:ext>
            </a:extLst>
          </p:cNvPr>
          <p:cNvSpPr txBox="1"/>
          <p:nvPr/>
        </p:nvSpPr>
        <p:spPr>
          <a:xfrm>
            <a:off x="4159400" y="2880192"/>
            <a:ext cx="6568850" cy="1938992"/>
          </a:xfrm>
          <a:prstGeom prst="rect">
            <a:avLst/>
          </a:prstGeom>
          <a:noFill/>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“Social norms are rules of behavior that are generally expected and supported in a given context. Violence, abuse, neglect and exploitation can be prevented by positive social norms or can be upheld by negative social norms, such as the ‘right’ of parents to hit their children.”</a:t>
            </a:r>
          </a:p>
        </p:txBody>
      </p:sp>
    </p:spTree>
    <p:extLst>
      <p:ext uri="{BB962C8B-B14F-4D97-AF65-F5344CB8AC3E}">
        <p14:creationId xmlns:p14="http://schemas.microsoft.com/office/powerpoint/2010/main" val="2915600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132E73-D641-76D8-7E41-83D97E657617}"/>
              </a:ext>
            </a:extLst>
          </p:cNvPr>
          <p:cNvGrpSpPr/>
          <p:nvPr/>
        </p:nvGrpSpPr>
        <p:grpSpPr>
          <a:xfrm>
            <a:off x="1283573" y="1224950"/>
            <a:ext cx="9624853" cy="5227844"/>
            <a:chOff x="1096510" y="1361642"/>
            <a:chExt cx="9224023" cy="5350202"/>
          </a:xfrm>
        </p:grpSpPr>
        <p:cxnSp>
          <p:nvCxnSpPr>
            <p:cNvPr id="35" name="Straight Connector 34">
              <a:extLst>
                <a:ext uri="{FF2B5EF4-FFF2-40B4-BE49-F238E27FC236}">
                  <a16:creationId xmlns:a16="http://schemas.microsoft.com/office/drawing/2014/main" id="{F7FDEC2F-F4A2-B895-D9A7-2A49D8F0E91B}"/>
                </a:ext>
              </a:extLst>
            </p:cNvPr>
            <p:cNvCxnSpPr>
              <a:cxnSpLocks/>
            </p:cNvCxnSpPr>
            <p:nvPr/>
          </p:nvCxnSpPr>
          <p:spPr>
            <a:xfrm>
              <a:off x="2757466" y="5473165"/>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4E77C3-8B82-D126-9885-8323015E1F8B}"/>
                </a:ext>
              </a:extLst>
            </p:cNvPr>
            <p:cNvCxnSpPr/>
            <p:nvPr/>
          </p:nvCxnSpPr>
          <p:spPr>
            <a:xfrm>
              <a:off x="7827349" y="6095398"/>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E1F8F58-34A0-8A0B-87A1-FB0EE1E87211}"/>
                </a:ext>
              </a:extLst>
            </p:cNvPr>
            <p:cNvCxnSpPr/>
            <p:nvPr/>
          </p:nvCxnSpPr>
          <p:spPr>
            <a:xfrm>
              <a:off x="4314918" y="5771162"/>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73BFAC5-374C-D47E-EC06-EAB33A8310A9}"/>
                </a:ext>
              </a:extLst>
            </p:cNvPr>
            <p:cNvCxnSpPr/>
            <p:nvPr/>
          </p:nvCxnSpPr>
          <p:spPr>
            <a:xfrm>
              <a:off x="5659462" y="5473166"/>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8" name="Freeform: Shape 37">
              <a:extLst>
                <a:ext uri="{FF2B5EF4-FFF2-40B4-BE49-F238E27FC236}">
                  <a16:creationId xmlns:a16="http://schemas.microsoft.com/office/drawing/2014/main" id="{BFDD5277-0D45-0F68-36A0-CF8F067FD2AD}"/>
                </a:ext>
              </a:extLst>
            </p:cNvPr>
            <p:cNvSpPr/>
            <p:nvPr/>
          </p:nvSpPr>
          <p:spPr>
            <a:xfrm rot="18978376">
              <a:off x="9174880" y="4882161"/>
              <a:ext cx="922878" cy="1778001"/>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 name="Group 3">
              <a:extLst>
                <a:ext uri="{FF2B5EF4-FFF2-40B4-BE49-F238E27FC236}">
                  <a16:creationId xmlns:a16="http://schemas.microsoft.com/office/drawing/2014/main" id="{13588C8B-0D03-A523-B2F0-BED1B595D64E}"/>
                </a:ext>
              </a:extLst>
            </p:cNvPr>
            <p:cNvGrpSpPr/>
            <p:nvPr/>
          </p:nvGrpSpPr>
          <p:grpSpPr>
            <a:xfrm>
              <a:off x="1096510" y="1361642"/>
              <a:ext cx="9224023" cy="4827846"/>
              <a:chOff x="1153158" y="1447801"/>
              <a:chExt cx="10167763" cy="4983532"/>
            </a:xfrm>
            <a:solidFill>
              <a:schemeClr val="accent2">
                <a:lumMod val="75000"/>
              </a:schemeClr>
            </a:solidFill>
          </p:grpSpPr>
          <p:sp>
            <p:nvSpPr>
              <p:cNvPr id="5" name="Oval 4">
                <a:extLst>
                  <a:ext uri="{FF2B5EF4-FFF2-40B4-BE49-F238E27FC236}">
                    <a16:creationId xmlns:a16="http://schemas.microsoft.com/office/drawing/2014/main" id="{B07DB066-FB71-E448-1590-378BBD0F3508}"/>
                  </a:ext>
                </a:extLst>
              </p:cNvPr>
              <p:cNvSpPr/>
              <p:nvPr/>
            </p:nvSpPr>
            <p:spPr>
              <a:xfrm>
                <a:off x="3230879" y="2394605"/>
                <a:ext cx="1320799" cy="132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E2587BF1-C3A5-F0FB-342E-802AA08A1A70}"/>
                  </a:ext>
                </a:extLst>
              </p:cNvPr>
              <p:cNvSpPr/>
              <p:nvPr/>
            </p:nvSpPr>
            <p:spPr>
              <a:xfrm>
                <a:off x="4104638" y="1654745"/>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1E350F6E-4E06-D5FA-C6C8-DCA49C3F7895}"/>
                  </a:ext>
                </a:extLst>
              </p:cNvPr>
              <p:cNvSpPr/>
              <p:nvPr/>
            </p:nvSpPr>
            <p:spPr>
              <a:xfrm>
                <a:off x="5273040" y="1447801"/>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Oval 7">
                <a:extLst>
                  <a:ext uri="{FF2B5EF4-FFF2-40B4-BE49-F238E27FC236}">
                    <a16:creationId xmlns:a16="http://schemas.microsoft.com/office/drawing/2014/main" id="{B0CAE968-CC9C-2CD8-794F-B83697BA0F71}"/>
                  </a:ext>
                </a:extLst>
              </p:cNvPr>
              <p:cNvSpPr/>
              <p:nvPr/>
            </p:nvSpPr>
            <p:spPr>
              <a:xfrm>
                <a:off x="1153158" y="2140015"/>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24B243B7-1062-CA1E-963C-31A61CF52A22}"/>
                  </a:ext>
                </a:extLst>
              </p:cNvPr>
              <p:cNvSpPr/>
              <p:nvPr/>
            </p:nvSpPr>
            <p:spPr>
              <a:xfrm>
                <a:off x="2730497" y="3582170"/>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DEAB3C29-38C0-7EDA-8F8C-93CD7AE450D8}"/>
                  </a:ext>
                </a:extLst>
              </p:cNvPr>
              <p:cNvSpPr/>
              <p:nvPr/>
            </p:nvSpPr>
            <p:spPr>
              <a:xfrm>
                <a:off x="6781800" y="3820212"/>
                <a:ext cx="2611120" cy="2611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0">
                <a:extLst>
                  <a:ext uri="{FF2B5EF4-FFF2-40B4-BE49-F238E27FC236}">
                    <a16:creationId xmlns:a16="http://schemas.microsoft.com/office/drawing/2014/main" id="{D3CD0846-8B6C-B4FB-3E9F-FBF1512646F8}"/>
                  </a:ext>
                </a:extLst>
              </p:cNvPr>
              <p:cNvSpPr/>
              <p:nvPr/>
            </p:nvSpPr>
            <p:spPr>
              <a:xfrm>
                <a:off x="4455030" y="4521202"/>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A125D66E-4903-82BD-65A3-9C48F04F514E}"/>
                  </a:ext>
                </a:extLst>
              </p:cNvPr>
              <p:cNvSpPr/>
              <p:nvPr/>
            </p:nvSpPr>
            <p:spPr>
              <a:xfrm>
                <a:off x="7704901" y="2171083"/>
                <a:ext cx="1320799" cy="1320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a:extLst>
                  <a:ext uri="{FF2B5EF4-FFF2-40B4-BE49-F238E27FC236}">
                    <a16:creationId xmlns:a16="http://schemas.microsoft.com/office/drawing/2014/main" id="{9C4B976F-712D-18DB-EC63-25A7DABF4412}"/>
                  </a:ext>
                </a:extLst>
              </p:cNvPr>
              <p:cNvSpPr/>
              <p:nvPr/>
            </p:nvSpPr>
            <p:spPr>
              <a:xfrm>
                <a:off x="5812725" y="4092967"/>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7740FFEF-CF9D-7052-F1C5-5A84911DC5D7}"/>
                  </a:ext>
                </a:extLst>
              </p:cNvPr>
              <p:cNvSpPr/>
              <p:nvPr/>
            </p:nvSpPr>
            <p:spPr>
              <a:xfrm>
                <a:off x="4414520" y="2602295"/>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C90B2E66-030B-5D17-7F2B-1ED771F05D48}"/>
                  </a:ext>
                </a:extLst>
              </p:cNvPr>
              <p:cNvSpPr/>
              <p:nvPr/>
            </p:nvSpPr>
            <p:spPr>
              <a:xfrm>
                <a:off x="3445446" y="3625787"/>
                <a:ext cx="1790829" cy="17908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9002F617-589A-8DCF-E891-0A087E376256}"/>
                  </a:ext>
                </a:extLst>
              </p:cNvPr>
              <p:cNvSpPr/>
              <p:nvPr/>
            </p:nvSpPr>
            <p:spPr>
              <a:xfrm>
                <a:off x="8709801" y="2052370"/>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B82E30D4-E0EC-20C4-64F6-EF3F52D67942}"/>
                  </a:ext>
                </a:extLst>
              </p:cNvPr>
              <p:cNvSpPr/>
              <p:nvPr/>
            </p:nvSpPr>
            <p:spPr>
              <a:xfrm>
                <a:off x="8709801" y="3901081"/>
                <a:ext cx="1790829" cy="17908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EA24311D-E103-CB75-2CC1-59E25E0A95B5}"/>
                  </a:ext>
                </a:extLst>
              </p:cNvPr>
              <p:cNvSpPr/>
              <p:nvPr/>
            </p:nvSpPr>
            <p:spPr>
              <a:xfrm>
                <a:off x="6664833" y="2578498"/>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93AC2541-79F5-AC66-5B66-DDF0E421E45B}"/>
                  </a:ext>
                </a:extLst>
              </p:cNvPr>
              <p:cNvSpPr/>
              <p:nvPr/>
            </p:nvSpPr>
            <p:spPr>
              <a:xfrm>
                <a:off x="1747092" y="3999141"/>
                <a:ext cx="1790829" cy="17908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22CD7972-C283-ED5B-4074-AD07D209378E}"/>
                  </a:ext>
                </a:extLst>
              </p:cNvPr>
              <p:cNvSpPr/>
              <p:nvPr/>
            </p:nvSpPr>
            <p:spPr>
              <a:xfrm>
                <a:off x="3282884" y="2809240"/>
                <a:ext cx="2611120" cy="2611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cxnSp>
          <p:nvCxnSpPr>
            <p:cNvPr id="28" name="Straight Connector 27">
              <a:extLst>
                <a:ext uri="{FF2B5EF4-FFF2-40B4-BE49-F238E27FC236}">
                  <a16:creationId xmlns:a16="http://schemas.microsoft.com/office/drawing/2014/main" id="{2DC0F98B-ABEE-4DAE-5A70-1E1D9F5DDC6E}"/>
                </a:ext>
              </a:extLst>
            </p:cNvPr>
            <p:cNvCxnSpPr/>
            <p:nvPr/>
          </p:nvCxnSpPr>
          <p:spPr>
            <a:xfrm>
              <a:off x="6018378" y="6073914"/>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23046BD-6503-BCB5-B269-F599EC706D98}"/>
                </a:ext>
              </a:extLst>
            </p:cNvPr>
            <p:cNvCxnSpPr/>
            <p:nvPr/>
          </p:nvCxnSpPr>
          <p:spPr>
            <a:xfrm>
              <a:off x="6376999" y="5727243"/>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D8DF10D-6B5D-F2D6-46E2-10EAA9582C41}"/>
                </a:ext>
              </a:extLst>
            </p:cNvPr>
            <p:cNvCxnSpPr/>
            <p:nvPr/>
          </p:nvCxnSpPr>
          <p:spPr>
            <a:xfrm>
              <a:off x="4612736" y="6255029"/>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720128-2105-B00F-FE07-B7B020029D1A}"/>
                </a:ext>
              </a:extLst>
            </p:cNvPr>
            <p:cNvCxnSpPr/>
            <p:nvPr/>
          </p:nvCxnSpPr>
          <p:spPr>
            <a:xfrm>
              <a:off x="7387101" y="6293517"/>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D644A23-89F5-7EC8-4AB7-15E13E4F2BC6}"/>
                </a:ext>
              </a:extLst>
            </p:cNvPr>
            <p:cNvCxnSpPr>
              <a:cxnSpLocks/>
            </p:cNvCxnSpPr>
            <p:nvPr/>
          </p:nvCxnSpPr>
          <p:spPr>
            <a:xfrm>
              <a:off x="3183751" y="5836703"/>
              <a:ext cx="0" cy="418327"/>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highlight>
                  <a:srgbClr val="FFFF00"/>
                </a:highlight>
              </a:rPr>
              <a:t>Harmful socio-cultural norms</a:t>
            </a:r>
            <a:endParaRPr lang="en-CA" dirty="0">
              <a:highlight>
                <a:srgbClr val="FFFF00"/>
              </a:highlight>
            </a:endParaRPr>
          </a:p>
        </p:txBody>
      </p:sp>
      <p:sp>
        <p:nvSpPr>
          <p:cNvPr id="22" name="TextBox 21">
            <a:extLst>
              <a:ext uri="{FF2B5EF4-FFF2-40B4-BE49-F238E27FC236}">
                <a16:creationId xmlns:a16="http://schemas.microsoft.com/office/drawing/2014/main" id="{14A0A6AE-0E90-A1C0-9974-AA78F39216FF}"/>
              </a:ext>
            </a:extLst>
          </p:cNvPr>
          <p:cNvSpPr txBox="1"/>
          <p:nvPr/>
        </p:nvSpPr>
        <p:spPr>
          <a:xfrm>
            <a:off x="1735008" y="2832806"/>
            <a:ext cx="2400862" cy="461665"/>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Ageism</a:t>
            </a:r>
            <a:endParaRPr lang="en-BE" sz="2400"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CEDCABCF-5C95-8EB8-65D2-69AB1195D3E3}"/>
              </a:ext>
            </a:extLst>
          </p:cNvPr>
          <p:cNvSpPr txBox="1"/>
          <p:nvPr/>
        </p:nvSpPr>
        <p:spPr>
          <a:xfrm>
            <a:off x="3140829" y="4085115"/>
            <a:ext cx="2400862" cy="461665"/>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Racism</a:t>
            </a:r>
            <a:endParaRPr lang="en-BE" sz="240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D0B4139-DC34-21F7-3B2D-6C4D24D09048}"/>
              </a:ext>
            </a:extLst>
          </p:cNvPr>
          <p:cNvSpPr txBox="1"/>
          <p:nvPr/>
        </p:nvSpPr>
        <p:spPr>
          <a:xfrm>
            <a:off x="4328305" y="2384982"/>
            <a:ext cx="2400862" cy="461665"/>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Ableism</a:t>
            </a:r>
            <a:endParaRPr lang="en-BE" sz="2400"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22986E8-1E8E-AF6D-1AAB-4AF202A25516}"/>
              </a:ext>
            </a:extLst>
          </p:cNvPr>
          <p:cNvSpPr txBox="1"/>
          <p:nvPr/>
        </p:nvSpPr>
        <p:spPr>
          <a:xfrm>
            <a:off x="6455385" y="4229351"/>
            <a:ext cx="2689802" cy="461665"/>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Homophobia</a:t>
            </a:r>
            <a:endParaRPr lang="en-BE" sz="24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29DD133-93B4-7056-DCCF-815F037A7753}"/>
              </a:ext>
            </a:extLst>
          </p:cNvPr>
          <p:cNvSpPr txBox="1"/>
          <p:nvPr/>
        </p:nvSpPr>
        <p:spPr>
          <a:xfrm>
            <a:off x="7867156" y="2813572"/>
            <a:ext cx="2400862" cy="461665"/>
          </a:xfrm>
          <a:prstGeom prst="rect">
            <a:avLst/>
          </a:prstGeom>
          <a:noFill/>
        </p:spPr>
        <p:txBody>
          <a:bodyPr wrap="square" rtlCol="0">
            <a:spAutoFit/>
          </a:bodyPr>
          <a:lstStyle/>
          <a:p>
            <a:pPr algn="ctr"/>
            <a:r>
              <a:rPr lang="en-GB" sz="2400" dirty="0">
                <a:solidFill>
                  <a:schemeClr val="bg1"/>
                </a:solidFill>
                <a:latin typeface="Arial" panose="020B0604020202020204" pitchFamily="34" charset="0"/>
                <a:cs typeface="Arial" panose="020B0604020202020204" pitchFamily="34" charset="0"/>
              </a:rPr>
              <a:t>Classism</a:t>
            </a:r>
            <a:endParaRPr lang="en-BE" sz="2400" dirty="0">
              <a:solidFill>
                <a:schemeClr val="bg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A57B4AA-3B44-6A58-A3DD-41B1D867464F}"/>
              </a:ext>
            </a:extLst>
          </p:cNvPr>
          <p:cNvSpPr txBox="1"/>
          <p:nvPr/>
        </p:nvSpPr>
        <p:spPr>
          <a:xfrm>
            <a:off x="4846874" y="3377207"/>
            <a:ext cx="2849725" cy="461665"/>
          </a:xfrm>
          <a:prstGeom prst="rect">
            <a:avLst/>
          </a:prstGeom>
          <a:noFill/>
        </p:spPr>
        <p:txBody>
          <a:bodyPr wrap="square">
            <a:spAutoFit/>
          </a:bodyPr>
          <a:lstStyle/>
          <a:p>
            <a:pPr algn="ctr"/>
            <a:r>
              <a:rPr lang="en-CA" sz="2400" dirty="0">
                <a:solidFill>
                  <a:schemeClr val="bg1"/>
                </a:solidFill>
                <a:latin typeface="Arial" panose="020B0604020202020204" pitchFamily="34" charset="0"/>
                <a:cs typeface="Arial" panose="020B0604020202020204" pitchFamily="34" charset="0"/>
              </a:rPr>
              <a:t>Sexism</a:t>
            </a:r>
          </a:p>
        </p:txBody>
      </p:sp>
    </p:spTree>
    <p:extLst>
      <p:ext uri="{BB962C8B-B14F-4D97-AF65-F5344CB8AC3E}">
        <p14:creationId xmlns:p14="http://schemas.microsoft.com/office/powerpoint/2010/main" val="105869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184820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peech Bubble: Rectangle with Corners Rounded 42">
            <a:extLst>
              <a:ext uri="{FF2B5EF4-FFF2-40B4-BE49-F238E27FC236}">
                <a16:creationId xmlns:a16="http://schemas.microsoft.com/office/drawing/2014/main" id="{F80C5B6F-1F32-F606-5016-F2FC4DBD654D}"/>
              </a:ext>
            </a:extLst>
          </p:cNvPr>
          <p:cNvSpPr/>
          <p:nvPr/>
        </p:nvSpPr>
        <p:spPr>
          <a:xfrm>
            <a:off x="1038003" y="1917426"/>
            <a:ext cx="3120572" cy="2750725"/>
          </a:xfrm>
          <a:prstGeom prst="wedgeRoundRectCallout">
            <a:avLst>
              <a:gd name="adj1" fmla="val -8275"/>
              <a:gd name="adj2" fmla="val 6144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2400" dirty="0">
                <a:solidFill>
                  <a:srgbClr val="000000"/>
                </a:solidFill>
                <a:effectLst/>
                <a:latin typeface="Arial" panose="020B0604020202020204" pitchFamily="34" charset="0"/>
                <a:ea typeface="Helvetica Neue"/>
                <a:cs typeface="Arial" panose="020B0604020202020204" pitchFamily="34" charset="0"/>
              </a:rPr>
              <a:t>How are children of different ages viewed and treated by the community?</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44" name="Speech Bubble: Rectangle with Corners Rounded 43">
            <a:extLst>
              <a:ext uri="{FF2B5EF4-FFF2-40B4-BE49-F238E27FC236}">
                <a16:creationId xmlns:a16="http://schemas.microsoft.com/office/drawing/2014/main" id="{B917F39A-AA94-5FAF-FF3F-176086526C07}"/>
              </a:ext>
            </a:extLst>
          </p:cNvPr>
          <p:cNvSpPr/>
          <p:nvPr/>
        </p:nvSpPr>
        <p:spPr>
          <a:xfrm>
            <a:off x="4630123" y="1917426"/>
            <a:ext cx="3120572" cy="2750725"/>
          </a:xfrm>
          <a:prstGeom prst="wedgeRoundRectCallout">
            <a:avLst>
              <a:gd name="adj1" fmla="val 9400"/>
              <a:gd name="adj2" fmla="val 61972"/>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2400" dirty="0">
                <a:solidFill>
                  <a:srgbClr val="000000"/>
                </a:solidFill>
                <a:effectLst/>
                <a:latin typeface="Arial" panose="020B0604020202020204" pitchFamily="34" charset="0"/>
                <a:ea typeface="Helvetica Neue"/>
                <a:cs typeface="Arial" panose="020B0604020202020204" pitchFamily="34" charset="0"/>
              </a:rPr>
              <a:t>When do children in the community become adults? </a:t>
            </a:r>
          </a:p>
        </p:txBody>
      </p:sp>
      <p:sp>
        <p:nvSpPr>
          <p:cNvPr id="45" name="Speech Bubble: Rectangle with Corners Rounded 44">
            <a:extLst>
              <a:ext uri="{FF2B5EF4-FFF2-40B4-BE49-F238E27FC236}">
                <a16:creationId xmlns:a16="http://schemas.microsoft.com/office/drawing/2014/main" id="{36DC764E-ED3C-1447-D5CB-DECFF149FA7D}"/>
              </a:ext>
            </a:extLst>
          </p:cNvPr>
          <p:cNvSpPr/>
          <p:nvPr/>
        </p:nvSpPr>
        <p:spPr>
          <a:xfrm>
            <a:off x="8222243" y="1917426"/>
            <a:ext cx="3120572" cy="2750725"/>
          </a:xfrm>
          <a:prstGeom prst="wedgeRoundRectCallout">
            <a:avLst>
              <a:gd name="adj1" fmla="val 42423"/>
              <a:gd name="adj2" fmla="val 63028"/>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en-US" sz="2400" dirty="0">
                <a:solidFill>
                  <a:srgbClr val="000000"/>
                </a:solidFill>
                <a:effectLst/>
                <a:latin typeface="Arial" panose="020B0604020202020204" pitchFamily="34" charset="0"/>
                <a:ea typeface="Helvetica Neue"/>
                <a:cs typeface="Arial" panose="020B0604020202020204" pitchFamily="34" charset="0"/>
              </a:rPr>
              <a:t>How are children disciplined in the community?</a:t>
            </a:r>
          </a:p>
        </p:txBody>
      </p:sp>
      <p:sp>
        <p:nvSpPr>
          <p:cNvPr id="2" name="Title 1">
            <a:extLst>
              <a:ext uri="{FF2B5EF4-FFF2-40B4-BE49-F238E27FC236}">
                <a16:creationId xmlns:a16="http://schemas.microsoft.com/office/drawing/2014/main" id="{35DAD612-143D-4160-ADB7-1BB04298170D}"/>
              </a:ext>
            </a:extLst>
          </p:cNvPr>
          <p:cNvSpPr>
            <a:spLocks noGrp="1"/>
          </p:cNvSpPr>
          <p:nvPr>
            <p:ph type="title"/>
          </p:nvPr>
        </p:nvSpPr>
        <p:spPr>
          <a:xfrm>
            <a:off x="421079" y="120516"/>
            <a:ext cx="10515600" cy="868968"/>
          </a:xfrm>
        </p:spPr>
        <p:txBody>
          <a:bodyPr>
            <a:normAutofit/>
          </a:bodyPr>
          <a:lstStyle/>
          <a:p>
            <a:pPr algn="l"/>
            <a:r>
              <a:rPr lang="en-CA" dirty="0">
                <a:latin typeface="Arial"/>
                <a:cs typeface="Arial"/>
              </a:rPr>
              <a:t>Society and community level: views on childhood</a:t>
            </a:r>
            <a:endParaRPr lang="en-CA" dirty="0"/>
          </a:p>
        </p:txBody>
      </p:sp>
      <p:grpSp>
        <p:nvGrpSpPr>
          <p:cNvPr id="15" name="Group 14">
            <a:extLst>
              <a:ext uri="{FF2B5EF4-FFF2-40B4-BE49-F238E27FC236}">
                <a16:creationId xmlns:a16="http://schemas.microsoft.com/office/drawing/2014/main" id="{F05CC875-9548-0926-53AA-D8821AB498E9}"/>
              </a:ext>
            </a:extLst>
          </p:cNvPr>
          <p:cNvGrpSpPr/>
          <p:nvPr/>
        </p:nvGrpSpPr>
        <p:grpSpPr>
          <a:xfrm>
            <a:off x="10228983" y="337468"/>
            <a:ext cx="1587872" cy="1368854"/>
            <a:chOff x="10228983" y="337468"/>
            <a:chExt cx="1587872" cy="1368854"/>
          </a:xfrm>
        </p:grpSpPr>
        <p:sp>
          <p:nvSpPr>
            <p:cNvPr id="16" name="Hexagon 15">
              <a:extLst>
                <a:ext uri="{FF2B5EF4-FFF2-40B4-BE49-F238E27FC236}">
                  <a16:creationId xmlns:a16="http://schemas.microsoft.com/office/drawing/2014/main" id="{42EA2413-3B74-2186-716F-AD4A6E6E366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939F65EF-CC43-CE2B-75CC-3EE13A5F1FBB}"/>
                </a:ext>
              </a:extLst>
            </p:cNvPr>
            <p:cNvGrpSpPr/>
            <p:nvPr/>
          </p:nvGrpSpPr>
          <p:grpSpPr>
            <a:xfrm>
              <a:off x="10621771" y="762700"/>
              <a:ext cx="562136" cy="634675"/>
              <a:chOff x="760175" y="830142"/>
              <a:chExt cx="867619" cy="979579"/>
            </a:xfrm>
          </p:grpSpPr>
          <p:sp>
            <p:nvSpPr>
              <p:cNvPr id="32" name="Rectangle 31">
                <a:extLst>
                  <a:ext uri="{FF2B5EF4-FFF2-40B4-BE49-F238E27FC236}">
                    <a16:creationId xmlns:a16="http://schemas.microsoft.com/office/drawing/2014/main" id="{90133050-F102-4020-09C3-9FC6E2E363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9</a:t>
                </a:r>
              </a:p>
            </p:txBody>
          </p:sp>
          <p:sp>
            <p:nvSpPr>
              <p:cNvPr id="33" name="Rectangle 32">
                <a:extLst>
                  <a:ext uri="{FF2B5EF4-FFF2-40B4-BE49-F238E27FC236}">
                    <a16:creationId xmlns:a16="http://schemas.microsoft.com/office/drawing/2014/main" id="{16E13E37-1067-A2F3-C0B7-BF317517A346}"/>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 name="Group 17">
              <a:extLst>
                <a:ext uri="{FF2B5EF4-FFF2-40B4-BE49-F238E27FC236}">
                  <a16:creationId xmlns:a16="http://schemas.microsoft.com/office/drawing/2014/main" id="{15CA8CD0-DE8D-B16A-AE6A-1694861A32CD}"/>
                </a:ext>
              </a:extLst>
            </p:cNvPr>
            <p:cNvGrpSpPr/>
            <p:nvPr/>
          </p:nvGrpSpPr>
          <p:grpSpPr>
            <a:xfrm>
              <a:off x="11325415" y="762701"/>
              <a:ext cx="182192" cy="634674"/>
              <a:chOff x="2121762" y="2323619"/>
              <a:chExt cx="200378" cy="825210"/>
            </a:xfrm>
          </p:grpSpPr>
          <p:sp>
            <p:nvSpPr>
              <p:cNvPr id="30" name="Isosceles Triangle 29">
                <a:extLst>
                  <a:ext uri="{FF2B5EF4-FFF2-40B4-BE49-F238E27FC236}">
                    <a16:creationId xmlns:a16="http://schemas.microsoft.com/office/drawing/2014/main" id="{80286C5C-0E63-73CF-EA9B-76227FA8B673}"/>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CB573535-C155-AF8C-1971-DE16088F375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2" name="Group 41">
            <a:extLst>
              <a:ext uri="{FF2B5EF4-FFF2-40B4-BE49-F238E27FC236}">
                <a16:creationId xmlns:a16="http://schemas.microsoft.com/office/drawing/2014/main" id="{99BEA963-E379-37F7-026D-D1DACB90828D}"/>
              </a:ext>
            </a:extLst>
          </p:cNvPr>
          <p:cNvGrpSpPr/>
          <p:nvPr/>
        </p:nvGrpSpPr>
        <p:grpSpPr>
          <a:xfrm>
            <a:off x="7016916" y="4332700"/>
            <a:ext cx="4308499" cy="1975956"/>
            <a:chOff x="4101417" y="4550496"/>
            <a:chExt cx="4284315" cy="1964865"/>
          </a:xfrm>
        </p:grpSpPr>
        <p:grpSp>
          <p:nvGrpSpPr>
            <p:cNvPr id="19" name="Group 18">
              <a:extLst>
                <a:ext uri="{FF2B5EF4-FFF2-40B4-BE49-F238E27FC236}">
                  <a16:creationId xmlns:a16="http://schemas.microsoft.com/office/drawing/2014/main" id="{94042158-F7F7-BF61-F3AA-A77EDE015B72}"/>
                </a:ext>
              </a:extLst>
            </p:cNvPr>
            <p:cNvGrpSpPr/>
            <p:nvPr/>
          </p:nvGrpSpPr>
          <p:grpSpPr>
            <a:xfrm>
              <a:off x="5026136" y="4550496"/>
              <a:ext cx="2351206" cy="1964865"/>
              <a:chOff x="6753502" y="4766094"/>
              <a:chExt cx="1164705" cy="1044047"/>
            </a:xfrm>
            <a:solidFill>
              <a:schemeClr val="accent2">
                <a:lumMod val="75000"/>
              </a:schemeClr>
            </a:solidFill>
          </p:grpSpPr>
          <p:grpSp>
            <p:nvGrpSpPr>
              <p:cNvPr id="20" name="Group 19">
                <a:extLst>
                  <a:ext uri="{FF2B5EF4-FFF2-40B4-BE49-F238E27FC236}">
                    <a16:creationId xmlns:a16="http://schemas.microsoft.com/office/drawing/2014/main" id="{A9ADCE6B-5B91-1E40-1EDC-82CAE88F5834}"/>
                  </a:ext>
                </a:extLst>
              </p:cNvPr>
              <p:cNvGrpSpPr/>
              <p:nvPr/>
            </p:nvGrpSpPr>
            <p:grpSpPr>
              <a:xfrm>
                <a:off x="6753502" y="5024349"/>
                <a:ext cx="500332" cy="459236"/>
                <a:chOff x="6376458" y="4851543"/>
                <a:chExt cx="774687" cy="711057"/>
              </a:xfrm>
              <a:grpFill/>
            </p:grpSpPr>
            <p:sp>
              <p:nvSpPr>
                <p:cNvPr id="27" name="Trapezoid 26">
                  <a:extLst>
                    <a:ext uri="{FF2B5EF4-FFF2-40B4-BE49-F238E27FC236}">
                      <a16:creationId xmlns:a16="http://schemas.microsoft.com/office/drawing/2014/main" id="{59D854FE-B5D8-A234-182E-9177D2E23DBA}"/>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8B34478F-7F56-81CD-5DDE-25D52FDC1D3C}"/>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 name="Group 20">
                <a:extLst>
                  <a:ext uri="{FF2B5EF4-FFF2-40B4-BE49-F238E27FC236}">
                    <a16:creationId xmlns:a16="http://schemas.microsoft.com/office/drawing/2014/main" id="{D6409091-746C-D058-86C7-53253C81B295}"/>
                  </a:ext>
                </a:extLst>
              </p:cNvPr>
              <p:cNvGrpSpPr/>
              <p:nvPr/>
            </p:nvGrpSpPr>
            <p:grpSpPr>
              <a:xfrm>
                <a:off x="7300192" y="4766094"/>
                <a:ext cx="500332" cy="459236"/>
                <a:chOff x="6376458" y="4851543"/>
                <a:chExt cx="774687" cy="711057"/>
              </a:xfrm>
              <a:grpFill/>
            </p:grpSpPr>
            <p:sp>
              <p:nvSpPr>
                <p:cNvPr id="25" name="Trapezoid 24">
                  <a:extLst>
                    <a:ext uri="{FF2B5EF4-FFF2-40B4-BE49-F238E27FC236}">
                      <a16:creationId xmlns:a16="http://schemas.microsoft.com/office/drawing/2014/main" id="{1E96FE8B-8D24-C6D0-7FA7-A4C452D9AE84}"/>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ectangle 25">
                  <a:extLst>
                    <a:ext uri="{FF2B5EF4-FFF2-40B4-BE49-F238E27FC236}">
                      <a16:creationId xmlns:a16="http://schemas.microsoft.com/office/drawing/2014/main" id="{6C1E5371-9625-08D7-17FB-B706AA90CB97}"/>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2" name="Group 21">
                <a:extLst>
                  <a:ext uri="{FF2B5EF4-FFF2-40B4-BE49-F238E27FC236}">
                    <a16:creationId xmlns:a16="http://schemas.microsoft.com/office/drawing/2014/main" id="{95FDC7A5-3AC0-1699-ACF6-088823576441}"/>
                  </a:ext>
                </a:extLst>
              </p:cNvPr>
              <p:cNvGrpSpPr/>
              <p:nvPr/>
            </p:nvGrpSpPr>
            <p:grpSpPr>
              <a:xfrm>
                <a:off x="7417875" y="5350905"/>
                <a:ext cx="500332" cy="459236"/>
                <a:chOff x="6376458" y="4851543"/>
                <a:chExt cx="774687" cy="711057"/>
              </a:xfrm>
              <a:grpFill/>
            </p:grpSpPr>
            <p:sp>
              <p:nvSpPr>
                <p:cNvPr id="23" name="Trapezoid 22">
                  <a:extLst>
                    <a:ext uri="{FF2B5EF4-FFF2-40B4-BE49-F238E27FC236}">
                      <a16:creationId xmlns:a16="http://schemas.microsoft.com/office/drawing/2014/main" id="{141FAB09-F038-CA92-1A01-95272E41FD35}"/>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F70BDC05-2A79-59EE-4382-973FB026AE49}"/>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6" name="Group 5">
              <a:extLst>
                <a:ext uri="{FF2B5EF4-FFF2-40B4-BE49-F238E27FC236}">
                  <a16:creationId xmlns:a16="http://schemas.microsoft.com/office/drawing/2014/main" id="{90C6D9D1-EF27-BAF2-4B4E-F1F8F972325A}"/>
                </a:ext>
              </a:extLst>
            </p:cNvPr>
            <p:cNvGrpSpPr/>
            <p:nvPr/>
          </p:nvGrpSpPr>
          <p:grpSpPr>
            <a:xfrm>
              <a:off x="7588004" y="5066329"/>
              <a:ext cx="253795" cy="564154"/>
              <a:chOff x="7123547" y="4391502"/>
              <a:chExt cx="671707" cy="1493118"/>
            </a:xfrm>
          </p:grpSpPr>
          <p:sp>
            <p:nvSpPr>
              <p:cNvPr id="3" name="Round Same Side Corner Rectangle 46">
                <a:extLst>
                  <a:ext uri="{FF2B5EF4-FFF2-40B4-BE49-F238E27FC236}">
                    <a16:creationId xmlns:a16="http://schemas.microsoft.com/office/drawing/2014/main" id="{1409C73C-FAC1-2B82-26AF-57B7D519C9B7}"/>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Oval 3">
                <a:extLst>
                  <a:ext uri="{FF2B5EF4-FFF2-40B4-BE49-F238E27FC236}">
                    <a16:creationId xmlns:a16="http://schemas.microsoft.com/office/drawing/2014/main" id="{648E590C-79CD-0C38-DA1C-2EB71E1F86A8}"/>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 name="Group 6">
              <a:extLst>
                <a:ext uri="{FF2B5EF4-FFF2-40B4-BE49-F238E27FC236}">
                  <a16:creationId xmlns:a16="http://schemas.microsoft.com/office/drawing/2014/main" id="{E1BC8F50-2AED-8D1A-64B0-982785DD1775}"/>
                </a:ext>
              </a:extLst>
            </p:cNvPr>
            <p:cNvGrpSpPr/>
            <p:nvPr/>
          </p:nvGrpSpPr>
          <p:grpSpPr>
            <a:xfrm>
              <a:off x="4101417" y="5215021"/>
              <a:ext cx="253795" cy="564154"/>
              <a:chOff x="7123547" y="4391502"/>
              <a:chExt cx="671707" cy="1493118"/>
            </a:xfrm>
          </p:grpSpPr>
          <p:sp>
            <p:nvSpPr>
              <p:cNvPr id="12" name="Round Same Side Corner Rectangle 46">
                <a:extLst>
                  <a:ext uri="{FF2B5EF4-FFF2-40B4-BE49-F238E27FC236}">
                    <a16:creationId xmlns:a16="http://schemas.microsoft.com/office/drawing/2014/main" id="{49E90A40-C249-53D8-A15A-D5E924C27E04}"/>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37C1B1A9-0C3F-6B6C-E05B-A8E9740673F9}"/>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4" name="Group 13">
              <a:extLst>
                <a:ext uri="{FF2B5EF4-FFF2-40B4-BE49-F238E27FC236}">
                  <a16:creationId xmlns:a16="http://schemas.microsoft.com/office/drawing/2014/main" id="{AFF60A6D-F730-326B-11E3-E96CCCEFE4EF}"/>
                </a:ext>
              </a:extLst>
            </p:cNvPr>
            <p:cNvGrpSpPr/>
            <p:nvPr/>
          </p:nvGrpSpPr>
          <p:grpSpPr>
            <a:xfrm>
              <a:off x="4578273" y="5579731"/>
              <a:ext cx="253795" cy="564154"/>
              <a:chOff x="7123547" y="4391502"/>
              <a:chExt cx="671707" cy="1493118"/>
            </a:xfrm>
          </p:grpSpPr>
          <p:sp>
            <p:nvSpPr>
              <p:cNvPr id="34" name="Round Same Side Corner Rectangle 46">
                <a:extLst>
                  <a:ext uri="{FF2B5EF4-FFF2-40B4-BE49-F238E27FC236}">
                    <a16:creationId xmlns:a16="http://schemas.microsoft.com/office/drawing/2014/main" id="{5B90026A-92B7-08ED-4308-0D79974220F6}"/>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Oval 34">
                <a:extLst>
                  <a:ext uri="{FF2B5EF4-FFF2-40B4-BE49-F238E27FC236}">
                    <a16:creationId xmlns:a16="http://schemas.microsoft.com/office/drawing/2014/main" id="{73ABECB0-B012-ABA7-CC11-3D6A96743212}"/>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6" name="Group 35">
              <a:extLst>
                <a:ext uri="{FF2B5EF4-FFF2-40B4-BE49-F238E27FC236}">
                  <a16:creationId xmlns:a16="http://schemas.microsoft.com/office/drawing/2014/main" id="{D0DF403D-D4D8-EA31-913F-DDD540122326}"/>
                </a:ext>
              </a:extLst>
            </p:cNvPr>
            <p:cNvGrpSpPr/>
            <p:nvPr/>
          </p:nvGrpSpPr>
          <p:grpSpPr>
            <a:xfrm>
              <a:off x="5969102" y="5951207"/>
              <a:ext cx="253795" cy="564154"/>
              <a:chOff x="7123547" y="4391502"/>
              <a:chExt cx="671707" cy="1493118"/>
            </a:xfrm>
          </p:grpSpPr>
          <p:sp>
            <p:nvSpPr>
              <p:cNvPr id="37" name="Round Same Side Corner Rectangle 46">
                <a:extLst>
                  <a:ext uri="{FF2B5EF4-FFF2-40B4-BE49-F238E27FC236}">
                    <a16:creationId xmlns:a16="http://schemas.microsoft.com/office/drawing/2014/main" id="{8CA38DC7-CB95-48BC-892E-A73A613F62B7}"/>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Oval 37">
                <a:extLst>
                  <a:ext uri="{FF2B5EF4-FFF2-40B4-BE49-F238E27FC236}">
                    <a16:creationId xmlns:a16="http://schemas.microsoft.com/office/drawing/2014/main" id="{CF70CB60-689A-1242-DBDE-F285E2634712}"/>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4F0AE418-E9E3-6B8B-BF3D-5ADAB8E2245E}"/>
                </a:ext>
              </a:extLst>
            </p:cNvPr>
            <p:cNvGrpSpPr/>
            <p:nvPr/>
          </p:nvGrpSpPr>
          <p:grpSpPr>
            <a:xfrm>
              <a:off x="8131937" y="5424552"/>
              <a:ext cx="253795" cy="564154"/>
              <a:chOff x="7123547" y="4391502"/>
              <a:chExt cx="671707" cy="1493118"/>
            </a:xfrm>
          </p:grpSpPr>
          <p:sp>
            <p:nvSpPr>
              <p:cNvPr id="40" name="Round Same Side Corner Rectangle 46">
                <a:extLst>
                  <a:ext uri="{FF2B5EF4-FFF2-40B4-BE49-F238E27FC236}">
                    <a16:creationId xmlns:a16="http://schemas.microsoft.com/office/drawing/2014/main" id="{DFBD7FFE-4DBE-0A93-2979-9488E4EE177C}"/>
                  </a:ext>
                </a:extLst>
              </p:cNvPr>
              <p:cNvSpPr/>
              <p:nvPr/>
            </p:nvSpPr>
            <p:spPr>
              <a:xfrm>
                <a:off x="7128473" y="5178575"/>
                <a:ext cx="664157" cy="70604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Oval 40">
                <a:extLst>
                  <a:ext uri="{FF2B5EF4-FFF2-40B4-BE49-F238E27FC236}">
                    <a16:creationId xmlns:a16="http://schemas.microsoft.com/office/drawing/2014/main" id="{2FAFE919-C15C-EB00-92AA-B91F5838B916}"/>
                  </a:ext>
                </a:extLst>
              </p:cNvPr>
              <p:cNvSpPr/>
              <p:nvPr/>
            </p:nvSpPr>
            <p:spPr>
              <a:xfrm>
                <a:off x="7123547" y="4391502"/>
                <a:ext cx="671707" cy="671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3445248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Child Protection Minimum Standards</a:t>
            </a:r>
            <a:endParaRPr lang="en-CA" dirty="0"/>
          </a:p>
        </p:txBody>
      </p:sp>
      <p:sp>
        <p:nvSpPr>
          <p:cNvPr id="8" name="TextBox 7">
            <a:extLst>
              <a:ext uri="{FF2B5EF4-FFF2-40B4-BE49-F238E27FC236}">
                <a16:creationId xmlns:a16="http://schemas.microsoft.com/office/drawing/2014/main" id="{C9E5A157-40FA-4DFB-A399-CF88505DCFA4}"/>
              </a:ext>
            </a:extLst>
          </p:cNvPr>
          <p:cNvSpPr txBox="1"/>
          <p:nvPr/>
        </p:nvSpPr>
        <p:spPr>
          <a:xfrm>
            <a:off x="2275840" y="2233506"/>
            <a:ext cx="2387600" cy="369332"/>
          </a:xfrm>
          <a:prstGeom prst="rect">
            <a:avLst/>
          </a:prstGeom>
          <a:noFill/>
        </p:spPr>
        <p:txBody>
          <a:bodyPr wrap="square">
            <a:spAutoFit/>
          </a:bodyPr>
          <a:lstStyle/>
          <a:p>
            <a:r>
              <a:rPr lang="en-US" b="1" dirty="0">
                <a:solidFill>
                  <a:schemeClr val="bg1"/>
                </a:solidFill>
                <a:effectLst/>
                <a:latin typeface="Helvetica Neue"/>
                <a:ea typeface="Calibri" panose="020F0502020204030204" pitchFamily="34" charset="0"/>
                <a:cs typeface="Calibri" panose="020F0502020204030204" pitchFamily="34" charset="0"/>
              </a:rPr>
              <a:t>Child protection</a:t>
            </a:r>
          </a:p>
        </p:txBody>
      </p:sp>
      <p:pic>
        <p:nvPicPr>
          <p:cNvPr id="4" name="Picture 3">
            <a:extLst>
              <a:ext uri="{FF2B5EF4-FFF2-40B4-BE49-F238E27FC236}">
                <a16:creationId xmlns:a16="http://schemas.microsoft.com/office/drawing/2014/main" id="{7F2856F2-BB85-274C-199B-BADCE1C43D30}"/>
              </a:ext>
            </a:extLst>
          </p:cNvPr>
          <p:cNvPicPr>
            <a:picLocks noChangeAspect="1"/>
          </p:cNvPicPr>
          <p:nvPr/>
        </p:nvPicPr>
        <p:blipFill>
          <a:blip r:embed="rId3"/>
          <a:stretch>
            <a:fillRect/>
          </a:stretch>
        </p:blipFill>
        <p:spPr>
          <a:xfrm>
            <a:off x="2032271" y="1862137"/>
            <a:ext cx="3402800" cy="3767244"/>
          </a:xfrm>
          <a:prstGeom prst="rect">
            <a:avLst/>
          </a:prstGeom>
          <a:ln>
            <a:solidFill>
              <a:schemeClr val="accent2">
                <a:lumMod val="75000"/>
              </a:schemeClr>
            </a:solidFill>
          </a:ln>
        </p:spPr>
      </p:pic>
      <p:pic>
        <p:nvPicPr>
          <p:cNvPr id="3" name="Google Shape;98;p8">
            <a:extLst>
              <a:ext uri="{FF2B5EF4-FFF2-40B4-BE49-F238E27FC236}">
                <a16:creationId xmlns:a16="http://schemas.microsoft.com/office/drawing/2014/main" id="{282917DA-3E4A-4C49-41D5-BF654922326B}"/>
              </a:ext>
            </a:extLst>
          </p:cNvPr>
          <p:cNvPicPr preferRelativeResize="0"/>
          <p:nvPr/>
        </p:nvPicPr>
        <p:blipFill rotWithShape="1">
          <a:blip r:embed="rId4">
            <a:alphaModFix/>
          </a:blip>
          <a:srcRect b="30173"/>
          <a:stretch/>
        </p:blipFill>
        <p:spPr>
          <a:xfrm>
            <a:off x="6206701" y="1862137"/>
            <a:ext cx="3910294" cy="3767244"/>
          </a:xfrm>
          <a:prstGeom prst="rect">
            <a:avLst/>
          </a:prstGeom>
          <a:noFill/>
          <a:ln w="9525" cap="flat" cmpd="sng">
            <a:solidFill>
              <a:schemeClr val="accent2">
                <a:lumMod val="75000"/>
              </a:schemeClr>
            </a:solidFill>
            <a:prstDash val="solid"/>
            <a:round/>
            <a:headEnd type="none" w="sm" len="sm"/>
            <a:tailEnd type="none" w="sm" len="sm"/>
          </a:ln>
        </p:spPr>
      </p:pic>
    </p:spTree>
    <p:extLst>
      <p:ext uri="{BB962C8B-B14F-4D97-AF65-F5344CB8AC3E}">
        <p14:creationId xmlns:p14="http://schemas.microsoft.com/office/powerpoint/2010/main" val="387724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2648932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20EC6670-9214-69AF-6D37-C6A78D5110A2}"/>
              </a:ext>
            </a:extLst>
          </p:cNvPr>
          <p:cNvSpPr/>
          <p:nvPr/>
        </p:nvSpPr>
        <p:spPr>
          <a:xfrm>
            <a:off x="5186581"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ectangle: Rounded Corners 43">
            <a:extLst>
              <a:ext uri="{FF2B5EF4-FFF2-40B4-BE49-F238E27FC236}">
                <a16:creationId xmlns:a16="http://schemas.microsoft.com/office/drawing/2014/main" id="{101B7327-6792-3917-5331-A355A332145F}"/>
              </a:ext>
            </a:extLst>
          </p:cNvPr>
          <p:cNvSpPr/>
          <p:nvPr/>
        </p:nvSpPr>
        <p:spPr>
          <a:xfrm>
            <a:off x="8772562"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ectangle: Rounded Corners 41">
            <a:extLst>
              <a:ext uri="{FF2B5EF4-FFF2-40B4-BE49-F238E27FC236}">
                <a16:creationId xmlns:a16="http://schemas.microsoft.com/office/drawing/2014/main" id="{A9F489F9-482B-F6A8-E123-0424BC7915E0}"/>
              </a:ext>
            </a:extLst>
          </p:cNvPr>
          <p:cNvSpPr/>
          <p:nvPr/>
        </p:nvSpPr>
        <p:spPr>
          <a:xfrm>
            <a:off x="1649045" y="1789033"/>
            <a:ext cx="1849209" cy="395862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Power Walk</a:t>
            </a:r>
            <a:endParaRPr lang="en-CA" dirty="0"/>
          </a:p>
        </p:txBody>
      </p:sp>
      <p:grpSp>
        <p:nvGrpSpPr>
          <p:cNvPr id="3" name="Group 2">
            <a:extLst>
              <a:ext uri="{FF2B5EF4-FFF2-40B4-BE49-F238E27FC236}">
                <a16:creationId xmlns:a16="http://schemas.microsoft.com/office/drawing/2014/main" id="{24DE80BC-BEA6-718C-F9A4-BF8FCB93F236}"/>
              </a:ext>
            </a:extLst>
          </p:cNvPr>
          <p:cNvGrpSpPr/>
          <p:nvPr/>
        </p:nvGrpSpPr>
        <p:grpSpPr>
          <a:xfrm>
            <a:off x="10228983" y="337468"/>
            <a:ext cx="1587872" cy="1368854"/>
            <a:chOff x="10228983" y="337468"/>
            <a:chExt cx="1587872" cy="1368854"/>
          </a:xfrm>
        </p:grpSpPr>
        <p:sp>
          <p:nvSpPr>
            <p:cNvPr id="5" name="Hexagon 4">
              <a:extLst>
                <a:ext uri="{FF2B5EF4-FFF2-40B4-BE49-F238E27FC236}">
                  <a16:creationId xmlns:a16="http://schemas.microsoft.com/office/drawing/2014/main" id="{FA3006FE-538B-FE0C-CF57-BB3C29C0659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5">
              <a:extLst>
                <a:ext uri="{FF2B5EF4-FFF2-40B4-BE49-F238E27FC236}">
                  <a16:creationId xmlns:a16="http://schemas.microsoft.com/office/drawing/2014/main" id="{72D72BB3-4138-6CD8-CF5A-AB245C4C5209}"/>
                </a:ext>
              </a:extLst>
            </p:cNvPr>
            <p:cNvGrpSpPr/>
            <p:nvPr/>
          </p:nvGrpSpPr>
          <p:grpSpPr>
            <a:xfrm>
              <a:off x="10621771" y="762700"/>
              <a:ext cx="562136" cy="634675"/>
              <a:chOff x="760175" y="830142"/>
              <a:chExt cx="867619" cy="979579"/>
            </a:xfrm>
          </p:grpSpPr>
          <p:sp>
            <p:nvSpPr>
              <p:cNvPr id="23" name="Rectangle 22">
                <a:extLst>
                  <a:ext uri="{FF2B5EF4-FFF2-40B4-BE49-F238E27FC236}">
                    <a16:creationId xmlns:a16="http://schemas.microsoft.com/office/drawing/2014/main" id="{41E5B7F6-9A3A-ED21-2A81-A4FBB1923C7F}"/>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latin typeface="Arial" panose="020B0604020202020204" pitchFamily="34" charset="0"/>
                    <a:cs typeface="Arial" panose="020B0604020202020204" pitchFamily="34" charset="0"/>
                  </a:rPr>
                  <a:t>10-11</a:t>
                </a:r>
              </a:p>
            </p:txBody>
          </p:sp>
          <p:sp>
            <p:nvSpPr>
              <p:cNvPr id="24" name="Rectangle 23">
                <a:extLst>
                  <a:ext uri="{FF2B5EF4-FFF2-40B4-BE49-F238E27FC236}">
                    <a16:creationId xmlns:a16="http://schemas.microsoft.com/office/drawing/2014/main" id="{9D6E9208-5F5A-BC44-351C-5898F7C05AF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 name="Group 6">
              <a:extLst>
                <a:ext uri="{FF2B5EF4-FFF2-40B4-BE49-F238E27FC236}">
                  <a16:creationId xmlns:a16="http://schemas.microsoft.com/office/drawing/2014/main" id="{626371F7-9C8E-60B7-BEC2-CAC59F101204}"/>
                </a:ext>
              </a:extLst>
            </p:cNvPr>
            <p:cNvGrpSpPr/>
            <p:nvPr/>
          </p:nvGrpSpPr>
          <p:grpSpPr>
            <a:xfrm>
              <a:off x="11325415" y="762701"/>
              <a:ext cx="182192" cy="634674"/>
              <a:chOff x="2121762" y="2323619"/>
              <a:chExt cx="200378" cy="825210"/>
            </a:xfrm>
          </p:grpSpPr>
          <p:sp>
            <p:nvSpPr>
              <p:cNvPr id="21" name="Isosceles Triangle 20">
                <a:extLst>
                  <a:ext uri="{FF2B5EF4-FFF2-40B4-BE49-F238E27FC236}">
                    <a16:creationId xmlns:a16="http://schemas.microsoft.com/office/drawing/2014/main" id="{406D2BF4-9E3B-1934-7A10-7AADF8927C5B}"/>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0B65AF87-8474-7EB8-2EA3-E261D307E0D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5" name="Group 44">
            <a:extLst>
              <a:ext uri="{FF2B5EF4-FFF2-40B4-BE49-F238E27FC236}">
                <a16:creationId xmlns:a16="http://schemas.microsoft.com/office/drawing/2014/main" id="{1DDF1A26-5581-BF46-F559-01C18CEAED43}"/>
              </a:ext>
            </a:extLst>
          </p:cNvPr>
          <p:cNvGrpSpPr/>
          <p:nvPr/>
        </p:nvGrpSpPr>
        <p:grpSpPr>
          <a:xfrm>
            <a:off x="1194461" y="2044542"/>
            <a:ext cx="2014598" cy="1294511"/>
            <a:chOff x="724660" y="1931288"/>
            <a:chExt cx="2014598" cy="1294511"/>
          </a:xfrm>
        </p:grpSpPr>
        <p:pic>
          <p:nvPicPr>
            <p:cNvPr id="29" name="Graphic 28" descr="Boot with solid fill">
              <a:extLst>
                <a:ext uri="{FF2B5EF4-FFF2-40B4-BE49-F238E27FC236}">
                  <a16:creationId xmlns:a16="http://schemas.microsoft.com/office/drawing/2014/main" id="{71FA1FA8-C3C8-E764-C227-5606008A7B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9261968">
              <a:off x="1824858" y="1931288"/>
              <a:ext cx="914400" cy="914400"/>
            </a:xfrm>
            <a:prstGeom prst="rect">
              <a:avLst/>
            </a:prstGeom>
          </p:spPr>
        </p:pic>
        <p:pic>
          <p:nvPicPr>
            <p:cNvPr id="30" name="Graphic 29" descr="Boot with solid fill">
              <a:extLst>
                <a:ext uri="{FF2B5EF4-FFF2-40B4-BE49-F238E27FC236}">
                  <a16:creationId xmlns:a16="http://schemas.microsoft.com/office/drawing/2014/main" id="{2EE2F626-5BF6-6727-4134-A1B09C8EE1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4660" y="2311399"/>
              <a:ext cx="914400" cy="914400"/>
            </a:xfrm>
            <a:prstGeom prst="rect">
              <a:avLst/>
            </a:prstGeom>
          </p:spPr>
        </p:pic>
      </p:grpSp>
      <p:grpSp>
        <p:nvGrpSpPr>
          <p:cNvPr id="46" name="Group 45">
            <a:extLst>
              <a:ext uri="{FF2B5EF4-FFF2-40B4-BE49-F238E27FC236}">
                <a16:creationId xmlns:a16="http://schemas.microsoft.com/office/drawing/2014/main" id="{ACCB1D78-2A4D-75F5-FCDE-A870DC919714}"/>
              </a:ext>
            </a:extLst>
          </p:cNvPr>
          <p:cNvGrpSpPr/>
          <p:nvPr/>
        </p:nvGrpSpPr>
        <p:grpSpPr>
          <a:xfrm>
            <a:off x="3956148" y="4171044"/>
            <a:ext cx="2224942" cy="1228271"/>
            <a:chOff x="4396357" y="4069443"/>
            <a:chExt cx="2224942" cy="1228271"/>
          </a:xfrm>
        </p:grpSpPr>
        <p:pic>
          <p:nvPicPr>
            <p:cNvPr id="38" name="Graphic 37" descr="High heel shoe with solid fill">
              <a:extLst>
                <a:ext uri="{FF2B5EF4-FFF2-40B4-BE49-F238E27FC236}">
                  <a16:creationId xmlns:a16="http://schemas.microsoft.com/office/drawing/2014/main" id="{4DF47891-6799-B0BA-E1B6-8BF98E443B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251348">
              <a:off x="5706899" y="4069443"/>
              <a:ext cx="914400" cy="914400"/>
            </a:xfrm>
            <a:prstGeom prst="rect">
              <a:avLst/>
            </a:prstGeom>
          </p:spPr>
        </p:pic>
        <p:pic>
          <p:nvPicPr>
            <p:cNvPr id="39" name="Graphic 38" descr="High heel shoe with solid fill">
              <a:extLst>
                <a:ext uri="{FF2B5EF4-FFF2-40B4-BE49-F238E27FC236}">
                  <a16:creationId xmlns:a16="http://schemas.microsoft.com/office/drawing/2014/main" id="{13BB4473-1B2F-3D2D-23F7-336A28CED3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6357" y="4383314"/>
              <a:ext cx="914400" cy="914400"/>
            </a:xfrm>
            <a:prstGeom prst="rect">
              <a:avLst/>
            </a:prstGeom>
          </p:spPr>
        </p:pic>
      </p:grpSp>
      <p:grpSp>
        <p:nvGrpSpPr>
          <p:cNvPr id="41" name="Group 40">
            <a:extLst>
              <a:ext uri="{FF2B5EF4-FFF2-40B4-BE49-F238E27FC236}">
                <a16:creationId xmlns:a16="http://schemas.microsoft.com/office/drawing/2014/main" id="{96E0D0D4-8B74-0810-4732-D17057CCBE2B}"/>
              </a:ext>
            </a:extLst>
          </p:cNvPr>
          <p:cNvGrpSpPr/>
          <p:nvPr/>
        </p:nvGrpSpPr>
        <p:grpSpPr>
          <a:xfrm>
            <a:off x="7491424" y="2702813"/>
            <a:ext cx="2070147" cy="1272480"/>
            <a:chOff x="5896518" y="2613720"/>
            <a:chExt cx="2070146" cy="1272480"/>
          </a:xfrm>
        </p:grpSpPr>
        <p:pic>
          <p:nvPicPr>
            <p:cNvPr id="36" name="Graphic 35" descr="Shoe with solid fill">
              <a:extLst>
                <a:ext uri="{FF2B5EF4-FFF2-40B4-BE49-F238E27FC236}">
                  <a16:creationId xmlns:a16="http://schemas.microsoft.com/office/drawing/2014/main" id="{932214ED-6E7E-9FEC-E804-F2A579F667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6518" y="2971800"/>
              <a:ext cx="914400" cy="914400"/>
            </a:xfrm>
            <a:prstGeom prst="rect">
              <a:avLst/>
            </a:prstGeom>
          </p:spPr>
        </p:pic>
        <p:pic>
          <p:nvPicPr>
            <p:cNvPr id="40" name="Graphic 39" descr="Shoe with solid fill">
              <a:extLst>
                <a:ext uri="{FF2B5EF4-FFF2-40B4-BE49-F238E27FC236}">
                  <a16:creationId xmlns:a16="http://schemas.microsoft.com/office/drawing/2014/main" id="{0B9E8AC1-BF30-7E7B-70A1-21D7C63C39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439554">
              <a:off x="7052264" y="2613720"/>
              <a:ext cx="914400" cy="914400"/>
            </a:xfrm>
            <a:prstGeom prst="rect">
              <a:avLst/>
            </a:prstGeom>
          </p:spPr>
        </p:pic>
      </p:grpSp>
    </p:spTree>
    <p:extLst>
      <p:ext uri="{BB962C8B-B14F-4D97-AF65-F5344CB8AC3E}">
        <p14:creationId xmlns:p14="http://schemas.microsoft.com/office/powerpoint/2010/main" val="40402648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458732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a:extLst>
              <a:ext uri="{FF2B5EF4-FFF2-40B4-BE49-F238E27FC236}">
                <a16:creationId xmlns:a16="http://schemas.microsoft.com/office/drawing/2014/main" id="{6B2B4B9D-8365-02AA-CD9A-FCD95F0EAF02}"/>
              </a:ext>
            </a:extLst>
          </p:cNvPr>
          <p:cNvSpPr txBox="1"/>
          <p:nvPr/>
        </p:nvSpPr>
        <p:spPr>
          <a:xfrm>
            <a:off x="4002506" y="-898060"/>
            <a:ext cx="4325427" cy="338554"/>
          </a:xfrm>
          <a:prstGeom prst="rect">
            <a:avLst/>
          </a:prstGeom>
          <a:noFill/>
        </p:spPr>
        <p:txBody>
          <a:bodyPr wrap="square" rtlCol="0">
            <a:spAutoFit/>
          </a:bodyPr>
          <a:lstStyle/>
          <a:p>
            <a:r>
              <a:rPr lang="en-US" sz="1600" b="1" spc="300" dirty="0">
                <a:solidFill>
                  <a:schemeClr val="tx2"/>
                </a:solidFill>
                <a:latin typeface="Helvetica Neue" panose="020B0604020202020204"/>
              </a:rPr>
              <a:t>POWER WHEEL</a:t>
            </a:r>
          </a:p>
        </p:txBody>
      </p:sp>
      <p:sp>
        <p:nvSpPr>
          <p:cNvPr id="64" name="TextBox 63">
            <a:extLst>
              <a:ext uri="{FF2B5EF4-FFF2-40B4-BE49-F238E27FC236}">
                <a16:creationId xmlns:a16="http://schemas.microsoft.com/office/drawing/2014/main" id="{F55DBE08-0D7E-49F6-727C-C74987FCB3AC}"/>
              </a:ext>
            </a:extLst>
          </p:cNvPr>
          <p:cNvSpPr txBox="1"/>
          <p:nvPr/>
        </p:nvSpPr>
        <p:spPr>
          <a:xfrm>
            <a:off x="772732" y="2955820"/>
            <a:ext cx="2193323" cy="673368"/>
          </a:xfrm>
          <a:prstGeom prst="rect">
            <a:avLst/>
          </a:prstGeom>
          <a:noFill/>
          <a:ln>
            <a:noFill/>
          </a:ln>
        </p:spPr>
        <p:txBody>
          <a:bodyPr wrap="square" lIns="90000" tIns="90000" rIns="90000" bIns="90000" rtlCol="0" anchor="ctr">
            <a:noAutofit/>
          </a:bodyPr>
          <a:lstStyle/>
          <a:p>
            <a:pPr algn="ctr"/>
            <a:r>
              <a:rPr lang="en-US" sz="2000" b="1" dirty="0">
                <a:solidFill>
                  <a:schemeClr val="accent2"/>
                </a:solidFill>
                <a:latin typeface="Arial"/>
                <a:cs typeface="Arial"/>
              </a:rPr>
              <a:t>Privilege/Power/Advantage</a:t>
            </a:r>
            <a:endParaRPr lang="en-CA" sz="2000" b="1" dirty="0">
              <a:solidFill>
                <a:schemeClr val="accent2"/>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B0C55F3A-9C67-2763-CA85-E9176D5FDF5E}"/>
              </a:ext>
            </a:extLst>
          </p:cNvPr>
          <p:cNvSpPr txBox="1"/>
          <p:nvPr/>
        </p:nvSpPr>
        <p:spPr>
          <a:xfrm>
            <a:off x="542699" y="4018823"/>
            <a:ext cx="2656051" cy="738953"/>
          </a:xfrm>
          <a:prstGeom prst="rect">
            <a:avLst/>
          </a:prstGeom>
          <a:noFill/>
          <a:ln>
            <a:noFill/>
          </a:ln>
        </p:spPr>
        <p:txBody>
          <a:bodyPr wrap="square" lIns="90000" tIns="90000" rIns="90000" bIns="90000" rtlCol="0" anchor="ctr">
            <a:noAutofit/>
          </a:bodyPr>
          <a:lstStyle/>
          <a:p>
            <a:pPr algn="ctr"/>
            <a:r>
              <a:rPr lang="en-US" sz="2000" b="1" dirty="0">
                <a:solidFill>
                  <a:schemeClr val="accent5"/>
                </a:solidFill>
                <a:latin typeface="Arial"/>
                <a:cs typeface="Arial"/>
              </a:rPr>
              <a:t>Oppression/Lack of Power/ Disadvantage</a:t>
            </a:r>
            <a:endParaRPr lang="en-CA" sz="2000" b="1" dirty="0">
              <a:solidFill>
                <a:schemeClr val="accent5"/>
              </a:solidFill>
              <a:latin typeface="Arial"/>
              <a:cs typeface="Arial"/>
            </a:endParaRPr>
          </a:p>
        </p:txBody>
      </p:sp>
      <p:sp>
        <p:nvSpPr>
          <p:cNvPr id="66" name="TextBox 65">
            <a:extLst>
              <a:ext uri="{FF2B5EF4-FFF2-40B4-BE49-F238E27FC236}">
                <a16:creationId xmlns:a16="http://schemas.microsoft.com/office/drawing/2014/main" id="{BED4FF9A-1314-79A6-0023-67D4BC3A39F8}"/>
              </a:ext>
            </a:extLst>
          </p:cNvPr>
          <p:cNvSpPr txBox="1"/>
          <p:nvPr/>
        </p:nvSpPr>
        <p:spPr>
          <a:xfrm>
            <a:off x="2755622" y="3045558"/>
            <a:ext cx="2158027" cy="409826"/>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Male &amp; masculine</a:t>
            </a:r>
          </a:p>
          <a:p>
            <a:pPr algn="r"/>
            <a:r>
              <a:rPr lang="en-US" sz="1400" dirty="0">
                <a:latin typeface="Arial" panose="020B0604020202020204" pitchFamily="34" charset="0"/>
                <a:cs typeface="Arial" panose="020B0604020202020204" pitchFamily="34" charset="0"/>
              </a:rPr>
              <a:t>Female &amp; feminine</a:t>
            </a:r>
            <a:endParaRPr lang="en-CA"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0013863-5062-BE48-A221-5DC87801127F}"/>
              </a:ext>
            </a:extLst>
          </p:cNvPr>
          <p:cNvSpPr txBox="1"/>
          <p:nvPr/>
        </p:nvSpPr>
        <p:spPr>
          <a:xfrm>
            <a:off x="3444112" y="2612805"/>
            <a:ext cx="1525329" cy="374914"/>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Male</a:t>
            </a:r>
            <a:endParaRPr lang="en-CA" sz="1400" dirty="0">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02B6F146-933F-8A69-6352-2C337C417A5A}"/>
              </a:ext>
            </a:extLst>
          </p:cNvPr>
          <p:cNvSpPr txBox="1"/>
          <p:nvPr/>
        </p:nvSpPr>
        <p:spPr>
          <a:xfrm>
            <a:off x="3935565" y="2102816"/>
            <a:ext cx="1525329" cy="374914"/>
          </a:xfrm>
          <a:prstGeom prst="rect">
            <a:avLst/>
          </a:prstGeom>
          <a:noFill/>
          <a:ln>
            <a:noFill/>
          </a:ln>
        </p:spPr>
        <p:txBody>
          <a:bodyPr wrap="square" lIns="90000" tIns="90000" rIns="90000" bIns="90000" rtlCol="0" anchor="ctr">
            <a:noAutofit/>
          </a:bodyPr>
          <a:lstStyle/>
          <a:p>
            <a:pPr algn="r"/>
            <a:r>
              <a:rPr lang="en-US" sz="1400" dirty="0">
                <a:latin typeface="Arial"/>
                <a:cs typeface="Arial"/>
              </a:rPr>
              <a:t>Person with light colored skin</a:t>
            </a:r>
            <a:endParaRPr lang="en-CA" sz="1400" dirty="0">
              <a:latin typeface="Arial"/>
              <a:cs typeface="Arial"/>
            </a:endParaRPr>
          </a:p>
        </p:txBody>
      </p:sp>
      <p:sp>
        <p:nvSpPr>
          <p:cNvPr id="78" name="TextBox 77">
            <a:extLst>
              <a:ext uri="{FF2B5EF4-FFF2-40B4-BE49-F238E27FC236}">
                <a16:creationId xmlns:a16="http://schemas.microsoft.com/office/drawing/2014/main" id="{C96EA31E-94F6-22CD-5197-077FAB723D65}"/>
              </a:ext>
            </a:extLst>
          </p:cNvPr>
          <p:cNvSpPr txBox="1"/>
          <p:nvPr/>
        </p:nvSpPr>
        <p:spPr>
          <a:xfrm>
            <a:off x="4561020" y="1570095"/>
            <a:ext cx="1525329" cy="374914"/>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Heterosexual</a:t>
            </a:r>
            <a:endParaRPr lang="en-CA" sz="1400" dirty="0">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1476D3B1-025C-8A1A-960D-4052C77D2E82}"/>
              </a:ext>
            </a:extLst>
          </p:cNvPr>
          <p:cNvSpPr txBox="1"/>
          <p:nvPr/>
        </p:nvSpPr>
        <p:spPr>
          <a:xfrm>
            <a:off x="5193044" y="1321683"/>
            <a:ext cx="1525329" cy="374914"/>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Able-bodied</a:t>
            </a:r>
            <a:endParaRPr lang="en-CA" sz="140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3D2A4329-8ADB-39E6-A4E9-F5C334FB95CE}"/>
              </a:ext>
            </a:extLst>
          </p:cNvPr>
          <p:cNvSpPr txBox="1"/>
          <p:nvPr/>
        </p:nvSpPr>
        <p:spPr>
          <a:xfrm>
            <a:off x="6467406" y="1168741"/>
            <a:ext cx="1860172" cy="454407"/>
          </a:xfrm>
          <a:prstGeom prst="rect">
            <a:avLst/>
          </a:prstGeom>
          <a:noFill/>
          <a:ln>
            <a:noFill/>
          </a:ln>
        </p:spPr>
        <p:txBody>
          <a:bodyPr wrap="square" lIns="90000" tIns="90000" rIns="90000" bIns="90000" rtlCol="0" anchor="ctr">
            <a:noAutofit/>
          </a:bodyPr>
          <a:lstStyle/>
          <a:p>
            <a:pPr algn="ctr"/>
            <a:r>
              <a:rPr lang="en-US" sz="1400" dirty="0">
                <a:latin typeface="Arial" panose="020B0604020202020204" pitchFamily="34" charset="0"/>
                <a:cs typeface="Arial" panose="020B0604020202020204" pitchFamily="34" charset="0"/>
              </a:rPr>
              <a:t>Educated / highly literate</a:t>
            </a:r>
            <a:endParaRPr lang="en-CA" sz="1400" dirty="0">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7549B812-455B-41A5-219F-C9E2095A70BA}"/>
              </a:ext>
            </a:extLst>
          </p:cNvPr>
          <p:cNvSpPr txBox="1"/>
          <p:nvPr/>
        </p:nvSpPr>
        <p:spPr>
          <a:xfrm>
            <a:off x="7887649" y="1531543"/>
            <a:ext cx="1525329" cy="374914"/>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Not displaced</a:t>
            </a:r>
            <a:endParaRPr lang="en-CA" sz="1400" dirty="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473C585A-E160-21AE-0C4C-32003B5E88DC}"/>
              </a:ext>
            </a:extLst>
          </p:cNvPr>
          <p:cNvSpPr txBox="1"/>
          <p:nvPr/>
        </p:nvSpPr>
        <p:spPr>
          <a:xfrm>
            <a:off x="8489768" y="1907005"/>
            <a:ext cx="1734219" cy="323830"/>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Wealthy, rich </a:t>
            </a:r>
            <a:endParaRPr lang="en-CA" sz="1400" dirty="0">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CF8A4AEE-0DD1-0978-71B6-A1A7EC06769A}"/>
              </a:ext>
            </a:extLst>
          </p:cNvPr>
          <p:cNvSpPr txBox="1"/>
          <p:nvPr/>
        </p:nvSpPr>
        <p:spPr>
          <a:xfrm>
            <a:off x="8822426" y="2361283"/>
            <a:ext cx="3332799" cy="232890"/>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Documented, having identification</a:t>
            </a:r>
            <a:endParaRPr lang="en-CA" sz="14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0937827-D1A5-579A-960B-9637753406A5}"/>
              </a:ext>
            </a:extLst>
          </p:cNvPr>
          <p:cNvSpPr txBox="1"/>
          <p:nvPr/>
        </p:nvSpPr>
        <p:spPr>
          <a:xfrm>
            <a:off x="9129492" y="3033573"/>
            <a:ext cx="1667698" cy="264666"/>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Ethnic majority</a:t>
            </a:r>
            <a:endParaRPr lang="en-CA" sz="14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CB15DDE-DA87-84CC-CA2F-E6289F36F335}"/>
              </a:ext>
            </a:extLst>
          </p:cNvPr>
          <p:cNvGrpSpPr/>
          <p:nvPr/>
        </p:nvGrpSpPr>
        <p:grpSpPr>
          <a:xfrm>
            <a:off x="967551" y="1694338"/>
            <a:ext cx="10883492" cy="4173016"/>
            <a:chOff x="-501261" y="1549430"/>
            <a:chExt cx="12148877" cy="4658198"/>
          </a:xfrm>
        </p:grpSpPr>
        <p:sp>
          <p:nvSpPr>
            <p:cNvPr id="87" name="Pie 5">
              <a:extLst>
                <a:ext uri="{FF2B5EF4-FFF2-40B4-BE49-F238E27FC236}">
                  <a16:creationId xmlns:a16="http://schemas.microsoft.com/office/drawing/2014/main" id="{BCD585F6-18EF-E37E-0097-5318872488DB}"/>
                </a:ext>
              </a:extLst>
            </p:cNvPr>
            <p:cNvSpPr/>
            <p:nvPr/>
          </p:nvSpPr>
          <p:spPr>
            <a:xfrm>
              <a:off x="4486739" y="2111381"/>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latin typeface="Helvetica Neue" panose="020B0604020202020204"/>
              </a:endParaRPr>
            </a:p>
          </p:txBody>
        </p:sp>
        <p:sp>
          <p:nvSpPr>
            <p:cNvPr id="88" name="Pie 25">
              <a:extLst>
                <a:ext uri="{FF2B5EF4-FFF2-40B4-BE49-F238E27FC236}">
                  <a16:creationId xmlns:a16="http://schemas.microsoft.com/office/drawing/2014/main" id="{A7680141-60DE-77EF-5EE8-5C5F1EA1B70B}"/>
                </a:ext>
              </a:extLst>
            </p:cNvPr>
            <p:cNvSpPr/>
            <p:nvPr/>
          </p:nvSpPr>
          <p:spPr>
            <a:xfrm rot="10800000">
              <a:off x="4486740" y="1925314"/>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a:solidFill>
                  <a:schemeClr val="tx1"/>
                </a:solidFill>
                <a:latin typeface="Helvetica Neue" panose="020B0604020202020204"/>
              </a:endParaRPr>
            </a:p>
          </p:txBody>
        </p:sp>
        <p:grpSp>
          <p:nvGrpSpPr>
            <p:cNvPr id="89" name="Group 88">
              <a:extLst>
                <a:ext uri="{FF2B5EF4-FFF2-40B4-BE49-F238E27FC236}">
                  <a16:creationId xmlns:a16="http://schemas.microsoft.com/office/drawing/2014/main" id="{0B86E88B-BB4D-8ADA-432F-95D31EC832DD}"/>
                </a:ext>
              </a:extLst>
            </p:cNvPr>
            <p:cNvGrpSpPr/>
            <p:nvPr/>
          </p:nvGrpSpPr>
          <p:grpSpPr>
            <a:xfrm>
              <a:off x="-501261" y="1549430"/>
              <a:ext cx="12148877" cy="4658198"/>
              <a:chOff x="-2232493" y="2920427"/>
              <a:chExt cx="10534705" cy="4039282"/>
            </a:xfrm>
          </p:grpSpPr>
          <p:cxnSp>
            <p:nvCxnSpPr>
              <p:cNvPr id="109" name="Straight Connector 108">
                <a:extLst>
                  <a:ext uri="{FF2B5EF4-FFF2-40B4-BE49-F238E27FC236}">
                    <a16:creationId xmlns:a16="http://schemas.microsoft.com/office/drawing/2014/main" id="{B8D1E7E6-492C-3109-073E-CA2796D850B1}"/>
                  </a:ext>
                </a:extLst>
              </p:cNvPr>
              <p:cNvCxnSpPr>
                <a:cxnSpLocks/>
              </p:cNvCxnSpPr>
              <p:nvPr/>
            </p:nvCxnSpPr>
            <p:spPr>
              <a:xfrm>
                <a:off x="-2232493" y="4940068"/>
                <a:ext cx="10534705"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FE1EBDFE-9E2E-6C53-616C-99B43A92F52B}"/>
                  </a:ext>
                </a:extLst>
              </p:cNvPr>
              <p:cNvGrpSpPr/>
              <p:nvPr/>
            </p:nvGrpSpPr>
            <p:grpSpPr>
              <a:xfrm rot="777619">
                <a:off x="1687508" y="2983833"/>
                <a:ext cx="4039282" cy="3853279"/>
                <a:chOff x="1583337" y="2770606"/>
                <a:chExt cx="4484299" cy="4277803"/>
              </a:xfrm>
            </p:grpSpPr>
            <p:cxnSp>
              <p:nvCxnSpPr>
                <p:cNvPr id="107" name="Straight Connector 106">
                  <a:extLst>
                    <a:ext uri="{FF2B5EF4-FFF2-40B4-BE49-F238E27FC236}">
                      <a16:creationId xmlns:a16="http://schemas.microsoft.com/office/drawing/2014/main" id="{865D8C08-2836-D1A7-6089-B3F963282C9A}"/>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A06A8E2-C1DE-1480-4343-E5C7ABE8077E}"/>
                    </a:ext>
                  </a:extLst>
                </p:cNvPr>
                <p:cNvCxnSpPr/>
                <p:nvPr/>
              </p:nvCxnSpPr>
              <p:spPr>
                <a:xfrm rot="20822381" flipH="1">
                  <a:off x="3510925" y="2770606"/>
                  <a:ext cx="613602" cy="42778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F0D002DE-330F-13D9-A0B1-C3612A4B2E69}"/>
                  </a:ext>
                </a:extLst>
              </p:cNvPr>
              <p:cNvGrpSpPr/>
              <p:nvPr/>
            </p:nvGrpSpPr>
            <p:grpSpPr>
              <a:xfrm rot="1536995">
                <a:off x="1680696" y="2920427"/>
                <a:ext cx="4039282" cy="4039282"/>
                <a:chOff x="1583337" y="2701074"/>
                <a:chExt cx="4484299" cy="4484299"/>
              </a:xfrm>
            </p:grpSpPr>
            <p:cxnSp>
              <p:nvCxnSpPr>
                <p:cNvPr id="105" name="Straight Connector 104">
                  <a:extLst>
                    <a:ext uri="{FF2B5EF4-FFF2-40B4-BE49-F238E27FC236}">
                      <a16:creationId xmlns:a16="http://schemas.microsoft.com/office/drawing/2014/main" id="{8B013862-EA24-2343-81A0-5225ADC7D070}"/>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D40F32B-D559-B306-ADFD-A3C850B68ED4}"/>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4C37894D-29FD-F09B-F3D5-2DA7D0078E32}"/>
                  </a:ext>
                </a:extLst>
              </p:cNvPr>
              <p:cNvGrpSpPr/>
              <p:nvPr/>
            </p:nvGrpSpPr>
            <p:grpSpPr>
              <a:xfrm rot="2296514">
                <a:off x="1680696" y="2920427"/>
                <a:ext cx="4039282" cy="4039282"/>
                <a:chOff x="1583337" y="2701074"/>
                <a:chExt cx="4484299" cy="4484299"/>
              </a:xfrm>
            </p:grpSpPr>
            <p:cxnSp>
              <p:nvCxnSpPr>
                <p:cNvPr id="103" name="Straight Connector 102">
                  <a:extLst>
                    <a:ext uri="{FF2B5EF4-FFF2-40B4-BE49-F238E27FC236}">
                      <a16:creationId xmlns:a16="http://schemas.microsoft.com/office/drawing/2014/main" id="{06CAEB42-83C3-16E8-0892-B60FBA5014AC}"/>
                    </a:ext>
                  </a:extLst>
                </p:cNvPr>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AC01BB4-8E79-CA14-1896-2D0897B2868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2308A004-F7C8-A9FD-D28F-5BAFB05C01E0}"/>
                  </a:ext>
                </a:extLst>
              </p:cNvPr>
              <p:cNvCxnSpPr/>
              <p:nvPr/>
            </p:nvCxnSpPr>
            <p:spPr>
              <a:xfrm rot="8426233">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9D352E20-0277-E03C-2225-112B7EF97102}"/>
                  </a:ext>
                </a:extLst>
              </p:cNvPr>
              <p:cNvGrpSpPr/>
              <p:nvPr/>
            </p:nvGrpSpPr>
            <p:grpSpPr>
              <a:xfrm rot="3756700">
                <a:off x="1963194" y="2918453"/>
                <a:ext cx="3472242" cy="4039282"/>
                <a:chOff x="1895625" y="2701074"/>
                <a:chExt cx="3854787" cy="4484299"/>
              </a:xfrm>
            </p:grpSpPr>
            <p:cxnSp>
              <p:nvCxnSpPr>
                <p:cNvPr id="99" name="Straight Connector 98">
                  <a:extLst>
                    <a:ext uri="{FF2B5EF4-FFF2-40B4-BE49-F238E27FC236}">
                      <a16:creationId xmlns:a16="http://schemas.microsoft.com/office/drawing/2014/main" id="{42723375-1360-6AD3-40A3-C1B90EE0F618}"/>
                    </a:ext>
                  </a:extLst>
                </p:cNvPr>
                <p:cNvCxnSpPr/>
                <p:nvPr/>
              </p:nvCxnSpPr>
              <p:spPr>
                <a:xfrm rot="17843300">
                  <a:off x="2635892" y="3008058"/>
                  <a:ext cx="2374253" cy="38547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B10CE7-4A94-72D5-B11F-3D19A03B26F1}"/>
                    </a:ext>
                  </a:extLst>
                </p:cNvPr>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a:extLst>
                  <a:ext uri="{FF2B5EF4-FFF2-40B4-BE49-F238E27FC236}">
                    <a16:creationId xmlns:a16="http://schemas.microsoft.com/office/drawing/2014/main" id="{381E0708-B796-5B49-2582-977BE001AC70}"/>
                  </a:ext>
                </a:extLst>
              </p:cNvPr>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3A98739-B759-91E3-A3D5-47C1F03D7A04}"/>
                  </a:ext>
                </a:extLst>
              </p:cNvPr>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12" name="TextBox 111">
            <a:extLst>
              <a:ext uri="{FF2B5EF4-FFF2-40B4-BE49-F238E27FC236}">
                <a16:creationId xmlns:a16="http://schemas.microsoft.com/office/drawing/2014/main" id="{AC581A3D-BE93-88A5-C9F3-31C3577A06E7}"/>
              </a:ext>
            </a:extLst>
          </p:cNvPr>
          <p:cNvSpPr txBox="1"/>
          <p:nvPr/>
        </p:nvSpPr>
        <p:spPr>
          <a:xfrm>
            <a:off x="3239107" y="4196851"/>
            <a:ext cx="1784138" cy="264276"/>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Ethnic minority</a:t>
            </a:r>
            <a:endParaRPr lang="en-CA" sz="1400" dirty="0">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046313C0-7877-13E3-C726-2143B2E648F5}"/>
              </a:ext>
            </a:extLst>
          </p:cNvPr>
          <p:cNvSpPr txBox="1"/>
          <p:nvPr/>
        </p:nvSpPr>
        <p:spPr>
          <a:xfrm>
            <a:off x="3408464" y="4543521"/>
            <a:ext cx="1784137" cy="310271"/>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Sick, health issues</a:t>
            </a:r>
            <a:endParaRPr lang="en-CA" sz="1400" dirty="0">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8651195B-210D-3E24-DC22-F76FD5C43626}"/>
              </a:ext>
            </a:extLst>
          </p:cNvPr>
          <p:cNvSpPr txBox="1"/>
          <p:nvPr/>
        </p:nvSpPr>
        <p:spPr>
          <a:xfrm>
            <a:off x="2753476" y="4939188"/>
            <a:ext cx="2547678" cy="374914"/>
          </a:xfrm>
          <a:prstGeom prst="rect">
            <a:avLst/>
          </a:prstGeom>
          <a:noFill/>
          <a:ln>
            <a:noFill/>
          </a:ln>
        </p:spPr>
        <p:txBody>
          <a:bodyPr wrap="square" lIns="90000" tIns="90000" rIns="90000" bIns="90000" rtlCol="0" anchor="ctr">
            <a:noAutofit/>
          </a:bodyPr>
          <a:lstStyle/>
          <a:p>
            <a:pPr algn="r"/>
            <a:r>
              <a:rPr lang="en-US" sz="1400" dirty="0">
                <a:latin typeface="Arial"/>
                <a:cs typeface="Arial"/>
              </a:rPr>
              <a:t>Undocumented</a:t>
            </a:r>
            <a:endParaRPr lang="en-CA" sz="1400" dirty="0">
              <a:latin typeface="Arial"/>
              <a:cs typeface="Arial"/>
            </a:endParaRPr>
          </a:p>
        </p:txBody>
      </p:sp>
      <p:sp>
        <p:nvSpPr>
          <p:cNvPr id="115" name="TextBox 114">
            <a:extLst>
              <a:ext uri="{FF2B5EF4-FFF2-40B4-BE49-F238E27FC236}">
                <a16:creationId xmlns:a16="http://schemas.microsoft.com/office/drawing/2014/main" id="{90BC721F-FBA2-3CBF-79B0-248A2583301F}"/>
              </a:ext>
            </a:extLst>
          </p:cNvPr>
          <p:cNvSpPr txBox="1"/>
          <p:nvPr/>
        </p:nvSpPr>
        <p:spPr>
          <a:xfrm>
            <a:off x="4315826" y="5313533"/>
            <a:ext cx="1397323" cy="291550"/>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Poor</a:t>
            </a:r>
            <a:endParaRPr lang="en-CA" sz="1400" dirty="0">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28D29683-618C-2B67-93A7-2DC91EB9CF15}"/>
              </a:ext>
            </a:extLst>
          </p:cNvPr>
          <p:cNvSpPr txBox="1"/>
          <p:nvPr/>
        </p:nvSpPr>
        <p:spPr>
          <a:xfrm>
            <a:off x="5215166" y="5738123"/>
            <a:ext cx="1191318" cy="280241"/>
          </a:xfrm>
          <a:prstGeom prst="rect">
            <a:avLst/>
          </a:prstGeom>
          <a:noFill/>
          <a:ln>
            <a:noFill/>
          </a:ln>
        </p:spPr>
        <p:txBody>
          <a:bodyPr wrap="square" lIns="90000" tIns="90000" rIns="90000" bIns="90000" rtlCol="0" anchor="ctr">
            <a:noAutofit/>
          </a:bodyPr>
          <a:lstStyle/>
          <a:p>
            <a:pPr algn="r"/>
            <a:r>
              <a:rPr lang="en-US" sz="1400" dirty="0">
                <a:latin typeface="Arial" panose="020B0604020202020204" pitchFamily="34" charset="0"/>
                <a:cs typeface="Arial" panose="020B0604020202020204" pitchFamily="34" charset="0"/>
              </a:rPr>
              <a:t>Displaced</a:t>
            </a:r>
            <a:endParaRPr lang="en-CA" sz="1400" dirty="0">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20FE49E7-2765-1FCD-6672-22C82DC05AA1}"/>
              </a:ext>
            </a:extLst>
          </p:cNvPr>
          <p:cNvSpPr txBox="1"/>
          <p:nvPr/>
        </p:nvSpPr>
        <p:spPr>
          <a:xfrm>
            <a:off x="5821869" y="5882932"/>
            <a:ext cx="2056184" cy="374914"/>
          </a:xfrm>
          <a:prstGeom prst="rect">
            <a:avLst/>
          </a:prstGeom>
          <a:noFill/>
          <a:ln>
            <a:noFill/>
          </a:ln>
        </p:spPr>
        <p:txBody>
          <a:bodyPr wrap="square" lIns="90000" tIns="90000" rIns="90000" bIns="90000" rtlCol="0" anchor="ctr">
            <a:noAutofit/>
          </a:bodyPr>
          <a:lstStyle/>
          <a:p>
            <a:pPr algn="ctr"/>
            <a:r>
              <a:rPr lang="en-US" sz="1400" dirty="0">
                <a:latin typeface="Arial" panose="020B0604020202020204" pitchFamily="34" charset="0"/>
                <a:cs typeface="Arial" panose="020B0604020202020204" pitchFamily="34" charset="0"/>
              </a:rPr>
              <a:t>Not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educated / illiterate </a:t>
            </a:r>
          </a:p>
        </p:txBody>
      </p:sp>
      <p:sp>
        <p:nvSpPr>
          <p:cNvPr id="119" name="TextBox 118">
            <a:extLst>
              <a:ext uri="{FF2B5EF4-FFF2-40B4-BE49-F238E27FC236}">
                <a16:creationId xmlns:a16="http://schemas.microsoft.com/office/drawing/2014/main" id="{14A3D816-81C0-B0FF-B2CF-B468B003C78C}"/>
              </a:ext>
            </a:extLst>
          </p:cNvPr>
          <p:cNvSpPr txBox="1"/>
          <p:nvPr/>
        </p:nvSpPr>
        <p:spPr>
          <a:xfrm>
            <a:off x="7625495" y="5825662"/>
            <a:ext cx="2832551" cy="370478"/>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Persons with disabilities</a:t>
            </a:r>
          </a:p>
        </p:txBody>
      </p:sp>
      <p:sp>
        <p:nvSpPr>
          <p:cNvPr id="120" name="TextBox 119">
            <a:extLst>
              <a:ext uri="{FF2B5EF4-FFF2-40B4-BE49-F238E27FC236}">
                <a16:creationId xmlns:a16="http://schemas.microsoft.com/office/drawing/2014/main" id="{FAF5EE27-4D4C-FD5F-0351-01350341896D}"/>
              </a:ext>
            </a:extLst>
          </p:cNvPr>
          <p:cNvSpPr txBox="1"/>
          <p:nvPr/>
        </p:nvSpPr>
        <p:spPr>
          <a:xfrm>
            <a:off x="8331272" y="5489624"/>
            <a:ext cx="2832552" cy="380388"/>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Lesbian, gay, bisexual</a:t>
            </a:r>
          </a:p>
        </p:txBody>
      </p:sp>
      <p:sp>
        <p:nvSpPr>
          <p:cNvPr id="122" name="TextBox 121">
            <a:extLst>
              <a:ext uri="{FF2B5EF4-FFF2-40B4-BE49-F238E27FC236}">
                <a16:creationId xmlns:a16="http://schemas.microsoft.com/office/drawing/2014/main" id="{99D50E6B-1DA8-C594-8CE0-ECBE6DE026B1}"/>
              </a:ext>
            </a:extLst>
          </p:cNvPr>
          <p:cNvSpPr txBox="1"/>
          <p:nvPr/>
        </p:nvSpPr>
        <p:spPr>
          <a:xfrm>
            <a:off x="8832259" y="4887046"/>
            <a:ext cx="1786865" cy="384714"/>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Person of color</a:t>
            </a:r>
          </a:p>
        </p:txBody>
      </p:sp>
      <p:sp>
        <p:nvSpPr>
          <p:cNvPr id="123" name="TextBox 122">
            <a:extLst>
              <a:ext uri="{FF2B5EF4-FFF2-40B4-BE49-F238E27FC236}">
                <a16:creationId xmlns:a16="http://schemas.microsoft.com/office/drawing/2014/main" id="{887056F6-2B58-DF8B-E531-A31FFBB18822}"/>
              </a:ext>
            </a:extLst>
          </p:cNvPr>
          <p:cNvSpPr txBox="1"/>
          <p:nvPr/>
        </p:nvSpPr>
        <p:spPr>
          <a:xfrm>
            <a:off x="9026466" y="4482237"/>
            <a:ext cx="1592658" cy="284671"/>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Female</a:t>
            </a:r>
          </a:p>
        </p:txBody>
      </p:sp>
      <p:sp>
        <p:nvSpPr>
          <p:cNvPr id="124" name="TextBox 123">
            <a:extLst>
              <a:ext uri="{FF2B5EF4-FFF2-40B4-BE49-F238E27FC236}">
                <a16:creationId xmlns:a16="http://schemas.microsoft.com/office/drawing/2014/main" id="{49BFCA5D-9E81-539B-D47C-610AB0EEC6FF}"/>
              </a:ext>
            </a:extLst>
          </p:cNvPr>
          <p:cNvSpPr txBox="1"/>
          <p:nvPr/>
        </p:nvSpPr>
        <p:spPr>
          <a:xfrm>
            <a:off x="9158953" y="4012964"/>
            <a:ext cx="1603954" cy="291668"/>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Gender “deviant”</a:t>
            </a:r>
          </a:p>
        </p:txBody>
      </p:sp>
      <p:sp>
        <p:nvSpPr>
          <p:cNvPr id="134" name="TextBox 133">
            <a:extLst>
              <a:ext uri="{FF2B5EF4-FFF2-40B4-BE49-F238E27FC236}">
                <a16:creationId xmlns:a16="http://schemas.microsoft.com/office/drawing/2014/main" id="{621B2514-D438-DD26-9776-83F949D6C15D}"/>
              </a:ext>
            </a:extLst>
          </p:cNvPr>
          <p:cNvSpPr txBox="1"/>
          <p:nvPr/>
        </p:nvSpPr>
        <p:spPr>
          <a:xfrm>
            <a:off x="9025162" y="2612805"/>
            <a:ext cx="1073447" cy="374914"/>
          </a:xfrm>
          <a:prstGeom prst="rect">
            <a:avLst/>
          </a:prstGeom>
          <a:noFill/>
          <a:ln>
            <a:noFill/>
          </a:ln>
        </p:spPr>
        <p:txBody>
          <a:bodyPr wrap="square" lIns="90000" tIns="90000" rIns="90000" bIns="90000" rtlCol="0" anchor="ctr">
            <a:noAutofit/>
          </a:bodyPr>
          <a:lstStyle/>
          <a:p>
            <a:r>
              <a:rPr lang="en-US" sz="1400" dirty="0">
                <a:latin typeface="Arial" panose="020B0604020202020204" pitchFamily="34" charset="0"/>
                <a:cs typeface="Arial" panose="020B0604020202020204" pitchFamily="34" charset="0"/>
              </a:rPr>
              <a:t>Healthy</a:t>
            </a:r>
            <a:endParaRPr lang="en-CA" sz="1400" dirty="0">
              <a:latin typeface="Arial" panose="020B0604020202020204" pitchFamily="34" charset="0"/>
              <a:cs typeface="Arial" panose="020B0604020202020204" pitchFamily="34" charset="0"/>
            </a:endParaRPr>
          </a:p>
        </p:txBody>
      </p:sp>
      <p:sp>
        <p:nvSpPr>
          <p:cNvPr id="135" name="Title 1">
            <a:extLst>
              <a:ext uri="{FF2B5EF4-FFF2-40B4-BE49-F238E27FC236}">
                <a16:creationId xmlns:a16="http://schemas.microsoft.com/office/drawing/2014/main" id="{1030E608-489A-C206-D4A6-363C4C91E1A3}"/>
              </a:ext>
            </a:extLst>
          </p:cNvPr>
          <p:cNvSpPr>
            <a:spLocks noGrp="1"/>
          </p:cNvSpPr>
          <p:nvPr>
            <p:ph type="title"/>
          </p:nvPr>
        </p:nvSpPr>
        <p:spPr>
          <a:xfrm>
            <a:off x="838200" y="120516"/>
            <a:ext cx="10515600" cy="868968"/>
          </a:xfrm>
        </p:spPr>
        <p:txBody>
          <a:bodyPr>
            <a:normAutofit/>
          </a:bodyPr>
          <a:lstStyle/>
          <a:p>
            <a:r>
              <a:rPr lang="en-US" dirty="0">
                <a:highlight>
                  <a:srgbClr val="FFFF00"/>
                </a:highlight>
              </a:rPr>
              <a:t>Power Wheel</a:t>
            </a:r>
            <a:endParaRPr lang="en-CA" dirty="0">
              <a:highlight>
                <a:srgbClr val="FFFF00"/>
              </a:highlight>
            </a:endParaRPr>
          </a:p>
        </p:txBody>
      </p:sp>
      <p:grpSp>
        <p:nvGrpSpPr>
          <p:cNvPr id="2" name="Group 1">
            <a:extLst>
              <a:ext uri="{FF2B5EF4-FFF2-40B4-BE49-F238E27FC236}">
                <a16:creationId xmlns:a16="http://schemas.microsoft.com/office/drawing/2014/main" id="{923AECC6-3AAF-88C2-66D4-31FD7C0B1E94}"/>
              </a:ext>
            </a:extLst>
          </p:cNvPr>
          <p:cNvGrpSpPr/>
          <p:nvPr/>
        </p:nvGrpSpPr>
        <p:grpSpPr>
          <a:xfrm>
            <a:off x="10228983" y="337468"/>
            <a:ext cx="1587872" cy="1368854"/>
            <a:chOff x="10228983" y="337468"/>
            <a:chExt cx="1587872" cy="1368854"/>
          </a:xfrm>
        </p:grpSpPr>
        <p:sp>
          <p:nvSpPr>
            <p:cNvPr id="3" name="Hexagon 2">
              <a:extLst>
                <a:ext uri="{FF2B5EF4-FFF2-40B4-BE49-F238E27FC236}">
                  <a16:creationId xmlns:a16="http://schemas.microsoft.com/office/drawing/2014/main" id="{5FA1351B-7895-02B5-0857-334187F014AE}"/>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3F4C9C3A-B95C-1088-08B8-3DEE2C275ED4}"/>
                </a:ext>
              </a:extLst>
            </p:cNvPr>
            <p:cNvGrpSpPr/>
            <p:nvPr/>
          </p:nvGrpSpPr>
          <p:grpSpPr>
            <a:xfrm>
              <a:off x="10621771" y="762700"/>
              <a:ext cx="562136" cy="634675"/>
              <a:chOff x="760175" y="830142"/>
              <a:chExt cx="867619" cy="979579"/>
            </a:xfrm>
          </p:grpSpPr>
          <p:sp>
            <p:nvSpPr>
              <p:cNvPr id="8" name="Rectangle 7">
                <a:extLst>
                  <a:ext uri="{FF2B5EF4-FFF2-40B4-BE49-F238E27FC236}">
                    <a16:creationId xmlns:a16="http://schemas.microsoft.com/office/drawing/2014/main" id="{DABB1996-4B70-772B-A05B-9EC92E0FE950}"/>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12</a:t>
                </a:r>
              </a:p>
            </p:txBody>
          </p:sp>
          <p:sp>
            <p:nvSpPr>
              <p:cNvPr id="9" name="Rectangle 8">
                <a:extLst>
                  <a:ext uri="{FF2B5EF4-FFF2-40B4-BE49-F238E27FC236}">
                    <a16:creationId xmlns:a16="http://schemas.microsoft.com/office/drawing/2014/main" id="{4E123E70-AA73-F9FF-2FF5-FA0384F0A145}"/>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 name="Group 4">
              <a:extLst>
                <a:ext uri="{FF2B5EF4-FFF2-40B4-BE49-F238E27FC236}">
                  <a16:creationId xmlns:a16="http://schemas.microsoft.com/office/drawing/2014/main" id="{DE361A5E-3DF3-B172-0F54-A2F2F74E920F}"/>
                </a:ext>
              </a:extLst>
            </p:cNvPr>
            <p:cNvGrpSpPr/>
            <p:nvPr/>
          </p:nvGrpSpPr>
          <p:grpSpPr>
            <a:xfrm>
              <a:off x="11325415" y="762701"/>
              <a:ext cx="182192" cy="634674"/>
              <a:chOff x="2121762" y="2323619"/>
              <a:chExt cx="200378" cy="825210"/>
            </a:xfrm>
          </p:grpSpPr>
          <p:sp>
            <p:nvSpPr>
              <p:cNvPr id="6" name="Isosceles Triangle 5">
                <a:extLst>
                  <a:ext uri="{FF2B5EF4-FFF2-40B4-BE49-F238E27FC236}">
                    <a16:creationId xmlns:a16="http://schemas.microsoft.com/office/drawing/2014/main" id="{5EDA0586-694D-086F-144C-D803E11E24F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CBEE236A-B43E-34E2-3D61-176E43FD9257}"/>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pic>
        <p:nvPicPr>
          <p:cNvPr id="12" name="Picture 12" descr="Text&#10;&#10;Description automatically generated">
            <a:extLst>
              <a:ext uri="{FF2B5EF4-FFF2-40B4-BE49-F238E27FC236}">
                <a16:creationId xmlns:a16="http://schemas.microsoft.com/office/drawing/2014/main" id="{E2DFBD95-1AA2-C64C-7478-1579D9415C36}"/>
              </a:ext>
            </a:extLst>
          </p:cNvPr>
          <p:cNvPicPr>
            <a:picLocks noChangeAspect="1"/>
          </p:cNvPicPr>
          <p:nvPr/>
        </p:nvPicPr>
        <p:blipFill>
          <a:blip r:embed="rId3"/>
          <a:stretch>
            <a:fillRect/>
          </a:stretch>
        </p:blipFill>
        <p:spPr>
          <a:xfrm>
            <a:off x="120203" y="5598153"/>
            <a:ext cx="4836014" cy="437609"/>
          </a:xfrm>
          <a:prstGeom prst="rect">
            <a:avLst/>
          </a:prstGeom>
        </p:spPr>
      </p:pic>
    </p:spTree>
    <p:extLst>
      <p:ext uri="{BB962C8B-B14F-4D97-AF65-F5344CB8AC3E}">
        <p14:creationId xmlns:p14="http://schemas.microsoft.com/office/powerpoint/2010/main" val="3714753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844000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Key learning points</a:t>
            </a:r>
          </a:p>
        </p:txBody>
      </p:sp>
      <p:sp>
        <p:nvSpPr>
          <p:cNvPr id="57" name="TextBox 56">
            <a:extLst>
              <a:ext uri="{FF2B5EF4-FFF2-40B4-BE49-F238E27FC236}">
                <a16:creationId xmlns:a16="http://schemas.microsoft.com/office/drawing/2014/main" id="{D62B3BE0-0F5B-4153-A0BA-E16ACFF0EE66}"/>
              </a:ext>
            </a:extLst>
          </p:cNvPr>
          <p:cNvSpPr txBox="1"/>
          <p:nvPr/>
        </p:nvSpPr>
        <p:spPr>
          <a:xfrm>
            <a:off x="1476928" y="3784623"/>
            <a:ext cx="2851232" cy="1256306"/>
          </a:xfrm>
          <a:prstGeom prst="rect">
            <a:avLst/>
          </a:prstGeom>
          <a:noFill/>
        </p:spPr>
        <p:txBody>
          <a:bodyPr wrap="square" lIns="91440" tIns="45720" rIns="91440" bIns="45720" anchor="t">
            <a:spAutoFit/>
          </a:bodyPr>
          <a:lstStyle/>
          <a:p>
            <a:pPr lvl="0" algn="ctr">
              <a:lnSpc>
                <a:spcPct val="107000"/>
              </a:lnSpc>
              <a:spcAft>
                <a:spcPts val="800"/>
              </a:spcAft>
            </a:pPr>
            <a:r>
              <a:rPr lang="en-US" dirty="0">
                <a:effectLst/>
                <a:latin typeface="Arial" panose="020B0604020202020204" pitchFamily="34" charset="0"/>
                <a:ea typeface="Helvetica Neue"/>
                <a:cs typeface="Arial" panose="020B0604020202020204" pitchFamily="34" charset="0"/>
              </a:rPr>
              <a:t>The socio-ecological model helps caseworkers assess protective factors and risk factors </a:t>
            </a:r>
            <a:endParaRPr lang="en-US" dirty="0">
              <a:effectLst/>
              <a:latin typeface="Arial" panose="020B0604020202020204" pitchFamily="34" charset="0"/>
              <a:ea typeface="Arial" panose="020B0604020202020204" pitchFamily="34" charset="0"/>
              <a:cs typeface="Arial" panose="020B060402020202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376764"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5-Point Star 5">
            <a:extLst>
              <a:ext uri="{FF2B5EF4-FFF2-40B4-BE49-F238E27FC236}">
                <a16:creationId xmlns:a16="http://schemas.microsoft.com/office/drawing/2014/main" id="{ABD8A883-982A-4318-B4F5-7858ABDA3C3D}"/>
              </a:ext>
            </a:extLst>
          </p:cNvPr>
          <p:cNvSpPr/>
          <p:nvPr/>
        </p:nvSpPr>
        <p:spPr>
          <a:xfrm>
            <a:off x="5570220"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5-Point Star 5">
            <a:extLst>
              <a:ext uri="{FF2B5EF4-FFF2-40B4-BE49-F238E27FC236}">
                <a16:creationId xmlns:a16="http://schemas.microsoft.com/office/drawing/2014/main" id="{5B9082EC-4D48-D49F-E509-C14FC6FD2CB0}"/>
              </a:ext>
            </a:extLst>
          </p:cNvPr>
          <p:cNvSpPr/>
          <p:nvPr/>
        </p:nvSpPr>
        <p:spPr>
          <a:xfrm>
            <a:off x="8835034"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5CD73248-6588-BE2D-B724-D6156301944F}"/>
              </a:ext>
            </a:extLst>
          </p:cNvPr>
          <p:cNvSpPr txBox="1"/>
          <p:nvPr/>
        </p:nvSpPr>
        <p:spPr>
          <a:xfrm>
            <a:off x="7981495" y="3783538"/>
            <a:ext cx="2863740" cy="1552669"/>
          </a:xfrm>
          <a:prstGeom prst="rect">
            <a:avLst/>
          </a:prstGeom>
          <a:noFill/>
        </p:spPr>
        <p:txBody>
          <a:bodyPr wrap="square" lIns="91440" tIns="45720" rIns="91440" bIns="45720" anchor="t">
            <a:spAutoFit/>
          </a:bodyPr>
          <a:lstStyle/>
          <a:p>
            <a:pPr algn="ctr">
              <a:lnSpc>
                <a:spcPct val="107000"/>
              </a:lnSpc>
              <a:spcAft>
                <a:spcPts val="800"/>
              </a:spcAft>
              <a:buClr>
                <a:srgbClr val="000000"/>
              </a:buClr>
            </a:pPr>
            <a:r>
              <a:rPr lang="en-US" dirty="0">
                <a:effectLst/>
                <a:latin typeface="Arial"/>
                <a:ea typeface="Helvetica Neue"/>
                <a:cs typeface="Arial"/>
              </a:rPr>
              <a:t>Individual characteristics can provide privilege</a:t>
            </a:r>
            <a:r>
              <a:rPr lang="en-US" dirty="0">
                <a:latin typeface="Arial"/>
                <a:ea typeface="Helvetica Neue"/>
                <a:cs typeface="Arial"/>
              </a:rPr>
              <a:t>/power/advantage</a:t>
            </a:r>
            <a:r>
              <a:rPr lang="en-US" dirty="0">
                <a:effectLst/>
                <a:latin typeface="Arial"/>
                <a:ea typeface="Helvetica Neue"/>
                <a:cs typeface="Arial"/>
              </a:rPr>
              <a:t> or cause oppression</a:t>
            </a:r>
            <a:r>
              <a:rPr lang="en-US" dirty="0">
                <a:latin typeface="Arial"/>
                <a:ea typeface="Helvetica Neue"/>
                <a:cs typeface="Arial"/>
              </a:rPr>
              <a:t>/lack of power/disadvantages</a:t>
            </a:r>
            <a:endParaRPr lang="en-US" dirty="0">
              <a:effectLst/>
              <a:latin typeface="Arial"/>
              <a:ea typeface="Noto Sans Symbols"/>
              <a:cs typeface="Arial"/>
            </a:endParaRPr>
          </a:p>
        </p:txBody>
      </p:sp>
      <p:sp>
        <p:nvSpPr>
          <p:cNvPr id="5" name="TextBox 4">
            <a:extLst>
              <a:ext uri="{FF2B5EF4-FFF2-40B4-BE49-F238E27FC236}">
                <a16:creationId xmlns:a16="http://schemas.microsoft.com/office/drawing/2014/main" id="{2ED3ADF3-42F4-ABA2-B22D-6B372DCAE3AB}"/>
              </a:ext>
            </a:extLst>
          </p:cNvPr>
          <p:cNvSpPr txBox="1"/>
          <p:nvPr/>
        </p:nvSpPr>
        <p:spPr>
          <a:xfrm>
            <a:off x="4801946" y="3784623"/>
            <a:ext cx="2588109" cy="1552669"/>
          </a:xfrm>
          <a:prstGeom prst="rect">
            <a:avLst/>
          </a:prstGeom>
          <a:noFill/>
        </p:spPr>
        <p:txBody>
          <a:bodyPr wrap="square" lIns="91440" tIns="45720" rIns="91440" bIns="45720" anchor="t">
            <a:spAutoFit/>
          </a:bodyPr>
          <a:lstStyle/>
          <a:p>
            <a:pPr algn="ctr">
              <a:lnSpc>
                <a:spcPct val="107000"/>
              </a:lnSpc>
              <a:spcAft>
                <a:spcPts val="800"/>
              </a:spcAft>
            </a:pPr>
            <a:r>
              <a:rPr lang="en-US" dirty="0">
                <a:latin typeface="Arial" panose="020B0604020202020204" pitchFamily="34" charset="0"/>
                <a:ea typeface="Helvetica Neue"/>
                <a:cs typeface="Arial" panose="020B0604020202020204" pitchFamily="34" charset="0"/>
              </a:rPr>
              <a:t>Negative s</a:t>
            </a:r>
            <a:r>
              <a:rPr lang="en-US" dirty="0">
                <a:effectLst/>
                <a:latin typeface="Arial" panose="020B0604020202020204" pitchFamily="34" charset="0"/>
                <a:ea typeface="Helvetica Neue"/>
                <a:cs typeface="Arial" panose="020B0604020202020204" pitchFamily="34" charset="0"/>
              </a:rPr>
              <a:t>ocio-cultural norms can </a:t>
            </a:r>
            <a:r>
              <a:rPr lang="en-US" dirty="0">
                <a:latin typeface="Arial" panose="020B0604020202020204" pitchFamily="34" charset="0"/>
                <a:ea typeface="Helvetica Neue"/>
                <a:cs typeface="Arial" panose="020B0604020202020204" pitchFamily="34" charset="0"/>
              </a:rPr>
              <a:t>enable environments of </a:t>
            </a:r>
            <a:r>
              <a:rPr lang="en-US" dirty="0">
                <a:effectLst/>
                <a:latin typeface="Arial" panose="020B0604020202020204" pitchFamily="34" charset="0"/>
                <a:ea typeface="Helvetica Neue"/>
                <a:cs typeface="Arial" panose="020B0604020202020204" pitchFamily="34" charset="0"/>
              </a:rPr>
              <a:t>abuse, neglect, violence and exploitation</a:t>
            </a:r>
            <a:endParaRPr lang="en-US"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57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4</a:t>
            </a:r>
          </a:p>
          <a:p>
            <a:br>
              <a:rPr lang="en-CA" b="1" dirty="0">
                <a:solidFill>
                  <a:schemeClr val="bg1"/>
                </a:solidFill>
                <a:latin typeface="Garamond"/>
              </a:rPr>
            </a:br>
            <a:r>
              <a:rPr lang="en-US" sz="5400" b="1" dirty="0">
                <a:solidFill>
                  <a:schemeClr val="bg1"/>
                </a:solidFill>
                <a:latin typeface="Garamond"/>
              </a:rPr>
              <a:t>How to adapt to the child's age, developmental stage and abilities?</a:t>
            </a:r>
          </a:p>
        </p:txBody>
      </p:sp>
    </p:spTree>
    <p:extLst>
      <p:ext uri="{BB962C8B-B14F-4D97-AF65-F5344CB8AC3E}">
        <p14:creationId xmlns:p14="http://schemas.microsoft.com/office/powerpoint/2010/main" val="3374937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normAutofit/>
          </a:bodyPr>
          <a:lstStyle/>
          <a:p>
            <a:r>
              <a:rPr lang="en-CA" dirty="0"/>
              <a:t>Age and developmental stage</a:t>
            </a:r>
          </a:p>
        </p:txBody>
      </p:sp>
      <p:sp>
        <p:nvSpPr>
          <p:cNvPr id="11" name="Round Same Side Corner Rectangle 31">
            <a:extLst>
              <a:ext uri="{FF2B5EF4-FFF2-40B4-BE49-F238E27FC236}">
                <a16:creationId xmlns:a16="http://schemas.microsoft.com/office/drawing/2014/main" id="{817601DE-1588-CC77-157F-1BF8EBAE0B99}"/>
              </a:ext>
            </a:extLst>
          </p:cNvPr>
          <p:cNvSpPr/>
          <p:nvPr/>
        </p:nvSpPr>
        <p:spPr>
          <a:xfrm>
            <a:off x="2920522" y="5298868"/>
            <a:ext cx="1221761" cy="884377"/>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71D0D044-C6D7-D3EF-1EC7-E3AE08163A8D}"/>
              </a:ext>
            </a:extLst>
          </p:cNvPr>
          <p:cNvSpPr/>
          <p:nvPr/>
        </p:nvSpPr>
        <p:spPr>
          <a:xfrm>
            <a:off x="2911461" y="3850995"/>
            <a:ext cx="1235650"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 Same Side Corner Rectangle 31">
            <a:extLst>
              <a:ext uri="{FF2B5EF4-FFF2-40B4-BE49-F238E27FC236}">
                <a16:creationId xmlns:a16="http://schemas.microsoft.com/office/drawing/2014/main" id="{E9A8948E-AE4C-9996-F6CC-68CFF3EFFB2D}"/>
              </a:ext>
            </a:extLst>
          </p:cNvPr>
          <p:cNvSpPr/>
          <p:nvPr/>
        </p:nvSpPr>
        <p:spPr>
          <a:xfrm>
            <a:off x="4635619" y="4986810"/>
            <a:ext cx="1221761" cy="1196435"/>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Oval 20">
            <a:extLst>
              <a:ext uri="{FF2B5EF4-FFF2-40B4-BE49-F238E27FC236}">
                <a16:creationId xmlns:a16="http://schemas.microsoft.com/office/drawing/2014/main" id="{D30175D7-675D-0C80-18B0-809C47997E71}"/>
              </a:ext>
            </a:extLst>
          </p:cNvPr>
          <p:cNvSpPr/>
          <p:nvPr/>
        </p:nvSpPr>
        <p:spPr>
          <a:xfrm>
            <a:off x="4626558" y="3512265"/>
            <a:ext cx="1235650"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ound Same Side Corner Rectangle 31">
            <a:extLst>
              <a:ext uri="{FF2B5EF4-FFF2-40B4-BE49-F238E27FC236}">
                <a16:creationId xmlns:a16="http://schemas.microsoft.com/office/drawing/2014/main" id="{89A69EB1-5782-13E1-F9DC-6F546363B4D4}"/>
              </a:ext>
            </a:extLst>
          </p:cNvPr>
          <p:cNvSpPr/>
          <p:nvPr/>
        </p:nvSpPr>
        <p:spPr>
          <a:xfrm>
            <a:off x="6350716" y="4497686"/>
            <a:ext cx="1221762" cy="1685559"/>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55F2BB69-BBCF-6CDF-9C20-2E95A03908AE}"/>
              </a:ext>
            </a:extLst>
          </p:cNvPr>
          <p:cNvSpPr/>
          <p:nvPr/>
        </p:nvSpPr>
        <p:spPr>
          <a:xfrm>
            <a:off x="6341655" y="2941294"/>
            <a:ext cx="1235651"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Round Same Side Corner Rectangle 31">
            <a:extLst>
              <a:ext uri="{FF2B5EF4-FFF2-40B4-BE49-F238E27FC236}">
                <a16:creationId xmlns:a16="http://schemas.microsoft.com/office/drawing/2014/main" id="{F2349924-B6FA-CBAA-8EA5-CAAD9E69F196}"/>
              </a:ext>
            </a:extLst>
          </p:cNvPr>
          <p:cNvSpPr/>
          <p:nvPr/>
        </p:nvSpPr>
        <p:spPr>
          <a:xfrm>
            <a:off x="8056753" y="3981058"/>
            <a:ext cx="1235651" cy="2202187"/>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a:extLst>
              <a:ext uri="{FF2B5EF4-FFF2-40B4-BE49-F238E27FC236}">
                <a16:creationId xmlns:a16="http://schemas.microsoft.com/office/drawing/2014/main" id="{DCF3E26E-2405-ACAC-B2FE-9859DA4497AD}"/>
              </a:ext>
            </a:extLst>
          </p:cNvPr>
          <p:cNvSpPr/>
          <p:nvPr/>
        </p:nvSpPr>
        <p:spPr>
          <a:xfrm>
            <a:off x="8056753" y="2467732"/>
            <a:ext cx="1235651"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ound Same Side Corner Rectangle 31">
            <a:extLst>
              <a:ext uri="{FF2B5EF4-FFF2-40B4-BE49-F238E27FC236}">
                <a16:creationId xmlns:a16="http://schemas.microsoft.com/office/drawing/2014/main" id="{B53564E9-357E-4157-3A0A-BDF264C2BE8D}"/>
              </a:ext>
            </a:extLst>
          </p:cNvPr>
          <p:cNvSpPr/>
          <p:nvPr/>
        </p:nvSpPr>
        <p:spPr>
          <a:xfrm>
            <a:off x="9796146" y="3488833"/>
            <a:ext cx="1235652" cy="2694412"/>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a:extLst>
              <a:ext uri="{FF2B5EF4-FFF2-40B4-BE49-F238E27FC236}">
                <a16:creationId xmlns:a16="http://schemas.microsoft.com/office/drawing/2014/main" id="{5A11F3E8-4FE8-ABB6-E97A-EBABB873F5D1}"/>
              </a:ext>
            </a:extLst>
          </p:cNvPr>
          <p:cNvSpPr/>
          <p:nvPr/>
        </p:nvSpPr>
        <p:spPr>
          <a:xfrm>
            <a:off x="9771853" y="1980257"/>
            <a:ext cx="1235652" cy="123564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8" name="Group 27">
            <a:extLst>
              <a:ext uri="{FF2B5EF4-FFF2-40B4-BE49-F238E27FC236}">
                <a16:creationId xmlns:a16="http://schemas.microsoft.com/office/drawing/2014/main" id="{8CE34D74-2EBF-08AF-2FBE-6F4BB64B5A48}"/>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1ECCF410-98C2-4009-BF4E-4D4BCC4480D8}"/>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5CC556F4-D710-51D4-F3C5-4BB69D6E7A9E}"/>
                </a:ext>
              </a:extLst>
            </p:cNvPr>
            <p:cNvGrpSpPr/>
            <p:nvPr/>
          </p:nvGrpSpPr>
          <p:grpSpPr>
            <a:xfrm>
              <a:off x="10741851" y="707024"/>
              <a:ext cx="562136" cy="634675"/>
              <a:chOff x="760175" y="830141"/>
              <a:chExt cx="867619" cy="979580"/>
            </a:xfrm>
          </p:grpSpPr>
          <p:sp>
            <p:nvSpPr>
              <p:cNvPr id="18" name="Rectangle 17">
                <a:extLst>
                  <a:ext uri="{FF2B5EF4-FFF2-40B4-BE49-F238E27FC236}">
                    <a16:creationId xmlns:a16="http://schemas.microsoft.com/office/drawing/2014/main" id="{4BE3FD48-7F72-3568-4347-69530499D6D3}"/>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13</a:t>
                </a:r>
              </a:p>
            </p:txBody>
          </p:sp>
          <p:sp>
            <p:nvSpPr>
              <p:cNvPr id="27" name="Rectangle 26">
                <a:extLst>
                  <a:ext uri="{FF2B5EF4-FFF2-40B4-BE49-F238E27FC236}">
                    <a16:creationId xmlns:a16="http://schemas.microsoft.com/office/drawing/2014/main" id="{6B3BBCA4-7622-82E3-6961-2B8B27528E01}"/>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 name="Oval 2">
            <a:extLst>
              <a:ext uri="{FF2B5EF4-FFF2-40B4-BE49-F238E27FC236}">
                <a16:creationId xmlns:a16="http://schemas.microsoft.com/office/drawing/2014/main" id="{724765E9-5FA7-4815-9BE7-24ABA48CCC94}"/>
              </a:ext>
            </a:extLst>
          </p:cNvPr>
          <p:cNvSpPr/>
          <p:nvPr/>
        </p:nvSpPr>
        <p:spPr>
          <a:xfrm>
            <a:off x="1196364" y="4347283"/>
            <a:ext cx="1235650" cy="123565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ound Same Side Corner Rectangle 31">
            <a:extLst>
              <a:ext uri="{FF2B5EF4-FFF2-40B4-BE49-F238E27FC236}">
                <a16:creationId xmlns:a16="http://schemas.microsoft.com/office/drawing/2014/main" id="{15515FCD-467A-179B-DD6C-7A2CB5DED9C8}"/>
              </a:ext>
            </a:extLst>
          </p:cNvPr>
          <p:cNvSpPr/>
          <p:nvPr/>
        </p:nvSpPr>
        <p:spPr>
          <a:xfrm>
            <a:off x="1188290" y="5793519"/>
            <a:ext cx="1221761" cy="389726"/>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FA91D144-9635-7E5F-0A06-12EA6E32D3C3}"/>
              </a:ext>
            </a:extLst>
          </p:cNvPr>
          <p:cNvSpPr txBox="1"/>
          <p:nvPr/>
        </p:nvSpPr>
        <p:spPr>
          <a:xfrm>
            <a:off x="1069593" y="4020327"/>
            <a:ext cx="1480132" cy="966483"/>
          </a:xfrm>
          <a:prstGeom prst="rect">
            <a:avLst/>
          </a:prstGeom>
          <a:noFill/>
        </p:spPr>
        <p:txBody>
          <a:bodyPr wrap="square">
            <a:spAutoFit/>
          </a:bodyPr>
          <a:lstStyle/>
          <a:p>
            <a:pPr lvl="0" algn="ctr">
              <a:lnSpc>
                <a:spcPct val="107000"/>
              </a:lnSpc>
              <a:tabLst>
                <a:tab pos="457200" algn="l"/>
              </a:tabLst>
            </a:pPr>
            <a:r>
              <a:rPr lang="en-GB" sz="1800" b="1" dirty="0">
                <a:effectLst/>
                <a:latin typeface="Arial" panose="020B0604020202020204" pitchFamily="34" charset="0"/>
                <a:cs typeface="Arial" panose="020B0604020202020204" pitchFamily="34" charset="0"/>
              </a:rPr>
              <a:t>Infancy</a:t>
            </a:r>
          </a:p>
          <a:p>
            <a:pPr lvl="0" algn="ctr">
              <a:lnSpc>
                <a:spcPct val="107000"/>
              </a:lnSpc>
              <a:tabLst>
                <a:tab pos="457200" algn="l"/>
              </a:tabLst>
            </a:pPr>
            <a:r>
              <a:rPr lang="en-GB" sz="1800" dirty="0">
                <a:effectLst/>
                <a:latin typeface="Arial" panose="020B0604020202020204" pitchFamily="34" charset="0"/>
                <a:cs typeface="Arial" panose="020B0604020202020204" pitchFamily="34" charset="0"/>
              </a:rPr>
              <a:t>0 - 18 months</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2781C75-EA4E-EDE2-3983-460C04B70774}"/>
              </a:ext>
            </a:extLst>
          </p:cNvPr>
          <p:cNvSpPr txBox="1"/>
          <p:nvPr/>
        </p:nvSpPr>
        <p:spPr>
          <a:xfrm>
            <a:off x="2814574" y="3638771"/>
            <a:ext cx="1480133" cy="966483"/>
          </a:xfrm>
          <a:prstGeom prst="rect">
            <a:avLst/>
          </a:prstGeom>
          <a:noFill/>
        </p:spPr>
        <p:txBody>
          <a:bodyPr wrap="square">
            <a:spAutoFit/>
          </a:bodyPr>
          <a:lstStyle/>
          <a:p>
            <a:pPr lvl="0" algn="ctr">
              <a:lnSpc>
                <a:spcPct val="107000"/>
              </a:lnSpc>
              <a:tabLst>
                <a:tab pos="457200" algn="l"/>
              </a:tabLst>
            </a:pPr>
            <a:r>
              <a:rPr lang="en-GB" sz="1800" b="1" dirty="0">
                <a:effectLst/>
                <a:latin typeface="Arial" panose="020B0604020202020204" pitchFamily="34" charset="0"/>
                <a:cs typeface="Arial" panose="020B0604020202020204" pitchFamily="34" charset="0"/>
              </a:rPr>
              <a:t>Toddler</a:t>
            </a:r>
          </a:p>
          <a:p>
            <a:pPr lvl="0" algn="ctr">
              <a:lnSpc>
                <a:spcPct val="107000"/>
              </a:lnSpc>
              <a:tabLst>
                <a:tab pos="457200" algn="l"/>
              </a:tabLst>
            </a:pPr>
            <a:r>
              <a:rPr lang="en-GB" sz="1800" dirty="0">
                <a:effectLst/>
                <a:latin typeface="Arial" panose="020B0604020202020204" pitchFamily="34" charset="0"/>
                <a:cs typeface="Arial" panose="020B0604020202020204" pitchFamily="34" charset="0"/>
              </a:rPr>
              <a:t>18 months - 3 years</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3062ECF-1C17-D793-0CBE-8C0B50E546AF}"/>
              </a:ext>
            </a:extLst>
          </p:cNvPr>
          <p:cNvSpPr txBox="1"/>
          <p:nvPr/>
        </p:nvSpPr>
        <p:spPr>
          <a:xfrm>
            <a:off x="4451364" y="3155529"/>
            <a:ext cx="1586038" cy="966483"/>
          </a:xfrm>
          <a:prstGeom prst="rect">
            <a:avLst/>
          </a:prstGeom>
          <a:noFill/>
        </p:spPr>
        <p:txBody>
          <a:bodyPr wrap="square">
            <a:spAutoFit/>
          </a:bodyPr>
          <a:lstStyle/>
          <a:p>
            <a:pPr lvl="0" algn="ctr">
              <a:lnSpc>
                <a:spcPct val="107000"/>
              </a:lnSpc>
              <a:tabLst>
                <a:tab pos="457200" algn="l"/>
              </a:tabLst>
            </a:pPr>
            <a:r>
              <a:rPr lang="en-GB" sz="1800" b="1" dirty="0">
                <a:effectLst/>
                <a:latin typeface="Arial" panose="020B0604020202020204" pitchFamily="34" charset="0"/>
                <a:cs typeface="Arial" panose="020B0604020202020204" pitchFamily="34" charset="0"/>
              </a:rPr>
              <a:t>Early childhood</a:t>
            </a:r>
          </a:p>
          <a:p>
            <a:pPr lvl="0" algn="ctr">
              <a:lnSpc>
                <a:spcPct val="107000"/>
              </a:lnSpc>
              <a:tabLst>
                <a:tab pos="457200" algn="l"/>
              </a:tabLst>
            </a:pPr>
            <a:r>
              <a:rPr lang="en-GB" sz="1800" dirty="0">
                <a:effectLst/>
                <a:latin typeface="Arial" panose="020B0604020202020204" pitchFamily="34" charset="0"/>
                <a:cs typeface="Arial" panose="020B0604020202020204" pitchFamily="34" charset="0"/>
              </a:rPr>
              <a:t>3 - 5 years</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2452EA2-8011-6C5B-5584-5A79C56B4D93}"/>
              </a:ext>
            </a:extLst>
          </p:cNvPr>
          <p:cNvSpPr txBox="1"/>
          <p:nvPr/>
        </p:nvSpPr>
        <p:spPr>
          <a:xfrm>
            <a:off x="6244228" y="2732664"/>
            <a:ext cx="1433948" cy="966483"/>
          </a:xfrm>
          <a:prstGeom prst="rect">
            <a:avLst/>
          </a:prstGeom>
          <a:noFill/>
        </p:spPr>
        <p:txBody>
          <a:bodyPr wrap="square">
            <a:spAutoFit/>
          </a:bodyPr>
          <a:lstStyle/>
          <a:p>
            <a:pPr lvl="0" algn="ctr">
              <a:lnSpc>
                <a:spcPct val="107000"/>
              </a:lnSpc>
              <a:tabLst>
                <a:tab pos="457200" algn="l"/>
              </a:tabLst>
            </a:pPr>
            <a:r>
              <a:rPr lang="en-GB" sz="1800" b="1" dirty="0">
                <a:effectLst/>
                <a:latin typeface="Arial" panose="020B0604020202020204" pitchFamily="34" charset="0"/>
                <a:cs typeface="Arial" panose="020B0604020202020204" pitchFamily="34" charset="0"/>
              </a:rPr>
              <a:t>Middle childhood</a:t>
            </a:r>
          </a:p>
          <a:p>
            <a:pPr lvl="0" algn="ctr">
              <a:lnSpc>
                <a:spcPct val="107000"/>
              </a:lnSpc>
              <a:tabLst>
                <a:tab pos="457200" algn="l"/>
              </a:tabLst>
            </a:pPr>
            <a:r>
              <a:rPr lang="en-GB" sz="1800" dirty="0">
                <a:effectLst/>
                <a:latin typeface="Arial" panose="020B0604020202020204" pitchFamily="34" charset="0"/>
                <a:cs typeface="Arial" panose="020B0604020202020204" pitchFamily="34" charset="0"/>
              </a:rPr>
              <a:t>6 - 11 years</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65D82CB-03B9-2725-EE3C-E6C440D670C4}"/>
              </a:ext>
            </a:extLst>
          </p:cNvPr>
          <p:cNvSpPr txBox="1"/>
          <p:nvPr/>
        </p:nvSpPr>
        <p:spPr>
          <a:xfrm>
            <a:off x="7636595" y="2308420"/>
            <a:ext cx="2072639" cy="966483"/>
          </a:xfrm>
          <a:prstGeom prst="rect">
            <a:avLst/>
          </a:prstGeom>
          <a:noFill/>
        </p:spPr>
        <p:txBody>
          <a:bodyPr wrap="square">
            <a:spAutoFit/>
          </a:bodyPr>
          <a:lstStyle/>
          <a:p>
            <a:pPr lvl="0" algn="ctr">
              <a:lnSpc>
                <a:spcPct val="107000"/>
              </a:lnSpc>
              <a:tabLst>
                <a:tab pos="457200" algn="l"/>
              </a:tabLst>
            </a:pPr>
            <a:r>
              <a:rPr lang="en-GB" sz="1800" b="1" dirty="0">
                <a:effectLst/>
                <a:latin typeface="Arial" panose="020B0604020202020204" pitchFamily="34" charset="0"/>
                <a:cs typeface="Arial" panose="020B0604020202020204" pitchFamily="34" charset="0"/>
              </a:rPr>
              <a:t>Early adolescence </a:t>
            </a:r>
          </a:p>
          <a:p>
            <a:pPr lvl="0" algn="ctr">
              <a:lnSpc>
                <a:spcPct val="107000"/>
              </a:lnSpc>
              <a:tabLst>
                <a:tab pos="457200" algn="l"/>
              </a:tabLst>
            </a:pPr>
            <a:r>
              <a:rPr lang="en-GB" sz="1800" dirty="0">
                <a:effectLst/>
                <a:latin typeface="Arial" panose="020B0604020202020204" pitchFamily="34" charset="0"/>
                <a:cs typeface="Arial" panose="020B0604020202020204" pitchFamily="34" charset="0"/>
              </a:rPr>
              <a:t>12 - 14 years</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4951CCA-A899-B0A1-0B9C-8B763E2804DD}"/>
              </a:ext>
            </a:extLst>
          </p:cNvPr>
          <p:cNvSpPr txBox="1"/>
          <p:nvPr/>
        </p:nvSpPr>
        <p:spPr>
          <a:xfrm>
            <a:off x="9377652" y="2048819"/>
            <a:ext cx="2072639" cy="670120"/>
          </a:xfrm>
          <a:prstGeom prst="rect">
            <a:avLst/>
          </a:prstGeom>
          <a:noFill/>
        </p:spPr>
        <p:txBody>
          <a:bodyPr wrap="square">
            <a:spAutoFit/>
          </a:bodyPr>
          <a:lstStyle/>
          <a:p>
            <a:pPr lvl="0" algn="ctr">
              <a:lnSpc>
                <a:spcPct val="107000"/>
              </a:lnSpc>
              <a:tabLst>
                <a:tab pos="457200" algn="l"/>
              </a:tabLst>
            </a:pPr>
            <a:r>
              <a:rPr lang="en-GB" sz="1800" b="1" dirty="0">
                <a:effectLst/>
                <a:latin typeface="Arial" panose="020B0604020202020204" pitchFamily="34" charset="0"/>
                <a:cs typeface="Arial" panose="020B0604020202020204" pitchFamily="34" charset="0"/>
              </a:rPr>
              <a:t>Adolescence</a:t>
            </a:r>
          </a:p>
          <a:p>
            <a:pPr lvl="0" algn="ctr">
              <a:lnSpc>
                <a:spcPct val="107000"/>
              </a:lnSpc>
              <a:tabLst>
                <a:tab pos="457200" algn="l"/>
              </a:tabLst>
            </a:pPr>
            <a:r>
              <a:rPr lang="en-GB" sz="1800" dirty="0">
                <a:effectLst/>
                <a:latin typeface="Arial" panose="020B0604020202020204" pitchFamily="34" charset="0"/>
                <a:cs typeface="Arial" panose="020B0604020202020204" pitchFamily="34" charset="0"/>
              </a:rPr>
              <a:t>15 - 17 years</a:t>
            </a:r>
            <a:endParaRPr lang="en-US" sz="1800" b="1"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880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Four main areas of child development</a:t>
            </a:r>
            <a:endParaRPr lang="en-CA" dirty="0"/>
          </a:p>
        </p:txBody>
      </p:sp>
      <p:sp>
        <p:nvSpPr>
          <p:cNvPr id="34" name="TextBox 33">
            <a:extLst>
              <a:ext uri="{FF2B5EF4-FFF2-40B4-BE49-F238E27FC236}">
                <a16:creationId xmlns:a16="http://schemas.microsoft.com/office/drawing/2014/main" id="{44D3AEC4-B109-EECE-56D9-1BF02BDABD97}"/>
              </a:ext>
            </a:extLst>
          </p:cNvPr>
          <p:cNvSpPr txBox="1"/>
          <p:nvPr/>
        </p:nvSpPr>
        <p:spPr>
          <a:xfrm>
            <a:off x="986504" y="1785420"/>
            <a:ext cx="2286000" cy="1015663"/>
          </a:xfrm>
          <a:prstGeom prst="rect">
            <a:avLst/>
          </a:prstGeom>
          <a:noFill/>
        </p:spPr>
        <p:txBody>
          <a:bodyPr wrap="square" rtlCol="0">
            <a:spAutoFit/>
          </a:bodyPr>
          <a:lstStyle/>
          <a:p>
            <a:pPr algn="ctr"/>
            <a:r>
              <a:rPr lang="en-US" sz="2000" b="0" kern="1200" dirty="0">
                <a:solidFill>
                  <a:schemeClr val="tx1"/>
                </a:solidFill>
                <a:effectLst/>
                <a:latin typeface="Arial" panose="020B0604020202020204" pitchFamily="34" charset="0"/>
                <a:cs typeface="Arial" panose="020B0604020202020204" pitchFamily="34" charset="0"/>
              </a:rPr>
              <a:t>Physical development (moving)</a:t>
            </a:r>
            <a:endParaRPr lang="en-US" sz="20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45869025-8535-935B-D203-44EBCC05ED69}"/>
              </a:ext>
            </a:extLst>
          </p:cNvPr>
          <p:cNvSpPr txBox="1"/>
          <p:nvPr/>
        </p:nvSpPr>
        <p:spPr>
          <a:xfrm>
            <a:off x="3626541" y="1785420"/>
            <a:ext cx="2286000"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Cognitive</a:t>
            </a:r>
            <a:r>
              <a:rPr lang="en-US" sz="2000" b="0" kern="1200" dirty="0">
                <a:solidFill>
                  <a:schemeClr val="tx1"/>
                </a:solidFill>
                <a:effectLst/>
                <a:latin typeface="Arial" panose="020B0604020202020204" pitchFamily="34" charset="0"/>
                <a:cs typeface="Arial" panose="020B0604020202020204" pitchFamily="34" charset="0"/>
              </a:rPr>
              <a:t> development (thinking)</a:t>
            </a:r>
            <a:endParaRPr lang="en-US" sz="2000"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5089158-D886-D7E0-B180-053209FF28FC}"/>
              </a:ext>
            </a:extLst>
          </p:cNvPr>
          <p:cNvSpPr txBox="1"/>
          <p:nvPr/>
        </p:nvSpPr>
        <p:spPr>
          <a:xfrm>
            <a:off x="6005749" y="1785420"/>
            <a:ext cx="2286000"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Emotional </a:t>
            </a:r>
            <a:r>
              <a:rPr lang="en-US" sz="2000" b="0" kern="1200" dirty="0">
                <a:solidFill>
                  <a:schemeClr val="tx1"/>
                </a:solidFill>
                <a:effectLst/>
                <a:latin typeface="Arial" panose="020B0604020202020204" pitchFamily="34" charset="0"/>
                <a:cs typeface="Arial" panose="020B0604020202020204" pitchFamily="34" charset="0"/>
              </a:rPr>
              <a:t>development</a:t>
            </a:r>
            <a:endParaRPr lang="en-US" sz="20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6A5D558-1DBD-294D-3B6E-599F9D812B2B}"/>
              </a:ext>
            </a:extLst>
          </p:cNvPr>
          <p:cNvSpPr txBox="1"/>
          <p:nvPr/>
        </p:nvSpPr>
        <p:spPr>
          <a:xfrm>
            <a:off x="8693318" y="1785420"/>
            <a:ext cx="2286000" cy="1015663"/>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Social and Language </a:t>
            </a:r>
            <a:r>
              <a:rPr lang="en-US" sz="2000" b="0" kern="1200" dirty="0">
                <a:solidFill>
                  <a:schemeClr val="tx1"/>
                </a:solidFill>
                <a:effectLst/>
                <a:latin typeface="Arial" panose="020B0604020202020204" pitchFamily="34" charset="0"/>
                <a:cs typeface="Arial" panose="020B0604020202020204" pitchFamily="34" charset="0"/>
              </a:rPr>
              <a:t>development</a:t>
            </a:r>
            <a:endParaRPr lang="en-US" sz="2000" dirty="0">
              <a:latin typeface="Arial" panose="020B060402020202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37B0D518-9295-0748-647D-76DF1B2859F0}"/>
              </a:ext>
            </a:extLst>
          </p:cNvPr>
          <p:cNvGrpSpPr/>
          <p:nvPr/>
        </p:nvGrpSpPr>
        <p:grpSpPr>
          <a:xfrm>
            <a:off x="10228983" y="337468"/>
            <a:ext cx="1587872" cy="1368854"/>
            <a:chOff x="10228983" y="337468"/>
            <a:chExt cx="1587872" cy="1368854"/>
          </a:xfrm>
        </p:grpSpPr>
        <p:sp>
          <p:nvSpPr>
            <p:cNvPr id="66" name="Hexagon 65">
              <a:extLst>
                <a:ext uri="{FF2B5EF4-FFF2-40B4-BE49-F238E27FC236}">
                  <a16:creationId xmlns:a16="http://schemas.microsoft.com/office/drawing/2014/main" id="{B3467359-7C9A-2D7B-7430-423622353FF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7" name="Group 66">
              <a:extLst>
                <a:ext uri="{FF2B5EF4-FFF2-40B4-BE49-F238E27FC236}">
                  <a16:creationId xmlns:a16="http://schemas.microsoft.com/office/drawing/2014/main" id="{E0233E2E-C7B5-14E2-2C2F-9D8B729E5483}"/>
                </a:ext>
              </a:extLst>
            </p:cNvPr>
            <p:cNvGrpSpPr/>
            <p:nvPr/>
          </p:nvGrpSpPr>
          <p:grpSpPr>
            <a:xfrm>
              <a:off x="10741851" y="707024"/>
              <a:ext cx="562136" cy="634675"/>
              <a:chOff x="760175" y="830141"/>
              <a:chExt cx="867619" cy="979580"/>
            </a:xfrm>
          </p:grpSpPr>
          <p:sp>
            <p:nvSpPr>
              <p:cNvPr id="69" name="Rectangle 68">
                <a:extLst>
                  <a:ext uri="{FF2B5EF4-FFF2-40B4-BE49-F238E27FC236}">
                    <a16:creationId xmlns:a16="http://schemas.microsoft.com/office/drawing/2014/main" id="{A004AC59-C7CB-04CA-BF6F-56F4BB4C94BE}"/>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13</a:t>
                </a:r>
              </a:p>
            </p:txBody>
          </p:sp>
          <p:sp>
            <p:nvSpPr>
              <p:cNvPr id="70" name="Rectangle 69">
                <a:extLst>
                  <a:ext uri="{FF2B5EF4-FFF2-40B4-BE49-F238E27FC236}">
                    <a16:creationId xmlns:a16="http://schemas.microsoft.com/office/drawing/2014/main" id="{63953EEE-5640-C772-26CC-09C729CBFD6B}"/>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 name="TextBox 2">
            <a:extLst>
              <a:ext uri="{FF2B5EF4-FFF2-40B4-BE49-F238E27FC236}">
                <a16:creationId xmlns:a16="http://schemas.microsoft.com/office/drawing/2014/main" id="{1E19A11A-8A8E-6B83-EC08-2BF34FE5A25A}"/>
              </a:ext>
            </a:extLst>
          </p:cNvPr>
          <p:cNvSpPr txBox="1"/>
          <p:nvPr/>
        </p:nvSpPr>
        <p:spPr>
          <a:xfrm>
            <a:off x="873898" y="5646329"/>
            <a:ext cx="10263702" cy="307777"/>
          </a:xfrm>
          <a:prstGeom prst="rect">
            <a:avLst/>
          </a:prstGeom>
          <a:noFill/>
        </p:spPr>
        <p:txBody>
          <a:bodyPr wrap="square">
            <a:spAutoFit/>
          </a:bodyPr>
          <a:lstStyle/>
          <a:p>
            <a:pPr algn="ctr"/>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(2021). CPHA Frontliner Getting Started Learning Package</a:t>
            </a:r>
          </a:p>
        </p:txBody>
      </p:sp>
      <p:grpSp>
        <p:nvGrpSpPr>
          <p:cNvPr id="50" name="Group 49">
            <a:extLst>
              <a:ext uri="{FF2B5EF4-FFF2-40B4-BE49-F238E27FC236}">
                <a16:creationId xmlns:a16="http://schemas.microsoft.com/office/drawing/2014/main" id="{1675B790-AD9F-1030-5E5D-738EDAC6F090}"/>
              </a:ext>
            </a:extLst>
          </p:cNvPr>
          <p:cNvGrpSpPr/>
          <p:nvPr/>
        </p:nvGrpSpPr>
        <p:grpSpPr>
          <a:xfrm>
            <a:off x="1518228" y="3030169"/>
            <a:ext cx="1229397" cy="2328271"/>
            <a:chOff x="6317659" y="1028133"/>
            <a:chExt cx="950012" cy="1799163"/>
          </a:xfrm>
        </p:grpSpPr>
        <p:grpSp>
          <p:nvGrpSpPr>
            <p:cNvPr id="63" name="Group 62">
              <a:extLst>
                <a:ext uri="{FF2B5EF4-FFF2-40B4-BE49-F238E27FC236}">
                  <a16:creationId xmlns:a16="http://schemas.microsoft.com/office/drawing/2014/main" id="{B4C3E9A2-9C25-BB57-3673-305127E86C9F}"/>
                </a:ext>
              </a:extLst>
            </p:cNvPr>
            <p:cNvGrpSpPr/>
            <p:nvPr/>
          </p:nvGrpSpPr>
          <p:grpSpPr>
            <a:xfrm>
              <a:off x="6317659" y="1028133"/>
              <a:ext cx="950012" cy="1799163"/>
              <a:chOff x="7838339" y="2226754"/>
              <a:chExt cx="1969639" cy="3730164"/>
            </a:xfrm>
            <a:solidFill>
              <a:schemeClr val="accent4"/>
            </a:solidFill>
          </p:grpSpPr>
          <p:sp>
            <p:nvSpPr>
              <p:cNvPr id="77" name="Round Same Side Corner Rectangle 3">
                <a:extLst>
                  <a:ext uri="{FF2B5EF4-FFF2-40B4-BE49-F238E27FC236}">
                    <a16:creationId xmlns:a16="http://schemas.microsoft.com/office/drawing/2014/main" id="{0C68C546-70D5-3CFB-3CE7-5BE938D0C754}"/>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8" name="Oval 77">
                <a:extLst>
                  <a:ext uri="{FF2B5EF4-FFF2-40B4-BE49-F238E27FC236}">
                    <a16:creationId xmlns:a16="http://schemas.microsoft.com/office/drawing/2014/main" id="{475EA9AE-D0A4-D6E4-0E46-0BA6EA92D8F7}"/>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9" name="Group 78">
                <a:extLst>
                  <a:ext uri="{FF2B5EF4-FFF2-40B4-BE49-F238E27FC236}">
                    <a16:creationId xmlns:a16="http://schemas.microsoft.com/office/drawing/2014/main" id="{DC590E2F-B7DF-3057-1BC7-BCD32380D993}"/>
                  </a:ext>
                </a:extLst>
              </p:cNvPr>
              <p:cNvGrpSpPr/>
              <p:nvPr/>
            </p:nvGrpSpPr>
            <p:grpSpPr>
              <a:xfrm rot="507905">
                <a:off x="7838339" y="3815940"/>
                <a:ext cx="553322" cy="1525212"/>
                <a:chOff x="7916671" y="3937945"/>
                <a:chExt cx="553322" cy="1525212"/>
              </a:xfrm>
              <a:grpFill/>
            </p:grpSpPr>
            <p:sp>
              <p:nvSpPr>
                <p:cNvPr id="83" name="Round Same Side Corner Rectangle 25">
                  <a:extLst>
                    <a:ext uri="{FF2B5EF4-FFF2-40B4-BE49-F238E27FC236}">
                      <a16:creationId xmlns:a16="http://schemas.microsoft.com/office/drawing/2014/main" id="{28FBBA5C-83D5-C634-79BF-4B395041D97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4" name="Oval 83">
                  <a:extLst>
                    <a:ext uri="{FF2B5EF4-FFF2-40B4-BE49-F238E27FC236}">
                      <a16:creationId xmlns:a16="http://schemas.microsoft.com/office/drawing/2014/main" id="{2F8FEF40-DA5A-FAC2-32D8-F3B5E7A805A5}"/>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0" name="Group 79">
                <a:extLst>
                  <a:ext uri="{FF2B5EF4-FFF2-40B4-BE49-F238E27FC236}">
                    <a16:creationId xmlns:a16="http://schemas.microsoft.com/office/drawing/2014/main" id="{A2A78737-7A12-9A7B-F2E7-AFAA94B8CD55}"/>
                  </a:ext>
                </a:extLst>
              </p:cNvPr>
              <p:cNvGrpSpPr/>
              <p:nvPr/>
            </p:nvGrpSpPr>
            <p:grpSpPr>
              <a:xfrm rot="21105829" flipH="1">
                <a:off x="9243874" y="3806245"/>
                <a:ext cx="564104" cy="1525212"/>
                <a:chOff x="7916671" y="3937945"/>
                <a:chExt cx="553322" cy="1525212"/>
              </a:xfrm>
              <a:grpFill/>
            </p:grpSpPr>
            <p:sp>
              <p:nvSpPr>
                <p:cNvPr id="81" name="Round Same Side Corner Rectangle 25">
                  <a:extLst>
                    <a:ext uri="{FF2B5EF4-FFF2-40B4-BE49-F238E27FC236}">
                      <a16:creationId xmlns:a16="http://schemas.microsoft.com/office/drawing/2014/main" id="{7FD45F01-1CDB-404F-1969-5736EA1CCCB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Oval 81">
                  <a:extLst>
                    <a:ext uri="{FF2B5EF4-FFF2-40B4-BE49-F238E27FC236}">
                      <a16:creationId xmlns:a16="http://schemas.microsoft.com/office/drawing/2014/main" id="{F5D2754E-5430-E3E4-FC8A-319FDB11132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64" name="Group 63">
              <a:extLst>
                <a:ext uri="{FF2B5EF4-FFF2-40B4-BE49-F238E27FC236}">
                  <a16:creationId xmlns:a16="http://schemas.microsoft.com/office/drawing/2014/main" id="{0707D3F0-58EC-C62D-DBC5-909D4F7E8247}"/>
                </a:ext>
              </a:extLst>
            </p:cNvPr>
            <p:cNvGrpSpPr/>
            <p:nvPr/>
          </p:nvGrpSpPr>
          <p:grpSpPr>
            <a:xfrm>
              <a:off x="6377962" y="1829165"/>
              <a:ext cx="272348" cy="284588"/>
              <a:chOff x="8778444" y="2055653"/>
              <a:chExt cx="272348" cy="284588"/>
            </a:xfrm>
          </p:grpSpPr>
          <p:sp>
            <p:nvSpPr>
              <p:cNvPr id="75" name="Oval 74">
                <a:extLst>
                  <a:ext uri="{FF2B5EF4-FFF2-40B4-BE49-F238E27FC236}">
                    <a16:creationId xmlns:a16="http://schemas.microsoft.com/office/drawing/2014/main" id="{D8779F4C-E242-38AF-B13A-3D07FC2C97E1}"/>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L-Shape 75">
                <a:extLst>
                  <a:ext uri="{FF2B5EF4-FFF2-40B4-BE49-F238E27FC236}">
                    <a16:creationId xmlns:a16="http://schemas.microsoft.com/office/drawing/2014/main" id="{F118AF42-3943-6B72-F5F7-2BD3DE34761E}"/>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1" name="Group 70">
              <a:extLst>
                <a:ext uri="{FF2B5EF4-FFF2-40B4-BE49-F238E27FC236}">
                  <a16:creationId xmlns:a16="http://schemas.microsoft.com/office/drawing/2014/main" id="{4432BD68-4D7B-4B23-1400-589F53222CF5}"/>
                </a:ext>
              </a:extLst>
            </p:cNvPr>
            <p:cNvGrpSpPr/>
            <p:nvPr/>
          </p:nvGrpSpPr>
          <p:grpSpPr>
            <a:xfrm>
              <a:off x="6879358" y="2468677"/>
              <a:ext cx="272348" cy="284588"/>
              <a:chOff x="8778444" y="2055653"/>
              <a:chExt cx="272348" cy="284588"/>
            </a:xfrm>
          </p:grpSpPr>
          <p:sp>
            <p:nvSpPr>
              <p:cNvPr id="73" name="Oval 72">
                <a:extLst>
                  <a:ext uri="{FF2B5EF4-FFF2-40B4-BE49-F238E27FC236}">
                    <a16:creationId xmlns:a16="http://schemas.microsoft.com/office/drawing/2014/main" id="{6A7129FE-AA59-E3AA-2789-00D8AF7A2422}"/>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L-Shape 73">
                <a:extLst>
                  <a:ext uri="{FF2B5EF4-FFF2-40B4-BE49-F238E27FC236}">
                    <a16:creationId xmlns:a16="http://schemas.microsoft.com/office/drawing/2014/main" id="{56BCC661-B247-F5AA-8029-2C163590B3C1}"/>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2" name="L-Shape 71">
              <a:extLst>
                <a:ext uri="{FF2B5EF4-FFF2-40B4-BE49-F238E27FC236}">
                  <a16:creationId xmlns:a16="http://schemas.microsoft.com/office/drawing/2014/main" id="{6E9CCCB0-0870-2A7A-0A98-EF72FAB23B40}"/>
                </a:ext>
              </a:extLst>
            </p:cNvPr>
            <p:cNvSpPr/>
            <p:nvPr/>
          </p:nvSpPr>
          <p:spPr>
            <a:xfrm rot="18361091">
              <a:off x="7095295" y="2715148"/>
              <a:ext cx="148010" cy="7532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85" name="Group 84">
            <a:extLst>
              <a:ext uri="{FF2B5EF4-FFF2-40B4-BE49-F238E27FC236}">
                <a16:creationId xmlns:a16="http://schemas.microsoft.com/office/drawing/2014/main" id="{68017949-98ED-27CF-9A39-326571581E36}"/>
              </a:ext>
            </a:extLst>
          </p:cNvPr>
          <p:cNvGrpSpPr/>
          <p:nvPr/>
        </p:nvGrpSpPr>
        <p:grpSpPr>
          <a:xfrm>
            <a:off x="6709077" y="3030169"/>
            <a:ext cx="1229397" cy="2328271"/>
            <a:chOff x="6292281" y="3188629"/>
            <a:chExt cx="950012" cy="1799163"/>
          </a:xfrm>
        </p:grpSpPr>
        <p:grpSp>
          <p:nvGrpSpPr>
            <p:cNvPr id="86" name="Group 85">
              <a:extLst>
                <a:ext uri="{FF2B5EF4-FFF2-40B4-BE49-F238E27FC236}">
                  <a16:creationId xmlns:a16="http://schemas.microsoft.com/office/drawing/2014/main" id="{F1E20910-866E-8605-AE3F-6AF386EDBDAB}"/>
                </a:ext>
              </a:extLst>
            </p:cNvPr>
            <p:cNvGrpSpPr/>
            <p:nvPr/>
          </p:nvGrpSpPr>
          <p:grpSpPr>
            <a:xfrm>
              <a:off x="6292281" y="3188629"/>
              <a:ext cx="950012" cy="1799163"/>
              <a:chOff x="7838339" y="2226754"/>
              <a:chExt cx="1969639" cy="3730164"/>
            </a:xfrm>
            <a:solidFill>
              <a:schemeClr val="accent4"/>
            </a:solidFill>
          </p:grpSpPr>
          <p:sp>
            <p:nvSpPr>
              <p:cNvPr id="89" name="Round Same Side Corner Rectangle 3">
                <a:extLst>
                  <a:ext uri="{FF2B5EF4-FFF2-40B4-BE49-F238E27FC236}">
                    <a16:creationId xmlns:a16="http://schemas.microsoft.com/office/drawing/2014/main" id="{369A45F3-DEBD-A683-FC71-69FD0EAFB4E1}"/>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Oval 89">
                <a:extLst>
                  <a:ext uri="{FF2B5EF4-FFF2-40B4-BE49-F238E27FC236}">
                    <a16:creationId xmlns:a16="http://schemas.microsoft.com/office/drawing/2014/main" id="{C1B39EE7-9354-28BE-C2CE-FDC06CCAFFA4}"/>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91" name="Group 90">
                <a:extLst>
                  <a:ext uri="{FF2B5EF4-FFF2-40B4-BE49-F238E27FC236}">
                    <a16:creationId xmlns:a16="http://schemas.microsoft.com/office/drawing/2014/main" id="{A0A9B72A-21A3-329B-E258-D88C77616DBD}"/>
                  </a:ext>
                </a:extLst>
              </p:cNvPr>
              <p:cNvGrpSpPr/>
              <p:nvPr/>
            </p:nvGrpSpPr>
            <p:grpSpPr>
              <a:xfrm rot="507905">
                <a:off x="7838339" y="3815940"/>
                <a:ext cx="553322" cy="1525212"/>
                <a:chOff x="7916671" y="3937945"/>
                <a:chExt cx="553322" cy="1525212"/>
              </a:xfrm>
              <a:grpFill/>
            </p:grpSpPr>
            <p:sp>
              <p:nvSpPr>
                <p:cNvPr id="95" name="Round Same Side Corner Rectangle 25">
                  <a:extLst>
                    <a:ext uri="{FF2B5EF4-FFF2-40B4-BE49-F238E27FC236}">
                      <a16:creationId xmlns:a16="http://schemas.microsoft.com/office/drawing/2014/main" id="{8D4DE9F6-364B-6050-8AA7-EEC39385854F}"/>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Oval 95">
                  <a:extLst>
                    <a:ext uri="{FF2B5EF4-FFF2-40B4-BE49-F238E27FC236}">
                      <a16:creationId xmlns:a16="http://schemas.microsoft.com/office/drawing/2014/main" id="{5FEDFCB7-063C-7943-B668-4F744A6F211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2" name="Group 91">
                <a:extLst>
                  <a:ext uri="{FF2B5EF4-FFF2-40B4-BE49-F238E27FC236}">
                    <a16:creationId xmlns:a16="http://schemas.microsoft.com/office/drawing/2014/main" id="{96FE480F-CB55-1B35-C13C-E79AF3F648BE}"/>
                  </a:ext>
                </a:extLst>
              </p:cNvPr>
              <p:cNvGrpSpPr/>
              <p:nvPr/>
            </p:nvGrpSpPr>
            <p:grpSpPr>
              <a:xfrm rot="21105829" flipH="1">
                <a:off x="9243874" y="3806245"/>
                <a:ext cx="564104" cy="1525212"/>
                <a:chOff x="7916671" y="3937945"/>
                <a:chExt cx="553322" cy="1525212"/>
              </a:xfrm>
              <a:grpFill/>
            </p:grpSpPr>
            <p:sp>
              <p:nvSpPr>
                <p:cNvPr id="93" name="Round Same Side Corner Rectangle 25">
                  <a:extLst>
                    <a:ext uri="{FF2B5EF4-FFF2-40B4-BE49-F238E27FC236}">
                      <a16:creationId xmlns:a16="http://schemas.microsoft.com/office/drawing/2014/main" id="{1844C42D-B194-0A09-6D8B-8A5CDA802821}"/>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4" name="Oval 93">
                  <a:extLst>
                    <a:ext uri="{FF2B5EF4-FFF2-40B4-BE49-F238E27FC236}">
                      <a16:creationId xmlns:a16="http://schemas.microsoft.com/office/drawing/2014/main" id="{0EC7D2C2-1CBD-7F13-521E-2B98ADCD4806}"/>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87" name="Heart 86">
              <a:extLst>
                <a:ext uri="{FF2B5EF4-FFF2-40B4-BE49-F238E27FC236}">
                  <a16:creationId xmlns:a16="http://schemas.microsoft.com/office/drawing/2014/main" id="{808848EB-27AE-7283-88E7-053C652E81C1}"/>
                </a:ext>
              </a:extLst>
            </p:cNvPr>
            <p:cNvSpPr/>
            <p:nvPr/>
          </p:nvSpPr>
          <p:spPr>
            <a:xfrm>
              <a:off x="6737059" y="3959422"/>
              <a:ext cx="385258" cy="321207"/>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L-Shape 87">
              <a:extLst>
                <a:ext uri="{FF2B5EF4-FFF2-40B4-BE49-F238E27FC236}">
                  <a16:creationId xmlns:a16="http://schemas.microsoft.com/office/drawing/2014/main" id="{6DD63FF7-AB06-F913-0EF2-39E08FDCEA34}"/>
                </a:ext>
              </a:extLst>
            </p:cNvPr>
            <p:cNvSpPr/>
            <p:nvPr/>
          </p:nvSpPr>
          <p:spPr>
            <a:xfrm rot="18361091">
              <a:off x="6872538" y="4086604"/>
              <a:ext cx="143017" cy="7278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97" name="Group 96">
            <a:extLst>
              <a:ext uri="{FF2B5EF4-FFF2-40B4-BE49-F238E27FC236}">
                <a16:creationId xmlns:a16="http://schemas.microsoft.com/office/drawing/2014/main" id="{1D08C5BA-417C-BAED-019D-D996A7018475}"/>
              </a:ext>
            </a:extLst>
          </p:cNvPr>
          <p:cNvGrpSpPr/>
          <p:nvPr/>
        </p:nvGrpSpPr>
        <p:grpSpPr>
          <a:xfrm>
            <a:off x="4153795" y="3016316"/>
            <a:ext cx="1229397" cy="2342124"/>
            <a:chOff x="8203609" y="2055653"/>
            <a:chExt cx="950012" cy="1809868"/>
          </a:xfrm>
        </p:grpSpPr>
        <p:grpSp>
          <p:nvGrpSpPr>
            <p:cNvPr id="98" name="Group 97">
              <a:extLst>
                <a:ext uri="{FF2B5EF4-FFF2-40B4-BE49-F238E27FC236}">
                  <a16:creationId xmlns:a16="http://schemas.microsoft.com/office/drawing/2014/main" id="{60CA21A1-06F0-EE28-96FD-05FA347D8B86}"/>
                </a:ext>
              </a:extLst>
            </p:cNvPr>
            <p:cNvGrpSpPr/>
            <p:nvPr/>
          </p:nvGrpSpPr>
          <p:grpSpPr>
            <a:xfrm>
              <a:off x="8203609" y="2066358"/>
              <a:ext cx="950012" cy="1799163"/>
              <a:chOff x="7838339" y="2226754"/>
              <a:chExt cx="1969639" cy="3730164"/>
            </a:xfrm>
            <a:solidFill>
              <a:schemeClr val="accent4"/>
            </a:solidFill>
          </p:grpSpPr>
          <p:sp>
            <p:nvSpPr>
              <p:cNvPr id="102" name="Round Same Side Corner Rectangle 3">
                <a:extLst>
                  <a:ext uri="{FF2B5EF4-FFF2-40B4-BE49-F238E27FC236}">
                    <a16:creationId xmlns:a16="http://schemas.microsoft.com/office/drawing/2014/main" id="{C916182E-29B8-1195-8636-32DA91BF84F2}"/>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3" name="Oval 102">
                <a:extLst>
                  <a:ext uri="{FF2B5EF4-FFF2-40B4-BE49-F238E27FC236}">
                    <a16:creationId xmlns:a16="http://schemas.microsoft.com/office/drawing/2014/main" id="{076CED00-C10B-8FA9-FBC8-2C992712F1E9}"/>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04" name="Group 103">
                <a:extLst>
                  <a:ext uri="{FF2B5EF4-FFF2-40B4-BE49-F238E27FC236}">
                    <a16:creationId xmlns:a16="http://schemas.microsoft.com/office/drawing/2014/main" id="{0DC98F5E-C40D-63DF-AD6A-8237B35A4019}"/>
                  </a:ext>
                </a:extLst>
              </p:cNvPr>
              <p:cNvGrpSpPr/>
              <p:nvPr/>
            </p:nvGrpSpPr>
            <p:grpSpPr>
              <a:xfrm rot="507905">
                <a:off x="7838339" y="3815940"/>
                <a:ext cx="553322" cy="1525212"/>
                <a:chOff x="7916671" y="3937945"/>
                <a:chExt cx="553322" cy="1525212"/>
              </a:xfrm>
              <a:grpFill/>
            </p:grpSpPr>
            <p:sp>
              <p:nvSpPr>
                <p:cNvPr id="108" name="Round Same Side Corner Rectangle 25">
                  <a:extLst>
                    <a:ext uri="{FF2B5EF4-FFF2-40B4-BE49-F238E27FC236}">
                      <a16:creationId xmlns:a16="http://schemas.microsoft.com/office/drawing/2014/main" id="{445DDF38-F8ED-A216-00DE-4BB5ADDA57BB}"/>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9" name="Oval 108">
                  <a:extLst>
                    <a:ext uri="{FF2B5EF4-FFF2-40B4-BE49-F238E27FC236}">
                      <a16:creationId xmlns:a16="http://schemas.microsoft.com/office/drawing/2014/main" id="{690CB94A-FDD1-6DC7-116A-86E2785D418C}"/>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5" name="Group 104">
                <a:extLst>
                  <a:ext uri="{FF2B5EF4-FFF2-40B4-BE49-F238E27FC236}">
                    <a16:creationId xmlns:a16="http://schemas.microsoft.com/office/drawing/2014/main" id="{5969C192-9579-0277-6E1B-028B2BF99D99}"/>
                  </a:ext>
                </a:extLst>
              </p:cNvPr>
              <p:cNvGrpSpPr/>
              <p:nvPr/>
            </p:nvGrpSpPr>
            <p:grpSpPr>
              <a:xfrm rot="21105829" flipH="1">
                <a:off x="9243874" y="3806245"/>
                <a:ext cx="564104" cy="1525212"/>
                <a:chOff x="7916671" y="3937945"/>
                <a:chExt cx="553322" cy="1525212"/>
              </a:xfrm>
              <a:grpFill/>
            </p:grpSpPr>
            <p:sp>
              <p:nvSpPr>
                <p:cNvPr id="106" name="Round Same Side Corner Rectangle 25">
                  <a:extLst>
                    <a:ext uri="{FF2B5EF4-FFF2-40B4-BE49-F238E27FC236}">
                      <a16:creationId xmlns:a16="http://schemas.microsoft.com/office/drawing/2014/main" id="{77000BF1-0DBD-F681-8CA6-53179C08690E}"/>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7" name="Oval 106">
                  <a:extLst>
                    <a:ext uri="{FF2B5EF4-FFF2-40B4-BE49-F238E27FC236}">
                      <a16:creationId xmlns:a16="http://schemas.microsoft.com/office/drawing/2014/main" id="{7AA7560E-2597-1771-7735-019FC0BCE25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99" name="Group 98">
              <a:extLst>
                <a:ext uri="{FF2B5EF4-FFF2-40B4-BE49-F238E27FC236}">
                  <a16:creationId xmlns:a16="http://schemas.microsoft.com/office/drawing/2014/main" id="{9138420B-AC9E-CE9E-CC78-A7F17AC54784}"/>
                </a:ext>
              </a:extLst>
            </p:cNvPr>
            <p:cNvGrpSpPr/>
            <p:nvPr/>
          </p:nvGrpSpPr>
          <p:grpSpPr>
            <a:xfrm>
              <a:off x="8778444" y="2055653"/>
              <a:ext cx="272348" cy="284588"/>
              <a:chOff x="8778444" y="2055653"/>
              <a:chExt cx="272348" cy="284588"/>
            </a:xfrm>
          </p:grpSpPr>
          <p:sp>
            <p:nvSpPr>
              <p:cNvPr id="100" name="Oval 99">
                <a:extLst>
                  <a:ext uri="{FF2B5EF4-FFF2-40B4-BE49-F238E27FC236}">
                    <a16:creationId xmlns:a16="http://schemas.microsoft.com/office/drawing/2014/main" id="{D274D9CA-B796-5063-6BBE-B78BEABA7ABF}"/>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1" name="L-Shape 100">
                <a:extLst>
                  <a:ext uri="{FF2B5EF4-FFF2-40B4-BE49-F238E27FC236}">
                    <a16:creationId xmlns:a16="http://schemas.microsoft.com/office/drawing/2014/main" id="{91D4EEA8-28ED-E674-8FAF-36862BA108C0}"/>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grpSp>
        <p:nvGrpSpPr>
          <p:cNvPr id="124" name="Group 123">
            <a:extLst>
              <a:ext uri="{FF2B5EF4-FFF2-40B4-BE49-F238E27FC236}">
                <a16:creationId xmlns:a16="http://schemas.microsoft.com/office/drawing/2014/main" id="{592A1CB2-5D3C-C3FE-AB00-458DEF1E0235}"/>
              </a:ext>
            </a:extLst>
          </p:cNvPr>
          <p:cNvGrpSpPr/>
          <p:nvPr/>
        </p:nvGrpSpPr>
        <p:grpSpPr>
          <a:xfrm>
            <a:off x="9220572" y="3030169"/>
            <a:ext cx="1371228" cy="2328272"/>
            <a:chOff x="9220572" y="2300826"/>
            <a:chExt cx="1059611" cy="1799163"/>
          </a:xfrm>
        </p:grpSpPr>
        <p:grpSp>
          <p:nvGrpSpPr>
            <p:cNvPr id="111" name="Group 110">
              <a:extLst>
                <a:ext uri="{FF2B5EF4-FFF2-40B4-BE49-F238E27FC236}">
                  <a16:creationId xmlns:a16="http://schemas.microsoft.com/office/drawing/2014/main" id="{D2A60770-B33A-7E30-8F39-521226F7C772}"/>
                </a:ext>
              </a:extLst>
            </p:cNvPr>
            <p:cNvGrpSpPr/>
            <p:nvPr/>
          </p:nvGrpSpPr>
          <p:grpSpPr>
            <a:xfrm>
              <a:off x="9220572" y="2300826"/>
              <a:ext cx="950012" cy="1799163"/>
              <a:chOff x="7838339" y="2226754"/>
              <a:chExt cx="1969639" cy="3730164"/>
            </a:xfrm>
            <a:solidFill>
              <a:schemeClr val="accent4"/>
            </a:solidFill>
          </p:grpSpPr>
          <p:sp>
            <p:nvSpPr>
              <p:cNvPr id="115" name="Round Same Side Corner Rectangle 3">
                <a:extLst>
                  <a:ext uri="{FF2B5EF4-FFF2-40B4-BE49-F238E27FC236}">
                    <a16:creationId xmlns:a16="http://schemas.microsoft.com/office/drawing/2014/main" id="{11ED53DE-22B5-CF2A-F6FA-7F80C5F944AA}"/>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6" name="Oval 115">
                <a:extLst>
                  <a:ext uri="{FF2B5EF4-FFF2-40B4-BE49-F238E27FC236}">
                    <a16:creationId xmlns:a16="http://schemas.microsoft.com/office/drawing/2014/main" id="{58A8B3AC-F905-CD10-FC35-4CE7395DD661}"/>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7" name="Group 116">
                <a:extLst>
                  <a:ext uri="{FF2B5EF4-FFF2-40B4-BE49-F238E27FC236}">
                    <a16:creationId xmlns:a16="http://schemas.microsoft.com/office/drawing/2014/main" id="{D86C073C-20AB-78C1-2C75-25E1520CB871}"/>
                  </a:ext>
                </a:extLst>
              </p:cNvPr>
              <p:cNvGrpSpPr/>
              <p:nvPr/>
            </p:nvGrpSpPr>
            <p:grpSpPr>
              <a:xfrm rot="507905">
                <a:off x="7838339" y="3815940"/>
                <a:ext cx="553322" cy="1525212"/>
                <a:chOff x="7916671" y="3937945"/>
                <a:chExt cx="553322" cy="1525212"/>
              </a:xfrm>
              <a:grpFill/>
            </p:grpSpPr>
            <p:sp>
              <p:nvSpPr>
                <p:cNvPr id="121" name="Round Same Side Corner Rectangle 25">
                  <a:extLst>
                    <a:ext uri="{FF2B5EF4-FFF2-40B4-BE49-F238E27FC236}">
                      <a16:creationId xmlns:a16="http://schemas.microsoft.com/office/drawing/2014/main" id="{9F07F877-0787-A762-6853-2D25D5905993}"/>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2" name="Oval 121">
                  <a:extLst>
                    <a:ext uri="{FF2B5EF4-FFF2-40B4-BE49-F238E27FC236}">
                      <a16:creationId xmlns:a16="http://schemas.microsoft.com/office/drawing/2014/main" id="{DA4675F6-A753-BA1E-1DFA-80355C6D0BA0}"/>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8" name="Group 117">
                <a:extLst>
                  <a:ext uri="{FF2B5EF4-FFF2-40B4-BE49-F238E27FC236}">
                    <a16:creationId xmlns:a16="http://schemas.microsoft.com/office/drawing/2014/main" id="{680ED3DA-2281-1033-0E89-E73B802D996B}"/>
                  </a:ext>
                </a:extLst>
              </p:cNvPr>
              <p:cNvGrpSpPr/>
              <p:nvPr/>
            </p:nvGrpSpPr>
            <p:grpSpPr>
              <a:xfrm rot="21105829" flipH="1">
                <a:off x="9243874" y="3806245"/>
                <a:ext cx="564104" cy="1525212"/>
                <a:chOff x="7916671" y="3937945"/>
                <a:chExt cx="553322" cy="1525212"/>
              </a:xfrm>
              <a:grpFill/>
            </p:grpSpPr>
            <p:sp>
              <p:nvSpPr>
                <p:cNvPr id="119" name="Round Same Side Corner Rectangle 25">
                  <a:extLst>
                    <a:ext uri="{FF2B5EF4-FFF2-40B4-BE49-F238E27FC236}">
                      <a16:creationId xmlns:a16="http://schemas.microsoft.com/office/drawing/2014/main" id="{045AE816-3E22-C408-61B5-A508AF493BB2}"/>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Oval 119">
                  <a:extLst>
                    <a:ext uri="{FF2B5EF4-FFF2-40B4-BE49-F238E27FC236}">
                      <a16:creationId xmlns:a16="http://schemas.microsoft.com/office/drawing/2014/main" id="{D473148F-A906-2D1F-4472-E333DDE05D8C}"/>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23" name="Speech Bubble: Oval 122">
              <a:extLst>
                <a:ext uri="{FF2B5EF4-FFF2-40B4-BE49-F238E27FC236}">
                  <a16:creationId xmlns:a16="http://schemas.microsoft.com/office/drawing/2014/main" id="{D60EF9F7-389F-F64A-0C22-77FDDE98B65A}"/>
                </a:ext>
              </a:extLst>
            </p:cNvPr>
            <p:cNvSpPr/>
            <p:nvPr/>
          </p:nvSpPr>
          <p:spPr>
            <a:xfrm>
              <a:off x="9934089" y="2438395"/>
              <a:ext cx="346094" cy="335606"/>
            </a:xfrm>
            <a:prstGeom prst="wedgeEllipseCallout">
              <a:avLst>
                <a:gd name="adj1" fmla="val -60227"/>
                <a:gd name="adj2" fmla="val 23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4" name="L-Shape 113">
              <a:extLst>
                <a:ext uri="{FF2B5EF4-FFF2-40B4-BE49-F238E27FC236}">
                  <a16:creationId xmlns:a16="http://schemas.microsoft.com/office/drawing/2014/main" id="{D4759ACE-0BC4-7FC4-F2CC-82338E1D1FA6}"/>
                </a:ext>
              </a:extLst>
            </p:cNvPr>
            <p:cNvSpPr/>
            <p:nvPr/>
          </p:nvSpPr>
          <p:spPr>
            <a:xfrm rot="18361091">
              <a:off x="10025511" y="256185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621451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normAutofit/>
          </a:bodyPr>
          <a:lstStyle/>
          <a:p>
            <a:r>
              <a:rPr lang="en-CA" dirty="0"/>
              <a:t>Evolving capacities</a:t>
            </a:r>
          </a:p>
        </p:txBody>
      </p:sp>
      <p:sp>
        <p:nvSpPr>
          <p:cNvPr id="3" name="Title 1">
            <a:extLst>
              <a:ext uri="{FF2B5EF4-FFF2-40B4-BE49-F238E27FC236}">
                <a16:creationId xmlns:a16="http://schemas.microsoft.com/office/drawing/2014/main" id="{9E116732-48B7-4C1E-9113-4D00A130CE6C}"/>
              </a:ext>
            </a:extLst>
          </p:cNvPr>
          <p:cNvSpPr txBox="1">
            <a:spLocks/>
          </p:cNvSpPr>
          <p:nvPr/>
        </p:nvSpPr>
        <p:spPr>
          <a:xfrm>
            <a:off x="838200" y="2105925"/>
            <a:ext cx="4038600" cy="54012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200" b="1" kern="1200">
                <a:solidFill>
                  <a:schemeClr val="accent2">
                    <a:lumMod val="75000"/>
                  </a:schemeClr>
                </a:solidFill>
                <a:latin typeface="Arial" panose="020B0604020202020204" pitchFamily="34" charset="0"/>
                <a:ea typeface="Helvetica Neue" charset="0"/>
                <a:cs typeface="Arial" panose="020B0604020202020204" pitchFamily="34" charset="0"/>
              </a:defRPr>
            </a:lvl1pPr>
          </a:lstStyle>
          <a:p>
            <a:pPr algn="l">
              <a:lnSpc>
                <a:spcPct val="120000"/>
              </a:lnSpc>
            </a:pPr>
            <a:r>
              <a:rPr lang="en-US" sz="1800" dirty="0">
                <a:solidFill>
                  <a:schemeClr val="tx1"/>
                </a:solidFill>
              </a:rPr>
              <a:t>Discuss the column for your age group</a:t>
            </a:r>
          </a:p>
        </p:txBody>
      </p:sp>
      <p:sp>
        <p:nvSpPr>
          <p:cNvPr id="9" name="TextBox 8">
            <a:extLst>
              <a:ext uri="{FF2B5EF4-FFF2-40B4-BE49-F238E27FC236}">
                <a16:creationId xmlns:a16="http://schemas.microsoft.com/office/drawing/2014/main" id="{B3AD8D08-8BD0-4760-8982-19A2FBC328D1}"/>
              </a:ext>
            </a:extLst>
          </p:cNvPr>
          <p:cNvSpPr txBox="1"/>
          <p:nvPr/>
        </p:nvSpPr>
        <p:spPr>
          <a:xfrm>
            <a:off x="5284585" y="3003194"/>
            <a:ext cx="2072639" cy="1855573"/>
          </a:xfrm>
          <a:prstGeom prst="rect">
            <a:avLst/>
          </a:prstGeom>
          <a:noFill/>
        </p:spPr>
        <p:txBody>
          <a:bodyPr wrap="square">
            <a:spAutoFit/>
          </a:bodyPr>
          <a:lstStyle/>
          <a:p>
            <a:pPr lvl="0">
              <a:lnSpc>
                <a:spcPct val="107000"/>
              </a:lnSpc>
              <a:spcAft>
                <a:spcPts val="800"/>
              </a:spcAft>
              <a:tabLst>
                <a:tab pos="457200" algn="l"/>
              </a:tabLst>
            </a:pPr>
            <a:r>
              <a:rPr lang="en-US" sz="1800" b="1" dirty="0">
                <a:solidFill>
                  <a:schemeClr val="bg1"/>
                </a:solidFill>
                <a:effectLst/>
                <a:latin typeface="Helvetica Neue"/>
                <a:ea typeface="Calibri" panose="020F0502020204030204" pitchFamily="34" charset="0"/>
                <a:cs typeface="Helvetica 45 Light"/>
              </a:rPr>
              <a:t>Any behaviors you would expect from children of the ages shown in the table</a:t>
            </a:r>
            <a:endParaRPr lang="en-US" sz="18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3">
            <a:extLst>
              <a:ext uri="{FF2B5EF4-FFF2-40B4-BE49-F238E27FC236}">
                <a16:creationId xmlns:a16="http://schemas.microsoft.com/office/drawing/2014/main" id="{D692056C-C337-87F1-307A-338F7A550617}"/>
              </a:ext>
            </a:extLst>
          </p:cNvPr>
          <p:cNvGraphicFramePr>
            <a:graphicFrameLocks noGrp="1"/>
          </p:cNvGraphicFramePr>
          <p:nvPr>
            <p:extLst>
              <p:ext uri="{D42A27DB-BD31-4B8C-83A1-F6EECF244321}">
                <p14:modId xmlns:p14="http://schemas.microsoft.com/office/powerpoint/2010/main" val="574959826"/>
              </p:ext>
            </p:extLst>
          </p:nvPr>
        </p:nvGraphicFramePr>
        <p:xfrm>
          <a:off x="6096000" y="2004325"/>
          <a:ext cx="5257800" cy="365011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1779201371"/>
                    </a:ext>
                  </a:extLst>
                </a:gridCol>
                <a:gridCol w="2514600">
                  <a:extLst>
                    <a:ext uri="{9D8B030D-6E8A-4147-A177-3AD203B41FA5}">
                      <a16:colId xmlns:a16="http://schemas.microsoft.com/office/drawing/2014/main" val="2993327383"/>
                    </a:ext>
                  </a:extLst>
                </a:gridCol>
              </a:tblGrid>
              <a:tr h="730022">
                <a:tc>
                  <a:txBody>
                    <a:bodyPr/>
                    <a:lstStyle/>
                    <a:p>
                      <a:r>
                        <a:rPr lang="en-GB" b="1" dirty="0">
                          <a:solidFill>
                            <a:schemeClr val="accent2">
                              <a:lumMod val="75000"/>
                            </a:schemeClr>
                          </a:solidFill>
                          <a:latin typeface="Arial" panose="020B0604020202020204" pitchFamily="34" charset="0"/>
                          <a:cs typeface="Arial" panose="020B0604020202020204" pitchFamily="34" charset="0"/>
                        </a:rPr>
                        <a:t>Areas of child development</a:t>
                      </a:r>
                      <a:endParaRPr lang="en-BE" b="1"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GB" b="1" dirty="0">
                          <a:solidFill>
                            <a:schemeClr val="accent2">
                              <a:lumMod val="75000"/>
                            </a:schemeClr>
                          </a:solidFill>
                          <a:latin typeface="Arial" panose="020B0604020202020204" pitchFamily="34" charset="0"/>
                          <a:cs typeface="Arial" panose="020B0604020202020204" pitchFamily="34" charset="0"/>
                        </a:rPr>
                        <a:t>Examples</a:t>
                      </a:r>
                      <a:endParaRPr lang="en-BE" b="1"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24227811"/>
                  </a:ext>
                </a:extLst>
              </a:tr>
              <a:tr h="730022">
                <a:tc>
                  <a:txBody>
                    <a:bodyPr/>
                    <a:lstStyle/>
                    <a:p>
                      <a:r>
                        <a:rPr lang="en-GB" b="0" dirty="0">
                          <a:latin typeface="Arial" panose="020B0604020202020204" pitchFamily="34" charset="0"/>
                          <a:cs typeface="Arial" panose="020B0604020202020204" pitchFamily="34" charset="0"/>
                        </a:rPr>
                        <a:t>Physical development</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4135280383"/>
                  </a:ext>
                </a:extLst>
              </a:tr>
              <a:tr h="730022">
                <a:tc>
                  <a:txBody>
                    <a:bodyPr/>
                    <a:lstStyle/>
                    <a:p>
                      <a:r>
                        <a:rPr lang="en-GB" b="0" dirty="0">
                          <a:latin typeface="Arial" panose="020B0604020202020204" pitchFamily="34" charset="0"/>
                          <a:cs typeface="Arial" panose="020B0604020202020204" pitchFamily="34" charset="0"/>
                        </a:rPr>
                        <a:t>Cognitive development</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960675584"/>
                  </a:ext>
                </a:extLst>
              </a:tr>
              <a:tr h="730022">
                <a:tc>
                  <a:txBody>
                    <a:bodyPr/>
                    <a:lstStyle/>
                    <a:p>
                      <a:r>
                        <a:rPr lang="en-GB" b="0" dirty="0">
                          <a:latin typeface="Arial" panose="020B0604020202020204" pitchFamily="34" charset="0"/>
                          <a:cs typeface="Arial" panose="020B0604020202020204" pitchFamily="34" charset="0"/>
                        </a:rPr>
                        <a:t>Emotional development</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3847239259"/>
                  </a:ext>
                </a:extLst>
              </a:tr>
              <a:tr h="730022">
                <a:tc>
                  <a:txBody>
                    <a:bodyPr/>
                    <a:lstStyle/>
                    <a:p>
                      <a:r>
                        <a:rPr lang="en-GB" b="0" dirty="0">
                          <a:latin typeface="Arial" panose="020B0604020202020204" pitchFamily="34" charset="0"/>
                          <a:cs typeface="Arial" panose="020B0604020202020204" pitchFamily="34" charset="0"/>
                        </a:rPr>
                        <a:t>Social and language development</a:t>
                      </a:r>
                      <a:endParaRPr lang="en-BE" b="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tcPr>
                </a:tc>
                <a:extLst>
                  <a:ext uri="{0D108BD9-81ED-4DB2-BD59-A6C34878D82A}">
                    <a16:rowId xmlns:a16="http://schemas.microsoft.com/office/drawing/2014/main" val="17874784"/>
                  </a:ext>
                </a:extLst>
              </a:tr>
            </a:tbl>
          </a:graphicData>
        </a:graphic>
      </p:graphicFrame>
      <p:sp>
        <p:nvSpPr>
          <p:cNvPr id="4" name="Google Shape;114;p9">
            <a:extLst>
              <a:ext uri="{FF2B5EF4-FFF2-40B4-BE49-F238E27FC236}">
                <a16:creationId xmlns:a16="http://schemas.microsoft.com/office/drawing/2014/main" id="{5A78E183-8D69-A6BB-8956-FC1619AA9A72}"/>
              </a:ext>
            </a:extLst>
          </p:cNvPr>
          <p:cNvSpPr txBox="1"/>
          <p:nvPr/>
        </p:nvSpPr>
        <p:spPr>
          <a:xfrm>
            <a:off x="794079" y="1219596"/>
            <a:ext cx="1559124" cy="36933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800"/>
              <a:buFont typeface="Arial"/>
              <a:buNone/>
            </a:pPr>
            <a:r>
              <a:rPr lang="en-US" sz="1800" b="1" i="0" u="none" strike="noStrike" cap="none" dirty="0">
                <a:solidFill>
                  <a:schemeClr val="accent2">
                    <a:lumMod val="75000"/>
                  </a:schemeClr>
                </a:solidFill>
                <a:latin typeface="Arial"/>
                <a:ea typeface="Arial"/>
                <a:cs typeface="Arial"/>
                <a:sym typeface="Arial"/>
              </a:rPr>
              <a:t>15 minutes  </a:t>
            </a:r>
            <a:endParaRPr b="1" dirty="0">
              <a:solidFill>
                <a:schemeClr val="accent2">
                  <a:lumMod val="75000"/>
                </a:schemeClr>
              </a:solidFill>
            </a:endParaRPr>
          </a:p>
        </p:txBody>
      </p:sp>
      <p:grpSp>
        <p:nvGrpSpPr>
          <p:cNvPr id="6" name="Group 5">
            <a:extLst>
              <a:ext uri="{FF2B5EF4-FFF2-40B4-BE49-F238E27FC236}">
                <a16:creationId xmlns:a16="http://schemas.microsoft.com/office/drawing/2014/main" id="{94F2384E-12D5-A2A9-88B0-749D910F54D0}"/>
              </a:ext>
            </a:extLst>
          </p:cNvPr>
          <p:cNvGrpSpPr/>
          <p:nvPr/>
        </p:nvGrpSpPr>
        <p:grpSpPr>
          <a:xfrm>
            <a:off x="357066" y="1224523"/>
            <a:ext cx="369332" cy="369332"/>
            <a:chOff x="6784825" y="4717805"/>
            <a:chExt cx="1170980" cy="1170980"/>
          </a:xfrm>
        </p:grpSpPr>
        <p:sp>
          <p:nvSpPr>
            <p:cNvPr id="7" name="Oval 6">
              <a:extLst>
                <a:ext uri="{FF2B5EF4-FFF2-40B4-BE49-F238E27FC236}">
                  <a16:creationId xmlns:a16="http://schemas.microsoft.com/office/drawing/2014/main" id="{CB6BD9FD-3919-98BE-745F-FCC8FCAE70F6}"/>
                </a:ext>
              </a:extLst>
            </p:cNvPr>
            <p:cNvSpPr/>
            <p:nvPr/>
          </p:nvSpPr>
          <p:spPr>
            <a:xfrm>
              <a:off x="6784825" y="4717805"/>
              <a:ext cx="1170980" cy="1170980"/>
            </a:xfrm>
            <a:prstGeom prst="ellipse">
              <a:avLst/>
            </a:prstGeom>
            <a:solidFill>
              <a:schemeClr val="accent2">
                <a:lumMod val="75000"/>
              </a:schemeClr>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A142D6E2-44B8-7D55-8CAE-C7C0297FD404}"/>
                </a:ext>
              </a:extLst>
            </p:cNvPr>
            <p:cNvSpPr/>
            <p:nvPr/>
          </p:nvSpPr>
          <p:spPr>
            <a:xfrm>
              <a:off x="7276868" y="5237982"/>
              <a:ext cx="189079" cy="1890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30CC1497-D015-8814-C150-50E3D4980D59}"/>
                </a:ext>
              </a:extLst>
            </p:cNvPr>
            <p:cNvSpPr/>
            <p:nvPr/>
          </p:nvSpPr>
          <p:spPr>
            <a:xfrm rot="16200000">
              <a:off x="7134823" y="5040376"/>
              <a:ext cx="464812" cy="113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1F7308CB-8E6E-F076-92CC-68C245E1494F}"/>
                </a:ext>
              </a:extLst>
            </p:cNvPr>
            <p:cNvSpPr/>
            <p:nvPr/>
          </p:nvSpPr>
          <p:spPr>
            <a:xfrm rot="13453060">
              <a:off x="7365088" y="5440995"/>
              <a:ext cx="331413" cy="109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 name="Group 11">
            <a:extLst>
              <a:ext uri="{FF2B5EF4-FFF2-40B4-BE49-F238E27FC236}">
                <a16:creationId xmlns:a16="http://schemas.microsoft.com/office/drawing/2014/main" id="{55451EEB-F4D0-5280-69CE-44543A53AA16}"/>
              </a:ext>
            </a:extLst>
          </p:cNvPr>
          <p:cNvGrpSpPr/>
          <p:nvPr/>
        </p:nvGrpSpPr>
        <p:grpSpPr>
          <a:xfrm rot="20883630">
            <a:off x="1266602" y="2747829"/>
            <a:ext cx="3797875" cy="2525038"/>
            <a:chOff x="7208925" y="2604220"/>
            <a:chExt cx="1168511" cy="776891"/>
          </a:xfrm>
        </p:grpSpPr>
        <p:sp>
          <p:nvSpPr>
            <p:cNvPr id="13" name="Rectangle 12">
              <a:extLst>
                <a:ext uri="{FF2B5EF4-FFF2-40B4-BE49-F238E27FC236}">
                  <a16:creationId xmlns:a16="http://schemas.microsoft.com/office/drawing/2014/main" id="{4B256A65-FE52-28B0-9437-DFBF58ACC227}"/>
                </a:ext>
              </a:extLst>
            </p:cNvPr>
            <p:cNvSpPr/>
            <p:nvPr/>
          </p:nvSpPr>
          <p:spPr>
            <a:xfrm>
              <a:off x="7425584" y="2840091"/>
              <a:ext cx="716280" cy="5410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Google Shape;315;p4">
              <a:extLst>
                <a:ext uri="{FF2B5EF4-FFF2-40B4-BE49-F238E27FC236}">
                  <a16:creationId xmlns:a16="http://schemas.microsoft.com/office/drawing/2014/main" id="{629EA901-6EC4-388E-C7EF-C3EE2F45C924}"/>
                </a:ext>
              </a:extLst>
            </p:cNvPr>
            <p:cNvSpPr/>
            <p:nvPr/>
          </p:nvSpPr>
          <p:spPr>
            <a:xfrm>
              <a:off x="7208925" y="2953324"/>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315;p4">
              <a:extLst>
                <a:ext uri="{FF2B5EF4-FFF2-40B4-BE49-F238E27FC236}">
                  <a16:creationId xmlns:a16="http://schemas.microsoft.com/office/drawing/2014/main" id="{06F4EE1E-C789-9434-0D9D-433FBFEBBE95}"/>
                </a:ext>
              </a:extLst>
            </p:cNvPr>
            <p:cNvSpPr/>
            <p:nvPr/>
          </p:nvSpPr>
          <p:spPr>
            <a:xfrm>
              <a:off x="7622905" y="2604220"/>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 name="Google Shape;315;p4">
              <a:extLst>
                <a:ext uri="{FF2B5EF4-FFF2-40B4-BE49-F238E27FC236}">
                  <a16:creationId xmlns:a16="http://schemas.microsoft.com/office/drawing/2014/main" id="{C6BAD3BB-ED29-7F0B-AC1C-18B3A7F7A5EB}"/>
                </a:ext>
              </a:extLst>
            </p:cNvPr>
            <p:cNvSpPr/>
            <p:nvPr/>
          </p:nvSpPr>
          <p:spPr>
            <a:xfrm>
              <a:off x="8020620" y="2955992"/>
              <a:ext cx="356816" cy="356815"/>
            </a:xfrm>
            <a:prstGeom prst="ellipse">
              <a:avLst/>
            </a:prstGeom>
            <a:solidFill>
              <a:schemeClr val="accent2">
                <a:lumMod val="75000"/>
              </a:schemeClr>
            </a:solidFill>
            <a:ln w="38100">
              <a:solidFill>
                <a:schemeClr val="bg1"/>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 name="Rectangle: Single Corner Snipped 16">
              <a:extLst>
                <a:ext uri="{FF2B5EF4-FFF2-40B4-BE49-F238E27FC236}">
                  <a16:creationId xmlns:a16="http://schemas.microsoft.com/office/drawing/2014/main" id="{21082174-BCB3-49B4-0A4C-766052F214D9}"/>
                </a:ext>
              </a:extLst>
            </p:cNvPr>
            <p:cNvSpPr/>
            <p:nvPr/>
          </p:nvSpPr>
          <p:spPr>
            <a:xfrm rot="3546506">
              <a:off x="7635233" y="3164183"/>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Single Corner Snipped 17">
              <a:extLst>
                <a:ext uri="{FF2B5EF4-FFF2-40B4-BE49-F238E27FC236}">
                  <a16:creationId xmlns:a16="http://schemas.microsoft.com/office/drawing/2014/main" id="{6AFC1D70-C0D5-1523-9128-2CC12D478747}"/>
                </a:ext>
              </a:extLst>
            </p:cNvPr>
            <p:cNvSpPr/>
            <p:nvPr/>
          </p:nvSpPr>
          <p:spPr>
            <a:xfrm rot="17435470">
              <a:off x="7817713" y="3021002"/>
              <a:ext cx="115589" cy="149251"/>
            </a:xfrm>
            <a:prstGeom prst="snip1Rect">
              <a:avLst>
                <a:gd name="adj" fmla="val 232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618974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4F1ACC6F-2275-1C58-8286-BABB9C619F95}"/>
              </a:ext>
            </a:extLst>
          </p:cNvPr>
          <p:cNvCxnSpPr>
            <a:cxnSpLocks/>
            <a:endCxn id="28" idx="4"/>
          </p:cNvCxnSpPr>
          <p:nvPr/>
        </p:nvCxnSpPr>
        <p:spPr>
          <a:xfrm>
            <a:off x="9376760" y="987190"/>
            <a:ext cx="0" cy="3602845"/>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E9E9234-D22E-D3F4-D47A-444F830F2005}"/>
              </a:ext>
            </a:extLst>
          </p:cNvPr>
          <p:cNvCxnSpPr>
            <a:cxnSpLocks/>
          </p:cNvCxnSpPr>
          <p:nvPr/>
        </p:nvCxnSpPr>
        <p:spPr>
          <a:xfrm>
            <a:off x="6448169" y="989484"/>
            <a:ext cx="0" cy="4966473"/>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62CD7A-D8EE-8C5E-2128-EC10FD726132}"/>
              </a:ext>
            </a:extLst>
          </p:cNvPr>
          <p:cNvCxnSpPr>
            <a:cxnSpLocks/>
          </p:cNvCxnSpPr>
          <p:nvPr/>
        </p:nvCxnSpPr>
        <p:spPr>
          <a:xfrm>
            <a:off x="3673055" y="989484"/>
            <a:ext cx="0" cy="4966473"/>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E5FDA3-7BD8-369E-0C21-CA05410E88A3}"/>
              </a:ext>
            </a:extLst>
          </p:cNvPr>
          <p:cNvCxnSpPr>
            <a:cxnSpLocks/>
            <a:stCxn id="11" idx="1"/>
          </p:cNvCxnSpPr>
          <p:nvPr/>
        </p:nvCxnSpPr>
        <p:spPr>
          <a:xfrm>
            <a:off x="966021" y="2447111"/>
            <a:ext cx="0" cy="3423699"/>
          </a:xfrm>
          <a:prstGeom prst="line">
            <a:avLst/>
          </a:prstGeom>
          <a:ln w="571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1852B0-0E14-AFCD-D99B-D907759F1337}"/>
              </a:ext>
            </a:extLst>
          </p:cNvPr>
          <p:cNvSpPr>
            <a:spLocks noGrp="1"/>
          </p:cNvSpPr>
          <p:nvPr>
            <p:ph type="title"/>
          </p:nvPr>
        </p:nvSpPr>
        <p:spPr/>
        <p:txBody>
          <a:bodyPr/>
          <a:lstStyle/>
          <a:p>
            <a:r>
              <a:rPr lang="en-GB" dirty="0">
                <a:latin typeface="Arial"/>
                <a:cs typeface="Arial"/>
              </a:rPr>
              <a:t>Training overview</a:t>
            </a:r>
            <a:endParaRPr lang="en-BE" dirty="0"/>
          </a:p>
        </p:txBody>
      </p:sp>
      <p:sp>
        <p:nvSpPr>
          <p:cNvPr id="11" name="Hexagon 10">
            <a:extLst>
              <a:ext uri="{FF2B5EF4-FFF2-40B4-BE49-F238E27FC236}">
                <a16:creationId xmlns:a16="http://schemas.microsoft.com/office/drawing/2014/main" id="{B3AC5DD6-922D-E26E-2C58-32340C733B60}"/>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CA75F854-88AE-15A6-F1AF-15ADAEA0D28B}"/>
              </a:ext>
            </a:extLst>
          </p:cNvPr>
          <p:cNvSpPr/>
          <p:nvPr/>
        </p:nvSpPr>
        <p:spPr>
          <a:xfrm rot="1782986">
            <a:off x="3109945" y="1384825"/>
            <a:ext cx="1142910" cy="985264"/>
          </a:xfrm>
          <a:prstGeom prst="hexagon">
            <a:avLst>
              <a:gd name="adj" fmla="val 28965"/>
              <a:gd name="vf" fmla="val 115470"/>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xagon 22">
            <a:extLst>
              <a:ext uri="{FF2B5EF4-FFF2-40B4-BE49-F238E27FC236}">
                <a16:creationId xmlns:a16="http://schemas.microsoft.com/office/drawing/2014/main" id="{1C0B29E0-4E12-2FD8-6D0C-A4F378127FCB}"/>
              </a:ext>
            </a:extLst>
          </p:cNvPr>
          <p:cNvSpPr/>
          <p:nvPr/>
        </p:nvSpPr>
        <p:spPr>
          <a:xfrm rot="1782986">
            <a:off x="5876716" y="1384825"/>
            <a:ext cx="1142910" cy="985264"/>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4562EC27-A07F-BE61-09B2-D1F773350218}"/>
              </a:ext>
            </a:extLst>
          </p:cNvPr>
          <p:cNvSpPr/>
          <p:nvPr/>
        </p:nvSpPr>
        <p:spPr>
          <a:xfrm rot="1782986">
            <a:off x="8809557" y="1384822"/>
            <a:ext cx="1142910" cy="985264"/>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a:extLst>
              <a:ext uri="{FF2B5EF4-FFF2-40B4-BE49-F238E27FC236}">
                <a16:creationId xmlns:a16="http://schemas.microsoft.com/office/drawing/2014/main" id="{42353EC6-75DC-DD7C-F843-E4E9ED04A958}"/>
              </a:ext>
            </a:extLst>
          </p:cNvPr>
          <p:cNvSpPr txBox="1"/>
          <p:nvPr/>
        </p:nvSpPr>
        <p:spPr>
          <a:xfrm>
            <a:off x="1444049" y="1586949"/>
            <a:ext cx="1837643" cy="923330"/>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1: </a:t>
            </a:r>
            <a:r>
              <a:rPr lang="en-GB" dirty="0">
                <a:latin typeface="Arial" panose="020B0604020202020204" pitchFamily="34" charset="0"/>
                <a:ea typeface="Calibri" panose="020F0502020204030204" pitchFamily="34" charset="0"/>
                <a:cs typeface="Arial" panose="020B0604020202020204" pitchFamily="34" charset="0"/>
              </a:rPr>
              <a:t>Foundations of Child Protection</a:t>
            </a:r>
          </a:p>
        </p:txBody>
      </p:sp>
      <p:sp>
        <p:nvSpPr>
          <p:cNvPr id="32" name="TextBox 31">
            <a:extLst>
              <a:ext uri="{FF2B5EF4-FFF2-40B4-BE49-F238E27FC236}">
                <a16:creationId xmlns:a16="http://schemas.microsoft.com/office/drawing/2014/main" id="{6DA7C2E5-CE41-7483-F2F9-F82F226C0B5B}"/>
              </a:ext>
            </a:extLst>
          </p:cNvPr>
          <p:cNvSpPr txBox="1"/>
          <p:nvPr/>
        </p:nvSpPr>
        <p:spPr>
          <a:xfrm>
            <a:off x="4160695" y="1586949"/>
            <a:ext cx="1837643" cy="923330"/>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cs typeface="Arial" panose="020B0604020202020204" pitchFamily="34" charset="0"/>
              </a:rPr>
              <a:t>Module 3: </a:t>
            </a:r>
            <a:r>
              <a:rPr lang="en-GB" dirty="0">
                <a:latin typeface="Arial" panose="020B0604020202020204" pitchFamily="34" charset="0"/>
                <a:ea typeface="Calibri" panose="020F0502020204030204" pitchFamily="34" charset="0"/>
                <a:cs typeface="Arial" panose="020B0604020202020204" pitchFamily="34" charset="0"/>
              </a:rPr>
              <a:t>Communicating with children</a:t>
            </a:r>
          </a:p>
        </p:txBody>
      </p:sp>
      <p:sp>
        <p:nvSpPr>
          <p:cNvPr id="35" name="TextBox 34">
            <a:extLst>
              <a:ext uri="{FF2B5EF4-FFF2-40B4-BE49-F238E27FC236}">
                <a16:creationId xmlns:a16="http://schemas.microsoft.com/office/drawing/2014/main" id="{76F4E1A7-9F78-04C8-5BEE-E5B53787B0EF}"/>
              </a:ext>
            </a:extLst>
          </p:cNvPr>
          <p:cNvSpPr txBox="1"/>
          <p:nvPr/>
        </p:nvSpPr>
        <p:spPr>
          <a:xfrm>
            <a:off x="6946900" y="1586949"/>
            <a:ext cx="1837643" cy="923330"/>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6: </a:t>
            </a:r>
            <a:r>
              <a:rPr lang="en-GB" dirty="0">
                <a:latin typeface="Arial" panose="020B0604020202020204" pitchFamily="34" charset="0"/>
                <a:ea typeface="Calibri" panose="020F0502020204030204" pitchFamily="34" charset="0"/>
                <a:cs typeface="Arial" panose="020B0604020202020204" pitchFamily="34" charset="0"/>
              </a:rPr>
              <a:t>Identification and registration</a:t>
            </a:r>
          </a:p>
        </p:txBody>
      </p:sp>
      <p:sp>
        <p:nvSpPr>
          <p:cNvPr id="38" name="TextBox 37">
            <a:extLst>
              <a:ext uri="{FF2B5EF4-FFF2-40B4-BE49-F238E27FC236}">
                <a16:creationId xmlns:a16="http://schemas.microsoft.com/office/drawing/2014/main" id="{C1A17F43-BCCB-5705-2E1B-21FDDB68846B}"/>
              </a:ext>
            </a:extLst>
          </p:cNvPr>
          <p:cNvSpPr txBox="1"/>
          <p:nvPr/>
        </p:nvSpPr>
        <p:spPr>
          <a:xfrm>
            <a:off x="9871221" y="1586949"/>
            <a:ext cx="1837643" cy="646331"/>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9: </a:t>
            </a:r>
            <a:r>
              <a:rPr lang="en-GB" dirty="0">
                <a:latin typeface="Arial" panose="020B0604020202020204" pitchFamily="34" charset="0"/>
                <a:ea typeface="Calibri" panose="020F0502020204030204" pitchFamily="34" charset="0"/>
                <a:cs typeface="Arial" panose="020B0604020202020204" pitchFamily="34" charset="0"/>
              </a:rPr>
              <a:t>Implementation</a:t>
            </a:r>
          </a:p>
        </p:txBody>
      </p:sp>
      <p:sp>
        <p:nvSpPr>
          <p:cNvPr id="12" name="Hexagon 11">
            <a:extLst>
              <a:ext uri="{FF2B5EF4-FFF2-40B4-BE49-F238E27FC236}">
                <a16:creationId xmlns:a16="http://schemas.microsoft.com/office/drawing/2014/main" id="{91306FD2-5F1B-1E7F-FBC3-EBEB15BE8ED4}"/>
              </a:ext>
            </a:extLst>
          </p:cNvPr>
          <p:cNvSpPr/>
          <p:nvPr/>
        </p:nvSpPr>
        <p:spPr>
          <a:xfrm rot="1782986">
            <a:off x="422872" y="2949895"/>
            <a:ext cx="1084680" cy="985264"/>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Hexagon 13">
            <a:extLst>
              <a:ext uri="{FF2B5EF4-FFF2-40B4-BE49-F238E27FC236}">
                <a16:creationId xmlns:a16="http://schemas.microsoft.com/office/drawing/2014/main" id="{0AF4DFD0-0340-BE0C-AE4E-A0200338CC49}"/>
              </a:ext>
            </a:extLst>
          </p:cNvPr>
          <p:cNvSpPr/>
          <p:nvPr/>
        </p:nvSpPr>
        <p:spPr>
          <a:xfrm rot="1782986">
            <a:off x="3140185" y="2949895"/>
            <a:ext cx="1084680" cy="985264"/>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xagon 23">
            <a:extLst>
              <a:ext uri="{FF2B5EF4-FFF2-40B4-BE49-F238E27FC236}">
                <a16:creationId xmlns:a16="http://schemas.microsoft.com/office/drawing/2014/main" id="{02E453F1-3787-01B0-C507-B1938DBF3795}"/>
              </a:ext>
            </a:extLst>
          </p:cNvPr>
          <p:cNvSpPr/>
          <p:nvPr/>
        </p:nvSpPr>
        <p:spPr>
          <a:xfrm rot="1782986">
            <a:off x="5899981" y="2949895"/>
            <a:ext cx="1084680" cy="985264"/>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20CD9181-E898-AB98-4461-0E784904BBBE}"/>
              </a:ext>
            </a:extLst>
          </p:cNvPr>
          <p:cNvSpPr/>
          <p:nvPr/>
        </p:nvSpPr>
        <p:spPr>
          <a:xfrm rot="1782986">
            <a:off x="8838670" y="2949893"/>
            <a:ext cx="1084680" cy="985264"/>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TextBox 30">
            <a:extLst>
              <a:ext uri="{FF2B5EF4-FFF2-40B4-BE49-F238E27FC236}">
                <a16:creationId xmlns:a16="http://schemas.microsoft.com/office/drawing/2014/main" id="{65B7D834-FF5B-739E-C638-6798B6771E9A}"/>
              </a:ext>
            </a:extLst>
          </p:cNvPr>
          <p:cNvSpPr txBox="1"/>
          <p:nvPr/>
        </p:nvSpPr>
        <p:spPr>
          <a:xfrm>
            <a:off x="1444049" y="3124216"/>
            <a:ext cx="1744017" cy="1200329"/>
          </a:xfrm>
          <a:prstGeom prst="rect">
            <a:avLst/>
          </a:prstGeom>
          <a:noFill/>
        </p:spPr>
        <p:txBody>
          <a:bodyPr wrap="square">
            <a:spAutoFit/>
          </a:bodyPr>
          <a:lstStyle/>
          <a:p>
            <a:r>
              <a:rPr lang="en-GB" b="1" dirty="0">
                <a:latin typeface="Arial" panose="020B0604020202020204" pitchFamily="34" charset="0"/>
                <a:ea typeface="Calibri" panose="020F0502020204030204" pitchFamily="34" charset="0"/>
                <a:cs typeface="Arial" panose="020B0604020202020204" pitchFamily="34" charset="0"/>
              </a:rPr>
              <a:t>Module 2: </a:t>
            </a:r>
            <a:r>
              <a:rPr lang="en-GB">
                <a:latin typeface="Arial" panose="020B0604020202020204" pitchFamily="34" charset="0"/>
                <a:ea typeface="Calibri" panose="020F0502020204030204" pitchFamily="34" charset="0"/>
                <a:cs typeface="Arial" panose="020B0604020202020204" pitchFamily="34" charset="0"/>
              </a:rPr>
              <a:t>Foundations of CP </a:t>
            </a:r>
            <a:r>
              <a:rPr lang="en-GB" dirty="0">
                <a:latin typeface="Arial" panose="020B0604020202020204" pitchFamily="34" charset="0"/>
                <a:ea typeface="Calibri" panose="020F0502020204030204" pitchFamily="34" charset="0"/>
                <a:cs typeface="Arial" panose="020B0604020202020204" pitchFamily="34" charset="0"/>
              </a:rPr>
              <a:t>Case Management</a:t>
            </a:r>
          </a:p>
        </p:txBody>
      </p:sp>
      <p:sp>
        <p:nvSpPr>
          <p:cNvPr id="33" name="TextBox 32">
            <a:extLst>
              <a:ext uri="{FF2B5EF4-FFF2-40B4-BE49-F238E27FC236}">
                <a16:creationId xmlns:a16="http://schemas.microsoft.com/office/drawing/2014/main" id="{1E3964E0-E2D5-D5AE-59C5-265CF82C062B}"/>
              </a:ext>
            </a:extLst>
          </p:cNvPr>
          <p:cNvSpPr txBox="1"/>
          <p:nvPr/>
        </p:nvSpPr>
        <p:spPr>
          <a:xfrm>
            <a:off x="4160695" y="3124216"/>
            <a:ext cx="1744017" cy="1200329"/>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4: </a:t>
            </a:r>
            <a:r>
              <a:rPr lang="en-GB" dirty="0">
                <a:latin typeface="Arial" panose="020B0604020202020204" pitchFamily="34" charset="0"/>
                <a:ea typeface="Calibri" panose="020F0502020204030204" pitchFamily="34" charset="0"/>
                <a:cs typeface="Arial" panose="020B0604020202020204" pitchFamily="34" charset="0"/>
              </a:rPr>
              <a:t>Mental health &amp; psychosocial support</a:t>
            </a:r>
          </a:p>
        </p:txBody>
      </p:sp>
      <p:sp>
        <p:nvSpPr>
          <p:cNvPr id="36" name="TextBox 35">
            <a:extLst>
              <a:ext uri="{FF2B5EF4-FFF2-40B4-BE49-F238E27FC236}">
                <a16:creationId xmlns:a16="http://schemas.microsoft.com/office/drawing/2014/main" id="{D758F4F5-93F9-94D0-9A90-45DCEB3FBBE5}"/>
              </a:ext>
            </a:extLst>
          </p:cNvPr>
          <p:cNvSpPr txBox="1"/>
          <p:nvPr/>
        </p:nvSpPr>
        <p:spPr>
          <a:xfrm>
            <a:off x="6946900" y="3124216"/>
            <a:ext cx="1744017" cy="646331"/>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7: </a:t>
            </a:r>
            <a:r>
              <a:rPr lang="en-GB" dirty="0">
                <a:latin typeface="Arial" panose="020B0604020202020204" pitchFamily="34" charset="0"/>
                <a:ea typeface="Calibri" panose="020F0502020204030204" pitchFamily="34" charset="0"/>
                <a:cs typeface="Arial" panose="020B0604020202020204" pitchFamily="34" charset="0"/>
              </a:rPr>
              <a:t>Assessment</a:t>
            </a:r>
          </a:p>
        </p:txBody>
      </p:sp>
      <p:sp>
        <p:nvSpPr>
          <p:cNvPr id="39" name="TextBox 38">
            <a:extLst>
              <a:ext uri="{FF2B5EF4-FFF2-40B4-BE49-F238E27FC236}">
                <a16:creationId xmlns:a16="http://schemas.microsoft.com/office/drawing/2014/main" id="{DF023093-8980-C447-5905-21F38524B7D4}"/>
              </a:ext>
            </a:extLst>
          </p:cNvPr>
          <p:cNvSpPr txBox="1"/>
          <p:nvPr/>
        </p:nvSpPr>
        <p:spPr>
          <a:xfrm>
            <a:off x="9871221" y="3124216"/>
            <a:ext cx="1744017" cy="923330"/>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10: </a:t>
            </a:r>
            <a:r>
              <a:rPr lang="en-GB" dirty="0">
                <a:latin typeface="Arial" panose="020B0604020202020204" pitchFamily="34" charset="0"/>
                <a:ea typeface="Calibri" panose="020F0502020204030204" pitchFamily="34" charset="0"/>
                <a:cs typeface="Arial" panose="020B0604020202020204" pitchFamily="34" charset="0"/>
              </a:rPr>
              <a:t>Follow up and review</a:t>
            </a:r>
          </a:p>
        </p:txBody>
      </p:sp>
      <p:sp>
        <p:nvSpPr>
          <p:cNvPr id="15" name="Hexagon 14">
            <a:extLst>
              <a:ext uri="{FF2B5EF4-FFF2-40B4-BE49-F238E27FC236}">
                <a16:creationId xmlns:a16="http://schemas.microsoft.com/office/drawing/2014/main" id="{F14C94AB-DC9E-01DF-B78D-63F21B34A030}"/>
              </a:ext>
            </a:extLst>
          </p:cNvPr>
          <p:cNvSpPr/>
          <p:nvPr/>
        </p:nvSpPr>
        <p:spPr>
          <a:xfrm rot="1782986">
            <a:off x="3085661" y="4667059"/>
            <a:ext cx="1142910" cy="985264"/>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Hexagon 24">
            <a:extLst>
              <a:ext uri="{FF2B5EF4-FFF2-40B4-BE49-F238E27FC236}">
                <a16:creationId xmlns:a16="http://schemas.microsoft.com/office/drawing/2014/main" id="{76D2948C-FC06-A909-129D-17DCF8DDC4FF}"/>
              </a:ext>
            </a:extLst>
          </p:cNvPr>
          <p:cNvSpPr/>
          <p:nvPr/>
        </p:nvSpPr>
        <p:spPr>
          <a:xfrm rot="1782986">
            <a:off x="5876715" y="4667058"/>
            <a:ext cx="1142910" cy="985264"/>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DF99183F-A2F9-585B-8DE0-C20755D254D7}"/>
              </a:ext>
            </a:extLst>
          </p:cNvPr>
          <p:cNvSpPr/>
          <p:nvPr/>
        </p:nvSpPr>
        <p:spPr>
          <a:xfrm rot="1782986">
            <a:off x="8809555" y="4667057"/>
            <a:ext cx="1142910" cy="985264"/>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a:extLst>
              <a:ext uri="{FF2B5EF4-FFF2-40B4-BE49-F238E27FC236}">
                <a16:creationId xmlns:a16="http://schemas.microsoft.com/office/drawing/2014/main" id="{429CFB46-D1A6-E1FB-CD30-EDBB5148D877}"/>
              </a:ext>
            </a:extLst>
          </p:cNvPr>
          <p:cNvSpPr txBox="1"/>
          <p:nvPr/>
        </p:nvSpPr>
        <p:spPr>
          <a:xfrm>
            <a:off x="4160695" y="4826945"/>
            <a:ext cx="1837643" cy="923330"/>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5: </a:t>
            </a:r>
            <a:r>
              <a:rPr lang="en-GB" dirty="0">
                <a:latin typeface="Arial" panose="020B0604020202020204" pitchFamily="34" charset="0"/>
                <a:ea typeface="Calibri" panose="020F0502020204030204" pitchFamily="34" charset="0"/>
                <a:cs typeface="Arial" panose="020B0604020202020204" pitchFamily="34" charset="0"/>
              </a:rPr>
              <a:t>Immediate support</a:t>
            </a:r>
          </a:p>
        </p:txBody>
      </p:sp>
      <p:sp>
        <p:nvSpPr>
          <p:cNvPr id="37" name="TextBox 36">
            <a:extLst>
              <a:ext uri="{FF2B5EF4-FFF2-40B4-BE49-F238E27FC236}">
                <a16:creationId xmlns:a16="http://schemas.microsoft.com/office/drawing/2014/main" id="{42B5B81A-2564-972A-9E98-4B26998B0DB2}"/>
              </a:ext>
            </a:extLst>
          </p:cNvPr>
          <p:cNvSpPr txBox="1"/>
          <p:nvPr/>
        </p:nvSpPr>
        <p:spPr>
          <a:xfrm>
            <a:off x="6946900" y="4826945"/>
            <a:ext cx="1837643" cy="646331"/>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8:</a:t>
            </a:r>
          </a:p>
          <a:p>
            <a:pPr marL="0" indent="0">
              <a:buNone/>
            </a:pPr>
            <a:r>
              <a:rPr lang="en-GB" dirty="0">
                <a:latin typeface="Arial" panose="020B0604020202020204" pitchFamily="34" charset="0"/>
                <a:ea typeface="Calibri" panose="020F0502020204030204" pitchFamily="34" charset="0"/>
                <a:cs typeface="Arial" panose="020B0604020202020204" pitchFamily="34" charset="0"/>
              </a:rPr>
              <a:t>Case planning</a:t>
            </a:r>
          </a:p>
        </p:txBody>
      </p:sp>
      <p:sp>
        <p:nvSpPr>
          <p:cNvPr id="40" name="TextBox 39">
            <a:extLst>
              <a:ext uri="{FF2B5EF4-FFF2-40B4-BE49-F238E27FC236}">
                <a16:creationId xmlns:a16="http://schemas.microsoft.com/office/drawing/2014/main" id="{0D9A1BF7-BEB6-3A65-D95E-0369FC344826}"/>
              </a:ext>
            </a:extLst>
          </p:cNvPr>
          <p:cNvSpPr txBox="1"/>
          <p:nvPr/>
        </p:nvSpPr>
        <p:spPr>
          <a:xfrm>
            <a:off x="9871221" y="4826945"/>
            <a:ext cx="1837643" cy="646331"/>
          </a:xfrm>
          <a:prstGeom prst="rect">
            <a:avLst/>
          </a:prstGeom>
          <a:noFill/>
        </p:spPr>
        <p:txBody>
          <a:bodyPr wrap="square">
            <a:spAutoFit/>
          </a:bodyPr>
          <a:lstStyle/>
          <a:p>
            <a:pPr marL="0" indent="0">
              <a:buNone/>
            </a:pPr>
            <a:r>
              <a:rPr lang="en-GB" b="1" dirty="0">
                <a:latin typeface="Arial" panose="020B0604020202020204" pitchFamily="34" charset="0"/>
                <a:ea typeface="Calibri" panose="020F0502020204030204" pitchFamily="34" charset="0"/>
                <a:cs typeface="Arial" panose="020B0604020202020204" pitchFamily="34" charset="0"/>
              </a:rPr>
              <a:t>Module 11: </a:t>
            </a:r>
            <a:r>
              <a:rPr lang="en-GB" dirty="0">
                <a:latin typeface="Arial" panose="020B0604020202020204" pitchFamily="34" charset="0"/>
                <a:ea typeface="Calibri" panose="020F0502020204030204" pitchFamily="34" charset="0"/>
                <a:cs typeface="Arial" panose="020B0604020202020204" pitchFamily="34" charset="0"/>
              </a:rPr>
              <a:t>Case closure</a:t>
            </a:r>
          </a:p>
        </p:txBody>
      </p:sp>
      <p:grpSp>
        <p:nvGrpSpPr>
          <p:cNvPr id="5" name="Group 4">
            <a:extLst>
              <a:ext uri="{FF2B5EF4-FFF2-40B4-BE49-F238E27FC236}">
                <a16:creationId xmlns:a16="http://schemas.microsoft.com/office/drawing/2014/main" id="{E5AF1416-66D4-5C03-DB7E-F8590C8D5EDC}"/>
              </a:ext>
            </a:extLst>
          </p:cNvPr>
          <p:cNvGrpSpPr/>
          <p:nvPr/>
        </p:nvGrpSpPr>
        <p:grpSpPr>
          <a:xfrm>
            <a:off x="705900" y="1548611"/>
            <a:ext cx="453616" cy="608826"/>
            <a:chOff x="5673592" y="7611394"/>
            <a:chExt cx="814830" cy="1093633"/>
          </a:xfrm>
          <a:solidFill>
            <a:schemeClr val="bg1"/>
          </a:solidFill>
        </p:grpSpPr>
        <p:sp>
          <p:nvSpPr>
            <p:cNvPr id="6" name="Round Same Side Corner Rectangle 35">
              <a:extLst>
                <a:ext uri="{FF2B5EF4-FFF2-40B4-BE49-F238E27FC236}">
                  <a16:creationId xmlns:a16="http://schemas.microsoft.com/office/drawing/2014/main" id="{4B2B448F-143A-2134-0471-86028ADBA914}"/>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99B550E8-D4C2-AE65-B0D6-78A9B458B0D0}"/>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 Same Side Corner Rectangle 37">
              <a:extLst>
                <a:ext uri="{FF2B5EF4-FFF2-40B4-BE49-F238E27FC236}">
                  <a16:creationId xmlns:a16="http://schemas.microsoft.com/office/drawing/2014/main" id="{8728BC16-BA87-0D9B-02EA-0A00105334FF}"/>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4C89B02A-7DDE-F3D3-3150-615DE07B47C2}"/>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 Same Side Corner Rectangle 43">
              <a:extLst>
                <a:ext uri="{FF2B5EF4-FFF2-40B4-BE49-F238E27FC236}">
                  <a16:creationId xmlns:a16="http://schemas.microsoft.com/office/drawing/2014/main" id="{43D5C1AE-4986-EDC5-9801-FBB0754E7E1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 Same Side Corner Rectangle 44">
              <a:extLst>
                <a:ext uri="{FF2B5EF4-FFF2-40B4-BE49-F238E27FC236}">
                  <a16:creationId xmlns:a16="http://schemas.microsoft.com/office/drawing/2014/main" id="{0DD4F887-CD25-1B28-50E3-98CDAE150429}"/>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3" name="Group 42">
            <a:extLst>
              <a:ext uri="{FF2B5EF4-FFF2-40B4-BE49-F238E27FC236}">
                <a16:creationId xmlns:a16="http://schemas.microsoft.com/office/drawing/2014/main" id="{62A1116B-A616-D7D5-C4C9-248A5826DB97}"/>
              </a:ext>
            </a:extLst>
          </p:cNvPr>
          <p:cNvGrpSpPr/>
          <p:nvPr/>
        </p:nvGrpSpPr>
        <p:grpSpPr>
          <a:xfrm>
            <a:off x="712634" y="3209929"/>
            <a:ext cx="529226" cy="460880"/>
            <a:chOff x="7499908" y="5144367"/>
            <a:chExt cx="702781" cy="580839"/>
          </a:xfrm>
        </p:grpSpPr>
        <p:grpSp>
          <p:nvGrpSpPr>
            <p:cNvPr id="18" name="Group 17">
              <a:extLst>
                <a:ext uri="{FF2B5EF4-FFF2-40B4-BE49-F238E27FC236}">
                  <a16:creationId xmlns:a16="http://schemas.microsoft.com/office/drawing/2014/main" id="{E9BDFC4D-FCAC-57AC-798D-44E8E672B0BC}"/>
                </a:ext>
              </a:extLst>
            </p:cNvPr>
            <p:cNvGrpSpPr/>
            <p:nvPr/>
          </p:nvGrpSpPr>
          <p:grpSpPr>
            <a:xfrm>
              <a:off x="7499908" y="5144367"/>
              <a:ext cx="702781" cy="580839"/>
              <a:chOff x="5957706" y="3325646"/>
              <a:chExt cx="2611796" cy="1892062"/>
            </a:xfrm>
            <a:solidFill>
              <a:schemeClr val="bg1"/>
            </a:solidFill>
          </p:grpSpPr>
          <p:sp>
            <p:nvSpPr>
              <p:cNvPr id="22" name="Rectangle: Rounded Corners 21">
                <a:extLst>
                  <a:ext uri="{FF2B5EF4-FFF2-40B4-BE49-F238E27FC236}">
                    <a16:creationId xmlns:a16="http://schemas.microsoft.com/office/drawing/2014/main" id="{B9DEB6C1-325B-C666-304A-48C6317BDA02}"/>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a:solidFill>
                    <a:schemeClr val="bg1"/>
                  </a:solidFill>
                  <a:latin typeface="Helvetica Neue"/>
                </a:endParaRPr>
              </a:p>
            </p:txBody>
          </p:sp>
          <p:sp>
            <p:nvSpPr>
              <p:cNvPr id="29" name="Rectangle: Top Corners Rounded 28">
                <a:extLst>
                  <a:ext uri="{FF2B5EF4-FFF2-40B4-BE49-F238E27FC236}">
                    <a16:creationId xmlns:a16="http://schemas.microsoft.com/office/drawing/2014/main" id="{26235C10-2227-3C45-4A3E-66B13297E934}"/>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solidFill>
                    <a:schemeClr val="bg1"/>
                  </a:solidFill>
                  <a:latin typeface="Arial" panose="020B0604020202020204" pitchFamily="34" charset="0"/>
                  <a:cs typeface="Arial" panose="020B0604020202020204" pitchFamily="34" charset="0"/>
                </a:endParaRPr>
              </a:p>
            </p:txBody>
          </p:sp>
        </p:grpSp>
        <p:sp>
          <p:nvSpPr>
            <p:cNvPr id="41" name="Round Same Side Corner Rectangle 35">
              <a:extLst>
                <a:ext uri="{FF2B5EF4-FFF2-40B4-BE49-F238E27FC236}">
                  <a16:creationId xmlns:a16="http://schemas.microsoft.com/office/drawing/2014/main" id="{DF7E209D-07AF-327A-1DBB-C6566B232E57}"/>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a:extLst>
                <a:ext uri="{FF2B5EF4-FFF2-40B4-BE49-F238E27FC236}">
                  <a16:creationId xmlns:a16="http://schemas.microsoft.com/office/drawing/2014/main" id="{636472DE-455C-BC6B-B9C0-637F02AF763E}"/>
                </a:ext>
              </a:extLst>
            </p:cNvPr>
            <p:cNvSpPr/>
            <p:nvPr/>
          </p:nvSpPr>
          <p:spPr>
            <a:xfrm>
              <a:off x="7759987" y="5302717"/>
              <a:ext cx="182269" cy="1777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6" name="Google Shape;321;p4">
            <a:extLst>
              <a:ext uri="{FF2B5EF4-FFF2-40B4-BE49-F238E27FC236}">
                <a16:creationId xmlns:a16="http://schemas.microsoft.com/office/drawing/2014/main" id="{251A2DD2-AB2E-D6AD-D89D-EA5F23DAB494}"/>
              </a:ext>
            </a:extLst>
          </p:cNvPr>
          <p:cNvSpPr/>
          <p:nvPr/>
        </p:nvSpPr>
        <p:spPr>
          <a:xfrm>
            <a:off x="3361404" y="1658234"/>
            <a:ext cx="385053" cy="296921"/>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9" name="Google Shape;322;p4">
            <a:extLst>
              <a:ext uri="{FF2B5EF4-FFF2-40B4-BE49-F238E27FC236}">
                <a16:creationId xmlns:a16="http://schemas.microsoft.com/office/drawing/2014/main" id="{E9F5336D-67A9-B132-245E-F346618513ED}"/>
              </a:ext>
            </a:extLst>
          </p:cNvPr>
          <p:cNvSpPr/>
          <p:nvPr/>
        </p:nvSpPr>
        <p:spPr>
          <a:xfrm>
            <a:off x="3622363" y="1842298"/>
            <a:ext cx="385053" cy="296921"/>
          </a:xfrm>
          <a:prstGeom prst="wedgeRoundRectCallout">
            <a:avLst>
              <a:gd name="adj1" fmla="val 59833"/>
              <a:gd name="adj2" fmla="val 21866"/>
              <a:gd name="adj3" fmla="val 16667"/>
            </a:avLst>
          </a:prstGeom>
          <a:solidFill>
            <a:schemeClr val="bg1"/>
          </a:solidFill>
          <a:ln w="57150" cap="flat" cmpd="sng">
            <a:solidFill>
              <a:schemeClr val="accent3">
                <a:lumMod val="60000"/>
                <a:lumOff val="4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2" name="Group 51">
            <a:extLst>
              <a:ext uri="{FF2B5EF4-FFF2-40B4-BE49-F238E27FC236}">
                <a16:creationId xmlns:a16="http://schemas.microsoft.com/office/drawing/2014/main" id="{54EAA6D3-B0CF-65C4-D0AF-5E80948A6FFA}"/>
              </a:ext>
            </a:extLst>
          </p:cNvPr>
          <p:cNvGrpSpPr/>
          <p:nvPr/>
        </p:nvGrpSpPr>
        <p:grpSpPr>
          <a:xfrm>
            <a:off x="3361404" y="3236643"/>
            <a:ext cx="639994" cy="562238"/>
            <a:chOff x="3370418" y="3012992"/>
            <a:chExt cx="385258" cy="321207"/>
          </a:xfrm>
        </p:grpSpPr>
        <p:sp>
          <p:nvSpPr>
            <p:cNvPr id="50" name="Heart 49">
              <a:extLst>
                <a:ext uri="{FF2B5EF4-FFF2-40B4-BE49-F238E27FC236}">
                  <a16:creationId xmlns:a16="http://schemas.microsoft.com/office/drawing/2014/main" id="{CE66920D-4985-CB44-E143-40740B646F25}"/>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L-Shape 50">
              <a:extLst>
                <a:ext uri="{FF2B5EF4-FFF2-40B4-BE49-F238E27FC236}">
                  <a16:creationId xmlns:a16="http://schemas.microsoft.com/office/drawing/2014/main" id="{212824E9-94D1-7F9A-4C1B-DDBEF3B7F19B}"/>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1" name="Group 60">
            <a:extLst>
              <a:ext uri="{FF2B5EF4-FFF2-40B4-BE49-F238E27FC236}">
                <a16:creationId xmlns:a16="http://schemas.microsoft.com/office/drawing/2014/main" id="{F491F275-4C86-3772-4A4E-9A6B30BBBE81}"/>
              </a:ext>
            </a:extLst>
          </p:cNvPr>
          <p:cNvGrpSpPr/>
          <p:nvPr/>
        </p:nvGrpSpPr>
        <p:grpSpPr>
          <a:xfrm>
            <a:off x="3440959" y="4880742"/>
            <a:ext cx="452982" cy="576308"/>
            <a:chOff x="6583595" y="3385093"/>
            <a:chExt cx="936987" cy="1192085"/>
          </a:xfrm>
        </p:grpSpPr>
        <p:grpSp>
          <p:nvGrpSpPr>
            <p:cNvPr id="62" name="Group 61">
              <a:extLst>
                <a:ext uri="{FF2B5EF4-FFF2-40B4-BE49-F238E27FC236}">
                  <a16:creationId xmlns:a16="http://schemas.microsoft.com/office/drawing/2014/main" id="{C84B0580-99DE-5134-0975-51619C4D4155}"/>
                </a:ext>
              </a:extLst>
            </p:cNvPr>
            <p:cNvGrpSpPr/>
            <p:nvPr/>
          </p:nvGrpSpPr>
          <p:grpSpPr>
            <a:xfrm>
              <a:off x="6583595" y="3385093"/>
              <a:ext cx="936987" cy="1121072"/>
              <a:chOff x="2780231" y="3039417"/>
              <a:chExt cx="1162307" cy="1390660"/>
            </a:xfrm>
          </p:grpSpPr>
          <p:sp>
            <p:nvSpPr>
              <p:cNvPr id="64" name="Rectangle 63">
                <a:extLst>
                  <a:ext uri="{FF2B5EF4-FFF2-40B4-BE49-F238E27FC236}">
                    <a16:creationId xmlns:a16="http://schemas.microsoft.com/office/drawing/2014/main" id="{10219EB2-0BD7-5A0D-6A43-23ECDDC3B4C0}"/>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Flowchart: Stored Data 64">
                <a:extLst>
                  <a:ext uri="{FF2B5EF4-FFF2-40B4-BE49-F238E27FC236}">
                    <a16:creationId xmlns:a16="http://schemas.microsoft.com/office/drawing/2014/main" id="{B28DDF5D-63E9-339C-CC2A-991A41D87334}"/>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Flowchart: Stored Data 65">
                <a:extLst>
                  <a:ext uri="{FF2B5EF4-FFF2-40B4-BE49-F238E27FC236}">
                    <a16:creationId xmlns:a16="http://schemas.microsoft.com/office/drawing/2014/main" id="{BBCCA38E-1FDD-C8BE-8EBF-4EC44B1801E5}"/>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ectangle 66">
                <a:extLst>
                  <a:ext uri="{FF2B5EF4-FFF2-40B4-BE49-F238E27FC236}">
                    <a16:creationId xmlns:a16="http://schemas.microsoft.com/office/drawing/2014/main" id="{F9AB17AD-9B0B-97E1-B2A7-7D2B3538C460}"/>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Isosceles Triangle 67">
                <a:extLst>
                  <a:ext uri="{FF2B5EF4-FFF2-40B4-BE49-F238E27FC236}">
                    <a16:creationId xmlns:a16="http://schemas.microsoft.com/office/drawing/2014/main" id="{270E8F38-88F8-8E15-AA0A-DA5A5A00CD35}"/>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3" name="Plus Sign 62">
              <a:extLst>
                <a:ext uri="{FF2B5EF4-FFF2-40B4-BE49-F238E27FC236}">
                  <a16:creationId xmlns:a16="http://schemas.microsoft.com/office/drawing/2014/main" id="{9040FD25-D415-C40D-9ACC-067D09A6F630}"/>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9" name="Freeform: Shape 68">
            <a:extLst>
              <a:ext uri="{FF2B5EF4-FFF2-40B4-BE49-F238E27FC236}">
                <a16:creationId xmlns:a16="http://schemas.microsoft.com/office/drawing/2014/main" id="{D71AEFB8-91BD-6934-DB9A-C133E1B6510D}"/>
              </a:ext>
            </a:extLst>
          </p:cNvPr>
          <p:cNvSpPr/>
          <p:nvPr/>
        </p:nvSpPr>
        <p:spPr>
          <a:xfrm>
            <a:off x="6317641" y="1627191"/>
            <a:ext cx="292269" cy="606090"/>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0" name="Group 69">
            <a:extLst>
              <a:ext uri="{FF2B5EF4-FFF2-40B4-BE49-F238E27FC236}">
                <a16:creationId xmlns:a16="http://schemas.microsoft.com/office/drawing/2014/main" id="{E282235B-E421-CA5A-BA89-A675CBE28197}"/>
              </a:ext>
            </a:extLst>
          </p:cNvPr>
          <p:cNvGrpSpPr/>
          <p:nvPr/>
        </p:nvGrpSpPr>
        <p:grpSpPr>
          <a:xfrm rot="21023167">
            <a:off x="6241806" y="3149429"/>
            <a:ext cx="418629" cy="534836"/>
            <a:chOff x="2624677" y="2611508"/>
            <a:chExt cx="1684492" cy="2042442"/>
          </a:xfrm>
        </p:grpSpPr>
        <p:sp>
          <p:nvSpPr>
            <p:cNvPr id="77" name="Rectangle: Single Corner Snipped 76">
              <a:extLst>
                <a:ext uri="{FF2B5EF4-FFF2-40B4-BE49-F238E27FC236}">
                  <a16:creationId xmlns:a16="http://schemas.microsoft.com/office/drawing/2014/main" id="{E5B725B9-F754-78AB-725D-A905F9530067}"/>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2" name="Group 71">
              <a:extLst>
                <a:ext uri="{FF2B5EF4-FFF2-40B4-BE49-F238E27FC236}">
                  <a16:creationId xmlns:a16="http://schemas.microsoft.com/office/drawing/2014/main" id="{87E928AD-D2B7-6FE9-468F-79EE5C18F126}"/>
                </a:ext>
              </a:extLst>
            </p:cNvPr>
            <p:cNvGrpSpPr/>
            <p:nvPr/>
          </p:nvGrpSpPr>
          <p:grpSpPr>
            <a:xfrm rot="619501">
              <a:off x="3224740" y="3087487"/>
              <a:ext cx="506112" cy="1135919"/>
              <a:chOff x="5960193" y="3632823"/>
              <a:chExt cx="324376" cy="728030"/>
            </a:xfrm>
            <a:solidFill>
              <a:schemeClr val="bg1"/>
            </a:solidFill>
          </p:grpSpPr>
          <p:sp>
            <p:nvSpPr>
              <p:cNvPr id="73" name="Round Same Side Corner Rectangle 46">
                <a:extLst>
                  <a:ext uri="{FF2B5EF4-FFF2-40B4-BE49-F238E27FC236}">
                    <a16:creationId xmlns:a16="http://schemas.microsoft.com/office/drawing/2014/main" id="{C6498B04-3D15-960B-5E61-E1C9F1A6F364}"/>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Oval 73">
                <a:extLst>
                  <a:ext uri="{FF2B5EF4-FFF2-40B4-BE49-F238E27FC236}">
                    <a16:creationId xmlns:a16="http://schemas.microsoft.com/office/drawing/2014/main" id="{F0E1B62A-82E6-5D3E-895E-6D0332D86526}"/>
                  </a:ext>
                </a:extLst>
              </p:cNvPr>
              <p:cNvSpPr/>
              <p:nvPr/>
            </p:nvSpPr>
            <p:spPr>
              <a:xfrm rot="21557332">
                <a:off x="5960193" y="3632823"/>
                <a:ext cx="324376" cy="3243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grpSp>
        <p:nvGrpSpPr>
          <p:cNvPr id="78" name="Group 77">
            <a:extLst>
              <a:ext uri="{FF2B5EF4-FFF2-40B4-BE49-F238E27FC236}">
                <a16:creationId xmlns:a16="http://schemas.microsoft.com/office/drawing/2014/main" id="{CEA6778F-BEB4-7291-47CD-5DE73C566DEC}"/>
              </a:ext>
            </a:extLst>
          </p:cNvPr>
          <p:cNvGrpSpPr/>
          <p:nvPr/>
        </p:nvGrpSpPr>
        <p:grpSpPr>
          <a:xfrm>
            <a:off x="6184214" y="4925287"/>
            <a:ext cx="484979" cy="516618"/>
            <a:chOff x="7892902" y="1235921"/>
            <a:chExt cx="1061882" cy="1131157"/>
          </a:xfrm>
          <a:solidFill>
            <a:schemeClr val="bg1"/>
          </a:solidFill>
        </p:grpSpPr>
        <p:sp>
          <p:nvSpPr>
            <p:cNvPr id="79" name="Arrow: Down 78">
              <a:extLst>
                <a:ext uri="{FF2B5EF4-FFF2-40B4-BE49-F238E27FC236}">
                  <a16:creationId xmlns:a16="http://schemas.microsoft.com/office/drawing/2014/main" id="{EF6DB6C8-7845-B9DA-0C71-1E1A583BE2A6}"/>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Arrow: Bent 79">
              <a:extLst>
                <a:ext uri="{FF2B5EF4-FFF2-40B4-BE49-F238E27FC236}">
                  <a16:creationId xmlns:a16="http://schemas.microsoft.com/office/drawing/2014/main" id="{2A0025AC-0C46-7BF0-32D0-B63161DF1B2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1" name="Arrow: Bent 80">
              <a:extLst>
                <a:ext uri="{FF2B5EF4-FFF2-40B4-BE49-F238E27FC236}">
                  <a16:creationId xmlns:a16="http://schemas.microsoft.com/office/drawing/2014/main" id="{1F9E5314-08B4-B742-9931-42D9BACC121A}"/>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2" name="Plus Sign 81">
              <a:extLst>
                <a:ext uri="{FF2B5EF4-FFF2-40B4-BE49-F238E27FC236}">
                  <a16:creationId xmlns:a16="http://schemas.microsoft.com/office/drawing/2014/main" id="{3A02A640-731D-0E51-740F-950CF6346047}"/>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Circle: Hollow 82">
              <a:extLst>
                <a:ext uri="{FF2B5EF4-FFF2-40B4-BE49-F238E27FC236}">
                  <a16:creationId xmlns:a16="http://schemas.microsoft.com/office/drawing/2014/main" id="{66F93463-4710-FB04-B285-75E6680A0134}"/>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grpSp>
        <p:nvGrpSpPr>
          <p:cNvPr id="84" name="Group 83">
            <a:extLst>
              <a:ext uri="{FF2B5EF4-FFF2-40B4-BE49-F238E27FC236}">
                <a16:creationId xmlns:a16="http://schemas.microsoft.com/office/drawing/2014/main" id="{85E6C492-D54B-25BF-7763-27C343B4EB43}"/>
              </a:ext>
            </a:extLst>
          </p:cNvPr>
          <p:cNvGrpSpPr/>
          <p:nvPr/>
        </p:nvGrpSpPr>
        <p:grpSpPr>
          <a:xfrm>
            <a:off x="9073000" y="1599057"/>
            <a:ext cx="607520" cy="534408"/>
            <a:chOff x="6770748" y="1158240"/>
            <a:chExt cx="1274726" cy="1121318"/>
          </a:xfrm>
          <a:solidFill>
            <a:schemeClr val="bg1"/>
          </a:solidFill>
        </p:grpSpPr>
        <p:grpSp>
          <p:nvGrpSpPr>
            <p:cNvPr id="85" name="Group 84">
              <a:extLst>
                <a:ext uri="{FF2B5EF4-FFF2-40B4-BE49-F238E27FC236}">
                  <a16:creationId xmlns:a16="http://schemas.microsoft.com/office/drawing/2014/main" id="{02240EE6-D4DD-EEC6-F661-32258D070D86}"/>
                </a:ext>
              </a:extLst>
            </p:cNvPr>
            <p:cNvGrpSpPr/>
            <p:nvPr/>
          </p:nvGrpSpPr>
          <p:grpSpPr>
            <a:xfrm rot="5400000">
              <a:off x="7128520" y="1362604"/>
              <a:ext cx="559182" cy="1274726"/>
              <a:chOff x="8619006" y="1366612"/>
              <a:chExt cx="416505" cy="949476"/>
            </a:xfrm>
            <a:grpFill/>
          </p:grpSpPr>
          <p:sp>
            <p:nvSpPr>
              <p:cNvPr id="87" name="Rectangle: Rounded Corners 86">
                <a:extLst>
                  <a:ext uri="{FF2B5EF4-FFF2-40B4-BE49-F238E27FC236}">
                    <a16:creationId xmlns:a16="http://schemas.microsoft.com/office/drawing/2014/main" id="{2271C07C-5367-D5DE-8815-094EF34BDD6A}"/>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Rectangle: Rounded Corners 87">
                <a:extLst>
                  <a:ext uri="{FF2B5EF4-FFF2-40B4-BE49-F238E27FC236}">
                    <a16:creationId xmlns:a16="http://schemas.microsoft.com/office/drawing/2014/main" id="{B2775634-2561-3C89-0A1D-B06BE7F89C9E}"/>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9" name="Rectangle: Rounded Corners 88">
                <a:extLst>
                  <a:ext uri="{FF2B5EF4-FFF2-40B4-BE49-F238E27FC236}">
                    <a16:creationId xmlns:a16="http://schemas.microsoft.com/office/drawing/2014/main" id="{5144E214-6D0E-07D6-F22E-8FD87C2C5CB2}"/>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Flowchart: Manual Input 89">
                <a:extLst>
                  <a:ext uri="{FF2B5EF4-FFF2-40B4-BE49-F238E27FC236}">
                    <a16:creationId xmlns:a16="http://schemas.microsoft.com/office/drawing/2014/main" id="{FAC52391-AF04-22DA-4F36-832F5314D18E}"/>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1" name="Rectangle 90">
                <a:extLst>
                  <a:ext uri="{FF2B5EF4-FFF2-40B4-BE49-F238E27FC236}">
                    <a16:creationId xmlns:a16="http://schemas.microsoft.com/office/drawing/2014/main" id="{FA86C8EB-F291-8B37-01E1-6E7339976DEA}"/>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86" name="Circle: Hollow 85">
              <a:extLst>
                <a:ext uri="{FF2B5EF4-FFF2-40B4-BE49-F238E27FC236}">
                  <a16:creationId xmlns:a16="http://schemas.microsoft.com/office/drawing/2014/main" id="{7CC5E607-C1D8-61C2-1DE3-50C75BDF4D4A}"/>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cxnSp>
        <p:nvCxnSpPr>
          <p:cNvPr id="94" name="Straight Arrow Connector 93">
            <a:extLst>
              <a:ext uri="{FF2B5EF4-FFF2-40B4-BE49-F238E27FC236}">
                <a16:creationId xmlns:a16="http://schemas.microsoft.com/office/drawing/2014/main" id="{255FE4F0-79E9-1710-FD06-AC18FFBCBA05}"/>
              </a:ext>
            </a:extLst>
          </p:cNvPr>
          <p:cNvCxnSpPr>
            <a:cxnSpLocks/>
          </p:cNvCxnSpPr>
          <p:nvPr/>
        </p:nvCxnSpPr>
        <p:spPr>
          <a:xfrm flipV="1">
            <a:off x="9356440" y="3124216"/>
            <a:ext cx="0" cy="6323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5" name="Freeform: Shape 94">
            <a:extLst>
              <a:ext uri="{FF2B5EF4-FFF2-40B4-BE49-F238E27FC236}">
                <a16:creationId xmlns:a16="http://schemas.microsoft.com/office/drawing/2014/main" id="{642B3857-F15C-A28C-E306-543DB8B3E2A1}"/>
              </a:ext>
            </a:extLst>
          </p:cNvPr>
          <p:cNvSpPr/>
          <p:nvPr/>
        </p:nvSpPr>
        <p:spPr>
          <a:xfrm>
            <a:off x="9062720" y="3318214"/>
            <a:ext cx="167777" cy="438912"/>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571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7" name="Freeform: Shape 96">
            <a:extLst>
              <a:ext uri="{FF2B5EF4-FFF2-40B4-BE49-F238E27FC236}">
                <a16:creationId xmlns:a16="http://schemas.microsoft.com/office/drawing/2014/main" id="{BE75F61C-EB03-AA56-BA00-549971665F10}"/>
              </a:ext>
            </a:extLst>
          </p:cNvPr>
          <p:cNvSpPr/>
          <p:nvPr/>
        </p:nvSpPr>
        <p:spPr>
          <a:xfrm>
            <a:off x="9471152" y="3330406"/>
            <a:ext cx="225631" cy="420624"/>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571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5" name="Graphic 104" descr="Lock with solid fill">
            <a:extLst>
              <a:ext uri="{FF2B5EF4-FFF2-40B4-BE49-F238E27FC236}">
                <a16:creationId xmlns:a16="http://schemas.microsoft.com/office/drawing/2014/main" id="{C4B0A642-D5A0-CEA4-C7EE-363D95A295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15416" y="4794133"/>
            <a:ext cx="722688" cy="722688"/>
          </a:xfrm>
          <a:prstGeom prst="rect">
            <a:avLst/>
          </a:prstGeom>
        </p:spPr>
      </p:pic>
    </p:spTree>
    <p:extLst>
      <p:ext uri="{BB962C8B-B14F-4D97-AF65-F5344CB8AC3E}">
        <p14:creationId xmlns:p14="http://schemas.microsoft.com/office/powerpoint/2010/main" val="2407314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E998-F5FA-ECB5-414E-32985EC19981}"/>
              </a:ext>
            </a:extLst>
          </p:cNvPr>
          <p:cNvSpPr>
            <a:spLocks noGrp="1"/>
          </p:cNvSpPr>
          <p:nvPr>
            <p:ph type="title"/>
          </p:nvPr>
        </p:nvSpPr>
        <p:spPr/>
        <p:txBody>
          <a:bodyPr/>
          <a:lstStyle/>
          <a:p>
            <a:r>
              <a:rPr lang="en-GB" dirty="0"/>
              <a:t>Evolving capacities</a:t>
            </a:r>
            <a:endParaRPr lang="en-BE" dirty="0"/>
          </a:p>
        </p:txBody>
      </p:sp>
      <p:graphicFrame>
        <p:nvGraphicFramePr>
          <p:cNvPr id="3" name="Table 2">
            <a:extLst>
              <a:ext uri="{FF2B5EF4-FFF2-40B4-BE49-F238E27FC236}">
                <a16:creationId xmlns:a16="http://schemas.microsoft.com/office/drawing/2014/main" id="{1CECDB27-53FD-F3AE-2CE0-B5DAB64CC72C}"/>
              </a:ext>
            </a:extLst>
          </p:cNvPr>
          <p:cNvGraphicFramePr>
            <a:graphicFrameLocks noGrp="1"/>
          </p:cNvGraphicFramePr>
          <p:nvPr>
            <p:extLst>
              <p:ext uri="{D42A27DB-BD31-4B8C-83A1-F6EECF244321}">
                <p14:modId xmlns:p14="http://schemas.microsoft.com/office/powerpoint/2010/main" val="2866281381"/>
              </p:ext>
            </p:extLst>
          </p:nvPr>
        </p:nvGraphicFramePr>
        <p:xfrm>
          <a:off x="838202" y="1712049"/>
          <a:ext cx="10655297" cy="4168050"/>
        </p:xfrm>
        <a:graphic>
          <a:graphicData uri="http://schemas.openxmlformats.org/drawingml/2006/table">
            <a:tbl>
              <a:tblPr firstRow="1" bandRow="1">
                <a:tableStyleId>{21E4AEA4-8DFA-4A89-87EB-49C32662AFE0}</a:tableStyleId>
              </a:tblPr>
              <a:tblGrid>
                <a:gridCol w="2494837">
                  <a:extLst>
                    <a:ext uri="{9D8B030D-6E8A-4147-A177-3AD203B41FA5}">
                      <a16:colId xmlns:a16="http://schemas.microsoft.com/office/drawing/2014/main" val="2946347773"/>
                    </a:ext>
                  </a:extLst>
                </a:gridCol>
                <a:gridCol w="2040115">
                  <a:extLst>
                    <a:ext uri="{9D8B030D-6E8A-4147-A177-3AD203B41FA5}">
                      <a16:colId xmlns:a16="http://schemas.microsoft.com/office/drawing/2014/main" val="1750146980"/>
                    </a:ext>
                  </a:extLst>
                </a:gridCol>
                <a:gridCol w="2040115">
                  <a:extLst>
                    <a:ext uri="{9D8B030D-6E8A-4147-A177-3AD203B41FA5}">
                      <a16:colId xmlns:a16="http://schemas.microsoft.com/office/drawing/2014/main" val="1595467467"/>
                    </a:ext>
                  </a:extLst>
                </a:gridCol>
                <a:gridCol w="2040115">
                  <a:extLst>
                    <a:ext uri="{9D8B030D-6E8A-4147-A177-3AD203B41FA5}">
                      <a16:colId xmlns:a16="http://schemas.microsoft.com/office/drawing/2014/main" val="563833430"/>
                    </a:ext>
                  </a:extLst>
                </a:gridCol>
                <a:gridCol w="2040115">
                  <a:extLst>
                    <a:ext uri="{9D8B030D-6E8A-4147-A177-3AD203B41FA5}">
                      <a16:colId xmlns:a16="http://schemas.microsoft.com/office/drawing/2014/main" val="2626892464"/>
                    </a:ext>
                  </a:extLst>
                </a:gridCol>
              </a:tblGrid>
              <a:tr h="1004103">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800" dirty="0">
                          <a:solidFill>
                            <a:schemeClr val="accent2">
                              <a:lumMod val="75000"/>
                            </a:schemeClr>
                          </a:solidFill>
                          <a:latin typeface="Arial" panose="020B0604020202020204" pitchFamily="34" charset="0"/>
                          <a:cs typeface="Arial" panose="020B0604020202020204" pitchFamily="34" charset="0"/>
                        </a:rPr>
                        <a:t>Physical development</a:t>
                      </a:r>
                      <a:endParaRPr lang="en-BE" sz="1800"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GB" sz="1800" dirty="0">
                          <a:solidFill>
                            <a:schemeClr val="accent2">
                              <a:lumMod val="75000"/>
                            </a:schemeClr>
                          </a:solidFill>
                          <a:latin typeface="Arial" panose="020B0604020202020204" pitchFamily="34" charset="0"/>
                          <a:cs typeface="Arial" panose="020B0604020202020204" pitchFamily="34" charset="0"/>
                        </a:rPr>
                        <a:t>Cognitive development</a:t>
                      </a:r>
                      <a:endParaRPr lang="en-BE" sz="1800"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GB" sz="1800" dirty="0">
                          <a:solidFill>
                            <a:schemeClr val="accent2">
                              <a:lumMod val="75000"/>
                            </a:schemeClr>
                          </a:solidFill>
                          <a:latin typeface="Arial" panose="020B0604020202020204" pitchFamily="34" charset="0"/>
                          <a:cs typeface="Arial" panose="020B0604020202020204" pitchFamily="34" charset="0"/>
                        </a:rPr>
                        <a:t>Emotional development</a:t>
                      </a:r>
                      <a:endParaRPr lang="en-BE" sz="1800"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r>
                        <a:rPr lang="en-GB" sz="1800" dirty="0">
                          <a:solidFill>
                            <a:schemeClr val="accent2">
                              <a:lumMod val="75000"/>
                            </a:schemeClr>
                          </a:solidFill>
                          <a:latin typeface="Arial" panose="020B0604020202020204" pitchFamily="34" charset="0"/>
                          <a:cs typeface="Arial" panose="020B0604020202020204" pitchFamily="34" charset="0"/>
                        </a:rPr>
                        <a:t>Social and language development</a:t>
                      </a:r>
                      <a:endParaRPr lang="en-BE" sz="1800" dirty="0">
                        <a:solidFill>
                          <a:schemeClr val="accent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77345704"/>
                  </a:ext>
                </a:extLst>
              </a:tr>
              <a:tr h="495073">
                <a:tc>
                  <a:txBody>
                    <a:bodyPr/>
                    <a:lstStyle/>
                    <a:p>
                      <a:r>
                        <a:rPr lang="en-GB" sz="1800" dirty="0">
                          <a:latin typeface="Arial" panose="020B0604020202020204" pitchFamily="34" charset="0"/>
                          <a:cs typeface="Arial" panose="020B0604020202020204" pitchFamily="34" charset="0"/>
                        </a:rPr>
                        <a:t>Infancy </a:t>
                      </a:r>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64477775"/>
                  </a:ext>
                </a:extLst>
              </a:tr>
              <a:tr h="495073">
                <a:tc>
                  <a:txBody>
                    <a:bodyPr/>
                    <a:lstStyle/>
                    <a:p>
                      <a:r>
                        <a:rPr lang="en-GB" sz="1800" dirty="0">
                          <a:latin typeface="Arial" panose="020B0604020202020204" pitchFamily="34" charset="0"/>
                          <a:cs typeface="Arial" panose="020B0604020202020204" pitchFamily="34" charset="0"/>
                        </a:rPr>
                        <a:t>Toddler</a:t>
                      </a:r>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1291140"/>
                  </a:ext>
                </a:extLst>
              </a:tr>
              <a:tr h="495073">
                <a:tc>
                  <a:txBody>
                    <a:bodyPr/>
                    <a:lstStyle/>
                    <a:p>
                      <a:r>
                        <a:rPr lang="en-GB" sz="1800" dirty="0">
                          <a:latin typeface="Arial" panose="020B0604020202020204" pitchFamily="34" charset="0"/>
                          <a:cs typeface="Arial" panose="020B0604020202020204" pitchFamily="34" charset="0"/>
                        </a:rPr>
                        <a:t>Early childhood</a:t>
                      </a:r>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72972991"/>
                  </a:ext>
                </a:extLst>
              </a:tr>
              <a:tr h="495073">
                <a:tc>
                  <a:txBody>
                    <a:bodyPr/>
                    <a:lstStyle/>
                    <a:p>
                      <a:r>
                        <a:rPr lang="en-GB" sz="1800" dirty="0">
                          <a:latin typeface="Arial" panose="020B0604020202020204" pitchFamily="34" charset="0"/>
                          <a:cs typeface="Arial" panose="020B0604020202020204" pitchFamily="34" charset="0"/>
                        </a:rPr>
                        <a:t>Middle childhood</a:t>
                      </a:r>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81742059"/>
                  </a:ext>
                </a:extLst>
              </a:tr>
              <a:tr h="495073">
                <a:tc>
                  <a:txBody>
                    <a:bodyPr/>
                    <a:lstStyle/>
                    <a:p>
                      <a:r>
                        <a:rPr lang="en-GB" sz="1800" dirty="0">
                          <a:latin typeface="Arial" panose="020B0604020202020204" pitchFamily="34" charset="0"/>
                          <a:cs typeface="Arial" panose="020B0604020202020204" pitchFamily="34" charset="0"/>
                        </a:rPr>
                        <a:t>Early adolescence</a:t>
                      </a:r>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58825077"/>
                  </a:ext>
                </a:extLst>
              </a:tr>
              <a:tr h="688582">
                <a:tc>
                  <a:txBody>
                    <a:bodyPr/>
                    <a:lstStyle/>
                    <a:p>
                      <a:r>
                        <a:rPr lang="en-GB" sz="1800" dirty="0">
                          <a:latin typeface="Arial" panose="020B0604020202020204" pitchFamily="34" charset="0"/>
                          <a:cs typeface="Arial" panose="020B0604020202020204" pitchFamily="34" charset="0"/>
                        </a:rPr>
                        <a:t>Middle adolescence</a:t>
                      </a:r>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tc>
                  <a:txBody>
                    <a:bodyPr/>
                    <a:lstStyle/>
                    <a:p>
                      <a:endParaRPr lang="en-BE" sz="1800" dirty="0">
                        <a:latin typeface="Arial" panose="020B060402020202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4924856"/>
                  </a:ext>
                </a:extLst>
              </a:tr>
            </a:tbl>
          </a:graphicData>
        </a:graphic>
      </p:graphicFrame>
      <p:grpSp>
        <p:nvGrpSpPr>
          <p:cNvPr id="13" name="Group 12">
            <a:extLst>
              <a:ext uri="{FF2B5EF4-FFF2-40B4-BE49-F238E27FC236}">
                <a16:creationId xmlns:a16="http://schemas.microsoft.com/office/drawing/2014/main" id="{8917CD04-A492-ABC5-C0B7-3C8026898EBB}"/>
              </a:ext>
            </a:extLst>
          </p:cNvPr>
          <p:cNvGrpSpPr/>
          <p:nvPr/>
        </p:nvGrpSpPr>
        <p:grpSpPr>
          <a:xfrm>
            <a:off x="10228983" y="337468"/>
            <a:ext cx="1587872" cy="1368854"/>
            <a:chOff x="10228983" y="337468"/>
            <a:chExt cx="1587872" cy="1368854"/>
          </a:xfrm>
        </p:grpSpPr>
        <p:sp>
          <p:nvSpPr>
            <p:cNvPr id="14" name="Hexagon 13">
              <a:extLst>
                <a:ext uri="{FF2B5EF4-FFF2-40B4-BE49-F238E27FC236}">
                  <a16:creationId xmlns:a16="http://schemas.microsoft.com/office/drawing/2014/main" id="{24B1B844-3F38-4848-611A-5720478F8093}"/>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8AAD1E35-9713-EB6C-F643-CA77E6F7F5B7}"/>
                </a:ext>
              </a:extLst>
            </p:cNvPr>
            <p:cNvGrpSpPr/>
            <p:nvPr/>
          </p:nvGrpSpPr>
          <p:grpSpPr>
            <a:xfrm>
              <a:off x="10741851" y="707024"/>
              <a:ext cx="562136" cy="634675"/>
              <a:chOff x="760175" y="830141"/>
              <a:chExt cx="867619" cy="979580"/>
            </a:xfrm>
          </p:grpSpPr>
          <p:sp>
            <p:nvSpPr>
              <p:cNvPr id="16" name="Rectangle 15">
                <a:extLst>
                  <a:ext uri="{FF2B5EF4-FFF2-40B4-BE49-F238E27FC236}">
                    <a16:creationId xmlns:a16="http://schemas.microsoft.com/office/drawing/2014/main" id="{089253F7-276A-AEB7-F534-23AECF9576E4}"/>
                  </a:ext>
                </a:extLst>
              </p:cNvPr>
              <p:cNvSpPr/>
              <p:nvPr/>
            </p:nvSpPr>
            <p:spPr>
              <a:xfrm>
                <a:off x="864636" y="830141"/>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latin typeface="Arial" panose="020B0604020202020204" pitchFamily="34" charset="0"/>
                    <a:cs typeface="Arial" panose="020B0604020202020204" pitchFamily="34" charset="0"/>
                  </a:rPr>
                  <a:t>15-17</a:t>
                </a:r>
              </a:p>
            </p:txBody>
          </p:sp>
          <p:sp>
            <p:nvSpPr>
              <p:cNvPr id="17" name="Rectangle 16">
                <a:extLst>
                  <a:ext uri="{FF2B5EF4-FFF2-40B4-BE49-F238E27FC236}">
                    <a16:creationId xmlns:a16="http://schemas.microsoft.com/office/drawing/2014/main" id="{BD11FAA6-FB56-2D90-93B3-357D92E69469}"/>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629273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617B-6C73-825D-3C3D-EFB817CCD38E}"/>
              </a:ext>
            </a:extLst>
          </p:cNvPr>
          <p:cNvSpPr>
            <a:spLocks noGrp="1"/>
          </p:cNvSpPr>
          <p:nvPr>
            <p:ph type="title"/>
          </p:nvPr>
        </p:nvSpPr>
        <p:spPr/>
        <p:txBody>
          <a:bodyPr/>
          <a:lstStyle/>
          <a:p>
            <a:r>
              <a:rPr lang="en-GB" dirty="0"/>
              <a:t>Individual differences in development</a:t>
            </a:r>
            <a:endParaRPr lang="en-BE" dirty="0"/>
          </a:p>
        </p:txBody>
      </p:sp>
      <p:sp>
        <p:nvSpPr>
          <p:cNvPr id="3" name="Hexagon 2">
            <a:extLst>
              <a:ext uri="{FF2B5EF4-FFF2-40B4-BE49-F238E27FC236}">
                <a16:creationId xmlns:a16="http://schemas.microsoft.com/office/drawing/2014/main" id="{CBB10A75-868A-3FBA-33BF-D906DEC3FF0A}"/>
              </a:ext>
            </a:extLst>
          </p:cNvPr>
          <p:cNvSpPr/>
          <p:nvPr/>
        </p:nvSpPr>
        <p:spPr>
          <a:xfrm rot="1782986">
            <a:off x="3919703" y="2024820"/>
            <a:ext cx="4269153" cy="3680301"/>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E3C32203-7121-2C25-900F-4F5D85E2AC2B}"/>
              </a:ext>
            </a:extLst>
          </p:cNvPr>
          <p:cNvSpPr txBox="1"/>
          <p:nvPr/>
        </p:nvSpPr>
        <p:spPr>
          <a:xfrm>
            <a:off x="4532055" y="3317580"/>
            <a:ext cx="3017692" cy="954107"/>
          </a:xfrm>
          <a:prstGeom prst="rect">
            <a:avLst/>
          </a:prstGeom>
          <a:noFill/>
        </p:spPr>
        <p:txBody>
          <a:bodyPr wrap="square" lIns="91440" tIns="45720" rIns="91440" bIns="45720" anchor="t">
            <a:spAutoFit/>
          </a:bodyPr>
          <a:lstStyle/>
          <a:p>
            <a:pPr algn="ctr"/>
            <a:r>
              <a:rPr lang="en-GB" sz="2800" b="1" dirty="0">
                <a:latin typeface="Arial"/>
                <a:cs typeface="Arial"/>
              </a:rPr>
              <a:t>Every child is different!</a:t>
            </a:r>
            <a:endParaRPr lang="en-BE" sz="2800" b="1" dirty="0">
              <a:latin typeface="Arial"/>
              <a:cs typeface="Arial"/>
            </a:endParaRPr>
          </a:p>
        </p:txBody>
      </p:sp>
      <p:grpSp>
        <p:nvGrpSpPr>
          <p:cNvPr id="19" name="Group 18">
            <a:extLst>
              <a:ext uri="{FF2B5EF4-FFF2-40B4-BE49-F238E27FC236}">
                <a16:creationId xmlns:a16="http://schemas.microsoft.com/office/drawing/2014/main" id="{C6672948-FEA6-EA08-1D16-143FBEC57B8F}"/>
              </a:ext>
            </a:extLst>
          </p:cNvPr>
          <p:cNvGrpSpPr/>
          <p:nvPr/>
        </p:nvGrpSpPr>
        <p:grpSpPr>
          <a:xfrm>
            <a:off x="9589471" y="2362231"/>
            <a:ext cx="1273215" cy="1996544"/>
            <a:chOff x="2486024" y="3959213"/>
            <a:chExt cx="932786" cy="1462713"/>
          </a:xfrm>
          <a:solidFill>
            <a:schemeClr val="accent3"/>
          </a:solidFill>
        </p:grpSpPr>
        <p:sp>
          <p:nvSpPr>
            <p:cNvPr id="10" name="Oval 9">
              <a:extLst>
                <a:ext uri="{FF2B5EF4-FFF2-40B4-BE49-F238E27FC236}">
                  <a16:creationId xmlns:a16="http://schemas.microsoft.com/office/drawing/2014/main" id="{68D8DDF0-FE79-51B9-0355-DEA6B3CCB0E4}"/>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Top Corners Rounded 11">
              <a:extLst>
                <a:ext uri="{FF2B5EF4-FFF2-40B4-BE49-F238E27FC236}">
                  <a16:creationId xmlns:a16="http://schemas.microsoft.com/office/drawing/2014/main" id="{12B83152-741C-D8B6-C81B-5D9AA9C9A63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Top Corners Rounded 12">
              <a:extLst>
                <a:ext uri="{FF2B5EF4-FFF2-40B4-BE49-F238E27FC236}">
                  <a16:creationId xmlns:a16="http://schemas.microsoft.com/office/drawing/2014/main" id="{383E5394-402E-E43D-1854-1BBA3B634EF6}"/>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Top Corners Rounded 13">
              <a:extLst>
                <a:ext uri="{FF2B5EF4-FFF2-40B4-BE49-F238E27FC236}">
                  <a16:creationId xmlns:a16="http://schemas.microsoft.com/office/drawing/2014/main" id="{2DDC455D-F61A-8690-77D8-81020295FC56}"/>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Top Corners Rounded 14">
              <a:extLst>
                <a:ext uri="{FF2B5EF4-FFF2-40B4-BE49-F238E27FC236}">
                  <a16:creationId xmlns:a16="http://schemas.microsoft.com/office/drawing/2014/main" id="{66324277-9CC4-EDFD-1E6D-46131FCCC285}"/>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Top Corners Rounded 15">
              <a:extLst>
                <a:ext uri="{FF2B5EF4-FFF2-40B4-BE49-F238E27FC236}">
                  <a16:creationId xmlns:a16="http://schemas.microsoft.com/office/drawing/2014/main" id="{22B37297-5C56-8BA1-D47C-8BD33D9531A1}"/>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c 17">
              <a:extLst>
                <a:ext uri="{FF2B5EF4-FFF2-40B4-BE49-F238E27FC236}">
                  <a16:creationId xmlns:a16="http://schemas.microsoft.com/office/drawing/2014/main" id="{B5F2FE01-B754-D4E9-5ADE-A9DB90EF583C}"/>
                </a:ext>
              </a:extLst>
            </p:cNvPr>
            <p:cNvSpPr/>
            <p:nvPr/>
          </p:nvSpPr>
          <p:spPr>
            <a:xfrm flipH="1" flipV="1">
              <a:off x="2486024" y="4597009"/>
              <a:ext cx="824917" cy="824917"/>
            </a:xfrm>
            <a:prstGeom prst="arc">
              <a:avLst>
                <a:gd name="adj1" fmla="val 12696409"/>
                <a:gd name="adj2" fmla="val 1294114"/>
              </a:avLst>
            </a:prstGeom>
            <a:noFill/>
            <a:ln w="762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grpSp>
        <p:nvGrpSpPr>
          <p:cNvPr id="30" name="Group 29">
            <a:extLst>
              <a:ext uri="{FF2B5EF4-FFF2-40B4-BE49-F238E27FC236}">
                <a16:creationId xmlns:a16="http://schemas.microsoft.com/office/drawing/2014/main" id="{DDB47C3B-ACA0-F641-6484-7FA6F814F190}"/>
              </a:ext>
            </a:extLst>
          </p:cNvPr>
          <p:cNvGrpSpPr/>
          <p:nvPr/>
        </p:nvGrpSpPr>
        <p:grpSpPr>
          <a:xfrm>
            <a:off x="1102014" y="3972501"/>
            <a:ext cx="1564327" cy="1396780"/>
            <a:chOff x="1610290" y="4027325"/>
            <a:chExt cx="1024044" cy="914364"/>
          </a:xfrm>
          <a:solidFill>
            <a:schemeClr val="accent5"/>
          </a:solidFill>
        </p:grpSpPr>
        <p:sp>
          <p:nvSpPr>
            <p:cNvPr id="21" name="Oval 20">
              <a:extLst>
                <a:ext uri="{FF2B5EF4-FFF2-40B4-BE49-F238E27FC236}">
                  <a16:creationId xmlns:a16="http://schemas.microsoft.com/office/drawing/2014/main" id="{CB9477E0-1449-8936-C989-33BC0A191B17}"/>
                </a:ext>
              </a:extLst>
            </p:cNvPr>
            <p:cNvSpPr/>
            <p:nvPr/>
          </p:nvSpPr>
          <p:spPr>
            <a:xfrm rot="5333190">
              <a:off x="2225998" y="4027325"/>
              <a:ext cx="408336" cy="408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Top Corners Rounded 21">
              <a:extLst>
                <a:ext uri="{FF2B5EF4-FFF2-40B4-BE49-F238E27FC236}">
                  <a16:creationId xmlns:a16="http://schemas.microsoft.com/office/drawing/2014/main" id="{1BF69700-BA47-0261-578A-DC36C781FB1D}"/>
                </a:ext>
              </a:extLst>
            </p:cNvPr>
            <p:cNvSpPr/>
            <p:nvPr/>
          </p:nvSpPr>
          <p:spPr>
            <a:xfrm rot="4719688">
              <a:off x="1871443" y="4295807"/>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ectangle: Top Corners Rounded 22">
              <a:extLst>
                <a:ext uri="{FF2B5EF4-FFF2-40B4-BE49-F238E27FC236}">
                  <a16:creationId xmlns:a16="http://schemas.microsoft.com/office/drawing/2014/main" id="{43018B01-57C2-1F4F-163A-2AF1605D3831}"/>
                </a:ext>
              </a:extLst>
            </p:cNvPr>
            <p:cNvSpPr/>
            <p:nvPr/>
          </p:nvSpPr>
          <p:spPr>
            <a:xfrm rot="19776287">
              <a:off x="1820711" y="4562910"/>
              <a:ext cx="116473" cy="378779"/>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ectangle: Top Corners Rounded 23">
              <a:extLst>
                <a:ext uri="{FF2B5EF4-FFF2-40B4-BE49-F238E27FC236}">
                  <a16:creationId xmlns:a16="http://schemas.microsoft.com/office/drawing/2014/main" id="{B0094F8D-2765-AD1C-A83C-4BE6C8361D81}"/>
                </a:ext>
              </a:extLst>
            </p:cNvPr>
            <p:cNvSpPr/>
            <p:nvPr/>
          </p:nvSpPr>
          <p:spPr>
            <a:xfrm rot="5400000">
              <a:off x="1735664" y="4634223"/>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ectangle: Top Corners Rounded 28">
              <a:extLst>
                <a:ext uri="{FF2B5EF4-FFF2-40B4-BE49-F238E27FC236}">
                  <a16:creationId xmlns:a16="http://schemas.microsoft.com/office/drawing/2014/main" id="{D3E7A7C4-CD38-66A3-AD4A-BA96CE61F9DA}"/>
                </a:ext>
              </a:extLst>
            </p:cNvPr>
            <p:cNvSpPr/>
            <p:nvPr/>
          </p:nvSpPr>
          <p:spPr>
            <a:xfrm rot="8202139">
              <a:off x="2267493" y="4509069"/>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1" name="Group 50">
            <a:extLst>
              <a:ext uri="{FF2B5EF4-FFF2-40B4-BE49-F238E27FC236}">
                <a16:creationId xmlns:a16="http://schemas.microsoft.com/office/drawing/2014/main" id="{B18064FA-11D1-BCC6-CE46-5CE6BC79F279}"/>
              </a:ext>
            </a:extLst>
          </p:cNvPr>
          <p:cNvGrpSpPr/>
          <p:nvPr/>
        </p:nvGrpSpPr>
        <p:grpSpPr>
          <a:xfrm>
            <a:off x="3165495" y="1864392"/>
            <a:ext cx="823681" cy="2040238"/>
            <a:chOff x="8271715" y="1732442"/>
            <a:chExt cx="775957" cy="1922026"/>
          </a:xfrm>
          <a:solidFill>
            <a:schemeClr val="accent1"/>
          </a:solidFill>
        </p:grpSpPr>
        <p:sp>
          <p:nvSpPr>
            <p:cNvPr id="32" name="Oval 31">
              <a:extLst>
                <a:ext uri="{FF2B5EF4-FFF2-40B4-BE49-F238E27FC236}">
                  <a16:creationId xmlns:a16="http://schemas.microsoft.com/office/drawing/2014/main" id="{BC871541-06AC-50BD-0E84-86D3890C1B0A}"/>
                </a:ext>
              </a:extLst>
            </p:cNvPr>
            <p:cNvSpPr/>
            <p:nvPr/>
          </p:nvSpPr>
          <p:spPr>
            <a:xfrm>
              <a:off x="8462672" y="1732442"/>
              <a:ext cx="578352" cy="5783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Top Corners Rounded 32">
              <a:extLst>
                <a:ext uri="{FF2B5EF4-FFF2-40B4-BE49-F238E27FC236}">
                  <a16:creationId xmlns:a16="http://schemas.microsoft.com/office/drawing/2014/main" id="{47D397B6-49EB-6D10-6D18-BFD59DF51B80}"/>
                </a:ext>
              </a:extLst>
            </p:cNvPr>
            <p:cNvSpPr/>
            <p:nvPr/>
          </p:nvSpPr>
          <p:spPr>
            <a:xfrm rot="21424403">
              <a:off x="8599239" y="2353257"/>
              <a:ext cx="424034" cy="75076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ectangle: Top Corners Rounded 35">
              <a:extLst>
                <a:ext uri="{FF2B5EF4-FFF2-40B4-BE49-F238E27FC236}">
                  <a16:creationId xmlns:a16="http://schemas.microsoft.com/office/drawing/2014/main" id="{DF9A6F37-E670-4E2A-797E-C38B9E36D0C6}"/>
                </a:ext>
              </a:extLst>
            </p:cNvPr>
            <p:cNvSpPr/>
            <p:nvPr/>
          </p:nvSpPr>
          <p:spPr>
            <a:xfrm rot="13596620">
              <a:off x="8477391" y="2313472"/>
              <a:ext cx="170109" cy="580411"/>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Top Corners Rounded 36">
              <a:extLst>
                <a:ext uri="{FF2B5EF4-FFF2-40B4-BE49-F238E27FC236}">
                  <a16:creationId xmlns:a16="http://schemas.microsoft.com/office/drawing/2014/main" id="{7AFE6CBB-C145-1A15-FFE0-84C07B1E0CC9}"/>
                </a:ext>
              </a:extLst>
            </p:cNvPr>
            <p:cNvSpPr/>
            <p:nvPr/>
          </p:nvSpPr>
          <p:spPr>
            <a:xfrm rot="152323">
              <a:off x="8321392" y="2692653"/>
              <a:ext cx="152567" cy="37432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Top Corners Rounded 44">
              <a:extLst>
                <a:ext uri="{FF2B5EF4-FFF2-40B4-BE49-F238E27FC236}">
                  <a16:creationId xmlns:a16="http://schemas.microsoft.com/office/drawing/2014/main" id="{502A9B9C-D68A-55B1-D043-E6CDE5F634BD}"/>
                </a:ext>
              </a:extLst>
            </p:cNvPr>
            <p:cNvSpPr/>
            <p:nvPr/>
          </p:nvSpPr>
          <p:spPr>
            <a:xfrm rot="21424403">
              <a:off x="8612175" y="2843924"/>
              <a:ext cx="149731" cy="381213"/>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Top Corners Rounded 45">
              <a:extLst>
                <a:ext uri="{FF2B5EF4-FFF2-40B4-BE49-F238E27FC236}">
                  <a16:creationId xmlns:a16="http://schemas.microsoft.com/office/drawing/2014/main" id="{4F706585-DDC6-D2E7-0DFB-EBD8708FDE8D}"/>
                </a:ext>
              </a:extLst>
            </p:cNvPr>
            <p:cNvSpPr/>
            <p:nvPr/>
          </p:nvSpPr>
          <p:spPr>
            <a:xfrm rot="21424403">
              <a:off x="8888306" y="2923752"/>
              <a:ext cx="149731" cy="381213"/>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Top Corners Rounded 46">
              <a:extLst>
                <a:ext uri="{FF2B5EF4-FFF2-40B4-BE49-F238E27FC236}">
                  <a16:creationId xmlns:a16="http://schemas.microsoft.com/office/drawing/2014/main" id="{F2E53E31-D1D1-F12E-35C1-A6EAFB17F091}"/>
                </a:ext>
              </a:extLst>
            </p:cNvPr>
            <p:cNvSpPr/>
            <p:nvPr/>
          </p:nvSpPr>
          <p:spPr>
            <a:xfrm>
              <a:off x="8897941" y="3273253"/>
              <a:ext cx="149731" cy="381213"/>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A0580301-9A39-9B37-CEB5-B1CB82E8A266}"/>
                </a:ext>
              </a:extLst>
            </p:cNvPr>
            <p:cNvSpPr/>
            <p:nvPr/>
          </p:nvSpPr>
          <p:spPr>
            <a:xfrm>
              <a:off x="8271715" y="3106229"/>
              <a:ext cx="236900" cy="942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a:extLst>
                <a:ext uri="{FF2B5EF4-FFF2-40B4-BE49-F238E27FC236}">
                  <a16:creationId xmlns:a16="http://schemas.microsoft.com/office/drawing/2014/main" id="{0D44A907-B06B-6CAB-AE91-B5F5597150BB}"/>
                </a:ext>
              </a:extLst>
            </p:cNvPr>
            <p:cNvSpPr/>
            <p:nvPr/>
          </p:nvSpPr>
          <p:spPr>
            <a:xfrm rot="5400000">
              <a:off x="8121950" y="3409103"/>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C6E1B455-86C0-BB25-2ABB-5ADD1CB27743}"/>
                </a:ext>
              </a:extLst>
            </p:cNvPr>
            <p:cNvSpPr/>
            <p:nvPr/>
          </p:nvSpPr>
          <p:spPr>
            <a:xfrm rot="5400000">
              <a:off x="8228759" y="3409104"/>
              <a:ext cx="445008"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64" name="Group 63">
            <a:extLst>
              <a:ext uri="{FF2B5EF4-FFF2-40B4-BE49-F238E27FC236}">
                <a16:creationId xmlns:a16="http://schemas.microsoft.com/office/drawing/2014/main" id="{7C7F1C4A-2100-6332-F5FA-B39980778E53}"/>
              </a:ext>
            </a:extLst>
          </p:cNvPr>
          <p:cNvGrpSpPr/>
          <p:nvPr/>
        </p:nvGrpSpPr>
        <p:grpSpPr>
          <a:xfrm>
            <a:off x="7790577" y="3197872"/>
            <a:ext cx="1105862" cy="2656180"/>
            <a:chOff x="10118316" y="4073111"/>
            <a:chExt cx="985216" cy="2366396"/>
          </a:xfrm>
          <a:solidFill>
            <a:schemeClr val="accent4"/>
          </a:solidFill>
        </p:grpSpPr>
        <p:sp>
          <p:nvSpPr>
            <p:cNvPr id="63" name="Rectangle 62">
              <a:extLst>
                <a:ext uri="{FF2B5EF4-FFF2-40B4-BE49-F238E27FC236}">
                  <a16:creationId xmlns:a16="http://schemas.microsoft.com/office/drawing/2014/main" id="{1F307DE9-0536-9BE0-9E82-E5DD114EB484}"/>
                </a:ext>
              </a:extLst>
            </p:cNvPr>
            <p:cNvSpPr/>
            <p:nvPr/>
          </p:nvSpPr>
          <p:spPr>
            <a:xfrm rot="20606374">
              <a:off x="10738913" y="5296481"/>
              <a:ext cx="364619" cy="2752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ectangle: Top Corners Rounded 54">
              <a:extLst>
                <a:ext uri="{FF2B5EF4-FFF2-40B4-BE49-F238E27FC236}">
                  <a16:creationId xmlns:a16="http://schemas.microsoft.com/office/drawing/2014/main" id="{904FD53B-DB48-5C42-3813-7E1EB19503D0}"/>
                </a:ext>
              </a:extLst>
            </p:cNvPr>
            <p:cNvSpPr/>
            <p:nvPr/>
          </p:nvSpPr>
          <p:spPr>
            <a:xfrm rot="21447677" flipH="1">
              <a:off x="10817594" y="5086898"/>
              <a:ext cx="137303" cy="362129"/>
            </a:xfrm>
            <a:prstGeom prst="round2SameRect">
              <a:avLst>
                <a:gd name="adj1" fmla="val 50000"/>
                <a:gd name="adj2"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Oval 51">
              <a:extLst>
                <a:ext uri="{FF2B5EF4-FFF2-40B4-BE49-F238E27FC236}">
                  <a16:creationId xmlns:a16="http://schemas.microsoft.com/office/drawing/2014/main" id="{2F46B4C4-73E8-A1AD-057B-2283578331A5}"/>
                </a:ext>
              </a:extLst>
            </p:cNvPr>
            <p:cNvSpPr/>
            <p:nvPr/>
          </p:nvSpPr>
          <p:spPr>
            <a:xfrm>
              <a:off x="10156809" y="4073111"/>
              <a:ext cx="554527" cy="5545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ectangle: Top Corners Rounded 52">
              <a:extLst>
                <a:ext uri="{FF2B5EF4-FFF2-40B4-BE49-F238E27FC236}">
                  <a16:creationId xmlns:a16="http://schemas.microsoft.com/office/drawing/2014/main" id="{F8AD1BD8-A9B7-09FD-5E23-4929574A3CE7}"/>
                </a:ext>
              </a:extLst>
            </p:cNvPr>
            <p:cNvSpPr/>
            <p:nvPr/>
          </p:nvSpPr>
          <p:spPr>
            <a:xfrm rot="16200000">
              <a:off x="9953133" y="4991760"/>
              <a:ext cx="961879" cy="364618"/>
            </a:xfrm>
            <a:prstGeom prst="round2SameRect">
              <a:avLst>
                <a:gd name="adj1" fmla="val 50000"/>
                <a:gd name="adj2"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ectangle: Top Corners Rounded 53">
              <a:extLst>
                <a:ext uri="{FF2B5EF4-FFF2-40B4-BE49-F238E27FC236}">
                  <a16:creationId xmlns:a16="http://schemas.microsoft.com/office/drawing/2014/main" id="{75D2A17C-48A2-4D94-6C18-DD6A2CFD8CE8}"/>
                </a:ext>
              </a:extLst>
            </p:cNvPr>
            <p:cNvSpPr/>
            <p:nvPr/>
          </p:nvSpPr>
          <p:spPr>
            <a:xfrm rot="8003380" flipH="1">
              <a:off x="10630917" y="4718174"/>
              <a:ext cx="152652" cy="55452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ectangle: Top Corners Rounded 56">
              <a:extLst>
                <a:ext uri="{FF2B5EF4-FFF2-40B4-BE49-F238E27FC236}">
                  <a16:creationId xmlns:a16="http://schemas.microsoft.com/office/drawing/2014/main" id="{3FE58157-5FB5-EDA8-4931-C434A8F24B34}"/>
                </a:ext>
              </a:extLst>
            </p:cNvPr>
            <p:cNvSpPr/>
            <p:nvPr/>
          </p:nvSpPr>
          <p:spPr>
            <a:xfrm rot="21424403">
              <a:off x="10425687" y="5480712"/>
              <a:ext cx="196467" cy="500202"/>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ectangle: Top Corners Rounded 57">
              <a:extLst>
                <a:ext uri="{FF2B5EF4-FFF2-40B4-BE49-F238E27FC236}">
                  <a16:creationId xmlns:a16="http://schemas.microsoft.com/office/drawing/2014/main" id="{71D24234-C4FA-242F-0368-0831AD441B02}"/>
                </a:ext>
              </a:extLst>
            </p:cNvPr>
            <p:cNvSpPr/>
            <p:nvPr/>
          </p:nvSpPr>
          <p:spPr>
            <a:xfrm>
              <a:off x="10438329" y="5939304"/>
              <a:ext cx="196467" cy="500202"/>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1" name="Group 60">
              <a:extLst>
                <a:ext uri="{FF2B5EF4-FFF2-40B4-BE49-F238E27FC236}">
                  <a16:creationId xmlns:a16="http://schemas.microsoft.com/office/drawing/2014/main" id="{B4EF2080-84CC-5767-FE67-83FDC34A198D}"/>
                </a:ext>
              </a:extLst>
            </p:cNvPr>
            <p:cNvGrpSpPr/>
            <p:nvPr/>
          </p:nvGrpSpPr>
          <p:grpSpPr>
            <a:xfrm rot="1209525">
              <a:off x="10118316" y="5480714"/>
              <a:ext cx="209109" cy="958793"/>
              <a:chOff x="10119900" y="5489621"/>
              <a:chExt cx="209109" cy="958793"/>
            </a:xfrm>
            <a:grpFill/>
          </p:grpSpPr>
          <p:sp>
            <p:nvSpPr>
              <p:cNvPr id="59" name="Rectangle: Top Corners Rounded 58">
                <a:extLst>
                  <a:ext uri="{FF2B5EF4-FFF2-40B4-BE49-F238E27FC236}">
                    <a16:creationId xmlns:a16="http://schemas.microsoft.com/office/drawing/2014/main" id="{8F79A366-F823-5656-B0FC-EC0A0A15C49E}"/>
                  </a:ext>
                </a:extLst>
              </p:cNvPr>
              <p:cNvSpPr/>
              <p:nvPr/>
            </p:nvSpPr>
            <p:spPr>
              <a:xfrm rot="21424403">
                <a:off x="10119900" y="5489621"/>
                <a:ext cx="196467" cy="500202"/>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ectangle: Top Corners Rounded 59">
                <a:extLst>
                  <a:ext uri="{FF2B5EF4-FFF2-40B4-BE49-F238E27FC236}">
                    <a16:creationId xmlns:a16="http://schemas.microsoft.com/office/drawing/2014/main" id="{9AFC4C7C-43F6-3CCF-D725-513379385EBD}"/>
                  </a:ext>
                </a:extLst>
              </p:cNvPr>
              <p:cNvSpPr/>
              <p:nvPr/>
            </p:nvSpPr>
            <p:spPr>
              <a:xfrm>
                <a:off x="10132542" y="5948212"/>
                <a:ext cx="196467" cy="500202"/>
              </a:xfrm>
              <a:prstGeom prst="round2SameRect">
                <a:avLst>
                  <a:gd name="adj1" fmla="val 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62" name="Rectangle: Top Corners Rounded 61">
              <a:extLst>
                <a:ext uri="{FF2B5EF4-FFF2-40B4-BE49-F238E27FC236}">
                  <a16:creationId xmlns:a16="http://schemas.microsoft.com/office/drawing/2014/main" id="{DEA354AC-F2AC-0008-F4BA-732426309C47}"/>
                </a:ext>
              </a:extLst>
            </p:cNvPr>
            <p:cNvSpPr/>
            <p:nvPr/>
          </p:nvSpPr>
          <p:spPr>
            <a:xfrm rot="12819687" flipH="1">
              <a:off x="10156567" y="4820197"/>
              <a:ext cx="124149" cy="6955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80928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CA66-3252-D23C-8566-DB67953EDE42}"/>
              </a:ext>
            </a:extLst>
          </p:cNvPr>
          <p:cNvSpPr>
            <a:spLocks noGrp="1"/>
          </p:cNvSpPr>
          <p:nvPr>
            <p:ph type="title"/>
          </p:nvPr>
        </p:nvSpPr>
        <p:spPr/>
        <p:txBody>
          <a:bodyPr/>
          <a:lstStyle/>
          <a:p>
            <a:r>
              <a:rPr lang="en-GB" dirty="0"/>
              <a:t>Understanding disability</a:t>
            </a:r>
            <a:endParaRPr lang="en-BE" dirty="0"/>
          </a:p>
        </p:txBody>
      </p:sp>
      <p:sp>
        <p:nvSpPr>
          <p:cNvPr id="9" name="Rectangle 8">
            <a:extLst>
              <a:ext uri="{FF2B5EF4-FFF2-40B4-BE49-F238E27FC236}">
                <a16:creationId xmlns:a16="http://schemas.microsoft.com/office/drawing/2014/main" id="{690501F2-7862-1A03-A806-4CBC43257D78}"/>
              </a:ext>
            </a:extLst>
          </p:cNvPr>
          <p:cNvSpPr/>
          <p:nvPr/>
        </p:nvSpPr>
        <p:spPr>
          <a:xfrm>
            <a:off x="6642100" y="5311006"/>
            <a:ext cx="833120" cy="675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TextBox 6">
            <a:extLst>
              <a:ext uri="{FF2B5EF4-FFF2-40B4-BE49-F238E27FC236}">
                <a16:creationId xmlns:a16="http://schemas.microsoft.com/office/drawing/2014/main" id="{7A9830D0-1A6B-B4B8-F64E-E60125973157}"/>
              </a:ext>
            </a:extLst>
          </p:cNvPr>
          <p:cNvSpPr txBox="1"/>
          <p:nvPr/>
        </p:nvSpPr>
        <p:spPr>
          <a:xfrm>
            <a:off x="838200" y="1635728"/>
            <a:ext cx="3545114" cy="2554545"/>
          </a:xfrm>
          <a:prstGeom prst="rect">
            <a:avLst/>
          </a:prstGeom>
          <a:noFill/>
        </p:spPr>
        <p:txBody>
          <a:bodyPr wrap="square" rtlCol="0">
            <a:spAutoFit/>
          </a:bodyPr>
          <a:lstStyle/>
          <a:p>
            <a:r>
              <a:rPr lang="en-GB" sz="2000" b="1" i="0" u="none" strike="noStrike" baseline="0" dirty="0">
                <a:latin typeface="Arial" panose="020B0604020202020204" pitchFamily="34" charset="0"/>
                <a:cs typeface="Arial" panose="020B0604020202020204" pitchFamily="34" charset="0"/>
              </a:rPr>
              <a:t>IMPAIRMENT</a:t>
            </a:r>
          </a:p>
          <a:p>
            <a:endParaRPr lang="en-GB" sz="2000" dirty="0">
              <a:latin typeface="Arial" panose="020B0604020202020204" pitchFamily="34" charset="0"/>
              <a:cs typeface="Arial" panose="020B0604020202020204" pitchFamily="34" charset="0"/>
            </a:endParaRPr>
          </a:p>
          <a:p>
            <a:r>
              <a:rPr lang="en-GB" sz="2000" b="0" i="0" u="none" strike="noStrike" baseline="0" dirty="0">
                <a:latin typeface="Arial" panose="020B0604020202020204" pitchFamily="34" charset="0"/>
                <a:cs typeface="Arial" panose="020B0604020202020204" pitchFamily="34" charset="0"/>
              </a:rPr>
              <a:t>A significant deviation or loss in body functioning or structure. Impairments may be either temporary or permanent, and people may have multiple impairments.</a:t>
            </a:r>
            <a:endParaRPr lang="en-BE"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12F47E5-ACF7-A395-90C1-5C497FC68E30}"/>
              </a:ext>
            </a:extLst>
          </p:cNvPr>
          <p:cNvSpPr txBox="1"/>
          <p:nvPr/>
        </p:nvSpPr>
        <p:spPr>
          <a:xfrm>
            <a:off x="4577715" y="1635728"/>
            <a:ext cx="4437383" cy="2862322"/>
          </a:xfrm>
          <a:prstGeom prst="rect">
            <a:avLst/>
          </a:prstGeom>
          <a:noFill/>
        </p:spPr>
        <p:txBody>
          <a:bodyPr wrap="square" rtlCol="0">
            <a:spAutoFit/>
          </a:bodyPr>
          <a:lstStyle/>
          <a:p>
            <a:r>
              <a:rPr lang="en-GB" sz="2000" b="1" i="0" u="none" strike="noStrike" baseline="0" dirty="0">
                <a:latin typeface="Arial" panose="020B0604020202020204" pitchFamily="34" charset="0"/>
                <a:cs typeface="Arial" panose="020B0604020202020204" pitchFamily="34" charset="0"/>
              </a:rPr>
              <a:t>DISABILITY</a:t>
            </a:r>
          </a:p>
          <a:p>
            <a:endParaRPr lang="en-GB" sz="2000" b="1" i="0" u="none" strike="noStrike" baseline="0" dirty="0">
              <a:latin typeface="Arial" panose="020B0604020202020204" pitchFamily="34" charset="0"/>
              <a:cs typeface="Arial" panose="020B0604020202020204" pitchFamily="34" charset="0"/>
            </a:endParaRPr>
          </a:p>
          <a:p>
            <a:r>
              <a:rPr lang="en-GB" sz="2000" u="none" strike="noStrike" baseline="0" dirty="0">
                <a:latin typeface="Arial" panose="020B0604020202020204" pitchFamily="34" charset="0"/>
                <a:cs typeface="Arial" panose="020B0604020202020204" pitchFamily="34" charset="0"/>
              </a:rPr>
              <a:t>Results from the interaction between persons with physical, psychosocial, intellectual or sensory impairments and </a:t>
            </a:r>
            <a:r>
              <a:rPr lang="en-GB" sz="2000" b="1" u="none" strike="noStrike" baseline="0" dirty="0">
                <a:latin typeface="Arial" panose="020B0604020202020204" pitchFamily="34" charset="0"/>
                <a:cs typeface="Arial" panose="020B0604020202020204" pitchFamily="34" charset="0"/>
              </a:rPr>
              <a:t>barriers </a:t>
            </a:r>
            <a:r>
              <a:rPr lang="en-GB" sz="2000" b="1" dirty="0">
                <a:latin typeface="Arial" panose="020B0604020202020204" pitchFamily="34" charset="0"/>
                <a:cs typeface="Arial" panose="020B0604020202020204" pitchFamily="34" charset="0"/>
              </a:rPr>
              <a:t>in the </a:t>
            </a:r>
            <a:r>
              <a:rPr lang="en-GB" sz="2000" b="1" u="none" strike="noStrike" baseline="0" dirty="0">
                <a:latin typeface="Arial" panose="020B0604020202020204" pitchFamily="34" charset="0"/>
                <a:cs typeface="Arial" panose="020B0604020202020204" pitchFamily="34" charset="0"/>
              </a:rPr>
              <a:t>environment </a:t>
            </a:r>
            <a:r>
              <a:rPr lang="en-GB" sz="2000" u="none" strike="noStrike" baseline="0" dirty="0">
                <a:latin typeface="Arial" panose="020B0604020202020204" pitchFamily="34" charset="0"/>
                <a:cs typeface="Arial" panose="020B0604020202020204" pitchFamily="34" charset="0"/>
              </a:rPr>
              <a:t>that prevent their full and effective participation in society on an equal basis with others.</a:t>
            </a:r>
            <a:endParaRPr lang="en-BE" sz="20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7C775E07-ADE9-CF15-4136-81004C077669}"/>
              </a:ext>
            </a:extLst>
          </p:cNvPr>
          <p:cNvSpPr/>
          <p:nvPr/>
        </p:nvSpPr>
        <p:spPr>
          <a:xfrm>
            <a:off x="9332685" y="1536290"/>
            <a:ext cx="2243823" cy="286232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2000" b="1" dirty="0">
                <a:solidFill>
                  <a:schemeClr val="tx1"/>
                </a:solidFill>
                <a:latin typeface="Arial" panose="020B0604020202020204" pitchFamily="34" charset="0"/>
                <a:ea typeface="Verdana" panose="020B0604030504040204" pitchFamily="34" charset="0"/>
                <a:cs typeface="Arial" panose="020B0604020202020204" pitchFamily="34" charset="0"/>
              </a:rPr>
              <a:t>Disability</a:t>
            </a:r>
            <a:endParaRPr lang="en-GB" sz="2000" b="1" dirty="0">
              <a:solidFill>
                <a:schemeClr val="tx1"/>
              </a:solidFill>
              <a:latin typeface="Arial" panose="020B0604020202020204" pitchFamily="34" charset="0"/>
              <a:ea typeface="Verdana" panose="020B0604030504040204" pitchFamily="34" charset="0"/>
              <a:cs typeface="Arial" panose="020B0604020202020204" pitchFamily="34" charset="0"/>
            </a:endParaRPr>
          </a:p>
          <a:p>
            <a:pPr algn="ctr"/>
            <a:r>
              <a:rPr lang="en-GB" sz="2000" b="1" dirty="0">
                <a:solidFill>
                  <a:schemeClr val="tx1"/>
                </a:solidFill>
                <a:latin typeface="Arial"/>
                <a:ea typeface="Verdana"/>
                <a:cs typeface="Arial"/>
              </a:rPr>
              <a:t>=</a:t>
            </a:r>
          </a:p>
          <a:p>
            <a:pPr algn="ctr"/>
            <a:r>
              <a:rPr lang="en-GB" sz="2000" b="1" dirty="0">
                <a:solidFill>
                  <a:schemeClr val="tx1"/>
                </a:solidFill>
                <a:latin typeface="Arial" panose="020B0604020202020204" pitchFamily="34" charset="0"/>
                <a:ea typeface="Verdana" panose="020B0604030504040204" pitchFamily="34" charset="0"/>
                <a:cs typeface="Arial" panose="020B0604020202020204" pitchFamily="34" charset="0"/>
              </a:rPr>
              <a:t>Impairment</a:t>
            </a:r>
          </a:p>
          <a:p>
            <a:pPr algn="ctr"/>
            <a:r>
              <a:rPr lang="en-GB" sz="2000" b="1" dirty="0">
                <a:solidFill>
                  <a:schemeClr val="tx1"/>
                </a:solidFill>
                <a:latin typeface="Arial" panose="020B0604020202020204" pitchFamily="34" charset="0"/>
                <a:ea typeface="Verdana" panose="020B0604030504040204" pitchFamily="34" charset="0"/>
                <a:cs typeface="Arial" panose="020B0604020202020204" pitchFamily="34" charset="0"/>
              </a:rPr>
              <a:t>+ </a:t>
            </a:r>
          </a:p>
          <a:p>
            <a:pPr algn="ctr"/>
            <a:r>
              <a:rPr lang="en-GB" sz="2000" b="1" dirty="0">
                <a:solidFill>
                  <a:schemeClr val="tx1"/>
                </a:solidFill>
                <a:latin typeface="Arial"/>
                <a:ea typeface="Verdana"/>
                <a:cs typeface="Arial"/>
              </a:rPr>
              <a:t>Barriers in environment</a:t>
            </a:r>
          </a:p>
        </p:txBody>
      </p:sp>
      <p:sp>
        <p:nvSpPr>
          <p:cNvPr id="19" name="Freeform: Shape 18">
            <a:extLst>
              <a:ext uri="{FF2B5EF4-FFF2-40B4-BE49-F238E27FC236}">
                <a16:creationId xmlns:a16="http://schemas.microsoft.com/office/drawing/2014/main" id="{58A4998C-B2B0-8E60-D0D0-F8A1E8A2C8F5}"/>
              </a:ext>
            </a:extLst>
          </p:cNvPr>
          <p:cNvSpPr/>
          <p:nvPr/>
        </p:nvSpPr>
        <p:spPr>
          <a:xfrm>
            <a:off x="885371" y="4933879"/>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5" name="Group 4">
            <a:extLst>
              <a:ext uri="{FF2B5EF4-FFF2-40B4-BE49-F238E27FC236}">
                <a16:creationId xmlns:a16="http://schemas.microsoft.com/office/drawing/2014/main" id="{84B45DDA-7D0E-2CAC-A302-B4A807F2416B}"/>
              </a:ext>
            </a:extLst>
          </p:cNvPr>
          <p:cNvGrpSpPr/>
          <p:nvPr/>
        </p:nvGrpSpPr>
        <p:grpSpPr>
          <a:xfrm>
            <a:off x="2930615" y="4569059"/>
            <a:ext cx="833120" cy="1306425"/>
            <a:chOff x="2486024" y="3959213"/>
            <a:chExt cx="932786" cy="1462713"/>
          </a:xfrm>
          <a:solidFill>
            <a:schemeClr val="accent2">
              <a:lumMod val="75000"/>
            </a:schemeClr>
          </a:solidFill>
        </p:grpSpPr>
        <p:sp>
          <p:nvSpPr>
            <p:cNvPr id="12" name="Oval 11">
              <a:extLst>
                <a:ext uri="{FF2B5EF4-FFF2-40B4-BE49-F238E27FC236}">
                  <a16:creationId xmlns:a16="http://schemas.microsoft.com/office/drawing/2014/main" id="{6AC69B0D-981F-86F6-079F-A2D73F743CEC}"/>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Top Corners Rounded 12">
              <a:extLst>
                <a:ext uri="{FF2B5EF4-FFF2-40B4-BE49-F238E27FC236}">
                  <a16:creationId xmlns:a16="http://schemas.microsoft.com/office/drawing/2014/main" id="{86510A2C-3E7B-1F93-B685-3E0AB2465BCF}"/>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Top Corners Rounded 13">
              <a:extLst>
                <a:ext uri="{FF2B5EF4-FFF2-40B4-BE49-F238E27FC236}">
                  <a16:creationId xmlns:a16="http://schemas.microsoft.com/office/drawing/2014/main" id="{15DD3688-3852-C8DF-AB63-B5796334DB6E}"/>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Top Corners Rounded 14">
              <a:extLst>
                <a:ext uri="{FF2B5EF4-FFF2-40B4-BE49-F238E27FC236}">
                  <a16:creationId xmlns:a16="http://schemas.microsoft.com/office/drawing/2014/main" id="{21CD530D-1B77-1A4B-2B45-A98406A82296}"/>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Top Corners Rounded 15">
              <a:extLst>
                <a:ext uri="{FF2B5EF4-FFF2-40B4-BE49-F238E27FC236}">
                  <a16:creationId xmlns:a16="http://schemas.microsoft.com/office/drawing/2014/main" id="{B26D1FE4-9C14-58DA-B6B4-023016567492}"/>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Top Corners Rounded 16">
              <a:extLst>
                <a:ext uri="{FF2B5EF4-FFF2-40B4-BE49-F238E27FC236}">
                  <a16:creationId xmlns:a16="http://schemas.microsoft.com/office/drawing/2014/main" id="{32CF9FA7-15DD-2914-013A-238BFFABDE5E}"/>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Arc 17">
              <a:extLst>
                <a:ext uri="{FF2B5EF4-FFF2-40B4-BE49-F238E27FC236}">
                  <a16:creationId xmlns:a16="http://schemas.microsoft.com/office/drawing/2014/main" id="{D87F21BE-4BBC-FAF9-7937-7EF03F14960F}"/>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grpSp>
    </p:spTree>
    <p:extLst>
      <p:ext uri="{BB962C8B-B14F-4D97-AF65-F5344CB8AC3E}">
        <p14:creationId xmlns:p14="http://schemas.microsoft.com/office/powerpoint/2010/main" val="4008234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55705-A558-FFB8-D83E-512F612974F3}"/>
              </a:ext>
            </a:extLst>
          </p:cNvPr>
          <p:cNvSpPr>
            <a:spLocks noGrp="1"/>
          </p:cNvSpPr>
          <p:nvPr>
            <p:ph type="title"/>
          </p:nvPr>
        </p:nvSpPr>
        <p:spPr/>
        <p:txBody>
          <a:bodyPr>
            <a:normAutofit/>
          </a:bodyPr>
          <a:lstStyle/>
          <a:p>
            <a:r>
              <a:rPr lang="pl-PL" sz="3200" dirty="0">
                <a:ea typeface="Source Sans Pro" panose="020B0503030403020204" pitchFamily="34" charset="0"/>
              </a:rPr>
              <a:t>Visible </a:t>
            </a:r>
            <a:r>
              <a:rPr lang="en-GB" sz="3200" dirty="0">
                <a:ea typeface="Source Sans Pro" panose="020B0503030403020204" pitchFamily="34" charset="0"/>
              </a:rPr>
              <a:t>and </a:t>
            </a:r>
            <a:r>
              <a:rPr lang="pl-PL" sz="3200" dirty="0">
                <a:ea typeface="Source Sans Pro" panose="020B0503030403020204" pitchFamily="34" charset="0"/>
              </a:rPr>
              <a:t>invisible</a:t>
            </a:r>
            <a:r>
              <a:rPr lang="en-GB" sz="3200" dirty="0">
                <a:ea typeface="Source Sans Pro" panose="020B0503030403020204" pitchFamily="34" charset="0"/>
              </a:rPr>
              <a:t> impairments</a:t>
            </a:r>
            <a:endParaRPr lang="en-BE" dirty="0"/>
          </a:p>
        </p:txBody>
      </p:sp>
      <p:sp>
        <p:nvSpPr>
          <p:cNvPr id="5" name="Pladsholder til indhold 2">
            <a:extLst>
              <a:ext uri="{FF2B5EF4-FFF2-40B4-BE49-F238E27FC236}">
                <a16:creationId xmlns:a16="http://schemas.microsoft.com/office/drawing/2014/main" id="{71B8CB23-C091-F45F-F8D0-FF098000ECFE}"/>
              </a:ext>
            </a:extLst>
          </p:cNvPr>
          <p:cNvSpPr txBox="1">
            <a:spLocks/>
          </p:cNvSpPr>
          <p:nvPr/>
        </p:nvSpPr>
        <p:spPr>
          <a:xfrm>
            <a:off x="2294616" y="1921116"/>
            <a:ext cx="3481641" cy="301576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l-PL" sz="1800" b="1" dirty="0">
                <a:latin typeface="Arial" panose="020B0604020202020204" pitchFamily="34" charset="0"/>
                <a:ea typeface="Source Sans Pro" panose="020B0503030403020204" pitchFamily="34" charset="0"/>
                <a:cs typeface="Arial" panose="020B0604020202020204" pitchFamily="34" charset="0"/>
              </a:rPr>
              <a:t>WHAT YOU </a:t>
            </a:r>
            <a:r>
              <a:rPr lang="en-GB" sz="1800" b="1" dirty="0">
                <a:latin typeface="Arial" panose="020B0604020202020204" pitchFamily="34" charset="0"/>
                <a:ea typeface="Source Sans Pro" panose="020B0503030403020204" pitchFamily="34" charset="0"/>
                <a:cs typeface="Arial" panose="020B0604020202020204" pitchFamily="34" charset="0"/>
              </a:rPr>
              <a:t>MIGHT</a:t>
            </a:r>
            <a:r>
              <a:rPr lang="pl-PL" sz="1800" b="1" dirty="0">
                <a:latin typeface="Arial" panose="020B0604020202020204" pitchFamily="34" charset="0"/>
                <a:ea typeface="Source Sans Pro" panose="020B0503030403020204" pitchFamily="34" charset="0"/>
                <a:cs typeface="Arial" panose="020B0604020202020204" pitchFamily="34" charset="0"/>
              </a:rPr>
              <a:t> SEE</a:t>
            </a:r>
          </a:p>
          <a:p>
            <a:r>
              <a:rPr lang="en-GB" sz="1800" dirty="0">
                <a:latin typeface="Arial" panose="020B0604020202020204" pitchFamily="34" charset="0"/>
                <a:ea typeface="Source Sans Pro" panose="020B0503030403020204" pitchFamily="34" charset="0"/>
                <a:cs typeface="Arial" panose="020B0604020202020204" pitchFamily="34" charset="0"/>
              </a:rPr>
              <a:t>Children </a:t>
            </a:r>
            <a:r>
              <a:rPr lang="pl-PL" sz="1800" dirty="0">
                <a:latin typeface="Arial" panose="020B0604020202020204" pitchFamily="34" charset="0"/>
                <a:ea typeface="Source Sans Pro" panose="020B0503030403020204" pitchFamily="34" charset="0"/>
                <a:cs typeface="Arial" panose="020B0604020202020204" pitchFamily="34" charset="0"/>
              </a:rPr>
              <a:t>with paralysis or other mobility issues</a:t>
            </a:r>
          </a:p>
          <a:p>
            <a:r>
              <a:rPr lang="pl-PL" sz="1800" dirty="0">
                <a:latin typeface="Arial" panose="020B0604020202020204" pitchFamily="34" charset="0"/>
                <a:ea typeface="Source Sans Pro" panose="020B0503030403020204" pitchFamily="34" charset="0"/>
                <a:cs typeface="Arial" panose="020B0604020202020204" pitchFamily="34" charset="0"/>
              </a:rPr>
              <a:t>Severe developmental disability (</a:t>
            </a:r>
            <a:r>
              <a:rPr lang="en-GB" sz="1800" dirty="0">
                <a:latin typeface="Arial" panose="020B0604020202020204" pitchFamily="34" charset="0"/>
                <a:ea typeface="Source Sans Pro" panose="020B0503030403020204" pitchFamily="34" charset="0"/>
                <a:cs typeface="Arial" panose="020B0604020202020204" pitchFamily="34" charset="0"/>
              </a:rPr>
              <a:t>ex. </a:t>
            </a:r>
            <a:r>
              <a:rPr lang="pl-PL" sz="1800" dirty="0">
                <a:latin typeface="Arial" panose="020B0604020202020204" pitchFamily="34" charset="0"/>
                <a:ea typeface="Source Sans Pro" panose="020B0503030403020204" pitchFamily="34" charset="0"/>
                <a:cs typeface="Arial" panose="020B0604020202020204" pitchFamily="34" charset="0"/>
              </a:rPr>
              <a:t>Down Syndrome)</a:t>
            </a:r>
          </a:p>
          <a:p>
            <a:r>
              <a:rPr lang="en-GB" sz="1800" dirty="0">
                <a:latin typeface="Arial" panose="020B0604020202020204" pitchFamily="34" charset="0"/>
                <a:ea typeface="Source Sans Pro" panose="020B0503030403020204" pitchFamily="34" charset="0"/>
                <a:cs typeface="Arial" panose="020B0604020202020204" pitchFamily="34" charset="0"/>
              </a:rPr>
              <a:t>Children</a:t>
            </a:r>
            <a:r>
              <a:rPr lang="pl-PL" sz="1800" dirty="0">
                <a:latin typeface="Arial" panose="020B0604020202020204" pitchFamily="34" charset="0"/>
                <a:ea typeface="Source Sans Pro" panose="020B0503030403020204" pitchFamily="34" charset="0"/>
                <a:cs typeface="Arial" panose="020B0604020202020204" pitchFamily="34" charset="0"/>
              </a:rPr>
              <a:t> with missing limbs</a:t>
            </a:r>
          </a:p>
          <a:p>
            <a:r>
              <a:rPr lang="pl-PL" sz="1800" dirty="0">
                <a:latin typeface="Arial" panose="020B0604020202020204" pitchFamily="34" charset="0"/>
                <a:ea typeface="Source Sans Pro" panose="020B0503030403020204" pitchFamily="34" charset="0"/>
                <a:cs typeface="Arial" panose="020B0604020202020204" pitchFamily="34" charset="0"/>
              </a:rPr>
              <a:t>Severe visual impairments/</a:t>
            </a:r>
          </a:p>
          <a:p>
            <a:r>
              <a:rPr lang="en-GB" sz="1800" dirty="0">
                <a:latin typeface="Arial" panose="020B0604020202020204" pitchFamily="34" charset="0"/>
                <a:ea typeface="Source Sans Pro" panose="020B0503030403020204" pitchFamily="34" charset="0"/>
                <a:cs typeface="Arial" panose="020B0604020202020204" pitchFamily="34" charset="0"/>
              </a:rPr>
              <a:t>D</a:t>
            </a:r>
            <a:r>
              <a:rPr lang="pl-PL" sz="1800" dirty="0">
                <a:latin typeface="Arial" panose="020B0604020202020204" pitchFamily="34" charset="0"/>
                <a:ea typeface="Source Sans Pro" panose="020B0503030403020204" pitchFamily="34" charset="0"/>
                <a:cs typeface="Arial" panose="020B0604020202020204" pitchFamily="34" charset="0"/>
              </a:rPr>
              <a:t>eafblindedness</a:t>
            </a:r>
          </a:p>
          <a:p>
            <a:r>
              <a:rPr lang="pl-PL" sz="1800" dirty="0">
                <a:latin typeface="Arial" panose="020B0604020202020204" pitchFamily="34" charset="0"/>
                <a:ea typeface="Source Sans Pro" panose="020B0503030403020204" pitchFamily="34" charset="0"/>
                <a:cs typeface="Arial" panose="020B0604020202020204" pitchFamily="34" charset="0"/>
              </a:rPr>
              <a:t>Impairments related to advanced age</a:t>
            </a:r>
          </a:p>
          <a:p>
            <a:pPr marL="0" indent="0">
              <a:buFont typeface="Arial"/>
              <a:buNone/>
            </a:pPr>
            <a:endParaRPr lang="da-DK" sz="1800" dirty="0">
              <a:latin typeface="Arial" panose="020B0604020202020204" pitchFamily="34" charset="0"/>
              <a:cs typeface="Arial" panose="020B0604020202020204" pitchFamily="34" charset="0"/>
            </a:endParaRPr>
          </a:p>
        </p:txBody>
      </p:sp>
      <p:sp>
        <p:nvSpPr>
          <p:cNvPr id="8" name="Pladsholder til indhold 2">
            <a:extLst>
              <a:ext uri="{FF2B5EF4-FFF2-40B4-BE49-F238E27FC236}">
                <a16:creationId xmlns:a16="http://schemas.microsoft.com/office/drawing/2014/main" id="{42C83F30-1C3D-6889-DD26-228F5F769F4B}"/>
              </a:ext>
            </a:extLst>
          </p:cNvPr>
          <p:cNvSpPr txBox="1">
            <a:spLocks/>
          </p:cNvSpPr>
          <p:nvPr/>
        </p:nvSpPr>
        <p:spPr>
          <a:xfrm>
            <a:off x="7620000" y="1921115"/>
            <a:ext cx="3733800" cy="376558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b="1" dirty="0">
                <a:latin typeface="Arial" panose="020B0604020202020204" pitchFamily="34" charset="0"/>
                <a:ea typeface="Source Sans Pro" panose="020B0503030403020204" pitchFamily="34" charset="0"/>
                <a:cs typeface="Arial" panose="020B0604020202020204" pitchFamily="34" charset="0"/>
              </a:rPr>
              <a:t>WHAT YOU MIGHT NOT SEE</a:t>
            </a:r>
          </a:p>
          <a:p>
            <a:r>
              <a:rPr lang="en-GB" sz="1800" dirty="0">
                <a:latin typeface="Arial" panose="020B0604020202020204" pitchFamily="34" charset="0"/>
                <a:ea typeface="Source Sans Pro" panose="020B0503030403020204" pitchFamily="34" charset="0"/>
                <a:cs typeface="Arial" panose="020B0604020202020204" pitchFamily="34" charset="0"/>
              </a:rPr>
              <a:t>Children with hearing loss</a:t>
            </a:r>
          </a:p>
          <a:p>
            <a:r>
              <a:rPr lang="en-GB" sz="1800" dirty="0">
                <a:latin typeface="Arial" panose="020B0604020202020204" pitchFamily="34" charset="0"/>
                <a:ea typeface="Source Sans Pro" panose="020B0503030403020204" pitchFamily="34" charset="0"/>
                <a:cs typeface="Arial" panose="020B0604020202020204" pitchFamily="34" charset="0"/>
              </a:rPr>
              <a:t>Speech impediments might be noticed right away</a:t>
            </a:r>
          </a:p>
          <a:p>
            <a:r>
              <a:rPr lang="en-GB" sz="1800" dirty="0">
                <a:latin typeface="Arial" panose="020B0604020202020204" pitchFamily="34" charset="0"/>
                <a:ea typeface="Source Sans Pro" panose="020B0503030403020204" pitchFamily="34" charset="0"/>
                <a:cs typeface="Arial" panose="020B0604020202020204" pitchFamily="34" charset="0"/>
              </a:rPr>
              <a:t>Some forms of visual impairments</a:t>
            </a:r>
          </a:p>
          <a:p>
            <a:r>
              <a:rPr lang="en-GB" sz="1800" dirty="0">
                <a:latin typeface="Arial" panose="020B0604020202020204" pitchFamily="34" charset="0"/>
                <a:ea typeface="Source Sans Pro" panose="020B0503030403020204" pitchFamily="34" charset="0"/>
                <a:cs typeface="Arial" panose="020B0604020202020204" pitchFamily="34" charset="0"/>
              </a:rPr>
              <a:t>Learning difficulties (ex. dyslexia, ADHD)</a:t>
            </a:r>
          </a:p>
          <a:p>
            <a:r>
              <a:rPr lang="en-GB" sz="1800" dirty="0">
                <a:latin typeface="Arial"/>
                <a:ea typeface="Source Sans Pro"/>
                <a:cs typeface="Arial"/>
              </a:rPr>
              <a:t>Certain diseases or disorders (ex. Crohn’s disease, autism spectrum disorder)</a:t>
            </a:r>
          </a:p>
          <a:p>
            <a:r>
              <a:rPr lang="en-GB" sz="1800" dirty="0">
                <a:latin typeface="Arial" panose="020B0604020202020204" pitchFamily="34" charset="0"/>
                <a:ea typeface="Source Sans Pro" panose="020B0503030403020204" pitchFamily="34" charset="0"/>
                <a:cs typeface="Arial" panose="020B0604020202020204" pitchFamily="34" charset="0"/>
              </a:rPr>
              <a:t>Mental impairments</a:t>
            </a:r>
          </a:p>
        </p:txBody>
      </p:sp>
      <p:grpSp>
        <p:nvGrpSpPr>
          <p:cNvPr id="19" name="Group 18">
            <a:extLst>
              <a:ext uri="{FF2B5EF4-FFF2-40B4-BE49-F238E27FC236}">
                <a16:creationId xmlns:a16="http://schemas.microsoft.com/office/drawing/2014/main" id="{62AFCA29-270E-CF56-A261-B8D3EA21331E}"/>
              </a:ext>
            </a:extLst>
          </p:cNvPr>
          <p:cNvGrpSpPr/>
          <p:nvPr/>
        </p:nvGrpSpPr>
        <p:grpSpPr>
          <a:xfrm>
            <a:off x="838200" y="1921116"/>
            <a:ext cx="950215" cy="2333384"/>
            <a:chOff x="838200" y="1921116"/>
            <a:chExt cx="950215" cy="2333384"/>
          </a:xfrm>
        </p:grpSpPr>
        <p:sp>
          <p:nvSpPr>
            <p:cNvPr id="12" name="Round Same Side Corner Rectangle 31">
              <a:extLst>
                <a:ext uri="{FF2B5EF4-FFF2-40B4-BE49-F238E27FC236}">
                  <a16:creationId xmlns:a16="http://schemas.microsoft.com/office/drawing/2014/main" id="{0EC85652-B1AF-6348-1C5E-BAAEB8796E7D}"/>
                </a:ext>
              </a:extLst>
            </p:cNvPr>
            <p:cNvSpPr/>
            <p:nvPr/>
          </p:nvSpPr>
          <p:spPr>
            <a:xfrm>
              <a:off x="845168" y="3055041"/>
              <a:ext cx="939534" cy="1199459"/>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a:extLst>
                <a:ext uri="{FF2B5EF4-FFF2-40B4-BE49-F238E27FC236}">
                  <a16:creationId xmlns:a16="http://schemas.microsoft.com/office/drawing/2014/main" id="{F019A87F-5624-F5CE-A0F6-B373311F1260}"/>
                </a:ext>
              </a:extLst>
            </p:cNvPr>
            <p:cNvSpPr/>
            <p:nvPr/>
          </p:nvSpPr>
          <p:spPr>
            <a:xfrm>
              <a:off x="838200" y="1921116"/>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 name="Group 17">
            <a:extLst>
              <a:ext uri="{FF2B5EF4-FFF2-40B4-BE49-F238E27FC236}">
                <a16:creationId xmlns:a16="http://schemas.microsoft.com/office/drawing/2014/main" id="{E8EFBA45-AF70-B884-32C2-F67041E707DF}"/>
              </a:ext>
            </a:extLst>
          </p:cNvPr>
          <p:cNvGrpSpPr/>
          <p:nvPr/>
        </p:nvGrpSpPr>
        <p:grpSpPr>
          <a:xfrm>
            <a:off x="6171728" y="1921116"/>
            <a:ext cx="950215" cy="2333384"/>
            <a:chOff x="6171728" y="1921116"/>
            <a:chExt cx="950215" cy="2333384"/>
          </a:xfrm>
        </p:grpSpPr>
        <p:sp>
          <p:nvSpPr>
            <p:cNvPr id="16" name="Round Same Side Corner Rectangle 31">
              <a:extLst>
                <a:ext uri="{FF2B5EF4-FFF2-40B4-BE49-F238E27FC236}">
                  <a16:creationId xmlns:a16="http://schemas.microsoft.com/office/drawing/2014/main" id="{4704D8DA-B4D4-2798-72C0-B25D6E8E8235}"/>
                </a:ext>
              </a:extLst>
            </p:cNvPr>
            <p:cNvSpPr/>
            <p:nvPr/>
          </p:nvSpPr>
          <p:spPr>
            <a:xfrm>
              <a:off x="6178696" y="3055041"/>
              <a:ext cx="939534" cy="1199459"/>
            </a:xfrm>
            <a:prstGeom prst="round2SameRect">
              <a:avLst>
                <a:gd name="adj1" fmla="val 50000"/>
                <a:gd name="adj2" fmla="val 0"/>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63A9874F-3D67-0263-EB42-DAAE6E50FFB3}"/>
                </a:ext>
              </a:extLst>
            </p:cNvPr>
            <p:cNvSpPr/>
            <p:nvPr/>
          </p:nvSpPr>
          <p:spPr>
            <a:xfrm>
              <a:off x="6171728" y="1921116"/>
              <a:ext cx="950215" cy="950214"/>
            </a:xfrm>
            <a:prstGeom prst="ellipse">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741512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0F14FB73-A69F-93E2-C24E-DDC98C3535B0}"/>
              </a:ext>
            </a:extLst>
          </p:cNvPr>
          <p:cNvSpPr/>
          <p:nvPr/>
        </p:nvSpPr>
        <p:spPr>
          <a:xfrm>
            <a:off x="6700792" y="3308695"/>
            <a:ext cx="985645" cy="98564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a:extLst>
              <a:ext uri="{FF2B5EF4-FFF2-40B4-BE49-F238E27FC236}">
                <a16:creationId xmlns:a16="http://schemas.microsoft.com/office/drawing/2014/main" id="{3ACC9E16-9B17-0FDC-DF54-7596AEE455D7}"/>
              </a:ext>
            </a:extLst>
          </p:cNvPr>
          <p:cNvSpPr/>
          <p:nvPr/>
        </p:nvSpPr>
        <p:spPr>
          <a:xfrm>
            <a:off x="8566078" y="2571666"/>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a:extLst>
              <a:ext uri="{FF2B5EF4-FFF2-40B4-BE49-F238E27FC236}">
                <a16:creationId xmlns:a16="http://schemas.microsoft.com/office/drawing/2014/main" id="{4374DFB6-920D-5AA8-210E-DE0038400753}"/>
              </a:ext>
            </a:extLst>
          </p:cNvPr>
          <p:cNvSpPr/>
          <p:nvPr/>
        </p:nvSpPr>
        <p:spPr>
          <a:xfrm>
            <a:off x="4654478" y="3031493"/>
            <a:ext cx="1320800" cy="13208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8CEF36A1-C2AF-06DB-6FC0-4A23F8B6B4DF}"/>
              </a:ext>
            </a:extLst>
          </p:cNvPr>
          <p:cNvSpPr>
            <a:spLocks noGrp="1"/>
          </p:cNvSpPr>
          <p:nvPr>
            <p:ph type="title"/>
          </p:nvPr>
        </p:nvSpPr>
        <p:spPr/>
        <p:txBody>
          <a:bodyPr/>
          <a:lstStyle/>
          <a:p>
            <a:pPr algn="l"/>
            <a:r>
              <a:rPr lang="en-GB" dirty="0"/>
              <a:t>Barriers excluding children with disabilities</a:t>
            </a:r>
            <a:endParaRPr lang="en-BE" dirty="0"/>
          </a:p>
        </p:txBody>
      </p:sp>
      <p:sp>
        <p:nvSpPr>
          <p:cNvPr id="4" name="TextBox 3">
            <a:extLst>
              <a:ext uri="{FF2B5EF4-FFF2-40B4-BE49-F238E27FC236}">
                <a16:creationId xmlns:a16="http://schemas.microsoft.com/office/drawing/2014/main" id="{7AC2C566-4B61-FBCF-E54E-FA32A5F000FA}"/>
              </a:ext>
            </a:extLst>
          </p:cNvPr>
          <p:cNvSpPr txBox="1"/>
          <p:nvPr/>
        </p:nvSpPr>
        <p:spPr>
          <a:xfrm>
            <a:off x="846326" y="1551277"/>
            <a:ext cx="6142007" cy="923330"/>
          </a:xfrm>
          <a:prstGeom prst="rect">
            <a:avLst/>
          </a:prstGeom>
          <a:noFill/>
        </p:spPr>
        <p:txBody>
          <a:bodyPr wrap="square" lIns="91440" tIns="45720" rIns="91440" bIns="45720" anchor="t">
            <a:spAutoFit/>
          </a:bodyPr>
          <a:lstStyle/>
          <a:p>
            <a:r>
              <a:rPr lang="en-US" b="1" dirty="0">
                <a:latin typeface="Arial" panose="020B0604020202020204" pitchFamily="34" charset="0"/>
                <a:cs typeface="Arial" panose="020B0604020202020204" pitchFamily="34" charset="0"/>
              </a:rPr>
              <a:t>Barriers</a:t>
            </a:r>
            <a:r>
              <a:rPr lang="en-US" dirty="0">
                <a:latin typeface="Arial" panose="020B0604020202020204" pitchFamily="34" charset="0"/>
                <a:cs typeface="Arial" panose="020B0604020202020204" pitchFamily="34" charset="0"/>
              </a:rPr>
              <a:t> are those characteristics, aspects or actions in society that </a:t>
            </a:r>
            <a:r>
              <a:rPr lang="en-US" b="1" dirty="0">
                <a:latin typeface="Arial" panose="020B0604020202020204" pitchFamily="34" charset="0"/>
                <a:cs typeface="Arial" panose="020B0604020202020204" pitchFamily="34" charset="0"/>
              </a:rPr>
              <a:t>exclude</a:t>
            </a:r>
            <a:r>
              <a:rPr lang="en-US" dirty="0">
                <a:latin typeface="Arial" panose="020B0604020202020204" pitchFamily="34" charset="0"/>
                <a:cs typeface="Arial" panose="020B0604020202020204" pitchFamily="34" charset="0"/>
              </a:rPr>
              <a:t> people – including children - with disabilities from full participation and inclusion in society.</a:t>
            </a:r>
          </a:p>
        </p:txBody>
      </p:sp>
      <p:grpSp>
        <p:nvGrpSpPr>
          <p:cNvPr id="20" name="Group 19">
            <a:extLst>
              <a:ext uri="{FF2B5EF4-FFF2-40B4-BE49-F238E27FC236}">
                <a16:creationId xmlns:a16="http://schemas.microsoft.com/office/drawing/2014/main" id="{A9932307-990F-2A37-69C5-C7E7AFC7423C}"/>
              </a:ext>
            </a:extLst>
          </p:cNvPr>
          <p:cNvGrpSpPr/>
          <p:nvPr/>
        </p:nvGrpSpPr>
        <p:grpSpPr>
          <a:xfrm>
            <a:off x="10228983" y="337468"/>
            <a:ext cx="1587872" cy="1368854"/>
            <a:chOff x="10228983" y="337468"/>
            <a:chExt cx="1587872" cy="1368854"/>
          </a:xfrm>
        </p:grpSpPr>
        <p:sp>
          <p:nvSpPr>
            <p:cNvPr id="21" name="Hexagon 20">
              <a:extLst>
                <a:ext uri="{FF2B5EF4-FFF2-40B4-BE49-F238E27FC236}">
                  <a16:creationId xmlns:a16="http://schemas.microsoft.com/office/drawing/2014/main" id="{86CE40D5-A5DD-37C6-868A-7F55375B6DED}"/>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2" name="Group 21">
              <a:extLst>
                <a:ext uri="{FF2B5EF4-FFF2-40B4-BE49-F238E27FC236}">
                  <a16:creationId xmlns:a16="http://schemas.microsoft.com/office/drawing/2014/main" id="{67106FFA-4FD0-7559-18E6-4188AB314B7B}"/>
                </a:ext>
              </a:extLst>
            </p:cNvPr>
            <p:cNvGrpSpPr/>
            <p:nvPr/>
          </p:nvGrpSpPr>
          <p:grpSpPr>
            <a:xfrm>
              <a:off x="10621771" y="762700"/>
              <a:ext cx="562136" cy="634675"/>
              <a:chOff x="760175" y="830142"/>
              <a:chExt cx="867619" cy="979579"/>
            </a:xfrm>
          </p:grpSpPr>
          <p:sp>
            <p:nvSpPr>
              <p:cNvPr id="26" name="Rectangle 25">
                <a:extLst>
                  <a:ext uri="{FF2B5EF4-FFF2-40B4-BE49-F238E27FC236}">
                    <a16:creationId xmlns:a16="http://schemas.microsoft.com/office/drawing/2014/main" id="{5EC1472F-B38F-B55E-9BE6-40C0372CA476}"/>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18</a:t>
                </a:r>
              </a:p>
            </p:txBody>
          </p:sp>
          <p:sp>
            <p:nvSpPr>
              <p:cNvPr id="27" name="Rectangle 26">
                <a:extLst>
                  <a:ext uri="{FF2B5EF4-FFF2-40B4-BE49-F238E27FC236}">
                    <a16:creationId xmlns:a16="http://schemas.microsoft.com/office/drawing/2014/main" id="{7DFB0426-2391-7FB1-788F-0CB73CDE5A78}"/>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3" name="Group 22">
              <a:extLst>
                <a:ext uri="{FF2B5EF4-FFF2-40B4-BE49-F238E27FC236}">
                  <a16:creationId xmlns:a16="http://schemas.microsoft.com/office/drawing/2014/main" id="{1DA88BB7-A1F9-34B6-FF6A-541B20597253}"/>
                </a:ext>
              </a:extLst>
            </p:cNvPr>
            <p:cNvGrpSpPr/>
            <p:nvPr/>
          </p:nvGrpSpPr>
          <p:grpSpPr>
            <a:xfrm>
              <a:off x="11325415" y="762701"/>
              <a:ext cx="182192" cy="634674"/>
              <a:chOff x="2121762" y="2323619"/>
              <a:chExt cx="200378" cy="825210"/>
            </a:xfrm>
          </p:grpSpPr>
          <p:sp>
            <p:nvSpPr>
              <p:cNvPr id="24" name="Isosceles Triangle 23">
                <a:extLst>
                  <a:ext uri="{FF2B5EF4-FFF2-40B4-BE49-F238E27FC236}">
                    <a16:creationId xmlns:a16="http://schemas.microsoft.com/office/drawing/2014/main" id="{0C93FD6F-E1E1-9927-6800-0442112C7005}"/>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FBF2AAB0-AB3C-0F2D-3011-A06082905448}"/>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 name="Freeform: Shape 2">
            <a:extLst>
              <a:ext uri="{FF2B5EF4-FFF2-40B4-BE49-F238E27FC236}">
                <a16:creationId xmlns:a16="http://schemas.microsoft.com/office/drawing/2014/main" id="{DF46796D-3173-8DE2-9860-77E203870E77}"/>
              </a:ext>
            </a:extLst>
          </p:cNvPr>
          <p:cNvSpPr/>
          <p:nvPr/>
        </p:nvSpPr>
        <p:spPr>
          <a:xfrm>
            <a:off x="885371" y="3199983"/>
            <a:ext cx="10755086" cy="1152310"/>
          </a:xfrm>
          <a:custGeom>
            <a:avLst/>
            <a:gdLst>
              <a:gd name="connsiteX0" fmla="*/ 0 w 10755086"/>
              <a:gd name="connsiteY0" fmla="*/ 929892 h 1152310"/>
              <a:gd name="connsiteX1" fmla="*/ 1088572 w 10755086"/>
              <a:gd name="connsiteY1" fmla="*/ 900864 h 1152310"/>
              <a:gd name="connsiteX2" fmla="*/ 1901372 w 10755086"/>
              <a:gd name="connsiteY2" fmla="*/ 639607 h 1152310"/>
              <a:gd name="connsiteX3" fmla="*/ 2844800 w 10755086"/>
              <a:gd name="connsiteY3" fmla="*/ 958921 h 1152310"/>
              <a:gd name="connsiteX4" fmla="*/ 3730172 w 10755086"/>
              <a:gd name="connsiteY4" fmla="*/ 973435 h 1152310"/>
              <a:gd name="connsiteX5" fmla="*/ 4441372 w 10755086"/>
              <a:gd name="connsiteY5" fmla="*/ 204178 h 1152310"/>
              <a:gd name="connsiteX6" fmla="*/ 5225143 w 10755086"/>
              <a:gd name="connsiteY6" fmla="*/ 1031492 h 1152310"/>
              <a:gd name="connsiteX7" fmla="*/ 6328229 w 10755086"/>
              <a:gd name="connsiteY7" fmla="*/ 552521 h 1152310"/>
              <a:gd name="connsiteX8" fmla="*/ 7678058 w 10755086"/>
              <a:gd name="connsiteY8" fmla="*/ 915378 h 1152310"/>
              <a:gd name="connsiteX9" fmla="*/ 8389258 w 10755086"/>
              <a:gd name="connsiteY9" fmla="*/ 978 h 1152310"/>
              <a:gd name="connsiteX10" fmla="*/ 9129486 w 10755086"/>
              <a:gd name="connsiteY10" fmla="*/ 1118578 h 1152310"/>
              <a:gd name="connsiteX11" fmla="*/ 10174515 w 10755086"/>
              <a:gd name="connsiteY11" fmla="*/ 857321 h 1152310"/>
              <a:gd name="connsiteX12" fmla="*/ 10755086 w 10755086"/>
              <a:gd name="connsiteY12" fmla="*/ 813778 h 115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55086" h="1152310">
                <a:moveTo>
                  <a:pt x="0" y="929892"/>
                </a:moveTo>
                <a:lnTo>
                  <a:pt x="1088572" y="900864"/>
                </a:lnTo>
                <a:cubicBezTo>
                  <a:pt x="1405467" y="852483"/>
                  <a:pt x="1608667" y="629931"/>
                  <a:pt x="1901372" y="639607"/>
                </a:cubicBezTo>
                <a:cubicBezTo>
                  <a:pt x="2194077" y="649283"/>
                  <a:pt x="2540000" y="903283"/>
                  <a:pt x="2844800" y="958921"/>
                </a:cubicBezTo>
                <a:cubicBezTo>
                  <a:pt x="3149600" y="1014559"/>
                  <a:pt x="3464077" y="1099226"/>
                  <a:pt x="3730172" y="973435"/>
                </a:cubicBezTo>
                <a:cubicBezTo>
                  <a:pt x="3996267" y="847644"/>
                  <a:pt x="4192210" y="194502"/>
                  <a:pt x="4441372" y="204178"/>
                </a:cubicBezTo>
                <a:cubicBezTo>
                  <a:pt x="4690534" y="213854"/>
                  <a:pt x="4910667" y="973435"/>
                  <a:pt x="5225143" y="1031492"/>
                </a:cubicBezTo>
                <a:cubicBezTo>
                  <a:pt x="5539619" y="1089549"/>
                  <a:pt x="5919410" y="571873"/>
                  <a:pt x="6328229" y="552521"/>
                </a:cubicBezTo>
                <a:cubicBezTo>
                  <a:pt x="6737048" y="533169"/>
                  <a:pt x="7334553" y="1007302"/>
                  <a:pt x="7678058" y="915378"/>
                </a:cubicBezTo>
                <a:cubicBezTo>
                  <a:pt x="8021563" y="823454"/>
                  <a:pt x="8147353" y="-32889"/>
                  <a:pt x="8389258" y="978"/>
                </a:cubicBezTo>
                <a:cubicBezTo>
                  <a:pt x="8631163" y="34845"/>
                  <a:pt x="8831943" y="975854"/>
                  <a:pt x="9129486" y="1118578"/>
                </a:cubicBezTo>
                <a:cubicBezTo>
                  <a:pt x="9427029" y="1261302"/>
                  <a:pt x="9903582" y="908121"/>
                  <a:pt x="10174515" y="857321"/>
                </a:cubicBezTo>
                <a:cubicBezTo>
                  <a:pt x="10445448" y="806521"/>
                  <a:pt x="10600267" y="810149"/>
                  <a:pt x="10755086" y="813778"/>
                </a:cubicBez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6" name="Group 5">
            <a:extLst>
              <a:ext uri="{FF2B5EF4-FFF2-40B4-BE49-F238E27FC236}">
                <a16:creationId xmlns:a16="http://schemas.microsoft.com/office/drawing/2014/main" id="{B87B9D6F-B7F7-1D84-6B88-23F267E98499}"/>
              </a:ext>
            </a:extLst>
          </p:cNvPr>
          <p:cNvGrpSpPr/>
          <p:nvPr/>
        </p:nvGrpSpPr>
        <p:grpSpPr>
          <a:xfrm>
            <a:off x="3286215" y="3045868"/>
            <a:ext cx="833120" cy="1306425"/>
            <a:chOff x="2486024" y="3959213"/>
            <a:chExt cx="932786" cy="1462713"/>
          </a:xfrm>
          <a:solidFill>
            <a:schemeClr val="accent2">
              <a:lumMod val="75000"/>
            </a:schemeClr>
          </a:solidFill>
        </p:grpSpPr>
        <p:sp>
          <p:nvSpPr>
            <p:cNvPr id="7" name="Oval 6">
              <a:extLst>
                <a:ext uri="{FF2B5EF4-FFF2-40B4-BE49-F238E27FC236}">
                  <a16:creationId xmlns:a16="http://schemas.microsoft.com/office/drawing/2014/main" id="{779372BC-C04E-2115-2AE2-32C8EAE913CF}"/>
                </a:ext>
              </a:extLst>
            </p:cNvPr>
            <p:cNvSpPr/>
            <p:nvPr/>
          </p:nvSpPr>
          <p:spPr>
            <a:xfrm>
              <a:off x="2670921" y="3959213"/>
              <a:ext cx="457269" cy="457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Top Corners Rounded 7">
              <a:extLst>
                <a:ext uri="{FF2B5EF4-FFF2-40B4-BE49-F238E27FC236}">
                  <a16:creationId xmlns:a16="http://schemas.microsoft.com/office/drawing/2014/main" id="{FB6F86B4-6CC9-9A28-85F8-52127DA27AB4}"/>
                </a:ext>
              </a:extLst>
            </p:cNvPr>
            <p:cNvSpPr/>
            <p:nvPr/>
          </p:nvSpPr>
          <p:spPr>
            <a:xfrm rot="20986498">
              <a:off x="2807357" y="4472729"/>
              <a:ext cx="335259" cy="593586"/>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Top Corners Rounded 8">
              <a:extLst>
                <a:ext uri="{FF2B5EF4-FFF2-40B4-BE49-F238E27FC236}">
                  <a16:creationId xmlns:a16="http://schemas.microsoft.com/office/drawing/2014/main" id="{D7B7685A-0CDD-0B32-8A20-D39CC0BC4D0F}"/>
                </a:ext>
              </a:extLst>
            </p:cNvPr>
            <p:cNvSpPr/>
            <p:nvPr/>
          </p:nvSpPr>
          <p:spPr>
            <a:xfrm rot="16200000">
              <a:off x="3026048" y="4728249"/>
              <a:ext cx="184528" cy="479285"/>
            </a:xfrm>
            <a:prstGeom prst="round2SameRect">
              <a:avLst>
                <a:gd name="adj1" fmla="val 50000"/>
                <a:gd name="adj2" fmla="val 4871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Top Corners Rounded 9">
              <a:extLst>
                <a:ext uri="{FF2B5EF4-FFF2-40B4-BE49-F238E27FC236}">
                  <a16:creationId xmlns:a16="http://schemas.microsoft.com/office/drawing/2014/main" id="{4D116329-0A9C-3AA6-CAFD-B991918D204F}"/>
                </a:ext>
              </a:extLst>
            </p:cNvPr>
            <p:cNvSpPr/>
            <p:nvPr/>
          </p:nvSpPr>
          <p:spPr>
            <a:xfrm rot="20281485">
              <a:off x="3254845" y="4891241"/>
              <a:ext cx="163965" cy="414714"/>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Top Corners Rounded 10">
              <a:extLst>
                <a:ext uri="{FF2B5EF4-FFF2-40B4-BE49-F238E27FC236}">
                  <a16:creationId xmlns:a16="http://schemas.microsoft.com/office/drawing/2014/main" id="{A246B14F-B426-10B5-FF97-25549A63692A}"/>
                </a:ext>
              </a:extLst>
            </p:cNvPr>
            <p:cNvSpPr/>
            <p:nvPr/>
          </p:nvSpPr>
          <p:spPr>
            <a:xfrm rot="13596620">
              <a:off x="2711019" y="4441273"/>
              <a:ext cx="134495" cy="458897"/>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Top Corners Rounded 11">
              <a:extLst>
                <a:ext uri="{FF2B5EF4-FFF2-40B4-BE49-F238E27FC236}">
                  <a16:creationId xmlns:a16="http://schemas.microsoft.com/office/drawing/2014/main" id="{A11B6FA7-941E-B6DF-DF0A-CEA8158A522D}"/>
                </a:ext>
              </a:extLst>
            </p:cNvPr>
            <p:cNvSpPr/>
            <p:nvPr/>
          </p:nvSpPr>
          <p:spPr>
            <a:xfrm rot="152323">
              <a:off x="2595518" y="4703728"/>
              <a:ext cx="120626" cy="295955"/>
            </a:xfrm>
            <a:prstGeom prst="round2SameRect">
              <a:avLst>
                <a:gd name="adj1" fmla="val 50000"/>
                <a:gd name="adj2"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c 12">
              <a:extLst>
                <a:ext uri="{FF2B5EF4-FFF2-40B4-BE49-F238E27FC236}">
                  <a16:creationId xmlns:a16="http://schemas.microsoft.com/office/drawing/2014/main" id="{4A1DB418-5DCF-0B06-5797-C44BEB7CFC9B}"/>
                </a:ext>
              </a:extLst>
            </p:cNvPr>
            <p:cNvSpPr/>
            <p:nvPr/>
          </p:nvSpPr>
          <p:spPr>
            <a:xfrm flipH="1" flipV="1">
              <a:off x="2486024" y="4597009"/>
              <a:ext cx="824917" cy="824917"/>
            </a:xfrm>
            <a:prstGeom prst="arc">
              <a:avLst>
                <a:gd name="adj1" fmla="val 12696409"/>
                <a:gd name="adj2" fmla="val 1294114"/>
              </a:avLst>
            </a:prstGeom>
            <a:noFill/>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sp>
        <p:nvSpPr>
          <p:cNvPr id="14" name="TextBox 13">
            <a:extLst>
              <a:ext uri="{FF2B5EF4-FFF2-40B4-BE49-F238E27FC236}">
                <a16:creationId xmlns:a16="http://schemas.microsoft.com/office/drawing/2014/main" id="{1F55599D-CD05-820B-C2C1-852AF1638A14}"/>
              </a:ext>
            </a:extLst>
          </p:cNvPr>
          <p:cNvSpPr txBox="1"/>
          <p:nvPr/>
        </p:nvSpPr>
        <p:spPr>
          <a:xfrm>
            <a:off x="4781593" y="4845058"/>
            <a:ext cx="2628814" cy="923330"/>
          </a:xfrm>
          <a:prstGeom prst="rect">
            <a:avLst/>
          </a:prstGeom>
          <a:noFill/>
        </p:spPr>
        <p:txBody>
          <a:bodyPr wrap="square" lIns="91440" tIns="45720" rIns="91440" bIns="45720" anchor="t">
            <a:spAutoFit/>
          </a:bodyPr>
          <a:lstStyle/>
          <a:p>
            <a:r>
              <a:rPr lang="en-US" sz="1800" dirty="0">
                <a:latin typeface="Arial" panose="020B0604020202020204" pitchFamily="34" charset="0"/>
                <a:cs typeface="Arial" panose="020B0604020202020204" pitchFamily="34" charset="0"/>
              </a:rPr>
              <a:t>These barriers can be </a:t>
            </a:r>
            <a:r>
              <a:rPr lang="en-US" sz="1800" b="1" dirty="0">
                <a:latin typeface="Arial" panose="020B0604020202020204" pitchFamily="34" charset="0"/>
                <a:cs typeface="Arial" panose="020B0604020202020204" pitchFamily="34" charset="0"/>
              </a:rPr>
              <a:t>intentional </a:t>
            </a:r>
            <a:r>
              <a:rPr lang="en-US" sz="1800" dirty="0">
                <a:latin typeface="Arial" panose="020B0604020202020204" pitchFamily="34" charset="0"/>
                <a:cs typeface="Arial" panose="020B0604020202020204" pitchFamily="34" charset="0"/>
              </a:rPr>
              <a:t>or </a:t>
            </a:r>
            <a:r>
              <a:rPr lang="en-US" sz="1800" b="1" dirty="0">
                <a:latin typeface="Arial" panose="020B0604020202020204" pitchFamily="34" charset="0"/>
                <a:cs typeface="Arial" panose="020B0604020202020204" pitchFamily="34" charset="0"/>
              </a:rPr>
              <a:t>unintentional.</a:t>
            </a:r>
          </a:p>
        </p:txBody>
      </p:sp>
      <p:sp>
        <p:nvSpPr>
          <p:cNvPr id="18" name="TextBox 17">
            <a:extLst>
              <a:ext uri="{FF2B5EF4-FFF2-40B4-BE49-F238E27FC236}">
                <a16:creationId xmlns:a16="http://schemas.microsoft.com/office/drawing/2014/main" id="{136EF6FE-20E4-6484-26D2-4EB73CB3780A}"/>
              </a:ext>
            </a:extLst>
          </p:cNvPr>
          <p:cNvSpPr txBox="1"/>
          <p:nvPr/>
        </p:nvSpPr>
        <p:spPr>
          <a:xfrm>
            <a:off x="7509813" y="4845058"/>
            <a:ext cx="3513106" cy="1200329"/>
          </a:xfrm>
          <a:prstGeom prst="rect">
            <a:avLst/>
          </a:prstGeom>
          <a:noFill/>
        </p:spPr>
        <p:txBody>
          <a:bodyPr wrap="square" lIns="91440" tIns="45720" rIns="91440" bIns="45720" anchor="t">
            <a:spAutoFit/>
          </a:bodyPr>
          <a:lstStyle/>
          <a:p>
            <a:r>
              <a:rPr lang="en-US" sz="1800" dirty="0">
                <a:latin typeface="Arial" panose="020B0604020202020204" pitchFamily="34" charset="0"/>
                <a:cs typeface="Arial" panose="020B0604020202020204" pitchFamily="34" charset="0"/>
              </a:rPr>
              <a:t>Barriers are put in place by </a:t>
            </a:r>
            <a:r>
              <a:rPr lang="en-US" sz="1800" b="1" dirty="0">
                <a:latin typeface="Arial" panose="020B0604020202020204" pitchFamily="34" charset="0"/>
                <a:cs typeface="Arial" panose="020B0604020202020204" pitchFamily="34" charset="0"/>
              </a:rPr>
              <a:t>people, the community, by organizations and the society as a whole </a:t>
            </a:r>
          </a:p>
        </p:txBody>
      </p:sp>
    </p:spTree>
    <p:extLst>
      <p:ext uri="{BB962C8B-B14F-4D97-AF65-F5344CB8AC3E}">
        <p14:creationId xmlns:p14="http://schemas.microsoft.com/office/powerpoint/2010/main" val="404371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DAB1-958D-31A0-7BAD-82A803698345}"/>
              </a:ext>
            </a:extLst>
          </p:cNvPr>
          <p:cNvSpPr>
            <a:spLocks noGrp="1"/>
          </p:cNvSpPr>
          <p:nvPr>
            <p:ph type="title"/>
          </p:nvPr>
        </p:nvSpPr>
        <p:spPr/>
        <p:txBody>
          <a:bodyPr>
            <a:normAutofit fontScale="90000"/>
          </a:bodyPr>
          <a:lstStyle/>
          <a:p>
            <a:r>
              <a:rPr lang="en-GB" dirty="0"/>
              <a:t>Barriers limiting the ability of children with disabilities</a:t>
            </a:r>
            <a:endParaRPr lang="en-BE" dirty="0"/>
          </a:p>
        </p:txBody>
      </p:sp>
      <p:sp>
        <p:nvSpPr>
          <p:cNvPr id="8" name="TextBox 7">
            <a:extLst>
              <a:ext uri="{FF2B5EF4-FFF2-40B4-BE49-F238E27FC236}">
                <a16:creationId xmlns:a16="http://schemas.microsoft.com/office/drawing/2014/main" id="{D21FDCFB-BC7C-ECEB-D2B6-D5D4EC3C8445}"/>
              </a:ext>
            </a:extLst>
          </p:cNvPr>
          <p:cNvSpPr txBox="1"/>
          <p:nvPr/>
        </p:nvSpPr>
        <p:spPr>
          <a:xfrm>
            <a:off x="697321" y="4578700"/>
            <a:ext cx="2362200" cy="646331"/>
          </a:xfrm>
          <a:prstGeom prst="rect">
            <a:avLst/>
          </a:prstGeom>
          <a:noFill/>
        </p:spPr>
        <p:txBody>
          <a:bodyPr wrap="square" rtlCol="0">
            <a:spAutoFit/>
          </a:bodyPr>
          <a:lstStyle/>
          <a:p>
            <a:pPr marL="0" indent="0" algn="ctr">
              <a:buNone/>
            </a:pPr>
            <a:r>
              <a:rPr lang="en-US" dirty="0">
                <a:latin typeface="Arial" panose="020B0604020202020204" pitchFamily="34" charset="0"/>
                <a:cs typeface="Arial" panose="020B0604020202020204" pitchFamily="34" charset="0"/>
              </a:rPr>
              <a:t>Barriers in the attitude</a:t>
            </a:r>
          </a:p>
        </p:txBody>
      </p:sp>
      <p:sp>
        <p:nvSpPr>
          <p:cNvPr id="10" name="TextBox 9">
            <a:extLst>
              <a:ext uri="{FF2B5EF4-FFF2-40B4-BE49-F238E27FC236}">
                <a16:creationId xmlns:a16="http://schemas.microsoft.com/office/drawing/2014/main" id="{92B43FA1-5F41-8D85-919E-3B1BF7C7EFFC}"/>
              </a:ext>
            </a:extLst>
          </p:cNvPr>
          <p:cNvSpPr txBox="1"/>
          <p:nvPr/>
        </p:nvSpPr>
        <p:spPr>
          <a:xfrm>
            <a:off x="3148417" y="4578700"/>
            <a:ext cx="3171825" cy="369332"/>
          </a:xfrm>
          <a:prstGeom prst="rect">
            <a:avLst/>
          </a:prstGeom>
          <a:noFill/>
        </p:spPr>
        <p:txBody>
          <a:bodyPr wrap="square">
            <a:spAutoFit/>
          </a:bodyPr>
          <a:lstStyle/>
          <a:p>
            <a:pPr marL="0" indent="0" algn="ctr">
              <a:buNone/>
            </a:pPr>
            <a:r>
              <a:rPr lang="en-US" dirty="0">
                <a:latin typeface="Arial" panose="020B0604020202020204" pitchFamily="34" charset="0"/>
                <a:cs typeface="Arial" panose="020B0604020202020204" pitchFamily="34" charset="0"/>
              </a:rPr>
              <a:t>Physical barriers</a:t>
            </a:r>
          </a:p>
        </p:txBody>
      </p:sp>
      <p:sp>
        <p:nvSpPr>
          <p:cNvPr id="11" name="TextBox 10">
            <a:extLst>
              <a:ext uri="{FF2B5EF4-FFF2-40B4-BE49-F238E27FC236}">
                <a16:creationId xmlns:a16="http://schemas.microsoft.com/office/drawing/2014/main" id="{4AA9B36C-1E59-11CE-0F9A-81D066B94D57}"/>
              </a:ext>
            </a:extLst>
          </p:cNvPr>
          <p:cNvSpPr txBox="1"/>
          <p:nvPr/>
        </p:nvSpPr>
        <p:spPr>
          <a:xfrm>
            <a:off x="6409139" y="4578700"/>
            <a:ext cx="2362200" cy="646331"/>
          </a:xfrm>
          <a:prstGeom prst="rect">
            <a:avLst/>
          </a:prstGeom>
          <a:noFill/>
        </p:spPr>
        <p:txBody>
          <a:bodyPr wrap="square" rtlCol="0">
            <a:spAutoFit/>
          </a:bodyPr>
          <a:lstStyle/>
          <a:p>
            <a:pPr marL="0" indent="0" algn="ctr">
              <a:buNone/>
            </a:pPr>
            <a:r>
              <a:rPr lang="en-US" dirty="0">
                <a:latin typeface="Arial" panose="020B0604020202020204" pitchFamily="34" charset="0"/>
                <a:cs typeface="Arial" panose="020B0604020202020204" pitchFamily="34" charset="0"/>
              </a:rPr>
              <a:t>Barriers in the communication</a:t>
            </a:r>
          </a:p>
        </p:txBody>
      </p:sp>
      <p:sp>
        <p:nvSpPr>
          <p:cNvPr id="12" name="TextBox 11">
            <a:extLst>
              <a:ext uri="{FF2B5EF4-FFF2-40B4-BE49-F238E27FC236}">
                <a16:creationId xmlns:a16="http://schemas.microsoft.com/office/drawing/2014/main" id="{F87F6C23-9BC2-C4F2-0411-4332556AE261}"/>
              </a:ext>
            </a:extLst>
          </p:cNvPr>
          <p:cNvSpPr txBox="1"/>
          <p:nvPr/>
        </p:nvSpPr>
        <p:spPr>
          <a:xfrm>
            <a:off x="9101730" y="4578700"/>
            <a:ext cx="2362200" cy="369332"/>
          </a:xfrm>
          <a:prstGeom prst="rect">
            <a:avLst/>
          </a:prstGeom>
          <a:noFill/>
        </p:spPr>
        <p:txBody>
          <a:bodyPr wrap="square" rtlCol="0">
            <a:spAutoFit/>
          </a:bodyPr>
          <a:lstStyle/>
          <a:p>
            <a:pPr marL="0" indent="0" algn="ctr">
              <a:buNone/>
            </a:pPr>
            <a:r>
              <a:rPr lang="en-US" dirty="0">
                <a:latin typeface="Arial" panose="020B0604020202020204" pitchFamily="34" charset="0"/>
                <a:cs typeface="Arial" panose="020B0604020202020204" pitchFamily="34" charset="0"/>
              </a:rPr>
              <a:t>Institutional barriers</a:t>
            </a:r>
          </a:p>
        </p:txBody>
      </p:sp>
      <p:sp>
        <p:nvSpPr>
          <p:cNvPr id="15" name="Round Same Side Corner Rectangle 31">
            <a:extLst>
              <a:ext uri="{FF2B5EF4-FFF2-40B4-BE49-F238E27FC236}">
                <a16:creationId xmlns:a16="http://schemas.microsoft.com/office/drawing/2014/main" id="{13C1A8D6-7BB3-2B7E-75A0-3B6C3CA4D762}"/>
              </a:ext>
            </a:extLst>
          </p:cNvPr>
          <p:cNvSpPr/>
          <p:nvPr/>
        </p:nvSpPr>
        <p:spPr>
          <a:xfrm>
            <a:off x="1435161" y="3796387"/>
            <a:ext cx="939534" cy="530548"/>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Oval 15">
            <a:extLst>
              <a:ext uri="{FF2B5EF4-FFF2-40B4-BE49-F238E27FC236}">
                <a16:creationId xmlns:a16="http://schemas.microsoft.com/office/drawing/2014/main" id="{5CB5CC17-DE49-7362-5F2B-CC1F021C7CBE}"/>
              </a:ext>
            </a:extLst>
          </p:cNvPr>
          <p:cNvSpPr/>
          <p:nvPr/>
        </p:nvSpPr>
        <p:spPr>
          <a:xfrm>
            <a:off x="1428193" y="2662461"/>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1" name="Group 20">
            <a:extLst>
              <a:ext uri="{FF2B5EF4-FFF2-40B4-BE49-F238E27FC236}">
                <a16:creationId xmlns:a16="http://schemas.microsoft.com/office/drawing/2014/main" id="{877F9E12-F2DF-78F1-09DE-5565E273442F}"/>
              </a:ext>
            </a:extLst>
          </p:cNvPr>
          <p:cNvGrpSpPr/>
          <p:nvPr/>
        </p:nvGrpSpPr>
        <p:grpSpPr>
          <a:xfrm>
            <a:off x="2356991" y="2363812"/>
            <a:ext cx="476433" cy="451293"/>
            <a:chOff x="2209595" y="1918811"/>
            <a:chExt cx="772461" cy="731700"/>
          </a:xfrm>
        </p:grpSpPr>
        <p:sp>
          <p:nvSpPr>
            <p:cNvPr id="18" name="Oval 17">
              <a:extLst>
                <a:ext uri="{FF2B5EF4-FFF2-40B4-BE49-F238E27FC236}">
                  <a16:creationId xmlns:a16="http://schemas.microsoft.com/office/drawing/2014/main" id="{732CC590-E4EC-5A5B-84DE-011FD9543FCD}"/>
                </a:ext>
              </a:extLst>
            </p:cNvPr>
            <p:cNvSpPr/>
            <p:nvPr/>
          </p:nvSpPr>
          <p:spPr>
            <a:xfrm>
              <a:off x="2209595" y="1982175"/>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1F2444A0-D595-D522-E12C-E330A6D2C4DF}"/>
                </a:ext>
              </a:extLst>
            </p:cNvPr>
            <p:cNvSpPr/>
            <p:nvPr/>
          </p:nvSpPr>
          <p:spPr>
            <a:xfrm>
              <a:off x="2464672" y="2133127"/>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Oval 19">
              <a:extLst>
                <a:ext uri="{FF2B5EF4-FFF2-40B4-BE49-F238E27FC236}">
                  <a16:creationId xmlns:a16="http://schemas.microsoft.com/office/drawing/2014/main" id="{0AD892F1-8D47-F067-F21B-2E6079CE9CA7}"/>
                </a:ext>
              </a:extLst>
            </p:cNvPr>
            <p:cNvSpPr/>
            <p:nvPr/>
          </p:nvSpPr>
          <p:spPr>
            <a:xfrm>
              <a:off x="2464672" y="1918811"/>
              <a:ext cx="517384" cy="51738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Oval 21">
            <a:extLst>
              <a:ext uri="{FF2B5EF4-FFF2-40B4-BE49-F238E27FC236}">
                <a16:creationId xmlns:a16="http://schemas.microsoft.com/office/drawing/2014/main" id="{B5441A65-C987-D56C-5989-384FEE34982B}"/>
              </a:ext>
            </a:extLst>
          </p:cNvPr>
          <p:cNvSpPr/>
          <p:nvPr/>
        </p:nvSpPr>
        <p:spPr>
          <a:xfrm>
            <a:off x="2352977" y="2830848"/>
            <a:ext cx="186888" cy="1868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Oval 22">
            <a:extLst>
              <a:ext uri="{FF2B5EF4-FFF2-40B4-BE49-F238E27FC236}">
                <a16:creationId xmlns:a16="http://schemas.microsoft.com/office/drawing/2014/main" id="{4C334821-2DE3-084F-88A5-BC72B8DBFF86}"/>
              </a:ext>
            </a:extLst>
          </p:cNvPr>
          <p:cNvSpPr/>
          <p:nvPr/>
        </p:nvSpPr>
        <p:spPr>
          <a:xfrm>
            <a:off x="2151781" y="2905908"/>
            <a:ext cx="97830" cy="9783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Speech Bubble: Rectangle with Corners Rounded 24">
            <a:extLst>
              <a:ext uri="{FF2B5EF4-FFF2-40B4-BE49-F238E27FC236}">
                <a16:creationId xmlns:a16="http://schemas.microsoft.com/office/drawing/2014/main" id="{848A87F6-19EB-37EA-D283-44C24BCD3D10}"/>
              </a:ext>
            </a:extLst>
          </p:cNvPr>
          <p:cNvSpPr/>
          <p:nvPr/>
        </p:nvSpPr>
        <p:spPr>
          <a:xfrm>
            <a:off x="6660598" y="2618164"/>
            <a:ext cx="838095" cy="646331"/>
          </a:xfrm>
          <a:prstGeom prst="wedgeRoundRect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Speech Bubble: Rectangle with Corners Rounded 25">
            <a:extLst>
              <a:ext uri="{FF2B5EF4-FFF2-40B4-BE49-F238E27FC236}">
                <a16:creationId xmlns:a16="http://schemas.microsoft.com/office/drawing/2014/main" id="{D1FD7446-2656-1B4C-3CC8-752BD248DD64}"/>
              </a:ext>
            </a:extLst>
          </p:cNvPr>
          <p:cNvSpPr/>
          <p:nvPr/>
        </p:nvSpPr>
        <p:spPr>
          <a:xfrm>
            <a:off x="7809470" y="3684196"/>
            <a:ext cx="618864" cy="477262"/>
          </a:xfrm>
          <a:prstGeom prst="wedgeRoundRectCallout">
            <a:avLst>
              <a:gd name="adj1" fmla="val 18975"/>
              <a:gd name="adj2" fmla="val 62500"/>
              <a:gd name="adj3" fmla="val 166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Freeform: Shape 27">
            <a:extLst>
              <a:ext uri="{FF2B5EF4-FFF2-40B4-BE49-F238E27FC236}">
                <a16:creationId xmlns:a16="http://schemas.microsoft.com/office/drawing/2014/main" id="{C028A614-7D53-FA2F-94A5-41BF649ECFA8}"/>
              </a:ext>
            </a:extLst>
          </p:cNvPr>
          <p:cNvSpPr/>
          <p:nvPr/>
        </p:nvSpPr>
        <p:spPr>
          <a:xfrm>
            <a:off x="6697902" y="2618164"/>
            <a:ext cx="1705233" cy="1519881"/>
          </a:xfrm>
          <a:custGeom>
            <a:avLst/>
            <a:gdLst>
              <a:gd name="connsiteX0" fmla="*/ 0 w 1705233"/>
              <a:gd name="connsiteY0" fmla="*/ 1519881 h 1519881"/>
              <a:gd name="connsiteX1" fmla="*/ 185352 w 1705233"/>
              <a:gd name="connsiteY1" fmla="*/ 1272746 h 1519881"/>
              <a:gd name="connsiteX2" fmla="*/ 469557 w 1705233"/>
              <a:gd name="connsiteY2" fmla="*/ 1272746 h 1519881"/>
              <a:gd name="connsiteX3" fmla="*/ 556055 w 1705233"/>
              <a:gd name="connsiteY3" fmla="*/ 1050324 h 1519881"/>
              <a:gd name="connsiteX4" fmla="*/ 1037968 w 1705233"/>
              <a:gd name="connsiteY4" fmla="*/ 877329 h 1519881"/>
              <a:gd name="connsiteX5" fmla="*/ 1371600 w 1705233"/>
              <a:gd name="connsiteY5" fmla="*/ 185351 h 1519881"/>
              <a:gd name="connsiteX6" fmla="*/ 1556952 w 1705233"/>
              <a:gd name="connsiteY6" fmla="*/ 296562 h 1519881"/>
              <a:gd name="connsiteX7" fmla="*/ 1705233 w 1705233"/>
              <a:gd name="connsiteY7" fmla="*/ 0 h 151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5233" h="1519881">
                <a:moveTo>
                  <a:pt x="0" y="1519881"/>
                </a:moveTo>
                <a:lnTo>
                  <a:pt x="185352" y="1272746"/>
                </a:lnTo>
                <a:lnTo>
                  <a:pt x="469557" y="1272746"/>
                </a:lnTo>
                <a:lnTo>
                  <a:pt x="556055" y="1050324"/>
                </a:lnTo>
                <a:lnTo>
                  <a:pt x="1037968" y="877329"/>
                </a:lnTo>
                <a:lnTo>
                  <a:pt x="1371600" y="185351"/>
                </a:lnTo>
                <a:lnTo>
                  <a:pt x="1556952" y="296562"/>
                </a:lnTo>
                <a:lnTo>
                  <a:pt x="1705233" y="0"/>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Freeform: Shape 28">
            <a:extLst>
              <a:ext uri="{FF2B5EF4-FFF2-40B4-BE49-F238E27FC236}">
                <a16:creationId xmlns:a16="http://schemas.microsoft.com/office/drawing/2014/main" id="{0ABD58A0-56C4-7702-C42D-179B6450BB47}"/>
              </a:ext>
            </a:extLst>
          </p:cNvPr>
          <p:cNvSpPr/>
          <p:nvPr/>
        </p:nvSpPr>
        <p:spPr>
          <a:xfrm>
            <a:off x="3818238" y="3458029"/>
            <a:ext cx="1581665" cy="790833"/>
          </a:xfrm>
          <a:custGeom>
            <a:avLst/>
            <a:gdLst>
              <a:gd name="connsiteX0" fmla="*/ 0 w 1581665"/>
              <a:gd name="connsiteY0" fmla="*/ 790833 h 790833"/>
              <a:gd name="connsiteX1" fmla="*/ 0 w 1581665"/>
              <a:gd name="connsiteY1" fmla="*/ 506627 h 790833"/>
              <a:gd name="connsiteX2" fmla="*/ 271848 w 1581665"/>
              <a:gd name="connsiteY2" fmla="*/ 506627 h 790833"/>
              <a:gd name="connsiteX3" fmla="*/ 271848 w 1581665"/>
              <a:gd name="connsiteY3" fmla="*/ 247135 h 790833"/>
              <a:gd name="connsiteX4" fmla="*/ 531340 w 1581665"/>
              <a:gd name="connsiteY4" fmla="*/ 247135 h 790833"/>
              <a:gd name="connsiteX5" fmla="*/ 531340 w 1581665"/>
              <a:gd name="connsiteY5" fmla="*/ 0 h 790833"/>
              <a:gd name="connsiteX6" fmla="*/ 1581665 w 1581665"/>
              <a:gd name="connsiteY6" fmla="*/ 0 h 790833"/>
              <a:gd name="connsiteX7" fmla="*/ 1581665 w 1581665"/>
              <a:gd name="connsiteY7" fmla="*/ 12357 h 79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1665" h="790833">
                <a:moveTo>
                  <a:pt x="0" y="790833"/>
                </a:moveTo>
                <a:lnTo>
                  <a:pt x="0" y="506627"/>
                </a:lnTo>
                <a:lnTo>
                  <a:pt x="271848" y="506627"/>
                </a:lnTo>
                <a:lnTo>
                  <a:pt x="271848" y="247135"/>
                </a:lnTo>
                <a:lnTo>
                  <a:pt x="531340" y="247135"/>
                </a:lnTo>
                <a:lnTo>
                  <a:pt x="531340" y="0"/>
                </a:lnTo>
                <a:lnTo>
                  <a:pt x="1581665" y="0"/>
                </a:lnTo>
                <a:lnTo>
                  <a:pt x="1581665" y="12357"/>
                </a:lnTo>
              </a:path>
            </a:pathLst>
          </a:cu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ectangle 29">
            <a:extLst>
              <a:ext uri="{FF2B5EF4-FFF2-40B4-BE49-F238E27FC236}">
                <a16:creationId xmlns:a16="http://schemas.microsoft.com/office/drawing/2014/main" id="{10AE1833-1A3E-6BB8-6DBD-2DB15967536E}"/>
              </a:ext>
            </a:extLst>
          </p:cNvPr>
          <p:cNvSpPr/>
          <p:nvPr/>
        </p:nvSpPr>
        <p:spPr>
          <a:xfrm>
            <a:off x="4541056" y="2507815"/>
            <a:ext cx="648823" cy="9502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Oval 30">
            <a:extLst>
              <a:ext uri="{FF2B5EF4-FFF2-40B4-BE49-F238E27FC236}">
                <a16:creationId xmlns:a16="http://schemas.microsoft.com/office/drawing/2014/main" id="{55E18253-0152-1113-7821-F7489EF67283}"/>
              </a:ext>
            </a:extLst>
          </p:cNvPr>
          <p:cNvSpPr/>
          <p:nvPr/>
        </p:nvSpPr>
        <p:spPr>
          <a:xfrm>
            <a:off x="5004486" y="2905908"/>
            <a:ext cx="98855" cy="98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4" name="Group 43">
            <a:extLst>
              <a:ext uri="{FF2B5EF4-FFF2-40B4-BE49-F238E27FC236}">
                <a16:creationId xmlns:a16="http://schemas.microsoft.com/office/drawing/2014/main" id="{5CFB77FA-A0DD-0CEE-B4C9-06111F75E38D}"/>
              </a:ext>
            </a:extLst>
          </p:cNvPr>
          <p:cNvGrpSpPr/>
          <p:nvPr/>
        </p:nvGrpSpPr>
        <p:grpSpPr>
          <a:xfrm>
            <a:off x="9587230" y="2470453"/>
            <a:ext cx="1250671" cy="1823117"/>
            <a:chOff x="9823729" y="2461343"/>
            <a:chExt cx="1037801" cy="1512814"/>
          </a:xfrm>
        </p:grpSpPr>
        <p:sp>
          <p:nvSpPr>
            <p:cNvPr id="35" name="Rectangle 34">
              <a:extLst>
                <a:ext uri="{FF2B5EF4-FFF2-40B4-BE49-F238E27FC236}">
                  <a16:creationId xmlns:a16="http://schemas.microsoft.com/office/drawing/2014/main" id="{0208ADBA-362D-75CE-D05B-386DF24D2E34}"/>
                </a:ext>
              </a:extLst>
            </p:cNvPr>
            <p:cNvSpPr/>
            <p:nvPr/>
          </p:nvSpPr>
          <p:spPr>
            <a:xfrm>
              <a:off x="9823729" y="2684325"/>
              <a:ext cx="1037801" cy="1289832"/>
            </a:xfrm>
            <a:prstGeom prst="rect">
              <a:avLst/>
            </a:prstGeom>
            <a:solidFill>
              <a:schemeClr val="bg1"/>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7" name="Group 36">
              <a:extLst>
                <a:ext uri="{FF2B5EF4-FFF2-40B4-BE49-F238E27FC236}">
                  <a16:creationId xmlns:a16="http://schemas.microsoft.com/office/drawing/2014/main" id="{FE119169-D198-166E-019C-35A9B5D76C4E}"/>
                </a:ext>
              </a:extLst>
            </p:cNvPr>
            <p:cNvGrpSpPr/>
            <p:nvPr/>
          </p:nvGrpSpPr>
          <p:grpSpPr>
            <a:xfrm>
              <a:off x="9929383" y="2854390"/>
              <a:ext cx="353447" cy="369332"/>
              <a:chOff x="7345680" y="2484120"/>
              <a:chExt cx="904240" cy="944880"/>
            </a:xfrm>
          </p:grpSpPr>
          <p:sp>
            <p:nvSpPr>
              <p:cNvPr id="38" name="Oval 37">
                <a:extLst>
                  <a:ext uri="{FF2B5EF4-FFF2-40B4-BE49-F238E27FC236}">
                    <a16:creationId xmlns:a16="http://schemas.microsoft.com/office/drawing/2014/main" id="{6B402E7C-D77F-70F2-CDD8-33142E67DC31}"/>
                  </a:ext>
                </a:extLst>
              </p:cNvPr>
              <p:cNvSpPr/>
              <p:nvPr/>
            </p:nvSpPr>
            <p:spPr>
              <a:xfrm>
                <a:off x="7345680" y="2484120"/>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L-Shape 38">
                <a:extLst>
                  <a:ext uri="{FF2B5EF4-FFF2-40B4-BE49-F238E27FC236}">
                    <a16:creationId xmlns:a16="http://schemas.microsoft.com/office/drawing/2014/main" id="{DFB08E1F-CB99-18FA-639A-55EA13F8B2E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0" name="Group 39">
              <a:extLst>
                <a:ext uri="{FF2B5EF4-FFF2-40B4-BE49-F238E27FC236}">
                  <a16:creationId xmlns:a16="http://schemas.microsoft.com/office/drawing/2014/main" id="{14282448-9C9B-7727-A72F-E60A84D0B3CF}"/>
                </a:ext>
              </a:extLst>
            </p:cNvPr>
            <p:cNvGrpSpPr/>
            <p:nvPr/>
          </p:nvGrpSpPr>
          <p:grpSpPr>
            <a:xfrm>
              <a:off x="9929382" y="3349366"/>
              <a:ext cx="353447" cy="369332"/>
              <a:chOff x="7090831" y="3731241"/>
              <a:chExt cx="904240" cy="944880"/>
            </a:xfrm>
          </p:grpSpPr>
          <p:sp>
            <p:nvSpPr>
              <p:cNvPr id="41" name="Oval 40">
                <a:extLst>
                  <a:ext uri="{FF2B5EF4-FFF2-40B4-BE49-F238E27FC236}">
                    <a16:creationId xmlns:a16="http://schemas.microsoft.com/office/drawing/2014/main" id="{F63B1EF8-5E79-544A-F597-D9E044B03F0A}"/>
                  </a:ext>
                </a:extLst>
              </p:cNvPr>
              <p:cNvSpPr/>
              <p:nvPr/>
            </p:nvSpPr>
            <p:spPr>
              <a:xfrm>
                <a:off x="7090831" y="3731241"/>
                <a:ext cx="904240" cy="94488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Plus Sign 41">
                <a:extLst>
                  <a:ext uri="{FF2B5EF4-FFF2-40B4-BE49-F238E27FC236}">
                    <a16:creationId xmlns:a16="http://schemas.microsoft.com/office/drawing/2014/main" id="{44F8D37D-43D6-3244-A3D6-EC69903498FF}"/>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3" name="Rectangle: Top Corners Rounded 42">
              <a:extLst>
                <a:ext uri="{FF2B5EF4-FFF2-40B4-BE49-F238E27FC236}">
                  <a16:creationId xmlns:a16="http://schemas.microsoft.com/office/drawing/2014/main" id="{70F63B26-03B3-2C2F-11DC-432DDB273C3F}"/>
                </a:ext>
              </a:extLst>
            </p:cNvPr>
            <p:cNvSpPr/>
            <p:nvPr/>
          </p:nvSpPr>
          <p:spPr>
            <a:xfrm>
              <a:off x="10106105" y="2461343"/>
              <a:ext cx="445712" cy="215833"/>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857413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Key learning points</a:t>
            </a:r>
          </a:p>
        </p:txBody>
      </p:sp>
      <p:sp>
        <p:nvSpPr>
          <p:cNvPr id="59" name="TextBox 58">
            <a:extLst>
              <a:ext uri="{FF2B5EF4-FFF2-40B4-BE49-F238E27FC236}">
                <a16:creationId xmlns:a16="http://schemas.microsoft.com/office/drawing/2014/main" id="{71865365-E0D2-4F1C-94B2-26F808C53A89}"/>
              </a:ext>
            </a:extLst>
          </p:cNvPr>
          <p:cNvSpPr txBox="1"/>
          <p:nvPr/>
        </p:nvSpPr>
        <p:spPr>
          <a:xfrm>
            <a:off x="4672675" y="3664202"/>
            <a:ext cx="2569758" cy="1559209"/>
          </a:xfrm>
          <a:prstGeom prst="rect">
            <a:avLst/>
          </a:prstGeom>
          <a:noFill/>
        </p:spPr>
        <p:txBody>
          <a:bodyPr wrap="square" lIns="91440" tIns="45720" rIns="91440" bIns="45720" anchor="t">
            <a:spAutoFit/>
          </a:bodyPr>
          <a:lstStyle/>
          <a:p>
            <a:pPr algn="ctr">
              <a:lnSpc>
                <a:spcPct val="107000"/>
              </a:lnSpc>
              <a:spcAft>
                <a:spcPts val="800"/>
              </a:spcAft>
              <a:buClr>
                <a:srgbClr val="000000"/>
              </a:buClr>
            </a:pPr>
            <a:r>
              <a:rPr lang="en-US" dirty="0">
                <a:effectLst/>
                <a:latin typeface="Arial" panose="020B0604020202020204" pitchFamily="34" charset="0"/>
                <a:ea typeface="Helvetica Neue"/>
                <a:cs typeface="Arial" panose="020B0604020202020204" pitchFamily="34" charset="0"/>
              </a:rPr>
              <a:t>Caseworkers </a:t>
            </a:r>
            <a:r>
              <a:rPr lang="en-US" dirty="0">
                <a:latin typeface="Arial" panose="020B0604020202020204" pitchFamily="34" charset="0"/>
                <a:ea typeface="Helvetica Neue"/>
                <a:cs typeface="Arial" panose="020B0604020202020204" pitchFamily="34" charset="0"/>
              </a:rPr>
              <a:t>should </a:t>
            </a:r>
            <a:r>
              <a:rPr lang="en-US" dirty="0">
                <a:effectLst/>
                <a:latin typeface="Arial" panose="020B0604020202020204" pitchFamily="34" charset="0"/>
                <a:ea typeface="Helvetica Neue"/>
                <a:cs typeface="Arial" panose="020B0604020202020204" pitchFamily="34" charset="0"/>
              </a:rPr>
              <a:t>adapt to the individual child’s needs, including their developmental stage and abilities</a:t>
            </a:r>
            <a:endParaRPr lang="en-US" dirty="0">
              <a:effectLst/>
              <a:latin typeface="Arial" panose="020B0604020202020204" pitchFamily="34" charset="0"/>
              <a:ea typeface="Noto Sans Symbols"/>
              <a:cs typeface="Arial" panose="020B0604020202020204" pitchFamily="34" charset="0"/>
            </a:endParaRPr>
          </a:p>
        </p:txBody>
      </p:sp>
      <p:sp>
        <p:nvSpPr>
          <p:cNvPr id="61" name="5-Point Star 5">
            <a:extLst>
              <a:ext uri="{FF2B5EF4-FFF2-40B4-BE49-F238E27FC236}">
                <a16:creationId xmlns:a16="http://schemas.microsoft.com/office/drawing/2014/main" id="{ABD8A883-982A-4318-B4F5-7858ABDA3C3D}"/>
              </a:ext>
            </a:extLst>
          </p:cNvPr>
          <p:cNvSpPr/>
          <p:nvPr/>
        </p:nvSpPr>
        <p:spPr>
          <a:xfrm>
            <a:off x="8743965" y="2174027"/>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5-Point Star 5">
            <a:extLst>
              <a:ext uri="{FF2B5EF4-FFF2-40B4-BE49-F238E27FC236}">
                <a16:creationId xmlns:a16="http://schemas.microsoft.com/office/drawing/2014/main" id="{86C6DA94-9EAE-4187-A72F-7FF9F3B6A9A7}"/>
              </a:ext>
            </a:extLst>
          </p:cNvPr>
          <p:cNvSpPr/>
          <p:nvPr/>
        </p:nvSpPr>
        <p:spPr>
          <a:xfrm>
            <a:off x="5431774" y="2142238"/>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595BD88D-0303-33C0-0D64-3954FCB534D2}"/>
              </a:ext>
            </a:extLst>
          </p:cNvPr>
          <p:cNvSpPr txBox="1"/>
          <p:nvPr/>
        </p:nvSpPr>
        <p:spPr>
          <a:xfrm>
            <a:off x="7984866" y="3664202"/>
            <a:ext cx="2569758" cy="1477328"/>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Disability is created through a long term impairment in interaction with barriers in the environment</a:t>
            </a:r>
            <a:endParaRPr lang="en-BE"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AD47C98-BD80-B7F9-055A-E90514E0B98B}"/>
              </a:ext>
            </a:extLst>
          </p:cNvPr>
          <p:cNvSpPr txBox="1"/>
          <p:nvPr/>
        </p:nvSpPr>
        <p:spPr>
          <a:xfrm>
            <a:off x="1192005" y="3664202"/>
            <a:ext cx="2906716" cy="1256306"/>
          </a:xfrm>
          <a:prstGeom prst="rect">
            <a:avLst/>
          </a:prstGeom>
          <a:noFill/>
        </p:spPr>
        <p:txBody>
          <a:bodyPr wrap="square" lIns="91440" tIns="45720" rIns="91440" bIns="45720" anchor="t">
            <a:spAutoFit/>
          </a:bodyPr>
          <a:lstStyle/>
          <a:p>
            <a:pPr algn="ctr">
              <a:lnSpc>
                <a:spcPct val="107000"/>
              </a:lnSpc>
              <a:spcAft>
                <a:spcPts val="800"/>
              </a:spcAft>
              <a:buClr>
                <a:srgbClr val="000000"/>
              </a:buClr>
            </a:pPr>
            <a:r>
              <a:rPr lang="en-GB" dirty="0">
                <a:latin typeface="Arial" panose="020B0604020202020204" pitchFamily="34" charset="0"/>
                <a:cs typeface="Arial" panose="020B0604020202020204" pitchFamily="34" charset="0"/>
              </a:rPr>
              <a:t>Children go t</a:t>
            </a:r>
            <a:r>
              <a:rPr lang="en-GB" b="0" dirty="0">
                <a:latin typeface="Arial" panose="020B0604020202020204" pitchFamily="34" charset="0"/>
                <a:cs typeface="Arial" panose="020B0604020202020204" pitchFamily="34" charset="0"/>
              </a:rPr>
              <a:t>hrough different developmental stages and achieve developmental milestones </a:t>
            </a:r>
            <a:endParaRPr lang="en-US" dirty="0">
              <a:effectLst/>
              <a:latin typeface="Arial" panose="020B0604020202020204" pitchFamily="34" charset="0"/>
              <a:ea typeface="Noto Sans Symbols"/>
              <a:cs typeface="Arial" panose="020B0604020202020204" pitchFamily="34" charset="0"/>
            </a:endParaRPr>
          </a:p>
        </p:txBody>
      </p:sp>
      <p:sp>
        <p:nvSpPr>
          <p:cNvPr id="4" name="5-Point Star 5">
            <a:extLst>
              <a:ext uri="{FF2B5EF4-FFF2-40B4-BE49-F238E27FC236}">
                <a16:creationId xmlns:a16="http://schemas.microsoft.com/office/drawing/2014/main" id="{E70B9786-2F8D-A7CD-2594-E71EA07D1BA2}"/>
              </a:ext>
            </a:extLst>
          </p:cNvPr>
          <p:cNvSpPr/>
          <p:nvPr/>
        </p:nvSpPr>
        <p:spPr>
          <a:xfrm>
            <a:off x="2119583" y="2142238"/>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181331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5</a:t>
            </a:r>
          </a:p>
          <a:p>
            <a:br>
              <a:rPr lang="en-CA" b="1" dirty="0">
                <a:solidFill>
                  <a:schemeClr val="bg1"/>
                </a:solidFill>
                <a:latin typeface="Garamond"/>
              </a:rPr>
            </a:br>
            <a:r>
              <a:rPr lang="en-US" sz="5400" b="1" dirty="0">
                <a:solidFill>
                  <a:schemeClr val="bg1"/>
                </a:solidFill>
                <a:latin typeface="Garamond"/>
              </a:rPr>
              <a:t>What is a child protection risk?</a:t>
            </a:r>
          </a:p>
        </p:txBody>
      </p:sp>
    </p:spTree>
    <p:extLst>
      <p:ext uri="{BB962C8B-B14F-4D97-AF65-F5344CB8AC3E}">
        <p14:creationId xmlns:p14="http://schemas.microsoft.com/office/powerpoint/2010/main" val="3492852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0A06-D2CE-9F4F-4EB2-3B4FFE1C42C2}"/>
              </a:ext>
            </a:extLst>
          </p:cNvPr>
          <p:cNvSpPr>
            <a:spLocks noGrp="1"/>
          </p:cNvSpPr>
          <p:nvPr>
            <p:ph type="title"/>
          </p:nvPr>
        </p:nvSpPr>
        <p:spPr/>
        <p:txBody>
          <a:bodyPr/>
          <a:lstStyle/>
          <a:p>
            <a:r>
              <a:rPr lang="en-CA" dirty="0"/>
              <a:t>Group discussion</a:t>
            </a:r>
            <a:endParaRPr lang="en-BE" dirty="0"/>
          </a:p>
        </p:txBody>
      </p:sp>
      <p:sp>
        <p:nvSpPr>
          <p:cNvPr id="4" name="Rectangle 3">
            <a:extLst>
              <a:ext uri="{FF2B5EF4-FFF2-40B4-BE49-F238E27FC236}">
                <a16:creationId xmlns:a16="http://schemas.microsoft.com/office/drawing/2014/main" id="{4D93D22D-FB97-0F71-EDA9-70C82D549C62}"/>
              </a:ext>
            </a:extLst>
          </p:cNvPr>
          <p:cNvSpPr/>
          <p:nvPr/>
        </p:nvSpPr>
        <p:spPr>
          <a:xfrm>
            <a:off x="5454470" y="821257"/>
            <a:ext cx="5754114" cy="4563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chemeClr val="tx1"/>
                </a:solidFill>
                <a:latin typeface="Arial" panose="020B0604020202020204" pitchFamily="34" charset="0"/>
                <a:cs typeface="Arial" panose="020B0604020202020204" pitchFamily="34" charset="0"/>
              </a:rPr>
              <a:t>How would you explain child protection risks?</a:t>
            </a:r>
            <a:endParaRPr lang="en-BE" sz="4800" b="1" dirty="0">
              <a:solidFill>
                <a:schemeClr val="tx1"/>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080453B9-5227-B1EC-84E6-C5B759EAB0D9}"/>
              </a:ext>
            </a:extLst>
          </p:cNvPr>
          <p:cNvGrpSpPr/>
          <p:nvPr/>
        </p:nvGrpSpPr>
        <p:grpSpPr>
          <a:xfrm>
            <a:off x="982144" y="1984593"/>
            <a:ext cx="4328383" cy="3394426"/>
            <a:chOff x="1117683" y="2194390"/>
            <a:chExt cx="3415887" cy="2678824"/>
          </a:xfrm>
          <a:solidFill>
            <a:schemeClr val="accent2">
              <a:lumMod val="20000"/>
              <a:lumOff val="80000"/>
            </a:schemeClr>
          </a:solidFill>
        </p:grpSpPr>
        <p:sp>
          <p:nvSpPr>
            <p:cNvPr id="22" name="Speech Bubble: Rectangle with Corners Rounded 21">
              <a:extLst>
                <a:ext uri="{FF2B5EF4-FFF2-40B4-BE49-F238E27FC236}">
                  <a16:creationId xmlns:a16="http://schemas.microsoft.com/office/drawing/2014/main" id="{6A99A907-E4B4-F827-39B8-911701D55374}"/>
                </a:ext>
              </a:extLst>
            </p:cNvPr>
            <p:cNvSpPr/>
            <p:nvPr/>
          </p:nvSpPr>
          <p:spPr>
            <a:xfrm>
              <a:off x="1117683" y="2194390"/>
              <a:ext cx="1792248" cy="1200806"/>
            </a:xfrm>
            <a:prstGeom prst="wedgeRoundRectCallout">
              <a:avLst>
                <a:gd name="adj1" fmla="val 19938"/>
                <a:gd name="adj2" fmla="val 69216"/>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Speech Bubble: Rectangle with Corners Rounded 22">
              <a:extLst>
                <a:ext uri="{FF2B5EF4-FFF2-40B4-BE49-F238E27FC236}">
                  <a16:creationId xmlns:a16="http://schemas.microsoft.com/office/drawing/2014/main" id="{0CFE2461-D757-2471-837C-3AD8892B039F}"/>
                </a:ext>
              </a:extLst>
            </p:cNvPr>
            <p:cNvSpPr/>
            <p:nvPr/>
          </p:nvSpPr>
          <p:spPr>
            <a:xfrm>
              <a:off x="3240911" y="3671195"/>
              <a:ext cx="1292659" cy="866081"/>
            </a:xfrm>
            <a:prstGeom prst="wedgeRoundRectCallout">
              <a:avLst>
                <a:gd name="adj1" fmla="val -20501"/>
                <a:gd name="adj2" fmla="val 64241"/>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Speech Bubble: Rectangle with Corners Rounded 23">
              <a:extLst>
                <a:ext uri="{FF2B5EF4-FFF2-40B4-BE49-F238E27FC236}">
                  <a16:creationId xmlns:a16="http://schemas.microsoft.com/office/drawing/2014/main" id="{958D8D05-86C2-270A-9AEF-63BCA9AF6771}"/>
                </a:ext>
              </a:extLst>
            </p:cNvPr>
            <p:cNvSpPr/>
            <p:nvPr/>
          </p:nvSpPr>
          <p:spPr>
            <a:xfrm>
              <a:off x="1747778" y="4229639"/>
              <a:ext cx="1097717" cy="643575"/>
            </a:xfrm>
            <a:prstGeom prst="wedgeRoundRectCallout">
              <a:avLst>
                <a:gd name="adj1" fmla="val -20501"/>
                <a:gd name="adj2" fmla="val 84025"/>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38" name="Group 37">
            <a:extLst>
              <a:ext uri="{FF2B5EF4-FFF2-40B4-BE49-F238E27FC236}">
                <a16:creationId xmlns:a16="http://schemas.microsoft.com/office/drawing/2014/main" id="{D02CE545-8F54-E9B9-3CF6-84166E753651}"/>
              </a:ext>
            </a:extLst>
          </p:cNvPr>
          <p:cNvGrpSpPr/>
          <p:nvPr/>
        </p:nvGrpSpPr>
        <p:grpSpPr>
          <a:xfrm>
            <a:off x="2293267" y="2813831"/>
            <a:ext cx="950215" cy="2084140"/>
            <a:chOff x="838200" y="1921116"/>
            <a:chExt cx="950215" cy="2084140"/>
          </a:xfrm>
        </p:grpSpPr>
        <p:sp>
          <p:nvSpPr>
            <p:cNvPr id="39" name="Round Same Side Corner Rectangle 31">
              <a:extLst>
                <a:ext uri="{FF2B5EF4-FFF2-40B4-BE49-F238E27FC236}">
                  <a16:creationId xmlns:a16="http://schemas.microsoft.com/office/drawing/2014/main" id="{D96A7F7D-FECE-E9F6-CF62-D27E8EC332D8}"/>
                </a:ext>
              </a:extLst>
            </p:cNvPr>
            <p:cNvSpPr/>
            <p:nvPr/>
          </p:nvSpPr>
          <p:spPr>
            <a:xfrm>
              <a:off x="845168" y="3055041"/>
              <a:ext cx="939534" cy="95021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Oval 39">
              <a:extLst>
                <a:ext uri="{FF2B5EF4-FFF2-40B4-BE49-F238E27FC236}">
                  <a16:creationId xmlns:a16="http://schemas.microsoft.com/office/drawing/2014/main" id="{84AA341B-9FB9-C930-C440-BF8BD6A1997B}"/>
                </a:ext>
              </a:extLst>
            </p:cNvPr>
            <p:cNvSpPr/>
            <p:nvPr/>
          </p:nvSpPr>
          <p:spPr>
            <a:xfrm>
              <a:off x="838200" y="1921116"/>
              <a:ext cx="950215" cy="950214"/>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Freeform: Shape 40">
            <a:extLst>
              <a:ext uri="{FF2B5EF4-FFF2-40B4-BE49-F238E27FC236}">
                <a16:creationId xmlns:a16="http://schemas.microsoft.com/office/drawing/2014/main" id="{5C72442A-EFAB-059D-D387-EE8B84D21FC7}"/>
              </a:ext>
            </a:extLst>
          </p:cNvPr>
          <p:cNvSpPr/>
          <p:nvPr/>
        </p:nvSpPr>
        <p:spPr>
          <a:xfrm>
            <a:off x="3387425" y="2478786"/>
            <a:ext cx="526690" cy="950214"/>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17008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Child Protection Risks</a:t>
            </a:r>
            <a:endParaRPr lang="en-CA" dirty="0"/>
          </a:p>
        </p:txBody>
      </p:sp>
      <p:sp>
        <p:nvSpPr>
          <p:cNvPr id="6" name="TextBox 5">
            <a:extLst>
              <a:ext uri="{FF2B5EF4-FFF2-40B4-BE49-F238E27FC236}">
                <a16:creationId xmlns:a16="http://schemas.microsoft.com/office/drawing/2014/main" id="{BF47EE95-CB45-CE04-8891-CEB45528E2B5}"/>
              </a:ext>
            </a:extLst>
          </p:cNvPr>
          <p:cNvSpPr txBox="1"/>
          <p:nvPr/>
        </p:nvSpPr>
        <p:spPr>
          <a:xfrm>
            <a:off x="4247891" y="4564127"/>
            <a:ext cx="6582451"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7" name="Rectangle: Rounded Corners 6">
            <a:extLst>
              <a:ext uri="{FF2B5EF4-FFF2-40B4-BE49-F238E27FC236}">
                <a16:creationId xmlns:a16="http://schemas.microsoft.com/office/drawing/2014/main" id="{F9E8C748-941D-90C0-4674-D24D7A66046A}"/>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400" b="1" dirty="0">
                <a:solidFill>
                  <a:schemeClr val="tx1"/>
                </a:solidFill>
                <a:latin typeface="Arial" panose="020B0604020202020204" pitchFamily="34" charset="0"/>
                <a:cs typeface="Arial" panose="020B0604020202020204" pitchFamily="34" charset="0"/>
              </a:rPr>
              <a:t>CHILD PROTECTION RISKS</a:t>
            </a:r>
          </a:p>
        </p:txBody>
      </p:sp>
      <p:pic>
        <p:nvPicPr>
          <p:cNvPr id="8" name="Google Shape;98;p8">
            <a:extLst>
              <a:ext uri="{FF2B5EF4-FFF2-40B4-BE49-F238E27FC236}">
                <a16:creationId xmlns:a16="http://schemas.microsoft.com/office/drawing/2014/main" id="{0C00E48A-2693-E15A-32BE-88D6CA6B9EF5}"/>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9" name="TextBox 8">
            <a:extLst>
              <a:ext uri="{FF2B5EF4-FFF2-40B4-BE49-F238E27FC236}">
                <a16:creationId xmlns:a16="http://schemas.microsoft.com/office/drawing/2014/main" id="{2BB9300F-69F5-42DE-CDC6-3644F5D76085}"/>
              </a:ext>
            </a:extLst>
          </p:cNvPr>
          <p:cNvSpPr txBox="1"/>
          <p:nvPr/>
        </p:nvSpPr>
        <p:spPr>
          <a:xfrm>
            <a:off x="4247891" y="3159892"/>
            <a:ext cx="6568850" cy="1200329"/>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“Risk refers to the likelihood that violations of - and threats to children’s rights will happen and cause harm to children.”</a:t>
            </a:r>
          </a:p>
        </p:txBody>
      </p:sp>
      <p:grpSp>
        <p:nvGrpSpPr>
          <p:cNvPr id="16" name="Group 15">
            <a:extLst>
              <a:ext uri="{FF2B5EF4-FFF2-40B4-BE49-F238E27FC236}">
                <a16:creationId xmlns:a16="http://schemas.microsoft.com/office/drawing/2014/main" id="{949169FB-5CCF-90B6-0D6D-7216FE8A9C5D}"/>
              </a:ext>
            </a:extLst>
          </p:cNvPr>
          <p:cNvGrpSpPr/>
          <p:nvPr/>
        </p:nvGrpSpPr>
        <p:grpSpPr>
          <a:xfrm>
            <a:off x="8809314" y="1472954"/>
            <a:ext cx="2156586" cy="991572"/>
            <a:chOff x="2799225" y="1528989"/>
            <a:chExt cx="4843224" cy="991572"/>
          </a:xfrm>
          <a:solidFill>
            <a:schemeClr val="accent2"/>
          </a:solidFill>
        </p:grpSpPr>
        <p:sp>
          <p:nvSpPr>
            <p:cNvPr id="13" name="Rectangle 12">
              <a:extLst>
                <a:ext uri="{FF2B5EF4-FFF2-40B4-BE49-F238E27FC236}">
                  <a16:creationId xmlns:a16="http://schemas.microsoft.com/office/drawing/2014/main" id="{8C244270-5E4D-2CC6-EAF4-F2FE14346C03}"/>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Parallelogram 13">
              <a:extLst>
                <a:ext uri="{FF2B5EF4-FFF2-40B4-BE49-F238E27FC236}">
                  <a16:creationId xmlns:a16="http://schemas.microsoft.com/office/drawing/2014/main" id="{2EBEFA4E-0A9A-456B-EABC-2B9C6BEFCF22}"/>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Parallelogram 14">
              <a:extLst>
                <a:ext uri="{FF2B5EF4-FFF2-40B4-BE49-F238E27FC236}">
                  <a16:creationId xmlns:a16="http://schemas.microsoft.com/office/drawing/2014/main" id="{33FC519C-FEE7-7BDC-A77F-54744E755997}"/>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3876774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852B0-0E14-AFCD-D99B-D907759F1337}"/>
              </a:ext>
            </a:extLst>
          </p:cNvPr>
          <p:cNvSpPr>
            <a:spLocks noGrp="1"/>
          </p:cNvSpPr>
          <p:nvPr>
            <p:ph type="title"/>
          </p:nvPr>
        </p:nvSpPr>
        <p:spPr/>
        <p:txBody>
          <a:bodyPr/>
          <a:lstStyle/>
          <a:p>
            <a:r>
              <a:rPr lang="en-GB" dirty="0">
                <a:latin typeface="Arial"/>
                <a:cs typeface="Arial"/>
              </a:rPr>
              <a:t>Participant Workbook </a:t>
            </a:r>
            <a:endParaRPr lang="en-BE" dirty="0"/>
          </a:p>
        </p:txBody>
      </p:sp>
      <p:sp>
        <p:nvSpPr>
          <p:cNvPr id="7" name="TextBox 6">
            <a:extLst>
              <a:ext uri="{FF2B5EF4-FFF2-40B4-BE49-F238E27FC236}">
                <a16:creationId xmlns:a16="http://schemas.microsoft.com/office/drawing/2014/main" id="{3A098B06-2032-BCE1-51BC-E10F775E65C3}"/>
              </a:ext>
            </a:extLst>
          </p:cNvPr>
          <p:cNvSpPr txBox="1"/>
          <p:nvPr/>
        </p:nvSpPr>
        <p:spPr>
          <a:xfrm>
            <a:off x="5777345" y="2860644"/>
            <a:ext cx="4811488" cy="1569660"/>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Personalize your workbook to support you in learning!</a:t>
            </a:r>
            <a:endParaRPr lang="en-BE" sz="3200"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A32344D1-83AD-F85E-C3B3-45FF992960A9}"/>
              </a:ext>
            </a:extLst>
          </p:cNvPr>
          <p:cNvGrpSpPr/>
          <p:nvPr/>
        </p:nvGrpSpPr>
        <p:grpSpPr>
          <a:xfrm>
            <a:off x="1793794" y="1797236"/>
            <a:ext cx="3175408" cy="3830678"/>
            <a:chOff x="1020908" y="2429702"/>
            <a:chExt cx="2705273" cy="3263527"/>
          </a:xfrm>
        </p:grpSpPr>
        <p:grpSp>
          <p:nvGrpSpPr>
            <p:cNvPr id="8" name="Group 7">
              <a:extLst>
                <a:ext uri="{FF2B5EF4-FFF2-40B4-BE49-F238E27FC236}">
                  <a16:creationId xmlns:a16="http://schemas.microsoft.com/office/drawing/2014/main" id="{F068F3D4-0853-8906-9666-3D2C0AE4CFDB}"/>
                </a:ext>
              </a:extLst>
            </p:cNvPr>
            <p:cNvGrpSpPr/>
            <p:nvPr/>
          </p:nvGrpSpPr>
          <p:grpSpPr>
            <a:xfrm>
              <a:off x="1020908" y="2429702"/>
              <a:ext cx="2705273" cy="3263527"/>
              <a:chOff x="760175" y="830141"/>
              <a:chExt cx="812013" cy="979580"/>
            </a:xfrm>
          </p:grpSpPr>
          <p:sp>
            <p:nvSpPr>
              <p:cNvPr id="9" name="Rectangle 8">
                <a:extLst>
                  <a:ext uri="{FF2B5EF4-FFF2-40B4-BE49-F238E27FC236}">
                    <a16:creationId xmlns:a16="http://schemas.microsoft.com/office/drawing/2014/main" id="{C7F55C27-B173-47C6-2CAA-2DA1F79FF4C9}"/>
                  </a:ext>
                </a:extLst>
              </p:cNvPr>
              <p:cNvSpPr/>
              <p:nvPr/>
            </p:nvSpPr>
            <p:spPr>
              <a:xfrm>
                <a:off x="864636" y="830141"/>
                <a:ext cx="70755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31D4CFC-36C9-99A2-6A4A-BFDA997259EF}"/>
                  </a:ext>
                </a:extLst>
              </p:cNvPr>
              <p:cNvSpPr/>
              <p:nvPr/>
            </p:nvSpPr>
            <p:spPr>
              <a:xfrm>
                <a:off x="760175" y="830143"/>
                <a:ext cx="149292" cy="97957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pic>
          <p:nvPicPr>
            <p:cNvPr id="4" name="Picture 3">
              <a:extLst>
                <a:ext uri="{FF2B5EF4-FFF2-40B4-BE49-F238E27FC236}">
                  <a16:creationId xmlns:a16="http://schemas.microsoft.com/office/drawing/2014/main" id="{5E20DBC0-9594-BEDB-AD19-F1B09BB288DD}"/>
                </a:ext>
              </a:extLst>
            </p:cNvPr>
            <p:cNvPicPr>
              <a:picLocks noChangeAspect="1"/>
            </p:cNvPicPr>
            <p:nvPr/>
          </p:nvPicPr>
          <p:blipFill>
            <a:blip r:embed="rId3"/>
            <a:stretch>
              <a:fillRect/>
            </a:stretch>
          </p:blipFill>
          <p:spPr>
            <a:xfrm>
              <a:off x="1603167" y="2537460"/>
              <a:ext cx="2028821" cy="3063122"/>
            </a:xfrm>
            <a:prstGeom prst="rect">
              <a:avLst/>
            </a:prstGeom>
          </p:spPr>
        </p:pic>
      </p:grpSp>
    </p:spTree>
    <p:extLst>
      <p:ext uri="{BB962C8B-B14F-4D97-AF65-F5344CB8AC3E}">
        <p14:creationId xmlns:p14="http://schemas.microsoft.com/office/powerpoint/2010/main" val="17429940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Vulnerabilities</a:t>
            </a:r>
            <a:endParaRPr lang="en-CA" dirty="0"/>
          </a:p>
        </p:txBody>
      </p:sp>
      <p:sp>
        <p:nvSpPr>
          <p:cNvPr id="8" name="TextBox 7">
            <a:extLst>
              <a:ext uri="{FF2B5EF4-FFF2-40B4-BE49-F238E27FC236}">
                <a16:creationId xmlns:a16="http://schemas.microsoft.com/office/drawing/2014/main" id="{841D4BC5-050E-9819-E8D8-99494418B0B9}"/>
              </a:ext>
            </a:extLst>
          </p:cNvPr>
          <p:cNvSpPr txBox="1"/>
          <p:nvPr/>
        </p:nvSpPr>
        <p:spPr>
          <a:xfrm>
            <a:off x="4247891" y="5112749"/>
            <a:ext cx="6582451"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9" name="Rectangle: Rounded Corners 8">
            <a:extLst>
              <a:ext uri="{FF2B5EF4-FFF2-40B4-BE49-F238E27FC236}">
                <a16:creationId xmlns:a16="http://schemas.microsoft.com/office/drawing/2014/main" id="{88718138-A4B2-DED8-F04E-3F2A2BFC2876}"/>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400" b="1" dirty="0">
                <a:solidFill>
                  <a:schemeClr val="tx1"/>
                </a:solidFill>
                <a:latin typeface="Arial" panose="020B0604020202020204" pitchFamily="34" charset="0"/>
                <a:cs typeface="Arial" panose="020B0604020202020204" pitchFamily="34" charset="0"/>
              </a:rPr>
              <a:t>VULNERABILITIES</a:t>
            </a:r>
          </a:p>
        </p:txBody>
      </p:sp>
      <p:pic>
        <p:nvPicPr>
          <p:cNvPr id="10" name="Google Shape;98;p8">
            <a:extLst>
              <a:ext uri="{FF2B5EF4-FFF2-40B4-BE49-F238E27FC236}">
                <a16:creationId xmlns:a16="http://schemas.microsoft.com/office/drawing/2014/main" id="{92E7A342-AB32-2FB5-7314-F1BA80C15921}"/>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1" name="TextBox 10">
            <a:extLst>
              <a:ext uri="{FF2B5EF4-FFF2-40B4-BE49-F238E27FC236}">
                <a16:creationId xmlns:a16="http://schemas.microsoft.com/office/drawing/2014/main" id="{777940C8-1B0A-CF07-FCDC-B953B627CA8B}"/>
              </a:ext>
            </a:extLst>
          </p:cNvPr>
          <p:cNvSpPr txBox="1"/>
          <p:nvPr/>
        </p:nvSpPr>
        <p:spPr>
          <a:xfrm>
            <a:off x="4247891" y="2998880"/>
            <a:ext cx="6568850" cy="1938992"/>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“For child protection, vulnerability refers to individual, family, community and societal characteristics that reduce children’s ability to withstand adverse impact from violations of and threats to their rights.”</a:t>
            </a:r>
          </a:p>
        </p:txBody>
      </p:sp>
      <p:grpSp>
        <p:nvGrpSpPr>
          <p:cNvPr id="13" name="Group 12">
            <a:extLst>
              <a:ext uri="{FF2B5EF4-FFF2-40B4-BE49-F238E27FC236}">
                <a16:creationId xmlns:a16="http://schemas.microsoft.com/office/drawing/2014/main" id="{74401E27-4FE2-6021-C4D6-9FDED0BD95A6}"/>
              </a:ext>
            </a:extLst>
          </p:cNvPr>
          <p:cNvGrpSpPr/>
          <p:nvPr/>
        </p:nvGrpSpPr>
        <p:grpSpPr>
          <a:xfrm>
            <a:off x="8287067" y="1523803"/>
            <a:ext cx="2156586" cy="991572"/>
            <a:chOff x="2799225" y="1528989"/>
            <a:chExt cx="4843224" cy="991572"/>
          </a:xfrm>
          <a:solidFill>
            <a:schemeClr val="accent1"/>
          </a:solidFill>
        </p:grpSpPr>
        <p:sp>
          <p:nvSpPr>
            <p:cNvPr id="14" name="Rectangle 13">
              <a:extLst>
                <a:ext uri="{FF2B5EF4-FFF2-40B4-BE49-F238E27FC236}">
                  <a16:creationId xmlns:a16="http://schemas.microsoft.com/office/drawing/2014/main" id="{A809DCE0-FCB1-BAA1-5EC6-5815262B8C43}"/>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arallelogram 14">
              <a:extLst>
                <a:ext uri="{FF2B5EF4-FFF2-40B4-BE49-F238E27FC236}">
                  <a16:creationId xmlns:a16="http://schemas.microsoft.com/office/drawing/2014/main" id="{D6A8E286-AD22-76C4-3574-0FF7B9D99162}"/>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Parallelogram 15">
              <a:extLst>
                <a:ext uri="{FF2B5EF4-FFF2-40B4-BE49-F238E27FC236}">
                  <a16:creationId xmlns:a16="http://schemas.microsoft.com/office/drawing/2014/main" id="{D2CF37C5-993F-35B2-9830-41C8B43BA0C1}"/>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5233995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0BE10-F6D8-2FB7-DDFE-335CC331170D}"/>
              </a:ext>
            </a:extLst>
          </p:cNvPr>
          <p:cNvSpPr>
            <a:spLocks noGrp="1"/>
          </p:cNvSpPr>
          <p:nvPr>
            <p:ph type="title"/>
          </p:nvPr>
        </p:nvSpPr>
        <p:spPr/>
        <p:txBody>
          <a:bodyPr/>
          <a:lstStyle/>
          <a:p>
            <a:r>
              <a:rPr lang="en-GB" dirty="0"/>
              <a:t>Risk</a:t>
            </a:r>
            <a:endParaRPr lang="en-BE" dirty="0"/>
          </a:p>
        </p:txBody>
      </p:sp>
      <p:sp>
        <p:nvSpPr>
          <p:cNvPr id="19" name="TextBox 18">
            <a:extLst>
              <a:ext uri="{FF2B5EF4-FFF2-40B4-BE49-F238E27FC236}">
                <a16:creationId xmlns:a16="http://schemas.microsoft.com/office/drawing/2014/main" id="{604A2A97-99B3-01EA-246B-5D0D6F7A57FE}"/>
              </a:ext>
            </a:extLst>
          </p:cNvPr>
          <p:cNvSpPr txBox="1"/>
          <p:nvPr/>
        </p:nvSpPr>
        <p:spPr>
          <a:xfrm>
            <a:off x="840759" y="2194416"/>
            <a:ext cx="233482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RISK FACTORS</a:t>
            </a:r>
            <a:endParaRPr lang="en-BE" sz="2400" b="1"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53BC8BF6-3C31-727D-08BA-88264E760AF7}"/>
              </a:ext>
            </a:extLst>
          </p:cNvPr>
          <p:cNvSpPr/>
          <p:nvPr/>
        </p:nvSpPr>
        <p:spPr>
          <a:xfrm>
            <a:off x="3996650" y="3339805"/>
            <a:ext cx="6335625"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2" name="Group 11">
            <a:extLst>
              <a:ext uri="{FF2B5EF4-FFF2-40B4-BE49-F238E27FC236}">
                <a16:creationId xmlns:a16="http://schemas.microsoft.com/office/drawing/2014/main" id="{FA9F99E3-F06F-44C8-4F14-C752A44A1A25}"/>
              </a:ext>
            </a:extLst>
          </p:cNvPr>
          <p:cNvGrpSpPr/>
          <p:nvPr/>
        </p:nvGrpSpPr>
        <p:grpSpPr>
          <a:xfrm>
            <a:off x="10228983" y="337468"/>
            <a:ext cx="1587872" cy="1368854"/>
            <a:chOff x="10228983" y="337468"/>
            <a:chExt cx="1587872" cy="1368854"/>
          </a:xfrm>
        </p:grpSpPr>
        <p:sp>
          <p:nvSpPr>
            <p:cNvPr id="13" name="Hexagon 12">
              <a:extLst>
                <a:ext uri="{FF2B5EF4-FFF2-40B4-BE49-F238E27FC236}">
                  <a16:creationId xmlns:a16="http://schemas.microsoft.com/office/drawing/2014/main" id="{EA34102B-C63E-D3E7-DC3D-13D4205153A6}"/>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0BBC5545-F44F-592D-06DD-AB0BE3423966}"/>
                </a:ext>
              </a:extLst>
            </p:cNvPr>
            <p:cNvGrpSpPr/>
            <p:nvPr/>
          </p:nvGrpSpPr>
          <p:grpSpPr>
            <a:xfrm>
              <a:off x="10621771" y="762700"/>
              <a:ext cx="562136" cy="634675"/>
              <a:chOff x="760175" y="830142"/>
              <a:chExt cx="867619" cy="979579"/>
            </a:xfrm>
          </p:grpSpPr>
          <p:sp>
            <p:nvSpPr>
              <p:cNvPr id="20" name="Rectangle 19">
                <a:extLst>
                  <a:ext uri="{FF2B5EF4-FFF2-40B4-BE49-F238E27FC236}">
                    <a16:creationId xmlns:a16="http://schemas.microsoft.com/office/drawing/2014/main" id="{2D917C4C-E79F-511D-C557-B769A5926EA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19</a:t>
                </a:r>
              </a:p>
            </p:txBody>
          </p:sp>
          <p:sp>
            <p:nvSpPr>
              <p:cNvPr id="21" name="Rectangle 20">
                <a:extLst>
                  <a:ext uri="{FF2B5EF4-FFF2-40B4-BE49-F238E27FC236}">
                    <a16:creationId xmlns:a16="http://schemas.microsoft.com/office/drawing/2014/main" id="{169F65FC-D38C-4249-6F90-C66C97247994}"/>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5" name="Group 14">
              <a:extLst>
                <a:ext uri="{FF2B5EF4-FFF2-40B4-BE49-F238E27FC236}">
                  <a16:creationId xmlns:a16="http://schemas.microsoft.com/office/drawing/2014/main" id="{2DE89CAB-BA07-7741-7D6E-D1A6754F615E}"/>
                </a:ext>
              </a:extLst>
            </p:cNvPr>
            <p:cNvGrpSpPr/>
            <p:nvPr/>
          </p:nvGrpSpPr>
          <p:grpSpPr>
            <a:xfrm>
              <a:off x="11325415" y="762701"/>
              <a:ext cx="182192" cy="634674"/>
              <a:chOff x="2121762" y="2323619"/>
              <a:chExt cx="200378" cy="825210"/>
            </a:xfrm>
          </p:grpSpPr>
          <p:sp>
            <p:nvSpPr>
              <p:cNvPr id="16" name="Isosceles Triangle 15">
                <a:extLst>
                  <a:ext uri="{FF2B5EF4-FFF2-40B4-BE49-F238E27FC236}">
                    <a16:creationId xmlns:a16="http://schemas.microsoft.com/office/drawing/2014/main" id="{E27FA2FA-1855-62D3-533C-5221AF1431B2}"/>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B1C5C5B3-E3E3-3204-9234-459021D43A2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4" name="Group 3">
            <a:extLst>
              <a:ext uri="{FF2B5EF4-FFF2-40B4-BE49-F238E27FC236}">
                <a16:creationId xmlns:a16="http://schemas.microsoft.com/office/drawing/2014/main" id="{CA736A44-2A24-BA3E-7248-2DD58B089675}"/>
              </a:ext>
            </a:extLst>
          </p:cNvPr>
          <p:cNvGrpSpPr/>
          <p:nvPr/>
        </p:nvGrpSpPr>
        <p:grpSpPr>
          <a:xfrm>
            <a:off x="3996650" y="1748502"/>
            <a:ext cx="2934260" cy="1349137"/>
            <a:chOff x="2799225" y="1528989"/>
            <a:chExt cx="4843224" cy="991572"/>
          </a:xfrm>
          <a:solidFill>
            <a:schemeClr val="accent2"/>
          </a:solidFill>
        </p:grpSpPr>
        <p:sp>
          <p:nvSpPr>
            <p:cNvPr id="5" name="Rectangle 4">
              <a:extLst>
                <a:ext uri="{FF2B5EF4-FFF2-40B4-BE49-F238E27FC236}">
                  <a16:creationId xmlns:a16="http://schemas.microsoft.com/office/drawing/2014/main" id="{81079885-04AD-26BA-376A-76F72C397F04}"/>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Parallelogram 5">
              <a:extLst>
                <a:ext uri="{FF2B5EF4-FFF2-40B4-BE49-F238E27FC236}">
                  <a16:creationId xmlns:a16="http://schemas.microsoft.com/office/drawing/2014/main" id="{87458E32-31E1-87B7-7F64-4D5DB074CC9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Parallelogram 6">
              <a:extLst>
                <a:ext uri="{FF2B5EF4-FFF2-40B4-BE49-F238E27FC236}">
                  <a16:creationId xmlns:a16="http://schemas.microsoft.com/office/drawing/2014/main" id="{0C34DAE7-E831-6905-B22A-AB69301F33FC}"/>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722679A7-A20C-3097-0CF6-2CFDD157834B}"/>
              </a:ext>
            </a:extLst>
          </p:cNvPr>
          <p:cNvGrpSpPr/>
          <p:nvPr/>
        </p:nvGrpSpPr>
        <p:grpSpPr>
          <a:xfrm>
            <a:off x="7398015" y="1724909"/>
            <a:ext cx="2934260" cy="1349137"/>
            <a:chOff x="2799225" y="1528989"/>
            <a:chExt cx="4843224" cy="991572"/>
          </a:xfrm>
          <a:solidFill>
            <a:schemeClr val="accent1"/>
          </a:solidFill>
        </p:grpSpPr>
        <p:sp>
          <p:nvSpPr>
            <p:cNvPr id="9" name="Rectangle 8">
              <a:extLst>
                <a:ext uri="{FF2B5EF4-FFF2-40B4-BE49-F238E27FC236}">
                  <a16:creationId xmlns:a16="http://schemas.microsoft.com/office/drawing/2014/main" id="{04C141C1-3533-BF81-8565-F2185509D17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Parallelogram 9">
              <a:extLst>
                <a:ext uri="{FF2B5EF4-FFF2-40B4-BE49-F238E27FC236}">
                  <a16:creationId xmlns:a16="http://schemas.microsoft.com/office/drawing/2014/main" id="{C3E0C3CF-05EE-4841-2439-343C99DB0FA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Parallelogram 21">
              <a:extLst>
                <a:ext uri="{FF2B5EF4-FFF2-40B4-BE49-F238E27FC236}">
                  <a16:creationId xmlns:a16="http://schemas.microsoft.com/office/drawing/2014/main" id="{A55A518A-8BE2-861F-69DE-C4F094D805CC}"/>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TextBox 22">
            <a:extLst>
              <a:ext uri="{FF2B5EF4-FFF2-40B4-BE49-F238E27FC236}">
                <a16:creationId xmlns:a16="http://schemas.microsoft.com/office/drawing/2014/main" id="{7CA8BCCE-613D-0059-C124-7DEF716C2C60}"/>
              </a:ext>
            </a:extLst>
          </p:cNvPr>
          <p:cNvSpPr txBox="1"/>
          <p:nvPr/>
        </p:nvSpPr>
        <p:spPr>
          <a:xfrm>
            <a:off x="4164309" y="2192238"/>
            <a:ext cx="2005010" cy="64633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Child protection concerns</a:t>
            </a:r>
            <a:endParaRPr lang="en-BE" b="1"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D84D028E-F1CF-F7A8-CBCA-E4D314182175}"/>
              </a:ext>
            </a:extLst>
          </p:cNvPr>
          <p:cNvSpPr txBox="1"/>
          <p:nvPr/>
        </p:nvSpPr>
        <p:spPr>
          <a:xfrm>
            <a:off x="7601532" y="2321812"/>
            <a:ext cx="2005010"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Vulnerabilities</a:t>
            </a:r>
            <a:endParaRPr lang="en-B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596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767712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Resilience</a:t>
            </a:r>
            <a:endParaRPr lang="en-CA" dirty="0"/>
          </a:p>
        </p:txBody>
      </p:sp>
      <p:sp>
        <p:nvSpPr>
          <p:cNvPr id="9" name="TextBox 8">
            <a:extLst>
              <a:ext uri="{FF2B5EF4-FFF2-40B4-BE49-F238E27FC236}">
                <a16:creationId xmlns:a16="http://schemas.microsoft.com/office/drawing/2014/main" id="{C3CB660B-FE52-BEBE-5DAE-C72F5227706B}"/>
              </a:ext>
            </a:extLst>
          </p:cNvPr>
          <p:cNvSpPr txBox="1"/>
          <p:nvPr/>
        </p:nvSpPr>
        <p:spPr>
          <a:xfrm>
            <a:off x="4247891" y="5112749"/>
            <a:ext cx="6582451"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10" name="Rectangle: Rounded Corners 9">
            <a:extLst>
              <a:ext uri="{FF2B5EF4-FFF2-40B4-BE49-F238E27FC236}">
                <a16:creationId xmlns:a16="http://schemas.microsoft.com/office/drawing/2014/main" id="{4505F77F-8689-80E3-1D37-C89038E8FAB5}"/>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400" b="1" dirty="0">
                <a:solidFill>
                  <a:schemeClr val="tx1"/>
                </a:solidFill>
                <a:latin typeface="Arial" panose="020B0604020202020204" pitchFamily="34" charset="0"/>
                <a:cs typeface="Arial" panose="020B0604020202020204" pitchFamily="34" charset="0"/>
              </a:rPr>
              <a:t>RESILIENCE</a:t>
            </a:r>
          </a:p>
        </p:txBody>
      </p:sp>
      <p:pic>
        <p:nvPicPr>
          <p:cNvPr id="11" name="Google Shape;98;p8">
            <a:extLst>
              <a:ext uri="{FF2B5EF4-FFF2-40B4-BE49-F238E27FC236}">
                <a16:creationId xmlns:a16="http://schemas.microsoft.com/office/drawing/2014/main" id="{8EBEB02A-0BE5-2D49-3637-7AE3EAD39ABF}"/>
              </a:ext>
            </a:extLst>
          </p:cNvPr>
          <p:cNvPicPr preferRelativeResize="0"/>
          <p:nvPr/>
        </p:nvPicPr>
        <p:blipFill rotWithShape="1">
          <a:blip r:embed="rId3">
            <a:alphaModFix/>
          </a:blip>
          <a:srcRect/>
          <a:stretch/>
        </p:blipFill>
        <p:spPr>
          <a:xfrm>
            <a:off x="1226100" y="1929088"/>
            <a:ext cx="2637977" cy="3639673"/>
          </a:xfrm>
          <a:prstGeom prst="rect">
            <a:avLst/>
          </a:prstGeom>
          <a:noFill/>
          <a:ln w="9525" cap="flat" cmpd="sng">
            <a:solidFill>
              <a:schemeClr val="accent2">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687EA562-224F-8717-E4AA-F0C65AF2C7CD}"/>
              </a:ext>
            </a:extLst>
          </p:cNvPr>
          <p:cNvSpPr txBox="1"/>
          <p:nvPr/>
        </p:nvSpPr>
        <p:spPr>
          <a:xfrm>
            <a:off x="4247891" y="2998880"/>
            <a:ext cx="6568850" cy="1938992"/>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“Children’s ability to overcome and recover from the damaging effects of adversities, their capacity to adapt and to find ways to </a:t>
            </a:r>
            <a:r>
              <a:rPr lang="en-GB" sz="2400" dirty="0">
                <a:latin typeface="Arial" panose="020B0604020202020204" pitchFamily="34" charset="0"/>
                <a:ea typeface="Calibri" panose="020F0502020204030204" pitchFamily="34" charset="0"/>
                <a:cs typeface="Arial" panose="020B0604020202020204" pitchFamily="34" charset="0"/>
              </a:rPr>
              <a:t>realise</a:t>
            </a:r>
            <a:r>
              <a:rPr lang="en-US" sz="2400" dirty="0">
                <a:latin typeface="Arial" panose="020B0604020202020204" pitchFamily="34" charset="0"/>
                <a:ea typeface="Calibri" panose="020F0502020204030204" pitchFamily="34" charset="0"/>
                <a:cs typeface="Arial" panose="020B0604020202020204" pitchFamily="34" charset="0"/>
              </a:rPr>
              <a:t> their rights, good health, development, and well-being.”</a:t>
            </a:r>
          </a:p>
        </p:txBody>
      </p:sp>
      <p:grpSp>
        <p:nvGrpSpPr>
          <p:cNvPr id="13" name="Group 12">
            <a:extLst>
              <a:ext uri="{FF2B5EF4-FFF2-40B4-BE49-F238E27FC236}">
                <a16:creationId xmlns:a16="http://schemas.microsoft.com/office/drawing/2014/main" id="{401DDB94-147D-C6B7-D629-801942A985A0}"/>
              </a:ext>
            </a:extLst>
          </p:cNvPr>
          <p:cNvGrpSpPr/>
          <p:nvPr/>
        </p:nvGrpSpPr>
        <p:grpSpPr>
          <a:xfrm>
            <a:off x="8287067" y="1523803"/>
            <a:ext cx="2156586" cy="991572"/>
            <a:chOff x="2799225" y="1528989"/>
            <a:chExt cx="4843224" cy="991572"/>
          </a:xfrm>
          <a:solidFill>
            <a:schemeClr val="accent5"/>
          </a:solidFill>
        </p:grpSpPr>
        <p:sp>
          <p:nvSpPr>
            <p:cNvPr id="14" name="Rectangle 13">
              <a:extLst>
                <a:ext uri="{FF2B5EF4-FFF2-40B4-BE49-F238E27FC236}">
                  <a16:creationId xmlns:a16="http://schemas.microsoft.com/office/drawing/2014/main" id="{BAAD1CE8-8844-7FA4-0B4F-B3329472E845}"/>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arallelogram 14">
              <a:extLst>
                <a:ext uri="{FF2B5EF4-FFF2-40B4-BE49-F238E27FC236}">
                  <a16:creationId xmlns:a16="http://schemas.microsoft.com/office/drawing/2014/main" id="{5546C47A-6EB8-A56B-72D5-E4475DDF0D75}"/>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Parallelogram 15">
              <a:extLst>
                <a:ext uri="{FF2B5EF4-FFF2-40B4-BE49-F238E27FC236}">
                  <a16:creationId xmlns:a16="http://schemas.microsoft.com/office/drawing/2014/main" id="{FD4801DA-E5BB-B42C-49E5-189B4BED4529}"/>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458481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Resilience</a:t>
            </a:r>
            <a:endParaRPr lang="en-CA" dirty="0"/>
          </a:p>
        </p:txBody>
      </p:sp>
      <p:sp>
        <p:nvSpPr>
          <p:cNvPr id="9" name="TextBox 8">
            <a:extLst>
              <a:ext uri="{FF2B5EF4-FFF2-40B4-BE49-F238E27FC236}">
                <a16:creationId xmlns:a16="http://schemas.microsoft.com/office/drawing/2014/main" id="{AA66D2A9-C8D3-07D9-0E70-A0960C70F5CA}"/>
              </a:ext>
            </a:extLst>
          </p:cNvPr>
          <p:cNvSpPr txBox="1"/>
          <p:nvPr/>
        </p:nvSpPr>
        <p:spPr>
          <a:xfrm>
            <a:off x="4247891" y="5334197"/>
            <a:ext cx="6582451" cy="523220"/>
          </a:xfrm>
          <a:prstGeom prst="rect">
            <a:avLst/>
          </a:prstGeom>
          <a:noFill/>
        </p:spPr>
        <p:txBody>
          <a:bodyPr wrap="square">
            <a:spAutoFit/>
          </a:bodyPr>
          <a:lstStyle/>
          <a:p>
            <a:r>
              <a:rPr lang="en-US" sz="1400" i="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Source: Alliance for Child Protection in Humanitarian Action. (2019). Minimum Standards for Child Protection in Humanitarian Action</a:t>
            </a:r>
          </a:p>
        </p:txBody>
      </p:sp>
      <p:sp>
        <p:nvSpPr>
          <p:cNvPr id="10" name="Rectangle: Rounded Corners 9">
            <a:extLst>
              <a:ext uri="{FF2B5EF4-FFF2-40B4-BE49-F238E27FC236}">
                <a16:creationId xmlns:a16="http://schemas.microsoft.com/office/drawing/2014/main" id="{AB194859-8A41-73DC-EDF5-06547686E0D6}"/>
              </a:ext>
            </a:extLst>
          </p:cNvPr>
          <p:cNvSpPr/>
          <p:nvPr/>
        </p:nvSpPr>
        <p:spPr>
          <a:xfrm>
            <a:off x="3580526" y="2138663"/>
            <a:ext cx="7236215" cy="6220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CA" sz="2400" b="1" dirty="0">
                <a:solidFill>
                  <a:schemeClr val="tx1"/>
                </a:solidFill>
                <a:latin typeface="Arial" panose="020B0604020202020204" pitchFamily="34" charset="0"/>
                <a:cs typeface="Arial" panose="020B0604020202020204" pitchFamily="34" charset="0"/>
              </a:rPr>
              <a:t>CAREGIVER</a:t>
            </a:r>
          </a:p>
        </p:txBody>
      </p:sp>
      <p:pic>
        <p:nvPicPr>
          <p:cNvPr id="11" name="Google Shape;98;p8">
            <a:extLst>
              <a:ext uri="{FF2B5EF4-FFF2-40B4-BE49-F238E27FC236}">
                <a16:creationId xmlns:a16="http://schemas.microsoft.com/office/drawing/2014/main" id="{97E9B6A9-D080-9514-1039-D1A9833F152B}"/>
              </a:ext>
            </a:extLst>
          </p:cNvPr>
          <p:cNvPicPr preferRelativeResize="0"/>
          <p:nvPr/>
        </p:nvPicPr>
        <p:blipFill rotWithShape="1">
          <a:blip r:embed="rId3">
            <a:alphaModFix/>
          </a:blip>
          <a:srcRect/>
          <a:stretch/>
        </p:blipFill>
        <p:spPr>
          <a:xfrm>
            <a:off x="1103086" y="1929088"/>
            <a:ext cx="2760991" cy="3809398"/>
          </a:xfrm>
          <a:prstGeom prst="rect">
            <a:avLst/>
          </a:prstGeom>
          <a:noFill/>
          <a:ln w="9525" cap="flat" cmpd="sng">
            <a:solidFill>
              <a:schemeClr val="accent2">
                <a:lumMod val="75000"/>
              </a:schemeClr>
            </a:solidFill>
            <a:prstDash val="solid"/>
            <a:round/>
            <a:headEnd type="none" w="sm" len="sm"/>
            <a:tailEnd type="none" w="sm" len="sm"/>
          </a:ln>
        </p:spPr>
      </p:pic>
      <p:sp>
        <p:nvSpPr>
          <p:cNvPr id="12" name="TextBox 11">
            <a:extLst>
              <a:ext uri="{FF2B5EF4-FFF2-40B4-BE49-F238E27FC236}">
                <a16:creationId xmlns:a16="http://schemas.microsoft.com/office/drawing/2014/main" id="{E1722095-506B-2F0F-06EF-39B63192DC77}"/>
              </a:ext>
            </a:extLst>
          </p:cNvPr>
          <p:cNvSpPr txBox="1"/>
          <p:nvPr/>
        </p:nvSpPr>
        <p:spPr>
          <a:xfrm>
            <a:off x="4247891" y="2998880"/>
            <a:ext cx="6568850" cy="2308324"/>
          </a:xfrm>
          <a:prstGeom prst="rect">
            <a:avLst/>
          </a:prstGeom>
          <a:noFill/>
        </p:spPr>
        <p:txBody>
          <a:bodyPr wrap="square">
            <a:spAutoFit/>
          </a:bodyPr>
          <a:lstStyle/>
          <a:p>
            <a:r>
              <a:rPr lang="en-US" sz="2400" dirty="0">
                <a:latin typeface="Arial" panose="020B0604020202020204" pitchFamily="34" charset="0"/>
                <a:ea typeface="Calibri" panose="020F0502020204030204" pitchFamily="34" charset="0"/>
                <a:cs typeface="Arial" panose="020B0604020202020204" pitchFamily="34" charset="0"/>
              </a:rPr>
              <a:t>“An individual, community, or institution (including the State) with clear responsibility (by custom or by law) for the well-being of the child. It most often refers to a person with whom the child lives and who provides daily care to the child.”</a:t>
            </a:r>
          </a:p>
        </p:txBody>
      </p:sp>
      <p:grpSp>
        <p:nvGrpSpPr>
          <p:cNvPr id="13" name="Group 12">
            <a:extLst>
              <a:ext uri="{FF2B5EF4-FFF2-40B4-BE49-F238E27FC236}">
                <a16:creationId xmlns:a16="http://schemas.microsoft.com/office/drawing/2014/main" id="{1E10EBB4-EF16-99EA-3900-C23BF6E3B404}"/>
              </a:ext>
            </a:extLst>
          </p:cNvPr>
          <p:cNvGrpSpPr/>
          <p:nvPr/>
        </p:nvGrpSpPr>
        <p:grpSpPr>
          <a:xfrm>
            <a:off x="8287067" y="1523803"/>
            <a:ext cx="2156586" cy="991572"/>
            <a:chOff x="2799225" y="1528989"/>
            <a:chExt cx="4843224" cy="991572"/>
          </a:xfrm>
          <a:solidFill>
            <a:schemeClr val="accent3"/>
          </a:solidFill>
        </p:grpSpPr>
        <p:sp>
          <p:nvSpPr>
            <p:cNvPr id="14" name="Rectangle 13">
              <a:extLst>
                <a:ext uri="{FF2B5EF4-FFF2-40B4-BE49-F238E27FC236}">
                  <a16:creationId xmlns:a16="http://schemas.microsoft.com/office/drawing/2014/main" id="{8F194611-F6E2-AE6B-D031-7DEE3D800906}"/>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Parallelogram 14">
              <a:extLst>
                <a:ext uri="{FF2B5EF4-FFF2-40B4-BE49-F238E27FC236}">
                  <a16:creationId xmlns:a16="http://schemas.microsoft.com/office/drawing/2014/main" id="{FCE54900-D3F7-0587-4043-0F2E1752091F}"/>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Parallelogram 15">
              <a:extLst>
                <a:ext uri="{FF2B5EF4-FFF2-40B4-BE49-F238E27FC236}">
                  <a16:creationId xmlns:a16="http://schemas.microsoft.com/office/drawing/2014/main" id="{B37C4235-0479-574C-7742-71449C688735}"/>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5306349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F34D2-FA98-44F5-8D5A-F2E3ED689ADC}"/>
              </a:ext>
            </a:extLst>
          </p:cNvPr>
          <p:cNvSpPr>
            <a:spLocks noGrp="1"/>
          </p:cNvSpPr>
          <p:nvPr>
            <p:ph type="title"/>
          </p:nvPr>
        </p:nvSpPr>
        <p:spPr/>
        <p:txBody>
          <a:bodyPr>
            <a:normAutofit/>
          </a:bodyPr>
          <a:lstStyle/>
          <a:p>
            <a:r>
              <a:rPr lang="en-US" dirty="0"/>
              <a:t>Protective Factors</a:t>
            </a:r>
            <a:endParaRPr lang="en-CA" dirty="0"/>
          </a:p>
        </p:txBody>
      </p:sp>
      <p:sp>
        <p:nvSpPr>
          <p:cNvPr id="4" name="TextBox 3">
            <a:extLst>
              <a:ext uri="{FF2B5EF4-FFF2-40B4-BE49-F238E27FC236}">
                <a16:creationId xmlns:a16="http://schemas.microsoft.com/office/drawing/2014/main" id="{0469F02F-00DC-275E-A719-3E7AB2716A2A}"/>
              </a:ext>
            </a:extLst>
          </p:cNvPr>
          <p:cNvSpPr txBox="1"/>
          <p:nvPr/>
        </p:nvSpPr>
        <p:spPr>
          <a:xfrm>
            <a:off x="838200" y="4429547"/>
            <a:ext cx="2334827"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PROTECTIVE FACTORS</a:t>
            </a:r>
            <a:endParaRPr lang="en-BE" sz="24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7884A950-EDB4-B02A-3636-68ECE9A64BF6}"/>
              </a:ext>
            </a:extLst>
          </p:cNvPr>
          <p:cNvGrpSpPr/>
          <p:nvPr/>
        </p:nvGrpSpPr>
        <p:grpSpPr>
          <a:xfrm>
            <a:off x="10228983" y="337468"/>
            <a:ext cx="1587872" cy="1368854"/>
            <a:chOff x="10228983" y="337468"/>
            <a:chExt cx="1587872" cy="1368854"/>
          </a:xfrm>
        </p:grpSpPr>
        <p:sp>
          <p:nvSpPr>
            <p:cNvPr id="7" name="Hexagon 6">
              <a:extLst>
                <a:ext uri="{FF2B5EF4-FFF2-40B4-BE49-F238E27FC236}">
                  <a16:creationId xmlns:a16="http://schemas.microsoft.com/office/drawing/2014/main" id="{D98A4001-B5E6-0D3C-64FE-02F0F4828EE5}"/>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id="{27C0AE10-DC4C-65A9-7CE2-20BF9E3D44F2}"/>
                </a:ext>
              </a:extLst>
            </p:cNvPr>
            <p:cNvGrpSpPr/>
            <p:nvPr/>
          </p:nvGrpSpPr>
          <p:grpSpPr>
            <a:xfrm>
              <a:off x="10621771" y="762700"/>
              <a:ext cx="562136" cy="634675"/>
              <a:chOff x="760175" y="830142"/>
              <a:chExt cx="867619" cy="979579"/>
            </a:xfrm>
          </p:grpSpPr>
          <p:sp>
            <p:nvSpPr>
              <p:cNvPr id="19" name="Rectangle 18">
                <a:extLst>
                  <a:ext uri="{FF2B5EF4-FFF2-40B4-BE49-F238E27FC236}">
                    <a16:creationId xmlns:a16="http://schemas.microsoft.com/office/drawing/2014/main" id="{FACE1D9B-6D0D-B793-4AFE-4939D5F30F79}"/>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19</a:t>
                </a:r>
              </a:p>
            </p:txBody>
          </p:sp>
          <p:sp>
            <p:nvSpPr>
              <p:cNvPr id="21" name="Rectangle 20">
                <a:extLst>
                  <a:ext uri="{FF2B5EF4-FFF2-40B4-BE49-F238E27FC236}">
                    <a16:creationId xmlns:a16="http://schemas.microsoft.com/office/drawing/2014/main" id="{52D3FDBE-778F-9B3D-3015-80E584A1F350}"/>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21BDC85A-EE58-2618-B0D3-9AE783AE5BD1}"/>
                </a:ext>
              </a:extLst>
            </p:cNvPr>
            <p:cNvGrpSpPr/>
            <p:nvPr/>
          </p:nvGrpSpPr>
          <p:grpSpPr>
            <a:xfrm>
              <a:off x="11325415" y="762701"/>
              <a:ext cx="182192" cy="634674"/>
              <a:chOff x="2121762" y="2323619"/>
              <a:chExt cx="200378" cy="825210"/>
            </a:xfrm>
          </p:grpSpPr>
          <p:sp>
            <p:nvSpPr>
              <p:cNvPr id="10" name="Isosceles Triangle 9">
                <a:extLst>
                  <a:ext uri="{FF2B5EF4-FFF2-40B4-BE49-F238E27FC236}">
                    <a16:creationId xmlns:a16="http://schemas.microsoft.com/office/drawing/2014/main" id="{F1112F4C-0F89-7CC3-3F7B-15EF22EC8971}"/>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77B492F2-B8FE-A2E2-9988-C3E02C7D496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11" name="Rectangle: Rounded Corners 10">
            <a:extLst>
              <a:ext uri="{FF2B5EF4-FFF2-40B4-BE49-F238E27FC236}">
                <a16:creationId xmlns:a16="http://schemas.microsoft.com/office/drawing/2014/main" id="{324D8B46-5759-ECAB-5377-6BF4E2370327}"/>
              </a:ext>
            </a:extLst>
          </p:cNvPr>
          <p:cNvSpPr/>
          <p:nvPr/>
        </p:nvSpPr>
        <p:spPr>
          <a:xfrm>
            <a:off x="3996650" y="3339805"/>
            <a:ext cx="6335625"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4" name="Group 23">
            <a:extLst>
              <a:ext uri="{FF2B5EF4-FFF2-40B4-BE49-F238E27FC236}">
                <a16:creationId xmlns:a16="http://schemas.microsoft.com/office/drawing/2014/main" id="{BF82B756-74EE-B4E6-F67F-EA11C79DFE10}"/>
              </a:ext>
            </a:extLst>
          </p:cNvPr>
          <p:cNvGrpSpPr/>
          <p:nvPr/>
        </p:nvGrpSpPr>
        <p:grpSpPr>
          <a:xfrm>
            <a:off x="3996650" y="4195820"/>
            <a:ext cx="2934260" cy="1349137"/>
            <a:chOff x="2799225" y="1528989"/>
            <a:chExt cx="4843224" cy="991572"/>
          </a:xfrm>
          <a:solidFill>
            <a:schemeClr val="accent5"/>
          </a:solidFill>
        </p:grpSpPr>
        <p:sp>
          <p:nvSpPr>
            <p:cNvPr id="25" name="Rectangle 24">
              <a:extLst>
                <a:ext uri="{FF2B5EF4-FFF2-40B4-BE49-F238E27FC236}">
                  <a16:creationId xmlns:a16="http://schemas.microsoft.com/office/drawing/2014/main" id="{2B1BF2FD-0DDD-797D-6CE3-14826FE4A13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Parallelogram 25">
              <a:extLst>
                <a:ext uri="{FF2B5EF4-FFF2-40B4-BE49-F238E27FC236}">
                  <a16:creationId xmlns:a16="http://schemas.microsoft.com/office/drawing/2014/main" id="{DCC7E5C1-E454-2870-03ED-AA8BB7A619C4}"/>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Parallelogram 26">
              <a:extLst>
                <a:ext uri="{FF2B5EF4-FFF2-40B4-BE49-F238E27FC236}">
                  <a16:creationId xmlns:a16="http://schemas.microsoft.com/office/drawing/2014/main" id="{4B48DA1E-12B6-5441-ABC1-CDD5D24EC18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8" name="Group 27">
            <a:extLst>
              <a:ext uri="{FF2B5EF4-FFF2-40B4-BE49-F238E27FC236}">
                <a16:creationId xmlns:a16="http://schemas.microsoft.com/office/drawing/2014/main" id="{E0AC4AB8-5CFC-293D-9ABF-5D1813D6A14C}"/>
              </a:ext>
            </a:extLst>
          </p:cNvPr>
          <p:cNvGrpSpPr/>
          <p:nvPr/>
        </p:nvGrpSpPr>
        <p:grpSpPr>
          <a:xfrm>
            <a:off x="7398015" y="4172227"/>
            <a:ext cx="2934260" cy="1349137"/>
            <a:chOff x="2799225" y="1528989"/>
            <a:chExt cx="4843224" cy="991572"/>
          </a:xfrm>
          <a:solidFill>
            <a:schemeClr val="accent3"/>
          </a:solidFill>
        </p:grpSpPr>
        <p:sp>
          <p:nvSpPr>
            <p:cNvPr id="29" name="Rectangle 28">
              <a:extLst>
                <a:ext uri="{FF2B5EF4-FFF2-40B4-BE49-F238E27FC236}">
                  <a16:creationId xmlns:a16="http://schemas.microsoft.com/office/drawing/2014/main" id="{26D95175-5E19-70CD-B2C3-274C1964F31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Parallelogram 29">
              <a:extLst>
                <a:ext uri="{FF2B5EF4-FFF2-40B4-BE49-F238E27FC236}">
                  <a16:creationId xmlns:a16="http://schemas.microsoft.com/office/drawing/2014/main" id="{F2949F5A-F582-031C-3256-DEB02FC5707A}"/>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Parallelogram 30">
              <a:extLst>
                <a:ext uri="{FF2B5EF4-FFF2-40B4-BE49-F238E27FC236}">
                  <a16:creationId xmlns:a16="http://schemas.microsoft.com/office/drawing/2014/main" id="{9EBE6D26-1F04-791A-7416-CF059AD8B4BD}"/>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2" name="TextBox 31">
            <a:extLst>
              <a:ext uri="{FF2B5EF4-FFF2-40B4-BE49-F238E27FC236}">
                <a16:creationId xmlns:a16="http://schemas.microsoft.com/office/drawing/2014/main" id="{09699DF4-4F1E-62F8-C1C6-11B6A209A7D0}"/>
              </a:ext>
            </a:extLst>
          </p:cNvPr>
          <p:cNvSpPr txBox="1"/>
          <p:nvPr/>
        </p:nvSpPr>
        <p:spPr>
          <a:xfrm>
            <a:off x="4164309" y="4769130"/>
            <a:ext cx="2005010"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Strengths</a:t>
            </a:r>
            <a:endParaRPr lang="en-BE" b="1" dirty="0">
              <a:solidFill>
                <a:schemeClr val="bg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FCEDCFF-A755-A3C3-D532-CF1AE57CC319}"/>
              </a:ext>
            </a:extLst>
          </p:cNvPr>
          <p:cNvSpPr txBox="1"/>
          <p:nvPr/>
        </p:nvSpPr>
        <p:spPr>
          <a:xfrm>
            <a:off x="7601532" y="4639556"/>
            <a:ext cx="2005010" cy="64633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Care and support</a:t>
            </a:r>
            <a:endParaRPr lang="en-BE"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5955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2">
            <a:extLst>
              <a:ext uri="{FF2B5EF4-FFF2-40B4-BE49-F238E27FC236}">
                <a16:creationId xmlns:a16="http://schemas.microsoft.com/office/drawing/2014/main" id="{45E20069-62FA-B9BF-E1AB-3F2A3F04275B}"/>
              </a:ext>
            </a:extLst>
          </p:cNvPr>
          <p:cNvSpPr txBox="1">
            <a:spLocks/>
          </p:cNvSpPr>
          <p:nvPr/>
        </p:nvSpPr>
        <p:spPr>
          <a:xfrm>
            <a:off x="796386" y="3099692"/>
            <a:ext cx="5915913"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5400" b="1" dirty="0">
                <a:solidFill>
                  <a:schemeClr val="bg1">
                    <a:lumMod val="75000"/>
                  </a:schemeClr>
                </a:solidFill>
                <a:latin typeface="Garamond"/>
              </a:rPr>
              <a:t>Extra slide for facilitator notes</a:t>
            </a:r>
            <a:endParaRPr lang="en-CA" sz="5400" b="1" dirty="0">
              <a:solidFill>
                <a:schemeClr val="bg1">
                  <a:lumMod val="75000"/>
                </a:schemeClr>
              </a:solidFill>
            </a:endParaRPr>
          </a:p>
        </p:txBody>
      </p:sp>
    </p:spTree>
    <p:extLst>
      <p:ext uri="{BB962C8B-B14F-4D97-AF65-F5344CB8AC3E}">
        <p14:creationId xmlns:p14="http://schemas.microsoft.com/office/powerpoint/2010/main" val="3671152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1586-0598-DD83-DDB5-81056922D604}"/>
              </a:ext>
            </a:extLst>
          </p:cNvPr>
          <p:cNvSpPr>
            <a:spLocks noGrp="1"/>
          </p:cNvSpPr>
          <p:nvPr>
            <p:ph type="title"/>
          </p:nvPr>
        </p:nvSpPr>
        <p:spPr/>
        <p:txBody>
          <a:bodyPr/>
          <a:lstStyle/>
          <a:p>
            <a:r>
              <a:rPr lang="en-GB" dirty="0"/>
              <a:t>Child protection risk analysis</a:t>
            </a:r>
            <a:endParaRPr lang="en-BE" dirty="0"/>
          </a:p>
        </p:txBody>
      </p:sp>
      <p:sp>
        <p:nvSpPr>
          <p:cNvPr id="15" name="Arrow: Down 14">
            <a:extLst>
              <a:ext uri="{FF2B5EF4-FFF2-40B4-BE49-F238E27FC236}">
                <a16:creationId xmlns:a16="http://schemas.microsoft.com/office/drawing/2014/main" id="{161DC1BA-EC7D-240D-16C4-1CE1BB41685A}"/>
              </a:ext>
            </a:extLst>
          </p:cNvPr>
          <p:cNvSpPr/>
          <p:nvPr/>
        </p:nvSpPr>
        <p:spPr>
          <a:xfrm rot="10800000">
            <a:off x="3851631" y="1707873"/>
            <a:ext cx="1028699" cy="1519844"/>
          </a:xfrm>
          <a:prstGeom prst="downArrow">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6" name="Arrow: Down 15">
            <a:extLst>
              <a:ext uri="{FF2B5EF4-FFF2-40B4-BE49-F238E27FC236}">
                <a16:creationId xmlns:a16="http://schemas.microsoft.com/office/drawing/2014/main" id="{27BBB771-FA39-065F-234D-A3C56DD83BDE}"/>
              </a:ext>
            </a:extLst>
          </p:cNvPr>
          <p:cNvSpPr/>
          <p:nvPr/>
        </p:nvSpPr>
        <p:spPr>
          <a:xfrm>
            <a:off x="3851633" y="4170590"/>
            <a:ext cx="1028698" cy="1519843"/>
          </a:xfrm>
          <a:prstGeom prst="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8" name="TextBox 17">
            <a:extLst>
              <a:ext uri="{FF2B5EF4-FFF2-40B4-BE49-F238E27FC236}">
                <a16:creationId xmlns:a16="http://schemas.microsoft.com/office/drawing/2014/main" id="{F45665F0-0A6A-79AE-8788-BD510A148E06}"/>
              </a:ext>
            </a:extLst>
          </p:cNvPr>
          <p:cNvSpPr txBox="1"/>
          <p:nvPr/>
        </p:nvSpPr>
        <p:spPr>
          <a:xfrm>
            <a:off x="673891" y="3085614"/>
            <a:ext cx="2810915" cy="1569660"/>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RISK </a:t>
            </a:r>
            <a:r>
              <a:rPr lang="en-GB" sz="2400" dirty="0">
                <a:latin typeface="Arial" panose="020B0604020202020204" pitchFamily="34" charset="0"/>
                <a:cs typeface="Arial" panose="020B0604020202020204" pitchFamily="34" charset="0"/>
              </a:rPr>
              <a:t>is the likelihood that harm will happen to the child</a:t>
            </a:r>
            <a:endParaRPr lang="en-BE" sz="2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FAEE069-9CC4-6AAD-4080-416B33703FB5}"/>
              </a:ext>
            </a:extLst>
          </p:cNvPr>
          <p:cNvSpPr txBox="1"/>
          <p:nvPr/>
        </p:nvSpPr>
        <p:spPr>
          <a:xfrm>
            <a:off x="3335671" y="2098236"/>
            <a:ext cx="723900" cy="892552"/>
          </a:xfrm>
          <a:prstGeom prst="rect">
            <a:avLst/>
          </a:prstGeom>
          <a:noFill/>
        </p:spPr>
        <p:txBody>
          <a:bodyPr wrap="square" rtlCol="0">
            <a:spAutoFit/>
          </a:bodyPr>
          <a:lstStyle/>
          <a:p>
            <a:pPr algn="ctr"/>
            <a:r>
              <a:rPr lang="en-GB" sz="5200" dirty="0">
                <a:solidFill>
                  <a:srgbClr val="E05740"/>
                </a:solidFill>
                <a:latin typeface="Berlin Sans FB" panose="020E0602020502020306" pitchFamily="34" charset="0"/>
              </a:rPr>
              <a:t>+</a:t>
            </a:r>
            <a:endParaRPr lang="en-BE" sz="5200" dirty="0">
              <a:solidFill>
                <a:srgbClr val="E05740"/>
              </a:solidFill>
              <a:latin typeface="Berlin Sans FB" panose="020E0602020502020306" pitchFamily="34" charset="0"/>
            </a:endParaRPr>
          </a:p>
        </p:txBody>
      </p:sp>
      <p:sp>
        <p:nvSpPr>
          <p:cNvPr id="20" name="TextBox 19">
            <a:extLst>
              <a:ext uri="{FF2B5EF4-FFF2-40B4-BE49-F238E27FC236}">
                <a16:creationId xmlns:a16="http://schemas.microsoft.com/office/drawing/2014/main" id="{603DC987-2FAC-F7B7-3877-4E5BBDD50991}"/>
              </a:ext>
            </a:extLst>
          </p:cNvPr>
          <p:cNvSpPr txBox="1"/>
          <p:nvPr/>
        </p:nvSpPr>
        <p:spPr>
          <a:xfrm>
            <a:off x="3335671" y="4507298"/>
            <a:ext cx="723900" cy="892552"/>
          </a:xfrm>
          <a:prstGeom prst="rect">
            <a:avLst/>
          </a:prstGeom>
          <a:noFill/>
        </p:spPr>
        <p:txBody>
          <a:bodyPr wrap="square" rtlCol="0">
            <a:spAutoFit/>
          </a:bodyPr>
          <a:lstStyle/>
          <a:p>
            <a:pPr algn="ctr"/>
            <a:r>
              <a:rPr lang="en-GB" sz="5200" dirty="0">
                <a:solidFill>
                  <a:schemeClr val="accent3">
                    <a:lumMod val="75000"/>
                  </a:schemeClr>
                </a:solidFill>
                <a:latin typeface="Berlin Sans FB" panose="020E0602020502020306" pitchFamily="34" charset="0"/>
              </a:rPr>
              <a:t>-</a:t>
            </a:r>
            <a:endParaRPr lang="en-BE" sz="5200" dirty="0">
              <a:solidFill>
                <a:schemeClr val="accent3">
                  <a:lumMod val="75000"/>
                </a:schemeClr>
              </a:solidFill>
              <a:latin typeface="Berlin Sans FB" panose="020E0602020502020306" pitchFamily="34" charset="0"/>
            </a:endParaRPr>
          </a:p>
        </p:txBody>
      </p:sp>
      <p:sp>
        <p:nvSpPr>
          <p:cNvPr id="8" name="Rectangle: Rounded Corners 7">
            <a:extLst>
              <a:ext uri="{FF2B5EF4-FFF2-40B4-BE49-F238E27FC236}">
                <a16:creationId xmlns:a16="http://schemas.microsoft.com/office/drawing/2014/main" id="{720BA242-D4B8-9D22-9BEC-B3885BC1D9FF}"/>
              </a:ext>
            </a:extLst>
          </p:cNvPr>
          <p:cNvSpPr/>
          <p:nvPr/>
        </p:nvSpPr>
        <p:spPr>
          <a:xfrm>
            <a:off x="3540326" y="3665995"/>
            <a:ext cx="7977783" cy="366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9" name="Group 8">
            <a:extLst>
              <a:ext uri="{FF2B5EF4-FFF2-40B4-BE49-F238E27FC236}">
                <a16:creationId xmlns:a16="http://schemas.microsoft.com/office/drawing/2014/main" id="{571A991C-82AA-B7FC-6004-13FBAEFD3DBE}"/>
              </a:ext>
            </a:extLst>
          </p:cNvPr>
          <p:cNvGrpSpPr/>
          <p:nvPr/>
        </p:nvGrpSpPr>
        <p:grpSpPr>
          <a:xfrm>
            <a:off x="5182484" y="4377092"/>
            <a:ext cx="2934260" cy="1349137"/>
            <a:chOff x="2799225" y="1528989"/>
            <a:chExt cx="4843224" cy="991572"/>
          </a:xfrm>
          <a:solidFill>
            <a:schemeClr val="accent5"/>
          </a:solidFill>
        </p:grpSpPr>
        <p:sp>
          <p:nvSpPr>
            <p:cNvPr id="10" name="Rectangle 9">
              <a:extLst>
                <a:ext uri="{FF2B5EF4-FFF2-40B4-BE49-F238E27FC236}">
                  <a16:creationId xmlns:a16="http://schemas.microsoft.com/office/drawing/2014/main" id="{77930793-D227-2999-7B71-316F17C71A97}"/>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allelogram 10">
              <a:extLst>
                <a:ext uri="{FF2B5EF4-FFF2-40B4-BE49-F238E27FC236}">
                  <a16:creationId xmlns:a16="http://schemas.microsoft.com/office/drawing/2014/main" id="{791F6427-50EB-5401-1266-F19D337E4616}"/>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Parallelogram 11">
              <a:extLst>
                <a:ext uri="{FF2B5EF4-FFF2-40B4-BE49-F238E27FC236}">
                  <a16:creationId xmlns:a16="http://schemas.microsoft.com/office/drawing/2014/main" id="{193F7B11-43B4-90DF-390A-86E96D257DD4}"/>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 name="Group 12">
            <a:extLst>
              <a:ext uri="{FF2B5EF4-FFF2-40B4-BE49-F238E27FC236}">
                <a16:creationId xmlns:a16="http://schemas.microsoft.com/office/drawing/2014/main" id="{0D638F88-5ECD-A4D7-54A9-6CA43945220B}"/>
              </a:ext>
            </a:extLst>
          </p:cNvPr>
          <p:cNvGrpSpPr/>
          <p:nvPr/>
        </p:nvGrpSpPr>
        <p:grpSpPr>
          <a:xfrm>
            <a:off x="8583849" y="4353499"/>
            <a:ext cx="2934260" cy="1349137"/>
            <a:chOff x="2799225" y="1528989"/>
            <a:chExt cx="4843224" cy="991572"/>
          </a:xfrm>
          <a:solidFill>
            <a:schemeClr val="accent3"/>
          </a:solidFill>
        </p:grpSpPr>
        <p:sp>
          <p:nvSpPr>
            <p:cNvPr id="14" name="Rectangle 13">
              <a:extLst>
                <a:ext uri="{FF2B5EF4-FFF2-40B4-BE49-F238E27FC236}">
                  <a16:creationId xmlns:a16="http://schemas.microsoft.com/office/drawing/2014/main" id="{54076A8D-B317-FC9B-8A2D-15206E69B27A}"/>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Parallelogram 16">
              <a:extLst>
                <a:ext uri="{FF2B5EF4-FFF2-40B4-BE49-F238E27FC236}">
                  <a16:creationId xmlns:a16="http://schemas.microsoft.com/office/drawing/2014/main" id="{14A73BF2-A599-A6D2-3210-1A3EDE14748E}"/>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Parallelogram 20">
              <a:extLst>
                <a:ext uri="{FF2B5EF4-FFF2-40B4-BE49-F238E27FC236}">
                  <a16:creationId xmlns:a16="http://schemas.microsoft.com/office/drawing/2014/main" id="{709E0C05-8751-38F8-97D9-4C56F77486BA}"/>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2" name="TextBox 21">
            <a:extLst>
              <a:ext uri="{FF2B5EF4-FFF2-40B4-BE49-F238E27FC236}">
                <a16:creationId xmlns:a16="http://schemas.microsoft.com/office/drawing/2014/main" id="{682C510E-3C1A-D3F2-97E9-90A79F6502D9}"/>
              </a:ext>
            </a:extLst>
          </p:cNvPr>
          <p:cNvSpPr txBox="1"/>
          <p:nvPr/>
        </p:nvSpPr>
        <p:spPr>
          <a:xfrm>
            <a:off x="5350143" y="4918848"/>
            <a:ext cx="2005010"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Strengths</a:t>
            </a:r>
            <a:endParaRPr lang="en-BE" b="1"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701A1AA-67B5-AE34-17B3-E60F8E1D546C}"/>
              </a:ext>
            </a:extLst>
          </p:cNvPr>
          <p:cNvSpPr txBox="1"/>
          <p:nvPr/>
        </p:nvSpPr>
        <p:spPr>
          <a:xfrm>
            <a:off x="8787366" y="4820828"/>
            <a:ext cx="2005010" cy="64633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Care and support</a:t>
            </a:r>
            <a:endParaRPr lang="en-BE" b="1" dirty="0">
              <a:solidFill>
                <a:schemeClr val="bg1"/>
              </a:solidFill>
              <a:latin typeface="Arial" panose="020B0604020202020204" pitchFamily="34" charset="0"/>
              <a:cs typeface="Arial" panose="020B0604020202020204" pitchFamily="34" charset="0"/>
            </a:endParaRPr>
          </a:p>
        </p:txBody>
      </p:sp>
      <p:grpSp>
        <p:nvGrpSpPr>
          <p:cNvPr id="25" name="Group 24">
            <a:extLst>
              <a:ext uri="{FF2B5EF4-FFF2-40B4-BE49-F238E27FC236}">
                <a16:creationId xmlns:a16="http://schemas.microsoft.com/office/drawing/2014/main" id="{B7272639-F751-EBBB-3F6A-A2CF29483C2A}"/>
              </a:ext>
            </a:extLst>
          </p:cNvPr>
          <p:cNvGrpSpPr/>
          <p:nvPr/>
        </p:nvGrpSpPr>
        <p:grpSpPr>
          <a:xfrm>
            <a:off x="5182484" y="1929774"/>
            <a:ext cx="2934260" cy="1349137"/>
            <a:chOff x="2799225" y="1528989"/>
            <a:chExt cx="4843224" cy="991572"/>
          </a:xfrm>
          <a:solidFill>
            <a:schemeClr val="accent2"/>
          </a:solidFill>
        </p:grpSpPr>
        <p:sp>
          <p:nvSpPr>
            <p:cNvPr id="26" name="Rectangle 25">
              <a:extLst>
                <a:ext uri="{FF2B5EF4-FFF2-40B4-BE49-F238E27FC236}">
                  <a16:creationId xmlns:a16="http://schemas.microsoft.com/office/drawing/2014/main" id="{88DE943A-6B3A-FDE0-A72F-7483A38475C2}"/>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Parallelogram 26">
              <a:extLst>
                <a:ext uri="{FF2B5EF4-FFF2-40B4-BE49-F238E27FC236}">
                  <a16:creationId xmlns:a16="http://schemas.microsoft.com/office/drawing/2014/main" id="{FD6F5DC6-5EC6-1287-3C5F-6D7F95A14889}"/>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Parallelogram 27">
              <a:extLst>
                <a:ext uri="{FF2B5EF4-FFF2-40B4-BE49-F238E27FC236}">
                  <a16:creationId xmlns:a16="http://schemas.microsoft.com/office/drawing/2014/main" id="{387A9566-8A8C-A35C-812A-8A7981EDC273}"/>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9" name="Group 28">
            <a:extLst>
              <a:ext uri="{FF2B5EF4-FFF2-40B4-BE49-F238E27FC236}">
                <a16:creationId xmlns:a16="http://schemas.microsoft.com/office/drawing/2014/main" id="{4A155766-ED54-6B4F-16A5-47796A21A4B3}"/>
              </a:ext>
            </a:extLst>
          </p:cNvPr>
          <p:cNvGrpSpPr/>
          <p:nvPr/>
        </p:nvGrpSpPr>
        <p:grpSpPr>
          <a:xfrm>
            <a:off x="8583849" y="1906181"/>
            <a:ext cx="2934260" cy="1349137"/>
            <a:chOff x="2799225" y="1528989"/>
            <a:chExt cx="4843224" cy="991572"/>
          </a:xfrm>
          <a:solidFill>
            <a:schemeClr val="accent1"/>
          </a:solidFill>
        </p:grpSpPr>
        <p:sp>
          <p:nvSpPr>
            <p:cNvPr id="30" name="Rectangle 29">
              <a:extLst>
                <a:ext uri="{FF2B5EF4-FFF2-40B4-BE49-F238E27FC236}">
                  <a16:creationId xmlns:a16="http://schemas.microsoft.com/office/drawing/2014/main" id="{B4AA93E5-1F78-85D1-49A9-49D4B3F0A0D0}"/>
                </a:ext>
              </a:extLst>
            </p:cNvPr>
            <p:cNvSpPr/>
            <p:nvPr/>
          </p:nvSpPr>
          <p:spPr>
            <a:xfrm>
              <a:off x="2799233" y="1651593"/>
              <a:ext cx="398125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Parallelogram 30">
              <a:extLst>
                <a:ext uri="{FF2B5EF4-FFF2-40B4-BE49-F238E27FC236}">
                  <a16:creationId xmlns:a16="http://schemas.microsoft.com/office/drawing/2014/main" id="{7EDD6C4F-78B9-6C0B-366C-E6A390722E6D}"/>
                </a:ext>
              </a:extLst>
            </p:cNvPr>
            <p:cNvSpPr/>
            <p:nvPr/>
          </p:nvSpPr>
          <p:spPr>
            <a:xfrm rot="16200000" flipH="1">
              <a:off x="6778251" y="1648160"/>
              <a:ext cx="941305" cy="787089"/>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Parallelogram 31">
              <a:extLst>
                <a:ext uri="{FF2B5EF4-FFF2-40B4-BE49-F238E27FC236}">
                  <a16:creationId xmlns:a16="http://schemas.microsoft.com/office/drawing/2014/main" id="{CAD36F0E-9318-8178-30E4-7AECFA718B9E}"/>
                </a:ext>
              </a:extLst>
            </p:cNvPr>
            <p:cNvSpPr/>
            <p:nvPr/>
          </p:nvSpPr>
          <p:spPr>
            <a:xfrm flipH="1" flipV="1">
              <a:off x="2799225" y="1528989"/>
              <a:ext cx="4843224" cy="88106"/>
            </a:xfrm>
            <a:prstGeom prst="parallelogram">
              <a:avLst>
                <a:gd name="adj" fmla="val 4127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3" name="TextBox 32">
            <a:extLst>
              <a:ext uri="{FF2B5EF4-FFF2-40B4-BE49-F238E27FC236}">
                <a16:creationId xmlns:a16="http://schemas.microsoft.com/office/drawing/2014/main" id="{68442362-E879-CFF1-CC85-4407D517F413}"/>
              </a:ext>
            </a:extLst>
          </p:cNvPr>
          <p:cNvSpPr txBox="1"/>
          <p:nvPr/>
        </p:nvSpPr>
        <p:spPr>
          <a:xfrm>
            <a:off x="5350143" y="2373510"/>
            <a:ext cx="2005010" cy="64633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Child protection concerns</a:t>
            </a:r>
            <a:endParaRPr lang="en-BE" b="1" dirty="0">
              <a:solidFill>
                <a:schemeClr val="bg1"/>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6B5B494-16F9-9614-47ED-FB00E27038A3}"/>
              </a:ext>
            </a:extLst>
          </p:cNvPr>
          <p:cNvSpPr txBox="1"/>
          <p:nvPr/>
        </p:nvSpPr>
        <p:spPr>
          <a:xfrm>
            <a:off x="8787366" y="2503084"/>
            <a:ext cx="2005010" cy="369332"/>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Vulnerabilities</a:t>
            </a:r>
            <a:endParaRPr lang="en-BE"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9AB3A83-8F27-809B-86E5-2706E0760041}"/>
              </a:ext>
            </a:extLst>
          </p:cNvPr>
          <p:cNvSpPr txBox="1"/>
          <p:nvPr/>
        </p:nvSpPr>
        <p:spPr>
          <a:xfrm>
            <a:off x="3474049" y="1183736"/>
            <a:ext cx="3048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Increase Risk</a:t>
            </a:r>
            <a:endParaRPr lang="en-US" sz="2000" b="1" dirty="0"/>
          </a:p>
        </p:txBody>
      </p:sp>
      <p:sp>
        <p:nvSpPr>
          <p:cNvPr id="4" name="TextBox 3">
            <a:extLst>
              <a:ext uri="{FF2B5EF4-FFF2-40B4-BE49-F238E27FC236}">
                <a16:creationId xmlns:a16="http://schemas.microsoft.com/office/drawing/2014/main" id="{92DEBE46-4760-0F7B-DE97-D0DB5564169B}"/>
              </a:ext>
            </a:extLst>
          </p:cNvPr>
          <p:cNvSpPr txBox="1"/>
          <p:nvPr/>
        </p:nvSpPr>
        <p:spPr>
          <a:xfrm>
            <a:off x="3474048" y="5870754"/>
            <a:ext cx="30480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Decrease Risk</a:t>
            </a:r>
            <a:endParaRPr lang="en-US" sz="2000" b="1" dirty="0"/>
          </a:p>
        </p:txBody>
      </p:sp>
    </p:spTree>
    <p:extLst>
      <p:ext uri="{BB962C8B-B14F-4D97-AF65-F5344CB8AC3E}">
        <p14:creationId xmlns:p14="http://schemas.microsoft.com/office/powerpoint/2010/main" val="745728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Top Corners Rounded 37">
            <a:extLst>
              <a:ext uri="{FF2B5EF4-FFF2-40B4-BE49-F238E27FC236}">
                <a16:creationId xmlns:a16="http://schemas.microsoft.com/office/drawing/2014/main" id="{2154FB0E-8D40-77AD-DA34-EE761FCF48B5}"/>
              </a:ext>
            </a:extLst>
          </p:cNvPr>
          <p:cNvSpPr/>
          <p:nvPr/>
        </p:nvSpPr>
        <p:spPr>
          <a:xfrm rot="16200000">
            <a:off x="3513300" y="1895987"/>
            <a:ext cx="1377308" cy="6458993"/>
          </a:xfrm>
          <a:prstGeom prst="round2SameRect">
            <a:avLst/>
          </a:prstGeom>
          <a:solidFill>
            <a:schemeClr val="accent3">
              <a:lumMod val="75000"/>
              <a:alpha val="2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9" name="Rectangle: Top Corners Rounded 38">
            <a:extLst>
              <a:ext uri="{FF2B5EF4-FFF2-40B4-BE49-F238E27FC236}">
                <a16:creationId xmlns:a16="http://schemas.microsoft.com/office/drawing/2014/main" id="{1F726DC9-4B79-606A-777B-10F2F77731D1}"/>
              </a:ext>
            </a:extLst>
          </p:cNvPr>
          <p:cNvSpPr/>
          <p:nvPr/>
        </p:nvSpPr>
        <p:spPr>
          <a:xfrm rot="5400000">
            <a:off x="8843586" y="3024694"/>
            <a:ext cx="1377308" cy="4201580"/>
          </a:xfrm>
          <a:prstGeom prst="round2Same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Rectangle: Top Corners Rounded 35">
            <a:extLst>
              <a:ext uri="{FF2B5EF4-FFF2-40B4-BE49-F238E27FC236}">
                <a16:creationId xmlns:a16="http://schemas.microsoft.com/office/drawing/2014/main" id="{BA83FF1B-93DE-CAA7-5C60-BC10E1CCE8BD}"/>
              </a:ext>
            </a:extLst>
          </p:cNvPr>
          <p:cNvSpPr/>
          <p:nvPr/>
        </p:nvSpPr>
        <p:spPr>
          <a:xfrm rot="16200000">
            <a:off x="3513300" y="370916"/>
            <a:ext cx="1377308" cy="6458993"/>
          </a:xfrm>
          <a:prstGeom prst="round2SameRect">
            <a:avLst/>
          </a:prstGeom>
          <a:solidFill>
            <a:srgbClr val="FFC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7" name="Rectangle: Top Corners Rounded 36">
            <a:extLst>
              <a:ext uri="{FF2B5EF4-FFF2-40B4-BE49-F238E27FC236}">
                <a16:creationId xmlns:a16="http://schemas.microsoft.com/office/drawing/2014/main" id="{CE6E0E6B-F5A6-8ECD-22D6-BC15E1E2113D}"/>
              </a:ext>
            </a:extLst>
          </p:cNvPr>
          <p:cNvSpPr/>
          <p:nvPr/>
        </p:nvSpPr>
        <p:spPr>
          <a:xfrm rot="5400000">
            <a:off x="8843586" y="1499623"/>
            <a:ext cx="1377308" cy="4201580"/>
          </a:xfrm>
          <a:prstGeom prst="round2Same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5" name="Rectangle: Top Corners Rounded 34">
            <a:extLst>
              <a:ext uri="{FF2B5EF4-FFF2-40B4-BE49-F238E27FC236}">
                <a16:creationId xmlns:a16="http://schemas.microsoft.com/office/drawing/2014/main" id="{6D68D631-6B1B-1F9D-B230-BD0DCF65FFFC}"/>
              </a:ext>
            </a:extLst>
          </p:cNvPr>
          <p:cNvSpPr/>
          <p:nvPr/>
        </p:nvSpPr>
        <p:spPr>
          <a:xfrm rot="16200000">
            <a:off x="3513300" y="-1124221"/>
            <a:ext cx="1377308" cy="6458993"/>
          </a:xfrm>
          <a:prstGeom prst="round2SameRect">
            <a:avLst/>
          </a:prstGeom>
          <a:solidFill>
            <a:srgbClr val="E0574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Rectangle: Top Corners Rounded 15">
            <a:extLst>
              <a:ext uri="{FF2B5EF4-FFF2-40B4-BE49-F238E27FC236}">
                <a16:creationId xmlns:a16="http://schemas.microsoft.com/office/drawing/2014/main" id="{74F77DBA-9A85-F9D7-1F8F-38B5FBD18BF2}"/>
              </a:ext>
            </a:extLst>
          </p:cNvPr>
          <p:cNvSpPr/>
          <p:nvPr/>
        </p:nvSpPr>
        <p:spPr>
          <a:xfrm rot="5400000">
            <a:off x="8843586" y="4486"/>
            <a:ext cx="1377308" cy="4201580"/>
          </a:xfrm>
          <a:prstGeom prst="round2SameRect">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latin typeface="Arial"/>
                <a:cs typeface="Arial"/>
              </a:rPr>
              <a:t>Risk Levels</a:t>
            </a:r>
          </a:p>
        </p:txBody>
      </p:sp>
      <p:sp>
        <p:nvSpPr>
          <p:cNvPr id="4" name="TextBox 3">
            <a:extLst>
              <a:ext uri="{FF2B5EF4-FFF2-40B4-BE49-F238E27FC236}">
                <a16:creationId xmlns:a16="http://schemas.microsoft.com/office/drawing/2014/main" id="{404059A2-675D-69F4-CF75-3E7393957EFF}"/>
              </a:ext>
            </a:extLst>
          </p:cNvPr>
          <p:cNvSpPr txBox="1"/>
          <p:nvPr/>
        </p:nvSpPr>
        <p:spPr>
          <a:xfrm>
            <a:off x="7897901" y="1952269"/>
            <a:ext cx="1463814" cy="369332"/>
          </a:xfrm>
          <a:prstGeom prst="rect">
            <a:avLst/>
          </a:prstGeom>
          <a:noFill/>
        </p:spPr>
        <p:txBody>
          <a:bodyPr wrap="square" lIns="91440" tIns="45720" rIns="91440" bIns="45720" rtlCol="0" anchor="t">
            <a:spAutoFit/>
          </a:bodyPr>
          <a:lstStyle/>
          <a:p>
            <a:r>
              <a:rPr lang="en-GB" b="1" dirty="0">
                <a:solidFill>
                  <a:schemeClr val="bg1"/>
                </a:solidFill>
                <a:latin typeface="Arial" panose="020B0604020202020204" pitchFamily="34" charset="0"/>
                <a:cs typeface="Arial" panose="020B0604020202020204" pitchFamily="34" charset="0"/>
              </a:rPr>
              <a:t>HIGH RISK </a:t>
            </a:r>
            <a:endParaRPr lang="en-BE"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97EA99A-3970-C96E-A37C-8FDDEF6742D7}"/>
              </a:ext>
            </a:extLst>
          </p:cNvPr>
          <p:cNvSpPr txBox="1"/>
          <p:nvPr/>
        </p:nvSpPr>
        <p:spPr>
          <a:xfrm>
            <a:off x="7897901" y="5036509"/>
            <a:ext cx="1855699" cy="369332"/>
          </a:xfrm>
          <a:prstGeom prst="rect">
            <a:avLst/>
          </a:prstGeom>
          <a:noFill/>
        </p:spPr>
        <p:txBody>
          <a:bodyPr wrap="square" lIns="91440" tIns="45720" rIns="91440" bIns="45720" rtlCol="0" anchor="t">
            <a:spAutoFit/>
          </a:bodyPr>
          <a:lstStyle/>
          <a:p>
            <a:r>
              <a:rPr lang="en-GB" b="1" dirty="0">
                <a:solidFill>
                  <a:schemeClr val="bg1"/>
                </a:solidFill>
                <a:latin typeface="Arial" panose="020B0604020202020204" pitchFamily="34" charset="0"/>
                <a:cs typeface="Arial" panose="020B0604020202020204" pitchFamily="34" charset="0"/>
              </a:rPr>
              <a:t>LOW RISK </a:t>
            </a:r>
            <a:endParaRPr lang="en-BE" b="1"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DBFF25-A5D9-64C0-708A-020DD1D35E15}"/>
              </a:ext>
            </a:extLst>
          </p:cNvPr>
          <p:cNvSpPr txBox="1"/>
          <p:nvPr/>
        </p:nvSpPr>
        <p:spPr>
          <a:xfrm>
            <a:off x="7897901" y="3456246"/>
            <a:ext cx="1855699" cy="369332"/>
          </a:xfrm>
          <a:prstGeom prst="rect">
            <a:avLst/>
          </a:prstGeom>
          <a:noFill/>
        </p:spPr>
        <p:txBody>
          <a:bodyPr wrap="square" lIns="91440" tIns="45720" rIns="91440" bIns="45720" rtlCol="0" anchor="t">
            <a:spAutoFit/>
          </a:bodyPr>
          <a:lstStyle/>
          <a:p>
            <a:r>
              <a:rPr lang="en-GB" b="1" dirty="0">
                <a:solidFill>
                  <a:schemeClr val="bg1"/>
                </a:solidFill>
                <a:latin typeface="Arial" panose="020B0604020202020204" pitchFamily="34" charset="0"/>
                <a:cs typeface="Arial" panose="020B0604020202020204" pitchFamily="34" charset="0"/>
              </a:rPr>
              <a:t>MEDIUM RISK </a:t>
            </a:r>
            <a:endParaRPr lang="en-BE" b="1"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DE2937-C546-B7F3-341B-1FAE1092DC83}"/>
              </a:ext>
            </a:extLst>
          </p:cNvPr>
          <p:cNvSpPr txBox="1"/>
          <p:nvPr/>
        </p:nvSpPr>
        <p:spPr>
          <a:xfrm>
            <a:off x="1273040" y="1705340"/>
            <a:ext cx="2529505" cy="923330"/>
          </a:xfrm>
          <a:prstGeom prst="rect">
            <a:avLst/>
          </a:prstGeom>
          <a:noFill/>
        </p:spPr>
        <p:txBody>
          <a:bodyPr wrap="square" lIns="91440" tIns="45720" rIns="91440" bIns="45720" rtlCol="0" anchor="t">
            <a:spAutoFit/>
          </a:bodyPr>
          <a:lstStyle/>
          <a:p>
            <a:r>
              <a:rPr lang="en-US" dirty="0">
                <a:effectLst/>
                <a:latin typeface="Arial" panose="020B0604020202020204" pitchFamily="34" charset="0"/>
                <a:cs typeface="Arial" panose="020B0604020202020204" pitchFamily="34" charset="0"/>
              </a:rPr>
              <a:t>Child significantly harmed or at immediate risk of harm</a:t>
            </a:r>
          </a:p>
        </p:txBody>
      </p:sp>
      <p:cxnSp>
        <p:nvCxnSpPr>
          <p:cNvPr id="15" name="Straight Arrow Connector 14">
            <a:extLst>
              <a:ext uri="{FF2B5EF4-FFF2-40B4-BE49-F238E27FC236}">
                <a16:creationId xmlns:a16="http://schemas.microsoft.com/office/drawing/2014/main" id="{96DB61DF-AFF7-E400-E698-156AECF08958}"/>
              </a:ext>
            </a:extLst>
          </p:cNvPr>
          <p:cNvCxnSpPr>
            <a:cxnSpLocks/>
          </p:cNvCxnSpPr>
          <p:nvPr/>
        </p:nvCxnSpPr>
        <p:spPr>
          <a:xfrm>
            <a:off x="4043214" y="2167005"/>
            <a:ext cx="605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08BE714-576B-07E0-5459-DBFAAF60A925}"/>
              </a:ext>
            </a:extLst>
          </p:cNvPr>
          <p:cNvSpPr txBox="1"/>
          <p:nvPr/>
        </p:nvSpPr>
        <p:spPr>
          <a:xfrm>
            <a:off x="4860472" y="1843840"/>
            <a:ext cx="2193897" cy="646331"/>
          </a:xfrm>
          <a:prstGeom prst="rect">
            <a:avLst/>
          </a:prstGeom>
          <a:noFill/>
        </p:spPr>
        <p:txBody>
          <a:bodyPr wrap="square" lIns="91440" tIns="45720" rIns="91440" bIns="45720" rtlCol="0" anchor="t">
            <a:spAutoFit/>
          </a:bodyPr>
          <a:lstStyle/>
          <a:p>
            <a:r>
              <a:rPr lang="en-US" dirty="0">
                <a:latin typeface="Arial" panose="020B0604020202020204" pitchFamily="34" charset="0"/>
                <a:cs typeface="Arial" panose="020B0604020202020204" pitchFamily="34" charset="0"/>
              </a:rPr>
              <a:t>Urgent action and follow-up required</a:t>
            </a:r>
            <a:r>
              <a:rPr lang="en-US" dirty="0">
                <a:effectLst/>
                <a:latin typeface="Arial" panose="020B0604020202020204" pitchFamily="34" charset="0"/>
                <a:cs typeface="Arial" panose="020B0604020202020204" pitchFamily="34" charset="0"/>
              </a:rPr>
              <a:t> </a:t>
            </a:r>
            <a:endParaRPr lang="en-BE"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67A95C4-4467-A25E-F1D6-516D5335A5D7}"/>
              </a:ext>
            </a:extLst>
          </p:cNvPr>
          <p:cNvSpPr txBox="1"/>
          <p:nvPr/>
        </p:nvSpPr>
        <p:spPr>
          <a:xfrm>
            <a:off x="1273040" y="3348336"/>
            <a:ext cx="2529505" cy="646331"/>
          </a:xfrm>
          <a:prstGeom prst="rect">
            <a:avLst/>
          </a:prstGeom>
          <a:noFill/>
        </p:spPr>
        <p:txBody>
          <a:bodyPr wrap="square" lIns="91440" tIns="45720" rIns="91440" bIns="45720" rtlCol="0" anchor="t">
            <a:spAutoFit/>
          </a:bodyPr>
          <a:lstStyle/>
          <a:p>
            <a:r>
              <a:rPr lang="en-US" dirty="0">
                <a:effectLst/>
                <a:latin typeface="Arial" panose="020B0604020202020204" pitchFamily="34" charset="0"/>
                <a:cs typeface="Arial" panose="020B0604020202020204" pitchFamily="34" charset="0"/>
              </a:rPr>
              <a:t>Child harmed or at risk of </a:t>
            </a:r>
            <a:r>
              <a:rPr lang="en-US" dirty="0">
                <a:latin typeface="Arial" panose="020B0604020202020204" pitchFamily="34" charset="0"/>
                <a:cs typeface="Arial" panose="020B0604020202020204" pitchFamily="34" charset="0"/>
              </a:rPr>
              <a:t>harm </a:t>
            </a:r>
            <a:r>
              <a:rPr lang="en-US" dirty="0">
                <a:effectLst/>
                <a:latin typeface="Arial" panose="020B0604020202020204" pitchFamily="34" charset="0"/>
                <a:cs typeface="Arial" panose="020B0604020202020204" pitchFamily="34" charset="0"/>
              </a:rPr>
              <a:t>in the future</a:t>
            </a:r>
          </a:p>
        </p:txBody>
      </p:sp>
      <p:cxnSp>
        <p:nvCxnSpPr>
          <p:cNvPr id="22" name="Straight Arrow Connector 21">
            <a:extLst>
              <a:ext uri="{FF2B5EF4-FFF2-40B4-BE49-F238E27FC236}">
                <a16:creationId xmlns:a16="http://schemas.microsoft.com/office/drawing/2014/main" id="{189069CD-F394-9995-E455-298DCF8475C7}"/>
              </a:ext>
            </a:extLst>
          </p:cNvPr>
          <p:cNvCxnSpPr>
            <a:cxnSpLocks/>
          </p:cNvCxnSpPr>
          <p:nvPr/>
        </p:nvCxnSpPr>
        <p:spPr>
          <a:xfrm>
            <a:off x="4043214" y="3671501"/>
            <a:ext cx="605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DB6861C-2A99-0DD3-AAF1-8FCE2385B06D}"/>
              </a:ext>
            </a:extLst>
          </p:cNvPr>
          <p:cNvSpPr txBox="1"/>
          <p:nvPr/>
        </p:nvSpPr>
        <p:spPr>
          <a:xfrm>
            <a:off x="4860472" y="3348336"/>
            <a:ext cx="2193897" cy="646331"/>
          </a:xfrm>
          <a:prstGeom prst="rect">
            <a:avLst/>
          </a:prstGeom>
          <a:noFill/>
        </p:spPr>
        <p:txBody>
          <a:bodyPr wrap="square" lIns="91440" tIns="45720" rIns="91440" bIns="45720" rtlCol="0" anchor="t">
            <a:spAutoFit/>
          </a:bodyPr>
          <a:lstStyle/>
          <a:p>
            <a:r>
              <a:rPr lang="en-US" dirty="0">
                <a:effectLst/>
                <a:latin typeface="Arial" panose="020B0604020202020204" pitchFamily="34" charset="0"/>
                <a:ea typeface="Helvetica Neue" panose="020B0604020202020204" charset="0"/>
                <a:cs typeface="Arial" panose="020B0604020202020204" pitchFamily="34" charset="0"/>
              </a:rPr>
              <a:t>Response and follow-up required</a:t>
            </a:r>
            <a:r>
              <a:rPr lang="en-US" dirty="0">
                <a:latin typeface="Arial" panose="020B0604020202020204" pitchFamily="34" charset="0"/>
                <a:ea typeface="Helvetica Neue" panose="020B0604020202020204" charset="0"/>
                <a:cs typeface="Arial" panose="020B0604020202020204" pitchFamily="34" charset="0"/>
              </a:rPr>
              <a:t> </a:t>
            </a:r>
            <a:endParaRPr lang="en-BE"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DEF6886-DCC5-59D5-DD98-FCF5A66B64AF}"/>
              </a:ext>
            </a:extLst>
          </p:cNvPr>
          <p:cNvSpPr txBox="1"/>
          <p:nvPr/>
        </p:nvSpPr>
        <p:spPr>
          <a:xfrm>
            <a:off x="1273040" y="4843220"/>
            <a:ext cx="2529505" cy="646331"/>
          </a:xfrm>
          <a:prstGeom prst="rect">
            <a:avLst/>
          </a:prstGeom>
          <a:noFill/>
        </p:spPr>
        <p:txBody>
          <a:bodyPr wrap="square" lIns="91440" tIns="45720" rIns="91440" bIns="45720" rtlCol="0" anchor="t">
            <a:spAutoFit/>
          </a:bodyPr>
          <a:lstStyle/>
          <a:p>
            <a:r>
              <a:rPr lang="en-US" dirty="0">
                <a:effectLst/>
                <a:latin typeface="Arial" panose="020B0604020202020204" pitchFamily="34" charset="0"/>
                <a:cs typeface="Arial" panose="020B0604020202020204" pitchFamily="34" charset="0"/>
              </a:rPr>
              <a:t>Child possibly at risk of harm </a:t>
            </a:r>
          </a:p>
        </p:txBody>
      </p:sp>
      <p:cxnSp>
        <p:nvCxnSpPr>
          <p:cNvPr id="26" name="Straight Arrow Connector 25">
            <a:extLst>
              <a:ext uri="{FF2B5EF4-FFF2-40B4-BE49-F238E27FC236}">
                <a16:creationId xmlns:a16="http://schemas.microsoft.com/office/drawing/2014/main" id="{B768DC9E-DABD-923C-6267-2639478AF868}"/>
              </a:ext>
            </a:extLst>
          </p:cNvPr>
          <p:cNvCxnSpPr>
            <a:cxnSpLocks/>
          </p:cNvCxnSpPr>
          <p:nvPr/>
        </p:nvCxnSpPr>
        <p:spPr>
          <a:xfrm>
            <a:off x="4043214" y="5166385"/>
            <a:ext cx="60579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18D9732-33F7-373E-1F6E-17D0C8C99C38}"/>
              </a:ext>
            </a:extLst>
          </p:cNvPr>
          <p:cNvSpPr txBox="1"/>
          <p:nvPr/>
        </p:nvSpPr>
        <p:spPr>
          <a:xfrm>
            <a:off x="4860472" y="4704720"/>
            <a:ext cx="2193897" cy="923330"/>
          </a:xfrm>
          <a:prstGeom prst="rect">
            <a:avLst/>
          </a:prstGeom>
          <a:noFill/>
        </p:spPr>
        <p:txBody>
          <a:bodyPr wrap="square" lIns="91440" tIns="45720" rIns="91440" bIns="45720" rtlCol="0" anchor="t">
            <a:spAutoFit/>
          </a:bodyPr>
          <a:lstStyle/>
          <a:p>
            <a:r>
              <a:rPr lang="en-US" dirty="0">
                <a:effectLst/>
                <a:latin typeface="Arial" panose="020B0604020202020204" pitchFamily="34" charset="0"/>
                <a:ea typeface="Helvetica Neue" panose="020B0604020202020204" charset="0"/>
                <a:cs typeface="Arial" panose="020B0604020202020204" pitchFamily="34" charset="0"/>
              </a:rPr>
              <a:t>Monitoring required to ensure risk of harm is removed</a:t>
            </a:r>
            <a:endParaRPr lang="en-BE" dirty="0">
              <a:effectLst/>
              <a:latin typeface="Arial" panose="020B0604020202020204" pitchFamily="34" charset="0"/>
              <a:ea typeface="Calibri" panose="020F050202020403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53861C83-85E5-298E-BA91-CF622CFD80C5}"/>
              </a:ext>
            </a:extLst>
          </p:cNvPr>
          <p:cNvSpPr/>
          <p:nvPr/>
        </p:nvSpPr>
        <p:spPr>
          <a:xfrm>
            <a:off x="9843052"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29" name="Freeform: Shape 28">
            <a:extLst>
              <a:ext uri="{FF2B5EF4-FFF2-40B4-BE49-F238E27FC236}">
                <a16:creationId xmlns:a16="http://schemas.microsoft.com/office/drawing/2014/main" id="{ABB2A72D-FA66-8022-BEBD-CEE1B25470D2}"/>
              </a:ext>
            </a:extLst>
          </p:cNvPr>
          <p:cNvSpPr/>
          <p:nvPr/>
        </p:nvSpPr>
        <p:spPr>
          <a:xfrm>
            <a:off x="10234936"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30" name="Freeform: Shape 29">
            <a:extLst>
              <a:ext uri="{FF2B5EF4-FFF2-40B4-BE49-F238E27FC236}">
                <a16:creationId xmlns:a16="http://schemas.microsoft.com/office/drawing/2014/main" id="{C90D85A3-7CBC-0F1A-7A10-623547727F7E}"/>
              </a:ext>
            </a:extLst>
          </p:cNvPr>
          <p:cNvSpPr/>
          <p:nvPr/>
        </p:nvSpPr>
        <p:spPr>
          <a:xfrm>
            <a:off x="10626820" y="1851690"/>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Shape 30">
            <a:extLst>
              <a:ext uri="{FF2B5EF4-FFF2-40B4-BE49-F238E27FC236}">
                <a16:creationId xmlns:a16="http://schemas.microsoft.com/office/drawing/2014/main" id="{4019818E-36F5-C18E-9849-383E1EED0A01}"/>
              </a:ext>
            </a:extLst>
          </p:cNvPr>
          <p:cNvSpPr/>
          <p:nvPr/>
        </p:nvSpPr>
        <p:spPr>
          <a:xfrm>
            <a:off x="9843052" y="3456246"/>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33" name="Freeform: Shape 32">
            <a:extLst>
              <a:ext uri="{FF2B5EF4-FFF2-40B4-BE49-F238E27FC236}">
                <a16:creationId xmlns:a16="http://schemas.microsoft.com/office/drawing/2014/main" id="{9F25C3CB-4960-832A-A31A-B763805AD2B0}"/>
              </a:ext>
            </a:extLst>
          </p:cNvPr>
          <p:cNvSpPr/>
          <p:nvPr/>
        </p:nvSpPr>
        <p:spPr>
          <a:xfrm>
            <a:off x="10234936" y="3456246"/>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sp>
        <p:nvSpPr>
          <p:cNvPr id="34" name="Freeform: Shape 33">
            <a:extLst>
              <a:ext uri="{FF2B5EF4-FFF2-40B4-BE49-F238E27FC236}">
                <a16:creationId xmlns:a16="http://schemas.microsoft.com/office/drawing/2014/main" id="{56A22AFF-AD68-574E-7061-A703C6977ABE}"/>
              </a:ext>
            </a:extLst>
          </p:cNvPr>
          <p:cNvSpPr/>
          <p:nvPr/>
        </p:nvSpPr>
        <p:spPr>
          <a:xfrm>
            <a:off x="9843052" y="4930003"/>
            <a:ext cx="281119" cy="507173"/>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Tree>
    <p:extLst>
      <p:ext uri="{BB962C8B-B14F-4D97-AF65-F5344CB8AC3E}">
        <p14:creationId xmlns:p14="http://schemas.microsoft.com/office/powerpoint/2010/main" val="29787795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3">
            <a:extLst>
              <a:ext uri="{FF2B5EF4-FFF2-40B4-BE49-F238E27FC236}">
                <a16:creationId xmlns:a16="http://schemas.microsoft.com/office/drawing/2014/main" id="{77426308-FC57-4621-A22C-EE55960FBD64}"/>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Key </a:t>
            </a:r>
            <a:r>
              <a:rPr lang="en-CA">
                <a:latin typeface="Arial" panose="020B0604020202020204" pitchFamily="34" charset="0"/>
                <a:cs typeface="Arial" panose="020B0604020202020204" pitchFamily="34" charset="0"/>
              </a:rPr>
              <a:t>learning </a:t>
            </a:r>
            <a:r>
              <a:rPr lang="en-CA"/>
              <a:t>points</a:t>
            </a:r>
            <a:endParaRPr lang="en-CA"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71865365-E0D2-4F1C-94B2-26F808C53A89}"/>
              </a:ext>
            </a:extLst>
          </p:cNvPr>
          <p:cNvSpPr txBox="1"/>
          <p:nvPr/>
        </p:nvSpPr>
        <p:spPr>
          <a:xfrm>
            <a:off x="7876317" y="3593413"/>
            <a:ext cx="2569758" cy="1552669"/>
          </a:xfrm>
          <a:prstGeom prst="rect">
            <a:avLst/>
          </a:prstGeom>
          <a:noFill/>
        </p:spPr>
        <p:txBody>
          <a:bodyPr wrap="square">
            <a:spAutoFit/>
          </a:bodyPr>
          <a:lstStyle/>
          <a:p>
            <a:pPr lvl="0" algn="ctr">
              <a:lnSpc>
                <a:spcPct val="107000"/>
              </a:lnSpc>
            </a:pPr>
            <a:r>
              <a:rPr lang="en-US" dirty="0">
                <a:effectLst/>
                <a:latin typeface="Arial" panose="020B0604020202020204" pitchFamily="34" charset="0"/>
                <a:ea typeface="Helvetica Neue"/>
                <a:cs typeface="Arial" panose="020B0604020202020204" pitchFamily="34" charset="0"/>
              </a:rPr>
              <a:t>The role of the caseworker is to decrease risk factors and increase protective factors.</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0" name="5-Point Star 5">
            <a:extLst>
              <a:ext uri="{FF2B5EF4-FFF2-40B4-BE49-F238E27FC236}">
                <a16:creationId xmlns:a16="http://schemas.microsoft.com/office/drawing/2014/main" id="{CA51DE7D-C4EB-4482-B9BD-8251CB38B67D}"/>
              </a:ext>
            </a:extLst>
          </p:cNvPr>
          <p:cNvSpPr/>
          <p:nvPr/>
        </p:nvSpPr>
        <p:spPr>
          <a:xfrm>
            <a:off x="2671923"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5-Point Star 5">
            <a:extLst>
              <a:ext uri="{FF2B5EF4-FFF2-40B4-BE49-F238E27FC236}">
                <a16:creationId xmlns:a16="http://schemas.microsoft.com/office/drawing/2014/main" id="{ABD8A883-982A-4318-B4F5-7858ABDA3C3D}"/>
              </a:ext>
            </a:extLst>
          </p:cNvPr>
          <p:cNvSpPr/>
          <p:nvPr/>
        </p:nvSpPr>
        <p:spPr>
          <a:xfrm>
            <a:off x="5737546"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5-Point Star 5">
            <a:extLst>
              <a:ext uri="{FF2B5EF4-FFF2-40B4-BE49-F238E27FC236}">
                <a16:creationId xmlns:a16="http://schemas.microsoft.com/office/drawing/2014/main" id="{5B9082EC-4D48-D49F-E509-C14FC6FD2CB0}"/>
              </a:ext>
            </a:extLst>
          </p:cNvPr>
          <p:cNvSpPr/>
          <p:nvPr/>
        </p:nvSpPr>
        <p:spPr>
          <a:xfrm>
            <a:off x="8486867" y="2123544"/>
            <a:ext cx="1051560" cy="1051560"/>
          </a:xfrm>
          <a:prstGeom prst="star5">
            <a:avLst>
              <a:gd name="adj" fmla="val 28143"/>
              <a:gd name="hf" fmla="val 105146"/>
              <a:gd name="vf" fmla="val 11055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AA0B0552-3A4A-5022-814D-6A4E64B7F396}"/>
              </a:ext>
            </a:extLst>
          </p:cNvPr>
          <p:cNvSpPr txBox="1"/>
          <p:nvPr/>
        </p:nvSpPr>
        <p:spPr>
          <a:xfrm>
            <a:off x="1912824" y="3593412"/>
            <a:ext cx="2569758" cy="1552669"/>
          </a:xfrm>
          <a:prstGeom prst="rect">
            <a:avLst/>
          </a:prstGeom>
          <a:noFill/>
        </p:spPr>
        <p:txBody>
          <a:bodyPr wrap="square" lIns="91440" tIns="45720" rIns="91440" bIns="45720" anchor="t">
            <a:spAutoFit/>
          </a:bodyPr>
          <a:lstStyle/>
          <a:p>
            <a:pPr lvl="0" algn="ctr">
              <a:lnSpc>
                <a:spcPct val="107000"/>
              </a:lnSpc>
            </a:pPr>
            <a:r>
              <a:rPr lang="en-GB" dirty="0">
                <a:latin typeface="Arial" panose="020B0604020202020204" pitchFamily="34" charset="0"/>
                <a:ea typeface="Helvetica Neue"/>
                <a:cs typeface="Arial" panose="020B0604020202020204" pitchFamily="34" charset="0"/>
              </a:rPr>
              <a:t>Risk is determined based on the interaction of protective factors and risk factors.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extBox 5">
            <a:extLst>
              <a:ext uri="{FF2B5EF4-FFF2-40B4-BE49-F238E27FC236}">
                <a16:creationId xmlns:a16="http://schemas.microsoft.com/office/drawing/2014/main" id="{300F6A6E-CB6E-7FE1-5300-B1CC09B37408}"/>
              </a:ext>
            </a:extLst>
          </p:cNvPr>
          <p:cNvSpPr txBox="1"/>
          <p:nvPr/>
        </p:nvSpPr>
        <p:spPr>
          <a:xfrm>
            <a:off x="5119236" y="3600224"/>
            <a:ext cx="2288180" cy="663580"/>
          </a:xfrm>
          <a:prstGeom prst="rect">
            <a:avLst/>
          </a:prstGeom>
          <a:noFill/>
        </p:spPr>
        <p:txBody>
          <a:bodyPr wrap="square" lIns="91440" tIns="45720" rIns="91440" bIns="45720" anchor="t">
            <a:spAutoFit/>
          </a:bodyPr>
          <a:lstStyle/>
          <a:p>
            <a:pPr lvl="0" algn="ctr">
              <a:lnSpc>
                <a:spcPct val="107000"/>
              </a:lnSpc>
              <a:spcAft>
                <a:spcPts val="800"/>
              </a:spcAft>
              <a:buClr>
                <a:srgbClr val="000000"/>
              </a:buClr>
            </a:pPr>
            <a:r>
              <a:rPr lang="en-US" dirty="0">
                <a:effectLst/>
                <a:latin typeface="Arial" panose="020B0604020202020204" pitchFamily="34" charset="0"/>
                <a:ea typeface="Helvetica Neue"/>
                <a:cs typeface="Arial" panose="020B0604020202020204" pitchFamily="34" charset="0"/>
              </a:rPr>
              <a:t>Resilience is an individual strength. </a:t>
            </a:r>
            <a:endParaRPr lang="en-US"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4177593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57E07BA-8E94-410D-8565-5D48BB4CED7B}"/>
              </a:ext>
            </a:extLst>
          </p:cNvPr>
          <p:cNvSpPr/>
          <p:nvPr/>
        </p:nvSpPr>
        <p:spPr>
          <a:xfrm>
            <a:off x="6493736" y="2411532"/>
            <a:ext cx="3299823"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2" name="Rectangle 91">
            <a:extLst>
              <a:ext uri="{FF2B5EF4-FFF2-40B4-BE49-F238E27FC236}">
                <a16:creationId xmlns:a16="http://schemas.microsoft.com/office/drawing/2014/main" id="{73AD2D9D-5FBA-471F-AB42-171C8E752166}"/>
              </a:ext>
            </a:extLst>
          </p:cNvPr>
          <p:cNvSpPr/>
          <p:nvPr/>
        </p:nvSpPr>
        <p:spPr>
          <a:xfrm>
            <a:off x="6493736" y="1947997"/>
            <a:ext cx="2808067"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7416286E-2C49-D33A-EB28-8D51656FB8D8}"/>
              </a:ext>
            </a:extLst>
          </p:cNvPr>
          <p:cNvSpPr/>
          <p:nvPr/>
        </p:nvSpPr>
        <p:spPr>
          <a:xfrm>
            <a:off x="6493736" y="3667922"/>
            <a:ext cx="3724704" cy="4091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79" name="Group 78">
            <a:extLst>
              <a:ext uri="{FF2B5EF4-FFF2-40B4-BE49-F238E27FC236}">
                <a16:creationId xmlns:a16="http://schemas.microsoft.com/office/drawing/2014/main" id="{9A8973E7-837F-4916-A240-A7C83473C34F}"/>
              </a:ext>
            </a:extLst>
          </p:cNvPr>
          <p:cNvGrpSpPr/>
          <p:nvPr/>
        </p:nvGrpSpPr>
        <p:grpSpPr>
          <a:xfrm>
            <a:off x="10460132" y="4950714"/>
            <a:ext cx="931738" cy="1250542"/>
            <a:chOff x="5673592" y="7611394"/>
            <a:chExt cx="814830" cy="1093633"/>
          </a:xfrm>
          <a:solidFill>
            <a:schemeClr val="bg1"/>
          </a:solidFill>
        </p:grpSpPr>
        <p:sp>
          <p:nvSpPr>
            <p:cNvPr id="80" name="Round Same Side Corner Rectangle 35">
              <a:extLst>
                <a:ext uri="{FF2B5EF4-FFF2-40B4-BE49-F238E27FC236}">
                  <a16:creationId xmlns:a16="http://schemas.microsoft.com/office/drawing/2014/main" id="{FFDF5AD3-2BF0-4D20-93FF-962616076736}"/>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Oval 80">
              <a:extLst>
                <a:ext uri="{FF2B5EF4-FFF2-40B4-BE49-F238E27FC236}">
                  <a16:creationId xmlns:a16="http://schemas.microsoft.com/office/drawing/2014/main" id="{E936668E-41E2-49B6-B6FA-4E2260D21762}"/>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2" name="Round Same Side Corner Rectangle 37">
              <a:extLst>
                <a:ext uri="{FF2B5EF4-FFF2-40B4-BE49-F238E27FC236}">
                  <a16:creationId xmlns:a16="http://schemas.microsoft.com/office/drawing/2014/main" id="{05DDCCD0-2018-4A7A-88E0-2468D3D3403A}"/>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3" name="Oval 82">
              <a:extLst>
                <a:ext uri="{FF2B5EF4-FFF2-40B4-BE49-F238E27FC236}">
                  <a16:creationId xmlns:a16="http://schemas.microsoft.com/office/drawing/2014/main" id="{553015DC-837A-48D3-BE52-28171E5C6A30}"/>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4" name="Round Same Side Corner Rectangle 43">
              <a:extLst>
                <a:ext uri="{FF2B5EF4-FFF2-40B4-BE49-F238E27FC236}">
                  <a16:creationId xmlns:a16="http://schemas.microsoft.com/office/drawing/2014/main" id="{C4A5BAB2-1F1F-407F-BE18-441D4468894A}"/>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5" name="Round Same Side Corner Rectangle 44">
              <a:extLst>
                <a:ext uri="{FF2B5EF4-FFF2-40B4-BE49-F238E27FC236}">
                  <a16:creationId xmlns:a16="http://schemas.microsoft.com/office/drawing/2014/main" id="{7D953569-25F4-4F92-BB99-AB27BDB3CE02}"/>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Title 3">
            <a:extLst>
              <a:ext uri="{FF2B5EF4-FFF2-40B4-BE49-F238E27FC236}">
                <a16:creationId xmlns:a16="http://schemas.microsoft.com/office/drawing/2014/main" id="{BA17EAA9-0757-4E70-857A-CCB621E253F9}"/>
              </a:ext>
            </a:extLst>
          </p:cNvPr>
          <p:cNvSpPr>
            <a:spLocks noGrp="1"/>
          </p:cNvSpPr>
          <p:nvPr>
            <p:ph type="title"/>
          </p:nvPr>
        </p:nvSpPr>
        <p:spPr>
          <a:xfrm>
            <a:off x="1661965" y="2476102"/>
            <a:ext cx="2808067" cy="1905796"/>
          </a:xfrm>
        </p:spPr>
        <p:txBody>
          <a:bodyPr/>
          <a:lstStyle/>
          <a:p>
            <a:r>
              <a:rPr lang="en-CA" dirty="0"/>
              <a:t>Module 1 aim</a:t>
            </a:r>
          </a:p>
        </p:txBody>
      </p:sp>
      <p:sp>
        <p:nvSpPr>
          <p:cNvPr id="11" name="TextBox 10">
            <a:extLst>
              <a:ext uri="{FF2B5EF4-FFF2-40B4-BE49-F238E27FC236}">
                <a16:creationId xmlns:a16="http://schemas.microsoft.com/office/drawing/2014/main" id="{E24EEE1C-BE7F-4B6C-BA92-E8B3F36132B2}"/>
              </a:ext>
            </a:extLst>
          </p:cNvPr>
          <p:cNvSpPr txBox="1"/>
          <p:nvPr/>
        </p:nvSpPr>
        <p:spPr>
          <a:xfrm>
            <a:off x="6493736" y="1454332"/>
            <a:ext cx="4036299" cy="3539430"/>
          </a:xfrm>
          <a:prstGeom prst="rect">
            <a:avLst/>
          </a:prstGeom>
          <a:noFill/>
        </p:spPr>
        <p:txBody>
          <a:bodyPr wrap="square" lIns="91440" tIns="45720" rIns="91440" bIns="45720" anchor="t">
            <a:spAutoFit/>
          </a:bodyPr>
          <a:lstStyle/>
          <a:p>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To explore</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 the</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core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of</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child protection and</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child</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800" b="1" dirty="0">
                <a:solidFill>
                  <a:schemeClr val="bg1"/>
                </a:solidFill>
                <a:latin typeface="Arial" panose="020B0604020202020204" pitchFamily="34" charset="0"/>
                <a:ea typeface="Calibri" panose="020F0502020204030204" pitchFamily="34" charset="0"/>
                <a:cs typeface="Arial" panose="020B0604020202020204" pitchFamily="34" charset="0"/>
              </a:rPr>
              <a:t>development</a:t>
            </a:r>
            <a:r>
              <a:rPr lang="en-US" sz="2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that can be applied to achieve child protection outcomes during case management</a:t>
            </a:r>
          </a:p>
        </p:txBody>
      </p:sp>
    </p:spTree>
    <p:extLst>
      <p:ext uri="{BB962C8B-B14F-4D97-AF65-F5344CB8AC3E}">
        <p14:creationId xmlns:p14="http://schemas.microsoft.com/office/powerpoint/2010/main" val="3991118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tle 72">
            <a:extLst>
              <a:ext uri="{FF2B5EF4-FFF2-40B4-BE49-F238E27FC236}">
                <a16:creationId xmlns:a16="http://schemas.microsoft.com/office/drawing/2014/main" id="{30D5B31E-8392-E6F8-9B81-582DB83DD018}"/>
              </a:ext>
            </a:extLst>
          </p:cNvPr>
          <p:cNvSpPr txBox="1">
            <a:spLocks/>
          </p:cNvSpPr>
          <p:nvPr/>
        </p:nvSpPr>
        <p:spPr>
          <a:xfrm>
            <a:off x="796386" y="3099692"/>
            <a:ext cx="10126172" cy="562168"/>
          </a:xfrm>
          <a:prstGeom prst="rect">
            <a:avLst/>
          </a:prstGeom>
        </p:spPr>
        <p:txBody>
          <a:bodyPr anchor="ctr" anchorCtr="0"/>
          <a:lstStyle>
            <a:lvl1pPr algn="l" defTabSz="914400" rtl="0" eaLnBrk="1" latinLnBrk="0" hangingPunct="1">
              <a:lnSpc>
                <a:spcPct val="90000"/>
              </a:lnSpc>
              <a:spcBef>
                <a:spcPct val="0"/>
              </a:spcBef>
              <a:buNone/>
              <a:defRPr sz="4400" kern="1200">
                <a:solidFill>
                  <a:schemeClr val="tx1"/>
                </a:solidFill>
                <a:latin typeface="Helvetica Neue" charset="0"/>
                <a:ea typeface="Helvetica Neue" charset="0"/>
                <a:cs typeface="Helvetica Neue" charset="0"/>
              </a:defRPr>
            </a:lvl1pPr>
          </a:lstStyle>
          <a:p>
            <a:r>
              <a:rPr lang="en-CA" sz="2400" b="1" dirty="0">
                <a:solidFill>
                  <a:schemeClr val="bg1"/>
                </a:solidFill>
                <a:latin typeface="Garamond"/>
              </a:rPr>
              <a:t>SESSION 6</a:t>
            </a:r>
          </a:p>
          <a:p>
            <a:br>
              <a:rPr lang="en-CA" b="1" dirty="0">
                <a:solidFill>
                  <a:schemeClr val="bg1"/>
                </a:solidFill>
                <a:latin typeface="Garamond"/>
              </a:rPr>
            </a:br>
            <a:r>
              <a:rPr lang="en-US" sz="5400" b="1" dirty="0">
                <a:solidFill>
                  <a:schemeClr val="bg1"/>
                </a:solidFill>
                <a:latin typeface="Garamond"/>
              </a:rPr>
              <a:t>Module closing</a:t>
            </a:r>
          </a:p>
        </p:txBody>
      </p:sp>
    </p:spTree>
    <p:extLst>
      <p:ext uri="{BB962C8B-B14F-4D97-AF65-F5344CB8AC3E}">
        <p14:creationId xmlns:p14="http://schemas.microsoft.com/office/powerpoint/2010/main" val="821956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CFE94-8837-47DD-B69B-6BA207F449F6}"/>
              </a:ext>
            </a:extLst>
          </p:cNvPr>
          <p:cNvSpPr>
            <a:spLocks noGrp="1"/>
          </p:cNvSpPr>
          <p:nvPr>
            <p:ph type="title"/>
          </p:nvPr>
        </p:nvSpPr>
        <p:spPr/>
        <p:txBody>
          <a:bodyPr/>
          <a:lstStyle/>
          <a:p>
            <a:r>
              <a:rPr lang="en-CA" dirty="0"/>
              <a:t>End of Module 1</a:t>
            </a:r>
          </a:p>
        </p:txBody>
      </p:sp>
      <p:sp>
        <p:nvSpPr>
          <p:cNvPr id="4" name="Speech Bubble: Rectangle with Corners Rounded 3">
            <a:extLst>
              <a:ext uri="{FF2B5EF4-FFF2-40B4-BE49-F238E27FC236}">
                <a16:creationId xmlns:a16="http://schemas.microsoft.com/office/drawing/2014/main" id="{1700D139-B0B0-4E4A-88BB-998B6070EC4A}"/>
              </a:ext>
            </a:extLst>
          </p:cNvPr>
          <p:cNvSpPr/>
          <p:nvPr/>
        </p:nvSpPr>
        <p:spPr>
          <a:xfrm>
            <a:off x="1384531" y="2631440"/>
            <a:ext cx="2821709" cy="2611120"/>
          </a:xfrm>
          <a:prstGeom prst="wedgeRoundRectCallout">
            <a:avLst>
              <a:gd name="adj1" fmla="val -62814"/>
              <a:gd name="adj2" fmla="val -19017"/>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GB" sz="2400" dirty="0">
                <a:solidFill>
                  <a:schemeClr val="tx1"/>
                </a:solidFill>
                <a:latin typeface="Arial" panose="020B0604020202020204" pitchFamily="34" charset="0"/>
                <a:ea typeface="Calibri" panose="020F0502020204030204" pitchFamily="34" charset="0"/>
                <a:cs typeface="Arial" panose="020B0604020202020204" pitchFamily="34" charset="0"/>
              </a:rPr>
              <a:t>Review learning objectives</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5" name="Speech Bubble: Rectangle with Corners Rounded 4">
            <a:extLst>
              <a:ext uri="{FF2B5EF4-FFF2-40B4-BE49-F238E27FC236}">
                <a16:creationId xmlns:a16="http://schemas.microsoft.com/office/drawing/2014/main" id="{3B6194EF-B0B4-447F-906C-A0C21B8F1E5B}"/>
              </a:ext>
            </a:extLst>
          </p:cNvPr>
          <p:cNvSpPr/>
          <p:nvPr/>
        </p:nvSpPr>
        <p:spPr>
          <a:xfrm>
            <a:off x="4828771" y="2631440"/>
            <a:ext cx="2821709" cy="2611120"/>
          </a:xfrm>
          <a:prstGeom prst="wedgeRoundRectCallout">
            <a:avLst>
              <a:gd name="adj1" fmla="val -19246"/>
              <a:gd name="adj2" fmla="val 59595"/>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a:solidFill>
                  <a:schemeClr val="tx1"/>
                </a:solidFill>
                <a:latin typeface="Arial" panose="020B0604020202020204" pitchFamily="34" charset="0"/>
                <a:ea typeface="Calibri" panose="020F0502020204030204" pitchFamily="34" charset="0"/>
                <a:cs typeface="Arial" panose="020B0604020202020204" pitchFamily="34" charset="0"/>
              </a:rPr>
              <a:t>Reflection and feedback </a:t>
            </a:r>
            <a:endParaRPr lang="en-US" sz="24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F1075244-453A-4068-AC78-81A8866099D5}"/>
              </a:ext>
            </a:extLst>
          </p:cNvPr>
          <p:cNvSpPr/>
          <p:nvPr/>
        </p:nvSpPr>
        <p:spPr>
          <a:xfrm>
            <a:off x="8273011" y="2631440"/>
            <a:ext cx="2821709" cy="2611120"/>
          </a:xfrm>
          <a:prstGeom prst="wedgeRoundRectCallout">
            <a:avLst>
              <a:gd name="adj1" fmla="val 59608"/>
              <a:gd name="adj2" fmla="val -20186"/>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tabLst>
                <a:tab pos="457200" algn="l"/>
              </a:tabLst>
            </a:pPr>
            <a:r>
              <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rPr>
              <a:t>Closing</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69FE81EB-9708-8434-0B3F-21EB73E9C545}"/>
              </a:ext>
            </a:extLst>
          </p:cNvPr>
          <p:cNvGrpSpPr/>
          <p:nvPr/>
        </p:nvGrpSpPr>
        <p:grpSpPr>
          <a:xfrm>
            <a:off x="10228983" y="337468"/>
            <a:ext cx="1587872" cy="1368854"/>
            <a:chOff x="10228983" y="337468"/>
            <a:chExt cx="1587872" cy="1368854"/>
          </a:xfrm>
        </p:grpSpPr>
        <p:sp>
          <p:nvSpPr>
            <p:cNvPr id="17" name="Hexagon 16">
              <a:extLst>
                <a:ext uri="{FF2B5EF4-FFF2-40B4-BE49-F238E27FC236}">
                  <a16:creationId xmlns:a16="http://schemas.microsoft.com/office/drawing/2014/main" id="{0FFC78AC-E9AD-5DB6-7423-7A006DBEEFF1}"/>
                </a:ext>
              </a:extLst>
            </p:cNvPr>
            <p:cNvSpPr/>
            <p:nvPr/>
          </p:nvSpPr>
          <p:spPr>
            <a:xfrm rot="1782986">
              <a:off x="10228983" y="337468"/>
              <a:ext cx="1587872" cy="1368854"/>
            </a:xfrm>
            <a:prstGeom prst="hexagon">
              <a:avLst>
                <a:gd name="adj" fmla="val 28965"/>
                <a:gd name="vf" fmla="val 115470"/>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8" name="Group 17">
              <a:extLst>
                <a:ext uri="{FF2B5EF4-FFF2-40B4-BE49-F238E27FC236}">
                  <a16:creationId xmlns:a16="http://schemas.microsoft.com/office/drawing/2014/main" id="{A20EEC04-EAF4-A0B5-98B3-36D925B9275F}"/>
                </a:ext>
              </a:extLst>
            </p:cNvPr>
            <p:cNvGrpSpPr/>
            <p:nvPr/>
          </p:nvGrpSpPr>
          <p:grpSpPr>
            <a:xfrm>
              <a:off x="10621771" y="762700"/>
              <a:ext cx="562136" cy="634675"/>
              <a:chOff x="760175" y="830142"/>
              <a:chExt cx="867619" cy="979579"/>
            </a:xfrm>
          </p:grpSpPr>
          <p:sp>
            <p:nvSpPr>
              <p:cNvPr id="22" name="Rectangle 21">
                <a:extLst>
                  <a:ext uri="{FF2B5EF4-FFF2-40B4-BE49-F238E27FC236}">
                    <a16:creationId xmlns:a16="http://schemas.microsoft.com/office/drawing/2014/main" id="{FD6324A0-35B8-EC93-2D5D-B54AA43AC87D}"/>
                  </a:ext>
                </a:extLst>
              </p:cNvPr>
              <p:cNvSpPr/>
              <p:nvPr/>
            </p:nvSpPr>
            <p:spPr>
              <a:xfrm>
                <a:off x="864636" y="830142"/>
                <a:ext cx="763158" cy="979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Arial" panose="020B0604020202020204" pitchFamily="34" charset="0"/>
                    <a:cs typeface="Arial" panose="020B0604020202020204" pitchFamily="34" charset="0"/>
                  </a:rPr>
                  <a:t>20</a:t>
                </a:r>
              </a:p>
            </p:txBody>
          </p:sp>
          <p:sp>
            <p:nvSpPr>
              <p:cNvPr id="23" name="Rectangle 22">
                <a:extLst>
                  <a:ext uri="{FF2B5EF4-FFF2-40B4-BE49-F238E27FC236}">
                    <a16:creationId xmlns:a16="http://schemas.microsoft.com/office/drawing/2014/main" id="{425C1500-7391-C85F-0B90-220DE9D51847}"/>
                  </a:ext>
                </a:extLst>
              </p:cNvPr>
              <p:cNvSpPr/>
              <p:nvPr/>
            </p:nvSpPr>
            <p:spPr>
              <a:xfrm>
                <a:off x="760175" y="830144"/>
                <a:ext cx="149292" cy="97957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E28CA5CF-FCCF-8E85-0BAD-D1927BEA3AD9}"/>
                </a:ext>
              </a:extLst>
            </p:cNvPr>
            <p:cNvGrpSpPr/>
            <p:nvPr/>
          </p:nvGrpSpPr>
          <p:grpSpPr>
            <a:xfrm>
              <a:off x="11325415" y="762701"/>
              <a:ext cx="182192" cy="634674"/>
              <a:chOff x="2121762" y="2323619"/>
              <a:chExt cx="200378" cy="825210"/>
            </a:xfrm>
          </p:grpSpPr>
          <p:sp>
            <p:nvSpPr>
              <p:cNvPr id="20" name="Isosceles Triangle 19">
                <a:extLst>
                  <a:ext uri="{FF2B5EF4-FFF2-40B4-BE49-F238E27FC236}">
                    <a16:creationId xmlns:a16="http://schemas.microsoft.com/office/drawing/2014/main" id="{32DDBA6A-DCDC-4190-20A5-1F7FD159CEC9}"/>
                  </a:ext>
                </a:extLst>
              </p:cNvPr>
              <p:cNvSpPr/>
              <p:nvPr/>
            </p:nvSpPr>
            <p:spPr>
              <a:xfrm>
                <a:off x="2121763" y="2323619"/>
                <a:ext cx="200377" cy="172739"/>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08BD1CC3-5F7A-BEDD-BB58-C774C15A9DD1}"/>
                  </a:ext>
                </a:extLst>
              </p:cNvPr>
              <p:cNvSpPr/>
              <p:nvPr/>
            </p:nvSpPr>
            <p:spPr>
              <a:xfrm>
                <a:off x="2121762" y="2496169"/>
                <a:ext cx="200377" cy="652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1221736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7AB4D-03AE-F964-A555-9B05B625BE0B}"/>
              </a:ext>
            </a:extLst>
          </p:cNvPr>
          <p:cNvSpPr>
            <a:spLocks noGrp="1"/>
          </p:cNvSpPr>
          <p:nvPr>
            <p:ph type="title"/>
          </p:nvPr>
        </p:nvSpPr>
        <p:spPr/>
        <p:txBody>
          <a:bodyPr/>
          <a:lstStyle/>
          <a:p>
            <a:r>
              <a:rPr lang="en-GB" dirty="0"/>
              <a:t>Self-care</a:t>
            </a:r>
            <a:endParaRPr lang="en-BE" dirty="0"/>
          </a:p>
        </p:txBody>
      </p:sp>
      <p:grpSp>
        <p:nvGrpSpPr>
          <p:cNvPr id="7" name="Group 6">
            <a:extLst>
              <a:ext uri="{FF2B5EF4-FFF2-40B4-BE49-F238E27FC236}">
                <a16:creationId xmlns:a16="http://schemas.microsoft.com/office/drawing/2014/main" id="{89C382EB-0FF7-D0FB-8B9D-0AB268DE967A}"/>
              </a:ext>
            </a:extLst>
          </p:cNvPr>
          <p:cNvGrpSpPr/>
          <p:nvPr/>
        </p:nvGrpSpPr>
        <p:grpSpPr>
          <a:xfrm>
            <a:off x="4674820" y="2453495"/>
            <a:ext cx="2842360" cy="2539419"/>
            <a:chOff x="7466209" y="3816827"/>
            <a:chExt cx="933443" cy="833956"/>
          </a:xfrm>
        </p:grpSpPr>
        <p:sp>
          <p:nvSpPr>
            <p:cNvPr id="8" name="Heart 7">
              <a:extLst>
                <a:ext uri="{FF2B5EF4-FFF2-40B4-BE49-F238E27FC236}">
                  <a16:creationId xmlns:a16="http://schemas.microsoft.com/office/drawing/2014/main" id="{50D05E27-3166-A1C3-9B80-5CFC4F0625E4}"/>
                </a:ext>
              </a:extLst>
            </p:cNvPr>
            <p:cNvSpPr/>
            <p:nvPr/>
          </p:nvSpPr>
          <p:spPr>
            <a:xfrm>
              <a:off x="7466209" y="3816827"/>
              <a:ext cx="933443" cy="833956"/>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Block Arc 8">
              <a:extLst>
                <a:ext uri="{FF2B5EF4-FFF2-40B4-BE49-F238E27FC236}">
                  <a16:creationId xmlns:a16="http://schemas.microsoft.com/office/drawing/2014/main" id="{9937ADCA-1822-AB22-E5B1-A2438C6BA7C3}"/>
                </a:ext>
              </a:extLst>
            </p:cNvPr>
            <p:cNvSpPr/>
            <p:nvPr/>
          </p:nvSpPr>
          <p:spPr>
            <a:xfrm rot="10800000">
              <a:off x="7779494" y="4160180"/>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pSp>
    </p:spTree>
    <p:extLst>
      <p:ext uri="{BB962C8B-B14F-4D97-AF65-F5344CB8AC3E}">
        <p14:creationId xmlns:p14="http://schemas.microsoft.com/office/powerpoint/2010/main" val="144794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F5A7A33-2FD4-47B8-9BFB-7E6E4EA30D87}"/>
              </a:ext>
            </a:extLst>
          </p:cNvPr>
          <p:cNvCxnSpPr>
            <a:cxnSpLocks/>
          </p:cNvCxnSpPr>
          <p:nvPr/>
        </p:nvCxnSpPr>
        <p:spPr>
          <a:xfrm>
            <a:off x="7590489" y="570272"/>
            <a:ext cx="0" cy="568524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4EEE1C-BE7F-4B6C-BA92-E8B3F36132B2}"/>
              </a:ext>
            </a:extLst>
          </p:cNvPr>
          <p:cNvSpPr txBox="1"/>
          <p:nvPr/>
        </p:nvSpPr>
        <p:spPr>
          <a:xfrm>
            <a:off x="7872814" y="409818"/>
            <a:ext cx="3529822"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Module and course opening</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45 minutes</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BBFB386E-6551-4A1A-A6BB-9382E7E7FF5C}"/>
              </a:ext>
            </a:extLst>
          </p:cNvPr>
          <p:cNvSpPr txBox="1"/>
          <p:nvPr/>
        </p:nvSpPr>
        <p:spPr>
          <a:xfrm>
            <a:off x="7868655" y="1220496"/>
            <a:ext cx="3284738"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What is child protection?</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 hour 1</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0</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 minutes</a:t>
            </a:r>
          </a:p>
        </p:txBody>
      </p:sp>
      <p:sp>
        <p:nvSpPr>
          <p:cNvPr id="17" name="TextBox 16">
            <a:extLst>
              <a:ext uri="{FF2B5EF4-FFF2-40B4-BE49-F238E27FC236}">
                <a16:creationId xmlns:a16="http://schemas.microsoft.com/office/drawing/2014/main" id="{733F3946-B216-415C-9730-A510A95A13CA}"/>
              </a:ext>
            </a:extLst>
          </p:cNvPr>
          <p:cNvSpPr txBox="1"/>
          <p:nvPr/>
        </p:nvSpPr>
        <p:spPr>
          <a:xfrm>
            <a:off x="5954850" y="1823074"/>
            <a:ext cx="1349407" cy="369332"/>
          </a:xfrm>
          <a:prstGeom prst="rect">
            <a:avLst/>
          </a:prstGeom>
          <a:noFill/>
        </p:spPr>
        <p:txBody>
          <a:bodyPr wrap="square">
            <a:spAutoFit/>
          </a:bodyPr>
          <a:lstStyle/>
          <a:p>
            <a:pPr marL="0" indent="0" algn="r">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Break</a:t>
            </a:r>
            <a:endParaRPr lang="en-US" b="1"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76BB8F9-C123-4183-92A9-C60157A708DC}"/>
              </a:ext>
            </a:extLst>
          </p:cNvPr>
          <p:cNvSpPr txBox="1"/>
          <p:nvPr/>
        </p:nvSpPr>
        <p:spPr>
          <a:xfrm>
            <a:off x="7872812" y="2160877"/>
            <a:ext cx="4113235" cy="923330"/>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How does the child's environment impact their safety and wellbeing?</a:t>
            </a:r>
          </a:p>
          <a:p>
            <a:pPr marL="0" indent="0">
              <a:buNone/>
            </a:pP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1 hour 45 minutes</a:t>
            </a:r>
          </a:p>
        </p:txBody>
      </p:sp>
      <p:sp>
        <p:nvSpPr>
          <p:cNvPr id="19" name="TextBox 18">
            <a:extLst>
              <a:ext uri="{FF2B5EF4-FFF2-40B4-BE49-F238E27FC236}">
                <a16:creationId xmlns:a16="http://schemas.microsoft.com/office/drawing/2014/main" id="{E1ED7D59-DD7D-4D01-8768-ED10E5D40571}"/>
              </a:ext>
            </a:extLst>
          </p:cNvPr>
          <p:cNvSpPr txBox="1"/>
          <p:nvPr/>
        </p:nvSpPr>
        <p:spPr>
          <a:xfrm>
            <a:off x="5933070" y="3273135"/>
            <a:ext cx="1349407" cy="369332"/>
          </a:xfrm>
          <a:prstGeom prst="rect">
            <a:avLst/>
          </a:prstGeom>
          <a:noFill/>
        </p:spPr>
        <p:txBody>
          <a:bodyPr wrap="square">
            <a:spAutoFit/>
          </a:bodyPr>
          <a:lstStyle/>
          <a:p>
            <a:pPr marL="0" indent="0" algn="r">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Lunch</a:t>
            </a:r>
            <a:endParaRPr lang="en-US" b="1"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638F6D1-0A37-4F47-96E4-AEF2CAFF1F80}"/>
              </a:ext>
            </a:extLst>
          </p:cNvPr>
          <p:cNvSpPr txBox="1"/>
          <p:nvPr/>
        </p:nvSpPr>
        <p:spPr>
          <a:xfrm>
            <a:off x="5962917" y="4663203"/>
            <a:ext cx="1349407" cy="369332"/>
          </a:xfrm>
          <a:prstGeom prst="rect">
            <a:avLst/>
          </a:prstGeom>
          <a:noFill/>
        </p:spPr>
        <p:txBody>
          <a:bodyPr wrap="square">
            <a:spAutoFit/>
          </a:bodyPr>
          <a:lstStyle/>
          <a:p>
            <a:pPr marL="0" indent="0" algn="r">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Break</a:t>
            </a:r>
            <a:endParaRPr lang="en-US" b="1"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E311838-E39D-459A-A218-83E02F1EE356}"/>
              </a:ext>
            </a:extLst>
          </p:cNvPr>
          <p:cNvSpPr txBox="1"/>
          <p:nvPr/>
        </p:nvSpPr>
        <p:spPr>
          <a:xfrm>
            <a:off x="7928402" y="5932347"/>
            <a:ext cx="3224991"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Module closing</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30 minutes</a:t>
            </a:r>
          </a:p>
        </p:txBody>
      </p:sp>
      <p:sp>
        <p:nvSpPr>
          <p:cNvPr id="25" name="Hexagon 24">
            <a:extLst>
              <a:ext uri="{FF2B5EF4-FFF2-40B4-BE49-F238E27FC236}">
                <a16:creationId xmlns:a16="http://schemas.microsoft.com/office/drawing/2014/main" id="{37D81114-568C-4AAA-9976-2EB696817307}"/>
              </a:ext>
            </a:extLst>
          </p:cNvPr>
          <p:cNvSpPr/>
          <p:nvPr/>
        </p:nvSpPr>
        <p:spPr>
          <a:xfrm rot="1782986">
            <a:off x="7422692" y="480284"/>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Hexagon 25">
            <a:extLst>
              <a:ext uri="{FF2B5EF4-FFF2-40B4-BE49-F238E27FC236}">
                <a16:creationId xmlns:a16="http://schemas.microsoft.com/office/drawing/2014/main" id="{F0ED0933-38E5-4291-92C0-36AAF9EA44E0}"/>
              </a:ext>
            </a:extLst>
          </p:cNvPr>
          <p:cNvSpPr/>
          <p:nvPr/>
        </p:nvSpPr>
        <p:spPr>
          <a:xfrm rot="1782986">
            <a:off x="7434786" y="1184106"/>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xagon 26">
            <a:extLst>
              <a:ext uri="{FF2B5EF4-FFF2-40B4-BE49-F238E27FC236}">
                <a16:creationId xmlns:a16="http://schemas.microsoft.com/office/drawing/2014/main" id="{5CC97698-DC01-431C-AEDD-1668768F0EEE}"/>
              </a:ext>
            </a:extLst>
          </p:cNvPr>
          <p:cNvSpPr/>
          <p:nvPr/>
        </p:nvSpPr>
        <p:spPr>
          <a:xfrm rot="1782986">
            <a:off x="7422691" y="1887928"/>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xagon 27">
            <a:extLst>
              <a:ext uri="{FF2B5EF4-FFF2-40B4-BE49-F238E27FC236}">
                <a16:creationId xmlns:a16="http://schemas.microsoft.com/office/drawing/2014/main" id="{BA5B85DC-E1FF-4A6D-8A92-F746BD9463B7}"/>
              </a:ext>
            </a:extLst>
          </p:cNvPr>
          <p:cNvSpPr/>
          <p:nvPr/>
        </p:nvSpPr>
        <p:spPr>
          <a:xfrm rot="1782986">
            <a:off x="7418570" y="259175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Hexagon 28">
            <a:extLst>
              <a:ext uri="{FF2B5EF4-FFF2-40B4-BE49-F238E27FC236}">
                <a16:creationId xmlns:a16="http://schemas.microsoft.com/office/drawing/2014/main" id="{6E790813-CBBC-4F6E-8474-FED90FEA223A}"/>
              </a:ext>
            </a:extLst>
          </p:cNvPr>
          <p:cNvSpPr/>
          <p:nvPr/>
        </p:nvSpPr>
        <p:spPr>
          <a:xfrm rot="1782986">
            <a:off x="7434787" y="3295572"/>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Hexagon 29">
            <a:extLst>
              <a:ext uri="{FF2B5EF4-FFF2-40B4-BE49-F238E27FC236}">
                <a16:creationId xmlns:a16="http://schemas.microsoft.com/office/drawing/2014/main" id="{23D8AA94-FFBD-4F15-A021-C7F67B4A9317}"/>
              </a:ext>
            </a:extLst>
          </p:cNvPr>
          <p:cNvSpPr/>
          <p:nvPr/>
        </p:nvSpPr>
        <p:spPr>
          <a:xfrm rot="1782986">
            <a:off x="7434787" y="3999394"/>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xagon 30">
            <a:extLst>
              <a:ext uri="{FF2B5EF4-FFF2-40B4-BE49-F238E27FC236}">
                <a16:creationId xmlns:a16="http://schemas.microsoft.com/office/drawing/2014/main" id="{1A21B561-6CC5-4F29-9E34-644CC16CF189}"/>
              </a:ext>
            </a:extLst>
          </p:cNvPr>
          <p:cNvSpPr/>
          <p:nvPr/>
        </p:nvSpPr>
        <p:spPr>
          <a:xfrm rot="1782986">
            <a:off x="7422693" y="4703216"/>
            <a:ext cx="335595" cy="289306"/>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Hexagon 32">
            <a:extLst>
              <a:ext uri="{FF2B5EF4-FFF2-40B4-BE49-F238E27FC236}">
                <a16:creationId xmlns:a16="http://schemas.microsoft.com/office/drawing/2014/main" id="{7FB9D514-CF6E-41F3-A7D1-DE079B808ACA}"/>
              </a:ext>
            </a:extLst>
          </p:cNvPr>
          <p:cNvSpPr/>
          <p:nvPr/>
        </p:nvSpPr>
        <p:spPr>
          <a:xfrm rot="1782986">
            <a:off x="7422692" y="6110860"/>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itle 9">
            <a:extLst>
              <a:ext uri="{FF2B5EF4-FFF2-40B4-BE49-F238E27FC236}">
                <a16:creationId xmlns:a16="http://schemas.microsoft.com/office/drawing/2014/main" id="{C9F12A12-33F9-440D-9B94-7A07623AD3C3}"/>
              </a:ext>
            </a:extLst>
          </p:cNvPr>
          <p:cNvSpPr>
            <a:spLocks noGrp="1"/>
          </p:cNvSpPr>
          <p:nvPr>
            <p:ph type="title"/>
          </p:nvPr>
        </p:nvSpPr>
        <p:spPr>
          <a:xfrm>
            <a:off x="1028453" y="3198461"/>
            <a:ext cx="4015311" cy="562168"/>
          </a:xfrm>
        </p:spPr>
        <p:txBody>
          <a:bodyPr/>
          <a:lstStyle/>
          <a:p>
            <a:r>
              <a:rPr lang="en-CA" dirty="0"/>
              <a:t>Agenda</a:t>
            </a:r>
          </a:p>
        </p:txBody>
      </p:sp>
      <p:sp>
        <p:nvSpPr>
          <p:cNvPr id="23" name="TextBox 22">
            <a:extLst>
              <a:ext uri="{FF2B5EF4-FFF2-40B4-BE49-F238E27FC236}">
                <a16:creationId xmlns:a16="http://schemas.microsoft.com/office/drawing/2014/main" id="{26DE32F5-3916-4B45-B24B-22D90E39110D}"/>
              </a:ext>
            </a:extLst>
          </p:cNvPr>
          <p:cNvSpPr txBox="1"/>
          <p:nvPr/>
        </p:nvSpPr>
        <p:spPr>
          <a:xfrm>
            <a:off x="7859934" y="3655257"/>
            <a:ext cx="3977836" cy="923330"/>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How to adapt to the child's age, developmental stage and abilities?</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 hour 20 minutes</a:t>
            </a:r>
            <a:endPar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7DF174-DD64-C24D-8499-412E52E86536}"/>
              </a:ext>
            </a:extLst>
          </p:cNvPr>
          <p:cNvSpPr txBox="1"/>
          <p:nvPr/>
        </p:nvSpPr>
        <p:spPr>
          <a:xfrm>
            <a:off x="7876722" y="5171219"/>
            <a:ext cx="3745748" cy="646331"/>
          </a:xfrm>
          <a:prstGeom prst="rect">
            <a:avLst/>
          </a:prstGeom>
          <a:noFill/>
        </p:spPr>
        <p:txBody>
          <a:bodyPr wrap="square">
            <a:spAutoFit/>
          </a:bodyPr>
          <a:lstStyle/>
          <a:p>
            <a:pPr marL="0" indent="0">
              <a:buNone/>
            </a:pPr>
            <a:r>
              <a:rPr lang="en-US" b="1" dirty="0">
                <a:solidFill>
                  <a:schemeClr val="bg1"/>
                </a:solidFill>
                <a:latin typeface="Arial" panose="020B0604020202020204" pitchFamily="34" charset="0"/>
                <a:ea typeface="Calibri" panose="020F0502020204030204" pitchFamily="34" charset="0"/>
                <a:cs typeface="Arial" panose="020B0604020202020204" pitchFamily="34" charset="0"/>
              </a:rPr>
              <a:t>What is a child protection risk?</a:t>
            </a:r>
          </a:p>
          <a:p>
            <a:pPr marL="0" indent="0">
              <a:buNone/>
            </a:pP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 hour </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15</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 minutes</a:t>
            </a:r>
          </a:p>
        </p:txBody>
      </p:sp>
      <p:sp>
        <p:nvSpPr>
          <p:cNvPr id="3" name="Hexagon 2">
            <a:extLst>
              <a:ext uri="{FF2B5EF4-FFF2-40B4-BE49-F238E27FC236}">
                <a16:creationId xmlns:a16="http://schemas.microsoft.com/office/drawing/2014/main" id="{D11B2987-4AA6-E43E-F470-28BB9E6EF615}"/>
              </a:ext>
            </a:extLst>
          </p:cNvPr>
          <p:cNvSpPr/>
          <p:nvPr/>
        </p:nvSpPr>
        <p:spPr>
          <a:xfrm rot="1782986">
            <a:off x="7434787" y="5407038"/>
            <a:ext cx="335595" cy="289306"/>
          </a:xfrm>
          <a:prstGeom prst="hexagon">
            <a:avLst>
              <a:gd name="adj" fmla="val 28965"/>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9055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0" name="Group 29">
            <a:extLst>
              <a:ext uri="{FF2B5EF4-FFF2-40B4-BE49-F238E27FC236}">
                <a16:creationId xmlns:a16="http://schemas.microsoft.com/office/drawing/2014/main" id="{2FA87734-F33C-42F9-AFC4-E386A99BDE55}"/>
              </a:ext>
            </a:extLst>
          </p:cNvPr>
          <p:cNvGrpSpPr/>
          <p:nvPr/>
        </p:nvGrpSpPr>
        <p:grpSpPr>
          <a:xfrm>
            <a:off x="3476678" y="1979002"/>
            <a:ext cx="5318750" cy="3224369"/>
            <a:chOff x="3400707" y="1772174"/>
            <a:chExt cx="5758105" cy="3737192"/>
          </a:xfrm>
        </p:grpSpPr>
        <p:sp>
          <p:nvSpPr>
            <p:cNvPr id="8" name="Oval 7">
              <a:extLst>
                <a:ext uri="{FF2B5EF4-FFF2-40B4-BE49-F238E27FC236}">
                  <a16:creationId xmlns:a16="http://schemas.microsoft.com/office/drawing/2014/main" id="{AFE8AC81-C1AC-42DE-ADFC-FE58C197735E}"/>
                </a:ext>
              </a:extLst>
            </p:cNvPr>
            <p:cNvSpPr/>
            <p:nvPr/>
          </p:nvSpPr>
          <p:spPr>
            <a:xfrm>
              <a:off x="3400707" y="2359766"/>
              <a:ext cx="1412240" cy="14122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0F0F2A43-C47C-4425-9E5E-7519AB73A156}"/>
                </a:ext>
              </a:extLst>
            </p:cNvPr>
            <p:cNvSpPr/>
            <p:nvPr/>
          </p:nvSpPr>
          <p:spPr>
            <a:xfrm>
              <a:off x="7746572" y="2359766"/>
              <a:ext cx="1412240" cy="14122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 Same Side Corner Rectangle 21">
              <a:extLst>
                <a:ext uri="{FF2B5EF4-FFF2-40B4-BE49-F238E27FC236}">
                  <a16:creationId xmlns:a16="http://schemas.microsoft.com/office/drawing/2014/main" id="{6AA472BC-C06C-493A-8A84-41D8862ACCC8}"/>
                </a:ext>
              </a:extLst>
            </p:cNvPr>
            <p:cNvSpPr/>
            <p:nvPr/>
          </p:nvSpPr>
          <p:spPr>
            <a:xfrm>
              <a:off x="3400707" y="4048152"/>
              <a:ext cx="1335891" cy="146121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ound Same Side Corner Rectangle 21">
              <a:extLst>
                <a:ext uri="{FF2B5EF4-FFF2-40B4-BE49-F238E27FC236}">
                  <a16:creationId xmlns:a16="http://schemas.microsoft.com/office/drawing/2014/main" id="{91945751-27E4-4D59-A13F-0CE948ED4B76}"/>
                </a:ext>
              </a:extLst>
            </p:cNvPr>
            <p:cNvSpPr/>
            <p:nvPr/>
          </p:nvSpPr>
          <p:spPr>
            <a:xfrm>
              <a:off x="7822921" y="4048152"/>
              <a:ext cx="1335891" cy="1461214"/>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Chord 25">
              <a:extLst>
                <a:ext uri="{FF2B5EF4-FFF2-40B4-BE49-F238E27FC236}">
                  <a16:creationId xmlns:a16="http://schemas.microsoft.com/office/drawing/2014/main" id="{4A889F80-E282-430A-B501-80A83D11C2AB}"/>
                </a:ext>
              </a:extLst>
            </p:cNvPr>
            <p:cNvSpPr/>
            <p:nvPr/>
          </p:nvSpPr>
          <p:spPr>
            <a:xfrm>
              <a:off x="4351095" y="2702772"/>
              <a:ext cx="771005" cy="771005"/>
            </a:xfrm>
            <a:prstGeom prst="chord">
              <a:avLst>
                <a:gd name="adj1" fmla="val 2700000"/>
                <a:gd name="adj2" fmla="val 97343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Chord 26">
              <a:extLst>
                <a:ext uri="{FF2B5EF4-FFF2-40B4-BE49-F238E27FC236}">
                  <a16:creationId xmlns:a16="http://schemas.microsoft.com/office/drawing/2014/main" id="{65847D0E-7BFC-4B43-BE28-7E2D2E6BE73A}"/>
                </a:ext>
              </a:extLst>
            </p:cNvPr>
            <p:cNvSpPr/>
            <p:nvPr/>
          </p:nvSpPr>
          <p:spPr>
            <a:xfrm flipH="1">
              <a:off x="7347577" y="2785543"/>
              <a:ext cx="950687" cy="771005"/>
            </a:xfrm>
            <a:prstGeom prst="chord">
              <a:avLst>
                <a:gd name="adj1" fmla="val 2700000"/>
                <a:gd name="adj2" fmla="val 973434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Speech Bubble: Rectangle with Corners Rounded 27">
              <a:extLst>
                <a:ext uri="{FF2B5EF4-FFF2-40B4-BE49-F238E27FC236}">
                  <a16:creationId xmlns:a16="http://schemas.microsoft.com/office/drawing/2014/main" id="{7CF1E65C-4648-447F-8A63-F552CF06E25A}"/>
                </a:ext>
              </a:extLst>
            </p:cNvPr>
            <p:cNvSpPr/>
            <p:nvPr/>
          </p:nvSpPr>
          <p:spPr>
            <a:xfrm>
              <a:off x="5001335" y="1772174"/>
              <a:ext cx="1524000" cy="1175183"/>
            </a:xfrm>
            <a:prstGeom prst="wedgeRoundRectCallo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Speech Bubble: Rectangle with Corners Rounded 28">
              <a:extLst>
                <a:ext uri="{FF2B5EF4-FFF2-40B4-BE49-F238E27FC236}">
                  <a16:creationId xmlns:a16="http://schemas.microsoft.com/office/drawing/2014/main" id="{38C7CD10-77E2-44A3-963A-966FC2718101}"/>
                </a:ext>
              </a:extLst>
            </p:cNvPr>
            <p:cNvSpPr/>
            <p:nvPr/>
          </p:nvSpPr>
          <p:spPr>
            <a:xfrm>
              <a:off x="6034184" y="2500682"/>
              <a:ext cx="1524000" cy="1175183"/>
            </a:xfrm>
            <a:prstGeom prst="wedgeRoundRectCallout">
              <a:avLst>
                <a:gd name="adj1" fmla="val 59833"/>
                <a:gd name="adj2" fmla="val 21866"/>
                <a:gd name="adj3" fmla="val 16667"/>
              </a:avLst>
            </a:prstGeom>
            <a:solidFill>
              <a:schemeClr val="accent2">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2" name="Title 31">
            <a:extLst>
              <a:ext uri="{FF2B5EF4-FFF2-40B4-BE49-F238E27FC236}">
                <a16:creationId xmlns:a16="http://schemas.microsoft.com/office/drawing/2014/main" id="{018DEDA9-988A-4F70-B2DE-A423BE94BAA4}"/>
              </a:ext>
            </a:extLst>
          </p:cNvPr>
          <p:cNvSpPr>
            <a:spLocks noGrp="1"/>
          </p:cNvSpPr>
          <p:nvPr>
            <p:ph type="title"/>
          </p:nvPr>
        </p:nvSpPr>
        <p:spPr/>
        <p:txBody>
          <a:bodyPr/>
          <a:lstStyle/>
          <a:p>
            <a:r>
              <a:rPr lang="en-CA" dirty="0">
                <a:highlight>
                  <a:srgbClr val="FFFF00"/>
                </a:highlight>
                <a:latin typeface="Arial" panose="020B0604020202020204" pitchFamily="34" charset="0"/>
                <a:cs typeface="Arial" panose="020B0604020202020204" pitchFamily="34" charset="0"/>
              </a:rPr>
              <a:t>Getting to know each other</a:t>
            </a:r>
          </a:p>
        </p:txBody>
      </p:sp>
    </p:spTree>
    <p:extLst>
      <p:ext uri="{BB962C8B-B14F-4D97-AF65-F5344CB8AC3E}">
        <p14:creationId xmlns:p14="http://schemas.microsoft.com/office/powerpoint/2010/main" val="354070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76150A-156B-428E-B871-27A66313D97F}"/>
              </a:ext>
            </a:extLst>
          </p:cNvPr>
          <p:cNvSpPr/>
          <p:nvPr/>
        </p:nvSpPr>
        <p:spPr>
          <a:xfrm>
            <a:off x="0" y="-1"/>
            <a:ext cx="12192000" cy="9855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itle 13">
            <a:extLst>
              <a:ext uri="{FF2B5EF4-FFF2-40B4-BE49-F238E27FC236}">
                <a16:creationId xmlns:a16="http://schemas.microsoft.com/office/drawing/2014/main" id="{21524DF6-3064-4780-AD95-8663A829F41A}"/>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Learning agreement</a:t>
            </a:r>
          </a:p>
        </p:txBody>
      </p:sp>
      <p:sp>
        <p:nvSpPr>
          <p:cNvPr id="12" name="TextBox 11">
            <a:extLst>
              <a:ext uri="{FF2B5EF4-FFF2-40B4-BE49-F238E27FC236}">
                <a16:creationId xmlns:a16="http://schemas.microsoft.com/office/drawing/2014/main" id="{E60CD926-AEF6-1978-308E-AFCD31431A98}"/>
              </a:ext>
            </a:extLst>
          </p:cNvPr>
          <p:cNvSpPr txBox="1"/>
          <p:nvPr/>
        </p:nvSpPr>
        <p:spPr>
          <a:xfrm>
            <a:off x="859018" y="1949230"/>
            <a:ext cx="3361556" cy="3539430"/>
          </a:xfrm>
          <a:prstGeom prst="rect">
            <a:avLst/>
          </a:prstGeom>
          <a:noFill/>
        </p:spPr>
        <p:txBody>
          <a:bodyPr wrap="square" lIns="91440" tIns="45720" rIns="91440" bIns="45720" rtlCol="0" anchor="t">
            <a:spAutoFit/>
          </a:bodyPr>
          <a:lstStyle/>
          <a:p>
            <a:r>
              <a:rPr lang="en-GB" sz="2800" dirty="0">
                <a:latin typeface="Arial" panose="020B0604020202020204" pitchFamily="34" charset="0"/>
                <a:cs typeface="Arial" panose="020B0604020202020204" pitchFamily="34" charset="0"/>
              </a:rPr>
              <a:t>It’s important to feel</a:t>
            </a:r>
          </a:p>
          <a:p>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safe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comfortable</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accepted and respected</a:t>
            </a: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interested and focused</a:t>
            </a:r>
          </a:p>
        </p:txBody>
      </p:sp>
      <p:sp>
        <p:nvSpPr>
          <p:cNvPr id="2" name="Google Shape;60;p4">
            <a:extLst>
              <a:ext uri="{FF2B5EF4-FFF2-40B4-BE49-F238E27FC236}">
                <a16:creationId xmlns:a16="http://schemas.microsoft.com/office/drawing/2014/main" id="{3FD39A9C-AE20-88DF-6ABB-4E584D4E9250}"/>
              </a:ext>
            </a:extLst>
          </p:cNvPr>
          <p:cNvSpPr/>
          <p:nvPr/>
        </p:nvSpPr>
        <p:spPr>
          <a:xfrm>
            <a:off x="7317515" y="2656722"/>
            <a:ext cx="2109840" cy="131025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 name="Flowchart: Card 3">
            <a:extLst>
              <a:ext uri="{FF2B5EF4-FFF2-40B4-BE49-F238E27FC236}">
                <a16:creationId xmlns:a16="http://schemas.microsoft.com/office/drawing/2014/main" id="{09A3606C-311E-615D-CC9D-D38792535F1C}"/>
              </a:ext>
            </a:extLst>
          </p:cNvPr>
          <p:cNvSpPr/>
          <p:nvPr/>
        </p:nvSpPr>
        <p:spPr>
          <a:xfrm flipH="1">
            <a:off x="7849615" y="2738974"/>
            <a:ext cx="1685326" cy="1964551"/>
          </a:xfrm>
          <a:prstGeom prst="flowChartPunchedCard">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5">
            <a:extLst>
              <a:ext uri="{FF2B5EF4-FFF2-40B4-BE49-F238E27FC236}">
                <a16:creationId xmlns:a16="http://schemas.microsoft.com/office/drawing/2014/main" id="{D87AD64A-F067-C58B-7085-EA28631FF0F9}"/>
              </a:ext>
            </a:extLst>
          </p:cNvPr>
          <p:cNvGrpSpPr/>
          <p:nvPr/>
        </p:nvGrpSpPr>
        <p:grpSpPr>
          <a:xfrm rot="3724370">
            <a:off x="10254015" y="2834610"/>
            <a:ext cx="206091" cy="1265255"/>
            <a:chOff x="1282700" y="1709132"/>
            <a:chExt cx="165100" cy="1013598"/>
          </a:xfrm>
          <a:solidFill>
            <a:schemeClr val="accent2">
              <a:lumMod val="75000"/>
            </a:schemeClr>
          </a:solidFill>
        </p:grpSpPr>
        <p:sp>
          <p:nvSpPr>
            <p:cNvPr id="8" name="Rectangle 7">
              <a:extLst>
                <a:ext uri="{FF2B5EF4-FFF2-40B4-BE49-F238E27FC236}">
                  <a16:creationId xmlns:a16="http://schemas.microsoft.com/office/drawing/2014/main" id="{2A431ADA-76E6-C515-4D6C-557998694B01}"/>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Isosceles Triangle 9">
              <a:extLst>
                <a:ext uri="{FF2B5EF4-FFF2-40B4-BE49-F238E27FC236}">
                  <a16:creationId xmlns:a16="http://schemas.microsoft.com/office/drawing/2014/main" id="{AAA68829-5E74-E7C6-A002-A0300014A045}"/>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Oval 10">
            <a:extLst>
              <a:ext uri="{FF2B5EF4-FFF2-40B4-BE49-F238E27FC236}">
                <a16:creationId xmlns:a16="http://schemas.microsoft.com/office/drawing/2014/main" id="{96C26700-D27F-E398-2FD7-3D248A364751}"/>
              </a:ext>
            </a:extLst>
          </p:cNvPr>
          <p:cNvSpPr/>
          <p:nvPr/>
        </p:nvSpPr>
        <p:spPr>
          <a:xfrm rot="1924370">
            <a:off x="10085881" y="3144737"/>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0" name="Group 29">
            <a:extLst>
              <a:ext uri="{FF2B5EF4-FFF2-40B4-BE49-F238E27FC236}">
                <a16:creationId xmlns:a16="http://schemas.microsoft.com/office/drawing/2014/main" id="{D539EE4B-AD52-A10D-44A4-2E655A5580F7}"/>
              </a:ext>
            </a:extLst>
          </p:cNvPr>
          <p:cNvGrpSpPr/>
          <p:nvPr/>
        </p:nvGrpSpPr>
        <p:grpSpPr>
          <a:xfrm>
            <a:off x="5246189" y="1742826"/>
            <a:ext cx="1864184" cy="1265255"/>
            <a:chOff x="4926899" y="2219723"/>
            <a:chExt cx="1864184" cy="1265255"/>
          </a:xfrm>
        </p:grpSpPr>
        <p:grpSp>
          <p:nvGrpSpPr>
            <p:cNvPr id="13" name="Group 12">
              <a:extLst>
                <a:ext uri="{FF2B5EF4-FFF2-40B4-BE49-F238E27FC236}">
                  <a16:creationId xmlns:a16="http://schemas.microsoft.com/office/drawing/2014/main" id="{239F1287-0989-BFB6-C5ED-9EB399BB292E}"/>
                </a:ext>
              </a:extLst>
            </p:cNvPr>
            <p:cNvGrpSpPr/>
            <p:nvPr/>
          </p:nvGrpSpPr>
          <p:grpSpPr>
            <a:xfrm rot="19133848">
              <a:off x="6456436" y="2219723"/>
              <a:ext cx="206091" cy="1265255"/>
              <a:chOff x="1282700" y="1709132"/>
              <a:chExt cx="165100" cy="1013598"/>
            </a:xfrm>
            <a:solidFill>
              <a:schemeClr val="accent2">
                <a:lumMod val="75000"/>
              </a:schemeClr>
            </a:solidFill>
          </p:grpSpPr>
          <p:sp>
            <p:nvSpPr>
              <p:cNvPr id="15" name="Rectangle 14">
                <a:extLst>
                  <a:ext uri="{FF2B5EF4-FFF2-40B4-BE49-F238E27FC236}">
                    <a16:creationId xmlns:a16="http://schemas.microsoft.com/office/drawing/2014/main" id="{B1489460-35D8-E064-0DE0-2B7047A8830D}"/>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Isosceles Triangle 15">
                <a:extLst>
                  <a:ext uri="{FF2B5EF4-FFF2-40B4-BE49-F238E27FC236}">
                    <a16:creationId xmlns:a16="http://schemas.microsoft.com/office/drawing/2014/main" id="{CAA67F9B-3879-B2A3-CEBF-805D33BC9D56}"/>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7" name="Oval 16">
              <a:extLst>
                <a:ext uri="{FF2B5EF4-FFF2-40B4-BE49-F238E27FC236}">
                  <a16:creationId xmlns:a16="http://schemas.microsoft.com/office/drawing/2014/main" id="{74395FD9-E77E-3C37-CC82-4C65CB5ABD20}"/>
                </a:ext>
              </a:extLst>
            </p:cNvPr>
            <p:cNvSpPr/>
            <p:nvPr/>
          </p:nvSpPr>
          <p:spPr>
            <a:xfrm>
              <a:off x="6068745" y="2515998"/>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Rounded Corners 17">
              <a:extLst>
                <a:ext uri="{FF2B5EF4-FFF2-40B4-BE49-F238E27FC236}">
                  <a16:creationId xmlns:a16="http://schemas.microsoft.com/office/drawing/2014/main" id="{CF1C85B6-6186-5837-0048-76E96766FAEF}"/>
                </a:ext>
              </a:extLst>
            </p:cNvPr>
            <p:cNvSpPr/>
            <p:nvPr/>
          </p:nvSpPr>
          <p:spPr>
            <a:xfrm rot="1207745">
              <a:off x="4926899" y="2294327"/>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0" name="Rectangle: Rounded Corners 19">
            <a:extLst>
              <a:ext uri="{FF2B5EF4-FFF2-40B4-BE49-F238E27FC236}">
                <a16:creationId xmlns:a16="http://schemas.microsoft.com/office/drawing/2014/main" id="{501D13F7-3497-30BF-C268-514C492993A7}"/>
              </a:ext>
            </a:extLst>
          </p:cNvPr>
          <p:cNvSpPr/>
          <p:nvPr/>
        </p:nvSpPr>
        <p:spPr>
          <a:xfrm rot="1853661">
            <a:off x="10787594" y="3744985"/>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9" name="Group 28">
            <a:extLst>
              <a:ext uri="{FF2B5EF4-FFF2-40B4-BE49-F238E27FC236}">
                <a16:creationId xmlns:a16="http://schemas.microsoft.com/office/drawing/2014/main" id="{991E842C-C792-AF60-5618-31FE798320E2}"/>
              </a:ext>
            </a:extLst>
          </p:cNvPr>
          <p:cNvGrpSpPr/>
          <p:nvPr/>
        </p:nvGrpSpPr>
        <p:grpSpPr>
          <a:xfrm rot="19920105">
            <a:off x="5609713" y="4945534"/>
            <a:ext cx="2194778" cy="779247"/>
            <a:chOff x="5757994" y="4945534"/>
            <a:chExt cx="2194778" cy="779247"/>
          </a:xfrm>
        </p:grpSpPr>
        <p:sp>
          <p:nvSpPr>
            <p:cNvPr id="19" name="Rectangle: Rounded Corners 18">
              <a:extLst>
                <a:ext uri="{FF2B5EF4-FFF2-40B4-BE49-F238E27FC236}">
                  <a16:creationId xmlns:a16="http://schemas.microsoft.com/office/drawing/2014/main" id="{572BA0D7-AA1F-2ABA-8025-EBB1538EA4C4}"/>
                </a:ext>
              </a:extLst>
            </p:cNvPr>
            <p:cNvSpPr/>
            <p:nvPr/>
          </p:nvSpPr>
          <p:spPr>
            <a:xfrm rot="21015201">
              <a:off x="5757994" y="5205772"/>
              <a:ext cx="1063775" cy="519009"/>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1" name="Group 20">
              <a:extLst>
                <a:ext uri="{FF2B5EF4-FFF2-40B4-BE49-F238E27FC236}">
                  <a16:creationId xmlns:a16="http://schemas.microsoft.com/office/drawing/2014/main" id="{00115F36-D3E7-39F9-4447-1F6271FBBABC}"/>
                </a:ext>
              </a:extLst>
            </p:cNvPr>
            <p:cNvGrpSpPr/>
            <p:nvPr/>
          </p:nvGrpSpPr>
          <p:grpSpPr>
            <a:xfrm rot="16762852">
              <a:off x="7217099" y="4587492"/>
              <a:ext cx="206091" cy="1265255"/>
              <a:chOff x="1282700" y="1709132"/>
              <a:chExt cx="165100" cy="1013598"/>
            </a:xfrm>
            <a:solidFill>
              <a:schemeClr val="accent2">
                <a:lumMod val="75000"/>
              </a:schemeClr>
            </a:solidFill>
          </p:grpSpPr>
          <p:sp>
            <p:nvSpPr>
              <p:cNvPr id="22" name="Rectangle 21">
                <a:extLst>
                  <a:ext uri="{FF2B5EF4-FFF2-40B4-BE49-F238E27FC236}">
                    <a16:creationId xmlns:a16="http://schemas.microsoft.com/office/drawing/2014/main" id="{DAE876B0-2A4A-8CE5-0CAF-13B642321A75}"/>
                  </a:ext>
                </a:extLst>
              </p:cNvPr>
              <p:cNvSpPr/>
              <p:nvPr/>
            </p:nvSpPr>
            <p:spPr>
              <a:xfrm>
                <a:off x="1282700" y="1709132"/>
                <a:ext cx="165100" cy="86896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Isosceles Triangle 22">
                <a:extLst>
                  <a:ext uri="{FF2B5EF4-FFF2-40B4-BE49-F238E27FC236}">
                    <a16:creationId xmlns:a16="http://schemas.microsoft.com/office/drawing/2014/main" id="{081F1365-73AC-AE68-2833-F5A9CA4810A5}"/>
                  </a:ext>
                </a:extLst>
              </p:cNvPr>
              <p:cNvSpPr/>
              <p:nvPr/>
            </p:nvSpPr>
            <p:spPr>
              <a:xfrm rot="10800000">
                <a:off x="1282700" y="2578100"/>
                <a:ext cx="165100" cy="1446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4" name="Oval 23">
              <a:extLst>
                <a:ext uri="{FF2B5EF4-FFF2-40B4-BE49-F238E27FC236}">
                  <a16:creationId xmlns:a16="http://schemas.microsoft.com/office/drawing/2014/main" id="{5DE241B6-4041-1926-7E07-AB6136FFFBDC}"/>
                </a:ext>
              </a:extLst>
            </p:cNvPr>
            <p:cNvSpPr/>
            <p:nvPr/>
          </p:nvSpPr>
          <p:spPr>
            <a:xfrm>
              <a:off x="6912142" y="4945534"/>
              <a:ext cx="722338" cy="72233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5" name="Rectangle 24">
            <a:extLst>
              <a:ext uri="{FF2B5EF4-FFF2-40B4-BE49-F238E27FC236}">
                <a16:creationId xmlns:a16="http://schemas.microsoft.com/office/drawing/2014/main" id="{F926A14F-70F2-0151-D9F7-4ECA6195256B}"/>
              </a:ext>
            </a:extLst>
          </p:cNvPr>
          <p:cNvSpPr/>
          <p:nvPr/>
        </p:nvSpPr>
        <p:spPr>
          <a:xfrm>
            <a:off x="8203372" y="3345727"/>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6C63855A-DC63-D0BF-2AEB-9B4BECF562C7}"/>
              </a:ext>
            </a:extLst>
          </p:cNvPr>
          <p:cNvSpPr/>
          <p:nvPr/>
        </p:nvSpPr>
        <p:spPr>
          <a:xfrm>
            <a:off x="8203372" y="3718945"/>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8D4351CF-2F49-2929-4570-2D6FF31F0A40}"/>
              </a:ext>
            </a:extLst>
          </p:cNvPr>
          <p:cNvSpPr/>
          <p:nvPr/>
        </p:nvSpPr>
        <p:spPr>
          <a:xfrm>
            <a:off x="8203372" y="4111123"/>
            <a:ext cx="989984" cy="158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31218305"/>
      </p:ext>
    </p:extLst>
  </p:cSld>
  <p:clrMapOvr>
    <a:masterClrMapping/>
  </p:clrMapOvr>
</p:sld>
</file>

<file path=ppt/theme/theme1.xml><?xml version="1.0" encoding="utf-8"?>
<a:theme xmlns:a="http://schemas.openxmlformats.org/drawingml/2006/main" name="Office Theme">
  <a:themeElements>
    <a:clrScheme name="Alliance">
      <a:dk1>
        <a:sysClr val="windowText" lastClr="000000"/>
      </a:dk1>
      <a:lt1>
        <a:sysClr val="window" lastClr="FFFFFF"/>
      </a:lt1>
      <a:dk2>
        <a:srgbClr val="44546A"/>
      </a:dk2>
      <a:lt2>
        <a:srgbClr val="E7E6E6"/>
      </a:lt2>
      <a:accent1>
        <a:srgbClr val="97467C"/>
      </a:accent1>
      <a:accent2>
        <a:srgbClr val="B78EA3"/>
      </a:accent2>
      <a:accent3>
        <a:srgbClr val="95CC79"/>
      </a:accent3>
      <a:accent4>
        <a:srgbClr val="1D8CC8"/>
      </a:accent4>
      <a:accent5>
        <a:srgbClr val="35B2B4"/>
      </a:accent5>
      <a:accent6>
        <a:srgbClr val="8D9EAE"/>
      </a:accent6>
      <a:hlink>
        <a:srgbClr val="C888B2"/>
      </a:hlink>
      <a:folHlink>
        <a:srgbClr val="7E9C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TotalTime>
  <Words>9936</Words>
  <Application>Microsoft Office PowerPoint</Application>
  <PresentationFormat>Widescreen</PresentationFormat>
  <Paragraphs>1150</Paragraphs>
  <Slides>62</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Berlin Sans FB</vt:lpstr>
      <vt:lpstr>Britannic Bold</vt:lpstr>
      <vt:lpstr>Calibri</vt:lpstr>
      <vt:lpstr>Calibri Light</vt:lpstr>
      <vt:lpstr>Garamond</vt:lpstr>
      <vt:lpstr>Helvetica Neue</vt:lpstr>
      <vt:lpstr>Office Theme</vt:lpstr>
      <vt:lpstr>PowerPoint Presentation</vt:lpstr>
      <vt:lpstr>PowerPoint Presentation</vt:lpstr>
      <vt:lpstr>Child Protection Minimum Standards</vt:lpstr>
      <vt:lpstr>Training overview</vt:lpstr>
      <vt:lpstr>Participant Workbook </vt:lpstr>
      <vt:lpstr>Module 1 aim</vt:lpstr>
      <vt:lpstr>Agenda</vt:lpstr>
      <vt:lpstr>Getting to know each other</vt:lpstr>
      <vt:lpstr>Learning agreement</vt:lpstr>
      <vt:lpstr>Learning objectives</vt:lpstr>
      <vt:lpstr>PowerPoint Presentation</vt:lpstr>
      <vt:lpstr>Group discussion</vt:lpstr>
      <vt:lpstr>Child Protection</vt:lpstr>
      <vt:lpstr>Child protection terms explained</vt:lpstr>
      <vt:lpstr>PowerPoint Presentation</vt:lpstr>
      <vt:lpstr>Child protection concerns</vt:lpstr>
      <vt:lpstr>Common types of violence and abuse</vt:lpstr>
      <vt:lpstr>Types of violence and abuse</vt:lpstr>
      <vt:lpstr>Child protection concerns</vt:lpstr>
      <vt:lpstr>Child protection concerns</vt:lpstr>
      <vt:lpstr>Child protection concerns</vt:lpstr>
      <vt:lpstr>Key learning points</vt:lpstr>
      <vt:lpstr>PowerPoint Presentation</vt:lpstr>
      <vt:lpstr>Applying a socio-ecological approach</vt:lpstr>
      <vt:lpstr>PowerPoint Presentation</vt:lpstr>
      <vt:lpstr>Socio-cultural norms</vt:lpstr>
      <vt:lpstr>Harmful socio-cultural norms</vt:lpstr>
      <vt:lpstr>PowerPoint Presentation</vt:lpstr>
      <vt:lpstr>Society and community level: views on childhood</vt:lpstr>
      <vt:lpstr>PowerPoint Presentation</vt:lpstr>
      <vt:lpstr>Power Walk</vt:lpstr>
      <vt:lpstr>PowerPoint Presentation</vt:lpstr>
      <vt:lpstr>Power Wheel</vt:lpstr>
      <vt:lpstr>PowerPoint Presentation</vt:lpstr>
      <vt:lpstr>Key learning points</vt:lpstr>
      <vt:lpstr>PowerPoint Presentation</vt:lpstr>
      <vt:lpstr>Age and developmental stage</vt:lpstr>
      <vt:lpstr>Four main areas of child development</vt:lpstr>
      <vt:lpstr>Evolving capacities</vt:lpstr>
      <vt:lpstr>Evolving capacities</vt:lpstr>
      <vt:lpstr>Individual differences in development</vt:lpstr>
      <vt:lpstr>Understanding disability</vt:lpstr>
      <vt:lpstr>Visible and invisible impairments</vt:lpstr>
      <vt:lpstr>Barriers excluding children with disabilities</vt:lpstr>
      <vt:lpstr>Barriers limiting the ability of children with disabilities</vt:lpstr>
      <vt:lpstr>Key learning points</vt:lpstr>
      <vt:lpstr>PowerPoint Presentation</vt:lpstr>
      <vt:lpstr>Group discussion</vt:lpstr>
      <vt:lpstr>Child Protection Risks</vt:lpstr>
      <vt:lpstr>Vulnerabilities</vt:lpstr>
      <vt:lpstr>Risk</vt:lpstr>
      <vt:lpstr>PowerPoint Presentation</vt:lpstr>
      <vt:lpstr>Resilience</vt:lpstr>
      <vt:lpstr>Resilience</vt:lpstr>
      <vt:lpstr>Protective Factors</vt:lpstr>
      <vt:lpstr>PowerPoint Presentation</vt:lpstr>
      <vt:lpstr>Child protection risk analysis</vt:lpstr>
      <vt:lpstr>Risk Levels</vt:lpstr>
      <vt:lpstr>Key learning points</vt:lpstr>
      <vt:lpstr>PowerPoint Presentation</vt:lpstr>
      <vt:lpstr>End of Module 1</vt:lpstr>
      <vt:lpstr>Self-care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Ilse Van der Straeten</dc:creator>
  <cp:lastModifiedBy>Ilse Van der Straeten</cp:lastModifiedBy>
  <cp:revision>265</cp:revision>
  <cp:lastPrinted>2023-02-24T17:58:48Z</cp:lastPrinted>
  <dcterms:created xsi:type="dcterms:W3CDTF">2023-02-13T10:24:18Z</dcterms:created>
  <dcterms:modified xsi:type="dcterms:W3CDTF">2023-03-31T13:33:07Z</dcterms:modified>
</cp:coreProperties>
</file>