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hh6P2/MsexzRCJJMVuyycyhQa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0" autoAdjust="0"/>
  </p:normalViewPr>
  <p:slideViewPr>
    <p:cSldViewPr snapToGrid="0">
      <p:cViewPr varScale="1">
        <p:scale>
          <a:sx n="60" d="100"/>
          <a:sy n="60" d="100"/>
        </p:scale>
        <p:origin x="11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sz="1200">
              <a:solidFill>
                <a:schemeClr val="dk1"/>
              </a:solidFill>
              <a:latin typeface="Calibri"/>
              <a:ea typeface="Calibri"/>
              <a:cs typeface="Calibri"/>
              <a:sym typeface="Calibri"/>
            </a:endParaRPr>
          </a:p>
          <a:p>
            <a:pPr marL="457200" lvl="1"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0" name="Google Shape;3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cap="none" dirty="0">
                <a:solidFill>
                  <a:schemeClr val="dk1"/>
                </a:solidFill>
                <a:effectLst/>
                <a:latin typeface="Calibri"/>
                <a:ea typeface="Calibri"/>
                <a:cs typeface="Calibri"/>
                <a:sym typeface="Calibri"/>
              </a:rPr>
              <a:t>تشمل الإجراءات الرئيسية ما يلي:</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المساهمة في إستراتيجية شاملة حول عمالة الأطفال تكون مستهدفة ويتم تطويرها من خلال التنسيق بين الوكالات</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ساعد في تحديد الجهات الفاعلة الرئيسية التي يمكن أن تساعد في تطوير و / أو نشر الرسائل الرئيسية.</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تأكد من أن قنوات الاتصال متاحة للأطفال المعرضين للخطر وأسرهم واستخدم مجموعة متنوعة من الأساليب لضمان وجود نسخ للأطفال والكبار الذين يصعب الوصول إليهم أو الأميين.</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تحديد وتخفيف مخاطر المعلومات المضللة أو إساءة استخدام المعلومات التي يمكن أن تؤدي إلى وصمة العار أو التمييز في السياق والاستعداد لمواجهة هذه المخاطر. على سبيل المثال ، المعلومات المضللة المتعلقة بالأثر الضار عمل الأطفال على الأطفال ، والحق في التعليم للجميع ، وحول الأطفال المنخرطين في أسوأ أشكال </a:t>
            </a:r>
            <a:r>
              <a:rPr lang="ar-JO" sz="1200" b="0" i="0" u="none" strike="noStrike" cap="none">
                <a:solidFill>
                  <a:schemeClr val="dk1"/>
                </a:solidFill>
                <a:effectLst/>
                <a:latin typeface="Calibri"/>
                <a:ea typeface="Calibri"/>
                <a:cs typeface="Calibri"/>
                <a:sym typeface="Calibri"/>
              </a:rPr>
              <a:t>عمل الأطفال</a:t>
            </a:r>
            <a:endParaRPr lang="en-US" sz="1200" b="0" i="0" u="none" strike="noStrike" cap="none" dirty="0">
              <a:solidFill>
                <a:schemeClr val="dk1"/>
              </a:solidFill>
              <a:effectLst/>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r>
              <a:rPr lang="ar-JO" sz="1200" b="0" i="0" u="none" strike="noStrike" cap="none" dirty="0">
                <a:solidFill>
                  <a:schemeClr val="dk1"/>
                </a:solidFill>
                <a:effectLst/>
                <a:latin typeface="Calibri"/>
                <a:ea typeface="Calibri"/>
                <a:cs typeface="Calibri"/>
                <a:sym typeface="Calibri"/>
              </a:rPr>
              <a:t>التخطيط الدقيق والرسائل المنسقة حول حساسة بشكل خاص وأسوأ أشكال عمل الأطفال مثل الاتجار والاستغلال الجنسي التجاري والأنشطة غير المشروعة أو تجنيد الأطفال في القوات المسلحة أو الجماعات المسلحة</a:t>
            </a:r>
            <a:r>
              <a:rPr lang="en-US" sz="1200" b="0" i="0" u="none" strike="noStrike" cap="none" dirty="0">
                <a:solidFill>
                  <a:schemeClr val="dk1"/>
                </a:solidFill>
                <a:effectLst/>
                <a:latin typeface="Calibri"/>
                <a:ea typeface="Calibri"/>
                <a:cs typeface="Calibri"/>
                <a:sym typeface="Calibri"/>
              </a:rPr>
              <a:t>.</a:t>
            </a:r>
            <a:r>
              <a:rPr lang="ar-JO" sz="1200" b="0" i="0" u="none" strike="noStrike" cap="none" dirty="0">
                <a:solidFill>
                  <a:schemeClr val="dk1"/>
                </a:solidFill>
                <a:effectLst/>
                <a:latin typeface="Calibri"/>
                <a:ea typeface="Calibri"/>
                <a:cs typeface="Calibri"/>
                <a:sym typeface="Calibri"/>
              </a:rPr>
              <a:t>يجب دمج الرسائل المتعلقة بعمالة الأطفال في مجموعة متنوعة من الفرص عبر القطاعات ، على سبيل المثال في جلسات الإحاطة والتعريفات </a:t>
            </a:r>
            <a:r>
              <a:rPr lang="ar-JO" sz="1200" b="0" i="0" u="none" strike="noStrike" cap="none">
                <a:solidFill>
                  <a:schemeClr val="dk1"/>
                </a:solidFill>
                <a:effectLst/>
                <a:latin typeface="Calibri"/>
                <a:ea typeface="Calibri"/>
                <a:cs typeface="Calibri"/>
                <a:sym typeface="Calibri"/>
              </a:rPr>
              <a:t>، ومبادرات </a:t>
            </a:r>
          </a:p>
          <a:p>
            <a:pPr marL="0" lvl="0" indent="0" algn="r" rtl="1">
              <a:spcBef>
                <a:spcPts val="0"/>
              </a:spcBef>
              <a:spcAft>
                <a:spcPts val="0"/>
              </a:spcAft>
              <a:buClr>
                <a:schemeClr val="dk1"/>
              </a:buClr>
              <a:buSzPts val="1200"/>
              <a:buFont typeface="Arial"/>
              <a:buNone/>
            </a:pPr>
            <a:r>
              <a:rPr lang="ar-JO" sz="1200" b="0" i="0" u="none" strike="noStrike" cap="none">
                <a:solidFill>
                  <a:schemeClr val="dk1"/>
                </a:solidFill>
                <a:effectLst/>
                <a:latin typeface="Calibri"/>
                <a:ea typeface="Calibri"/>
                <a:cs typeface="Calibri"/>
                <a:sym typeface="Calibri"/>
              </a:rPr>
              <a:t>     بناء القدرات ، والتوزيعات ، وتطوير المناهج الدراسية ، وإجراءات إدارة الحالات والأدوات للعاملين في مجال الحالة.</a:t>
            </a:r>
          </a:p>
          <a:p>
            <a:pPr marL="0" lvl="0" indent="0" algn="r" rtl="1">
              <a:spcBef>
                <a:spcPts val="0"/>
              </a:spcBef>
              <a:spcAft>
                <a:spcPts val="0"/>
              </a:spcAft>
              <a:buClr>
                <a:schemeClr val="dk1"/>
              </a:buClr>
              <a:buSzPts val="1200"/>
              <a:buFont typeface="Arial"/>
              <a:buNone/>
            </a:pPr>
            <a:r>
              <a:rPr lang="ar-JO" sz="1200" b="0" i="0" u="none" strike="noStrike" cap="none">
                <a:solidFill>
                  <a:schemeClr val="dk1"/>
                </a:solidFill>
                <a:effectLst/>
                <a:latin typeface="Calibri"/>
                <a:ea typeface="Calibri"/>
                <a:cs typeface="Calibri"/>
                <a:sym typeface="Calibri"/>
              </a:rPr>
              <a:t>    بالطبع ، هناك حاجة إلى موارد مالية وبشرية كافية لتنفيذ رسائل عمالة الأطفال بشكل فعال ودقيق ويجب التخطيط لها.</a:t>
            </a:r>
            <a:endParaRPr lang="en-US" sz="1200" b="0" i="0" u="none" strike="noStrike" cap="none">
              <a:solidFill>
                <a:schemeClr val="dk1"/>
              </a:solidFill>
              <a:effectLst/>
              <a:latin typeface="Calibri"/>
              <a:ea typeface="Calibri"/>
              <a:cs typeface="Calibri"/>
              <a:sym typeface="Calibri"/>
            </a:endParaRPr>
          </a:p>
          <a:p>
            <a:pPr rtl="1"/>
            <a:r>
              <a:rPr lang="ar-JO"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lang="ar-JO"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أخيرًا ، يجب أن تأخذ الاستراتيجيات في الحسبان التدريب المتخصص غالبًا المطلوب لإيصال رسائل عمل الأطفال للتأكد من أنها دقيقة ومتناسقة وتنفيذها بما يتماشى مع مبدأ "عدم إلحاق الضرر". هذا مهم بشكل خاص للقضايا الحساسة ، </a:t>
            </a:r>
            <a:r>
              <a:rPr lang="en-GB" sz="1200" b="0" i="0" u="none" strike="noStrike" cap="none" dirty="0">
                <a:solidFill>
                  <a:schemeClr val="dk1"/>
                </a:solidFill>
                <a:effectLst/>
                <a:latin typeface="Calibri"/>
                <a:ea typeface="Calibri"/>
                <a:cs typeface="Calibri"/>
                <a:sym typeface="Calibri"/>
              </a:rPr>
              <a:t>WFCL</a:t>
            </a:r>
            <a:r>
              <a:rPr lang="ar-JO" sz="1200" b="0" i="0" u="none" strike="noStrike" cap="none" dirty="0">
                <a:solidFill>
                  <a:schemeClr val="dk1"/>
                </a:solidFill>
                <a:effectLst/>
                <a:latin typeface="Calibri"/>
                <a:ea typeface="Calibri"/>
                <a:cs typeface="Calibri"/>
                <a:sym typeface="Calibri"/>
              </a:rPr>
              <a:t> ومجالات محددة من الخبرة مثل التوعية بمخاطر الألغام (</a:t>
            </a:r>
            <a:r>
              <a:rPr lang="en-GB" sz="1200" b="0" i="0" u="none" strike="noStrike" cap="none" dirty="0">
                <a:solidFill>
                  <a:schemeClr val="dk1"/>
                </a:solidFill>
                <a:effectLst/>
                <a:latin typeface="Calibri"/>
                <a:ea typeface="Calibri"/>
                <a:cs typeface="Calibri"/>
                <a:sym typeface="Calibri"/>
              </a:rPr>
              <a:t>MRE</a:t>
            </a:r>
            <a:r>
              <a:rPr lang="ar-JO" sz="1200" b="0" i="0" u="none" strike="noStrike" cap="none" dirty="0">
                <a:solidFill>
                  <a:schemeClr val="dk1"/>
                </a:solidFill>
                <a:effectLst/>
                <a:latin typeface="Calibri"/>
                <a:ea typeface="Calibri"/>
                <a:cs typeface="Calibri"/>
                <a:sym typeface="Calibri"/>
              </a:rPr>
              <a:t>) للأطفال العاملين ، والتي يجب أن يتم إجراؤها فقط من قبل معلمي تعليم مخاطر الألغام المدربين. يجب أيضًا تدريب جميع الشركاء المشاركين في رفع مستوى الوعي بعمالة الأطفال على مبادئ حماية الطفل ، ومسارات الإحالة ، وسياسات وإجراءات الحماية ، ومدونات السلوك.</a:t>
            </a:r>
            <a:endParaRPr lang="en-US" sz="1200" b="0" i="0" u="none" strike="noStrike" cap="none" dirty="0">
              <a:solidFill>
                <a:schemeClr val="dk1"/>
              </a:solidFill>
              <a:effectLst/>
              <a:latin typeface="Calibri"/>
              <a:ea typeface="Calibri"/>
              <a:cs typeface="Calibri"/>
              <a:sym typeface="Calibri"/>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08" name="Google Shape;3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S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algn="r" rtl="1"/>
            <a:r>
              <a:rPr lang="ar-SA" sz="1200" b="0" i="0" u="none" strike="noStrike" cap="none" dirty="0">
                <a:solidFill>
                  <a:schemeClr val="dk1"/>
                </a:solidFill>
                <a:effectLst/>
                <a:latin typeface="Calibri"/>
                <a:ea typeface="Calibri"/>
                <a:cs typeface="Calibri"/>
                <a:sym typeface="Calibri"/>
              </a:rPr>
              <a:t>يمكن أن تشمل الفرص:</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تنفيذ أنشطة توعية منتظمة في إطار استراتيجيات قطاعية مختلفة.</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يمكن توزيع الرسائل من خلال مجموعة من الفرص المجتمعية والإعلامية مثل الملصقات والبرامج الإذاعية ، أو من خلال الجهات الفاعلة الإنسانية على مستوى المجتمع ، والشركاء الوطنيين والمتطوعين ، ويمكن استهداف المجتمعات المعرضة بشكل خاص لعمالة الأطفال برسائل مخصصة ، و يمكن تطوير المواد للجهات الفاعلة الإنسانية الوطنية والدولية الذين يقدمون الخدمات الأساسية.</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حملات مثل تلك التي تتضمن قطاعي الصحة والعمل للمساعدة في منع وتخفيف التأثير السلبي لعمالة الأطفال على صحة الأطفال أو مقترنة بالتعليم في حملات العودة إلى المدرسة أو تعزيز المناقشات التشاركية حول عمالة الأطفال بين الآباء وقادة المجتمع.</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إن الاحتفال بالأيام الدولية ذات الصلة بالتوعية مثل اليوم العالمي لمكافحة عمل الأطفال في 12 يونيو ، واليوم العالمي للاجئين في 20 يونيو ، واليوم العالمي لمكافحة الاتجار بالأشخاص في 30 يوليو ، واليوم العالمي للأطفال في 20 نوفمبر ، يمكن أن توفر جميعها فرصًا لأحداث وأنشطة مع المجتمعات المتضررة من الأزمات.</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يمكن أن يكون تطوير الشراكات مثمرًا أيضًا. على سبيل المثال ، يمكن أن تساعد ورش العمل الإعلامية حول عمالة الأطفال في إشراك الصحفيين ، وتسليط الضوء على القضايا الناشئة أثناء الأزمة ، وتعزيز الرسائل الرئيسية ، أو المساعدة في إنشاء شبكة إعلامية ضد عمل الأطفال لتكون نشطة وداعمة أثناء العمل الإنساني ، والشراكات مع أصحاب العمل المحليين وأصحاب النفوذ. يمكن أن تساعد في توصيل الرسائل الرئيسية التي تستخدم اللغة التي يقبلها أصحاب العمل بسهولة أكبر ، من بين أصحاب العمل الآخرين الذين يتعرفون عليهم ويتواصلون معهم.</a:t>
            </a:r>
            <a:endParaRPr lang="en-US" sz="1200" b="0" i="0" u="none" strike="noStrike" cap="none" dirty="0">
              <a:solidFill>
                <a:schemeClr val="dk1"/>
              </a:solidFill>
              <a:effectLst/>
              <a:latin typeface="Calibri"/>
              <a:ea typeface="Calibri"/>
              <a:cs typeface="Calibri"/>
              <a:sym typeface="Calibri"/>
            </a:endParaRPr>
          </a:p>
          <a:p>
            <a:pP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628650" lvl="1"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316" name="Google Shape;3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تحديد المنظمات القائمة للأطفال أو الشباب.</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تحديد ما إذا كانت مشاركة الأطفال آمنة ومناسبة.</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تحديد كيفية تقديم الدعم المناسب لتمكينهم من المشاركة الفعالة ، والحماية من المخاطر المحتملة المرتبطة بعملهم أو التحاقهم بالمدارس أو السياق الأوسع.</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SA" sz="1200" b="0" i="0" u="none" strike="noStrike" cap="none" dirty="0">
                <a:solidFill>
                  <a:schemeClr val="dk1"/>
                </a:solidFill>
                <a:effectLst/>
                <a:latin typeface="Calibri"/>
                <a:ea typeface="Calibri"/>
                <a:cs typeface="Calibri"/>
                <a:sym typeface="Calibri"/>
              </a:rPr>
              <a:t>احرص دائمًا على حماية الأطفال العاملين ؛ إعطاء الأولوية لـ "عدم إلحاق الضرر" و "المصلحة الفضلى" ؛ اتباع إرشادات السرية وحماية البيانات ومنع ومعالجة التمييز والبلطجة والمعلومات المضللة بشأن عمالة الأطفال.</a:t>
            </a:r>
            <a:endParaRPr lang="en-US" sz="1200" b="0" i="0" u="none" strike="noStrike" cap="none" dirty="0">
              <a:solidFill>
                <a:schemeClr val="dk1"/>
              </a:solidFill>
              <a:effectLst/>
              <a:latin typeface="Calibri"/>
              <a:ea typeface="Calibri"/>
              <a:cs typeface="Calibri"/>
              <a:sym typeface="Calibri"/>
            </a:endParaRPr>
          </a:p>
          <a:p>
            <a:pPr rtl="1"/>
            <a:r>
              <a:rPr lang="ar-S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24" name="Google Shape;32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1" name="Google Shape;3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71600" lvl="3"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3" name="Google Shape;35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endParaRPr lang="ar-JO" sz="120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endParaRPr lang="ar-JO" sz="1200" dirty="0">
              <a:solidFill>
                <a:schemeClr val="dk1"/>
              </a:solidFill>
              <a:latin typeface="Calibri"/>
              <a:ea typeface="Calibri"/>
              <a:cs typeface="Calibri"/>
              <a:sym typeface="Calibri"/>
            </a:endParaRPr>
          </a:p>
          <a:p>
            <a:pPr marL="171450" marR="0" lvl="0" indent="-171450" algn="r" rtl="1">
              <a:lnSpc>
                <a:spcPct val="100000"/>
              </a:lnSpc>
              <a:spcBef>
                <a:spcPts val="0"/>
              </a:spcBef>
              <a:spcAft>
                <a:spcPts val="0"/>
              </a:spcAft>
              <a:buClr>
                <a:schemeClr val="dk1"/>
              </a:buClr>
              <a:buSzPts val="1200"/>
              <a:buFont typeface="Arial"/>
              <a:buChar char="•"/>
            </a:pPr>
            <a:r>
              <a:rPr lang="ar-SA" dirty="0">
                <a:effectLst/>
              </a:rPr>
              <a:t>تشمل الإجراءات الرئيسية ما يلي:</a:t>
            </a:r>
            <a:endParaRPr lang="ar-JO" dirty="0">
              <a:effectLst/>
            </a:endParaRPr>
          </a:p>
          <a:p>
            <a:pPr marL="0" marR="0" lvl="0" indent="0" algn="r" rtl="1">
              <a:lnSpc>
                <a:spcPct val="100000"/>
              </a:lnSpc>
              <a:spcBef>
                <a:spcPts val="0"/>
              </a:spcBef>
              <a:spcAft>
                <a:spcPts val="0"/>
              </a:spcAft>
              <a:buClr>
                <a:schemeClr val="dk1"/>
              </a:buClr>
              <a:buSzPts val="1200"/>
              <a:buFont typeface="Arial"/>
              <a:buNone/>
            </a:pPr>
            <a:r>
              <a:rPr lang="ar-SA" dirty="0">
                <a:effectLst/>
              </a:rPr>
              <a:t>استخدام بيانات ومعلومات موثوقة لإثبات حجم وخطورة وإلحاح قضايا عمالة الأطفال في السياق ، وللمناقشة لماذا يجب أن تكون عمالة الأطفال أولوية في الاستجابة الإنسانية ؛ حزم المعلومات بحيث تكون الروابط بين الأزمة ، ومستويات الضعف المتزايدة ، وارتفاع عوامل خطر عمالة الأطفال واضحة ؛ تقديم معلومات عن العواقب الوخيمة والضارة لعمل الأطفال على الأطفال ؛ والافتراضات المضادة بأن قضايا عمالة الأطفال ناجمة فقط عن الأعراف الاجتماعية و "قبول المجتمع" لعمالة الأطفال.</a:t>
            </a:r>
            <a:r>
              <a:rPr lang="en-US" dirty="0">
                <a:effectLst/>
              </a:rPr>
              <a:t> </a:t>
            </a:r>
            <a:endParaRPr lang="ar-JO" sz="1200" dirty="0">
              <a:solidFill>
                <a:schemeClr val="dk1"/>
              </a:solidFill>
              <a:latin typeface="Calibri"/>
              <a:ea typeface="Calibri"/>
              <a:cs typeface="Calibri"/>
              <a:sym typeface="Calibri"/>
            </a:endParaRPr>
          </a:p>
          <a:p>
            <a:pPr marL="171450" marR="0" lvl="0" indent="-171450" algn="r" rtl="1">
              <a:lnSpc>
                <a:spcPct val="100000"/>
              </a:lnSpc>
              <a:spcBef>
                <a:spcPts val="0"/>
              </a:spcBef>
              <a:spcAft>
                <a:spcPts val="0"/>
              </a:spcAft>
              <a:buClr>
                <a:schemeClr val="dk1"/>
              </a:buClr>
              <a:buSzPts val="1200"/>
              <a:buFont typeface="Arial"/>
              <a:buChar char="•"/>
            </a:pPr>
            <a:r>
              <a:rPr lang="ar-SA" dirty="0">
                <a:effectLst/>
              </a:rPr>
              <a:t>تعزيز الدعوة المشتركة لعمل الأطفال بين القطاعات من خلال دمج طلبات عمالة الأطفال في خطط المناصرة الخاصة بالقطاعات ؛ تنسيق جهود المناصرة على المستوى المحلي أو الوطني أو الإقليمي لتسليط الضوء على الاهتمامات الرئيسية التي تؤثر على الأطفال في حملات عمالة الأطفال أو مؤتمرات المانحين أو الموائد المستديرة ؛ أو تطوير مواد دعوة مشتركة ، مثل الملخصات المواضيعية أو التقارير أو الدعوات إلى العمل.</a:t>
            </a:r>
            <a:r>
              <a:rPr lang="en-US" dirty="0">
                <a:effectLst/>
              </a:rPr>
              <a:t> </a:t>
            </a:r>
            <a:endParaRPr lang="ar-JO" dirty="0">
              <a:effectLst/>
            </a:endParaRPr>
          </a:p>
          <a:p>
            <a:pPr marL="171450" marR="0" lvl="0" indent="-171450" algn="l" rtl="0">
              <a:lnSpc>
                <a:spcPct val="100000"/>
              </a:lnSpc>
              <a:spcBef>
                <a:spcPts val="0"/>
              </a:spcBef>
              <a:spcAft>
                <a:spcPts val="0"/>
              </a:spcAft>
              <a:buClr>
                <a:schemeClr val="dk1"/>
              </a:buClr>
              <a:buSzPts val="1200"/>
              <a:buFont typeface="Arial"/>
              <a:buChar char="•"/>
            </a:pPr>
            <a:endParaRPr lang="ar-JO" sz="1200" dirty="0">
              <a:solidFill>
                <a:schemeClr val="dk1"/>
              </a:solidFill>
              <a:effectLst/>
              <a:latin typeface="Calibri"/>
              <a:ea typeface="Calibri"/>
              <a:cs typeface="Calibri"/>
              <a:sym typeface="Calibri"/>
            </a:endParaRPr>
          </a:p>
          <a:p>
            <a:pPr marL="171450" marR="0" lvl="0" indent="-171450" algn="r" rtl="1">
              <a:lnSpc>
                <a:spcPct val="100000"/>
              </a:lnSpc>
              <a:spcBef>
                <a:spcPts val="0"/>
              </a:spcBef>
              <a:spcAft>
                <a:spcPts val="0"/>
              </a:spcAft>
              <a:buClr>
                <a:schemeClr val="dk1"/>
              </a:buClr>
              <a:buSzPts val="1200"/>
              <a:buFont typeface="Arial"/>
              <a:buChar char="•"/>
            </a:pPr>
            <a:r>
              <a:rPr lang="ar-SA" dirty="0">
                <a:effectLst/>
              </a:rPr>
              <a:t>التعاون مع حماية الطفل وشركاء القطاع الآخرين على المستوى العالمي والأعضاء الرئيسيين الآخرين في مجتمع عمالة الأطفال للمساهمة في قاعدة الأدلة العالمية لعمالة الأطفال في العمل الإنساني</a:t>
            </a:r>
            <a:endParaRPr dirty="0"/>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spcBef>
                <a:spcPts val="0"/>
              </a:spcBef>
              <a:spcAft>
                <a:spcPts val="0"/>
              </a:spcAft>
              <a:buClr>
                <a:schemeClr val="dk1"/>
              </a:buClr>
              <a:buSzPts val="1200"/>
              <a:buFont typeface="Arial"/>
              <a:buChar char="•"/>
            </a:pPr>
            <a:r>
              <a:rPr lang="ar-SA" dirty="0">
                <a:effectLst/>
              </a:rPr>
              <a:t>من المهم أن يكون لديك فهم جيد للمعايير والآراء والأسباب التي لدى الأطفال ومقدمي الرعاية وأفراد المجتمع والتي تؤدي إلى قبول أو دعم عمالة الأطفال</a:t>
            </a:r>
            <a:r>
              <a:rPr lang="en-US">
                <a:effectLst/>
              </a:rPr>
              <a:t> </a:t>
            </a:r>
            <a:endParaRPr dirty="0"/>
          </a:p>
          <a:p>
            <a:pPr marL="171450" lvl="0" indent="-171450" algn="r" rtl="1">
              <a:spcBef>
                <a:spcPts val="0"/>
              </a:spcBef>
              <a:spcAft>
                <a:spcPts val="0"/>
              </a:spcAft>
              <a:buClr>
                <a:schemeClr val="dk1"/>
              </a:buClr>
              <a:buSzPts val="1200"/>
              <a:buFont typeface="Arial"/>
              <a:buChar char="•"/>
            </a:pPr>
            <a:r>
              <a:rPr lang="ar-SA" dirty="0">
                <a:effectLst/>
              </a:rPr>
              <a:t>تعد الاتصالات والدعوة مكونًا رئيسيًا لبرامج الاستجابة الفعالة لمنع عمالة الأطفال والاستجابة لها في البيئات الإنسانية ويمكن أن تكون أداة قوية لتمكين الأطفال العاملين من الاستماع إليهم.</a:t>
            </a:r>
            <a:r>
              <a:rPr lang="en-US" dirty="0">
                <a:effectLst/>
              </a:rPr>
              <a:t> </a:t>
            </a:r>
            <a:endParaRPr dirty="0"/>
          </a:p>
          <a:p>
            <a:pPr marL="171450" lvl="0" indent="-171450" algn="r" rtl="1">
              <a:spcBef>
                <a:spcPts val="0"/>
              </a:spcBef>
              <a:spcAft>
                <a:spcPts val="0"/>
              </a:spcAft>
              <a:buClr>
                <a:schemeClr val="dk1"/>
              </a:buClr>
              <a:buSzPts val="1200"/>
              <a:buFont typeface="Arial"/>
              <a:buChar char="•"/>
            </a:pPr>
            <a:r>
              <a:rPr lang="ar-SA" dirty="0">
                <a:effectLst/>
              </a:rPr>
              <a:t>يجب أن تحمي جميع الاتصالات والدعوة الأطفال وتعزز مصالحهم الفضلى.</a:t>
            </a:r>
            <a:r>
              <a:rPr lang="en-US" dirty="0">
                <a:effectLst/>
              </a:rPr>
              <a:t> </a:t>
            </a:r>
            <a:endParaRPr dirty="0"/>
          </a:p>
        </p:txBody>
      </p:sp>
      <p:sp>
        <p:nvSpPr>
          <p:cNvPr id="370" name="Google Shape;3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0"/>
            <a:r>
              <a:rPr lang="ar-JO" sz="1200" b="0" i="0" u="none" strike="noStrike" cap="none" dirty="0">
                <a:solidFill>
                  <a:schemeClr val="dk1"/>
                </a:solidFill>
                <a:effectLst/>
                <a:latin typeface="Calibri"/>
                <a:ea typeface="Calibri"/>
                <a:cs typeface="Calibri"/>
                <a:sym typeface="Calibri"/>
              </a:rPr>
              <a:t>هي مكون رئيسي من برامج الاستجابة الفعالة لمنع عمالة الأطفال والاستجابة لها في البيئات الإنسانية ويمكن أن تكون أداة قوية لتمكين الأطفال العاملين من الاستماع إليهم ، وزيادة الوعي بقضايا عمالة الأطفال المهمة وللتأثير على الإجراءات التي تتخذها مجموعة من المسؤولين وأصحاب الحقوق . حيثما أمكن ، يجب تطوير رسائل عمل الأطفال واستراتيجيات الاتصال مع هياكل التنسيق المحلية وتغطية الموضوعات المختلفة وقنوات الاتصال مثل النصوص والصور والصوت والفيديو ووسائل التواصل الاجتماعي والقنوات الأخرى. يمكن أن تستهدف استراتيجيات الاتصال مجموعة من الجهات الفاعلة ، بما في ذلك الأطفال والمراهقين والآباء ومقدمي الرعاية والمدارس والمجتمعات والجهات الحكومية وغير الحكومية والجهات المانحة وأرباب العمل والجهات الفاعلة في القطاع الخاص</a:t>
            </a:r>
            <a:r>
              <a:rPr lang="ar-JO" sz="1200" b="1" i="0" u="none" strike="noStrike" cap="none" dirty="0">
                <a:solidFill>
                  <a:schemeClr val="dk1"/>
                </a:solidFill>
                <a:effectLst/>
                <a:latin typeface="Calibri"/>
                <a:ea typeface="Calibri"/>
                <a:cs typeface="Calibri"/>
                <a:sym typeface="Calibri"/>
              </a:rPr>
              <a:t>.</a:t>
            </a:r>
            <a:endParaRPr lang="en-US" sz="1200" b="1" i="0" u="none" strike="noStrike" cap="none" dirty="0">
              <a:solidFill>
                <a:schemeClr val="dk1"/>
              </a:solidFill>
              <a:effectLst/>
              <a:latin typeface="Calibri"/>
              <a:ea typeface="Calibri"/>
              <a:cs typeface="Calibri"/>
              <a:sym typeface="Calibri"/>
            </a:endParaRPr>
          </a:p>
          <a:p>
            <a:pPr algn="r" rtl="1"/>
            <a:r>
              <a:rPr lang="ar-JO" sz="1200" b="1" i="0" u="none" strike="noStrike" cap="none" dirty="0">
                <a:solidFill>
                  <a:schemeClr val="dk1"/>
                </a:solidFill>
                <a:effectLst/>
                <a:latin typeface="Calibri"/>
                <a:ea typeface="Calibri"/>
                <a:cs typeface="Calibri"/>
                <a:sym typeface="Calibri"/>
              </a:rPr>
              <a:t> </a:t>
            </a:r>
            <a:endParaRPr lang="en-US" sz="1200" b="1" i="0" u="none" strike="noStrike" cap="none" dirty="0">
              <a:solidFill>
                <a:schemeClr val="dk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cap="none" dirty="0">
                <a:solidFill>
                  <a:schemeClr val="dk1"/>
                </a:solidFill>
                <a:effectLst/>
                <a:latin typeface="Calibri"/>
                <a:ea typeface="Calibri"/>
                <a:cs typeface="Calibri"/>
                <a:sym typeface="Calibri"/>
              </a:rPr>
              <a:t>اشرح ذلك:</a:t>
            </a:r>
            <a:endParaRPr lang="en-US" sz="1200" b="0" i="0" u="none" strike="noStrike" cap="none" dirty="0">
              <a:solidFill>
                <a:schemeClr val="dk1"/>
              </a:solidFill>
              <a:effectLst/>
              <a:latin typeface="Calibri"/>
              <a:ea typeface="Calibri"/>
              <a:cs typeface="Calibri"/>
              <a:sym typeface="Calibri"/>
            </a:endParaRPr>
          </a:p>
          <a:p>
            <a:pPr algn="r" rtl="1"/>
            <a:r>
              <a:rPr lang="ar-JO" sz="1200" b="0" i="0" u="none" strike="noStrike" cap="none" dirty="0">
                <a:solidFill>
                  <a:schemeClr val="dk1"/>
                </a:solidFill>
                <a:effectLst/>
                <a:latin typeface="Calibri"/>
                <a:ea typeface="Calibri"/>
                <a:cs typeface="Calibri"/>
                <a:sym typeface="Calibri"/>
              </a:rPr>
              <a:t>تعد تطوير الرسائل والتواصل مكونًا رئيسيًا للبرامج الفعالة للوقاية من عمالة الأطفال والاستجابة لها في البيئات الإنسانية ويمكن أن تكون أداة قوية لتمكين الأطفال العاملين من الاستماع إليهم ، وزيادة الوعي بقضايا عمل الأطفال المهمة وللتأثير على الإجراءات من قبل مجموعة من المسؤولين وأصحاب الحقوق.</a:t>
            </a:r>
            <a:endParaRPr lang="en-US" sz="1200" b="0" i="0" u="none" strike="noStrike" cap="none" dirty="0">
              <a:solidFill>
                <a:schemeClr val="dk1"/>
              </a:solidFill>
              <a:effectLst/>
              <a:latin typeface="Calibri"/>
              <a:ea typeface="Calibri"/>
              <a:cs typeface="Calibri"/>
              <a:sym typeface="Calibri"/>
            </a:endParaRPr>
          </a:p>
          <a:p>
            <a:pPr algn="r" rtl="1"/>
            <a:r>
              <a:rPr lang="ar-JO" sz="1200" b="0" i="0" u="none" strike="noStrike" cap="none" dirty="0">
                <a:solidFill>
                  <a:schemeClr val="dk1"/>
                </a:solidFill>
                <a:effectLst/>
                <a:latin typeface="Calibri"/>
                <a:ea typeface="Calibri"/>
                <a:cs typeface="Calibri"/>
                <a:sym typeface="Calibri"/>
              </a:rPr>
              <a:t>حيثما أمكن ، يجب تطوير رسائل عمل الأطفال مع هياكل التنسيق المحلية وتغطية مواضيع وقنوات اتصال مختلفة مثل النصوص والصور والصوت والفيديو ووسائل التواصل الاجتماعي والقنوات الأخرى.</a:t>
            </a:r>
            <a:endParaRPr lang="en-US" sz="1200" b="0" i="0" u="none" strike="noStrike" cap="none" dirty="0">
              <a:solidFill>
                <a:schemeClr val="dk1"/>
              </a:solidFill>
              <a:effectLst/>
              <a:latin typeface="Calibri"/>
              <a:ea typeface="Calibri"/>
              <a:cs typeface="Calibri"/>
              <a:sym typeface="Calibri"/>
            </a:endParaRPr>
          </a:p>
          <a:p>
            <a:pPr algn="r" rtl="1"/>
            <a:r>
              <a:rPr lang="ar-JO" sz="1200" b="0" i="0" u="none" strike="noStrike" cap="none" dirty="0">
                <a:solidFill>
                  <a:schemeClr val="dk1"/>
                </a:solidFill>
                <a:effectLst/>
                <a:latin typeface="Calibri"/>
                <a:ea typeface="Calibri"/>
                <a:cs typeface="Calibri"/>
                <a:sym typeface="Calibri"/>
              </a:rPr>
              <a:t>يمكن أن تستهدف الاتصالات مجموعة من الجهات الفاعلة ، بما في ذلك الأطفال والمراهقين والآباء ومقدمي الرعاية والمدارس والمجتمعات والجهات الحكومية وغير الحكومية والجهات المانحة وأرباب العمل والجهات الفاعلة في القطاع الخاص.</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262" name="Google Shape;2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1"/>
            <a:r>
              <a:rPr lang="en-GB"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highlight>
                <a:srgbClr val="FFFF00"/>
              </a:highligh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highlight>
                  <a:srgbClr val="FFFF00"/>
                </a:highlight>
                <a:latin typeface="Calibri"/>
                <a:ea typeface="Calibri"/>
                <a:cs typeface="Calibri"/>
                <a:sym typeface="Calibri"/>
              </a:rPr>
              <a:t>اشرح أن بعض الإجراءات الرئيسية لتطوير الرسائل الرئيسية المتعلقة بعمالة الأطفال تشمل أنه ينبغي تطويرها لمعالجة عوامل الخطر الرئيسية لعمالة الأطفال وتعزيز السلوك الآمن والوقائي بين الأطفال والأسر والمجتمعات وأرباب العمل وغيرهم من المكلفين بالمسؤولية.</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JO" sz="1200" b="0" i="0" u="none" strike="noStrike" cap="none" dirty="0">
                <a:solidFill>
                  <a:schemeClr val="dk1"/>
                </a:solidFill>
                <a:effectLst/>
                <a:highlight>
                  <a:srgbClr val="FFFF00"/>
                </a:highlight>
                <a:latin typeface="Calibri"/>
                <a:ea typeface="Calibri"/>
                <a:cs typeface="Calibri"/>
                <a:sym typeface="Calibri"/>
              </a:rPr>
              <a:t>يجب أن تسترشد الرسائل بالحقائق التي تأتي من تحليل الوضع حول عوامل الخطر الرئيسية لعمل الأطفال أو الأسباب الشائعة للضرر الذي يصيب الأطفال في عمل الأطفال.</a:t>
            </a:r>
            <a:endParaRPr lang="en-US" sz="1200" b="0" i="0" u="none" strike="noStrike" cap="none" dirty="0">
              <a:solidFill>
                <a:schemeClr val="dk1"/>
              </a:solidFill>
              <a:effectLst/>
              <a:highlight>
                <a:srgbClr val="FFFF00"/>
              </a:highlight>
              <a:latin typeface="Calibri"/>
              <a:ea typeface="Calibri"/>
              <a:cs typeface="Calibri"/>
              <a:sym typeface="Calibri"/>
            </a:endParaRPr>
          </a:p>
          <a:p>
            <a:pPr algn="r" rtl="1">
              <a:buFont typeface="Arial" panose="020B0604020202020204" pitchFamily="34" charset="0"/>
              <a:buChar char="•"/>
            </a:pPr>
            <a:endParaRPr lang="en-US" sz="1200" b="0" i="0" u="none" strike="noStrike" cap="none" dirty="0">
              <a:solidFill>
                <a:schemeClr val="dk1"/>
              </a:solidFill>
              <a:effectLst/>
              <a:highlight>
                <a:srgbClr val="FFFF00"/>
              </a:highligh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highlight>
                  <a:srgbClr val="FFFF00"/>
                </a:highlight>
                <a:latin typeface="Calibri"/>
                <a:ea typeface="Calibri"/>
                <a:cs typeface="Calibri"/>
                <a:sym typeface="Calibri"/>
              </a:rPr>
              <a:t>على مستوى المجتمع ، يجب أن تكون الرسائل مستنيرة بفهم قوي للطفولة والأعراف الثقافية في السياق ، ويجب أن تستجيب للمفاهيم المحلية (الخاطئة) حول العمل الآمن والملائم للأطفال.</a:t>
            </a:r>
            <a:endParaRPr lang="en-US" sz="1200" b="0" i="0" u="none" strike="noStrike" cap="none" dirty="0">
              <a:solidFill>
                <a:schemeClr val="dk1"/>
              </a:solidFill>
              <a:effectLst/>
              <a:highlight>
                <a:srgbClr val="FFFF00"/>
              </a:highligh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highlight>
                  <a:srgbClr val="FFFF00"/>
                </a:highlight>
                <a:latin typeface="Calibri"/>
                <a:ea typeface="Calibri"/>
                <a:cs typeface="Calibri"/>
                <a:sym typeface="Calibri"/>
              </a:rPr>
              <a:t>يجب إشراك الأطفال والأسر والجهات الفاعلة الرئيسية في المجتمع في تطوير رسائل عمل الأطفال الحساسة ثقافيًا.</a:t>
            </a:r>
            <a:endParaRPr lang="en-US" sz="1200" b="0" i="0" u="none" strike="noStrike" cap="none" dirty="0">
              <a:solidFill>
                <a:schemeClr val="dk1"/>
              </a:solidFill>
              <a:effectLst/>
              <a:highlight>
                <a:srgbClr val="FFFF00"/>
              </a:highlight>
              <a:latin typeface="Calibri"/>
              <a:ea typeface="Calibri"/>
              <a:cs typeface="Calibri"/>
              <a:sym typeface="Calibri"/>
            </a:endParaRPr>
          </a:p>
          <a:p>
            <a:pPr algn="r" rtl="1">
              <a:buFont typeface="Arial" panose="020B0604020202020204" pitchFamily="34" charset="0"/>
              <a:buChar char="•"/>
            </a:pPr>
            <a:endParaRPr lang="en-US" sz="1200" b="0" i="0" u="none" strike="noStrike" cap="none" dirty="0">
              <a:solidFill>
                <a:schemeClr val="dk1"/>
              </a:solidFill>
              <a:effectLst/>
              <a:highlight>
                <a:srgbClr val="FFFF00"/>
              </a:highligh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highlight>
                  <a:srgbClr val="FFFF00"/>
                </a:highlight>
                <a:latin typeface="Calibri"/>
                <a:ea typeface="Calibri"/>
                <a:cs typeface="Calibri"/>
                <a:sym typeface="Calibri"/>
              </a:rPr>
              <a:t>عندما يتعذر التشاور ، يجب اختبار الرسائل ميدانيًا قبل نشرها على نطاق أوسع.</a:t>
            </a:r>
            <a:endParaRPr lang="en-US" sz="1200" b="0" i="0" u="none" strike="noStrike" cap="none" dirty="0">
              <a:solidFill>
                <a:schemeClr val="dk1"/>
              </a:solidFill>
              <a:effectLst/>
              <a:highlight>
                <a:srgbClr val="FFFF00"/>
              </a:highlight>
              <a:latin typeface="Calibri"/>
              <a:ea typeface="Calibri"/>
              <a:cs typeface="Calibri"/>
              <a:sym typeface="Calibri"/>
            </a:endParaRPr>
          </a:p>
          <a:p>
            <a:pPr marL="400050" indent="-171450" algn="r" rtl="1">
              <a:buFont typeface="Arial" panose="020B0604020202020204" pitchFamily="34" charset="0"/>
              <a:buChar char="•"/>
            </a:pPr>
            <a:r>
              <a:rPr lang="ar-JO" sz="1200" b="0" i="0" u="none" strike="noStrike" cap="none" dirty="0">
                <a:solidFill>
                  <a:schemeClr val="dk1"/>
                </a:solidFill>
                <a:effectLst/>
                <a:highlight>
                  <a:srgbClr val="FFFF00"/>
                </a:highlight>
                <a:latin typeface="Calibri"/>
                <a:ea typeface="Calibri"/>
                <a:cs typeface="Calibri"/>
                <a:sym typeface="Calibri"/>
              </a:rPr>
              <a:t>يجب أن تكون الرسائل صديقة للأطفال ومناسبة لأعمارهم ، وأن تراعي الفوارق بين الجنسين وشاملة لجميع الأطفال وأسرهم المعرضين للخطر.</a:t>
            </a:r>
            <a:endParaRPr lang="en-US" sz="1200" b="0" i="0" u="none" strike="noStrike" cap="none" dirty="0">
              <a:solidFill>
                <a:schemeClr val="dk1"/>
              </a:solidFill>
              <a:effectLst/>
              <a:highlight>
                <a:srgbClr val="FFFF00"/>
              </a:highligh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يجب تكييف الرسائل لتناسب مختلف الجماهير والقضايا والسياقات مثل الأطفال أو المجتمعات التي يصعب الوصول إليها ، وأصحاب العمل ، وما إلى ذلك.</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en-US" sz="1200" b="0" i="0" u="none" strike="noStrike" cap="none">
                <a:solidFill>
                  <a:schemeClr val="dk1"/>
                </a:solidFill>
                <a:effectLst/>
                <a:latin typeface="Calibri"/>
                <a:ea typeface="Calibri"/>
                <a:cs typeface="Calibri"/>
                <a:sym typeface="Calibri"/>
              </a:rPr>
              <a:t> </a:t>
            </a:r>
          </a:p>
          <a:p>
            <a:pPr algn="r" rtl="1"/>
            <a:r>
              <a:rPr lang="ar-JO" sz="1200" b="0" i="0" u="none" strike="noStrike" cap="none">
                <a:solidFill>
                  <a:schemeClr val="dk1"/>
                </a:solidFill>
                <a:effectLst/>
                <a:latin typeface="Calibri"/>
                <a:ea typeface="Calibri"/>
                <a:cs typeface="Calibri"/>
                <a:sym typeface="Calibri"/>
              </a:rPr>
              <a:t>تجنب الرسائل التي يمكن (تعيد) إصابة </a:t>
            </a:r>
            <a:r>
              <a:rPr lang="ar-JO" sz="1200" b="0" i="0" u="none" strike="noStrike" cap="none">
                <a:solidFill>
                  <a:schemeClr val="accent3">
                    <a:lumMod val="75000"/>
                  </a:schemeClr>
                </a:solidFill>
                <a:effectLst/>
                <a:latin typeface="Calibri"/>
                <a:ea typeface="Calibri"/>
                <a:cs typeface="Calibri"/>
                <a:sym typeface="Calibri"/>
              </a:rPr>
              <a:t>الأطفال</a:t>
            </a:r>
            <a:r>
              <a:rPr lang="ar-JO" sz="1200" b="0" i="0" u="none" strike="noStrike" cap="none">
                <a:solidFill>
                  <a:schemeClr val="dk1"/>
                </a:solidFill>
                <a:effectLst/>
                <a:latin typeface="Calibri"/>
                <a:ea typeface="Calibri"/>
                <a:cs typeface="Calibri"/>
                <a:sym typeface="Calibri"/>
              </a:rPr>
              <a:t> بصدمات نفسية أو التي تثير الخوف أو الفرقة أو العنف</a:t>
            </a:r>
            <a:r>
              <a:rPr lang="ar-JO" sz="1200" b="0" i="0" u="none" strike="noStrike" cap="none">
                <a:solidFill>
                  <a:schemeClr val="dk1"/>
                </a:solidFill>
                <a:effectLst/>
                <a:highlight>
                  <a:srgbClr val="FFFF00"/>
                </a:highlight>
                <a:latin typeface="Calibri"/>
                <a:ea typeface="Calibri"/>
                <a:cs typeface="Calibri"/>
                <a:sym typeface="Calibri"/>
              </a:rPr>
              <a:t>.</a:t>
            </a:r>
            <a:endParaRPr lang="en-US" sz="1200" b="0" i="0" u="none" strike="noStrike" cap="none">
              <a:solidFill>
                <a:schemeClr val="dk1"/>
              </a:solidFill>
              <a:effectLst/>
              <a:highlight>
                <a:srgbClr val="FFFF00"/>
              </a:highlight>
              <a:latin typeface="Calibri"/>
              <a:ea typeface="Calibri"/>
              <a:cs typeface="Calibri"/>
              <a:sym typeface="Calibri"/>
            </a:endParaRPr>
          </a:p>
          <a:p>
            <a:pPr marL="400050" indent="-171450" algn="r" rt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marL="400050" indent="-171450" algn="r" rt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rtl="1"/>
            <a:r>
              <a:rPr lang="ar-JO"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algn="r" rtl="1"/>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270" name="Google Shape;2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78" name="Google Shape;2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spcBef>
                <a:spcPts val="0"/>
              </a:spcBef>
              <a:spcAft>
                <a:spcPts val="0"/>
              </a:spcAft>
              <a:buFont typeface="Arial" panose="020B0604020202020204" pitchFamily="34" charset="0"/>
              <a:buChar char="•"/>
            </a:pPr>
            <a:endParaRPr sz="1200" dirty="0"/>
          </a:p>
          <a:p>
            <a:pPr marL="228600" indent="0" algn="r" rtl="1">
              <a:buFont typeface="Arial" panose="020B0604020202020204" pitchFamily="34" charset="0"/>
              <a:buNone/>
            </a:pPr>
            <a:r>
              <a:rPr lang="ar-JO" sz="1200" b="0" i="0" u="none" strike="noStrike" cap="none" dirty="0">
                <a:solidFill>
                  <a:schemeClr val="dk1"/>
                </a:solidFill>
                <a:effectLst/>
                <a:latin typeface="Calibri"/>
                <a:ea typeface="Calibri"/>
                <a:cs typeface="Calibri"/>
                <a:sym typeface="Calibri"/>
              </a:rPr>
              <a:t>اشرح أن إستراتيجية الرسائل الخاصة بعمالة الأطفال يمكن أن ترفع مستوى الوعي حول مجموعة من الموضوعات المعروضة في هذه الشريحة.</a:t>
            </a:r>
            <a:endParaRPr lang="en-US" sz="1200" b="0" i="0" u="none" strike="noStrike" cap="none" dirty="0">
              <a:solidFill>
                <a:schemeClr val="dk1"/>
              </a:solidFill>
              <a:effectLst/>
              <a:latin typeface="Calibri"/>
              <a:ea typeface="Calibri"/>
              <a:cs typeface="Calibri"/>
              <a:sym typeface="Calibri"/>
            </a:endParaRPr>
          </a:p>
          <a:p>
            <a:pPr marL="400050" indent="-171450"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يجب أن تتضمن تشريعات عمل الأطفال الحد الأدنى لسن العمل ، وما يعتبر عمل أطفال ، وقانون الأسرة والعمل الخيري والعمل الخطر ، والعمل المقبول للمراهقين فوق الحد الأدنى لسن العمل.</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يجب أن تأخذ عوامل خطر عمالة الأطفال والأثر الضار للأطفال في الاعتبار الأطفال من مختلف الأعمار والأجناس والإعاقات وغيرها من الخصائص أو جوانب التنوع مثل التعليم أو حالة المرافقة أو حالة النزوح ، ويجب أن تأخذ أهمية التعليم في الاعتبار دوره في حماية الأطفال من عمالة الأطفال والدور الذي يمكن أن تلعبه في إعادة تأهيلهم.</a:t>
            </a:r>
            <a:endParaRPr lang="en-US" sz="1200" b="0" i="0" u="none" strike="noStrike" cap="none" dirty="0">
              <a:solidFill>
                <a:schemeClr val="dk1"/>
              </a:solidFill>
              <a:effectLst/>
              <a:latin typeface="Calibri"/>
              <a:ea typeface="Calibri"/>
              <a:cs typeface="Calibri"/>
              <a:sym typeface="Calibri"/>
            </a:endParaRPr>
          </a:p>
          <a:p>
            <a:pPr algn="r" rtl="1">
              <a:buFont typeface="Arial" panose="020B0604020202020204" pitchFamily="34" charset="0"/>
              <a:buChar char="•"/>
            </a:pPr>
            <a:r>
              <a:rPr lang="ar-JO" sz="1200" b="0" i="0" u="none" strike="noStrike" cap="none" dirty="0">
                <a:solidFill>
                  <a:schemeClr val="dk1"/>
                </a:solidFill>
                <a:effectLst/>
                <a:latin typeface="Calibri"/>
                <a:ea typeface="Calibri"/>
                <a:cs typeface="Calibri"/>
                <a:sym typeface="Calibri"/>
              </a:rPr>
              <a:t>يجب أن تغطي الرسائل المتعلقة بدور المكلفين بالمسؤولية وغيرهم من أصحاب المصلحة الرئيسيين بما في ذلك مسؤوليات أصحاب العمل مسؤولياتهم لتوفير ودعم الوقاية والاستجابة لعمالة الأطفال وعوامل الخطر الخاصة بها ، وكذلك إجراءات الإبلاغ ومسارات الإحالة التي تغطي </a:t>
            </a:r>
            <a:r>
              <a:rPr lang="en-GB" sz="1200" b="0" i="0" u="none" strike="noStrike" cap="none" dirty="0">
                <a:solidFill>
                  <a:schemeClr val="dk1"/>
                </a:solidFill>
                <a:effectLst/>
                <a:latin typeface="Calibri"/>
                <a:ea typeface="Calibri"/>
                <a:cs typeface="Calibri"/>
                <a:sym typeface="Calibri"/>
              </a:rPr>
              <a:t>WFCL</a:t>
            </a:r>
            <a:r>
              <a:rPr lang="ar-JO" sz="1200" b="0" i="0" u="none" strike="noStrike" cap="none" dirty="0">
                <a:solidFill>
                  <a:schemeClr val="dk1"/>
                </a:solidFill>
                <a:effectLst/>
                <a:latin typeface="Calibri"/>
                <a:ea typeface="Calibri"/>
                <a:cs typeface="Calibri"/>
                <a:sym typeface="Calibri"/>
              </a:rPr>
              <a:t> ، والخدمات والدعم المتاح.</a:t>
            </a:r>
            <a:endParaRPr lang="en-US" sz="1200" b="0" i="0" u="none" strike="noStrike" cap="none" dirty="0">
              <a:solidFill>
                <a:schemeClr val="dk1"/>
              </a:solidFill>
              <a:effectLst/>
              <a:latin typeface="Calibri"/>
              <a:ea typeface="Calibri"/>
              <a:cs typeface="Calibri"/>
              <a:sym typeface="Calibri"/>
            </a:endParaRPr>
          </a:p>
          <a:p>
            <a:pPr rtl="1"/>
            <a:r>
              <a:rPr lang="ar-JO"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p:txBody>
      </p:sp>
      <p:sp>
        <p:nvSpPr>
          <p:cNvPr id="287" name="Google Shape;2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2"/>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2"/>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22"/>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2"/>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68"/>
        <p:cNvGrpSpPr/>
        <p:nvPr/>
      </p:nvGrpSpPr>
      <p:grpSpPr>
        <a:xfrm>
          <a:off x="0" y="0"/>
          <a:ext cx="0" cy="0"/>
          <a:chOff x="0" y="0"/>
          <a:chExt cx="0" cy="0"/>
        </a:xfrm>
      </p:grpSpPr>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1"/>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71" name="Google Shape;71;p3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2" name="Google Shape;72;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75"/>
        <p:cNvGrpSpPr/>
        <p:nvPr/>
      </p:nvGrpSpPr>
      <p:grpSpPr>
        <a:xfrm>
          <a:off x="0" y="0"/>
          <a:ext cx="0" cy="0"/>
          <a:chOff x="0" y="0"/>
          <a:chExt cx="0" cy="0"/>
        </a:xfrm>
      </p:grpSpPr>
      <p:grpSp>
        <p:nvGrpSpPr>
          <p:cNvPr id="76" name="Google Shape;76;p32"/>
          <p:cNvGrpSpPr/>
          <p:nvPr/>
        </p:nvGrpSpPr>
        <p:grpSpPr>
          <a:xfrm>
            <a:off x="0" y="5303520"/>
            <a:ext cx="12192000" cy="1639827"/>
            <a:chOff x="0" y="5303520"/>
            <a:chExt cx="12192000" cy="1639827"/>
          </a:xfrm>
        </p:grpSpPr>
        <p:pic>
          <p:nvPicPr>
            <p:cNvPr id="77" name="Google Shape;77;p3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78" name="Google Shape;78;p3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79" name="Google Shape;79;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33"/>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3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34"/>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3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92"/>
        <p:cNvGrpSpPr/>
        <p:nvPr/>
      </p:nvGrpSpPr>
      <p:grpSpPr>
        <a:xfrm>
          <a:off x="0" y="0"/>
          <a:ext cx="0" cy="0"/>
          <a:chOff x="0" y="0"/>
          <a:chExt cx="0" cy="0"/>
        </a:xfrm>
      </p:grpSpPr>
      <p:sp>
        <p:nvSpPr>
          <p:cNvPr id="93" name="Google Shape;9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5"/>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95" name="Google Shape;95;p35"/>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96" name="Google Shape;96;p3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9"/>
        <p:cNvGrpSpPr/>
        <p:nvPr/>
      </p:nvGrpSpPr>
      <p:grpSpPr>
        <a:xfrm>
          <a:off x="0" y="0"/>
          <a:ext cx="0" cy="0"/>
          <a:chOff x="0" y="0"/>
          <a:chExt cx="0" cy="0"/>
        </a:xfrm>
      </p:grpSpPr>
      <p:sp>
        <p:nvSpPr>
          <p:cNvPr id="100" name="Google Shape;100;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1" name="Google Shape;101;p36"/>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2" name="Google Shape;102;p36"/>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6"/>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5"/>
        <p:cNvGrpSpPr/>
        <p:nvPr/>
      </p:nvGrpSpPr>
      <p:grpSpPr>
        <a:xfrm>
          <a:off x="0" y="0"/>
          <a:ext cx="0" cy="0"/>
          <a:chOff x="0" y="0"/>
          <a:chExt cx="0" cy="0"/>
        </a:xfrm>
      </p:grpSpPr>
      <p:sp>
        <p:nvSpPr>
          <p:cNvPr id="106" name="Google Shape;106;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7" name="Google Shape;107;p37"/>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8" name="Google Shape;108;p37"/>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7"/>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1"/>
        <p:cNvGrpSpPr/>
        <p:nvPr/>
      </p:nvGrpSpPr>
      <p:grpSpPr>
        <a:xfrm>
          <a:off x="0" y="0"/>
          <a:ext cx="0" cy="0"/>
          <a:chOff x="0" y="0"/>
          <a:chExt cx="0" cy="0"/>
        </a:xfrm>
      </p:grpSpPr>
      <p:sp>
        <p:nvSpPr>
          <p:cNvPr id="112" name="Google Shape;112;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3" name="Google Shape;113;p3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4" name="Google Shape;114;p3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17"/>
        <p:cNvGrpSpPr/>
        <p:nvPr/>
      </p:nvGrpSpPr>
      <p:grpSpPr>
        <a:xfrm>
          <a:off x="0" y="0"/>
          <a:ext cx="0" cy="0"/>
          <a:chOff x="0" y="0"/>
          <a:chExt cx="0" cy="0"/>
        </a:xfrm>
      </p:grpSpPr>
      <p:grpSp>
        <p:nvGrpSpPr>
          <p:cNvPr id="118" name="Google Shape;118;p39"/>
          <p:cNvGrpSpPr/>
          <p:nvPr/>
        </p:nvGrpSpPr>
        <p:grpSpPr>
          <a:xfrm>
            <a:off x="0" y="5303520"/>
            <a:ext cx="12192000" cy="1639827"/>
            <a:chOff x="0" y="5303520"/>
            <a:chExt cx="12192000" cy="1639827"/>
          </a:xfrm>
        </p:grpSpPr>
        <p:pic>
          <p:nvPicPr>
            <p:cNvPr id="119" name="Google Shape;119;p39"/>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0" name="Google Shape;120;p39"/>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1" name="Google Shape;121;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8" name="Google Shape;128;p40"/>
          <p:cNvGrpSpPr/>
          <p:nvPr/>
        </p:nvGrpSpPr>
        <p:grpSpPr>
          <a:xfrm>
            <a:off x="0" y="5303520"/>
            <a:ext cx="12192000" cy="1639827"/>
            <a:chOff x="0" y="5303520"/>
            <a:chExt cx="12192000" cy="1639827"/>
          </a:xfrm>
        </p:grpSpPr>
        <p:pic>
          <p:nvPicPr>
            <p:cNvPr id="129" name="Google Shape;129;p4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3"/>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3"/>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31"/>
        <p:cNvGrpSpPr/>
        <p:nvPr/>
      </p:nvGrpSpPr>
      <p:grpSpPr>
        <a:xfrm>
          <a:off x="0" y="0"/>
          <a:ext cx="0" cy="0"/>
          <a:chOff x="0" y="0"/>
          <a:chExt cx="0" cy="0"/>
        </a:xfrm>
      </p:grpSpPr>
      <p:grpSp>
        <p:nvGrpSpPr>
          <p:cNvPr id="132" name="Google Shape;132;p41"/>
          <p:cNvGrpSpPr/>
          <p:nvPr/>
        </p:nvGrpSpPr>
        <p:grpSpPr>
          <a:xfrm>
            <a:off x="0" y="5303520"/>
            <a:ext cx="12192000" cy="1639827"/>
            <a:chOff x="0" y="5303520"/>
            <a:chExt cx="12192000" cy="1639827"/>
          </a:xfrm>
        </p:grpSpPr>
        <p:pic>
          <p:nvPicPr>
            <p:cNvPr id="133" name="Google Shape;133;p4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4" name="Google Shape;134;p4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5" name="Google Shape;135;p4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1"/>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0" name="Google Shape;140;p42"/>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1" name="Google Shape;141;p42"/>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2"/>
          <p:cNvSpPr>
            <a:spLocks noGrp="1"/>
          </p:cNvSpPr>
          <p:nvPr>
            <p:ph type="pic" idx="2"/>
          </p:nvPr>
        </p:nvSpPr>
        <p:spPr>
          <a:xfrm>
            <a:off x="0" y="0"/>
            <a:ext cx="4340225" cy="6858000"/>
          </a:xfrm>
          <a:prstGeom prst="rect">
            <a:avLst/>
          </a:prstGeom>
          <a:noFill/>
          <a:ln>
            <a:noFill/>
          </a:ln>
        </p:spPr>
      </p:sp>
      <p:sp>
        <p:nvSpPr>
          <p:cNvPr id="143" name="Google Shape;143;p4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44"/>
        <p:cNvGrpSpPr/>
        <p:nvPr/>
      </p:nvGrpSpPr>
      <p:grpSpPr>
        <a:xfrm>
          <a:off x="0" y="0"/>
          <a:ext cx="0" cy="0"/>
          <a:chOff x="0" y="0"/>
          <a:chExt cx="0" cy="0"/>
        </a:xfrm>
      </p:grpSpPr>
      <p:sp>
        <p:nvSpPr>
          <p:cNvPr id="145" name="Google Shape;145;p4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6" name="Google Shape;146;p4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47" name="Google Shape;147;p4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43"/>
          <p:cNvSpPr>
            <a:spLocks noGrp="1"/>
          </p:cNvSpPr>
          <p:nvPr>
            <p:ph type="pic" idx="2"/>
          </p:nvPr>
        </p:nvSpPr>
        <p:spPr>
          <a:xfrm>
            <a:off x="0" y="0"/>
            <a:ext cx="4340225" cy="6858000"/>
          </a:xfrm>
          <a:prstGeom prst="rect">
            <a:avLst/>
          </a:prstGeom>
          <a:noFill/>
          <a:ln>
            <a:noFill/>
          </a:ln>
        </p:spPr>
      </p:sp>
      <p:sp>
        <p:nvSpPr>
          <p:cNvPr id="149" name="Google Shape;149;p4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50"/>
        <p:cNvGrpSpPr/>
        <p:nvPr/>
      </p:nvGrpSpPr>
      <p:grpSpPr>
        <a:xfrm>
          <a:off x="0" y="0"/>
          <a:ext cx="0" cy="0"/>
          <a:chOff x="0" y="0"/>
          <a:chExt cx="0" cy="0"/>
        </a:xfrm>
      </p:grpSpPr>
      <p:sp>
        <p:nvSpPr>
          <p:cNvPr id="151" name="Google Shape;151;p4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2" name="Google Shape;152;p44"/>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53" name="Google Shape;153;p44"/>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44"/>
          <p:cNvSpPr>
            <a:spLocks noGrp="1"/>
          </p:cNvSpPr>
          <p:nvPr>
            <p:ph type="pic" idx="2"/>
          </p:nvPr>
        </p:nvSpPr>
        <p:spPr>
          <a:xfrm>
            <a:off x="0" y="0"/>
            <a:ext cx="4340225" cy="6858000"/>
          </a:xfrm>
          <a:prstGeom prst="rect">
            <a:avLst/>
          </a:prstGeom>
          <a:noFill/>
          <a:ln>
            <a:noFill/>
          </a:ln>
        </p:spPr>
      </p:sp>
      <p:sp>
        <p:nvSpPr>
          <p:cNvPr id="155" name="Google Shape;155;p4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56"/>
        <p:cNvGrpSpPr/>
        <p:nvPr/>
      </p:nvGrpSpPr>
      <p:grpSpPr>
        <a:xfrm>
          <a:off x="0" y="0"/>
          <a:ext cx="0" cy="0"/>
          <a:chOff x="0" y="0"/>
          <a:chExt cx="0" cy="0"/>
        </a:xfrm>
      </p:grpSpPr>
      <p:sp>
        <p:nvSpPr>
          <p:cNvPr id="157" name="Google Shape;157;p4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8" name="Google Shape;158;p45"/>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59" name="Google Shape;159;p45"/>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45"/>
          <p:cNvSpPr>
            <a:spLocks noGrp="1"/>
          </p:cNvSpPr>
          <p:nvPr>
            <p:ph type="pic" idx="2"/>
          </p:nvPr>
        </p:nvSpPr>
        <p:spPr>
          <a:xfrm>
            <a:off x="0" y="0"/>
            <a:ext cx="4340225" cy="6858000"/>
          </a:xfrm>
          <a:prstGeom prst="rect">
            <a:avLst/>
          </a:prstGeom>
          <a:noFill/>
          <a:ln>
            <a:noFill/>
          </a:ln>
        </p:spPr>
      </p:sp>
      <p:sp>
        <p:nvSpPr>
          <p:cNvPr id="161" name="Google Shape;161;p4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62"/>
        <p:cNvGrpSpPr/>
        <p:nvPr/>
      </p:nvGrpSpPr>
      <p:grpSpPr>
        <a:xfrm>
          <a:off x="0" y="0"/>
          <a:ext cx="0" cy="0"/>
          <a:chOff x="0" y="0"/>
          <a:chExt cx="0" cy="0"/>
        </a:xfrm>
      </p:grpSpPr>
      <p:sp>
        <p:nvSpPr>
          <p:cNvPr id="163" name="Google Shape;163;p4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4" name="Google Shape;164;p46"/>
          <p:cNvGrpSpPr/>
          <p:nvPr/>
        </p:nvGrpSpPr>
        <p:grpSpPr>
          <a:xfrm>
            <a:off x="-208788" y="0"/>
            <a:ext cx="12609576" cy="2174490"/>
            <a:chOff x="0" y="5043119"/>
            <a:chExt cx="12192000" cy="1814883"/>
          </a:xfrm>
        </p:grpSpPr>
        <p:pic>
          <p:nvPicPr>
            <p:cNvPr id="165" name="Google Shape;165;p4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6" name="Google Shape;166;p4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7" name="Google Shape;167;p4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8" name="Google Shape;168;p4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4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75"/>
        <p:cNvGrpSpPr/>
        <p:nvPr/>
      </p:nvGrpSpPr>
      <p:grpSpPr>
        <a:xfrm>
          <a:off x="0" y="0"/>
          <a:ext cx="0" cy="0"/>
          <a:chOff x="0" y="0"/>
          <a:chExt cx="0" cy="0"/>
        </a:xfrm>
      </p:grpSpPr>
      <p:sp>
        <p:nvSpPr>
          <p:cNvPr id="176" name="Google Shape;176;p4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7" name="Google Shape;177;p47"/>
          <p:cNvGrpSpPr/>
          <p:nvPr/>
        </p:nvGrpSpPr>
        <p:grpSpPr>
          <a:xfrm>
            <a:off x="-208788" y="0"/>
            <a:ext cx="12609576" cy="2174490"/>
            <a:chOff x="0" y="5043119"/>
            <a:chExt cx="12192000" cy="1814883"/>
          </a:xfrm>
        </p:grpSpPr>
        <p:pic>
          <p:nvPicPr>
            <p:cNvPr id="178" name="Google Shape;178;p4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9" name="Google Shape;179;p4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0" name="Google Shape;180;p4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1" name="Google Shape;181;p4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4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4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8"/>
        <p:cNvGrpSpPr/>
        <p:nvPr/>
      </p:nvGrpSpPr>
      <p:grpSpPr>
        <a:xfrm>
          <a:off x="0" y="0"/>
          <a:ext cx="0" cy="0"/>
          <a:chOff x="0" y="0"/>
          <a:chExt cx="0" cy="0"/>
        </a:xfrm>
      </p:grpSpPr>
      <p:sp>
        <p:nvSpPr>
          <p:cNvPr id="189" name="Google Shape;189;p4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0" name="Google Shape;190;p48"/>
          <p:cNvGrpSpPr/>
          <p:nvPr/>
        </p:nvGrpSpPr>
        <p:grpSpPr>
          <a:xfrm>
            <a:off x="-208788" y="0"/>
            <a:ext cx="12609576" cy="2174490"/>
            <a:chOff x="0" y="5043119"/>
            <a:chExt cx="12192000" cy="1814883"/>
          </a:xfrm>
        </p:grpSpPr>
        <p:pic>
          <p:nvPicPr>
            <p:cNvPr id="191" name="Google Shape;191;p4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2" name="Google Shape;192;p4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3" name="Google Shape;193;p4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4" name="Google Shape;194;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201"/>
        <p:cNvGrpSpPr/>
        <p:nvPr/>
      </p:nvGrpSpPr>
      <p:grpSpPr>
        <a:xfrm>
          <a:off x="0" y="0"/>
          <a:ext cx="0" cy="0"/>
          <a:chOff x="0" y="0"/>
          <a:chExt cx="0" cy="0"/>
        </a:xfrm>
      </p:grpSpPr>
      <p:sp>
        <p:nvSpPr>
          <p:cNvPr id="202" name="Google Shape;202;p4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03" name="Google Shape;203;p49"/>
          <p:cNvGrpSpPr/>
          <p:nvPr/>
        </p:nvGrpSpPr>
        <p:grpSpPr>
          <a:xfrm>
            <a:off x="-208788" y="0"/>
            <a:ext cx="12609576" cy="2174490"/>
            <a:chOff x="0" y="5043119"/>
            <a:chExt cx="12192000" cy="1814883"/>
          </a:xfrm>
        </p:grpSpPr>
        <p:pic>
          <p:nvPicPr>
            <p:cNvPr id="204" name="Google Shape;204;p4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205" name="Google Shape;205;p4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206" name="Google Shape;206;p4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7" name="Google Shape;207;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14"/>
        <p:cNvGrpSpPr/>
        <p:nvPr/>
      </p:nvGrpSpPr>
      <p:grpSpPr>
        <a:xfrm>
          <a:off x="0" y="0"/>
          <a:ext cx="0" cy="0"/>
          <a:chOff x="0" y="0"/>
          <a:chExt cx="0" cy="0"/>
        </a:xfrm>
      </p:grpSpPr>
      <p:sp>
        <p:nvSpPr>
          <p:cNvPr id="215" name="Google Shape;215;p5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5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5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5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4"/>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 name="Google Shape;29;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30" name="Google Shape;30;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33"/>
        <p:cNvGrpSpPr/>
        <p:nvPr/>
      </p:nvGrpSpPr>
      <p:grpSpPr>
        <a:xfrm>
          <a:off x="0" y="0"/>
          <a:ext cx="0" cy="0"/>
          <a:chOff x="0" y="0"/>
          <a:chExt cx="0" cy="0"/>
        </a:xfrm>
      </p:grpSpPr>
      <p:sp>
        <p:nvSpPr>
          <p:cNvPr id="34" name="Google Shape;34;p26"/>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6"/>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6"/>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7" name="Google Shape;37;p2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38" name="Google Shape;38;p2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0"/>
        <p:cNvGrpSpPr/>
        <p:nvPr/>
      </p:nvGrpSpPr>
      <p:grpSpPr>
        <a:xfrm>
          <a:off x="0" y="0"/>
          <a:ext cx="0" cy="0"/>
          <a:chOff x="0" y="0"/>
          <a:chExt cx="0" cy="0"/>
        </a:xfrm>
      </p:grpSpPr>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7"/>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3" name="Google Shape;43;p27"/>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4" name="Google Shape;44;p2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47"/>
        <p:cNvGrpSpPr/>
        <p:nvPr/>
      </p:nvGrpSpPr>
      <p:grpSpPr>
        <a:xfrm>
          <a:off x="0" y="0"/>
          <a:ext cx="0" cy="0"/>
          <a:chOff x="0" y="0"/>
          <a:chExt cx="0" cy="0"/>
        </a:xfrm>
      </p:grpSpPr>
      <p:sp>
        <p:nvSpPr>
          <p:cNvPr id="48" name="Google Shape;48;p28"/>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8"/>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28"/>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51;p2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52" name="Google Shape;52;p2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9"/>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7" name="Google Shape;57;p2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8" name="Google Shape;58;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61"/>
        <p:cNvGrpSpPr/>
        <p:nvPr/>
      </p:nvGrpSpPr>
      <p:grpSpPr>
        <a:xfrm>
          <a:off x="0" y="0"/>
          <a:ext cx="0" cy="0"/>
          <a:chOff x="0" y="0"/>
          <a:chExt cx="0" cy="0"/>
        </a:xfrm>
      </p:grpSpPr>
      <p:sp>
        <p:nvSpPr>
          <p:cNvPr id="62" name="Google Shape;62;p30"/>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30"/>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30"/>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5" name="Google Shape;65;p3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66" name="Google Shape;66;p3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721442"/>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ar-JO" sz="4400" b="1" i="0" u="none" strike="noStrike" cap="none" dirty="0">
                <a:solidFill>
                  <a:schemeClr val="accent3">
                    <a:lumMod val="75000"/>
                  </a:schemeClr>
                </a:solidFill>
                <a:latin typeface="Helvetica Neue"/>
                <a:ea typeface="Helvetica Neue"/>
                <a:cs typeface="Helvetica Neue"/>
                <a:sym typeface="Helvetica Neue"/>
              </a:rPr>
              <a:t>الحزمة التدريبية </a:t>
            </a:r>
            <a:r>
              <a:rPr lang="en-GB" sz="4400" b="1" i="0" u="none" strike="noStrike" cap="none" dirty="0">
                <a:solidFill>
                  <a:schemeClr val="accent3">
                    <a:lumMod val="75000"/>
                  </a:schemeClr>
                </a:solidFill>
                <a:latin typeface="Helvetica Neue"/>
                <a:ea typeface="Helvetica Neue"/>
                <a:cs typeface="Helvetica Neue"/>
                <a:sym typeface="Helvetica Neue"/>
              </a:rPr>
              <a:t> </a:t>
            </a:r>
            <a:endParaRPr dirty="0">
              <a:solidFill>
                <a:schemeClr val="accent3">
                  <a:lumMod val="75000"/>
                </a:schemeClr>
              </a:solidFill>
            </a:endParaRPr>
          </a:p>
          <a:p>
            <a:pPr rtl="1"/>
            <a:endParaRPr lang="ar-JO" sz="3600" b="1" dirty="0">
              <a:solidFill>
                <a:schemeClr val="accent3">
                  <a:lumMod val="75000"/>
                </a:schemeClr>
              </a:solidFill>
              <a:latin typeface="Helvetica Neue"/>
              <a:sym typeface="Helvetica Neue"/>
            </a:endParaRPr>
          </a:p>
          <a:p>
            <a:pPr algn="r"/>
            <a:r>
              <a:rPr lang="ar-JO" sz="2800" b="1" dirty="0">
                <a:solidFill>
                  <a:schemeClr val="accent3">
                    <a:lumMod val="75000"/>
                  </a:schemeClr>
                </a:solidFill>
              </a:rPr>
              <a:t>مجموعة أدوات العمل المشترك بين الوكالات:</a:t>
            </a:r>
          </a:p>
          <a:p>
            <a:pPr rtl="1"/>
            <a:endParaRPr lang="ar-JO" sz="2800" b="1" dirty="0">
              <a:solidFill>
                <a:schemeClr val="accent3">
                  <a:lumMod val="75000"/>
                </a:schemeClr>
              </a:solidFill>
            </a:endParaRPr>
          </a:p>
          <a:p>
            <a:pPr algn="r" rtl="1"/>
            <a:r>
              <a:rPr lang="ar-JO" sz="2800" b="1" dirty="0">
                <a:solidFill>
                  <a:schemeClr val="accent3">
                    <a:lumMod val="75000"/>
                  </a:schemeClr>
                </a:solidFill>
              </a:rPr>
              <a:t> منع عمل الأطفال في العمل الانساني الإستجابة له</a:t>
            </a:r>
            <a:endParaRPr lang="en-US" sz="2800" dirty="0">
              <a:solidFill>
                <a:schemeClr val="accent3">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200"/>
              <a:buFont typeface="Helvetica Neue"/>
              <a:buNone/>
            </a:pPr>
            <a:r>
              <a:rPr lang="ar-JO" dirty="0">
                <a:latin typeface="Helvetica Neue"/>
                <a:ea typeface="Helvetica Neue"/>
                <a:cs typeface="Helvetica Neue"/>
                <a:sym typeface="Helvetica Neue"/>
              </a:rPr>
              <a:t>تطوير استراتيجيات الاتصال و الرسائل بشأن عمل الأطفال </a:t>
            </a:r>
            <a:br>
              <a:rPr lang="en-GB" dirty="0"/>
            </a:b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txBox="1">
            <a:spLocks noGrp="1"/>
          </p:cNvSpPr>
          <p:nvPr>
            <p:ph type="body" idx="2"/>
          </p:nvPr>
        </p:nvSpPr>
        <p:spPr>
          <a:xfrm>
            <a:off x="4100512" y="2038270"/>
            <a:ext cx="7443787" cy="4052287"/>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accent4"/>
              </a:buClr>
              <a:buSzPts val="2800"/>
              <a:buChar char="•"/>
            </a:pPr>
            <a:r>
              <a:rPr lang="ar-JO" dirty="0"/>
              <a:t>فهم الإطار القانوني لعمل الأطفال و حقوق الطفل </a:t>
            </a:r>
            <a:endParaRPr dirty="0"/>
          </a:p>
          <a:p>
            <a:pPr marL="228600" lvl="0" indent="-228600" algn="r" rtl="1">
              <a:lnSpc>
                <a:spcPct val="90000"/>
              </a:lnSpc>
              <a:spcBef>
                <a:spcPts val="1000"/>
              </a:spcBef>
              <a:spcAft>
                <a:spcPts val="0"/>
              </a:spcAft>
              <a:buClr>
                <a:schemeClr val="accent4"/>
              </a:buClr>
              <a:buSzPts val="2800"/>
              <a:buChar char="•"/>
            </a:pPr>
            <a:r>
              <a:rPr lang="ar-JO" dirty="0"/>
              <a:t>الفئات المستهدفة المختلفة</a:t>
            </a:r>
            <a:endParaRPr dirty="0"/>
          </a:p>
          <a:p>
            <a:pPr algn="r" rtl="1"/>
            <a:r>
              <a:rPr lang="ar-JO" dirty="0"/>
              <a:t>تكييف الرسائل وإيصالها باستخدام منهجيات مختلفة</a:t>
            </a:r>
            <a:endParaRPr lang="en-US" dirty="0"/>
          </a:p>
          <a:p>
            <a:pPr algn="r" rtl="1"/>
            <a:r>
              <a:rPr lang="ar-JO" dirty="0"/>
              <a:t>طرق وقنوات الاتصال المتاحة والإجراءات ذات الصلة</a:t>
            </a:r>
            <a:endParaRPr lang="en-US" dirty="0"/>
          </a:p>
          <a:p>
            <a:pPr marL="228600" lvl="0" indent="-50800" algn="r" rtl="1">
              <a:lnSpc>
                <a:spcPct val="90000"/>
              </a:lnSpc>
              <a:spcBef>
                <a:spcPts val="1000"/>
              </a:spcBef>
              <a:spcAft>
                <a:spcPts val="0"/>
              </a:spcAft>
              <a:buClr>
                <a:schemeClr val="accent4"/>
              </a:buClr>
              <a:buSzPts val="2800"/>
              <a:buNone/>
            </a:pPr>
            <a:endParaRPr dirty="0"/>
          </a:p>
          <a:p>
            <a:pPr marL="228600" lvl="0" indent="-50800" algn="l" rtl="0">
              <a:lnSpc>
                <a:spcPct val="90000"/>
              </a:lnSpc>
              <a:spcBef>
                <a:spcPts val="1000"/>
              </a:spcBef>
              <a:spcAft>
                <a:spcPts val="0"/>
              </a:spcAft>
              <a:buClr>
                <a:schemeClr val="accent4"/>
              </a:buClr>
              <a:buSzPts val="2800"/>
              <a:buNone/>
            </a:pPr>
            <a:endParaRPr i="1" dirty="0"/>
          </a:p>
          <a:p>
            <a:pPr marL="228600" lvl="0" indent="-50800" algn="l" rtl="0">
              <a:lnSpc>
                <a:spcPct val="90000"/>
              </a:lnSpc>
              <a:spcBef>
                <a:spcPts val="1000"/>
              </a:spcBef>
              <a:spcAft>
                <a:spcPts val="0"/>
              </a:spcAft>
              <a:buClr>
                <a:schemeClr val="accent4"/>
              </a:buClr>
              <a:buSzPts val="2800"/>
              <a:buNone/>
            </a:pPr>
            <a:endParaRPr dirty="0"/>
          </a:p>
        </p:txBody>
      </p:sp>
      <p:sp>
        <p:nvSpPr>
          <p:cNvPr id="303" name="Google Shape;303;p11"/>
          <p:cNvSpPr txBox="1">
            <a:spLocks noGrp="1"/>
          </p:cNvSpPr>
          <p:nvPr>
            <p:ph type="body" idx="3"/>
          </p:nvPr>
        </p:nvSpPr>
        <p:spPr>
          <a:xfrm>
            <a:off x="114301" y="599152"/>
            <a:ext cx="3286626" cy="479926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000"/>
              <a:buNone/>
            </a:pPr>
            <a:r>
              <a:rPr lang="ar-JO" sz="3000" dirty="0"/>
              <a:t>تطوير استراتيجيات الرسائل و رفع الوعي بشان عمل الأطفال</a:t>
            </a:r>
            <a:endParaRPr dirty="0"/>
          </a:p>
          <a:p>
            <a:pPr marL="0" lvl="0" indent="0" algn="l" rtl="0">
              <a:lnSpc>
                <a:spcPct val="90000"/>
              </a:lnSpc>
              <a:spcBef>
                <a:spcPts val="1000"/>
              </a:spcBef>
              <a:spcAft>
                <a:spcPts val="0"/>
              </a:spcAft>
              <a:buClr>
                <a:schemeClr val="lt1"/>
              </a:buClr>
              <a:buSzPts val="3600"/>
              <a:buNone/>
            </a:pPr>
            <a:endParaRPr dirty="0"/>
          </a:p>
        </p:txBody>
      </p:sp>
      <p:sp>
        <p:nvSpPr>
          <p:cNvPr id="304" name="Google Shape;304;p11"/>
          <p:cNvSpPr txBox="1"/>
          <p:nvPr/>
        </p:nvSpPr>
        <p:spPr>
          <a:xfrm>
            <a:off x="4171949" y="886976"/>
            <a:ext cx="7300912" cy="57564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5B2B4"/>
              </a:buClr>
              <a:buSzPts val="3000"/>
              <a:buFont typeface="Arial"/>
              <a:buNone/>
            </a:pPr>
            <a:r>
              <a:rPr lang="ar-JO" sz="3000" b="1" i="0" u="none" strike="noStrike" cap="none" dirty="0">
                <a:solidFill>
                  <a:srgbClr val="35B2B4"/>
                </a:solidFill>
                <a:latin typeface="Helvetica Neue"/>
                <a:ea typeface="Helvetica Neue"/>
                <a:cs typeface="Helvetica Neue"/>
                <a:sym typeface="Helvetica Neue"/>
              </a:rPr>
              <a:t>يجب ان تتضمن استراتيجية الرسائل ما يلي: </a:t>
            </a:r>
            <a:endParaRPr dirty="0"/>
          </a:p>
          <a:p>
            <a:pPr marL="0" marR="0" lvl="0" indent="0" algn="l" rtl="0">
              <a:lnSpc>
                <a:spcPct val="90000"/>
              </a:lnSpc>
              <a:spcBef>
                <a:spcPts val="1000"/>
              </a:spcBef>
              <a:spcAft>
                <a:spcPts val="0"/>
              </a:spcAft>
              <a:buClr>
                <a:schemeClr val="accent2"/>
              </a:buClr>
              <a:buSzPts val="3000"/>
              <a:buFont typeface="Arial"/>
              <a:buNone/>
            </a:pPr>
            <a:endParaRPr sz="3000" b="1" i="0" u="none" strike="noStrike" cap="none" dirty="0">
              <a:solidFill>
                <a:schemeClr val="accent2"/>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txBox="1">
            <a:spLocks noGrp="1"/>
          </p:cNvSpPr>
          <p:nvPr>
            <p:ph type="body" idx="2"/>
          </p:nvPr>
        </p:nvSpPr>
        <p:spPr>
          <a:xfrm>
            <a:off x="4100513" y="1126671"/>
            <a:ext cx="7587904" cy="5584371"/>
          </a:xfrm>
          <a:prstGeom prst="rect">
            <a:avLst/>
          </a:prstGeom>
          <a:noFill/>
          <a:ln>
            <a:noFill/>
          </a:ln>
        </p:spPr>
        <p:txBody>
          <a:bodyPr spcFirstLastPara="1" wrap="square" lIns="91425" tIns="45700" rIns="91425" bIns="45700" anchor="t" anchorCtr="0">
            <a:noAutofit/>
          </a:bodyPr>
          <a:lstStyle/>
          <a:p>
            <a:pPr algn="r" rtl="1"/>
            <a:r>
              <a:rPr lang="ar-JO" dirty="0"/>
              <a:t>المساهمة في استراتيجية شاملة على </a:t>
            </a:r>
            <a:r>
              <a:rPr lang="en-GB" dirty="0"/>
              <a:t>CL</a:t>
            </a:r>
            <a:endParaRPr lang="en-US" dirty="0"/>
          </a:p>
          <a:p>
            <a:pPr algn="r" rtl="1"/>
            <a:r>
              <a:rPr lang="ar-JO" dirty="0"/>
              <a:t>العمل مع الجهات الفاعلة الرئيسية لتطوير ونشر</a:t>
            </a:r>
            <a:endParaRPr lang="en-US" dirty="0"/>
          </a:p>
          <a:p>
            <a:pPr algn="r" rtl="1"/>
            <a:r>
              <a:rPr lang="ar-JO" dirty="0"/>
              <a:t>اختر قنوات اتصال يمكن الوصول إليها</a:t>
            </a:r>
            <a:endParaRPr lang="en-US" dirty="0"/>
          </a:p>
          <a:p>
            <a:pPr algn="r" rtl="1"/>
            <a:r>
              <a:rPr lang="ar-JO" dirty="0"/>
              <a:t>تحديد وتخفيف مخاطر المعلومات المضللة أو إساءة استخدام المعلومات</a:t>
            </a:r>
            <a:endParaRPr lang="en-US" dirty="0"/>
          </a:p>
          <a:p>
            <a:pPr algn="r" rtl="1"/>
            <a:r>
              <a:rPr lang="ar-JO" dirty="0"/>
              <a:t>خطط بعناية للمواضيع الحساسة و </a:t>
            </a:r>
            <a:r>
              <a:rPr lang="en-GB" dirty="0"/>
              <a:t>WFCL</a:t>
            </a:r>
            <a:endParaRPr lang="en-US" dirty="0"/>
          </a:p>
          <a:p>
            <a:pPr algn="r" rtl="1"/>
            <a:r>
              <a:rPr lang="ar-JO" dirty="0"/>
              <a:t>الاندماج في الفرص عبر القطاعات </a:t>
            </a:r>
            <a:endParaRPr lang="en-US" dirty="0"/>
          </a:p>
          <a:p>
            <a:pPr algn="r" rtl="1"/>
            <a:r>
              <a:rPr lang="ar-JO" dirty="0"/>
              <a:t>تخطيط الموارد المالية والبشرية الكافية</a:t>
            </a:r>
            <a:endParaRPr lang="en-US" dirty="0"/>
          </a:p>
          <a:p>
            <a:pPr algn="r" rtl="1"/>
            <a:r>
              <a:rPr lang="ar-JO" dirty="0"/>
              <a:t>تقديم تدريب (متخصص)</a:t>
            </a:r>
            <a:endParaRPr lang="en-US" dirty="0"/>
          </a:p>
          <a:p>
            <a:pPr algn="r" rtl="1"/>
            <a:endParaRPr lang="en-US" dirty="0"/>
          </a:p>
          <a:p>
            <a:pPr rtl="1"/>
            <a:r>
              <a:rPr lang="ar-JO" dirty="0"/>
              <a:t> </a:t>
            </a:r>
            <a:endParaRPr lang="en-US" dirty="0"/>
          </a:p>
        </p:txBody>
      </p:sp>
      <p:sp>
        <p:nvSpPr>
          <p:cNvPr id="311" name="Google Shape;311;p12"/>
          <p:cNvSpPr txBox="1">
            <a:spLocks noGrp="1"/>
          </p:cNvSpPr>
          <p:nvPr>
            <p:ph type="body" idx="3"/>
          </p:nvPr>
        </p:nvSpPr>
        <p:spPr>
          <a:xfrm>
            <a:off x="146958" y="583747"/>
            <a:ext cx="3382306" cy="4799266"/>
          </a:xfrm>
          <a:prstGeom prst="rect">
            <a:avLst/>
          </a:prstGeom>
          <a:noFill/>
          <a:ln>
            <a:noFill/>
          </a:ln>
        </p:spPr>
        <p:txBody>
          <a:bodyPr spcFirstLastPara="1" wrap="square" lIns="91425" tIns="45700" rIns="91425" bIns="45700" anchor="t" anchorCtr="0">
            <a:normAutofit/>
          </a:bodyPr>
          <a:lstStyle/>
          <a:p>
            <a:pPr marL="0" lvl="0" indent="0" algn="r">
              <a:spcBef>
                <a:spcPts val="0"/>
              </a:spcBef>
              <a:buSzPts val="3000"/>
            </a:pPr>
            <a:r>
              <a:rPr lang="ar-JO" sz="3000" dirty="0"/>
              <a:t>تطوير استراتيجيات </a:t>
            </a:r>
            <a:r>
              <a:rPr lang="en-US" sz="3000" dirty="0"/>
              <a:t> </a:t>
            </a:r>
            <a:r>
              <a:rPr lang="ar-JO" sz="3000" dirty="0"/>
              <a:t>التوعية و رفع الوعي بشان عمل الأطفال</a:t>
            </a:r>
            <a:endParaRPr lang="ar-JO" sz="3200" dirty="0"/>
          </a:p>
          <a:p>
            <a:pPr marL="0" lvl="0" indent="0" algn="l" rtl="0">
              <a:lnSpc>
                <a:spcPct val="90000"/>
              </a:lnSpc>
              <a:spcBef>
                <a:spcPts val="1000"/>
              </a:spcBef>
              <a:spcAft>
                <a:spcPts val="0"/>
              </a:spcAft>
              <a:buClr>
                <a:schemeClr val="lt1"/>
              </a:buClr>
              <a:buSzPts val="3600"/>
              <a:buNone/>
            </a:pPr>
            <a:endParaRPr dirty="0"/>
          </a:p>
        </p:txBody>
      </p:sp>
      <p:sp>
        <p:nvSpPr>
          <p:cNvPr id="312" name="Google Shape;312;p12"/>
          <p:cNvSpPr txBox="1">
            <a:spLocks noGrp="1"/>
          </p:cNvSpPr>
          <p:nvPr>
            <p:ph type="body" idx="1"/>
          </p:nvPr>
        </p:nvSpPr>
        <p:spPr>
          <a:xfrm>
            <a:off x="4100513" y="528638"/>
            <a:ext cx="7300912" cy="74499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3200"/>
              <a:buNone/>
            </a:pPr>
            <a:r>
              <a:rPr lang="ar-JO" dirty="0"/>
              <a:t>الإجراءات الرئيسية </a:t>
            </a:r>
            <a:endParaRPr dirty="0"/>
          </a:p>
        </p:txBody>
      </p:sp>
      <p:sp>
        <p:nvSpPr>
          <p:cNvPr id="2" name="Rectangle 1">
            <a:extLst>
              <a:ext uri="{FF2B5EF4-FFF2-40B4-BE49-F238E27FC236}">
                <a16:creationId xmlns:a16="http://schemas.microsoft.com/office/drawing/2014/main" id="{0CB0F677-0E73-4CE6-92BE-C19DBCCFDEB5}"/>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a:ln>
                  <a:noFill/>
                </a:ln>
                <a:solidFill>
                  <a:srgbClr val="202124"/>
                </a:solidFill>
                <a:effectLst/>
                <a:latin typeface="inherit"/>
                <a:cs typeface="Arial" panose="020B0604020202020204" pitchFamily="34" charset="0"/>
              </a:rPr>
              <a:t>تخطيط الموارد المالية والبشرية الكافية تقديم تدريب (متخصص)</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3"/>
          <p:cNvSpPr txBox="1">
            <a:spLocks noGrp="1"/>
          </p:cNvSpPr>
          <p:nvPr>
            <p:ph type="body" idx="2"/>
          </p:nvPr>
        </p:nvSpPr>
        <p:spPr>
          <a:xfrm>
            <a:off x="4100513" y="1335526"/>
            <a:ext cx="7300912" cy="60038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4"/>
              </a:buClr>
              <a:buSzPts val="2600"/>
              <a:buChar char="•"/>
            </a:pPr>
            <a:r>
              <a:rPr lang="ar-JO" sz="2600" dirty="0"/>
              <a:t>رفع وعي القطاعات بشكل منتظم </a:t>
            </a:r>
          </a:p>
          <a:p>
            <a:pPr marL="228600" lvl="0" indent="-228600" algn="l" rtl="0">
              <a:lnSpc>
                <a:spcPct val="90000"/>
              </a:lnSpc>
              <a:spcBef>
                <a:spcPts val="0"/>
              </a:spcBef>
              <a:spcAft>
                <a:spcPts val="0"/>
              </a:spcAft>
              <a:buClr>
                <a:schemeClr val="accent4"/>
              </a:buClr>
              <a:buSzPts val="2600"/>
              <a:buChar char="•"/>
            </a:pPr>
            <a:r>
              <a:rPr lang="ar-JO" sz="2600" dirty="0"/>
              <a:t>الفرص المجتعمية والإعلامية </a:t>
            </a:r>
            <a:endParaRPr dirty="0"/>
          </a:p>
          <a:p>
            <a:pPr marL="228600" lvl="0" indent="-228600" algn="l" rtl="0">
              <a:lnSpc>
                <a:spcPct val="90000"/>
              </a:lnSpc>
              <a:spcBef>
                <a:spcPts val="1000"/>
              </a:spcBef>
              <a:spcAft>
                <a:spcPts val="0"/>
              </a:spcAft>
              <a:buClr>
                <a:schemeClr val="accent4"/>
              </a:buClr>
              <a:buSzPts val="2600"/>
              <a:buChar char="•"/>
            </a:pPr>
            <a:r>
              <a:rPr lang="ar-JO" sz="2600" dirty="0"/>
              <a:t>رسائل مخصصة للمجتمعات الضعيفة  </a:t>
            </a:r>
            <a:endParaRPr dirty="0"/>
          </a:p>
          <a:p>
            <a:pPr marL="228600" lvl="0" indent="-228600" algn="l" rtl="0">
              <a:lnSpc>
                <a:spcPct val="90000"/>
              </a:lnSpc>
              <a:spcBef>
                <a:spcPts val="1000"/>
              </a:spcBef>
              <a:spcAft>
                <a:spcPts val="0"/>
              </a:spcAft>
              <a:buClr>
                <a:schemeClr val="accent4"/>
              </a:buClr>
              <a:buSzPts val="2600"/>
              <a:buChar char="•"/>
            </a:pPr>
            <a:r>
              <a:rPr lang="ar-JO" sz="2600" dirty="0"/>
              <a:t>مواد للجهات الفاعلة الإنسانية</a:t>
            </a:r>
          </a:p>
          <a:p>
            <a:pPr marL="228600" lvl="0" indent="-228600" algn="l" rtl="0">
              <a:lnSpc>
                <a:spcPct val="90000"/>
              </a:lnSpc>
              <a:spcBef>
                <a:spcPts val="1000"/>
              </a:spcBef>
              <a:spcAft>
                <a:spcPts val="0"/>
              </a:spcAft>
              <a:buClr>
                <a:schemeClr val="accent4"/>
              </a:buClr>
              <a:buSzPts val="2600"/>
              <a:buChar char="•"/>
            </a:pPr>
            <a:r>
              <a:rPr lang="ar-JO" sz="2600" dirty="0"/>
              <a:t>حملات حول تأثير عمل الأطفال</a:t>
            </a:r>
            <a:endParaRPr dirty="0"/>
          </a:p>
          <a:p>
            <a:pPr marL="228600" lvl="0" indent="-228600" algn="l" rtl="0">
              <a:lnSpc>
                <a:spcPct val="90000"/>
              </a:lnSpc>
              <a:spcBef>
                <a:spcPts val="1000"/>
              </a:spcBef>
              <a:spcAft>
                <a:spcPts val="0"/>
              </a:spcAft>
              <a:buClr>
                <a:schemeClr val="accent4"/>
              </a:buClr>
              <a:buSzPts val="2600"/>
              <a:buChar char="•"/>
            </a:pPr>
            <a:r>
              <a:rPr lang="ar-JO" sz="2600" dirty="0"/>
              <a:t>المناقشات التشاركية بين أصحاب المصلحة </a:t>
            </a:r>
            <a:endParaRPr dirty="0"/>
          </a:p>
          <a:p>
            <a:pPr marL="228600" lvl="0" indent="-228600" algn="l" rtl="0">
              <a:lnSpc>
                <a:spcPct val="90000"/>
              </a:lnSpc>
              <a:spcBef>
                <a:spcPts val="1000"/>
              </a:spcBef>
              <a:spcAft>
                <a:spcPts val="0"/>
              </a:spcAft>
              <a:buClr>
                <a:schemeClr val="accent4"/>
              </a:buClr>
              <a:buSzPts val="2600"/>
              <a:buChar char="•"/>
            </a:pPr>
            <a:r>
              <a:rPr lang="ar-JO" sz="2600" dirty="0"/>
              <a:t>الفعاليات و الأنشطة </a:t>
            </a:r>
            <a:r>
              <a:rPr lang="ar-JO" sz="2600" dirty="0">
                <a:highlight>
                  <a:srgbClr val="FFFF00"/>
                </a:highlight>
              </a:rPr>
              <a:t>التذكارية</a:t>
            </a:r>
            <a:endParaRPr dirty="0">
              <a:highlight>
                <a:srgbClr val="FFFF00"/>
              </a:highlight>
            </a:endParaRPr>
          </a:p>
          <a:p>
            <a:pPr marL="228600" lvl="0" indent="-228600" algn="l" rtl="0">
              <a:lnSpc>
                <a:spcPct val="90000"/>
              </a:lnSpc>
              <a:spcBef>
                <a:spcPts val="1000"/>
              </a:spcBef>
              <a:spcAft>
                <a:spcPts val="0"/>
              </a:spcAft>
              <a:buClr>
                <a:schemeClr val="accent4"/>
              </a:buClr>
              <a:buSzPts val="2600"/>
              <a:buChar char="•"/>
            </a:pPr>
            <a:r>
              <a:rPr lang="ar-JO" sz="2600" dirty="0"/>
              <a:t>ورش عمل إعلامية حول عمل الأطفال </a:t>
            </a:r>
            <a:endParaRPr dirty="0"/>
          </a:p>
          <a:p>
            <a:pPr marL="228600" lvl="0" indent="-228600" algn="l" rtl="0">
              <a:lnSpc>
                <a:spcPct val="90000"/>
              </a:lnSpc>
              <a:spcBef>
                <a:spcPts val="1000"/>
              </a:spcBef>
              <a:spcAft>
                <a:spcPts val="0"/>
              </a:spcAft>
              <a:buClr>
                <a:schemeClr val="accent4"/>
              </a:buClr>
              <a:buSzPts val="2600"/>
              <a:buChar char="•"/>
            </a:pPr>
            <a:r>
              <a:rPr lang="ar-JO" sz="2600" dirty="0"/>
              <a:t>مواد الوسائط ( الإعلامية) المتعدة</a:t>
            </a:r>
            <a:endParaRPr dirty="0"/>
          </a:p>
          <a:p>
            <a:pPr marL="228600" lvl="0" indent="-228600" algn="l" rtl="0">
              <a:lnSpc>
                <a:spcPct val="90000"/>
              </a:lnSpc>
              <a:spcBef>
                <a:spcPts val="1000"/>
              </a:spcBef>
              <a:spcAft>
                <a:spcPts val="0"/>
              </a:spcAft>
              <a:buClr>
                <a:schemeClr val="accent4"/>
              </a:buClr>
              <a:buSzPts val="2600"/>
              <a:buChar char="•"/>
            </a:pPr>
            <a:r>
              <a:rPr lang="ar-JO" sz="2600" dirty="0"/>
              <a:t>تطوير الشراكات بين أصحاب العمل و المؤثرين المحليين</a:t>
            </a:r>
            <a:endParaRPr sz="2600" dirty="0"/>
          </a:p>
        </p:txBody>
      </p:sp>
      <p:sp>
        <p:nvSpPr>
          <p:cNvPr id="319" name="Google Shape;319;p13"/>
          <p:cNvSpPr txBox="1">
            <a:spLocks noGrp="1"/>
          </p:cNvSpPr>
          <p:nvPr>
            <p:ph type="body" idx="3"/>
          </p:nvPr>
        </p:nvSpPr>
        <p:spPr>
          <a:xfrm>
            <a:off x="170117" y="534762"/>
            <a:ext cx="3209897" cy="479926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600"/>
              <a:buNone/>
            </a:pPr>
            <a:r>
              <a:rPr lang="ar-JO" dirty="0"/>
              <a:t>دمج التوعية بشأن منع عمل الأطفال و الإستجابة لها </a:t>
            </a:r>
            <a:endParaRPr dirty="0"/>
          </a:p>
        </p:txBody>
      </p:sp>
      <p:sp>
        <p:nvSpPr>
          <p:cNvPr id="320" name="Google Shape;320;p13"/>
          <p:cNvSpPr txBox="1">
            <a:spLocks noGrp="1"/>
          </p:cNvSpPr>
          <p:nvPr>
            <p:ph type="body" idx="1"/>
          </p:nvPr>
        </p:nvSpPr>
        <p:spPr>
          <a:xfrm>
            <a:off x="4100513" y="381681"/>
            <a:ext cx="7300912" cy="63579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3200"/>
              <a:buNone/>
            </a:pPr>
            <a:r>
              <a:rPr lang="ar-JO" dirty="0"/>
              <a:t>الفرص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title"/>
          </p:nvPr>
        </p:nvSpPr>
        <p:spPr>
          <a:xfrm>
            <a:off x="808230" y="47742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ar-JO" dirty="0"/>
              <a:t>المشاركة الأمنة للأطفال و المراهقين في رفع مستوى الوعي </a:t>
            </a:r>
            <a:endParaRPr dirty="0"/>
          </a:p>
        </p:txBody>
      </p:sp>
      <p:sp>
        <p:nvSpPr>
          <p:cNvPr id="327" name="Google Shape;327;p14"/>
          <p:cNvSpPr txBox="1">
            <a:spLocks noGrp="1"/>
          </p:cNvSpPr>
          <p:nvPr>
            <p:ph type="body" idx="2"/>
          </p:nvPr>
        </p:nvSpPr>
        <p:spPr>
          <a:xfrm>
            <a:off x="656023" y="2326516"/>
            <a:ext cx="10820015" cy="3729037"/>
          </a:xfrm>
          <a:prstGeom prst="rect">
            <a:avLst/>
          </a:prstGeom>
          <a:noFill/>
          <a:ln>
            <a:noFill/>
          </a:ln>
        </p:spPr>
        <p:txBody>
          <a:bodyPr spcFirstLastPara="1" wrap="square" lIns="91425" tIns="45700" rIns="91425" bIns="45700" anchor="t" anchorCtr="0">
            <a:noAutofit/>
          </a:bodyPr>
          <a:lstStyle/>
          <a:p>
            <a:pPr algn="r" rtl="1"/>
            <a:r>
              <a:rPr lang="ar-SA" dirty="0"/>
              <a:t>تحديد المنظمات القائمة للأطفال أو الشباب</a:t>
            </a:r>
            <a:endParaRPr lang="en-US" dirty="0"/>
          </a:p>
          <a:p>
            <a:pPr algn="r" rtl="1"/>
            <a:r>
              <a:rPr lang="ar-SA" dirty="0"/>
              <a:t>تحديد ما إذا كانت مشاركة الأطفال آمنة ومناسبة</a:t>
            </a:r>
            <a:endParaRPr lang="en-US" dirty="0"/>
          </a:p>
          <a:p>
            <a:pPr algn="r" rtl="1"/>
            <a:r>
              <a:rPr lang="ar-SA" dirty="0"/>
              <a:t>تقديم الدعم المناسب لتمكين المشاركة الهادفة والآمنة</a:t>
            </a:r>
            <a:endParaRPr lang="en-US" dirty="0"/>
          </a:p>
          <a:p>
            <a:pPr algn="r" rtl="1"/>
            <a:r>
              <a:rPr lang="ar-SA" dirty="0"/>
              <a:t>احرص دائمًا على حماية الأطفال العاملين</a:t>
            </a:r>
            <a:endParaRPr lang="en-US" dirty="0"/>
          </a:p>
          <a:p>
            <a:pPr marL="50800" indent="0" algn="r" rtl="1">
              <a:buNone/>
            </a:pPr>
            <a:endParaRPr sz="2800" dirty="0"/>
          </a:p>
          <a:p>
            <a:pPr marL="228600" lvl="0" indent="-50800" algn="l" rtl="0">
              <a:lnSpc>
                <a:spcPct val="90000"/>
              </a:lnSpc>
              <a:spcBef>
                <a:spcPts val="1000"/>
              </a:spcBef>
              <a:spcAft>
                <a:spcPts val="0"/>
              </a:spcAft>
              <a:buClr>
                <a:schemeClr val="accent2"/>
              </a:buClr>
              <a:buSzPts val="2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ar-JO" dirty="0"/>
              <a:t>جزء النشاط رقم 3</a:t>
            </a:r>
            <a:endParaRPr dirty="0"/>
          </a:p>
        </p:txBody>
      </p:sp>
      <p:sp>
        <p:nvSpPr>
          <p:cNvPr id="334" name="Google Shape;334;p15"/>
          <p:cNvSpPr txBox="1">
            <a:spLocks noGrp="1"/>
          </p:cNvSpPr>
          <p:nvPr>
            <p:ph type="body" idx="1"/>
          </p:nvPr>
        </p:nvSpPr>
        <p:spPr>
          <a:xfrm>
            <a:off x="503815" y="1927622"/>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2"/>
              </a:buClr>
              <a:buSzPct val="100000"/>
              <a:buNone/>
            </a:pPr>
            <a:r>
              <a:rPr lang="ar-JO" dirty="0"/>
              <a:t>تطوير التةعية والتواصل حول إستراتيجيات عمل الأطفال </a:t>
            </a:r>
            <a:endParaRPr dirty="0"/>
          </a:p>
        </p:txBody>
      </p:sp>
      <p:sp>
        <p:nvSpPr>
          <p:cNvPr id="335" name="Google Shape;335;p15"/>
          <p:cNvSpPr txBox="1">
            <a:spLocks noGrp="1"/>
          </p:cNvSpPr>
          <p:nvPr>
            <p:ph type="body" idx="2"/>
          </p:nvPr>
        </p:nvSpPr>
        <p:spPr>
          <a:xfrm>
            <a:off x="313565" y="2799857"/>
            <a:ext cx="11200500" cy="3729000"/>
          </a:xfrm>
          <a:prstGeom prst="rect">
            <a:avLst/>
          </a:prstGeom>
          <a:noFill/>
          <a:ln>
            <a:noFill/>
          </a:ln>
        </p:spPr>
        <p:txBody>
          <a:bodyPr spcFirstLastPara="1" wrap="square" lIns="91425" tIns="45700" rIns="91425" bIns="45700" anchor="t" anchorCtr="0">
            <a:normAutofit lnSpcReduction="10000"/>
          </a:bodyPr>
          <a:lstStyle/>
          <a:p>
            <a:pPr indent="-457200" algn="r" rtl="1" eaLnBrk="0" fontAlgn="base" hangingPunct="0">
              <a:lnSpc>
                <a:spcPct val="100000"/>
              </a:lnSpc>
              <a:spcBef>
                <a:spcPct val="0"/>
              </a:spcBef>
              <a:spcAft>
                <a:spcPct val="0"/>
              </a:spcAft>
              <a:buClrTx/>
              <a:buSzTx/>
            </a:pPr>
            <a:r>
              <a:rPr lang="ar-SA"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ضمن نفس المجموعة ، قم بتطوير استراتيجية من شأنها أن تكون ناجحة في السياق لنشر الرسائل التي تم تطويرها وزيادة الوعي بين المجموعة المستهدفة.</a:t>
            </a:r>
            <a:r>
              <a:rPr lang="en-US" altLang="en-US" sz="2000" dirty="0">
                <a:solidFill>
                  <a:schemeClr val="tx1"/>
                </a:solidFill>
              </a:rPr>
              <a:t> </a:t>
            </a:r>
            <a:endPar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r" rtl="1"/>
            <a:r>
              <a:rPr lang="ar-SA" dirty="0">
                <a:solidFill>
                  <a:srgbClr val="000000"/>
                </a:solidFill>
                <a:latin typeface="Arial" panose="020B0604020202020204" pitchFamily="34" charset="0"/>
                <a:cs typeface="Arial" panose="020B0604020202020204" pitchFamily="34" charset="0"/>
              </a:rPr>
              <a:t>يجب أن تشمل الفرص المحتملة ، والجهات الفاعلة الرئيسية ، وقنوات الاتصال ، والمخاطر المحتملة ، والقضايا الحساسة ، وما إلى ذلك</a:t>
            </a:r>
            <a:r>
              <a:rPr lang="ar-SA" dirty="0"/>
              <a:t>. </a:t>
            </a:r>
            <a:endParaRPr lang="en-US" dirty="0"/>
          </a:p>
          <a:p>
            <a:pPr algn="r" rtl="1"/>
            <a:r>
              <a:rPr lang="ar-SA" dirty="0">
                <a:solidFill>
                  <a:srgbClr val="000000"/>
                </a:solidFill>
                <a:latin typeface="Arial" panose="020B0604020202020204" pitchFamily="34" charset="0"/>
                <a:cs typeface="Arial" panose="020B0604020202020204" pitchFamily="34" charset="0"/>
              </a:rPr>
              <a:t>ضع في اعتبارك: (غير) الأساليب الناجحة التي استخدمتها من قبل ؛ ما إذا كان يمكن إشراك الأطفال في عمالة الأطفال / </a:t>
            </a:r>
            <a:r>
              <a:rPr lang="en-US" dirty="0">
                <a:solidFill>
                  <a:srgbClr val="000000"/>
                </a:solidFill>
                <a:latin typeface="Arial" panose="020B0604020202020204" pitchFamily="34" charset="0"/>
                <a:cs typeface="Arial" panose="020B0604020202020204" pitchFamily="34" charset="0"/>
              </a:rPr>
              <a:t>WFCL</a:t>
            </a:r>
            <a:r>
              <a:rPr lang="ar-SA" dirty="0">
                <a:solidFill>
                  <a:srgbClr val="000000"/>
                </a:solidFill>
                <a:latin typeface="Arial" panose="020B0604020202020204" pitchFamily="34" charset="0"/>
                <a:cs typeface="Arial" panose="020B0604020202020204" pitchFamily="34" charset="0"/>
              </a:rPr>
              <a:t> في السياق ؛ طرق فعالة في السياق لإخبار الناس بما يجب عليهم فعله / عدم القيام به أو طرق أكثر فعالية لنقل الرسائل ؛ مجموعات سكانية مختلفة في مجتمعاتهم</a:t>
            </a:r>
            <a:r>
              <a:rPr lang="ar-SA" dirty="0"/>
              <a:t>.</a:t>
            </a:r>
            <a:endParaRPr lang="en-US" dirty="0"/>
          </a:p>
          <a:p>
            <a:pPr lvl="0" algn="r" rtl="1"/>
            <a:r>
              <a:rPr lang="ar-JO" dirty="0">
                <a:solidFill>
                  <a:srgbClr val="000000"/>
                </a:solidFill>
                <a:latin typeface="Arial" panose="020B0604020202020204" pitchFamily="34" charset="0"/>
                <a:cs typeface="Arial" panose="020B0604020202020204" pitchFamily="34" charset="0"/>
              </a:rPr>
              <a:t>قدم استراتيجيتك بشكل عام </a:t>
            </a:r>
            <a:endParaRPr dirty="0">
              <a:solidFill>
                <a:srgbClr val="000000"/>
              </a:solidFill>
              <a:latin typeface="Arial" panose="020B0604020202020204" pitchFamily="34" charset="0"/>
              <a:cs typeface="Arial" panose="020B0604020202020204" pitchFamily="34" charset="0"/>
            </a:endParaRPr>
          </a:p>
          <a:p>
            <a:pPr marL="228600" lvl="0" indent="-76200" algn="l" rtl="0">
              <a:lnSpc>
                <a:spcPct val="90000"/>
              </a:lnSpc>
              <a:spcBef>
                <a:spcPts val="1000"/>
              </a:spcBef>
              <a:spcAft>
                <a:spcPts val="0"/>
              </a:spcAft>
              <a:buClr>
                <a:schemeClr val="accent2"/>
              </a:buClr>
              <a:buSzPts val="2400"/>
              <a:buNone/>
            </a:pPr>
            <a:endParaRPr sz="2400" dirty="0"/>
          </a:p>
        </p:txBody>
      </p:sp>
      <p:pic>
        <p:nvPicPr>
          <p:cNvPr id="336" name="Google Shape;336;p15"/>
          <p:cNvPicPr preferRelativeResize="0"/>
          <p:nvPr/>
        </p:nvPicPr>
        <p:blipFill rotWithShape="1">
          <a:blip r:embed="rId3">
            <a:alphaModFix/>
          </a:blip>
          <a:srcRect/>
          <a:stretch/>
        </p:blipFill>
        <p:spPr>
          <a:xfrm>
            <a:off x="8805243" y="-252852"/>
            <a:ext cx="3386757" cy="3386757"/>
          </a:xfrm>
          <a:prstGeom prst="rect">
            <a:avLst/>
          </a:prstGeom>
          <a:noFill/>
          <a:ln>
            <a:noFill/>
          </a:ln>
        </p:spPr>
      </p:pic>
      <p:sp>
        <p:nvSpPr>
          <p:cNvPr id="2" name="Rectangle 1">
            <a:extLst>
              <a:ext uri="{FF2B5EF4-FFF2-40B4-BE49-F238E27FC236}">
                <a16:creationId xmlns:a16="http://schemas.microsoft.com/office/drawing/2014/main" id="{9B0DA153-B0DC-49B4-AA80-1DE1B932C8F3}"/>
              </a:ext>
            </a:extLst>
          </p:cNvPr>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title"/>
          </p:nvPr>
        </p:nvSpPr>
        <p:spPr>
          <a:xfrm>
            <a:off x="2170175" y="286683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ar-JO" dirty="0"/>
              <a:t>المناصرة لمنع عمل الأطفال و الإستجابة له</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7"/>
          <p:cNvSpPr txBox="1">
            <a:spLocks noGrp="1"/>
          </p:cNvSpPr>
          <p:nvPr>
            <p:ph type="body" idx="2"/>
          </p:nvPr>
        </p:nvSpPr>
        <p:spPr>
          <a:xfrm>
            <a:off x="4100513" y="1747156"/>
            <a:ext cx="7300912" cy="4180115"/>
          </a:xfrm>
          <a:prstGeom prst="rect">
            <a:avLst/>
          </a:prstGeom>
          <a:noFill/>
          <a:ln>
            <a:noFill/>
          </a:ln>
        </p:spPr>
        <p:txBody>
          <a:bodyPr spcFirstLastPara="1" wrap="square" lIns="91425" tIns="45700" rIns="91425" bIns="45700" anchor="t" anchorCtr="0">
            <a:normAutofit/>
          </a:bodyPr>
          <a:lstStyle/>
          <a:p>
            <a:pPr lvl="0" indent="-457200" algn="r" rtl="1">
              <a:lnSpc>
                <a:spcPct val="90000"/>
              </a:lnSpc>
              <a:spcBef>
                <a:spcPts val="0"/>
              </a:spcBef>
              <a:spcAft>
                <a:spcPts val="0"/>
              </a:spcAft>
              <a:buClr>
                <a:schemeClr val="accent1"/>
              </a:buClr>
              <a:buSzPts val="2800"/>
              <a:buFont typeface="Arial" panose="020B0604020202020204" pitchFamily="34" charset="0"/>
              <a:buChar char="•"/>
            </a:pPr>
            <a:r>
              <a:rPr lang="ar-JO" dirty="0"/>
              <a:t>تعزيز ملف عمل الاطفال و أسوء  أشكال عمل الأطفال أثناء الإستعداد و الاستجابة  </a:t>
            </a:r>
            <a:endParaRPr dirty="0"/>
          </a:p>
          <a:p>
            <a:pPr lvl="0" algn="r" rtl="1">
              <a:buFont typeface="Arial" panose="020B0604020202020204" pitchFamily="34" charset="0"/>
              <a:buChar char="•"/>
            </a:pPr>
            <a:r>
              <a:rPr lang="en-US" dirty="0"/>
              <a:t> </a:t>
            </a:r>
            <a:r>
              <a:rPr lang="ar-SA" dirty="0"/>
              <a:t>حشد الموارد من أجل التأهب لعمالة الأطفال وإجراءات الوقاية والاستجابة</a:t>
            </a:r>
            <a:r>
              <a:rPr lang="ar-JO" dirty="0"/>
              <a:t>.</a:t>
            </a:r>
          </a:p>
          <a:p>
            <a:pPr lvl="0" algn="r" rtl="1">
              <a:buFont typeface="Arial" panose="020B0604020202020204" pitchFamily="34" charset="0"/>
              <a:buChar char="•"/>
            </a:pPr>
            <a:r>
              <a:rPr lang="ar-SA" dirty="0"/>
              <a:t>تعديل القوانين أو السياسات أو البرامج لتشمل بشكل أفضل أو تفيد الأطفال المعرضين لخطر عمالة الأطفال أو المعرضين لخطرها</a:t>
            </a:r>
            <a:endParaRPr lang="en-US" dirty="0"/>
          </a:p>
          <a:p>
            <a:pPr marL="228600" lvl="0" indent="-50800" algn="l" rtl="0">
              <a:lnSpc>
                <a:spcPct val="90000"/>
              </a:lnSpc>
              <a:spcBef>
                <a:spcPts val="1000"/>
              </a:spcBef>
              <a:spcAft>
                <a:spcPts val="0"/>
              </a:spcAft>
              <a:buClr>
                <a:schemeClr val="accent1"/>
              </a:buClr>
              <a:buSzPts val="2800"/>
              <a:buNone/>
            </a:pPr>
            <a:endParaRPr dirty="0"/>
          </a:p>
        </p:txBody>
      </p:sp>
      <p:sp>
        <p:nvSpPr>
          <p:cNvPr id="348" name="Google Shape;348;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ar-JO" dirty="0"/>
              <a:t>المناصرة حول  عمل الاطفال </a:t>
            </a:r>
            <a:endParaRPr dirty="0"/>
          </a:p>
        </p:txBody>
      </p:sp>
      <p:sp>
        <p:nvSpPr>
          <p:cNvPr id="349" name="Google Shape;349;p17"/>
          <p:cNvSpPr txBox="1">
            <a:spLocks noGrp="1"/>
          </p:cNvSpPr>
          <p:nvPr>
            <p:ph type="body" idx="1"/>
          </p:nvPr>
        </p:nvSpPr>
        <p:spPr>
          <a:xfrm>
            <a:off x="3845190" y="515409"/>
            <a:ext cx="7811558" cy="10552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ar-JO" dirty="0"/>
              <a:t>على المستوى الوطمي و شبه الوطني والمحلي يمكن للمناصرة أن تساعد فيما يلي:</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8"/>
          <p:cNvSpPr txBox="1">
            <a:spLocks noGrp="1"/>
          </p:cNvSpPr>
          <p:nvPr>
            <p:ph type="title"/>
          </p:nvPr>
        </p:nvSpPr>
        <p:spPr>
          <a:xfrm>
            <a:off x="656023" y="2222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ar-JO" dirty="0"/>
              <a:t>جزء النشاط 4 </a:t>
            </a:r>
            <a:endParaRPr dirty="0"/>
          </a:p>
        </p:txBody>
      </p:sp>
      <p:sp>
        <p:nvSpPr>
          <p:cNvPr id="356" name="Google Shape;356;p18"/>
          <p:cNvSpPr txBox="1">
            <a:spLocks noGrp="1"/>
          </p:cNvSpPr>
          <p:nvPr>
            <p:ph type="body" idx="1"/>
          </p:nvPr>
        </p:nvSpPr>
        <p:spPr>
          <a:xfrm>
            <a:off x="656010" y="1547938"/>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ar-JO" dirty="0"/>
              <a:t>تعزيز الدعوة و المناصرة لمنع عمل الطفال </a:t>
            </a:r>
            <a:endParaRPr dirty="0"/>
          </a:p>
        </p:txBody>
      </p:sp>
      <p:sp>
        <p:nvSpPr>
          <p:cNvPr id="357" name="Google Shape;357;p18"/>
          <p:cNvSpPr txBox="1">
            <a:spLocks noGrp="1"/>
          </p:cNvSpPr>
          <p:nvPr>
            <p:ph type="body" idx="2"/>
          </p:nvPr>
        </p:nvSpPr>
        <p:spPr>
          <a:xfrm>
            <a:off x="656047" y="2220876"/>
            <a:ext cx="10820100" cy="3771900"/>
          </a:xfrm>
          <a:prstGeom prst="rect">
            <a:avLst/>
          </a:prstGeom>
          <a:noFill/>
          <a:ln>
            <a:noFill/>
          </a:ln>
        </p:spPr>
        <p:txBody>
          <a:bodyPr spcFirstLastPara="1" wrap="square" lIns="91425" tIns="45700" rIns="91425" bIns="45700" anchor="t" anchorCtr="0">
            <a:normAutofit fontScale="77500" lnSpcReduction="20000"/>
          </a:bodyPr>
          <a:lstStyle/>
          <a:p>
            <a:pPr marL="50800" lvl="0" indent="0">
              <a:buNone/>
            </a:pPr>
            <a:endParaRPr lang="en-US" dirty="0"/>
          </a:p>
          <a:p>
            <a:pPr lvl="0" algn="r" rtl="1"/>
            <a:r>
              <a:rPr lang="ar-SA" dirty="0"/>
              <a:t>ضمن مجموعاتك نفسها كما في السابق ، سيتم منحك إحدى المجموعات التالية (الجهات المانحة ، الحكومة ، القطاعات الأخرى ، أصحاب العمل ، الجهات الفاعلة في مجال حماية الطفل).</a:t>
            </a:r>
            <a:endParaRPr lang="en-US" dirty="0"/>
          </a:p>
          <a:p>
            <a:pPr algn="r" rtl="1"/>
            <a:r>
              <a:rPr lang="en-US" dirty="0"/>
              <a:t> </a:t>
            </a:r>
            <a:r>
              <a:rPr lang="ar-SA" altLang="en-US" dirty="0"/>
              <a:t>الرجوع إلى دراسة الحالة السابقة.</a:t>
            </a:r>
            <a:r>
              <a:rPr lang="en-US" altLang="en-US" dirty="0">
                <a:solidFill>
                  <a:schemeClr val="tx1"/>
                </a:solidFill>
              </a:rPr>
              <a:t> </a:t>
            </a:r>
            <a:endParaRPr lang="ar-JO" altLang="en-US" dirty="0">
              <a:solidFill>
                <a:schemeClr val="tx1"/>
              </a:solidFill>
            </a:endParaRPr>
          </a:p>
          <a:p>
            <a:pPr algn="r" rtl="1"/>
            <a:r>
              <a:rPr lang="ar-SA" altLang="en-US" sz="2700" dirty="0"/>
              <a:t>قم بإعداد موجز / رسائل مناصرة لمجموعتك المستهدفة. ضع في اعتبارك كيف يمكن أن تكون الرسائل مختلفة عند الدعوة نيابة عن مجموعات سكانية مختلفة في السياق.</a:t>
            </a:r>
            <a:r>
              <a:rPr lang="en-US" altLang="en-US" sz="2700" dirty="0"/>
              <a:t> </a:t>
            </a:r>
            <a:endParaRPr lang="ar-JO" altLang="en-US" sz="2700" dirty="0"/>
          </a:p>
          <a:p>
            <a:pPr algn="r" rtl="1"/>
            <a:r>
              <a:rPr lang="ar-SA" altLang="en-US" sz="2700" dirty="0"/>
              <a:t>قم بإعداد موجز / رسائل مناصرة لمجموعتك المستهدفة. ضع في اعتبارك كيف يمكن أن تكون الرسائل مختلفة عند الدعوة نيابة عن مجموعات سكانية مختلفة في السياق.</a:t>
            </a:r>
            <a:r>
              <a:rPr lang="en-US" altLang="en-US" sz="2700" dirty="0"/>
              <a:t> </a:t>
            </a:r>
            <a:endParaRPr lang="ar-JO" altLang="en-US" sz="2700" dirty="0"/>
          </a:p>
          <a:p>
            <a:pPr algn="r" rtl="1"/>
            <a:r>
              <a:rPr lang="ar-JO" altLang="en-US" sz="2700" dirty="0"/>
              <a:t>كيف يمكن للتغييرات في سياق ما إحداث تغيير فيما يمكن فعله او قوله.</a:t>
            </a:r>
          </a:p>
          <a:p>
            <a:pPr algn="r" rtl="1"/>
            <a:r>
              <a:rPr lang="ar-SA" altLang="en-US" dirty="0">
                <a:solidFill>
                  <a:schemeClr val="tx1"/>
                </a:solidFill>
                <a:latin typeface="Arial Unicode MS"/>
                <a:ea typeface="Times New Roman" panose="02020603050405020304" pitchFamily="18" charset="0"/>
                <a:cs typeface="Courier New" panose="02070309020205020404" pitchFamily="49" charset="0"/>
              </a:rPr>
              <a:t>تسليم الرسائل والاستراتيجيات النهائية الخاصة بك في جلسة عامة.</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algn="r" rtl="1"/>
            <a:endParaRPr lang="ar-JO" altLang="en-US" sz="2700" dirty="0"/>
          </a:p>
          <a:p>
            <a:pPr algn="r" rtl="1"/>
            <a:endParaRPr lang="ar-JO" altLang="en-US" sz="2700" dirty="0"/>
          </a:p>
          <a:p>
            <a:pPr algn="r" rtl="1"/>
            <a:endParaRPr lang="en-US" altLang="en-US" sz="5400" dirty="0">
              <a:solidFill>
                <a:schemeClr val="tx1"/>
              </a:solidFill>
              <a:latin typeface="Arial" panose="020B0604020202020204" pitchFamily="34" charset="0"/>
              <a:cs typeface="Arial" panose="020B0604020202020204" pitchFamily="34" charset="0"/>
            </a:endParaRPr>
          </a:p>
          <a:p>
            <a:pPr algn="r" rtl="1"/>
            <a:endParaRPr lang="ar-JO" altLang="en-US" sz="2700" dirty="0"/>
          </a:p>
          <a:p>
            <a:pPr algn="r" rtl="1"/>
            <a:endParaRPr lang="ar-JO" altLang="en-US" sz="2700" dirty="0"/>
          </a:p>
          <a:p>
            <a:pPr algn="r" rtl="1"/>
            <a:endParaRPr lang="en-US" altLang="en-US" sz="2700" dirty="0"/>
          </a:p>
          <a:p>
            <a:pPr algn="r" rtl="1"/>
            <a:endParaRPr lang="en-US" altLang="en-US" sz="4400" dirty="0">
              <a:solidFill>
                <a:schemeClr val="tx1"/>
              </a:solidFill>
              <a:latin typeface="Arial" panose="020B0604020202020204" pitchFamily="34" charset="0"/>
              <a:cs typeface="Arial" panose="020B0604020202020204" pitchFamily="34" charset="0"/>
            </a:endParaRPr>
          </a:p>
          <a:p>
            <a:pPr lvl="0"/>
            <a:endParaRPr lang="en-US" dirty="0"/>
          </a:p>
          <a:p>
            <a:pPr marL="228600" lvl="0" indent="-88900" algn="l" rtl="0">
              <a:lnSpc>
                <a:spcPct val="90000"/>
              </a:lnSpc>
              <a:spcBef>
                <a:spcPts val="1000"/>
              </a:spcBef>
              <a:spcAft>
                <a:spcPts val="0"/>
              </a:spcAft>
              <a:buClr>
                <a:schemeClr val="accent3"/>
              </a:buClr>
              <a:buSzPts val="2200"/>
              <a:buNone/>
            </a:pPr>
            <a:endParaRPr sz="2200" dirty="0"/>
          </a:p>
        </p:txBody>
      </p:sp>
      <p:pic>
        <p:nvPicPr>
          <p:cNvPr id="358" name="Google Shape;358;p18"/>
          <p:cNvPicPr preferRelativeResize="0"/>
          <p:nvPr/>
        </p:nvPicPr>
        <p:blipFill rotWithShape="1">
          <a:blip r:embed="rId3">
            <a:alphaModFix/>
          </a:blip>
          <a:srcRect/>
          <a:stretch/>
        </p:blipFill>
        <p:spPr>
          <a:xfrm>
            <a:off x="8805243" y="-206943"/>
            <a:ext cx="3386756" cy="3386756"/>
          </a:xfrm>
          <a:prstGeom prst="rect">
            <a:avLst/>
          </a:prstGeom>
          <a:noFill/>
          <a:ln>
            <a:noFill/>
          </a:ln>
        </p:spPr>
      </p:pic>
      <p:sp>
        <p:nvSpPr>
          <p:cNvPr id="2" name="Rectangle 1">
            <a:extLst>
              <a:ext uri="{FF2B5EF4-FFF2-40B4-BE49-F238E27FC236}">
                <a16:creationId xmlns:a16="http://schemas.microsoft.com/office/drawing/2014/main" id="{7AB8FC3A-4D61-4F6B-A253-8FE635F0B684}"/>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360AA1E-04B2-412E-A8B2-930C60A65BCC}"/>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0C4A9CF-4A40-4D03-BF9D-7EA909D9B306}"/>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body" idx="2"/>
          </p:nvPr>
        </p:nvSpPr>
        <p:spPr>
          <a:xfrm>
            <a:off x="3784147" y="2067604"/>
            <a:ext cx="8123436" cy="4180115"/>
          </a:xfrm>
          <a:prstGeom prst="rect">
            <a:avLst/>
          </a:prstGeom>
          <a:noFill/>
          <a:ln>
            <a:noFill/>
          </a:ln>
        </p:spPr>
        <p:txBody>
          <a:bodyPr spcFirstLastPara="1" wrap="square" lIns="91425" tIns="45700" rIns="91425" bIns="45700" anchor="t" anchorCtr="0">
            <a:noAutofit/>
          </a:bodyPr>
          <a:lstStyle/>
          <a:p>
            <a:pPr indent="-457200" algn="r" rtl="1" eaLnBrk="0" fontAlgn="base" hangingPunct="0">
              <a:lnSpc>
                <a:spcPct val="100000"/>
              </a:lnSpc>
              <a:spcBef>
                <a:spcPct val="0"/>
              </a:spcBef>
              <a:spcAft>
                <a:spcPct val="0"/>
              </a:spcAft>
              <a:buClrTx/>
              <a:buSzTx/>
            </a:pPr>
            <a:r>
              <a:rPr lang="ar-SA" altLang="en-US" dirty="0">
                <a:solidFill>
                  <a:schemeClr val="tx1"/>
                </a:solidFill>
                <a:latin typeface="Calibri" panose="020F0502020204030204" pitchFamily="34" charset="0"/>
                <a:ea typeface="Times New Roman" panose="02020603050405020304" pitchFamily="18" charset="0"/>
                <a:cs typeface="Courier New" panose="02070309020205020404" pitchFamily="49" charset="0"/>
              </a:rPr>
              <a:t>استخدم البيانات والمعلومات الموثوقة لزيادة فعالية المناصرة</a:t>
            </a:r>
            <a:r>
              <a:rPr lang="en-US" altLang="en-US" dirty="0">
                <a:solidFill>
                  <a:schemeClr val="tx1"/>
                </a:solidFill>
              </a:rPr>
              <a:t> </a:t>
            </a:r>
            <a:endParaRPr lang="ar-JO" altLang="en-US" dirty="0">
              <a:solidFill>
                <a:schemeClr val="tx1"/>
              </a:solidFill>
            </a:endParaRPr>
          </a:p>
          <a:p>
            <a:pPr indent="-457200" algn="r" rtl="1" eaLnBrk="0" fontAlgn="base" hangingPunct="0">
              <a:lnSpc>
                <a:spcPct val="100000"/>
              </a:lnSpc>
              <a:spcBef>
                <a:spcPct val="0"/>
              </a:spcBef>
              <a:spcAft>
                <a:spcPct val="0"/>
              </a:spcAft>
              <a:buClrTx/>
              <a:buSzTx/>
            </a:pPr>
            <a:r>
              <a:rPr lang="ar-SA" altLang="en-US" dirty="0">
                <a:solidFill>
                  <a:schemeClr val="tx1"/>
                </a:solidFill>
                <a:latin typeface="Arial Unicode MS"/>
                <a:ea typeface="Times New Roman" panose="02020603050405020304" pitchFamily="18" charset="0"/>
                <a:cs typeface="Courier New" panose="02070309020205020404" pitchFamily="49" charset="0"/>
              </a:rPr>
              <a:t>تعزيز المناصرة المشتركة بين القطاعات</a:t>
            </a:r>
            <a:r>
              <a:rPr lang="en-US" altLang="en-US" sz="3600" dirty="0">
                <a:solidFill>
                  <a:schemeClr val="tx1"/>
                </a:solidFill>
              </a:rPr>
              <a:t> </a:t>
            </a:r>
            <a:endParaRPr lang="ar-JO" altLang="en-US" sz="3600" dirty="0">
              <a:solidFill>
                <a:schemeClr val="tx1"/>
              </a:solidFill>
            </a:endParaRPr>
          </a:p>
          <a:p>
            <a:pPr indent="-457200" algn="r" rtl="1" eaLnBrk="0" fontAlgn="base" hangingPunct="0">
              <a:lnSpc>
                <a:spcPct val="100000"/>
              </a:lnSpc>
              <a:spcBef>
                <a:spcPct val="0"/>
              </a:spcBef>
              <a:spcAft>
                <a:spcPct val="0"/>
              </a:spcAft>
              <a:buClrTx/>
              <a:buSzTx/>
            </a:pPr>
            <a:r>
              <a:rPr lang="ar-SA" altLang="en-US" dirty="0">
                <a:solidFill>
                  <a:schemeClr val="tx1"/>
                </a:solidFill>
                <a:latin typeface="Arial Unicode MS"/>
                <a:cs typeface="Courier New" panose="02070309020205020404" pitchFamily="49" charset="0"/>
              </a:rPr>
              <a:t>التعاون مع الشركاء الرئيسيين وأعضاء مجتمع عمالة الأطفال</a:t>
            </a:r>
            <a:r>
              <a:rPr lang="en-US" altLang="en-US" dirty="0">
                <a:solidFill>
                  <a:schemeClr val="tx1"/>
                </a:solidFill>
                <a:latin typeface="Arial Unicode MS"/>
                <a:cs typeface="Courier New" panose="02070309020205020404" pitchFamily="49" charset="0"/>
              </a:rPr>
              <a:t> </a:t>
            </a:r>
          </a:p>
          <a:p>
            <a:pPr marL="0" indent="0" algn="r" rtl="1" eaLnBrk="0" fontAlgn="base" hangingPunct="0">
              <a:lnSpc>
                <a:spcPct val="100000"/>
              </a:lnSpc>
              <a:spcBef>
                <a:spcPct val="0"/>
              </a:spcBef>
              <a:spcAft>
                <a:spcPct val="0"/>
              </a:spcAft>
              <a:buClrTx/>
              <a:buSzTx/>
              <a:buNone/>
            </a:pPr>
            <a:endParaRPr lang="en-US" altLang="en-US" sz="5400" dirty="0">
              <a:solidFill>
                <a:schemeClr val="tx1"/>
              </a:solidFill>
              <a:latin typeface="Arial" panose="020B0604020202020204" pitchFamily="34" charset="0"/>
              <a:cs typeface="Arial" panose="020B0604020202020204" pitchFamily="34" charset="0"/>
            </a:endParaRPr>
          </a:p>
          <a:p>
            <a:pPr marL="0" lvl="0" indent="0" algn="r" rtl="1" eaLnBrk="0" fontAlgn="base" hangingPunct="0">
              <a:lnSpc>
                <a:spcPct val="100000"/>
              </a:lnSpc>
              <a:spcBef>
                <a:spcPct val="0"/>
              </a:spcBef>
              <a:spcAft>
                <a:spcPct val="0"/>
              </a:spcAft>
              <a:buClrTx/>
              <a:buSzTx/>
              <a:buNone/>
            </a:pPr>
            <a:endParaRPr lang="ar-JO" altLang="en-US" dirty="0">
              <a:solidFill>
                <a:schemeClr val="tx1"/>
              </a:solidFill>
            </a:endParaRPr>
          </a:p>
          <a:p>
            <a:pPr marL="0" lvl="0" indent="0" algn="r" rtl="1" eaLnBrk="0" fontAlgn="base" hangingPunct="0">
              <a:lnSpc>
                <a:spcPct val="100000"/>
              </a:lnSpc>
              <a:spcBef>
                <a:spcPct val="0"/>
              </a:spcBef>
              <a:spcAft>
                <a:spcPct val="0"/>
              </a:spcAft>
              <a:buClrTx/>
              <a:buSzTx/>
              <a:buNone/>
            </a:pPr>
            <a:endParaRPr lang="en-US" altLang="en-US" sz="4400" dirty="0">
              <a:solidFill>
                <a:schemeClr val="tx1"/>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accent1"/>
              </a:buClr>
              <a:buSzPts val="2800"/>
              <a:buChar char="•"/>
            </a:pPr>
            <a:endParaRPr lang="ar-JO" dirty="0"/>
          </a:p>
        </p:txBody>
      </p:sp>
      <p:sp>
        <p:nvSpPr>
          <p:cNvPr id="365" name="Google Shape;365;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ar-JO" dirty="0"/>
              <a:t>المناصرة حول عمل الدعوة</a:t>
            </a:r>
            <a:endParaRPr lang="en-GB" dirty="0"/>
          </a:p>
        </p:txBody>
      </p:sp>
      <p:sp>
        <p:nvSpPr>
          <p:cNvPr id="366" name="Google Shape;366;p19"/>
          <p:cNvSpPr txBox="1">
            <a:spLocks noGrp="1"/>
          </p:cNvSpPr>
          <p:nvPr>
            <p:ph type="body" idx="1"/>
          </p:nvPr>
        </p:nvSpPr>
        <p:spPr>
          <a:xfrm>
            <a:off x="4100513" y="528638"/>
            <a:ext cx="7300912" cy="10552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ar-JO" dirty="0"/>
              <a:t>الإجراءات الرئيسية للمناصرة الفعالة حول عمل الأطفال </a:t>
            </a:r>
            <a:endParaRPr dirty="0"/>
          </a:p>
        </p:txBody>
      </p:sp>
      <p:sp>
        <p:nvSpPr>
          <p:cNvPr id="2" name="Rectangle 1">
            <a:extLst>
              <a:ext uri="{FF2B5EF4-FFF2-40B4-BE49-F238E27FC236}">
                <a16:creationId xmlns:a16="http://schemas.microsoft.com/office/drawing/2014/main" id="{0862325B-E39F-44F3-9383-808938CAA831}"/>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2195ABA-E2FB-4AF0-BCD5-20B79E2E176C}"/>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3CCB023-C785-4853-837C-B8C964A696E9}"/>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0" y="495301"/>
            <a:ext cx="12191999" cy="1637832"/>
          </a:xfrm>
          <a:prstGeom prst="rect">
            <a:avLst/>
          </a:prstGeom>
          <a:noFill/>
          <a:ln>
            <a:noFill/>
          </a:ln>
        </p:spPr>
        <p:txBody>
          <a:bodyPr spcFirstLastPara="1" wrap="square" lIns="91425" tIns="45700" rIns="91425" bIns="45700" anchor="t" anchorCtr="0">
            <a:normAutofit/>
          </a:bodyPr>
          <a:lstStyle/>
          <a:p>
            <a:pPr rtl="1"/>
            <a:r>
              <a:rPr lang="ar-JO" dirty="0"/>
              <a:t>الجلسة السابعة: الاتصالات والمناصرة لمنع عمل الأطفال والاستجابة له</a:t>
            </a:r>
            <a:endParaRPr lang="en-US" dirty="0"/>
          </a:p>
          <a:p>
            <a:pPr rtl="1"/>
            <a:r>
              <a:rPr lang="ar-JO" dirty="0"/>
              <a:t> </a:t>
            </a:r>
            <a:endParaRPr lang="en-US" dirty="0"/>
          </a:p>
          <a:p>
            <a:pPr marL="0" lvl="0" indent="0" algn="ctr" rtl="0">
              <a:lnSpc>
                <a:spcPct val="90000"/>
              </a:lnSpc>
              <a:spcBef>
                <a:spcPts val="1000"/>
              </a:spcBef>
              <a:spcAft>
                <a:spcPts val="0"/>
              </a:spcAft>
              <a:buClr>
                <a:schemeClr val="lt1"/>
              </a:buClr>
              <a:buSzPts val="2800"/>
              <a:buNone/>
            </a:pPr>
            <a:endParaRPr dirty="0"/>
          </a:p>
        </p:txBody>
      </p:sp>
      <p:sp>
        <p:nvSpPr>
          <p:cNvPr id="235" name="Google Shape;235;p2"/>
          <p:cNvSpPr txBox="1">
            <a:spLocks noGrp="1"/>
          </p:cNvSpPr>
          <p:nvPr>
            <p:ph type="body" idx="2"/>
          </p:nvPr>
        </p:nvSpPr>
        <p:spPr>
          <a:xfrm>
            <a:off x="1322614" y="3051921"/>
            <a:ext cx="9748157" cy="3310777"/>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Clr>
                <a:schemeClr val="lt1"/>
              </a:buClr>
              <a:buSzPts val="2800"/>
              <a:buFont typeface="Arial"/>
              <a:buNone/>
            </a:pPr>
            <a:r>
              <a:rPr lang="en-GB" b="1"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0"/>
          <p:cNvSpPr txBox="1">
            <a:spLocks noGrp="1"/>
          </p:cNvSpPr>
          <p:nvPr>
            <p:ph type="body" idx="2"/>
          </p:nvPr>
        </p:nvSpPr>
        <p:spPr>
          <a:xfrm>
            <a:off x="3784147" y="528638"/>
            <a:ext cx="8123436" cy="5663615"/>
          </a:xfrm>
          <a:prstGeom prst="rect">
            <a:avLst/>
          </a:prstGeom>
          <a:noFill/>
          <a:ln>
            <a:noFill/>
          </a:ln>
        </p:spPr>
        <p:txBody>
          <a:bodyPr spcFirstLastPara="1" wrap="square" lIns="91425" tIns="45700" rIns="91425" bIns="45700" anchor="t" anchorCtr="0">
            <a:noAutofit/>
          </a:bodyPr>
          <a:lstStyle/>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يجب أن تفهم المعايير والآراء المحلية حول عمالة الأطفال</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تعد الدعوة و التواصل  مكونًا رئيسيًا لبرامج الاستجابة الفعالة لمنع عمالة الأطفال والاستجابة لها ، وأداة قوية لتمكين الأطفال العاملين.</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يجب أن تستند جميع الاتصالات والدعوة إلى الأدلة وتحليل الموقف ، والحماية القانونية للأطفال من عمالة الأطفال</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a:p>
            <a:pPr lvl="0" indent="-457200" algn="r" rtl="1" eaLnBrk="0" fontAlgn="base" hangingPunct="0">
              <a:lnSpc>
                <a:spcPct val="100000"/>
              </a:lnSpc>
              <a:spcBef>
                <a:spcPct val="0"/>
              </a:spcBef>
              <a:spcAft>
                <a:spcPct val="0"/>
              </a:spcAft>
              <a:buClrTx/>
              <a:buSzTx/>
              <a:buFont typeface="Arial" panose="020B0604020202020204" pitchFamily="34" charset="0"/>
              <a:buChar char="•"/>
            </a:pPr>
            <a:r>
              <a:rPr lang="ar-SA" altLang="en-US" dirty="0">
                <a:solidFill>
                  <a:schemeClr val="tx1"/>
                </a:solidFill>
                <a:latin typeface="Arial Unicode MS"/>
                <a:ea typeface="Times New Roman" panose="02020603050405020304" pitchFamily="18" charset="0"/>
                <a:cs typeface="Courier New" panose="02070309020205020404" pitchFamily="49" charset="0"/>
              </a:rPr>
              <a:t>يجب أن تحمي جميع الاتصالات والدعوة الأطفال وتعزز مصالحهم الفضلى.</a:t>
            </a:r>
            <a:r>
              <a:rPr lang="en-US" altLang="en-US" sz="3600" dirty="0">
                <a:solidFill>
                  <a:schemeClr val="tx1"/>
                </a:solidFill>
              </a:rPr>
              <a:t> </a:t>
            </a:r>
            <a:endParaRPr lang="en-US" altLang="en-US" sz="5400" dirty="0">
              <a:solidFill>
                <a:schemeClr val="tx1"/>
              </a:solidFill>
              <a:latin typeface="Arial" panose="020B0604020202020204" pitchFamily="34" charset="0"/>
              <a:cs typeface="Arial" panose="020B0604020202020204" pitchFamily="34" charset="0"/>
            </a:endParaRPr>
          </a:p>
        </p:txBody>
      </p:sp>
      <p:sp>
        <p:nvSpPr>
          <p:cNvPr id="373" name="Google Shape;373;p2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ar-JO" dirty="0"/>
              <a:t>الرسائل الرئيسية </a:t>
            </a:r>
            <a:endParaRPr dirty="0"/>
          </a:p>
        </p:txBody>
      </p:sp>
      <p:sp>
        <p:nvSpPr>
          <p:cNvPr id="2" name="Rectangle 1">
            <a:extLst>
              <a:ext uri="{FF2B5EF4-FFF2-40B4-BE49-F238E27FC236}">
                <a16:creationId xmlns:a16="http://schemas.microsoft.com/office/drawing/2014/main" id="{6A6FF0ED-172F-4AC0-982E-E38A931761BB}"/>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5828279-46FD-416F-837B-28A12EA216C3}"/>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A6C1D09-89AA-4264-ACB8-AA9AEB33BFB9}"/>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E7ECFFD-88AE-4412-A09B-DA93E2DFC8A9}"/>
              </a:ext>
            </a:extLst>
          </p:cNvPr>
          <p:cNvSpPr>
            <a:spLocks noChangeArrowheads="1"/>
          </p:cNvSpPr>
          <p:nvPr/>
        </p:nvSpPr>
        <p:spPr bwMode="auto">
          <a:xfrm>
            <a:off x="12191935"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866899" y="3051922"/>
            <a:ext cx="10450286" cy="2701764"/>
          </a:xfrm>
          <a:prstGeom prst="rect">
            <a:avLst/>
          </a:prstGeom>
          <a:noFill/>
          <a:ln>
            <a:noFill/>
          </a:ln>
        </p:spPr>
        <p:txBody>
          <a:bodyPr spcFirstLastPara="1" wrap="square" lIns="91425" tIns="45700" rIns="91425" bIns="45700" anchor="t" anchorCtr="0">
            <a:noAutofit/>
          </a:bodyPr>
          <a:lstStyle/>
          <a:p>
            <a:pPr marL="685800" indent="-457200" algn="r" rtl="1">
              <a:buFont typeface="Arial" panose="020B0604020202020204" pitchFamily="34" charset="0"/>
              <a:buChar char="•"/>
            </a:pPr>
            <a:r>
              <a:rPr lang="ar-JO" b="1" dirty="0"/>
              <a:t>شرح كيفية تفصيل الرسائل والمناصرة بشأن عمالة الأطفال لمجموعات مختلفة (الأطفال ، والآباء ، وأفراد المجتمع / القادة ، وما إلى ذلك)</a:t>
            </a:r>
            <a:endParaRPr lang="en-US" dirty="0"/>
          </a:p>
          <a:p>
            <a:pPr marL="685800" indent="-457200" algn="r" rtl="1">
              <a:buFont typeface="Arial" panose="020B0604020202020204" pitchFamily="34" charset="0"/>
              <a:buChar char="•"/>
            </a:pPr>
            <a:r>
              <a:rPr lang="ar-JO" b="1" dirty="0"/>
              <a:t>تحديد استراتيجيات لزيادة الوعي والتوعية</a:t>
            </a:r>
          </a:p>
          <a:p>
            <a:pPr marL="685800" indent="-457200" algn="r" rtl="1">
              <a:buFont typeface="Arial" panose="020B0604020202020204" pitchFamily="34" charset="0"/>
              <a:buChar char="•"/>
            </a:pPr>
            <a:r>
              <a:rPr lang="ar-JO" b="1" dirty="0"/>
              <a:t>تطوير رسائل التوعية والدعوة ذات الصلة و</a:t>
            </a:r>
            <a:r>
              <a:rPr lang="en-US" b="1" dirty="0"/>
              <a:t> </a:t>
            </a:r>
            <a:r>
              <a:rPr lang="ar-JO" b="1" dirty="0"/>
              <a:t>ضمن السياق </a:t>
            </a:r>
          </a:p>
          <a:p>
            <a:pPr marL="685800" indent="-457200" algn="r" rtl="1">
              <a:buFont typeface="Arial" panose="020B0604020202020204" pitchFamily="34" charset="0"/>
              <a:buChar char="•"/>
            </a:pPr>
            <a:r>
              <a:rPr lang="ar-JO" b="1" dirty="0"/>
              <a:t>لسياقوصف كيف يمكن للأطفال المشاركة بأمان وقيادة مبادرات التوعية</a:t>
            </a:r>
            <a:endParaRPr lang="en-US" dirty="0"/>
          </a:p>
          <a:p>
            <a:pPr marL="685800" indent="-457200" algn="r" rtl="1">
              <a:buFont typeface="Arial" panose="020B0604020202020204" pitchFamily="34" charset="0"/>
              <a:buChar char="•"/>
            </a:pPr>
            <a:endParaRPr lang="en-US" dirty="0"/>
          </a:p>
          <a:p>
            <a:pPr rtl="1"/>
            <a:r>
              <a:rPr lang="ar-JO" b="1" dirty="0"/>
              <a:t> </a:t>
            </a:r>
            <a:endParaRPr lang="en-US" dirty="0"/>
          </a:p>
          <a:p>
            <a:pPr marL="685800" indent="-457200" algn="r" rtl="1">
              <a:buFont typeface="Arial" panose="020B0604020202020204" pitchFamily="34" charset="0"/>
              <a:buChar char="•"/>
            </a:pPr>
            <a:endParaRPr lang="en-US" dirty="0"/>
          </a:p>
          <a:p>
            <a:pPr algn="r" rtl="1"/>
            <a:r>
              <a:rPr lang="en-GB" b="1" dirty="0"/>
              <a:t> </a:t>
            </a:r>
            <a:endParaRPr lang="en-US" dirty="0"/>
          </a:p>
          <a:p>
            <a:pPr rtl="1"/>
            <a:r>
              <a:rPr lang="ar-JO" b="1" dirty="0"/>
              <a:t> </a:t>
            </a:r>
            <a:endParaRPr lang="en-US" dirty="0"/>
          </a:p>
        </p:txBody>
      </p:sp>
      <p:sp>
        <p:nvSpPr>
          <p:cNvPr id="242" name="Google Shape;242;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3" name="Google Shape;243;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ar-JO" sz="4000" b="1" i="0" u="none" strike="noStrike" cap="none" dirty="0">
                <a:solidFill>
                  <a:schemeClr val="lt1"/>
                </a:solidFill>
                <a:latin typeface="Helvetica Neue"/>
                <a:ea typeface="Helvetica Neue"/>
                <a:cs typeface="Helvetica Neue"/>
                <a:sym typeface="Helvetica Neue"/>
              </a:rPr>
              <a:t>الأهداف التعليمية </a:t>
            </a:r>
            <a:endParaRPr dirty="0"/>
          </a:p>
          <a:p>
            <a:pPr marL="0" marR="0" lvl="0" indent="0" algn="ctr" rtl="0">
              <a:lnSpc>
                <a:spcPct val="90000"/>
              </a:lnSpc>
              <a:spcBef>
                <a:spcPts val="1000"/>
              </a:spcBef>
              <a:spcAft>
                <a:spcPts val="0"/>
              </a:spcAft>
              <a:buClr>
                <a:schemeClr val="lt1"/>
              </a:buClr>
              <a:buSzPts val="3000"/>
              <a:buFont typeface="Arial"/>
              <a:buNone/>
            </a:pPr>
            <a:r>
              <a:rPr lang="ar-JO" sz="3000" dirty="0">
                <a:solidFill>
                  <a:schemeClr val="lt1"/>
                </a:solidFill>
                <a:latin typeface="Helvetica Neue"/>
                <a:ea typeface="Helvetica Neue"/>
                <a:cs typeface="Helvetica Neue"/>
                <a:sym typeface="Helvetica Neue"/>
              </a:rPr>
              <a:t>بنهاية هذه الجلسة ستكون قادرا على:</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ar-JO" dirty="0"/>
              <a:t>جزء النشاط 1</a:t>
            </a:r>
            <a:endParaRPr dirty="0"/>
          </a:p>
        </p:txBody>
      </p:sp>
      <p:sp>
        <p:nvSpPr>
          <p:cNvPr id="250" name="Google Shape;250;p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r" rtl="0">
              <a:lnSpc>
                <a:spcPct val="90000"/>
              </a:lnSpc>
              <a:spcBef>
                <a:spcPts val="0"/>
              </a:spcBef>
              <a:spcAft>
                <a:spcPts val="0"/>
              </a:spcAft>
              <a:buClr>
                <a:schemeClr val="accent2"/>
              </a:buClr>
              <a:buSzPct val="100000"/>
              <a:buNone/>
            </a:pPr>
            <a:r>
              <a:rPr lang="ar-JO" dirty="0"/>
              <a:t>مناقشة الأعراف الاجتماعية المتعلقة بعمل الطفال :</a:t>
            </a:r>
            <a:endParaRPr dirty="0"/>
          </a:p>
        </p:txBody>
      </p:sp>
      <p:sp>
        <p:nvSpPr>
          <p:cNvPr id="251" name="Google Shape;251;p4"/>
          <p:cNvSpPr txBox="1">
            <a:spLocks noGrp="1"/>
          </p:cNvSpPr>
          <p:nvPr>
            <p:ph type="body" idx="2"/>
          </p:nvPr>
        </p:nvSpPr>
        <p:spPr>
          <a:xfrm>
            <a:off x="656021" y="2400300"/>
            <a:ext cx="10820015" cy="3729037"/>
          </a:xfrm>
          <a:prstGeom prst="rect">
            <a:avLst/>
          </a:prstGeom>
          <a:noFill/>
          <a:ln>
            <a:noFill/>
          </a:ln>
        </p:spPr>
        <p:txBody>
          <a:bodyPr spcFirstLastPara="1" wrap="square" lIns="91425" tIns="45700" rIns="91425" bIns="45700" anchor="t" anchorCtr="0">
            <a:normAutofit/>
          </a:bodyPr>
          <a:lstStyle/>
          <a:p>
            <a:pPr marL="228600" indent="-228600" algn="r" rtl="1">
              <a:buSzPts val="2500"/>
            </a:pPr>
            <a:r>
              <a:rPr lang="ar-JO" b="1" dirty="0"/>
              <a:t>سيتم تعيينك كشخص "مؤيد" أو "ضد" بيان قد يكون شائعًا في المجتمع.</a:t>
            </a:r>
          </a:p>
          <a:p>
            <a:pPr marL="228600" indent="-228600" algn="r" rtl="1">
              <a:buSzPts val="2500"/>
            </a:pPr>
            <a:r>
              <a:rPr lang="ar-JO" b="1" i="1" dirty="0"/>
              <a:t>"العمل خيار أفضل للأطفال اللاجئين من متابعة التعليم."</a:t>
            </a:r>
          </a:p>
          <a:p>
            <a:pPr marL="228600" indent="-228600" algn="r" rtl="1">
              <a:buSzPts val="2500"/>
            </a:pPr>
            <a:r>
              <a:rPr lang="ar-JO" b="1" dirty="0"/>
              <a:t>سيُطلب منك تقديم سبب واحد (لا يستغرق أكثر من 30 ثانية) لماذا تدعم أو ضد البيان.</a:t>
            </a:r>
          </a:p>
          <a:p>
            <a:pPr marL="228600" indent="-228600" algn="r" rtl="1">
              <a:buSzPts val="2500"/>
            </a:pPr>
            <a:r>
              <a:rPr lang="ar-JO" b="1" dirty="0"/>
              <a:t>تحدث فقط عندما يتم استدعاؤك. </a:t>
            </a:r>
          </a:p>
          <a:p>
            <a:pPr marL="228600" indent="-228600" algn="r" rtl="1">
              <a:buSzPts val="2500"/>
            </a:pPr>
            <a:r>
              <a:rPr lang="ar-JO" b="1" dirty="0"/>
              <a:t>استمع جيدًا للآخرين ، ولا تكرر العبارات التي سبق ذكرها.</a:t>
            </a:r>
          </a:p>
          <a:p>
            <a:pPr marL="228600" indent="-228600" algn="r" rtl="1">
              <a:buSzPts val="2500"/>
            </a:pPr>
            <a:r>
              <a:rPr lang="ar-JO" b="1" dirty="0"/>
              <a:t>اهدف لرد بشكل بناء لما يقال من قبل الأشخاص الآخرين في المجموعة المقابلة.</a:t>
            </a:r>
          </a:p>
          <a:p>
            <a:pPr marL="228600" indent="-228600" algn="r" rtl="1">
              <a:buSzPts val="2500"/>
            </a:pPr>
            <a:r>
              <a:rPr lang="ar-JO" b="1" dirty="0"/>
              <a:t>كن لطيفًا ومهذبًا في المناقشة</a:t>
            </a:r>
            <a:endParaRPr lang="en-US" dirty="0"/>
          </a:p>
          <a:p>
            <a:pPr marL="228600" indent="-228600" algn="r" rtl="1">
              <a:buSzPts val="2500"/>
            </a:pPr>
            <a:endParaRPr lang="en-US" dirty="0"/>
          </a:p>
          <a:p>
            <a:pPr marL="228600" indent="-228600" algn="r" rtl="1">
              <a:buSzPts val="2500"/>
            </a:pPr>
            <a:endParaRPr lang="en-US" dirty="0"/>
          </a:p>
          <a:p>
            <a:pPr marL="0" indent="0" algn="r" rtl="1">
              <a:buSzPts val="2500"/>
              <a:buNone/>
            </a:pPr>
            <a:endParaRPr lang="ar-JO" b="1" i="1" dirty="0"/>
          </a:p>
        </p:txBody>
      </p:sp>
      <p:pic>
        <p:nvPicPr>
          <p:cNvPr id="252" name="Google Shape;252;p4"/>
          <p:cNvPicPr preferRelativeResize="0"/>
          <p:nvPr/>
        </p:nvPicPr>
        <p:blipFill rotWithShape="1">
          <a:blip r:embed="rId3">
            <a:alphaModFix/>
          </a:blip>
          <a:srcRect/>
          <a:stretch/>
        </p:blipFill>
        <p:spPr>
          <a:xfrm>
            <a:off x="8805243" y="-253471"/>
            <a:ext cx="3386757" cy="3386757"/>
          </a:xfrm>
          <a:prstGeom prst="rect">
            <a:avLst/>
          </a:prstGeom>
          <a:noFill/>
          <a:ln>
            <a:noFill/>
          </a:ln>
        </p:spPr>
      </p:pic>
      <p:sp>
        <p:nvSpPr>
          <p:cNvPr id="2" name="Rectangle 1">
            <a:extLst>
              <a:ext uri="{FF2B5EF4-FFF2-40B4-BE49-F238E27FC236}">
                <a16:creationId xmlns:a16="http://schemas.microsoft.com/office/drawing/2014/main" id="{13D8C761-4703-42BE-87E8-D59B7A995857}"/>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a:ln>
                  <a:noFill/>
                </a:ln>
                <a:solidFill>
                  <a:srgbClr val="202124"/>
                </a:solidFill>
                <a:effectLst/>
                <a:latin typeface="inherit"/>
                <a:cs typeface="Arial" panose="020B0604020202020204" pitchFamily="34" charset="0"/>
              </a:rPr>
              <a:t>كن لطيفًا ومهذبًا في المناقشة</a:t>
            </a:r>
            <a:r>
              <a:rPr kumimoji="0" lang="en-US" altLang="en-US" sz="1800" b="0" i="0" u="none" strike="noStrike" cap="none" normalizeH="0" baseline="0">
                <a:ln>
                  <a:noFill/>
                </a:ln>
                <a:solidFill>
                  <a:srgbClr val="202124"/>
                </a:solidFill>
                <a:effectLst/>
                <a:latin typeface="inherit"/>
                <a:cs typeface="Arial" panose="020B0604020202020204" pitchFamily="34" charset="0"/>
              </a:rPr>
              <a:t>.</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200"/>
              <a:buFont typeface="Helvetica Neue"/>
              <a:buNone/>
            </a:pPr>
            <a:r>
              <a:rPr lang="ar-JO" dirty="0">
                <a:latin typeface="Helvetica Neue"/>
                <a:ea typeface="Helvetica Neue"/>
                <a:cs typeface="Helvetica Neue"/>
                <a:sym typeface="Helvetica Neue"/>
              </a:rPr>
              <a:t>تطوير رسائل حول عمل الأطفال</a:t>
            </a:r>
            <a:br>
              <a:rPr lang="en-GB"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body" idx="2"/>
          </p:nvPr>
        </p:nvSpPr>
        <p:spPr>
          <a:xfrm>
            <a:off x="4412973" y="1891093"/>
            <a:ext cx="6929073" cy="4799266"/>
          </a:xfrm>
          <a:prstGeom prst="rect">
            <a:avLst/>
          </a:prstGeom>
          <a:noFill/>
          <a:ln>
            <a:noFill/>
          </a:ln>
        </p:spPr>
        <p:txBody>
          <a:bodyPr spcFirstLastPara="1" wrap="square" lIns="91425" tIns="45700" rIns="91425" bIns="45700" anchor="t" anchorCtr="0">
            <a:normAutofit/>
          </a:bodyPr>
          <a:lstStyle/>
          <a:p>
            <a:pPr algn="r" rtl="1"/>
            <a:r>
              <a:rPr lang="ar-JO" b="1" dirty="0"/>
              <a:t>فعالة للوقاية والاستجابة</a:t>
            </a:r>
            <a:endParaRPr lang="en-US" dirty="0"/>
          </a:p>
          <a:p>
            <a:pPr algn="r" rtl="1"/>
            <a:r>
              <a:rPr lang="ar-JO" b="1" dirty="0"/>
              <a:t>أداة قوية لتمكين الأطفال العاملين</a:t>
            </a:r>
          </a:p>
          <a:p>
            <a:pPr algn="r" rtl="1"/>
            <a:r>
              <a:rPr lang="ar-JO" b="1" dirty="0"/>
              <a:t>يتم تطويره بالتنسيق المحلي </a:t>
            </a:r>
          </a:p>
          <a:p>
            <a:pPr algn="r" rtl="1"/>
            <a:r>
              <a:rPr lang="ar-JO" b="1" dirty="0"/>
              <a:t> قنوات الإتصال المختلفة</a:t>
            </a:r>
          </a:p>
          <a:p>
            <a:pPr algn="r" rtl="1"/>
            <a:r>
              <a:rPr lang="ar-JO" b="1" dirty="0"/>
              <a:t> استهداف عوامل خطر عمالة الأطفال</a:t>
            </a:r>
            <a:endParaRPr lang="en-US" dirty="0"/>
          </a:p>
          <a:p>
            <a:pPr algn="r" rtl="1"/>
            <a:r>
              <a:rPr lang="ar-JO" b="1" dirty="0"/>
              <a:t>استهداف مجموعة من الجهات الفاعلة</a:t>
            </a:r>
            <a:endParaRPr lang="en-US" dirty="0"/>
          </a:p>
          <a:p>
            <a:pPr algn="r" rtl="1"/>
            <a:endParaRPr lang="en-US" dirty="0"/>
          </a:p>
          <a:p>
            <a:pPr marL="0" lvl="0" indent="0" algn="l" rtl="0">
              <a:lnSpc>
                <a:spcPct val="100000"/>
              </a:lnSpc>
              <a:spcBef>
                <a:spcPts val="0"/>
              </a:spcBef>
              <a:spcAft>
                <a:spcPts val="0"/>
              </a:spcAft>
              <a:buClr>
                <a:schemeClr val="dk1"/>
              </a:buClr>
              <a:buSzPts val="2800"/>
              <a:buNone/>
            </a:pPr>
            <a:endParaRPr dirty="0">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2800"/>
              <a:buNone/>
            </a:pPr>
            <a:endParaRPr dirty="0">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5"/>
              </a:buClr>
              <a:buSzPts val="2800"/>
              <a:buNone/>
            </a:pPr>
            <a:endParaRPr dirty="0"/>
          </a:p>
        </p:txBody>
      </p:sp>
      <p:sp>
        <p:nvSpPr>
          <p:cNvPr id="265" name="Google Shape;265;p6"/>
          <p:cNvSpPr txBox="1">
            <a:spLocks noGrp="1"/>
          </p:cNvSpPr>
          <p:nvPr>
            <p:ph type="body" idx="3"/>
          </p:nvPr>
        </p:nvSpPr>
        <p:spPr>
          <a:xfrm>
            <a:off x="357809" y="528638"/>
            <a:ext cx="3061252" cy="479926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000"/>
              <a:buNone/>
            </a:pPr>
            <a:r>
              <a:rPr lang="ar-JO" sz="3000" dirty="0">
                <a:latin typeface="Helvetica Neue"/>
                <a:ea typeface="Helvetica Neue"/>
                <a:cs typeface="Helvetica Neue"/>
                <a:sym typeface="Helvetica Neue"/>
              </a:rPr>
              <a:t>تطوير رسائل عمل الأطفال </a:t>
            </a:r>
            <a:endParaRPr dirty="0"/>
          </a:p>
        </p:txBody>
      </p:sp>
      <p:sp>
        <p:nvSpPr>
          <p:cNvPr id="266" name="Google Shape;266;p6"/>
          <p:cNvSpPr txBox="1">
            <a:spLocks noGrp="1"/>
          </p:cNvSpPr>
          <p:nvPr>
            <p:ph type="body" idx="1"/>
          </p:nvPr>
        </p:nvSpPr>
        <p:spPr>
          <a:xfrm>
            <a:off x="4041134" y="965960"/>
            <a:ext cx="7300912" cy="63579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200"/>
              <a:buNone/>
            </a:pPr>
            <a:r>
              <a:rPr lang="ar-JO" dirty="0">
                <a:latin typeface="Helvetica Neue"/>
                <a:ea typeface="Helvetica Neue"/>
                <a:cs typeface="Helvetica Neue"/>
                <a:sym typeface="Helvetica Neue"/>
              </a:rPr>
              <a:t>الإعتبارات الرئيسية </a:t>
            </a:r>
            <a:endParaRPr dirty="0"/>
          </a:p>
        </p:txBody>
      </p:sp>
      <p:sp>
        <p:nvSpPr>
          <p:cNvPr id="2" name="Rectangle 1">
            <a:extLst>
              <a:ext uri="{FF2B5EF4-FFF2-40B4-BE49-F238E27FC236}">
                <a16:creationId xmlns:a16="http://schemas.microsoft.com/office/drawing/2014/main" id="{B233F17B-7AC6-4622-A0FD-A5B0E1E397AF}"/>
              </a:ext>
            </a:extLst>
          </p:cNvPr>
          <p:cNvSpPr>
            <a:spLocks noChangeArrowheads="1"/>
          </p:cNvSpPr>
          <p:nvPr/>
        </p:nvSpPr>
        <p:spPr bwMode="auto">
          <a:xfrm>
            <a:off x="12191935"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body" idx="1"/>
          </p:nvPr>
        </p:nvSpPr>
        <p:spPr>
          <a:xfrm>
            <a:off x="3923361" y="371469"/>
            <a:ext cx="7300800" cy="12717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35B2B4"/>
              </a:buClr>
              <a:buSzPts val="3200"/>
              <a:buNone/>
            </a:pPr>
            <a:r>
              <a:rPr lang="ar-JO" dirty="0">
                <a:solidFill>
                  <a:srgbClr val="35B2B4"/>
                </a:solidFill>
              </a:rPr>
              <a:t>لحماية الأطفال </a:t>
            </a:r>
            <a:br>
              <a:rPr lang="en-GB" dirty="0">
                <a:solidFill>
                  <a:srgbClr val="35B2B4"/>
                </a:solidFill>
                <a:latin typeface="Helvetica Neue"/>
                <a:ea typeface="Helvetica Neue"/>
                <a:cs typeface="Helvetica Neue"/>
                <a:sym typeface="Helvetica Neue"/>
              </a:rPr>
            </a:br>
            <a:r>
              <a:rPr lang="ar-JO" dirty="0">
                <a:solidFill>
                  <a:schemeClr val="accent3">
                    <a:lumMod val="75000"/>
                  </a:schemeClr>
                </a:solidFill>
                <a:sym typeface="Helvetica Neue"/>
              </a:rPr>
              <a:t>يجب أن تكون الرسائل ....</a:t>
            </a:r>
            <a:endParaRPr dirty="0">
              <a:solidFill>
                <a:schemeClr val="accent3">
                  <a:lumMod val="75000"/>
                </a:schemeClr>
              </a:solidFill>
            </a:endParaRPr>
          </a:p>
        </p:txBody>
      </p:sp>
      <p:sp>
        <p:nvSpPr>
          <p:cNvPr id="273" name="Google Shape;273;p7"/>
          <p:cNvSpPr txBox="1">
            <a:spLocks noGrp="1"/>
          </p:cNvSpPr>
          <p:nvPr>
            <p:ph type="body" idx="2"/>
          </p:nvPr>
        </p:nvSpPr>
        <p:spPr>
          <a:xfrm>
            <a:off x="3710012" y="1825604"/>
            <a:ext cx="7198620" cy="5032396"/>
          </a:xfrm>
          <a:prstGeom prst="rect">
            <a:avLst/>
          </a:prstGeom>
          <a:noFill/>
          <a:ln>
            <a:noFill/>
          </a:ln>
        </p:spPr>
        <p:txBody>
          <a:bodyPr spcFirstLastPara="1" wrap="square" lIns="91425" tIns="45700" rIns="91425" bIns="45700" anchor="t" anchorCtr="0">
            <a:noAutofit/>
          </a:bodyPr>
          <a:lstStyle/>
          <a:p>
            <a:pPr marL="0" indent="0" algn="r">
              <a:lnSpc>
                <a:spcPct val="100000"/>
              </a:lnSpc>
              <a:spcBef>
                <a:spcPts val="0"/>
              </a:spcBef>
              <a:buClr>
                <a:schemeClr val="dk1"/>
              </a:buClr>
              <a:buNone/>
            </a:pPr>
            <a:r>
              <a:rPr lang="ar-JO" dirty="0">
                <a:latin typeface="Helvetica Neue"/>
                <a:ea typeface="Helvetica Neue"/>
                <a:cs typeface="Helvetica Neue"/>
                <a:sym typeface="Helvetica Neue"/>
              </a:rPr>
              <a:t> ....تعزيز سلوك الوقائي و الآمن                                   	... ان تكون على علم بالوقائع و الفهم</a:t>
            </a:r>
          </a:p>
          <a:p>
            <a:pPr marL="0" indent="0" algn="r">
              <a:lnSpc>
                <a:spcPct val="100000"/>
              </a:lnSpc>
              <a:spcBef>
                <a:spcPts val="0"/>
              </a:spcBef>
              <a:buClr>
                <a:schemeClr val="dk1"/>
              </a:buClr>
              <a:buNone/>
            </a:pPr>
            <a:r>
              <a:rPr lang="ar-JO" dirty="0"/>
              <a:t>	... تستجيب للمفاهيم المحلية ( الخاطئة)</a:t>
            </a:r>
          </a:p>
          <a:p>
            <a:pPr marL="0" indent="0" algn="r">
              <a:lnSpc>
                <a:spcPct val="100000"/>
              </a:lnSpc>
              <a:spcBef>
                <a:spcPts val="0"/>
              </a:spcBef>
              <a:buClr>
                <a:schemeClr val="dk1"/>
              </a:buClr>
              <a:buNone/>
            </a:pPr>
            <a:r>
              <a:rPr lang="ar-JO" dirty="0"/>
              <a:t>	... إشراك الأسر و الأطفال و المجتمع </a:t>
            </a:r>
            <a:endParaRPr dirty="0"/>
          </a:p>
          <a:p>
            <a:pPr marL="0" indent="0" algn="r">
              <a:lnSpc>
                <a:spcPct val="100000"/>
              </a:lnSpc>
              <a:spcBef>
                <a:spcPts val="0"/>
              </a:spcBef>
              <a:buClr>
                <a:schemeClr val="dk1"/>
              </a:buClr>
              <a:buNone/>
            </a:pPr>
            <a:r>
              <a:rPr lang="ar-JO" dirty="0">
                <a:latin typeface="Helvetica Neue"/>
                <a:ea typeface="Helvetica Neue"/>
                <a:cs typeface="Helvetica Neue"/>
                <a:sym typeface="Helvetica Neue"/>
              </a:rPr>
              <a:t>	... يتم إختبارها ميدانيا</a:t>
            </a:r>
          </a:p>
          <a:p>
            <a:pPr marL="0" indent="0" algn="r">
              <a:lnSpc>
                <a:spcPct val="100000"/>
              </a:lnSpc>
              <a:spcBef>
                <a:spcPts val="0"/>
              </a:spcBef>
              <a:buClr>
                <a:schemeClr val="dk1"/>
              </a:buClr>
              <a:buNone/>
            </a:pPr>
            <a:r>
              <a:rPr lang="ar-JO" dirty="0"/>
              <a:t>  ...  ان تكون صديقة لطفل و مناسبة لأعمارهم و     	مراعية للإعتبارات الجندرة و شاملة  </a:t>
            </a:r>
          </a:p>
          <a:p>
            <a:pPr marL="0" indent="0" algn="r">
              <a:lnSpc>
                <a:spcPct val="100000"/>
              </a:lnSpc>
              <a:spcBef>
                <a:spcPts val="0"/>
              </a:spcBef>
              <a:buClr>
                <a:schemeClr val="dk1"/>
              </a:buClr>
              <a:buNone/>
            </a:pPr>
            <a:r>
              <a:rPr lang="ar-JO" dirty="0"/>
              <a:t> ... تجنب الرسائل التي يمكن أن (تعيد) إصابة الأطفال بصدمات نفسية ، أو تخلق الخوف ، أو الانقسام ، أو العنف</a:t>
            </a:r>
            <a:endParaRPr lang="en-US" dirty="0"/>
          </a:p>
          <a:p>
            <a:pPr marL="228600" lvl="0" indent="-63500" algn="r" rtl="1">
              <a:lnSpc>
                <a:spcPct val="90000"/>
              </a:lnSpc>
              <a:spcBef>
                <a:spcPts val="1000"/>
              </a:spcBef>
              <a:spcAft>
                <a:spcPts val="0"/>
              </a:spcAft>
              <a:buClr>
                <a:schemeClr val="accent5"/>
              </a:buClr>
              <a:buSzPts val="2600"/>
              <a:buNone/>
            </a:pPr>
            <a:endParaRPr sz="2600" dirty="0"/>
          </a:p>
          <a:p>
            <a:pPr marL="228600" lvl="0" indent="-63500" algn="r" rtl="1">
              <a:lnSpc>
                <a:spcPct val="90000"/>
              </a:lnSpc>
              <a:spcBef>
                <a:spcPts val="1000"/>
              </a:spcBef>
              <a:spcAft>
                <a:spcPts val="0"/>
              </a:spcAft>
              <a:buClr>
                <a:schemeClr val="accent5"/>
              </a:buClr>
              <a:buSzPts val="2600"/>
              <a:buNone/>
            </a:pPr>
            <a:r>
              <a:rPr lang="ar-JO" sz="2600" dirty="0"/>
              <a:t> </a:t>
            </a:r>
            <a:endParaRPr sz="2600" dirty="0"/>
          </a:p>
        </p:txBody>
      </p:sp>
      <p:sp>
        <p:nvSpPr>
          <p:cNvPr id="274" name="Google Shape;274;p7"/>
          <p:cNvSpPr txBox="1">
            <a:spLocks noGrp="1"/>
          </p:cNvSpPr>
          <p:nvPr>
            <p:ph type="body" idx="3"/>
          </p:nvPr>
        </p:nvSpPr>
        <p:spPr>
          <a:xfrm>
            <a:off x="303114" y="371476"/>
            <a:ext cx="2896549" cy="4799266"/>
          </a:xfrm>
          <a:prstGeom prst="rect">
            <a:avLst/>
          </a:prstGeom>
          <a:noFill/>
          <a:ln>
            <a:noFill/>
          </a:ln>
        </p:spPr>
        <p:txBody>
          <a:bodyPr spcFirstLastPara="1" wrap="square" lIns="91425" tIns="45700" rIns="91425" bIns="45700" anchor="t" anchorCtr="0">
            <a:normAutofit/>
          </a:bodyPr>
          <a:lstStyle/>
          <a:p>
            <a:pPr marL="0" lvl="0" indent="0" algn="r">
              <a:spcBef>
                <a:spcPts val="0"/>
              </a:spcBef>
              <a:buSzPts val="3000"/>
            </a:pPr>
            <a:r>
              <a:rPr lang="ar-JO" sz="3000" dirty="0"/>
              <a:t>تطوير رسائل عمل الأطفال </a:t>
            </a:r>
            <a:endParaRPr lang="ar-JO"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ar-JO" dirty="0"/>
              <a:t>النشاط الجزء 2 </a:t>
            </a:r>
            <a:endParaRPr dirty="0"/>
          </a:p>
        </p:txBody>
      </p:sp>
      <p:sp>
        <p:nvSpPr>
          <p:cNvPr id="281" name="Google Shape;281;p8"/>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2"/>
              </a:buClr>
              <a:buSzPct val="100000"/>
              <a:buNone/>
            </a:pPr>
            <a:r>
              <a:rPr lang="ar-JO" dirty="0"/>
              <a:t>تطوير رسائل حول عمل الأطفال </a:t>
            </a:r>
            <a:endParaRPr dirty="0"/>
          </a:p>
        </p:txBody>
      </p:sp>
      <p:sp>
        <p:nvSpPr>
          <p:cNvPr id="282" name="Google Shape;282;p8"/>
          <p:cNvSpPr txBox="1">
            <a:spLocks noGrp="1"/>
          </p:cNvSpPr>
          <p:nvPr>
            <p:ph type="body" idx="2"/>
          </p:nvPr>
        </p:nvSpPr>
        <p:spPr>
          <a:xfrm>
            <a:off x="495747" y="2400300"/>
            <a:ext cx="11696253" cy="4457700"/>
          </a:xfrm>
          <a:prstGeom prst="rect">
            <a:avLst/>
          </a:prstGeom>
          <a:noFill/>
          <a:ln>
            <a:noFill/>
          </a:ln>
        </p:spPr>
        <p:txBody>
          <a:bodyPr spcFirstLastPara="1" wrap="square" lIns="91425" tIns="45700" rIns="91425" bIns="45700" anchor="t" anchorCtr="0">
            <a:noAutofit/>
          </a:bodyPr>
          <a:lstStyle/>
          <a:p>
            <a:pPr algn="r" rtl="1"/>
            <a:r>
              <a:rPr lang="ar-JO" dirty="0"/>
              <a:t>في مجموعاتك ، سوف تحصل على مجموعة مستهدفة لهذا التمرين.</a:t>
            </a:r>
            <a:endParaRPr lang="en-US" dirty="0"/>
          </a:p>
          <a:p>
            <a:pPr algn="r" rtl="1"/>
            <a:r>
              <a:rPr lang="ar-JO" dirty="0"/>
              <a:t>إقرأ دراسة الخالة الخاصة بك و فكرفي مجموعتك </a:t>
            </a:r>
          </a:p>
          <a:p>
            <a:pPr marL="228600" lvl="0" indent="-228600" algn="r" rtl="1">
              <a:lnSpc>
                <a:spcPct val="90000"/>
              </a:lnSpc>
              <a:spcBef>
                <a:spcPts val="1000"/>
              </a:spcBef>
              <a:spcAft>
                <a:spcPts val="0"/>
              </a:spcAft>
              <a:buClr>
                <a:schemeClr val="accent2"/>
              </a:buClr>
              <a:buSzPts val="2800"/>
              <a:buChar char="•"/>
            </a:pPr>
            <a:r>
              <a:rPr lang="ar-JO" dirty="0"/>
              <a:t>قم الآن بتطوير 10 رسائل رئيسية تهدف إلى منع عمل الأطفال في مجموعتك المستهدفة </a:t>
            </a:r>
            <a:endParaRPr dirty="0"/>
          </a:p>
          <a:p>
            <a:pPr algn="r" rtl="1"/>
            <a:r>
              <a:rPr lang="ar-JO" dirty="0"/>
              <a:t>أسند الرسائل إلى أنواع عمل الأطفال التي حصلت عليها ، والمخاطر المرتبطة بها ، وعوامل الدفع / الجذب الحالية لعمالة الأطفال في السياق.</a:t>
            </a:r>
            <a:endParaRPr lang="en-US" dirty="0"/>
          </a:p>
          <a:p>
            <a:pPr marL="228600" lvl="0" indent="-228600" algn="r" rtl="1">
              <a:lnSpc>
                <a:spcPct val="90000"/>
              </a:lnSpc>
              <a:spcBef>
                <a:spcPts val="1000"/>
              </a:spcBef>
              <a:spcAft>
                <a:spcPts val="0"/>
              </a:spcAft>
              <a:buClr>
                <a:schemeClr val="accent2"/>
              </a:buClr>
              <a:buSzPts val="2800"/>
              <a:buChar char="•"/>
            </a:pPr>
            <a:r>
              <a:rPr lang="ar-JO" dirty="0"/>
              <a:t>تذكر ان تأخذ بعين الإعتبار فئات مختلفة </a:t>
            </a:r>
            <a:endParaRPr dirty="0"/>
          </a:p>
          <a:p>
            <a:pPr marL="228600" lvl="0" indent="-228600" algn="r" rtl="1">
              <a:lnSpc>
                <a:spcPct val="90000"/>
              </a:lnSpc>
              <a:spcBef>
                <a:spcPts val="1000"/>
              </a:spcBef>
              <a:spcAft>
                <a:spcPts val="0"/>
              </a:spcAft>
              <a:buClr>
                <a:schemeClr val="accent2"/>
              </a:buClr>
              <a:buSzPts val="2800"/>
              <a:buChar char="•"/>
            </a:pPr>
            <a:r>
              <a:rPr lang="ar-JO" dirty="0"/>
              <a:t>تقديم رسائل في جلسة عامة و مناقشتها</a:t>
            </a:r>
            <a:endParaRPr dirty="0"/>
          </a:p>
        </p:txBody>
      </p:sp>
      <p:pic>
        <p:nvPicPr>
          <p:cNvPr id="283" name="Google Shape;283;p8"/>
          <p:cNvPicPr preferRelativeResize="0"/>
          <p:nvPr/>
        </p:nvPicPr>
        <p:blipFill rotWithShape="1">
          <a:blip r:embed="rId3">
            <a:alphaModFix/>
          </a:blip>
          <a:srcRect/>
          <a:stretch/>
        </p:blipFill>
        <p:spPr>
          <a:xfrm>
            <a:off x="8805243" y="-286718"/>
            <a:ext cx="3386757" cy="33867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body" idx="2"/>
          </p:nvPr>
        </p:nvSpPr>
        <p:spPr>
          <a:xfrm>
            <a:off x="3913700" y="1534754"/>
            <a:ext cx="7300912" cy="2128838"/>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chemeClr val="accent5"/>
              </a:buClr>
              <a:buSzPts val="2800"/>
              <a:buChar char="•"/>
            </a:pPr>
            <a:r>
              <a:rPr lang="ar-JO" dirty="0"/>
              <a:t>الإطار القانوني لعمل الأطفال </a:t>
            </a:r>
            <a:endParaRPr sz="2400" dirty="0"/>
          </a:p>
          <a:p>
            <a:pPr marL="228600" lvl="0" indent="-228600" algn="r" rtl="1">
              <a:lnSpc>
                <a:spcPct val="90000"/>
              </a:lnSpc>
              <a:spcBef>
                <a:spcPts val="1000"/>
              </a:spcBef>
              <a:spcAft>
                <a:spcPts val="0"/>
              </a:spcAft>
              <a:buClr>
                <a:schemeClr val="accent5"/>
              </a:buClr>
              <a:buSzPts val="2800"/>
              <a:buChar char="•"/>
            </a:pPr>
            <a:r>
              <a:rPr lang="ar-JO" dirty="0"/>
              <a:t>عوامل خطر عمل الأطفال </a:t>
            </a:r>
            <a:endParaRPr sz="2400" dirty="0"/>
          </a:p>
          <a:p>
            <a:pPr marL="228600" lvl="0" indent="-228600" algn="r" rtl="1">
              <a:lnSpc>
                <a:spcPct val="90000"/>
              </a:lnSpc>
              <a:spcBef>
                <a:spcPts val="1000"/>
              </a:spcBef>
              <a:spcAft>
                <a:spcPts val="0"/>
              </a:spcAft>
              <a:buClr>
                <a:schemeClr val="accent5"/>
              </a:buClr>
              <a:buSzPts val="2400"/>
              <a:buChar char="•"/>
            </a:pPr>
            <a:r>
              <a:rPr lang="ar-JO" sz="2400" dirty="0"/>
              <a:t>الأثار الضارة لعمل الأطفال </a:t>
            </a:r>
            <a:endParaRPr dirty="0"/>
          </a:p>
          <a:p>
            <a:pPr marL="228600" lvl="0" indent="-228600" algn="r" rtl="1">
              <a:lnSpc>
                <a:spcPct val="90000"/>
              </a:lnSpc>
              <a:spcBef>
                <a:spcPts val="1000"/>
              </a:spcBef>
              <a:spcAft>
                <a:spcPts val="0"/>
              </a:spcAft>
              <a:buClr>
                <a:schemeClr val="accent5"/>
              </a:buClr>
              <a:buSzPts val="2800"/>
              <a:buChar char="•"/>
            </a:pPr>
            <a:r>
              <a:rPr lang="ar-JO" dirty="0"/>
              <a:t>أهمية التعليم </a:t>
            </a:r>
            <a:endParaRPr dirty="0"/>
          </a:p>
          <a:p>
            <a:pPr algn="r" rtl="1"/>
            <a:r>
              <a:rPr lang="ar-JO" dirty="0"/>
              <a:t>أدوار الجهات المسؤولة وأصحاب المصلحة الرئيسيين الآخرين في منع عمالة الأطفال والاستجابة لها</a:t>
            </a:r>
            <a:endParaRPr lang="en-US" dirty="0"/>
          </a:p>
          <a:p>
            <a:pPr marL="228600" lvl="0" indent="-228600" algn="r" rtl="1">
              <a:lnSpc>
                <a:spcPct val="90000"/>
              </a:lnSpc>
              <a:spcBef>
                <a:spcPts val="1000"/>
              </a:spcBef>
              <a:spcAft>
                <a:spcPts val="0"/>
              </a:spcAft>
              <a:buClr>
                <a:schemeClr val="accent5"/>
              </a:buClr>
              <a:buSzPts val="2800"/>
              <a:buChar char="•"/>
            </a:pPr>
            <a:r>
              <a:rPr lang="ar-JO" dirty="0"/>
              <a:t>إجراءات الإبلاغ و مسارات الإحالة </a:t>
            </a:r>
          </a:p>
          <a:p>
            <a:pPr marL="228600" indent="-228600" algn="r" rtl="1"/>
            <a:r>
              <a:rPr lang="ar-JO" dirty="0"/>
              <a:t> مسؤوليات أرباب العمل للحفاظ على سلامة الأطفال في مكان العمل</a:t>
            </a:r>
            <a:endParaRPr lang="en-US" dirty="0"/>
          </a:p>
          <a:p>
            <a:pPr marL="228600" lvl="0" indent="-228600" algn="r" rtl="1">
              <a:lnSpc>
                <a:spcPct val="90000"/>
              </a:lnSpc>
              <a:spcBef>
                <a:spcPts val="1000"/>
              </a:spcBef>
              <a:spcAft>
                <a:spcPts val="0"/>
              </a:spcAft>
              <a:buClr>
                <a:schemeClr val="accent5"/>
              </a:buClr>
              <a:buSzPts val="2800"/>
              <a:buChar char="•"/>
            </a:pPr>
            <a:endParaRPr dirty="0"/>
          </a:p>
          <a:p>
            <a:pPr marL="228600" lvl="0" indent="-63500" algn="l" rtl="0">
              <a:lnSpc>
                <a:spcPct val="90000"/>
              </a:lnSpc>
              <a:spcBef>
                <a:spcPts val="1000"/>
              </a:spcBef>
              <a:spcAft>
                <a:spcPts val="0"/>
              </a:spcAft>
              <a:buClr>
                <a:schemeClr val="accent5"/>
              </a:buClr>
              <a:buSzPts val="2600"/>
              <a:buNone/>
            </a:pPr>
            <a:endParaRPr sz="2600" dirty="0"/>
          </a:p>
        </p:txBody>
      </p:sp>
      <p:sp>
        <p:nvSpPr>
          <p:cNvPr id="290" name="Google Shape;290;p9"/>
          <p:cNvSpPr txBox="1">
            <a:spLocks noGrp="1"/>
          </p:cNvSpPr>
          <p:nvPr>
            <p:ph type="body" idx="3"/>
          </p:nvPr>
        </p:nvSpPr>
        <p:spPr>
          <a:xfrm>
            <a:off x="349507" y="523980"/>
            <a:ext cx="3037160" cy="4799266"/>
          </a:xfrm>
          <a:prstGeom prst="rect">
            <a:avLst/>
          </a:prstGeom>
          <a:noFill/>
          <a:ln>
            <a:noFill/>
          </a:ln>
        </p:spPr>
        <p:txBody>
          <a:bodyPr spcFirstLastPara="1" wrap="square" lIns="91425" tIns="45700" rIns="91425" bIns="45700" anchor="t" anchorCtr="0">
            <a:normAutofit/>
          </a:bodyPr>
          <a:lstStyle/>
          <a:p>
            <a:pPr marL="0" lvl="0" indent="0" algn="r">
              <a:spcBef>
                <a:spcPts val="0"/>
              </a:spcBef>
              <a:buSzPts val="3000"/>
            </a:pPr>
            <a:r>
              <a:rPr lang="ar-JO" sz="3000" dirty="0"/>
              <a:t>تطوير رسائل عمل الأطفال </a:t>
            </a:r>
            <a:endParaRPr lang="ar-JO" sz="3200" dirty="0"/>
          </a:p>
          <a:p>
            <a:pPr marL="0" lvl="0" indent="0" algn="l" rtl="0">
              <a:lnSpc>
                <a:spcPct val="90000"/>
              </a:lnSpc>
              <a:spcBef>
                <a:spcPts val="1000"/>
              </a:spcBef>
              <a:spcAft>
                <a:spcPts val="0"/>
              </a:spcAft>
              <a:buClr>
                <a:schemeClr val="lt1"/>
              </a:buClr>
              <a:buSzPts val="3600"/>
              <a:buNone/>
            </a:pPr>
            <a:endParaRPr dirty="0"/>
          </a:p>
        </p:txBody>
      </p:sp>
      <p:sp>
        <p:nvSpPr>
          <p:cNvPr id="291" name="Google Shape;291;p9"/>
          <p:cNvSpPr txBox="1">
            <a:spLocks noGrp="1"/>
          </p:cNvSpPr>
          <p:nvPr>
            <p:ph type="body" idx="1"/>
          </p:nvPr>
        </p:nvSpPr>
        <p:spPr>
          <a:xfrm>
            <a:off x="4100513" y="263167"/>
            <a:ext cx="7300912" cy="127158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accent6"/>
              </a:buClr>
              <a:buSzPts val="3200"/>
              <a:buNone/>
            </a:pPr>
            <a:r>
              <a:rPr lang="ar-JO" dirty="0"/>
              <a:t>يمكن ان تؤدي رسائل عمل الأطفال إلى زيادة الوعي بما يلي:</a:t>
            </a:r>
            <a:endParaRPr dirty="0"/>
          </a:p>
          <a:p>
            <a:pPr marL="0" lvl="0" indent="0" algn="l" rtl="0">
              <a:lnSpc>
                <a:spcPct val="90000"/>
              </a:lnSpc>
              <a:spcBef>
                <a:spcPts val="1000"/>
              </a:spcBef>
              <a:spcAft>
                <a:spcPts val="0"/>
              </a:spcAft>
              <a:buClr>
                <a:schemeClr val="accent6"/>
              </a:buClr>
              <a:buSzPts val="3200"/>
              <a:buNone/>
            </a:pPr>
            <a:endParaRPr dirty="0"/>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7B4C53C86B1F40A92CD9832A80CEAE" ma:contentTypeVersion="13" ma:contentTypeDescription="Create a new document." ma:contentTypeScope="" ma:versionID="8002b444c16ed735c11228ef751b705b">
  <xsd:schema xmlns:xsd="http://www.w3.org/2001/XMLSchema" xmlns:xs="http://www.w3.org/2001/XMLSchema" xmlns:p="http://schemas.microsoft.com/office/2006/metadata/properties" xmlns:ns3="056d2553-4f7f-48e9-902d-53fddbb56555" xmlns:ns4="743aac3a-062c-41c4-b28a-5fd5a7bde1b5" targetNamespace="http://schemas.microsoft.com/office/2006/metadata/properties" ma:root="true" ma:fieldsID="6f7738554a664d7f1f2eda13eaca7b7f" ns3:_="" ns4:_="">
    <xsd:import namespace="056d2553-4f7f-48e9-902d-53fddbb56555"/>
    <xsd:import namespace="743aac3a-062c-41c4-b28a-5fd5a7bde1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d2553-4f7f-48e9-902d-53fddbb565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aac3a-062c-41c4-b28a-5fd5a7bde1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8D2EC6-49BF-4CDC-BA70-BCE0783F71FD}">
  <ds:schemaRefs>
    <ds:schemaRef ds:uri="http://schemas.microsoft.com/sharepoint/v3/contenttype/forms"/>
  </ds:schemaRefs>
</ds:datastoreItem>
</file>

<file path=customXml/itemProps2.xml><?xml version="1.0" encoding="utf-8"?>
<ds:datastoreItem xmlns:ds="http://schemas.openxmlformats.org/officeDocument/2006/customXml" ds:itemID="{2F003E28-EC03-46DE-ABCC-D0DCD941E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d2553-4f7f-48e9-902d-53fddbb56555"/>
    <ds:schemaRef ds:uri="743aac3a-062c-41c4-b28a-5fd5a7bde1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339CEA-4EDA-4FF1-8E75-8FC5F2A00746}">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www.w3.org/XML/1998/namespace"/>
    <ds:schemaRef ds:uri="743aac3a-062c-41c4-b28a-5fd5a7bde1b5"/>
    <ds:schemaRef ds:uri="056d2553-4f7f-48e9-902d-53fddbb5655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18228</TotalTime>
  <Words>2541</Words>
  <Application>Microsoft Office PowerPoint</Application>
  <PresentationFormat>Widescreen</PresentationFormat>
  <Paragraphs>228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Courier New</vt:lpstr>
      <vt:lpstr>Calibri</vt:lpstr>
      <vt:lpstr>Arial</vt:lpstr>
      <vt:lpstr>Helvetica Neue</vt:lpstr>
      <vt:lpstr>Times New Roman</vt:lpstr>
      <vt:lpstr>inherit</vt:lpstr>
      <vt:lpstr>Arial Unicode MS</vt:lpstr>
      <vt:lpstr>Office Theme</vt:lpstr>
      <vt:lpstr>PowerPoint Presentation</vt:lpstr>
      <vt:lpstr>PowerPoint Presentation</vt:lpstr>
      <vt:lpstr>PowerPoint Presentation</vt:lpstr>
      <vt:lpstr>جزء النشاط 1</vt:lpstr>
      <vt:lpstr>تطوير رسائل حول عمل الأطفال </vt:lpstr>
      <vt:lpstr>PowerPoint Presentation</vt:lpstr>
      <vt:lpstr>PowerPoint Presentation</vt:lpstr>
      <vt:lpstr>النشاط الجزء 2 </vt:lpstr>
      <vt:lpstr>PowerPoint Presentation</vt:lpstr>
      <vt:lpstr>تطوير استراتيجيات الاتصال و الرسائل بشأن عمل الأطفال  </vt:lpstr>
      <vt:lpstr>PowerPoint Presentation</vt:lpstr>
      <vt:lpstr>PowerPoint Presentation</vt:lpstr>
      <vt:lpstr>PowerPoint Presentation</vt:lpstr>
      <vt:lpstr>المشاركة الأمنة للأطفال و المراهقين في رفع مستوى الوعي </vt:lpstr>
      <vt:lpstr>جزء النشاط رقم 3</vt:lpstr>
      <vt:lpstr>المناصرة لمنع عمل الأطفال و الإستجابة له</vt:lpstr>
      <vt:lpstr>PowerPoint Presentation</vt:lpstr>
      <vt:lpstr>جزء النشاط 4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Makhadmeh, Rola</cp:lastModifiedBy>
  <cp:revision>34</cp:revision>
  <dcterms:created xsi:type="dcterms:W3CDTF">2017-12-20T18:51:03Z</dcterms:created>
  <dcterms:modified xsi:type="dcterms:W3CDTF">2022-04-18T21:51:07Z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0x010100277B4C53C86B1F40A92CD9832A80CEAE</vt:lpwstr>
  </property>
</Properties>
</file>