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74"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91" r:id="rId17"/>
    <p:sldId id="289" r:id="rId18"/>
    <p:sldId id="273" r:id="rId19"/>
  </p:sldIdLst>
  <p:sldSz cx="12192000" cy="6858000"/>
  <p:notesSz cx="6858000" cy="9144000"/>
  <p:embeddedFontLst>
    <p:embeddedFont>
      <p:font typeface="Helvetica Neue"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PruvEAnIYkD1LoTdL6iUIHiZtX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225371-A5D4-6CE3-9D5C-58AB0B77C653}" name="Athena Berting" initials="AB" userId="3b71482a2677e27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684" autoAdjust="0"/>
  </p:normalViewPr>
  <p:slideViewPr>
    <p:cSldViewPr snapToGrid="0">
      <p:cViewPr varScale="1">
        <p:scale>
          <a:sx n="43" d="100"/>
          <a:sy n="43" d="100"/>
        </p:scale>
        <p:origin x="6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199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4210322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JO" dirty="0" smtClean="0"/>
              <a:t>اشرح أنه يمكن تعزيز هياكل التنسيق من خلال:</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171450" lvl="0" indent="-171450" algn="r" rtl="1">
              <a:spcBef>
                <a:spcPts val="0"/>
              </a:spcBef>
              <a:spcAft>
                <a:spcPts val="0"/>
              </a:spcAft>
              <a:buClr>
                <a:schemeClr val="dk1"/>
              </a:buClr>
              <a:buSzPts val="1200"/>
              <a:buFont typeface="Arial"/>
              <a:buChar char="•"/>
            </a:pPr>
            <a:r>
              <a:rPr lang="ar-JO" dirty="0" smtClean="0"/>
              <a:t>الملكية المحلية أو القيادة المشتركة بدعم من الوكالات الإنسانية. سواء كان ذلك مع الإدارة الحكومية المسؤولة عن معالجة عمل الأطفال أو في هيكل تنسيق على المستوى المحلي / المجتمعي لمنظمة وطنية.</a:t>
            </a:r>
            <a:endParaRPr dirty="0"/>
          </a:p>
          <a:p>
            <a:pPr marL="171450" lvl="0" indent="-171450" algn="r" rtl="1">
              <a:spcBef>
                <a:spcPts val="0"/>
              </a:spcBef>
              <a:spcAft>
                <a:spcPts val="0"/>
              </a:spcAft>
              <a:buClr>
                <a:schemeClr val="dk1"/>
              </a:buClr>
              <a:buSzPts val="1200"/>
              <a:buFont typeface="Arial"/>
              <a:buChar char="•"/>
            </a:pPr>
            <a:r>
              <a:rPr lang="ar-JO" dirty="0" smtClean="0"/>
              <a:t>من المهم التأكد من أن عمل الأطفال منسق على جميع المستويات. قد يكون التنسيق على المستوى الوطني فعالاً لتطوير السياسات أو وضع المعايير ، ولكن التنسيق الفعال على المستوى المحلي والمجتمعي ضروري لضمان وصول الأطفال العاملين أو المعرضين لخطره إلى مجموعة الخدمات المتاحة من مختلف القطاعات واللازمة و الاستجابة ، وأنه في حالة وجود فجوات ، يمكن لهياكل التنسيق المحلية أن ترفع هذه الفجوات إلى مستويات أعلى من التنسيق في الاستجابة الشاملة.</a:t>
            </a:r>
            <a:endParaRPr dirty="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 ولعل إضافة مهمة متعددة القطاعات لعمل الأطفال أو مجموعة تنسيق محددة مفيدة في السياق ، لا سيما عندما تكون هناك حاجة إلى مزيد من الجهود للجمع بين القطاعات ذات الصلة.</a:t>
            </a:r>
            <a:endParaRPr dirty="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ولكن ينبغي أن تبني هياكل التنسيق حيثما أمكن على الهياكل القائمة بدلاً من تكرار الجهود أو إنشاء أنظمة إنسانية موازية. في بعض الأحيان قد يكون هذا أمرًا لا مفر منه بسبب حجم الأزمة الإنسانية أو السياق ، لا سيما في أزمة اللاجئين أو النازحين داخليًا أو حالات الطوارئ المعقدة ، ولكن يجب بذل الجهود لتنسيق النهج بين الهياكل ذات الصلة القائمة.</a:t>
            </a:r>
            <a:endParaRPr dirty="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هناك مجال آخر حيث يمكن للجهود المستهدفة أن تعزز هياكل التنسيق والمشاركة من خلال تعزيز المشاركة المحلية من خلال تطوير الإحاطات والمواد والأدوات وزيادة الوعي وبناء القدرات والدروس المستفادة التي تراعي اللغات والثقافات المحلية.</a:t>
            </a:r>
            <a:endParaRPr dirty="0"/>
          </a:p>
        </p:txBody>
      </p:sp>
      <p:sp>
        <p:nvSpPr>
          <p:cNvPr id="306" name="Google Shape;30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1464421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JO" dirty="0" smtClean="0"/>
              <a:t>يمكن أن يشمل تقوية العلاقات أو الشبكات من أجل منع عمل الأطفال والاستجابة له</a:t>
            </a:r>
            <a:r>
              <a:rPr lang="ar-JO" baseline="0" dirty="0" smtClean="0"/>
              <a:t> </a:t>
            </a:r>
            <a:r>
              <a:rPr lang="ar-JO" dirty="0" smtClean="0"/>
              <a:t>ما يلي:</a:t>
            </a:r>
            <a:endParaRPr dirty="0"/>
          </a:p>
          <a:p>
            <a:pPr marL="171450" lvl="0" indent="-171450" algn="r" rtl="1">
              <a:spcBef>
                <a:spcPts val="0"/>
              </a:spcBef>
              <a:spcAft>
                <a:spcPts val="0"/>
              </a:spcAft>
              <a:buClr>
                <a:schemeClr val="dk1"/>
              </a:buClr>
              <a:buSzPts val="1200"/>
              <a:buFont typeface="Arial"/>
              <a:buChar char="•"/>
            </a:pPr>
            <a:r>
              <a:rPr lang="ar-JO" dirty="0" smtClean="0"/>
              <a:t>العمل من أجل مشاركة واسعة متعددة القطاعات للجهات الفاعلة في المجال الإنساني وعمل الأطفال بما في ذلك على سبيل المثال لا الحصر أولئك الذين يعملون في حماية الطفل والعنف القائم على النوع الاجتماعي والتعليم والأمن الغذائي وسبل العيش والزراعة والصحة والدعم النفسي والاجتماعي ، وكذلك القطاع الخاص والجهات الفاعلة الثلاثية ومنظمات المجتمع المحلي.</a:t>
            </a:r>
            <a:endParaRPr dirty="0"/>
          </a:p>
          <a:p>
            <a:pPr marL="171450" lvl="0" indent="-171450" algn="r" rtl="1">
              <a:spcBef>
                <a:spcPts val="0"/>
              </a:spcBef>
              <a:spcAft>
                <a:spcPts val="0"/>
              </a:spcAft>
              <a:buClr>
                <a:schemeClr val="dk1"/>
              </a:buClr>
              <a:buSzPts val="1200"/>
              <a:buFont typeface="Arial"/>
              <a:buChar char="•"/>
            </a:pPr>
            <a:r>
              <a:rPr lang="ar-JO" dirty="0" smtClean="0"/>
              <a:t>يؤدي تعيين الأدوار والمسؤوليات داخل هياكل التنسيق إلى تسهيل مشاركة أكثر سلاسة في مجموعات تمثيلية على نطاق واسع.</a:t>
            </a:r>
            <a:endParaRPr dirty="0"/>
          </a:p>
          <a:p>
            <a:pPr marL="171450" marR="0" lvl="0" indent="-171450" algn="r" rtl="1">
              <a:lnSpc>
                <a:spcPct val="100000"/>
              </a:lnSpc>
              <a:spcBef>
                <a:spcPts val="0"/>
              </a:spcBef>
              <a:spcAft>
                <a:spcPts val="0"/>
              </a:spcAft>
              <a:buClr>
                <a:schemeClr val="dk1"/>
              </a:buClr>
              <a:buSzPts val="1200"/>
              <a:buFont typeface="Arial"/>
              <a:buChar char="•"/>
            </a:pPr>
            <a:r>
              <a:rPr lang="ar-JO" dirty="0" smtClean="0"/>
              <a:t>المواءمة بين المسؤوليات أو الأنشطة الرئيسية مثل معايير الضعف ، ومسارات الإحالة ، والرسائل الرئيسية ، وحزم الخدمات الدنيا وما إلى ذلك ، مع عمالة الأطفال الحالي</a:t>
            </a:r>
            <a:r>
              <a:rPr lang="ar-JO" baseline="0" dirty="0" smtClean="0"/>
              <a:t> </a:t>
            </a:r>
            <a:r>
              <a:rPr lang="ar-JO" dirty="0" smtClean="0"/>
              <a:t>وأسوأ أشكال عمل الأطفال وهياكل التنسيق مثل فرقة العمل المعنية بمكافحة الاتجار بالبشر ، والأطفال المرتبطين بالقوات والجماعات المسلحة ( فرقة العمل ، أو الهياكل التنسيقية التي تدعم خطة العمل الوطنية للقضاء على عمل</a:t>
            </a:r>
            <a:r>
              <a:rPr lang="ar-JO" baseline="0" dirty="0" smtClean="0"/>
              <a:t> </a:t>
            </a:r>
            <a:r>
              <a:rPr lang="ar-JO" dirty="0" smtClean="0"/>
              <a:t>الأطفال.</a:t>
            </a:r>
            <a:endParaRPr dirty="0"/>
          </a:p>
          <a:p>
            <a:pPr marL="171450" marR="0" lvl="0" indent="-171450" algn="r" rtl="1">
              <a:lnSpc>
                <a:spcPct val="100000"/>
              </a:lnSpc>
              <a:spcBef>
                <a:spcPts val="0"/>
              </a:spcBef>
              <a:spcAft>
                <a:spcPts val="0"/>
              </a:spcAft>
              <a:buClr>
                <a:schemeClr val="dk1"/>
              </a:buClr>
              <a:buSzPts val="1200"/>
              <a:buFont typeface="Arial"/>
              <a:buChar char="•"/>
            </a:pPr>
            <a:r>
              <a:rPr lang="ar-JO" dirty="0" smtClean="0"/>
              <a:t>قد تكون هناك اختلافات في قدرة مجموعات التنسيق المختلفة ، أو كيفية دمج القضايا الإنسانية أو مجموعات سكانية معينة متأثرة بالأزمات. ومع ذلك ، فإن الوقت لذي يتم قضاؤه مبكرًا في تنسيق النهج سيكون وقتًا جيدًا لتقليل الازدواجية وتحقيق مخرجات أكبر متعلقة</a:t>
            </a:r>
            <a:r>
              <a:rPr lang="ar-JO" baseline="0" dirty="0" smtClean="0"/>
              <a:t> با</a:t>
            </a:r>
            <a:r>
              <a:rPr lang="ar-JO" dirty="0" smtClean="0"/>
              <a:t>لأطفال العاملين</a:t>
            </a:r>
            <a:endParaRPr dirty="0"/>
          </a:p>
          <a:p>
            <a:pPr marL="171450" marR="0" lvl="0" indent="-171450" algn="r" rtl="1">
              <a:lnSpc>
                <a:spcPct val="100000"/>
              </a:lnSpc>
              <a:spcBef>
                <a:spcPts val="0"/>
              </a:spcBef>
              <a:spcAft>
                <a:spcPts val="0"/>
              </a:spcAft>
              <a:buClr>
                <a:schemeClr val="dk1"/>
              </a:buClr>
              <a:buSzPts val="1200"/>
              <a:buFont typeface="Arial"/>
              <a:buChar char="•"/>
            </a:pPr>
            <a:r>
              <a:rPr lang="ar-JO" dirty="0" smtClean="0"/>
              <a:t>تعتبر الأنشطة مثل تسهيل بناء القدرات والحوار المشترك حول عمل الأطفال في سياق</a:t>
            </a:r>
            <a:r>
              <a:rPr lang="ar-JO" baseline="0" dirty="0" smtClean="0"/>
              <a:t> ما</a:t>
            </a:r>
            <a:r>
              <a:rPr lang="ar-JO" dirty="0" smtClean="0"/>
              <a:t> لتطوير فهم مشترك أمرًا حيويًا.</a:t>
            </a:r>
            <a:endParaRPr dirty="0"/>
          </a:p>
          <a:p>
            <a:pPr marL="171450" marR="0" lvl="0" indent="-171450" algn="r" rtl="1">
              <a:lnSpc>
                <a:spcPct val="100000"/>
              </a:lnSpc>
              <a:spcBef>
                <a:spcPts val="0"/>
              </a:spcBef>
              <a:spcAft>
                <a:spcPts val="0"/>
              </a:spcAft>
              <a:buClr>
                <a:schemeClr val="dk1"/>
              </a:buClr>
              <a:buSzPts val="1200"/>
              <a:buFont typeface="Arial"/>
              <a:buChar char="•"/>
            </a:pPr>
            <a:r>
              <a:rPr lang="ar-JO" dirty="0" smtClean="0"/>
              <a:t>كما يتم تطوير أدوات أو بروتوكولات أو إرشادات مشتركة ودعم الأعضاء المشاركين للوصول إلى الموارد المالية والتقنية ، حتى يكونوا أكثر قدرة على منع عمل الأطفال والاستجابة له.</a:t>
            </a:r>
            <a:endParaRPr dirty="0"/>
          </a:p>
          <a:p>
            <a:pPr marL="171450" lvl="0" indent="-95250" algn="l"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endParaRPr dirty="0"/>
          </a:p>
        </p:txBody>
      </p:sp>
      <p:sp>
        <p:nvSpPr>
          <p:cNvPr id="314" name="Google Shape;31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269163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JO" sz="1200" dirty="0" smtClean="0">
                <a:solidFill>
                  <a:schemeClr val="dk1"/>
                </a:solidFill>
                <a:latin typeface="Calibri"/>
                <a:ea typeface="Calibri"/>
                <a:cs typeface="Calibri"/>
                <a:sym typeface="Calibri"/>
              </a:rPr>
              <a:t>يتم تنسيق أنشطة عمل الأطفال ذات الصلة بجميع القطاعات مثل التقييمات وزيادة الوعي والمناصرة (الدفاع) وإجراءات المنع والاستجابة المنسقة مثل تحديد عمل الأطفال ومسارات الإحالة.</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322" name="Google Shape;3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2819882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JO" sz="1200" dirty="0" smtClean="0">
                <a:solidFill>
                  <a:schemeClr val="dk1"/>
                </a:solidFill>
                <a:latin typeface="Calibri"/>
                <a:ea typeface="Calibri"/>
                <a:cs typeface="Calibri"/>
                <a:sym typeface="Calibri"/>
              </a:rPr>
              <a:t>قد تركز التدابير الخاصة بقطاع محدد على:</a:t>
            </a:r>
            <a:endParaRPr dirty="0"/>
          </a:p>
          <a:p>
            <a:pPr marL="171450" lvl="0" indent="-171450" algn="r" rtl="1">
              <a:spcBef>
                <a:spcPts val="0"/>
              </a:spcBef>
              <a:spcAft>
                <a:spcPts val="0"/>
              </a:spcAft>
              <a:buClr>
                <a:schemeClr val="dk1"/>
              </a:buClr>
              <a:buSzPts val="1200"/>
              <a:buFont typeface="Arial"/>
              <a:buChar char="•"/>
            </a:pPr>
            <a:r>
              <a:rPr lang="ar-JO" dirty="0" smtClean="0"/>
              <a:t>الحماية / العنف القائم على النوع الاجتماعي: تنسيق تسجيل المواليد وتوثيقهم ؛ إجراءات التشغيل الموحدة الواضحة لأسوأ أشكال عمل الأطفال التي تنطوي على العنف القائم على النوع الاجتماعي ؛ دمج الأطفال العاملين في أنشطة الحماية الأوسع مثل تعزيز بيئات الأسرة وتقديم الرعاية للأسر الضعيفة والتي لديها مخاطر ونقاط ضعف متعددة.</a:t>
            </a:r>
            <a:endParaRPr dirty="0"/>
          </a:p>
          <a:p>
            <a:pPr marL="171450" lvl="0" indent="-171450" algn="r" rtl="1">
              <a:spcBef>
                <a:spcPts val="0"/>
              </a:spcBef>
              <a:spcAft>
                <a:spcPts val="0"/>
              </a:spcAft>
              <a:buClr>
                <a:schemeClr val="dk1"/>
              </a:buClr>
              <a:buSzPts val="1200"/>
              <a:buFont typeface="Arial"/>
              <a:buChar char="•"/>
            </a:pPr>
            <a:r>
              <a:rPr lang="ar-JO" dirty="0" smtClean="0"/>
              <a:t>التعليم: تنسيق فرص التعلم الجيدة للأطفال غير الملتحقين بالمدرسة والأطفال العاملين أو والعوائق السياسية التي تمنع الوصول إلى التعليم / تؤدي إلى التسرب</a:t>
            </a:r>
            <a:endParaRPr sz="1200" dirty="0">
              <a:solidFill>
                <a:schemeClr val="dk1"/>
              </a:solidFill>
              <a:latin typeface="Calibri"/>
              <a:ea typeface="Calibri"/>
              <a:cs typeface="Calibri"/>
              <a:sym typeface="Calibri"/>
            </a:endParaRPr>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الأمن الغذائي وسبل العيش: مخاطر عمل الأطفال في تدخلات الأمن الغذائي وسبل العيش ؛ الفرص المناسبة للعمر للمراهقين بما في ذلك الضمانات ؛ معلومات عن دعم الأمن الغذائي المتاح أو الفئات المتعرضة للخطر ؛ والعوائق السياسية التي تمنع الوصول إلى العمل اللائق.</a:t>
            </a:r>
            <a:endParaRPr sz="1200" dirty="0" smtClean="0">
              <a:solidFill>
                <a:schemeClr val="dk1"/>
              </a:solidFill>
              <a:latin typeface="Calibri"/>
              <a:ea typeface="Calibri"/>
              <a:cs typeface="Calibri"/>
              <a:sym typeface="Calibri"/>
            </a:endParaRPr>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الصحة:  الأشكال الشائعة للأمراض والإصابات والعجز والإعاقة المرتبطة بالعمل ؛ الخدمات الصحية والإحالة للأطفال العاملين، بما في ذلك العنف الجنسي والعنف القائم على النوع الاجتماعي والأطفال ذوي الإحتياجات الخاصة.</a:t>
            </a:r>
            <a:endParaRPr dirty="0" smtClean="0"/>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331" name="Google Shape;33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1960636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Arial"/>
              <a:buNone/>
            </a:pPr>
            <a:r>
              <a:rPr lang="ar-JO" sz="1200" dirty="0" smtClean="0">
                <a:solidFill>
                  <a:schemeClr val="dk1"/>
                </a:solidFill>
                <a:latin typeface="Calibri"/>
                <a:ea typeface="Calibri"/>
                <a:cs typeface="Calibri"/>
                <a:sym typeface="Calibri"/>
              </a:rPr>
              <a:t>تحديد أولويات الإجراءات المنسقة لتقوية عوامل الحماية الحالية والأنظمة الرسمية وغير الرسمية ومعالجة عوامل الخطر الرئيسية من خلال:</a:t>
            </a:r>
            <a:endParaRPr dirty="0" smtClean="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دمج عمالة الأطفال في الاستعداد للطوارئ وتخطيط السيناريو لتحديد كيفية تغيير عمل</a:t>
            </a:r>
            <a:r>
              <a:rPr lang="ar-JO" sz="1200" baseline="0" dirty="0" smtClean="0">
                <a:solidFill>
                  <a:schemeClr val="dk1"/>
                </a:solidFill>
                <a:latin typeface="Calibri"/>
                <a:ea typeface="Calibri"/>
                <a:cs typeface="Calibri"/>
                <a:sym typeface="Calibri"/>
              </a:rPr>
              <a:t> </a:t>
            </a:r>
            <a:r>
              <a:rPr lang="ar-JO" sz="1200" dirty="0" smtClean="0">
                <a:solidFill>
                  <a:schemeClr val="dk1"/>
                </a:solidFill>
                <a:latin typeface="Calibri"/>
                <a:ea typeface="Calibri"/>
                <a:cs typeface="Calibri"/>
                <a:sym typeface="Calibri"/>
              </a:rPr>
              <a:t>الأطفال أو زيادته على الأرجح في حالة الأزمات الإنسانية ، بما في ذلك القضايا المحددة التي تتعلق بالتنسيق بين القطاعات وأزمات اللاجئين أو المهاجرين المحتملة.</a:t>
            </a:r>
            <a:endParaRPr dirty="0" smtClean="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دمج عمل الأطفال في الحد من مخاطر الكوارث والذي يهدف إلى تحديد وتقليل مخاطر الكوارث المتعلقة بالمخاطر الطبيعية الرئيسية وعوامل الخطر الأخرى المتعلقة</a:t>
            </a:r>
            <a:r>
              <a:rPr lang="ar-JO" sz="1200" baseline="0" dirty="0" smtClean="0">
                <a:solidFill>
                  <a:schemeClr val="dk1"/>
                </a:solidFill>
                <a:latin typeface="Calibri"/>
                <a:ea typeface="Calibri"/>
                <a:cs typeface="Calibri"/>
                <a:sym typeface="Calibri"/>
              </a:rPr>
              <a:t> با</a:t>
            </a:r>
            <a:r>
              <a:rPr lang="ar-JO" sz="1200" dirty="0" smtClean="0">
                <a:solidFill>
                  <a:schemeClr val="dk1"/>
                </a:solidFill>
                <a:latin typeface="Calibri"/>
                <a:ea typeface="Calibri"/>
                <a:cs typeface="Calibri"/>
                <a:sym typeface="Calibri"/>
              </a:rPr>
              <a:t>لأطفال في حالات الكوارث والأزمات.</a:t>
            </a:r>
            <a:endParaRPr dirty="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تأكد من دمج الاستعداد للطوارئ في أنشطة السلطات الوطنية المسؤولة عن منع عمل الأطفال ، وفي برامج عمل الأطفال / التنمية طويلة الأجل، بما في ذلك من خلال التدريب والإجراءات والدعم التشغيلي وما إلى ذلك.</a:t>
            </a:r>
            <a:endParaRPr dirty="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تطوير فهم مشترك لعمل الأطفال في السياق من خلال مراجعة البيانات الثانوية، باستخدام</a:t>
            </a:r>
            <a:r>
              <a:rPr lang="en-US" sz="1200" dirty="0" smtClean="0">
                <a:solidFill>
                  <a:schemeClr val="dk1"/>
                </a:solidFill>
                <a:latin typeface="Calibri"/>
                <a:ea typeface="Calibri"/>
                <a:cs typeface="Calibri"/>
                <a:sym typeface="Calibri"/>
              </a:rPr>
              <a:t> </a:t>
            </a:r>
            <a:r>
              <a:rPr lang="ar-JO" sz="1200" dirty="0" smtClean="0">
                <a:solidFill>
                  <a:schemeClr val="dk1"/>
                </a:solidFill>
                <a:latin typeface="Calibri"/>
                <a:ea typeface="Calibri"/>
                <a:cs typeface="Calibri"/>
                <a:sym typeface="Calibri"/>
              </a:rPr>
              <a:t>أداة </a:t>
            </a:r>
            <a:r>
              <a:rPr lang="en-GB" sz="1200" dirty="0" smtClean="0">
                <a:solidFill>
                  <a:schemeClr val="dk1"/>
                </a:solidFill>
                <a:latin typeface="Calibri"/>
                <a:ea typeface="Calibri"/>
                <a:cs typeface="Calibri"/>
                <a:sym typeface="Calibri"/>
              </a:rPr>
              <a:t>WWNK </a:t>
            </a:r>
            <a:r>
              <a:rPr lang="ar-JO" sz="1200" dirty="0" smtClean="0">
                <a:solidFill>
                  <a:schemeClr val="dk1"/>
                </a:solidFill>
                <a:latin typeface="Calibri"/>
                <a:ea typeface="Calibri"/>
                <a:cs typeface="Calibri"/>
                <a:sym typeface="Calibri"/>
              </a:rPr>
              <a:t> </a:t>
            </a:r>
            <a:r>
              <a:rPr lang="ar-JO" sz="1200" dirty="0" smtClean="0"/>
              <a:t>"ما نحتاج إلى معرفته“ </a:t>
            </a:r>
            <a:r>
              <a:rPr lang="ar-JO" sz="1200" dirty="0" smtClean="0">
                <a:solidFill>
                  <a:schemeClr val="dk1"/>
                </a:solidFill>
                <a:latin typeface="Calibri"/>
                <a:ea typeface="Calibri"/>
                <a:cs typeface="Calibri"/>
                <a:sym typeface="Calibri"/>
              </a:rPr>
              <a:t>لتحديد المجالات الرئيسية للمعلومات المتاحة والمفقودة.</a:t>
            </a:r>
            <a:endParaRPr dirty="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ضمان أن تشمل البروتوكولات والأدوات والمبادئ التوجيهية عمل الأطفال في العمل الإنساني (إجراءات التشغيل الموحدة لتحديد وإحالات والاستجابة لعمل الأطفال ، والرسائل ومواد البرنامج) والمتوافقة مع الأطر الوطنية (الدولية) ونشرها.</a:t>
            </a:r>
            <a:endParaRPr dirty="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بناء قدرات العاملين في مجال عمل الأطفال أثناء الاستعداد ، حيثما أمكن باستخدام هياكل التنسيق القائمة لتقديم بناء القدرات من خلالها.</a:t>
            </a:r>
            <a:endParaRPr dirty="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إعداد استراتيجيات لتعبئة الموارد مثل مخططات المانحين وإعداد العروض وما إلى ذلك</a:t>
            </a:r>
            <a:endParaRPr dirty="0"/>
          </a:p>
          <a:p>
            <a:pPr marL="0" lvl="0" indent="0" algn="l" rtl="0">
              <a:spcBef>
                <a:spcPts val="0"/>
              </a:spcBef>
              <a:spcAft>
                <a:spcPts val="0"/>
              </a:spcAft>
              <a:buNone/>
            </a:pPr>
            <a:endParaRPr dirty="0"/>
          </a:p>
        </p:txBody>
      </p:sp>
      <p:sp>
        <p:nvSpPr>
          <p:cNvPr id="340" name="Google Shape;34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2712713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JO" dirty="0" smtClean="0"/>
              <a:t>استخدم تحليل الموقف كقاعدة أدلة لإجراءات الاستجابة. التنسيق من خلال:</a:t>
            </a:r>
            <a:endParaRPr dirty="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تضمين مؤشرات عمل الأطفال في تقييمات احتياجات القطاعات المتعددة أو الفردية عبر القطاعات ذات الصلة.</a:t>
            </a:r>
            <a:endParaRPr dirty="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تحديث ونشر واستخدام راجعة البيانات الثانوية مع</a:t>
            </a:r>
            <a:r>
              <a:rPr lang="ar-JO" sz="1200" baseline="0" dirty="0" smtClean="0">
                <a:solidFill>
                  <a:schemeClr val="dk1"/>
                </a:solidFill>
                <a:latin typeface="Calibri"/>
                <a:ea typeface="Calibri"/>
                <a:cs typeface="Calibri"/>
                <a:sym typeface="Calibri"/>
              </a:rPr>
              <a:t> </a:t>
            </a:r>
            <a:r>
              <a:rPr lang="ar-JO" sz="1200" dirty="0" smtClean="0">
                <a:solidFill>
                  <a:schemeClr val="dk1"/>
                </a:solidFill>
                <a:latin typeface="Calibri"/>
                <a:ea typeface="Calibri"/>
                <a:cs typeface="Calibri"/>
                <a:sym typeface="Calibri"/>
              </a:rPr>
              <a:t>معلومات جديدة عن عمل الأطفال كقاعدة أدلة لاتخاذ إجراءات منع سريعة.</a:t>
            </a:r>
            <a:endParaRPr dirty="0"/>
          </a:p>
          <a:p>
            <a:pPr marL="171450" lvl="0" indent="-171450" algn="r" rtl="1">
              <a:spcBef>
                <a:spcPts val="0"/>
              </a:spcBef>
              <a:spcAft>
                <a:spcPts val="0"/>
              </a:spcAft>
              <a:buClr>
                <a:schemeClr val="dk1"/>
              </a:buClr>
              <a:buSzPts val="1200"/>
              <a:buFont typeface="Arial"/>
              <a:buChar char="•"/>
            </a:pPr>
            <a:r>
              <a:rPr lang="ar-JO" dirty="0" smtClean="0"/>
              <a:t>عندما يكون عمل الأطفال مصدر قلق ذي أولوية ، ضع في اعتبارك المناصرة و الدفاع لإدراج عمل</a:t>
            </a:r>
            <a:r>
              <a:rPr lang="ar-JO" baseline="0" dirty="0" smtClean="0"/>
              <a:t> </a:t>
            </a:r>
            <a:r>
              <a:rPr lang="ar-JO" dirty="0" smtClean="0"/>
              <a:t>الأطفال في الاستعراضات العامة للاحتياجات الإنسانية ، وخطط الاستجابة القطاعية واستراتيجيات الدولة ، ووضع خطط شاملة لمنع عمل الأطفال والاستجابة له ، والمناصرة ، والحوار للتأثير على استثمار أكبر بما في ذلك ( المحلية) من أجل منع عمل الأطفال وتدخلات الاستجابة والخدمات أثناء الأزمات.</a:t>
            </a:r>
            <a:endParaRPr dirty="0"/>
          </a:p>
          <a:p>
            <a:pPr marL="171450" lvl="0" indent="-171450" algn="r" rtl="1">
              <a:spcBef>
                <a:spcPts val="0"/>
              </a:spcBef>
              <a:spcAft>
                <a:spcPts val="0"/>
              </a:spcAft>
              <a:buClr>
                <a:schemeClr val="dk1"/>
              </a:buClr>
              <a:buSzPts val="1200"/>
              <a:buFont typeface="Arial"/>
              <a:buChar char="•"/>
            </a:pPr>
            <a:r>
              <a:rPr lang="ar-JO" dirty="0" smtClean="0"/>
              <a:t>إنشاء أو تحديث الأدوات والمواد لمساعدة الممارسين مثل الإجراءات التشغيلية الموحدة الواضحة لأسوأ أشكال عمل الأطفال وتلك التي تنطوي على العنف القائم على النوع الاجتماعي والرسائل الرئيسية المنسقة والمناصرة لمختلف الفئات المستهدفة.</a:t>
            </a:r>
            <a:endParaRPr dirty="0"/>
          </a:p>
          <a:p>
            <a:pPr marL="171450" lvl="0" indent="-171450" algn="r" rtl="1">
              <a:spcBef>
                <a:spcPts val="0"/>
              </a:spcBef>
              <a:spcAft>
                <a:spcPts val="0"/>
              </a:spcAft>
              <a:buClr>
                <a:schemeClr val="dk1"/>
              </a:buClr>
              <a:buSzPts val="1200"/>
              <a:buFont typeface="Arial"/>
              <a:buChar char="•"/>
            </a:pPr>
            <a:r>
              <a:rPr lang="ar-JO" dirty="0" smtClean="0"/>
              <a:t>توفير الدعم الفني والتشغيلي للجهات الفاعلة الرئيسية المحلية والوطنية في مجال عمل الأطفال لضمان فهم مشترك لمفاهيم وتشريعات عمل الأطفال ، وأشكال عمل الأطفال ذات الأولوية / توفير الدعم الفني والتشغيلي للجهات الفاعلة المحلية والوطنية في مجال عمل الأطفال لضمان فهم مشترك لمفاهيم وتشريعات عمل الأطفال ، وأشكال عمل</a:t>
            </a:r>
            <a:r>
              <a:rPr lang="ar-JO" baseline="0" dirty="0" smtClean="0"/>
              <a:t> </a:t>
            </a:r>
            <a:r>
              <a:rPr lang="ar-JO" dirty="0" smtClean="0"/>
              <a:t>الأطفال ذات الأولوية / أسوأ أشكال عمل الأطفال ، والدوافع ، وعوامل الخطر والحماية والاستراتيجيات. </a:t>
            </a:r>
          </a:p>
          <a:p>
            <a:pPr marL="171450" lvl="0" indent="-171450" algn="r" rtl="1">
              <a:spcBef>
                <a:spcPts val="0"/>
              </a:spcBef>
              <a:spcAft>
                <a:spcPts val="0"/>
              </a:spcAft>
              <a:buClr>
                <a:schemeClr val="dk1"/>
              </a:buClr>
              <a:buSzPts val="1200"/>
              <a:buFont typeface="Arial"/>
              <a:buChar char="•"/>
            </a:pPr>
            <a:r>
              <a:rPr lang="ar-JO" dirty="0" smtClean="0"/>
              <a:t>التأكد من أن عمل الأطفال والجهات الفاعلة في المجال الإنساني تفهم مخاطر عمل الأطفال المتعلقة بتدخلاتهم بحيث تكون قادرة على تقليل الآثار السلبية المحتملة للعمل الإنساني من خلال تقييمات المخاطر وسياسات الحماية ومدونات السلوك ومنع الاستغلال الجنسي والاساءة المعاملة وتدابير التحرش.</a:t>
            </a:r>
            <a:endParaRPr dirty="0"/>
          </a:p>
          <a:p>
            <a:pPr marL="171450" lvl="0" indent="-171450" algn="r" rtl="1">
              <a:spcBef>
                <a:spcPts val="0"/>
              </a:spcBef>
              <a:spcAft>
                <a:spcPts val="0"/>
              </a:spcAft>
              <a:buClr>
                <a:schemeClr val="dk1"/>
              </a:buClr>
              <a:buSzPts val="1200"/>
              <a:buFont typeface="Arial"/>
              <a:buChar char="•"/>
            </a:pPr>
            <a:r>
              <a:rPr lang="ar-JO" dirty="0" smtClean="0"/>
              <a:t>دمج عمل</a:t>
            </a:r>
            <a:r>
              <a:rPr lang="ar-JO" baseline="0" dirty="0" smtClean="0"/>
              <a:t> </a:t>
            </a:r>
            <a:r>
              <a:rPr lang="ar-JO" dirty="0" smtClean="0"/>
              <a:t>الأطفال في أدوات إدارة المعلومات الخاصة بالقطاع مثل نماذج الخرائط المشتركة واللمحات الموجزة المنسقة ولوحات المعلومات والإبلاغ عن الحالة وأدوات المراقبةوالرصد. تنسيق إدارة المعلومات بين القطاعات من أجل مراقبة عمل الأطفال / أسوأ أشكال عمل الأطفال.</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349" name="Google Shape;34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3719822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3997664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5" name="Google Shape;36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247326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0774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JO" sz="1200" dirty="0" smtClean="0">
                <a:solidFill>
                  <a:schemeClr val="dk1"/>
                </a:solidFill>
                <a:latin typeface="Calibri"/>
                <a:ea typeface="Calibri"/>
                <a:cs typeface="Calibri"/>
                <a:sym typeface="Calibri"/>
              </a:rPr>
              <a:t>اشرح عن السلطات الحكومية والهيئات الوطنية المسؤولة عن معالجة عمل الأطفال ، والتشريعات والسياسات، وتشمل الإدارة الحكومية الرئيسية والتي تكون في معظم البلدان وزارة العمل أو وزارة الرفاه أو الشؤون الاجتماعية. ولكن أيضًا ، السلطات الأخرى ذات الصلة في السياق مثل وزارات التعليم ،،والعدل والهجرة، والأمن، والزراعة، والتسجيل المدني، والشؤون الداخلية و / أو الحماية الاجتماعية. من المهم أيضًا تحديد آليات التنسيق الموجودة مسبقًا المتعلقة بعمل الأطفال ، بما في ذلك أي نوع خاص بأسوأ أشكال عمل الأطفال. سيكون لدى العديد من البلدان مجموعة عمل أو فرقة عمل وطنية للقضاء على عمل الأطفال ، مرتبطة بخطة العمل الوطنية ، وفي بعض البلدان ، توجد آليات منفصلة لتنسيق جهود مكافحة الاتجار بالبشر أو للحماية والاستجابة لتجنيد الأطفال في القوات </a:t>
            </a:r>
            <a:r>
              <a:rPr lang="en-US" sz="1200" dirty="0" smtClean="0">
                <a:solidFill>
                  <a:schemeClr val="dk1"/>
                </a:solidFill>
                <a:latin typeface="Calibri"/>
                <a:ea typeface="Calibri"/>
                <a:cs typeface="Calibri"/>
                <a:sym typeface="Calibri"/>
              </a:rPr>
              <a:t>/</a:t>
            </a:r>
            <a:r>
              <a:rPr lang="ar-JO" sz="1200" dirty="0" smtClean="0">
                <a:solidFill>
                  <a:schemeClr val="dk1"/>
                </a:solidFill>
                <a:latin typeface="Calibri"/>
                <a:ea typeface="Calibri"/>
                <a:cs typeface="Calibri"/>
                <a:sym typeface="Calibri"/>
              </a:rPr>
              <a:t> الجماعات</a:t>
            </a:r>
            <a:r>
              <a:rPr lang="ar-JO" sz="1200" baseline="0" dirty="0" smtClean="0">
                <a:solidFill>
                  <a:schemeClr val="dk1"/>
                </a:solidFill>
                <a:latin typeface="Calibri"/>
                <a:ea typeface="Calibri"/>
                <a:cs typeface="Calibri"/>
                <a:sym typeface="Calibri"/>
              </a:rPr>
              <a:t> </a:t>
            </a:r>
            <a:r>
              <a:rPr lang="ar-JO" sz="1200" dirty="0" smtClean="0">
                <a:solidFill>
                  <a:schemeClr val="dk1"/>
                </a:solidFill>
                <a:latin typeface="Calibri"/>
                <a:ea typeface="Calibri"/>
                <a:cs typeface="Calibri"/>
                <a:sym typeface="Calibri"/>
              </a:rPr>
              <a:t>المسلحة.</a:t>
            </a:r>
            <a:endParaRPr dirty="0"/>
          </a:p>
        </p:txBody>
      </p:sp>
      <p:sp>
        <p:nvSpPr>
          <p:cNvPr id="246" name="Google Shape;2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329638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ar-JO" dirty="0" smtClean="0"/>
              <a:t>اشرح الهياكل التنسيقية الممكنة لعمل الأطفال وتشمل:</a:t>
            </a:r>
            <a:endParaRPr dirty="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قطاع واحد يقود الاستجابة لعمل الأطفال: على سبيل المثال ، قطاع حماية الطفل أو مجموعة تنسيق قطاع التعليم وتضم جهات فاعلة أخرى في القطاع. يتم ذلك غالبًا من خلال فريق عمل محدد ضمن مجموعة التنسيق القطاعي.</a:t>
            </a:r>
            <a:endParaRPr dirty="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قد يكون الخيار الآخر هو عندما تقود فيه قطاعات متعددة بشكل مشترك استجابة عمل الأطفال من خلال مجموعة تنسيق عمل الأطفال المعينة المشتركة بين القطاعات ، وتشمل ممثلين عن القطاعات الرئيسية والقطاع الخاص والحكومة والجهات الفاعلة في المجتمع المدني ، اعتمادًا على السياق الذي قد يكونون فيه، قد تكون بقيادة وزارة العمل أو جهة إنسانية.</a:t>
            </a:r>
            <a:endParaRPr dirty="0"/>
          </a:p>
          <a:p>
            <a:pPr marL="171450" lvl="0" indent="-171450" algn="r" rtl="1">
              <a:spcBef>
                <a:spcPts val="0"/>
              </a:spcBef>
              <a:spcAft>
                <a:spcPts val="0"/>
              </a:spcAft>
              <a:buClr>
                <a:schemeClr val="dk1"/>
              </a:buClr>
              <a:buSzPts val="1200"/>
              <a:buFont typeface="Arial"/>
              <a:buChar char="•"/>
            </a:pPr>
            <a:r>
              <a:rPr lang="ar-JO" dirty="0" smtClean="0"/>
              <a:t>يتمثل الخيار الأخير في أن تكون الاستجابة لعمل الأطفال بقيادة وكالة حكومية ، ويتم تضمين قضايا عمل الأطفال الإنسانية في هياكل تنسيق عمل الأطفال التي تقودها الحكومة. هذا مهم بشكل خاص عندما تكون هناك إدارات نشطة لعمل الأطفال ، أو أنظمة مراقبة عمل الأطفال إضافة</a:t>
            </a:r>
            <a:r>
              <a:rPr lang="ar-JO" baseline="0" dirty="0" smtClean="0"/>
              <a:t> ل</a:t>
            </a:r>
            <a:r>
              <a:rPr lang="ar-JO" dirty="0" smtClean="0"/>
              <a:t>لموارد والخبرات والقدرات المطلوبة</a:t>
            </a:r>
            <a:endParaRPr dirty="0"/>
          </a:p>
        </p:txBody>
      </p:sp>
      <p:sp>
        <p:nvSpPr>
          <p:cNvPr id="254" name="Google Shape;25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762532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JO" sz="1200" dirty="0" smtClean="0">
                <a:solidFill>
                  <a:schemeClr val="dk1"/>
                </a:solidFill>
                <a:latin typeface="Calibri"/>
                <a:ea typeface="Calibri"/>
                <a:cs typeface="Calibri"/>
                <a:sym typeface="Calibri"/>
              </a:rPr>
              <a:t>اشرح أن إنشاء هيكل تنسيق مناسب للسياق يتم بشكل أفضل بالاشتراك مع الوكالة الحكومية الرائدة في مجال عمل الأطفال. إن الوضع الإنساني وانتشار عمل الأطفال والقدرات الحالية ستقود العديد من القرارات حول الهيكلية. حيثما أمكن ، تعزيز قدرة هياكل تنسيق عمل الأطفال الحالية بدلاً من إنشاء أنظمة موازية ، وتعيين وكالة رائدة. في حين أن الحكومات هي المسؤولة في نهاية المطاف ، في الأزمات واسعة النطاق أو المعقدة وفي ظروف ضعف الموارد ، فإن تنسيق الجهود الإنسانية لمنع عمل الأطفال والاستجابة له غالبًا ما يكون (بشكل مشترك) بقيادة جهات فاعلة أخرى. النظر في المستوى المطلوب للتنسيق من أجل الوقاية الفعالة من عمل الأطفال والاستجابة له وتعزيز التنسيق بين القطاعات التي تشمل جميع الجهات الفاعلة ذات الصلة ، عبر الوزارات ذات الصلة ، ووكالات الأمم المتحدة ، ومجموعات التنسيق الأخرى ، والمنظمات غير الحكومية المحلية والوطنية والدولية ، وحيثما كان ذلك مناسبًا وحيثما وجدت، قم</a:t>
            </a:r>
            <a:r>
              <a:rPr lang="ar-JO" sz="1200" baseline="0" dirty="0" smtClean="0">
                <a:solidFill>
                  <a:schemeClr val="dk1"/>
                </a:solidFill>
                <a:latin typeface="Calibri"/>
                <a:ea typeface="Calibri"/>
                <a:cs typeface="Calibri"/>
                <a:sym typeface="Calibri"/>
              </a:rPr>
              <a:t> ب</a:t>
            </a:r>
            <a:r>
              <a:rPr lang="ar-JO" sz="1200" dirty="0" smtClean="0">
                <a:solidFill>
                  <a:schemeClr val="dk1"/>
                </a:solidFill>
                <a:latin typeface="Calibri"/>
                <a:ea typeface="Calibri"/>
                <a:cs typeface="Calibri"/>
                <a:sym typeface="Calibri"/>
              </a:rPr>
              <a:t>إشراك النقابات وجمعيات أصحاب العمل ومنظمات العمال وجمعيات الأطفال العاملين.</a:t>
            </a:r>
            <a:endParaRPr dirty="0"/>
          </a:p>
        </p:txBody>
      </p:sp>
      <p:sp>
        <p:nvSpPr>
          <p:cNvPr id="262" name="Google Shape;2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4108282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JO" sz="1200" dirty="0" smtClean="0">
                <a:solidFill>
                  <a:schemeClr val="dk1"/>
                </a:solidFill>
                <a:latin typeface="Calibri"/>
                <a:ea typeface="Calibri"/>
                <a:cs typeface="Calibri"/>
                <a:sym typeface="Calibri"/>
              </a:rPr>
              <a:t>اشرح أنه من المهم المساعدة في تسهيل مشاركة مجموعة من الجهات الفاعلة في التنسيق.</a:t>
            </a:r>
          </a:p>
          <a:p>
            <a:pPr marL="0" marR="0" lvl="0" indent="0" algn="r" rtl="1">
              <a:lnSpc>
                <a:spcPct val="100000"/>
              </a:lnSpc>
              <a:spcBef>
                <a:spcPts val="0"/>
              </a:spcBef>
              <a:spcAft>
                <a:spcPts val="0"/>
              </a:spcAft>
              <a:buClr>
                <a:schemeClr val="dk1"/>
              </a:buClr>
              <a:buSzPts val="1200"/>
              <a:buFont typeface="Calibri"/>
              <a:buNone/>
            </a:pPr>
            <a:r>
              <a:rPr lang="ar-JO" sz="1200" dirty="0" smtClean="0">
                <a:solidFill>
                  <a:schemeClr val="dk1"/>
                </a:solidFill>
                <a:latin typeface="Calibri"/>
                <a:ea typeface="Calibri"/>
                <a:cs typeface="Calibri"/>
                <a:sym typeface="Calibri"/>
              </a:rPr>
              <a:t>بالإضافة إلى أولئك من الحكومة (مثل أولئك الذين يعملون على القضاء على عمل الأطفال في السياقات غير الإنسانية - الذين يمكن أن يساعد تعاونهم في تبادل التعلم والبناء على الجهود الحالية لمعالجة عمل</a:t>
            </a:r>
            <a:r>
              <a:rPr lang="ar-JO" sz="1200" baseline="0" dirty="0" smtClean="0">
                <a:solidFill>
                  <a:schemeClr val="dk1"/>
                </a:solidFill>
                <a:latin typeface="Calibri"/>
                <a:ea typeface="Calibri"/>
                <a:cs typeface="Calibri"/>
                <a:sym typeface="Calibri"/>
              </a:rPr>
              <a:t> </a:t>
            </a:r>
            <a:r>
              <a:rPr lang="ar-JO" sz="1200" dirty="0" smtClean="0">
                <a:solidFill>
                  <a:schemeClr val="dk1"/>
                </a:solidFill>
                <a:latin typeface="Calibri"/>
                <a:ea typeface="Calibri"/>
                <a:cs typeface="Calibri"/>
                <a:sym typeface="Calibri"/>
              </a:rPr>
              <a:t>الأطفال) ، ومجموعة من الجهات الفاعلة من جميع القطاعات ذات الصلة التي توفر الخدمات الأساسية اللازمة لحماية وسحب الأطفال من عمل الأطفال.</a:t>
            </a:r>
          </a:p>
          <a:p>
            <a:pPr marL="0" marR="0" lvl="0" indent="0" algn="r" rtl="1">
              <a:lnSpc>
                <a:spcPct val="100000"/>
              </a:lnSpc>
              <a:spcBef>
                <a:spcPts val="0"/>
              </a:spcBef>
              <a:spcAft>
                <a:spcPts val="0"/>
              </a:spcAft>
              <a:buClr>
                <a:schemeClr val="dk1"/>
              </a:buClr>
              <a:buSzPts val="1200"/>
              <a:buFont typeface="Calibri"/>
              <a:buNone/>
            </a:pPr>
            <a:r>
              <a:rPr lang="ar-JO" sz="1200" dirty="0" smtClean="0">
                <a:solidFill>
                  <a:schemeClr val="dk1"/>
                </a:solidFill>
                <a:latin typeface="Calibri"/>
                <a:ea typeface="Calibri"/>
                <a:cs typeface="Calibri"/>
                <a:sym typeface="Calibri"/>
              </a:rPr>
              <a:t>يمكن تعزيز مشاركة الجهات الفاعلة الوطنية والمحلية والمجتمعية من خلال تطوير الإحاطات والمواد والأدوات وزيادة الوعي وبناء القدرات والدروس المستفادة التي تراعي اللغة والثقافة المحلية.</a:t>
            </a:r>
            <a:endParaRPr dirty="0"/>
          </a:p>
          <a:p>
            <a:pPr marL="0" lvl="0" indent="0" algn="r" rtl="1">
              <a:spcBef>
                <a:spcPts val="0"/>
              </a:spcBef>
              <a:spcAft>
                <a:spcPts val="0"/>
              </a:spcAft>
              <a:buNone/>
            </a:pP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70" name="Google Shape;27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2233706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ar-JO" sz="1200" dirty="0" smtClean="0">
                <a:solidFill>
                  <a:schemeClr val="dk1"/>
                </a:solidFill>
                <a:latin typeface="Calibri"/>
                <a:ea typeface="Calibri"/>
                <a:cs typeface="Calibri"/>
                <a:sym typeface="Calibri"/>
              </a:rPr>
              <a:t>اشرح ذلك</a:t>
            </a:r>
            <a:endParaRPr dirty="0" smtClean="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الاستعداد للطوارئ ، لضمان إدراج عمل الأطفال في الاستعداد المنسق والتخطيط للسيناريوهات وأنشطة الحد من مخاطر الكوارث والإستعداد لحالات الطوارئ مدرج في برامج وخطط التنمية الوطنية طويلة الأجل للقضاء على عمل الأطفال ؛</a:t>
            </a:r>
            <a:endParaRPr dirty="0" smtClean="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إدارة البيانات والمعلومات لضمان تنسيق مؤشرات وتقييم عمل الأطفال عبر القطاعات لتحليل ورسم خرائط ومراقبة عمل الأطفال وإجراءات المنع والاستجابة الخاصة به ؛</a:t>
            </a:r>
            <a:endParaRPr dirty="0" smtClean="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التخطيط الاستراتيجي لضمان إدراج عمل الأطفال في الاستراتيجيات الإنسانية واستهداف وتطوير إطار عمل متعدد القطاعات للحماية والاستجابة وعدم الإضرار؛</a:t>
            </a:r>
            <a:endParaRPr dirty="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دعم تطوير أو تعزيز مسارات الإحالة لتلبية احتياجات الأطفال المعرضين لخطر عمل الأطفال أو العاملين في أسوأ أشكال عمل الأطفال ، بما في ذلك تلك التي تنطوي على العنف القائم على النوع الاجتماعي ؛</a:t>
            </a:r>
            <a:endParaRPr dirty="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توفير القدرات والدعم الفني والتشغيلي للجهات الفاعلة الحكومية وغير الحكومية ذات الصلة ، بما في ذلك معالجة مخاوف عمل</a:t>
            </a:r>
            <a:r>
              <a:rPr lang="ar-JO" sz="1200" baseline="0" dirty="0" smtClean="0">
                <a:solidFill>
                  <a:schemeClr val="dk1"/>
                </a:solidFill>
                <a:latin typeface="Calibri"/>
                <a:ea typeface="Calibri"/>
                <a:cs typeface="Calibri"/>
                <a:sym typeface="Calibri"/>
              </a:rPr>
              <a:t> </a:t>
            </a:r>
            <a:r>
              <a:rPr lang="ar-JO" sz="1200" dirty="0" smtClean="0">
                <a:solidFill>
                  <a:schemeClr val="dk1"/>
                </a:solidFill>
                <a:latin typeface="Calibri"/>
                <a:ea typeface="Calibri"/>
                <a:cs typeface="Calibri"/>
                <a:sym typeface="Calibri"/>
              </a:rPr>
              <a:t>الأطفال ذات الأولوية ، وتلبية المعايير الدنيا لمنع عمل الأطفال وإجراءات الاستجابة وتطوير بناء القدرات وتطوير الأدوات ؛</a:t>
            </a:r>
            <a:endParaRPr dirty="0"/>
          </a:p>
          <a:p>
            <a:pPr marL="171450" lvl="0" indent="-171450" algn="r" rtl="1">
              <a:spcBef>
                <a:spcPts val="0"/>
              </a:spcBef>
              <a:spcAft>
                <a:spcPts val="0"/>
              </a:spcAft>
              <a:buClr>
                <a:schemeClr val="dk1"/>
              </a:buClr>
              <a:buSzPts val="1200"/>
              <a:buFont typeface="Arial"/>
              <a:buChar char="•"/>
            </a:pPr>
            <a:r>
              <a:rPr lang="ar-JO" sz="1200" dirty="0" smtClean="0">
                <a:solidFill>
                  <a:schemeClr val="dk1"/>
                </a:solidFill>
                <a:latin typeface="Calibri"/>
                <a:ea typeface="Calibri"/>
                <a:cs typeface="Calibri"/>
                <a:sym typeface="Calibri"/>
              </a:rPr>
              <a:t>وضع تدابير لمنع عمل الأطفال المتعلقة بالعمل الإنساني بما في ذلك الجهود المبذولة للحد من عوامل خطر عمل الأطفال وتقليل الآثار السلبية المحتملة المتعلقة بالتدخلات التنظيمية ، وبناء قدرات الأمم المتحدة والمنظمات غير الحكومية والجهات الفاعلة الحكومية والخاصة بشأن صون الطفل ومنع الاستغلال الجنسي والاساءة والتحرش</a:t>
            </a:r>
            <a:endParaRPr dirty="0"/>
          </a:p>
          <a:p>
            <a:pPr marL="171450" lvl="0" indent="-95250" algn="l" rtl="0">
              <a:spcBef>
                <a:spcPts val="0"/>
              </a:spcBef>
              <a:spcAft>
                <a:spcPts val="0"/>
              </a:spcAft>
              <a:buClr>
                <a:schemeClr val="dk1"/>
              </a:buClr>
              <a:buSzPts val="1200"/>
              <a:buFont typeface="Arial"/>
              <a:buNone/>
            </a:pPr>
            <a:endParaRPr dirty="0"/>
          </a:p>
        </p:txBody>
      </p:sp>
      <p:sp>
        <p:nvSpPr>
          <p:cNvPr id="278" name="Google Shape;27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112446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6" name="Google Shape;28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17704999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20"/>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20"/>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15" name="Google Shape;15;p20"/>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20"/>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63"/>
        <p:cNvGrpSpPr/>
        <p:nvPr/>
      </p:nvGrpSpPr>
      <p:grpSpPr>
        <a:xfrm>
          <a:off x="0" y="0"/>
          <a:ext cx="0" cy="0"/>
          <a:chOff x="0" y="0"/>
          <a:chExt cx="0" cy="0"/>
        </a:xfrm>
      </p:grpSpPr>
      <p:sp>
        <p:nvSpPr>
          <p:cNvPr id="64" name="Google Shape;6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9"/>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66" name="Google Shape;66;p29"/>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67" name="Google Shape;67;p2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9"/>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0"/>
        <p:cNvGrpSpPr/>
        <p:nvPr/>
      </p:nvGrpSpPr>
      <p:grpSpPr>
        <a:xfrm>
          <a:off x="0" y="0"/>
          <a:ext cx="0" cy="0"/>
          <a:chOff x="0" y="0"/>
          <a:chExt cx="0" cy="0"/>
        </a:xfrm>
      </p:grpSpPr>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30"/>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73" name="Google Shape;73;p30"/>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74" name="Google Shape;74;p3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77"/>
        <p:cNvGrpSpPr/>
        <p:nvPr/>
      </p:nvGrpSpPr>
      <p:grpSpPr>
        <a:xfrm>
          <a:off x="0" y="0"/>
          <a:ext cx="0" cy="0"/>
          <a:chOff x="0" y="0"/>
          <a:chExt cx="0" cy="0"/>
        </a:xfrm>
      </p:grpSpPr>
      <p:sp>
        <p:nvSpPr>
          <p:cNvPr id="78" name="Google Shape;78;p3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9" name="Google Shape;79;p31"/>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80" name="Google Shape;80;p31"/>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31"/>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1"/>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83"/>
        <p:cNvGrpSpPr/>
        <p:nvPr/>
      </p:nvGrpSpPr>
      <p:grpSpPr>
        <a:xfrm>
          <a:off x="0" y="0"/>
          <a:ext cx="0" cy="0"/>
          <a:chOff x="0" y="0"/>
          <a:chExt cx="0" cy="0"/>
        </a:xfrm>
      </p:grpSpPr>
      <p:sp>
        <p:nvSpPr>
          <p:cNvPr id="84" name="Google Shape;84;p3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5" name="Google Shape;85;p32"/>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86" name="Google Shape;86;p32"/>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32"/>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2"/>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89"/>
        <p:cNvGrpSpPr/>
        <p:nvPr/>
      </p:nvGrpSpPr>
      <p:grpSpPr>
        <a:xfrm>
          <a:off x="0" y="0"/>
          <a:ext cx="0" cy="0"/>
          <a:chOff x="0" y="0"/>
          <a:chExt cx="0" cy="0"/>
        </a:xfrm>
      </p:grpSpPr>
      <p:grpSp>
        <p:nvGrpSpPr>
          <p:cNvPr id="90" name="Google Shape;90;p33"/>
          <p:cNvGrpSpPr/>
          <p:nvPr/>
        </p:nvGrpSpPr>
        <p:grpSpPr>
          <a:xfrm>
            <a:off x="0" y="5303520"/>
            <a:ext cx="12192000" cy="1639827"/>
            <a:chOff x="0" y="5303520"/>
            <a:chExt cx="12192000" cy="1639827"/>
          </a:xfrm>
        </p:grpSpPr>
        <p:pic>
          <p:nvPicPr>
            <p:cNvPr id="91" name="Google Shape;91;p33"/>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2" name="Google Shape;92;p33"/>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93" name="Google Shape;93;p3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3"/>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3"/>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96"/>
        <p:cNvGrpSpPr/>
        <p:nvPr/>
      </p:nvGrpSpPr>
      <p:grpSpPr>
        <a:xfrm>
          <a:off x="0" y="0"/>
          <a:ext cx="0" cy="0"/>
          <a:chOff x="0" y="0"/>
          <a:chExt cx="0" cy="0"/>
        </a:xfrm>
      </p:grpSpPr>
      <p:grpSp>
        <p:nvGrpSpPr>
          <p:cNvPr id="97" name="Google Shape;97;p34"/>
          <p:cNvGrpSpPr/>
          <p:nvPr/>
        </p:nvGrpSpPr>
        <p:grpSpPr>
          <a:xfrm>
            <a:off x="0" y="5303520"/>
            <a:ext cx="12192000" cy="1639827"/>
            <a:chOff x="0" y="5303520"/>
            <a:chExt cx="12192000" cy="1639827"/>
          </a:xfrm>
        </p:grpSpPr>
        <p:pic>
          <p:nvPicPr>
            <p:cNvPr id="98" name="Google Shape;98;p34"/>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9" name="Google Shape;99;p34"/>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00" name="Google Shape;100;p3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4"/>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34"/>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03"/>
        <p:cNvGrpSpPr/>
        <p:nvPr/>
      </p:nvGrpSpPr>
      <p:grpSpPr>
        <a:xfrm>
          <a:off x="0" y="0"/>
          <a:ext cx="0" cy="0"/>
          <a:chOff x="0" y="0"/>
          <a:chExt cx="0" cy="0"/>
        </a:xfrm>
      </p:grpSpPr>
      <p:sp>
        <p:nvSpPr>
          <p:cNvPr id="104" name="Google Shape;104;p3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35"/>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5"/>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7" name="Google Shape;107;p35"/>
          <p:cNvGrpSpPr/>
          <p:nvPr/>
        </p:nvGrpSpPr>
        <p:grpSpPr>
          <a:xfrm>
            <a:off x="0" y="5303520"/>
            <a:ext cx="12192000" cy="1639827"/>
            <a:chOff x="0" y="5303520"/>
            <a:chExt cx="12192000" cy="1639827"/>
          </a:xfrm>
        </p:grpSpPr>
        <p:pic>
          <p:nvPicPr>
            <p:cNvPr id="108" name="Google Shape;108;p35"/>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09" name="Google Shape;109;p35"/>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10"/>
        <p:cNvGrpSpPr/>
        <p:nvPr/>
      </p:nvGrpSpPr>
      <p:grpSpPr>
        <a:xfrm>
          <a:off x="0" y="0"/>
          <a:ext cx="0" cy="0"/>
          <a:chOff x="0" y="0"/>
          <a:chExt cx="0" cy="0"/>
        </a:xfrm>
      </p:grpSpPr>
      <p:grpSp>
        <p:nvGrpSpPr>
          <p:cNvPr id="111" name="Google Shape;111;p36"/>
          <p:cNvGrpSpPr/>
          <p:nvPr/>
        </p:nvGrpSpPr>
        <p:grpSpPr>
          <a:xfrm>
            <a:off x="0" y="5303520"/>
            <a:ext cx="12192000" cy="1639827"/>
            <a:chOff x="0" y="5303520"/>
            <a:chExt cx="12192000" cy="1639827"/>
          </a:xfrm>
        </p:grpSpPr>
        <p:pic>
          <p:nvPicPr>
            <p:cNvPr id="112" name="Google Shape;112;p3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13" name="Google Shape;113;p3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14" name="Google Shape;114;p36"/>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6"/>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17"/>
        <p:cNvGrpSpPr/>
        <p:nvPr/>
      </p:nvGrpSpPr>
      <p:grpSpPr>
        <a:xfrm>
          <a:off x="0" y="0"/>
          <a:ext cx="0" cy="0"/>
          <a:chOff x="0" y="0"/>
          <a:chExt cx="0" cy="0"/>
        </a:xfrm>
      </p:grpSpPr>
      <p:sp>
        <p:nvSpPr>
          <p:cNvPr id="118" name="Google Shape;118;p3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9" name="Google Shape;119;p37"/>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0" name="Google Shape;120;p37"/>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37"/>
          <p:cNvSpPr>
            <a:spLocks noGrp="1"/>
          </p:cNvSpPr>
          <p:nvPr>
            <p:ph type="pic" idx="2"/>
          </p:nvPr>
        </p:nvSpPr>
        <p:spPr>
          <a:xfrm>
            <a:off x="0" y="0"/>
            <a:ext cx="4340225" cy="6858000"/>
          </a:xfrm>
          <a:prstGeom prst="rect">
            <a:avLst/>
          </a:prstGeom>
          <a:noFill/>
          <a:ln>
            <a:noFill/>
          </a:ln>
        </p:spPr>
      </p:sp>
      <p:sp>
        <p:nvSpPr>
          <p:cNvPr id="122" name="Google Shape;122;p3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23"/>
        <p:cNvGrpSpPr/>
        <p:nvPr/>
      </p:nvGrpSpPr>
      <p:grpSpPr>
        <a:xfrm>
          <a:off x="0" y="0"/>
          <a:ext cx="0" cy="0"/>
          <a:chOff x="0" y="0"/>
          <a:chExt cx="0" cy="0"/>
        </a:xfrm>
      </p:grpSpPr>
      <p:sp>
        <p:nvSpPr>
          <p:cNvPr id="124" name="Google Shape;124;p38"/>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5" name="Google Shape;125;p38"/>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26" name="Google Shape;126;p38"/>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38"/>
          <p:cNvSpPr>
            <a:spLocks noGrp="1"/>
          </p:cNvSpPr>
          <p:nvPr>
            <p:ph type="pic" idx="2"/>
          </p:nvPr>
        </p:nvSpPr>
        <p:spPr>
          <a:xfrm>
            <a:off x="0" y="0"/>
            <a:ext cx="4340225" cy="6858000"/>
          </a:xfrm>
          <a:prstGeom prst="rect">
            <a:avLst/>
          </a:prstGeom>
          <a:noFill/>
          <a:ln>
            <a:noFill/>
          </a:ln>
        </p:spPr>
      </p:sp>
      <p:sp>
        <p:nvSpPr>
          <p:cNvPr id="128" name="Google Shape;128;p38"/>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1"/>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1"/>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29"/>
        <p:cNvGrpSpPr/>
        <p:nvPr/>
      </p:nvGrpSpPr>
      <p:grpSpPr>
        <a:xfrm>
          <a:off x="0" y="0"/>
          <a:ext cx="0" cy="0"/>
          <a:chOff x="0" y="0"/>
          <a:chExt cx="0" cy="0"/>
        </a:xfrm>
      </p:grpSpPr>
      <p:sp>
        <p:nvSpPr>
          <p:cNvPr id="130" name="Google Shape;130;p39"/>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1" name="Google Shape;131;p39"/>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2" name="Google Shape;132;p39"/>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39"/>
          <p:cNvSpPr>
            <a:spLocks noGrp="1"/>
          </p:cNvSpPr>
          <p:nvPr>
            <p:ph type="pic" idx="2"/>
          </p:nvPr>
        </p:nvSpPr>
        <p:spPr>
          <a:xfrm>
            <a:off x="0" y="0"/>
            <a:ext cx="4340225" cy="6858000"/>
          </a:xfrm>
          <a:prstGeom prst="rect">
            <a:avLst/>
          </a:prstGeom>
          <a:noFill/>
          <a:ln>
            <a:noFill/>
          </a:ln>
        </p:spPr>
      </p:sp>
      <p:sp>
        <p:nvSpPr>
          <p:cNvPr id="134" name="Google Shape;134;p39"/>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35"/>
        <p:cNvGrpSpPr/>
        <p:nvPr/>
      </p:nvGrpSpPr>
      <p:grpSpPr>
        <a:xfrm>
          <a:off x="0" y="0"/>
          <a:ext cx="0" cy="0"/>
          <a:chOff x="0" y="0"/>
          <a:chExt cx="0" cy="0"/>
        </a:xfrm>
      </p:grpSpPr>
      <p:sp>
        <p:nvSpPr>
          <p:cNvPr id="136" name="Google Shape;136;p40"/>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7" name="Google Shape;137;p40"/>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8" name="Google Shape;138;p40"/>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40"/>
          <p:cNvSpPr>
            <a:spLocks noGrp="1"/>
          </p:cNvSpPr>
          <p:nvPr>
            <p:ph type="pic" idx="2"/>
          </p:nvPr>
        </p:nvSpPr>
        <p:spPr>
          <a:xfrm>
            <a:off x="0" y="0"/>
            <a:ext cx="4340225" cy="6858000"/>
          </a:xfrm>
          <a:prstGeom prst="rect">
            <a:avLst/>
          </a:prstGeom>
          <a:noFill/>
          <a:ln>
            <a:noFill/>
          </a:ln>
        </p:spPr>
      </p:sp>
      <p:sp>
        <p:nvSpPr>
          <p:cNvPr id="140" name="Google Shape;140;p40"/>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1"/>
        <p:cNvGrpSpPr/>
        <p:nvPr/>
      </p:nvGrpSpPr>
      <p:grpSpPr>
        <a:xfrm>
          <a:off x="0" y="0"/>
          <a:ext cx="0" cy="0"/>
          <a:chOff x="0" y="0"/>
          <a:chExt cx="0" cy="0"/>
        </a:xfrm>
      </p:grpSpPr>
      <p:sp>
        <p:nvSpPr>
          <p:cNvPr id="142" name="Google Shape;142;p41"/>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3" name="Google Shape;143;p41"/>
          <p:cNvGrpSpPr/>
          <p:nvPr/>
        </p:nvGrpSpPr>
        <p:grpSpPr>
          <a:xfrm>
            <a:off x="-208788" y="0"/>
            <a:ext cx="12609576" cy="2174490"/>
            <a:chOff x="0" y="5043119"/>
            <a:chExt cx="12192000" cy="1814883"/>
          </a:xfrm>
        </p:grpSpPr>
        <p:pic>
          <p:nvPicPr>
            <p:cNvPr id="144" name="Google Shape;144;p4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5" name="Google Shape;145;p4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46" name="Google Shape;146;p4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7" name="Google Shape;147;p4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4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4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4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4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4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4"/>
        <p:cNvGrpSpPr/>
        <p:nvPr/>
      </p:nvGrpSpPr>
      <p:grpSpPr>
        <a:xfrm>
          <a:off x="0" y="0"/>
          <a:ext cx="0" cy="0"/>
          <a:chOff x="0" y="0"/>
          <a:chExt cx="0" cy="0"/>
        </a:xfrm>
      </p:grpSpPr>
      <p:sp>
        <p:nvSpPr>
          <p:cNvPr id="155" name="Google Shape;155;p42"/>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6" name="Google Shape;156;p42"/>
          <p:cNvGrpSpPr/>
          <p:nvPr/>
        </p:nvGrpSpPr>
        <p:grpSpPr>
          <a:xfrm>
            <a:off x="-208788" y="0"/>
            <a:ext cx="12609576" cy="2174490"/>
            <a:chOff x="0" y="5043119"/>
            <a:chExt cx="12192000" cy="1814883"/>
          </a:xfrm>
        </p:grpSpPr>
        <p:pic>
          <p:nvPicPr>
            <p:cNvPr id="157" name="Google Shape;157;p42"/>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8" name="Google Shape;158;p42"/>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59" name="Google Shape;159;p42"/>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0" name="Google Shape;160;p42"/>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42"/>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42"/>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42"/>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42"/>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42"/>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42"/>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7"/>
        <p:cNvGrpSpPr/>
        <p:nvPr/>
      </p:nvGrpSpPr>
      <p:grpSpPr>
        <a:xfrm>
          <a:off x="0" y="0"/>
          <a:ext cx="0" cy="0"/>
          <a:chOff x="0" y="0"/>
          <a:chExt cx="0" cy="0"/>
        </a:xfrm>
      </p:grpSpPr>
      <p:sp>
        <p:nvSpPr>
          <p:cNvPr id="168" name="Google Shape;168;p43"/>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9" name="Google Shape;169;p43"/>
          <p:cNvGrpSpPr/>
          <p:nvPr/>
        </p:nvGrpSpPr>
        <p:grpSpPr>
          <a:xfrm>
            <a:off x="-208788" y="0"/>
            <a:ext cx="12609576" cy="2174490"/>
            <a:chOff x="0" y="5043119"/>
            <a:chExt cx="12192000" cy="1814883"/>
          </a:xfrm>
        </p:grpSpPr>
        <p:pic>
          <p:nvPicPr>
            <p:cNvPr id="170" name="Google Shape;170;p43"/>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1" name="Google Shape;171;p43"/>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2" name="Google Shape;172;p43"/>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3" name="Google Shape;173;p43"/>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43"/>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43"/>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43"/>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43"/>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43"/>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43"/>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44"/>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44"/>
          <p:cNvGrpSpPr/>
          <p:nvPr/>
        </p:nvGrpSpPr>
        <p:grpSpPr>
          <a:xfrm>
            <a:off x="-208788" y="0"/>
            <a:ext cx="12609576" cy="2174490"/>
            <a:chOff x="0" y="5043119"/>
            <a:chExt cx="12192000" cy="1814883"/>
          </a:xfrm>
        </p:grpSpPr>
        <p:pic>
          <p:nvPicPr>
            <p:cNvPr id="183" name="Google Shape;183;p44"/>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44"/>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44"/>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44"/>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44"/>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44"/>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44"/>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44"/>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44"/>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44"/>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45"/>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45"/>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45"/>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4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4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4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46"/>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46"/>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46"/>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46"/>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46"/>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46"/>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47"/>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47"/>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47"/>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47"/>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47"/>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47"/>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48"/>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48"/>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48"/>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48"/>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48"/>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48"/>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22"/>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2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2"/>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27"/>
        <p:cNvGrpSpPr/>
        <p:nvPr/>
      </p:nvGrpSpPr>
      <p:grpSpPr>
        <a:xfrm>
          <a:off x="0" y="0"/>
          <a:ext cx="0" cy="0"/>
          <a:chOff x="0" y="0"/>
          <a:chExt cx="0" cy="0"/>
        </a:xfrm>
      </p:grpSpPr>
      <p:sp>
        <p:nvSpPr>
          <p:cNvPr id="28" name="Google Shape;2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23"/>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30" name="Google Shape;30;p23"/>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31" name="Google Shape;31;p2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24"/>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6794"/>
              </a:solidFill>
              <a:latin typeface="Calibri"/>
              <a:ea typeface="Calibri"/>
              <a:cs typeface="Calibri"/>
              <a:sym typeface="Calibri"/>
            </a:endParaRPr>
          </a:p>
        </p:txBody>
      </p:sp>
      <p:pic>
        <p:nvPicPr>
          <p:cNvPr id="37" name="Google Shape;37;p24"/>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38" name="Google Shape;38;p24"/>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4"/>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41"/>
        <p:cNvGrpSpPr/>
        <p:nvPr/>
      </p:nvGrpSpPr>
      <p:grpSpPr>
        <a:xfrm>
          <a:off x="0" y="0"/>
          <a:ext cx="0" cy="0"/>
          <a:chOff x="0" y="0"/>
          <a:chExt cx="0" cy="0"/>
        </a:xfrm>
      </p:grpSpPr>
      <p:sp>
        <p:nvSpPr>
          <p:cNvPr id="42" name="Google Shape;42;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3" name="Google Shape;43;p2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44" name="Google Shape;44;p2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2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47"/>
        <p:cNvGrpSpPr/>
        <p:nvPr/>
      </p:nvGrpSpPr>
      <p:grpSpPr>
        <a:xfrm>
          <a:off x="0" y="0"/>
          <a:ext cx="0" cy="0"/>
          <a:chOff x="0" y="0"/>
          <a:chExt cx="0" cy="0"/>
        </a:xfrm>
      </p:grpSpPr>
      <p:sp>
        <p:nvSpPr>
          <p:cNvPr id="48" name="Google Shape;48;p2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9" name="Google Shape;49;p26"/>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50" name="Google Shape;50;p26"/>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26"/>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6"/>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27"/>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27"/>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7"/>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7"/>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28"/>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28"/>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8"/>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8"/>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
          <p:cNvSpPr/>
          <p:nvPr/>
        </p:nvSpPr>
        <p:spPr>
          <a:xfrm>
            <a:off x="455489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1"/>
          <p:cNvSpPr txBox="1"/>
          <p:nvPr/>
        </p:nvSpPr>
        <p:spPr>
          <a:xfrm>
            <a:off x="5036708" y="358642"/>
            <a:ext cx="6580750" cy="3229384"/>
          </a:xfrm>
          <a:prstGeom prst="rect">
            <a:avLst/>
          </a:prstGeom>
          <a:noFill/>
          <a:ln>
            <a:noFill/>
          </a:ln>
        </p:spPr>
        <p:txBody>
          <a:bodyPr spcFirstLastPara="1" wrap="square" lIns="91425" tIns="45700" rIns="91425" bIns="45700" anchor="t" anchorCtr="0">
            <a:noAutofit/>
          </a:bodyPr>
          <a:lstStyle/>
          <a:p>
            <a:pPr lvl="0" algn="r">
              <a:lnSpc>
                <a:spcPct val="90000"/>
              </a:lnSpc>
              <a:buClr>
                <a:srgbClr val="35B2B4"/>
              </a:buClr>
              <a:buSzPts val="4400"/>
            </a:pPr>
            <a:r>
              <a:rPr lang="ar-JO" sz="4400" b="1" dirty="0">
                <a:solidFill>
                  <a:srgbClr val="35B2B4"/>
                </a:solidFill>
                <a:latin typeface="Helvetica Neue"/>
                <a:ea typeface="Helvetica Neue"/>
                <a:cs typeface="Helvetica Neue"/>
                <a:sym typeface="Helvetica Neue"/>
              </a:rPr>
              <a:t>حقيبة تدريبية</a:t>
            </a:r>
            <a:endParaRPr lang="ar-JO" sz="3600" b="1" dirty="0">
              <a:solidFill>
                <a:srgbClr val="405E79"/>
              </a:solidFill>
              <a:latin typeface="Helvetica Neue"/>
              <a:ea typeface="Helvetica Neue"/>
              <a:cs typeface="Helvetica Neue"/>
              <a:sym typeface="Helvetica Neue"/>
            </a:endParaRPr>
          </a:p>
          <a:p>
            <a:pPr lvl="0" algn="r">
              <a:lnSpc>
                <a:spcPct val="90000"/>
              </a:lnSpc>
              <a:spcBef>
                <a:spcPts val="1000"/>
              </a:spcBef>
              <a:buClr>
                <a:srgbClr val="AC6B97"/>
              </a:buClr>
              <a:buSzPts val="3600"/>
            </a:pPr>
            <a:endParaRPr lang="ar-JO" sz="3600" b="1" dirty="0" smtClean="0">
              <a:solidFill>
                <a:srgbClr val="AC6B97"/>
              </a:solidFill>
              <a:latin typeface="Helvetica Neue"/>
              <a:ea typeface="Helvetica Neue"/>
              <a:cs typeface="Helvetica Neue"/>
              <a:sym typeface="Helvetica Neue"/>
            </a:endParaRPr>
          </a:p>
          <a:p>
            <a:pPr lvl="0" algn="r">
              <a:lnSpc>
                <a:spcPct val="90000"/>
              </a:lnSpc>
              <a:spcBef>
                <a:spcPts val="1000"/>
              </a:spcBef>
              <a:buClr>
                <a:srgbClr val="AC6B97"/>
              </a:buClr>
              <a:buSzPts val="3600"/>
            </a:pPr>
            <a:r>
              <a:rPr lang="ar-JO" sz="3600" b="1" dirty="0" smtClean="0">
                <a:solidFill>
                  <a:srgbClr val="AC6B97"/>
                </a:solidFill>
                <a:latin typeface="Helvetica Neue"/>
                <a:ea typeface="Helvetica Neue"/>
                <a:cs typeface="Helvetica Neue"/>
                <a:sym typeface="Helvetica Neue"/>
              </a:rPr>
              <a:t>مجموعة أدوات العمل المشترك </a:t>
            </a:r>
            <a:r>
              <a:rPr lang="ar-JO" sz="3600" b="1" dirty="0">
                <a:solidFill>
                  <a:srgbClr val="AC6B97"/>
                </a:solidFill>
                <a:latin typeface="Helvetica Neue"/>
                <a:ea typeface="Helvetica Neue"/>
                <a:cs typeface="Helvetica Neue"/>
                <a:sym typeface="Helvetica Neue"/>
              </a:rPr>
              <a:t>بين الوكالات</a:t>
            </a:r>
            <a:r>
              <a:rPr lang="ar-JO" sz="3600" b="1" dirty="0" smtClean="0">
                <a:solidFill>
                  <a:srgbClr val="AC6B97"/>
                </a:solidFill>
                <a:latin typeface="Helvetica Neue"/>
                <a:ea typeface="Helvetica Neue"/>
                <a:cs typeface="Helvetica Neue"/>
                <a:sym typeface="Helvetica Neue"/>
              </a:rPr>
              <a:t>: منع </a:t>
            </a:r>
            <a:r>
              <a:rPr lang="ar-JO" sz="3600" b="1" dirty="0">
                <a:solidFill>
                  <a:srgbClr val="AC6B97"/>
                </a:solidFill>
                <a:latin typeface="Helvetica Neue"/>
                <a:ea typeface="Helvetica Neue"/>
                <a:cs typeface="Helvetica Neue"/>
                <a:sym typeface="Helvetica Neue"/>
              </a:rPr>
              <a:t>عمل الأطفال في العمل الإنساني والاستجابة له</a:t>
            </a:r>
            <a:endParaRPr sz="3600" b="1" i="0" u="none" strike="noStrike" cap="none" dirty="0">
              <a:solidFill>
                <a:srgbClr val="AC6B97"/>
              </a:solidFill>
              <a:latin typeface="Helvetica Neue"/>
              <a:ea typeface="Helvetica Neue"/>
              <a:cs typeface="Helvetica Neue"/>
              <a:sym typeface="Helvetica Neue"/>
            </a:endParaRPr>
          </a:p>
        </p:txBody>
      </p:sp>
      <p:pic>
        <p:nvPicPr>
          <p:cNvPr id="2" name="Picture 1"/>
          <p:cNvPicPr>
            <a:picLocks noChangeAspect="1"/>
          </p:cNvPicPr>
          <p:nvPr/>
        </p:nvPicPr>
        <p:blipFill>
          <a:blip r:embed="rId3"/>
          <a:stretch>
            <a:fillRect/>
          </a:stretch>
        </p:blipFill>
        <p:spPr>
          <a:xfrm>
            <a:off x="5036708" y="4227124"/>
            <a:ext cx="6734114" cy="2135576"/>
          </a:xfrm>
          <a:prstGeom prst="rect">
            <a:avLst/>
          </a:prstGeom>
        </p:spPr>
      </p:pic>
    </p:spTree>
    <p:extLst>
      <p:ext uri="{BB962C8B-B14F-4D97-AF65-F5344CB8AC3E}">
        <p14:creationId xmlns:p14="http://schemas.microsoft.com/office/powerpoint/2010/main" val="1544433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0"/>
          <p:cNvSpPr txBox="1">
            <a:spLocks noGrp="1"/>
          </p:cNvSpPr>
          <p:nvPr>
            <p:ph type="body" idx="1"/>
          </p:nvPr>
        </p:nvSpPr>
        <p:spPr>
          <a:xfrm>
            <a:off x="3819200" y="519232"/>
            <a:ext cx="5476625" cy="1271587"/>
          </a:xfrm>
          <a:prstGeom prst="rect">
            <a:avLst/>
          </a:prstGeom>
          <a:noFill/>
          <a:ln>
            <a:noFill/>
          </a:ln>
        </p:spPr>
        <p:txBody>
          <a:bodyPr spcFirstLastPara="1" wrap="square" lIns="91425" tIns="45700" rIns="91425" bIns="45700" anchor="t" anchorCtr="0">
            <a:normAutofit/>
          </a:bodyPr>
          <a:lstStyle/>
          <a:p>
            <a:pPr marL="0" lvl="0" indent="0" rtl="1">
              <a:spcBef>
                <a:spcPts val="0"/>
              </a:spcBef>
            </a:pPr>
            <a:r>
              <a:rPr lang="ar-JO" dirty="0"/>
              <a:t>تنسيق عمل الأطفال في السياق</a:t>
            </a:r>
          </a:p>
        </p:txBody>
      </p:sp>
      <p:sp>
        <p:nvSpPr>
          <p:cNvPr id="299" name="Google Shape;299;p10"/>
          <p:cNvSpPr txBox="1">
            <a:spLocks noGrp="1"/>
          </p:cNvSpPr>
          <p:nvPr>
            <p:ph type="body" idx="2"/>
          </p:nvPr>
        </p:nvSpPr>
        <p:spPr>
          <a:xfrm>
            <a:off x="3965912" y="1941457"/>
            <a:ext cx="7957169" cy="4726971"/>
          </a:xfrm>
          <a:prstGeom prst="rect">
            <a:avLst/>
          </a:prstGeom>
          <a:noFill/>
          <a:ln>
            <a:noFill/>
          </a:ln>
        </p:spPr>
        <p:txBody>
          <a:bodyPr spcFirstLastPara="1" wrap="square" lIns="91425" tIns="45700" rIns="91425" bIns="45700" anchor="t" anchorCtr="0">
            <a:noAutofit/>
          </a:bodyPr>
          <a:lstStyle/>
          <a:p>
            <a:pPr marL="228600" lvl="0" indent="-228600" algn="r" rtl="1">
              <a:spcBef>
                <a:spcPts val="0"/>
              </a:spcBef>
            </a:pPr>
            <a:r>
              <a:rPr lang="ar-JO" dirty="0"/>
              <a:t>ناقش كيف يمكن تعزيز تنسيق </a:t>
            </a:r>
            <a:r>
              <a:rPr lang="ar-JO" dirty="0" smtClean="0"/>
              <a:t>عمل </a:t>
            </a:r>
            <a:r>
              <a:rPr lang="ar-JO" dirty="0"/>
              <a:t>الأطفال في سياقك</a:t>
            </a:r>
            <a:r>
              <a:rPr lang="ar-JO" dirty="0" smtClean="0"/>
              <a:t>.</a:t>
            </a:r>
          </a:p>
          <a:p>
            <a:pPr marL="228600" lvl="0" indent="-228600" algn="r" rtl="1">
              <a:spcBef>
                <a:spcPts val="0"/>
              </a:spcBef>
            </a:pPr>
            <a:r>
              <a:rPr lang="ar-JO" dirty="0"/>
              <a:t>تحديد الحلول الممكنة لتحسين تنسيق عمل الأطفال من خلال</a:t>
            </a:r>
            <a:r>
              <a:rPr lang="ar-JO" dirty="0" smtClean="0"/>
              <a:t>:</a:t>
            </a:r>
          </a:p>
          <a:p>
            <a:pPr lvl="1" indent="-457200" algn="r" rtl="1">
              <a:buSzPts val="2800"/>
              <a:buFont typeface="Calibri"/>
              <a:buAutoNum type="arabicPeriod"/>
            </a:pPr>
            <a:r>
              <a:rPr lang="ar-JO" sz="2800" dirty="0" smtClean="0"/>
              <a:t>هياكل التنسيق </a:t>
            </a:r>
            <a:endParaRPr dirty="0" smtClean="0"/>
          </a:p>
          <a:p>
            <a:pPr lvl="1" indent="-457200" algn="r" rtl="1">
              <a:buSzPts val="2800"/>
              <a:buFont typeface="Calibri"/>
              <a:buAutoNum type="arabicPeriod"/>
            </a:pPr>
            <a:r>
              <a:rPr lang="ar-JO" sz="2800" dirty="0" smtClean="0"/>
              <a:t>العلاقات </a:t>
            </a:r>
            <a:r>
              <a:rPr lang="ar-JO" sz="2800" dirty="0"/>
              <a:t>/ الشبكات مع </a:t>
            </a:r>
            <a:r>
              <a:rPr lang="ar-JO" sz="2800" dirty="0" smtClean="0"/>
              <a:t>الجهات </a:t>
            </a:r>
            <a:endParaRPr dirty="0" smtClean="0"/>
          </a:p>
          <a:p>
            <a:pPr lvl="1" indent="-457200" algn="r" rtl="1">
              <a:buSzPts val="2800"/>
              <a:buFont typeface="Calibri"/>
              <a:buAutoNum type="arabicPeriod"/>
            </a:pPr>
            <a:r>
              <a:rPr lang="ar-JO" sz="2800" dirty="0" smtClean="0"/>
              <a:t>إجراءات </a:t>
            </a:r>
            <a:r>
              <a:rPr lang="ar-JO" sz="2800" dirty="0"/>
              <a:t>عمل الأطفال المنسقة أثناء الاستعداد</a:t>
            </a:r>
            <a:endParaRPr dirty="0"/>
          </a:p>
          <a:p>
            <a:pPr lvl="1" indent="-457200" algn="r" rtl="1">
              <a:buSzPts val="2800"/>
              <a:buFont typeface="Calibri"/>
              <a:buAutoNum type="arabicPeriod"/>
            </a:pPr>
            <a:r>
              <a:rPr lang="ar-JO" sz="2800" dirty="0" smtClean="0"/>
              <a:t>إجراءات </a:t>
            </a:r>
            <a:r>
              <a:rPr lang="ar-JO" sz="2800" dirty="0"/>
              <a:t>عمل الأطفال المنسقة أثناء </a:t>
            </a:r>
            <a:r>
              <a:rPr lang="ar-JO" sz="2800" dirty="0" smtClean="0"/>
              <a:t>الاستجابة </a:t>
            </a:r>
            <a:endParaRPr dirty="0"/>
          </a:p>
        </p:txBody>
      </p:sp>
      <p:sp>
        <p:nvSpPr>
          <p:cNvPr id="300" name="Google Shape;300;p10"/>
          <p:cNvSpPr txBox="1">
            <a:spLocks noGrp="1"/>
          </p:cNvSpPr>
          <p:nvPr>
            <p:ph type="body" idx="3"/>
          </p:nvPr>
        </p:nvSpPr>
        <p:spPr>
          <a:xfrm>
            <a:off x="268919" y="249668"/>
            <a:ext cx="2970847" cy="5197474"/>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lt1"/>
              </a:buClr>
              <a:buSzPts val="3600"/>
              <a:buNone/>
            </a:pPr>
            <a:r>
              <a:rPr lang="ar-JO" dirty="0" smtClean="0"/>
              <a:t>نشاط</a:t>
            </a:r>
            <a:endParaRPr dirty="0"/>
          </a:p>
          <a:p>
            <a:pPr marL="0" lvl="0" indent="0" algn="r" rtl="1">
              <a:lnSpc>
                <a:spcPct val="90000"/>
              </a:lnSpc>
              <a:spcBef>
                <a:spcPts val="1000"/>
              </a:spcBef>
              <a:spcAft>
                <a:spcPts val="0"/>
              </a:spcAft>
              <a:buClr>
                <a:schemeClr val="lt1"/>
              </a:buClr>
              <a:buSzPts val="3600"/>
              <a:buNone/>
            </a:pPr>
            <a:endParaRPr dirty="0"/>
          </a:p>
          <a:p>
            <a:pPr marL="0" lvl="0" indent="0" algn="l" rtl="0">
              <a:lnSpc>
                <a:spcPct val="90000"/>
              </a:lnSpc>
              <a:spcBef>
                <a:spcPts val="1000"/>
              </a:spcBef>
              <a:spcAft>
                <a:spcPts val="0"/>
              </a:spcAft>
              <a:buClr>
                <a:schemeClr val="lt1"/>
              </a:buClr>
              <a:buSzPts val="3600"/>
              <a:buNone/>
            </a:pPr>
            <a:endParaRPr dirty="0"/>
          </a:p>
          <a:p>
            <a:pPr marL="0" lvl="0" indent="0" algn="r" rtl="1">
              <a:lnSpc>
                <a:spcPct val="90000"/>
              </a:lnSpc>
              <a:spcBef>
                <a:spcPts val="1000"/>
              </a:spcBef>
              <a:spcAft>
                <a:spcPts val="0"/>
              </a:spcAft>
              <a:buClr>
                <a:schemeClr val="lt1"/>
              </a:buClr>
              <a:buSzPts val="3600"/>
              <a:buNone/>
            </a:pPr>
            <a:r>
              <a:rPr lang="ar-JO" dirty="0" smtClean="0"/>
              <a:t>الجزء 2</a:t>
            </a:r>
            <a:endParaRPr dirty="0"/>
          </a:p>
          <a:p>
            <a:pPr marL="0" lvl="0" indent="0" algn="l" rtl="0">
              <a:lnSpc>
                <a:spcPct val="90000"/>
              </a:lnSpc>
              <a:spcBef>
                <a:spcPts val="1000"/>
              </a:spcBef>
              <a:spcAft>
                <a:spcPts val="0"/>
              </a:spcAft>
              <a:buClr>
                <a:schemeClr val="lt1"/>
              </a:buClr>
              <a:buSzPts val="3600"/>
              <a:buNone/>
            </a:pPr>
            <a:endParaRPr dirty="0"/>
          </a:p>
          <a:p>
            <a:pPr marL="0" lvl="0" indent="0" algn="l" rtl="0">
              <a:lnSpc>
                <a:spcPct val="90000"/>
              </a:lnSpc>
              <a:spcBef>
                <a:spcPts val="1000"/>
              </a:spcBef>
              <a:spcAft>
                <a:spcPts val="0"/>
              </a:spcAft>
              <a:buClr>
                <a:schemeClr val="lt1"/>
              </a:buClr>
              <a:buSzPts val="3600"/>
              <a:buNone/>
            </a:pPr>
            <a:endParaRPr dirty="0"/>
          </a:p>
          <a:p>
            <a:pPr marL="0" lvl="0" indent="0" algn="l" rtl="0">
              <a:lnSpc>
                <a:spcPct val="90000"/>
              </a:lnSpc>
              <a:spcBef>
                <a:spcPts val="1000"/>
              </a:spcBef>
              <a:spcAft>
                <a:spcPts val="0"/>
              </a:spcAft>
              <a:buClr>
                <a:schemeClr val="lt1"/>
              </a:buClr>
              <a:buSzPts val="3600"/>
              <a:buNone/>
            </a:pPr>
            <a:endParaRPr dirty="0"/>
          </a:p>
          <a:p>
            <a:pPr marL="0" lvl="0" indent="0" algn="l" rtl="0">
              <a:lnSpc>
                <a:spcPct val="90000"/>
              </a:lnSpc>
              <a:spcBef>
                <a:spcPts val="1000"/>
              </a:spcBef>
              <a:spcAft>
                <a:spcPts val="0"/>
              </a:spcAft>
              <a:buClr>
                <a:schemeClr val="lt1"/>
              </a:buClr>
              <a:buSzPts val="3600"/>
              <a:buNone/>
            </a:pPr>
            <a:endParaRPr dirty="0"/>
          </a:p>
        </p:txBody>
      </p:sp>
      <p:pic>
        <p:nvPicPr>
          <p:cNvPr id="301" name="Google Shape;301;p10"/>
          <p:cNvPicPr preferRelativeResize="0"/>
          <p:nvPr/>
        </p:nvPicPr>
        <p:blipFill rotWithShape="1">
          <a:blip r:embed="rId3">
            <a:alphaModFix/>
          </a:blip>
          <a:srcRect/>
          <a:stretch/>
        </p:blipFill>
        <p:spPr>
          <a:xfrm>
            <a:off x="268919" y="3161861"/>
            <a:ext cx="1435100" cy="939800"/>
          </a:xfrm>
          <a:prstGeom prst="rect">
            <a:avLst/>
          </a:prstGeom>
          <a:noFill/>
          <a:ln>
            <a:noFill/>
          </a:ln>
        </p:spPr>
      </p:pic>
      <p:pic>
        <p:nvPicPr>
          <p:cNvPr id="302" name="Google Shape;302;p10"/>
          <p:cNvPicPr preferRelativeResize="0"/>
          <p:nvPr/>
        </p:nvPicPr>
        <p:blipFill rotWithShape="1">
          <a:blip r:embed="rId4">
            <a:alphaModFix/>
          </a:blip>
          <a:srcRect/>
          <a:stretch/>
        </p:blipFill>
        <p:spPr>
          <a:xfrm>
            <a:off x="8805243" y="-224896"/>
            <a:ext cx="3386757" cy="3386757"/>
          </a:xfrm>
          <a:prstGeom prst="rect">
            <a:avLst/>
          </a:prstGeom>
          <a:noFill/>
          <a:ln>
            <a:noFill/>
          </a:ln>
        </p:spPr>
      </p:pic>
    </p:spTree>
    <p:extLst>
      <p:ext uri="{BB962C8B-B14F-4D97-AF65-F5344CB8AC3E}">
        <p14:creationId xmlns:p14="http://schemas.microsoft.com/office/powerpoint/2010/main" val="12698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lgn="ctr" rtl="1"/>
            <a:r>
              <a:rPr lang="ar-JO" dirty="0"/>
              <a:t/>
            </a:r>
            <a:br>
              <a:rPr lang="ar-JO" dirty="0"/>
            </a:br>
            <a:r>
              <a:rPr lang="ar-JO" dirty="0"/>
              <a:t>1. هيكل التنسيق</a:t>
            </a:r>
            <a:endParaRPr dirty="0"/>
          </a:p>
        </p:txBody>
      </p:sp>
      <p:sp>
        <p:nvSpPr>
          <p:cNvPr id="309" name="Google Shape;309;p11"/>
          <p:cNvSpPr txBox="1">
            <a:spLocks noGrp="1"/>
          </p:cNvSpPr>
          <p:nvPr>
            <p:ph type="body" idx="2"/>
          </p:nvPr>
        </p:nvSpPr>
        <p:spPr>
          <a:xfrm>
            <a:off x="656025" y="2356975"/>
            <a:ext cx="10820100" cy="4764000"/>
          </a:xfrm>
          <a:prstGeom prst="rect">
            <a:avLst/>
          </a:prstGeom>
          <a:noFill/>
          <a:ln>
            <a:noFill/>
          </a:ln>
        </p:spPr>
        <p:txBody>
          <a:bodyPr spcFirstLastPara="1" wrap="square" lIns="91425" tIns="45700" rIns="91425" bIns="45700" anchor="t" anchorCtr="0">
            <a:normAutofit/>
          </a:bodyPr>
          <a:lstStyle/>
          <a:p>
            <a:pPr marL="228600" lvl="0" indent="-219242" algn="r" rtl="1">
              <a:spcBef>
                <a:spcPts val="0"/>
              </a:spcBef>
              <a:buSzPct val="100000"/>
            </a:pPr>
            <a:r>
              <a:rPr lang="ar-JO" dirty="0" smtClean="0"/>
              <a:t>قيادة </a:t>
            </a:r>
            <a:r>
              <a:rPr lang="ar-JO" dirty="0"/>
              <a:t>مملوكة محليًا / قيادة مشتركة مع الجهات الفاعلة </a:t>
            </a:r>
            <a:r>
              <a:rPr lang="ar-JO" dirty="0" smtClean="0"/>
              <a:t>الإنسانية </a:t>
            </a:r>
            <a:endParaRPr dirty="0"/>
          </a:p>
          <a:p>
            <a:pPr marL="228600" lvl="0" indent="-219242" algn="r" rtl="1">
              <a:buSzPct val="100000"/>
            </a:pPr>
            <a:r>
              <a:rPr lang="ar-JO" dirty="0" smtClean="0"/>
              <a:t>مستوى </a:t>
            </a:r>
            <a:r>
              <a:rPr lang="ar-JO" dirty="0"/>
              <a:t>التنسيق للدعم الفعال: وطني ومحلي ومجتمعي</a:t>
            </a:r>
            <a:endParaRPr dirty="0"/>
          </a:p>
          <a:p>
            <a:pPr marL="228600" lvl="0" indent="-219242" algn="r" rtl="1">
              <a:buSzPct val="100000"/>
            </a:pPr>
            <a:r>
              <a:rPr lang="ar-JO" dirty="0" smtClean="0"/>
              <a:t>فريق </a:t>
            </a:r>
            <a:r>
              <a:rPr lang="ar-JO" dirty="0"/>
              <a:t>عمل الأطفال أو مجموعة التنسيق الفرعية</a:t>
            </a:r>
            <a:endParaRPr dirty="0"/>
          </a:p>
          <a:p>
            <a:pPr marL="228600" lvl="0" indent="-219242" algn="r" rtl="1">
              <a:buSzPct val="100000"/>
            </a:pPr>
            <a:r>
              <a:rPr lang="ar-JO" dirty="0" smtClean="0"/>
              <a:t>تعزيز </a:t>
            </a:r>
            <a:r>
              <a:rPr lang="ar-JO" dirty="0"/>
              <a:t>التنسيق الحالي والتنسيق بين </a:t>
            </a:r>
            <a:r>
              <a:rPr lang="ar-JO" dirty="0" smtClean="0"/>
              <a:t>القطاعات </a:t>
            </a:r>
            <a:endParaRPr dirty="0"/>
          </a:p>
          <a:p>
            <a:pPr marL="228600" lvl="0" indent="-219242" algn="r" rtl="1">
              <a:buSzPct val="100000"/>
            </a:pPr>
            <a:r>
              <a:rPr lang="ar-JO" dirty="0" smtClean="0"/>
              <a:t>دعم </a:t>
            </a:r>
            <a:r>
              <a:rPr lang="ar-JO" dirty="0"/>
              <a:t>المنظمات غير الإنسانية والمحلية: اللغة والترجمة ، الإحاطات ، التوعية ، فرص التعلم</a:t>
            </a:r>
            <a:endParaRPr dirty="0"/>
          </a:p>
          <a:p>
            <a:pPr marL="0" lvl="0" indent="0" algn="l" rtl="0">
              <a:lnSpc>
                <a:spcPct val="90000"/>
              </a:lnSpc>
              <a:spcBef>
                <a:spcPts val="1000"/>
              </a:spcBef>
              <a:spcAft>
                <a:spcPts val="0"/>
              </a:spcAft>
              <a:buSzPct val="100000"/>
              <a:buNone/>
            </a:pPr>
            <a:endParaRPr dirty="0"/>
          </a:p>
          <a:p>
            <a:pPr marL="228600" lvl="0" indent="-50800" algn="l" rtl="0">
              <a:lnSpc>
                <a:spcPct val="90000"/>
              </a:lnSpc>
              <a:spcBef>
                <a:spcPts val="1000"/>
              </a:spcBef>
              <a:spcAft>
                <a:spcPts val="0"/>
              </a:spcAft>
              <a:buClr>
                <a:schemeClr val="accent2"/>
              </a:buClr>
              <a:buSzPct val="100000"/>
              <a:buNone/>
            </a:pPr>
            <a:endParaRPr dirty="0"/>
          </a:p>
          <a:p>
            <a:pPr marL="228600" lvl="0" indent="-50800" algn="l" rtl="0">
              <a:lnSpc>
                <a:spcPct val="90000"/>
              </a:lnSpc>
              <a:spcBef>
                <a:spcPts val="1000"/>
              </a:spcBef>
              <a:spcAft>
                <a:spcPts val="0"/>
              </a:spcAft>
              <a:buClr>
                <a:schemeClr val="accent2"/>
              </a:buClr>
              <a:buSzPct val="100000"/>
              <a:buNone/>
            </a:pPr>
            <a:endParaRPr dirty="0"/>
          </a:p>
          <a:p>
            <a:pPr marL="228600" lvl="0" indent="-50800" algn="l" rtl="0">
              <a:lnSpc>
                <a:spcPct val="90000"/>
              </a:lnSpc>
              <a:spcBef>
                <a:spcPts val="1000"/>
              </a:spcBef>
              <a:spcAft>
                <a:spcPts val="0"/>
              </a:spcAft>
              <a:buClr>
                <a:schemeClr val="accent2"/>
              </a:buClr>
              <a:buSzPct val="100000"/>
              <a:buNone/>
            </a:pPr>
            <a:endParaRPr dirty="0"/>
          </a:p>
          <a:p>
            <a:pPr marL="228600" lvl="0" indent="-50800" algn="l" rtl="0">
              <a:lnSpc>
                <a:spcPct val="90000"/>
              </a:lnSpc>
              <a:spcBef>
                <a:spcPts val="1000"/>
              </a:spcBef>
              <a:spcAft>
                <a:spcPts val="0"/>
              </a:spcAft>
              <a:buClr>
                <a:schemeClr val="accent2"/>
              </a:buClr>
              <a:buSzPct val="83050"/>
              <a:buNone/>
            </a:pPr>
            <a:endParaRPr sz="3371" dirty="0"/>
          </a:p>
        </p:txBody>
      </p:sp>
      <p:pic>
        <p:nvPicPr>
          <p:cNvPr id="310" name="Google Shape;310;p11"/>
          <p:cNvPicPr preferRelativeResize="0"/>
          <p:nvPr/>
        </p:nvPicPr>
        <p:blipFill rotWithShape="1">
          <a:blip r:embed="rId3">
            <a:alphaModFix/>
          </a:blip>
          <a:srcRect/>
          <a:stretch/>
        </p:blipFill>
        <p:spPr>
          <a:xfrm>
            <a:off x="10100877" y="379268"/>
            <a:ext cx="1435100" cy="939800"/>
          </a:xfrm>
          <a:prstGeom prst="rect">
            <a:avLst/>
          </a:prstGeom>
          <a:noFill/>
          <a:ln>
            <a:noFill/>
          </a:ln>
        </p:spPr>
      </p:pic>
    </p:spTree>
    <p:extLst>
      <p:ext uri="{BB962C8B-B14F-4D97-AF65-F5344CB8AC3E}">
        <p14:creationId xmlns:p14="http://schemas.microsoft.com/office/powerpoint/2010/main" val="721190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lgn="ctr" rtl="1"/>
            <a:r>
              <a:rPr lang="ar-JO" dirty="0"/>
              <a:t>2. العلاقات والشبكات</a:t>
            </a:r>
            <a:endParaRPr dirty="0"/>
          </a:p>
        </p:txBody>
      </p:sp>
      <p:sp>
        <p:nvSpPr>
          <p:cNvPr id="317" name="Google Shape;317;p12"/>
          <p:cNvSpPr txBox="1">
            <a:spLocks noGrp="1"/>
          </p:cNvSpPr>
          <p:nvPr>
            <p:ph type="body" idx="2"/>
          </p:nvPr>
        </p:nvSpPr>
        <p:spPr>
          <a:xfrm>
            <a:off x="656023" y="2095552"/>
            <a:ext cx="9467691" cy="3150858"/>
          </a:xfrm>
          <a:prstGeom prst="rect">
            <a:avLst/>
          </a:prstGeom>
          <a:noFill/>
          <a:ln>
            <a:noFill/>
          </a:ln>
        </p:spPr>
        <p:txBody>
          <a:bodyPr spcFirstLastPara="1" wrap="square" lIns="91425" tIns="45700" rIns="91425" bIns="45700" anchor="t" anchorCtr="0">
            <a:normAutofit/>
          </a:bodyPr>
          <a:lstStyle/>
          <a:p>
            <a:pPr marL="228600" lvl="0" indent="-201930" algn="r" rtl="1">
              <a:spcBef>
                <a:spcPts val="0"/>
              </a:spcBef>
              <a:buSzPct val="100000"/>
            </a:pPr>
            <a:r>
              <a:rPr lang="ar-JO" dirty="0" smtClean="0"/>
              <a:t>مشاركة </a:t>
            </a:r>
            <a:r>
              <a:rPr lang="ar-JO" dirty="0"/>
              <a:t>واسعة متعددة </a:t>
            </a:r>
            <a:r>
              <a:rPr lang="ar-JO" dirty="0" smtClean="0"/>
              <a:t>القطاعات </a:t>
            </a:r>
            <a:endParaRPr dirty="0"/>
          </a:p>
          <a:p>
            <a:pPr marL="228600" lvl="0" indent="-201930" algn="r" rtl="1">
              <a:buSzPct val="100000"/>
            </a:pPr>
            <a:r>
              <a:rPr lang="ar-JO" dirty="0" smtClean="0"/>
              <a:t>الادوار </a:t>
            </a:r>
            <a:r>
              <a:rPr lang="ar-JO" dirty="0"/>
              <a:t>والمسؤوليات</a:t>
            </a:r>
            <a:endParaRPr dirty="0"/>
          </a:p>
          <a:p>
            <a:pPr marL="228600" lvl="0" indent="-201930" algn="r" rtl="1">
              <a:buSzPct val="100000"/>
            </a:pPr>
            <a:r>
              <a:rPr lang="ar-JO" dirty="0" smtClean="0"/>
              <a:t>المواءمة مع </a:t>
            </a:r>
            <a:r>
              <a:rPr lang="ar-JO" dirty="0"/>
              <a:t>هياكل تنسيق عمل </a:t>
            </a:r>
            <a:r>
              <a:rPr lang="ar-JO" dirty="0" smtClean="0"/>
              <a:t>الأطفال</a:t>
            </a:r>
            <a:r>
              <a:rPr lang="en-US" dirty="0" smtClean="0"/>
              <a:t>/</a:t>
            </a:r>
            <a:r>
              <a:rPr lang="ar-JO" dirty="0" smtClean="0"/>
              <a:t> أسوأ أشكال عمال الأطفال الموجودة </a:t>
            </a:r>
          </a:p>
          <a:p>
            <a:pPr marL="228600" lvl="0" indent="-201930" algn="r" rtl="1">
              <a:buSzPct val="100000"/>
            </a:pPr>
            <a:r>
              <a:rPr lang="ar-JO" dirty="0"/>
              <a:t>تسهيل فرص التعلم والحوار المشترك </a:t>
            </a:r>
            <a:r>
              <a:rPr lang="ar-JO" dirty="0" smtClean="0"/>
              <a:t>والتفاهم</a:t>
            </a:r>
            <a:endParaRPr dirty="0"/>
          </a:p>
          <a:p>
            <a:pPr marL="228600" lvl="0" indent="-201930" algn="r" rtl="1">
              <a:buSzPct val="100000"/>
            </a:pPr>
            <a:r>
              <a:rPr lang="ar-JO" dirty="0" smtClean="0"/>
              <a:t>تطوير </a:t>
            </a:r>
            <a:r>
              <a:rPr lang="ar-JO" dirty="0"/>
              <a:t>أدوات وبروتوكولات وإرشادات مشتركة</a:t>
            </a:r>
            <a:endParaRPr dirty="0"/>
          </a:p>
          <a:p>
            <a:pPr marL="228600" lvl="0" indent="-201930" algn="r" rtl="1">
              <a:buSzPct val="100000"/>
            </a:pPr>
            <a:r>
              <a:rPr lang="ar-JO" dirty="0" smtClean="0"/>
              <a:t>دعم </a:t>
            </a:r>
            <a:r>
              <a:rPr lang="ar-JO" dirty="0"/>
              <a:t>تعبئة الموارد للأعضاء المشاركين</a:t>
            </a:r>
            <a:endParaRPr dirty="0"/>
          </a:p>
          <a:p>
            <a:pPr marL="228600" lvl="0" indent="-50800" algn="l" rtl="0">
              <a:lnSpc>
                <a:spcPct val="90000"/>
              </a:lnSpc>
              <a:spcBef>
                <a:spcPts val="1000"/>
              </a:spcBef>
              <a:spcAft>
                <a:spcPts val="0"/>
              </a:spcAft>
              <a:buClr>
                <a:schemeClr val="accent2"/>
              </a:buClr>
              <a:buSzPct val="100000"/>
              <a:buNone/>
            </a:pPr>
            <a:endParaRPr dirty="0"/>
          </a:p>
        </p:txBody>
      </p:sp>
      <p:pic>
        <p:nvPicPr>
          <p:cNvPr id="318" name="Google Shape;318;p12"/>
          <p:cNvPicPr preferRelativeResize="0"/>
          <p:nvPr/>
        </p:nvPicPr>
        <p:blipFill rotWithShape="1">
          <a:blip r:embed="rId3">
            <a:alphaModFix/>
          </a:blip>
          <a:srcRect/>
          <a:stretch/>
        </p:blipFill>
        <p:spPr>
          <a:xfrm>
            <a:off x="10454073" y="365125"/>
            <a:ext cx="1435100" cy="939800"/>
          </a:xfrm>
          <a:prstGeom prst="rect">
            <a:avLst/>
          </a:prstGeom>
          <a:noFill/>
          <a:ln>
            <a:noFill/>
          </a:ln>
        </p:spPr>
      </p:pic>
    </p:spTree>
    <p:extLst>
      <p:ext uri="{BB962C8B-B14F-4D97-AF65-F5344CB8AC3E}">
        <p14:creationId xmlns:p14="http://schemas.microsoft.com/office/powerpoint/2010/main" val="355073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lgn="ctr" rtl="1"/>
            <a:r>
              <a:rPr lang="ar-JO" dirty="0"/>
              <a:t>2. العلاقات والشبكات</a:t>
            </a:r>
            <a:endParaRPr dirty="0"/>
          </a:p>
        </p:txBody>
      </p:sp>
      <p:sp>
        <p:nvSpPr>
          <p:cNvPr id="325" name="Google Shape;325;p13"/>
          <p:cNvSpPr txBox="1">
            <a:spLocks noGrp="1"/>
          </p:cNvSpPr>
          <p:nvPr>
            <p:ph type="body" idx="1"/>
          </p:nvPr>
        </p:nvSpPr>
        <p:spPr>
          <a:xfrm>
            <a:off x="143375" y="1891975"/>
            <a:ext cx="12192000" cy="506100"/>
          </a:xfrm>
          <a:prstGeom prst="rect">
            <a:avLst/>
          </a:prstGeom>
          <a:noFill/>
          <a:ln>
            <a:noFill/>
          </a:ln>
        </p:spPr>
        <p:txBody>
          <a:bodyPr spcFirstLastPara="1" wrap="square" lIns="91425" tIns="45700" rIns="91425" bIns="45700" anchor="t" anchorCtr="0">
            <a:noAutofit/>
          </a:bodyPr>
          <a:lstStyle/>
          <a:p>
            <a:pPr marL="0" lvl="0" indent="0" algn="ctr">
              <a:spcBef>
                <a:spcPts val="0"/>
              </a:spcBef>
              <a:buSzPts val="3200"/>
            </a:pPr>
            <a:r>
              <a:rPr lang="ar-JO" sz="3100" dirty="0"/>
              <a:t>بناء </a:t>
            </a:r>
            <a:r>
              <a:rPr lang="ar-JO" sz="3100" dirty="0" smtClean="0"/>
              <a:t>العلاقات </a:t>
            </a:r>
            <a:r>
              <a:rPr lang="ar-JO" sz="3100" dirty="0"/>
              <a:t>حول العمل المنسق</a:t>
            </a:r>
            <a:endParaRPr sz="3100" dirty="0"/>
          </a:p>
        </p:txBody>
      </p:sp>
      <p:sp>
        <p:nvSpPr>
          <p:cNvPr id="326" name="Google Shape;326;p13"/>
          <p:cNvSpPr/>
          <p:nvPr/>
        </p:nvSpPr>
        <p:spPr>
          <a:xfrm>
            <a:off x="962890" y="2984969"/>
            <a:ext cx="10266219"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JO" sz="3200" b="1" dirty="0" smtClean="0">
                <a:solidFill>
                  <a:srgbClr val="97467D"/>
                </a:solidFill>
                <a:latin typeface="Helvetica Neue"/>
                <a:sym typeface="Helvetica Neue"/>
              </a:rPr>
              <a:t>متعددة القطاعات</a:t>
            </a:r>
            <a:endParaRPr dirty="0"/>
          </a:p>
          <a:p>
            <a:pPr marL="0" marR="0" lvl="0" indent="0" algn="ctr" rtl="0">
              <a:spcBef>
                <a:spcPts val="0"/>
              </a:spcBef>
              <a:spcAft>
                <a:spcPts val="0"/>
              </a:spcAft>
              <a:buNone/>
            </a:pPr>
            <a:endParaRPr sz="3000" b="1" dirty="0">
              <a:solidFill>
                <a:srgbClr val="97467D"/>
              </a:solidFill>
              <a:latin typeface="Helvetica Neue"/>
              <a:ea typeface="Helvetica Neue"/>
              <a:cs typeface="Helvetica Neue"/>
              <a:sym typeface="Helvetica Neue"/>
            </a:endParaRPr>
          </a:p>
          <a:p>
            <a:pPr marL="914400" marR="0" lvl="1" indent="-457200" algn="r" rtl="1">
              <a:spcBef>
                <a:spcPts val="0"/>
              </a:spcBef>
              <a:spcAft>
                <a:spcPts val="0"/>
              </a:spcAft>
              <a:buClr>
                <a:schemeClr val="dk2"/>
              </a:buClr>
              <a:buSzPts val="3000"/>
              <a:buFont typeface="Courier New"/>
              <a:buChar char="o"/>
            </a:pPr>
            <a:r>
              <a:rPr lang="ar-JO" sz="3000" b="0" i="0" u="none" strike="noStrike" cap="none" dirty="0" smtClean="0">
                <a:solidFill>
                  <a:schemeClr val="dk2"/>
                </a:solidFill>
                <a:latin typeface="Helvetica Neue"/>
                <a:ea typeface="Helvetica Neue"/>
                <a:cs typeface="Helvetica Neue"/>
                <a:sym typeface="Helvetica Neue"/>
              </a:rPr>
              <a:t>التقييمات</a:t>
            </a:r>
            <a:endParaRPr dirty="0"/>
          </a:p>
          <a:p>
            <a:pPr marL="914400" lvl="1" indent="-457200" algn="r" rtl="1">
              <a:buClr>
                <a:schemeClr val="dk2"/>
              </a:buClr>
              <a:buSzPts val="3000"/>
              <a:buFont typeface="Courier New"/>
              <a:buChar char="o"/>
            </a:pPr>
            <a:r>
              <a:rPr lang="ar-JO" sz="3000" dirty="0" smtClean="0">
                <a:solidFill>
                  <a:schemeClr val="dk2"/>
                </a:solidFill>
                <a:latin typeface="Helvetica Neue"/>
                <a:ea typeface="Helvetica Neue"/>
                <a:cs typeface="Helvetica Neue"/>
                <a:sym typeface="Helvetica Neue"/>
              </a:rPr>
              <a:t>زيادة </a:t>
            </a:r>
            <a:r>
              <a:rPr lang="ar-JO" sz="3000" dirty="0">
                <a:solidFill>
                  <a:schemeClr val="dk2"/>
                </a:solidFill>
                <a:latin typeface="Helvetica Neue"/>
                <a:ea typeface="Helvetica Neue"/>
                <a:cs typeface="Helvetica Neue"/>
                <a:sym typeface="Helvetica Neue"/>
              </a:rPr>
              <a:t>الوعي </a:t>
            </a:r>
            <a:r>
              <a:rPr lang="ar-JO" sz="3000" dirty="0" smtClean="0">
                <a:solidFill>
                  <a:schemeClr val="dk2"/>
                </a:solidFill>
                <a:latin typeface="Helvetica Neue"/>
                <a:ea typeface="Helvetica Neue"/>
                <a:cs typeface="Helvetica Neue"/>
                <a:sym typeface="Helvetica Neue"/>
              </a:rPr>
              <a:t>والمناصرة (الدفاع)</a:t>
            </a:r>
            <a:endParaRPr dirty="0"/>
          </a:p>
          <a:p>
            <a:pPr marL="914400" lvl="1" indent="-457200" algn="r" rtl="1">
              <a:buClr>
                <a:schemeClr val="dk2"/>
              </a:buClr>
              <a:buSzPts val="3000"/>
              <a:buFont typeface="Courier New"/>
              <a:buChar char="o"/>
            </a:pPr>
            <a:r>
              <a:rPr lang="ar-JO" sz="3000" dirty="0" smtClean="0">
                <a:solidFill>
                  <a:schemeClr val="dk2"/>
                </a:solidFill>
                <a:latin typeface="Helvetica Neue"/>
                <a:ea typeface="Helvetica Neue"/>
                <a:cs typeface="Helvetica Neue"/>
                <a:sym typeface="Helvetica Neue"/>
              </a:rPr>
              <a:t>تحديد عمل الأطفال </a:t>
            </a:r>
            <a:r>
              <a:rPr lang="ar-JO" sz="3000" dirty="0">
                <a:solidFill>
                  <a:schemeClr val="dk2"/>
                </a:solidFill>
                <a:latin typeface="Helvetica Neue"/>
                <a:ea typeface="Helvetica Neue"/>
                <a:cs typeface="Helvetica Neue"/>
                <a:sym typeface="Helvetica Neue"/>
              </a:rPr>
              <a:t>ومسارات الإحالة</a:t>
            </a:r>
            <a:endParaRPr dirty="0"/>
          </a:p>
        </p:txBody>
      </p:sp>
      <p:pic>
        <p:nvPicPr>
          <p:cNvPr id="327" name="Google Shape;327;p13"/>
          <p:cNvPicPr preferRelativeResize="0"/>
          <p:nvPr/>
        </p:nvPicPr>
        <p:blipFill rotWithShape="1">
          <a:blip r:embed="rId3">
            <a:alphaModFix/>
          </a:blip>
          <a:srcRect/>
          <a:stretch/>
        </p:blipFill>
        <p:spPr>
          <a:xfrm>
            <a:off x="10454073" y="365125"/>
            <a:ext cx="1435100" cy="939800"/>
          </a:xfrm>
          <a:prstGeom prst="rect">
            <a:avLst/>
          </a:prstGeom>
          <a:noFill/>
          <a:ln>
            <a:noFill/>
          </a:ln>
        </p:spPr>
      </p:pic>
    </p:spTree>
    <p:extLst>
      <p:ext uri="{BB962C8B-B14F-4D97-AF65-F5344CB8AC3E}">
        <p14:creationId xmlns:p14="http://schemas.microsoft.com/office/powerpoint/2010/main" val="2027274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lgn="ctr" rtl="1"/>
            <a:r>
              <a:rPr lang="ar-JO" dirty="0"/>
              <a:t/>
            </a:r>
            <a:br>
              <a:rPr lang="ar-JO" dirty="0"/>
            </a:br>
            <a:r>
              <a:rPr lang="ar-JO" dirty="0"/>
              <a:t>2. العلاقات والشبكات</a:t>
            </a:r>
            <a:endParaRPr dirty="0"/>
          </a:p>
        </p:txBody>
      </p:sp>
      <p:sp>
        <p:nvSpPr>
          <p:cNvPr id="334" name="Google Shape;334;p14"/>
          <p:cNvSpPr txBox="1">
            <a:spLocks noGrp="1"/>
          </p:cNvSpPr>
          <p:nvPr>
            <p:ph type="body" idx="2"/>
          </p:nvPr>
        </p:nvSpPr>
        <p:spPr>
          <a:xfrm>
            <a:off x="656023" y="2586117"/>
            <a:ext cx="11189700" cy="43779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SzPct val="100000"/>
              <a:buNone/>
            </a:pPr>
            <a:r>
              <a:rPr lang="ar-JO" sz="2600" b="1" dirty="0" smtClean="0">
                <a:solidFill>
                  <a:srgbClr val="AC6B97"/>
                </a:solidFill>
              </a:rPr>
              <a:t>قطاع محدد</a:t>
            </a:r>
            <a:endParaRPr sz="2600" dirty="0" smtClean="0"/>
          </a:p>
          <a:p>
            <a:pPr marL="228600" lvl="0" indent="-233405" algn="r" rtl="1">
              <a:buSzPct val="100000"/>
            </a:pPr>
            <a:r>
              <a:rPr lang="ar-JO" sz="2600" b="1" dirty="0">
                <a:solidFill>
                  <a:schemeClr val="accent3"/>
                </a:solidFill>
              </a:rPr>
              <a:t>الحماية / العنف القائم على النوع </a:t>
            </a:r>
            <a:r>
              <a:rPr lang="ar-JO" sz="2600" b="1" dirty="0" smtClean="0">
                <a:solidFill>
                  <a:schemeClr val="accent3"/>
                </a:solidFill>
              </a:rPr>
              <a:t>الاجتماعي: </a:t>
            </a:r>
            <a:r>
              <a:rPr lang="ar-JO" sz="2600" dirty="0" smtClean="0"/>
              <a:t>تسجيل </a:t>
            </a:r>
            <a:r>
              <a:rPr lang="ar-JO" sz="2600" dirty="0"/>
              <a:t>المواليد والتوثيق ؛ إجراءات التشغيل الموحدة الواضحة لأسوأ أشكال عمل الأطفال التي تنطوي على العنف القائم على النوع الاجتماعي ؛ دمج الأطفال غير الملتحقين بالمدارس والأطفال العاملين في أنشطة حماية الطفل والحماية الأوسع ؛ تقوية الأسرة وبيئات تقديم الرعاية ؛ وإدارة الحالة.</a:t>
            </a:r>
            <a:endParaRPr sz="2600" dirty="0" smtClean="0"/>
          </a:p>
          <a:p>
            <a:pPr marL="228600" lvl="0" indent="-233405" algn="r" rtl="1">
              <a:buSzPct val="100000"/>
            </a:pPr>
            <a:r>
              <a:rPr lang="ar-JO" sz="2600" b="1" dirty="0" smtClean="0">
                <a:solidFill>
                  <a:schemeClr val="accent3"/>
                </a:solidFill>
              </a:rPr>
              <a:t>التعليم: </a:t>
            </a:r>
            <a:r>
              <a:rPr lang="en-GB" sz="2600" dirty="0" smtClean="0"/>
              <a:t> </a:t>
            </a:r>
            <a:r>
              <a:rPr lang="ar-JO" sz="2600" dirty="0" smtClean="0"/>
              <a:t>فرص تعليمة </a:t>
            </a:r>
            <a:r>
              <a:rPr lang="ar-JO" sz="2600" dirty="0"/>
              <a:t>جيدة للأطفال غير الملتحقين بالمدرسة وللعاملين ؛ </a:t>
            </a:r>
            <a:r>
              <a:rPr lang="ar-JO" sz="2600" dirty="0" smtClean="0"/>
              <a:t>الحواجز </a:t>
            </a:r>
            <a:r>
              <a:rPr lang="ar-JO" sz="2600" dirty="0"/>
              <a:t>السياسة التي تمنع الوصول إلى التعليم / تؤدي إلى التسرب.</a:t>
            </a:r>
            <a:endParaRPr sz="2600" dirty="0" smtClean="0"/>
          </a:p>
          <a:p>
            <a:pPr marL="228600" lvl="0" indent="-233405" algn="r" rtl="1">
              <a:buSzPct val="100000"/>
            </a:pPr>
            <a:r>
              <a:rPr lang="ar-JO" sz="2600" b="1" dirty="0">
                <a:solidFill>
                  <a:schemeClr val="accent3"/>
                </a:solidFill>
              </a:rPr>
              <a:t>الأمن الغذائي وسبل العيش</a:t>
            </a:r>
            <a:r>
              <a:rPr lang="ar-JO" sz="2600" b="1" dirty="0" smtClean="0">
                <a:solidFill>
                  <a:schemeClr val="accent3"/>
                </a:solidFill>
              </a:rPr>
              <a:t>:</a:t>
            </a:r>
            <a:r>
              <a:rPr lang="en-GB" sz="2600" dirty="0" smtClean="0"/>
              <a:t>.</a:t>
            </a:r>
            <a:r>
              <a:rPr lang="ar-JO" sz="2600" dirty="0" smtClean="0"/>
              <a:t> </a:t>
            </a:r>
            <a:r>
              <a:rPr lang="ar-JO" sz="2600" dirty="0"/>
              <a:t>مخاطر </a:t>
            </a:r>
            <a:r>
              <a:rPr lang="ar-JO" sz="2600" dirty="0" smtClean="0"/>
              <a:t>عمل </a:t>
            </a:r>
            <a:r>
              <a:rPr lang="ar-JO" sz="2600" dirty="0"/>
              <a:t>الأطفال في تدخلات الأمن الغذائي وسبل العيش ؛ الفرص المناسبة للعمر للمراهقين بما في ذلك الضمانات ؛ معلومات عن دعم الأمن الغذائي وسبل العيش المتاح أو الفئات </a:t>
            </a:r>
            <a:r>
              <a:rPr lang="ar-JO" sz="2600" dirty="0" smtClean="0"/>
              <a:t>الضعيفة؛ والعوائق السياسية </a:t>
            </a:r>
            <a:r>
              <a:rPr lang="ar-JO" sz="2600" dirty="0"/>
              <a:t>التي تمنع الوصول إلى العمل اللائق.</a:t>
            </a:r>
            <a:endParaRPr sz="2600" dirty="0"/>
          </a:p>
          <a:p>
            <a:pPr marL="228600" lvl="0" indent="-233405" algn="r" rtl="1">
              <a:buSzPct val="100000"/>
            </a:pPr>
            <a:r>
              <a:rPr lang="ar-JO" sz="2600" b="1" dirty="0" smtClean="0">
                <a:solidFill>
                  <a:schemeClr val="accent3"/>
                </a:solidFill>
              </a:rPr>
              <a:t>الصحة</a:t>
            </a:r>
            <a:r>
              <a:rPr lang="en-GB" sz="2600" b="1" dirty="0" smtClean="0">
                <a:solidFill>
                  <a:schemeClr val="accent3"/>
                </a:solidFill>
              </a:rPr>
              <a:t>: </a:t>
            </a:r>
            <a:r>
              <a:rPr lang="ar-JO" sz="2600" b="1" dirty="0" smtClean="0">
                <a:solidFill>
                  <a:schemeClr val="accent3"/>
                </a:solidFill>
              </a:rPr>
              <a:t> </a:t>
            </a:r>
            <a:r>
              <a:rPr lang="ar-JO" sz="2600" dirty="0" smtClean="0"/>
              <a:t>الأشكال </a:t>
            </a:r>
            <a:r>
              <a:rPr lang="ar-JO" sz="2600" dirty="0"/>
              <a:t>الشائعة للأمراض والإصابات والعجز والإعاقة المرتبطة بالعمل ؛ الخدمات الصحية والإحالة للأطفال </a:t>
            </a:r>
            <a:r>
              <a:rPr lang="ar-JO" sz="2600" dirty="0" smtClean="0"/>
              <a:t>العاملين، </a:t>
            </a:r>
            <a:r>
              <a:rPr lang="ar-JO" sz="2600" dirty="0"/>
              <a:t>بما في ذلك العنف الجنسي </a:t>
            </a:r>
            <a:r>
              <a:rPr lang="ar-JO" sz="2600" dirty="0" smtClean="0"/>
              <a:t>والعنف </a:t>
            </a:r>
            <a:r>
              <a:rPr lang="ar-JO" sz="2600" dirty="0"/>
              <a:t>القائم على النوع الاجتماعي</a:t>
            </a:r>
            <a:r>
              <a:rPr lang="ar-JO" sz="2600" dirty="0" smtClean="0"/>
              <a:t> </a:t>
            </a:r>
            <a:r>
              <a:rPr lang="ar-JO" sz="2600" dirty="0"/>
              <a:t>والأطفال ذوي </a:t>
            </a:r>
            <a:r>
              <a:rPr lang="ar-JO" sz="2600" dirty="0" smtClean="0"/>
              <a:t>الإحتياجات الخاصة.</a:t>
            </a:r>
            <a:endParaRPr sz="2600" dirty="0"/>
          </a:p>
          <a:p>
            <a:pPr marL="228600" lvl="0" indent="-101600" algn="l" rtl="0">
              <a:lnSpc>
                <a:spcPct val="90000"/>
              </a:lnSpc>
              <a:spcBef>
                <a:spcPts val="1000"/>
              </a:spcBef>
              <a:spcAft>
                <a:spcPts val="0"/>
              </a:spcAft>
              <a:buClr>
                <a:schemeClr val="accent2"/>
              </a:buClr>
              <a:buSzPct val="81901"/>
              <a:buNone/>
            </a:pPr>
            <a:endParaRPr sz="2441" dirty="0"/>
          </a:p>
          <a:p>
            <a:pPr marL="228600" lvl="0" indent="-101600" algn="l" rtl="0">
              <a:lnSpc>
                <a:spcPct val="90000"/>
              </a:lnSpc>
              <a:spcBef>
                <a:spcPts val="1000"/>
              </a:spcBef>
              <a:spcAft>
                <a:spcPts val="0"/>
              </a:spcAft>
              <a:buClr>
                <a:schemeClr val="accent2"/>
              </a:buClr>
              <a:buSzPct val="81901"/>
              <a:buNone/>
            </a:pPr>
            <a:endParaRPr sz="2441" dirty="0"/>
          </a:p>
          <a:p>
            <a:pPr marL="228600" lvl="0" indent="-101600" algn="l" rtl="0">
              <a:lnSpc>
                <a:spcPct val="90000"/>
              </a:lnSpc>
              <a:spcBef>
                <a:spcPts val="1000"/>
              </a:spcBef>
              <a:spcAft>
                <a:spcPts val="0"/>
              </a:spcAft>
              <a:buClr>
                <a:schemeClr val="accent2"/>
              </a:buClr>
              <a:buSzPct val="100000"/>
              <a:buNone/>
            </a:pPr>
            <a:endParaRPr sz="2000" dirty="0"/>
          </a:p>
        </p:txBody>
      </p:sp>
      <p:sp>
        <p:nvSpPr>
          <p:cNvPr id="335" name="Google Shape;335;p14"/>
          <p:cNvSpPr txBox="1">
            <a:spLocks noGrp="1"/>
          </p:cNvSpPr>
          <p:nvPr>
            <p:ph type="body" idx="1"/>
          </p:nvPr>
        </p:nvSpPr>
        <p:spPr>
          <a:xfrm>
            <a:off x="215100" y="1864450"/>
            <a:ext cx="11761800" cy="828600"/>
          </a:xfrm>
          <a:prstGeom prst="rect">
            <a:avLst/>
          </a:prstGeom>
          <a:noFill/>
          <a:ln>
            <a:noFill/>
          </a:ln>
        </p:spPr>
        <p:txBody>
          <a:bodyPr spcFirstLastPara="1" wrap="square" lIns="91425" tIns="45700" rIns="91425" bIns="45700" anchor="t" anchorCtr="0">
            <a:noAutofit/>
          </a:bodyPr>
          <a:lstStyle/>
          <a:p>
            <a:pPr marL="0" lvl="0" indent="0" algn="ctr">
              <a:spcBef>
                <a:spcPts val="0"/>
              </a:spcBef>
              <a:buSzPts val="3200"/>
            </a:pPr>
            <a:r>
              <a:rPr lang="ar-JO" sz="3100" dirty="0"/>
              <a:t>بناء العلاقات حول العمل المنسق</a:t>
            </a:r>
          </a:p>
        </p:txBody>
      </p:sp>
      <p:pic>
        <p:nvPicPr>
          <p:cNvPr id="336" name="Google Shape;336;p14"/>
          <p:cNvPicPr preferRelativeResize="0"/>
          <p:nvPr/>
        </p:nvPicPr>
        <p:blipFill rotWithShape="1">
          <a:blip r:embed="rId3">
            <a:alphaModFix/>
          </a:blip>
          <a:srcRect/>
          <a:stretch/>
        </p:blipFill>
        <p:spPr>
          <a:xfrm>
            <a:off x="10287439" y="365125"/>
            <a:ext cx="1435100" cy="939800"/>
          </a:xfrm>
          <a:prstGeom prst="rect">
            <a:avLst/>
          </a:prstGeom>
          <a:noFill/>
          <a:ln>
            <a:noFill/>
          </a:ln>
        </p:spPr>
      </p:pic>
    </p:spTree>
    <p:extLst>
      <p:ext uri="{BB962C8B-B14F-4D97-AF65-F5344CB8AC3E}">
        <p14:creationId xmlns:p14="http://schemas.microsoft.com/office/powerpoint/2010/main" val="3917260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lgn="ctr" rtl="1"/>
            <a:r>
              <a:rPr lang="ar-JO" dirty="0"/>
              <a:t>3. إجراءات الاستعداد</a:t>
            </a:r>
            <a:endParaRPr dirty="0"/>
          </a:p>
        </p:txBody>
      </p:sp>
      <p:sp>
        <p:nvSpPr>
          <p:cNvPr id="343" name="Google Shape;343;p15"/>
          <p:cNvSpPr txBox="1">
            <a:spLocks noGrp="1"/>
          </p:cNvSpPr>
          <p:nvPr>
            <p:ph type="body" idx="1"/>
          </p:nvPr>
        </p:nvSpPr>
        <p:spPr>
          <a:xfrm>
            <a:off x="477982" y="1938337"/>
            <a:ext cx="10820015" cy="1190626"/>
          </a:xfrm>
          <a:prstGeom prst="rect">
            <a:avLst/>
          </a:prstGeom>
          <a:noFill/>
          <a:ln>
            <a:noFill/>
          </a:ln>
        </p:spPr>
        <p:txBody>
          <a:bodyPr spcFirstLastPara="1" wrap="square" lIns="91425" tIns="45700" rIns="91425" bIns="45700" anchor="t" anchorCtr="0">
            <a:normAutofit/>
          </a:bodyPr>
          <a:lstStyle/>
          <a:p>
            <a:pPr marL="0" lvl="0" indent="0" algn="r" rtl="1">
              <a:spcBef>
                <a:spcPts val="0"/>
              </a:spcBef>
              <a:buSzPct val="104016"/>
            </a:pPr>
            <a:r>
              <a:rPr lang="ar-JO" sz="2691" dirty="0"/>
              <a:t>إعطاء الأولوية للإجراءات المنسقة لبناء عوامل الحماية والنظم الرسمية وغير الرسمية </a:t>
            </a:r>
            <a:r>
              <a:rPr lang="ar-JO" sz="2691" dirty="0" smtClean="0"/>
              <a:t>و معالجة عوامل الخطر الرئيسية</a:t>
            </a:r>
            <a:endParaRPr dirty="0"/>
          </a:p>
        </p:txBody>
      </p:sp>
      <p:sp>
        <p:nvSpPr>
          <p:cNvPr id="344" name="Google Shape;344;p15"/>
          <p:cNvSpPr txBox="1">
            <a:spLocks noGrp="1"/>
          </p:cNvSpPr>
          <p:nvPr>
            <p:ph type="body" idx="2"/>
          </p:nvPr>
        </p:nvSpPr>
        <p:spPr>
          <a:xfrm>
            <a:off x="377550" y="2972527"/>
            <a:ext cx="11436900" cy="3998100"/>
          </a:xfrm>
          <a:prstGeom prst="rect">
            <a:avLst/>
          </a:prstGeom>
          <a:noFill/>
          <a:ln>
            <a:noFill/>
          </a:ln>
        </p:spPr>
        <p:txBody>
          <a:bodyPr spcFirstLastPara="1" wrap="square" lIns="91425" tIns="45700" rIns="91425" bIns="45700" anchor="t" anchorCtr="0">
            <a:normAutofit/>
          </a:bodyPr>
          <a:lstStyle/>
          <a:p>
            <a:pPr marL="228600" lvl="0" indent="-228600" algn="r" rtl="1">
              <a:spcBef>
                <a:spcPts val="0"/>
              </a:spcBef>
            </a:pPr>
            <a:r>
              <a:rPr lang="ar-JO" sz="2400" dirty="0" smtClean="0"/>
              <a:t>دمج عمل </a:t>
            </a:r>
            <a:r>
              <a:rPr lang="ar-JO" sz="2400" dirty="0"/>
              <a:t>الأطفال في الاستعداد وتخطيط السيناريو والحد من مخاطر الكوارث</a:t>
            </a:r>
            <a:endParaRPr sz="2400" dirty="0"/>
          </a:p>
          <a:p>
            <a:pPr marL="228600" lvl="0" indent="-228600" algn="r" rtl="1"/>
            <a:r>
              <a:rPr lang="ar-JO" sz="2400" dirty="0" smtClean="0"/>
              <a:t>الاستعداد </a:t>
            </a:r>
            <a:r>
              <a:rPr lang="ar-JO" sz="2400" dirty="0"/>
              <a:t>للطوارئ داخل السلطات المختصة وبرامج عمل </a:t>
            </a:r>
            <a:r>
              <a:rPr lang="ar-JO" sz="2400" dirty="0" smtClean="0"/>
              <a:t>الأطفال</a:t>
            </a:r>
            <a:r>
              <a:rPr lang="ar-JO" sz="2400" dirty="0"/>
              <a:t> / </a:t>
            </a:r>
            <a:r>
              <a:rPr lang="ar-JO" sz="2400" dirty="0" smtClean="0"/>
              <a:t>التنمية </a:t>
            </a:r>
            <a:r>
              <a:rPr lang="ar-JO" sz="2400" dirty="0"/>
              <a:t>طويلة </a:t>
            </a:r>
            <a:r>
              <a:rPr lang="ar-JO" sz="2400" dirty="0" smtClean="0"/>
              <a:t>الأجل</a:t>
            </a:r>
            <a:endParaRPr sz="2400" dirty="0"/>
          </a:p>
          <a:p>
            <a:pPr marL="228600" lvl="0" indent="-228600" algn="r" rtl="1"/>
            <a:r>
              <a:rPr lang="ar-JO" sz="2400" dirty="0" smtClean="0"/>
              <a:t>تحليل </a:t>
            </a:r>
            <a:r>
              <a:rPr lang="ar-JO" sz="2400" dirty="0"/>
              <a:t>الموقف - مراجعة البيانات الثانوية </a:t>
            </a:r>
            <a:r>
              <a:rPr lang="ar-JO" sz="2400" dirty="0" smtClean="0"/>
              <a:t>– أداة "ما </a:t>
            </a:r>
            <a:r>
              <a:rPr lang="ar-JO" sz="2400" dirty="0"/>
              <a:t>نحتاج إلى </a:t>
            </a:r>
            <a:r>
              <a:rPr lang="ar-JO" sz="2400" dirty="0" smtClean="0"/>
              <a:t>معرفته“</a:t>
            </a:r>
            <a:r>
              <a:rPr lang="en-US" sz="2400" dirty="0" smtClean="0"/>
              <a:t> WWNK </a:t>
            </a:r>
            <a:endParaRPr sz="2400" dirty="0"/>
          </a:p>
          <a:p>
            <a:pPr marL="228600" lvl="0" indent="-228600" algn="r" rtl="1"/>
            <a:r>
              <a:rPr lang="ar-JO" sz="2400" dirty="0" smtClean="0"/>
              <a:t>تشمل </a:t>
            </a:r>
            <a:r>
              <a:rPr lang="ar-JO" sz="2400" dirty="0"/>
              <a:t>البروتوكولات والأدوات والمبادئ التوجيهية عمل الأطفال ، وتتوافق مع الأطر الوطنية (الدولية) ، ويتم نشرها</a:t>
            </a:r>
            <a:endParaRPr sz="2400" dirty="0"/>
          </a:p>
          <a:p>
            <a:pPr marL="228600" lvl="0" indent="-228600" algn="r" rtl="1"/>
            <a:r>
              <a:rPr lang="ar-JO" sz="2400" dirty="0" smtClean="0"/>
              <a:t>بناء القدرات </a:t>
            </a:r>
            <a:endParaRPr sz="2400" dirty="0"/>
          </a:p>
          <a:p>
            <a:pPr marL="228600" lvl="0" indent="-228600" algn="r" rtl="1"/>
            <a:r>
              <a:rPr lang="ar-JO" sz="2400" dirty="0" smtClean="0"/>
              <a:t>تعبئة </a:t>
            </a:r>
            <a:r>
              <a:rPr lang="ar-JO" sz="2400" dirty="0"/>
              <a:t>الموارد</a:t>
            </a:r>
            <a:endParaRPr sz="2400" dirty="0"/>
          </a:p>
          <a:p>
            <a:pPr marL="228600" lvl="0" indent="-50800" algn="l" rtl="0">
              <a:lnSpc>
                <a:spcPct val="90000"/>
              </a:lnSpc>
              <a:spcBef>
                <a:spcPts val="1000"/>
              </a:spcBef>
              <a:spcAft>
                <a:spcPts val="0"/>
              </a:spcAft>
              <a:buClr>
                <a:schemeClr val="accent2"/>
              </a:buClr>
              <a:buSzPts val="2800"/>
              <a:buNone/>
            </a:pPr>
            <a:endParaRPr dirty="0"/>
          </a:p>
          <a:p>
            <a:pPr marL="228600" lvl="0" indent="-50800" algn="l" rtl="0">
              <a:lnSpc>
                <a:spcPct val="90000"/>
              </a:lnSpc>
              <a:spcBef>
                <a:spcPts val="1000"/>
              </a:spcBef>
              <a:spcAft>
                <a:spcPts val="0"/>
              </a:spcAft>
              <a:buClr>
                <a:schemeClr val="accent2"/>
              </a:buClr>
              <a:buSzPts val="2800"/>
              <a:buNone/>
            </a:pPr>
            <a:endParaRPr dirty="0"/>
          </a:p>
        </p:txBody>
      </p:sp>
      <p:pic>
        <p:nvPicPr>
          <p:cNvPr id="345" name="Google Shape;345;p15"/>
          <p:cNvPicPr preferRelativeResize="0"/>
          <p:nvPr/>
        </p:nvPicPr>
        <p:blipFill rotWithShape="1">
          <a:blip r:embed="rId3">
            <a:alphaModFix/>
          </a:blip>
          <a:srcRect/>
          <a:stretch/>
        </p:blipFill>
        <p:spPr>
          <a:xfrm>
            <a:off x="10144495" y="365125"/>
            <a:ext cx="1435100" cy="939800"/>
          </a:xfrm>
          <a:prstGeom prst="rect">
            <a:avLst/>
          </a:prstGeom>
          <a:noFill/>
          <a:ln>
            <a:noFill/>
          </a:ln>
        </p:spPr>
      </p:pic>
    </p:spTree>
    <p:extLst>
      <p:ext uri="{BB962C8B-B14F-4D97-AF65-F5344CB8AC3E}">
        <p14:creationId xmlns:p14="http://schemas.microsoft.com/office/powerpoint/2010/main" val="3102419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lgn="ctr" rtl="1"/>
            <a:r>
              <a:rPr lang="ar-JO" dirty="0"/>
              <a:t>4. إجراءات الاستجابة</a:t>
            </a:r>
            <a:endParaRPr dirty="0"/>
          </a:p>
        </p:txBody>
      </p:sp>
      <p:sp>
        <p:nvSpPr>
          <p:cNvPr id="352" name="Google Shape;352;p16"/>
          <p:cNvSpPr txBox="1">
            <a:spLocks noGrp="1"/>
          </p:cNvSpPr>
          <p:nvPr>
            <p:ph type="body" idx="1"/>
          </p:nvPr>
        </p:nvSpPr>
        <p:spPr>
          <a:xfrm>
            <a:off x="656021" y="1911544"/>
            <a:ext cx="10820015" cy="890588"/>
          </a:xfrm>
          <a:prstGeom prst="rect">
            <a:avLst/>
          </a:prstGeom>
          <a:noFill/>
          <a:ln>
            <a:noFill/>
          </a:ln>
        </p:spPr>
        <p:txBody>
          <a:bodyPr spcFirstLastPara="1" wrap="square" lIns="91425" tIns="45700" rIns="91425" bIns="45700" anchor="t" anchorCtr="0">
            <a:normAutofit fontScale="92500" lnSpcReduction="10000"/>
          </a:bodyPr>
          <a:lstStyle/>
          <a:p>
            <a:pPr marL="0" lvl="0" indent="0" algn="r" rtl="1">
              <a:spcBef>
                <a:spcPts val="0"/>
              </a:spcBef>
              <a:buSzPct val="100000"/>
            </a:pPr>
            <a:r>
              <a:rPr lang="ar-JO" dirty="0" smtClean="0"/>
              <a:t>استخدم </a:t>
            </a:r>
            <a:r>
              <a:rPr lang="ar-JO" dirty="0"/>
              <a:t>تحليل الحالة كأساس للأدلة لإجراءات الاستجابة. </a:t>
            </a:r>
            <a:r>
              <a:rPr lang="ar-JO" dirty="0" smtClean="0"/>
              <a:t>التنسيق</a:t>
            </a:r>
            <a:r>
              <a:rPr lang="ar-JO" dirty="0"/>
              <a:t>:</a:t>
            </a:r>
            <a:endParaRPr dirty="0"/>
          </a:p>
          <a:p>
            <a:pPr marL="0" lvl="0" indent="0" algn="l" rtl="0">
              <a:lnSpc>
                <a:spcPct val="90000"/>
              </a:lnSpc>
              <a:spcBef>
                <a:spcPts val="1000"/>
              </a:spcBef>
              <a:spcAft>
                <a:spcPts val="0"/>
              </a:spcAft>
              <a:buClr>
                <a:schemeClr val="accent2"/>
              </a:buClr>
              <a:buSzPct val="100000"/>
              <a:buNone/>
            </a:pPr>
            <a:r>
              <a:rPr lang="en-GB" dirty="0"/>
              <a:t> </a:t>
            </a:r>
            <a:endParaRPr dirty="0"/>
          </a:p>
        </p:txBody>
      </p:sp>
      <p:sp>
        <p:nvSpPr>
          <p:cNvPr id="353" name="Google Shape;353;p16"/>
          <p:cNvSpPr txBox="1">
            <a:spLocks noGrp="1"/>
          </p:cNvSpPr>
          <p:nvPr>
            <p:ph type="body" idx="2"/>
          </p:nvPr>
        </p:nvSpPr>
        <p:spPr>
          <a:xfrm>
            <a:off x="656021" y="2614612"/>
            <a:ext cx="10879958" cy="4243388"/>
          </a:xfrm>
          <a:prstGeom prst="rect">
            <a:avLst/>
          </a:prstGeom>
          <a:noFill/>
          <a:ln>
            <a:noFill/>
          </a:ln>
        </p:spPr>
        <p:txBody>
          <a:bodyPr spcFirstLastPara="1" wrap="square" lIns="91425" tIns="45700" rIns="91425" bIns="45700" anchor="t" anchorCtr="0">
            <a:noAutofit/>
          </a:bodyPr>
          <a:lstStyle/>
          <a:p>
            <a:pPr marL="228600" lvl="0" indent="-228600" algn="r" rtl="1">
              <a:spcBef>
                <a:spcPts val="0"/>
              </a:spcBef>
              <a:buSzPts val="2400"/>
            </a:pPr>
            <a:r>
              <a:rPr lang="ar-JO" sz="2400" dirty="0" smtClean="0"/>
              <a:t>مؤشرات عمل </a:t>
            </a:r>
            <a:r>
              <a:rPr lang="ar-JO" sz="2400" dirty="0"/>
              <a:t>الأطفال </a:t>
            </a:r>
            <a:r>
              <a:rPr lang="ar-JO" sz="2400" dirty="0" smtClean="0"/>
              <a:t>في</a:t>
            </a:r>
            <a:r>
              <a:rPr lang="ar-JO" sz="2400" dirty="0"/>
              <a:t> تقييمات احتياجات </a:t>
            </a:r>
            <a:r>
              <a:rPr lang="ar-JO" sz="2400" dirty="0" smtClean="0"/>
              <a:t>القطاع </a:t>
            </a:r>
            <a:r>
              <a:rPr lang="ar-JO" sz="2400" dirty="0"/>
              <a:t>(</a:t>
            </a:r>
            <a:r>
              <a:rPr lang="ar-JO" sz="2400" dirty="0" smtClean="0"/>
              <a:t>متعددة القطاعات) / </a:t>
            </a:r>
            <a:r>
              <a:rPr lang="ar-JO" sz="2400" dirty="0"/>
              <a:t>تقييم المخاطر </a:t>
            </a:r>
            <a:r>
              <a:rPr lang="ar-JO" sz="2400" dirty="0" smtClean="0"/>
              <a:t>الفردية</a:t>
            </a:r>
            <a:endParaRPr sz="2400" dirty="0"/>
          </a:p>
          <a:p>
            <a:pPr marL="228600" lvl="0" indent="-228600" algn="r" rtl="1">
              <a:buSzPts val="2400"/>
            </a:pPr>
            <a:r>
              <a:rPr lang="ar-JO" sz="2400" dirty="0" smtClean="0"/>
              <a:t>دمج عمل الأطفال في خطط الاستجابة المبكرة ، </a:t>
            </a:r>
            <a:r>
              <a:rPr lang="ar-JO" sz="2400" dirty="0"/>
              <a:t>و </a:t>
            </a:r>
            <a:r>
              <a:rPr lang="ar-JO" sz="2400" dirty="0" smtClean="0"/>
              <a:t>والاستعراضات العامة للاحتياجات </a:t>
            </a:r>
            <a:r>
              <a:rPr lang="ar-JO" sz="2400" dirty="0"/>
              <a:t>الإنسانية</a:t>
            </a:r>
            <a:r>
              <a:rPr lang="en-GB" sz="2400" dirty="0" smtClean="0"/>
              <a:t>، </a:t>
            </a:r>
            <a:r>
              <a:rPr lang="ar-JO" sz="2400" dirty="0"/>
              <a:t>وخطط الاستجابة القطاعية ، واستراتيجيات الدولة ، وخطط </a:t>
            </a:r>
            <a:r>
              <a:rPr lang="ar-JO" sz="2400" dirty="0" smtClean="0"/>
              <a:t>عمل الأطفال </a:t>
            </a:r>
            <a:endParaRPr sz="2400" dirty="0"/>
          </a:p>
          <a:p>
            <a:pPr marL="228600" lvl="0" indent="-228600" algn="r" rtl="1">
              <a:buSzPts val="2400"/>
            </a:pPr>
            <a:r>
              <a:rPr lang="ar-JO" sz="2400" dirty="0" smtClean="0"/>
              <a:t>الدعوة والمناصرة لمزيد </a:t>
            </a:r>
            <a:r>
              <a:rPr lang="ar-JO" sz="2400" dirty="0"/>
              <a:t>من الحوار والتمويل والاستثمار في خدمات </a:t>
            </a:r>
            <a:r>
              <a:rPr lang="ar-JO" sz="2400" dirty="0" smtClean="0"/>
              <a:t>المنع والاستجابة </a:t>
            </a:r>
            <a:r>
              <a:rPr lang="ar-JO" sz="2400" dirty="0"/>
              <a:t>الأساسية</a:t>
            </a:r>
            <a:endParaRPr sz="2400" dirty="0"/>
          </a:p>
          <a:p>
            <a:pPr marL="228600" lvl="0" indent="-228600" algn="r" rtl="1">
              <a:buSzPts val="2400"/>
            </a:pPr>
            <a:r>
              <a:rPr lang="ar-JO" sz="2400" dirty="0" smtClean="0"/>
              <a:t>الأدوات </a:t>
            </a:r>
            <a:r>
              <a:rPr lang="ar-JO" sz="2400" dirty="0"/>
              <a:t>والمواد: إجراءات تشغيل قياسية واضحة ؛ الرسائل الرئيسية وما إلى ذلك.</a:t>
            </a:r>
            <a:endParaRPr sz="2400" dirty="0"/>
          </a:p>
          <a:p>
            <a:pPr marL="228600" lvl="0" indent="-228600" algn="r" rtl="1">
              <a:buSzPts val="2400"/>
            </a:pPr>
            <a:r>
              <a:rPr lang="ar-JO" sz="2400" dirty="0" smtClean="0"/>
              <a:t>الدعم </a:t>
            </a:r>
            <a:r>
              <a:rPr lang="ar-JO" sz="2400" dirty="0"/>
              <a:t>الفني والتشغيلي للأعضاء المحليين والوطنيين</a:t>
            </a:r>
            <a:endParaRPr sz="2400" dirty="0"/>
          </a:p>
          <a:p>
            <a:pPr marL="228600" lvl="0" indent="-228600" algn="r" rtl="1">
              <a:buSzPts val="2400"/>
            </a:pPr>
            <a:r>
              <a:rPr lang="ar-JO" sz="2400" dirty="0" smtClean="0"/>
              <a:t>بناء </a:t>
            </a:r>
            <a:r>
              <a:rPr lang="ar-JO" sz="2400" dirty="0"/>
              <a:t>فهم مشترك واستجابة </a:t>
            </a:r>
            <a:r>
              <a:rPr lang="ar-JO" sz="2400" dirty="0" smtClean="0"/>
              <a:t>لعمل </a:t>
            </a:r>
            <a:r>
              <a:rPr lang="ar-JO" sz="2400" dirty="0"/>
              <a:t>الأطفال المرتبطة بالتدخلات الإنسانية بما في ذلك منع الاستغلال الجنسي </a:t>
            </a:r>
            <a:r>
              <a:rPr lang="ar-JO" sz="2400" dirty="0" smtClean="0"/>
              <a:t>والاساءة </a:t>
            </a:r>
            <a:r>
              <a:rPr lang="ar-JO" sz="2400" dirty="0"/>
              <a:t>والتحرش</a:t>
            </a:r>
            <a:endParaRPr sz="2400" dirty="0" smtClean="0"/>
          </a:p>
          <a:p>
            <a:pPr marL="228600" lvl="0" indent="-228600" algn="r" rtl="1">
              <a:buSzPts val="2400"/>
            </a:pPr>
            <a:r>
              <a:rPr lang="ar-JO" sz="2400" dirty="0" smtClean="0"/>
              <a:t>دمج عمل </a:t>
            </a:r>
            <a:r>
              <a:rPr lang="ar-JO" sz="2400" dirty="0"/>
              <a:t>الأطفال في أدوات إدارة المعلومات الخاصة بالقطاع</a:t>
            </a:r>
            <a:endParaRPr sz="2400" dirty="0"/>
          </a:p>
          <a:p>
            <a:pPr marL="228600" lvl="0" indent="-76200" algn="l" rtl="0">
              <a:lnSpc>
                <a:spcPct val="90000"/>
              </a:lnSpc>
              <a:spcBef>
                <a:spcPts val="1000"/>
              </a:spcBef>
              <a:spcAft>
                <a:spcPts val="0"/>
              </a:spcAft>
              <a:buClr>
                <a:schemeClr val="accent2"/>
              </a:buClr>
              <a:buSzPts val="2400"/>
              <a:buNone/>
            </a:pPr>
            <a:endParaRPr sz="2400" dirty="0"/>
          </a:p>
        </p:txBody>
      </p:sp>
      <p:pic>
        <p:nvPicPr>
          <p:cNvPr id="354" name="Google Shape;354;p16"/>
          <p:cNvPicPr preferRelativeResize="0"/>
          <p:nvPr/>
        </p:nvPicPr>
        <p:blipFill rotWithShape="1">
          <a:blip r:embed="rId3">
            <a:alphaModFix/>
          </a:blip>
          <a:srcRect/>
          <a:stretch/>
        </p:blipFill>
        <p:spPr>
          <a:xfrm>
            <a:off x="10225445" y="365125"/>
            <a:ext cx="1435100" cy="939800"/>
          </a:xfrm>
          <a:prstGeom prst="rect">
            <a:avLst/>
          </a:prstGeom>
          <a:noFill/>
          <a:ln>
            <a:noFill/>
          </a:ln>
        </p:spPr>
      </p:pic>
    </p:spTree>
    <p:extLst>
      <p:ext uri="{BB962C8B-B14F-4D97-AF65-F5344CB8AC3E}">
        <p14:creationId xmlns:p14="http://schemas.microsoft.com/office/powerpoint/2010/main" val="546652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7"/>
          <p:cNvSpPr txBox="1">
            <a:spLocks noGrp="1"/>
          </p:cNvSpPr>
          <p:nvPr>
            <p:ph type="body" idx="1"/>
          </p:nvPr>
        </p:nvSpPr>
        <p:spPr>
          <a:xfrm>
            <a:off x="4160521" y="2848405"/>
            <a:ext cx="7762560" cy="1271587"/>
          </a:xfrm>
          <a:prstGeom prst="rect">
            <a:avLst/>
          </a:prstGeom>
          <a:noFill/>
          <a:ln>
            <a:noFill/>
          </a:ln>
        </p:spPr>
        <p:txBody>
          <a:bodyPr spcFirstLastPara="1" wrap="square" lIns="91425" tIns="45700" rIns="91425" bIns="45700" anchor="t" anchorCtr="0">
            <a:noAutofit/>
          </a:bodyPr>
          <a:lstStyle/>
          <a:p>
            <a:pPr marL="0" lvl="0" indent="0" algn="ctr" rtl="1">
              <a:spcBef>
                <a:spcPts val="0"/>
              </a:spcBef>
              <a:buSzPts val="5000"/>
            </a:pPr>
            <a:r>
              <a:rPr lang="ar-JO" sz="5000" dirty="0" smtClean="0"/>
              <a:t>إختبار المنسقين</a:t>
            </a:r>
            <a:endParaRPr dirty="0"/>
          </a:p>
        </p:txBody>
      </p:sp>
      <p:sp>
        <p:nvSpPr>
          <p:cNvPr id="361" name="Google Shape;361;p17"/>
          <p:cNvSpPr txBox="1">
            <a:spLocks noGrp="1"/>
          </p:cNvSpPr>
          <p:nvPr>
            <p:ph type="body" idx="3"/>
          </p:nvPr>
        </p:nvSpPr>
        <p:spPr>
          <a:xfrm>
            <a:off x="268919" y="249668"/>
            <a:ext cx="2970847" cy="51974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p:txBody>
      </p:sp>
      <p:pic>
        <p:nvPicPr>
          <p:cNvPr id="362" name="Google Shape;362;p17"/>
          <p:cNvPicPr preferRelativeResize="0"/>
          <p:nvPr/>
        </p:nvPicPr>
        <p:blipFill rotWithShape="1">
          <a:blip r:embed="rId3">
            <a:alphaModFix/>
          </a:blip>
          <a:srcRect/>
          <a:stretch/>
        </p:blipFill>
        <p:spPr>
          <a:xfrm>
            <a:off x="5867350" y="0"/>
            <a:ext cx="4348902" cy="4348902"/>
          </a:xfrm>
          <a:prstGeom prst="rect">
            <a:avLst/>
          </a:prstGeom>
          <a:noFill/>
          <a:ln>
            <a:noFill/>
          </a:ln>
        </p:spPr>
      </p:pic>
    </p:spTree>
    <p:extLst>
      <p:ext uri="{BB962C8B-B14F-4D97-AF65-F5344CB8AC3E}">
        <p14:creationId xmlns:p14="http://schemas.microsoft.com/office/powerpoint/2010/main" val="1579753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lgn="r" rtl="1"/>
            <a:r>
              <a:rPr lang="ar-JO" dirty="0"/>
              <a:t>الرسائل الرئيسية</a:t>
            </a:r>
            <a:endParaRPr dirty="0"/>
          </a:p>
        </p:txBody>
      </p:sp>
      <p:sp>
        <p:nvSpPr>
          <p:cNvPr id="368" name="Google Shape;368;p18"/>
          <p:cNvSpPr txBox="1">
            <a:spLocks noGrp="1"/>
          </p:cNvSpPr>
          <p:nvPr>
            <p:ph type="body" idx="2"/>
          </p:nvPr>
        </p:nvSpPr>
        <p:spPr>
          <a:xfrm>
            <a:off x="656021" y="2057400"/>
            <a:ext cx="10820015" cy="4329113"/>
          </a:xfrm>
          <a:prstGeom prst="rect">
            <a:avLst/>
          </a:prstGeom>
          <a:noFill/>
          <a:ln>
            <a:noFill/>
          </a:ln>
        </p:spPr>
        <p:txBody>
          <a:bodyPr spcFirstLastPara="1" wrap="square" lIns="91425" tIns="45700" rIns="91425" bIns="45700" anchor="t" anchorCtr="0">
            <a:normAutofit/>
          </a:bodyPr>
          <a:lstStyle/>
          <a:p>
            <a:pPr marL="228600" lvl="0" indent="-228600" algn="r" rtl="1">
              <a:spcBef>
                <a:spcPts val="0"/>
              </a:spcBef>
              <a:buSzPts val="3000"/>
            </a:pPr>
            <a:r>
              <a:rPr lang="ar-JO" sz="3000" dirty="0" smtClean="0"/>
              <a:t>هناك </a:t>
            </a:r>
            <a:r>
              <a:rPr lang="ar-JO" sz="3000" dirty="0"/>
              <a:t>العديد من الطرق التي يمكن من خلالها تنسيق </a:t>
            </a:r>
            <a:r>
              <a:rPr lang="ar-JO" sz="3000" dirty="0" smtClean="0"/>
              <a:t>عمل </a:t>
            </a:r>
            <a:r>
              <a:rPr lang="ar-JO" sz="3000" dirty="0"/>
              <a:t>الأطفال في سياق معين. يجب أن </a:t>
            </a:r>
            <a:r>
              <a:rPr lang="ar-JO" sz="3000" dirty="0" smtClean="0"/>
              <a:t>تكون متعددة </a:t>
            </a:r>
            <a:r>
              <a:rPr lang="ar-JO" sz="3000" dirty="0"/>
              <a:t>القطاعات ، </a:t>
            </a:r>
            <a:r>
              <a:rPr lang="ar-JO" sz="3000" dirty="0" smtClean="0"/>
              <a:t>وإشراك </a:t>
            </a:r>
            <a:r>
              <a:rPr lang="ar-JO" sz="3000" dirty="0"/>
              <a:t>الحكومات ، وإشراك</a:t>
            </a:r>
            <a:r>
              <a:rPr lang="ar-JO" sz="3000" dirty="0" smtClean="0"/>
              <a:t> </a:t>
            </a:r>
            <a:r>
              <a:rPr lang="ar-JO" sz="3000" dirty="0"/>
              <a:t>الجهات الفاعلة الأخرى ذات الصلة الذين يعملون </a:t>
            </a:r>
            <a:r>
              <a:rPr lang="ar-JO" sz="3000" dirty="0" smtClean="0"/>
              <a:t>عبر السياقات.</a:t>
            </a:r>
            <a:endParaRPr dirty="0"/>
          </a:p>
          <a:p>
            <a:pPr marL="228600" lvl="0" indent="-228600" algn="r" rtl="1">
              <a:buSzPts val="3000"/>
            </a:pPr>
            <a:r>
              <a:rPr lang="ar-JO" sz="3000" dirty="0" smtClean="0"/>
              <a:t>اعمل </a:t>
            </a:r>
            <a:r>
              <a:rPr lang="ar-JO" sz="3000" dirty="0"/>
              <a:t>دائمًا على التنسيق بين الجهات الفاعلة والقطاعات وهياكل التنسيق القائمة.</a:t>
            </a:r>
            <a:endParaRPr dirty="0"/>
          </a:p>
          <a:p>
            <a:pPr marL="228600" lvl="0" indent="-228600" algn="r" rtl="1">
              <a:buSzPts val="3000"/>
            </a:pPr>
            <a:r>
              <a:rPr lang="ar-JO" sz="3000" dirty="0" smtClean="0"/>
              <a:t>يمكن </a:t>
            </a:r>
            <a:r>
              <a:rPr lang="ar-JO" sz="3000" dirty="0"/>
              <a:t>أن يدعم التنسيق الفعال مجموعة من الأنشطة مثل التقييمات </a:t>
            </a:r>
            <a:r>
              <a:rPr lang="ar-JO" sz="3000" dirty="0" smtClean="0"/>
              <a:t>وزيادة التوعية والمناصرة </a:t>
            </a:r>
            <a:r>
              <a:rPr lang="ar-JO" sz="3000" dirty="0"/>
              <a:t>وتحديد </a:t>
            </a:r>
            <a:r>
              <a:rPr lang="ar-JO" sz="3000" dirty="0" smtClean="0"/>
              <a:t>عمل الأطفال </a:t>
            </a:r>
            <a:r>
              <a:rPr lang="ar-JO" sz="3000" dirty="0"/>
              <a:t>ومسارات الإحالة.</a:t>
            </a:r>
            <a:endParaRPr dirty="0"/>
          </a:p>
          <a:p>
            <a:pPr marL="228600" lvl="0" indent="-50800" algn="l" rtl="0">
              <a:lnSpc>
                <a:spcPct val="90000"/>
              </a:lnSpc>
              <a:spcBef>
                <a:spcPts val="1000"/>
              </a:spcBef>
              <a:spcAft>
                <a:spcPts val="0"/>
              </a:spcAft>
              <a:buClr>
                <a:schemeClr val="accent3"/>
              </a:buClr>
              <a:buSzPts val="2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
          <p:cNvSpPr txBox="1">
            <a:spLocks noGrp="1"/>
          </p:cNvSpPr>
          <p:nvPr>
            <p:ph type="body" idx="1"/>
          </p:nvPr>
        </p:nvSpPr>
        <p:spPr>
          <a:xfrm>
            <a:off x="679338" y="269352"/>
            <a:ext cx="10833315" cy="6279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None/>
            </a:pPr>
            <a:r>
              <a:rPr lang="ar-JO" sz="4000" dirty="0" smtClean="0"/>
              <a:t>الجلسة 4</a:t>
            </a:r>
            <a:endParaRPr dirty="0"/>
          </a:p>
          <a:p>
            <a:pPr marL="0" lvl="0" indent="0">
              <a:buSzPts val="4000"/>
            </a:pPr>
            <a:r>
              <a:rPr lang="ar-JO" sz="4000" dirty="0"/>
              <a:t>العمل </a:t>
            </a:r>
            <a:r>
              <a:rPr lang="ar-JO" sz="4000" dirty="0" smtClean="0"/>
              <a:t>بفاعلية </a:t>
            </a:r>
            <a:r>
              <a:rPr lang="ar-JO" sz="4000" dirty="0"/>
              <a:t>مع الآخرين </a:t>
            </a:r>
            <a:r>
              <a:rPr lang="ar-JO" sz="4000" dirty="0" smtClean="0"/>
              <a:t>بشأن عمل </a:t>
            </a:r>
            <a:r>
              <a:rPr lang="ar-JO" sz="4000" dirty="0"/>
              <a:t>الأطفال من خلال التنسيق</a:t>
            </a:r>
            <a:endParaRPr dirty="0"/>
          </a:p>
        </p:txBody>
      </p:sp>
      <p:sp>
        <p:nvSpPr>
          <p:cNvPr id="235" name="Google Shape;235;p2"/>
          <p:cNvSpPr txBox="1">
            <a:spLocks noGrp="1"/>
          </p:cNvSpPr>
          <p:nvPr>
            <p:ph type="body" idx="2"/>
          </p:nvPr>
        </p:nvSpPr>
        <p:spPr>
          <a:xfrm>
            <a:off x="904063" y="3087686"/>
            <a:ext cx="10383864" cy="31850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lt1"/>
              </a:buClr>
              <a:buSzPts val="2800"/>
              <a:buNone/>
            </a:pPr>
            <a:r>
              <a:rPr lang="en-GB" b="1" dirty="0"/>
              <a:t> </a:t>
            </a:r>
            <a:endParaRPr dirty="0"/>
          </a:p>
        </p:txBody>
      </p:sp>
      <p:sp>
        <p:nvSpPr>
          <p:cNvPr id="236" name="Google Shape;236;p2"/>
          <p:cNvSpPr txBox="1"/>
          <p:nvPr/>
        </p:nvSpPr>
        <p:spPr>
          <a:xfrm>
            <a:off x="7543800" y="1060704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38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1"/>
          </p:nvPr>
        </p:nvSpPr>
        <p:spPr>
          <a:xfrm>
            <a:off x="1828006" y="1221286"/>
            <a:ext cx="8535987" cy="6279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ar-JO" sz="4000" b="1" i="0" u="none" strike="noStrike" cap="none" dirty="0" smtClean="0">
                <a:solidFill>
                  <a:schemeClr val="lt1"/>
                </a:solidFill>
                <a:latin typeface="Helvetica Neue"/>
                <a:ea typeface="Helvetica Neue"/>
                <a:cs typeface="Helvetica Neue"/>
                <a:sym typeface="Helvetica Neue"/>
              </a:rPr>
              <a:t>مخرجات التعلم</a:t>
            </a:r>
            <a:endParaRPr sz="4000" b="1" i="0" u="none" strike="noStrike" cap="none" dirty="0">
              <a:solidFill>
                <a:schemeClr val="lt1"/>
              </a:solidFill>
              <a:latin typeface="Helvetica Neue"/>
              <a:ea typeface="Helvetica Neue"/>
              <a:cs typeface="Helvetica Neue"/>
              <a:sym typeface="Helvetica Neue"/>
            </a:endParaRPr>
          </a:p>
          <a:p>
            <a:pPr marL="0" lvl="0" indent="0">
              <a:spcBef>
                <a:spcPts val="0"/>
              </a:spcBef>
              <a:buSzPts val="4000"/>
            </a:pPr>
            <a:r>
              <a:rPr lang="ar-JO" sz="3100" b="0" dirty="0"/>
              <a:t>في نهاية الجلسة ستكون قادرًا على:</a:t>
            </a:r>
          </a:p>
        </p:txBody>
      </p:sp>
      <p:sp>
        <p:nvSpPr>
          <p:cNvPr id="242" name="Google Shape;242;p3"/>
          <p:cNvSpPr txBox="1">
            <a:spLocks noGrp="1"/>
          </p:cNvSpPr>
          <p:nvPr>
            <p:ph type="body" idx="2"/>
          </p:nvPr>
        </p:nvSpPr>
        <p:spPr>
          <a:xfrm>
            <a:off x="678179" y="3108960"/>
            <a:ext cx="10835640" cy="1455738"/>
          </a:xfrm>
          <a:prstGeom prst="rect">
            <a:avLst/>
          </a:prstGeom>
          <a:noFill/>
          <a:ln>
            <a:noFill/>
          </a:ln>
        </p:spPr>
        <p:txBody>
          <a:bodyPr spcFirstLastPara="1" wrap="square" lIns="91425" tIns="45700" rIns="91425" bIns="45700" anchor="t" anchorCtr="0">
            <a:noAutofit/>
          </a:bodyPr>
          <a:lstStyle/>
          <a:p>
            <a:pPr lvl="0" indent="-361950" algn="r" rtl="1">
              <a:lnSpc>
                <a:spcPct val="100000"/>
              </a:lnSpc>
              <a:spcBef>
                <a:spcPts val="0"/>
              </a:spcBef>
              <a:buSzPts val="2100"/>
              <a:buFont typeface="Calibri"/>
              <a:buChar char="●"/>
            </a:pPr>
            <a:r>
              <a:rPr lang="ar-JO" sz="2100" dirty="0" smtClean="0">
                <a:latin typeface="Calibri"/>
                <a:ea typeface="Calibri"/>
                <a:cs typeface="Calibri"/>
                <a:sym typeface="Calibri"/>
              </a:rPr>
              <a:t>اقتراح </a:t>
            </a:r>
            <a:r>
              <a:rPr lang="ar-JO" sz="2100" dirty="0">
                <a:latin typeface="Calibri"/>
                <a:ea typeface="Calibri"/>
                <a:cs typeface="Calibri"/>
                <a:sym typeface="Calibri"/>
              </a:rPr>
              <a:t>4-5 اعتبارات رئيسية عند التنسيق </a:t>
            </a:r>
            <a:r>
              <a:rPr lang="ar-JO" sz="2100" dirty="0" smtClean="0">
                <a:latin typeface="Calibri"/>
                <a:ea typeface="Calibri"/>
                <a:cs typeface="Calibri"/>
                <a:sym typeface="Calibri"/>
              </a:rPr>
              <a:t>بشأن عمل الأطفال</a:t>
            </a:r>
            <a:endParaRPr sz="2100" dirty="0" smtClean="0">
              <a:latin typeface="Calibri"/>
              <a:ea typeface="Calibri"/>
              <a:cs typeface="Calibri"/>
              <a:sym typeface="Calibri"/>
            </a:endParaRPr>
          </a:p>
          <a:p>
            <a:pPr lvl="0" indent="-361950" algn="r" rtl="1">
              <a:lnSpc>
                <a:spcPct val="100000"/>
              </a:lnSpc>
              <a:spcBef>
                <a:spcPts val="0"/>
              </a:spcBef>
              <a:buSzPts val="2100"/>
              <a:buFont typeface="Calibri"/>
              <a:buChar char="●"/>
            </a:pPr>
            <a:r>
              <a:rPr lang="ar-JO" sz="2100" dirty="0" smtClean="0">
                <a:latin typeface="Calibri"/>
                <a:ea typeface="Calibri"/>
                <a:cs typeface="Calibri"/>
                <a:sym typeface="Calibri"/>
              </a:rPr>
              <a:t>تحديد </a:t>
            </a:r>
            <a:r>
              <a:rPr lang="ar-JO" sz="2100" dirty="0">
                <a:latin typeface="Calibri"/>
                <a:ea typeface="Calibri"/>
                <a:cs typeface="Calibri"/>
                <a:sym typeface="Calibri"/>
              </a:rPr>
              <a:t>أصحاب المصلحة الرئيسيين والفرص المتاحة لتنسيق عمل الأطفال في السياق</a:t>
            </a:r>
            <a:endParaRPr sz="2100" dirty="0" smtClean="0">
              <a:latin typeface="Calibri"/>
              <a:ea typeface="Calibri"/>
              <a:cs typeface="Calibri"/>
              <a:sym typeface="Calibri"/>
            </a:endParaRPr>
          </a:p>
          <a:p>
            <a:pPr lvl="0" indent="-361950" algn="r" rtl="1">
              <a:lnSpc>
                <a:spcPct val="100000"/>
              </a:lnSpc>
              <a:spcBef>
                <a:spcPts val="0"/>
              </a:spcBef>
              <a:buSzPts val="2100"/>
              <a:buFont typeface="Calibri"/>
              <a:buChar char="●"/>
            </a:pPr>
            <a:r>
              <a:rPr lang="ar-JO" sz="2100" dirty="0" smtClean="0">
                <a:latin typeface="Calibri"/>
                <a:ea typeface="Calibri"/>
                <a:cs typeface="Calibri"/>
                <a:sym typeface="Calibri"/>
              </a:rPr>
              <a:t>مناقشة </a:t>
            </a:r>
            <a:r>
              <a:rPr lang="ar-JO" sz="2100" dirty="0">
                <a:latin typeface="Calibri"/>
                <a:ea typeface="Calibri"/>
                <a:cs typeface="Calibri"/>
                <a:sym typeface="Calibri"/>
              </a:rPr>
              <a:t>الإجراءات الرئيسية في السياق </a:t>
            </a:r>
            <a:r>
              <a:rPr lang="ar-JO" sz="2100" dirty="0" smtClean="0">
                <a:latin typeface="Calibri"/>
                <a:ea typeface="Calibri"/>
                <a:cs typeface="Calibri"/>
                <a:sym typeface="Calibri"/>
              </a:rPr>
              <a:t>الخاص بك </a:t>
            </a:r>
            <a:r>
              <a:rPr lang="ar-JO" sz="2100" dirty="0">
                <a:latin typeface="Calibri"/>
                <a:ea typeface="Calibri"/>
                <a:cs typeface="Calibri"/>
                <a:sym typeface="Calibri"/>
              </a:rPr>
              <a:t>لتقوية تنسيق عمل الأطفال</a:t>
            </a:r>
            <a:r>
              <a:rPr lang="en-GB" sz="2100" dirty="0" smtClean="0">
                <a:latin typeface="Calibri"/>
                <a:ea typeface="Calibri"/>
                <a:cs typeface="Calibri"/>
                <a:sym typeface="Calibri"/>
              </a:rPr>
              <a:t>  </a:t>
            </a:r>
            <a:endParaRPr sz="3800" dirty="0" smtClean="0"/>
          </a:p>
          <a:p>
            <a:pPr marL="457200" lvl="0" indent="-279400" algn="l" rtl="0">
              <a:lnSpc>
                <a:spcPct val="90000"/>
              </a:lnSpc>
              <a:spcBef>
                <a:spcPts val="1000"/>
              </a:spcBef>
              <a:spcAft>
                <a:spcPts val="0"/>
              </a:spcAft>
              <a:buClr>
                <a:schemeClr val="lt1"/>
              </a:buClr>
              <a:buSzPts val="2800"/>
              <a:buFont typeface="Noto Sans Symbols"/>
              <a:buNone/>
            </a:pPr>
            <a:endParaRPr dirty="0" smtClean="0"/>
          </a:p>
          <a:p>
            <a:pPr marL="457200" lvl="0" indent="-279400" algn="ctr" rtl="0">
              <a:lnSpc>
                <a:spcPct val="90000"/>
              </a:lnSpc>
              <a:spcBef>
                <a:spcPts val="1000"/>
              </a:spcBef>
              <a:spcAft>
                <a:spcPts val="0"/>
              </a:spcAft>
              <a:buClr>
                <a:schemeClr val="lt1"/>
              </a:buClr>
              <a:buSzPts val="2800"/>
              <a:buFont typeface="Noto Sans Symbols"/>
              <a:buNone/>
            </a:pPr>
            <a:endParaRPr dirty="0"/>
          </a:p>
        </p:txBody>
      </p:sp>
    </p:spTree>
    <p:extLst>
      <p:ext uri="{BB962C8B-B14F-4D97-AF65-F5344CB8AC3E}">
        <p14:creationId xmlns:p14="http://schemas.microsoft.com/office/powerpoint/2010/main" val="75359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
          <p:cNvSpPr txBox="1">
            <a:spLocks noGrp="1"/>
          </p:cNvSpPr>
          <p:nvPr>
            <p:ph type="body" idx="1"/>
          </p:nvPr>
        </p:nvSpPr>
        <p:spPr>
          <a:xfrm>
            <a:off x="4100513" y="528638"/>
            <a:ext cx="7873184" cy="1271587"/>
          </a:xfrm>
          <a:prstGeom prst="rect">
            <a:avLst/>
          </a:prstGeom>
          <a:noFill/>
          <a:ln>
            <a:noFill/>
          </a:ln>
        </p:spPr>
        <p:txBody>
          <a:bodyPr spcFirstLastPara="1" wrap="square" lIns="91425" tIns="45700" rIns="91425" bIns="45700" anchor="t" anchorCtr="0">
            <a:normAutofit/>
          </a:bodyPr>
          <a:lstStyle/>
          <a:p>
            <a:pPr marL="0" lvl="0" indent="0" algn="r" rtl="1">
              <a:spcBef>
                <a:spcPts val="0"/>
              </a:spcBef>
            </a:pPr>
            <a:r>
              <a:rPr lang="ar-JO" dirty="0"/>
              <a:t>تحديد السلطات الحكومية والهيئات الوطنية المسؤولة عن التعامل مع عمل الأطفال</a:t>
            </a:r>
            <a:endParaRPr dirty="0"/>
          </a:p>
        </p:txBody>
      </p:sp>
      <p:sp>
        <p:nvSpPr>
          <p:cNvPr id="249" name="Google Shape;249;p4"/>
          <p:cNvSpPr txBox="1">
            <a:spLocks noGrp="1"/>
          </p:cNvSpPr>
          <p:nvPr>
            <p:ph type="body" idx="2"/>
          </p:nvPr>
        </p:nvSpPr>
        <p:spPr>
          <a:xfrm>
            <a:off x="4100513" y="2740760"/>
            <a:ext cx="7050417" cy="2928520"/>
          </a:xfrm>
          <a:prstGeom prst="rect">
            <a:avLst/>
          </a:prstGeom>
          <a:noFill/>
          <a:ln>
            <a:noFill/>
          </a:ln>
        </p:spPr>
        <p:txBody>
          <a:bodyPr spcFirstLastPara="1" wrap="square" lIns="91425" tIns="45700" rIns="91425" bIns="45700" anchor="t" anchorCtr="0">
            <a:noAutofit/>
          </a:bodyPr>
          <a:lstStyle/>
          <a:p>
            <a:pPr marL="228600" lvl="0" indent="-228600" algn="r" rtl="1">
              <a:spcBef>
                <a:spcPts val="0"/>
              </a:spcBef>
            </a:pPr>
            <a:r>
              <a:rPr lang="en-GB" dirty="0"/>
              <a:t> </a:t>
            </a:r>
            <a:r>
              <a:rPr lang="ar-JO" dirty="0"/>
              <a:t>قيادة الجهات الحكومية المسؤولة عن معالجة </a:t>
            </a:r>
            <a:r>
              <a:rPr lang="ar-JO" dirty="0" smtClean="0"/>
              <a:t>عمل </a:t>
            </a:r>
            <a:r>
              <a:rPr lang="ar-JO" dirty="0"/>
              <a:t>الأطفال على المستوى الوطني</a:t>
            </a:r>
            <a:endParaRPr dirty="0"/>
          </a:p>
          <a:p>
            <a:pPr marL="228600" lvl="0" indent="-228600" algn="r" rtl="1"/>
            <a:r>
              <a:rPr lang="ar-JO" dirty="0" smtClean="0"/>
              <a:t>السلطات </a:t>
            </a:r>
            <a:r>
              <a:rPr lang="ar-JO" dirty="0"/>
              <a:t>الأخرى ذات الصلة في </a:t>
            </a:r>
            <a:r>
              <a:rPr lang="ar-JO" dirty="0" smtClean="0"/>
              <a:t>السياق </a:t>
            </a:r>
            <a:r>
              <a:rPr lang="en-GB" dirty="0" smtClean="0"/>
              <a:t> </a:t>
            </a:r>
            <a:endParaRPr dirty="0"/>
          </a:p>
          <a:p>
            <a:pPr marL="228600" lvl="0" indent="-228600" algn="r" rtl="1"/>
            <a:r>
              <a:rPr lang="ar-JO" dirty="0" smtClean="0"/>
              <a:t>آليات </a:t>
            </a:r>
            <a:r>
              <a:rPr lang="ar-JO" dirty="0"/>
              <a:t>التنسيق </a:t>
            </a:r>
            <a:r>
              <a:rPr lang="ar-JO" dirty="0" smtClean="0"/>
              <a:t>الموجودة مسبقًا المتعلقة بعمل الأطفال </a:t>
            </a:r>
            <a:endParaRPr dirty="0"/>
          </a:p>
        </p:txBody>
      </p:sp>
      <p:sp>
        <p:nvSpPr>
          <p:cNvPr id="250" name="Google Shape;250;p4"/>
          <p:cNvSpPr txBox="1">
            <a:spLocks noGrp="1"/>
          </p:cNvSpPr>
          <p:nvPr>
            <p:ph type="body" idx="3"/>
          </p:nvPr>
        </p:nvSpPr>
        <p:spPr>
          <a:xfrm>
            <a:off x="-1" y="528638"/>
            <a:ext cx="3466215" cy="4799266"/>
          </a:xfrm>
          <a:prstGeom prst="rect">
            <a:avLst/>
          </a:prstGeom>
          <a:noFill/>
          <a:ln>
            <a:noFill/>
          </a:ln>
        </p:spPr>
        <p:txBody>
          <a:bodyPr spcFirstLastPara="1" wrap="square" lIns="91425" tIns="45700" rIns="91425" bIns="45700" anchor="t" anchorCtr="0">
            <a:normAutofit/>
          </a:bodyPr>
          <a:lstStyle/>
          <a:p>
            <a:pPr marL="0" lvl="0" indent="0" algn="ctr" rtl="1">
              <a:spcBef>
                <a:spcPts val="0"/>
              </a:spcBef>
              <a:buSzPts val="3400"/>
            </a:pPr>
            <a:r>
              <a:rPr lang="ar-JO" sz="3400" dirty="0"/>
              <a:t>إنشاء هيكل التنسيق</a:t>
            </a:r>
            <a:endParaRPr dirty="0"/>
          </a:p>
        </p:txBody>
      </p:sp>
    </p:spTree>
    <p:extLst>
      <p:ext uri="{BB962C8B-B14F-4D97-AF65-F5344CB8AC3E}">
        <p14:creationId xmlns:p14="http://schemas.microsoft.com/office/powerpoint/2010/main" val="368010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
          <p:cNvSpPr txBox="1">
            <a:spLocks noGrp="1"/>
          </p:cNvSpPr>
          <p:nvPr>
            <p:ph type="body" idx="1"/>
          </p:nvPr>
        </p:nvSpPr>
        <p:spPr>
          <a:xfrm>
            <a:off x="3833368" y="325163"/>
            <a:ext cx="8027719" cy="1271587"/>
          </a:xfrm>
          <a:prstGeom prst="rect">
            <a:avLst/>
          </a:prstGeom>
          <a:noFill/>
          <a:ln>
            <a:noFill/>
          </a:ln>
        </p:spPr>
        <p:txBody>
          <a:bodyPr spcFirstLastPara="1" wrap="square" lIns="91425" tIns="45700" rIns="91425" bIns="45700" anchor="t" anchorCtr="0">
            <a:normAutofit/>
          </a:bodyPr>
          <a:lstStyle/>
          <a:p>
            <a:pPr marL="0" lvl="0" indent="0" algn="r" rtl="1">
              <a:spcBef>
                <a:spcPts val="0"/>
              </a:spcBef>
            </a:pPr>
            <a:r>
              <a:rPr lang="ar-JO" dirty="0" smtClean="0"/>
              <a:t>إقرار </a:t>
            </a:r>
            <a:r>
              <a:rPr lang="ar-JO" dirty="0"/>
              <a:t>هيكل تنسيق مناسب لعمل الأطفال</a:t>
            </a:r>
            <a:endParaRPr dirty="0"/>
          </a:p>
        </p:txBody>
      </p:sp>
      <p:sp>
        <p:nvSpPr>
          <p:cNvPr id="257" name="Google Shape;257;p5"/>
          <p:cNvSpPr txBox="1">
            <a:spLocks noGrp="1"/>
          </p:cNvSpPr>
          <p:nvPr>
            <p:ph type="body" idx="3"/>
          </p:nvPr>
        </p:nvSpPr>
        <p:spPr>
          <a:xfrm>
            <a:off x="0" y="528638"/>
            <a:ext cx="3705101" cy="4799266"/>
          </a:xfrm>
          <a:prstGeom prst="rect">
            <a:avLst/>
          </a:prstGeom>
          <a:noFill/>
          <a:ln>
            <a:noFill/>
          </a:ln>
        </p:spPr>
        <p:txBody>
          <a:bodyPr spcFirstLastPara="1" wrap="square" lIns="91425" tIns="45700" rIns="91425" bIns="45700" anchor="t" anchorCtr="0">
            <a:normAutofit/>
          </a:bodyPr>
          <a:lstStyle/>
          <a:p>
            <a:pPr marL="0" lvl="0" indent="0" algn="ctr" rtl="1">
              <a:spcBef>
                <a:spcPts val="0"/>
              </a:spcBef>
              <a:buSzPts val="3400"/>
            </a:pPr>
            <a:r>
              <a:rPr lang="ar-JO" sz="3400" dirty="0"/>
              <a:t>إنشاء هيكل التنسيق</a:t>
            </a:r>
            <a:endParaRPr lang="ar-JO" sz="3200" dirty="0"/>
          </a:p>
          <a:p>
            <a:pPr marL="0" lvl="0" indent="0" algn="l" rtl="0">
              <a:lnSpc>
                <a:spcPct val="90000"/>
              </a:lnSpc>
              <a:spcBef>
                <a:spcPts val="1000"/>
              </a:spcBef>
              <a:spcAft>
                <a:spcPts val="0"/>
              </a:spcAft>
              <a:buClr>
                <a:schemeClr val="lt1"/>
              </a:buClr>
              <a:buSzPts val="3600"/>
              <a:buNone/>
            </a:pPr>
            <a:endParaRPr dirty="0"/>
          </a:p>
        </p:txBody>
      </p:sp>
      <p:sp>
        <p:nvSpPr>
          <p:cNvPr id="258" name="Google Shape;258;p5"/>
          <p:cNvSpPr/>
          <p:nvPr/>
        </p:nvSpPr>
        <p:spPr>
          <a:xfrm>
            <a:off x="3833368" y="1430754"/>
            <a:ext cx="7448190" cy="4387315"/>
          </a:xfrm>
          <a:prstGeom prst="rect">
            <a:avLst/>
          </a:prstGeom>
          <a:noFill/>
          <a:ln>
            <a:noFill/>
          </a:ln>
        </p:spPr>
        <p:txBody>
          <a:bodyPr spcFirstLastPara="1" wrap="square" lIns="91425" tIns="45700" rIns="91425" bIns="45700" anchor="t" anchorCtr="0">
            <a:spAutoFit/>
          </a:bodyPr>
          <a:lstStyle/>
          <a:p>
            <a:pPr lvl="0" algn="just" rtl="1">
              <a:lnSpc>
                <a:spcPct val="115000"/>
              </a:lnSpc>
            </a:pPr>
            <a:r>
              <a:rPr lang="ar-JO" sz="2600" b="1" dirty="0" smtClean="0">
                <a:solidFill>
                  <a:schemeClr val="dk2"/>
                </a:solidFill>
                <a:latin typeface="Helvetica Neue"/>
                <a:ea typeface="Helvetica Neue"/>
                <a:cs typeface="Helvetica Neue"/>
                <a:sym typeface="Helvetica Neue"/>
              </a:rPr>
              <a:t>هياكل </a:t>
            </a:r>
            <a:r>
              <a:rPr lang="ar-JO" sz="2600" b="1" dirty="0">
                <a:solidFill>
                  <a:schemeClr val="dk2"/>
                </a:solidFill>
                <a:latin typeface="Helvetica Neue"/>
                <a:ea typeface="Helvetica Neue"/>
                <a:cs typeface="Helvetica Neue"/>
                <a:sym typeface="Helvetica Neue"/>
              </a:rPr>
              <a:t>التنسيق الممكنة</a:t>
            </a:r>
            <a:r>
              <a:rPr lang="ar-JO" sz="2600" b="1" dirty="0" smtClean="0">
                <a:solidFill>
                  <a:schemeClr val="dk2"/>
                </a:solidFill>
                <a:latin typeface="Helvetica Neue"/>
                <a:ea typeface="Helvetica Neue"/>
                <a:cs typeface="Helvetica Neue"/>
                <a:sym typeface="Helvetica Neue"/>
              </a:rPr>
              <a:t>: </a:t>
            </a:r>
            <a:endParaRPr dirty="0" smtClean="0"/>
          </a:p>
          <a:p>
            <a:pPr marL="457200" lvl="0" indent="-457200" algn="just" rtl="1">
              <a:lnSpc>
                <a:spcPct val="115000"/>
              </a:lnSpc>
              <a:spcBef>
                <a:spcPts val="400"/>
              </a:spcBef>
              <a:buClr>
                <a:srgbClr val="AC6B97"/>
              </a:buClr>
              <a:buSzPts val="1000"/>
              <a:buFont typeface="Arial" panose="020B0604020202020204" pitchFamily="34" charset="0"/>
              <a:buChar char="•"/>
            </a:pPr>
            <a:r>
              <a:rPr lang="ar-JO" sz="2600" b="1" dirty="0" smtClean="0">
                <a:solidFill>
                  <a:srgbClr val="AC6B97"/>
                </a:solidFill>
                <a:latin typeface="Helvetica Neue"/>
                <a:ea typeface="Helvetica Neue"/>
                <a:cs typeface="Helvetica Neue"/>
                <a:sym typeface="Helvetica Neue"/>
              </a:rPr>
              <a:t>يقود </a:t>
            </a:r>
            <a:r>
              <a:rPr lang="ar-JO" sz="2600" b="1" dirty="0">
                <a:solidFill>
                  <a:srgbClr val="AC6B97"/>
                </a:solidFill>
                <a:latin typeface="Helvetica Neue"/>
                <a:ea typeface="Helvetica Neue"/>
                <a:cs typeface="Helvetica Neue"/>
                <a:sym typeface="Helvetica Neue"/>
              </a:rPr>
              <a:t>أحد القطاعات الاستجابة لعمالة الأطفال </a:t>
            </a:r>
            <a:r>
              <a:rPr lang="ar-JO" sz="2600" b="1" dirty="0" smtClean="0">
                <a:solidFill>
                  <a:srgbClr val="AC6B97"/>
                </a:solidFill>
                <a:latin typeface="Helvetica Neue"/>
                <a:ea typeface="Helvetica Neue"/>
                <a:cs typeface="Helvetica Neue"/>
                <a:sym typeface="Helvetica Neue"/>
              </a:rPr>
              <a:t>ويشرك </a:t>
            </a:r>
            <a:r>
              <a:rPr lang="ar-JO" sz="2600" dirty="0">
                <a:solidFill>
                  <a:schemeClr val="dk2"/>
                </a:solidFill>
                <a:latin typeface="Helvetica Neue"/>
                <a:ea typeface="Helvetica Neue"/>
                <a:cs typeface="Helvetica Neue"/>
                <a:sym typeface="Helvetica Neue"/>
              </a:rPr>
              <a:t>جهات فاعلة أخرى في القطاع.</a:t>
            </a:r>
            <a:r>
              <a:rPr lang="en-GB" sz="2600" dirty="0">
                <a:solidFill>
                  <a:schemeClr val="dk2"/>
                </a:solidFill>
                <a:latin typeface="Helvetica Neue"/>
                <a:ea typeface="Helvetica Neue"/>
                <a:cs typeface="Helvetica Neue"/>
                <a:sym typeface="Helvetica Neue"/>
              </a:rPr>
              <a:t> </a:t>
            </a:r>
            <a:endParaRPr sz="2600" dirty="0">
              <a:solidFill>
                <a:schemeClr val="dk2"/>
              </a:solidFill>
              <a:latin typeface="Helvetica Neue"/>
              <a:ea typeface="Helvetica Neue"/>
              <a:cs typeface="Helvetica Neue"/>
            </a:endParaRPr>
          </a:p>
          <a:p>
            <a:pPr marL="457200" lvl="0" indent="-457200" algn="just" rtl="1">
              <a:lnSpc>
                <a:spcPct val="115000"/>
              </a:lnSpc>
              <a:spcBef>
                <a:spcPts val="400"/>
              </a:spcBef>
              <a:buClr>
                <a:srgbClr val="AC6B97"/>
              </a:buClr>
              <a:buSzPts val="1000"/>
              <a:buFont typeface="Arial" panose="020B0604020202020204" pitchFamily="34" charset="0"/>
              <a:buChar char="•"/>
            </a:pPr>
            <a:r>
              <a:rPr lang="ar-JO" sz="2600" b="1" dirty="0">
                <a:solidFill>
                  <a:srgbClr val="AC6B97"/>
                </a:solidFill>
                <a:latin typeface="Helvetica Neue"/>
                <a:ea typeface="Helvetica Neue"/>
                <a:cs typeface="Helvetica Neue"/>
                <a:sym typeface="Helvetica Neue"/>
              </a:rPr>
              <a:t>تعمل</a:t>
            </a:r>
            <a:r>
              <a:rPr lang="ar-JO" sz="2600" dirty="0" smtClean="0">
                <a:solidFill>
                  <a:schemeClr val="dk2"/>
                </a:solidFill>
                <a:latin typeface="Helvetica Neue"/>
                <a:ea typeface="Helvetica Neue"/>
                <a:cs typeface="Helvetica Neue"/>
                <a:sym typeface="Helvetica Neue"/>
              </a:rPr>
              <a:t> </a:t>
            </a:r>
            <a:r>
              <a:rPr lang="ar-JO" sz="2600" b="1" dirty="0">
                <a:solidFill>
                  <a:srgbClr val="AC6B97"/>
                </a:solidFill>
                <a:latin typeface="Helvetica Neue"/>
                <a:ea typeface="Helvetica Neue"/>
                <a:cs typeface="Helvetica Neue"/>
                <a:sym typeface="Helvetica Neue"/>
              </a:rPr>
              <a:t>عدة قطاعات بشكل مشترك على قيادة الاستجابة لعمل الأطفال </a:t>
            </a:r>
            <a:r>
              <a:rPr lang="ar-JO" sz="2600" dirty="0">
                <a:solidFill>
                  <a:schemeClr val="dk2"/>
                </a:solidFill>
                <a:latin typeface="Helvetica Neue"/>
                <a:ea typeface="Helvetica Neue"/>
                <a:cs typeface="Helvetica Neue"/>
                <a:sym typeface="Helvetica Neue"/>
              </a:rPr>
              <a:t>من خلال مجموعة تنسيق عمل الأطفال المعينة والمشتركة بين القطاعات.</a:t>
            </a:r>
            <a:endParaRPr sz="2600" dirty="0">
              <a:solidFill>
                <a:schemeClr val="dk2"/>
              </a:solidFill>
              <a:latin typeface="Helvetica Neue"/>
              <a:ea typeface="Helvetica Neue"/>
              <a:cs typeface="Helvetica Neue"/>
            </a:endParaRPr>
          </a:p>
          <a:p>
            <a:pPr marL="457200" lvl="0" indent="-457200" algn="just" rtl="1">
              <a:lnSpc>
                <a:spcPct val="115000"/>
              </a:lnSpc>
              <a:spcBef>
                <a:spcPts val="400"/>
              </a:spcBef>
              <a:buClr>
                <a:srgbClr val="AC6B97"/>
              </a:buClr>
              <a:buSzPts val="1000"/>
              <a:buFont typeface="Arial" panose="020B0604020202020204" pitchFamily="34" charset="0"/>
              <a:buChar char="•"/>
            </a:pPr>
            <a:r>
              <a:rPr lang="ar-JO" sz="2600" b="1" dirty="0" smtClean="0">
                <a:solidFill>
                  <a:srgbClr val="AC6B97"/>
                </a:solidFill>
                <a:latin typeface="Helvetica Neue"/>
                <a:ea typeface="Helvetica Neue"/>
                <a:cs typeface="Helvetica Neue"/>
                <a:sym typeface="Helvetica Neue"/>
              </a:rPr>
              <a:t>تتولى </a:t>
            </a:r>
            <a:r>
              <a:rPr lang="ar-JO" sz="2600" b="1" dirty="0">
                <a:solidFill>
                  <a:srgbClr val="AC6B97"/>
                </a:solidFill>
                <a:latin typeface="Helvetica Neue"/>
                <a:ea typeface="Helvetica Neue"/>
                <a:cs typeface="Helvetica Neue"/>
                <a:sym typeface="Helvetica Neue"/>
              </a:rPr>
              <a:t>هيئة حكومية قيادة الاستجابة </a:t>
            </a:r>
            <a:r>
              <a:rPr lang="ar-JO" sz="2600" b="1" dirty="0" smtClean="0">
                <a:solidFill>
                  <a:srgbClr val="AC6B97"/>
                </a:solidFill>
                <a:latin typeface="Helvetica Neue"/>
                <a:ea typeface="Helvetica Neue"/>
                <a:cs typeface="Helvetica Neue"/>
                <a:sym typeface="Helvetica Neue"/>
              </a:rPr>
              <a:t>لعمل </a:t>
            </a:r>
            <a:r>
              <a:rPr lang="ar-JO" sz="2600" b="1" dirty="0">
                <a:solidFill>
                  <a:srgbClr val="AC6B97"/>
                </a:solidFill>
                <a:latin typeface="Helvetica Neue"/>
                <a:ea typeface="Helvetica Neue"/>
                <a:cs typeface="Helvetica Neue"/>
                <a:sym typeface="Helvetica Neue"/>
              </a:rPr>
              <a:t>الأطفال. </a:t>
            </a:r>
            <a:r>
              <a:rPr lang="ar-JO" sz="2600" dirty="0">
                <a:solidFill>
                  <a:schemeClr val="dk2"/>
                </a:solidFill>
                <a:latin typeface="Helvetica Neue"/>
                <a:ea typeface="Helvetica Neue"/>
                <a:cs typeface="Helvetica Neue"/>
                <a:sym typeface="Helvetica Neue"/>
              </a:rPr>
              <a:t>يتم تضمين الاحتياجات الإنسانية في هياكل عمل الأطفال الحالية التي تقودها الحكومة. </a:t>
            </a:r>
            <a:r>
              <a:rPr lang="en-GB" sz="1800" dirty="0" smtClean="0">
                <a:solidFill>
                  <a:schemeClr val="lt1"/>
                </a:solidFill>
                <a:latin typeface="Helvetica Neue"/>
                <a:ea typeface="Helvetica Neue"/>
                <a:cs typeface="Helvetica Neue"/>
                <a:sym typeface="Helvetica Neue"/>
              </a:rPr>
              <a:t>coordination structures. </a:t>
            </a:r>
            <a:endParaRPr dirty="0"/>
          </a:p>
        </p:txBody>
      </p:sp>
    </p:spTree>
    <p:extLst>
      <p:ext uri="{BB962C8B-B14F-4D97-AF65-F5344CB8AC3E}">
        <p14:creationId xmlns:p14="http://schemas.microsoft.com/office/powerpoint/2010/main" val="162145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
          <p:cNvSpPr txBox="1">
            <a:spLocks noGrp="1"/>
          </p:cNvSpPr>
          <p:nvPr>
            <p:ph type="body" idx="1"/>
          </p:nvPr>
        </p:nvSpPr>
        <p:spPr>
          <a:xfrm>
            <a:off x="4036014" y="720092"/>
            <a:ext cx="8027719" cy="1271587"/>
          </a:xfrm>
          <a:prstGeom prst="rect">
            <a:avLst/>
          </a:prstGeom>
          <a:noFill/>
          <a:ln>
            <a:noFill/>
          </a:ln>
        </p:spPr>
        <p:txBody>
          <a:bodyPr spcFirstLastPara="1" wrap="square" lIns="91425" tIns="45700" rIns="91425" bIns="45700" anchor="t" anchorCtr="0">
            <a:normAutofit/>
          </a:bodyPr>
          <a:lstStyle/>
          <a:p>
            <a:pPr marL="0" lvl="0" indent="0" algn="r" rtl="1">
              <a:spcBef>
                <a:spcPts val="0"/>
              </a:spcBef>
            </a:pPr>
            <a:r>
              <a:rPr lang="ar-JO" dirty="0"/>
              <a:t>إقرار هيكل تنسيق مناسب لعمل الأطفال</a:t>
            </a:r>
          </a:p>
        </p:txBody>
      </p:sp>
      <p:sp>
        <p:nvSpPr>
          <p:cNvPr id="265" name="Google Shape;265;p6"/>
          <p:cNvSpPr txBox="1">
            <a:spLocks noGrp="1"/>
          </p:cNvSpPr>
          <p:nvPr>
            <p:ph type="body" idx="2"/>
          </p:nvPr>
        </p:nvSpPr>
        <p:spPr>
          <a:xfrm>
            <a:off x="4036014" y="2030003"/>
            <a:ext cx="7055539" cy="3975942"/>
          </a:xfrm>
          <a:prstGeom prst="rect">
            <a:avLst/>
          </a:prstGeom>
          <a:noFill/>
          <a:ln>
            <a:noFill/>
          </a:ln>
        </p:spPr>
        <p:txBody>
          <a:bodyPr spcFirstLastPara="1" wrap="square" lIns="91425" tIns="45700" rIns="91425" bIns="45700" anchor="t" anchorCtr="0">
            <a:noAutofit/>
          </a:bodyPr>
          <a:lstStyle/>
          <a:p>
            <a:pPr marL="228600" lvl="0" indent="-228600" algn="r" rtl="1">
              <a:spcBef>
                <a:spcPts val="0"/>
              </a:spcBef>
            </a:pPr>
            <a:r>
              <a:rPr lang="ar-JO" dirty="0" smtClean="0">
                <a:solidFill>
                  <a:schemeClr val="dk2"/>
                </a:solidFill>
              </a:rPr>
              <a:t>مع </a:t>
            </a:r>
            <a:r>
              <a:rPr lang="ar-JO" dirty="0">
                <a:solidFill>
                  <a:schemeClr val="dk2"/>
                </a:solidFill>
              </a:rPr>
              <a:t>وكالة حكومية رائدة</a:t>
            </a:r>
            <a:endParaRPr dirty="0"/>
          </a:p>
          <a:p>
            <a:pPr marL="228600" lvl="0" indent="-228600" algn="r" rtl="1"/>
            <a:r>
              <a:rPr lang="ar-JO" dirty="0" smtClean="0">
                <a:solidFill>
                  <a:schemeClr val="dk2"/>
                </a:solidFill>
              </a:rPr>
              <a:t>تعزيز </a:t>
            </a:r>
            <a:r>
              <a:rPr lang="ar-JO" dirty="0">
                <a:solidFill>
                  <a:schemeClr val="dk2"/>
                </a:solidFill>
              </a:rPr>
              <a:t>هياكل تنسيق </a:t>
            </a:r>
            <a:r>
              <a:rPr lang="ar-JO" dirty="0" smtClean="0">
                <a:solidFill>
                  <a:schemeClr val="dk2"/>
                </a:solidFill>
              </a:rPr>
              <a:t>عمل </a:t>
            </a:r>
            <a:r>
              <a:rPr lang="ar-JO" dirty="0">
                <a:solidFill>
                  <a:schemeClr val="dk2"/>
                </a:solidFill>
              </a:rPr>
              <a:t>الأطفال الحالية</a:t>
            </a:r>
            <a:endParaRPr dirty="0"/>
          </a:p>
          <a:p>
            <a:pPr marL="228600" lvl="0" indent="-228600" algn="r" rtl="1"/>
            <a:r>
              <a:rPr lang="ar-JO" dirty="0" smtClean="0">
                <a:solidFill>
                  <a:schemeClr val="dk2"/>
                </a:solidFill>
              </a:rPr>
              <a:t>الاتفاق </a:t>
            </a:r>
            <a:r>
              <a:rPr lang="ar-JO" dirty="0">
                <a:solidFill>
                  <a:schemeClr val="dk2"/>
                </a:solidFill>
              </a:rPr>
              <a:t>على وكالة رائدة</a:t>
            </a:r>
            <a:endParaRPr dirty="0" smtClean="0"/>
          </a:p>
          <a:p>
            <a:pPr marL="228600" lvl="0" indent="-228600" algn="r" rtl="1"/>
            <a:r>
              <a:rPr lang="ar-JO" dirty="0" smtClean="0">
                <a:solidFill>
                  <a:schemeClr val="dk2"/>
                </a:solidFill>
              </a:rPr>
              <a:t>النظر في المستوى </a:t>
            </a:r>
            <a:r>
              <a:rPr lang="ar-JO" dirty="0">
                <a:solidFill>
                  <a:schemeClr val="dk2"/>
                </a:solidFill>
              </a:rPr>
              <a:t>المطلوب للتنسيق (المحلي ، الإقليمي ، الوطني)</a:t>
            </a:r>
            <a:endParaRPr dirty="0" smtClean="0"/>
          </a:p>
          <a:p>
            <a:pPr marL="228600" lvl="0" indent="-228600" algn="r" rtl="1"/>
            <a:r>
              <a:rPr lang="ar-JO" dirty="0" smtClean="0">
                <a:solidFill>
                  <a:schemeClr val="dk2"/>
                </a:solidFill>
              </a:rPr>
              <a:t>تعزيز </a:t>
            </a:r>
            <a:r>
              <a:rPr lang="ar-JO" dirty="0">
                <a:solidFill>
                  <a:schemeClr val="dk2"/>
                </a:solidFill>
              </a:rPr>
              <a:t>التنسيق بين القطاعات بإشراك جميع الجهات الفاعلة ذات الصلة</a:t>
            </a:r>
            <a:endParaRPr dirty="0">
              <a:solidFill>
                <a:schemeClr val="dk2"/>
              </a:solidFill>
              <a:latin typeface="Helvetica Neue"/>
              <a:ea typeface="Helvetica Neue"/>
              <a:cs typeface="Helvetica Neue"/>
              <a:sym typeface="Helvetica Neue"/>
            </a:endParaRPr>
          </a:p>
        </p:txBody>
      </p:sp>
      <p:sp>
        <p:nvSpPr>
          <p:cNvPr id="266" name="Google Shape;266;p6"/>
          <p:cNvSpPr txBox="1">
            <a:spLocks noGrp="1"/>
          </p:cNvSpPr>
          <p:nvPr>
            <p:ph type="body" idx="3"/>
          </p:nvPr>
        </p:nvSpPr>
        <p:spPr>
          <a:xfrm>
            <a:off x="0" y="542926"/>
            <a:ext cx="3705101" cy="4799266"/>
          </a:xfrm>
          <a:prstGeom prst="rect">
            <a:avLst/>
          </a:prstGeom>
          <a:noFill/>
          <a:ln>
            <a:noFill/>
          </a:ln>
        </p:spPr>
        <p:txBody>
          <a:bodyPr spcFirstLastPara="1" wrap="square" lIns="91425" tIns="45700" rIns="91425" bIns="45700" anchor="t" anchorCtr="0">
            <a:normAutofit/>
          </a:bodyPr>
          <a:lstStyle/>
          <a:p>
            <a:pPr marL="0" lvl="0" indent="0" algn="ctr" rtl="1">
              <a:spcBef>
                <a:spcPts val="0"/>
              </a:spcBef>
              <a:buSzPts val="3400"/>
            </a:pPr>
            <a:r>
              <a:rPr lang="ar-JO" sz="3400" dirty="0"/>
              <a:t>إنشاء هيكل التنسيق</a:t>
            </a:r>
            <a:endParaRPr lang="ar-JO" sz="3200" dirty="0"/>
          </a:p>
          <a:p>
            <a:pPr marL="0" lvl="0" indent="0" algn="l" rtl="0">
              <a:lnSpc>
                <a:spcPct val="90000"/>
              </a:lnSpc>
              <a:spcBef>
                <a:spcPts val="1000"/>
              </a:spcBef>
              <a:spcAft>
                <a:spcPts val="0"/>
              </a:spcAft>
              <a:buClr>
                <a:schemeClr val="lt1"/>
              </a:buClr>
              <a:buSzPts val="3600"/>
              <a:buNone/>
            </a:pPr>
            <a:endParaRPr dirty="0"/>
          </a:p>
        </p:txBody>
      </p:sp>
    </p:spTree>
    <p:extLst>
      <p:ext uri="{BB962C8B-B14F-4D97-AF65-F5344CB8AC3E}">
        <p14:creationId xmlns:p14="http://schemas.microsoft.com/office/powerpoint/2010/main" val="112606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7"/>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r" rtl="1">
              <a:spcBef>
                <a:spcPts val="0"/>
              </a:spcBef>
              <a:buSzPts val="4000"/>
            </a:pPr>
            <a:r>
              <a:rPr lang="ar-JO" sz="4000" dirty="0"/>
              <a:t>الجهات الفاعلة ذات الصلة</a:t>
            </a:r>
            <a:endParaRPr dirty="0"/>
          </a:p>
        </p:txBody>
      </p:sp>
      <p:sp>
        <p:nvSpPr>
          <p:cNvPr id="273" name="Google Shape;273;p7"/>
          <p:cNvSpPr txBox="1">
            <a:spLocks noGrp="1"/>
          </p:cNvSpPr>
          <p:nvPr>
            <p:ph type="body" idx="2"/>
          </p:nvPr>
        </p:nvSpPr>
        <p:spPr>
          <a:xfrm>
            <a:off x="4100513" y="1300162"/>
            <a:ext cx="7300912" cy="4524566"/>
          </a:xfrm>
          <a:prstGeom prst="rect">
            <a:avLst/>
          </a:prstGeom>
          <a:noFill/>
          <a:ln>
            <a:noFill/>
          </a:ln>
        </p:spPr>
        <p:txBody>
          <a:bodyPr spcFirstLastPara="1" wrap="square" lIns="91425" tIns="45700" rIns="91425" bIns="45700" anchor="t" anchorCtr="0">
            <a:normAutofit/>
          </a:bodyPr>
          <a:lstStyle/>
          <a:p>
            <a:pPr marL="0" lvl="0" indent="0" algn="r" rtl="1">
              <a:spcBef>
                <a:spcPts val="0"/>
              </a:spcBef>
              <a:buSzPts val="3200"/>
              <a:buNone/>
            </a:pPr>
            <a:r>
              <a:rPr lang="ar-JO" sz="3200" dirty="0" smtClean="0">
                <a:solidFill>
                  <a:schemeClr val="dk2"/>
                </a:solidFill>
              </a:rPr>
              <a:t>بالإضافة </a:t>
            </a:r>
            <a:r>
              <a:rPr lang="ar-JO" sz="3200" dirty="0">
                <a:solidFill>
                  <a:schemeClr val="dk2"/>
                </a:solidFill>
              </a:rPr>
              <a:t>إلى الجهات الحكومية ذات الصلة:</a:t>
            </a:r>
            <a:endParaRPr dirty="0"/>
          </a:p>
          <a:p>
            <a:pPr marL="685800" lvl="1" indent="-228600" algn="r" rtl="1">
              <a:buSzPts val="3200"/>
            </a:pPr>
            <a:r>
              <a:rPr lang="ar-JO" sz="3200" dirty="0" smtClean="0">
                <a:solidFill>
                  <a:schemeClr val="dk2"/>
                </a:solidFill>
              </a:rPr>
              <a:t>الجهات </a:t>
            </a:r>
            <a:r>
              <a:rPr lang="ar-JO" sz="3200" dirty="0">
                <a:solidFill>
                  <a:schemeClr val="dk2"/>
                </a:solidFill>
              </a:rPr>
              <a:t>الفاعلة التي تعمل على القضاء على </a:t>
            </a:r>
            <a:r>
              <a:rPr lang="ar-JO" sz="3200" dirty="0" smtClean="0">
                <a:solidFill>
                  <a:schemeClr val="dk2"/>
                </a:solidFill>
              </a:rPr>
              <a:t>عمل </a:t>
            </a:r>
            <a:r>
              <a:rPr lang="ar-JO" sz="3200" dirty="0">
                <a:solidFill>
                  <a:schemeClr val="dk2"/>
                </a:solidFill>
              </a:rPr>
              <a:t>الأطفال في السياقات غير الإنسانية</a:t>
            </a:r>
            <a:endParaRPr dirty="0"/>
          </a:p>
          <a:p>
            <a:pPr marL="685800" lvl="1" indent="-228600" algn="r" rtl="1">
              <a:buSzPts val="3200"/>
            </a:pPr>
            <a:r>
              <a:rPr lang="ar-JO" sz="3200" dirty="0" smtClean="0">
                <a:solidFill>
                  <a:schemeClr val="dk2"/>
                </a:solidFill>
              </a:rPr>
              <a:t>القطاعات </a:t>
            </a:r>
            <a:r>
              <a:rPr lang="ar-JO" sz="3200" dirty="0">
                <a:solidFill>
                  <a:schemeClr val="dk2"/>
                </a:solidFill>
              </a:rPr>
              <a:t>ذات الصلة (حماية </a:t>
            </a:r>
            <a:r>
              <a:rPr lang="ar-JO" sz="3200" dirty="0" smtClean="0">
                <a:solidFill>
                  <a:schemeClr val="dk2"/>
                </a:solidFill>
              </a:rPr>
              <a:t>الطفل، </a:t>
            </a:r>
            <a:r>
              <a:rPr lang="ar-JO" sz="3200" dirty="0">
                <a:solidFill>
                  <a:schemeClr val="dk2"/>
                </a:solidFill>
              </a:rPr>
              <a:t>والعنف القائم على النوع </a:t>
            </a:r>
            <a:r>
              <a:rPr lang="ar-JO" sz="3200" dirty="0" smtClean="0">
                <a:solidFill>
                  <a:schemeClr val="dk2"/>
                </a:solidFill>
              </a:rPr>
              <a:t>الاجتماعي، </a:t>
            </a:r>
            <a:r>
              <a:rPr lang="ar-JO" sz="3200" dirty="0">
                <a:solidFill>
                  <a:schemeClr val="dk2"/>
                </a:solidFill>
              </a:rPr>
              <a:t>والصحة </a:t>
            </a:r>
            <a:r>
              <a:rPr lang="ar-JO" sz="3200" dirty="0" smtClean="0">
                <a:solidFill>
                  <a:schemeClr val="dk2"/>
                </a:solidFill>
              </a:rPr>
              <a:t> والتعليم، </a:t>
            </a:r>
            <a:r>
              <a:rPr lang="ar-JO" sz="3200" dirty="0">
                <a:solidFill>
                  <a:schemeClr val="dk2"/>
                </a:solidFill>
              </a:rPr>
              <a:t>والأمن الغذائي وسبل </a:t>
            </a:r>
            <a:r>
              <a:rPr lang="ar-JO" sz="3200" dirty="0" smtClean="0">
                <a:solidFill>
                  <a:schemeClr val="dk2"/>
                </a:solidFill>
              </a:rPr>
              <a:t>العيش، </a:t>
            </a:r>
            <a:r>
              <a:rPr lang="ar-JO" sz="3200" dirty="0">
                <a:solidFill>
                  <a:schemeClr val="dk2"/>
                </a:solidFill>
              </a:rPr>
              <a:t>والاحتياجات </a:t>
            </a:r>
            <a:r>
              <a:rPr lang="ar-JO" sz="3200" dirty="0" smtClean="0">
                <a:solidFill>
                  <a:schemeClr val="dk2"/>
                </a:solidFill>
              </a:rPr>
              <a:t>الأساسية، </a:t>
            </a:r>
            <a:r>
              <a:rPr lang="ar-JO" sz="3200" dirty="0">
                <a:solidFill>
                  <a:schemeClr val="dk2"/>
                </a:solidFill>
              </a:rPr>
              <a:t>والمساعدة النقدية والقسائم</a:t>
            </a:r>
            <a:r>
              <a:rPr lang="ar-JO" sz="3200" dirty="0" smtClean="0">
                <a:solidFill>
                  <a:schemeClr val="dk2"/>
                </a:solidFill>
              </a:rPr>
              <a:t>)</a:t>
            </a:r>
          </a:p>
          <a:p>
            <a:pPr marL="685800" lvl="1" indent="-228600" algn="r" rtl="1">
              <a:buSzPts val="3200"/>
            </a:pPr>
            <a:r>
              <a:rPr lang="ar-JO" sz="3200" dirty="0" smtClean="0">
                <a:solidFill>
                  <a:schemeClr val="dk2"/>
                </a:solidFill>
              </a:rPr>
              <a:t>الجهات </a:t>
            </a:r>
            <a:r>
              <a:rPr lang="ar-JO" sz="3200" dirty="0">
                <a:solidFill>
                  <a:schemeClr val="dk2"/>
                </a:solidFill>
              </a:rPr>
              <a:t>الفاعلة الوطنية والمحلية والمجتمعية</a:t>
            </a:r>
            <a:endParaRPr dirty="0"/>
          </a:p>
        </p:txBody>
      </p:sp>
      <p:sp>
        <p:nvSpPr>
          <p:cNvPr id="274" name="Google Shape;274;p7"/>
          <p:cNvSpPr txBox="1">
            <a:spLocks noGrp="1"/>
          </p:cNvSpPr>
          <p:nvPr>
            <p:ph type="body" idx="3"/>
          </p:nvPr>
        </p:nvSpPr>
        <p:spPr>
          <a:xfrm>
            <a:off x="0" y="528638"/>
            <a:ext cx="3690257" cy="4799266"/>
          </a:xfrm>
          <a:prstGeom prst="rect">
            <a:avLst/>
          </a:prstGeom>
          <a:noFill/>
          <a:ln>
            <a:noFill/>
          </a:ln>
        </p:spPr>
        <p:txBody>
          <a:bodyPr spcFirstLastPara="1" wrap="square" lIns="91425" tIns="45700" rIns="91425" bIns="45700" anchor="t" anchorCtr="0">
            <a:normAutofit/>
          </a:bodyPr>
          <a:lstStyle/>
          <a:p>
            <a:pPr marL="0" lvl="0" indent="0">
              <a:spcBef>
                <a:spcPts val="0"/>
              </a:spcBef>
            </a:pPr>
            <a:endParaRPr lang="ar-JO" dirty="0"/>
          </a:p>
          <a:p>
            <a:pPr marL="0" lvl="0" indent="0" algn="ctr" rtl="1">
              <a:spcBef>
                <a:spcPts val="0"/>
              </a:spcBef>
            </a:pPr>
            <a:r>
              <a:rPr lang="ar-JO" dirty="0"/>
              <a:t>تسهيل المشاركة</a:t>
            </a:r>
            <a:endParaRPr dirty="0"/>
          </a:p>
          <a:p>
            <a:pPr marL="0" lvl="0" indent="0" algn="l" rtl="0">
              <a:lnSpc>
                <a:spcPct val="90000"/>
              </a:lnSpc>
              <a:spcBef>
                <a:spcPts val="1000"/>
              </a:spcBef>
              <a:spcAft>
                <a:spcPts val="0"/>
              </a:spcAft>
              <a:buClr>
                <a:schemeClr val="lt1"/>
              </a:buClr>
              <a:buSzPts val="3600"/>
              <a:buNone/>
            </a:pPr>
            <a:endParaRPr b="0" dirty="0"/>
          </a:p>
        </p:txBody>
      </p:sp>
    </p:spTree>
    <p:extLst>
      <p:ext uri="{BB962C8B-B14F-4D97-AF65-F5344CB8AC3E}">
        <p14:creationId xmlns:p14="http://schemas.microsoft.com/office/powerpoint/2010/main" val="248867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8"/>
          <p:cNvSpPr txBox="1">
            <a:spLocks noGrp="1"/>
          </p:cNvSpPr>
          <p:nvPr>
            <p:ph type="body" idx="1"/>
          </p:nvPr>
        </p:nvSpPr>
        <p:spPr>
          <a:xfrm>
            <a:off x="3788229" y="528638"/>
            <a:ext cx="8119354" cy="764903"/>
          </a:xfrm>
          <a:prstGeom prst="rect">
            <a:avLst/>
          </a:prstGeom>
          <a:noFill/>
          <a:ln>
            <a:noFill/>
          </a:ln>
        </p:spPr>
        <p:txBody>
          <a:bodyPr spcFirstLastPara="1" wrap="square" lIns="91425" tIns="45700" rIns="91425" bIns="45700" anchor="t" anchorCtr="0">
            <a:normAutofit/>
          </a:bodyPr>
          <a:lstStyle/>
          <a:p>
            <a:pPr marL="0" lvl="0" indent="0" algn="r" rtl="1">
              <a:spcBef>
                <a:spcPts val="0"/>
              </a:spcBef>
            </a:pPr>
            <a:r>
              <a:rPr lang="ar-JO" dirty="0" smtClean="0"/>
              <a:t>تنسيق </a:t>
            </a:r>
            <a:r>
              <a:rPr lang="ar-JO" dirty="0"/>
              <a:t>عمل الأطفال في</a:t>
            </a:r>
            <a:r>
              <a:rPr lang="ar-JO" dirty="0" smtClean="0"/>
              <a:t>: </a:t>
            </a:r>
            <a:endParaRPr dirty="0"/>
          </a:p>
        </p:txBody>
      </p:sp>
      <p:sp>
        <p:nvSpPr>
          <p:cNvPr id="281" name="Google Shape;281;p8"/>
          <p:cNvSpPr txBox="1">
            <a:spLocks noGrp="1"/>
          </p:cNvSpPr>
          <p:nvPr>
            <p:ph type="body" idx="2"/>
          </p:nvPr>
        </p:nvSpPr>
        <p:spPr>
          <a:xfrm>
            <a:off x="4100513" y="1469571"/>
            <a:ext cx="7300912" cy="4106039"/>
          </a:xfrm>
          <a:prstGeom prst="rect">
            <a:avLst/>
          </a:prstGeom>
          <a:noFill/>
          <a:ln>
            <a:noFill/>
          </a:ln>
        </p:spPr>
        <p:txBody>
          <a:bodyPr spcFirstLastPara="1" wrap="square" lIns="91425" tIns="45700" rIns="91425" bIns="45700" anchor="t" anchorCtr="0">
            <a:noAutofit/>
          </a:bodyPr>
          <a:lstStyle/>
          <a:p>
            <a:pPr marL="228600" lvl="0" indent="-228600" algn="r" rtl="1">
              <a:spcBef>
                <a:spcPts val="0"/>
              </a:spcBef>
              <a:buSzPts val="3200"/>
            </a:pPr>
            <a:r>
              <a:rPr lang="ar-JO" sz="3200" dirty="0" smtClean="0"/>
              <a:t>الإستعداد للطوارئ </a:t>
            </a:r>
            <a:r>
              <a:rPr lang="en-GB" sz="3200" dirty="0" smtClean="0"/>
              <a:t> </a:t>
            </a:r>
            <a:endParaRPr dirty="0"/>
          </a:p>
          <a:p>
            <a:pPr marL="228600" lvl="0" indent="-228600" algn="r" rtl="1">
              <a:buSzPts val="3200"/>
            </a:pPr>
            <a:r>
              <a:rPr lang="ar-JO" sz="3200" dirty="0" smtClean="0"/>
              <a:t>إدارة </a:t>
            </a:r>
            <a:r>
              <a:rPr lang="ar-JO" sz="3200" dirty="0"/>
              <a:t>البيانات والمعلومات</a:t>
            </a:r>
            <a:endParaRPr sz="3200" dirty="0"/>
          </a:p>
          <a:p>
            <a:pPr marL="228600" lvl="0" indent="-228600" algn="r" rtl="1">
              <a:buSzPts val="3200"/>
            </a:pPr>
            <a:r>
              <a:rPr lang="ar-JO" sz="3200" dirty="0" smtClean="0"/>
              <a:t>التخطيط الاستراتيجي</a:t>
            </a:r>
            <a:endParaRPr dirty="0"/>
          </a:p>
          <a:p>
            <a:pPr marL="228600" lvl="0" indent="-228600" algn="r" rtl="1">
              <a:buSzPts val="3200"/>
            </a:pPr>
            <a:r>
              <a:rPr lang="ar-JO" sz="3200" dirty="0" smtClean="0"/>
              <a:t>دعم </a:t>
            </a:r>
            <a:r>
              <a:rPr lang="ar-JO" sz="3200" dirty="0"/>
              <a:t>مسارات الإحالة</a:t>
            </a:r>
            <a:endParaRPr dirty="0"/>
          </a:p>
          <a:p>
            <a:pPr marL="228600" lvl="0" indent="-228600" algn="r" rtl="1">
              <a:buSzPts val="3200"/>
            </a:pPr>
            <a:r>
              <a:rPr lang="ar-JO" sz="3200" dirty="0" smtClean="0"/>
              <a:t>بناء </a:t>
            </a:r>
            <a:r>
              <a:rPr lang="ar-JO" sz="3200" dirty="0"/>
              <a:t>القدرات</a:t>
            </a:r>
            <a:endParaRPr dirty="0" smtClean="0"/>
          </a:p>
          <a:p>
            <a:pPr marL="228600" lvl="0" indent="-228600" algn="r" rtl="1">
              <a:buSzPts val="3200"/>
            </a:pPr>
            <a:r>
              <a:rPr lang="ar-JO" sz="3200" dirty="0" smtClean="0"/>
              <a:t>تدابير لمنع عمل </a:t>
            </a:r>
            <a:r>
              <a:rPr lang="ar-JO" sz="3200" dirty="0"/>
              <a:t>الأطفال </a:t>
            </a:r>
            <a:r>
              <a:rPr lang="ar-JO" sz="3200" dirty="0" smtClean="0"/>
              <a:t>المتعلق </a:t>
            </a:r>
            <a:r>
              <a:rPr lang="ar-JO" sz="3200" dirty="0"/>
              <a:t>بالعمل الإنساني</a:t>
            </a:r>
            <a:endParaRPr sz="3200" dirty="0" smtClean="0"/>
          </a:p>
          <a:p>
            <a:pPr marL="228600" lvl="0" indent="-25400" algn="l" rtl="0">
              <a:lnSpc>
                <a:spcPct val="90000"/>
              </a:lnSpc>
              <a:spcBef>
                <a:spcPts val="1000"/>
              </a:spcBef>
              <a:spcAft>
                <a:spcPts val="0"/>
              </a:spcAft>
              <a:buClr>
                <a:schemeClr val="accent3"/>
              </a:buClr>
              <a:buSzPts val="3200"/>
              <a:buNone/>
            </a:pPr>
            <a:endParaRPr sz="3200" dirty="0"/>
          </a:p>
        </p:txBody>
      </p:sp>
      <p:sp>
        <p:nvSpPr>
          <p:cNvPr id="282" name="Google Shape;282;p8"/>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spcBef>
                <a:spcPts val="0"/>
              </a:spcBef>
            </a:pPr>
            <a:endParaRPr lang="ar-JO" dirty="0"/>
          </a:p>
          <a:p>
            <a:pPr marL="0" lvl="0" indent="0" algn="r">
              <a:spcBef>
                <a:spcPts val="0"/>
              </a:spcBef>
            </a:pPr>
            <a:r>
              <a:rPr lang="ar-JO" dirty="0"/>
              <a:t>المهام الرئيسية</a:t>
            </a:r>
            <a:endParaRPr dirty="0"/>
          </a:p>
        </p:txBody>
      </p:sp>
    </p:spTree>
    <p:extLst>
      <p:ext uri="{BB962C8B-B14F-4D97-AF65-F5344CB8AC3E}">
        <p14:creationId xmlns:p14="http://schemas.microsoft.com/office/powerpoint/2010/main" val="3982461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9"/>
          <p:cNvSpPr txBox="1">
            <a:spLocks noGrp="1"/>
          </p:cNvSpPr>
          <p:nvPr>
            <p:ph type="body" idx="1"/>
          </p:nvPr>
        </p:nvSpPr>
        <p:spPr>
          <a:xfrm>
            <a:off x="4100513" y="576590"/>
            <a:ext cx="6393752" cy="1271587"/>
          </a:xfrm>
          <a:prstGeom prst="rect">
            <a:avLst/>
          </a:prstGeom>
          <a:noFill/>
          <a:ln>
            <a:noFill/>
          </a:ln>
        </p:spPr>
        <p:txBody>
          <a:bodyPr spcFirstLastPara="1" wrap="square" lIns="91425" tIns="45700" rIns="91425" bIns="45700" anchor="t" anchorCtr="0">
            <a:normAutofit/>
          </a:bodyPr>
          <a:lstStyle/>
          <a:p>
            <a:pPr marL="0" lvl="0" indent="0" rtl="1">
              <a:spcBef>
                <a:spcPts val="0"/>
              </a:spcBef>
            </a:pPr>
            <a:r>
              <a:rPr lang="ar-JO" dirty="0"/>
              <a:t>تنسيق عمل الأطفال في السياق</a:t>
            </a:r>
            <a:endParaRPr dirty="0"/>
          </a:p>
        </p:txBody>
      </p:sp>
      <p:sp>
        <p:nvSpPr>
          <p:cNvPr id="289" name="Google Shape;289;p9"/>
          <p:cNvSpPr txBox="1">
            <a:spLocks noGrp="1"/>
          </p:cNvSpPr>
          <p:nvPr>
            <p:ph type="body" idx="2"/>
          </p:nvPr>
        </p:nvSpPr>
        <p:spPr>
          <a:xfrm>
            <a:off x="4100513" y="1846191"/>
            <a:ext cx="6949780" cy="3929062"/>
          </a:xfrm>
          <a:prstGeom prst="rect">
            <a:avLst/>
          </a:prstGeom>
          <a:noFill/>
          <a:ln>
            <a:noFill/>
          </a:ln>
        </p:spPr>
        <p:txBody>
          <a:bodyPr spcFirstLastPara="1" wrap="square" lIns="91425" tIns="45700" rIns="91425" bIns="45700" anchor="t" anchorCtr="0">
            <a:noAutofit/>
          </a:bodyPr>
          <a:lstStyle/>
          <a:p>
            <a:pPr marL="228600" lvl="0" indent="-228600" algn="r" rtl="1">
              <a:spcBef>
                <a:spcPts val="0"/>
              </a:spcBef>
            </a:pPr>
            <a:r>
              <a:rPr lang="ar-JO" dirty="0"/>
              <a:t>في 4 </a:t>
            </a:r>
            <a:r>
              <a:rPr lang="ar-JO" dirty="0" smtClean="0"/>
              <a:t>مجموعات (من </a:t>
            </a:r>
            <a:r>
              <a:rPr lang="ar-JO" dirty="0"/>
              <a:t>نفس الموقع / السياق</a:t>
            </a:r>
            <a:r>
              <a:rPr lang="ar-JO" dirty="0" smtClean="0"/>
              <a:t>).</a:t>
            </a:r>
          </a:p>
          <a:p>
            <a:pPr marL="228600" lvl="0" indent="-228600" algn="r" rtl="1">
              <a:spcBef>
                <a:spcPts val="0"/>
              </a:spcBef>
            </a:pPr>
            <a:r>
              <a:rPr lang="ar-JO" dirty="0" smtClean="0"/>
              <a:t>قم بترشيح شخص </a:t>
            </a:r>
            <a:r>
              <a:rPr lang="ar-JO" dirty="0"/>
              <a:t>لتقديم </a:t>
            </a:r>
            <a:r>
              <a:rPr lang="ar-JO" dirty="0" smtClean="0"/>
              <a:t>تسجيل </a:t>
            </a:r>
            <a:r>
              <a:rPr lang="ar-JO" dirty="0"/>
              <a:t>على اللوح الورقي.</a:t>
            </a:r>
            <a:endParaRPr dirty="0" smtClean="0"/>
          </a:p>
          <a:p>
            <a:pPr marL="228600" lvl="0" indent="-228600" algn="r" rtl="1"/>
            <a:r>
              <a:rPr lang="ar-JO" dirty="0" smtClean="0"/>
              <a:t>ناقش </a:t>
            </a:r>
            <a:r>
              <a:rPr lang="ar-JO" dirty="0"/>
              <a:t>تنسيق </a:t>
            </a:r>
            <a:r>
              <a:rPr lang="ar-JO" dirty="0" smtClean="0"/>
              <a:t>عمال الأطفال </a:t>
            </a:r>
            <a:r>
              <a:rPr lang="ar-JO" dirty="0"/>
              <a:t>في </a:t>
            </a:r>
            <a:r>
              <a:rPr lang="ar-JO" dirty="0" smtClean="0"/>
              <a:t>السياق الخاص بك.</a:t>
            </a:r>
            <a:endParaRPr dirty="0"/>
          </a:p>
          <a:p>
            <a:pPr marL="228600" lvl="0" indent="-228600" algn="r" rtl="1"/>
            <a:r>
              <a:rPr lang="ar-JO" dirty="0" smtClean="0"/>
              <a:t>ضع </a:t>
            </a:r>
            <a:r>
              <a:rPr lang="ar-JO" dirty="0"/>
              <a:t>قائمة </a:t>
            </a:r>
            <a:r>
              <a:rPr lang="ar-JO" dirty="0" smtClean="0"/>
              <a:t>بالجوانب الإيجابية والسلبية </a:t>
            </a:r>
            <a:r>
              <a:rPr lang="ar-JO" dirty="0"/>
              <a:t>لكيفية القيام بذلك. ركز على القضايا وليس الحلول.</a:t>
            </a:r>
            <a:endParaRPr dirty="0"/>
          </a:p>
          <a:p>
            <a:pPr marL="228600" lvl="0" indent="-228600" algn="r" rtl="1"/>
            <a:r>
              <a:rPr lang="ar-JO" dirty="0" smtClean="0"/>
              <a:t>اعتمد </a:t>
            </a:r>
            <a:r>
              <a:rPr lang="ar-JO" dirty="0"/>
              <a:t>على تجاربك الخاصة.</a:t>
            </a:r>
            <a:endParaRPr dirty="0"/>
          </a:p>
          <a:p>
            <a:pPr marL="228600" lvl="0" indent="-228600" algn="r" rtl="1"/>
            <a:r>
              <a:rPr lang="ar-JO" dirty="0" smtClean="0"/>
              <a:t>شارك ما توصلت له مرة </a:t>
            </a:r>
            <a:r>
              <a:rPr lang="ar-JO" dirty="0"/>
              <a:t>أخرى في الجلسة العامة.</a:t>
            </a:r>
            <a:endParaRPr dirty="0"/>
          </a:p>
          <a:p>
            <a:pPr marL="228600" lvl="0" indent="-50800" algn="l" rtl="0">
              <a:lnSpc>
                <a:spcPct val="90000"/>
              </a:lnSpc>
              <a:spcBef>
                <a:spcPts val="1000"/>
              </a:spcBef>
              <a:spcAft>
                <a:spcPts val="0"/>
              </a:spcAft>
              <a:buClr>
                <a:schemeClr val="accent4"/>
              </a:buClr>
              <a:buSzPts val="2800"/>
              <a:buNone/>
            </a:pPr>
            <a:endParaRPr dirty="0">
              <a:latin typeface="Helvetica Neue"/>
              <a:ea typeface="Helvetica Neue"/>
              <a:cs typeface="Helvetica Neue"/>
              <a:sym typeface="Helvetica Neue"/>
            </a:endParaRPr>
          </a:p>
        </p:txBody>
      </p:sp>
      <p:sp>
        <p:nvSpPr>
          <p:cNvPr id="290" name="Google Shape;290;p9"/>
          <p:cNvSpPr txBox="1">
            <a:spLocks noGrp="1"/>
          </p:cNvSpPr>
          <p:nvPr>
            <p:ph type="body" idx="3"/>
          </p:nvPr>
        </p:nvSpPr>
        <p:spPr>
          <a:xfrm>
            <a:off x="268919" y="249668"/>
            <a:ext cx="2970847" cy="5197474"/>
          </a:xfrm>
          <a:prstGeom prst="rect">
            <a:avLst/>
          </a:prstGeom>
          <a:noFill/>
          <a:ln>
            <a:noFill/>
          </a:ln>
        </p:spPr>
        <p:txBody>
          <a:bodyPr spcFirstLastPara="1" wrap="square" lIns="91425" tIns="45700" rIns="91425" bIns="45700" anchor="t" anchorCtr="0">
            <a:normAutofit/>
          </a:bodyPr>
          <a:lstStyle/>
          <a:p>
            <a:pPr marL="0" lvl="0" indent="0" algn="r" rtl="1">
              <a:spcBef>
                <a:spcPts val="0"/>
              </a:spcBef>
            </a:pPr>
            <a:r>
              <a:rPr lang="ar-JO" dirty="0"/>
              <a:t>نشاط</a:t>
            </a:r>
          </a:p>
          <a:p>
            <a:pPr marL="0" lvl="0" indent="0" algn="ctr" rtl="1">
              <a:spcBef>
                <a:spcPts val="0"/>
              </a:spcBef>
            </a:pPr>
            <a:endParaRPr lang="ar-JO" dirty="0"/>
          </a:p>
          <a:p>
            <a:pPr marL="0" lvl="0" indent="0" algn="r" rtl="1">
              <a:spcBef>
                <a:spcPts val="0"/>
              </a:spcBef>
            </a:pPr>
            <a:r>
              <a:rPr lang="ar-JO" dirty="0"/>
              <a:t>الجزء </a:t>
            </a:r>
            <a:r>
              <a:rPr lang="ar-JO" dirty="0" smtClean="0"/>
              <a:t>1</a:t>
            </a:r>
            <a:endParaRPr dirty="0"/>
          </a:p>
          <a:p>
            <a:pPr marL="0" lvl="0" indent="0" algn="l" rtl="0">
              <a:lnSpc>
                <a:spcPct val="90000"/>
              </a:lnSpc>
              <a:spcBef>
                <a:spcPts val="1000"/>
              </a:spcBef>
              <a:spcAft>
                <a:spcPts val="0"/>
              </a:spcAft>
              <a:buClr>
                <a:schemeClr val="lt1"/>
              </a:buClr>
              <a:buSzPts val="3600"/>
              <a:buNone/>
            </a:pPr>
            <a:endParaRPr dirty="0"/>
          </a:p>
          <a:p>
            <a:pPr marL="0" lvl="0" indent="0" algn="l" rtl="0">
              <a:lnSpc>
                <a:spcPct val="90000"/>
              </a:lnSpc>
              <a:spcBef>
                <a:spcPts val="1000"/>
              </a:spcBef>
              <a:spcAft>
                <a:spcPts val="0"/>
              </a:spcAft>
              <a:buClr>
                <a:schemeClr val="lt1"/>
              </a:buClr>
              <a:buSzPts val="3600"/>
              <a:buNone/>
            </a:pPr>
            <a:endParaRPr dirty="0"/>
          </a:p>
          <a:p>
            <a:pPr marL="0" lvl="0" indent="0" algn="l" rtl="0">
              <a:lnSpc>
                <a:spcPct val="90000"/>
              </a:lnSpc>
              <a:spcBef>
                <a:spcPts val="1000"/>
              </a:spcBef>
              <a:spcAft>
                <a:spcPts val="0"/>
              </a:spcAft>
              <a:buClr>
                <a:schemeClr val="lt1"/>
              </a:buClr>
              <a:buSzPts val="3600"/>
              <a:buNone/>
            </a:pPr>
            <a:endParaRPr dirty="0"/>
          </a:p>
          <a:p>
            <a:pPr marL="0" lvl="0" indent="0" algn="l" rtl="0">
              <a:lnSpc>
                <a:spcPct val="90000"/>
              </a:lnSpc>
              <a:spcBef>
                <a:spcPts val="1000"/>
              </a:spcBef>
              <a:spcAft>
                <a:spcPts val="0"/>
              </a:spcAft>
              <a:buClr>
                <a:schemeClr val="lt1"/>
              </a:buClr>
              <a:buSzPts val="3600"/>
              <a:buNone/>
            </a:pPr>
            <a:endParaRPr dirty="0"/>
          </a:p>
          <a:p>
            <a:pPr marL="0" lvl="0" indent="0" algn="l" rtl="0">
              <a:lnSpc>
                <a:spcPct val="90000"/>
              </a:lnSpc>
              <a:spcBef>
                <a:spcPts val="1000"/>
              </a:spcBef>
              <a:spcAft>
                <a:spcPts val="0"/>
              </a:spcAft>
              <a:buClr>
                <a:schemeClr val="lt1"/>
              </a:buClr>
              <a:buSzPts val="3600"/>
              <a:buNone/>
            </a:pPr>
            <a:endParaRPr dirty="0"/>
          </a:p>
          <a:p>
            <a:pPr marL="0" lvl="0" indent="0" algn="l" rtl="0">
              <a:lnSpc>
                <a:spcPct val="90000"/>
              </a:lnSpc>
              <a:spcBef>
                <a:spcPts val="1000"/>
              </a:spcBef>
              <a:spcAft>
                <a:spcPts val="0"/>
              </a:spcAft>
              <a:buClr>
                <a:schemeClr val="lt1"/>
              </a:buClr>
              <a:buSzPts val="3600"/>
              <a:buNone/>
            </a:pPr>
            <a:endParaRPr dirty="0"/>
          </a:p>
        </p:txBody>
      </p:sp>
      <p:pic>
        <p:nvPicPr>
          <p:cNvPr id="291" name="Google Shape;291;p9"/>
          <p:cNvPicPr preferRelativeResize="0"/>
          <p:nvPr/>
        </p:nvPicPr>
        <p:blipFill rotWithShape="1">
          <a:blip r:embed="rId3">
            <a:alphaModFix/>
          </a:blip>
          <a:srcRect/>
          <a:stretch/>
        </p:blipFill>
        <p:spPr>
          <a:xfrm>
            <a:off x="537395" y="2489200"/>
            <a:ext cx="1440292" cy="943200"/>
          </a:xfrm>
          <a:prstGeom prst="rect">
            <a:avLst/>
          </a:prstGeom>
          <a:noFill/>
          <a:ln>
            <a:noFill/>
          </a:ln>
        </p:spPr>
      </p:pic>
      <p:pic>
        <p:nvPicPr>
          <p:cNvPr id="292" name="Google Shape;292;p9"/>
          <p:cNvPicPr preferRelativeResize="0"/>
          <p:nvPr/>
        </p:nvPicPr>
        <p:blipFill rotWithShape="1">
          <a:blip r:embed="rId4">
            <a:alphaModFix/>
          </a:blip>
          <a:srcRect/>
          <a:stretch/>
        </p:blipFill>
        <p:spPr>
          <a:xfrm>
            <a:off x="8952236" y="-230217"/>
            <a:ext cx="3386757" cy="3386757"/>
          </a:xfrm>
          <a:prstGeom prst="rect">
            <a:avLst/>
          </a:prstGeom>
          <a:noFill/>
          <a:ln>
            <a:noFill/>
          </a:ln>
        </p:spPr>
      </p:pic>
    </p:spTree>
    <p:extLst>
      <p:ext uri="{BB962C8B-B14F-4D97-AF65-F5344CB8AC3E}">
        <p14:creationId xmlns:p14="http://schemas.microsoft.com/office/powerpoint/2010/main" val="3753159535"/>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2912</Words>
  <Application>Microsoft Office PowerPoint</Application>
  <PresentationFormat>Widescreen</PresentationFormat>
  <Paragraphs>201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Courier New</vt:lpstr>
      <vt:lpstr>Helvetica Neue</vt:lpstr>
      <vt:lpstr>Noto Sans Symbols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 هيكل التنسيق</vt:lpstr>
      <vt:lpstr>2. العلاقات والشبكات</vt:lpstr>
      <vt:lpstr>2. العلاقات والشبكات</vt:lpstr>
      <vt:lpstr> 2. العلاقات والشبكات</vt:lpstr>
      <vt:lpstr>3. إجراءات الاستعداد</vt:lpstr>
      <vt:lpstr>4. إجراءات الاستجابة</vt:lpstr>
      <vt:lpstr>PowerPoint Presentation</vt:lpstr>
      <vt:lpstr>الرسائل الرئيسية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Babban, Salma</cp:lastModifiedBy>
  <cp:revision>59</cp:revision>
  <dcterms:created xsi:type="dcterms:W3CDTF">2017-12-20T18:51:03Z</dcterms:created>
  <dcterms:modified xsi:type="dcterms:W3CDTF">2022-03-20T11:55:06Z</dcterms:modified>
</cp:coreProperties>
</file>