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omments/modernComment_107_00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70" r:id="rId2"/>
    <p:sldId id="271" r:id="rId3"/>
    <p:sldId id="285" r:id="rId4"/>
    <p:sldId id="259" r:id="rId5"/>
    <p:sldId id="274" r:id="rId6"/>
    <p:sldId id="275" r:id="rId7"/>
    <p:sldId id="276" r:id="rId8"/>
    <p:sldId id="277" r:id="rId9"/>
    <p:sldId id="279" r:id="rId10"/>
    <p:sldId id="280" r:id="rId11"/>
    <p:sldId id="266" r:id="rId12"/>
    <p:sldId id="282" r:id="rId13"/>
    <p:sldId id="283" r:id="rId14"/>
    <p:sldId id="28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gPL5VXYES50Lk5LF8wySFgllT3b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C36AD01-230D-76DC-CC71-BD5B4388A65D}" name="Oñate, Silvia" initials="OS" userId="S::silvia.onate@plan-international.org::6c14c1ed-f08b-44c2-8612-154b511826fd" providerId="AD"/>
  <p188:author id="{3B225371-A5D4-6CE3-9D5C-58AB0B77C653}" name="Athena Berting" initials="AB" userId="3b71482a2677e27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0B68A1-D247-4B71-9BF8-E70B4C845B49}">
  <a:tblStyle styleId="{1D0B68A1-D247-4B71-9BF8-E70B4C845B4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FF0"/>
          </a:solidFill>
        </a:fill>
      </a:tcStyle>
    </a:wholeTbl>
    <a:band1H>
      <a:tcTxStyle/>
      <a:tcStyle>
        <a:tcBdr/>
        <a:fill>
          <a:solidFill>
            <a:srgbClr val="CADFD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EFDF2D9-4788-4836-8EF5-1E1288D560E8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E8EC"/>
          </a:solidFill>
        </a:fill>
      </a:tcStyle>
    </a:wholeTbl>
    <a:band1H>
      <a:tcTxStyle/>
      <a:tcStyle>
        <a:tcBdr/>
        <a:fill>
          <a:solidFill>
            <a:srgbClr val="DDCED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DCED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92" autoAdjust="0"/>
  </p:normalViewPr>
  <p:slideViewPr>
    <p:cSldViewPr snapToGrid="0">
      <p:cViewPr varScale="1">
        <p:scale>
          <a:sx n="43" d="100"/>
          <a:sy n="43" d="100"/>
        </p:scale>
        <p:origin x="6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40" Type="http://schemas.openxmlformats.org/officeDocument/2006/relationships/presProps" Target="presProp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ñate, Silvia" userId="6c14c1ed-f08b-44c2-8612-154b511826fd" providerId="ADAL" clId="{E45185BB-36D8-4B87-A0F5-00097DF1D65A}"/>
    <pc:docChg chg="modSld">
      <pc:chgData name="Oñate, Silvia" userId="6c14c1ed-f08b-44c2-8612-154b511826fd" providerId="ADAL" clId="{E45185BB-36D8-4B87-A0F5-00097DF1D65A}" dt="2022-02-22T11:26:16.852" v="11"/>
      <pc:docMkLst>
        <pc:docMk/>
      </pc:docMkLst>
      <pc:sldChg chg="modSp mod">
        <pc:chgData name="Oñate, Silvia" userId="6c14c1ed-f08b-44c2-8612-154b511826fd" providerId="ADAL" clId="{E45185BB-36D8-4B87-A0F5-00097DF1D65A}" dt="2022-02-22T11:22:47.311" v="7" actId="20577"/>
        <pc:sldMkLst>
          <pc:docMk/>
          <pc:sldMk cId="0" sldId="262"/>
        </pc:sldMkLst>
        <pc:spChg chg="mod">
          <ac:chgData name="Oñate, Silvia" userId="6c14c1ed-f08b-44c2-8612-154b511826fd" providerId="ADAL" clId="{E45185BB-36D8-4B87-A0F5-00097DF1D65A}" dt="2022-02-22T11:22:47.311" v="7" actId="20577"/>
          <ac:spMkLst>
            <pc:docMk/>
            <pc:sldMk cId="0" sldId="262"/>
            <ac:spMk id="267" creationId="{00000000-0000-0000-0000-000000000000}"/>
          </ac:spMkLst>
        </pc:spChg>
      </pc:sldChg>
      <pc:sldChg chg="modCm modNotesTx">
        <pc:chgData name="Oñate, Silvia" userId="6c14c1ed-f08b-44c2-8612-154b511826fd" providerId="ADAL" clId="{E45185BB-36D8-4B87-A0F5-00097DF1D65A}" dt="2022-02-22T11:26:16.852" v="11"/>
        <pc:sldMkLst>
          <pc:docMk/>
          <pc:sldMk cId="0" sldId="263"/>
        </pc:sldMkLst>
      </pc:sldChg>
    </pc:docChg>
  </pc:docChgLst>
</pc:chgInfo>
</file>

<file path=ppt/comments/modernComment_107_0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A797B7C-E09D-4DCF-AC3A-D9470E305408}" authorId="{3B225371-A5D4-6CE3-9D5C-58AB0B77C653}" created="2022-02-13T21:42:17.63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3"/>
      <ac:picMk id="277" creationId="{00000000-0000-0000-0000-000000000000}"/>
    </ac:deMkLst>
    <p188:replyLst>
      <p188:reply id="{1372210D-E4DE-4A68-91BF-B992B8C58831}" authorId="{9C36AD01-230D-76DC-CC71-BD5B4388A65D}" created="2022-02-22T11:26:16.789">
        <p188:txBody>
          <a:bodyPr/>
          <a:lstStyle/>
          <a:p>
            <a:r>
              <a:rPr lang="fr-FR"/>
              <a:t>It comes from Alliance competency framework so I'd leave it and added link in the notes</a:t>
            </a:r>
          </a:p>
        </p188:txBody>
      </p188:reply>
    </p188:replyLst>
    <p188:txBody>
      <a:bodyPr/>
      <a:lstStyle/>
      <a:p>
        <a:r>
          <a:rPr lang="en-CA"/>
          <a:t>Should the colon come after the '3'?</a:t>
        </a:r>
      </a:p>
    </p188:txBody>
  </p188:cm>
  <p188:cm id="{C8AB505C-E1D9-49E1-A685-F9CC0051C3C3}" authorId="{3B225371-A5D4-6CE3-9D5C-58AB0B77C653}" created="2022-02-13T21:44:35.66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3"/>
      <ac:picMk id="277" creationId="{00000000-0000-0000-0000-000000000000}"/>
    </ac:deMkLst>
    <p188:txBody>
      <a:bodyPr/>
      <a:lstStyle/>
      <a:p>
        <a:r>
          <a:rPr lang="en-CA"/>
          <a:t>There should be a period after "etc"</a:t>
        </a:r>
      </a:p>
    </p188:txBody>
  </p188:cm>
  <p188:cm id="{08434EF9-1A4E-4553-B801-CB9753BE8B95}" authorId="{3B225371-A5D4-6CE3-9D5C-58AB0B77C653}" created="2022-02-13T21:46:55.44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3"/>
      <ac:picMk id="277" creationId="{00000000-0000-0000-0000-000000000000}"/>
    </ac:deMkLst>
    <p188:txBody>
      <a:bodyPr/>
      <a:lstStyle/>
      <a:p>
        <a:r>
          <a:rPr lang="en-CA"/>
          <a:t>There are some missing serial commas in the image -- might want to add for consistency.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lliancecpha.org/en/child-protection-online-library/guidance-child-protection-humanitarian-action-competency-framework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164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1951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7867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 smtClean="0"/>
              <a:t>يمكن تطوير هذا من قبل المشاركين ، ولكن إذا كان المشاركون في المستوى المتوسط ​​، فيجب أن يعرفوا ما هو متوقع منهم فيما يتعلق بحضور التدريب ، لذلك قد يكون من الجيد فقط مراجعة القواعد التالية ، السلامة ، الراحة: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JO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 smtClean="0"/>
              <a:t>الهواتف المحمولة وأجهزة الكمبيوتر المحمولة في الوضع الصامت. يعد الانتباه أثناء التدريب أمرًا ضروريًا ويجب ألا يستخدم المشاركون الهواتف أو وسائل التواصل الاجتماعي وما إلى ذلك.. ، إذا كان التدريب في مناطق غير آمنة ، يجب على المشاركين عدم مشاركة تفاصيل التدريب أو الموقع على وسائل التواصل الاجتماعي.</a:t>
            </a:r>
            <a:endParaRPr dirty="0" smtClean="0"/>
          </a:p>
          <a:p>
            <a:pPr marL="171450" lvl="0" indent="-1714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ar-JO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كن دقيقًا</a:t>
            </a:r>
            <a:r>
              <a:rPr lang="ar-JO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بالحضور على الموعد</a:t>
            </a:r>
            <a:r>
              <a:rPr lang="ar-JO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في بداية اليوم وأثناء أوقات الراحة.</a:t>
            </a:r>
            <a:endParaRPr dirty="0" smtClean="0"/>
          </a:p>
          <a:p>
            <a:pPr marL="171450" lvl="0" indent="-1714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ar-JO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حضور جميع الجلسات</a:t>
            </a:r>
            <a:endParaRPr dirty="0" smtClean="0"/>
          </a:p>
          <a:p>
            <a:pPr marL="171450" lvl="0" indent="-1714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ar-JO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استمع للآخرين واحترمهم ، أظهر الصبر ، اللطف ، لا تقاطع الخ.</a:t>
            </a:r>
            <a:endParaRPr dirty="0" smtClean="0"/>
          </a:p>
          <a:p>
            <a:pPr marL="171450" lvl="0" indent="-1714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ar-JO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شارك في التدريب: شارك ، اطرح أسئلة ، أجب على الأسئلة ، تحمًل المخاطر.</a:t>
            </a:r>
            <a:endParaRPr dirty="0"/>
          </a:p>
          <a:p>
            <a:pPr marL="171450" lvl="0" indent="-1714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ar-JO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السّريّة</a:t>
            </a:r>
            <a:endParaRPr dirty="0"/>
          </a:p>
          <a:p>
            <a:pPr marL="171450" lvl="0" indent="-1714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JO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موقع المراحيض ، و مخرج الطوارىء للهروب من الحريق ، وقواعد الإخلاء ، والأمن ، وعدم التدخين ، وأماكن التدخين ، والاستراحات ، والغداء ، والشاي والقهوة ، والأمن ، إلخ.</a:t>
            </a:r>
            <a:endParaRPr dirty="0"/>
          </a:p>
          <a:p>
            <a:pPr marL="171450" lvl="0" indent="-1714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ar-JO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توافر دعم إضافي لذوي الاحتياجات الإضافية.</a:t>
            </a:r>
            <a:endParaRPr dirty="0"/>
          </a:p>
          <a:p>
            <a:pPr marL="171450" lvl="0" indent="-1714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ar-JO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رسالة الرعاية الذاتية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2523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123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0675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9699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ar-JO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قم بتعريف الميسرين وأي دور محدد لهم أثناء التدريب.</a:t>
            </a:r>
            <a:endParaRPr dirty="0"/>
          </a:p>
        </p:txBody>
      </p:sp>
      <p:sp>
        <p:nvSpPr>
          <p:cNvPr id="249" name="Google Shape;24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592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198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604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f55cd9b5e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f55cd9b5ea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 smtClean="0"/>
              <a:t>في إطار كفاءات حماية الطفل في العمل الإنساني ، ترتبط هذه الدورة التدريبة بالكفاءة 3.6 منع مخاطر عمل الأطفال والاستجابة له ، ضمن مجال الكفاءة 3: منع مخاطر حماية الطفل وإدارتها.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 smtClean="0"/>
              <a:t>ذكّر المشاركين أن إطار الكفاءات هو أداة عملية لدعم تخطيط التطوير المهني، والتوظيف، وإدارة / تقييم الأداء لممارسي حماية الطفل في العمل الإنساني.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hlinkClick r:id="rId3"/>
              </a:rPr>
              <a:t>Guidance | Child Protection in Humanitarian Action Competency Framework | The Alliance for Child Protection in Humanitarian Action (alliancecpha.org)</a:t>
            </a:r>
            <a:endParaRPr dirty="0"/>
          </a:p>
        </p:txBody>
      </p:sp>
      <p:sp>
        <p:nvSpPr>
          <p:cNvPr id="272" name="Google Shape;272;gf55cd9b5ea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4306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0" name="Google Shape;2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204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5"/>
          <p:cNvSpPr txBox="1">
            <a:spLocks noGrp="1"/>
          </p:cNvSpPr>
          <p:nvPr>
            <p:ph type="title"/>
          </p:nvPr>
        </p:nvSpPr>
        <p:spPr>
          <a:xfrm>
            <a:off x="6712238" y="4570639"/>
            <a:ext cx="48892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5E79"/>
              </a:buClr>
              <a:buSzPts val="4000"/>
              <a:buFont typeface="Helvetica Neue"/>
              <a:buNone/>
              <a:defRPr sz="4000" b="1">
                <a:solidFill>
                  <a:srgbClr val="405E7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 l="30622" t="-2" r="34584"/>
          <a:stretch/>
        </p:blipFill>
        <p:spPr>
          <a:xfrm>
            <a:off x="0" y="14990"/>
            <a:ext cx="4242216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15"/>
          <p:cNvCxnSpPr/>
          <p:nvPr/>
        </p:nvCxnSpPr>
        <p:spPr>
          <a:xfrm>
            <a:off x="4737140" y="6016980"/>
            <a:ext cx="7454860" cy="0"/>
          </a:xfrm>
          <a:prstGeom prst="straightConnector1">
            <a:avLst/>
          </a:prstGeom>
          <a:noFill/>
          <a:ln w="9525" cap="flat" cmpd="sng">
            <a:solidFill>
              <a:srgbClr val="405E7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90" y="3746756"/>
            <a:ext cx="1956048" cy="202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2" name="Google Shape;72;p25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2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8" name="Google Shape;78;p26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26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4" name="Google Shape;84;p27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27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7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Blue">
  <p:cSld name="Title &amp; Text with Dots - Blu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28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90" name="Google Shape;90;p28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28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" name="Google Shape;92;p28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body" idx="1"/>
          </p:nvPr>
        </p:nvSpPr>
        <p:spPr>
          <a:xfrm>
            <a:off x="656023" y="1690688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body" idx="2"/>
          </p:nvPr>
        </p:nvSpPr>
        <p:spPr>
          <a:xfrm>
            <a:off x="656022" y="2333626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9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97" name="Google Shape;97;p29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29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29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6" name="Google Shape;106;p30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07" name="Google Shape;107;p30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30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- Green">
  <p:cSld name="Title &amp; Text with Dots- Gree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31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11" name="Google Shape;111;p31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31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Google Shape;113;p31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Blue">
  <p:cSld name="Image &amp; Text - Blu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2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elvetica Neue"/>
              <a:buNone/>
              <a:defRPr sz="32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8" name="Google Shape;118;p32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9" name="Google Shape;119;p32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2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32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Purple">
  <p:cSld name="Image &amp; Text - Purpl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3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  <a:defRPr sz="32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4" name="Google Shape;124;p33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5" name="Google Shape;125;p33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3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3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Teal">
  <p:cSld name="Image &amp; Text - Teal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4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Helvetica Neue"/>
              <a:buNone/>
              <a:defRPr sz="32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0" name="Google Shape;130;p34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1" name="Google Shape;131;p34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4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34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ue Background">
  <p:cSld name="Cover - Blu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6794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Green">
  <p:cSld name="Image &amp; Text - Gree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Helvetica Neue"/>
              <a:buNone/>
              <a:defRPr sz="32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6" name="Google Shape;136;p35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7" name="Google Shape;137;p35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5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35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Blue">
  <p:cSld name="Title &amp; Two Column - Blu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6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rgbClr val="016794"/>
          </a:solidFill>
          <a:ln w="12700" cap="flat" cmpd="sng">
            <a:solidFill>
              <a:srgbClr val="0147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" name="Google Shape;142;p36"/>
          <p:cNvGrpSpPr/>
          <p:nvPr/>
        </p:nvGrpSpPr>
        <p:grpSpPr>
          <a:xfrm>
            <a:off x="-208788" y="0"/>
            <a:ext cx="12609576" cy="2174490"/>
            <a:chOff x="0" y="5043119"/>
            <a:chExt cx="12192000" cy="1814883"/>
          </a:xfrm>
        </p:grpSpPr>
        <p:pic>
          <p:nvPicPr>
            <p:cNvPr id="143" name="Google Shape;143;p36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36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5" name="Google Shape;145;p36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6" name="Google Shape;146;p36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6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36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6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6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36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36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Purple">
  <p:cSld name="Title &amp; Two Column - Purpl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" name="Google Shape;155;p37"/>
          <p:cNvGrpSpPr/>
          <p:nvPr/>
        </p:nvGrpSpPr>
        <p:grpSpPr>
          <a:xfrm>
            <a:off x="-208788" y="0"/>
            <a:ext cx="12609576" cy="2174490"/>
            <a:chOff x="0" y="5043119"/>
            <a:chExt cx="12192000" cy="1814883"/>
          </a:xfrm>
        </p:grpSpPr>
        <p:pic>
          <p:nvPicPr>
            <p:cNvPr id="156" name="Google Shape;156;p37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37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8" name="Google Shape;158;p37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37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7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7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37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7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37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Teal">
  <p:cSld name="Title &amp; Two Column - Teal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8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8" name="Google Shape;168;p38"/>
          <p:cNvGrpSpPr/>
          <p:nvPr/>
        </p:nvGrpSpPr>
        <p:grpSpPr>
          <a:xfrm>
            <a:off x="-208788" y="0"/>
            <a:ext cx="12609576" cy="2174490"/>
            <a:chOff x="0" y="5043119"/>
            <a:chExt cx="12192000" cy="1814883"/>
          </a:xfrm>
        </p:grpSpPr>
        <p:pic>
          <p:nvPicPr>
            <p:cNvPr id="169" name="Google Shape;169;p38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38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1" name="Google Shape;171;p38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2" name="Google Shape;172;p38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8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38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38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38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38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38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9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1" name="Google Shape;181;p39"/>
          <p:cNvGrpSpPr/>
          <p:nvPr/>
        </p:nvGrpSpPr>
        <p:grpSpPr>
          <a:xfrm>
            <a:off x="-208788" y="0"/>
            <a:ext cx="12609576" cy="2174490"/>
            <a:chOff x="0" y="5043119"/>
            <a:chExt cx="12192000" cy="1814883"/>
          </a:xfrm>
        </p:grpSpPr>
        <p:pic>
          <p:nvPicPr>
            <p:cNvPr id="182" name="Google Shape;182;p39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39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4" name="Google Shape;184;p39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5" name="Google Shape;185;p39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9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39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39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39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39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9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0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40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40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40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0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0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1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1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1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41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1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1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4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42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2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2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43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3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3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783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8" name="Google Shape;38;p20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20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Blue">
  <p:cSld name="Split - Blu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21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21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Purple">
  <p:cSld name="Split - Purp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2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22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3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23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Green">
  <p:cSld name="Split - Gree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24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24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4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18/10/relationships/comments" Target="../comments/modernComment_107_0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"/>
          <p:cNvSpPr/>
          <p:nvPr/>
        </p:nvSpPr>
        <p:spPr>
          <a:xfrm>
            <a:off x="4554896" y="3588025"/>
            <a:ext cx="7679634" cy="29113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"/>
          <p:cNvSpPr txBox="1"/>
          <p:nvPr/>
        </p:nvSpPr>
        <p:spPr>
          <a:xfrm>
            <a:off x="5036708" y="358642"/>
            <a:ext cx="6580750" cy="322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B2B4"/>
              </a:buClr>
              <a:buSzPts val="4400"/>
              <a:buFont typeface="Arial"/>
              <a:buNone/>
            </a:pPr>
            <a:r>
              <a:rPr lang="ar-JO" sz="4400" b="1" dirty="0" smtClean="0">
                <a:solidFill>
                  <a:srgbClr val="35B2B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حقيبة </a:t>
            </a:r>
            <a:r>
              <a:rPr lang="ar-JO" sz="4400" b="1" i="0" u="none" strike="noStrike" cap="none" dirty="0" smtClean="0">
                <a:solidFill>
                  <a:srgbClr val="35B2B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تدريبية</a:t>
            </a:r>
            <a:endParaRPr sz="3600" b="1" i="0" u="none" strike="noStrike" cap="none" dirty="0">
              <a:solidFill>
                <a:srgbClr val="405E7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r">
              <a:lnSpc>
                <a:spcPct val="90000"/>
              </a:lnSpc>
              <a:spcBef>
                <a:spcPts val="1000"/>
              </a:spcBef>
              <a:buClr>
                <a:srgbClr val="AC6B97"/>
              </a:buClr>
              <a:buSzPts val="3600"/>
            </a:pPr>
            <a:endParaRPr lang="ar-JO" sz="3600" b="1" dirty="0" smtClean="0">
              <a:solidFill>
                <a:srgbClr val="AC6B9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r">
              <a:lnSpc>
                <a:spcPct val="90000"/>
              </a:lnSpc>
              <a:spcBef>
                <a:spcPts val="1000"/>
              </a:spcBef>
              <a:buClr>
                <a:srgbClr val="AC6B97"/>
              </a:buClr>
              <a:buSzPts val="3600"/>
            </a:pPr>
            <a:r>
              <a:rPr lang="ar-JO" sz="3600" b="1" dirty="0" smtClean="0">
                <a:solidFill>
                  <a:srgbClr val="AC6B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مجموعة أدوات العمل المشترك </a:t>
            </a:r>
            <a:r>
              <a:rPr lang="ar-JO" sz="3600" b="1" dirty="0">
                <a:solidFill>
                  <a:srgbClr val="AC6B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بين الوكالات</a:t>
            </a:r>
            <a:r>
              <a:rPr lang="ar-JO" sz="3600" b="1" dirty="0" smtClean="0">
                <a:solidFill>
                  <a:srgbClr val="AC6B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منع </a:t>
            </a:r>
            <a:r>
              <a:rPr lang="ar-JO" sz="3600" b="1" dirty="0">
                <a:solidFill>
                  <a:srgbClr val="AC6B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عمل الأطفال في العمل الإنساني والاستجابة له</a:t>
            </a:r>
            <a:endParaRPr sz="3600" b="1" i="0" u="none" strike="noStrike" cap="none" dirty="0">
              <a:solidFill>
                <a:srgbClr val="AC6B9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708" y="4227124"/>
            <a:ext cx="6734114" cy="213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99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"/>
          <p:cNvSpPr txBox="1">
            <a:spLocks noGrp="1"/>
          </p:cNvSpPr>
          <p:nvPr>
            <p:ph type="body" idx="1"/>
          </p:nvPr>
        </p:nvSpPr>
        <p:spPr>
          <a:xfrm>
            <a:off x="5365150" y="528638"/>
            <a:ext cx="4771638" cy="851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3800"/>
            </a:pPr>
            <a:r>
              <a:rPr lang="ar-JO" sz="3800" dirty="0"/>
              <a:t>جدول الأعمال العام</a:t>
            </a:r>
            <a:endParaRPr dirty="0"/>
          </a:p>
        </p:txBody>
      </p:sp>
      <p:sp>
        <p:nvSpPr>
          <p:cNvPr id="292" name="Google Shape;292;p9"/>
          <p:cNvSpPr txBox="1">
            <a:spLocks noGrp="1"/>
          </p:cNvSpPr>
          <p:nvPr>
            <p:ph type="body" idx="3"/>
          </p:nvPr>
        </p:nvSpPr>
        <p:spPr>
          <a:xfrm>
            <a:off x="1" y="528638"/>
            <a:ext cx="3558746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ar-JO" dirty="0" smtClean="0"/>
              <a:t>جدول الأعمال</a:t>
            </a:r>
            <a:endParaRPr dirty="0"/>
          </a:p>
        </p:txBody>
      </p:sp>
      <p:graphicFrame>
        <p:nvGraphicFramePr>
          <p:cNvPr id="293" name="Google Shape;293;p9"/>
          <p:cNvGraphicFramePr/>
          <p:nvPr>
            <p:extLst>
              <p:ext uri="{D42A27DB-BD31-4B8C-83A1-F6EECF244321}">
                <p14:modId xmlns:p14="http://schemas.microsoft.com/office/powerpoint/2010/main" val="1313035657"/>
              </p:ext>
            </p:extLst>
          </p:nvPr>
        </p:nvGraphicFramePr>
        <p:xfrm>
          <a:off x="4100513" y="2001794"/>
          <a:ext cx="7300925" cy="4052100"/>
        </p:xfrm>
        <a:graphic>
          <a:graphicData uri="http://schemas.openxmlformats.org/drawingml/2006/table">
            <a:tbl>
              <a:tblPr firstRow="1" bandRow="1">
                <a:noFill/>
                <a:tableStyleId>{1D0B68A1-D247-4B71-9BF8-E70B4C845B49}</a:tableStyleId>
              </a:tblPr>
              <a:tblGrid>
                <a:gridCol w="491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5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3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JO" sz="2800" b="1" i="0" u="none" strike="noStrike" cap="none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نظرة عامة على المحتوى</a:t>
                      </a:r>
                      <a:endParaRPr lang="ar-JO" sz="2800" b="1" i="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0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JO" sz="2800" b="1" dirty="0" smtClean="0"/>
                        <a:t>اليوم 1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JO" sz="2800" b="1" dirty="0" smtClean="0"/>
                        <a:t>اليوم 2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30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JO" sz="2800" b="1" dirty="0" smtClean="0"/>
                        <a:t>اليوم 3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94" name="Google Shape;294;p9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7508" y="266445"/>
            <a:ext cx="1310075" cy="1271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7186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0"/>
          <p:cNvSpPr txBox="1">
            <a:spLocks noGrp="1"/>
          </p:cNvSpPr>
          <p:nvPr>
            <p:ph type="body" idx="1"/>
          </p:nvPr>
        </p:nvSpPr>
        <p:spPr>
          <a:xfrm>
            <a:off x="5206635" y="434611"/>
            <a:ext cx="5138093" cy="68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3600"/>
            </a:pPr>
            <a:r>
              <a:rPr lang="ar-JO" sz="3600" dirty="0"/>
              <a:t>جدول أعمال اليوم</a:t>
            </a:r>
            <a:endParaRPr dirty="0"/>
          </a:p>
        </p:txBody>
      </p:sp>
      <p:sp>
        <p:nvSpPr>
          <p:cNvPr id="300" name="Google Shape;300;p10"/>
          <p:cNvSpPr txBox="1">
            <a:spLocks noGrp="1"/>
          </p:cNvSpPr>
          <p:nvPr>
            <p:ph type="body" idx="3"/>
          </p:nvPr>
        </p:nvSpPr>
        <p:spPr>
          <a:xfrm>
            <a:off x="197709" y="528638"/>
            <a:ext cx="3361038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3500"/>
            </a:pPr>
            <a:r>
              <a:rPr lang="ar-JO" sz="3500" dirty="0"/>
              <a:t>جدول الأعمال</a:t>
            </a:r>
          </a:p>
        </p:txBody>
      </p:sp>
      <p:graphicFrame>
        <p:nvGraphicFramePr>
          <p:cNvPr id="301" name="Google Shape;301;p10"/>
          <p:cNvGraphicFramePr/>
          <p:nvPr>
            <p:extLst>
              <p:ext uri="{D42A27DB-BD31-4B8C-83A1-F6EECF244321}">
                <p14:modId xmlns:p14="http://schemas.microsoft.com/office/powerpoint/2010/main" val="1448899887"/>
              </p:ext>
            </p:extLst>
          </p:nvPr>
        </p:nvGraphicFramePr>
        <p:xfrm>
          <a:off x="4125226" y="1419873"/>
          <a:ext cx="7300925" cy="5093700"/>
        </p:xfrm>
        <a:graphic>
          <a:graphicData uri="http://schemas.openxmlformats.org/drawingml/2006/table">
            <a:tbl>
              <a:tblPr firstRow="1" bandRow="1">
                <a:noFill/>
                <a:tableStyleId>{6EFDF2D9-4788-4836-8EF5-1E1288D560E8}</a:tableStyleId>
              </a:tblPr>
              <a:tblGrid>
                <a:gridCol w="4487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3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6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JO" sz="2800" dirty="0" smtClean="0"/>
                        <a:t>نظرة عامة</a:t>
                      </a:r>
                      <a:endParaRPr sz="2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9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9.00 – 10.00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9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10.00 – 11.00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9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11.00 – 12.00 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9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12.00 – 13.00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9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13.00 – 14.00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9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14.00 – 15.00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9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15.00 – 16.00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9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16.00 – 17.00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02" name="Google Shape;302;p10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0394" y="29541"/>
            <a:ext cx="1310075" cy="1271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"/>
          <p:cNvSpPr txBox="1">
            <a:spLocks noGrp="1"/>
          </p:cNvSpPr>
          <p:nvPr>
            <p:ph type="body" idx="1"/>
          </p:nvPr>
        </p:nvSpPr>
        <p:spPr>
          <a:xfrm>
            <a:off x="4100513" y="528639"/>
            <a:ext cx="7300912" cy="805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chemeClr val="accent1"/>
              </a:buClr>
              <a:buSzPts val="3800"/>
            </a:pPr>
            <a:r>
              <a:rPr lang="ar-JO" sz="3800" dirty="0">
                <a:solidFill>
                  <a:schemeClr val="accent1"/>
                </a:solidFill>
              </a:rPr>
              <a:t>منهجيات التعلم</a:t>
            </a:r>
            <a:endParaRPr dirty="0"/>
          </a:p>
        </p:txBody>
      </p:sp>
      <p:sp>
        <p:nvSpPr>
          <p:cNvPr id="308" name="Google Shape;308;p11"/>
          <p:cNvSpPr txBox="1">
            <a:spLocks noGrp="1"/>
          </p:cNvSpPr>
          <p:nvPr>
            <p:ph type="body" idx="2"/>
          </p:nvPr>
        </p:nvSpPr>
        <p:spPr>
          <a:xfrm>
            <a:off x="4100513" y="1680519"/>
            <a:ext cx="7300912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r" rtl="1">
              <a:lnSpc>
                <a:spcPct val="120000"/>
              </a:lnSpc>
              <a:spcBef>
                <a:spcPts val="0"/>
              </a:spcBef>
              <a:buSzPts val="3300"/>
            </a:pPr>
            <a:r>
              <a:rPr lang="ar-JO" sz="3300" dirty="0" smtClean="0">
                <a:latin typeface="Calibri"/>
                <a:ea typeface="Calibri"/>
                <a:cs typeface="Calibri"/>
                <a:sym typeface="Calibri"/>
              </a:rPr>
              <a:t>تمارين </a:t>
            </a:r>
            <a:r>
              <a:rPr lang="ar-JO" sz="3300" dirty="0">
                <a:latin typeface="Calibri"/>
                <a:ea typeface="Calibri"/>
                <a:cs typeface="Calibri"/>
                <a:sym typeface="Calibri"/>
              </a:rPr>
              <a:t>وتحليلات جماعية وفردية</a:t>
            </a:r>
            <a:endParaRPr dirty="0" smtClean="0"/>
          </a:p>
          <a:p>
            <a:pPr marL="571500" lvl="0" indent="-571500" algn="r" rtl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3300"/>
              <a:buFont typeface="Arial"/>
              <a:buChar char="•"/>
            </a:pPr>
            <a:r>
              <a:rPr lang="ar-JO" sz="3300" dirty="0" smtClean="0">
                <a:latin typeface="Calibri"/>
                <a:ea typeface="Calibri"/>
                <a:cs typeface="Calibri"/>
                <a:sym typeface="Calibri"/>
              </a:rPr>
              <a:t>مواد معروضة باستخدام برنامج باوربوينت والعروض التقديمية</a:t>
            </a:r>
            <a:endParaRPr dirty="0" smtClean="0"/>
          </a:p>
          <a:p>
            <a:pPr marL="571500" lvl="0" indent="-571500" algn="r" rtl="1">
              <a:lnSpc>
                <a:spcPct val="120000"/>
              </a:lnSpc>
              <a:spcBef>
                <a:spcPts val="400"/>
              </a:spcBef>
              <a:buSzPts val="3300"/>
            </a:pPr>
            <a:r>
              <a:rPr lang="ar-JO" sz="3300" dirty="0" smtClean="0">
                <a:latin typeface="Calibri"/>
                <a:ea typeface="Calibri"/>
                <a:cs typeface="Calibri"/>
                <a:sym typeface="Calibri"/>
              </a:rPr>
              <a:t>مناقشات </a:t>
            </a:r>
            <a:r>
              <a:rPr lang="ar-JO" sz="3300" dirty="0">
                <a:latin typeface="Calibri"/>
                <a:ea typeface="Calibri"/>
                <a:cs typeface="Calibri"/>
                <a:sym typeface="Calibri"/>
              </a:rPr>
              <a:t>الجلسات العامة</a:t>
            </a:r>
            <a:endParaRPr dirty="0" smtClean="0"/>
          </a:p>
          <a:p>
            <a:pPr marL="571500" lvl="0" indent="-571500" algn="r" rtl="1">
              <a:lnSpc>
                <a:spcPct val="120000"/>
              </a:lnSpc>
              <a:spcBef>
                <a:spcPts val="400"/>
              </a:spcBef>
              <a:buSzPts val="3300"/>
            </a:pPr>
            <a:r>
              <a:rPr lang="ar-JO" sz="3300" dirty="0">
                <a:latin typeface="Calibri"/>
                <a:ea typeface="Calibri"/>
                <a:cs typeface="Calibri"/>
                <a:sym typeface="Calibri"/>
              </a:rPr>
              <a:t>تخطيط العمل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1700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82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ar-JO" dirty="0" smtClean="0">
                <a:solidFill>
                  <a:schemeClr val="accent1"/>
                </a:solidFill>
              </a:rPr>
              <a:t>القواعد الأساسية، الراحة والسلامة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315" name="Google Shape;315;p12" descr="Wheelchair access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2857" y="143112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2" descr="No smoking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0246" y="194161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2" descr="Ear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88919" y="304365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2" descr="Shield Cross outl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74955" y="259852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2" descr="Fire Extinguisher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22474" y="543120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2" descr="Toilet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26662" y="487070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2" descr="Clock outlin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45052" y="520147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2" descr="{0} with solid fill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75785" y="180022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2" descr="Smart Phone with solid fill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494258" y="532790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2" descr="Online Network with solid fill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274939" y="346101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2" descr="Exit with solid fill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403641" y="359178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364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3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ar-JO" dirty="0" smtClean="0"/>
              <a:t>مواقف السيارات</a:t>
            </a:r>
            <a:endParaRPr dirty="0"/>
          </a:p>
        </p:txBody>
      </p:sp>
      <p:pic>
        <p:nvPicPr>
          <p:cNvPr id="332" name="Google Shape;332;p13" descr="Large car car park from abov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9573" y="0"/>
            <a:ext cx="861242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164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"/>
          <p:cNvSpPr txBox="1">
            <a:spLocks noGrp="1"/>
          </p:cNvSpPr>
          <p:nvPr>
            <p:ph type="body" idx="1"/>
          </p:nvPr>
        </p:nvSpPr>
        <p:spPr>
          <a:xfrm>
            <a:off x="1375731" y="3429000"/>
            <a:ext cx="9440535" cy="219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>
              <a:spcBef>
                <a:spcPts val="0"/>
              </a:spcBef>
            </a:pPr>
            <a:r>
              <a:rPr lang="ar-JO" dirty="0" smtClean="0"/>
              <a:t>مقدمة </a:t>
            </a:r>
            <a:r>
              <a:rPr lang="ar-JO" dirty="0"/>
              <a:t>عن </a:t>
            </a:r>
            <a:r>
              <a:rPr lang="ar-JO" dirty="0" smtClean="0"/>
              <a:t>الدورة التدريبة </a:t>
            </a:r>
            <a:r>
              <a:rPr lang="ar-JO" dirty="0"/>
              <a:t>والمشاركين</a:t>
            </a:r>
            <a:endParaRPr dirty="0" smtClean="0"/>
          </a:p>
          <a:p>
            <a:pPr lvl="0" indent="-457200" algn="r" rtl="1">
              <a:buSzPts val="2600"/>
              <a:buFont typeface="Arial"/>
              <a:buChar char="•"/>
            </a:pPr>
            <a:r>
              <a:rPr lang="ar-JO" sz="2600" b="0" dirty="0" smtClean="0"/>
              <a:t>الضيف المتحدث </a:t>
            </a:r>
            <a:r>
              <a:rPr lang="ar-JO" sz="2600" b="0" dirty="0"/>
              <a:t>ومقدمات</a:t>
            </a:r>
            <a:endParaRPr dirty="0"/>
          </a:p>
          <a:p>
            <a:pPr lvl="0" indent="-457200" algn="r" rtl="1">
              <a:buSzPts val="2600"/>
              <a:buFont typeface="Arial"/>
              <a:buChar char="•"/>
            </a:pPr>
            <a:r>
              <a:rPr lang="ar-JO" sz="2600" b="0" dirty="0" smtClean="0"/>
              <a:t>الخطوط </a:t>
            </a:r>
            <a:r>
              <a:rPr lang="ar-JO" sz="2600" b="0" dirty="0"/>
              <a:t>العريضة للتدريب وجدول الأعمال والتيسير</a:t>
            </a:r>
            <a:endParaRPr dirty="0"/>
          </a:p>
          <a:p>
            <a:pPr lvl="0" indent="-457200" algn="r" rtl="1">
              <a:buSzPts val="2600"/>
              <a:buFont typeface="Arial"/>
              <a:buChar char="•"/>
            </a:pPr>
            <a:r>
              <a:rPr lang="ar-JO" sz="2600" b="0" dirty="0" smtClean="0"/>
              <a:t>توقعات التدريب </a:t>
            </a:r>
            <a:endParaRPr dirty="0"/>
          </a:p>
        </p:txBody>
      </p:sp>
      <p:sp>
        <p:nvSpPr>
          <p:cNvPr id="232" name="Google Shape;232;p2"/>
          <p:cNvSpPr txBox="1">
            <a:spLocks noGrp="1"/>
          </p:cNvSpPr>
          <p:nvPr>
            <p:ph type="body" idx="2"/>
          </p:nvPr>
        </p:nvSpPr>
        <p:spPr>
          <a:xfrm>
            <a:off x="222371" y="885860"/>
            <a:ext cx="11747253" cy="2374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ar-JO" sz="4000" b="1" dirty="0" smtClean="0"/>
              <a:t>الجلسة 1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ar-JO" sz="4000" b="1" dirty="0" smtClean="0"/>
              <a:t>مقدمات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78854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0" y="1946190"/>
            <a:ext cx="11684000" cy="337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98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"/>
          <p:cNvSpPr txBox="1">
            <a:spLocks noGrp="1"/>
          </p:cNvSpPr>
          <p:nvPr>
            <p:ph type="body" idx="1"/>
          </p:nvPr>
        </p:nvSpPr>
        <p:spPr>
          <a:xfrm>
            <a:off x="1828006" y="1310574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ar-JO" sz="3800" dirty="0" smtClean="0"/>
              <a:t>الضيف المتحدث</a:t>
            </a:r>
            <a:endParaRPr dirty="0"/>
          </a:p>
        </p:txBody>
      </p:sp>
      <p:sp>
        <p:nvSpPr>
          <p:cNvPr id="244" name="Google Shape;244;p4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endParaRPr lang="ar-JO" dirty="0" smtClean="0"/>
          </a:p>
          <a:p>
            <a:pPr marL="0" lvl="0" indent="0">
              <a:spcBef>
                <a:spcPts val="0"/>
              </a:spcBef>
            </a:pPr>
            <a:r>
              <a:rPr lang="ar-JO" dirty="0" smtClean="0"/>
              <a:t>إضافة</a:t>
            </a:r>
            <a:r>
              <a:rPr lang="ar-JO" dirty="0"/>
              <a:t>: اسم، صورة، المسمى الوظيفي للضيف النتحدث إلى شريحة</a:t>
            </a:r>
            <a:r>
              <a:rPr lang="en-US" dirty="0"/>
              <a:t> </a:t>
            </a:r>
            <a:r>
              <a:rPr lang="ar-JO" dirty="0" smtClean="0"/>
              <a:t>العرض </a:t>
            </a:r>
            <a:r>
              <a:rPr lang="en-US" dirty="0" smtClean="0"/>
              <a:t>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/>
          </a:p>
        </p:txBody>
      </p:sp>
      <p:pic>
        <p:nvPicPr>
          <p:cNvPr id="245" name="Google Shape;245;p4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7508" y="266445"/>
            <a:ext cx="1310075" cy="1271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ar-JO" dirty="0" smtClean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ar-JO" dirty="0" smtClean="0"/>
              <a:t>إضافة </a:t>
            </a:r>
            <a:r>
              <a:rPr lang="ar-JO" dirty="0"/>
              <a:t>فريق </a:t>
            </a:r>
            <a:r>
              <a:rPr lang="ar-JO" dirty="0" smtClean="0"/>
              <a:t>التيسير </a:t>
            </a:r>
            <a:r>
              <a:rPr lang="ar-JO" dirty="0"/>
              <a:t>المحلي - بما في ذلك </a:t>
            </a:r>
            <a:r>
              <a:rPr lang="ar-JO" dirty="0" smtClean="0"/>
              <a:t>الأسماء، الوظيفة، المنظمة </a:t>
            </a:r>
            <a:r>
              <a:rPr lang="ar-JO" dirty="0"/>
              <a:t>(وصورة على </a:t>
            </a:r>
            <a:r>
              <a:rPr lang="ar-JO" dirty="0" smtClean="0"/>
              <a:t>شريحة العرض </a:t>
            </a:r>
            <a:r>
              <a:rPr lang="ar-JO" dirty="0"/>
              <a:t>إذا كان </a:t>
            </a:r>
            <a:r>
              <a:rPr lang="ar-JO" dirty="0" smtClean="0"/>
              <a:t>التيسير </a:t>
            </a:r>
            <a:r>
              <a:rPr lang="ar-JO" dirty="0"/>
              <a:t>عبر الإنترنت).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/>
          </a:p>
        </p:txBody>
      </p:sp>
      <p:sp>
        <p:nvSpPr>
          <p:cNvPr id="252" name="Google Shape;252;p5"/>
          <p:cNvSpPr txBox="1">
            <a:spLocks noGrp="1"/>
          </p:cNvSpPr>
          <p:nvPr>
            <p:ph type="body" idx="1"/>
          </p:nvPr>
        </p:nvSpPr>
        <p:spPr>
          <a:xfrm>
            <a:off x="1828006" y="1310574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ar-JO" sz="3800" dirty="0" smtClean="0"/>
              <a:t>الميسرون </a:t>
            </a:r>
            <a:endParaRPr dirty="0"/>
          </a:p>
        </p:txBody>
      </p:sp>
      <p:pic>
        <p:nvPicPr>
          <p:cNvPr id="253" name="Google Shape;253;p5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7508" y="266445"/>
            <a:ext cx="1310075" cy="1271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63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"/>
          <p:cNvSpPr txBox="1">
            <a:spLocks noGrp="1"/>
          </p:cNvSpPr>
          <p:nvPr>
            <p:ph type="title"/>
          </p:nvPr>
        </p:nvSpPr>
        <p:spPr>
          <a:xfrm>
            <a:off x="707257" y="74789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r" rtl="1"/>
            <a:r>
              <a:rPr lang="ar-JO" dirty="0" smtClean="0"/>
              <a:t>نشاط</a:t>
            </a:r>
            <a:r>
              <a:rPr lang="ar-JO" dirty="0"/>
              <a:t>: مقدمات وتوقعات</a:t>
            </a:r>
            <a:endParaRPr dirty="0"/>
          </a:p>
        </p:txBody>
      </p:sp>
      <p:sp>
        <p:nvSpPr>
          <p:cNvPr id="259" name="Google Shape;259;p6"/>
          <p:cNvSpPr txBox="1">
            <a:spLocks noGrp="1"/>
          </p:cNvSpPr>
          <p:nvPr>
            <p:ph type="body" idx="2"/>
          </p:nvPr>
        </p:nvSpPr>
        <p:spPr>
          <a:xfrm>
            <a:off x="685992" y="2342764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r" rtl="1">
              <a:lnSpc>
                <a:spcPct val="150000"/>
              </a:lnSpc>
              <a:spcBef>
                <a:spcPts val="0"/>
              </a:spcBef>
              <a:buSzPct val="100000"/>
              <a:buFont typeface="Helvetica Neue"/>
              <a:buChar char="•"/>
            </a:pPr>
            <a:r>
              <a:rPr lang="ar-JO" sz="2400" dirty="0" smtClean="0"/>
              <a:t>تشارك </a:t>
            </a:r>
            <a:r>
              <a:rPr lang="ar-JO" sz="2400" dirty="0"/>
              <a:t>مع شخص لا </a:t>
            </a:r>
            <a:r>
              <a:rPr lang="ar-JO" sz="2400" dirty="0" smtClean="0"/>
              <a:t>تعرفه </a:t>
            </a:r>
            <a:endParaRPr sz="2400" dirty="0"/>
          </a:p>
          <a:p>
            <a:pPr marL="228600" lvl="0" indent="-228600" algn="r" rtl="1">
              <a:lnSpc>
                <a:spcPct val="150000"/>
              </a:lnSpc>
              <a:buSzPct val="100000"/>
              <a:buFont typeface="Helvetica Neue"/>
              <a:buChar char="•"/>
            </a:pPr>
            <a:r>
              <a:rPr lang="ar-JO" sz="2400" dirty="0" smtClean="0"/>
              <a:t>عرّف </a:t>
            </a:r>
            <a:r>
              <a:rPr lang="ar-JO" sz="2400" dirty="0"/>
              <a:t>عن نفسك (الاسم ، </a:t>
            </a:r>
            <a:r>
              <a:rPr lang="ar-JO" sz="2400" dirty="0" smtClean="0"/>
              <a:t>الوظيفة </a:t>
            </a:r>
            <a:r>
              <a:rPr lang="ar-JO" sz="2400" dirty="0"/>
              <a:t>، </a:t>
            </a:r>
            <a:r>
              <a:rPr lang="ar-JO" sz="2400" dirty="0" smtClean="0"/>
              <a:t>المنظمة  </a:t>
            </a:r>
            <a:r>
              <a:rPr lang="ar-JO" sz="2400" dirty="0"/>
              <a:t>، المنطقة التشغيلية)</a:t>
            </a:r>
            <a:endParaRPr sz="2400" dirty="0"/>
          </a:p>
          <a:p>
            <a:pPr marL="228600" lvl="0" indent="-228600" algn="r" rtl="1">
              <a:lnSpc>
                <a:spcPct val="150000"/>
              </a:lnSpc>
              <a:buSzPct val="100000"/>
              <a:buFont typeface="Helvetica Neue"/>
              <a:buChar char="•"/>
            </a:pPr>
            <a:r>
              <a:rPr lang="ar-JO" sz="2400" dirty="0"/>
              <a:t>ناقش ما تتوقعه من </a:t>
            </a:r>
            <a:r>
              <a:rPr lang="ar-JO" sz="2400" dirty="0" smtClean="0"/>
              <a:t>التدريب</a:t>
            </a:r>
          </a:p>
          <a:p>
            <a:pPr marL="228600" lvl="0" indent="-228600" algn="r" rtl="1">
              <a:lnSpc>
                <a:spcPct val="150000"/>
              </a:lnSpc>
              <a:buSzPct val="100000"/>
              <a:buFont typeface="Helvetica Neue"/>
              <a:buChar char="•"/>
            </a:pPr>
            <a:r>
              <a:rPr lang="ar-JO" sz="2400" dirty="0" smtClean="0"/>
              <a:t>اختر </a:t>
            </a:r>
            <a:r>
              <a:rPr lang="ar-JO" sz="2400" dirty="0"/>
              <a:t>أهم ثلاثة توقعات ، </a:t>
            </a:r>
            <a:r>
              <a:rPr lang="ar-JO" sz="2400" dirty="0" smtClean="0"/>
              <a:t>مع شريكك، </a:t>
            </a:r>
            <a:r>
              <a:rPr lang="ar-JO" sz="2400" dirty="0"/>
              <a:t>وضع كل واحدة على</a:t>
            </a:r>
            <a:r>
              <a:rPr lang="ar-JO" sz="2400" dirty="0" smtClean="0"/>
              <a:t> </a:t>
            </a:r>
            <a:r>
              <a:rPr lang="ar-JO" sz="2400" dirty="0"/>
              <a:t>ورقة لاصقة</a:t>
            </a:r>
            <a:endParaRPr sz="2400" dirty="0"/>
          </a:p>
          <a:p>
            <a:pPr marL="228600" lvl="0" indent="-228600" algn="r" rtl="1">
              <a:lnSpc>
                <a:spcPct val="150000"/>
              </a:lnSpc>
              <a:buSzPct val="100000"/>
              <a:buFont typeface="Helvetica Neue"/>
              <a:buChar char="•"/>
            </a:pPr>
            <a:r>
              <a:rPr lang="ar-JO" sz="2400" dirty="0"/>
              <a:t>تجهّزوا على شكل مجموعات ثنائية، قدّموا أنفسكم للمجموعة، قوموا بإلصاق توقعاتكم على اللوح الورقي</a:t>
            </a:r>
            <a:endParaRPr sz="2400" dirty="0"/>
          </a:p>
          <a:p>
            <a:pPr marL="228600" lvl="0" indent="-9080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endParaRPr dirty="0"/>
          </a:p>
        </p:txBody>
      </p:sp>
      <p:pic>
        <p:nvPicPr>
          <p:cNvPr id="260" name="Google Shape;26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4086"/>
            <a:ext cx="3386757" cy="3386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497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"/>
          <p:cNvSpPr txBox="1">
            <a:spLocks noGrp="1"/>
          </p:cNvSpPr>
          <p:nvPr>
            <p:ph type="body" idx="1"/>
          </p:nvPr>
        </p:nvSpPr>
        <p:spPr>
          <a:xfrm>
            <a:off x="4100524" y="528650"/>
            <a:ext cx="6595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buSzPts val="3600"/>
            </a:pPr>
            <a:r>
              <a:rPr lang="ar-JO" sz="3600" dirty="0" smtClean="0"/>
              <a:t>في نهاية الدورة التدريبة </a:t>
            </a:r>
            <a:r>
              <a:rPr lang="ar-JO" sz="3600" dirty="0"/>
              <a:t>ستكون قادرًا على:</a:t>
            </a:r>
            <a:endParaRPr dirty="0"/>
          </a:p>
        </p:txBody>
      </p:sp>
      <p:sp>
        <p:nvSpPr>
          <p:cNvPr id="267" name="Google Shape;267;p7"/>
          <p:cNvSpPr txBox="1">
            <a:spLocks noGrp="1"/>
          </p:cNvSpPr>
          <p:nvPr>
            <p:ph type="body" idx="2"/>
          </p:nvPr>
        </p:nvSpPr>
        <p:spPr>
          <a:xfrm>
            <a:off x="4100525" y="2017051"/>
            <a:ext cx="7300800" cy="43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r" rtl="1">
              <a:spcBef>
                <a:spcPts val="0"/>
              </a:spcBef>
            </a:pPr>
            <a:r>
              <a:rPr lang="ar-JO" dirty="0" smtClean="0"/>
              <a:t>تقييم تشغيل الأطفال، عمل الأطفال، وأسوأ </a:t>
            </a:r>
            <a:r>
              <a:rPr lang="ar-JO" dirty="0"/>
              <a:t>أشكال </a:t>
            </a:r>
            <a:r>
              <a:rPr lang="ar-JO" dirty="0" smtClean="0"/>
              <a:t>عمل الأطفال </a:t>
            </a:r>
            <a:r>
              <a:rPr lang="ar-JO" dirty="0"/>
              <a:t>في </a:t>
            </a:r>
            <a:r>
              <a:rPr lang="ar-JO" dirty="0" smtClean="0"/>
              <a:t>محيطك </a:t>
            </a:r>
            <a:r>
              <a:rPr lang="ar-JO" dirty="0"/>
              <a:t>الخاص</a:t>
            </a: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</a:pPr>
            <a:endParaRPr lang="en-US" dirty="0"/>
          </a:p>
          <a:p>
            <a:pPr marL="228600" lvl="0" indent="-228600" algn="r" rtl="1">
              <a:spcBef>
                <a:spcPts val="0"/>
              </a:spcBef>
            </a:pPr>
            <a:r>
              <a:rPr lang="ar-JO" dirty="0" smtClean="0"/>
              <a:t>تحديد </a:t>
            </a:r>
            <a:r>
              <a:rPr lang="ar-JO" dirty="0"/>
              <a:t>أفضل ممارسات الوقاية والاستجابة في إطار حماية الطفل والقطاعات الإنسانية </a:t>
            </a:r>
            <a:r>
              <a:rPr lang="ar-JO" dirty="0" smtClean="0"/>
              <a:t>الأخرى</a:t>
            </a:r>
          </a:p>
          <a:p>
            <a:pPr marL="228600" lvl="0" indent="-228600" algn="r" rtl="1">
              <a:spcBef>
                <a:spcPts val="0"/>
              </a:spcBef>
            </a:pPr>
            <a:endParaRPr lang="ar-JO" dirty="0" smtClean="0"/>
          </a:p>
          <a:p>
            <a:pPr marL="228600" lvl="0" indent="-228600" algn="r" rtl="1">
              <a:spcBef>
                <a:spcPts val="0"/>
              </a:spcBef>
            </a:pPr>
            <a:r>
              <a:rPr lang="ar-JO" dirty="0" smtClean="0"/>
              <a:t>التعرف </a:t>
            </a:r>
            <a:r>
              <a:rPr lang="ar-JO" dirty="0"/>
              <a:t>على دورك في منع </a:t>
            </a:r>
            <a:r>
              <a:rPr lang="ar-JO" dirty="0" smtClean="0"/>
              <a:t>عمل </a:t>
            </a:r>
            <a:r>
              <a:rPr lang="ar-JO" dirty="0"/>
              <a:t>الأطفال والاستجابة لها وأسوأ أشكال </a:t>
            </a:r>
            <a:r>
              <a:rPr lang="ar-JO" dirty="0" smtClean="0"/>
              <a:t>عمل </a:t>
            </a:r>
            <a:r>
              <a:rPr lang="ar-JO" dirty="0"/>
              <a:t>الأطفال في </a:t>
            </a:r>
            <a:r>
              <a:rPr lang="ar-JO" dirty="0" smtClean="0"/>
              <a:t>السياقات </a:t>
            </a:r>
            <a:r>
              <a:rPr lang="ar-JO" dirty="0"/>
              <a:t>الإنسانية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endParaRPr dirty="0"/>
          </a:p>
        </p:txBody>
      </p:sp>
      <p:sp>
        <p:nvSpPr>
          <p:cNvPr id="268" name="Google Shape;268;p7"/>
          <p:cNvSpPr txBox="1">
            <a:spLocks noGrp="1"/>
          </p:cNvSpPr>
          <p:nvPr>
            <p:ph type="body" idx="3"/>
          </p:nvPr>
        </p:nvSpPr>
        <p:spPr>
          <a:xfrm>
            <a:off x="284426" y="528650"/>
            <a:ext cx="31734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/>
            <a:r>
              <a:rPr lang="ar-JO" dirty="0"/>
              <a:t>أهداف التعلم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224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f55cd9b5ea_0_3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/>
            <a:r>
              <a:rPr lang="ar-JO" dirty="0"/>
              <a:t>روابط لإطار كفاءات حماية الطفل في العمل الإنساني (</a:t>
            </a:r>
            <a:r>
              <a:rPr lang="en-US" dirty="0" smtClean="0"/>
              <a:t>CPHA</a:t>
            </a:r>
            <a:r>
              <a:rPr lang="ar-JO" dirty="0" smtClean="0"/>
              <a:t>)</a:t>
            </a:r>
            <a:endParaRPr dirty="0"/>
          </a:p>
        </p:txBody>
      </p:sp>
      <p:sp>
        <p:nvSpPr>
          <p:cNvPr id="275" name="Google Shape;275;gf55cd9b5ea_0_3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800" cy="212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f55cd9b5ea_0_3"/>
          <p:cNvSpPr txBox="1">
            <a:spLocks noGrp="1"/>
          </p:cNvSpPr>
          <p:nvPr>
            <p:ph type="body" idx="3"/>
          </p:nvPr>
        </p:nvSpPr>
        <p:spPr>
          <a:xfrm>
            <a:off x="0" y="528650"/>
            <a:ext cx="3607800" cy="479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/>
            <a:r>
              <a:rPr lang="ar-JO" dirty="0"/>
              <a:t>الكفاءات</a:t>
            </a:r>
            <a:endParaRPr dirty="0"/>
          </a:p>
        </p:txBody>
      </p:sp>
      <p:pic>
        <p:nvPicPr>
          <p:cNvPr id="277" name="Google Shape;277;gf55cd9b5ea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475" y="1590576"/>
            <a:ext cx="7689426" cy="4665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90685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4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"/>
          <p:cNvSpPr txBox="1">
            <a:spLocks noGrp="1"/>
          </p:cNvSpPr>
          <p:nvPr>
            <p:ph type="body" idx="1"/>
          </p:nvPr>
        </p:nvSpPr>
        <p:spPr>
          <a:xfrm>
            <a:off x="3830596" y="528638"/>
            <a:ext cx="8048880" cy="203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>
              <a:spcBef>
                <a:spcPts val="0"/>
              </a:spcBef>
              <a:buSzPct val="100000"/>
            </a:pPr>
            <a:r>
              <a:rPr lang="ar-JO" sz="3800" dirty="0" smtClean="0"/>
              <a:t>الغرض و</a:t>
            </a:r>
            <a:r>
              <a:rPr lang="ar-JO" dirty="0"/>
              <a:t> </a:t>
            </a:r>
            <a:r>
              <a:rPr lang="ar-JO" sz="3800" dirty="0"/>
              <a:t>الأهداف العالمية </a:t>
            </a:r>
            <a:endParaRPr sz="3800" dirty="0"/>
          </a:p>
          <a:p>
            <a:pPr marL="0" lvl="0" indent="0" algn="ctr">
              <a:buClr>
                <a:srgbClr val="35B2B4"/>
              </a:buClr>
              <a:buSzPct val="100000"/>
            </a:pPr>
            <a:r>
              <a:rPr lang="ar-JO" sz="3800" dirty="0">
                <a:solidFill>
                  <a:srgbClr val="35B2B4"/>
                </a:solidFill>
              </a:rPr>
              <a:t>التحالف من أجل حماية الطفل في العمل </a:t>
            </a:r>
            <a:r>
              <a:rPr lang="ar-JO" sz="3800" dirty="0" smtClean="0">
                <a:solidFill>
                  <a:srgbClr val="35B2B4"/>
                </a:solidFill>
              </a:rPr>
              <a:t>الإنساني</a:t>
            </a:r>
          </a:p>
          <a:p>
            <a:pPr marL="0" lvl="0" indent="0" algn="ctr">
              <a:buClr>
                <a:srgbClr val="35B2B4"/>
              </a:buClr>
              <a:buSzPct val="100000"/>
            </a:pPr>
            <a:r>
              <a:rPr lang="ar-JO" sz="3800" dirty="0">
                <a:solidFill>
                  <a:srgbClr val="AC6B97"/>
                </a:solidFill>
              </a:rPr>
              <a:t>فرقة العمل </a:t>
            </a:r>
            <a:r>
              <a:rPr lang="ar-JO" sz="3800" dirty="0" smtClean="0">
                <a:solidFill>
                  <a:srgbClr val="AC6B97"/>
                </a:solidFill>
              </a:rPr>
              <a:t>المعنيّة بعمل </a:t>
            </a:r>
            <a:r>
              <a:rPr lang="ar-JO" sz="3800" dirty="0">
                <a:solidFill>
                  <a:srgbClr val="AC6B97"/>
                </a:solidFill>
              </a:rPr>
              <a:t>الأطفال</a:t>
            </a:r>
            <a:endParaRPr dirty="0"/>
          </a:p>
        </p:txBody>
      </p:sp>
      <p:sp>
        <p:nvSpPr>
          <p:cNvPr id="283" name="Google Shape;283;p8"/>
          <p:cNvSpPr txBox="1">
            <a:spLocks noGrp="1"/>
          </p:cNvSpPr>
          <p:nvPr>
            <p:ph type="body" idx="2"/>
          </p:nvPr>
        </p:nvSpPr>
        <p:spPr>
          <a:xfrm>
            <a:off x="4204580" y="2566344"/>
            <a:ext cx="7300912" cy="370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r" rtl="1">
              <a:spcBef>
                <a:spcPts val="0"/>
              </a:spcBef>
              <a:buSzPts val="3200"/>
            </a:pPr>
            <a:endParaRPr lang="ar-JO" sz="3200" dirty="0" smtClean="0"/>
          </a:p>
          <a:p>
            <a:pPr marL="228600" lvl="0" indent="-228600" algn="r" rtl="1">
              <a:spcBef>
                <a:spcPts val="0"/>
              </a:spcBef>
              <a:buSzPts val="3200"/>
            </a:pPr>
            <a:r>
              <a:rPr lang="ar-JO" sz="3200" dirty="0" smtClean="0"/>
              <a:t>لدعم </a:t>
            </a:r>
            <a:r>
              <a:rPr lang="ar-JO" sz="3200" dirty="0"/>
              <a:t>تنفيذ مجموعة الأدوات المشتركة بين الوكالات: منع </a:t>
            </a:r>
            <a:r>
              <a:rPr lang="ar-JO" sz="3200" dirty="0" smtClean="0"/>
              <a:t>عمل الأطفال </a:t>
            </a:r>
            <a:r>
              <a:rPr lang="ar-JO" sz="3200" dirty="0"/>
              <a:t>والاستجابة </a:t>
            </a:r>
            <a:r>
              <a:rPr lang="ar-JO" sz="3200" dirty="0" smtClean="0"/>
              <a:t>له </a:t>
            </a:r>
            <a:r>
              <a:rPr lang="ar-JO" sz="3200" dirty="0"/>
              <a:t>في العمل </a:t>
            </a:r>
            <a:r>
              <a:rPr lang="ar-JO" sz="3200" dirty="0" smtClean="0"/>
              <a:t>الإنساني</a:t>
            </a:r>
          </a:p>
          <a:p>
            <a:pPr marL="228600" lvl="0" indent="-228600">
              <a:spcBef>
                <a:spcPts val="0"/>
              </a:spcBef>
              <a:buSzPts val="3200"/>
            </a:pPr>
            <a:endParaRPr lang="ar-JO" sz="3200" dirty="0"/>
          </a:p>
          <a:p>
            <a:pPr marL="228600" lvl="0" indent="-228600" algn="r" rtl="1">
              <a:spcBef>
                <a:spcPts val="0"/>
              </a:spcBef>
              <a:buSzPts val="3200"/>
            </a:pPr>
            <a:r>
              <a:rPr lang="ar-JO" sz="3200" dirty="0"/>
              <a:t>لتعزيز معرفة ومهارات الجهات الفاعلة </a:t>
            </a:r>
            <a:r>
              <a:rPr lang="ar-JO" sz="3200" dirty="0" smtClean="0"/>
              <a:t>الإنسانية </a:t>
            </a:r>
            <a:r>
              <a:rPr lang="ar-JO" sz="3200" dirty="0"/>
              <a:t>والإنمائية لمنع </a:t>
            </a:r>
            <a:r>
              <a:rPr lang="ar-JO" sz="3200" dirty="0" smtClean="0"/>
              <a:t>عمل </a:t>
            </a:r>
            <a:r>
              <a:rPr lang="ar-JO" sz="3200" dirty="0"/>
              <a:t>الأطفال والاستجابة </a:t>
            </a:r>
            <a:r>
              <a:rPr lang="ar-JO" sz="3200" dirty="0" smtClean="0"/>
              <a:t>له </a:t>
            </a:r>
            <a:r>
              <a:rPr lang="ar-JO" sz="3200" dirty="0"/>
              <a:t>في العمل الإنساني</a:t>
            </a:r>
            <a:endParaRPr dirty="0"/>
          </a:p>
        </p:txBody>
      </p:sp>
      <p:sp>
        <p:nvSpPr>
          <p:cNvPr id="284" name="Google Shape;284;p8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>
              <a:spcBef>
                <a:spcPts val="0"/>
              </a:spcBef>
            </a:pPr>
            <a:r>
              <a:rPr lang="ar-JO" dirty="0" smtClean="0"/>
              <a:t>الهدف</a:t>
            </a:r>
            <a:endParaRPr dirty="0"/>
          </a:p>
        </p:txBody>
      </p:sp>
      <p:pic>
        <p:nvPicPr>
          <p:cNvPr id="285" name="Google Shape;285;p8" descr="A group of people sitting at a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00225"/>
            <a:ext cx="3622461" cy="505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5471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595</Words>
  <Application>Microsoft Office PowerPoint</Application>
  <PresentationFormat>Widescreen</PresentationFormat>
  <Paragraphs>85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نشاط: مقدمات وتوقعات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Fitzgerald</dc:creator>
  <cp:lastModifiedBy>Babban, Salma</cp:lastModifiedBy>
  <cp:revision>77</cp:revision>
  <dcterms:created xsi:type="dcterms:W3CDTF">2017-12-20T18:51:03Z</dcterms:created>
  <dcterms:modified xsi:type="dcterms:W3CDTF">2022-03-20T11:35:46Z</dcterms:modified>
</cp:coreProperties>
</file>