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16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qjtw+jIYsgtEf7pYzqANFlUPzW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306BF8-292F-4BC9-95A4-872DF42D9F14}">
  <a:tblStyle styleId="{25306BF8-292F-4BC9-95A4-872DF42D9F1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E6485C6-648F-4A81-9685-E67094398B5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C"/>
          </a:solidFill>
        </a:fill>
      </a:tcStyle>
    </a:wholeTbl>
    <a:band1H>
      <a:tcTxStyle b="off" i="off"/>
      <a:tcStyle>
        <a:tcBdr/>
        <a:fill>
          <a:solidFill>
            <a:srgbClr val="DDCED6"/>
          </a:solidFill>
        </a:fill>
      </a:tcStyle>
    </a:band1H>
    <a:band2H>
      <a:tcTxStyle b="off" i="off"/>
      <a:tcStyle>
        <a:tcBdr/>
      </a:tcStyle>
    </a:band2H>
    <a:band1V>
      <a:tcTxStyle b="off" i="off"/>
      <a:tcStyle>
        <a:tcBdr/>
        <a:fill>
          <a:solidFill>
            <a:srgbClr val="DDCED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hadmeh, Rola" userId="f46059fe-bc3c-4f00-9753-5713745adb86" providerId="ADAL" clId="{AF1C36D4-CCC6-4B17-9FAC-584DA96DBE77}"/>
    <pc:docChg chg="modSld">
      <pc:chgData name="Makhadmeh, Rola" userId="f46059fe-bc3c-4f00-9753-5713745adb86" providerId="ADAL" clId="{AF1C36D4-CCC6-4B17-9FAC-584DA96DBE77}" dt="2022-08-01T10:53:10.912" v="1" actId="20577"/>
      <pc:docMkLst>
        <pc:docMk/>
      </pc:docMkLst>
      <pc:sldChg chg="modSp">
        <pc:chgData name="Makhadmeh, Rola" userId="f46059fe-bc3c-4f00-9753-5713745adb86" providerId="ADAL" clId="{AF1C36D4-CCC6-4B17-9FAC-584DA96DBE77}" dt="2022-08-01T10:53:10.912" v="1" actId="20577"/>
        <pc:sldMkLst>
          <pc:docMk/>
          <pc:sldMk cId="0" sldId="256"/>
        </pc:sldMkLst>
        <pc:spChg chg="mod">
          <ac:chgData name="Makhadmeh, Rola" userId="f46059fe-bc3c-4f00-9753-5713745adb86" providerId="ADAL" clId="{AF1C36D4-CCC6-4B17-9FAC-584DA96DBE77}" dt="2022-08-01T10:53:10.912" v="1" actId="20577"/>
          <ac:spMkLst>
            <pc:docMk/>
            <pc:sldMk cId="0" sldId="256"/>
            <ac:spMk id="235" creationId="{00000000-0000-0000-0000-000000000000}"/>
          </ac:spMkLst>
        </pc:spChg>
      </pc:sldChg>
    </pc:docChg>
  </pc:docChgLst>
  <pc:docChgLst>
    <pc:chgData name="Makhadmeh, Rola" userId="f46059fe-bc3c-4f00-9753-5713745adb86" providerId="ADAL" clId="{FE60450A-2475-4413-BBC1-23A75FAEF110}"/>
    <pc:docChg chg="undo custSel modSld">
      <pc:chgData name="Makhadmeh, Rola" userId="f46059fe-bc3c-4f00-9753-5713745adb86" providerId="ADAL" clId="{FE60450A-2475-4413-BBC1-23A75FAEF110}" dt="2022-07-28T20:14:43.981" v="1210" actId="782"/>
      <pc:docMkLst>
        <pc:docMk/>
      </pc:docMkLst>
      <pc:sldChg chg="addSp modSp">
        <pc:chgData name="Makhadmeh, Rola" userId="f46059fe-bc3c-4f00-9753-5713745adb86" providerId="ADAL" clId="{FE60450A-2475-4413-BBC1-23A75FAEF110}" dt="2022-07-28T11:09:54.344" v="210" actId="255"/>
        <pc:sldMkLst>
          <pc:docMk/>
          <pc:sldMk cId="0" sldId="266"/>
        </pc:sldMkLst>
        <pc:spChg chg="add mod">
          <ac:chgData name="Makhadmeh, Rola" userId="f46059fe-bc3c-4f00-9753-5713745adb86" providerId="ADAL" clId="{FE60450A-2475-4413-BBC1-23A75FAEF110}" dt="2022-07-28T10:47:07.135" v="158"/>
          <ac:spMkLst>
            <pc:docMk/>
            <pc:sldMk cId="0" sldId="266"/>
            <ac:spMk id="2" creationId="{E8D40170-6C53-4806-BA1E-78F7227AF710}"/>
          </ac:spMkLst>
        </pc:spChg>
        <pc:spChg chg="add mod">
          <ac:chgData name="Makhadmeh, Rola" userId="f46059fe-bc3c-4f00-9753-5713745adb86" providerId="ADAL" clId="{FE60450A-2475-4413-BBC1-23A75FAEF110}" dt="2022-07-28T10:57:22.621" v="166"/>
          <ac:spMkLst>
            <pc:docMk/>
            <pc:sldMk cId="0" sldId="266"/>
            <ac:spMk id="3" creationId="{346D283A-4343-41C3-B5CE-BF38517B10E7}"/>
          </ac:spMkLst>
        </pc:spChg>
        <pc:spChg chg="add mod">
          <ac:chgData name="Makhadmeh, Rola" userId="f46059fe-bc3c-4f00-9753-5713745adb86" providerId="ADAL" clId="{FE60450A-2475-4413-BBC1-23A75FAEF110}" dt="2022-07-28T11:01:54.821" v="183" actId="5793"/>
          <ac:spMkLst>
            <pc:docMk/>
            <pc:sldMk cId="0" sldId="266"/>
            <ac:spMk id="4" creationId="{D30617DB-6B56-4C0A-9F93-1A7E0CA718CB}"/>
          </ac:spMkLst>
        </pc:spChg>
        <pc:spChg chg="add mod">
          <ac:chgData name="Makhadmeh, Rola" userId="f46059fe-bc3c-4f00-9753-5713745adb86" providerId="ADAL" clId="{FE60450A-2475-4413-BBC1-23A75FAEF110}" dt="2022-07-28T11:01:51.907" v="182" actId="20577"/>
          <ac:spMkLst>
            <pc:docMk/>
            <pc:sldMk cId="0" sldId="266"/>
            <ac:spMk id="5" creationId="{7C8F4006-1D94-4B7E-91F4-FD4A7ACDB1EB}"/>
          </ac:spMkLst>
        </pc:spChg>
        <pc:spChg chg="mod">
          <ac:chgData name="Makhadmeh, Rola" userId="f46059fe-bc3c-4f00-9753-5713745adb86" providerId="ADAL" clId="{FE60450A-2475-4413-BBC1-23A75FAEF110}" dt="2022-07-28T10:44:23.679" v="85" actId="20577"/>
          <ac:spMkLst>
            <pc:docMk/>
            <pc:sldMk cId="0" sldId="266"/>
            <ac:spMk id="344" creationId="{00000000-0000-0000-0000-000000000000}"/>
          </ac:spMkLst>
        </pc:spChg>
        <pc:spChg chg="mod">
          <ac:chgData name="Makhadmeh, Rola" userId="f46059fe-bc3c-4f00-9753-5713745adb86" providerId="ADAL" clId="{FE60450A-2475-4413-BBC1-23A75FAEF110}" dt="2022-07-28T10:45:15.104" v="126" actId="20577"/>
          <ac:spMkLst>
            <pc:docMk/>
            <pc:sldMk cId="0" sldId="266"/>
            <ac:spMk id="348" creationId="{00000000-0000-0000-0000-000000000000}"/>
          </ac:spMkLst>
        </pc:spChg>
        <pc:spChg chg="mod">
          <ac:chgData name="Makhadmeh, Rola" userId="f46059fe-bc3c-4f00-9753-5713745adb86" providerId="ADAL" clId="{FE60450A-2475-4413-BBC1-23A75FAEF110}" dt="2022-07-28T10:45:31.762" v="156" actId="20577"/>
          <ac:spMkLst>
            <pc:docMk/>
            <pc:sldMk cId="0" sldId="266"/>
            <ac:spMk id="350" creationId="{00000000-0000-0000-0000-000000000000}"/>
          </ac:spMkLst>
        </pc:spChg>
        <pc:spChg chg="mod">
          <ac:chgData name="Makhadmeh, Rola" userId="f46059fe-bc3c-4f00-9753-5713745adb86" providerId="ADAL" clId="{FE60450A-2475-4413-BBC1-23A75FAEF110}" dt="2022-07-28T10:57:44.259" v="171" actId="255"/>
          <ac:spMkLst>
            <pc:docMk/>
            <pc:sldMk cId="0" sldId="266"/>
            <ac:spMk id="351" creationId="{00000000-0000-0000-0000-000000000000}"/>
          </ac:spMkLst>
        </pc:spChg>
        <pc:spChg chg="mod">
          <ac:chgData name="Makhadmeh, Rola" userId="f46059fe-bc3c-4f00-9753-5713745adb86" providerId="ADAL" clId="{FE60450A-2475-4413-BBC1-23A75FAEF110}" dt="2022-07-28T10:57:39.166" v="170" actId="207"/>
          <ac:spMkLst>
            <pc:docMk/>
            <pc:sldMk cId="0" sldId="266"/>
            <ac:spMk id="352" creationId="{00000000-0000-0000-0000-000000000000}"/>
          </ac:spMkLst>
        </pc:spChg>
        <pc:spChg chg="mod">
          <ac:chgData name="Makhadmeh, Rola" userId="f46059fe-bc3c-4f00-9753-5713745adb86" providerId="ADAL" clId="{FE60450A-2475-4413-BBC1-23A75FAEF110}" dt="2022-07-28T11:00:08.937" v="175" actId="108"/>
          <ac:spMkLst>
            <pc:docMk/>
            <pc:sldMk cId="0" sldId="266"/>
            <ac:spMk id="353" creationId="{00000000-0000-0000-0000-000000000000}"/>
          </ac:spMkLst>
        </pc:spChg>
        <pc:spChg chg="mod">
          <ac:chgData name="Makhadmeh, Rola" userId="f46059fe-bc3c-4f00-9753-5713745adb86" providerId="ADAL" clId="{FE60450A-2475-4413-BBC1-23A75FAEF110}" dt="2022-07-28T11:01:48.645" v="181" actId="108"/>
          <ac:spMkLst>
            <pc:docMk/>
            <pc:sldMk cId="0" sldId="266"/>
            <ac:spMk id="354" creationId="{00000000-0000-0000-0000-000000000000}"/>
          </ac:spMkLst>
        </pc:spChg>
        <pc:spChg chg="mod">
          <ac:chgData name="Makhadmeh, Rola" userId="f46059fe-bc3c-4f00-9753-5713745adb86" providerId="ADAL" clId="{FE60450A-2475-4413-BBC1-23A75FAEF110}" dt="2022-07-28T10:44:08.814" v="78" actId="20577"/>
          <ac:spMkLst>
            <pc:docMk/>
            <pc:sldMk cId="0" sldId="266"/>
            <ac:spMk id="356" creationId="{00000000-0000-0000-0000-000000000000}"/>
          </ac:spMkLst>
        </pc:spChg>
        <pc:spChg chg="mod">
          <ac:chgData name="Makhadmeh, Rola" userId="f46059fe-bc3c-4f00-9753-5713745adb86" providerId="ADAL" clId="{FE60450A-2475-4413-BBC1-23A75FAEF110}" dt="2022-07-28T10:45:11.040" v="119" actId="20577"/>
          <ac:spMkLst>
            <pc:docMk/>
            <pc:sldMk cId="0" sldId="266"/>
            <ac:spMk id="357" creationId="{00000000-0000-0000-0000-000000000000}"/>
          </ac:spMkLst>
        </pc:spChg>
        <pc:graphicFrameChg chg="mod modGraphic">
          <ac:chgData name="Makhadmeh, Rola" userId="f46059fe-bc3c-4f00-9753-5713745adb86" providerId="ADAL" clId="{FE60450A-2475-4413-BBC1-23A75FAEF110}" dt="2022-07-28T11:09:54.344" v="210" actId="255"/>
          <ac:graphicFrameMkLst>
            <pc:docMk/>
            <pc:sldMk cId="0" sldId="266"/>
            <ac:graphicFrameMk id="355" creationId="{00000000-0000-0000-0000-000000000000}"/>
          </ac:graphicFrameMkLst>
        </pc:graphicFrameChg>
      </pc:sldChg>
      <pc:sldChg chg="addSp delSp modSp">
        <pc:chgData name="Makhadmeh, Rola" userId="f46059fe-bc3c-4f00-9753-5713745adb86" providerId="ADAL" clId="{FE60450A-2475-4413-BBC1-23A75FAEF110}" dt="2022-07-28T11:18:42.484" v="270" actId="27636"/>
        <pc:sldMkLst>
          <pc:docMk/>
          <pc:sldMk cId="0" sldId="267"/>
        </pc:sldMkLst>
        <pc:spChg chg="add mod">
          <ac:chgData name="Makhadmeh, Rola" userId="f46059fe-bc3c-4f00-9753-5713745adb86" providerId="ADAL" clId="{FE60450A-2475-4413-BBC1-23A75FAEF110}" dt="2022-07-28T11:10:57.161" v="215"/>
          <ac:spMkLst>
            <pc:docMk/>
            <pc:sldMk cId="0" sldId="267"/>
            <ac:spMk id="2" creationId="{CB673E01-A23F-4E45-B0D6-EB7E983ECA8F}"/>
          </ac:spMkLst>
        </pc:spChg>
        <pc:spChg chg="add del">
          <ac:chgData name="Makhadmeh, Rola" userId="f46059fe-bc3c-4f00-9753-5713745adb86" providerId="ADAL" clId="{FE60450A-2475-4413-BBC1-23A75FAEF110}" dt="2022-07-28T11:10:19.951" v="214"/>
          <ac:spMkLst>
            <pc:docMk/>
            <pc:sldMk cId="0" sldId="267"/>
            <ac:spMk id="3" creationId="{94A192C8-3C63-48B5-8516-69D22D5D39F8}"/>
          </ac:spMkLst>
        </pc:spChg>
        <pc:spChg chg="add mod">
          <ac:chgData name="Makhadmeh, Rola" userId="f46059fe-bc3c-4f00-9753-5713745adb86" providerId="ADAL" clId="{FE60450A-2475-4413-BBC1-23A75FAEF110}" dt="2022-07-28T11:11:53.872" v="223"/>
          <ac:spMkLst>
            <pc:docMk/>
            <pc:sldMk cId="0" sldId="267"/>
            <ac:spMk id="4" creationId="{D59DCE11-8347-4F65-901E-E5207C984289}"/>
          </ac:spMkLst>
        </pc:spChg>
        <pc:spChg chg="add del mod">
          <ac:chgData name="Makhadmeh, Rola" userId="f46059fe-bc3c-4f00-9753-5713745adb86" providerId="ADAL" clId="{FE60450A-2475-4413-BBC1-23A75FAEF110}" dt="2022-07-28T11:16:40.929" v="250" actId="478"/>
          <ac:spMkLst>
            <pc:docMk/>
            <pc:sldMk cId="0" sldId="267"/>
            <ac:spMk id="5" creationId="{8C670319-80FC-4B07-A1C0-1F9DB589D704}"/>
          </ac:spMkLst>
        </pc:spChg>
        <pc:spChg chg="add del">
          <ac:chgData name="Makhadmeh, Rola" userId="f46059fe-bc3c-4f00-9753-5713745adb86" providerId="ADAL" clId="{FE60450A-2475-4413-BBC1-23A75FAEF110}" dt="2022-07-28T11:16:16.985" v="242" actId="478"/>
          <ac:spMkLst>
            <pc:docMk/>
            <pc:sldMk cId="0" sldId="267"/>
            <ac:spMk id="6" creationId="{7290CDF1-71C4-42A3-87E0-45D805026FB1}"/>
          </ac:spMkLst>
        </pc:spChg>
        <pc:spChg chg="mod">
          <ac:chgData name="Makhadmeh, Rola" userId="f46059fe-bc3c-4f00-9753-5713745adb86" providerId="ADAL" clId="{FE60450A-2475-4413-BBC1-23A75FAEF110}" dt="2022-07-28T11:11:17.388" v="221" actId="122"/>
          <ac:spMkLst>
            <pc:docMk/>
            <pc:sldMk cId="0" sldId="267"/>
            <ac:spMk id="363" creationId="{00000000-0000-0000-0000-000000000000}"/>
          </ac:spMkLst>
        </pc:spChg>
        <pc:spChg chg="mod">
          <ac:chgData name="Makhadmeh, Rola" userId="f46059fe-bc3c-4f00-9753-5713745adb86" providerId="ADAL" clId="{FE60450A-2475-4413-BBC1-23A75FAEF110}" dt="2022-07-28T11:12:36.489" v="227" actId="121"/>
          <ac:spMkLst>
            <pc:docMk/>
            <pc:sldMk cId="0" sldId="267"/>
            <ac:spMk id="364" creationId="{00000000-0000-0000-0000-000000000000}"/>
          </ac:spMkLst>
        </pc:spChg>
        <pc:spChg chg="mod">
          <ac:chgData name="Makhadmeh, Rola" userId="f46059fe-bc3c-4f00-9753-5713745adb86" providerId="ADAL" clId="{FE60450A-2475-4413-BBC1-23A75FAEF110}" dt="2022-07-28T11:18:42.484" v="270" actId="27636"/>
          <ac:spMkLst>
            <pc:docMk/>
            <pc:sldMk cId="0" sldId="267"/>
            <ac:spMk id="365" creationId="{00000000-0000-0000-0000-000000000000}"/>
          </ac:spMkLst>
        </pc:spChg>
        <pc:spChg chg="add del mod">
          <ac:chgData name="Makhadmeh, Rola" userId="f46059fe-bc3c-4f00-9753-5713745adb86" providerId="ADAL" clId="{FE60450A-2475-4413-BBC1-23A75FAEF110}" dt="2022-07-28T11:16:47.576" v="252" actId="782"/>
          <ac:spMkLst>
            <pc:docMk/>
            <pc:sldMk cId="0" sldId="267"/>
            <ac:spMk id="366" creationId="{00000000-0000-0000-0000-000000000000}"/>
          </ac:spMkLst>
        </pc:spChg>
      </pc:sldChg>
      <pc:sldChg chg="modSp">
        <pc:chgData name="Makhadmeh, Rola" userId="f46059fe-bc3c-4f00-9753-5713745adb86" providerId="ADAL" clId="{FE60450A-2475-4413-BBC1-23A75FAEF110}" dt="2022-07-28T11:33:53.606" v="323" actId="121"/>
        <pc:sldMkLst>
          <pc:docMk/>
          <pc:sldMk cId="0" sldId="268"/>
        </pc:sldMkLst>
        <pc:spChg chg="mod">
          <ac:chgData name="Makhadmeh, Rola" userId="f46059fe-bc3c-4f00-9753-5713745adb86" providerId="ADAL" clId="{FE60450A-2475-4413-BBC1-23A75FAEF110}" dt="2022-07-28T11:33:01.643" v="319" actId="121"/>
          <ac:spMkLst>
            <pc:docMk/>
            <pc:sldMk cId="0" sldId="268"/>
            <ac:spMk id="372" creationId="{00000000-0000-0000-0000-000000000000}"/>
          </ac:spMkLst>
        </pc:spChg>
        <pc:spChg chg="mod">
          <ac:chgData name="Makhadmeh, Rola" userId="f46059fe-bc3c-4f00-9753-5713745adb86" providerId="ADAL" clId="{FE60450A-2475-4413-BBC1-23A75FAEF110}" dt="2022-07-28T11:33:45.592" v="322" actId="121"/>
          <ac:spMkLst>
            <pc:docMk/>
            <pc:sldMk cId="0" sldId="268"/>
            <ac:spMk id="373" creationId="{00000000-0000-0000-0000-000000000000}"/>
          </ac:spMkLst>
        </pc:spChg>
        <pc:spChg chg="mod">
          <ac:chgData name="Makhadmeh, Rola" userId="f46059fe-bc3c-4f00-9753-5713745adb86" providerId="ADAL" clId="{FE60450A-2475-4413-BBC1-23A75FAEF110}" dt="2022-07-28T11:33:53.606" v="323" actId="121"/>
          <ac:spMkLst>
            <pc:docMk/>
            <pc:sldMk cId="0" sldId="268"/>
            <ac:spMk id="374" creationId="{00000000-0000-0000-0000-000000000000}"/>
          </ac:spMkLst>
        </pc:spChg>
      </pc:sldChg>
      <pc:sldChg chg="addSp modSp">
        <pc:chgData name="Makhadmeh, Rola" userId="f46059fe-bc3c-4f00-9753-5713745adb86" providerId="ADAL" clId="{FE60450A-2475-4413-BBC1-23A75FAEF110}" dt="2022-07-28T11:44:19.696" v="403" actId="5793"/>
        <pc:sldMkLst>
          <pc:docMk/>
          <pc:sldMk cId="0" sldId="269"/>
        </pc:sldMkLst>
        <pc:spChg chg="add mod">
          <ac:chgData name="Makhadmeh, Rola" userId="f46059fe-bc3c-4f00-9753-5713745adb86" providerId="ADAL" clId="{FE60450A-2475-4413-BBC1-23A75FAEF110}" dt="2022-07-28T11:42:56.010" v="394"/>
          <ac:spMkLst>
            <pc:docMk/>
            <pc:sldMk cId="0" sldId="269"/>
            <ac:spMk id="2" creationId="{7D1F3824-3F6B-42C1-B4BE-91524D88B3C7}"/>
          </ac:spMkLst>
        </pc:spChg>
        <pc:spChg chg="mod">
          <ac:chgData name="Makhadmeh, Rola" userId="f46059fe-bc3c-4f00-9753-5713745adb86" providerId="ADAL" clId="{FE60450A-2475-4413-BBC1-23A75FAEF110}" dt="2022-07-28T11:42:03.964" v="392" actId="122"/>
          <ac:spMkLst>
            <pc:docMk/>
            <pc:sldMk cId="0" sldId="269"/>
            <ac:spMk id="379" creationId="{00000000-0000-0000-0000-000000000000}"/>
          </ac:spMkLst>
        </pc:spChg>
        <pc:spChg chg="mod">
          <ac:chgData name="Makhadmeh, Rola" userId="f46059fe-bc3c-4f00-9753-5713745adb86" providerId="ADAL" clId="{FE60450A-2475-4413-BBC1-23A75FAEF110}" dt="2022-07-28T11:44:19.696" v="403" actId="5793"/>
          <ac:spMkLst>
            <pc:docMk/>
            <pc:sldMk cId="0" sldId="269"/>
            <ac:spMk id="380" creationId="{00000000-0000-0000-0000-000000000000}"/>
          </ac:spMkLst>
        </pc:spChg>
        <pc:spChg chg="mod">
          <ac:chgData name="Makhadmeh, Rola" userId="f46059fe-bc3c-4f00-9753-5713745adb86" providerId="ADAL" clId="{FE60450A-2475-4413-BBC1-23A75FAEF110}" dt="2022-07-28T11:34:05.793" v="324"/>
          <ac:spMkLst>
            <pc:docMk/>
            <pc:sldMk cId="0" sldId="269"/>
            <ac:spMk id="381" creationId="{00000000-0000-0000-0000-000000000000}"/>
          </ac:spMkLst>
        </pc:spChg>
      </pc:sldChg>
      <pc:sldChg chg="addSp modSp modNotesTx">
        <pc:chgData name="Makhadmeh, Rola" userId="f46059fe-bc3c-4f00-9753-5713745adb86" providerId="ADAL" clId="{FE60450A-2475-4413-BBC1-23A75FAEF110}" dt="2022-07-28T12:06:13.880" v="422" actId="20577"/>
        <pc:sldMkLst>
          <pc:docMk/>
          <pc:sldMk cId="0" sldId="270"/>
        </pc:sldMkLst>
        <pc:spChg chg="add mod">
          <ac:chgData name="Makhadmeh, Rola" userId="f46059fe-bc3c-4f00-9753-5713745adb86" providerId="ADAL" clId="{FE60450A-2475-4413-BBC1-23A75FAEF110}" dt="2022-07-28T12:03:32.339" v="407"/>
          <ac:spMkLst>
            <pc:docMk/>
            <pc:sldMk cId="0" sldId="270"/>
            <ac:spMk id="2" creationId="{556533AB-231C-4A42-9133-29208C8B3D06}"/>
          </ac:spMkLst>
        </pc:spChg>
        <pc:spChg chg="mod">
          <ac:chgData name="Makhadmeh, Rola" userId="f46059fe-bc3c-4f00-9753-5713745adb86" providerId="ADAL" clId="{FE60450A-2475-4413-BBC1-23A75FAEF110}" dt="2022-07-28T12:05:17.937" v="419" actId="121"/>
          <ac:spMkLst>
            <pc:docMk/>
            <pc:sldMk cId="0" sldId="270"/>
            <ac:spMk id="386" creationId="{00000000-0000-0000-0000-000000000000}"/>
          </ac:spMkLst>
        </pc:spChg>
        <pc:spChg chg="mod">
          <ac:chgData name="Makhadmeh, Rola" userId="f46059fe-bc3c-4f00-9753-5713745adb86" providerId="ADAL" clId="{FE60450A-2475-4413-BBC1-23A75FAEF110}" dt="2022-07-28T12:06:13.880" v="422" actId="20577"/>
          <ac:spMkLst>
            <pc:docMk/>
            <pc:sldMk cId="0" sldId="270"/>
            <ac:spMk id="387" creationId="{00000000-0000-0000-0000-000000000000}"/>
          </ac:spMkLst>
        </pc:spChg>
      </pc:sldChg>
      <pc:sldChg chg="modSp">
        <pc:chgData name="Makhadmeh, Rola" userId="f46059fe-bc3c-4f00-9753-5713745adb86" providerId="ADAL" clId="{FE60450A-2475-4413-BBC1-23A75FAEF110}" dt="2022-07-28T12:08:37.791" v="501" actId="121"/>
        <pc:sldMkLst>
          <pc:docMk/>
          <pc:sldMk cId="0" sldId="271"/>
        </pc:sldMkLst>
        <pc:spChg chg="mod">
          <ac:chgData name="Makhadmeh, Rola" userId="f46059fe-bc3c-4f00-9753-5713745adb86" providerId="ADAL" clId="{FE60450A-2475-4413-BBC1-23A75FAEF110}" dt="2022-07-28T12:07:17.312" v="494" actId="20577"/>
          <ac:spMkLst>
            <pc:docMk/>
            <pc:sldMk cId="0" sldId="271"/>
            <ac:spMk id="392" creationId="{00000000-0000-0000-0000-000000000000}"/>
          </ac:spMkLst>
        </pc:spChg>
        <pc:spChg chg="mod">
          <ac:chgData name="Makhadmeh, Rola" userId="f46059fe-bc3c-4f00-9753-5713745adb86" providerId="ADAL" clId="{FE60450A-2475-4413-BBC1-23A75FAEF110}" dt="2022-07-28T12:08:37.791" v="501" actId="121"/>
          <ac:spMkLst>
            <pc:docMk/>
            <pc:sldMk cId="0" sldId="271"/>
            <ac:spMk id="393" creationId="{00000000-0000-0000-0000-000000000000}"/>
          </ac:spMkLst>
        </pc:spChg>
        <pc:spChg chg="mod">
          <ac:chgData name="Makhadmeh, Rola" userId="f46059fe-bc3c-4f00-9753-5713745adb86" providerId="ADAL" clId="{FE60450A-2475-4413-BBC1-23A75FAEF110}" dt="2022-07-28T12:06:22.280" v="423"/>
          <ac:spMkLst>
            <pc:docMk/>
            <pc:sldMk cId="0" sldId="271"/>
            <ac:spMk id="394" creationId="{00000000-0000-0000-0000-000000000000}"/>
          </ac:spMkLst>
        </pc:spChg>
      </pc:sldChg>
      <pc:sldChg chg="addSp delSp modSp">
        <pc:chgData name="Makhadmeh, Rola" userId="f46059fe-bc3c-4f00-9753-5713745adb86" providerId="ADAL" clId="{FE60450A-2475-4413-BBC1-23A75FAEF110}" dt="2022-07-28T12:19:09.540" v="519"/>
        <pc:sldMkLst>
          <pc:docMk/>
          <pc:sldMk cId="0" sldId="272"/>
        </pc:sldMkLst>
        <pc:spChg chg="add del mod">
          <ac:chgData name="Makhadmeh, Rola" userId="f46059fe-bc3c-4f00-9753-5713745adb86" providerId="ADAL" clId="{FE60450A-2475-4413-BBC1-23A75FAEF110}" dt="2022-07-28T12:19:09.540" v="519"/>
          <ac:spMkLst>
            <pc:docMk/>
            <pc:sldMk cId="0" sldId="272"/>
            <ac:spMk id="2" creationId="{F66B2649-603D-4732-8D4B-DDB5F0A268DD}"/>
          </ac:spMkLst>
        </pc:spChg>
        <pc:spChg chg="mod">
          <ac:chgData name="Makhadmeh, Rola" userId="f46059fe-bc3c-4f00-9753-5713745adb86" providerId="ADAL" clId="{FE60450A-2475-4413-BBC1-23A75FAEF110}" dt="2022-07-28T12:19:06.493" v="517" actId="20577"/>
          <ac:spMkLst>
            <pc:docMk/>
            <pc:sldMk cId="0" sldId="272"/>
            <ac:spMk id="401" creationId="{00000000-0000-0000-0000-000000000000}"/>
          </ac:spMkLst>
        </pc:spChg>
        <pc:spChg chg="mod">
          <ac:chgData name="Makhadmeh, Rola" userId="f46059fe-bc3c-4f00-9753-5713745adb86" providerId="ADAL" clId="{FE60450A-2475-4413-BBC1-23A75FAEF110}" dt="2022-07-28T12:08:50.922" v="502"/>
          <ac:spMkLst>
            <pc:docMk/>
            <pc:sldMk cId="0" sldId="272"/>
            <ac:spMk id="402" creationId="{00000000-0000-0000-0000-000000000000}"/>
          </ac:spMkLst>
        </pc:spChg>
      </pc:sldChg>
      <pc:sldChg chg="modSp">
        <pc:chgData name="Makhadmeh, Rola" userId="f46059fe-bc3c-4f00-9753-5713745adb86" providerId="ADAL" clId="{FE60450A-2475-4413-BBC1-23A75FAEF110}" dt="2022-07-28T19:01:35.985" v="636" actId="108"/>
        <pc:sldMkLst>
          <pc:docMk/>
          <pc:sldMk cId="0" sldId="273"/>
        </pc:sldMkLst>
        <pc:spChg chg="mod">
          <ac:chgData name="Makhadmeh, Rola" userId="f46059fe-bc3c-4f00-9753-5713745adb86" providerId="ADAL" clId="{FE60450A-2475-4413-BBC1-23A75FAEF110}" dt="2022-07-28T14:14:36.006" v="522" actId="20577"/>
          <ac:spMkLst>
            <pc:docMk/>
            <pc:sldMk cId="0" sldId="273"/>
            <ac:spMk id="408" creationId="{00000000-0000-0000-0000-000000000000}"/>
          </ac:spMkLst>
        </pc:spChg>
        <pc:graphicFrameChg chg="mod modGraphic">
          <ac:chgData name="Makhadmeh, Rola" userId="f46059fe-bc3c-4f00-9753-5713745adb86" providerId="ADAL" clId="{FE60450A-2475-4413-BBC1-23A75FAEF110}" dt="2022-07-28T19:01:35.985" v="636" actId="108"/>
          <ac:graphicFrameMkLst>
            <pc:docMk/>
            <pc:sldMk cId="0" sldId="273"/>
            <ac:graphicFrameMk id="409" creationId="{00000000-0000-0000-0000-000000000000}"/>
          </ac:graphicFrameMkLst>
        </pc:graphicFrameChg>
      </pc:sldChg>
      <pc:sldChg chg="addSp modSp">
        <pc:chgData name="Makhadmeh, Rola" userId="f46059fe-bc3c-4f00-9753-5713745adb86" providerId="ADAL" clId="{FE60450A-2475-4413-BBC1-23A75FAEF110}" dt="2022-07-28T19:04:11.250" v="715" actId="12"/>
        <pc:sldMkLst>
          <pc:docMk/>
          <pc:sldMk cId="0" sldId="274"/>
        </pc:sldMkLst>
        <pc:spChg chg="add mod">
          <ac:chgData name="Makhadmeh, Rola" userId="f46059fe-bc3c-4f00-9753-5713745adb86" providerId="ADAL" clId="{FE60450A-2475-4413-BBC1-23A75FAEF110}" dt="2022-07-28T19:02:24.429" v="698" actId="20577"/>
          <ac:spMkLst>
            <pc:docMk/>
            <pc:sldMk cId="0" sldId="274"/>
            <ac:spMk id="2" creationId="{AFCFA5D5-8537-4320-887E-35F3B35217F1}"/>
          </ac:spMkLst>
        </pc:spChg>
        <pc:spChg chg="mod">
          <ac:chgData name="Makhadmeh, Rola" userId="f46059fe-bc3c-4f00-9753-5713745adb86" providerId="ADAL" clId="{FE60450A-2475-4413-BBC1-23A75FAEF110}" dt="2022-07-28T19:02:21.460" v="697" actId="20577"/>
          <ac:spMkLst>
            <pc:docMk/>
            <pc:sldMk cId="0" sldId="274"/>
            <ac:spMk id="414" creationId="{00000000-0000-0000-0000-000000000000}"/>
          </ac:spMkLst>
        </pc:spChg>
        <pc:spChg chg="mod">
          <ac:chgData name="Makhadmeh, Rola" userId="f46059fe-bc3c-4f00-9753-5713745adb86" providerId="ADAL" clId="{FE60450A-2475-4413-BBC1-23A75FAEF110}" dt="2022-07-28T19:04:11.250" v="715" actId="12"/>
          <ac:spMkLst>
            <pc:docMk/>
            <pc:sldMk cId="0" sldId="274"/>
            <ac:spMk id="415" creationId="{00000000-0000-0000-0000-000000000000}"/>
          </ac:spMkLst>
        </pc:spChg>
      </pc:sldChg>
      <pc:sldChg chg="addSp delSp modSp">
        <pc:chgData name="Makhadmeh, Rola" userId="f46059fe-bc3c-4f00-9753-5713745adb86" providerId="ADAL" clId="{FE60450A-2475-4413-BBC1-23A75FAEF110}" dt="2022-07-28T19:38:48.526" v="846" actId="478"/>
        <pc:sldMkLst>
          <pc:docMk/>
          <pc:sldMk cId="0" sldId="275"/>
        </pc:sldMkLst>
        <pc:spChg chg="add mod">
          <ac:chgData name="Makhadmeh, Rola" userId="f46059fe-bc3c-4f00-9753-5713745adb86" providerId="ADAL" clId="{FE60450A-2475-4413-BBC1-23A75FAEF110}" dt="2022-07-28T19:07:53.725" v="759" actId="20577"/>
          <ac:spMkLst>
            <pc:docMk/>
            <pc:sldMk cId="0" sldId="275"/>
            <ac:spMk id="2" creationId="{B3379467-4E5D-4FDD-8494-B854CB12983D}"/>
          </ac:spMkLst>
        </pc:spChg>
        <pc:spChg chg="add del">
          <ac:chgData name="Makhadmeh, Rola" userId="f46059fe-bc3c-4f00-9753-5713745adb86" providerId="ADAL" clId="{FE60450A-2475-4413-BBC1-23A75FAEF110}" dt="2022-07-28T19:38:48.526" v="846" actId="478"/>
          <ac:spMkLst>
            <pc:docMk/>
            <pc:sldMk cId="0" sldId="275"/>
            <ac:spMk id="3" creationId="{8598268B-C4EA-4B4E-8868-1EDC58DDB74F}"/>
          </ac:spMkLst>
        </pc:spChg>
        <pc:spChg chg="mod">
          <ac:chgData name="Makhadmeh, Rola" userId="f46059fe-bc3c-4f00-9753-5713745adb86" providerId="ADAL" clId="{FE60450A-2475-4413-BBC1-23A75FAEF110}" dt="2022-07-28T19:07:44.225" v="758" actId="782"/>
          <ac:spMkLst>
            <pc:docMk/>
            <pc:sldMk cId="0" sldId="275"/>
            <ac:spMk id="423" creationId="{00000000-0000-0000-0000-000000000000}"/>
          </ac:spMkLst>
        </pc:spChg>
        <pc:spChg chg="mod">
          <ac:chgData name="Makhadmeh, Rola" userId="f46059fe-bc3c-4f00-9753-5713745adb86" providerId="ADAL" clId="{FE60450A-2475-4413-BBC1-23A75FAEF110}" dt="2022-07-28T19:33:48.879" v="826" actId="122"/>
          <ac:spMkLst>
            <pc:docMk/>
            <pc:sldMk cId="0" sldId="275"/>
            <ac:spMk id="424" creationId="{00000000-0000-0000-0000-000000000000}"/>
          </ac:spMkLst>
        </pc:spChg>
        <pc:spChg chg="mod">
          <ac:chgData name="Makhadmeh, Rola" userId="f46059fe-bc3c-4f00-9753-5713745adb86" providerId="ADAL" clId="{FE60450A-2475-4413-BBC1-23A75FAEF110}" dt="2022-07-28T19:38:37.913" v="845" actId="27636"/>
          <ac:spMkLst>
            <pc:docMk/>
            <pc:sldMk cId="0" sldId="275"/>
            <ac:spMk id="425" creationId="{00000000-0000-0000-0000-000000000000}"/>
          </ac:spMkLst>
        </pc:spChg>
      </pc:sldChg>
      <pc:sldChg chg="modSp">
        <pc:chgData name="Makhadmeh, Rola" userId="f46059fe-bc3c-4f00-9753-5713745adb86" providerId="ADAL" clId="{FE60450A-2475-4413-BBC1-23A75FAEF110}" dt="2022-07-28T19:45:44.619" v="873" actId="782"/>
        <pc:sldMkLst>
          <pc:docMk/>
          <pc:sldMk cId="0" sldId="276"/>
        </pc:sldMkLst>
        <pc:spChg chg="mod">
          <ac:chgData name="Makhadmeh, Rola" userId="f46059fe-bc3c-4f00-9753-5713745adb86" providerId="ADAL" clId="{FE60450A-2475-4413-BBC1-23A75FAEF110}" dt="2022-07-28T19:38:58.100" v="849" actId="782"/>
          <ac:spMkLst>
            <pc:docMk/>
            <pc:sldMk cId="0" sldId="276"/>
            <ac:spMk id="431" creationId="{00000000-0000-0000-0000-000000000000}"/>
          </ac:spMkLst>
        </pc:spChg>
        <pc:spChg chg="mod">
          <ac:chgData name="Makhadmeh, Rola" userId="f46059fe-bc3c-4f00-9753-5713745adb86" providerId="ADAL" clId="{FE60450A-2475-4413-BBC1-23A75FAEF110}" dt="2022-07-28T19:39:26.397" v="868" actId="122"/>
          <ac:spMkLst>
            <pc:docMk/>
            <pc:sldMk cId="0" sldId="276"/>
            <ac:spMk id="432" creationId="{00000000-0000-0000-0000-000000000000}"/>
          </ac:spMkLst>
        </pc:spChg>
        <pc:spChg chg="mod">
          <ac:chgData name="Makhadmeh, Rola" userId="f46059fe-bc3c-4f00-9753-5713745adb86" providerId="ADAL" clId="{FE60450A-2475-4413-BBC1-23A75FAEF110}" dt="2022-07-28T19:45:44.619" v="873" actId="782"/>
          <ac:spMkLst>
            <pc:docMk/>
            <pc:sldMk cId="0" sldId="276"/>
            <ac:spMk id="433" creationId="{00000000-0000-0000-0000-000000000000}"/>
          </ac:spMkLst>
        </pc:spChg>
      </pc:sldChg>
      <pc:sldChg chg="addSp modSp">
        <pc:chgData name="Makhadmeh, Rola" userId="f46059fe-bc3c-4f00-9753-5713745adb86" providerId="ADAL" clId="{FE60450A-2475-4413-BBC1-23A75FAEF110}" dt="2022-07-28T19:52:16.620" v="889" actId="113"/>
        <pc:sldMkLst>
          <pc:docMk/>
          <pc:sldMk cId="0" sldId="277"/>
        </pc:sldMkLst>
        <pc:spChg chg="add mod">
          <ac:chgData name="Makhadmeh, Rola" userId="f46059fe-bc3c-4f00-9753-5713745adb86" providerId="ADAL" clId="{FE60450A-2475-4413-BBC1-23A75FAEF110}" dt="2022-07-28T19:46:49.642" v="878"/>
          <ac:spMkLst>
            <pc:docMk/>
            <pc:sldMk cId="0" sldId="277"/>
            <ac:spMk id="2" creationId="{7AAC691D-81C5-4CC1-81A2-87A5F18CA88A}"/>
          </ac:spMkLst>
        </pc:spChg>
        <pc:spChg chg="mod">
          <ac:chgData name="Makhadmeh, Rola" userId="f46059fe-bc3c-4f00-9753-5713745adb86" providerId="ADAL" clId="{FE60450A-2475-4413-BBC1-23A75FAEF110}" dt="2022-07-28T19:46:18.200" v="876" actId="782"/>
          <ac:spMkLst>
            <pc:docMk/>
            <pc:sldMk cId="0" sldId="277"/>
            <ac:spMk id="439" creationId="{00000000-0000-0000-0000-000000000000}"/>
          </ac:spMkLst>
        </pc:spChg>
        <pc:spChg chg="mod">
          <ac:chgData name="Makhadmeh, Rola" userId="f46059fe-bc3c-4f00-9753-5713745adb86" providerId="ADAL" clId="{FE60450A-2475-4413-BBC1-23A75FAEF110}" dt="2022-07-28T19:47:04.159" v="882" actId="122"/>
          <ac:spMkLst>
            <pc:docMk/>
            <pc:sldMk cId="0" sldId="277"/>
            <ac:spMk id="440" creationId="{00000000-0000-0000-0000-000000000000}"/>
          </ac:spMkLst>
        </pc:spChg>
        <pc:spChg chg="mod">
          <ac:chgData name="Makhadmeh, Rola" userId="f46059fe-bc3c-4f00-9753-5713745adb86" providerId="ADAL" clId="{FE60450A-2475-4413-BBC1-23A75FAEF110}" dt="2022-07-28T19:52:16.620" v="889" actId="113"/>
          <ac:spMkLst>
            <pc:docMk/>
            <pc:sldMk cId="0" sldId="277"/>
            <ac:spMk id="441" creationId="{00000000-0000-0000-0000-000000000000}"/>
          </ac:spMkLst>
        </pc:spChg>
      </pc:sldChg>
      <pc:sldChg chg="modSp">
        <pc:chgData name="Makhadmeh, Rola" userId="f46059fe-bc3c-4f00-9753-5713745adb86" providerId="ADAL" clId="{FE60450A-2475-4413-BBC1-23A75FAEF110}" dt="2022-07-28T19:55:58.800" v="919" actId="113"/>
        <pc:sldMkLst>
          <pc:docMk/>
          <pc:sldMk cId="0" sldId="278"/>
        </pc:sldMkLst>
        <pc:spChg chg="mod">
          <ac:chgData name="Makhadmeh, Rola" userId="f46059fe-bc3c-4f00-9753-5713745adb86" providerId="ADAL" clId="{FE60450A-2475-4413-BBC1-23A75FAEF110}" dt="2022-07-28T19:52:43.410" v="894" actId="122"/>
          <ac:spMkLst>
            <pc:docMk/>
            <pc:sldMk cId="0" sldId="278"/>
            <ac:spMk id="446" creationId="{00000000-0000-0000-0000-000000000000}"/>
          </ac:spMkLst>
        </pc:spChg>
        <pc:spChg chg="mod">
          <ac:chgData name="Makhadmeh, Rola" userId="f46059fe-bc3c-4f00-9753-5713745adb86" providerId="ADAL" clId="{FE60450A-2475-4413-BBC1-23A75FAEF110}" dt="2022-07-28T19:54:26.590" v="914" actId="122"/>
          <ac:spMkLst>
            <pc:docMk/>
            <pc:sldMk cId="0" sldId="278"/>
            <ac:spMk id="447" creationId="{00000000-0000-0000-0000-000000000000}"/>
          </ac:spMkLst>
        </pc:spChg>
        <pc:spChg chg="mod">
          <ac:chgData name="Makhadmeh, Rola" userId="f46059fe-bc3c-4f00-9753-5713745adb86" providerId="ADAL" clId="{FE60450A-2475-4413-BBC1-23A75FAEF110}" dt="2022-07-28T19:55:58.800" v="919" actId="113"/>
          <ac:spMkLst>
            <pc:docMk/>
            <pc:sldMk cId="0" sldId="278"/>
            <ac:spMk id="448" creationId="{00000000-0000-0000-0000-000000000000}"/>
          </ac:spMkLst>
        </pc:spChg>
      </pc:sldChg>
      <pc:sldChg chg="modSp">
        <pc:chgData name="Makhadmeh, Rola" userId="f46059fe-bc3c-4f00-9753-5713745adb86" providerId="ADAL" clId="{FE60450A-2475-4413-BBC1-23A75FAEF110}" dt="2022-07-28T19:58:14.747" v="934" actId="113"/>
        <pc:sldMkLst>
          <pc:docMk/>
          <pc:sldMk cId="0" sldId="279"/>
        </pc:sldMkLst>
        <pc:spChg chg="mod">
          <ac:chgData name="Makhadmeh, Rola" userId="f46059fe-bc3c-4f00-9753-5713745adb86" providerId="ADAL" clId="{FE60450A-2475-4413-BBC1-23A75FAEF110}" dt="2022-07-28T19:56:19.490" v="923" actId="122"/>
          <ac:spMkLst>
            <pc:docMk/>
            <pc:sldMk cId="0" sldId="279"/>
            <ac:spMk id="453" creationId="{00000000-0000-0000-0000-000000000000}"/>
          </ac:spMkLst>
        </pc:spChg>
        <pc:spChg chg="mod">
          <ac:chgData name="Makhadmeh, Rola" userId="f46059fe-bc3c-4f00-9753-5713745adb86" providerId="ADAL" clId="{FE60450A-2475-4413-BBC1-23A75FAEF110}" dt="2022-07-28T19:56:37.794" v="929" actId="122"/>
          <ac:spMkLst>
            <pc:docMk/>
            <pc:sldMk cId="0" sldId="279"/>
            <ac:spMk id="454" creationId="{00000000-0000-0000-0000-000000000000}"/>
          </ac:spMkLst>
        </pc:spChg>
        <pc:spChg chg="mod">
          <ac:chgData name="Makhadmeh, Rola" userId="f46059fe-bc3c-4f00-9753-5713745adb86" providerId="ADAL" clId="{FE60450A-2475-4413-BBC1-23A75FAEF110}" dt="2022-07-28T19:58:14.747" v="934" actId="113"/>
          <ac:spMkLst>
            <pc:docMk/>
            <pc:sldMk cId="0" sldId="279"/>
            <ac:spMk id="455" creationId="{00000000-0000-0000-0000-000000000000}"/>
          </ac:spMkLst>
        </pc:spChg>
      </pc:sldChg>
      <pc:sldChg chg="addSp delSp modSp">
        <pc:chgData name="Makhadmeh, Rola" userId="f46059fe-bc3c-4f00-9753-5713745adb86" providerId="ADAL" clId="{FE60450A-2475-4413-BBC1-23A75FAEF110}" dt="2022-07-28T20:01:02.346" v="1000" actId="20577"/>
        <pc:sldMkLst>
          <pc:docMk/>
          <pc:sldMk cId="0" sldId="280"/>
        </pc:sldMkLst>
        <pc:spChg chg="add del">
          <ac:chgData name="Makhadmeh, Rola" userId="f46059fe-bc3c-4f00-9753-5713745adb86" providerId="ADAL" clId="{FE60450A-2475-4413-BBC1-23A75FAEF110}" dt="2022-07-28T19:59:18.328" v="975" actId="478"/>
          <ac:spMkLst>
            <pc:docMk/>
            <pc:sldMk cId="0" sldId="280"/>
            <ac:spMk id="2" creationId="{B158119F-A1E4-4E1E-B0DD-54406C853CD6}"/>
          </ac:spMkLst>
        </pc:spChg>
        <pc:spChg chg="mod">
          <ac:chgData name="Makhadmeh, Rola" userId="f46059fe-bc3c-4f00-9753-5713745adb86" providerId="ADAL" clId="{FE60450A-2475-4413-BBC1-23A75FAEF110}" dt="2022-07-28T19:58:31.337" v="938" actId="122"/>
          <ac:spMkLst>
            <pc:docMk/>
            <pc:sldMk cId="0" sldId="280"/>
            <ac:spMk id="460" creationId="{00000000-0000-0000-0000-000000000000}"/>
          </ac:spMkLst>
        </pc:spChg>
        <pc:spChg chg="mod">
          <ac:chgData name="Makhadmeh, Rola" userId="f46059fe-bc3c-4f00-9753-5713745adb86" providerId="ADAL" clId="{FE60450A-2475-4413-BBC1-23A75FAEF110}" dt="2022-07-28T19:59:22.582" v="977" actId="122"/>
          <ac:spMkLst>
            <pc:docMk/>
            <pc:sldMk cId="0" sldId="280"/>
            <ac:spMk id="461" creationId="{00000000-0000-0000-0000-000000000000}"/>
          </ac:spMkLst>
        </pc:spChg>
        <pc:spChg chg="mod">
          <ac:chgData name="Makhadmeh, Rola" userId="f46059fe-bc3c-4f00-9753-5713745adb86" providerId="ADAL" clId="{FE60450A-2475-4413-BBC1-23A75FAEF110}" dt="2022-07-28T20:01:02.346" v="1000" actId="20577"/>
          <ac:spMkLst>
            <pc:docMk/>
            <pc:sldMk cId="0" sldId="280"/>
            <ac:spMk id="462" creationId="{00000000-0000-0000-0000-000000000000}"/>
          </ac:spMkLst>
        </pc:spChg>
      </pc:sldChg>
      <pc:sldChg chg="addSp delSp modSp">
        <pc:chgData name="Makhadmeh, Rola" userId="f46059fe-bc3c-4f00-9753-5713745adb86" providerId="ADAL" clId="{FE60450A-2475-4413-BBC1-23A75FAEF110}" dt="2022-07-28T20:01:52.427" v="1056" actId="478"/>
        <pc:sldMkLst>
          <pc:docMk/>
          <pc:sldMk cId="0" sldId="281"/>
        </pc:sldMkLst>
        <pc:spChg chg="add del">
          <ac:chgData name="Makhadmeh, Rola" userId="f46059fe-bc3c-4f00-9753-5713745adb86" providerId="ADAL" clId="{FE60450A-2475-4413-BBC1-23A75FAEF110}" dt="2022-07-28T20:01:52.427" v="1056" actId="478"/>
          <ac:spMkLst>
            <pc:docMk/>
            <pc:sldMk cId="0" sldId="281"/>
            <ac:spMk id="2" creationId="{551BA406-F13D-454E-AA5E-D4C4E087C9D0}"/>
          </ac:spMkLst>
        </pc:spChg>
        <pc:spChg chg="mod">
          <ac:chgData name="Makhadmeh, Rola" userId="f46059fe-bc3c-4f00-9753-5713745adb86" providerId="ADAL" clId="{FE60450A-2475-4413-BBC1-23A75FAEF110}" dt="2022-07-28T20:01:46.696" v="1055" actId="20577"/>
          <ac:spMkLst>
            <pc:docMk/>
            <pc:sldMk cId="0" sldId="281"/>
            <ac:spMk id="467" creationId="{00000000-0000-0000-0000-000000000000}"/>
          </ac:spMkLst>
        </pc:spChg>
      </pc:sldChg>
      <pc:sldChg chg="modSp">
        <pc:chgData name="Makhadmeh, Rola" userId="f46059fe-bc3c-4f00-9753-5713745adb86" providerId="ADAL" clId="{FE60450A-2475-4413-BBC1-23A75FAEF110}" dt="2022-07-28T20:04:26.953" v="1063" actId="782"/>
        <pc:sldMkLst>
          <pc:docMk/>
          <pc:sldMk cId="0" sldId="282"/>
        </pc:sldMkLst>
        <pc:spChg chg="mod">
          <ac:chgData name="Makhadmeh, Rola" userId="f46059fe-bc3c-4f00-9753-5713745adb86" providerId="ADAL" clId="{FE60450A-2475-4413-BBC1-23A75FAEF110}" dt="2022-07-28T20:04:26.953" v="1063" actId="782"/>
          <ac:spMkLst>
            <pc:docMk/>
            <pc:sldMk cId="0" sldId="282"/>
            <ac:spMk id="472" creationId="{00000000-0000-0000-0000-000000000000}"/>
          </ac:spMkLst>
        </pc:spChg>
        <pc:spChg chg="mod">
          <ac:chgData name="Makhadmeh, Rola" userId="f46059fe-bc3c-4f00-9753-5713745adb86" providerId="ADAL" clId="{FE60450A-2475-4413-BBC1-23A75FAEF110}" dt="2022-07-28T20:03:19.077" v="1060" actId="20577"/>
          <ac:spMkLst>
            <pc:docMk/>
            <pc:sldMk cId="0" sldId="282"/>
            <ac:spMk id="473" creationId="{00000000-0000-0000-0000-000000000000}"/>
          </ac:spMkLst>
        </pc:spChg>
      </pc:sldChg>
      <pc:sldChg chg="addSp modSp">
        <pc:chgData name="Makhadmeh, Rola" userId="f46059fe-bc3c-4f00-9753-5713745adb86" providerId="ADAL" clId="{FE60450A-2475-4413-BBC1-23A75FAEF110}" dt="2022-07-28T20:07:46.538" v="1107" actId="782"/>
        <pc:sldMkLst>
          <pc:docMk/>
          <pc:sldMk cId="0" sldId="283"/>
        </pc:sldMkLst>
        <pc:spChg chg="add mod">
          <ac:chgData name="Makhadmeh, Rola" userId="f46059fe-bc3c-4f00-9753-5713745adb86" providerId="ADAL" clId="{FE60450A-2475-4413-BBC1-23A75FAEF110}" dt="2022-07-28T20:06:36.402" v="1101" actId="20577"/>
          <ac:spMkLst>
            <pc:docMk/>
            <pc:sldMk cId="0" sldId="283"/>
            <ac:spMk id="2" creationId="{63E42DFA-DB36-4A4D-9E63-F64B750048A1}"/>
          </ac:spMkLst>
        </pc:spChg>
        <pc:spChg chg="mod">
          <ac:chgData name="Makhadmeh, Rola" userId="f46059fe-bc3c-4f00-9753-5713745adb86" providerId="ADAL" clId="{FE60450A-2475-4413-BBC1-23A75FAEF110}" dt="2022-07-28T20:07:46.538" v="1107" actId="782"/>
          <ac:spMkLst>
            <pc:docMk/>
            <pc:sldMk cId="0" sldId="283"/>
            <ac:spMk id="478" creationId="{00000000-0000-0000-0000-000000000000}"/>
          </ac:spMkLst>
        </pc:spChg>
        <pc:spChg chg="mod">
          <ac:chgData name="Makhadmeh, Rola" userId="f46059fe-bc3c-4f00-9753-5713745adb86" providerId="ADAL" clId="{FE60450A-2475-4413-BBC1-23A75FAEF110}" dt="2022-07-28T20:05:32.098" v="1064"/>
          <ac:spMkLst>
            <pc:docMk/>
            <pc:sldMk cId="0" sldId="283"/>
            <ac:spMk id="479" creationId="{00000000-0000-0000-0000-000000000000}"/>
          </ac:spMkLst>
        </pc:spChg>
        <pc:spChg chg="mod">
          <ac:chgData name="Makhadmeh, Rola" userId="f46059fe-bc3c-4f00-9753-5713745adb86" providerId="ADAL" clId="{FE60450A-2475-4413-BBC1-23A75FAEF110}" dt="2022-07-28T20:06:26.914" v="1097" actId="20577"/>
          <ac:spMkLst>
            <pc:docMk/>
            <pc:sldMk cId="0" sldId="283"/>
            <ac:spMk id="480" creationId="{00000000-0000-0000-0000-000000000000}"/>
          </ac:spMkLst>
        </pc:spChg>
      </pc:sldChg>
      <pc:sldChg chg="addSp delSp modSp">
        <pc:chgData name="Makhadmeh, Rola" userId="f46059fe-bc3c-4f00-9753-5713745adb86" providerId="ADAL" clId="{FE60450A-2475-4413-BBC1-23A75FAEF110}" dt="2022-07-28T20:09:37.186" v="1135" actId="782"/>
        <pc:sldMkLst>
          <pc:docMk/>
          <pc:sldMk cId="0" sldId="284"/>
        </pc:sldMkLst>
        <pc:spChg chg="add del mod">
          <ac:chgData name="Makhadmeh, Rola" userId="f46059fe-bc3c-4f00-9753-5713745adb86" providerId="ADAL" clId="{FE60450A-2475-4413-BBC1-23A75FAEF110}" dt="2022-07-28T20:08:35.902" v="1111"/>
          <ac:spMkLst>
            <pc:docMk/>
            <pc:sldMk cId="0" sldId="284"/>
            <ac:spMk id="2" creationId="{7873EF48-52E7-43C2-BF72-E0CEB11CBF2C}"/>
          </ac:spMkLst>
        </pc:spChg>
        <pc:spChg chg="add del mod">
          <ac:chgData name="Makhadmeh, Rola" userId="f46059fe-bc3c-4f00-9753-5713745adb86" providerId="ADAL" clId="{FE60450A-2475-4413-BBC1-23A75FAEF110}" dt="2022-07-28T20:08:55.923" v="1133" actId="122"/>
          <ac:spMkLst>
            <pc:docMk/>
            <pc:sldMk cId="0" sldId="284"/>
            <ac:spMk id="485" creationId="{00000000-0000-0000-0000-000000000000}"/>
          </ac:spMkLst>
        </pc:spChg>
        <pc:spChg chg="mod">
          <ac:chgData name="Makhadmeh, Rola" userId="f46059fe-bc3c-4f00-9753-5713745adb86" providerId="ADAL" clId="{FE60450A-2475-4413-BBC1-23A75FAEF110}" dt="2022-07-28T20:09:37.186" v="1135" actId="782"/>
          <ac:spMkLst>
            <pc:docMk/>
            <pc:sldMk cId="0" sldId="284"/>
            <ac:spMk id="486" creationId="{00000000-0000-0000-0000-000000000000}"/>
          </ac:spMkLst>
        </pc:spChg>
        <pc:spChg chg="mod">
          <ac:chgData name="Makhadmeh, Rola" userId="f46059fe-bc3c-4f00-9753-5713745adb86" providerId="ADAL" clId="{FE60450A-2475-4413-BBC1-23A75FAEF110}" dt="2022-07-28T20:08:12.164" v="1108"/>
          <ac:spMkLst>
            <pc:docMk/>
            <pc:sldMk cId="0" sldId="284"/>
            <ac:spMk id="487" creationId="{00000000-0000-0000-0000-000000000000}"/>
          </ac:spMkLst>
        </pc:spChg>
      </pc:sldChg>
      <pc:sldChg chg="addSp delSp modSp">
        <pc:chgData name="Makhadmeh, Rola" userId="f46059fe-bc3c-4f00-9753-5713745adb86" providerId="ADAL" clId="{FE60450A-2475-4413-BBC1-23A75FAEF110}" dt="2022-07-28T20:11:37.898" v="1173" actId="782"/>
        <pc:sldMkLst>
          <pc:docMk/>
          <pc:sldMk cId="0" sldId="285"/>
        </pc:sldMkLst>
        <pc:spChg chg="add del">
          <ac:chgData name="Makhadmeh, Rola" userId="f46059fe-bc3c-4f00-9753-5713745adb86" providerId="ADAL" clId="{FE60450A-2475-4413-BBC1-23A75FAEF110}" dt="2022-07-28T20:10:34.120" v="1169" actId="478"/>
          <ac:spMkLst>
            <pc:docMk/>
            <pc:sldMk cId="0" sldId="285"/>
            <ac:spMk id="2" creationId="{491B2092-D0D7-4A14-86A7-3F51A6E6FB2B}"/>
          </ac:spMkLst>
        </pc:spChg>
        <pc:spChg chg="mod">
          <ac:chgData name="Makhadmeh, Rola" userId="f46059fe-bc3c-4f00-9753-5713745adb86" providerId="ADAL" clId="{FE60450A-2475-4413-BBC1-23A75FAEF110}" dt="2022-07-28T20:10:30.901" v="1168" actId="20577"/>
          <ac:spMkLst>
            <pc:docMk/>
            <pc:sldMk cId="0" sldId="285"/>
            <ac:spMk id="492" creationId="{00000000-0000-0000-0000-000000000000}"/>
          </ac:spMkLst>
        </pc:spChg>
        <pc:spChg chg="mod">
          <ac:chgData name="Makhadmeh, Rola" userId="f46059fe-bc3c-4f00-9753-5713745adb86" providerId="ADAL" clId="{FE60450A-2475-4413-BBC1-23A75FAEF110}" dt="2022-07-28T20:11:37.898" v="1173" actId="782"/>
          <ac:spMkLst>
            <pc:docMk/>
            <pc:sldMk cId="0" sldId="285"/>
            <ac:spMk id="493" creationId="{00000000-0000-0000-0000-000000000000}"/>
          </ac:spMkLst>
        </pc:spChg>
        <pc:spChg chg="mod">
          <ac:chgData name="Makhadmeh, Rola" userId="f46059fe-bc3c-4f00-9753-5713745adb86" providerId="ADAL" clId="{FE60450A-2475-4413-BBC1-23A75FAEF110}" dt="2022-07-28T20:09:52.174" v="1136"/>
          <ac:spMkLst>
            <pc:docMk/>
            <pc:sldMk cId="0" sldId="285"/>
            <ac:spMk id="494" creationId="{00000000-0000-0000-0000-000000000000}"/>
          </ac:spMkLst>
        </pc:spChg>
      </pc:sldChg>
      <pc:sldChg chg="addSp delSp modSp">
        <pc:chgData name="Makhadmeh, Rola" userId="f46059fe-bc3c-4f00-9753-5713745adb86" providerId="ADAL" clId="{FE60450A-2475-4413-BBC1-23A75FAEF110}" dt="2022-07-28T20:13:24.541" v="1182" actId="782"/>
        <pc:sldMkLst>
          <pc:docMk/>
          <pc:sldMk cId="0" sldId="286"/>
        </pc:sldMkLst>
        <pc:spChg chg="add del">
          <ac:chgData name="Makhadmeh, Rola" userId="f46059fe-bc3c-4f00-9753-5713745adb86" providerId="ADAL" clId="{FE60450A-2475-4413-BBC1-23A75FAEF110}" dt="2022-07-28T20:12:25.964" v="1177"/>
          <ac:spMkLst>
            <pc:docMk/>
            <pc:sldMk cId="0" sldId="286"/>
            <ac:spMk id="2" creationId="{9569AFA7-63FC-4D40-9EAE-A04A013F9338}"/>
          </ac:spMkLst>
        </pc:spChg>
        <pc:spChg chg="add del">
          <ac:chgData name="Makhadmeh, Rola" userId="f46059fe-bc3c-4f00-9753-5713745adb86" providerId="ADAL" clId="{FE60450A-2475-4413-BBC1-23A75FAEF110}" dt="2022-07-28T20:12:25.423" v="1176"/>
          <ac:spMkLst>
            <pc:docMk/>
            <pc:sldMk cId="0" sldId="286"/>
            <ac:spMk id="3" creationId="{DF9B9B81-EE77-4862-8AEB-61D257FAFA39}"/>
          </ac:spMkLst>
        </pc:spChg>
        <pc:spChg chg="mod">
          <ac:chgData name="Makhadmeh, Rola" userId="f46059fe-bc3c-4f00-9753-5713745adb86" providerId="ADAL" clId="{FE60450A-2475-4413-BBC1-23A75FAEF110}" dt="2022-07-28T20:12:44.752" v="1179" actId="782"/>
          <ac:spMkLst>
            <pc:docMk/>
            <pc:sldMk cId="0" sldId="286"/>
            <ac:spMk id="499" creationId="{00000000-0000-0000-0000-000000000000}"/>
          </ac:spMkLst>
        </pc:spChg>
        <pc:spChg chg="mod">
          <ac:chgData name="Makhadmeh, Rola" userId="f46059fe-bc3c-4f00-9753-5713745adb86" providerId="ADAL" clId="{FE60450A-2475-4413-BBC1-23A75FAEF110}" dt="2022-07-28T20:13:24.541" v="1182" actId="782"/>
          <ac:spMkLst>
            <pc:docMk/>
            <pc:sldMk cId="0" sldId="286"/>
            <ac:spMk id="500" creationId="{00000000-0000-0000-0000-000000000000}"/>
          </ac:spMkLst>
        </pc:spChg>
      </pc:sldChg>
      <pc:sldChg chg="modSp">
        <pc:chgData name="Makhadmeh, Rola" userId="f46059fe-bc3c-4f00-9753-5713745adb86" providerId="ADAL" clId="{FE60450A-2475-4413-BBC1-23A75FAEF110}" dt="2022-07-28T20:14:43.981" v="1210" actId="782"/>
        <pc:sldMkLst>
          <pc:docMk/>
          <pc:sldMk cId="0" sldId="287"/>
        </pc:sldMkLst>
        <pc:spChg chg="mod">
          <ac:chgData name="Makhadmeh, Rola" userId="f46059fe-bc3c-4f00-9753-5713745adb86" providerId="ADAL" clId="{FE60450A-2475-4413-BBC1-23A75FAEF110}" dt="2022-07-28T20:14:43.981" v="1210" actId="782"/>
          <ac:spMkLst>
            <pc:docMk/>
            <pc:sldMk cId="0" sldId="287"/>
            <ac:spMk id="507" creationId="{00000000-0000-0000-0000-000000000000}"/>
          </ac:spMkLst>
        </pc:spChg>
        <pc:spChg chg="mod">
          <ac:chgData name="Makhadmeh, Rola" userId="f46059fe-bc3c-4f00-9753-5713745adb86" providerId="ADAL" clId="{FE60450A-2475-4413-BBC1-23A75FAEF110}" dt="2022-07-28T20:13:37.697" v="1206" actId="20577"/>
          <ac:spMkLst>
            <pc:docMk/>
            <pc:sldMk cId="0" sldId="287"/>
            <ac:spMk id="508" creationId="{00000000-0000-0000-0000-000000000000}"/>
          </ac:spMkLst>
        </pc:spChg>
      </pc:sldChg>
    </pc:docChg>
  </pc:docChgLst>
</pc:chgInfo>
</file>

<file path=ppt/comments/modernComment_116_0.xml><?xml version="1.0" encoding="utf-8"?>
<p188:cmLst xmlns:a="http://schemas.openxmlformats.org/drawingml/2006/main" xmlns:r="http://schemas.openxmlformats.org/officeDocument/2006/relationships" xmlns:p188="http://schemas.microsoft.com/office/powerpoint/2018/8/main">
  <p188:cm id="{C045D597-F69D-4879-AC8D-64BFA135369A}" authorId="{3B225371-A5D4-6CE3-9D5C-58AB0B77C653}" created="2022-02-16T03:53:49.394">
    <ac:txMkLst xmlns:ac="http://schemas.microsoft.com/office/drawing/2013/main/command">
      <pc:docMk xmlns:pc="http://schemas.microsoft.com/office/powerpoint/2013/main/command"/>
      <pc:sldMk xmlns:pc="http://schemas.microsoft.com/office/powerpoint/2013/main/command" cId="0" sldId="278"/>
      <ac:spMk id="448" creationId="{00000000-0000-0000-0000-000000000000}"/>
      <ac:txMk cp="550" len="2">
        <ac:context len="661" hash="1442372334"/>
      </ac:txMk>
    </ac:txMkLst>
    <p188:pos x="4620831" y="3423063"/>
    <p188:replyLst>
      <p188:reply id="{9D470FE6-5D07-49E4-A694-BB566F246B2E}" authorId="{9C36AD01-230D-76DC-CC71-BD5B4388A65D}" created="2022-02-22T12:22:44.692">
        <p188:txBody>
          <a:bodyPr/>
          <a:lstStyle/>
          <a:p>
            <a:r>
              <a:rPr lang="fr-FR"/>
              <a:t>added that it is an emerging approach for donors AND ORGS</a:t>
            </a:r>
          </a:p>
        </p188:txBody>
      </p188:reply>
    </p188:replyLst>
    <p188:txBody>
      <a:bodyPr/>
      <a:lstStyle/>
      <a:p>
        <a:r>
          <a:rPr lang="en-CA"/>
          <a:t>I'm just a little unclear of the meaning for this bullet point -- is "an" the right word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dirty="0">
                <a:solidFill>
                  <a:schemeClr val="dk1"/>
                </a:solidFill>
                <a:latin typeface="Calibri"/>
                <a:ea typeface="Calibri"/>
                <a:cs typeface="Calibri"/>
                <a:sym typeface="Calibri"/>
              </a:rPr>
              <a:t>This is an optional slide for participants who participate who are coordinating action address child labour, whether that be within an organisation or with other inter-agency/sector actors. </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dirty="0">
                <a:solidFill>
                  <a:schemeClr val="dk1"/>
                </a:solidFill>
                <a:latin typeface="Calibri"/>
                <a:ea typeface="Calibri"/>
                <a:cs typeface="Calibri"/>
                <a:sym typeface="Calibri"/>
              </a:rPr>
              <a:t>For coordinated multi-sector response planning, involve relevant sectors, and work with multi-sectoral actors, where possible, linking response plans to existing child labour strategies and pre-and post-crisis child labour programmes, and building on lessons learned. Embed child labour and the WFCL in broader protection, child protection, FSL, education, health and nutrition strategies and include actions for emergency preparedness, humanitarian exit strategies, and advocacy. </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dirty="0">
                <a:solidFill>
                  <a:schemeClr val="dk1"/>
                </a:solidFill>
                <a:latin typeface="Calibri"/>
                <a:ea typeface="Calibri"/>
                <a:cs typeface="Calibri"/>
                <a:sym typeface="Calibri"/>
              </a:rPr>
              <a:t>To develop FSL strategies to mitigate and address child labour risk factors, </a:t>
            </a:r>
            <a:r>
              <a:rPr lang="en-GB" sz="1200" b="1" dirty="0">
                <a:solidFill>
                  <a:schemeClr val="dk1"/>
                </a:solidFill>
                <a:latin typeface="Calibri"/>
                <a:ea typeface="Calibri"/>
                <a:cs typeface="Calibri"/>
                <a:sym typeface="Calibri"/>
              </a:rPr>
              <a:t>i</a:t>
            </a:r>
            <a:r>
              <a:rPr lang="en-GB" sz="1200" dirty="0">
                <a:solidFill>
                  <a:schemeClr val="dk1"/>
                </a:solidFill>
                <a:latin typeface="Calibri"/>
                <a:ea typeface="Calibri"/>
                <a:cs typeface="Calibri"/>
                <a:sym typeface="Calibri"/>
              </a:rPr>
              <a:t>dentify child labour risk factors through inter- and intra-sectoral situation analysis, strategic planning and coordination; allocate time and resources for FSL actors to participate, conduct joint analysis on relationships between food insecurity and protection risks including child labour; develop integrated, multi-sectoral response strategies to address child labour, underpinned by FSL and economic interventions with linkages to child protection, education and other relevant strategies; involve community stakeholders, local businesses, unions and/or private sector actors;  Support inter-agency and inter-sector coordination and information management on child labour at local, national, sub-national and local level.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dirty="0">
                <a:solidFill>
                  <a:schemeClr val="dk1"/>
                </a:solidFill>
                <a:latin typeface="Calibri"/>
                <a:ea typeface="Calibri"/>
                <a:cs typeface="Calibri"/>
                <a:sym typeface="Calibri"/>
              </a:rPr>
              <a:t>To help ensure </a:t>
            </a:r>
            <a:r>
              <a:rPr lang="en-GB" sz="1200" b="0" dirty="0">
                <a:solidFill>
                  <a:schemeClr val="dk1"/>
                </a:solidFill>
                <a:latin typeface="Calibri"/>
                <a:ea typeface="Calibri"/>
                <a:cs typeface="Calibri"/>
                <a:sym typeface="Calibri"/>
              </a:rPr>
              <a:t>FSL actors collaborate with child protection/social welfare and other relevant actors </a:t>
            </a:r>
            <a:r>
              <a:rPr lang="en-GB" sz="1200" dirty="0">
                <a:solidFill>
                  <a:schemeClr val="dk1"/>
                </a:solidFill>
                <a:latin typeface="Calibri"/>
                <a:ea typeface="Calibri"/>
                <a:cs typeface="Calibri"/>
                <a:sym typeface="Calibri"/>
              </a:rPr>
              <a:t>to reach children and families with child labour risk factors, including those who are “invisible” or hard-to-reach; integrate FSL and protection interventions aimed to support children in child labour including the WFCL; support formal and informal community services or structures; develop/participate in referral pathways between FSL, child protection, and other actors for children in or at-risk child labour; develop inter-agency, context-specific guidelines for FSL and CVA interventions including cash-for-work involving adolescents above the minimum working age – along with criteria for targeting, restrictions and conditionality of CVA, safeguarding procedures, acceptable and unacceptable types of activities and guidelines for monitoring and referrals.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GB" sz="1200" dirty="0">
                <a:solidFill>
                  <a:schemeClr val="dk1"/>
                </a:solidFill>
                <a:latin typeface="Calibri"/>
                <a:ea typeface="Calibri"/>
                <a:cs typeface="Calibri"/>
                <a:sym typeface="Calibri"/>
              </a:rPr>
            </a:br>
            <a:r>
              <a:rPr lang="ar-JO" dirty="0"/>
              <a:t>هذه شريحة اختيارية للمشاركين الذين يقومون بتنسيق العمل لمعالجة عمالة الأطفال ، سواء كان ذلك داخل منظمة أو مع جهات فاعلة أخرى مشتركة بين الوكالات / القطاع. من أجل تخطيط استجابة منسق متعدد القطاعات ، قم بإشراك القطاعات ذات الصلة ، والعمل مع الجهات الفاعلة متعددة القطاعات ، حيثما أمكن ، وربط خطط الاستجابة باستراتيجيات عمل الأطفال الحالية وبرامج عمالة الأطفال قبل وبعد الأزمة ، والبناء على الدروس المستفادة. قم بتضمين عمالة الأطفال وقانون الأسرة العاملات في الحياة (</a:t>
            </a:r>
            <a:r>
              <a:rPr lang="en-US" dirty="0"/>
              <a:t>WFCL) </a:t>
            </a:r>
            <a:r>
              <a:rPr lang="ar-JO" dirty="0"/>
              <a:t>في الحماية الأوسع نطاقًا ، وحماية الطفل ، واستراتيجيات الأمن الغذائي وسبل العيش ، والتعليم ، والصحة والتغذية ، بما في ذلك إجراءات التأهب لحالات الطوارئ ، واستراتيجيات الخروج الإنساني ، والدعوة. تطوير استراتيجيات الأمن الغذائي وسبل العيش للتخفيف من عوامل خطر عمالة الأطفال ومعالجتها ، وتحديد عوامل خطر عمالة الأطفال من خلال تحليل الوضع بين القطاعات وداخلها ، والتخطيط الاستراتيجي والتنسيق ؛ تخصيص الوقت والموارد للجهات الفاعلة في قطاع الأمن الغذائي وسبل العيش للمشاركة وإجراء تحليل مشترك للعلاقات بين انعدام الأمن الغذائي ومخاطر الحماية بما في ذلك عمالة الأطفال ؛ تطوير استراتيجيات استجابة متكاملة ومتعددة القطاعات لمعالجة عمالة الأطفال ، مدعومة من قبل الأمن الغذائي وسبل العيش والتدخلات الاقتصادية مع روابط لحماية الطفل والتعليم والاستراتيجيات الأخرى ذات الصلة ؛ إشراك أصحاب المصلحة في المجتمع والشركات المحلية والنقابات و / أو الجهات الفاعلة في القطاع الخاص ؛ دعم التنسيق بين الوكالات وبين القطاعات وإدارة المعلومات بشأن عمالة الأطفال على المستوى المحلي والوطني ودون الوطني والمحلي. للمساعدة في ضمان تعاون الجهات الفاعلة في قطاع الأمن الغذائي وسبل العيش مع حماية الطفل / الرعاية الاجتماعية والجهات الفاعلة الأخرى ذات الصلة للوصول إلى الأطفال والأسر الذين يعانون من عوامل خطر عمالة الأطفال ، بما في ذلك أولئك "غير المرئيين" أو الذين يصعب الوصول إليهم ؛ دمج برنامج الأمن الغذائي وسبل العيش وتدخلات الحماية التي تهدف إلى دعم الأطفال في عمالة الأطفال بما في ذلك قانون الأسرة العاملية في لبنان ؛ دعم الخدمات أو الهياكل المجتمعية الرسمية وغير الرسمية ؛ تطوير / المشاركة في مسارات الإحالة بين برنامج الأمن الغذائي وسبل العيش وحماية الطفل والجهات الفاعلة الأخرى للأطفال في عمالة الأطفال أو المعرضين للخطر ؛ وضع إرشادات مشتركة بين الوكالات ومحددة السياق لتدخلات </a:t>
            </a:r>
            <a:r>
              <a:rPr lang="en-US" dirty="0"/>
              <a:t>FSL </a:t>
            </a:r>
            <a:r>
              <a:rPr lang="ar-JO" dirty="0"/>
              <a:t>و </a:t>
            </a:r>
            <a:r>
              <a:rPr lang="en-US" dirty="0"/>
              <a:t>CVA </a:t>
            </a:r>
            <a:r>
              <a:rPr lang="ar-JO" dirty="0"/>
              <a:t>بما في ذلك النقد مقابل العمل الذي يشمل المراهقين فوق الحد الأدنى لسن العمل - جنبًا إلى جنب مع معايير الاستهداف والقيود وشروط قانون </a:t>
            </a:r>
            <a:r>
              <a:rPr lang="en-US" dirty="0"/>
              <a:t>CVA </a:t>
            </a:r>
            <a:r>
              <a:rPr lang="ar-JO" dirty="0"/>
              <a:t>وإجراءات الحماية وأنواع الأنشطة المقبولة وغير المقبولة و مبادئ توجيهية للرصد والإحالات.</a:t>
            </a:r>
            <a:endParaRPr b="0" dirty="0"/>
          </a:p>
        </p:txBody>
      </p:sp>
      <p:sp>
        <p:nvSpPr>
          <p:cNvPr id="361" name="Google Shape;3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0" name="Google Shape;3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JO" dirty="0"/>
              <a:t>الاستهداف والاختيار لبرامج الأمن الغذائي وسبل العيش لديها إمكانات كبيرة لتشمل الأسر المعرضة لعمالة الأطفال أو التي تعمل فيها ، عندما: عندما يتم إبلاغ المعايير والاختيار من خلال تحليل الوضع الخاص بالسياق ، والإطار القانوني واستراتيجية الاستجابة ، وإشراك العائلات والمجتمعات لتحديد الأنواع التي أبرزتها المجتمعات وكذلك النماذج "الأكثر قبولًا" التي يمكن تجاهلها. في بعض الأحيان ، قد تستبعد برامج الأمن الغذائي وسبل العيش الأسر الضعيفة التي لديها أطفال في عمالة الأطفال إذا كانت البرامج ، على سبيل المثال ، تستند إلى الاستهداف الديموغرافي. يمكن أن تساعد العديد من الإجراءات في توسيع المعايير للأسر الضعيفة مثل قبول الإحالات من </a:t>
            </a:r>
            <a:r>
              <a:rPr lang="en-US" dirty="0"/>
              <a:t>CL / CP / </a:t>
            </a:r>
            <a:r>
              <a:rPr lang="ar-JO" dirty="0"/>
              <a:t>إدارة الحالة / الجهات الفاعلة التعليمية أو ضمان أن تكون عوامل خطر عمالة الأطفال جزءًا من معايير الضعف أو يتم النظر فيها بشكل منفصل عن معايير الضعف الحالية. هناك أيضًا عدد من المخاطر التي يجب مراعاتها والتخفيف من حدتها مثل معايير الاستهداف التي تشكل عامل جذب لعمالة الأطفال ، على سبيل المثال استخدام "عمالة الأطفال في الأسرة" كمعايير الأهلية الرئيسية للمساعدة قد تدفع الأسر إلى سحب الأطفال من المدرسة لدخول عمالة الأطفال لتلقي المساعدة ؛ زيادة أعباء العمل المنزلي للأطفال في المنزل أو في أنشطة سبل العيش التقليدية مع مشاركة البالغين في سبل العيش ؛ أو وصمة العار والتمييز والمخاوف الإضافية المتعلقة بالسلامة عند استهداف المراهقين المعرضين لخطر عمل الأطفال أو الذين سبق لهم العمل كمتلقين مباشرين.</a:t>
            </a:r>
            <a:endParaRPr dirty="0"/>
          </a:p>
        </p:txBody>
      </p:sp>
      <p:sp>
        <p:nvSpPr>
          <p:cNvPr id="384" name="Google Shape;3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398" name="Google Shape;3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dirty="0">
                <a:solidFill>
                  <a:srgbClr val="97467D"/>
                </a:solidFill>
              </a:rPr>
              <a:t>THROUGH FSL AND ECONOMIC  PROGRAMMES </a:t>
            </a:r>
            <a:endParaRPr dirty="0"/>
          </a:p>
        </p:txBody>
      </p:sp>
      <p:sp>
        <p:nvSpPr>
          <p:cNvPr id="470" name="Google Shape;4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Arial"/>
              <a:buNone/>
            </a:pPr>
            <a:endParaRPr>
              <a:latin typeface="Calibri"/>
              <a:ea typeface="Calibri"/>
              <a:cs typeface="Calibri"/>
              <a:sym typeface="Calibri"/>
            </a:endParaRPr>
          </a:p>
        </p:txBody>
      </p:sp>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90" name="Google Shape;4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dirty="0">
                <a:solidFill>
                  <a:schemeClr val="dk2"/>
                </a:solidFill>
              </a:rPr>
              <a:t>Risk </a:t>
            </a:r>
            <a:endParaRPr dirty="0"/>
          </a:p>
          <a:p>
            <a:pPr marL="0" lvl="0" indent="0" algn="l" rtl="0">
              <a:lnSpc>
                <a:spcPct val="100000"/>
              </a:lnSpc>
              <a:spcBef>
                <a:spcPts val="0"/>
              </a:spcBef>
              <a:spcAft>
                <a:spcPts val="0"/>
              </a:spcAft>
              <a:buSzPts val="1400"/>
              <a:buNone/>
            </a:pPr>
            <a:r>
              <a:rPr lang="en-GB" sz="1200" dirty="0">
                <a:solidFill>
                  <a:schemeClr val="dk2"/>
                </a:solidFill>
              </a:rPr>
              <a:t>Limited access to light or decent work for adolescents </a:t>
            </a:r>
            <a:endParaRPr dirty="0"/>
          </a:p>
          <a:p>
            <a:pPr marL="0" lvl="0" indent="0" algn="l" rtl="0">
              <a:lnSpc>
                <a:spcPct val="100000"/>
              </a:lnSpc>
              <a:spcBef>
                <a:spcPts val="0"/>
              </a:spcBef>
              <a:spcAft>
                <a:spcPts val="0"/>
              </a:spcAft>
              <a:buSzPts val="1400"/>
              <a:buNone/>
            </a:pPr>
            <a:r>
              <a:rPr lang="en-GB" sz="1200" dirty="0">
                <a:solidFill>
                  <a:schemeClr val="dk2"/>
                </a:solidFill>
              </a:rPr>
              <a:t>• Loss of land, livelihoods and food insecurity </a:t>
            </a:r>
            <a:endParaRPr dirty="0"/>
          </a:p>
          <a:p>
            <a:pPr marL="28575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Income poverty and lack of access to basic needs </a:t>
            </a:r>
            <a:endParaRPr dirty="0"/>
          </a:p>
          <a:p>
            <a:pPr marL="28575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Lack of documentation • Limited access to information</a:t>
            </a:r>
            <a:endParaRPr dirty="0"/>
          </a:p>
          <a:p>
            <a:pPr marL="28575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Lack of adult family available who can work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Sense of responsibility to take care of family/ contribute to family income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Combining school with work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Limited knowledge of occupational hazards and safety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Limited access to protective equipment, training or supervision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Poverty and household income shocks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Unemployment of caregiver(s)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Absence, death, ill health or impairment of significant caregiver(s)/breadwinner(s)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Family members in illicit or exploitative work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Lack of understanding about legal framework, hazards and consequences of child labour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Loss of livelihoods or access to land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Food insecurity or aid dependency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Barriers to safe decent work for older children above the minimum working age but below the age of 18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Child labour linked to migration routes or seasonal work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Inadequate or inappropriate provision of humanitarian assistance including lack of safeguards in humanitarian assistance to prevent child labour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Patterns of exploitative labour and migration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Informal economies and unregulated work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Limited access to the formal labour market for refugees, asylum seekers, migrants and other excluded groups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Overstretched services including law enforcement, social workers, justice and other essential services </a:t>
            </a:r>
            <a:endParaRPr dirty="0"/>
          </a:p>
          <a:p>
            <a:pPr marL="0" marR="0" lvl="0" indent="0" algn="l" rtl="0">
              <a:lnSpc>
                <a:spcPct val="100000"/>
              </a:lnSpc>
              <a:spcBef>
                <a:spcPts val="0"/>
              </a:spcBef>
              <a:spcAft>
                <a:spcPts val="0"/>
              </a:spcAft>
              <a:buClr>
                <a:schemeClr val="dk2"/>
              </a:buClr>
              <a:buSzPts val="1200"/>
              <a:buFont typeface="Calibri"/>
              <a:buNone/>
            </a:pPr>
            <a:r>
              <a:rPr lang="en-GB" sz="1200" dirty="0">
                <a:solidFill>
                  <a:schemeClr val="dk2"/>
                </a:solidFill>
                <a:latin typeface="Calibri"/>
                <a:ea typeface="Calibri"/>
                <a:cs typeface="Calibri"/>
                <a:sym typeface="Calibri"/>
              </a:rPr>
              <a:t>Well-resourced services and policy implementation </a:t>
            </a:r>
            <a:endParaRPr dirty="0"/>
          </a:p>
          <a:p>
            <a:pPr marL="0" marR="0" lvl="0" indent="0" algn="l" rtl="0">
              <a:lnSpc>
                <a:spcPct val="100000"/>
              </a:lnSpc>
              <a:spcBef>
                <a:spcPts val="0"/>
              </a:spcBef>
              <a:spcAft>
                <a:spcPts val="0"/>
              </a:spcAft>
              <a:buClr>
                <a:schemeClr val="dk2"/>
              </a:buClr>
              <a:buSzPts val="1200"/>
              <a:buFont typeface="Calibri"/>
              <a:buNone/>
            </a:pPr>
            <a:r>
              <a:rPr lang="en-GB" sz="1200" dirty="0">
                <a:solidFill>
                  <a:schemeClr val="dk2"/>
                </a:solidFill>
                <a:latin typeface="Calibri"/>
                <a:ea typeface="Calibri"/>
                <a:cs typeface="Calibri"/>
                <a:sym typeface="Calibri"/>
              </a:rPr>
              <a:t>Strong and inclusive child labour legal framework and policies </a:t>
            </a:r>
            <a:endParaRPr dirty="0"/>
          </a:p>
          <a:p>
            <a:pPr marL="0" marR="0" lvl="0" indent="0" algn="l" rtl="0">
              <a:lnSpc>
                <a:spcPct val="100000"/>
              </a:lnSpc>
              <a:spcBef>
                <a:spcPts val="0"/>
              </a:spcBef>
              <a:spcAft>
                <a:spcPts val="0"/>
              </a:spcAft>
              <a:buClr>
                <a:schemeClr val="dk2"/>
              </a:buClr>
              <a:buSzPts val="1200"/>
              <a:buFont typeface="Calibri"/>
              <a:buNone/>
            </a:pPr>
            <a:r>
              <a:rPr lang="en-GB" sz="1200" dirty="0">
                <a:solidFill>
                  <a:schemeClr val="dk2"/>
                </a:solidFill>
                <a:latin typeface="Calibri"/>
                <a:ea typeface="Calibri"/>
                <a:cs typeface="Calibri"/>
                <a:sym typeface="Calibri"/>
              </a:rPr>
              <a:t>Availability of decent work for adults and for young people below the age of 18 years and above the minimum working age </a:t>
            </a:r>
            <a:endParaRPr dirty="0"/>
          </a:p>
          <a:p>
            <a:pPr marL="0" lvl="0" indent="0" algn="l" rtl="0">
              <a:lnSpc>
                <a:spcPct val="100000"/>
              </a:lnSpc>
              <a:spcBef>
                <a:spcPts val="0"/>
              </a:spcBef>
              <a:spcAft>
                <a:spcPts val="0"/>
              </a:spcAft>
              <a:buSzPts val="1400"/>
              <a:buNone/>
            </a:pPr>
            <a:endParaRPr sz="1200" dirty="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dirty="0">
                <a:solidFill>
                  <a:schemeClr val="dk2"/>
                </a:solidFill>
                <a:latin typeface="Calibri"/>
                <a:ea typeface="Calibri"/>
                <a:cs typeface="Calibri"/>
                <a:sym typeface="Calibri"/>
              </a:rPr>
              <a:t>CHILD LABOUR RISK FACTORS ASSOCIATED WITH FSL PROGRAMMES </a:t>
            </a:r>
            <a:endParaRPr sz="1200" dirty="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FSL programmes can act as a pull factor for child labour when: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they create new work opportunities while the supply of adult labour is insufficient, and the demand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is met by children;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parents enter FSL programmes and have as a result less time for domestic and care work, and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children, particularly girls, take up this burden at the expense of their education;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parents or other adult family members find new livelihoods or income-generating activities and use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children to look after their traditional income-generating activity or family business;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cash-for-work, home-based work or other income-generating activities for parents are actually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carried out by their children;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they use or rely on supply chains, industries or companies that use child labour and FSL actors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fail to address this;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youth livelihoods programmes are not inclusive of those below 18 years – this leaves programmatic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gaps for adolescents above the minimum age for work and exacerbates existing vulnerabilities;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families use children for the distribution, collection, preparation or for the buying or selling of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humanitarian food assistance and FSL actors fail to mitigate these risks;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families who do not have the capacity to manage food assistance or livelihoods support, for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example, child-headed households or families with parents with a disability or illness, do not receive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additional assistance to safeguard children from child labour;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vulnerable populations are excluded from assistance – for example, refugee, internally displaced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and migrant populations, who are excluded from livelihoods programmes because they have no access to the formal labour market, may be more likely to resort to child labour as a negative coping mechanism;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  when the work or conditions in which youth livelihoods or cash-for-work takes place presents hazards to adolescents such as debris, flood water, toxins or unexploded ordnances. </a:t>
            </a:r>
            <a:endParaRPr dirty="0"/>
          </a:p>
          <a:p>
            <a:pPr marL="0" lvl="0" indent="0" algn="l" rtl="0">
              <a:lnSpc>
                <a:spcPct val="100000"/>
              </a:lnSpc>
              <a:spcBef>
                <a:spcPts val="0"/>
              </a:spcBef>
              <a:spcAft>
                <a:spcPts val="0"/>
              </a:spcAft>
              <a:buSzPts val="1400"/>
              <a:buNone/>
            </a:pPr>
            <a:endParaRPr sz="1200" dirty="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dirty="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dirty="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b="1" dirty="0">
              <a:solidFill>
                <a:schemeClr val="dk2"/>
              </a:solidFill>
              <a:latin typeface="Calibri"/>
              <a:ea typeface="Calibri"/>
              <a:cs typeface="Calibri"/>
              <a:sym typeface="Calibri"/>
            </a:endParaRPr>
          </a:p>
          <a:p>
            <a:pPr marL="285750" lvl="0" indent="-209550" algn="l" rtl="0">
              <a:lnSpc>
                <a:spcPct val="100000"/>
              </a:lnSpc>
              <a:spcBef>
                <a:spcPts val="0"/>
              </a:spcBef>
              <a:spcAft>
                <a:spcPts val="0"/>
              </a:spcAft>
              <a:buClr>
                <a:schemeClr val="dk1"/>
              </a:buClr>
              <a:buSzPts val="1200"/>
              <a:buFont typeface="Arial"/>
              <a:buNone/>
            </a:pPr>
            <a:endParaRPr sz="1200" dirty="0">
              <a:solidFill>
                <a:schemeClr val="dk2"/>
              </a:solidFill>
            </a:endParaRPr>
          </a:p>
          <a:p>
            <a:pPr marL="285750" lvl="0" indent="-209550" algn="l" rtl="0">
              <a:lnSpc>
                <a:spcPct val="100000"/>
              </a:lnSpc>
              <a:spcBef>
                <a:spcPts val="0"/>
              </a:spcBef>
              <a:spcAft>
                <a:spcPts val="0"/>
              </a:spcAft>
              <a:buClr>
                <a:schemeClr val="dk1"/>
              </a:buClr>
              <a:buSzPts val="1200"/>
              <a:buFont typeface="Arial"/>
              <a:buNone/>
            </a:pPr>
            <a:endParaRPr sz="1200" dirty="0">
              <a:solidFill>
                <a:schemeClr val="dk2"/>
              </a:solidFill>
            </a:endParaRPr>
          </a:p>
          <a:p>
            <a:pPr marL="28575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Protective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Social protection and safety nets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Available quality education and decent work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Adequate and safe income for adult family members • Access to food security, basic services and information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Awareness of risks, of child labour, child rights and available services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Good understanding of safety and protection in workplace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Participation in appropriate and safe child work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Adequate and safe employment or income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for adults within the household </a:t>
            </a:r>
            <a:endParaRPr dirty="0"/>
          </a:p>
          <a:p>
            <a:pPr marL="0" lvl="0" indent="0" algn="l" rtl="0">
              <a:lnSpc>
                <a:spcPct val="100000"/>
              </a:lnSpc>
              <a:spcBef>
                <a:spcPts val="0"/>
              </a:spcBef>
              <a:spcAft>
                <a:spcPts val="0"/>
              </a:spcAft>
              <a:buSzPts val="1400"/>
              <a:buNone/>
            </a:pPr>
            <a:r>
              <a:rPr lang="en-GB" sz="1200" dirty="0">
                <a:solidFill>
                  <a:schemeClr val="dk2"/>
                </a:solidFill>
                <a:latin typeface="Calibri"/>
                <a:ea typeface="Calibri"/>
                <a:cs typeface="Calibri"/>
                <a:sym typeface="Calibri"/>
              </a:rPr>
              <a:t>Food-secure household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Information about the legal framework and access to opportunities for light or decent work for children </a:t>
            </a:r>
            <a:endParaRPr dirty="0"/>
          </a:p>
          <a:p>
            <a:pPr marL="285750" marR="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latin typeface="Calibri"/>
                <a:ea typeface="Calibri"/>
                <a:cs typeface="Calibri"/>
                <a:sym typeface="Calibri"/>
              </a:rPr>
              <a:t>Decent work opportunities for young people and adults, including those with a disability </a:t>
            </a:r>
            <a:endParaRPr dirty="0"/>
          </a:p>
          <a:p>
            <a:pPr marL="285750" marR="0" lvl="0" indent="-209550" algn="l" rtl="0">
              <a:lnSpc>
                <a:spcPct val="100000"/>
              </a:lnSpc>
              <a:spcBef>
                <a:spcPts val="0"/>
              </a:spcBef>
              <a:spcAft>
                <a:spcPts val="0"/>
              </a:spcAft>
              <a:buClr>
                <a:schemeClr val="dk1"/>
              </a:buClr>
              <a:buSzPts val="1200"/>
              <a:buFont typeface="Arial"/>
              <a:buNone/>
            </a:pPr>
            <a:endParaRPr sz="1200" b="1" dirty="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dirty="0">
              <a:solidFill>
                <a:schemeClr val="dk2"/>
              </a:solidFill>
            </a:endParaRPr>
          </a:p>
          <a:p>
            <a:pPr marL="285750" marR="0" lvl="0" indent="-209550" algn="l" rtl="0">
              <a:lnSpc>
                <a:spcPct val="100000"/>
              </a:lnSpc>
              <a:spcBef>
                <a:spcPts val="0"/>
              </a:spcBef>
              <a:spcAft>
                <a:spcPts val="0"/>
              </a:spcAft>
              <a:buClr>
                <a:schemeClr val="dk1"/>
              </a:buClr>
              <a:buSzPts val="1200"/>
              <a:buFont typeface="Arial"/>
              <a:buNone/>
            </a:pPr>
            <a:endParaRPr sz="1200" dirty="0">
              <a:solidFill>
                <a:schemeClr val="dk2"/>
              </a:solidFill>
            </a:endParaRPr>
          </a:p>
          <a:p>
            <a:pPr marL="285750" lvl="0" indent="-285750" algn="l" rtl="0">
              <a:lnSpc>
                <a:spcPct val="100000"/>
              </a:lnSpc>
              <a:spcBef>
                <a:spcPts val="0"/>
              </a:spcBef>
              <a:spcAft>
                <a:spcPts val="0"/>
              </a:spcAft>
              <a:buClr>
                <a:schemeClr val="dk2"/>
              </a:buClr>
              <a:buSzPts val="1200"/>
              <a:buFont typeface="Arial"/>
              <a:buChar char="•"/>
            </a:pPr>
            <a:r>
              <a:rPr lang="en-GB" sz="1200" dirty="0">
                <a:solidFill>
                  <a:schemeClr val="dk2"/>
                </a:solidFill>
              </a:rPr>
              <a:t>Pull</a:t>
            </a:r>
            <a:endParaRPr dirty="0"/>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dirty="0">
                <a:solidFill>
                  <a:schemeClr val="dk2"/>
                </a:solidFill>
                <a:latin typeface="Calibri"/>
                <a:ea typeface="Calibri"/>
                <a:cs typeface="Calibri"/>
                <a:sym typeface="Calibri"/>
              </a:rPr>
              <a:t>rapid growth i</a:t>
            </a:r>
            <a:r>
              <a:rPr lang="en-GB" sz="1200" cap="small" dirty="0">
                <a:solidFill>
                  <a:schemeClr val="dk2"/>
                </a:solidFill>
                <a:latin typeface="Calibri"/>
                <a:ea typeface="Calibri"/>
                <a:cs typeface="Calibri"/>
                <a:sym typeface="Calibri"/>
              </a:rPr>
              <a:t>n reconstruction and sectors for response </a:t>
            </a:r>
            <a:endParaRPr sz="1200" dirty="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dirty="0">
                <a:solidFill>
                  <a:schemeClr val="dk2"/>
                </a:solidFill>
                <a:latin typeface="Calibri"/>
                <a:ea typeface="Calibri"/>
                <a:cs typeface="Calibri"/>
                <a:sym typeface="Calibri"/>
              </a:rPr>
              <a:t>insufficient adult labour </a:t>
            </a:r>
            <a:r>
              <a:rPr lang="en-GB" sz="1200" cap="small" dirty="0">
                <a:solidFill>
                  <a:schemeClr val="dk2"/>
                </a:solidFill>
                <a:latin typeface="Calibri"/>
                <a:ea typeface="Calibri"/>
                <a:cs typeface="Calibri"/>
                <a:sym typeface="Calibri"/>
              </a:rPr>
              <a:t>from death, disability, migration etc. </a:t>
            </a:r>
            <a:endParaRPr sz="1200" dirty="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dirty="0">
                <a:solidFill>
                  <a:schemeClr val="dk2"/>
                </a:solidFill>
                <a:latin typeface="Calibri"/>
                <a:ea typeface="Calibri"/>
                <a:cs typeface="Calibri"/>
                <a:sym typeface="Calibri"/>
              </a:rPr>
              <a:t>employers offering to meet basic needs: </a:t>
            </a:r>
            <a:r>
              <a:rPr lang="en-GB" sz="1200" cap="small" dirty="0">
                <a:solidFill>
                  <a:schemeClr val="dk2"/>
                </a:solidFill>
                <a:latin typeface="Calibri"/>
                <a:ea typeface="Calibri"/>
                <a:cs typeface="Calibri"/>
                <a:sym typeface="Calibri"/>
              </a:rPr>
              <a:t>accommodation, food, education etc. less available post crisis. </a:t>
            </a:r>
            <a:endParaRPr sz="1200" dirty="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dirty="0">
                <a:solidFill>
                  <a:schemeClr val="dk2"/>
                </a:solidFill>
                <a:latin typeface="Calibri"/>
                <a:ea typeface="Calibri"/>
                <a:cs typeface="Calibri"/>
                <a:sym typeface="Calibri"/>
              </a:rPr>
              <a:t>humanitarian assistance which creates high demand for adult </a:t>
            </a:r>
            <a:r>
              <a:rPr lang="en-GB" sz="1200" cap="small" dirty="0">
                <a:solidFill>
                  <a:schemeClr val="dk2"/>
                </a:solidFill>
                <a:latin typeface="Calibri"/>
                <a:ea typeface="Calibri"/>
                <a:cs typeface="Calibri"/>
                <a:sym typeface="Calibri"/>
              </a:rPr>
              <a:t>labour which cannot be met by adults alone. </a:t>
            </a:r>
            <a:endParaRPr sz="1200" dirty="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dirty="0">
                <a:solidFill>
                  <a:schemeClr val="dk2"/>
                </a:solidFill>
                <a:latin typeface="Calibri"/>
                <a:ea typeface="Calibri"/>
                <a:cs typeface="Calibri"/>
                <a:sym typeface="Calibri"/>
              </a:rPr>
              <a:t>Pull into more harmful work</a:t>
            </a:r>
            <a:r>
              <a:rPr lang="en-GB" sz="1200" cap="small" dirty="0">
                <a:solidFill>
                  <a:schemeClr val="dk2"/>
                </a:solidFill>
                <a:latin typeface="Calibri"/>
                <a:ea typeface="Calibri"/>
                <a:cs typeface="Calibri"/>
                <a:sym typeface="Calibri"/>
              </a:rPr>
              <a:t>, illicit activities, armed groups etc., to meet basic needs, earn money etc. </a:t>
            </a:r>
            <a:endParaRPr sz="1200" dirty="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dirty="0">
                <a:solidFill>
                  <a:schemeClr val="dk2"/>
                </a:solidFill>
                <a:latin typeface="Calibri"/>
                <a:ea typeface="Calibri"/>
                <a:cs typeface="Calibri"/>
                <a:sym typeface="Calibri"/>
              </a:rPr>
              <a:t>Lack of enforcement of laws leave opportunity for exploitation  </a:t>
            </a:r>
            <a:endParaRPr sz="1200" dirty="0">
              <a:solidFill>
                <a:schemeClr val="dk2"/>
              </a:solidFill>
            </a:endParaRPr>
          </a:p>
          <a:p>
            <a:pPr marL="285750" lvl="0" indent="-209550" algn="l" rtl="0">
              <a:lnSpc>
                <a:spcPct val="100000"/>
              </a:lnSpc>
              <a:spcBef>
                <a:spcPts val="0"/>
              </a:spcBef>
              <a:spcAft>
                <a:spcPts val="0"/>
              </a:spcAft>
              <a:buClr>
                <a:schemeClr val="dk1"/>
              </a:buClr>
              <a:buSzPts val="1200"/>
              <a:buFont typeface="Arial"/>
              <a:buNone/>
            </a:pPr>
            <a:endParaRPr sz="1200" dirty="0">
              <a:solidFill>
                <a:schemeClr val="dk2"/>
              </a:solidFill>
            </a:endParaRPr>
          </a:p>
          <a:p>
            <a:pPr marL="285750" lvl="0" indent="-285750" algn="l" rtl="0">
              <a:lnSpc>
                <a:spcPct val="100000"/>
              </a:lnSpc>
              <a:spcBef>
                <a:spcPts val="0"/>
              </a:spcBef>
              <a:spcAft>
                <a:spcPts val="0"/>
              </a:spcAft>
              <a:buClr>
                <a:schemeClr val="dk2"/>
              </a:buClr>
              <a:buSzPts val="1200"/>
              <a:buFont typeface="Arial"/>
              <a:buChar char="•"/>
            </a:pPr>
            <a:r>
              <a:rPr lang="en-GB" dirty="0">
                <a:solidFill>
                  <a:schemeClr val="dk2"/>
                </a:solidFill>
              </a:rPr>
              <a:t>Push </a:t>
            </a:r>
            <a:endParaRPr dirty="0"/>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impact on household</a:t>
            </a:r>
            <a:r>
              <a:rPr lang="en-GB" sz="1200" cap="small" dirty="0">
                <a:solidFill>
                  <a:schemeClr val="dk2"/>
                </a:solidFill>
                <a:latin typeface="Calibri"/>
                <a:ea typeface="Calibri"/>
                <a:cs typeface="Calibri"/>
                <a:sym typeface="Calibri"/>
              </a:rPr>
              <a:t>: loss of income, home, safety, decent work for adults, gender roles</a:t>
            </a:r>
            <a:endParaRPr sz="1200" dirty="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sudden changes in family composition: </a:t>
            </a:r>
            <a:r>
              <a:rPr lang="en-GB" sz="1200" cap="small" dirty="0">
                <a:solidFill>
                  <a:schemeClr val="dk2"/>
                </a:solidFill>
                <a:latin typeface="Calibri"/>
                <a:ea typeface="Calibri"/>
                <a:cs typeface="Calibri"/>
                <a:sym typeface="Calibri"/>
              </a:rPr>
              <a:t>death, departure, illness, disability, family separation, unaccompanied children lead to heavy burden for children and more harmful work</a:t>
            </a:r>
            <a:endParaRPr sz="1200" dirty="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crop failure/loss of productive assets: </a:t>
            </a:r>
            <a:r>
              <a:rPr lang="en-GB" sz="1200" cap="small" dirty="0">
                <a:solidFill>
                  <a:schemeClr val="dk2"/>
                </a:solidFill>
                <a:latin typeface="Calibri"/>
                <a:ea typeface="Calibri"/>
                <a:cs typeface="Calibri"/>
                <a:sym typeface="Calibri"/>
              </a:rPr>
              <a:t>children assist in food and income generation </a:t>
            </a:r>
            <a:endParaRPr sz="1200" dirty="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reduced access to education:</a:t>
            </a:r>
            <a:r>
              <a:rPr lang="en-GB" sz="1200" cap="small" dirty="0">
                <a:solidFill>
                  <a:schemeClr val="dk2"/>
                </a:solidFill>
                <a:latin typeface="Calibri"/>
                <a:ea typeface="Calibri"/>
                <a:cs typeface="Calibri"/>
                <a:sym typeface="Calibri"/>
              </a:rPr>
              <a:t> unsafe, damaged facilities, limited capacity, lack of support for education, involvement in other activities </a:t>
            </a:r>
            <a:endParaRPr sz="1200" dirty="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changing migration patterns: </a:t>
            </a:r>
            <a:r>
              <a:rPr lang="en-GB" sz="1200" cap="small" dirty="0">
                <a:solidFill>
                  <a:schemeClr val="dk2"/>
                </a:solidFill>
                <a:latin typeface="Calibri"/>
                <a:ea typeface="Calibri"/>
                <a:cs typeface="Calibri"/>
                <a:sym typeface="Calibri"/>
              </a:rPr>
              <a:t>to search for food or work </a:t>
            </a:r>
            <a:endParaRPr sz="1200" dirty="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focus on immediate survival and younger children</a:t>
            </a:r>
            <a:r>
              <a:rPr lang="en-GB" sz="1200" cap="small" dirty="0">
                <a:solidFill>
                  <a:schemeClr val="dk2"/>
                </a:solidFill>
                <a:latin typeface="Calibri"/>
                <a:ea typeface="Calibri"/>
                <a:cs typeface="Calibri"/>
                <a:sym typeface="Calibri"/>
              </a:rPr>
              <a:t> can push older children in work </a:t>
            </a:r>
            <a:endParaRPr sz="1200" dirty="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dirty="0">
                <a:solidFill>
                  <a:schemeClr val="dk2"/>
                </a:solidFill>
                <a:latin typeface="Calibri"/>
                <a:ea typeface="Calibri"/>
                <a:cs typeface="Calibri"/>
                <a:sym typeface="Calibri"/>
              </a:rPr>
              <a:t>lack of awareness of law and legislation </a:t>
            </a:r>
            <a:r>
              <a:rPr lang="en-GB" sz="1200" cap="small" dirty="0">
                <a:solidFill>
                  <a:schemeClr val="dk2"/>
                </a:solidFill>
                <a:latin typeface="Calibri"/>
                <a:ea typeface="Calibri"/>
                <a:cs typeface="Calibri"/>
                <a:sym typeface="Calibri"/>
              </a:rPr>
              <a:t>especially after population movements </a:t>
            </a:r>
            <a:endParaRPr dirty="0"/>
          </a:p>
          <a:p>
            <a:pPr marL="285750" lvl="0" indent="-209550" algn="l" rtl="0">
              <a:lnSpc>
                <a:spcPct val="100000"/>
              </a:lnSpc>
              <a:spcBef>
                <a:spcPts val="0"/>
              </a:spcBef>
              <a:spcAft>
                <a:spcPts val="0"/>
              </a:spcAft>
              <a:buClr>
                <a:schemeClr val="dk1"/>
              </a:buClr>
              <a:buSzPts val="1200"/>
              <a:buFont typeface="Arial"/>
              <a:buNone/>
            </a:pPr>
            <a:endParaRPr dirty="0">
              <a:solidFill>
                <a:schemeClr val="dk2"/>
              </a:solidFill>
            </a:endParaRPr>
          </a:p>
        </p:txBody>
      </p:sp>
      <p:sp>
        <p:nvSpPr>
          <p:cNvPr id="264" name="Google Shape;2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4"/>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34"/>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34"/>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34"/>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73"/>
        <p:cNvGrpSpPr/>
        <p:nvPr/>
      </p:nvGrpSpPr>
      <p:grpSpPr>
        <a:xfrm>
          <a:off x="0" y="0"/>
          <a:ext cx="0" cy="0"/>
          <a:chOff x="0" y="0"/>
          <a:chExt cx="0" cy="0"/>
        </a:xfrm>
      </p:grpSpPr>
      <p:sp>
        <p:nvSpPr>
          <p:cNvPr id="74" name="Google Shape;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4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6" name="Google Shape;76;p43"/>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77" name="Google Shape;77;p4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4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3" name="Google Shape;83;p4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4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86"/>
        <p:cNvGrpSpPr/>
        <p:nvPr/>
      </p:nvGrpSpPr>
      <p:grpSpPr>
        <a:xfrm>
          <a:off x="0" y="0"/>
          <a:ext cx="0" cy="0"/>
          <a:chOff x="0" y="0"/>
          <a:chExt cx="0" cy="0"/>
        </a:xfrm>
      </p:grpSpPr>
      <p:sp>
        <p:nvSpPr>
          <p:cNvPr id="87" name="Google Shape;87;p4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4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4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91" name="Google Shape;91;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93"/>
        <p:cNvGrpSpPr/>
        <p:nvPr/>
      </p:nvGrpSpPr>
      <p:grpSpPr>
        <a:xfrm>
          <a:off x="0" y="0"/>
          <a:ext cx="0" cy="0"/>
          <a:chOff x="0" y="0"/>
          <a:chExt cx="0" cy="0"/>
        </a:xfrm>
      </p:grpSpPr>
      <p:sp>
        <p:nvSpPr>
          <p:cNvPr id="94" name="Google Shape;9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4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96" name="Google Shape;96;p46"/>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97" name="Google Shape;97;p4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00"/>
        <p:cNvGrpSpPr/>
        <p:nvPr/>
      </p:nvGrpSpPr>
      <p:grpSpPr>
        <a:xfrm>
          <a:off x="0" y="0"/>
          <a:ext cx="0" cy="0"/>
          <a:chOff x="0" y="0"/>
          <a:chExt cx="0" cy="0"/>
        </a:xfrm>
      </p:grpSpPr>
      <p:sp>
        <p:nvSpPr>
          <p:cNvPr id="101" name="Google Shape;101;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 name="Google Shape;102;p47"/>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03" name="Google Shape;103;p47"/>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47"/>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48"/>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8"/>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49"/>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16"/>
        <p:cNvGrpSpPr/>
        <p:nvPr/>
      </p:nvGrpSpPr>
      <p:grpSpPr>
        <a:xfrm>
          <a:off x="0" y="0"/>
          <a:ext cx="0" cy="0"/>
          <a:chOff x="0" y="0"/>
          <a:chExt cx="0" cy="0"/>
        </a:xfrm>
      </p:grpSpPr>
      <p:sp>
        <p:nvSpPr>
          <p:cNvPr id="117" name="Google Shape;11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50"/>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19" name="Google Shape;119;p50"/>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120" name="Google Shape;120;p5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123"/>
        <p:cNvGrpSpPr/>
        <p:nvPr/>
      </p:nvGrpSpPr>
      <p:grpSpPr>
        <a:xfrm>
          <a:off x="0" y="0"/>
          <a:ext cx="0" cy="0"/>
          <a:chOff x="0" y="0"/>
          <a:chExt cx="0" cy="0"/>
        </a:xfrm>
      </p:grpSpPr>
      <p:sp>
        <p:nvSpPr>
          <p:cNvPr id="124" name="Google Shape;12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5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26" name="Google Shape;126;p51"/>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127" name="Google Shape;127;p5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30"/>
        <p:cNvGrpSpPr/>
        <p:nvPr/>
      </p:nvGrpSpPr>
      <p:grpSpPr>
        <a:xfrm>
          <a:off x="0" y="0"/>
          <a:ext cx="0" cy="0"/>
          <a:chOff x="0" y="0"/>
          <a:chExt cx="0" cy="0"/>
        </a:xfrm>
      </p:grpSpPr>
      <p:grpSp>
        <p:nvGrpSpPr>
          <p:cNvPr id="131" name="Google Shape;131;p52"/>
          <p:cNvGrpSpPr/>
          <p:nvPr/>
        </p:nvGrpSpPr>
        <p:grpSpPr>
          <a:xfrm>
            <a:off x="0" y="5303520"/>
            <a:ext cx="12191999" cy="1639827"/>
            <a:chOff x="0" y="5303520"/>
            <a:chExt cx="12191999" cy="1639827"/>
          </a:xfrm>
        </p:grpSpPr>
        <p:pic>
          <p:nvPicPr>
            <p:cNvPr id="132" name="Google Shape;132;p52"/>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3" name="Google Shape;133;p52"/>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34" name="Google Shape;134;p5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5"/>
          <p:cNvSpPr/>
          <p:nvPr/>
        </p:nvSpPr>
        <p:spPr>
          <a:xfrm>
            <a:off x="0" y="0"/>
            <a:ext cx="12192000" cy="6858000"/>
          </a:xfrm>
          <a:prstGeom prst="rect">
            <a:avLst/>
          </a:prstGeom>
          <a:solidFill>
            <a:srgbClr val="026794">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3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5"/>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7"/>
        <p:cNvGrpSpPr/>
        <p:nvPr/>
      </p:nvGrpSpPr>
      <p:grpSpPr>
        <a:xfrm>
          <a:off x="0" y="0"/>
          <a:ext cx="0" cy="0"/>
          <a:chOff x="0" y="0"/>
          <a:chExt cx="0" cy="0"/>
        </a:xfrm>
      </p:grpSpPr>
      <p:sp>
        <p:nvSpPr>
          <p:cNvPr id="138" name="Google Shape;138;p5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3"/>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1" name="Google Shape;141;p53"/>
          <p:cNvGrpSpPr/>
          <p:nvPr/>
        </p:nvGrpSpPr>
        <p:grpSpPr>
          <a:xfrm>
            <a:off x="0" y="5303520"/>
            <a:ext cx="12191999" cy="1639827"/>
            <a:chOff x="0" y="5303520"/>
            <a:chExt cx="12191999" cy="1639827"/>
          </a:xfrm>
        </p:grpSpPr>
        <p:pic>
          <p:nvPicPr>
            <p:cNvPr id="142" name="Google Shape;142;p53"/>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43" name="Google Shape;143;p53"/>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44"/>
        <p:cNvGrpSpPr/>
        <p:nvPr/>
      </p:nvGrpSpPr>
      <p:grpSpPr>
        <a:xfrm>
          <a:off x="0" y="0"/>
          <a:ext cx="0" cy="0"/>
          <a:chOff x="0" y="0"/>
          <a:chExt cx="0" cy="0"/>
        </a:xfrm>
      </p:grpSpPr>
      <p:sp>
        <p:nvSpPr>
          <p:cNvPr id="145" name="Google Shape;145;p5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6" name="Google Shape;146;p5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7" name="Google Shape;147;p5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4"/>
          <p:cNvSpPr>
            <a:spLocks noGrp="1"/>
          </p:cNvSpPr>
          <p:nvPr>
            <p:ph type="pic" idx="2"/>
          </p:nvPr>
        </p:nvSpPr>
        <p:spPr>
          <a:xfrm>
            <a:off x="0" y="0"/>
            <a:ext cx="4340225" cy="6858000"/>
          </a:xfrm>
          <a:prstGeom prst="rect">
            <a:avLst/>
          </a:prstGeom>
          <a:noFill/>
          <a:ln>
            <a:noFill/>
          </a:ln>
        </p:spPr>
      </p:sp>
      <p:sp>
        <p:nvSpPr>
          <p:cNvPr id="149" name="Google Shape;149;p5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50"/>
        <p:cNvGrpSpPr/>
        <p:nvPr/>
      </p:nvGrpSpPr>
      <p:grpSpPr>
        <a:xfrm>
          <a:off x="0" y="0"/>
          <a:ext cx="0" cy="0"/>
          <a:chOff x="0" y="0"/>
          <a:chExt cx="0" cy="0"/>
        </a:xfrm>
      </p:grpSpPr>
      <p:sp>
        <p:nvSpPr>
          <p:cNvPr id="151" name="Google Shape;151;p5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2" name="Google Shape;152;p5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53" name="Google Shape;153;p5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55"/>
          <p:cNvSpPr>
            <a:spLocks noGrp="1"/>
          </p:cNvSpPr>
          <p:nvPr>
            <p:ph type="pic" idx="2"/>
          </p:nvPr>
        </p:nvSpPr>
        <p:spPr>
          <a:xfrm>
            <a:off x="0" y="0"/>
            <a:ext cx="4340225" cy="6858000"/>
          </a:xfrm>
          <a:prstGeom prst="rect">
            <a:avLst/>
          </a:prstGeom>
          <a:noFill/>
          <a:ln>
            <a:noFill/>
          </a:ln>
        </p:spPr>
      </p:sp>
      <p:sp>
        <p:nvSpPr>
          <p:cNvPr id="155" name="Google Shape;155;p5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6"/>
        <p:cNvGrpSpPr/>
        <p:nvPr/>
      </p:nvGrpSpPr>
      <p:grpSpPr>
        <a:xfrm>
          <a:off x="0" y="0"/>
          <a:ext cx="0" cy="0"/>
          <a:chOff x="0" y="0"/>
          <a:chExt cx="0" cy="0"/>
        </a:xfrm>
      </p:grpSpPr>
      <p:sp>
        <p:nvSpPr>
          <p:cNvPr id="157" name="Google Shape;157;p5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8" name="Google Shape;158;p5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9" name="Google Shape;159;p5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56"/>
          <p:cNvSpPr>
            <a:spLocks noGrp="1"/>
          </p:cNvSpPr>
          <p:nvPr>
            <p:ph type="pic" idx="2"/>
          </p:nvPr>
        </p:nvSpPr>
        <p:spPr>
          <a:xfrm>
            <a:off x="0" y="0"/>
            <a:ext cx="4340225" cy="6858000"/>
          </a:xfrm>
          <a:prstGeom prst="rect">
            <a:avLst/>
          </a:prstGeom>
          <a:noFill/>
          <a:ln>
            <a:noFill/>
          </a:ln>
        </p:spPr>
      </p:sp>
      <p:sp>
        <p:nvSpPr>
          <p:cNvPr id="161" name="Google Shape;161;p5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4" name="Google Shape;164;p5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65" name="Google Shape;165;p5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7"/>
          <p:cNvSpPr>
            <a:spLocks noGrp="1"/>
          </p:cNvSpPr>
          <p:nvPr>
            <p:ph type="pic" idx="2"/>
          </p:nvPr>
        </p:nvSpPr>
        <p:spPr>
          <a:xfrm>
            <a:off x="0" y="0"/>
            <a:ext cx="4340225" cy="6858000"/>
          </a:xfrm>
          <a:prstGeom prst="rect">
            <a:avLst/>
          </a:prstGeom>
          <a:noFill/>
          <a:ln>
            <a:noFill/>
          </a:ln>
        </p:spPr>
      </p:sp>
      <p:sp>
        <p:nvSpPr>
          <p:cNvPr id="167" name="Google Shape;167;p5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8"/>
        <p:cNvGrpSpPr/>
        <p:nvPr/>
      </p:nvGrpSpPr>
      <p:grpSpPr>
        <a:xfrm>
          <a:off x="0" y="0"/>
          <a:ext cx="0" cy="0"/>
          <a:chOff x="0" y="0"/>
          <a:chExt cx="0" cy="0"/>
        </a:xfrm>
      </p:grpSpPr>
      <p:sp>
        <p:nvSpPr>
          <p:cNvPr id="169" name="Google Shape;169;p5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0" name="Google Shape;170;p58"/>
          <p:cNvGrpSpPr/>
          <p:nvPr/>
        </p:nvGrpSpPr>
        <p:grpSpPr>
          <a:xfrm>
            <a:off x="-208789" y="0"/>
            <a:ext cx="12609576" cy="2174490"/>
            <a:chOff x="-1" y="5043119"/>
            <a:chExt cx="12192000" cy="1814883"/>
          </a:xfrm>
        </p:grpSpPr>
        <p:pic>
          <p:nvPicPr>
            <p:cNvPr id="171" name="Google Shape;171;p5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8"/>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73" name="Google Shape;173;p5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1"/>
        <p:cNvGrpSpPr/>
        <p:nvPr/>
      </p:nvGrpSpPr>
      <p:grpSpPr>
        <a:xfrm>
          <a:off x="0" y="0"/>
          <a:ext cx="0" cy="0"/>
          <a:chOff x="0" y="0"/>
          <a:chExt cx="0" cy="0"/>
        </a:xfrm>
      </p:grpSpPr>
      <p:sp>
        <p:nvSpPr>
          <p:cNvPr id="182" name="Google Shape;182;p59"/>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3" name="Google Shape;183;p59"/>
          <p:cNvGrpSpPr/>
          <p:nvPr/>
        </p:nvGrpSpPr>
        <p:grpSpPr>
          <a:xfrm>
            <a:off x="-208789" y="0"/>
            <a:ext cx="12609576" cy="2174490"/>
            <a:chOff x="-1" y="5043119"/>
            <a:chExt cx="12192000" cy="1814883"/>
          </a:xfrm>
        </p:grpSpPr>
        <p:pic>
          <p:nvPicPr>
            <p:cNvPr id="184" name="Google Shape;184;p5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9"/>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86" name="Google Shape;186;p5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94"/>
        <p:cNvGrpSpPr/>
        <p:nvPr/>
      </p:nvGrpSpPr>
      <p:grpSpPr>
        <a:xfrm>
          <a:off x="0" y="0"/>
          <a:ext cx="0" cy="0"/>
          <a:chOff x="0" y="0"/>
          <a:chExt cx="0" cy="0"/>
        </a:xfrm>
      </p:grpSpPr>
      <p:sp>
        <p:nvSpPr>
          <p:cNvPr id="195" name="Google Shape;195;p60"/>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6" name="Google Shape;196;p60"/>
          <p:cNvGrpSpPr/>
          <p:nvPr/>
        </p:nvGrpSpPr>
        <p:grpSpPr>
          <a:xfrm>
            <a:off x="-208789" y="0"/>
            <a:ext cx="12609576" cy="2174490"/>
            <a:chOff x="-1" y="5043119"/>
            <a:chExt cx="12192000" cy="1814883"/>
          </a:xfrm>
        </p:grpSpPr>
        <p:pic>
          <p:nvPicPr>
            <p:cNvPr id="197" name="Google Shape;197;p6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8" name="Google Shape;198;p60"/>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99" name="Google Shape;199;p6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0" name="Google Shape;200;p6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6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6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6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7"/>
        <p:cNvGrpSpPr/>
        <p:nvPr/>
      </p:nvGrpSpPr>
      <p:grpSpPr>
        <a:xfrm>
          <a:off x="0" y="0"/>
          <a:ext cx="0" cy="0"/>
          <a:chOff x="0" y="0"/>
          <a:chExt cx="0" cy="0"/>
        </a:xfrm>
      </p:grpSpPr>
      <p:sp>
        <p:nvSpPr>
          <p:cNvPr id="208" name="Google Shape;208;p61"/>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61"/>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61"/>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p61"/>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2" name="Google Shape;212;p6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6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14"/>
        <p:cNvGrpSpPr/>
        <p:nvPr/>
      </p:nvGrpSpPr>
      <p:grpSpPr>
        <a:xfrm>
          <a:off x="0" y="0"/>
          <a:ext cx="0" cy="0"/>
          <a:chOff x="0" y="0"/>
          <a:chExt cx="0" cy="0"/>
        </a:xfrm>
      </p:grpSpPr>
      <p:sp>
        <p:nvSpPr>
          <p:cNvPr id="215" name="Google Shape;215;p6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6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6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p6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9" name="Google Shape;219;p6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6"/>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3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6"/>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222"/>
        <p:cNvGrpSpPr/>
        <p:nvPr/>
      </p:nvGrpSpPr>
      <p:grpSpPr>
        <a:xfrm>
          <a:off x="0" y="0"/>
          <a:ext cx="0" cy="0"/>
          <a:chOff x="0" y="0"/>
          <a:chExt cx="0" cy="0"/>
        </a:xfrm>
      </p:grpSpPr>
      <p:sp>
        <p:nvSpPr>
          <p:cNvPr id="223" name="Google Shape;223;p64"/>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400"/>
              <a:buFont typeface="Arial"/>
              <a:buNone/>
              <a:defRPr sz="44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6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4"/>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64"/>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9797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6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797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p64"/>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9" name="Google Shape;29;p3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0" name="Google Shape;30;p3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33"/>
        <p:cNvGrpSpPr/>
        <p:nvPr/>
      </p:nvGrpSpPr>
      <p:grpSpPr>
        <a:xfrm>
          <a:off x="0" y="0"/>
          <a:ext cx="0" cy="0"/>
          <a:chOff x="0" y="0"/>
          <a:chExt cx="0" cy="0"/>
        </a:xfrm>
      </p:grpSpPr>
      <p:grpSp>
        <p:nvGrpSpPr>
          <p:cNvPr id="34" name="Google Shape;34;p38"/>
          <p:cNvGrpSpPr/>
          <p:nvPr/>
        </p:nvGrpSpPr>
        <p:grpSpPr>
          <a:xfrm>
            <a:off x="0" y="5303520"/>
            <a:ext cx="12191999" cy="1639827"/>
            <a:chOff x="0" y="5303520"/>
            <a:chExt cx="12191999" cy="1639827"/>
          </a:xfrm>
        </p:grpSpPr>
        <p:pic>
          <p:nvPicPr>
            <p:cNvPr id="35" name="Google Shape;35;p38"/>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36" name="Google Shape;36;p38"/>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37" name="Google Shape;3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40"/>
        <p:cNvGrpSpPr/>
        <p:nvPr/>
      </p:nvGrpSpPr>
      <p:grpSpPr>
        <a:xfrm>
          <a:off x="0" y="0"/>
          <a:ext cx="0" cy="0"/>
          <a:chOff x="0" y="0"/>
          <a:chExt cx="0" cy="0"/>
        </a:xfrm>
      </p:grpSpPr>
      <p:sp>
        <p:nvSpPr>
          <p:cNvPr id="41" name="Google Shape;41;p39"/>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9"/>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39"/>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39"/>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45" name="Google Shape;45;p3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47"/>
        <p:cNvGrpSpPr/>
        <p:nvPr/>
      </p:nvGrpSpPr>
      <p:grpSpPr>
        <a:xfrm>
          <a:off x="0" y="0"/>
          <a:ext cx="0" cy="0"/>
          <a:chOff x="0" y="0"/>
          <a:chExt cx="0" cy="0"/>
        </a:xfrm>
      </p:grpSpPr>
      <p:grpSp>
        <p:nvGrpSpPr>
          <p:cNvPr id="48" name="Google Shape;48;p40"/>
          <p:cNvGrpSpPr/>
          <p:nvPr/>
        </p:nvGrpSpPr>
        <p:grpSpPr>
          <a:xfrm>
            <a:off x="0" y="5303520"/>
            <a:ext cx="12191999" cy="1639827"/>
            <a:chOff x="0" y="5303520"/>
            <a:chExt cx="12191999" cy="1639827"/>
          </a:xfrm>
        </p:grpSpPr>
        <p:pic>
          <p:nvPicPr>
            <p:cNvPr id="49" name="Google Shape;49;p40"/>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50" name="Google Shape;50;p40"/>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51" name="Google Shape;51;p4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54"/>
        <p:cNvGrpSpPr/>
        <p:nvPr/>
      </p:nvGrpSpPr>
      <p:grpSpPr>
        <a:xfrm>
          <a:off x="0" y="0"/>
          <a:ext cx="0" cy="0"/>
          <a:chOff x="0" y="0"/>
          <a:chExt cx="0" cy="0"/>
        </a:xfrm>
      </p:grpSpPr>
      <p:sp>
        <p:nvSpPr>
          <p:cNvPr id="55" name="Google Shape;55;p4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 name="Google Shape;56;p41"/>
          <p:cNvGrpSpPr/>
          <p:nvPr/>
        </p:nvGrpSpPr>
        <p:grpSpPr>
          <a:xfrm>
            <a:off x="-208789" y="0"/>
            <a:ext cx="12609576" cy="2174490"/>
            <a:chOff x="-1" y="5043119"/>
            <a:chExt cx="12192000" cy="1814883"/>
          </a:xfrm>
        </p:grpSpPr>
        <p:pic>
          <p:nvPicPr>
            <p:cNvPr id="57" name="Google Shape;57;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58" name="Google Shape;58;p4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59" name="Google Shape;59;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60" name="Google Shape;60;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 name="Google Shape;69;p42"/>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0" name="Google Shape;70;p42"/>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42"/>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35" name="Google Shape;235;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br>
              <a:rPr lang="ar-JO" sz="4400" b="1" dirty="0">
                <a:solidFill>
                  <a:srgbClr val="35B2B4"/>
                </a:solidFill>
                <a:latin typeface="Helvetica Neue"/>
                <a:sym typeface="Helvetica Neue"/>
              </a:rPr>
            </a:br>
            <a:r>
              <a:rPr lang="ar-JO" sz="4400" b="1" dirty="0">
                <a:solidFill>
                  <a:srgbClr val="35B2B4"/>
                </a:solidFill>
                <a:latin typeface="Helvetica Neue"/>
                <a:sym typeface="Helvetica Neue"/>
              </a:rPr>
              <a:t>الحزمة </a:t>
            </a:r>
            <a:r>
              <a:rPr lang="ar-JO" sz="4400" b="1">
                <a:solidFill>
                  <a:srgbClr val="35B2B4"/>
                </a:solidFill>
                <a:latin typeface="Helvetica Neue"/>
                <a:sym typeface="Helvetica Neue"/>
              </a:rPr>
              <a:t>التدريبية </a:t>
            </a:r>
            <a:endParaRPr sz="3600" b="1" i="0" u="none" strike="noStrike" cap="none" dirty="0">
              <a:solidFill>
                <a:srgbClr val="405E79"/>
              </a:solidFill>
              <a:latin typeface="Helvetica Neue"/>
              <a:ea typeface="Helvetica Neue"/>
              <a:cs typeface="Helvetica Neue"/>
              <a:sym typeface="Helvetica Neue"/>
            </a:endParaRPr>
          </a:p>
          <a:p>
            <a:pPr algn="r" rtl="1">
              <a:lnSpc>
                <a:spcPct val="90000"/>
              </a:lnSpc>
              <a:spcBef>
                <a:spcPts val="1000"/>
              </a:spcBef>
              <a:buClr>
                <a:srgbClr val="AC6B97"/>
              </a:buClr>
              <a:buSzPts val="3600"/>
            </a:pPr>
            <a:r>
              <a:rPr lang="en-US" sz="3600" b="1" dirty="0" err="1">
                <a:solidFill>
                  <a:srgbClr val="AC6B97"/>
                </a:solidFill>
                <a:latin typeface="Helvetica Neue"/>
              </a:rPr>
              <a:t>مجموعة</a:t>
            </a:r>
            <a:r>
              <a:rPr lang="en-US" sz="3600" b="1" dirty="0">
                <a:solidFill>
                  <a:srgbClr val="AC6B97"/>
                </a:solidFill>
                <a:latin typeface="Helvetica Neue"/>
              </a:rPr>
              <a:t> </a:t>
            </a:r>
            <a:r>
              <a:rPr lang="en-US" sz="3600" b="1" dirty="0" err="1">
                <a:solidFill>
                  <a:srgbClr val="AC6B97"/>
                </a:solidFill>
                <a:latin typeface="Helvetica Neue"/>
              </a:rPr>
              <a:t>أدوات</a:t>
            </a:r>
            <a:r>
              <a:rPr lang="en-US" sz="3600" b="1" dirty="0">
                <a:solidFill>
                  <a:srgbClr val="AC6B97"/>
                </a:solidFill>
                <a:latin typeface="Helvetica Neue"/>
              </a:rPr>
              <a:t> </a:t>
            </a:r>
            <a:r>
              <a:rPr lang="en-US" sz="3600" b="1" dirty="0" err="1">
                <a:solidFill>
                  <a:srgbClr val="AC6B97"/>
                </a:solidFill>
                <a:latin typeface="Helvetica Neue"/>
              </a:rPr>
              <a:t>العمل</a:t>
            </a:r>
            <a:r>
              <a:rPr lang="en-US" sz="3600" b="1" dirty="0">
                <a:solidFill>
                  <a:srgbClr val="AC6B97"/>
                </a:solidFill>
                <a:latin typeface="Helvetica Neue"/>
              </a:rPr>
              <a:t> </a:t>
            </a:r>
            <a:r>
              <a:rPr lang="en-US" sz="3600" b="1" dirty="0" err="1">
                <a:solidFill>
                  <a:srgbClr val="AC6B97"/>
                </a:solidFill>
                <a:latin typeface="Helvetica Neue"/>
              </a:rPr>
              <a:t>المشترك</a:t>
            </a:r>
            <a:r>
              <a:rPr lang="en-US" sz="3600" b="1" dirty="0">
                <a:solidFill>
                  <a:srgbClr val="AC6B97"/>
                </a:solidFill>
                <a:latin typeface="Helvetica Neue"/>
              </a:rPr>
              <a:t> </a:t>
            </a:r>
            <a:r>
              <a:rPr lang="en-US" sz="3600" b="1" dirty="0" err="1">
                <a:solidFill>
                  <a:srgbClr val="AC6B97"/>
                </a:solidFill>
                <a:latin typeface="Helvetica Neue"/>
              </a:rPr>
              <a:t>بين</a:t>
            </a:r>
            <a:r>
              <a:rPr lang="en-US" sz="3600" b="1" dirty="0">
                <a:solidFill>
                  <a:srgbClr val="AC6B97"/>
                </a:solidFill>
                <a:latin typeface="Helvetica Neue"/>
              </a:rPr>
              <a:t> </a:t>
            </a:r>
            <a:r>
              <a:rPr lang="en-US" sz="3600" b="1" dirty="0" err="1">
                <a:solidFill>
                  <a:srgbClr val="AC6B97"/>
                </a:solidFill>
                <a:latin typeface="Helvetica Neue"/>
              </a:rPr>
              <a:t>الوكالات</a:t>
            </a:r>
            <a:r>
              <a:rPr lang="en-US" sz="3600" b="1" dirty="0">
                <a:solidFill>
                  <a:srgbClr val="AC6B97"/>
                </a:solidFill>
                <a:latin typeface="Helvetica Neue"/>
              </a:rPr>
              <a:t>: </a:t>
            </a:r>
            <a:r>
              <a:rPr lang="en-US" sz="3600" b="1" dirty="0" err="1">
                <a:solidFill>
                  <a:srgbClr val="AC6B97"/>
                </a:solidFill>
                <a:latin typeface="Helvetica Neue"/>
              </a:rPr>
              <a:t>منع</a:t>
            </a:r>
            <a:r>
              <a:rPr lang="en-US" sz="3600" b="1" dirty="0">
                <a:solidFill>
                  <a:srgbClr val="AC6B97"/>
                </a:solidFill>
                <a:latin typeface="Helvetica Neue"/>
              </a:rPr>
              <a:t> </a:t>
            </a:r>
            <a:r>
              <a:rPr lang="en-US" sz="3600" b="1" dirty="0" err="1">
                <a:solidFill>
                  <a:srgbClr val="AC6B97"/>
                </a:solidFill>
                <a:latin typeface="Helvetica Neue"/>
              </a:rPr>
              <a:t>عمل</a:t>
            </a:r>
            <a:r>
              <a:rPr lang="en-US" sz="3600" b="1" dirty="0">
                <a:solidFill>
                  <a:srgbClr val="AC6B97"/>
                </a:solidFill>
                <a:latin typeface="Helvetica Neue"/>
              </a:rPr>
              <a:t> </a:t>
            </a:r>
            <a:r>
              <a:rPr lang="en-US" sz="3600" b="1" dirty="0" err="1">
                <a:solidFill>
                  <a:srgbClr val="AC6B97"/>
                </a:solidFill>
                <a:latin typeface="Helvetica Neue"/>
              </a:rPr>
              <a:t>الأطفال</a:t>
            </a:r>
            <a:r>
              <a:rPr lang="en-US" sz="3600" b="1" dirty="0">
                <a:solidFill>
                  <a:srgbClr val="AC6B97"/>
                </a:solidFill>
                <a:latin typeface="Helvetica Neue"/>
              </a:rPr>
              <a:t> </a:t>
            </a:r>
            <a:r>
              <a:rPr lang="en-US" sz="3600" b="1" dirty="0" err="1">
                <a:solidFill>
                  <a:srgbClr val="AC6B97"/>
                </a:solidFill>
                <a:latin typeface="Helvetica Neue"/>
              </a:rPr>
              <a:t>في</a:t>
            </a:r>
            <a:r>
              <a:rPr lang="en-US" sz="3600" b="1" dirty="0">
                <a:solidFill>
                  <a:srgbClr val="AC6B97"/>
                </a:solidFill>
                <a:latin typeface="Helvetica Neue"/>
              </a:rPr>
              <a:t> </a:t>
            </a:r>
            <a:r>
              <a:rPr lang="en-US" sz="3600" b="1" dirty="0" err="1">
                <a:solidFill>
                  <a:srgbClr val="AC6B97"/>
                </a:solidFill>
                <a:latin typeface="Helvetica Neue"/>
              </a:rPr>
              <a:t>العمل</a:t>
            </a:r>
            <a:r>
              <a:rPr lang="en-US" sz="3600" b="1" dirty="0">
                <a:solidFill>
                  <a:srgbClr val="AC6B97"/>
                </a:solidFill>
                <a:latin typeface="Helvetica Neue"/>
              </a:rPr>
              <a:t> </a:t>
            </a:r>
            <a:r>
              <a:rPr lang="en-US" sz="3600" b="1" dirty="0" err="1">
                <a:solidFill>
                  <a:srgbClr val="AC6B97"/>
                </a:solidFill>
                <a:latin typeface="Helvetica Neue"/>
              </a:rPr>
              <a:t>الإنساني</a:t>
            </a:r>
            <a:r>
              <a:rPr lang="en-US" sz="3600" b="1" dirty="0">
                <a:solidFill>
                  <a:srgbClr val="AC6B97"/>
                </a:solidFill>
                <a:latin typeface="Helvetica Neue"/>
              </a:rPr>
              <a:t> </a:t>
            </a:r>
            <a:r>
              <a:rPr lang="en-US" sz="3600" b="1" dirty="0" err="1">
                <a:solidFill>
                  <a:srgbClr val="AC6B97"/>
                </a:solidFill>
                <a:latin typeface="Helvetica Neue"/>
              </a:rPr>
              <a:t>والإستجابة</a:t>
            </a:r>
            <a:r>
              <a:rPr lang="en-US" sz="3600" b="1" dirty="0">
                <a:solidFill>
                  <a:srgbClr val="AC6B97"/>
                </a:solidFill>
                <a:latin typeface="Helvetica Neue"/>
              </a:rPr>
              <a:t> </a:t>
            </a:r>
            <a:r>
              <a:rPr lang="en-US" sz="3600" b="1" dirty="0" err="1">
                <a:solidFill>
                  <a:srgbClr val="AC6B97"/>
                </a:solidFill>
                <a:latin typeface="Helvetica Neue"/>
              </a:rPr>
              <a:t>له</a:t>
            </a:r>
            <a:endParaRPr lang="en-US" sz="3600" b="1" dirty="0">
              <a:solidFill>
                <a:srgbClr val="AC6B97"/>
              </a:solidFill>
              <a:latin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10"/>
          <p:cNvGrpSpPr/>
          <p:nvPr/>
        </p:nvGrpSpPr>
        <p:grpSpPr>
          <a:xfrm>
            <a:off x="0" y="0"/>
            <a:ext cx="12192000" cy="6857999"/>
            <a:chOff x="0" y="0"/>
            <a:chExt cx="12192000" cy="6857999"/>
          </a:xfrm>
        </p:grpSpPr>
        <p:sp>
          <p:nvSpPr>
            <p:cNvPr id="312" name="Google Shape;312;p10"/>
            <p:cNvSpPr/>
            <p:nvPr/>
          </p:nvSpPr>
          <p:spPr>
            <a:xfrm>
              <a:off x="0" y="0"/>
              <a:ext cx="12192000" cy="6857999"/>
            </a:xfrm>
            <a:prstGeom prst="roundRect">
              <a:avLst>
                <a:gd name="adj" fmla="val 8500"/>
              </a:avLst>
            </a:prstGeom>
            <a:solidFill>
              <a:srgbClr val="9746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0"/>
            <p:cNvSpPr txBox="1"/>
            <p:nvPr/>
          </p:nvSpPr>
          <p:spPr>
            <a:xfrm>
              <a:off x="170734" y="170734"/>
              <a:ext cx="11850532" cy="6516531"/>
            </a:xfrm>
            <a:prstGeom prst="rect">
              <a:avLst/>
            </a:prstGeom>
            <a:noFill/>
            <a:ln>
              <a:noFill/>
            </a:ln>
          </p:spPr>
          <p:txBody>
            <a:bodyPr spcFirstLastPara="1" wrap="square" lIns="129525" tIns="129525" rIns="129525" bIns="5322550" anchor="t" anchorCtr="0">
              <a:noAutofit/>
            </a:bodyPr>
            <a:lstStyle/>
            <a:p>
              <a:pPr rtl="1"/>
              <a:r>
                <a:rPr lang="ar-SA" dirty="0"/>
                <a:t> </a:t>
              </a:r>
              <a:endParaRPr lang="en-US" dirty="0"/>
            </a:p>
            <a:p>
              <a:pPr algn="r" rtl="1"/>
              <a:r>
                <a:rPr lang="ar-SA" sz="3400" b="1" dirty="0">
                  <a:solidFill>
                    <a:schemeClr val="lt1"/>
                  </a:solidFill>
                  <a:latin typeface="Calibri"/>
                  <a:cs typeface="Calibri"/>
                </a:rPr>
                <a:t>الاعتبارات الرئيسية التي تؤثر على دور الأمن الغذائي وسبل العيش (التخطيط الاستراتيجي والاستجابة)</a:t>
              </a:r>
              <a:endParaRPr lang="en-US" sz="3400" b="1" dirty="0">
                <a:solidFill>
                  <a:schemeClr val="lt1"/>
                </a:solidFill>
                <a:latin typeface="Calibri"/>
                <a:cs typeface="Calibri"/>
              </a:endParaRPr>
            </a:p>
            <a:p>
              <a:pPr rtl="1"/>
              <a:r>
                <a:rPr lang="en-US" dirty="0"/>
                <a:t> </a:t>
              </a:r>
            </a:p>
            <a:p>
              <a:pPr marL="0" marR="0" lvl="0" indent="0" algn="l" rtl="0">
                <a:lnSpc>
                  <a:spcPct val="90000"/>
                </a:lnSpc>
                <a:spcBef>
                  <a:spcPts val="0"/>
                </a:spcBef>
                <a:spcAft>
                  <a:spcPts val="0"/>
                </a:spcAft>
                <a:buClr>
                  <a:schemeClr val="lt1"/>
                </a:buClr>
                <a:buSzPts val="3400"/>
                <a:buFont typeface="Calibri"/>
                <a:buNone/>
              </a:pPr>
              <a:r>
                <a:rPr lang="en-GB" sz="3400" b="1"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14" name="Google Shape;314;p10"/>
            <p:cNvSpPr/>
            <p:nvPr/>
          </p:nvSpPr>
          <p:spPr>
            <a:xfrm>
              <a:off x="304800" y="1714499"/>
              <a:ext cx="1828800" cy="2353418"/>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0"/>
            <p:cNvSpPr txBox="1"/>
            <p:nvPr/>
          </p:nvSpPr>
          <p:spPr>
            <a:xfrm>
              <a:off x="361042" y="1770741"/>
              <a:ext cx="1716316" cy="2240934"/>
            </a:xfrm>
            <a:prstGeom prst="rect">
              <a:avLst/>
            </a:prstGeom>
            <a:noFill/>
            <a:ln>
              <a:noFill/>
            </a:ln>
          </p:spPr>
          <p:txBody>
            <a:bodyPr spcFirstLastPara="1" wrap="square" lIns="91425" tIns="91425" rIns="91425" bIns="91425" anchor="ctr" anchorCtr="0">
              <a:noAutofit/>
            </a:bodyPr>
            <a:lstStyle/>
            <a:p>
              <a:pPr rtl="1"/>
              <a:r>
                <a:rPr lang="ar-SA" dirty="0"/>
                <a:t> </a:t>
              </a:r>
              <a:endParaRPr lang="en-US" dirty="0"/>
            </a:p>
            <a:p>
              <a:pPr rtl="1"/>
              <a:r>
                <a:rPr lang="ar-SA" sz="2400" dirty="0">
                  <a:latin typeface="Calibri"/>
                  <a:cs typeface="Calibri"/>
                </a:rPr>
                <a:t>... أن تكون منسقة ومشتركة بين الوكالات</a:t>
              </a:r>
              <a:endParaRPr lang="en-US" sz="2400" dirty="0">
                <a:latin typeface="Calibri"/>
                <a:cs typeface="Calibri"/>
              </a:endParaRPr>
            </a:p>
            <a:p>
              <a:pPr rtl="1"/>
              <a:r>
                <a:rPr lang="en-US" dirty="0"/>
                <a:t> </a:t>
              </a:r>
            </a:p>
          </p:txBody>
        </p:sp>
        <p:sp>
          <p:nvSpPr>
            <p:cNvPr id="316" name="Google Shape;316;p10"/>
            <p:cNvSpPr/>
            <p:nvPr/>
          </p:nvSpPr>
          <p:spPr>
            <a:xfrm>
              <a:off x="304800" y="4157572"/>
              <a:ext cx="1828800" cy="2353418"/>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0"/>
            <p:cNvSpPr txBox="1"/>
            <p:nvPr/>
          </p:nvSpPr>
          <p:spPr>
            <a:xfrm>
              <a:off x="361042" y="4252402"/>
              <a:ext cx="1716315" cy="2240934"/>
            </a:xfrm>
            <a:prstGeom prst="rect">
              <a:avLst/>
            </a:prstGeom>
            <a:noFill/>
            <a:ln>
              <a:noFill/>
            </a:ln>
          </p:spPr>
          <p:txBody>
            <a:bodyPr spcFirstLastPara="1" wrap="square" lIns="91425" tIns="91425" rIns="91425" bIns="91425" anchor="ctr" anchorCtr="0">
              <a:noAutofit/>
            </a:bodyPr>
            <a:lstStyle/>
            <a:p>
              <a:pPr algn="ctr">
                <a:lnSpc>
                  <a:spcPct val="90000"/>
                </a:lnSpc>
                <a:buClr>
                  <a:schemeClr val="dk1"/>
                </a:buClr>
                <a:buSzPts val="2400"/>
              </a:pPr>
              <a:r>
                <a:rPr lang="en-US" altLang="en-US" dirty="0">
                  <a:solidFill>
                    <a:srgbClr val="202124"/>
                  </a:solidFill>
                  <a:latin typeface="inherit"/>
                </a:rPr>
                <a:t>... </a:t>
              </a:r>
              <a:r>
                <a:rPr lang="ar-SA" altLang="en-US" sz="2000" b="1" dirty="0">
                  <a:solidFill>
                    <a:srgbClr val="202124"/>
                  </a:solidFill>
                  <a:latin typeface="inherit"/>
                  <a:cs typeface="Arial" panose="020B0604020202020204" pitchFamily="34" charset="0"/>
                </a:rPr>
                <a:t>أن تستند إلى تحليل الوضع والأدلة</a:t>
              </a:r>
              <a:r>
                <a:rPr lang="en-US" altLang="en-US" sz="2000" b="1" dirty="0">
                  <a:solidFill>
                    <a:schemeClr val="tx1"/>
                  </a:solidFill>
                </a:rPr>
                <a:t> </a:t>
              </a:r>
              <a:endParaRPr lang="en-US" altLang="en-US" sz="2000" b="1" dirty="0">
                <a:solidFill>
                  <a:schemeClr val="tx1"/>
                </a:solidFill>
                <a:latin typeface="Arial" panose="020B0604020202020204" pitchFamily="34" charset="0"/>
              </a:endParaRPr>
            </a:p>
            <a:p>
              <a:pPr lvl="0" algn="ctr">
                <a:lnSpc>
                  <a:spcPct val="90000"/>
                </a:lnSpc>
                <a:buClr>
                  <a:schemeClr val="dk1"/>
                </a:buClr>
                <a:buSzPts val="2400"/>
              </a:pPr>
              <a:endParaRPr sz="1400" b="0" i="0" u="none" strike="noStrike" cap="none" dirty="0">
                <a:solidFill>
                  <a:srgbClr val="000000"/>
                </a:solidFill>
                <a:latin typeface="Arial"/>
                <a:ea typeface="Arial"/>
                <a:cs typeface="Arial"/>
                <a:sym typeface="Arial"/>
              </a:endParaRPr>
            </a:p>
          </p:txBody>
        </p:sp>
        <p:sp>
          <p:nvSpPr>
            <p:cNvPr id="318" name="Google Shape;318;p10"/>
            <p:cNvSpPr/>
            <p:nvPr/>
          </p:nvSpPr>
          <p:spPr>
            <a:xfrm>
              <a:off x="2416620" y="1714499"/>
              <a:ext cx="9492358" cy="4800599"/>
            </a:xfrm>
            <a:prstGeom prst="roundRect">
              <a:avLst>
                <a:gd name="adj" fmla="val 10500"/>
              </a:avLst>
            </a:prstGeom>
            <a:solidFill>
              <a:srgbClr val="E3D3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0"/>
            <p:cNvSpPr txBox="1"/>
            <p:nvPr/>
          </p:nvSpPr>
          <p:spPr>
            <a:xfrm>
              <a:off x="2564255" y="1862134"/>
              <a:ext cx="9197088" cy="4505329"/>
            </a:xfrm>
            <a:prstGeom prst="rect">
              <a:avLst/>
            </a:prstGeom>
            <a:noFill/>
            <a:ln>
              <a:noFill/>
            </a:ln>
          </p:spPr>
          <p:txBody>
            <a:bodyPr spcFirstLastPara="1" wrap="square" lIns="129525" tIns="129525" rIns="129525" bIns="3048375" anchor="t" anchorCtr="0">
              <a:noAutofit/>
            </a:bodyPr>
            <a:lstStyle/>
            <a:p>
              <a:pPr marL="0" marR="0" lvl="0" indent="0" algn="l" rtl="0">
                <a:lnSpc>
                  <a:spcPct val="90000"/>
                </a:lnSpc>
                <a:spcBef>
                  <a:spcPts val="0"/>
                </a:spcBef>
                <a:spcAft>
                  <a:spcPts val="0"/>
                </a:spcAft>
                <a:buClr>
                  <a:srgbClr val="026794"/>
                </a:buClr>
                <a:buSzPts val="3400"/>
                <a:buFont typeface="Calibri"/>
                <a:buNone/>
              </a:pPr>
              <a:r>
                <a:rPr lang="en-GB" sz="3400" b="1" i="0" u="none" strike="noStrike" cap="none" dirty="0">
                  <a:solidFill>
                    <a:srgbClr val="026794"/>
                  </a:solidFill>
                  <a:latin typeface="Calibri"/>
                  <a:ea typeface="Calibri"/>
                  <a:cs typeface="Calibri"/>
                  <a:sym typeface="Calibri"/>
                </a:rPr>
                <a:t>RESPONSE PLANNING SHOULD BE BASED ON... </a:t>
              </a:r>
              <a:endParaRPr sz="1400" b="0" i="0" u="none" strike="noStrike" cap="none" dirty="0">
                <a:solidFill>
                  <a:srgbClr val="000000"/>
                </a:solidFill>
                <a:latin typeface="Arial"/>
                <a:ea typeface="Arial"/>
                <a:cs typeface="Arial"/>
                <a:sym typeface="Arial"/>
              </a:endParaRPr>
            </a:p>
          </p:txBody>
        </p:sp>
        <p:sp>
          <p:nvSpPr>
            <p:cNvPr id="320" name="Google Shape;320;p10"/>
            <p:cNvSpPr/>
            <p:nvPr/>
          </p:nvSpPr>
          <p:spPr>
            <a:xfrm>
              <a:off x="2631079" y="2970740"/>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0"/>
            <p:cNvSpPr txBox="1"/>
            <p:nvPr/>
          </p:nvSpPr>
          <p:spPr>
            <a:xfrm>
              <a:off x="2659265" y="2998926"/>
              <a:ext cx="1833388" cy="860148"/>
            </a:xfrm>
            <a:prstGeom prst="rect">
              <a:avLst/>
            </a:prstGeom>
            <a:noFill/>
            <a:ln>
              <a:noFill/>
            </a:ln>
          </p:spPr>
          <p:txBody>
            <a:bodyPr spcFirstLastPara="1" wrap="square" lIns="64750" tIns="64750" rIns="64750" bIns="64750" anchor="ctr" anchorCtr="0">
              <a:noAutofit/>
            </a:bodyPr>
            <a:lstStyle/>
            <a:p>
              <a:pPr rtl="1"/>
              <a:r>
                <a:rPr lang="ar-SA" dirty="0"/>
                <a:t>عمالة الأطفال ذات الأولوية (حسب الحجم ، والخطورة ، </a:t>
              </a:r>
              <a:r>
                <a:rPr lang="ar-JO" dirty="0"/>
                <a:t>والضرورة</a:t>
              </a:r>
              <a:r>
                <a:rPr lang="ar-SA" dirty="0"/>
                <a:t>)</a:t>
              </a:r>
              <a:endParaRPr lang="en-US" dirty="0"/>
            </a:p>
          </p:txBody>
        </p:sp>
        <p:sp>
          <p:nvSpPr>
            <p:cNvPr id="322" name="Google Shape;322;p10"/>
            <p:cNvSpPr/>
            <p:nvPr/>
          </p:nvSpPr>
          <p:spPr>
            <a:xfrm>
              <a:off x="2631079" y="4078471"/>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0"/>
            <p:cNvSpPr txBox="1"/>
            <p:nvPr/>
          </p:nvSpPr>
          <p:spPr>
            <a:xfrm>
              <a:off x="2659265" y="4106657"/>
              <a:ext cx="1833388" cy="860148"/>
            </a:xfrm>
            <a:prstGeom prst="rect">
              <a:avLst/>
            </a:prstGeom>
            <a:noFill/>
            <a:ln>
              <a:noFill/>
            </a:ln>
          </p:spPr>
          <p:txBody>
            <a:bodyPr spcFirstLastPara="1" wrap="square" lIns="64750" tIns="64750" rIns="64750" bIns="64750" anchor="ctr" anchorCtr="0">
              <a:noAutofit/>
            </a:bodyPr>
            <a:lstStyle/>
            <a:p>
              <a:pPr rtl="1"/>
              <a:r>
                <a:rPr lang="ar-SA" dirty="0"/>
                <a:t>الإطار الزمني (المدة / مرحلة الأزمة)</a:t>
              </a:r>
              <a:endParaRPr lang="en-US" dirty="0"/>
            </a:p>
            <a:p>
              <a:pPr rtl="1"/>
              <a:r>
                <a:rPr lang="en-US" dirty="0"/>
                <a:t> </a:t>
              </a:r>
            </a:p>
          </p:txBody>
        </p:sp>
        <p:sp>
          <p:nvSpPr>
            <p:cNvPr id="324" name="Google Shape;324;p10"/>
            <p:cNvSpPr/>
            <p:nvPr/>
          </p:nvSpPr>
          <p:spPr>
            <a:xfrm>
              <a:off x="2652849" y="5172199"/>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0"/>
            <p:cNvSpPr txBox="1"/>
            <p:nvPr/>
          </p:nvSpPr>
          <p:spPr>
            <a:xfrm>
              <a:off x="2681035" y="5200385"/>
              <a:ext cx="1833388" cy="860148"/>
            </a:xfrm>
            <a:prstGeom prst="rect">
              <a:avLst/>
            </a:prstGeom>
            <a:noFill/>
            <a:ln>
              <a:noFill/>
            </a:ln>
          </p:spPr>
          <p:txBody>
            <a:bodyPr spcFirstLastPara="1" wrap="square" lIns="64750" tIns="64750" rIns="64750" bIns="64750" anchor="ctr" anchorCtr="0">
              <a:noAutofit/>
            </a:bodyPr>
            <a:lstStyle/>
            <a:p>
              <a:pPr rtl="1"/>
              <a:r>
                <a:rPr lang="ar-SA" dirty="0"/>
                <a:t>تنسيق الاستجابات متعددة القطاعات</a:t>
              </a:r>
              <a:endParaRPr lang="en-US" dirty="0"/>
            </a:p>
            <a:p>
              <a:pPr algn="r" rtl="1"/>
              <a:r>
                <a:rPr lang="en-US" dirty="0"/>
                <a:t> </a:t>
              </a:r>
            </a:p>
          </p:txBody>
        </p:sp>
        <p:sp>
          <p:nvSpPr>
            <p:cNvPr id="326" name="Google Shape;326;p10"/>
            <p:cNvSpPr/>
            <p:nvPr/>
          </p:nvSpPr>
          <p:spPr>
            <a:xfrm>
              <a:off x="4815840" y="2764966"/>
              <a:ext cx="6766560" cy="3287477"/>
            </a:xfrm>
            <a:prstGeom prst="roundRect">
              <a:avLst>
                <a:gd name="adj" fmla="val 105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0"/>
            <p:cNvSpPr txBox="1"/>
            <p:nvPr/>
          </p:nvSpPr>
          <p:spPr>
            <a:xfrm>
              <a:off x="4916941" y="2866067"/>
              <a:ext cx="6564358" cy="3085275"/>
            </a:xfrm>
            <a:prstGeom prst="rect">
              <a:avLst/>
            </a:prstGeom>
            <a:noFill/>
            <a:ln>
              <a:noFill/>
            </a:ln>
          </p:spPr>
          <p:txBody>
            <a:bodyPr spcFirstLastPara="1" wrap="square" lIns="129525" tIns="129525" rIns="129525" bIns="1548375" anchor="t" anchorCtr="0">
              <a:noAutofit/>
            </a:bodyPr>
            <a:lstStyle/>
            <a:p>
              <a:pPr rtl="1"/>
              <a:r>
                <a:rPr lang="ar-SA" sz="3400" b="1" dirty="0">
                  <a:solidFill>
                    <a:schemeClr val="lt1"/>
                  </a:solidFill>
                  <a:latin typeface="Calibri"/>
                  <a:cs typeface="Calibri"/>
                </a:rPr>
                <a:t>يجب أن تستند خطط الاستجابة إلى ...</a:t>
              </a:r>
              <a:endParaRPr lang="en-US" sz="3400" b="1" dirty="0">
                <a:solidFill>
                  <a:schemeClr val="lt1"/>
                </a:solidFill>
                <a:latin typeface="Calibri"/>
                <a:cs typeface="Calibri"/>
              </a:endParaRPr>
            </a:p>
            <a:p>
              <a:pPr rtl="1"/>
              <a:r>
                <a:rPr lang="en-US" dirty="0"/>
                <a:t> </a:t>
              </a:r>
            </a:p>
            <a:p>
              <a:pPr marL="0" marR="0" lvl="0" indent="0" algn="l" rtl="0">
                <a:lnSpc>
                  <a:spcPct val="90000"/>
                </a:lnSpc>
                <a:spcBef>
                  <a:spcPts val="0"/>
                </a:spcBef>
                <a:spcAft>
                  <a:spcPts val="0"/>
                </a:spcAft>
                <a:buClr>
                  <a:schemeClr val="lt1"/>
                </a:buClr>
                <a:buSzPts val="3400"/>
                <a:buFont typeface="Calibri"/>
                <a:buNone/>
              </a:pPr>
              <a:endParaRPr sz="1400" b="0" i="0" u="none" strike="noStrike" cap="none" dirty="0">
                <a:solidFill>
                  <a:srgbClr val="000000"/>
                </a:solidFill>
                <a:latin typeface="Arial"/>
                <a:ea typeface="Arial"/>
                <a:cs typeface="Arial"/>
                <a:sym typeface="Arial"/>
              </a:endParaRPr>
            </a:p>
          </p:txBody>
        </p:sp>
        <p:sp>
          <p:nvSpPr>
            <p:cNvPr id="328" name="Google Shape;328;p10"/>
            <p:cNvSpPr/>
            <p:nvPr/>
          </p:nvSpPr>
          <p:spPr>
            <a:xfrm>
              <a:off x="4985004"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0"/>
            <p:cNvSpPr txBox="1"/>
            <p:nvPr/>
          </p:nvSpPr>
          <p:spPr>
            <a:xfrm>
              <a:off x="5022967" y="4701402"/>
              <a:ext cx="2023921" cy="1158513"/>
            </a:xfrm>
            <a:prstGeom prst="rect">
              <a:avLst/>
            </a:prstGeom>
            <a:noFill/>
            <a:ln>
              <a:noFill/>
            </a:ln>
          </p:spPr>
          <p:txBody>
            <a:bodyPr spcFirstLastPara="1" wrap="square" lIns="64750" tIns="64750" rIns="64750" bIns="64750" anchor="ctr" anchorCtr="0">
              <a:noAutofit/>
            </a:bodyPr>
            <a:lstStyle/>
            <a:p>
              <a:pPr rtl="1"/>
              <a:r>
                <a:rPr lang="ar-SA" b="1" dirty="0"/>
                <a:t>عدم الإيذاء: مسؤولية </a:t>
              </a:r>
              <a:r>
                <a:rPr lang="ar-SA" dirty="0"/>
                <a:t>جميع العاملين في المجال الإنساني</a:t>
              </a:r>
              <a:endParaRPr lang="en-US" dirty="0"/>
            </a:p>
            <a:p>
              <a:pPr rtl="1"/>
              <a:r>
                <a:rPr lang="en-US" dirty="0"/>
                <a:t> </a:t>
              </a:r>
            </a:p>
          </p:txBody>
        </p:sp>
        <p:sp>
          <p:nvSpPr>
            <p:cNvPr id="330" name="Google Shape;330;p10"/>
            <p:cNvSpPr/>
            <p:nvPr/>
          </p:nvSpPr>
          <p:spPr>
            <a:xfrm>
              <a:off x="7144590"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0"/>
            <p:cNvSpPr txBox="1"/>
            <p:nvPr/>
          </p:nvSpPr>
          <p:spPr>
            <a:xfrm>
              <a:off x="7181603" y="4715061"/>
              <a:ext cx="2023921" cy="1158513"/>
            </a:xfrm>
            <a:prstGeom prst="rect">
              <a:avLst/>
            </a:prstGeom>
            <a:noFill/>
            <a:ln>
              <a:noFill/>
            </a:ln>
          </p:spPr>
          <p:txBody>
            <a:bodyPr spcFirstLastPara="1" wrap="square" lIns="64750" tIns="64750" rIns="64750" bIns="64750" anchor="ctr" anchorCtr="0">
              <a:noAutofit/>
            </a:bodyPr>
            <a:lstStyle/>
            <a:p>
              <a:pPr rtl="1"/>
              <a:r>
                <a:rPr lang="ar-SA" b="1" dirty="0"/>
                <a:t>منع عمالة الأطفال: </a:t>
              </a:r>
              <a:r>
                <a:rPr lang="ar-SA" dirty="0"/>
                <a:t>يمكن لمعظم الوكالات أن تلعب دورًا</a:t>
              </a:r>
              <a:endParaRPr lang="en-US" dirty="0"/>
            </a:p>
            <a:p>
              <a:pPr rtl="1"/>
              <a:r>
                <a:rPr lang="en-US" dirty="0"/>
                <a:t> </a:t>
              </a:r>
            </a:p>
          </p:txBody>
        </p:sp>
        <p:sp>
          <p:nvSpPr>
            <p:cNvPr id="332" name="Google Shape;332;p10"/>
            <p:cNvSpPr/>
            <p:nvPr/>
          </p:nvSpPr>
          <p:spPr>
            <a:xfrm>
              <a:off x="9304177"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0"/>
            <p:cNvSpPr txBox="1"/>
            <p:nvPr/>
          </p:nvSpPr>
          <p:spPr>
            <a:xfrm>
              <a:off x="9342140" y="4701402"/>
              <a:ext cx="2023921" cy="1158513"/>
            </a:xfrm>
            <a:prstGeom prst="rect">
              <a:avLst/>
            </a:prstGeom>
            <a:noFill/>
            <a:ln>
              <a:noFill/>
            </a:ln>
          </p:spPr>
          <p:txBody>
            <a:bodyPr spcFirstLastPara="1" wrap="square" lIns="64750" tIns="64750" rIns="64750" bIns="64750" anchor="ctr" anchorCtr="0">
              <a:noAutofit/>
            </a:bodyPr>
            <a:lstStyle/>
            <a:p>
              <a:pPr algn="r" rtl="1"/>
              <a:r>
                <a:rPr lang="ar-SA" dirty="0"/>
                <a:t>ا</a:t>
              </a:r>
              <a:r>
                <a:rPr lang="ar-SA" b="1" dirty="0"/>
                <a:t>لاستجابة لعمالة الأطفال </a:t>
              </a:r>
              <a:r>
                <a:rPr lang="ar-SA" dirty="0"/>
                <a:t>، بما في ذلك أسوأ أشكالها: فقط من قبل الجهات المتخصصة</a:t>
              </a:r>
              <a:endParaRPr lang="en-US" dirty="0"/>
            </a:p>
            <a:p>
              <a:pPr algn="r" rtl="1"/>
              <a:r>
                <a:rPr lang="en-US" dirty="0"/>
                <a:t> </a:t>
              </a:r>
            </a:p>
          </p:txBody>
        </p:sp>
      </p:grpSp>
      <p:sp>
        <p:nvSpPr>
          <p:cNvPr id="334" name="Google Shape;334;p10"/>
          <p:cNvSpPr/>
          <p:nvPr/>
        </p:nvSpPr>
        <p:spPr>
          <a:xfrm>
            <a:off x="4963886" y="4027714"/>
            <a:ext cx="6444343" cy="566057"/>
          </a:xfrm>
          <a:prstGeom prst="roundRect">
            <a:avLst>
              <a:gd name="adj" fmla="val 16667"/>
            </a:avLst>
          </a:prstGeom>
          <a:solidFill>
            <a:srgbClr val="D3DEE9"/>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ar-SA" sz="2000" dirty="0"/>
              <a:t>... التفويض والقدرة التنظيمية ، ويمكن أن تشمل ...</a:t>
            </a:r>
            <a:endParaRPr lang="en-US" sz="2000" dirty="0"/>
          </a:p>
          <a:p>
            <a:pPr rtl="1"/>
            <a:r>
              <a:rPr lang="en-US" dirty="0"/>
              <a:t> </a:t>
            </a:r>
          </a:p>
        </p:txBody>
      </p:sp>
      <p:sp>
        <p:nvSpPr>
          <p:cNvPr id="2" name="Rectangle 1">
            <a:extLst>
              <a:ext uri="{FF2B5EF4-FFF2-40B4-BE49-F238E27FC236}">
                <a16:creationId xmlns:a16="http://schemas.microsoft.com/office/drawing/2014/main" id="{26C2904F-F55E-4F76-9540-8B70BEF04C0A}"/>
              </a:ext>
            </a:extLst>
          </p:cNvPr>
          <p:cNvSpPr>
            <a:spLocks noChangeArrowheads="1"/>
          </p:cNvSpPr>
          <p:nvPr/>
        </p:nvSpPr>
        <p:spPr bwMode="auto">
          <a:xfrm>
            <a:off x="12191935"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endParaRPr/>
          </a:p>
        </p:txBody>
      </p:sp>
      <p:sp>
        <p:nvSpPr>
          <p:cNvPr id="340" name="Google Shape;340;p1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400"/>
              <a:buNone/>
            </a:pPr>
            <a:endParaRPr/>
          </a:p>
        </p:txBody>
      </p:sp>
      <p:sp>
        <p:nvSpPr>
          <p:cNvPr id="341" name="Google Shape;341;p11"/>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en-GB" sz="1000" b="1" i="0" u="none" strike="noStrike" cap="none">
                <a:solidFill>
                  <a:schemeClr val="dk1"/>
                </a:solidFill>
                <a:latin typeface="Arial"/>
                <a:ea typeface="Arial"/>
                <a:cs typeface="Arial"/>
                <a:sym typeface="Arial"/>
              </a:rPr>
              <a:t> </a:t>
            </a:r>
            <a:br>
              <a:rPr lang="en-GB" sz="1000" b="1"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pSp>
        <p:nvGrpSpPr>
          <p:cNvPr id="342" name="Google Shape;342;p11"/>
          <p:cNvGrpSpPr/>
          <p:nvPr/>
        </p:nvGrpSpPr>
        <p:grpSpPr>
          <a:xfrm>
            <a:off x="204094" y="947057"/>
            <a:ext cx="3821354" cy="3821354"/>
            <a:chOff x="1591579" y="0"/>
            <a:chExt cx="3821354" cy="3821354"/>
          </a:xfrm>
        </p:grpSpPr>
        <p:sp>
          <p:nvSpPr>
            <p:cNvPr id="343" name="Google Shape;343;p11"/>
            <p:cNvSpPr/>
            <p:nvPr/>
          </p:nvSpPr>
          <p:spPr>
            <a:xfrm>
              <a:off x="1591579" y="0"/>
              <a:ext cx="3821354" cy="3821354"/>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1"/>
            <p:cNvSpPr txBox="1"/>
            <p:nvPr/>
          </p:nvSpPr>
          <p:spPr>
            <a:xfrm>
              <a:off x="2968031" y="191067"/>
              <a:ext cx="1068450" cy="57320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ar-JO" sz="1800" b="0" i="0" u="none" strike="noStrike" cap="none" dirty="0">
                  <a:solidFill>
                    <a:schemeClr val="lt1"/>
                  </a:solidFill>
                  <a:latin typeface="Calibri"/>
                  <a:ea typeface="Calibri"/>
                  <a:cs typeface="Calibri"/>
                  <a:sym typeface="Calibri"/>
                </a:rPr>
                <a:t>المجتمع</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500"/>
                <a:buFont typeface="Calibri"/>
                <a:buNone/>
              </a:pPr>
              <a:endParaRPr sz="1500" b="0" i="0" u="none" strike="noStrike" cap="none" dirty="0">
                <a:solidFill>
                  <a:schemeClr val="lt1"/>
                </a:solidFill>
                <a:latin typeface="Calibri"/>
                <a:ea typeface="Calibri"/>
                <a:cs typeface="Calibri"/>
                <a:sym typeface="Calibri"/>
              </a:endParaRPr>
            </a:p>
          </p:txBody>
        </p:sp>
        <p:sp>
          <p:nvSpPr>
            <p:cNvPr id="345" name="Google Shape;345;p11"/>
            <p:cNvSpPr/>
            <p:nvPr/>
          </p:nvSpPr>
          <p:spPr>
            <a:xfrm>
              <a:off x="1973714" y="764270"/>
              <a:ext cx="3057083" cy="3057083"/>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1"/>
            <p:cNvSpPr txBox="1"/>
            <p:nvPr/>
          </p:nvSpPr>
          <p:spPr>
            <a:xfrm>
              <a:off x="2968031" y="947695"/>
              <a:ext cx="1068450" cy="55027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47" name="Google Shape;347;p11"/>
            <p:cNvSpPr/>
            <p:nvPr/>
          </p:nvSpPr>
          <p:spPr>
            <a:xfrm>
              <a:off x="2355850" y="1528541"/>
              <a:ext cx="2292812" cy="2292812"/>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txBox="1"/>
            <p:nvPr/>
          </p:nvSpPr>
          <p:spPr>
            <a:xfrm>
              <a:off x="2968031" y="1700502"/>
              <a:ext cx="1068450" cy="51588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ar-JO" sz="1800" b="0" i="0" u="none" strike="noStrike" cap="none" dirty="0">
                  <a:solidFill>
                    <a:schemeClr val="lt1"/>
                  </a:solidFill>
                  <a:latin typeface="Calibri"/>
                  <a:ea typeface="Calibri"/>
                  <a:cs typeface="Calibri"/>
                  <a:sym typeface="Calibri"/>
                </a:rPr>
                <a:t>العائلة</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400"/>
                <a:buFont typeface="Calibri"/>
                <a:buNone/>
              </a:pPr>
              <a:endParaRPr sz="1400" b="0" i="0" u="none" strike="noStrike" cap="none" dirty="0">
                <a:solidFill>
                  <a:schemeClr val="lt1"/>
                </a:solidFill>
                <a:latin typeface="Calibri"/>
                <a:ea typeface="Calibri"/>
                <a:cs typeface="Calibri"/>
                <a:sym typeface="Calibri"/>
              </a:endParaRPr>
            </a:p>
          </p:txBody>
        </p:sp>
        <p:sp>
          <p:nvSpPr>
            <p:cNvPr id="349" name="Google Shape;349;p11"/>
            <p:cNvSpPr/>
            <p:nvPr/>
          </p:nvSpPr>
          <p:spPr>
            <a:xfrm>
              <a:off x="2721920" y="2292812"/>
              <a:ext cx="1528541" cy="1528541"/>
            </a:xfrm>
            <a:prstGeom prst="ellipse">
              <a:avLst/>
            </a:prstGeom>
            <a:solidFill>
              <a:srgbClr val="009F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txBox="1"/>
            <p:nvPr/>
          </p:nvSpPr>
          <p:spPr>
            <a:xfrm>
              <a:off x="2945770" y="2674947"/>
              <a:ext cx="1080842" cy="76427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ar-JO" sz="1800" b="0" i="0" u="none" strike="noStrike" cap="none" dirty="0">
                  <a:solidFill>
                    <a:schemeClr val="lt1"/>
                  </a:solidFill>
                  <a:latin typeface="Calibri"/>
                  <a:ea typeface="Arial"/>
                  <a:cs typeface="Calibri"/>
                  <a:sym typeface="Calibri"/>
                </a:rPr>
                <a:t>الطفل </a:t>
              </a:r>
              <a:endParaRPr sz="1400" b="0" i="0" u="none" strike="noStrike" cap="none" dirty="0">
                <a:solidFill>
                  <a:srgbClr val="000000"/>
                </a:solidFill>
                <a:latin typeface="Arial"/>
                <a:ea typeface="Arial"/>
                <a:cs typeface="Arial"/>
                <a:sym typeface="Arial"/>
              </a:endParaRPr>
            </a:p>
          </p:txBody>
        </p:sp>
      </p:grpSp>
      <p:sp>
        <p:nvSpPr>
          <p:cNvPr id="351" name="Google Shape;351;p11"/>
          <p:cNvSpPr txBox="1"/>
          <p:nvPr/>
        </p:nvSpPr>
        <p:spPr>
          <a:xfrm>
            <a:off x="3659198" y="1604261"/>
            <a:ext cx="8532802" cy="646290"/>
          </a:xfrm>
          <a:prstGeom prst="rect">
            <a:avLst/>
          </a:prstGeom>
          <a:solidFill>
            <a:schemeClr val="accent2"/>
          </a:solidFill>
          <a:ln>
            <a:noFill/>
          </a:ln>
        </p:spPr>
        <p:txBody>
          <a:bodyPr spcFirstLastPara="1" wrap="square" lIns="91425" tIns="45700" rIns="91425" bIns="45700" anchor="t" anchorCtr="0">
            <a:spAutoFit/>
          </a:bodyPr>
          <a:lstStyle/>
          <a:p>
            <a:pPr lvl="0" algn="r" eaLnBrk="0" fontAlgn="base" hangingPunct="0">
              <a:spcBef>
                <a:spcPct val="0"/>
              </a:spcBef>
              <a:spcAft>
                <a:spcPct val="0"/>
              </a:spcAft>
              <a:buClrTx/>
            </a:pPr>
            <a:r>
              <a:rPr lang="ar-SA" alt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إطار تشريعي وتنظيمي قوي • خدمات حكومية وظيفية ومزودة بالموارد (الخدمات الاجتماعية ، وكلاء الإرشاد الزراعي ، تفتيش العمل ، إلخ) • أنظمة إدارة معلومات عمالة الأطفال</a:t>
            </a:r>
            <a:r>
              <a:rPr lang="en-US" altLang="en-US" sz="1800" dirty="0">
                <a:solidFill>
                  <a:schemeClr val="bg1"/>
                </a:solidFill>
              </a:rPr>
              <a:t> </a:t>
            </a:r>
            <a:endParaRPr lang="en-US" altLang="en-US" sz="1800" dirty="0">
              <a:solidFill>
                <a:schemeClr val="bg1"/>
              </a:solidFill>
              <a:latin typeface="Arial" panose="020B0604020202020204" pitchFamily="34" charset="0"/>
            </a:endParaRPr>
          </a:p>
        </p:txBody>
      </p:sp>
      <p:sp>
        <p:nvSpPr>
          <p:cNvPr id="352" name="Google Shape;352;p11"/>
          <p:cNvSpPr txBox="1"/>
          <p:nvPr/>
        </p:nvSpPr>
        <p:spPr>
          <a:xfrm>
            <a:off x="3135086" y="2151562"/>
            <a:ext cx="9056914" cy="923289"/>
          </a:xfrm>
          <a:prstGeom prst="rect">
            <a:avLst/>
          </a:prstGeom>
          <a:solidFill>
            <a:srgbClr val="97467D"/>
          </a:solidFill>
          <a:ln>
            <a:noFill/>
          </a:ln>
        </p:spPr>
        <p:txBody>
          <a:bodyPr spcFirstLastPara="1" wrap="square" lIns="91425" tIns="45700" rIns="91425" bIns="45700" anchor="t" anchorCtr="0">
            <a:spAutoFit/>
          </a:bodyPr>
          <a:lstStyle/>
          <a:p>
            <a:pPr lvl="0" algn="r" eaLnBrk="0" fontAlgn="base" hangingPunct="0">
              <a:spcBef>
                <a:spcPct val="0"/>
              </a:spcBef>
              <a:spcAft>
                <a:spcPct val="0"/>
              </a:spcAft>
              <a:buClrTx/>
            </a:pPr>
            <a:r>
              <a:rPr lang="ar-SA" alt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أنظمة مراقبة عمالة الأطفال وتحديدها وإحالتها • موارد كافيةأصحاب المصلحة في المجتمع: المجتمع المدني والنقابات والمنتجون • الأعراف والمواقف والممارسات الاجتماعية التي ترفض عمالة الأطفال وتعزز التعليم والعمل الآمن والسلامة والصحة المهنيتين</a:t>
            </a:r>
            <a:r>
              <a:rPr lang="en-US" altLang="en-US" sz="1800" dirty="0">
                <a:solidFill>
                  <a:schemeClr val="bg1"/>
                </a:solidFill>
              </a:rPr>
              <a:t> </a:t>
            </a:r>
            <a:endParaRPr lang="en-US" altLang="en-US" sz="1800" dirty="0">
              <a:solidFill>
                <a:schemeClr val="bg1"/>
              </a:solidFill>
              <a:latin typeface="Arial" panose="020B0604020202020204" pitchFamily="34" charset="0"/>
            </a:endParaRPr>
          </a:p>
        </p:txBody>
      </p:sp>
      <p:sp>
        <p:nvSpPr>
          <p:cNvPr id="353" name="Google Shape;353;p11"/>
          <p:cNvSpPr txBox="1"/>
          <p:nvPr/>
        </p:nvSpPr>
        <p:spPr>
          <a:xfrm>
            <a:off x="2971800" y="2982559"/>
            <a:ext cx="9220200" cy="892512"/>
          </a:xfrm>
          <a:prstGeom prst="rect">
            <a:avLst/>
          </a:prstGeom>
          <a:solidFill>
            <a:srgbClr val="95CD7A"/>
          </a:solidFill>
          <a:ln>
            <a:noFill/>
          </a:ln>
        </p:spPr>
        <p:txBody>
          <a:bodyPr spcFirstLastPara="1" wrap="square" lIns="91425" tIns="45700" rIns="91425" bIns="45700" anchor="t" anchorCtr="0">
            <a:spAutoFit/>
          </a:bodyPr>
          <a:lstStyle/>
          <a:p>
            <a:pPr algn="r" eaLnBrk="0" fontAlgn="base" hangingPunct="0">
              <a:spcBef>
                <a:spcPct val="0"/>
              </a:spcBef>
              <a:spcAft>
                <a:spcPct val="0"/>
              </a:spcAft>
              <a:buClrTx/>
              <a:buFont typeface="Arial"/>
              <a:buChar char="•"/>
            </a:pPr>
            <a:r>
              <a:rPr lang="ar-SA" altLang="en-US" sz="1800" dirty="0">
                <a:solidFill>
                  <a:schemeClr val="bg1"/>
                </a:solidFill>
                <a:latin typeface="Arial" panose="020B0604020202020204" pitchFamily="34" charset="0"/>
                <a:cs typeface="Arial" panose="020B0604020202020204" pitchFamily="34" charset="0"/>
              </a:rPr>
              <a:t>تدرك العائلات ومقدمو الرعاية حقوق الأطفال والمخاطر في مكان العمل والأثر الضار لعمالة الأطفال • يمكن للعائلات تلبية الاحتياجات الأساسية ولديها بدائل اقتصادية لعمل الأطفال والتي تنتقل إلى سبل عيش أكثر أمانًا واستدامة</a:t>
            </a:r>
            <a:r>
              <a:rPr lang="en-US" altLang="en-US" sz="1800" dirty="0">
                <a:solidFill>
                  <a:schemeClr val="bg1"/>
                </a:solidFill>
                <a:latin typeface="Arial" panose="020B0604020202020204" pitchFamily="34" charset="0"/>
                <a:cs typeface="Arial" panose="020B0604020202020204" pitchFamily="34" charset="0"/>
              </a:rPr>
              <a:t> </a:t>
            </a:r>
          </a:p>
          <a:p>
            <a:pPr marL="992188" marR="0" lvl="2" indent="-223836" algn="l" rtl="0">
              <a:lnSpc>
                <a:spcPct val="100000"/>
              </a:lnSpc>
              <a:spcBef>
                <a:spcPts val="0"/>
              </a:spcBef>
              <a:spcAft>
                <a:spcPts val="0"/>
              </a:spcAft>
              <a:buClr>
                <a:schemeClr val="dk1"/>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354" name="Google Shape;354;p11"/>
          <p:cNvSpPr txBox="1"/>
          <p:nvPr/>
        </p:nvSpPr>
        <p:spPr>
          <a:xfrm>
            <a:off x="3229046" y="3930171"/>
            <a:ext cx="8962954" cy="923289"/>
          </a:xfrm>
          <a:prstGeom prst="rect">
            <a:avLst/>
          </a:prstGeom>
          <a:solidFill>
            <a:schemeClr val="accent5"/>
          </a:solidFill>
          <a:ln>
            <a:noFill/>
          </a:ln>
        </p:spPr>
        <p:txBody>
          <a:bodyPr spcFirstLastPara="1" wrap="square" lIns="91425" tIns="45700" rIns="91425" bIns="45700" anchor="t" anchorCtr="0">
            <a:spAutoFit/>
          </a:bodyPr>
          <a:lstStyle/>
          <a:p>
            <a:pPr marL="285750" lvl="0" indent="-285750" algn="r" eaLnBrk="0" fontAlgn="base" hangingPunct="0">
              <a:spcBef>
                <a:spcPct val="0"/>
              </a:spcBef>
              <a:spcAft>
                <a:spcPct val="0"/>
              </a:spcAft>
              <a:buClrTx/>
              <a:buFont typeface="Arial"/>
              <a:buChar char="•"/>
            </a:pPr>
            <a:r>
              <a:rPr lang="ar-SA" altLang="en-US" sz="1800" dirty="0">
                <a:solidFill>
                  <a:schemeClr val="bg1"/>
                </a:solidFill>
                <a:latin typeface="Arial" panose="020B0604020202020204" pitchFamily="34" charset="0"/>
                <a:cs typeface="Arial" panose="020B0604020202020204" pitchFamily="34" charset="0"/>
              </a:rPr>
              <a:t>يعرف الأطفال حقوقهم ويتمتعون بإمكانية الوصول إلى التعليم ومسارات العمل اللائقيقوم الأطفال بمهام غير خطرة ومناسبة للعمر ولا تتعارض مع التعليمخدمات متعددة القطاعات للأطفال المعرضين لخطر عمالة الأطفال أو المعرضين لها</a:t>
            </a:r>
            <a:r>
              <a:rPr lang="en-US" altLang="en-US" sz="1800" dirty="0">
                <a:solidFill>
                  <a:schemeClr val="bg1"/>
                </a:solidFill>
                <a:latin typeface="Arial" panose="020B0604020202020204" pitchFamily="34" charset="0"/>
                <a:cs typeface="Arial" panose="020B0604020202020204" pitchFamily="34" charset="0"/>
              </a:rPr>
              <a:t> </a:t>
            </a:r>
          </a:p>
        </p:txBody>
      </p:sp>
      <p:graphicFrame>
        <p:nvGraphicFramePr>
          <p:cNvPr id="355" name="Google Shape;355;p11"/>
          <p:cNvGraphicFramePr/>
          <p:nvPr>
            <p:extLst>
              <p:ext uri="{D42A27DB-BD31-4B8C-83A1-F6EECF244321}">
                <p14:modId xmlns:p14="http://schemas.microsoft.com/office/powerpoint/2010/main" val="114993611"/>
              </p:ext>
            </p:extLst>
          </p:nvPr>
        </p:nvGraphicFramePr>
        <p:xfrm>
          <a:off x="2971800" y="4845442"/>
          <a:ext cx="9116425" cy="2087900"/>
        </p:xfrm>
        <a:graphic>
          <a:graphicData uri="http://schemas.openxmlformats.org/drawingml/2006/table">
            <a:tbl>
              <a:tblPr>
                <a:noFill/>
                <a:tableStyleId>{25306BF8-292F-4BC9-95A4-872DF42D9F14}</a:tableStyleId>
              </a:tblPr>
              <a:tblGrid>
                <a:gridCol w="2652050">
                  <a:extLst>
                    <a:ext uri="{9D8B030D-6E8A-4147-A177-3AD203B41FA5}">
                      <a16:colId xmlns:a16="http://schemas.microsoft.com/office/drawing/2014/main" val="20000"/>
                    </a:ext>
                  </a:extLst>
                </a:gridCol>
                <a:gridCol w="953075">
                  <a:extLst>
                    <a:ext uri="{9D8B030D-6E8A-4147-A177-3AD203B41FA5}">
                      <a16:colId xmlns:a16="http://schemas.microsoft.com/office/drawing/2014/main" val="20001"/>
                    </a:ext>
                  </a:extLst>
                </a:gridCol>
                <a:gridCol w="953075">
                  <a:extLst>
                    <a:ext uri="{9D8B030D-6E8A-4147-A177-3AD203B41FA5}">
                      <a16:colId xmlns:a16="http://schemas.microsoft.com/office/drawing/2014/main" val="20002"/>
                    </a:ext>
                  </a:extLst>
                </a:gridCol>
                <a:gridCol w="1906175">
                  <a:extLst>
                    <a:ext uri="{9D8B030D-6E8A-4147-A177-3AD203B41FA5}">
                      <a16:colId xmlns:a16="http://schemas.microsoft.com/office/drawing/2014/main" val="20003"/>
                    </a:ext>
                  </a:extLst>
                </a:gridCol>
                <a:gridCol w="953075">
                  <a:extLst>
                    <a:ext uri="{9D8B030D-6E8A-4147-A177-3AD203B41FA5}">
                      <a16:colId xmlns:a16="http://schemas.microsoft.com/office/drawing/2014/main" val="20004"/>
                    </a:ext>
                  </a:extLst>
                </a:gridCol>
                <a:gridCol w="1698975">
                  <a:extLst>
                    <a:ext uri="{9D8B030D-6E8A-4147-A177-3AD203B41FA5}">
                      <a16:colId xmlns:a16="http://schemas.microsoft.com/office/drawing/2014/main" val="20005"/>
                    </a:ext>
                  </a:extLst>
                </a:gridCol>
              </a:tblGrid>
              <a:tr h="788550">
                <a:tc gridSpan="2">
                  <a:txBody>
                    <a:bodyPr/>
                    <a:lstStyle/>
                    <a:p>
                      <a:pPr marL="0" marR="0" lvl="0" indent="0" algn="ctr" rtl="0">
                        <a:lnSpc>
                          <a:spcPct val="100000"/>
                        </a:lnSpc>
                        <a:spcBef>
                          <a:spcPts val="0"/>
                        </a:spcBef>
                        <a:spcAft>
                          <a:spcPts val="0"/>
                        </a:spcAft>
                        <a:buClr>
                          <a:srgbClr val="000000"/>
                        </a:buClr>
                        <a:buSzPts val="1900"/>
                        <a:buFont typeface="Arial"/>
                        <a:buNone/>
                      </a:pPr>
                      <a:r>
                        <a:rPr lang="ar-SA" sz="1600" b="1" i="0" u="none" strike="noStrike" cap="none" dirty="0">
                          <a:solidFill>
                            <a:schemeClr val="bg1"/>
                          </a:solidFill>
                          <a:effectLst/>
                          <a:latin typeface="Arial"/>
                          <a:ea typeface="Arial"/>
                          <a:cs typeface="Arial"/>
                          <a:sym typeface="Arial"/>
                        </a:rPr>
                        <a:t>دعم العمالة المراعية لعمالة الأطفال ، والأعمال التجارية الصغيرة ، والوصول إلى الأسواق</a:t>
                      </a:r>
                      <a:endParaRPr sz="1600" b="1" u="none" strike="noStrike" cap="none" dirty="0">
                        <a:solidFill>
                          <a:schemeClr val="bg1"/>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900"/>
                        <a:buFont typeface="Arial"/>
                        <a:buNone/>
                      </a:pPr>
                      <a:r>
                        <a:rPr lang="ar-JO" sz="1400" b="0" i="0" u="none" strike="noStrike" cap="none" dirty="0">
                          <a:solidFill>
                            <a:srgbClr val="000000"/>
                          </a:solidFill>
                          <a:effectLst/>
                          <a:latin typeface="Arial"/>
                          <a:ea typeface="Arial"/>
                          <a:cs typeface="Arial"/>
                          <a:sym typeface="Arial"/>
                        </a:rPr>
                        <a:t>د</a:t>
                      </a:r>
                      <a:r>
                        <a:rPr lang="ar-JO" sz="1600" b="1" i="0" u="none" strike="noStrike" cap="none" dirty="0">
                          <a:solidFill>
                            <a:schemeClr val="bg1"/>
                          </a:solidFill>
                          <a:effectLst/>
                          <a:latin typeface="Arial"/>
                          <a:ea typeface="Arial"/>
                          <a:cs typeface="Arial"/>
                          <a:sym typeface="Arial"/>
                        </a:rPr>
                        <a:t>عم سبل العيش الزراعية المراعية لعمالة الأطفال</a:t>
                      </a:r>
                    </a:p>
                    <a:p>
                      <a:pPr marL="0" marR="0" lvl="0" indent="0" algn="ctr" rtl="0">
                        <a:lnSpc>
                          <a:spcPct val="100000"/>
                        </a:lnSpc>
                        <a:spcBef>
                          <a:spcPts val="0"/>
                        </a:spcBef>
                        <a:spcAft>
                          <a:spcPts val="0"/>
                        </a:spcAft>
                        <a:buClr>
                          <a:srgbClr val="000000"/>
                        </a:buClr>
                        <a:buSzPts val="1900"/>
                        <a:buFont typeface="Arial"/>
                        <a:buNone/>
                      </a:pPr>
                      <a:br>
                        <a:rPr lang="ar-JO" sz="1600" b="1" i="0" u="none" strike="noStrike" cap="none" dirty="0">
                          <a:solidFill>
                            <a:schemeClr val="bg1"/>
                          </a:solidFill>
                          <a:effectLst/>
                          <a:latin typeface="Arial"/>
                          <a:ea typeface="Arial"/>
                          <a:cs typeface="Arial"/>
                          <a:sym typeface="Arial"/>
                        </a:rPr>
                      </a:br>
                      <a:endParaRPr sz="1600" b="1" i="0" u="none" strike="noStrike" cap="none" dirty="0">
                        <a:solidFill>
                          <a:schemeClr val="bg1"/>
                        </a:solidFill>
                        <a:effectLst/>
                        <a:latin typeface="Arial"/>
                        <a:ea typeface="Calibri"/>
                        <a:cs typeface="Arial"/>
                        <a:sym typeface="Calibri"/>
                      </a:endParaRPr>
                    </a:p>
                  </a:txBody>
                  <a:tcPr marL="91450" marR="91450" marT="45725" marB="45725" anchor="ctr">
                    <a:lnT w="13525" cap="flat" cmpd="sng">
                      <a:solidFill>
                        <a:srgbClr val="000000"/>
                      </a:solidFill>
                      <a:prstDash val="solid"/>
                      <a:round/>
                      <a:headEnd type="none" w="sm" len="sm"/>
                      <a:tailEnd type="none" w="sm" len="sm"/>
                    </a:lnT>
                    <a:solidFill>
                      <a:srgbClr val="A5D3EA"/>
                    </a:solidFill>
                  </a:tcPr>
                </a:tc>
                <a:tc hMerge="1">
                  <a:txBody>
                    <a:bodyPr/>
                    <a:lstStyle/>
                    <a:p>
                      <a:endParaRPr lang="en-US"/>
                    </a:p>
                  </a:txBody>
                  <a:tcPr/>
                </a:tc>
                <a:tc hMerge="1">
                  <a:txBody>
                    <a:bodyPr/>
                    <a:lstStyle/>
                    <a:p>
                      <a:endParaRPr lang="en-US"/>
                    </a:p>
                  </a:txBody>
                  <a:tcPr/>
                </a:tc>
                <a:tc>
                  <a:txBody>
                    <a:bodyPr/>
                    <a:lstStyle/>
                    <a:p>
                      <a:r>
                        <a:rPr lang="ar-JO" sz="1600" b="1" i="0" u="none" strike="noStrike" cap="none" dirty="0">
                          <a:solidFill>
                            <a:schemeClr val="bg1"/>
                          </a:solidFill>
                          <a:effectLst/>
                          <a:latin typeface="Arial"/>
                          <a:ea typeface="Arial"/>
                          <a:cs typeface="Arial"/>
                          <a:sym typeface="Arial"/>
                        </a:rPr>
                        <a:t>المساعدة النقدية والقسائم</a:t>
                      </a:r>
                    </a:p>
                    <a:p>
                      <a:br>
                        <a:rPr lang="ar-JO" sz="1400" b="0" i="0" u="none" strike="noStrike" cap="none" dirty="0">
                          <a:solidFill>
                            <a:srgbClr val="000000"/>
                          </a:solidFill>
                          <a:effectLst/>
                          <a:latin typeface="Arial"/>
                          <a:ea typeface="Arial"/>
                          <a:cs typeface="Arial"/>
                          <a:sym typeface="Arial"/>
                        </a:rPr>
                      </a:br>
                      <a:endParaRPr sz="1400" u="none" strike="noStrike" cap="none" dirty="0"/>
                    </a:p>
                  </a:txBody>
                  <a:tcPr marL="91450" marR="91450" marT="45725" marB="45725" anchor="ctr">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solidFill>
                      <a:srgbClr val="4FAAD6"/>
                    </a:solidFill>
                  </a:tcPr>
                </a:tc>
                <a:extLst>
                  <a:ext uri="{0D108BD9-81ED-4DB2-BD59-A6C34878D82A}">
                    <a16:rowId xmlns:a16="http://schemas.microsoft.com/office/drawing/2014/main" val="10000"/>
                  </a:ext>
                </a:extLst>
              </a:tr>
              <a:tr h="526025">
                <a:tc>
                  <a:txBody>
                    <a:bodyPr/>
                    <a:lstStyle/>
                    <a:p>
                      <a:pPr marL="0" marR="0" lvl="0" indent="0" algn="ctr" rtl="0">
                        <a:lnSpc>
                          <a:spcPct val="100000"/>
                        </a:lnSpc>
                        <a:spcBef>
                          <a:spcPts val="0"/>
                        </a:spcBef>
                        <a:spcAft>
                          <a:spcPts val="0"/>
                        </a:spcAft>
                        <a:buClr>
                          <a:srgbClr val="000000"/>
                        </a:buClr>
                        <a:buSzPts val="1900"/>
                        <a:buFont typeface="Arial"/>
                        <a:buNone/>
                      </a:pPr>
                      <a:r>
                        <a:rPr lang="ar-JO" sz="1600" b="1" i="0" u="none" strike="noStrike" cap="none" dirty="0">
                          <a:solidFill>
                            <a:schemeClr val="bg1"/>
                          </a:solidFill>
                          <a:effectLst/>
                          <a:latin typeface="Arial"/>
                          <a:ea typeface="Arial"/>
                          <a:cs typeface="Arial"/>
                          <a:sym typeface="Arial"/>
                        </a:rPr>
                        <a:t>التعليم والتدريب التقني والمهني</a:t>
                      </a:r>
                    </a:p>
                    <a:p>
                      <a:pPr marL="0" marR="0" lvl="0" indent="0" algn="ctr" rtl="0">
                        <a:lnSpc>
                          <a:spcPct val="100000"/>
                        </a:lnSpc>
                        <a:spcBef>
                          <a:spcPts val="0"/>
                        </a:spcBef>
                        <a:spcAft>
                          <a:spcPts val="0"/>
                        </a:spcAft>
                        <a:buClr>
                          <a:srgbClr val="000000"/>
                        </a:buClr>
                        <a:buSzPts val="1900"/>
                        <a:buFont typeface="Arial"/>
                        <a:buNone/>
                      </a:pPr>
                      <a:br>
                        <a:rPr lang="ar-JO" sz="1600" b="1" i="0" u="none" strike="noStrike" cap="none" dirty="0">
                          <a:solidFill>
                            <a:schemeClr val="bg1"/>
                          </a:solidFill>
                          <a:effectLst/>
                          <a:latin typeface="Arial"/>
                          <a:ea typeface="Arial"/>
                          <a:cs typeface="Arial"/>
                          <a:sym typeface="Arial"/>
                        </a:rPr>
                      </a:br>
                      <a:endParaRPr sz="1600" b="1" i="0" u="none" strike="noStrike" cap="none" dirty="0">
                        <a:solidFill>
                          <a:schemeClr val="bg1"/>
                        </a:solidFill>
                        <a:effectLst/>
                        <a:latin typeface="Arial"/>
                        <a:ea typeface="Calibri"/>
                        <a:cs typeface="Arial"/>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C1E0"/>
                    </a:solidFill>
                  </a:tcPr>
                </a:tc>
                <a:tc gridSpan="2">
                  <a:txBody>
                    <a:bodyPr/>
                    <a:lstStyle/>
                    <a:p>
                      <a:r>
                        <a:rPr lang="ar-JO" sz="1400" b="1" i="0" u="none" strike="noStrike" cap="none" dirty="0">
                          <a:solidFill>
                            <a:schemeClr val="bg1"/>
                          </a:solidFill>
                          <a:effectLst/>
                          <a:latin typeface="Arial"/>
                          <a:ea typeface="Arial"/>
                          <a:cs typeface="Arial"/>
                          <a:sym typeface="Arial"/>
                        </a:rPr>
                        <a:t>توفير فرص </a:t>
                      </a:r>
                      <a:r>
                        <a:rPr lang="en-US" sz="1400" b="1" i="0" u="none" strike="noStrike" cap="none" dirty="0">
                          <a:solidFill>
                            <a:schemeClr val="bg1"/>
                          </a:solidFill>
                          <a:effectLst/>
                          <a:latin typeface="Arial"/>
                          <a:ea typeface="Arial"/>
                          <a:cs typeface="Arial"/>
                          <a:sym typeface="Arial"/>
                        </a:rPr>
                        <a:t>FSL </a:t>
                      </a:r>
                      <a:r>
                        <a:rPr lang="ar-JO" sz="1400" b="1" i="0" u="none" strike="noStrike" cap="none" dirty="0">
                          <a:solidFill>
                            <a:schemeClr val="bg1"/>
                          </a:solidFill>
                          <a:effectLst/>
                          <a:latin typeface="Arial"/>
                          <a:ea typeface="Arial"/>
                          <a:cs typeface="Arial"/>
                          <a:sym typeface="Arial"/>
                        </a:rPr>
                        <a:t>للمراهقين</a:t>
                      </a:r>
                    </a:p>
                    <a:p>
                      <a:br>
                        <a:rPr lang="ar-JO" sz="1400" b="0" i="0" u="none" strike="noStrike" cap="none" dirty="0">
                          <a:solidFill>
                            <a:srgbClr val="000000"/>
                          </a:solidFill>
                          <a:effectLst/>
                          <a:latin typeface="Arial"/>
                          <a:ea typeface="Arial"/>
                          <a:cs typeface="Arial"/>
                          <a:sym typeface="Arial"/>
                        </a:rPr>
                      </a:br>
                      <a:endParaRPr sz="1900" u="none" strike="noStrike" cap="none" dirty="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dirty="0">
                          <a:solidFill>
                            <a:schemeClr val="lt1"/>
                          </a:solidFill>
                          <a:latin typeface="Calibri"/>
                          <a:ea typeface="Calibri"/>
                          <a:cs typeface="Calibri"/>
                          <a:sym typeface="Calibri"/>
                        </a:rPr>
                        <a:t>Cash Plus </a:t>
                      </a:r>
                      <a:r>
                        <a:rPr lang="ar-JO" sz="1900" b="1" u="none" strike="noStrike" cap="none" dirty="0">
                          <a:solidFill>
                            <a:schemeClr val="lt1"/>
                          </a:solidFill>
                          <a:latin typeface="Calibri"/>
                          <a:ea typeface="Calibri"/>
                          <a:cs typeface="Calibri"/>
                          <a:sym typeface="Calibri"/>
                        </a:rPr>
                        <a:t>برامج </a:t>
                      </a:r>
                      <a:endParaRPr sz="1400" u="none" strike="noStrike" cap="none"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AAD6"/>
                    </a:solidFill>
                  </a:tcPr>
                </a:tc>
                <a:tc gridSpan="2">
                  <a:txBody>
                    <a:bodyPr/>
                    <a:lstStyle/>
                    <a:p>
                      <a:r>
                        <a:rPr lang="ar-JO" sz="1600" b="1" i="0" u="none" strike="noStrike" cap="none" dirty="0">
                          <a:solidFill>
                            <a:schemeClr val="bg1"/>
                          </a:solidFill>
                          <a:effectLst/>
                          <a:latin typeface="Arial"/>
                          <a:ea typeface="Arial"/>
                          <a:cs typeface="Arial"/>
                          <a:sym typeface="Arial"/>
                        </a:rPr>
                        <a:t>منع عمالة الأطفال المرتبطة ببرمجة </a:t>
                      </a:r>
                      <a:r>
                        <a:rPr lang="en-US" sz="1600" b="1" i="0" u="none" strike="noStrike" cap="none" dirty="0">
                          <a:solidFill>
                            <a:schemeClr val="bg1"/>
                          </a:solidFill>
                          <a:effectLst/>
                          <a:latin typeface="Arial"/>
                          <a:ea typeface="Arial"/>
                          <a:cs typeface="Arial"/>
                          <a:sym typeface="Arial"/>
                        </a:rPr>
                        <a:t>FSL</a:t>
                      </a:r>
                    </a:p>
                    <a:p>
                      <a:br>
                        <a:rPr lang="en-US" sz="1400" b="0" i="0" u="none" strike="noStrike" cap="none" dirty="0">
                          <a:solidFill>
                            <a:srgbClr val="000000"/>
                          </a:solidFill>
                          <a:effectLst/>
                          <a:latin typeface="Arial"/>
                          <a:ea typeface="Arial"/>
                          <a:cs typeface="Arial"/>
                          <a:sym typeface="Arial"/>
                        </a:rPr>
                      </a:br>
                      <a:endParaRPr sz="1900" u="none" strike="noStrike" cap="none" dirty="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A5D3EA"/>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356" name="Google Shape;356;p11"/>
          <p:cNvSpPr txBox="1"/>
          <p:nvPr/>
        </p:nvSpPr>
        <p:spPr>
          <a:xfrm>
            <a:off x="3293035" y="247399"/>
            <a:ext cx="8795226" cy="86892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ar-JO" sz="3200" b="1" dirty="0">
                <a:solidFill>
                  <a:schemeClr val="lt1"/>
                </a:solidFill>
              </a:rPr>
              <a:t>الإطار البرامجي لمنع عمل الأطفال و الإستجابة له </a:t>
            </a:r>
            <a:endParaRPr sz="600" b="0" i="0" u="none" strike="noStrike" cap="none" dirty="0">
              <a:solidFill>
                <a:srgbClr val="000000"/>
              </a:solidFill>
              <a:latin typeface="Arial"/>
              <a:ea typeface="Arial"/>
              <a:cs typeface="Arial"/>
              <a:sym typeface="Arial"/>
            </a:endParaRPr>
          </a:p>
        </p:txBody>
      </p:sp>
      <p:sp>
        <p:nvSpPr>
          <p:cNvPr id="357" name="Google Shape;357;p11"/>
          <p:cNvSpPr txBox="1"/>
          <p:nvPr/>
        </p:nvSpPr>
        <p:spPr>
          <a:xfrm>
            <a:off x="1484558" y="1966896"/>
            <a:ext cx="127631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ar-JO" sz="1800" b="0" i="0" u="none" strike="noStrike" cap="none" dirty="0">
                <a:solidFill>
                  <a:schemeClr val="lt1"/>
                </a:solidFill>
                <a:latin typeface="Calibri"/>
                <a:ea typeface="Calibri"/>
                <a:cs typeface="Calibri"/>
                <a:sym typeface="Calibri"/>
              </a:rPr>
              <a:t>المحيط الإجتماعي </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E8D40170-6C53-4806-BA1E-78F7227AF710}"/>
              </a:ext>
            </a:extLst>
          </p:cNvPr>
          <p:cNvSpPr>
            <a:spLocks noChangeArrowheads="1"/>
          </p:cNvSpPr>
          <p:nvPr/>
        </p:nvSpPr>
        <p:spPr bwMode="auto">
          <a:xfrm>
            <a:off x="12191935"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46D283A-4343-41C3-B5CE-BF38517B10E7}"/>
              </a:ext>
            </a:extLst>
          </p:cNvPr>
          <p:cNvSpPr>
            <a:spLocks noChangeArrowheads="1"/>
          </p:cNvSpPr>
          <p:nvPr/>
        </p:nvSpPr>
        <p:spPr bwMode="auto">
          <a:xfrm>
            <a:off x="12191935"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30617DB-6B56-4C0A-9F93-1A7E0CA718CB}"/>
              </a:ext>
            </a:extLst>
          </p:cNvPr>
          <p:cNvSpPr>
            <a:spLocks noChangeArrowheads="1"/>
          </p:cNvSpPr>
          <p:nvPr/>
        </p:nvSpPr>
        <p:spPr bwMode="auto">
          <a:xfrm>
            <a:off x="5865208" y="90100"/>
            <a:ext cx="461583"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7056"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C8F4006-1D94-4B7E-91F4-FD4A7ACDB1EB}"/>
              </a:ext>
            </a:extLst>
          </p:cNvPr>
          <p:cNvSpPr>
            <a:spLocks noChangeArrowheads="1"/>
          </p:cNvSpPr>
          <p:nvPr/>
        </p:nvSpPr>
        <p:spPr bwMode="auto">
          <a:xfrm>
            <a:off x="12191935"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fontScale="90000"/>
          </a:bodyPr>
          <a:lstStyle/>
          <a:p>
            <a:pPr algn="ctr" rtl="1"/>
            <a:r>
              <a:rPr lang="ar-SA" altLang="en-US" dirty="0"/>
              <a:t>تنسيق إجراءات</a:t>
            </a:r>
            <a:r>
              <a:rPr lang="en-US" altLang="en-US" dirty="0"/>
              <a:t> FSL </a:t>
            </a:r>
            <a:r>
              <a:rPr lang="ar-SA" altLang="en-US" dirty="0"/>
              <a:t>لمعالجة عمل الأطفال</a:t>
            </a:r>
            <a:br>
              <a:rPr lang="en-US" altLang="en-US" sz="1600" b="0" dirty="0">
                <a:solidFill>
                  <a:schemeClr val="tx1"/>
                </a:solidFill>
              </a:rPr>
            </a:br>
            <a:br>
              <a:rPr lang="ar-JO" dirty="0"/>
            </a:br>
            <a:br>
              <a:rPr lang="en-GB" dirty="0"/>
            </a:br>
            <a:endParaRPr dirty="0"/>
          </a:p>
        </p:txBody>
      </p:sp>
      <p:sp>
        <p:nvSpPr>
          <p:cNvPr id="364" name="Google Shape;364;p12"/>
          <p:cNvSpPr txBox="1">
            <a:spLocks noGrp="1"/>
          </p:cNvSpPr>
          <p:nvPr>
            <p:ph type="body" idx="2"/>
          </p:nvPr>
        </p:nvSpPr>
        <p:spPr>
          <a:xfrm>
            <a:off x="223403" y="1860337"/>
            <a:ext cx="3600000"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eaLnBrk="0" fontAlgn="base" hangingPunct="0">
              <a:lnSpc>
                <a:spcPct val="100000"/>
              </a:lnSpc>
              <a:spcBef>
                <a:spcPct val="0"/>
              </a:spcBef>
              <a:spcAft>
                <a:spcPct val="0"/>
              </a:spcAft>
              <a:buClrTx/>
              <a:buSzTx/>
              <a:buNone/>
            </a:pPr>
            <a:r>
              <a:rPr lang="ar-SA" altLang="en-US" sz="3200" dirty="0">
                <a:solidFill>
                  <a:srgbClr val="202124"/>
                </a:solidFill>
                <a:latin typeface="inherit"/>
                <a:cs typeface="Arial" panose="020B0604020202020204" pitchFamily="34" charset="0"/>
              </a:rPr>
              <a:t>تخطيط استجابة منسق متعدد القطاعات</a:t>
            </a:r>
            <a:endParaRPr lang="en-US" altLang="en-US" sz="1400" dirty="0">
              <a:solidFill>
                <a:schemeClr val="tx1"/>
              </a:solidFill>
            </a:endParaRPr>
          </a:p>
          <a:p>
            <a:pPr algn="r" rtl="1"/>
            <a:r>
              <a:rPr lang="ar-SA" dirty="0"/>
              <a:t>القطاعات ذات الصلة</a:t>
            </a:r>
            <a:endParaRPr lang="en-US" dirty="0"/>
          </a:p>
          <a:p>
            <a:pPr algn="r" rtl="1"/>
            <a:r>
              <a:rPr lang="ar-SA" dirty="0"/>
              <a:t>الاستراتيجيات الحالية (قبل وبعد الأزمة)</a:t>
            </a:r>
            <a:endParaRPr lang="en-US" dirty="0"/>
          </a:p>
          <a:p>
            <a:pPr algn="r" rtl="1"/>
            <a:r>
              <a:rPr lang="ar-SA" dirty="0"/>
              <a:t>الدروس المستفادة</a:t>
            </a:r>
            <a:endParaRPr lang="en-US" dirty="0"/>
          </a:p>
          <a:p>
            <a:pPr algn="r" rtl="1"/>
            <a:r>
              <a:rPr lang="ar-SA" dirty="0"/>
              <a:t>جزءا لا يتجزأ من استراتيجيات أوسع نطاقا</a:t>
            </a:r>
            <a:endParaRPr lang="en-US" dirty="0"/>
          </a:p>
          <a:p>
            <a:pPr algn="r" rtl="1"/>
            <a:r>
              <a:rPr lang="ar-SA" dirty="0"/>
              <a:t>إجراءات التأهب والخروج والدعوة</a:t>
            </a:r>
            <a:endParaRPr lang="en-US" dirty="0"/>
          </a:p>
          <a:p>
            <a:pPr marL="228600" lvl="0" indent="-50800" algn="l" rtl="0">
              <a:lnSpc>
                <a:spcPct val="90000"/>
              </a:lnSpc>
              <a:spcBef>
                <a:spcPts val="1000"/>
              </a:spcBef>
              <a:spcAft>
                <a:spcPts val="0"/>
              </a:spcAft>
              <a:buClr>
                <a:schemeClr val="accent1"/>
              </a:buClr>
              <a:buSzPts val="2800"/>
              <a:buNone/>
            </a:pPr>
            <a:endParaRPr dirty="0"/>
          </a:p>
        </p:txBody>
      </p:sp>
      <p:sp>
        <p:nvSpPr>
          <p:cNvPr id="365" name="Google Shape;365;p12"/>
          <p:cNvSpPr txBox="1"/>
          <p:nvPr/>
        </p:nvSpPr>
        <p:spPr>
          <a:xfrm>
            <a:off x="8004243" y="2088931"/>
            <a:ext cx="3600000"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marR="0" lvl="0" indent="0" algn="ctr" rtl="0">
              <a:lnSpc>
                <a:spcPct val="100000"/>
              </a:lnSpc>
              <a:spcBef>
                <a:spcPts val="0"/>
              </a:spcBef>
              <a:spcAft>
                <a:spcPts val="0"/>
              </a:spcAft>
              <a:buClr>
                <a:schemeClr val="accent1"/>
              </a:buClr>
              <a:buSzPct val="100000"/>
              <a:buFont typeface="Arial"/>
              <a:buNone/>
            </a:pPr>
            <a:r>
              <a:rPr lang="ar-JO" sz="3000" b="1" i="0" u="none" strike="noStrike" cap="none" dirty="0">
                <a:solidFill>
                  <a:schemeClr val="dk1"/>
                </a:solidFill>
                <a:latin typeface="Helvetica Neue"/>
                <a:ea typeface="Helvetica Neue"/>
                <a:cs typeface="Helvetica Neue"/>
                <a:sym typeface="Helvetica Neue"/>
              </a:rPr>
              <a:t>التعاون</a:t>
            </a:r>
            <a:endParaRPr sz="2800" b="1" i="0" u="none" strike="noStrike" cap="none" dirty="0">
              <a:solidFill>
                <a:schemeClr val="dk1"/>
              </a:solidFill>
              <a:latin typeface="Helvetica Neue"/>
              <a:ea typeface="Helvetica Neue"/>
              <a:cs typeface="Helvetica Neue"/>
              <a:sym typeface="Helvetica Neue"/>
            </a:endParaRPr>
          </a:p>
          <a:p>
            <a:pPr marL="457200" indent="-457200" algn="r" rtl="1">
              <a:buFont typeface="Arial" panose="020B0604020202020204" pitchFamily="34" charset="0"/>
              <a:buChar char="•"/>
            </a:pPr>
            <a:r>
              <a:rPr lang="ar-SA" sz="3000" b="1" dirty="0">
                <a:solidFill>
                  <a:schemeClr val="dk1"/>
                </a:solidFill>
                <a:latin typeface="Helvetica Neue"/>
              </a:rPr>
              <a:t>استراتيجيات للوصول إلى الأطفال (بما في ذلك الأطفال الذين يصعب الوصول إليهم)</a:t>
            </a:r>
            <a:endParaRPr lang="en-US" sz="3000" b="1" dirty="0">
              <a:solidFill>
                <a:schemeClr val="dk1"/>
              </a:solidFill>
              <a:latin typeface="Helvetica Neue"/>
            </a:endParaRPr>
          </a:p>
          <a:p>
            <a:pPr marL="457200" indent="-457200" algn="r" rtl="1">
              <a:buFont typeface="Arial" panose="020B0604020202020204" pitchFamily="34" charset="0"/>
              <a:buChar char="•"/>
            </a:pPr>
            <a:r>
              <a:rPr lang="ar-SA" sz="3000" b="1" dirty="0">
                <a:solidFill>
                  <a:schemeClr val="dk1"/>
                </a:solidFill>
                <a:latin typeface="Helvetica Neue"/>
              </a:rPr>
              <a:t>برنامج الأمن الغذائي وسبل العيش المتكامل والتدخلات القطاعية الأخرى لدعم الأسر</a:t>
            </a:r>
            <a:endParaRPr lang="en-US" sz="3000" b="1" dirty="0">
              <a:solidFill>
                <a:schemeClr val="dk1"/>
              </a:solidFill>
              <a:latin typeface="Helvetica Neue"/>
            </a:endParaRPr>
          </a:p>
          <a:p>
            <a:pPr marL="457200" indent="-457200" algn="r" rtl="1">
              <a:buFont typeface="Arial" panose="020B0604020202020204" pitchFamily="34" charset="0"/>
              <a:buChar char="•"/>
            </a:pPr>
            <a:r>
              <a:rPr lang="ar-SA" sz="3000" b="1" dirty="0">
                <a:solidFill>
                  <a:schemeClr val="dk1"/>
                </a:solidFill>
                <a:latin typeface="Helvetica Neue"/>
              </a:rPr>
              <a:t>مسارات الإحالة</a:t>
            </a:r>
            <a:endParaRPr lang="en-US" sz="3000" b="1" dirty="0">
              <a:solidFill>
                <a:schemeClr val="dk1"/>
              </a:solidFill>
              <a:latin typeface="Helvetica Neue"/>
            </a:endParaRPr>
          </a:p>
          <a:p>
            <a:pPr marL="457200" indent="-457200" algn="r" rtl="1">
              <a:buFont typeface="Arial" panose="020B0604020202020204" pitchFamily="34" charset="0"/>
              <a:buChar char="•"/>
            </a:pPr>
            <a:r>
              <a:rPr lang="ar-SA" sz="3000" b="1" dirty="0">
                <a:solidFill>
                  <a:schemeClr val="dk1"/>
                </a:solidFill>
                <a:latin typeface="Helvetica Neue"/>
              </a:rPr>
              <a:t>دعم الهياكل المجتمعية</a:t>
            </a:r>
            <a:endParaRPr lang="en-US" sz="3000" b="1" dirty="0">
              <a:solidFill>
                <a:schemeClr val="dk1"/>
              </a:solidFill>
              <a:latin typeface="Helvetica Neue"/>
            </a:endParaRPr>
          </a:p>
          <a:p>
            <a:pPr marL="457200" indent="-457200" algn="r" rtl="1">
              <a:buFont typeface="Arial" panose="020B0604020202020204" pitchFamily="34" charset="0"/>
              <a:buChar char="•"/>
            </a:pPr>
            <a:r>
              <a:rPr lang="ar-SA" sz="3000" b="1" dirty="0">
                <a:solidFill>
                  <a:schemeClr val="dk1"/>
                </a:solidFill>
                <a:latin typeface="Helvetica Neue"/>
              </a:rPr>
              <a:t>إرشادات البرمجة</a:t>
            </a:r>
            <a:endParaRPr lang="en-US" sz="3000" b="1" dirty="0">
              <a:solidFill>
                <a:schemeClr val="dk1"/>
              </a:solidFill>
              <a:latin typeface="Helvetica Neue"/>
            </a:endParaRPr>
          </a:p>
        </p:txBody>
      </p:sp>
      <p:sp>
        <p:nvSpPr>
          <p:cNvPr id="366" name="Google Shape;366;p12"/>
          <p:cNvSpPr txBox="1"/>
          <p:nvPr/>
        </p:nvSpPr>
        <p:spPr>
          <a:xfrm>
            <a:off x="4027819" y="1860337"/>
            <a:ext cx="3772008" cy="4861132"/>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rmAutofit/>
          </a:bodyPr>
          <a:lstStyle/>
          <a:p>
            <a:pPr lvl="0" algn="r" rtl="1" eaLnBrk="0" fontAlgn="base" hangingPunct="0">
              <a:spcBef>
                <a:spcPct val="0"/>
              </a:spcBef>
              <a:spcAft>
                <a:spcPct val="0"/>
              </a:spcAft>
              <a:buClrTx/>
            </a:pPr>
            <a:r>
              <a:rPr lang="ar-SA" altLang="en-US" sz="3200" dirty="0">
                <a:solidFill>
                  <a:srgbClr val="202124"/>
                </a:solidFill>
                <a:latin typeface="inherit"/>
                <a:cs typeface="Arial" panose="020B0604020202020204" pitchFamily="34" charset="0"/>
              </a:rPr>
              <a:t>استراتيجيات</a:t>
            </a:r>
            <a:r>
              <a:rPr lang="en-US" altLang="en-US" sz="3200" dirty="0">
                <a:solidFill>
                  <a:srgbClr val="202124"/>
                </a:solidFill>
                <a:latin typeface="inherit"/>
                <a:cs typeface="Arial" panose="020B0604020202020204" pitchFamily="34" charset="0"/>
              </a:rPr>
              <a:t> FSL </a:t>
            </a:r>
            <a:r>
              <a:rPr lang="ar-SA" altLang="en-US" sz="3200" dirty="0">
                <a:solidFill>
                  <a:srgbClr val="202124"/>
                </a:solidFill>
                <a:latin typeface="inherit"/>
                <a:cs typeface="Arial" panose="020B0604020202020204" pitchFamily="34" charset="0"/>
              </a:rPr>
              <a:t>التي تخفف وتعالج</a:t>
            </a:r>
            <a:endParaRPr lang="en-US" altLang="en-US" dirty="0">
              <a:solidFill>
                <a:schemeClr val="tx1"/>
              </a:solidFill>
            </a:endParaRPr>
          </a:p>
          <a:p>
            <a:pPr algn="ctr"/>
            <a:r>
              <a:rPr lang="ar-SA" dirty="0"/>
              <a:t> </a:t>
            </a:r>
            <a:endParaRPr lang="en-US" dirty="0"/>
          </a:p>
          <a:p>
            <a:pPr marL="457200" indent="-457200" algn="r" rtl="1">
              <a:buFont typeface="Arial" panose="020B0604020202020204" pitchFamily="34" charset="0"/>
              <a:buChar char="•"/>
            </a:pPr>
            <a:r>
              <a:rPr lang="ar-SA" sz="2800" dirty="0">
                <a:solidFill>
                  <a:schemeClr val="dk1"/>
                </a:solidFill>
                <a:latin typeface="Helvetica Neue"/>
              </a:rPr>
              <a:t>التحديد والتحليل</a:t>
            </a:r>
            <a:endParaRPr lang="en-US" sz="2800" dirty="0">
              <a:solidFill>
                <a:schemeClr val="dk1"/>
              </a:solidFill>
              <a:latin typeface="Helvetica Neue"/>
              <a:sym typeface="Helvetica Neue"/>
            </a:endParaRPr>
          </a:p>
          <a:p>
            <a:pPr marL="457200" indent="-457200" algn="r" rtl="1">
              <a:buFont typeface="Arial" panose="020B0604020202020204" pitchFamily="34" charset="0"/>
              <a:buChar char="•"/>
            </a:pPr>
            <a:r>
              <a:rPr lang="ar-SA" sz="2800" dirty="0">
                <a:solidFill>
                  <a:schemeClr val="dk1"/>
                </a:solidFill>
                <a:latin typeface="Helvetica Neue"/>
                <a:sym typeface="Helvetica Neue"/>
              </a:rPr>
              <a:t>الوقت والموارد</a:t>
            </a:r>
            <a:endParaRPr lang="en-US" sz="2800" dirty="0">
              <a:solidFill>
                <a:schemeClr val="dk1"/>
              </a:solidFill>
              <a:latin typeface="Helvetica Neue"/>
              <a:sym typeface="Helvetica Neue"/>
            </a:endParaRPr>
          </a:p>
          <a:p>
            <a:pPr marL="457200" indent="-457200" algn="r" rtl="1">
              <a:buFont typeface="Arial" panose="020B0604020202020204" pitchFamily="34" charset="0"/>
              <a:buChar char="•"/>
            </a:pPr>
            <a:r>
              <a:rPr lang="ar-SA" sz="2800" dirty="0">
                <a:solidFill>
                  <a:schemeClr val="dk1"/>
                </a:solidFill>
                <a:latin typeface="Helvetica Neue"/>
                <a:sym typeface="Helvetica Neue"/>
              </a:rPr>
              <a:t>استراتيجيات استجابة متكاملة متعددة القطاعات</a:t>
            </a:r>
            <a:endParaRPr lang="en-US" sz="2800" dirty="0">
              <a:solidFill>
                <a:schemeClr val="dk1"/>
              </a:solidFill>
              <a:latin typeface="Helvetica Neue"/>
              <a:sym typeface="Helvetica Neue"/>
            </a:endParaRPr>
          </a:p>
          <a:p>
            <a:pPr marL="457200" indent="-457200" algn="r" rtl="1">
              <a:buFont typeface="Arial" panose="020B0604020202020204" pitchFamily="34" charset="0"/>
              <a:buChar char="•"/>
            </a:pPr>
            <a:r>
              <a:rPr lang="ar-SA" sz="2800" dirty="0">
                <a:solidFill>
                  <a:schemeClr val="dk1"/>
                </a:solidFill>
                <a:latin typeface="Helvetica Neue"/>
                <a:sym typeface="Helvetica Neue"/>
              </a:rPr>
              <a:t>إشراك المجتمع</a:t>
            </a:r>
            <a:endParaRPr lang="en-US" sz="2800" dirty="0">
              <a:solidFill>
                <a:schemeClr val="dk1"/>
              </a:solidFill>
              <a:latin typeface="Helvetica Neue"/>
              <a:sym typeface="Helvetica Neue"/>
            </a:endParaRPr>
          </a:p>
          <a:p>
            <a:pPr marL="457200" indent="-457200" algn="r" rtl="1">
              <a:buFont typeface="Arial" panose="020B0604020202020204" pitchFamily="34" charset="0"/>
              <a:buChar char="•"/>
            </a:pPr>
            <a:r>
              <a:rPr lang="ar-SA" sz="2800" dirty="0">
                <a:solidFill>
                  <a:schemeClr val="dk1"/>
                </a:solidFill>
                <a:latin typeface="Helvetica Neue"/>
                <a:sym typeface="Helvetica Neue"/>
              </a:rPr>
              <a:t>إدارة المعلومات</a:t>
            </a:r>
            <a:endParaRPr lang="en-US" sz="2800" dirty="0">
              <a:solidFill>
                <a:schemeClr val="dk1"/>
              </a:solidFill>
              <a:latin typeface="Helvetica Neue"/>
              <a:sym typeface="Helvetica Neue"/>
            </a:endParaRPr>
          </a:p>
        </p:txBody>
      </p:sp>
      <p:sp>
        <p:nvSpPr>
          <p:cNvPr id="2" name="Rectangle 1">
            <a:extLst>
              <a:ext uri="{FF2B5EF4-FFF2-40B4-BE49-F238E27FC236}">
                <a16:creationId xmlns:a16="http://schemas.microsoft.com/office/drawing/2014/main" id="{CB673E01-A23F-4E45-B0D6-EB7E983ECA8F}"/>
              </a:ext>
            </a:extLst>
          </p:cNvPr>
          <p:cNvSpPr>
            <a:spLocks noChangeArrowheads="1"/>
          </p:cNvSpPr>
          <p:nvPr/>
        </p:nvSpPr>
        <p:spPr bwMode="auto">
          <a:xfrm>
            <a:off x="0" y="6"/>
            <a:ext cx="65"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59DCE11-8347-4F65-901E-E5207C984289}"/>
              </a:ext>
            </a:extLst>
          </p:cNvPr>
          <p:cNvSpPr>
            <a:spLocks noChangeArrowheads="1"/>
          </p:cNvSpPr>
          <p:nvPr/>
        </p:nvSpPr>
        <p:spPr bwMode="auto">
          <a:xfrm>
            <a:off x="0" y="6"/>
            <a:ext cx="65"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3"/>
          <p:cNvSpPr txBox="1">
            <a:spLocks noGrp="1"/>
          </p:cNvSpPr>
          <p:nvPr>
            <p:ph type="body" idx="1"/>
          </p:nvPr>
        </p:nvSpPr>
        <p:spPr>
          <a:xfrm>
            <a:off x="3816096" y="310789"/>
            <a:ext cx="7300912" cy="1271587"/>
          </a:xfrm>
          <a:prstGeom prst="rect">
            <a:avLst/>
          </a:prstGeom>
          <a:noFill/>
          <a:ln>
            <a:noFill/>
          </a:ln>
        </p:spPr>
        <p:txBody>
          <a:bodyPr spcFirstLastPara="1" wrap="square" lIns="91425" tIns="45700" rIns="91425" bIns="45700" anchor="t" anchorCtr="0">
            <a:normAutofit/>
          </a:bodyPr>
          <a:lstStyle/>
          <a:p>
            <a:pPr marL="0" indent="0" algn="r">
              <a:spcBef>
                <a:spcPts val="0"/>
              </a:spcBef>
            </a:pPr>
            <a:r>
              <a:rPr lang="ar-SA" dirty="0"/>
              <a:t>تحليل عوامل مخاطر عمالة الأطفال فيما يتعلق بقواعد الأمن الغذائي وسبل العيش</a:t>
            </a:r>
            <a:endParaRPr lang="en-US" dirty="0"/>
          </a:p>
          <a:p>
            <a:pPr marL="0" lvl="0" indent="0" algn="l" rtl="0">
              <a:lnSpc>
                <a:spcPct val="90000"/>
              </a:lnSpc>
              <a:spcBef>
                <a:spcPts val="0"/>
              </a:spcBef>
              <a:spcAft>
                <a:spcPts val="0"/>
              </a:spcAft>
              <a:buClr>
                <a:srgbClr val="026794"/>
              </a:buClr>
              <a:buSzPts val="3200"/>
              <a:buNone/>
            </a:pPr>
            <a:endParaRPr dirty="0"/>
          </a:p>
        </p:txBody>
      </p:sp>
      <p:sp>
        <p:nvSpPr>
          <p:cNvPr id="373" name="Google Shape;373;p13"/>
          <p:cNvSpPr txBox="1">
            <a:spLocks noGrp="1"/>
          </p:cNvSpPr>
          <p:nvPr>
            <p:ph type="body" idx="2"/>
          </p:nvPr>
        </p:nvSpPr>
        <p:spPr>
          <a:xfrm>
            <a:off x="3816096" y="1302111"/>
            <a:ext cx="8071104" cy="5245100"/>
          </a:xfrm>
          <a:prstGeom prst="rect">
            <a:avLst/>
          </a:prstGeom>
          <a:noFill/>
          <a:ln>
            <a:noFill/>
          </a:ln>
        </p:spPr>
        <p:txBody>
          <a:bodyPr spcFirstLastPara="1" wrap="square" lIns="91425" tIns="45700" rIns="91425" bIns="45700" anchor="t" anchorCtr="0">
            <a:normAutofit lnSpcReduction="10000"/>
          </a:bodyPr>
          <a:lstStyle/>
          <a:p>
            <a:pPr algn="r" rtl="1"/>
            <a:r>
              <a:rPr lang="ar-SA" dirty="0"/>
              <a:t>دمج مؤشرات عمالة الأطفال في قطاع الأمن الغذائي وسبل العيش ، والتعافي المبكر وتقييمات السوق ، وفي أنظمة المراقبة والإبلاغ بما في ذلك مراقبة ما بعد التوزيع (</a:t>
            </a:r>
            <a:r>
              <a:rPr lang="en-US" dirty="0"/>
              <a:t>PDM</a:t>
            </a:r>
            <a:r>
              <a:rPr lang="ar-SA" dirty="0"/>
              <a:t>)</a:t>
            </a:r>
            <a:endParaRPr lang="en-US" dirty="0"/>
          </a:p>
          <a:p>
            <a:pPr algn="r" rtl="1"/>
            <a:r>
              <a:rPr lang="ar-SA" dirty="0"/>
              <a:t>تقييم تشريعات العمل والزراعة الوطنية وإنفاذها ، بما في ذلك القيود</a:t>
            </a:r>
            <a:endParaRPr lang="en-US" dirty="0"/>
          </a:p>
          <a:p>
            <a:pPr algn="r" rtl="1"/>
            <a:r>
              <a:rPr lang="ar-SA" dirty="0"/>
              <a:t>استشر الجهات الفاعلة على مستوى المجتمع ، وحدد المجموعات التي يصعب الوصول إليها</a:t>
            </a:r>
            <a:endParaRPr lang="en-US" dirty="0"/>
          </a:p>
          <a:p>
            <a:pPr algn="r" rtl="1"/>
            <a:r>
              <a:rPr lang="ar-SA" dirty="0"/>
              <a:t>بيانات مصنفة حسب الجنس والعمر</a:t>
            </a:r>
            <a:endParaRPr lang="en-US" dirty="0"/>
          </a:p>
          <a:p>
            <a:pPr algn="r" rtl="1"/>
            <a:r>
              <a:rPr lang="ar-SA" dirty="0"/>
              <a:t>راقب الطلب والعرض لعمالة البالغين وأي مؤشر على زيادة عمالة الأطفال</a:t>
            </a:r>
            <a:endParaRPr lang="en-US" dirty="0"/>
          </a:p>
          <a:p>
            <a:pPr algn="r" rtl="1"/>
            <a:r>
              <a:rPr lang="ar-SA" dirty="0"/>
              <a:t>دعم الدعوة من أجل العيش الكريم وظروف العمل في سياقات اللاجئين والنازحين والهجرة</a:t>
            </a:r>
            <a:endParaRPr lang="en-US" dirty="0"/>
          </a:p>
          <a:p>
            <a:pPr marL="228600" lvl="0" indent="-50800" algn="l" rtl="0">
              <a:lnSpc>
                <a:spcPct val="90000"/>
              </a:lnSpc>
              <a:spcBef>
                <a:spcPts val="1000"/>
              </a:spcBef>
              <a:spcAft>
                <a:spcPts val="0"/>
              </a:spcAft>
              <a:buClr>
                <a:schemeClr val="accent1"/>
              </a:buClr>
              <a:buSzPts val="2800"/>
              <a:buNone/>
            </a:pPr>
            <a:endParaRPr dirty="0"/>
          </a:p>
          <a:p>
            <a:pPr marL="311150" lvl="0" indent="-138113" algn="l" rtl="0">
              <a:lnSpc>
                <a:spcPct val="90000"/>
              </a:lnSpc>
              <a:spcBef>
                <a:spcPts val="1000"/>
              </a:spcBef>
              <a:spcAft>
                <a:spcPts val="0"/>
              </a:spcAft>
              <a:buSzPts val="2400"/>
              <a:buNone/>
            </a:pPr>
            <a:endParaRPr sz="2400" dirty="0"/>
          </a:p>
        </p:txBody>
      </p:sp>
      <p:sp>
        <p:nvSpPr>
          <p:cNvPr id="374" name="Google Shape;374;p13"/>
          <p:cNvSpPr txBox="1">
            <a:spLocks noGrp="1"/>
          </p:cNvSpPr>
          <p:nvPr>
            <p:ph type="body" idx="3"/>
          </p:nvPr>
        </p:nvSpPr>
        <p:spPr>
          <a:xfrm>
            <a:off x="1" y="528638"/>
            <a:ext cx="3581400" cy="479926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600"/>
              <a:buNone/>
            </a:pPr>
            <a:r>
              <a:rPr lang="ar-JO" dirty="0"/>
              <a:t>منع عمل الأطفال من خلال التقييم و المراقبة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26794"/>
              </a:buClr>
              <a:buSzPts val="3200"/>
              <a:buNone/>
            </a:pPr>
            <a:r>
              <a:rPr lang="ar-JO" dirty="0"/>
              <a:t>دمج مؤشرات عمل الإطفال لتقييمها :</a:t>
            </a:r>
            <a:endParaRPr dirty="0"/>
          </a:p>
        </p:txBody>
      </p:sp>
      <p:sp>
        <p:nvSpPr>
          <p:cNvPr id="380" name="Google Shape;380;p14"/>
          <p:cNvSpPr txBox="1">
            <a:spLocks noGrp="1"/>
          </p:cNvSpPr>
          <p:nvPr>
            <p:ph type="body" idx="2"/>
          </p:nvPr>
        </p:nvSpPr>
        <p:spPr>
          <a:xfrm>
            <a:off x="3744913" y="1587500"/>
            <a:ext cx="8162670" cy="5270500"/>
          </a:xfrm>
          <a:prstGeom prst="rect">
            <a:avLst/>
          </a:prstGeom>
          <a:noFill/>
          <a:ln>
            <a:noFill/>
          </a:ln>
        </p:spPr>
        <p:txBody>
          <a:bodyPr spcFirstLastPara="1" wrap="square" lIns="91425" tIns="45700" rIns="91425" bIns="45700" anchor="t" anchorCtr="0">
            <a:noAutofit/>
          </a:bodyPr>
          <a:lstStyle/>
          <a:p>
            <a:pPr lvl="0" algn="r" rtl="1"/>
            <a:r>
              <a:rPr lang="ar-JO" dirty="0"/>
              <a:t>تأثير الصدمات الاقتصادية على عمالة الأطفال كآلية للتكيف</a:t>
            </a:r>
            <a:endParaRPr lang="en-US" dirty="0"/>
          </a:p>
          <a:p>
            <a:pPr lvl="0" algn="r" rtl="1"/>
            <a:r>
              <a:rPr lang="ar-JO" dirty="0"/>
              <a:t>الأنشطة الخاصة بالجنس والعمر ، والأدوار الاقتصادية ، واستخدام الأطفال للوقت</a:t>
            </a:r>
            <a:endParaRPr lang="en-US" dirty="0"/>
          </a:p>
          <a:p>
            <a:pPr lvl="0" algn="r" rtl="1"/>
            <a:r>
              <a:rPr lang="ar-JO" dirty="0"/>
              <a:t>عمالة الأطفال في الأغذية وسلاسل التوريد الأخرى</a:t>
            </a:r>
            <a:endParaRPr lang="en-US" dirty="0"/>
          </a:p>
          <a:p>
            <a:pPr lvl="0" algn="r" rtl="1"/>
            <a:r>
              <a:rPr lang="ar-JO" dirty="0"/>
              <a:t>تأثير قيود عمالة البالغين</a:t>
            </a:r>
            <a:endParaRPr lang="en-US" dirty="0"/>
          </a:p>
          <a:p>
            <a:pPr lvl="0" algn="r" rtl="1"/>
            <a:r>
              <a:rPr lang="ar-JO" dirty="0"/>
              <a:t>مجموعات محددة تتطلب مساعدة وقائية عاجلة </a:t>
            </a:r>
            <a:r>
              <a:rPr lang="en-US" dirty="0"/>
              <a:t>FSL</a:t>
            </a:r>
          </a:p>
          <a:p>
            <a:pPr lvl="0" algn="r" rtl="1"/>
            <a:r>
              <a:rPr lang="ar-JO" dirty="0"/>
              <a:t>أنواع العمل الآمن والمناسب للمراهقين</a:t>
            </a:r>
            <a:endParaRPr lang="en-US" dirty="0"/>
          </a:p>
          <a:p>
            <a:pPr marL="50800" indent="0" algn="r" rtl="1">
              <a:buNone/>
            </a:pPr>
            <a:endParaRPr lang="en-US" dirty="0"/>
          </a:p>
          <a:p>
            <a:pPr marL="0" lvl="0" indent="0" rtl="1" eaLnBrk="0" fontAlgn="base" hangingPunct="0">
              <a:lnSpc>
                <a:spcPct val="100000"/>
              </a:lnSpc>
              <a:spcBef>
                <a:spcPct val="0"/>
              </a:spcBef>
              <a:spcAft>
                <a:spcPct val="0"/>
              </a:spcAft>
              <a:buClrTx/>
              <a:buSzTx/>
              <a:buNone/>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381" name="Google Shape;381;p14"/>
          <p:cNvSpPr txBox="1">
            <a:spLocks noGrp="1"/>
          </p:cNvSpPr>
          <p:nvPr>
            <p:ph type="body" idx="3"/>
          </p:nvPr>
        </p:nvSpPr>
        <p:spPr>
          <a:xfrm>
            <a:off x="1" y="528638"/>
            <a:ext cx="3594354" cy="4799266"/>
          </a:xfrm>
          <a:prstGeom prst="rect">
            <a:avLst/>
          </a:prstGeom>
          <a:noFill/>
          <a:ln>
            <a:noFill/>
          </a:ln>
        </p:spPr>
        <p:txBody>
          <a:bodyPr spcFirstLastPara="1" wrap="square" lIns="91425" tIns="45700" rIns="91425" bIns="45700" anchor="t" anchorCtr="0">
            <a:normAutofit/>
          </a:bodyPr>
          <a:lstStyle/>
          <a:p>
            <a:pPr marL="0" lvl="0" indent="0" algn="r">
              <a:spcBef>
                <a:spcPts val="0"/>
              </a:spcBef>
            </a:pPr>
            <a:r>
              <a:rPr lang="ar-JO" dirty="0"/>
              <a:t>منع عمل الأطفال من خلال التقييم و المراقبة </a:t>
            </a:r>
          </a:p>
          <a:p>
            <a:pPr marL="0" lvl="0" indent="0" algn="l" rtl="0">
              <a:lnSpc>
                <a:spcPct val="90000"/>
              </a:lnSpc>
              <a:spcBef>
                <a:spcPts val="1000"/>
              </a:spcBef>
              <a:spcAft>
                <a:spcPts val="0"/>
              </a:spcAft>
              <a:buClr>
                <a:schemeClr val="lt1"/>
              </a:buClr>
              <a:buSzPts val="3600"/>
              <a:buNone/>
            </a:pPr>
            <a:endParaRPr dirty="0"/>
          </a:p>
        </p:txBody>
      </p:sp>
      <p:sp>
        <p:nvSpPr>
          <p:cNvPr id="2" name="Rectangle 1">
            <a:extLst>
              <a:ext uri="{FF2B5EF4-FFF2-40B4-BE49-F238E27FC236}">
                <a16:creationId xmlns:a16="http://schemas.microsoft.com/office/drawing/2014/main" id="{7D1F3824-3F6B-42C1-B4BE-91524D88B3C7}"/>
              </a:ext>
            </a:extLst>
          </p:cNvPr>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txBox="1">
            <a:spLocks noGrp="1"/>
          </p:cNvSpPr>
          <p:nvPr>
            <p:ph type="body" idx="2"/>
          </p:nvPr>
        </p:nvSpPr>
        <p:spPr>
          <a:xfrm>
            <a:off x="3784601" y="465676"/>
            <a:ext cx="8407398" cy="6392323"/>
          </a:xfrm>
          <a:prstGeom prst="rect">
            <a:avLst/>
          </a:prstGeom>
          <a:noFill/>
          <a:ln>
            <a:noFill/>
          </a:ln>
        </p:spPr>
        <p:txBody>
          <a:bodyPr spcFirstLastPara="1" wrap="square" lIns="91425" tIns="45700" rIns="91425" bIns="45700" anchor="t" anchorCtr="0">
            <a:noAutofit/>
          </a:bodyPr>
          <a:lstStyle/>
          <a:p>
            <a:pPr algn="r" rtl="1"/>
            <a:r>
              <a:rPr lang="ar-JO" dirty="0"/>
              <a:t>قم بتضمين الأسر التي لا تستطيع تأمين غذاء كاف وعالي الجودة ، ودخل آمن ولائق ، وتستخدم عمالة الأطفال ، والأعمال الخطرة ، و </a:t>
            </a:r>
            <a:r>
              <a:rPr lang="en-US" dirty="0"/>
              <a:t>WFCL</a:t>
            </a:r>
            <a:r>
              <a:rPr lang="ar-JO" dirty="0"/>
              <a:t> لدعم الأمن الغذائي</a:t>
            </a:r>
            <a:endParaRPr lang="en-US" dirty="0"/>
          </a:p>
          <a:p>
            <a:pPr algn="r" rtl="1"/>
            <a:r>
              <a:rPr lang="ar-JO" dirty="0"/>
              <a:t>استخدم تحليل الموقف الخاص بالسياق لإبلاغ المعايير</a:t>
            </a:r>
            <a:endParaRPr lang="en-US" dirty="0"/>
          </a:p>
          <a:p>
            <a:pPr algn="r" rtl="1"/>
            <a:r>
              <a:rPr lang="ar-JO" dirty="0"/>
              <a:t>إشراك العائلات والمجتمعات</a:t>
            </a:r>
            <a:endParaRPr lang="en-US" dirty="0"/>
          </a:p>
          <a:p>
            <a:pPr algn="r" rtl="1"/>
            <a:r>
              <a:rPr lang="ar-JO" dirty="0"/>
              <a:t>التخطيط للمساحات في برامج الأسر المعرضة للخطر في بداية الدورات ؛ بناء المرونة لقبول الحالات الخاصة المحالة من القطاعات / الجهات الفاعلة الأخرى</a:t>
            </a:r>
            <a:endParaRPr lang="en-US" dirty="0"/>
          </a:p>
          <a:p>
            <a:pPr algn="r" rtl="1"/>
            <a:r>
              <a:rPr lang="ar-JO" dirty="0"/>
              <a:t>ضع في اعتبارك انتشار عمالة الأطفال عند اختيار المناطق / سلاسل القيمة لاستهدافها</a:t>
            </a:r>
            <a:endParaRPr lang="en-US" dirty="0"/>
          </a:p>
          <a:p>
            <a:pPr algn="r" rtl="1"/>
            <a:r>
              <a:rPr lang="ar-JO" dirty="0"/>
              <a:t>مراقبة التغطية والمشاركين المستهدفين خلال البرمجة</a:t>
            </a:r>
            <a:endParaRPr lang="en-US" dirty="0"/>
          </a:p>
          <a:p>
            <a:pPr algn="r" rtl="1"/>
            <a:r>
              <a:rPr lang="ar-JO" dirty="0"/>
              <a:t>توسيع أو تعديل معايير الاستهداف عندما يتم استبعاد الأسر الأكثر ضعفاً التي لديها أطفال في عمالة الأطفال</a:t>
            </a:r>
            <a:endParaRPr lang="en-US" dirty="0"/>
          </a:p>
          <a:p>
            <a:pPr algn="r" rtl="1"/>
            <a:r>
              <a:rPr lang="ar-JO" dirty="0"/>
              <a:t>النظر بعناية والتخفيف من المخاطر المرتبطة بالاستهداف</a:t>
            </a:r>
            <a:endParaRPr lang="en-US" dirty="0"/>
          </a:p>
          <a:p>
            <a:pPr marL="228600" lvl="0" indent="-76200" algn="l" rtl="0">
              <a:lnSpc>
                <a:spcPct val="90000"/>
              </a:lnSpc>
              <a:spcBef>
                <a:spcPts val="1000"/>
              </a:spcBef>
              <a:spcAft>
                <a:spcPts val="0"/>
              </a:spcAft>
              <a:buClr>
                <a:schemeClr val="accent1"/>
              </a:buClr>
              <a:buSzPts val="2400"/>
              <a:buNone/>
            </a:pPr>
            <a:endParaRPr sz="2400" dirty="0"/>
          </a:p>
        </p:txBody>
      </p:sp>
      <p:sp>
        <p:nvSpPr>
          <p:cNvPr id="387" name="Google Shape;387;p15"/>
          <p:cNvSpPr txBox="1">
            <a:spLocks noGrp="1"/>
          </p:cNvSpPr>
          <p:nvPr>
            <p:ph type="body" idx="3"/>
          </p:nvPr>
        </p:nvSpPr>
        <p:spPr>
          <a:xfrm>
            <a:off x="-1" y="465676"/>
            <a:ext cx="3784601" cy="4799266"/>
          </a:xfrm>
          <a:prstGeom prst="rect">
            <a:avLst/>
          </a:prstGeom>
          <a:noFill/>
          <a:ln>
            <a:noFill/>
          </a:ln>
        </p:spPr>
        <p:txBody>
          <a:bodyPr spcFirstLastPara="1" wrap="square" lIns="91425" tIns="45700" rIns="91425" bIns="45700" anchor="t" anchorCtr="0">
            <a:normAutofit/>
          </a:bodyPr>
          <a:lstStyle/>
          <a:p>
            <a:pPr marL="0" indent="0">
              <a:spcBef>
                <a:spcPts val="0"/>
              </a:spcBef>
            </a:pPr>
            <a:r>
              <a:rPr lang="ar-SA" altLang="en-US" dirty="0"/>
              <a:t>منع عمل الأطفال </a:t>
            </a:r>
            <a:r>
              <a:rPr lang="ar-SA" altLang="en-US" dirty="0">
                <a:solidFill>
                  <a:srgbClr val="B5E7FF"/>
                </a:solidFill>
              </a:rPr>
              <a:t>من خلال الاستهداف والاختيار في برامج</a:t>
            </a:r>
            <a:r>
              <a:rPr lang="en-US" altLang="en-US" dirty="0">
                <a:solidFill>
                  <a:srgbClr val="B5E7FF"/>
                </a:solidFill>
              </a:rPr>
              <a:t> FSL </a:t>
            </a:r>
          </a:p>
          <a:p>
            <a:pPr marL="0" lvl="0" indent="0" algn="l" rtl="0">
              <a:lnSpc>
                <a:spcPct val="90000"/>
              </a:lnSpc>
              <a:spcBef>
                <a:spcPts val="1000"/>
              </a:spcBef>
              <a:spcAft>
                <a:spcPts val="0"/>
              </a:spcAft>
              <a:buClr>
                <a:schemeClr val="lt1"/>
              </a:buClr>
              <a:buSzPts val="3600"/>
              <a:buNone/>
            </a:pPr>
            <a:endParaRPr dirty="0"/>
          </a:p>
        </p:txBody>
      </p:sp>
      <p:sp>
        <p:nvSpPr>
          <p:cNvPr id="2" name="Rectangle 1">
            <a:extLst>
              <a:ext uri="{FF2B5EF4-FFF2-40B4-BE49-F238E27FC236}">
                <a16:creationId xmlns:a16="http://schemas.microsoft.com/office/drawing/2014/main" id="{556533AB-231C-4A42-9133-29208C8B3D06}"/>
              </a:ext>
            </a:extLst>
          </p:cNvPr>
          <p:cNvSpPr>
            <a:spLocks noChangeArrowheads="1"/>
          </p:cNvSpPr>
          <p:nvPr/>
        </p:nvSpPr>
        <p:spPr bwMode="auto">
          <a:xfrm>
            <a:off x="5448542"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26794"/>
              </a:buClr>
              <a:buSzPts val="3200"/>
              <a:buNone/>
            </a:pPr>
            <a:r>
              <a:rPr lang="ar-JO" dirty="0"/>
              <a:t>المبادىء الأساسية: عدم الإيذاء </a:t>
            </a:r>
            <a:endParaRPr dirty="0"/>
          </a:p>
        </p:txBody>
      </p:sp>
      <p:sp>
        <p:nvSpPr>
          <p:cNvPr id="393" name="Google Shape;393;p16"/>
          <p:cNvSpPr txBox="1">
            <a:spLocks noGrp="1"/>
          </p:cNvSpPr>
          <p:nvPr>
            <p:ph type="body" idx="2"/>
          </p:nvPr>
        </p:nvSpPr>
        <p:spPr>
          <a:xfrm>
            <a:off x="4100513" y="1385220"/>
            <a:ext cx="7300912" cy="4494371"/>
          </a:xfrm>
          <a:prstGeom prst="rect">
            <a:avLst/>
          </a:prstGeom>
          <a:noFill/>
          <a:ln>
            <a:noFill/>
          </a:ln>
        </p:spPr>
        <p:txBody>
          <a:bodyPr spcFirstLastPara="1" wrap="square" lIns="91425" tIns="45700" rIns="91425" bIns="45700" anchor="t" anchorCtr="0">
            <a:noAutofit/>
          </a:bodyPr>
          <a:lstStyle/>
          <a:p>
            <a:pPr algn="r" rtl="1"/>
            <a:r>
              <a:rPr lang="ar-JO" dirty="0"/>
              <a:t>يمكن أن ينطوي عمل </a:t>
            </a:r>
            <a:r>
              <a:rPr lang="en-US" dirty="0"/>
              <a:t>FSL</a:t>
            </a:r>
            <a:r>
              <a:rPr lang="ar-JO" dirty="0"/>
              <a:t> على عوامل خطر ويزيد عن غير قصد أو يفاقم عمالة الأطفال</a:t>
            </a:r>
            <a:endParaRPr lang="en-US" dirty="0"/>
          </a:p>
          <a:p>
            <a:pPr algn="r" rtl="1"/>
            <a:r>
              <a:rPr lang="ar-JO" dirty="0"/>
              <a:t>العمل مع الآخرين لتحديد المخاطر وتخفيفها</a:t>
            </a:r>
            <a:endParaRPr lang="en-US" dirty="0"/>
          </a:p>
          <a:p>
            <a:pPr algn="r" rtl="1"/>
            <a:r>
              <a:rPr lang="ar-JO" dirty="0"/>
              <a:t>لا تتخذ أي إجراء لا تملك المنظمة الخبرة أو القدرة المناسبة له</a:t>
            </a:r>
            <a:endParaRPr lang="en-US" dirty="0"/>
          </a:p>
          <a:p>
            <a:pPr algn="r" rtl="1"/>
            <a:r>
              <a:rPr lang="ar-JO" dirty="0"/>
              <a:t>يجب أن يتم سحب الأطفال من </a:t>
            </a:r>
            <a:r>
              <a:rPr lang="en-US" dirty="0"/>
              <a:t>WFCL</a:t>
            </a:r>
            <a:r>
              <a:rPr lang="ar-JO" dirty="0"/>
              <a:t> فقط من قبل الجهات الفاعلة المفوضة والوكالات المتخصصة</a:t>
            </a:r>
            <a:endParaRPr lang="en-US" dirty="0"/>
          </a:p>
          <a:p>
            <a:pPr marL="228600" lvl="0" indent="-228600">
              <a:spcBef>
                <a:spcPts val="0"/>
              </a:spcBef>
            </a:pPr>
            <a:endParaRPr lang="en-US" b="1" dirty="0"/>
          </a:p>
        </p:txBody>
      </p:sp>
      <p:sp>
        <p:nvSpPr>
          <p:cNvPr id="394" name="Google Shape;394;p16"/>
          <p:cNvSpPr txBox="1">
            <a:spLocks noGrp="1"/>
          </p:cNvSpPr>
          <p:nvPr>
            <p:ph type="body" idx="3"/>
          </p:nvPr>
        </p:nvSpPr>
        <p:spPr>
          <a:xfrm>
            <a:off x="-1" y="528638"/>
            <a:ext cx="3685309" cy="4799266"/>
          </a:xfrm>
          <a:prstGeom prst="rect">
            <a:avLst/>
          </a:prstGeom>
          <a:noFill/>
          <a:ln>
            <a:noFill/>
          </a:ln>
        </p:spPr>
        <p:txBody>
          <a:bodyPr spcFirstLastPara="1" wrap="square" lIns="91425" tIns="45700" rIns="91425" bIns="45700" anchor="t" anchorCtr="0">
            <a:normAutofit/>
          </a:bodyPr>
          <a:lstStyle/>
          <a:p>
            <a:pPr marL="0" indent="0">
              <a:spcBef>
                <a:spcPts val="0"/>
              </a:spcBef>
            </a:pPr>
            <a:r>
              <a:rPr lang="ar-SA" altLang="en-US" dirty="0"/>
              <a:t>منع عمل الأطفال </a:t>
            </a:r>
            <a:r>
              <a:rPr lang="ar-SA" altLang="en-US" dirty="0">
                <a:solidFill>
                  <a:srgbClr val="B5E7FF"/>
                </a:solidFill>
              </a:rPr>
              <a:t>من خلال الاستهداف والاختيار في برامج</a:t>
            </a:r>
            <a:r>
              <a:rPr lang="en-US" altLang="en-US" dirty="0">
                <a:solidFill>
                  <a:srgbClr val="B5E7FF"/>
                </a:solidFill>
              </a:rPr>
              <a:t> FSL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7"/>
          <p:cNvSpPr txBox="1">
            <a:spLocks noGrp="1"/>
          </p:cNvSpPr>
          <p:nvPr>
            <p:ph type="body" idx="1"/>
          </p:nvPr>
        </p:nvSpPr>
        <p:spPr>
          <a:xfrm>
            <a:off x="4100513" y="2492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2700"/>
              <a:buNone/>
            </a:pPr>
            <a:r>
              <a:rPr lang="en-GB" sz="2700" dirty="0"/>
              <a:t>SAFEGUARD CHILDREN IN FSL AND ECONOMIC-STRENGTHENING PROGRAMMES</a:t>
            </a:r>
            <a:endParaRPr dirty="0"/>
          </a:p>
          <a:p>
            <a:pPr marL="0" lvl="0" indent="0" algn="l" rtl="0">
              <a:lnSpc>
                <a:spcPct val="90000"/>
              </a:lnSpc>
              <a:spcBef>
                <a:spcPts val="1000"/>
              </a:spcBef>
              <a:spcAft>
                <a:spcPts val="0"/>
              </a:spcAft>
              <a:buClr>
                <a:srgbClr val="026794"/>
              </a:buClr>
              <a:buSzPts val="2700"/>
              <a:buNone/>
            </a:pPr>
            <a:endParaRPr sz="2700" dirty="0"/>
          </a:p>
        </p:txBody>
      </p:sp>
      <p:sp>
        <p:nvSpPr>
          <p:cNvPr id="401" name="Google Shape;401;p17"/>
          <p:cNvSpPr txBox="1">
            <a:spLocks noGrp="1"/>
          </p:cNvSpPr>
          <p:nvPr>
            <p:ph type="body" idx="2"/>
          </p:nvPr>
        </p:nvSpPr>
        <p:spPr>
          <a:xfrm>
            <a:off x="4100513" y="1520824"/>
            <a:ext cx="8044122" cy="5337175"/>
          </a:xfrm>
          <a:prstGeom prst="rect">
            <a:avLst/>
          </a:prstGeom>
          <a:noFill/>
          <a:ln>
            <a:noFill/>
          </a:ln>
        </p:spPr>
        <p:txBody>
          <a:bodyPr spcFirstLastPara="1" wrap="square" lIns="91425" tIns="45700" rIns="91425" bIns="45700" anchor="t" anchorCtr="0">
            <a:normAutofit/>
          </a:bodyPr>
          <a:lstStyle/>
          <a:p>
            <a:pPr indent="-457200" algn="r" rtl="1" eaLnBrk="0" fontAlgn="base" hangingPunct="0">
              <a:lnSpc>
                <a:spcPct val="100000"/>
              </a:lnSpc>
              <a:spcBef>
                <a:spcPct val="0"/>
              </a:spcBef>
              <a:spcAft>
                <a:spcPct val="0"/>
              </a:spcAft>
              <a:buClrTx/>
              <a:buSzTx/>
            </a:pPr>
            <a:r>
              <a:rPr lang="ar-JO" altLang="en-US" dirty="0">
                <a:solidFill>
                  <a:srgbClr val="000000"/>
                </a:solidFill>
                <a:latin typeface="Arial" panose="020B0604020202020204" pitchFamily="34" charset="0"/>
                <a:ea typeface="Calibri" panose="020F0502020204030204" pitchFamily="34" charset="0"/>
                <a:cs typeface="Arial" panose="020B0604020202020204" pitchFamily="34" charset="0"/>
              </a:rPr>
              <a:t>تحديد مخاطر عمالة الأطفال أثناء تصميم البرنامج</a:t>
            </a:r>
          </a:p>
          <a:p>
            <a:pPr indent="-457200" algn="r" rtl="1" eaLnBrk="0" fontAlgn="base" hangingPunct="0">
              <a:lnSpc>
                <a:spcPct val="100000"/>
              </a:lnSpc>
              <a:spcBef>
                <a:spcPct val="0"/>
              </a:spcBef>
              <a:spcAft>
                <a:spcPct val="0"/>
              </a:spcAft>
              <a:buClrTx/>
              <a:buSzTx/>
            </a:pPr>
            <a:r>
              <a:rPr lang="ar-JO" altLang="en-US" dirty="0">
                <a:solidFill>
                  <a:srgbClr val="000000"/>
                </a:solidFill>
                <a:latin typeface="Arial" panose="020B0604020202020204" pitchFamily="34" charset="0"/>
                <a:ea typeface="Calibri" panose="020F0502020204030204" pitchFamily="34" charset="0"/>
                <a:cs typeface="Arial" panose="020B0604020202020204" pitchFamily="34" charset="0"/>
              </a:rPr>
              <a:t>مراقبة وقت الأطفال وعوامل خطر عمالة الأطفال قبل وأثناء وبعد التدخل</a:t>
            </a:r>
          </a:p>
          <a:p>
            <a:pPr indent="-457200" algn="r" rtl="1" eaLnBrk="0" fontAlgn="base" hangingPunct="0">
              <a:lnSpc>
                <a:spcPct val="100000"/>
              </a:lnSpc>
              <a:spcBef>
                <a:spcPct val="0"/>
              </a:spcBef>
              <a:spcAft>
                <a:spcPct val="0"/>
              </a:spcAft>
              <a:buClrTx/>
              <a:buSzTx/>
            </a:pPr>
            <a:r>
              <a:rPr lang="ar-JO" altLang="en-US" dirty="0">
                <a:solidFill>
                  <a:srgbClr val="000000"/>
                </a:solidFill>
                <a:latin typeface="Arial" panose="020B0604020202020204" pitchFamily="34" charset="0"/>
                <a:ea typeface="Calibri" panose="020F0502020204030204" pitchFamily="34" charset="0"/>
                <a:cs typeface="Arial" panose="020B0604020202020204" pitchFamily="34" charset="0"/>
              </a:rPr>
              <a:t>التعاون مع الآخرين لتحديد وتخفيف الآثار السلبية غير المقصودة</a:t>
            </a:r>
          </a:p>
          <a:p>
            <a:pPr indent="-457200" algn="r" rtl="1" eaLnBrk="0" fontAlgn="base" hangingPunct="0">
              <a:lnSpc>
                <a:spcPct val="100000"/>
              </a:lnSpc>
              <a:spcBef>
                <a:spcPct val="0"/>
              </a:spcBef>
              <a:spcAft>
                <a:spcPct val="0"/>
              </a:spcAft>
              <a:buClrTx/>
              <a:buSzTx/>
            </a:pPr>
            <a:r>
              <a:rPr lang="ar-JO" altLang="en-US" dirty="0">
                <a:solidFill>
                  <a:srgbClr val="000000"/>
                </a:solidFill>
                <a:latin typeface="Arial" panose="020B0604020202020204" pitchFamily="34" charset="0"/>
                <a:ea typeface="Calibri" panose="020F0502020204030204" pitchFamily="34" charset="0"/>
                <a:cs typeface="Arial" panose="020B0604020202020204" pitchFamily="34" charset="0"/>
              </a:rPr>
              <a:t>تنفيذ إجراءات المساءلة والحماية والحماية من مخاطر الأمن الغذائي والسكان في برامج الأمن الغذائي وسبل العيش</a:t>
            </a:r>
          </a:p>
          <a:p>
            <a:pPr indent="-457200" algn="r" rtl="1" eaLnBrk="0" fontAlgn="base" hangingPunct="0">
              <a:lnSpc>
                <a:spcPct val="100000"/>
              </a:lnSpc>
              <a:spcBef>
                <a:spcPct val="0"/>
              </a:spcBef>
              <a:spcAft>
                <a:spcPct val="0"/>
              </a:spcAft>
              <a:buClrTx/>
              <a:buSzTx/>
            </a:pPr>
            <a:r>
              <a:rPr lang="ar-JO" altLang="en-US" dirty="0">
                <a:solidFill>
                  <a:srgbClr val="000000"/>
                </a:solidFill>
                <a:latin typeface="Arial" panose="020B0604020202020204" pitchFamily="34" charset="0"/>
                <a:ea typeface="Calibri" panose="020F0502020204030204" pitchFamily="34" charset="0"/>
                <a:cs typeface="Arial" panose="020B0604020202020204" pitchFamily="34" charset="0"/>
              </a:rPr>
              <a:t>بناء قدرات الموظفين في مجال عمالة الأطفال والعمر والجنس</a:t>
            </a:r>
            <a:r>
              <a:rPr lang="en-US" altLang="en-US" dirty="0">
                <a:solidFill>
                  <a:schemeClr val="tx1"/>
                </a:solidFill>
              </a:rPr>
              <a:t> </a:t>
            </a:r>
            <a:endParaRPr lang="en-US" altLang="en-US" sz="4400" dirty="0">
              <a:solidFill>
                <a:schemeClr val="tx1"/>
              </a:solidFill>
              <a:latin typeface="Arial" panose="020B0604020202020204" pitchFamily="34" charset="0"/>
              <a:cs typeface="Arial" panose="020B0604020202020204" pitchFamily="34" charset="0"/>
            </a:endParaRPr>
          </a:p>
          <a:p>
            <a:pPr marL="482600" indent="-342900" algn="r">
              <a:buSzPts val="2200"/>
            </a:pPr>
            <a:endParaRPr sz="2200" dirty="0"/>
          </a:p>
          <a:p>
            <a:pPr marL="228600" lvl="0" indent="-146050" algn="l" rtl="0">
              <a:lnSpc>
                <a:spcPct val="90000"/>
              </a:lnSpc>
              <a:spcBef>
                <a:spcPts val="1000"/>
              </a:spcBef>
              <a:spcAft>
                <a:spcPts val="0"/>
              </a:spcAft>
              <a:buClr>
                <a:schemeClr val="accent1"/>
              </a:buClr>
              <a:buSzPts val="1300"/>
              <a:buNone/>
            </a:pPr>
            <a:endParaRPr sz="1300" dirty="0"/>
          </a:p>
          <a:p>
            <a:pPr marL="228600" lvl="0" indent="-146050" algn="l" rtl="0">
              <a:lnSpc>
                <a:spcPct val="90000"/>
              </a:lnSpc>
              <a:spcBef>
                <a:spcPts val="1000"/>
              </a:spcBef>
              <a:spcAft>
                <a:spcPts val="0"/>
              </a:spcAft>
              <a:buClr>
                <a:schemeClr val="accent1"/>
              </a:buClr>
              <a:buSzPts val="1300"/>
              <a:buNone/>
            </a:pPr>
            <a:endParaRPr sz="1300" dirty="0"/>
          </a:p>
          <a:p>
            <a:pPr marL="228600" lvl="0" indent="-146050" algn="l" rtl="0">
              <a:lnSpc>
                <a:spcPct val="90000"/>
              </a:lnSpc>
              <a:spcBef>
                <a:spcPts val="1000"/>
              </a:spcBef>
              <a:spcAft>
                <a:spcPts val="0"/>
              </a:spcAft>
              <a:buClr>
                <a:schemeClr val="accent1"/>
              </a:buClr>
              <a:buSzPts val="1300"/>
              <a:buNone/>
            </a:pPr>
            <a:endParaRPr sz="1300" dirty="0"/>
          </a:p>
        </p:txBody>
      </p:sp>
      <p:sp>
        <p:nvSpPr>
          <p:cNvPr id="402" name="Google Shape;402;p17"/>
          <p:cNvSpPr txBox="1">
            <a:spLocks noGrp="1"/>
          </p:cNvSpPr>
          <p:nvPr>
            <p:ph type="body" idx="3"/>
          </p:nvPr>
        </p:nvSpPr>
        <p:spPr>
          <a:xfrm>
            <a:off x="0" y="528638"/>
            <a:ext cx="3708399" cy="4799266"/>
          </a:xfrm>
          <a:prstGeom prst="rect">
            <a:avLst/>
          </a:prstGeom>
          <a:noFill/>
          <a:ln>
            <a:noFill/>
          </a:ln>
        </p:spPr>
        <p:txBody>
          <a:bodyPr spcFirstLastPara="1" wrap="square" lIns="91425" tIns="45700" rIns="91425" bIns="45700" anchor="t" anchorCtr="0">
            <a:normAutofit/>
          </a:bodyPr>
          <a:lstStyle/>
          <a:p>
            <a:pPr marL="0" indent="0">
              <a:spcBef>
                <a:spcPts val="0"/>
              </a:spcBef>
            </a:pPr>
            <a:r>
              <a:rPr lang="ar-SA" altLang="en-US" dirty="0"/>
              <a:t>منع عمل الأطفال </a:t>
            </a:r>
            <a:r>
              <a:rPr lang="ar-SA" altLang="en-US" dirty="0">
                <a:solidFill>
                  <a:srgbClr val="B5E7FF"/>
                </a:solidFill>
              </a:rPr>
              <a:t>من خلال الاستهداف والاختيار في برامج</a:t>
            </a:r>
            <a:r>
              <a:rPr lang="en-US" altLang="en-US" dirty="0">
                <a:solidFill>
                  <a:srgbClr val="B5E7FF"/>
                </a:solidFill>
              </a:rPr>
              <a:t> FSL </a:t>
            </a:r>
          </a:p>
          <a:p>
            <a:pPr marL="0" lvl="0" indent="0" algn="l" rtl="0">
              <a:lnSpc>
                <a:spcPct val="90000"/>
              </a:lnSpc>
              <a:spcBef>
                <a:spcPts val="1000"/>
              </a:spcBef>
              <a:spcAft>
                <a:spcPts val="0"/>
              </a:spcAft>
              <a:buClr>
                <a:schemeClr val="lt1"/>
              </a:buClr>
              <a:buSzPts val="3600"/>
              <a:buNone/>
            </a:pPr>
            <a:endParaRPr dirty="0"/>
          </a:p>
        </p:txBody>
      </p:sp>
      <p:sp>
        <p:nvSpPr>
          <p:cNvPr id="403" name="Google Shape;403;p17"/>
          <p:cNvSpPr txBox="1"/>
          <p:nvPr/>
        </p:nvSpPr>
        <p:spPr>
          <a:xfrm>
            <a:off x="47365" y="2928271"/>
            <a:ext cx="3444949" cy="47992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Arial"/>
              <a:buNone/>
            </a:pPr>
            <a:endParaRPr sz="36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8"/>
          <p:cNvSpPr txBox="1">
            <a:spLocks noGrp="1"/>
          </p:cNvSpPr>
          <p:nvPr>
            <p:ph type="title"/>
          </p:nvPr>
        </p:nvSpPr>
        <p:spPr>
          <a:xfrm>
            <a:off x="393829" y="281277"/>
            <a:ext cx="11403964" cy="1325563"/>
          </a:xfrm>
          <a:prstGeom prst="rect">
            <a:avLst/>
          </a:prstGeom>
          <a:noFill/>
          <a:ln>
            <a:noFill/>
          </a:ln>
        </p:spPr>
        <p:txBody>
          <a:bodyPr spcFirstLastPara="1" wrap="square" lIns="91425" tIns="45700" rIns="91425" bIns="45700" anchor="ctr" anchorCtr="0">
            <a:normAutofit fontScale="90000"/>
          </a:bodyPr>
          <a:lstStyle/>
          <a:p>
            <a:r>
              <a:rPr lang="ar-JO" dirty="0">
                <a:solidFill>
                  <a:srgbClr val="97467D"/>
                </a:solidFill>
              </a:rPr>
              <a:t>منع عمل الأطفال المرتبط بقطاع الأمن الغذائي والبرامج الاقتصادية</a:t>
            </a:r>
            <a:br>
              <a:rPr lang="en-US" dirty="0"/>
            </a:br>
            <a:r>
              <a:rPr lang="en-US" dirty="0"/>
              <a:t> </a:t>
            </a:r>
            <a:br>
              <a:rPr lang="en-US" dirty="0"/>
            </a:br>
            <a:r>
              <a:rPr lang="en-GB" dirty="0">
                <a:solidFill>
                  <a:srgbClr val="97467D"/>
                </a:solidFill>
              </a:rPr>
              <a:t> </a:t>
            </a:r>
            <a:br>
              <a:rPr lang="en-GB" sz="3200" dirty="0">
                <a:solidFill>
                  <a:srgbClr val="B5E7FF"/>
                </a:solidFill>
              </a:rPr>
            </a:br>
            <a:endParaRPr sz="3400" dirty="0">
              <a:solidFill>
                <a:srgbClr val="97467D"/>
              </a:solidFill>
            </a:endParaRPr>
          </a:p>
        </p:txBody>
      </p:sp>
      <p:graphicFrame>
        <p:nvGraphicFramePr>
          <p:cNvPr id="409" name="Google Shape;409;p18"/>
          <p:cNvGraphicFramePr/>
          <p:nvPr>
            <p:extLst>
              <p:ext uri="{D42A27DB-BD31-4B8C-83A1-F6EECF244321}">
                <p14:modId xmlns:p14="http://schemas.microsoft.com/office/powerpoint/2010/main" val="2825785554"/>
              </p:ext>
            </p:extLst>
          </p:nvPr>
        </p:nvGraphicFramePr>
        <p:xfrm>
          <a:off x="258918" y="662006"/>
          <a:ext cx="11403950" cy="7254300"/>
        </p:xfrm>
        <a:graphic>
          <a:graphicData uri="http://schemas.openxmlformats.org/drawingml/2006/table">
            <a:tbl>
              <a:tblPr firstRow="1" bandRow="1">
                <a:noFill/>
                <a:tableStyleId>{CE6485C6-648F-4A81-9685-E67094398B5B}</a:tableStyleId>
              </a:tblPr>
              <a:tblGrid>
                <a:gridCol w="4897698">
                  <a:extLst>
                    <a:ext uri="{9D8B030D-6E8A-4147-A177-3AD203B41FA5}">
                      <a16:colId xmlns:a16="http://schemas.microsoft.com/office/drawing/2014/main" val="20000"/>
                    </a:ext>
                  </a:extLst>
                </a:gridCol>
                <a:gridCol w="6506252">
                  <a:extLst>
                    <a:ext uri="{9D8B030D-6E8A-4147-A177-3AD203B41FA5}">
                      <a16:colId xmlns:a16="http://schemas.microsoft.com/office/drawing/2014/main" val="20001"/>
                    </a:ext>
                  </a:extLst>
                </a:gridCol>
              </a:tblGrid>
              <a:tr h="194375">
                <a:tc>
                  <a:txBody>
                    <a:bodyPr/>
                    <a:lstStyle/>
                    <a:p>
                      <a:pPr marL="0" marR="0" lvl="0" indent="0" algn="ctr" rtl="0">
                        <a:lnSpc>
                          <a:spcPct val="100000"/>
                        </a:lnSpc>
                        <a:spcBef>
                          <a:spcPts val="0"/>
                        </a:spcBef>
                        <a:spcAft>
                          <a:spcPts val="0"/>
                        </a:spcAft>
                        <a:buClr>
                          <a:schemeClr val="lt1"/>
                        </a:buClr>
                        <a:buSzPts val="2400"/>
                        <a:buFont typeface="Helvetica Neue"/>
                        <a:buNone/>
                      </a:pPr>
                      <a:r>
                        <a:rPr lang="ar-JO" sz="2400" u="none" strike="noStrike" cap="none" dirty="0">
                          <a:solidFill>
                            <a:schemeClr val="lt1"/>
                          </a:solidFill>
                          <a:latin typeface="Helvetica Neue"/>
                          <a:ea typeface="Helvetica Neue"/>
                          <a:cs typeface="Helvetica Neue"/>
                          <a:sym typeface="Helvetica Neue"/>
                        </a:rPr>
                        <a:t>العوامل السلبية المحتملة </a:t>
                      </a:r>
                      <a:endParaRPr sz="2400" u="none" strike="noStrike" cap="none" dirty="0">
                        <a:latin typeface="Helvetica Neue"/>
                        <a:ea typeface="Helvetica Neue"/>
                        <a:cs typeface="Helvetica Neue"/>
                        <a:sym typeface="Helvetica Neue"/>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2400"/>
                        <a:buFont typeface="Helvetica Neue"/>
                        <a:buNone/>
                      </a:pPr>
                      <a:r>
                        <a:rPr lang="ar-JO" sz="2400" b="1" i="0" u="none" strike="noStrike" cap="none" dirty="0">
                          <a:solidFill>
                            <a:schemeClr val="lt1"/>
                          </a:solidFill>
                          <a:latin typeface="Helvetica Neue"/>
                          <a:ea typeface="Calibri"/>
                          <a:cs typeface="Calibri"/>
                          <a:sym typeface="Arial"/>
                        </a:rPr>
                        <a:t>تدابير المنع والتخفيف الممكنة</a:t>
                      </a:r>
                    </a:p>
                    <a:p>
                      <a:br>
                        <a:rPr lang="ar-JO" sz="1400" b="0" i="0" u="none" strike="noStrike" cap="none" dirty="0">
                          <a:solidFill>
                            <a:schemeClr val="lt1"/>
                          </a:solidFill>
                          <a:effectLst/>
                          <a:latin typeface="Calibri"/>
                          <a:ea typeface="Calibri"/>
                          <a:cs typeface="Calibri"/>
                          <a:sym typeface="Arial"/>
                        </a:rPr>
                      </a:br>
                      <a:endParaRPr sz="1400" u="none" strike="noStrike" cap="none" dirty="0"/>
                    </a:p>
                  </a:txBody>
                  <a:tcPr marL="91450" marR="91450" marT="45725" marB="45725"/>
                </a:tc>
                <a:extLst>
                  <a:ext uri="{0D108BD9-81ED-4DB2-BD59-A6C34878D82A}">
                    <a16:rowId xmlns:a16="http://schemas.microsoft.com/office/drawing/2014/main" val="10000"/>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ar-JO" sz="2000" dirty="0"/>
                        <a:t>عمالة الأطفال المرتبطة بالتوزيعات</a:t>
                      </a:r>
                      <a:endParaRPr sz="2000" u="none" strike="noStrike" cap="none" dirty="0"/>
                    </a:p>
                  </a:txBody>
                  <a:tcPr marL="91450" marR="91450" marT="45725" marB="45725"/>
                </a:tc>
                <a:tc>
                  <a:txBody>
                    <a:bodyPr/>
                    <a:lstStyle/>
                    <a:p>
                      <a:pPr marL="0" marR="0" lvl="0" indent="0" algn="r" rtl="1">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مخططات التجميع البديلة ؛ يراقب؛ تنظيم الوصول إلى المواقع ؛ الإحالات</a:t>
                      </a:r>
                    </a:p>
                    <a:p>
                      <a:br>
                        <a:rPr lang="ar-JO" sz="1400" b="0" i="0" u="none" strike="noStrike" cap="none" dirty="0">
                          <a:solidFill>
                            <a:schemeClr val="dk1"/>
                          </a:solidFill>
                          <a:effectLst/>
                          <a:latin typeface="Calibri"/>
                          <a:ea typeface="Calibri"/>
                          <a:cs typeface="Calibri"/>
                          <a:sym typeface="Arial"/>
                        </a:rPr>
                      </a:br>
                      <a:endParaRPr sz="1400" u="none" strike="noStrike" cap="none" dirty="0"/>
                    </a:p>
                  </a:txBody>
                  <a:tcPr marL="91450" marR="91450" marT="45725" marB="45725"/>
                </a:tc>
                <a:extLst>
                  <a:ext uri="{0D108BD9-81ED-4DB2-BD59-A6C34878D82A}">
                    <a16:rowId xmlns:a16="http://schemas.microsoft.com/office/drawing/2014/main" val="10001"/>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الأطفال الذين يتم جرهم إلى عمالة الأطفال والعمل المنزلي عندما يشارك الآباء / الكبار في برامج </a:t>
                      </a:r>
                      <a:r>
                        <a:rPr lang="en-US" sz="2000" b="0" i="0" u="none" strike="noStrike" cap="none" dirty="0">
                          <a:solidFill>
                            <a:schemeClr val="dk1"/>
                          </a:solidFill>
                          <a:latin typeface="Calibri"/>
                          <a:ea typeface="Calibri"/>
                          <a:cs typeface="Calibri"/>
                          <a:sym typeface="Arial"/>
                        </a:rPr>
                        <a:t>FSL</a:t>
                      </a: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دعم الوصول إلى خدمات رعاية التعليم (الطفل) ، ومبادرات الدعم المجتمعي ، والإحالات</a:t>
                      </a:r>
                    </a:p>
                    <a:p>
                      <a:pPr marL="0" marR="0" lvl="0" indent="0" algn="r" rtl="1">
                        <a:lnSpc>
                          <a:spcPct val="100000"/>
                        </a:lnSpc>
                        <a:spcBef>
                          <a:spcPts val="0"/>
                        </a:spcBef>
                        <a:spcAft>
                          <a:spcPts val="0"/>
                        </a:spcAft>
                        <a:buClr>
                          <a:srgbClr val="000000"/>
                        </a:buClr>
                        <a:buSzPts val="2000"/>
                        <a:buFont typeface="Arial"/>
                        <a:buNone/>
                      </a:pPr>
                      <a:br>
                        <a:rPr lang="ar-JO"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extLst>
                  <a:ext uri="{0D108BD9-81ED-4DB2-BD59-A6C34878D82A}">
                    <a16:rowId xmlns:a16="http://schemas.microsoft.com/office/drawing/2014/main" val="10002"/>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cs typeface="Calibri"/>
                          <a:sym typeface="Arial"/>
                        </a:rPr>
                        <a:t>مشاركة الأطفال بدل من الكبار </a:t>
                      </a:r>
                      <a:endParaRPr sz="2000" b="0" i="0" u="none" strike="noStrike" cap="none" dirty="0">
                        <a:solidFill>
                          <a:schemeClr val="dk1"/>
                        </a:solidFill>
                        <a:latin typeface="Calibri"/>
                        <a:cs typeface="Calibri"/>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قبل</a:t>
                      </a:r>
                      <a:r>
                        <a:rPr lang="ar-JO" sz="1400" b="0" i="0" u="none" strike="noStrike" cap="none" dirty="0">
                          <a:solidFill>
                            <a:schemeClr val="dk1"/>
                          </a:solidFill>
                          <a:effectLst/>
                          <a:latin typeface="Calibri"/>
                          <a:ea typeface="Calibri"/>
                          <a:cs typeface="Calibri"/>
                          <a:sym typeface="Arial"/>
                        </a:rPr>
                        <a:t> </a:t>
                      </a:r>
                      <a:r>
                        <a:rPr lang="ar-JO" sz="2000" b="0" i="0" u="none" strike="noStrike" cap="none" dirty="0">
                          <a:solidFill>
                            <a:schemeClr val="dk1"/>
                          </a:solidFill>
                          <a:latin typeface="Calibri"/>
                          <a:ea typeface="Calibri"/>
                          <a:cs typeface="Calibri"/>
                          <a:sym typeface="Arial"/>
                        </a:rPr>
                        <a:t>وأثناء التحقق من العمر لجميع المشاركين لضمان عدم إشراك الأطفال دون الحد الأدنى من العمر ، وأن الأطفال الذين تزيد أعمارهم عن الحد الأدنى لسن العمل ولكن دون 18 عامًا لا يشاركون في أعمال خطرة ؛ يراقب؛ الإحالات</a:t>
                      </a:r>
                    </a:p>
                    <a:p>
                      <a:pPr marL="0" marR="0" lvl="0" indent="0" algn="r" rtl="1">
                        <a:lnSpc>
                          <a:spcPct val="100000"/>
                        </a:lnSpc>
                        <a:spcBef>
                          <a:spcPts val="0"/>
                        </a:spcBef>
                        <a:spcAft>
                          <a:spcPts val="0"/>
                        </a:spcAft>
                        <a:buClr>
                          <a:srgbClr val="000000"/>
                        </a:buClr>
                        <a:buSzPts val="2000"/>
                        <a:buFont typeface="Arial"/>
                        <a:buNone/>
                      </a:pPr>
                      <a:br>
                        <a:rPr lang="ar-JO"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extLst>
                  <a:ext uri="{0D108BD9-81ED-4DB2-BD59-A6C34878D82A}">
                    <a16:rowId xmlns:a16="http://schemas.microsoft.com/office/drawing/2014/main" val="10003"/>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العمل والظروف الخطرة للمراهقين فوق الحد الأدنى لسن العمل</a:t>
                      </a:r>
                    </a:p>
                    <a:p>
                      <a:pPr marL="0" marR="0" lvl="0" indent="0" algn="l" rtl="0">
                        <a:lnSpc>
                          <a:spcPct val="100000"/>
                        </a:lnSpc>
                        <a:spcBef>
                          <a:spcPts val="0"/>
                        </a:spcBef>
                        <a:spcAft>
                          <a:spcPts val="0"/>
                        </a:spcAft>
                        <a:buClr>
                          <a:srgbClr val="000000"/>
                        </a:buClr>
                        <a:buSzPts val="2000"/>
                        <a:buFont typeface="Arial"/>
                        <a:buNone/>
                      </a:pPr>
                      <a:br>
                        <a:rPr lang="ar-JO"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وضع مبادئ توجيهية للسلامة في مكان العمل بالتشاور مع المراهقين والبالغين ، ومراقبة مكان العمل ، والتحقق من العمر ، والإحالات</a:t>
                      </a:r>
                    </a:p>
                    <a:p>
                      <a:pPr marL="0" marR="0" lvl="0" indent="0" algn="r" rtl="1">
                        <a:lnSpc>
                          <a:spcPct val="100000"/>
                        </a:lnSpc>
                        <a:spcBef>
                          <a:spcPts val="0"/>
                        </a:spcBef>
                        <a:spcAft>
                          <a:spcPts val="0"/>
                        </a:spcAft>
                        <a:buClr>
                          <a:srgbClr val="000000"/>
                        </a:buClr>
                        <a:buSzPts val="2000"/>
                        <a:buFont typeface="Arial"/>
                        <a:buNone/>
                      </a:pPr>
                      <a:br>
                        <a:rPr lang="ar-JO"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extLst>
                  <a:ext uri="{0D108BD9-81ED-4DB2-BD59-A6C34878D82A}">
                    <a16:rowId xmlns:a16="http://schemas.microsoft.com/office/drawing/2014/main" val="10004"/>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ar-JO" sz="1400" b="0" i="0" u="none" strike="noStrike" cap="none" dirty="0">
                          <a:solidFill>
                            <a:schemeClr val="dk1"/>
                          </a:solidFill>
                          <a:effectLst/>
                          <a:latin typeface="Calibri"/>
                          <a:ea typeface="Calibri"/>
                          <a:cs typeface="Calibri"/>
                          <a:sym typeface="Arial"/>
                        </a:rPr>
                        <a:t>الأطفال العاملون في الخدمات وسلاسل التوريد التي تستخدمها المنظمات الإنسانية</a:t>
                      </a:r>
                      <a:endParaRPr lang="ar-JO" sz="2000" b="0" i="0" u="none" strike="noStrike" cap="none" dirty="0">
                        <a:solidFill>
                          <a:schemeClr val="dk1"/>
                        </a:solidFill>
                        <a:latin typeface="Calibri"/>
                        <a:ea typeface="Calibri"/>
                        <a:cs typeface="Calibri"/>
                        <a:sym typeface="Arial"/>
                      </a:endParaRPr>
                    </a:p>
                    <a:p>
                      <a:pPr marL="0" marR="0" lvl="0" indent="0" algn="l" rtl="0">
                        <a:lnSpc>
                          <a:spcPct val="100000"/>
                        </a:lnSpc>
                        <a:spcBef>
                          <a:spcPts val="0"/>
                        </a:spcBef>
                        <a:spcAft>
                          <a:spcPts val="0"/>
                        </a:spcAft>
                        <a:buClr>
                          <a:srgbClr val="000000"/>
                        </a:buClr>
                        <a:buSzPts val="2000"/>
                        <a:buFont typeface="Arial"/>
                        <a:buNone/>
                      </a:pPr>
                      <a:br>
                        <a:rPr lang="ar-JO"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2000"/>
                        <a:buFont typeface="Arial"/>
                        <a:buNone/>
                      </a:pPr>
                      <a:r>
                        <a:rPr lang="ar-JO" sz="2000" b="0" i="0" u="none" strike="noStrike" cap="none" dirty="0">
                          <a:solidFill>
                            <a:schemeClr val="dk1"/>
                          </a:solidFill>
                          <a:latin typeface="Calibri"/>
                          <a:ea typeface="Calibri"/>
                          <a:cs typeface="Calibri"/>
                          <a:sym typeface="Arial"/>
                        </a:rPr>
                        <a:t>تحديد ومراقبة ، حماية / اتفاقيات حماية البيئة والصحة المهنية والتدريب ، إلخ.</a:t>
                      </a:r>
                    </a:p>
                    <a:p>
                      <a:pPr marL="0" marR="0" lvl="0" indent="0" algn="r" rtl="1">
                        <a:lnSpc>
                          <a:spcPct val="100000"/>
                        </a:lnSpc>
                        <a:spcBef>
                          <a:spcPts val="0"/>
                        </a:spcBef>
                        <a:spcAft>
                          <a:spcPts val="0"/>
                        </a:spcAft>
                        <a:buClr>
                          <a:srgbClr val="000000"/>
                        </a:buClr>
                        <a:buSzPts val="2000"/>
                        <a:buFont typeface="Arial"/>
                        <a:buNone/>
                      </a:pPr>
                      <a:br>
                        <a:rPr lang="ar-JO" sz="2000" b="0" i="0" u="none" strike="noStrike" cap="none" dirty="0">
                          <a:solidFill>
                            <a:schemeClr val="dk1"/>
                          </a:solidFill>
                          <a:latin typeface="Calibri"/>
                          <a:ea typeface="Calibri"/>
                          <a:cs typeface="Calibri"/>
                          <a:sym typeface="Arial"/>
                        </a:rPr>
                      </a:br>
                      <a:endParaRPr sz="2000" b="0" i="0" u="none" strike="noStrike" cap="none" dirty="0">
                        <a:solidFill>
                          <a:schemeClr val="dk1"/>
                        </a:solidFill>
                        <a:latin typeface="Calibri"/>
                        <a:cs typeface="Calibri"/>
                        <a:sym typeface="Arial"/>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3142240" y="277285"/>
            <a:ext cx="67977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النشاط : الممارسة الجيدة، التديات، الحلول</a:t>
            </a:r>
            <a:endParaRPr dirty="0"/>
          </a:p>
        </p:txBody>
      </p:sp>
      <p:sp>
        <p:nvSpPr>
          <p:cNvPr id="415" name="Google Shape;415;p19"/>
          <p:cNvSpPr txBox="1">
            <a:spLocks noGrp="1"/>
          </p:cNvSpPr>
          <p:nvPr>
            <p:ph type="body" idx="2"/>
          </p:nvPr>
        </p:nvSpPr>
        <p:spPr>
          <a:xfrm>
            <a:off x="656023" y="1690688"/>
            <a:ext cx="10879954" cy="4808775"/>
          </a:xfrm>
          <a:prstGeom prst="rect">
            <a:avLst/>
          </a:prstGeom>
          <a:noFill/>
          <a:ln>
            <a:noFill/>
          </a:ln>
        </p:spPr>
        <p:txBody>
          <a:bodyPr spcFirstLastPara="1" wrap="square" lIns="91425" tIns="45700" rIns="91425" bIns="45700" anchor="t" anchorCtr="0">
            <a:normAutofit/>
          </a:bodyPr>
          <a:lstStyle/>
          <a:p>
            <a:pPr algn="r" rtl="1"/>
            <a:r>
              <a:rPr lang="ar-JO" dirty="0"/>
              <a:t>في مجموعتك (</a:t>
            </a:r>
            <a:r>
              <a:rPr lang="en-US" dirty="0"/>
              <a:t>CVA</a:t>
            </a:r>
            <a:r>
              <a:rPr lang="ar-JO" dirty="0"/>
              <a:t> و </a:t>
            </a:r>
            <a:r>
              <a:rPr lang="en-US" dirty="0"/>
              <a:t>CVA </a:t>
            </a:r>
            <a:r>
              <a:rPr lang="ar-JO" dirty="0"/>
              <a:t>+ ، أو الزراعة ، أو دعم الأعمال الصغيرة ، أو إدرار الدخل ، أو التعزيز الاقتصادي للمراهقين):</a:t>
            </a:r>
            <a:endParaRPr lang="en-US" dirty="0"/>
          </a:p>
          <a:p>
            <a:pPr algn="r" rtl="1"/>
            <a:r>
              <a:rPr lang="ar-JO" dirty="0"/>
              <a:t>راجع الخرائط السابقة وناقش وأضف أي دعم أو أنشطة أو خدمات أخرى خاصة بقواعد الأمن الغذائي وسبل العيش التي يمكن إضافتها. (10 دقائق).</a:t>
            </a:r>
            <a:endParaRPr lang="en-US" dirty="0"/>
          </a:p>
          <a:p>
            <a:pPr algn="r" rtl="1"/>
            <a:r>
              <a:rPr lang="ar-JO" dirty="0"/>
              <a:t>حدد وناقش الأنشطة المتاحة ، والدعم ، والخدمات ، وما إلى ذلك ، التي لها ممارسات جيدة ، وتواجه (د) تحديات كبيرة ، ولديها فرص لتطوير الممارسات الجيدة. فكر في الجوانب المختلفة للبرمجة (الاستهداف ، التحديد ، التوعية ، كيف يتم تصميم الإجراءات للأطفال / الأسر المعرّضة للخطر أو العاملين ، إلخ.)</a:t>
            </a:r>
            <a:endParaRPr lang="en-US" dirty="0"/>
          </a:p>
          <a:p>
            <a:pPr algn="r" rtl="1"/>
            <a:r>
              <a:rPr lang="ar-JO" dirty="0"/>
              <a:t>لاحظ الممارسات الجيدة والتحديات والحلول. (20 دقيقة).</a:t>
            </a:r>
            <a:endParaRPr lang="en-US" dirty="0"/>
          </a:p>
          <a:p>
            <a:pPr algn="r" rtl="1"/>
            <a:r>
              <a:rPr lang="ar-JO" dirty="0"/>
              <a:t>سجل مناقشاتك وملاحظاتك في جلسة عامة.</a:t>
            </a:r>
            <a:endParaRPr lang="en-US" dirty="0"/>
          </a:p>
          <a:p>
            <a:pPr marL="228600" lvl="0" indent="-50800" algn="l" rtl="0">
              <a:lnSpc>
                <a:spcPct val="90000"/>
              </a:lnSpc>
              <a:spcBef>
                <a:spcPts val="1000"/>
              </a:spcBef>
              <a:spcAft>
                <a:spcPts val="0"/>
              </a:spcAft>
              <a:buClr>
                <a:schemeClr val="accent2"/>
              </a:buClr>
              <a:buSzPts val="2800"/>
              <a:buNone/>
            </a:pPr>
            <a:endParaRPr dirty="0"/>
          </a:p>
          <a:p>
            <a:pPr marL="228600" lvl="0" indent="-50800" algn="l" rtl="0">
              <a:lnSpc>
                <a:spcPct val="90000"/>
              </a:lnSpc>
              <a:spcBef>
                <a:spcPts val="1000"/>
              </a:spcBef>
              <a:spcAft>
                <a:spcPts val="0"/>
              </a:spcAft>
              <a:buClr>
                <a:schemeClr val="accent2"/>
              </a:buClr>
              <a:buSzPts val="2800"/>
              <a:buNone/>
            </a:pPr>
            <a:endParaRPr dirty="0"/>
          </a:p>
        </p:txBody>
      </p:sp>
      <p:pic>
        <p:nvPicPr>
          <p:cNvPr id="416" name="Google Shape;416;p19"/>
          <p:cNvPicPr preferRelativeResize="0"/>
          <p:nvPr/>
        </p:nvPicPr>
        <p:blipFill rotWithShape="1">
          <a:blip r:embed="rId3">
            <a:alphaModFix/>
          </a:blip>
          <a:srcRect/>
          <a:stretch/>
        </p:blipFill>
        <p:spPr>
          <a:xfrm>
            <a:off x="10070907" y="358537"/>
            <a:ext cx="1435100" cy="939800"/>
          </a:xfrm>
          <a:prstGeom prst="rect">
            <a:avLst/>
          </a:prstGeom>
          <a:noFill/>
          <a:ln>
            <a:noFill/>
          </a:ln>
        </p:spPr>
      </p:pic>
      <p:pic>
        <p:nvPicPr>
          <p:cNvPr id="417" name="Google Shape;417;p19" descr="Logo, company name&#10;&#10;Description automatically generated"/>
          <p:cNvPicPr preferRelativeResize="0"/>
          <p:nvPr/>
        </p:nvPicPr>
        <p:blipFill rotWithShape="1">
          <a:blip r:embed="rId4">
            <a:alphaModFix/>
          </a:blip>
          <a:srcRect/>
          <a:stretch/>
        </p:blipFill>
        <p:spPr>
          <a:xfrm>
            <a:off x="0" y="-16232"/>
            <a:ext cx="3011295" cy="2629138"/>
          </a:xfrm>
          <a:prstGeom prst="rect">
            <a:avLst/>
          </a:prstGeom>
          <a:noFill/>
          <a:ln>
            <a:noFill/>
          </a:ln>
        </p:spPr>
      </p:pic>
      <p:sp>
        <p:nvSpPr>
          <p:cNvPr id="2" name="Rectangle 1">
            <a:extLst>
              <a:ext uri="{FF2B5EF4-FFF2-40B4-BE49-F238E27FC236}">
                <a16:creationId xmlns:a16="http://schemas.microsoft.com/office/drawing/2014/main" id="{AFCFA5D5-8537-4320-887E-35F3B35217F1}"/>
              </a:ext>
            </a:extLst>
          </p:cNvPr>
          <p:cNvSpPr>
            <a:spLocks noChangeArrowheads="1"/>
          </p:cNvSpPr>
          <p:nvPr/>
        </p:nvSpPr>
        <p:spPr bwMode="auto">
          <a:xfrm>
            <a:off x="0" y="6"/>
            <a:ext cx="65"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txBox="1">
            <a:spLocks noGrp="1"/>
          </p:cNvSpPr>
          <p:nvPr>
            <p:ph type="body" idx="1"/>
          </p:nvPr>
        </p:nvSpPr>
        <p:spPr>
          <a:xfrm>
            <a:off x="-76200" y="498390"/>
            <a:ext cx="12191999" cy="1637832"/>
          </a:xfrm>
          <a:prstGeom prst="rect">
            <a:avLst/>
          </a:prstGeom>
          <a:noFill/>
          <a:ln>
            <a:noFill/>
          </a:ln>
        </p:spPr>
        <p:txBody>
          <a:bodyPr spcFirstLastPara="1" wrap="square" lIns="91425" tIns="45700" rIns="91425" bIns="45700" anchor="t" anchorCtr="0">
            <a:normAutofit/>
          </a:bodyPr>
          <a:lstStyle/>
          <a:p>
            <a:pPr rtl="1"/>
            <a:r>
              <a:rPr lang="ar-JO" dirty="0"/>
              <a:t>الجلسة 14: الأمن الغذائي وسبل العيش لمنع عمل الأطفال والاستجابة له</a:t>
            </a:r>
            <a:endParaRPr lang="en-US" dirty="0"/>
          </a:p>
          <a:p>
            <a:pPr rtl="1"/>
            <a:r>
              <a:rPr lang="en-US" dirty="0"/>
              <a:t> </a:t>
            </a:r>
          </a:p>
        </p:txBody>
      </p:sp>
      <p:sp>
        <p:nvSpPr>
          <p:cNvPr id="242" name="Google Shape;242;p2"/>
          <p:cNvSpPr txBox="1">
            <a:spLocks noGrp="1"/>
          </p:cNvSpPr>
          <p:nvPr>
            <p:ph type="body" idx="2"/>
          </p:nvPr>
        </p:nvSpPr>
        <p:spPr>
          <a:xfrm>
            <a:off x="1285103" y="3051922"/>
            <a:ext cx="9786552" cy="16378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2400"/>
              <a:buNone/>
            </a:pPr>
            <a:r>
              <a:rPr lang="en-GB" b="1"/>
              <a:t> </a:t>
            </a:r>
            <a:endParaRPr sz="24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328046" y="230526"/>
            <a:ext cx="10515600"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ct val="102857"/>
              <a:buFont typeface="Helvetica Neue"/>
              <a:buNone/>
            </a:pPr>
            <a:r>
              <a:rPr lang="ar-JO" sz="3500" dirty="0"/>
              <a:t>نقاط دخول </a:t>
            </a:r>
            <a:r>
              <a:rPr lang="en-US" sz="3500" dirty="0"/>
              <a:t>FSL </a:t>
            </a:r>
            <a:r>
              <a:rPr lang="ar-JO" sz="3500" dirty="0"/>
              <a:t>ونماذج البرمجة </a:t>
            </a:r>
            <a:endParaRPr dirty="0"/>
          </a:p>
        </p:txBody>
      </p:sp>
      <p:sp>
        <p:nvSpPr>
          <p:cNvPr id="424" name="Google Shape;424;p20"/>
          <p:cNvSpPr txBox="1">
            <a:spLocks noGrp="1"/>
          </p:cNvSpPr>
          <p:nvPr>
            <p:ph type="body" idx="1"/>
          </p:nvPr>
        </p:nvSpPr>
        <p:spPr>
          <a:xfrm>
            <a:off x="656020" y="1784814"/>
            <a:ext cx="11535979" cy="7167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r>
              <a:rPr lang="ar-JO" dirty="0"/>
              <a:t>الأمن الغذائي و سبل العيش للمراهقين </a:t>
            </a:r>
            <a:endParaRPr sz="2600" dirty="0"/>
          </a:p>
        </p:txBody>
      </p:sp>
      <p:sp>
        <p:nvSpPr>
          <p:cNvPr id="425" name="Google Shape;425;p20"/>
          <p:cNvSpPr txBox="1">
            <a:spLocks noGrp="1"/>
          </p:cNvSpPr>
          <p:nvPr>
            <p:ph type="body" idx="2"/>
          </p:nvPr>
        </p:nvSpPr>
        <p:spPr>
          <a:xfrm>
            <a:off x="328050" y="2390000"/>
            <a:ext cx="11535900" cy="5481000"/>
          </a:xfrm>
          <a:prstGeom prst="rect">
            <a:avLst/>
          </a:prstGeom>
          <a:noFill/>
          <a:ln>
            <a:noFill/>
          </a:ln>
        </p:spPr>
        <p:txBody>
          <a:bodyPr spcFirstLastPara="1" wrap="square" lIns="91425" tIns="45700" rIns="91425" bIns="45700" anchor="t" anchorCtr="0">
            <a:normAutofit fontScale="92500" lnSpcReduction="20000"/>
          </a:bodyPr>
          <a:lstStyle/>
          <a:p>
            <a:pPr algn="r" rtl="1"/>
            <a:r>
              <a:rPr lang="ar-JO" dirty="0"/>
              <a:t>يمكن للمراهقين الذين تزيد أعمارهم عن 15 عامًا العمل بشكل قانوني في معظم البلدان ؛ يجب حمايتهم من الأذى (على سبيل المثال ، العمل الخطر ، الإساءة ، العنف ، إلخ.)</a:t>
            </a:r>
            <a:endParaRPr lang="en-US" dirty="0"/>
          </a:p>
          <a:p>
            <a:pPr algn="r" rtl="1"/>
            <a:r>
              <a:rPr lang="ar-JO" dirty="0"/>
              <a:t>الاستراتيجية الرئيسية: إمكانات غير مستغلة ، غالبًا خارج المدرسة ، واحتياجات إنسانية كبيرة ، ومهارات مهمة لدعم الانتقال إلى مرحلة البلوغ ، وبديل مناسب عندما لا يكون التعليم ممكنًا للمراهقين الذين من غير المحتمل أن يعودوا إلى المدرسة</a:t>
            </a:r>
            <a:endParaRPr lang="en-US" dirty="0"/>
          </a:p>
          <a:p>
            <a:pPr marL="50800" indent="0" algn="r" rtl="1">
              <a:buNone/>
            </a:pPr>
            <a:r>
              <a:rPr lang="ar-JO" b="1" dirty="0"/>
              <a:t>الفرص الرئيسية:</a:t>
            </a:r>
            <a:endParaRPr lang="en-US" b="1" dirty="0"/>
          </a:p>
          <a:p>
            <a:pPr algn="r" rtl="1"/>
            <a:r>
              <a:rPr lang="ar-JO" dirty="0"/>
              <a:t>آمنة ومناسبة للعمر ، والسياق والتنسيق ، والمساواة بين الجنسين ، والتشاور والتعاون</a:t>
            </a:r>
            <a:endParaRPr lang="en-US" dirty="0"/>
          </a:p>
          <a:p>
            <a:pPr algn="r" rtl="1"/>
            <a:r>
              <a:rPr lang="ar-JO" dirty="0"/>
              <a:t>تقديم دعم إضافي للتسجيل ، والاحتفاظ ، وإكمال البرامج</a:t>
            </a:r>
            <a:endParaRPr lang="en-US" dirty="0"/>
          </a:p>
          <a:p>
            <a:pPr algn="r" rtl="1"/>
            <a:r>
              <a:rPr lang="ar-JO" dirty="0"/>
              <a:t>بناء برامج مع فرص التعلم وبناء المهارات (التلمذة المهنية ، والتدريب أثناء العمل ، والمهارات الحياتية ، ومحو الأمية ، والحساب ، والتدريب على الصحة والسلامة المهنية ، وما إلى ذلك)</a:t>
            </a:r>
            <a:endParaRPr lang="en-US" dirty="0"/>
          </a:p>
          <a:p>
            <a:pPr algn="r" rtl="1"/>
            <a:r>
              <a:rPr lang="ar-JO" dirty="0"/>
              <a:t>وضع ضمانات أساسية (التحقق من العمر ، التنظيم ، المراقبة ، الوصول إلى التعلم ، التصاريح ، التوثيق ، مسارات الإحالة ، إلخ)</a:t>
            </a:r>
            <a:endParaRPr lang="en-US" dirty="0"/>
          </a:p>
          <a:p>
            <a:pPr algn="r" rtl="1"/>
            <a:r>
              <a:rPr lang="ar-JO" dirty="0"/>
              <a:t>دعم ممارسات العمل الآمنة للأطفال العاملين بشكل قانوني من خلال الصحة والسلامة المهنية (مثال: تقليل التعرض لمبيدات الآفات)</a:t>
            </a:r>
            <a:endParaRPr lang="en-US" dirty="0"/>
          </a:p>
          <a:p>
            <a:pPr marL="228600" lvl="0" indent="-50800" algn="l" rtl="0">
              <a:lnSpc>
                <a:spcPct val="90000"/>
              </a:lnSpc>
              <a:spcBef>
                <a:spcPts val="1000"/>
              </a:spcBef>
              <a:spcAft>
                <a:spcPts val="0"/>
              </a:spcAft>
              <a:buClr>
                <a:schemeClr val="accent1"/>
              </a:buClr>
              <a:buSzPts val="2800"/>
              <a:buNone/>
            </a:pPr>
            <a:endParaRPr dirty="0"/>
          </a:p>
        </p:txBody>
      </p:sp>
      <p:sp>
        <p:nvSpPr>
          <p:cNvPr id="426" name="Google Shape;426;p20"/>
          <p:cNvSpPr/>
          <p:nvPr/>
        </p:nvSpPr>
        <p:spPr>
          <a:xfrm>
            <a:off x="-1134140" y="2701265"/>
            <a:ext cx="60960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600"/>
              <a:buFont typeface="Arial"/>
              <a:buChar char="•"/>
            </a:pPr>
            <a:r>
              <a:rPr lang="en-GB" sz="1800" b="0" i="0" u="none" strike="noStrike" cap="none" dirty="0">
                <a:solidFill>
                  <a:schemeClr val="dk2"/>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B3379467-4E5D-4FDD-8494-B854CB12983D}"/>
              </a:ext>
            </a:extLst>
          </p:cNvPr>
          <p:cNvSpPr>
            <a:spLocks noChangeArrowheads="1"/>
          </p:cNvSpPr>
          <p:nvPr/>
        </p:nvSpPr>
        <p:spPr bwMode="auto">
          <a:xfrm>
            <a:off x="0" y="-228594"/>
            <a:ext cx="65"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1"/>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نقاط دخول </a:t>
            </a:r>
            <a:r>
              <a:rPr lang="en-US" dirty="0"/>
              <a:t>FSL </a:t>
            </a:r>
            <a:r>
              <a:rPr lang="ar-JO" dirty="0"/>
              <a:t>ونماذج البرمجة </a:t>
            </a:r>
            <a:endParaRPr dirty="0"/>
          </a:p>
        </p:txBody>
      </p:sp>
      <p:sp>
        <p:nvSpPr>
          <p:cNvPr id="432" name="Google Shape;432;p21"/>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26794"/>
              </a:buClr>
              <a:buSzPts val="3200"/>
              <a:buNone/>
            </a:pPr>
            <a:r>
              <a:rPr lang="ar-JO" sz="3200" dirty="0">
                <a:solidFill>
                  <a:srgbClr val="026794"/>
                </a:solidFill>
              </a:rPr>
              <a:t>سبل العيش الزراعية</a:t>
            </a:r>
            <a:endParaRPr dirty="0"/>
          </a:p>
          <a:p>
            <a:pPr marL="0" lvl="0" indent="0" algn="l" rtl="0">
              <a:lnSpc>
                <a:spcPct val="90000"/>
              </a:lnSpc>
              <a:spcBef>
                <a:spcPts val="1000"/>
              </a:spcBef>
              <a:spcAft>
                <a:spcPts val="0"/>
              </a:spcAft>
              <a:buClr>
                <a:schemeClr val="accent1"/>
              </a:buClr>
              <a:buSzPts val="3000"/>
              <a:buNone/>
            </a:pPr>
            <a:endParaRPr sz="3000" dirty="0"/>
          </a:p>
        </p:txBody>
      </p:sp>
      <p:sp>
        <p:nvSpPr>
          <p:cNvPr id="433" name="Google Shape;433;p21"/>
          <p:cNvSpPr txBox="1">
            <a:spLocks noGrp="1"/>
          </p:cNvSpPr>
          <p:nvPr>
            <p:ph type="body" idx="2"/>
          </p:nvPr>
        </p:nvSpPr>
        <p:spPr>
          <a:xfrm>
            <a:off x="656020" y="2501520"/>
            <a:ext cx="10820015" cy="3729037"/>
          </a:xfrm>
          <a:prstGeom prst="rect">
            <a:avLst/>
          </a:prstGeom>
          <a:noFill/>
          <a:ln>
            <a:noFill/>
          </a:ln>
        </p:spPr>
        <p:txBody>
          <a:bodyPr spcFirstLastPara="1" wrap="square" lIns="91425" tIns="45700" rIns="91425" bIns="45700" anchor="t" anchorCtr="0">
            <a:normAutofit fontScale="70000" lnSpcReduction="20000"/>
          </a:bodyPr>
          <a:lstStyle/>
          <a:p>
            <a:pPr algn="r" rtl="1"/>
            <a:r>
              <a:rPr lang="ar-JO" dirty="0"/>
              <a:t>الاستراتيجية الرئيسية: مخاطر كبيرة وإمكانيات كبيرة. البرامج الزراعية ليست محايدة بشأن عمالة الأطفال ، ويمكن أن يكون تأثيرها مباشرًا أو غير مباشر ، إيجابيًا أو سلبيًا.</a:t>
            </a:r>
            <a:endParaRPr lang="en-US" dirty="0"/>
          </a:p>
          <a:p>
            <a:pPr algn="r" rtl="1"/>
            <a:r>
              <a:rPr lang="en-US" dirty="0"/>
              <a:t> </a:t>
            </a:r>
          </a:p>
          <a:p>
            <a:pPr algn="r" rtl="1"/>
            <a:r>
              <a:rPr lang="ar-JO" dirty="0"/>
              <a:t>الفرص الرئيسية:</a:t>
            </a:r>
            <a:endParaRPr lang="en-US" dirty="0"/>
          </a:p>
          <a:p>
            <a:pPr algn="r" rtl="1"/>
            <a:r>
              <a:rPr lang="ar-JO" dirty="0"/>
              <a:t>تحديد وتخفيف الأعمال الخطرة والثقيلة المحتملة من قبل الأطفال</a:t>
            </a:r>
            <a:endParaRPr lang="en-US" dirty="0"/>
          </a:p>
          <a:p>
            <a:pPr algn="r" rtl="1"/>
            <a:r>
              <a:rPr lang="ar-JO" dirty="0"/>
              <a:t>وضع البرامج التي تعزز سبل العيش الزراعية الآمنة لمقدمي الرعاية / المراهقين:</a:t>
            </a:r>
            <a:endParaRPr lang="en-US" dirty="0"/>
          </a:p>
          <a:p>
            <a:pPr algn="r" rtl="1"/>
            <a:r>
              <a:rPr lang="ar-JO" dirty="0"/>
              <a:t>مشاريع معيشية المجتمع</a:t>
            </a:r>
            <a:endParaRPr lang="en-US" dirty="0"/>
          </a:p>
          <a:p>
            <a:pPr algn="r" rtl="1"/>
            <a:r>
              <a:rPr lang="ar-JO" dirty="0"/>
              <a:t>مدرسة صغار المزارعين الحقلية والحياة (</a:t>
            </a:r>
            <a:r>
              <a:rPr lang="en-US" dirty="0"/>
              <a:t>JFFLS</a:t>
            </a:r>
            <a:r>
              <a:rPr lang="ar-JO" dirty="0"/>
              <a:t>)</a:t>
            </a:r>
            <a:endParaRPr lang="en-US" dirty="0"/>
          </a:p>
          <a:p>
            <a:pPr algn="r" rtl="1"/>
            <a:r>
              <a:rPr lang="ar-JO" dirty="0"/>
              <a:t>الدعم الموجه للأسر / النظم الزراعية لمواجهة الصدمات ، وبناء المرونة ، واستعادة الإنتاج والأصول</a:t>
            </a:r>
            <a:endParaRPr lang="en-US" dirty="0"/>
          </a:p>
          <a:p>
            <a:pPr algn="r" rtl="1"/>
            <a:r>
              <a:rPr lang="ar-JO" dirty="0"/>
              <a:t>البنية التحتية الريفية</a:t>
            </a:r>
            <a:endParaRPr lang="en-US" dirty="0"/>
          </a:p>
          <a:p>
            <a:pPr algn="r" rtl="1"/>
            <a:r>
              <a:rPr lang="ar-JO" dirty="0"/>
              <a:t>تطوير التوجيه العملي والوعي بشأن العمل الزراعي الآمن والمناسب للعمر للأطفال</a:t>
            </a:r>
            <a:endParaRPr lang="en-US" dirty="0"/>
          </a:p>
          <a:p>
            <a:pPr marL="831850" lvl="1" indent="-247650" algn="l" rtl="0">
              <a:lnSpc>
                <a:spcPct val="112000"/>
              </a:lnSpc>
              <a:spcBef>
                <a:spcPts val="0"/>
              </a:spcBef>
              <a:spcAft>
                <a:spcPts val="0"/>
              </a:spcAft>
              <a:buClr>
                <a:schemeClr val="dk1"/>
              </a:buClr>
              <a:buSzPts val="2000"/>
              <a:buFont typeface="Courier New"/>
              <a:buNone/>
            </a:pPr>
            <a:endParaRPr sz="2000" dirty="0"/>
          </a:p>
        </p:txBody>
      </p:sp>
      <p:sp>
        <p:nvSpPr>
          <p:cNvPr id="434" name="Google Shape;434;p21"/>
          <p:cNvSpPr/>
          <p:nvPr/>
        </p:nvSpPr>
        <p:spPr>
          <a:xfrm>
            <a:off x="-1134140" y="2701265"/>
            <a:ext cx="60960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600"/>
              <a:buFont typeface="Arial"/>
              <a:buChar char="•"/>
            </a:pPr>
            <a:r>
              <a:rPr lang="en-GB" sz="1800" b="0" i="0" u="none" strike="noStrike" cap="none">
                <a:solidFill>
                  <a:schemeClr val="dk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2"/>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نقاط دخول </a:t>
            </a:r>
            <a:r>
              <a:rPr lang="en-US" dirty="0"/>
              <a:t>FSL </a:t>
            </a:r>
            <a:r>
              <a:rPr lang="ar-JO" dirty="0"/>
              <a:t>ونماذج البرمجة </a:t>
            </a:r>
            <a:endParaRPr dirty="0"/>
          </a:p>
        </p:txBody>
      </p:sp>
      <p:sp>
        <p:nvSpPr>
          <p:cNvPr id="440" name="Google Shape;440;p22"/>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indent="0" algn="ctr">
              <a:spcBef>
                <a:spcPts val="0"/>
              </a:spcBef>
              <a:buSzPts val="3200"/>
            </a:pPr>
            <a:r>
              <a:rPr lang="ar-SA" altLang="en-US" dirty="0"/>
              <a:t>التوظيف والشركات الصغيرة والوصول إلى الأسواق</a:t>
            </a:r>
            <a:r>
              <a:rPr lang="en-US" altLang="en-US" dirty="0"/>
              <a:t> </a:t>
            </a:r>
          </a:p>
          <a:p>
            <a:pPr marL="0" lvl="0" indent="0" algn="l" rtl="0">
              <a:lnSpc>
                <a:spcPct val="90000"/>
              </a:lnSpc>
              <a:spcBef>
                <a:spcPts val="0"/>
              </a:spcBef>
              <a:spcAft>
                <a:spcPts val="0"/>
              </a:spcAft>
              <a:buClr>
                <a:schemeClr val="accent1"/>
              </a:buClr>
              <a:buSzPts val="3200"/>
              <a:buNone/>
            </a:pPr>
            <a:r>
              <a:rPr lang="en-GB" dirty="0"/>
              <a:t> </a:t>
            </a:r>
            <a:endParaRPr dirty="0"/>
          </a:p>
        </p:txBody>
      </p:sp>
      <p:sp>
        <p:nvSpPr>
          <p:cNvPr id="441" name="Google Shape;441;p22"/>
          <p:cNvSpPr txBox="1">
            <a:spLocks noGrp="1"/>
          </p:cNvSpPr>
          <p:nvPr>
            <p:ph type="body" idx="2"/>
          </p:nvPr>
        </p:nvSpPr>
        <p:spPr>
          <a:xfrm>
            <a:off x="685994" y="2416206"/>
            <a:ext cx="10981749" cy="4021170"/>
          </a:xfrm>
          <a:prstGeom prst="rect">
            <a:avLst/>
          </a:prstGeom>
          <a:noFill/>
          <a:ln>
            <a:noFill/>
          </a:ln>
        </p:spPr>
        <p:txBody>
          <a:bodyPr spcFirstLastPara="1" wrap="square" lIns="91425" tIns="45700" rIns="91425" bIns="45700" anchor="t" anchorCtr="0">
            <a:normAutofit fontScale="77500" lnSpcReduction="20000"/>
          </a:bodyPr>
          <a:lstStyle/>
          <a:p>
            <a:pPr algn="r" rtl="1"/>
            <a:r>
              <a:rPr lang="ar-JO" b="1" dirty="0"/>
              <a:t>الاستراتيجية الرئيسية: </a:t>
            </a:r>
            <a:r>
              <a:rPr lang="ar-JO" dirty="0"/>
              <a:t>تعزيز الوصول إلى سوق العمل والعمل اللائق ، والعمل مع أصحاب العمل ، ومعالجة عمالة الأطفال ، وتقليل الضرر الذي يلحق بالأطفال في مكان العمل.</a:t>
            </a:r>
            <a:endParaRPr lang="en-US" dirty="0"/>
          </a:p>
          <a:p>
            <a:pPr algn="r" rtl="1"/>
            <a:r>
              <a:rPr lang="ar-JO" b="1" dirty="0"/>
              <a:t>الفرص الرئيسية:</a:t>
            </a:r>
            <a:endParaRPr lang="en-US" b="1" dirty="0"/>
          </a:p>
          <a:p>
            <a:pPr algn="r" rtl="1"/>
            <a:r>
              <a:rPr lang="ar-JO" dirty="0"/>
              <a:t>في برامج التوظيف ، توفير العمل اللائق والأجر المعيشي</a:t>
            </a:r>
            <a:endParaRPr lang="en-US" dirty="0"/>
          </a:p>
          <a:p>
            <a:pPr algn="r" rtl="1"/>
            <a:r>
              <a:rPr lang="ar-JO" dirty="0"/>
              <a:t>المساعدة في توسيع الأسواق المحلية والتجارية والعمل لزيادة الفرص في المجتمعات والأسر ذات عوامل الخطر المرتفعة لعمالة الأطفال</a:t>
            </a:r>
            <a:endParaRPr lang="en-US" dirty="0"/>
          </a:p>
          <a:p>
            <a:pPr algn="r" rtl="1"/>
            <a:r>
              <a:rPr lang="ar-JO" dirty="0"/>
              <a:t>العمل مع خدمات التوظيف المحلية والجهات الحكومية (المناصرة ، الوصول ، زيادة الوعي ، الصناعات المستهدفة)</a:t>
            </a:r>
            <a:endParaRPr lang="en-US" dirty="0"/>
          </a:p>
          <a:p>
            <a:pPr algn="r" rtl="1"/>
            <a:r>
              <a:rPr lang="ar-JO" dirty="0"/>
              <a:t>العمل مع أصحاب العمل (تحسين ظروف العمل ، المراهقون فوق سن العمل ، إخراج الأطفال من العمل الضار)</a:t>
            </a:r>
            <a:endParaRPr lang="en-US" dirty="0"/>
          </a:p>
          <a:p>
            <a:pPr algn="r" rtl="1"/>
            <a:r>
              <a:rPr lang="ar-JO" dirty="0"/>
              <a:t>الحوار الاجتماعي ، والنقابات العمالية ، ومنظمات أصحاب العمل ، ومنصات الأعمال</a:t>
            </a:r>
            <a:endParaRPr lang="en-US" dirty="0"/>
          </a:p>
          <a:p>
            <a:pPr algn="r" rtl="1"/>
            <a:r>
              <a:rPr lang="ar-JO" dirty="0"/>
              <a:t>ضع استراتيجيات التوظيف مع المساعدات الأخرى للأسر المعرضة للخطر</a:t>
            </a:r>
            <a:endParaRPr lang="en-US" dirty="0"/>
          </a:p>
          <a:p>
            <a:pPr marL="831850" lvl="1" indent="-247650" algn="r" rtl="1">
              <a:lnSpc>
                <a:spcPct val="112000"/>
              </a:lnSpc>
              <a:spcBef>
                <a:spcPts val="0"/>
              </a:spcBef>
              <a:spcAft>
                <a:spcPts val="0"/>
              </a:spcAft>
              <a:buClr>
                <a:schemeClr val="dk1"/>
              </a:buClr>
              <a:buSzPct val="83301"/>
              <a:buFont typeface="Courier New"/>
              <a:buNone/>
            </a:pPr>
            <a:endParaRPr sz="2400" dirty="0">
              <a:solidFill>
                <a:schemeClr val="dk2"/>
              </a:solidFill>
            </a:endParaRPr>
          </a:p>
          <a:p>
            <a:pPr marL="831850" lvl="1" indent="-247650" algn="r" rtl="1">
              <a:lnSpc>
                <a:spcPct val="112000"/>
              </a:lnSpc>
              <a:spcBef>
                <a:spcPts val="0"/>
              </a:spcBef>
              <a:spcAft>
                <a:spcPts val="0"/>
              </a:spcAft>
              <a:buClr>
                <a:schemeClr val="dk1"/>
              </a:buClr>
              <a:buSzPct val="100000"/>
              <a:buFont typeface="Courier New"/>
              <a:buNone/>
            </a:pPr>
            <a:endParaRPr sz="2000" b="1" dirty="0">
              <a:solidFill>
                <a:schemeClr val="dk2"/>
              </a:solidFill>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1"/>
              </a:buClr>
              <a:buSzPct val="100000"/>
              <a:buNone/>
            </a:pPr>
            <a:endParaRPr dirty="0"/>
          </a:p>
        </p:txBody>
      </p:sp>
      <p:sp>
        <p:nvSpPr>
          <p:cNvPr id="2" name="Rectangle 1">
            <a:extLst>
              <a:ext uri="{FF2B5EF4-FFF2-40B4-BE49-F238E27FC236}">
                <a16:creationId xmlns:a16="http://schemas.microsoft.com/office/drawing/2014/main" id="{7AAC691D-81C5-4CC1-81A2-87A5F18CA88A}"/>
              </a:ext>
            </a:extLst>
          </p:cNvPr>
          <p:cNvSpPr>
            <a:spLocks noChangeArrowheads="1"/>
          </p:cNvSpPr>
          <p:nvPr/>
        </p:nvSpPr>
        <p:spPr bwMode="auto">
          <a:xfrm>
            <a:off x="12191935"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نقاط دخول </a:t>
            </a:r>
            <a:r>
              <a:rPr lang="en-US" dirty="0"/>
              <a:t>FSL </a:t>
            </a:r>
            <a:r>
              <a:rPr lang="ar-JO" dirty="0"/>
              <a:t>ونماذج البرمجة </a:t>
            </a:r>
            <a:endParaRPr dirty="0"/>
          </a:p>
        </p:txBody>
      </p:sp>
      <p:sp>
        <p:nvSpPr>
          <p:cNvPr id="447" name="Google Shape;447;p23"/>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r>
              <a:rPr lang="en-GB" sz="3200" dirty="0"/>
              <a:t>(CVA) </a:t>
            </a:r>
            <a:r>
              <a:rPr lang="ar-JO" sz="3200" dirty="0"/>
              <a:t>المساعدة والقسائم </a:t>
            </a:r>
            <a:endParaRPr dirty="0"/>
          </a:p>
        </p:txBody>
      </p:sp>
      <p:sp>
        <p:nvSpPr>
          <p:cNvPr id="448" name="Google Shape;448;p23"/>
          <p:cNvSpPr txBox="1">
            <a:spLocks noGrp="1"/>
          </p:cNvSpPr>
          <p:nvPr>
            <p:ph type="body" idx="2"/>
          </p:nvPr>
        </p:nvSpPr>
        <p:spPr>
          <a:xfrm>
            <a:off x="656019" y="2234787"/>
            <a:ext cx="10820015" cy="4243388"/>
          </a:xfrm>
          <a:prstGeom prst="rect">
            <a:avLst/>
          </a:prstGeom>
          <a:noFill/>
          <a:ln>
            <a:noFill/>
          </a:ln>
        </p:spPr>
        <p:txBody>
          <a:bodyPr spcFirstLastPara="1" wrap="square" lIns="91425" tIns="45700" rIns="91425" bIns="45700" anchor="t" anchorCtr="0">
            <a:normAutofit fontScale="85000" lnSpcReduction="20000"/>
          </a:bodyPr>
          <a:lstStyle/>
          <a:p>
            <a:pPr marL="0" lvl="0" indent="0" algn="r" rtl="1">
              <a:lnSpc>
                <a:spcPct val="80000"/>
              </a:lnSpc>
              <a:spcBef>
                <a:spcPts val="0"/>
              </a:spcBef>
              <a:spcAft>
                <a:spcPts val="0"/>
              </a:spcAft>
              <a:buClr>
                <a:schemeClr val="dk2"/>
              </a:buClr>
              <a:buSzPts val="2600"/>
              <a:buNone/>
            </a:pPr>
            <a:endParaRPr sz="2000" dirty="0">
              <a:solidFill>
                <a:schemeClr val="dk2"/>
              </a:solidFill>
              <a:latin typeface="Helvetica Neue"/>
              <a:ea typeface="Helvetica Neue"/>
              <a:cs typeface="Helvetica Neue"/>
              <a:sym typeface="Helvetica Neue"/>
            </a:endParaRPr>
          </a:p>
          <a:p>
            <a:pPr algn="r" rtl="1"/>
            <a:r>
              <a:rPr lang="ar-JO" b="1" dirty="0"/>
              <a:t>الاستراتيجية الرئيسية: </a:t>
            </a:r>
            <a:r>
              <a:rPr lang="ar-JO" dirty="0"/>
              <a:t>مزيد من الخيارات ، والكرامة ، ودعم الأسواق المحلية. الأدلة الناشئة تقلل من مشاركة الأطفال في </a:t>
            </a:r>
            <a:r>
              <a:rPr lang="en-US" dirty="0"/>
              <a:t>CL / WFCL</a:t>
            </a:r>
            <a:r>
              <a:rPr lang="ar-JO" dirty="0"/>
              <a:t> المدفوعة وغير المدفوعة ، والانفصال المتعمد للأسرة ، وتزيد من الالتحاق بالمدارس والحضور.</a:t>
            </a:r>
            <a:endParaRPr lang="en-US" dirty="0"/>
          </a:p>
          <a:p>
            <a:pPr algn="r" rtl="1"/>
            <a:r>
              <a:rPr lang="ar-JO" b="1" dirty="0"/>
              <a:t>الفرص الرئيسية:</a:t>
            </a:r>
            <a:endParaRPr lang="en-US" b="1" dirty="0"/>
          </a:p>
          <a:p>
            <a:pPr algn="r" rtl="1"/>
            <a:r>
              <a:rPr lang="ar-JO" dirty="0"/>
              <a:t>دعم الأسر / المجتمعات المعرضة للخطر للوصول إلى </a:t>
            </a:r>
            <a:r>
              <a:rPr lang="en-US" dirty="0"/>
              <a:t>CVA</a:t>
            </a:r>
            <a:r>
              <a:rPr lang="ar-JO" dirty="0"/>
              <a:t> الموجودة</a:t>
            </a:r>
            <a:endParaRPr lang="en-US" dirty="0"/>
          </a:p>
          <a:p>
            <a:pPr algn="r" rtl="1"/>
            <a:r>
              <a:rPr lang="ar-JO" dirty="0"/>
              <a:t>التنسيق مع مجموعة العمل النقدية</a:t>
            </a:r>
            <a:endParaRPr lang="en-US" dirty="0"/>
          </a:p>
          <a:p>
            <a:pPr algn="r" rtl="1"/>
            <a:r>
              <a:rPr lang="ar-JO" dirty="0"/>
              <a:t>تأكد من أن استهداف </a:t>
            </a:r>
            <a:r>
              <a:rPr lang="en-US" dirty="0"/>
              <a:t>CVA</a:t>
            </a:r>
            <a:r>
              <a:rPr lang="ar-JO" dirty="0"/>
              <a:t> لا يشكل عامل جذب لعمالة الأطفال</a:t>
            </a:r>
            <a:endParaRPr lang="en-US" dirty="0"/>
          </a:p>
          <a:p>
            <a:pPr algn="r" rtl="1"/>
            <a:r>
              <a:rPr lang="ar-JO" dirty="0"/>
              <a:t>تصميم كاش بلس +</a:t>
            </a:r>
            <a:endParaRPr lang="en-US" dirty="0"/>
          </a:p>
          <a:p>
            <a:pPr algn="r" rtl="1"/>
            <a:r>
              <a:rPr lang="ar-JO" dirty="0"/>
              <a:t>ربط </a:t>
            </a:r>
            <a:r>
              <a:rPr lang="en-US" dirty="0"/>
              <a:t>CVA</a:t>
            </a:r>
            <a:r>
              <a:rPr lang="ar-JO" dirty="0"/>
              <a:t> قصير الأجل بالدعم طويل الأجل (سبل العيش ، </a:t>
            </a:r>
            <a:r>
              <a:rPr lang="en-US" dirty="0"/>
              <a:t>IGA</a:t>
            </a:r>
            <a:r>
              <a:rPr lang="ar-JO" dirty="0"/>
              <a:t> ، الحماية الاجتماعية)</a:t>
            </a:r>
            <a:endParaRPr lang="en-US" dirty="0"/>
          </a:p>
          <a:p>
            <a:pPr algn="r" rtl="1"/>
            <a:r>
              <a:rPr lang="ar-JO" dirty="0"/>
              <a:t>التحويلات المباشرة للمراهقين هي نهج ناشئ</a:t>
            </a:r>
            <a:endParaRPr lang="en-US" dirty="0"/>
          </a:p>
          <a:p>
            <a:pPr algn="r" rtl="1"/>
            <a:r>
              <a:rPr lang="ar-JO" dirty="0"/>
              <a:t>راقب بعناية (عمالة الأطفال في الأسواق ، التأثير على تعليم الأطفال ، الوقت ، العمل)</a:t>
            </a:r>
            <a:endParaRPr lang="en-US" dirty="0"/>
          </a:p>
        </p:txBody>
      </p:sp>
    </p:spTree>
  </p:cSld>
  <p:clrMapOvr>
    <a:masterClrMapping/>
  </p:clrMapOvr>
  <p:extLst mod="1">
    <p:ext uri="{6950BFC3-D8DA-4A85-94F7-54DA5524770B}">
      <p188:commentRel xmlns=""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4"/>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نقاط دخول </a:t>
            </a:r>
            <a:r>
              <a:rPr lang="en-US" dirty="0"/>
              <a:t>FSL </a:t>
            </a:r>
            <a:r>
              <a:rPr lang="ar-JO" dirty="0"/>
              <a:t>ونماذج البرمجة </a:t>
            </a:r>
            <a:endParaRPr dirty="0"/>
          </a:p>
        </p:txBody>
      </p:sp>
      <p:sp>
        <p:nvSpPr>
          <p:cNvPr id="454" name="Google Shape;454;p24"/>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r>
              <a:rPr lang="en-GB" sz="3200" dirty="0"/>
              <a:t>CASH PLUS </a:t>
            </a:r>
            <a:r>
              <a:rPr lang="ar-JO" sz="3200" dirty="0"/>
              <a:t>برمجة</a:t>
            </a:r>
            <a:endParaRPr dirty="0"/>
          </a:p>
        </p:txBody>
      </p:sp>
      <p:sp>
        <p:nvSpPr>
          <p:cNvPr id="455" name="Google Shape;455;p24"/>
          <p:cNvSpPr txBox="1">
            <a:spLocks noGrp="1"/>
          </p:cNvSpPr>
          <p:nvPr>
            <p:ph type="body" idx="2"/>
          </p:nvPr>
        </p:nvSpPr>
        <p:spPr>
          <a:xfrm>
            <a:off x="656019" y="2408811"/>
            <a:ext cx="10820015" cy="3729037"/>
          </a:xfrm>
          <a:prstGeom prst="rect">
            <a:avLst/>
          </a:prstGeom>
          <a:noFill/>
          <a:ln>
            <a:noFill/>
          </a:ln>
        </p:spPr>
        <p:txBody>
          <a:bodyPr spcFirstLastPara="1" wrap="square" lIns="91425" tIns="45700" rIns="91425" bIns="45700" anchor="t" anchorCtr="0">
            <a:normAutofit fontScale="77500" lnSpcReduction="20000"/>
          </a:bodyPr>
          <a:lstStyle/>
          <a:p>
            <a:pPr algn="r" rtl="1"/>
            <a:r>
              <a:rPr lang="ar-JO" b="1" dirty="0"/>
              <a:t>الاستراتيجية الرئيسية</a:t>
            </a:r>
            <a:r>
              <a:rPr lang="ar-JO" dirty="0"/>
              <a:t>: مجموعة واسعة من العوائق التي تحول دون رفاه المراهقين ، يمكن لبرنامج </a:t>
            </a:r>
            <a:r>
              <a:rPr lang="en-US" dirty="0"/>
              <a:t>Cash Plus</a:t>
            </a:r>
            <a:r>
              <a:rPr lang="ar-JO" dirty="0"/>
              <a:t> + المساعدة في معالجة الطبيعة متعددة الأوجه لعمالة الأطفال وتعزيز رفاهية الأطفال والمراهقين ، وهو النهج المفضل لدعم الأطفال والمراهقين المعرضين لخطر عمالة الأطفال أو المعرضين لها.</a:t>
            </a:r>
            <a:endParaRPr lang="en-US" dirty="0"/>
          </a:p>
          <a:p>
            <a:pPr algn="r" rtl="1"/>
            <a:r>
              <a:rPr lang="ar-JO" b="1" dirty="0"/>
              <a:t>الفرص الرئيسية:</a:t>
            </a:r>
            <a:endParaRPr lang="en-US" b="1" dirty="0"/>
          </a:p>
          <a:p>
            <a:pPr algn="r" rtl="1"/>
            <a:r>
              <a:rPr lang="ar-JO" dirty="0"/>
              <a:t>مناهج مجانية بالإضافة إلى </a:t>
            </a:r>
            <a:r>
              <a:rPr lang="en-US" dirty="0"/>
              <a:t>CVA</a:t>
            </a:r>
            <a:r>
              <a:rPr lang="ar-JO" dirty="0"/>
              <a:t> التي تعالج عوامل مخاطر عمالة الأطفال المالية وغير المالية</a:t>
            </a:r>
            <a:endParaRPr lang="en-US" dirty="0"/>
          </a:p>
          <a:p>
            <a:pPr algn="r" rtl="1"/>
            <a:r>
              <a:rPr lang="ar-JO" dirty="0"/>
              <a:t>مدعومة بتدخلات شاملة متعددة القطاعات تستهدف الطفل والأسرة</a:t>
            </a:r>
            <a:endParaRPr lang="en-US" dirty="0"/>
          </a:p>
          <a:p>
            <a:pPr algn="r" rtl="1"/>
            <a:r>
              <a:rPr lang="ar-JO" dirty="0"/>
              <a:t>قم بربط </a:t>
            </a:r>
            <a:r>
              <a:rPr lang="en-US" dirty="0"/>
              <a:t>Cash Plus</a:t>
            </a:r>
            <a:r>
              <a:rPr lang="ar-JO" dirty="0"/>
              <a:t> + بخدمات إدارة الحالة (حماية الطفل) لمخاوف الحماية الإضافية</a:t>
            </a:r>
            <a:endParaRPr lang="en-US" dirty="0"/>
          </a:p>
          <a:p>
            <a:pPr algn="r" rtl="1"/>
            <a:r>
              <a:rPr lang="ar-JO" dirty="0"/>
              <a:t>مشروط أو غير مشروط</a:t>
            </a:r>
            <a:endParaRPr lang="en-US" dirty="0"/>
          </a:p>
          <a:p>
            <a:pPr algn="r" rtl="1"/>
            <a:r>
              <a:rPr lang="ar-JO" dirty="0"/>
              <a:t>تتراوح الخدمات والأنشطة من إدارة الحالات ، والدعم النفسي والاجتماعي ، والمهارات الحياتية ، ودعم سبل العيش ، والتدريب والتوجيه ، واستراتيجيات تقوية تغيير السلوك أو الأعراف الاجتماعية ، ودعم الأبوة والأمومة ، والجلسات</a:t>
            </a:r>
            <a:endParaRPr lang="en-US" dirty="0"/>
          </a:p>
          <a:p>
            <a:pPr marL="228600" lvl="0" indent="-101600" algn="l" rtl="0">
              <a:lnSpc>
                <a:spcPct val="90000"/>
              </a:lnSpc>
              <a:spcBef>
                <a:spcPts val="1000"/>
              </a:spcBef>
              <a:spcAft>
                <a:spcPts val="0"/>
              </a:spcAft>
              <a:buSzPts val="2000"/>
              <a:buNone/>
            </a:pPr>
            <a:endParaRPr sz="2000" b="1" dirty="0">
              <a:solidFill>
                <a:schemeClr val="dk2"/>
              </a:solidFill>
              <a:latin typeface="Helvetica Neue"/>
              <a:ea typeface="Helvetica Neue"/>
              <a:cs typeface="Helvetica Neue"/>
              <a:sym typeface="Helvetica Neue"/>
            </a:endParaRPr>
          </a:p>
          <a:p>
            <a:pPr marL="831850" lvl="1" indent="-247650" algn="l" rtl="0">
              <a:lnSpc>
                <a:spcPct val="112000"/>
              </a:lnSpc>
              <a:spcBef>
                <a:spcPts val="600"/>
              </a:spcBef>
              <a:spcAft>
                <a:spcPts val="0"/>
              </a:spcAft>
              <a:buClr>
                <a:schemeClr val="dk1"/>
              </a:buClr>
              <a:buSzPts val="2000"/>
              <a:buFont typeface="Courier New"/>
              <a:buNone/>
            </a:pPr>
            <a:endParaRPr sz="2000" dirty="0"/>
          </a:p>
          <a:p>
            <a:pPr marL="831850" lvl="1" indent="-247650" algn="l" rtl="0">
              <a:lnSpc>
                <a:spcPct val="112000"/>
              </a:lnSpc>
              <a:spcBef>
                <a:spcPts val="0"/>
              </a:spcBef>
              <a:spcAft>
                <a:spcPts val="0"/>
              </a:spcAft>
              <a:buClr>
                <a:schemeClr val="dk1"/>
              </a:buClr>
              <a:buSzPts val="2000"/>
              <a:buFont typeface="Courier New"/>
              <a:buNone/>
            </a:pPr>
            <a:endParaRPr sz="2000" b="1" dirty="0">
              <a:solidFill>
                <a:schemeClr val="dk2"/>
              </a:solidFill>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1"/>
              </a:buClr>
              <a:buSzPts val="2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5"/>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نقاط دخول </a:t>
            </a:r>
            <a:r>
              <a:rPr lang="en-US" dirty="0"/>
              <a:t>FSL </a:t>
            </a:r>
            <a:r>
              <a:rPr lang="ar-JO" dirty="0"/>
              <a:t>ونماذج البرمجة </a:t>
            </a:r>
            <a:endParaRPr dirty="0"/>
          </a:p>
        </p:txBody>
      </p:sp>
      <p:sp>
        <p:nvSpPr>
          <p:cNvPr id="461" name="Google Shape;461;p25"/>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lnSpcReduction="10000"/>
          </a:bodyPr>
          <a:lstStyle/>
          <a:p>
            <a:pPr marL="0" lvl="0" indent="0" algn="ctr" rtl="1">
              <a:lnSpc>
                <a:spcPct val="90000"/>
              </a:lnSpc>
              <a:spcBef>
                <a:spcPts val="0"/>
              </a:spcBef>
              <a:spcAft>
                <a:spcPts val="0"/>
              </a:spcAft>
              <a:buClr>
                <a:schemeClr val="accent1"/>
              </a:buClr>
              <a:buSzPct val="66666"/>
              <a:buNone/>
            </a:pPr>
            <a:r>
              <a:rPr lang="ar-JO" sz="4800" dirty="0"/>
              <a:t>مراقبة عمل الأطفال من خلال </a:t>
            </a:r>
            <a:r>
              <a:rPr lang="en-US" sz="4800" dirty="0"/>
              <a:t>CVA</a:t>
            </a:r>
            <a:endParaRPr sz="4800" dirty="0"/>
          </a:p>
          <a:p>
            <a:pPr marL="0" lvl="0" indent="0" algn="l" rtl="0">
              <a:lnSpc>
                <a:spcPct val="90000"/>
              </a:lnSpc>
              <a:spcBef>
                <a:spcPts val="1000"/>
              </a:spcBef>
              <a:spcAft>
                <a:spcPts val="0"/>
              </a:spcAft>
              <a:buClr>
                <a:schemeClr val="accent1"/>
              </a:buClr>
              <a:buSzPct val="100000"/>
              <a:buNone/>
            </a:pPr>
            <a:endParaRPr sz="3200" dirty="0"/>
          </a:p>
        </p:txBody>
      </p:sp>
      <p:sp>
        <p:nvSpPr>
          <p:cNvPr id="462" name="Google Shape;462;p25"/>
          <p:cNvSpPr txBox="1">
            <a:spLocks noGrp="1"/>
          </p:cNvSpPr>
          <p:nvPr>
            <p:ph type="body" idx="2"/>
          </p:nvPr>
        </p:nvSpPr>
        <p:spPr>
          <a:xfrm>
            <a:off x="656020" y="2404622"/>
            <a:ext cx="10820015" cy="5057420"/>
          </a:xfrm>
          <a:prstGeom prst="rect">
            <a:avLst/>
          </a:prstGeom>
          <a:noFill/>
          <a:ln>
            <a:noFill/>
          </a:ln>
        </p:spPr>
        <p:txBody>
          <a:bodyPr spcFirstLastPara="1" wrap="square" lIns="91425" tIns="45700" rIns="91425" bIns="45700" anchor="t" anchorCtr="0">
            <a:normAutofit lnSpcReduction="10000"/>
          </a:bodyPr>
          <a:lstStyle/>
          <a:p>
            <a:pPr algn="r" rtl="1"/>
            <a:r>
              <a:rPr lang="ar-JO" dirty="0"/>
              <a:t>قم بتضمين المؤشرات الأساسية لتحديد عمالة الأطفال (على سبيل المثال ، عمر الأطفال ، والالتحاق بالمدارس والحضور ، وأيام وساعات العمل في الأسبوع ، والمهام ، والطبيعة ، وظروف العمل)</a:t>
            </a:r>
            <a:endParaRPr lang="en-US" dirty="0"/>
          </a:p>
          <a:p>
            <a:pPr algn="r" rtl="1"/>
            <a:r>
              <a:rPr lang="ar-JO" dirty="0"/>
              <a:t>قم بتضمين مؤشرات عمل الأطفال الإضافية في المسوحات حول استراتيجيات التكيف مع سبل العيش وأنظمة إدارة البيانات الشخصية</a:t>
            </a:r>
            <a:endParaRPr lang="en-US" dirty="0"/>
          </a:p>
          <a:p>
            <a:pPr algn="r" rtl="1"/>
            <a:r>
              <a:rPr lang="ar-JO" dirty="0"/>
              <a:t>قم بتصنيف البيانات حسب الجنس والعمر والإعاقة باستخدام سن العمل</a:t>
            </a:r>
            <a:endParaRPr lang="en-US" dirty="0"/>
          </a:p>
          <a:p>
            <a:pPr algn="r" rtl="1"/>
            <a:r>
              <a:rPr lang="ar-JO" dirty="0"/>
              <a:t>تطوير أداة مراقبة حماية (الطفل) لأسئلة إضافية تتعلق بالبرنامج التدريبي ، بما في ذلك للأطفال ، والتي تتعمق أكثر في عمالة الأطفال</a:t>
            </a:r>
            <a:endParaRPr lang="en-US" dirty="0"/>
          </a:p>
          <a:p>
            <a:pPr algn="r" rtl="1"/>
            <a:r>
              <a:rPr lang="ar-JO" dirty="0"/>
              <a:t>في </a:t>
            </a:r>
            <a:r>
              <a:rPr lang="en-US" dirty="0"/>
              <a:t>PDM</a:t>
            </a:r>
            <a:r>
              <a:rPr lang="ar-JO" dirty="0"/>
              <a:t> ، قم بتقييم النتائج السلبية المحتملة للـ </a:t>
            </a:r>
            <a:r>
              <a:rPr lang="en-US" dirty="0"/>
              <a:t>CVA</a:t>
            </a:r>
            <a:r>
              <a:rPr lang="ar-JO" dirty="0"/>
              <a:t> ومعايير الاستهداف</a:t>
            </a:r>
            <a:endParaRPr lang="en-US" dirty="0"/>
          </a:p>
          <a:p>
            <a:pPr algn="r" rtl="1"/>
            <a:r>
              <a:rPr lang="ar-JO" dirty="0"/>
              <a:t>استخدم منهجيات نوعية (مثل مجموعات النقاش المركزة) لمناقشة مواضيع أكثر حساسية</a:t>
            </a:r>
            <a:endParaRPr lang="en-US" dirty="0"/>
          </a:p>
          <a:p>
            <a:pPr algn="r" rtl="1"/>
            <a:r>
              <a:rPr lang="ar-JO" dirty="0"/>
              <a:t>حيثما أمكن ، جمع البيانات كعنصر تحكم من أجل تحويل  التغييرات إلى التدخل</a:t>
            </a:r>
            <a:endParaRPr lang="en-US" dirty="0"/>
          </a:p>
          <a:p>
            <a:pPr marL="228600" lvl="0" indent="-50800" algn="l" rtl="0">
              <a:lnSpc>
                <a:spcPct val="90000"/>
              </a:lnSpc>
              <a:spcBef>
                <a:spcPts val="1000"/>
              </a:spcBef>
              <a:spcAft>
                <a:spcPts val="0"/>
              </a:spcAft>
              <a:buClr>
                <a:schemeClr val="accent1"/>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6"/>
          <p:cNvSpPr txBox="1">
            <a:spLocks noGrp="1"/>
          </p:cNvSpPr>
          <p:nvPr>
            <p:ph type="title"/>
          </p:nvPr>
        </p:nvSpPr>
        <p:spPr>
          <a:xfrm>
            <a:off x="2145791" y="2082800"/>
            <a:ext cx="7851649" cy="15790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ar-JO" dirty="0"/>
              <a:t>منع عمل الأطفال من خلال برامج برامج حساسة للطفل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7"/>
          <p:cNvSpPr txBox="1">
            <a:spLocks noGrp="1"/>
          </p:cNvSpPr>
          <p:nvPr>
            <p:ph type="body" idx="2"/>
          </p:nvPr>
        </p:nvSpPr>
        <p:spPr>
          <a:xfrm>
            <a:off x="4190567" y="528638"/>
            <a:ext cx="7300912" cy="6055042"/>
          </a:xfrm>
          <a:prstGeom prst="rect">
            <a:avLst/>
          </a:prstGeom>
          <a:noFill/>
          <a:ln>
            <a:noFill/>
          </a:ln>
        </p:spPr>
        <p:txBody>
          <a:bodyPr spcFirstLastPara="1" wrap="square" lIns="91425" tIns="45700" rIns="91425" bIns="45700" anchor="t" anchorCtr="0">
            <a:normAutofit/>
          </a:bodyPr>
          <a:lstStyle/>
          <a:p>
            <a:pPr algn="r" rtl="1"/>
            <a:r>
              <a:rPr lang="ar-JO" dirty="0"/>
              <a:t>ضع في اعتبارك عوامل خطر عمالة الأطفال عبر دورة البرنامج</a:t>
            </a:r>
            <a:endParaRPr lang="en-US" dirty="0"/>
          </a:p>
          <a:p>
            <a:pPr algn="r" rtl="1"/>
            <a:r>
              <a:rPr lang="ar-JO" dirty="0"/>
              <a:t>العمل عبر القطاعات تطوير تدابير تكميلية / مرنة / متكاملة</a:t>
            </a:r>
            <a:endParaRPr lang="en-US" dirty="0"/>
          </a:p>
          <a:p>
            <a:pPr algn="r" rtl="1"/>
            <a:r>
              <a:rPr lang="ar-JO" dirty="0"/>
              <a:t>دمج رسائل عمالة الأطفال في البرمجة</a:t>
            </a:r>
            <a:endParaRPr lang="en-US" dirty="0"/>
          </a:p>
          <a:p>
            <a:pPr algn="r" rtl="1"/>
            <a:r>
              <a:rPr lang="ar-JO" dirty="0"/>
              <a:t>معالجة عدم المساواة بين الجنسين: مسارات للمراهقات في سبل كسب العيش التي يختارونها ، والتي تعزز التمكين الاقتصادي</a:t>
            </a:r>
            <a:endParaRPr lang="en-US" dirty="0"/>
          </a:p>
          <a:p>
            <a:pPr algn="r" rtl="1"/>
            <a:r>
              <a:rPr lang="ar-JO" dirty="0"/>
              <a:t>تقوية الأسواق والحرف التي يمكن أن تستوعب العمال الجدد من الفئات المعرضة للخطر</a:t>
            </a:r>
            <a:endParaRPr lang="en-US" dirty="0"/>
          </a:p>
          <a:p>
            <a:pPr algn="r" rtl="1"/>
            <a:r>
              <a:rPr lang="ar-JO" dirty="0"/>
              <a:t>تعزيز التماسك الاجتماعي وتقليل دوافع الصراع من خلال برامج الأمن الغذائي وسبل العيش</a:t>
            </a:r>
            <a:endParaRPr lang="en-US" dirty="0"/>
          </a:p>
          <a:p>
            <a:pPr marL="228600" lvl="0" indent="-57150" algn="r" rtl="1">
              <a:lnSpc>
                <a:spcPct val="90000"/>
              </a:lnSpc>
              <a:spcBef>
                <a:spcPts val="1000"/>
              </a:spcBef>
              <a:spcAft>
                <a:spcPts val="0"/>
              </a:spcAft>
              <a:buClr>
                <a:schemeClr val="accent4"/>
              </a:buClr>
              <a:buSzPts val="2700"/>
              <a:buNone/>
            </a:pPr>
            <a:endParaRPr sz="2700" dirty="0"/>
          </a:p>
          <a:p>
            <a:pPr marL="228600" lvl="0" indent="-114300" algn="l" rtl="0">
              <a:lnSpc>
                <a:spcPct val="90000"/>
              </a:lnSpc>
              <a:spcBef>
                <a:spcPts val="1000"/>
              </a:spcBef>
              <a:spcAft>
                <a:spcPts val="0"/>
              </a:spcAft>
              <a:buClr>
                <a:schemeClr val="accent4"/>
              </a:buClr>
              <a:buSzPts val="1800"/>
              <a:buNone/>
            </a:pPr>
            <a:endParaRPr sz="1800" dirty="0"/>
          </a:p>
        </p:txBody>
      </p:sp>
      <p:sp>
        <p:nvSpPr>
          <p:cNvPr id="473" name="Google Shape;473;p27"/>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rmAutofit/>
          </a:bodyPr>
          <a:lstStyle/>
          <a:p>
            <a:pPr algn="r"/>
            <a:endParaRPr lang="en-US" dirty="0"/>
          </a:p>
          <a:p>
            <a:pPr algn="r"/>
            <a:r>
              <a:rPr lang="ar-JO" dirty="0"/>
              <a:t>منع عمالة الأطفال تنمية برامج عمل الأطفال الحساسة </a:t>
            </a:r>
            <a:r>
              <a:rPr lang="ar-JO" dirty="0">
                <a:solidFill>
                  <a:srgbClr val="0070C0"/>
                </a:solidFill>
              </a:rPr>
              <a:t>لبرامج الأمن الغذائي وسبل العيش</a:t>
            </a:r>
            <a:endParaRPr lang="en-US" dirty="0">
              <a:solidFill>
                <a:srgbClr val="0070C0"/>
              </a:solidFill>
            </a:endParaRPr>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8"/>
          <p:cNvSpPr txBox="1">
            <a:spLocks noGrp="1"/>
          </p:cNvSpPr>
          <p:nvPr>
            <p:ph type="body" idx="2"/>
          </p:nvPr>
        </p:nvSpPr>
        <p:spPr>
          <a:xfrm>
            <a:off x="3978130" y="1371635"/>
            <a:ext cx="7735887" cy="4799266"/>
          </a:xfrm>
          <a:prstGeom prst="rect">
            <a:avLst/>
          </a:prstGeom>
          <a:noFill/>
          <a:ln>
            <a:noFill/>
          </a:ln>
        </p:spPr>
        <p:txBody>
          <a:bodyPr spcFirstLastPara="1" wrap="square" lIns="91425" tIns="45700" rIns="91425" bIns="45700" anchor="t" anchorCtr="0">
            <a:normAutofit lnSpcReduction="10000"/>
          </a:bodyPr>
          <a:lstStyle/>
          <a:p>
            <a:pPr algn="r" rtl="1"/>
            <a:r>
              <a:rPr lang="ar-JO" dirty="0"/>
              <a:t>استراتيجيات </a:t>
            </a:r>
            <a:r>
              <a:rPr lang="en-US" dirty="0"/>
              <a:t>FSL</a:t>
            </a:r>
            <a:r>
              <a:rPr lang="ar-JO" dirty="0"/>
              <a:t> الطبقية مع مساعدات أخرى للأسر المعرضة للخطر (الصحة ، التغذية ، تنمية الطفولة المبكرة ، فيروس نقص المناعة البشرية ، </a:t>
            </a:r>
            <a:r>
              <a:rPr lang="en-US" dirty="0"/>
              <a:t>CP</a:t>
            </a:r>
            <a:r>
              <a:rPr lang="ar-JO" dirty="0"/>
              <a:t> ، التعليم ، إلخ.)</a:t>
            </a:r>
            <a:endParaRPr lang="en-US" dirty="0"/>
          </a:p>
          <a:p>
            <a:pPr algn="r" rtl="1"/>
            <a:r>
              <a:rPr lang="ar-JO" dirty="0"/>
              <a:t>تحديد أنظمة الإحالة المحلية والمشاركة فيها ، ودعم مشاركة أصحاب المصلحة الرئيسيين في سبل العيش في مسارات الإحالة</a:t>
            </a:r>
            <a:endParaRPr lang="en-US" dirty="0"/>
          </a:p>
          <a:p>
            <a:pPr algn="r" rtl="1"/>
            <a:r>
              <a:rPr lang="ar-JO" dirty="0"/>
              <a:t>العمل على زيادة الحوافز للالتحاق بالمدرسة: المساعدة في تعويض التكاليف (الاقتصادية والعمالة) ، والمناهج الدراسية ذات الصلة ، وحملات التوعية ، والاستثمار في البنية التحتية الريفية ، وبرامج التغذية المدرسية في المدرسة ، وأخذ حصص الإعاشة المنزلية ، إلخ.</a:t>
            </a:r>
            <a:endParaRPr lang="en-US" dirty="0"/>
          </a:p>
          <a:p>
            <a:pPr algn="r" rtl="1"/>
            <a:r>
              <a:rPr lang="ar-JO" dirty="0"/>
              <a:t>رصد وتقييم الأثر على رفاه الطفل وعمل الأطفال وعم</a:t>
            </a:r>
            <a:endParaRPr lang="en-US" dirty="0"/>
          </a:p>
          <a:p>
            <a:pPr marL="228600" lvl="0" indent="-133350" algn="l" rtl="0">
              <a:lnSpc>
                <a:spcPct val="90000"/>
              </a:lnSpc>
              <a:spcBef>
                <a:spcPts val="1000"/>
              </a:spcBef>
              <a:spcAft>
                <a:spcPts val="0"/>
              </a:spcAft>
              <a:buClr>
                <a:schemeClr val="accent4"/>
              </a:buClr>
              <a:buSzPts val="1500"/>
              <a:buNone/>
            </a:pPr>
            <a:endParaRPr sz="1500" dirty="0"/>
          </a:p>
        </p:txBody>
      </p:sp>
      <p:sp>
        <p:nvSpPr>
          <p:cNvPr id="479" name="Google Shape;479;p28"/>
          <p:cNvSpPr txBox="1">
            <a:spLocks noGrp="1"/>
          </p:cNvSpPr>
          <p:nvPr>
            <p:ph type="body" idx="3"/>
          </p:nvPr>
        </p:nvSpPr>
        <p:spPr>
          <a:xfrm>
            <a:off x="0" y="528638"/>
            <a:ext cx="3612428" cy="4799266"/>
          </a:xfrm>
          <a:prstGeom prst="rect">
            <a:avLst/>
          </a:prstGeom>
          <a:noFill/>
          <a:ln>
            <a:noFill/>
          </a:ln>
        </p:spPr>
        <p:txBody>
          <a:bodyPr spcFirstLastPara="1" wrap="square" lIns="91425" tIns="45700" rIns="91425" bIns="45700" anchor="t" anchorCtr="0">
            <a:normAutofit/>
          </a:bodyPr>
          <a:lstStyle/>
          <a:p>
            <a:pPr algn="r"/>
            <a:r>
              <a:rPr lang="ar-JO" dirty="0"/>
              <a:t>منع عمالة الأطفال تنمية برامج عمل الأطفال الحساسة </a:t>
            </a:r>
            <a:r>
              <a:rPr lang="ar-JO" dirty="0">
                <a:solidFill>
                  <a:srgbClr val="0070C0"/>
                </a:solidFill>
              </a:rPr>
              <a:t>لبرامج الأمن الغذائي وسبل العيش</a:t>
            </a:r>
            <a:endParaRPr lang="en-US" dirty="0">
              <a:solidFill>
                <a:srgbClr val="0070C0"/>
              </a:solidFill>
            </a:endParaRPr>
          </a:p>
          <a:p>
            <a:pPr marL="0" lvl="0" indent="0" algn="l" rtl="0">
              <a:lnSpc>
                <a:spcPct val="90000"/>
              </a:lnSpc>
              <a:spcBef>
                <a:spcPts val="1000"/>
              </a:spcBef>
              <a:spcAft>
                <a:spcPts val="0"/>
              </a:spcAft>
              <a:buClr>
                <a:schemeClr val="lt1"/>
              </a:buClr>
              <a:buSzPts val="3600"/>
              <a:buNone/>
            </a:pPr>
            <a:endParaRPr dirty="0"/>
          </a:p>
        </p:txBody>
      </p:sp>
      <p:sp>
        <p:nvSpPr>
          <p:cNvPr id="480" name="Google Shape;480;p28"/>
          <p:cNvSpPr txBox="1">
            <a:spLocks noGrp="1"/>
          </p:cNvSpPr>
          <p:nvPr>
            <p:ph type="body" idx="1"/>
          </p:nvPr>
        </p:nvSpPr>
        <p:spPr>
          <a:xfrm>
            <a:off x="4047403" y="3000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7467D"/>
              </a:buClr>
              <a:buSzPts val="3200"/>
              <a:buNone/>
            </a:pPr>
            <a:r>
              <a:rPr lang="ar-JO" dirty="0">
                <a:solidFill>
                  <a:srgbClr val="97467D"/>
                </a:solidFill>
              </a:rPr>
              <a:t>البرمجة المتكاملة لطفولة </a:t>
            </a:r>
            <a:endParaRPr dirty="0"/>
          </a:p>
        </p:txBody>
      </p:sp>
      <p:sp>
        <p:nvSpPr>
          <p:cNvPr id="2" name="Rectangle 1">
            <a:extLst>
              <a:ext uri="{FF2B5EF4-FFF2-40B4-BE49-F238E27FC236}">
                <a16:creationId xmlns:a16="http://schemas.microsoft.com/office/drawing/2014/main" id="{63E42DFA-DB36-4A4D-9E63-F64B750048A1}"/>
              </a:ext>
            </a:extLst>
          </p:cNvPr>
          <p:cNvSpPr>
            <a:spLocks noChangeArrowheads="1"/>
          </p:cNvSpPr>
          <p:nvPr/>
        </p:nvSpPr>
        <p:spPr bwMode="auto">
          <a:xfrm>
            <a:off x="0" y="161589"/>
            <a:ext cx="65"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97467D"/>
              </a:buClr>
              <a:buSzPts val="3200"/>
              <a:buNone/>
            </a:pPr>
            <a:r>
              <a:rPr lang="ar-JO" dirty="0">
                <a:solidFill>
                  <a:srgbClr val="97467D"/>
                </a:solidFill>
              </a:rPr>
              <a:t>للأسر المعرضة للخطر</a:t>
            </a:r>
            <a:endParaRPr lang="en-GB" dirty="0"/>
          </a:p>
        </p:txBody>
      </p:sp>
      <p:sp>
        <p:nvSpPr>
          <p:cNvPr id="486" name="Google Shape;486;p29"/>
          <p:cNvSpPr txBox="1">
            <a:spLocks noGrp="1"/>
          </p:cNvSpPr>
          <p:nvPr>
            <p:ph type="body" idx="2"/>
          </p:nvPr>
        </p:nvSpPr>
        <p:spPr>
          <a:xfrm>
            <a:off x="4100512" y="1164431"/>
            <a:ext cx="8091488" cy="5802979"/>
          </a:xfrm>
          <a:prstGeom prst="rect">
            <a:avLst/>
          </a:prstGeom>
          <a:noFill/>
          <a:ln>
            <a:noFill/>
          </a:ln>
        </p:spPr>
        <p:txBody>
          <a:bodyPr spcFirstLastPara="1" wrap="square" lIns="91425" tIns="45700" rIns="91425" bIns="45700" anchor="t" anchorCtr="0">
            <a:noAutofit/>
          </a:bodyPr>
          <a:lstStyle/>
          <a:p>
            <a:pPr algn="r" rtl="1"/>
            <a:r>
              <a:rPr lang="ar-JO" dirty="0"/>
              <a:t>دعم الأسر المعيشية المعرضة للخطر لاستعادة سبل العيش أو الإنتاج الزراعي والأصول من خلال برامج الاستثمار القُطري أو غيره من برامج الأمن الغذائي وسبل العيش</a:t>
            </a:r>
            <a:endParaRPr lang="en-US" dirty="0"/>
          </a:p>
          <a:p>
            <a:pPr algn="r" rtl="1"/>
            <a:r>
              <a:rPr lang="ar-JO" dirty="0"/>
              <a:t>ضع تدابير للمساعدة في تقليل عبء الوالدين</a:t>
            </a:r>
            <a:endParaRPr lang="en-US" dirty="0"/>
          </a:p>
          <a:p>
            <a:pPr algn="r" rtl="1"/>
            <a:r>
              <a:rPr lang="ar-JO" dirty="0"/>
              <a:t>ربط برامج </a:t>
            </a:r>
            <a:r>
              <a:rPr lang="en-US" dirty="0"/>
              <a:t>FSL</a:t>
            </a:r>
            <a:r>
              <a:rPr lang="ar-JO" dirty="0"/>
              <a:t> والأسر الضعيفة بخدمات وحماية واسعة النطاق</a:t>
            </a:r>
            <a:endParaRPr lang="en-US" dirty="0"/>
          </a:p>
          <a:p>
            <a:pPr algn="r" rtl="1"/>
            <a:r>
              <a:rPr lang="ar-JO" dirty="0"/>
              <a:t>تعزيز الوصول الآمن والقريب إلى المياه وحطب الوقود والطاقة ، والتي تمثل الاستخدام المنزلي والزراعي والاقتصادي</a:t>
            </a:r>
            <a:endParaRPr lang="en-US" dirty="0"/>
          </a:p>
          <a:p>
            <a:pPr algn="r" rtl="1"/>
            <a:r>
              <a:rPr lang="ar-JO" dirty="0"/>
              <a:t>دعم / تسهيل وصول الأسر والمجتمعات إلى التدخلات والخدمات القائمة في </a:t>
            </a:r>
            <a:r>
              <a:rPr lang="en-US" dirty="0"/>
              <a:t>FSL / CVA</a:t>
            </a:r>
            <a:r>
              <a:rPr lang="ar-JO" dirty="0"/>
              <a:t> ، بما في ذلك أنظمة الحماية الاجتماعية التي يمكن أن تستجيب لصدمات الدخل</a:t>
            </a:r>
            <a:endParaRPr lang="en-US" dirty="0"/>
          </a:p>
          <a:p>
            <a:pPr algn="r" rtl="1"/>
            <a:r>
              <a:rPr lang="ar-JO" dirty="0"/>
              <a:t>العمل مع الأسر الضعيفة لتقليل التكاليف وتحسين الاستدامة في أنشطة كسب العيش</a:t>
            </a:r>
            <a:endParaRPr lang="en-US" dirty="0"/>
          </a:p>
        </p:txBody>
      </p:sp>
      <p:sp>
        <p:nvSpPr>
          <p:cNvPr id="487" name="Google Shape;487;p29"/>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rmAutofit/>
          </a:bodyPr>
          <a:lstStyle/>
          <a:p>
            <a:pPr algn="r"/>
            <a:r>
              <a:rPr lang="ar-JO" dirty="0"/>
              <a:t>منع عمالة الأطفال تنمية برامج عمل الأطفال الحساسة </a:t>
            </a:r>
            <a:r>
              <a:rPr lang="ar-JO" dirty="0">
                <a:solidFill>
                  <a:srgbClr val="0070C0"/>
                </a:solidFill>
              </a:rPr>
              <a:t>لبرامج الأمن الغذائي وسبل العيش</a:t>
            </a:r>
            <a:endParaRPr lang="en-US" dirty="0">
              <a:solidFill>
                <a:srgbClr val="0070C0"/>
              </a:solidFill>
            </a:endParaRPr>
          </a:p>
          <a:p>
            <a:pPr marL="0" lvl="0" indent="0" algn="l" rtl="0">
              <a:lnSpc>
                <a:spcPct val="90000"/>
              </a:lnSpc>
              <a:spcBef>
                <a:spcPts val="1000"/>
              </a:spcBef>
              <a:spcAft>
                <a:spcPts val="0"/>
              </a:spcAft>
              <a:buClr>
                <a:schemeClr val="lt1"/>
              </a:buClr>
              <a:buSzPts val="3100"/>
              <a:buNone/>
            </a:pPr>
            <a:endParaRPr sz="3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body" idx="2"/>
          </p:nvPr>
        </p:nvSpPr>
        <p:spPr>
          <a:xfrm>
            <a:off x="304800" y="3051922"/>
            <a:ext cx="11364685" cy="2701764"/>
          </a:xfrm>
          <a:prstGeom prst="rect">
            <a:avLst/>
          </a:prstGeom>
          <a:noFill/>
          <a:ln>
            <a:noFill/>
          </a:ln>
        </p:spPr>
        <p:txBody>
          <a:bodyPr spcFirstLastPara="1" wrap="square" lIns="91425" tIns="45700" rIns="91425" bIns="45700" anchor="t" anchorCtr="0">
            <a:noAutofit/>
          </a:bodyPr>
          <a:lstStyle/>
          <a:p>
            <a:pPr marL="685800" indent="-457200" algn="r" rtl="1">
              <a:buFont typeface="Arial" panose="020B0604020202020204" pitchFamily="34" charset="0"/>
              <a:buChar char="•"/>
            </a:pPr>
            <a:r>
              <a:rPr lang="ar-JO" dirty="0"/>
              <a:t>تحدد 4-5 تحديات تعيق لجوء الأسر إلى عمل الأطفال عن الوصول إلى الأمن الغذائي وسبل العيش الكافية لمنع الاستغلال</a:t>
            </a:r>
            <a:endParaRPr lang="en-US" dirty="0"/>
          </a:p>
          <a:p>
            <a:pPr marL="685800" indent="-457200" algn="r" rtl="1">
              <a:buFont typeface="Arial" panose="020B0604020202020204" pitchFamily="34" charset="0"/>
              <a:buChar char="•"/>
            </a:pPr>
            <a:r>
              <a:rPr lang="ar-JO" dirty="0"/>
              <a:t>وصف  كيف يمكن استخدام تدخلات الأمن الغذائي وسبل العيش لمنع عمالة الأطفال.</a:t>
            </a:r>
            <a:endParaRPr lang="en-US" dirty="0"/>
          </a:p>
          <a:p>
            <a:pPr marL="685800" indent="-457200" algn="r" rtl="1">
              <a:buFont typeface="Arial" panose="020B0604020202020204" pitchFamily="34" charset="0"/>
              <a:buChar char="•"/>
            </a:pPr>
            <a:r>
              <a:rPr lang="ar-JO" dirty="0"/>
              <a:t>وصف من 3 إلى 4 أمثلة حول كيفية تكييف أنشطة الأمن الغذائي وسبل العيش مع احتياجات الأطفال المعرضين لخطر عمالة الأطفال أو المعرضين لها.</a:t>
            </a:r>
            <a:endParaRPr lang="en-US" dirty="0"/>
          </a:p>
          <a:p>
            <a:pPr marL="685800" indent="-457200" algn="r" rtl="1">
              <a:buFont typeface="Arial" panose="020B0604020202020204" pitchFamily="34" charset="0"/>
              <a:buChar char="•"/>
            </a:pPr>
            <a:r>
              <a:rPr lang="ar-JO" dirty="0"/>
              <a:t>وضع خطة عمل لدعم الأسر التي لديها أطفال في عمالة الأطفال في تعزيز الأمن الغذائي الأسري وسبل عيشهم في سياق خاص أو في سياق معين.</a:t>
            </a:r>
            <a:endParaRPr lang="en-US" dirty="0"/>
          </a:p>
        </p:txBody>
      </p:sp>
      <p:sp>
        <p:nvSpPr>
          <p:cNvPr id="249" name="Google Shape;249;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50" name="Google Shape;250;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ar-JO" sz="2800" b="0" i="0" u="none" strike="noStrike" cap="none" dirty="0">
                <a:solidFill>
                  <a:schemeClr val="lt1"/>
                </a:solidFill>
                <a:latin typeface="Helvetica Neue"/>
                <a:ea typeface="Helvetica Neue"/>
                <a:cs typeface="Helvetica Neue"/>
                <a:sym typeface="Helvetica Neue"/>
              </a:rPr>
              <a:t>نتائج التعلم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3000"/>
              <a:buFont typeface="Arial"/>
              <a:buNone/>
            </a:pPr>
            <a:r>
              <a:rPr lang="ar-JO" sz="3000" dirty="0">
                <a:solidFill>
                  <a:schemeClr val="lt1"/>
                </a:solidFill>
                <a:latin typeface="Helvetica Neue"/>
                <a:ea typeface="Helvetica Neue"/>
                <a:cs typeface="Helvetica Neue"/>
                <a:sym typeface="Helvetica Neue"/>
              </a:rPr>
              <a:t>بنهاية هذه الجلسة ستكون قادرا على:</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body" idx="1"/>
          </p:nvPr>
        </p:nvSpPr>
        <p:spPr>
          <a:xfrm>
            <a:off x="4100513" y="39225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7467D"/>
              </a:buClr>
              <a:buSzPts val="3200"/>
              <a:buNone/>
            </a:pPr>
            <a:r>
              <a:rPr lang="ar-JO" dirty="0">
                <a:solidFill>
                  <a:srgbClr val="97467D"/>
                </a:solidFill>
              </a:rPr>
              <a:t>على مستوى المجتمع : تقليل الضعف</a:t>
            </a:r>
            <a:endParaRPr dirty="0"/>
          </a:p>
        </p:txBody>
      </p:sp>
      <p:sp>
        <p:nvSpPr>
          <p:cNvPr id="493" name="Google Shape;493;p30"/>
          <p:cNvSpPr txBox="1">
            <a:spLocks noGrp="1"/>
          </p:cNvSpPr>
          <p:nvPr>
            <p:ph type="body" idx="2"/>
          </p:nvPr>
        </p:nvSpPr>
        <p:spPr>
          <a:xfrm>
            <a:off x="4100513" y="1488498"/>
            <a:ext cx="7724343" cy="4529137"/>
          </a:xfrm>
          <a:prstGeom prst="rect">
            <a:avLst/>
          </a:prstGeom>
          <a:noFill/>
          <a:ln>
            <a:noFill/>
          </a:ln>
        </p:spPr>
        <p:txBody>
          <a:bodyPr spcFirstLastPara="1" wrap="square" lIns="91425" tIns="45700" rIns="91425" bIns="45700" anchor="t" anchorCtr="0">
            <a:noAutofit/>
          </a:bodyPr>
          <a:lstStyle/>
          <a:p>
            <a:pPr algn="r" rtl="1"/>
            <a:r>
              <a:rPr lang="ar-JO" dirty="0"/>
              <a:t>يمكن للمراهقين الذين تزيد أعمارهم عن 15 عامًا العمل بشكل قانوني في معظم البلدان ؛ يجب حمايتهم من الأذى (على سبيل المثال ، العمل الخطر ، الإساءة ، العنف ، إلخ.)</a:t>
            </a:r>
            <a:endParaRPr lang="en-US" dirty="0"/>
          </a:p>
          <a:p>
            <a:pPr algn="r" rtl="1"/>
            <a:r>
              <a:rPr lang="ar-JO" dirty="0"/>
              <a:t>بناء القدرات في المجتمع والمؤسسات المجتمعية </a:t>
            </a:r>
            <a:r>
              <a:rPr lang="en-US" dirty="0"/>
              <a:t>FSL</a:t>
            </a:r>
            <a:r>
              <a:rPr lang="ar-JO" dirty="0"/>
              <a:t>:</a:t>
            </a:r>
            <a:endParaRPr lang="en-US" dirty="0"/>
          </a:p>
          <a:p>
            <a:pPr algn="r" rtl="1"/>
            <a:r>
              <a:rPr lang="ar-JO" dirty="0"/>
              <a:t>تحديد ودعم وإحالة الأطفال المعرضين / المعرضين لخطر عمالة الأطفال</a:t>
            </a:r>
            <a:endParaRPr lang="en-US" dirty="0"/>
          </a:p>
          <a:p>
            <a:pPr algn="r" rtl="1"/>
            <a:r>
              <a:rPr lang="ar-JO" dirty="0"/>
              <a:t>الاستجابة بشكل مناسب لأصحاب العمل والأسر الذين يستخدمون الأطفال في المهام التي تضر بهم</a:t>
            </a:r>
            <a:endParaRPr lang="en-US" dirty="0"/>
          </a:p>
          <a:p>
            <a:pPr algn="r" rtl="1"/>
            <a:r>
              <a:rPr lang="ar-JO" dirty="0"/>
              <a:t>ربط الأخطار المتغيرة وتخفيف المخاطر في </a:t>
            </a:r>
            <a:r>
              <a:rPr lang="en-US" dirty="0"/>
              <a:t>FSL</a:t>
            </a:r>
            <a:r>
              <a:rPr lang="ar-JO" dirty="0"/>
              <a:t> لمنع الأذى للأطفال العاملين (على سبيل المثال ، التهديدات العابرة للحدود ، وزيادة استخدام مبيدات الآفات ، وإشراك الأطفال)</a:t>
            </a:r>
            <a:endParaRPr lang="en-US" dirty="0"/>
          </a:p>
          <a:p>
            <a:pPr algn="r" rtl="1"/>
            <a:r>
              <a:rPr lang="ar-JO" dirty="0"/>
              <a:t>رفع مستوى الوعي والدعوة إلى ظروف عمل وممارسات وسلامة الصحة المهنية أكثر أمانًا</a:t>
            </a:r>
            <a:endParaRPr lang="en-US" dirty="0"/>
          </a:p>
          <a:p>
            <a:pPr algn="r" rtl="1"/>
            <a:r>
              <a:rPr lang="ar-JO" dirty="0"/>
              <a:t>دمج عمالة الأطفال في مراقبة الأمن الغذائي وسبل العيش:</a:t>
            </a:r>
            <a:endParaRPr lang="en-US" dirty="0"/>
          </a:p>
          <a:p>
            <a:pPr algn="r" rtl="1"/>
            <a:r>
              <a:rPr lang="ar-JO" dirty="0"/>
              <a:t>التسرب من المدارس وعمل الأطفال في أنظمة الإنذار المبكر ، أو دعم أنظمة معلومات </a:t>
            </a:r>
            <a:r>
              <a:rPr lang="en-US" dirty="0"/>
              <a:t>FSL</a:t>
            </a:r>
            <a:r>
              <a:rPr lang="ar-JO" dirty="0"/>
              <a:t> بأنظمة مراقبة عمالة الأطفال</a:t>
            </a:r>
            <a:endParaRPr lang="en-US" dirty="0"/>
          </a:p>
          <a:p>
            <a:pPr algn="r" rtl="1"/>
            <a:r>
              <a:rPr lang="ar-JO" dirty="0"/>
              <a:t>تنفيذ إدارة مخاطر الكوارث في المجتمعات المعرضة لعمالة الأطفال لمنعها كآلية للتكيف</a:t>
            </a:r>
            <a:endParaRPr lang="en-US" dirty="0"/>
          </a:p>
          <a:p>
            <a:pPr marL="228600" lvl="0" indent="-76200" algn="l" rtl="0">
              <a:lnSpc>
                <a:spcPct val="90000"/>
              </a:lnSpc>
              <a:spcBef>
                <a:spcPts val="1000"/>
              </a:spcBef>
              <a:spcAft>
                <a:spcPts val="0"/>
              </a:spcAft>
              <a:buClr>
                <a:schemeClr val="accent4"/>
              </a:buClr>
              <a:buSzPts val="2400"/>
              <a:buNone/>
            </a:pPr>
            <a:endParaRPr sz="2400" dirty="0"/>
          </a:p>
          <a:p>
            <a:pPr marL="228600" lvl="0" indent="-76200" algn="l" rtl="0">
              <a:lnSpc>
                <a:spcPct val="90000"/>
              </a:lnSpc>
              <a:spcBef>
                <a:spcPts val="1000"/>
              </a:spcBef>
              <a:spcAft>
                <a:spcPts val="0"/>
              </a:spcAft>
              <a:buClr>
                <a:schemeClr val="accent4"/>
              </a:buClr>
              <a:buSzPts val="2400"/>
              <a:buNone/>
            </a:pPr>
            <a:endParaRPr sz="2400" dirty="0"/>
          </a:p>
          <a:p>
            <a:pPr marL="228600" lvl="0" indent="-76200" algn="l" rtl="0">
              <a:lnSpc>
                <a:spcPct val="90000"/>
              </a:lnSpc>
              <a:spcBef>
                <a:spcPts val="1000"/>
              </a:spcBef>
              <a:spcAft>
                <a:spcPts val="0"/>
              </a:spcAft>
              <a:buClr>
                <a:schemeClr val="accent4"/>
              </a:buClr>
              <a:buSzPts val="2400"/>
              <a:buNone/>
            </a:pPr>
            <a:endParaRPr sz="2400" dirty="0"/>
          </a:p>
        </p:txBody>
      </p:sp>
      <p:sp>
        <p:nvSpPr>
          <p:cNvPr id="494" name="Google Shape;494;p30"/>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rmAutofit/>
          </a:bodyPr>
          <a:lstStyle/>
          <a:p>
            <a:pPr algn="r"/>
            <a:r>
              <a:rPr lang="ar-JO" dirty="0"/>
              <a:t>منع عمالة الأطفال تنمية برامج عمل الأطفال الحساسة </a:t>
            </a:r>
            <a:r>
              <a:rPr lang="ar-JO" dirty="0">
                <a:solidFill>
                  <a:srgbClr val="0070C0"/>
                </a:solidFill>
              </a:rPr>
              <a:t>لبرامج الأمن الغذائي وسبل العيش</a:t>
            </a:r>
            <a:endParaRPr lang="en-US" dirty="0">
              <a:solidFill>
                <a:srgbClr val="0070C0"/>
              </a:solidFill>
            </a:endParaRPr>
          </a:p>
          <a:p>
            <a:pPr marL="0" lvl="0" indent="0" algn="l" rtl="0">
              <a:lnSpc>
                <a:spcPct val="90000"/>
              </a:lnSpc>
              <a:spcBef>
                <a:spcPts val="1000"/>
              </a:spcBef>
              <a:spcAft>
                <a:spcPts val="0"/>
              </a:spcAft>
              <a:buClr>
                <a:schemeClr val="lt1"/>
              </a:buClr>
              <a:buSzPts val="3100"/>
              <a:buNone/>
            </a:pPr>
            <a:endParaRPr sz="3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1"/>
          <p:cNvSpPr txBox="1">
            <a:spLocks noGrp="1"/>
          </p:cNvSpPr>
          <p:nvPr>
            <p:ph type="title"/>
          </p:nvPr>
        </p:nvSpPr>
        <p:spPr>
          <a:xfrm>
            <a:off x="3478801" y="146850"/>
            <a:ext cx="8713200" cy="1325700"/>
          </a:xfrm>
          <a:prstGeom prst="rect">
            <a:avLst/>
          </a:prstGeom>
          <a:noFill/>
          <a:ln>
            <a:noFill/>
          </a:ln>
        </p:spPr>
        <p:txBody>
          <a:bodyPr spcFirstLastPara="1" wrap="square" lIns="91425" tIns="45700" rIns="91425" bIns="45700" anchor="ctr" anchorCtr="0">
            <a:noAutofit/>
          </a:bodyPr>
          <a:lstStyle/>
          <a:p>
            <a:pPr algn="r" rtl="1"/>
            <a:r>
              <a:rPr lang="ar-JO" dirty="0"/>
              <a:t>النشاط: تخطيط العمل لتوسيع الفرص لمعالجة عمل الأطفال</a:t>
            </a:r>
            <a:br>
              <a:rPr lang="en-US" dirty="0"/>
            </a:br>
            <a:r>
              <a:rPr lang="en-US" dirty="0"/>
              <a:t> </a:t>
            </a:r>
          </a:p>
        </p:txBody>
      </p:sp>
      <p:sp>
        <p:nvSpPr>
          <p:cNvPr id="500" name="Google Shape;500;p31"/>
          <p:cNvSpPr txBox="1">
            <a:spLocks noGrp="1"/>
          </p:cNvSpPr>
          <p:nvPr>
            <p:ph type="body" idx="2"/>
          </p:nvPr>
        </p:nvSpPr>
        <p:spPr>
          <a:xfrm>
            <a:off x="685992" y="2027095"/>
            <a:ext cx="10820015" cy="4117673"/>
          </a:xfrm>
          <a:prstGeom prst="rect">
            <a:avLst/>
          </a:prstGeom>
          <a:noFill/>
          <a:ln>
            <a:noFill/>
          </a:ln>
        </p:spPr>
        <p:txBody>
          <a:bodyPr spcFirstLastPara="1" wrap="square" lIns="91425" tIns="45700" rIns="91425" bIns="45700" anchor="t" anchorCtr="0">
            <a:normAutofit/>
          </a:bodyPr>
          <a:lstStyle/>
          <a:p>
            <a:pPr algn="r" rtl="1"/>
            <a:r>
              <a:rPr lang="ar-JO" dirty="0"/>
              <a:t>في مجموعتك ، استخدم ورقة عمل النشاط (أو ورقة الرسم البياني لمزيد من المساحة).</a:t>
            </a:r>
            <a:endParaRPr lang="en-US" dirty="0"/>
          </a:p>
          <a:p>
            <a:pPr algn="r" rtl="1"/>
            <a:r>
              <a:rPr lang="ar-JO" dirty="0"/>
              <a:t>ضع خطة عمل بناءً على ورقة العمل ، باستخدام الأسئلة كدليل:</a:t>
            </a:r>
            <a:endParaRPr lang="en-US" dirty="0"/>
          </a:p>
          <a:p>
            <a:pPr algn="r" rtl="1"/>
            <a:r>
              <a:rPr lang="ar-JO" dirty="0"/>
              <a:t>ماذا ، كيف ، من ، الموارد المطلوبة ، المخاطر المحتملة ، التنسيق ، القدرات</a:t>
            </a:r>
            <a:endParaRPr lang="en-US" dirty="0"/>
          </a:p>
          <a:p>
            <a:pPr algn="r" rtl="1"/>
            <a:r>
              <a:rPr lang="ar-JO" dirty="0"/>
              <a:t>وينصب التركيز على المضي قدما وما يمكن القيام به في السياق لتعزيز الوقاية والاستجابة لعمالة الأطفال من خلال (بين) الأنشطة القطاعية أو المواضيعية.</a:t>
            </a:r>
            <a:endParaRPr lang="en-US" dirty="0"/>
          </a:p>
          <a:p>
            <a:pPr marL="228600" lvl="0" indent="-228600" algn="l" rtl="0">
              <a:lnSpc>
                <a:spcPct val="90000"/>
              </a:lnSpc>
              <a:spcBef>
                <a:spcPts val="0"/>
              </a:spcBef>
              <a:spcAft>
                <a:spcPts val="0"/>
              </a:spcAft>
              <a:buClr>
                <a:schemeClr val="accent6"/>
              </a:buClr>
              <a:buSzPts val="2800"/>
              <a:buChar char="•"/>
            </a:pPr>
            <a:endParaRPr dirty="0"/>
          </a:p>
        </p:txBody>
      </p:sp>
      <p:pic>
        <p:nvPicPr>
          <p:cNvPr id="501" name="Google Shape;501;p31" descr="Logo, company name&#10;&#10;Description automatically generated"/>
          <p:cNvPicPr preferRelativeResize="0"/>
          <p:nvPr/>
        </p:nvPicPr>
        <p:blipFill rotWithShape="1">
          <a:blip r:embed="rId3">
            <a:alphaModFix/>
          </a:blip>
          <a:srcRect/>
          <a:stretch/>
        </p:blipFill>
        <p:spPr>
          <a:xfrm>
            <a:off x="0" y="-16232"/>
            <a:ext cx="3011295" cy="26291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body" idx="2"/>
          </p:nvPr>
        </p:nvSpPr>
        <p:spPr>
          <a:xfrm>
            <a:off x="4083250" y="528650"/>
            <a:ext cx="7300800" cy="6426000"/>
          </a:xfrm>
          <a:prstGeom prst="rect">
            <a:avLst/>
          </a:prstGeom>
          <a:noFill/>
          <a:ln>
            <a:noFill/>
          </a:ln>
        </p:spPr>
        <p:txBody>
          <a:bodyPr spcFirstLastPara="1" wrap="square" lIns="91425" tIns="45700" rIns="91425" bIns="45700" anchor="t" anchorCtr="0">
            <a:normAutofit/>
          </a:bodyPr>
          <a:lstStyle/>
          <a:p>
            <a:pPr algn="r" rtl="1"/>
            <a:r>
              <a:rPr lang="ar-JO" dirty="0"/>
              <a:t>يزيد انعدام الأمن الغذائي من مخاطر عمالة الأطفال ويجبر الأسر على استخدامه كآلية مواجهة سلبية.</a:t>
            </a:r>
            <a:endParaRPr lang="en-US" dirty="0"/>
          </a:p>
          <a:p>
            <a:pPr algn="r" rtl="1"/>
            <a:r>
              <a:rPr lang="ar-JO" dirty="0"/>
              <a:t>في حين أن الأمن الغذائي وسبل العيش هو استراتيجية حاسمة لمعالجة عمالة الأطفال ، فإنه يمكن أن يشكل أيضًا عامل جذب لعمالة الأطفال. يمكن أن تؤدي زيادة النشاط الاقتصادي إلى تفاقم عوامل خطر عمالة الأطفال بشكل سريع إذا لم يتم تخفيفها.</a:t>
            </a:r>
            <a:endParaRPr lang="en-US" dirty="0"/>
          </a:p>
          <a:p>
            <a:pPr algn="r" rtl="1"/>
            <a:r>
              <a:rPr lang="ar-JO" dirty="0"/>
              <a:t>إنشاء برامج </a:t>
            </a:r>
            <a:r>
              <a:rPr lang="en-US" dirty="0"/>
              <a:t>FSL</a:t>
            </a:r>
            <a:r>
              <a:rPr lang="ar-JO" dirty="0"/>
              <a:t> التي تراعي عمالة الأطفال (التنسيق ، والاستهداف ، والتقييم ، والنوع الاجتماعي ، وما إلى ذلك).</a:t>
            </a:r>
            <a:endParaRPr lang="en-US" dirty="0"/>
          </a:p>
          <a:p>
            <a:pPr algn="r" rtl="1"/>
            <a:r>
              <a:rPr lang="ar-JO" dirty="0"/>
              <a:t>ما يقرب من ثلاثة أرباع جميع عمالة الأطفال على مستوى العالم موجودة في الزراعة.</a:t>
            </a:r>
            <a:endParaRPr lang="en-US" dirty="0"/>
          </a:p>
          <a:p>
            <a:pPr algn="r" rtl="1"/>
            <a:r>
              <a:rPr lang="ar-JO" dirty="0"/>
              <a:t>يمكن أن تشكل الفرص الآمنة والملائمة لبرنامج الأمن الغذائي وسبل العيش للمراهقين بديلاً قابلاً للتطبيق لعمالة الأطفال الخطرة وغيرها من </a:t>
            </a:r>
            <a:r>
              <a:rPr lang="en-US" dirty="0"/>
              <a:t>WFCL</a:t>
            </a:r>
            <a:r>
              <a:rPr lang="ar-JO" dirty="0"/>
              <a:t>.</a:t>
            </a:r>
            <a:endParaRPr lang="en-US" dirty="0"/>
          </a:p>
          <a:p>
            <a:pPr marL="457200" lvl="0" indent="-406400" algn="l" rtl="0">
              <a:lnSpc>
                <a:spcPct val="90000"/>
              </a:lnSpc>
              <a:spcBef>
                <a:spcPts val="1000"/>
              </a:spcBef>
              <a:spcAft>
                <a:spcPts val="0"/>
              </a:spcAft>
              <a:buSzPts val="2800"/>
              <a:buChar char="●"/>
            </a:pPr>
            <a:endParaRPr dirty="0"/>
          </a:p>
        </p:txBody>
      </p:sp>
      <p:sp>
        <p:nvSpPr>
          <p:cNvPr id="508" name="Google Shape;508;p32"/>
          <p:cNvSpPr txBox="1">
            <a:spLocks noGrp="1"/>
          </p:cNvSpPr>
          <p:nvPr>
            <p:ph type="body" idx="3"/>
          </p:nvPr>
        </p:nvSpPr>
        <p:spPr>
          <a:xfrm>
            <a:off x="284417" y="528638"/>
            <a:ext cx="2970900" cy="479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الرسائل الرئيسية</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ar-JO" dirty="0"/>
              <a:t>نقاش </a:t>
            </a:r>
            <a:endParaRPr dirty="0"/>
          </a:p>
        </p:txBody>
      </p:sp>
      <p:sp>
        <p:nvSpPr>
          <p:cNvPr id="257" name="Google Shape;257;p4"/>
          <p:cNvSpPr txBox="1">
            <a:spLocks noGrp="1"/>
          </p:cNvSpPr>
          <p:nvPr>
            <p:ph type="body" idx="1"/>
          </p:nvPr>
        </p:nvSpPr>
        <p:spPr>
          <a:xfrm>
            <a:off x="656022" y="1971675"/>
            <a:ext cx="10820015" cy="1325563"/>
          </a:xfrm>
          <a:prstGeom prst="rect">
            <a:avLst/>
          </a:prstGeom>
          <a:noFill/>
          <a:ln>
            <a:noFill/>
          </a:ln>
        </p:spPr>
        <p:txBody>
          <a:bodyPr spcFirstLastPara="1" wrap="square" lIns="91425" tIns="45700" rIns="91425" bIns="45700" anchor="t" anchorCtr="0">
            <a:normAutofit fontScale="92500" lnSpcReduction="10000"/>
          </a:bodyPr>
          <a:lstStyle/>
          <a:p>
            <a:pPr algn="r" rtl="1"/>
            <a:r>
              <a:rPr lang="ar-JO" dirty="0"/>
              <a:t>في مجموعتك ، حدد المخاطر الرئيسية والعوامل الوقائية في السياق والتي تتعلق بأحد المجالات التالية:</a:t>
            </a:r>
            <a:endParaRPr lang="en-US" dirty="0"/>
          </a:p>
          <a:p>
            <a:pPr algn="r" rtl="1"/>
            <a:r>
              <a:rPr lang="en-US" dirty="0"/>
              <a:t> </a:t>
            </a:r>
          </a:p>
        </p:txBody>
      </p:sp>
      <p:sp>
        <p:nvSpPr>
          <p:cNvPr id="258" name="Google Shape;258;p4"/>
          <p:cNvSpPr txBox="1">
            <a:spLocks noGrp="1"/>
          </p:cNvSpPr>
          <p:nvPr>
            <p:ph type="body" idx="2"/>
          </p:nvPr>
        </p:nvSpPr>
        <p:spPr>
          <a:xfrm>
            <a:off x="656020" y="3307192"/>
            <a:ext cx="10820015" cy="2158142"/>
          </a:xfrm>
          <a:prstGeom prst="rect">
            <a:avLst/>
          </a:prstGeom>
          <a:noFill/>
          <a:ln>
            <a:noFill/>
          </a:ln>
        </p:spPr>
        <p:txBody>
          <a:bodyPr spcFirstLastPara="1" wrap="square" lIns="91425" tIns="45700" rIns="91425" bIns="45700" anchor="t" anchorCtr="0">
            <a:normAutofit/>
          </a:bodyPr>
          <a:lstStyle/>
          <a:p>
            <a:pPr algn="r" rtl="1"/>
            <a:r>
              <a:rPr lang="ar-JO" dirty="0"/>
              <a:t>الدخل والأمن الغذائي على مستوى الأسرة</a:t>
            </a:r>
            <a:endParaRPr lang="en-US" sz="2400" dirty="0"/>
          </a:p>
          <a:p>
            <a:pPr algn="r" rtl="1"/>
            <a:r>
              <a:rPr lang="ar-JO" dirty="0"/>
              <a:t>التوظيف والوظائف وأرباب العمل والشركات الصغيرة</a:t>
            </a:r>
            <a:endParaRPr lang="en-US" sz="2400" dirty="0"/>
          </a:p>
          <a:p>
            <a:pPr algn="r" rtl="1"/>
            <a:r>
              <a:rPr lang="ar-JO" dirty="0"/>
              <a:t>النقد والقسائم وأنظمة الحماية الاجتماعية والدخل</a:t>
            </a:r>
            <a:endParaRPr lang="en-US" sz="2400" dirty="0"/>
          </a:p>
          <a:p>
            <a:pPr algn="r" rtl="1"/>
            <a:r>
              <a:rPr lang="ar-JO" dirty="0"/>
              <a:t>برامج قطاع الأمن الغذائي وسبل العيش والتدخلات الإنسانية</a:t>
            </a:r>
            <a:endParaRPr lang="en-US" sz="2400" dirty="0"/>
          </a:p>
          <a:p>
            <a:pPr marL="228600" lvl="0" indent="-50800" algn="l" rtl="0">
              <a:lnSpc>
                <a:spcPct val="90000"/>
              </a:lnSpc>
              <a:spcBef>
                <a:spcPts val="1000"/>
              </a:spcBef>
              <a:spcAft>
                <a:spcPts val="0"/>
              </a:spcAft>
              <a:buClr>
                <a:schemeClr val="accent3"/>
              </a:buClr>
              <a:buSzPts val="2800"/>
              <a:buNone/>
            </a:pPr>
            <a:endParaRPr dirty="0"/>
          </a:p>
        </p:txBody>
      </p:sp>
      <p:sp>
        <p:nvSpPr>
          <p:cNvPr id="259" name="Google Shape;259;p4"/>
          <p:cNvSpPr txBox="1"/>
          <p:nvPr/>
        </p:nvSpPr>
        <p:spPr>
          <a:xfrm>
            <a:off x="656020" y="5475288"/>
            <a:ext cx="10820015" cy="5000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3"/>
              </a:buClr>
              <a:buSzPts val="2800"/>
              <a:buFont typeface="Arial"/>
              <a:buNone/>
            </a:pPr>
            <a:r>
              <a:rPr lang="ar-JO" sz="2800" b="1" i="0" u="none" strike="noStrike" cap="none" dirty="0">
                <a:solidFill>
                  <a:schemeClr val="accent3"/>
                </a:solidFill>
                <a:latin typeface="Helvetica Neue"/>
                <a:ea typeface="Helvetica Neue"/>
                <a:cs typeface="Helvetica Neue"/>
                <a:sym typeface="Helvetica Neue"/>
              </a:rPr>
              <a:t>المناقشة بجلسة عامة</a:t>
            </a:r>
            <a:endParaRPr sz="1400" b="0" i="0" u="none" strike="noStrike" cap="none" dirty="0">
              <a:solidFill>
                <a:srgbClr val="000000"/>
              </a:solidFill>
              <a:latin typeface="Arial"/>
              <a:ea typeface="Arial"/>
              <a:cs typeface="Arial"/>
              <a:sym typeface="Arial"/>
            </a:endParaRPr>
          </a:p>
        </p:txBody>
      </p:sp>
      <p:pic>
        <p:nvPicPr>
          <p:cNvPr id="260" name="Google Shape;260;p4"/>
          <p:cNvPicPr preferRelativeResize="0"/>
          <p:nvPr/>
        </p:nvPicPr>
        <p:blipFill rotWithShape="1">
          <a:blip r:embed="rId3">
            <a:alphaModFix/>
          </a:blip>
          <a:srcRect/>
          <a:stretch/>
        </p:blipFill>
        <p:spPr>
          <a:xfrm>
            <a:off x="10070907" y="358537"/>
            <a:ext cx="1435100" cy="93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
          <p:cNvSpPr txBox="1">
            <a:spLocks noGrp="1"/>
          </p:cNvSpPr>
          <p:nvPr>
            <p:ph type="title"/>
          </p:nvPr>
        </p:nvSpPr>
        <p:spPr>
          <a:xfrm>
            <a:off x="2051493" y="-172151"/>
            <a:ext cx="78943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ar-JO" dirty="0"/>
              <a:t>عوامل الخطر والوقاية</a:t>
            </a:r>
            <a:endParaRPr dirty="0"/>
          </a:p>
        </p:txBody>
      </p:sp>
      <p:sp>
        <p:nvSpPr>
          <p:cNvPr id="267" name="Google Shape;267;p5"/>
          <p:cNvSpPr txBox="1"/>
          <p:nvPr/>
        </p:nvSpPr>
        <p:spPr>
          <a:xfrm>
            <a:off x="394207" y="2151450"/>
            <a:ext cx="5604446" cy="3477835"/>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2000" dirty="0"/>
              <a:t>فقدان الأراضي والأصول وسبل العيش والمحاصيل وانعدام الأمن الغذائي</a:t>
            </a:r>
            <a:endParaRPr lang="en-US" sz="2000" dirty="0"/>
          </a:p>
          <a:p>
            <a:pPr marL="285750" indent="-285750" algn="r" rtl="1">
              <a:buFont typeface="Arial" panose="020B0604020202020204" pitchFamily="34" charset="0"/>
              <a:buChar char="•"/>
            </a:pPr>
            <a:r>
              <a:rPr lang="ar-SA" sz="2000" dirty="0"/>
              <a:t>فقر الدخل وعدم الوصول إلى الاحتياجات الأساسية</a:t>
            </a:r>
            <a:endParaRPr lang="en-US" sz="2000" dirty="0"/>
          </a:p>
          <a:p>
            <a:pPr marL="285750" indent="-285750" algn="r" rtl="1">
              <a:buFont typeface="Arial" panose="020B0604020202020204" pitchFamily="34" charset="0"/>
              <a:buChar char="•"/>
            </a:pPr>
            <a:r>
              <a:rPr lang="ar-SA" sz="2000" dirty="0"/>
              <a:t>عدم وجود أسرة بالغة قادرة على العمل (اعتلال الصحة ، ضعف ، إلخ) ، الشعور بالمسؤولية للمساهمة</a:t>
            </a:r>
            <a:endParaRPr lang="en-US" sz="2000" dirty="0"/>
          </a:p>
          <a:p>
            <a:pPr marL="285750" indent="-285750" algn="r" rtl="1">
              <a:buFont typeface="Arial" panose="020B0604020202020204" pitchFamily="34" charset="0"/>
              <a:buChar char="•"/>
            </a:pPr>
            <a:r>
              <a:rPr lang="ar-SA" sz="2000" dirty="0"/>
              <a:t>أفراد الأسرة في عمل غير مشروع أو استغلالي</a:t>
            </a:r>
            <a:endParaRPr lang="en-US" sz="2000" dirty="0"/>
          </a:p>
          <a:p>
            <a:pPr marL="285750" indent="-285750" algn="r" rtl="1">
              <a:buFont typeface="Arial" panose="020B0604020202020204" pitchFamily="34" charset="0"/>
              <a:buChar char="•"/>
            </a:pPr>
            <a:r>
              <a:rPr lang="ar-SA" sz="2000" dirty="0"/>
              <a:t>أدوار الجنسين ، تغييرات مفاجئة في تكوين الأسرة</a:t>
            </a:r>
            <a:endParaRPr lang="en-US" sz="2000" dirty="0"/>
          </a:p>
          <a:p>
            <a:pPr marL="285750" indent="-285750" algn="r" rtl="1">
              <a:buFont typeface="Arial" panose="020B0604020202020204" pitchFamily="34" charset="0"/>
              <a:buChar char="•"/>
            </a:pPr>
            <a:r>
              <a:rPr lang="ar-SA" sz="2000" dirty="0"/>
              <a:t>الجمع بين المدرسة والعمل</a:t>
            </a:r>
            <a:endParaRPr lang="en-US" sz="2000" dirty="0"/>
          </a:p>
          <a:p>
            <a:pPr marL="285750" indent="-285750" algn="r" rtl="1">
              <a:buFont typeface="Arial" panose="020B0604020202020204" pitchFamily="34" charset="0"/>
              <a:buChar char="•"/>
            </a:pPr>
            <a:r>
              <a:rPr lang="ar-SA" sz="2000" dirty="0"/>
              <a:t>بطالة مقدم (مقدمي) الرعاية</a:t>
            </a:r>
            <a:endParaRPr lang="en-US" sz="2000" dirty="0"/>
          </a:p>
          <a:p>
            <a:pPr marL="285750" indent="-285750" algn="r" rtl="1">
              <a:buFont typeface="Arial" panose="020B0604020202020204" pitchFamily="34" charset="0"/>
              <a:buChar char="•"/>
            </a:pPr>
            <a:r>
              <a:rPr lang="ar-SA" sz="2000" dirty="0"/>
              <a:t>الوصول المحدود إلى المعلومات / الوثائق</a:t>
            </a:r>
            <a:endParaRPr lang="en-US" sz="2000" dirty="0"/>
          </a:p>
          <a:p>
            <a:pPr algn="r" rtl="1"/>
            <a:endParaRPr lang="en-US" sz="2000" dirty="0"/>
          </a:p>
        </p:txBody>
      </p:sp>
      <p:sp>
        <p:nvSpPr>
          <p:cNvPr id="268" name="Google Shape;268;p5"/>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الخطر </a:t>
            </a:r>
            <a:endParaRPr sz="1400" b="0" i="0" u="none" strike="noStrike" cap="none" dirty="0">
              <a:solidFill>
                <a:srgbClr val="000000"/>
              </a:solidFill>
              <a:latin typeface="Arial"/>
              <a:ea typeface="Arial"/>
              <a:cs typeface="Arial"/>
              <a:sym typeface="Arial"/>
            </a:endParaRPr>
          </a:p>
        </p:txBody>
      </p:sp>
      <p:sp>
        <p:nvSpPr>
          <p:cNvPr id="269" name="Google Shape;269;p5"/>
          <p:cNvSpPr txBox="1"/>
          <p:nvPr/>
        </p:nvSpPr>
        <p:spPr>
          <a:xfrm>
            <a:off x="6192594" y="2149902"/>
            <a:ext cx="5605199" cy="3077725"/>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2000" dirty="0"/>
              <a:t>توافر العمل اللائق للكبار والمراهقين الذين تتراوح أعمارهم بين الحد الأدنى لسن العمل و 18 عامًا</a:t>
            </a:r>
            <a:endParaRPr lang="en-US" sz="2000" dirty="0"/>
          </a:p>
          <a:p>
            <a:pPr marL="285750" indent="-285750" algn="r" rtl="1">
              <a:buFont typeface="Arial" panose="020B0604020202020204" pitchFamily="34" charset="0"/>
              <a:buChar char="•"/>
            </a:pPr>
            <a:r>
              <a:rPr lang="ar-SA" sz="2000" dirty="0"/>
              <a:t>المشاركة في عمل الطفل المناسب والآمن</a:t>
            </a:r>
            <a:endParaRPr lang="en-US" sz="2000" dirty="0"/>
          </a:p>
          <a:p>
            <a:pPr marL="285750" indent="-285750" algn="r" rtl="1">
              <a:buFont typeface="Arial" panose="020B0604020202020204" pitchFamily="34" charset="0"/>
              <a:buChar char="•"/>
            </a:pPr>
            <a:r>
              <a:rPr lang="ar-SA" sz="2000" dirty="0"/>
              <a:t>العمل أو الدخل المناسب والآمن للكبار داخل الأسرة</a:t>
            </a:r>
            <a:endParaRPr lang="en-US" sz="2000" dirty="0"/>
          </a:p>
          <a:p>
            <a:pPr marL="285750" indent="-285750" algn="r" rtl="1">
              <a:buFont typeface="Arial" panose="020B0604020202020204" pitchFamily="34" charset="0"/>
              <a:buChar char="•"/>
            </a:pPr>
            <a:r>
              <a:rPr lang="ar-SA" sz="2000" dirty="0"/>
              <a:t>الوصول إلى الأمن الغذائي والخدمات الأساسية والمعلومات (الإطار القانوني / الفرص / الخدمات)</a:t>
            </a:r>
            <a:endParaRPr lang="en-US" sz="2000" dirty="0"/>
          </a:p>
          <a:p>
            <a:pPr marL="285750" indent="-285750" algn="r" rtl="1">
              <a:buFont typeface="Arial" panose="020B0604020202020204" pitchFamily="34" charset="0"/>
              <a:buChar char="•"/>
            </a:pPr>
            <a:r>
              <a:rPr lang="en-US" sz="2000" dirty="0"/>
              <a:t> </a:t>
            </a: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70" name="Google Shape;270;p5"/>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الوقاية </a:t>
            </a:r>
            <a:endParaRPr sz="1400" b="0" i="0" u="none" strike="noStrike" cap="none" dirty="0">
              <a:solidFill>
                <a:srgbClr val="000000"/>
              </a:solidFill>
              <a:latin typeface="Arial"/>
              <a:ea typeface="Arial"/>
              <a:cs typeface="Arial"/>
              <a:sym typeface="Arial"/>
            </a:endParaRPr>
          </a:p>
        </p:txBody>
      </p:sp>
      <p:sp>
        <p:nvSpPr>
          <p:cNvPr id="271" name="Google Shape;271;p5"/>
          <p:cNvSpPr/>
          <p:nvPr/>
        </p:nvSpPr>
        <p:spPr>
          <a:xfrm>
            <a:off x="1444866" y="866827"/>
            <a:ext cx="9107574" cy="523180"/>
          </a:xfrm>
          <a:prstGeom prst="rect">
            <a:avLst/>
          </a:prstGeom>
          <a:noFill/>
          <a:ln>
            <a:noFill/>
          </a:ln>
        </p:spPr>
        <p:txBody>
          <a:bodyPr spcFirstLastPara="1" wrap="square" lIns="91425" tIns="45700" rIns="91425" bIns="45700" anchor="t" anchorCtr="0">
            <a:spAutoFit/>
          </a:bodyPr>
          <a:lstStyle/>
          <a:p>
            <a:pPr marL="457200" lvl="1" algn="ctr">
              <a:buSzPts val="2800"/>
            </a:pPr>
            <a:r>
              <a:rPr lang="ar-JO" sz="2800" b="1" i="0" u="none" strike="noStrike" cap="none" dirty="0">
                <a:solidFill>
                  <a:schemeClr val="dk2"/>
                </a:solidFill>
                <a:latin typeface="Calibri"/>
                <a:ea typeface="Calibri"/>
                <a:cs typeface="Calibri"/>
                <a:sym typeface="Calibri"/>
              </a:rPr>
              <a:t>الدخل و الأمن الغذائي على مستوى الأسرة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
          <p:cNvSpPr txBox="1">
            <a:spLocks noGrp="1"/>
          </p:cNvSpPr>
          <p:nvPr>
            <p:ph type="title"/>
          </p:nvPr>
        </p:nvSpPr>
        <p:spPr>
          <a:xfrm>
            <a:off x="2245434" y="-100638"/>
            <a:ext cx="78943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ar-JO" dirty="0"/>
              <a:t>عوامل الخطر والوقاية</a:t>
            </a:r>
            <a:endParaRPr dirty="0"/>
          </a:p>
        </p:txBody>
      </p:sp>
      <p:sp>
        <p:nvSpPr>
          <p:cNvPr id="277" name="Google Shape;277;p6"/>
          <p:cNvSpPr txBox="1"/>
          <p:nvPr/>
        </p:nvSpPr>
        <p:spPr>
          <a:xfrm>
            <a:off x="394200" y="2151450"/>
            <a:ext cx="5799300" cy="4093388"/>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2000" dirty="0"/>
              <a:t> </a:t>
            </a:r>
            <a:endParaRPr lang="en-US" sz="2000" dirty="0"/>
          </a:p>
          <a:p>
            <a:pPr marL="285750" indent="-285750" algn="r" rtl="1">
              <a:buFont typeface="Arial" panose="020B0604020202020204" pitchFamily="34" charset="0"/>
              <a:buChar char="•"/>
            </a:pPr>
            <a:r>
              <a:rPr lang="ar-SA" sz="2000" dirty="0"/>
              <a:t>اقتصاد غير رسمي كبير مع عمل غير منظم</a:t>
            </a:r>
            <a:endParaRPr lang="en-US" sz="2000" dirty="0"/>
          </a:p>
          <a:p>
            <a:pPr marL="285750" indent="-285750" algn="r" rtl="1">
              <a:buFont typeface="Arial" panose="020B0604020202020204" pitchFamily="34" charset="0"/>
              <a:buChar char="•"/>
            </a:pPr>
            <a:r>
              <a:rPr lang="ar-SA" sz="2000" dirty="0"/>
              <a:t>القيود في سوق العمل الرسمي (اللاجئون)</a:t>
            </a:r>
            <a:endParaRPr lang="en-US" sz="2000" dirty="0"/>
          </a:p>
          <a:p>
            <a:pPr marL="285750" indent="-285750" algn="r" rtl="1">
              <a:buFont typeface="Arial" panose="020B0604020202020204" pitchFamily="34" charset="0"/>
              <a:buChar char="•"/>
            </a:pPr>
            <a:r>
              <a:rPr lang="ar-SA" sz="2000" dirty="0"/>
              <a:t>عدم الإنفاذ والعدالة والخدمات الاجتماعية ، إلخ.</a:t>
            </a:r>
            <a:endParaRPr lang="en-US" sz="2000" dirty="0"/>
          </a:p>
          <a:p>
            <a:pPr marL="285750" indent="-285750" algn="r" rtl="1">
              <a:buFont typeface="Arial" panose="020B0604020202020204" pitchFamily="34" charset="0"/>
              <a:buChar char="•"/>
            </a:pPr>
            <a:r>
              <a:rPr lang="ar-SA" sz="2000" dirty="0"/>
              <a:t>معرفة محدودة: الصحة والسلامة المهنية ، الإطار القانوني ، عمالة الأطفال</a:t>
            </a:r>
            <a:endParaRPr lang="en-US" sz="2000" dirty="0"/>
          </a:p>
          <a:p>
            <a:pPr marL="285750" indent="-285750" algn="r" rtl="1">
              <a:buFont typeface="Arial" panose="020B0604020202020204" pitchFamily="34" charset="0"/>
              <a:buChar char="•"/>
            </a:pPr>
            <a:r>
              <a:rPr lang="ar-SA" sz="2000" dirty="0"/>
              <a:t>أنماط العمل التعسفي والهجرة والعمل الموسمي</a:t>
            </a:r>
            <a:endParaRPr lang="en-US" sz="2000" dirty="0"/>
          </a:p>
          <a:p>
            <a:pPr marL="285750" indent="-285750" algn="r" rtl="1">
              <a:buFont typeface="Arial" panose="020B0604020202020204" pitchFamily="34" charset="0"/>
              <a:buChar char="•"/>
            </a:pPr>
            <a:r>
              <a:rPr lang="ar-SA" sz="2000" dirty="0"/>
              <a:t>النمو السريع في إعادة الإعمار وقطاعات الاستجابة</a:t>
            </a:r>
            <a:endParaRPr lang="en-US" sz="2000" dirty="0"/>
          </a:p>
          <a:p>
            <a:pPr marL="285750" indent="-285750" algn="r" rtl="1">
              <a:buFont typeface="Arial" panose="020B0604020202020204" pitchFamily="34" charset="0"/>
              <a:buChar char="•"/>
            </a:pPr>
            <a:r>
              <a:rPr lang="ar-SA" sz="2000" dirty="0"/>
              <a:t>قوة عاملة غير كافية من البالغين</a:t>
            </a:r>
            <a:endParaRPr lang="en-US" sz="2000" dirty="0"/>
          </a:p>
          <a:p>
            <a:pPr marL="285750" indent="-285750" algn="r" rtl="1">
              <a:buFont typeface="Arial" panose="020B0604020202020204" pitchFamily="34" charset="0"/>
              <a:buChar char="•"/>
            </a:pPr>
            <a:r>
              <a:rPr lang="ar-SA" sz="2000" dirty="0"/>
              <a:t>الوصول المحدود إلى معدات الحماية والتدريب والإشراف</a:t>
            </a:r>
            <a:endParaRPr lang="en-US" sz="2000" dirty="0"/>
          </a:p>
          <a:p>
            <a:pPr marL="285750" indent="-285750" algn="r" rtl="1">
              <a:buFont typeface="Arial" panose="020B0604020202020204" pitchFamily="34" charset="0"/>
              <a:buChar char="•"/>
            </a:pPr>
            <a:r>
              <a:rPr lang="ar-SA" sz="2000" dirty="0"/>
              <a:t>الوصول المحدود إلى العمل اللائق للبالغين والمراهقين ، بما في ذلك الأعمال الخفيفة</a:t>
            </a:r>
            <a:endParaRPr lang="en-US" sz="2000" dirty="0"/>
          </a:p>
          <a:p>
            <a:pPr marL="285750" indent="-285750" algn="r" rtl="1">
              <a:buFont typeface="Arial" panose="020B0604020202020204" pitchFamily="34" charset="0"/>
              <a:buChar char="•"/>
            </a:pPr>
            <a:endParaRPr lang="en-US" sz="2000" dirty="0"/>
          </a:p>
        </p:txBody>
      </p:sp>
      <p:sp>
        <p:nvSpPr>
          <p:cNvPr id="278" name="Google Shape;278;p6"/>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الخطر </a:t>
            </a:r>
            <a:endParaRPr sz="1400" b="0" i="0" u="none" strike="noStrike" cap="none" dirty="0">
              <a:solidFill>
                <a:srgbClr val="000000"/>
              </a:solidFill>
              <a:latin typeface="Arial"/>
              <a:ea typeface="Arial"/>
              <a:cs typeface="Arial"/>
              <a:sym typeface="Arial"/>
            </a:endParaRPr>
          </a:p>
        </p:txBody>
      </p:sp>
      <p:sp>
        <p:nvSpPr>
          <p:cNvPr id="279" name="Google Shape;279;p6"/>
          <p:cNvSpPr txBox="1"/>
          <p:nvPr/>
        </p:nvSpPr>
        <p:spPr>
          <a:xfrm>
            <a:off x="6192594" y="2149902"/>
            <a:ext cx="5605199" cy="4247276"/>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1800" dirty="0"/>
              <a:t>اقتصاد غير رسمي كبير عمل غير منظم</a:t>
            </a:r>
            <a:endParaRPr lang="en-US" sz="1800" dirty="0"/>
          </a:p>
          <a:p>
            <a:pPr marL="285750" indent="-285750" algn="r" rtl="1">
              <a:buFont typeface="Arial" panose="020B0604020202020204" pitchFamily="34" charset="0"/>
              <a:buChar char="•"/>
            </a:pPr>
            <a:r>
              <a:rPr lang="ar-SA" sz="1800" dirty="0"/>
              <a:t>القيود في سوق العمل الرسمي اللاجئون</a:t>
            </a:r>
            <a:endParaRPr lang="en-US" sz="1800" dirty="0"/>
          </a:p>
          <a:p>
            <a:pPr marL="285750" indent="-285750" algn="r" rtl="1">
              <a:buFont typeface="Arial" panose="020B0604020202020204" pitchFamily="34" charset="0"/>
              <a:buChar char="•"/>
            </a:pPr>
            <a:r>
              <a:rPr lang="ar-SA" sz="1800" dirty="0"/>
              <a:t>عدم الإنفاذ والجوانب الاجتماعية ، إلخ.</a:t>
            </a:r>
            <a:endParaRPr lang="en-US" sz="1800" dirty="0"/>
          </a:p>
          <a:p>
            <a:pPr marL="285750" indent="-285750" algn="r" rtl="1">
              <a:buFont typeface="Arial" panose="020B0604020202020204" pitchFamily="34" charset="0"/>
              <a:buChar char="•"/>
            </a:pPr>
            <a:r>
              <a:rPr lang="ar-SA" sz="1800" dirty="0"/>
              <a:t>معرفة محدودة: الصحة والسلامة المهنية ، الإطار القانوني ، عمالة الأطفال</a:t>
            </a:r>
            <a:endParaRPr lang="en-US" sz="1800" dirty="0"/>
          </a:p>
          <a:p>
            <a:pPr marL="285750" indent="-285750" algn="r" rtl="1">
              <a:buFont typeface="Arial" panose="020B0604020202020204" pitchFamily="34" charset="0"/>
              <a:buChar char="•"/>
            </a:pPr>
            <a:r>
              <a:rPr lang="ar-SA" sz="1800" dirty="0"/>
              <a:t>العمل التعسفي والهجرة والعمل الموسمي</a:t>
            </a:r>
            <a:endParaRPr lang="en-US" sz="1800" dirty="0"/>
          </a:p>
          <a:p>
            <a:pPr marL="285750" indent="-285750" algn="r" rtl="1">
              <a:buFont typeface="Arial" panose="020B0604020202020204" pitchFamily="34" charset="0"/>
              <a:buChar char="•"/>
            </a:pPr>
            <a:r>
              <a:rPr lang="ar-SA" sz="1800" dirty="0"/>
              <a:t>النمو السريع في إعادة الإعمار وقطاع الاستجابة</a:t>
            </a:r>
            <a:endParaRPr lang="en-US" sz="1800" dirty="0"/>
          </a:p>
          <a:p>
            <a:pPr marL="285750" indent="-285750" algn="r" rtl="1">
              <a:buFont typeface="Arial" panose="020B0604020202020204" pitchFamily="34" charset="0"/>
              <a:buChar char="•"/>
            </a:pPr>
            <a:r>
              <a:rPr lang="ar-SA" sz="1800" dirty="0"/>
              <a:t>قوة عاملة غير كافية</a:t>
            </a:r>
            <a:endParaRPr lang="en-US" sz="1800" dirty="0"/>
          </a:p>
          <a:p>
            <a:pPr marL="285750" indent="-285750" algn="r" rtl="1">
              <a:buFont typeface="Arial" panose="020B0604020202020204" pitchFamily="34" charset="0"/>
              <a:buChar char="•"/>
            </a:pPr>
            <a:r>
              <a:rPr lang="ar-SA" sz="1800" dirty="0"/>
              <a:t>الوصول المحدود إلى معدات الحماية والتدريب والإشراف</a:t>
            </a:r>
            <a:endParaRPr lang="en-US" sz="1800" dirty="0"/>
          </a:p>
          <a:p>
            <a:pPr marL="285750" indent="-285750" algn="r" rtl="1">
              <a:buFont typeface="Arial" panose="020B0604020202020204" pitchFamily="34" charset="0"/>
              <a:buChar char="•"/>
            </a:pPr>
            <a:r>
              <a:rPr lang="ar-SA" sz="1800" dirty="0"/>
              <a:t>الوصول المحدود إلى العمل اللائق حميم والمراهقين ، بما في ذلك الأعمال الخفيفة</a:t>
            </a:r>
            <a:endParaRPr lang="en-US" sz="1800" dirty="0"/>
          </a:p>
          <a:p>
            <a:pPr marL="285750" indent="-285750" algn="r" rtl="1">
              <a:buFont typeface="Arial" panose="020B0604020202020204" pitchFamily="34" charset="0"/>
              <a:buChar char="•"/>
            </a:pPr>
            <a:r>
              <a:rPr lang="en-US" sz="1800" dirty="0"/>
              <a:t> </a:t>
            </a: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80" name="Google Shape;280;p6"/>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الوقاية </a:t>
            </a:r>
            <a:endParaRPr sz="1400" b="0" i="0" u="none" strike="noStrike" cap="none" dirty="0">
              <a:solidFill>
                <a:srgbClr val="000000"/>
              </a:solidFill>
              <a:latin typeface="Arial"/>
              <a:ea typeface="Arial"/>
              <a:cs typeface="Arial"/>
              <a:sym typeface="Arial"/>
            </a:endParaRPr>
          </a:p>
        </p:txBody>
      </p:sp>
      <p:sp>
        <p:nvSpPr>
          <p:cNvPr id="281" name="Google Shape;281;p6"/>
          <p:cNvSpPr/>
          <p:nvPr/>
        </p:nvSpPr>
        <p:spPr>
          <a:xfrm>
            <a:off x="1444740" y="735773"/>
            <a:ext cx="9107700" cy="9540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800"/>
              <a:buFont typeface="Arial"/>
              <a:buNone/>
            </a:pPr>
            <a:r>
              <a:rPr lang="ar-JO" sz="2800" b="1" i="0" u="none" strike="noStrike" cap="none" dirty="0">
                <a:solidFill>
                  <a:schemeClr val="dk2"/>
                </a:solidFill>
                <a:latin typeface="Calibri"/>
                <a:ea typeface="Calibri"/>
                <a:cs typeface="Calibri"/>
                <a:sym typeface="Calibri"/>
              </a:rPr>
              <a:t>العمل والوظائفز العمل و الأنظمة</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2051493" y="0"/>
            <a:ext cx="7894320" cy="9208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ar-JO" dirty="0"/>
              <a:t>عوامل الخطر و الوقاية </a:t>
            </a:r>
            <a:endParaRPr dirty="0"/>
          </a:p>
        </p:txBody>
      </p:sp>
      <p:sp>
        <p:nvSpPr>
          <p:cNvPr id="287" name="Google Shape;287;p7"/>
          <p:cNvSpPr txBox="1"/>
          <p:nvPr/>
        </p:nvSpPr>
        <p:spPr>
          <a:xfrm>
            <a:off x="394207" y="2151450"/>
            <a:ext cx="5604300" cy="3785611"/>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2400" dirty="0"/>
              <a:t>إستمرار الفقر وصدمات دخل الأسرة</a:t>
            </a:r>
            <a:endParaRPr lang="en-US" sz="2400" dirty="0"/>
          </a:p>
          <a:p>
            <a:pPr marL="285750" indent="-285750" algn="r" rtl="1">
              <a:buFont typeface="Arial" panose="020B0604020202020204" pitchFamily="34" charset="0"/>
              <a:buChar char="•"/>
            </a:pPr>
            <a:r>
              <a:rPr lang="ar-SA" sz="2400" dirty="0"/>
              <a:t>تعمل المعايير والاستهداف كعامل جذب للأطفال للدخول أو البقاء في عمالة الأطفال</a:t>
            </a:r>
            <a:endParaRPr lang="en-US" sz="2400" dirty="0"/>
          </a:p>
          <a:p>
            <a:pPr marL="285750" indent="-285750" algn="r" rtl="1">
              <a:buFont typeface="Arial" panose="020B0604020202020204" pitchFamily="34" charset="0"/>
              <a:buChar char="•"/>
            </a:pPr>
            <a:r>
              <a:rPr lang="ar-SA" sz="2400" dirty="0"/>
              <a:t>أنشطة النقد مقابل العمل للكبار التي ينفذها الأطفال</a:t>
            </a:r>
            <a:endParaRPr lang="en-US" sz="2400" dirty="0"/>
          </a:p>
          <a:p>
            <a:pPr marL="285750" indent="-285750" algn="r" rtl="1">
              <a:buFont typeface="Arial" panose="020B0604020202020204" pitchFamily="34" charset="0"/>
              <a:buChar char="•"/>
            </a:pPr>
            <a:r>
              <a:rPr lang="ar-SA" sz="2400" dirty="0"/>
              <a:t>بدلات غير كافية لمشاركة المراهقين</a:t>
            </a:r>
            <a:endParaRPr lang="en-US" sz="2400" dirty="0"/>
          </a:p>
          <a:p>
            <a:pPr marL="285750" indent="-285750" algn="r" rtl="1">
              <a:buFont typeface="Arial" panose="020B0604020202020204" pitchFamily="34" charset="0"/>
              <a:buChar char="•"/>
            </a:pPr>
            <a:r>
              <a:rPr lang="ar-SA" sz="2400" dirty="0"/>
              <a:t>يتم استبعاد الفئات الضعيفة من المساعدة</a:t>
            </a:r>
            <a:endParaRPr lang="en-US" sz="2400" dirty="0"/>
          </a:p>
          <a:p>
            <a:pPr marL="285750" indent="-285750" algn="r" rtl="1">
              <a:buFont typeface="Arial" panose="020B0604020202020204" pitchFamily="34" charset="0"/>
              <a:buChar char="•"/>
            </a:pPr>
            <a:r>
              <a:rPr lang="ar-SA" sz="2400" dirty="0"/>
              <a:t>عدم وجود ضمانات لمنع عمالة الأطفال *</a:t>
            </a:r>
            <a:endParaRPr lang="en-US" sz="2400" dirty="0"/>
          </a:p>
          <a:p>
            <a:pPr marL="285750" indent="-285750" algn="r" rtl="1">
              <a:buFont typeface="Arial" panose="020B0604020202020204" pitchFamily="34" charset="0"/>
              <a:buChar char="•"/>
            </a:pPr>
            <a:r>
              <a:rPr lang="ar-SA" sz="2400" dirty="0"/>
              <a:t>تمثل ظروف العمل أو المساعدة النقدية مخاطر على المراهقين</a:t>
            </a:r>
            <a:endParaRPr lang="en-US" sz="2400" dirty="0"/>
          </a:p>
          <a:p>
            <a:pPr marL="285750" indent="-285750" algn="r" rtl="1">
              <a:buFont typeface="Arial" panose="020B0604020202020204" pitchFamily="34" charset="0"/>
              <a:buChar char="•"/>
            </a:pPr>
            <a:r>
              <a:rPr lang="ar-SA" sz="2400" dirty="0"/>
              <a:t>ركز على نتائج البقاء الفوري والأطفال الصغار</a:t>
            </a:r>
            <a:endParaRPr lang="en-US" sz="2400" dirty="0"/>
          </a:p>
        </p:txBody>
      </p:sp>
      <p:sp>
        <p:nvSpPr>
          <p:cNvPr id="288" name="Google Shape;288;p7"/>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الخطر </a:t>
            </a:r>
            <a:endParaRPr sz="1400" b="0" i="0" u="none" strike="noStrike" cap="none" dirty="0">
              <a:solidFill>
                <a:srgbClr val="000000"/>
              </a:solidFill>
              <a:latin typeface="Arial"/>
              <a:ea typeface="Arial"/>
              <a:cs typeface="Arial"/>
              <a:sym typeface="Arial"/>
            </a:endParaRPr>
          </a:p>
        </p:txBody>
      </p:sp>
      <p:sp>
        <p:nvSpPr>
          <p:cNvPr id="289" name="Google Shape;289;p7"/>
          <p:cNvSpPr txBox="1"/>
          <p:nvPr/>
        </p:nvSpPr>
        <p:spPr>
          <a:xfrm>
            <a:off x="6192594" y="2149902"/>
            <a:ext cx="5605199" cy="3077725"/>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342900" indent="-342900" algn="r" rtl="1">
              <a:buFont typeface="Arial" panose="020B0604020202020204" pitchFamily="34" charset="0"/>
              <a:buChar char="•"/>
            </a:pPr>
            <a:r>
              <a:rPr lang="ar-SA" sz="2000" dirty="0"/>
              <a:t>توافر </a:t>
            </a:r>
            <a:r>
              <a:rPr lang="en-US" sz="2000" dirty="0"/>
              <a:t>CVA</a:t>
            </a:r>
            <a:r>
              <a:rPr lang="ar-SA" sz="2000" dirty="0"/>
              <a:t> والحماية الاجتماعية وشبكات الأمان للأسر التي لديها أطفال / مراهقين في أو المعرضين لخطر عمالة الأطفال (تستهدف الأسر أو عوامل الخطر الرئيسية لعمالة الأطفال)</a:t>
            </a:r>
            <a:endParaRPr lang="en-US" sz="2000" dirty="0"/>
          </a:p>
          <a:p>
            <a:pPr marL="342900" indent="-342900" algn="r" rtl="1">
              <a:buFont typeface="Arial" panose="020B0604020202020204" pitchFamily="34" charset="0"/>
              <a:buChar char="•"/>
            </a:pPr>
            <a:r>
              <a:rPr lang="ar-SA" sz="2000" dirty="0"/>
              <a:t>توافر مناهج "</a:t>
            </a:r>
            <a:r>
              <a:rPr lang="en-US" sz="2000" dirty="0"/>
              <a:t>Cash Plus</a:t>
            </a:r>
            <a:r>
              <a:rPr lang="ar-SA" sz="2000" dirty="0"/>
              <a:t>" لتقديم خدمات أو دعم مشروط أو غير مشروط</a:t>
            </a:r>
            <a:endParaRPr lang="en-US" sz="2000" dirty="0"/>
          </a:p>
          <a:p>
            <a:pPr marL="342900" indent="-342900" algn="r" rtl="1">
              <a:buFont typeface="Arial" panose="020B0604020202020204" pitchFamily="34" charset="0"/>
              <a:buChar char="•"/>
            </a:pPr>
            <a:r>
              <a:rPr lang="ar-SA" sz="2000" dirty="0"/>
              <a:t>وجود ضمانات أساسية لمنع التورط الضار للأطفال</a:t>
            </a:r>
            <a:endParaRPr lang="en-US" sz="2000" dirty="0"/>
          </a:p>
          <a:p>
            <a:pPr marL="342900" marR="0" lvl="0" indent="-342900" algn="r" rtl="0">
              <a:lnSpc>
                <a:spcPct val="100000"/>
              </a:lnSpc>
              <a:spcBef>
                <a:spcPts val="0"/>
              </a:spcBef>
              <a:spcAft>
                <a:spcPts val="0"/>
              </a:spcAft>
              <a:buClr>
                <a:schemeClr val="dk1"/>
              </a:buClr>
              <a:buSzPts val="2000"/>
              <a:buFont typeface="Arial" panose="020B0604020202020204" pitchFamily="34" charset="0"/>
              <a:buChar char="•"/>
            </a:pPr>
            <a:endParaRPr sz="2000" b="0" i="0" u="none" strike="noStrike" cap="none" dirty="0">
              <a:solidFill>
                <a:schemeClr val="bg2"/>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90" name="Google Shape;290;p7"/>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الوقاية </a:t>
            </a:r>
            <a:endParaRPr sz="1400" b="0" i="0" u="none" strike="noStrike" cap="none" dirty="0">
              <a:solidFill>
                <a:srgbClr val="000000"/>
              </a:solidFill>
              <a:latin typeface="Arial"/>
              <a:ea typeface="Arial"/>
              <a:cs typeface="Arial"/>
              <a:sym typeface="Arial"/>
            </a:endParaRPr>
          </a:p>
        </p:txBody>
      </p:sp>
      <p:sp>
        <p:nvSpPr>
          <p:cNvPr id="291" name="Google Shape;291;p7"/>
          <p:cNvSpPr/>
          <p:nvPr/>
        </p:nvSpPr>
        <p:spPr>
          <a:xfrm>
            <a:off x="1473200" y="866827"/>
            <a:ext cx="9079239" cy="95410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800"/>
              <a:buFont typeface="Arial"/>
              <a:buNone/>
            </a:pPr>
            <a:r>
              <a:rPr lang="ar-JO" sz="2800" b="1" i="0" u="none" strike="noStrike" cap="none" dirty="0">
                <a:solidFill>
                  <a:schemeClr val="dk2"/>
                </a:solidFill>
                <a:latin typeface="Calibri"/>
                <a:ea typeface="Calibri"/>
                <a:cs typeface="Calibri"/>
                <a:sym typeface="Calibri"/>
              </a:rPr>
              <a:t>النقد والقسائم و الحماية الإجتماعية و الدخل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2051493" y="-172151"/>
            <a:ext cx="78943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en-GB"/>
              <a:t>RISK &amp; PROTECTIVE FACTORS</a:t>
            </a:r>
            <a:endParaRPr/>
          </a:p>
        </p:txBody>
      </p:sp>
      <p:sp>
        <p:nvSpPr>
          <p:cNvPr id="297" name="Google Shape;297;p8"/>
          <p:cNvSpPr txBox="1"/>
          <p:nvPr/>
        </p:nvSpPr>
        <p:spPr>
          <a:xfrm>
            <a:off x="393829" y="2149902"/>
            <a:ext cx="5605202" cy="4308831"/>
          </a:xfrm>
          <a:prstGeom prst="rect">
            <a:avLst/>
          </a:prstGeom>
          <a:noFill/>
          <a:ln w="38100"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2000" dirty="0"/>
              <a:t>تؤدي المساعدة الإنسانية إلى ارتفاع الطلب على العمالة التي يلبيها الأطفال جزئيًا</a:t>
            </a:r>
            <a:endParaRPr lang="en-US" sz="2000" dirty="0"/>
          </a:p>
          <a:p>
            <a:pPr marL="285750" indent="-285750" algn="r" rtl="1">
              <a:buFont typeface="Arial" panose="020B0604020202020204" pitchFamily="34" charset="0"/>
              <a:buChar char="•"/>
            </a:pPr>
            <a:r>
              <a:rPr lang="ar-SA" sz="2000" dirty="0"/>
              <a:t>الآباء المشاركون لديهم وقت أقل لأدوار الرعاية والأطفال ، وخاصة الفتيات يأخذن هذا</a:t>
            </a:r>
            <a:endParaRPr lang="en-US" sz="2000" dirty="0"/>
          </a:p>
          <a:p>
            <a:pPr marL="285750" indent="-285750" algn="r" rtl="1">
              <a:buFont typeface="Arial" panose="020B0604020202020204" pitchFamily="34" charset="0"/>
              <a:buChar char="•"/>
            </a:pPr>
            <a:r>
              <a:rPr lang="ar-SA" sz="2000" dirty="0"/>
              <a:t>يقوم الأطفال بأنشطة تقليدية مدرة للدخل بينما يشارك الآباء في أنشطة جديدة</a:t>
            </a:r>
            <a:endParaRPr lang="en-US" sz="2000" dirty="0"/>
          </a:p>
          <a:p>
            <a:pPr marL="285750" indent="-285750" algn="r" rtl="1">
              <a:buFont typeface="Arial" panose="020B0604020202020204" pitchFamily="34" charset="0"/>
              <a:buChar char="•"/>
            </a:pPr>
            <a:r>
              <a:rPr lang="ar-SA" sz="2000" dirty="0"/>
              <a:t>الاعتماد على سلاسل التوريد الخاصة بعمالة الأطفال</a:t>
            </a:r>
            <a:endParaRPr lang="en-US" sz="2000" dirty="0"/>
          </a:p>
          <a:p>
            <a:pPr marL="285750" indent="-285750" algn="r" rtl="1">
              <a:buFont typeface="Arial" panose="020B0604020202020204" pitchFamily="34" charset="0"/>
              <a:buChar char="•"/>
            </a:pPr>
            <a:r>
              <a:rPr lang="ar-SA" sz="2000" dirty="0"/>
              <a:t>تستخدم الأسر الأطفال لتوزيع المساعدات الإنسانية أو جمعها أو تجهيزها أو شرائها أو بيعها</a:t>
            </a:r>
            <a:endParaRPr lang="en-US" sz="2000" dirty="0"/>
          </a:p>
          <a:p>
            <a:pPr marL="285750" indent="-285750" algn="r" rtl="1">
              <a:buFont typeface="Arial" panose="020B0604020202020204" pitchFamily="34" charset="0"/>
              <a:buChar char="•"/>
            </a:pPr>
            <a:r>
              <a:rPr lang="ar-SA" sz="2000" dirty="0"/>
              <a:t>لا تتلقى الأسر ذات القدرة المحدودة على تنفيذ مساعدة </a:t>
            </a:r>
            <a:r>
              <a:rPr lang="en-US" sz="2000" dirty="0"/>
              <a:t>FSL</a:t>
            </a:r>
            <a:r>
              <a:rPr lang="ar-SA" sz="2000" dirty="0"/>
              <a:t> دعمًا إضافيًا للحماية من عمالة الأطفال</a:t>
            </a:r>
            <a:endParaRPr lang="en-US" sz="2000" dirty="0"/>
          </a:p>
          <a:p>
            <a:pPr marL="285750" indent="-285750" algn="r" rtl="1">
              <a:buFont typeface="Arial" panose="020B0604020202020204" pitchFamily="34" charset="0"/>
              <a:buChar char="•"/>
            </a:pPr>
            <a:r>
              <a:rPr lang="ar-SA" sz="2000" dirty="0"/>
              <a:t>تعتبر مدخلات </a:t>
            </a:r>
            <a:r>
              <a:rPr lang="en-US" sz="2000" dirty="0"/>
              <a:t>FSL</a:t>
            </a:r>
            <a:r>
              <a:rPr lang="ar-SA" sz="2000" dirty="0"/>
              <a:t> (الآلات / المبيدات) خطرة على الأطفال الذين قد ينتهي بهم الأمر بالعمل معهم</a:t>
            </a:r>
            <a:endParaRPr lang="en-US" sz="2000" dirty="0"/>
          </a:p>
          <a:p>
            <a:pPr rtl="1"/>
            <a:r>
              <a:rPr lang="en-US" dirty="0"/>
              <a:t> </a:t>
            </a:r>
          </a:p>
        </p:txBody>
      </p:sp>
      <p:sp>
        <p:nvSpPr>
          <p:cNvPr id="298" name="Google Shape;298;p8"/>
          <p:cNvSpPr txBox="1"/>
          <p:nvPr/>
        </p:nvSpPr>
        <p:spPr>
          <a:xfrm>
            <a:off x="394207" y="1689785"/>
            <a:ext cx="5604446" cy="461624"/>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ar-JO" sz="2400" dirty="0">
                <a:solidFill>
                  <a:schemeClr val="lt1"/>
                </a:solidFill>
                <a:latin typeface="Calibri"/>
                <a:cs typeface="Calibri"/>
                <a:sym typeface="Calibri"/>
              </a:rPr>
              <a:t>عوامل الخطر</a:t>
            </a:r>
            <a:endParaRPr sz="1400" b="0" i="0" u="none" strike="noStrike" cap="none" dirty="0">
              <a:solidFill>
                <a:srgbClr val="000000"/>
              </a:solidFill>
              <a:latin typeface="Arial"/>
              <a:ea typeface="Arial"/>
              <a:cs typeface="Arial"/>
              <a:sym typeface="Arial"/>
            </a:endParaRPr>
          </a:p>
        </p:txBody>
      </p:sp>
      <p:sp>
        <p:nvSpPr>
          <p:cNvPr id="299" name="Google Shape;299;p8"/>
          <p:cNvSpPr txBox="1"/>
          <p:nvPr/>
        </p:nvSpPr>
        <p:spPr>
          <a:xfrm>
            <a:off x="6192592" y="2149902"/>
            <a:ext cx="5605201" cy="4031833"/>
          </a:xfrm>
          <a:prstGeom prst="rect">
            <a:avLst/>
          </a:prstGeom>
          <a:noFill/>
          <a:ln w="38100"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indent="-285750" algn="r" rtl="1">
              <a:buFont typeface="Arial" panose="020B0604020202020204" pitchFamily="34" charset="0"/>
              <a:buChar char="•"/>
            </a:pPr>
            <a:r>
              <a:rPr lang="ar-SA" sz="2000" dirty="0"/>
              <a:t>تحمي برامج الأمن الغذائي وسبل العيش الأطفال ، الذين يتأثرون بعمالة الأطفال ، وتستهدف الأسر المعرضة لخطر عمالة الأطفال</a:t>
            </a:r>
            <a:endParaRPr lang="en-US" sz="2000" dirty="0"/>
          </a:p>
          <a:p>
            <a:pPr marL="285750" indent="-285750" algn="r" rtl="1">
              <a:buFont typeface="Arial" panose="020B0604020202020204" pitchFamily="34" charset="0"/>
              <a:buChar char="•"/>
            </a:pPr>
            <a:r>
              <a:rPr lang="ar-SA" sz="2000" dirty="0"/>
              <a:t>تقوم البرامج بتقييم ومراقبة عمالة الأطفال وعوامل الخطر في قطاع الأمن الغذائي وسبل العيش ، بما في ذلك المراقبة الشاملة للبرنامج والشركاء المنفذين والمقاولين وسلسلة التوريد ، إلخ.</a:t>
            </a:r>
            <a:endParaRPr lang="en-US" sz="2000" dirty="0"/>
          </a:p>
          <a:p>
            <a:pPr marL="285750" indent="-285750" algn="r" rtl="1">
              <a:buFont typeface="Arial" panose="020B0604020202020204" pitchFamily="34" charset="0"/>
              <a:buChar char="•"/>
            </a:pPr>
            <a:r>
              <a:rPr lang="ar-SA" sz="2000" dirty="0"/>
              <a:t>تعمل البرامج مع الآخرين (إجراءات التشغيل القياسية ، والإحالات ، والتدريب ، والتوعية ، والقطاعات ، وأصحاب العمل ، ومقدمو الرعاية)</a:t>
            </a:r>
            <a:endParaRPr lang="en-US" sz="2000" dirty="0"/>
          </a:p>
          <a:p>
            <a:pPr marL="285750" indent="-285750" algn="r" rtl="1">
              <a:buFont typeface="Arial" panose="020B0604020202020204" pitchFamily="34" charset="0"/>
              <a:buChar char="•"/>
            </a:pPr>
            <a:r>
              <a:rPr lang="en-US" sz="2000" dirty="0"/>
              <a:t> </a:t>
            </a:r>
          </a:p>
          <a:p>
            <a:pPr marL="285750" marR="0" lvl="0" indent="-158750" algn="r" rtl="1">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p:txBody>
      </p:sp>
      <p:sp>
        <p:nvSpPr>
          <p:cNvPr id="300" name="Google Shape;300;p8"/>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ar-JO" sz="2400" b="0" i="0" u="none" strike="noStrike" cap="none" dirty="0">
                <a:solidFill>
                  <a:schemeClr val="lt1"/>
                </a:solidFill>
                <a:latin typeface="Calibri"/>
                <a:ea typeface="Calibri"/>
                <a:cs typeface="Calibri"/>
                <a:sym typeface="Calibri"/>
              </a:rPr>
              <a:t>عوامل الوقاية</a:t>
            </a:r>
            <a:endParaRPr sz="1400" b="0" i="0" u="none" strike="noStrike" cap="none" dirty="0">
              <a:solidFill>
                <a:srgbClr val="000000"/>
              </a:solidFill>
              <a:latin typeface="Arial"/>
              <a:ea typeface="Arial"/>
              <a:cs typeface="Arial"/>
              <a:sym typeface="Arial"/>
            </a:endParaRPr>
          </a:p>
        </p:txBody>
      </p:sp>
      <p:sp>
        <p:nvSpPr>
          <p:cNvPr id="301" name="Google Shape;301;p8"/>
          <p:cNvSpPr/>
          <p:nvPr/>
        </p:nvSpPr>
        <p:spPr>
          <a:xfrm>
            <a:off x="1444866" y="866827"/>
            <a:ext cx="9107574" cy="95410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FSL SECTOR &amp; HUMANITARIAN PROGRAMMES</a:t>
            </a:r>
            <a:endParaRPr sz="2800" b="1" i="0" u="none" strike="noStrike" cap="none">
              <a:solidFill>
                <a:schemeClr val="dk2"/>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title"/>
          </p:nvPr>
        </p:nvSpPr>
        <p:spPr>
          <a:xfrm>
            <a:off x="2529939" y="2251838"/>
            <a:ext cx="7851649" cy="1297084"/>
          </a:xfrm>
          <a:prstGeom prst="rect">
            <a:avLst/>
          </a:prstGeom>
          <a:noFill/>
          <a:ln>
            <a:noFill/>
          </a:ln>
        </p:spPr>
        <p:txBody>
          <a:bodyPr spcFirstLastPara="1" wrap="square" lIns="91425" tIns="45700" rIns="91425" bIns="45700" anchor="ctr" anchorCtr="0">
            <a:normAutofit/>
          </a:bodyPr>
          <a:lstStyle/>
          <a:p>
            <a:pPr rtl="1"/>
            <a:r>
              <a:rPr lang="ar-SA" dirty="0"/>
              <a:t>منع عمالة الأطفال من خلال البرمجة عالية الجودة</a:t>
            </a:r>
            <a:br>
              <a:rPr lang="en-US" dirty="0"/>
            </a:br>
            <a:r>
              <a:rPr lang="en-US" dirty="0"/>
              <a:t> </a:t>
            </a: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7B4C53C86B1F40A92CD9832A80CEAE" ma:contentTypeVersion="13" ma:contentTypeDescription="Create a new document." ma:contentTypeScope="" ma:versionID="8002b444c16ed735c11228ef751b705b">
  <xsd:schema xmlns:xsd="http://www.w3.org/2001/XMLSchema" xmlns:xs="http://www.w3.org/2001/XMLSchema" xmlns:p="http://schemas.microsoft.com/office/2006/metadata/properties" xmlns:ns3="056d2553-4f7f-48e9-902d-53fddbb56555" xmlns:ns4="743aac3a-062c-41c4-b28a-5fd5a7bde1b5" targetNamespace="http://schemas.microsoft.com/office/2006/metadata/properties" ma:root="true" ma:fieldsID="6f7738554a664d7f1f2eda13eaca7b7f" ns3:_="" ns4:_="">
    <xsd:import namespace="056d2553-4f7f-48e9-902d-53fddbb56555"/>
    <xsd:import namespace="743aac3a-062c-41c4-b28a-5fd5a7bde1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d2553-4f7f-48e9-902d-53fddbb565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aac3a-062c-41c4-b28a-5fd5a7bde1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6C01E-C51A-4912-BCA5-8DEDE2CB7D1C}">
  <ds:schemaRefs>
    <ds:schemaRef ds:uri="http://schemas.microsoft.com/sharepoint/v3/contenttype/forms"/>
  </ds:schemaRefs>
</ds:datastoreItem>
</file>

<file path=customXml/itemProps2.xml><?xml version="1.0" encoding="utf-8"?>
<ds:datastoreItem xmlns:ds="http://schemas.openxmlformats.org/officeDocument/2006/customXml" ds:itemID="{884139BC-AA0C-49C7-9240-C886723FF058}">
  <ds:schemaRefs>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056d2553-4f7f-48e9-902d-53fddbb56555"/>
    <ds:schemaRef ds:uri="http://schemas.microsoft.com/office/2006/metadata/properties"/>
    <ds:schemaRef ds:uri="http://schemas.microsoft.com/office/infopath/2007/PartnerControls"/>
    <ds:schemaRef ds:uri="743aac3a-062c-41c4-b28a-5fd5a7bde1b5"/>
    <ds:schemaRef ds:uri="http://purl.org/dc/elements/1.1/"/>
  </ds:schemaRefs>
</ds:datastoreItem>
</file>

<file path=customXml/itemProps3.xml><?xml version="1.0" encoding="utf-8"?>
<ds:datastoreItem xmlns:ds="http://schemas.openxmlformats.org/officeDocument/2006/customXml" ds:itemID="{00C648F4-7DD2-43C7-B0E0-0D7C5911F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d2553-4f7f-48e9-902d-53fddbb56555"/>
    <ds:schemaRef ds:uri="743aac3a-062c-41c4-b28a-5fd5a7bde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3013</TotalTime>
  <Words>5292</Words>
  <Application>Microsoft Office PowerPoint</Application>
  <PresentationFormat>Widescreen</PresentationFormat>
  <Paragraphs>465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Helvetica Neue</vt:lpstr>
      <vt:lpstr>inherit</vt:lpstr>
      <vt:lpstr>Times New Roman</vt:lpstr>
      <vt:lpstr>Courier New</vt:lpstr>
      <vt:lpstr>Calibri</vt:lpstr>
      <vt:lpstr>Noto Sans Symbols</vt:lpstr>
      <vt:lpstr>Arial</vt:lpstr>
      <vt:lpstr>Office Theme</vt:lpstr>
      <vt:lpstr>PowerPoint Presentation</vt:lpstr>
      <vt:lpstr>PowerPoint Presentation</vt:lpstr>
      <vt:lpstr>PowerPoint Presentation</vt:lpstr>
      <vt:lpstr>نقاش </vt:lpstr>
      <vt:lpstr>عوامل الخطر والوقاية</vt:lpstr>
      <vt:lpstr>عوامل الخطر والوقاية</vt:lpstr>
      <vt:lpstr>عوامل الخطر و الوقاية </vt:lpstr>
      <vt:lpstr>RISK &amp; PROTECTIVE FACTORS</vt:lpstr>
      <vt:lpstr>منع عمالة الأطفال من خلال البرمجة عالية الجودة  </vt:lpstr>
      <vt:lpstr>PowerPoint Presentation</vt:lpstr>
      <vt:lpstr>PowerPoint Presentation</vt:lpstr>
      <vt:lpstr>تنسيق إجراءات FSL لمعالجة عمل الأطفال   </vt:lpstr>
      <vt:lpstr>PowerPoint Presentation</vt:lpstr>
      <vt:lpstr>PowerPoint Presentation</vt:lpstr>
      <vt:lpstr>PowerPoint Presentation</vt:lpstr>
      <vt:lpstr>PowerPoint Presentation</vt:lpstr>
      <vt:lpstr>PowerPoint Presentation</vt:lpstr>
      <vt:lpstr>منع عمل الأطفال المرتبط بقطاع الأمن الغذائي والبرامج الاقتصادية     </vt:lpstr>
      <vt:lpstr>النشاط : الممارسة الجيدة، التديات، الحلول</vt:lpstr>
      <vt:lpstr>نقاط دخول FSL ونماذج البرمجة </vt:lpstr>
      <vt:lpstr>نقاط دخول FSL ونماذج البرمجة </vt:lpstr>
      <vt:lpstr>نقاط دخول FSL ونماذج البرمجة </vt:lpstr>
      <vt:lpstr>نقاط دخول FSL ونماذج البرمجة </vt:lpstr>
      <vt:lpstr>نقاط دخول FSL ونماذج البرمجة </vt:lpstr>
      <vt:lpstr>نقاط دخول FSL ونماذج البرمجة </vt:lpstr>
      <vt:lpstr>منع عمل الأطفال من خلال برامج برامج حساسة للطفل </vt:lpstr>
      <vt:lpstr>PowerPoint Presentation</vt:lpstr>
      <vt:lpstr>PowerPoint Presentation</vt:lpstr>
      <vt:lpstr>PowerPoint Presentation</vt:lpstr>
      <vt:lpstr>PowerPoint Presentation</vt:lpstr>
      <vt:lpstr>النشاط: تخطيط العمل لتوسيع الفرص لمعالجة عمل الأطفال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Makhadmeh, Rola</cp:lastModifiedBy>
  <cp:revision>29</cp:revision>
  <dcterms:created xsi:type="dcterms:W3CDTF">2017-12-20T18:51:03Z</dcterms:created>
  <dcterms:modified xsi:type="dcterms:W3CDTF">2022-08-01T10:53:18Z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0x010100277B4C53C86B1F40A92CD9832A80CEAE</vt:lpwstr>
  </property>
</Properties>
</file>