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comments/modernComment_128_0.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4"/>
  </p:notesMasterIdLst>
  <p:sldIdLst>
    <p:sldId id="305"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Lst>
  <p:sldSz cx="12192000" cy="6858000"/>
  <p:notesSz cx="6858000" cy="9144000"/>
  <p:embeddedFontLst>
    <p:embeddedFont>
      <p:font typeface="Calibri" panose="020F0502020204030204" pitchFamily="34" charset="0"/>
      <p:regular r:id="rId55"/>
      <p:bold r:id="rId56"/>
      <p:italic r:id="rId57"/>
      <p:boldItalic r:id="rId58"/>
    </p:embeddedFont>
    <p:embeddedFont>
      <p:font typeface="Helvetica Neue" panose="020B060402020202020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hCpZkrBZ2avWCpmUSYXs6HcPaWd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36AD01-230D-76DC-CC71-BD5B4388A65D}" name="Oñate, Silvia" initials="OS" userId="S::silvia.onate@plan-international.org::6c14c1ed-f08b-44c2-8612-154b511826fd" providerId="AD"/>
  <p188:author id="{3B225371-A5D4-6CE3-9D5C-58AB0B77C653}" name="Athena Berting" initials="AB" userId="3b71482a2677e27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customschemas.google.com/relationships/presentationmetadata" Target="metadata"/><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4.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khadmeh, Rola" userId="f46059fe-bc3c-4f00-9753-5713745adb86" providerId="ADAL" clId="{1A4CE5EF-48FE-4681-A2B6-D1FD84AFBC47}"/>
    <pc:docChg chg="modSld">
      <pc:chgData name="Makhadmeh, Rola" userId="f46059fe-bc3c-4f00-9753-5713745adb86" providerId="ADAL" clId="{1A4CE5EF-48FE-4681-A2B6-D1FD84AFBC47}" dt="2022-08-01T10:51:59.985" v="1" actId="121"/>
      <pc:docMkLst>
        <pc:docMk/>
      </pc:docMkLst>
      <pc:sldChg chg="modSp">
        <pc:chgData name="Makhadmeh, Rola" userId="f46059fe-bc3c-4f00-9753-5713745adb86" providerId="ADAL" clId="{1A4CE5EF-48FE-4681-A2B6-D1FD84AFBC47}" dt="2022-08-01T10:51:59.985" v="1" actId="121"/>
        <pc:sldMkLst>
          <pc:docMk/>
          <pc:sldMk cId="0" sldId="305"/>
        </pc:sldMkLst>
        <pc:spChg chg="mod">
          <ac:chgData name="Makhadmeh, Rola" userId="f46059fe-bc3c-4f00-9753-5713745adb86" providerId="ADAL" clId="{1A4CE5EF-48FE-4681-A2B6-D1FD84AFBC47}" dt="2022-08-01T10:51:59.985" v="1" actId="121"/>
          <ac:spMkLst>
            <pc:docMk/>
            <pc:sldMk cId="0" sldId="305"/>
            <ac:spMk id="228" creationId="{00000000-0000-0000-0000-000000000000}"/>
          </ac:spMkLst>
        </pc:spChg>
      </pc:sldChg>
    </pc:docChg>
  </pc:docChgLst>
</pc:chgInfo>
</file>

<file path=ppt/comments/modernComment_128_0.xml><?xml version="1.0" encoding="utf-8"?>
<p188:cmLst xmlns:a="http://schemas.openxmlformats.org/drawingml/2006/main" xmlns:r="http://schemas.openxmlformats.org/officeDocument/2006/relationships" xmlns:p188="http://schemas.microsoft.com/office/powerpoint/2018/8/main">
  <p188:cm id="{04D2596A-5910-4006-BCD6-16ABBB8670DA}" authorId="{3B225371-A5D4-6CE3-9D5C-58AB0B77C653}" created="2022-02-15T23:54:20.960">
    <ac:txMkLst xmlns:ac="http://schemas.microsoft.com/office/drawing/2013/main/command">
      <pc:docMk xmlns:pc="http://schemas.microsoft.com/office/powerpoint/2013/main/command"/>
      <pc:sldMk xmlns:pc="http://schemas.microsoft.com/office/powerpoint/2013/main/command" cId="0" sldId="296"/>
      <ac:spMk id="592" creationId="{00000000-0000-0000-0000-000000000000}"/>
      <ac:txMk cp="759" len="5">
        <ac:context len="780" hash="1863110430"/>
      </ac:txMk>
    </ac:txMkLst>
    <p188:pos x="8373509" y="4101570"/>
    <p188:replyLst>
      <p188:reply id="{BF1B0B7B-E043-437E-9F52-0CCEB29A6884}" authorId="{9C36AD01-230D-76DC-CC71-BD5B4388A65D}" created="2022-02-22T12:19:40.791">
        <p188:txBody>
          <a:bodyPr/>
          <a:lstStyle/>
          <a:p>
            <a:r>
              <a:rPr lang="fr-FR"/>
              <a:t>added</a:t>
            </a:r>
          </a:p>
        </p188:txBody>
      </p188:reply>
    </p188:replyLst>
    <p188:txBody>
      <a:bodyPr/>
      <a:lstStyle/>
      <a:p>
        <a:r>
          <a:rPr lang="en-CA"/>
          <a:t>The last bit of this sentence seems to be missing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1">
              <a:spcBef>
                <a:spcPts val="0"/>
              </a:spcBef>
              <a:spcAft>
                <a:spcPts val="0"/>
              </a:spcAft>
              <a:buClr>
                <a:schemeClr val="dk1"/>
              </a:buClr>
              <a:buSzPts val="1200"/>
              <a:buFont typeface="Arial"/>
              <a:buChar char="•"/>
            </a:pPr>
            <a:r>
              <a:rPr lang="ar-JO" dirty="0"/>
              <a:t>من المهم اتباع أي متطلبات تحديد وإبلاغ في السياق بما في ذلك الإجراءات الإلزامية التي تتطلبها السياسة أو التشريعات الوطنية أو المحلية للأطفال في عمالة الأطفال وأسوأ أشكالها وأي إجراءات مشتركة بين الوكالات ، اطلب موافقة الطفل والأسرة للتدخل نيابة عنهم ومشاركة معلومات الحالة مع مقدمي الخدمة. تقديم استجابة مهتمة ورحيمة ومعلومات للطفل والأسرة حول الحقوق والخدمات المتاحة. لا تأخذ سوى المعلومات الأساسية بما في ذلك تفاصيل الاتصال حتى يكون من الممكن إجراء مزيد من الاتصال ، ويمكن إجراء المتابعة. اتبع آليات الإحالة المتفق عليها مسبقًا ، وإذا تم تحديد الطفل من قبل وكالة ليس لديها خبرة في دعم الأطفال المعرضين للخطر ، قم بالإحالة إلى حماية الطفل أو وكالة متخصصة أخرى. تحديد والاستجابة للاحتياجات الفورية مثل المساعدة الطبية أو الغذاء أو المأوى والحماية من الأحداث التي تهدد الحياة و تحديد ما إذا كان الأطفال يستوفون معايير الضعف لإدارة الحالة.</a:t>
            </a:r>
            <a:endParaRPr dirty="0"/>
          </a:p>
        </p:txBody>
      </p:sp>
      <p:sp>
        <p:nvSpPr>
          <p:cNvPr id="320" name="Google Shape;32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JO" dirty="0"/>
              <a:t>شرح أنه عندما لا يستوفي الأطفال معايير الضعف أو المخاطر: يجب إحالة الأطفال ومقدمي الرعاية لهم إلى الخدمات المناسبة وتقديم المعلومات حول من يمكنه دعمهم. اشرح بحساسية سبب عدم قدرتك على دعمهم و كن مؤدبًا وودودًا. شارك معايير ضعف إدارة الحالة الخاصة بك مع المنظمات الأخرى حتى يعرفوا من يمكنك المساعدة وكيف تقديم ملاحظات للوكالات التي تحيل إليك الأطفال الذين يقعون خارج المعايير الخاصة بك.</a:t>
            </a:r>
            <a:endParaRPr dirty="0"/>
          </a:p>
        </p:txBody>
      </p:sp>
      <p:sp>
        <p:nvSpPr>
          <p:cNvPr id="328" name="Google Shape;32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JO" dirty="0"/>
              <a:t>اشرح أنه غالبًا ما تكون هذه هي الفرصة الأولى للعاملين في الحالة لتأسيس علاقة وبناء الثقة مع الطفل في عمالة الأطفال ومع القائمين على رعايتهم. يجب أن يأخذ التقييم الأولي للأطفال في عمالة الأطفال في الاعتبار الحماية الجسدية الفورية ، ومخاوف الصحة والسلامة في المنزل والعمل ، بما في ذلك التعرض للإيذاء الجسدي أو الجنسي والإصابات المتعلقة بالعنف الجنسي ؛ المواقف التي تهدد الحياة مثل العنف والحرارة الشديدة والبرودة والارتفاع والعمق ؛ التعرض للمواد السامة. الأماكن المعدية الحرمان من الأكسجين كسور العظام وإصابات الأنسجة الرخوة والداخلية. يجب أن تحتوي أيضًا على لمحات عامة عن ظروف مكان العمل (ساعات في الأسبوع ، فترات الراحة ، المخاطر ، والعنف) ؛ الوصول إلى الاحتياجات الأساسية مثل الغذاء والمأوى والرعاية الصحية والتعليم ؛ وعوامل الحماية الموجودة. يجب أن يوفر التقييم الأولي معلومات كافية لتحديد مستوى الخطر الأولي للطفل والذي سيحدد الخطوات التالية.</a:t>
            </a:r>
            <a:endParaRPr dirty="0"/>
          </a:p>
        </p:txBody>
      </p:sp>
      <p:sp>
        <p:nvSpPr>
          <p:cNvPr id="349" name="Google Shape;34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ar-JO" dirty="0"/>
              <a:t>يشرح عمالة الأطفال لها عواقب عميقة طويلة الأجل على صحة الطفل ونموه ، ويجب أن يأخذ التقييم الشامل في الاعتبار المخاطر الفورية والمتوسطة وطويلة الأجل التي يتعرض لها الطفل بالإضافة إلى نقاط القوة والمهارات والموارد والحماية. يؤثر على الطفل وعائلته وأقرانه (في الحالات التي لا يوجد فيها مقدمو رعاية) يتعين عليهم مواجهة التأثير الضار لعمالة الأطفال. يجب أن يوفر التقييم معلومات عن احتياجات ونقاط القوة والضعف لدى الطفل والوضع الأوسع للأسرة / الأسرة والمجتمع المحلي. يجب أن تحدد أيضًا ما إذا كان الأطفال الآخرون في الأسرة يعملون ، أو يحصلون على الخدمات الوقائية مثل تنمية الطفولة المبكرة ، أو التعليم أو التدريب ، أو ما إذا كانوا يواجهون مخاطر حماية إضافية. يجب أن يتضمن التقييم الشامل زيارة لمنزلهم ومجتمعهم ومكان عملهم حيث يكون ذلك آمنًا ومناسبًا للتحقق من ظروف معيشتهم وعملهم. يجب أن يتحدث العاملون في الحالة أيضًا مع الطفل عن رغباتهم واحتياجاتهم.</a:t>
            </a:r>
            <a:endParaRPr dirty="0"/>
          </a:p>
        </p:txBody>
      </p:sp>
      <p:sp>
        <p:nvSpPr>
          <p:cNvPr id="370" name="Google Shape;3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1"/>
            <a:r>
              <a:rPr lang="ar-JO" sz="1200" b="0" i="0" u="none" strike="noStrike" cap="none" dirty="0">
                <a:solidFill>
                  <a:schemeClr val="dk1"/>
                </a:solidFill>
                <a:effectLst/>
                <a:latin typeface="Calibri"/>
                <a:ea typeface="Calibri"/>
                <a:cs typeface="Calibri"/>
                <a:sym typeface="Calibri"/>
              </a:rPr>
              <a:t>تشمل الإجراءات الرئيسية ما يلي:</a:t>
            </a:r>
            <a:endParaRPr lang="en-US" sz="1200" b="0" i="0" u="none" strike="noStrike" cap="none" dirty="0">
              <a:solidFill>
                <a:schemeClr val="dk1"/>
              </a:solidFill>
              <a:effectLst/>
              <a:latin typeface="Calibri"/>
              <a:ea typeface="Calibri"/>
              <a:cs typeface="Calibri"/>
              <a:sym typeface="Calibri"/>
            </a:endParaRPr>
          </a:p>
          <a:p>
            <a:pPr rtl="1"/>
            <a:r>
              <a:rPr lang="ar-JO" sz="1200" b="0" i="0" u="none" strike="noStrike" cap="none" dirty="0">
                <a:solidFill>
                  <a:schemeClr val="dk1"/>
                </a:solidFill>
                <a:effectLst/>
                <a:latin typeface="Calibri"/>
                <a:ea typeface="Calibri"/>
                <a:cs typeface="Calibri"/>
                <a:sym typeface="Calibri"/>
              </a:rPr>
              <a:t>تحديد وفهم المصطلحات المختلفة والتعريفات والمفاهيم المستخدمة حول عمالة الأطفال بين الأسر والمجتمعات وغيرها ، حيث قد تكون هناك حالات في المجتمع حيث يعمل الأطفال جنبًا إلى جنب مع مقدمي الرعاية لهم ، قد لا يرى مقدمو الرعاية لهم ما يفعلونه كعمل ولكن كعمل عادي جزء من الحياة الأسرية ، أو قد يستخدمون كلمات مختلفة لوصف نفس نوع العمل ؛ هذا هو الحال عادة بالنسبة للعمالة المنزلية. من المهم أن نوضح التعريفات ونترجمها للتأكد من أنه يمكننا جميعًا فهم بعضنا البعض. ينطبق هذا أيضًا على المترجمين الذين يجب إطلاعهم وتدريبهم على تقنيات التواصل مع الأطفال المعرضين للخطر ومصطلحات عمل الأطفال الرئيسية. التأكد من أن المترجمين يسجلون ما يشاركه الأطفال بدلاً من تفسيرهم.</a:t>
            </a:r>
            <a:endParaRPr lang="en-US" sz="1200" b="0" i="0" u="none" strike="noStrike" cap="none" dirty="0">
              <a:solidFill>
                <a:schemeClr val="dk1"/>
              </a:solidFill>
              <a:effectLst/>
              <a:latin typeface="Calibri"/>
              <a:ea typeface="Calibri"/>
              <a:cs typeface="Calibri"/>
              <a:sym typeface="Calibri"/>
            </a:endParaRPr>
          </a:p>
          <a:p>
            <a:pPr rtl="1"/>
            <a:r>
              <a:rPr lang="ar-JO" sz="1200" b="0" i="0" u="none" strike="noStrike" cap="none" dirty="0">
                <a:solidFill>
                  <a:schemeClr val="dk1"/>
                </a:solidFill>
                <a:effectLst/>
                <a:latin typeface="Calibri"/>
                <a:ea typeface="Calibri"/>
                <a:cs typeface="Calibri"/>
                <a:sym typeface="Calibri"/>
              </a:rPr>
              <a:t>يمكن أن تساعد معرفة معايير الأهلية التنظيمية ومستويات المخاطر وإجراءات إدارة الحالة المرتبطة بأنواع مختلفة من عمالة الأطفال العاملين في الحالة على التفكير في موقفهم وتقديم الاستجابات المناسبة للأطفال وعائلاتهم ، دون إثارة التوقعات دون داع.</a:t>
            </a:r>
            <a:endParaRPr lang="en-US" sz="1200" b="0" i="0" u="none" strike="noStrike" cap="none" dirty="0">
              <a:solidFill>
                <a:schemeClr val="dk1"/>
              </a:solidFill>
              <a:effectLst/>
              <a:latin typeface="Calibri"/>
              <a:ea typeface="Calibri"/>
              <a:cs typeface="Calibri"/>
              <a:sym typeface="Calibri"/>
            </a:endParaRPr>
          </a:p>
          <a:p>
            <a:pPr rtl="1"/>
            <a:r>
              <a:rPr lang="ar-JO" sz="1200" b="0" i="0" u="none" strike="noStrike" cap="none" dirty="0">
                <a:solidFill>
                  <a:schemeClr val="dk1"/>
                </a:solidFill>
                <a:effectLst/>
                <a:latin typeface="Calibri"/>
                <a:ea typeface="Calibri"/>
                <a:cs typeface="Calibri"/>
                <a:sym typeface="Calibri"/>
              </a:rPr>
              <a:t>القدرة على إدراك أن مقدمي الرعاية والأطفال قد يخفون جوانب معينة من عملهم ، أو لا يروون "القصة كاملة" خاصة عندما يكون شكلاً غير قانوني من العمل ، فضلاً عن عدم القدرة على التحدث بشكل مباشر أو خاص مع الطفل ، على وجه الخصوص حيث الأعراف والمعتقدات الاجتماعية هي جوانب مهمة من عمل الأطفال. يعني أننا يجب أن نسعى للتغلب على هذا وفهم التصورات المختلفة حول عمالة الأطفال باستخدام تقنيات مثل استقصاء الأسئلة حول ما يفعله الأطفال طوال اليوم ، وحضورهم إلى المدرسة ، والوقت الذي يقضونه مع العائلة والأصدقاء ؛ استخدام أساليب صديقة للأطفال مثل الرسومات أو لعب الأدوار أو الصور أو القصص أو الخرائط أو الرسوم البيانية للمساعدة في وصف أيام الأطفال أو تجاربهم أو لتوجيه المناقشات مع الأطفال ؛ والتحقق من مصادر متعددة ممن يعرفون الطفل والعائلة.</a:t>
            </a:r>
            <a:endParaRPr lang="en-US" sz="1200" b="0" i="0" u="none" strike="noStrike" cap="none" dirty="0">
              <a:solidFill>
                <a:schemeClr val="dk1"/>
              </a:solidFill>
              <a:effectLst/>
              <a:latin typeface="Calibri"/>
              <a:ea typeface="Calibri"/>
              <a:cs typeface="Calibri"/>
              <a:sym typeface="Calibri"/>
            </a:endParaRPr>
          </a:p>
          <a:p>
            <a:pPr algn="r" rtl="0"/>
            <a:r>
              <a:rPr lang="ar-JO" sz="1200" b="0" i="0" u="none" strike="noStrike" cap="none" dirty="0">
                <a:solidFill>
                  <a:schemeClr val="dk1"/>
                </a:solidFill>
                <a:effectLst/>
                <a:latin typeface="Calibri"/>
                <a:ea typeface="Calibri"/>
                <a:cs typeface="Calibri"/>
                <a:sym typeface="Calibri"/>
              </a:rPr>
              <a:t>هناك مهارة أخرى مهمة للمساعدة في فهم الوضع الحقيقي للأطفال وهي استخدام مهارات الملاحظة لدينا لتحديد المخاطر المتعلقة ببيئة العمل ، والمخاطر المحتملة ، ومعاملة أرباب العمل للطفل ، ومظهر الطفل وحالته ، والسلامة في مكان العمل والمرافق. في الحالات عالية الخطورة ، قد يحتاج عامل الحالة في البداية إلى جمع المعلومات باستخدام الملاحظة والمناقشة بدلاً من الكتابة من أجل إراحة الطفل أو صاحب العمل أو العائلة ويجب عليه دائمًا شرح سبب وجودهم هناك</a:t>
            </a:r>
            <a:endParaRPr lang="en-US" sz="1200" b="0" i="0" u="none" strike="noStrike" cap="none" dirty="0">
              <a:solidFill>
                <a:schemeClr val="dk1"/>
              </a:solidFill>
              <a:effectLst/>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a:t>
            </a:r>
            <a:r>
              <a:rPr lang="en-GB" dirty="0"/>
              <a:t> </a:t>
            </a:r>
            <a:endParaRPr dirty="0"/>
          </a:p>
        </p:txBody>
      </p:sp>
      <p:sp>
        <p:nvSpPr>
          <p:cNvPr id="378" name="Google Shape;37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r" rtl="0">
              <a:spcBef>
                <a:spcPts val="0"/>
              </a:spcBef>
              <a:spcAft>
                <a:spcPts val="0"/>
              </a:spcAft>
              <a:buClr>
                <a:schemeClr val="dk1"/>
              </a:buClr>
              <a:buSzPts val="1200"/>
              <a:buFont typeface="Arial"/>
              <a:buNone/>
            </a:pPr>
            <a:r>
              <a:rPr lang="ar-JO" dirty="0"/>
              <a:t>كما ذكرنا بالفعل ، فإن بناء الثقة وإنشاء علاقات مع الأطفال ومقدمي الرعاية التي تكون مفيدة وغير ملومة أمر ضروري. حاول قدر الإمكان تأمين الخصوصية والسرية واطلب الموافقة على التحدث دون حضور الوالدين / مقدمي الرعاية أو أصحاب العمل حيثما أمكن ذلك. أنا إذا لم يكن من الممكن التحدث إلى الأطفال في السياق ، أو العمل على تطوير أنشطة و / أو مساحات للأطفال العاملين حيث يكون لديهم وقت بعيدًا عن مكان عملهم أو أسرهم للتفكير في وضعهم ، بما في ذلك ظروف معيشتهم وعملهم. لا تهدف إلى جمع معلومات مستفيضة عن عمل الأطفال في المراحل الأولى ؛ بدلاً من ذلك ، ركز على تحديد مدى الضرر الذي يواجهه الطفل في المنزل وفي المجتمع وفي مكان العمل. تأكد من وجود وقت كافٍ للتركيز على تحديد الاحتياجات الفردية لجميع الأطفال داخل الأسرة الذين يشاركون في أعمال ضارة عند العمل مع العائلات. عندما يصاب الأطفال بالضيق أثناء عمل الحالة ، ركز على تقديم الدعم العاطفي للطفل واطلب المشورة من المتخصصين المدربين في مجال الصحة النفسية والدعم النفسي الاجتماعي حيثما أمكن ذلك. لا تستمر في طرح الأسئلة حول العمل الذي قد يطيل من محنتهم. وإذا كشف الطفل عن اعتداء جنسي أو جسدي ، فتصرف على الفور لتقليل المزيد من الضرر ، والحفاظ على سلامة الطفل. للقيام بذلك ، يجب عليك دائمًا مناقشة الحالة مع إدارة الحالة أو المشرفين ومعرفة مسارات الإحالة والإبلاغ المحلية لمخاوف السلامة العاجلة.</a:t>
            </a:r>
            <a:endParaRPr dirty="0"/>
          </a:p>
        </p:txBody>
      </p:sp>
      <p:sp>
        <p:nvSpPr>
          <p:cNvPr id="386" name="Google Shape;38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33" name="Google Shape;23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https://www.ilo.org/ipec/Campaignandadvocacy/Scream/resources/WCMS_113847/lang--en/index.htm</a:t>
            </a:r>
            <a:endParaRPr/>
          </a:p>
          <a:p>
            <a:pPr marL="0" lvl="0" indent="0" algn="l" rtl="0">
              <a:spcBef>
                <a:spcPts val="0"/>
              </a:spcBef>
              <a:spcAft>
                <a:spcPts val="0"/>
              </a:spcAft>
              <a:buNone/>
            </a:pPr>
            <a:r>
              <a:rPr lang="en-GB"/>
              <a:t>https://www.smilefoundationindia.org/anti-child-labor-campaign-held-for-school-children-during-quarantine.html</a:t>
            </a:r>
            <a:endParaRPr/>
          </a:p>
          <a:p>
            <a:pPr marL="0" lvl="0" indent="0" algn="l" rtl="0">
              <a:spcBef>
                <a:spcPts val="0"/>
              </a:spcBef>
              <a:spcAft>
                <a:spcPts val="0"/>
              </a:spcAft>
              <a:buNone/>
            </a:pPr>
            <a:r>
              <a:rPr lang="en-GB"/>
              <a:t>http://www.fao.org/3/i3527e/i3527e.pdf</a:t>
            </a:r>
            <a:endParaRPr/>
          </a:p>
        </p:txBody>
      </p:sp>
      <p:sp>
        <p:nvSpPr>
          <p:cNvPr id="403" name="Google Shape;40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JO" dirty="0"/>
              <a:t>الملاحظة:</a:t>
            </a:r>
            <a:endParaRPr dirty="0"/>
          </a:p>
          <a:p>
            <a:pPr marL="171450" lvl="0" indent="-171450" algn="r" rtl="0">
              <a:spcBef>
                <a:spcPts val="0"/>
              </a:spcBef>
              <a:spcAft>
                <a:spcPts val="0"/>
              </a:spcAft>
              <a:buClr>
                <a:schemeClr val="dk1"/>
              </a:buClr>
              <a:buSzPts val="1200"/>
              <a:buFont typeface="Arial"/>
              <a:buChar char="•"/>
            </a:pPr>
            <a:r>
              <a:rPr lang="ar-JO" dirty="0"/>
              <a:t>الملاحظة الملاحظة أقل تدخلاً وتهديدًا في كثير من الحالات. يمكن استخدامه غالبًا في اللحظات الأولى لمقابلة طفل في عمالة الأطفال لتقييم وضعهم. يمكن أن توفر مراقبة الأطفال في مكان عملهم أو منازلهم أيضًا السياق والتحقق من المعلومات المقدمة في أماكن أخرى مثل المقابلات التي يجريها الأطفال أو مقدمو الرعاية أو أصحاب العمل أو أفراد المجتمع. يمكن أن تعطي الملاحظة أيضًا سياقًا للمنزل والعمل ، والتحقق من المعلومات المقدمة في أماكن أخرى مثل مقابلة الأطفال أو مقدمي الرعاية أو أصحاب العمل أو أفراد المجتمع. يجب أن تركز الملاحظات على الأنشطة والمهام التي يؤديها الطفل ومكان عمله (مكان عمله أو منزله) ووسائله وشروط الاتصال بينه وبين الآخرين من حوله. المظهر ، وأنواع المهام / الأنشطة ، ومعاملة الأطفال العاملين الآخرين في نفس الموقع ، وأي اختلافات ملحوظة بين الجنسين. مظهر الطفل وحالته (جسديًا وصالحًا وعاطفيًا مثل انحناء الظهر والضعف وتلف اليدين وإصابات الحرب ومشاكل السمع). معاملة الطفل من قبل أرباب العمل أو الوالدين - ملموسة (عنف ، مضايقة ، فترات راحة ، إلخ.) وغير ملموسة (حرية التنقل ، الأبواب المغلقة ، العبودية ، إلخ.) بيئة المنزل أو موقع العمل والمرافق (النظافة ، ومياه الشرب والصرف الصحي ، والصحة والسلامة ، والإضاءة ، والتهوية ، والمواد السامة ، والفضاء المفتوح أو المغلق / المخفي). المخاطر المحتملة في البيئة (الجسدية والنفسية) وتأثيرها المحتمل على الطفل.</a:t>
            </a:r>
            <a:endParaRPr b="0" dirty="0"/>
          </a:p>
        </p:txBody>
      </p:sp>
      <p:sp>
        <p:nvSpPr>
          <p:cNvPr id="430" name="Google Shape;43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Need to animate </a:t>
            </a:r>
            <a:endParaRPr/>
          </a:p>
          <a:p>
            <a:pPr marL="0" lvl="0" indent="0" algn="l" rtl="0">
              <a:spcBef>
                <a:spcPts val="0"/>
              </a:spcBef>
              <a:spcAft>
                <a:spcPts val="0"/>
              </a:spcAft>
              <a:buNone/>
            </a:pPr>
            <a:endParaRPr/>
          </a:p>
          <a:p>
            <a:pPr marL="0" lvl="0" indent="0" algn="l" rtl="0">
              <a:spcBef>
                <a:spcPts val="0"/>
              </a:spcBef>
              <a:spcAft>
                <a:spcPts val="0"/>
              </a:spcAft>
              <a:buNone/>
            </a:pPr>
            <a:r>
              <a:rPr lang="en-GB"/>
              <a:t>Photo https://blogs.unicef.org/evidence-for-action/digging-deeper-with-data-child-labour-and-learning/</a:t>
            </a:r>
            <a:endParaRPr/>
          </a:p>
        </p:txBody>
      </p:sp>
      <p:sp>
        <p:nvSpPr>
          <p:cNvPr id="447" name="Google Shape;44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0"/>
              <a:t>Photo ILO </a:t>
            </a:r>
            <a:r>
              <a:rPr lang="en-GB" sz="1200" b="0">
                <a:solidFill>
                  <a:schemeClr val="dk1"/>
                </a:solidFill>
                <a:latin typeface="Calibri"/>
                <a:ea typeface="Calibri"/>
                <a:cs typeface="Calibri"/>
                <a:sym typeface="Calibri"/>
              </a:rPr>
              <a:t>Hazardous child domestic work: A briefing sheet 2007</a:t>
            </a:r>
            <a:endParaRPr b="0"/>
          </a:p>
          <a:p>
            <a:pPr marL="0" marR="0" lvl="0" indent="0" algn="l" rtl="0">
              <a:lnSpc>
                <a:spcPct val="100000"/>
              </a:lnSpc>
              <a:spcBef>
                <a:spcPts val="0"/>
              </a:spcBef>
              <a:spcAft>
                <a:spcPts val="0"/>
              </a:spcAft>
              <a:buClr>
                <a:schemeClr val="dk1"/>
              </a:buClr>
              <a:buSzPts val="1200"/>
              <a:buFont typeface="Calibri"/>
              <a:buNone/>
            </a:pPr>
            <a:r>
              <a:rPr lang="en-GB"/>
              <a:t>Need to animate </a:t>
            </a:r>
            <a:endParaRPr/>
          </a:p>
          <a:p>
            <a:pPr marL="0" lvl="0" indent="0" algn="l" rtl="0">
              <a:spcBef>
                <a:spcPts val="0"/>
              </a:spcBef>
              <a:spcAft>
                <a:spcPts val="0"/>
              </a:spcAft>
              <a:buNone/>
            </a:pPr>
            <a:endParaRPr/>
          </a:p>
        </p:txBody>
      </p:sp>
      <p:sp>
        <p:nvSpPr>
          <p:cNvPr id="463" name="Google Shape;46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Need to animate </a:t>
            </a:r>
            <a:endParaRPr/>
          </a:p>
          <a:p>
            <a:pPr marL="0" lvl="0" indent="0" algn="l" rtl="0">
              <a:spcBef>
                <a:spcPts val="0"/>
              </a:spcBef>
              <a:spcAft>
                <a:spcPts val="0"/>
              </a:spcAft>
              <a:buNone/>
            </a:pPr>
            <a:endParaRPr/>
          </a:p>
          <a:p>
            <a:pPr marL="0" lvl="0" indent="0" algn="l" rtl="0">
              <a:spcBef>
                <a:spcPts val="0"/>
              </a:spcBef>
              <a:spcAft>
                <a:spcPts val="0"/>
              </a:spcAft>
              <a:buNone/>
            </a:pPr>
            <a:r>
              <a:rPr lang="en-GB"/>
              <a:t>Photo https://www.vagabomb.com/India-Largest-Number-of-Slaves-in-the-World/</a:t>
            </a:r>
            <a:endParaRPr/>
          </a:p>
        </p:txBody>
      </p:sp>
      <p:sp>
        <p:nvSpPr>
          <p:cNvPr id="480" name="Google Shape;48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ar-JO" dirty="0"/>
              <a:t>بناءً على التقييم الشامل ، تحدد خطة الحالة ما يجب أن يحدث لتلبية احتياجات الطفل الفورية والقصيرة والمتوسطة والطويلة المدى (الأهداف والإجراءات) ؛ من المسؤول عن الأفعال ؛ بحلول موعد إنجازها ؛ وتواتر / مواعيد زيارات المتابعة والمراجعات. يجب أن يعتمد تخطيط الحالة على التقييم ، ويجب أن يستخدم استراتيجيات مختلفة ، اعتمادًا على مستوى الخطر الذي يواجهه الطفل. يجب دائمًا تحديد إطار للنطاقات الزمنية المتوقعة وإجراءات الاستجابة محليًا بالتنسيق مع وكالات إدارة حالة حماية الطفل الأخرى لضمان اتباع نهج منسق بين الجهات الفاعلة.</a:t>
            </a:r>
            <a:endParaRPr dirty="0"/>
          </a:p>
        </p:txBody>
      </p:sp>
      <p:sp>
        <p:nvSpPr>
          <p:cNvPr id="497" name="Google Shape;49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sz="1200"/>
          </a:p>
        </p:txBody>
      </p:sp>
      <p:sp>
        <p:nvSpPr>
          <p:cNvPr id="240" name="Google Shape;24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1"/>
            <a:r>
              <a:rPr lang="ar-JO" sz="1200" b="0" i="0" u="none" strike="noStrike" cap="none" dirty="0">
                <a:solidFill>
                  <a:schemeClr val="dk1"/>
                </a:solidFill>
                <a:effectLst/>
                <a:latin typeface="Calibri"/>
                <a:ea typeface="Calibri"/>
                <a:cs typeface="Calibri"/>
                <a:sym typeface="Calibri"/>
              </a:rPr>
              <a:t>• عندما يتم تطوير خطة حالة لطفل عامل ، يجب أن تركز على الاحتياجات بدلاً من الخدمات المتاحة. عندما يكون هناك نقص في الخدمات المناسبة أو الخيارات البديلة ، فكر فيما هو في مصلحة الطفل. تناول الاحتياجات الأكثر أهمية أولاً والتي لها تأثير سلبي على الطفل. انظر إلى تقديم الخدمة ولكن أيضًا دور العامل في الحالة والأسرة في الوساطة والدعوة والدعم على المستوى المحلي للمساعدة في تأمين سلامة ورفاهية أفضل للطفل العامل.</a:t>
            </a:r>
            <a:endParaRPr lang="en-US" sz="1200" b="0" i="0" u="none" strike="noStrike" cap="none" dirty="0">
              <a:solidFill>
                <a:schemeClr val="dk1"/>
              </a:solidFill>
              <a:effectLst/>
              <a:latin typeface="Calibri"/>
              <a:ea typeface="Calibri"/>
              <a:cs typeface="Calibri"/>
              <a:sym typeface="Calibri"/>
            </a:endParaRPr>
          </a:p>
          <a:p>
            <a:pPr rtl="1"/>
            <a:r>
              <a:rPr lang="ar-JO" sz="1200" b="0" i="0" u="none" strike="noStrike" cap="none" dirty="0">
                <a:solidFill>
                  <a:schemeClr val="dk1"/>
                </a:solidFill>
                <a:effectLst/>
                <a:latin typeface="Calibri"/>
                <a:ea typeface="Calibri"/>
                <a:cs typeface="Calibri"/>
                <a:sym typeface="Calibri"/>
              </a:rPr>
              <a:t>• تخطيط السلامة واستراتيجيات الحد من الضرر هي إحدى الطرق التي يمكننا من خلالها معالجة السلامة دون الحاجة إلى إحالات مكثفة إلى خدمات أخرى. يساعد تخطيط السلامة على تقليل مستويات المخاطر التي يواجهها الأطفال في المنزل والعمل ، لا سيما عندما لا يمكن / لن يتم إزالتهم بسرعة.</a:t>
            </a:r>
            <a:endParaRPr lang="en-US" sz="1200" b="0" i="0" u="none" strike="noStrike" cap="none" dirty="0">
              <a:solidFill>
                <a:schemeClr val="dk1"/>
              </a:solidFill>
              <a:effectLst/>
              <a:latin typeface="Calibri"/>
              <a:ea typeface="Calibri"/>
              <a:cs typeface="Calibri"/>
              <a:sym typeface="Calibri"/>
            </a:endParaRPr>
          </a:p>
          <a:p>
            <a:pPr rtl="1"/>
            <a:r>
              <a:rPr lang="ar-JO" sz="1200" b="0" i="0"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pPr rtl="1"/>
            <a:r>
              <a:rPr lang="ar-JO" sz="1200" b="0" i="0" u="none" strike="noStrike" cap="none" dirty="0">
                <a:solidFill>
                  <a:schemeClr val="dk1"/>
                </a:solidFill>
                <a:effectLst/>
                <a:latin typeface="Calibri"/>
                <a:ea typeface="Calibri"/>
                <a:cs typeface="Calibri"/>
                <a:sym typeface="Calibri"/>
              </a:rPr>
              <a:t>• تذكر أن تكون واقعيا وأن تفهم القيود المحلية والفردية. بينما يجب بذل كل جهد ممكن لضمان عودة الأطفال إلى التعليم بدوام كامل والحصول على دخل مستدام وكافٍ لمنع الأطفال من العمل ، فقد لا يكون هذا ممكنًا دائمًا ، وبالنسبة للأطفال الذين تزيد أعمارهم عن 15 عامًا ، فقد لا يكون هذا مرغوبًا فيه.</a:t>
            </a:r>
            <a:endParaRPr lang="en-US" sz="1200" b="0" i="0" u="none" strike="noStrike" cap="none" dirty="0">
              <a:solidFill>
                <a:schemeClr val="dk1"/>
              </a:solidFill>
              <a:effectLst/>
              <a:latin typeface="Calibri"/>
              <a:ea typeface="Calibri"/>
              <a:cs typeface="Calibri"/>
              <a:sym typeface="Calibri"/>
            </a:endParaRPr>
          </a:p>
          <a:p>
            <a:pPr rtl="1"/>
            <a:r>
              <a:rPr lang="ar-JO" sz="1200" b="0" i="0" u="none" strike="noStrike" cap="none" dirty="0">
                <a:solidFill>
                  <a:schemeClr val="dk1"/>
                </a:solidFill>
                <a:effectLst/>
                <a:latin typeface="Calibri"/>
                <a:ea typeface="Calibri"/>
                <a:cs typeface="Calibri"/>
                <a:sym typeface="Calibri"/>
              </a:rPr>
              <a:t>• يجب أن تهدف خطط الحالة إلى تحسينات قابلة للإدارة وتدريجية في حياة الطفل ، وقد تبدأ هذه التحسينات صغيرة - على سبيل المثال ، من خلال ضمان وصول الأطفال الذين يعملون إلى خدمة الدعم لمدة ساعة أو ساعتين في الأسبوع أو توفير معدات السلامة ، قبل التقدم في قضايا أكثر تعقيدًا. من الواضح أننا بحاجة إلى العمل بشكل وثيق مع الآباء والأطفال معًا منذ البداية ، خاصة للأطفال الذين تزيد أعمارهم عن 10 سنوات والذين يبدأون مرحلة المراهقة المبكرة. قم بإشراك أصحاب العمل في الحالات التي يتعذر فيها إبعاد الأطفال عن العمل. بالنسبة للأطفال الصغار الذين تقل أعمارهم عن 10 سنوات ، اعمل عن كثب مع مقدمي الرعاية أولاً ، ثم اعمل مع الأطفال.</a:t>
            </a:r>
            <a:endParaRPr lang="en-US" sz="1200" b="0" i="0" u="none" strike="noStrike" cap="none" dirty="0">
              <a:solidFill>
                <a:schemeClr val="dk1"/>
              </a:solidFill>
              <a:effectLst/>
              <a:latin typeface="Calibri"/>
              <a:ea typeface="Calibri"/>
              <a:cs typeface="Calibri"/>
              <a:sym typeface="Calibri"/>
            </a:endParaRPr>
          </a:p>
          <a:p>
            <a:pPr rtl="1"/>
            <a:r>
              <a:rPr lang="ar-JO" sz="1200" b="0" i="0" u="none" strike="noStrike" cap="none" dirty="0">
                <a:solidFill>
                  <a:schemeClr val="dk1"/>
                </a:solidFill>
                <a:effectLst/>
                <a:latin typeface="Calibri"/>
                <a:ea typeface="Calibri"/>
                <a:cs typeface="Calibri"/>
                <a:sym typeface="Calibri"/>
              </a:rPr>
              <a:t>• من المهم أن نقوم بتحليل أسباب عمالة الأطفال (في الأسرة على سبيل المثال العوامل السلوكية والثقافية مقابل العوامل الاقتصادية ووضع الخطط المناسبة التي تستجيب لها أو تستجيب لمزيج من كليهما.</a:t>
            </a:r>
            <a:endParaRPr lang="en-US" sz="1200" b="0" i="0" u="none" strike="noStrike" cap="none" dirty="0">
              <a:solidFill>
                <a:schemeClr val="dk1"/>
              </a:solidFill>
              <a:effectLst/>
              <a:latin typeface="Calibri"/>
              <a:ea typeface="Calibri"/>
              <a:cs typeface="Calibri"/>
              <a:sym typeface="Calibri"/>
            </a:endParaRPr>
          </a:p>
          <a:p>
            <a:pPr rtl="1"/>
            <a:r>
              <a:rPr lang="ar-JO" sz="1200" b="0" i="0" u="none" strike="noStrike" cap="none" dirty="0">
                <a:solidFill>
                  <a:schemeClr val="dk1"/>
                </a:solidFill>
                <a:effectLst/>
                <a:latin typeface="Calibri"/>
                <a:ea typeface="Calibri"/>
                <a:cs typeface="Calibri"/>
                <a:sym typeface="Calibri"/>
              </a:rPr>
              <a:t>• تذكر أن تكون واقعيا وأن تفهم القيود المحلية والفردية. بينما يجب بذل كل جهد ممكن لضمان عودة الأطفال إلى التعليم بدوام كامل والحصول على دخل مستدام وكافٍ لمنع الأطفال من العمل ، فقد لا يكون هذا ممكنًا دائمًا ، وبالنسبة للأطفال الذين تزيد أعمارهم عن 15 عامًا ، فقد لا يكون هذا مرغوبًا فيه.</a:t>
            </a:r>
            <a:endParaRPr lang="en-US" sz="1200" b="0" i="0" u="none" strike="noStrike" cap="none" dirty="0">
              <a:solidFill>
                <a:schemeClr val="dk1"/>
              </a:solidFill>
              <a:effectLst/>
              <a:latin typeface="Calibri"/>
              <a:ea typeface="Calibri"/>
              <a:cs typeface="Calibri"/>
              <a:sym typeface="Calibri"/>
            </a:endParaRPr>
          </a:p>
          <a:p>
            <a:pPr rtl="1"/>
            <a:r>
              <a:rPr lang="ar-JO" sz="1200" b="0" i="0" u="none" strike="noStrike" cap="none" dirty="0">
                <a:solidFill>
                  <a:schemeClr val="dk1"/>
                </a:solidFill>
                <a:effectLst/>
                <a:latin typeface="Calibri"/>
                <a:ea typeface="Calibri"/>
                <a:cs typeface="Calibri"/>
                <a:sym typeface="Calibri"/>
              </a:rPr>
              <a:t>• يجب أن تهدف خطط الحالة إلى تحسينات قابلة للإدارة وتدريجية في حياة الطفل ، وقد تبدأ هذه التحسينات صغيرة - على سبيل المثال ، من خلال ضمان وصول الأطفال الذين يعملون إلى خدمة الدعم لمدة ساعة أو ساعتين في الأسبوع أو توفير معدات السلامة ، قبل التقدم في قضايا أكثر تعقيدًا. من الواضح أننا بحاجة إلى العمل بشكل وثيق مع الآباء والأطفال معًا منذ البداية ، خاصة للأطفال الذين تزيد أعمارهم عن 10 سنوات والذين يبدأون مرحلة المراهقة المبكرة. قم بإشراك أصحاب العمل في الحالات التي يتعذر فيها إبعاد الأطفال عن العمل. بالنسبة للأطفال الصغار الذين تقل أعمارهم عن 10 سنوات ، اعمل عن كثب مع مقدمي الرعاية أولاً ، ثم اعمل مع الأطفال.</a:t>
            </a:r>
            <a:endParaRPr lang="en-US" sz="1200" b="0" i="0" u="none" strike="noStrike" cap="none" dirty="0">
              <a:solidFill>
                <a:schemeClr val="dk1"/>
              </a:solidFill>
              <a:effectLst/>
              <a:latin typeface="Calibri"/>
              <a:ea typeface="Calibri"/>
              <a:cs typeface="Calibri"/>
              <a:sym typeface="Calibri"/>
            </a:endParaRPr>
          </a:p>
          <a:p>
            <a:pPr rtl="1"/>
            <a:r>
              <a:rPr lang="ar-JO" sz="1200" b="0" i="0" u="none" strike="noStrike" cap="none" dirty="0">
                <a:solidFill>
                  <a:schemeClr val="dk1"/>
                </a:solidFill>
                <a:effectLst/>
                <a:latin typeface="Calibri"/>
                <a:ea typeface="Calibri"/>
                <a:cs typeface="Calibri"/>
                <a:sym typeface="Calibri"/>
              </a:rPr>
              <a:t>• من المهم أن نقوم بتحليل أسباب عمالة الأطفال (في الأسرة على سبيل المثال العوامل السلوكية والثقافية مقابل العوامل الاقتصادية ووضع الخطط المناسبة التي تستجيب لها أو تستجيب لمزيج من كليهما.</a:t>
            </a:r>
            <a:endParaRPr lang="en-US" sz="1200" b="0" i="0" u="none" strike="noStrike" cap="none" dirty="0">
              <a:solidFill>
                <a:schemeClr val="dk1"/>
              </a:solidFill>
              <a:effectLst/>
              <a:latin typeface="Calibri"/>
              <a:ea typeface="Calibri"/>
              <a:cs typeface="Calibri"/>
              <a:sym typeface="Calibri"/>
            </a:endParaRPr>
          </a:p>
          <a:p>
            <a:pPr rtl="1"/>
            <a:r>
              <a:rPr lang="ar-JO" sz="1200" b="0" i="0" u="none" strike="noStrike" cap="none" dirty="0">
                <a:solidFill>
                  <a:schemeClr val="dk1"/>
                </a:solidFill>
                <a:effectLst/>
                <a:latin typeface="Calibri"/>
                <a:ea typeface="Calibri"/>
                <a:cs typeface="Calibri"/>
                <a:sym typeface="Calibri"/>
              </a:rPr>
              <a:t>• عندما يكون هناك العديد من الأطفال في الأسرة ، أو عندما يعمل العديد من الأطفال ، يجب وضع خطط فردية لكل طفل تتضمن شخصيات رئيسية في حياة كل طفل لضمان حماية الأشقاء على قدم المساواة ومنعهم من الانجرار إلى عمالة الأطفال كنتيجة غير مقصودة سحب طفل من العمل. يمكن رؤية بعض الأمثلة الأكثر شيوعًا على ذلك على سبيل المثال عندما نقدم تنمية الطفولة المبكرة ، لتحرير دور الطفل الأكبر سنًا في رعاية الأشقاء الأصغر سنًا ، وهذا قد يعرضهم لخطر أشكال أخرى من عمالة الأطفال أو الزواج المبكر ، أو غير ذلك على سبيل المثال ، من خلال تأمين مكان في المدرسة لطفل في سن المدرسة الابتدائية كان يعمل سابقًا ، يجب أن نكون حذرين لأن هذا لا يدفع أي أشقاء مراهقين أكبر سنًا إلى عمل أكثر خطورة حيث تسعى الأسرة إلى تعويض الدخل المفقود.</a:t>
            </a:r>
            <a:endParaRPr lang="en-US" sz="1200" b="0" i="0" u="none" strike="noStrike" cap="none" dirty="0">
              <a:solidFill>
                <a:schemeClr val="dk1"/>
              </a:solidFill>
              <a:effectLst/>
              <a:latin typeface="Calibri"/>
              <a:ea typeface="Calibri"/>
              <a:cs typeface="Calibri"/>
              <a:sym typeface="Calibri"/>
            </a:endParaRPr>
          </a:p>
          <a:p>
            <a:pPr algn="r" rtl="1"/>
            <a:r>
              <a:rPr lang="ar-JO" sz="1200" b="0" i="0" u="none" strike="noStrike" cap="none" dirty="0">
                <a:solidFill>
                  <a:schemeClr val="dk1"/>
                </a:solidFill>
                <a:effectLst/>
                <a:latin typeface="Calibri"/>
                <a:ea typeface="Calibri"/>
                <a:cs typeface="Calibri"/>
                <a:sym typeface="Calibri"/>
              </a:rPr>
              <a:t>• يجب وضع خطط الحالة بشكل فردي ولكن مع مراعاة الاحتياجات الشاملة ورفاهية الأسرة بأكملها إذا كان تنفيذها ناجحًا في سحب الأطفال من العمل الضار. وأثناء كوننا عاملين في مجال حماية الأطفال ، قد نرغب في إعطاء الأولوية "لاحتياجاتهم" من أجل إعادتهم إلى التعليم ، أو تقليل مخاطر تحسين الرعاية الذاتية والحماية ، نحتاج أيضًا إلى التعرف على رغبات الأطفال والمراهقين وتحقيق التوازن بينها ، بما في ذلك الخدمات والأنشطة التي "يريدونها" على سبيل المثال المهارات المهنية والأنشطة المدرة للدخل والرياضة والترفيه التي يجدونها ممتعة وجذابة.</a:t>
            </a:r>
            <a:endParaRPr lang="en-US" sz="1200" b="0" i="0" u="none" strike="noStrike" cap="none" dirty="0">
              <a:solidFill>
                <a:schemeClr val="dk1"/>
              </a:solidFill>
              <a:effectLst/>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dirty="0"/>
          </a:p>
        </p:txBody>
      </p:sp>
      <p:sp>
        <p:nvSpPr>
          <p:cNvPr id="506" name="Google Shape;506;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ar-JO" sz="1200" b="0" i="0" u="none" strike="noStrike" cap="none" dirty="0">
                <a:solidFill>
                  <a:schemeClr val="dk1"/>
                </a:solidFill>
                <a:effectLst/>
                <a:latin typeface="Calibri"/>
                <a:ea typeface="Calibri"/>
                <a:cs typeface="Calibri"/>
                <a:sym typeface="Calibri"/>
              </a:rPr>
              <a:t>يجب أن يتخذ العاملون في الحالة إجراءات فورية وسريعة ، ويجب أن تكتمل التقييمات والتخطيط في غضون أسبوع ، ويجب عليك الإبلاغ عن الحالة والعمل عليها مع مشرفك. في حين أن الاحتياجات الأساسية وخطط السلامة لتقليل الأضرار الفورية وتزويد الأطفال بالمهارات الأساسية لحماية أنفسهم ، يجب أن تكون أولوية ، إذا كان الطفل أقل من 14/15 عامًا ، فاستهدف الإبعاد الفوري. اطلب المشورة من منظمة العمل الدولية أو خبراء الصناعة أو الاتحادات أو الاتحادات أو المنظمات غير الحكومية الشريكة الأخرى بشأن جعل العمل أكثر أمانًا للأطفال المسنين بشكل مناسب. سيتطلب جميع الأطفال في عمالة الأطفال عالية الخطورة خططًا مخصصة مع كل من الخدمات والرعاية المتخصصة والعامة ، وحيثما يلزم دعمًا إضافيًا لتسهيل الوصول إلى خدمات الإحالة. عندما يكون لدى الأطفال احتياجات حماية متعددة أو حيث يتعرضون لأخطار متعددة ، يجب أن تركز الخطط على المخاطر الأكثر خطورة أو التي تهدد الحياة ومخاطر الحماية ، حتى يمكن وضع خطة طويلة الأجل بما في ذلك إدارة الحالة والاندماج في التعلم والمساعدة الاقتصادية / سبل العيش. يتم وضعها في مكانها الصحيح. في الحالات التي يتعذر فيها نقل الأطفال أو عدم إبعادهم ، حاول نقل الأطفال إلى مهمة أكثر أمانًا داخل مكان العمل أو تقليل عدد ساعات العمل التي يعملون فيها. إذا لم يكن ذلك ممكنًا ، فاطلب إجازة مؤقتة من العمل أو لإنهاء العمل طوعًا بدعم من الأسرة. وحيث يكون الأطفال في مواقف يجب إبعادهم عنها ، اتبع دائمًا إجراءات التشغيل الموحدة المحددة على مستوى منسق واطلب المشورة القانونية أو المساعدة من جهات إنفاذ القانون و / أو غيرهم من المهنيين القانونيين لدعم الترحيل.</a:t>
            </a:r>
          </a:p>
          <a:p>
            <a:br>
              <a:rPr lang="ar-JO" sz="1200" b="0" i="0" u="none" strike="noStrike" cap="none" dirty="0">
                <a:solidFill>
                  <a:schemeClr val="dk1"/>
                </a:solidFill>
                <a:effectLst/>
                <a:latin typeface="Calibri"/>
                <a:ea typeface="Calibri"/>
                <a:cs typeface="Calibri"/>
                <a:sym typeface="Calibri"/>
              </a:rPr>
            </a:b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37" name="Google Shape;53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ar-JO" sz="1200" b="0" i="0" u="none" strike="noStrike" cap="none" dirty="0">
                <a:solidFill>
                  <a:schemeClr val="dk1"/>
                </a:solidFill>
                <a:effectLst/>
                <a:latin typeface="Calibri"/>
                <a:ea typeface="Calibri"/>
                <a:cs typeface="Calibri"/>
                <a:sym typeface="Calibri"/>
              </a:rPr>
              <a:t>أثناء التنفيذ ، يعمل العاملون في حالة التنفيذ مع الطفل والأسرة والجهات الفاعلة الأخرى لتحقيق التحسينات المرغوبة ، وقد يكون ذلك من خلال الدعم المباشر والخدمات من عامل الحالة مثل تقديم المعلومات ، والاستشارة ، والدعم العاطفي ، والوساطة ، ومجموعات العمل الآمنة ، ومجموعات المواد غير الغذائية الأخرى ، أو النقد الطارئ) ، الإحالات إلى خدمات أو مساعدة أخرى داخل المنظمة المسؤولة عن إدارة الحالة مثل الأنشطة الجماعية للأطفال ، والتدريب المهني ، والمساعدة الغذائية ؛ الإحالات إلى الوكالات الأخرى أو مقدمي الخدمات مثل برامج كسب العيش للآباء / مقدمي الرعاية أو الصحة أو المياه والصرف الصحي والنظافة الصحية ؛ أو الإحالات ضمن أنظمة الإحالة ومراقبة عمالة الأطفال المعمول بها إذا كانت متوفرة.</a:t>
            </a:r>
          </a:p>
          <a:p>
            <a:br>
              <a:rPr lang="ar-JO" sz="1200" b="0" i="0" u="none" strike="noStrike" cap="none" dirty="0">
                <a:solidFill>
                  <a:schemeClr val="dk1"/>
                </a:solidFill>
                <a:effectLst/>
                <a:latin typeface="Calibri"/>
                <a:ea typeface="Calibri"/>
                <a:cs typeface="Calibri"/>
                <a:sym typeface="Calibri"/>
              </a:rPr>
            </a:br>
            <a:endParaRPr dirty="0"/>
          </a:p>
        </p:txBody>
      </p:sp>
      <p:sp>
        <p:nvSpPr>
          <p:cNvPr id="545" name="Google Shape;54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JO" dirty="0"/>
              <a:t>يمكن أن تشمل الإجراءات الرئيسية ما يلي: رصد تأثير التدخلات على الأطفال الآخرين في الأسرة ، بما في ذلك عبء العمل ونوع العمل والحضور إلى المدرسة / تنمية الطفولة المبكرة. معالجة مخاطر الحماية الأخرى التي قد يواجهها الطفل في المنزل والمجتمع مثل العنف ، والانفصال عن مقدمي الرعاية إلى جانب عمالة الأطفال ، حيث إن معالجة مخاوف الحماية بشكل شامل سيؤدي إلى نتائج أفضل. تقديم دعم إضافي للعائلات أثناء التنفيذ على سبيل المثال ، رعاية الأطفال أو تنمية الطفولة المبكرة للسماح للآباء بحضور الأنشطة أو التدريب أو الدعم القانوني. إن معرفة التشريعات والسياسات ذات الصلة فيما يتعلق بعمالة الأطفال وأسوأ أشكالها يساعد العاملين في الحالة على أن يكونوا قادرين على تعزيز قدرة الآخرين ورفع المخاوف والشكاوى إلى المسؤولين. مرافقة الأطفال عند الحاجة ، والتأكد من حصول الأطفال على الدعم اللازم والترجمة والتوثيق ، يمكن أن يساعد في جعل الإحالات أكثر نجاحًا ، وحيث قد لا يكون الإبعاد العاجل من العمل ممكنًا ، أو في مصلحة الأطفال ، يجب على العاملين في الحالة دعم الأطفال وأفرادهم. يقوم مقدمو الرعاية بتطوير وتنفيذ استراتيجيات الحد من الضرر وخطط السلامة التي يمكن أن توفر بعض الحماية الفورية للأطفال. كما هو الحال في جميع حالات العمل ، يعد الالتزام بالسرية التامة أمرًا ضروريًا لعدم التسبب في أي ضرر ، في حين أن الوصول إلى أموال حالات الطوارئ يمكن أن يساعد في دفع ثمن أشياء مثل الرعاية الصحية الطارئة أو النقل أو غير ذلك من الأمور العرضية لدعم استراتيجيات الحد من الضرر ، أثناء الوصول إلى مجموعات العمل الآمنة والمواد غير الغذائية مجموعات وما شابهها ، يمكن أن تساعد الضعفاء اقتصاديا على المدى القصير. دعم إعادة اندماج الأطفال في المجتمع ، بما في ذلك الدعم الاجتماعي والتعليمي والاقتصادي وتوفير زيارات المتابعة والدعم في المجتمع والأسرة.</a:t>
            </a:r>
            <a:endParaRPr dirty="0"/>
          </a:p>
        </p:txBody>
      </p:sp>
      <p:sp>
        <p:nvSpPr>
          <p:cNvPr id="560" name="Google Shape;56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0">
              <a:spcBef>
                <a:spcPts val="0"/>
              </a:spcBef>
              <a:spcAft>
                <a:spcPts val="0"/>
              </a:spcAft>
              <a:buClr>
                <a:schemeClr val="dk1"/>
              </a:buClr>
              <a:buSzPts val="1200"/>
              <a:buFont typeface="Arial"/>
              <a:buChar char="•"/>
            </a:pPr>
            <a:r>
              <a:rPr lang="ar-JO" dirty="0"/>
              <a:t>إدارة حالات عمالة الأطفال بأمان والتي تتبع إجراءات التشغيل الموحدة ، والمبادئ التوجيهية ، والمعايير الدنيا ، ومعايير الأهلية ، والمصلحة الفضلى للطفل ، وما إلى ذلك ، تقييم الأطفال في عمالة الأطفال ، بما في ذلك المخاطر المهنية والمخاطر المرتبطة بأشكال مختلفة تقديم استجابة مناسبة في الوقت المناسب لحالات عمالة الأطفال عالية الخطورة تطوير حلول طويلة الأجل مع الأطفال ومقدمي الرعاية وأرباب العمل لإخراجهم من عمالة الأطفال وضمان نمو صحي. وضع خطط الحالة وتنسيق التنفيذ بما في ذلك تخطيط السلامة ، وتطوير استراتيجيات الحد من الضرر ، وإحالة الأطفال إلى خدمات متعددة القطاعات ومتخصصة والوساطة</a:t>
            </a:r>
            <a:endParaRPr dirty="0"/>
          </a:p>
        </p:txBody>
      </p:sp>
      <p:sp>
        <p:nvSpPr>
          <p:cNvPr id="248" name="Google Shape;24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JO" dirty="0"/>
              <a:t>ما في ذلك في المنازل وأماكن العمل والمجتمعات الأوسع أو من خلال تقديم الخدمات. ومع ذلك ، فإننا نجري متابعتنا يجب أن يتم التخطيط لها دائمًا ، ويمكن أن تكون الزيارات لتقديم الخدمات أو إجراء مراقبة مخصصة فرصة جيدة لمراقبة بيئة وسلوك الطفل للتحقق من التقدم ، ولكن يجب أن يكون للزيارات هدف ، والنظر في أي تداعيات محتملة أو قضايا السلامة لعامل الحالة أو الطفل سواء كان ذلك في المنزل أو العمل ، بما في ذلك تعرضهم لمزيد من الضرر بسبب التفاعل مع عامل الحالة. يجب دائمًا على العاملين في الحالة مراعاة سلامتهم الشخصية عند إجراء زيارات المتابعة ، لا سيما في أماكن عمل الأطفال أو المنازل المتواطئة في الاستغلال.</a:t>
            </a:r>
            <a:endParaRPr sz="1200" dirty="0">
              <a:solidFill>
                <a:schemeClr val="dk1"/>
              </a:solidFill>
              <a:latin typeface="Calibri"/>
              <a:ea typeface="Calibri"/>
              <a:cs typeface="Calibri"/>
              <a:sym typeface="Calibri"/>
            </a:endParaRPr>
          </a:p>
        </p:txBody>
      </p:sp>
      <p:sp>
        <p:nvSpPr>
          <p:cNvPr id="596" name="Google Shape;59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en-GB" sz="1200" dirty="0">
                <a:solidFill>
                  <a:schemeClr val="dk1"/>
                </a:solidFill>
                <a:latin typeface="Calibri"/>
                <a:ea typeface="Calibri"/>
                <a:cs typeface="Calibri"/>
                <a:sym typeface="Calibri"/>
              </a:rPr>
              <a:t> </a:t>
            </a:r>
            <a:r>
              <a:rPr lang="ar-JO" dirty="0"/>
              <a:t>تأكد من أن الطفل (والأسرة) يتلقون الخدمات المخطط لها ، وأن تعرضهم للأذى والمخاطر قد تم تقليله ، وأن ظروف الطفل العامل مستقرة وتتحسن. تشمل الأمثلة على كيفية القيام بذلك التحقق مما إذا كان الطفل قد تلقى دعمًا طبيًا ، وأن أي خطة علاج يتم اتباعها ، أو أنه يتم منع الإصابات وسوء الحالة الصحية في المنزل وفي مكان العمل أو أن الطفل قد سجل في المدرسة. للحضور وتحسن تقدمهم ، أو أن حضورهم وتقدمهم في التدريب المهني أو التوظيف أو التدريب. يمكن أن تشمل الفحوصات في مكان العمل كيف غيّرت الوساطة مع أصحاب العمل سلوكهم تجاه الطفل أو ما إذا كانت ظروف العمل قد تحسنت ، وما إذا كان يتم استخدام معدات السلامة ، ويمكن أن تشمل الفحوصات المنزلية كيف تغير سلوك الوالدين وموقفهم تجاه عمل أطفالهم ، أو كيف يشارك الآباء في تدخّلات سبل العيش أو التدريب ، وما هو نوع الدعم الإضافي أو التوجيه الذي يحتاجون إليه.</a:t>
            </a:r>
            <a:endParaRPr dirty="0"/>
          </a:p>
        </p:txBody>
      </p:sp>
      <p:sp>
        <p:nvSpPr>
          <p:cNvPr id="604" name="Google Shape;604;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JO" dirty="0"/>
              <a:t>يجب أن يشتمل حل المشكلات في إدارة الحالات على مشرفي الحالة وإجراء المراجعات واستخدام مهارات عقد المؤتمرات والتفاوض والدعوة للعمل نيابة عن الطفل أو العائلة ومساعدتهم في البحث عن تغييرات إيجابية في المنزل والعمل والوصول إلى الموارد والخدمات ولعب اللعب دور مؤثر في تعزيز الحوار حول عمالة الأطفال على المستوى المحلي ، وبناء العلاقات مع مرور الوقت وتقديم الدعم العملي لمرافقة الدعوة والحوار.</a:t>
            </a:r>
            <a:endParaRPr dirty="0"/>
          </a:p>
        </p:txBody>
      </p:sp>
      <p:sp>
        <p:nvSpPr>
          <p:cNvPr id="633" name="Google Shape;633;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JO" dirty="0"/>
              <a:t>ي بعض السياقات ، تقوم بعض وكالات إدارة الحالات بتغيير الحالات من "نشطة" إلى "سلبية" بدلاً من إغلاق القضية ، بحيث يمكن أن يستمر شكل من أشكال المتابعة والرصد على مدى فترة زمنية أطول. اشرح أن العاملين في الحالات يجب أن يتبعوا المعايير المتفق عليها محليًا لإغلاق قضايا عمالة الأطفال ، والتي تم وضعها بما يتماشى مع المعايير الدنيا العالمية وإرشادات إدارة الحالة. يجب على مديري الحالة / المشرفين مراجعة وتسجيل اكتمال / مشاركة الأنشطة والخدمات في خطة الحالة حتى يقرروا (بالاشتراك مع العاملين في الحالة أو السلطات الأخرى) أن إدارة الحالة لم تعد ضرورية أو جديرة بالاهتمام. يمكن لمديري الحالة / المشرفين النظر في إغلاق القضايا للمراهقين إذا شعروا أن هناك تحسنًا كافيًا في جوانب أخرى من خطة الحالة مثل السلامة الجسدية والإبعاد عن المخاطر أو الرفاه حتى إذا استمر الطفل في العمل ، أو في حالة وجود خطة الحالة ناجحًا ، ولم تعد هناك حاجة إلى دعم الطفل. يجب أيضًا التفكير في عمليات الانتقال حيث سيحتاج الأطفال إلى شكل من أشكال الدعم المستمر ، ولكن ربما لا يأتي هذا من المنظمات ، بسبب العمر أو بسبب الدور التنظيمي أو التمويل المتغير. إذا لم تتحقق نتائج إيجابية في إحدى الحالات ، فحاول نقل الحالة إلى تقديم خدمة أكثر تخصصًا حيثما أمكن ذلك ، أو في بعض الحالات ، قد يفكر المشرفون في إغلاق القضية عندما يكون الطفل فوق الحد الأدنى لسن العمل (15 عامًا) ؛ تم استكشاف جميع الخيارات لتقليل الضرر أو تجربتها ، بما في ذلك اتخاذ إجراءات قانونية أو قضائية ضد الوالدين وأصحاب العمل ، أو وضع الطفل في رعاية بديلة لمنع استغلاله ؛ الطفل الذي يتراوح عمره بين 15 و 18 عامًا يرفض المزيد من المساعدة الاجتماعية أو دعم إدارة الحالة ؛ كانت خطة الحالة ناجحة ، ولم تعد هناك حاجة إلى الدعم ؛ تم أخذ المصلحة الفضلى للطفل في الاعتبار بشكل كامل وتقديم أكبر قدر ممكن من الدعم.</a:t>
            </a:r>
            <a:endParaRPr dirty="0"/>
          </a:p>
        </p:txBody>
      </p:sp>
      <p:sp>
        <p:nvSpPr>
          <p:cNvPr id="646" name="Google Shape;646;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JO" sz="2000" dirty="0"/>
              <a:t>ضع سياق لهذه الشريحة بناءً على التعليقات الواردة من المشاركين في الجلسة 6. المهارات الأساسية حيث تمت تغطية تحديد الهوية.</a:t>
            </a:r>
            <a:endParaRPr dirty="0"/>
          </a:p>
        </p:txBody>
      </p:sp>
      <p:sp>
        <p:nvSpPr>
          <p:cNvPr id="303" name="Google Shape;30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51"/>
          <p:cNvSpPr txBox="1">
            <a:spLocks noGrp="1"/>
          </p:cNvSpPr>
          <p:nvPr>
            <p:ph type="title"/>
          </p:nvPr>
        </p:nvSpPr>
        <p:spPr>
          <a:xfrm>
            <a:off x="6712238" y="4570639"/>
            <a:ext cx="48892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5E79"/>
              </a:buClr>
              <a:buSzPts val="4000"/>
              <a:buFont typeface="Helvetica Neue"/>
              <a:buNone/>
              <a:defRPr sz="4000" b="1">
                <a:solidFill>
                  <a:srgbClr val="405E7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 name="Google Shape;14;p51"/>
          <p:cNvPicPr preferRelativeResize="0"/>
          <p:nvPr/>
        </p:nvPicPr>
        <p:blipFill rotWithShape="1">
          <a:blip r:embed="rId2">
            <a:alphaModFix/>
          </a:blip>
          <a:srcRect l="30622" t="-2" r="34584"/>
          <a:stretch/>
        </p:blipFill>
        <p:spPr>
          <a:xfrm>
            <a:off x="0" y="14990"/>
            <a:ext cx="4242216" cy="6858000"/>
          </a:xfrm>
          <a:prstGeom prst="rect">
            <a:avLst/>
          </a:prstGeom>
          <a:noFill/>
          <a:ln>
            <a:noFill/>
          </a:ln>
        </p:spPr>
      </p:pic>
      <p:cxnSp>
        <p:nvCxnSpPr>
          <p:cNvPr id="15" name="Google Shape;15;p51"/>
          <p:cNvCxnSpPr/>
          <p:nvPr/>
        </p:nvCxnSpPr>
        <p:spPr>
          <a:xfrm>
            <a:off x="4737140" y="6016980"/>
            <a:ext cx="7454860" cy="0"/>
          </a:xfrm>
          <a:prstGeom prst="straightConnector1">
            <a:avLst/>
          </a:prstGeom>
          <a:noFill/>
          <a:ln w="9525" cap="flat" cmpd="sng">
            <a:solidFill>
              <a:srgbClr val="405E79"/>
            </a:solidFill>
            <a:prstDash val="solid"/>
            <a:miter lim="800000"/>
            <a:headEnd type="none" w="sm" len="sm"/>
            <a:tailEnd type="none" w="sm" len="sm"/>
          </a:ln>
        </p:spPr>
      </p:cxnSp>
      <p:pic>
        <p:nvPicPr>
          <p:cNvPr id="16" name="Google Shape;16;p51"/>
          <p:cNvPicPr preferRelativeResize="0"/>
          <p:nvPr/>
        </p:nvPicPr>
        <p:blipFill rotWithShape="1">
          <a:blip r:embed="rId3">
            <a:alphaModFix/>
          </a:blip>
          <a:srcRect/>
          <a:stretch/>
        </p:blipFill>
        <p:spPr>
          <a:xfrm>
            <a:off x="4603790" y="3746756"/>
            <a:ext cx="1956048" cy="202866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67"/>
        <p:cNvGrpSpPr/>
        <p:nvPr/>
      </p:nvGrpSpPr>
      <p:grpSpPr>
        <a:xfrm>
          <a:off x="0" y="0"/>
          <a:ext cx="0" cy="0"/>
          <a:chOff x="0" y="0"/>
          <a:chExt cx="0" cy="0"/>
        </a:xfrm>
      </p:grpSpPr>
      <p:sp>
        <p:nvSpPr>
          <p:cNvPr id="68" name="Google Shape;68;p60"/>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 name="Google Shape;69;p60"/>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60"/>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1" name="Google Shape;71;p60"/>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72" name="Google Shape;72;p60"/>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60"/>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plit - Green">
  <p:cSld name="Split - Green">
    <p:spTree>
      <p:nvGrpSpPr>
        <p:cNvPr id="1" name="Shape 74"/>
        <p:cNvGrpSpPr/>
        <p:nvPr/>
      </p:nvGrpSpPr>
      <p:grpSpPr>
        <a:xfrm>
          <a:off x="0" y="0"/>
          <a:ext cx="0" cy="0"/>
          <a:chOff x="0" y="0"/>
          <a:chExt cx="0" cy="0"/>
        </a:xfrm>
      </p:grpSpPr>
      <p:sp>
        <p:nvSpPr>
          <p:cNvPr id="75" name="Google Shape;75;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61"/>
          <p:cNvSpPr/>
          <p:nvPr/>
        </p:nvSpPr>
        <p:spPr>
          <a:xfrm>
            <a:off x="0" y="0"/>
            <a:ext cx="357254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16794"/>
              </a:solidFill>
              <a:latin typeface="Calibri"/>
              <a:ea typeface="Calibri"/>
              <a:cs typeface="Calibri"/>
              <a:sym typeface="Calibri"/>
            </a:endParaRPr>
          </a:p>
        </p:txBody>
      </p:sp>
      <p:pic>
        <p:nvPicPr>
          <p:cNvPr id="77" name="Google Shape;77;p61"/>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78" name="Google Shape;78;p61"/>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3200"/>
              <a:buNone/>
              <a:defRPr sz="3200" b="1">
                <a:solidFill>
                  <a:schemeClr val="accent2"/>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61"/>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4"/>
              </a:buClr>
              <a:buSzPts val="2800"/>
              <a:buChar char="•"/>
              <a:defRPr>
                <a:solidFill>
                  <a:schemeClr val="dk1"/>
                </a:solidFill>
              </a:defRPr>
            </a:lvl1pPr>
            <a:lvl2pPr marL="914400" lvl="1" indent="-381000" algn="l">
              <a:lnSpc>
                <a:spcPct val="90000"/>
              </a:lnSpc>
              <a:spcBef>
                <a:spcPts val="500"/>
              </a:spcBef>
              <a:spcAft>
                <a:spcPts val="0"/>
              </a:spcAft>
              <a:buClr>
                <a:schemeClr val="accent4"/>
              </a:buClr>
              <a:buSzPts val="2400"/>
              <a:buChar char="•"/>
              <a:defRPr>
                <a:solidFill>
                  <a:schemeClr val="dk1"/>
                </a:solidFill>
              </a:defRPr>
            </a:lvl2pPr>
            <a:lvl3pPr marL="1371600" lvl="2" indent="-355600" algn="l">
              <a:lnSpc>
                <a:spcPct val="90000"/>
              </a:lnSpc>
              <a:spcBef>
                <a:spcPts val="500"/>
              </a:spcBef>
              <a:spcAft>
                <a:spcPts val="0"/>
              </a:spcAft>
              <a:buClr>
                <a:schemeClr val="accent4"/>
              </a:buClr>
              <a:buSzPts val="2000"/>
              <a:buChar char="•"/>
              <a:defRPr>
                <a:solidFill>
                  <a:schemeClr val="dk1"/>
                </a:solidFill>
              </a:defRPr>
            </a:lvl3pPr>
            <a:lvl4pPr marL="1828800" lvl="3" indent="-342900" algn="l">
              <a:lnSpc>
                <a:spcPct val="90000"/>
              </a:lnSpc>
              <a:spcBef>
                <a:spcPts val="500"/>
              </a:spcBef>
              <a:spcAft>
                <a:spcPts val="0"/>
              </a:spcAft>
              <a:buClr>
                <a:schemeClr val="accent4"/>
              </a:buClr>
              <a:buSzPts val="1800"/>
              <a:buChar char="•"/>
              <a:defRPr>
                <a:solidFill>
                  <a:schemeClr val="dk1"/>
                </a:solidFill>
              </a:defRPr>
            </a:lvl4pPr>
            <a:lvl5pPr marL="2286000" lvl="4" indent="-342900" algn="l">
              <a:lnSpc>
                <a:spcPct val="90000"/>
              </a:lnSpc>
              <a:spcBef>
                <a:spcPts val="500"/>
              </a:spcBef>
              <a:spcAft>
                <a:spcPts val="0"/>
              </a:spcAft>
              <a:buClr>
                <a:schemeClr val="accent4"/>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61"/>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81"/>
        <p:cNvGrpSpPr/>
        <p:nvPr/>
      </p:nvGrpSpPr>
      <p:grpSpPr>
        <a:xfrm>
          <a:off x="0" y="0"/>
          <a:ext cx="0" cy="0"/>
          <a:chOff x="0" y="0"/>
          <a:chExt cx="0" cy="0"/>
        </a:xfrm>
      </p:grpSpPr>
      <p:sp>
        <p:nvSpPr>
          <p:cNvPr id="82" name="Google Shape;82;p62"/>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 name="Google Shape;83;p62"/>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 name="Google Shape;84;p62"/>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5" name="Google Shape;85;p62"/>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86" name="Google Shape;86;p6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6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88"/>
        <p:cNvGrpSpPr/>
        <p:nvPr/>
      </p:nvGrpSpPr>
      <p:grpSpPr>
        <a:xfrm>
          <a:off x="0" y="0"/>
          <a:ext cx="0" cy="0"/>
          <a:chOff x="0" y="0"/>
          <a:chExt cx="0" cy="0"/>
        </a:xfrm>
      </p:grpSpPr>
      <p:sp>
        <p:nvSpPr>
          <p:cNvPr id="89" name="Google Shape;89;p6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90" name="Google Shape;90;p6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91" name="Google Shape;91;p6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 name="Google Shape;92;p6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6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plit - Purple">
  <p:cSld name="Split - Purple">
    <p:spTree>
      <p:nvGrpSpPr>
        <p:cNvPr id="1" name="Shape 94"/>
        <p:cNvGrpSpPr/>
        <p:nvPr/>
      </p:nvGrpSpPr>
      <p:grpSpPr>
        <a:xfrm>
          <a:off x="0" y="0"/>
          <a:ext cx="0" cy="0"/>
          <a:chOff x="0" y="0"/>
          <a:chExt cx="0" cy="0"/>
        </a:xfrm>
      </p:grpSpPr>
      <p:sp>
        <p:nvSpPr>
          <p:cNvPr id="95" name="Google Shape;95;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64"/>
          <p:cNvSpPr/>
          <p:nvPr/>
        </p:nvSpPr>
        <p:spPr>
          <a:xfrm>
            <a:off x="0" y="0"/>
            <a:ext cx="357254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16794"/>
              </a:solidFill>
              <a:latin typeface="Calibri"/>
              <a:ea typeface="Calibri"/>
              <a:cs typeface="Calibri"/>
              <a:sym typeface="Calibri"/>
            </a:endParaRPr>
          </a:p>
        </p:txBody>
      </p:sp>
      <p:pic>
        <p:nvPicPr>
          <p:cNvPr id="97" name="Google Shape;97;p64"/>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98" name="Google Shape;98;p64"/>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6794"/>
              </a:buClr>
              <a:buSzPts val="3200"/>
              <a:buNone/>
              <a:defRPr sz="3200" b="1">
                <a:solidFill>
                  <a:srgbClr val="026794"/>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64"/>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64"/>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wo Column - Purple">
  <p:cSld name="Title &amp; Two Column - Purple">
    <p:spTree>
      <p:nvGrpSpPr>
        <p:cNvPr id="1" name="Shape 101"/>
        <p:cNvGrpSpPr/>
        <p:nvPr/>
      </p:nvGrpSpPr>
      <p:grpSpPr>
        <a:xfrm>
          <a:off x="0" y="0"/>
          <a:ext cx="0" cy="0"/>
          <a:chOff x="0" y="0"/>
          <a:chExt cx="0" cy="0"/>
        </a:xfrm>
      </p:grpSpPr>
      <p:sp>
        <p:nvSpPr>
          <p:cNvPr id="102" name="Google Shape;102;p65"/>
          <p:cNvSpPr/>
          <p:nvPr/>
        </p:nvSpPr>
        <p:spPr>
          <a:xfrm>
            <a:off x="0" y="0"/>
            <a:ext cx="12192000" cy="16093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3" name="Google Shape;103;p65"/>
          <p:cNvGrpSpPr/>
          <p:nvPr/>
        </p:nvGrpSpPr>
        <p:grpSpPr>
          <a:xfrm>
            <a:off x="-208788" y="0"/>
            <a:ext cx="12609576" cy="2174490"/>
            <a:chOff x="0" y="5043119"/>
            <a:chExt cx="12192000" cy="1814883"/>
          </a:xfrm>
        </p:grpSpPr>
        <p:pic>
          <p:nvPicPr>
            <p:cNvPr id="104" name="Google Shape;104;p65"/>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05" name="Google Shape;105;p65"/>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06" name="Google Shape;106;p65"/>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07" name="Google Shape;107;p65"/>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65"/>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65"/>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65"/>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65"/>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1"/>
              </a:buClr>
              <a:buSzPts val="2400"/>
              <a:buChar char="•"/>
              <a:defRPr sz="2400">
                <a:solidFill>
                  <a:schemeClr val="dk1"/>
                </a:solidFill>
              </a:defRPr>
            </a:lvl1pPr>
            <a:lvl2pPr marL="914400" lvl="1" indent="-381000" algn="l">
              <a:lnSpc>
                <a:spcPct val="90000"/>
              </a:lnSpc>
              <a:spcBef>
                <a:spcPts val="500"/>
              </a:spcBef>
              <a:spcAft>
                <a:spcPts val="0"/>
              </a:spcAft>
              <a:buClr>
                <a:schemeClr val="accent1"/>
              </a:buClr>
              <a:buSzPts val="2400"/>
              <a:buChar char="•"/>
              <a:defRPr sz="2400">
                <a:solidFill>
                  <a:schemeClr val="dk1"/>
                </a:solidFill>
              </a:defRPr>
            </a:lvl2pPr>
            <a:lvl3pPr marL="1371600" lvl="2" indent="-381000" algn="l">
              <a:lnSpc>
                <a:spcPct val="90000"/>
              </a:lnSpc>
              <a:spcBef>
                <a:spcPts val="500"/>
              </a:spcBef>
              <a:spcAft>
                <a:spcPts val="0"/>
              </a:spcAft>
              <a:buClr>
                <a:schemeClr val="accent1"/>
              </a:buClr>
              <a:buSzPts val="2400"/>
              <a:buChar char="•"/>
              <a:defRPr sz="2400">
                <a:solidFill>
                  <a:schemeClr val="dk1"/>
                </a:solidFill>
              </a:defRPr>
            </a:lvl3pPr>
            <a:lvl4pPr marL="1828800" lvl="3" indent="-381000" algn="l">
              <a:lnSpc>
                <a:spcPct val="90000"/>
              </a:lnSpc>
              <a:spcBef>
                <a:spcPts val="500"/>
              </a:spcBef>
              <a:spcAft>
                <a:spcPts val="0"/>
              </a:spcAft>
              <a:buClr>
                <a:schemeClr val="accent1"/>
              </a:buClr>
              <a:buSzPts val="2400"/>
              <a:buChar char="•"/>
              <a:defRPr sz="2400">
                <a:solidFill>
                  <a:schemeClr val="dk1"/>
                </a:solidFill>
              </a:defRPr>
            </a:lvl4pPr>
            <a:lvl5pPr marL="2286000" lvl="4" indent="-381000" algn="l">
              <a:lnSpc>
                <a:spcPct val="90000"/>
              </a:lnSpc>
              <a:spcBef>
                <a:spcPts val="500"/>
              </a:spcBef>
              <a:spcAft>
                <a:spcPts val="0"/>
              </a:spcAft>
              <a:buClr>
                <a:schemeClr val="accent1"/>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65"/>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65"/>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1"/>
              </a:buClr>
              <a:buSzPts val="2400"/>
              <a:buChar char="•"/>
              <a:defRPr sz="2400">
                <a:solidFill>
                  <a:schemeClr val="dk1"/>
                </a:solidFill>
              </a:defRPr>
            </a:lvl1pPr>
            <a:lvl2pPr marL="914400" lvl="1" indent="-381000" algn="l">
              <a:lnSpc>
                <a:spcPct val="90000"/>
              </a:lnSpc>
              <a:spcBef>
                <a:spcPts val="500"/>
              </a:spcBef>
              <a:spcAft>
                <a:spcPts val="0"/>
              </a:spcAft>
              <a:buClr>
                <a:schemeClr val="accent1"/>
              </a:buClr>
              <a:buSzPts val="2400"/>
              <a:buChar char="•"/>
              <a:defRPr sz="2400">
                <a:solidFill>
                  <a:schemeClr val="dk1"/>
                </a:solidFill>
              </a:defRPr>
            </a:lvl2pPr>
            <a:lvl3pPr marL="1371600" lvl="2" indent="-381000" algn="l">
              <a:lnSpc>
                <a:spcPct val="90000"/>
              </a:lnSpc>
              <a:spcBef>
                <a:spcPts val="500"/>
              </a:spcBef>
              <a:spcAft>
                <a:spcPts val="0"/>
              </a:spcAft>
              <a:buClr>
                <a:schemeClr val="accent1"/>
              </a:buClr>
              <a:buSzPts val="2400"/>
              <a:buChar char="•"/>
              <a:defRPr sz="2400">
                <a:solidFill>
                  <a:schemeClr val="dk1"/>
                </a:solidFill>
              </a:defRPr>
            </a:lvl3pPr>
            <a:lvl4pPr marL="1828800" lvl="3" indent="-381000" algn="l">
              <a:lnSpc>
                <a:spcPct val="90000"/>
              </a:lnSpc>
              <a:spcBef>
                <a:spcPts val="500"/>
              </a:spcBef>
              <a:spcAft>
                <a:spcPts val="0"/>
              </a:spcAft>
              <a:buClr>
                <a:schemeClr val="accent1"/>
              </a:buClr>
              <a:buSzPts val="2400"/>
              <a:buChar char="•"/>
              <a:defRPr sz="2400">
                <a:solidFill>
                  <a:schemeClr val="dk1"/>
                </a:solidFill>
              </a:defRPr>
            </a:lvl4pPr>
            <a:lvl5pPr marL="2286000" lvl="4" indent="-381000" algn="l">
              <a:lnSpc>
                <a:spcPct val="90000"/>
              </a:lnSpc>
              <a:spcBef>
                <a:spcPts val="500"/>
              </a:spcBef>
              <a:spcAft>
                <a:spcPts val="0"/>
              </a:spcAft>
              <a:buClr>
                <a:schemeClr val="accent1"/>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14"/>
        <p:cNvGrpSpPr/>
        <p:nvPr/>
      </p:nvGrpSpPr>
      <p:grpSpPr>
        <a:xfrm>
          <a:off x="0" y="0"/>
          <a:ext cx="0" cy="0"/>
          <a:chOff x="0" y="0"/>
          <a:chExt cx="0" cy="0"/>
        </a:xfrm>
      </p:grpSpPr>
      <p:grpSp>
        <p:nvGrpSpPr>
          <p:cNvPr id="115" name="Google Shape;115;p66"/>
          <p:cNvGrpSpPr/>
          <p:nvPr/>
        </p:nvGrpSpPr>
        <p:grpSpPr>
          <a:xfrm>
            <a:off x="0" y="5303520"/>
            <a:ext cx="12192000" cy="1639827"/>
            <a:chOff x="0" y="5303520"/>
            <a:chExt cx="12192000" cy="1639827"/>
          </a:xfrm>
        </p:grpSpPr>
        <p:pic>
          <p:nvPicPr>
            <p:cNvPr id="116" name="Google Shape;116;p66"/>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17" name="Google Shape;117;p66"/>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18" name="Google Shape;118;p6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66"/>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6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 &amp; Text - Green">
  <p:cSld name="Image &amp; Text - Green">
    <p:spTree>
      <p:nvGrpSpPr>
        <p:cNvPr id="1" name="Shape 121"/>
        <p:cNvGrpSpPr/>
        <p:nvPr/>
      </p:nvGrpSpPr>
      <p:grpSpPr>
        <a:xfrm>
          <a:off x="0" y="0"/>
          <a:ext cx="0" cy="0"/>
          <a:chOff x="0" y="0"/>
          <a:chExt cx="0" cy="0"/>
        </a:xfrm>
      </p:grpSpPr>
      <p:sp>
        <p:nvSpPr>
          <p:cNvPr id="122" name="Google Shape;122;p67"/>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200"/>
              <a:buFont typeface="Helvetica Neue"/>
              <a:buNone/>
              <a:defRPr sz="32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23" name="Google Shape;123;p67"/>
          <p:cNvCxnSpPr/>
          <p:nvPr/>
        </p:nvCxnSpPr>
        <p:spPr>
          <a:xfrm rot="10800000" flipH="1">
            <a:off x="5027117" y="1509236"/>
            <a:ext cx="6806284" cy="17612"/>
          </a:xfrm>
          <a:prstGeom prst="straightConnector1">
            <a:avLst/>
          </a:prstGeom>
          <a:noFill/>
          <a:ln w="9525" cap="flat" cmpd="sng">
            <a:solidFill>
              <a:schemeClr val="accent4"/>
            </a:solidFill>
            <a:prstDash val="solid"/>
            <a:miter lim="800000"/>
            <a:headEnd type="none" w="sm" len="sm"/>
            <a:tailEnd type="none" w="sm" len="sm"/>
          </a:ln>
        </p:spPr>
      </p:cxnSp>
      <p:sp>
        <p:nvSpPr>
          <p:cNvPr id="124" name="Google Shape;124;p67"/>
          <p:cNvSpPr/>
          <p:nvPr/>
        </p:nvSpPr>
        <p:spPr>
          <a:xfrm>
            <a:off x="9351335" y="1467293"/>
            <a:ext cx="2482066" cy="78223"/>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67"/>
          <p:cNvSpPr>
            <a:spLocks noGrp="1"/>
          </p:cNvSpPr>
          <p:nvPr>
            <p:ph type="pic" idx="2"/>
          </p:nvPr>
        </p:nvSpPr>
        <p:spPr>
          <a:xfrm>
            <a:off x="0" y="0"/>
            <a:ext cx="4340225" cy="6858000"/>
          </a:xfrm>
          <a:prstGeom prst="rect">
            <a:avLst/>
          </a:prstGeom>
          <a:noFill/>
          <a:ln>
            <a:noFill/>
          </a:ln>
        </p:spPr>
      </p:sp>
      <p:sp>
        <p:nvSpPr>
          <p:cNvPr id="126" name="Google Shape;126;p67"/>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Text with Dots- Green">
  <p:cSld name="Title &amp; Text with Dots- Green">
    <p:spTree>
      <p:nvGrpSpPr>
        <p:cNvPr id="1" name="Shape 127"/>
        <p:cNvGrpSpPr/>
        <p:nvPr/>
      </p:nvGrpSpPr>
      <p:grpSpPr>
        <a:xfrm>
          <a:off x="0" y="0"/>
          <a:ext cx="0" cy="0"/>
          <a:chOff x="0" y="0"/>
          <a:chExt cx="0" cy="0"/>
        </a:xfrm>
      </p:grpSpPr>
      <p:grpSp>
        <p:nvGrpSpPr>
          <p:cNvPr id="128" name="Google Shape;128;p68"/>
          <p:cNvGrpSpPr/>
          <p:nvPr/>
        </p:nvGrpSpPr>
        <p:grpSpPr>
          <a:xfrm>
            <a:off x="0" y="5303520"/>
            <a:ext cx="12192000" cy="1639827"/>
            <a:chOff x="0" y="5303520"/>
            <a:chExt cx="12192000" cy="1639827"/>
          </a:xfrm>
        </p:grpSpPr>
        <p:pic>
          <p:nvPicPr>
            <p:cNvPr id="129" name="Google Shape;129;p68"/>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30" name="Google Shape;130;p68"/>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31" name="Google Shape;131;p68"/>
          <p:cNvSpPr txBox="1">
            <a:spLocks noGrp="1"/>
          </p:cNvSpPr>
          <p:nvPr>
            <p:ph type="title"/>
          </p:nvPr>
        </p:nvSpPr>
        <p:spPr>
          <a:xfrm>
            <a:off x="656022" y="365125"/>
            <a:ext cx="1082001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68"/>
          <p:cNvSpPr txBox="1">
            <a:spLocks noGrp="1"/>
          </p:cNvSpPr>
          <p:nvPr>
            <p:ph type="body" idx="1"/>
          </p:nvPr>
        </p:nvSpPr>
        <p:spPr>
          <a:xfrm>
            <a:off x="656022" y="1690688"/>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68"/>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34"/>
        <p:cNvGrpSpPr/>
        <p:nvPr/>
      </p:nvGrpSpPr>
      <p:grpSpPr>
        <a:xfrm>
          <a:off x="0" y="0"/>
          <a:ext cx="0" cy="0"/>
          <a:chOff x="0" y="0"/>
          <a:chExt cx="0" cy="0"/>
        </a:xfrm>
      </p:grpSpPr>
      <p:sp>
        <p:nvSpPr>
          <p:cNvPr id="135" name="Google Shape;135;p69"/>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36" name="Google Shape;136;p69"/>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37" name="Google Shape;137;p69"/>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69"/>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69"/>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Blue Background">
  <p:cSld name="Cover - Blue Background">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52"/>
          <p:cNvSpPr/>
          <p:nvPr/>
        </p:nvSpPr>
        <p:spPr>
          <a:xfrm>
            <a:off x="0" y="0"/>
            <a:ext cx="12192000" cy="6858000"/>
          </a:xfrm>
          <a:prstGeom prst="rect">
            <a:avLst/>
          </a:prstGeom>
          <a:solidFill>
            <a:srgbClr val="026794">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52"/>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2"/>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52"/>
          <p:cNvSpPr/>
          <p:nvPr/>
        </p:nvSpPr>
        <p:spPr>
          <a:xfrm>
            <a:off x="5083215" y="2704632"/>
            <a:ext cx="2025570" cy="119131"/>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40"/>
        <p:cNvGrpSpPr/>
        <p:nvPr/>
      </p:nvGrpSpPr>
      <p:grpSpPr>
        <a:xfrm>
          <a:off x="0" y="0"/>
          <a:ext cx="0" cy="0"/>
          <a:chOff x="0" y="0"/>
          <a:chExt cx="0" cy="0"/>
        </a:xfrm>
      </p:grpSpPr>
      <p:sp>
        <p:nvSpPr>
          <p:cNvPr id="141" name="Google Shape;141;p70"/>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70"/>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70"/>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4" name="Google Shape;144;p70"/>
          <p:cNvGrpSpPr/>
          <p:nvPr/>
        </p:nvGrpSpPr>
        <p:grpSpPr>
          <a:xfrm>
            <a:off x="0" y="5303520"/>
            <a:ext cx="12192000" cy="1639827"/>
            <a:chOff x="0" y="5303520"/>
            <a:chExt cx="12192000" cy="1639827"/>
          </a:xfrm>
        </p:grpSpPr>
        <p:pic>
          <p:nvPicPr>
            <p:cNvPr id="145" name="Google Shape;145;p70"/>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46" name="Google Shape;146;p70"/>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147"/>
        <p:cNvGrpSpPr/>
        <p:nvPr/>
      </p:nvGrpSpPr>
      <p:grpSpPr>
        <a:xfrm>
          <a:off x="0" y="0"/>
          <a:ext cx="0" cy="0"/>
          <a:chOff x="0" y="0"/>
          <a:chExt cx="0" cy="0"/>
        </a:xfrm>
      </p:grpSpPr>
      <p:sp>
        <p:nvSpPr>
          <p:cNvPr id="148" name="Google Shape;148;p71"/>
          <p:cNvSpPr/>
          <p:nvPr/>
        </p:nvSpPr>
        <p:spPr>
          <a:xfrm>
            <a:off x="0" y="0"/>
            <a:ext cx="12192000" cy="6858000"/>
          </a:xfrm>
          <a:prstGeom prst="rect">
            <a:avLst/>
          </a:prstGeom>
          <a:solidFill>
            <a:srgbClr val="35B2B4">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7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7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71"/>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152"/>
        <p:cNvGrpSpPr/>
        <p:nvPr/>
      </p:nvGrpSpPr>
      <p:grpSpPr>
        <a:xfrm>
          <a:off x="0" y="0"/>
          <a:ext cx="0" cy="0"/>
          <a:chOff x="0" y="0"/>
          <a:chExt cx="0" cy="0"/>
        </a:xfrm>
      </p:grpSpPr>
      <p:sp>
        <p:nvSpPr>
          <p:cNvPr id="153" name="Google Shape;153;p72"/>
          <p:cNvSpPr/>
          <p:nvPr/>
        </p:nvSpPr>
        <p:spPr>
          <a:xfrm>
            <a:off x="0" y="0"/>
            <a:ext cx="12192000" cy="6858000"/>
          </a:xfrm>
          <a:prstGeom prst="rect">
            <a:avLst/>
          </a:prstGeom>
          <a:solidFill>
            <a:srgbClr val="95CD7A">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72"/>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72"/>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72"/>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amp; Text - Blue">
  <p:cSld name="Image &amp; Text - Blue">
    <p:spTree>
      <p:nvGrpSpPr>
        <p:cNvPr id="1" name="Shape 157"/>
        <p:cNvGrpSpPr/>
        <p:nvPr/>
      </p:nvGrpSpPr>
      <p:grpSpPr>
        <a:xfrm>
          <a:off x="0" y="0"/>
          <a:ext cx="0" cy="0"/>
          <a:chOff x="0" y="0"/>
          <a:chExt cx="0" cy="0"/>
        </a:xfrm>
      </p:grpSpPr>
      <p:sp>
        <p:nvSpPr>
          <p:cNvPr id="158" name="Google Shape;158;p73"/>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200"/>
              <a:buFont typeface="Helvetica Neue"/>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59" name="Google Shape;159;p73"/>
          <p:cNvCxnSpPr/>
          <p:nvPr/>
        </p:nvCxnSpPr>
        <p:spPr>
          <a:xfrm rot="10800000" flipH="1">
            <a:off x="5027117" y="1509236"/>
            <a:ext cx="6806284" cy="17612"/>
          </a:xfrm>
          <a:prstGeom prst="straightConnector1">
            <a:avLst/>
          </a:prstGeom>
          <a:noFill/>
          <a:ln w="9525" cap="flat" cmpd="sng">
            <a:solidFill>
              <a:schemeClr val="accent3"/>
            </a:solidFill>
            <a:prstDash val="solid"/>
            <a:miter lim="800000"/>
            <a:headEnd type="none" w="sm" len="sm"/>
            <a:tailEnd type="none" w="sm" len="sm"/>
          </a:ln>
        </p:spPr>
      </p:cxnSp>
      <p:sp>
        <p:nvSpPr>
          <p:cNvPr id="160" name="Google Shape;160;p73"/>
          <p:cNvSpPr/>
          <p:nvPr/>
        </p:nvSpPr>
        <p:spPr>
          <a:xfrm>
            <a:off x="9351335" y="1467293"/>
            <a:ext cx="2482066" cy="78223"/>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73"/>
          <p:cNvSpPr>
            <a:spLocks noGrp="1"/>
          </p:cNvSpPr>
          <p:nvPr>
            <p:ph type="pic" idx="2"/>
          </p:nvPr>
        </p:nvSpPr>
        <p:spPr>
          <a:xfrm>
            <a:off x="0" y="0"/>
            <a:ext cx="4340225" cy="6858000"/>
          </a:xfrm>
          <a:prstGeom prst="rect">
            <a:avLst/>
          </a:prstGeom>
          <a:noFill/>
          <a:ln>
            <a:noFill/>
          </a:ln>
        </p:spPr>
      </p:sp>
      <p:sp>
        <p:nvSpPr>
          <p:cNvPr id="162" name="Google Shape;162;p73"/>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mage &amp; Text - Purple">
  <p:cSld name="Image &amp; Text - Purple">
    <p:spTree>
      <p:nvGrpSpPr>
        <p:cNvPr id="1" name="Shape 163"/>
        <p:cNvGrpSpPr/>
        <p:nvPr/>
      </p:nvGrpSpPr>
      <p:grpSpPr>
        <a:xfrm>
          <a:off x="0" y="0"/>
          <a:ext cx="0" cy="0"/>
          <a:chOff x="0" y="0"/>
          <a:chExt cx="0" cy="0"/>
        </a:xfrm>
      </p:grpSpPr>
      <p:sp>
        <p:nvSpPr>
          <p:cNvPr id="164" name="Google Shape;164;p74"/>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200"/>
              <a:buFont typeface="Helvetica Neue"/>
              <a:buNone/>
              <a:defRPr sz="32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65" name="Google Shape;165;p74"/>
          <p:cNvCxnSpPr/>
          <p:nvPr/>
        </p:nvCxnSpPr>
        <p:spPr>
          <a:xfrm rot="10800000" flipH="1">
            <a:off x="5027117" y="1509236"/>
            <a:ext cx="6806284" cy="17612"/>
          </a:xfrm>
          <a:prstGeom prst="straightConnector1">
            <a:avLst/>
          </a:prstGeom>
          <a:noFill/>
          <a:ln w="9525" cap="flat" cmpd="sng">
            <a:solidFill>
              <a:schemeClr val="accent1"/>
            </a:solidFill>
            <a:prstDash val="solid"/>
            <a:miter lim="800000"/>
            <a:headEnd type="none" w="sm" len="sm"/>
            <a:tailEnd type="none" w="sm" len="sm"/>
          </a:ln>
        </p:spPr>
      </p:cxnSp>
      <p:sp>
        <p:nvSpPr>
          <p:cNvPr id="166" name="Google Shape;166;p74"/>
          <p:cNvSpPr/>
          <p:nvPr/>
        </p:nvSpPr>
        <p:spPr>
          <a:xfrm>
            <a:off x="9351335" y="1467293"/>
            <a:ext cx="2482066" cy="78223"/>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74"/>
          <p:cNvSpPr>
            <a:spLocks noGrp="1"/>
          </p:cNvSpPr>
          <p:nvPr>
            <p:ph type="pic" idx="2"/>
          </p:nvPr>
        </p:nvSpPr>
        <p:spPr>
          <a:xfrm>
            <a:off x="0" y="0"/>
            <a:ext cx="4340225" cy="6858000"/>
          </a:xfrm>
          <a:prstGeom prst="rect">
            <a:avLst/>
          </a:prstGeom>
          <a:noFill/>
          <a:ln>
            <a:noFill/>
          </a:ln>
        </p:spPr>
      </p:sp>
      <p:sp>
        <p:nvSpPr>
          <p:cNvPr id="168" name="Google Shape;168;p74"/>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mage &amp; Text - Teal">
  <p:cSld name="Image &amp; Text - Teal">
    <p:spTree>
      <p:nvGrpSpPr>
        <p:cNvPr id="1" name="Shape 169"/>
        <p:cNvGrpSpPr/>
        <p:nvPr/>
      </p:nvGrpSpPr>
      <p:grpSpPr>
        <a:xfrm>
          <a:off x="0" y="0"/>
          <a:ext cx="0" cy="0"/>
          <a:chOff x="0" y="0"/>
          <a:chExt cx="0" cy="0"/>
        </a:xfrm>
      </p:grpSpPr>
      <p:sp>
        <p:nvSpPr>
          <p:cNvPr id="170" name="Google Shape;170;p75"/>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200"/>
              <a:buFont typeface="Helvetica Neue"/>
              <a:buNone/>
              <a:defRPr sz="32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71" name="Google Shape;171;p75"/>
          <p:cNvCxnSpPr/>
          <p:nvPr/>
        </p:nvCxnSpPr>
        <p:spPr>
          <a:xfrm rot="10800000" flipH="1">
            <a:off x="5027117" y="1509236"/>
            <a:ext cx="6806284" cy="17612"/>
          </a:xfrm>
          <a:prstGeom prst="straightConnector1">
            <a:avLst/>
          </a:prstGeom>
          <a:noFill/>
          <a:ln w="9525" cap="flat" cmpd="sng">
            <a:solidFill>
              <a:schemeClr val="accent6"/>
            </a:solidFill>
            <a:prstDash val="solid"/>
            <a:miter lim="800000"/>
            <a:headEnd type="none" w="sm" len="sm"/>
            <a:tailEnd type="none" w="sm" len="sm"/>
          </a:ln>
        </p:spPr>
      </p:cxnSp>
      <p:sp>
        <p:nvSpPr>
          <p:cNvPr id="172" name="Google Shape;172;p75"/>
          <p:cNvSpPr/>
          <p:nvPr/>
        </p:nvSpPr>
        <p:spPr>
          <a:xfrm>
            <a:off x="9351335" y="1467293"/>
            <a:ext cx="2482066" cy="78223"/>
          </a:xfrm>
          <a:prstGeom prst="rect">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75"/>
          <p:cNvSpPr>
            <a:spLocks noGrp="1"/>
          </p:cNvSpPr>
          <p:nvPr>
            <p:ph type="pic" idx="2"/>
          </p:nvPr>
        </p:nvSpPr>
        <p:spPr>
          <a:xfrm>
            <a:off x="0" y="0"/>
            <a:ext cx="4340225" cy="6858000"/>
          </a:xfrm>
          <a:prstGeom prst="rect">
            <a:avLst/>
          </a:prstGeom>
          <a:noFill/>
          <a:ln>
            <a:noFill/>
          </a:ln>
        </p:spPr>
      </p:sp>
      <p:sp>
        <p:nvSpPr>
          <p:cNvPr id="174" name="Google Shape;174;p75"/>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mp; Two Column - Blue">
  <p:cSld name="Title &amp; Two Column - Blue">
    <p:spTree>
      <p:nvGrpSpPr>
        <p:cNvPr id="1" name="Shape 175"/>
        <p:cNvGrpSpPr/>
        <p:nvPr/>
      </p:nvGrpSpPr>
      <p:grpSpPr>
        <a:xfrm>
          <a:off x="0" y="0"/>
          <a:ext cx="0" cy="0"/>
          <a:chOff x="0" y="0"/>
          <a:chExt cx="0" cy="0"/>
        </a:xfrm>
      </p:grpSpPr>
      <p:sp>
        <p:nvSpPr>
          <p:cNvPr id="176" name="Google Shape;176;p76"/>
          <p:cNvSpPr/>
          <p:nvPr/>
        </p:nvSpPr>
        <p:spPr>
          <a:xfrm>
            <a:off x="0" y="0"/>
            <a:ext cx="12192000" cy="1609344"/>
          </a:xfrm>
          <a:prstGeom prst="rect">
            <a:avLst/>
          </a:prstGeom>
          <a:solidFill>
            <a:srgbClr val="01679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77" name="Google Shape;177;p76"/>
          <p:cNvGrpSpPr/>
          <p:nvPr/>
        </p:nvGrpSpPr>
        <p:grpSpPr>
          <a:xfrm>
            <a:off x="-208788" y="0"/>
            <a:ext cx="12609576" cy="2174490"/>
            <a:chOff x="0" y="5043119"/>
            <a:chExt cx="12192000" cy="1814883"/>
          </a:xfrm>
        </p:grpSpPr>
        <p:pic>
          <p:nvPicPr>
            <p:cNvPr id="178" name="Google Shape;178;p76"/>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79" name="Google Shape;179;p76"/>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80" name="Google Shape;180;p76"/>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81" name="Google Shape;181;p76"/>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76"/>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76"/>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76"/>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76"/>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3"/>
              </a:buClr>
              <a:buSzPts val="2400"/>
              <a:buChar char="•"/>
              <a:defRPr sz="2400">
                <a:solidFill>
                  <a:schemeClr val="dk1"/>
                </a:solidFill>
              </a:defRPr>
            </a:lvl1pPr>
            <a:lvl2pPr marL="914400" lvl="1" indent="-381000" algn="l">
              <a:lnSpc>
                <a:spcPct val="90000"/>
              </a:lnSpc>
              <a:spcBef>
                <a:spcPts val="500"/>
              </a:spcBef>
              <a:spcAft>
                <a:spcPts val="0"/>
              </a:spcAft>
              <a:buClr>
                <a:schemeClr val="accent3"/>
              </a:buClr>
              <a:buSzPts val="2400"/>
              <a:buChar char="•"/>
              <a:defRPr sz="2400">
                <a:solidFill>
                  <a:schemeClr val="dk1"/>
                </a:solidFill>
              </a:defRPr>
            </a:lvl2pPr>
            <a:lvl3pPr marL="1371600" lvl="2" indent="-381000" algn="l">
              <a:lnSpc>
                <a:spcPct val="90000"/>
              </a:lnSpc>
              <a:spcBef>
                <a:spcPts val="500"/>
              </a:spcBef>
              <a:spcAft>
                <a:spcPts val="0"/>
              </a:spcAft>
              <a:buClr>
                <a:schemeClr val="accent3"/>
              </a:buClr>
              <a:buSzPts val="2400"/>
              <a:buChar char="•"/>
              <a:defRPr sz="2400">
                <a:solidFill>
                  <a:schemeClr val="dk1"/>
                </a:solidFill>
              </a:defRPr>
            </a:lvl3pPr>
            <a:lvl4pPr marL="1828800" lvl="3" indent="-381000" algn="l">
              <a:lnSpc>
                <a:spcPct val="90000"/>
              </a:lnSpc>
              <a:spcBef>
                <a:spcPts val="500"/>
              </a:spcBef>
              <a:spcAft>
                <a:spcPts val="0"/>
              </a:spcAft>
              <a:buClr>
                <a:schemeClr val="accent3"/>
              </a:buClr>
              <a:buSzPts val="2400"/>
              <a:buChar char="•"/>
              <a:defRPr sz="2400">
                <a:solidFill>
                  <a:schemeClr val="dk1"/>
                </a:solidFill>
              </a:defRPr>
            </a:lvl4pPr>
            <a:lvl5pPr marL="2286000" lvl="4" indent="-381000" algn="l">
              <a:lnSpc>
                <a:spcPct val="90000"/>
              </a:lnSpc>
              <a:spcBef>
                <a:spcPts val="500"/>
              </a:spcBef>
              <a:spcAft>
                <a:spcPts val="0"/>
              </a:spcAft>
              <a:buClr>
                <a:schemeClr val="accent3"/>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76"/>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76"/>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3"/>
              </a:buClr>
              <a:buSzPts val="2400"/>
              <a:buChar char="•"/>
              <a:defRPr sz="2400">
                <a:solidFill>
                  <a:schemeClr val="dk1"/>
                </a:solidFill>
              </a:defRPr>
            </a:lvl1pPr>
            <a:lvl2pPr marL="914400" lvl="1" indent="-381000" algn="l">
              <a:lnSpc>
                <a:spcPct val="90000"/>
              </a:lnSpc>
              <a:spcBef>
                <a:spcPts val="500"/>
              </a:spcBef>
              <a:spcAft>
                <a:spcPts val="0"/>
              </a:spcAft>
              <a:buClr>
                <a:schemeClr val="accent3"/>
              </a:buClr>
              <a:buSzPts val="2400"/>
              <a:buChar char="•"/>
              <a:defRPr sz="2400">
                <a:solidFill>
                  <a:schemeClr val="dk1"/>
                </a:solidFill>
              </a:defRPr>
            </a:lvl2pPr>
            <a:lvl3pPr marL="1371600" lvl="2" indent="-381000" algn="l">
              <a:lnSpc>
                <a:spcPct val="90000"/>
              </a:lnSpc>
              <a:spcBef>
                <a:spcPts val="500"/>
              </a:spcBef>
              <a:spcAft>
                <a:spcPts val="0"/>
              </a:spcAft>
              <a:buClr>
                <a:schemeClr val="accent3"/>
              </a:buClr>
              <a:buSzPts val="2400"/>
              <a:buChar char="•"/>
              <a:defRPr sz="2400">
                <a:solidFill>
                  <a:schemeClr val="dk1"/>
                </a:solidFill>
              </a:defRPr>
            </a:lvl3pPr>
            <a:lvl4pPr marL="1828800" lvl="3" indent="-381000" algn="l">
              <a:lnSpc>
                <a:spcPct val="90000"/>
              </a:lnSpc>
              <a:spcBef>
                <a:spcPts val="500"/>
              </a:spcBef>
              <a:spcAft>
                <a:spcPts val="0"/>
              </a:spcAft>
              <a:buClr>
                <a:schemeClr val="accent3"/>
              </a:buClr>
              <a:buSzPts val="2400"/>
              <a:buChar char="•"/>
              <a:defRPr sz="2400">
                <a:solidFill>
                  <a:schemeClr val="dk1"/>
                </a:solidFill>
              </a:defRPr>
            </a:lvl4pPr>
            <a:lvl5pPr marL="2286000" lvl="4" indent="-381000" algn="l">
              <a:lnSpc>
                <a:spcPct val="90000"/>
              </a:lnSpc>
              <a:spcBef>
                <a:spcPts val="500"/>
              </a:spcBef>
              <a:spcAft>
                <a:spcPts val="0"/>
              </a:spcAft>
              <a:buClr>
                <a:schemeClr val="accent3"/>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mp; Two Column - Teal">
  <p:cSld name="Title &amp; Two Column - Teal">
    <p:spTree>
      <p:nvGrpSpPr>
        <p:cNvPr id="1" name="Shape 188"/>
        <p:cNvGrpSpPr/>
        <p:nvPr/>
      </p:nvGrpSpPr>
      <p:grpSpPr>
        <a:xfrm>
          <a:off x="0" y="0"/>
          <a:ext cx="0" cy="0"/>
          <a:chOff x="0" y="0"/>
          <a:chExt cx="0" cy="0"/>
        </a:xfrm>
      </p:grpSpPr>
      <p:sp>
        <p:nvSpPr>
          <p:cNvPr id="189" name="Google Shape;189;p77"/>
          <p:cNvSpPr/>
          <p:nvPr/>
        </p:nvSpPr>
        <p:spPr>
          <a:xfrm>
            <a:off x="0" y="0"/>
            <a:ext cx="12192000" cy="1609344"/>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0" name="Google Shape;190;p77"/>
          <p:cNvGrpSpPr/>
          <p:nvPr/>
        </p:nvGrpSpPr>
        <p:grpSpPr>
          <a:xfrm>
            <a:off x="-208788" y="0"/>
            <a:ext cx="12609576" cy="2174490"/>
            <a:chOff x="0" y="5043119"/>
            <a:chExt cx="12192000" cy="1814883"/>
          </a:xfrm>
        </p:grpSpPr>
        <p:pic>
          <p:nvPicPr>
            <p:cNvPr id="191" name="Google Shape;191;p77"/>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92" name="Google Shape;192;p77"/>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93" name="Google Shape;193;p77"/>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94" name="Google Shape;194;p77"/>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77"/>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77"/>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77"/>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400"/>
              <a:buNone/>
              <a:defRPr sz="2400"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77"/>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6"/>
              </a:buClr>
              <a:buSzPts val="2400"/>
              <a:buChar char="•"/>
              <a:defRPr sz="2400">
                <a:solidFill>
                  <a:schemeClr val="dk1"/>
                </a:solidFill>
              </a:defRPr>
            </a:lvl1pPr>
            <a:lvl2pPr marL="914400" lvl="1" indent="-381000" algn="l">
              <a:lnSpc>
                <a:spcPct val="90000"/>
              </a:lnSpc>
              <a:spcBef>
                <a:spcPts val="500"/>
              </a:spcBef>
              <a:spcAft>
                <a:spcPts val="0"/>
              </a:spcAft>
              <a:buClr>
                <a:schemeClr val="accent6"/>
              </a:buClr>
              <a:buSzPts val="2400"/>
              <a:buChar char="•"/>
              <a:defRPr sz="2400">
                <a:solidFill>
                  <a:schemeClr val="dk1"/>
                </a:solidFill>
              </a:defRPr>
            </a:lvl2pPr>
            <a:lvl3pPr marL="1371600" lvl="2" indent="-381000" algn="l">
              <a:lnSpc>
                <a:spcPct val="90000"/>
              </a:lnSpc>
              <a:spcBef>
                <a:spcPts val="500"/>
              </a:spcBef>
              <a:spcAft>
                <a:spcPts val="0"/>
              </a:spcAft>
              <a:buClr>
                <a:schemeClr val="accent6"/>
              </a:buClr>
              <a:buSzPts val="2400"/>
              <a:buChar char="•"/>
              <a:defRPr sz="2400">
                <a:solidFill>
                  <a:schemeClr val="dk1"/>
                </a:solidFill>
              </a:defRPr>
            </a:lvl3pPr>
            <a:lvl4pPr marL="1828800" lvl="3" indent="-381000" algn="l">
              <a:lnSpc>
                <a:spcPct val="90000"/>
              </a:lnSpc>
              <a:spcBef>
                <a:spcPts val="500"/>
              </a:spcBef>
              <a:spcAft>
                <a:spcPts val="0"/>
              </a:spcAft>
              <a:buClr>
                <a:schemeClr val="accent6"/>
              </a:buClr>
              <a:buSzPts val="2400"/>
              <a:buChar char="•"/>
              <a:defRPr sz="2400">
                <a:solidFill>
                  <a:schemeClr val="dk1"/>
                </a:solidFill>
              </a:defRPr>
            </a:lvl4pPr>
            <a:lvl5pPr marL="2286000" lvl="4" indent="-381000" algn="l">
              <a:lnSpc>
                <a:spcPct val="90000"/>
              </a:lnSpc>
              <a:spcBef>
                <a:spcPts val="500"/>
              </a:spcBef>
              <a:spcAft>
                <a:spcPts val="0"/>
              </a:spcAft>
              <a:buClr>
                <a:schemeClr val="accent6"/>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77"/>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400"/>
              <a:buNone/>
              <a:defRPr sz="2400"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77"/>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6"/>
              </a:buClr>
              <a:buSzPts val="2400"/>
              <a:buChar char="•"/>
              <a:defRPr sz="2400">
                <a:solidFill>
                  <a:schemeClr val="dk1"/>
                </a:solidFill>
              </a:defRPr>
            </a:lvl1pPr>
            <a:lvl2pPr marL="914400" lvl="1" indent="-381000" algn="l">
              <a:lnSpc>
                <a:spcPct val="90000"/>
              </a:lnSpc>
              <a:spcBef>
                <a:spcPts val="500"/>
              </a:spcBef>
              <a:spcAft>
                <a:spcPts val="0"/>
              </a:spcAft>
              <a:buClr>
                <a:schemeClr val="accent6"/>
              </a:buClr>
              <a:buSzPts val="2400"/>
              <a:buChar char="•"/>
              <a:defRPr sz="2400">
                <a:solidFill>
                  <a:schemeClr val="dk1"/>
                </a:solidFill>
              </a:defRPr>
            </a:lvl2pPr>
            <a:lvl3pPr marL="1371600" lvl="2" indent="-381000" algn="l">
              <a:lnSpc>
                <a:spcPct val="90000"/>
              </a:lnSpc>
              <a:spcBef>
                <a:spcPts val="500"/>
              </a:spcBef>
              <a:spcAft>
                <a:spcPts val="0"/>
              </a:spcAft>
              <a:buClr>
                <a:schemeClr val="accent6"/>
              </a:buClr>
              <a:buSzPts val="2400"/>
              <a:buChar char="•"/>
              <a:defRPr sz="2400">
                <a:solidFill>
                  <a:schemeClr val="dk1"/>
                </a:solidFill>
              </a:defRPr>
            </a:lvl3pPr>
            <a:lvl4pPr marL="1828800" lvl="3" indent="-381000" algn="l">
              <a:lnSpc>
                <a:spcPct val="90000"/>
              </a:lnSpc>
              <a:spcBef>
                <a:spcPts val="500"/>
              </a:spcBef>
              <a:spcAft>
                <a:spcPts val="0"/>
              </a:spcAft>
              <a:buClr>
                <a:schemeClr val="accent6"/>
              </a:buClr>
              <a:buSzPts val="2400"/>
              <a:buChar char="•"/>
              <a:defRPr sz="2400">
                <a:solidFill>
                  <a:schemeClr val="dk1"/>
                </a:solidFill>
              </a:defRPr>
            </a:lvl4pPr>
            <a:lvl5pPr marL="2286000" lvl="4" indent="-381000" algn="l">
              <a:lnSpc>
                <a:spcPct val="90000"/>
              </a:lnSpc>
              <a:spcBef>
                <a:spcPts val="500"/>
              </a:spcBef>
              <a:spcAft>
                <a:spcPts val="0"/>
              </a:spcAft>
              <a:buClr>
                <a:schemeClr val="accent6"/>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201"/>
        <p:cNvGrpSpPr/>
        <p:nvPr/>
      </p:nvGrpSpPr>
      <p:grpSpPr>
        <a:xfrm>
          <a:off x="0" y="0"/>
          <a:ext cx="0" cy="0"/>
          <a:chOff x="0" y="0"/>
          <a:chExt cx="0" cy="0"/>
        </a:xfrm>
      </p:grpSpPr>
      <p:sp>
        <p:nvSpPr>
          <p:cNvPr id="202" name="Google Shape;202;p78"/>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3" name="Google Shape;203;p78"/>
          <p:cNvGrpSpPr/>
          <p:nvPr/>
        </p:nvGrpSpPr>
        <p:grpSpPr>
          <a:xfrm>
            <a:off x="-208788" y="0"/>
            <a:ext cx="12609576" cy="2174490"/>
            <a:chOff x="0" y="5043119"/>
            <a:chExt cx="12192000" cy="1814883"/>
          </a:xfrm>
        </p:grpSpPr>
        <p:pic>
          <p:nvPicPr>
            <p:cNvPr id="204" name="Google Shape;204;p78"/>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205" name="Google Shape;205;p78"/>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206" name="Google Shape;206;p78"/>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207" name="Google Shape;207;p78"/>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p78"/>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78"/>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78"/>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78"/>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78"/>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78"/>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214"/>
        <p:cNvGrpSpPr/>
        <p:nvPr/>
      </p:nvGrpSpPr>
      <p:grpSpPr>
        <a:xfrm>
          <a:off x="0" y="0"/>
          <a:ext cx="0" cy="0"/>
          <a:chOff x="0" y="0"/>
          <a:chExt cx="0" cy="0"/>
        </a:xfrm>
      </p:grpSpPr>
      <p:sp>
        <p:nvSpPr>
          <p:cNvPr id="215" name="Google Shape;215;p79"/>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79"/>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79"/>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8" name="Google Shape;218;p79"/>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9" name="Google Shape;219;p79"/>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79"/>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53"/>
          <p:cNvSpPr/>
          <p:nvPr/>
        </p:nvSpPr>
        <p:spPr>
          <a:xfrm>
            <a:off x="0" y="0"/>
            <a:ext cx="12192000" cy="6858000"/>
          </a:xfrm>
          <a:prstGeom prst="rect">
            <a:avLst/>
          </a:prstGeom>
          <a:solidFill>
            <a:srgbClr val="97467D">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24;p53"/>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53"/>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53"/>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plit - Blue">
  <p:cSld name="Split - Blue">
    <p:spTree>
      <p:nvGrpSpPr>
        <p:cNvPr id="1" name="Shape 27"/>
        <p:cNvGrpSpPr/>
        <p:nvPr/>
      </p:nvGrpSpPr>
      <p:grpSpPr>
        <a:xfrm>
          <a:off x="0" y="0"/>
          <a:ext cx="0" cy="0"/>
          <a:chOff x="0" y="0"/>
          <a:chExt cx="0" cy="0"/>
        </a:xfrm>
      </p:grpSpPr>
      <p:sp>
        <p:nvSpPr>
          <p:cNvPr id="28" name="Google Shape;28;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54"/>
          <p:cNvSpPr/>
          <p:nvPr/>
        </p:nvSpPr>
        <p:spPr>
          <a:xfrm>
            <a:off x="0" y="0"/>
            <a:ext cx="357254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16794"/>
              </a:solidFill>
              <a:latin typeface="Calibri"/>
              <a:ea typeface="Calibri"/>
              <a:cs typeface="Calibri"/>
              <a:sym typeface="Calibri"/>
            </a:endParaRPr>
          </a:p>
        </p:txBody>
      </p:sp>
      <p:pic>
        <p:nvPicPr>
          <p:cNvPr id="30" name="Google Shape;30;p54"/>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31" name="Google Shape;31;p54"/>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6794"/>
              </a:buClr>
              <a:buSzPts val="3200"/>
              <a:buNone/>
              <a:defRPr sz="3200" b="1">
                <a:solidFill>
                  <a:srgbClr val="026794"/>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4"/>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4"/>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34"/>
        <p:cNvGrpSpPr/>
        <p:nvPr/>
      </p:nvGrpSpPr>
      <p:grpSpPr>
        <a:xfrm>
          <a:off x="0" y="0"/>
          <a:ext cx="0" cy="0"/>
          <a:chOff x="0" y="0"/>
          <a:chExt cx="0" cy="0"/>
        </a:xfrm>
      </p:grpSpPr>
      <p:sp>
        <p:nvSpPr>
          <p:cNvPr id="35" name="Google Shape;35;p5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6" name="Google Shape;36;p55"/>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37" name="Google Shape;37;p55"/>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55"/>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55"/>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Text with Dots - Blue">
  <p:cSld name="Title &amp; Text with Dots - Blue">
    <p:spTree>
      <p:nvGrpSpPr>
        <p:cNvPr id="1" name="Shape 40"/>
        <p:cNvGrpSpPr/>
        <p:nvPr/>
      </p:nvGrpSpPr>
      <p:grpSpPr>
        <a:xfrm>
          <a:off x="0" y="0"/>
          <a:ext cx="0" cy="0"/>
          <a:chOff x="0" y="0"/>
          <a:chExt cx="0" cy="0"/>
        </a:xfrm>
      </p:grpSpPr>
      <p:grpSp>
        <p:nvGrpSpPr>
          <p:cNvPr id="41" name="Google Shape;41;p56"/>
          <p:cNvGrpSpPr/>
          <p:nvPr/>
        </p:nvGrpSpPr>
        <p:grpSpPr>
          <a:xfrm>
            <a:off x="0" y="5303520"/>
            <a:ext cx="12192000" cy="1639827"/>
            <a:chOff x="0" y="5303520"/>
            <a:chExt cx="12192000" cy="1639827"/>
          </a:xfrm>
        </p:grpSpPr>
        <p:pic>
          <p:nvPicPr>
            <p:cNvPr id="42" name="Google Shape;42;p56"/>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43" name="Google Shape;43;p56"/>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44" name="Google Shape;44;p5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6"/>
          <p:cNvSpPr txBox="1">
            <a:spLocks noGrp="1"/>
          </p:cNvSpPr>
          <p:nvPr>
            <p:ph type="body" idx="1"/>
          </p:nvPr>
        </p:nvSpPr>
        <p:spPr>
          <a:xfrm>
            <a:off x="656023" y="1690688"/>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6"/>
          <p:cNvSpPr txBox="1">
            <a:spLocks noGrp="1"/>
          </p:cNvSpPr>
          <p:nvPr>
            <p:ph type="body" idx="2"/>
          </p:nvPr>
        </p:nvSpPr>
        <p:spPr>
          <a:xfrm>
            <a:off x="656022" y="2333626"/>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47"/>
        <p:cNvGrpSpPr/>
        <p:nvPr/>
      </p:nvGrpSpPr>
      <p:grpSpPr>
        <a:xfrm>
          <a:off x="0" y="0"/>
          <a:ext cx="0" cy="0"/>
          <a:chOff x="0" y="0"/>
          <a:chExt cx="0" cy="0"/>
        </a:xfrm>
      </p:grpSpPr>
      <p:sp>
        <p:nvSpPr>
          <p:cNvPr id="48" name="Google Shape;48;p57"/>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 name="Google Shape;49;p57"/>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0" name="Google Shape;50;p57"/>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1" name="Google Shape;51;p57"/>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52" name="Google Shape;52;p57"/>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7"/>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54"/>
        <p:cNvGrpSpPr/>
        <p:nvPr/>
      </p:nvGrpSpPr>
      <p:grpSpPr>
        <a:xfrm>
          <a:off x="0" y="0"/>
          <a:ext cx="0" cy="0"/>
          <a:chOff x="0" y="0"/>
          <a:chExt cx="0" cy="0"/>
        </a:xfrm>
      </p:grpSpPr>
      <p:sp>
        <p:nvSpPr>
          <p:cNvPr id="55" name="Google Shape;55;p58"/>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56" name="Google Shape;56;p58"/>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57" name="Google Shape;57;p58"/>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 name="Google Shape;58;p58"/>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58"/>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60"/>
        <p:cNvGrpSpPr/>
        <p:nvPr/>
      </p:nvGrpSpPr>
      <p:grpSpPr>
        <a:xfrm>
          <a:off x="0" y="0"/>
          <a:ext cx="0" cy="0"/>
          <a:chOff x="0" y="0"/>
          <a:chExt cx="0" cy="0"/>
        </a:xfrm>
      </p:grpSpPr>
      <p:sp>
        <p:nvSpPr>
          <p:cNvPr id="61" name="Google Shape;6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59"/>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16794"/>
              </a:solidFill>
              <a:latin typeface="Calibri"/>
              <a:ea typeface="Calibri"/>
              <a:cs typeface="Calibri"/>
              <a:sym typeface="Calibri"/>
            </a:endParaRPr>
          </a:p>
        </p:txBody>
      </p:sp>
      <p:pic>
        <p:nvPicPr>
          <p:cNvPr id="63" name="Google Shape;63;p59"/>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64" name="Google Shape;64;p59"/>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59"/>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59"/>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128_0.xml"/><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
          <p:cNvSpPr/>
          <p:nvPr/>
        </p:nvSpPr>
        <p:spPr>
          <a:xfrm>
            <a:off x="4512366" y="3588025"/>
            <a:ext cx="7679634" cy="29113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7" name="Google Shape;227;p1"/>
          <p:cNvPicPr preferRelativeResize="0"/>
          <p:nvPr/>
        </p:nvPicPr>
        <p:blipFill rotWithShape="1">
          <a:blip r:embed="rId3">
            <a:alphaModFix/>
          </a:blip>
          <a:srcRect/>
          <a:stretch/>
        </p:blipFill>
        <p:spPr>
          <a:xfrm>
            <a:off x="4512366" y="4323522"/>
            <a:ext cx="7629434" cy="2175836"/>
          </a:xfrm>
          <a:prstGeom prst="rect">
            <a:avLst/>
          </a:prstGeom>
          <a:noFill/>
          <a:ln>
            <a:noFill/>
          </a:ln>
        </p:spPr>
      </p:pic>
      <p:sp>
        <p:nvSpPr>
          <p:cNvPr id="228" name="Google Shape;228;p1"/>
          <p:cNvSpPr txBox="1"/>
          <p:nvPr/>
        </p:nvSpPr>
        <p:spPr>
          <a:xfrm>
            <a:off x="5036708" y="358642"/>
            <a:ext cx="6580750" cy="2156254"/>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5B2B4"/>
              </a:buClr>
              <a:buSzPts val="4400"/>
              <a:buFont typeface="Arial"/>
              <a:buNone/>
            </a:pPr>
            <a:r>
              <a:rPr lang="ar-JO" sz="4400" b="1" dirty="0">
                <a:solidFill>
                  <a:srgbClr val="35B2B4"/>
                </a:solidFill>
                <a:latin typeface="Helvetica Neue"/>
                <a:sym typeface="Helvetica Neue"/>
              </a:rPr>
              <a:t>الحزمة التدريبية </a:t>
            </a:r>
            <a:endParaRPr sz="1400" b="0" i="0" u="none" strike="noStrike" cap="none" dirty="0">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dk1"/>
              </a:buClr>
              <a:buSzPts val="3600"/>
              <a:buFont typeface="Arial"/>
              <a:buNone/>
            </a:pPr>
            <a:endParaRPr sz="3600" b="1" i="0" u="none" strike="noStrike" cap="none" dirty="0">
              <a:solidFill>
                <a:srgbClr val="405E79"/>
              </a:solidFill>
              <a:latin typeface="Helvetica Neue"/>
              <a:ea typeface="Helvetica Neue"/>
              <a:cs typeface="Helvetica Neue"/>
              <a:sym typeface="Helvetica Neue"/>
            </a:endParaRPr>
          </a:p>
          <a:p>
            <a:pPr algn="r" rtl="1">
              <a:lnSpc>
                <a:spcPct val="90000"/>
              </a:lnSpc>
              <a:spcBef>
                <a:spcPts val="1000"/>
              </a:spcBef>
              <a:buClr>
                <a:srgbClr val="AC6B97"/>
              </a:buClr>
              <a:buSzPts val="3600"/>
            </a:pPr>
            <a:r>
              <a:rPr lang="en-US" sz="3600" b="1" dirty="0" err="1">
                <a:solidFill>
                  <a:srgbClr val="AC6B97"/>
                </a:solidFill>
                <a:latin typeface="Helvetica Neue"/>
              </a:rPr>
              <a:t>مجموعة</a:t>
            </a:r>
            <a:r>
              <a:rPr lang="en-US" sz="3600" b="1" dirty="0">
                <a:solidFill>
                  <a:srgbClr val="AC6B97"/>
                </a:solidFill>
                <a:latin typeface="Helvetica Neue"/>
              </a:rPr>
              <a:t> </a:t>
            </a:r>
            <a:r>
              <a:rPr lang="en-US" sz="3600" b="1" dirty="0" err="1">
                <a:solidFill>
                  <a:srgbClr val="AC6B97"/>
                </a:solidFill>
                <a:latin typeface="Helvetica Neue"/>
              </a:rPr>
              <a:t>أدوات</a:t>
            </a:r>
            <a:r>
              <a:rPr lang="en-US" sz="3600" b="1" dirty="0">
                <a:solidFill>
                  <a:srgbClr val="AC6B97"/>
                </a:solidFill>
                <a:latin typeface="Helvetica Neue"/>
              </a:rPr>
              <a:t> </a:t>
            </a:r>
            <a:r>
              <a:rPr lang="en-US" sz="3600" b="1" dirty="0" err="1">
                <a:solidFill>
                  <a:srgbClr val="AC6B97"/>
                </a:solidFill>
                <a:latin typeface="Helvetica Neue"/>
              </a:rPr>
              <a:t>العمل</a:t>
            </a:r>
            <a:r>
              <a:rPr lang="en-US" sz="3600" b="1" dirty="0">
                <a:solidFill>
                  <a:srgbClr val="AC6B97"/>
                </a:solidFill>
                <a:latin typeface="Helvetica Neue"/>
              </a:rPr>
              <a:t> </a:t>
            </a:r>
            <a:r>
              <a:rPr lang="en-US" sz="3600" b="1" dirty="0" err="1">
                <a:solidFill>
                  <a:srgbClr val="AC6B97"/>
                </a:solidFill>
                <a:latin typeface="Helvetica Neue"/>
              </a:rPr>
              <a:t>المشترك</a:t>
            </a:r>
            <a:r>
              <a:rPr lang="en-US" sz="3600" b="1" dirty="0">
                <a:solidFill>
                  <a:srgbClr val="AC6B97"/>
                </a:solidFill>
                <a:latin typeface="Helvetica Neue"/>
              </a:rPr>
              <a:t> </a:t>
            </a:r>
            <a:r>
              <a:rPr lang="en-US" sz="3600" b="1" dirty="0" err="1">
                <a:solidFill>
                  <a:srgbClr val="AC6B97"/>
                </a:solidFill>
                <a:latin typeface="Helvetica Neue"/>
              </a:rPr>
              <a:t>بين</a:t>
            </a:r>
            <a:r>
              <a:rPr lang="en-US" sz="3600" b="1" dirty="0">
                <a:solidFill>
                  <a:srgbClr val="AC6B97"/>
                </a:solidFill>
                <a:latin typeface="Helvetica Neue"/>
              </a:rPr>
              <a:t> </a:t>
            </a:r>
            <a:r>
              <a:rPr lang="en-US" sz="3600" b="1" dirty="0" err="1">
                <a:solidFill>
                  <a:srgbClr val="AC6B97"/>
                </a:solidFill>
                <a:latin typeface="Helvetica Neue"/>
              </a:rPr>
              <a:t>الوكالات</a:t>
            </a:r>
            <a:r>
              <a:rPr lang="en-US" sz="3600" b="1" dirty="0">
                <a:solidFill>
                  <a:srgbClr val="AC6B97"/>
                </a:solidFill>
                <a:latin typeface="Helvetica Neue"/>
              </a:rPr>
              <a:t>: </a:t>
            </a:r>
            <a:r>
              <a:rPr lang="en-US" sz="3600" b="1" dirty="0" err="1">
                <a:solidFill>
                  <a:srgbClr val="AC6B97"/>
                </a:solidFill>
                <a:latin typeface="Helvetica Neue"/>
              </a:rPr>
              <a:t>منع</a:t>
            </a:r>
            <a:r>
              <a:rPr lang="en-US" sz="3600" b="1" dirty="0">
                <a:solidFill>
                  <a:srgbClr val="AC6B97"/>
                </a:solidFill>
                <a:latin typeface="Helvetica Neue"/>
              </a:rPr>
              <a:t> </a:t>
            </a:r>
            <a:r>
              <a:rPr lang="en-US" sz="3600" b="1" dirty="0" err="1">
                <a:solidFill>
                  <a:srgbClr val="AC6B97"/>
                </a:solidFill>
                <a:latin typeface="Helvetica Neue"/>
              </a:rPr>
              <a:t>عمل</a:t>
            </a:r>
            <a:r>
              <a:rPr lang="en-US" sz="3600" b="1" dirty="0">
                <a:solidFill>
                  <a:srgbClr val="AC6B97"/>
                </a:solidFill>
                <a:latin typeface="Helvetica Neue"/>
              </a:rPr>
              <a:t> </a:t>
            </a:r>
            <a:r>
              <a:rPr lang="en-US" sz="3600" b="1" dirty="0" err="1">
                <a:solidFill>
                  <a:srgbClr val="AC6B97"/>
                </a:solidFill>
                <a:latin typeface="Helvetica Neue"/>
              </a:rPr>
              <a:t>الأطفال</a:t>
            </a:r>
            <a:r>
              <a:rPr lang="en-US" sz="3600" b="1" dirty="0">
                <a:solidFill>
                  <a:srgbClr val="AC6B97"/>
                </a:solidFill>
                <a:latin typeface="Helvetica Neue"/>
              </a:rPr>
              <a:t> </a:t>
            </a:r>
            <a:r>
              <a:rPr lang="en-US" sz="3600" b="1" dirty="0" err="1">
                <a:solidFill>
                  <a:srgbClr val="AC6B97"/>
                </a:solidFill>
                <a:latin typeface="Helvetica Neue"/>
              </a:rPr>
              <a:t>في</a:t>
            </a:r>
            <a:r>
              <a:rPr lang="en-US" sz="3600" b="1" dirty="0">
                <a:solidFill>
                  <a:srgbClr val="AC6B97"/>
                </a:solidFill>
                <a:latin typeface="Helvetica Neue"/>
              </a:rPr>
              <a:t> </a:t>
            </a:r>
            <a:r>
              <a:rPr lang="en-US" sz="3600" b="1" dirty="0" err="1">
                <a:solidFill>
                  <a:srgbClr val="AC6B97"/>
                </a:solidFill>
                <a:latin typeface="Helvetica Neue"/>
              </a:rPr>
              <a:t>العمل</a:t>
            </a:r>
            <a:r>
              <a:rPr lang="en-US" sz="3600" b="1" dirty="0">
                <a:solidFill>
                  <a:srgbClr val="AC6B97"/>
                </a:solidFill>
                <a:latin typeface="Helvetica Neue"/>
              </a:rPr>
              <a:t> </a:t>
            </a:r>
            <a:r>
              <a:rPr lang="en-US" sz="3600" b="1" dirty="0" err="1">
                <a:solidFill>
                  <a:srgbClr val="AC6B97"/>
                </a:solidFill>
                <a:latin typeface="Helvetica Neue"/>
              </a:rPr>
              <a:t>الإنساني</a:t>
            </a:r>
            <a:r>
              <a:rPr lang="en-US" sz="3600" b="1" dirty="0">
                <a:solidFill>
                  <a:srgbClr val="AC6B97"/>
                </a:solidFill>
                <a:latin typeface="Helvetica Neue"/>
              </a:rPr>
              <a:t> </a:t>
            </a:r>
            <a:r>
              <a:rPr lang="en-US" sz="3600" b="1" dirty="0" err="1">
                <a:solidFill>
                  <a:srgbClr val="AC6B97"/>
                </a:solidFill>
                <a:latin typeface="Helvetica Neue"/>
              </a:rPr>
              <a:t>والإستجابة</a:t>
            </a:r>
            <a:r>
              <a:rPr lang="en-US" sz="3600" b="1" dirty="0">
                <a:solidFill>
                  <a:srgbClr val="AC6B97"/>
                </a:solidFill>
                <a:latin typeface="Helvetica Neue"/>
              </a:rPr>
              <a:t> </a:t>
            </a:r>
            <a:r>
              <a:rPr lang="en-US" sz="3600" b="1" dirty="0" err="1">
                <a:solidFill>
                  <a:srgbClr val="AC6B97"/>
                </a:solidFill>
                <a:latin typeface="Helvetica Neue"/>
              </a:rPr>
              <a:t>له</a:t>
            </a:r>
            <a:endParaRPr lang="en-US" sz="3600" b="1" dirty="0">
              <a:solidFill>
                <a:srgbClr val="AC6B97"/>
              </a:solidFill>
              <a:latin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0"/>
          <p:cNvSpPr txBox="1">
            <a:spLocks noGrp="1"/>
          </p:cNvSpPr>
          <p:nvPr>
            <p:ph type="body" idx="1"/>
          </p:nvPr>
        </p:nvSpPr>
        <p:spPr>
          <a:xfrm>
            <a:off x="4100513" y="344942"/>
            <a:ext cx="7807070" cy="1271587"/>
          </a:xfrm>
          <a:prstGeom prst="rect">
            <a:avLst/>
          </a:prstGeom>
          <a:noFill/>
          <a:ln>
            <a:noFill/>
          </a:ln>
        </p:spPr>
        <p:txBody>
          <a:bodyPr spcFirstLastPara="1" wrap="square" lIns="91425" tIns="45700" rIns="91425" bIns="45700" anchor="t" anchorCtr="0">
            <a:normAutofit/>
          </a:bodyPr>
          <a:lstStyle/>
          <a:p>
            <a:pPr algn="r" rtl="1"/>
            <a:r>
              <a:rPr lang="ar-SA" dirty="0"/>
              <a:t>الاتصال المبدئي مع طفل في عمالة الأطفال</a:t>
            </a:r>
            <a:r>
              <a:rPr lang="ar-JO" dirty="0"/>
              <a:t>:</a:t>
            </a:r>
            <a:endParaRPr lang="en-US" dirty="0"/>
          </a:p>
          <a:p>
            <a:pPr rtl="1"/>
            <a:r>
              <a:rPr lang="en-US" dirty="0"/>
              <a:t> </a:t>
            </a:r>
          </a:p>
          <a:p>
            <a:pPr marL="0" lvl="0" indent="0" algn="l" rtl="0">
              <a:lnSpc>
                <a:spcPct val="90000"/>
              </a:lnSpc>
              <a:spcBef>
                <a:spcPts val="1000"/>
              </a:spcBef>
              <a:spcAft>
                <a:spcPts val="0"/>
              </a:spcAft>
              <a:buClr>
                <a:schemeClr val="accent6"/>
              </a:buClr>
              <a:buSzPts val="3200"/>
              <a:buNone/>
            </a:pPr>
            <a:endParaRPr dirty="0"/>
          </a:p>
        </p:txBody>
      </p:sp>
      <p:sp>
        <p:nvSpPr>
          <p:cNvPr id="323" name="Google Shape;323;p10"/>
          <p:cNvSpPr txBox="1">
            <a:spLocks noGrp="1"/>
          </p:cNvSpPr>
          <p:nvPr>
            <p:ph type="body" idx="2"/>
          </p:nvPr>
        </p:nvSpPr>
        <p:spPr>
          <a:xfrm>
            <a:off x="4100513" y="1448577"/>
            <a:ext cx="7525430" cy="5213479"/>
          </a:xfrm>
          <a:prstGeom prst="rect">
            <a:avLst/>
          </a:prstGeom>
          <a:noFill/>
          <a:ln>
            <a:noFill/>
          </a:ln>
        </p:spPr>
        <p:txBody>
          <a:bodyPr spcFirstLastPara="1" wrap="square" lIns="91425" tIns="45700" rIns="91425" bIns="45700" anchor="t" anchorCtr="0">
            <a:normAutofit/>
          </a:bodyPr>
          <a:lstStyle/>
          <a:p>
            <a:pPr algn="r" rtl="1"/>
            <a:r>
              <a:rPr lang="ar-JO" dirty="0"/>
              <a:t>اتبع متطلبات تحديد الهوية وإعداد التقارير</a:t>
            </a:r>
            <a:endParaRPr lang="en-US" dirty="0"/>
          </a:p>
          <a:p>
            <a:pPr algn="r" rtl="1"/>
            <a:r>
              <a:rPr lang="ar-JO" dirty="0"/>
              <a:t>اطلب الموافقة على التدخل ومشاركة البيانات</a:t>
            </a:r>
            <a:endParaRPr lang="en-US" dirty="0"/>
          </a:p>
          <a:p>
            <a:pPr algn="r" rtl="1"/>
            <a:r>
              <a:rPr lang="ar-JO" dirty="0"/>
              <a:t>تقديم استجابة حنونة ورحيمة</a:t>
            </a:r>
            <a:endParaRPr lang="en-US" dirty="0"/>
          </a:p>
          <a:p>
            <a:pPr algn="r" rtl="1"/>
            <a:r>
              <a:rPr lang="ar-JO" dirty="0"/>
              <a:t>تقديم المعلومات (الحقوق والخدمات)</a:t>
            </a:r>
            <a:endParaRPr lang="en-US" dirty="0"/>
          </a:p>
          <a:p>
            <a:pPr algn="r" rtl="1"/>
            <a:r>
              <a:rPr lang="ar-JO" dirty="0"/>
              <a:t>خذ المعلومات الأساسية وتفاصيل الاتصال</a:t>
            </a:r>
            <a:endParaRPr lang="en-US" dirty="0"/>
          </a:p>
          <a:p>
            <a:pPr algn="r" rtl="1"/>
            <a:r>
              <a:rPr lang="ar-JO" dirty="0"/>
              <a:t>اتبع آليات الإحالة</a:t>
            </a:r>
            <a:endParaRPr lang="en-US" dirty="0"/>
          </a:p>
          <a:p>
            <a:pPr algn="r" rtl="1"/>
            <a:r>
              <a:rPr lang="ar-JO" dirty="0"/>
              <a:t>تحديد والاستجابة للاحتياجات الفورية</a:t>
            </a:r>
            <a:endParaRPr lang="en-US" dirty="0"/>
          </a:p>
          <a:p>
            <a:pPr algn="r" rtl="1"/>
            <a:r>
              <a:rPr lang="ar-JO" dirty="0"/>
              <a:t>تحديد ما إذا كان الأطفال يستوفون معايير الضعف لإدارة الحالة</a:t>
            </a:r>
            <a:endParaRPr lang="en-US" dirty="0"/>
          </a:p>
          <a:p>
            <a:pPr rtl="1"/>
            <a:r>
              <a:rPr lang="en-US" dirty="0"/>
              <a:t> </a:t>
            </a:r>
          </a:p>
          <a:p>
            <a:pPr marL="228600" lvl="0" indent="-50800" algn="l" rtl="0">
              <a:lnSpc>
                <a:spcPct val="90000"/>
              </a:lnSpc>
              <a:spcBef>
                <a:spcPts val="1000"/>
              </a:spcBef>
              <a:spcAft>
                <a:spcPts val="0"/>
              </a:spcAft>
              <a:buClr>
                <a:schemeClr val="accent5"/>
              </a:buClr>
              <a:buSzPts val="2800"/>
              <a:buNone/>
            </a:pPr>
            <a:endParaRPr dirty="0"/>
          </a:p>
        </p:txBody>
      </p:sp>
      <p:sp>
        <p:nvSpPr>
          <p:cNvPr id="324" name="Google Shape;324;p10"/>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ar-JO" dirty="0"/>
              <a:t>الممارسة الجيدة</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1"/>
          <p:cNvSpPr txBox="1">
            <a:spLocks noGrp="1"/>
          </p:cNvSpPr>
          <p:nvPr>
            <p:ph type="body" idx="1"/>
          </p:nvPr>
        </p:nvSpPr>
        <p:spPr>
          <a:xfrm>
            <a:off x="4100512" y="528638"/>
            <a:ext cx="7637397" cy="1271587"/>
          </a:xfrm>
          <a:prstGeom prst="rect">
            <a:avLst/>
          </a:prstGeom>
          <a:noFill/>
          <a:ln>
            <a:noFill/>
          </a:ln>
        </p:spPr>
        <p:txBody>
          <a:bodyPr spcFirstLastPara="1" wrap="square" lIns="91425" tIns="45700" rIns="91425" bIns="45700" anchor="t" anchorCtr="0">
            <a:normAutofit/>
          </a:bodyPr>
          <a:lstStyle/>
          <a:p>
            <a:pPr rtl="1"/>
            <a:r>
              <a:rPr lang="ar-JO" dirty="0"/>
              <a:t>عندما لا يستوفي الأطفال معايير إدارة الحالة:</a:t>
            </a:r>
            <a:endParaRPr lang="en-US" dirty="0"/>
          </a:p>
          <a:p>
            <a:pPr marL="0" lvl="0" indent="0" algn="r" rtl="0">
              <a:lnSpc>
                <a:spcPct val="90000"/>
              </a:lnSpc>
              <a:spcBef>
                <a:spcPts val="1000"/>
              </a:spcBef>
              <a:spcAft>
                <a:spcPts val="0"/>
              </a:spcAft>
              <a:buClr>
                <a:schemeClr val="accent6"/>
              </a:buClr>
              <a:buSzPts val="3200"/>
              <a:buNone/>
            </a:pPr>
            <a:endParaRPr dirty="0"/>
          </a:p>
        </p:txBody>
      </p:sp>
      <p:sp>
        <p:nvSpPr>
          <p:cNvPr id="331" name="Google Shape;331;p11"/>
          <p:cNvSpPr txBox="1">
            <a:spLocks noGrp="1"/>
          </p:cNvSpPr>
          <p:nvPr>
            <p:ph type="body" idx="2"/>
          </p:nvPr>
        </p:nvSpPr>
        <p:spPr>
          <a:xfrm>
            <a:off x="4081850" y="1800224"/>
            <a:ext cx="7469447" cy="4799266"/>
          </a:xfrm>
          <a:prstGeom prst="rect">
            <a:avLst/>
          </a:prstGeom>
          <a:noFill/>
          <a:ln>
            <a:noFill/>
          </a:ln>
        </p:spPr>
        <p:txBody>
          <a:bodyPr spcFirstLastPara="1" wrap="square" lIns="91425" tIns="45700" rIns="91425" bIns="45700" anchor="t" anchorCtr="0">
            <a:normAutofit/>
          </a:bodyPr>
          <a:lstStyle/>
          <a:p>
            <a:pPr algn="r" rtl="1"/>
            <a:r>
              <a:rPr lang="ar-JO" dirty="0"/>
              <a:t>الرجوع إلى الخدمات المناسبة</a:t>
            </a:r>
            <a:endParaRPr lang="en-US" dirty="0"/>
          </a:p>
          <a:p>
            <a:pPr algn="r" rtl="1"/>
            <a:r>
              <a:rPr lang="ar-JO" dirty="0"/>
              <a:t>قدم معلومات حول من يمكنه دعمهم</a:t>
            </a:r>
            <a:endParaRPr lang="en-US" dirty="0"/>
          </a:p>
          <a:p>
            <a:pPr algn="r" rtl="1"/>
            <a:r>
              <a:rPr lang="ar-JO" dirty="0"/>
              <a:t>اشرح بحساسية سبب عدم قدرتك على الدعم</a:t>
            </a:r>
            <a:endParaRPr lang="en-US" dirty="0"/>
          </a:p>
          <a:p>
            <a:pPr algn="r" rtl="1"/>
            <a:r>
              <a:rPr lang="ar-JO" dirty="0"/>
              <a:t>كن مؤدبًا وودودًا</a:t>
            </a:r>
            <a:endParaRPr lang="en-US" dirty="0"/>
          </a:p>
          <a:p>
            <a:pPr algn="r" rtl="1"/>
            <a:r>
              <a:rPr lang="ar-JO" dirty="0"/>
              <a:t>شارك معايير إدارة الحالة على نطاق واسع حتى تعرف من يمكنك المساعدة وكيف</a:t>
            </a:r>
            <a:endParaRPr lang="en-US" dirty="0"/>
          </a:p>
          <a:p>
            <a:pPr algn="r" rtl="1"/>
            <a:r>
              <a:rPr lang="ar-JO" dirty="0"/>
              <a:t>قدم ملاحظات للوكالات التي تحيل إليك الأطفال الذين يقعون خارج المعايير الخاصة بك</a:t>
            </a:r>
            <a:endParaRPr lang="en-US" dirty="0"/>
          </a:p>
          <a:p>
            <a:pPr algn="r" rtl="1"/>
            <a:r>
              <a:rPr lang="en-US" dirty="0"/>
              <a:t> </a:t>
            </a:r>
          </a:p>
          <a:p>
            <a:pPr marL="228600" lvl="0" indent="-228600" algn="l" rtl="0">
              <a:lnSpc>
                <a:spcPct val="90000"/>
              </a:lnSpc>
              <a:spcBef>
                <a:spcPts val="0"/>
              </a:spcBef>
              <a:spcAft>
                <a:spcPts val="0"/>
              </a:spcAft>
              <a:buClr>
                <a:schemeClr val="accent5"/>
              </a:buClr>
              <a:buSzPts val="2800"/>
              <a:buChar char="•"/>
            </a:pPr>
            <a:endParaRPr dirty="0"/>
          </a:p>
        </p:txBody>
      </p:sp>
      <p:sp>
        <p:nvSpPr>
          <p:cNvPr id="332" name="Google Shape;332;p11"/>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ar-JO" dirty="0"/>
              <a:t>الممارسة الجيدة</a:t>
            </a:r>
            <a:endParaRPr dirty="0"/>
          </a:p>
        </p:txBody>
      </p:sp>
      <p:sp>
        <p:nvSpPr>
          <p:cNvPr id="2" name="Rectangle 1">
            <a:extLst>
              <a:ext uri="{FF2B5EF4-FFF2-40B4-BE49-F238E27FC236}">
                <a16:creationId xmlns:a16="http://schemas.microsoft.com/office/drawing/2014/main" id="{5FA8BB20-7CEA-475C-B00B-1D048CD80F3D}"/>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2"/>
          <p:cNvSpPr txBox="1">
            <a:spLocks noGrp="1"/>
          </p:cNvSpPr>
          <p:nvPr>
            <p:ph type="title"/>
          </p:nvPr>
        </p:nvSpPr>
        <p:spPr>
          <a:xfrm>
            <a:off x="2090927" y="2866832"/>
            <a:ext cx="7851649" cy="5621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Helvetica Neue"/>
              <a:buNone/>
            </a:pPr>
            <a:r>
              <a:rPr lang="ar-JO" dirty="0"/>
              <a:t>التجسبل و التقييم المبدئي </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3"/>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accent2"/>
              </a:buClr>
              <a:buSzPts val="3200"/>
              <a:buNone/>
            </a:pPr>
            <a:r>
              <a:rPr lang="ar-JO" dirty="0"/>
              <a:t>التسجيل:</a:t>
            </a:r>
            <a:endParaRPr dirty="0"/>
          </a:p>
        </p:txBody>
      </p:sp>
      <p:sp>
        <p:nvSpPr>
          <p:cNvPr id="344" name="Google Shape;344;p13"/>
          <p:cNvSpPr txBox="1">
            <a:spLocks noGrp="1"/>
          </p:cNvSpPr>
          <p:nvPr>
            <p:ph type="body" idx="2"/>
          </p:nvPr>
        </p:nvSpPr>
        <p:spPr>
          <a:xfrm>
            <a:off x="3913317" y="1164430"/>
            <a:ext cx="7675303" cy="5164931"/>
          </a:xfrm>
          <a:prstGeom prst="rect">
            <a:avLst/>
          </a:prstGeom>
          <a:noFill/>
          <a:ln>
            <a:noFill/>
          </a:ln>
        </p:spPr>
        <p:txBody>
          <a:bodyPr spcFirstLastPara="1" wrap="square" lIns="91425" tIns="45700" rIns="91425" bIns="45700" anchor="t" anchorCtr="0">
            <a:normAutofit/>
          </a:bodyPr>
          <a:lstStyle/>
          <a:p>
            <a:pPr algn="r" rtl="1"/>
            <a:r>
              <a:rPr lang="ar-JO" dirty="0"/>
              <a:t>سجل المعلومات الأساسية</a:t>
            </a:r>
            <a:endParaRPr lang="en-US" dirty="0"/>
          </a:p>
          <a:p>
            <a:pPr algn="r" rtl="1"/>
            <a:r>
              <a:rPr lang="ar-JO" dirty="0"/>
              <a:t>استفد إلى أقصى حد من كل فرصة لمراقبة ومناقشة عمل الأطفال والبيئة والرفاهية</a:t>
            </a:r>
            <a:endParaRPr lang="en-US" dirty="0"/>
          </a:p>
          <a:p>
            <a:pPr algn="r" rtl="1"/>
            <a:r>
              <a:rPr lang="ar-JO" dirty="0"/>
              <a:t>يجب أن تتضمن معلومات التسجيل الخاصة بعمالة الأطفال ما يلي:</a:t>
            </a:r>
            <a:endParaRPr lang="en-US" dirty="0"/>
          </a:p>
          <a:p>
            <a:pPr algn="r" rtl="1"/>
            <a:r>
              <a:rPr lang="ar-JO" dirty="0"/>
              <a:t>اسم ومكان العمل (تفاصيل الاتصال) ، ونوع العمل المطلوب ، وعدد ساعات وأيام العمل ، ومكان وجود الطفل إذا لم يكن في العمل</a:t>
            </a:r>
            <a:endParaRPr lang="en-US" dirty="0"/>
          </a:p>
          <a:p>
            <a:pPr algn="r" rtl="1"/>
            <a:r>
              <a:rPr lang="ar-JO" dirty="0"/>
              <a:t>المخاوف الأولية المتعلقة بالعمل الخطير والخطير ، والوضع التعليمي ، ومخاطر الحماية الفورية ، وصحة الطفل ورفاهه</a:t>
            </a:r>
            <a:endParaRPr lang="en-US" dirty="0"/>
          </a:p>
          <a:p>
            <a:pPr algn="r" rtl="1"/>
            <a:r>
              <a:rPr lang="en-US" dirty="0"/>
              <a:t> </a:t>
            </a:r>
          </a:p>
          <a:p>
            <a:pPr marL="228600" lvl="0" indent="-50800" algn="l" rtl="0">
              <a:lnSpc>
                <a:spcPct val="90000"/>
              </a:lnSpc>
              <a:spcBef>
                <a:spcPts val="1000"/>
              </a:spcBef>
              <a:spcAft>
                <a:spcPts val="0"/>
              </a:spcAft>
              <a:buClr>
                <a:schemeClr val="accent4"/>
              </a:buClr>
              <a:buSzPts val="2800"/>
              <a:buNone/>
            </a:pPr>
            <a:endParaRPr dirty="0"/>
          </a:p>
        </p:txBody>
      </p:sp>
      <p:sp>
        <p:nvSpPr>
          <p:cNvPr id="345" name="Google Shape;345;p13"/>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ar-JO" dirty="0"/>
              <a:t>الممارسة الجيدة </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4"/>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accent2"/>
              </a:buClr>
              <a:buSzPts val="3200"/>
              <a:buNone/>
            </a:pPr>
            <a:r>
              <a:rPr lang="ar-JO" dirty="0"/>
              <a:t>التقييم المبدئي</a:t>
            </a:r>
            <a:endParaRPr dirty="0"/>
          </a:p>
          <a:p>
            <a:pPr marL="0" lvl="0" indent="0" algn="l" rtl="0">
              <a:lnSpc>
                <a:spcPct val="90000"/>
              </a:lnSpc>
              <a:spcBef>
                <a:spcPts val="1000"/>
              </a:spcBef>
              <a:spcAft>
                <a:spcPts val="0"/>
              </a:spcAft>
              <a:buClr>
                <a:schemeClr val="accent2"/>
              </a:buClr>
              <a:buSzPts val="3200"/>
              <a:buNone/>
            </a:pPr>
            <a:endParaRPr dirty="0"/>
          </a:p>
        </p:txBody>
      </p:sp>
      <p:sp>
        <p:nvSpPr>
          <p:cNvPr id="352" name="Google Shape;352;p14"/>
          <p:cNvSpPr txBox="1">
            <a:spLocks noGrp="1"/>
          </p:cNvSpPr>
          <p:nvPr>
            <p:ph type="body" idx="2"/>
          </p:nvPr>
        </p:nvSpPr>
        <p:spPr>
          <a:xfrm>
            <a:off x="4100513" y="1528314"/>
            <a:ext cx="7300912" cy="5009646"/>
          </a:xfrm>
          <a:prstGeom prst="rect">
            <a:avLst/>
          </a:prstGeom>
          <a:noFill/>
          <a:ln>
            <a:noFill/>
          </a:ln>
        </p:spPr>
        <p:txBody>
          <a:bodyPr spcFirstLastPara="1" wrap="square" lIns="91425" tIns="45700" rIns="91425" bIns="45700" anchor="t" anchorCtr="0">
            <a:normAutofit/>
          </a:bodyPr>
          <a:lstStyle/>
          <a:p>
            <a:pPr algn="r" rtl="1"/>
            <a:r>
              <a:rPr lang="ar-JO" dirty="0"/>
              <a:t>يساعد في تطوير خطة الحالة</a:t>
            </a:r>
            <a:endParaRPr lang="en-US" dirty="0"/>
          </a:p>
          <a:p>
            <a:pPr algn="r" rtl="1"/>
            <a:r>
              <a:rPr lang="ar-JO" dirty="0"/>
              <a:t>أول فرصة لإقامة علاقة وبناء الثقة</a:t>
            </a:r>
            <a:endParaRPr lang="en-US" dirty="0"/>
          </a:p>
          <a:p>
            <a:pPr algn="r" rtl="1"/>
            <a:r>
              <a:rPr lang="ar-JO" dirty="0"/>
              <a:t>الحماية الجسدية الفورية ، التعرض لعوامل تهدد الحياة ، ظروف مكان العمل ، الاحتياجات الأساسية ، عوامل الحماية</a:t>
            </a:r>
            <a:endParaRPr lang="en-US" dirty="0"/>
          </a:p>
          <a:p>
            <a:pPr algn="r" rtl="1"/>
            <a:r>
              <a:rPr lang="ar-JO" dirty="0"/>
              <a:t>معلومات كافية لتحديد مستوى الخطر الأولي للطفل للمساعدة في تحديد الخطوات التالية</a:t>
            </a:r>
            <a:endParaRPr lang="en-US" dirty="0"/>
          </a:p>
          <a:p>
            <a:pPr marL="228600" lvl="0" indent="-50800" algn="r" rtl="0">
              <a:lnSpc>
                <a:spcPct val="90000"/>
              </a:lnSpc>
              <a:spcBef>
                <a:spcPts val="1000"/>
              </a:spcBef>
              <a:spcAft>
                <a:spcPts val="0"/>
              </a:spcAft>
              <a:buClr>
                <a:schemeClr val="accent4"/>
              </a:buClr>
              <a:buSzPts val="2800"/>
              <a:buNone/>
            </a:pPr>
            <a:endParaRPr dirty="0"/>
          </a:p>
          <a:p>
            <a:pPr marL="228600" lvl="0" indent="-50800" algn="l" rtl="0">
              <a:lnSpc>
                <a:spcPct val="90000"/>
              </a:lnSpc>
              <a:spcBef>
                <a:spcPts val="1000"/>
              </a:spcBef>
              <a:spcAft>
                <a:spcPts val="0"/>
              </a:spcAft>
              <a:buClr>
                <a:schemeClr val="accent4"/>
              </a:buClr>
              <a:buSzPts val="2800"/>
              <a:buNone/>
            </a:pPr>
            <a:endParaRPr dirty="0"/>
          </a:p>
        </p:txBody>
      </p:sp>
      <p:sp>
        <p:nvSpPr>
          <p:cNvPr id="353" name="Google Shape;353;p14"/>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ar-JO" dirty="0"/>
              <a:t>الممارسة الجيدة </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5"/>
          <p:cNvSpPr txBox="1">
            <a:spLocks noGrp="1"/>
          </p:cNvSpPr>
          <p:nvPr>
            <p:ph type="title"/>
          </p:nvPr>
        </p:nvSpPr>
        <p:spPr>
          <a:xfrm>
            <a:off x="2170175" y="2633348"/>
            <a:ext cx="7851649" cy="5621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Helvetica Neue"/>
              <a:buNone/>
            </a:pPr>
            <a:r>
              <a:rPr lang="ar-JO" dirty="0"/>
              <a:t>التقييم الشامل </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ar-JO" dirty="0"/>
              <a:t>مناقشة </a:t>
            </a:r>
            <a:endParaRPr dirty="0"/>
          </a:p>
        </p:txBody>
      </p:sp>
      <p:sp>
        <p:nvSpPr>
          <p:cNvPr id="365" name="Google Shape;365;p16"/>
          <p:cNvSpPr txBox="1">
            <a:spLocks noGrp="1"/>
          </p:cNvSpPr>
          <p:nvPr>
            <p:ph type="body" idx="2"/>
          </p:nvPr>
        </p:nvSpPr>
        <p:spPr>
          <a:xfrm>
            <a:off x="656023" y="2104250"/>
            <a:ext cx="10820015" cy="3729037"/>
          </a:xfrm>
          <a:prstGeom prst="rect">
            <a:avLst/>
          </a:prstGeom>
          <a:noFill/>
          <a:ln>
            <a:noFill/>
          </a:ln>
        </p:spPr>
        <p:txBody>
          <a:bodyPr spcFirstLastPara="1" wrap="square" lIns="91425" tIns="45700" rIns="91425" bIns="45700" anchor="t" anchorCtr="0">
            <a:normAutofit/>
          </a:bodyPr>
          <a:lstStyle/>
          <a:p>
            <a:pPr algn="r" rtl="1"/>
            <a:r>
              <a:rPr lang="ar-JO" dirty="0"/>
              <a:t>كيف يجري التقييم الشامل للأطفال الذين يعملون في مجال عمالة الأطفال في السياق الحالي؟</a:t>
            </a:r>
            <a:endParaRPr lang="en-US" dirty="0"/>
          </a:p>
          <a:p>
            <a:pPr algn="r" rtl="1"/>
            <a:r>
              <a:rPr lang="ar-JO" dirty="0"/>
              <a:t>ما هي الأدوات المستخدمة؟</a:t>
            </a:r>
            <a:endParaRPr lang="en-US" dirty="0"/>
          </a:p>
          <a:p>
            <a:pPr algn="r" rtl="1"/>
            <a:r>
              <a:rPr lang="ar-JO" dirty="0"/>
              <a:t>ما هي الأسئلة التي تم تضمينها والتي تتعلق بعمل الأطفال وعمل الأطفال؟</a:t>
            </a:r>
            <a:endParaRPr lang="en-US" dirty="0"/>
          </a:p>
          <a:p>
            <a:pPr algn="r" rtl="1"/>
            <a:r>
              <a:rPr lang="ar-JO" dirty="0"/>
              <a:t>ما هي أفضل ممارساتهم للتحدث عن عمل الأطفال مع الأطفال ومقدمي الرعاية وأفراد الأسرة الآخرين؟</a:t>
            </a:r>
            <a:endParaRPr lang="en-US" dirty="0"/>
          </a:p>
          <a:p>
            <a:pPr algn="r" rtl="1"/>
            <a:r>
              <a:rPr lang="ar-JO" dirty="0"/>
              <a:t>ما هي التحديات والثغرات الرئيسية؟</a:t>
            </a:r>
            <a:endParaRPr lang="en-US" dirty="0"/>
          </a:p>
          <a:p>
            <a:pPr algn="r" rtl="1"/>
            <a:r>
              <a:rPr lang="en-US" dirty="0"/>
              <a:t> </a:t>
            </a:r>
          </a:p>
          <a:p>
            <a:pPr marL="228600" lvl="0" indent="-50800" algn="l" rtl="0">
              <a:lnSpc>
                <a:spcPct val="90000"/>
              </a:lnSpc>
              <a:spcBef>
                <a:spcPts val="1000"/>
              </a:spcBef>
              <a:spcAft>
                <a:spcPts val="0"/>
              </a:spcAft>
              <a:buClr>
                <a:schemeClr val="accent1"/>
              </a:buClr>
              <a:buSzPts val="2800"/>
              <a:buNone/>
            </a:pPr>
            <a:endParaRPr dirty="0"/>
          </a:p>
        </p:txBody>
      </p:sp>
      <p:pic>
        <p:nvPicPr>
          <p:cNvPr id="366" name="Google Shape;366;p16"/>
          <p:cNvPicPr preferRelativeResize="0"/>
          <p:nvPr/>
        </p:nvPicPr>
        <p:blipFill rotWithShape="1">
          <a:blip r:embed="rId3">
            <a:alphaModFix/>
          </a:blip>
          <a:srcRect/>
          <a:stretch/>
        </p:blipFill>
        <p:spPr>
          <a:xfrm>
            <a:off x="9825279" y="349781"/>
            <a:ext cx="1435100" cy="939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7"/>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26794"/>
              </a:buClr>
              <a:buSzPts val="3200"/>
              <a:buNone/>
            </a:pPr>
            <a:r>
              <a:rPr lang="ar-JO" dirty="0"/>
              <a:t>التقييم الشامل يشمل :</a:t>
            </a:r>
            <a:endParaRPr dirty="0"/>
          </a:p>
        </p:txBody>
      </p:sp>
      <p:sp>
        <p:nvSpPr>
          <p:cNvPr id="373" name="Google Shape;373;p17"/>
          <p:cNvSpPr txBox="1">
            <a:spLocks noGrp="1"/>
          </p:cNvSpPr>
          <p:nvPr>
            <p:ph type="body" idx="2"/>
          </p:nvPr>
        </p:nvSpPr>
        <p:spPr>
          <a:xfrm>
            <a:off x="4100513" y="1734328"/>
            <a:ext cx="7300912" cy="4799266"/>
          </a:xfrm>
          <a:prstGeom prst="rect">
            <a:avLst/>
          </a:prstGeom>
          <a:noFill/>
          <a:ln>
            <a:noFill/>
          </a:ln>
        </p:spPr>
        <p:txBody>
          <a:bodyPr spcFirstLastPara="1" wrap="square" lIns="91425" tIns="45700" rIns="91425" bIns="45700" anchor="t" anchorCtr="0">
            <a:normAutofit/>
          </a:bodyPr>
          <a:lstStyle/>
          <a:p>
            <a:pPr algn="r" rtl="1"/>
            <a:r>
              <a:rPr lang="ar-JO" dirty="0"/>
              <a:t>فرصة لتقييم الاحتياجات الشاملة للطفل في عمالة الأطفال</a:t>
            </a:r>
            <a:endParaRPr lang="en-US" dirty="0"/>
          </a:p>
          <a:p>
            <a:pPr algn="r" rtl="1"/>
            <a:r>
              <a:rPr lang="ar-JO" dirty="0"/>
              <a:t>مخاطر فورية ومتوسطة وطويلة المدى على الطفل</a:t>
            </a:r>
            <a:endParaRPr lang="en-US" dirty="0"/>
          </a:p>
          <a:p>
            <a:pPr algn="r" rtl="1"/>
            <a:r>
              <a:rPr lang="ar-JO" dirty="0"/>
              <a:t>نقاط القوة والمهارات والموارد والتأثيرات الوقائية لمواجهة الأثر الضار لعمالة الأطفال</a:t>
            </a:r>
            <a:endParaRPr lang="en-US" dirty="0"/>
          </a:p>
          <a:p>
            <a:pPr algn="r" rtl="1"/>
            <a:r>
              <a:rPr lang="ar-JO" dirty="0"/>
              <a:t>الطفل ، ومقدمو الرعاية ، والأسرة الأوسع ، والأطفال (العاملون) الآخرون في الأسرة</a:t>
            </a:r>
            <a:endParaRPr lang="en-US" dirty="0"/>
          </a:p>
          <a:p>
            <a:pPr algn="r" rtl="1"/>
            <a:r>
              <a:rPr lang="ar-JO" dirty="0"/>
              <a:t>زيارات المنزل ومكان العمل والمجتمع</a:t>
            </a:r>
            <a:endParaRPr lang="en-US" dirty="0"/>
          </a:p>
          <a:p>
            <a:pPr algn="r" rtl="1"/>
            <a:r>
              <a:rPr lang="ar-JO" dirty="0"/>
              <a:t>رغبات واحتياجات الطفل</a:t>
            </a:r>
            <a:endParaRPr lang="en-US" dirty="0"/>
          </a:p>
          <a:p>
            <a:pPr algn="r" rtl="1"/>
            <a:r>
              <a:rPr lang="en-US" dirty="0"/>
              <a:t> </a:t>
            </a:r>
          </a:p>
          <a:p>
            <a:pPr marL="228600" lvl="0" indent="-50800" algn="l" rtl="0">
              <a:lnSpc>
                <a:spcPct val="90000"/>
              </a:lnSpc>
              <a:spcBef>
                <a:spcPts val="1000"/>
              </a:spcBef>
              <a:spcAft>
                <a:spcPts val="0"/>
              </a:spcAft>
              <a:buClr>
                <a:schemeClr val="accent1"/>
              </a:buClr>
              <a:buSzPts val="2800"/>
              <a:buNone/>
            </a:pPr>
            <a:endParaRPr dirty="0"/>
          </a:p>
        </p:txBody>
      </p:sp>
      <p:sp>
        <p:nvSpPr>
          <p:cNvPr id="374" name="Google Shape;374;p17"/>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ar-JO" dirty="0"/>
              <a:t>الممارسة الجيدة </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18"/>
          <p:cNvSpPr txBox="1">
            <a:spLocks noGrp="1"/>
          </p:cNvSpPr>
          <p:nvPr>
            <p:ph type="body" idx="1"/>
          </p:nvPr>
        </p:nvSpPr>
        <p:spPr>
          <a:xfrm>
            <a:off x="4184780" y="350774"/>
            <a:ext cx="7300912" cy="1271587"/>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rgbClr val="026794"/>
              </a:buClr>
              <a:buSzPts val="3200"/>
              <a:buNone/>
            </a:pPr>
            <a:r>
              <a:rPr lang="ar-JO" dirty="0"/>
              <a:t>التقييم الشامل </a:t>
            </a:r>
          </a:p>
          <a:p>
            <a:pPr marL="0" lvl="0" indent="0" algn="r" rtl="0">
              <a:lnSpc>
                <a:spcPct val="90000"/>
              </a:lnSpc>
              <a:spcBef>
                <a:spcPts val="0"/>
              </a:spcBef>
              <a:spcAft>
                <a:spcPts val="0"/>
              </a:spcAft>
              <a:buClr>
                <a:srgbClr val="026794"/>
              </a:buClr>
              <a:buSzPts val="3200"/>
              <a:buNone/>
            </a:pPr>
            <a:r>
              <a:rPr lang="ar-JO" dirty="0"/>
              <a:t>الإجراءات الرئيسية</a:t>
            </a:r>
            <a:endParaRPr dirty="0"/>
          </a:p>
        </p:txBody>
      </p:sp>
      <p:sp>
        <p:nvSpPr>
          <p:cNvPr id="381" name="Google Shape;381;p18"/>
          <p:cNvSpPr txBox="1">
            <a:spLocks noGrp="1"/>
          </p:cNvSpPr>
          <p:nvPr>
            <p:ph type="body" idx="2"/>
          </p:nvPr>
        </p:nvSpPr>
        <p:spPr>
          <a:xfrm>
            <a:off x="4100513" y="1622361"/>
            <a:ext cx="7469446" cy="4666472"/>
          </a:xfrm>
          <a:prstGeom prst="rect">
            <a:avLst/>
          </a:prstGeom>
          <a:noFill/>
          <a:ln>
            <a:noFill/>
          </a:ln>
        </p:spPr>
        <p:txBody>
          <a:bodyPr spcFirstLastPara="1" wrap="square" lIns="91425" tIns="45700" rIns="91425" bIns="45700" anchor="t" anchorCtr="0">
            <a:noAutofit/>
          </a:bodyPr>
          <a:lstStyle/>
          <a:p>
            <a:pPr algn="r" rtl="1"/>
            <a:r>
              <a:rPr lang="ar-JO" dirty="0"/>
              <a:t>تحديد وفهم المصطلحات والمفاهيم المستخدمة محليًا</a:t>
            </a:r>
            <a:endParaRPr lang="en-US" dirty="0"/>
          </a:p>
          <a:p>
            <a:pPr algn="r" rtl="1"/>
            <a:r>
              <a:rPr lang="ar-JO" dirty="0"/>
              <a:t>تعرف على معايير الأهلية ومستويات المخاطر وإجراءات إدارة الحالة المرتبطة بالأطفال في عمالة الأطفال</a:t>
            </a:r>
            <a:endParaRPr lang="en-US" dirty="0"/>
          </a:p>
          <a:p>
            <a:pPr algn="r" rtl="1"/>
            <a:r>
              <a:rPr lang="ar-JO" dirty="0"/>
              <a:t>كن على علم بأن مقدمي الرعاية / الأطفال قد يخفون جوانب معينة من عمل الطفل: قلل من ذلك واطرح أسئلة استقصائية ؛ استخدام وسائل صديقة للأطفال ؛ شيك مسطر</a:t>
            </a:r>
            <a:endParaRPr lang="en-US" dirty="0"/>
          </a:p>
          <a:p>
            <a:pPr algn="r" rtl="1"/>
            <a:r>
              <a:rPr lang="ar-JO" dirty="0"/>
              <a:t>استخدم وعزز مهارات الملاحظة لديك</a:t>
            </a:r>
            <a:endParaRPr lang="en-US" dirty="0"/>
          </a:p>
          <a:p>
            <a:pPr marL="50800" indent="0" algn="r" rtl="1">
              <a:buNone/>
            </a:pPr>
            <a:endParaRPr lang="en-US" dirty="0"/>
          </a:p>
        </p:txBody>
      </p:sp>
      <p:sp>
        <p:nvSpPr>
          <p:cNvPr id="382" name="Google Shape;382;p18"/>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ar-JO" dirty="0"/>
              <a:t>الممارسة الجيدة</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9"/>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26794"/>
              </a:buClr>
              <a:buSzPts val="3200"/>
              <a:buNone/>
            </a:pPr>
            <a:r>
              <a:rPr lang="ar-JO" dirty="0"/>
              <a:t>التقييم الشامل </a:t>
            </a:r>
          </a:p>
          <a:p>
            <a:pPr marL="0" lvl="0" indent="0" algn="l" rtl="0">
              <a:lnSpc>
                <a:spcPct val="90000"/>
              </a:lnSpc>
              <a:spcBef>
                <a:spcPts val="0"/>
              </a:spcBef>
              <a:spcAft>
                <a:spcPts val="0"/>
              </a:spcAft>
              <a:buClr>
                <a:srgbClr val="026794"/>
              </a:buClr>
              <a:buSzPts val="3200"/>
              <a:buNone/>
            </a:pPr>
            <a:r>
              <a:rPr lang="ar-JO" dirty="0"/>
              <a:t>الإجراءات الرئيسية </a:t>
            </a:r>
            <a:endParaRPr dirty="0"/>
          </a:p>
        </p:txBody>
      </p:sp>
      <p:sp>
        <p:nvSpPr>
          <p:cNvPr id="389" name="Google Shape;389;p19"/>
          <p:cNvSpPr txBox="1">
            <a:spLocks noGrp="1"/>
          </p:cNvSpPr>
          <p:nvPr>
            <p:ph type="body" idx="2"/>
          </p:nvPr>
        </p:nvSpPr>
        <p:spPr>
          <a:xfrm>
            <a:off x="4100513" y="1863852"/>
            <a:ext cx="7469446" cy="4555236"/>
          </a:xfrm>
          <a:prstGeom prst="rect">
            <a:avLst/>
          </a:prstGeom>
          <a:noFill/>
          <a:ln>
            <a:noFill/>
          </a:ln>
        </p:spPr>
        <p:txBody>
          <a:bodyPr spcFirstLastPara="1" wrap="square" lIns="91425" tIns="45700" rIns="91425" bIns="45700" anchor="t" anchorCtr="0">
            <a:normAutofit lnSpcReduction="10000"/>
          </a:bodyPr>
          <a:lstStyle/>
          <a:p>
            <a:pPr algn="r" rtl="1"/>
            <a:r>
              <a:rPr lang="ar-JO" dirty="0"/>
              <a:t>بناء الثقة وعدم إصدار الأحكام</a:t>
            </a:r>
            <a:endParaRPr lang="en-US" dirty="0"/>
          </a:p>
          <a:p>
            <a:pPr algn="r" rtl="1"/>
            <a:r>
              <a:rPr lang="ar-JO" dirty="0"/>
              <a:t>ابحث عن الخصوصية دون تأثير الوالدين أو صاحب العمل</a:t>
            </a:r>
            <a:endParaRPr lang="en-US" dirty="0"/>
          </a:p>
          <a:p>
            <a:pPr algn="r" rtl="1"/>
            <a:r>
              <a:rPr lang="ar-JO" dirty="0"/>
              <a:t>تطوير الأنشطة / الأماكن التي يوجد فيها وقت محدود بعيدًا عن المنزل / العمل للتفكير</a:t>
            </a:r>
            <a:endParaRPr lang="en-US" dirty="0"/>
          </a:p>
          <a:p>
            <a:pPr algn="r" rtl="1"/>
            <a:r>
              <a:rPr lang="ar-JO" dirty="0"/>
              <a:t>قم ببناء المعلومات بمرور الوقت ، وتقييم مدى الضرر في المنزل والعمل أولاً</a:t>
            </a:r>
            <a:endParaRPr lang="en-US" dirty="0"/>
          </a:p>
          <a:p>
            <a:pPr algn="r" rtl="1"/>
            <a:r>
              <a:rPr lang="ar-JO" dirty="0"/>
              <a:t>امنح الأفراد وقتًا كافيًا</a:t>
            </a:r>
            <a:endParaRPr lang="en-US" dirty="0"/>
          </a:p>
          <a:p>
            <a:pPr algn="r" rtl="1"/>
            <a:r>
              <a:rPr lang="ar-JO" dirty="0"/>
              <a:t>قدم الدعم العاطفي</a:t>
            </a:r>
            <a:endParaRPr lang="en-US" dirty="0"/>
          </a:p>
          <a:p>
            <a:pPr algn="r" rtl="1"/>
            <a:r>
              <a:rPr lang="ar-JO" dirty="0"/>
              <a:t>التصرف فورًا بشأن الإفصاحات</a:t>
            </a:r>
            <a:endParaRPr lang="en-US" dirty="0"/>
          </a:p>
          <a:p>
            <a:pPr rtl="1"/>
            <a:r>
              <a:rPr lang="en-US" dirty="0"/>
              <a:t> </a:t>
            </a:r>
          </a:p>
          <a:p>
            <a:pPr marL="228600" lvl="0" indent="-50800" algn="l" rtl="0">
              <a:lnSpc>
                <a:spcPct val="90000"/>
              </a:lnSpc>
              <a:spcBef>
                <a:spcPts val="1000"/>
              </a:spcBef>
              <a:spcAft>
                <a:spcPts val="0"/>
              </a:spcAft>
              <a:buClr>
                <a:schemeClr val="accent1"/>
              </a:buClr>
              <a:buSzPts val="2800"/>
              <a:buNone/>
            </a:pPr>
            <a:endParaRPr dirty="0"/>
          </a:p>
        </p:txBody>
      </p:sp>
      <p:sp>
        <p:nvSpPr>
          <p:cNvPr id="390" name="Google Shape;390;p19"/>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ar-JO" dirty="0"/>
              <a:t>الممارسة الجيدة </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
          <p:cNvSpPr txBox="1">
            <a:spLocks noGrp="1"/>
          </p:cNvSpPr>
          <p:nvPr>
            <p:ph type="body" idx="1"/>
          </p:nvPr>
        </p:nvSpPr>
        <p:spPr>
          <a:xfrm>
            <a:off x="1269603" y="897468"/>
            <a:ext cx="9652793" cy="163783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000"/>
              <a:buNone/>
            </a:pPr>
            <a:r>
              <a:rPr lang="ar-JO" sz="4000" dirty="0"/>
              <a:t>الجلسة الثانسة عشر: حماية الطفل و إدارة الحالة 2 </a:t>
            </a:r>
            <a:endParaRPr dirty="0"/>
          </a:p>
        </p:txBody>
      </p:sp>
      <p:sp>
        <p:nvSpPr>
          <p:cNvPr id="236" name="Google Shape;236;p2"/>
          <p:cNvSpPr txBox="1">
            <a:spLocks noGrp="1"/>
          </p:cNvSpPr>
          <p:nvPr>
            <p:ph type="body" idx="2"/>
          </p:nvPr>
        </p:nvSpPr>
        <p:spPr>
          <a:xfrm>
            <a:off x="1754188" y="3051921"/>
            <a:ext cx="8683625" cy="3315011"/>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Clr>
                <a:schemeClr val="lt1"/>
              </a:buClr>
              <a:buSzPts val="2800"/>
              <a:buFont typeface="Arial"/>
              <a:buChar char="•"/>
            </a:pPr>
            <a:r>
              <a:rPr lang="en-GB" b="1"/>
              <a:t> </a:t>
            </a:r>
            <a:endParaRPr/>
          </a:p>
          <a:p>
            <a:pPr marL="457200" lvl="0" indent="-279400" algn="l" rtl="0">
              <a:lnSpc>
                <a:spcPct val="90000"/>
              </a:lnSpc>
              <a:spcBef>
                <a:spcPts val="1000"/>
              </a:spcBef>
              <a:spcAft>
                <a:spcPts val="0"/>
              </a:spcAft>
              <a:buClr>
                <a:schemeClr val="lt1"/>
              </a:buClr>
              <a:buSzPts val="2800"/>
              <a:buFont typeface="Arial"/>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0"/>
          <p:cNvSpPr txBox="1">
            <a:spLocks noGrp="1"/>
          </p:cNvSpPr>
          <p:nvPr>
            <p:ph type="title"/>
          </p:nvPr>
        </p:nvSpPr>
        <p:spPr>
          <a:xfrm>
            <a:off x="656023" y="365125"/>
            <a:ext cx="696397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ar-JO" dirty="0"/>
              <a:t>النشاط : حدد المخاطر و الأخطار </a:t>
            </a:r>
            <a:endParaRPr dirty="0"/>
          </a:p>
        </p:txBody>
      </p:sp>
      <p:sp>
        <p:nvSpPr>
          <p:cNvPr id="397" name="Google Shape;397;p20"/>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fontScale="25000" lnSpcReduction="20000"/>
          </a:bodyPr>
          <a:lstStyle/>
          <a:p>
            <a:pPr algn="r" rtl="1"/>
            <a:r>
              <a:rPr lang="ar-JO" sz="9600" dirty="0"/>
              <a:t>هناك الكثير من مخاطر عمل الأطفال والأخطار في هذه الصور التي رسمها الأطفال</a:t>
            </a:r>
            <a:endParaRPr lang="en-US" sz="9600" dirty="0"/>
          </a:p>
          <a:p>
            <a:pPr rtl="1"/>
            <a:r>
              <a:rPr lang="en-US" dirty="0"/>
              <a:t> </a:t>
            </a:r>
          </a:p>
        </p:txBody>
      </p:sp>
      <p:sp>
        <p:nvSpPr>
          <p:cNvPr id="398" name="Google Shape;398;p20"/>
          <p:cNvSpPr txBox="1">
            <a:spLocks noGrp="1"/>
          </p:cNvSpPr>
          <p:nvPr>
            <p:ph type="body" idx="2"/>
          </p:nvPr>
        </p:nvSpPr>
        <p:spPr>
          <a:xfrm>
            <a:off x="656021" y="3105636"/>
            <a:ext cx="10820015" cy="2586037"/>
          </a:xfrm>
          <a:prstGeom prst="rect">
            <a:avLst/>
          </a:prstGeom>
          <a:noFill/>
          <a:ln>
            <a:noFill/>
          </a:ln>
        </p:spPr>
        <p:txBody>
          <a:bodyPr spcFirstLastPara="1" wrap="square" lIns="91425" tIns="45700" rIns="91425" bIns="45700" anchor="t" anchorCtr="0">
            <a:normAutofit lnSpcReduction="10000"/>
          </a:bodyPr>
          <a:lstStyle/>
          <a:p>
            <a:pPr algn="r" rtl="1"/>
            <a:r>
              <a:rPr lang="ar-JO" dirty="0"/>
              <a:t>كم كنت بقعة؟</a:t>
            </a:r>
            <a:endParaRPr lang="en-US" dirty="0"/>
          </a:p>
          <a:p>
            <a:pPr algn="r" rtl="1"/>
            <a:r>
              <a:rPr lang="ar-JO" dirty="0"/>
              <a:t>اكتب ما تستطيع في مربع الدردشة.</a:t>
            </a:r>
            <a:endParaRPr lang="en-US" dirty="0"/>
          </a:p>
          <a:p>
            <a:pPr algn="r" rtl="1"/>
            <a:r>
              <a:rPr lang="ar-JO" dirty="0"/>
              <a:t>ما هي ملاحظاتك كما تحددها؟</a:t>
            </a:r>
            <a:endParaRPr lang="en-US" dirty="0"/>
          </a:p>
          <a:p>
            <a:pPr algn="r" rtl="1"/>
            <a:r>
              <a:rPr lang="ar-JO" dirty="0"/>
              <a:t>إذا كان هؤلاء أطفالًا حقيقيين ، فكيف ترد؟</a:t>
            </a:r>
            <a:endParaRPr lang="en-US" dirty="0"/>
          </a:p>
          <a:p>
            <a:pPr algn="r" rtl="1"/>
            <a:r>
              <a:rPr lang="en-US" dirty="0"/>
              <a:t> </a:t>
            </a:r>
          </a:p>
          <a:p>
            <a:pPr marL="228600" lvl="0" indent="-50800" algn="l" rtl="0">
              <a:lnSpc>
                <a:spcPct val="90000"/>
              </a:lnSpc>
              <a:spcBef>
                <a:spcPts val="1000"/>
              </a:spcBef>
              <a:spcAft>
                <a:spcPts val="0"/>
              </a:spcAft>
              <a:buClr>
                <a:schemeClr val="accent1"/>
              </a:buClr>
              <a:buSzPts val="2800"/>
              <a:buNone/>
            </a:pPr>
            <a:endParaRPr dirty="0"/>
          </a:p>
        </p:txBody>
      </p:sp>
      <p:pic>
        <p:nvPicPr>
          <p:cNvPr id="399" name="Google Shape;399;p20"/>
          <p:cNvPicPr preferRelativeResize="0"/>
          <p:nvPr/>
        </p:nvPicPr>
        <p:blipFill rotWithShape="1">
          <a:blip r:embed="rId3">
            <a:alphaModFix/>
          </a:blip>
          <a:srcRect/>
          <a:stretch/>
        </p:blipFill>
        <p:spPr>
          <a:xfrm>
            <a:off x="8089281" y="-341313"/>
            <a:ext cx="3386757" cy="338675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1"/>
          <p:cNvSpPr txBox="1"/>
          <p:nvPr/>
        </p:nvSpPr>
        <p:spPr>
          <a:xfrm>
            <a:off x="4873690" y="0"/>
            <a:ext cx="2441510" cy="206513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21"/>
          <p:cNvSpPr txBox="1"/>
          <p:nvPr/>
        </p:nvSpPr>
        <p:spPr>
          <a:xfrm>
            <a:off x="4873690" y="4665306"/>
            <a:ext cx="2441510" cy="219269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407;p21"/>
          <p:cNvSpPr txBox="1"/>
          <p:nvPr/>
        </p:nvSpPr>
        <p:spPr>
          <a:xfrm>
            <a:off x="5425751" y="318995"/>
            <a:ext cx="1337388"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chemeClr val="dk1"/>
                </a:solidFill>
                <a:latin typeface="Calibri"/>
                <a:ea typeface="Calibri"/>
                <a:cs typeface="Calibri"/>
                <a:sym typeface="Calibri"/>
              </a:rPr>
              <a:t>SPOT THE </a:t>
            </a:r>
            <a:endParaRPr/>
          </a:p>
        </p:txBody>
      </p:sp>
      <p:pic>
        <p:nvPicPr>
          <p:cNvPr id="408" name="Google Shape;408;p21"/>
          <p:cNvPicPr preferRelativeResize="0"/>
          <p:nvPr/>
        </p:nvPicPr>
        <p:blipFill rotWithShape="1">
          <a:blip r:embed="rId3">
            <a:alphaModFix/>
          </a:blip>
          <a:srcRect/>
          <a:stretch/>
        </p:blipFill>
        <p:spPr>
          <a:xfrm>
            <a:off x="0" y="10498"/>
            <a:ext cx="2906840" cy="4086292"/>
          </a:xfrm>
          <a:prstGeom prst="rect">
            <a:avLst/>
          </a:prstGeom>
          <a:noFill/>
          <a:ln>
            <a:noFill/>
          </a:ln>
        </p:spPr>
      </p:pic>
      <p:pic>
        <p:nvPicPr>
          <p:cNvPr id="409" name="Google Shape;409;p21"/>
          <p:cNvPicPr preferRelativeResize="0"/>
          <p:nvPr/>
        </p:nvPicPr>
        <p:blipFill rotWithShape="1">
          <a:blip r:embed="rId4">
            <a:alphaModFix/>
          </a:blip>
          <a:srcRect/>
          <a:stretch/>
        </p:blipFill>
        <p:spPr>
          <a:xfrm>
            <a:off x="2921028" y="0"/>
            <a:ext cx="2431765" cy="4070903"/>
          </a:xfrm>
          <a:prstGeom prst="rect">
            <a:avLst/>
          </a:prstGeom>
          <a:noFill/>
          <a:ln>
            <a:noFill/>
          </a:ln>
        </p:spPr>
      </p:pic>
      <p:pic>
        <p:nvPicPr>
          <p:cNvPr id="410" name="Google Shape;410;p21"/>
          <p:cNvPicPr preferRelativeResize="0"/>
          <p:nvPr/>
        </p:nvPicPr>
        <p:blipFill rotWithShape="1">
          <a:blip r:embed="rId5">
            <a:alphaModFix/>
          </a:blip>
          <a:srcRect/>
          <a:stretch/>
        </p:blipFill>
        <p:spPr>
          <a:xfrm>
            <a:off x="5366985" y="10497"/>
            <a:ext cx="3084910" cy="4070903"/>
          </a:xfrm>
          <a:prstGeom prst="rect">
            <a:avLst/>
          </a:prstGeom>
          <a:noFill/>
          <a:ln>
            <a:noFill/>
          </a:ln>
        </p:spPr>
      </p:pic>
      <p:pic>
        <p:nvPicPr>
          <p:cNvPr id="411" name="Google Shape;411;p21"/>
          <p:cNvPicPr preferRelativeResize="0"/>
          <p:nvPr/>
        </p:nvPicPr>
        <p:blipFill rotWithShape="1">
          <a:blip r:embed="rId6">
            <a:alphaModFix/>
          </a:blip>
          <a:srcRect/>
          <a:stretch/>
        </p:blipFill>
        <p:spPr>
          <a:xfrm>
            <a:off x="8466083" y="4388554"/>
            <a:ext cx="3734593" cy="2449789"/>
          </a:xfrm>
          <a:prstGeom prst="rect">
            <a:avLst/>
          </a:prstGeom>
          <a:noFill/>
          <a:ln>
            <a:noFill/>
          </a:ln>
        </p:spPr>
      </p:pic>
      <p:pic>
        <p:nvPicPr>
          <p:cNvPr id="412" name="Google Shape;412;p21"/>
          <p:cNvPicPr preferRelativeResize="0"/>
          <p:nvPr/>
        </p:nvPicPr>
        <p:blipFill rotWithShape="1">
          <a:blip r:embed="rId7">
            <a:alphaModFix/>
          </a:blip>
          <a:srcRect/>
          <a:stretch/>
        </p:blipFill>
        <p:spPr>
          <a:xfrm>
            <a:off x="8466084" y="2217737"/>
            <a:ext cx="3720402" cy="2376791"/>
          </a:xfrm>
          <a:prstGeom prst="rect">
            <a:avLst/>
          </a:prstGeom>
          <a:noFill/>
          <a:ln>
            <a:noFill/>
          </a:ln>
        </p:spPr>
      </p:pic>
      <p:pic>
        <p:nvPicPr>
          <p:cNvPr id="413" name="Google Shape;413;p21"/>
          <p:cNvPicPr preferRelativeResize="0"/>
          <p:nvPr/>
        </p:nvPicPr>
        <p:blipFill rotWithShape="1">
          <a:blip r:embed="rId8">
            <a:alphaModFix/>
          </a:blip>
          <a:srcRect/>
          <a:stretch/>
        </p:blipFill>
        <p:spPr>
          <a:xfrm>
            <a:off x="14920" y="4070903"/>
            <a:ext cx="3750448" cy="2802487"/>
          </a:xfrm>
          <a:prstGeom prst="rect">
            <a:avLst/>
          </a:prstGeom>
          <a:noFill/>
          <a:ln>
            <a:noFill/>
          </a:ln>
        </p:spPr>
      </p:pic>
      <p:pic>
        <p:nvPicPr>
          <p:cNvPr id="414" name="Google Shape;414;p21"/>
          <p:cNvPicPr preferRelativeResize="0"/>
          <p:nvPr/>
        </p:nvPicPr>
        <p:blipFill rotWithShape="1">
          <a:blip r:embed="rId9">
            <a:alphaModFix/>
          </a:blip>
          <a:srcRect/>
          <a:stretch/>
        </p:blipFill>
        <p:spPr>
          <a:xfrm>
            <a:off x="10342179" y="-1"/>
            <a:ext cx="1872684" cy="1150883"/>
          </a:xfrm>
          <a:prstGeom prst="rect">
            <a:avLst/>
          </a:prstGeom>
          <a:noFill/>
          <a:ln>
            <a:noFill/>
          </a:ln>
        </p:spPr>
      </p:pic>
      <p:pic>
        <p:nvPicPr>
          <p:cNvPr id="415" name="Google Shape;415;p21"/>
          <p:cNvPicPr preferRelativeResize="0"/>
          <p:nvPr/>
        </p:nvPicPr>
        <p:blipFill rotWithShape="1">
          <a:blip r:embed="rId10">
            <a:alphaModFix/>
          </a:blip>
          <a:srcRect/>
          <a:stretch/>
        </p:blipFill>
        <p:spPr>
          <a:xfrm>
            <a:off x="10812678" y="4544452"/>
            <a:ext cx="1402185" cy="2293891"/>
          </a:xfrm>
          <a:prstGeom prst="rect">
            <a:avLst/>
          </a:prstGeom>
          <a:noFill/>
          <a:ln>
            <a:noFill/>
          </a:ln>
        </p:spPr>
      </p:pic>
      <p:pic>
        <p:nvPicPr>
          <p:cNvPr id="416" name="Google Shape;416;p21"/>
          <p:cNvPicPr preferRelativeResize="0"/>
          <p:nvPr/>
        </p:nvPicPr>
        <p:blipFill rotWithShape="1">
          <a:blip r:embed="rId11">
            <a:alphaModFix/>
          </a:blip>
          <a:srcRect/>
          <a:stretch/>
        </p:blipFill>
        <p:spPr>
          <a:xfrm>
            <a:off x="8451894" y="1101027"/>
            <a:ext cx="1890285" cy="1150883"/>
          </a:xfrm>
          <a:prstGeom prst="rect">
            <a:avLst/>
          </a:prstGeom>
          <a:noFill/>
          <a:ln>
            <a:noFill/>
          </a:ln>
        </p:spPr>
      </p:pic>
      <p:pic>
        <p:nvPicPr>
          <p:cNvPr id="417" name="Google Shape;417;p21"/>
          <p:cNvPicPr preferRelativeResize="0"/>
          <p:nvPr/>
        </p:nvPicPr>
        <p:blipFill rotWithShape="1">
          <a:blip r:embed="rId12">
            <a:alphaModFix/>
          </a:blip>
          <a:srcRect/>
          <a:stretch/>
        </p:blipFill>
        <p:spPr>
          <a:xfrm>
            <a:off x="8448482" y="10497"/>
            <a:ext cx="1890285" cy="1090530"/>
          </a:xfrm>
          <a:prstGeom prst="rect">
            <a:avLst/>
          </a:prstGeom>
          <a:noFill/>
          <a:ln>
            <a:noFill/>
          </a:ln>
        </p:spPr>
      </p:pic>
      <p:pic>
        <p:nvPicPr>
          <p:cNvPr id="418" name="Google Shape;418;p21"/>
          <p:cNvPicPr preferRelativeResize="0"/>
          <p:nvPr/>
        </p:nvPicPr>
        <p:blipFill rotWithShape="1">
          <a:blip r:embed="rId13">
            <a:alphaModFix/>
          </a:blip>
          <a:srcRect/>
          <a:stretch/>
        </p:blipFill>
        <p:spPr>
          <a:xfrm>
            <a:off x="10342179" y="1124674"/>
            <a:ext cx="1890285" cy="1150883"/>
          </a:xfrm>
          <a:prstGeom prst="rect">
            <a:avLst/>
          </a:prstGeom>
          <a:noFill/>
          <a:ln>
            <a:noFill/>
          </a:ln>
        </p:spPr>
      </p:pic>
      <p:pic>
        <p:nvPicPr>
          <p:cNvPr id="419" name="Google Shape;419;p21"/>
          <p:cNvPicPr preferRelativeResize="0"/>
          <p:nvPr/>
        </p:nvPicPr>
        <p:blipFill rotWithShape="1">
          <a:blip r:embed="rId14">
            <a:alphaModFix/>
          </a:blip>
          <a:srcRect/>
          <a:stretch/>
        </p:blipFill>
        <p:spPr>
          <a:xfrm>
            <a:off x="3765368" y="4070903"/>
            <a:ext cx="4683113" cy="234894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2"/>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Helvetica Neue"/>
              <a:buNone/>
            </a:pPr>
            <a:r>
              <a:rPr lang="ar-JO" dirty="0"/>
              <a:t> ما الذي لاحظته ؟</a:t>
            </a:r>
            <a:endParaRPr dirty="0"/>
          </a:p>
        </p:txBody>
      </p:sp>
      <p:sp>
        <p:nvSpPr>
          <p:cNvPr id="425" name="Google Shape;425;p22"/>
          <p:cNvSpPr txBox="1">
            <a:spLocks noGrp="1"/>
          </p:cNvSpPr>
          <p:nvPr>
            <p:ph type="body" idx="4"/>
          </p:nvPr>
        </p:nvSpPr>
        <p:spPr>
          <a:xfrm>
            <a:off x="656022" y="1954925"/>
            <a:ext cx="4661046" cy="4350758"/>
          </a:xfrm>
          <a:prstGeom prst="rect">
            <a:avLst/>
          </a:prstGeom>
          <a:noFill/>
          <a:ln>
            <a:noFill/>
          </a:ln>
        </p:spPr>
        <p:txBody>
          <a:bodyPr spcFirstLastPara="1" wrap="square" lIns="91425" tIns="45700" rIns="91425" bIns="45700" anchor="t" anchorCtr="0">
            <a:normAutofit lnSpcReduction="10000"/>
          </a:bodyPr>
          <a:lstStyle/>
          <a:p>
            <a:pPr algn="r" rtl="1"/>
            <a:r>
              <a:rPr lang="ar-JO" dirty="0"/>
              <a:t>أدوات حادة</a:t>
            </a:r>
            <a:endParaRPr lang="en-US" dirty="0"/>
          </a:p>
          <a:p>
            <a:pPr algn="r" rtl="1"/>
            <a:r>
              <a:rPr lang="ar-JO" dirty="0"/>
              <a:t>حمل الاحمال الثقيلة</a:t>
            </a:r>
            <a:endParaRPr lang="en-US" dirty="0"/>
          </a:p>
          <a:p>
            <a:pPr algn="r" rtl="1"/>
            <a:r>
              <a:rPr lang="ar-JO" dirty="0"/>
              <a:t>ارتداء ملابس / أحذية غير مناسبة أو غير مناسبة</a:t>
            </a:r>
            <a:endParaRPr lang="en-US" dirty="0"/>
          </a:p>
          <a:p>
            <a:pPr algn="r" rtl="1"/>
            <a:r>
              <a:rPr lang="ar-JO" dirty="0"/>
              <a:t>الإساءة الجسدية / العقاب</a:t>
            </a:r>
            <a:endParaRPr lang="en-US" dirty="0"/>
          </a:p>
          <a:p>
            <a:pPr algn="r" rtl="1"/>
            <a:r>
              <a:rPr lang="ar-JO" dirty="0"/>
              <a:t>الضيق / الإساءة النفسية</a:t>
            </a:r>
            <a:endParaRPr lang="en-US" dirty="0"/>
          </a:p>
          <a:p>
            <a:pPr algn="r" rtl="1"/>
            <a:r>
              <a:rPr lang="ar-JO" dirty="0"/>
              <a:t>قلة الصوت والتحكم والحرية</a:t>
            </a:r>
            <a:endParaRPr lang="en-US" dirty="0"/>
          </a:p>
          <a:p>
            <a:pPr algn="r" rtl="1"/>
            <a:r>
              <a:rPr lang="ar-JO" dirty="0"/>
              <a:t>العمل في الليل</a:t>
            </a:r>
            <a:endParaRPr lang="en-US" dirty="0"/>
          </a:p>
          <a:p>
            <a:pPr algn="r" rtl="1"/>
            <a:r>
              <a:rPr lang="ar-JO" dirty="0"/>
              <a:t>العمل في الصناعة</a:t>
            </a:r>
            <a:endParaRPr lang="en-US" dirty="0"/>
          </a:p>
          <a:p>
            <a:pPr rtl="1"/>
            <a:r>
              <a:rPr lang="ar-JO" dirty="0"/>
              <a:t>أبخرة</a:t>
            </a:r>
            <a:endParaRPr lang="en-US" dirty="0"/>
          </a:p>
        </p:txBody>
      </p:sp>
      <p:sp>
        <p:nvSpPr>
          <p:cNvPr id="426" name="Google Shape;426;p22"/>
          <p:cNvSpPr txBox="1">
            <a:spLocks noGrp="1"/>
          </p:cNvSpPr>
          <p:nvPr>
            <p:ph type="body" idx="6"/>
          </p:nvPr>
        </p:nvSpPr>
        <p:spPr>
          <a:xfrm>
            <a:off x="6814990" y="1954925"/>
            <a:ext cx="4661046" cy="4350757"/>
          </a:xfrm>
          <a:prstGeom prst="rect">
            <a:avLst/>
          </a:prstGeom>
          <a:noFill/>
          <a:ln>
            <a:noFill/>
          </a:ln>
        </p:spPr>
        <p:txBody>
          <a:bodyPr spcFirstLastPara="1" wrap="square" lIns="91425" tIns="45700" rIns="91425" bIns="45700" anchor="t" anchorCtr="0">
            <a:normAutofit lnSpcReduction="10000"/>
          </a:bodyPr>
          <a:lstStyle/>
          <a:p>
            <a:pPr algn="r" rtl="1"/>
            <a:r>
              <a:rPr lang="ar-JO" dirty="0"/>
              <a:t>المبيدات والكيماويات</a:t>
            </a:r>
            <a:endParaRPr lang="en-US" dirty="0"/>
          </a:p>
          <a:p>
            <a:pPr algn="r" rtl="1"/>
            <a:r>
              <a:rPr lang="ar-JO" dirty="0"/>
              <a:t>حركة المرور</a:t>
            </a:r>
            <a:endParaRPr lang="en-US" dirty="0"/>
          </a:p>
          <a:p>
            <a:pPr algn="r" rtl="1"/>
            <a:r>
              <a:rPr lang="ar-JO" dirty="0"/>
              <a:t>الات</a:t>
            </a:r>
            <a:endParaRPr lang="en-US" dirty="0"/>
          </a:p>
          <a:p>
            <a:pPr algn="r" rtl="1"/>
            <a:r>
              <a:rPr lang="ar-JO" dirty="0"/>
              <a:t>تراب</a:t>
            </a:r>
            <a:endParaRPr lang="en-US" dirty="0"/>
          </a:p>
          <a:p>
            <a:pPr algn="r" rtl="1"/>
            <a:r>
              <a:rPr lang="ar-JO" dirty="0"/>
              <a:t>الحرارة (الشمس / النار / الأفران / الأفران)</a:t>
            </a:r>
            <a:endParaRPr lang="en-US" dirty="0"/>
          </a:p>
          <a:p>
            <a:pPr algn="r" rtl="1"/>
            <a:r>
              <a:rPr lang="ar-JO" dirty="0"/>
              <a:t>الاستغلال / الاعتداء الجنسي</a:t>
            </a:r>
            <a:endParaRPr lang="en-US" dirty="0"/>
          </a:p>
          <a:p>
            <a:pPr algn="r" rtl="1"/>
            <a:r>
              <a:rPr lang="ar-JO" dirty="0"/>
              <a:t>الحيوانات / الحشرات / القوارض</a:t>
            </a:r>
            <a:endParaRPr lang="en-US" dirty="0"/>
          </a:p>
          <a:p>
            <a:pPr algn="r" rtl="1"/>
            <a:r>
              <a:rPr lang="ar-JO" dirty="0"/>
              <a:t>الأسلحة والصراع</a:t>
            </a:r>
            <a:endParaRPr lang="en-US" dirty="0"/>
          </a:p>
          <a:p>
            <a:pPr algn="r" rtl="1"/>
            <a:r>
              <a:rPr lang="ar-JO" dirty="0"/>
              <a:t>العمل تحت الأرض</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3"/>
          <p:cNvSpPr txBox="1">
            <a:spLocks noGrp="1"/>
          </p:cNvSpPr>
          <p:nvPr>
            <p:ph type="title"/>
          </p:nvPr>
        </p:nvSpPr>
        <p:spPr>
          <a:xfrm>
            <a:off x="223284" y="324643"/>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3"/>
              </a:buClr>
              <a:buSzPts val="3600"/>
              <a:buFont typeface="Helvetica Neue"/>
              <a:buNone/>
            </a:pPr>
            <a:r>
              <a:rPr lang="ar-JO" dirty="0"/>
              <a:t>مهارات المراقبة </a:t>
            </a:r>
            <a:endParaRPr dirty="0"/>
          </a:p>
        </p:txBody>
      </p:sp>
      <p:sp>
        <p:nvSpPr>
          <p:cNvPr id="433" name="Google Shape;433;p23"/>
          <p:cNvSpPr txBox="1">
            <a:spLocks noGrp="1"/>
          </p:cNvSpPr>
          <p:nvPr>
            <p:ph type="body" idx="1"/>
          </p:nvPr>
        </p:nvSpPr>
        <p:spPr>
          <a:xfrm>
            <a:off x="223284" y="1971675"/>
            <a:ext cx="11745432" cy="642937"/>
          </a:xfrm>
          <a:prstGeom prst="rect">
            <a:avLst/>
          </a:prstGeom>
          <a:noFill/>
          <a:ln>
            <a:noFill/>
          </a:ln>
        </p:spPr>
        <p:txBody>
          <a:bodyPr spcFirstLastPara="1" wrap="square" lIns="91425" tIns="45700" rIns="91425" bIns="45700" anchor="t" anchorCtr="0">
            <a:normAutofit/>
          </a:bodyPr>
          <a:lstStyle/>
          <a:p>
            <a:pPr marL="0" lvl="0" indent="0" algn="r" eaLnBrk="0" fontAlgn="base" hangingPunct="0">
              <a:lnSpc>
                <a:spcPct val="100000"/>
              </a:lnSpc>
              <a:spcBef>
                <a:spcPct val="0"/>
              </a:spcBef>
              <a:spcAft>
                <a:spcPct val="0"/>
              </a:spcAft>
              <a:buClrTx/>
              <a:buSzTx/>
            </a:pPr>
            <a:r>
              <a:rPr lang="ar-SA" altLang="en-US" b="0" dirty="0">
                <a:solidFill>
                  <a:srgbClr val="0070C0"/>
                </a:solidFill>
                <a:latin typeface="inherit"/>
                <a:cs typeface="Arial" panose="020B0604020202020204" pitchFamily="34" charset="0"/>
              </a:rPr>
              <a:t>مهارة أساسية للحصول على معلومات مرئية حول الأنشطة والظروف</a:t>
            </a:r>
            <a:endParaRPr lang="en-US" altLang="en-US" sz="1600" b="0" dirty="0">
              <a:solidFill>
                <a:srgbClr val="0070C0"/>
              </a:solidFill>
            </a:endParaRPr>
          </a:p>
        </p:txBody>
      </p:sp>
      <p:sp>
        <p:nvSpPr>
          <p:cNvPr id="434" name="Google Shape;434;p2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fontScale="77500" lnSpcReduction="20000"/>
          </a:bodyPr>
          <a:lstStyle/>
          <a:p>
            <a:pPr algn="r" rtl="1"/>
            <a:r>
              <a:rPr lang="ar-JO" dirty="0"/>
              <a:t> </a:t>
            </a:r>
            <a:endParaRPr lang="en-US" dirty="0"/>
          </a:p>
          <a:p>
            <a:pPr algn="r" rtl="1"/>
            <a:r>
              <a:rPr lang="ar-JO" dirty="0"/>
              <a:t>قل تدخلاً وتهديدًا</a:t>
            </a:r>
            <a:endParaRPr lang="en-US" dirty="0"/>
          </a:p>
          <a:p>
            <a:pPr algn="r" rtl="1"/>
            <a:r>
              <a:rPr lang="ar-JO" dirty="0"/>
              <a:t>ساعد في تقييم الوضع ، واذكر السياق والتحقق</a:t>
            </a:r>
            <a:endParaRPr lang="en-US" dirty="0"/>
          </a:p>
          <a:p>
            <a:pPr algn="r" rtl="1"/>
            <a:r>
              <a:rPr lang="ar-JO" dirty="0"/>
              <a:t>المراقبة والترجمة وتدوين الملاحظات الذهنية ثم كتابة الملاحظات لاحقًا حول مظهر:</a:t>
            </a:r>
            <a:endParaRPr lang="en-US" dirty="0"/>
          </a:p>
          <a:p>
            <a:pPr algn="r" rtl="1"/>
            <a:r>
              <a:rPr lang="ar-JO" dirty="0"/>
              <a:t>مهام وأنشطة الطفل</a:t>
            </a:r>
            <a:endParaRPr lang="en-US" dirty="0"/>
          </a:p>
          <a:p>
            <a:pPr algn="r" rtl="1"/>
            <a:r>
              <a:rPr lang="ar-JO" dirty="0"/>
              <a:t>معاملة الطفل والأطفال العاملين الآخرين في الموقع</a:t>
            </a:r>
            <a:endParaRPr lang="en-US" dirty="0"/>
          </a:p>
          <a:p>
            <a:pPr algn="r" rtl="1"/>
            <a:r>
              <a:rPr lang="ar-JO" dirty="0"/>
              <a:t>في حالة الطفل (صحة ، رعاية ، إلخ)</a:t>
            </a:r>
            <a:endParaRPr lang="en-US" dirty="0"/>
          </a:p>
          <a:p>
            <a:pPr algn="r" rtl="1"/>
            <a:r>
              <a:rPr lang="ar-JO" dirty="0"/>
              <a:t>اختلافات ملحوظة بين الجنسين</a:t>
            </a:r>
            <a:endParaRPr lang="en-US" dirty="0"/>
          </a:p>
          <a:p>
            <a:pPr algn="r" rtl="1"/>
            <a:r>
              <a:rPr lang="ar-JO" dirty="0"/>
              <a:t>البيئة والمرافق</a:t>
            </a:r>
            <a:endParaRPr lang="en-US" dirty="0"/>
          </a:p>
          <a:p>
            <a:pPr algn="r" rtl="1"/>
            <a:r>
              <a:rPr lang="ar-JO" dirty="0"/>
              <a:t>الأخطار المحتملة</a:t>
            </a:r>
            <a:endParaRPr lang="en-US" dirty="0"/>
          </a:p>
          <a:p>
            <a:pPr marL="228600" lvl="0" indent="-50800" algn="l" rtl="0">
              <a:lnSpc>
                <a:spcPct val="90000"/>
              </a:lnSpc>
              <a:spcBef>
                <a:spcPts val="1000"/>
              </a:spcBef>
              <a:spcAft>
                <a:spcPts val="0"/>
              </a:spcAft>
              <a:buClr>
                <a:schemeClr val="accent1"/>
              </a:buClr>
              <a:buSzPts val="2800"/>
              <a:buNone/>
            </a:pPr>
            <a:endParaRPr dirty="0"/>
          </a:p>
        </p:txBody>
      </p:sp>
      <p:sp>
        <p:nvSpPr>
          <p:cNvPr id="2" name="Rectangle 1">
            <a:extLst>
              <a:ext uri="{FF2B5EF4-FFF2-40B4-BE49-F238E27FC236}">
                <a16:creationId xmlns:a16="http://schemas.microsoft.com/office/drawing/2014/main" id="{08BE979F-8484-4C23-96A0-9A3AAE0FBF11}"/>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ar-JO" sz="3500" dirty="0"/>
              <a:t>النشاط: تقييم عمالة الأطفال </a:t>
            </a:r>
            <a:endParaRPr sz="3500" dirty="0"/>
          </a:p>
        </p:txBody>
      </p:sp>
      <p:sp>
        <p:nvSpPr>
          <p:cNvPr id="441" name="Google Shape;441;p24"/>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800"/>
              <a:buNone/>
            </a:pPr>
            <a:r>
              <a:rPr lang="ar-JO" dirty="0"/>
              <a:t>الصورة التي أعطيت لك: </a:t>
            </a:r>
            <a:endParaRPr dirty="0"/>
          </a:p>
        </p:txBody>
      </p:sp>
      <p:sp>
        <p:nvSpPr>
          <p:cNvPr id="442" name="Google Shape;442;p24"/>
          <p:cNvSpPr txBox="1">
            <a:spLocks noGrp="1"/>
          </p:cNvSpPr>
          <p:nvPr>
            <p:ph type="body" idx="2"/>
          </p:nvPr>
        </p:nvSpPr>
        <p:spPr>
          <a:xfrm>
            <a:off x="656021" y="2614612"/>
            <a:ext cx="10820015" cy="3969068"/>
          </a:xfrm>
          <a:prstGeom prst="rect">
            <a:avLst/>
          </a:prstGeom>
          <a:noFill/>
          <a:ln>
            <a:noFill/>
          </a:ln>
        </p:spPr>
        <p:txBody>
          <a:bodyPr spcFirstLastPara="1" wrap="square" lIns="91425" tIns="45700" rIns="91425" bIns="45700" anchor="t" anchorCtr="0">
            <a:normAutofit/>
          </a:bodyPr>
          <a:lstStyle/>
          <a:p>
            <a:pPr algn="r" rtl="1"/>
            <a:r>
              <a:rPr lang="ar-JO" dirty="0"/>
              <a:t>قيم جانبًا مختلفًا من حياة ذلك الطفل:</a:t>
            </a:r>
            <a:endParaRPr lang="en-US" dirty="0"/>
          </a:p>
          <a:p>
            <a:pPr algn="r" rtl="1"/>
            <a:r>
              <a:rPr lang="ar-JO" dirty="0"/>
              <a:t>الصبي الصيد - تقييم الأثر النفسي والاجتماعي لعملهم.</a:t>
            </a:r>
            <a:endParaRPr lang="en-US" dirty="0"/>
          </a:p>
          <a:p>
            <a:pPr algn="r" rtl="1"/>
            <a:r>
              <a:rPr lang="ar-JO" dirty="0"/>
              <a:t>الفتاة العاملة في الخدمة المنزلية - تقييم الأثر المادي لعملها.</a:t>
            </a:r>
            <a:endParaRPr lang="en-US" dirty="0"/>
          </a:p>
          <a:p>
            <a:pPr algn="r" rtl="1"/>
            <a:r>
              <a:rPr lang="ar-JO" dirty="0"/>
              <a:t>الطفلة المعوقة التي تتسول - قم بتقييم تأثير الإعاقة على حياتها.</a:t>
            </a:r>
            <a:endParaRPr lang="en-US" dirty="0"/>
          </a:p>
          <a:p>
            <a:pPr algn="r" rtl="1"/>
            <a:r>
              <a:rPr lang="ar-JO" dirty="0"/>
              <a:t>هذا تمثيل مرئي. وضع افتراضات لإجراء النشاط.</a:t>
            </a:r>
            <a:endParaRPr lang="en-US" dirty="0"/>
          </a:p>
          <a:p>
            <a:pPr algn="r" rtl="1"/>
            <a:r>
              <a:rPr lang="ar-JO" dirty="0"/>
              <a:t>ما هي نتائج عملهم التي قد تحددها إدارة الحالة؟ ما هي المخاطر والعوامل الوقائية لعملهم؟</a:t>
            </a:r>
            <a:endParaRPr lang="en-US" dirty="0"/>
          </a:p>
          <a:p>
            <a:pPr marL="228600" lvl="0" indent="-50800" algn="l" rtl="0">
              <a:lnSpc>
                <a:spcPct val="90000"/>
              </a:lnSpc>
              <a:spcBef>
                <a:spcPts val="1000"/>
              </a:spcBef>
              <a:spcAft>
                <a:spcPts val="0"/>
              </a:spcAft>
              <a:buClr>
                <a:schemeClr val="accent1"/>
              </a:buClr>
              <a:buSzPts val="2800"/>
              <a:buNone/>
            </a:pPr>
            <a:endParaRPr dirty="0"/>
          </a:p>
          <a:p>
            <a:pPr marL="228600" lvl="0" indent="-50800" algn="l" rtl="0">
              <a:lnSpc>
                <a:spcPct val="90000"/>
              </a:lnSpc>
              <a:spcBef>
                <a:spcPts val="1000"/>
              </a:spcBef>
              <a:spcAft>
                <a:spcPts val="0"/>
              </a:spcAft>
              <a:buClr>
                <a:schemeClr val="accent1"/>
              </a:buClr>
              <a:buSzPts val="2800"/>
              <a:buNone/>
            </a:pPr>
            <a:endParaRPr dirty="0"/>
          </a:p>
        </p:txBody>
      </p:sp>
      <p:pic>
        <p:nvPicPr>
          <p:cNvPr id="443" name="Google Shape;443;p24"/>
          <p:cNvPicPr preferRelativeResize="0"/>
          <p:nvPr/>
        </p:nvPicPr>
        <p:blipFill rotWithShape="1">
          <a:blip r:embed="rId3">
            <a:alphaModFix/>
          </a:blip>
          <a:srcRect/>
          <a:stretch/>
        </p:blipFill>
        <p:spPr>
          <a:xfrm>
            <a:off x="9010610" y="-381937"/>
            <a:ext cx="3386757" cy="3386757"/>
          </a:xfrm>
          <a:prstGeom prst="rect">
            <a:avLst/>
          </a:prstGeom>
          <a:noFill/>
          <a:ln>
            <a:noFill/>
          </a:ln>
        </p:spPr>
      </p:pic>
      <p:sp>
        <p:nvSpPr>
          <p:cNvPr id="2" name="Rectangle 1">
            <a:extLst>
              <a:ext uri="{FF2B5EF4-FFF2-40B4-BE49-F238E27FC236}">
                <a16:creationId xmlns:a16="http://schemas.microsoft.com/office/drawing/2014/main" id="{F71049A5-FD43-4B2C-B38F-4723DD3D1B75}"/>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5"/>
          <p:cNvSpPr/>
          <p:nvPr/>
        </p:nvSpPr>
        <p:spPr>
          <a:xfrm>
            <a:off x="5753740" y="2949238"/>
            <a:ext cx="732120" cy="34778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p:txBody>
      </p:sp>
      <p:sp>
        <p:nvSpPr>
          <p:cNvPr id="450" name="Google Shape;450;p25"/>
          <p:cNvSpPr txBox="1">
            <a:spLocks noGrp="1"/>
          </p:cNvSpPr>
          <p:nvPr>
            <p:ph type="title"/>
          </p:nvPr>
        </p:nvSpPr>
        <p:spPr>
          <a:xfrm>
            <a:off x="304265" y="19583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3"/>
              </a:buClr>
              <a:buSzPts val="3600"/>
              <a:buFont typeface="Helvetica Neue"/>
              <a:buNone/>
            </a:pPr>
            <a:r>
              <a:rPr lang="ar-JO" dirty="0"/>
              <a:t>العوامل النفسية و الإجتماعية:</a:t>
            </a:r>
            <a:endParaRPr dirty="0"/>
          </a:p>
        </p:txBody>
      </p:sp>
      <p:sp>
        <p:nvSpPr>
          <p:cNvPr id="451" name="Google Shape;451;p25"/>
          <p:cNvSpPr txBox="1">
            <a:spLocks noGrp="1"/>
          </p:cNvSpPr>
          <p:nvPr>
            <p:ph type="body" idx="1"/>
          </p:nvPr>
        </p:nvSpPr>
        <p:spPr>
          <a:xfrm>
            <a:off x="294359" y="1311442"/>
            <a:ext cx="10820015" cy="48577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1"/>
              </a:buClr>
              <a:buSzPts val="2800"/>
              <a:buNone/>
            </a:pPr>
            <a:r>
              <a:rPr lang="ar-JO" dirty="0"/>
              <a:t>ماذا يمكن أن يكون لهذا الطفل ؟</a:t>
            </a:r>
            <a:endParaRPr dirty="0"/>
          </a:p>
        </p:txBody>
      </p:sp>
      <p:pic>
        <p:nvPicPr>
          <p:cNvPr id="452" name="Google Shape;452;p25"/>
          <p:cNvPicPr preferRelativeResize="0"/>
          <p:nvPr/>
        </p:nvPicPr>
        <p:blipFill rotWithShape="1">
          <a:blip r:embed="rId3">
            <a:alphaModFix/>
          </a:blip>
          <a:srcRect/>
          <a:stretch/>
        </p:blipFill>
        <p:spPr>
          <a:xfrm>
            <a:off x="446567" y="3310998"/>
            <a:ext cx="4930444" cy="3076633"/>
          </a:xfrm>
          <a:prstGeom prst="rect">
            <a:avLst/>
          </a:prstGeom>
          <a:noFill/>
          <a:ln>
            <a:noFill/>
          </a:ln>
        </p:spPr>
      </p:pic>
      <p:sp>
        <p:nvSpPr>
          <p:cNvPr id="453" name="Google Shape;453;p25"/>
          <p:cNvSpPr/>
          <p:nvPr/>
        </p:nvSpPr>
        <p:spPr>
          <a:xfrm>
            <a:off x="289785" y="1975956"/>
            <a:ext cx="3006213" cy="830956"/>
          </a:xfrm>
          <a:prstGeom prst="rect">
            <a:avLst/>
          </a:prstGeom>
          <a:noFill/>
          <a:ln>
            <a:noFill/>
          </a:ln>
        </p:spPr>
        <p:txBody>
          <a:bodyPr spcFirstLastPara="1" wrap="square" lIns="91425" tIns="45700" rIns="91425" bIns="45700" anchor="t" anchorCtr="0">
            <a:spAutoFit/>
          </a:bodyPr>
          <a:lstStyle/>
          <a:p>
            <a:pPr lvl="0" algn="r" eaLnBrk="0" fontAlgn="base" hangingPunct="0">
              <a:spcBef>
                <a:spcPct val="0"/>
              </a:spcBef>
              <a:spcAft>
                <a:spcPct val="0"/>
              </a:spcAft>
              <a:buClrTx/>
            </a:pPr>
            <a:r>
              <a:rPr lang="ar-SA" altLang="en-US" sz="2400" dirty="0">
                <a:solidFill>
                  <a:srgbClr val="202124"/>
                </a:solidFill>
                <a:latin typeface="inherit"/>
                <a:cs typeface="Arial" panose="020B0604020202020204" pitchFamily="34" charset="0"/>
              </a:rPr>
              <a:t>ساعات العمل الطويلة والجهد البدني والإجهاد</a:t>
            </a:r>
            <a:r>
              <a:rPr lang="en-US" altLang="en-US" dirty="0">
                <a:solidFill>
                  <a:schemeClr val="tx1"/>
                </a:solidFill>
              </a:rPr>
              <a:t> </a:t>
            </a:r>
            <a:endParaRPr lang="en-US" altLang="en-US" sz="2400" dirty="0">
              <a:solidFill>
                <a:schemeClr val="tx1"/>
              </a:solidFill>
              <a:latin typeface="Arial" panose="020B0604020202020204" pitchFamily="34" charset="0"/>
            </a:endParaRPr>
          </a:p>
        </p:txBody>
      </p:sp>
      <p:sp>
        <p:nvSpPr>
          <p:cNvPr id="454" name="Google Shape;454;p25"/>
          <p:cNvSpPr/>
          <p:nvPr/>
        </p:nvSpPr>
        <p:spPr>
          <a:xfrm>
            <a:off x="3952010" y="2061824"/>
            <a:ext cx="4780721" cy="830956"/>
          </a:xfrm>
          <a:prstGeom prst="rect">
            <a:avLst/>
          </a:prstGeom>
          <a:noFill/>
          <a:ln>
            <a:noFill/>
          </a:ln>
        </p:spPr>
        <p:txBody>
          <a:bodyPr spcFirstLastPara="1" wrap="square" lIns="91425" tIns="45700" rIns="91425" bIns="45700" anchor="t" anchorCtr="0">
            <a:spAutoFit/>
          </a:bodyPr>
          <a:lstStyle/>
          <a:p>
            <a:pPr lvl="0" algn="r" eaLnBrk="0" fontAlgn="base" hangingPunct="0">
              <a:spcBef>
                <a:spcPct val="0"/>
              </a:spcBef>
              <a:spcAft>
                <a:spcPct val="0"/>
              </a:spcAft>
              <a:buClrTx/>
            </a:pPr>
            <a:r>
              <a:rPr lang="ar-SA" altLang="en-US" sz="2400" dirty="0">
                <a:solidFill>
                  <a:srgbClr val="202124"/>
                </a:solidFill>
                <a:latin typeface="inherit"/>
                <a:cs typeface="Arial" panose="020B0604020202020204" pitchFamily="34" charset="0"/>
              </a:rPr>
              <a:t>العمل ليلاً بجداول زمنية غير متوقعة أو غير مرنة أو غير قابلة للتجزئة</a:t>
            </a:r>
            <a:r>
              <a:rPr lang="en-US" altLang="en-US" dirty="0">
                <a:solidFill>
                  <a:schemeClr val="tx1"/>
                </a:solidFill>
              </a:rPr>
              <a:t> </a:t>
            </a:r>
            <a:endParaRPr lang="en-US" altLang="en-US" sz="2400" dirty="0">
              <a:solidFill>
                <a:schemeClr val="tx1"/>
              </a:solidFill>
              <a:latin typeface="Arial" panose="020B0604020202020204" pitchFamily="34" charset="0"/>
            </a:endParaRPr>
          </a:p>
        </p:txBody>
      </p:sp>
      <p:sp>
        <p:nvSpPr>
          <p:cNvPr id="455" name="Google Shape;455;p25"/>
          <p:cNvSpPr/>
          <p:nvPr/>
        </p:nvSpPr>
        <p:spPr>
          <a:xfrm>
            <a:off x="5899995" y="4932225"/>
            <a:ext cx="2832736" cy="1569620"/>
          </a:xfrm>
          <a:prstGeom prst="rect">
            <a:avLst/>
          </a:prstGeom>
          <a:noFill/>
          <a:ln>
            <a:noFill/>
          </a:ln>
        </p:spPr>
        <p:txBody>
          <a:bodyPr spcFirstLastPara="1" wrap="square" lIns="91425" tIns="45700" rIns="91425" bIns="45700" anchor="t" anchorCtr="0">
            <a:spAutoFit/>
          </a:bodyPr>
          <a:lstStyle/>
          <a:p>
            <a:pPr lvl="0" eaLnBrk="0" fontAlgn="base" hangingPunct="0">
              <a:spcBef>
                <a:spcPct val="0"/>
              </a:spcBef>
              <a:spcAft>
                <a:spcPct val="0"/>
              </a:spcAft>
              <a:buClrTx/>
            </a:pPr>
            <a:r>
              <a:rPr lang="ar-SA" altLang="en-US" sz="2400" dirty="0">
                <a:solidFill>
                  <a:srgbClr val="202124"/>
                </a:solidFill>
                <a:latin typeface="inherit"/>
                <a:cs typeface="Arial" panose="020B0604020202020204" pitchFamily="34" charset="0"/>
              </a:rPr>
              <a:t>يمكن أن يكون للارتباط الإيجابي مع الأطفال الآخرين أو الأسرة في العمل تأثير إيجابي</a:t>
            </a:r>
            <a:endParaRPr lang="en-US" altLang="en-US" dirty="0">
              <a:solidFill>
                <a:schemeClr val="tx1"/>
              </a:solidFill>
            </a:endParaRPr>
          </a:p>
        </p:txBody>
      </p:sp>
      <p:sp>
        <p:nvSpPr>
          <p:cNvPr id="456" name="Google Shape;456;p25"/>
          <p:cNvSpPr/>
          <p:nvPr/>
        </p:nvSpPr>
        <p:spPr>
          <a:xfrm>
            <a:off x="8912697" y="4688175"/>
            <a:ext cx="2832736" cy="1569620"/>
          </a:xfrm>
          <a:prstGeom prst="rect">
            <a:avLst/>
          </a:prstGeom>
          <a:noFill/>
          <a:ln>
            <a:noFill/>
          </a:ln>
        </p:spPr>
        <p:txBody>
          <a:bodyPr spcFirstLastPara="1" wrap="square" lIns="91425" tIns="45700" rIns="91425" bIns="45700" anchor="t" anchorCtr="0">
            <a:spAutoFit/>
          </a:bodyPr>
          <a:lstStyle/>
          <a:p>
            <a:pPr lvl="0" algn="r" eaLnBrk="0" fontAlgn="base" hangingPunct="0">
              <a:spcBef>
                <a:spcPct val="0"/>
              </a:spcBef>
              <a:spcAft>
                <a:spcPct val="0"/>
              </a:spcAft>
              <a:buClrTx/>
            </a:pPr>
            <a:r>
              <a:rPr lang="ar-SA" altLang="en-US" sz="2400" b="1" dirty="0">
                <a:solidFill>
                  <a:srgbClr val="202124"/>
                </a:solidFill>
                <a:latin typeface="inherit"/>
                <a:cs typeface="Arial" panose="020B0604020202020204" pitchFamily="34" charset="0"/>
              </a:rPr>
              <a:t>احتياطات السلامة غير الكافية ، والظروف الجوية القاسية ، أدوات خطرة</a:t>
            </a:r>
            <a:r>
              <a:rPr lang="ar-SA" altLang="en-US" sz="2400" dirty="0">
                <a:solidFill>
                  <a:srgbClr val="202124"/>
                </a:solidFill>
                <a:latin typeface="inherit"/>
                <a:cs typeface="Arial" panose="020B0604020202020204" pitchFamily="34" charset="0"/>
              </a:rPr>
              <a:t>: التوتر والخوف</a:t>
            </a:r>
            <a:endParaRPr lang="en-US" altLang="en-US" sz="2400" dirty="0">
              <a:solidFill>
                <a:schemeClr val="tx1"/>
              </a:solidFill>
              <a:latin typeface="Arial" panose="020B0604020202020204" pitchFamily="34" charset="0"/>
            </a:endParaRPr>
          </a:p>
        </p:txBody>
      </p:sp>
      <p:sp>
        <p:nvSpPr>
          <p:cNvPr id="457" name="Google Shape;457;p25"/>
          <p:cNvSpPr/>
          <p:nvPr/>
        </p:nvSpPr>
        <p:spPr>
          <a:xfrm>
            <a:off x="5704367" y="3127358"/>
            <a:ext cx="6183368" cy="1200288"/>
          </a:xfrm>
          <a:prstGeom prst="rect">
            <a:avLst/>
          </a:prstGeom>
          <a:noFill/>
          <a:ln>
            <a:noFill/>
          </a:ln>
        </p:spPr>
        <p:txBody>
          <a:bodyPr spcFirstLastPara="1" wrap="square" lIns="91425" tIns="45700" rIns="91425" bIns="45700" anchor="t" anchorCtr="0">
            <a:spAutoFit/>
          </a:bodyPr>
          <a:lstStyle/>
          <a:p>
            <a:pPr lvl="0" algn="r" eaLnBrk="0" fontAlgn="base" hangingPunct="0">
              <a:spcBef>
                <a:spcPct val="0"/>
              </a:spcBef>
              <a:spcAft>
                <a:spcPct val="0"/>
              </a:spcAft>
              <a:buClrTx/>
            </a:pPr>
            <a:r>
              <a:rPr lang="ar-SA" altLang="en-US" sz="2400" b="1" dirty="0">
                <a:solidFill>
                  <a:srgbClr val="202124"/>
                </a:solidFill>
                <a:latin typeface="inherit"/>
                <a:cs typeface="Arial" panose="020B0604020202020204" pitchFamily="34" charset="0"/>
              </a:rPr>
              <a:t>معالجة غير متوقعة</a:t>
            </a:r>
            <a:r>
              <a:rPr lang="ar-SA" altLang="en-US" sz="2400" dirty="0">
                <a:solidFill>
                  <a:srgbClr val="202124"/>
                </a:solidFill>
                <a:latin typeface="inherit"/>
                <a:cs typeface="Arial" panose="020B0604020202020204" pitchFamily="34" charset="0"/>
              </a:rPr>
              <a:t>: مهام متعددة في مكان العمل ، مسؤولية العمال الأصغر سنًا ، ركود مهني ، دورات من الدخل غير المؤكد وضعيف الأجر</a:t>
            </a:r>
            <a:r>
              <a:rPr lang="en-US" altLang="en-US" dirty="0">
                <a:solidFill>
                  <a:schemeClr val="tx1"/>
                </a:solidFill>
              </a:rPr>
              <a:t> </a:t>
            </a:r>
            <a:endParaRPr lang="en-US" altLang="en-US" sz="2400" dirty="0">
              <a:solidFill>
                <a:schemeClr val="tx1"/>
              </a:solidFill>
              <a:latin typeface="Arial" panose="020B0604020202020204" pitchFamily="34" charset="0"/>
            </a:endParaRPr>
          </a:p>
        </p:txBody>
      </p:sp>
      <p:sp>
        <p:nvSpPr>
          <p:cNvPr id="458" name="Google Shape;458;p25"/>
          <p:cNvSpPr/>
          <p:nvPr/>
        </p:nvSpPr>
        <p:spPr>
          <a:xfrm>
            <a:off x="8732731" y="1359780"/>
            <a:ext cx="3155004" cy="307736"/>
          </a:xfrm>
          <a:prstGeom prst="rect">
            <a:avLst/>
          </a:prstGeom>
          <a:noFill/>
          <a:ln>
            <a:noFill/>
          </a:ln>
        </p:spPr>
        <p:txBody>
          <a:bodyPr spcFirstLastPara="1" wrap="square" lIns="91425" tIns="45700" rIns="91425" bIns="45700" anchor="t" anchorCtr="0">
            <a:spAutoFit/>
          </a:bodyPr>
          <a:lstStyle/>
          <a:p>
            <a:pPr lvl="0"/>
            <a:r>
              <a:rPr lang="ar-JO" b="1" dirty="0"/>
              <a:t>النوم المتقطع وقلة النوم: </a:t>
            </a:r>
            <a:r>
              <a:rPr lang="ar-JO" dirty="0"/>
              <a:t>التعب والإرهاق</a:t>
            </a:r>
            <a:endParaRPr dirty="0"/>
          </a:p>
        </p:txBody>
      </p:sp>
      <p:pic>
        <p:nvPicPr>
          <p:cNvPr id="459" name="Google Shape;459;p25"/>
          <p:cNvPicPr preferRelativeResize="0"/>
          <p:nvPr/>
        </p:nvPicPr>
        <p:blipFill rotWithShape="1">
          <a:blip r:embed="rId4">
            <a:alphaModFix/>
          </a:blip>
          <a:srcRect/>
          <a:stretch/>
        </p:blipFill>
        <p:spPr>
          <a:xfrm>
            <a:off x="9010610" y="384721"/>
            <a:ext cx="3386757" cy="1314801"/>
          </a:xfrm>
          <a:prstGeom prst="rect">
            <a:avLst/>
          </a:prstGeom>
          <a:noFill/>
          <a:ln>
            <a:noFill/>
          </a:ln>
        </p:spPr>
      </p:pic>
      <p:sp>
        <p:nvSpPr>
          <p:cNvPr id="2" name="Rectangle 1">
            <a:extLst>
              <a:ext uri="{FF2B5EF4-FFF2-40B4-BE49-F238E27FC236}">
                <a16:creationId xmlns:a16="http://schemas.microsoft.com/office/drawing/2014/main" id="{E3758E68-5162-4938-917E-19621E69D02F}"/>
              </a:ext>
            </a:extLst>
          </p:cNvPr>
          <p:cNvSpPr/>
          <p:nvPr/>
        </p:nvSpPr>
        <p:spPr>
          <a:xfrm>
            <a:off x="4855115" y="3275112"/>
            <a:ext cx="184731" cy="307777"/>
          </a:xfrm>
          <a:prstGeom prst="rect">
            <a:avLst/>
          </a:prstGeom>
        </p:spPr>
        <p:txBody>
          <a:bodyPr wrap="none">
            <a:spAutoFit/>
          </a:bodyPr>
          <a:lstStyle/>
          <a:p>
            <a:endParaRPr lang="en-US" dirty="0"/>
          </a:p>
        </p:txBody>
      </p:sp>
      <p:sp>
        <p:nvSpPr>
          <p:cNvPr id="3" name="Rectangle 1">
            <a:extLst>
              <a:ext uri="{FF2B5EF4-FFF2-40B4-BE49-F238E27FC236}">
                <a16:creationId xmlns:a16="http://schemas.microsoft.com/office/drawing/2014/main" id="{42EAE471-C09A-481A-96CC-D8BC6F20AD28}"/>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8BE78447-F73F-4ED9-98CA-4D7C53A69250}"/>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B911E07F-E0DA-45D4-AE10-03348FCF184C}"/>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4">
            <a:extLst>
              <a:ext uri="{FF2B5EF4-FFF2-40B4-BE49-F238E27FC236}">
                <a16:creationId xmlns:a16="http://schemas.microsoft.com/office/drawing/2014/main" id="{0D03CCB2-D7E4-4CD6-A8ED-84992DFC3F51}"/>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6">
            <a:extLst>
              <a:ext uri="{FF2B5EF4-FFF2-40B4-BE49-F238E27FC236}">
                <a16:creationId xmlns:a16="http://schemas.microsoft.com/office/drawing/2014/main" id="{363FB2D0-6771-47B1-AACB-FA3A1297EFAE}"/>
              </a:ext>
            </a:extLst>
          </p:cNvPr>
          <p:cNvSpPr>
            <a:spLocks noChangeArrowheads="1"/>
          </p:cNvSpPr>
          <p:nvPr/>
        </p:nvSpPr>
        <p:spPr bwMode="auto">
          <a:xfrm>
            <a:off x="152335" y="-45416"/>
            <a:ext cx="65" cy="39563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26"/>
          <p:cNvSpPr txBox="1"/>
          <p:nvPr/>
        </p:nvSpPr>
        <p:spPr>
          <a:xfrm>
            <a:off x="5875722" y="3166361"/>
            <a:ext cx="595423" cy="34163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 name="Google Shape;466;p26"/>
          <p:cNvSpPr txBox="1">
            <a:spLocks noGrp="1"/>
          </p:cNvSpPr>
          <p:nvPr>
            <p:ph type="title"/>
          </p:nvPr>
        </p:nvSpPr>
        <p:spPr>
          <a:xfrm>
            <a:off x="157311" y="220730"/>
            <a:ext cx="10515600" cy="8953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ar-JO" dirty="0"/>
              <a:t>تقييم العوامل الفيزيائية </a:t>
            </a:r>
            <a:endParaRPr dirty="0"/>
          </a:p>
        </p:txBody>
      </p:sp>
      <p:sp>
        <p:nvSpPr>
          <p:cNvPr id="467" name="Google Shape;467;p26"/>
          <p:cNvSpPr txBox="1">
            <a:spLocks noGrp="1"/>
          </p:cNvSpPr>
          <p:nvPr>
            <p:ph type="body" idx="1"/>
          </p:nvPr>
        </p:nvSpPr>
        <p:spPr>
          <a:xfrm>
            <a:off x="157311" y="1014597"/>
            <a:ext cx="10820015" cy="485775"/>
          </a:xfrm>
          <a:prstGeom prst="rect">
            <a:avLst/>
          </a:prstGeom>
          <a:noFill/>
          <a:ln>
            <a:noFill/>
          </a:ln>
        </p:spPr>
        <p:txBody>
          <a:bodyPr spcFirstLastPara="1" wrap="square" lIns="91425" tIns="45700" rIns="91425" bIns="45700" anchor="t" anchorCtr="0">
            <a:normAutofit/>
          </a:bodyPr>
          <a:lstStyle/>
          <a:p>
            <a:pPr marL="0" indent="0">
              <a:spcBef>
                <a:spcPts val="0"/>
              </a:spcBef>
            </a:pPr>
            <a:r>
              <a:rPr lang="ar-SA" altLang="en-US" dirty="0"/>
              <a:t>ماذا يمكن أن يكون لهذا الطفل؟</a:t>
            </a:r>
            <a:endParaRPr lang="en-US" altLang="en-US" dirty="0"/>
          </a:p>
          <a:p>
            <a:pPr marL="0" lvl="0" indent="0" algn="l" rtl="0">
              <a:lnSpc>
                <a:spcPct val="90000"/>
              </a:lnSpc>
              <a:spcBef>
                <a:spcPts val="0"/>
              </a:spcBef>
              <a:spcAft>
                <a:spcPts val="0"/>
              </a:spcAft>
              <a:buClr>
                <a:schemeClr val="accent1"/>
              </a:buClr>
              <a:buSzPts val="2800"/>
              <a:buNone/>
            </a:pPr>
            <a:endParaRPr dirty="0"/>
          </a:p>
          <a:p>
            <a:pPr marL="0" lvl="0" indent="0" algn="l" rtl="0">
              <a:lnSpc>
                <a:spcPct val="90000"/>
              </a:lnSpc>
              <a:spcBef>
                <a:spcPts val="1000"/>
              </a:spcBef>
              <a:spcAft>
                <a:spcPts val="0"/>
              </a:spcAft>
              <a:buClr>
                <a:schemeClr val="accent1"/>
              </a:buClr>
              <a:buSzPts val="2800"/>
              <a:buNone/>
            </a:pPr>
            <a:endParaRPr dirty="0"/>
          </a:p>
        </p:txBody>
      </p:sp>
      <p:pic>
        <p:nvPicPr>
          <p:cNvPr id="468" name="Google Shape;468;p26"/>
          <p:cNvPicPr preferRelativeResize="0"/>
          <p:nvPr/>
        </p:nvPicPr>
        <p:blipFill rotWithShape="1">
          <a:blip r:embed="rId3">
            <a:alphaModFix/>
          </a:blip>
          <a:srcRect/>
          <a:stretch/>
        </p:blipFill>
        <p:spPr>
          <a:xfrm>
            <a:off x="376694" y="3166361"/>
            <a:ext cx="5219700" cy="3376222"/>
          </a:xfrm>
          <a:prstGeom prst="rect">
            <a:avLst/>
          </a:prstGeom>
          <a:noFill/>
          <a:ln>
            <a:noFill/>
          </a:ln>
        </p:spPr>
      </p:pic>
      <p:sp>
        <p:nvSpPr>
          <p:cNvPr id="469" name="Google Shape;469;p26"/>
          <p:cNvSpPr/>
          <p:nvPr/>
        </p:nvSpPr>
        <p:spPr>
          <a:xfrm>
            <a:off x="5645080" y="5053977"/>
            <a:ext cx="2351506" cy="1938952"/>
          </a:xfrm>
          <a:prstGeom prst="rect">
            <a:avLst/>
          </a:prstGeom>
          <a:solidFill>
            <a:schemeClr val="lt1"/>
          </a:solidFill>
          <a:ln>
            <a:noFill/>
          </a:ln>
        </p:spPr>
        <p:txBody>
          <a:bodyPr spcFirstLastPara="1" wrap="square" lIns="91425" tIns="45700" rIns="91425" bIns="45700" anchor="t" anchorCtr="0">
            <a:spAutoFit/>
          </a:bodyPr>
          <a:lstStyle/>
          <a:p>
            <a:pPr lvl="0" eaLnBrk="0" fontAlgn="base" hangingPunct="0">
              <a:spcBef>
                <a:spcPct val="0"/>
              </a:spcBef>
              <a:spcAft>
                <a:spcPct val="0"/>
              </a:spcAft>
              <a:buClrTx/>
            </a:pPr>
            <a:r>
              <a:rPr lang="ar-SA" altLang="en-US" sz="2400" dirty="0">
                <a:solidFill>
                  <a:srgbClr val="202124"/>
                </a:solidFill>
                <a:latin typeface="inherit"/>
                <a:cs typeface="Arial" panose="020B0604020202020204" pitchFamily="34" charset="0"/>
              </a:rPr>
              <a:t>ساعات طويلة: إرهاق ، عند الطلب ، 7 أيام في الأسبوع ، راحة ونوم غير كافيين ، إرهاق</a:t>
            </a:r>
            <a:endParaRPr lang="en-US" altLang="en-US" dirty="0">
              <a:solidFill>
                <a:schemeClr val="tx1"/>
              </a:solidFill>
            </a:endParaRPr>
          </a:p>
        </p:txBody>
      </p:sp>
      <p:sp>
        <p:nvSpPr>
          <p:cNvPr id="470" name="Google Shape;470;p26"/>
          <p:cNvSpPr/>
          <p:nvPr/>
        </p:nvSpPr>
        <p:spPr>
          <a:xfrm>
            <a:off x="7730895" y="205452"/>
            <a:ext cx="1536491" cy="1508065"/>
          </a:xfrm>
          <a:prstGeom prst="rect">
            <a:avLst/>
          </a:prstGeom>
          <a:noFill/>
          <a:ln>
            <a:noFill/>
          </a:ln>
        </p:spPr>
        <p:txBody>
          <a:bodyPr spcFirstLastPara="1" wrap="square" lIns="91425" tIns="45700" rIns="91425" bIns="45700" anchor="t" anchorCtr="0">
            <a:spAutoFit/>
          </a:bodyPr>
          <a:lstStyle/>
          <a:p>
            <a:r>
              <a:rPr lang="ar-SA" altLang="en-US" sz="2400" dirty="0">
                <a:solidFill>
                  <a:srgbClr val="202124"/>
                </a:solidFill>
                <a:latin typeface="inherit"/>
                <a:cs typeface="Arial" panose="020B0604020202020204" pitchFamily="34" charset="0"/>
              </a:rPr>
              <a:t>سحب المياه والحطب والوقود</a:t>
            </a:r>
            <a:endParaRPr lang="en-US" altLang="en-US" dirty="0">
              <a:solidFill>
                <a:schemeClr val="tx1"/>
              </a:solidFill>
            </a:endParaRPr>
          </a:p>
          <a:p>
            <a:pPr marL="0" marR="0" lvl="0" indent="0" algn="l" rtl="0">
              <a:spcBef>
                <a:spcPts val="0"/>
              </a:spcBef>
              <a:spcAft>
                <a:spcPts val="0"/>
              </a:spcAft>
              <a:buNone/>
            </a:pPr>
            <a:r>
              <a:rPr lang="en-GB" sz="2000" dirty="0">
                <a:solidFill>
                  <a:schemeClr val="dk1"/>
                </a:solidFill>
                <a:latin typeface="Calibri"/>
                <a:ea typeface="Calibri"/>
                <a:cs typeface="Calibri"/>
                <a:sym typeface="Calibri"/>
              </a:rPr>
              <a:t> </a:t>
            </a:r>
            <a:endParaRPr dirty="0"/>
          </a:p>
        </p:txBody>
      </p:sp>
      <p:sp>
        <p:nvSpPr>
          <p:cNvPr id="471" name="Google Shape;471;p26"/>
          <p:cNvSpPr/>
          <p:nvPr/>
        </p:nvSpPr>
        <p:spPr>
          <a:xfrm>
            <a:off x="5860510" y="3592209"/>
            <a:ext cx="5914258" cy="646290"/>
          </a:xfrm>
          <a:prstGeom prst="rect">
            <a:avLst/>
          </a:prstGeom>
          <a:noFill/>
          <a:ln>
            <a:noFill/>
          </a:ln>
        </p:spPr>
        <p:txBody>
          <a:bodyPr spcFirstLastPara="1" wrap="square" lIns="91425" tIns="45700" rIns="91425" bIns="45700" anchor="t" anchorCtr="0">
            <a:spAutoFit/>
          </a:bodyPr>
          <a:lstStyle/>
          <a:p>
            <a:pPr lvl="0" algn="r" rtl="1" eaLnBrk="0" fontAlgn="base" hangingPunct="0">
              <a:spcBef>
                <a:spcPct val="0"/>
              </a:spcBef>
              <a:spcAft>
                <a:spcPct val="0"/>
              </a:spcAft>
              <a:buClrTx/>
            </a:pPr>
            <a:r>
              <a:rPr lang="ar-SA" altLang="en-US" sz="1800" b="1" dirty="0">
                <a:solidFill>
                  <a:srgbClr val="202124"/>
                </a:solidFill>
                <a:latin typeface="inherit"/>
                <a:cs typeface="Arial" panose="020B0604020202020204" pitchFamily="34" charset="0"/>
              </a:rPr>
              <a:t>تقديم المساعدة والعناية الشخصية للبالغين أو الأطفال أو الحيوانات: </a:t>
            </a:r>
            <a:r>
              <a:rPr lang="ar-SA" altLang="en-US" sz="1800" dirty="0">
                <a:solidFill>
                  <a:srgbClr val="202124"/>
                </a:solidFill>
                <a:latin typeface="inherit"/>
                <a:cs typeface="Arial" panose="020B0604020202020204" pitchFamily="34" charset="0"/>
              </a:rPr>
              <a:t>الإصابات والأمراض البكتيرية والفيروسية والطفيلية</a:t>
            </a:r>
            <a:endParaRPr lang="en-US" altLang="en-US" sz="1800" dirty="0">
              <a:solidFill>
                <a:schemeClr val="tx1"/>
              </a:solidFill>
            </a:endParaRPr>
          </a:p>
        </p:txBody>
      </p:sp>
      <p:sp>
        <p:nvSpPr>
          <p:cNvPr id="472" name="Google Shape;472;p26"/>
          <p:cNvSpPr/>
          <p:nvPr/>
        </p:nvSpPr>
        <p:spPr>
          <a:xfrm>
            <a:off x="3993114" y="1587422"/>
            <a:ext cx="4373980" cy="1569620"/>
          </a:xfrm>
          <a:prstGeom prst="rect">
            <a:avLst/>
          </a:prstGeom>
          <a:noFill/>
          <a:ln>
            <a:noFill/>
          </a:ln>
        </p:spPr>
        <p:txBody>
          <a:bodyPr spcFirstLastPara="1" wrap="square" lIns="91425" tIns="45700" rIns="91425" bIns="45700" anchor="t" anchorCtr="0">
            <a:spAutoFit/>
          </a:bodyPr>
          <a:lstStyle/>
          <a:p>
            <a:pPr lvl="0" algn="r" eaLnBrk="0" fontAlgn="base" hangingPunct="0">
              <a:spcBef>
                <a:spcPct val="0"/>
              </a:spcBef>
              <a:spcAft>
                <a:spcPct val="0"/>
              </a:spcAft>
              <a:buClrTx/>
            </a:pPr>
            <a:r>
              <a:rPr lang="ar-SA" altLang="en-US" sz="2400" b="1" dirty="0">
                <a:solidFill>
                  <a:srgbClr val="202124"/>
                </a:solidFill>
                <a:latin typeface="inherit"/>
                <a:cs typeface="Arial" panose="020B0604020202020204" pitchFamily="34" charset="0"/>
              </a:rPr>
              <a:t>استخدام وصيانة وإصلاح المعدات أو الأدوات أو المساكن: </a:t>
            </a:r>
            <a:r>
              <a:rPr lang="ar-SA" altLang="en-US" sz="2400" dirty="0">
                <a:solidFill>
                  <a:srgbClr val="202124"/>
                </a:solidFill>
                <a:latin typeface="inherit"/>
                <a:cs typeface="Arial" panose="020B0604020202020204" pitchFamily="34" charset="0"/>
              </a:rPr>
              <a:t>الأدوات الحادة / الكهربائية ، والعمل على ارتفاعات أو بالكهرباء</a:t>
            </a:r>
            <a:endParaRPr lang="en-US" altLang="en-US" dirty="0">
              <a:solidFill>
                <a:schemeClr val="tx1"/>
              </a:solidFill>
            </a:endParaRPr>
          </a:p>
        </p:txBody>
      </p:sp>
      <p:sp>
        <p:nvSpPr>
          <p:cNvPr id="473" name="Google Shape;473;p26"/>
          <p:cNvSpPr/>
          <p:nvPr/>
        </p:nvSpPr>
        <p:spPr>
          <a:xfrm>
            <a:off x="7996587" y="4754070"/>
            <a:ext cx="4157410" cy="1938952"/>
          </a:xfrm>
          <a:prstGeom prst="rect">
            <a:avLst/>
          </a:prstGeom>
          <a:solidFill>
            <a:schemeClr val="lt1"/>
          </a:solidFill>
          <a:ln>
            <a:noFill/>
          </a:ln>
        </p:spPr>
        <p:txBody>
          <a:bodyPr spcFirstLastPara="1" wrap="square" lIns="91425" tIns="45700" rIns="91425" bIns="45700" anchor="t" anchorCtr="0">
            <a:spAutoFit/>
          </a:bodyPr>
          <a:lstStyle/>
          <a:p>
            <a:pPr lvl="0" eaLnBrk="0" fontAlgn="base" hangingPunct="0">
              <a:spcBef>
                <a:spcPct val="0"/>
              </a:spcBef>
              <a:spcAft>
                <a:spcPct val="0"/>
              </a:spcAft>
              <a:buClrTx/>
            </a:pPr>
            <a:r>
              <a:rPr lang="ar-SA" altLang="en-US" sz="2400" dirty="0">
                <a:solidFill>
                  <a:srgbClr val="202124"/>
                </a:solidFill>
                <a:latin typeface="inherit"/>
                <a:cs typeface="Arial" panose="020B0604020202020204" pitchFamily="34" charset="0"/>
              </a:rPr>
              <a:t>تنظيف المنازل أو الملابس: حركات الانحناء / المفاصل لفترات طويلة ، واستخدام القوة المفرطة ، والمنظفات الضارة ، والمواد الكيميائية أو المعدات ، وحمل الأحمال الثقيلة</a:t>
            </a:r>
            <a:endParaRPr lang="en-US" altLang="en-US" dirty="0">
              <a:solidFill>
                <a:schemeClr val="tx1"/>
              </a:solidFill>
            </a:endParaRPr>
          </a:p>
        </p:txBody>
      </p:sp>
      <p:sp>
        <p:nvSpPr>
          <p:cNvPr id="474" name="Google Shape;474;p26"/>
          <p:cNvSpPr/>
          <p:nvPr/>
        </p:nvSpPr>
        <p:spPr>
          <a:xfrm>
            <a:off x="157311" y="1744115"/>
            <a:ext cx="3835803" cy="1200288"/>
          </a:xfrm>
          <a:prstGeom prst="rect">
            <a:avLst/>
          </a:prstGeom>
          <a:noFill/>
          <a:ln>
            <a:noFill/>
          </a:ln>
        </p:spPr>
        <p:txBody>
          <a:bodyPr spcFirstLastPara="1" wrap="square" lIns="91425" tIns="45700" rIns="91425" bIns="45700" anchor="t" anchorCtr="0">
            <a:spAutoFit/>
          </a:bodyPr>
          <a:lstStyle/>
          <a:p>
            <a:pPr lvl="0" algn="r" rtl="1" eaLnBrk="0" fontAlgn="base" hangingPunct="0">
              <a:spcBef>
                <a:spcPct val="0"/>
              </a:spcBef>
              <a:spcAft>
                <a:spcPct val="0"/>
              </a:spcAft>
              <a:buClrTx/>
            </a:pPr>
            <a:r>
              <a:rPr lang="ar-SA" altLang="en-US" sz="2400" b="1" dirty="0">
                <a:solidFill>
                  <a:srgbClr val="202124"/>
                </a:solidFill>
                <a:latin typeface="inherit"/>
                <a:cs typeface="Arial" panose="020B0604020202020204" pitchFamily="34" charset="0"/>
              </a:rPr>
              <a:t>تحضير الطعام</a:t>
            </a:r>
            <a:r>
              <a:rPr lang="ar-SA" altLang="en-US" sz="2400" dirty="0">
                <a:solidFill>
                  <a:srgbClr val="202124"/>
                </a:solidFill>
                <a:latin typeface="inherit"/>
                <a:cs typeface="Arial" panose="020B0604020202020204" pitchFamily="34" charset="0"/>
              </a:rPr>
              <a:t>: أواني حادة ، منتجات حيوانية ، وقود ، حرائق ، مواقد ، تهوية سيئة ، دخان</a:t>
            </a:r>
            <a:endParaRPr lang="en-US" altLang="en-US" dirty="0">
              <a:solidFill>
                <a:schemeClr val="tx1"/>
              </a:solidFill>
            </a:endParaRPr>
          </a:p>
        </p:txBody>
      </p:sp>
      <p:sp>
        <p:nvSpPr>
          <p:cNvPr id="475" name="Google Shape;475;p26"/>
          <p:cNvSpPr/>
          <p:nvPr/>
        </p:nvSpPr>
        <p:spPr>
          <a:xfrm>
            <a:off x="8382306" y="1569009"/>
            <a:ext cx="3771690" cy="1754286"/>
          </a:xfrm>
          <a:prstGeom prst="rect">
            <a:avLst/>
          </a:prstGeom>
          <a:noFill/>
          <a:ln>
            <a:noFill/>
          </a:ln>
        </p:spPr>
        <p:txBody>
          <a:bodyPr spcFirstLastPara="1" wrap="square" lIns="91425" tIns="45700" rIns="91425" bIns="45700" anchor="t" anchorCtr="0">
            <a:spAutoFit/>
          </a:bodyPr>
          <a:lstStyle/>
          <a:p>
            <a:pPr lvl="0" algn="r" rtl="1" eaLnBrk="0" fontAlgn="base" hangingPunct="0">
              <a:spcBef>
                <a:spcPct val="0"/>
              </a:spcBef>
              <a:spcAft>
                <a:spcPct val="0"/>
              </a:spcAft>
              <a:buClrTx/>
            </a:pPr>
            <a:r>
              <a:rPr lang="ar-SA" altLang="en-US" sz="1800" b="1" dirty="0">
                <a:solidFill>
                  <a:srgbClr val="202124"/>
                </a:solidFill>
                <a:latin typeface="inherit"/>
                <a:cs typeface="Arial" panose="020B0604020202020204" pitchFamily="34" charset="0"/>
              </a:rPr>
              <a:t>العنف والتحرش والإيذاء (الجسدي والجنسي): </a:t>
            </a:r>
            <a:r>
              <a:rPr lang="ar-SA" altLang="en-US" sz="1800" dirty="0">
                <a:solidFill>
                  <a:srgbClr val="202124"/>
                </a:solidFill>
                <a:latin typeface="inherit"/>
                <a:cs typeface="Arial" panose="020B0604020202020204" pitchFamily="34" charset="0"/>
              </a:rPr>
              <a:t>الأمراض المنقولة عن طريق الاتصال الجنسي ، والحمل غير المرغوب فيه ، وفيروس نقص المناعة البشرية ، واعتلال الصحة الإنجابية ، والأذى النفسي ، والنوم على الأرض ، وتقييد الحركة</a:t>
            </a:r>
            <a:endParaRPr lang="en-US" altLang="en-US" sz="1800" dirty="0">
              <a:solidFill>
                <a:schemeClr val="tx1"/>
              </a:solidFill>
            </a:endParaRPr>
          </a:p>
        </p:txBody>
      </p:sp>
      <p:pic>
        <p:nvPicPr>
          <p:cNvPr id="476" name="Google Shape;476;p26"/>
          <p:cNvPicPr preferRelativeResize="0"/>
          <p:nvPr/>
        </p:nvPicPr>
        <p:blipFill rotWithShape="1">
          <a:blip r:embed="rId4">
            <a:alphaModFix/>
          </a:blip>
          <a:srcRect/>
          <a:stretch/>
        </p:blipFill>
        <p:spPr>
          <a:xfrm>
            <a:off x="9131740" y="-463752"/>
            <a:ext cx="3386757" cy="3386757"/>
          </a:xfrm>
          <a:prstGeom prst="rect">
            <a:avLst/>
          </a:prstGeom>
          <a:noFill/>
          <a:ln>
            <a:noFill/>
          </a:ln>
        </p:spPr>
      </p:pic>
      <p:sp>
        <p:nvSpPr>
          <p:cNvPr id="2" name="Rectangle 1">
            <a:extLst>
              <a:ext uri="{FF2B5EF4-FFF2-40B4-BE49-F238E27FC236}">
                <a16:creationId xmlns:a16="http://schemas.microsoft.com/office/drawing/2014/main" id="{F8697D1D-AE70-41F4-A145-B9DCE0E4BE52}"/>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32A4982E-E912-4829-9240-B01F0B8EB5DA}"/>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B3196ED8-A41D-4DEA-A242-2B0D45BCC85D}"/>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B089FDB1-AC46-43E4-8578-3BFEE9B3C33B}"/>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429D9A72-B876-4893-89BC-49FD7F31EB2B}"/>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E2709F6A-6089-41ED-8FA7-714C861004D8}"/>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EE50251D-F39F-42D9-87FC-9C739843613C}"/>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C764FBFF-6D3C-4CF5-AA16-8F75936D6227}"/>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36F67152-E364-4357-A484-C0EE21681AF1}"/>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27"/>
          <p:cNvSpPr txBox="1">
            <a:spLocks noGrp="1"/>
          </p:cNvSpPr>
          <p:nvPr>
            <p:ph type="title"/>
          </p:nvPr>
        </p:nvSpPr>
        <p:spPr>
          <a:xfrm>
            <a:off x="157311" y="220730"/>
            <a:ext cx="10515600" cy="895350"/>
          </a:xfrm>
          <a:prstGeom prst="rect">
            <a:avLst/>
          </a:prstGeom>
          <a:noFill/>
          <a:ln>
            <a:noFill/>
          </a:ln>
        </p:spPr>
        <p:txBody>
          <a:bodyPr spcFirstLastPara="1" wrap="square" lIns="91425" tIns="45700" rIns="91425" bIns="45700" anchor="ctr" anchorCtr="0">
            <a:normAutofit fontScale="90000"/>
          </a:bodyPr>
          <a:lstStyle/>
          <a:p>
            <a:pPr algn="ctr"/>
            <a:r>
              <a:rPr lang="ar-SA" altLang="en-US" dirty="0"/>
              <a:t>تقييم عوامل الإعاقة</a:t>
            </a:r>
            <a:br>
              <a:rPr lang="en-US" altLang="en-US" sz="2000" b="0" dirty="0">
                <a:solidFill>
                  <a:schemeClr val="tx1"/>
                </a:solidFill>
              </a:rPr>
            </a:br>
            <a:endParaRPr dirty="0"/>
          </a:p>
        </p:txBody>
      </p:sp>
      <p:sp>
        <p:nvSpPr>
          <p:cNvPr id="483" name="Google Shape;483;p27"/>
          <p:cNvSpPr txBox="1">
            <a:spLocks noGrp="1"/>
          </p:cNvSpPr>
          <p:nvPr>
            <p:ph type="body" idx="1"/>
          </p:nvPr>
        </p:nvSpPr>
        <p:spPr>
          <a:xfrm>
            <a:off x="157311" y="1014597"/>
            <a:ext cx="10820015" cy="48577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1"/>
              </a:buClr>
              <a:buSzPts val="2800"/>
              <a:buNone/>
            </a:pPr>
            <a:r>
              <a:rPr lang="ar-JO" dirty="0"/>
              <a:t>ماذا يمكن أن يكون لهذا الطفل ؟</a:t>
            </a:r>
            <a:endParaRPr dirty="0"/>
          </a:p>
          <a:p>
            <a:pPr marL="0" lvl="0" indent="0" algn="l" rtl="0">
              <a:lnSpc>
                <a:spcPct val="90000"/>
              </a:lnSpc>
              <a:spcBef>
                <a:spcPts val="1000"/>
              </a:spcBef>
              <a:spcAft>
                <a:spcPts val="0"/>
              </a:spcAft>
              <a:buClr>
                <a:schemeClr val="accent1"/>
              </a:buClr>
              <a:buSzPts val="2800"/>
              <a:buNone/>
            </a:pPr>
            <a:endParaRPr dirty="0"/>
          </a:p>
        </p:txBody>
      </p:sp>
      <p:sp>
        <p:nvSpPr>
          <p:cNvPr id="484" name="Google Shape;484;p27"/>
          <p:cNvSpPr/>
          <p:nvPr/>
        </p:nvSpPr>
        <p:spPr>
          <a:xfrm>
            <a:off x="691116" y="1614841"/>
            <a:ext cx="10515600" cy="830956"/>
          </a:xfrm>
          <a:prstGeom prst="rect">
            <a:avLst/>
          </a:prstGeom>
          <a:noFill/>
          <a:ln>
            <a:noFill/>
          </a:ln>
        </p:spPr>
        <p:txBody>
          <a:bodyPr spcFirstLastPara="1" wrap="square" lIns="91425" tIns="45700" rIns="91425" bIns="45700" anchor="t" anchorCtr="0">
            <a:spAutoFit/>
          </a:bodyPr>
          <a:lstStyle/>
          <a:p>
            <a:pPr lvl="0" algn="r" eaLnBrk="0" fontAlgn="base" hangingPunct="0">
              <a:spcBef>
                <a:spcPct val="0"/>
              </a:spcBef>
              <a:spcAft>
                <a:spcPct val="0"/>
              </a:spcAft>
              <a:buClrTx/>
            </a:pPr>
            <a:r>
              <a:rPr lang="ar-SA" altLang="en-US" sz="2400" b="1" dirty="0">
                <a:solidFill>
                  <a:srgbClr val="202124"/>
                </a:solidFill>
                <a:latin typeface="inherit"/>
                <a:cs typeface="Arial" panose="020B0604020202020204" pitchFamily="34" charset="0"/>
              </a:rPr>
              <a:t>عمل الأطفال كسبب من أسباب الإعاقة</a:t>
            </a:r>
            <a:r>
              <a:rPr lang="ar-SA" altLang="en-US" sz="2400" dirty="0">
                <a:solidFill>
                  <a:srgbClr val="202124"/>
                </a:solidFill>
                <a:latin typeface="inherit"/>
                <a:cs typeface="Arial" panose="020B0604020202020204" pitchFamily="34" charset="0"/>
              </a:rPr>
              <a:t>: إصابات العمل التي تؤدي إلى إعاقة دائمة ؛ ظروف العمل غير الصحية التي تؤدي إلى اعتلال الصحة الذي يسبب الإعاقة</a:t>
            </a:r>
            <a:endParaRPr lang="en-US" altLang="en-US" dirty="0">
              <a:solidFill>
                <a:schemeClr val="tx1"/>
              </a:solidFill>
            </a:endParaRPr>
          </a:p>
        </p:txBody>
      </p:sp>
      <p:sp>
        <p:nvSpPr>
          <p:cNvPr id="485" name="Google Shape;485;p27"/>
          <p:cNvSpPr/>
          <p:nvPr/>
        </p:nvSpPr>
        <p:spPr>
          <a:xfrm>
            <a:off x="4658206" y="4397469"/>
            <a:ext cx="6803692" cy="1569620"/>
          </a:xfrm>
          <a:prstGeom prst="rect">
            <a:avLst/>
          </a:prstGeom>
          <a:solidFill>
            <a:schemeClr val="lt1"/>
          </a:solidFill>
          <a:ln>
            <a:noFill/>
          </a:ln>
        </p:spPr>
        <p:txBody>
          <a:bodyPr spcFirstLastPara="1" wrap="square" lIns="91425" tIns="45700" rIns="91425" bIns="45700" anchor="t" anchorCtr="0">
            <a:spAutoFit/>
          </a:bodyPr>
          <a:lstStyle/>
          <a:p>
            <a:pPr lvl="0" algn="r" eaLnBrk="0" fontAlgn="base" hangingPunct="0">
              <a:spcBef>
                <a:spcPct val="0"/>
              </a:spcBef>
              <a:spcAft>
                <a:spcPct val="0"/>
              </a:spcAft>
              <a:buClrTx/>
            </a:pPr>
            <a:r>
              <a:rPr lang="ar-SA" altLang="en-US" sz="2400" b="1" dirty="0">
                <a:solidFill>
                  <a:srgbClr val="202124"/>
                </a:solidFill>
                <a:latin typeface="inherit"/>
                <a:cs typeface="Arial" panose="020B0604020202020204" pitchFamily="34" charset="0"/>
              </a:rPr>
              <a:t>إعاقة الوالدين واعتلال الصحة: </a:t>
            </a:r>
            <a:r>
              <a:rPr lang="ar-SA" altLang="en-US" sz="2400" dirty="0">
                <a:solidFill>
                  <a:srgbClr val="202124"/>
                </a:solidFill>
                <a:latin typeface="inherit"/>
                <a:cs typeface="Arial" panose="020B0604020202020204" pitchFamily="34" charset="0"/>
              </a:rPr>
              <a:t>​​عبء رعاية إضافي لرعاية أفراد الأسرة ذوي الإعاقة أو الأسرة أو الأدوار في توليد الدخل ؛ مستويات الإقصاء الاقتصادي والحماية الاجتماعية ؛ التكاليف الإضافية المرتبطة بالإعاقة والرعاية والرعاية الصحية</a:t>
            </a:r>
            <a:endParaRPr lang="en-US" altLang="en-US" dirty="0">
              <a:solidFill>
                <a:schemeClr val="tx1"/>
              </a:solidFill>
            </a:endParaRPr>
          </a:p>
        </p:txBody>
      </p:sp>
      <p:sp>
        <p:nvSpPr>
          <p:cNvPr id="486" name="Google Shape;486;p27"/>
          <p:cNvSpPr/>
          <p:nvPr/>
        </p:nvSpPr>
        <p:spPr>
          <a:xfrm>
            <a:off x="4658206" y="2659559"/>
            <a:ext cx="6548510" cy="1569620"/>
          </a:xfrm>
          <a:prstGeom prst="rect">
            <a:avLst/>
          </a:prstGeom>
          <a:noFill/>
          <a:ln>
            <a:noFill/>
          </a:ln>
        </p:spPr>
        <p:txBody>
          <a:bodyPr spcFirstLastPara="1" wrap="square" lIns="91425" tIns="45700" rIns="91425" bIns="45700" anchor="t" anchorCtr="0">
            <a:spAutoFit/>
          </a:bodyPr>
          <a:lstStyle/>
          <a:p>
            <a:pPr lvl="0" algn="r" eaLnBrk="0" fontAlgn="base" hangingPunct="0">
              <a:spcBef>
                <a:spcPct val="0"/>
              </a:spcBef>
              <a:spcAft>
                <a:spcPct val="0"/>
              </a:spcAft>
              <a:buClrTx/>
            </a:pPr>
            <a:r>
              <a:rPr lang="ar-SA" altLang="en-US" sz="2400" b="1" dirty="0">
                <a:solidFill>
                  <a:srgbClr val="202124"/>
                </a:solidFill>
                <a:latin typeface="inherit"/>
                <a:cs typeface="Arial" panose="020B0604020202020204" pitchFamily="34" charset="0"/>
              </a:rPr>
              <a:t>الإعاقة كعامل خطر لعمالة الأطفال: </a:t>
            </a:r>
            <a:r>
              <a:rPr lang="ar-SA" altLang="en-US" sz="2400" dirty="0">
                <a:solidFill>
                  <a:srgbClr val="202124"/>
                </a:solidFill>
                <a:latin typeface="inherit"/>
                <a:cs typeface="Arial" panose="020B0604020202020204" pitchFamily="34" charset="0"/>
              </a:rPr>
              <a:t>روابط للفقر ، والوصول إلى التعليم ، ومستويات المهارات المنخفضة ، والتكاليف الإضافية المرتبطة بالإعاقة والرعاية الصحية ، والفقر لأنه يؤدي إلى الإعاقة ، والنشاط مقابل عدم النشاط</a:t>
            </a:r>
            <a:endParaRPr lang="en-US" altLang="en-US" dirty="0">
              <a:solidFill>
                <a:schemeClr val="tx1"/>
              </a:solidFill>
            </a:endParaRPr>
          </a:p>
        </p:txBody>
      </p:sp>
      <p:pic>
        <p:nvPicPr>
          <p:cNvPr id="487" name="Google Shape;487;p27"/>
          <p:cNvPicPr preferRelativeResize="0"/>
          <p:nvPr/>
        </p:nvPicPr>
        <p:blipFill rotWithShape="1">
          <a:blip r:embed="rId3">
            <a:alphaModFix/>
          </a:blip>
          <a:srcRect/>
          <a:stretch/>
        </p:blipFill>
        <p:spPr>
          <a:xfrm>
            <a:off x="336610" y="2768574"/>
            <a:ext cx="3916414" cy="3884100"/>
          </a:xfrm>
          <a:prstGeom prst="rect">
            <a:avLst/>
          </a:prstGeom>
          <a:noFill/>
          <a:ln>
            <a:noFill/>
          </a:ln>
        </p:spPr>
      </p:pic>
      <p:pic>
        <p:nvPicPr>
          <p:cNvPr id="488" name="Google Shape;488;p27"/>
          <p:cNvPicPr preferRelativeResize="0"/>
          <p:nvPr/>
        </p:nvPicPr>
        <p:blipFill rotWithShape="1">
          <a:blip r:embed="rId4">
            <a:alphaModFix/>
          </a:blip>
          <a:srcRect/>
          <a:stretch/>
        </p:blipFill>
        <p:spPr>
          <a:xfrm>
            <a:off x="8809769" y="-193007"/>
            <a:ext cx="3386757" cy="3386757"/>
          </a:xfrm>
          <a:prstGeom prst="rect">
            <a:avLst/>
          </a:prstGeom>
          <a:noFill/>
          <a:ln>
            <a:noFill/>
          </a:ln>
        </p:spPr>
      </p:pic>
      <p:sp>
        <p:nvSpPr>
          <p:cNvPr id="2" name="Rectangle 1">
            <a:extLst>
              <a:ext uri="{FF2B5EF4-FFF2-40B4-BE49-F238E27FC236}">
                <a16:creationId xmlns:a16="http://schemas.microsoft.com/office/drawing/2014/main" id="{CBFE7803-B411-4AFF-A974-509B4F739910}"/>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1F04FE95-1B34-4FAF-809F-57DEAE66EF15}"/>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4959BFFD-2D97-4940-AFE5-042A185CD004}"/>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21742998-1617-4D18-818A-ED8D46758473}"/>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FDEEEC8B-A28B-47B9-AE28-75D3B2FCA538}"/>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28"/>
          <p:cNvSpPr txBox="1">
            <a:spLocks noGrp="1"/>
          </p:cNvSpPr>
          <p:nvPr>
            <p:ph type="title"/>
          </p:nvPr>
        </p:nvSpPr>
        <p:spPr>
          <a:xfrm>
            <a:off x="2145791" y="2099733"/>
            <a:ext cx="7851649" cy="156212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Helvetica Neue"/>
              <a:buNone/>
            </a:pPr>
            <a:r>
              <a:rPr lang="ar-JO" dirty="0"/>
              <a:t>تخطيط الحالة وتنفيذها </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29"/>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Helvetica Neue"/>
              <a:buNone/>
            </a:pPr>
            <a:r>
              <a:rPr lang="ar-JO" dirty="0"/>
              <a:t>تخطيط الحالة </a:t>
            </a:r>
            <a:endParaRPr dirty="0"/>
          </a:p>
        </p:txBody>
      </p:sp>
      <p:sp>
        <p:nvSpPr>
          <p:cNvPr id="500" name="Google Shape;500;p29"/>
          <p:cNvSpPr>
            <a:spLocks noGrp="1"/>
          </p:cNvSpPr>
          <p:nvPr>
            <p:ph type="pic" idx="2"/>
          </p:nvPr>
        </p:nvSpPr>
        <p:spPr>
          <a:xfrm>
            <a:off x="0" y="0"/>
            <a:ext cx="4340225" cy="6858000"/>
          </a:xfrm>
          <a:prstGeom prst="rect">
            <a:avLst/>
          </a:prstGeom>
          <a:noFill/>
          <a:ln>
            <a:noFill/>
          </a:ln>
        </p:spPr>
      </p:sp>
      <p:sp>
        <p:nvSpPr>
          <p:cNvPr id="501" name="Google Shape;501;p29"/>
          <p:cNvSpPr txBox="1">
            <a:spLocks noGrp="1"/>
          </p:cNvSpPr>
          <p:nvPr>
            <p:ph type="body" idx="1"/>
          </p:nvPr>
        </p:nvSpPr>
        <p:spPr>
          <a:xfrm>
            <a:off x="4890099" y="1751359"/>
            <a:ext cx="6943302" cy="4493324"/>
          </a:xfrm>
          <a:prstGeom prst="rect">
            <a:avLst/>
          </a:prstGeom>
          <a:noFill/>
          <a:ln>
            <a:noFill/>
          </a:ln>
        </p:spPr>
        <p:txBody>
          <a:bodyPr spcFirstLastPara="1" wrap="square" lIns="91425" tIns="45700" rIns="91425" bIns="45700" anchor="t" anchorCtr="0">
            <a:noAutofit/>
          </a:bodyPr>
          <a:lstStyle/>
          <a:p>
            <a:pPr marL="0" lvl="0" indent="0" algn="r" rtl="1" eaLnBrk="0" fontAlgn="base" hangingPunct="0">
              <a:lnSpc>
                <a:spcPct val="100000"/>
              </a:lnSpc>
              <a:spcBef>
                <a:spcPct val="0"/>
              </a:spcBef>
              <a:spcAft>
                <a:spcPct val="0"/>
              </a:spcAft>
              <a:buClrTx/>
              <a:buSzTx/>
              <a:buNone/>
            </a:pPr>
            <a:r>
              <a:rPr lang="ar-SA" altLang="en-US" dirty="0">
                <a:solidFill>
                  <a:srgbClr val="202124"/>
                </a:solidFill>
                <a:latin typeface="inherit"/>
                <a:cs typeface="Arial" panose="020B0604020202020204" pitchFamily="34" charset="0"/>
              </a:rPr>
              <a:t>بناء على تقييم شامل يحدد:</a:t>
            </a:r>
            <a:endParaRPr lang="ar-JO" altLang="en-US" dirty="0">
              <a:solidFill>
                <a:srgbClr val="202124"/>
              </a:solidFill>
              <a:latin typeface="inherit"/>
              <a:cs typeface="Arial" panose="020B0604020202020204" pitchFamily="34" charset="0"/>
            </a:endParaRPr>
          </a:p>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 الاحتياجات والأهداف والإجراءات الفورية والقصيرة والمتوسطة والطويلة المدى </a:t>
            </a:r>
            <a:endParaRPr lang="ar-JO" altLang="en-US" dirty="0">
              <a:solidFill>
                <a:srgbClr val="202124"/>
              </a:solidFill>
              <a:latin typeface="inherit"/>
              <a:cs typeface="Arial" panose="020B0604020202020204" pitchFamily="34" charset="0"/>
            </a:endParaRPr>
          </a:p>
          <a:p>
            <a:pPr lvl="0" indent="-457200" algn="r" rtl="1" eaLnBrk="0" fontAlgn="base" hangingPunct="0">
              <a:lnSpc>
                <a:spcPct val="100000"/>
              </a:lnSpc>
              <a:spcBef>
                <a:spcPct val="0"/>
              </a:spcBef>
              <a:spcAft>
                <a:spcPct val="0"/>
              </a:spcAft>
              <a:buClrTx/>
              <a:buSzTx/>
              <a:buFont typeface="Courier New" panose="02070309020205020404" pitchFamily="49" charset="0"/>
              <a:buChar char="o"/>
            </a:pPr>
            <a:r>
              <a:rPr lang="ar-SA" altLang="en-US" dirty="0">
                <a:solidFill>
                  <a:srgbClr val="202124"/>
                </a:solidFill>
                <a:latin typeface="inherit"/>
                <a:cs typeface="Arial" panose="020B0604020202020204" pitchFamily="34" charset="0"/>
              </a:rPr>
              <a:t>من المسؤول</a:t>
            </a:r>
            <a:endParaRPr lang="ar-JO" altLang="en-US" dirty="0">
              <a:solidFill>
                <a:srgbClr val="202124"/>
              </a:solidFill>
              <a:latin typeface="inherit"/>
              <a:cs typeface="Arial" panose="020B0604020202020204" pitchFamily="34" charset="0"/>
            </a:endParaRPr>
          </a:p>
          <a:p>
            <a:pPr lvl="0" indent="-457200" algn="r" rtl="1" eaLnBrk="0" fontAlgn="base" hangingPunct="0">
              <a:lnSpc>
                <a:spcPct val="100000"/>
              </a:lnSpc>
              <a:spcBef>
                <a:spcPct val="0"/>
              </a:spcBef>
              <a:spcAft>
                <a:spcPct val="0"/>
              </a:spcAft>
              <a:buClrTx/>
              <a:buSzTx/>
              <a:buFont typeface="Courier New" panose="02070309020205020404" pitchFamily="49" charset="0"/>
              <a:buChar char="o"/>
            </a:pPr>
            <a:r>
              <a:rPr lang="ar-SA" altLang="en-US" dirty="0">
                <a:solidFill>
                  <a:srgbClr val="202124"/>
                </a:solidFill>
                <a:latin typeface="inherit"/>
                <a:cs typeface="Arial" panose="020B0604020202020204" pitchFamily="34" charset="0"/>
              </a:rPr>
              <a:t> بحلول متى ينبغي إنجازها</a:t>
            </a:r>
            <a:endParaRPr lang="ar-JO" altLang="en-US" dirty="0">
              <a:solidFill>
                <a:srgbClr val="202124"/>
              </a:solidFill>
              <a:latin typeface="inherit"/>
              <a:cs typeface="Arial" panose="020B0604020202020204" pitchFamily="34" charset="0"/>
            </a:endParaRPr>
          </a:p>
          <a:p>
            <a:pPr lvl="0" indent="-457200" algn="r" rtl="1" eaLnBrk="0" fontAlgn="base" hangingPunct="0">
              <a:lnSpc>
                <a:spcPct val="100000"/>
              </a:lnSpc>
              <a:spcBef>
                <a:spcPct val="0"/>
              </a:spcBef>
              <a:spcAft>
                <a:spcPct val="0"/>
              </a:spcAft>
              <a:buClrTx/>
              <a:buSzTx/>
              <a:buFont typeface="Courier New" panose="02070309020205020404" pitchFamily="49" charset="0"/>
              <a:buChar char="o"/>
            </a:pPr>
            <a:r>
              <a:rPr lang="ar-SA" altLang="en-US" dirty="0">
                <a:solidFill>
                  <a:srgbClr val="202124"/>
                </a:solidFill>
                <a:latin typeface="inherit"/>
                <a:cs typeface="Arial" panose="020B0604020202020204" pitchFamily="34" charset="0"/>
              </a:rPr>
              <a:t> وتيرة وتواريخ المراجعة والمتابعة </a:t>
            </a:r>
            <a:endParaRPr lang="ar-JO" altLang="en-US" dirty="0">
              <a:solidFill>
                <a:srgbClr val="202124"/>
              </a:solidFill>
              <a:latin typeface="inherit"/>
              <a:cs typeface="Arial" panose="020B0604020202020204" pitchFamily="34" charset="0"/>
            </a:endParaRPr>
          </a:p>
          <a:p>
            <a:pPr lvl="0" indent="-457200" algn="r" rtl="1" eaLnBrk="0" fontAlgn="base" hangingPunct="0">
              <a:lnSpc>
                <a:spcPct val="100000"/>
              </a:lnSpc>
              <a:spcBef>
                <a:spcPct val="0"/>
              </a:spcBef>
              <a:spcAft>
                <a:spcPct val="0"/>
              </a:spcAft>
              <a:buClrTx/>
              <a:buSzTx/>
              <a:buFont typeface="Arial" panose="020B0604020202020204" pitchFamily="34" charset="0"/>
              <a:buChar char="•"/>
            </a:pPr>
            <a:r>
              <a:rPr lang="ar-SA" altLang="en-US" dirty="0">
                <a:solidFill>
                  <a:srgbClr val="202124"/>
                </a:solidFill>
                <a:latin typeface="inherit"/>
                <a:cs typeface="Arial" panose="020B0604020202020204" pitchFamily="34" charset="0"/>
              </a:rPr>
              <a:t>يشرك الطفل والأسرة استراتيجيات مختلفة حسب مستوى الخطر الذي يواجهه الطفل يجب وضع الأطر محليا من خلال التنسيق</a:t>
            </a:r>
            <a:r>
              <a:rPr lang="en-US" altLang="en-US" sz="1600" dirty="0">
                <a:solidFill>
                  <a:schemeClr val="tx1"/>
                </a:solidFill>
              </a:rPr>
              <a:t> </a:t>
            </a:r>
            <a:endParaRPr lang="en-US" altLang="en-US" dirty="0">
              <a:solidFill>
                <a:schemeClr val="tx1"/>
              </a:solidFill>
              <a:latin typeface="Arial" panose="020B0604020202020204" pitchFamily="34" charset="0"/>
            </a:endParaRPr>
          </a:p>
        </p:txBody>
      </p:sp>
      <p:pic>
        <p:nvPicPr>
          <p:cNvPr id="502" name="Google Shape;502;p29" descr="Large skydiving group mid-air"/>
          <p:cNvPicPr preferRelativeResize="0"/>
          <p:nvPr/>
        </p:nvPicPr>
        <p:blipFill rotWithShape="1">
          <a:blip r:embed="rId3">
            <a:alphaModFix/>
          </a:blip>
          <a:srcRect l="29541" r="28372"/>
          <a:stretch/>
        </p:blipFill>
        <p:spPr>
          <a:xfrm>
            <a:off x="20" y="10"/>
            <a:ext cx="4340205" cy="6857990"/>
          </a:xfrm>
          <a:prstGeom prst="rect">
            <a:avLst/>
          </a:prstGeom>
          <a:noFill/>
          <a:ln>
            <a:noFill/>
          </a:ln>
        </p:spPr>
      </p:pic>
      <p:sp>
        <p:nvSpPr>
          <p:cNvPr id="2" name="Rectangle 1">
            <a:extLst>
              <a:ext uri="{FF2B5EF4-FFF2-40B4-BE49-F238E27FC236}">
                <a16:creationId xmlns:a16="http://schemas.microsoft.com/office/drawing/2014/main" id="{A86A2F96-F0BA-4BEB-8953-5A3034344E5C}"/>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
          <p:cNvSpPr txBox="1">
            <a:spLocks noGrp="1"/>
          </p:cNvSpPr>
          <p:nvPr>
            <p:ph type="body" idx="2"/>
          </p:nvPr>
        </p:nvSpPr>
        <p:spPr>
          <a:xfrm>
            <a:off x="866900" y="3051925"/>
            <a:ext cx="10450200" cy="3111000"/>
          </a:xfrm>
          <a:prstGeom prst="rect">
            <a:avLst/>
          </a:prstGeom>
          <a:noFill/>
          <a:ln>
            <a:noFill/>
          </a:ln>
        </p:spPr>
        <p:txBody>
          <a:bodyPr spcFirstLastPara="1" wrap="square" lIns="91425" tIns="45700" rIns="91425" bIns="45700" anchor="t" anchorCtr="0">
            <a:noAutofit/>
          </a:bodyPr>
          <a:lstStyle/>
          <a:p>
            <a:pPr marL="0" lvl="0" indent="-196850" algn="r" rtl="1">
              <a:lnSpc>
                <a:spcPct val="100000"/>
              </a:lnSpc>
              <a:spcBef>
                <a:spcPts val="0"/>
              </a:spcBef>
              <a:spcAft>
                <a:spcPts val="0"/>
              </a:spcAft>
              <a:buSzPts val="3100"/>
              <a:buFont typeface="Calibri"/>
              <a:buChar char="▪"/>
            </a:pPr>
            <a:r>
              <a:rPr lang="ar-JO" altLang="en-US" sz="3100" dirty="0">
                <a:latin typeface="Calibri"/>
                <a:cs typeface="Calibri"/>
              </a:rPr>
              <a:t>تصميم</a:t>
            </a:r>
            <a:r>
              <a:rPr lang="ar-SA" altLang="en-US" sz="3100" dirty="0">
                <a:latin typeface="Calibri"/>
                <a:cs typeface="Calibri"/>
              </a:rPr>
              <a:t> خطة حالة للأطفال العاملين </a:t>
            </a:r>
            <a:endParaRPr lang="ar-JO" altLang="en-US" sz="3100" dirty="0">
              <a:latin typeface="Calibri"/>
              <a:cs typeface="Calibri"/>
            </a:endParaRPr>
          </a:p>
          <a:p>
            <a:pPr marL="0" lvl="0" indent="-196850" algn="r" rtl="1">
              <a:lnSpc>
                <a:spcPct val="100000"/>
              </a:lnSpc>
              <a:spcBef>
                <a:spcPts val="0"/>
              </a:spcBef>
              <a:spcAft>
                <a:spcPts val="0"/>
              </a:spcAft>
              <a:buSzPts val="3100"/>
              <a:buFont typeface="Calibri"/>
              <a:buChar char="▪"/>
            </a:pPr>
            <a:r>
              <a:rPr lang="ar-JO" altLang="en-US" sz="3100" dirty="0">
                <a:latin typeface="Calibri"/>
                <a:cs typeface="Calibri"/>
              </a:rPr>
              <a:t>ت</a:t>
            </a:r>
            <a:r>
              <a:rPr lang="ar-SA" altLang="en-US" sz="3100" dirty="0">
                <a:latin typeface="Calibri"/>
                <a:cs typeface="Calibri"/>
              </a:rPr>
              <a:t>حد</a:t>
            </a:r>
            <a:r>
              <a:rPr lang="ar-JO" altLang="en-US" sz="3100" dirty="0">
                <a:latin typeface="Calibri"/>
                <a:cs typeface="Calibri"/>
              </a:rPr>
              <a:t>ي</a:t>
            </a:r>
            <a:r>
              <a:rPr lang="ar-SA" altLang="en-US" sz="3100" dirty="0">
                <a:latin typeface="Calibri"/>
                <a:cs typeface="Calibri"/>
              </a:rPr>
              <a:t>د 3 تحديات محتملة / مشتركة تنشأ أثناء تنفيذ حالة الأطفال في عمالة الأطفال</a:t>
            </a:r>
            <a:endParaRPr lang="ar-JO" altLang="en-US" sz="3100" dirty="0">
              <a:latin typeface="Calibri"/>
              <a:cs typeface="Calibri"/>
            </a:endParaRPr>
          </a:p>
          <a:p>
            <a:pPr marL="0" lvl="0" indent="-196850" algn="r" rtl="1">
              <a:lnSpc>
                <a:spcPct val="100000"/>
              </a:lnSpc>
              <a:spcBef>
                <a:spcPts val="0"/>
              </a:spcBef>
              <a:spcAft>
                <a:spcPts val="0"/>
              </a:spcAft>
              <a:buSzPts val="3100"/>
              <a:buFont typeface="Calibri"/>
              <a:buChar char="▪"/>
            </a:pPr>
            <a:r>
              <a:rPr lang="ar-SA" altLang="en-US" sz="3100" dirty="0">
                <a:latin typeface="Calibri"/>
                <a:cs typeface="Calibri"/>
              </a:rPr>
              <a:t> تطوير الاستجابات (الإجراءات والتعديلات) لخطة حالة للتغلب على هذه التحديات</a:t>
            </a:r>
            <a:r>
              <a:rPr lang="en-US" altLang="en-US" sz="3100" dirty="0">
                <a:latin typeface="Calibri"/>
                <a:cs typeface="Calibri"/>
              </a:rPr>
              <a:t> </a:t>
            </a:r>
          </a:p>
          <a:p>
            <a:pPr marL="0" lvl="0" indent="-196850" algn="l">
              <a:lnSpc>
                <a:spcPct val="100000"/>
              </a:lnSpc>
              <a:spcBef>
                <a:spcPts val="0"/>
              </a:spcBef>
              <a:buSzPts val="3100"/>
              <a:buFont typeface="Calibri"/>
              <a:buChar char="▪"/>
            </a:pPr>
            <a:endParaRPr lang="ar-JO" sz="3100" dirty="0">
              <a:latin typeface="Calibri"/>
              <a:cs typeface="Calibri"/>
              <a:sym typeface="Calibri"/>
            </a:endParaRPr>
          </a:p>
          <a:p>
            <a:pPr marL="0" lvl="0" indent="-196850" algn="l" rtl="0">
              <a:lnSpc>
                <a:spcPct val="100000"/>
              </a:lnSpc>
              <a:spcBef>
                <a:spcPts val="0"/>
              </a:spcBef>
              <a:spcAft>
                <a:spcPts val="0"/>
              </a:spcAft>
              <a:buSzPts val="3100"/>
              <a:buFont typeface="Calibri"/>
              <a:buChar char="▪"/>
            </a:pPr>
            <a:endParaRPr sz="3100" dirty="0">
              <a:latin typeface="Calibri"/>
              <a:ea typeface="Calibri"/>
              <a:cs typeface="Calibri"/>
              <a:sym typeface="Calibri"/>
            </a:endParaRPr>
          </a:p>
          <a:p>
            <a:pPr marL="0" lvl="0" indent="-177800" algn="l" rtl="0">
              <a:lnSpc>
                <a:spcPct val="100000"/>
              </a:lnSpc>
              <a:spcBef>
                <a:spcPts val="0"/>
              </a:spcBef>
              <a:spcAft>
                <a:spcPts val="0"/>
              </a:spcAft>
              <a:buSzPts val="2800"/>
              <a:buChar char="▪"/>
            </a:pPr>
            <a:endParaRPr dirty="0"/>
          </a:p>
          <a:p>
            <a:pPr marL="457200" lvl="0" indent="-279400" algn="l" rtl="0">
              <a:lnSpc>
                <a:spcPct val="90000"/>
              </a:lnSpc>
              <a:spcBef>
                <a:spcPts val="1000"/>
              </a:spcBef>
              <a:spcAft>
                <a:spcPts val="0"/>
              </a:spcAft>
              <a:buClr>
                <a:schemeClr val="lt1"/>
              </a:buClr>
              <a:buSzPts val="2800"/>
              <a:buFont typeface="Arial"/>
              <a:buNone/>
            </a:pPr>
            <a:endParaRPr dirty="0"/>
          </a:p>
        </p:txBody>
      </p:sp>
      <p:sp>
        <p:nvSpPr>
          <p:cNvPr id="243" name="Google Shape;243;p3"/>
          <p:cNvSpPr txBox="1"/>
          <p:nvPr/>
        </p:nvSpPr>
        <p:spPr>
          <a:xfrm>
            <a:off x="1828005" y="476375"/>
            <a:ext cx="8535987" cy="62793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2800"/>
              <a:buFont typeface="Arial"/>
              <a:buNone/>
            </a:pPr>
            <a:endParaRPr sz="2800" b="1" i="0" u="none" strike="noStrike" cap="none">
              <a:solidFill>
                <a:schemeClr val="lt1"/>
              </a:solidFill>
              <a:latin typeface="Helvetica Neue"/>
              <a:ea typeface="Helvetica Neue"/>
              <a:cs typeface="Helvetica Neue"/>
              <a:sym typeface="Helvetica Neue"/>
            </a:endParaRPr>
          </a:p>
        </p:txBody>
      </p:sp>
      <p:sp>
        <p:nvSpPr>
          <p:cNvPr id="244" name="Google Shape;244;p3"/>
          <p:cNvSpPr txBox="1"/>
          <p:nvPr/>
        </p:nvSpPr>
        <p:spPr>
          <a:xfrm>
            <a:off x="653150" y="937802"/>
            <a:ext cx="11538900" cy="22806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2800"/>
              <a:buFont typeface="Arial"/>
              <a:buNone/>
            </a:pPr>
            <a:r>
              <a:rPr lang="ar-JO" sz="2800" b="0" i="0" u="none" strike="noStrike" cap="none" dirty="0">
                <a:solidFill>
                  <a:schemeClr val="lt1"/>
                </a:solidFill>
                <a:latin typeface="Helvetica Neue"/>
                <a:ea typeface="Helvetica Neue"/>
                <a:cs typeface="Helvetica Neue"/>
                <a:sym typeface="Helvetica Neue"/>
              </a:rPr>
              <a:t>نتائج التعلم </a:t>
            </a:r>
            <a:endParaRPr dirty="0"/>
          </a:p>
          <a:p>
            <a:pPr marL="0" marR="0" lvl="0" indent="0" algn="ctr" rtl="0">
              <a:lnSpc>
                <a:spcPct val="90000"/>
              </a:lnSpc>
              <a:spcBef>
                <a:spcPts val="1000"/>
              </a:spcBef>
              <a:spcAft>
                <a:spcPts val="0"/>
              </a:spcAft>
              <a:buClr>
                <a:schemeClr val="lt1"/>
              </a:buClr>
              <a:buSzPts val="3000"/>
              <a:buFont typeface="Arial"/>
              <a:buNone/>
            </a:pPr>
            <a:r>
              <a:rPr lang="ar-JO" sz="3000" dirty="0">
                <a:solidFill>
                  <a:schemeClr val="lt1"/>
                </a:solidFill>
                <a:latin typeface="Helvetica Neue"/>
                <a:ea typeface="Helvetica Neue"/>
                <a:cs typeface="Helvetica Neue"/>
                <a:sym typeface="Helvetica Neue"/>
              </a:rPr>
              <a:t>بنهاية هذه الجلسة ستكون قادرا على :</a:t>
            </a:r>
            <a:endParaRPr sz="3000" b="1" i="0" u="none" strike="noStrike" cap="none" dirty="0">
              <a:solidFill>
                <a:schemeClr val="lt1"/>
              </a:solidFill>
              <a:latin typeface="Helvetica Neue"/>
              <a:ea typeface="Helvetica Neue"/>
              <a:cs typeface="Helvetica Neue"/>
              <a:sym typeface="Helvetica Neue"/>
            </a:endParaRPr>
          </a:p>
        </p:txBody>
      </p:sp>
      <p:sp>
        <p:nvSpPr>
          <p:cNvPr id="2" name="Rectangle 1">
            <a:extLst>
              <a:ext uri="{FF2B5EF4-FFF2-40B4-BE49-F238E27FC236}">
                <a16:creationId xmlns:a16="http://schemas.microsoft.com/office/drawing/2014/main" id="{5915B2BE-51BC-4CF5-8DBF-34A5C828FFA7}"/>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30"/>
          <p:cNvSpPr txBox="1">
            <a:spLocks noGrp="1"/>
          </p:cNvSpPr>
          <p:nvPr>
            <p:ph type="body" idx="1"/>
          </p:nvPr>
        </p:nvSpPr>
        <p:spPr>
          <a:xfrm>
            <a:off x="4100513" y="528638"/>
            <a:ext cx="7300912" cy="83181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95CD7A"/>
              </a:buClr>
              <a:buSzPts val="3200"/>
              <a:buNone/>
            </a:pPr>
            <a:r>
              <a:rPr lang="ar-JO" dirty="0">
                <a:solidFill>
                  <a:srgbClr val="95CD7A"/>
                </a:solidFill>
              </a:rPr>
              <a:t>تخطيط الحالة : الإجراءات الرئيسية</a:t>
            </a:r>
            <a:endParaRPr dirty="0"/>
          </a:p>
        </p:txBody>
      </p:sp>
      <p:sp>
        <p:nvSpPr>
          <p:cNvPr id="509" name="Google Shape;509;p30"/>
          <p:cNvSpPr txBox="1">
            <a:spLocks noGrp="1"/>
          </p:cNvSpPr>
          <p:nvPr>
            <p:ph type="body" idx="2"/>
          </p:nvPr>
        </p:nvSpPr>
        <p:spPr>
          <a:xfrm>
            <a:off x="3847434" y="1621804"/>
            <a:ext cx="7807070" cy="4288341"/>
          </a:xfrm>
          <a:prstGeom prst="rect">
            <a:avLst/>
          </a:prstGeom>
          <a:noFill/>
          <a:ln>
            <a:noFill/>
          </a:ln>
        </p:spPr>
        <p:txBody>
          <a:bodyPr spcFirstLastPara="1" wrap="square" lIns="91425" tIns="45700" rIns="91425" bIns="45700" anchor="t" anchorCtr="0">
            <a:normAutofit/>
          </a:bodyPr>
          <a:lstStyle/>
          <a:p>
            <a:pPr lvl="0" indent="-457200" algn="r" rtl="1" eaLnBrk="0" fontAlgn="base" hangingPunct="0">
              <a:lnSpc>
                <a:spcPct val="100000"/>
              </a:lnSpc>
              <a:spcBef>
                <a:spcPct val="0"/>
              </a:spcBef>
              <a:spcAft>
                <a:spcPct val="0"/>
              </a:spcAft>
              <a:buClrTx/>
              <a:buSzTx/>
              <a:buFont typeface="Arial" panose="020B0604020202020204" pitchFamily="34" charset="0"/>
              <a:buChar char="•"/>
            </a:pPr>
            <a:r>
              <a:rPr lang="ar-SA" altLang="en-US" dirty="0">
                <a:solidFill>
                  <a:srgbClr val="202124"/>
                </a:solidFill>
                <a:latin typeface="inherit"/>
                <a:cs typeface="Arial" panose="020B0604020202020204" pitchFamily="34" charset="0"/>
              </a:rPr>
              <a:t>ركز على الاحتياجات بدلاً من الخدمات المتاحة </a:t>
            </a:r>
            <a:endParaRPr lang="ar-JO" altLang="en-US" dirty="0">
              <a:solidFill>
                <a:srgbClr val="202124"/>
              </a:solidFill>
              <a:latin typeface="inherit"/>
              <a:cs typeface="Arial" panose="020B0604020202020204" pitchFamily="34" charset="0"/>
            </a:endParaRPr>
          </a:p>
          <a:p>
            <a:pPr lvl="0" indent="-457200" algn="r" rtl="1" eaLnBrk="0" fontAlgn="base" hangingPunct="0">
              <a:lnSpc>
                <a:spcPct val="100000"/>
              </a:lnSpc>
              <a:spcBef>
                <a:spcPct val="0"/>
              </a:spcBef>
              <a:spcAft>
                <a:spcPct val="0"/>
              </a:spcAft>
              <a:buClrTx/>
              <a:buSzTx/>
              <a:buFont typeface="Arial" panose="020B0604020202020204" pitchFamily="34" charset="0"/>
              <a:buChar char="•"/>
            </a:pPr>
            <a:r>
              <a:rPr lang="ar-SA" altLang="en-US" dirty="0">
                <a:solidFill>
                  <a:srgbClr val="202124"/>
                </a:solidFill>
                <a:latin typeface="inherit"/>
                <a:cs typeface="Arial" panose="020B0604020202020204" pitchFamily="34" charset="0"/>
              </a:rPr>
              <a:t>قم بتضمين تخطيط السلامة وتقليل الضرر كن واقعيا ، </a:t>
            </a:r>
            <a:endParaRPr lang="ar-JO" altLang="en-US" dirty="0">
              <a:solidFill>
                <a:srgbClr val="202124"/>
              </a:solidFill>
              <a:latin typeface="inherit"/>
              <a:cs typeface="Arial" panose="020B0604020202020204" pitchFamily="34" charset="0"/>
            </a:endParaRPr>
          </a:p>
          <a:p>
            <a:pPr lvl="0" indent="-457200" algn="r" rtl="1" eaLnBrk="0" fontAlgn="base" hangingPunct="0">
              <a:lnSpc>
                <a:spcPct val="100000"/>
              </a:lnSpc>
              <a:spcBef>
                <a:spcPct val="0"/>
              </a:spcBef>
              <a:spcAft>
                <a:spcPct val="0"/>
              </a:spcAft>
              <a:buClrTx/>
              <a:buSzTx/>
              <a:buFont typeface="Arial" panose="020B0604020202020204" pitchFamily="34" charset="0"/>
              <a:buChar char="•"/>
            </a:pPr>
            <a:r>
              <a:rPr lang="ar-SA" altLang="en-US" dirty="0">
                <a:solidFill>
                  <a:srgbClr val="202124"/>
                </a:solidFill>
                <a:latin typeface="inherit"/>
                <a:cs typeface="Arial" panose="020B0604020202020204" pitchFamily="34" charset="0"/>
              </a:rPr>
              <a:t>افهم القيود ، اهدف إلى تحسينات تدريجية العمل عن كثب مع الآباء ومقدمي الرعاية تحليل الأسباب والتخطيط للرد عليها خطط فردية لجميع الأطفال التخطيط المشترك بين القطاعات موازنة "الاحتياجات" مقابل "الرغبات</a:t>
            </a:r>
            <a:r>
              <a:rPr lang="en-US" altLang="en-US" dirty="0">
                <a:solidFill>
                  <a:srgbClr val="202124"/>
                </a:solidFill>
                <a:latin typeface="inherit"/>
                <a:cs typeface="Arial" panose="020B0604020202020204" pitchFamily="34" charset="0"/>
              </a:rPr>
              <a:t>"</a:t>
            </a:r>
            <a:r>
              <a:rPr lang="en-US" altLang="en-US" sz="1600" dirty="0">
                <a:solidFill>
                  <a:schemeClr val="tx1"/>
                </a:solidFill>
              </a:rPr>
              <a:t> </a:t>
            </a:r>
            <a:endParaRPr lang="en-US" altLang="en-US" dirty="0">
              <a:solidFill>
                <a:schemeClr val="tx1"/>
              </a:solidFill>
              <a:latin typeface="Arial" panose="020B0604020202020204" pitchFamily="34" charset="0"/>
            </a:endParaRPr>
          </a:p>
        </p:txBody>
      </p:sp>
      <p:sp>
        <p:nvSpPr>
          <p:cNvPr id="510" name="Google Shape;510;p30"/>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ar-JO" dirty="0"/>
              <a:t>الممارسة الجيدة </a:t>
            </a:r>
            <a:endParaRPr dirty="0"/>
          </a:p>
        </p:txBody>
      </p:sp>
      <p:sp>
        <p:nvSpPr>
          <p:cNvPr id="2" name="Rectangle 1">
            <a:extLst>
              <a:ext uri="{FF2B5EF4-FFF2-40B4-BE49-F238E27FC236}">
                <a16:creationId xmlns:a16="http://schemas.microsoft.com/office/drawing/2014/main" id="{4D081A5D-6122-46E0-A31A-088E8074F335}"/>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31"/>
          <p:cNvSpPr txBox="1">
            <a:spLocks noGrp="1"/>
          </p:cNvSpPr>
          <p:nvPr>
            <p:ph type="title"/>
          </p:nvPr>
        </p:nvSpPr>
        <p:spPr>
          <a:xfrm>
            <a:off x="1836232" y="365125"/>
            <a:ext cx="8519532" cy="839207"/>
          </a:xfrm>
          <a:prstGeom prst="rect">
            <a:avLst/>
          </a:prstGeom>
          <a:noFill/>
          <a:ln>
            <a:noFill/>
          </a:ln>
        </p:spPr>
        <p:txBody>
          <a:bodyPr spcFirstLastPara="1" wrap="square" lIns="91425" tIns="45700" rIns="91425" bIns="45700" anchor="ctr" anchorCtr="0">
            <a:normAutofit/>
          </a:bodyPr>
          <a:lstStyle/>
          <a:p>
            <a:pPr lvl="0"/>
            <a:r>
              <a:rPr lang="ar-JO" dirty="0"/>
              <a:t>تخطيط الحالة: الإطار الزمني </a:t>
            </a:r>
            <a:endParaRPr dirty="0"/>
          </a:p>
        </p:txBody>
      </p:sp>
      <p:sp>
        <p:nvSpPr>
          <p:cNvPr id="517" name="Google Shape;517;p31"/>
          <p:cNvSpPr txBox="1">
            <a:spLocks noGrp="1"/>
          </p:cNvSpPr>
          <p:nvPr>
            <p:ph type="body" idx="2"/>
          </p:nvPr>
        </p:nvSpPr>
        <p:spPr>
          <a:xfrm>
            <a:off x="595755" y="1204332"/>
            <a:ext cx="11000486" cy="5288543"/>
          </a:xfrm>
          <a:prstGeom prst="rect">
            <a:avLst/>
          </a:prstGeom>
          <a:noFill/>
          <a:ln>
            <a:noFill/>
          </a:ln>
        </p:spPr>
        <p:txBody>
          <a:bodyPr spcFirstLastPara="1" wrap="square" lIns="91425" tIns="45700" rIns="91425" bIns="45700" anchor="t" anchorCtr="0">
            <a:normAutofit/>
          </a:bodyPr>
          <a:lstStyle/>
          <a:p>
            <a:pPr marL="0" indent="0" algn="r">
              <a:spcBef>
                <a:spcPts val="0"/>
              </a:spcBef>
              <a:buNone/>
            </a:pPr>
            <a:r>
              <a:rPr lang="ar-SA" altLang="en-US" b="1" dirty="0">
                <a:solidFill>
                  <a:srgbClr val="FF0000"/>
                </a:solidFill>
              </a:rPr>
              <a:t>مخاطر عالية</a:t>
            </a:r>
            <a:r>
              <a:rPr lang="ar-SA" altLang="en-US" dirty="0">
                <a:solidFill>
                  <a:srgbClr val="202124"/>
                </a:solidFill>
                <a:latin typeface="inherit"/>
                <a:cs typeface="Arial" panose="020B0604020202020204" pitchFamily="34" charset="0"/>
              </a:rPr>
              <a:t>: تقييم شامل في غضون 3 أيام. السلامة والرفاهية الفورية ، وتنمية الثقة ، وتقليل التعرض للمخاطر التي تهدد الحياة ، وتخطيط السلامة ، وتلبية الاحتياجات الأساسية مع وضع أهداف طويلة الأجل للتركيز على التكامل والتعلم والمساعدة الاقتصادية</a:t>
            </a:r>
            <a:r>
              <a:rPr lang="en-US" altLang="en-US" dirty="0">
                <a:solidFill>
                  <a:srgbClr val="202124"/>
                </a:solidFill>
                <a:latin typeface="inherit"/>
                <a:cs typeface="Arial" panose="020B0604020202020204" pitchFamily="34" charset="0"/>
              </a:rPr>
              <a:t>.</a:t>
            </a:r>
            <a:endParaRPr lang="en-US" altLang="en-US" sz="1600" dirty="0">
              <a:solidFill>
                <a:schemeClr val="tx1"/>
              </a:solidFill>
            </a:endParaRPr>
          </a:p>
          <a:p>
            <a:pPr marL="0" lvl="0" indent="0" algn="l" rtl="0">
              <a:lnSpc>
                <a:spcPct val="90000"/>
              </a:lnSpc>
              <a:spcBef>
                <a:spcPts val="0"/>
              </a:spcBef>
              <a:spcAft>
                <a:spcPts val="0"/>
              </a:spcAft>
              <a:buSzPts val="2800"/>
              <a:buNone/>
            </a:pPr>
            <a:endParaRPr lang="ar-JO" dirty="0"/>
          </a:p>
          <a:p>
            <a:pPr marL="0" lvl="0" indent="0" algn="l" rtl="0">
              <a:lnSpc>
                <a:spcPct val="90000"/>
              </a:lnSpc>
              <a:spcBef>
                <a:spcPts val="0"/>
              </a:spcBef>
              <a:spcAft>
                <a:spcPts val="0"/>
              </a:spcAft>
              <a:buSzPts val="2800"/>
              <a:buNone/>
            </a:pPr>
            <a:endParaRPr dirty="0"/>
          </a:p>
          <a:p>
            <a:pPr marL="0" indent="0" algn="r" rtl="1">
              <a:buNone/>
            </a:pPr>
            <a:r>
              <a:rPr lang="ar-SA" altLang="en-US" b="1" dirty="0">
                <a:solidFill>
                  <a:srgbClr val="FF9300"/>
                </a:solidFill>
              </a:rPr>
              <a:t>مخاطر متوسطة</a:t>
            </a:r>
            <a:r>
              <a:rPr lang="ar-SA" altLang="en-US" dirty="0"/>
              <a:t>: </a:t>
            </a:r>
            <a:r>
              <a:rPr lang="ar-SA" altLang="en-US" dirty="0">
                <a:solidFill>
                  <a:srgbClr val="202124"/>
                </a:solidFill>
                <a:latin typeface="inherit"/>
                <a:cs typeface="Arial" panose="020B0604020202020204" pitchFamily="34" charset="0"/>
              </a:rPr>
              <a:t>تقييم شامل لمدة أسبوع واحد. منع المزيد من التدهور وتحول عمالة الأطفال إلى</a:t>
            </a:r>
            <a:r>
              <a:rPr lang="en-US" altLang="en-US" dirty="0">
                <a:solidFill>
                  <a:srgbClr val="202124"/>
                </a:solidFill>
                <a:latin typeface="inherit"/>
                <a:cs typeface="Arial" panose="020B0604020202020204" pitchFamily="34" charset="0"/>
              </a:rPr>
              <a:t> WFCL ، </a:t>
            </a:r>
            <a:r>
              <a:rPr lang="ar-SA" altLang="en-US" dirty="0">
                <a:solidFill>
                  <a:srgbClr val="202124"/>
                </a:solidFill>
                <a:latin typeface="inherit"/>
                <a:cs typeface="Arial" panose="020B0604020202020204" pitchFamily="34" charset="0"/>
              </a:rPr>
              <a:t>وتعزيز الرفاهية ، وتقليل المخاطر والأضرار ، وزيادة الوصول إلى الخدمات</a:t>
            </a:r>
            <a:r>
              <a:rPr lang="en-US" altLang="en-US" dirty="0">
                <a:solidFill>
                  <a:srgbClr val="202124"/>
                </a:solidFill>
                <a:latin typeface="inherit"/>
                <a:cs typeface="Arial" panose="020B0604020202020204" pitchFamily="34" charset="0"/>
              </a:rPr>
              <a:t>.</a:t>
            </a:r>
            <a:endParaRPr lang="en-US" altLang="en-US" sz="1600" dirty="0">
              <a:solidFill>
                <a:schemeClr val="tx1"/>
              </a:solidFill>
            </a:endParaRPr>
          </a:p>
          <a:p>
            <a:pPr marL="0" lvl="0" indent="0" algn="l" rtl="0">
              <a:lnSpc>
                <a:spcPct val="90000"/>
              </a:lnSpc>
              <a:spcBef>
                <a:spcPts val="1000"/>
              </a:spcBef>
              <a:spcAft>
                <a:spcPts val="0"/>
              </a:spcAft>
              <a:buSzPts val="2800"/>
              <a:buNone/>
            </a:pPr>
            <a:endParaRPr dirty="0"/>
          </a:p>
          <a:p>
            <a:pPr marL="0" indent="0" algn="r">
              <a:buNone/>
            </a:pPr>
            <a:r>
              <a:rPr lang="ar-SA" altLang="en-US" b="1" dirty="0">
                <a:solidFill>
                  <a:srgbClr val="00B050"/>
                </a:solidFill>
              </a:rPr>
              <a:t>مخاطر منخفضة</a:t>
            </a:r>
            <a:r>
              <a:rPr lang="ar-SA" altLang="en-US" dirty="0">
                <a:solidFill>
                  <a:srgbClr val="202124"/>
                </a:solidFill>
                <a:latin typeface="inherit"/>
                <a:cs typeface="Arial" panose="020B0604020202020204" pitchFamily="34" charset="0"/>
              </a:rPr>
              <a:t>: تقييم شامل في غضون أسبوعين. توفير المعلومات والوعي حول عمالة الأطفال والوصول إلى خدمات مثل المدرسة والغذاء ودعم الدخل والصحة والنقد والتعلم وفرص</a:t>
            </a:r>
            <a:r>
              <a:rPr lang="en-US" altLang="en-US" dirty="0">
                <a:solidFill>
                  <a:srgbClr val="202124"/>
                </a:solidFill>
                <a:latin typeface="inherit"/>
                <a:cs typeface="Arial" panose="020B0604020202020204" pitchFamily="34" charset="0"/>
              </a:rPr>
              <a:t> PSS.</a:t>
            </a:r>
            <a:r>
              <a:rPr lang="en-US" altLang="en-US" sz="1600" dirty="0">
                <a:solidFill>
                  <a:schemeClr val="tx1"/>
                </a:solidFill>
              </a:rPr>
              <a:t> </a:t>
            </a:r>
            <a:endParaRPr lang="en-US" altLang="en-US" dirty="0">
              <a:solidFill>
                <a:schemeClr val="tx1"/>
              </a:solidFill>
              <a:latin typeface="Arial" panose="020B0604020202020204" pitchFamily="34" charset="0"/>
            </a:endParaRPr>
          </a:p>
          <a:p>
            <a:pPr marL="0" lvl="0" indent="0" algn="l" rtl="0">
              <a:lnSpc>
                <a:spcPct val="90000"/>
              </a:lnSpc>
              <a:spcBef>
                <a:spcPts val="1000"/>
              </a:spcBef>
              <a:spcAft>
                <a:spcPts val="0"/>
              </a:spcAft>
              <a:buSzPts val="2800"/>
              <a:buNone/>
            </a:pPr>
            <a:endParaRPr dirty="0"/>
          </a:p>
          <a:p>
            <a:pPr marL="228600" lvl="0" indent="-50800" algn="l" rtl="0">
              <a:lnSpc>
                <a:spcPct val="90000"/>
              </a:lnSpc>
              <a:spcBef>
                <a:spcPts val="1000"/>
              </a:spcBef>
              <a:spcAft>
                <a:spcPts val="0"/>
              </a:spcAft>
              <a:buClr>
                <a:schemeClr val="accent2"/>
              </a:buClr>
              <a:buSzPts val="2800"/>
              <a:buNone/>
            </a:pPr>
            <a:endParaRPr dirty="0"/>
          </a:p>
        </p:txBody>
      </p:sp>
      <p:sp>
        <p:nvSpPr>
          <p:cNvPr id="2" name="Rectangle 1">
            <a:extLst>
              <a:ext uri="{FF2B5EF4-FFF2-40B4-BE49-F238E27FC236}">
                <a16:creationId xmlns:a16="http://schemas.microsoft.com/office/drawing/2014/main" id="{08868AC5-5FBD-48B9-B21D-34AE77B3A940}"/>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38DB8F11-7F0D-4E81-8640-E151E9629839}"/>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685B698E-6620-4F6B-A169-CAB79AEF21C0}"/>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3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600"/>
              <a:buFont typeface="Helvetica Neue"/>
              <a:buNone/>
            </a:pPr>
            <a:r>
              <a:rPr lang="ar-JO" dirty="0"/>
              <a:t>نقاش </a:t>
            </a:r>
            <a:endParaRPr dirty="0"/>
          </a:p>
        </p:txBody>
      </p:sp>
      <p:sp>
        <p:nvSpPr>
          <p:cNvPr id="523" name="Google Shape;523;p32"/>
          <p:cNvSpPr txBox="1">
            <a:spLocks noGrp="1"/>
          </p:cNvSpPr>
          <p:nvPr>
            <p:ph type="body" idx="2"/>
          </p:nvPr>
        </p:nvSpPr>
        <p:spPr>
          <a:xfrm>
            <a:off x="656023" y="2208212"/>
            <a:ext cx="10820015" cy="3729037"/>
          </a:xfrm>
          <a:prstGeom prst="rect">
            <a:avLst/>
          </a:prstGeom>
          <a:noFill/>
          <a:ln>
            <a:noFill/>
          </a:ln>
        </p:spPr>
        <p:txBody>
          <a:bodyPr spcFirstLastPara="1" wrap="square" lIns="91425" tIns="45700" rIns="91425" bIns="45700" anchor="t" anchorCtr="0">
            <a:normAutofit/>
          </a:bodyPr>
          <a:lstStyle/>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ما هي الجداول الزمنية التي يتم استخدامها محليًا؟ </a:t>
            </a:r>
            <a:endParaRPr lang="ar-JO" altLang="en-US" dirty="0">
              <a:solidFill>
                <a:srgbClr val="202124"/>
              </a:solidFill>
              <a:latin typeface="inherit"/>
              <a:cs typeface="Arial" panose="020B0604020202020204" pitchFamily="34" charset="0"/>
            </a:endParaRPr>
          </a:p>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هل عمال الحالة قادرون على العمل ضمن هذه الجداول الزمنية؟ </a:t>
            </a:r>
            <a:endParaRPr lang="ar-JO" altLang="en-US" dirty="0">
              <a:solidFill>
                <a:srgbClr val="202124"/>
              </a:solidFill>
              <a:latin typeface="inherit"/>
              <a:cs typeface="Arial" panose="020B0604020202020204" pitchFamily="34" charset="0"/>
            </a:endParaRPr>
          </a:p>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إلى أي مدى يشارك الطفل و / أو مقدمو الرعاية في التخطيط؟ </a:t>
            </a:r>
            <a:endParaRPr lang="ar-JO" altLang="en-US" dirty="0">
              <a:solidFill>
                <a:srgbClr val="202124"/>
              </a:solidFill>
              <a:latin typeface="inherit"/>
              <a:cs typeface="Arial" panose="020B0604020202020204" pitchFamily="34" charset="0"/>
            </a:endParaRPr>
          </a:p>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ما هو الحد الأدنى من الخدمات التي يجب تقديمها للأطفال في عمالة الأطفال عالية الخطورة</a:t>
            </a:r>
            <a:r>
              <a:rPr lang="en-US" altLang="en-US" dirty="0">
                <a:solidFill>
                  <a:srgbClr val="202124"/>
                </a:solidFill>
                <a:latin typeface="inherit"/>
                <a:cs typeface="Arial" panose="020B0604020202020204" pitchFamily="34" charset="0"/>
              </a:rPr>
              <a:t> / WFCL</a:t>
            </a:r>
            <a:r>
              <a:rPr lang="ar-SA" altLang="en-US" dirty="0">
                <a:solidFill>
                  <a:srgbClr val="202124"/>
                </a:solidFill>
                <a:latin typeface="inherit"/>
                <a:cs typeface="Arial" panose="020B0604020202020204" pitchFamily="34" charset="0"/>
              </a:rPr>
              <a:t>؟</a:t>
            </a:r>
            <a:r>
              <a:rPr lang="en-US" altLang="en-US" sz="1600" dirty="0">
                <a:solidFill>
                  <a:schemeClr val="tx1"/>
                </a:solidFill>
              </a:rPr>
              <a:t> </a:t>
            </a:r>
            <a:endParaRPr lang="en-US" altLang="en-US" dirty="0">
              <a:solidFill>
                <a:schemeClr val="tx1"/>
              </a:solidFill>
              <a:latin typeface="Arial" panose="020B0604020202020204" pitchFamily="34" charset="0"/>
            </a:endParaRPr>
          </a:p>
        </p:txBody>
      </p:sp>
      <p:pic>
        <p:nvPicPr>
          <p:cNvPr id="524" name="Google Shape;524;p32"/>
          <p:cNvPicPr preferRelativeResize="0"/>
          <p:nvPr/>
        </p:nvPicPr>
        <p:blipFill rotWithShape="1">
          <a:blip r:embed="rId3">
            <a:alphaModFix/>
          </a:blip>
          <a:srcRect/>
          <a:stretch/>
        </p:blipFill>
        <p:spPr>
          <a:xfrm>
            <a:off x="9825279" y="349781"/>
            <a:ext cx="1435100" cy="939800"/>
          </a:xfrm>
          <a:prstGeom prst="rect">
            <a:avLst/>
          </a:prstGeom>
          <a:noFill/>
          <a:ln>
            <a:noFill/>
          </a:ln>
        </p:spPr>
      </p:pic>
      <p:sp>
        <p:nvSpPr>
          <p:cNvPr id="2" name="Rectangle 1">
            <a:extLst>
              <a:ext uri="{FF2B5EF4-FFF2-40B4-BE49-F238E27FC236}">
                <a16:creationId xmlns:a16="http://schemas.microsoft.com/office/drawing/2014/main" id="{13379B47-FC9A-4859-A75F-59A7E8C77298}"/>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33"/>
          <p:cNvSpPr txBox="1">
            <a:spLocks noGrp="1"/>
          </p:cNvSpPr>
          <p:nvPr>
            <p:ph type="title"/>
          </p:nvPr>
        </p:nvSpPr>
        <p:spPr>
          <a:xfrm>
            <a:off x="656022" y="365125"/>
            <a:ext cx="1082001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endParaRPr/>
          </a:p>
        </p:txBody>
      </p:sp>
      <p:sp>
        <p:nvSpPr>
          <p:cNvPr id="531" name="Google Shape;531;p33"/>
          <p:cNvSpPr txBox="1">
            <a:spLocks noGrp="1"/>
          </p:cNvSpPr>
          <p:nvPr>
            <p:ph type="body" idx="1"/>
          </p:nvPr>
        </p:nvSpPr>
        <p:spPr>
          <a:xfrm>
            <a:off x="656022" y="1690688"/>
            <a:ext cx="10820015" cy="428625"/>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accent2"/>
              </a:buClr>
              <a:buSzPts val="2800"/>
              <a:buNone/>
            </a:pPr>
            <a:endParaRPr/>
          </a:p>
        </p:txBody>
      </p:sp>
      <p:sp>
        <p:nvSpPr>
          <p:cNvPr id="532" name="Google Shape;532;p33"/>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accent2"/>
              </a:buClr>
              <a:buSzPts val="2800"/>
              <a:buNone/>
            </a:pPr>
            <a:endParaRPr/>
          </a:p>
        </p:txBody>
      </p:sp>
      <p:pic>
        <p:nvPicPr>
          <p:cNvPr id="533" name="Google Shape;533;p3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34"/>
          <p:cNvSpPr txBox="1">
            <a:spLocks noGrp="1"/>
          </p:cNvSpPr>
          <p:nvPr>
            <p:ph type="body" idx="1"/>
          </p:nvPr>
        </p:nvSpPr>
        <p:spPr>
          <a:xfrm>
            <a:off x="3958303" y="528638"/>
            <a:ext cx="8091488" cy="75619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95CD7A"/>
              </a:buClr>
              <a:buSzPts val="3200"/>
              <a:buNone/>
            </a:pPr>
            <a:r>
              <a:rPr lang="ar-JO" dirty="0">
                <a:solidFill>
                  <a:srgbClr val="95CD7A"/>
                </a:solidFill>
              </a:rPr>
              <a:t>تخطيط الحالة: حالات عالية الخطورة </a:t>
            </a:r>
            <a:endParaRPr dirty="0"/>
          </a:p>
        </p:txBody>
      </p:sp>
      <p:sp>
        <p:nvSpPr>
          <p:cNvPr id="540" name="Google Shape;540;p34"/>
          <p:cNvSpPr txBox="1">
            <a:spLocks noGrp="1"/>
          </p:cNvSpPr>
          <p:nvPr>
            <p:ph type="body" idx="2"/>
          </p:nvPr>
        </p:nvSpPr>
        <p:spPr>
          <a:xfrm>
            <a:off x="3958303" y="1284829"/>
            <a:ext cx="7807070" cy="4288341"/>
          </a:xfrm>
          <a:prstGeom prst="rect">
            <a:avLst/>
          </a:prstGeom>
          <a:noFill/>
          <a:ln>
            <a:noFill/>
          </a:ln>
        </p:spPr>
        <p:txBody>
          <a:bodyPr spcFirstLastPara="1" wrap="square" lIns="91425" tIns="45700" rIns="91425" bIns="45700" anchor="t" anchorCtr="0">
            <a:normAutofit/>
          </a:bodyPr>
          <a:lstStyle/>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اتخاذ إجراءات فورية - إبلاغ المشرف تحديد أولويات الاحتياجات الأساسية وتخطيط السلامة أقل من 14 عامًا: </a:t>
            </a:r>
            <a:endParaRPr lang="ar-JO" altLang="en-US" dirty="0">
              <a:solidFill>
                <a:srgbClr val="202124"/>
              </a:solidFill>
              <a:latin typeface="inherit"/>
              <a:cs typeface="Arial" panose="020B0604020202020204" pitchFamily="34" charset="0"/>
            </a:endParaRPr>
          </a:p>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تهدف إلى الإزالة الفورية تفصيل خدمات متخصصة وعامة ورعاية للاحتياجات الفردية ودعم الوصول ركز على احتياجات الحماية والمخاطر والمخاطر الأكثر جدية </a:t>
            </a:r>
            <a:endParaRPr lang="ar-JO" altLang="en-US" dirty="0">
              <a:solidFill>
                <a:srgbClr val="202124"/>
              </a:solidFill>
              <a:latin typeface="inherit"/>
              <a:cs typeface="Arial" panose="020B0604020202020204" pitchFamily="34" charset="0"/>
            </a:endParaRPr>
          </a:p>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اسع للتحويل إلى مهام / ظروف أكثر أمانًا حيث لا يمكن إزالتها</a:t>
            </a:r>
            <a:endParaRPr lang="ar-JO" altLang="en-US" dirty="0">
              <a:solidFill>
                <a:srgbClr val="202124"/>
              </a:solidFill>
              <a:latin typeface="inherit"/>
              <a:cs typeface="Arial" panose="020B0604020202020204" pitchFamily="34" charset="0"/>
            </a:endParaRPr>
          </a:p>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 اتبع إجراءات التشغيل الموحدة واطلب الدعم للإزالة</a:t>
            </a:r>
            <a:r>
              <a:rPr lang="en-US" altLang="en-US" sz="1600" dirty="0">
                <a:solidFill>
                  <a:schemeClr val="tx1"/>
                </a:solidFill>
              </a:rPr>
              <a:t> </a:t>
            </a:r>
            <a:endParaRPr lang="en-US" altLang="en-US" dirty="0">
              <a:solidFill>
                <a:schemeClr val="tx1"/>
              </a:solidFill>
              <a:latin typeface="Arial" panose="020B0604020202020204" pitchFamily="34" charset="0"/>
            </a:endParaRPr>
          </a:p>
          <a:p>
            <a:pPr marL="228600" lvl="0" indent="-50800" algn="l" rtl="0">
              <a:lnSpc>
                <a:spcPct val="90000"/>
              </a:lnSpc>
              <a:spcBef>
                <a:spcPts val="1000"/>
              </a:spcBef>
              <a:spcAft>
                <a:spcPts val="0"/>
              </a:spcAft>
              <a:buClr>
                <a:schemeClr val="accent4"/>
              </a:buClr>
              <a:buSzPts val="2800"/>
              <a:buNone/>
            </a:pPr>
            <a:endParaRPr dirty="0"/>
          </a:p>
        </p:txBody>
      </p:sp>
      <p:sp>
        <p:nvSpPr>
          <p:cNvPr id="541" name="Google Shape;541;p34"/>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ar-JO" dirty="0"/>
              <a:t>الممارسة الجيدة</a:t>
            </a:r>
            <a:endParaRPr dirty="0"/>
          </a:p>
        </p:txBody>
      </p:sp>
      <p:sp>
        <p:nvSpPr>
          <p:cNvPr id="3" name="Rectangle 2">
            <a:extLst>
              <a:ext uri="{FF2B5EF4-FFF2-40B4-BE49-F238E27FC236}">
                <a16:creationId xmlns:a16="http://schemas.microsoft.com/office/drawing/2014/main" id="{43969FBF-AFBE-4924-A3E3-6263E3F1F000}"/>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3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600"/>
              <a:buFont typeface="Helvetica Neue"/>
              <a:buNone/>
            </a:pPr>
            <a:r>
              <a:rPr lang="ar-JO" dirty="0"/>
              <a:t>تنفيذ خطة الإحالة و الإحالة </a:t>
            </a:r>
            <a:endParaRPr dirty="0"/>
          </a:p>
        </p:txBody>
      </p:sp>
      <p:sp>
        <p:nvSpPr>
          <p:cNvPr id="548" name="Google Shape;548;p35"/>
          <p:cNvSpPr txBox="1">
            <a:spLocks noGrp="1"/>
          </p:cNvSpPr>
          <p:nvPr>
            <p:ph type="body" idx="1"/>
          </p:nvPr>
        </p:nvSpPr>
        <p:spPr>
          <a:xfrm>
            <a:off x="685992" y="2490958"/>
            <a:ext cx="10820015" cy="3707085"/>
          </a:xfrm>
          <a:prstGeom prst="rect">
            <a:avLst/>
          </a:prstGeom>
          <a:noFill/>
          <a:ln>
            <a:noFill/>
          </a:ln>
        </p:spPr>
        <p:txBody>
          <a:bodyPr spcFirstLastPara="1" wrap="square" lIns="91425" tIns="45700" rIns="91425" bIns="45700" anchor="t" anchorCtr="0">
            <a:normAutofit/>
          </a:bodyPr>
          <a:lstStyle/>
          <a:p>
            <a:pPr marL="685800" indent="-457200" algn="r" rtl="1">
              <a:buFont typeface="Arial" panose="020B0604020202020204" pitchFamily="34" charset="0"/>
              <a:buChar char="•"/>
            </a:pPr>
            <a:r>
              <a:rPr lang="ar-JO" dirty="0"/>
              <a:t>الدعم المباشر والخدمات من عامل الحالة</a:t>
            </a:r>
            <a:endParaRPr lang="en-US" dirty="0"/>
          </a:p>
          <a:p>
            <a:pPr marL="685800" indent="-457200" algn="r" rtl="1">
              <a:buFont typeface="Arial" panose="020B0604020202020204" pitchFamily="34" charset="0"/>
              <a:buChar char="•"/>
            </a:pPr>
            <a:r>
              <a:rPr lang="ar-JO" dirty="0"/>
              <a:t>الإحالات إلى خدمات أو مساعدة أخرى داخل المنظمة المسؤولة عن إدارة الحالة</a:t>
            </a:r>
            <a:endParaRPr lang="en-US" dirty="0"/>
          </a:p>
          <a:p>
            <a:pPr marL="685800" indent="-457200" algn="r" rtl="1">
              <a:buFont typeface="Arial" panose="020B0604020202020204" pitchFamily="34" charset="0"/>
              <a:buChar char="•"/>
            </a:pPr>
            <a:r>
              <a:rPr lang="ar-JO" dirty="0"/>
              <a:t>الإحالات إلى الوكالات الأخرى أو مقدمي الخدمات</a:t>
            </a:r>
            <a:endParaRPr lang="en-US" dirty="0"/>
          </a:p>
          <a:p>
            <a:pPr marL="685800" indent="-457200" algn="r" rtl="1">
              <a:buFont typeface="Arial" panose="020B0604020202020204" pitchFamily="34" charset="0"/>
              <a:buChar char="•"/>
            </a:pPr>
            <a:r>
              <a:rPr lang="ar-JO" dirty="0"/>
              <a:t>الإحالات ضمن أنظمة الإحالة </a:t>
            </a:r>
            <a:endParaRPr lang="en-US" dirty="0"/>
          </a:p>
          <a:p>
            <a:pPr marL="685800" indent="-457200" algn="r" rtl="1">
              <a:buFont typeface="Arial" panose="020B0604020202020204" pitchFamily="34" charset="0"/>
              <a:buChar char="•"/>
            </a:pPr>
            <a:r>
              <a:rPr lang="en-US" dirty="0"/>
              <a:t> </a:t>
            </a:r>
          </a:p>
        </p:txBody>
      </p:sp>
      <p:sp>
        <p:nvSpPr>
          <p:cNvPr id="549" name="Google Shape;549;p35"/>
          <p:cNvSpPr txBox="1">
            <a:spLocks noGrp="1"/>
          </p:cNvSpPr>
          <p:nvPr>
            <p:ph type="body" idx="2"/>
          </p:nvPr>
        </p:nvSpPr>
        <p:spPr>
          <a:xfrm>
            <a:off x="861796" y="1690688"/>
            <a:ext cx="10820015" cy="975615"/>
          </a:xfrm>
          <a:prstGeom prst="rect">
            <a:avLst/>
          </a:prstGeom>
          <a:noFill/>
          <a:ln>
            <a:noFill/>
          </a:ln>
        </p:spPr>
        <p:txBody>
          <a:bodyPr spcFirstLastPara="1" wrap="square" lIns="91425" tIns="45700" rIns="91425" bIns="45700" anchor="t" anchorCtr="0">
            <a:normAutofit/>
          </a:bodyPr>
          <a:lstStyle/>
          <a:p>
            <a:pPr marL="0" indent="0" algn="r" rtl="1">
              <a:spcBef>
                <a:spcPts val="0"/>
              </a:spcBef>
              <a:buNone/>
            </a:pPr>
            <a:r>
              <a:rPr lang="ar-SA" altLang="en-US" b="1" dirty="0">
                <a:solidFill>
                  <a:srgbClr val="0070C0"/>
                </a:solidFill>
              </a:rPr>
              <a:t>مع الطفل والعائلة والجهات الفاعلة الأخرى من خلال</a:t>
            </a:r>
            <a:r>
              <a:rPr lang="en-US" altLang="en-US" dirty="0">
                <a:solidFill>
                  <a:srgbClr val="202124"/>
                </a:solidFill>
                <a:latin typeface="inherit"/>
                <a:cs typeface="Arial" panose="020B0604020202020204" pitchFamily="34" charset="0"/>
              </a:rPr>
              <a:t>:</a:t>
            </a:r>
            <a:r>
              <a:rPr lang="en-US" altLang="en-US" sz="1600" dirty="0">
                <a:solidFill>
                  <a:schemeClr val="tx1"/>
                </a:solidFill>
              </a:rPr>
              <a:t> </a:t>
            </a:r>
            <a:endParaRPr lang="en-US" altLang="en-US" dirty="0">
              <a:solidFill>
                <a:schemeClr val="tx1"/>
              </a:solidFill>
              <a:latin typeface="Arial" panose="020B0604020202020204" pitchFamily="34" charset="0"/>
            </a:endParaRPr>
          </a:p>
          <a:p>
            <a:pPr marL="0" lvl="0" indent="0" algn="l" rtl="0">
              <a:lnSpc>
                <a:spcPct val="90000"/>
              </a:lnSpc>
              <a:spcBef>
                <a:spcPts val="0"/>
              </a:spcBef>
              <a:spcAft>
                <a:spcPts val="0"/>
              </a:spcAft>
              <a:buSzPts val="2800"/>
              <a:buNone/>
            </a:pPr>
            <a:endParaRPr b="1" dirty="0">
              <a:solidFill>
                <a:srgbClr val="0070C0"/>
              </a:solidFill>
            </a:endParaRPr>
          </a:p>
        </p:txBody>
      </p:sp>
      <p:sp>
        <p:nvSpPr>
          <p:cNvPr id="2" name="Rectangle 1">
            <a:extLst>
              <a:ext uri="{FF2B5EF4-FFF2-40B4-BE49-F238E27FC236}">
                <a16:creationId xmlns:a16="http://schemas.microsoft.com/office/drawing/2014/main" id="{B4519D59-84D9-4E5F-A210-6FB22BC6AF48}"/>
              </a:ext>
            </a:extLst>
          </p:cNvPr>
          <p:cNvSpPr>
            <a:spLocks noChangeArrowheads="1"/>
          </p:cNvSpPr>
          <p:nvPr/>
        </p:nvSpPr>
        <p:spPr bwMode="auto">
          <a:xfrm>
            <a:off x="0" y="0"/>
            <a:ext cx="12192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1800" b="0" i="0" u="none" strike="noStrike" cap="none" normalizeH="0" baseline="0" dirty="0">
                <a:ln>
                  <a:noFill/>
                </a:ln>
                <a:solidFill>
                  <a:srgbClr val="202124"/>
                </a:solidFill>
                <a:effectLst/>
                <a:latin typeface="inherit"/>
                <a:cs typeface="Arial" panose="020B0604020202020204" pitchFamily="34" charset="0"/>
              </a:rPr>
              <a:t>مع الطفل والعائلة والجهات الفاعلة الأخرى من خلال</a:t>
            </a:r>
            <a:r>
              <a:rPr kumimoji="0" lang="en-US" altLang="en-US" sz="1800" b="0" i="0" u="none" strike="noStrike" cap="none" normalizeH="0" baseline="0" dirty="0">
                <a:ln>
                  <a:noFill/>
                </a:ln>
                <a:solidFill>
                  <a:srgbClr val="202124"/>
                </a:solidFill>
                <a:effectLst/>
                <a:latin typeface="inherit"/>
                <a:cs typeface="Arial" panose="020B0604020202020204" pitchFamily="34" charset="0"/>
              </a:rPr>
              <a:t>:</a:t>
            </a:r>
            <a:r>
              <a:rPr kumimoji="0" lang="en-US" altLang="en-US" sz="11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600"/>
              <a:buFont typeface="Helvetica Neue"/>
              <a:buNone/>
            </a:pPr>
            <a:r>
              <a:rPr lang="ar-JO" dirty="0"/>
              <a:t>النقاش </a:t>
            </a:r>
            <a:r>
              <a:rPr lang="en-GB" dirty="0"/>
              <a:t> </a:t>
            </a:r>
            <a:endParaRPr dirty="0"/>
          </a:p>
        </p:txBody>
      </p:sp>
      <p:sp>
        <p:nvSpPr>
          <p:cNvPr id="555" name="Google Shape;555;p36"/>
          <p:cNvSpPr txBox="1">
            <a:spLocks noGrp="1"/>
          </p:cNvSpPr>
          <p:nvPr>
            <p:ph type="body" idx="2"/>
          </p:nvPr>
        </p:nvSpPr>
        <p:spPr>
          <a:xfrm>
            <a:off x="656023" y="2174346"/>
            <a:ext cx="10820015" cy="3729037"/>
          </a:xfrm>
          <a:prstGeom prst="rect">
            <a:avLst/>
          </a:prstGeom>
          <a:noFill/>
          <a:ln>
            <a:noFill/>
          </a:ln>
        </p:spPr>
        <p:txBody>
          <a:bodyPr spcFirstLastPara="1" wrap="square" lIns="91425" tIns="45700" rIns="91425" bIns="45700" anchor="t" anchorCtr="0">
            <a:normAutofit/>
          </a:bodyPr>
          <a:lstStyle/>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ما هي خبراتك في تنفيذ خطط الحالة للأطفال في عمالة الأطفال؟ </a:t>
            </a:r>
            <a:endParaRPr lang="ar-JO" altLang="en-US" dirty="0">
              <a:solidFill>
                <a:srgbClr val="202124"/>
              </a:solidFill>
              <a:latin typeface="inherit"/>
              <a:cs typeface="Arial" panose="020B0604020202020204" pitchFamily="34" charset="0"/>
            </a:endParaRPr>
          </a:p>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ما هي التحديات الرئيسية التي تواجهها؟ </a:t>
            </a:r>
            <a:endParaRPr lang="ar-JO" altLang="en-US" dirty="0">
              <a:solidFill>
                <a:srgbClr val="202124"/>
              </a:solidFill>
              <a:latin typeface="inherit"/>
              <a:cs typeface="Arial" panose="020B0604020202020204" pitchFamily="34" charset="0"/>
            </a:endParaRPr>
          </a:p>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كيف تغلبت على هذه التحديات؟ </a:t>
            </a:r>
            <a:endParaRPr lang="ar-JO" altLang="en-US" dirty="0">
              <a:solidFill>
                <a:srgbClr val="202124"/>
              </a:solidFill>
              <a:latin typeface="inherit"/>
              <a:cs typeface="Arial" panose="020B0604020202020204" pitchFamily="34" charset="0"/>
            </a:endParaRPr>
          </a:p>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هل نجحت في التغلب على التحديات؟ ما الذي نجح وما الذي لم ينجح؟</a:t>
            </a:r>
            <a:r>
              <a:rPr lang="en-US" altLang="en-US" sz="1600" dirty="0">
                <a:solidFill>
                  <a:schemeClr val="tx1"/>
                </a:solidFill>
              </a:rPr>
              <a:t> </a:t>
            </a:r>
            <a:endParaRPr lang="en-US" altLang="en-US" dirty="0">
              <a:solidFill>
                <a:schemeClr val="tx1"/>
              </a:solidFill>
              <a:latin typeface="Arial" panose="020B0604020202020204" pitchFamily="34" charset="0"/>
            </a:endParaRPr>
          </a:p>
          <a:p>
            <a:pPr marL="228600" lvl="0" indent="-50800" algn="l" rtl="0">
              <a:lnSpc>
                <a:spcPct val="90000"/>
              </a:lnSpc>
              <a:spcBef>
                <a:spcPts val="1000"/>
              </a:spcBef>
              <a:spcAft>
                <a:spcPts val="0"/>
              </a:spcAft>
              <a:buClr>
                <a:schemeClr val="accent2"/>
              </a:buClr>
              <a:buSzPts val="2800"/>
              <a:buNone/>
            </a:pPr>
            <a:endParaRPr dirty="0"/>
          </a:p>
        </p:txBody>
      </p:sp>
      <p:pic>
        <p:nvPicPr>
          <p:cNvPr id="556" name="Google Shape;556;p36"/>
          <p:cNvPicPr preferRelativeResize="0"/>
          <p:nvPr/>
        </p:nvPicPr>
        <p:blipFill rotWithShape="1">
          <a:blip r:embed="rId3">
            <a:alphaModFix/>
          </a:blip>
          <a:srcRect/>
          <a:stretch/>
        </p:blipFill>
        <p:spPr>
          <a:xfrm>
            <a:off x="9825279" y="349781"/>
            <a:ext cx="1435100" cy="939800"/>
          </a:xfrm>
          <a:prstGeom prst="rect">
            <a:avLst/>
          </a:prstGeom>
          <a:noFill/>
          <a:ln>
            <a:noFill/>
          </a:ln>
        </p:spPr>
      </p:pic>
      <p:sp>
        <p:nvSpPr>
          <p:cNvPr id="2" name="Rectangle 1">
            <a:extLst>
              <a:ext uri="{FF2B5EF4-FFF2-40B4-BE49-F238E27FC236}">
                <a16:creationId xmlns:a16="http://schemas.microsoft.com/office/drawing/2014/main" id="{683ED56B-B3A2-441B-A623-60A75F2D90A6}"/>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37"/>
          <p:cNvSpPr txBox="1">
            <a:spLocks noGrp="1"/>
          </p:cNvSpPr>
          <p:nvPr>
            <p:ph type="title"/>
          </p:nvPr>
        </p:nvSpPr>
        <p:spPr>
          <a:xfrm>
            <a:off x="656023" y="476638"/>
            <a:ext cx="11342689" cy="48236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4"/>
              </a:buClr>
              <a:buSzPts val="3600"/>
              <a:buFont typeface="Helvetica Neue"/>
              <a:buNone/>
            </a:pPr>
            <a:r>
              <a:rPr lang="ar-JO" dirty="0"/>
              <a:t>تنفيذ خطة الحالة و الإحالة:</a:t>
            </a:r>
            <a:endParaRPr dirty="0">
              <a:solidFill>
                <a:srgbClr val="0070C0"/>
              </a:solidFill>
            </a:endParaRPr>
          </a:p>
        </p:txBody>
      </p:sp>
      <p:sp>
        <p:nvSpPr>
          <p:cNvPr id="563" name="Google Shape;563;p37"/>
          <p:cNvSpPr txBox="1">
            <a:spLocks noGrp="1"/>
          </p:cNvSpPr>
          <p:nvPr>
            <p:ph type="body" idx="2"/>
          </p:nvPr>
        </p:nvSpPr>
        <p:spPr>
          <a:xfrm>
            <a:off x="656023" y="1856329"/>
            <a:ext cx="11141967" cy="4690775"/>
          </a:xfrm>
          <a:prstGeom prst="rect">
            <a:avLst/>
          </a:prstGeom>
          <a:noFill/>
          <a:ln>
            <a:noFill/>
          </a:ln>
        </p:spPr>
        <p:txBody>
          <a:bodyPr spcFirstLastPara="1" wrap="square" lIns="91425" tIns="45700" rIns="91425" bIns="45700" anchor="t" anchorCtr="0">
            <a:normAutofit fontScale="92500" lnSpcReduction="10000"/>
          </a:bodyPr>
          <a:lstStyle/>
          <a:p>
            <a:pPr algn="r" rtl="1"/>
            <a:r>
              <a:rPr lang="ar-JO" dirty="0"/>
              <a:t>رصد تأثير التدخلات على الأطفال الآخرين في الأسرة</a:t>
            </a:r>
            <a:endParaRPr lang="en-US" dirty="0"/>
          </a:p>
          <a:p>
            <a:pPr algn="r" rtl="1"/>
            <a:r>
              <a:rPr lang="ar-JO" dirty="0"/>
              <a:t>معالجة مخاطر الحماية الأخرى</a:t>
            </a:r>
            <a:endParaRPr lang="en-US" dirty="0"/>
          </a:p>
          <a:p>
            <a:pPr algn="r" rtl="1"/>
            <a:r>
              <a:rPr lang="ar-JO" dirty="0"/>
              <a:t>توفير دعم إضافي للأسر أثناء تنفيذ الخطة</a:t>
            </a:r>
            <a:endParaRPr lang="en-US" dirty="0"/>
          </a:p>
          <a:p>
            <a:pPr algn="r" rtl="1"/>
            <a:r>
              <a:rPr lang="ar-JO" dirty="0"/>
              <a:t>تعرف على القانون</a:t>
            </a:r>
            <a:endParaRPr lang="en-US" dirty="0"/>
          </a:p>
          <a:p>
            <a:pPr algn="r" rtl="1"/>
            <a:r>
              <a:rPr lang="ar-JO" dirty="0"/>
              <a:t>تقديم الدعم الإضافي والضروري أثناء الإحالات</a:t>
            </a:r>
            <a:endParaRPr lang="en-US" dirty="0"/>
          </a:p>
          <a:p>
            <a:pPr algn="r" rtl="1"/>
            <a:r>
              <a:rPr lang="ar-JO" dirty="0"/>
              <a:t>دعم الأطفال ومقدمي الرعاية لهم لتنفيذ استراتيجيات الحد من الضرر</a:t>
            </a:r>
            <a:endParaRPr lang="en-US" dirty="0"/>
          </a:p>
          <a:p>
            <a:pPr algn="r" rtl="1"/>
            <a:r>
              <a:rPr lang="ar-JO" dirty="0"/>
              <a:t>التقيد بإجراءات السرية الصارمة وتبادل المعلومات</a:t>
            </a:r>
            <a:endParaRPr lang="en-US" dirty="0"/>
          </a:p>
          <a:p>
            <a:pPr algn="r" rtl="1"/>
            <a:r>
              <a:rPr lang="ar-JO" dirty="0"/>
              <a:t>الوصول إلى أموال حالات الطوارئ</a:t>
            </a:r>
            <a:endParaRPr lang="en-US" dirty="0"/>
          </a:p>
          <a:p>
            <a:pPr algn="r" rtl="1"/>
            <a:r>
              <a:rPr lang="ar-JO" dirty="0"/>
              <a:t>دعم إعادة دمج الأطفال</a:t>
            </a:r>
            <a:endParaRPr lang="en-US" dirty="0"/>
          </a:p>
          <a:p>
            <a:pPr algn="r" rtl="1"/>
            <a:r>
              <a:rPr lang="ar-JO" dirty="0"/>
              <a:t>توفير المتابعة في العمل والمجتمع والأسرة</a:t>
            </a:r>
            <a:endParaRPr lang="en-US" dirty="0"/>
          </a:p>
          <a:p>
            <a:pPr marL="228600" lvl="0" indent="-76200" algn="l" rtl="1">
              <a:lnSpc>
                <a:spcPct val="90000"/>
              </a:lnSpc>
              <a:spcBef>
                <a:spcPts val="1000"/>
              </a:spcBef>
              <a:spcAft>
                <a:spcPts val="0"/>
              </a:spcAft>
              <a:buClr>
                <a:schemeClr val="accent2"/>
              </a:buClr>
              <a:buSzPts val="2400"/>
              <a:buNone/>
            </a:pPr>
            <a:endParaRPr sz="2400" dirty="0"/>
          </a:p>
          <a:p>
            <a:pPr marL="228600" lvl="0" indent="-50800" algn="l" rtl="0">
              <a:lnSpc>
                <a:spcPct val="90000"/>
              </a:lnSpc>
              <a:spcBef>
                <a:spcPts val="1000"/>
              </a:spcBef>
              <a:spcAft>
                <a:spcPts val="0"/>
              </a:spcAft>
              <a:buClr>
                <a:schemeClr val="accent2"/>
              </a:buClr>
              <a:buSzPts val="2800"/>
              <a:buNone/>
            </a:pPr>
            <a:endParaRPr dirty="0"/>
          </a:p>
        </p:txBody>
      </p:sp>
      <p:sp>
        <p:nvSpPr>
          <p:cNvPr id="564" name="Google Shape;564;p37"/>
          <p:cNvSpPr txBox="1"/>
          <p:nvPr/>
        </p:nvSpPr>
        <p:spPr>
          <a:xfrm>
            <a:off x="656023" y="959006"/>
            <a:ext cx="10820015" cy="97561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accent2"/>
              </a:buClr>
              <a:buSzPts val="2800"/>
              <a:buFont typeface="Arial"/>
              <a:buNone/>
            </a:pPr>
            <a:r>
              <a:rPr lang="ar-JO" sz="2800" b="1" dirty="0">
                <a:solidFill>
                  <a:srgbClr val="0070C0"/>
                </a:solidFill>
                <a:latin typeface="Helvetica Neue"/>
                <a:ea typeface="Helvetica Neue"/>
                <a:cs typeface="Helvetica Neue"/>
                <a:sym typeface="Helvetica Neue"/>
              </a:rPr>
              <a:t>الإجراءات الرئيسية :</a:t>
            </a:r>
            <a:endParaRPr sz="2800" b="1" dirty="0">
              <a:solidFill>
                <a:srgbClr val="0070C0"/>
              </a:solidFill>
              <a:latin typeface="Helvetica Neue"/>
              <a:ea typeface="Helvetica Neue"/>
              <a:cs typeface="Helvetica Neue"/>
              <a:sym typeface="Helvetica Neue"/>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38"/>
          <p:cNvSpPr txBox="1">
            <a:spLocks noGrp="1"/>
          </p:cNvSpPr>
          <p:nvPr>
            <p:ph type="title"/>
          </p:nvPr>
        </p:nvSpPr>
        <p:spPr>
          <a:xfrm>
            <a:off x="2170175" y="2866832"/>
            <a:ext cx="7851649" cy="5621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Helvetica Neue"/>
              <a:buNone/>
            </a:pPr>
            <a:r>
              <a:rPr lang="ar-JO" dirty="0"/>
              <a:t>المتابعة والمراجعة</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39"/>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ar-JO" dirty="0"/>
              <a:t>نقاش </a:t>
            </a:r>
            <a:endParaRPr dirty="0"/>
          </a:p>
        </p:txBody>
      </p:sp>
      <p:sp>
        <p:nvSpPr>
          <p:cNvPr id="576" name="Google Shape;576;p39"/>
          <p:cNvSpPr txBox="1">
            <a:spLocks noGrp="1"/>
          </p:cNvSpPr>
          <p:nvPr>
            <p:ph type="body" idx="1"/>
          </p:nvPr>
        </p:nvSpPr>
        <p:spPr>
          <a:xfrm>
            <a:off x="7500168" y="-4512252"/>
            <a:ext cx="10820015" cy="57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2800"/>
              <a:buNone/>
            </a:pPr>
            <a:endParaRPr/>
          </a:p>
        </p:txBody>
      </p:sp>
      <p:sp>
        <p:nvSpPr>
          <p:cNvPr id="577" name="Google Shape;577;p39"/>
          <p:cNvSpPr txBox="1">
            <a:spLocks noGrp="1"/>
          </p:cNvSpPr>
          <p:nvPr>
            <p:ph type="body" idx="2"/>
          </p:nvPr>
        </p:nvSpPr>
        <p:spPr>
          <a:xfrm>
            <a:off x="656023" y="2267528"/>
            <a:ext cx="10820015" cy="3729037"/>
          </a:xfrm>
          <a:prstGeom prst="rect">
            <a:avLst/>
          </a:prstGeom>
          <a:noFill/>
          <a:ln>
            <a:noFill/>
          </a:ln>
        </p:spPr>
        <p:txBody>
          <a:bodyPr spcFirstLastPara="1" wrap="square" lIns="91425" tIns="45700" rIns="91425" bIns="45700" anchor="t" anchorCtr="0">
            <a:normAutofit/>
          </a:bodyPr>
          <a:lstStyle/>
          <a:p>
            <a:pPr algn="r" rtl="1"/>
            <a:r>
              <a:rPr lang="ar-JO" dirty="0"/>
              <a:t>قم بالعصف الذهني لما تعتقد أنه يجب ملاحظته أثناء عمليات المتابعة لتحديد التغييرات أو التحسينات أو المخاطر المستمرة في بيئة الطفل في المنزل والعمل والمجتمع.</a:t>
            </a:r>
            <a:endParaRPr lang="en-US" dirty="0"/>
          </a:p>
          <a:p>
            <a:pPr algn="r" rtl="1"/>
            <a:r>
              <a:rPr lang="ar-JO" dirty="0"/>
              <a:t>كم مرة تقوم بإجراء عمليات المتابعة للأطفال في عمالة الأطفال؟</a:t>
            </a:r>
            <a:endParaRPr lang="en-US" dirty="0"/>
          </a:p>
          <a:p>
            <a:pPr algn="r" rtl="1"/>
            <a:r>
              <a:rPr lang="ar-JO" dirty="0"/>
              <a:t>هل تقدمون المتابعات بترددات مختلفة للأطفال الذين يواجهون مخاطر مختلفة؟</a:t>
            </a:r>
            <a:endParaRPr lang="en-US" dirty="0"/>
          </a:p>
          <a:p>
            <a:pPr marL="0" lvl="0" indent="0" algn="l" rtl="0">
              <a:lnSpc>
                <a:spcPct val="90000"/>
              </a:lnSpc>
              <a:spcBef>
                <a:spcPts val="1000"/>
              </a:spcBef>
              <a:spcAft>
                <a:spcPts val="0"/>
              </a:spcAft>
              <a:buSzPts val="2800"/>
              <a:buNone/>
            </a:pPr>
            <a:endParaRPr dirty="0"/>
          </a:p>
        </p:txBody>
      </p:sp>
      <p:pic>
        <p:nvPicPr>
          <p:cNvPr id="578" name="Google Shape;578;p39"/>
          <p:cNvPicPr preferRelativeResize="0"/>
          <p:nvPr/>
        </p:nvPicPr>
        <p:blipFill rotWithShape="1">
          <a:blip r:embed="rId3">
            <a:alphaModFix/>
          </a:blip>
          <a:srcRect/>
          <a:stretch/>
        </p:blipFill>
        <p:spPr>
          <a:xfrm>
            <a:off x="9825279" y="349781"/>
            <a:ext cx="1435100" cy="939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26794"/>
              </a:buClr>
              <a:buSzPts val="3200"/>
              <a:buNone/>
            </a:pPr>
            <a:r>
              <a:rPr lang="ar-JO" dirty="0"/>
              <a:t>فيما يتعلق بعمل الأطفال </a:t>
            </a:r>
            <a:endParaRPr dirty="0"/>
          </a:p>
        </p:txBody>
      </p:sp>
      <p:sp>
        <p:nvSpPr>
          <p:cNvPr id="251" name="Google Shape;251;p4"/>
          <p:cNvSpPr txBox="1">
            <a:spLocks noGrp="1"/>
          </p:cNvSpPr>
          <p:nvPr>
            <p:ph type="body" idx="2"/>
          </p:nvPr>
        </p:nvSpPr>
        <p:spPr>
          <a:xfrm>
            <a:off x="3956134" y="1300162"/>
            <a:ext cx="7300912" cy="2128838"/>
          </a:xfrm>
          <a:prstGeom prst="rect">
            <a:avLst/>
          </a:prstGeom>
          <a:noFill/>
          <a:ln>
            <a:noFill/>
          </a:ln>
        </p:spPr>
        <p:txBody>
          <a:bodyPr spcFirstLastPara="1" wrap="square" lIns="91425" tIns="45700" rIns="91425" bIns="45700" anchor="t" anchorCtr="0">
            <a:noAutofit/>
          </a:bodyPr>
          <a:lstStyle/>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إدارة قضايا عمالة الأطفال بأمان قيم الأطفال في عمالة الأطفال </a:t>
            </a:r>
            <a:endParaRPr lang="ar-JO" altLang="en-US" dirty="0">
              <a:solidFill>
                <a:srgbClr val="202124"/>
              </a:solidFill>
              <a:latin typeface="inherit"/>
              <a:cs typeface="Arial" panose="020B0604020202020204" pitchFamily="34" charset="0"/>
            </a:endParaRPr>
          </a:p>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توفير الحالات عالية الخطورة مع الاستجابة المناسبة في الوقت المناسب </a:t>
            </a:r>
            <a:endParaRPr lang="ar-JO" altLang="en-US" dirty="0">
              <a:solidFill>
                <a:srgbClr val="202124"/>
              </a:solidFill>
              <a:latin typeface="inherit"/>
              <a:cs typeface="Arial" panose="020B0604020202020204" pitchFamily="34" charset="0"/>
            </a:endParaRPr>
          </a:p>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تطوير حلول طويلة الأمد مع الأطفال ومقدمي الرعاية وأرباب العمل </a:t>
            </a:r>
            <a:endParaRPr lang="ar-JO" altLang="en-US" dirty="0">
              <a:solidFill>
                <a:srgbClr val="202124"/>
              </a:solidFill>
              <a:latin typeface="inherit"/>
              <a:cs typeface="Arial" panose="020B0604020202020204" pitchFamily="34" charset="0"/>
            </a:endParaRPr>
          </a:p>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وضع خطط الحالة وتنسيق تنفيذ تخطيط السلامة</a:t>
            </a:r>
            <a:r>
              <a:rPr lang="en-US" altLang="en-US" sz="1600" dirty="0">
                <a:solidFill>
                  <a:schemeClr val="tx1"/>
                </a:solidFill>
              </a:rPr>
              <a:t> </a:t>
            </a:r>
            <a:endParaRPr lang="en-US" altLang="en-US" dirty="0">
              <a:solidFill>
                <a:schemeClr val="tx1"/>
              </a:solidFill>
              <a:latin typeface="Arial" panose="020B0604020202020204" pitchFamily="34" charset="0"/>
            </a:endParaRPr>
          </a:p>
        </p:txBody>
      </p:sp>
      <p:sp>
        <p:nvSpPr>
          <p:cNvPr id="252" name="Google Shape;252;p4"/>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ar-JO" dirty="0"/>
              <a:t>دور عامل الحالة ...</a:t>
            </a:r>
            <a:endParaRPr dirty="0"/>
          </a:p>
        </p:txBody>
      </p:sp>
      <p:sp>
        <p:nvSpPr>
          <p:cNvPr id="2" name="Rectangle 1">
            <a:extLst>
              <a:ext uri="{FF2B5EF4-FFF2-40B4-BE49-F238E27FC236}">
                <a16:creationId xmlns:a16="http://schemas.microsoft.com/office/drawing/2014/main" id="{DA198D05-51EE-4D57-B401-6F0FAFFAE773}"/>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40"/>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ar-JO" dirty="0"/>
              <a:t>المراجعة و المتابعة</a:t>
            </a:r>
            <a:endParaRPr dirty="0"/>
          </a:p>
        </p:txBody>
      </p:sp>
      <p:sp>
        <p:nvSpPr>
          <p:cNvPr id="585" name="Google Shape;585;p40"/>
          <p:cNvSpPr txBox="1">
            <a:spLocks noGrp="1"/>
          </p:cNvSpPr>
          <p:nvPr>
            <p:ph type="body" idx="2"/>
          </p:nvPr>
        </p:nvSpPr>
        <p:spPr>
          <a:xfrm>
            <a:off x="656023" y="2254394"/>
            <a:ext cx="10820015" cy="3729037"/>
          </a:xfrm>
          <a:prstGeom prst="rect">
            <a:avLst/>
          </a:prstGeom>
          <a:noFill/>
          <a:ln>
            <a:noFill/>
          </a:ln>
        </p:spPr>
        <p:txBody>
          <a:bodyPr spcFirstLastPara="1" wrap="square" lIns="91425" tIns="45700" rIns="91425" bIns="45700" anchor="t" anchorCtr="0">
            <a:normAutofit/>
          </a:bodyPr>
          <a:lstStyle/>
          <a:p>
            <a:pPr algn="r" rtl="1"/>
            <a:r>
              <a:rPr lang="ar-JO" dirty="0"/>
              <a:t>لتحديد كيفية تنفيذ خطة الحالة</a:t>
            </a:r>
            <a:endParaRPr lang="en-US" dirty="0"/>
          </a:p>
          <a:p>
            <a:pPr algn="r" rtl="1"/>
            <a:r>
              <a:rPr lang="ar-JO" dirty="0"/>
              <a:t>ما إذا كان يتم تحقيق الأهداف واستمرارها في تلبية احتياجات الطفل</a:t>
            </a:r>
            <a:endParaRPr lang="en-US" dirty="0"/>
          </a:p>
          <a:p>
            <a:pPr algn="r" rtl="1"/>
            <a:r>
              <a:rPr lang="ar-JO" dirty="0"/>
              <a:t>ما هي التعديلات المطلوبة</a:t>
            </a:r>
            <a:endParaRPr lang="en-US" dirty="0"/>
          </a:p>
          <a:p>
            <a:pPr algn="r" rtl="1"/>
            <a:r>
              <a:rPr lang="ar-JO" dirty="0"/>
              <a:t>قرر ما إذا كانت ظروف الطفل قد تغيرت ، واكتملت الأنشطة ، وواجهت التحديات ، والحاجة إلى المراجعة</a:t>
            </a:r>
            <a:endParaRPr lang="en-US" dirty="0"/>
          </a:p>
          <a:p>
            <a:pPr rtl="1"/>
            <a:r>
              <a:rPr lang="ar-JO" dirty="0"/>
              <a:t> </a:t>
            </a:r>
            <a:endParaRPr lang="en-US" dirty="0"/>
          </a:p>
          <a:p>
            <a:pPr rtl="1"/>
            <a:r>
              <a:rPr lang="en-US" dirty="0"/>
              <a:t> </a:t>
            </a:r>
          </a:p>
          <a:p>
            <a:pPr marL="228600" lvl="0" indent="-228600" algn="l" rtl="0">
              <a:lnSpc>
                <a:spcPct val="90000"/>
              </a:lnSpc>
              <a:spcBef>
                <a:spcPts val="0"/>
              </a:spcBef>
              <a:spcAft>
                <a:spcPts val="0"/>
              </a:spcAft>
              <a:buClr>
                <a:schemeClr val="accent6"/>
              </a:buClr>
              <a:buSzPts val="2800"/>
              <a:buChar char="•"/>
            </a:pP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41"/>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5"/>
              </a:buClr>
              <a:buSzPts val="3600"/>
              <a:buFont typeface="Helvetica Neue"/>
              <a:buNone/>
            </a:pPr>
            <a:r>
              <a:rPr lang="ar-JO" dirty="0"/>
              <a:t>المتابعة: التردد</a:t>
            </a:r>
            <a:endParaRPr dirty="0"/>
          </a:p>
        </p:txBody>
      </p:sp>
      <p:sp>
        <p:nvSpPr>
          <p:cNvPr id="592" name="Google Shape;592;p41"/>
          <p:cNvSpPr txBox="1">
            <a:spLocks noGrp="1"/>
          </p:cNvSpPr>
          <p:nvPr>
            <p:ph type="body" idx="2"/>
          </p:nvPr>
        </p:nvSpPr>
        <p:spPr>
          <a:xfrm>
            <a:off x="370441" y="1927756"/>
            <a:ext cx="11451118" cy="4565120"/>
          </a:xfrm>
          <a:prstGeom prst="rect">
            <a:avLst/>
          </a:prstGeom>
          <a:noFill/>
          <a:ln>
            <a:noFill/>
          </a:ln>
        </p:spPr>
        <p:txBody>
          <a:bodyPr spcFirstLastPara="1" wrap="square" lIns="91425" tIns="45700" rIns="91425" bIns="45700" anchor="t" anchorCtr="0">
            <a:normAutofit lnSpcReduction="10000"/>
          </a:bodyPr>
          <a:lstStyle/>
          <a:p>
            <a:pPr marL="50800" indent="0" algn="r" rtl="1">
              <a:buNone/>
            </a:pPr>
            <a:endParaRPr lang="en-US" dirty="0"/>
          </a:p>
          <a:p>
            <a:pPr algn="r" rtl="1"/>
            <a:r>
              <a:rPr lang="ar-JO" dirty="0">
                <a:solidFill>
                  <a:srgbClr val="FF0000"/>
                </a:solidFill>
              </a:rPr>
              <a:t>مخاطر عالية</a:t>
            </a:r>
            <a:r>
              <a:rPr lang="ar-JO" dirty="0"/>
              <a:t>: متكررة. مرتان أسبوعياً في المرحلة الأولية ، أسبوعيًا بمجرد تقليل التعرض للضرر الشديد وتنفيذ خطة الحالة باستمرار. استخدم الزيارات الأسبوعية والوسائل الأخرى عندما لا يكون ذلك ممكنًا.</a:t>
            </a:r>
            <a:endParaRPr lang="en-US" dirty="0"/>
          </a:p>
          <a:p>
            <a:pPr algn="r" rtl="1"/>
            <a:r>
              <a:rPr lang="ar-JO" dirty="0">
                <a:solidFill>
                  <a:srgbClr val="FFC000"/>
                </a:solidFill>
              </a:rPr>
              <a:t>مخاطر متوسطة</a:t>
            </a:r>
            <a:r>
              <a:rPr lang="ar-JO" dirty="0"/>
              <a:t>: المتابعة مطلوبة. أسبوعيًا في المرحلة الأولية وكل أسبوعين بمجرد تنفيذ الخطة باستمرار وإعادة دمج الطفل في المدرسة.</a:t>
            </a:r>
            <a:endParaRPr lang="en-US" dirty="0"/>
          </a:p>
          <a:p>
            <a:pPr algn="r" rtl="1"/>
            <a:r>
              <a:rPr lang="ar-JO" dirty="0"/>
              <a:t>عندما لا يكون ذلك ممكنًا ، قم بإجراء زيارات شخصية كل أسبوعين ، وراقب بوسائل أخرى مثل المكالمات الهاتفية أو مراقبة الاستفادة من الخدمات مثل الحضور في المدرسة. </a:t>
            </a:r>
          </a:p>
          <a:p>
            <a:pPr algn="r" rtl="1"/>
            <a:r>
              <a:rPr lang="ar-JO" dirty="0">
                <a:solidFill>
                  <a:srgbClr val="00B050"/>
                </a:solidFill>
              </a:rPr>
              <a:t>مخاطر منخفضة</a:t>
            </a:r>
            <a:r>
              <a:rPr lang="ar-JO" dirty="0"/>
              <a:t>: يجب أن يتلقى الطفل الموصى به متابعة كل أسبوعين ، وبعد ذلك يمكن تخفيضها إلى مرة واحدة في الشهر من أجل التركيز على مراقبة رفاهية الطفل ، وضمان استمرار التعليم ، وإبعاده عن عمالة الأطفال.</a:t>
            </a:r>
            <a:endParaRPr lang="en-US" dirty="0"/>
          </a:p>
          <a:p>
            <a:pPr algn="r" rtl="1"/>
            <a:endParaRPr lang="en-US" dirty="0"/>
          </a:p>
          <a:p>
            <a:pPr marL="228600" lvl="0" indent="-50800" algn="l" rtl="0">
              <a:lnSpc>
                <a:spcPct val="90000"/>
              </a:lnSpc>
              <a:spcBef>
                <a:spcPts val="1000"/>
              </a:spcBef>
              <a:spcAft>
                <a:spcPts val="0"/>
              </a:spcAft>
              <a:buClr>
                <a:schemeClr val="accent6"/>
              </a:buClr>
              <a:buSzPts val="2800"/>
              <a:buNone/>
            </a:pPr>
            <a:endParaRPr dirty="0"/>
          </a:p>
          <a:p>
            <a:pPr marL="228600" lvl="0" indent="-50800" algn="l" rtl="0">
              <a:lnSpc>
                <a:spcPct val="90000"/>
              </a:lnSpc>
              <a:spcBef>
                <a:spcPts val="1000"/>
              </a:spcBef>
              <a:spcAft>
                <a:spcPts val="0"/>
              </a:spcAft>
              <a:buClr>
                <a:schemeClr val="accent6"/>
              </a:buClr>
              <a:buSzPts val="2800"/>
              <a:buNone/>
            </a:pPr>
            <a:endParaRPr dirty="0"/>
          </a:p>
        </p:txBody>
      </p:sp>
    </p:spTree>
  </p:cSld>
  <p:clrMapOvr>
    <a:masterClrMapping/>
  </p:clrMapOvr>
  <p:extLst mod="1">
    <p:ext uri="{6950BFC3-D8DA-4A85-94F7-54DA5524770B}">
      <p188:commentRel xmlns=""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ar-JO" dirty="0"/>
              <a:t>المتابعة و المراجعة: الإجراءات الرئيسية </a:t>
            </a:r>
            <a:endParaRPr dirty="0"/>
          </a:p>
        </p:txBody>
      </p:sp>
      <p:sp>
        <p:nvSpPr>
          <p:cNvPr id="599" name="Google Shape;599;p42"/>
          <p:cNvSpPr txBox="1">
            <a:spLocks noGrp="1"/>
          </p:cNvSpPr>
          <p:nvPr>
            <p:ph type="body" idx="1"/>
          </p:nvPr>
        </p:nvSpPr>
        <p:spPr>
          <a:xfrm>
            <a:off x="656021" y="1690688"/>
            <a:ext cx="10820015" cy="5715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accent6"/>
              </a:buClr>
              <a:buSzPts val="2800"/>
              <a:buNone/>
            </a:pPr>
            <a:r>
              <a:rPr lang="ar-JO" dirty="0"/>
              <a:t>الإجراءات</a:t>
            </a:r>
            <a:endParaRPr dirty="0"/>
          </a:p>
        </p:txBody>
      </p:sp>
      <p:sp>
        <p:nvSpPr>
          <p:cNvPr id="600" name="Google Shape;600;p42"/>
          <p:cNvSpPr txBox="1">
            <a:spLocks noGrp="1"/>
          </p:cNvSpPr>
          <p:nvPr>
            <p:ph type="body" idx="2"/>
          </p:nvPr>
        </p:nvSpPr>
        <p:spPr>
          <a:xfrm>
            <a:off x="656021" y="2262188"/>
            <a:ext cx="10820015" cy="4414837"/>
          </a:xfrm>
          <a:prstGeom prst="rect">
            <a:avLst/>
          </a:prstGeom>
          <a:noFill/>
          <a:ln>
            <a:noFill/>
          </a:ln>
        </p:spPr>
        <p:txBody>
          <a:bodyPr spcFirstLastPara="1" wrap="square" lIns="91425" tIns="45700" rIns="91425" bIns="45700" anchor="t" anchorCtr="0">
            <a:normAutofit fontScale="92500" lnSpcReduction="10000"/>
          </a:bodyPr>
          <a:lstStyle/>
          <a:p>
            <a:pPr algn="r" rtl="1"/>
            <a:r>
              <a:rPr lang="ar-JO" dirty="0"/>
              <a:t>الزيارات العائلية / المنزلية ؛ الزيارات المدرسية الرسمية أو غير الرسمية والاتصال ؛ زيارات إلى مكان عمل الطفل ؛ التعامل مع مقدمي الخدمات ؛ في المجتمع حيث يتردد الأطفال العاملون ؛ المراكز المجتمعية / الأماكن الآمنة؛ المتابعة المجتمعية</a:t>
            </a:r>
            <a:endParaRPr lang="en-US" dirty="0"/>
          </a:p>
          <a:p>
            <a:pPr algn="r" rtl="1"/>
            <a:r>
              <a:rPr lang="ar-JO" dirty="0"/>
              <a:t>الملاحظة والمقابلات مع: الطفل ، والآباء ، وأرباب العمل ، وإدارة المدرسة والمعلمين ، والأشخاص الرئيسيين في المجتمع ، أو تطبيق القانون</a:t>
            </a:r>
            <a:endParaRPr lang="en-US" dirty="0"/>
          </a:p>
          <a:p>
            <a:pPr algn="r" rtl="1"/>
            <a:r>
              <a:rPr lang="ar-JO" dirty="0"/>
              <a:t>مخصصة؛ منتظم ومخطط ؛ في الخدمات</a:t>
            </a:r>
            <a:endParaRPr lang="en-US" dirty="0"/>
          </a:p>
          <a:p>
            <a:pPr algn="r" rtl="1"/>
            <a:r>
              <a:rPr lang="ar-JO" dirty="0"/>
              <a:t>مخطط لغرض</a:t>
            </a:r>
            <a:endParaRPr lang="en-US" dirty="0"/>
          </a:p>
          <a:p>
            <a:pPr algn="r" rtl="1"/>
            <a:r>
              <a:rPr lang="ar-JO" dirty="0"/>
              <a:t>سلامة الطفل والأسرة والعاملين في الحالة</a:t>
            </a:r>
            <a:endParaRPr lang="en-US" dirty="0"/>
          </a:p>
          <a:p>
            <a:pPr algn="r" rtl="1"/>
            <a:r>
              <a:rPr lang="ar-JO" dirty="0"/>
              <a:t> </a:t>
            </a:r>
            <a:endParaRPr lang="en-US" dirty="0"/>
          </a:p>
          <a:p>
            <a:pPr algn="r" rtl="1"/>
            <a:r>
              <a:rPr lang="en-US" dirty="0"/>
              <a:t>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3"/>
          <p:cNvSpPr txBox="1">
            <a:spLocks noGrp="1"/>
          </p:cNvSpPr>
          <p:nvPr>
            <p:ph type="title"/>
          </p:nvPr>
        </p:nvSpPr>
        <p:spPr>
          <a:xfrm>
            <a:off x="328009" y="365125"/>
            <a:ext cx="1084361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ar-JO" dirty="0"/>
              <a:t>المراجعة والمتابعة: الإجراءات الرئيسية </a:t>
            </a:r>
            <a:endParaRPr dirty="0"/>
          </a:p>
        </p:txBody>
      </p:sp>
      <p:sp>
        <p:nvSpPr>
          <p:cNvPr id="607" name="Google Shape;607;p43"/>
          <p:cNvSpPr txBox="1">
            <a:spLocks noGrp="1"/>
          </p:cNvSpPr>
          <p:nvPr>
            <p:ph type="body" idx="1"/>
          </p:nvPr>
        </p:nvSpPr>
        <p:spPr>
          <a:xfrm>
            <a:off x="328010" y="1690688"/>
            <a:ext cx="11535979" cy="57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ar-JO" dirty="0">
                <a:solidFill>
                  <a:schemeClr val="dk1"/>
                </a:solidFill>
              </a:rPr>
              <a:t>راقب البيئة و السلوكز تحقق من التقدم </a:t>
            </a:r>
            <a:endParaRPr dirty="0"/>
          </a:p>
        </p:txBody>
      </p:sp>
      <p:sp>
        <p:nvSpPr>
          <p:cNvPr id="608" name="Google Shape;608;p43"/>
          <p:cNvSpPr txBox="1">
            <a:spLocks noGrp="1"/>
          </p:cNvSpPr>
          <p:nvPr>
            <p:ph type="body" idx="2"/>
          </p:nvPr>
        </p:nvSpPr>
        <p:spPr>
          <a:xfrm>
            <a:off x="328009" y="2450063"/>
            <a:ext cx="11148000" cy="3729000"/>
          </a:xfrm>
          <a:prstGeom prst="rect">
            <a:avLst/>
          </a:prstGeom>
          <a:noFill/>
          <a:ln>
            <a:noFill/>
          </a:ln>
        </p:spPr>
        <p:txBody>
          <a:bodyPr spcFirstLastPara="1" wrap="square" lIns="91425" tIns="45700" rIns="91425" bIns="45700" anchor="t" anchorCtr="0">
            <a:normAutofit fontScale="77500" lnSpcReduction="20000"/>
          </a:bodyPr>
          <a:lstStyle/>
          <a:p>
            <a:pPr algn="r" rtl="1"/>
            <a:r>
              <a:rPr lang="ar-JO" dirty="0"/>
              <a:t>هل يتلقى الطفل دعمًا طبيًا ، هل يتم اتباع خطة العلاج؟</a:t>
            </a:r>
            <a:endParaRPr lang="en-US" dirty="0"/>
          </a:p>
          <a:p>
            <a:pPr algn="r" rtl="1"/>
            <a:r>
              <a:rPr lang="ar-JO" dirty="0"/>
              <a:t>هل يتم منع الإصابات وسوء الحالة الصحية في المنزل ومكان العمل؟</a:t>
            </a:r>
            <a:endParaRPr lang="en-US" dirty="0"/>
          </a:p>
          <a:p>
            <a:pPr algn="r" rtl="1"/>
            <a:r>
              <a:rPr lang="ar-JO" dirty="0"/>
              <a:t>هل الطفل مسجل في المدرسة ، أو يحضر ، أو يتحسن؟</a:t>
            </a:r>
            <a:endParaRPr lang="en-US" dirty="0"/>
          </a:p>
          <a:p>
            <a:pPr algn="r" rtl="1"/>
            <a:r>
              <a:rPr lang="ar-JO" dirty="0"/>
              <a:t>هل أدت الوساطة مع أصحاب العمل إلى تحسين ظروف العمل / العلاج؟</a:t>
            </a:r>
            <a:endParaRPr lang="en-US" dirty="0"/>
          </a:p>
          <a:p>
            <a:pPr algn="r" rtl="1"/>
            <a:r>
              <a:rPr lang="ar-JO" dirty="0"/>
              <a:t>هل يتم استخدام معدات السلامة؟</a:t>
            </a:r>
            <a:endParaRPr lang="en-US" dirty="0"/>
          </a:p>
          <a:p>
            <a:pPr algn="r" rtl="1"/>
            <a:r>
              <a:rPr lang="ar-JO" dirty="0"/>
              <a:t>هل تغير سلوك / موقف الوالدين من العمل؟</a:t>
            </a:r>
            <a:endParaRPr lang="en-US" dirty="0"/>
          </a:p>
          <a:p>
            <a:pPr algn="r" rtl="1"/>
            <a:r>
              <a:rPr lang="ar-JO" dirty="0"/>
              <a:t>هل الآباء منخرطون في سبل العيش؟ هل هناك حاجة إلى دعم إضافي؟</a:t>
            </a:r>
            <a:endParaRPr lang="en-US" dirty="0"/>
          </a:p>
          <a:p>
            <a:pPr algn="r" rtl="1"/>
            <a:r>
              <a:rPr lang="ar-JO" dirty="0"/>
              <a:t>هل يحضر المراهقون ويتقدمون في التعليم والتدريب التقني والمهني ، والتعيين الوظيفي ، وما إلى ذلك.</a:t>
            </a:r>
            <a:endParaRPr lang="en-US" dirty="0"/>
          </a:p>
          <a:p>
            <a:pPr rtl="1"/>
            <a:r>
              <a:rPr lang="ar-JO" dirty="0"/>
              <a:t> </a:t>
            </a:r>
            <a:endParaRPr lang="en-US" dirty="0"/>
          </a:p>
          <a:p>
            <a:pPr rtl="1"/>
            <a:r>
              <a:rPr lang="en-US" dirty="0"/>
              <a:t>l</a:t>
            </a:r>
          </a:p>
          <a:p>
            <a:pPr marL="228600" lvl="0" indent="-50800" algn="l" rtl="0">
              <a:lnSpc>
                <a:spcPct val="90000"/>
              </a:lnSpc>
              <a:spcBef>
                <a:spcPts val="1000"/>
              </a:spcBef>
              <a:spcAft>
                <a:spcPts val="0"/>
              </a:spcAft>
              <a:buClr>
                <a:schemeClr val="accent6"/>
              </a:buClr>
              <a:buSzPct val="92831"/>
              <a:buNone/>
            </a:pPr>
            <a:endParaRPr sz="3016" dirty="0"/>
          </a:p>
        </p:txBody>
      </p:sp>
      <p:sp>
        <p:nvSpPr>
          <p:cNvPr id="2" name="Rectangle 1">
            <a:extLst>
              <a:ext uri="{FF2B5EF4-FFF2-40B4-BE49-F238E27FC236}">
                <a16:creationId xmlns:a16="http://schemas.microsoft.com/office/drawing/2014/main" id="{6076CACC-42CF-4ADC-A247-966A17F41804}"/>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ar-JO" dirty="0"/>
              <a:t>نقاش </a:t>
            </a:r>
            <a:endParaRPr dirty="0"/>
          </a:p>
        </p:txBody>
      </p:sp>
      <p:sp>
        <p:nvSpPr>
          <p:cNvPr id="615" name="Google Shape;615;p44"/>
          <p:cNvSpPr txBox="1">
            <a:spLocks noGrp="1"/>
          </p:cNvSpPr>
          <p:nvPr>
            <p:ph type="body" idx="1"/>
          </p:nvPr>
        </p:nvSpPr>
        <p:spPr>
          <a:xfrm>
            <a:off x="7500168" y="-4512252"/>
            <a:ext cx="10820015" cy="57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2800"/>
              <a:buNone/>
            </a:pPr>
            <a:endParaRPr/>
          </a:p>
        </p:txBody>
      </p:sp>
      <p:sp>
        <p:nvSpPr>
          <p:cNvPr id="616" name="Google Shape;616;p44"/>
          <p:cNvSpPr txBox="1">
            <a:spLocks noGrp="1"/>
          </p:cNvSpPr>
          <p:nvPr>
            <p:ph type="body" idx="2"/>
          </p:nvPr>
        </p:nvSpPr>
        <p:spPr>
          <a:xfrm>
            <a:off x="656023" y="2267528"/>
            <a:ext cx="10820015" cy="3729037"/>
          </a:xfrm>
          <a:prstGeom prst="rect">
            <a:avLst/>
          </a:prstGeom>
          <a:noFill/>
          <a:ln>
            <a:noFill/>
          </a:ln>
        </p:spPr>
        <p:txBody>
          <a:bodyPr spcFirstLastPara="1" wrap="square" lIns="91425" tIns="45700" rIns="91425" bIns="45700" anchor="t" anchorCtr="0">
            <a:normAutofit/>
          </a:bodyPr>
          <a:lstStyle/>
          <a:p>
            <a:pPr marL="50800" indent="0" algn="r" rtl="1">
              <a:buNone/>
            </a:pPr>
            <a:br>
              <a:rPr lang="ar-JO" dirty="0"/>
            </a:br>
            <a:r>
              <a:rPr lang="ar-JO" dirty="0"/>
              <a:t>في مجموعتك:</a:t>
            </a:r>
            <a:endParaRPr lang="en-US" dirty="0"/>
          </a:p>
          <a:p>
            <a:pPr algn="r" rtl="1"/>
            <a:r>
              <a:rPr lang="ar-JO" dirty="0"/>
              <a:t>استخدم قائمة التحقق في مكان العمل.</a:t>
            </a:r>
            <a:endParaRPr lang="en-US" dirty="0"/>
          </a:p>
          <a:p>
            <a:pPr algn="r" rtl="1"/>
            <a:r>
              <a:rPr lang="ar-JO" dirty="0"/>
              <a:t>فكر في قائمة المراجعة وما إذا كنت تشعر أن المتابعة التي تقوم بها تتضمن أيًا من الأشياء المذكورة في قائمة المراجعة.</a:t>
            </a:r>
            <a:endParaRPr lang="en-US" dirty="0"/>
          </a:p>
          <a:p>
            <a:pPr algn="r" rtl="1"/>
            <a:r>
              <a:rPr lang="ar-JO" dirty="0"/>
              <a:t>كيف يمكن دمج هذه الأداة أو استخدامها في سياقها؟</a:t>
            </a:r>
            <a:endParaRPr lang="en-US" dirty="0"/>
          </a:p>
        </p:txBody>
      </p:sp>
      <p:pic>
        <p:nvPicPr>
          <p:cNvPr id="617" name="Google Shape;617;p44"/>
          <p:cNvPicPr preferRelativeResize="0"/>
          <p:nvPr/>
        </p:nvPicPr>
        <p:blipFill rotWithShape="1">
          <a:blip r:embed="rId3">
            <a:alphaModFix/>
          </a:blip>
          <a:srcRect/>
          <a:stretch/>
        </p:blipFill>
        <p:spPr>
          <a:xfrm>
            <a:off x="9825279" y="349781"/>
            <a:ext cx="1435100" cy="9398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45"/>
          <p:cNvSpPr txBox="1">
            <a:spLocks noGrp="1"/>
          </p:cNvSpPr>
          <p:nvPr>
            <p:ph type="title"/>
          </p:nvPr>
        </p:nvSpPr>
        <p:spPr>
          <a:xfrm>
            <a:off x="656023" y="113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ar-JO" dirty="0"/>
              <a:t>نشاط </a:t>
            </a:r>
            <a:r>
              <a:rPr lang="en-GB" dirty="0"/>
              <a:t> </a:t>
            </a:r>
            <a:endParaRPr dirty="0"/>
          </a:p>
        </p:txBody>
      </p:sp>
      <p:sp>
        <p:nvSpPr>
          <p:cNvPr id="624" name="Google Shape;624;p45"/>
          <p:cNvSpPr txBox="1">
            <a:spLocks noGrp="1"/>
          </p:cNvSpPr>
          <p:nvPr>
            <p:ph type="body" idx="1"/>
          </p:nvPr>
        </p:nvSpPr>
        <p:spPr>
          <a:xfrm>
            <a:off x="656018" y="1149447"/>
            <a:ext cx="10820100" cy="57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2800"/>
              <a:buNone/>
            </a:pPr>
            <a:r>
              <a:rPr lang="ar-JO" dirty="0"/>
              <a:t>بشكل فردي </a:t>
            </a:r>
            <a:endParaRPr dirty="0"/>
          </a:p>
        </p:txBody>
      </p:sp>
      <p:sp>
        <p:nvSpPr>
          <p:cNvPr id="625" name="Google Shape;625;p45"/>
          <p:cNvSpPr txBox="1">
            <a:spLocks noGrp="1"/>
          </p:cNvSpPr>
          <p:nvPr>
            <p:ph type="body" idx="2"/>
          </p:nvPr>
        </p:nvSpPr>
        <p:spPr>
          <a:xfrm>
            <a:off x="656018" y="1783813"/>
            <a:ext cx="10820100" cy="1834800"/>
          </a:xfrm>
          <a:prstGeom prst="rect">
            <a:avLst/>
          </a:prstGeom>
          <a:noFill/>
          <a:ln>
            <a:noFill/>
          </a:ln>
        </p:spPr>
        <p:txBody>
          <a:bodyPr spcFirstLastPara="1" wrap="square" lIns="91425" tIns="45700" rIns="91425" bIns="45700" anchor="t" anchorCtr="0">
            <a:normAutofit/>
          </a:bodyPr>
          <a:lstStyle/>
          <a:p>
            <a:pPr algn="r" rtl="1"/>
            <a:r>
              <a:rPr lang="ar-JO" dirty="0"/>
              <a:t>في 3 ملاحظات لاصقة منفصلة ، اكتب 3 تحديات تواجهها أثناء التنفيذ والمتابعة في إدارة الحالات للأطفال في عمالة الأطفال.</a:t>
            </a:r>
            <a:endParaRPr lang="en-US" dirty="0"/>
          </a:p>
          <a:p>
            <a:pPr algn="r" rtl="1"/>
            <a:r>
              <a:rPr lang="ar-JO" dirty="0"/>
              <a:t>تقرير العودة إلى مجموعتك.</a:t>
            </a:r>
            <a:endParaRPr lang="en-US" dirty="0"/>
          </a:p>
        </p:txBody>
      </p:sp>
      <p:pic>
        <p:nvPicPr>
          <p:cNvPr id="626" name="Google Shape;626;p45"/>
          <p:cNvPicPr preferRelativeResize="0"/>
          <p:nvPr/>
        </p:nvPicPr>
        <p:blipFill rotWithShape="1">
          <a:blip r:embed="rId3">
            <a:alphaModFix/>
          </a:blip>
          <a:srcRect/>
          <a:stretch/>
        </p:blipFill>
        <p:spPr>
          <a:xfrm>
            <a:off x="8805243" y="-258186"/>
            <a:ext cx="3386757" cy="3386757"/>
          </a:xfrm>
          <a:prstGeom prst="rect">
            <a:avLst/>
          </a:prstGeom>
          <a:noFill/>
          <a:ln>
            <a:noFill/>
          </a:ln>
        </p:spPr>
      </p:pic>
      <p:sp>
        <p:nvSpPr>
          <p:cNvPr id="627" name="Google Shape;627;p45"/>
          <p:cNvSpPr txBox="1"/>
          <p:nvPr/>
        </p:nvSpPr>
        <p:spPr>
          <a:xfrm>
            <a:off x="685993" y="3681495"/>
            <a:ext cx="10820100" cy="5715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accent6"/>
              </a:buClr>
              <a:buSzPts val="2800"/>
              <a:buFont typeface="Arial"/>
              <a:buNone/>
            </a:pPr>
            <a:r>
              <a:rPr lang="ar-JO" sz="2800" b="1" dirty="0">
                <a:solidFill>
                  <a:schemeClr val="accent6"/>
                </a:solidFill>
                <a:latin typeface="Helvetica Neue"/>
                <a:ea typeface="Helvetica Neue"/>
                <a:cs typeface="Helvetica Neue"/>
                <a:sym typeface="Helvetica Neue"/>
              </a:rPr>
              <a:t>بشكل جماعي </a:t>
            </a:r>
            <a:endParaRPr dirty="0"/>
          </a:p>
        </p:txBody>
      </p:sp>
      <p:sp>
        <p:nvSpPr>
          <p:cNvPr id="628" name="Google Shape;628;p45"/>
          <p:cNvSpPr txBox="1"/>
          <p:nvPr/>
        </p:nvSpPr>
        <p:spPr>
          <a:xfrm>
            <a:off x="656019" y="4658114"/>
            <a:ext cx="10879961" cy="2199885"/>
          </a:xfrm>
          <a:prstGeom prst="rect">
            <a:avLst/>
          </a:prstGeom>
          <a:noFill/>
          <a:ln>
            <a:noFill/>
          </a:ln>
        </p:spPr>
        <p:txBody>
          <a:bodyPr spcFirstLastPara="1" wrap="square" lIns="91425" tIns="45700" rIns="91425" bIns="45700" anchor="t" anchorCtr="0">
            <a:normAutofit/>
          </a:bodyPr>
          <a:lstStyle/>
          <a:p>
            <a:pPr marL="228600" marR="0" lvl="0" indent="-50800" algn="l" rtl="0">
              <a:lnSpc>
                <a:spcPct val="90000"/>
              </a:lnSpc>
              <a:spcBef>
                <a:spcPts val="0"/>
              </a:spcBef>
              <a:spcAft>
                <a:spcPts val="0"/>
              </a:spcAft>
              <a:buClr>
                <a:schemeClr val="accent6"/>
              </a:buClr>
              <a:buSzPts val="2800"/>
              <a:buFont typeface="Arial"/>
              <a:buNone/>
            </a:pPr>
            <a:endParaRPr sz="2800">
              <a:solidFill>
                <a:schemeClr val="dk1"/>
              </a:solidFill>
              <a:latin typeface="Helvetica Neue"/>
              <a:ea typeface="Helvetica Neue"/>
              <a:cs typeface="Helvetica Neue"/>
              <a:sym typeface="Helvetica Neue"/>
            </a:endParaRPr>
          </a:p>
        </p:txBody>
      </p:sp>
      <p:sp>
        <p:nvSpPr>
          <p:cNvPr id="629" name="Google Shape;629;p45"/>
          <p:cNvSpPr txBox="1"/>
          <p:nvPr/>
        </p:nvSpPr>
        <p:spPr>
          <a:xfrm>
            <a:off x="1338359" y="4536204"/>
            <a:ext cx="10820100" cy="2171700"/>
          </a:xfrm>
          <a:prstGeom prst="rect">
            <a:avLst/>
          </a:prstGeom>
          <a:noFill/>
          <a:ln>
            <a:noFill/>
          </a:ln>
        </p:spPr>
        <p:txBody>
          <a:bodyPr spcFirstLastPara="1" wrap="square" lIns="91425" tIns="45700" rIns="91425" bIns="45700" anchor="t" anchorCtr="0">
            <a:normAutofit/>
          </a:bodyPr>
          <a:lstStyle/>
          <a:p>
            <a:pPr marL="457200" indent="-406400" algn="r" rtl="1">
              <a:lnSpc>
                <a:spcPct val="90000"/>
              </a:lnSpc>
              <a:spcBef>
                <a:spcPts val="1000"/>
              </a:spcBef>
              <a:buClr>
                <a:schemeClr val="accent6"/>
              </a:buClr>
              <a:buSzPts val="2800"/>
              <a:buFont typeface="Arial"/>
              <a:buChar char="•"/>
            </a:pPr>
            <a:r>
              <a:rPr lang="ar-JO" sz="2800" dirty="0">
                <a:solidFill>
                  <a:schemeClr val="dk1"/>
                </a:solidFill>
                <a:latin typeface="Helvetica Neue"/>
              </a:rPr>
              <a:t>اختر 2 أو 3 من التحديات ذات الأولوية من اللوح القا</a:t>
            </a:r>
            <a:r>
              <a:rPr lang="ar-JO" sz="2800" dirty="0">
                <a:solidFill>
                  <a:schemeClr val="dk1"/>
                </a:solidFill>
                <a:latin typeface="Helvetica Neue"/>
                <a:sym typeface="Helvetica Neue"/>
              </a:rPr>
              <a:t>لب.</a:t>
            </a:r>
            <a:endParaRPr lang="en-US" sz="2800" dirty="0">
              <a:solidFill>
                <a:schemeClr val="dk1"/>
              </a:solidFill>
              <a:latin typeface="Helvetica Neue"/>
              <a:sym typeface="Helvetica Neue"/>
            </a:endParaRPr>
          </a:p>
          <a:p>
            <a:pPr marL="457200" indent="-406400" algn="r" rtl="1">
              <a:lnSpc>
                <a:spcPct val="90000"/>
              </a:lnSpc>
              <a:spcBef>
                <a:spcPts val="1000"/>
              </a:spcBef>
              <a:buClr>
                <a:schemeClr val="accent6"/>
              </a:buClr>
              <a:buSzPts val="2800"/>
              <a:buFont typeface="Arial"/>
              <a:buChar char="•"/>
            </a:pPr>
            <a:r>
              <a:rPr lang="ar-JO" sz="2800" dirty="0">
                <a:solidFill>
                  <a:schemeClr val="dk1"/>
                </a:solidFill>
                <a:latin typeface="Helvetica Neue"/>
                <a:sym typeface="Helvetica Neue"/>
              </a:rPr>
              <a:t>بالنسبة لكل تحدٍ ، ناقش الحلول التي يمكنك تنفيذها للتغلب على التحدي ، وحدد ما يصلح أو لا يصلح في السياق.</a:t>
            </a:r>
            <a:endParaRPr lang="en-US" sz="2800" dirty="0">
              <a:solidFill>
                <a:schemeClr val="dk1"/>
              </a:solidFill>
              <a:latin typeface="Helvetica Neue"/>
              <a:sym typeface="Helvetica Neue"/>
            </a:endParaRPr>
          </a:p>
          <a:p>
            <a:pPr marL="457200" indent="-406400" algn="r" rtl="1">
              <a:lnSpc>
                <a:spcPct val="90000"/>
              </a:lnSpc>
              <a:spcBef>
                <a:spcPts val="1000"/>
              </a:spcBef>
              <a:buClr>
                <a:schemeClr val="accent6"/>
              </a:buClr>
              <a:buSzPts val="2800"/>
              <a:buFont typeface="Arial"/>
              <a:buChar char="•"/>
            </a:pPr>
            <a:r>
              <a:rPr lang="ar-JO" sz="2800" dirty="0">
                <a:solidFill>
                  <a:schemeClr val="dk1"/>
                </a:solidFill>
                <a:latin typeface="Helvetica Neue"/>
                <a:sym typeface="Helvetica Neue"/>
              </a:rPr>
              <a:t>تقرير مرة أخرى في الجلسة العامة</a:t>
            </a:r>
            <a:endParaRPr lang="en-US" sz="2800" dirty="0">
              <a:solidFill>
                <a:schemeClr val="dk1"/>
              </a:solidFill>
              <a:latin typeface="Helvetica Neue"/>
              <a:sym typeface="Helvetica Neue"/>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46"/>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3200"/>
              <a:buNone/>
            </a:pPr>
            <a:r>
              <a:rPr lang="ar-JO" dirty="0"/>
              <a:t>حل المشاكل </a:t>
            </a:r>
            <a:endParaRPr dirty="0"/>
          </a:p>
        </p:txBody>
      </p:sp>
      <p:sp>
        <p:nvSpPr>
          <p:cNvPr id="636" name="Google Shape;636;p46"/>
          <p:cNvSpPr txBox="1">
            <a:spLocks noGrp="1"/>
          </p:cNvSpPr>
          <p:nvPr>
            <p:ph type="body" idx="2"/>
          </p:nvPr>
        </p:nvSpPr>
        <p:spPr>
          <a:xfrm>
            <a:off x="4100513" y="1300161"/>
            <a:ext cx="7300912" cy="5239183"/>
          </a:xfrm>
          <a:prstGeom prst="rect">
            <a:avLst/>
          </a:prstGeom>
          <a:noFill/>
          <a:ln>
            <a:noFill/>
          </a:ln>
        </p:spPr>
        <p:txBody>
          <a:bodyPr spcFirstLastPara="1" wrap="square" lIns="91425" tIns="45700" rIns="91425" bIns="45700" anchor="t" anchorCtr="0">
            <a:normAutofit/>
          </a:bodyPr>
          <a:lstStyle/>
          <a:p>
            <a:pPr algn="r" rtl="1"/>
            <a:r>
              <a:rPr lang="ar-JO" dirty="0"/>
              <a:t>التفكير القائم على الحل</a:t>
            </a:r>
            <a:endParaRPr lang="en-US" dirty="0"/>
          </a:p>
          <a:p>
            <a:pPr algn="r" rtl="1"/>
            <a:r>
              <a:rPr lang="ar-JO" dirty="0"/>
              <a:t>قم بإشراك مشرفي الحالة ، وقم بترتيب مراجعات الحالة أو عقد مؤتمرات الحالة</a:t>
            </a:r>
            <a:endParaRPr lang="en-US" dirty="0"/>
          </a:p>
          <a:p>
            <a:pPr algn="r" rtl="1"/>
            <a:r>
              <a:rPr lang="ar-JO" dirty="0"/>
              <a:t>الالتزام بالمعايير العالمية ، واتباع الإجراءات المتفق عليها محليًا لعقد مؤتمرات الحالة</a:t>
            </a:r>
            <a:endParaRPr lang="en-US" dirty="0"/>
          </a:p>
          <a:p>
            <a:pPr algn="r" rtl="1"/>
            <a:r>
              <a:rPr lang="ar-JO" dirty="0"/>
              <a:t>استخدم التفاوض والدعوة للتصرف نيابة عن الأطفال والأسر للبحث عن التغيير الإيجابي والموارد والخدمات</a:t>
            </a:r>
            <a:endParaRPr lang="en-US" dirty="0"/>
          </a:p>
          <a:p>
            <a:pPr algn="r" rtl="1"/>
            <a:r>
              <a:rPr lang="ar-JO" dirty="0"/>
              <a:t>تلعب دورًا مؤثرًا في تعزيز الحوار حول عمالة الأطفال</a:t>
            </a:r>
            <a:endParaRPr lang="en-US" dirty="0"/>
          </a:p>
          <a:p>
            <a:pPr algn="r" rtl="1"/>
            <a:r>
              <a:rPr lang="ar-JO" dirty="0"/>
              <a:t>كن مستعدًا لتقديم مستويات كبيرة من الدعم</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ar-JO" dirty="0"/>
              <a:t>المناقشة: إغلاق الحالة </a:t>
            </a:r>
            <a:endParaRPr dirty="0"/>
          </a:p>
        </p:txBody>
      </p:sp>
      <p:sp>
        <p:nvSpPr>
          <p:cNvPr id="642" name="Google Shape;642;p47"/>
          <p:cNvSpPr txBox="1">
            <a:spLocks noGrp="1"/>
          </p:cNvSpPr>
          <p:nvPr>
            <p:ph type="body" idx="2"/>
          </p:nvPr>
        </p:nvSpPr>
        <p:spPr>
          <a:xfrm>
            <a:off x="656023" y="2143558"/>
            <a:ext cx="10820015" cy="3729037"/>
          </a:xfrm>
          <a:prstGeom prst="rect">
            <a:avLst/>
          </a:prstGeom>
          <a:noFill/>
          <a:ln>
            <a:noFill/>
          </a:ln>
        </p:spPr>
        <p:txBody>
          <a:bodyPr spcFirstLastPara="1" wrap="square" lIns="91425" tIns="45700" rIns="91425" bIns="45700" anchor="t" anchorCtr="0">
            <a:normAutofit/>
          </a:bodyPr>
          <a:lstStyle/>
          <a:p>
            <a:pPr algn="r" rtl="1"/>
            <a:r>
              <a:rPr lang="ar-JO" dirty="0"/>
              <a:t>في أي المواقف يسمح نظام إدارة الحالة في السياق بإغلاق الحالة؟</a:t>
            </a:r>
            <a:endParaRPr lang="en-US" dirty="0"/>
          </a:p>
          <a:p>
            <a:pPr algn="r" rtl="1"/>
            <a:r>
              <a:rPr lang="ar-JO" dirty="0"/>
              <a:t>في أي مرحلة تعتبر حالة الطفل الذي تمت إزالته من </a:t>
            </a:r>
            <a:r>
              <a:rPr lang="en-US" dirty="0"/>
              <a:t>WFCL</a:t>
            </a:r>
            <a:r>
              <a:rPr lang="ar-JO" dirty="0"/>
              <a:t> مغلقة؟</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48"/>
          <p:cNvSpPr txBox="1">
            <a:spLocks noGrp="1"/>
          </p:cNvSpPr>
          <p:nvPr>
            <p:ph type="body" idx="1"/>
          </p:nvPr>
        </p:nvSpPr>
        <p:spPr>
          <a:xfrm>
            <a:off x="3768436" y="528638"/>
            <a:ext cx="7300912" cy="57972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26794"/>
              </a:buClr>
              <a:buSzPts val="3200"/>
              <a:buNone/>
            </a:pPr>
            <a:r>
              <a:rPr lang="ar-JO" dirty="0"/>
              <a:t>الإجراءات الرئيسية </a:t>
            </a:r>
            <a:endParaRPr dirty="0"/>
          </a:p>
        </p:txBody>
      </p:sp>
      <p:sp>
        <p:nvSpPr>
          <p:cNvPr id="649" name="Google Shape;649;p48"/>
          <p:cNvSpPr txBox="1">
            <a:spLocks noGrp="1"/>
          </p:cNvSpPr>
          <p:nvPr>
            <p:ph type="body" idx="2"/>
          </p:nvPr>
        </p:nvSpPr>
        <p:spPr>
          <a:xfrm>
            <a:off x="3768436" y="1108365"/>
            <a:ext cx="8139147" cy="6012871"/>
          </a:xfrm>
          <a:prstGeom prst="rect">
            <a:avLst/>
          </a:prstGeom>
          <a:noFill/>
          <a:ln>
            <a:noFill/>
          </a:ln>
        </p:spPr>
        <p:txBody>
          <a:bodyPr spcFirstLastPara="1" wrap="square" lIns="91425" tIns="45700" rIns="91425" bIns="45700" anchor="t" anchorCtr="0">
            <a:normAutofit/>
          </a:bodyPr>
          <a:lstStyle/>
          <a:p>
            <a:pPr algn="r" rtl="1"/>
            <a:r>
              <a:rPr lang="ar-JO" dirty="0"/>
              <a:t>مفتوح / مغلق مقابل نشط / سلبي</a:t>
            </a:r>
            <a:endParaRPr lang="en-US" dirty="0"/>
          </a:p>
          <a:p>
            <a:pPr algn="r" rtl="1"/>
            <a:r>
              <a:rPr lang="ar-JO" dirty="0"/>
              <a:t>اتبع المعايير المتفق عليها محليًا</a:t>
            </a:r>
            <a:endParaRPr lang="en-US" dirty="0"/>
          </a:p>
          <a:p>
            <a:pPr algn="r" rtl="1"/>
            <a:r>
              <a:rPr lang="ar-JO" dirty="0"/>
              <a:t>مراجعة الإنجاز / المشاركة في الأنشطة والخدمات حتى اتخاذ قرار بأن إدارة الحالة لم تعد ضرورية / جديرة بالاهتمام</a:t>
            </a:r>
            <a:endParaRPr lang="en-US" dirty="0"/>
          </a:p>
          <a:p>
            <a:pPr algn="r" rtl="1"/>
            <a:r>
              <a:rPr lang="ar-JO" dirty="0"/>
              <a:t>اغلق الواقي:</a:t>
            </a:r>
            <a:endParaRPr lang="en-US" dirty="0"/>
          </a:p>
          <a:p>
            <a:pPr algn="r" rtl="1"/>
            <a:r>
              <a:rPr lang="ar-JO" dirty="0"/>
              <a:t>للمراهقين إذا تحسن كافي في السلامة والرفاهية</a:t>
            </a:r>
            <a:endParaRPr lang="en-US" dirty="0"/>
          </a:p>
          <a:p>
            <a:pPr algn="r" rtl="1"/>
            <a:r>
              <a:rPr lang="ar-JO" dirty="0"/>
              <a:t>لعمليات الانتقال ، بما في ذلك الدعم المستمر</a:t>
            </a:r>
            <a:endParaRPr lang="en-US" dirty="0"/>
          </a:p>
          <a:p>
            <a:pPr algn="r" rtl="1"/>
            <a:r>
              <a:rPr lang="ar-JO" dirty="0"/>
              <a:t>إذا لم يتم تحقيق نتائج إيجابية (هناك حاجة إلى مزيد من الدعم المتخصص ، والطفل تجاوز الحد الأدنى لسن العمل وتم تجربة / استكشاف جميع الخيارات ، ويرفض المراهق 15-18 عامًا المزيد من الدعم)</a:t>
            </a:r>
            <a:endParaRPr lang="en-US" dirty="0"/>
          </a:p>
          <a:p>
            <a:pPr algn="r" rtl="1"/>
            <a:r>
              <a:rPr lang="ar-JO" dirty="0"/>
              <a:t>خطة الحالة ناجحة ولا حاجة إلى مزيد من الدعم</a:t>
            </a:r>
            <a:endParaRPr sz="2200" dirty="0"/>
          </a:p>
        </p:txBody>
      </p:sp>
      <p:sp>
        <p:nvSpPr>
          <p:cNvPr id="650" name="Google Shape;650;p48"/>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ar-JO" dirty="0"/>
              <a:t>إغلاق الحالة</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9"/>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Helvetica Neue"/>
              <a:buNone/>
            </a:pPr>
            <a:r>
              <a:rPr lang="ar-JO" dirty="0"/>
              <a:t>النشاط: تخطيط الحالة وتقليل الضرر </a:t>
            </a:r>
            <a:endParaRPr dirty="0"/>
          </a:p>
        </p:txBody>
      </p:sp>
      <p:sp>
        <p:nvSpPr>
          <p:cNvPr id="657" name="Google Shape;657;p49"/>
          <p:cNvSpPr txBox="1">
            <a:spLocks noGrp="1"/>
          </p:cNvSpPr>
          <p:nvPr>
            <p:ph type="body" idx="1"/>
          </p:nvPr>
        </p:nvSpPr>
        <p:spPr>
          <a:xfrm>
            <a:off x="172938" y="1786734"/>
            <a:ext cx="10820015" cy="500063"/>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accent1"/>
              </a:buClr>
              <a:buSzPts val="2800"/>
              <a:buNone/>
            </a:pPr>
            <a:r>
              <a:rPr lang="ar-JO" dirty="0"/>
              <a:t>إستخدم دراسة الحالة التي التي أعطيت لك  </a:t>
            </a:r>
            <a:endParaRPr dirty="0"/>
          </a:p>
        </p:txBody>
      </p:sp>
      <p:sp>
        <p:nvSpPr>
          <p:cNvPr id="658" name="Google Shape;658;p49"/>
          <p:cNvSpPr txBox="1">
            <a:spLocks noGrp="1"/>
          </p:cNvSpPr>
          <p:nvPr>
            <p:ph type="body" idx="2"/>
          </p:nvPr>
        </p:nvSpPr>
        <p:spPr>
          <a:xfrm>
            <a:off x="172938" y="2408768"/>
            <a:ext cx="12019062" cy="521171"/>
          </a:xfrm>
          <a:prstGeom prst="rect">
            <a:avLst/>
          </a:prstGeom>
          <a:noFill/>
          <a:ln>
            <a:noFill/>
          </a:ln>
        </p:spPr>
        <p:txBody>
          <a:bodyPr spcFirstLastPara="1" wrap="square" lIns="91425" tIns="45700" rIns="91425" bIns="45700" anchor="t" anchorCtr="0">
            <a:normAutofit/>
          </a:bodyPr>
          <a:lstStyle/>
          <a:p>
            <a:pPr marL="0" indent="0" algn="r">
              <a:spcBef>
                <a:spcPts val="0"/>
              </a:spcBef>
            </a:pPr>
            <a:r>
              <a:rPr lang="ar-SA" altLang="en-US" b="1" dirty="0"/>
              <a:t>ضع خطة حالة ، وخطة سلامة ، واستراتيجيات للحد من الأضرار</a:t>
            </a:r>
            <a:r>
              <a:rPr lang="en-US" altLang="en-US" b="1" dirty="0"/>
              <a:t> </a:t>
            </a:r>
          </a:p>
          <a:p>
            <a:pPr marL="0" lvl="0" indent="0" algn="l" rtl="0">
              <a:lnSpc>
                <a:spcPct val="90000"/>
              </a:lnSpc>
              <a:spcBef>
                <a:spcPts val="0"/>
              </a:spcBef>
              <a:spcAft>
                <a:spcPts val="0"/>
              </a:spcAft>
              <a:buClr>
                <a:schemeClr val="accent3"/>
              </a:buClr>
              <a:buSzPts val="2400"/>
              <a:buNone/>
            </a:pPr>
            <a:endParaRPr dirty="0"/>
          </a:p>
        </p:txBody>
      </p:sp>
      <p:sp>
        <p:nvSpPr>
          <p:cNvPr id="659" name="Google Shape;659;p49"/>
          <p:cNvSpPr txBox="1">
            <a:spLocks noGrp="1"/>
          </p:cNvSpPr>
          <p:nvPr>
            <p:ph type="body" idx="3"/>
          </p:nvPr>
        </p:nvSpPr>
        <p:spPr>
          <a:xfrm>
            <a:off x="262853" y="3039502"/>
            <a:ext cx="5507325" cy="6048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400"/>
              <a:buNone/>
            </a:pPr>
            <a:r>
              <a:rPr lang="ar-JO" dirty="0"/>
              <a:t>الجزء الأول : المناقشات و تحديد الهوية </a:t>
            </a:r>
            <a:endParaRPr dirty="0"/>
          </a:p>
        </p:txBody>
      </p:sp>
      <p:sp>
        <p:nvSpPr>
          <p:cNvPr id="660" name="Google Shape;660;p49"/>
          <p:cNvSpPr txBox="1">
            <a:spLocks noGrp="1"/>
          </p:cNvSpPr>
          <p:nvPr>
            <p:ph type="body" idx="4"/>
          </p:nvPr>
        </p:nvSpPr>
        <p:spPr>
          <a:xfrm>
            <a:off x="172938" y="3644579"/>
            <a:ext cx="5893090" cy="2966828"/>
          </a:xfrm>
          <a:prstGeom prst="rect">
            <a:avLst/>
          </a:prstGeom>
          <a:noFill/>
          <a:ln>
            <a:noFill/>
          </a:ln>
        </p:spPr>
        <p:txBody>
          <a:bodyPr spcFirstLastPara="1" wrap="square" lIns="91425" tIns="45700" rIns="91425" bIns="45700" anchor="t" anchorCtr="0">
            <a:normAutofit/>
          </a:bodyPr>
          <a:lstStyle/>
          <a:p>
            <a:pPr algn="r" rtl="1"/>
            <a:r>
              <a:rPr lang="ar-JO" dirty="0"/>
              <a:t>المخاطر الرئيسية ، المخاطر ، عوامل الحماية</a:t>
            </a:r>
            <a:endParaRPr lang="en-US" sz="2000" dirty="0"/>
          </a:p>
          <a:p>
            <a:pPr algn="r" rtl="1"/>
            <a:r>
              <a:rPr lang="ar-JO" dirty="0"/>
              <a:t>ما هي المعلومات المفقودة / التي تحتاجها من دراسة الحالة؟</a:t>
            </a:r>
            <a:endParaRPr lang="en-US" sz="2000" dirty="0"/>
          </a:p>
          <a:p>
            <a:pPr algn="r" rtl="1"/>
            <a:r>
              <a:rPr lang="ar-JO" dirty="0"/>
              <a:t>كيف تحصل على تلك المعلومات؟</a:t>
            </a:r>
            <a:endParaRPr lang="en-US" sz="2000" dirty="0"/>
          </a:p>
          <a:p>
            <a:pPr algn="r" rtl="1"/>
            <a:r>
              <a:rPr lang="ar-JO" dirty="0"/>
              <a:t>هل سيتغير إذا كان الطفل أصغر / أكبر ، فتاة / فتى ، عرق مختلف ، وضع لاجئ ، وما إلى ذلك؟</a:t>
            </a:r>
            <a:endParaRPr lang="en-US" sz="2000" dirty="0"/>
          </a:p>
          <a:p>
            <a:pPr marL="228600" lvl="0" indent="-76200" algn="l" rtl="0">
              <a:lnSpc>
                <a:spcPct val="90000"/>
              </a:lnSpc>
              <a:spcBef>
                <a:spcPts val="1000"/>
              </a:spcBef>
              <a:spcAft>
                <a:spcPts val="0"/>
              </a:spcAft>
              <a:buClr>
                <a:schemeClr val="accent1"/>
              </a:buClr>
              <a:buSzPts val="2400"/>
              <a:buNone/>
            </a:pPr>
            <a:endParaRPr dirty="0"/>
          </a:p>
        </p:txBody>
      </p:sp>
      <p:sp>
        <p:nvSpPr>
          <p:cNvPr id="661" name="Google Shape;661;p49"/>
          <p:cNvSpPr txBox="1">
            <a:spLocks noGrp="1"/>
          </p:cNvSpPr>
          <p:nvPr>
            <p:ph type="body" idx="5"/>
          </p:nvPr>
        </p:nvSpPr>
        <p:spPr>
          <a:xfrm>
            <a:off x="6421824" y="3039741"/>
            <a:ext cx="5507323" cy="6048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400"/>
              <a:buNone/>
            </a:pPr>
            <a:r>
              <a:rPr lang="ar-JO" dirty="0"/>
              <a:t>الجزء الثاني: المناقشات و تحديد الهوية </a:t>
            </a:r>
            <a:endParaRPr dirty="0"/>
          </a:p>
        </p:txBody>
      </p:sp>
      <p:sp>
        <p:nvSpPr>
          <p:cNvPr id="662" name="Google Shape;662;p49"/>
          <p:cNvSpPr txBox="1">
            <a:spLocks noGrp="1"/>
          </p:cNvSpPr>
          <p:nvPr>
            <p:ph type="body" idx="6"/>
          </p:nvPr>
        </p:nvSpPr>
        <p:spPr>
          <a:xfrm>
            <a:off x="6361879" y="3442702"/>
            <a:ext cx="5567268" cy="3053347"/>
          </a:xfrm>
          <a:prstGeom prst="rect">
            <a:avLst/>
          </a:prstGeom>
          <a:noFill/>
          <a:ln>
            <a:noFill/>
          </a:ln>
        </p:spPr>
        <p:txBody>
          <a:bodyPr spcFirstLastPara="1" wrap="square" lIns="91425" tIns="45700" rIns="91425" bIns="45700" anchor="t" anchorCtr="0">
            <a:normAutofit fontScale="92500"/>
          </a:bodyPr>
          <a:lstStyle/>
          <a:p>
            <a:pPr algn="r" rtl="1"/>
            <a:r>
              <a:rPr lang="ar-JO" dirty="0"/>
              <a:t>المخاطر / الاحتياجات التي تحتاج إلى نتيجة إيجابية؟</a:t>
            </a:r>
            <a:endParaRPr lang="en-US" dirty="0"/>
          </a:p>
          <a:p>
            <a:pPr algn="r" rtl="1"/>
            <a:r>
              <a:rPr lang="ar-JO" dirty="0"/>
              <a:t>ما الذي يجب أن يحدث؟ (الحدث)</a:t>
            </a:r>
            <a:endParaRPr lang="en-US" dirty="0"/>
          </a:p>
          <a:p>
            <a:pPr algn="r" rtl="1"/>
            <a:r>
              <a:rPr lang="ar-JO" dirty="0"/>
              <a:t>ما هي نتيجة الحماية؟</a:t>
            </a:r>
            <a:endParaRPr lang="en-US" dirty="0"/>
          </a:p>
          <a:p>
            <a:pPr algn="r" rtl="1"/>
            <a:r>
              <a:rPr lang="ar-JO" dirty="0"/>
              <a:t>من المسؤول؟</a:t>
            </a:r>
            <a:endParaRPr lang="en-US" dirty="0"/>
          </a:p>
          <a:p>
            <a:pPr algn="r" rtl="1"/>
            <a:r>
              <a:rPr lang="ar-JO" dirty="0"/>
              <a:t>الإطار الزمني الذي ينبغي اتخاذ هذا الإجراء من أجله</a:t>
            </a:r>
            <a:endParaRPr lang="en-US" dirty="0"/>
          </a:p>
          <a:p>
            <a:pPr algn="r" rtl="1"/>
            <a:r>
              <a:rPr lang="ar-JO" dirty="0"/>
              <a:t>ما هي الإحالات المطلوبة؟</a:t>
            </a:r>
            <a:endParaRPr lang="en-US" dirty="0"/>
          </a:p>
        </p:txBody>
      </p:sp>
      <p:sp>
        <p:nvSpPr>
          <p:cNvPr id="2" name="Rectangle 1">
            <a:extLst>
              <a:ext uri="{FF2B5EF4-FFF2-40B4-BE49-F238E27FC236}">
                <a16:creationId xmlns:a16="http://schemas.microsoft.com/office/drawing/2014/main" id="{F6359F63-561F-4468-A937-E4E8CC86C65D}"/>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A3FA9E36-AF5F-446D-9418-B98B69F0D7E3}"/>
              </a:ext>
            </a:extLst>
          </p:cNvPr>
          <p:cNvSpPr>
            <a:spLocks noChangeArrowheads="1"/>
          </p:cNvSpPr>
          <p:nvPr/>
        </p:nvSpPr>
        <p:spPr bwMode="auto">
          <a:xfrm>
            <a:off x="0" y="0"/>
            <a:ext cx="12192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1800" b="0" i="0" u="none" strike="noStrike" cap="none" normalizeH="0" baseline="0">
                <a:ln>
                  <a:noFill/>
                </a:ln>
                <a:solidFill>
                  <a:srgbClr val="202124"/>
                </a:solidFill>
                <a:effectLst/>
                <a:latin typeface="inherit"/>
                <a:cs typeface="Arial" panose="020B0604020202020204" pitchFamily="34" charset="0"/>
              </a:rPr>
              <a:t>الجزء الأول: المناقشات وتحديد الهوية</a:t>
            </a:r>
            <a:r>
              <a:rPr kumimoji="0" lang="en-US" altLang="en-US" sz="11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accent1"/>
              </a:buClr>
              <a:buSzPts val="3600"/>
              <a:buFont typeface="Helvetica Neue"/>
              <a:buNone/>
            </a:pPr>
            <a:r>
              <a:rPr lang="ar-JO" dirty="0"/>
              <a:t>نشاط</a:t>
            </a:r>
            <a:endParaRPr dirty="0"/>
          </a:p>
        </p:txBody>
      </p:sp>
      <p:sp>
        <p:nvSpPr>
          <p:cNvPr id="259" name="Google Shape;259;p5"/>
          <p:cNvSpPr txBox="1">
            <a:spLocks noGrp="1"/>
          </p:cNvSpPr>
          <p:nvPr>
            <p:ph type="body" idx="2"/>
          </p:nvPr>
        </p:nvSpPr>
        <p:spPr>
          <a:xfrm>
            <a:off x="656023" y="2343680"/>
            <a:ext cx="10820015" cy="3771900"/>
          </a:xfrm>
          <a:prstGeom prst="rect">
            <a:avLst/>
          </a:prstGeom>
          <a:noFill/>
          <a:ln>
            <a:noFill/>
          </a:ln>
        </p:spPr>
        <p:txBody>
          <a:bodyPr spcFirstLastPara="1" wrap="square" lIns="91425" tIns="45700" rIns="91425" bIns="45700" anchor="t" anchorCtr="0">
            <a:normAutofit/>
          </a:bodyPr>
          <a:lstStyle/>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راجع قائمة "التحديات اليومية الشائعة للعاملين في الحالة الذين يعملون مع الأطفال والأسر المتأثرة بعمالة الأطفال أو قانون الأسرة العاملية في العالم" ، والتي تم جمعها من التجربة العالمية.</a:t>
            </a:r>
            <a:endParaRPr lang="ar-JO" altLang="en-US" dirty="0">
              <a:solidFill>
                <a:srgbClr val="202124"/>
              </a:solidFill>
              <a:latin typeface="inherit"/>
              <a:cs typeface="Arial" panose="020B0604020202020204" pitchFamily="34" charset="0"/>
            </a:endParaRPr>
          </a:p>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 رتبهم بالترتيب من الأكثر شيوعًا إلى الأقل شيوعًا في سياقهم. </a:t>
            </a:r>
            <a:endParaRPr lang="ar-JO" altLang="en-US" dirty="0">
              <a:solidFill>
                <a:srgbClr val="202124"/>
              </a:solidFill>
              <a:latin typeface="inherit"/>
              <a:cs typeface="Arial" panose="020B0604020202020204" pitchFamily="34" charset="0"/>
            </a:endParaRPr>
          </a:p>
          <a:p>
            <a:pPr indent="-457200" algn="r" rtl="1" eaLnBrk="0" fontAlgn="base" hangingPunct="0">
              <a:lnSpc>
                <a:spcPct val="100000"/>
              </a:lnSpc>
              <a:spcBef>
                <a:spcPct val="0"/>
              </a:spcBef>
              <a:spcAft>
                <a:spcPct val="0"/>
              </a:spcAft>
              <a:buClrTx/>
              <a:buSzTx/>
            </a:pPr>
            <a:r>
              <a:rPr lang="ar-SA" altLang="en-US" dirty="0">
                <a:solidFill>
                  <a:srgbClr val="202124"/>
                </a:solidFill>
                <a:latin typeface="inherit"/>
                <a:cs typeface="Arial" panose="020B0604020202020204" pitchFamily="34" charset="0"/>
              </a:rPr>
              <a:t>لا تتردد في إضافة تحديات جديدة موجودة في السياق</a:t>
            </a:r>
            <a:r>
              <a:rPr lang="en-US" altLang="en-US" dirty="0">
                <a:solidFill>
                  <a:srgbClr val="202124"/>
                </a:solidFill>
                <a:latin typeface="inherit"/>
                <a:cs typeface="Arial" panose="020B0604020202020204" pitchFamily="34" charset="0"/>
              </a:rPr>
              <a:t>.</a:t>
            </a:r>
            <a:r>
              <a:rPr lang="en-US" altLang="en-US" sz="1600" dirty="0">
                <a:solidFill>
                  <a:schemeClr val="tx1"/>
                </a:solidFill>
              </a:rPr>
              <a:t> </a:t>
            </a:r>
            <a:endParaRPr lang="en-US" altLang="en-US" dirty="0">
              <a:solidFill>
                <a:schemeClr val="tx1"/>
              </a:solidFill>
              <a:latin typeface="Arial" panose="020B0604020202020204" pitchFamily="34" charset="0"/>
            </a:endParaRPr>
          </a:p>
          <a:p>
            <a:pPr marL="228600" lvl="0" indent="-50800" algn="l" rtl="0">
              <a:lnSpc>
                <a:spcPct val="90000"/>
              </a:lnSpc>
              <a:spcBef>
                <a:spcPts val="1000"/>
              </a:spcBef>
              <a:spcAft>
                <a:spcPts val="0"/>
              </a:spcAft>
              <a:buClr>
                <a:schemeClr val="accent3"/>
              </a:buClr>
              <a:buSzPts val="2800"/>
              <a:buNone/>
            </a:pPr>
            <a:endParaRPr dirty="0"/>
          </a:p>
        </p:txBody>
      </p:sp>
      <p:pic>
        <p:nvPicPr>
          <p:cNvPr id="260" name="Google Shape;260;p5"/>
          <p:cNvPicPr preferRelativeResize="0"/>
          <p:nvPr/>
        </p:nvPicPr>
        <p:blipFill rotWithShape="1">
          <a:blip r:embed="rId3">
            <a:alphaModFix/>
          </a:blip>
          <a:srcRect/>
          <a:stretch/>
        </p:blipFill>
        <p:spPr>
          <a:xfrm>
            <a:off x="8089281" y="-341313"/>
            <a:ext cx="3386757" cy="3386757"/>
          </a:xfrm>
          <a:prstGeom prst="rect">
            <a:avLst/>
          </a:prstGeom>
          <a:noFill/>
          <a:ln>
            <a:noFill/>
          </a:ln>
        </p:spPr>
      </p:pic>
      <p:sp>
        <p:nvSpPr>
          <p:cNvPr id="2" name="Rectangle 1">
            <a:extLst>
              <a:ext uri="{FF2B5EF4-FFF2-40B4-BE49-F238E27FC236}">
                <a16:creationId xmlns:a16="http://schemas.microsoft.com/office/drawing/2014/main" id="{E7C4F75A-8385-4DB2-A9BE-CFF8B4F713C4}"/>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6"/>
          <p:cNvSpPr txBox="1">
            <a:spLocks noGrp="1"/>
          </p:cNvSpPr>
          <p:nvPr>
            <p:ph type="body" idx="1"/>
          </p:nvPr>
        </p:nvSpPr>
        <p:spPr>
          <a:xfrm>
            <a:off x="1343961" y="295583"/>
            <a:ext cx="10820015" cy="500063"/>
          </a:xfrm>
          <a:prstGeom prst="rect">
            <a:avLst/>
          </a:prstGeom>
          <a:noFill/>
          <a:ln>
            <a:noFill/>
          </a:ln>
        </p:spPr>
        <p:txBody>
          <a:bodyPr spcFirstLastPara="1" wrap="square" lIns="91425" tIns="45700" rIns="91425" bIns="45700" anchor="t" anchorCtr="0">
            <a:noAutofit/>
          </a:bodyPr>
          <a:lstStyle/>
          <a:p>
            <a:pPr marL="0" indent="0" algn="ctr">
              <a:spcBef>
                <a:spcPts val="0"/>
              </a:spcBef>
              <a:buSzPts val="3200"/>
            </a:pPr>
            <a:r>
              <a:rPr lang="ar-SA" altLang="en-US" sz="3200" dirty="0"/>
              <a:t>عملية إدارة حالة حماية الطفل</a:t>
            </a:r>
            <a:endParaRPr lang="en-US" altLang="en-US" sz="3200" dirty="0"/>
          </a:p>
          <a:p>
            <a:pPr marL="0" lvl="0" indent="0" algn="ctr" rtl="0">
              <a:lnSpc>
                <a:spcPct val="90000"/>
              </a:lnSpc>
              <a:spcBef>
                <a:spcPts val="0"/>
              </a:spcBef>
              <a:spcAft>
                <a:spcPts val="0"/>
              </a:spcAft>
              <a:buClr>
                <a:schemeClr val="accent3"/>
              </a:buClr>
              <a:buSzPts val="3200"/>
              <a:buNone/>
            </a:pPr>
            <a:endParaRPr dirty="0"/>
          </a:p>
        </p:txBody>
      </p:sp>
      <p:grpSp>
        <p:nvGrpSpPr>
          <p:cNvPr id="267" name="Google Shape;267;p6"/>
          <p:cNvGrpSpPr/>
          <p:nvPr/>
        </p:nvGrpSpPr>
        <p:grpSpPr>
          <a:xfrm>
            <a:off x="1789960" y="1220391"/>
            <a:ext cx="7927324" cy="5125224"/>
            <a:chOff x="105171" y="661"/>
            <a:chExt cx="7927324" cy="5125224"/>
          </a:xfrm>
        </p:grpSpPr>
        <p:sp>
          <p:nvSpPr>
            <p:cNvPr id="268" name="Google Shape;268;p6"/>
            <p:cNvSpPr/>
            <p:nvPr/>
          </p:nvSpPr>
          <p:spPr>
            <a:xfrm>
              <a:off x="105171" y="661"/>
              <a:ext cx="2083593" cy="1250156"/>
            </a:xfrm>
            <a:prstGeom prst="roundRect">
              <a:avLst>
                <a:gd name="adj" fmla="val 10000"/>
              </a:avLst>
            </a:prstGeom>
            <a:solidFill>
              <a:srgbClr val="35B2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txBox="1"/>
            <p:nvPr/>
          </p:nvSpPr>
          <p:spPr>
            <a:xfrm>
              <a:off x="141787" y="37277"/>
              <a:ext cx="2010361" cy="1176924"/>
            </a:xfrm>
            <a:prstGeom prst="rect">
              <a:avLst/>
            </a:prstGeom>
            <a:noFill/>
            <a:ln>
              <a:noFill/>
            </a:ln>
          </p:spPr>
          <p:txBody>
            <a:bodyPr spcFirstLastPara="1" wrap="square" lIns="68575" tIns="68575" rIns="68575" bIns="68575" anchor="ctr" anchorCtr="0">
              <a:noAutofit/>
            </a:bodyPr>
            <a:lstStyle/>
            <a:p>
              <a:pPr lvl="0" algn="r" eaLnBrk="0" fontAlgn="base" hangingPunct="0">
                <a:spcBef>
                  <a:spcPct val="0"/>
                </a:spcBef>
                <a:spcAft>
                  <a:spcPct val="0"/>
                </a:spcAft>
                <a:buClrTx/>
              </a:pPr>
              <a:r>
                <a:rPr lang="ar-SA" altLang="en-US" sz="1800" dirty="0">
                  <a:solidFill>
                    <a:schemeClr val="bg1"/>
                  </a:solidFill>
                  <a:latin typeface="inherit"/>
                  <a:cs typeface="Arial" panose="020B0604020202020204" pitchFamily="34" charset="0"/>
                </a:rPr>
                <a:t>أول اتصال وتحديد وإحالة إلى إدارة الحالة</a:t>
              </a:r>
              <a:r>
                <a:rPr lang="en-US" altLang="en-US" sz="1100" dirty="0">
                  <a:solidFill>
                    <a:schemeClr val="bg1"/>
                  </a:solidFill>
                </a:rPr>
                <a:t> </a:t>
              </a:r>
              <a:endParaRPr lang="en-US" altLang="en-US" sz="1800" dirty="0">
                <a:solidFill>
                  <a:schemeClr val="bg1"/>
                </a:solidFill>
                <a:latin typeface="Arial" panose="020B0604020202020204" pitchFamily="34" charset="0"/>
              </a:endParaRPr>
            </a:p>
          </p:txBody>
        </p:sp>
        <p:sp>
          <p:nvSpPr>
            <p:cNvPr id="270" name="Google Shape;270;p6"/>
            <p:cNvSpPr/>
            <p:nvPr/>
          </p:nvSpPr>
          <p:spPr>
            <a:xfrm>
              <a:off x="2372121" y="367374"/>
              <a:ext cx="441721" cy="516731"/>
            </a:xfrm>
            <a:prstGeom prst="rightArrow">
              <a:avLst>
                <a:gd name="adj1" fmla="val 60000"/>
                <a:gd name="adj2" fmla="val 50000"/>
              </a:avLst>
            </a:prstGeom>
            <a:solidFill>
              <a:srgbClr val="A8B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txBox="1"/>
            <p:nvPr/>
          </p:nvSpPr>
          <p:spPr>
            <a:xfrm>
              <a:off x="2372121" y="470720"/>
              <a:ext cx="309205" cy="31003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500"/>
                <a:buFont typeface="Calibri"/>
                <a:buNone/>
              </a:pPr>
              <a:endParaRPr sz="1500" b="0" i="0" u="none" strike="noStrike" cap="none">
                <a:solidFill>
                  <a:schemeClr val="lt1"/>
                </a:solidFill>
                <a:latin typeface="Calibri"/>
                <a:ea typeface="Calibri"/>
                <a:cs typeface="Calibri"/>
                <a:sym typeface="Calibri"/>
              </a:endParaRPr>
            </a:p>
          </p:txBody>
        </p:sp>
        <p:sp>
          <p:nvSpPr>
            <p:cNvPr id="272" name="Google Shape;272;p6"/>
            <p:cNvSpPr/>
            <p:nvPr/>
          </p:nvSpPr>
          <p:spPr>
            <a:xfrm>
              <a:off x="3022203" y="661"/>
              <a:ext cx="2083593" cy="1250156"/>
            </a:xfrm>
            <a:prstGeom prst="roundRect">
              <a:avLst>
                <a:gd name="adj" fmla="val 10000"/>
              </a:avLst>
            </a:prstGeom>
            <a:solidFill>
              <a:srgbClr val="95CD7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txBox="1"/>
            <p:nvPr/>
          </p:nvSpPr>
          <p:spPr>
            <a:xfrm>
              <a:off x="3058819" y="37277"/>
              <a:ext cx="2010361" cy="1176924"/>
            </a:xfrm>
            <a:prstGeom prst="rect">
              <a:avLst/>
            </a:prstGeom>
            <a:noFill/>
            <a:ln>
              <a:noFill/>
            </a:ln>
          </p:spPr>
          <p:txBody>
            <a:bodyPr spcFirstLastPara="1" wrap="square" lIns="68575" tIns="68575" rIns="68575" bIns="68575" anchor="ctr" anchorCtr="0">
              <a:noAutofit/>
            </a:bodyPr>
            <a:lstStyle/>
            <a:p>
              <a:pPr algn="ctr">
                <a:lnSpc>
                  <a:spcPct val="90000"/>
                </a:lnSpc>
                <a:buClr>
                  <a:schemeClr val="lt1"/>
                </a:buClr>
                <a:buSzPts val="1800"/>
              </a:pPr>
              <a:r>
                <a:rPr lang="ar-SA" altLang="en-US" dirty="0">
                  <a:solidFill>
                    <a:schemeClr val="bg1"/>
                  </a:solidFill>
                  <a:latin typeface="inherit"/>
                  <a:cs typeface="Arial" panose="020B0604020202020204" pitchFamily="34" charset="0"/>
                </a:rPr>
                <a:t>التسجيل والتقييم الأولي</a:t>
              </a:r>
              <a:endParaRPr lang="en-US" altLang="en-US" sz="1000" dirty="0">
                <a:solidFill>
                  <a:schemeClr val="bg1"/>
                </a:solidFill>
              </a:endParaRPr>
            </a:p>
            <a:p>
              <a:pPr marL="0" marR="0" lvl="0" indent="0" algn="ctr" rtl="0">
                <a:lnSpc>
                  <a:spcPct val="90000"/>
                </a:lnSpc>
                <a:spcBef>
                  <a:spcPts val="0"/>
                </a:spcBef>
                <a:spcAft>
                  <a:spcPts val="0"/>
                </a:spcAft>
                <a:buClr>
                  <a:schemeClr val="lt1"/>
                </a:buClr>
                <a:buSzPts val="1800"/>
                <a:buFont typeface="Calibri"/>
                <a:buNone/>
              </a:pPr>
              <a:endParaRPr dirty="0"/>
            </a:p>
          </p:txBody>
        </p:sp>
        <p:sp>
          <p:nvSpPr>
            <p:cNvPr id="274" name="Google Shape;274;p6"/>
            <p:cNvSpPr/>
            <p:nvPr/>
          </p:nvSpPr>
          <p:spPr>
            <a:xfrm>
              <a:off x="5289153" y="367374"/>
              <a:ext cx="441721" cy="516731"/>
            </a:xfrm>
            <a:prstGeom prst="rightArrow">
              <a:avLst>
                <a:gd name="adj1" fmla="val 60000"/>
                <a:gd name="adj2" fmla="val 50000"/>
              </a:avLst>
            </a:prstGeom>
            <a:solidFill>
              <a:srgbClr val="A8B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txBox="1"/>
            <p:nvPr/>
          </p:nvSpPr>
          <p:spPr>
            <a:xfrm>
              <a:off x="5289153" y="470720"/>
              <a:ext cx="309205" cy="31003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500"/>
                <a:buFont typeface="Calibri"/>
                <a:buNone/>
              </a:pPr>
              <a:endParaRPr sz="1500" b="0" i="0" u="none" strike="noStrike" cap="none">
                <a:solidFill>
                  <a:schemeClr val="lt1"/>
                </a:solidFill>
                <a:latin typeface="Calibri"/>
                <a:ea typeface="Calibri"/>
                <a:cs typeface="Calibri"/>
                <a:sym typeface="Calibri"/>
              </a:endParaRPr>
            </a:p>
          </p:txBody>
        </p:sp>
        <p:sp>
          <p:nvSpPr>
            <p:cNvPr id="276" name="Google Shape;276;p6"/>
            <p:cNvSpPr/>
            <p:nvPr/>
          </p:nvSpPr>
          <p:spPr>
            <a:xfrm>
              <a:off x="5939234" y="661"/>
              <a:ext cx="2083593" cy="1250156"/>
            </a:xfrm>
            <a:prstGeom prst="roundRect">
              <a:avLst>
                <a:gd name="adj" fmla="val 10000"/>
              </a:avLst>
            </a:prstGeom>
            <a:solidFill>
              <a:srgbClr val="97467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
            <p:cNvSpPr txBox="1"/>
            <p:nvPr/>
          </p:nvSpPr>
          <p:spPr>
            <a:xfrm>
              <a:off x="5975850" y="37277"/>
              <a:ext cx="2010361" cy="1176924"/>
            </a:xfrm>
            <a:prstGeom prst="rect">
              <a:avLst/>
            </a:prstGeom>
            <a:noFill/>
            <a:ln>
              <a:noFill/>
            </a:ln>
          </p:spPr>
          <p:txBody>
            <a:bodyPr spcFirstLastPara="1" wrap="square" lIns="68575" tIns="68575" rIns="68575" bIns="68575" anchor="ctr" anchorCtr="0">
              <a:noAutofit/>
            </a:bodyPr>
            <a:lstStyle/>
            <a:p>
              <a:pPr lvl="0" algn="r" eaLnBrk="0" fontAlgn="base" hangingPunct="0">
                <a:spcBef>
                  <a:spcPct val="0"/>
                </a:spcBef>
                <a:spcAft>
                  <a:spcPct val="0"/>
                </a:spcAft>
                <a:buClrTx/>
              </a:pPr>
              <a:r>
                <a:rPr lang="ar-SA" altLang="en-US" sz="1800" dirty="0">
                  <a:solidFill>
                    <a:schemeClr val="bg1"/>
                  </a:solidFill>
                  <a:latin typeface="inherit"/>
                  <a:cs typeface="Arial" panose="020B0604020202020204" pitchFamily="34" charset="0"/>
                </a:rPr>
                <a:t>تقييم الاحتياجات من خلال التقييم الشامل</a:t>
              </a:r>
              <a:r>
                <a:rPr lang="en-US" altLang="en-US" sz="1100" dirty="0">
                  <a:solidFill>
                    <a:schemeClr val="bg1"/>
                  </a:solidFill>
                </a:rPr>
                <a:t> </a:t>
              </a:r>
              <a:endParaRPr lang="en-US" altLang="en-US" sz="1800" dirty="0">
                <a:solidFill>
                  <a:schemeClr val="bg1"/>
                </a:solidFill>
                <a:latin typeface="Arial" panose="020B0604020202020204" pitchFamily="34" charset="0"/>
              </a:endParaRPr>
            </a:p>
          </p:txBody>
        </p:sp>
        <p:sp>
          <p:nvSpPr>
            <p:cNvPr id="278" name="Google Shape;278;p6"/>
            <p:cNvSpPr/>
            <p:nvPr/>
          </p:nvSpPr>
          <p:spPr>
            <a:xfrm rot="5400000">
              <a:off x="6794786" y="1333314"/>
              <a:ext cx="372488" cy="516731"/>
            </a:xfrm>
            <a:prstGeom prst="rightArrow">
              <a:avLst>
                <a:gd name="adj1" fmla="val 60000"/>
                <a:gd name="adj2" fmla="val 50000"/>
              </a:avLst>
            </a:prstGeom>
            <a:solidFill>
              <a:srgbClr val="A8B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txBox="1"/>
            <p:nvPr/>
          </p:nvSpPr>
          <p:spPr>
            <a:xfrm>
              <a:off x="6826011" y="1405435"/>
              <a:ext cx="310039" cy="26074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500"/>
                <a:buFont typeface="Calibri"/>
                <a:buNone/>
              </a:pPr>
              <a:endParaRPr sz="1500" b="0" i="0" u="none" strike="noStrike" cap="none">
                <a:solidFill>
                  <a:schemeClr val="lt1"/>
                </a:solidFill>
                <a:latin typeface="Calibri"/>
                <a:ea typeface="Calibri"/>
                <a:cs typeface="Calibri"/>
                <a:sym typeface="Calibri"/>
              </a:endParaRPr>
            </a:p>
          </p:txBody>
        </p:sp>
        <p:sp>
          <p:nvSpPr>
            <p:cNvPr id="280" name="Google Shape;280;p6"/>
            <p:cNvSpPr/>
            <p:nvPr/>
          </p:nvSpPr>
          <p:spPr>
            <a:xfrm>
              <a:off x="5939234" y="1953626"/>
              <a:ext cx="2083593" cy="1250156"/>
            </a:xfrm>
            <a:prstGeom prst="roundRect">
              <a:avLst>
                <a:gd name="adj" fmla="val 10000"/>
              </a:avLst>
            </a:prstGeom>
            <a:solidFill>
              <a:srgbClr val="0061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txBox="1"/>
            <p:nvPr/>
          </p:nvSpPr>
          <p:spPr>
            <a:xfrm>
              <a:off x="5975850" y="1990242"/>
              <a:ext cx="2010361" cy="1176924"/>
            </a:xfrm>
            <a:prstGeom prst="rect">
              <a:avLst/>
            </a:prstGeom>
            <a:noFill/>
            <a:ln>
              <a:noFill/>
            </a:ln>
          </p:spPr>
          <p:txBody>
            <a:bodyPr spcFirstLastPara="1" wrap="square" lIns="68575" tIns="68575" rIns="68575" bIns="68575" anchor="ctr" anchorCtr="0">
              <a:noAutofit/>
            </a:bodyPr>
            <a:lstStyle/>
            <a:p>
              <a:pPr lvl="0" algn="r" eaLnBrk="0" fontAlgn="base" hangingPunct="0">
                <a:spcBef>
                  <a:spcPct val="0"/>
                </a:spcBef>
                <a:spcAft>
                  <a:spcPct val="0"/>
                </a:spcAft>
                <a:buClrTx/>
              </a:pPr>
              <a:r>
                <a:rPr lang="ar-SA" altLang="en-US" sz="1800" dirty="0">
                  <a:solidFill>
                    <a:schemeClr val="bg1"/>
                  </a:solidFill>
                  <a:latin typeface="inherit"/>
                  <a:cs typeface="Arial" panose="020B0604020202020204" pitchFamily="34" charset="0"/>
                </a:rPr>
                <a:t>تطوير خطة حالة فردية</a:t>
              </a:r>
              <a:r>
                <a:rPr lang="en-US" altLang="en-US" sz="1100" dirty="0">
                  <a:solidFill>
                    <a:schemeClr val="bg1"/>
                  </a:solidFill>
                </a:rPr>
                <a:t> </a:t>
              </a:r>
              <a:endParaRPr lang="en-US" altLang="en-US" sz="1800" dirty="0">
                <a:solidFill>
                  <a:schemeClr val="bg1"/>
                </a:solidFill>
                <a:latin typeface="Arial" panose="020B0604020202020204" pitchFamily="34" charset="0"/>
              </a:endParaRPr>
            </a:p>
          </p:txBody>
        </p:sp>
        <p:sp>
          <p:nvSpPr>
            <p:cNvPr id="282" name="Google Shape;282;p6"/>
            <p:cNvSpPr/>
            <p:nvPr/>
          </p:nvSpPr>
          <p:spPr>
            <a:xfrm rot="5381072">
              <a:off x="6851810" y="3190682"/>
              <a:ext cx="268025" cy="516731"/>
            </a:xfrm>
            <a:prstGeom prst="rightArrow">
              <a:avLst>
                <a:gd name="adj1" fmla="val 60000"/>
                <a:gd name="adj2" fmla="val 50000"/>
              </a:avLst>
            </a:prstGeom>
            <a:solidFill>
              <a:srgbClr val="A8B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txBox="1"/>
            <p:nvPr/>
          </p:nvSpPr>
          <p:spPr>
            <a:xfrm rot="-18928">
              <a:off x="6830582" y="3315035"/>
              <a:ext cx="310039" cy="18761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Calibri"/>
                <a:buNone/>
              </a:pPr>
              <a:endParaRPr sz="1300" b="0" i="0" u="none" strike="noStrike" cap="none">
                <a:solidFill>
                  <a:schemeClr val="lt1"/>
                </a:solidFill>
                <a:latin typeface="Calibri"/>
                <a:ea typeface="Calibri"/>
                <a:cs typeface="Calibri"/>
                <a:sym typeface="Calibri"/>
              </a:endParaRPr>
            </a:p>
          </p:txBody>
        </p:sp>
        <p:sp>
          <p:nvSpPr>
            <p:cNvPr id="284" name="Google Shape;284;p6"/>
            <p:cNvSpPr/>
            <p:nvPr/>
          </p:nvSpPr>
          <p:spPr>
            <a:xfrm>
              <a:off x="5948902" y="3709483"/>
              <a:ext cx="2083593" cy="1250156"/>
            </a:xfrm>
            <a:prstGeom prst="roundRect">
              <a:avLst>
                <a:gd name="adj" fmla="val 10000"/>
              </a:avLst>
            </a:prstGeom>
            <a:solidFill>
              <a:srgbClr val="0061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txBox="1"/>
            <p:nvPr/>
          </p:nvSpPr>
          <p:spPr>
            <a:xfrm>
              <a:off x="5985518" y="3746099"/>
              <a:ext cx="2010361" cy="1176924"/>
            </a:xfrm>
            <a:prstGeom prst="rect">
              <a:avLst/>
            </a:prstGeom>
            <a:noFill/>
            <a:ln>
              <a:noFill/>
            </a:ln>
          </p:spPr>
          <p:txBody>
            <a:bodyPr spcFirstLastPara="1" wrap="square" lIns="68575" tIns="68575" rIns="68575" bIns="68575" anchor="ctr" anchorCtr="0">
              <a:noAutofit/>
            </a:bodyPr>
            <a:lstStyle/>
            <a:p>
              <a:pPr algn="ctr">
                <a:lnSpc>
                  <a:spcPct val="90000"/>
                </a:lnSpc>
                <a:buClr>
                  <a:schemeClr val="lt1"/>
                </a:buClr>
                <a:buSzPts val="1800"/>
              </a:pPr>
              <a:r>
                <a:rPr lang="ar-SA" altLang="en-US" dirty="0">
                  <a:solidFill>
                    <a:schemeClr val="bg1"/>
                  </a:solidFill>
                  <a:latin typeface="inherit"/>
                  <a:cs typeface="Arial" panose="020B0604020202020204" pitchFamily="34" charset="0"/>
                </a:rPr>
                <a:t>ابدأ في تنفيذ خطة الحالة</a:t>
              </a:r>
              <a:endParaRPr lang="en-US" altLang="en-US" sz="1000" dirty="0">
                <a:solidFill>
                  <a:schemeClr val="bg1"/>
                </a:solidFill>
              </a:endParaRPr>
            </a:p>
            <a:p>
              <a:pPr marL="0" marR="0" lvl="0" indent="0" algn="ctr" rtl="0">
                <a:lnSpc>
                  <a:spcPct val="90000"/>
                </a:lnSpc>
                <a:spcBef>
                  <a:spcPts val="0"/>
                </a:spcBef>
                <a:spcAft>
                  <a:spcPts val="0"/>
                </a:spcAft>
                <a:buClr>
                  <a:schemeClr val="lt1"/>
                </a:buClr>
                <a:buSzPts val="1800"/>
                <a:buFont typeface="Calibri"/>
                <a:buNone/>
              </a:pPr>
              <a:endParaRPr dirty="0"/>
            </a:p>
          </p:txBody>
        </p:sp>
        <p:sp>
          <p:nvSpPr>
            <p:cNvPr id="286" name="Google Shape;286;p6"/>
            <p:cNvSpPr/>
            <p:nvPr/>
          </p:nvSpPr>
          <p:spPr>
            <a:xfrm rot="10800000">
              <a:off x="2470221" y="4157717"/>
              <a:ext cx="3328137" cy="516731"/>
            </a:xfrm>
            <a:prstGeom prst="rightArrow">
              <a:avLst>
                <a:gd name="adj1" fmla="val 60000"/>
                <a:gd name="adj2" fmla="val 50000"/>
              </a:avLst>
            </a:prstGeom>
            <a:solidFill>
              <a:srgbClr val="A8B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txBox="1"/>
            <p:nvPr/>
          </p:nvSpPr>
          <p:spPr>
            <a:xfrm>
              <a:off x="2625240" y="4261063"/>
              <a:ext cx="3173118" cy="31003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500"/>
                <a:buFont typeface="Calibri"/>
                <a:buNone/>
              </a:pPr>
              <a:endParaRPr sz="1500" b="0" i="0" u="none" strike="noStrike" cap="none">
                <a:solidFill>
                  <a:schemeClr val="lt1"/>
                </a:solidFill>
                <a:latin typeface="Calibri"/>
                <a:ea typeface="Calibri"/>
                <a:cs typeface="Calibri"/>
                <a:sym typeface="Calibri"/>
              </a:endParaRPr>
            </a:p>
          </p:txBody>
        </p:sp>
        <p:sp>
          <p:nvSpPr>
            <p:cNvPr id="288" name="Google Shape;288;p6"/>
            <p:cNvSpPr/>
            <p:nvPr/>
          </p:nvSpPr>
          <p:spPr>
            <a:xfrm>
              <a:off x="123840" y="3875729"/>
              <a:ext cx="2083593" cy="1250156"/>
            </a:xfrm>
            <a:prstGeom prst="roundRect">
              <a:avLst>
                <a:gd name="adj" fmla="val 10000"/>
              </a:avLst>
            </a:prstGeom>
            <a:solidFill>
              <a:srgbClr val="0061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txBox="1"/>
            <p:nvPr/>
          </p:nvSpPr>
          <p:spPr>
            <a:xfrm>
              <a:off x="160456" y="3912345"/>
              <a:ext cx="2010361" cy="1176924"/>
            </a:xfrm>
            <a:prstGeom prst="rect">
              <a:avLst/>
            </a:prstGeom>
            <a:noFill/>
            <a:ln>
              <a:noFill/>
            </a:ln>
          </p:spPr>
          <p:txBody>
            <a:bodyPr spcFirstLastPara="1" wrap="square" lIns="68575" tIns="68575" rIns="68575" bIns="68575" anchor="ctr" anchorCtr="0">
              <a:noAutofit/>
            </a:bodyPr>
            <a:lstStyle/>
            <a:p>
              <a:pPr lvl="0" algn="ctr" eaLnBrk="0" fontAlgn="base" hangingPunct="0">
                <a:spcBef>
                  <a:spcPct val="0"/>
                </a:spcBef>
                <a:spcAft>
                  <a:spcPct val="0"/>
                </a:spcAft>
                <a:buClrTx/>
              </a:pPr>
              <a:r>
                <a:rPr lang="ar-SA" altLang="en-US" sz="1800" dirty="0">
                  <a:solidFill>
                    <a:schemeClr val="bg1"/>
                  </a:solidFill>
                  <a:latin typeface="inherit"/>
                  <a:cs typeface="Arial" panose="020B0604020202020204" pitchFamily="34" charset="0"/>
                </a:rPr>
                <a:t>لمتابعة والمراقبة والمراجعة</a:t>
              </a:r>
              <a:endParaRPr lang="en-US" altLang="en-US" sz="1100" dirty="0">
                <a:solidFill>
                  <a:schemeClr val="bg1"/>
                </a:solidFill>
              </a:endParaRPr>
            </a:p>
          </p:txBody>
        </p:sp>
        <p:sp>
          <p:nvSpPr>
            <p:cNvPr id="290" name="Google Shape;290;p6"/>
            <p:cNvSpPr/>
            <p:nvPr/>
          </p:nvSpPr>
          <p:spPr>
            <a:xfrm rot="-5398515">
              <a:off x="973131" y="3264267"/>
              <a:ext cx="385857" cy="516731"/>
            </a:xfrm>
            <a:prstGeom prst="rightArrow">
              <a:avLst>
                <a:gd name="adj1" fmla="val 60000"/>
                <a:gd name="adj2" fmla="val 50000"/>
              </a:avLst>
            </a:prstGeom>
            <a:solidFill>
              <a:srgbClr val="A8B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txBox="1"/>
            <p:nvPr/>
          </p:nvSpPr>
          <p:spPr>
            <a:xfrm rot="1485">
              <a:off x="1011015" y="3445460"/>
              <a:ext cx="310039" cy="2701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500"/>
                <a:buFont typeface="Calibri"/>
                <a:buNone/>
              </a:pPr>
              <a:endParaRPr sz="1500" b="0" i="0" u="none" strike="noStrike" cap="none">
                <a:solidFill>
                  <a:schemeClr val="lt1"/>
                </a:solidFill>
                <a:latin typeface="Calibri"/>
                <a:ea typeface="Calibri"/>
                <a:cs typeface="Calibri"/>
                <a:sym typeface="Calibri"/>
              </a:endParaRPr>
            </a:p>
          </p:txBody>
        </p:sp>
        <p:sp>
          <p:nvSpPr>
            <p:cNvPr id="292" name="Google Shape;292;p6"/>
            <p:cNvSpPr/>
            <p:nvPr/>
          </p:nvSpPr>
          <p:spPr>
            <a:xfrm>
              <a:off x="124695" y="1897540"/>
              <a:ext cx="2083593" cy="1250156"/>
            </a:xfrm>
            <a:prstGeom prst="roundRect">
              <a:avLst>
                <a:gd name="adj" fmla="val 10000"/>
              </a:avLst>
            </a:prstGeom>
            <a:solidFill>
              <a:srgbClr val="0061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txBox="1"/>
            <p:nvPr/>
          </p:nvSpPr>
          <p:spPr>
            <a:xfrm>
              <a:off x="161311" y="1934156"/>
              <a:ext cx="2010361" cy="1176924"/>
            </a:xfrm>
            <a:prstGeom prst="rect">
              <a:avLst/>
            </a:prstGeom>
            <a:noFill/>
            <a:ln>
              <a:noFill/>
            </a:ln>
          </p:spPr>
          <p:txBody>
            <a:bodyPr spcFirstLastPara="1" wrap="square" lIns="68575" tIns="68575" rIns="68575" bIns="68575" anchor="ctr" anchorCtr="0">
              <a:noAutofit/>
            </a:bodyPr>
            <a:lstStyle/>
            <a:p>
              <a:pPr lvl="0" algn="ctr" eaLnBrk="0" fontAlgn="base" hangingPunct="0">
                <a:spcBef>
                  <a:spcPct val="0"/>
                </a:spcBef>
                <a:spcAft>
                  <a:spcPct val="0"/>
                </a:spcAft>
                <a:buClrTx/>
              </a:pPr>
              <a:r>
                <a:rPr lang="ar-SA" altLang="en-US" sz="1800" dirty="0">
                  <a:solidFill>
                    <a:schemeClr val="bg1"/>
                  </a:solidFill>
                  <a:latin typeface="inherit"/>
                  <a:cs typeface="Arial" panose="020B0604020202020204" pitchFamily="34" charset="0"/>
                </a:rPr>
                <a:t>إغلاق الحالة</a:t>
              </a:r>
              <a:endParaRPr lang="en-US" altLang="en-US" sz="1100" dirty="0">
                <a:solidFill>
                  <a:schemeClr val="bg1"/>
                </a:solidFill>
              </a:endParaRPr>
            </a:p>
          </p:txBody>
        </p:sp>
      </p:grpSp>
      <p:sp>
        <p:nvSpPr>
          <p:cNvPr id="294" name="Google Shape;294;p6"/>
          <p:cNvSpPr/>
          <p:nvPr/>
        </p:nvSpPr>
        <p:spPr>
          <a:xfrm rot="-2263542">
            <a:off x="3455733" y="3570307"/>
            <a:ext cx="4586112" cy="313994"/>
          </a:xfrm>
          <a:prstGeom prst="rightArrow">
            <a:avLst>
              <a:gd name="adj1" fmla="val 50000"/>
              <a:gd name="adj2" fmla="val 50000"/>
            </a:avLst>
          </a:prstGeom>
          <a:solidFill>
            <a:srgbClr val="A8BE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latin typeface="Calibri"/>
              <a:ea typeface="Calibri"/>
              <a:cs typeface="Calibri"/>
              <a:sym typeface="Calibri"/>
            </a:endParaRPr>
          </a:p>
        </p:txBody>
      </p:sp>
      <p:sp>
        <p:nvSpPr>
          <p:cNvPr id="2" name="Rectangle 1">
            <a:extLst>
              <a:ext uri="{FF2B5EF4-FFF2-40B4-BE49-F238E27FC236}">
                <a16:creationId xmlns:a16="http://schemas.microsoft.com/office/drawing/2014/main" id="{7FD36C78-68FE-4FBE-9BE1-202B9996FF28}"/>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985DEE57-54D9-4427-A94C-461CF4B9FC02}"/>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BDC3FC36-F9C6-4941-A01F-48C75793A1B4}"/>
              </a:ext>
            </a:extLst>
          </p:cNvPr>
          <p:cNvSpPr>
            <a:spLocks noChangeArrowheads="1"/>
          </p:cNvSpPr>
          <p:nvPr/>
        </p:nvSpPr>
        <p:spPr bwMode="auto">
          <a:xfrm>
            <a:off x="51036" y="-17876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16923D1E-F486-4E82-A439-FD72A15B4B8A}"/>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47D4DD55-C375-4F7E-BCDC-931DAB018EB0}"/>
              </a:ext>
            </a:extLst>
          </p:cNvPr>
          <p:cNvSpPr>
            <a:spLocks noChangeArrowheads="1"/>
          </p:cNvSpPr>
          <p:nvPr/>
        </p:nvSpPr>
        <p:spPr bwMode="auto">
          <a:xfrm>
            <a:off x="657968" y="44769"/>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16C07208-7753-490D-9491-84B7EEB26906}"/>
              </a:ext>
            </a:extLst>
          </p:cNvPr>
          <p:cNvSpPr>
            <a:spLocks noChangeArrowheads="1"/>
          </p:cNvSpPr>
          <p:nvPr/>
        </p:nvSpPr>
        <p:spPr bwMode="auto">
          <a:xfrm>
            <a:off x="0" y="-30771"/>
            <a:ext cx="48090" cy="51874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SA" altLang="en-US" sz="1800" b="0" i="0" u="none" strike="noStrike" cap="none" normalizeH="0" baseline="0" dirty="0">
                <a:ln>
                  <a:noFill/>
                </a:ln>
                <a:solidFill>
                  <a:srgbClr val="202124"/>
                </a:solidFill>
                <a:effectLst/>
                <a:latin typeface="inherit"/>
                <a:cs typeface="Arial" panose="020B0604020202020204" pitchFamily="34" charset="0"/>
              </a:rPr>
              <a:t>ا</a:t>
            </a: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A417EDA6-1DED-4A1A-8850-CB0C384E55A8}"/>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D3225F8A-76C8-412A-9C73-F52F8450CD98}"/>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7"/>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fontScale="90000"/>
          </a:bodyPr>
          <a:lstStyle/>
          <a:p>
            <a:r>
              <a:rPr lang="ar-SA" altLang="en-US" dirty="0"/>
              <a:t>الاتصال المبدئي وتحديد الهوية</a:t>
            </a:r>
            <a:br>
              <a:rPr lang="en-US" altLang="en-US" sz="1800" b="0" dirty="0">
                <a:solidFill>
                  <a:schemeClr val="tx1"/>
                </a:solidFill>
              </a:rPr>
            </a:br>
            <a:endParaRPr dirty="0"/>
          </a:p>
        </p:txBody>
      </p:sp>
      <p:sp>
        <p:nvSpPr>
          <p:cNvPr id="2" name="Rectangle 1">
            <a:extLst>
              <a:ext uri="{FF2B5EF4-FFF2-40B4-BE49-F238E27FC236}">
                <a16:creationId xmlns:a16="http://schemas.microsoft.com/office/drawing/2014/main" id="{45896B77-D71B-40BE-8AA7-DDDC686959FB}"/>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8"/>
          <p:cNvSpPr txBox="1">
            <a:spLocks noGrp="1"/>
          </p:cNvSpPr>
          <p:nvPr>
            <p:ph type="title"/>
          </p:nvPr>
        </p:nvSpPr>
        <p:spPr>
          <a:xfrm>
            <a:off x="656023" y="365126"/>
            <a:ext cx="10515600" cy="1325563"/>
          </a:xfrm>
          <a:prstGeom prst="rect">
            <a:avLst/>
          </a:prstGeom>
          <a:noFill/>
          <a:ln>
            <a:noFill/>
          </a:ln>
        </p:spPr>
        <p:txBody>
          <a:bodyPr spcFirstLastPara="1" wrap="square" lIns="91425" tIns="45700" rIns="91425" bIns="45700" anchor="ctr" anchorCtr="0">
            <a:normAutofit/>
          </a:bodyPr>
          <a:lstStyle/>
          <a:p>
            <a:pPr algn="r"/>
            <a:r>
              <a:rPr lang="ar-SA" altLang="en-US" dirty="0"/>
              <a:t>إعادة تحديد عمالة الأطفال: نقاط الاتصال</a:t>
            </a:r>
            <a:r>
              <a:rPr lang="en-US" altLang="en-US" dirty="0"/>
              <a:t> </a:t>
            </a:r>
            <a:br>
              <a:rPr lang="en-US" altLang="en-US" b="0" dirty="0">
                <a:solidFill>
                  <a:schemeClr val="tx1"/>
                </a:solidFill>
                <a:latin typeface="Arial" panose="020B0604020202020204" pitchFamily="34" charset="0"/>
              </a:rPr>
            </a:br>
            <a:r>
              <a:rPr lang="ar-JO" dirty="0"/>
              <a:t>   </a:t>
            </a:r>
            <a:endParaRPr dirty="0"/>
          </a:p>
        </p:txBody>
      </p:sp>
      <p:sp>
        <p:nvSpPr>
          <p:cNvPr id="306" name="Google Shape;306;p8"/>
          <p:cNvSpPr txBox="1">
            <a:spLocks noGrp="1"/>
          </p:cNvSpPr>
          <p:nvPr>
            <p:ph type="body" idx="2"/>
          </p:nvPr>
        </p:nvSpPr>
        <p:spPr>
          <a:xfrm>
            <a:off x="489768" y="1856943"/>
            <a:ext cx="11535977" cy="4834803"/>
          </a:xfrm>
          <a:prstGeom prst="rect">
            <a:avLst/>
          </a:prstGeom>
          <a:noFill/>
          <a:ln>
            <a:noFill/>
          </a:ln>
        </p:spPr>
        <p:txBody>
          <a:bodyPr spcFirstLastPara="1" wrap="square" lIns="91425" tIns="45700" rIns="91425" bIns="45700" anchor="t" anchorCtr="0">
            <a:noAutofit/>
          </a:bodyPr>
          <a:lstStyle/>
          <a:p>
            <a:pPr marL="342900" indent="-342900" algn="r" rtl="1" eaLnBrk="0" fontAlgn="base" hangingPunct="0">
              <a:lnSpc>
                <a:spcPct val="100000"/>
              </a:lnSpc>
              <a:spcBef>
                <a:spcPct val="0"/>
              </a:spcBef>
              <a:spcAft>
                <a:spcPct val="0"/>
              </a:spcAft>
              <a:buClrTx/>
              <a:buSzTx/>
            </a:pPr>
            <a:r>
              <a:rPr lang="ar-SA" altLang="en-US" sz="2400" dirty="0">
                <a:solidFill>
                  <a:srgbClr val="202124"/>
                </a:solidFill>
                <a:latin typeface="inherit"/>
                <a:cs typeface="Arial" panose="020B0604020202020204" pitchFamily="34" charset="0"/>
              </a:rPr>
              <a:t>لمدارس ومقدمو الخدمات المحلية والإنسانية و</a:t>
            </a:r>
            <a:endParaRPr lang="ar-JO" altLang="en-US" sz="2400" dirty="0">
              <a:solidFill>
                <a:srgbClr val="202124"/>
              </a:solidFill>
              <a:latin typeface="inherit"/>
              <a:cs typeface="Arial" panose="020B0604020202020204" pitchFamily="34" charset="0"/>
            </a:endParaRPr>
          </a:p>
          <a:p>
            <a:pPr marL="342900" indent="-342900" algn="r" rtl="1" eaLnBrk="0" fontAlgn="base" hangingPunct="0">
              <a:lnSpc>
                <a:spcPct val="100000"/>
              </a:lnSpc>
              <a:spcBef>
                <a:spcPct val="0"/>
              </a:spcBef>
              <a:spcAft>
                <a:spcPct val="0"/>
              </a:spcAft>
              <a:buClrTx/>
              <a:buSzTx/>
            </a:pPr>
            <a:r>
              <a:rPr lang="ar-SA" altLang="en-US" sz="2400" dirty="0">
                <a:solidFill>
                  <a:srgbClr val="202124"/>
                </a:solidFill>
                <a:latin typeface="inherit"/>
                <a:cs typeface="Arial" panose="020B0604020202020204" pitchFamily="34" charset="0"/>
              </a:rPr>
              <a:t>العيادات الصحية والتوزيعات التواصل المجتمعي ، </a:t>
            </a:r>
            <a:endParaRPr lang="ar-JO" altLang="en-US" sz="2400" dirty="0">
              <a:solidFill>
                <a:srgbClr val="202124"/>
              </a:solidFill>
              <a:latin typeface="inherit"/>
              <a:cs typeface="Arial" panose="020B0604020202020204" pitchFamily="34" charset="0"/>
            </a:endParaRPr>
          </a:p>
          <a:p>
            <a:pPr marL="342900" indent="-342900" algn="r" rtl="1" eaLnBrk="0" fontAlgn="base" hangingPunct="0">
              <a:lnSpc>
                <a:spcPct val="100000"/>
              </a:lnSpc>
              <a:spcBef>
                <a:spcPct val="0"/>
              </a:spcBef>
              <a:spcAft>
                <a:spcPct val="0"/>
              </a:spcAft>
              <a:buClrTx/>
              <a:buSzTx/>
            </a:pPr>
            <a:r>
              <a:rPr lang="ar-SA" altLang="en-US" sz="2400" dirty="0">
                <a:solidFill>
                  <a:srgbClr val="202124"/>
                </a:solidFill>
                <a:latin typeface="inherit"/>
                <a:cs typeface="Arial" panose="020B0604020202020204" pitchFamily="34" charset="0"/>
              </a:rPr>
              <a:t>الهياكل المجتمعية ، ا</a:t>
            </a:r>
            <a:endParaRPr lang="ar-JO" altLang="en-US" sz="2400" dirty="0">
              <a:solidFill>
                <a:srgbClr val="202124"/>
              </a:solidFill>
              <a:latin typeface="inherit"/>
              <a:cs typeface="Arial" panose="020B0604020202020204" pitchFamily="34" charset="0"/>
            </a:endParaRPr>
          </a:p>
          <a:p>
            <a:pPr marL="342900" indent="-342900" algn="r" rtl="1" eaLnBrk="0" fontAlgn="base" hangingPunct="0">
              <a:lnSpc>
                <a:spcPct val="100000"/>
              </a:lnSpc>
              <a:spcBef>
                <a:spcPct val="0"/>
              </a:spcBef>
              <a:spcAft>
                <a:spcPct val="0"/>
              </a:spcAft>
              <a:buClrTx/>
              <a:buSzTx/>
            </a:pPr>
            <a:r>
              <a:rPr lang="ar-SA" altLang="en-US" sz="2400" dirty="0">
                <a:solidFill>
                  <a:srgbClr val="202124"/>
                </a:solidFill>
                <a:latin typeface="inherit"/>
                <a:cs typeface="Arial" panose="020B0604020202020204" pitchFamily="34" charset="0"/>
              </a:rPr>
              <a:t>لقادة الدينيون / المجتمعيون مراكز مجتمعية ، مساحات آمنة ، مراكز متعددة الخدمات ، </a:t>
            </a:r>
            <a:endParaRPr lang="ar-JO" altLang="en-US" sz="2400" dirty="0">
              <a:solidFill>
                <a:srgbClr val="202124"/>
              </a:solidFill>
              <a:latin typeface="inherit"/>
              <a:cs typeface="Arial" panose="020B0604020202020204" pitchFamily="34" charset="0"/>
            </a:endParaRPr>
          </a:p>
          <a:p>
            <a:pPr marL="342900" indent="-342900" algn="r" rtl="1" eaLnBrk="0" fontAlgn="base" hangingPunct="0">
              <a:lnSpc>
                <a:spcPct val="100000"/>
              </a:lnSpc>
              <a:spcBef>
                <a:spcPct val="0"/>
              </a:spcBef>
              <a:spcAft>
                <a:spcPct val="0"/>
              </a:spcAft>
              <a:buClrTx/>
              <a:buSzTx/>
            </a:pPr>
            <a:r>
              <a:rPr lang="ar-SA" altLang="en-US" sz="2400" dirty="0">
                <a:solidFill>
                  <a:srgbClr val="202124"/>
                </a:solidFill>
                <a:latin typeface="inherit"/>
                <a:cs typeface="Arial" panose="020B0604020202020204" pitchFamily="34" charset="0"/>
              </a:rPr>
              <a:t>أنشطة جماعية العمل مع أرباب العمل وجمعيات أصحاب العمل والنقابات العمالية </a:t>
            </a:r>
            <a:endParaRPr lang="ar-JO" altLang="en-US" sz="2400" dirty="0">
              <a:solidFill>
                <a:srgbClr val="202124"/>
              </a:solidFill>
              <a:latin typeface="inherit"/>
              <a:cs typeface="Arial" panose="020B0604020202020204" pitchFamily="34" charset="0"/>
            </a:endParaRPr>
          </a:p>
          <a:p>
            <a:pPr marL="342900" indent="-342900" algn="r" rtl="1" eaLnBrk="0" fontAlgn="base" hangingPunct="0">
              <a:lnSpc>
                <a:spcPct val="100000"/>
              </a:lnSpc>
              <a:spcBef>
                <a:spcPct val="0"/>
              </a:spcBef>
              <a:spcAft>
                <a:spcPct val="0"/>
              </a:spcAft>
              <a:buClrTx/>
              <a:buSzTx/>
            </a:pPr>
            <a:r>
              <a:rPr lang="ar-SA" altLang="en-US" sz="2400" dirty="0">
                <a:solidFill>
                  <a:srgbClr val="202124"/>
                </a:solidFill>
                <a:latin typeface="inherit"/>
                <a:cs typeface="Arial" panose="020B0604020202020204" pitchFamily="34" charset="0"/>
              </a:rPr>
              <a:t>الاتصال بالأطفال في مكان العمل أو المحلات التجارية أو الشوارع أو الحقول العمل مع الأطفال في السابق في عمالة الأطفال (التواصل أو شبكات الأقران)</a:t>
            </a:r>
            <a:endParaRPr lang="ar-JO" altLang="en-US" sz="2400" dirty="0">
              <a:solidFill>
                <a:srgbClr val="202124"/>
              </a:solidFill>
              <a:latin typeface="inherit"/>
              <a:cs typeface="Arial" panose="020B0604020202020204" pitchFamily="34" charset="0"/>
            </a:endParaRPr>
          </a:p>
          <a:p>
            <a:pPr marL="342900" indent="-342900" algn="r" rtl="1" eaLnBrk="0" fontAlgn="base" hangingPunct="0">
              <a:lnSpc>
                <a:spcPct val="100000"/>
              </a:lnSpc>
              <a:spcBef>
                <a:spcPct val="0"/>
              </a:spcBef>
              <a:spcAft>
                <a:spcPct val="0"/>
              </a:spcAft>
              <a:buClrTx/>
              <a:buSzTx/>
            </a:pPr>
            <a:r>
              <a:rPr lang="ar-SA" altLang="en-US" sz="2400" dirty="0">
                <a:solidFill>
                  <a:srgbClr val="202124"/>
                </a:solidFill>
                <a:latin typeface="inherit"/>
                <a:cs typeface="Arial" panose="020B0604020202020204" pitchFamily="34" charset="0"/>
              </a:rPr>
              <a:t> أنظمة المراقبة الحالية (عمالة الأطفال / حماية الطفل / إدارة المخيم) التنميط أو التقييم على مستوى المجتمع الرعاية الاجتماعية والمساعدة / برامج</a:t>
            </a:r>
            <a:endParaRPr lang="ar-JO" altLang="en-US" sz="2400" dirty="0">
              <a:solidFill>
                <a:srgbClr val="202124"/>
              </a:solidFill>
              <a:latin typeface="inherit"/>
              <a:cs typeface="Arial" panose="020B0604020202020204" pitchFamily="34" charset="0"/>
            </a:endParaRPr>
          </a:p>
          <a:p>
            <a:pPr marL="342900" indent="-342900" algn="r" rtl="1" eaLnBrk="0" fontAlgn="base" hangingPunct="0">
              <a:lnSpc>
                <a:spcPct val="100000"/>
              </a:lnSpc>
              <a:spcBef>
                <a:spcPct val="0"/>
              </a:spcBef>
              <a:spcAft>
                <a:spcPct val="0"/>
              </a:spcAft>
              <a:buClrTx/>
              <a:buSzTx/>
            </a:pPr>
            <a:r>
              <a:rPr lang="en-US" altLang="en-US" sz="2400" dirty="0">
                <a:solidFill>
                  <a:srgbClr val="202124"/>
                </a:solidFill>
                <a:latin typeface="inherit"/>
                <a:cs typeface="Arial" panose="020B0604020202020204" pitchFamily="34" charset="0"/>
              </a:rPr>
              <a:t> CVA / FSL </a:t>
            </a:r>
            <a:r>
              <a:rPr lang="ar-SA" altLang="en-US" sz="2400" dirty="0">
                <a:solidFill>
                  <a:srgbClr val="202124"/>
                </a:solidFill>
                <a:latin typeface="inherit"/>
                <a:cs typeface="Arial" panose="020B0604020202020204" pitchFamily="34" charset="0"/>
              </a:rPr>
              <a:t>نقاط إنفاذ القانون أو الحدود أو التسجيل أو الوصول (النازحون / اللاجئون / الأطفال غير المصحوبين)</a:t>
            </a:r>
            <a:r>
              <a:rPr lang="en-US" altLang="en-US" sz="1400" dirty="0">
                <a:solidFill>
                  <a:schemeClr val="tx1"/>
                </a:solidFill>
              </a:rPr>
              <a:t> </a:t>
            </a:r>
            <a:endParaRPr lang="en-US" altLang="en-US" sz="2400" dirty="0">
              <a:solidFill>
                <a:schemeClr val="tx1"/>
              </a:solidFill>
              <a:latin typeface="Arial" panose="020B0604020202020204" pitchFamily="34" charset="0"/>
            </a:endParaRPr>
          </a:p>
          <a:p>
            <a:pPr marL="0" lvl="0" indent="0" algn="l" rtl="0">
              <a:lnSpc>
                <a:spcPct val="90000"/>
              </a:lnSpc>
              <a:spcBef>
                <a:spcPts val="1000"/>
              </a:spcBef>
              <a:spcAft>
                <a:spcPts val="0"/>
              </a:spcAft>
              <a:buSzPts val="2400"/>
              <a:buNone/>
            </a:pPr>
            <a:endParaRPr sz="2400" dirty="0">
              <a:latin typeface="Helvetica Neue"/>
              <a:ea typeface="Helvetica Neue"/>
              <a:cs typeface="Helvetica Neue"/>
              <a:sym typeface="Helvetica Neue"/>
            </a:endParaRPr>
          </a:p>
        </p:txBody>
      </p:sp>
      <p:sp>
        <p:nvSpPr>
          <p:cNvPr id="307" name="Google Shape;307;p8"/>
          <p:cNvSpPr/>
          <p:nvPr/>
        </p:nvSpPr>
        <p:spPr>
          <a:xfrm>
            <a:off x="-6083365" y="474345"/>
            <a:ext cx="6096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0B869121-C279-4BC8-92C7-34005E044F7D}"/>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7AA24D2B-AA9F-4607-9E21-F9B1DB63CFEE}"/>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9"/>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ar-JO" dirty="0"/>
              <a:t>مناقشة </a:t>
            </a:r>
            <a:endParaRPr dirty="0"/>
          </a:p>
        </p:txBody>
      </p:sp>
      <p:sp>
        <p:nvSpPr>
          <p:cNvPr id="314" name="Google Shape;314;p9"/>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accent6"/>
              </a:buClr>
              <a:buSzPts val="2800"/>
              <a:buNone/>
            </a:pPr>
            <a:r>
              <a:rPr lang="ar-JO" dirty="0"/>
              <a:t>في مجموعتك: </a:t>
            </a:r>
            <a:endParaRPr dirty="0"/>
          </a:p>
        </p:txBody>
      </p:sp>
      <p:sp>
        <p:nvSpPr>
          <p:cNvPr id="315" name="Google Shape;315;p9"/>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fontScale="62500" lnSpcReduction="20000"/>
          </a:bodyPr>
          <a:lstStyle/>
          <a:p>
            <a:pPr algn="r" rtl="1"/>
            <a:r>
              <a:rPr lang="ar-JO" dirty="0"/>
              <a:t>ن</a:t>
            </a:r>
            <a:r>
              <a:rPr lang="ar-SA" dirty="0"/>
              <a:t>اقش ما يحدث حاليًا في السياق عندما يتم تحديد طفل في عمالة الأطفال؟ ناقش إيجابيات وسلبيات:</a:t>
            </a:r>
            <a:endParaRPr lang="en-US" dirty="0"/>
          </a:p>
          <a:p>
            <a:pPr algn="r" rtl="1">
              <a:buFont typeface="Courier New" panose="02070309020205020404" pitchFamily="49" charset="0"/>
              <a:buChar char="o"/>
            </a:pPr>
            <a:r>
              <a:rPr lang="ar-SA" dirty="0"/>
              <a:t>ما إذا كانت هناك معايير للوصول إلى خدمات إدارة الحالة.</a:t>
            </a:r>
            <a:endParaRPr lang="en-US" dirty="0"/>
          </a:p>
          <a:p>
            <a:pPr algn="r" rtl="1">
              <a:buFont typeface="Courier New" panose="02070309020205020404" pitchFamily="49" charset="0"/>
              <a:buChar char="o"/>
            </a:pPr>
            <a:r>
              <a:rPr lang="ar-SA" dirty="0"/>
              <a:t>هل هي نشطة أم سلبية؟</a:t>
            </a:r>
            <a:endParaRPr lang="en-US" dirty="0"/>
          </a:p>
          <a:p>
            <a:pPr algn="r" rtl="1">
              <a:buFont typeface="Courier New" panose="02070309020205020404" pitchFamily="49" charset="0"/>
              <a:buChar char="o"/>
            </a:pPr>
            <a:r>
              <a:rPr lang="ar-SA" dirty="0"/>
              <a:t>هل يُحدث فرقًا في تحديد هوية الطفل في البداية؟ (الوكالات والقطاعات؟)</a:t>
            </a:r>
            <a:endParaRPr lang="en-US" dirty="0"/>
          </a:p>
          <a:p>
            <a:pPr algn="r" rtl="1">
              <a:buFont typeface="Courier New" panose="02070309020205020404" pitchFamily="49" charset="0"/>
              <a:buChar char="o"/>
            </a:pPr>
            <a:r>
              <a:rPr lang="ar-SA" dirty="0"/>
              <a:t>ماذا يحدث عندما لا يستوفي الطفل معايير إدارة الحالة؟</a:t>
            </a:r>
            <a:endParaRPr lang="en-US" dirty="0"/>
          </a:p>
          <a:p>
            <a:pPr algn="r" rtl="1"/>
            <a:r>
              <a:rPr lang="ar-SA" dirty="0"/>
              <a:t>ناقش ما يحدث حاليًا في السياق عندما يتم تحديد طفل في عمالة الأطفال؟ ناقش إيجابيات وسلبيات:</a:t>
            </a:r>
            <a:endParaRPr lang="en-US" dirty="0"/>
          </a:p>
          <a:p>
            <a:pPr algn="r" rtl="1">
              <a:buFont typeface="Courier New" panose="02070309020205020404" pitchFamily="49" charset="0"/>
              <a:buChar char="o"/>
            </a:pPr>
            <a:r>
              <a:rPr lang="ar-SA" dirty="0"/>
              <a:t>ما إذا كانت هناك معايير للوصول إلى خدمات إدارة الحالة.</a:t>
            </a:r>
            <a:endParaRPr lang="en-US" dirty="0"/>
          </a:p>
          <a:p>
            <a:pPr algn="r" rtl="1">
              <a:buFont typeface="Courier New" panose="02070309020205020404" pitchFamily="49" charset="0"/>
              <a:buChar char="o"/>
            </a:pPr>
            <a:r>
              <a:rPr lang="ar-SA" dirty="0"/>
              <a:t>هل هي نشطة أم سلبية؟</a:t>
            </a:r>
            <a:endParaRPr lang="en-US" dirty="0"/>
          </a:p>
          <a:p>
            <a:pPr algn="r" rtl="1">
              <a:buFont typeface="Courier New" panose="02070309020205020404" pitchFamily="49" charset="0"/>
              <a:buChar char="o"/>
            </a:pPr>
            <a:r>
              <a:rPr lang="ar-SA" dirty="0"/>
              <a:t>هل يُحدث فرقًا في تحديد هوية الطفل في البداية؟ (الوكالات والقطاعات؟)</a:t>
            </a:r>
            <a:endParaRPr lang="en-US" dirty="0"/>
          </a:p>
          <a:p>
            <a:pPr algn="r" rtl="1"/>
            <a:r>
              <a:rPr lang="ar-SA" dirty="0"/>
              <a:t>ماذا يحدث عندما لا يستوفي الطفل معايير إدارة الحالة؟</a:t>
            </a:r>
            <a:endParaRPr lang="en-US" dirty="0"/>
          </a:p>
          <a:p>
            <a:pPr rtl="1"/>
            <a:r>
              <a:rPr lang="en-US" dirty="0"/>
              <a:t> </a:t>
            </a:r>
          </a:p>
          <a:p>
            <a:pPr marL="0" lvl="0" indent="0" algn="l" rtl="0">
              <a:lnSpc>
                <a:spcPct val="90000"/>
              </a:lnSpc>
              <a:spcBef>
                <a:spcPts val="1000"/>
              </a:spcBef>
              <a:spcAft>
                <a:spcPts val="0"/>
              </a:spcAft>
              <a:buSzPts val="2800"/>
              <a:buNone/>
            </a:pPr>
            <a:endParaRPr dirty="0"/>
          </a:p>
        </p:txBody>
      </p:sp>
      <p:pic>
        <p:nvPicPr>
          <p:cNvPr id="316" name="Google Shape;316;p9"/>
          <p:cNvPicPr preferRelativeResize="0"/>
          <p:nvPr/>
        </p:nvPicPr>
        <p:blipFill rotWithShape="1">
          <a:blip r:embed="rId3">
            <a:alphaModFix/>
          </a:blip>
          <a:srcRect/>
          <a:stretch/>
        </p:blipFill>
        <p:spPr>
          <a:xfrm>
            <a:off x="9825279" y="349781"/>
            <a:ext cx="1435100" cy="939800"/>
          </a:xfrm>
          <a:prstGeom prst="rect">
            <a:avLst/>
          </a:prstGeom>
          <a:noFill/>
          <a:ln>
            <a:noFill/>
          </a:ln>
        </p:spPr>
      </p:pic>
      <p:sp>
        <p:nvSpPr>
          <p:cNvPr id="2" name="Rectangle 1">
            <a:extLst>
              <a:ext uri="{FF2B5EF4-FFF2-40B4-BE49-F238E27FC236}">
                <a16:creationId xmlns:a16="http://schemas.microsoft.com/office/drawing/2014/main" id="{89C8C185-8CE6-403E-8127-069CB681485B}"/>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77B4C53C86B1F40A92CD9832A80CEAE" ma:contentTypeVersion="13" ma:contentTypeDescription="Create a new document." ma:contentTypeScope="" ma:versionID="8002b444c16ed735c11228ef751b705b">
  <xsd:schema xmlns:xsd="http://www.w3.org/2001/XMLSchema" xmlns:xs="http://www.w3.org/2001/XMLSchema" xmlns:p="http://schemas.microsoft.com/office/2006/metadata/properties" xmlns:ns3="056d2553-4f7f-48e9-902d-53fddbb56555" xmlns:ns4="743aac3a-062c-41c4-b28a-5fd5a7bde1b5" targetNamespace="http://schemas.microsoft.com/office/2006/metadata/properties" ma:root="true" ma:fieldsID="6f7738554a664d7f1f2eda13eaca7b7f" ns3:_="" ns4:_="">
    <xsd:import namespace="056d2553-4f7f-48e9-902d-53fddbb56555"/>
    <xsd:import namespace="743aac3a-062c-41c4-b28a-5fd5a7bde1b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6d2553-4f7f-48e9-902d-53fddbb5655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3aac3a-062c-41c4-b28a-5fd5a7bde1b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8AB308-2FD6-464F-8430-451B11F590ED}">
  <ds:schemaRefs>
    <ds:schemaRef ds:uri="http://schemas.microsoft.com/sharepoint/v3/contenttype/forms"/>
  </ds:schemaRefs>
</ds:datastoreItem>
</file>

<file path=customXml/itemProps2.xml><?xml version="1.0" encoding="utf-8"?>
<ds:datastoreItem xmlns:ds="http://schemas.openxmlformats.org/officeDocument/2006/customXml" ds:itemID="{4B8A4142-7EF5-40F5-95AD-9D0B52A52A19}">
  <ds:schemaRefs>
    <ds:schemaRef ds:uri="056d2553-4f7f-48e9-902d-53fddbb56555"/>
    <ds:schemaRef ds:uri="http://purl.org/dc/terms/"/>
    <ds:schemaRef ds:uri="http://schemas.openxmlformats.org/package/2006/metadata/core-properties"/>
    <ds:schemaRef ds:uri="http://schemas.microsoft.com/office/2006/metadata/properties"/>
    <ds:schemaRef ds:uri="http://purl.org/dc/elements/1.1/"/>
    <ds:schemaRef ds:uri="743aac3a-062c-41c4-b28a-5fd5a7bde1b5"/>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7A05A9BE-42E3-4058-9241-98C4C225C8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6d2553-4f7f-48e9-902d-53fddbb56555"/>
    <ds:schemaRef ds:uri="743aac3a-062c-41c4-b28a-5fd5a7bde1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1398</TotalTime>
  <Words>6688</Words>
  <Application>Microsoft Office PowerPoint</Application>
  <PresentationFormat>Widescreen</PresentationFormat>
  <Paragraphs>474</Paragraphs>
  <Slides>49</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Helvetica Neue</vt:lpstr>
      <vt:lpstr>inherit</vt:lpstr>
      <vt:lpstr>Courier New</vt:lpstr>
      <vt:lpstr>Calibri</vt:lpstr>
      <vt:lpstr>Arial</vt:lpstr>
      <vt:lpstr>Office Theme</vt:lpstr>
      <vt:lpstr>PowerPoint Presentation</vt:lpstr>
      <vt:lpstr>PowerPoint Presentation</vt:lpstr>
      <vt:lpstr>PowerPoint Presentation</vt:lpstr>
      <vt:lpstr>PowerPoint Presentation</vt:lpstr>
      <vt:lpstr>نشاط</vt:lpstr>
      <vt:lpstr>PowerPoint Presentation</vt:lpstr>
      <vt:lpstr>الاتصال المبدئي وتحديد الهوية </vt:lpstr>
      <vt:lpstr>إعادة تحديد عمالة الأطفال: نقاط الاتصال     </vt:lpstr>
      <vt:lpstr>مناقشة </vt:lpstr>
      <vt:lpstr>PowerPoint Presentation</vt:lpstr>
      <vt:lpstr>PowerPoint Presentation</vt:lpstr>
      <vt:lpstr>التجسبل و التقييم المبدئي </vt:lpstr>
      <vt:lpstr>PowerPoint Presentation</vt:lpstr>
      <vt:lpstr>PowerPoint Presentation</vt:lpstr>
      <vt:lpstr>التقييم الشامل </vt:lpstr>
      <vt:lpstr>مناقشة </vt:lpstr>
      <vt:lpstr>PowerPoint Presentation</vt:lpstr>
      <vt:lpstr>PowerPoint Presentation</vt:lpstr>
      <vt:lpstr>PowerPoint Presentation</vt:lpstr>
      <vt:lpstr>النشاط : حدد المخاطر و الأخطار </vt:lpstr>
      <vt:lpstr>PowerPoint Presentation</vt:lpstr>
      <vt:lpstr> ما الذي لاحظته ؟</vt:lpstr>
      <vt:lpstr>مهارات المراقبة </vt:lpstr>
      <vt:lpstr>النشاط: تقييم عمالة الأطفال </vt:lpstr>
      <vt:lpstr>العوامل النفسية و الإجتماعية:</vt:lpstr>
      <vt:lpstr>تقييم العوامل الفيزيائية </vt:lpstr>
      <vt:lpstr>تقييم عوامل الإعاقة </vt:lpstr>
      <vt:lpstr>تخطيط الحالة وتنفيذها </vt:lpstr>
      <vt:lpstr>تخطيط الحالة </vt:lpstr>
      <vt:lpstr>PowerPoint Presentation</vt:lpstr>
      <vt:lpstr>تخطيط الحالة: الإطار الزمني </vt:lpstr>
      <vt:lpstr>نقاش </vt:lpstr>
      <vt:lpstr>PowerPoint Presentation</vt:lpstr>
      <vt:lpstr>PowerPoint Presentation</vt:lpstr>
      <vt:lpstr>تنفيذ خطة الإحالة و الإحالة </vt:lpstr>
      <vt:lpstr>النقاش  </vt:lpstr>
      <vt:lpstr>تنفيذ خطة الحالة و الإحالة:</vt:lpstr>
      <vt:lpstr>المتابعة والمراجعة</vt:lpstr>
      <vt:lpstr>نقاش </vt:lpstr>
      <vt:lpstr>المراجعة و المتابعة</vt:lpstr>
      <vt:lpstr>المتابعة: التردد</vt:lpstr>
      <vt:lpstr>المتابعة و المراجعة: الإجراءات الرئيسية </vt:lpstr>
      <vt:lpstr>المراجعة والمتابعة: الإجراءات الرئيسية </vt:lpstr>
      <vt:lpstr>نقاش </vt:lpstr>
      <vt:lpstr>نشاط  </vt:lpstr>
      <vt:lpstr>PowerPoint Presentation</vt:lpstr>
      <vt:lpstr>المناقشة: إغلاق الحالة </vt:lpstr>
      <vt:lpstr>PowerPoint Presentation</vt:lpstr>
      <vt:lpstr>النشاط: تخطيط الحالة وتقليل الضرر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Makhadmeh, Rola</cp:lastModifiedBy>
  <cp:revision>63</cp:revision>
  <dcterms:created xsi:type="dcterms:W3CDTF">2017-12-20T18:51:03Z</dcterms:created>
  <dcterms:modified xsi:type="dcterms:W3CDTF">2022-08-01T10:52:10Z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0x010100277B4C53C86B1F40A92CD9832A80CEAE</vt:lpwstr>
  </property>
</Properties>
</file>