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NxZ/PU3fAu/+G47mV3RfIFyut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aura Mazza" userId="482ae936238f0a32" providerId="LiveId" clId="{3E2EC4CF-1614-4A10-A4D7-49D9484A2540}"/>
    <pc:docChg chg="custSel modSld">
      <pc:chgData name="María Laura Mazza" userId="482ae936238f0a32" providerId="LiveId" clId="{3E2EC4CF-1614-4A10-A4D7-49D9484A2540}" dt="2021-08-28T13:31:20.625" v="24" actId="255"/>
      <pc:docMkLst>
        <pc:docMk/>
      </pc:docMkLst>
      <pc:sldChg chg="modSp mod">
        <pc:chgData name="María Laura Mazza" userId="482ae936238f0a32" providerId="LiveId" clId="{3E2EC4CF-1614-4A10-A4D7-49D9484A2540}" dt="2021-08-28T13:31:20.625" v="24" actId="255"/>
        <pc:sldMkLst>
          <pc:docMk/>
          <pc:sldMk cId="0" sldId="256"/>
        </pc:sldMkLst>
        <pc:spChg chg="mod">
          <ac:chgData name="María Laura Mazza" userId="482ae936238f0a32" providerId="LiveId" clId="{3E2EC4CF-1614-4A10-A4D7-49D9484A2540}" dt="2021-08-28T13:31:20.625" v="24" actId="255"/>
          <ac:spMkLst>
            <pc:docMk/>
            <pc:sldMk cId="0" sldId="256"/>
            <ac:spMk id="229" creationId="{00000000-0000-0000-0000-000000000000}"/>
          </ac:spMkLst>
        </pc:spChg>
      </pc:sldChg>
      <pc:sldChg chg="modSp mod">
        <pc:chgData name="María Laura Mazza" userId="482ae936238f0a32" providerId="LiveId" clId="{3E2EC4CF-1614-4A10-A4D7-49D9484A2540}" dt="2021-08-28T12:08:26.082" v="2" actId="27636"/>
        <pc:sldMkLst>
          <pc:docMk/>
          <pc:sldMk cId="0" sldId="257"/>
        </pc:sldMkLst>
        <pc:spChg chg="mod">
          <ac:chgData name="María Laura Mazza" userId="482ae936238f0a32" providerId="LiveId" clId="{3E2EC4CF-1614-4A10-A4D7-49D9484A2540}" dt="2021-08-28T12:08:26.082" v="2" actId="27636"/>
          <ac:spMkLst>
            <pc:docMk/>
            <pc:sldMk cId="0" sldId="257"/>
            <ac:spMk id="234" creationId="{00000000-0000-0000-0000-000000000000}"/>
          </ac:spMkLst>
        </pc:spChg>
      </pc:sldChg>
      <pc:sldChg chg="modSp mod">
        <pc:chgData name="María Laura Mazza" userId="482ae936238f0a32" providerId="LiveId" clId="{3E2EC4CF-1614-4A10-A4D7-49D9484A2540}" dt="2021-08-28T12:08:41.098" v="3" actId="20577"/>
        <pc:sldMkLst>
          <pc:docMk/>
          <pc:sldMk cId="0" sldId="258"/>
        </pc:sldMkLst>
        <pc:spChg chg="mod">
          <ac:chgData name="María Laura Mazza" userId="482ae936238f0a32" providerId="LiveId" clId="{3E2EC4CF-1614-4A10-A4D7-49D9484A2540}" dt="2021-08-28T12:08:41.098" v="3" actId="20577"/>
          <ac:spMkLst>
            <pc:docMk/>
            <pc:sldMk cId="0" sldId="258"/>
            <ac:spMk id="241" creationId="{00000000-0000-0000-0000-000000000000}"/>
          </ac:spMkLst>
        </pc:spChg>
      </pc:sldChg>
      <pc:sldChg chg="modSp mod">
        <pc:chgData name="María Laura Mazza" userId="482ae936238f0a32" providerId="LiveId" clId="{3E2EC4CF-1614-4A10-A4D7-49D9484A2540}" dt="2021-08-28T12:08:52.339" v="4" actId="1076"/>
        <pc:sldMkLst>
          <pc:docMk/>
          <pc:sldMk cId="0" sldId="259"/>
        </pc:sldMkLst>
        <pc:spChg chg="mod">
          <ac:chgData name="María Laura Mazza" userId="482ae936238f0a32" providerId="LiveId" clId="{3E2EC4CF-1614-4A10-A4D7-49D9484A2540}" dt="2021-08-28T12:08:52.339" v="4" actId="1076"/>
          <ac:spMkLst>
            <pc:docMk/>
            <pc:sldMk cId="0" sldId="259"/>
            <ac:spMk id="255" creationId="{00000000-0000-0000-0000-000000000000}"/>
          </ac:spMkLst>
        </pc:spChg>
      </pc:sldChg>
      <pc:sldChg chg="modSp mod">
        <pc:chgData name="María Laura Mazza" userId="482ae936238f0a32" providerId="LiveId" clId="{3E2EC4CF-1614-4A10-A4D7-49D9484A2540}" dt="2021-08-28T12:09:19.661" v="6" actId="14100"/>
        <pc:sldMkLst>
          <pc:docMk/>
          <pc:sldMk cId="0" sldId="260"/>
        </pc:sldMkLst>
        <pc:spChg chg="mod">
          <ac:chgData name="María Laura Mazza" userId="482ae936238f0a32" providerId="LiveId" clId="{3E2EC4CF-1614-4A10-A4D7-49D9484A2540}" dt="2021-08-28T12:09:19.661" v="6" actId="14100"/>
          <ac:spMkLst>
            <pc:docMk/>
            <pc:sldMk cId="0" sldId="260"/>
            <ac:spMk id="282" creationId="{00000000-0000-0000-0000-000000000000}"/>
          </ac:spMkLst>
        </pc:spChg>
      </pc:sldChg>
      <pc:sldChg chg="modSp mod">
        <pc:chgData name="María Laura Mazza" userId="482ae936238f0a32" providerId="LiveId" clId="{3E2EC4CF-1614-4A10-A4D7-49D9484A2540}" dt="2021-08-28T12:10:31.028" v="19" actId="20577"/>
        <pc:sldMkLst>
          <pc:docMk/>
          <pc:sldMk cId="0" sldId="262"/>
        </pc:sldMkLst>
        <pc:spChg chg="mod">
          <ac:chgData name="María Laura Mazza" userId="482ae936238f0a32" providerId="LiveId" clId="{3E2EC4CF-1614-4A10-A4D7-49D9484A2540}" dt="2021-08-28T12:10:31.028" v="19" actId="20577"/>
          <ac:spMkLst>
            <pc:docMk/>
            <pc:sldMk cId="0" sldId="262"/>
            <ac:spMk id="296" creationId="{00000000-0000-0000-0000-000000000000}"/>
          </ac:spMkLst>
        </pc:spChg>
      </pc:sldChg>
      <pc:sldChg chg="modSp mod">
        <pc:chgData name="María Laura Mazza" userId="482ae936238f0a32" providerId="LiveId" clId="{3E2EC4CF-1614-4A10-A4D7-49D9484A2540}" dt="2021-08-28T13:30:52.262" v="23" actId="2710"/>
        <pc:sldMkLst>
          <pc:docMk/>
          <pc:sldMk cId="0" sldId="268"/>
        </pc:sldMkLst>
        <pc:spChg chg="mod">
          <ac:chgData name="María Laura Mazza" userId="482ae936238f0a32" providerId="LiveId" clId="{3E2EC4CF-1614-4A10-A4D7-49D9484A2540}" dt="2021-08-28T13:30:52.262" v="23" actId="2710"/>
          <ac:spMkLst>
            <pc:docMk/>
            <pc:sldMk cId="0" sldId="268"/>
            <ac:spMk id="334" creationId="{00000000-0000-0000-0000-000000000000}"/>
          </ac:spMkLst>
        </pc:spChg>
      </pc:sldChg>
      <pc:sldChg chg="modSp mod">
        <pc:chgData name="María Laura Mazza" userId="482ae936238f0a32" providerId="LiveId" clId="{3E2EC4CF-1614-4A10-A4D7-49D9484A2540}" dt="2021-08-28T12:11:30.727" v="20" actId="20577"/>
        <pc:sldMkLst>
          <pc:docMk/>
          <pc:sldMk cId="0" sldId="270"/>
        </pc:sldMkLst>
        <pc:spChg chg="mod">
          <ac:chgData name="María Laura Mazza" userId="482ae936238f0a32" providerId="LiveId" clId="{3E2EC4CF-1614-4A10-A4D7-49D9484A2540}" dt="2021-08-28T12:11:30.727" v="20" actId="20577"/>
          <ac:spMkLst>
            <pc:docMk/>
            <pc:sldMk cId="0" sldId="270"/>
            <ac:spMk id="34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21638d8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4" name="Google Shape;224;gd21638d8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ced3f6e66a_0_5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3: Trabajo con datos</a:t>
            </a:r>
          </a:p>
        </p:txBody>
      </p:sp>
      <p:sp>
        <p:nvSpPr>
          <p:cNvPr id="311" name="Google Shape;311;gced3f6e66a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f214666b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4: Promoción de la continuidad de los programas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8" name="Google Shape;318;gcf214666b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f214666bd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4: Promoción de la continuidad de los programas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24" name="Google Shape;324;gcf214666bd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ed3f6e66a_0_5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4: Promoción de la continuidad de los programas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ced3f6e66a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f214666bd_0_6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5: Planificación de contingencia</a:t>
            </a:r>
          </a:p>
        </p:txBody>
      </p:sp>
      <p:sp>
        <p:nvSpPr>
          <p:cNvPr id="337" name="Google Shape;337;gcf214666bd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f214666bd_0_8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5: Planificación de contingencia</a:t>
            </a:r>
          </a:p>
        </p:txBody>
      </p:sp>
      <p:sp>
        <p:nvSpPr>
          <p:cNvPr id="343" name="Google Shape;343;gcf214666bd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ed3f6e66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1: Bienvenida y presentaciones</a:t>
            </a:r>
          </a:p>
        </p:txBody>
      </p:sp>
      <p:sp>
        <p:nvSpPr>
          <p:cNvPr id="238" name="Google Shape;238;gced3f6e6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ed3f6e6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1: Bienvenida y presentaciones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ced3f6e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2: Planificación para la continuidad de los programas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ed3f6e6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2: Planificación para la continuidad de los programas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ced3f6e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ed3f6e66a_0_5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2: Planificación para la continuidad de los programas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ced3f6e66a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ed3f6e66a_0_5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2: Planificación para la continuidad de los programas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4555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ced3f6e66a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3: Trabajo con datos</a:t>
            </a:r>
          </a:p>
        </p:txBody>
      </p:sp>
      <p:sp>
        <p:nvSpPr>
          <p:cNvPr id="305" name="Google Shape;3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71" name="Google Shape;71;p41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1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8"/>
          <p:cNvPicPr preferRelativeResize="0"/>
          <p:nvPr/>
        </p:nvPicPr>
        <p:blipFill>
          <a:blip r:embed="rId2">
            <a:alphaModFix/>
          </a:blip>
          <a:srcRect l="30622" t="-2" r="34584"/>
          <a:stretch>
            <a:fillRect/>
          </a:stretch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2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5" name="Google Shape;95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0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7" name="Google Shape;137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29" name="Google Shape;29;p43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3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9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45" name="Google Shape;45;p42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42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52" name="Google Shape;52;p44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44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31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1638d85a_0_0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d21638d85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d21638d85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d21638d85a_0_0"/>
          <p:cNvSpPr txBox="1"/>
          <p:nvPr/>
        </p:nvSpPr>
        <p:spPr>
          <a:xfrm>
            <a:off x="5013825" y="841400"/>
            <a:ext cx="6530325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5800" b="0" i="0" strike="noStrike" cap="none" spc="0" baseline="0" dirty="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</a:rPr>
              <a:t>Continuidad de los programas CAAFAG durante la COVID-19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ed3f6e66a_0_54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3200"/>
              <a:buNone/>
            </a:pPr>
            <a:r>
              <a:rPr lang="es" sz="32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sp>
        <p:nvSpPr>
          <p:cNvPr id="314" name="Google Shape;314;gced3f6e66a_0_549"/>
          <p:cNvSpPr txBox="1">
            <a:spLocks noGrp="1"/>
          </p:cNvSpPr>
          <p:nvPr>
            <p:ph type="body" idx="2"/>
          </p:nvPr>
        </p:nvSpPr>
        <p:spPr>
          <a:xfrm>
            <a:off x="4100525" y="1636700"/>
            <a:ext cx="7300800" cy="4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800"/>
              <a:buNone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Al final de esta sesión, usted estará en condiciones de:</a:t>
            </a:r>
          </a:p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800"/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Explicar cómo promover la protección de datos y el intercambio seguro de datos mientras se ejecutan programas a distancia.</a:t>
            </a: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5" name="Google Shape;315;gced3f6e66a_0_54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f214666bd_0_20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Promoción de la continuidad de los programas</a:t>
            </a:r>
          </a:p>
        </p:txBody>
      </p:sp>
      <p:sp>
        <p:nvSpPr>
          <p:cNvPr id="321" name="Google Shape;321;gcf214666bd_0_20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f214666bd_0_42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3200"/>
              <a:buNone/>
            </a:pPr>
            <a:r>
              <a:rPr lang="es" sz="3200" b="1" i="0" strike="noStrike" cap="none" spc="0" baseline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sp>
        <p:nvSpPr>
          <p:cNvPr id="327" name="Google Shape;327;gcf214666bd_0_425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3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2800"/>
              <a:buNone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Al final de esta sesión, usted estará en condiciones de: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Identificar mensajes clave para apoyar la promoción de la continuidad.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Demostrar cómo abogar por la continuidad de los programas.</a:t>
            </a:r>
          </a:p>
        </p:txBody>
      </p:sp>
      <p:sp>
        <p:nvSpPr>
          <p:cNvPr id="328" name="Google Shape;328;gcf214666bd_0_42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ed3f6e66a_0_53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Creación de mensajes de promoción</a:t>
            </a:r>
          </a:p>
        </p:txBody>
      </p:sp>
      <p:sp>
        <p:nvSpPr>
          <p:cNvPr id="334" name="Google Shape;334;gced3f6e66a_0_537"/>
          <p:cNvSpPr txBox="1">
            <a:spLocks noGrp="1"/>
          </p:cNvSpPr>
          <p:nvPr>
            <p:ph type="body" idx="1"/>
          </p:nvPr>
        </p:nvSpPr>
        <p:spPr>
          <a:xfrm>
            <a:off x="656025" y="1690764"/>
            <a:ext cx="10820100" cy="3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Lea el estudio de caso y, a continuación:</a:t>
            </a: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ts val="2800"/>
              <a:buChar char="●"/>
            </a:pPr>
            <a:r>
              <a:rPr lang="es" sz="2800" b="0" i="0" strike="noStrike" cap="none" spc="0" baseline="0" dirty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Identifique por qué es importante la continuidad de los programas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Char char="●"/>
            </a:pPr>
            <a:r>
              <a:rPr lang="es" sz="2800" b="0" i="0" strike="noStrike" cap="none" spc="0" baseline="0" dirty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Determine ante quiénes tendrían que abogar por la continuidad de los programas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Char char="●"/>
            </a:pPr>
            <a:r>
              <a:rPr lang="es" sz="2800" b="0" i="0" strike="noStrike" cap="none" spc="0" baseline="0" dirty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Cree algunos mensajes clave de promoción en un discurso de ascensor </a:t>
            </a:r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endParaRPr b="0" dirty="0"/>
          </a:p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r>
              <a:rPr lang="es" sz="2800" b="0" i="0" strike="noStrike" cap="none" spc="0" baseline="0" dirty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Dispone de 20 minutos.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f214666bd_0_64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Planificación de contingencia</a:t>
            </a:r>
          </a:p>
        </p:txBody>
      </p:sp>
      <p:sp>
        <p:nvSpPr>
          <p:cNvPr id="340" name="Google Shape;340;gcf214666bd_0_64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f214666bd_0_86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</a:pPr>
            <a:r>
              <a:rPr lang="es" sz="3200" b="1" i="0" strike="noStrike" cap="none" spc="0" baseline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sp>
        <p:nvSpPr>
          <p:cNvPr id="346" name="Google Shape;346;gcf214666bd_0_862"/>
          <p:cNvSpPr txBox="1">
            <a:spLocks noGrp="1"/>
          </p:cNvSpPr>
          <p:nvPr>
            <p:ph type="body" idx="2"/>
          </p:nvPr>
        </p:nvSpPr>
        <p:spPr>
          <a:xfrm>
            <a:off x="4100525" y="1544500"/>
            <a:ext cx="7300800" cy="4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Al final de esta sesión, usted estará en condiciones de: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Describir los componentes importantes de un plan de contingencia. 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Redactar un plan de contingencia para los programas CAAFAG en el contexto de la COVID-19.</a:t>
            </a:r>
          </a:p>
        </p:txBody>
      </p:sp>
      <p:sp>
        <p:nvSpPr>
          <p:cNvPr id="347" name="Google Shape;347;gcf214666bd_0_86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>
            <a:spLocks noGrp="1"/>
          </p:cNvSpPr>
          <p:nvPr>
            <p:ph type="body" idx="1"/>
          </p:nvPr>
        </p:nvSpPr>
        <p:spPr>
          <a:xfrm>
            <a:off x="1178560" y="2076693"/>
            <a:ext cx="9804399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Continuidad de los programas CAAFAG durante la COVID-19</a:t>
            </a:r>
          </a:p>
        </p:txBody>
      </p:sp>
      <p:sp>
        <p:nvSpPr>
          <p:cNvPr id="235" name="Google Shape;235;p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ed3f6e66a_0_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</a:pPr>
            <a:r>
              <a:rPr lang="es" sz="3200" b="1" i="0" strike="noStrike" cap="none" spc="0" baseline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Objetivos del curso</a:t>
            </a:r>
          </a:p>
        </p:txBody>
      </p:sp>
      <p:sp>
        <p:nvSpPr>
          <p:cNvPr id="241" name="Google Shape;241;gced3f6e66a_0_6"/>
          <p:cNvSpPr txBox="1">
            <a:spLocks noGrp="1"/>
          </p:cNvSpPr>
          <p:nvPr>
            <p:ph type="body" idx="2"/>
          </p:nvPr>
        </p:nvSpPr>
        <p:spPr>
          <a:xfrm>
            <a:off x="4100525" y="1544500"/>
            <a:ext cx="7300800" cy="4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Al final del curso, usted será capaz de: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Explicar cómo promover la continuidad de programas CAAFAG e identificar las responsabilidades de las principales partes interesadas. 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Explicar cómo promover la protección de datos y el intercambio seguro de datos.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Discutir cómo abogar por la continuidad de la programación.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Redactar un plan de contingencia para los programas CAAFAG en el contexto de la COVID-19.</a:t>
            </a:r>
          </a:p>
        </p:txBody>
      </p:sp>
      <p:sp>
        <p:nvSpPr>
          <p:cNvPr id="242" name="Google Shape;242;gced3f6e66a_0_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ed3f6e66a_0_12"/>
          <p:cNvSpPr txBox="1">
            <a:spLocks noGrp="1"/>
          </p:cNvSpPr>
          <p:nvPr>
            <p:ph type="title"/>
          </p:nvPr>
        </p:nvSpPr>
        <p:spPr>
          <a:xfrm>
            <a:off x="667548" y="2991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Estructura del curso</a:t>
            </a:r>
          </a:p>
        </p:txBody>
      </p:sp>
      <p:grpSp>
        <p:nvGrpSpPr>
          <p:cNvPr id="248" name="Google Shape;248;gced3f6e66a_0_12"/>
          <p:cNvGrpSpPr/>
          <p:nvPr/>
        </p:nvGrpSpPr>
        <p:grpSpPr>
          <a:xfrm>
            <a:off x="-113947" y="2024842"/>
            <a:ext cx="2339944" cy="2759572"/>
            <a:chOff x="571536" y="1957150"/>
            <a:chExt cx="1755002" cy="2069731"/>
          </a:xfrm>
        </p:grpSpPr>
        <p:sp>
          <p:nvSpPr>
            <p:cNvPr id="249" name="Google Shape;249;gced3f6e66a_0_12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ced3f6e66a_0_12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1" i="0" strike="noStrike" cap="none" spc="0" baseline="0">
                  <a:solidFill>
                    <a:srgbClr val="014766"/>
                  </a:solidFill>
                  <a:effectLst/>
                  <a:latin typeface="Roboto"/>
                  <a:ea typeface="Roboto"/>
                  <a:cs typeface="Roboto"/>
                </a:rPr>
                <a:t>1</a:t>
              </a:r>
            </a:p>
          </p:txBody>
        </p:sp>
        <p:sp>
          <p:nvSpPr>
            <p:cNvPr id="251" name="Google Shape;251;gced3f6e66a_0_12"/>
            <p:cNvSpPr txBox="1"/>
            <p:nvPr/>
          </p:nvSpPr>
          <p:spPr>
            <a:xfrm>
              <a:off x="617438" y="2843086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" sz="2000" b="1" i="0" strike="noStrike" cap="none" spc="0" baseline="0">
                  <a:solidFill>
                    <a:srgbClr val="02628C"/>
                  </a:solidFill>
                  <a:effectLst/>
                  <a:latin typeface="Roboto"/>
                  <a:ea typeface="Roboto"/>
                  <a:cs typeface="Roboto"/>
                </a:rPr>
                <a:t>Bienvenida y presentaciones</a:t>
              </a:r>
            </a:p>
          </p:txBody>
        </p:sp>
        <p:sp>
          <p:nvSpPr>
            <p:cNvPr id="252" name="Google Shape;252;gced3f6e66a_0_12"/>
            <p:cNvSpPr txBox="1"/>
            <p:nvPr/>
          </p:nvSpPr>
          <p:spPr>
            <a:xfrm>
              <a:off x="571536" y="3289481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" name="Google Shape;253;gced3f6e66a_0_12"/>
          <p:cNvGrpSpPr/>
          <p:nvPr/>
        </p:nvGrpSpPr>
        <p:grpSpPr>
          <a:xfrm>
            <a:off x="1940914" y="2415531"/>
            <a:ext cx="2287903" cy="2812148"/>
            <a:chOff x="2699423" y="1957150"/>
            <a:chExt cx="1715970" cy="2109164"/>
          </a:xfrm>
        </p:grpSpPr>
        <p:sp>
          <p:nvSpPr>
            <p:cNvPr id="254" name="Google Shape;254;gced3f6e66a_0_12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ced3f6e66a_0_12"/>
            <p:cNvSpPr txBox="1"/>
            <p:nvPr/>
          </p:nvSpPr>
          <p:spPr>
            <a:xfrm>
              <a:off x="2706293" y="2824702"/>
              <a:ext cx="1709100" cy="8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" sz="2000" b="1" i="0" strike="noStrike" cap="none" spc="0" baseline="0" dirty="0">
                  <a:solidFill>
                    <a:srgbClr val="02628C"/>
                  </a:solidFill>
                  <a:effectLst/>
                  <a:latin typeface="Roboto"/>
                  <a:ea typeface="Roboto"/>
                  <a:cs typeface="Roboto"/>
                </a:rPr>
                <a:t>Planificación para la continuidad de los programas</a:t>
              </a:r>
            </a:p>
          </p:txBody>
        </p:sp>
        <p:sp>
          <p:nvSpPr>
            <p:cNvPr id="256" name="Google Shape;256;gced3f6e66a_0_12"/>
            <p:cNvSpPr txBox="1"/>
            <p:nvPr/>
          </p:nvSpPr>
          <p:spPr>
            <a:xfrm>
              <a:off x="2699423" y="3328914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gced3f6e66a_0_12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1" i="0" strike="noStrike" cap="none" spc="0" baseline="0">
                  <a:solidFill>
                    <a:srgbClr val="014766"/>
                  </a:solidFill>
                  <a:effectLst/>
                  <a:latin typeface="Roboto"/>
                  <a:ea typeface="Roboto"/>
                  <a:cs typeface="Roboto"/>
                </a:rPr>
                <a:t>2</a:t>
              </a:r>
            </a:p>
          </p:txBody>
        </p:sp>
      </p:grpSp>
      <p:grpSp>
        <p:nvGrpSpPr>
          <p:cNvPr id="258" name="Google Shape;258;gced3f6e66a_0_12"/>
          <p:cNvGrpSpPr/>
          <p:nvPr/>
        </p:nvGrpSpPr>
        <p:grpSpPr>
          <a:xfrm>
            <a:off x="5981275" y="2415518"/>
            <a:ext cx="2278744" cy="2530573"/>
            <a:chOff x="6863385" y="1957150"/>
            <a:chExt cx="1709101" cy="1897977"/>
          </a:xfrm>
        </p:grpSpPr>
        <p:sp>
          <p:nvSpPr>
            <p:cNvPr id="259" name="Google Shape;259;gced3f6e66a_0_12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ced3f6e66a_0_12"/>
            <p:cNvSpPr txBox="1"/>
            <p:nvPr/>
          </p:nvSpPr>
          <p:spPr>
            <a:xfrm>
              <a:off x="6863385" y="2660908"/>
              <a:ext cx="1709100" cy="9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" sz="2000" b="1" i="0" strike="noStrike" cap="none" spc="0" baseline="0">
                  <a:solidFill>
                    <a:srgbClr val="02628C"/>
                  </a:solidFill>
                  <a:effectLst/>
                  <a:latin typeface="Roboto"/>
                  <a:ea typeface="Roboto"/>
                  <a:cs typeface="Roboto"/>
                </a:rPr>
                <a:t>Promoción de la continuidad de los programas</a:t>
              </a:r>
            </a:p>
          </p:txBody>
        </p:sp>
        <p:sp>
          <p:nvSpPr>
            <p:cNvPr id="261" name="Google Shape;261;gced3f6e66a_0_12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gced3f6e66a_0_12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1" i="0" strike="noStrike" cap="none" spc="0" baseline="0">
                  <a:solidFill>
                    <a:srgbClr val="014766"/>
                  </a:solidFill>
                  <a:effectLst/>
                  <a:latin typeface="Roboto"/>
                  <a:ea typeface="Roboto"/>
                  <a:cs typeface="Roboto"/>
                </a:rPr>
                <a:t>4</a:t>
              </a:r>
            </a:p>
          </p:txBody>
        </p:sp>
      </p:grpSp>
      <p:grpSp>
        <p:nvGrpSpPr>
          <p:cNvPr id="263" name="Google Shape;263;gced3f6e66a_0_12"/>
          <p:cNvGrpSpPr/>
          <p:nvPr/>
        </p:nvGrpSpPr>
        <p:grpSpPr>
          <a:xfrm>
            <a:off x="4002225" y="2024843"/>
            <a:ext cx="2278747" cy="2530570"/>
            <a:chOff x="4781405" y="1957150"/>
            <a:chExt cx="1709103" cy="1897975"/>
          </a:xfrm>
        </p:grpSpPr>
        <p:sp>
          <p:nvSpPr>
            <p:cNvPr id="264" name="Google Shape;264;gced3f6e66a_0_1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ced3f6e66a_0_12"/>
            <p:cNvSpPr txBox="1"/>
            <p:nvPr/>
          </p:nvSpPr>
          <p:spPr>
            <a:xfrm>
              <a:off x="4781405" y="2660914"/>
              <a:ext cx="17091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" sz="2000" b="1" i="0" strike="noStrike" cap="none" spc="0" baseline="0">
                  <a:solidFill>
                    <a:srgbClr val="02628C"/>
                  </a:solidFill>
                  <a:effectLst/>
                  <a:latin typeface="Roboto"/>
                  <a:ea typeface="Roboto"/>
                  <a:cs typeface="Roboto"/>
                </a:rPr>
                <a:t>Trabajo con datos</a:t>
              </a:r>
            </a:p>
          </p:txBody>
        </p:sp>
        <p:sp>
          <p:nvSpPr>
            <p:cNvPr id="266" name="Google Shape;266;gced3f6e66a_0_1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gced3f6e66a_0_1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1" i="0" strike="noStrike" cap="none" spc="0" baseline="0">
                  <a:solidFill>
                    <a:srgbClr val="014766"/>
                  </a:solidFill>
                  <a:effectLst/>
                  <a:latin typeface="Roboto"/>
                  <a:ea typeface="Roboto"/>
                  <a:cs typeface="Roboto"/>
                </a:rPr>
                <a:t>3</a:t>
              </a:r>
            </a:p>
          </p:txBody>
        </p:sp>
      </p:grpSp>
      <p:grpSp>
        <p:nvGrpSpPr>
          <p:cNvPr id="268" name="Google Shape;268;gced3f6e66a_0_12"/>
          <p:cNvGrpSpPr/>
          <p:nvPr/>
        </p:nvGrpSpPr>
        <p:grpSpPr>
          <a:xfrm>
            <a:off x="8106525" y="2024843"/>
            <a:ext cx="2278747" cy="2530570"/>
            <a:chOff x="4781405" y="1957150"/>
            <a:chExt cx="1709103" cy="1897975"/>
          </a:xfrm>
        </p:grpSpPr>
        <p:sp>
          <p:nvSpPr>
            <p:cNvPr id="269" name="Google Shape;269;gced3f6e66a_0_1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ced3f6e66a_0_12"/>
            <p:cNvSpPr txBox="1"/>
            <p:nvPr/>
          </p:nvSpPr>
          <p:spPr>
            <a:xfrm>
              <a:off x="4781405" y="2660914"/>
              <a:ext cx="17091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" sz="2000" b="1" i="0" strike="noStrike" cap="none" spc="0" baseline="0">
                  <a:solidFill>
                    <a:srgbClr val="02628C"/>
                  </a:solidFill>
                  <a:effectLst/>
                  <a:latin typeface="Roboto"/>
                  <a:ea typeface="Roboto"/>
                  <a:cs typeface="Roboto"/>
                </a:rPr>
                <a:t>Planificación de contingencia</a:t>
              </a:r>
            </a:p>
          </p:txBody>
        </p:sp>
        <p:sp>
          <p:nvSpPr>
            <p:cNvPr id="271" name="Google Shape;271;gced3f6e66a_0_1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gced3f6e66a_0_1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1" i="0" strike="noStrike" cap="none" spc="0" baseline="0">
                  <a:solidFill>
                    <a:srgbClr val="014766"/>
                  </a:solidFill>
                  <a:effectLst/>
                  <a:latin typeface="Roboto"/>
                  <a:ea typeface="Roboto"/>
                  <a:cs typeface="Roboto"/>
                </a:rPr>
                <a:t>5</a:t>
              </a:r>
            </a:p>
          </p:txBody>
        </p:sp>
      </p:grpSp>
      <p:grpSp>
        <p:nvGrpSpPr>
          <p:cNvPr id="273" name="Google Shape;273;gced3f6e66a_0_12"/>
          <p:cNvGrpSpPr/>
          <p:nvPr/>
        </p:nvGrpSpPr>
        <p:grpSpPr>
          <a:xfrm>
            <a:off x="10021625" y="2496193"/>
            <a:ext cx="2278747" cy="2530570"/>
            <a:chOff x="4781405" y="1957150"/>
            <a:chExt cx="1709103" cy="1897975"/>
          </a:xfrm>
        </p:grpSpPr>
        <p:sp>
          <p:nvSpPr>
            <p:cNvPr id="274" name="Google Shape;274;gced3f6e66a_0_1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14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ced3f6e66a_0_12"/>
            <p:cNvSpPr txBox="1"/>
            <p:nvPr/>
          </p:nvSpPr>
          <p:spPr>
            <a:xfrm>
              <a:off x="4781405" y="2660914"/>
              <a:ext cx="17091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" sz="2000" b="1" i="0" strike="noStrike" cap="none" spc="0" baseline="0">
                  <a:solidFill>
                    <a:srgbClr val="02628C"/>
                  </a:solidFill>
                  <a:effectLst/>
                  <a:latin typeface="Roboto"/>
                  <a:ea typeface="Roboto"/>
                  <a:cs typeface="Roboto"/>
                </a:rPr>
                <a:t>Evaluación y cierre</a:t>
              </a:r>
            </a:p>
          </p:txBody>
        </p:sp>
        <p:sp>
          <p:nvSpPr>
            <p:cNvPr id="276" name="Google Shape;276;gced3f6e66a_0_1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gced3f6e66a_0_1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1" i="0" strike="noStrike" cap="none" spc="0" baseline="0">
                  <a:solidFill>
                    <a:srgbClr val="014766"/>
                  </a:solidFill>
                  <a:effectLst/>
                  <a:latin typeface="Roboto"/>
                  <a:ea typeface="Roboto"/>
                  <a:cs typeface="Roboto"/>
                </a:rPr>
                <a:t>6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"/>
          <p:cNvSpPr txBox="1">
            <a:spLocks noGrp="1"/>
          </p:cNvSpPr>
          <p:nvPr>
            <p:ph type="body" idx="1"/>
          </p:nvPr>
        </p:nvSpPr>
        <p:spPr>
          <a:xfrm>
            <a:off x="883921" y="2076693"/>
            <a:ext cx="10464800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Planificación para la continuidad de los programas</a:t>
            </a:r>
          </a:p>
        </p:txBody>
      </p:sp>
      <p:sp>
        <p:nvSpPr>
          <p:cNvPr id="283" name="Google Shape;283;p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ed3f6e66a_0_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</a:pPr>
            <a:r>
              <a:rPr lang="es" sz="3200" b="1" i="0" strike="noStrike" cap="none" spc="0" baseline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sp>
        <p:nvSpPr>
          <p:cNvPr id="289" name="Google Shape;289;gced3f6e66a_0_0"/>
          <p:cNvSpPr txBox="1">
            <a:spLocks noGrp="1"/>
          </p:cNvSpPr>
          <p:nvPr>
            <p:ph type="body" idx="2"/>
          </p:nvPr>
        </p:nvSpPr>
        <p:spPr>
          <a:xfrm>
            <a:off x="4100525" y="1521450"/>
            <a:ext cx="7679100" cy="4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Al final de esta sesión, usted estará en condiciones de:</a:t>
            </a:r>
          </a:p>
          <a:p>
            <a:pPr marL="228600" lvl="0" indent="-508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Describir las formas en que la COVID-19 podría afectar la programación CAAFAG.</a:t>
            </a:r>
          </a:p>
          <a:p>
            <a:pPr marL="45720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Explicar cómo promover la continuidad de los programas CAAFAG y describir las responsabilidades de las principales partes interesadas.</a:t>
            </a:r>
          </a:p>
        </p:txBody>
      </p:sp>
      <p:sp>
        <p:nvSpPr>
          <p:cNvPr id="290" name="Google Shape;290;gced3f6e66a_0_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ed3f6e66a_0_530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s" sz="28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Continuidad de los programas</a:t>
            </a:r>
          </a:p>
        </p:txBody>
      </p:sp>
      <p:sp>
        <p:nvSpPr>
          <p:cNvPr id="296" name="Google Shape;296;gced3f6e66a_0_530"/>
          <p:cNvSpPr txBox="1">
            <a:spLocks noGrp="1"/>
          </p:cNvSpPr>
          <p:nvPr>
            <p:ph type="body" idx="2"/>
          </p:nvPr>
        </p:nvSpPr>
        <p:spPr>
          <a:xfrm>
            <a:off x="656025" y="1360075"/>
            <a:ext cx="10820100" cy="4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s" sz="2800" b="1" i="0" strike="noStrike" cap="none" spc="0" baseline="0" dirty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La continuidad de los programas consiste en tener un plan para enfrentar situaciones difíciles o cambios en las circunstancias, de modo que la programación no se vea afectada negativamente o deba interrumpirse en respuesta a estas situaciones.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ed3f6e66a_0_52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Partes interesadas en el tema CAAFAG</a:t>
            </a:r>
          </a:p>
        </p:txBody>
      </p:sp>
      <p:sp>
        <p:nvSpPr>
          <p:cNvPr id="302" name="Google Shape;302;gced3f6e66a_0_524"/>
          <p:cNvSpPr txBox="1">
            <a:spLocks noGrp="1"/>
          </p:cNvSpPr>
          <p:nvPr>
            <p:ph type="body" idx="2"/>
          </p:nvPr>
        </p:nvSpPr>
        <p:spPr>
          <a:xfrm>
            <a:off x="656025" y="1360075"/>
            <a:ext cx="10820100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400"/>
              <a:buChar char="•"/>
            </a:pPr>
            <a:r>
              <a:rPr lang="es" sz="3400" b="0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ONG internacionales/nacionales y agencias humanitarias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400"/>
              <a:buChar char="•"/>
            </a:pPr>
            <a:r>
              <a:rPr lang="es" sz="3400" b="0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Organizaciones comunitarias y líderes comunitarios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400"/>
              <a:buChar char="•"/>
            </a:pPr>
            <a:r>
              <a:rPr lang="es" sz="3400" b="0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Gobiernos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400"/>
              <a:buChar char="•"/>
            </a:pPr>
            <a:r>
              <a:rPr lang="es" sz="3400" b="0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Personal de mantenimiento de la paz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Trabajo con datos</a:t>
            </a:r>
          </a:p>
        </p:txBody>
      </p:sp>
      <p:sp>
        <p:nvSpPr>
          <p:cNvPr id="308" name="Google Shape;308;p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542</Words>
  <Application>Microsoft Office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Helvetica Neue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Estructura del curso</vt:lpstr>
      <vt:lpstr>PowerPoint Presentation</vt:lpstr>
      <vt:lpstr>PowerPoint Presentation</vt:lpstr>
      <vt:lpstr>Continuidad de los programas</vt:lpstr>
      <vt:lpstr>Partes interesadas en el tema CAAFAG</vt:lpstr>
      <vt:lpstr>PowerPoint Presentation</vt:lpstr>
      <vt:lpstr>PowerPoint Presentation</vt:lpstr>
      <vt:lpstr>PowerPoint Presentation</vt:lpstr>
      <vt:lpstr>PowerPoint Presentation</vt:lpstr>
      <vt:lpstr>Creación de mensajes de promoción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María Laura Mazza</cp:lastModifiedBy>
  <cp:revision>2</cp:revision>
  <dcterms:created xsi:type="dcterms:W3CDTF">2017-12-20T18:51:03Z</dcterms:created>
  <dcterms:modified xsi:type="dcterms:W3CDTF">2021-08-28T13:31:31Z</dcterms:modified>
</cp:coreProperties>
</file>