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NxZ/PU3fAu/+G47mV3RfIFyut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21638d8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d21638d8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ced3f6e66a_0_5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3: Working with data</a:t>
            </a:r>
            <a:endParaRPr/>
          </a:p>
        </p:txBody>
      </p:sp>
      <p:sp>
        <p:nvSpPr>
          <p:cNvPr id="311" name="Google Shape;311;gced3f6e66a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f214666b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4: Advocating for programme continuity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cf214666b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f214666bd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4: Advocating for programme continuity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cf214666bd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ed3f6e66a_0_5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4: Advocating for programme continuity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ced3f6e66a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cf214666bd_0_6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5: Contingency planning</a:t>
            </a:r>
            <a:endParaRPr/>
          </a:p>
        </p:txBody>
      </p:sp>
      <p:sp>
        <p:nvSpPr>
          <p:cNvPr id="337" name="Google Shape;337;gcf214666bd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f214666bd_0_8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5: Contingency planning</a:t>
            </a:r>
            <a:endParaRPr/>
          </a:p>
        </p:txBody>
      </p:sp>
      <p:sp>
        <p:nvSpPr>
          <p:cNvPr id="343" name="Google Shape;343;gcf214666bd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ed3f6e66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1: Welcome and introductions</a:t>
            </a:r>
            <a:endParaRPr/>
          </a:p>
        </p:txBody>
      </p:sp>
      <p:sp>
        <p:nvSpPr>
          <p:cNvPr id="238" name="Google Shape;238;gced3f6e6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ed3f6e6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1: Welcome and introductions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ced3f6e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Session 2: </a:t>
            </a:r>
            <a:r>
              <a:rPr lang="en-US"/>
              <a:t>Planning for programme continuity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ed3f6e66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545554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Session 2: </a:t>
            </a:r>
            <a:r>
              <a:rPr lang="en-US">
                <a:solidFill>
                  <a:srgbClr val="545554"/>
                </a:solidFill>
              </a:rPr>
              <a:t>Planning for programme continuity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ced3f6e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ed3f6e66a_0_5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545554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Session 2: </a:t>
            </a:r>
            <a:r>
              <a:rPr lang="en-US">
                <a:solidFill>
                  <a:srgbClr val="545554"/>
                </a:solidFill>
              </a:rPr>
              <a:t>Planning for programme continuity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ced3f6e66a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ed3f6e66a_0_5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545554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Session 2: </a:t>
            </a:r>
            <a:r>
              <a:rPr lang="en-US">
                <a:solidFill>
                  <a:srgbClr val="545554"/>
                </a:solidFill>
              </a:rPr>
              <a:t>Planning for programme continuity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ced3f6e66a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3: Working with data</a:t>
            </a:r>
            <a:endParaRPr/>
          </a:p>
        </p:txBody>
      </p:sp>
      <p:sp>
        <p:nvSpPr>
          <p:cNvPr id="305" name="Google Shape;3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1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71" name="Google Shape;71;p41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8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" name="Google Shape;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5" name="Google Shape;95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7" name="Google Shape;137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" name="Google Shape;28;p43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29" name="Google Shape;29;p43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2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45" name="Google Shape;45;p42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4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44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52" name="Google Shape;52;p44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44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1638d85a_0_0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d21638d85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d21638d85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d21638d85a_0_0"/>
          <p:cNvSpPr txBox="1"/>
          <p:nvPr/>
        </p:nvSpPr>
        <p:spPr>
          <a:xfrm>
            <a:off x="5013825" y="841400"/>
            <a:ext cx="6523800" cy="300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dirty="0">
                <a:latin typeface="Helvetica Neue"/>
                <a:ea typeface="Helvetica Neue"/>
                <a:cs typeface="Helvetica Neue"/>
                <a:sym typeface="Helvetica Neue"/>
              </a:rPr>
              <a:t>CAAFAG Program Continuity during COVID-19</a:t>
            </a:r>
            <a:endParaRPr sz="61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ed3f6e66a_0_54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/>
              <a:t>Session objectives</a:t>
            </a:r>
            <a:endParaRPr/>
          </a:p>
        </p:txBody>
      </p:sp>
      <p:sp>
        <p:nvSpPr>
          <p:cNvPr id="314" name="Google Shape;314;gced3f6e66a_0_549"/>
          <p:cNvSpPr txBox="1">
            <a:spLocks noGrp="1"/>
          </p:cNvSpPr>
          <p:nvPr>
            <p:ph type="body" idx="2"/>
          </p:nvPr>
        </p:nvSpPr>
        <p:spPr>
          <a:xfrm>
            <a:off x="4100525" y="1636700"/>
            <a:ext cx="7300800" cy="4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r>
              <a:rPr lang="en-US"/>
              <a:t>By the end of the session, you will be able to: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Explain</a:t>
            </a:r>
            <a:r>
              <a:rPr lang="en-US"/>
              <a:t> how to promote data protection and safe data sharing while delivering programming remotely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ced3f6e66a_0_54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f214666bd_0_20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Advocating for Program Continuity</a:t>
            </a:r>
            <a:endParaRPr dirty="0"/>
          </a:p>
        </p:txBody>
      </p:sp>
      <p:sp>
        <p:nvSpPr>
          <p:cNvPr id="321" name="Google Shape;321;gcf214666bd_0_20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f214666bd_0_42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Session objectives</a:t>
            </a:r>
            <a:endParaRPr/>
          </a:p>
        </p:txBody>
      </p:sp>
      <p:sp>
        <p:nvSpPr>
          <p:cNvPr id="327" name="Google Shape;327;gcf214666bd_0_425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3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/>
              <a:t>By the end of the session, you will be able to: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Identify key messages to support advocacy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Demonstrate how to advocate for continuity of programming</a:t>
            </a:r>
            <a:endParaRPr/>
          </a:p>
        </p:txBody>
      </p:sp>
      <p:sp>
        <p:nvSpPr>
          <p:cNvPr id="328" name="Google Shape;328;gcf214666bd_0_42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ed3f6e66a_0_53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Developing advocacy messages</a:t>
            </a:r>
            <a:endParaRPr/>
          </a:p>
        </p:txBody>
      </p:sp>
      <p:sp>
        <p:nvSpPr>
          <p:cNvPr id="334" name="Google Shape;334;gced3f6e66a_0_537"/>
          <p:cNvSpPr txBox="1">
            <a:spLocks noGrp="1"/>
          </p:cNvSpPr>
          <p:nvPr>
            <p:ph type="body" idx="1"/>
          </p:nvPr>
        </p:nvSpPr>
        <p:spPr>
          <a:xfrm>
            <a:off x="656025" y="1690764"/>
            <a:ext cx="10820100" cy="3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/>
              <a:t>Read the case study and: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b="0" dirty="0"/>
              <a:t>Identify why program continuity is important</a:t>
            </a:r>
            <a:endParaRPr b="0"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b="0" dirty="0"/>
              <a:t>Identify who you would need to advocate with for program continuity</a:t>
            </a:r>
            <a:endParaRPr b="0"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b="0" dirty="0"/>
              <a:t>Develop some key advocacy messages into an elevator pitch </a:t>
            </a:r>
            <a:endParaRPr b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0" dirty="0"/>
              <a:t>You have 20 minutes.</a:t>
            </a:r>
            <a:endParaRPr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f214666bd_0_64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Contingency Planning</a:t>
            </a:r>
            <a:endParaRPr dirty="0"/>
          </a:p>
        </p:txBody>
      </p:sp>
      <p:sp>
        <p:nvSpPr>
          <p:cNvPr id="340" name="Google Shape;340;gcf214666bd_0_64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f214666bd_0_86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Session objectives</a:t>
            </a:r>
            <a:endParaRPr/>
          </a:p>
        </p:txBody>
      </p:sp>
      <p:sp>
        <p:nvSpPr>
          <p:cNvPr id="346" name="Google Shape;346;gcf214666bd_0_862"/>
          <p:cNvSpPr txBox="1">
            <a:spLocks noGrp="1"/>
          </p:cNvSpPr>
          <p:nvPr>
            <p:ph type="body" idx="2"/>
          </p:nvPr>
        </p:nvSpPr>
        <p:spPr>
          <a:xfrm>
            <a:off x="4100525" y="1544500"/>
            <a:ext cx="7300800" cy="4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dirty="0"/>
              <a:t>By the end of the session, you will be able to: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Describe important components of a contingency plan 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Write a contingency plan for </a:t>
            </a:r>
            <a:r>
              <a:rPr lang="en-US"/>
              <a:t>CAAFAG programs </a:t>
            </a:r>
            <a:r>
              <a:rPr lang="en-US" dirty="0"/>
              <a:t>in the context of COVID-19</a:t>
            </a:r>
            <a:endParaRPr dirty="0"/>
          </a:p>
        </p:txBody>
      </p:sp>
      <p:sp>
        <p:nvSpPr>
          <p:cNvPr id="347" name="Google Shape;347;gcf214666bd_0_86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CAAFAG Program Continuity during COVID-19</a:t>
            </a:r>
            <a:endParaRPr dirty="0"/>
          </a:p>
        </p:txBody>
      </p:sp>
      <p:sp>
        <p:nvSpPr>
          <p:cNvPr id="235" name="Google Shape;235;p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ed3f6e66a_0_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Course objectives</a:t>
            </a:r>
            <a:endParaRPr/>
          </a:p>
        </p:txBody>
      </p:sp>
      <p:sp>
        <p:nvSpPr>
          <p:cNvPr id="241" name="Google Shape;241;gced3f6e66a_0_6"/>
          <p:cNvSpPr txBox="1">
            <a:spLocks noGrp="1"/>
          </p:cNvSpPr>
          <p:nvPr>
            <p:ph type="body" idx="2"/>
          </p:nvPr>
        </p:nvSpPr>
        <p:spPr>
          <a:xfrm>
            <a:off x="4100525" y="1544500"/>
            <a:ext cx="7300800" cy="4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dirty="0"/>
              <a:t>By the end of the course you will be able to: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Explain</a:t>
            </a:r>
            <a:r>
              <a:rPr lang="en-US" dirty="0"/>
              <a:t> how to promote CAAFAG program continuity and identify responsibilities of key stakeholders 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Explain</a:t>
            </a:r>
            <a:r>
              <a:rPr lang="en-US" dirty="0"/>
              <a:t> how to promote data protection and safe data sharing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Discuss how to advocate for continuity of programming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Write a contingency plan for CAAFAG programs in the context of COVID-19</a:t>
            </a:r>
            <a:endParaRPr dirty="0"/>
          </a:p>
        </p:txBody>
      </p:sp>
      <p:sp>
        <p:nvSpPr>
          <p:cNvPr id="242" name="Google Shape;242;gced3f6e66a_0_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ed3f6e66a_0_12"/>
          <p:cNvSpPr txBox="1">
            <a:spLocks noGrp="1"/>
          </p:cNvSpPr>
          <p:nvPr>
            <p:ph type="title"/>
          </p:nvPr>
        </p:nvSpPr>
        <p:spPr>
          <a:xfrm>
            <a:off x="667548" y="2991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Course structure</a:t>
            </a:r>
            <a:endParaRPr/>
          </a:p>
        </p:txBody>
      </p:sp>
      <p:grpSp>
        <p:nvGrpSpPr>
          <p:cNvPr id="248" name="Google Shape;248;gced3f6e66a_0_12"/>
          <p:cNvGrpSpPr/>
          <p:nvPr/>
        </p:nvGrpSpPr>
        <p:grpSpPr>
          <a:xfrm>
            <a:off x="-113947" y="2024842"/>
            <a:ext cx="2339944" cy="2759572"/>
            <a:chOff x="571536" y="1957150"/>
            <a:chExt cx="1755002" cy="2069731"/>
          </a:xfrm>
        </p:grpSpPr>
        <p:sp>
          <p:nvSpPr>
            <p:cNvPr id="249" name="Google Shape;249;gced3f6e66a_0_12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ced3f6e66a_0_12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14766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100" b="1" i="0" u="none" strike="noStrike" cap="none">
                <a:solidFill>
                  <a:srgbClr val="0147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gced3f6e66a_0_12"/>
            <p:cNvSpPr txBox="1"/>
            <p:nvPr/>
          </p:nvSpPr>
          <p:spPr>
            <a:xfrm>
              <a:off x="617438" y="2843086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Welcome and intros</a:t>
              </a:r>
              <a:endParaRPr sz="2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gced3f6e66a_0_12"/>
            <p:cNvSpPr txBox="1"/>
            <p:nvPr/>
          </p:nvSpPr>
          <p:spPr>
            <a:xfrm>
              <a:off x="571536" y="3289481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" name="Google Shape;253;gced3f6e66a_0_12"/>
          <p:cNvGrpSpPr/>
          <p:nvPr/>
        </p:nvGrpSpPr>
        <p:grpSpPr>
          <a:xfrm>
            <a:off x="1940915" y="2415531"/>
            <a:ext cx="2278753" cy="2812148"/>
            <a:chOff x="2699423" y="1957150"/>
            <a:chExt cx="1709107" cy="2109164"/>
          </a:xfrm>
        </p:grpSpPr>
        <p:sp>
          <p:nvSpPr>
            <p:cNvPr id="254" name="Google Shape;254;gced3f6e66a_0_12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ced3f6e66a_0_12"/>
            <p:cNvSpPr txBox="1"/>
            <p:nvPr/>
          </p:nvSpPr>
          <p:spPr>
            <a:xfrm>
              <a:off x="2699430" y="2730780"/>
              <a:ext cx="1709100" cy="8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Planning for program continuity</a:t>
              </a:r>
              <a:endParaRPr sz="20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gced3f6e66a_0_12"/>
            <p:cNvSpPr txBox="1"/>
            <p:nvPr/>
          </p:nvSpPr>
          <p:spPr>
            <a:xfrm>
              <a:off x="2699423" y="3328914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gced3f6e66a_0_12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14766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 b="1" i="0" u="none" strike="noStrike" cap="none">
                <a:solidFill>
                  <a:srgbClr val="0147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" name="Google Shape;258;gced3f6e66a_0_12"/>
          <p:cNvGrpSpPr/>
          <p:nvPr/>
        </p:nvGrpSpPr>
        <p:grpSpPr>
          <a:xfrm>
            <a:off x="5981275" y="2415518"/>
            <a:ext cx="2278744" cy="2530573"/>
            <a:chOff x="6863385" y="1957150"/>
            <a:chExt cx="1709101" cy="1897977"/>
          </a:xfrm>
        </p:grpSpPr>
        <p:sp>
          <p:nvSpPr>
            <p:cNvPr id="259" name="Google Shape;259;gced3f6e66a_0_12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ced3f6e66a_0_12"/>
            <p:cNvSpPr txBox="1"/>
            <p:nvPr/>
          </p:nvSpPr>
          <p:spPr>
            <a:xfrm>
              <a:off x="6863385" y="2660908"/>
              <a:ext cx="1709100" cy="9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Advocating for program continuity</a:t>
              </a:r>
              <a:endParaRPr sz="20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gced3f6e66a_0_12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gced3f6e66a_0_12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14766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100" b="1" i="0" u="none" strike="noStrike" cap="none">
                <a:solidFill>
                  <a:srgbClr val="0147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3" name="Google Shape;263;gced3f6e66a_0_12"/>
          <p:cNvGrpSpPr/>
          <p:nvPr/>
        </p:nvGrpSpPr>
        <p:grpSpPr>
          <a:xfrm>
            <a:off x="4002225" y="2024843"/>
            <a:ext cx="2278747" cy="2530570"/>
            <a:chOff x="4781405" y="1957150"/>
            <a:chExt cx="1709103" cy="1897975"/>
          </a:xfrm>
        </p:grpSpPr>
        <p:sp>
          <p:nvSpPr>
            <p:cNvPr id="264" name="Google Shape;264;gced3f6e66a_0_1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ced3f6e66a_0_12"/>
            <p:cNvSpPr txBox="1"/>
            <p:nvPr/>
          </p:nvSpPr>
          <p:spPr>
            <a:xfrm>
              <a:off x="4781405" y="2660914"/>
              <a:ext cx="1709100" cy="5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Working with data</a:t>
              </a:r>
              <a:endParaRPr sz="2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gced3f6e66a_0_12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gced3f6e66a_0_12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014766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 b="1" i="0" u="none" strike="noStrike" cap="none">
                <a:solidFill>
                  <a:srgbClr val="0147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8" name="Google Shape;268;gced3f6e66a_0_12"/>
          <p:cNvGrpSpPr/>
          <p:nvPr/>
        </p:nvGrpSpPr>
        <p:grpSpPr>
          <a:xfrm>
            <a:off x="8106525" y="2024843"/>
            <a:ext cx="2278747" cy="2530570"/>
            <a:chOff x="4781405" y="1957150"/>
            <a:chExt cx="1709103" cy="1897975"/>
          </a:xfrm>
        </p:grpSpPr>
        <p:sp>
          <p:nvSpPr>
            <p:cNvPr id="269" name="Google Shape;269;gced3f6e66a_0_1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ced3f6e66a_0_12"/>
            <p:cNvSpPr txBox="1"/>
            <p:nvPr/>
          </p:nvSpPr>
          <p:spPr>
            <a:xfrm>
              <a:off x="4781405" y="2660914"/>
              <a:ext cx="1709100" cy="5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Contingency planning</a:t>
              </a:r>
              <a:endParaRPr sz="2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gced3f6e66a_0_12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gced3f6e66a_0_12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rgbClr val="014766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100" b="1" i="0" u="none" strike="noStrike" cap="none">
                <a:solidFill>
                  <a:srgbClr val="0147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" name="Google Shape;273;gced3f6e66a_0_12"/>
          <p:cNvGrpSpPr/>
          <p:nvPr/>
        </p:nvGrpSpPr>
        <p:grpSpPr>
          <a:xfrm>
            <a:off x="10021625" y="2496193"/>
            <a:ext cx="2278747" cy="2530570"/>
            <a:chOff x="4781405" y="1957150"/>
            <a:chExt cx="1709103" cy="1897975"/>
          </a:xfrm>
        </p:grpSpPr>
        <p:sp>
          <p:nvSpPr>
            <p:cNvPr id="274" name="Google Shape;274;gced3f6e66a_0_1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ced3f6e66a_0_12"/>
            <p:cNvSpPr txBox="1"/>
            <p:nvPr/>
          </p:nvSpPr>
          <p:spPr>
            <a:xfrm>
              <a:off x="4781405" y="2660914"/>
              <a:ext cx="1709100" cy="5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Evaluation and close</a:t>
              </a:r>
              <a:endParaRPr sz="2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gced3f6e66a_0_12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gced3f6e66a_0_12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rgbClr val="014766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100" b="1" i="0" u="none" strike="noStrike" cap="none">
                <a:solidFill>
                  <a:srgbClr val="0147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Planning for Program Continuity</a:t>
            </a:r>
            <a:endParaRPr dirty="0"/>
          </a:p>
        </p:txBody>
      </p:sp>
      <p:sp>
        <p:nvSpPr>
          <p:cNvPr id="283" name="Google Shape;283;p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ed3f6e66a_0_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Session objectives</a:t>
            </a:r>
            <a:endParaRPr/>
          </a:p>
        </p:txBody>
      </p:sp>
      <p:sp>
        <p:nvSpPr>
          <p:cNvPr id="289" name="Google Shape;289;gced3f6e66a_0_0"/>
          <p:cNvSpPr txBox="1">
            <a:spLocks noGrp="1"/>
          </p:cNvSpPr>
          <p:nvPr>
            <p:ph type="body" idx="2"/>
          </p:nvPr>
        </p:nvSpPr>
        <p:spPr>
          <a:xfrm>
            <a:off x="4100525" y="1521450"/>
            <a:ext cx="7679100" cy="4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dirty="0"/>
              <a:t>By the end of this session, you will be able to: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Describe ways in which COVID-19 might affect CAAFAG programming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Explain</a:t>
            </a:r>
            <a:r>
              <a:rPr lang="en-US" dirty="0"/>
              <a:t> how to promote CAAFAG program continuity and describe the responsibilities of key stakeholders</a:t>
            </a:r>
            <a:endParaRPr dirty="0"/>
          </a:p>
        </p:txBody>
      </p:sp>
      <p:sp>
        <p:nvSpPr>
          <p:cNvPr id="290" name="Google Shape;290;gced3f6e66a_0_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ed3f6e66a_0_530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dirty="0"/>
              <a:t>Program continuity</a:t>
            </a:r>
            <a:endParaRPr sz="2800" dirty="0"/>
          </a:p>
        </p:txBody>
      </p:sp>
      <p:sp>
        <p:nvSpPr>
          <p:cNvPr id="296" name="Google Shape;296;gced3f6e66a_0_530"/>
          <p:cNvSpPr txBox="1">
            <a:spLocks noGrp="1"/>
          </p:cNvSpPr>
          <p:nvPr>
            <p:ph type="body" idx="2"/>
          </p:nvPr>
        </p:nvSpPr>
        <p:spPr>
          <a:xfrm>
            <a:off x="656025" y="1360075"/>
            <a:ext cx="10820100" cy="4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b="1" dirty="0">
                <a:solidFill>
                  <a:schemeClr val="accent2"/>
                </a:solidFill>
              </a:rPr>
              <a:t>Program continuity is about having a plan to deal with difficult situations or changes in circumstances so that your programming is not negatively impacted or forced to stop in response to </a:t>
            </a:r>
            <a:r>
              <a:rPr lang="en-US" b="1" dirty="0">
                <a:solidFill>
                  <a:schemeClr val="accent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these</a:t>
            </a:r>
            <a:r>
              <a:rPr lang="en-US" b="1" dirty="0">
                <a:solidFill>
                  <a:schemeClr val="accent2"/>
                </a:solidFill>
              </a:rPr>
              <a:t> situations. 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ed3f6e66a_0_52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CAAFAG Stakeholders</a:t>
            </a:r>
            <a:endParaRPr/>
          </a:p>
        </p:txBody>
      </p:sp>
      <p:sp>
        <p:nvSpPr>
          <p:cNvPr id="302" name="Google Shape;302;gced3f6e66a_0_524"/>
          <p:cNvSpPr txBox="1">
            <a:spLocks noGrp="1"/>
          </p:cNvSpPr>
          <p:nvPr>
            <p:ph type="body" idx="2"/>
          </p:nvPr>
        </p:nvSpPr>
        <p:spPr>
          <a:xfrm>
            <a:off x="656025" y="1360075"/>
            <a:ext cx="10820100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Char char="•"/>
            </a:pPr>
            <a:r>
              <a:rPr lang="en-US" sz="3400" dirty="0">
                <a:solidFill>
                  <a:schemeClr val="accent1"/>
                </a:solidFill>
              </a:rPr>
              <a:t>International/national NGOs and humanitarian agencies</a:t>
            </a:r>
            <a:endParaRPr sz="3400" dirty="0">
              <a:solidFill>
                <a:schemeClr val="accent1"/>
              </a:solidFill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Char char="•"/>
            </a:pPr>
            <a:r>
              <a:rPr lang="en-US" sz="3400" dirty="0">
                <a:solidFill>
                  <a:schemeClr val="accent1"/>
                </a:solidFill>
              </a:rPr>
              <a:t>Community based organizations and community leaders</a:t>
            </a:r>
            <a:endParaRPr sz="3400" dirty="0">
              <a:solidFill>
                <a:schemeClr val="accent1"/>
              </a:solidFill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Char char="•"/>
            </a:pPr>
            <a:r>
              <a:rPr lang="en-US" sz="3400" dirty="0">
                <a:solidFill>
                  <a:schemeClr val="accent1"/>
                </a:solidFill>
              </a:rPr>
              <a:t>Governments</a:t>
            </a:r>
            <a:endParaRPr sz="3400" dirty="0">
              <a:solidFill>
                <a:schemeClr val="accent1"/>
              </a:solidFill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Char char="•"/>
            </a:pPr>
            <a:r>
              <a:rPr lang="en-US" sz="3400" dirty="0">
                <a:solidFill>
                  <a:schemeClr val="accent1"/>
                </a:solidFill>
              </a:rPr>
              <a:t>Peacekeepers</a:t>
            </a:r>
            <a:endParaRPr sz="3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Working with Data</a:t>
            </a:r>
            <a:endParaRPr dirty="0"/>
          </a:p>
        </p:txBody>
      </p:sp>
      <p:sp>
        <p:nvSpPr>
          <p:cNvPr id="308" name="Google Shape;308;p3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423</Words>
  <Application>Microsoft Office PowerPoint</Application>
  <PresentationFormat>Widescreen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Helvetica Neue</vt:lpstr>
      <vt:lpstr>Roboto</vt:lpstr>
      <vt:lpstr>Office Theme</vt:lpstr>
      <vt:lpstr>PowerPoint Presentation</vt:lpstr>
      <vt:lpstr>PowerPoint Presentation</vt:lpstr>
      <vt:lpstr>PowerPoint Presentation</vt:lpstr>
      <vt:lpstr>Course structure</vt:lpstr>
      <vt:lpstr>PowerPoint Presentation</vt:lpstr>
      <vt:lpstr>PowerPoint Presentation</vt:lpstr>
      <vt:lpstr>Program continuity</vt:lpstr>
      <vt:lpstr>CAAFAG Stakeholders</vt:lpstr>
      <vt:lpstr>PowerPoint Presentation</vt:lpstr>
      <vt:lpstr>PowerPoint Presentation</vt:lpstr>
      <vt:lpstr>PowerPoint Presentation</vt:lpstr>
      <vt:lpstr>PowerPoint Presentation</vt:lpstr>
      <vt:lpstr>Developing advocacy messages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Van Akin, Michelle</cp:lastModifiedBy>
  <cp:revision>2</cp:revision>
  <dcterms:created xsi:type="dcterms:W3CDTF">2017-12-20T18:51:03Z</dcterms:created>
  <dcterms:modified xsi:type="dcterms:W3CDTF">2021-07-22T13:38:09Z</dcterms:modified>
</cp:coreProperties>
</file>