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7" r:id="rId2"/>
    <p:sldId id="272" r:id="rId3"/>
    <p:sldId id="270" r:id="rId4"/>
    <p:sldId id="258" r:id="rId5"/>
    <p:sldId id="269" r:id="rId6"/>
    <p:sldId id="260" r:id="rId7"/>
    <p:sldId id="261" r:id="rId8"/>
    <p:sldId id="262" r:id="rId9"/>
    <p:sldId id="263" r:id="rId10"/>
    <p:sldId id="264" r:id="rId11"/>
    <p:sldId id="271" r:id="rId12"/>
    <p:sldId id="266" r:id="rId13"/>
    <p:sldId id="273" r:id="rId14"/>
    <p:sldId id="274" r:id="rId15"/>
    <p:sldId id="275" r:id="rId16"/>
    <p:sldId id="267" r:id="rId17"/>
    <p:sldId id="268" r:id="rId18"/>
    <p:sldId id="276" r:id="rId19"/>
    <p:sldId id="285" r:id="rId20"/>
    <p:sldId id="286" r:id="rId21"/>
    <p:sldId id="287" r:id="rId22"/>
    <p:sldId id="288" r:id="rId23"/>
    <p:sldId id="277" r:id="rId24"/>
    <p:sldId id="278" r:id="rId25"/>
    <p:sldId id="289" r:id="rId26"/>
    <p:sldId id="256"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Helvetica Neue" panose="02000503000000020004"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XX6IEWs3jQGF0c9r8xufP83a06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Giannini" initials="" lastIdx="2" clrIdx="0"/>
  <p:cmAuthor id="1" name="laurent chapui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96558E-8D7A-4A24-A56D-45ADEE40D5DB}">
  <a:tblStyle styleId="{4396558E-8D7A-4A24-A56D-45ADEE40D5D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D"/>
          </a:solidFill>
        </a:fill>
      </a:tcStyle>
    </a:wholeTbl>
    <a:band1H>
      <a:tcTxStyle/>
      <a:tcStyle>
        <a:tcBdr/>
        <a:fill>
          <a:solidFill>
            <a:srgbClr val="CAD1DA"/>
          </a:solidFill>
        </a:fill>
      </a:tcStyle>
    </a:band1H>
    <a:band2H>
      <a:tcTxStyle/>
      <a:tcStyle>
        <a:tcBdr/>
      </a:tcStyle>
    </a:band2H>
    <a:band1V>
      <a:tcTxStyle/>
      <a:tcStyle>
        <a:tcBdr/>
        <a:fill>
          <a:solidFill>
            <a:srgbClr val="CAD1D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29"/>
  </p:normalViewPr>
  <p:slideViewPr>
    <p:cSldViewPr snapToGrid="0">
      <p:cViewPr varScale="1">
        <p:scale>
          <a:sx n="118" d="100"/>
          <a:sy n="118" d="100"/>
        </p:scale>
        <p:origin x="224" y="4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1" name="Google Shape;2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1" name="Google Shape;2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7" name="Google Shape;2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5" name="Google Shape;2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7" name="Google Shape;2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3" name="Google Shape;30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4" name="Google Shape;33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1" name="Google Shape;34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7" name="Google Shape;34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3" name="Google Shape;35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0" name="Google Shape;2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5384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9" name="Google Shape;35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4" name="Google Shape;33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8525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7" name="Google Shape;2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8" name="Google Shape;2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4" name="Google Shape;2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0" name="Google Shape;2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6" name="Google Shape;2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2" name="Google Shape;27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2" name="Google Shape;28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5"/>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 name="Google Shape;19;p15"/>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5"/>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405E7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65"/>
        <p:cNvGrpSpPr/>
        <p:nvPr/>
      </p:nvGrpSpPr>
      <p:grpSpPr>
        <a:xfrm>
          <a:off x="0" y="0"/>
          <a:ext cx="0" cy="0"/>
          <a:chOff x="0" y="0"/>
          <a:chExt cx="0" cy="0"/>
        </a:xfrm>
      </p:grpSpPr>
      <p:sp>
        <p:nvSpPr>
          <p:cNvPr id="66" name="Google Shape;6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7" name="Google Shape;67;p24"/>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016794"/>
              </a:solidFill>
              <a:latin typeface="Calibri"/>
              <a:ea typeface="Calibri"/>
              <a:cs typeface="Calibri"/>
              <a:sym typeface="Calibri"/>
            </a:endParaRPr>
          </a:p>
        </p:txBody>
      </p:sp>
      <p:pic>
        <p:nvPicPr>
          <p:cNvPr id="68" name="Google Shape;68;p24"/>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69" name="Google Shape;69;p24"/>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4"/>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4" name="Google Shape;74;p25"/>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75" name="Google Shape;75;p25"/>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76" name="Google Shape;76;p25"/>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0" name="Google Shape;80;p26"/>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81" name="Google Shape;81;p26"/>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2" name="Google Shape;82;p26"/>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6"/>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84"/>
        <p:cNvGrpSpPr/>
        <p:nvPr/>
      </p:nvGrpSpPr>
      <p:grpSpPr>
        <a:xfrm>
          <a:off x="0" y="0"/>
          <a:ext cx="0" cy="0"/>
          <a:chOff x="0" y="0"/>
          <a:chExt cx="0" cy="0"/>
        </a:xfrm>
      </p:grpSpPr>
      <p:sp>
        <p:nvSpPr>
          <p:cNvPr id="85" name="Google Shape;85;p2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6" name="Google Shape;86;p27"/>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87" name="Google Shape;87;p27"/>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8" name="Google Shape;88;p27"/>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7"/>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90"/>
        <p:cNvGrpSpPr/>
        <p:nvPr/>
      </p:nvGrpSpPr>
      <p:grpSpPr>
        <a:xfrm>
          <a:off x="0" y="0"/>
          <a:ext cx="0" cy="0"/>
          <a:chOff x="0" y="0"/>
          <a:chExt cx="0" cy="0"/>
        </a:xfrm>
      </p:grpSpPr>
      <p:grpSp>
        <p:nvGrpSpPr>
          <p:cNvPr id="91" name="Google Shape;91;p28"/>
          <p:cNvGrpSpPr/>
          <p:nvPr/>
        </p:nvGrpSpPr>
        <p:grpSpPr>
          <a:xfrm>
            <a:off x="0" y="5303521"/>
            <a:ext cx="12192000" cy="1639827"/>
            <a:chOff x="0" y="5303521"/>
            <a:chExt cx="12192000" cy="1639827"/>
          </a:xfrm>
        </p:grpSpPr>
        <p:pic>
          <p:nvPicPr>
            <p:cNvPr id="92" name="Google Shape;92;p28"/>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93" name="Google Shape;93;p28"/>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94" name="Google Shape;94;p2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8"/>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28"/>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97"/>
        <p:cNvGrpSpPr/>
        <p:nvPr/>
      </p:nvGrpSpPr>
      <p:grpSpPr>
        <a:xfrm>
          <a:off x="0" y="0"/>
          <a:ext cx="0" cy="0"/>
          <a:chOff x="0" y="0"/>
          <a:chExt cx="0" cy="0"/>
        </a:xfrm>
      </p:grpSpPr>
      <p:grpSp>
        <p:nvGrpSpPr>
          <p:cNvPr id="98" name="Google Shape;98;p29"/>
          <p:cNvGrpSpPr/>
          <p:nvPr/>
        </p:nvGrpSpPr>
        <p:grpSpPr>
          <a:xfrm>
            <a:off x="0" y="5303521"/>
            <a:ext cx="12192000" cy="1639827"/>
            <a:chOff x="0" y="5303521"/>
            <a:chExt cx="12192000" cy="1639827"/>
          </a:xfrm>
        </p:grpSpPr>
        <p:pic>
          <p:nvPicPr>
            <p:cNvPr id="99" name="Google Shape;99;p29"/>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00" name="Google Shape;100;p29"/>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01" name="Google Shape;101;p2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9"/>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9"/>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04"/>
        <p:cNvGrpSpPr/>
        <p:nvPr/>
      </p:nvGrpSpPr>
      <p:grpSpPr>
        <a:xfrm>
          <a:off x="0" y="0"/>
          <a:ext cx="0" cy="0"/>
          <a:chOff x="0" y="0"/>
          <a:chExt cx="0" cy="0"/>
        </a:xfrm>
      </p:grpSpPr>
      <p:sp>
        <p:nvSpPr>
          <p:cNvPr id="105" name="Google Shape;105;p3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0"/>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0"/>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8" name="Google Shape;108;p30"/>
          <p:cNvGrpSpPr/>
          <p:nvPr/>
        </p:nvGrpSpPr>
        <p:grpSpPr>
          <a:xfrm>
            <a:off x="0" y="5303521"/>
            <a:ext cx="12192000" cy="1639827"/>
            <a:chOff x="0" y="5303521"/>
            <a:chExt cx="12192000" cy="1639827"/>
          </a:xfrm>
        </p:grpSpPr>
        <p:pic>
          <p:nvPicPr>
            <p:cNvPr id="109" name="Google Shape;109;p30"/>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10" name="Google Shape;110;p30"/>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11"/>
        <p:cNvGrpSpPr/>
        <p:nvPr/>
      </p:nvGrpSpPr>
      <p:grpSpPr>
        <a:xfrm>
          <a:off x="0" y="0"/>
          <a:ext cx="0" cy="0"/>
          <a:chOff x="0" y="0"/>
          <a:chExt cx="0" cy="0"/>
        </a:xfrm>
      </p:grpSpPr>
      <p:grpSp>
        <p:nvGrpSpPr>
          <p:cNvPr id="112" name="Google Shape;112;p31"/>
          <p:cNvGrpSpPr/>
          <p:nvPr/>
        </p:nvGrpSpPr>
        <p:grpSpPr>
          <a:xfrm>
            <a:off x="0" y="5303521"/>
            <a:ext cx="12192000" cy="1639827"/>
            <a:chOff x="0" y="5303521"/>
            <a:chExt cx="12192000" cy="1639827"/>
          </a:xfrm>
        </p:grpSpPr>
        <p:pic>
          <p:nvPicPr>
            <p:cNvPr id="113" name="Google Shape;113;p31"/>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14" name="Google Shape;114;p31"/>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15" name="Google Shape;115;p31"/>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31"/>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1"/>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18"/>
        <p:cNvGrpSpPr/>
        <p:nvPr/>
      </p:nvGrpSpPr>
      <p:grpSpPr>
        <a:xfrm>
          <a:off x="0" y="0"/>
          <a:ext cx="0" cy="0"/>
          <a:chOff x="0" y="0"/>
          <a:chExt cx="0" cy="0"/>
        </a:xfrm>
      </p:grpSpPr>
      <p:sp>
        <p:nvSpPr>
          <p:cNvPr id="119" name="Google Shape;119;p32"/>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0" name="Google Shape;120;p32"/>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21" name="Google Shape;121;p32"/>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2" name="Google Shape;122;p32"/>
          <p:cNvSpPr>
            <a:spLocks noGrp="1"/>
          </p:cNvSpPr>
          <p:nvPr>
            <p:ph type="pic" idx="2"/>
          </p:nvPr>
        </p:nvSpPr>
        <p:spPr>
          <a:xfrm>
            <a:off x="0" y="0"/>
            <a:ext cx="4340225" cy="6858000"/>
          </a:xfrm>
          <a:prstGeom prst="rect">
            <a:avLst/>
          </a:prstGeom>
          <a:noFill/>
          <a:ln>
            <a:noFill/>
          </a:ln>
        </p:spPr>
      </p:sp>
      <p:sp>
        <p:nvSpPr>
          <p:cNvPr id="123" name="Google Shape;123;p32"/>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24"/>
        <p:cNvGrpSpPr/>
        <p:nvPr/>
      </p:nvGrpSpPr>
      <p:grpSpPr>
        <a:xfrm>
          <a:off x="0" y="0"/>
          <a:ext cx="0" cy="0"/>
          <a:chOff x="0" y="0"/>
          <a:chExt cx="0" cy="0"/>
        </a:xfrm>
      </p:grpSpPr>
      <p:sp>
        <p:nvSpPr>
          <p:cNvPr id="125" name="Google Shape;125;p33"/>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6" name="Google Shape;126;p33"/>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27" name="Google Shape;127;p33"/>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8" name="Google Shape;128;p33"/>
          <p:cNvSpPr>
            <a:spLocks noGrp="1"/>
          </p:cNvSpPr>
          <p:nvPr>
            <p:ph type="pic" idx="2"/>
          </p:nvPr>
        </p:nvSpPr>
        <p:spPr>
          <a:xfrm>
            <a:off x="0" y="0"/>
            <a:ext cx="4340225" cy="6858000"/>
          </a:xfrm>
          <a:prstGeom prst="rect">
            <a:avLst/>
          </a:prstGeom>
          <a:noFill/>
          <a:ln>
            <a:noFill/>
          </a:ln>
        </p:spPr>
      </p:sp>
      <p:sp>
        <p:nvSpPr>
          <p:cNvPr id="129" name="Google Shape;129;p33"/>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22"/>
        <p:cNvGrpSpPr/>
        <p:nvPr/>
      </p:nvGrpSpPr>
      <p:grpSpPr>
        <a:xfrm>
          <a:off x="0" y="0"/>
          <a:ext cx="0" cy="0"/>
          <a:chOff x="0" y="0"/>
          <a:chExt cx="0" cy="0"/>
        </a:xfrm>
      </p:grpSpPr>
      <p:sp>
        <p:nvSpPr>
          <p:cNvPr id="23" name="Google Shape;2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4" name="Google Shape;24;p16"/>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016794"/>
              </a:solidFill>
              <a:latin typeface="Calibri"/>
              <a:ea typeface="Calibri"/>
              <a:cs typeface="Calibri"/>
              <a:sym typeface="Calibri"/>
            </a:endParaRPr>
          </a:p>
        </p:txBody>
      </p:sp>
      <p:pic>
        <p:nvPicPr>
          <p:cNvPr id="25" name="Google Shape;25;p16"/>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26" name="Google Shape;26;p1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30"/>
        <p:cNvGrpSpPr/>
        <p:nvPr/>
      </p:nvGrpSpPr>
      <p:grpSpPr>
        <a:xfrm>
          <a:off x="0" y="0"/>
          <a:ext cx="0" cy="0"/>
          <a:chOff x="0" y="0"/>
          <a:chExt cx="0" cy="0"/>
        </a:xfrm>
      </p:grpSpPr>
      <p:sp>
        <p:nvSpPr>
          <p:cNvPr id="131" name="Google Shape;131;p34"/>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2" name="Google Shape;132;p34"/>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3" name="Google Shape;133;p34"/>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4" name="Google Shape;134;p34"/>
          <p:cNvSpPr>
            <a:spLocks noGrp="1"/>
          </p:cNvSpPr>
          <p:nvPr>
            <p:ph type="pic" idx="2"/>
          </p:nvPr>
        </p:nvSpPr>
        <p:spPr>
          <a:xfrm>
            <a:off x="0" y="0"/>
            <a:ext cx="4340225" cy="6858000"/>
          </a:xfrm>
          <a:prstGeom prst="rect">
            <a:avLst/>
          </a:prstGeom>
          <a:noFill/>
          <a:ln>
            <a:noFill/>
          </a:ln>
        </p:spPr>
      </p:sp>
      <p:sp>
        <p:nvSpPr>
          <p:cNvPr id="135" name="Google Shape;135;p34"/>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36"/>
        <p:cNvGrpSpPr/>
        <p:nvPr/>
      </p:nvGrpSpPr>
      <p:grpSpPr>
        <a:xfrm>
          <a:off x="0" y="0"/>
          <a:ext cx="0" cy="0"/>
          <a:chOff x="0" y="0"/>
          <a:chExt cx="0" cy="0"/>
        </a:xfrm>
      </p:grpSpPr>
      <p:sp>
        <p:nvSpPr>
          <p:cNvPr id="137" name="Google Shape;137;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8" name="Google Shape;138;p35"/>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39" name="Google Shape;139;p35"/>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0" name="Google Shape;140;p35"/>
          <p:cNvSpPr>
            <a:spLocks noGrp="1"/>
          </p:cNvSpPr>
          <p:nvPr>
            <p:ph type="pic" idx="2"/>
          </p:nvPr>
        </p:nvSpPr>
        <p:spPr>
          <a:xfrm>
            <a:off x="0" y="0"/>
            <a:ext cx="4340225" cy="6858000"/>
          </a:xfrm>
          <a:prstGeom prst="rect">
            <a:avLst/>
          </a:prstGeom>
          <a:noFill/>
          <a:ln>
            <a:noFill/>
          </a:ln>
        </p:spPr>
      </p:sp>
      <p:sp>
        <p:nvSpPr>
          <p:cNvPr id="141" name="Google Shape;141;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2"/>
        <p:cNvGrpSpPr/>
        <p:nvPr/>
      </p:nvGrpSpPr>
      <p:grpSpPr>
        <a:xfrm>
          <a:off x="0" y="0"/>
          <a:ext cx="0" cy="0"/>
          <a:chOff x="0" y="0"/>
          <a:chExt cx="0" cy="0"/>
        </a:xfrm>
      </p:grpSpPr>
      <p:sp>
        <p:nvSpPr>
          <p:cNvPr id="143" name="Google Shape;143;p36"/>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44" name="Google Shape;144;p36"/>
          <p:cNvGrpSpPr/>
          <p:nvPr/>
        </p:nvGrpSpPr>
        <p:grpSpPr>
          <a:xfrm>
            <a:off x="-208789" y="0"/>
            <a:ext cx="12609576" cy="2174491"/>
            <a:chOff x="-1" y="5043119"/>
            <a:chExt cx="12192000" cy="1814884"/>
          </a:xfrm>
        </p:grpSpPr>
        <p:pic>
          <p:nvPicPr>
            <p:cNvPr id="145" name="Google Shape;145;p36"/>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6" name="Google Shape;146;p36"/>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47" name="Google Shape;147;p36"/>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8" name="Google Shape;148;p36"/>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36"/>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6"/>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36"/>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36"/>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36"/>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36"/>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55"/>
        <p:cNvGrpSpPr/>
        <p:nvPr/>
      </p:nvGrpSpPr>
      <p:grpSpPr>
        <a:xfrm>
          <a:off x="0" y="0"/>
          <a:ext cx="0" cy="0"/>
          <a:chOff x="0" y="0"/>
          <a:chExt cx="0" cy="0"/>
        </a:xfrm>
      </p:grpSpPr>
      <p:sp>
        <p:nvSpPr>
          <p:cNvPr id="156" name="Google Shape;156;p37"/>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57" name="Google Shape;157;p37"/>
          <p:cNvGrpSpPr/>
          <p:nvPr/>
        </p:nvGrpSpPr>
        <p:grpSpPr>
          <a:xfrm>
            <a:off x="-208789" y="0"/>
            <a:ext cx="12609576" cy="2174491"/>
            <a:chOff x="-1" y="5043119"/>
            <a:chExt cx="12192000" cy="1814884"/>
          </a:xfrm>
        </p:grpSpPr>
        <p:pic>
          <p:nvPicPr>
            <p:cNvPr id="158" name="Google Shape;158;p37"/>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9" name="Google Shape;159;p37"/>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60" name="Google Shape;160;p37"/>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1" name="Google Shape;161;p37"/>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37"/>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37"/>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37"/>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37"/>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37"/>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37"/>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68"/>
        <p:cNvGrpSpPr/>
        <p:nvPr/>
      </p:nvGrpSpPr>
      <p:grpSpPr>
        <a:xfrm>
          <a:off x="0" y="0"/>
          <a:ext cx="0" cy="0"/>
          <a:chOff x="0" y="0"/>
          <a:chExt cx="0" cy="0"/>
        </a:xfrm>
      </p:grpSpPr>
      <p:sp>
        <p:nvSpPr>
          <p:cNvPr id="169" name="Google Shape;169;p38"/>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70" name="Google Shape;170;p38"/>
          <p:cNvGrpSpPr/>
          <p:nvPr/>
        </p:nvGrpSpPr>
        <p:grpSpPr>
          <a:xfrm>
            <a:off x="-208789" y="0"/>
            <a:ext cx="12609576" cy="2174491"/>
            <a:chOff x="-1" y="5043119"/>
            <a:chExt cx="12192000" cy="1814884"/>
          </a:xfrm>
        </p:grpSpPr>
        <p:pic>
          <p:nvPicPr>
            <p:cNvPr id="171" name="Google Shape;171;p38"/>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2" name="Google Shape;172;p38"/>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73" name="Google Shape;173;p38"/>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4" name="Google Shape;174;p3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38"/>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38"/>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38"/>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38"/>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38"/>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38"/>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1"/>
        <p:cNvGrpSpPr/>
        <p:nvPr/>
      </p:nvGrpSpPr>
      <p:grpSpPr>
        <a:xfrm>
          <a:off x="0" y="0"/>
          <a:ext cx="0" cy="0"/>
          <a:chOff x="0" y="0"/>
          <a:chExt cx="0" cy="0"/>
        </a:xfrm>
      </p:grpSpPr>
      <p:sp>
        <p:nvSpPr>
          <p:cNvPr id="182" name="Google Shape;182;p39"/>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83" name="Google Shape;183;p39"/>
          <p:cNvGrpSpPr/>
          <p:nvPr/>
        </p:nvGrpSpPr>
        <p:grpSpPr>
          <a:xfrm>
            <a:off x="-208789" y="0"/>
            <a:ext cx="12609576" cy="2174491"/>
            <a:chOff x="-1" y="5043119"/>
            <a:chExt cx="12192000" cy="1814884"/>
          </a:xfrm>
        </p:grpSpPr>
        <p:pic>
          <p:nvPicPr>
            <p:cNvPr id="184" name="Google Shape;184;p39"/>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5" name="Google Shape;185;p39"/>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6" name="Google Shape;186;p39"/>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7" name="Google Shape;187;p39"/>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39"/>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39"/>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39"/>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39"/>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39"/>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39"/>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4"/>
        <p:cNvGrpSpPr/>
        <p:nvPr/>
      </p:nvGrpSpPr>
      <p:grpSpPr>
        <a:xfrm>
          <a:off x="0" y="0"/>
          <a:ext cx="0" cy="0"/>
          <a:chOff x="0" y="0"/>
          <a:chExt cx="0" cy="0"/>
        </a:xfrm>
      </p:grpSpPr>
      <p:sp>
        <p:nvSpPr>
          <p:cNvPr id="195" name="Google Shape;195;p40"/>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6" name="Google Shape;196;p40"/>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7" name="Google Shape;197;p40"/>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98" name="Google Shape;198;p40"/>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9" name="Google Shape;199;p40"/>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40"/>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1"/>
        <p:cNvGrpSpPr/>
        <p:nvPr/>
      </p:nvGrpSpPr>
      <p:grpSpPr>
        <a:xfrm>
          <a:off x="0" y="0"/>
          <a:ext cx="0" cy="0"/>
          <a:chOff x="0" y="0"/>
          <a:chExt cx="0" cy="0"/>
        </a:xfrm>
      </p:grpSpPr>
      <p:sp>
        <p:nvSpPr>
          <p:cNvPr id="202" name="Google Shape;202;p41"/>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3" name="Google Shape;203;p41"/>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41"/>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05" name="Google Shape;205;p41"/>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6" name="Google Shape;206;p41"/>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41"/>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8"/>
        <p:cNvGrpSpPr/>
        <p:nvPr/>
      </p:nvGrpSpPr>
      <p:grpSpPr>
        <a:xfrm>
          <a:off x="0" y="0"/>
          <a:ext cx="0" cy="0"/>
          <a:chOff x="0" y="0"/>
          <a:chExt cx="0" cy="0"/>
        </a:xfrm>
      </p:grpSpPr>
      <p:sp>
        <p:nvSpPr>
          <p:cNvPr id="209" name="Google Shape;209;p42"/>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0" name="Google Shape;210;p42"/>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1" name="Google Shape;211;p42"/>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12" name="Google Shape;212;p4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3" name="Google Shape;213;p4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4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5"/>
        <p:cNvGrpSpPr/>
        <p:nvPr/>
      </p:nvGrpSpPr>
      <p:grpSpPr>
        <a:xfrm>
          <a:off x="0" y="0"/>
          <a:ext cx="0" cy="0"/>
          <a:chOff x="0" y="0"/>
          <a:chExt cx="0" cy="0"/>
        </a:xfrm>
      </p:grpSpPr>
      <p:sp>
        <p:nvSpPr>
          <p:cNvPr id="216" name="Google Shape;216;p43"/>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7" name="Google Shape;217;p43"/>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8" name="Google Shape;218;p43"/>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19" name="Google Shape;219;p4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20" name="Google Shape;220;p4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4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2" name="Google Shape;32;p18"/>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33" name="Google Shape;33;p18"/>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4" name="Google Shape;34;p18"/>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8"/>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19"/>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8" name="Google Shape;38;p1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20"/>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3" name="Google Shape;43;p2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0"/>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21"/>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8" name="Google Shape;48;p2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51"/>
        <p:cNvGrpSpPr/>
        <p:nvPr/>
      </p:nvGrpSpPr>
      <p:grpSpPr>
        <a:xfrm>
          <a:off x="0" y="0"/>
          <a:ext cx="0" cy="0"/>
          <a:chOff x="0" y="0"/>
          <a:chExt cx="0" cy="0"/>
        </a:xfrm>
      </p:grpSpPr>
      <p:sp>
        <p:nvSpPr>
          <p:cNvPr id="52" name="Google Shape;5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3" name="Google Shape;53;p22"/>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016794"/>
              </a:solidFill>
              <a:latin typeface="Calibri"/>
              <a:ea typeface="Calibri"/>
              <a:cs typeface="Calibri"/>
              <a:sym typeface="Calibri"/>
            </a:endParaRPr>
          </a:p>
        </p:txBody>
      </p:sp>
      <p:pic>
        <p:nvPicPr>
          <p:cNvPr id="54" name="Google Shape;54;p2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55" name="Google Shape;55;p2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58"/>
        <p:cNvGrpSpPr/>
        <p:nvPr/>
      </p:nvGrpSpPr>
      <p:grpSpPr>
        <a:xfrm>
          <a:off x="0" y="0"/>
          <a:ext cx="0" cy="0"/>
          <a:chOff x="0" y="0"/>
          <a:chExt cx="0" cy="0"/>
        </a:xfrm>
      </p:grpSpPr>
      <p:sp>
        <p:nvSpPr>
          <p:cNvPr id="59" name="Google Shape;5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0" name="Google Shape;60;p23"/>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016794"/>
              </a:solidFill>
              <a:latin typeface="Calibri"/>
              <a:ea typeface="Calibri"/>
              <a:cs typeface="Calibri"/>
              <a:sym typeface="Calibri"/>
            </a:endParaRPr>
          </a:p>
        </p:txBody>
      </p:sp>
      <p:pic>
        <p:nvPicPr>
          <p:cNvPr id="61" name="Google Shape;61;p23"/>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62" name="Google Shape;62;p2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n-US" dirty="0"/>
              <a:t>Prevention of Separation Learning Package</a:t>
            </a:r>
            <a:endParaRPr dirty="0"/>
          </a:p>
        </p:txBody>
      </p:sp>
      <p:sp>
        <p:nvSpPr>
          <p:cNvPr id="234" name="Google Shape;234;p2"/>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br>
              <a:rPr lang="en-US" sz="2400" dirty="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9"/>
          <p:cNvPicPr preferRelativeResize="0"/>
          <p:nvPr/>
        </p:nvPicPr>
        <p:blipFill rotWithShape="1">
          <a:blip r:embed="rId3">
            <a:alphaModFix/>
          </a:blip>
          <a:srcRect/>
          <a:stretch/>
        </p:blipFill>
        <p:spPr>
          <a:xfrm>
            <a:off x="1855304" y="125492"/>
            <a:ext cx="7593496" cy="65944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9EE3DBD-F6F1-CB6F-7C53-D61F862F75EA}"/>
              </a:ext>
            </a:extLst>
          </p:cNvPr>
          <p:cNvGraphicFramePr>
            <a:graphicFrameLocks noGrp="1"/>
          </p:cNvGraphicFramePr>
          <p:nvPr>
            <p:extLst>
              <p:ext uri="{D42A27DB-BD31-4B8C-83A1-F6EECF244321}">
                <p14:modId xmlns:p14="http://schemas.microsoft.com/office/powerpoint/2010/main" val="2998311911"/>
              </p:ext>
            </p:extLst>
          </p:nvPr>
        </p:nvGraphicFramePr>
        <p:xfrm>
          <a:off x="858129" y="576775"/>
          <a:ext cx="10578904" cy="6024267"/>
        </p:xfrm>
        <a:graphic>
          <a:graphicData uri="http://schemas.openxmlformats.org/drawingml/2006/table">
            <a:tbl>
              <a:tblPr bandRow="1">
                <a:tableStyleId>{4396558E-8D7A-4A24-A56D-45ADEE40D5DB}</a:tableStyleId>
              </a:tblPr>
              <a:tblGrid>
                <a:gridCol w="5289452">
                  <a:extLst>
                    <a:ext uri="{9D8B030D-6E8A-4147-A177-3AD203B41FA5}">
                      <a16:colId xmlns:a16="http://schemas.microsoft.com/office/drawing/2014/main" val="4156345609"/>
                    </a:ext>
                  </a:extLst>
                </a:gridCol>
                <a:gridCol w="5289452">
                  <a:extLst>
                    <a:ext uri="{9D8B030D-6E8A-4147-A177-3AD203B41FA5}">
                      <a16:colId xmlns:a16="http://schemas.microsoft.com/office/drawing/2014/main" val="4147221176"/>
                    </a:ext>
                  </a:extLst>
                </a:gridCol>
              </a:tblGrid>
              <a:tr h="432088">
                <a:tc>
                  <a:txBody>
                    <a:bodyPr/>
                    <a:lstStyle/>
                    <a:p>
                      <a:pPr>
                        <a:lnSpc>
                          <a:spcPct val="107000"/>
                        </a:lnSpc>
                        <a:spcAft>
                          <a:spcPts val="800"/>
                        </a:spcAft>
                      </a:pPr>
                      <a:r>
                        <a:rPr lang="en-US" sz="2400" dirty="0">
                          <a:solidFill>
                            <a:schemeClr val="bg1"/>
                          </a:solidFill>
                          <a:effectLst/>
                          <a:latin typeface="Helvetica Neue" panose="020B0604020202020204" charset="0"/>
                        </a:rPr>
                        <a:t>Prevention level</a:t>
                      </a:r>
                      <a:endParaRPr lang="en-GB" sz="2400" dirty="0">
                        <a:solidFill>
                          <a:schemeClr val="bg1"/>
                        </a:solidFill>
                        <a:effectLst/>
                        <a:latin typeface="Helvetica Neue" panose="020B0604020202020204" charset="0"/>
                        <a:ea typeface="Calibri" panose="020F0502020204030204" pitchFamily="34" charset="0"/>
                      </a:endParaRPr>
                    </a:p>
                  </a:txBody>
                  <a:tcPr marL="68580" marR="68580" marT="0" marB="0">
                    <a:solidFill>
                      <a:schemeClr val="accent4"/>
                    </a:solidFill>
                  </a:tcPr>
                </a:tc>
                <a:tc>
                  <a:txBody>
                    <a:bodyPr/>
                    <a:lstStyle/>
                    <a:p>
                      <a:pPr>
                        <a:lnSpc>
                          <a:spcPct val="107000"/>
                        </a:lnSpc>
                        <a:spcAft>
                          <a:spcPts val="800"/>
                        </a:spcAft>
                      </a:pPr>
                      <a:r>
                        <a:rPr lang="en-US" sz="2400" dirty="0">
                          <a:solidFill>
                            <a:schemeClr val="bg1"/>
                          </a:solidFill>
                          <a:effectLst/>
                          <a:latin typeface="Helvetica Neue" panose="020B0604020202020204" charset="0"/>
                        </a:rPr>
                        <a:t>Target group</a:t>
                      </a:r>
                      <a:endParaRPr lang="en-GB" sz="2400" dirty="0">
                        <a:solidFill>
                          <a:schemeClr val="bg1"/>
                        </a:solidFill>
                        <a:effectLst/>
                        <a:latin typeface="Helvetica Neue" panose="020B0604020202020204" charset="0"/>
                        <a:ea typeface="Calibri" panose="020F0502020204030204" pitchFamily="34" charset="0"/>
                      </a:endParaRPr>
                    </a:p>
                  </a:txBody>
                  <a:tcPr marL="68580" marR="68580" marT="0" marB="0">
                    <a:solidFill>
                      <a:schemeClr val="accent4"/>
                    </a:solidFill>
                  </a:tcPr>
                </a:tc>
                <a:extLst>
                  <a:ext uri="{0D108BD9-81ED-4DB2-BD59-A6C34878D82A}">
                    <a16:rowId xmlns:a16="http://schemas.microsoft.com/office/drawing/2014/main" val="2599470629"/>
                  </a:ext>
                </a:extLst>
              </a:tr>
              <a:tr h="1998271">
                <a:tc>
                  <a:txBody>
                    <a:bodyPr/>
                    <a:lstStyle/>
                    <a:p>
                      <a:pPr>
                        <a:lnSpc>
                          <a:spcPct val="107000"/>
                        </a:lnSpc>
                        <a:spcAft>
                          <a:spcPts val="800"/>
                        </a:spcAft>
                      </a:pPr>
                      <a:r>
                        <a:rPr lang="en-US" sz="2400" dirty="0">
                          <a:solidFill>
                            <a:schemeClr val="bg1"/>
                          </a:solidFill>
                          <a:effectLst/>
                          <a:latin typeface="Helvetica Neue" panose="020B0604020202020204" charset="0"/>
                        </a:rPr>
                        <a:t>Primary prevention – addresses the </a:t>
                      </a:r>
                      <a:r>
                        <a:rPr lang="en-US" sz="2400" b="1" dirty="0">
                          <a:solidFill>
                            <a:schemeClr val="bg1"/>
                          </a:solidFill>
                          <a:effectLst/>
                          <a:latin typeface="Helvetica Neue" panose="020B0604020202020204" charset="0"/>
                        </a:rPr>
                        <a:t>root causes </a:t>
                      </a:r>
                      <a:r>
                        <a:rPr lang="en-US" sz="2400" dirty="0">
                          <a:solidFill>
                            <a:schemeClr val="bg1"/>
                          </a:solidFill>
                          <a:effectLst/>
                          <a:latin typeface="Helvetica Neue" panose="020B0604020202020204" charset="0"/>
                        </a:rPr>
                        <a:t>among the population to reduce the likelihood/incidence of family separation </a:t>
                      </a:r>
                      <a:endParaRPr lang="en-GB" sz="2400" dirty="0">
                        <a:solidFill>
                          <a:schemeClr val="bg1"/>
                        </a:solidFill>
                        <a:effectLst/>
                        <a:latin typeface="Helvetica Neue" panose="020B0604020202020204" charset="0"/>
                        <a:ea typeface="Calibri" panose="020F0502020204030204" pitchFamily="34" charset="0"/>
                      </a:endParaRPr>
                    </a:p>
                  </a:txBody>
                  <a:tcPr marL="68580" marR="68580" marT="0" marB="0">
                    <a:solidFill>
                      <a:schemeClr val="accent4"/>
                    </a:solidFill>
                  </a:tcPr>
                </a:tc>
                <a:tc>
                  <a:txBody>
                    <a:bodyPr/>
                    <a:lstStyle/>
                    <a:p>
                      <a:pPr>
                        <a:lnSpc>
                          <a:spcPct val="107000"/>
                        </a:lnSpc>
                        <a:spcAft>
                          <a:spcPts val="800"/>
                        </a:spcAft>
                      </a:pPr>
                      <a:r>
                        <a:rPr lang="en-US" sz="2400" dirty="0">
                          <a:effectLst/>
                          <a:latin typeface="Helvetica Neue" panose="020B0604020202020204" charset="0"/>
                        </a:rPr>
                        <a:t>All children in a community or population or all children of a sub-group (e.g., refugee/internally displaced populations, girls or boys of a certain age)</a:t>
                      </a:r>
                      <a:endParaRPr lang="en-GB" sz="2400" dirty="0">
                        <a:effectLst/>
                        <a:latin typeface="Helvetica Neue" panose="020B0604020202020204" charset="0"/>
                        <a:ea typeface="Calibri" panose="020F0502020204030204"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335286160"/>
                  </a:ext>
                </a:extLst>
              </a:tr>
              <a:tr h="1595637">
                <a:tc>
                  <a:txBody>
                    <a:bodyPr/>
                    <a:lstStyle/>
                    <a:p>
                      <a:pPr>
                        <a:lnSpc>
                          <a:spcPct val="107000"/>
                        </a:lnSpc>
                        <a:spcAft>
                          <a:spcPts val="800"/>
                        </a:spcAft>
                      </a:pPr>
                      <a:r>
                        <a:rPr lang="en-US" sz="2400" dirty="0">
                          <a:solidFill>
                            <a:schemeClr val="bg1"/>
                          </a:solidFill>
                          <a:effectLst/>
                          <a:latin typeface="Helvetica Neue" panose="020B0604020202020204" charset="0"/>
                        </a:rPr>
                        <a:t>Secondary prevention – addresses the specific threat and/or vulnerabilities of children identified as being at risk of family separation</a:t>
                      </a:r>
                      <a:endParaRPr lang="en-GB" sz="2400" dirty="0">
                        <a:solidFill>
                          <a:schemeClr val="bg1"/>
                        </a:solidFill>
                        <a:effectLst/>
                        <a:latin typeface="Helvetica Neue" panose="020B0604020202020204" charset="0"/>
                        <a:ea typeface="Calibri" panose="020F0502020204030204" pitchFamily="34" charset="0"/>
                      </a:endParaRPr>
                    </a:p>
                  </a:txBody>
                  <a:tcPr marL="68580" marR="68580" marT="0" marB="0">
                    <a:solidFill>
                      <a:schemeClr val="accent4"/>
                    </a:solidFill>
                  </a:tcPr>
                </a:tc>
                <a:tc>
                  <a:txBody>
                    <a:bodyPr/>
                    <a:lstStyle/>
                    <a:p>
                      <a:pPr>
                        <a:lnSpc>
                          <a:spcPct val="107000"/>
                        </a:lnSpc>
                        <a:spcAft>
                          <a:spcPts val="800"/>
                        </a:spcAft>
                      </a:pPr>
                      <a:r>
                        <a:rPr lang="en-US" sz="2400" dirty="0">
                          <a:effectLst/>
                          <a:latin typeface="Helvetica Neue" panose="020B0604020202020204" charset="0"/>
                        </a:rPr>
                        <a:t> All children identified as being at high risk of family separation</a:t>
                      </a:r>
                      <a:endParaRPr lang="en-GB" sz="2400" dirty="0">
                        <a:effectLst/>
                        <a:latin typeface="Helvetica Neue" panose="020B0604020202020204" charset="0"/>
                      </a:endParaRPr>
                    </a:p>
                    <a:p>
                      <a:pPr>
                        <a:lnSpc>
                          <a:spcPct val="107000"/>
                        </a:lnSpc>
                        <a:spcAft>
                          <a:spcPts val="800"/>
                        </a:spcAft>
                      </a:pPr>
                      <a:r>
                        <a:rPr lang="en-US" sz="2400" dirty="0">
                          <a:effectLst/>
                          <a:latin typeface="Helvetica Neue" panose="020B0604020202020204" charset="0"/>
                        </a:rPr>
                        <a:t> </a:t>
                      </a:r>
                      <a:endParaRPr lang="en-GB" sz="2400" dirty="0">
                        <a:effectLst/>
                        <a:latin typeface="Helvetica Neue" panose="020B0604020202020204" charset="0"/>
                        <a:ea typeface="Calibri" panose="020F0502020204030204"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787139482"/>
                  </a:ext>
                </a:extLst>
              </a:tr>
              <a:tr h="1998271">
                <a:tc>
                  <a:txBody>
                    <a:bodyPr/>
                    <a:lstStyle/>
                    <a:p>
                      <a:pPr>
                        <a:lnSpc>
                          <a:spcPct val="107000"/>
                        </a:lnSpc>
                        <a:spcAft>
                          <a:spcPts val="800"/>
                        </a:spcAft>
                      </a:pPr>
                      <a:r>
                        <a:rPr lang="en-US" sz="2400" dirty="0">
                          <a:solidFill>
                            <a:schemeClr val="bg1"/>
                          </a:solidFill>
                          <a:effectLst/>
                          <a:latin typeface="Helvetica Neue" panose="020B0604020202020204" charset="0"/>
                        </a:rPr>
                        <a:t>Tertiary prevention – aims to mitigate the longer-term impact of family separation, including preventing re-occurrence of separation and other forms of harm</a:t>
                      </a:r>
                      <a:endParaRPr lang="en-GB" sz="2400" dirty="0">
                        <a:solidFill>
                          <a:schemeClr val="bg1"/>
                        </a:solidFill>
                        <a:effectLst/>
                        <a:latin typeface="Helvetica Neue" panose="020B0604020202020204" charset="0"/>
                        <a:ea typeface="Calibri" panose="020F0502020204030204" pitchFamily="34" charset="0"/>
                      </a:endParaRPr>
                    </a:p>
                  </a:txBody>
                  <a:tcPr marL="68580" marR="68580" marT="0" marB="0">
                    <a:solidFill>
                      <a:schemeClr val="accent4"/>
                    </a:solidFill>
                  </a:tcPr>
                </a:tc>
                <a:tc>
                  <a:txBody>
                    <a:bodyPr/>
                    <a:lstStyle/>
                    <a:p>
                      <a:pPr>
                        <a:lnSpc>
                          <a:spcPct val="107000"/>
                        </a:lnSpc>
                        <a:spcAft>
                          <a:spcPts val="800"/>
                        </a:spcAft>
                      </a:pPr>
                      <a:r>
                        <a:rPr lang="en-US" sz="2400" dirty="0">
                          <a:effectLst/>
                          <a:latin typeface="Helvetica Neue" panose="020B0604020202020204" charset="0"/>
                        </a:rPr>
                        <a:t> Children already separated from their parent(s)/primary caregiver(s)</a:t>
                      </a:r>
                      <a:endParaRPr lang="en-GB" sz="2400" dirty="0">
                        <a:effectLst/>
                        <a:latin typeface="Helvetica Neue" panose="020B0604020202020204" charset="0"/>
                        <a:ea typeface="Calibri" panose="020F0502020204030204"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03043481"/>
                  </a:ext>
                </a:extLst>
              </a:tr>
            </a:tbl>
          </a:graphicData>
        </a:graphic>
      </p:graphicFrame>
    </p:spTree>
    <p:extLst>
      <p:ext uri="{BB962C8B-B14F-4D97-AF65-F5344CB8AC3E}">
        <p14:creationId xmlns:p14="http://schemas.microsoft.com/office/powerpoint/2010/main" val="43485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11"/>
          <p:cNvPicPr preferRelativeResize="0"/>
          <p:nvPr/>
        </p:nvPicPr>
        <p:blipFill rotWithShape="1">
          <a:blip r:embed="rId3">
            <a:alphaModFix/>
          </a:blip>
          <a:srcRect/>
          <a:stretch/>
        </p:blipFill>
        <p:spPr>
          <a:xfrm>
            <a:off x="1430078" y="755374"/>
            <a:ext cx="10059557" cy="57642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n-US" dirty="0"/>
              <a:t>Session 3</a:t>
            </a:r>
            <a:endParaRPr dirty="0"/>
          </a:p>
        </p:txBody>
      </p:sp>
      <p:sp>
        <p:nvSpPr>
          <p:cNvPr id="234" name="Google Shape;234;p2"/>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n-US" sz="2400" dirty="0"/>
              <a:t>Applying the Primary Prevention Framework to prevention of family separation</a:t>
            </a:r>
            <a:endParaRPr dirty="0"/>
          </a:p>
          <a:p>
            <a:pPr marL="0" lvl="0" indent="0" algn="ctr" rtl="0">
              <a:lnSpc>
                <a:spcPct val="90000"/>
              </a:lnSpc>
              <a:spcBef>
                <a:spcPts val="1000"/>
              </a:spcBef>
              <a:spcAft>
                <a:spcPts val="0"/>
              </a:spcAft>
              <a:buClr>
                <a:schemeClr val="lt1"/>
              </a:buClr>
              <a:buSzPts val="2400"/>
              <a:buNone/>
            </a:pPr>
            <a:r>
              <a:rPr lang="en-US" sz="2400" dirty="0"/>
              <a:t>3.1 Primary Prevention</a:t>
            </a:r>
            <a:br>
              <a:rPr lang="en-US" sz="2400" dirty="0"/>
            </a:b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
          <p:cNvSpPr txBox="1">
            <a:spLocks noGrp="1"/>
          </p:cNvSpPr>
          <p:nvPr>
            <p:ph type="body" idx="2"/>
          </p:nvPr>
        </p:nvSpPr>
        <p:spPr>
          <a:xfrm>
            <a:off x="3688388" y="528638"/>
            <a:ext cx="8503611" cy="6180170"/>
          </a:xfrm>
          <a:prstGeom prst="rect">
            <a:avLst/>
          </a:prstGeom>
          <a:noFill/>
          <a:ln>
            <a:noFill/>
          </a:ln>
        </p:spPr>
        <p:txBody>
          <a:bodyPr spcFirstLastPara="1" wrap="square" lIns="91425" tIns="45700" rIns="91425" bIns="45700" anchor="t" anchorCtr="0">
            <a:noAutofit/>
          </a:bodyPr>
          <a:lstStyle/>
          <a:p>
            <a:pPr marL="400050" lvl="1" indent="0" algn="l" rtl="0">
              <a:lnSpc>
                <a:spcPct val="150000"/>
              </a:lnSpc>
              <a:spcBef>
                <a:spcPts val="0"/>
              </a:spcBef>
              <a:spcAft>
                <a:spcPts val="0"/>
              </a:spcAft>
              <a:buSzPts val="2000"/>
              <a:buNone/>
            </a:pPr>
            <a:r>
              <a:rPr lang="en-US" sz="2000" u="sng" dirty="0">
                <a:solidFill>
                  <a:srgbClr val="757070"/>
                </a:solidFill>
              </a:rPr>
              <a:t>Module Aim: </a:t>
            </a:r>
            <a:r>
              <a:rPr lang="en-US" sz="2000" dirty="0">
                <a:solidFill>
                  <a:srgbClr val="757070"/>
                </a:solidFill>
              </a:rPr>
              <a:t>Participants understand prevention related elements from the UASC Handbook and Toolkit and the ACE Toolkit within the framework of the 3 Levels of Prevention described in the CPHA Primary Prevention Framework </a:t>
            </a:r>
          </a:p>
          <a:p>
            <a:pPr marL="400050" lvl="1" indent="0" algn="l" rtl="0">
              <a:lnSpc>
                <a:spcPct val="150000"/>
              </a:lnSpc>
              <a:spcBef>
                <a:spcPts val="500"/>
              </a:spcBef>
              <a:spcAft>
                <a:spcPts val="0"/>
              </a:spcAft>
              <a:buSzPts val="2000"/>
              <a:buNone/>
            </a:pPr>
            <a:endParaRPr lang="en-US" sz="2000" u="sng" dirty="0">
              <a:solidFill>
                <a:srgbClr val="757070"/>
              </a:solidFill>
            </a:endParaRPr>
          </a:p>
          <a:p>
            <a:pPr marL="400050" lvl="1" indent="0" algn="l" rtl="0">
              <a:lnSpc>
                <a:spcPct val="150000"/>
              </a:lnSpc>
              <a:spcBef>
                <a:spcPts val="500"/>
              </a:spcBef>
              <a:spcAft>
                <a:spcPts val="0"/>
              </a:spcAft>
              <a:buSzPts val="2000"/>
              <a:buNone/>
            </a:pPr>
            <a:r>
              <a:rPr lang="en-US" sz="2000" u="sng" dirty="0">
                <a:solidFill>
                  <a:srgbClr val="757070"/>
                </a:solidFill>
              </a:rPr>
              <a:t>Learning Objectives</a:t>
            </a:r>
            <a:r>
              <a:rPr lang="en-US" sz="2000" dirty="0">
                <a:solidFill>
                  <a:srgbClr val="757070"/>
                </a:solidFill>
              </a:rPr>
              <a:t>:</a:t>
            </a:r>
            <a:endParaRPr dirty="0"/>
          </a:p>
          <a:p>
            <a:pPr marL="857250" lvl="1" indent="-457200" algn="l" rtl="0">
              <a:lnSpc>
                <a:spcPct val="150000"/>
              </a:lnSpc>
              <a:spcBef>
                <a:spcPts val="500"/>
              </a:spcBef>
              <a:spcAft>
                <a:spcPts val="0"/>
              </a:spcAft>
              <a:buSzPts val="2000"/>
              <a:buFont typeface="Noto Sans Symbols"/>
              <a:buChar char="✔"/>
            </a:pPr>
            <a:r>
              <a:rPr lang="en-US" sz="2000" b="0" i="0" dirty="0">
                <a:solidFill>
                  <a:srgbClr val="757070"/>
                </a:solidFill>
                <a:latin typeface="Helvetica Neue"/>
                <a:ea typeface="Helvetica Neue"/>
                <a:cs typeface="Helvetica Neue"/>
                <a:sym typeface="Helvetica Neue"/>
              </a:rPr>
              <a:t>Explain primary prevention in the context of family separation</a:t>
            </a:r>
            <a:endParaRPr dirty="0"/>
          </a:p>
          <a:p>
            <a:pPr marL="857250" lvl="1" indent="-457200" algn="l" rtl="0">
              <a:lnSpc>
                <a:spcPct val="150000"/>
              </a:lnSpc>
              <a:spcBef>
                <a:spcPts val="500"/>
              </a:spcBef>
              <a:spcAft>
                <a:spcPts val="0"/>
              </a:spcAft>
              <a:buSzPts val="2000"/>
              <a:buFont typeface="Noto Sans Symbols"/>
              <a:buChar char="✔"/>
            </a:pPr>
            <a:r>
              <a:rPr lang="en-US" sz="2000" b="0" i="0" dirty="0">
                <a:solidFill>
                  <a:srgbClr val="757070"/>
                </a:solidFill>
                <a:latin typeface="Helvetica Neue"/>
                <a:ea typeface="Helvetica Neue"/>
                <a:cs typeface="Helvetica Neue"/>
                <a:sym typeface="Helvetica Neue"/>
              </a:rPr>
              <a:t>Give examples of risk and protective </a:t>
            </a:r>
            <a:r>
              <a:rPr lang="en-US" sz="2000" dirty="0">
                <a:solidFill>
                  <a:srgbClr val="757070"/>
                </a:solidFill>
              </a:rPr>
              <a:t>f</a:t>
            </a:r>
            <a:r>
              <a:rPr lang="en-US" sz="2000" b="0" i="0" dirty="0">
                <a:solidFill>
                  <a:srgbClr val="757070"/>
                </a:solidFill>
                <a:latin typeface="Helvetica Neue"/>
                <a:ea typeface="Helvetica Neue"/>
                <a:cs typeface="Helvetica Neue"/>
                <a:sym typeface="Helvetica Neue"/>
              </a:rPr>
              <a:t>actors relating to family </a:t>
            </a:r>
            <a:r>
              <a:rPr lang="en-US" sz="2000" dirty="0">
                <a:solidFill>
                  <a:srgbClr val="757070"/>
                </a:solidFill>
              </a:rPr>
              <a:t>s</a:t>
            </a:r>
            <a:r>
              <a:rPr lang="en-US" sz="2000" b="0" i="0" dirty="0">
                <a:solidFill>
                  <a:srgbClr val="757070"/>
                </a:solidFill>
                <a:latin typeface="Helvetica Neue"/>
                <a:ea typeface="Helvetica Neue"/>
                <a:cs typeface="Helvetica Neue"/>
                <a:sym typeface="Helvetica Neue"/>
              </a:rPr>
              <a:t>eparation at the population level (based on socio-ecological model of the CPMS)</a:t>
            </a:r>
            <a:endParaRPr dirty="0"/>
          </a:p>
          <a:p>
            <a:pPr marL="857250" lvl="1" indent="-457200" algn="l" rtl="0">
              <a:lnSpc>
                <a:spcPct val="150000"/>
              </a:lnSpc>
              <a:spcBef>
                <a:spcPts val="500"/>
              </a:spcBef>
              <a:spcAft>
                <a:spcPts val="0"/>
              </a:spcAft>
              <a:buSzPts val="2000"/>
              <a:buFont typeface="Noto Sans Symbols"/>
              <a:buChar char="✔"/>
            </a:pPr>
            <a:r>
              <a:rPr lang="en-US" sz="2000" b="0" i="0" dirty="0">
                <a:solidFill>
                  <a:srgbClr val="757070"/>
                </a:solidFill>
                <a:latin typeface="Helvetica Neue"/>
                <a:ea typeface="Helvetica Neue"/>
                <a:cs typeface="Helvetica Neue"/>
                <a:sym typeface="Helvetica Neue"/>
              </a:rPr>
              <a:t>Suggest ways to prevent </a:t>
            </a:r>
            <a:r>
              <a:rPr lang="en-US" sz="2000" dirty="0">
                <a:solidFill>
                  <a:srgbClr val="757070"/>
                </a:solidFill>
              </a:rPr>
              <a:t>s</a:t>
            </a:r>
            <a:r>
              <a:rPr lang="en-US" sz="2000" b="0" i="0" dirty="0">
                <a:solidFill>
                  <a:srgbClr val="757070"/>
                </a:solidFill>
                <a:latin typeface="Helvetica Neue"/>
                <a:ea typeface="Helvetica Neue"/>
                <a:cs typeface="Helvetica Neue"/>
                <a:sym typeface="Helvetica Neue"/>
              </a:rPr>
              <a:t>eparation and </a:t>
            </a:r>
            <a:r>
              <a:rPr lang="en-US" sz="2000" dirty="0">
                <a:solidFill>
                  <a:srgbClr val="757070"/>
                </a:solidFill>
              </a:rPr>
              <a:t>p</a:t>
            </a:r>
            <a:r>
              <a:rPr lang="en-US" sz="2000" b="0" i="0" dirty="0">
                <a:solidFill>
                  <a:srgbClr val="757070"/>
                </a:solidFill>
                <a:latin typeface="Helvetica Neue"/>
                <a:ea typeface="Helvetica Neue"/>
                <a:cs typeface="Helvetica Neue"/>
                <a:sym typeface="Helvetica Neue"/>
              </a:rPr>
              <a:t>reserve </a:t>
            </a:r>
            <a:r>
              <a:rPr lang="en-US" sz="2000" dirty="0">
                <a:solidFill>
                  <a:srgbClr val="757070"/>
                </a:solidFill>
              </a:rPr>
              <a:t>f</a:t>
            </a:r>
            <a:r>
              <a:rPr lang="en-US" sz="2000" b="0" i="0" dirty="0">
                <a:solidFill>
                  <a:srgbClr val="757070"/>
                </a:solidFill>
                <a:latin typeface="Helvetica Neue"/>
                <a:ea typeface="Helvetica Neue"/>
                <a:cs typeface="Helvetica Neue"/>
                <a:sym typeface="Helvetica Neue"/>
              </a:rPr>
              <a:t>amily </a:t>
            </a:r>
            <a:r>
              <a:rPr lang="en-US" sz="2000" dirty="0">
                <a:solidFill>
                  <a:srgbClr val="757070"/>
                </a:solidFill>
              </a:rPr>
              <a:t>u</a:t>
            </a:r>
            <a:r>
              <a:rPr lang="en-US" sz="2000" b="0" i="0" dirty="0">
                <a:solidFill>
                  <a:srgbClr val="757070"/>
                </a:solidFill>
                <a:latin typeface="Helvetica Neue"/>
                <a:ea typeface="Helvetica Neue"/>
                <a:cs typeface="Helvetica Neue"/>
                <a:sym typeface="Helvetica Neue"/>
              </a:rPr>
              <a:t>nity (based on socio-ecological model of the CPMS)</a:t>
            </a:r>
            <a:endParaRPr dirty="0"/>
          </a:p>
          <a:p>
            <a:pPr marL="228600" lvl="0" indent="0" algn="l" rtl="0">
              <a:lnSpc>
                <a:spcPct val="90000"/>
              </a:lnSpc>
              <a:spcBef>
                <a:spcPts val="1000"/>
              </a:spcBef>
              <a:spcAft>
                <a:spcPts val="0"/>
              </a:spcAft>
              <a:buClr>
                <a:schemeClr val="accent4"/>
              </a:buClr>
              <a:buSzPts val="3600"/>
              <a:buNone/>
            </a:pPr>
            <a:endParaRPr sz="3600" dirty="0"/>
          </a:p>
        </p:txBody>
      </p:sp>
      <p:sp>
        <p:nvSpPr>
          <p:cNvPr id="240" name="Google Shape;240;p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dirty="0"/>
              <a:t>Learning Aim and Objectives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1"/>
          <p:cNvSpPr txBox="1">
            <a:spLocks noGrp="1"/>
          </p:cNvSpPr>
          <p:nvPr>
            <p:ph type="body" idx="1"/>
          </p:nvPr>
        </p:nvSpPr>
        <p:spPr>
          <a:xfrm>
            <a:off x="656021" y="761853"/>
            <a:ext cx="10820015" cy="4286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030A0"/>
              </a:buClr>
              <a:buSzPts val="2000"/>
              <a:buNone/>
            </a:pPr>
            <a:r>
              <a:rPr lang="en-US" sz="3200" dirty="0">
                <a:solidFill>
                  <a:srgbClr val="92D050"/>
                </a:solidFill>
              </a:rPr>
              <a:t>Session 3 Activity 2 – Case Study Primary Prevention </a:t>
            </a:r>
            <a:endParaRPr sz="3200" dirty="0">
              <a:solidFill>
                <a:srgbClr val="92D050"/>
              </a:solidFill>
            </a:endParaRPr>
          </a:p>
        </p:txBody>
      </p:sp>
      <p:sp>
        <p:nvSpPr>
          <p:cNvPr id="288" name="Google Shape;288;p11"/>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dirty="0"/>
              <a:t>Group Work  </a:t>
            </a:r>
            <a:endParaRPr dirty="0"/>
          </a:p>
          <a:p>
            <a:pPr marL="914400" lvl="2" indent="0">
              <a:buNone/>
            </a:pPr>
            <a:endParaRPr dirty="0"/>
          </a:p>
          <a:p>
            <a:pPr marL="228600" lvl="0" indent="-50800" algn="l" rtl="0">
              <a:lnSpc>
                <a:spcPct val="90000"/>
              </a:lnSpc>
              <a:spcBef>
                <a:spcPts val="1000"/>
              </a:spcBef>
              <a:spcAft>
                <a:spcPts val="0"/>
              </a:spcAft>
              <a:buClr>
                <a:schemeClr val="accent2"/>
              </a:buClr>
              <a:buSzPts val="28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2"/>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n-US" dirty="0"/>
              <a:t>Session 3.2</a:t>
            </a:r>
            <a:endParaRPr dirty="0"/>
          </a:p>
        </p:txBody>
      </p:sp>
      <p:sp>
        <p:nvSpPr>
          <p:cNvPr id="294" name="Google Shape;294;p12"/>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n-US" sz="2400" dirty="0"/>
              <a:t>Prevention of family separation – secondary prevention</a:t>
            </a:r>
            <a:br>
              <a:rPr lang="en-US" sz="2400" dirty="0"/>
            </a:b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3"/>
          <p:cNvSpPr txBox="1">
            <a:spLocks noGrp="1"/>
          </p:cNvSpPr>
          <p:nvPr>
            <p:ph type="body" idx="2"/>
          </p:nvPr>
        </p:nvSpPr>
        <p:spPr>
          <a:xfrm>
            <a:off x="3688388" y="751804"/>
            <a:ext cx="8503611" cy="5957004"/>
          </a:xfrm>
          <a:prstGeom prst="rect">
            <a:avLst/>
          </a:prstGeom>
          <a:noFill/>
          <a:ln>
            <a:noFill/>
          </a:ln>
        </p:spPr>
        <p:txBody>
          <a:bodyPr spcFirstLastPara="1" wrap="square" lIns="91425" tIns="45700" rIns="91425" bIns="45700" anchor="t" anchorCtr="0">
            <a:noAutofit/>
          </a:bodyPr>
          <a:lstStyle/>
          <a:p>
            <a:pPr marL="857250" lvl="1" indent="-457200" algn="l" rtl="0">
              <a:lnSpc>
                <a:spcPct val="150000"/>
              </a:lnSpc>
              <a:spcBef>
                <a:spcPts val="0"/>
              </a:spcBef>
              <a:spcAft>
                <a:spcPts val="0"/>
              </a:spcAft>
              <a:buSzPts val="2400"/>
              <a:buFont typeface="Noto Sans Symbols"/>
              <a:buChar char="✔"/>
            </a:pPr>
            <a:r>
              <a:rPr lang="en-US" b="0" i="0" dirty="0">
                <a:solidFill>
                  <a:srgbClr val="757070"/>
                </a:solidFill>
                <a:latin typeface="Helvetica Neue"/>
                <a:ea typeface="Helvetica Neue"/>
                <a:cs typeface="Helvetica Neue"/>
                <a:sym typeface="Helvetica Neue"/>
              </a:rPr>
              <a:t>Explain secondary prevention in the context of family separation</a:t>
            </a:r>
            <a:endParaRPr dirty="0"/>
          </a:p>
          <a:p>
            <a:pPr marL="857250" lvl="1" indent="-457200" algn="l" rtl="0">
              <a:lnSpc>
                <a:spcPct val="150000"/>
              </a:lnSpc>
              <a:spcBef>
                <a:spcPts val="500"/>
              </a:spcBef>
              <a:spcAft>
                <a:spcPts val="0"/>
              </a:spcAft>
              <a:buSzPts val="2400"/>
              <a:buFont typeface="Noto Sans Symbols"/>
              <a:buChar char="✔"/>
            </a:pPr>
            <a:r>
              <a:rPr lang="en-US" b="0" i="0" dirty="0">
                <a:solidFill>
                  <a:srgbClr val="757070"/>
                </a:solidFill>
                <a:latin typeface="Helvetica Neue"/>
                <a:ea typeface="Helvetica Neue"/>
                <a:cs typeface="Helvetica Neue"/>
                <a:sym typeface="Helvetica Neue"/>
              </a:rPr>
              <a:t>Give examples of </a:t>
            </a:r>
            <a:r>
              <a:rPr lang="en-US" dirty="0">
                <a:solidFill>
                  <a:srgbClr val="757070"/>
                </a:solidFill>
              </a:rPr>
              <a:t>ri</a:t>
            </a:r>
            <a:r>
              <a:rPr lang="en-US" b="0" i="0" dirty="0">
                <a:solidFill>
                  <a:srgbClr val="757070"/>
                </a:solidFill>
                <a:latin typeface="Helvetica Neue"/>
                <a:ea typeface="Helvetica Neue"/>
                <a:cs typeface="Helvetica Neue"/>
                <a:sym typeface="Helvetica Neue"/>
              </a:rPr>
              <a:t>sk and protective </a:t>
            </a:r>
            <a:r>
              <a:rPr lang="en-US" dirty="0">
                <a:solidFill>
                  <a:srgbClr val="757070"/>
                </a:solidFill>
              </a:rPr>
              <a:t>f</a:t>
            </a:r>
            <a:r>
              <a:rPr lang="en-US" b="0" i="0" dirty="0">
                <a:solidFill>
                  <a:srgbClr val="757070"/>
                </a:solidFill>
                <a:latin typeface="Helvetica Neue"/>
                <a:ea typeface="Helvetica Neue"/>
                <a:cs typeface="Helvetica Neue"/>
                <a:sym typeface="Helvetica Neue"/>
              </a:rPr>
              <a:t>actors relating to family separation at group/individual level</a:t>
            </a:r>
            <a:endParaRPr dirty="0"/>
          </a:p>
          <a:p>
            <a:pPr marL="857250" lvl="1" indent="-457200" algn="l" rtl="0">
              <a:lnSpc>
                <a:spcPct val="150000"/>
              </a:lnSpc>
              <a:spcBef>
                <a:spcPts val="500"/>
              </a:spcBef>
              <a:spcAft>
                <a:spcPts val="0"/>
              </a:spcAft>
              <a:buSzPts val="2400"/>
              <a:buFont typeface="Noto Sans Symbols"/>
              <a:buChar char="✔"/>
            </a:pPr>
            <a:r>
              <a:rPr lang="en-US" b="0" i="0" dirty="0">
                <a:solidFill>
                  <a:srgbClr val="757070"/>
                </a:solidFill>
                <a:latin typeface="Helvetica Neue"/>
                <a:ea typeface="Helvetica Neue"/>
                <a:cs typeface="Helvetica Neue"/>
                <a:sym typeface="Helvetica Neue"/>
              </a:rPr>
              <a:t>Suggest ways to prevent separation and preserve family unity </a:t>
            </a:r>
            <a:endParaRPr dirty="0"/>
          </a:p>
          <a:p>
            <a:pPr marL="228600" lvl="0" indent="0" algn="l" rtl="0">
              <a:lnSpc>
                <a:spcPct val="90000"/>
              </a:lnSpc>
              <a:spcBef>
                <a:spcPts val="1000"/>
              </a:spcBef>
              <a:spcAft>
                <a:spcPts val="0"/>
              </a:spcAft>
              <a:buClr>
                <a:schemeClr val="accent4"/>
              </a:buClr>
              <a:buSzPts val="3600"/>
              <a:buNone/>
            </a:pPr>
            <a:endParaRPr sz="3600" dirty="0"/>
          </a:p>
        </p:txBody>
      </p:sp>
      <p:sp>
        <p:nvSpPr>
          <p:cNvPr id="300" name="Google Shape;300;p1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dirty="0"/>
              <a:t>Learning Objectives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4"/>
          <p:cNvSpPr txBox="1">
            <a:spLocks noGrp="1"/>
          </p:cNvSpPr>
          <p:nvPr>
            <p:ph type="title"/>
          </p:nvPr>
        </p:nvSpPr>
        <p:spPr>
          <a:xfrm>
            <a:off x="496218" y="673342"/>
            <a:ext cx="9215673" cy="7207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D050"/>
              </a:buClr>
              <a:buSzPct val="100000"/>
              <a:buFont typeface="Helvetica Neue"/>
              <a:buNone/>
            </a:pPr>
            <a:r>
              <a:rPr lang="en-US" dirty="0">
                <a:solidFill>
                  <a:srgbClr val="92D050"/>
                </a:solidFill>
                <a:latin typeface="Helvetica Neue"/>
                <a:ea typeface="Helvetica Neue"/>
                <a:cs typeface="Helvetica Neue"/>
                <a:sym typeface="Helvetica Neue"/>
              </a:rPr>
              <a:t>Applying secondary </a:t>
            </a:r>
            <a:r>
              <a:rPr lang="en-US" dirty="0">
                <a:solidFill>
                  <a:srgbClr val="92D050"/>
                </a:solidFill>
              </a:rPr>
              <a:t>p</a:t>
            </a:r>
            <a:r>
              <a:rPr lang="en-US" dirty="0">
                <a:solidFill>
                  <a:srgbClr val="92D050"/>
                </a:solidFill>
                <a:latin typeface="Helvetica Neue"/>
                <a:ea typeface="Helvetica Neue"/>
                <a:cs typeface="Helvetica Neue"/>
                <a:sym typeface="Helvetica Neue"/>
              </a:rPr>
              <a:t>revention to prevention of  family separation</a:t>
            </a:r>
            <a:endParaRPr dirty="0"/>
          </a:p>
        </p:txBody>
      </p:sp>
      <p:sp>
        <p:nvSpPr>
          <p:cNvPr id="306" name="Google Shape;306;p14"/>
          <p:cNvSpPr txBox="1"/>
          <p:nvPr/>
        </p:nvSpPr>
        <p:spPr>
          <a:xfrm>
            <a:off x="747563" y="2067149"/>
            <a:ext cx="10769523" cy="5212079"/>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92D050"/>
              </a:buClr>
              <a:buSzPts val="2400"/>
              <a:buFont typeface="Courier New" panose="02070309020205020404" pitchFamily="49" charset="0"/>
              <a:buChar char="o"/>
            </a:pPr>
            <a:r>
              <a:rPr lang="en-US" sz="2400" b="0" i="0" u="none" strike="noStrike" cap="none" dirty="0">
                <a:solidFill>
                  <a:schemeClr val="dk1"/>
                </a:solidFill>
                <a:latin typeface="Helvetica Neue"/>
                <a:ea typeface="Helvetica Neue"/>
                <a:cs typeface="Helvetica Neue"/>
                <a:sym typeface="Helvetica Neue"/>
              </a:rPr>
              <a:t>Secondary prevention – addresses the specific threat and/or vulnerabilities of children identified as being at risk of family separation</a:t>
            </a:r>
            <a:endParaRPr dirty="0"/>
          </a:p>
          <a:p>
            <a:pPr marL="495300" marR="0" lvl="0" indent="-342900" algn="l" rtl="0">
              <a:lnSpc>
                <a:spcPct val="90000"/>
              </a:lnSpc>
              <a:spcBef>
                <a:spcPts val="1000"/>
              </a:spcBef>
              <a:spcAft>
                <a:spcPts val="0"/>
              </a:spcAft>
              <a:buClr>
                <a:srgbClr val="92D050"/>
              </a:buClr>
              <a:buSzPts val="2400"/>
              <a:buFont typeface="Courier New" panose="02070309020205020404" pitchFamily="49" charset="0"/>
              <a:buChar char="o"/>
            </a:pPr>
            <a:endParaRPr sz="2400" b="0" i="0" u="none" strike="noStrike" cap="none" dirty="0">
              <a:solidFill>
                <a:schemeClr val="dk1"/>
              </a:solidFill>
              <a:latin typeface="Helvetica Neue"/>
              <a:ea typeface="Helvetica Neue"/>
              <a:cs typeface="Helvetica Neue"/>
              <a:sym typeface="Helvetica Neue"/>
            </a:endParaRPr>
          </a:p>
          <a:p>
            <a:pPr marL="342900" marR="0" lvl="0" indent="-342900" algn="l" rtl="0">
              <a:lnSpc>
                <a:spcPct val="90000"/>
              </a:lnSpc>
              <a:spcBef>
                <a:spcPts val="1000"/>
              </a:spcBef>
              <a:spcAft>
                <a:spcPts val="0"/>
              </a:spcAft>
              <a:buClr>
                <a:srgbClr val="92D050"/>
              </a:buClr>
              <a:buSzPts val="2400"/>
              <a:buFont typeface="Courier New" panose="02070309020205020404" pitchFamily="49" charset="0"/>
              <a:buChar char="o"/>
            </a:pPr>
            <a:r>
              <a:rPr lang="en-US" sz="2400" b="0" i="0" u="none" strike="noStrike" cap="none" dirty="0">
                <a:solidFill>
                  <a:schemeClr val="dk1"/>
                </a:solidFill>
                <a:latin typeface="Helvetica Neue"/>
                <a:ea typeface="Helvetica Neue"/>
                <a:cs typeface="Helvetica Neue"/>
                <a:sym typeface="Helvetica Neue"/>
              </a:rPr>
              <a:t>The target group is all children identified as being at high risk of family separation</a:t>
            </a:r>
            <a:endParaRPr sz="2400" b="0" i="0" u="none" strike="noStrike" cap="none" dirty="0">
              <a:solidFill>
                <a:schemeClr val="dk1"/>
              </a:solidFill>
              <a:latin typeface="Helvetica Neue"/>
              <a:ea typeface="Helvetica Neue"/>
              <a:cs typeface="Helvetica Neue"/>
              <a:sym typeface="Helvetica Neue"/>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68E43-E16B-D758-0E16-369BF6BDD2AC}"/>
              </a:ext>
            </a:extLst>
          </p:cNvPr>
          <p:cNvSpPr>
            <a:spLocks noGrp="1"/>
          </p:cNvSpPr>
          <p:nvPr>
            <p:ph type="title"/>
          </p:nvPr>
        </p:nvSpPr>
        <p:spPr/>
        <p:txBody>
          <a:bodyPr/>
          <a:lstStyle/>
          <a:p>
            <a:r>
              <a:rPr lang="en-US" dirty="0"/>
              <a:t>Secondary prevention target groups</a:t>
            </a:r>
            <a:endParaRPr lang="en-GB" dirty="0"/>
          </a:p>
        </p:txBody>
      </p:sp>
      <p:sp>
        <p:nvSpPr>
          <p:cNvPr id="4" name="Text Placeholder 3">
            <a:extLst>
              <a:ext uri="{FF2B5EF4-FFF2-40B4-BE49-F238E27FC236}">
                <a16:creationId xmlns:a16="http://schemas.microsoft.com/office/drawing/2014/main" id="{86F3F7C3-5BD7-02C0-31C0-D7F19DE5E30C}"/>
              </a:ext>
            </a:extLst>
          </p:cNvPr>
          <p:cNvSpPr>
            <a:spLocks noGrp="1"/>
          </p:cNvSpPr>
          <p:nvPr>
            <p:ph type="body" idx="2"/>
          </p:nvPr>
        </p:nvSpPr>
        <p:spPr/>
        <p:txBody>
          <a:bodyPr/>
          <a:lstStyle/>
          <a:p>
            <a:pPr marR="0" algn="l" rtl="0" fontAlgn="t">
              <a:lnSpc>
                <a:spcPct val="107000"/>
              </a:lnSpc>
              <a:spcBef>
                <a:spcPts val="0"/>
              </a:spcBef>
              <a:spcAft>
                <a:spcPts val="800"/>
              </a:spcAft>
            </a:pPr>
            <a:r>
              <a:rPr lang="en-GB" sz="18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Vocational training for adolescents </a:t>
            </a:r>
            <a:r>
              <a:rPr lang="en-GB" sz="1800" b="1" i="0" u="sng"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identified as  at risk of migration for labour;</a:t>
            </a:r>
            <a:endParaRPr lang="en-GB" sz="1800" b="0" i="0" u="none" strike="noStrike" dirty="0">
              <a:effectLst/>
              <a:latin typeface="Arial" panose="020B0604020202020204" pitchFamily="34" charset="0"/>
            </a:endParaRPr>
          </a:p>
          <a:p>
            <a:pPr marR="0" algn="l" rtl="0" fontAlgn="t">
              <a:lnSpc>
                <a:spcPct val="107000"/>
              </a:lnSpc>
              <a:spcBef>
                <a:spcPts val="0"/>
              </a:spcBef>
              <a:spcAft>
                <a:spcPts val="800"/>
              </a:spcAft>
            </a:pPr>
            <a:r>
              <a:rPr lang="en-GB" sz="18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Community groups supporting the preparation of </a:t>
            </a:r>
            <a:r>
              <a:rPr lang="en-GB" sz="1800" b="1" i="0" u="sng"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families with children with disabilities </a:t>
            </a:r>
            <a:r>
              <a:rPr lang="en-GB" sz="18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at risk of having to flee from conflict with measures to prevent separation;</a:t>
            </a:r>
            <a:endParaRPr lang="en-GB" sz="1800" b="0" i="0" u="none" strike="noStrike" dirty="0">
              <a:effectLst/>
              <a:latin typeface="Arial" panose="020B0604020202020204" pitchFamily="34" charset="0"/>
            </a:endParaRPr>
          </a:p>
          <a:p>
            <a:pPr marR="0" algn="l" rtl="0" fontAlgn="t">
              <a:lnSpc>
                <a:spcPct val="107000"/>
              </a:lnSpc>
              <a:spcBef>
                <a:spcPts val="0"/>
              </a:spcBef>
              <a:spcAft>
                <a:spcPts val="800"/>
              </a:spcAft>
            </a:pPr>
            <a:r>
              <a:rPr lang="en-GB" sz="18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Economic/livelihoods support to </a:t>
            </a:r>
            <a:r>
              <a:rPr lang="en-GB" sz="1800" b="1" i="0" u="sng"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families with a child identified as at risk of child marriage</a:t>
            </a:r>
            <a:r>
              <a:rPr lang="en-GB" sz="18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endParaRPr lang="en-GB" sz="1800" b="0" i="0" u="none" strike="noStrike" dirty="0">
              <a:effectLst/>
              <a:latin typeface="Arial" panose="020B0604020202020204" pitchFamily="34" charset="0"/>
            </a:endParaRPr>
          </a:p>
          <a:p>
            <a:pPr marR="0" algn="l" rtl="0" fontAlgn="t">
              <a:lnSpc>
                <a:spcPct val="107000"/>
              </a:lnSpc>
              <a:spcBef>
                <a:spcPts val="0"/>
              </a:spcBef>
              <a:spcAft>
                <a:spcPts val="800"/>
              </a:spcAft>
            </a:pPr>
            <a:r>
              <a:rPr lang="en-GB" sz="18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Mentoring for </a:t>
            </a:r>
            <a:r>
              <a:rPr lang="en-GB" sz="1800" b="1" i="0" u="sng"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adolescents at risk of recruitment </a:t>
            </a:r>
            <a:r>
              <a:rPr lang="en-GB" sz="18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into armed forces or armed groups.</a:t>
            </a:r>
            <a:endParaRPr lang="en-GB" sz="1800" b="0" i="0" u="none" strike="noStrike" dirty="0">
              <a:effectLst/>
              <a:latin typeface="Arial" panose="020B0604020202020204" pitchFamily="34" charset="0"/>
            </a:endParaRPr>
          </a:p>
          <a:p>
            <a:pPr marR="0" algn="l" rtl="0" fontAlgn="t">
              <a:lnSpc>
                <a:spcPct val="107000"/>
              </a:lnSpc>
              <a:spcBef>
                <a:spcPts val="0"/>
              </a:spcBef>
              <a:spcAft>
                <a:spcPts val="800"/>
              </a:spcAft>
            </a:pPr>
            <a:r>
              <a:rPr lang="en-GB" sz="18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Parenting support sessions or home visits for parents of </a:t>
            </a:r>
            <a:r>
              <a:rPr lang="en-GB" sz="1800" b="1" i="0" u="sng"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children identified as at risk of abuse or neglect in the home</a:t>
            </a:r>
            <a:r>
              <a:rPr lang="en-GB" sz="18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endParaRPr lang="en-GB" sz="1800" b="0" i="0" u="none" strike="noStrike" dirty="0">
              <a:effectLst/>
              <a:latin typeface="Arial" panose="020B0604020202020204" pitchFamily="34" charset="0"/>
            </a:endParaRPr>
          </a:p>
          <a:p>
            <a:pPr>
              <a:buClr>
                <a:schemeClr val="accent4">
                  <a:lumMod val="75000"/>
                </a:schemeClr>
              </a:buClr>
            </a:pPr>
            <a:endParaRPr lang="en-GB" dirty="0"/>
          </a:p>
        </p:txBody>
      </p:sp>
      <p:graphicFrame>
        <p:nvGraphicFramePr>
          <p:cNvPr id="5" name="Table 4">
            <a:extLst>
              <a:ext uri="{FF2B5EF4-FFF2-40B4-BE49-F238E27FC236}">
                <a16:creationId xmlns:a16="http://schemas.microsoft.com/office/drawing/2014/main" id="{8ACBF282-B5FE-36E2-7DAE-3F23117A1AB4}"/>
              </a:ext>
            </a:extLst>
          </p:cNvPr>
          <p:cNvGraphicFramePr>
            <a:graphicFrameLocks noGrp="1"/>
          </p:cNvGraphicFramePr>
          <p:nvPr>
            <p:extLst>
              <p:ext uri="{D42A27DB-BD31-4B8C-83A1-F6EECF244321}">
                <p14:modId xmlns:p14="http://schemas.microsoft.com/office/powerpoint/2010/main" val="22670011"/>
              </p:ext>
            </p:extLst>
          </p:nvPr>
        </p:nvGraphicFramePr>
        <p:xfrm>
          <a:off x="620879" y="1885617"/>
          <a:ext cx="10950242" cy="4691511"/>
        </p:xfrm>
        <a:graphic>
          <a:graphicData uri="http://schemas.openxmlformats.org/drawingml/2006/table">
            <a:tbl>
              <a:tblPr firstRow="1" firstCol="1" bandRow="1"/>
              <a:tblGrid>
                <a:gridCol w="10950242">
                  <a:extLst>
                    <a:ext uri="{9D8B030D-6E8A-4147-A177-3AD203B41FA5}">
                      <a16:colId xmlns:a16="http://schemas.microsoft.com/office/drawing/2014/main" val="2892236595"/>
                    </a:ext>
                  </a:extLst>
                </a:gridCol>
              </a:tblGrid>
              <a:tr h="369581">
                <a:tc>
                  <a:txBody>
                    <a:bodyPr/>
                    <a:lstStyle/>
                    <a:p>
                      <a:pPr>
                        <a:lnSpc>
                          <a:spcPct val="107000"/>
                        </a:lnSpc>
                        <a:spcAft>
                          <a:spcPts val="800"/>
                        </a:spcAft>
                      </a:pPr>
                      <a:r>
                        <a:rPr lang="en-GB" sz="3200" b="0" dirty="0">
                          <a:solidFill>
                            <a:schemeClr val="tx2">
                              <a:lumMod val="50000"/>
                            </a:schemeClr>
                          </a:solidFill>
                          <a:effectLst/>
                          <a:latin typeface="Helvetica Neue" panose="020B0604020202020204" charset="0"/>
                        </a:rPr>
                        <a:t>adolescents </a:t>
                      </a:r>
                      <a:r>
                        <a:rPr lang="en-GB" sz="3200" b="0" u="sng" dirty="0">
                          <a:solidFill>
                            <a:schemeClr val="tx2">
                              <a:lumMod val="50000"/>
                            </a:schemeClr>
                          </a:solidFill>
                          <a:effectLst/>
                          <a:latin typeface="Helvetica Neue" panose="020B0604020202020204" charset="0"/>
                        </a:rPr>
                        <a:t>identified as at risk of migration for labour</a:t>
                      </a:r>
                    </a:p>
                    <a:p>
                      <a:pPr>
                        <a:lnSpc>
                          <a:spcPct val="107000"/>
                        </a:lnSpc>
                        <a:spcAft>
                          <a:spcPts val="800"/>
                        </a:spcAft>
                      </a:pPr>
                      <a:endParaRPr lang="en-GB" sz="3200" b="0" u="sng" dirty="0">
                        <a:solidFill>
                          <a:schemeClr val="tx2">
                            <a:lumMod val="50000"/>
                          </a:schemeClr>
                        </a:solidFill>
                        <a:effectLst/>
                        <a:latin typeface="Helvetica Neue" panose="020B060402020202020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686699844"/>
                  </a:ext>
                </a:extLst>
              </a:tr>
              <a:tr h="1036355">
                <a:tc>
                  <a:txBody>
                    <a:bodyPr/>
                    <a:lstStyle/>
                    <a:p>
                      <a:pPr>
                        <a:lnSpc>
                          <a:spcPct val="107000"/>
                        </a:lnSpc>
                        <a:spcAft>
                          <a:spcPts val="800"/>
                        </a:spcAft>
                      </a:pPr>
                      <a:r>
                        <a:rPr lang="en-GB" sz="3200" b="0" u="sng" dirty="0">
                          <a:solidFill>
                            <a:schemeClr val="tx2">
                              <a:lumMod val="50000"/>
                            </a:schemeClr>
                          </a:solidFill>
                          <a:effectLst/>
                          <a:latin typeface="Helvetica Neue" panose="020B0604020202020204" charset="0"/>
                        </a:rPr>
                        <a:t>families with children with disabilities</a:t>
                      </a:r>
                      <a:endParaRPr lang="en-GB" sz="3200" b="0" dirty="0">
                        <a:solidFill>
                          <a:schemeClr val="tx2">
                            <a:lumMod val="50000"/>
                          </a:schemeClr>
                        </a:solidFill>
                        <a:effectLst/>
                        <a:latin typeface="Helvetica Neue" panose="020B060402020202020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787363679"/>
                  </a:ext>
                </a:extLst>
              </a:tr>
              <a:tr h="774367">
                <a:tc>
                  <a:txBody>
                    <a:bodyPr/>
                    <a:lstStyle/>
                    <a:p>
                      <a:pPr>
                        <a:lnSpc>
                          <a:spcPct val="107000"/>
                        </a:lnSpc>
                        <a:spcAft>
                          <a:spcPts val="800"/>
                        </a:spcAft>
                      </a:pPr>
                      <a:r>
                        <a:rPr lang="en-GB" sz="3200" b="0" u="sng" dirty="0">
                          <a:solidFill>
                            <a:schemeClr val="tx2">
                              <a:lumMod val="50000"/>
                            </a:schemeClr>
                          </a:solidFill>
                          <a:effectLst/>
                          <a:latin typeface="Helvetica Neue" panose="020B0604020202020204" charset="0"/>
                        </a:rPr>
                        <a:t>families with a child identified as at risk of child marriage</a:t>
                      </a:r>
                      <a:endParaRPr lang="en-GB" sz="3200" b="0" dirty="0">
                        <a:solidFill>
                          <a:schemeClr val="tx2">
                            <a:lumMod val="50000"/>
                          </a:schemeClr>
                        </a:solidFill>
                        <a:effectLst/>
                        <a:latin typeface="Helvetica Neue" panose="020B060402020202020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574923963"/>
                  </a:ext>
                </a:extLst>
              </a:tr>
              <a:tr h="774367">
                <a:tc>
                  <a:txBody>
                    <a:bodyPr/>
                    <a:lstStyle/>
                    <a:p>
                      <a:pPr>
                        <a:lnSpc>
                          <a:spcPct val="107000"/>
                        </a:lnSpc>
                        <a:spcAft>
                          <a:spcPts val="800"/>
                        </a:spcAft>
                      </a:pPr>
                      <a:r>
                        <a:rPr lang="en-GB" sz="3200" b="0" u="sng" dirty="0">
                          <a:solidFill>
                            <a:schemeClr val="tx2">
                              <a:lumMod val="50000"/>
                            </a:schemeClr>
                          </a:solidFill>
                          <a:effectLst/>
                          <a:latin typeface="Helvetica Neue" panose="020B0604020202020204" charset="0"/>
                        </a:rPr>
                        <a:t>adolescents at risk of recruitment </a:t>
                      </a:r>
                      <a:endParaRPr lang="en-GB" sz="3200" b="0" dirty="0">
                        <a:solidFill>
                          <a:schemeClr val="tx2">
                            <a:lumMod val="50000"/>
                          </a:schemeClr>
                        </a:solidFill>
                        <a:effectLst/>
                        <a:latin typeface="Helvetica Neue" panose="020B060402020202020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845579207"/>
                  </a:ext>
                </a:extLst>
              </a:tr>
              <a:tr h="774367">
                <a:tc>
                  <a:txBody>
                    <a:bodyPr/>
                    <a:lstStyle/>
                    <a:p>
                      <a:pPr>
                        <a:lnSpc>
                          <a:spcPct val="107000"/>
                        </a:lnSpc>
                        <a:spcAft>
                          <a:spcPts val="800"/>
                        </a:spcAft>
                      </a:pPr>
                      <a:r>
                        <a:rPr lang="en-GB" sz="3200" b="0" u="sng" dirty="0">
                          <a:solidFill>
                            <a:schemeClr val="tx2">
                              <a:lumMod val="50000"/>
                            </a:schemeClr>
                          </a:solidFill>
                          <a:effectLst/>
                          <a:latin typeface="Helvetica Neue" panose="020B0604020202020204" charset="0"/>
                        </a:rPr>
                        <a:t>children identified as at risk of abuse or neglect in the home</a:t>
                      </a:r>
                      <a:endParaRPr lang="en-GB" sz="3200" b="0" dirty="0">
                        <a:solidFill>
                          <a:schemeClr val="tx2">
                            <a:lumMod val="50000"/>
                          </a:schemeClr>
                        </a:solidFill>
                        <a:effectLst/>
                        <a:latin typeface="Helvetica Neue" panose="020B060402020202020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4019843645"/>
                  </a:ext>
                </a:extLst>
              </a:tr>
            </a:tbl>
          </a:graphicData>
        </a:graphic>
      </p:graphicFrame>
    </p:spTree>
    <p:extLst>
      <p:ext uri="{BB962C8B-B14F-4D97-AF65-F5344CB8AC3E}">
        <p14:creationId xmlns:p14="http://schemas.microsoft.com/office/powerpoint/2010/main" val="198017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7"/>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n-US" dirty="0"/>
              <a:t>Session 1</a:t>
            </a:r>
            <a:endParaRPr dirty="0"/>
          </a:p>
        </p:txBody>
      </p:sp>
      <p:sp>
        <p:nvSpPr>
          <p:cNvPr id="263" name="Google Shape;263;p7"/>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n-US" sz="2400" dirty="0"/>
              <a:t>Introduction</a:t>
            </a:r>
            <a:br>
              <a:rPr lang="en-US" sz="2400" dirty="0"/>
            </a:br>
            <a:endParaRPr dirty="0"/>
          </a:p>
        </p:txBody>
      </p:sp>
    </p:spTree>
    <p:extLst>
      <p:ext uri="{BB962C8B-B14F-4D97-AF65-F5344CB8AC3E}">
        <p14:creationId xmlns:p14="http://schemas.microsoft.com/office/powerpoint/2010/main" val="3888850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9"/>
          <p:cNvSpPr txBox="1">
            <a:spLocks noGrp="1"/>
          </p:cNvSpPr>
          <p:nvPr>
            <p:ph type="title"/>
          </p:nvPr>
        </p:nvSpPr>
        <p:spPr>
          <a:xfrm>
            <a:off x="496218" y="673342"/>
            <a:ext cx="11169600" cy="7207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Helvetica Neue"/>
              <a:buNone/>
            </a:pPr>
            <a:r>
              <a:rPr lang="en-US" sz="3200" dirty="0">
                <a:solidFill>
                  <a:srgbClr val="92D050"/>
                </a:solidFill>
                <a:latin typeface="Helvetica Neue"/>
                <a:ea typeface="Helvetica Neue"/>
                <a:cs typeface="Helvetica Neue"/>
                <a:sym typeface="Helvetica Neue"/>
              </a:rPr>
              <a:t>Activity 2 Session 3.2 Case Study Secondary Prevention</a:t>
            </a:r>
            <a:endParaRPr sz="3200" dirty="0"/>
          </a:p>
        </p:txBody>
      </p:sp>
      <p:sp>
        <p:nvSpPr>
          <p:cNvPr id="337" name="Google Shape;337;p19"/>
          <p:cNvSpPr txBox="1"/>
          <p:nvPr/>
        </p:nvSpPr>
        <p:spPr>
          <a:xfrm>
            <a:off x="221381" y="2229016"/>
            <a:ext cx="11444437" cy="5212079"/>
          </a:xfrm>
          <a:prstGeom prst="rect">
            <a:avLst/>
          </a:prstGeom>
          <a:noFill/>
          <a:ln>
            <a:noFill/>
          </a:ln>
        </p:spPr>
        <p:txBody>
          <a:bodyPr spcFirstLastPara="1" wrap="square" lIns="91425" tIns="45700" rIns="91425" bIns="45700" anchor="t" anchorCtr="0">
            <a:noAutofit/>
          </a:bodyPr>
          <a:lstStyle/>
          <a:p>
            <a:pPr marR="0" algn="l" rtl="0" fontAlgn="t">
              <a:lnSpc>
                <a:spcPct val="107000"/>
              </a:lnSpc>
              <a:spcBef>
                <a:spcPts val="0"/>
              </a:spcBef>
              <a:spcAft>
                <a:spcPts val="800"/>
              </a:spcAft>
            </a:pPr>
            <a:r>
              <a:rPr lang="en-GB" sz="2400" b="1" i="0" strike="noStrike" dirty="0">
                <a:solidFill>
                  <a:schemeClr val="tx2">
                    <a:lumMod val="50000"/>
                  </a:schemeClr>
                </a:solidFill>
                <a:effectLst/>
                <a:latin typeface="Helvetica Neue" panose="020B0604020202020204" charset="0"/>
                <a:ea typeface="Calibri" panose="020F0502020204030204" pitchFamily="34" charset="0"/>
                <a:cs typeface="Calibri" panose="020F0502020204030204" pitchFamily="34" charset="0"/>
              </a:rPr>
              <a:t>                       </a:t>
            </a:r>
            <a:r>
              <a:rPr lang="en-GB" sz="2800" i="0" strike="noStrike" dirty="0">
                <a:solidFill>
                  <a:schemeClr val="tx2">
                    <a:lumMod val="50000"/>
                  </a:schemeClr>
                </a:solidFill>
                <a:effectLst/>
                <a:latin typeface="Helvetica Neue" panose="020B0604020202020204" charset="0"/>
                <a:ea typeface="Calibri" panose="020F0502020204030204" pitchFamily="34" charset="0"/>
                <a:cs typeface="Calibri" panose="020F0502020204030204" pitchFamily="34" charset="0"/>
              </a:rPr>
              <a:t>Group Work</a:t>
            </a:r>
            <a:endParaRPr lang="en-GB" sz="2800" i="0" strike="noStrike" dirty="0">
              <a:solidFill>
                <a:schemeClr val="tx2">
                  <a:lumMod val="50000"/>
                </a:schemeClr>
              </a:solidFill>
              <a:effectLst/>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n-US" dirty="0"/>
              <a:t>Session 3.3</a:t>
            </a:r>
            <a:endParaRPr dirty="0"/>
          </a:p>
        </p:txBody>
      </p:sp>
      <p:sp>
        <p:nvSpPr>
          <p:cNvPr id="344" name="Google Shape;344;p2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n-US" sz="2400" dirty="0"/>
              <a:t>Prevention of family separation – tertiary prevention</a:t>
            </a:r>
            <a:br>
              <a:rPr lang="en-US" sz="2400" dirty="0"/>
            </a:b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1"/>
          <p:cNvSpPr txBox="1">
            <a:spLocks noGrp="1"/>
          </p:cNvSpPr>
          <p:nvPr>
            <p:ph type="body" idx="2"/>
          </p:nvPr>
        </p:nvSpPr>
        <p:spPr>
          <a:xfrm>
            <a:off x="3688388" y="751804"/>
            <a:ext cx="8503611" cy="595700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Font typeface="Noto Sans Symbols"/>
              <a:buChar char="✔"/>
            </a:pPr>
            <a:r>
              <a:rPr lang="en-US" dirty="0"/>
              <a:t>Explain tertiary prevention in the context of family separation</a:t>
            </a:r>
            <a:endParaRPr dirty="0"/>
          </a:p>
          <a:p>
            <a:pPr marL="228600" lvl="0" indent="-228600" algn="l" rtl="0">
              <a:lnSpc>
                <a:spcPct val="90000"/>
              </a:lnSpc>
              <a:spcBef>
                <a:spcPts val="1000"/>
              </a:spcBef>
              <a:spcAft>
                <a:spcPts val="0"/>
              </a:spcAft>
              <a:buSzPts val="2800"/>
              <a:buFont typeface="Noto Sans Symbols"/>
              <a:buChar char="✔"/>
            </a:pPr>
            <a:r>
              <a:rPr lang="en-US" dirty="0"/>
              <a:t>Give examples of risk and protective factors relating to UASC</a:t>
            </a:r>
            <a:endParaRPr dirty="0"/>
          </a:p>
          <a:p>
            <a:pPr marL="228600" lvl="0" indent="-228600" algn="l" rtl="0">
              <a:lnSpc>
                <a:spcPct val="90000"/>
              </a:lnSpc>
              <a:spcBef>
                <a:spcPts val="1000"/>
              </a:spcBef>
              <a:spcAft>
                <a:spcPts val="0"/>
              </a:spcAft>
              <a:buSzPts val="2800"/>
              <a:buFont typeface="Noto Sans Symbols"/>
              <a:buChar char="✔"/>
            </a:pPr>
            <a:r>
              <a:rPr lang="en-US" dirty="0"/>
              <a:t>Suggest ways to mitigate impact and prevent further harm, including re-occurrence of child family separation</a:t>
            </a:r>
            <a:endParaRPr dirty="0"/>
          </a:p>
          <a:p>
            <a:pPr marL="228600" lvl="0" indent="0" algn="l" rtl="0">
              <a:lnSpc>
                <a:spcPct val="90000"/>
              </a:lnSpc>
              <a:spcBef>
                <a:spcPts val="1000"/>
              </a:spcBef>
              <a:spcAft>
                <a:spcPts val="0"/>
              </a:spcAft>
              <a:buClr>
                <a:schemeClr val="accent4"/>
              </a:buClr>
              <a:buSzPts val="3600"/>
              <a:buNone/>
            </a:pPr>
            <a:endParaRPr sz="3600" dirty="0"/>
          </a:p>
        </p:txBody>
      </p:sp>
      <p:sp>
        <p:nvSpPr>
          <p:cNvPr id="350" name="Google Shape;350;p2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dirty="0"/>
              <a:t>Learning Objectives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2"/>
          <p:cNvSpPr txBox="1">
            <a:spLocks noGrp="1"/>
          </p:cNvSpPr>
          <p:nvPr>
            <p:ph type="title"/>
          </p:nvPr>
        </p:nvSpPr>
        <p:spPr>
          <a:xfrm>
            <a:off x="496218" y="673342"/>
            <a:ext cx="9215673" cy="7207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D050"/>
              </a:buClr>
              <a:buSzPct val="100000"/>
              <a:buFont typeface="Helvetica Neue"/>
              <a:buNone/>
            </a:pPr>
            <a:r>
              <a:rPr lang="en-US" dirty="0">
                <a:solidFill>
                  <a:srgbClr val="92D050"/>
                </a:solidFill>
                <a:latin typeface="Helvetica Neue"/>
                <a:ea typeface="Helvetica Neue"/>
                <a:cs typeface="Helvetica Neue"/>
                <a:sym typeface="Helvetica Neue"/>
              </a:rPr>
              <a:t>Applying tertiary </a:t>
            </a:r>
            <a:r>
              <a:rPr lang="en-US" dirty="0">
                <a:solidFill>
                  <a:srgbClr val="92D050"/>
                </a:solidFill>
              </a:rPr>
              <a:t>p</a:t>
            </a:r>
            <a:r>
              <a:rPr lang="en-US" dirty="0">
                <a:solidFill>
                  <a:srgbClr val="92D050"/>
                </a:solidFill>
                <a:latin typeface="Helvetica Neue"/>
                <a:ea typeface="Helvetica Neue"/>
                <a:cs typeface="Helvetica Neue"/>
                <a:sym typeface="Helvetica Neue"/>
              </a:rPr>
              <a:t>revention to the prevention of family separation</a:t>
            </a:r>
            <a:endParaRPr dirty="0"/>
          </a:p>
        </p:txBody>
      </p:sp>
      <p:sp>
        <p:nvSpPr>
          <p:cNvPr id="356" name="Google Shape;356;p22"/>
          <p:cNvSpPr txBox="1"/>
          <p:nvPr/>
        </p:nvSpPr>
        <p:spPr>
          <a:xfrm>
            <a:off x="747563" y="2219550"/>
            <a:ext cx="10747751" cy="4050621"/>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92D050"/>
              </a:buClr>
              <a:buSzPts val="2400"/>
              <a:buFont typeface="Courier New" panose="02070309020205020404" pitchFamily="49" charset="0"/>
              <a:buChar char="o"/>
            </a:pPr>
            <a:r>
              <a:rPr lang="en-US" sz="2400" b="0" i="0" u="none" strike="noStrike" cap="none" dirty="0">
                <a:solidFill>
                  <a:schemeClr val="dk1"/>
                </a:solidFill>
                <a:latin typeface="Helvetica Neue"/>
                <a:ea typeface="Helvetica Neue"/>
                <a:cs typeface="Helvetica Neue"/>
                <a:sym typeface="Helvetica Neue"/>
              </a:rPr>
              <a:t>Tertiary prevention – aims to mitigate the longer-term impact of family separation, including preventing re-occurrence of separation and other forms of harm</a:t>
            </a:r>
            <a:endParaRPr dirty="0"/>
          </a:p>
          <a:p>
            <a:pPr marL="495300" marR="0" lvl="0" indent="-342900" algn="l" rtl="0">
              <a:lnSpc>
                <a:spcPct val="90000"/>
              </a:lnSpc>
              <a:spcBef>
                <a:spcPts val="1000"/>
              </a:spcBef>
              <a:spcAft>
                <a:spcPts val="0"/>
              </a:spcAft>
              <a:buClr>
                <a:srgbClr val="92D050"/>
              </a:buClr>
              <a:buSzPts val="2400"/>
              <a:buFont typeface="Courier New" panose="02070309020205020404" pitchFamily="49" charset="0"/>
              <a:buChar char="o"/>
            </a:pPr>
            <a:endParaRPr sz="2400" b="0" i="0" u="none" strike="noStrike" cap="none" dirty="0">
              <a:solidFill>
                <a:schemeClr val="dk1"/>
              </a:solidFill>
              <a:latin typeface="Helvetica Neue"/>
              <a:ea typeface="Helvetica Neue"/>
              <a:cs typeface="Helvetica Neue"/>
              <a:sym typeface="Helvetica Neue"/>
            </a:endParaRPr>
          </a:p>
          <a:p>
            <a:pPr marL="495300" marR="0" lvl="0" indent="-342900" algn="l" rtl="0">
              <a:lnSpc>
                <a:spcPct val="90000"/>
              </a:lnSpc>
              <a:spcBef>
                <a:spcPts val="1000"/>
              </a:spcBef>
              <a:spcAft>
                <a:spcPts val="0"/>
              </a:spcAft>
              <a:buClr>
                <a:srgbClr val="92D050"/>
              </a:buClr>
              <a:buSzPts val="2400"/>
              <a:buFont typeface="Courier New" panose="02070309020205020404" pitchFamily="49" charset="0"/>
              <a:buChar char="o"/>
            </a:pPr>
            <a:endParaRPr sz="2400" b="0" i="0" u="none" strike="noStrike" cap="none" dirty="0">
              <a:solidFill>
                <a:schemeClr val="dk1"/>
              </a:solidFill>
              <a:latin typeface="Helvetica Neue"/>
              <a:ea typeface="Helvetica Neue"/>
              <a:cs typeface="Helvetica Neue"/>
              <a:sym typeface="Helvetica Neue"/>
            </a:endParaRPr>
          </a:p>
          <a:p>
            <a:pPr marL="342900" marR="0" lvl="0" indent="-342900" algn="l" rtl="0">
              <a:lnSpc>
                <a:spcPct val="90000"/>
              </a:lnSpc>
              <a:spcBef>
                <a:spcPts val="1000"/>
              </a:spcBef>
              <a:spcAft>
                <a:spcPts val="0"/>
              </a:spcAft>
              <a:buClr>
                <a:srgbClr val="92D050"/>
              </a:buClr>
              <a:buSzPts val="2400"/>
              <a:buFont typeface="Courier New" panose="02070309020205020404" pitchFamily="49" charset="0"/>
              <a:buChar char="o"/>
            </a:pPr>
            <a:r>
              <a:rPr lang="en-US" sz="2400" b="0" i="0" u="none" strike="noStrike" cap="none" dirty="0">
                <a:solidFill>
                  <a:schemeClr val="dk1"/>
                </a:solidFill>
                <a:latin typeface="Helvetica Neue"/>
                <a:ea typeface="Helvetica Neue"/>
                <a:cs typeface="Helvetica Neue"/>
                <a:sym typeface="Helvetica Neue"/>
              </a:rPr>
              <a:t>The target group is children already separated from their caregiver(s)/parent</a:t>
            </a:r>
            <a:r>
              <a:rPr lang="en-US" sz="2400" dirty="0">
                <a:solidFill>
                  <a:schemeClr val="dk1"/>
                </a:solidFill>
                <a:latin typeface="Helvetica Neue"/>
                <a:ea typeface="Helvetica Neue"/>
                <a:cs typeface="Helvetica Neue"/>
                <a:sym typeface="Helvetica Neue"/>
              </a:rPr>
              <a:t>(s)</a:t>
            </a:r>
            <a:r>
              <a:rPr lang="en-US" sz="2400" b="0" i="0" u="none" strike="noStrike" cap="none" dirty="0">
                <a:solidFill>
                  <a:schemeClr val="dk1"/>
                </a:solidFill>
                <a:latin typeface="Helvetica Neue"/>
                <a:ea typeface="Helvetica Neue"/>
                <a:cs typeface="Helvetica Neue"/>
                <a:sym typeface="Helvetica Neue"/>
              </a:rPr>
              <a:t>/ primary caregivers</a:t>
            </a:r>
            <a:endParaRPr sz="2400" b="0" i="0" u="none" strike="noStrike" cap="none" dirty="0">
              <a:solidFill>
                <a:schemeClr val="dk1"/>
              </a:solidFill>
              <a:latin typeface="Helvetica Neue"/>
              <a:ea typeface="Helvetica Neue"/>
              <a:cs typeface="Helvetica Neue"/>
              <a:sym typeface="Helvetica Neue"/>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graphicFrame>
        <p:nvGraphicFramePr>
          <p:cNvPr id="361" name="Google Shape;361;p23"/>
          <p:cNvGraphicFramePr/>
          <p:nvPr>
            <p:extLst>
              <p:ext uri="{D42A27DB-BD31-4B8C-83A1-F6EECF244321}">
                <p14:modId xmlns:p14="http://schemas.microsoft.com/office/powerpoint/2010/main" val="2773163708"/>
              </p:ext>
            </p:extLst>
          </p:nvPr>
        </p:nvGraphicFramePr>
        <p:xfrm>
          <a:off x="557775" y="49986"/>
          <a:ext cx="11076450" cy="6758028"/>
        </p:xfrm>
        <a:graphic>
          <a:graphicData uri="http://schemas.openxmlformats.org/drawingml/2006/table">
            <a:tbl>
              <a:tblPr firstRow="1" bandRow="1">
                <a:noFill/>
              </a:tblPr>
              <a:tblGrid>
                <a:gridCol w="3692150">
                  <a:extLst>
                    <a:ext uri="{9D8B030D-6E8A-4147-A177-3AD203B41FA5}">
                      <a16:colId xmlns:a16="http://schemas.microsoft.com/office/drawing/2014/main" val="20000"/>
                    </a:ext>
                  </a:extLst>
                </a:gridCol>
                <a:gridCol w="3692150">
                  <a:extLst>
                    <a:ext uri="{9D8B030D-6E8A-4147-A177-3AD203B41FA5}">
                      <a16:colId xmlns:a16="http://schemas.microsoft.com/office/drawing/2014/main" val="20001"/>
                    </a:ext>
                  </a:extLst>
                </a:gridCol>
                <a:gridCol w="3692150">
                  <a:extLst>
                    <a:ext uri="{9D8B030D-6E8A-4147-A177-3AD203B41FA5}">
                      <a16:colId xmlns:a16="http://schemas.microsoft.com/office/drawing/2014/main" val="20002"/>
                    </a:ext>
                  </a:extLst>
                </a:gridCol>
              </a:tblGrid>
              <a:tr h="343763">
                <a:tc>
                  <a:txBody>
                    <a:bodyPr/>
                    <a:lstStyle/>
                    <a:p>
                      <a:pPr marL="0" marR="0" lvl="0" indent="0" algn="l" rtl="0">
                        <a:spcBef>
                          <a:spcPts val="0"/>
                        </a:spcBef>
                        <a:spcAft>
                          <a:spcPts val="0"/>
                        </a:spcAft>
                        <a:buNone/>
                      </a:pPr>
                      <a:r>
                        <a:rPr lang="en-US" sz="1800" u="none" strike="noStrike" cap="none" dirty="0"/>
                        <a:t>Primary Prevention</a:t>
                      </a:r>
                      <a:endParaRPr sz="1800" dirty="0"/>
                    </a:p>
                  </a:txBody>
                  <a:tcPr marL="91450" marR="91450" marT="45725" marB="45725"/>
                </a:tc>
                <a:tc>
                  <a:txBody>
                    <a:bodyPr/>
                    <a:lstStyle/>
                    <a:p>
                      <a:pPr marL="0" marR="0" lvl="0" indent="0" algn="l" rtl="0">
                        <a:spcBef>
                          <a:spcPts val="0"/>
                        </a:spcBef>
                        <a:spcAft>
                          <a:spcPts val="0"/>
                        </a:spcAft>
                        <a:buNone/>
                      </a:pPr>
                      <a:r>
                        <a:rPr lang="en-US" sz="1800" dirty="0"/>
                        <a:t>Secondary Prevention</a:t>
                      </a:r>
                      <a:endParaRPr sz="1800" dirty="0"/>
                    </a:p>
                  </a:txBody>
                  <a:tcPr marL="91450" marR="91450" marT="45725" marB="45725"/>
                </a:tc>
                <a:tc>
                  <a:txBody>
                    <a:bodyPr/>
                    <a:lstStyle/>
                    <a:p>
                      <a:pPr marL="0" marR="0" lvl="0" indent="0" algn="l" rtl="0">
                        <a:spcBef>
                          <a:spcPts val="0"/>
                        </a:spcBef>
                        <a:spcAft>
                          <a:spcPts val="0"/>
                        </a:spcAft>
                        <a:buNone/>
                      </a:pPr>
                      <a:r>
                        <a:rPr lang="en-US" sz="1800" dirty="0"/>
                        <a:t>Tertiary Prevention</a:t>
                      </a:r>
                      <a:endParaRPr sz="1800" dirty="0"/>
                    </a:p>
                  </a:txBody>
                  <a:tcPr marL="91450" marR="91450" marT="45725" marB="45725"/>
                </a:tc>
                <a:extLst>
                  <a:ext uri="{0D108BD9-81ED-4DB2-BD59-A6C34878D82A}">
                    <a16:rowId xmlns:a16="http://schemas.microsoft.com/office/drawing/2014/main" val="10000"/>
                  </a:ext>
                </a:extLst>
              </a:tr>
              <a:tr h="1890653">
                <a:tc>
                  <a:txBody>
                    <a:bodyPr/>
                    <a:lstStyle/>
                    <a:p>
                      <a:pPr marL="0" marR="0" lvl="0" indent="0" algn="l" rtl="0">
                        <a:spcBef>
                          <a:spcPts val="0"/>
                        </a:spcBef>
                        <a:spcAft>
                          <a:spcPts val="0"/>
                        </a:spcAft>
                        <a:buNone/>
                      </a:pPr>
                      <a:r>
                        <a:rPr lang="en-US" sz="1800" dirty="0"/>
                        <a:t>Investment into the national care system in making available a range of appropriate, preferably community-based alternative care; promoting quality standards and monitoring of all care arrangements</a:t>
                      </a:r>
                      <a:endParaRPr sz="1800" dirty="0"/>
                    </a:p>
                  </a:txBody>
                  <a:tcPr marL="91450" marR="91450" marT="45725" marB="45725"/>
                </a:tc>
                <a:tc>
                  <a:txBody>
                    <a:bodyPr/>
                    <a:lstStyle/>
                    <a:p>
                      <a:pPr marL="0" marR="0" lvl="0" indent="0" algn="l" rtl="0">
                        <a:lnSpc>
                          <a:spcPct val="107000"/>
                        </a:lnSpc>
                        <a:spcBef>
                          <a:spcPts val="0"/>
                        </a:spcBef>
                        <a:spcAft>
                          <a:spcPts val="0"/>
                        </a:spcAft>
                        <a:buNone/>
                      </a:pPr>
                      <a:r>
                        <a:rPr lang="en-US" sz="1800" dirty="0">
                          <a:solidFill>
                            <a:srgbClr val="757070"/>
                          </a:solidFill>
                          <a:latin typeface="Calibri"/>
                          <a:ea typeface="Calibri"/>
                          <a:cs typeface="Calibri"/>
                          <a:sym typeface="Calibri"/>
                        </a:rPr>
                        <a:t>Supporting the preparation of vulnerable families at risk of having to flee from conflict to avoid becoming separated (e.g., placing wrist bands on young children with identity details)</a:t>
                      </a:r>
                      <a:endParaRPr sz="1800" dirty="0">
                        <a:solidFill>
                          <a:srgbClr val="757070"/>
                        </a:solidFill>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800" dirty="0">
                          <a:solidFill>
                            <a:srgbClr val="757070"/>
                          </a:solidFill>
                          <a:latin typeface="Calibri"/>
                          <a:ea typeface="Calibri"/>
                          <a:cs typeface="Calibri"/>
                          <a:sym typeface="Calibri"/>
                        </a:rPr>
                        <a:t>Case management services for children who are separated from parents/primary caregivers</a:t>
                      </a:r>
                      <a:endParaRPr sz="1800" dirty="0">
                        <a:solidFill>
                          <a:srgbClr val="757070"/>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800" dirty="0">
                          <a:solidFill>
                            <a:srgbClr val="757070"/>
                          </a:solidFill>
                          <a:latin typeface="Calibri"/>
                          <a:ea typeface="Calibri"/>
                          <a:cs typeface="Calibri"/>
                          <a:sym typeface="Calibri"/>
                        </a:rPr>
                        <a:t> </a:t>
                      </a:r>
                      <a:endParaRPr sz="1800" dirty="0">
                        <a:solidFill>
                          <a:srgbClr val="757070"/>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800" dirty="0">
                          <a:solidFill>
                            <a:srgbClr val="757070"/>
                          </a:solidFill>
                          <a:latin typeface="Calibri"/>
                          <a:ea typeface="Calibri"/>
                          <a:cs typeface="Calibri"/>
                          <a:sym typeface="Calibri"/>
                        </a:rPr>
                        <a:t> </a:t>
                      </a:r>
                      <a:endParaRPr sz="1800" dirty="0">
                        <a:solidFill>
                          <a:srgbClr val="75707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1366957">
                <a:tc>
                  <a:txBody>
                    <a:bodyPr/>
                    <a:lstStyle/>
                    <a:p>
                      <a:pPr marL="0" marR="0" lvl="0" indent="0" algn="l" rtl="0">
                        <a:spcBef>
                          <a:spcPts val="0"/>
                        </a:spcBef>
                        <a:spcAft>
                          <a:spcPts val="0"/>
                        </a:spcAft>
                        <a:buNone/>
                      </a:pPr>
                      <a:r>
                        <a:rPr lang="en-US" sz="1800" dirty="0"/>
                        <a:t>Registration of displaced populations, including caregivers and their children at e.g., border crossings</a:t>
                      </a:r>
                      <a:endParaRPr sz="1800" dirty="0"/>
                    </a:p>
                  </a:txBody>
                  <a:tcPr marL="91450" marR="91450" marT="45725" marB="45725"/>
                </a:tc>
                <a:tc>
                  <a:txBody>
                    <a:bodyPr/>
                    <a:lstStyle/>
                    <a:p>
                      <a:pPr marL="0" marR="0" lvl="0" indent="0" algn="l" rtl="0">
                        <a:lnSpc>
                          <a:spcPct val="107000"/>
                        </a:lnSpc>
                        <a:spcBef>
                          <a:spcPts val="0"/>
                        </a:spcBef>
                        <a:spcAft>
                          <a:spcPts val="0"/>
                        </a:spcAft>
                        <a:buNone/>
                      </a:pPr>
                      <a:r>
                        <a:rPr lang="en-US" sz="1800" dirty="0">
                          <a:solidFill>
                            <a:srgbClr val="757070"/>
                          </a:solidFill>
                          <a:latin typeface="Calibri"/>
                          <a:ea typeface="Calibri"/>
                          <a:cs typeface="Calibri"/>
                          <a:sym typeface="Calibri"/>
                        </a:rPr>
                        <a:t>Referral to youth mentoring programme for adolescents at risk of family separation</a:t>
                      </a:r>
                      <a:endParaRPr sz="1800" dirty="0">
                        <a:solidFill>
                          <a:srgbClr val="757070"/>
                        </a:solidFill>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800" dirty="0">
                          <a:solidFill>
                            <a:srgbClr val="757070"/>
                          </a:solidFill>
                          <a:latin typeface="Calibri"/>
                          <a:ea typeface="Calibri"/>
                          <a:cs typeface="Calibri"/>
                          <a:sym typeface="Calibri"/>
                        </a:rPr>
                        <a:t>Supporting family contact for separated children where reunification is not possible or in their best interests at that time (e.g., due to security concerns)</a:t>
                      </a:r>
                      <a:endParaRPr sz="1800" dirty="0">
                        <a:solidFill>
                          <a:srgbClr val="75707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1117208">
                <a:tc>
                  <a:txBody>
                    <a:bodyPr/>
                    <a:lstStyle/>
                    <a:p>
                      <a:pPr marL="0" marR="0" lvl="0" indent="0" algn="l" rtl="0">
                        <a:lnSpc>
                          <a:spcPct val="107000"/>
                        </a:lnSpc>
                        <a:spcBef>
                          <a:spcPts val="0"/>
                        </a:spcBef>
                        <a:spcAft>
                          <a:spcPts val="0"/>
                        </a:spcAft>
                        <a:buNone/>
                      </a:pPr>
                      <a:r>
                        <a:rPr lang="en-US" sz="1800" dirty="0">
                          <a:solidFill>
                            <a:srgbClr val="3A3838"/>
                          </a:solidFill>
                          <a:latin typeface="Calibri"/>
                          <a:ea typeface="Calibri"/>
                          <a:cs typeface="Calibri"/>
                          <a:sym typeface="Calibri"/>
                        </a:rPr>
                        <a:t>Provision of social protection programmes and socio-economic support: cash transfer schemes and livelihood support</a:t>
                      </a:r>
                      <a:endParaRPr sz="1800" dirty="0">
                        <a:solidFill>
                          <a:srgbClr val="3A3838"/>
                        </a:solidFill>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1800" dirty="0"/>
                        <a:t>Parenting support sessions or home visits for parents of children identified as at risk of abuse or neglect in the home</a:t>
                      </a:r>
                      <a:endParaRPr sz="1800" dirty="0"/>
                    </a:p>
                  </a:txBody>
                  <a:tcPr marL="91450" marR="91450" marT="45725" marB="45725"/>
                </a:tc>
                <a:tc>
                  <a:txBody>
                    <a:bodyPr/>
                    <a:lstStyle/>
                    <a:p>
                      <a:pPr marL="0" marR="0" lvl="0" indent="0" algn="l" rtl="0">
                        <a:spcBef>
                          <a:spcPts val="0"/>
                        </a:spcBef>
                        <a:spcAft>
                          <a:spcPts val="0"/>
                        </a:spcAft>
                        <a:buNone/>
                      </a:pPr>
                      <a:r>
                        <a:rPr lang="en-US" sz="1800" dirty="0"/>
                        <a:t>Reintegration support for children associated with armed forces and armed groups</a:t>
                      </a:r>
                      <a:endParaRPr sz="1800" dirty="0"/>
                    </a:p>
                  </a:txBody>
                  <a:tcPr marL="91450" marR="91450" marT="45725" marB="45725"/>
                </a:tc>
                <a:extLst>
                  <a:ext uri="{0D108BD9-81ED-4DB2-BD59-A6C34878D82A}">
                    <a16:rowId xmlns:a16="http://schemas.microsoft.com/office/drawing/2014/main" val="10003"/>
                  </a:ext>
                </a:extLst>
              </a:tr>
              <a:tr h="1632838">
                <a:tc>
                  <a:txBody>
                    <a:bodyPr/>
                    <a:lstStyle/>
                    <a:p>
                      <a:pPr marL="0" marR="0" lvl="0" indent="0" algn="l" rtl="0">
                        <a:lnSpc>
                          <a:spcPct val="107000"/>
                        </a:lnSpc>
                        <a:spcBef>
                          <a:spcPts val="0"/>
                        </a:spcBef>
                        <a:spcAft>
                          <a:spcPts val="0"/>
                        </a:spcAft>
                        <a:buNone/>
                      </a:pPr>
                      <a:r>
                        <a:rPr lang="en-US" sz="1800" dirty="0">
                          <a:solidFill>
                            <a:srgbClr val="3A3838"/>
                          </a:solidFill>
                          <a:latin typeface="Calibri"/>
                          <a:ea typeface="Calibri"/>
                          <a:cs typeface="Calibri"/>
                          <a:sym typeface="Calibri"/>
                        </a:rPr>
                        <a:t>S</a:t>
                      </a:r>
                      <a:r>
                        <a:rPr lang="en-US" sz="1800" dirty="0">
                          <a:solidFill>
                            <a:srgbClr val="3A3838"/>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upport gatekeeping measures to limit placement of children in residential care as a last resort</a:t>
                      </a:r>
                      <a:endParaRPr sz="1800" dirty="0">
                        <a:solidFill>
                          <a:srgbClr val="3A3838"/>
                        </a:solidFill>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1800" dirty="0"/>
                        <a:t>Vocational training for adolescents at risk of migration for </a:t>
                      </a:r>
                      <a:r>
                        <a:rPr lang="en-US" sz="1800" dirty="0" err="1"/>
                        <a:t>labour</a:t>
                      </a:r>
                      <a:endParaRPr sz="1800" dirty="0"/>
                    </a:p>
                  </a:txBody>
                  <a:tcPr marL="91450" marR="91450" marT="45725" marB="45725"/>
                </a:tc>
                <a:tc>
                  <a:txBody>
                    <a:bodyPr/>
                    <a:lstStyle/>
                    <a:p>
                      <a:pPr marL="0" marR="0" lvl="0" indent="0" algn="l" rtl="0">
                        <a:spcBef>
                          <a:spcPts val="0"/>
                        </a:spcBef>
                        <a:spcAft>
                          <a:spcPts val="0"/>
                        </a:spcAft>
                        <a:buNone/>
                      </a:pPr>
                      <a:r>
                        <a:rPr lang="en-US" sz="1800" dirty="0"/>
                        <a:t>Preparation of child and family prior to family reunification, especially after long separation or if returning to changed circumstances (e.g., remarriage of a parent)</a:t>
                      </a:r>
                      <a:endParaRPr sz="1800"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9"/>
          <p:cNvSpPr txBox="1">
            <a:spLocks noGrp="1"/>
          </p:cNvSpPr>
          <p:nvPr>
            <p:ph type="title"/>
          </p:nvPr>
        </p:nvSpPr>
        <p:spPr>
          <a:xfrm>
            <a:off x="496218" y="673342"/>
            <a:ext cx="11169600" cy="7207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Helvetica Neue"/>
              <a:buNone/>
            </a:pPr>
            <a:r>
              <a:rPr lang="en-US" sz="3200" dirty="0">
                <a:solidFill>
                  <a:srgbClr val="92D050"/>
                </a:solidFill>
                <a:latin typeface="Helvetica Neue"/>
                <a:ea typeface="Helvetica Neue"/>
                <a:cs typeface="Helvetica Neue"/>
                <a:sym typeface="Helvetica Neue"/>
              </a:rPr>
              <a:t>Activity 3 Session 3.3 Case Study Tertiary Prevention</a:t>
            </a:r>
            <a:endParaRPr sz="3200" dirty="0"/>
          </a:p>
        </p:txBody>
      </p:sp>
      <p:sp>
        <p:nvSpPr>
          <p:cNvPr id="337" name="Google Shape;337;p19"/>
          <p:cNvSpPr txBox="1"/>
          <p:nvPr/>
        </p:nvSpPr>
        <p:spPr>
          <a:xfrm>
            <a:off x="221381" y="2229016"/>
            <a:ext cx="11444437" cy="5212079"/>
          </a:xfrm>
          <a:prstGeom prst="rect">
            <a:avLst/>
          </a:prstGeom>
          <a:noFill/>
          <a:ln>
            <a:noFill/>
          </a:ln>
        </p:spPr>
        <p:txBody>
          <a:bodyPr spcFirstLastPara="1" wrap="square" lIns="91425" tIns="45700" rIns="91425" bIns="45700" anchor="t" anchorCtr="0">
            <a:noAutofit/>
          </a:bodyPr>
          <a:lstStyle/>
          <a:p>
            <a:pPr marR="0" algn="l" rtl="0" fontAlgn="t">
              <a:lnSpc>
                <a:spcPct val="107000"/>
              </a:lnSpc>
              <a:spcBef>
                <a:spcPts val="0"/>
              </a:spcBef>
              <a:spcAft>
                <a:spcPts val="800"/>
              </a:spcAft>
            </a:pPr>
            <a:r>
              <a:rPr lang="en-GB" sz="2400" b="1" i="0" strike="noStrike" dirty="0">
                <a:solidFill>
                  <a:schemeClr val="tx2">
                    <a:lumMod val="50000"/>
                  </a:schemeClr>
                </a:solidFill>
                <a:effectLst/>
                <a:latin typeface="Helvetica Neue" panose="020B0604020202020204" charset="0"/>
                <a:ea typeface="Calibri" panose="020F0502020204030204" pitchFamily="34" charset="0"/>
                <a:cs typeface="Calibri" panose="020F0502020204030204" pitchFamily="34" charset="0"/>
              </a:rPr>
              <a:t>                       </a:t>
            </a:r>
            <a:r>
              <a:rPr lang="en-GB" sz="2800" i="0" strike="noStrike" dirty="0">
                <a:solidFill>
                  <a:schemeClr val="tx2">
                    <a:lumMod val="50000"/>
                  </a:schemeClr>
                </a:solidFill>
                <a:effectLst/>
                <a:latin typeface="Helvetica Neue" panose="020B0604020202020204" charset="0"/>
                <a:ea typeface="Calibri" panose="020F0502020204030204" pitchFamily="34" charset="0"/>
                <a:cs typeface="Calibri" panose="020F0502020204030204" pitchFamily="34" charset="0"/>
              </a:rPr>
              <a:t>Group Work</a:t>
            </a:r>
            <a:endParaRPr lang="en-GB" sz="2800" i="0" strike="noStrike" dirty="0">
              <a:solidFill>
                <a:schemeClr val="tx2">
                  <a:lumMod val="50000"/>
                </a:schemeClr>
              </a:solidFill>
              <a:effectLst/>
              <a:latin typeface="Arial" panose="020B0604020202020204" pitchFamily="34" charset="0"/>
            </a:endParaRPr>
          </a:p>
        </p:txBody>
      </p:sp>
    </p:spTree>
    <p:extLst>
      <p:ext uri="{BB962C8B-B14F-4D97-AF65-F5344CB8AC3E}">
        <p14:creationId xmlns:p14="http://schemas.microsoft.com/office/powerpoint/2010/main" val="103126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6" name="Google Shape;226;p1"/>
          <p:cNvGrpSpPr/>
          <p:nvPr/>
        </p:nvGrpSpPr>
        <p:grpSpPr>
          <a:xfrm>
            <a:off x="1260939" y="556706"/>
            <a:ext cx="9908100" cy="5981493"/>
            <a:chOff x="750952" y="469342"/>
            <a:chExt cx="7018062" cy="3547742"/>
          </a:xfrm>
        </p:grpSpPr>
        <p:sp>
          <p:nvSpPr>
            <p:cNvPr id="227" name="Google Shape;227;p1"/>
            <p:cNvSpPr/>
            <p:nvPr/>
          </p:nvSpPr>
          <p:spPr>
            <a:xfrm>
              <a:off x="750952" y="469342"/>
              <a:ext cx="7018062" cy="3547742"/>
            </a:xfrm>
            <a:prstGeom prst="ellipse">
              <a:avLst/>
            </a:prstGeom>
            <a:solidFill>
              <a:srgbClr val="F2F2F2"/>
            </a:solidFill>
            <a:ln w="28575" cap="flat" cmpd="sng">
              <a:solidFill>
                <a:srgbClr val="026593"/>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
            <p:cNvSpPr txBox="1"/>
            <p:nvPr/>
          </p:nvSpPr>
          <p:spPr>
            <a:xfrm>
              <a:off x="2944097" y="646729"/>
              <a:ext cx="2631773" cy="354774"/>
            </a:xfrm>
            <a:prstGeom prst="rect">
              <a:avLst/>
            </a:prstGeom>
            <a:noFill/>
            <a:ln>
              <a:noFill/>
            </a:ln>
          </p:spPr>
          <p:txBody>
            <a:bodyPr spcFirstLastPara="1" wrap="square" lIns="113775" tIns="113775" rIns="113775" bIns="113775" anchor="t"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0" i="0" u="none" strike="noStrike" cap="none">
                <a:solidFill>
                  <a:srgbClr val="026694"/>
                </a:solidFill>
                <a:latin typeface="Calibri"/>
                <a:ea typeface="Calibri"/>
                <a:cs typeface="Calibri"/>
                <a:sym typeface="Calibri"/>
              </a:endParaRPr>
            </a:p>
          </p:txBody>
        </p:sp>
        <p:sp>
          <p:nvSpPr>
            <p:cNvPr id="229" name="Google Shape;229;p1"/>
            <p:cNvSpPr/>
            <p:nvPr/>
          </p:nvSpPr>
          <p:spPr>
            <a:xfrm>
              <a:off x="1809723" y="897845"/>
              <a:ext cx="5907073" cy="2803517"/>
            </a:xfrm>
            <a:prstGeom prst="ellipse">
              <a:avLst/>
            </a:prstGeom>
            <a:solidFill>
              <a:srgbClr val="026593"/>
            </a:solidFill>
            <a:ln w="28575" cap="flat" cmpd="sng">
              <a:solidFill>
                <a:schemeClr val="lt1"/>
              </a:solidFill>
              <a:prstDash val="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
            <p:cNvSpPr txBox="1"/>
            <p:nvPr/>
          </p:nvSpPr>
          <p:spPr>
            <a:xfrm>
              <a:off x="3489547" y="1059047"/>
              <a:ext cx="2547425" cy="322404"/>
            </a:xfrm>
            <a:prstGeom prst="rect">
              <a:avLst/>
            </a:prstGeom>
            <a:noFill/>
            <a:ln>
              <a:noFill/>
            </a:ln>
          </p:spPr>
          <p:txBody>
            <a:bodyPr spcFirstLastPara="1" wrap="square" lIns="113775" tIns="113775" rIns="113775" bIns="113775" anchor="ctr" anchorCtr="1">
              <a:noAutofit/>
            </a:bodyPr>
            <a:lstStyle/>
            <a:p>
              <a:pPr marL="0" marR="0" lvl="0" indent="0" algn="l" rtl="0">
                <a:lnSpc>
                  <a:spcPct val="90000"/>
                </a:lnSpc>
                <a:spcBef>
                  <a:spcPts val="0"/>
                </a:spcBef>
                <a:spcAft>
                  <a:spcPts val="0"/>
                </a:spcAft>
                <a:buClr>
                  <a:schemeClr val="lt1"/>
                </a:buClr>
                <a:buSzPts val="1600"/>
                <a:buFont typeface="Calibri"/>
                <a:buNone/>
              </a:pPr>
              <a:r>
                <a:rPr lang="en-US" sz="1600" b="1" i="0" u="none" strike="noStrike" cap="none" dirty="0">
                  <a:solidFill>
                    <a:schemeClr val="lt1"/>
                  </a:solidFill>
                  <a:latin typeface="Calibri"/>
                  <a:ea typeface="Calibri"/>
                  <a:cs typeface="Calibri"/>
                  <a:sym typeface="Calibri"/>
                </a:rPr>
                <a:t>Society</a:t>
              </a:r>
              <a:endParaRPr dirty="0"/>
            </a:p>
          </p:txBody>
        </p:sp>
        <p:sp>
          <p:nvSpPr>
            <p:cNvPr id="231" name="Google Shape;231;p1"/>
            <p:cNvSpPr/>
            <p:nvPr/>
          </p:nvSpPr>
          <p:spPr>
            <a:xfrm>
              <a:off x="3098326" y="1423796"/>
              <a:ext cx="4566734" cy="1880934"/>
            </a:xfrm>
            <a:prstGeom prst="ellipse">
              <a:avLst/>
            </a:prstGeom>
            <a:solidFill>
              <a:srgbClr val="44762D"/>
            </a:solidFill>
            <a:ln w="28575" cap="flat" cmpd="sng">
              <a:solidFill>
                <a:schemeClr val="lt1"/>
              </a:solidFill>
              <a:prstDash val="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
            <p:cNvSpPr txBox="1"/>
            <p:nvPr/>
          </p:nvSpPr>
          <p:spPr>
            <a:xfrm>
              <a:off x="4200050" y="1553580"/>
              <a:ext cx="2363285" cy="259568"/>
            </a:xfrm>
            <a:prstGeom prst="rect">
              <a:avLst/>
            </a:prstGeom>
            <a:noFill/>
            <a:ln>
              <a:noFill/>
            </a:ln>
          </p:spPr>
          <p:txBody>
            <a:bodyPr spcFirstLastPara="1" wrap="square" lIns="113775" tIns="113775" rIns="113775" bIns="113775" anchor="ctr" anchorCtr="1">
              <a:noAutofit/>
            </a:bodyPr>
            <a:lstStyle/>
            <a:p>
              <a:pPr marL="0" marR="0" lvl="0" indent="0" algn="l" rtl="0">
                <a:lnSpc>
                  <a:spcPct val="9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Community</a:t>
              </a:r>
              <a:endParaRPr/>
            </a:p>
          </p:txBody>
        </p:sp>
        <p:sp>
          <p:nvSpPr>
            <p:cNvPr id="233" name="Google Shape;233;p1"/>
            <p:cNvSpPr/>
            <p:nvPr/>
          </p:nvSpPr>
          <p:spPr>
            <a:xfrm>
              <a:off x="4331232" y="1860902"/>
              <a:ext cx="3186731" cy="1166225"/>
            </a:xfrm>
            <a:prstGeom prst="ellipse">
              <a:avLst/>
            </a:prstGeom>
            <a:solidFill>
              <a:srgbClr val="97467D"/>
            </a:solidFill>
            <a:ln w="28575" cap="flat" cmpd="sng">
              <a:solidFill>
                <a:schemeClr val="lt1"/>
              </a:solidFill>
              <a:prstDash val="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
            <p:cNvSpPr txBox="1"/>
            <p:nvPr/>
          </p:nvSpPr>
          <p:spPr>
            <a:xfrm>
              <a:off x="5064180" y="1965862"/>
              <a:ext cx="1720835" cy="209920"/>
            </a:xfrm>
            <a:prstGeom prst="rect">
              <a:avLst/>
            </a:prstGeom>
            <a:noFill/>
            <a:ln>
              <a:noFill/>
            </a:ln>
          </p:spPr>
          <p:txBody>
            <a:bodyPr spcFirstLastPara="1" wrap="square" lIns="113775" tIns="113775" rIns="113775" bIns="113775" anchor="ctr" anchorCtr="1">
              <a:noAutofit/>
            </a:bodyPr>
            <a:lstStyle/>
            <a:p>
              <a:pPr marL="0" marR="0" lvl="0" indent="0" algn="l" rtl="0">
                <a:lnSpc>
                  <a:spcPct val="9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Family</a:t>
              </a:r>
              <a:endParaRPr/>
            </a:p>
          </p:txBody>
        </p:sp>
        <p:sp>
          <p:nvSpPr>
            <p:cNvPr id="235" name="Google Shape;235;p1"/>
            <p:cNvSpPr/>
            <p:nvPr/>
          </p:nvSpPr>
          <p:spPr>
            <a:xfrm>
              <a:off x="6086323" y="2086404"/>
              <a:ext cx="1331480" cy="715931"/>
            </a:xfrm>
            <a:prstGeom prst="ellipse">
              <a:avLst/>
            </a:prstGeom>
            <a:solidFill>
              <a:srgbClr val="AC6B97"/>
            </a:solidFill>
            <a:ln w="28575" cap="flat" cmpd="sng">
              <a:solidFill>
                <a:schemeClr val="lt1"/>
              </a:solidFill>
              <a:prstDash val="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
            <p:cNvSpPr txBox="1"/>
            <p:nvPr/>
          </p:nvSpPr>
          <p:spPr>
            <a:xfrm>
              <a:off x="6281314" y="2265387"/>
              <a:ext cx="941499" cy="357965"/>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Child</a:t>
              </a:r>
              <a:endParaRPr/>
            </a:p>
          </p:txBody>
        </p:sp>
      </p:grpSp>
      <p:sp>
        <p:nvSpPr>
          <p:cNvPr id="237" name="Google Shape;237;p1"/>
          <p:cNvSpPr/>
          <p:nvPr/>
        </p:nvSpPr>
        <p:spPr>
          <a:xfrm rot="-5400000">
            <a:off x="482080" y="639918"/>
            <a:ext cx="1065263" cy="7893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strike="noStrike" cap="none">
                <a:solidFill>
                  <a:srgbClr val="405E79"/>
                </a:solidFill>
                <a:latin typeface="Calibri"/>
                <a:ea typeface="Calibri"/>
                <a:cs typeface="Calibri"/>
                <a:sym typeface="Calibri"/>
              </a:rPr>
              <a:t>RISK FACTORS</a:t>
            </a:r>
            <a:endParaRPr/>
          </a:p>
        </p:txBody>
      </p:sp>
      <p:sp>
        <p:nvSpPr>
          <p:cNvPr id="238" name="Google Shape;238;p1"/>
          <p:cNvSpPr/>
          <p:nvPr/>
        </p:nvSpPr>
        <p:spPr>
          <a:xfrm rot="-5400000">
            <a:off x="426947" y="5296504"/>
            <a:ext cx="1562748" cy="1187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strike="noStrike" cap="none">
                <a:solidFill>
                  <a:srgbClr val="405E79"/>
                </a:solidFill>
                <a:latin typeface="Calibri"/>
                <a:ea typeface="Calibri"/>
                <a:cs typeface="Calibri"/>
                <a:sym typeface="Calibri"/>
              </a:rPr>
              <a:t>PROTECTIVE FACTORS</a:t>
            </a:r>
            <a:endParaRPr/>
          </a:p>
        </p:txBody>
      </p:sp>
      <p:sp>
        <p:nvSpPr>
          <p:cNvPr id="239" name="Google Shape;239;p1"/>
          <p:cNvSpPr txBox="1"/>
          <p:nvPr/>
        </p:nvSpPr>
        <p:spPr>
          <a:xfrm>
            <a:off x="1230250" y="2767750"/>
            <a:ext cx="1529100" cy="5850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i="0" u="none" strike="noStrike" cap="none">
                <a:solidFill>
                  <a:srgbClr val="026694"/>
                </a:solidFill>
                <a:latin typeface="Calibri"/>
                <a:ea typeface="Calibri"/>
                <a:cs typeface="Calibri"/>
                <a:sym typeface="Calibri"/>
              </a:rPr>
              <a:t>Socio-cultural norms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E94F6-E653-F1FC-F019-87E677F8F143}"/>
              </a:ext>
            </a:extLst>
          </p:cNvPr>
          <p:cNvSpPr>
            <a:spLocks noGrp="1"/>
          </p:cNvSpPr>
          <p:nvPr>
            <p:ph type="title"/>
          </p:nvPr>
        </p:nvSpPr>
        <p:spPr/>
        <p:txBody>
          <a:bodyPr/>
          <a:lstStyle/>
          <a:p>
            <a:r>
              <a:rPr lang="en-US" dirty="0"/>
              <a:t>Training Agenda</a:t>
            </a:r>
            <a:endParaRPr lang="en-GB" dirty="0"/>
          </a:p>
        </p:txBody>
      </p:sp>
    </p:spTree>
    <p:extLst>
      <p:ext uri="{BB962C8B-B14F-4D97-AF65-F5344CB8AC3E}">
        <p14:creationId xmlns:p14="http://schemas.microsoft.com/office/powerpoint/2010/main" val="1352291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
          <p:cNvSpPr txBox="1">
            <a:spLocks noGrp="1"/>
          </p:cNvSpPr>
          <p:nvPr>
            <p:ph type="body" idx="2"/>
          </p:nvPr>
        </p:nvSpPr>
        <p:spPr>
          <a:xfrm>
            <a:off x="3688388" y="751804"/>
            <a:ext cx="8503611" cy="595700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sz="3600" dirty="0"/>
              <a:t>Participants understand prevention related elements from the UASC Handbook and Toolkit and the ACE Toolkit within the framework of the 3 Levels of Prevention described in the CPHA Primary Prevention Framework </a:t>
            </a:r>
            <a:endParaRPr dirty="0"/>
          </a:p>
        </p:txBody>
      </p:sp>
      <p:sp>
        <p:nvSpPr>
          <p:cNvPr id="240" name="Google Shape;240;p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dirty="0"/>
              <a:t>Module Aim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112B79-8331-200B-4B9C-D9F59EE8915C}"/>
              </a:ext>
            </a:extLst>
          </p:cNvPr>
          <p:cNvSpPr>
            <a:spLocks noGrp="1"/>
          </p:cNvSpPr>
          <p:nvPr>
            <p:ph type="body" idx="2"/>
          </p:nvPr>
        </p:nvSpPr>
        <p:spPr>
          <a:xfrm>
            <a:off x="4114581" y="799433"/>
            <a:ext cx="7300912" cy="3266130"/>
          </a:xfrm>
        </p:spPr>
        <p:txBody>
          <a:bodyPr>
            <a:noAutofit/>
          </a:bodyPr>
          <a:lstStyle/>
          <a:p>
            <a:r>
              <a:rPr lang="en-US" sz="3600" dirty="0"/>
              <a:t>Explain the origin of the Prevention Addendum to the UASC Handbook</a:t>
            </a:r>
          </a:p>
          <a:p>
            <a:r>
              <a:rPr lang="en-US" sz="3600" dirty="0"/>
              <a:t>Describe what is meant by primary prevention</a:t>
            </a:r>
          </a:p>
        </p:txBody>
      </p:sp>
      <p:sp>
        <p:nvSpPr>
          <p:cNvPr id="4" name="Text Placeholder 3">
            <a:extLst>
              <a:ext uri="{FF2B5EF4-FFF2-40B4-BE49-F238E27FC236}">
                <a16:creationId xmlns:a16="http://schemas.microsoft.com/office/drawing/2014/main" id="{C013AE21-C331-622D-6D3F-DCB463AC1EFF}"/>
              </a:ext>
            </a:extLst>
          </p:cNvPr>
          <p:cNvSpPr>
            <a:spLocks noGrp="1"/>
          </p:cNvSpPr>
          <p:nvPr>
            <p:ph type="body" idx="3"/>
          </p:nvPr>
        </p:nvSpPr>
        <p:spPr/>
        <p:txBody>
          <a:bodyPr/>
          <a:lstStyle/>
          <a:p>
            <a:r>
              <a:rPr lang="en-US" dirty="0"/>
              <a:t>Session</a:t>
            </a:r>
          </a:p>
          <a:p>
            <a:r>
              <a:rPr lang="en-US" dirty="0"/>
              <a:t>Learning</a:t>
            </a:r>
          </a:p>
          <a:p>
            <a:r>
              <a:rPr lang="en-US" dirty="0"/>
              <a:t>Objectives</a:t>
            </a:r>
          </a:p>
        </p:txBody>
      </p:sp>
    </p:spTree>
    <p:extLst>
      <p:ext uri="{BB962C8B-B14F-4D97-AF65-F5344CB8AC3E}">
        <p14:creationId xmlns:p14="http://schemas.microsoft.com/office/powerpoint/2010/main" val="171149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US" dirty="0"/>
              <a:t>What is primary prevention? </a:t>
            </a:r>
            <a:endParaRPr dirty="0"/>
          </a:p>
        </p:txBody>
      </p:sp>
      <p:sp>
        <p:nvSpPr>
          <p:cNvPr id="251" name="Google Shape;251;p5"/>
          <p:cNvSpPr txBox="1">
            <a:spLocks noGrp="1"/>
          </p:cNvSpPr>
          <p:nvPr>
            <p:ph type="body" idx="1"/>
          </p:nvPr>
        </p:nvSpPr>
        <p:spPr>
          <a:xfrm>
            <a:off x="656022" y="1971675"/>
            <a:ext cx="10820015" cy="33159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7070"/>
              </a:buClr>
              <a:buSzPts val="2800"/>
              <a:buNone/>
            </a:pPr>
            <a:r>
              <a:rPr lang="en-US" b="0" dirty="0">
                <a:solidFill>
                  <a:srgbClr val="757070"/>
                </a:solidFill>
              </a:rPr>
              <a:t>Primary prevention is about identifying and addressing trends or patterns of risk facing children within the population, as opposed to identifying individual cases of children at risk for service provision. Primary prevention aims to reduce the risk of harm for all children within a population or a sub-group of the population.</a:t>
            </a:r>
            <a:endParaRPr b="0" dirty="0">
              <a:solidFill>
                <a:srgbClr val="75707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US" dirty="0"/>
              <a:t>What does “at the population level” in primary prevention mean?</a:t>
            </a:r>
            <a:endParaRPr dirty="0"/>
          </a:p>
        </p:txBody>
      </p:sp>
      <p:sp>
        <p:nvSpPr>
          <p:cNvPr id="257" name="Google Shape;257;p6"/>
          <p:cNvSpPr txBox="1">
            <a:spLocks noGrp="1"/>
          </p:cNvSpPr>
          <p:nvPr>
            <p:ph type="body" idx="1"/>
          </p:nvPr>
        </p:nvSpPr>
        <p:spPr>
          <a:xfrm>
            <a:off x="656024" y="1982560"/>
            <a:ext cx="10817520" cy="41640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7070"/>
              </a:buClr>
              <a:buSzPts val="2800"/>
              <a:buNone/>
            </a:pPr>
            <a:r>
              <a:rPr lang="en-US" b="0" dirty="0">
                <a:solidFill>
                  <a:srgbClr val="757070"/>
                </a:solidFill>
              </a:rPr>
              <a:t>A population can refer to a whole society or a part of it. For example, a specific geographic community, and include all the children within that community. It can also refer to a sub-group of children within the broader society. For example, all children living in refugee camps within a country, or all children aged one to five years old in the broader society.</a:t>
            </a:r>
            <a:endParaRPr b="0" dirty="0">
              <a:solidFill>
                <a:srgbClr val="75707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7"/>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n-US" dirty="0"/>
              <a:t>Session 2</a:t>
            </a:r>
            <a:endParaRPr dirty="0"/>
          </a:p>
        </p:txBody>
      </p:sp>
      <p:sp>
        <p:nvSpPr>
          <p:cNvPr id="263" name="Google Shape;263;p7"/>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n-US" sz="2400" dirty="0"/>
              <a:t>Overview of Primary Prevention Framework</a:t>
            </a:r>
            <a:br>
              <a:rPr lang="en-US" sz="2400" dirty="0"/>
            </a:b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8"/>
          <p:cNvSpPr txBox="1">
            <a:spLocks noGrp="1"/>
          </p:cNvSpPr>
          <p:nvPr>
            <p:ph type="body" idx="2"/>
          </p:nvPr>
        </p:nvSpPr>
        <p:spPr>
          <a:xfrm>
            <a:off x="3688388" y="751804"/>
            <a:ext cx="8503611" cy="595700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400"/>
              <a:buFont typeface="Noto Sans Symbols"/>
              <a:buChar char="✔"/>
            </a:pPr>
            <a:r>
              <a:rPr lang="en-US" sz="2400" dirty="0"/>
              <a:t>Explain how the Primary Prevention Framework applies to prevention of family separation in humanitarian action</a:t>
            </a:r>
            <a:endParaRPr dirty="0"/>
          </a:p>
          <a:p>
            <a:pPr marL="228600" lvl="0" indent="-228600" algn="l" rtl="0">
              <a:lnSpc>
                <a:spcPct val="90000"/>
              </a:lnSpc>
              <a:spcBef>
                <a:spcPts val="1000"/>
              </a:spcBef>
              <a:spcAft>
                <a:spcPts val="0"/>
              </a:spcAft>
              <a:buSzPts val="2400"/>
              <a:buFont typeface="Noto Sans Symbols"/>
              <a:buChar char="✔"/>
            </a:pPr>
            <a:r>
              <a:rPr lang="en-US" sz="2400" dirty="0"/>
              <a:t>List the three levels of prevention and provide an example of each when applying to prevention of family separation</a:t>
            </a:r>
            <a:endParaRPr dirty="0"/>
          </a:p>
          <a:p>
            <a:pPr marL="228600" lvl="0" indent="-228600" algn="l" rtl="0">
              <a:lnSpc>
                <a:spcPct val="90000"/>
              </a:lnSpc>
              <a:spcBef>
                <a:spcPts val="1000"/>
              </a:spcBef>
              <a:spcAft>
                <a:spcPts val="0"/>
              </a:spcAft>
              <a:buSzPts val="2400"/>
              <a:buFont typeface="Noto Sans Symbols"/>
              <a:buChar char="✔"/>
            </a:pPr>
            <a:r>
              <a:rPr lang="en-US" sz="2400" dirty="0"/>
              <a:t>Give examples of the CPHA Prevention Principles </a:t>
            </a:r>
            <a:endParaRPr dirty="0"/>
          </a:p>
          <a:p>
            <a:pPr marL="228600" lvl="0" indent="-228600" algn="l" rtl="0">
              <a:lnSpc>
                <a:spcPct val="90000"/>
              </a:lnSpc>
              <a:spcBef>
                <a:spcPts val="1000"/>
              </a:spcBef>
              <a:spcAft>
                <a:spcPts val="0"/>
              </a:spcAft>
              <a:buSzPts val="2400"/>
              <a:buFont typeface="Noto Sans Symbols"/>
              <a:buChar char="✔"/>
            </a:pPr>
            <a:r>
              <a:rPr lang="en-US" sz="2400" dirty="0"/>
              <a:t>Give examples of key elements for primary prevention of family separation in the programme cycle</a:t>
            </a:r>
            <a:endParaRPr dirty="0"/>
          </a:p>
        </p:txBody>
      </p:sp>
      <p:sp>
        <p:nvSpPr>
          <p:cNvPr id="269" name="Google Shape;269;p8"/>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dirty="0"/>
              <a:t>Learning Objectives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1121</Words>
  <Application>Microsoft Macintosh PowerPoint</Application>
  <PresentationFormat>Widescreen</PresentationFormat>
  <Paragraphs>104</Paragraphs>
  <Slides>26</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Helvetica Neue</vt:lpstr>
      <vt:lpstr>Courier New</vt:lpstr>
      <vt:lpstr>Noto Sans Symbols</vt:lpstr>
      <vt:lpstr>Arial</vt:lpstr>
      <vt:lpstr>Calibri</vt:lpstr>
      <vt:lpstr>Office Theme</vt:lpstr>
      <vt:lpstr>PowerPoint Presentation</vt:lpstr>
      <vt:lpstr>PowerPoint Presentation</vt:lpstr>
      <vt:lpstr>Training Agenda</vt:lpstr>
      <vt:lpstr>PowerPoint Presentation</vt:lpstr>
      <vt:lpstr>PowerPoint Presentation</vt:lpstr>
      <vt:lpstr>What is primary prevention? </vt:lpstr>
      <vt:lpstr>What does “at the population level” in primary prevention mean?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Applying secondary prevention to prevention of  family separation</vt:lpstr>
      <vt:lpstr>Secondary prevention target groups</vt:lpstr>
      <vt:lpstr>Activity 2 Session 3.2 Case Study Secondary Prevention</vt:lpstr>
      <vt:lpstr>PowerPoint Presentation</vt:lpstr>
      <vt:lpstr>PowerPoint Presentation</vt:lpstr>
      <vt:lpstr>Applying tertiary prevention to the prevention of family separation</vt:lpstr>
      <vt:lpstr>PowerPoint Presentation</vt:lpstr>
      <vt:lpstr>Activity 3 Session 3.3 Case Study Tertiary Prevention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Kyra Loat</cp:lastModifiedBy>
  <cp:revision>38</cp:revision>
  <dcterms:created xsi:type="dcterms:W3CDTF">2017-12-20T18:51:03Z</dcterms:created>
  <dcterms:modified xsi:type="dcterms:W3CDTF">2023-06-01T15:53:00Z</dcterms:modified>
</cp:coreProperties>
</file>