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03_0.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Helvetica Neue"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g0ro2mMLXO0IdNEODh/7cNPkrXH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36AD01-230D-76DC-CC71-BD5B4388A65D}" name="Oñate, Silvia" initials="OS" userId="S::silvia.onate@plan-international.org::6c14c1ed-f08b-44c2-8612-154b511826fd" providerId="AD"/>
  <p188:author id="{3B225371-A5D4-6CE3-9D5C-58AB0B77C653}" name="Athena Berting" initials="AB" userId="3b71482a2677e27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8AD75A-99C3-4DE7-A911-F166E31B0F0C}" v="1" dt="2022-02-22T11:53:55.9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729" autoAdjust="0"/>
  </p:normalViewPr>
  <p:slideViewPr>
    <p:cSldViewPr snapToGrid="0">
      <p:cViewPr>
        <p:scale>
          <a:sx n="40" d="100"/>
          <a:sy n="40" d="100"/>
        </p:scale>
        <p:origin x="848" y="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ñate, Silvia" userId="6c14c1ed-f08b-44c2-8612-154b511826fd" providerId="ADAL" clId="{F18AD75A-99C3-4DE7-A911-F166E31B0F0C}"/>
    <pc:docChg chg="custSel modSld">
      <pc:chgData name="Oñate, Silvia" userId="6c14c1ed-f08b-44c2-8612-154b511826fd" providerId="ADAL" clId="{F18AD75A-99C3-4DE7-A911-F166E31B0F0C}" dt="2022-02-22T11:54:36.592" v="7"/>
      <pc:docMkLst>
        <pc:docMk/>
      </pc:docMkLst>
      <pc:sldChg chg="delSp modSp mod modCm modNotesTx">
        <pc:chgData name="Oñate, Silvia" userId="6c14c1ed-f08b-44c2-8612-154b511826fd" providerId="ADAL" clId="{F18AD75A-99C3-4DE7-A911-F166E31B0F0C}" dt="2022-02-22T11:54:36.592" v="7"/>
        <pc:sldMkLst>
          <pc:docMk/>
          <pc:sldMk cId="0" sldId="259"/>
        </pc:sldMkLst>
        <pc:spChg chg="del mod">
          <ac:chgData name="Oñate, Silvia" userId="6c14c1ed-f08b-44c2-8612-154b511826fd" providerId="ADAL" clId="{F18AD75A-99C3-4DE7-A911-F166E31B0F0C}" dt="2022-02-22T11:53:33.045" v="1" actId="478"/>
          <ac:spMkLst>
            <pc:docMk/>
            <pc:sldMk cId="0" sldId="259"/>
            <ac:spMk id="252" creationId="{00000000-0000-0000-0000-000000000000}"/>
          </ac:spMkLst>
        </pc:spChg>
      </pc:sldChg>
      <pc:sldChg chg="modNotesTx">
        <pc:chgData name="Oñate, Silvia" userId="6c14c1ed-f08b-44c2-8612-154b511826fd" providerId="ADAL" clId="{F18AD75A-99C3-4DE7-A911-F166E31B0F0C}" dt="2022-02-22T11:54:13.832" v="6"/>
        <pc:sldMkLst>
          <pc:docMk/>
          <pc:sldMk cId="0" sldId="263"/>
        </pc:sldMkLst>
      </pc:sldChg>
      <pc:sldChg chg="modSp mod">
        <pc:chgData name="Oñate, Silvia" userId="6c14c1ed-f08b-44c2-8612-154b511826fd" providerId="ADAL" clId="{F18AD75A-99C3-4DE7-A911-F166E31B0F0C}" dt="2022-02-22T11:53:56.083" v="4" actId="27636"/>
        <pc:sldMkLst>
          <pc:docMk/>
          <pc:sldMk cId="0" sldId="267"/>
        </pc:sldMkLst>
        <pc:spChg chg="mod">
          <ac:chgData name="Oñate, Silvia" userId="6c14c1ed-f08b-44c2-8612-154b511826fd" providerId="ADAL" clId="{F18AD75A-99C3-4DE7-A911-F166E31B0F0C}" dt="2022-02-22T11:53:56.083" v="4" actId="27636"/>
          <ac:spMkLst>
            <pc:docMk/>
            <pc:sldMk cId="0" sldId="267"/>
            <ac:spMk id="314" creationId="{00000000-0000-0000-0000-000000000000}"/>
          </ac:spMkLst>
        </pc:spChg>
      </pc:sldChg>
    </pc:docChg>
  </pc:docChgLst>
</pc:chgInfo>
</file>

<file path=ppt/comments/modernComment_103_0.xml><?xml version="1.0" encoding="utf-8"?>
<p188:cmLst xmlns:a="http://schemas.openxmlformats.org/drawingml/2006/main" xmlns:r="http://schemas.openxmlformats.org/officeDocument/2006/relationships" xmlns:p188="http://schemas.microsoft.com/office/powerpoint/2018/8/main">
  <p188:cm id="{7BE3A725-EA4A-49B4-96F9-AC5CCB0EC3DB}" authorId="{3B225371-A5D4-6CE3-9D5C-58AB0B77C653}" created="2022-02-15T21:53:12.412">
    <ac:txMkLst xmlns:ac="http://schemas.microsoft.com/office/drawing/2013/main/command">
      <pc:docMk xmlns:pc="http://schemas.microsoft.com/office/powerpoint/2013/main/command"/>
      <pc:sldMk xmlns:pc="http://schemas.microsoft.com/office/powerpoint/2013/main/command" cId="0" sldId="259"/>
      <ac:spMk id="252" creationId="{00000000-0000-0000-0000-000000000000}"/>
      <ac:txMk cp="0">
        <ac:context len="1" hash="13"/>
      </ac:txMk>
    </ac:txMkLst>
    <p188:replyLst>
      <p188:reply id="{52899D5E-937A-45FB-AB1C-9B483812FDA7}" authorId="{9C36AD01-230D-76DC-CC71-BD5B4388A65D}" created="2022-02-22T11:54:00.604">
        <p188:txBody>
          <a:bodyPr/>
          <a:lstStyle/>
          <a:p>
            <a:r>
              <a:rPr lang="fr-FR"/>
              <a:t>yes removed</a:t>
            </a:r>
          </a:p>
        </p188:txBody>
      </p188:reply>
      <p188:reply id="{44B37133-6C02-4DE1-9B69-2B562E83630F}" authorId="{9C36AD01-230D-76DC-CC71-BD5B4388A65D}" created="2022-02-22T11:54:36.557">
        <p188:txBody>
          <a:bodyPr/>
          <a:lstStyle/>
          <a:p>
            <a:r>
              <a:rPr lang="fr-FR"/>
              <a:t>and added in another comment another following slide</a:t>
            </a:r>
          </a:p>
        </p188:txBody>
      </p188:reply>
    </p188:replyLst>
    <p188:txBody>
      <a:bodyPr/>
      <a:lstStyle/>
      <a:p>
        <a:r>
          <a:rPr lang="en-CA"/>
          <a:t>There appears to be a block of text here on the side. Perhaps it's meant to be placed somewhere else?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Consultation and capacity building with key community members including children and adolescents who are affected by or knowledgeable about child labour including its worst forms, helps create a common understanding and starting point for awareness raising, which benefits from community level prioritisation around building protective factors and beneficial social norms and tackling risk factors and harmful social and gender norms and cultural practices related to child wellbeing, child protection, child labour and its worst forms. At the community level, messages should aim to counter commonly held assumptions in the community including those which are harmful for children but also those which assume that child labour is caused solely by social norms and community acceptance of child labour. They should be informed by childhood and cultural norms in the context, but also tackle false and misinformation that leads to child labour the WFCL and other rights violations. Communities can integrate child labour messages into broader community-level activities such as community dialogues, education awareness campaigns and other awareness raising. </a:t>
            </a:r>
            <a:endParaRPr/>
          </a:p>
          <a:p>
            <a:pPr marL="0" lvl="0" indent="0" algn="l" rtl="0">
              <a:spcBef>
                <a:spcPts val="0"/>
              </a:spcBef>
              <a:spcAft>
                <a:spcPts val="0"/>
              </a:spcAft>
              <a:buNone/>
            </a:pPr>
            <a:endParaRPr/>
          </a:p>
        </p:txBody>
      </p:sp>
      <p:sp>
        <p:nvSpPr>
          <p:cNvPr id="295" name="Google Shape;29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Working children can be widely involved in leading and contributing to community level prevention and response actions. Children and adolescents can be supported to participate in actions to protect themselves and other children,</a:t>
            </a:r>
            <a:r>
              <a:rPr lang="en-GB" sz="1200" b="1">
                <a:solidFill>
                  <a:schemeClr val="dk1"/>
                </a:solidFill>
                <a:latin typeface="Calibri"/>
                <a:ea typeface="Calibri"/>
                <a:cs typeface="Calibri"/>
                <a:sym typeface="Calibri"/>
              </a:rPr>
              <a:t> </a:t>
            </a:r>
            <a:r>
              <a:rPr lang="en-GB" sz="1200">
                <a:solidFill>
                  <a:schemeClr val="dk1"/>
                </a:solidFill>
                <a:latin typeface="Calibri"/>
                <a:ea typeface="Calibri"/>
                <a:cs typeface="Calibri"/>
                <a:sym typeface="Calibri"/>
              </a:rPr>
              <a:t>for example through participation in assessments and response planning; creating key messages and awareness-raising activities including peer-to-peer education, integrating child labour prevention into school-based child and adolescent participation activities such as school councils, youth groups, mentoring and other school-based activities, and supporting adolescents to showcase how they can make positive contributions to their communities, for example through organising community dialogues, sports events, marketplaces where adolescents can showcase their work or skills</a:t>
            </a:r>
            <a:r>
              <a:rPr lang="en-GB"/>
              <a:t> </a:t>
            </a:r>
            <a:endParaRPr/>
          </a:p>
        </p:txBody>
      </p:sp>
      <p:sp>
        <p:nvSpPr>
          <p:cNvPr id="303" name="Google Shape;30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The essential principal of do no harm must underpin all humanitarian action which directly involves children. </a:t>
            </a:r>
            <a:endParaRPr/>
          </a:p>
          <a:p>
            <a:pPr marL="171450" marR="0" lvl="0" indent="-171450" algn="l" rtl="0">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Carry out a risk assessment and put in place measures to ensure activities do not put children, families, or community members at risk of (further) harm. </a:t>
            </a:r>
            <a:endParaRPr/>
          </a:p>
          <a:p>
            <a:pPr marL="171450" marR="0" lvl="0" indent="-171450" algn="l" rtl="0">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Monitor the demands on children’s time and how their voluntary participation in organising and leading activities is changes this for instance affecting school attendance, school dropout or children’s physical safety. </a:t>
            </a:r>
            <a:endParaRPr/>
          </a:p>
          <a:p>
            <a:pPr marL="171450" marR="0" lvl="0" indent="-171450" algn="l" rtl="0">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Apply a strong age and gender lens to this analysis as the domestic and economic roles and implications for girls and boys is often very different.</a:t>
            </a:r>
            <a:endParaRPr/>
          </a:p>
          <a:p>
            <a:pPr marL="171450" marR="0" lvl="0" indent="-171450" algn="l" rtl="0">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Put in place mitigation measures when monitoring identifies harmful impacts and risks to children raised by their participation. </a:t>
            </a:r>
            <a:endParaRPr/>
          </a:p>
          <a:p>
            <a:pPr marL="171450" marR="0" lvl="0" indent="-171450" algn="l" rtl="0">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Work for gradual and consistent involvement of children which allows working children to balance their demands. </a:t>
            </a:r>
            <a:endParaRPr/>
          </a:p>
          <a:p>
            <a:pPr marL="171450" marR="0" lvl="0" indent="-171450" algn="l" rtl="0">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Provide adequate training, as well as appropriate information and awareness so children and adolescents are prepared for their roles. </a:t>
            </a:r>
            <a:endParaRPr/>
          </a:p>
          <a:p>
            <a:pPr marL="171450" marR="0" lvl="0" indent="-171450" algn="l" rtl="0">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Develop community-level activities to address child labour in a child-friendly, contextually sensitive, and sustainable way. </a:t>
            </a:r>
            <a:endParaRPr/>
          </a:p>
          <a:p>
            <a:pPr marL="0" lvl="0" indent="0" algn="l" rtl="0">
              <a:spcBef>
                <a:spcPts val="0"/>
              </a:spcBef>
              <a:spcAft>
                <a:spcPts val="0"/>
              </a:spcAft>
              <a:buNone/>
            </a:pPr>
            <a:endParaRPr/>
          </a:p>
        </p:txBody>
      </p:sp>
      <p:sp>
        <p:nvSpPr>
          <p:cNvPr id="320" name="Google Shape;32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232" name="Google Shape;23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sz="1200"/>
          </a:p>
        </p:txBody>
      </p:sp>
      <p:sp>
        <p:nvSpPr>
          <p:cNvPr id="239" name="Google Shape;23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3000"/>
              </a:lnSpc>
              <a:spcBef>
                <a:spcPts val="0"/>
              </a:spcBef>
              <a:spcAft>
                <a:spcPts val="0"/>
              </a:spcAft>
              <a:buNone/>
            </a:pPr>
            <a:r>
              <a:rPr lang="en-GB" dirty="0"/>
              <a:t> </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sz="1200" dirty="0">
                <a:solidFill>
                  <a:schemeClr val="dk1"/>
                </a:solidFill>
                <a:latin typeface="Calibri"/>
                <a:ea typeface="Calibri"/>
                <a:cs typeface="Calibri"/>
                <a:sym typeface="Calibri"/>
              </a:rPr>
              <a:t>	</a:t>
            </a:r>
            <a:endParaRPr dirty="0"/>
          </a:p>
          <a:p>
            <a:pPr marL="0" marR="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247" name="Google Shape;24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It is important to start by profiling and mapping informal and formal support systems at community level that can support children at-risk of child labour and their families across sectors if this has not already been done.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Consulting with key community members including children and adolescents who are affected by or knowledgeable about child labour including its worst forms, to help create a common understanding and starting point for humanitarian action at the community level.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Always consider do no harm issues especially when involving the community in addressing sensitive or dangerous forms of child labour, such as illicit work or trafficking. Conducting a risk assessment and put in place measures to ensure activities do not put children, families or community members at risk of (further) harm.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Promote gender equity to promote girls’ freedom to choose, lead, participate in activities which address which address child labour and harmful gender norms.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Be very aware and take care in conflict and protracted emergencies to promote peacebuilding and social cohesion in communities. Child labour intersects closely with resources and employment in communities which are often a trigger of rising tensions in emergency affected communities.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Finally, we should build the capacity of community-level actors, networks and structures to safely and appropriately engage in child labour prevention and response actions. We shall talk more about this later on. </a:t>
            </a:r>
            <a:endParaRPr/>
          </a:p>
          <a:p>
            <a:pPr marL="0" marR="0" lvl="0" indent="0" algn="l" rtl="0">
              <a:lnSpc>
                <a:spcPct val="100000"/>
              </a:lnSpc>
              <a:spcBef>
                <a:spcPts val="0"/>
              </a:spcBef>
              <a:spcAft>
                <a:spcPts val="0"/>
              </a:spcAft>
              <a:buClr>
                <a:schemeClr val="dk1"/>
              </a:buClr>
              <a:buSzPts val="1200"/>
              <a:buFont typeface="Calibri"/>
              <a:buNone/>
            </a:pPr>
            <a:r>
              <a:rPr lang="en-GB"/>
              <a:t>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65" name="Google Shape;26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Working with community level focal points or champions such as CSOs, religious and traditional leaders, educators, youth and community workers and other influential community members. Developing and strengthen community-level monitoring systems to identify and track children who are at risk of or in child labour/WFCL including through community level school monitoring, those from vulnerable households or known at-risk groups, or children are already out of school and known to be working in communities and linking identified children and families with available preventative and response services. Supporting community-level authorities or structures to develop and resource local action plans or legislation to monitor, prevent and respond to child labour such as monitoring access and barriers to service delivery for at-risk groups at advocating for improvement, planning and implementing quick impact projects which benefit those at-risk or identifying and mobilising community resources including those which can play a part in referral pathways. We must also be aware that while all this is vitally important, sometimes communities in crisis, particularly those who are newly displaced or affected by conflict have limited coverage or capacity of community level structures, and when this is the case, humanitarian actors will need to provide alternative approaches to meeting children’s needs and preventing child labour.  </a:t>
            </a:r>
            <a:endParaRPr/>
          </a:p>
          <a:p>
            <a:pPr marL="0" lvl="0" indent="0" algn="l" rtl="0">
              <a:spcBef>
                <a:spcPts val="0"/>
              </a:spcBef>
              <a:spcAft>
                <a:spcPts val="0"/>
              </a:spcAft>
              <a:buNone/>
            </a:pPr>
            <a:endParaRPr/>
          </a:p>
        </p:txBody>
      </p:sp>
      <p:sp>
        <p:nvSpPr>
          <p:cNvPr id="273" name="Google Shape;27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marR="0" lvl="0" indent="0" algn="l" rtl="0">
              <a:lnSpc>
                <a:spcPct val="113000"/>
              </a:lnSpc>
              <a:spcBef>
                <a:spcPts val="0"/>
              </a:spcBef>
              <a:spcAft>
                <a:spcPts val="0"/>
              </a:spcAft>
              <a:buNone/>
            </a:pPr>
            <a:r>
              <a:rPr lang="en-GB" sz="1200" b="0" i="0" u="none" strike="noStrike" cap="none" dirty="0">
                <a:solidFill>
                  <a:schemeClr val="dk1"/>
                </a:solidFill>
                <a:latin typeface="Calibri"/>
                <a:ea typeface="Calibri"/>
                <a:cs typeface="Calibri"/>
                <a:sym typeface="Calibri"/>
              </a:rPr>
              <a:t>Facilitate dialogue to reflect on these practices and consider alternatives</a:t>
            </a:r>
            <a:endParaRPr lang="en-GB" dirty="0"/>
          </a:p>
          <a:p>
            <a:pPr marL="0" marR="0" lvl="0" indent="0" algn="l" rtl="0">
              <a:lnSpc>
                <a:spcPct val="113000"/>
              </a:lnSpc>
              <a:spcBef>
                <a:spcPts val="1200"/>
              </a:spcBef>
              <a:spcAft>
                <a:spcPts val="0"/>
              </a:spcAft>
              <a:buNone/>
            </a:pPr>
            <a:r>
              <a:rPr lang="en-GB" sz="1200" b="0" i="0" u="none" strike="noStrike" cap="none" dirty="0">
                <a:solidFill>
                  <a:schemeClr val="dk1"/>
                </a:solidFill>
                <a:latin typeface="Calibri"/>
                <a:ea typeface="Calibri"/>
                <a:cs typeface="Calibri"/>
                <a:sym typeface="Calibri"/>
              </a:rPr>
              <a:t>Communities differ from place to place and so will the opportunities to engage community-level structures and actors. Engage with communities to address child labour by strengthening the links between at-risk families and service providers; by supporting community-led awareness-raising; and by strengthening capacities to monitor, prevent and respond to child labour. </a:t>
            </a:r>
            <a:endParaRPr lang="en-GB" dirty="0"/>
          </a:p>
          <a:p>
            <a:pPr marL="0" lvl="0" indent="0" algn="l" rtl="0">
              <a:spcBef>
                <a:spcPts val="0"/>
              </a:spcBef>
              <a:spcAft>
                <a:spcPts val="0"/>
              </a:spcAft>
              <a:buNone/>
            </a:pPr>
            <a:endParaRPr dirty="0"/>
          </a:p>
        </p:txBody>
      </p:sp>
      <p:sp>
        <p:nvSpPr>
          <p:cNvPr id="279" name="Google Shape;27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Once formal and informal support systems have been identified, linkages between at-risk children and families, community-level and formal services and systems can be strengthened through referrals to case management and other services, conducting outreach to hard-to-reach children in child labour/WFCL or hard to reach locations; reporting child labour and WFCL trends, patterns and risk and protective factors which are observed in communities and at-risk families; Working to improve the working conditions of adolescents above the minimum age, through local employers/landowners</a:t>
            </a:r>
            <a:endParaRPr/>
          </a:p>
          <a:p>
            <a:pPr marL="0" lvl="0" indent="0" algn="l" rtl="0">
              <a:spcBef>
                <a:spcPts val="0"/>
              </a:spcBef>
              <a:spcAft>
                <a:spcPts val="0"/>
              </a:spcAft>
              <a:buNone/>
            </a:pPr>
            <a:endParaRPr/>
          </a:p>
        </p:txBody>
      </p:sp>
      <p:sp>
        <p:nvSpPr>
          <p:cNvPr id="287" name="Google Shape;28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16"/>
          <p:cNvSpPr txBox="1">
            <a:spLocks noGrp="1"/>
          </p:cNvSpPr>
          <p:nvPr>
            <p:ph type="title"/>
          </p:nvPr>
        </p:nvSpPr>
        <p:spPr>
          <a:xfrm>
            <a:off x="6712238" y="4570639"/>
            <a:ext cx="488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05E79"/>
              </a:buClr>
              <a:buSzPts val="4000"/>
              <a:buFont typeface="Helvetica Neue"/>
              <a:buNone/>
              <a:defRPr sz="4000" b="1">
                <a:solidFill>
                  <a:srgbClr val="405E7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4" name="Google Shape;14;p16"/>
          <p:cNvPicPr preferRelativeResize="0"/>
          <p:nvPr/>
        </p:nvPicPr>
        <p:blipFill rotWithShape="1">
          <a:blip r:embed="rId2">
            <a:alphaModFix/>
          </a:blip>
          <a:srcRect l="30622" t="-2" r="34584"/>
          <a:stretch/>
        </p:blipFill>
        <p:spPr>
          <a:xfrm>
            <a:off x="0" y="14990"/>
            <a:ext cx="4242216" cy="6858000"/>
          </a:xfrm>
          <a:prstGeom prst="rect">
            <a:avLst/>
          </a:prstGeom>
          <a:noFill/>
          <a:ln>
            <a:noFill/>
          </a:ln>
        </p:spPr>
      </p:pic>
      <p:cxnSp>
        <p:nvCxnSpPr>
          <p:cNvPr id="15" name="Google Shape;15;p16"/>
          <p:cNvCxnSpPr/>
          <p:nvPr/>
        </p:nvCxnSpPr>
        <p:spPr>
          <a:xfrm>
            <a:off x="4737140" y="6016980"/>
            <a:ext cx="7454860" cy="0"/>
          </a:xfrm>
          <a:prstGeom prst="straightConnector1">
            <a:avLst/>
          </a:prstGeom>
          <a:noFill/>
          <a:ln w="9525" cap="flat" cmpd="sng">
            <a:solidFill>
              <a:srgbClr val="405E79"/>
            </a:solidFill>
            <a:prstDash val="solid"/>
            <a:miter lim="800000"/>
            <a:headEnd type="none" w="sm" len="sm"/>
            <a:tailEnd type="none" w="sm" len="sm"/>
          </a:ln>
        </p:spPr>
      </p:cxnSp>
      <p:pic>
        <p:nvPicPr>
          <p:cNvPr id="16" name="Google Shape;16;p16"/>
          <p:cNvPicPr preferRelativeResize="0"/>
          <p:nvPr/>
        </p:nvPicPr>
        <p:blipFill rotWithShape="1">
          <a:blip r:embed="rId3">
            <a:alphaModFix/>
          </a:blip>
          <a:srcRect/>
          <a:stretch/>
        </p:blipFill>
        <p:spPr>
          <a:xfrm>
            <a:off x="4603790" y="3746756"/>
            <a:ext cx="1956048" cy="202866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25"/>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8" name="Google Shape;68;p25"/>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5"/>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25"/>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plit - Blue">
  <p:cSld name="Split - Blue">
    <p:spTree>
      <p:nvGrpSpPr>
        <p:cNvPr id="1" name="Shape 71"/>
        <p:cNvGrpSpPr/>
        <p:nvPr/>
      </p:nvGrpSpPr>
      <p:grpSpPr>
        <a:xfrm>
          <a:off x="0" y="0"/>
          <a:ext cx="0" cy="0"/>
          <a:chOff x="0" y="0"/>
          <a:chExt cx="0" cy="0"/>
        </a:xfrm>
      </p:grpSpPr>
      <p:sp>
        <p:nvSpPr>
          <p:cNvPr id="72" name="Google Shape;7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26"/>
          <p:cNvSpPr/>
          <p:nvPr/>
        </p:nvSpPr>
        <p:spPr>
          <a:xfrm>
            <a:off x="0" y="0"/>
            <a:ext cx="3572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74" name="Google Shape;74;p26"/>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75" name="Google Shape;75;p26"/>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6"/>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6"/>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80" name="Google Shape;80;p27"/>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81" name="Google Shape;81;p27"/>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2" name="Google Shape;82;p27"/>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27"/>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84"/>
        <p:cNvGrpSpPr/>
        <p:nvPr/>
      </p:nvGrpSpPr>
      <p:grpSpPr>
        <a:xfrm>
          <a:off x="0" y="0"/>
          <a:ext cx="0" cy="0"/>
          <a:chOff x="0" y="0"/>
          <a:chExt cx="0" cy="0"/>
        </a:xfrm>
      </p:grpSpPr>
      <p:sp>
        <p:nvSpPr>
          <p:cNvPr id="85" name="Google Shape;85;p28"/>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86" name="Google Shape;86;p28"/>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87" name="Google Shape;87;p28"/>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8" name="Google Shape;88;p28"/>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28"/>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90"/>
        <p:cNvGrpSpPr/>
        <p:nvPr/>
      </p:nvGrpSpPr>
      <p:grpSpPr>
        <a:xfrm>
          <a:off x="0" y="0"/>
          <a:ext cx="0" cy="0"/>
          <a:chOff x="0" y="0"/>
          <a:chExt cx="0" cy="0"/>
        </a:xfrm>
      </p:grpSpPr>
      <p:sp>
        <p:nvSpPr>
          <p:cNvPr id="91" name="Google Shape;91;p29"/>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92" name="Google Shape;92;p29"/>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93" name="Google Shape;93;p29"/>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29"/>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29"/>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Text with Dots - Blue">
  <p:cSld name="Title &amp; Text with Dots - Blue">
    <p:spTree>
      <p:nvGrpSpPr>
        <p:cNvPr id="1" name="Shape 96"/>
        <p:cNvGrpSpPr/>
        <p:nvPr/>
      </p:nvGrpSpPr>
      <p:grpSpPr>
        <a:xfrm>
          <a:off x="0" y="0"/>
          <a:ext cx="0" cy="0"/>
          <a:chOff x="0" y="0"/>
          <a:chExt cx="0" cy="0"/>
        </a:xfrm>
      </p:grpSpPr>
      <p:grpSp>
        <p:nvGrpSpPr>
          <p:cNvPr id="97" name="Google Shape;97;p30"/>
          <p:cNvGrpSpPr/>
          <p:nvPr/>
        </p:nvGrpSpPr>
        <p:grpSpPr>
          <a:xfrm>
            <a:off x="0" y="5303520"/>
            <a:ext cx="12192000" cy="1639827"/>
            <a:chOff x="0" y="5303520"/>
            <a:chExt cx="12192000" cy="1639827"/>
          </a:xfrm>
        </p:grpSpPr>
        <p:pic>
          <p:nvPicPr>
            <p:cNvPr id="98" name="Google Shape;98;p30"/>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99" name="Google Shape;99;p30"/>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00" name="Google Shape;100;p30"/>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30"/>
          <p:cNvSpPr txBox="1">
            <a:spLocks noGrp="1"/>
          </p:cNvSpPr>
          <p:nvPr>
            <p:ph type="body" idx="1"/>
          </p:nvPr>
        </p:nvSpPr>
        <p:spPr>
          <a:xfrm>
            <a:off x="656023" y="1690688"/>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30"/>
          <p:cNvSpPr txBox="1">
            <a:spLocks noGrp="1"/>
          </p:cNvSpPr>
          <p:nvPr>
            <p:ph type="body" idx="2"/>
          </p:nvPr>
        </p:nvSpPr>
        <p:spPr>
          <a:xfrm>
            <a:off x="656022" y="2333626"/>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03"/>
        <p:cNvGrpSpPr/>
        <p:nvPr/>
      </p:nvGrpSpPr>
      <p:grpSpPr>
        <a:xfrm>
          <a:off x="0" y="0"/>
          <a:ext cx="0" cy="0"/>
          <a:chOff x="0" y="0"/>
          <a:chExt cx="0" cy="0"/>
        </a:xfrm>
      </p:grpSpPr>
      <p:grpSp>
        <p:nvGrpSpPr>
          <p:cNvPr id="104" name="Google Shape;104;p31"/>
          <p:cNvGrpSpPr/>
          <p:nvPr/>
        </p:nvGrpSpPr>
        <p:grpSpPr>
          <a:xfrm>
            <a:off x="0" y="5303520"/>
            <a:ext cx="12192000" cy="1639827"/>
            <a:chOff x="0" y="5303520"/>
            <a:chExt cx="12192000" cy="1639827"/>
          </a:xfrm>
        </p:grpSpPr>
        <p:pic>
          <p:nvPicPr>
            <p:cNvPr id="105" name="Google Shape;105;p31"/>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06" name="Google Shape;106;p31"/>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07" name="Google Shape;107;p31"/>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31"/>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31"/>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10"/>
        <p:cNvGrpSpPr/>
        <p:nvPr/>
      </p:nvGrpSpPr>
      <p:grpSpPr>
        <a:xfrm>
          <a:off x="0" y="0"/>
          <a:ext cx="0" cy="0"/>
          <a:chOff x="0" y="0"/>
          <a:chExt cx="0" cy="0"/>
        </a:xfrm>
      </p:grpSpPr>
      <p:sp>
        <p:nvSpPr>
          <p:cNvPr id="111" name="Google Shape;111;p3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32"/>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32"/>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14" name="Google Shape;114;p32"/>
          <p:cNvGrpSpPr/>
          <p:nvPr/>
        </p:nvGrpSpPr>
        <p:grpSpPr>
          <a:xfrm>
            <a:off x="0" y="5303520"/>
            <a:ext cx="12192000" cy="1639827"/>
            <a:chOff x="0" y="5303520"/>
            <a:chExt cx="12192000" cy="1639827"/>
          </a:xfrm>
        </p:grpSpPr>
        <p:pic>
          <p:nvPicPr>
            <p:cNvPr id="115" name="Google Shape;115;p32"/>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16" name="Google Shape;116;p32"/>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mp; Text with Dots- Green">
  <p:cSld name="Title &amp; Text with Dots- Green">
    <p:spTree>
      <p:nvGrpSpPr>
        <p:cNvPr id="1" name="Shape 117"/>
        <p:cNvGrpSpPr/>
        <p:nvPr/>
      </p:nvGrpSpPr>
      <p:grpSpPr>
        <a:xfrm>
          <a:off x="0" y="0"/>
          <a:ext cx="0" cy="0"/>
          <a:chOff x="0" y="0"/>
          <a:chExt cx="0" cy="0"/>
        </a:xfrm>
      </p:grpSpPr>
      <p:grpSp>
        <p:nvGrpSpPr>
          <p:cNvPr id="118" name="Google Shape;118;p33"/>
          <p:cNvGrpSpPr/>
          <p:nvPr/>
        </p:nvGrpSpPr>
        <p:grpSpPr>
          <a:xfrm>
            <a:off x="0" y="5303520"/>
            <a:ext cx="12192000" cy="1639827"/>
            <a:chOff x="0" y="5303520"/>
            <a:chExt cx="12192000" cy="1639827"/>
          </a:xfrm>
        </p:grpSpPr>
        <p:pic>
          <p:nvPicPr>
            <p:cNvPr id="119" name="Google Shape;119;p33"/>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20" name="Google Shape;120;p33"/>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21" name="Google Shape;121;p33"/>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33"/>
          <p:cNvSpPr txBox="1">
            <a:spLocks noGrp="1"/>
          </p:cNvSpPr>
          <p:nvPr>
            <p:ph type="body" idx="1"/>
          </p:nvPr>
        </p:nvSpPr>
        <p:spPr>
          <a:xfrm>
            <a:off x="656022" y="1690688"/>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33"/>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amp; Text - Blue">
  <p:cSld name="Image &amp; Text - Blue">
    <p:spTree>
      <p:nvGrpSpPr>
        <p:cNvPr id="1" name="Shape 124"/>
        <p:cNvGrpSpPr/>
        <p:nvPr/>
      </p:nvGrpSpPr>
      <p:grpSpPr>
        <a:xfrm>
          <a:off x="0" y="0"/>
          <a:ext cx="0" cy="0"/>
          <a:chOff x="0" y="0"/>
          <a:chExt cx="0" cy="0"/>
        </a:xfrm>
      </p:grpSpPr>
      <p:sp>
        <p:nvSpPr>
          <p:cNvPr id="125" name="Google Shape;125;p34"/>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200"/>
              <a:buFont typeface="Helvetica Neue"/>
              <a:buNone/>
              <a:defRPr sz="32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6" name="Google Shape;126;p34"/>
          <p:cNvCxnSpPr/>
          <p:nvPr/>
        </p:nvCxnSpPr>
        <p:spPr>
          <a:xfrm rot="10800000" flipH="1">
            <a:off x="5027117" y="1509236"/>
            <a:ext cx="6806284" cy="17612"/>
          </a:xfrm>
          <a:prstGeom prst="straightConnector1">
            <a:avLst/>
          </a:prstGeom>
          <a:noFill/>
          <a:ln w="9525" cap="flat" cmpd="sng">
            <a:solidFill>
              <a:schemeClr val="accent3"/>
            </a:solidFill>
            <a:prstDash val="solid"/>
            <a:miter lim="800000"/>
            <a:headEnd type="none" w="sm" len="sm"/>
            <a:tailEnd type="none" w="sm" len="sm"/>
          </a:ln>
        </p:spPr>
      </p:cxnSp>
      <p:sp>
        <p:nvSpPr>
          <p:cNvPr id="127" name="Google Shape;127;p34"/>
          <p:cNvSpPr/>
          <p:nvPr/>
        </p:nvSpPr>
        <p:spPr>
          <a:xfrm>
            <a:off x="9351335" y="1467293"/>
            <a:ext cx="2482066" cy="78223"/>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8" name="Google Shape;128;p34"/>
          <p:cNvSpPr>
            <a:spLocks noGrp="1"/>
          </p:cNvSpPr>
          <p:nvPr>
            <p:ph type="pic" idx="2"/>
          </p:nvPr>
        </p:nvSpPr>
        <p:spPr>
          <a:xfrm>
            <a:off x="0" y="0"/>
            <a:ext cx="4340225" cy="6858000"/>
          </a:xfrm>
          <a:prstGeom prst="rect">
            <a:avLst/>
          </a:prstGeom>
          <a:noFill/>
          <a:ln>
            <a:noFill/>
          </a:ln>
        </p:spPr>
      </p:sp>
      <p:sp>
        <p:nvSpPr>
          <p:cNvPr id="129" name="Google Shape;129;p34"/>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Blue Background">
  <p:cSld name="Cover - Blue Background">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17"/>
          <p:cNvSpPr/>
          <p:nvPr/>
        </p:nvSpPr>
        <p:spPr>
          <a:xfrm>
            <a:off x="0" y="0"/>
            <a:ext cx="12192000" cy="6858000"/>
          </a:xfrm>
          <a:prstGeom prst="rect">
            <a:avLst/>
          </a:prstGeom>
          <a:solidFill>
            <a:srgbClr val="026794">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17"/>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7"/>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7"/>
          <p:cNvSpPr/>
          <p:nvPr/>
        </p:nvSpPr>
        <p:spPr>
          <a:xfrm>
            <a:off x="5083215" y="2704632"/>
            <a:ext cx="2025570" cy="119131"/>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amp; Text - Purple">
  <p:cSld name="Image &amp; Text - Purple">
    <p:spTree>
      <p:nvGrpSpPr>
        <p:cNvPr id="1" name="Shape 130"/>
        <p:cNvGrpSpPr/>
        <p:nvPr/>
      </p:nvGrpSpPr>
      <p:grpSpPr>
        <a:xfrm>
          <a:off x="0" y="0"/>
          <a:ext cx="0" cy="0"/>
          <a:chOff x="0" y="0"/>
          <a:chExt cx="0" cy="0"/>
        </a:xfrm>
      </p:grpSpPr>
      <p:sp>
        <p:nvSpPr>
          <p:cNvPr id="131" name="Google Shape;131;p35"/>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200"/>
              <a:buFont typeface="Helvetica Neue"/>
              <a:buNone/>
              <a:defRPr sz="32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32" name="Google Shape;132;p35"/>
          <p:cNvCxnSpPr/>
          <p:nvPr/>
        </p:nvCxnSpPr>
        <p:spPr>
          <a:xfrm rot="10800000" flipH="1">
            <a:off x="5027117" y="1509236"/>
            <a:ext cx="6806284" cy="17612"/>
          </a:xfrm>
          <a:prstGeom prst="straightConnector1">
            <a:avLst/>
          </a:prstGeom>
          <a:noFill/>
          <a:ln w="9525" cap="flat" cmpd="sng">
            <a:solidFill>
              <a:schemeClr val="accent1"/>
            </a:solidFill>
            <a:prstDash val="solid"/>
            <a:miter lim="800000"/>
            <a:headEnd type="none" w="sm" len="sm"/>
            <a:tailEnd type="none" w="sm" len="sm"/>
          </a:ln>
        </p:spPr>
      </p:cxnSp>
      <p:sp>
        <p:nvSpPr>
          <p:cNvPr id="133" name="Google Shape;133;p35"/>
          <p:cNvSpPr/>
          <p:nvPr/>
        </p:nvSpPr>
        <p:spPr>
          <a:xfrm>
            <a:off x="9351335" y="1467293"/>
            <a:ext cx="2482066" cy="78223"/>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35"/>
          <p:cNvSpPr>
            <a:spLocks noGrp="1"/>
          </p:cNvSpPr>
          <p:nvPr>
            <p:ph type="pic" idx="2"/>
          </p:nvPr>
        </p:nvSpPr>
        <p:spPr>
          <a:xfrm>
            <a:off x="0" y="0"/>
            <a:ext cx="4340225" cy="6858000"/>
          </a:xfrm>
          <a:prstGeom prst="rect">
            <a:avLst/>
          </a:prstGeom>
          <a:noFill/>
          <a:ln>
            <a:noFill/>
          </a:ln>
        </p:spPr>
      </p:sp>
      <p:sp>
        <p:nvSpPr>
          <p:cNvPr id="135" name="Google Shape;135;p35"/>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amp; Text - Teal">
  <p:cSld name="Image &amp; Text - Teal">
    <p:spTree>
      <p:nvGrpSpPr>
        <p:cNvPr id="1" name="Shape 136"/>
        <p:cNvGrpSpPr/>
        <p:nvPr/>
      </p:nvGrpSpPr>
      <p:grpSpPr>
        <a:xfrm>
          <a:off x="0" y="0"/>
          <a:ext cx="0" cy="0"/>
          <a:chOff x="0" y="0"/>
          <a:chExt cx="0" cy="0"/>
        </a:xfrm>
      </p:grpSpPr>
      <p:sp>
        <p:nvSpPr>
          <p:cNvPr id="137" name="Google Shape;137;p36"/>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200"/>
              <a:buFont typeface="Helvetica Neue"/>
              <a:buNone/>
              <a:defRPr sz="32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38" name="Google Shape;138;p36"/>
          <p:cNvCxnSpPr/>
          <p:nvPr/>
        </p:nvCxnSpPr>
        <p:spPr>
          <a:xfrm rot="10800000" flipH="1">
            <a:off x="5027117" y="1509236"/>
            <a:ext cx="6806284" cy="17612"/>
          </a:xfrm>
          <a:prstGeom prst="straightConnector1">
            <a:avLst/>
          </a:prstGeom>
          <a:noFill/>
          <a:ln w="9525" cap="flat" cmpd="sng">
            <a:solidFill>
              <a:schemeClr val="accent6"/>
            </a:solidFill>
            <a:prstDash val="solid"/>
            <a:miter lim="800000"/>
            <a:headEnd type="none" w="sm" len="sm"/>
            <a:tailEnd type="none" w="sm" len="sm"/>
          </a:ln>
        </p:spPr>
      </p:cxnSp>
      <p:sp>
        <p:nvSpPr>
          <p:cNvPr id="139" name="Google Shape;139;p36"/>
          <p:cNvSpPr/>
          <p:nvPr/>
        </p:nvSpPr>
        <p:spPr>
          <a:xfrm>
            <a:off x="9351335" y="1467293"/>
            <a:ext cx="2482066" cy="78223"/>
          </a:xfrm>
          <a:prstGeom prst="rect">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0" name="Google Shape;140;p36"/>
          <p:cNvSpPr>
            <a:spLocks noGrp="1"/>
          </p:cNvSpPr>
          <p:nvPr>
            <p:ph type="pic" idx="2"/>
          </p:nvPr>
        </p:nvSpPr>
        <p:spPr>
          <a:xfrm>
            <a:off x="0" y="0"/>
            <a:ext cx="4340225" cy="6858000"/>
          </a:xfrm>
          <a:prstGeom prst="rect">
            <a:avLst/>
          </a:prstGeom>
          <a:noFill/>
          <a:ln>
            <a:noFill/>
          </a:ln>
        </p:spPr>
      </p:sp>
      <p:sp>
        <p:nvSpPr>
          <p:cNvPr id="141" name="Google Shape;141;p36"/>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mage &amp; Text - Green">
  <p:cSld name="Image &amp; Text - Green">
    <p:spTree>
      <p:nvGrpSpPr>
        <p:cNvPr id="1" name="Shape 142"/>
        <p:cNvGrpSpPr/>
        <p:nvPr/>
      </p:nvGrpSpPr>
      <p:grpSpPr>
        <a:xfrm>
          <a:off x="0" y="0"/>
          <a:ext cx="0" cy="0"/>
          <a:chOff x="0" y="0"/>
          <a:chExt cx="0" cy="0"/>
        </a:xfrm>
      </p:grpSpPr>
      <p:sp>
        <p:nvSpPr>
          <p:cNvPr id="143" name="Google Shape;143;p37"/>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200"/>
              <a:buFont typeface="Helvetica Neue"/>
              <a:buNone/>
              <a:defRPr sz="32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44" name="Google Shape;144;p37"/>
          <p:cNvCxnSpPr/>
          <p:nvPr/>
        </p:nvCxnSpPr>
        <p:spPr>
          <a:xfrm rot="10800000" flipH="1">
            <a:off x="5027117" y="1509236"/>
            <a:ext cx="6806284" cy="17612"/>
          </a:xfrm>
          <a:prstGeom prst="straightConnector1">
            <a:avLst/>
          </a:prstGeom>
          <a:noFill/>
          <a:ln w="9525" cap="flat" cmpd="sng">
            <a:solidFill>
              <a:schemeClr val="accent4"/>
            </a:solidFill>
            <a:prstDash val="solid"/>
            <a:miter lim="800000"/>
            <a:headEnd type="none" w="sm" len="sm"/>
            <a:tailEnd type="none" w="sm" len="sm"/>
          </a:ln>
        </p:spPr>
      </p:cxnSp>
      <p:sp>
        <p:nvSpPr>
          <p:cNvPr id="145" name="Google Shape;145;p37"/>
          <p:cNvSpPr/>
          <p:nvPr/>
        </p:nvSpPr>
        <p:spPr>
          <a:xfrm>
            <a:off x="9351335" y="1467293"/>
            <a:ext cx="2482066" cy="78223"/>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37"/>
          <p:cNvSpPr>
            <a:spLocks noGrp="1"/>
          </p:cNvSpPr>
          <p:nvPr>
            <p:ph type="pic" idx="2"/>
          </p:nvPr>
        </p:nvSpPr>
        <p:spPr>
          <a:xfrm>
            <a:off x="0" y="0"/>
            <a:ext cx="4340225" cy="6858000"/>
          </a:xfrm>
          <a:prstGeom prst="rect">
            <a:avLst/>
          </a:prstGeom>
          <a:noFill/>
          <a:ln>
            <a:noFill/>
          </a:ln>
        </p:spPr>
      </p:sp>
      <p:sp>
        <p:nvSpPr>
          <p:cNvPr id="147" name="Google Shape;147;p37"/>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mp; Two Column - Blue">
  <p:cSld name="Title &amp; Two Column - Blue">
    <p:spTree>
      <p:nvGrpSpPr>
        <p:cNvPr id="1" name="Shape 148"/>
        <p:cNvGrpSpPr/>
        <p:nvPr/>
      </p:nvGrpSpPr>
      <p:grpSpPr>
        <a:xfrm>
          <a:off x="0" y="0"/>
          <a:ext cx="0" cy="0"/>
          <a:chOff x="0" y="0"/>
          <a:chExt cx="0" cy="0"/>
        </a:xfrm>
      </p:grpSpPr>
      <p:sp>
        <p:nvSpPr>
          <p:cNvPr id="149" name="Google Shape;149;p38"/>
          <p:cNvSpPr/>
          <p:nvPr/>
        </p:nvSpPr>
        <p:spPr>
          <a:xfrm>
            <a:off x="0" y="0"/>
            <a:ext cx="12192000" cy="1609344"/>
          </a:xfrm>
          <a:prstGeom prst="rect">
            <a:avLst/>
          </a:prstGeom>
          <a:solidFill>
            <a:srgbClr val="016794"/>
          </a:solidFill>
          <a:ln w="12700" cap="flat" cmpd="sng">
            <a:solidFill>
              <a:srgbClr val="0147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50" name="Google Shape;150;p38"/>
          <p:cNvGrpSpPr/>
          <p:nvPr/>
        </p:nvGrpSpPr>
        <p:grpSpPr>
          <a:xfrm>
            <a:off x="-208788" y="0"/>
            <a:ext cx="12609576" cy="2174490"/>
            <a:chOff x="0" y="5043119"/>
            <a:chExt cx="12192000" cy="1814883"/>
          </a:xfrm>
        </p:grpSpPr>
        <p:pic>
          <p:nvPicPr>
            <p:cNvPr id="151" name="Google Shape;151;p38"/>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52" name="Google Shape;152;p38"/>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53" name="Google Shape;153;p38"/>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54" name="Google Shape;154;p38"/>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38"/>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38"/>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38"/>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38"/>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38"/>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38"/>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mp; Two Column - Purple">
  <p:cSld name="Title &amp; Two Column - Purple">
    <p:spTree>
      <p:nvGrpSpPr>
        <p:cNvPr id="1" name="Shape 161"/>
        <p:cNvGrpSpPr/>
        <p:nvPr/>
      </p:nvGrpSpPr>
      <p:grpSpPr>
        <a:xfrm>
          <a:off x="0" y="0"/>
          <a:ext cx="0" cy="0"/>
          <a:chOff x="0" y="0"/>
          <a:chExt cx="0" cy="0"/>
        </a:xfrm>
      </p:grpSpPr>
      <p:sp>
        <p:nvSpPr>
          <p:cNvPr id="162" name="Google Shape;162;p39"/>
          <p:cNvSpPr/>
          <p:nvPr/>
        </p:nvSpPr>
        <p:spPr>
          <a:xfrm>
            <a:off x="0" y="0"/>
            <a:ext cx="12192000" cy="160934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63" name="Google Shape;163;p39"/>
          <p:cNvGrpSpPr/>
          <p:nvPr/>
        </p:nvGrpSpPr>
        <p:grpSpPr>
          <a:xfrm>
            <a:off x="-208788" y="0"/>
            <a:ext cx="12609576" cy="2174490"/>
            <a:chOff x="0" y="5043119"/>
            <a:chExt cx="12192000" cy="1814883"/>
          </a:xfrm>
        </p:grpSpPr>
        <p:pic>
          <p:nvPicPr>
            <p:cNvPr id="164" name="Google Shape;164;p39"/>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65" name="Google Shape;165;p39"/>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66" name="Google Shape;166;p39"/>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67" name="Google Shape;167;p39"/>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39"/>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39"/>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39"/>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39"/>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39"/>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39"/>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mp; Two Column - Teal">
  <p:cSld name="Title &amp; Two Column - Teal">
    <p:spTree>
      <p:nvGrpSpPr>
        <p:cNvPr id="1" name="Shape 174"/>
        <p:cNvGrpSpPr/>
        <p:nvPr/>
      </p:nvGrpSpPr>
      <p:grpSpPr>
        <a:xfrm>
          <a:off x="0" y="0"/>
          <a:ext cx="0" cy="0"/>
          <a:chOff x="0" y="0"/>
          <a:chExt cx="0" cy="0"/>
        </a:xfrm>
      </p:grpSpPr>
      <p:sp>
        <p:nvSpPr>
          <p:cNvPr id="175" name="Google Shape;175;p40"/>
          <p:cNvSpPr/>
          <p:nvPr/>
        </p:nvSpPr>
        <p:spPr>
          <a:xfrm>
            <a:off x="0" y="0"/>
            <a:ext cx="12192000" cy="160934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76" name="Google Shape;176;p40"/>
          <p:cNvGrpSpPr/>
          <p:nvPr/>
        </p:nvGrpSpPr>
        <p:grpSpPr>
          <a:xfrm>
            <a:off x="-208788" y="0"/>
            <a:ext cx="12609576" cy="2174490"/>
            <a:chOff x="0" y="5043119"/>
            <a:chExt cx="12192000" cy="1814883"/>
          </a:xfrm>
        </p:grpSpPr>
        <p:pic>
          <p:nvPicPr>
            <p:cNvPr id="177" name="Google Shape;177;p40"/>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78" name="Google Shape;178;p40"/>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79" name="Google Shape;179;p40"/>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0" name="Google Shape;180;p40"/>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1" name="Google Shape;181;p40"/>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40"/>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40"/>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40"/>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40"/>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40"/>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7"/>
        <p:cNvGrpSpPr/>
        <p:nvPr/>
      </p:nvGrpSpPr>
      <p:grpSpPr>
        <a:xfrm>
          <a:off x="0" y="0"/>
          <a:ext cx="0" cy="0"/>
          <a:chOff x="0" y="0"/>
          <a:chExt cx="0" cy="0"/>
        </a:xfrm>
      </p:grpSpPr>
      <p:sp>
        <p:nvSpPr>
          <p:cNvPr id="188" name="Google Shape;188;p4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89" name="Google Shape;189;p41"/>
          <p:cNvGrpSpPr/>
          <p:nvPr/>
        </p:nvGrpSpPr>
        <p:grpSpPr>
          <a:xfrm>
            <a:off x="-208788" y="0"/>
            <a:ext cx="12609576" cy="2174490"/>
            <a:chOff x="0" y="5043119"/>
            <a:chExt cx="12192000" cy="1814883"/>
          </a:xfrm>
        </p:grpSpPr>
        <p:pic>
          <p:nvPicPr>
            <p:cNvPr id="190" name="Google Shape;190;p4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91" name="Google Shape;191;p4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92" name="Google Shape;192;p4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93" name="Google Shape;193;p4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4" name="Google Shape;194;p4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4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4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4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4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4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200"/>
        <p:cNvGrpSpPr/>
        <p:nvPr/>
      </p:nvGrpSpPr>
      <p:grpSpPr>
        <a:xfrm>
          <a:off x="0" y="0"/>
          <a:ext cx="0" cy="0"/>
          <a:chOff x="0" y="0"/>
          <a:chExt cx="0" cy="0"/>
        </a:xfrm>
      </p:grpSpPr>
      <p:sp>
        <p:nvSpPr>
          <p:cNvPr id="201" name="Google Shape;201;p4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2" name="Google Shape;202;p4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3" name="Google Shape;203;p4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4" name="Google Shape;204;p4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4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4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7"/>
        <p:cNvGrpSpPr/>
        <p:nvPr/>
      </p:nvGrpSpPr>
      <p:grpSpPr>
        <a:xfrm>
          <a:off x="0" y="0"/>
          <a:ext cx="0" cy="0"/>
          <a:chOff x="0" y="0"/>
          <a:chExt cx="0" cy="0"/>
        </a:xfrm>
      </p:grpSpPr>
      <p:sp>
        <p:nvSpPr>
          <p:cNvPr id="208" name="Google Shape;208;p4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9" name="Google Shape;209;p4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0" name="Google Shape;210;p4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1" name="Google Shape;211;p4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4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4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44"/>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6" name="Google Shape;216;p44"/>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7" name="Google Shape;217;p44"/>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8" name="Google Shape;218;p4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4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4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18"/>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 name="Google Shape;24;p18"/>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8"/>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8"/>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plit - Green">
  <p:cSld name="Split - Green">
    <p:spTree>
      <p:nvGrpSpPr>
        <p:cNvPr id="1" name="Shape 27"/>
        <p:cNvGrpSpPr/>
        <p:nvPr/>
      </p:nvGrpSpPr>
      <p:grpSpPr>
        <a:xfrm>
          <a:off x="0" y="0"/>
          <a:ext cx="0" cy="0"/>
          <a:chOff x="0" y="0"/>
          <a:chExt cx="0" cy="0"/>
        </a:xfrm>
      </p:grpSpPr>
      <p:sp>
        <p:nvSpPr>
          <p:cNvPr id="28" name="Google Shape;2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19"/>
          <p:cNvSpPr/>
          <p:nvPr/>
        </p:nvSpPr>
        <p:spPr>
          <a:xfrm>
            <a:off x="0" y="0"/>
            <a:ext cx="357254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30" name="Google Shape;30;p19"/>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31" name="Google Shape;31;p19"/>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3200"/>
              <a:buNone/>
              <a:defRPr sz="3200" b="1">
                <a:solidFill>
                  <a:schemeClr val="accent2"/>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9"/>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4"/>
              </a:buClr>
              <a:buSzPts val="2800"/>
              <a:buChar char="•"/>
              <a:defRPr>
                <a:solidFill>
                  <a:schemeClr val="dk1"/>
                </a:solidFill>
              </a:defRPr>
            </a:lvl1pPr>
            <a:lvl2pPr marL="914400" lvl="1" indent="-381000" algn="l">
              <a:lnSpc>
                <a:spcPct val="90000"/>
              </a:lnSpc>
              <a:spcBef>
                <a:spcPts val="500"/>
              </a:spcBef>
              <a:spcAft>
                <a:spcPts val="0"/>
              </a:spcAft>
              <a:buClr>
                <a:schemeClr val="accent4"/>
              </a:buClr>
              <a:buSzPts val="2400"/>
              <a:buChar char="•"/>
              <a:defRPr>
                <a:solidFill>
                  <a:schemeClr val="dk1"/>
                </a:solidFill>
              </a:defRPr>
            </a:lvl2pPr>
            <a:lvl3pPr marL="1371600" lvl="2" indent="-355600" algn="l">
              <a:lnSpc>
                <a:spcPct val="90000"/>
              </a:lnSpc>
              <a:spcBef>
                <a:spcPts val="500"/>
              </a:spcBef>
              <a:spcAft>
                <a:spcPts val="0"/>
              </a:spcAft>
              <a:buClr>
                <a:schemeClr val="accent4"/>
              </a:buClr>
              <a:buSzPts val="2000"/>
              <a:buChar char="•"/>
              <a:defRPr>
                <a:solidFill>
                  <a:schemeClr val="dk1"/>
                </a:solidFill>
              </a:defRPr>
            </a:lvl3pPr>
            <a:lvl4pPr marL="1828800" lvl="3" indent="-342900" algn="l">
              <a:lnSpc>
                <a:spcPct val="90000"/>
              </a:lnSpc>
              <a:spcBef>
                <a:spcPts val="500"/>
              </a:spcBef>
              <a:spcAft>
                <a:spcPts val="0"/>
              </a:spcAft>
              <a:buClr>
                <a:schemeClr val="accent4"/>
              </a:buClr>
              <a:buSzPts val="1800"/>
              <a:buChar char="•"/>
              <a:defRPr>
                <a:solidFill>
                  <a:schemeClr val="dk1"/>
                </a:solidFill>
              </a:defRPr>
            </a:lvl4pPr>
            <a:lvl5pPr marL="2286000" lvl="4" indent="-342900" algn="l">
              <a:lnSpc>
                <a:spcPct val="90000"/>
              </a:lnSpc>
              <a:spcBef>
                <a:spcPts val="500"/>
              </a:spcBef>
              <a:spcAft>
                <a:spcPts val="0"/>
              </a:spcAft>
              <a:buClr>
                <a:schemeClr val="accent4"/>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9"/>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34"/>
        <p:cNvGrpSpPr/>
        <p:nvPr/>
      </p:nvGrpSpPr>
      <p:grpSpPr>
        <a:xfrm>
          <a:off x="0" y="0"/>
          <a:ext cx="0" cy="0"/>
          <a:chOff x="0" y="0"/>
          <a:chExt cx="0" cy="0"/>
        </a:xfrm>
      </p:grpSpPr>
      <p:sp>
        <p:nvSpPr>
          <p:cNvPr id="35" name="Google Shape;35;p20"/>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6" name="Google Shape;36;p20"/>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37" name="Google Shape;37;p20"/>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38;p20"/>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0"/>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40"/>
        <p:cNvGrpSpPr/>
        <p:nvPr/>
      </p:nvGrpSpPr>
      <p:grpSpPr>
        <a:xfrm>
          <a:off x="0" y="0"/>
          <a:ext cx="0" cy="0"/>
          <a:chOff x="0" y="0"/>
          <a:chExt cx="0" cy="0"/>
        </a:xfrm>
      </p:grpSpPr>
      <p:sp>
        <p:nvSpPr>
          <p:cNvPr id="41" name="Google Shape;41;p21"/>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42;p21"/>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3" name="Google Shape;43;p21"/>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4" name="Google Shape;44;p21"/>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45" name="Google Shape;45;p21"/>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1"/>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7"/>
        <p:cNvGrpSpPr/>
        <p:nvPr/>
      </p:nvGrpSpPr>
      <p:grpSpPr>
        <a:xfrm>
          <a:off x="0" y="0"/>
          <a:ext cx="0" cy="0"/>
          <a:chOff x="0" y="0"/>
          <a:chExt cx="0" cy="0"/>
        </a:xfrm>
      </p:grpSpPr>
      <p:sp>
        <p:nvSpPr>
          <p:cNvPr id="48" name="Google Shape;4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2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50" name="Google Shape;50;p2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51" name="Google Shape;51;p2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2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plit - Purple">
  <p:cSld name="Split - Purple">
    <p:spTree>
      <p:nvGrpSpPr>
        <p:cNvPr id="1" name="Shape 54"/>
        <p:cNvGrpSpPr/>
        <p:nvPr/>
      </p:nvGrpSpPr>
      <p:grpSpPr>
        <a:xfrm>
          <a:off x="0" y="0"/>
          <a:ext cx="0" cy="0"/>
          <a:chOff x="0" y="0"/>
          <a:chExt cx="0" cy="0"/>
        </a:xfrm>
      </p:grpSpPr>
      <p:sp>
        <p:nvSpPr>
          <p:cNvPr id="55" name="Google Shape;5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23"/>
          <p:cNvSpPr/>
          <p:nvPr/>
        </p:nvSpPr>
        <p:spPr>
          <a:xfrm>
            <a:off x="0" y="0"/>
            <a:ext cx="357254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57" name="Google Shape;57;p23"/>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58" name="Google Shape;58;p23"/>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3"/>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3"/>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24"/>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3" name="Google Shape;63;p24"/>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24"/>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4"/>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03_0.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
          <p:cNvSpPr/>
          <p:nvPr/>
        </p:nvSpPr>
        <p:spPr>
          <a:xfrm>
            <a:off x="4512366" y="3588025"/>
            <a:ext cx="7679634" cy="291133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27" name="Google Shape;227;p1"/>
          <p:cNvPicPr preferRelativeResize="0"/>
          <p:nvPr/>
        </p:nvPicPr>
        <p:blipFill rotWithShape="1">
          <a:blip r:embed="rId3">
            <a:alphaModFix/>
          </a:blip>
          <a:srcRect/>
          <a:stretch/>
        </p:blipFill>
        <p:spPr>
          <a:xfrm>
            <a:off x="4512366" y="4323522"/>
            <a:ext cx="7629434" cy="2175836"/>
          </a:xfrm>
          <a:prstGeom prst="rect">
            <a:avLst/>
          </a:prstGeom>
          <a:noFill/>
          <a:ln>
            <a:noFill/>
          </a:ln>
        </p:spPr>
      </p:pic>
      <p:sp>
        <p:nvSpPr>
          <p:cNvPr id="228" name="Google Shape;228;p1"/>
          <p:cNvSpPr txBox="1"/>
          <p:nvPr/>
        </p:nvSpPr>
        <p:spPr>
          <a:xfrm>
            <a:off x="5036708" y="358642"/>
            <a:ext cx="6580750" cy="2156254"/>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35B2B4"/>
              </a:buClr>
              <a:buSzPts val="4400"/>
              <a:buFont typeface="Arial"/>
              <a:buNone/>
            </a:pPr>
            <a:r>
              <a:rPr lang="en-GB" sz="4400" b="1" i="0" u="none" strike="noStrike" cap="none">
                <a:solidFill>
                  <a:srgbClr val="35B2B4"/>
                </a:solidFill>
                <a:latin typeface="Helvetica Neue"/>
                <a:ea typeface="Helvetica Neue"/>
                <a:cs typeface="Helvetica Neue"/>
                <a:sym typeface="Helvetica Neue"/>
              </a:rPr>
              <a:t>TRAINING PACKAGE </a:t>
            </a:r>
            <a:endParaRPr/>
          </a:p>
          <a:p>
            <a:pPr marL="0" marR="0" lvl="0" indent="0" algn="r" rtl="0">
              <a:lnSpc>
                <a:spcPct val="90000"/>
              </a:lnSpc>
              <a:spcBef>
                <a:spcPts val="1000"/>
              </a:spcBef>
              <a:spcAft>
                <a:spcPts val="0"/>
              </a:spcAft>
              <a:buClr>
                <a:schemeClr val="dk1"/>
              </a:buClr>
              <a:buSzPts val="3600"/>
              <a:buFont typeface="Arial"/>
              <a:buNone/>
            </a:pPr>
            <a:endParaRPr sz="3600" b="1" i="0" u="none" strike="noStrike" cap="none">
              <a:solidFill>
                <a:srgbClr val="405E79"/>
              </a:solidFill>
              <a:latin typeface="Helvetica Neue"/>
              <a:ea typeface="Helvetica Neue"/>
              <a:cs typeface="Helvetica Neue"/>
              <a:sym typeface="Helvetica Neue"/>
            </a:endParaRPr>
          </a:p>
          <a:p>
            <a:pPr marL="0" marR="0" lvl="0" indent="0" algn="r" rtl="0">
              <a:lnSpc>
                <a:spcPct val="90000"/>
              </a:lnSpc>
              <a:spcBef>
                <a:spcPts val="1000"/>
              </a:spcBef>
              <a:spcAft>
                <a:spcPts val="0"/>
              </a:spcAft>
              <a:buClr>
                <a:srgbClr val="AC6B97"/>
              </a:buClr>
              <a:buSzPts val="3600"/>
              <a:buFont typeface="Arial"/>
              <a:buNone/>
            </a:pPr>
            <a:r>
              <a:rPr lang="en-GB" sz="3600" b="1" i="0" u="none" strike="noStrike" cap="none">
                <a:solidFill>
                  <a:srgbClr val="AC6B97"/>
                </a:solidFill>
                <a:latin typeface="Helvetica Neue"/>
                <a:ea typeface="Helvetica Neue"/>
                <a:cs typeface="Helvetica Neue"/>
                <a:sym typeface="Helvetica Neue"/>
              </a:rPr>
              <a:t>INTERAGENCY TOOLKIT: PREVENTING AND RESPONDING TO CHILD LABOUR IN HUMANITARIAN ACTION  </a:t>
            </a:r>
            <a:endParaRPr sz="3600" b="1" i="0" u="none" strike="noStrike" cap="none">
              <a:solidFill>
                <a:srgbClr val="AC6B97"/>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0"/>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6"/>
              </a:buClr>
              <a:buSzPts val="3200"/>
              <a:buNone/>
            </a:pPr>
            <a:r>
              <a:rPr lang="en-GB"/>
              <a:t>SUPPORTING COMMUNITY-LED AWARENESS RAISING </a:t>
            </a:r>
            <a:endParaRPr/>
          </a:p>
        </p:txBody>
      </p:sp>
      <p:sp>
        <p:nvSpPr>
          <p:cNvPr id="298" name="Google Shape;298;p10"/>
          <p:cNvSpPr txBox="1">
            <a:spLocks noGrp="1"/>
          </p:cNvSpPr>
          <p:nvPr>
            <p:ph type="body" idx="2"/>
          </p:nvPr>
        </p:nvSpPr>
        <p:spPr>
          <a:xfrm>
            <a:off x="3891517" y="1800224"/>
            <a:ext cx="7910624" cy="469201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5"/>
              </a:buClr>
              <a:buSzPts val="2800"/>
              <a:buChar char="•"/>
            </a:pPr>
            <a:r>
              <a:rPr lang="en-GB" dirty="0"/>
              <a:t>Community-led understanding and prioritisation of protective factors, risk factors, social and gender norms, and cultural practices </a:t>
            </a:r>
            <a:endParaRPr dirty="0"/>
          </a:p>
          <a:p>
            <a:pPr marL="228600" lvl="0" indent="-228600" algn="l" rtl="0">
              <a:lnSpc>
                <a:spcPct val="90000"/>
              </a:lnSpc>
              <a:spcBef>
                <a:spcPts val="1000"/>
              </a:spcBef>
              <a:spcAft>
                <a:spcPts val="0"/>
              </a:spcAft>
              <a:buClr>
                <a:schemeClr val="accent5"/>
              </a:buClr>
              <a:buSzPts val="2800"/>
              <a:buChar char="•"/>
            </a:pPr>
            <a:r>
              <a:rPr lang="en-GB" dirty="0"/>
              <a:t>Counter assumptions in the community on child labour and respond to local (mis-) conceptions around child labour </a:t>
            </a:r>
            <a:endParaRPr dirty="0"/>
          </a:p>
          <a:p>
            <a:pPr marL="228600" lvl="0" indent="-228600" algn="l" rtl="0">
              <a:lnSpc>
                <a:spcPct val="90000"/>
              </a:lnSpc>
              <a:spcBef>
                <a:spcPts val="1000"/>
              </a:spcBef>
              <a:spcAft>
                <a:spcPts val="0"/>
              </a:spcAft>
              <a:buClr>
                <a:schemeClr val="accent5"/>
              </a:buClr>
              <a:buSzPts val="2800"/>
              <a:buChar char="•"/>
            </a:pPr>
            <a:r>
              <a:rPr lang="en-GB" dirty="0"/>
              <a:t>Incorporate awareness raising in broad community activities and opportunities for dialogue</a:t>
            </a:r>
            <a:endParaRPr dirty="0"/>
          </a:p>
          <a:p>
            <a:pPr marL="0" lvl="0" indent="0" algn="l" rtl="0">
              <a:lnSpc>
                <a:spcPct val="90000"/>
              </a:lnSpc>
              <a:spcBef>
                <a:spcPts val="1000"/>
              </a:spcBef>
              <a:spcAft>
                <a:spcPts val="0"/>
              </a:spcAft>
              <a:buSzPts val="2800"/>
              <a:buNone/>
            </a:pPr>
            <a:endParaRPr dirty="0"/>
          </a:p>
          <a:p>
            <a:pPr marL="228600" lvl="0" indent="-50800" algn="l" rtl="0">
              <a:lnSpc>
                <a:spcPct val="90000"/>
              </a:lnSpc>
              <a:spcBef>
                <a:spcPts val="1000"/>
              </a:spcBef>
              <a:spcAft>
                <a:spcPts val="0"/>
              </a:spcAft>
              <a:buClr>
                <a:schemeClr val="accent5"/>
              </a:buClr>
              <a:buSzPts val="2800"/>
              <a:buNone/>
            </a:pPr>
            <a:endParaRPr dirty="0"/>
          </a:p>
          <a:p>
            <a:pPr marL="228600" lvl="0" indent="-50800" algn="l" rtl="0">
              <a:lnSpc>
                <a:spcPct val="90000"/>
              </a:lnSpc>
              <a:spcBef>
                <a:spcPts val="1000"/>
              </a:spcBef>
              <a:spcAft>
                <a:spcPts val="0"/>
              </a:spcAft>
              <a:buClr>
                <a:schemeClr val="accent5"/>
              </a:buClr>
              <a:buSzPts val="2800"/>
              <a:buNone/>
            </a:pPr>
            <a:endParaRPr dirty="0"/>
          </a:p>
          <a:p>
            <a:pPr marL="228600" lvl="0" indent="-50800" algn="l" rtl="0">
              <a:lnSpc>
                <a:spcPct val="90000"/>
              </a:lnSpc>
              <a:spcBef>
                <a:spcPts val="1000"/>
              </a:spcBef>
              <a:spcAft>
                <a:spcPts val="0"/>
              </a:spcAft>
              <a:buClr>
                <a:schemeClr val="accent5"/>
              </a:buClr>
              <a:buSzPts val="2800"/>
              <a:buNone/>
            </a:pPr>
            <a:endParaRPr dirty="0"/>
          </a:p>
        </p:txBody>
      </p:sp>
      <p:sp>
        <p:nvSpPr>
          <p:cNvPr id="299" name="Google Shape;299;p10"/>
          <p:cNvSpPr txBox="1">
            <a:spLocks noGrp="1"/>
          </p:cNvSpPr>
          <p:nvPr>
            <p:ph type="body" idx="3"/>
          </p:nvPr>
        </p:nvSpPr>
        <p:spPr>
          <a:xfrm>
            <a:off x="1" y="528638"/>
            <a:ext cx="3551274"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WORKING WITH COMMUNITIES ON CHILD LABOUR</a:t>
            </a:r>
            <a:endParaRPr/>
          </a:p>
          <a:p>
            <a:pPr marL="0" lvl="0" indent="0" algn="l" rtl="0">
              <a:lnSpc>
                <a:spcPct val="90000"/>
              </a:lnSpc>
              <a:spcBef>
                <a:spcPts val="1000"/>
              </a:spcBef>
              <a:spcAft>
                <a:spcPts val="0"/>
              </a:spcAft>
              <a:buClr>
                <a:schemeClr val="lt1"/>
              </a:buClr>
              <a:buSzPts val="36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1"/>
          <p:cNvSpPr txBox="1">
            <a:spLocks noGrp="1"/>
          </p:cNvSpPr>
          <p:nvPr>
            <p:ph type="body" idx="1"/>
          </p:nvPr>
        </p:nvSpPr>
        <p:spPr>
          <a:xfrm>
            <a:off x="3818663" y="77713"/>
            <a:ext cx="7300800" cy="12717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accent6"/>
              </a:buClr>
              <a:buSzPts val="3200"/>
              <a:buNone/>
            </a:pPr>
            <a:r>
              <a:rPr lang="en-GB"/>
              <a:t>INVOLVING WORKING CHILDREN IN COMMUNITY LED/LEVEL PREVENTION AND RESPONSE   </a:t>
            </a:r>
            <a:endParaRPr/>
          </a:p>
        </p:txBody>
      </p:sp>
      <p:sp>
        <p:nvSpPr>
          <p:cNvPr id="306" name="Google Shape;306;p11"/>
          <p:cNvSpPr txBox="1">
            <a:spLocks noGrp="1"/>
          </p:cNvSpPr>
          <p:nvPr>
            <p:ph type="body" idx="2"/>
          </p:nvPr>
        </p:nvSpPr>
        <p:spPr>
          <a:xfrm>
            <a:off x="3818625" y="1519051"/>
            <a:ext cx="7300800" cy="45123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GB" dirty="0"/>
              <a:t>Participation in assessments and response planning</a:t>
            </a:r>
            <a:endParaRPr dirty="0"/>
          </a:p>
          <a:p>
            <a:pPr marL="228600" lvl="0" indent="-228600" algn="l" rtl="0">
              <a:lnSpc>
                <a:spcPct val="90000"/>
              </a:lnSpc>
              <a:spcBef>
                <a:spcPts val="1000"/>
              </a:spcBef>
              <a:spcAft>
                <a:spcPts val="0"/>
              </a:spcAft>
              <a:buSzPts val="2800"/>
              <a:buChar char="•"/>
            </a:pPr>
            <a:r>
              <a:rPr lang="en-GB" dirty="0"/>
              <a:t>Creating key messages and awareness-raising activities</a:t>
            </a:r>
            <a:endParaRPr dirty="0"/>
          </a:p>
          <a:p>
            <a:pPr marL="228600" lvl="0" indent="-228600" algn="l" rtl="0">
              <a:lnSpc>
                <a:spcPct val="90000"/>
              </a:lnSpc>
              <a:spcBef>
                <a:spcPts val="1000"/>
              </a:spcBef>
              <a:spcAft>
                <a:spcPts val="0"/>
              </a:spcAft>
              <a:buSzPts val="2800"/>
              <a:buChar char="•"/>
            </a:pPr>
            <a:r>
              <a:rPr lang="en-GB" dirty="0"/>
              <a:t>Peer-to-peer education, activities, ambassadors </a:t>
            </a:r>
            <a:endParaRPr dirty="0"/>
          </a:p>
          <a:p>
            <a:pPr marL="228600" lvl="0" indent="-228600" algn="l" rtl="0">
              <a:lnSpc>
                <a:spcPct val="90000"/>
              </a:lnSpc>
              <a:spcBef>
                <a:spcPts val="1000"/>
              </a:spcBef>
              <a:spcAft>
                <a:spcPts val="0"/>
              </a:spcAft>
              <a:buSzPts val="2800"/>
              <a:buChar char="•"/>
            </a:pPr>
            <a:r>
              <a:rPr lang="en-GB" dirty="0"/>
              <a:t>School-level initiatives </a:t>
            </a:r>
            <a:endParaRPr dirty="0"/>
          </a:p>
          <a:p>
            <a:pPr marL="228600" lvl="0" indent="-228600" algn="l" rtl="0">
              <a:lnSpc>
                <a:spcPct val="90000"/>
              </a:lnSpc>
              <a:spcBef>
                <a:spcPts val="1000"/>
              </a:spcBef>
              <a:spcAft>
                <a:spcPts val="0"/>
              </a:spcAft>
              <a:buSzPts val="2800"/>
              <a:buChar char="•"/>
            </a:pPr>
            <a:r>
              <a:rPr lang="en-GB" dirty="0"/>
              <a:t>Showcase skills</a:t>
            </a:r>
            <a:endParaRPr dirty="0"/>
          </a:p>
          <a:p>
            <a:pPr marL="228600" lvl="0" indent="-50800" algn="l" rtl="0">
              <a:lnSpc>
                <a:spcPct val="90000"/>
              </a:lnSpc>
              <a:spcBef>
                <a:spcPts val="1000"/>
              </a:spcBef>
              <a:spcAft>
                <a:spcPts val="0"/>
              </a:spcAft>
              <a:buSzPts val="2800"/>
              <a:buNone/>
            </a:pPr>
            <a:endParaRPr dirty="0"/>
          </a:p>
          <a:p>
            <a:pPr marL="228600" lvl="0" indent="-50800" algn="l" rtl="0">
              <a:lnSpc>
                <a:spcPct val="90000"/>
              </a:lnSpc>
              <a:spcBef>
                <a:spcPts val="1000"/>
              </a:spcBef>
              <a:spcAft>
                <a:spcPts val="0"/>
              </a:spcAft>
              <a:buClr>
                <a:schemeClr val="accent5"/>
              </a:buClr>
              <a:buSzPts val="2800"/>
              <a:buNone/>
            </a:pPr>
            <a:endParaRPr dirty="0"/>
          </a:p>
        </p:txBody>
      </p:sp>
      <p:sp>
        <p:nvSpPr>
          <p:cNvPr id="307" name="Google Shape;307;p11"/>
          <p:cNvSpPr txBox="1">
            <a:spLocks noGrp="1"/>
          </p:cNvSpPr>
          <p:nvPr>
            <p:ph type="body" idx="3"/>
          </p:nvPr>
        </p:nvSpPr>
        <p:spPr>
          <a:xfrm>
            <a:off x="1" y="528638"/>
            <a:ext cx="3551274"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WORKING WITH COMMUNITIES ON CHILD LABOUR</a:t>
            </a:r>
            <a:endParaRPr/>
          </a:p>
          <a:p>
            <a:pPr marL="0" lvl="0" indent="0" algn="l" rtl="0">
              <a:lnSpc>
                <a:spcPct val="90000"/>
              </a:lnSpc>
              <a:spcBef>
                <a:spcPts val="1000"/>
              </a:spcBef>
              <a:spcAft>
                <a:spcPts val="0"/>
              </a:spcAft>
              <a:buClr>
                <a:schemeClr val="lt1"/>
              </a:buClr>
              <a:buSzPts val="3600"/>
              <a:buNone/>
            </a:pPr>
            <a:endParaRPr/>
          </a:p>
        </p:txBody>
      </p:sp>
      <p:pic>
        <p:nvPicPr>
          <p:cNvPr id="308" name="Google Shape;308;p11"/>
          <p:cNvPicPr preferRelativeResize="0"/>
          <p:nvPr/>
        </p:nvPicPr>
        <p:blipFill>
          <a:blip r:embed="rId3">
            <a:alphaModFix/>
          </a:blip>
          <a:stretch>
            <a:fillRect/>
          </a:stretch>
        </p:blipFill>
        <p:spPr>
          <a:xfrm>
            <a:off x="7919871" y="3832975"/>
            <a:ext cx="4192375" cy="2759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2"/>
          <p:cNvSpPr txBox="1">
            <a:spLocks noGrp="1"/>
          </p:cNvSpPr>
          <p:nvPr>
            <p:ph type="title"/>
          </p:nvPr>
        </p:nvSpPr>
        <p:spPr>
          <a:xfrm>
            <a:off x="298215" y="181216"/>
            <a:ext cx="7971142"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4"/>
              </a:buClr>
              <a:buSzPts val="3600"/>
              <a:buFont typeface="Helvetica Neue"/>
              <a:buNone/>
            </a:pPr>
            <a:r>
              <a:rPr lang="en-GB"/>
              <a:t>ACTIVITY:  WORKING WITH COMMUNITIES TO COMBAT CHILD LABOUR IN HUMANITARIAN </a:t>
            </a:r>
            <a:endParaRPr/>
          </a:p>
        </p:txBody>
      </p:sp>
      <p:sp>
        <p:nvSpPr>
          <p:cNvPr id="315" name="Google Shape;315;p12"/>
          <p:cNvSpPr txBox="1">
            <a:spLocks noGrp="1"/>
          </p:cNvSpPr>
          <p:nvPr>
            <p:ph type="body" idx="2"/>
          </p:nvPr>
        </p:nvSpPr>
        <p:spPr>
          <a:xfrm>
            <a:off x="656023" y="1913860"/>
            <a:ext cx="10790891" cy="4774019"/>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accent2"/>
              </a:buClr>
              <a:buSzPts val="2400"/>
              <a:buChar char="•"/>
            </a:pPr>
            <a:r>
              <a:rPr lang="en-GB" sz="2400" dirty="0"/>
              <a:t>In your group, appraise the community-level/led approach, which is detailed in your case study. </a:t>
            </a:r>
            <a:endParaRPr dirty="0"/>
          </a:p>
          <a:p>
            <a:pPr marL="228600" lvl="0" indent="-228600" algn="l" rtl="0">
              <a:lnSpc>
                <a:spcPct val="90000"/>
              </a:lnSpc>
              <a:spcBef>
                <a:spcPts val="1000"/>
              </a:spcBef>
              <a:spcAft>
                <a:spcPts val="0"/>
              </a:spcAft>
              <a:buClr>
                <a:schemeClr val="accent2"/>
              </a:buClr>
              <a:buSzPts val="2400"/>
              <a:buChar char="•"/>
            </a:pPr>
            <a:r>
              <a:rPr lang="en-GB" sz="2400" dirty="0"/>
              <a:t>Identify potential positive and negative aspects/impacts of the approach. </a:t>
            </a:r>
            <a:endParaRPr dirty="0"/>
          </a:p>
          <a:p>
            <a:pPr marL="228600" lvl="0" indent="-228600" algn="l" rtl="0">
              <a:lnSpc>
                <a:spcPct val="90000"/>
              </a:lnSpc>
              <a:spcBef>
                <a:spcPts val="1000"/>
              </a:spcBef>
              <a:spcAft>
                <a:spcPts val="0"/>
              </a:spcAft>
              <a:buClr>
                <a:schemeClr val="accent2"/>
              </a:buClr>
              <a:buSzPts val="2400"/>
              <a:buChar char="•"/>
            </a:pPr>
            <a:r>
              <a:rPr lang="en-GB" sz="2400" dirty="0"/>
              <a:t>Consider the following factors:  </a:t>
            </a:r>
            <a:endParaRPr dirty="0"/>
          </a:p>
          <a:p>
            <a:pPr marL="685800" lvl="1" indent="-228600" algn="l" rtl="0">
              <a:lnSpc>
                <a:spcPct val="90000"/>
              </a:lnSpc>
              <a:spcBef>
                <a:spcPts val="500"/>
              </a:spcBef>
              <a:spcAft>
                <a:spcPts val="0"/>
              </a:spcAft>
              <a:buSzPts val="2000"/>
              <a:buChar char="•"/>
            </a:pPr>
            <a:r>
              <a:rPr lang="en-GB" sz="2000" dirty="0"/>
              <a:t>Cultural and social norms around child labour (gender norms, childhood, school, education, work, etc.)</a:t>
            </a:r>
            <a:endParaRPr dirty="0"/>
          </a:p>
          <a:p>
            <a:pPr marL="685800" lvl="1" indent="-228600" algn="l" rtl="0">
              <a:lnSpc>
                <a:spcPct val="90000"/>
              </a:lnSpc>
              <a:spcBef>
                <a:spcPts val="500"/>
              </a:spcBef>
              <a:spcAft>
                <a:spcPts val="0"/>
              </a:spcAft>
              <a:buSzPts val="2000"/>
              <a:buChar char="•"/>
            </a:pPr>
            <a:r>
              <a:rPr lang="en-GB" sz="2000" dirty="0"/>
              <a:t>Communication and relationships in the community </a:t>
            </a:r>
            <a:endParaRPr dirty="0"/>
          </a:p>
          <a:p>
            <a:pPr marL="685800" lvl="1" indent="-228600" algn="l" rtl="0">
              <a:lnSpc>
                <a:spcPct val="90000"/>
              </a:lnSpc>
              <a:spcBef>
                <a:spcPts val="500"/>
              </a:spcBef>
              <a:spcAft>
                <a:spcPts val="0"/>
              </a:spcAft>
              <a:buSzPts val="2000"/>
              <a:buChar char="•"/>
            </a:pPr>
            <a:r>
              <a:rPr lang="en-GB" sz="2000" dirty="0"/>
              <a:t>How communities keep working children safe, including reducing the numbers of children in child labour and the WFCL, especially vulnerable children, etc.  </a:t>
            </a:r>
            <a:endParaRPr dirty="0"/>
          </a:p>
          <a:p>
            <a:pPr marL="228600" lvl="0" indent="-228600" algn="l" rtl="0">
              <a:lnSpc>
                <a:spcPct val="90000"/>
              </a:lnSpc>
              <a:spcBef>
                <a:spcPts val="1000"/>
              </a:spcBef>
              <a:spcAft>
                <a:spcPts val="0"/>
              </a:spcAft>
              <a:buSzPts val="2400"/>
              <a:buChar char="•"/>
            </a:pPr>
            <a:r>
              <a:rPr lang="en-GB" sz="2400" dirty="0"/>
              <a:t>Identify what support community-level structures – who have a defined role to provide services to children in child labour in the context – will need. </a:t>
            </a:r>
            <a:endParaRPr dirty="0"/>
          </a:p>
          <a:p>
            <a:pPr marL="228600" lvl="0" indent="-228600" algn="l" rtl="0">
              <a:lnSpc>
                <a:spcPct val="90000"/>
              </a:lnSpc>
              <a:spcBef>
                <a:spcPts val="1000"/>
              </a:spcBef>
              <a:spcAft>
                <a:spcPts val="0"/>
              </a:spcAft>
              <a:buSzPts val="2400"/>
              <a:buChar char="•"/>
            </a:pPr>
            <a:r>
              <a:rPr lang="en-GB" sz="2400" dirty="0"/>
              <a:t>Present in plenary, including potential challenges and how the approach could be effectively used in the context. </a:t>
            </a:r>
            <a:endParaRPr dirty="0"/>
          </a:p>
        </p:txBody>
      </p:sp>
      <p:pic>
        <p:nvPicPr>
          <p:cNvPr id="316" name="Google Shape;316;p12"/>
          <p:cNvPicPr preferRelativeResize="0"/>
          <p:nvPr/>
        </p:nvPicPr>
        <p:blipFill rotWithShape="1">
          <a:blip r:embed="rId3">
            <a:alphaModFix/>
          </a:blip>
          <a:srcRect/>
          <a:stretch/>
        </p:blipFill>
        <p:spPr>
          <a:xfrm>
            <a:off x="8708710" y="-186600"/>
            <a:ext cx="3386757" cy="338675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3"/>
          <p:cNvSpPr txBox="1">
            <a:spLocks noGrp="1"/>
          </p:cNvSpPr>
          <p:nvPr>
            <p:ph type="body" idx="1"/>
          </p:nvPr>
        </p:nvSpPr>
        <p:spPr>
          <a:xfrm>
            <a:off x="4100512" y="528638"/>
            <a:ext cx="7637831" cy="66220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26794"/>
              </a:buClr>
              <a:buSzPts val="3200"/>
              <a:buNone/>
            </a:pPr>
            <a:r>
              <a:rPr lang="en-GB"/>
              <a:t>SAFE PARTICIPATION OF CHILDREN</a:t>
            </a:r>
            <a:endParaRPr/>
          </a:p>
        </p:txBody>
      </p:sp>
      <p:sp>
        <p:nvSpPr>
          <p:cNvPr id="323" name="Google Shape;323;p13"/>
          <p:cNvSpPr txBox="1">
            <a:spLocks noGrp="1"/>
          </p:cNvSpPr>
          <p:nvPr>
            <p:ph type="body" idx="2"/>
          </p:nvPr>
        </p:nvSpPr>
        <p:spPr>
          <a:xfrm>
            <a:off x="4100511" y="1398842"/>
            <a:ext cx="7637831" cy="461791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ts val="2800"/>
              <a:buChar char="•"/>
            </a:pPr>
            <a:r>
              <a:rPr lang="en-GB" dirty="0"/>
              <a:t>Conduct risk assessments for working children’s participation </a:t>
            </a:r>
            <a:endParaRPr dirty="0"/>
          </a:p>
          <a:p>
            <a:pPr marL="228600" lvl="0" indent="-228600" algn="l" rtl="0">
              <a:lnSpc>
                <a:spcPct val="90000"/>
              </a:lnSpc>
              <a:spcBef>
                <a:spcPts val="1000"/>
              </a:spcBef>
              <a:spcAft>
                <a:spcPts val="0"/>
              </a:spcAft>
              <a:buClr>
                <a:schemeClr val="accent1"/>
              </a:buClr>
              <a:buSzPts val="2800"/>
              <a:buChar char="•"/>
            </a:pPr>
            <a:r>
              <a:rPr lang="en-GB" dirty="0"/>
              <a:t>Monitor demands on children's time and how participation changes that </a:t>
            </a:r>
            <a:endParaRPr dirty="0"/>
          </a:p>
          <a:p>
            <a:pPr marL="228600" lvl="0" indent="-228600" algn="l" rtl="0">
              <a:lnSpc>
                <a:spcPct val="90000"/>
              </a:lnSpc>
              <a:spcBef>
                <a:spcPts val="1000"/>
              </a:spcBef>
              <a:spcAft>
                <a:spcPts val="0"/>
              </a:spcAft>
              <a:buClr>
                <a:schemeClr val="accent1"/>
              </a:buClr>
              <a:buSzPts val="2800"/>
              <a:buChar char="•"/>
            </a:pPr>
            <a:r>
              <a:rPr lang="en-GB" dirty="0"/>
              <a:t>Put in place mitigation measures to prevent or respond to risks raised in monitoring </a:t>
            </a:r>
            <a:endParaRPr dirty="0"/>
          </a:p>
          <a:p>
            <a:pPr marL="228600" lvl="0" indent="-228600" algn="l" rtl="0">
              <a:lnSpc>
                <a:spcPct val="90000"/>
              </a:lnSpc>
              <a:spcBef>
                <a:spcPts val="1000"/>
              </a:spcBef>
              <a:spcAft>
                <a:spcPts val="0"/>
              </a:spcAft>
              <a:buClr>
                <a:schemeClr val="accent1"/>
              </a:buClr>
              <a:buSzPts val="2800"/>
              <a:buChar char="•"/>
            </a:pPr>
            <a:r>
              <a:rPr lang="en-GB" dirty="0"/>
              <a:t>Gradual and consistent involvement </a:t>
            </a:r>
            <a:endParaRPr dirty="0"/>
          </a:p>
          <a:p>
            <a:pPr marL="228600" lvl="0" indent="-228600" algn="l" rtl="0">
              <a:lnSpc>
                <a:spcPct val="90000"/>
              </a:lnSpc>
              <a:spcBef>
                <a:spcPts val="1000"/>
              </a:spcBef>
              <a:spcAft>
                <a:spcPts val="0"/>
              </a:spcAft>
              <a:buClr>
                <a:schemeClr val="accent1"/>
              </a:buClr>
              <a:buSzPts val="2800"/>
              <a:buChar char="•"/>
            </a:pPr>
            <a:r>
              <a:rPr lang="en-GB" dirty="0"/>
              <a:t>Training, information, and awareness </a:t>
            </a:r>
            <a:endParaRPr dirty="0"/>
          </a:p>
          <a:p>
            <a:pPr marL="228600" lvl="0" indent="-228600" algn="l" rtl="0">
              <a:lnSpc>
                <a:spcPct val="90000"/>
              </a:lnSpc>
              <a:spcBef>
                <a:spcPts val="1000"/>
              </a:spcBef>
              <a:spcAft>
                <a:spcPts val="0"/>
              </a:spcAft>
              <a:buClr>
                <a:schemeClr val="accent1"/>
              </a:buClr>
              <a:buSzPts val="2800"/>
              <a:buChar char="•"/>
            </a:pPr>
            <a:r>
              <a:rPr lang="en-GB" dirty="0"/>
              <a:t>Child-friendly, contextually sensitive, and sustainable </a:t>
            </a:r>
            <a:endParaRPr dirty="0"/>
          </a:p>
          <a:p>
            <a:pPr marL="228600" lvl="0" indent="-50800" algn="l" rtl="0">
              <a:lnSpc>
                <a:spcPct val="90000"/>
              </a:lnSpc>
              <a:spcBef>
                <a:spcPts val="1000"/>
              </a:spcBef>
              <a:spcAft>
                <a:spcPts val="0"/>
              </a:spcAft>
              <a:buClr>
                <a:schemeClr val="accent1"/>
              </a:buClr>
              <a:buSzPts val="2800"/>
              <a:buNone/>
            </a:pPr>
            <a:endParaRPr dirty="0"/>
          </a:p>
        </p:txBody>
      </p:sp>
      <p:sp>
        <p:nvSpPr>
          <p:cNvPr id="324" name="Google Shape;324;p13"/>
          <p:cNvSpPr txBox="1">
            <a:spLocks noGrp="1"/>
          </p:cNvSpPr>
          <p:nvPr>
            <p:ph type="body" idx="3"/>
          </p:nvPr>
        </p:nvSpPr>
        <p:spPr>
          <a:xfrm>
            <a:off x="453657" y="52863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5000"/>
              <a:buNone/>
            </a:pPr>
            <a:r>
              <a:rPr lang="en-GB" sz="5000"/>
              <a:t>DO NO HARM!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14"/>
          <p:cNvSpPr txBox="1">
            <a:spLocks noGrp="1"/>
          </p:cNvSpPr>
          <p:nvPr>
            <p:ph type="body" idx="2"/>
          </p:nvPr>
        </p:nvSpPr>
        <p:spPr>
          <a:xfrm>
            <a:off x="4132043" y="528638"/>
            <a:ext cx="7775539" cy="578986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GB" dirty="0"/>
              <a:t>Communities play a significant role in preventing and responding to child labour risk factors in humanitarian settings.</a:t>
            </a:r>
            <a:endParaRPr dirty="0"/>
          </a:p>
          <a:p>
            <a:pPr marL="228600" lvl="0" indent="-228600" algn="l" rtl="0">
              <a:lnSpc>
                <a:spcPct val="90000"/>
              </a:lnSpc>
              <a:spcBef>
                <a:spcPts val="1000"/>
              </a:spcBef>
              <a:spcAft>
                <a:spcPts val="0"/>
              </a:spcAft>
              <a:buSzPts val="2800"/>
              <a:buChar char="•"/>
            </a:pPr>
            <a:r>
              <a:rPr lang="en-GB" dirty="0"/>
              <a:t>Community-level actors can also play a key role in identifying children in child labour and connecting them with formal and informal actors and service providers. </a:t>
            </a:r>
            <a:endParaRPr dirty="0"/>
          </a:p>
          <a:p>
            <a:pPr marL="228600" lvl="0" indent="-228600" algn="l" rtl="0">
              <a:lnSpc>
                <a:spcPct val="90000"/>
              </a:lnSpc>
              <a:spcBef>
                <a:spcPts val="1000"/>
              </a:spcBef>
              <a:spcAft>
                <a:spcPts val="0"/>
              </a:spcAft>
              <a:buSzPts val="2800"/>
              <a:buChar char="•"/>
            </a:pPr>
            <a:r>
              <a:rPr lang="en-GB" dirty="0"/>
              <a:t>Communities can also be a source of risk when protective structures are disrupted or weakened, or when social </a:t>
            </a:r>
            <a:r>
              <a:rPr lang="en-GB"/>
              <a:t>norms that </a:t>
            </a:r>
            <a:r>
              <a:rPr lang="en-GB" dirty="0"/>
              <a:t>condone child labour are deeply ingrained in beliefs and attitudes. </a:t>
            </a:r>
            <a:endParaRPr dirty="0"/>
          </a:p>
          <a:p>
            <a:pPr marL="228600" lvl="0" indent="-50800" algn="l" rtl="0">
              <a:lnSpc>
                <a:spcPct val="90000"/>
              </a:lnSpc>
              <a:spcBef>
                <a:spcPts val="1000"/>
              </a:spcBef>
              <a:spcAft>
                <a:spcPts val="0"/>
              </a:spcAft>
              <a:buClr>
                <a:schemeClr val="accent1"/>
              </a:buClr>
              <a:buSzPts val="2800"/>
              <a:buNone/>
            </a:pPr>
            <a:endParaRPr dirty="0"/>
          </a:p>
        </p:txBody>
      </p:sp>
      <p:sp>
        <p:nvSpPr>
          <p:cNvPr id="331" name="Google Shape;331;p14"/>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KEY MESSAGES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
          <p:cNvSpPr txBox="1">
            <a:spLocks noGrp="1"/>
          </p:cNvSpPr>
          <p:nvPr>
            <p:ph type="body" idx="1"/>
          </p:nvPr>
        </p:nvSpPr>
        <p:spPr>
          <a:xfrm>
            <a:off x="596348" y="1066801"/>
            <a:ext cx="11211339" cy="163783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None/>
            </a:pPr>
            <a:r>
              <a:rPr lang="en-GB" sz="4000"/>
              <a:t>SESSION 8: WORKING WITH COMMUNITIES TO ADDRESS CHILD LABOUR </a:t>
            </a:r>
            <a:endParaRPr/>
          </a:p>
        </p:txBody>
      </p:sp>
      <p:sp>
        <p:nvSpPr>
          <p:cNvPr id="235" name="Google Shape;235;p2"/>
          <p:cNvSpPr txBox="1">
            <a:spLocks noGrp="1"/>
          </p:cNvSpPr>
          <p:nvPr>
            <p:ph type="body" idx="2"/>
          </p:nvPr>
        </p:nvSpPr>
        <p:spPr>
          <a:xfrm>
            <a:off x="1754188" y="3051922"/>
            <a:ext cx="8683625" cy="163783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Clr>
                <a:schemeClr val="lt1"/>
              </a:buClr>
              <a:buSzPts val="2800"/>
              <a:buNone/>
            </a:pPr>
            <a:r>
              <a:rPr lang="en-GB" b="1"/>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
          <p:cNvSpPr txBox="1">
            <a:spLocks noGrp="1"/>
          </p:cNvSpPr>
          <p:nvPr>
            <p:ph type="body" idx="2"/>
          </p:nvPr>
        </p:nvSpPr>
        <p:spPr>
          <a:xfrm>
            <a:off x="866899" y="3051922"/>
            <a:ext cx="10450286" cy="2701764"/>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600"/>
              </a:spcBef>
              <a:spcAft>
                <a:spcPts val="0"/>
              </a:spcAft>
              <a:buSzPts val="2800"/>
              <a:buFont typeface="Helvetica Neue"/>
              <a:buChar char="●"/>
            </a:pPr>
            <a:r>
              <a:rPr lang="en-GB" dirty="0"/>
              <a:t>Discuss how community norms and attitudes can positively and negatively impact child labour </a:t>
            </a:r>
            <a:endParaRPr dirty="0"/>
          </a:p>
          <a:p>
            <a:pPr marL="457200" lvl="0" indent="-406400" algn="l" rtl="0">
              <a:lnSpc>
                <a:spcPct val="100000"/>
              </a:lnSpc>
              <a:spcBef>
                <a:spcPts val="0"/>
              </a:spcBef>
              <a:spcAft>
                <a:spcPts val="0"/>
              </a:spcAft>
              <a:buSzPts val="2800"/>
              <a:buFont typeface="Helvetica Neue"/>
              <a:buChar char="●"/>
            </a:pPr>
            <a:r>
              <a:rPr lang="en-GB" dirty="0"/>
              <a:t>Describe how children in child labour can be safely involved in community level/led activities </a:t>
            </a:r>
            <a:endParaRPr dirty="0"/>
          </a:p>
          <a:p>
            <a:pPr marL="457200" lvl="0" indent="-406400" algn="l" rtl="0">
              <a:lnSpc>
                <a:spcPct val="100000"/>
              </a:lnSpc>
              <a:spcBef>
                <a:spcPts val="0"/>
              </a:spcBef>
              <a:spcAft>
                <a:spcPts val="600"/>
              </a:spcAft>
              <a:buSzPts val="2800"/>
              <a:buFont typeface="Helvetica Neue"/>
              <a:buChar char="●"/>
            </a:pPr>
            <a:r>
              <a:rPr lang="en-GB" dirty="0"/>
              <a:t>Describe how to overcome common challenges in working with communities on child labour</a:t>
            </a:r>
            <a:endParaRPr dirty="0"/>
          </a:p>
        </p:txBody>
      </p:sp>
      <p:sp>
        <p:nvSpPr>
          <p:cNvPr id="242" name="Google Shape;242;p3"/>
          <p:cNvSpPr txBox="1"/>
          <p:nvPr/>
        </p:nvSpPr>
        <p:spPr>
          <a:xfrm>
            <a:off x="1828005" y="476375"/>
            <a:ext cx="8535987" cy="627939"/>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2800"/>
              <a:buFont typeface="Arial"/>
              <a:buNone/>
            </a:pPr>
            <a:endParaRPr sz="2800" b="1" i="0" u="none" strike="noStrike" cap="none">
              <a:solidFill>
                <a:schemeClr val="lt1"/>
              </a:solidFill>
              <a:latin typeface="Helvetica Neue"/>
              <a:ea typeface="Helvetica Neue"/>
              <a:cs typeface="Helvetica Neue"/>
              <a:sym typeface="Helvetica Neue"/>
            </a:endParaRPr>
          </a:p>
        </p:txBody>
      </p:sp>
      <p:sp>
        <p:nvSpPr>
          <p:cNvPr id="243" name="Google Shape;243;p3"/>
          <p:cNvSpPr txBox="1"/>
          <p:nvPr/>
        </p:nvSpPr>
        <p:spPr>
          <a:xfrm>
            <a:off x="304800" y="937802"/>
            <a:ext cx="11538857" cy="2280633"/>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2800"/>
              <a:buFont typeface="Arial"/>
              <a:buNone/>
            </a:pPr>
            <a:r>
              <a:rPr lang="en-GB" sz="2800" b="0" i="0" u="none" strike="noStrike" cap="none" dirty="0">
                <a:solidFill>
                  <a:schemeClr val="lt1"/>
                </a:solidFill>
                <a:latin typeface="Helvetica Neue"/>
                <a:ea typeface="Helvetica Neue"/>
                <a:cs typeface="Helvetica Neue"/>
                <a:sym typeface="Helvetica Neue"/>
              </a:rPr>
              <a:t> </a:t>
            </a:r>
            <a:r>
              <a:rPr lang="en-GB" sz="4000" b="1" i="0" u="none" strike="noStrike" cap="none" dirty="0">
                <a:solidFill>
                  <a:schemeClr val="lt1"/>
                </a:solidFill>
                <a:latin typeface="Helvetica Neue"/>
                <a:ea typeface="Helvetica Neue"/>
                <a:cs typeface="Helvetica Neue"/>
                <a:sym typeface="Helvetica Neue"/>
              </a:rPr>
              <a:t>LEARNING OUTCOMES  </a:t>
            </a:r>
            <a:endParaRPr dirty="0"/>
          </a:p>
          <a:p>
            <a:pPr marL="0" marR="0" lvl="0" indent="0" algn="ctr" rtl="0">
              <a:lnSpc>
                <a:spcPct val="90000"/>
              </a:lnSpc>
              <a:spcBef>
                <a:spcPts val="1000"/>
              </a:spcBef>
              <a:spcAft>
                <a:spcPts val="0"/>
              </a:spcAft>
              <a:buClr>
                <a:schemeClr val="lt1"/>
              </a:buClr>
              <a:buSzPts val="3000"/>
              <a:buFont typeface="Arial"/>
              <a:buNone/>
            </a:pPr>
            <a:r>
              <a:rPr lang="en-GB" sz="3000" dirty="0">
                <a:solidFill>
                  <a:schemeClr val="lt1"/>
                </a:solidFill>
                <a:latin typeface="Helvetica Neue"/>
                <a:ea typeface="Helvetica Neue"/>
                <a:cs typeface="Helvetica Neue"/>
                <a:sym typeface="Helvetica Neue"/>
              </a:rPr>
              <a:t>By the end of the session you will be able to:</a:t>
            </a:r>
            <a:endParaRPr sz="3000" b="1" i="0" u="none" strike="noStrike" cap="none" dirty="0">
              <a:solidFill>
                <a:schemeClr val="lt1"/>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
          <p:cNvSpPr txBox="1">
            <a:spLocks noGrp="1"/>
          </p:cNvSpPr>
          <p:nvPr>
            <p:ph type="body" idx="1"/>
          </p:nvPr>
        </p:nvSpPr>
        <p:spPr>
          <a:xfrm>
            <a:off x="4566078" y="400596"/>
            <a:ext cx="6153201" cy="62904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2"/>
              </a:buClr>
              <a:buSzPts val="3200"/>
              <a:buNone/>
            </a:pPr>
            <a:r>
              <a:rPr lang="en-GB"/>
              <a:t>SOCIAL NORMS</a:t>
            </a:r>
            <a:endParaRPr/>
          </a:p>
        </p:txBody>
      </p:sp>
      <p:sp>
        <p:nvSpPr>
          <p:cNvPr id="250" name="Google Shape;250;p4"/>
          <p:cNvSpPr txBox="1">
            <a:spLocks noGrp="1"/>
          </p:cNvSpPr>
          <p:nvPr>
            <p:ph type="body" idx="2"/>
          </p:nvPr>
        </p:nvSpPr>
        <p:spPr>
          <a:xfrm>
            <a:off x="4184966" y="1234148"/>
            <a:ext cx="6915423" cy="6188592"/>
          </a:xfrm>
          <a:prstGeom prst="rect">
            <a:avLst/>
          </a:prstGeom>
          <a:noFill/>
          <a:ln>
            <a:noFill/>
          </a:ln>
        </p:spPr>
        <p:txBody>
          <a:bodyPr spcFirstLastPara="1" wrap="square" lIns="91425" tIns="45700" rIns="91425" bIns="45700" anchor="t" anchorCtr="0">
            <a:normAutofit/>
          </a:bodyPr>
          <a:lstStyle/>
          <a:p>
            <a:pPr marL="228600" lvl="0" indent="-228600" algn="l" rtl="0">
              <a:lnSpc>
                <a:spcPct val="113000"/>
              </a:lnSpc>
              <a:spcBef>
                <a:spcPts val="0"/>
              </a:spcBef>
              <a:spcAft>
                <a:spcPts val="0"/>
              </a:spcAft>
              <a:buSzPts val="2800"/>
              <a:buChar char="•"/>
            </a:pPr>
            <a:r>
              <a:rPr lang="en-GB"/>
              <a:t>Beneficial, harmful, fluid </a:t>
            </a:r>
            <a:endParaRPr/>
          </a:p>
          <a:p>
            <a:pPr marL="228600" lvl="0" indent="-228600" algn="l" rtl="0">
              <a:lnSpc>
                <a:spcPct val="113000"/>
              </a:lnSpc>
              <a:spcBef>
                <a:spcPts val="1200"/>
              </a:spcBef>
              <a:spcAft>
                <a:spcPts val="0"/>
              </a:spcAft>
              <a:buSzPts val="2800"/>
              <a:buChar char="•"/>
            </a:pPr>
            <a:r>
              <a:rPr lang="en-GB"/>
              <a:t>Underlying beliefs, values, risk and protective factors which drive child labour </a:t>
            </a:r>
            <a:endParaRPr/>
          </a:p>
          <a:p>
            <a:pPr marL="228600" lvl="0" indent="-228600" algn="l" rtl="0">
              <a:lnSpc>
                <a:spcPct val="113000"/>
              </a:lnSpc>
              <a:spcBef>
                <a:spcPts val="1200"/>
              </a:spcBef>
              <a:spcAft>
                <a:spcPts val="0"/>
              </a:spcAft>
              <a:buSzPts val="2800"/>
              <a:buChar char="•"/>
            </a:pPr>
            <a:r>
              <a:rPr lang="en-GB"/>
              <a:t>Communities differ with their views and considerations around child labour as well as opportunities</a:t>
            </a:r>
            <a:endParaRPr/>
          </a:p>
          <a:p>
            <a:pPr marL="228600" lvl="0" indent="-228600" algn="l" rtl="0">
              <a:lnSpc>
                <a:spcPct val="113000"/>
              </a:lnSpc>
              <a:spcBef>
                <a:spcPts val="1200"/>
              </a:spcBef>
              <a:spcAft>
                <a:spcPts val="0"/>
              </a:spcAft>
              <a:buSzPts val="2800"/>
              <a:buChar char="•"/>
            </a:pPr>
            <a:r>
              <a:rPr lang="en-GB"/>
              <a:t>Do not condone harmful practices</a:t>
            </a:r>
            <a:endParaRPr/>
          </a:p>
        </p:txBody>
      </p:sp>
      <p:sp>
        <p:nvSpPr>
          <p:cNvPr id="251" name="Google Shape;251;p4"/>
          <p:cNvSpPr txBox="1">
            <a:spLocks noGrp="1"/>
          </p:cNvSpPr>
          <p:nvPr>
            <p:ph type="body" idx="3"/>
          </p:nvPr>
        </p:nvSpPr>
        <p:spPr>
          <a:xfrm>
            <a:off x="0" y="349154"/>
            <a:ext cx="3572540" cy="397929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WORKING WITH COMMUNITIES ON CHILD LABOUR</a:t>
            </a:r>
            <a:endParaRPr/>
          </a:p>
        </p:txBody>
      </p:sp>
    </p:spTree>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en-GB"/>
              <a:t>ACTIVITY</a:t>
            </a:r>
            <a:endParaRPr/>
          </a:p>
        </p:txBody>
      </p:sp>
      <p:sp>
        <p:nvSpPr>
          <p:cNvPr id="259" name="Google Shape;259;p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accent2"/>
              </a:buClr>
              <a:buSzPct val="100000"/>
              <a:buNone/>
            </a:pPr>
            <a:r>
              <a:rPr lang="en-GB"/>
              <a:t>DISCUSSION: SOCIAL NORMS</a:t>
            </a:r>
            <a:endParaRPr/>
          </a:p>
        </p:txBody>
      </p:sp>
      <p:sp>
        <p:nvSpPr>
          <p:cNvPr id="260" name="Google Shape;260;p5"/>
          <p:cNvSpPr txBox="1">
            <a:spLocks noGrp="1"/>
          </p:cNvSpPr>
          <p:nvPr>
            <p:ph type="body" idx="2"/>
          </p:nvPr>
        </p:nvSpPr>
        <p:spPr>
          <a:xfrm>
            <a:off x="656021" y="2400300"/>
            <a:ext cx="10820015" cy="372903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2"/>
              </a:buClr>
              <a:buSzPts val="2800"/>
              <a:buChar char="•"/>
            </a:pPr>
            <a:r>
              <a:rPr lang="en-GB" dirty="0"/>
              <a:t>In your group:</a:t>
            </a:r>
            <a:endParaRPr dirty="0"/>
          </a:p>
          <a:p>
            <a:pPr marL="228600" lvl="0" indent="-228600" algn="l" rtl="0">
              <a:lnSpc>
                <a:spcPct val="90000"/>
              </a:lnSpc>
              <a:spcBef>
                <a:spcPts val="1000"/>
              </a:spcBef>
              <a:spcAft>
                <a:spcPts val="0"/>
              </a:spcAft>
              <a:buClr>
                <a:schemeClr val="accent2"/>
              </a:buClr>
              <a:buSzPts val="2800"/>
              <a:buChar char="•"/>
            </a:pPr>
            <a:r>
              <a:rPr lang="en-GB" dirty="0"/>
              <a:t>Use the discussion questions on the sheet to identify local community norms and attitudes that positively and negatively impact child labour.</a:t>
            </a:r>
            <a:endParaRPr dirty="0"/>
          </a:p>
          <a:p>
            <a:pPr marL="228600" lvl="0" indent="-228600" algn="l" rtl="0">
              <a:lnSpc>
                <a:spcPct val="90000"/>
              </a:lnSpc>
              <a:spcBef>
                <a:spcPts val="1000"/>
              </a:spcBef>
              <a:spcAft>
                <a:spcPts val="0"/>
              </a:spcAft>
              <a:buClr>
                <a:schemeClr val="accent2"/>
              </a:buClr>
              <a:buSzPts val="2800"/>
              <a:buChar char="•"/>
            </a:pPr>
            <a:r>
              <a:rPr lang="en-GB" dirty="0"/>
              <a:t>Share in plenary your discussions.</a:t>
            </a:r>
            <a:endParaRPr dirty="0"/>
          </a:p>
          <a:p>
            <a:pPr marL="228600" lvl="0" indent="-69850" algn="l" rtl="0">
              <a:lnSpc>
                <a:spcPct val="90000"/>
              </a:lnSpc>
              <a:spcBef>
                <a:spcPts val="1000"/>
              </a:spcBef>
              <a:spcAft>
                <a:spcPts val="0"/>
              </a:spcAft>
              <a:buClr>
                <a:schemeClr val="accent2"/>
              </a:buClr>
              <a:buSzPts val="2500"/>
              <a:buNone/>
            </a:pPr>
            <a:endParaRPr sz="2500" dirty="0"/>
          </a:p>
          <a:p>
            <a:pPr marL="228600" lvl="0" indent="-50800" algn="l" rtl="0">
              <a:lnSpc>
                <a:spcPct val="90000"/>
              </a:lnSpc>
              <a:spcBef>
                <a:spcPts val="1000"/>
              </a:spcBef>
              <a:spcAft>
                <a:spcPts val="0"/>
              </a:spcAft>
              <a:buClr>
                <a:schemeClr val="accent2"/>
              </a:buClr>
              <a:buSzPts val="2800"/>
              <a:buNone/>
            </a:pPr>
            <a:endParaRPr dirty="0"/>
          </a:p>
        </p:txBody>
      </p:sp>
      <p:pic>
        <p:nvPicPr>
          <p:cNvPr id="261" name="Google Shape;261;p5"/>
          <p:cNvPicPr preferRelativeResize="0"/>
          <p:nvPr/>
        </p:nvPicPr>
        <p:blipFill rotWithShape="1">
          <a:blip r:embed="rId3">
            <a:alphaModFix/>
          </a:blip>
          <a:srcRect/>
          <a:stretch/>
        </p:blipFill>
        <p:spPr>
          <a:xfrm>
            <a:off x="8805243" y="-305007"/>
            <a:ext cx="3384000" cy="3384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6"/>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2"/>
              </a:buClr>
              <a:buSzPts val="3200"/>
              <a:buNone/>
            </a:pPr>
            <a:r>
              <a:rPr lang="en-GB"/>
              <a:t>KEY CONSIDERATIONS</a:t>
            </a:r>
            <a:endParaRPr/>
          </a:p>
        </p:txBody>
      </p:sp>
      <p:sp>
        <p:nvSpPr>
          <p:cNvPr id="268" name="Google Shape;268;p6"/>
          <p:cNvSpPr txBox="1">
            <a:spLocks noGrp="1"/>
          </p:cNvSpPr>
          <p:nvPr>
            <p:ph type="body" idx="2"/>
          </p:nvPr>
        </p:nvSpPr>
        <p:spPr>
          <a:xfrm>
            <a:off x="4100513" y="1300162"/>
            <a:ext cx="7300912" cy="5228654"/>
          </a:xfrm>
          <a:prstGeom prst="rect">
            <a:avLst/>
          </a:prstGeom>
          <a:noFill/>
          <a:ln>
            <a:noFill/>
          </a:ln>
        </p:spPr>
        <p:txBody>
          <a:bodyPr spcFirstLastPara="1" wrap="square" lIns="91425" tIns="45700" rIns="91425" bIns="45700" anchor="t" anchorCtr="0">
            <a:normAutofit fontScale="25000" lnSpcReduction="20000"/>
          </a:bodyPr>
          <a:lstStyle/>
          <a:p>
            <a:pPr marL="228600" lvl="0" indent="-228600" algn="l" rtl="0">
              <a:lnSpc>
                <a:spcPct val="90000"/>
              </a:lnSpc>
              <a:spcBef>
                <a:spcPts val="0"/>
              </a:spcBef>
              <a:spcAft>
                <a:spcPts val="0"/>
              </a:spcAft>
              <a:buClr>
                <a:schemeClr val="accent4"/>
              </a:buClr>
              <a:buSzPts val="2800"/>
              <a:buChar char="•"/>
            </a:pPr>
            <a:r>
              <a:rPr lang="en-GB" sz="12800" dirty="0"/>
              <a:t>Profile and mapping </a:t>
            </a:r>
            <a:endParaRPr sz="12800" dirty="0"/>
          </a:p>
          <a:p>
            <a:pPr marL="228600" lvl="0" indent="-228600" algn="l" rtl="0">
              <a:lnSpc>
                <a:spcPct val="90000"/>
              </a:lnSpc>
              <a:spcBef>
                <a:spcPts val="1000"/>
              </a:spcBef>
              <a:spcAft>
                <a:spcPts val="0"/>
              </a:spcAft>
              <a:buClr>
                <a:schemeClr val="accent4"/>
              </a:buClr>
              <a:buSzPts val="2800"/>
              <a:buChar char="•"/>
            </a:pPr>
            <a:r>
              <a:rPr lang="en-GB" sz="12800" dirty="0"/>
              <a:t>Consult with key community members, including children and adolescents </a:t>
            </a:r>
            <a:endParaRPr sz="12800" dirty="0"/>
          </a:p>
          <a:p>
            <a:pPr marL="228600" lvl="0" indent="-228600" algn="l" rtl="0">
              <a:lnSpc>
                <a:spcPct val="90000"/>
              </a:lnSpc>
              <a:spcBef>
                <a:spcPts val="1000"/>
              </a:spcBef>
              <a:spcAft>
                <a:spcPts val="0"/>
              </a:spcAft>
              <a:buClr>
                <a:schemeClr val="accent4"/>
              </a:buClr>
              <a:buSzPts val="2800"/>
              <a:buChar char="•"/>
            </a:pPr>
            <a:r>
              <a:rPr lang="en-GB" sz="12800" dirty="0"/>
              <a:t>Create a common understanding and starting point for humanitarian action</a:t>
            </a:r>
            <a:endParaRPr sz="12800" dirty="0"/>
          </a:p>
          <a:p>
            <a:pPr marL="228600" lvl="0" indent="-228600" algn="l" rtl="0">
              <a:lnSpc>
                <a:spcPct val="90000"/>
              </a:lnSpc>
              <a:spcBef>
                <a:spcPts val="1000"/>
              </a:spcBef>
              <a:spcAft>
                <a:spcPts val="0"/>
              </a:spcAft>
              <a:buClr>
                <a:schemeClr val="accent4"/>
              </a:buClr>
              <a:buSzPts val="2800"/>
              <a:buChar char="•"/>
            </a:pPr>
            <a:r>
              <a:rPr lang="en-GB" sz="12800" dirty="0"/>
              <a:t>Do no harm</a:t>
            </a:r>
            <a:endParaRPr sz="12800" dirty="0"/>
          </a:p>
          <a:p>
            <a:pPr marL="228600" lvl="0" indent="-228600" algn="l" rtl="0">
              <a:lnSpc>
                <a:spcPct val="90000"/>
              </a:lnSpc>
              <a:spcBef>
                <a:spcPts val="1000"/>
              </a:spcBef>
              <a:spcAft>
                <a:spcPts val="0"/>
              </a:spcAft>
              <a:buClr>
                <a:schemeClr val="accent4"/>
              </a:buClr>
              <a:buSzPts val="2800"/>
              <a:buChar char="•"/>
            </a:pPr>
            <a:r>
              <a:rPr lang="en-GB" sz="12800" dirty="0"/>
              <a:t>Promote peacebuilding and social cohesion</a:t>
            </a:r>
            <a:endParaRPr sz="12800" dirty="0"/>
          </a:p>
          <a:p>
            <a:pPr marL="228600" lvl="0" indent="-228600" algn="l" rtl="0">
              <a:lnSpc>
                <a:spcPct val="90000"/>
              </a:lnSpc>
              <a:spcBef>
                <a:spcPts val="1000"/>
              </a:spcBef>
              <a:spcAft>
                <a:spcPts val="0"/>
              </a:spcAft>
              <a:buClr>
                <a:schemeClr val="accent4"/>
              </a:buClr>
              <a:buSzPts val="2800"/>
              <a:buChar char="•"/>
            </a:pPr>
            <a:r>
              <a:rPr lang="en-GB" sz="12800" dirty="0"/>
              <a:t>Promote gender equality</a:t>
            </a:r>
            <a:endParaRPr sz="12800" dirty="0"/>
          </a:p>
          <a:p>
            <a:pPr marL="228600" lvl="0" indent="-228600" algn="l" rtl="0">
              <a:lnSpc>
                <a:spcPct val="90000"/>
              </a:lnSpc>
              <a:spcBef>
                <a:spcPts val="1000"/>
              </a:spcBef>
              <a:spcAft>
                <a:spcPts val="0"/>
              </a:spcAft>
              <a:buClr>
                <a:schemeClr val="accent4"/>
              </a:buClr>
              <a:buSzPts val="2800"/>
              <a:buChar char="•"/>
            </a:pPr>
            <a:r>
              <a:rPr lang="en-GB" sz="12800" dirty="0"/>
              <a:t>Engage with and build capacity of community-level actors, networks, and structures</a:t>
            </a:r>
            <a:endParaRPr sz="12800" dirty="0"/>
          </a:p>
          <a:p>
            <a:pPr marL="0" lvl="0" indent="0" algn="l" rtl="0">
              <a:lnSpc>
                <a:spcPct val="90000"/>
              </a:lnSpc>
              <a:spcBef>
                <a:spcPts val="1000"/>
              </a:spcBef>
              <a:spcAft>
                <a:spcPts val="0"/>
              </a:spcAft>
              <a:buSzPts val="2800"/>
              <a:buNone/>
            </a:pPr>
            <a:endParaRPr dirty="0"/>
          </a:p>
          <a:p>
            <a:pPr marL="228600" lvl="0" indent="-50800" algn="l" rtl="0">
              <a:lnSpc>
                <a:spcPct val="90000"/>
              </a:lnSpc>
              <a:spcBef>
                <a:spcPts val="1000"/>
              </a:spcBef>
              <a:spcAft>
                <a:spcPts val="0"/>
              </a:spcAft>
              <a:buClr>
                <a:schemeClr val="accent4"/>
              </a:buClr>
              <a:buSzPts val="2800"/>
              <a:buNone/>
            </a:pPr>
            <a:endParaRPr dirty="0"/>
          </a:p>
        </p:txBody>
      </p:sp>
      <p:sp>
        <p:nvSpPr>
          <p:cNvPr id="269" name="Google Shape;269;p6"/>
          <p:cNvSpPr txBox="1">
            <a:spLocks noGrp="1"/>
          </p:cNvSpPr>
          <p:nvPr>
            <p:ph type="body" idx="3"/>
          </p:nvPr>
        </p:nvSpPr>
        <p:spPr>
          <a:xfrm>
            <a:off x="1" y="528638"/>
            <a:ext cx="3594538"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WORKING WITH COMMUNITIES ON CHILD LABOUR</a:t>
            </a:r>
            <a:endParaRPr/>
          </a:p>
          <a:p>
            <a:pPr marL="0" lvl="0" indent="0" algn="l" rtl="0">
              <a:lnSpc>
                <a:spcPct val="90000"/>
              </a:lnSpc>
              <a:spcBef>
                <a:spcPts val="1000"/>
              </a:spcBef>
              <a:spcAft>
                <a:spcPts val="0"/>
              </a:spcAft>
              <a:buClr>
                <a:schemeClr val="lt1"/>
              </a:buClr>
              <a:buSzPts val="36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7"/>
          <p:cNvSpPr txBox="1">
            <a:spLocks noGrp="1"/>
          </p:cNvSpPr>
          <p:nvPr>
            <p:ph type="title"/>
          </p:nvPr>
        </p:nvSpPr>
        <p:spPr>
          <a:xfrm>
            <a:off x="2170175" y="2866832"/>
            <a:ext cx="7851649" cy="56216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3200"/>
              <a:buFont typeface="Helvetica Neue"/>
              <a:buNone/>
            </a:pPr>
            <a:r>
              <a:rPr lang="en-GB" dirty="0"/>
              <a:t>MODELS FOR WORKING WITH</a:t>
            </a:r>
            <a:br>
              <a:rPr lang="en-GB" dirty="0"/>
            </a:br>
            <a:r>
              <a:rPr lang="en-GB" dirty="0"/>
              <a:t>COMMUNITIES ON CHILD LABOUR</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8"/>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accent6"/>
              </a:buClr>
              <a:buSzPts val="3200"/>
              <a:buNone/>
            </a:pPr>
            <a:r>
              <a:rPr lang="en-GB" dirty="0"/>
              <a:t>COMMUNITY-LEVEL MONITORING, PREVENTION, AND RESPONSE TO CHILD LABOUR</a:t>
            </a:r>
            <a:endParaRPr dirty="0"/>
          </a:p>
        </p:txBody>
      </p:sp>
      <p:sp>
        <p:nvSpPr>
          <p:cNvPr id="282" name="Google Shape;282;p8"/>
          <p:cNvSpPr txBox="1">
            <a:spLocks noGrp="1"/>
          </p:cNvSpPr>
          <p:nvPr>
            <p:ph type="body" idx="2"/>
          </p:nvPr>
        </p:nvSpPr>
        <p:spPr>
          <a:xfrm>
            <a:off x="4100512" y="2088134"/>
            <a:ext cx="7871747" cy="444982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600"/>
              <a:buNone/>
            </a:pPr>
            <a:r>
              <a:rPr lang="en-GB" sz="2600" b="1" dirty="0"/>
              <a:t>Engage with local actors through: </a:t>
            </a:r>
            <a:endParaRPr dirty="0"/>
          </a:p>
          <a:p>
            <a:pPr marL="228600" lvl="0" indent="-228600" algn="l" rtl="0">
              <a:lnSpc>
                <a:spcPct val="90000"/>
              </a:lnSpc>
              <a:spcBef>
                <a:spcPts val="1000"/>
              </a:spcBef>
              <a:spcAft>
                <a:spcPts val="0"/>
              </a:spcAft>
              <a:buSzPts val="2600"/>
              <a:buChar char="•"/>
            </a:pPr>
            <a:r>
              <a:rPr lang="en-GB" sz="2600" dirty="0"/>
              <a:t>Community-level focal points  </a:t>
            </a:r>
            <a:endParaRPr dirty="0"/>
          </a:p>
          <a:p>
            <a:pPr marL="228600" lvl="0" indent="-228600" algn="l" rtl="0">
              <a:lnSpc>
                <a:spcPct val="90000"/>
              </a:lnSpc>
              <a:spcBef>
                <a:spcPts val="1000"/>
              </a:spcBef>
              <a:spcAft>
                <a:spcPts val="0"/>
              </a:spcAft>
              <a:buSzPts val="2600"/>
              <a:buChar char="•"/>
            </a:pPr>
            <a:r>
              <a:rPr lang="en-GB" sz="2600" dirty="0"/>
              <a:t>Monitoring child labour/WFCL </a:t>
            </a:r>
            <a:endParaRPr dirty="0"/>
          </a:p>
          <a:p>
            <a:pPr marL="228600" lvl="0" indent="-228600" algn="l" rtl="0">
              <a:lnSpc>
                <a:spcPct val="90000"/>
              </a:lnSpc>
              <a:spcBef>
                <a:spcPts val="1000"/>
              </a:spcBef>
              <a:spcAft>
                <a:spcPts val="0"/>
              </a:spcAft>
              <a:buSzPts val="2600"/>
              <a:buChar char="•"/>
            </a:pPr>
            <a:r>
              <a:rPr lang="en-GB" sz="2600" dirty="0"/>
              <a:t>Supporting children and linking families to services</a:t>
            </a:r>
            <a:endParaRPr dirty="0"/>
          </a:p>
          <a:p>
            <a:pPr marL="228600" lvl="0" indent="-228600" algn="l" rtl="0">
              <a:lnSpc>
                <a:spcPct val="90000"/>
              </a:lnSpc>
              <a:spcBef>
                <a:spcPts val="1000"/>
              </a:spcBef>
              <a:spcAft>
                <a:spcPts val="0"/>
              </a:spcAft>
              <a:buClr>
                <a:schemeClr val="accent5"/>
              </a:buClr>
              <a:buSzPts val="2600"/>
              <a:buChar char="•"/>
            </a:pPr>
            <a:r>
              <a:rPr lang="en-GB" sz="2600" dirty="0"/>
              <a:t>Supporting community-level authorities/structures to develop and resource plans to prevent and respond to child labour </a:t>
            </a:r>
            <a:endParaRPr dirty="0"/>
          </a:p>
          <a:p>
            <a:pPr marL="228600" lvl="0" indent="-228600" algn="l" rtl="0">
              <a:lnSpc>
                <a:spcPct val="90000"/>
              </a:lnSpc>
              <a:spcBef>
                <a:spcPts val="1000"/>
              </a:spcBef>
              <a:spcAft>
                <a:spcPts val="0"/>
              </a:spcAft>
              <a:buClr>
                <a:schemeClr val="accent5"/>
              </a:buClr>
              <a:buSzPts val="2600"/>
              <a:buChar char="•"/>
            </a:pPr>
            <a:r>
              <a:rPr lang="en-GB" sz="2600" dirty="0"/>
              <a:t>When coverage/capacity in communities is weak, providing alternative approaches/mobile services </a:t>
            </a:r>
            <a:endParaRPr dirty="0"/>
          </a:p>
          <a:p>
            <a:pPr marL="228600" lvl="0" indent="-63500" algn="l" rtl="0">
              <a:lnSpc>
                <a:spcPct val="90000"/>
              </a:lnSpc>
              <a:spcBef>
                <a:spcPts val="1000"/>
              </a:spcBef>
              <a:spcAft>
                <a:spcPts val="0"/>
              </a:spcAft>
              <a:buSzPts val="2600"/>
              <a:buNone/>
            </a:pPr>
            <a:endParaRPr sz="2600" dirty="0"/>
          </a:p>
          <a:p>
            <a:pPr marL="228600" lvl="0" indent="-50800" algn="l" rtl="0">
              <a:lnSpc>
                <a:spcPct val="90000"/>
              </a:lnSpc>
              <a:spcBef>
                <a:spcPts val="1000"/>
              </a:spcBef>
              <a:spcAft>
                <a:spcPts val="0"/>
              </a:spcAft>
              <a:buClr>
                <a:schemeClr val="accent5"/>
              </a:buClr>
              <a:buSzPts val="2800"/>
              <a:buNone/>
            </a:pPr>
            <a:endParaRPr dirty="0"/>
          </a:p>
        </p:txBody>
      </p:sp>
      <p:sp>
        <p:nvSpPr>
          <p:cNvPr id="283" name="Google Shape;283;p8"/>
          <p:cNvSpPr txBox="1">
            <a:spLocks noGrp="1"/>
          </p:cNvSpPr>
          <p:nvPr>
            <p:ph type="body" idx="3"/>
          </p:nvPr>
        </p:nvSpPr>
        <p:spPr>
          <a:xfrm>
            <a:off x="0" y="528638"/>
            <a:ext cx="3593805"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WORKING WITH COMMUNITIES ON CHILD LABOUR</a:t>
            </a:r>
            <a:endParaRPr/>
          </a:p>
          <a:p>
            <a:pPr marL="0" lvl="0" indent="0" algn="l" rtl="0">
              <a:lnSpc>
                <a:spcPct val="90000"/>
              </a:lnSpc>
              <a:spcBef>
                <a:spcPts val="1000"/>
              </a:spcBef>
              <a:spcAft>
                <a:spcPts val="0"/>
              </a:spcAft>
              <a:buClr>
                <a:schemeClr val="lt1"/>
              </a:buClr>
              <a:buSzPts val="36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9"/>
          <p:cNvSpPr txBox="1">
            <a:spLocks noGrp="1"/>
          </p:cNvSpPr>
          <p:nvPr>
            <p:ph type="body" idx="1"/>
          </p:nvPr>
        </p:nvSpPr>
        <p:spPr>
          <a:xfrm>
            <a:off x="3846992" y="805085"/>
            <a:ext cx="7976412" cy="10237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6"/>
              </a:buClr>
              <a:buSzPts val="3200"/>
              <a:buNone/>
            </a:pPr>
            <a:r>
              <a:rPr lang="en-GB" dirty="0"/>
              <a:t>STRENGTHEN LINKS BETWEEN FAMILIES AT-RISK, SERVICES, AND SYSTEMS: </a:t>
            </a:r>
            <a:endParaRPr dirty="0"/>
          </a:p>
        </p:txBody>
      </p:sp>
      <p:sp>
        <p:nvSpPr>
          <p:cNvPr id="290" name="Google Shape;290;p9"/>
          <p:cNvSpPr txBox="1">
            <a:spLocks noGrp="1"/>
          </p:cNvSpPr>
          <p:nvPr>
            <p:ph type="body" idx="2"/>
          </p:nvPr>
        </p:nvSpPr>
        <p:spPr>
          <a:xfrm>
            <a:off x="3846992" y="2509284"/>
            <a:ext cx="7976412" cy="40103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GB" dirty="0"/>
              <a:t>Identify and refer to case management and other services</a:t>
            </a:r>
            <a:endParaRPr dirty="0"/>
          </a:p>
          <a:p>
            <a:pPr marL="228600" lvl="0" indent="-228600" algn="l" rtl="0">
              <a:lnSpc>
                <a:spcPct val="90000"/>
              </a:lnSpc>
              <a:spcBef>
                <a:spcPts val="1000"/>
              </a:spcBef>
              <a:spcAft>
                <a:spcPts val="0"/>
              </a:spcAft>
              <a:buClr>
                <a:schemeClr val="accent5"/>
              </a:buClr>
              <a:buSzPts val="2800"/>
              <a:buChar char="•"/>
            </a:pPr>
            <a:r>
              <a:rPr lang="en-GB" dirty="0"/>
              <a:t>Conducting outreach to hard-to-reach children in child labour/WFCL</a:t>
            </a:r>
            <a:endParaRPr dirty="0"/>
          </a:p>
          <a:p>
            <a:pPr marL="228600" lvl="0" indent="-228600" algn="l" rtl="0">
              <a:lnSpc>
                <a:spcPct val="90000"/>
              </a:lnSpc>
              <a:spcBef>
                <a:spcPts val="1000"/>
              </a:spcBef>
              <a:spcAft>
                <a:spcPts val="0"/>
              </a:spcAft>
              <a:buSzPts val="2800"/>
              <a:buChar char="•"/>
            </a:pPr>
            <a:r>
              <a:rPr lang="en-GB" dirty="0"/>
              <a:t>Report child labour/WFCL trends, patterns, risks, and protective factors </a:t>
            </a:r>
            <a:endParaRPr dirty="0"/>
          </a:p>
          <a:p>
            <a:pPr marL="228600" lvl="0" indent="-228600" algn="l" rtl="0">
              <a:lnSpc>
                <a:spcPct val="90000"/>
              </a:lnSpc>
              <a:spcBef>
                <a:spcPts val="1000"/>
              </a:spcBef>
              <a:spcAft>
                <a:spcPts val="0"/>
              </a:spcAft>
              <a:buSzPts val="2800"/>
              <a:buChar char="•"/>
            </a:pPr>
            <a:r>
              <a:rPr lang="en-GB" dirty="0"/>
              <a:t>Improve working conditions </a:t>
            </a:r>
            <a:endParaRPr dirty="0"/>
          </a:p>
          <a:p>
            <a:pPr marL="228600" lvl="0" indent="-50800" algn="l" rtl="0">
              <a:lnSpc>
                <a:spcPct val="90000"/>
              </a:lnSpc>
              <a:spcBef>
                <a:spcPts val="1000"/>
              </a:spcBef>
              <a:spcAft>
                <a:spcPts val="0"/>
              </a:spcAft>
              <a:buSzPts val="2800"/>
              <a:buNone/>
            </a:pPr>
            <a:endParaRPr dirty="0"/>
          </a:p>
          <a:p>
            <a:pPr marL="228600" lvl="0" indent="-50800" algn="l" rtl="0">
              <a:lnSpc>
                <a:spcPct val="90000"/>
              </a:lnSpc>
              <a:spcBef>
                <a:spcPts val="1000"/>
              </a:spcBef>
              <a:spcAft>
                <a:spcPts val="0"/>
              </a:spcAft>
              <a:buClr>
                <a:schemeClr val="accent5"/>
              </a:buClr>
              <a:buSzPts val="2800"/>
              <a:buNone/>
            </a:pPr>
            <a:endParaRPr dirty="0"/>
          </a:p>
          <a:p>
            <a:pPr marL="228600" lvl="0" indent="-50800" algn="l" rtl="0">
              <a:lnSpc>
                <a:spcPct val="90000"/>
              </a:lnSpc>
              <a:spcBef>
                <a:spcPts val="1000"/>
              </a:spcBef>
              <a:spcAft>
                <a:spcPts val="0"/>
              </a:spcAft>
              <a:buSzPts val="2800"/>
              <a:buNone/>
            </a:pPr>
            <a:endParaRPr dirty="0"/>
          </a:p>
          <a:p>
            <a:pPr marL="228600" lvl="0" indent="-50800" algn="l" rtl="0">
              <a:lnSpc>
                <a:spcPct val="90000"/>
              </a:lnSpc>
              <a:spcBef>
                <a:spcPts val="1000"/>
              </a:spcBef>
              <a:spcAft>
                <a:spcPts val="0"/>
              </a:spcAft>
              <a:buClr>
                <a:schemeClr val="accent5"/>
              </a:buClr>
              <a:buSzPts val="2800"/>
              <a:buNone/>
            </a:pPr>
            <a:endParaRPr dirty="0"/>
          </a:p>
        </p:txBody>
      </p:sp>
      <p:sp>
        <p:nvSpPr>
          <p:cNvPr id="291" name="Google Shape;291;p9"/>
          <p:cNvSpPr txBox="1">
            <a:spLocks noGrp="1"/>
          </p:cNvSpPr>
          <p:nvPr>
            <p:ph type="body" idx="3"/>
          </p:nvPr>
        </p:nvSpPr>
        <p:spPr>
          <a:xfrm>
            <a:off x="0" y="528638"/>
            <a:ext cx="3530009"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WORKING WITH COMMUNITIES ON CHILD LABOUR</a:t>
            </a:r>
            <a:endParaRPr/>
          </a:p>
          <a:p>
            <a:pPr marL="0" lvl="0" indent="0" algn="l" rtl="0">
              <a:lnSpc>
                <a:spcPct val="90000"/>
              </a:lnSpc>
              <a:spcBef>
                <a:spcPts val="1000"/>
              </a:spcBef>
              <a:spcAft>
                <a:spcPts val="0"/>
              </a:spcAft>
              <a:buClr>
                <a:schemeClr val="lt1"/>
              </a:buClr>
              <a:buSzPts val="3600"/>
              <a:buNone/>
            </a:pPr>
            <a:endParaRPr/>
          </a:p>
        </p:txBody>
      </p:sp>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1838</Words>
  <Application>Microsoft Office PowerPoint</Application>
  <PresentationFormat>Widescreen</PresentationFormat>
  <Paragraphs>127</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Arial</vt:lpstr>
      <vt:lpstr>Helvetica Neue</vt:lpstr>
      <vt:lpstr>Office Theme</vt:lpstr>
      <vt:lpstr>PowerPoint Presentation</vt:lpstr>
      <vt:lpstr>PowerPoint Presentation</vt:lpstr>
      <vt:lpstr>PowerPoint Presentation</vt:lpstr>
      <vt:lpstr>PowerPoint Presentation</vt:lpstr>
      <vt:lpstr>ACTIVITY</vt:lpstr>
      <vt:lpstr>PowerPoint Presentation</vt:lpstr>
      <vt:lpstr>MODELS FOR WORKING WITH COMMUNITIES ON CHILD LABOUR</vt:lpstr>
      <vt:lpstr>PowerPoint Presentation</vt:lpstr>
      <vt:lpstr>PowerPoint Presentation</vt:lpstr>
      <vt:lpstr>PowerPoint Presentation</vt:lpstr>
      <vt:lpstr>PowerPoint Presentation</vt:lpstr>
      <vt:lpstr>ACTIVITY:  WORKING WITH COMMUNITIES TO COMBAT CHILD LABOUR IN HUMANITARIAN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Oñate, Silvia</cp:lastModifiedBy>
  <cp:revision>7</cp:revision>
  <dcterms:created xsi:type="dcterms:W3CDTF">2017-12-20T18:51:03Z</dcterms:created>
  <dcterms:modified xsi:type="dcterms:W3CDTF">2022-02-22T11:54:46Z</dcterms:modified>
</cp:coreProperties>
</file>