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Helvetica Neue"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hh6P2/MsexzRCJJMVuyycyhQa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30" autoAdjust="0"/>
  </p:normalViewPr>
  <p:slideViewPr>
    <p:cSldViewPr snapToGrid="0">
      <p:cViewPr varScale="1">
        <p:scale>
          <a:sx n="92" d="100"/>
          <a:sy n="92" d="100"/>
        </p:scale>
        <p:origin x="12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endParaRPr sz="1200">
              <a:solidFill>
                <a:schemeClr val="dk1"/>
              </a:solidFill>
              <a:latin typeface="Calibri"/>
              <a:ea typeface="Calibri"/>
              <a:cs typeface="Calibri"/>
              <a:sym typeface="Calibri"/>
            </a:endParaRPr>
          </a:p>
          <a:p>
            <a:pPr marL="457200" lvl="1"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0" name="Google Shape;3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Key actions include: </a:t>
            </a:r>
            <a:endParaRPr sz="100"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Contributing to an overall strategy on child labour which is targeted, and which is developed through inter-agency coordination</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Help identify the key actors who can help to develop and/or disseminate key messages. </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Ensure communication channels are accessible to at-risk children and their families and use a variety of approaches to ensure there are versions for children and adults who are hard to reach or illiterate.</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Identify and mitigate the risks of misinformation or misuse of information that can lead to stigma or discrimination</a:t>
            </a:r>
            <a:r>
              <a:rPr lang="en-GB" sz="1200" b="1" dirty="0">
                <a:solidFill>
                  <a:schemeClr val="dk1"/>
                </a:solidFill>
                <a:latin typeface="Calibri"/>
                <a:ea typeface="Calibri"/>
                <a:cs typeface="Calibri"/>
                <a:sym typeface="Calibri"/>
              </a:rPr>
              <a:t> </a:t>
            </a:r>
            <a:r>
              <a:rPr lang="en-GB" sz="1200" dirty="0">
                <a:solidFill>
                  <a:schemeClr val="dk1"/>
                </a:solidFill>
                <a:latin typeface="Calibri"/>
                <a:ea typeface="Calibri"/>
                <a:cs typeface="Calibri"/>
                <a:sym typeface="Calibri"/>
              </a:rPr>
              <a:t>in the context and be prepared to address these risks. For example, misinformation related to the harmful impact of child labour on children, the right to education for all, and about children engaged in the worst forms of child labour. </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Careful planning and coordinated messaging around particularly sensitive and worst forms of child labour</a:t>
            </a:r>
            <a:r>
              <a:rPr lang="en-GB" sz="1200" b="1" dirty="0">
                <a:solidFill>
                  <a:schemeClr val="dk1"/>
                </a:solidFill>
                <a:latin typeface="Calibri"/>
                <a:ea typeface="Calibri"/>
                <a:cs typeface="Calibri"/>
                <a:sym typeface="Calibri"/>
              </a:rPr>
              <a:t> </a:t>
            </a:r>
            <a:r>
              <a:rPr lang="en-GB" sz="1200" dirty="0">
                <a:solidFill>
                  <a:schemeClr val="dk1"/>
                </a:solidFill>
                <a:latin typeface="Calibri"/>
                <a:ea typeface="Calibri"/>
                <a:cs typeface="Calibri"/>
                <a:sym typeface="Calibri"/>
              </a:rPr>
              <a:t>such as trafficking, commercial sexual exploitation, illicit activities or recruitment of children to armed forces or armed groups. </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Messaging on child labour should be integrated into a variety of opportunities across sectors, such as in briefings and inductions, capacity-building initiatives, distributions, curriculum development, case management procedures and tools for case workers. </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Of course, adequate financial and human resources are needed to effectively and accurately implement child labour messaging and they should be planed for.  </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Finally, strategies should account for the often-specialised training which is needed to deliver child labour messages to ensure it is accurate, harmonised and implemented in line with the “do no harm” principle. This is especially important for sensitive issues, WFCL and specific areas of expertise such as Mine Risk Education (MRE) for working children, which should only be conducted by trained MRE educators. All partners involved in child labour awareness-raising should also be trained on child protection principles, referral pathways, safeguarding policies and procedures, and codes of conduct. </a:t>
            </a:r>
            <a:endParaRPr dirty="0"/>
          </a:p>
          <a:p>
            <a:pPr marL="457200" lvl="1"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308" name="Google Shape;30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solidFill>
                  <a:schemeClr val="dk1"/>
                </a:solidFill>
                <a:latin typeface="Calibri"/>
                <a:ea typeface="Calibri"/>
                <a:cs typeface="Calibri"/>
                <a:sym typeface="Calibri"/>
              </a:rPr>
              <a:t>Opportunities can include: </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Regular awareness-raising activities conducted under different sector strategies. </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Messages can be distributed through a range of community-based and media opportunities such as posters and radio programmes, or through community-level humanitarian actors, national partners and volunteers, communities which are particularly vulnerable to child labour can be targeted with tailored messages, and materials can be developed for national and international humanitarian actors who provide essential services.</a:t>
            </a:r>
            <a:endParaRPr sz="1200" b="1"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Campaigns such as those with the health and labour sectors to help to prevent and mitigate the negative impact of child labour on children’s health or coupled with education on back-to-school campaigns or promoting participatory discussions about child labour among parents and community leaders. </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Commemorating relevant international days of awareness such as the World Day against Child Labour on 12 June, World Refugee Day on 20 June, World Day Against Trafficking in Persons on 30 July, Universal Children’s Day on 20 November can all provide opportunities for events and activities with crisis-affected communities. </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Developing partnerships can also be fruitful. For instance, media workshops on child labour can help engage journalists, highlight emergent issues during the crisis, reinforce key messages, or help to establish a media network against child labour to be active and supportive during humanitarian action, and partnerships with local employers and influencers can help communicate key messages which use language that employers accept more readily, amongst other employers whom they identify and connect with. </a:t>
            </a:r>
            <a:endParaRPr dirty="0"/>
          </a:p>
          <a:p>
            <a:pPr marL="628650" lvl="1" indent="-95250" algn="l" rtl="0">
              <a:spcBef>
                <a:spcPts val="0"/>
              </a:spcBef>
              <a:spcAft>
                <a:spcPts val="0"/>
              </a:spcAft>
              <a:buClr>
                <a:schemeClr val="dk1"/>
              </a:buClr>
              <a:buSzPts val="1200"/>
              <a:buFont typeface="Arial"/>
              <a:buNone/>
            </a:pPr>
            <a:endParaRPr sz="1200" dirty="0">
              <a:solidFill>
                <a:schemeClr val="dk1"/>
              </a:solidFill>
              <a:latin typeface="Calibri"/>
              <a:ea typeface="Calibri"/>
              <a:cs typeface="Calibri"/>
              <a:sym typeface="Calibri"/>
            </a:endParaRPr>
          </a:p>
        </p:txBody>
      </p:sp>
      <p:sp>
        <p:nvSpPr>
          <p:cNvPr id="316" name="Google Shape;31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a:t>Identify EXISTING child or youth-led organisations. </a:t>
            </a:r>
            <a:endParaRPr/>
          </a:p>
          <a:p>
            <a:pPr marL="171450" lvl="0" indent="-171450" algn="l" rtl="0">
              <a:spcBef>
                <a:spcPts val="0"/>
              </a:spcBef>
              <a:spcAft>
                <a:spcPts val="0"/>
              </a:spcAft>
              <a:buClr>
                <a:schemeClr val="dk1"/>
              </a:buClr>
              <a:buSzPts val="1200"/>
              <a:buFont typeface="Arial"/>
              <a:buChar char="•"/>
            </a:pPr>
            <a:r>
              <a:rPr lang="en-GB"/>
              <a:t>Determine whether children’s involvement is safe and appropriate. </a:t>
            </a:r>
            <a:endParaRPr/>
          </a:p>
          <a:p>
            <a:pPr marL="171450" lvl="0" indent="-171450" algn="l" rtl="0">
              <a:spcBef>
                <a:spcPts val="0"/>
              </a:spcBef>
              <a:spcAft>
                <a:spcPts val="0"/>
              </a:spcAft>
              <a:buClr>
                <a:schemeClr val="dk1"/>
              </a:buClr>
              <a:buSzPts val="1200"/>
              <a:buFont typeface="Arial"/>
              <a:buChar char="•"/>
            </a:pPr>
            <a:r>
              <a:rPr lang="en-GB"/>
              <a:t>Determine how to provide relevant support to enable their meaningful participation, and safeguard from potential risks linked with their work, school enrolment or wider context. </a:t>
            </a:r>
            <a:endParaRPr>
              <a:latin typeface="Helvetica Neue"/>
              <a:ea typeface="Helvetica Neue"/>
              <a:cs typeface="Helvetica Neue"/>
              <a:sym typeface="Helvetica Neue"/>
            </a:endParaRPr>
          </a:p>
          <a:p>
            <a:pPr marL="171450" lvl="0" indent="-171450" algn="l" rtl="0">
              <a:spcBef>
                <a:spcPts val="0"/>
              </a:spcBef>
              <a:spcAft>
                <a:spcPts val="0"/>
              </a:spcAft>
              <a:buClr>
                <a:schemeClr val="dk1"/>
              </a:buClr>
              <a:buSzPts val="1200"/>
              <a:buFont typeface="Arial"/>
              <a:buChar char="•"/>
            </a:pPr>
            <a:r>
              <a:rPr lang="en-GB">
                <a:latin typeface="Helvetica Neue"/>
                <a:ea typeface="Helvetica Neue"/>
                <a:cs typeface="Helvetica Neue"/>
                <a:sym typeface="Helvetica Neue"/>
              </a:rPr>
              <a:t>Always </a:t>
            </a:r>
            <a:r>
              <a:rPr lang="en-GB" sz="1200"/>
              <a:t>safeguard working children; prioritise “do no harm” and “best interest”; follow confidentiality and data protection guidelines and prevent and address discrimination, bullying, misinformation on child labour. </a:t>
            </a:r>
            <a:endParaRPr/>
          </a:p>
          <a:p>
            <a:pPr marL="0" lvl="0" indent="0" algn="l" rtl="0">
              <a:spcBef>
                <a:spcPts val="0"/>
              </a:spcBef>
              <a:spcAft>
                <a:spcPts val="0"/>
              </a:spcAft>
              <a:buNone/>
            </a:pPr>
            <a:endParaRPr/>
          </a:p>
        </p:txBody>
      </p:sp>
      <p:sp>
        <p:nvSpPr>
          <p:cNvPr id="324" name="Google Shape;32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914400" lvl="2"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31" name="Google Shape;33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71600" lvl="3"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53" name="Google Shape;35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dirty="0">
                <a:solidFill>
                  <a:schemeClr val="dk1"/>
                </a:solidFill>
                <a:latin typeface="Calibri"/>
                <a:ea typeface="Calibri"/>
                <a:cs typeface="Calibri"/>
                <a:sym typeface="Calibri"/>
              </a:rPr>
              <a:t>Key actions include: </a:t>
            </a:r>
            <a:endParaRPr dirty="0"/>
          </a:p>
          <a:p>
            <a:pPr marL="171450" marR="0" lvl="0" indent="-171450" algn="l" rtl="0">
              <a:lnSpc>
                <a:spcPct val="100000"/>
              </a:lnSpc>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Using reliable data and information to demonstrate the scale, severity, and urgency of child labour issues in the context, and to argue why child labour should be a priority in the humanitarian response; package information so that the links between the crisis, heightened vulnerability levels, and elevated child labour risk factors are clear; provide information on the severe and harmful consequences of child labour on children; and counter assumptions that child labour issues are caused solely by social norms and “community acceptance” of child labour. </a:t>
            </a:r>
            <a:endParaRPr dirty="0"/>
          </a:p>
          <a:p>
            <a:pPr marL="171450" marR="0" lvl="0" indent="-171450" algn="l" rtl="0">
              <a:lnSpc>
                <a:spcPct val="100000"/>
              </a:lnSpc>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Promoting joint child labour advocacy between sectors by incorporating child labour asks into sector-specific advocacy plans; coordinating advocacy efforts at the local, national, or regional level to highlight key concerns affecting children in child labour campaigns, donor conferences or roundtables; or developing joint advocacy materials, such as thematic briefs, reports or calls to action. </a:t>
            </a:r>
            <a:endParaRPr dirty="0"/>
          </a:p>
          <a:p>
            <a:pPr marL="171450" marR="0" lvl="0" indent="-171450" algn="l" rtl="0">
              <a:lnSpc>
                <a:spcPct val="100000"/>
              </a:lnSpc>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Collaborating with child protection and other sector partners at the global level and other key members of the child labour community</a:t>
            </a:r>
            <a:r>
              <a:rPr lang="en-GB" sz="1200" b="1" dirty="0">
                <a:solidFill>
                  <a:schemeClr val="dk1"/>
                </a:solidFill>
                <a:latin typeface="Calibri"/>
                <a:ea typeface="Calibri"/>
                <a:cs typeface="Calibri"/>
                <a:sym typeface="Calibri"/>
              </a:rPr>
              <a:t> </a:t>
            </a:r>
            <a:r>
              <a:rPr lang="en-GB" sz="1200" dirty="0">
                <a:solidFill>
                  <a:schemeClr val="dk1"/>
                </a:solidFill>
                <a:latin typeface="Calibri"/>
                <a:ea typeface="Calibri"/>
                <a:cs typeface="Calibri"/>
                <a:sym typeface="Calibri"/>
              </a:rPr>
              <a:t>to contribute to the global evidence base for child labour in humanitarian action. </a:t>
            </a:r>
            <a:endParaRPr dirty="0"/>
          </a:p>
          <a:p>
            <a:pPr marL="171450" lvl="0" indent="-95250" algn="l" rtl="0">
              <a:spcBef>
                <a:spcPts val="0"/>
              </a:spcBef>
              <a:spcAft>
                <a:spcPts val="0"/>
              </a:spcAft>
              <a:buClr>
                <a:schemeClr val="dk1"/>
              </a:buClr>
              <a:buSzPts val="1200"/>
              <a:buFont typeface="Arial"/>
              <a:buNone/>
            </a:pPr>
            <a:endParaRPr dirty="0"/>
          </a:p>
        </p:txBody>
      </p:sp>
      <p:sp>
        <p:nvSpPr>
          <p:cNvPr id="362" name="Google Shape;36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It is important to have a good understanding of the norms, views and reasons that children, caregivers, and community members have which leads to the acceptance or support of child labour.</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Communications and advocacy are a key component of effective child labour prevention and response programming in humanitarian settings and can be a powerful tool for empowering working children to be heard.</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All communication and advocacy should be based on evidence and situational analysis in the context, and the children’s legal protection and child labour legal framework. </a:t>
            </a:r>
            <a:endParaRPr dirty="0"/>
          </a:p>
          <a:p>
            <a:pPr marL="171450" lvl="0" indent="-171450" algn="l" rtl="0">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All communication and advocacy should safeguard children and promote their best interests. </a:t>
            </a:r>
            <a:endParaRPr dirty="0"/>
          </a:p>
          <a:p>
            <a:pPr marL="171450" lvl="0" indent="-95250" algn="l" rtl="0">
              <a:spcBef>
                <a:spcPts val="0"/>
              </a:spcBef>
              <a:spcAft>
                <a:spcPts val="0"/>
              </a:spcAft>
              <a:buClr>
                <a:schemeClr val="dk1"/>
              </a:buClr>
              <a:buSzPts val="1200"/>
              <a:buFont typeface="Arial"/>
              <a:buNone/>
            </a:pPr>
            <a:endParaRPr dirty="0"/>
          </a:p>
        </p:txBody>
      </p:sp>
      <p:sp>
        <p:nvSpPr>
          <p:cNvPr id="370" name="Google Shape;37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sz="1200"/>
          </a:p>
        </p:txBody>
      </p:sp>
      <p:sp>
        <p:nvSpPr>
          <p:cNvPr id="239" name="Google Shape;23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are a key component of effective child labour prevention and response programming in humanitarian settings and can be a powerful tool for empowering working children to be heard, and raising awareness about important child labour issues and for influencing actions by a range of duty bearers and rights holders. Where possible, child labour messages and communication strategies should be developed with local coordination structures and cover different topics and communication channels such as text, images, audio, video, social media, and other channels. Communication strategies can target a range of actors, including children, adolescents, parents and caregivers, schools, communities, government and non-government actors, donors, employers, and private sector actors.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56" name="Google Shape;2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Explain that: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Messaging and communication are a key component of effective child labour prevention and response programming in humanitarian settings and can be a powerful tool for empowering working children to be heard, and raising awareness about important child labour issues and for influencing actions by a range of duty bearers and rights holders.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Where possible, child labour messages should be developed with local coordination structures and cover different topics and communication channels such as text, images, audio, video, social media, and other channels.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Communication can target a range of actors, including children, adolescents, parents and caregivers, schools, communities, government and non-government actors, donors, employers, and private sector actors. </a:t>
            </a:r>
            <a:endParaRPr/>
          </a:p>
          <a:p>
            <a:pPr marL="0" lvl="0" indent="0" algn="l" rtl="0">
              <a:spcBef>
                <a:spcPts val="0"/>
              </a:spcBef>
              <a:spcAft>
                <a:spcPts val="0"/>
              </a:spcAft>
              <a:buNone/>
            </a:pPr>
            <a:endParaRPr/>
          </a:p>
        </p:txBody>
      </p:sp>
      <p:sp>
        <p:nvSpPr>
          <p:cNvPr id="262" name="Google Shape;26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Explain that some of the key actions for developing child labour key messages include they should be developed to address key child labour risk factors and promote safe and protective behaviour among children, families, communities, employers, and other duty bearers.</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Messages should be informed by facts which come from the situational analysis on the main child labour risk factors or common causes of harm for children in child labour.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At the community level, messages should be informed by a solid understanding of childhood and cultural norms in the context, and they should be responsive to local (mis-)conceptions around safe and appropriate work for children.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Children, families and key community actors should be engaged in developing culturally sensitive child labour messages.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Where consultation is not possible, messages must be field-tested prior to wider dissemination.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Messaging should be child-friendly and age-appropriate, gender sensitive and inclusive for all at-risk children and their families.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Messages should be adapted for different audiences, issues and contexts such as “hard-to- reach” children or communities, employers, and so on.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Avoid messages that can (re-) traumatise children or that create fear, division or violence. </a:t>
            </a:r>
            <a:endParaRPr/>
          </a:p>
          <a:p>
            <a:pPr marL="0" lvl="0" indent="0" algn="l" rtl="0">
              <a:spcBef>
                <a:spcPts val="0"/>
              </a:spcBef>
              <a:spcAft>
                <a:spcPts val="0"/>
              </a:spcAft>
              <a:buNone/>
            </a:pPr>
            <a:endParaRPr/>
          </a:p>
        </p:txBody>
      </p:sp>
      <p:sp>
        <p:nvSpPr>
          <p:cNvPr id="270" name="Google Shape;27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914400" lvl="2"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78" name="Google Shape;27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a:p>
            <a:pPr marL="0" lvl="0" indent="0" algn="l" rtl="0">
              <a:spcBef>
                <a:spcPts val="0"/>
              </a:spcBef>
              <a:spcAft>
                <a:spcPts val="0"/>
              </a:spcAft>
              <a:buNone/>
            </a:pPr>
            <a:r>
              <a:rPr lang="en-GB" sz="1200">
                <a:solidFill>
                  <a:schemeClr val="dk1"/>
                </a:solidFill>
                <a:latin typeface="Calibri"/>
                <a:ea typeface="Calibri"/>
                <a:cs typeface="Calibri"/>
                <a:sym typeface="Calibri"/>
              </a:rPr>
              <a:t>Explain that a child labour messaging strategy can raise awareness on a range of topics shown on this slide.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Child labour legislation should include the minimum working age, what is considered as child labour, WFCL and hazardous work, and acceptable work for adolescents above the minimum working age.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Child labour risk factors and the harmful impact of children should consider children of different ages, genders, disabilities and other characteristics or aspects of diversity such as schooling, accompaniment status or displacement status, and the importance of education should consider its role in protecting children from child labour and the role it can play in their rehabilitation.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Messages on the role of duty bearers’, and other key stakeholders including employers’ responsibilities should cover their responsibilities to provide and support prevention and response to child labour and its risk factors, as well as on reporting procedures and referral pathways which cover the WFCL, and available services and support. </a:t>
            </a:r>
            <a:endParaRPr/>
          </a:p>
        </p:txBody>
      </p:sp>
      <p:sp>
        <p:nvSpPr>
          <p:cNvPr id="287" name="Google Shape;2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22"/>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5E79"/>
              </a:buClr>
              <a:buSzPts val="4000"/>
              <a:buFont typeface="Helvetica Neue"/>
              <a:buNone/>
              <a:defRPr sz="4000" b="1">
                <a:solidFill>
                  <a:srgbClr val="405E7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 name="Google Shape;14;p22"/>
          <p:cNvPicPr preferRelativeResize="0"/>
          <p:nvPr/>
        </p:nvPicPr>
        <p:blipFill rotWithShape="1">
          <a:blip r:embed="rId2">
            <a:alphaModFix/>
          </a:blip>
          <a:srcRect l="30622" t="-2" r="34584"/>
          <a:stretch/>
        </p:blipFill>
        <p:spPr>
          <a:xfrm>
            <a:off x="0" y="14990"/>
            <a:ext cx="4242216" cy="6858000"/>
          </a:xfrm>
          <a:prstGeom prst="rect">
            <a:avLst/>
          </a:prstGeom>
          <a:noFill/>
          <a:ln>
            <a:noFill/>
          </a:ln>
        </p:spPr>
      </p:pic>
      <p:cxnSp>
        <p:nvCxnSpPr>
          <p:cNvPr id="15" name="Google Shape;15;p22"/>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16" name="Google Shape;16;p22"/>
          <p:cNvPicPr preferRelativeResize="0"/>
          <p:nvPr/>
        </p:nvPicPr>
        <p:blipFill rotWithShape="1">
          <a:blip r:embed="rId3">
            <a:alphaModFix/>
          </a:blip>
          <a:srcRect/>
          <a:stretch/>
        </p:blipFill>
        <p:spPr>
          <a:xfrm>
            <a:off x="4603790" y="3746756"/>
            <a:ext cx="1956048" cy="202866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68"/>
        <p:cNvGrpSpPr/>
        <p:nvPr/>
      </p:nvGrpSpPr>
      <p:grpSpPr>
        <a:xfrm>
          <a:off x="0" y="0"/>
          <a:ext cx="0" cy="0"/>
          <a:chOff x="0" y="0"/>
          <a:chExt cx="0" cy="0"/>
        </a:xfrm>
      </p:grpSpPr>
      <p:sp>
        <p:nvSpPr>
          <p:cNvPr id="69" name="Google Shape;6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1"/>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71" name="Google Shape;71;p31"/>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72" name="Google Shape;72;p31"/>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1"/>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1"/>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75"/>
        <p:cNvGrpSpPr/>
        <p:nvPr/>
      </p:nvGrpSpPr>
      <p:grpSpPr>
        <a:xfrm>
          <a:off x="0" y="0"/>
          <a:ext cx="0" cy="0"/>
          <a:chOff x="0" y="0"/>
          <a:chExt cx="0" cy="0"/>
        </a:xfrm>
      </p:grpSpPr>
      <p:grpSp>
        <p:nvGrpSpPr>
          <p:cNvPr id="76" name="Google Shape;76;p32"/>
          <p:cNvGrpSpPr/>
          <p:nvPr/>
        </p:nvGrpSpPr>
        <p:grpSpPr>
          <a:xfrm>
            <a:off x="0" y="5303520"/>
            <a:ext cx="12192000" cy="1639827"/>
            <a:chOff x="0" y="5303520"/>
            <a:chExt cx="12192000" cy="1639827"/>
          </a:xfrm>
        </p:grpSpPr>
        <p:pic>
          <p:nvPicPr>
            <p:cNvPr id="77" name="Google Shape;77;p32"/>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78" name="Google Shape;78;p32"/>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79" name="Google Shape;79;p3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2"/>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33"/>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4" name="Google Shape;84;p33"/>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3"/>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3"/>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34"/>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34"/>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4"/>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4"/>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92"/>
        <p:cNvGrpSpPr/>
        <p:nvPr/>
      </p:nvGrpSpPr>
      <p:grpSpPr>
        <a:xfrm>
          <a:off x="0" y="0"/>
          <a:ext cx="0" cy="0"/>
          <a:chOff x="0" y="0"/>
          <a:chExt cx="0" cy="0"/>
        </a:xfrm>
      </p:grpSpPr>
      <p:sp>
        <p:nvSpPr>
          <p:cNvPr id="93" name="Google Shape;93;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35"/>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95" name="Google Shape;95;p35"/>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96" name="Google Shape;96;p35"/>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5"/>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5"/>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99"/>
        <p:cNvGrpSpPr/>
        <p:nvPr/>
      </p:nvGrpSpPr>
      <p:grpSpPr>
        <a:xfrm>
          <a:off x="0" y="0"/>
          <a:ext cx="0" cy="0"/>
          <a:chOff x="0" y="0"/>
          <a:chExt cx="0" cy="0"/>
        </a:xfrm>
      </p:grpSpPr>
      <p:sp>
        <p:nvSpPr>
          <p:cNvPr id="100" name="Google Shape;100;p3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1" name="Google Shape;101;p36"/>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2" name="Google Shape;102;p36"/>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36"/>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36"/>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5"/>
        <p:cNvGrpSpPr/>
        <p:nvPr/>
      </p:nvGrpSpPr>
      <p:grpSpPr>
        <a:xfrm>
          <a:off x="0" y="0"/>
          <a:ext cx="0" cy="0"/>
          <a:chOff x="0" y="0"/>
          <a:chExt cx="0" cy="0"/>
        </a:xfrm>
      </p:grpSpPr>
      <p:sp>
        <p:nvSpPr>
          <p:cNvPr id="106" name="Google Shape;106;p3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7" name="Google Shape;107;p37"/>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08" name="Google Shape;108;p37"/>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37"/>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37"/>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1"/>
        <p:cNvGrpSpPr/>
        <p:nvPr/>
      </p:nvGrpSpPr>
      <p:grpSpPr>
        <a:xfrm>
          <a:off x="0" y="0"/>
          <a:ext cx="0" cy="0"/>
          <a:chOff x="0" y="0"/>
          <a:chExt cx="0" cy="0"/>
        </a:xfrm>
      </p:grpSpPr>
      <p:sp>
        <p:nvSpPr>
          <p:cNvPr id="112" name="Google Shape;112;p3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3" name="Google Shape;113;p38"/>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4" name="Google Shape;114;p38"/>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38"/>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8"/>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17"/>
        <p:cNvGrpSpPr/>
        <p:nvPr/>
      </p:nvGrpSpPr>
      <p:grpSpPr>
        <a:xfrm>
          <a:off x="0" y="0"/>
          <a:ext cx="0" cy="0"/>
          <a:chOff x="0" y="0"/>
          <a:chExt cx="0" cy="0"/>
        </a:xfrm>
      </p:grpSpPr>
      <p:grpSp>
        <p:nvGrpSpPr>
          <p:cNvPr id="118" name="Google Shape;118;p39"/>
          <p:cNvGrpSpPr/>
          <p:nvPr/>
        </p:nvGrpSpPr>
        <p:grpSpPr>
          <a:xfrm>
            <a:off x="0" y="5303520"/>
            <a:ext cx="12192000" cy="1639827"/>
            <a:chOff x="0" y="5303520"/>
            <a:chExt cx="12192000" cy="1639827"/>
          </a:xfrm>
        </p:grpSpPr>
        <p:pic>
          <p:nvPicPr>
            <p:cNvPr id="119" name="Google Shape;119;p39"/>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20" name="Google Shape;120;p39"/>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21" name="Google Shape;121;p3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9"/>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39"/>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24"/>
        <p:cNvGrpSpPr/>
        <p:nvPr/>
      </p:nvGrpSpPr>
      <p:grpSpPr>
        <a:xfrm>
          <a:off x="0" y="0"/>
          <a:ext cx="0" cy="0"/>
          <a:chOff x="0" y="0"/>
          <a:chExt cx="0" cy="0"/>
        </a:xfrm>
      </p:grpSpPr>
      <p:sp>
        <p:nvSpPr>
          <p:cNvPr id="125" name="Google Shape;125;p4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40"/>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40"/>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28" name="Google Shape;128;p40"/>
          <p:cNvGrpSpPr/>
          <p:nvPr/>
        </p:nvGrpSpPr>
        <p:grpSpPr>
          <a:xfrm>
            <a:off x="0" y="5303520"/>
            <a:ext cx="12192000" cy="1639827"/>
            <a:chOff x="0" y="5303520"/>
            <a:chExt cx="12192000" cy="1639827"/>
          </a:xfrm>
        </p:grpSpPr>
        <p:pic>
          <p:nvPicPr>
            <p:cNvPr id="129" name="Google Shape;129;p40"/>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0"/>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3"/>
          <p:cNvSpPr/>
          <p:nvPr/>
        </p:nvSpPr>
        <p:spPr>
          <a:xfrm>
            <a:off x="0" y="0"/>
            <a:ext cx="12192000" cy="6858000"/>
          </a:xfrm>
          <a:prstGeom prst="rect">
            <a:avLst/>
          </a:prstGeom>
          <a:solidFill>
            <a:srgbClr val="026794">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3"/>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3"/>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3"/>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131"/>
        <p:cNvGrpSpPr/>
        <p:nvPr/>
      </p:nvGrpSpPr>
      <p:grpSpPr>
        <a:xfrm>
          <a:off x="0" y="0"/>
          <a:ext cx="0" cy="0"/>
          <a:chOff x="0" y="0"/>
          <a:chExt cx="0" cy="0"/>
        </a:xfrm>
      </p:grpSpPr>
      <p:grpSp>
        <p:nvGrpSpPr>
          <p:cNvPr id="132" name="Google Shape;132;p41"/>
          <p:cNvGrpSpPr/>
          <p:nvPr/>
        </p:nvGrpSpPr>
        <p:grpSpPr>
          <a:xfrm>
            <a:off x="0" y="5303520"/>
            <a:ext cx="12192000" cy="1639827"/>
            <a:chOff x="0" y="5303520"/>
            <a:chExt cx="12192000" cy="1639827"/>
          </a:xfrm>
        </p:grpSpPr>
        <p:pic>
          <p:nvPicPr>
            <p:cNvPr id="133" name="Google Shape;133;p41"/>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4" name="Google Shape;134;p41"/>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5" name="Google Shape;135;p41"/>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1"/>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1"/>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38"/>
        <p:cNvGrpSpPr/>
        <p:nvPr/>
      </p:nvGrpSpPr>
      <p:grpSpPr>
        <a:xfrm>
          <a:off x="0" y="0"/>
          <a:ext cx="0" cy="0"/>
          <a:chOff x="0" y="0"/>
          <a:chExt cx="0" cy="0"/>
        </a:xfrm>
      </p:grpSpPr>
      <p:sp>
        <p:nvSpPr>
          <p:cNvPr id="139" name="Google Shape;139;p42"/>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40" name="Google Shape;140;p42"/>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41" name="Google Shape;141;p42"/>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42"/>
          <p:cNvSpPr>
            <a:spLocks noGrp="1"/>
          </p:cNvSpPr>
          <p:nvPr>
            <p:ph type="pic" idx="2"/>
          </p:nvPr>
        </p:nvSpPr>
        <p:spPr>
          <a:xfrm>
            <a:off x="0" y="0"/>
            <a:ext cx="4340225" cy="6858000"/>
          </a:xfrm>
          <a:prstGeom prst="rect">
            <a:avLst/>
          </a:prstGeom>
          <a:noFill/>
          <a:ln>
            <a:noFill/>
          </a:ln>
        </p:spPr>
      </p:sp>
      <p:sp>
        <p:nvSpPr>
          <p:cNvPr id="143" name="Google Shape;143;p42"/>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44"/>
        <p:cNvGrpSpPr/>
        <p:nvPr/>
      </p:nvGrpSpPr>
      <p:grpSpPr>
        <a:xfrm>
          <a:off x="0" y="0"/>
          <a:ext cx="0" cy="0"/>
          <a:chOff x="0" y="0"/>
          <a:chExt cx="0" cy="0"/>
        </a:xfrm>
      </p:grpSpPr>
      <p:sp>
        <p:nvSpPr>
          <p:cNvPr id="145" name="Google Shape;145;p43"/>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46" name="Google Shape;146;p43"/>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47" name="Google Shape;147;p43"/>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Google Shape;148;p43"/>
          <p:cNvSpPr>
            <a:spLocks noGrp="1"/>
          </p:cNvSpPr>
          <p:nvPr>
            <p:ph type="pic" idx="2"/>
          </p:nvPr>
        </p:nvSpPr>
        <p:spPr>
          <a:xfrm>
            <a:off x="0" y="0"/>
            <a:ext cx="4340225" cy="6858000"/>
          </a:xfrm>
          <a:prstGeom prst="rect">
            <a:avLst/>
          </a:prstGeom>
          <a:noFill/>
          <a:ln>
            <a:noFill/>
          </a:ln>
        </p:spPr>
      </p:sp>
      <p:sp>
        <p:nvSpPr>
          <p:cNvPr id="149" name="Google Shape;149;p43"/>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50"/>
        <p:cNvGrpSpPr/>
        <p:nvPr/>
      </p:nvGrpSpPr>
      <p:grpSpPr>
        <a:xfrm>
          <a:off x="0" y="0"/>
          <a:ext cx="0" cy="0"/>
          <a:chOff x="0" y="0"/>
          <a:chExt cx="0" cy="0"/>
        </a:xfrm>
      </p:grpSpPr>
      <p:sp>
        <p:nvSpPr>
          <p:cNvPr id="151" name="Google Shape;151;p44"/>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52" name="Google Shape;152;p44"/>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53" name="Google Shape;153;p44"/>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44"/>
          <p:cNvSpPr>
            <a:spLocks noGrp="1"/>
          </p:cNvSpPr>
          <p:nvPr>
            <p:ph type="pic" idx="2"/>
          </p:nvPr>
        </p:nvSpPr>
        <p:spPr>
          <a:xfrm>
            <a:off x="0" y="0"/>
            <a:ext cx="4340225" cy="6858000"/>
          </a:xfrm>
          <a:prstGeom prst="rect">
            <a:avLst/>
          </a:prstGeom>
          <a:noFill/>
          <a:ln>
            <a:noFill/>
          </a:ln>
        </p:spPr>
      </p:sp>
      <p:sp>
        <p:nvSpPr>
          <p:cNvPr id="155" name="Google Shape;155;p44"/>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56"/>
        <p:cNvGrpSpPr/>
        <p:nvPr/>
      </p:nvGrpSpPr>
      <p:grpSpPr>
        <a:xfrm>
          <a:off x="0" y="0"/>
          <a:ext cx="0" cy="0"/>
          <a:chOff x="0" y="0"/>
          <a:chExt cx="0" cy="0"/>
        </a:xfrm>
      </p:grpSpPr>
      <p:sp>
        <p:nvSpPr>
          <p:cNvPr id="157" name="Google Shape;157;p4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58" name="Google Shape;158;p45"/>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59" name="Google Shape;159;p45"/>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0" name="Google Shape;160;p45"/>
          <p:cNvSpPr>
            <a:spLocks noGrp="1"/>
          </p:cNvSpPr>
          <p:nvPr>
            <p:ph type="pic" idx="2"/>
          </p:nvPr>
        </p:nvSpPr>
        <p:spPr>
          <a:xfrm>
            <a:off x="0" y="0"/>
            <a:ext cx="4340225" cy="6858000"/>
          </a:xfrm>
          <a:prstGeom prst="rect">
            <a:avLst/>
          </a:prstGeom>
          <a:noFill/>
          <a:ln>
            <a:noFill/>
          </a:ln>
        </p:spPr>
      </p:sp>
      <p:sp>
        <p:nvSpPr>
          <p:cNvPr id="161" name="Google Shape;161;p4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62"/>
        <p:cNvGrpSpPr/>
        <p:nvPr/>
      </p:nvGrpSpPr>
      <p:grpSpPr>
        <a:xfrm>
          <a:off x="0" y="0"/>
          <a:ext cx="0" cy="0"/>
          <a:chOff x="0" y="0"/>
          <a:chExt cx="0" cy="0"/>
        </a:xfrm>
      </p:grpSpPr>
      <p:sp>
        <p:nvSpPr>
          <p:cNvPr id="163" name="Google Shape;163;p46"/>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64" name="Google Shape;164;p46"/>
          <p:cNvGrpSpPr/>
          <p:nvPr/>
        </p:nvGrpSpPr>
        <p:grpSpPr>
          <a:xfrm>
            <a:off x="-208788" y="0"/>
            <a:ext cx="12609576" cy="2174490"/>
            <a:chOff x="0" y="5043119"/>
            <a:chExt cx="12192000" cy="1814883"/>
          </a:xfrm>
        </p:grpSpPr>
        <p:pic>
          <p:nvPicPr>
            <p:cNvPr id="165" name="Google Shape;165;p46"/>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66" name="Google Shape;166;p46"/>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67" name="Google Shape;167;p46"/>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8" name="Google Shape;168;p46"/>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46"/>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46"/>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46"/>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46"/>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46"/>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46"/>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75"/>
        <p:cNvGrpSpPr/>
        <p:nvPr/>
      </p:nvGrpSpPr>
      <p:grpSpPr>
        <a:xfrm>
          <a:off x="0" y="0"/>
          <a:ext cx="0" cy="0"/>
          <a:chOff x="0" y="0"/>
          <a:chExt cx="0" cy="0"/>
        </a:xfrm>
      </p:grpSpPr>
      <p:sp>
        <p:nvSpPr>
          <p:cNvPr id="176" name="Google Shape;176;p47"/>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77" name="Google Shape;177;p47"/>
          <p:cNvGrpSpPr/>
          <p:nvPr/>
        </p:nvGrpSpPr>
        <p:grpSpPr>
          <a:xfrm>
            <a:off x="-208788" y="0"/>
            <a:ext cx="12609576" cy="2174490"/>
            <a:chOff x="0" y="5043119"/>
            <a:chExt cx="12192000" cy="1814883"/>
          </a:xfrm>
        </p:grpSpPr>
        <p:pic>
          <p:nvPicPr>
            <p:cNvPr id="178" name="Google Shape;178;p47"/>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9" name="Google Shape;179;p47"/>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0" name="Google Shape;180;p47"/>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1" name="Google Shape;181;p47"/>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47"/>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47"/>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47"/>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47"/>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47"/>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47"/>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88"/>
        <p:cNvGrpSpPr/>
        <p:nvPr/>
      </p:nvGrpSpPr>
      <p:grpSpPr>
        <a:xfrm>
          <a:off x="0" y="0"/>
          <a:ext cx="0" cy="0"/>
          <a:chOff x="0" y="0"/>
          <a:chExt cx="0" cy="0"/>
        </a:xfrm>
      </p:grpSpPr>
      <p:sp>
        <p:nvSpPr>
          <p:cNvPr id="189" name="Google Shape;189;p48"/>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90" name="Google Shape;190;p48"/>
          <p:cNvGrpSpPr/>
          <p:nvPr/>
        </p:nvGrpSpPr>
        <p:grpSpPr>
          <a:xfrm>
            <a:off x="-208788" y="0"/>
            <a:ext cx="12609576" cy="2174490"/>
            <a:chOff x="0" y="5043119"/>
            <a:chExt cx="12192000" cy="1814883"/>
          </a:xfrm>
        </p:grpSpPr>
        <p:pic>
          <p:nvPicPr>
            <p:cNvPr id="191" name="Google Shape;191;p48"/>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92" name="Google Shape;192;p48"/>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93" name="Google Shape;193;p48"/>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94" name="Google Shape;194;p48"/>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48"/>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48"/>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48"/>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48"/>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48"/>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48"/>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201"/>
        <p:cNvGrpSpPr/>
        <p:nvPr/>
      </p:nvGrpSpPr>
      <p:grpSpPr>
        <a:xfrm>
          <a:off x="0" y="0"/>
          <a:ext cx="0" cy="0"/>
          <a:chOff x="0" y="0"/>
          <a:chExt cx="0" cy="0"/>
        </a:xfrm>
      </p:grpSpPr>
      <p:sp>
        <p:nvSpPr>
          <p:cNvPr id="202" name="Google Shape;202;p49"/>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03" name="Google Shape;203;p49"/>
          <p:cNvGrpSpPr/>
          <p:nvPr/>
        </p:nvGrpSpPr>
        <p:grpSpPr>
          <a:xfrm>
            <a:off x="-208788" y="0"/>
            <a:ext cx="12609576" cy="2174490"/>
            <a:chOff x="0" y="5043119"/>
            <a:chExt cx="12192000" cy="1814883"/>
          </a:xfrm>
        </p:grpSpPr>
        <p:pic>
          <p:nvPicPr>
            <p:cNvPr id="204" name="Google Shape;204;p49"/>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205" name="Google Shape;205;p49"/>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206" name="Google Shape;206;p49"/>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207" name="Google Shape;207;p49"/>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49"/>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49"/>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49"/>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49"/>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49"/>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49"/>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214"/>
        <p:cNvGrpSpPr/>
        <p:nvPr/>
      </p:nvGrpSpPr>
      <p:grpSpPr>
        <a:xfrm>
          <a:off x="0" y="0"/>
          <a:ext cx="0" cy="0"/>
          <a:chOff x="0" y="0"/>
          <a:chExt cx="0" cy="0"/>
        </a:xfrm>
      </p:grpSpPr>
      <p:sp>
        <p:nvSpPr>
          <p:cNvPr id="215" name="Google Shape;215;p50"/>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6" name="Google Shape;216;p50"/>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7" name="Google Shape;217;p50"/>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8" name="Google Shape;218;p50"/>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0"/>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0"/>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24"/>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24"/>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4"/>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4"/>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9" name="Google Shape;29;p2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30" name="Google Shape;30;p2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2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33"/>
        <p:cNvGrpSpPr/>
        <p:nvPr/>
      </p:nvGrpSpPr>
      <p:grpSpPr>
        <a:xfrm>
          <a:off x="0" y="0"/>
          <a:ext cx="0" cy="0"/>
          <a:chOff x="0" y="0"/>
          <a:chExt cx="0" cy="0"/>
        </a:xfrm>
      </p:grpSpPr>
      <p:sp>
        <p:nvSpPr>
          <p:cNvPr id="34" name="Google Shape;34;p26"/>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35;p26"/>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26"/>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7" name="Google Shape;37;p26"/>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38" name="Google Shape;38;p26"/>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6"/>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0"/>
        <p:cNvGrpSpPr/>
        <p:nvPr/>
      </p:nvGrpSpPr>
      <p:grpSpPr>
        <a:xfrm>
          <a:off x="0" y="0"/>
          <a:ext cx="0" cy="0"/>
          <a:chOff x="0" y="0"/>
          <a:chExt cx="0" cy="0"/>
        </a:xfrm>
      </p:grpSpPr>
      <p:sp>
        <p:nvSpPr>
          <p:cNvPr id="41" name="Google Shape;4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27"/>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3" name="Google Shape;43;p27"/>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4" name="Google Shape;44;p27"/>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7"/>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47"/>
        <p:cNvGrpSpPr/>
        <p:nvPr/>
      </p:nvGrpSpPr>
      <p:grpSpPr>
        <a:xfrm>
          <a:off x="0" y="0"/>
          <a:ext cx="0" cy="0"/>
          <a:chOff x="0" y="0"/>
          <a:chExt cx="0" cy="0"/>
        </a:xfrm>
      </p:grpSpPr>
      <p:sp>
        <p:nvSpPr>
          <p:cNvPr id="48" name="Google Shape;48;p28"/>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28"/>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 name="Google Shape;50;p28"/>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1" name="Google Shape;51;p28"/>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52" name="Google Shape;52;p28"/>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8"/>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29"/>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57" name="Google Shape;57;p29"/>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58" name="Google Shape;58;p29"/>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9"/>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a:solidFill>
                  <a:schemeClr val="dk1"/>
                </a:solidFill>
              </a:defRPr>
            </a:lvl1pPr>
            <a:lvl2pPr marL="914400" lvl="1" indent="-381000" algn="l">
              <a:lnSpc>
                <a:spcPct val="90000"/>
              </a:lnSpc>
              <a:spcBef>
                <a:spcPts val="500"/>
              </a:spcBef>
              <a:spcAft>
                <a:spcPts val="0"/>
              </a:spcAft>
              <a:buClr>
                <a:schemeClr val="accent4"/>
              </a:buClr>
              <a:buSzPts val="2400"/>
              <a:buChar char="•"/>
              <a:defRPr>
                <a:solidFill>
                  <a:schemeClr val="dk1"/>
                </a:solidFill>
              </a:defRPr>
            </a:lvl2pPr>
            <a:lvl3pPr marL="1371600" lvl="2" indent="-355600" algn="l">
              <a:lnSpc>
                <a:spcPct val="90000"/>
              </a:lnSpc>
              <a:spcBef>
                <a:spcPts val="500"/>
              </a:spcBef>
              <a:spcAft>
                <a:spcPts val="0"/>
              </a:spcAft>
              <a:buClr>
                <a:schemeClr val="accent4"/>
              </a:buClr>
              <a:buSzPts val="2000"/>
              <a:buChar char="•"/>
              <a:defRPr>
                <a:solidFill>
                  <a:schemeClr val="dk1"/>
                </a:solidFill>
              </a:defRPr>
            </a:lvl3pPr>
            <a:lvl4pPr marL="1828800" lvl="3" indent="-342900" algn="l">
              <a:lnSpc>
                <a:spcPct val="90000"/>
              </a:lnSpc>
              <a:spcBef>
                <a:spcPts val="500"/>
              </a:spcBef>
              <a:spcAft>
                <a:spcPts val="0"/>
              </a:spcAft>
              <a:buClr>
                <a:schemeClr val="accent4"/>
              </a:buClr>
              <a:buSzPts val="1800"/>
              <a:buChar char="•"/>
              <a:defRPr>
                <a:solidFill>
                  <a:schemeClr val="dk1"/>
                </a:solidFill>
              </a:defRPr>
            </a:lvl4pPr>
            <a:lvl5pPr marL="2286000" lvl="4" indent="-342900" algn="l">
              <a:lnSpc>
                <a:spcPct val="90000"/>
              </a:lnSpc>
              <a:spcBef>
                <a:spcPts val="500"/>
              </a:spcBef>
              <a:spcAft>
                <a:spcPts val="0"/>
              </a:spcAft>
              <a:buClr>
                <a:schemeClr val="accent4"/>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9"/>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61"/>
        <p:cNvGrpSpPr/>
        <p:nvPr/>
      </p:nvGrpSpPr>
      <p:grpSpPr>
        <a:xfrm>
          <a:off x="0" y="0"/>
          <a:ext cx="0" cy="0"/>
          <a:chOff x="0" y="0"/>
          <a:chExt cx="0" cy="0"/>
        </a:xfrm>
      </p:grpSpPr>
      <p:sp>
        <p:nvSpPr>
          <p:cNvPr id="62" name="Google Shape;62;p30"/>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 name="Google Shape;63;p30"/>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 name="Google Shape;64;p30"/>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5" name="Google Shape;65;p30"/>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66" name="Google Shape;66;p30"/>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
          <p:cNvSpPr/>
          <p:nvPr/>
        </p:nvSpPr>
        <p:spPr>
          <a:xfrm>
            <a:off x="4512366" y="3588025"/>
            <a:ext cx="7679634" cy="2911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7" name="Google Shape;227;p1"/>
          <p:cNvPicPr preferRelativeResize="0"/>
          <p:nvPr/>
        </p:nvPicPr>
        <p:blipFill rotWithShape="1">
          <a:blip r:embed="rId3">
            <a:alphaModFix/>
          </a:blip>
          <a:srcRect/>
          <a:stretch/>
        </p:blipFill>
        <p:spPr>
          <a:xfrm>
            <a:off x="4512366" y="4323522"/>
            <a:ext cx="7629434" cy="2175836"/>
          </a:xfrm>
          <a:prstGeom prst="rect">
            <a:avLst/>
          </a:prstGeom>
          <a:noFill/>
          <a:ln>
            <a:noFill/>
          </a:ln>
        </p:spPr>
      </p:pic>
      <p:sp>
        <p:nvSpPr>
          <p:cNvPr id="228" name="Google Shape;228;p1"/>
          <p:cNvSpPr txBox="1"/>
          <p:nvPr/>
        </p:nvSpPr>
        <p:spPr>
          <a:xfrm>
            <a:off x="5036708" y="358642"/>
            <a:ext cx="6580750" cy="2156254"/>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5B2B4"/>
              </a:buClr>
              <a:buSzPts val="4400"/>
              <a:buFont typeface="Arial"/>
              <a:buNone/>
            </a:pPr>
            <a:r>
              <a:rPr lang="en-GB" sz="4400" b="1" i="0" u="none" strike="noStrike" cap="none">
                <a:solidFill>
                  <a:srgbClr val="35B2B4"/>
                </a:solidFill>
                <a:latin typeface="Helvetica Neue"/>
                <a:ea typeface="Helvetica Neue"/>
                <a:cs typeface="Helvetica Neue"/>
                <a:sym typeface="Helvetica Neue"/>
              </a:rPr>
              <a:t>TRAINING PACKAGE </a:t>
            </a:r>
            <a:endParaRPr/>
          </a:p>
          <a:p>
            <a:pPr marL="0" marR="0" lvl="0" indent="0" algn="r" rtl="0">
              <a:lnSpc>
                <a:spcPct val="90000"/>
              </a:lnSpc>
              <a:spcBef>
                <a:spcPts val="1000"/>
              </a:spcBef>
              <a:spcAft>
                <a:spcPts val="0"/>
              </a:spcAft>
              <a:buClr>
                <a:schemeClr val="dk1"/>
              </a:buClr>
              <a:buSzPts val="3600"/>
              <a:buFont typeface="Arial"/>
              <a:buNone/>
            </a:pPr>
            <a:endParaRPr sz="3600" b="1" i="0" u="none" strike="noStrike" cap="none">
              <a:solidFill>
                <a:srgbClr val="405E79"/>
              </a:solidFill>
              <a:latin typeface="Helvetica Neue"/>
              <a:ea typeface="Helvetica Neue"/>
              <a:cs typeface="Helvetica Neue"/>
              <a:sym typeface="Helvetica Neue"/>
            </a:endParaRPr>
          </a:p>
          <a:p>
            <a:pPr marL="0" marR="0" lvl="0" indent="0" algn="r" rtl="0">
              <a:lnSpc>
                <a:spcPct val="90000"/>
              </a:lnSpc>
              <a:spcBef>
                <a:spcPts val="1000"/>
              </a:spcBef>
              <a:spcAft>
                <a:spcPts val="0"/>
              </a:spcAft>
              <a:buClr>
                <a:srgbClr val="AC6B97"/>
              </a:buClr>
              <a:buSzPts val="3600"/>
              <a:buFont typeface="Arial"/>
              <a:buNone/>
            </a:pPr>
            <a:r>
              <a:rPr lang="en-GB" sz="3600" b="1" i="0" u="none" strike="noStrike" cap="none">
                <a:solidFill>
                  <a:srgbClr val="AC6B97"/>
                </a:solidFill>
                <a:latin typeface="Helvetica Neue"/>
                <a:ea typeface="Helvetica Neue"/>
                <a:cs typeface="Helvetica Neue"/>
                <a:sym typeface="Helvetica Neue"/>
              </a:rPr>
              <a:t>INTERAGENCY TOOLKIT: PREVENTING AND RESPONDING TO CHILD LABOUR IN HUMANITARIAN ACTION  </a:t>
            </a:r>
            <a:endParaRPr sz="3600" b="1" i="0" u="none" strike="noStrike" cap="none">
              <a:solidFill>
                <a:srgbClr val="AC6B97"/>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0"/>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Helvetica Neue"/>
              <a:buNone/>
            </a:pPr>
            <a:r>
              <a:rPr lang="en-GB">
                <a:latin typeface="Helvetica Neue"/>
                <a:ea typeface="Helvetica Neue"/>
                <a:cs typeface="Helvetica Neue"/>
                <a:sym typeface="Helvetica Neue"/>
              </a:rPr>
              <a:t>DEVELOPING COMMUNICATION &amp;  ME</a:t>
            </a:r>
            <a:r>
              <a:rPr lang="en-GB"/>
              <a:t>SSAGING STRATEGIES ON</a:t>
            </a:r>
            <a:br>
              <a:rPr lang="en-GB"/>
            </a:br>
            <a:r>
              <a:rPr lang="en-GB"/>
              <a:t> CHILD LABOUR</a:t>
            </a:r>
            <a:br>
              <a:rPr lang="en-GB"/>
            </a:b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1"/>
          <p:cNvSpPr txBox="1">
            <a:spLocks noGrp="1"/>
          </p:cNvSpPr>
          <p:nvPr>
            <p:ph type="body" idx="2"/>
          </p:nvPr>
        </p:nvSpPr>
        <p:spPr>
          <a:xfrm>
            <a:off x="4100512" y="2038270"/>
            <a:ext cx="7443787" cy="405228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4"/>
              </a:buClr>
              <a:buSzPts val="2800"/>
              <a:buChar char="•"/>
            </a:pPr>
            <a:r>
              <a:rPr lang="en-GB" dirty="0"/>
              <a:t>An understanding of child labour legal framework and child rights</a:t>
            </a:r>
            <a:endParaRPr dirty="0"/>
          </a:p>
          <a:p>
            <a:pPr marL="228600" lvl="0" indent="-228600" algn="l" rtl="0">
              <a:lnSpc>
                <a:spcPct val="90000"/>
              </a:lnSpc>
              <a:spcBef>
                <a:spcPts val="1000"/>
              </a:spcBef>
              <a:spcAft>
                <a:spcPts val="0"/>
              </a:spcAft>
              <a:buClr>
                <a:schemeClr val="accent4"/>
              </a:buClr>
              <a:buSzPts val="2800"/>
              <a:buChar char="•"/>
            </a:pPr>
            <a:r>
              <a:rPr lang="en-GB" dirty="0"/>
              <a:t>Different target groups </a:t>
            </a:r>
            <a:endParaRPr dirty="0"/>
          </a:p>
          <a:p>
            <a:pPr marL="228600" lvl="0" indent="-228600" algn="l" rtl="0">
              <a:lnSpc>
                <a:spcPct val="90000"/>
              </a:lnSpc>
              <a:spcBef>
                <a:spcPts val="1000"/>
              </a:spcBef>
              <a:spcAft>
                <a:spcPts val="0"/>
              </a:spcAft>
              <a:buClr>
                <a:schemeClr val="accent4"/>
              </a:buClr>
              <a:buSzPts val="2800"/>
              <a:buChar char="•"/>
            </a:pPr>
            <a:r>
              <a:rPr lang="en-GB" dirty="0"/>
              <a:t>Adapting and delivering messages using different methodologies</a:t>
            </a:r>
            <a:endParaRPr dirty="0"/>
          </a:p>
          <a:p>
            <a:pPr marL="228600" lvl="0" indent="-228600" algn="l" rtl="0">
              <a:lnSpc>
                <a:spcPct val="90000"/>
              </a:lnSpc>
              <a:spcBef>
                <a:spcPts val="1000"/>
              </a:spcBef>
              <a:spcAft>
                <a:spcPts val="0"/>
              </a:spcAft>
              <a:buClr>
                <a:schemeClr val="accent4"/>
              </a:buClr>
              <a:buSzPts val="2800"/>
              <a:buChar char="•"/>
            </a:pPr>
            <a:r>
              <a:rPr lang="en-GB" dirty="0"/>
              <a:t>Available communication methods and channels and related procedures </a:t>
            </a:r>
            <a:endParaRPr dirty="0"/>
          </a:p>
          <a:p>
            <a:pPr marL="228600" lvl="0" indent="-50800" algn="l" rtl="0">
              <a:lnSpc>
                <a:spcPct val="90000"/>
              </a:lnSpc>
              <a:spcBef>
                <a:spcPts val="1000"/>
              </a:spcBef>
              <a:spcAft>
                <a:spcPts val="0"/>
              </a:spcAft>
              <a:buClr>
                <a:schemeClr val="accent4"/>
              </a:buClr>
              <a:buSzPts val="2800"/>
              <a:buNone/>
            </a:pPr>
            <a:endParaRPr dirty="0"/>
          </a:p>
          <a:p>
            <a:pPr marL="228600" lvl="0" indent="-50800" algn="l" rtl="0">
              <a:lnSpc>
                <a:spcPct val="90000"/>
              </a:lnSpc>
              <a:spcBef>
                <a:spcPts val="1000"/>
              </a:spcBef>
              <a:spcAft>
                <a:spcPts val="0"/>
              </a:spcAft>
              <a:buClr>
                <a:schemeClr val="accent4"/>
              </a:buClr>
              <a:buSzPts val="2800"/>
              <a:buNone/>
            </a:pPr>
            <a:endParaRPr i="1" dirty="0"/>
          </a:p>
          <a:p>
            <a:pPr marL="228600" lvl="0" indent="-50800" algn="l" rtl="0">
              <a:lnSpc>
                <a:spcPct val="90000"/>
              </a:lnSpc>
              <a:spcBef>
                <a:spcPts val="1000"/>
              </a:spcBef>
              <a:spcAft>
                <a:spcPts val="0"/>
              </a:spcAft>
              <a:buClr>
                <a:schemeClr val="accent4"/>
              </a:buClr>
              <a:buSzPts val="2800"/>
              <a:buNone/>
            </a:pPr>
            <a:endParaRPr dirty="0"/>
          </a:p>
        </p:txBody>
      </p:sp>
      <p:sp>
        <p:nvSpPr>
          <p:cNvPr id="303" name="Google Shape;303;p11"/>
          <p:cNvSpPr txBox="1">
            <a:spLocks noGrp="1"/>
          </p:cNvSpPr>
          <p:nvPr>
            <p:ph type="body" idx="3"/>
          </p:nvPr>
        </p:nvSpPr>
        <p:spPr>
          <a:xfrm>
            <a:off x="114300" y="599152"/>
            <a:ext cx="3657599"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000"/>
              <a:buNone/>
            </a:pPr>
            <a:r>
              <a:rPr lang="en-GB" sz="3000" dirty="0">
                <a:latin typeface="Helvetica Neue"/>
                <a:ea typeface="Helvetica Neue"/>
                <a:cs typeface="Helvetica Neue"/>
                <a:sym typeface="Helvetica Neue"/>
              </a:rPr>
              <a:t>DEVELOPING CHILD LABOUR MESSAGING AND </a:t>
            </a:r>
            <a:r>
              <a:rPr lang="en-GB" sz="3000" dirty="0"/>
              <a:t>AWARENESS- RAISING STRATEGIES </a:t>
            </a:r>
            <a:endParaRPr dirty="0"/>
          </a:p>
          <a:p>
            <a:pPr marL="0" lvl="0" indent="0" algn="l" rtl="0">
              <a:lnSpc>
                <a:spcPct val="90000"/>
              </a:lnSpc>
              <a:spcBef>
                <a:spcPts val="1000"/>
              </a:spcBef>
              <a:spcAft>
                <a:spcPts val="0"/>
              </a:spcAft>
              <a:buClr>
                <a:schemeClr val="lt1"/>
              </a:buClr>
              <a:buSzPts val="3600"/>
              <a:buNone/>
            </a:pPr>
            <a:endParaRPr dirty="0"/>
          </a:p>
        </p:txBody>
      </p:sp>
      <p:sp>
        <p:nvSpPr>
          <p:cNvPr id="304" name="Google Shape;304;p11"/>
          <p:cNvSpPr txBox="1"/>
          <p:nvPr/>
        </p:nvSpPr>
        <p:spPr>
          <a:xfrm>
            <a:off x="4171949" y="886976"/>
            <a:ext cx="7300912" cy="57564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35B2B4"/>
              </a:buClr>
              <a:buSzPts val="3000"/>
              <a:buFont typeface="Arial"/>
              <a:buNone/>
            </a:pPr>
            <a:r>
              <a:rPr lang="en-GB" sz="3000" b="1" i="0" u="none" strike="noStrike" cap="none" dirty="0">
                <a:solidFill>
                  <a:srgbClr val="35B2B4"/>
                </a:solidFill>
                <a:latin typeface="Helvetica Neue"/>
                <a:ea typeface="Helvetica Neue"/>
                <a:cs typeface="Helvetica Neue"/>
                <a:sym typeface="Helvetica Neue"/>
              </a:rPr>
              <a:t>A MESSAGING STRATEGY SHOULD INCLUDE: </a:t>
            </a:r>
            <a:endParaRPr dirty="0"/>
          </a:p>
          <a:p>
            <a:pPr marL="0" marR="0" lvl="0" indent="0" algn="l" rtl="0">
              <a:lnSpc>
                <a:spcPct val="90000"/>
              </a:lnSpc>
              <a:spcBef>
                <a:spcPts val="1000"/>
              </a:spcBef>
              <a:spcAft>
                <a:spcPts val="0"/>
              </a:spcAft>
              <a:buClr>
                <a:schemeClr val="accent2"/>
              </a:buClr>
              <a:buSzPts val="3000"/>
              <a:buFont typeface="Arial"/>
              <a:buNone/>
            </a:pPr>
            <a:endParaRPr sz="3000" b="1" i="0" u="none" strike="noStrike" cap="none" dirty="0">
              <a:solidFill>
                <a:schemeClr val="accent2"/>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2"/>
          <p:cNvSpPr txBox="1">
            <a:spLocks noGrp="1"/>
          </p:cNvSpPr>
          <p:nvPr>
            <p:ph type="body" idx="2"/>
          </p:nvPr>
        </p:nvSpPr>
        <p:spPr>
          <a:xfrm>
            <a:off x="4100513" y="1126671"/>
            <a:ext cx="7587904" cy="558437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4"/>
              </a:buClr>
              <a:buSzPts val="2800"/>
              <a:buChar char="•"/>
            </a:pPr>
            <a:r>
              <a:rPr lang="en-GB" dirty="0"/>
              <a:t>Contribute to an overall strategy on CL</a:t>
            </a:r>
            <a:endParaRPr dirty="0"/>
          </a:p>
          <a:p>
            <a:pPr marL="228600" lvl="0" indent="-228600" algn="l" rtl="0">
              <a:lnSpc>
                <a:spcPct val="90000"/>
              </a:lnSpc>
              <a:spcBef>
                <a:spcPts val="1000"/>
              </a:spcBef>
              <a:spcAft>
                <a:spcPts val="0"/>
              </a:spcAft>
              <a:buClr>
                <a:schemeClr val="accent4"/>
              </a:buClr>
              <a:buSzPts val="2800"/>
              <a:buChar char="•"/>
            </a:pPr>
            <a:r>
              <a:rPr lang="en-GB" dirty="0"/>
              <a:t>Work with key actors to develop and disseminate </a:t>
            </a:r>
            <a:endParaRPr dirty="0"/>
          </a:p>
          <a:p>
            <a:pPr marL="228600" lvl="0" indent="-228600" algn="l" rtl="0">
              <a:lnSpc>
                <a:spcPct val="90000"/>
              </a:lnSpc>
              <a:spcBef>
                <a:spcPts val="1000"/>
              </a:spcBef>
              <a:spcAft>
                <a:spcPts val="0"/>
              </a:spcAft>
              <a:buClr>
                <a:schemeClr val="accent4"/>
              </a:buClr>
              <a:buSzPts val="2800"/>
              <a:buChar char="•"/>
            </a:pPr>
            <a:r>
              <a:rPr lang="en-GB" dirty="0"/>
              <a:t>Choose accessible communication channels </a:t>
            </a:r>
            <a:endParaRPr dirty="0"/>
          </a:p>
          <a:p>
            <a:pPr marL="228600" lvl="0" indent="-228600" algn="l" rtl="0">
              <a:lnSpc>
                <a:spcPct val="90000"/>
              </a:lnSpc>
              <a:spcBef>
                <a:spcPts val="1000"/>
              </a:spcBef>
              <a:spcAft>
                <a:spcPts val="0"/>
              </a:spcAft>
              <a:buClr>
                <a:schemeClr val="accent4"/>
              </a:buClr>
              <a:buSzPts val="2800"/>
              <a:buChar char="•"/>
            </a:pPr>
            <a:r>
              <a:rPr lang="en-GB" dirty="0"/>
              <a:t>Identify and mitigate risks of misinformation or misuse of information </a:t>
            </a:r>
            <a:endParaRPr dirty="0"/>
          </a:p>
          <a:p>
            <a:pPr marL="228600" lvl="0" indent="-228600" algn="l" rtl="0">
              <a:lnSpc>
                <a:spcPct val="90000"/>
              </a:lnSpc>
              <a:spcBef>
                <a:spcPts val="1000"/>
              </a:spcBef>
              <a:spcAft>
                <a:spcPts val="0"/>
              </a:spcAft>
              <a:buClr>
                <a:schemeClr val="accent4"/>
              </a:buClr>
              <a:buSzPts val="2800"/>
              <a:buChar char="•"/>
            </a:pPr>
            <a:r>
              <a:rPr lang="en-GB" dirty="0"/>
              <a:t>Carefully plan sensitive topics and WFCL </a:t>
            </a:r>
            <a:endParaRPr dirty="0"/>
          </a:p>
          <a:p>
            <a:pPr marL="228600" lvl="0" indent="-228600" algn="l" rtl="0">
              <a:lnSpc>
                <a:spcPct val="90000"/>
              </a:lnSpc>
              <a:spcBef>
                <a:spcPts val="1000"/>
              </a:spcBef>
              <a:spcAft>
                <a:spcPts val="0"/>
              </a:spcAft>
              <a:buClr>
                <a:schemeClr val="accent4"/>
              </a:buClr>
              <a:buSzPts val="2800"/>
              <a:buChar char="•"/>
            </a:pPr>
            <a:r>
              <a:rPr lang="en-GB" dirty="0"/>
              <a:t>Integrate in opportunities across sectors</a:t>
            </a:r>
            <a:endParaRPr dirty="0"/>
          </a:p>
          <a:p>
            <a:pPr marL="228600" lvl="0" indent="-228600" algn="l" rtl="0">
              <a:lnSpc>
                <a:spcPct val="90000"/>
              </a:lnSpc>
              <a:spcBef>
                <a:spcPts val="1000"/>
              </a:spcBef>
              <a:spcAft>
                <a:spcPts val="0"/>
              </a:spcAft>
              <a:buClr>
                <a:schemeClr val="accent4"/>
              </a:buClr>
              <a:buSzPts val="2800"/>
              <a:buChar char="•"/>
            </a:pPr>
            <a:r>
              <a:rPr lang="en-GB" dirty="0"/>
              <a:t>Plan adequate financial and human resources </a:t>
            </a:r>
            <a:endParaRPr dirty="0"/>
          </a:p>
          <a:p>
            <a:pPr marL="228600" lvl="0" indent="-228600" algn="l" rtl="0">
              <a:lnSpc>
                <a:spcPct val="90000"/>
              </a:lnSpc>
              <a:spcBef>
                <a:spcPts val="1000"/>
              </a:spcBef>
              <a:spcAft>
                <a:spcPts val="0"/>
              </a:spcAft>
              <a:buClr>
                <a:schemeClr val="accent4"/>
              </a:buClr>
              <a:buSzPts val="2800"/>
              <a:buChar char="•"/>
            </a:pPr>
            <a:r>
              <a:rPr lang="en-GB" dirty="0"/>
              <a:t>Provide (specialised) training</a:t>
            </a:r>
            <a:endParaRPr dirty="0"/>
          </a:p>
        </p:txBody>
      </p:sp>
      <p:sp>
        <p:nvSpPr>
          <p:cNvPr id="311" name="Google Shape;311;p12"/>
          <p:cNvSpPr txBox="1">
            <a:spLocks noGrp="1"/>
          </p:cNvSpPr>
          <p:nvPr>
            <p:ph type="body" idx="3"/>
          </p:nvPr>
        </p:nvSpPr>
        <p:spPr>
          <a:xfrm>
            <a:off x="146957" y="583747"/>
            <a:ext cx="357595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000"/>
              <a:buNone/>
            </a:pPr>
            <a:r>
              <a:rPr lang="en-GB" sz="3000" dirty="0">
                <a:latin typeface="Helvetica Neue"/>
                <a:ea typeface="Helvetica Neue"/>
                <a:cs typeface="Helvetica Neue"/>
                <a:sym typeface="Helvetica Neue"/>
              </a:rPr>
              <a:t>DEVELOPING CHILD LABOUR MESSAGING AND </a:t>
            </a:r>
            <a:r>
              <a:rPr lang="en-GB" sz="3000" dirty="0"/>
              <a:t>AWARENESS- RAISING STRATEGIES </a:t>
            </a:r>
            <a:endParaRPr dirty="0"/>
          </a:p>
          <a:p>
            <a:pPr marL="0" lvl="0" indent="0" algn="l" rtl="0">
              <a:lnSpc>
                <a:spcPct val="90000"/>
              </a:lnSpc>
              <a:spcBef>
                <a:spcPts val="1000"/>
              </a:spcBef>
              <a:spcAft>
                <a:spcPts val="0"/>
              </a:spcAft>
              <a:buClr>
                <a:schemeClr val="lt1"/>
              </a:buClr>
              <a:buSzPts val="3600"/>
              <a:buNone/>
            </a:pPr>
            <a:endParaRPr dirty="0"/>
          </a:p>
        </p:txBody>
      </p:sp>
      <p:sp>
        <p:nvSpPr>
          <p:cNvPr id="312" name="Google Shape;312;p12"/>
          <p:cNvSpPr txBox="1">
            <a:spLocks noGrp="1"/>
          </p:cNvSpPr>
          <p:nvPr>
            <p:ph type="body" idx="1"/>
          </p:nvPr>
        </p:nvSpPr>
        <p:spPr>
          <a:xfrm>
            <a:off x="4100513" y="528638"/>
            <a:ext cx="7300912" cy="74499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2"/>
              </a:buClr>
              <a:buSzPts val="3200"/>
              <a:buNone/>
            </a:pPr>
            <a:r>
              <a:rPr lang="en-GB"/>
              <a:t>KEY ACTIONS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3"/>
          <p:cNvSpPr txBox="1">
            <a:spLocks noGrp="1"/>
          </p:cNvSpPr>
          <p:nvPr>
            <p:ph type="body" idx="2"/>
          </p:nvPr>
        </p:nvSpPr>
        <p:spPr>
          <a:xfrm>
            <a:off x="4100513" y="1335526"/>
            <a:ext cx="7300912" cy="600381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4"/>
              </a:buClr>
              <a:buSzPts val="2600"/>
              <a:buChar char="•"/>
            </a:pPr>
            <a:r>
              <a:rPr lang="en-GB" sz="2600" dirty="0"/>
              <a:t>Regular sectoral awareness-raising</a:t>
            </a:r>
            <a:endParaRPr dirty="0"/>
          </a:p>
          <a:p>
            <a:pPr marL="228600" lvl="0" indent="-228600" algn="l" rtl="0">
              <a:lnSpc>
                <a:spcPct val="90000"/>
              </a:lnSpc>
              <a:spcBef>
                <a:spcPts val="1000"/>
              </a:spcBef>
              <a:spcAft>
                <a:spcPts val="0"/>
              </a:spcAft>
              <a:buClr>
                <a:schemeClr val="accent4"/>
              </a:buClr>
              <a:buSzPts val="2600"/>
              <a:buChar char="•"/>
            </a:pPr>
            <a:r>
              <a:rPr lang="en-GB" sz="2600" dirty="0"/>
              <a:t>Community-based and media opportunities</a:t>
            </a:r>
            <a:endParaRPr dirty="0"/>
          </a:p>
          <a:p>
            <a:pPr marL="228600" lvl="0" indent="-228600" algn="l" rtl="0">
              <a:lnSpc>
                <a:spcPct val="90000"/>
              </a:lnSpc>
              <a:spcBef>
                <a:spcPts val="1000"/>
              </a:spcBef>
              <a:spcAft>
                <a:spcPts val="0"/>
              </a:spcAft>
              <a:buClr>
                <a:schemeClr val="accent4"/>
              </a:buClr>
              <a:buSzPts val="2600"/>
              <a:buChar char="•"/>
            </a:pPr>
            <a:r>
              <a:rPr lang="en-GB" sz="2600" dirty="0"/>
              <a:t>Tailored messages in vulnerable communities</a:t>
            </a:r>
            <a:endParaRPr dirty="0"/>
          </a:p>
          <a:p>
            <a:pPr marL="228600" lvl="0" indent="-228600" algn="l" rtl="0">
              <a:lnSpc>
                <a:spcPct val="90000"/>
              </a:lnSpc>
              <a:spcBef>
                <a:spcPts val="1000"/>
              </a:spcBef>
              <a:spcAft>
                <a:spcPts val="0"/>
              </a:spcAft>
              <a:buClr>
                <a:schemeClr val="accent4"/>
              </a:buClr>
              <a:buSzPts val="2600"/>
              <a:buChar char="•"/>
            </a:pPr>
            <a:r>
              <a:rPr lang="en-GB" sz="2600" dirty="0"/>
              <a:t>Materials for humanitarian actors</a:t>
            </a:r>
            <a:endParaRPr dirty="0"/>
          </a:p>
          <a:p>
            <a:pPr marL="228600" lvl="0" indent="-228600" algn="l" rtl="0">
              <a:lnSpc>
                <a:spcPct val="90000"/>
              </a:lnSpc>
              <a:spcBef>
                <a:spcPts val="1000"/>
              </a:spcBef>
              <a:spcAft>
                <a:spcPts val="0"/>
              </a:spcAft>
              <a:buClr>
                <a:schemeClr val="accent4"/>
              </a:buClr>
              <a:buSzPts val="2600"/>
              <a:buChar char="•"/>
            </a:pPr>
            <a:r>
              <a:rPr lang="en-GB" sz="2600" dirty="0"/>
              <a:t>Campaigns on the impact of child labour </a:t>
            </a:r>
            <a:endParaRPr dirty="0"/>
          </a:p>
          <a:p>
            <a:pPr marL="228600" lvl="0" indent="-228600" algn="l" rtl="0">
              <a:lnSpc>
                <a:spcPct val="90000"/>
              </a:lnSpc>
              <a:spcBef>
                <a:spcPts val="1000"/>
              </a:spcBef>
              <a:spcAft>
                <a:spcPts val="0"/>
              </a:spcAft>
              <a:buClr>
                <a:schemeClr val="accent4"/>
              </a:buClr>
              <a:buSzPts val="2600"/>
              <a:buChar char="•"/>
            </a:pPr>
            <a:r>
              <a:rPr lang="en-GB" sz="2600" dirty="0"/>
              <a:t>Participatory discussions amongst stakeholders</a:t>
            </a:r>
            <a:endParaRPr dirty="0"/>
          </a:p>
          <a:p>
            <a:pPr marL="228600" lvl="0" indent="-228600" algn="l" rtl="0">
              <a:lnSpc>
                <a:spcPct val="90000"/>
              </a:lnSpc>
              <a:spcBef>
                <a:spcPts val="1000"/>
              </a:spcBef>
              <a:spcAft>
                <a:spcPts val="0"/>
              </a:spcAft>
              <a:buClr>
                <a:schemeClr val="accent4"/>
              </a:buClr>
              <a:buSzPts val="2600"/>
              <a:buChar char="•"/>
            </a:pPr>
            <a:r>
              <a:rPr lang="en-GB" sz="2600" dirty="0"/>
              <a:t>Commemorative events and activities </a:t>
            </a:r>
            <a:endParaRPr dirty="0"/>
          </a:p>
          <a:p>
            <a:pPr marL="228600" lvl="0" indent="-228600" algn="l" rtl="0">
              <a:lnSpc>
                <a:spcPct val="90000"/>
              </a:lnSpc>
              <a:spcBef>
                <a:spcPts val="1000"/>
              </a:spcBef>
              <a:spcAft>
                <a:spcPts val="0"/>
              </a:spcAft>
              <a:buClr>
                <a:schemeClr val="accent4"/>
              </a:buClr>
              <a:buSzPts val="2600"/>
              <a:buChar char="•"/>
            </a:pPr>
            <a:r>
              <a:rPr lang="en-GB" sz="2600" dirty="0"/>
              <a:t>Media workshops on child labour </a:t>
            </a:r>
            <a:endParaRPr dirty="0"/>
          </a:p>
          <a:p>
            <a:pPr marL="228600" lvl="0" indent="-228600" algn="l" rtl="0">
              <a:lnSpc>
                <a:spcPct val="90000"/>
              </a:lnSpc>
              <a:spcBef>
                <a:spcPts val="1000"/>
              </a:spcBef>
              <a:spcAft>
                <a:spcPts val="0"/>
              </a:spcAft>
              <a:buClr>
                <a:schemeClr val="accent4"/>
              </a:buClr>
              <a:buSzPts val="2600"/>
              <a:buChar char="•"/>
            </a:pPr>
            <a:r>
              <a:rPr lang="en-GB" sz="2600" dirty="0"/>
              <a:t>Multi-media materials</a:t>
            </a:r>
            <a:endParaRPr dirty="0"/>
          </a:p>
          <a:p>
            <a:pPr marL="228600" lvl="0" indent="-228600" algn="l" rtl="0">
              <a:lnSpc>
                <a:spcPct val="90000"/>
              </a:lnSpc>
              <a:spcBef>
                <a:spcPts val="1000"/>
              </a:spcBef>
              <a:spcAft>
                <a:spcPts val="0"/>
              </a:spcAft>
              <a:buClr>
                <a:schemeClr val="accent4"/>
              </a:buClr>
              <a:buSzPts val="2600"/>
              <a:buChar char="•"/>
            </a:pPr>
            <a:r>
              <a:rPr lang="en-GB" sz="2600" dirty="0"/>
              <a:t>Developing partnerships with local employers and influencers</a:t>
            </a:r>
            <a:endParaRPr sz="2600" dirty="0"/>
          </a:p>
        </p:txBody>
      </p:sp>
      <p:sp>
        <p:nvSpPr>
          <p:cNvPr id="319" name="Google Shape;319;p13"/>
          <p:cNvSpPr txBox="1">
            <a:spLocks noGrp="1"/>
          </p:cNvSpPr>
          <p:nvPr>
            <p:ph type="body" idx="3"/>
          </p:nvPr>
        </p:nvSpPr>
        <p:spPr>
          <a:xfrm>
            <a:off x="170117" y="534762"/>
            <a:ext cx="320989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INTEGRATE MESSAGES ON CHILD LABOUR PREVENTION AND RESPONSE INTO:</a:t>
            </a:r>
            <a:endParaRPr/>
          </a:p>
        </p:txBody>
      </p:sp>
      <p:sp>
        <p:nvSpPr>
          <p:cNvPr id="320" name="Google Shape;320;p13"/>
          <p:cNvSpPr txBox="1">
            <a:spLocks noGrp="1"/>
          </p:cNvSpPr>
          <p:nvPr>
            <p:ph type="body" idx="1"/>
          </p:nvPr>
        </p:nvSpPr>
        <p:spPr>
          <a:xfrm>
            <a:off x="4100513" y="381681"/>
            <a:ext cx="7300912" cy="63579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2"/>
              </a:buClr>
              <a:buSzPts val="3200"/>
              <a:buNone/>
            </a:pPr>
            <a:r>
              <a:rPr lang="en-GB"/>
              <a:t>OPPORTUNITIES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GB"/>
              <a:t>SAFE PARTICIPATION OF CHILDREN AND ADOLESCETS IN AWARENESS RAISING </a:t>
            </a:r>
            <a:br>
              <a:rPr lang="en-GB"/>
            </a:br>
            <a:endParaRPr/>
          </a:p>
        </p:txBody>
      </p:sp>
      <p:sp>
        <p:nvSpPr>
          <p:cNvPr id="327" name="Google Shape;327;p14"/>
          <p:cNvSpPr txBox="1">
            <a:spLocks noGrp="1"/>
          </p:cNvSpPr>
          <p:nvPr>
            <p:ph type="body" idx="2"/>
          </p:nvPr>
        </p:nvSpPr>
        <p:spPr>
          <a:xfrm>
            <a:off x="656023" y="2326516"/>
            <a:ext cx="10820015" cy="372903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2"/>
              </a:buClr>
              <a:buSzPts val="2800"/>
              <a:buChar char="•"/>
            </a:pPr>
            <a:r>
              <a:rPr lang="en-GB" dirty="0"/>
              <a:t>Identify EXISTING child or youth-led organisations </a:t>
            </a:r>
            <a:endParaRPr dirty="0"/>
          </a:p>
          <a:p>
            <a:pPr marL="228600" lvl="0" indent="-228600" algn="l" rtl="0">
              <a:lnSpc>
                <a:spcPct val="90000"/>
              </a:lnSpc>
              <a:spcBef>
                <a:spcPts val="1000"/>
              </a:spcBef>
              <a:spcAft>
                <a:spcPts val="0"/>
              </a:spcAft>
              <a:buClr>
                <a:schemeClr val="accent2"/>
              </a:buClr>
              <a:buSzPts val="2800"/>
              <a:buChar char="•"/>
            </a:pPr>
            <a:r>
              <a:rPr lang="en-GB" dirty="0"/>
              <a:t>Determine if children’s involvement is safe and appropriate </a:t>
            </a:r>
            <a:endParaRPr dirty="0"/>
          </a:p>
          <a:p>
            <a:pPr marL="228600" lvl="0" indent="-228600" algn="l" rtl="0">
              <a:lnSpc>
                <a:spcPct val="90000"/>
              </a:lnSpc>
              <a:spcBef>
                <a:spcPts val="1000"/>
              </a:spcBef>
              <a:spcAft>
                <a:spcPts val="0"/>
              </a:spcAft>
              <a:buClr>
                <a:schemeClr val="accent2"/>
              </a:buClr>
              <a:buSzPts val="2800"/>
              <a:buChar char="•"/>
            </a:pPr>
            <a:r>
              <a:rPr lang="en-GB" dirty="0"/>
              <a:t>Provide relevant support to enable meaningful, safe participation</a:t>
            </a:r>
            <a:endParaRPr dirty="0"/>
          </a:p>
          <a:p>
            <a:pPr marL="228600" lvl="0" indent="-228600" algn="l" rtl="0">
              <a:lnSpc>
                <a:spcPct val="90000"/>
              </a:lnSpc>
              <a:spcBef>
                <a:spcPts val="1000"/>
              </a:spcBef>
              <a:spcAft>
                <a:spcPts val="0"/>
              </a:spcAft>
              <a:buClr>
                <a:schemeClr val="accent2"/>
              </a:buClr>
              <a:buSzPts val="2800"/>
              <a:buChar char="•"/>
            </a:pPr>
            <a:r>
              <a:rPr lang="en-GB" dirty="0">
                <a:latin typeface="Helvetica Neue"/>
                <a:ea typeface="Helvetica Neue"/>
                <a:cs typeface="Helvetica Neue"/>
                <a:sym typeface="Helvetica Neue"/>
              </a:rPr>
              <a:t>Always </a:t>
            </a:r>
            <a:r>
              <a:rPr lang="en-GB" sz="2800" dirty="0"/>
              <a:t>safeguard working children</a:t>
            </a:r>
            <a:endParaRPr dirty="0"/>
          </a:p>
          <a:p>
            <a:pPr marL="457200" lvl="1" indent="0" algn="l" rtl="0">
              <a:lnSpc>
                <a:spcPct val="90000"/>
              </a:lnSpc>
              <a:spcBef>
                <a:spcPts val="500"/>
              </a:spcBef>
              <a:spcAft>
                <a:spcPts val="0"/>
              </a:spcAft>
              <a:buSzPts val="2800"/>
              <a:buNone/>
            </a:pPr>
            <a:endParaRPr sz="2800" dirty="0"/>
          </a:p>
          <a:p>
            <a:pPr marL="228600" lvl="0" indent="-50800" algn="l" rtl="0">
              <a:lnSpc>
                <a:spcPct val="90000"/>
              </a:lnSpc>
              <a:spcBef>
                <a:spcPts val="1000"/>
              </a:spcBef>
              <a:spcAft>
                <a:spcPts val="0"/>
              </a:spcAft>
              <a:buClr>
                <a:schemeClr val="accent2"/>
              </a:buClr>
              <a:buSzPts val="28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GB"/>
              <a:t>ACTIVITY PART 3</a:t>
            </a:r>
            <a:endParaRPr/>
          </a:p>
        </p:txBody>
      </p:sp>
      <p:sp>
        <p:nvSpPr>
          <p:cNvPr id="334" name="Google Shape;334;p15"/>
          <p:cNvSpPr txBox="1">
            <a:spLocks noGrp="1"/>
          </p:cNvSpPr>
          <p:nvPr>
            <p:ph type="body" idx="1"/>
          </p:nvPr>
        </p:nvSpPr>
        <p:spPr>
          <a:xfrm>
            <a:off x="503815" y="1927622"/>
            <a:ext cx="10820015" cy="42862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accent2"/>
              </a:buClr>
              <a:buSzPct val="100000"/>
              <a:buNone/>
            </a:pPr>
            <a:r>
              <a:rPr lang="en-GB"/>
              <a:t>DEVELOPING MESSAGING AND COMMUNICATION STRATEGIES FOR CHILD LABOUR </a:t>
            </a:r>
            <a:endParaRPr/>
          </a:p>
        </p:txBody>
      </p:sp>
      <p:sp>
        <p:nvSpPr>
          <p:cNvPr id="335" name="Google Shape;335;p15"/>
          <p:cNvSpPr txBox="1">
            <a:spLocks noGrp="1"/>
          </p:cNvSpPr>
          <p:nvPr>
            <p:ph type="body" idx="2"/>
          </p:nvPr>
        </p:nvSpPr>
        <p:spPr>
          <a:xfrm>
            <a:off x="313565" y="2799857"/>
            <a:ext cx="11200500" cy="3729000"/>
          </a:xfrm>
          <a:prstGeom prst="rect">
            <a:avLst/>
          </a:prstGeom>
          <a:noFill/>
          <a:ln>
            <a:noFill/>
          </a:ln>
        </p:spPr>
        <p:txBody>
          <a:bodyPr spcFirstLastPara="1" wrap="square" lIns="91425" tIns="45700" rIns="91425" bIns="45700" anchor="t" anchorCtr="0">
            <a:normAutofit lnSpcReduction="10000"/>
          </a:bodyPr>
          <a:lstStyle/>
          <a:p>
            <a:pPr marL="228600" lvl="0" indent="-241300" algn="l" rtl="0">
              <a:lnSpc>
                <a:spcPct val="90000"/>
              </a:lnSpc>
              <a:spcBef>
                <a:spcPts val="0"/>
              </a:spcBef>
              <a:spcAft>
                <a:spcPts val="0"/>
              </a:spcAft>
              <a:buClr>
                <a:schemeClr val="accent2"/>
              </a:buClr>
              <a:buSzPts val="2600"/>
              <a:buChar char="•"/>
            </a:pPr>
            <a:r>
              <a:rPr lang="en-GB" sz="2600" dirty="0"/>
              <a:t>Within the same group, develop a strategy that would be successful in the context to disseminate the messages which have been developed and to raise awareness among your target group. </a:t>
            </a:r>
            <a:endParaRPr sz="3000" dirty="0"/>
          </a:p>
          <a:p>
            <a:pPr marL="228600" lvl="0" indent="-241300" algn="l" rtl="0">
              <a:lnSpc>
                <a:spcPct val="90000"/>
              </a:lnSpc>
              <a:spcBef>
                <a:spcPts val="1000"/>
              </a:spcBef>
              <a:spcAft>
                <a:spcPts val="0"/>
              </a:spcAft>
              <a:buClr>
                <a:schemeClr val="accent2"/>
              </a:buClr>
              <a:buSzPts val="2600"/>
              <a:buChar char="•"/>
            </a:pPr>
            <a:r>
              <a:rPr lang="en-GB" sz="2600" dirty="0"/>
              <a:t>It should include potential opportunities, key actors, communication channels, potential risks, sensitive issues, etc.  </a:t>
            </a:r>
            <a:endParaRPr sz="3000" dirty="0"/>
          </a:p>
          <a:p>
            <a:pPr marL="228600" lvl="0" indent="-241300" algn="l" rtl="0">
              <a:lnSpc>
                <a:spcPct val="90000"/>
              </a:lnSpc>
              <a:spcBef>
                <a:spcPts val="1000"/>
              </a:spcBef>
              <a:spcAft>
                <a:spcPts val="0"/>
              </a:spcAft>
              <a:buClr>
                <a:schemeClr val="accent2"/>
              </a:buClr>
              <a:buSzPts val="2600"/>
              <a:buChar char="•"/>
            </a:pPr>
            <a:r>
              <a:rPr lang="en-GB" sz="2600" dirty="0"/>
              <a:t>Consider: (un)successful approaches you have used before; whether it could involve children in child labour/WFCL in the context; effective ways in the context to tell people what to do/not to do or more powerful ways to convey messages; different population groups in their communities.</a:t>
            </a:r>
            <a:endParaRPr sz="3000" dirty="0"/>
          </a:p>
          <a:p>
            <a:pPr marL="228600" lvl="0" indent="-241300" algn="l" rtl="0">
              <a:lnSpc>
                <a:spcPct val="90000"/>
              </a:lnSpc>
              <a:spcBef>
                <a:spcPts val="1000"/>
              </a:spcBef>
              <a:spcAft>
                <a:spcPts val="0"/>
              </a:spcAft>
              <a:buClr>
                <a:schemeClr val="accent2"/>
              </a:buClr>
              <a:buSzPts val="2600"/>
              <a:buChar char="•"/>
            </a:pPr>
            <a:r>
              <a:rPr lang="en-GB" sz="2600" dirty="0"/>
              <a:t>Deliver your strategy in plenary. </a:t>
            </a:r>
            <a:endParaRPr sz="3000" dirty="0"/>
          </a:p>
          <a:p>
            <a:pPr marL="228600" lvl="0" indent="-76200" algn="l" rtl="0">
              <a:lnSpc>
                <a:spcPct val="90000"/>
              </a:lnSpc>
              <a:spcBef>
                <a:spcPts val="1000"/>
              </a:spcBef>
              <a:spcAft>
                <a:spcPts val="0"/>
              </a:spcAft>
              <a:buClr>
                <a:schemeClr val="accent2"/>
              </a:buClr>
              <a:buSzPts val="2400"/>
              <a:buNone/>
            </a:pPr>
            <a:endParaRPr sz="2400" dirty="0"/>
          </a:p>
        </p:txBody>
      </p:sp>
      <p:pic>
        <p:nvPicPr>
          <p:cNvPr id="336" name="Google Shape;336;p15"/>
          <p:cNvPicPr preferRelativeResize="0"/>
          <p:nvPr/>
        </p:nvPicPr>
        <p:blipFill rotWithShape="1">
          <a:blip r:embed="rId3">
            <a:alphaModFix/>
          </a:blip>
          <a:srcRect/>
          <a:stretch/>
        </p:blipFill>
        <p:spPr>
          <a:xfrm>
            <a:off x="8805243" y="-252852"/>
            <a:ext cx="3386757" cy="338675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6"/>
          <p:cNvSpPr txBox="1">
            <a:spLocks noGrp="1"/>
          </p:cNvSpPr>
          <p:nvPr>
            <p:ph type="title"/>
          </p:nvPr>
        </p:nvSpPr>
        <p:spPr>
          <a:xfrm>
            <a:off x="2170175" y="2866832"/>
            <a:ext cx="7851649" cy="5621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Helvetica Neue"/>
              <a:buNone/>
            </a:pPr>
            <a:r>
              <a:rPr lang="en-GB"/>
              <a:t>ADVOCACY TO PREVENT AND RESPOND TO CHILD LABOUR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7"/>
          <p:cNvSpPr txBox="1">
            <a:spLocks noGrp="1"/>
          </p:cNvSpPr>
          <p:nvPr>
            <p:ph type="body" idx="2"/>
          </p:nvPr>
        </p:nvSpPr>
        <p:spPr>
          <a:xfrm>
            <a:off x="4100513" y="1747156"/>
            <a:ext cx="7300912" cy="418011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GB" dirty="0"/>
              <a:t>Raise the profile of child labour/WFCL during preparedness and response </a:t>
            </a:r>
            <a:endParaRPr dirty="0"/>
          </a:p>
          <a:p>
            <a:pPr marL="228600" lvl="0" indent="-228600" algn="l" rtl="0">
              <a:lnSpc>
                <a:spcPct val="90000"/>
              </a:lnSpc>
              <a:spcBef>
                <a:spcPts val="1000"/>
              </a:spcBef>
              <a:spcAft>
                <a:spcPts val="0"/>
              </a:spcAft>
              <a:buClr>
                <a:schemeClr val="accent1"/>
              </a:buClr>
              <a:buSzPts val="2800"/>
              <a:buChar char="•"/>
            </a:pPr>
            <a:r>
              <a:rPr lang="en-GB" dirty="0"/>
              <a:t>Mobilise resources for child labour preparedness, prevention, and response actions </a:t>
            </a:r>
            <a:endParaRPr dirty="0"/>
          </a:p>
          <a:p>
            <a:pPr marL="228600" lvl="0" indent="-228600" algn="l" rtl="0">
              <a:lnSpc>
                <a:spcPct val="90000"/>
              </a:lnSpc>
              <a:spcBef>
                <a:spcPts val="1000"/>
              </a:spcBef>
              <a:spcAft>
                <a:spcPts val="0"/>
              </a:spcAft>
              <a:buClr>
                <a:schemeClr val="accent1"/>
              </a:buClr>
              <a:buSzPts val="2800"/>
              <a:buChar char="•"/>
            </a:pPr>
            <a:r>
              <a:rPr lang="en-GB" dirty="0"/>
              <a:t>Change laws, policies, or programmes to better include or benefit children in or at risk of child labour </a:t>
            </a:r>
            <a:endParaRPr dirty="0"/>
          </a:p>
          <a:p>
            <a:pPr marL="228600" lvl="0" indent="-50800" algn="l" rtl="0">
              <a:lnSpc>
                <a:spcPct val="90000"/>
              </a:lnSpc>
              <a:spcBef>
                <a:spcPts val="1000"/>
              </a:spcBef>
              <a:spcAft>
                <a:spcPts val="0"/>
              </a:spcAft>
              <a:buClr>
                <a:schemeClr val="accent1"/>
              </a:buClr>
              <a:buSzPts val="2800"/>
              <a:buNone/>
            </a:pPr>
            <a:endParaRPr dirty="0"/>
          </a:p>
        </p:txBody>
      </p:sp>
      <p:sp>
        <p:nvSpPr>
          <p:cNvPr id="348" name="Google Shape;348;p17"/>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dirty="0"/>
              <a:t>CHILD LABOUR ADVOCACY</a:t>
            </a:r>
            <a:endParaRPr dirty="0"/>
          </a:p>
        </p:txBody>
      </p:sp>
      <p:sp>
        <p:nvSpPr>
          <p:cNvPr id="349" name="Google Shape;349;p17"/>
          <p:cNvSpPr txBox="1">
            <a:spLocks noGrp="1"/>
          </p:cNvSpPr>
          <p:nvPr>
            <p:ph type="body" idx="1"/>
          </p:nvPr>
        </p:nvSpPr>
        <p:spPr>
          <a:xfrm>
            <a:off x="3845190" y="515409"/>
            <a:ext cx="7811558" cy="105523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dirty="0"/>
              <a:t>AT NATIONAL, SUB-NATIONAL, LOCAL LEVELS ADVOCACY CAN HELP TO: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8"/>
          <p:cNvSpPr txBox="1">
            <a:spLocks noGrp="1"/>
          </p:cNvSpPr>
          <p:nvPr>
            <p:ph type="title"/>
          </p:nvPr>
        </p:nvSpPr>
        <p:spPr>
          <a:xfrm>
            <a:off x="656023" y="2222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GB"/>
              <a:t>ACTIVITY PART 4</a:t>
            </a:r>
            <a:endParaRPr/>
          </a:p>
        </p:txBody>
      </p:sp>
      <p:sp>
        <p:nvSpPr>
          <p:cNvPr id="356" name="Google Shape;356;p18"/>
          <p:cNvSpPr txBox="1">
            <a:spLocks noGrp="1"/>
          </p:cNvSpPr>
          <p:nvPr>
            <p:ph type="body" idx="1"/>
          </p:nvPr>
        </p:nvSpPr>
        <p:spPr>
          <a:xfrm>
            <a:off x="656010" y="1547938"/>
            <a:ext cx="10820100" cy="500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3"/>
              </a:buClr>
              <a:buSzPts val="2800"/>
              <a:buNone/>
            </a:pPr>
            <a:r>
              <a:rPr lang="en-GB"/>
              <a:t>STRENGTHENING ADVOCACY TO PREVENT CHILD LABOUR </a:t>
            </a:r>
            <a:endParaRPr/>
          </a:p>
        </p:txBody>
      </p:sp>
      <p:sp>
        <p:nvSpPr>
          <p:cNvPr id="357" name="Google Shape;357;p18"/>
          <p:cNvSpPr txBox="1">
            <a:spLocks noGrp="1"/>
          </p:cNvSpPr>
          <p:nvPr>
            <p:ph type="body" idx="2"/>
          </p:nvPr>
        </p:nvSpPr>
        <p:spPr>
          <a:xfrm>
            <a:off x="656047" y="2220876"/>
            <a:ext cx="10820100" cy="37719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accent3"/>
              </a:buClr>
              <a:buSzPts val="2400"/>
              <a:buChar char="•"/>
            </a:pPr>
            <a:r>
              <a:rPr lang="en-GB" sz="2400" dirty="0"/>
              <a:t>Within your same groups as before, you will each be given one of the following groups (Donors, Government, Other sectors, Employers, Child Protection actors).</a:t>
            </a:r>
            <a:endParaRPr dirty="0"/>
          </a:p>
          <a:p>
            <a:pPr marL="228600" lvl="0" indent="-228600" algn="l" rtl="0">
              <a:lnSpc>
                <a:spcPct val="90000"/>
              </a:lnSpc>
              <a:spcBef>
                <a:spcPts val="1000"/>
              </a:spcBef>
              <a:spcAft>
                <a:spcPts val="0"/>
              </a:spcAft>
              <a:buClr>
                <a:schemeClr val="accent3"/>
              </a:buClr>
              <a:buSzPts val="2400"/>
              <a:buChar char="•"/>
            </a:pPr>
            <a:r>
              <a:rPr lang="en-GB" sz="2400" dirty="0"/>
              <a:t>Refer back to the case study from earlier. </a:t>
            </a:r>
            <a:endParaRPr dirty="0"/>
          </a:p>
          <a:p>
            <a:pPr marL="228600" lvl="0" indent="-228600" algn="l" rtl="0">
              <a:lnSpc>
                <a:spcPct val="90000"/>
              </a:lnSpc>
              <a:spcBef>
                <a:spcPts val="1000"/>
              </a:spcBef>
              <a:spcAft>
                <a:spcPts val="0"/>
              </a:spcAft>
              <a:buClr>
                <a:schemeClr val="accent3"/>
              </a:buClr>
              <a:buSzPts val="2400"/>
              <a:buChar char="•"/>
            </a:pPr>
            <a:r>
              <a:rPr lang="en-GB" sz="2400" dirty="0"/>
              <a:t>Develop an advocacy brief/messages for your target group. Consider how the messages may be different when advocating on behalf of different population groups within the context. </a:t>
            </a:r>
            <a:endParaRPr dirty="0"/>
          </a:p>
          <a:p>
            <a:pPr marL="228600" lvl="0" indent="-228600" algn="l" rtl="0">
              <a:lnSpc>
                <a:spcPct val="90000"/>
              </a:lnSpc>
              <a:spcBef>
                <a:spcPts val="1000"/>
              </a:spcBef>
              <a:spcAft>
                <a:spcPts val="0"/>
              </a:spcAft>
              <a:buClr>
                <a:schemeClr val="accent3"/>
              </a:buClr>
              <a:buSzPts val="2400"/>
              <a:buChar char="•"/>
            </a:pPr>
            <a:r>
              <a:rPr lang="en-GB" sz="2400" dirty="0"/>
              <a:t>How do the changes in the context alter what might be said or done in terms of advocacy. </a:t>
            </a:r>
            <a:endParaRPr dirty="0"/>
          </a:p>
          <a:p>
            <a:pPr marL="228600" lvl="0" indent="-228600" algn="l" rtl="0">
              <a:lnSpc>
                <a:spcPct val="90000"/>
              </a:lnSpc>
              <a:spcBef>
                <a:spcPts val="1000"/>
              </a:spcBef>
              <a:spcAft>
                <a:spcPts val="0"/>
              </a:spcAft>
              <a:buClr>
                <a:schemeClr val="accent3"/>
              </a:buClr>
              <a:buSzPts val="2400"/>
              <a:buChar char="•"/>
            </a:pPr>
            <a:r>
              <a:rPr lang="en-GB" sz="2400" dirty="0"/>
              <a:t>Deliver your final messages and strategies in plenary. </a:t>
            </a:r>
            <a:endParaRPr dirty="0"/>
          </a:p>
          <a:p>
            <a:pPr marL="228600" lvl="0" indent="-88900" algn="l" rtl="0">
              <a:lnSpc>
                <a:spcPct val="90000"/>
              </a:lnSpc>
              <a:spcBef>
                <a:spcPts val="1000"/>
              </a:spcBef>
              <a:spcAft>
                <a:spcPts val="0"/>
              </a:spcAft>
              <a:buClr>
                <a:schemeClr val="accent3"/>
              </a:buClr>
              <a:buSzPts val="2200"/>
              <a:buNone/>
            </a:pPr>
            <a:endParaRPr sz="2200" dirty="0"/>
          </a:p>
        </p:txBody>
      </p:sp>
      <p:pic>
        <p:nvPicPr>
          <p:cNvPr id="358" name="Google Shape;358;p18"/>
          <p:cNvPicPr preferRelativeResize="0"/>
          <p:nvPr/>
        </p:nvPicPr>
        <p:blipFill rotWithShape="1">
          <a:blip r:embed="rId3">
            <a:alphaModFix/>
          </a:blip>
          <a:srcRect/>
          <a:stretch/>
        </p:blipFill>
        <p:spPr>
          <a:xfrm>
            <a:off x="8805243" y="-206943"/>
            <a:ext cx="3386756" cy="338675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9"/>
          <p:cNvSpPr txBox="1">
            <a:spLocks noGrp="1"/>
          </p:cNvSpPr>
          <p:nvPr>
            <p:ph type="body" idx="2"/>
          </p:nvPr>
        </p:nvSpPr>
        <p:spPr>
          <a:xfrm>
            <a:off x="3784147" y="2067604"/>
            <a:ext cx="8123436" cy="41801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1"/>
              </a:buClr>
              <a:buSzPts val="2800"/>
              <a:buChar char="•"/>
            </a:pPr>
            <a:r>
              <a:rPr lang="en-GB"/>
              <a:t>Use reliable data and information to increase the effectiveness of advocacy</a:t>
            </a:r>
            <a:endParaRPr/>
          </a:p>
          <a:p>
            <a:pPr marL="273050" lvl="1" indent="-225425" algn="l" rtl="0">
              <a:lnSpc>
                <a:spcPct val="90000"/>
              </a:lnSpc>
              <a:spcBef>
                <a:spcPts val="500"/>
              </a:spcBef>
              <a:spcAft>
                <a:spcPts val="0"/>
              </a:spcAft>
              <a:buSzPts val="2800"/>
              <a:buChar char="•"/>
            </a:pPr>
            <a:r>
              <a:rPr lang="en-GB" sz="2800"/>
              <a:t>Promote joint advocacy between sectors </a:t>
            </a:r>
            <a:endParaRPr/>
          </a:p>
          <a:p>
            <a:pPr marL="228600" lvl="0" indent="-228600" algn="l" rtl="0">
              <a:lnSpc>
                <a:spcPct val="90000"/>
              </a:lnSpc>
              <a:spcBef>
                <a:spcPts val="1000"/>
              </a:spcBef>
              <a:spcAft>
                <a:spcPts val="0"/>
              </a:spcAft>
              <a:buClr>
                <a:schemeClr val="accent1"/>
              </a:buClr>
              <a:buSzPts val="2800"/>
              <a:buChar char="•"/>
            </a:pPr>
            <a:r>
              <a:rPr lang="en-GB"/>
              <a:t>Collaborate with key partners and members of the child labour community</a:t>
            </a:r>
            <a:endParaRPr/>
          </a:p>
        </p:txBody>
      </p:sp>
      <p:sp>
        <p:nvSpPr>
          <p:cNvPr id="365" name="Google Shape;365;p19"/>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CHILD LABOUR ADVOCACY</a:t>
            </a:r>
            <a:endParaRPr/>
          </a:p>
        </p:txBody>
      </p:sp>
      <p:sp>
        <p:nvSpPr>
          <p:cNvPr id="366" name="Google Shape;366;p19"/>
          <p:cNvSpPr txBox="1">
            <a:spLocks noGrp="1"/>
          </p:cNvSpPr>
          <p:nvPr>
            <p:ph type="body" idx="1"/>
          </p:nvPr>
        </p:nvSpPr>
        <p:spPr>
          <a:xfrm>
            <a:off x="4100513" y="528638"/>
            <a:ext cx="7300912" cy="105523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a:t>KEY ACTIONS FOR EFFECTIVE CHILD LABOUR ADVOCACY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
          <p:cNvSpPr txBox="1">
            <a:spLocks noGrp="1"/>
          </p:cNvSpPr>
          <p:nvPr>
            <p:ph type="body" idx="1"/>
          </p:nvPr>
        </p:nvSpPr>
        <p:spPr>
          <a:xfrm>
            <a:off x="0" y="495301"/>
            <a:ext cx="12191999" cy="163783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None/>
            </a:pPr>
            <a:r>
              <a:rPr lang="en-GB" sz="4000"/>
              <a:t>SESSION 7: COMMUNICATIONS AND ADVOCACY TO PREVENT AND RESPOND TO CHILD LABOUR</a:t>
            </a:r>
            <a:endParaRPr/>
          </a:p>
          <a:p>
            <a:pPr marL="0" lvl="0" indent="0" algn="ctr" rtl="0">
              <a:lnSpc>
                <a:spcPct val="90000"/>
              </a:lnSpc>
              <a:spcBef>
                <a:spcPts val="1000"/>
              </a:spcBef>
              <a:spcAft>
                <a:spcPts val="0"/>
              </a:spcAft>
              <a:buClr>
                <a:schemeClr val="lt1"/>
              </a:buClr>
              <a:buSzPts val="2800"/>
              <a:buNone/>
            </a:pPr>
            <a:endParaRPr/>
          </a:p>
        </p:txBody>
      </p:sp>
      <p:sp>
        <p:nvSpPr>
          <p:cNvPr id="235" name="Google Shape;235;p2"/>
          <p:cNvSpPr txBox="1">
            <a:spLocks noGrp="1"/>
          </p:cNvSpPr>
          <p:nvPr>
            <p:ph type="body" idx="2"/>
          </p:nvPr>
        </p:nvSpPr>
        <p:spPr>
          <a:xfrm>
            <a:off x="1322614" y="3051921"/>
            <a:ext cx="9748157" cy="3310777"/>
          </a:xfrm>
          <a:prstGeom prst="rect">
            <a:avLst/>
          </a:prstGeom>
          <a:noFill/>
          <a:ln>
            <a:noFill/>
          </a:ln>
        </p:spPr>
        <p:txBody>
          <a:bodyPr spcFirstLastPara="1" wrap="square" lIns="91425" tIns="45700" rIns="91425" bIns="45700" anchor="t" anchorCtr="0">
            <a:noAutofit/>
          </a:bodyPr>
          <a:lstStyle/>
          <a:p>
            <a:pPr marL="457200" lvl="0" indent="-279400" algn="l" rtl="0">
              <a:lnSpc>
                <a:spcPct val="90000"/>
              </a:lnSpc>
              <a:spcBef>
                <a:spcPts val="1000"/>
              </a:spcBef>
              <a:spcAft>
                <a:spcPts val="0"/>
              </a:spcAft>
              <a:buClr>
                <a:schemeClr val="lt1"/>
              </a:buClr>
              <a:buSzPts val="2800"/>
              <a:buFont typeface="Arial"/>
              <a:buNone/>
            </a:pPr>
            <a:r>
              <a:rPr lang="en-GB" b="1"/>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0"/>
          <p:cNvSpPr txBox="1">
            <a:spLocks noGrp="1"/>
          </p:cNvSpPr>
          <p:nvPr>
            <p:ph type="body" idx="2"/>
          </p:nvPr>
        </p:nvSpPr>
        <p:spPr>
          <a:xfrm>
            <a:off x="3784147" y="528638"/>
            <a:ext cx="8123436" cy="41801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SzPts val="2800"/>
              <a:buChar char="•"/>
            </a:pPr>
            <a:r>
              <a:rPr lang="en-GB" dirty="0"/>
              <a:t>You must understand local norms and views on child labour.</a:t>
            </a:r>
            <a:endParaRPr dirty="0"/>
          </a:p>
          <a:p>
            <a:pPr marL="228600" lvl="0" indent="-228600" algn="l" rtl="0">
              <a:lnSpc>
                <a:spcPct val="90000"/>
              </a:lnSpc>
              <a:spcBef>
                <a:spcPts val="1000"/>
              </a:spcBef>
              <a:spcAft>
                <a:spcPts val="0"/>
              </a:spcAft>
              <a:buSzPts val="2800"/>
              <a:buChar char="•"/>
            </a:pPr>
            <a:r>
              <a:rPr lang="en-GB" dirty="0"/>
              <a:t>Communications and advocacy are a key component of effective child labour prevention and response programming, and a powerful tool for empowering working children. </a:t>
            </a:r>
            <a:endParaRPr dirty="0"/>
          </a:p>
          <a:p>
            <a:pPr marL="228600" lvl="0" indent="-228600" algn="l" rtl="0">
              <a:lnSpc>
                <a:spcPct val="90000"/>
              </a:lnSpc>
              <a:spcBef>
                <a:spcPts val="1000"/>
              </a:spcBef>
              <a:spcAft>
                <a:spcPts val="0"/>
              </a:spcAft>
              <a:buSzPts val="2800"/>
              <a:buChar char="•"/>
            </a:pPr>
            <a:r>
              <a:rPr lang="en-GB" dirty="0"/>
              <a:t>All communications and advocacy should be based on evidence and situational analysis, and children’s legal protection from child labour. </a:t>
            </a:r>
            <a:endParaRPr dirty="0"/>
          </a:p>
          <a:p>
            <a:pPr marL="228600" lvl="0" indent="-228600" algn="l" rtl="0">
              <a:lnSpc>
                <a:spcPct val="90000"/>
              </a:lnSpc>
              <a:spcBef>
                <a:spcPts val="1000"/>
              </a:spcBef>
              <a:spcAft>
                <a:spcPts val="0"/>
              </a:spcAft>
              <a:buSzPts val="2800"/>
              <a:buChar char="•"/>
            </a:pPr>
            <a:r>
              <a:rPr lang="en-GB" dirty="0"/>
              <a:t>All communication and advocacy should safeguard children and promote their best interests. </a:t>
            </a:r>
            <a:endParaRPr dirty="0"/>
          </a:p>
        </p:txBody>
      </p:sp>
      <p:sp>
        <p:nvSpPr>
          <p:cNvPr id="373" name="Google Shape;373;p20"/>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KEY MESSAGES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body" idx="2"/>
          </p:nvPr>
        </p:nvSpPr>
        <p:spPr>
          <a:xfrm>
            <a:off x="866899" y="3051922"/>
            <a:ext cx="10450286" cy="2701764"/>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600"/>
              </a:spcBef>
              <a:spcAft>
                <a:spcPts val="0"/>
              </a:spcAft>
              <a:buSzPts val="2800"/>
              <a:buFont typeface="Helvetica Neue"/>
              <a:buChar char="●"/>
            </a:pPr>
            <a:r>
              <a:rPr lang="en-GB" dirty="0"/>
              <a:t>Explain how to tailor messaging and advocacy on child labour to different groups (children, parents, community members/leaders, etc.)</a:t>
            </a:r>
            <a:endParaRPr dirty="0"/>
          </a:p>
          <a:p>
            <a:pPr marL="457200" lvl="0" indent="-406400" algn="l" rtl="0">
              <a:lnSpc>
                <a:spcPct val="100000"/>
              </a:lnSpc>
              <a:spcBef>
                <a:spcPts val="0"/>
              </a:spcBef>
              <a:spcAft>
                <a:spcPts val="0"/>
              </a:spcAft>
              <a:buSzPts val="2800"/>
              <a:buFont typeface="Helvetica Neue"/>
              <a:buChar char="●"/>
            </a:pPr>
            <a:r>
              <a:rPr lang="en-GB" dirty="0"/>
              <a:t>Identify strategies for awareness raising and sensitisation</a:t>
            </a:r>
            <a:endParaRPr dirty="0"/>
          </a:p>
          <a:p>
            <a:pPr marL="457200" lvl="0" indent="-406400" algn="l" rtl="0">
              <a:lnSpc>
                <a:spcPct val="100000"/>
              </a:lnSpc>
              <a:spcBef>
                <a:spcPts val="0"/>
              </a:spcBef>
              <a:spcAft>
                <a:spcPts val="0"/>
              </a:spcAft>
              <a:buSzPts val="2800"/>
              <a:buFont typeface="Helvetica Neue"/>
              <a:buChar char="●"/>
            </a:pPr>
            <a:r>
              <a:rPr lang="en-GB" dirty="0"/>
              <a:t>Develop relevant and contextual key awareness and advocacy messaging</a:t>
            </a:r>
            <a:endParaRPr dirty="0"/>
          </a:p>
          <a:p>
            <a:pPr marL="457200" lvl="0" indent="-406400" algn="l" rtl="0">
              <a:lnSpc>
                <a:spcPct val="100000"/>
              </a:lnSpc>
              <a:spcBef>
                <a:spcPts val="0"/>
              </a:spcBef>
              <a:spcAft>
                <a:spcPts val="600"/>
              </a:spcAft>
              <a:buSzPts val="2800"/>
              <a:buFont typeface="Helvetica Neue"/>
              <a:buChar char="●"/>
            </a:pPr>
            <a:r>
              <a:rPr lang="en-GB" dirty="0"/>
              <a:t>Describe how children can safely participate in and lead awareness initiatives</a:t>
            </a:r>
          </a:p>
        </p:txBody>
      </p:sp>
      <p:sp>
        <p:nvSpPr>
          <p:cNvPr id="242" name="Google Shape;242;p3"/>
          <p:cNvSpPr txBox="1"/>
          <p:nvPr/>
        </p:nvSpPr>
        <p:spPr>
          <a:xfrm>
            <a:off x="1828005" y="476375"/>
            <a:ext cx="8535987" cy="62793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endParaRPr sz="2800" b="1" i="0" u="none" strike="noStrike" cap="none">
              <a:solidFill>
                <a:schemeClr val="lt1"/>
              </a:solidFill>
              <a:latin typeface="Helvetica Neue"/>
              <a:ea typeface="Helvetica Neue"/>
              <a:cs typeface="Helvetica Neue"/>
              <a:sym typeface="Helvetica Neue"/>
            </a:endParaRPr>
          </a:p>
        </p:txBody>
      </p:sp>
      <p:sp>
        <p:nvSpPr>
          <p:cNvPr id="243" name="Google Shape;243;p3"/>
          <p:cNvSpPr txBox="1"/>
          <p:nvPr/>
        </p:nvSpPr>
        <p:spPr>
          <a:xfrm>
            <a:off x="304800" y="937802"/>
            <a:ext cx="11538857" cy="228063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r>
              <a:rPr lang="en-GB" sz="2800" b="0" i="0" u="none" strike="noStrike" cap="none" dirty="0">
                <a:solidFill>
                  <a:schemeClr val="lt1"/>
                </a:solidFill>
                <a:latin typeface="Helvetica Neue"/>
                <a:ea typeface="Helvetica Neue"/>
                <a:cs typeface="Helvetica Neue"/>
                <a:sym typeface="Helvetica Neue"/>
              </a:rPr>
              <a:t> </a:t>
            </a:r>
            <a:r>
              <a:rPr lang="en-GB" sz="4000" b="1" i="0" u="none" strike="noStrike" cap="none" dirty="0">
                <a:solidFill>
                  <a:schemeClr val="lt1"/>
                </a:solidFill>
                <a:latin typeface="Helvetica Neue"/>
                <a:ea typeface="Helvetica Neue"/>
                <a:cs typeface="Helvetica Neue"/>
                <a:sym typeface="Helvetica Neue"/>
              </a:rPr>
              <a:t>LEARNING OUTCOMES  </a:t>
            </a:r>
            <a:endParaRPr dirty="0"/>
          </a:p>
          <a:p>
            <a:pPr marL="0" marR="0" lvl="0" indent="0" algn="ctr" rtl="0">
              <a:lnSpc>
                <a:spcPct val="90000"/>
              </a:lnSpc>
              <a:spcBef>
                <a:spcPts val="1000"/>
              </a:spcBef>
              <a:spcAft>
                <a:spcPts val="0"/>
              </a:spcAft>
              <a:buClr>
                <a:schemeClr val="lt1"/>
              </a:buClr>
              <a:buSzPts val="3000"/>
              <a:buFont typeface="Arial"/>
              <a:buNone/>
            </a:pPr>
            <a:r>
              <a:rPr lang="en-GB" sz="3000" dirty="0">
                <a:solidFill>
                  <a:schemeClr val="lt1"/>
                </a:solidFill>
                <a:latin typeface="Helvetica Neue"/>
                <a:ea typeface="Helvetica Neue"/>
                <a:cs typeface="Helvetica Neue"/>
                <a:sym typeface="Helvetica Neue"/>
              </a:rPr>
              <a:t>By the end of the session you will be able to:</a:t>
            </a:r>
            <a:endParaRPr sz="3000" b="1" i="0" u="none" strike="noStrike" cap="none" dirty="0">
              <a:solidFill>
                <a:schemeClr val="lt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GB"/>
              <a:t>ACTIVITY PART 1</a:t>
            </a:r>
            <a:endParaRPr/>
          </a:p>
        </p:txBody>
      </p:sp>
      <p:sp>
        <p:nvSpPr>
          <p:cNvPr id="250" name="Google Shape;250;p4"/>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accent2"/>
              </a:buClr>
              <a:buSzPct val="100000"/>
              <a:buNone/>
            </a:pPr>
            <a:r>
              <a:rPr lang="en-GB"/>
              <a:t>DEBATING SOCIAL NORMS ON CHILD LABOUR</a:t>
            </a:r>
            <a:endParaRPr/>
          </a:p>
        </p:txBody>
      </p:sp>
      <p:sp>
        <p:nvSpPr>
          <p:cNvPr id="251" name="Google Shape;251;p4"/>
          <p:cNvSpPr txBox="1">
            <a:spLocks noGrp="1"/>
          </p:cNvSpPr>
          <p:nvPr>
            <p:ph type="body" idx="2"/>
          </p:nvPr>
        </p:nvSpPr>
        <p:spPr>
          <a:xfrm>
            <a:off x="656021" y="2400300"/>
            <a:ext cx="10820015" cy="3729037"/>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accent2"/>
              </a:buClr>
              <a:buSzPts val="2500"/>
              <a:buChar char="•"/>
            </a:pPr>
            <a:r>
              <a:rPr lang="en-GB" sz="2500" dirty="0"/>
              <a:t>You will be assigned as either someone “for” or “against” a statement which may be held commonly in the community.</a:t>
            </a:r>
            <a:endParaRPr dirty="0"/>
          </a:p>
          <a:p>
            <a:pPr marL="228600" lvl="0" indent="-228600" algn="l" rtl="0">
              <a:lnSpc>
                <a:spcPct val="90000"/>
              </a:lnSpc>
              <a:spcBef>
                <a:spcPts val="1000"/>
              </a:spcBef>
              <a:spcAft>
                <a:spcPts val="0"/>
              </a:spcAft>
              <a:buClr>
                <a:schemeClr val="accent2"/>
              </a:buClr>
              <a:buSzPts val="2500"/>
              <a:buChar char="•"/>
            </a:pPr>
            <a:r>
              <a:rPr lang="en-GB" sz="2500" i="1" dirty="0"/>
              <a:t>“Working is a better option for refugee children than pursuing education.”  </a:t>
            </a:r>
            <a:endParaRPr dirty="0"/>
          </a:p>
          <a:p>
            <a:pPr marL="228600" lvl="0" indent="-228600" algn="l" rtl="0">
              <a:lnSpc>
                <a:spcPct val="90000"/>
              </a:lnSpc>
              <a:spcBef>
                <a:spcPts val="1000"/>
              </a:spcBef>
              <a:spcAft>
                <a:spcPts val="0"/>
              </a:spcAft>
              <a:buClr>
                <a:schemeClr val="accent2"/>
              </a:buClr>
              <a:buSzPts val="2500"/>
              <a:buChar char="•"/>
            </a:pPr>
            <a:r>
              <a:rPr lang="en-GB" sz="2500" dirty="0"/>
              <a:t>You will be asked to provide one reason (taking no longer than 30 seconds) why you support or argue against the statement. </a:t>
            </a:r>
            <a:endParaRPr dirty="0"/>
          </a:p>
          <a:p>
            <a:pPr marL="228600" lvl="0" indent="-228600" algn="l" rtl="0">
              <a:lnSpc>
                <a:spcPct val="90000"/>
              </a:lnSpc>
              <a:spcBef>
                <a:spcPts val="1000"/>
              </a:spcBef>
              <a:spcAft>
                <a:spcPts val="0"/>
              </a:spcAft>
              <a:buClr>
                <a:schemeClr val="accent2"/>
              </a:buClr>
              <a:buSzPts val="2500"/>
              <a:buChar char="•"/>
            </a:pPr>
            <a:r>
              <a:rPr lang="en-GB" sz="2500" dirty="0"/>
              <a:t>Only speak when you are called forward.</a:t>
            </a:r>
            <a:endParaRPr dirty="0"/>
          </a:p>
          <a:p>
            <a:pPr marL="228600" lvl="0" indent="-228600" algn="l" rtl="0">
              <a:lnSpc>
                <a:spcPct val="90000"/>
              </a:lnSpc>
              <a:spcBef>
                <a:spcPts val="1000"/>
              </a:spcBef>
              <a:spcAft>
                <a:spcPts val="0"/>
              </a:spcAft>
              <a:buClr>
                <a:schemeClr val="accent2"/>
              </a:buClr>
              <a:buSzPts val="2500"/>
              <a:buChar char="•"/>
            </a:pPr>
            <a:r>
              <a:rPr lang="en-GB" sz="2500" dirty="0"/>
              <a:t>Listen carefully to others, do not repeat statements already mentioned. </a:t>
            </a:r>
            <a:endParaRPr dirty="0"/>
          </a:p>
          <a:p>
            <a:pPr marL="228600" lvl="0" indent="-228600" algn="l" rtl="0">
              <a:lnSpc>
                <a:spcPct val="90000"/>
              </a:lnSpc>
              <a:spcBef>
                <a:spcPts val="1000"/>
              </a:spcBef>
              <a:spcAft>
                <a:spcPts val="0"/>
              </a:spcAft>
              <a:buClr>
                <a:schemeClr val="accent2"/>
              </a:buClr>
              <a:buSzPts val="2500"/>
              <a:buChar char="•"/>
            </a:pPr>
            <a:r>
              <a:rPr lang="en-GB" sz="2500" dirty="0"/>
              <a:t>Aim to constructively counter what is being said by other people in the opposite group.</a:t>
            </a:r>
            <a:endParaRPr dirty="0"/>
          </a:p>
          <a:p>
            <a:pPr marL="228600" lvl="0" indent="-228600" algn="l" rtl="0">
              <a:lnSpc>
                <a:spcPct val="90000"/>
              </a:lnSpc>
              <a:spcBef>
                <a:spcPts val="1000"/>
              </a:spcBef>
              <a:spcAft>
                <a:spcPts val="0"/>
              </a:spcAft>
              <a:buClr>
                <a:schemeClr val="accent2"/>
              </a:buClr>
              <a:buSzPts val="2500"/>
              <a:buChar char="•"/>
            </a:pPr>
            <a:r>
              <a:rPr lang="en-GB" sz="2500" dirty="0"/>
              <a:t>Be kind and polite in the debate.</a:t>
            </a:r>
            <a:endParaRPr dirty="0"/>
          </a:p>
          <a:p>
            <a:pPr marL="228600" lvl="0" indent="-50800" algn="l" rtl="0">
              <a:lnSpc>
                <a:spcPct val="90000"/>
              </a:lnSpc>
              <a:spcBef>
                <a:spcPts val="1000"/>
              </a:spcBef>
              <a:spcAft>
                <a:spcPts val="0"/>
              </a:spcAft>
              <a:buClr>
                <a:schemeClr val="accent2"/>
              </a:buClr>
              <a:buSzPts val="2800"/>
              <a:buNone/>
            </a:pPr>
            <a:endParaRPr dirty="0"/>
          </a:p>
        </p:txBody>
      </p:sp>
      <p:pic>
        <p:nvPicPr>
          <p:cNvPr id="252" name="Google Shape;252;p4"/>
          <p:cNvPicPr preferRelativeResize="0"/>
          <p:nvPr/>
        </p:nvPicPr>
        <p:blipFill rotWithShape="1">
          <a:blip r:embed="rId3">
            <a:alphaModFix/>
          </a:blip>
          <a:srcRect/>
          <a:stretch/>
        </p:blipFill>
        <p:spPr>
          <a:xfrm>
            <a:off x="8805243" y="-253471"/>
            <a:ext cx="3386757" cy="338675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Helvetica Neue"/>
              <a:buNone/>
            </a:pPr>
            <a:r>
              <a:rPr lang="en-GB">
                <a:latin typeface="Helvetica Neue"/>
                <a:ea typeface="Helvetica Neue"/>
                <a:cs typeface="Helvetica Neue"/>
                <a:sym typeface="Helvetica Neue"/>
              </a:rPr>
              <a:t>DEVELOPING </a:t>
            </a:r>
            <a:r>
              <a:rPr lang="en-GB"/>
              <a:t>MESSAGES ON</a:t>
            </a:r>
            <a:br>
              <a:rPr lang="en-GB"/>
            </a:br>
            <a:r>
              <a:rPr lang="en-GB"/>
              <a:t> CHILD LABOUR</a:t>
            </a:r>
            <a:br>
              <a:rPr lang="en-GB"/>
            </a:b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6"/>
          <p:cNvSpPr txBox="1">
            <a:spLocks noGrp="1"/>
          </p:cNvSpPr>
          <p:nvPr>
            <p:ph type="body" idx="2"/>
          </p:nvPr>
        </p:nvSpPr>
        <p:spPr>
          <a:xfrm>
            <a:off x="4412973" y="1891093"/>
            <a:ext cx="6929073" cy="479926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5"/>
              </a:buClr>
              <a:buSzPts val="2800"/>
              <a:buChar char="•"/>
            </a:pPr>
            <a:r>
              <a:rPr lang="en-GB">
                <a:latin typeface="Helvetica Neue"/>
                <a:ea typeface="Helvetica Neue"/>
                <a:cs typeface="Helvetica Neue"/>
                <a:sym typeface="Helvetica Neue"/>
              </a:rPr>
              <a:t>Effective for prevention and response </a:t>
            </a:r>
            <a:endParaRPr/>
          </a:p>
          <a:p>
            <a:pPr marL="228600" lvl="0" indent="-228600" algn="l" rtl="0">
              <a:lnSpc>
                <a:spcPct val="90000"/>
              </a:lnSpc>
              <a:spcBef>
                <a:spcPts val="1000"/>
              </a:spcBef>
              <a:spcAft>
                <a:spcPts val="0"/>
              </a:spcAft>
              <a:buClr>
                <a:schemeClr val="accent5"/>
              </a:buClr>
              <a:buSzPts val="2800"/>
              <a:buChar char="•"/>
            </a:pPr>
            <a:r>
              <a:rPr lang="en-GB">
                <a:latin typeface="Helvetica Neue"/>
                <a:ea typeface="Helvetica Neue"/>
                <a:cs typeface="Helvetica Neue"/>
                <a:sym typeface="Helvetica Neue"/>
              </a:rPr>
              <a:t>Powerful tool for empowering working children</a:t>
            </a:r>
            <a:endParaRPr/>
          </a:p>
          <a:p>
            <a:pPr marL="228600" lvl="0" indent="-228600" algn="l" rtl="0">
              <a:lnSpc>
                <a:spcPct val="90000"/>
              </a:lnSpc>
              <a:spcBef>
                <a:spcPts val="1000"/>
              </a:spcBef>
              <a:spcAft>
                <a:spcPts val="0"/>
              </a:spcAft>
              <a:buClr>
                <a:schemeClr val="accent5"/>
              </a:buClr>
              <a:buSzPts val="2800"/>
              <a:buChar char="•"/>
            </a:pPr>
            <a:r>
              <a:rPr lang="en-GB">
                <a:latin typeface="Helvetica Neue"/>
                <a:ea typeface="Helvetica Neue"/>
                <a:cs typeface="Helvetica Neue"/>
                <a:sym typeface="Helvetica Neue"/>
              </a:rPr>
              <a:t>Developed with local coordination</a:t>
            </a:r>
            <a:endParaRPr/>
          </a:p>
          <a:p>
            <a:pPr marL="228600" lvl="0" indent="-228600" algn="l" rtl="0">
              <a:lnSpc>
                <a:spcPct val="90000"/>
              </a:lnSpc>
              <a:spcBef>
                <a:spcPts val="1000"/>
              </a:spcBef>
              <a:spcAft>
                <a:spcPts val="0"/>
              </a:spcAft>
              <a:buClr>
                <a:schemeClr val="accent5"/>
              </a:buClr>
              <a:buSzPts val="2800"/>
              <a:buChar char="•"/>
            </a:pPr>
            <a:r>
              <a:rPr lang="en-GB">
                <a:latin typeface="Helvetica Neue"/>
                <a:ea typeface="Helvetica Neue"/>
                <a:cs typeface="Helvetica Neue"/>
                <a:sym typeface="Helvetica Neue"/>
              </a:rPr>
              <a:t>Different communication channels </a:t>
            </a:r>
            <a:endParaRPr/>
          </a:p>
          <a:p>
            <a:pPr marL="228600" lvl="0" indent="-228600" algn="l" rtl="0">
              <a:lnSpc>
                <a:spcPct val="90000"/>
              </a:lnSpc>
              <a:spcBef>
                <a:spcPts val="1000"/>
              </a:spcBef>
              <a:spcAft>
                <a:spcPts val="0"/>
              </a:spcAft>
              <a:buClr>
                <a:schemeClr val="accent5"/>
              </a:buClr>
              <a:buSzPts val="2800"/>
              <a:buChar char="•"/>
            </a:pPr>
            <a:r>
              <a:rPr lang="en-GB">
                <a:latin typeface="Helvetica Neue"/>
                <a:ea typeface="Helvetica Neue"/>
                <a:cs typeface="Helvetica Neue"/>
                <a:sym typeface="Helvetica Neue"/>
              </a:rPr>
              <a:t>Target child labour risk factors</a:t>
            </a:r>
            <a:endParaRPr/>
          </a:p>
          <a:p>
            <a:pPr marL="228600" lvl="0" indent="-228600" algn="l" rtl="0">
              <a:lnSpc>
                <a:spcPct val="90000"/>
              </a:lnSpc>
              <a:spcBef>
                <a:spcPts val="1000"/>
              </a:spcBef>
              <a:spcAft>
                <a:spcPts val="0"/>
              </a:spcAft>
              <a:buClr>
                <a:schemeClr val="accent5"/>
              </a:buClr>
              <a:buSzPts val="2800"/>
              <a:buChar char="•"/>
            </a:pPr>
            <a:r>
              <a:rPr lang="en-GB">
                <a:latin typeface="Helvetica Neue"/>
                <a:ea typeface="Helvetica Neue"/>
                <a:cs typeface="Helvetica Neue"/>
                <a:sym typeface="Helvetica Neue"/>
              </a:rPr>
              <a:t>Target a range of actors </a:t>
            </a:r>
            <a:endParaRPr/>
          </a:p>
          <a:p>
            <a:pPr marL="0" lvl="0" indent="0" algn="l" rtl="0">
              <a:lnSpc>
                <a:spcPct val="100000"/>
              </a:lnSpc>
              <a:spcBef>
                <a:spcPts val="0"/>
              </a:spcBef>
              <a:spcAft>
                <a:spcPts val="0"/>
              </a:spcAft>
              <a:buClr>
                <a:schemeClr val="dk1"/>
              </a:buClr>
              <a:buSzPts val="2800"/>
              <a:buNone/>
            </a:pPr>
            <a:endParaRPr>
              <a:latin typeface="Helvetica Neue"/>
              <a:ea typeface="Helvetica Neue"/>
              <a:cs typeface="Helvetica Neue"/>
              <a:sym typeface="Helvetica Neue"/>
            </a:endParaRPr>
          </a:p>
          <a:p>
            <a:pPr marL="0" lvl="0" indent="0" algn="l" rtl="0">
              <a:lnSpc>
                <a:spcPct val="100000"/>
              </a:lnSpc>
              <a:spcBef>
                <a:spcPts val="0"/>
              </a:spcBef>
              <a:spcAft>
                <a:spcPts val="0"/>
              </a:spcAft>
              <a:buClr>
                <a:schemeClr val="dk1"/>
              </a:buClr>
              <a:buSzPts val="2800"/>
              <a:buNone/>
            </a:pPr>
            <a:endParaRPr>
              <a:latin typeface="Helvetica Neue"/>
              <a:ea typeface="Helvetica Neue"/>
              <a:cs typeface="Helvetica Neue"/>
              <a:sym typeface="Helvetica Neue"/>
            </a:endParaRPr>
          </a:p>
          <a:p>
            <a:pPr marL="228600" lvl="0" indent="-50800" algn="l" rtl="0">
              <a:lnSpc>
                <a:spcPct val="90000"/>
              </a:lnSpc>
              <a:spcBef>
                <a:spcPts val="1000"/>
              </a:spcBef>
              <a:spcAft>
                <a:spcPts val="0"/>
              </a:spcAft>
              <a:buClr>
                <a:schemeClr val="accent5"/>
              </a:buClr>
              <a:buSzPts val="2800"/>
              <a:buNone/>
            </a:pPr>
            <a:endParaRPr/>
          </a:p>
        </p:txBody>
      </p:sp>
      <p:sp>
        <p:nvSpPr>
          <p:cNvPr id="265" name="Google Shape;265;p6"/>
          <p:cNvSpPr txBox="1">
            <a:spLocks noGrp="1"/>
          </p:cNvSpPr>
          <p:nvPr>
            <p:ph type="body" idx="3"/>
          </p:nvPr>
        </p:nvSpPr>
        <p:spPr>
          <a:xfrm>
            <a:off x="357809" y="528638"/>
            <a:ext cx="3061252"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000"/>
              <a:buNone/>
            </a:pPr>
            <a:r>
              <a:rPr lang="en-GB" sz="3000">
                <a:latin typeface="Helvetica Neue"/>
                <a:ea typeface="Helvetica Neue"/>
                <a:cs typeface="Helvetica Neue"/>
                <a:sym typeface="Helvetica Neue"/>
              </a:rPr>
              <a:t>DEVELOPING CHILD LABOUR </a:t>
            </a:r>
            <a:r>
              <a:rPr lang="en-GB" sz="3000"/>
              <a:t>MESSAGES</a:t>
            </a:r>
            <a:endParaRPr/>
          </a:p>
        </p:txBody>
      </p:sp>
      <p:sp>
        <p:nvSpPr>
          <p:cNvPr id="266" name="Google Shape;266;p6"/>
          <p:cNvSpPr txBox="1">
            <a:spLocks noGrp="1"/>
          </p:cNvSpPr>
          <p:nvPr>
            <p:ph type="body" idx="1"/>
          </p:nvPr>
        </p:nvSpPr>
        <p:spPr>
          <a:xfrm>
            <a:off x="4041134" y="965960"/>
            <a:ext cx="7300912" cy="63579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6"/>
              </a:buClr>
              <a:buSzPts val="3200"/>
              <a:buNone/>
            </a:pPr>
            <a:r>
              <a:rPr lang="en-GB">
                <a:latin typeface="Helvetica Neue"/>
                <a:ea typeface="Helvetica Neue"/>
                <a:cs typeface="Helvetica Neue"/>
                <a:sym typeface="Helvetica Neue"/>
              </a:rPr>
              <a:t>KEY CONSIDERATIONS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7"/>
          <p:cNvSpPr txBox="1">
            <a:spLocks noGrp="1"/>
          </p:cNvSpPr>
          <p:nvPr>
            <p:ph type="body" idx="1"/>
          </p:nvPr>
        </p:nvSpPr>
        <p:spPr>
          <a:xfrm>
            <a:off x="3923361" y="371469"/>
            <a:ext cx="7300800" cy="1271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5B2B4"/>
              </a:buClr>
              <a:buSzPts val="3200"/>
              <a:buNone/>
            </a:pPr>
            <a:r>
              <a:rPr lang="en-GB" dirty="0">
                <a:solidFill>
                  <a:srgbClr val="35B2B4"/>
                </a:solidFill>
                <a:latin typeface="Helvetica Neue"/>
                <a:ea typeface="Helvetica Neue"/>
                <a:cs typeface="Helvetica Neue"/>
                <a:sym typeface="Helvetica Neue"/>
              </a:rPr>
              <a:t>TO SAFEGUARD CHILDREN </a:t>
            </a:r>
            <a:br>
              <a:rPr lang="en-GB" dirty="0">
                <a:solidFill>
                  <a:srgbClr val="35B2B4"/>
                </a:solidFill>
                <a:latin typeface="Helvetica Neue"/>
                <a:ea typeface="Helvetica Neue"/>
                <a:cs typeface="Helvetica Neue"/>
                <a:sym typeface="Helvetica Neue"/>
              </a:rPr>
            </a:br>
            <a:r>
              <a:rPr lang="en-GB" dirty="0"/>
              <a:t>MESSAGES SHOULD</a:t>
            </a:r>
            <a:r>
              <a:rPr lang="en-GB" dirty="0">
                <a:solidFill>
                  <a:srgbClr val="35B2B4"/>
                </a:solidFill>
                <a:latin typeface="Helvetica Neue"/>
                <a:ea typeface="Helvetica Neue"/>
                <a:cs typeface="Helvetica Neue"/>
                <a:sym typeface="Helvetica Neue"/>
              </a:rPr>
              <a:t>… </a:t>
            </a:r>
            <a:endParaRPr dirty="0"/>
          </a:p>
          <a:p>
            <a:pPr marL="0" lvl="0" indent="0" algn="l" rtl="0">
              <a:lnSpc>
                <a:spcPct val="90000"/>
              </a:lnSpc>
              <a:spcBef>
                <a:spcPts val="1000"/>
              </a:spcBef>
              <a:spcAft>
                <a:spcPts val="0"/>
              </a:spcAft>
              <a:buClr>
                <a:schemeClr val="accent6"/>
              </a:buClr>
              <a:buSzPts val="3200"/>
              <a:buNone/>
            </a:pPr>
            <a:endParaRPr dirty="0"/>
          </a:p>
        </p:txBody>
      </p:sp>
      <p:sp>
        <p:nvSpPr>
          <p:cNvPr id="273" name="Google Shape;273;p7"/>
          <p:cNvSpPr txBox="1">
            <a:spLocks noGrp="1"/>
          </p:cNvSpPr>
          <p:nvPr>
            <p:ph type="body" idx="2"/>
          </p:nvPr>
        </p:nvSpPr>
        <p:spPr>
          <a:xfrm>
            <a:off x="4062938" y="1921856"/>
            <a:ext cx="7300800" cy="2128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n-GB" dirty="0">
                <a:latin typeface="Helvetica Neue"/>
                <a:ea typeface="Helvetica Neue"/>
                <a:cs typeface="Helvetica Neue"/>
                <a:sym typeface="Helvetica Neue"/>
              </a:rPr>
              <a:t>…promote safe and protective behaviour</a:t>
            </a:r>
            <a:endParaRPr dirty="0"/>
          </a:p>
          <a:p>
            <a:pPr marL="403225" lvl="0" indent="-403225" algn="l" rtl="0">
              <a:lnSpc>
                <a:spcPct val="100000"/>
              </a:lnSpc>
              <a:spcBef>
                <a:spcPts val="0"/>
              </a:spcBef>
              <a:spcAft>
                <a:spcPts val="0"/>
              </a:spcAft>
              <a:buClr>
                <a:schemeClr val="dk1"/>
              </a:buClr>
              <a:buSzPts val="2800"/>
              <a:buNone/>
            </a:pPr>
            <a:r>
              <a:rPr lang="en-GB" dirty="0">
                <a:latin typeface="Helvetica Neue"/>
                <a:ea typeface="Helvetica Neue"/>
                <a:cs typeface="Helvetica Neue"/>
                <a:sym typeface="Helvetica Neue"/>
              </a:rPr>
              <a:t>…be informed by facts and understanding </a:t>
            </a:r>
            <a:endParaRPr dirty="0"/>
          </a:p>
          <a:p>
            <a:pPr marL="403225" lvl="0" indent="-403225" algn="l" rtl="0">
              <a:lnSpc>
                <a:spcPct val="100000"/>
              </a:lnSpc>
              <a:spcBef>
                <a:spcPts val="0"/>
              </a:spcBef>
              <a:spcAft>
                <a:spcPts val="0"/>
              </a:spcAft>
              <a:buClr>
                <a:schemeClr val="dk1"/>
              </a:buClr>
              <a:buSzPts val="2800"/>
              <a:buNone/>
            </a:pPr>
            <a:r>
              <a:rPr lang="en-GB" dirty="0">
                <a:latin typeface="Helvetica Neue"/>
                <a:ea typeface="Helvetica Neue"/>
                <a:cs typeface="Helvetica Neue"/>
                <a:sym typeface="Helvetica Neue"/>
              </a:rPr>
              <a:t>…be responsive to local (mis)conceptions</a:t>
            </a:r>
            <a:endParaRPr dirty="0"/>
          </a:p>
          <a:p>
            <a:pPr marL="403225" lvl="0" indent="-403225" algn="l" rtl="0">
              <a:lnSpc>
                <a:spcPct val="100000"/>
              </a:lnSpc>
              <a:spcBef>
                <a:spcPts val="0"/>
              </a:spcBef>
              <a:spcAft>
                <a:spcPts val="0"/>
              </a:spcAft>
              <a:buClr>
                <a:schemeClr val="dk1"/>
              </a:buClr>
              <a:buSzPts val="2800"/>
              <a:buNone/>
            </a:pPr>
            <a:r>
              <a:rPr lang="en-GB" dirty="0">
                <a:latin typeface="Helvetica Neue"/>
                <a:ea typeface="Helvetica Neue"/>
                <a:cs typeface="Helvetica Neue"/>
                <a:sym typeface="Helvetica Neue"/>
              </a:rPr>
              <a:t>…engage children, families, and community</a:t>
            </a:r>
            <a:endParaRPr dirty="0"/>
          </a:p>
          <a:p>
            <a:pPr marL="403225" lvl="0" indent="-403225" algn="l" rtl="0">
              <a:lnSpc>
                <a:spcPct val="100000"/>
              </a:lnSpc>
              <a:spcBef>
                <a:spcPts val="0"/>
              </a:spcBef>
              <a:spcAft>
                <a:spcPts val="0"/>
              </a:spcAft>
              <a:buClr>
                <a:schemeClr val="dk1"/>
              </a:buClr>
              <a:buSzPts val="2800"/>
              <a:buNone/>
            </a:pPr>
            <a:r>
              <a:rPr lang="en-GB" dirty="0">
                <a:latin typeface="Helvetica Neue"/>
                <a:ea typeface="Helvetica Neue"/>
                <a:cs typeface="Helvetica Neue"/>
                <a:sym typeface="Helvetica Neue"/>
              </a:rPr>
              <a:t>…be field-tested </a:t>
            </a:r>
            <a:endParaRPr dirty="0"/>
          </a:p>
          <a:p>
            <a:pPr marL="403225" lvl="0" indent="-403225" algn="l" rtl="0">
              <a:lnSpc>
                <a:spcPct val="100000"/>
              </a:lnSpc>
              <a:spcBef>
                <a:spcPts val="0"/>
              </a:spcBef>
              <a:spcAft>
                <a:spcPts val="0"/>
              </a:spcAft>
              <a:buClr>
                <a:schemeClr val="dk1"/>
              </a:buClr>
              <a:buSzPts val="2800"/>
              <a:buNone/>
            </a:pPr>
            <a:r>
              <a:rPr lang="en-GB" dirty="0">
                <a:latin typeface="Helvetica Neue"/>
                <a:ea typeface="Helvetica Neue"/>
                <a:cs typeface="Helvetica Neue"/>
                <a:sym typeface="Helvetica Neue"/>
              </a:rPr>
              <a:t>…be child-friendly and age-appropriate, gender sensitive and inclusive</a:t>
            </a:r>
            <a:endParaRPr dirty="0"/>
          </a:p>
          <a:p>
            <a:pPr marL="317500" lvl="0" indent="-317500" algn="l" rtl="0">
              <a:lnSpc>
                <a:spcPct val="100000"/>
              </a:lnSpc>
              <a:spcBef>
                <a:spcPts val="0"/>
              </a:spcBef>
              <a:spcAft>
                <a:spcPts val="0"/>
              </a:spcAft>
              <a:buClr>
                <a:schemeClr val="dk1"/>
              </a:buClr>
              <a:buSzPts val="2800"/>
              <a:buNone/>
            </a:pPr>
            <a:r>
              <a:rPr lang="en-GB" dirty="0">
                <a:latin typeface="Helvetica Neue"/>
                <a:ea typeface="Helvetica Neue"/>
                <a:cs typeface="Helvetica Neue"/>
                <a:sym typeface="Helvetica Neue"/>
              </a:rPr>
              <a:t>…avoid messages that can (re-)traumatize children, create fear, division, or violence </a:t>
            </a:r>
            <a:endParaRPr dirty="0"/>
          </a:p>
          <a:p>
            <a:pPr marL="228600" lvl="0" indent="-63500" algn="l" rtl="0">
              <a:lnSpc>
                <a:spcPct val="90000"/>
              </a:lnSpc>
              <a:spcBef>
                <a:spcPts val="1000"/>
              </a:spcBef>
              <a:spcAft>
                <a:spcPts val="0"/>
              </a:spcAft>
              <a:buClr>
                <a:schemeClr val="accent5"/>
              </a:buClr>
              <a:buSzPts val="2600"/>
              <a:buNone/>
            </a:pPr>
            <a:endParaRPr sz="2600" dirty="0"/>
          </a:p>
          <a:p>
            <a:pPr marL="228600" lvl="0" indent="-63500" algn="l" rtl="0">
              <a:lnSpc>
                <a:spcPct val="90000"/>
              </a:lnSpc>
              <a:spcBef>
                <a:spcPts val="1000"/>
              </a:spcBef>
              <a:spcAft>
                <a:spcPts val="0"/>
              </a:spcAft>
              <a:buClr>
                <a:schemeClr val="accent5"/>
              </a:buClr>
              <a:buSzPts val="2600"/>
              <a:buNone/>
            </a:pPr>
            <a:endParaRPr sz="2600" dirty="0"/>
          </a:p>
        </p:txBody>
      </p:sp>
      <p:sp>
        <p:nvSpPr>
          <p:cNvPr id="274" name="Google Shape;274;p7"/>
          <p:cNvSpPr txBox="1">
            <a:spLocks noGrp="1"/>
          </p:cNvSpPr>
          <p:nvPr>
            <p:ph type="body" idx="3"/>
          </p:nvPr>
        </p:nvSpPr>
        <p:spPr>
          <a:xfrm>
            <a:off x="303114" y="371476"/>
            <a:ext cx="2896549"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000"/>
              <a:buNone/>
            </a:pPr>
            <a:r>
              <a:rPr lang="en-GB" sz="3000" dirty="0">
                <a:latin typeface="Helvetica Neue"/>
                <a:ea typeface="Helvetica Neue"/>
                <a:cs typeface="Helvetica Neue"/>
                <a:sym typeface="Helvetica Neue"/>
              </a:rPr>
              <a:t>DEVELOPING CHILD LABOUR </a:t>
            </a:r>
            <a:r>
              <a:rPr lang="en-GB" sz="3000" dirty="0"/>
              <a:t>MESSAGES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GB"/>
              <a:t>ACTIVITY PART 2</a:t>
            </a:r>
            <a:endParaRPr/>
          </a:p>
        </p:txBody>
      </p:sp>
      <p:sp>
        <p:nvSpPr>
          <p:cNvPr id="281" name="Google Shape;281;p8"/>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accent2"/>
              </a:buClr>
              <a:buSzPct val="100000"/>
              <a:buNone/>
            </a:pPr>
            <a:r>
              <a:rPr lang="en-GB"/>
              <a:t>DEVELOPING MESSAGES ON CHILD LABOUR</a:t>
            </a:r>
            <a:endParaRPr/>
          </a:p>
        </p:txBody>
      </p:sp>
      <p:sp>
        <p:nvSpPr>
          <p:cNvPr id="282" name="Google Shape;282;p8"/>
          <p:cNvSpPr txBox="1">
            <a:spLocks noGrp="1"/>
          </p:cNvSpPr>
          <p:nvPr>
            <p:ph type="body" idx="2"/>
          </p:nvPr>
        </p:nvSpPr>
        <p:spPr>
          <a:xfrm>
            <a:off x="495747" y="2400300"/>
            <a:ext cx="11696253" cy="4457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2"/>
              </a:buClr>
              <a:buSzPts val="2800"/>
              <a:buChar char="•"/>
            </a:pPr>
            <a:r>
              <a:rPr lang="en-GB" dirty="0"/>
              <a:t>In your groups, you will be given a target group for this exercise.</a:t>
            </a:r>
            <a:endParaRPr dirty="0"/>
          </a:p>
          <a:p>
            <a:pPr marL="228600" lvl="0" indent="-228600" algn="l" rtl="0">
              <a:lnSpc>
                <a:spcPct val="90000"/>
              </a:lnSpc>
              <a:spcBef>
                <a:spcPts val="1000"/>
              </a:spcBef>
              <a:spcAft>
                <a:spcPts val="0"/>
              </a:spcAft>
              <a:buClr>
                <a:schemeClr val="accent2"/>
              </a:buClr>
              <a:buSzPts val="2800"/>
              <a:buChar char="•"/>
            </a:pPr>
            <a:r>
              <a:rPr lang="en-GB" dirty="0"/>
              <a:t>Read your case study and reflect in your groups. </a:t>
            </a:r>
            <a:endParaRPr dirty="0"/>
          </a:p>
          <a:p>
            <a:pPr marL="228600" lvl="0" indent="-228600" algn="l" rtl="0">
              <a:lnSpc>
                <a:spcPct val="90000"/>
              </a:lnSpc>
              <a:spcBef>
                <a:spcPts val="1000"/>
              </a:spcBef>
              <a:spcAft>
                <a:spcPts val="0"/>
              </a:spcAft>
              <a:buClr>
                <a:schemeClr val="accent2"/>
              </a:buClr>
              <a:buSzPts val="2800"/>
              <a:buChar char="•"/>
            </a:pPr>
            <a:r>
              <a:rPr lang="en-GB" dirty="0"/>
              <a:t>Now develop 10 key messages which aim to prevent child labour for your target group. </a:t>
            </a:r>
            <a:endParaRPr dirty="0"/>
          </a:p>
          <a:p>
            <a:pPr marL="228600" lvl="0" indent="-228600" algn="l" rtl="0">
              <a:lnSpc>
                <a:spcPct val="90000"/>
              </a:lnSpc>
              <a:spcBef>
                <a:spcPts val="1000"/>
              </a:spcBef>
              <a:spcAft>
                <a:spcPts val="0"/>
              </a:spcAft>
              <a:buClr>
                <a:schemeClr val="accent2"/>
              </a:buClr>
              <a:buSzPts val="2800"/>
              <a:buChar char="•"/>
            </a:pPr>
            <a:r>
              <a:rPr lang="en-GB" dirty="0"/>
              <a:t>Base the messages on the types of child labour you have been given, associated risks, and existing push/pull factors for child labour in the context. </a:t>
            </a:r>
            <a:endParaRPr dirty="0"/>
          </a:p>
          <a:p>
            <a:pPr marL="228600" lvl="0" indent="-228600" algn="l" rtl="0">
              <a:lnSpc>
                <a:spcPct val="90000"/>
              </a:lnSpc>
              <a:spcBef>
                <a:spcPts val="1000"/>
              </a:spcBef>
              <a:spcAft>
                <a:spcPts val="0"/>
              </a:spcAft>
              <a:buClr>
                <a:schemeClr val="accent2"/>
              </a:buClr>
              <a:buSzPts val="2800"/>
              <a:buChar char="•"/>
            </a:pPr>
            <a:r>
              <a:rPr lang="en-GB" dirty="0"/>
              <a:t>Remember to consider different population groups.</a:t>
            </a:r>
            <a:endParaRPr dirty="0"/>
          </a:p>
          <a:p>
            <a:pPr marL="228600" lvl="0" indent="-228600" algn="l" rtl="0">
              <a:lnSpc>
                <a:spcPct val="90000"/>
              </a:lnSpc>
              <a:spcBef>
                <a:spcPts val="1000"/>
              </a:spcBef>
              <a:spcAft>
                <a:spcPts val="0"/>
              </a:spcAft>
              <a:buClr>
                <a:schemeClr val="accent2"/>
              </a:buClr>
              <a:buSzPts val="2800"/>
              <a:buChar char="•"/>
            </a:pPr>
            <a:r>
              <a:rPr lang="en-GB" dirty="0"/>
              <a:t>Deliver your messages in plenary and discuss.  </a:t>
            </a:r>
            <a:endParaRPr dirty="0"/>
          </a:p>
        </p:txBody>
      </p:sp>
      <p:pic>
        <p:nvPicPr>
          <p:cNvPr id="283" name="Google Shape;283;p8"/>
          <p:cNvPicPr preferRelativeResize="0"/>
          <p:nvPr/>
        </p:nvPicPr>
        <p:blipFill rotWithShape="1">
          <a:blip r:embed="rId3">
            <a:alphaModFix/>
          </a:blip>
          <a:srcRect/>
          <a:stretch/>
        </p:blipFill>
        <p:spPr>
          <a:xfrm>
            <a:off x="8805243" y="-286718"/>
            <a:ext cx="3386757" cy="338675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9"/>
          <p:cNvSpPr txBox="1">
            <a:spLocks noGrp="1"/>
          </p:cNvSpPr>
          <p:nvPr>
            <p:ph type="body" idx="2"/>
          </p:nvPr>
        </p:nvSpPr>
        <p:spPr>
          <a:xfrm>
            <a:off x="3913700" y="1534754"/>
            <a:ext cx="7300912" cy="21288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5"/>
              </a:buClr>
              <a:buSzPts val="2800"/>
              <a:buChar char="•"/>
            </a:pPr>
            <a:r>
              <a:rPr lang="en-GB" dirty="0"/>
              <a:t>Child labour legal frameworks</a:t>
            </a:r>
            <a:endParaRPr sz="2400" dirty="0"/>
          </a:p>
          <a:p>
            <a:pPr marL="228600" lvl="0" indent="-228600" algn="l" rtl="0">
              <a:lnSpc>
                <a:spcPct val="90000"/>
              </a:lnSpc>
              <a:spcBef>
                <a:spcPts val="1000"/>
              </a:spcBef>
              <a:spcAft>
                <a:spcPts val="0"/>
              </a:spcAft>
              <a:buClr>
                <a:schemeClr val="accent5"/>
              </a:buClr>
              <a:buSzPts val="2800"/>
              <a:buChar char="•"/>
            </a:pPr>
            <a:r>
              <a:rPr lang="en-GB" dirty="0"/>
              <a:t>Child labour risk factors</a:t>
            </a:r>
            <a:endParaRPr sz="2400" dirty="0"/>
          </a:p>
          <a:p>
            <a:pPr marL="228600" lvl="0" indent="-228600" algn="l" rtl="0">
              <a:lnSpc>
                <a:spcPct val="90000"/>
              </a:lnSpc>
              <a:spcBef>
                <a:spcPts val="1000"/>
              </a:spcBef>
              <a:spcAft>
                <a:spcPts val="0"/>
              </a:spcAft>
              <a:buClr>
                <a:schemeClr val="accent5"/>
              </a:buClr>
              <a:buSzPts val="2400"/>
              <a:buChar char="•"/>
            </a:pPr>
            <a:r>
              <a:rPr lang="en-GB" sz="2400" dirty="0"/>
              <a:t>H</a:t>
            </a:r>
            <a:r>
              <a:rPr lang="en-GB" dirty="0"/>
              <a:t>armful impacts of child labour </a:t>
            </a:r>
            <a:endParaRPr dirty="0"/>
          </a:p>
          <a:p>
            <a:pPr marL="228600" lvl="0" indent="-228600" algn="l" rtl="0">
              <a:lnSpc>
                <a:spcPct val="90000"/>
              </a:lnSpc>
              <a:spcBef>
                <a:spcPts val="1000"/>
              </a:spcBef>
              <a:spcAft>
                <a:spcPts val="0"/>
              </a:spcAft>
              <a:buClr>
                <a:schemeClr val="accent5"/>
              </a:buClr>
              <a:buSzPts val="2800"/>
              <a:buChar char="•"/>
            </a:pPr>
            <a:r>
              <a:rPr lang="en-GB" dirty="0"/>
              <a:t>The importance of education </a:t>
            </a:r>
            <a:endParaRPr dirty="0"/>
          </a:p>
          <a:p>
            <a:pPr marL="228600" lvl="0" indent="-228600" algn="l" rtl="0">
              <a:lnSpc>
                <a:spcPct val="90000"/>
              </a:lnSpc>
              <a:spcBef>
                <a:spcPts val="1000"/>
              </a:spcBef>
              <a:spcAft>
                <a:spcPts val="0"/>
              </a:spcAft>
              <a:buClr>
                <a:schemeClr val="accent5"/>
              </a:buClr>
              <a:buSzPts val="2800"/>
              <a:buChar char="•"/>
            </a:pPr>
            <a:r>
              <a:rPr lang="en-GB" dirty="0"/>
              <a:t>Duty bearers and other key stakeholders’ roles in preventing and responding to child labour </a:t>
            </a:r>
            <a:endParaRPr sz="2400" dirty="0"/>
          </a:p>
          <a:p>
            <a:pPr marL="228600" lvl="0" indent="-228600" algn="l" rtl="0">
              <a:lnSpc>
                <a:spcPct val="90000"/>
              </a:lnSpc>
              <a:spcBef>
                <a:spcPts val="1000"/>
              </a:spcBef>
              <a:spcAft>
                <a:spcPts val="0"/>
              </a:spcAft>
              <a:buClr>
                <a:schemeClr val="accent5"/>
              </a:buClr>
              <a:buSzPts val="2800"/>
              <a:buChar char="•"/>
            </a:pPr>
            <a:r>
              <a:rPr lang="en-GB" dirty="0"/>
              <a:t>Reporting procedures and referral pathways </a:t>
            </a:r>
            <a:endParaRPr dirty="0"/>
          </a:p>
          <a:p>
            <a:pPr marL="228600" lvl="0" indent="-228600" algn="l" rtl="0">
              <a:lnSpc>
                <a:spcPct val="90000"/>
              </a:lnSpc>
              <a:spcBef>
                <a:spcPts val="1000"/>
              </a:spcBef>
              <a:spcAft>
                <a:spcPts val="0"/>
              </a:spcAft>
              <a:buClr>
                <a:schemeClr val="accent5"/>
              </a:buClr>
              <a:buSzPts val="2800"/>
              <a:buChar char="•"/>
            </a:pPr>
            <a:r>
              <a:rPr lang="en-GB" dirty="0"/>
              <a:t>Employers’ responsibilities to keep children safe in the workplace</a:t>
            </a:r>
            <a:endParaRPr sz="2400" dirty="0"/>
          </a:p>
          <a:p>
            <a:pPr marL="228600" lvl="0" indent="-63500" algn="l" rtl="0">
              <a:lnSpc>
                <a:spcPct val="90000"/>
              </a:lnSpc>
              <a:spcBef>
                <a:spcPts val="1000"/>
              </a:spcBef>
              <a:spcAft>
                <a:spcPts val="0"/>
              </a:spcAft>
              <a:buClr>
                <a:schemeClr val="accent5"/>
              </a:buClr>
              <a:buSzPts val="2600"/>
              <a:buNone/>
            </a:pPr>
            <a:endParaRPr sz="2600" dirty="0"/>
          </a:p>
        </p:txBody>
      </p:sp>
      <p:sp>
        <p:nvSpPr>
          <p:cNvPr id="290" name="Google Shape;290;p9"/>
          <p:cNvSpPr txBox="1">
            <a:spLocks noGrp="1"/>
          </p:cNvSpPr>
          <p:nvPr>
            <p:ph type="body" idx="3"/>
          </p:nvPr>
        </p:nvSpPr>
        <p:spPr>
          <a:xfrm>
            <a:off x="349507" y="523980"/>
            <a:ext cx="3037160"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000"/>
              <a:buNone/>
            </a:pPr>
            <a:r>
              <a:rPr lang="en-GB" sz="3000">
                <a:latin typeface="Helvetica Neue"/>
                <a:ea typeface="Helvetica Neue"/>
                <a:cs typeface="Helvetica Neue"/>
                <a:sym typeface="Helvetica Neue"/>
              </a:rPr>
              <a:t>DEVELOPING CHILD LABOUR </a:t>
            </a:r>
            <a:r>
              <a:rPr lang="en-GB" sz="3000"/>
              <a:t>MESSAGES</a:t>
            </a:r>
            <a:endParaRPr/>
          </a:p>
          <a:p>
            <a:pPr marL="0" lvl="0" indent="0" algn="l" rtl="0">
              <a:lnSpc>
                <a:spcPct val="90000"/>
              </a:lnSpc>
              <a:spcBef>
                <a:spcPts val="1000"/>
              </a:spcBef>
              <a:spcAft>
                <a:spcPts val="0"/>
              </a:spcAft>
              <a:buClr>
                <a:schemeClr val="lt1"/>
              </a:buClr>
              <a:buSzPts val="3600"/>
              <a:buNone/>
            </a:pPr>
            <a:endParaRPr/>
          </a:p>
        </p:txBody>
      </p:sp>
      <p:sp>
        <p:nvSpPr>
          <p:cNvPr id="291" name="Google Shape;291;p9"/>
          <p:cNvSpPr txBox="1">
            <a:spLocks noGrp="1"/>
          </p:cNvSpPr>
          <p:nvPr>
            <p:ph type="body" idx="1"/>
          </p:nvPr>
        </p:nvSpPr>
        <p:spPr>
          <a:xfrm>
            <a:off x="4100513" y="263167"/>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6"/>
              </a:buClr>
              <a:buSzPts val="3200"/>
              <a:buNone/>
            </a:pPr>
            <a:r>
              <a:rPr lang="en-GB"/>
              <a:t>CHILD LABOUR MESSAGING CAN RAISE AWARENESS ON: </a:t>
            </a:r>
            <a:endParaRPr/>
          </a:p>
          <a:p>
            <a:pPr marL="0" lvl="0" indent="0" algn="l" rtl="0">
              <a:lnSpc>
                <a:spcPct val="90000"/>
              </a:lnSpc>
              <a:spcBef>
                <a:spcPts val="1000"/>
              </a:spcBef>
              <a:spcAft>
                <a:spcPts val="0"/>
              </a:spcAft>
              <a:buClr>
                <a:schemeClr val="accent6"/>
              </a:buClr>
              <a:buSzPts val="3200"/>
              <a:buNone/>
            </a:pPr>
            <a:endParaRPr/>
          </a:p>
        </p:txBody>
      </p:sp>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2723</Words>
  <Application>Microsoft Office PowerPoint</Application>
  <PresentationFormat>Widescreen</PresentationFormat>
  <Paragraphs>182</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Helvetica Neue</vt:lpstr>
      <vt:lpstr>Office Theme</vt:lpstr>
      <vt:lpstr>PowerPoint Presentation</vt:lpstr>
      <vt:lpstr>PowerPoint Presentation</vt:lpstr>
      <vt:lpstr>PowerPoint Presentation</vt:lpstr>
      <vt:lpstr>ACTIVITY PART 1</vt:lpstr>
      <vt:lpstr>DEVELOPING MESSAGES ON  CHILD LABOUR </vt:lpstr>
      <vt:lpstr>PowerPoint Presentation</vt:lpstr>
      <vt:lpstr>PowerPoint Presentation</vt:lpstr>
      <vt:lpstr>ACTIVITY PART 2</vt:lpstr>
      <vt:lpstr>PowerPoint Presentation</vt:lpstr>
      <vt:lpstr>DEVELOPING COMMUNICATION &amp;  MESSAGING STRATEGIES ON  CHILD LABOUR </vt:lpstr>
      <vt:lpstr>PowerPoint Presentation</vt:lpstr>
      <vt:lpstr>PowerPoint Presentation</vt:lpstr>
      <vt:lpstr>PowerPoint Presentation</vt:lpstr>
      <vt:lpstr>SAFE PARTICIPATION OF CHILDREN AND ADOLESCETS IN AWARENESS RAISING  </vt:lpstr>
      <vt:lpstr>ACTIVITY PART 3</vt:lpstr>
      <vt:lpstr>ADVOCACY TO PREVENT AND RESPOND TO CHILD LABOUR</vt:lpstr>
      <vt:lpstr>PowerPoint Presentation</vt:lpstr>
      <vt:lpstr>ACTIVITY PART 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Athena Berting</cp:lastModifiedBy>
  <cp:revision>6</cp:revision>
  <dcterms:created xsi:type="dcterms:W3CDTF">2017-12-20T18:51:03Z</dcterms:created>
  <dcterms:modified xsi:type="dcterms:W3CDTF">2022-02-15T18:55:51Z</dcterms:modified>
</cp:coreProperties>
</file>