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5_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Helvetica Neue"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g/W5lt8T0GXzQMAIe68StiKdVG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79235F-9694-4B1E-99BE-07EF1B3A4D87}">
  <a:tblStyle styleId="{D579235F-9694-4B1E-99BE-07EF1B3A4D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6"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ñate, Silvia" userId="6c14c1ed-f08b-44c2-8612-154b511826fd" providerId="ADAL" clId="{49017E6E-A47C-4EA9-9ADB-580ACC8AF842}"/>
    <pc:docChg chg="custSel modSld">
      <pc:chgData name="Oñate, Silvia" userId="6c14c1ed-f08b-44c2-8612-154b511826fd" providerId="ADAL" clId="{49017E6E-A47C-4EA9-9ADB-580ACC8AF842}" dt="2022-02-22T11:51:11.709" v="34"/>
      <pc:docMkLst>
        <pc:docMk/>
      </pc:docMkLst>
      <pc:sldChg chg="modSp mod modCm">
        <pc:chgData name="Oñate, Silvia" userId="6c14c1ed-f08b-44c2-8612-154b511826fd" providerId="ADAL" clId="{49017E6E-A47C-4EA9-9ADB-580ACC8AF842}" dt="2022-02-22T11:51:11.709" v="34"/>
        <pc:sldMkLst>
          <pc:docMk/>
          <pc:sldMk cId="0" sldId="261"/>
        </pc:sldMkLst>
        <pc:spChg chg="mod">
          <ac:chgData name="Oñate, Silvia" userId="6c14c1ed-f08b-44c2-8612-154b511826fd" providerId="ADAL" clId="{49017E6E-A47C-4EA9-9ADB-580ACC8AF842}" dt="2022-02-22T11:50:21.573" v="33" actId="255"/>
          <ac:spMkLst>
            <pc:docMk/>
            <pc:sldMk cId="0" sldId="261"/>
            <ac:spMk id="285" creationId="{00000000-0000-0000-0000-000000000000}"/>
          </ac:spMkLst>
        </pc:spChg>
      </pc:sldChg>
    </pc:docChg>
  </pc:docChgLst>
</pc:chgInfo>
</file>

<file path=ppt/comments/modernComment_105_0.xml><?xml version="1.0" encoding="utf-8"?>
<p188:cmLst xmlns:a="http://schemas.openxmlformats.org/drawingml/2006/main" xmlns:r="http://schemas.openxmlformats.org/officeDocument/2006/relationships" xmlns:p188="http://schemas.microsoft.com/office/powerpoint/2018/8/main">
  <p188:cm id="{0290E4D6-966B-4A3A-9D2F-EBA237AF1100}" authorId="{3B225371-A5D4-6CE3-9D5C-58AB0B77C653}" created="2022-02-14T23:10:30.106">
    <ac:txMkLst xmlns:ac="http://schemas.microsoft.com/office/drawing/2013/main/command">
      <pc:docMk xmlns:pc="http://schemas.microsoft.com/office/powerpoint/2013/main/command"/>
      <pc:sldMk xmlns:pc="http://schemas.microsoft.com/office/powerpoint/2013/main/command" cId="0" sldId="261"/>
      <ac:spMk id="285" creationId="{00000000-0000-0000-0000-000000000000}"/>
      <ac:txMk cp="130" len="53">
        <ac:context len="211" hash="4145184628"/>
      </ac:txMk>
    </ac:txMkLst>
    <p188:pos x="4541930" y="1247060"/>
    <p188:replyLst>
      <p188:reply id="{C323454A-B855-47BC-906C-0E3B3BA4057B}" authorId="{9C36AD01-230D-76DC-CC71-BD5B4388A65D}" created="2022-02-22T11:51:11.641">
        <p188:txBody>
          <a:bodyPr/>
          <a:lstStyle/>
          <a:p>
            <a:r>
              <a:rPr lang="fr-FR"/>
              <a:t>added missing part at risk of or in child labour</a:t>
            </a:r>
          </a:p>
        </p188:txBody>
      </p188:reply>
    </p188:replyLst>
    <p188:txBody>
      <a:bodyPr/>
      <a:lstStyle/>
      <a:p>
        <a:r>
          <a:rPr lang="en-CA"/>
          <a:t>The sentence seems to cut off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Explain that perhaps one the most important prevention priorities are that humanitarian action should never lead to child labour.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Humanitarian action can entail risk factors and inadvertently increase or worsen child labour.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Preventing child labour related to humanitarian action is crucial responsibility of all humanitarian actors regardless of their mandate or capacity must ensure that no further harm comes to children as a result of humanitarian action.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Working in coordination with others can help identify and mitigate risks which are suitable for different actors’ capacity and expertise.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Ensuring that only mandated and specialised agencies withdraw children from the WFCL? </a:t>
            </a:r>
            <a:endParaRPr/>
          </a:p>
        </p:txBody>
      </p:sp>
      <p:sp>
        <p:nvSpPr>
          <p:cNvPr id="386" name="Google Shape;38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a:solidFill>
                  <a:schemeClr val="dk1"/>
                </a:solidFill>
                <a:latin typeface="Calibri"/>
                <a:ea typeface="Calibri"/>
                <a:cs typeface="Calibri"/>
                <a:sym typeface="Calibri"/>
              </a:rPr>
              <a:t>Key actions to prevent child labour related to humanitarian action include: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identify the potential child labour and safeguarding risks during programme design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put in place measures to prevent and mitigate child labour related to programming, this may be done through coordination, risk assessment and following safeguarding and PSEAH measures.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monitor the risk factors for children through situation monitoring of changes in the context which may impact child labour and its worst forms, and through programme monitoring which measure the impact of humanitarian action on children and their families, including changes to children’s role in the household, school attendance and work.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Ensure humanitarian programmes are carefully designed and planned to safeguard children at all times and not place children at (further) risk of child labour for instance:</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 protection programmes may present risks when separated children are placed in alternative care such as foster families who are income-poor, where they may face additional risks to exploitation by foster families which are not monitored and adequately support; or where their attendance or participation, organisation or leadership of leading child protection activities affects their school attendance.</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Or in food security and livelihoods programmes which have particular risks for children in both their inclusion and exclusion of children who are above the legal age for work but below 18 years old. While they should where possible include working age children in safe and age-appropriate tasks as this is a key prevention measure against the WFCL, they should also have adequate safety standards in place to prevent child labour such as age verification, clear terms and conditions for acceptable work, instruction and supervision, regular monitoring, codes of conduct and safeguarding policies etc.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Finally, all humanitarian programmes should keep children safe from child labour through safeguarding and preventing sexual exploitation, abuse and harassment measures. </a:t>
            </a:r>
            <a:endParaRPr/>
          </a:p>
          <a:p>
            <a:pPr marL="0" lvl="0" indent="0" algn="l" rtl="0">
              <a:spcBef>
                <a:spcPts val="0"/>
              </a:spcBef>
              <a:spcAft>
                <a:spcPts val="0"/>
              </a:spcAft>
              <a:buNone/>
            </a:pPr>
            <a:endParaRPr/>
          </a:p>
        </p:txBody>
      </p:sp>
      <p:sp>
        <p:nvSpPr>
          <p:cNvPr id="395" name="Google Shape;3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Font typeface="Arial"/>
              <a:buNone/>
            </a:pPr>
            <a:r>
              <a:rPr lang="en-GB" sz="1100">
                <a:solidFill>
                  <a:srgbClr val="545554"/>
                </a:solidFill>
                <a:latin typeface="Helvetica Neue"/>
                <a:ea typeface="Helvetica Neue"/>
                <a:cs typeface="Helvetica Neue"/>
                <a:sym typeface="Helvetica Neue"/>
              </a:rPr>
              <a:t>Using the short programming case study and example risk assessment you have been given: </a:t>
            </a:r>
            <a:endParaRPr sz="900">
              <a:solidFill>
                <a:srgbClr val="545554"/>
              </a:solidFill>
              <a:latin typeface="Helvetica Neue"/>
              <a:ea typeface="Helvetica Neue"/>
              <a:cs typeface="Helvetica Neue"/>
              <a:sym typeface="Helvetica Neue"/>
            </a:endParaRPr>
          </a:p>
          <a:p>
            <a:pPr marL="685800" lvl="1" indent="-121284" algn="l" rtl="0">
              <a:lnSpc>
                <a:spcPct val="90000"/>
              </a:lnSpc>
              <a:spcBef>
                <a:spcPts val="500"/>
              </a:spcBef>
              <a:spcAft>
                <a:spcPts val="0"/>
              </a:spcAft>
              <a:buClr>
                <a:srgbClr val="0388C5"/>
              </a:buClr>
              <a:buSzPts val="900"/>
              <a:buChar char="•"/>
            </a:pPr>
            <a:r>
              <a:rPr lang="en-GB" sz="900">
                <a:solidFill>
                  <a:srgbClr val="545554"/>
                </a:solidFill>
                <a:latin typeface="Helvetica Neue"/>
                <a:ea typeface="Helvetica Neue"/>
                <a:cs typeface="Helvetica Neue"/>
                <a:sym typeface="Helvetica Neue"/>
              </a:rPr>
              <a:t>Discuss and identify any potential child labour risk factors related to the case study.</a:t>
            </a:r>
            <a:endParaRPr sz="500">
              <a:solidFill>
                <a:srgbClr val="545554"/>
              </a:solidFill>
              <a:latin typeface="Helvetica Neue"/>
              <a:ea typeface="Helvetica Neue"/>
              <a:cs typeface="Helvetica Neue"/>
              <a:sym typeface="Helvetica Neue"/>
            </a:endParaRPr>
          </a:p>
          <a:p>
            <a:pPr marL="685800" lvl="1" indent="-121284" algn="l" rtl="0">
              <a:lnSpc>
                <a:spcPct val="90000"/>
              </a:lnSpc>
              <a:spcBef>
                <a:spcPts val="500"/>
              </a:spcBef>
              <a:spcAft>
                <a:spcPts val="0"/>
              </a:spcAft>
              <a:buClr>
                <a:srgbClr val="0388C5"/>
              </a:buClr>
              <a:buSzPts val="900"/>
              <a:buChar char="•"/>
            </a:pPr>
            <a:r>
              <a:rPr lang="en-GB" sz="900">
                <a:solidFill>
                  <a:srgbClr val="545554"/>
                </a:solidFill>
                <a:latin typeface="Helvetica Neue"/>
                <a:ea typeface="Helvetica Neue"/>
                <a:cs typeface="Helvetica Neue"/>
                <a:sym typeface="Helvetica Neue"/>
              </a:rPr>
              <a:t>Complete the risk assessment sheet you have using the questions as suggestions to consider. </a:t>
            </a:r>
            <a:endParaRPr sz="500">
              <a:solidFill>
                <a:srgbClr val="545554"/>
              </a:solidFill>
              <a:latin typeface="Helvetica Neue"/>
              <a:ea typeface="Helvetica Neue"/>
              <a:cs typeface="Helvetica Neue"/>
              <a:sym typeface="Helvetica Neue"/>
            </a:endParaRPr>
          </a:p>
          <a:p>
            <a:pPr marL="685800" lvl="1" indent="-121284" algn="l" rtl="0">
              <a:lnSpc>
                <a:spcPct val="90000"/>
              </a:lnSpc>
              <a:spcBef>
                <a:spcPts val="500"/>
              </a:spcBef>
              <a:spcAft>
                <a:spcPts val="0"/>
              </a:spcAft>
              <a:buClr>
                <a:srgbClr val="0388C5"/>
              </a:buClr>
              <a:buSzPts val="900"/>
              <a:buChar char="•"/>
            </a:pPr>
            <a:r>
              <a:rPr lang="en-GB" sz="900">
                <a:solidFill>
                  <a:srgbClr val="545554"/>
                </a:solidFill>
                <a:latin typeface="Helvetica Neue"/>
                <a:ea typeface="Helvetica Neue"/>
                <a:cs typeface="Helvetica Neue"/>
                <a:sym typeface="Helvetica Neue"/>
              </a:rPr>
              <a:t>Discuss and identify suitable mitigation measures which can either </a:t>
            </a:r>
            <a:endParaRPr sz="500">
              <a:solidFill>
                <a:srgbClr val="545554"/>
              </a:solidFill>
              <a:latin typeface="Helvetica Neue"/>
              <a:ea typeface="Helvetica Neue"/>
              <a:cs typeface="Helvetica Neue"/>
              <a:sym typeface="Helvetica Neue"/>
            </a:endParaRPr>
          </a:p>
          <a:p>
            <a:pPr marL="1143000" lvl="2" indent="-121285" algn="l" rtl="0">
              <a:lnSpc>
                <a:spcPct val="90000"/>
              </a:lnSpc>
              <a:spcBef>
                <a:spcPts val="500"/>
              </a:spcBef>
              <a:spcAft>
                <a:spcPts val="0"/>
              </a:spcAft>
              <a:buClr>
                <a:srgbClr val="0388C5"/>
              </a:buClr>
              <a:buSzPts val="900"/>
              <a:buChar char="•"/>
            </a:pPr>
            <a:r>
              <a:rPr lang="en-GB" sz="900">
                <a:solidFill>
                  <a:srgbClr val="545554"/>
                </a:solidFill>
                <a:latin typeface="Helvetica Neue"/>
                <a:ea typeface="Helvetica Neue"/>
                <a:cs typeface="Helvetica Neue"/>
                <a:sym typeface="Helvetica Neue"/>
              </a:rPr>
              <a:t>a) prevent them from happening or </a:t>
            </a:r>
            <a:endParaRPr sz="100">
              <a:solidFill>
                <a:srgbClr val="545554"/>
              </a:solidFill>
              <a:latin typeface="Helvetica Neue"/>
              <a:ea typeface="Helvetica Neue"/>
              <a:cs typeface="Helvetica Neue"/>
              <a:sym typeface="Helvetica Neue"/>
            </a:endParaRPr>
          </a:p>
          <a:p>
            <a:pPr marL="1143000" lvl="2" indent="-121285" algn="l" rtl="0">
              <a:lnSpc>
                <a:spcPct val="90000"/>
              </a:lnSpc>
              <a:spcBef>
                <a:spcPts val="500"/>
              </a:spcBef>
              <a:spcAft>
                <a:spcPts val="0"/>
              </a:spcAft>
              <a:buClr>
                <a:srgbClr val="0388C5"/>
              </a:buClr>
              <a:buSzPts val="900"/>
              <a:buChar char="•"/>
            </a:pPr>
            <a:r>
              <a:rPr lang="en-GB" sz="900">
                <a:solidFill>
                  <a:srgbClr val="545554"/>
                </a:solidFill>
                <a:latin typeface="Helvetica Neue"/>
                <a:ea typeface="Helvetica Neue"/>
                <a:cs typeface="Helvetica Neue"/>
                <a:sym typeface="Helvetica Neue"/>
              </a:rPr>
              <a:t>b) mitigate them once they have happened</a:t>
            </a:r>
            <a:endParaRPr sz="100">
              <a:solidFill>
                <a:srgbClr val="545554"/>
              </a:solidFill>
              <a:latin typeface="Helvetica Neue"/>
              <a:ea typeface="Helvetica Neue"/>
              <a:cs typeface="Helvetica Neue"/>
              <a:sym typeface="Helvetica Neue"/>
            </a:endParaRPr>
          </a:p>
          <a:p>
            <a:pPr marL="685800" lvl="1" indent="-121284" algn="l" rtl="0">
              <a:lnSpc>
                <a:spcPct val="90000"/>
              </a:lnSpc>
              <a:spcBef>
                <a:spcPts val="500"/>
              </a:spcBef>
              <a:spcAft>
                <a:spcPts val="0"/>
              </a:spcAft>
              <a:buClr>
                <a:srgbClr val="0388C5"/>
              </a:buClr>
              <a:buSzPts val="900"/>
              <a:buChar char="•"/>
            </a:pPr>
            <a:r>
              <a:rPr lang="en-GB" sz="900">
                <a:solidFill>
                  <a:srgbClr val="545554"/>
                </a:solidFill>
                <a:latin typeface="Helvetica Neue"/>
                <a:ea typeface="Helvetica Neue"/>
                <a:cs typeface="Helvetica Neue"/>
                <a:sym typeface="Helvetica Neue"/>
              </a:rPr>
              <a:t>Report back to the wider group. </a:t>
            </a:r>
            <a:endParaRPr sz="100"/>
          </a:p>
          <a:p>
            <a:pPr marL="0" lvl="0" indent="0" algn="l" rtl="0">
              <a:spcBef>
                <a:spcPts val="0"/>
              </a:spcBef>
              <a:spcAft>
                <a:spcPts val="0"/>
              </a:spcAft>
              <a:buNone/>
            </a:pPr>
            <a:endParaRPr/>
          </a:p>
        </p:txBody>
      </p:sp>
      <p:sp>
        <p:nvSpPr>
          <p:cNvPr id="411" name="Google Shape;41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https://alliancecpha.org/en/system/tdf/library/attachments/cs_12_gaza.pdf?file=1&amp;type=node&amp;id=41779</a:t>
            </a:r>
            <a:endParaRPr/>
          </a:p>
          <a:p>
            <a:pPr marL="0" lvl="0" indent="0" algn="l" rtl="0">
              <a:spcBef>
                <a:spcPts val="0"/>
              </a:spcBef>
              <a:spcAft>
                <a:spcPts val="0"/>
              </a:spcAft>
              <a:buNone/>
            </a:pPr>
            <a:endParaRPr/>
          </a:p>
          <a:p>
            <a:pPr marL="0" lvl="0" indent="0" algn="l" rtl="0">
              <a:spcBef>
                <a:spcPts val="0"/>
              </a:spcBef>
              <a:spcAft>
                <a:spcPts val="0"/>
              </a:spcAft>
              <a:buNone/>
            </a:pPr>
            <a:r>
              <a:rPr lang="en-GB"/>
              <a:t>This case study describes how UNRWA addressed child labour issues at distribution centres in Gaza through an integrated education, economic-strengthening and protection project. The objective of the project was to mitigate child labour risks and find alternatives for children working as porters around UNRWA distribution sites</a:t>
            </a:r>
            <a:endParaRPr/>
          </a:p>
          <a:p>
            <a:pPr marL="0" lvl="0" indent="0" algn="l" rtl="0">
              <a:spcBef>
                <a:spcPts val="0"/>
              </a:spcBef>
              <a:spcAft>
                <a:spcPts val="0"/>
              </a:spcAft>
              <a:buNone/>
            </a:pPr>
            <a:r>
              <a:rPr lang="en-GB"/>
              <a:t>Managers of the 12 distribution centres, social intervention supervisors and operations support staff identified child labourers working in and around the centres. As expected, all children identified as working outside the distribution centres were boys. After identification, counsellors from community mental health teams established contact with the children’s families to obtain consent and plan a meeting.</a:t>
            </a:r>
            <a:endParaRPr/>
          </a:p>
          <a:p>
            <a:pPr marL="0" lvl="0" indent="0" algn="l" rtl="0">
              <a:spcBef>
                <a:spcPts val="0"/>
              </a:spcBef>
              <a:spcAft>
                <a:spcPts val="0"/>
              </a:spcAft>
              <a:buNone/>
            </a:pPr>
            <a:r>
              <a:rPr lang="en-GB"/>
              <a:t>Case management was initiated for each identified child. The caseload included 138 children in 103 families, as several children were from the same families. A total of 16 social workers were assigned six to seven cases each. Interventions looked at the needs and potential within each family, which was key in the effective response for the majority of cases. Monitoring was conducted through analysis of case management data and through regular project monitoring, management and follow-up.</a:t>
            </a:r>
            <a:endParaRPr/>
          </a:p>
          <a:p>
            <a:pPr marL="0" lvl="0" indent="0" algn="l" rtl="0">
              <a:spcBef>
                <a:spcPts val="0"/>
              </a:spcBef>
              <a:spcAft>
                <a:spcPts val="0"/>
              </a:spcAft>
              <a:buNone/>
            </a:pPr>
            <a:r>
              <a:rPr lang="en-GB"/>
              <a:t>The project is an example of an integrated, multi-sectoral approach to child labour in a humanitarian context, which was effective in addressing the entrenched, complex and sensitive issue of child labour. The effective collaboration enabled multi-disciplinary planning, implementation and learning.</a:t>
            </a:r>
            <a:endParaRPr/>
          </a:p>
        </p:txBody>
      </p:sp>
      <p:sp>
        <p:nvSpPr>
          <p:cNvPr id="420" name="Google Shape;4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Calibri"/>
              <a:buNone/>
            </a:pPr>
            <a:r>
              <a:rPr lang="en-GB"/>
              <a:t>https://alliancecpha.org/en/system/tdf/library/attachments/case_study_11_sop_jordan.pdf?file=1&amp;type=node&amp;id=41778</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GB"/>
              <a:t>This case study describes a Standard Operating Procedure (SOP) developed in Jordan to prevent child labour and identify at-risk children during distributions. At the entrance of each distribution site, a children’s booth was installed where children entering the site were screened. Children who arrived alone to collect relief items on behalf of their own or another family were registered and interviewed to determine their gender, age, reasons for collecting the items, family situation, vulnerability and the presence of other persons above the age of 16 years in their family who could collect distributions. The Alternative Collectors Scheme was put in place to ensure that households with nobody above the age of 16 years to collect the items in person could still receive distributions. To increase awareness about the SOPs, community awareness-raising was undertaken by all families prior to all distributions about collection of relief items, eligibility and procedures</a:t>
            </a:r>
            <a:endParaRPr/>
          </a:p>
          <a:p>
            <a:pPr marL="0" lvl="0" indent="0" algn="l" rtl="0">
              <a:spcBef>
                <a:spcPts val="0"/>
              </a:spcBef>
              <a:spcAft>
                <a:spcPts val="0"/>
              </a:spcAft>
              <a:buNone/>
            </a:pPr>
            <a:r>
              <a:rPr lang="en-GB"/>
              <a:t>Post-Distribution Monitoring (PDM) by phone was used to ensure that all vulnerable families had received their relief items and to collect feedback about the process. </a:t>
            </a:r>
            <a:endParaRPr/>
          </a:p>
        </p:txBody>
      </p:sp>
      <p:sp>
        <p:nvSpPr>
          <p:cNvPr id="429" name="Google Shape;42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When risk factors outweigh existing protective factors, children can move quickly from being in school or acceptable work, to being in child labour, or the WFCL. There are also important protective factors that build resilience and help to protect children from child labour.</a:t>
            </a:r>
            <a:endParaRPr/>
          </a:p>
          <a:p>
            <a:pPr marL="171450" lvl="0" indent="-171450" algn="l" rtl="0">
              <a:spcBef>
                <a:spcPts val="0"/>
              </a:spcBef>
              <a:spcAft>
                <a:spcPts val="0"/>
              </a:spcAft>
              <a:buClr>
                <a:schemeClr val="dk1"/>
              </a:buClr>
              <a:buSzPts val="1200"/>
              <a:buFont typeface="Arial"/>
              <a:buChar char="•"/>
            </a:pPr>
            <a:r>
              <a:rPr lang="en-GB"/>
              <a:t>All humanitarian actors regardless of mandate or capacity have a responsibility to prevent child labour associated with humanitarian action. Most humanitarian actors can play a role in preventing child labour through their work. While others who have the required experience or expertise, capacity and mandate may be able to respond and withdraw children from child labour and its worst forms. </a:t>
            </a:r>
            <a:endParaRPr/>
          </a:p>
          <a:p>
            <a:pPr marL="171450" lvl="0" indent="-171450" algn="l" rtl="0">
              <a:spcBef>
                <a:spcPts val="0"/>
              </a:spcBef>
              <a:spcAft>
                <a:spcPts val="0"/>
              </a:spcAft>
              <a:buClr>
                <a:schemeClr val="dk1"/>
              </a:buClr>
              <a:buSzPts val="1200"/>
              <a:buFont typeface="Arial"/>
              <a:buChar char="•"/>
            </a:pPr>
            <a:r>
              <a:rPr lang="en-GB"/>
              <a:t>A programmatic framework should develop holistic, complementary and integrated prevention and response actions to strengthen systems and protect children from child labour across multiple sectors and different levels of the socio-economic model. </a:t>
            </a:r>
            <a:endParaRPr/>
          </a:p>
          <a:p>
            <a:pPr marL="171450" lvl="0" indent="-171450" algn="l" rtl="0">
              <a:spcBef>
                <a:spcPts val="0"/>
              </a:spcBef>
              <a:spcAft>
                <a:spcPts val="0"/>
              </a:spcAft>
              <a:buClr>
                <a:schemeClr val="dk1"/>
              </a:buClr>
              <a:buSzPts val="1200"/>
              <a:buFont typeface="Arial"/>
              <a:buChar char="•"/>
            </a:pPr>
            <a:r>
              <a:rPr lang="en-GB"/>
              <a:t>When time and resources are limited, practical preventative measures should be put in place to prevent the WFCL and other serious forms of child labour that are emerging or worsening as an immediate result of the humanitarian crisis.</a:t>
            </a:r>
            <a:endParaRPr/>
          </a:p>
          <a:p>
            <a:pPr marL="171450" lvl="0" indent="-95250" algn="l" rtl="0">
              <a:spcBef>
                <a:spcPts val="0"/>
              </a:spcBef>
              <a:spcAft>
                <a:spcPts val="0"/>
              </a:spcAft>
              <a:buClr>
                <a:schemeClr val="dk1"/>
              </a:buClr>
              <a:buSzPts val="1200"/>
              <a:buFont typeface="Arial"/>
              <a:buNone/>
            </a:pPr>
            <a:endParaRPr/>
          </a:p>
        </p:txBody>
      </p:sp>
      <p:sp>
        <p:nvSpPr>
          <p:cNvPr id="438" name="Google Shape;43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p>
        </p:txBody>
      </p:sp>
      <p:sp>
        <p:nvSpPr>
          <p:cNvPr id="245" name="Google Shape;24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Risk factors increase vulnerability and therefore the likelihood that children become involved in child labour and/or increase the risk of significant harm for children, and protective factors can help to reduce vulnerability and build resilience to protect children from becoming involved in child labour and/or help to reduce the negative effects of child labour.  </a:t>
            </a:r>
            <a:endParaRPr/>
          </a:p>
          <a:p>
            <a:pPr marL="0" lvl="0" indent="0" algn="l" rtl="0">
              <a:spcBef>
                <a:spcPts val="0"/>
              </a:spcBef>
              <a:spcAft>
                <a:spcPts val="0"/>
              </a:spcAft>
              <a:buNone/>
            </a:pPr>
            <a:endParaRPr/>
          </a:p>
        </p:txBody>
      </p:sp>
      <p:sp>
        <p:nvSpPr>
          <p:cNvPr id="253" name="Google Shape;2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 mid-level practitioners  </a:t>
            </a:r>
            <a:endParaRPr/>
          </a:p>
        </p:txBody>
      </p:sp>
      <p:sp>
        <p:nvSpPr>
          <p:cNvPr id="263" name="Google Shape;2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It is often inter-agency and must build upon situation analysis, to provide the evidence and analysis of the magnitude of the problem.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child labour response should reflect the prioritised child labour concerns determined through situation analysis, identifying the scale, severity, and urgency of different types and forms of child labour, can help provide a suitable timeline for action depending on the duration or phase of the emergency, which is supported by relevant sectors and agencies through the coordination of multi-actor and multi-sectoral responses to meet the urgent needs of at-risk children and families.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well as identifying whether child labour is a priority concern that should be included in humanitarian response plans and sector-specific strategies, response planning can help determine the role and actions that humanitarian actors might take in preventing and responding to child labour.</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When humanitarian actors think about the role, they may be able to play in the prevention or response of child labour, we can see from the slide in this bottom right-hand corner that we generalise these into three groupings.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Explain that all humanitarian actors regardless of their mandate and capacity have a responsibility not to do (further) harm to children in child labour in crisis settings, as humanitarian action can entail risk factors and inadvertently increase or worsen levels of child labour. That most humanitarian actors can play a role in preventing child labour through their work such as mainstreaming child labour messaging through their programmes, or supporting at risk families’ access to basic needs, education or livelihoods. While others who have the required experience or expertise, capacity and mandate may be able to respond and withdraw children from child labour and its worst forms for instance through individual case management support</a:t>
            </a:r>
            <a:r>
              <a:rPr lang="en-GB" sz="900">
                <a:solidFill>
                  <a:schemeClr val="dk1"/>
                </a:solidFill>
                <a:latin typeface="Calibri"/>
                <a:ea typeface="Calibri"/>
                <a:cs typeface="Calibri"/>
                <a:sym typeface="Calibri"/>
              </a:rPr>
              <a:t>. </a:t>
            </a:r>
            <a:endParaRPr b="1"/>
          </a:p>
        </p:txBody>
      </p:sp>
      <p:sp>
        <p:nvSpPr>
          <p:cNvPr id="304" name="Google Shape;30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1"/>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21"/>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21"/>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21"/>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79"/>
        <p:cNvGrpSpPr/>
        <p:nvPr/>
      </p:nvGrpSpPr>
      <p:grpSpPr>
        <a:xfrm>
          <a:off x="0" y="0"/>
          <a:ext cx="0" cy="0"/>
          <a:chOff x="0" y="0"/>
          <a:chExt cx="0" cy="0"/>
        </a:xfrm>
      </p:grpSpPr>
      <p:sp>
        <p:nvSpPr>
          <p:cNvPr id="80" name="Google Shape;8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30"/>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82" name="Google Shape;82;p30"/>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83" name="Google Shape;83;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31"/>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3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1"/>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32"/>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3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2"/>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96"/>
        <p:cNvGrpSpPr/>
        <p:nvPr/>
      </p:nvGrpSpPr>
      <p:grpSpPr>
        <a:xfrm>
          <a:off x="0" y="0"/>
          <a:ext cx="0" cy="0"/>
          <a:chOff x="0" y="0"/>
          <a:chExt cx="0" cy="0"/>
        </a:xfrm>
      </p:grpSpPr>
      <p:sp>
        <p:nvSpPr>
          <p:cNvPr id="97" name="Google Shape;9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33"/>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99" name="Google Shape;99;p3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100" name="Google Shape;100;p3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103"/>
        <p:cNvGrpSpPr/>
        <p:nvPr/>
      </p:nvGrpSpPr>
      <p:grpSpPr>
        <a:xfrm>
          <a:off x="0" y="0"/>
          <a:ext cx="0" cy="0"/>
          <a:chOff x="0" y="0"/>
          <a:chExt cx="0" cy="0"/>
        </a:xfrm>
      </p:grpSpPr>
      <p:sp>
        <p:nvSpPr>
          <p:cNvPr id="104" name="Google Shape;10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34"/>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106" name="Google Shape;106;p34"/>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107" name="Google Shape;107;p3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10"/>
        <p:cNvGrpSpPr/>
        <p:nvPr/>
      </p:nvGrpSpPr>
      <p:grpSpPr>
        <a:xfrm>
          <a:off x="0" y="0"/>
          <a:ext cx="0" cy="0"/>
          <a:chOff x="0" y="0"/>
          <a:chExt cx="0" cy="0"/>
        </a:xfrm>
      </p:grpSpPr>
      <p:sp>
        <p:nvSpPr>
          <p:cNvPr id="111" name="Google Shape;111;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2" name="Google Shape;112;p35"/>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13" name="Google Shape;113;p35"/>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5"/>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5"/>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16"/>
        <p:cNvGrpSpPr/>
        <p:nvPr/>
      </p:nvGrpSpPr>
      <p:grpSpPr>
        <a:xfrm>
          <a:off x="0" y="0"/>
          <a:ext cx="0" cy="0"/>
          <a:chOff x="0" y="0"/>
          <a:chExt cx="0" cy="0"/>
        </a:xfrm>
      </p:grpSpPr>
      <p:sp>
        <p:nvSpPr>
          <p:cNvPr id="117" name="Google Shape;117;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8" name="Google Shape;118;p36"/>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9" name="Google Shape;119;p36"/>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6"/>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22"/>
        <p:cNvGrpSpPr/>
        <p:nvPr/>
      </p:nvGrpSpPr>
      <p:grpSpPr>
        <a:xfrm>
          <a:off x="0" y="0"/>
          <a:ext cx="0" cy="0"/>
          <a:chOff x="0" y="0"/>
          <a:chExt cx="0" cy="0"/>
        </a:xfrm>
      </p:grpSpPr>
      <p:sp>
        <p:nvSpPr>
          <p:cNvPr id="123" name="Google Shape;123;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4" name="Google Shape;124;p37"/>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25" name="Google Shape;125;p37"/>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37"/>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128"/>
        <p:cNvGrpSpPr/>
        <p:nvPr/>
      </p:nvGrpSpPr>
      <p:grpSpPr>
        <a:xfrm>
          <a:off x="0" y="0"/>
          <a:ext cx="0" cy="0"/>
          <a:chOff x="0" y="0"/>
          <a:chExt cx="0" cy="0"/>
        </a:xfrm>
      </p:grpSpPr>
      <p:grpSp>
        <p:nvGrpSpPr>
          <p:cNvPr id="129" name="Google Shape;129;p38"/>
          <p:cNvGrpSpPr/>
          <p:nvPr/>
        </p:nvGrpSpPr>
        <p:grpSpPr>
          <a:xfrm>
            <a:off x="0" y="5303520"/>
            <a:ext cx="12192000" cy="1639827"/>
            <a:chOff x="0" y="5303520"/>
            <a:chExt cx="12192000" cy="1639827"/>
          </a:xfrm>
        </p:grpSpPr>
        <p:pic>
          <p:nvPicPr>
            <p:cNvPr id="130" name="Google Shape;130;p38"/>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1" name="Google Shape;131;p38"/>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2" name="Google Shape;132;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3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35"/>
        <p:cNvGrpSpPr/>
        <p:nvPr/>
      </p:nvGrpSpPr>
      <p:grpSpPr>
        <a:xfrm>
          <a:off x="0" y="0"/>
          <a:ext cx="0" cy="0"/>
          <a:chOff x="0" y="0"/>
          <a:chExt cx="0" cy="0"/>
        </a:xfrm>
      </p:grpSpPr>
      <p:grpSp>
        <p:nvGrpSpPr>
          <p:cNvPr id="136" name="Google Shape;136;p39"/>
          <p:cNvGrpSpPr/>
          <p:nvPr/>
        </p:nvGrpSpPr>
        <p:grpSpPr>
          <a:xfrm>
            <a:off x="0" y="5303520"/>
            <a:ext cx="12192000" cy="1639827"/>
            <a:chOff x="0" y="5303520"/>
            <a:chExt cx="12192000" cy="1639827"/>
          </a:xfrm>
        </p:grpSpPr>
        <p:pic>
          <p:nvPicPr>
            <p:cNvPr id="137" name="Google Shape;137;p39"/>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8" name="Google Shape;138;p39"/>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9" name="Google Shape;139;p3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2"/>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2"/>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42"/>
        <p:cNvGrpSpPr/>
        <p:nvPr/>
      </p:nvGrpSpPr>
      <p:grpSpPr>
        <a:xfrm>
          <a:off x="0" y="0"/>
          <a:ext cx="0" cy="0"/>
          <a:chOff x="0" y="0"/>
          <a:chExt cx="0" cy="0"/>
        </a:xfrm>
      </p:grpSpPr>
      <p:sp>
        <p:nvSpPr>
          <p:cNvPr id="143" name="Google Shape;143;p4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0"/>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0"/>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6" name="Google Shape;146;p40"/>
          <p:cNvGrpSpPr/>
          <p:nvPr/>
        </p:nvGrpSpPr>
        <p:grpSpPr>
          <a:xfrm>
            <a:off x="0" y="5303520"/>
            <a:ext cx="12192000" cy="1639827"/>
            <a:chOff x="0" y="5303520"/>
            <a:chExt cx="12192000" cy="1639827"/>
          </a:xfrm>
        </p:grpSpPr>
        <p:pic>
          <p:nvPicPr>
            <p:cNvPr id="147" name="Google Shape;147;p40"/>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8" name="Google Shape;148;p40"/>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1" name="Google Shape;151;p41"/>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52" name="Google Shape;152;p41"/>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41"/>
          <p:cNvSpPr>
            <a:spLocks noGrp="1"/>
          </p:cNvSpPr>
          <p:nvPr>
            <p:ph type="pic" idx="2"/>
          </p:nvPr>
        </p:nvSpPr>
        <p:spPr>
          <a:xfrm>
            <a:off x="0" y="0"/>
            <a:ext cx="4340225" cy="6858000"/>
          </a:xfrm>
          <a:prstGeom prst="rect">
            <a:avLst/>
          </a:prstGeom>
          <a:noFill/>
          <a:ln>
            <a:noFill/>
          </a:ln>
        </p:spPr>
      </p:sp>
      <p:sp>
        <p:nvSpPr>
          <p:cNvPr id="154" name="Google Shape;154;p41"/>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55"/>
        <p:cNvGrpSpPr/>
        <p:nvPr/>
      </p:nvGrpSpPr>
      <p:grpSpPr>
        <a:xfrm>
          <a:off x="0" y="0"/>
          <a:ext cx="0" cy="0"/>
          <a:chOff x="0" y="0"/>
          <a:chExt cx="0" cy="0"/>
        </a:xfrm>
      </p:grpSpPr>
      <p:sp>
        <p:nvSpPr>
          <p:cNvPr id="156" name="Google Shape;156;p42"/>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7" name="Google Shape;157;p42"/>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58" name="Google Shape;158;p42"/>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42"/>
          <p:cNvSpPr>
            <a:spLocks noGrp="1"/>
          </p:cNvSpPr>
          <p:nvPr>
            <p:ph type="pic" idx="2"/>
          </p:nvPr>
        </p:nvSpPr>
        <p:spPr>
          <a:xfrm>
            <a:off x="0" y="0"/>
            <a:ext cx="4340225" cy="6858000"/>
          </a:xfrm>
          <a:prstGeom prst="rect">
            <a:avLst/>
          </a:prstGeom>
          <a:noFill/>
          <a:ln>
            <a:noFill/>
          </a:ln>
        </p:spPr>
      </p:sp>
      <p:sp>
        <p:nvSpPr>
          <p:cNvPr id="160" name="Google Shape;160;p42"/>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61"/>
        <p:cNvGrpSpPr/>
        <p:nvPr/>
      </p:nvGrpSpPr>
      <p:grpSpPr>
        <a:xfrm>
          <a:off x="0" y="0"/>
          <a:ext cx="0" cy="0"/>
          <a:chOff x="0" y="0"/>
          <a:chExt cx="0" cy="0"/>
        </a:xfrm>
      </p:grpSpPr>
      <p:sp>
        <p:nvSpPr>
          <p:cNvPr id="162" name="Google Shape;162;p4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3" name="Google Shape;163;p43"/>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64" name="Google Shape;164;p43"/>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43"/>
          <p:cNvSpPr>
            <a:spLocks noGrp="1"/>
          </p:cNvSpPr>
          <p:nvPr>
            <p:ph type="pic" idx="2"/>
          </p:nvPr>
        </p:nvSpPr>
        <p:spPr>
          <a:xfrm>
            <a:off x="0" y="0"/>
            <a:ext cx="4340225" cy="6858000"/>
          </a:xfrm>
          <a:prstGeom prst="rect">
            <a:avLst/>
          </a:prstGeom>
          <a:noFill/>
          <a:ln>
            <a:noFill/>
          </a:ln>
        </p:spPr>
      </p:sp>
      <p:sp>
        <p:nvSpPr>
          <p:cNvPr id="166" name="Google Shape;166;p4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67"/>
        <p:cNvGrpSpPr/>
        <p:nvPr/>
      </p:nvGrpSpPr>
      <p:grpSpPr>
        <a:xfrm>
          <a:off x="0" y="0"/>
          <a:ext cx="0" cy="0"/>
          <a:chOff x="0" y="0"/>
          <a:chExt cx="0" cy="0"/>
        </a:xfrm>
      </p:grpSpPr>
      <p:sp>
        <p:nvSpPr>
          <p:cNvPr id="168" name="Google Shape;168;p4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9" name="Google Shape;169;p44"/>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70" name="Google Shape;170;p44"/>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44"/>
          <p:cNvSpPr>
            <a:spLocks noGrp="1"/>
          </p:cNvSpPr>
          <p:nvPr>
            <p:ph type="pic" idx="2"/>
          </p:nvPr>
        </p:nvSpPr>
        <p:spPr>
          <a:xfrm>
            <a:off x="0" y="0"/>
            <a:ext cx="4340225" cy="6858000"/>
          </a:xfrm>
          <a:prstGeom prst="rect">
            <a:avLst/>
          </a:prstGeom>
          <a:noFill/>
          <a:ln>
            <a:noFill/>
          </a:ln>
        </p:spPr>
      </p:sp>
      <p:sp>
        <p:nvSpPr>
          <p:cNvPr id="172" name="Google Shape;172;p4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73"/>
        <p:cNvGrpSpPr/>
        <p:nvPr/>
      </p:nvGrpSpPr>
      <p:grpSpPr>
        <a:xfrm>
          <a:off x="0" y="0"/>
          <a:ext cx="0" cy="0"/>
          <a:chOff x="0" y="0"/>
          <a:chExt cx="0" cy="0"/>
        </a:xfrm>
      </p:grpSpPr>
      <p:sp>
        <p:nvSpPr>
          <p:cNvPr id="174" name="Google Shape;174;p45"/>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5" name="Google Shape;175;p45"/>
          <p:cNvGrpSpPr/>
          <p:nvPr/>
        </p:nvGrpSpPr>
        <p:grpSpPr>
          <a:xfrm>
            <a:off x="-208788" y="0"/>
            <a:ext cx="12609576" cy="2174490"/>
            <a:chOff x="0" y="5043119"/>
            <a:chExt cx="12192000" cy="1814883"/>
          </a:xfrm>
        </p:grpSpPr>
        <p:pic>
          <p:nvPicPr>
            <p:cNvPr id="176" name="Google Shape;176;p45"/>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7" name="Google Shape;177;p45"/>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8" name="Google Shape;178;p45"/>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9" name="Google Shape;179;p45"/>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45"/>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45"/>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45"/>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5"/>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5"/>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45"/>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6"/>
        <p:cNvGrpSpPr/>
        <p:nvPr/>
      </p:nvGrpSpPr>
      <p:grpSpPr>
        <a:xfrm>
          <a:off x="0" y="0"/>
          <a:ext cx="0" cy="0"/>
          <a:chOff x="0" y="0"/>
          <a:chExt cx="0" cy="0"/>
        </a:xfrm>
      </p:grpSpPr>
      <p:sp>
        <p:nvSpPr>
          <p:cNvPr id="187" name="Google Shape;187;p46"/>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8" name="Google Shape;188;p46"/>
          <p:cNvGrpSpPr/>
          <p:nvPr/>
        </p:nvGrpSpPr>
        <p:grpSpPr>
          <a:xfrm>
            <a:off x="-208788" y="0"/>
            <a:ext cx="12609576" cy="2174490"/>
            <a:chOff x="0" y="5043119"/>
            <a:chExt cx="12192000" cy="1814883"/>
          </a:xfrm>
        </p:grpSpPr>
        <p:pic>
          <p:nvPicPr>
            <p:cNvPr id="189" name="Google Shape;189;p46"/>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0" name="Google Shape;190;p46"/>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91" name="Google Shape;191;p46"/>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2" name="Google Shape;192;p4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4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4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4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4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4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9"/>
        <p:cNvGrpSpPr/>
        <p:nvPr/>
      </p:nvGrpSpPr>
      <p:grpSpPr>
        <a:xfrm>
          <a:off x="0" y="0"/>
          <a:ext cx="0" cy="0"/>
          <a:chOff x="0" y="0"/>
          <a:chExt cx="0" cy="0"/>
        </a:xfrm>
      </p:grpSpPr>
      <p:sp>
        <p:nvSpPr>
          <p:cNvPr id="200" name="Google Shape;200;p47"/>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47"/>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47"/>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3" name="Google Shape;203;p47"/>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4" name="Google Shape;204;p4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4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6"/>
        <p:cNvGrpSpPr/>
        <p:nvPr/>
      </p:nvGrpSpPr>
      <p:grpSpPr>
        <a:xfrm>
          <a:off x="0" y="0"/>
          <a:ext cx="0" cy="0"/>
          <a:chOff x="0" y="0"/>
          <a:chExt cx="0" cy="0"/>
        </a:xfrm>
      </p:grpSpPr>
      <p:sp>
        <p:nvSpPr>
          <p:cNvPr id="207" name="Google Shape;207;p48"/>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48"/>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48"/>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48"/>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1" name="Google Shape;211;p4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4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13"/>
        <p:cNvGrpSpPr/>
        <p:nvPr/>
      </p:nvGrpSpPr>
      <p:grpSpPr>
        <a:xfrm>
          <a:off x="0" y="0"/>
          <a:ext cx="0" cy="0"/>
          <a:chOff x="0" y="0"/>
          <a:chExt cx="0" cy="0"/>
        </a:xfrm>
      </p:grpSpPr>
      <p:sp>
        <p:nvSpPr>
          <p:cNvPr id="214" name="Google Shape;214;p49"/>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49"/>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49"/>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7" name="Google Shape;217;p49"/>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8" name="Google Shape;218;p4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4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3"/>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3"/>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20"/>
        <p:cNvGrpSpPr/>
        <p:nvPr/>
      </p:nvGrpSpPr>
      <p:grpSpPr>
        <a:xfrm>
          <a:off x="0" y="0"/>
          <a:ext cx="0" cy="0"/>
          <a:chOff x="0" y="0"/>
          <a:chExt cx="0" cy="0"/>
        </a:xfrm>
      </p:grpSpPr>
      <p:sp>
        <p:nvSpPr>
          <p:cNvPr id="221" name="Google Shape;221;p50"/>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50"/>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50"/>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4" name="Google Shape;224;p50"/>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25" name="Google Shape;225;p5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5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27"/>
        <p:cNvGrpSpPr/>
        <p:nvPr/>
      </p:nvGrpSpPr>
      <p:grpSpPr>
        <a:xfrm>
          <a:off x="0" y="0"/>
          <a:ext cx="0" cy="0"/>
          <a:chOff x="0" y="0"/>
          <a:chExt cx="0" cy="0"/>
        </a:xfrm>
      </p:grpSpPr>
      <p:sp>
        <p:nvSpPr>
          <p:cNvPr id="28" name="Google Shape;28;p24"/>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9" name="Google Shape;29;p24"/>
          <p:cNvGrpSpPr/>
          <p:nvPr/>
        </p:nvGrpSpPr>
        <p:grpSpPr>
          <a:xfrm>
            <a:off x="-208788" y="0"/>
            <a:ext cx="12609576" cy="2174490"/>
            <a:chOff x="0" y="5043119"/>
            <a:chExt cx="12192000" cy="1814883"/>
          </a:xfrm>
        </p:grpSpPr>
        <p:pic>
          <p:nvPicPr>
            <p:cNvPr id="30" name="Google Shape;30;p24"/>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31" name="Google Shape;31;p24"/>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32" name="Google Shape;32;p24"/>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33" name="Google Shape;33;p2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2" name="Google Shape;42;p2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43" name="Google Shape;43;p2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2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4400"/>
              <a:buFont typeface="Arial"/>
              <a:buNone/>
              <a:defRPr sz="44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6"/>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lvl="0" indent="-349250" algn="l">
              <a:lnSpc>
                <a:spcPct val="90000"/>
              </a:lnSpc>
              <a:spcBef>
                <a:spcPts val="1000"/>
              </a:spcBef>
              <a:spcAft>
                <a:spcPts val="0"/>
              </a:spcAft>
              <a:buClr>
                <a:schemeClr val="lt1"/>
              </a:buClr>
              <a:buSzPts val="1900"/>
              <a:buChar char="•"/>
              <a:defRPr sz="19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6"/>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b="0" i="0" u="none" strike="noStrike" cap="none">
                <a:solidFill>
                  <a:srgbClr val="9797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6"/>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rgbClr val="9797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6"/>
          <p:cNvSpPr txBox="1">
            <a:spLocks noGrp="1"/>
          </p:cNvSpPr>
          <p:nvPr>
            <p:ph type="sldNum" idx="12"/>
          </p:nvPr>
        </p:nvSpPr>
        <p:spPr>
          <a:xfrm>
            <a:off x="0" y="0"/>
            <a:ext cx="3000000" cy="3000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b="0" i="0" u="none" strike="noStrike" cap="none">
                <a:solidFill>
                  <a:srgbClr val="979797"/>
                </a:solidFill>
                <a:latin typeface="Calibri"/>
                <a:ea typeface="Calibri"/>
                <a:cs typeface="Calibri"/>
                <a:sym typeface="Calibri"/>
              </a:defRPr>
            </a:lvl1pPr>
            <a:lvl2pPr marL="0" marR="0" lvl="1" indent="0" algn="r" rtl="0">
              <a:spcBef>
                <a:spcPts val="0"/>
              </a:spcBef>
              <a:buNone/>
              <a:defRPr sz="1800" b="0" i="0" u="none" strike="noStrike" cap="none">
                <a:solidFill>
                  <a:srgbClr val="979797"/>
                </a:solidFill>
                <a:latin typeface="Calibri"/>
                <a:ea typeface="Calibri"/>
                <a:cs typeface="Calibri"/>
                <a:sym typeface="Calibri"/>
              </a:defRPr>
            </a:lvl2pPr>
            <a:lvl3pPr marL="0" marR="0" lvl="2" indent="0" algn="r" rtl="0">
              <a:spcBef>
                <a:spcPts val="0"/>
              </a:spcBef>
              <a:buNone/>
              <a:defRPr sz="1800" b="0" i="0" u="none" strike="noStrike" cap="none">
                <a:solidFill>
                  <a:srgbClr val="979797"/>
                </a:solidFill>
                <a:latin typeface="Calibri"/>
                <a:ea typeface="Calibri"/>
                <a:cs typeface="Calibri"/>
                <a:sym typeface="Calibri"/>
              </a:defRPr>
            </a:lvl3pPr>
            <a:lvl4pPr marL="0" marR="0" lvl="3" indent="0" algn="r" rtl="0">
              <a:spcBef>
                <a:spcPts val="0"/>
              </a:spcBef>
              <a:buNone/>
              <a:defRPr sz="1800" b="0" i="0" u="none" strike="noStrike" cap="none">
                <a:solidFill>
                  <a:srgbClr val="979797"/>
                </a:solidFill>
                <a:latin typeface="Calibri"/>
                <a:ea typeface="Calibri"/>
                <a:cs typeface="Calibri"/>
                <a:sym typeface="Calibri"/>
              </a:defRPr>
            </a:lvl4pPr>
            <a:lvl5pPr marL="0" marR="0" lvl="4" indent="0" algn="r" rtl="0">
              <a:spcBef>
                <a:spcPts val="0"/>
              </a:spcBef>
              <a:buNone/>
              <a:defRPr sz="1800" b="0" i="0" u="none" strike="noStrike" cap="none">
                <a:solidFill>
                  <a:srgbClr val="979797"/>
                </a:solidFill>
                <a:latin typeface="Calibri"/>
                <a:ea typeface="Calibri"/>
                <a:cs typeface="Calibri"/>
                <a:sym typeface="Calibri"/>
              </a:defRPr>
            </a:lvl5pPr>
            <a:lvl6pPr marL="0" marR="0" lvl="5" indent="0" algn="r" rtl="0">
              <a:spcBef>
                <a:spcPts val="0"/>
              </a:spcBef>
              <a:buNone/>
              <a:defRPr sz="1800" b="0" i="0" u="none" strike="noStrike" cap="none">
                <a:solidFill>
                  <a:srgbClr val="979797"/>
                </a:solidFill>
                <a:latin typeface="Calibri"/>
                <a:ea typeface="Calibri"/>
                <a:cs typeface="Calibri"/>
                <a:sym typeface="Calibri"/>
              </a:defRPr>
            </a:lvl6pPr>
            <a:lvl7pPr marL="0" marR="0" lvl="6" indent="0" algn="r" rtl="0">
              <a:spcBef>
                <a:spcPts val="0"/>
              </a:spcBef>
              <a:buNone/>
              <a:defRPr sz="1800" b="0" i="0" u="none" strike="noStrike" cap="none">
                <a:solidFill>
                  <a:srgbClr val="979797"/>
                </a:solidFill>
                <a:latin typeface="Calibri"/>
                <a:ea typeface="Calibri"/>
                <a:cs typeface="Calibri"/>
                <a:sym typeface="Calibri"/>
              </a:defRPr>
            </a:lvl7pPr>
            <a:lvl8pPr marL="0" marR="0" lvl="7" indent="0" algn="r" rtl="0">
              <a:spcBef>
                <a:spcPts val="0"/>
              </a:spcBef>
              <a:buNone/>
              <a:defRPr sz="1800" b="0" i="0" u="none" strike="noStrike" cap="none">
                <a:solidFill>
                  <a:srgbClr val="979797"/>
                </a:solidFill>
                <a:latin typeface="Calibri"/>
                <a:ea typeface="Calibri"/>
                <a:cs typeface="Calibri"/>
                <a:sym typeface="Calibri"/>
              </a:defRPr>
            </a:lvl8pPr>
            <a:lvl9pPr marL="0" marR="0" lvl="8" indent="0" algn="r" rtl="0">
              <a:spcBef>
                <a:spcPts val="0"/>
              </a:spcBef>
              <a:buNone/>
              <a:defRPr sz="1800" b="0" i="0" u="none" strike="noStrike" cap="none">
                <a:solidFill>
                  <a:srgbClr val="9797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52"/>
        <p:cNvGrpSpPr/>
        <p:nvPr/>
      </p:nvGrpSpPr>
      <p:grpSpPr>
        <a:xfrm>
          <a:off x="0" y="0"/>
          <a:ext cx="0" cy="0"/>
          <a:chOff x="0" y="0"/>
          <a:chExt cx="0" cy="0"/>
        </a:xfrm>
      </p:grpSpPr>
      <p:grpSp>
        <p:nvGrpSpPr>
          <p:cNvPr id="53" name="Google Shape;53;p27"/>
          <p:cNvGrpSpPr/>
          <p:nvPr/>
        </p:nvGrpSpPr>
        <p:grpSpPr>
          <a:xfrm>
            <a:off x="0" y="5303520"/>
            <a:ext cx="12192000" cy="1639827"/>
            <a:chOff x="0" y="5303520"/>
            <a:chExt cx="12192000" cy="1639827"/>
          </a:xfrm>
        </p:grpSpPr>
        <p:pic>
          <p:nvPicPr>
            <p:cNvPr id="54" name="Google Shape;54;p2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55" name="Google Shape;55;p2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56" name="Google Shape;56;p27"/>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7"/>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59"/>
        <p:cNvGrpSpPr/>
        <p:nvPr/>
      </p:nvGrpSpPr>
      <p:grpSpPr>
        <a:xfrm>
          <a:off x="0" y="0"/>
          <a:ext cx="0" cy="0"/>
          <a:chOff x="0" y="0"/>
          <a:chExt cx="0" cy="0"/>
        </a:xfrm>
      </p:grpSpPr>
      <p:sp>
        <p:nvSpPr>
          <p:cNvPr id="60" name="Google Shape;60;p28"/>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1" name="Google Shape;61;p28"/>
          <p:cNvGrpSpPr/>
          <p:nvPr/>
        </p:nvGrpSpPr>
        <p:grpSpPr>
          <a:xfrm>
            <a:off x="-208788" y="0"/>
            <a:ext cx="12609576" cy="2174490"/>
            <a:chOff x="0" y="5043119"/>
            <a:chExt cx="12192000" cy="1814883"/>
          </a:xfrm>
        </p:grpSpPr>
        <p:pic>
          <p:nvPicPr>
            <p:cNvPr id="62" name="Google Shape;62;p2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63" name="Google Shape;63;p2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64" name="Google Shape;64;p2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65" name="Google Shape;65;p2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72"/>
        <p:cNvGrpSpPr/>
        <p:nvPr/>
      </p:nvGrpSpPr>
      <p:grpSpPr>
        <a:xfrm>
          <a:off x="0" y="0"/>
          <a:ext cx="0" cy="0"/>
          <a:chOff x="0" y="0"/>
          <a:chExt cx="0" cy="0"/>
        </a:xfrm>
      </p:grpSpPr>
      <p:sp>
        <p:nvSpPr>
          <p:cNvPr id="73" name="Google Shape;7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9"/>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75" name="Google Shape;75;p29"/>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76" name="Google Shape;76;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3" name="Google Shape;233;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34" name="Google Shape;234;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en-GB" sz="4400" b="1" i="0" u="none" strike="noStrike" cap="none">
                <a:solidFill>
                  <a:srgbClr val="35B2B4"/>
                </a:solidFill>
                <a:latin typeface="Helvetica Neue"/>
                <a:ea typeface="Helvetica Neue"/>
                <a:cs typeface="Helvetica Neue"/>
                <a:sym typeface="Helvetica Neue"/>
              </a:rPr>
              <a:t>TRAINING PACKAGE </a:t>
            </a:r>
            <a:endParaRPr/>
          </a:p>
          <a:p>
            <a:pPr marL="0" marR="0" lvl="0" indent="0" algn="r" rtl="0">
              <a:lnSpc>
                <a:spcPct val="90000"/>
              </a:lnSpc>
              <a:spcBef>
                <a:spcPts val="1000"/>
              </a:spcBef>
              <a:spcAft>
                <a:spcPts val="0"/>
              </a:spcAft>
              <a:buClr>
                <a:schemeClr val="dk1"/>
              </a:buClr>
              <a:buSzPts val="3600"/>
              <a:buFont typeface="Arial"/>
              <a:buNone/>
            </a:pPr>
            <a:endParaRPr sz="3600" b="1" i="0" u="none" strike="noStrike" cap="none">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r>
              <a:rPr lang="en-GB" sz="3600" b="1" i="0" u="none" strike="noStrike" cap="none">
                <a:solidFill>
                  <a:srgbClr val="AC6B97"/>
                </a:solidFill>
                <a:latin typeface="Helvetica Neue"/>
                <a:ea typeface="Helvetica Neue"/>
                <a:cs typeface="Helvetica Neue"/>
                <a:sym typeface="Helvetica Neue"/>
              </a:rPr>
              <a:t>INTERAGENCY TOOLKIT: PREVENTING AND RESPONDING TO CHILD LABOUR IN HUMANITARIAN ACTION  </a:t>
            </a:r>
            <a:endParaRPr sz="3600" b="1" i="0" u="none" strike="noStrike" cap="none">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Helvetica Neue"/>
              <a:buNone/>
            </a:pPr>
            <a:r>
              <a:rPr lang="en-GB"/>
              <a:t>PREVENTION AND RESPONSE FRAMEWORK</a:t>
            </a:r>
            <a:br>
              <a:rPr lang="en-GB"/>
            </a:br>
            <a:endParaRPr/>
          </a:p>
        </p:txBody>
      </p:sp>
      <p:sp>
        <p:nvSpPr>
          <p:cNvPr id="361" name="Google Shape;361;p10"/>
          <p:cNvSpPr txBox="1">
            <a:spLocks noGrp="1"/>
          </p:cNvSpPr>
          <p:nvPr>
            <p:ph type="body" idx="1"/>
          </p:nvPr>
        </p:nvSpPr>
        <p:spPr>
          <a:xfrm>
            <a:off x="0" y="1903943"/>
            <a:ext cx="12192000" cy="5000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3600"/>
              <a:buNone/>
            </a:pPr>
            <a:r>
              <a:rPr lang="en-GB" sz="3600" dirty="0"/>
              <a:t>COMPLEMENTARY AND COMPREHENSIVE  INCLUDES: </a:t>
            </a:r>
            <a:endParaRPr dirty="0"/>
          </a:p>
          <a:p>
            <a:pPr marL="0" lvl="0" indent="0" algn="ctr" rtl="0">
              <a:lnSpc>
                <a:spcPct val="90000"/>
              </a:lnSpc>
              <a:spcBef>
                <a:spcPts val="1000"/>
              </a:spcBef>
              <a:spcAft>
                <a:spcPts val="0"/>
              </a:spcAft>
              <a:buClr>
                <a:schemeClr val="accent1"/>
              </a:buClr>
              <a:buSzPts val="3600"/>
              <a:buNone/>
            </a:pPr>
            <a:r>
              <a:rPr lang="en-GB" sz="3600" dirty="0"/>
              <a:t> </a:t>
            </a:r>
            <a:endParaRPr dirty="0"/>
          </a:p>
        </p:txBody>
      </p:sp>
      <p:sp>
        <p:nvSpPr>
          <p:cNvPr id="362" name="Google Shape;362;p10"/>
          <p:cNvSpPr txBox="1">
            <a:spLocks noGrp="1"/>
          </p:cNvSpPr>
          <p:nvPr>
            <p:ph type="body" idx="2"/>
          </p:nvPr>
        </p:nvSpPr>
        <p:spPr>
          <a:xfrm>
            <a:off x="525393" y="2964581"/>
            <a:ext cx="4661046" cy="52117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200"/>
              <a:buNone/>
            </a:pPr>
            <a:r>
              <a:rPr lang="en-GB" sz="3200" b="1">
                <a:solidFill>
                  <a:srgbClr val="35B2B4"/>
                </a:solidFill>
              </a:rPr>
              <a:t>PREVENTION</a:t>
            </a:r>
            <a:endParaRPr/>
          </a:p>
          <a:p>
            <a:pPr marL="0" lvl="0" indent="0" algn="ctr" rtl="0">
              <a:lnSpc>
                <a:spcPct val="90000"/>
              </a:lnSpc>
              <a:spcBef>
                <a:spcPts val="1000"/>
              </a:spcBef>
              <a:spcAft>
                <a:spcPts val="0"/>
              </a:spcAft>
              <a:buSzPts val="3200"/>
              <a:buNone/>
            </a:pPr>
            <a:r>
              <a:rPr lang="en-GB" sz="3200" b="1">
                <a:solidFill>
                  <a:srgbClr val="35B2B4"/>
                </a:solidFill>
              </a:rPr>
              <a:t> ACTIONS</a:t>
            </a:r>
            <a:endParaRPr/>
          </a:p>
          <a:p>
            <a:pPr marL="0" lvl="0" indent="0" algn="l" rtl="0">
              <a:lnSpc>
                <a:spcPct val="90000"/>
              </a:lnSpc>
              <a:spcBef>
                <a:spcPts val="1000"/>
              </a:spcBef>
              <a:spcAft>
                <a:spcPts val="0"/>
              </a:spcAft>
              <a:buClr>
                <a:schemeClr val="accent3"/>
              </a:buClr>
              <a:buSzPts val="1700"/>
              <a:buNone/>
            </a:pPr>
            <a:endParaRPr sz="1700" b="1"/>
          </a:p>
        </p:txBody>
      </p:sp>
      <p:sp>
        <p:nvSpPr>
          <p:cNvPr id="363" name="Google Shape;363;p10"/>
          <p:cNvSpPr txBox="1">
            <a:spLocks noGrp="1"/>
          </p:cNvSpPr>
          <p:nvPr>
            <p:ph type="body" idx="3"/>
          </p:nvPr>
        </p:nvSpPr>
        <p:spPr>
          <a:xfrm>
            <a:off x="525394" y="4031047"/>
            <a:ext cx="5062606" cy="2550051"/>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SzPts val="2800"/>
              <a:buChar char="•"/>
            </a:pPr>
            <a:r>
              <a:rPr lang="en-GB" sz="2800"/>
              <a:t>Aims to prevent children from entering child labour</a:t>
            </a:r>
            <a:endParaRPr/>
          </a:p>
          <a:p>
            <a:pPr marL="685800" lvl="1" indent="-228600" algn="l" rtl="0">
              <a:lnSpc>
                <a:spcPct val="90000"/>
              </a:lnSpc>
              <a:spcBef>
                <a:spcPts val="500"/>
              </a:spcBef>
              <a:spcAft>
                <a:spcPts val="0"/>
              </a:spcAft>
              <a:buSzPts val="2800"/>
              <a:buChar char="•"/>
            </a:pPr>
            <a:r>
              <a:rPr lang="en-GB" sz="2800"/>
              <a:t>Rapid identification and reduction of risk factors </a:t>
            </a:r>
            <a:endParaRPr/>
          </a:p>
          <a:p>
            <a:pPr marL="685800" lvl="1" indent="-228600" algn="l" rtl="0">
              <a:lnSpc>
                <a:spcPct val="90000"/>
              </a:lnSpc>
              <a:spcBef>
                <a:spcPts val="500"/>
              </a:spcBef>
              <a:spcAft>
                <a:spcPts val="0"/>
              </a:spcAft>
              <a:buSzPts val="2800"/>
              <a:buChar char="•"/>
            </a:pPr>
            <a:r>
              <a:rPr lang="en-GB" sz="2800"/>
              <a:t>Promoting protective factors</a:t>
            </a:r>
            <a:endParaRPr/>
          </a:p>
          <a:p>
            <a:pPr marL="0" lvl="0" indent="0" algn="l" rtl="0">
              <a:lnSpc>
                <a:spcPct val="90000"/>
              </a:lnSpc>
              <a:spcBef>
                <a:spcPts val="1000"/>
              </a:spcBef>
              <a:spcAft>
                <a:spcPts val="0"/>
              </a:spcAft>
              <a:buClr>
                <a:schemeClr val="accent1"/>
              </a:buClr>
              <a:buSzPts val="2400"/>
              <a:buNone/>
            </a:pPr>
            <a:endParaRPr/>
          </a:p>
        </p:txBody>
      </p:sp>
      <p:sp>
        <p:nvSpPr>
          <p:cNvPr id="364" name="Google Shape;364;p10"/>
          <p:cNvSpPr txBox="1">
            <a:spLocks noGrp="1"/>
          </p:cNvSpPr>
          <p:nvPr>
            <p:ph type="body" idx="4"/>
          </p:nvPr>
        </p:nvSpPr>
        <p:spPr>
          <a:xfrm>
            <a:off x="7005561" y="2964581"/>
            <a:ext cx="4661046" cy="75499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200"/>
              <a:buNone/>
            </a:pPr>
            <a:r>
              <a:rPr lang="en-GB" sz="3200" b="1">
                <a:solidFill>
                  <a:srgbClr val="35B2B4"/>
                </a:solidFill>
              </a:rPr>
              <a:t>RESPONSE</a:t>
            </a:r>
            <a:endParaRPr/>
          </a:p>
          <a:p>
            <a:pPr marL="0" lvl="0" indent="0" algn="ctr" rtl="0">
              <a:lnSpc>
                <a:spcPct val="90000"/>
              </a:lnSpc>
              <a:spcBef>
                <a:spcPts val="1000"/>
              </a:spcBef>
              <a:spcAft>
                <a:spcPts val="0"/>
              </a:spcAft>
              <a:buSzPts val="3200"/>
              <a:buNone/>
            </a:pPr>
            <a:r>
              <a:rPr lang="en-GB" sz="3200" b="1">
                <a:solidFill>
                  <a:srgbClr val="35B2B4"/>
                </a:solidFill>
              </a:rPr>
              <a:t>ACTIONS</a:t>
            </a:r>
            <a:endParaRPr/>
          </a:p>
          <a:p>
            <a:pPr marL="228600" lvl="0" indent="-76200" algn="l" rtl="0">
              <a:lnSpc>
                <a:spcPct val="90000"/>
              </a:lnSpc>
              <a:spcBef>
                <a:spcPts val="1000"/>
              </a:spcBef>
              <a:spcAft>
                <a:spcPts val="0"/>
              </a:spcAft>
              <a:buClr>
                <a:schemeClr val="accent1"/>
              </a:buClr>
              <a:buSzPts val="2400"/>
              <a:buNone/>
            </a:pPr>
            <a:endParaRPr>
              <a:solidFill>
                <a:srgbClr val="35B2B4"/>
              </a:solidFill>
            </a:endParaRPr>
          </a:p>
        </p:txBody>
      </p:sp>
      <p:sp>
        <p:nvSpPr>
          <p:cNvPr id="365" name="Google Shape;365;p10"/>
          <p:cNvSpPr txBox="1">
            <a:spLocks noGrp="1"/>
          </p:cNvSpPr>
          <p:nvPr>
            <p:ph type="body" idx="5"/>
          </p:nvPr>
        </p:nvSpPr>
        <p:spPr>
          <a:xfrm>
            <a:off x="7005561" y="4031047"/>
            <a:ext cx="4661045" cy="2312751"/>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SzPts val="2800"/>
              <a:buChar char="•"/>
            </a:pPr>
            <a:r>
              <a:rPr lang="en-GB" sz="2800" dirty="0"/>
              <a:t>Address the needs of children in child labour, including the WFCL </a:t>
            </a:r>
            <a:endParaRPr dirty="0"/>
          </a:p>
          <a:p>
            <a:pPr marL="685800" lvl="1" indent="-76200" algn="l" rtl="0">
              <a:lnSpc>
                <a:spcPct val="90000"/>
              </a:lnSpc>
              <a:spcBef>
                <a:spcPts val="500"/>
              </a:spcBef>
              <a:spcAft>
                <a:spcPts val="0"/>
              </a:spcAft>
              <a:buSzPts val="24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1"/>
          <p:cNvSpPr txBox="1">
            <a:spLocks noGrp="1"/>
          </p:cNvSpPr>
          <p:nvPr>
            <p:ph type="body" idx="1"/>
          </p:nvPr>
        </p:nvSpPr>
        <p:spPr>
          <a:xfrm>
            <a:off x="1828006" y="1733793"/>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None/>
            </a:pPr>
            <a:r>
              <a:rPr lang="en-GB" sz="4400"/>
              <a:t>PREVENTION</a:t>
            </a:r>
            <a:endParaRPr/>
          </a:p>
        </p:txBody>
      </p:sp>
      <p:sp>
        <p:nvSpPr>
          <p:cNvPr id="371" name="Google Shape;371;p11"/>
          <p:cNvSpPr txBox="1">
            <a:spLocks noGrp="1"/>
          </p:cNvSpPr>
          <p:nvPr>
            <p:ph type="body" idx="2"/>
          </p:nvPr>
        </p:nvSpPr>
        <p:spPr>
          <a:xfrm>
            <a:off x="1238249" y="3040531"/>
            <a:ext cx="9715500" cy="2119298"/>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lt1"/>
              </a:buClr>
              <a:buSzPts val="3000"/>
              <a:buFont typeface="Arial"/>
              <a:buChar char="•"/>
            </a:pPr>
            <a:r>
              <a:rPr lang="en-GB" sz="3000"/>
              <a:t>In preparedness and response</a:t>
            </a:r>
            <a:endParaRPr/>
          </a:p>
          <a:p>
            <a:pPr marL="457200" lvl="0" indent="-457200" algn="l" rtl="0">
              <a:lnSpc>
                <a:spcPct val="90000"/>
              </a:lnSpc>
              <a:spcBef>
                <a:spcPts val="1000"/>
              </a:spcBef>
              <a:spcAft>
                <a:spcPts val="0"/>
              </a:spcAft>
              <a:buClr>
                <a:schemeClr val="lt1"/>
              </a:buClr>
              <a:buSzPts val="3000"/>
              <a:buFont typeface="Arial"/>
              <a:buChar char="•"/>
            </a:pPr>
            <a:r>
              <a:rPr lang="en-GB" sz="3000"/>
              <a:t>Rapid prevention when time and resources are limited</a:t>
            </a:r>
            <a:endParaRPr/>
          </a:p>
          <a:p>
            <a:pPr marL="457200" lvl="0" indent="-457200" algn="l" rtl="0">
              <a:lnSpc>
                <a:spcPct val="90000"/>
              </a:lnSpc>
              <a:spcBef>
                <a:spcPts val="1000"/>
              </a:spcBef>
              <a:spcAft>
                <a:spcPts val="0"/>
              </a:spcAft>
              <a:buClr>
                <a:schemeClr val="lt1"/>
              </a:buClr>
              <a:buSzPts val="3000"/>
              <a:buFont typeface="Arial"/>
              <a:buChar char="•"/>
            </a:pPr>
            <a:r>
              <a:rPr lang="en-GB" sz="3000"/>
              <a:t>Preventing child labour associated with humanitarian action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2"/>
          <p:cNvSpPr txBox="1">
            <a:spLocks noGrp="1"/>
          </p:cNvSpPr>
          <p:nvPr>
            <p:ph type="body" idx="3"/>
          </p:nvPr>
        </p:nvSpPr>
        <p:spPr>
          <a:xfrm>
            <a:off x="1" y="528638"/>
            <a:ext cx="3500846"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000"/>
              <a:buNone/>
            </a:pPr>
            <a:r>
              <a:rPr lang="en-GB" sz="4000"/>
              <a:t>RAPID PREVENTION ACTIONS</a:t>
            </a:r>
            <a:endParaRPr/>
          </a:p>
          <a:p>
            <a:pPr marL="0" lvl="0" indent="0" algn="l" rtl="0">
              <a:lnSpc>
                <a:spcPct val="90000"/>
              </a:lnSpc>
              <a:spcBef>
                <a:spcPts val="1000"/>
              </a:spcBef>
              <a:spcAft>
                <a:spcPts val="0"/>
              </a:spcAft>
              <a:buClr>
                <a:schemeClr val="lt1"/>
              </a:buClr>
              <a:buSzPts val="4000"/>
              <a:buNone/>
            </a:pPr>
            <a:endParaRPr sz="4000"/>
          </a:p>
          <a:p>
            <a:pPr marL="0" lvl="0" indent="0" algn="l" rtl="0">
              <a:lnSpc>
                <a:spcPct val="90000"/>
              </a:lnSpc>
              <a:spcBef>
                <a:spcPts val="1000"/>
              </a:spcBef>
              <a:spcAft>
                <a:spcPts val="0"/>
              </a:spcAft>
              <a:buClr>
                <a:schemeClr val="lt1"/>
              </a:buClr>
              <a:buSzPts val="4000"/>
              <a:buNone/>
            </a:pPr>
            <a:r>
              <a:rPr lang="en-GB" sz="4000"/>
              <a:t>WHERE TIME AND RESOURCES ARE LIMITED</a:t>
            </a:r>
            <a:endParaRPr sz="4000"/>
          </a:p>
          <a:p>
            <a:pPr marL="0" lvl="0" indent="0" algn="l" rtl="0">
              <a:lnSpc>
                <a:spcPct val="90000"/>
              </a:lnSpc>
              <a:spcBef>
                <a:spcPts val="1000"/>
              </a:spcBef>
              <a:spcAft>
                <a:spcPts val="0"/>
              </a:spcAft>
              <a:buClr>
                <a:schemeClr val="lt1"/>
              </a:buClr>
              <a:buSzPts val="3200"/>
              <a:buNone/>
            </a:pPr>
            <a:endParaRPr sz="3200"/>
          </a:p>
        </p:txBody>
      </p:sp>
      <p:sp>
        <p:nvSpPr>
          <p:cNvPr id="378" name="Google Shape;378;p12"/>
          <p:cNvSpPr txBox="1"/>
          <p:nvPr/>
        </p:nvSpPr>
        <p:spPr>
          <a:xfrm>
            <a:off x="3788229" y="133689"/>
            <a:ext cx="8168340" cy="78989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accent3"/>
              </a:buClr>
              <a:buSzPct val="100000"/>
              <a:buFont typeface="Arial"/>
              <a:buNone/>
            </a:pPr>
            <a:r>
              <a:rPr lang="en-GB" sz="2800" b="1">
                <a:solidFill>
                  <a:srgbClr val="405E79"/>
                </a:solidFill>
                <a:latin typeface="Helvetica Neue"/>
                <a:ea typeface="Helvetica Neue"/>
                <a:cs typeface="Helvetica Neue"/>
                <a:sym typeface="Helvetica Neue"/>
              </a:rPr>
              <a:t>ADDRESS RISK FACTORS AND STRENGTHEN PROTECTIVE FACTORS</a:t>
            </a:r>
            <a:endParaRPr sz="2800" b="1">
              <a:solidFill>
                <a:srgbClr val="405E79"/>
              </a:solidFill>
              <a:latin typeface="Helvetica Neue"/>
              <a:ea typeface="Helvetica Neue"/>
              <a:cs typeface="Helvetica Neue"/>
              <a:sym typeface="Helvetica Neue"/>
            </a:endParaRPr>
          </a:p>
          <a:p>
            <a:pPr marL="0" marR="0" lvl="0" indent="0" algn="l" rtl="0">
              <a:lnSpc>
                <a:spcPct val="90000"/>
              </a:lnSpc>
              <a:spcBef>
                <a:spcPts val="1000"/>
              </a:spcBef>
              <a:spcAft>
                <a:spcPts val="0"/>
              </a:spcAft>
              <a:buClr>
                <a:schemeClr val="accent3"/>
              </a:buClr>
              <a:buSzPct val="100000"/>
              <a:buFont typeface="Arial"/>
              <a:buNone/>
            </a:pPr>
            <a:endParaRPr sz="2400" b="1">
              <a:solidFill>
                <a:srgbClr val="405E79"/>
              </a:solidFill>
              <a:latin typeface="Helvetica Neue"/>
              <a:ea typeface="Helvetica Neue"/>
              <a:cs typeface="Helvetica Neue"/>
              <a:sym typeface="Helvetica Neue"/>
            </a:endParaRPr>
          </a:p>
          <a:p>
            <a:pPr marL="0" marR="0" lvl="0" indent="0" algn="l" rtl="0">
              <a:lnSpc>
                <a:spcPct val="90000"/>
              </a:lnSpc>
              <a:spcBef>
                <a:spcPts val="1000"/>
              </a:spcBef>
              <a:spcAft>
                <a:spcPts val="0"/>
              </a:spcAft>
              <a:buClr>
                <a:schemeClr val="accent3"/>
              </a:buClr>
              <a:buSzPct val="100000"/>
              <a:buFont typeface="Arial"/>
              <a:buNone/>
            </a:pPr>
            <a:endParaRPr sz="2400" b="1">
              <a:solidFill>
                <a:srgbClr val="405E79"/>
              </a:solidFill>
              <a:latin typeface="Helvetica Neue"/>
              <a:ea typeface="Helvetica Neue"/>
              <a:cs typeface="Helvetica Neue"/>
              <a:sym typeface="Helvetica Neue"/>
            </a:endParaRPr>
          </a:p>
        </p:txBody>
      </p:sp>
      <p:sp>
        <p:nvSpPr>
          <p:cNvPr id="379" name="Google Shape;379;p12"/>
          <p:cNvSpPr/>
          <p:nvPr/>
        </p:nvSpPr>
        <p:spPr>
          <a:xfrm>
            <a:off x="3788229" y="996717"/>
            <a:ext cx="8168340" cy="1168588"/>
          </a:xfrm>
          <a:prstGeom prst="roundRect">
            <a:avLst>
              <a:gd name="adj" fmla="val 16667"/>
            </a:avLst>
          </a:prstGeom>
          <a:solidFill>
            <a:srgbClr val="35B2B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146050" marR="0" lvl="1" indent="0" algn="l" rtl="0">
              <a:spcBef>
                <a:spcPts val="0"/>
              </a:spcBef>
              <a:spcAft>
                <a:spcPts val="0"/>
              </a:spcAft>
              <a:buNone/>
            </a:pPr>
            <a:r>
              <a:rPr lang="en-GB" sz="2000" b="1" i="0" u="none" strike="noStrike" cap="none" dirty="0">
                <a:solidFill>
                  <a:schemeClr val="lt1"/>
                </a:solidFill>
                <a:latin typeface="Calibri"/>
                <a:ea typeface="Calibri"/>
                <a:cs typeface="Calibri"/>
                <a:sym typeface="Calibri"/>
              </a:rPr>
              <a:t>For children:  </a:t>
            </a:r>
            <a:endParaRPr dirty="0"/>
          </a:p>
          <a:p>
            <a:pPr marL="325438" marR="0" lvl="1" indent="-179388" algn="l" rtl="0">
              <a:spcBef>
                <a:spcPts val="0"/>
              </a:spcBef>
              <a:spcAft>
                <a:spcPts val="0"/>
              </a:spcAft>
              <a:buClr>
                <a:schemeClr val="lt1"/>
              </a:buClr>
              <a:buSzPts val="1800"/>
              <a:buFont typeface="Arial"/>
              <a:buChar char="•"/>
            </a:pPr>
            <a:r>
              <a:rPr lang="en-GB" sz="1800" b="0" i="0" u="none" strike="noStrike" cap="none" dirty="0">
                <a:solidFill>
                  <a:schemeClr val="lt1"/>
                </a:solidFill>
                <a:latin typeface="Calibri"/>
                <a:ea typeface="Calibri"/>
                <a:cs typeface="Calibri"/>
                <a:sym typeface="Calibri"/>
              </a:rPr>
              <a:t>Building protective knowledge, skills, and behaviours </a:t>
            </a:r>
            <a:r>
              <a:rPr lang="en-GB" sz="1800" dirty="0">
                <a:solidFill>
                  <a:schemeClr val="lt1"/>
                </a:solidFill>
                <a:latin typeface="Calibri"/>
                <a:ea typeface="Calibri"/>
                <a:cs typeface="Calibri"/>
                <a:sym typeface="Calibri"/>
              </a:rPr>
              <a:t>for</a:t>
            </a:r>
            <a:r>
              <a:rPr lang="en-GB" sz="1800" b="0" i="0" u="none" strike="noStrike" cap="none" dirty="0">
                <a:solidFill>
                  <a:schemeClr val="lt1"/>
                </a:solidFill>
                <a:latin typeface="Calibri"/>
                <a:ea typeface="Calibri"/>
                <a:cs typeface="Calibri"/>
                <a:sym typeface="Calibri"/>
              </a:rPr>
              <a:t> children at risk of child labour </a:t>
            </a:r>
            <a:endParaRPr dirty="0"/>
          </a:p>
          <a:p>
            <a:pPr marL="325438" marR="0" lvl="1" indent="-179388" algn="l" rtl="0">
              <a:spcBef>
                <a:spcPts val="0"/>
              </a:spcBef>
              <a:spcAft>
                <a:spcPts val="0"/>
              </a:spcAft>
              <a:buClr>
                <a:schemeClr val="lt1"/>
              </a:buClr>
              <a:buSzPts val="1800"/>
              <a:buFont typeface="Arial"/>
              <a:buChar char="•"/>
            </a:pPr>
            <a:r>
              <a:rPr lang="en-GB" sz="1800" b="0" i="0" u="none" strike="noStrike" cap="none" dirty="0">
                <a:solidFill>
                  <a:schemeClr val="lt1"/>
                </a:solidFill>
                <a:latin typeface="Calibri"/>
                <a:ea typeface="Calibri"/>
                <a:cs typeface="Calibri"/>
                <a:sym typeface="Calibri"/>
              </a:rPr>
              <a:t>Individual support to children in or at risk of the worst forms of child labour</a:t>
            </a:r>
            <a:endParaRPr dirty="0"/>
          </a:p>
        </p:txBody>
      </p:sp>
      <p:sp>
        <p:nvSpPr>
          <p:cNvPr id="380" name="Google Shape;380;p12"/>
          <p:cNvSpPr/>
          <p:nvPr/>
        </p:nvSpPr>
        <p:spPr>
          <a:xfrm>
            <a:off x="3788229" y="2165305"/>
            <a:ext cx="8168340" cy="1375729"/>
          </a:xfrm>
          <a:prstGeom prst="roundRect">
            <a:avLst>
              <a:gd name="adj" fmla="val 16667"/>
            </a:avLst>
          </a:prstGeom>
          <a:solidFill>
            <a:srgbClr val="95CD7A"/>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146050" marR="0" lvl="1" indent="0" algn="l" rtl="0">
              <a:spcBef>
                <a:spcPts val="0"/>
              </a:spcBef>
              <a:spcAft>
                <a:spcPts val="0"/>
              </a:spcAft>
              <a:buNone/>
            </a:pPr>
            <a:r>
              <a:rPr lang="en-GB" sz="2000" b="1" i="0" u="none" strike="noStrike" cap="none" dirty="0">
                <a:solidFill>
                  <a:schemeClr val="lt1"/>
                </a:solidFill>
                <a:latin typeface="Calibri"/>
                <a:ea typeface="Calibri"/>
                <a:cs typeface="Calibri"/>
                <a:sym typeface="Calibri"/>
              </a:rPr>
              <a:t>In families: </a:t>
            </a:r>
            <a:endParaRPr dirty="0"/>
          </a:p>
          <a:p>
            <a:pPr marL="357188" marR="0" lvl="1" indent="-211138" algn="l" rtl="0">
              <a:spcBef>
                <a:spcPts val="0"/>
              </a:spcBef>
              <a:spcAft>
                <a:spcPts val="0"/>
              </a:spcAft>
              <a:buClr>
                <a:schemeClr val="lt1"/>
              </a:buClr>
              <a:buSzPts val="1800"/>
              <a:buFont typeface="Arial"/>
              <a:buChar char="•"/>
            </a:pPr>
            <a:r>
              <a:rPr lang="en-GB" sz="1800" b="0" i="0" u="none" strike="noStrike" cap="none" dirty="0">
                <a:solidFill>
                  <a:schemeClr val="lt1"/>
                </a:solidFill>
                <a:latin typeface="Calibri"/>
                <a:ea typeface="Calibri"/>
                <a:cs typeface="Calibri"/>
                <a:sym typeface="Calibri"/>
              </a:rPr>
              <a:t>Provide context-specific child labour information  •  Quick-impact projects for known child labour risk factors  </a:t>
            </a:r>
            <a:endParaRPr dirty="0"/>
          </a:p>
          <a:p>
            <a:pPr marL="357188" marR="0" lvl="1" indent="-211138" algn="l" rtl="0">
              <a:spcBef>
                <a:spcPts val="0"/>
              </a:spcBef>
              <a:spcAft>
                <a:spcPts val="0"/>
              </a:spcAft>
              <a:buClr>
                <a:schemeClr val="lt1"/>
              </a:buClr>
              <a:buSzPts val="1800"/>
              <a:buFont typeface="Arial"/>
              <a:buChar char="•"/>
            </a:pPr>
            <a:r>
              <a:rPr lang="en-GB" sz="1800" b="0" i="0" u="none" strike="noStrike" cap="none" dirty="0">
                <a:solidFill>
                  <a:schemeClr val="lt1"/>
                </a:solidFill>
                <a:latin typeface="Calibri"/>
                <a:ea typeface="Calibri"/>
                <a:cs typeface="Calibri"/>
                <a:sym typeface="Calibri"/>
              </a:rPr>
              <a:t>Safe and protective family environments  •  Modify unsafe environments; prevent hazards for working children</a:t>
            </a:r>
            <a:endParaRPr dirty="0"/>
          </a:p>
        </p:txBody>
      </p:sp>
      <p:sp>
        <p:nvSpPr>
          <p:cNvPr id="381" name="Google Shape;381;p12"/>
          <p:cNvSpPr/>
          <p:nvPr/>
        </p:nvSpPr>
        <p:spPr>
          <a:xfrm>
            <a:off x="3788229" y="3542006"/>
            <a:ext cx="8168340" cy="1785898"/>
          </a:xfrm>
          <a:prstGeom prst="roundRect">
            <a:avLst>
              <a:gd name="adj" fmla="val 16667"/>
            </a:avLst>
          </a:prstGeom>
          <a:solidFill>
            <a:srgbClr val="AC6B97"/>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227013" marR="0" lvl="1" indent="-130175" algn="l" rtl="0">
              <a:spcBef>
                <a:spcPts val="0"/>
              </a:spcBef>
              <a:spcAft>
                <a:spcPts val="0"/>
              </a:spcAft>
              <a:buClr>
                <a:schemeClr val="lt1"/>
              </a:buClr>
              <a:buSzPts val="2000"/>
              <a:buFont typeface="Calibri"/>
              <a:buNone/>
            </a:pPr>
            <a:r>
              <a:rPr lang="en-GB" sz="2000" b="1" i="0" u="none" strike="noStrike" cap="none" dirty="0">
                <a:solidFill>
                  <a:schemeClr val="lt1"/>
                </a:solidFill>
                <a:latin typeface="Calibri"/>
                <a:ea typeface="Calibri"/>
                <a:cs typeface="Calibri"/>
                <a:sym typeface="Calibri"/>
              </a:rPr>
              <a:t>In communities: </a:t>
            </a:r>
            <a:endParaRPr dirty="0"/>
          </a:p>
          <a:p>
            <a:pPr marL="325438" marR="0" lvl="1" indent="-147638" algn="l" rtl="0">
              <a:spcBef>
                <a:spcPts val="0"/>
              </a:spcBef>
              <a:spcAft>
                <a:spcPts val="0"/>
              </a:spcAft>
              <a:buClr>
                <a:schemeClr val="lt1"/>
              </a:buClr>
              <a:buSzPts val="1800"/>
              <a:buFont typeface="Arial"/>
              <a:buChar char="•"/>
            </a:pPr>
            <a:r>
              <a:rPr lang="en-GB" sz="1800" b="0" i="0" u="none" strike="noStrike" cap="none" dirty="0">
                <a:solidFill>
                  <a:schemeClr val="lt1"/>
                </a:solidFill>
                <a:latin typeface="Calibri"/>
                <a:ea typeface="Calibri"/>
                <a:cs typeface="Calibri"/>
                <a:sym typeface="Calibri"/>
              </a:rPr>
              <a:t>Context-specific child labour information  •  Quick-impact projects for known child labour risk factors  •  Strengthen child labour monitoring systems and law enforcement  </a:t>
            </a:r>
            <a:endParaRPr dirty="0"/>
          </a:p>
          <a:p>
            <a:pPr marL="325438" marR="0" lvl="1" indent="-147638" algn="l" rtl="0">
              <a:spcBef>
                <a:spcPts val="0"/>
              </a:spcBef>
              <a:spcAft>
                <a:spcPts val="0"/>
              </a:spcAft>
              <a:buClr>
                <a:schemeClr val="lt1"/>
              </a:buClr>
              <a:buSzPts val="1800"/>
              <a:buFont typeface="Arial"/>
              <a:buChar char="•"/>
            </a:pPr>
            <a:r>
              <a:rPr lang="en-GB" sz="1800" b="0" i="0" u="none" strike="noStrike" cap="none" dirty="0">
                <a:solidFill>
                  <a:schemeClr val="lt1"/>
                </a:solidFill>
                <a:latin typeface="Calibri"/>
                <a:ea typeface="Calibri"/>
                <a:cs typeface="Calibri"/>
                <a:sym typeface="Calibri"/>
              </a:rPr>
              <a:t> Support safe and protective community environments for at-risk children, modify unsafe environments, prevent hazards for working children</a:t>
            </a:r>
            <a:endParaRPr dirty="0"/>
          </a:p>
        </p:txBody>
      </p:sp>
      <p:sp>
        <p:nvSpPr>
          <p:cNvPr id="382" name="Google Shape;382;p12"/>
          <p:cNvSpPr/>
          <p:nvPr/>
        </p:nvSpPr>
        <p:spPr>
          <a:xfrm>
            <a:off x="3788229" y="5327905"/>
            <a:ext cx="8168340" cy="1530096"/>
          </a:xfrm>
          <a:prstGeom prst="roundRect">
            <a:avLst>
              <a:gd name="adj" fmla="val 16667"/>
            </a:avLst>
          </a:prstGeom>
          <a:solidFill>
            <a:schemeClr val="accent2"/>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146050" marR="0" lvl="1" indent="0" algn="l" rtl="0">
              <a:spcBef>
                <a:spcPts val="0"/>
              </a:spcBef>
              <a:spcAft>
                <a:spcPts val="0"/>
              </a:spcAft>
              <a:buNone/>
            </a:pPr>
            <a:r>
              <a:rPr lang="en-GB" sz="2000" b="1" i="0" u="none" strike="noStrike" cap="none" dirty="0">
                <a:solidFill>
                  <a:schemeClr val="lt1"/>
                </a:solidFill>
                <a:latin typeface="Calibri"/>
                <a:ea typeface="Calibri"/>
                <a:cs typeface="Calibri"/>
                <a:sym typeface="Calibri"/>
              </a:rPr>
              <a:t>Service providers and society: </a:t>
            </a:r>
            <a:endParaRPr dirty="0"/>
          </a:p>
          <a:p>
            <a:pPr marL="503238" marR="0" lvl="1" indent="-325438" algn="l" rtl="0">
              <a:spcBef>
                <a:spcPts val="0"/>
              </a:spcBef>
              <a:spcAft>
                <a:spcPts val="0"/>
              </a:spcAft>
              <a:buClr>
                <a:schemeClr val="lt1"/>
              </a:buClr>
              <a:buSzPts val="1800"/>
              <a:buFont typeface="Arial"/>
              <a:buChar char="•"/>
            </a:pPr>
            <a:r>
              <a:rPr lang="en-GB" sz="1800" b="0" i="0" u="none" strike="noStrike" cap="none" dirty="0">
                <a:solidFill>
                  <a:schemeClr val="lt1"/>
                </a:solidFill>
                <a:latin typeface="Calibri"/>
                <a:ea typeface="Calibri"/>
                <a:cs typeface="Calibri"/>
                <a:sym typeface="Calibri"/>
              </a:rPr>
              <a:t>Promote inter-sector coordination  •  Inclusive humanitarian services for “invisible” and at-risk groups of (working) children and adolescents </a:t>
            </a:r>
            <a:endParaRPr dirty="0"/>
          </a:p>
          <a:p>
            <a:pPr marL="503238" marR="0" lvl="1" indent="-325438" algn="l" rtl="0">
              <a:spcBef>
                <a:spcPts val="0"/>
              </a:spcBef>
              <a:spcAft>
                <a:spcPts val="0"/>
              </a:spcAft>
              <a:buClr>
                <a:schemeClr val="lt1"/>
              </a:buClr>
              <a:buSzPts val="1800"/>
              <a:buFont typeface="Arial"/>
              <a:buChar char="•"/>
            </a:pPr>
            <a:r>
              <a:rPr lang="en-GB" sz="1800" b="0" i="0" u="none" strike="noStrike" cap="none" dirty="0">
                <a:solidFill>
                  <a:schemeClr val="lt1"/>
                </a:solidFill>
                <a:latin typeface="Calibri"/>
                <a:ea typeface="Calibri"/>
                <a:cs typeface="Calibri"/>
                <a:sym typeface="Calibri"/>
              </a:rPr>
              <a:t>Advocate for funding, policy development, and law enforcement to protect children from child labour during crises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KEY PRINCIPLES</a:t>
            </a:r>
            <a:endParaRPr/>
          </a:p>
        </p:txBody>
      </p:sp>
      <p:sp>
        <p:nvSpPr>
          <p:cNvPr id="389" name="Google Shape;389;p13"/>
          <p:cNvSpPr txBox="1">
            <a:spLocks noGrp="1"/>
          </p:cNvSpPr>
          <p:nvPr>
            <p:ph type="body" idx="2"/>
          </p:nvPr>
        </p:nvSpPr>
        <p:spPr>
          <a:xfrm>
            <a:off x="4100512" y="1234847"/>
            <a:ext cx="7849749" cy="509451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3"/>
              </a:buClr>
              <a:buSzPts val="2800"/>
              <a:buChar char="•"/>
            </a:pPr>
            <a:r>
              <a:rPr lang="en-GB" dirty="0"/>
              <a:t>Humanitarian action can entail risk factors and inadvertently increase or worsen child labour </a:t>
            </a:r>
            <a:endParaRPr dirty="0"/>
          </a:p>
          <a:p>
            <a:pPr marL="228600" lvl="0" indent="-228600" algn="l" rtl="0">
              <a:lnSpc>
                <a:spcPct val="90000"/>
              </a:lnSpc>
              <a:spcBef>
                <a:spcPts val="1000"/>
              </a:spcBef>
              <a:spcAft>
                <a:spcPts val="0"/>
              </a:spcAft>
              <a:buClr>
                <a:schemeClr val="accent3"/>
              </a:buClr>
              <a:buSzPts val="2800"/>
              <a:buChar char="•"/>
            </a:pPr>
            <a:r>
              <a:rPr lang="en-GB" dirty="0"/>
              <a:t>All humanitarian actors have the responsibility not to cause (further) harm to children, regardless of their mandate and capacity</a:t>
            </a:r>
            <a:endParaRPr dirty="0"/>
          </a:p>
          <a:p>
            <a:pPr marL="228600" lvl="0" indent="-228600" algn="l" rtl="0">
              <a:lnSpc>
                <a:spcPct val="90000"/>
              </a:lnSpc>
              <a:spcBef>
                <a:spcPts val="1000"/>
              </a:spcBef>
              <a:spcAft>
                <a:spcPts val="0"/>
              </a:spcAft>
              <a:buClr>
                <a:schemeClr val="accent3"/>
              </a:buClr>
              <a:buSzPts val="2800"/>
              <a:buChar char="•"/>
            </a:pPr>
            <a:r>
              <a:rPr lang="en-GB" dirty="0"/>
              <a:t>Work with others to identify and mitigate risks</a:t>
            </a:r>
            <a:endParaRPr dirty="0"/>
          </a:p>
          <a:p>
            <a:pPr marL="228600" lvl="0" indent="-228600" algn="l" rtl="0">
              <a:lnSpc>
                <a:spcPct val="90000"/>
              </a:lnSpc>
              <a:spcBef>
                <a:spcPts val="1000"/>
              </a:spcBef>
              <a:spcAft>
                <a:spcPts val="0"/>
              </a:spcAft>
              <a:buClr>
                <a:schemeClr val="accent3"/>
              </a:buClr>
              <a:buSzPts val="2800"/>
              <a:buChar char="•"/>
            </a:pPr>
            <a:r>
              <a:rPr lang="en-GB" dirty="0"/>
              <a:t>Do not undertake action for which an organisation does not have the right expertise or capacity</a:t>
            </a:r>
            <a:endParaRPr dirty="0"/>
          </a:p>
          <a:p>
            <a:pPr marL="228600" lvl="0" indent="-228600" algn="l" rtl="0">
              <a:lnSpc>
                <a:spcPct val="90000"/>
              </a:lnSpc>
              <a:spcBef>
                <a:spcPts val="1000"/>
              </a:spcBef>
              <a:spcAft>
                <a:spcPts val="0"/>
              </a:spcAft>
              <a:buClr>
                <a:schemeClr val="accent3"/>
              </a:buClr>
              <a:buSzPts val="2800"/>
              <a:buChar char="•"/>
            </a:pPr>
            <a:r>
              <a:rPr lang="en-GB" dirty="0"/>
              <a:t>Withdrawing children from the WFCL should only be done by mandated actors and specialised agencies</a:t>
            </a:r>
            <a:endParaRPr b="1" dirty="0"/>
          </a:p>
        </p:txBody>
      </p:sp>
      <p:sp>
        <p:nvSpPr>
          <p:cNvPr id="390" name="Google Shape;390;p13"/>
          <p:cNvSpPr txBox="1">
            <a:spLocks noGrp="1"/>
          </p:cNvSpPr>
          <p:nvPr>
            <p:ph type="body" idx="3"/>
          </p:nvPr>
        </p:nvSpPr>
        <p:spPr>
          <a:xfrm>
            <a:off x="0" y="528638"/>
            <a:ext cx="3810681"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None/>
            </a:pPr>
            <a:r>
              <a:rPr lang="en-GB" sz="3400"/>
              <a:t>PREVENT CHILD LABOUR RELATED TO HUMANITARIAN ACTION </a:t>
            </a:r>
            <a:endParaRPr/>
          </a:p>
        </p:txBody>
      </p:sp>
      <p:sp>
        <p:nvSpPr>
          <p:cNvPr id="391" name="Google Shape;391;p13"/>
          <p:cNvSpPr txBox="1"/>
          <p:nvPr/>
        </p:nvSpPr>
        <p:spPr>
          <a:xfrm>
            <a:off x="8636000" y="1063413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KEY ACTIONS</a:t>
            </a:r>
            <a:endParaRPr/>
          </a:p>
        </p:txBody>
      </p:sp>
      <p:sp>
        <p:nvSpPr>
          <p:cNvPr id="398" name="Google Shape;398;p14"/>
          <p:cNvSpPr txBox="1">
            <a:spLocks noGrp="1"/>
          </p:cNvSpPr>
          <p:nvPr>
            <p:ph type="body" idx="2"/>
          </p:nvPr>
        </p:nvSpPr>
        <p:spPr>
          <a:xfrm>
            <a:off x="4100513" y="1234847"/>
            <a:ext cx="7525430" cy="50945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3"/>
              </a:buClr>
              <a:buSzPts val="2900"/>
              <a:buChar char="•"/>
            </a:pPr>
            <a:r>
              <a:rPr lang="en-GB" sz="2900" dirty="0"/>
              <a:t>Identify potential child labour risks during programme design</a:t>
            </a:r>
            <a:endParaRPr dirty="0"/>
          </a:p>
          <a:p>
            <a:pPr marL="228600" lvl="0" indent="-228600" algn="l" rtl="0">
              <a:lnSpc>
                <a:spcPct val="90000"/>
              </a:lnSpc>
              <a:spcBef>
                <a:spcPts val="1000"/>
              </a:spcBef>
              <a:spcAft>
                <a:spcPts val="0"/>
              </a:spcAft>
              <a:buClr>
                <a:schemeClr val="accent3"/>
              </a:buClr>
              <a:buSzPts val="2900"/>
              <a:buChar char="•"/>
            </a:pPr>
            <a:r>
              <a:rPr lang="en-GB" sz="2900" dirty="0"/>
              <a:t>Put in place prevention and mitigation measures</a:t>
            </a:r>
            <a:endParaRPr sz="2900" dirty="0"/>
          </a:p>
          <a:p>
            <a:pPr marL="228600" lvl="0" indent="-228600" algn="l" rtl="0">
              <a:lnSpc>
                <a:spcPct val="90000"/>
              </a:lnSpc>
              <a:spcBef>
                <a:spcPts val="1000"/>
              </a:spcBef>
              <a:spcAft>
                <a:spcPts val="0"/>
              </a:spcAft>
              <a:buClr>
                <a:schemeClr val="accent3"/>
              </a:buClr>
              <a:buSzPts val="2900"/>
              <a:buChar char="•"/>
            </a:pPr>
            <a:r>
              <a:rPr lang="en-GB" sz="2900" dirty="0"/>
              <a:t>Monitor the risk factors for children (situation and programme monitoring) </a:t>
            </a:r>
            <a:endParaRPr dirty="0"/>
          </a:p>
          <a:p>
            <a:pPr marL="228600" lvl="0" indent="-228600" algn="l" rtl="0">
              <a:lnSpc>
                <a:spcPct val="90000"/>
              </a:lnSpc>
              <a:spcBef>
                <a:spcPts val="1000"/>
              </a:spcBef>
              <a:spcAft>
                <a:spcPts val="0"/>
              </a:spcAft>
              <a:buClr>
                <a:schemeClr val="accent3"/>
              </a:buClr>
              <a:buSzPts val="2900"/>
              <a:buChar char="•"/>
            </a:pPr>
            <a:r>
              <a:rPr lang="en-GB" sz="2900" dirty="0"/>
              <a:t>Ensure humanitarian programmes do not place children at (further) risk of child labour </a:t>
            </a:r>
            <a:endParaRPr dirty="0"/>
          </a:p>
          <a:p>
            <a:pPr marL="228600" lvl="0" indent="-228600" algn="l" rtl="0">
              <a:lnSpc>
                <a:spcPct val="90000"/>
              </a:lnSpc>
              <a:spcBef>
                <a:spcPts val="1000"/>
              </a:spcBef>
              <a:spcAft>
                <a:spcPts val="0"/>
              </a:spcAft>
              <a:buClr>
                <a:schemeClr val="accent3"/>
              </a:buClr>
              <a:buSzPts val="2900"/>
              <a:buChar char="•"/>
            </a:pPr>
            <a:r>
              <a:rPr lang="en-GB" sz="2900" dirty="0"/>
              <a:t>Child safeguarding and Preventing Sexual Exploitation, Abuse, and Harassment (PSEAH) measures</a:t>
            </a:r>
            <a:endParaRPr sz="2900" b="1" dirty="0"/>
          </a:p>
        </p:txBody>
      </p:sp>
      <p:sp>
        <p:nvSpPr>
          <p:cNvPr id="399" name="Google Shape;399;p14"/>
          <p:cNvSpPr txBox="1">
            <a:spLocks noGrp="1"/>
          </p:cNvSpPr>
          <p:nvPr>
            <p:ph type="body" idx="3"/>
          </p:nvPr>
        </p:nvSpPr>
        <p:spPr>
          <a:xfrm>
            <a:off x="0" y="528638"/>
            <a:ext cx="3810681"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None/>
            </a:pPr>
            <a:r>
              <a:rPr lang="en-GB" sz="3400"/>
              <a:t>PREVENT CHILD LABOUR RELATED TO HUMANITARIAN ACTION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body" idx="1"/>
          </p:nvPr>
        </p:nvSpPr>
        <p:spPr>
          <a:xfrm>
            <a:off x="4100513" y="251052"/>
            <a:ext cx="7300912" cy="127158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026794"/>
              </a:buClr>
              <a:buSzPct val="100000"/>
              <a:buNone/>
            </a:pPr>
            <a:r>
              <a:rPr lang="en-GB"/>
              <a:t>KEEPING CHILDREN SAFE FROM CHILD LABOUR THROUGH SAFEGUARDING AND PSEAH</a:t>
            </a:r>
            <a:endParaRPr/>
          </a:p>
        </p:txBody>
      </p:sp>
      <p:sp>
        <p:nvSpPr>
          <p:cNvPr id="406" name="Google Shape;406;p15"/>
          <p:cNvSpPr txBox="1">
            <a:spLocks noGrp="1"/>
          </p:cNvSpPr>
          <p:nvPr>
            <p:ph type="body" idx="2"/>
          </p:nvPr>
        </p:nvSpPr>
        <p:spPr>
          <a:xfrm>
            <a:off x="4100513" y="1684237"/>
            <a:ext cx="7639730" cy="479926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GB" sz="2400" dirty="0"/>
              <a:t>Develop context-specific measures</a:t>
            </a:r>
            <a:endParaRPr dirty="0"/>
          </a:p>
          <a:p>
            <a:pPr marL="228600" lvl="0" indent="-228600" algn="l" rtl="0">
              <a:lnSpc>
                <a:spcPct val="90000"/>
              </a:lnSpc>
              <a:spcBef>
                <a:spcPts val="1000"/>
              </a:spcBef>
              <a:spcAft>
                <a:spcPts val="0"/>
              </a:spcAft>
              <a:buClr>
                <a:schemeClr val="accent3"/>
              </a:buClr>
              <a:buSzPts val="1900"/>
              <a:buChar char="•"/>
            </a:pPr>
            <a:r>
              <a:rPr lang="en-GB" sz="1900" dirty="0"/>
              <a:t>Design and implement broad child safeguarding and PSEAH measures</a:t>
            </a:r>
            <a:endParaRPr dirty="0"/>
          </a:p>
          <a:p>
            <a:pPr marL="228600" lvl="0" indent="-228600" algn="l" rtl="0">
              <a:lnSpc>
                <a:spcPct val="90000"/>
              </a:lnSpc>
              <a:spcBef>
                <a:spcPts val="1000"/>
              </a:spcBef>
              <a:spcAft>
                <a:spcPts val="0"/>
              </a:spcAft>
              <a:buClr>
                <a:schemeClr val="accent3"/>
              </a:buClr>
              <a:buSzPts val="1900"/>
              <a:buChar char="•"/>
            </a:pPr>
            <a:r>
              <a:rPr lang="en-GB" sz="1900" dirty="0"/>
              <a:t>Stipulate specific child labour responsibilities in safeguarding policies, and enforce zero tolerance policies </a:t>
            </a:r>
            <a:endParaRPr dirty="0"/>
          </a:p>
          <a:p>
            <a:pPr marL="228600" lvl="0" indent="-228600" algn="l" rtl="0">
              <a:lnSpc>
                <a:spcPct val="90000"/>
              </a:lnSpc>
              <a:spcBef>
                <a:spcPts val="1000"/>
              </a:spcBef>
              <a:spcAft>
                <a:spcPts val="0"/>
              </a:spcAft>
              <a:buClr>
                <a:schemeClr val="accent3"/>
              </a:buClr>
              <a:buSzPts val="1900"/>
              <a:buChar char="•"/>
            </a:pPr>
            <a:r>
              <a:rPr lang="en-GB" sz="1900" dirty="0"/>
              <a:t>Consider the needs of marginalised children</a:t>
            </a:r>
            <a:endParaRPr dirty="0"/>
          </a:p>
          <a:p>
            <a:pPr marL="228600" lvl="0" indent="-228600" algn="l" rtl="0">
              <a:lnSpc>
                <a:spcPct val="90000"/>
              </a:lnSpc>
              <a:spcBef>
                <a:spcPts val="1000"/>
              </a:spcBef>
              <a:spcAft>
                <a:spcPts val="0"/>
              </a:spcAft>
              <a:buClr>
                <a:schemeClr val="accent3"/>
              </a:buClr>
              <a:buSzPts val="1900"/>
              <a:buChar char="•"/>
            </a:pPr>
            <a:r>
              <a:rPr lang="en-GB" sz="1900" dirty="0"/>
              <a:t>Develop child-friendly and survivor-centred response mechanisms</a:t>
            </a:r>
            <a:endParaRPr dirty="0"/>
          </a:p>
          <a:p>
            <a:pPr marL="0" lvl="0" indent="0" algn="l" rtl="0">
              <a:lnSpc>
                <a:spcPct val="90000"/>
              </a:lnSpc>
              <a:spcBef>
                <a:spcPts val="1000"/>
              </a:spcBef>
              <a:spcAft>
                <a:spcPts val="0"/>
              </a:spcAft>
              <a:buSzPts val="2400"/>
              <a:buNone/>
            </a:pPr>
            <a:r>
              <a:rPr lang="en-GB" sz="2400" dirty="0"/>
              <a:t>Conduct training and awareness-raising </a:t>
            </a:r>
            <a:endParaRPr dirty="0"/>
          </a:p>
          <a:p>
            <a:pPr marL="228600" lvl="0" indent="-228600" algn="l" rtl="0">
              <a:lnSpc>
                <a:spcPct val="90000"/>
              </a:lnSpc>
              <a:spcBef>
                <a:spcPts val="1000"/>
              </a:spcBef>
              <a:spcAft>
                <a:spcPts val="0"/>
              </a:spcAft>
              <a:buSzPts val="1900"/>
              <a:buFont typeface="Arial"/>
              <a:buChar char="•"/>
            </a:pPr>
            <a:r>
              <a:rPr lang="en-GB" sz="1900" dirty="0"/>
              <a:t>Orient staff and associates on responsibilities to safeguard and PSEAH</a:t>
            </a:r>
            <a:endParaRPr dirty="0"/>
          </a:p>
          <a:p>
            <a:pPr marL="228600" lvl="0" indent="-228600" algn="l" rtl="0">
              <a:lnSpc>
                <a:spcPct val="90000"/>
              </a:lnSpc>
              <a:spcBef>
                <a:spcPts val="1000"/>
              </a:spcBef>
              <a:spcAft>
                <a:spcPts val="0"/>
              </a:spcAft>
              <a:buClr>
                <a:schemeClr val="accent3"/>
              </a:buClr>
              <a:buSzPts val="1900"/>
              <a:buChar char="•"/>
            </a:pPr>
            <a:r>
              <a:rPr lang="en-GB" sz="1900" dirty="0"/>
              <a:t>Work with children, adolescents, and communities to design and share gender- and age-appropriate, inclusive information</a:t>
            </a:r>
            <a:endParaRPr dirty="0"/>
          </a:p>
          <a:p>
            <a:pPr marL="228600" lvl="0" indent="-228600" algn="l" rtl="0">
              <a:lnSpc>
                <a:spcPct val="90000"/>
              </a:lnSpc>
              <a:spcBef>
                <a:spcPts val="1000"/>
              </a:spcBef>
              <a:spcAft>
                <a:spcPts val="0"/>
              </a:spcAft>
              <a:buClr>
                <a:schemeClr val="accent3"/>
              </a:buClr>
              <a:buSzPts val="1900"/>
              <a:buChar char="•"/>
            </a:pPr>
            <a:r>
              <a:rPr lang="en-GB" sz="1900" dirty="0"/>
              <a:t>Integrate child- and adolescent-friendly information activities and educational outreach</a:t>
            </a:r>
            <a:endParaRPr dirty="0"/>
          </a:p>
        </p:txBody>
      </p:sp>
      <p:sp>
        <p:nvSpPr>
          <p:cNvPr id="407" name="Google Shape;407;p15"/>
          <p:cNvSpPr txBox="1">
            <a:spLocks noGrp="1"/>
          </p:cNvSpPr>
          <p:nvPr>
            <p:ph type="body" idx="3"/>
          </p:nvPr>
        </p:nvSpPr>
        <p:spPr>
          <a:xfrm>
            <a:off x="1" y="528638"/>
            <a:ext cx="3592286"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None/>
            </a:pPr>
            <a:r>
              <a:rPr lang="en-GB" sz="3400"/>
              <a:t>PREVENT CHILD LABOUR RELATED TO HUMANITARIAN ACTION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ACTIVITY: DO NO HARM </a:t>
            </a:r>
            <a:endParaRPr/>
          </a:p>
        </p:txBody>
      </p:sp>
      <p:sp>
        <p:nvSpPr>
          <p:cNvPr id="414" name="Google Shape;414;p16"/>
          <p:cNvSpPr txBox="1">
            <a:spLocks noGrp="1"/>
          </p:cNvSpPr>
          <p:nvPr>
            <p:ph type="body" idx="1"/>
          </p:nvPr>
        </p:nvSpPr>
        <p:spPr>
          <a:xfrm>
            <a:off x="503815" y="1724024"/>
            <a:ext cx="10820015" cy="4286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2800"/>
              <a:buNone/>
            </a:pPr>
            <a:r>
              <a:rPr lang="en-GB"/>
              <a:t>IN YOUR GROUPS: </a:t>
            </a:r>
            <a:endParaRPr/>
          </a:p>
        </p:txBody>
      </p:sp>
      <p:sp>
        <p:nvSpPr>
          <p:cNvPr id="415" name="Google Shape;415;p1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en-GB" sz="3000" dirty="0"/>
              <a:t>Using the short programming case study and example risk assessment you have been given: </a:t>
            </a:r>
            <a:endParaRPr dirty="0"/>
          </a:p>
          <a:p>
            <a:pPr marL="685800" lvl="1" indent="-228600" algn="l" rtl="0">
              <a:lnSpc>
                <a:spcPct val="90000"/>
              </a:lnSpc>
              <a:spcBef>
                <a:spcPts val="500"/>
              </a:spcBef>
              <a:spcAft>
                <a:spcPts val="0"/>
              </a:spcAft>
              <a:buSzPct val="100000"/>
              <a:buChar char="•"/>
            </a:pPr>
            <a:r>
              <a:rPr lang="en-GB" sz="2800" dirty="0"/>
              <a:t>Discuss and identify any potential child labour risk factors related to the case study.</a:t>
            </a:r>
            <a:endParaRPr dirty="0"/>
          </a:p>
          <a:p>
            <a:pPr marL="685800" lvl="1" indent="-228600" algn="l" rtl="0">
              <a:lnSpc>
                <a:spcPct val="90000"/>
              </a:lnSpc>
              <a:spcBef>
                <a:spcPts val="500"/>
              </a:spcBef>
              <a:spcAft>
                <a:spcPts val="0"/>
              </a:spcAft>
              <a:buSzPct val="100000"/>
              <a:buChar char="•"/>
            </a:pPr>
            <a:r>
              <a:rPr lang="en-GB" sz="2800" dirty="0"/>
              <a:t>Complete the risk assessment sheet you have using the questions as suggestions to consider. </a:t>
            </a:r>
            <a:endParaRPr dirty="0"/>
          </a:p>
          <a:p>
            <a:pPr marL="685800" lvl="1" indent="-228600" algn="l" rtl="0">
              <a:lnSpc>
                <a:spcPct val="90000"/>
              </a:lnSpc>
              <a:spcBef>
                <a:spcPts val="500"/>
              </a:spcBef>
              <a:spcAft>
                <a:spcPts val="0"/>
              </a:spcAft>
              <a:buSzPct val="100000"/>
              <a:buChar char="•"/>
            </a:pPr>
            <a:r>
              <a:rPr lang="en-GB" sz="2800" dirty="0"/>
              <a:t>Discuss and identify suitable mitigation measures which can either: </a:t>
            </a:r>
            <a:endParaRPr dirty="0"/>
          </a:p>
          <a:p>
            <a:pPr marL="1143000" lvl="2" indent="-228600" algn="l" rtl="0">
              <a:lnSpc>
                <a:spcPct val="90000"/>
              </a:lnSpc>
              <a:spcBef>
                <a:spcPts val="500"/>
              </a:spcBef>
              <a:spcAft>
                <a:spcPts val="0"/>
              </a:spcAft>
              <a:buSzPct val="100000"/>
              <a:buChar char="•"/>
            </a:pPr>
            <a:r>
              <a:rPr lang="en-GB" sz="2800" dirty="0"/>
              <a:t>a) prevent them from happening, or </a:t>
            </a:r>
            <a:endParaRPr dirty="0"/>
          </a:p>
          <a:p>
            <a:pPr marL="1143000" lvl="2" indent="-228600" algn="l" rtl="0">
              <a:lnSpc>
                <a:spcPct val="90000"/>
              </a:lnSpc>
              <a:spcBef>
                <a:spcPts val="500"/>
              </a:spcBef>
              <a:spcAft>
                <a:spcPts val="0"/>
              </a:spcAft>
              <a:buSzPct val="100000"/>
              <a:buChar char="•"/>
            </a:pPr>
            <a:r>
              <a:rPr lang="en-GB" sz="2800" dirty="0"/>
              <a:t>b) mitigate them once they have happened</a:t>
            </a:r>
            <a:endParaRPr dirty="0"/>
          </a:p>
          <a:p>
            <a:pPr marL="685800" lvl="1" indent="-228600" algn="l" rtl="0">
              <a:lnSpc>
                <a:spcPct val="90000"/>
              </a:lnSpc>
              <a:spcBef>
                <a:spcPts val="500"/>
              </a:spcBef>
              <a:spcAft>
                <a:spcPts val="0"/>
              </a:spcAft>
              <a:buSzPct val="100000"/>
              <a:buChar char="•"/>
            </a:pPr>
            <a:r>
              <a:rPr lang="en-GB" sz="2800" dirty="0"/>
              <a:t>Report back to the wider group. </a:t>
            </a:r>
            <a:endParaRPr dirty="0"/>
          </a:p>
          <a:p>
            <a:pPr marL="0" lvl="0" indent="0" algn="l" rtl="0">
              <a:lnSpc>
                <a:spcPct val="90000"/>
              </a:lnSpc>
              <a:spcBef>
                <a:spcPts val="1000"/>
              </a:spcBef>
              <a:spcAft>
                <a:spcPts val="0"/>
              </a:spcAft>
              <a:buSzPct val="100000"/>
              <a:buNone/>
            </a:pPr>
            <a:endParaRPr dirty="0"/>
          </a:p>
          <a:p>
            <a:pPr marL="228600" lvl="0" indent="-64135" algn="l" rtl="0">
              <a:lnSpc>
                <a:spcPct val="90000"/>
              </a:lnSpc>
              <a:spcBef>
                <a:spcPts val="1000"/>
              </a:spcBef>
              <a:spcAft>
                <a:spcPts val="0"/>
              </a:spcAft>
              <a:buClr>
                <a:schemeClr val="accent2"/>
              </a:buClr>
              <a:buSzPct val="100000"/>
              <a:buNone/>
            </a:pPr>
            <a:endParaRPr dirty="0"/>
          </a:p>
        </p:txBody>
      </p:sp>
      <p:pic>
        <p:nvPicPr>
          <p:cNvPr id="416" name="Google Shape;416;p16"/>
          <p:cNvPicPr preferRelativeResize="0"/>
          <p:nvPr/>
        </p:nvPicPr>
        <p:blipFill rotWithShape="1">
          <a:blip r:embed="rId3">
            <a:alphaModFix/>
          </a:blip>
          <a:srcRect/>
          <a:stretch/>
        </p:blipFill>
        <p:spPr>
          <a:xfrm>
            <a:off x="8952236" y="-230217"/>
            <a:ext cx="3386757" cy="33867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7"/>
          <p:cNvSpPr txBox="1">
            <a:spLocks noGrp="1"/>
          </p:cNvSpPr>
          <p:nvPr>
            <p:ph type="body" idx="1"/>
          </p:nvPr>
        </p:nvSpPr>
        <p:spPr>
          <a:xfrm>
            <a:off x="4100513" y="251052"/>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CASE EXAMPLE: GAZA </a:t>
            </a:r>
            <a:endParaRPr/>
          </a:p>
        </p:txBody>
      </p:sp>
      <p:sp>
        <p:nvSpPr>
          <p:cNvPr id="423" name="Google Shape;423;p17"/>
          <p:cNvSpPr txBox="1">
            <a:spLocks noGrp="1"/>
          </p:cNvSpPr>
          <p:nvPr>
            <p:ph type="body" idx="2"/>
          </p:nvPr>
        </p:nvSpPr>
        <p:spPr>
          <a:xfrm>
            <a:off x="3761625" y="4072305"/>
            <a:ext cx="7639800" cy="28878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SzPts val="3000"/>
              <a:buChar char="-"/>
            </a:pPr>
            <a:r>
              <a:rPr lang="en-GB" sz="3000"/>
              <a:t>Identification and referral of children at risk of child labour</a:t>
            </a:r>
            <a:endParaRPr sz="3000"/>
          </a:p>
          <a:p>
            <a:pPr marL="457200" lvl="0" indent="-419100" algn="l" rtl="0">
              <a:lnSpc>
                <a:spcPct val="90000"/>
              </a:lnSpc>
              <a:spcBef>
                <a:spcPts val="0"/>
              </a:spcBef>
              <a:spcAft>
                <a:spcPts val="0"/>
              </a:spcAft>
              <a:buSzPts val="3000"/>
              <a:buChar char="-"/>
            </a:pPr>
            <a:r>
              <a:rPr lang="en-GB" sz="3000"/>
              <a:t>Case management services</a:t>
            </a:r>
            <a:endParaRPr sz="3000"/>
          </a:p>
          <a:p>
            <a:pPr marL="457200" lvl="0" indent="-419100" algn="l" rtl="0">
              <a:lnSpc>
                <a:spcPct val="90000"/>
              </a:lnSpc>
              <a:spcBef>
                <a:spcPts val="0"/>
              </a:spcBef>
              <a:spcAft>
                <a:spcPts val="0"/>
              </a:spcAft>
              <a:buSzPts val="3000"/>
              <a:buChar char="-"/>
            </a:pPr>
            <a:r>
              <a:rPr lang="en-GB" sz="3000"/>
              <a:t>Tailored interventions</a:t>
            </a:r>
            <a:endParaRPr sz="3000"/>
          </a:p>
          <a:p>
            <a:pPr marL="457200" lvl="0" indent="-419100" algn="l" rtl="0">
              <a:lnSpc>
                <a:spcPct val="90000"/>
              </a:lnSpc>
              <a:spcBef>
                <a:spcPts val="0"/>
              </a:spcBef>
              <a:spcAft>
                <a:spcPts val="0"/>
              </a:spcAft>
              <a:buSzPts val="3000"/>
              <a:buChar char="-"/>
            </a:pPr>
            <a:r>
              <a:rPr lang="en-GB" sz="3000"/>
              <a:t>Monitoring and evaluation</a:t>
            </a:r>
            <a:endParaRPr sz="3000"/>
          </a:p>
        </p:txBody>
      </p:sp>
      <p:sp>
        <p:nvSpPr>
          <p:cNvPr id="424" name="Google Shape;424;p17"/>
          <p:cNvSpPr txBox="1">
            <a:spLocks noGrp="1"/>
          </p:cNvSpPr>
          <p:nvPr>
            <p:ph type="body" idx="3"/>
          </p:nvPr>
        </p:nvSpPr>
        <p:spPr>
          <a:xfrm>
            <a:off x="1" y="528638"/>
            <a:ext cx="3592286"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None/>
            </a:pPr>
            <a:r>
              <a:rPr lang="en-GB" sz="3400"/>
              <a:t>PREVENT CHILD LABOUR RELATED TO HUMANITARIAN ACTION </a:t>
            </a:r>
            <a:endParaRPr/>
          </a:p>
        </p:txBody>
      </p:sp>
      <p:pic>
        <p:nvPicPr>
          <p:cNvPr id="425" name="Google Shape;425;p17"/>
          <p:cNvPicPr preferRelativeResize="0"/>
          <p:nvPr/>
        </p:nvPicPr>
        <p:blipFill>
          <a:blip r:embed="rId3">
            <a:alphaModFix/>
          </a:blip>
          <a:stretch>
            <a:fillRect/>
          </a:stretch>
        </p:blipFill>
        <p:spPr>
          <a:xfrm>
            <a:off x="6510949" y="871900"/>
            <a:ext cx="5681059" cy="2887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8"/>
          <p:cNvSpPr txBox="1">
            <a:spLocks noGrp="1"/>
          </p:cNvSpPr>
          <p:nvPr>
            <p:ph type="body" idx="1"/>
          </p:nvPr>
        </p:nvSpPr>
        <p:spPr>
          <a:xfrm>
            <a:off x="4100513" y="251052"/>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CASE EXAMPLE: JORDAN ZAATARI CAMP</a:t>
            </a:r>
            <a:endParaRPr/>
          </a:p>
        </p:txBody>
      </p:sp>
      <p:sp>
        <p:nvSpPr>
          <p:cNvPr id="432" name="Google Shape;432;p18"/>
          <p:cNvSpPr txBox="1">
            <a:spLocks noGrp="1"/>
          </p:cNvSpPr>
          <p:nvPr>
            <p:ph type="body" idx="2"/>
          </p:nvPr>
        </p:nvSpPr>
        <p:spPr>
          <a:xfrm>
            <a:off x="3931075" y="1684231"/>
            <a:ext cx="7639800" cy="226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900"/>
              <a:buNone/>
            </a:pPr>
            <a:r>
              <a:rPr lang="en-GB" sz="3300"/>
              <a:t>1. Children’s booths</a:t>
            </a:r>
            <a:endParaRPr sz="3300"/>
          </a:p>
          <a:p>
            <a:pPr marL="0" lvl="0" indent="0" algn="l" rtl="0">
              <a:lnSpc>
                <a:spcPct val="90000"/>
              </a:lnSpc>
              <a:spcBef>
                <a:spcPts val="0"/>
              </a:spcBef>
              <a:spcAft>
                <a:spcPts val="0"/>
              </a:spcAft>
              <a:buSzPts val="1900"/>
              <a:buNone/>
            </a:pPr>
            <a:r>
              <a:rPr lang="en-GB" sz="3300"/>
              <a:t>2. Alternative Collectors Scheme</a:t>
            </a:r>
            <a:endParaRPr sz="3300"/>
          </a:p>
          <a:p>
            <a:pPr marL="0" lvl="0" indent="0" algn="l" rtl="0">
              <a:lnSpc>
                <a:spcPct val="90000"/>
              </a:lnSpc>
              <a:spcBef>
                <a:spcPts val="0"/>
              </a:spcBef>
              <a:spcAft>
                <a:spcPts val="0"/>
              </a:spcAft>
              <a:buSzPts val="1900"/>
              <a:buNone/>
            </a:pPr>
            <a:r>
              <a:rPr lang="en-GB" sz="3300"/>
              <a:t>3. Community mitigation steps</a:t>
            </a:r>
            <a:endParaRPr sz="3300"/>
          </a:p>
          <a:p>
            <a:pPr marL="0" lvl="0" indent="0" algn="l" rtl="0">
              <a:lnSpc>
                <a:spcPct val="90000"/>
              </a:lnSpc>
              <a:spcBef>
                <a:spcPts val="0"/>
              </a:spcBef>
              <a:spcAft>
                <a:spcPts val="0"/>
              </a:spcAft>
              <a:buSzPts val="1900"/>
              <a:buNone/>
            </a:pPr>
            <a:r>
              <a:rPr lang="en-GB" sz="3300"/>
              <a:t>4. Monitoring and follow-up</a:t>
            </a:r>
            <a:endParaRPr sz="3300"/>
          </a:p>
        </p:txBody>
      </p:sp>
      <p:sp>
        <p:nvSpPr>
          <p:cNvPr id="433" name="Google Shape;433;p18"/>
          <p:cNvSpPr txBox="1">
            <a:spLocks noGrp="1"/>
          </p:cNvSpPr>
          <p:nvPr>
            <p:ph type="body" idx="3"/>
          </p:nvPr>
        </p:nvSpPr>
        <p:spPr>
          <a:xfrm>
            <a:off x="1" y="528638"/>
            <a:ext cx="3592286"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None/>
            </a:pPr>
            <a:r>
              <a:rPr lang="en-GB" sz="3400"/>
              <a:t>PREVENT CHILD LABOUR RELATED TO HUMANITARIAN ACTION </a:t>
            </a:r>
            <a:endParaRPr/>
          </a:p>
        </p:txBody>
      </p:sp>
      <p:pic>
        <p:nvPicPr>
          <p:cNvPr id="434" name="Google Shape;434;p18"/>
          <p:cNvPicPr preferRelativeResize="0"/>
          <p:nvPr/>
        </p:nvPicPr>
        <p:blipFill>
          <a:blip r:embed="rId3">
            <a:alphaModFix/>
          </a:blip>
          <a:stretch>
            <a:fillRect/>
          </a:stretch>
        </p:blipFill>
        <p:spPr>
          <a:xfrm>
            <a:off x="3912800" y="3944431"/>
            <a:ext cx="7676375" cy="26087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26794"/>
              </a:buClr>
              <a:buSzPts val="4000"/>
              <a:buNone/>
            </a:pPr>
            <a:r>
              <a:rPr lang="en-GB" sz="4000"/>
              <a:t>KEY MESSAGES</a:t>
            </a:r>
            <a:endParaRPr/>
          </a:p>
        </p:txBody>
      </p:sp>
      <p:sp>
        <p:nvSpPr>
          <p:cNvPr id="441" name="Google Shape;441;p19"/>
          <p:cNvSpPr txBox="1">
            <a:spLocks noGrp="1"/>
          </p:cNvSpPr>
          <p:nvPr>
            <p:ph type="body" idx="2"/>
          </p:nvPr>
        </p:nvSpPr>
        <p:spPr>
          <a:xfrm>
            <a:off x="4100513" y="1289792"/>
            <a:ext cx="7300912" cy="21288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GB" sz="2400" dirty="0"/>
              <a:t>When risk factors outweigh protective factors, children move quickly into child labour. </a:t>
            </a:r>
            <a:endParaRPr sz="2400" dirty="0"/>
          </a:p>
          <a:p>
            <a:pPr marL="228600" lvl="0" indent="-228600" algn="l" rtl="0">
              <a:lnSpc>
                <a:spcPct val="90000"/>
              </a:lnSpc>
              <a:spcBef>
                <a:spcPts val="1000"/>
              </a:spcBef>
              <a:spcAft>
                <a:spcPts val="0"/>
              </a:spcAft>
              <a:buSzPts val="2800"/>
              <a:buChar char="•"/>
            </a:pPr>
            <a:r>
              <a:rPr lang="en-GB" sz="2400" dirty="0"/>
              <a:t>All humanitarian actors have a responsibility to prevent child labour associated with humanitarian action.</a:t>
            </a:r>
            <a:endParaRPr sz="2400" dirty="0"/>
          </a:p>
          <a:p>
            <a:pPr marL="228600" lvl="0" indent="-228600" algn="l" rtl="0">
              <a:lnSpc>
                <a:spcPct val="90000"/>
              </a:lnSpc>
              <a:spcBef>
                <a:spcPts val="1000"/>
              </a:spcBef>
              <a:spcAft>
                <a:spcPts val="0"/>
              </a:spcAft>
              <a:buSzPts val="2800"/>
              <a:buChar char="•"/>
            </a:pPr>
            <a:r>
              <a:rPr lang="en-GB" sz="2400" dirty="0"/>
              <a:t>A holistic, complementary, and integrated programmatic framework should work to  strengthen systems and protect children from </a:t>
            </a:r>
            <a:r>
              <a:rPr lang="en-GB" sz="2400"/>
              <a:t>child labour. </a:t>
            </a:r>
            <a:endParaRPr sz="2400" dirty="0"/>
          </a:p>
          <a:p>
            <a:pPr marL="228600" lvl="0" indent="-228600" algn="l" rtl="0">
              <a:lnSpc>
                <a:spcPct val="90000"/>
              </a:lnSpc>
              <a:spcBef>
                <a:spcPts val="1000"/>
              </a:spcBef>
              <a:spcAft>
                <a:spcPts val="0"/>
              </a:spcAft>
              <a:buSzPts val="2800"/>
              <a:buChar char="•"/>
            </a:pPr>
            <a:r>
              <a:rPr lang="en-GB" sz="2400" dirty="0"/>
              <a:t>When time and resources are limited, practical preventative measures should be put in place to prevent the WFCL. </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
          <p:cNvSpPr txBox="1">
            <a:spLocks noGrp="1"/>
          </p:cNvSpPr>
          <p:nvPr>
            <p:ph type="body" idx="1"/>
          </p:nvPr>
        </p:nvSpPr>
        <p:spPr>
          <a:xfrm>
            <a:off x="-76200" y="498390"/>
            <a:ext cx="12191999" cy="16378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None/>
            </a:pPr>
            <a:r>
              <a:rPr lang="en-GB" sz="4000"/>
              <a:t>SESSION 5: CORE SKILLS FOR HUMANITARIAN ACTORS TO PREVENT AND RESPOND TO CHILD LABOUR (1)</a:t>
            </a:r>
            <a:endParaRPr/>
          </a:p>
          <a:p>
            <a:pPr marL="0" lvl="0" indent="0" algn="ctr" rtl="0">
              <a:lnSpc>
                <a:spcPct val="90000"/>
              </a:lnSpc>
              <a:spcBef>
                <a:spcPts val="1000"/>
              </a:spcBef>
              <a:spcAft>
                <a:spcPts val="0"/>
              </a:spcAft>
              <a:buClr>
                <a:schemeClr val="lt1"/>
              </a:buClr>
              <a:buSzPts val="2800"/>
              <a:buNone/>
            </a:pPr>
            <a:endParaRPr/>
          </a:p>
        </p:txBody>
      </p:sp>
      <p:sp>
        <p:nvSpPr>
          <p:cNvPr id="241" name="Google Shape;241;p2"/>
          <p:cNvSpPr txBox="1">
            <a:spLocks noGrp="1"/>
          </p:cNvSpPr>
          <p:nvPr>
            <p:ph type="body" idx="2"/>
          </p:nvPr>
        </p:nvSpPr>
        <p:spPr>
          <a:xfrm>
            <a:off x="1285103" y="3051922"/>
            <a:ext cx="9786552" cy="16378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
          <p:cNvSpPr txBox="1">
            <a:spLocks noGrp="1"/>
          </p:cNvSpPr>
          <p:nvPr>
            <p:ph type="body" idx="2"/>
          </p:nvPr>
        </p:nvSpPr>
        <p:spPr>
          <a:xfrm>
            <a:off x="304800" y="3051922"/>
            <a:ext cx="11364685" cy="2701764"/>
          </a:xfrm>
          <a:prstGeom prst="rect">
            <a:avLst/>
          </a:prstGeom>
          <a:noFill/>
          <a:ln>
            <a:noFill/>
          </a:ln>
        </p:spPr>
        <p:txBody>
          <a:bodyPr spcFirstLastPara="1" wrap="square" lIns="91425" tIns="45700" rIns="91425" bIns="45700" anchor="t" anchorCtr="0">
            <a:noAutofit/>
          </a:bodyPr>
          <a:lstStyle/>
          <a:p>
            <a:pPr marL="0" lvl="0" indent="-177800" algn="l" rtl="0">
              <a:lnSpc>
                <a:spcPct val="100000"/>
              </a:lnSpc>
              <a:spcBef>
                <a:spcPts val="0"/>
              </a:spcBef>
              <a:spcAft>
                <a:spcPts val="0"/>
              </a:spcAft>
              <a:buSzPts val="2800"/>
              <a:buFont typeface="Helvetica Neue"/>
              <a:buChar char="•"/>
            </a:pPr>
            <a:r>
              <a:rPr lang="en-GB" dirty="0"/>
              <a:t> Identify 2 risks and 2 protective factors across each of the socio-economic levels that impact children’s vulnerability to child labour. </a:t>
            </a:r>
            <a:endParaRPr dirty="0"/>
          </a:p>
          <a:p>
            <a:pPr marL="0" lvl="0" indent="-177800" algn="l" rtl="0">
              <a:lnSpc>
                <a:spcPct val="100000"/>
              </a:lnSpc>
              <a:spcBef>
                <a:spcPts val="0"/>
              </a:spcBef>
              <a:spcAft>
                <a:spcPts val="0"/>
              </a:spcAft>
              <a:buSzPts val="2800"/>
              <a:buFont typeface="Helvetica Neue"/>
              <a:buChar char="•"/>
            </a:pPr>
            <a:r>
              <a:rPr lang="en-GB" dirty="0"/>
              <a:t> Briefly describe the programmatic framework for child labour in humanitarian contexts.  </a:t>
            </a:r>
            <a:endParaRPr dirty="0"/>
          </a:p>
          <a:p>
            <a:pPr marL="0" lvl="0" indent="-177800" algn="l" rtl="0">
              <a:lnSpc>
                <a:spcPct val="100000"/>
              </a:lnSpc>
              <a:spcBef>
                <a:spcPts val="0"/>
              </a:spcBef>
              <a:spcAft>
                <a:spcPts val="600"/>
              </a:spcAft>
              <a:buSzPts val="2800"/>
              <a:buFont typeface="Helvetica Neue"/>
              <a:buChar char="•"/>
            </a:pPr>
            <a:r>
              <a:rPr lang="en-GB" dirty="0"/>
              <a:t> Assess how own programming may be putting children at greater risk of child labour and identify actions to mitigate or prevent this.  </a:t>
            </a:r>
            <a:endParaRPr dirty="0"/>
          </a:p>
        </p:txBody>
      </p:sp>
      <p:sp>
        <p:nvSpPr>
          <p:cNvPr id="248" name="Google Shape;248;p3"/>
          <p:cNvSpPr txBox="1"/>
          <p:nvPr/>
        </p:nvSpPr>
        <p:spPr>
          <a:xfrm>
            <a:off x="1828005" y="476375"/>
            <a:ext cx="8535987" cy="627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49" name="Google Shape;249;p3"/>
          <p:cNvSpPr txBox="1"/>
          <p:nvPr/>
        </p:nvSpPr>
        <p:spPr>
          <a:xfrm>
            <a:off x="304800" y="937802"/>
            <a:ext cx="11538857" cy="22806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GB" sz="2800" b="0" i="0" u="none" strike="noStrike" cap="none" dirty="0">
                <a:solidFill>
                  <a:schemeClr val="lt1"/>
                </a:solidFill>
                <a:latin typeface="Helvetica Neue"/>
                <a:ea typeface="Helvetica Neue"/>
                <a:cs typeface="Helvetica Neue"/>
                <a:sym typeface="Helvetica Neue"/>
              </a:rPr>
              <a:t> </a:t>
            </a:r>
            <a:r>
              <a:rPr lang="en-GB" sz="4000" b="1" i="0" u="none" strike="noStrike" cap="none" dirty="0">
                <a:solidFill>
                  <a:schemeClr val="lt1"/>
                </a:solidFill>
                <a:latin typeface="Helvetica Neue"/>
                <a:ea typeface="Helvetica Neue"/>
                <a:cs typeface="Helvetica Neue"/>
                <a:sym typeface="Helvetica Neue"/>
              </a:rPr>
              <a:t>LEARNING OUTCOMES  </a:t>
            </a:r>
            <a:endParaRPr dirty="0"/>
          </a:p>
          <a:p>
            <a:pPr marL="0" marR="0" lvl="0" indent="0" algn="ctr" rtl="0">
              <a:lnSpc>
                <a:spcPct val="90000"/>
              </a:lnSpc>
              <a:spcBef>
                <a:spcPts val="1000"/>
              </a:spcBef>
              <a:spcAft>
                <a:spcPts val="0"/>
              </a:spcAft>
              <a:buClr>
                <a:schemeClr val="lt1"/>
              </a:buClr>
              <a:buSzPts val="3000"/>
              <a:buFont typeface="Arial"/>
              <a:buNone/>
            </a:pPr>
            <a:r>
              <a:rPr lang="en-GB" sz="3000" dirty="0">
                <a:solidFill>
                  <a:schemeClr val="lt1"/>
                </a:solidFill>
                <a:latin typeface="Helvetica Neue"/>
                <a:ea typeface="Helvetica Neue"/>
                <a:cs typeface="Helvetica Neue"/>
                <a:sym typeface="Helvetica Neue"/>
              </a:rPr>
              <a:t>By the end of the session you will be able to: </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Helvetica Neue"/>
              <a:buNone/>
            </a:pPr>
            <a:r>
              <a:rPr lang="en-GB"/>
              <a:t>RISK AND PROTECTIVE FACTORS</a:t>
            </a:r>
            <a:br>
              <a:rPr lang="en-GB"/>
            </a:br>
            <a:endParaRPr/>
          </a:p>
        </p:txBody>
      </p:sp>
      <p:sp>
        <p:nvSpPr>
          <p:cNvPr id="256" name="Google Shape;256;p4"/>
          <p:cNvSpPr txBox="1">
            <a:spLocks noGrp="1"/>
          </p:cNvSpPr>
          <p:nvPr>
            <p:ph type="body" idx="3"/>
          </p:nvPr>
        </p:nvSpPr>
        <p:spPr>
          <a:xfrm>
            <a:off x="656022" y="2362459"/>
            <a:ext cx="4661045" cy="60507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6"/>
              </a:buClr>
              <a:buSzPts val="3200"/>
              <a:buNone/>
            </a:pPr>
            <a:r>
              <a:rPr lang="en-GB" sz="3200"/>
              <a:t>RISK FACTORS </a:t>
            </a:r>
            <a:endParaRPr/>
          </a:p>
          <a:p>
            <a:pPr marL="0" lvl="0" indent="0" algn="l" rtl="0">
              <a:lnSpc>
                <a:spcPct val="90000"/>
              </a:lnSpc>
              <a:spcBef>
                <a:spcPts val="1000"/>
              </a:spcBef>
              <a:spcAft>
                <a:spcPts val="0"/>
              </a:spcAft>
              <a:buClr>
                <a:schemeClr val="accent6"/>
              </a:buClr>
              <a:buSzPts val="2000"/>
              <a:buNone/>
            </a:pPr>
            <a:endParaRPr sz="2000" b="1">
              <a:latin typeface="Helvetica Neue"/>
              <a:ea typeface="Helvetica Neue"/>
              <a:cs typeface="Helvetica Neue"/>
              <a:sym typeface="Helvetica Neue"/>
            </a:endParaRPr>
          </a:p>
        </p:txBody>
      </p:sp>
      <p:sp>
        <p:nvSpPr>
          <p:cNvPr id="257" name="Google Shape;257;p4"/>
          <p:cNvSpPr txBox="1">
            <a:spLocks noGrp="1"/>
          </p:cNvSpPr>
          <p:nvPr>
            <p:ph type="body" idx="4"/>
          </p:nvPr>
        </p:nvSpPr>
        <p:spPr>
          <a:xfrm>
            <a:off x="656021" y="3136230"/>
            <a:ext cx="4661046" cy="34751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000"/>
              <a:buNone/>
            </a:pPr>
            <a:r>
              <a:rPr lang="en-GB" sz="3000" dirty="0"/>
              <a:t>Increase vulnerability and likelihood that children become involved in child labour and/or increase the risk of significant harm for children. </a:t>
            </a:r>
            <a:endParaRPr dirty="0"/>
          </a:p>
        </p:txBody>
      </p:sp>
      <p:sp>
        <p:nvSpPr>
          <p:cNvPr id="258" name="Google Shape;258;p4"/>
          <p:cNvSpPr txBox="1"/>
          <p:nvPr/>
        </p:nvSpPr>
        <p:spPr>
          <a:xfrm>
            <a:off x="6700690" y="2362459"/>
            <a:ext cx="4835288" cy="60507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6"/>
              </a:buClr>
              <a:buSzPts val="3200"/>
              <a:buFont typeface="Arial"/>
              <a:buNone/>
            </a:pPr>
            <a:r>
              <a:rPr lang="en-GB" sz="3200" b="1" i="0" u="none" strike="noStrike" cap="none">
                <a:solidFill>
                  <a:schemeClr val="accent6"/>
                </a:solidFill>
                <a:latin typeface="Helvetica Neue"/>
                <a:ea typeface="Helvetica Neue"/>
                <a:cs typeface="Helvetica Neue"/>
                <a:sym typeface="Helvetica Neue"/>
              </a:rPr>
              <a:t>PROTECTIVE FACTORS </a:t>
            </a:r>
            <a:endParaRPr/>
          </a:p>
        </p:txBody>
      </p:sp>
      <p:sp>
        <p:nvSpPr>
          <p:cNvPr id="259" name="Google Shape;259;p4"/>
          <p:cNvSpPr txBox="1"/>
          <p:nvPr/>
        </p:nvSpPr>
        <p:spPr>
          <a:xfrm>
            <a:off x="6874935" y="3136230"/>
            <a:ext cx="4661046" cy="34751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6"/>
              </a:buClr>
              <a:buSzPts val="3000"/>
              <a:buFont typeface="Arial"/>
              <a:buNone/>
            </a:pPr>
            <a:r>
              <a:rPr lang="en-GB" sz="3000" b="0" i="0" u="none" strike="noStrike" cap="none" dirty="0">
                <a:solidFill>
                  <a:schemeClr val="dk1"/>
                </a:solidFill>
                <a:latin typeface="Helvetica Neue"/>
                <a:ea typeface="Helvetica Neue"/>
                <a:cs typeface="Helvetica Neue"/>
                <a:sym typeface="Helvetica Neue"/>
              </a:rPr>
              <a:t>Help reduce vulnerability and build resilience to protect children from child labour and/or help to reduce the negative effects of child labour. </a:t>
            </a:r>
            <a:endParaRPr dirty="0"/>
          </a:p>
          <a:p>
            <a:pPr marL="228600" marR="0" lvl="0" indent="-38100" algn="l" rtl="0">
              <a:lnSpc>
                <a:spcPct val="90000"/>
              </a:lnSpc>
              <a:spcBef>
                <a:spcPts val="1000"/>
              </a:spcBef>
              <a:spcAft>
                <a:spcPts val="0"/>
              </a:spcAft>
              <a:buClr>
                <a:schemeClr val="accent6"/>
              </a:buClr>
              <a:buSzPts val="3000"/>
              <a:buFont typeface="Arial"/>
              <a:buNone/>
            </a:pPr>
            <a:endParaRPr sz="30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ct val="100000"/>
              <a:buFont typeface="Helvetica Neue"/>
              <a:buNone/>
            </a:pPr>
            <a:r>
              <a:rPr lang="en-GB"/>
              <a:t>ACTIVITY: UNDERSTANDING RISK AND PROTECTIVE FACTORS FOR CHILDREN IN OR AT RISK OF CHILD LABOUR </a:t>
            </a:r>
            <a:endParaRPr/>
          </a:p>
        </p:txBody>
      </p:sp>
      <p:sp>
        <p:nvSpPr>
          <p:cNvPr id="266" name="Google Shape;266;p5"/>
          <p:cNvSpPr txBox="1">
            <a:spLocks noGrp="1"/>
          </p:cNvSpPr>
          <p:nvPr>
            <p:ph type="body" idx="1"/>
          </p:nvPr>
        </p:nvSpPr>
        <p:spPr>
          <a:xfrm>
            <a:off x="656020" y="2009845"/>
            <a:ext cx="10820015" cy="4286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2800"/>
              <a:buNone/>
            </a:pPr>
            <a:r>
              <a:rPr lang="en-GB"/>
              <a:t>IN YOUR GROUPS (INDIVIDUAL, CAREGIVER, COMMUNITY, SOCIETY): </a:t>
            </a:r>
            <a:endParaRPr/>
          </a:p>
        </p:txBody>
      </p:sp>
      <p:sp>
        <p:nvSpPr>
          <p:cNvPr id="267" name="Google Shape;267;p5"/>
          <p:cNvSpPr txBox="1">
            <a:spLocks noGrp="1"/>
          </p:cNvSpPr>
          <p:nvPr>
            <p:ph type="body" idx="2"/>
          </p:nvPr>
        </p:nvSpPr>
        <p:spPr>
          <a:xfrm>
            <a:off x="656021" y="3087601"/>
            <a:ext cx="10820015" cy="3235502"/>
          </a:xfrm>
          <a:prstGeom prst="rect">
            <a:avLst/>
          </a:prstGeom>
          <a:noFill/>
          <a:ln>
            <a:noFill/>
          </a:ln>
        </p:spPr>
        <p:txBody>
          <a:bodyPr spcFirstLastPara="1" wrap="square" lIns="91425" tIns="45700" rIns="91425" bIns="45700" anchor="t" anchorCtr="0">
            <a:normAutofit fontScale="92500" lnSpcReduction="10000"/>
          </a:bodyPr>
          <a:lstStyle/>
          <a:p>
            <a:pPr marL="228600" lvl="0" indent="-241934" algn="l" rtl="0">
              <a:lnSpc>
                <a:spcPct val="90000"/>
              </a:lnSpc>
              <a:spcBef>
                <a:spcPts val="0"/>
              </a:spcBef>
              <a:spcAft>
                <a:spcPts val="0"/>
              </a:spcAft>
              <a:buClr>
                <a:schemeClr val="accent2"/>
              </a:buClr>
              <a:buSzPts val="2800"/>
              <a:buChar char="•"/>
            </a:pPr>
            <a:r>
              <a:rPr lang="en-GB" dirty="0"/>
              <a:t>Discuss the case study you have been given in your group.</a:t>
            </a:r>
            <a:endParaRPr dirty="0"/>
          </a:p>
          <a:p>
            <a:pPr marL="228600" lvl="0" indent="-241934" algn="l" rtl="0">
              <a:lnSpc>
                <a:spcPct val="90000"/>
              </a:lnSpc>
              <a:spcBef>
                <a:spcPts val="1000"/>
              </a:spcBef>
              <a:spcAft>
                <a:spcPts val="0"/>
              </a:spcAft>
              <a:buClr>
                <a:schemeClr val="accent2"/>
              </a:buClr>
              <a:buSzPts val="2800"/>
              <a:buChar char="•"/>
            </a:pPr>
            <a:r>
              <a:rPr lang="en-GB" dirty="0"/>
              <a:t>Question: What might be some similar and some different risk and protective factors for the 3 children you have?</a:t>
            </a:r>
            <a:endParaRPr dirty="0"/>
          </a:p>
          <a:p>
            <a:pPr marL="228600" lvl="0" indent="-241934" algn="l" rtl="0">
              <a:lnSpc>
                <a:spcPct val="90000"/>
              </a:lnSpc>
              <a:spcBef>
                <a:spcPts val="1000"/>
              </a:spcBef>
              <a:spcAft>
                <a:spcPts val="0"/>
              </a:spcAft>
              <a:buClr>
                <a:schemeClr val="accent2"/>
              </a:buClr>
              <a:buSzPts val="2800"/>
              <a:buChar char="•"/>
            </a:pPr>
            <a:r>
              <a:rPr lang="en-GB" dirty="0"/>
              <a:t>Think about the similarities and differences of risk and protective factors in their work and home life that affect their vulnerability.</a:t>
            </a:r>
            <a:endParaRPr dirty="0"/>
          </a:p>
          <a:p>
            <a:pPr marL="228600" lvl="0" indent="-241934" algn="l" rtl="0">
              <a:lnSpc>
                <a:spcPct val="90000"/>
              </a:lnSpc>
              <a:spcBef>
                <a:spcPts val="1000"/>
              </a:spcBef>
              <a:spcAft>
                <a:spcPts val="0"/>
              </a:spcAft>
              <a:buClr>
                <a:schemeClr val="accent2"/>
              </a:buClr>
              <a:buSzPts val="2800"/>
              <a:buChar char="•"/>
            </a:pPr>
            <a:r>
              <a:rPr lang="en-GB" dirty="0"/>
              <a:t>Using different coloured sticky notes and the flipchart/white board, write protective factors and risk factors. Remember to note any differences.</a:t>
            </a:r>
            <a:endParaRPr dirty="0"/>
          </a:p>
        </p:txBody>
      </p:sp>
      <p:pic>
        <p:nvPicPr>
          <p:cNvPr id="268" name="Google Shape;268;p5"/>
          <p:cNvPicPr preferRelativeResize="0"/>
          <p:nvPr/>
        </p:nvPicPr>
        <p:blipFill rotWithShape="1">
          <a:blip r:embed="rId3">
            <a:alphaModFix/>
          </a:blip>
          <a:srcRect/>
          <a:stretch/>
        </p:blipFill>
        <p:spPr>
          <a:xfrm>
            <a:off x="10064577" y="-259765"/>
            <a:ext cx="2214091" cy="22140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6"/>
          <p:cNvSpPr txBox="1">
            <a:spLocks noGrp="1"/>
          </p:cNvSpPr>
          <p:nvPr>
            <p:ph type="title"/>
          </p:nvPr>
        </p:nvSpPr>
        <p:spPr>
          <a:xfrm>
            <a:off x="1652337" y="457200"/>
            <a:ext cx="9240252" cy="1231106"/>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lt1"/>
              </a:buClr>
              <a:buSzPts val="4000"/>
              <a:buFont typeface="Arial"/>
              <a:buNone/>
            </a:pPr>
            <a:r>
              <a:rPr lang="en-GB" sz="4000"/>
              <a:t>ADDITIONAL RISK &amp; PROTECTIVE FACTORS</a:t>
            </a:r>
            <a:endParaRPr/>
          </a:p>
        </p:txBody>
      </p:sp>
      <p:sp>
        <p:nvSpPr>
          <p:cNvPr id="275" name="Google Shape;275;p6"/>
          <p:cNvSpPr/>
          <p:nvPr/>
        </p:nvSpPr>
        <p:spPr>
          <a:xfrm>
            <a:off x="0" y="45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a:buNone/>
            </a:pPr>
            <a:r>
              <a:rPr lang="en-GB" sz="1000" b="1" i="0" u="none" strike="noStrike" cap="none">
                <a:solidFill>
                  <a:schemeClr val="dk1"/>
                </a:solidFill>
                <a:latin typeface="Arial"/>
                <a:ea typeface="Arial"/>
                <a:cs typeface="Arial"/>
                <a:sym typeface="Arial"/>
              </a:rPr>
              <a:t> </a:t>
            </a:r>
            <a:br>
              <a:rPr lang="en-GB" sz="1000" b="1"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pSp>
        <p:nvGrpSpPr>
          <p:cNvPr id="276" name="Google Shape;276;p6"/>
          <p:cNvGrpSpPr/>
          <p:nvPr/>
        </p:nvGrpSpPr>
        <p:grpSpPr>
          <a:xfrm>
            <a:off x="3152995" y="357392"/>
            <a:ext cx="5886008" cy="5886008"/>
            <a:chOff x="989513" y="0"/>
            <a:chExt cx="5886008" cy="5886008"/>
          </a:xfrm>
        </p:grpSpPr>
        <p:sp>
          <p:nvSpPr>
            <p:cNvPr id="277" name="Google Shape;277;p6"/>
            <p:cNvSpPr/>
            <p:nvPr/>
          </p:nvSpPr>
          <p:spPr>
            <a:xfrm>
              <a:off x="989513" y="0"/>
              <a:ext cx="5886008" cy="5886008"/>
            </a:xfrm>
            <a:prstGeom prst="ellipse">
              <a:avLst/>
            </a:prstGeom>
            <a:solidFill>
              <a:srgbClr val="0087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txBox="1"/>
            <p:nvPr/>
          </p:nvSpPr>
          <p:spPr>
            <a:xfrm>
              <a:off x="3109653" y="294300"/>
              <a:ext cx="1645727" cy="882901"/>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a:solidFill>
                    <a:schemeClr val="lt1"/>
                  </a:solidFill>
                  <a:latin typeface="Calibri"/>
                  <a:ea typeface="Calibri"/>
                  <a:cs typeface="Calibri"/>
                  <a:sym typeface="Calibri"/>
                </a:rPr>
                <a:t>Society</a:t>
              </a:r>
              <a:endParaRPr/>
            </a:p>
            <a:p>
              <a:pPr marL="0" marR="0" lvl="0" indent="0" algn="ctr" rtl="0">
                <a:lnSpc>
                  <a:spcPct val="90000"/>
                </a:lnSpc>
                <a:spcBef>
                  <a:spcPts val="63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279" name="Google Shape;279;p6"/>
            <p:cNvSpPr/>
            <p:nvPr/>
          </p:nvSpPr>
          <p:spPr>
            <a:xfrm>
              <a:off x="1578114" y="1177201"/>
              <a:ext cx="4708806" cy="4708806"/>
            </a:xfrm>
            <a:prstGeom prst="ellipse">
              <a:avLst/>
            </a:prstGeom>
            <a:solidFill>
              <a:srgbClr val="974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txBox="1"/>
            <p:nvPr/>
          </p:nvSpPr>
          <p:spPr>
            <a:xfrm>
              <a:off x="3109653" y="1459729"/>
              <a:ext cx="1645727" cy="847585"/>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a:solidFill>
                    <a:schemeClr val="lt1"/>
                  </a:solidFill>
                  <a:latin typeface="Calibri"/>
                  <a:ea typeface="Calibri"/>
                  <a:cs typeface="Calibri"/>
                  <a:sym typeface="Calibri"/>
                </a:rPr>
                <a:t>Community</a:t>
              </a:r>
              <a:endParaRPr/>
            </a:p>
            <a:p>
              <a:pPr marL="0" marR="0" lvl="0" indent="0" algn="ctr" rtl="0">
                <a:lnSpc>
                  <a:spcPct val="90000"/>
                </a:lnSpc>
                <a:spcBef>
                  <a:spcPts val="63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281" name="Google Shape;281;p6"/>
            <p:cNvSpPr/>
            <p:nvPr/>
          </p:nvSpPr>
          <p:spPr>
            <a:xfrm>
              <a:off x="2166715" y="2354403"/>
              <a:ext cx="3531604" cy="3531604"/>
            </a:xfrm>
            <a:prstGeom prst="ellipse">
              <a:avLst/>
            </a:prstGeom>
            <a:solidFill>
              <a:srgbClr val="94CB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txBox="1"/>
            <p:nvPr/>
          </p:nvSpPr>
          <p:spPr>
            <a:xfrm>
              <a:off x="3109653" y="2619273"/>
              <a:ext cx="1645727" cy="794611"/>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a:solidFill>
                    <a:schemeClr val="lt1"/>
                  </a:solidFill>
                  <a:latin typeface="Calibri"/>
                  <a:ea typeface="Calibri"/>
                  <a:cs typeface="Calibri"/>
                  <a:sym typeface="Calibri"/>
                </a:rPr>
                <a:t>Family</a:t>
              </a:r>
              <a:endParaRPr/>
            </a:p>
            <a:p>
              <a:pPr marL="0" marR="0" lvl="0" indent="0" algn="ctr" rtl="0">
                <a:lnSpc>
                  <a:spcPct val="90000"/>
                </a:lnSpc>
                <a:spcBef>
                  <a:spcPts val="63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283" name="Google Shape;283;p6"/>
            <p:cNvSpPr/>
            <p:nvPr/>
          </p:nvSpPr>
          <p:spPr>
            <a:xfrm>
              <a:off x="2730571" y="3531604"/>
              <a:ext cx="2354403" cy="2354403"/>
            </a:xfrm>
            <a:prstGeom prst="ellipse">
              <a:avLst/>
            </a:prstGeom>
            <a:solidFill>
              <a:srgbClr val="009F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txBox="1"/>
            <p:nvPr/>
          </p:nvSpPr>
          <p:spPr>
            <a:xfrm>
              <a:off x="3075365" y="4120205"/>
              <a:ext cx="1664814" cy="1177201"/>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a:solidFill>
                    <a:schemeClr val="lt1"/>
                  </a:solidFill>
                  <a:latin typeface="Calibri"/>
                  <a:ea typeface="Calibri"/>
                  <a:cs typeface="Calibri"/>
                  <a:sym typeface="Calibri"/>
                </a:rPr>
                <a:t>Child</a:t>
              </a:r>
              <a:endParaRPr/>
            </a:p>
            <a:p>
              <a:pPr marL="0" marR="0" lvl="0" indent="0" algn="ctr" rtl="0">
                <a:lnSpc>
                  <a:spcPct val="90000"/>
                </a:lnSpc>
                <a:spcBef>
                  <a:spcPts val="63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
        <p:nvSpPr>
          <p:cNvPr id="285" name="Google Shape;285;p6"/>
          <p:cNvSpPr txBox="1"/>
          <p:nvPr/>
        </p:nvSpPr>
        <p:spPr>
          <a:xfrm>
            <a:off x="7640545" y="791290"/>
            <a:ext cx="4564899" cy="1284927"/>
          </a:xfrm>
          <a:prstGeom prst="rect">
            <a:avLst/>
          </a:prstGeom>
          <a:solidFill>
            <a:schemeClr val="accent2"/>
          </a:solidFill>
          <a:ln>
            <a:noFill/>
          </a:ln>
        </p:spPr>
        <p:txBody>
          <a:bodyPr spcFirstLastPara="1" wrap="square" lIns="91425" tIns="45700" rIns="91425" bIns="45700" anchor="t" anchorCtr="0">
            <a:spAutoFit/>
          </a:bodyPr>
          <a:lstStyle/>
          <a:p>
            <a:pPr marL="325438" marR="0" lvl="0" indent="-309563" algn="l" rtl="0">
              <a:spcBef>
                <a:spcPts val="0"/>
              </a:spcBef>
              <a:spcAft>
                <a:spcPts val="0"/>
              </a:spcAft>
              <a:buClr>
                <a:schemeClr val="lt1"/>
              </a:buClr>
              <a:buSzPts val="1600"/>
              <a:buFont typeface="Arial"/>
              <a:buChar char="•"/>
            </a:pPr>
            <a:r>
              <a:rPr lang="en-GB" sz="1550" b="0" i="0" u="none" strike="noStrike" cap="none" dirty="0">
                <a:solidFill>
                  <a:schemeClr val="lt1"/>
                </a:solidFill>
                <a:latin typeface="Calibri"/>
                <a:ea typeface="Calibri"/>
                <a:cs typeface="Calibri"/>
                <a:sym typeface="Calibri"/>
              </a:rPr>
              <a:t>Social protection and safety nets </a:t>
            </a:r>
            <a:endParaRPr sz="1550" dirty="0"/>
          </a:p>
          <a:p>
            <a:pPr marL="325438" marR="0" lvl="0" indent="-309563" algn="l" rtl="0">
              <a:spcBef>
                <a:spcPts val="0"/>
              </a:spcBef>
              <a:spcAft>
                <a:spcPts val="0"/>
              </a:spcAft>
              <a:buClr>
                <a:schemeClr val="lt1"/>
              </a:buClr>
              <a:buSzPts val="1600"/>
              <a:buFont typeface="Arial"/>
              <a:buChar char="•"/>
            </a:pPr>
            <a:r>
              <a:rPr lang="en-GB" sz="1550" b="0" i="0" u="none" strike="noStrike" cap="none" dirty="0">
                <a:solidFill>
                  <a:schemeClr val="lt1"/>
                </a:solidFill>
                <a:latin typeface="Calibri"/>
                <a:ea typeface="Calibri"/>
                <a:cs typeface="Calibri"/>
                <a:sym typeface="Calibri"/>
              </a:rPr>
              <a:t>Functional child labour monitoring systems </a:t>
            </a:r>
            <a:endParaRPr sz="1550" dirty="0"/>
          </a:p>
          <a:p>
            <a:pPr marL="325438" marR="0" lvl="0" indent="-309563" algn="l" rtl="0">
              <a:spcBef>
                <a:spcPts val="0"/>
              </a:spcBef>
              <a:spcAft>
                <a:spcPts val="0"/>
              </a:spcAft>
              <a:buClr>
                <a:schemeClr val="lt1"/>
              </a:buClr>
              <a:buSzPts val="1600"/>
              <a:buFont typeface="Arial"/>
              <a:buChar char="•"/>
            </a:pPr>
            <a:r>
              <a:rPr lang="en-GB" sz="1550" b="0" i="0" u="none" strike="noStrike" cap="none" dirty="0">
                <a:solidFill>
                  <a:schemeClr val="lt1"/>
                </a:solidFill>
                <a:latin typeface="Calibri"/>
                <a:ea typeface="Calibri"/>
                <a:cs typeface="Calibri"/>
                <a:sym typeface="Calibri"/>
              </a:rPr>
              <a:t>Strong and inclusive child labour legal framework </a:t>
            </a:r>
            <a:endParaRPr sz="1550" dirty="0"/>
          </a:p>
          <a:p>
            <a:pPr marL="325438" marR="0" lvl="0" indent="-309563" algn="l" rtl="0">
              <a:spcBef>
                <a:spcPts val="0"/>
              </a:spcBef>
              <a:spcAft>
                <a:spcPts val="0"/>
              </a:spcAft>
              <a:buClr>
                <a:schemeClr val="lt1"/>
              </a:buClr>
              <a:buSzPts val="1600"/>
              <a:buFont typeface="Arial"/>
              <a:buChar char="•"/>
            </a:pPr>
            <a:r>
              <a:rPr lang="en-GB" sz="1550" b="0" i="0" u="none" strike="noStrike" cap="none" dirty="0">
                <a:solidFill>
                  <a:schemeClr val="lt1"/>
                </a:solidFill>
                <a:latin typeface="Calibri"/>
                <a:ea typeface="Calibri"/>
                <a:cs typeface="Calibri"/>
                <a:sym typeface="Calibri"/>
              </a:rPr>
              <a:t>Accessible and child-friendly services for those at risk of, or in child labour </a:t>
            </a:r>
            <a:endParaRPr sz="1550" dirty="0"/>
          </a:p>
        </p:txBody>
      </p:sp>
      <p:sp>
        <p:nvSpPr>
          <p:cNvPr id="286" name="Google Shape;286;p6"/>
          <p:cNvSpPr txBox="1"/>
          <p:nvPr/>
        </p:nvSpPr>
        <p:spPr>
          <a:xfrm>
            <a:off x="-13446" y="769407"/>
            <a:ext cx="4564899" cy="1569660"/>
          </a:xfrm>
          <a:prstGeom prst="rect">
            <a:avLst/>
          </a:prstGeom>
          <a:solidFill>
            <a:schemeClr val="accent2"/>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Insecurity • Overstretched formal systems and services • Large informal economy with unregulated work • Access restrictions to formal labour market (e.g. refugees)  • Child recruitment by armed forces and groups </a:t>
            </a:r>
            <a:endParaRPr dirty="0"/>
          </a:p>
          <a:p>
            <a:pPr marL="285750" marR="0" lvl="0" indent="-184150" algn="just" rtl="0">
              <a:spcBef>
                <a:spcPts val="0"/>
              </a:spcBef>
              <a:spcAft>
                <a:spcPts val="0"/>
              </a:spcAft>
              <a:buClr>
                <a:schemeClr val="dk1"/>
              </a:buClr>
              <a:buSzPts val="1600"/>
              <a:buFont typeface="Arial"/>
              <a:buNone/>
            </a:pPr>
            <a:endParaRPr sz="1600" b="0" i="0" u="none" strike="noStrike" cap="none" dirty="0">
              <a:solidFill>
                <a:schemeClr val="lt1"/>
              </a:solidFill>
              <a:latin typeface="Calibri"/>
              <a:ea typeface="Calibri"/>
              <a:cs typeface="Calibri"/>
              <a:sym typeface="Calibri"/>
            </a:endParaRPr>
          </a:p>
        </p:txBody>
      </p:sp>
      <p:sp>
        <p:nvSpPr>
          <p:cNvPr id="287" name="Google Shape;287;p6"/>
          <p:cNvSpPr txBox="1"/>
          <p:nvPr/>
        </p:nvSpPr>
        <p:spPr>
          <a:xfrm>
            <a:off x="7511142" y="2091427"/>
            <a:ext cx="4694301" cy="1323439"/>
          </a:xfrm>
          <a:prstGeom prst="rect">
            <a:avLst/>
          </a:prstGeom>
          <a:solidFill>
            <a:srgbClr val="97467D"/>
          </a:solidFill>
          <a:ln>
            <a:noFill/>
          </a:ln>
        </p:spPr>
        <p:txBody>
          <a:bodyPr spcFirstLastPara="1" wrap="square" lIns="91425" tIns="45700" rIns="91425" bIns="45700" anchor="t" anchorCtr="0">
            <a:spAutoFit/>
          </a:bodyPr>
          <a:lstStyle/>
          <a:p>
            <a:pPr marL="503238" marR="0" lvl="0" indent="-32543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Available quality education and decent work </a:t>
            </a:r>
            <a:endParaRPr dirty="0"/>
          </a:p>
          <a:p>
            <a:pPr marL="503238" marR="0" lvl="0" indent="-32543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Strong support structures and protection systems • Community organisations and services • Positive peer groups and recreational activities • Services for ill-health and disabilities</a:t>
            </a:r>
            <a:endParaRPr sz="1600" b="0" i="0" u="none" strike="noStrike" cap="none" dirty="0">
              <a:solidFill>
                <a:schemeClr val="lt1"/>
              </a:solidFill>
              <a:latin typeface="Calibri"/>
              <a:ea typeface="Calibri"/>
              <a:cs typeface="Calibri"/>
              <a:sym typeface="Calibri"/>
            </a:endParaRPr>
          </a:p>
        </p:txBody>
      </p:sp>
      <p:sp>
        <p:nvSpPr>
          <p:cNvPr id="288" name="Google Shape;288;p6"/>
          <p:cNvSpPr txBox="1"/>
          <p:nvPr/>
        </p:nvSpPr>
        <p:spPr>
          <a:xfrm>
            <a:off x="-26893" y="2062103"/>
            <a:ext cx="4806000" cy="1569660"/>
          </a:xfrm>
          <a:prstGeom prst="rect">
            <a:avLst/>
          </a:prstGeom>
          <a:solidFill>
            <a:srgbClr val="97467D"/>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Closure of schools and disruption of education </a:t>
            </a:r>
            <a:endParaRPr dirty="0"/>
          </a:p>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Limited access to light or decent work for adolescents • Loss of land, livelihoods, and food insecurity • Weak community Child </a:t>
            </a:r>
            <a:r>
              <a:rPr lang="en-GB" sz="1600" dirty="0">
                <a:solidFill>
                  <a:schemeClr val="lt1"/>
                </a:solidFill>
                <a:latin typeface="Calibri"/>
                <a:ea typeface="Calibri"/>
                <a:cs typeface="Calibri"/>
                <a:sym typeface="Calibri"/>
              </a:rPr>
              <a:t>P</a:t>
            </a:r>
            <a:r>
              <a:rPr lang="en-GB" sz="1600" b="0" i="0" u="none" strike="noStrike" cap="none" dirty="0">
                <a:solidFill>
                  <a:schemeClr val="lt1"/>
                </a:solidFill>
                <a:latin typeface="Calibri"/>
                <a:ea typeface="Calibri"/>
                <a:cs typeface="Calibri"/>
                <a:sym typeface="Calibri"/>
              </a:rPr>
              <a:t>rotection </a:t>
            </a:r>
            <a:r>
              <a:rPr lang="en-GB" sz="1600" dirty="0">
                <a:solidFill>
                  <a:schemeClr val="lt1"/>
                </a:solidFill>
                <a:latin typeface="Calibri"/>
                <a:ea typeface="Calibri"/>
                <a:cs typeface="Calibri"/>
                <a:sym typeface="Calibri"/>
              </a:rPr>
              <a:t>S</a:t>
            </a:r>
            <a:r>
              <a:rPr lang="en-GB" sz="1600" b="0" i="0" u="none" strike="noStrike" cap="none" dirty="0">
                <a:solidFill>
                  <a:schemeClr val="lt1"/>
                </a:solidFill>
                <a:latin typeface="Calibri"/>
                <a:ea typeface="Calibri"/>
                <a:cs typeface="Calibri"/>
                <a:sym typeface="Calibri"/>
              </a:rPr>
              <a:t>ystems • Insecurity, discrimination, marginalisation • </a:t>
            </a:r>
            <a:endParaRPr dirty="0"/>
          </a:p>
        </p:txBody>
      </p:sp>
      <p:sp>
        <p:nvSpPr>
          <p:cNvPr id="289" name="Google Shape;289;p6"/>
          <p:cNvSpPr txBox="1"/>
          <p:nvPr/>
        </p:nvSpPr>
        <p:spPr>
          <a:xfrm>
            <a:off x="7265893" y="3419833"/>
            <a:ext cx="4952997" cy="1569660"/>
          </a:xfrm>
          <a:prstGeom prst="rect">
            <a:avLst/>
          </a:prstGeom>
          <a:solidFill>
            <a:srgbClr val="95CD7A"/>
          </a:solidFill>
          <a:ln>
            <a:noFill/>
          </a:ln>
        </p:spPr>
        <p:txBody>
          <a:bodyPr spcFirstLastPara="1" wrap="square" lIns="91425" tIns="45700" rIns="91425" bIns="45700" anchor="t" anchorCtr="0">
            <a:spAutoFit/>
          </a:bodyPr>
          <a:lstStyle/>
          <a:p>
            <a:pPr marL="765175" marR="0" lvl="0" indent="-358775"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Presence of both parents/caregivers </a:t>
            </a:r>
            <a:endParaRPr dirty="0"/>
          </a:p>
          <a:p>
            <a:pPr marL="765175" marR="0" lvl="0" indent="-358775"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Adequate and safe income for adult family members • Access to food security, basic services, and information </a:t>
            </a:r>
            <a:endParaRPr dirty="0"/>
          </a:p>
          <a:p>
            <a:pPr marL="765175" marR="0" lvl="0" indent="-358775"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Positive value placed on education in the household  </a:t>
            </a:r>
            <a:endParaRPr sz="1600" b="0" i="0" u="none" strike="noStrike" cap="none" dirty="0">
              <a:solidFill>
                <a:schemeClr val="lt1"/>
              </a:solidFill>
              <a:latin typeface="Calibri"/>
              <a:ea typeface="Calibri"/>
              <a:cs typeface="Calibri"/>
              <a:sym typeface="Calibri"/>
            </a:endParaRPr>
          </a:p>
        </p:txBody>
      </p:sp>
      <p:sp>
        <p:nvSpPr>
          <p:cNvPr id="290" name="Google Shape;290;p6"/>
          <p:cNvSpPr txBox="1"/>
          <p:nvPr/>
        </p:nvSpPr>
        <p:spPr>
          <a:xfrm>
            <a:off x="-26893" y="3304624"/>
            <a:ext cx="4870609" cy="1815882"/>
          </a:xfrm>
          <a:prstGeom prst="rect">
            <a:avLst/>
          </a:prstGeom>
          <a:solidFill>
            <a:srgbClr val="95CD7A"/>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Income poverty and lack of access to basic needs </a:t>
            </a:r>
            <a:endParaRPr dirty="0"/>
          </a:p>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Lack of documentation • Limited access to information • Displacement status of parents </a:t>
            </a:r>
            <a:endParaRPr dirty="0"/>
          </a:p>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Lack of adult family available who can work • Lack of childcare </a:t>
            </a:r>
            <a:endParaRPr dirty="0"/>
          </a:p>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Domestic violence and distress </a:t>
            </a:r>
            <a:endParaRPr dirty="0"/>
          </a:p>
          <a:p>
            <a:pPr marL="285750" marR="0" lvl="0" indent="-184150" algn="l" rtl="0">
              <a:spcBef>
                <a:spcPts val="0"/>
              </a:spcBef>
              <a:spcAft>
                <a:spcPts val="0"/>
              </a:spcAft>
              <a:buClr>
                <a:schemeClr val="dk1"/>
              </a:buClr>
              <a:buSzPts val="1600"/>
              <a:buFont typeface="Arial"/>
              <a:buNone/>
            </a:pPr>
            <a:endParaRPr sz="1600" b="0" i="0" u="none" strike="noStrike" cap="none" dirty="0">
              <a:solidFill>
                <a:schemeClr val="lt1"/>
              </a:solidFill>
              <a:latin typeface="Calibri"/>
              <a:ea typeface="Calibri"/>
              <a:cs typeface="Calibri"/>
              <a:sym typeface="Calibri"/>
            </a:endParaRPr>
          </a:p>
        </p:txBody>
      </p:sp>
      <p:sp>
        <p:nvSpPr>
          <p:cNvPr id="291" name="Google Shape;291;p6"/>
          <p:cNvSpPr txBox="1"/>
          <p:nvPr/>
        </p:nvSpPr>
        <p:spPr>
          <a:xfrm>
            <a:off x="7076143" y="4919960"/>
            <a:ext cx="5142747" cy="2062103"/>
          </a:xfrm>
          <a:prstGeom prst="rect">
            <a:avLst/>
          </a:prstGeom>
          <a:solidFill>
            <a:schemeClr val="accent5"/>
          </a:solidFill>
          <a:ln>
            <a:noFill/>
          </a:ln>
        </p:spPr>
        <p:txBody>
          <a:bodyPr spcFirstLastPara="1" wrap="square" lIns="91425" tIns="45700" rIns="91425" bIns="45700" anchor="t" anchorCtr="0">
            <a:spAutoFit/>
          </a:bodyPr>
          <a:lstStyle/>
          <a:p>
            <a:pPr marL="992188" marR="0" lvl="1" indent="-35718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In school or training </a:t>
            </a:r>
            <a:endParaRPr dirty="0"/>
          </a:p>
          <a:p>
            <a:pPr marL="992188" marR="0" lvl="1" indent="-35718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Access to light/decent work</a:t>
            </a:r>
            <a:endParaRPr dirty="0"/>
          </a:p>
          <a:p>
            <a:pPr marL="992188" marR="0" lvl="1" indent="-35718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Time for play and recreational activities</a:t>
            </a:r>
            <a:endParaRPr dirty="0"/>
          </a:p>
          <a:p>
            <a:pPr marL="992188" marR="0" lvl="1" indent="-35718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Positive relations with parents, family members, and peers </a:t>
            </a:r>
            <a:endParaRPr dirty="0"/>
          </a:p>
          <a:p>
            <a:pPr marL="992188" marR="0" lvl="1" indent="-35718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Life skills and access to information </a:t>
            </a:r>
            <a:endParaRPr dirty="0"/>
          </a:p>
          <a:p>
            <a:pPr marL="992188" marR="0" lvl="1" indent="-35718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Good health</a:t>
            </a:r>
            <a:endParaRPr dirty="0"/>
          </a:p>
          <a:p>
            <a:pPr marL="992188" marR="0" lvl="1" indent="-35718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Legal status and documentation </a:t>
            </a:r>
            <a:endParaRPr dirty="0"/>
          </a:p>
        </p:txBody>
      </p:sp>
      <p:sp>
        <p:nvSpPr>
          <p:cNvPr id="292" name="Google Shape;292;p6"/>
          <p:cNvSpPr txBox="1"/>
          <p:nvPr/>
        </p:nvSpPr>
        <p:spPr>
          <a:xfrm>
            <a:off x="-13446" y="4919960"/>
            <a:ext cx="7103031" cy="2062103"/>
          </a:xfrm>
          <a:prstGeom prst="rect">
            <a:avLst/>
          </a:prstGeom>
          <a:solidFill>
            <a:schemeClr val="accent5"/>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Out of school or with large educational gaps </a:t>
            </a:r>
            <a:endParaRPr dirty="0"/>
          </a:p>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Combining school with work </a:t>
            </a:r>
            <a:endParaRPr dirty="0"/>
          </a:p>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On the move, separated, or unaccompanied </a:t>
            </a:r>
            <a:endParaRPr dirty="0"/>
          </a:p>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Violence, abuse, neglect, or exploitation </a:t>
            </a:r>
            <a:endParaRPr dirty="0"/>
          </a:p>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Illness or disability </a:t>
            </a:r>
            <a:endParaRPr dirty="0"/>
          </a:p>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Displacement status </a:t>
            </a:r>
            <a:endParaRPr dirty="0"/>
          </a:p>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Lack of birth certificate </a:t>
            </a:r>
            <a:endParaRPr dirty="0"/>
          </a:p>
          <a:p>
            <a:pPr marL="285750" marR="0" lvl="0" indent="-285750"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In armed group or gang </a:t>
            </a:r>
            <a:endParaRPr dirty="0"/>
          </a:p>
        </p:txBody>
      </p:sp>
      <p:sp>
        <p:nvSpPr>
          <p:cNvPr id="293" name="Google Shape;293;p6"/>
          <p:cNvSpPr txBox="1"/>
          <p:nvPr/>
        </p:nvSpPr>
        <p:spPr>
          <a:xfrm>
            <a:off x="1033928" y="99263"/>
            <a:ext cx="2259107"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b="1" i="0" u="none" strike="noStrike" cap="none">
                <a:solidFill>
                  <a:schemeClr val="dk1"/>
                </a:solidFill>
                <a:latin typeface="Calibri"/>
                <a:ea typeface="Calibri"/>
                <a:cs typeface="Calibri"/>
                <a:sym typeface="Calibri"/>
              </a:rPr>
              <a:t>RISK FACTORS</a:t>
            </a:r>
            <a:endParaRPr/>
          </a:p>
        </p:txBody>
      </p:sp>
      <p:sp>
        <p:nvSpPr>
          <p:cNvPr id="294" name="Google Shape;294;p6"/>
          <p:cNvSpPr txBox="1"/>
          <p:nvPr/>
        </p:nvSpPr>
        <p:spPr>
          <a:xfrm>
            <a:off x="8217962" y="135553"/>
            <a:ext cx="329303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b="1">
                <a:solidFill>
                  <a:schemeClr val="dk1"/>
                </a:solidFill>
                <a:latin typeface="Calibri"/>
                <a:ea typeface="Calibri"/>
                <a:cs typeface="Calibri"/>
                <a:sym typeface="Calibri"/>
              </a:rPr>
              <a:t>PROTECTIVE  FACTORS</a:t>
            </a:r>
            <a:endParaRPr/>
          </a:p>
        </p:txBody>
      </p:sp>
      <p:pic>
        <p:nvPicPr>
          <p:cNvPr id="295" name="Google Shape;295;p6"/>
          <p:cNvPicPr preferRelativeResize="0"/>
          <p:nvPr/>
        </p:nvPicPr>
        <p:blipFill rotWithShape="1">
          <a:blip r:embed="rId4">
            <a:alphaModFix/>
          </a:blip>
          <a:srcRect/>
          <a:stretch/>
        </p:blipFill>
        <p:spPr>
          <a:xfrm>
            <a:off x="3252957" y="-128819"/>
            <a:ext cx="1569661" cy="1569661"/>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7"/>
          <p:cNvSpPr txBox="1">
            <a:spLocks noGrp="1"/>
          </p:cNvSpPr>
          <p:nvPr>
            <p:ph type="body" idx="1"/>
          </p:nvPr>
        </p:nvSpPr>
        <p:spPr>
          <a:xfrm>
            <a:off x="1828006" y="1260264"/>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GB" sz="4000">
                <a:latin typeface="Calibri"/>
                <a:ea typeface="Calibri"/>
                <a:cs typeface="Calibri"/>
                <a:sym typeface="Calibri"/>
              </a:rPr>
              <a:t>CHILD LABOUR </a:t>
            </a:r>
            <a:endParaRPr/>
          </a:p>
          <a:p>
            <a:pPr marL="0" lvl="0" indent="0" algn="ctr" rtl="0">
              <a:lnSpc>
                <a:spcPct val="90000"/>
              </a:lnSpc>
              <a:spcBef>
                <a:spcPts val="1000"/>
              </a:spcBef>
              <a:spcAft>
                <a:spcPts val="0"/>
              </a:spcAft>
              <a:buClr>
                <a:schemeClr val="lt1"/>
              </a:buClr>
              <a:buSzPts val="4000"/>
              <a:buNone/>
            </a:pPr>
            <a:r>
              <a:rPr lang="en-GB" sz="4000">
                <a:latin typeface="Calibri"/>
                <a:ea typeface="Calibri"/>
                <a:cs typeface="Calibri"/>
                <a:sym typeface="Calibri"/>
              </a:rPr>
              <a:t>PROGRAMMATIC FRAMEWORK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grpSp>
        <p:nvGrpSpPr>
          <p:cNvPr id="306" name="Google Shape;306;p8"/>
          <p:cNvGrpSpPr/>
          <p:nvPr/>
        </p:nvGrpSpPr>
        <p:grpSpPr>
          <a:xfrm>
            <a:off x="0" y="0"/>
            <a:ext cx="12192000" cy="6857999"/>
            <a:chOff x="0" y="0"/>
            <a:chExt cx="12192000" cy="6857999"/>
          </a:xfrm>
        </p:grpSpPr>
        <p:sp>
          <p:nvSpPr>
            <p:cNvPr id="307" name="Google Shape;307;p8"/>
            <p:cNvSpPr/>
            <p:nvPr/>
          </p:nvSpPr>
          <p:spPr>
            <a:xfrm>
              <a:off x="0" y="0"/>
              <a:ext cx="12192000" cy="6857999"/>
            </a:xfrm>
            <a:prstGeom prst="roundRect">
              <a:avLst>
                <a:gd name="adj" fmla="val 8500"/>
              </a:avLst>
            </a:prstGeom>
            <a:solidFill>
              <a:srgbClr val="97467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txBox="1"/>
            <p:nvPr/>
          </p:nvSpPr>
          <p:spPr>
            <a:xfrm>
              <a:off x="170734" y="170734"/>
              <a:ext cx="11850532" cy="6516531"/>
            </a:xfrm>
            <a:prstGeom prst="rect">
              <a:avLst/>
            </a:prstGeom>
            <a:noFill/>
            <a:ln>
              <a:noFill/>
            </a:ln>
          </p:spPr>
          <p:txBody>
            <a:bodyPr spcFirstLastPara="1" wrap="square" lIns="129525" tIns="129525" rIns="129525" bIns="5322550" anchor="t"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dirty="0">
                  <a:solidFill>
                    <a:schemeClr val="lt1"/>
                  </a:solidFill>
                  <a:latin typeface="Calibri"/>
                  <a:ea typeface="Calibri"/>
                  <a:cs typeface="Calibri"/>
                  <a:sym typeface="Calibri"/>
                </a:rPr>
                <a:t>STRATEGIC AND RESPONSE PLANNING LEADS TO THE IDENTIFICATION OF ROLES FOR SECTORS, ORGANISATIONS, AND INDIVIDUALS AND SHOULD…</a:t>
              </a:r>
              <a:endParaRPr dirty="0"/>
            </a:p>
          </p:txBody>
        </p:sp>
        <p:sp>
          <p:nvSpPr>
            <p:cNvPr id="309" name="Google Shape;309;p8"/>
            <p:cNvSpPr/>
            <p:nvPr/>
          </p:nvSpPr>
          <p:spPr>
            <a:xfrm>
              <a:off x="304800" y="1714499"/>
              <a:ext cx="1828800" cy="2353418"/>
            </a:xfrm>
            <a:prstGeom prst="roundRect">
              <a:avLst>
                <a:gd name="adj" fmla="val 10500"/>
              </a:avLst>
            </a:prstGeom>
            <a:solidFill>
              <a:srgbClr val="D3DEE9">
                <a:alpha val="89803"/>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txBox="1"/>
            <p:nvPr/>
          </p:nvSpPr>
          <p:spPr>
            <a:xfrm>
              <a:off x="361042" y="1770741"/>
              <a:ext cx="1716316" cy="22409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…be coordinated and interagency </a:t>
              </a:r>
              <a:endParaRPr/>
            </a:p>
          </p:txBody>
        </p:sp>
        <p:sp>
          <p:nvSpPr>
            <p:cNvPr id="311" name="Google Shape;311;p8"/>
            <p:cNvSpPr/>
            <p:nvPr/>
          </p:nvSpPr>
          <p:spPr>
            <a:xfrm>
              <a:off x="304800" y="4157572"/>
              <a:ext cx="1828800" cy="2353418"/>
            </a:xfrm>
            <a:prstGeom prst="roundRect">
              <a:avLst>
                <a:gd name="adj" fmla="val 10500"/>
              </a:avLst>
            </a:prstGeom>
            <a:solidFill>
              <a:srgbClr val="D3DEE9">
                <a:alpha val="89803"/>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txBox="1"/>
            <p:nvPr/>
          </p:nvSpPr>
          <p:spPr>
            <a:xfrm>
              <a:off x="361042" y="4213814"/>
              <a:ext cx="1716316" cy="224093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a:t>
              </a:r>
              <a:r>
                <a:rPr lang="en-GB" sz="2400">
                  <a:solidFill>
                    <a:srgbClr val="000000"/>
                  </a:solidFill>
                  <a:latin typeface="Calibri"/>
                  <a:ea typeface="Calibri"/>
                  <a:cs typeface="Calibri"/>
                  <a:sym typeface="Calibri"/>
                </a:rPr>
                <a:t>be based on  situation analysis and evidence </a:t>
              </a:r>
              <a:endParaRPr/>
            </a:p>
          </p:txBody>
        </p:sp>
        <p:sp>
          <p:nvSpPr>
            <p:cNvPr id="313" name="Google Shape;313;p8"/>
            <p:cNvSpPr/>
            <p:nvPr/>
          </p:nvSpPr>
          <p:spPr>
            <a:xfrm>
              <a:off x="2416620" y="1714499"/>
              <a:ext cx="9492358" cy="4800599"/>
            </a:xfrm>
            <a:prstGeom prst="roundRect">
              <a:avLst>
                <a:gd name="adj" fmla="val 10500"/>
              </a:avLst>
            </a:prstGeom>
            <a:solidFill>
              <a:srgbClr val="E3D3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txBox="1"/>
            <p:nvPr/>
          </p:nvSpPr>
          <p:spPr>
            <a:xfrm>
              <a:off x="2564255" y="1862134"/>
              <a:ext cx="9197088" cy="4505329"/>
            </a:xfrm>
            <a:prstGeom prst="rect">
              <a:avLst/>
            </a:prstGeom>
            <a:noFill/>
            <a:ln>
              <a:noFill/>
            </a:ln>
          </p:spPr>
          <p:txBody>
            <a:bodyPr spcFirstLastPara="1" wrap="square" lIns="129525" tIns="129525" rIns="129525" bIns="3048375" anchor="t" anchorCtr="0">
              <a:noAutofit/>
            </a:bodyPr>
            <a:lstStyle/>
            <a:p>
              <a:pPr marL="0" marR="0" lvl="0" indent="0" algn="l" rtl="0">
                <a:lnSpc>
                  <a:spcPct val="90000"/>
                </a:lnSpc>
                <a:spcBef>
                  <a:spcPts val="0"/>
                </a:spcBef>
                <a:spcAft>
                  <a:spcPts val="0"/>
                </a:spcAft>
                <a:buClr>
                  <a:srgbClr val="026794"/>
                </a:buClr>
                <a:buSzPts val="3400"/>
                <a:buFont typeface="Calibri"/>
                <a:buNone/>
              </a:pPr>
              <a:r>
                <a:rPr lang="en-GB" sz="3400" b="1">
                  <a:solidFill>
                    <a:srgbClr val="026794"/>
                  </a:solidFill>
                  <a:latin typeface="Calibri"/>
                  <a:ea typeface="Calibri"/>
                  <a:cs typeface="Calibri"/>
                  <a:sym typeface="Calibri"/>
                </a:rPr>
                <a:t>RESPONSE PLANNING SHOULD BE BASED ON... </a:t>
              </a:r>
              <a:endParaRPr/>
            </a:p>
          </p:txBody>
        </p:sp>
        <p:sp>
          <p:nvSpPr>
            <p:cNvPr id="315" name="Google Shape;315;p8"/>
            <p:cNvSpPr/>
            <p:nvPr/>
          </p:nvSpPr>
          <p:spPr>
            <a:xfrm>
              <a:off x="2631079" y="2970740"/>
              <a:ext cx="1889760" cy="916520"/>
            </a:xfrm>
            <a:prstGeom prst="roundRect">
              <a:avLst>
                <a:gd name="adj" fmla="val 10500"/>
              </a:avLst>
            </a:prstGeom>
            <a:solidFill>
              <a:srgbClr val="D3DEE9">
                <a:alpha val="89803"/>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txBox="1"/>
            <p:nvPr/>
          </p:nvSpPr>
          <p:spPr>
            <a:xfrm>
              <a:off x="2659265" y="2998926"/>
              <a:ext cx="1833388" cy="86014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Helvetica Neue"/>
                <a:buNone/>
              </a:pPr>
              <a:r>
                <a:rPr lang="en-GB" sz="1700">
                  <a:solidFill>
                    <a:srgbClr val="000000"/>
                  </a:solidFill>
                  <a:latin typeface="Helvetica Neue"/>
                  <a:ea typeface="Helvetica Neue"/>
                  <a:cs typeface="Helvetica Neue"/>
                  <a:sym typeface="Helvetica Neue"/>
                </a:rPr>
                <a:t>Prioritised child labour (by scale, severity, urgency)</a:t>
              </a:r>
              <a:endParaRPr sz="1700">
                <a:solidFill>
                  <a:srgbClr val="000000"/>
                </a:solidFill>
                <a:latin typeface="Calibri"/>
                <a:ea typeface="Calibri"/>
                <a:cs typeface="Calibri"/>
                <a:sym typeface="Calibri"/>
              </a:endParaRPr>
            </a:p>
          </p:txBody>
        </p:sp>
        <p:sp>
          <p:nvSpPr>
            <p:cNvPr id="317" name="Google Shape;317;p8"/>
            <p:cNvSpPr/>
            <p:nvPr/>
          </p:nvSpPr>
          <p:spPr>
            <a:xfrm>
              <a:off x="2631079" y="4078471"/>
              <a:ext cx="1889760" cy="916520"/>
            </a:xfrm>
            <a:prstGeom prst="roundRect">
              <a:avLst>
                <a:gd name="adj" fmla="val 10500"/>
              </a:avLst>
            </a:prstGeom>
            <a:solidFill>
              <a:srgbClr val="D3DEE9">
                <a:alpha val="89803"/>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txBox="1"/>
            <p:nvPr/>
          </p:nvSpPr>
          <p:spPr>
            <a:xfrm>
              <a:off x="2659265" y="4106657"/>
              <a:ext cx="1833388" cy="86014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Helvetica Neue"/>
                <a:buNone/>
              </a:pPr>
              <a:r>
                <a:rPr lang="en-GB" sz="1700">
                  <a:solidFill>
                    <a:srgbClr val="000000"/>
                  </a:solidFill>
                  <a:latin typeface="Helvetica Neue"/>
                  <a:ea typeface="Helvetica Neue"/>
                  <a:cs typeface="Helvetica Neue"/>
                  <a:sym typeface="Helvetica Neue"/>
                </a:rPr>
                <a:t>Time frame (duration/phase of crisis) </a:t>
              </a:r>
              <a:endParaRPr sz="1700">
                <a:solidFill>
                  <a:srgbClr val="000000"/>
                </a:solidFill>
                <a:latin typeface="Calibri"/>
                <a:ea typeface="Calibri"/>
                <a:cs typeface="Calibri"/>
                <a:sym typeface="Calibri"/>
              </a:endParaRPr>
            </a:p>
          </p:txBody>
        </p:sp>
        <p:sp>
          <p:nvSpPr>
            <p:cNvPr id="319" name="Google Shape;319;p8"/>
            <p:cNvSpPr/>
            <p:nvPr/>
          </p:nvSpPr>
          <p:spPr>
            <a:xfrm>
              <a:off x="2652849" y="5172199"/>
              <a:ext cx="1889760" cy="916520"/>
            </a:xfrm>
            <a:prstGeom prst="roundRect">
              <a:avLst>
                <a:gd name="adj" fmla="val 10500"/>
              </a:avLst>
            </a:prstGeom>
            <a:solidFill>
              <a:srgbClr val="D3DEE9">
                <a:alpha val="89803"/>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txBox="1"/>
            <p:nvPr/>
          </p:nvSpPr>
          <p:spPr>
            <a:xfrm>
              <a:off x="2681035" y="5200385"/>
              <a:ext cx="1833388" cy="86014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Helvetica Neue"/>
                <a:buNone/>
              </a:pPr>
              <a:r>
                <a:rPr lang="en-GB" sz="1700">
                  <a:solidFill>
                    <a:srgbClr val="000000"/>
                  </a:solidFill>
                  <a:latin typeface="Helvetica Neue"/>
                  <a:ea typeface="Helvetica Neue"/>
                  <a:cs typeface="Helvetica Neue"/>
                  <a:sym typeface="Helvetica Neue"/>
                </a:rPr>
                <a:t>Coordination of multi-sectoral responses</a:t>
              </a:r>
              <a:endParaRPr sz="1700">
                <a:solidFill>
                  <a:srgbClr val="000000"/>
                </a:solidFill>
                <a:latin typeface="Calibri"/>
                <a:ea typeface="Calibri"/>
                <a:cs typeface="Calibri"/>
                <a:sym typeface="Calibri"/>
              </a:endParaRPr>
            </a:p>
          </p:txBody>
        </p:sp>
        <p:sp>
          <p:nvSpPr>
            <p:cNvPr id="321" name="Google Shape;321;p8"/>
            <p:cNvSpPr/>
            <p:nvPr/>
          </p:nvSpPr>
          <p:spPr>
            <a:xfrm>
              <a:off x="4815840" y="2764966"/>
              <a:ext cx="6766560" cy="3287477"/>
            </a:xfrm>
            <a:prstGeom prst="roundRect">
              <a:avLst>
                <a:gd name="adj" fmla="val 105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txBox="1"/>
            <p:nvPr/>
          </p:nvSpPr>
          <p:spPr>
            <a:xfrm>
              <a:off x="4916941" y="2866067"/>
              <a:ext cx="6564358" cy="3085275"/>
            </a:xfrm>
            <a:prstGeom prst="rect">
              <a:avLst/>
            </a:prstGeom>
            <a:noFill/>
            <a:ln>
              <a:noFill/>
            </a:ln>
          </p:spPr>
          <p:txBody>
            <a:bodyPr spcFirstLastPara="1" wrap="square" lIns="129525" tIns="129525" rIns="129525" bIns="1548375" anchor="t"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a:solidFill>
                    <a:schemeClr val="lt1"/>
                  </a:solidFill>
                  <a:latin typeface="Calibri"/>
                  <a:ea typeface="Calibri"/>
                  <a:cs typeface="Calibri"/>
                  <a:sym typeface="Calibri"/>
                </a:rPr>
                <a:t>DECIDING ON SUITABLE ACTION SHOULD BE BASED ON... </a:t>
              </a:r>
              <a:endParaRPr/>
            </a:p>
          </p:txBody>
        </p:sp>
        <p:sp>
          <p:nvSpPr>
            <p:cNvPr id="323" name="Google Shape;323;p8"/>
            <p:cNvSpPr/>
            <p:nvPr/>
          </p:nvSpPr>
          <p:spPr>
            <a:xfrm>
              <a:off x="4985004" y="4663439"/>
              <a:ext cx="2099847" cy="1234439"/>
            </a:xfrm>
            <a:prstGeom prst="roundRect">
              <a:avLst>
                <a:gd name="adj" fmla="val 10500"/>
              </a:avLst>
            </a:prstGeom>
            <a:solidFill>
              <a:srgbClr val="D3DEE9">
                <a:alpha val="89803"/>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txBox="1"/>
            <p:nvPr/>
          </p:nvSpPr>
          <p:spPr>
            <a:xfrm>
              <a:off x="5022967" y="4701402"/>
              <a:ext cx="2023921" cy="11585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Calibri"/>
                <a:buNone/>
              </a:pPr>
              <a:r>
                <a:rPr lang="en-GB" sz="1700" b="1">
                  <a:solidFill>
                    <a:srgbClr val="000000"/>
                  </a:solidFill>
                  <a:latin typeface="Calibri"/>
                  <a:ea typeface="Calibri"/>
                  <a:cs typeface="Calibri"/>
                  <a:sym typeface="Calibri"/>
                </a:rPr>
                <a:t>Do No Harm: </a:t>
              </a:r>
              <a:r>
                <a:rPr lang="en-GB" sz="1700" b="0">
                  <a:solidFill>
                    <a:srgbClr val="000000"/>
                  </a:solidFill>
                  <a:latin typeface="Calibri"/>
                  <a:ea typeface="Calibri"/>
                  <a:cs typeface="Calibri"/>
                  <a:sym typeface="Calibri"/>
                </a:rPr>
                <a:t>a responsibility of ALL humanitarian actors</a:t>
              </a:r>
              <a:endParaRPr/>
            </a:p>
          </p:txBody>
        </p:sp>
        <p:sp>
          <p:nvSpPr>
            <p:cNvPr id="325" name="Google Shape;325;p8"/>
            <p:cNvSpPr/>
            <p:nvPr/>
          </p:nvSpPr>
          <p:spPr>
            <a:xfrm>
              <a:off x="7144590" y="4663439"/>
              <a:ext cx="2099847" cy="1234439"/>
            </a:xfrm>
            <a:prstGeom prst="roundRect">
              <a:avLst>
                <a:gd name="adj" fmla="val 10500"/>
              </a:avLst>
            </a:prstGeom>
            <a:solidFill>
              <a:srgbClr val="D3DEE9">
                <a:alpha val="89803"/>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txBox="1"/>
            <p:nvPr/>
          </p:nvSpPr>
          <p:spPr>
            <a:xfrm>
              <a:off x="7182553" y="4701402"/>
              <a:ext cx="2023921" cy="11585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Calibri"/>
                <a:buNone/>
              </a:pPr>
              <a:r>
                <a:rPr lang="en-GB" sz="1700" b="1">
                  <a:solidFill>
                    <a:srgbClr val="000000"/>
                  </a:solidFill>
                  <a:latin typeface="Calibri"/>
                  <a:ea typeface="Calibri"/>
                  <a:cs typeface="Calibri"/>
                  <a:sym typeface="Calibri"/>
                </a:rPr>
                <a:t>Preventing child labour: </a:t>
              </a:r>
              <a:r>
                <a:rPr lang="en-GB" sz="1700" b="0">
                  <a:solidFill>
                    <a:srgbClr val="000000"/>
                  </a:solidFill>
                  <a:latin typeface="Calibri"/>
                  <a:ea typeface="Calibri"/>
                  <a:cs typeface="Calibri"/>
                  <a:sym typeface="Calibri"/>
                </a:rPr>
                <a:t>most agencies can play a role</a:t>
              </a:r>
              <a:endParaRPr/>
            </a:p>
          </p:txBody>
        </p:sp>
        <p:sp>
          <p:nvSpPr>
            <p:cNvPr id="327" name="Google Shape;327;p8"/>
            <p:cNvSpPr/>
            <p:nvPr/>
          </p:nvSpPr>
          <p:spPr>
            <a:xfrm>
              <a:off x="9304177" y="4663439"/>
              <a:ext cx="2099847" cy="1234439"/>
            </a:xfrm>
            <a:prstGeom prst="roundRect">
              <a:avLst>
                <a:gd name="adj" fmla="val 10500"/>
              </a:avLst>
            </a:prstGeom>
            <a:solidFill>
              <a:srgbClr val="D3DEE9">
                <a:alpha val="89803"/>
              </a:srgbClr>
            </a:solidFill>
            <a:ln w="12700" cap="flat" cmpd="sng">
              <a:solidFill>
                <a:srgbClr val="009FA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txBox="1"/>
            <p:nvPr/>
          </p:nvSpPr>
          <p:spPr>
            <a:xfrm>
              <a:off x="9342140" y="4701402"/>
              <a:ext cx="2023921" cy="1158513"/>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Calibri"/>
                <a:buNone/>
              </a:pPr>
              <a:r>
                <a:rPr lang="en-GB" sz="1700" b="1">
                  <a:solidFill>
                    <a:srgbClr val="000000"/>
                  </a:solidFill>
                  <a:latin typeface="Calibri"/>
                  <a:ea typeface="Calibri"/>
                  <a:cs typeface="Calibri"/>
                  <a:sym typeface="Calibri"/>
                </a:rPr>
                <a:t>Responding to child labour, including the worst forms: </a:t>
              </a:r>
              <a:r>
                <a:rPr lang="en-GB" sz="1700" b="0">
                  <a:solidFill>
                    <a:srgbClr val="000000"/>
                  </a:solidFill>
                  <a:latin typeface="Calibri"/>
                  <a:ea typeface="Calibri"/>
                  <a:cs typeface="Calibri"/>
                  <a:sym typeface="Calibri"/>
                </a:rPr>
                <a:t>only by specialised actors</a:t>
              </a:r>
              <a:endParaRPr/>
            </a:p>
          </p:txBody>
        </p:sp>
      </p:grpSp>
      <p:sp>
        <p:nvSpPr>
          <p:cNvPr id="329" name="Google Shape;329;p8"/>
          <p:cNvSpPr/>
          <p:nvPr/>
        </p:nvSpPr>
        <p:spPr>
          <a:xfrm>
            <a:off x="4963886" y="4027714"/>
            <a:ext cx="6444343" cy="566057"/>
          </a:xfrm>
          <a:prstGeom prst="roundRect">
            <a:avLst>
              <a:gd name="adj" fmla="val 16667"/>
            </a:avLst>
          </a:prstGeom>
          <a:solidFill>
            <a:srgbClr val="D3DEE9"/>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000000"/>
                </a:solidFill>
                <a:latin typeface="Calibri"/>
                <a:ea typeface="Calibri"/>
                <a:cs typeface="Calibri"/>
                <a:sym typeface="Calibri"/>
              </a:rPr>
              <a:t>… Organizational mandate and capacity, and can include…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endParaRPr/>
          </a:p>
        </p:txBody>
      </p:sp>
      <p:sp>
        <p:nvSpPr>
          <p:cNvPr id="336" name="Google Shape;336;p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400"/>
              <a:buNone/>
            </a:pPr>
            <a:endParaRPr/>
          </a:p>
        </p:txBody>
      </p:sp>
      <p:sp>
        <p:nvSpPr>
          <p:cNvPr id="337" name="Google Shape;337;p9"/>
          <p:cNvSpPr/>
          <p:nvPr/>
        </p:nvSpPr>
        <p:spPr>
          <a:xfrm>
            <a:off x="0" y="4572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a:buNone/>
            </a:pPr>
            <a:r>
              <a:rPr lang="en-GB" sz="1000" b="1" i="0" u="none" strike="noStrike" cap="none">
                <a:solidFill>
                  <a:schemeClr val="dk1"/>
                </a:solidFill>
                <a:latin typeface="Arial"/>
                <a:ea typeface="Arial"/>
                <a:cs typeface="Arial"/>
                <a:sym typeface="Arial"/>
              </a:rPr>
              <a:t> </a:t>
            </a:r>
            <a:br>
              <a:rPr lang="en-GB" sz="1000" b="1"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pSp>
        <p:nvGrpSpPr>
          <p:cNvPr id="338" name="Google Shape;338;p9"/>
          <p:cNvGrpSpPr/>
          <p:nvPr/>
        </p:nvGrpSpPr>
        <p:grpSpPr>
          <a:xfrm>
            <a:off x="204094" y="947057"/>
            <a:ext cx="3821354" cy="3821354"/>
            <a:chOff x="1591579" y="0"/>
            <a:chExt cx="3821354" cy="3821354"/>
          </a:xfrm>
        </p:grpSpPr>
        <p:sp>
          <p:nvSpPr>
            <p:cNvPr id="339" name="Google Shape;339;p9"/>
            <p:cNvSpPr/>
            <p:nvPr/>
          </p:nvSpPr>
          <p:spPr>
            <a:xfrm>
              <a:off x="1591579" y="0"/>
              <a:ext cx="3821354" cy="3821354"/>
            </a:xfrm>
            <a:prstGeom prst="ellipse">
              <a:avLst/>
            </a:prstGeom>
            <a:solidFill>
              <a:srgbClr val="0087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txBox="1"/>
            <p:nvPr/>
          </p:nvSpPr>
          <p:spPr>
            <a:xfrm>
              <a:off x="2968031" y="191067"/>
              <a:ext cx="1068450" cy="573203"/>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Society</a:t>
              </a:r>
              <a:endParaRPr/>
            </a:p>
            <a:p>
              <a:pPr marL="0" marR="0" lvl="0" indent="0" algn="ctr" rtl="0">
                <a:lnSpc>
                  <a:spcPct val="90000"/>
                </a:lnSpc>
                <a:spcBef>
                  <a:spcPts val="630"/>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p:txBody>
        </p:sp>
        <p:sp>
          <p:nvSpPr>
            <p:cNvPr id="341" name="Google Shape;341;p9"/>
            <p:cNvSpPr/>
            <p:nvPr/>
          </p:nvSpPr>
          <p:spPr>
            <a:xfrm>
              <a:off x="1973714" y="764270"/>
              <a:ext cx="3057083" cy="3057083"/>
            </a:xfrm>
            <a:prstGeom prst="ellipse">
              <a:avLst/>
            </a:prstGeom>
            <a:solidFill>
              <a:srgbClr val="974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txBox="1"/>
            <p:nvPr/>
          </p:nvSpPr>
          <p:spPr>
            <a:xfrm>
              <a:off x="2968031" y="947695"/>
              <a:ext cx="1068450" cy="550274"/>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p:txBody>
        </p:sp>
        <p:sp>
          <p:nvSpPr>
            <p:cNvPr id="343" name="Google Shape;343;p9"/>
            <p:cNvSpPr/>
            <p:nvPr/>
          </p:nvSpPr>
          <p:spPr>
            <a:xfrm>
              <a:off x="2355850" y="1528541"/>
              <a:ext cx="2292812" cy="2292812"/>
            </a:xfrm>
            <a:prstGeom prst="ellipse">
              <a:avLst/>
            </a:prstGeom>
            <a:solidFill>
              <a:srgbClr val="94CB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txBox="1"/>
            <p:nvPr/>
          </p:nvSpPr>
          <p:spPr>
            <a:xfrm>
              <a:off x="2968031" y="1700502"/>
              <a:ext cx="1068450" cy="51588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Family</a:t>
              </a:r>
              <a:endParaRPr/>
            </a:p>
            <a:p>
              <a:pPr marL="0" marR="0" lvl="0" indent="0" algn="ctr" rtl="0">
                <a:lnSpc>
                  <a:spcPct val="90000"/>
                </a:lnSpc>
                <a:spcBef>
                  <a:spcPts val="63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345" name="Google Shape;345;p9"/>
            <p:cNvSpPr/>
            <p:nvPr/>
          </p:nvSpPr>
          <p:spPr>
            <a:xfrm>
              <a:off x="2721920" y="2292812"/>
              <a:ext cx="1528541" cy="1528541"/>
            </a:xfrm>
            <a:prstGeom prst="ellipse">
              <a:avLst/>
            </a:prstGeom>
            <a:solidFill>
              <a:srgbClr val="009F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txBox="1"/>
            <p:nvPr/>
          </p:nvSpPr>
          <p:spPr>
            <a:xfrm>
              <a:off x="2945770" y="2674947"/>
              <a:ext cx="1080842" cy="76427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Child</a:t>
              </a:r>
              <a:endParaRPr/>
            </a:p>
            <a:p>
              <a:pPr marL="0" marR="0" lvl="0" indent="0" algn="ctr" rtl="0">
                <a:lnSpc>
                  <a:spcPct val="90000"/>
                </a:lnSpc>
                <a:spcBef>
                  <a:spcPts val="63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347" name="Google Shape;347;p9"/>
          <p:cNvSpPr txBox="1"/>
          <p:nvPr/>
        </p:nvSpPr>
        <p:spPr>
          <a:xfrm>
            <a:off x="3293036" y="1341273"/>
            <a:ext cx="8898964" cy="830997"/>
          </a:xfrm>
          <a:prstGeom prst="rect">
            <a:avLst/>
          </a:prstGeom>
          <a:solidFill>
            <a:schemeClr val="accent2"/>
          </a:solidFill>
          <a:ln>
            <a:noFill/>
          </a:ln>
        </p:spPr>
        <p:txBody>
          <a:bodyPr spcFirstLastPara="1" wrap="square" lIns="91425" tIns="45700" rIns="91425" bIns="45700" anchor="t" anchorCtr="0">
            <a:spAutoFit/>
          </a:bodyPr>
          <a:lstStyle/>
          <a:p>
            <a:pPr marL="635000" marR="0" lvl="1" indent="-358775"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Strong legislative framework for child labour  • Functional and resourced government services (social work, law enforcement, agriculture, etc.) • Child labour information management systems </a:t>
            </a:r>
            <a:endParaRPr dirty="0"/>
          </a:p>
          <a:p>
            <a:pPr marL="635000" marR="0" lvl="1" indent="-358775"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Coordination between sectors and agencies to prevent and respond to child labour </a:t>
            </a:r>
            <a:endParaRPr dirty="0"/>
          </a:p>
        </p:txBody>
      </p:sp>
      <p:sp>
        <p:nvSpPr>
          <p:cNvPr id="348" name="Google Shape;348;p9"/>
          <p:cNvSpPr txBox="1"/>
          <p:nvPr/>
        </p:nvSpPr>
        <p:spPr>
          <a:xfrm>
            <a:off x="3135086" y="2151562"/>
            <a:ext cx="9056914" cy="830997"/>
          </a:xfrm>
          <a:prstGeom prst="rect">
            <a:avLst/>
          </a:prstGeom>
          <a:solidFill>
            <a:srgbClr val="97467D"/>
          </a:solidFill>
          <a:ln>
            <a:noFill/>
          </a:ln>
        </p:spPr>
        <p:txBody>
          <a:bodyPr spcFirstLastPara="1" wrap="square" lIns="91425" tIns="45700" rIns="91425" bIns="45700" anchor="t" anchorCtr="0">
            <a:spAutoFit/>
          </a:bodyPr>
          <a:lstStyle/>
          <a:p>
            <a:pPr marL="742950" marR="0" lvl="1" indent="-28733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Child labour monitoring, identification, and referral systems </a:t>
            </a:r>
            <a:endParaRPr dirty="0"/>
          </a:p>
          <a:p>
            <a:pPr marL="742950" marR="0" lvl="1" indent="-28733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Adequate resources for child labour prevention and response </a:t>
            </a:r>
            <a:endParaRPr dirty="0"/>
          </a:p>
          <a:p>
            <a:pPr marL="742950" marR="0" lvl="1" indent="-287338"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Social norms, attitudes, and practices that reject child labour and promote education for children</a:t>
            </a:r>
            <a:endParaRPr sz="1600" b="0" i="0" u="none" strike="noStrike" cap="none" dirty="0">
              <a:solidFill>
                <a:schemeClr val="lt1"/>
              </a:solidFill>
              <a:latin typeface="Calibri"/>
              <a:ea typeface="Calibri"/>
              <a:cs typeface="Calibri"/>
              <a:sym typeface="Calibri"/>
            </a:endParaRPr>
          </a:p>
        </p:txBody>
      </p:sp>
      <p:sp>
        <p:nvSpPr>
          <p:cNvPr id="349" name="Google Shape;349;p9"/>
          <p:cNvSpPr txBox="1"/>
          <p:nvPr/>
        </p:nvSpPr>
        <p:spPr>
          <a:xfrm>
            <a:off x="2971800" y="2982559"/>
            <a:ext cx="9220200" cy="830997"/>
          </a:xfrm>
          <a:prstGeom prst="rect">
            <a:avLst/>
          </a:prstGeom>
          <a:solidFill>
            <a:srgbClr val="95CD7A"/>
          </a:solidFill>
          <a:ln>
            <a:noFill/>
          </a:ln>
        </p:spPr>
        <p:txBody>
          <a:bodyPr spcFirstLastPara="1" wrap="square" lIns="91425" tIns="45700" rIns="91425" bIns="45700" anchor="t" anchorCtr="0">
            <a:spAutoFit/>
          </a:bodyPr>
          <a:lstStyle/>
          <a:p>
            <a:pPr marL="895350" marR="0" lvl="2" indent="-309563" algn="l" rtl="0">
              <a:spcBef>
                <a:spcPts val="0"/>
              </a:spcBef>
              <a:spcAft>
                <a:spcPts val="0"/>
              </a:spcAft>
              <a:buClr>
                <a:schemeClr val="lt1"/>
              </a:buClr>
              <a:buSzPts val="1600"/>
              <a:buFont typeface="Arial"/>
              <a:buChar char="•"/>
            </a:pPr>
            <a:r>
              <a:rPr lang="en-GB" sz="1600" b="0" i="0" u="none" strike="noStrike" cap="none">
                <a:solidFill>
                  <a:schemeClr val="lt1"/>
                </a:solidFill>
                <a:latin typeface="Calibri"/>
                <a:ea typeface="Calibri"/>
                <a:cs typeface="Calibri"/>
                <a:sym typeface="Calibri"/>
              </a:rPr>
              <a:t>Families and caregivers are aware of children’s rights and the harmful impact of child labour </a:t>
            </a:r>
            <a:endParaRPr/>
          </a:p>
          <a:p>
            <a:pPr marL="895350" marR="0" lvl="2" indent="-309563" algn="l" rtl="0">
              <a:spcBef>
                <a:spcPts val="0"/>
              </a:spcBef>
              <a:spcAft>
                <a:spcPts val="0"/>
              </a:spcAft>
              <a:buClr>
                <a:schemeClr val="lt1"/>
              </a:buClr>
              <a:buSzPts val="1600"/>
              <a:buFont typeface="Arial"/>
              <a:buChar char="•"/>
            </a:pPr>
            <a:r>
              <a:rPr lang="en-GB" sz="1600" b="0" i="0" u="none" strike="noStrike" cap="none">
                <a:solidFill>
                  <a:schemeClr val="lt1"/>
                </a:solidFill>
                <a:latin typeface="Calibri"/>
                <a:ea typeface="Calibri"/>
                <a:cs typeface="Calibri"/>
                <a:sym typeface="Calibri"/>
              </a:rPr>
              <a:t>Families can meet basic needs and have economic alternatives for child labour </a:t>
            </a:r>
            <a:endParaRPr/>
          </a:p>
          <a:p>
            <a:pPr marL="992188" marR="0" lvl="2" indent="-223837" algn="l"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50" name="Google Shape;350;p9"/>
          <p:cNvSpPr txBox="1"/>
          <p:nvPr/>
        </p:nvSpPr>
        <p:spPr>
          <a:xfrm>
            <a:off x="2122714" y="3792847"/>
            <a:ext cx="10069286" cy="830956"/>
          </a:xfrm>
          <a:prstGeom prst="rect">
            <a:avLst/>
          </a:prstGeom>
          <a:solidFill>
            <a:schemeClr val="accent5"/>
          </a:solidFill>
          <a:ln>
            <a:noFill/>
          </a:ln>
        </p:spPr>
        <p:txBody>
          <a:bodyPr spcFirstLastPara="1" wrap="square" lIns="91425" tIns="45700" rIns="91425" bIns="45700" anchor="t" anchorCtr="0">
            <a:spAutoFit/>
          </a:bodyPr>
          <a:lstStyle/>
          <a:p>
            <a:pPr marL="1790700" marR="0" lvl="4" indent="-358775"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Children know their rights and have access to education and pathways to decent work </a:t>
            </a:r>
            <a:endParaRPr dirty="0"/>
          </a:p>
          <a:p>
            <a:pPr marL="1790700" marR="0" lvl="4" indent="-358775" algn="l" rtl="0">
              <a:spcBef>
                <a:spcPts val="0"/>
              </a:spcBef>
              <a:spcAft>
                <a:spcPts val="0"/>
              </a:spcAft>
              <a:buClr>
                <a:schemeClr val="lt1"/>
              </a:buClr>
              <a:buSzPts val="1600"/>
              <a:buFont typeface="Arial"/>
              <a:buChar char="•"/>
            </a:pPr>
            <a:r>
              <a:rPr lang="en-GB" sz="1600" b="0" i="0" u="none" strike="noStrike" cap="none" dirty="0">
                <a:solidFill>
                  <a:schemeClr val="lt1"/>
                </a:solidFill>
                <a:latin typeface="Calibri"/>
                <a:ea typeface="Calibri"/>
                <a:cs typeface="Calibri"/>
                <a:sym typeface="Calibri"/>
              </a:rPr>
              <a:t>Child protection case management and social services for children in or at risk of child labour</a:t>
            </a:r>
            <a:endParaRPr dirty="0"/>
          </a:p>
          <a:p>
            <a:pPr marL="1790700" marR="0" lvl="4" indent="-358775" algn="l" rtl="0">
              <a:spcBef>
                <a:spcPts val="0"/>
              </a:spcBef>
              <a:spcAft>
                <a:spcPts val="0"/>
              </a:spcAft>
              <a:buNone/>
            </a:pPr>
            <a:r>
              <a:rPr lang="en-GB" sz="1600" b="0" i="0" u="none" strike="noStrike" cap="none" dirty="0">
                <a:solidFill>
                  <a:schemeClr val="lt1"/>
                </a:solidFill>
                <a:latin typeface="Calibri"/>
                <a:ea typeface="Calibri"/>
                <a:cs typeface="Calibri"/>
                <a:sym typeface="Calibri"/>
              </a:rPr>
              <a:t> </a:t>
            </a:r>
            <a:endParaRPr dirty="0"/>
          </a:p>
        </p:txBody>
      </p:sp>
      <p:sp>
        <p:nvSpPr>
          <p:cNvPr id="351" name="Google Shape;351;p9"/>
          <p:cNvSpPr txBox="1"/>
          <p:nvPr/>
        </p:nvSpPr>
        <p:spPr>
          <a:xfrm>
            <a:off x="245818" y="5356593"/>
            <a:ext cx="2432069" cy="1323439"/>
          </a:xfrm>
          <a:prstGeom prst="rect">
            <a:avLst/>
          </a:prstGeom>
          <a:solidFill>
            <a:srgbClr val="35B2B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...and is underpinned by multi-sectoral prevention and response actions </a:t>
            </a:r>
            <a:endParaRPr sz="2600" b="1">
              <a:solidFill>
                <a:schemeClr val="lt1"/>
              </a:solidFill>
              <a:latin typeface="Calibri"/>
              <a:ea typeface="Calibri"/>
              <a:cs typeface="Calibri"/>
              <a:sym typeface="Calibri"/>
            </a:endParaRPr>
          </a:p>
        </p:txBody>
      </p:sp>
      <p:graphicFrame>
        <p:nvGraphicFramePr>
          <p:cNvPr id="352" name="Google Shape;352;p9"/>
          <p:cNvGraphicFramePr/>
          <p:nvPr>
            <p:extLst>
              <p:ext uri="{D42A27DB-BD31-4B8C-83A1-F6EECF244321}">
                <p14:modId xmlns:p14="http://schemas.microsoft.com/office/powerpoint/2010/main" val="3557394782"/>
              </p:ext>
            </p:extLst>
          </p:nvPr>
        </p:nvGraphicFramePr>
        <p:xfrm>
          <a:off x="3075538" y="4893647"/>
          <a:ext cx="9116400" cy="1828820"/>
        </p:xfrm>
        <a:graphic>
          <a:graphicData uri="http://schemas.openxmlformats.org/drawingml/2006/table">
            <a:tbl>
              <a:tblPr>
                <a:noFill/>
                <a:tableStyleId>{D579235F-9694-4B1E-99BE-07EF1B3A4D87}</a:tableStyleId>
              </a:tblPr>
              <a:tblGrid>
                <a:gridCol w="1698975">
                  <a:extLst>
                    <a:ext uri="{9D8B030D-6E8A-4147-A177-3AD203B41FA5}">
                      <a16:colId xmlns:a16="http://schemas.microsoft.com/office/drawing/2014/main" val="20000"/>
                    </a:ext>
                  </a:extLst>
                </a:gridCol>
                <a:gridCol w="953075">
                  <a:extLst>
                    <a:ext uri="{9D8B030D-6E8A-4147-A177-3AD203B41FA5}">
                      <a16:colId xmlns:a16="http://schemas.microsoft.com/office/drawing/2014/main" val="20001"/>
                    </a:ext>
                  </a:extLst>
                </a:gridCol>
                <a:gridCol w="953075">
                  <a:extLst>
                    <a:ext uri="{9D8B030D-6E8A-4147-A177-3AD203B41FA5}">
                      <a16:colId xmlns:a16="http://schemas.microsoft.com/office/drawing/2014/main" val="20002"/>
                    </a:ext>
                  </a:extLst>
                </a:gridCol>
                <a:gridCol w="953075">
                  <a:extLst>
                    <a:ext uri="{9D8B030D-6E8A-4147-A177-3AD203B41FA5}">
                      <a16:colId xmlns:a16="http://schemas.microsoft.com/office/drawing/2014/main" val="20003"/>
                    </a:ext>
                  </a:extLst>
                </a:gridCol>
                <a:gridCol w="953075">
                  <a:extLst>
                    <a:ext uri="{9D8B030D-6E8A-4147-A177-3AD203B41FA5}">
                      <a16:colId xmlns:a16="http://schemas.microsoft.com/office/drawing/2014/main" val="20004"/>
                    </a:ext>
                  </a:extLst>
                </a:gridCol>
                <a:gridCol w="953075">
                  <a:extLst>
                    <a:ext uri="{9D8B030D-6E8A-4147-A177-3AD203B41FA5}">
                      <a16:colId xmlns:a16="http://schemas.microsoft.com/office/drawing/2014/main" val="20005"/>
                    </a:ext>
                  </a:extLst>
                </a:gridCol>
                <a:gridCol w="953075">
                  <a:extLst>
                    <a:ext uri="{9D8B030D-6E8A-4147-A177-3AD203B41FA5}">
                      <a16:colId xmlns:a16="http://schemas.microsoft.com/office/drawing/2014/main" val="20006"/>
                    </a:ext>
                  </a:extLst>
                </a:gridCol>
                <a:gridCol w="1698975">
                  <a:extLst>
                    <a:ext uri="{9D8B030D-6E8A-4147-A177-3AD203B41FA5}">
                      <a16:colId xmlns:a16="http://schemas.microsoft.com/office/drawing/2014/main" val="20007"/>
                    </a:ext>
                  </a:extLst>
                </a:gridCol>
              </a:tblGrid>
              <a:tr h="788550">
                <a:tc>
                  <a:txBody>
                    <a:bodyPr/>
                    <a:lstStyle/>
                    <a:p>
                      <a:pPr marL="0" marR="0" lvl="0" indent="0" algn="ctr" rtl="0">
                        <a:spcBef>
                          <a:spcPts val="0"/>
                        </a:spcBef>
                        <a:spcAft>
                          <a:spcPts val="0"/>
                        </a:spcAft>
                        <a:buNone/>
                      </a:pPr>
                      <a:r>
                        <a:rPr lang="en-GB" sz="1800" b="1" u="none" strike="noStrike" cap="none">
                          <a:solidFill>
                            <a:srgbClr val="FFFFFF"/>
                          </a:solidFill>
                          <a:latin typeface="Helvetica Neue"/>
                          <a:ea typeface="Helvetica Neue"/>
                          <a:cs typeface="Helvetica Neue"/>
                          <a:sym typeface="Helvetica Neue"/>
                        </a:rPr>
                        <a:t>Prevention</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3525" cap="flat" cmpd="sng">
                      <a:solidFill>
                        <a:srgbClr val="000000"/>
                      </a:solidFill>
                      <a:prstDash val="solid"/>
                      <a:round/>
                      <a:headEnd type="none" w="sm" len="sm"/>
                      <a:tailEnd type="none" w="sm" len="sm"/>
                    </a:lnB>
                    <a:solidFill>
                      <a:srgbClr val="0287C4"/>
                    </a:solidFill>
                  </a:tcPr>
                </a:tc>
                <a:tc gridSpan="2">
                  <a:txBody>
                    <a:bodyPr/>
                    <a:lstStyle/>
                    <a:p>
                      <a:pPr marL="0" marR="0" lvl="0" indent="0" algn="ctr" rtl="0">
                        <a:spcBef>
                          <a:spcPts val="0"/>
                        </a:spcBef>
                        <a:spcAft>
                          <a:spcPts val="0"/>
                        </a:spcAft>
                        <a:buNone/>
                      </a:pPr>
                      <a:r>
                        <a:rPr lang="en-GB" sz="1800" b="1" u="none" strike="noStrike" cap="none">
                          <a:solidFill>
                            <a:srgbClr val="FFFFFF"/>
                          </a:solidFill>
                          <a:latin typeface="Helvetica Neue"/>
                          <a:ea typeface="Helvetica Neue"/>
                          <a:cs typeface="Helvetica Neue"/>
                          <a:sym typeface="Helvetica Neue"/>
                        </a:rPr>
                        <a:t>Preparedness </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3525" cap="flat" cmpd="sng">
                      <a:solidFill>
                        <a:srgbClr val="000000"/>
                      </a:solidFill>
                      <a:prstDash val="solid"/>
                      <a:round/>
                      <a:headEnd type="none" w="sm" len="sm"/>
                      <a:tailEnd type="none" w="sm" len="sm"/>
                    </a:lnB>
                    <a:solidFill>
                      <a:srgbClr val="83D7FD"/>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u="none" strike="noStrike" cap="none">
                          <a:solidFill>
                            <a:srgbClr val="FFFFFF"/>
                          </a:solidFill>
                          <a:latin typeface="Helvetica Neue"/>
                          <a:ea typeface="Helvetica Neue"/>
                          <a:cs typeface="Helvetica Neue"/>
                          <a:sym typeface="Helvetica Neue"/>
                        </a:rPr>
                        <a:t>Child protection</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3525" cap="flat" cmpd="sng">
                      <a:solidFill>
                        <a:srgbClr val="000000"/>
                      </a:solidFill>
                      <a:prstDash val="solid"/>
                      <a:round/>
                      <a:headEnd type="none" w="sm" len="sm"/>
                      <a:tailEnd type="none" w="sm" len="sm"/>
                    </a:lnB>
                    <a:solidFill>
                      <a:srgbClr val="A5D3EA"/>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u="none" strike="noStrike" cap="none">
                          <a:solidFill>
                            <a:srgbClr val="FFFFFF"/>
                          </a:solidFill>
                          <a:latin typeface="Helvetica Neue"/>
                          <a:ea typeface="Helvetica Neue"/>
                          <a:cs typeface="Helvetica Neue"/>
                          <a:sym typeface="Helvetica Neue"/>
                        </a:rPr>
                        <a:t>Education </a:t>
                      </a:r>
                      <a:r>
                        <a:rPr lang="en-GB" sz="800" b="1" u="none" strike="noStrike" cap="none">
                          <a:solidFill>
                            <a:srgbClr val="FFFFFF"/>
                          </a:solidFill>
                          <a:latin typeface="Helvetica Neue"/>
                          <a:ea typeface="Helvetica Neue"/>
                          <a:cs typeface="Helvetica Neue"/>
                          <a:sym typeface="Helvetica Neue"/>
                        </a:rPr>
                        <a:t> </a:t>
                      </a:r>
                      <a:endParaRPr sz="1800" u="none" strike="noStrike" cap="none"/>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3525" cap="flat" cmpd="sng">
                      <a:solidFill>
                        <a:srgbClr val="000000"/>
                      </a:solidFill>
                      <a:prstDash val="solid"/>
                      <a:round/>
                      <a:headEnd type="none" w="sm" len="sm"/>
                      <a:tailEnd type="none" w="sm" len="sm"/>
                    </a:lnB>
                    <a:solidFill>
                      <a:srgbClr val="7FC1E0"/>
                    </a:solidFill>
                  </a:tcPr>
                </a:tc>
                <a:tc hMerge="1">
                  <a:txBody>
                    <a:bodyPr/>
                    <a:lstStyle/>
                    <a:p>
                      <a:endParaRPr lang="en-US"/>
                    </a:p>
                  </a:txBody>
                  <a:tcPr/>
                </a:tc>
                <a:tc>
                  <a:txBody>
                    <a:bodyPr/>
                    <a:lstStyle/>
                    <a:p>
                      <a:pPr marL="0" marR="0" lvl="0" indent="0" algn="l" rtl="0">
                        <a:spcBef>
                          <a:spcPts val="0"/>
                        </a:spcBef>
                        <a:spcAft>
                          <a:spcPts val="0"/>
                        </a:spcAft>
                        <a:buNone/>
                      </a:pPr>
                      <a:r>
                        <a:rPr lang="en-GB" sz="1800" b="1" u="none" strike="noStrike" cap="none">
                          <a:solidFill>
                            <a:srgbClr val="FFFFFF"/>
                          </a:solidFill>
                          <a:latin typeface="Helvetica Neue"/>
                          <a:ea typeface="Helvetica Neue"/>
                          <a:cs typeface="Helvetica Neue"/>
                          <a:sym typeface="Helvetica Neue"/>
                        </a:rPr>
                        <a:t>Early childhood development </a:t>
                      </a:r>
                      <a:endParaRPr sz="180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3525" cap="flat" cmpd="sng">
                      <a:solidFill>
                        <a:srgbClr val="000000"/>
                      </a:solidFill>
                      <a:prstDash val="solid"/>
                      <a:round/>
                      <a:headEnd type="none" w="sm" len="sm"/>
                      <a:tailEnd type="none" w="sm" len="sm"/>
                    </a:lnB>
                    <a:solidFill>
                      <a:srgbClr val="4FAAD6"/>
                    </a:solidFill>
                  </a:tcPr>
                </a:tc>
                <a:extLst>
                  <a:ext uri="{0D108BD9-81ED-4DB2-BD59-A6C34878D82A}">
                    <a16:rowId xmlns:a16="http://schemas.microsoft.com/office/drawing/2014/main" val="10000"/>
                  </a:ext>
                </a:extLst>
              </a:tr>
              <a:tr h="526025">
                <a:tc gridSpan="2">
                  <a:txBody>
                    <a:bodyPr/>
                    <a:lstStyle/>
                    <a:p>
                      <a:pPr marL="0" marR="0" lvl="0" indent="0" algn="ctr" rtl="0">
                        <a:spcBef>
                          <a:spcPts val="0"/>
                        </a:spcBef>
                        <a:spcAft>
                          <a:spcPts val="0"/>
                        </a:spcAft>
                        <a:buNone/>
                      </a:pPr>
                      <a:r>
                        <a:rPr lang="en-GB" sz="1800" b="1">
                          <a:solidFill>
                            <a:srgbClr val="FFFFFF"/>
                          </a:solidFill>
                          <a:latin typeface="Helvetica Neue"/>
                          <a:ea typeface="Helvetica Neue"/>
                          <a:cs typeface="Helvetica Neue"/>
                          <a:sym typeface="Helvetica Neue"/>
                        </a:rPr>
                        <a:t>Technical and vocational education and training </a:t>
                      </a:r>
                      <a:endParaRPr sz="180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FC1E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rgbClr val="FFFFFF"/>
                          </a:solidFill>
                          <a:latin typeface="Helvetica Neue"/>
                          <a:ea typeface="Helvetica Neue"/>
                          <a:cs typeface="Helvetica Neue"/>
                          <a:sym typeface="Helvetica Neue"/>
                        </a:rPr>
                        <a:t>Food security and livelihoods</a:t>
                      </a:r>
                      <a:endParaRPr sz="180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287C4"/>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rgbClr val="FFFFFF"/>
                          </a:solidFill>
                          <a:latin typeface="Helvetica Neue"/>
                          <a:ea typeface="Helvetica Neue"/>
                          <a:cs typeface="Helvetica Neue"/>
                          <a:sym typeface="Helvetica Neue"/>
                        </a:rPr>
                        <a:t>Health </a:t>
                      </a:r>
                      <a:endParaRPr sz="180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FAAD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dirty="0">
                          <a:solidFill>
                            <a:srgbClr val="FFFFFF"/>
                          </a:solidFill>
                          <a:latin typeface="Helvetica Neue"/>
                          <a:ea typeface="Helvetica Neue"/>
                          <a:cs typeface="Helvetica Neue"/>
                          <a:sym typeface="Helvetica Neue"/>
                        </a:rPr>
                        <a:t>Society-level systems, policies, and legislation </a:t>
                      </a:r>
                      <a:endParaRPr sz="1800" dirty="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3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5D3EA"/>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353" name="Google Shape;353;p9"/>
          <p:cNvSpPr txBox="1"/>
          <p:nvPr/>
        </p:nvSpPr>
        <p:spPr>
          <a:xfrm>
            <a:off x="3293035" y="247399"/>
            <a:ext cx="8795226" cy="86892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en-GB" sz="3200" b="1" i="0">
                <a:solidFill>
                  <a:schemeClr val="lt1"/>
                </a:solidFill>
                <a:latin typeface="Arial"/>
                <a:ea typeface="Arial"/>
                <a:cs typeface="Arial"/>
                <a:sym typeface="Arial"/>
              </a:rPr>
              <a:t>PROGRAMMATIC FRAMEWORK FOR CHILD LABOUR PREVENTION &amp; RESPONSE</a:t>
            </a:r>
            <a:endParaRPr sz="600"/>
          </a:p>
        </p:txBody>
      </p:sp>
      <p:sp>
        <p:nvSpPr>
          <p:cNvPr id="354" name="Google Shape;354;p9"/>
          <p:cNvSpPr txBox="1"/>
          <p:nvPr/>
        </p:nvSpPr>
        <p:spPr>
          <a:xfrm>
            <a:off x="1484558" y="1966896"/>
            <a:ext cx="12763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Community</a:t>
            </a:r>
            <a:endParaRPr/>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3161</Words>
  <Application>Microsoft Office PowerPoint</Application>
  <PresentationFormat>Widescreen</PresentationFormat>
  <Paragraphs>240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Arial</vt:lpstr>
      <vt:lpstr>Helvetica Neue</vt:lpstr>
      <vt:lpstr>Office Theme</vt:lpstr>
      <vt:lpstr>PowerPoint Presentation</vt:lpstr>
      <vt:lpstr>PowerPoint Presentation</vt:lpstr>
      <vt:lpstr>PowerPoint Presentation</vt:lpstr>
      <vt:lpstr>RISK AND PROTECTIVE FACTORS </vt:lpstr>
      <vt:lpstr>ACTIVITY: UNDERSTANDING RISK AND PROTECTIVE FACTORS FOR CHILDREN IN OR AT RISK OF CHILD LABOUR </vt:lpstr>
      <vt:lpstr>ADDITIONAL RISK &amp; PROTECTIVE FACTORS</vt:lpstr>
      <vt:lpstr>PowerPoint Presentation</vt:lpstr>
      <vt:lpstr>PowerPoint Presentation</vt:lpstr>
      <vt:lpstr>PowerPoint Presentation</vt:lpstr>
      <vt:lpstr>PREVENTION AND RESPONSE FRAMEWORK </vt:lpstr>
      <vt:lpstr>PowerPoint Presentation</vt:lpstr>
      <vt:lpstr>PowerPoint Presentation</vt:lpstr>
      <vt:lpstr>PowerPoint Presentation</vt:lpstr>
      <vt:lpstr>PowerPoint Presentation</vt:lpstr>
      <vt:lpstr>PowerPoint Presentation</vt:lpstr>
      <vt:lpstr>ACTIVITY: DO NO HARM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Alyson Eynon</dc:creator>
  <cp:lastModifiedBy>Oñate, Silvia</cp:lastModifiedBy>
  <cp:revision>6</cp:revision>
  <dcterms:created xsi:type="dcterms:W3CDTF">2021-01-20T21:59:19Z</dcterms:created>
  <dcterms:modified xsi:type="dcterms:W3CDTF">2022-02-22T11:51:14Z</dcterms:modified>
</cp:coreProperties>
</file>