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PruvEAnIYkD1LoTdL6iUIHiZt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Explain that coordination structures can be strengthened through: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Local ownership or co-leadership with the support of humanitarian agencies. Whether this is with the government department responsible for addressing child labour or in a local/community-level coordination structure a national organisation.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It’s important to make sure that child labour is coordinated at all levels. National level coordination may be effective for developing policies or setting standards, but effective local and community-level coordination is needed to ensure children in or at-risk of child labour can access the range of available services from across sectors which are needed to prevent and respond, and that where there are gaps local coordination structures can raise these gaps to higher levels of coordination in the overall response.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Perhaps the addition of a multi-sector child labour task or specific coordination group may be beneficial in the context, especially where greater effort is needed to bring relevant sectors together.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But that wherever possible coordination structures should build on existing structures rather than duplicate efforts or create parallel humanitarian systems. Sometimes this may be unavoidable because of the extent of the humanitarian crisis or the context, particularly in refugee or IDPs crisis or complex emergencies, but efforts should be made to harmonise approaches between existing relevant structures.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Another area where targeted efforts can strengthen coordination structures and participation of is through fostering local engagement by developing briefings, materials and tools, awareness raising, capacity building and lessons learned which account for local languages and cultures. </a:t>
            </a:r>
            <a:endParaRPr/>
          </a:p>
        </p:txBody>
      </p:sp>
      <p:sp>
        <p:nvSpPr>
          <p:cNvPr id="306" name="Google Shape;3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To strengthen relationships or networks for the benefit of child labour prevention and response can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Working towards broad multi-sectoral participation of relevant humanitarian and child labour actors including but not limited to those working in child protection, GBV, education, food security and livelihoods and agriculture, health and psychosocial support, as well as the private sector and tripartite actors and local community organisations.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Assigning roles and responsibilities within coordination structures facilitate smoother participation in broadly representative groups.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Harmonizing key responsibilities or activities such as vulnerability criteria, referral pathways, key messages, minimum service packages etc., with existing child labour and WFCL coordination structures such as anti-trafficking task force, CAAFAG task force, or coordination structures which support and national action plan to eliminate child labour.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There may be variations in the capacity of different coordination groups, or how they integrate humanitarian issues or particular population cohorts affected by crisis. However, time spent early on harmonising approaches will be time well spent reducing duplication and accomplishing greater outcomes for children in child labour.</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Activities such as facilitating capacity building and shared dialogue on child labour in the context to develop a shared understanding are vital.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are developing shared tools, protocols or guidelines and support for participating members to access financial and technical resources, so they are better able to prevent and responds to child labour.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Relevant to all sectors are coordinated child labour activities such as assessments, awareness raising and advocacy and coordinated prevention and response actions such as child labour identification and referral pathways.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2" name="Google Shape;3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Sector specific measures might focus on in: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Protection / GBV: Coordinated birth registration and documentation; Clear SOPs for the worst forms of child labour that involve gender-based violence; Integrating children in child labour in broader protection activities such as strengthen family and caregiving environments for vulnerable households who have multiple risks and vulnerabilities.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Education: Coordinating quality learning opportunities for out-of-school and working children or policy barriers which prevent access to education/lead to dropout</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FSL: CL risks in FSL interventions; Age-appropriate opportunities for adolescents including safeguards; Information on available FSL support or vulnerable groups; Policy barriers which prevent access to decent work</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Health: Common forms work-related illness, injury, impairment and disabilities; Health services and referral for children in child labour including SGBV and children with disabilities.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1" name="Google Shape;3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sz="1200" dirty="0">
                <a:solidFill>
                  <a:schemeClr val="dk1"/>
                </a:solidFill>
                <a:latin typeface="Calibri"/>
                <a:ea typeface="Calibri"/>
                <a:cs typeface="Calibri"/>
                <a:sym typeface="Calibri"/>
              </a:rPr>
              <a:t>Prioritise coordinated actions to strengthen existing protective factors, formal and informal systems and address key risk factors through: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Integrating child labour into emergency preparedness and scenario planning to identify and respond to how child labour will likely change or increase in a humanitarian crisis situation, including specific issues that relate to inter-sector coordination and possible refugee or migrant crises.</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Integrating child labour into DRR which aims to identify and reduce disaster risks related to key natural hazards and other risk factors for children in disaster and crisis settings.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Ensure that emergency preparedness is integrated into the activities of national authorities who are responsible for preventing for child labour, and into long-term/development child labour programming, including through training, procedures, operational support etc.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Developing a shared understanding of child labour in the context through SDR, using the WWNK to identify key areas of available and missing information.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Ensure protocols, tools, guidelines are inclusive of child labour in humanitarian action (SOPs for identification, referrals and response to child labour; messages and programme materials) aligned with (inter)national frameworks and disseminated.</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Build the capacity of child labour actors during preparedness, where possible using existing coordination structures to offer capacity building through.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Prepare resource mobilisation strategies such as donor mappings and proposal preparations etc </a:t>
            </a:r>
            <a:endParaRPr dirty="0"/>
          </a:p>
          <a:p>
            <a:pPr marL="0" lvl="0" indent="0" algn="l" rtl="0">
              <a:spcBef>
                <a:spcPts val="0"/>
              </a:spcBef>
              <a:spcAft>
                <a:spcPts val="0"/>
              </a:spcAft>
              <a:buNone/>
            </a:pPr>
            <a:endParaRPr dirty="0"/>
          </a:p>
        </p:txBody>
      </p:sp>
      <p:sp>
        <p:nvSpPr>
          <p:cNvPr id="340" name="Google Shape;3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Use situation analysis as an evidence base for response actions. Coordinate through: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Including child labour indicators in multi or single sector needs assessments across relevant sectors.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Updating, disseminating and using SDR with new information on child labour as an evidence base for rapid preventive action.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Where child labour is a priority concern, consider advocating for child labour to be included in HNOs, sector response plans and country strategies, the development of comprehensive child labour prevention and response plans, advocacy, and dialogue to influence greater investment including to (local) organisations for child labour prevention and response interventions and services during the crisis.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Establish or update tools and materials to help practitioners such as clear SOPs for the worst forms of child labour and those that involve GBV, harmonised key messages and advocacy for different target groups.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Providing technical and operational support for key local and national child labour actors to ensure a common understanding of child labour concepts and legislation, priority forms of child labour/WFCL, drivers, risk and protective factors and strategies.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Ensure child labour and humanitarian actors understand the child labour risks related to their interventions are able to minimise the potential negative effects of humanitarian action through risk assessments, safeguarding policies, codes of conduct and PSEAH measures.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Integrate child labour into sector specific information management tools such as joint mapping templates, coordinated snapshots, dashboards, situation reporting and monitoring tools. Harmonise information management between sectors in order to monitor child labour/WFCL.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9" name="Google Shape;3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Explain the government authorities and national bodies which are responsible for addressing child labour, legislation and policy</a:t>
            </a:r>
            <a:r>
              <a:rPr lang="en-GB"/>
              <a:t> </a:t>
            </a:r>
            <a:r>
              <a:rPr lang="en-GB" sz="1200">
                <a:solidFill>
                  <a:schemeClr val="dk1"/>
                </a:solidFill>
                <a:latin typeface="Calibri"/>
                <a:ea typeface="Calibri"/>
                <a:cs typeface="Calibri"/>
                <a:sym typeface="Calibri"/>
              </a:rPr>
              <a:t>include the lead government department which in most countries is the Ministry of Labour or the Ministry of Welfare or Social Affairs. But also, other relevant authorities in the context such as ministries of education, justice, migration, security, agriculture, civil registration, internal affairs and/or social protection. It’s also important to identify pre-existing coordination mechanisms for child labour including any for specific worst forms of child labour. Many countries will have a national working group or task force for child labour elimination, linked to the national action plan and in some countries, separate mechanisms exist for the coordination of anti-human trafficking efforts or for prevention and response to child recruitment into armed forces/groups. </a:t>
            </a: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the possible coordination structures for child labour</a:t>
            </a:r>
            <a:r>
              <a:rPr lang="en-GB"/>
              <a:t>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One sector leading the child labour response: For instance, child protection sector or education sector coordination group and involves other sector actors. This is often done  through a specific task force under the sector coordination group.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Another option may be where multiple sectors jointly lead the child labour response through a designated, inter-sector child labour coordination group, and include representatives of key sectors, the private sector, government, and civil society actors, depending on the context these may be led by the ministry of labour or a humanitarian actor.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final option is that the child labour response is led by a government agency, and humanitarian child labour issues are included in existing government-led child labour coordination structures. This is particularly relevant where there are active child labour departments, or child labour monitoring systems with the required resources, expertise, and capacity</a:t>
            </a:r>
            <a:r>
              <a:rPr lang="en-GB"/>
              <a:t> </a:t>
            </a:r>
            <a:endParaRPr/>
          </a:p>
        </p:txBody>
      </p:sp>
      <p:sp>
        <p:nvSpPr>
          <p:cNvPr id="254" name="Google Shape;2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establishing a suitable coordination structure for the context  is best done jointly with the government lead agency for child labour. The humanitarian situation, prevalence of child labour and existing capacities will drive many of the decisions around structure. Where possible, reinforce the capacity of existing child labour coordination structures rather than creating parallel systems, and appoint a lead agency. While governments are ultimately responsible, in large-scale or complex crises and low-resource settings, the coordination of humanitarian efforts to prevent and respond to child labour is often (co-)led by other actors. Consider at which level coordination is needed for effective child labour prevention and response and strengthen inter-sector coordination involving all relevant actors, across relevant ministries, UN agencies, other coordination groups, local, national, and international NGOs, and where relevant and where they exist, involve unions, employers’ associations and workers’ organisations and working children’s associations. </a:t>
            </a:r>
            <a:endParaRPr/>
          </a:p>
          <a:p>
            <a:pPr marL="0" lvl="0" indent="0" algn="l" rtl="0">
              <a:spcBef>
                <a:spcPts val="0"/>
              </a:spcBef>
              <a:spcAft>
                <a:spcPts val="0"/>
              </a:spcAft>
              <a:buNone/>
            </a:pPr>
            <a:endParaRPr/>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it is important to help facilitate the participation of a range of actors in coordination.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 addition to those from government (such as those working to eliminate child labour in non-humanitarian contexts - whose collaboration can help share learning and build on existing efforts to address child labour), and a range of actors from across relevant sectors who provide the essential services needed to prevent and withdraw children from child labour.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National, local and community-based actor engagement can be fostered through developing briefings, materials and tools, awareness raising, capacity building and lessons learned which account for language and local culture.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Explain that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Emergency preparedness, to ensure child labour is included in coordinated preparedness, scenario planning and DRR activities and emergency preparedness is included in long term national development programmes and plans to eliminate child labour;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Data and information management to ensure child labour assessment and indicators are coordinated across sectors to </a:t>
            </a:r>
            <a:r>
              <a:rPr lang="en-GB" sz="1200" dirty="0" err="1">
                <a:solidFill>
                  <a:schemeClr val="dk1"/>
                </a:solidFill>
                <a:latin typeface="Calibri"/>
                <a:ea typeface="Calibri"/>
                <a:cs typeface="Calibri"/>
                <a:sym typeface="Calibri"/>
              </a:rPr>
              <a:t>analyze</a:t>
            </a:r>
            <a:r>
              <a:rPr lang="en-GB" sz="1200" dirty="0">
                <a:solidFill>
                  <a:schemeClr val="dk1"/>
                </a:solidFill>
                <a:latin typeface="Calibri"/>
                <a:ea typeface="Calibri"/>
                <a:cs typeface="Calibri"/>
                <a:sym typeface="Calibri"/>
              </a:rPr>
              <a:t>, map and monitor child labour and its prevention and response actions;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Strategic planning to ensure child labour is embedded in humanitarian strategies and targeting and develop a multi-sectoral framework for prevention, response and do no harm actions;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Support the development or strengthening of referral pathways to meet the needs of children at risk of, or in child labour, those in the worst forms of child labour, including those which involve gender-based violence;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Provide capacity, technical and operational support to relevant government and non-government actors, including to address priority child labour concerns, meet minimum standards for child labour prevention and response actions and develop capacity building and tool development;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put in place measures to prevent child labour related to humanitarian action including efforts to reduce child labour risk factors and minimise the potential adverse effects related to organisational interventions, and build the capacity of UN, NGO, government and private sector actors on child safeguarding and Prevention of Sexual Exploitation, Abuse and Harassment (PSEAH). </a:t>
            </a:r>
            <a:endParaRPr dirty="0"/>
          </a:p>
          <a:p>
            <a:pPr marL="171450" lvl="0" indent="-95250" algn="l" rtl="0">
              <a:spcBef>
                <a:spcPts val="0"/>
              </a:spcBef>
              <a:spcAft>
                <a:spcPts val="0"/>
              </a:spcAft>
              <a:buClr>
                <a:schemeClr val="dk1"/>
              </a:buClr>
              <a:buSzPts val="1200"/>
              <a:buFont typeface="Arial"/>
              <a:buNone/>
            </a:pPr>
            <a:endParaRPr dirty="0"/>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0"/>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0"/>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0"/>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3"/>
        <p:cNvGrpSpPr/>
        <p:nvPr/>
      </p:nvGrpSpPr>
      <p:grpSpPr>
        <a:xfrm>
          <a:off x="0" y="0"/>
          <a:ext cx="0" cy="0"/>
          <a:chOff x="0" y="0"/>
          <a:chExt cx="0" cy="0"/>
        </a:xfrm>
      </p:grpSpPr>
      <p:sp>
        <p:nvSpPr>
          <p:cNvPr id="64" name="Google Shape;6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9"/>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6" name="Google Shape;66;p2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7" name="Google Shape;67;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0"/>
        <p:cNvGrpSpPr/>
        <p:nvPr/>
      </p:nvGrpSpPr>
      <p:grpSpPr>
        <a:xfrm>
          <a:off x="0" y="0"/>
          <a:ext cx="0" cy="0"/>
          <a:chOff x="0" y="0"/>
          <a:chExt cx="0" cy="0"/>
        </a:xfrm>
      </p:grpSpPr>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0"/>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73" name="Google Shape;73;p3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4" name="Google Shape;74;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31"/>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0" name="Google Shape;80;p31"/>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31"/>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32"/>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6" name="Google Shape;86;p32"/>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32"/>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33"/>
          <p:cNvGrpSpPr/>
          <p:nvPr/>
        </p:nvGrpSpPr>
        <p:grpSpPr>
          <a:xfrm>
            <a:off x="0" y="5303520"/>
            <a:ext cx="12192000" cy="1639827"/>
            <a:chOff x="0" y="5303520"/>
            <a:chExt cx="12192000" cy="1639827"/>
          </a:xfrm>
        </p:grpSpPr>
        <p:pic>
          <p:nvPicPr>
            <p:cNvPr id="91" name="Google Shape;91;p3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2" name="Google Shape;92;p3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3" name="Google Shape;93;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3"/>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3"/>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34"/>
          <p:cNvGrpSpPr/>
          <p:nvPr/>
        </p:nvGrpSpPr>
        <p:grpSpPr>
          <a:xfrm>
            <a:off x="0" y="5303520"/>
            <a:ext cx="12192000" cy="1639827"/>
            <a:chOff x="0" y="5303520"/>
            <a:chExt cx="12192000" cy="1639827"/>
          </a:xfrm>
        </p:grpSpPr>
        <p:pic>
          <p:nvPicPr>
            <p:cNvPr id="98" name="Google Shape;98;p3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3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4"/>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5"/>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5"/>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7" name="Google Shape;107;p35"/>
          <p:cNvGrpSpPr/>
          <p:nvPr/>
        </p:nvGrpSpPr>
        <p:grpSpPr>
          <a:xfrm>
            <a:off x="0" y="5303520"/>
            <a:ext cx="12192000" cy="1639827"/>
            <a:chOff x="0" y="5303520"/>
            <a:chExt cx="12192000" cy="1639827"/>
          </a:xfrm>
        </p:grpSpPr>
        <p:pic>
          <p:nvPicPr>
            <p:cNvPr id="108" name="Google Shape;108;p3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9" name="Google Shape;109;p3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36"/>
          <p:cNvGrpSpPr/>
          <p:nvPr/>
        </p:nvGrpSpPr>
        <p:grpSpPr>
          <a:xfrm>
            <a:off x="0" y="5303520"/>
            <a:ext cx="12192000" cy="1639827"/>
            <a:chOff x="0" y="5303520"/>
            <a:chExt cx="12192000" cy="1639827"/>
          </a:xfrm>
        </p:grpSpPr>
        <p:pic>
          <p:nvPicPr>
            <p:cNvPr id="112" name="Google Shape;112;p3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3" name="Google Shape;113;p3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4" name="Google Shape;114;p3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6"/>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37"/>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37"/>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7"/>
          <p:cNvSpPr>
            <a:spLocks noGrp="1"/>
          </p:cNvSpPr>
          <p:nvPr>
            <p:ph type="pic" idx="2"/>
          </p:nvPr>
        </p:nvSpPr>
        <p:spPr>
          <a:xfrm>
            <a:off x="0" y="0"/>
            <a:ext cx="4340225" cy="6858000"/>
          </a:xfrm>
          <a:prstGeom prst="rect">
            <a:avLst/>
          </a:prstGeom>
          <a:noFill/>
          <a:ln>
            <a:noFill/>
          </a:ln>
        </p:spPr>
      </p:sp>
      <p:sp>
        <p:nvSpPr>
          <p:cNvPr id="122" name="Google Shape;122;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3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5" name="Google Shape;125;p38"/>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38"/>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38"/>
          <p:cNvSpPr>
            <a:spLocks noGrp="1"/>
          </p:cNvSpPr>
          <p:nvPr>
            <p:ph type="pic" idx="2"/>
          </p:nvPr>
        </p:nvSpPr>
        <p:spPr>
          <a:xfrm>
            <a:off x="0" y="0"/>
            <a:ext cx="4340225" cy="6858000"/>
          </a:xfrm>
          <a:prstGeom prst="rect">
            <a:avLst/>
          </a:prstGeom>
          <a:noFill/>
          <a:ln>
            <a:noFill/>
          </a:ln>
        </p:spPr>
      </p:sp>
      <p:sp>
        <p:nvSpPr>
          <p:cNvPr id="128" name="Google Shape;128;p3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1"/>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3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3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3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9"/>
          <p:cNvSpPr>
            <a:spLocks noGrp="1"/>
          </p:cNvSpPr>
          <p:nvPr>
            <p:ph type="pic" idx="2"/>
          </p:nvPr>
        </p:nvSpPr>
        <p:spPr>
          <a:xfrm>
            <a:off x="0" y="0"/>
            <a:ext cx="4340225" cy="6858000"/>
          </a:xfrm>
          <a:prstGeom prst="rect">
            <a:avLst/>
          </a:prstGeom>
          <a:noFill/>
          <a:ln>
            <a:noFill/>
          </a:ln>
        </p:spPr>
      </p:sp>
      <p:sp>
        <p:nvSpPr>
          <p:cNvPr id="134" name="Google Shape;134;p3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4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4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4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0"/>
          <p:cNvSpPr>
            <a:spLocks noGrp="1"/>
          </p:cNvSpPr>
          <p:nvPr>
            <p:ph type="pic" idx="2"/>
          </p:nvPr>
        </p:nvSpPr>
        <p:spPr>
          <a:xfrm>
            <a:off x="0" y="0"/>
            <a:ext cx="4340225" cy="6858000"/>
          </a:xfrm>
          <a:prstGeom prst="rect">
            <a:avLst/>
          </a:prstGeom>
          <a:noFill/>
          <a:ln>
            <a:noFill/>
          </a:ln>
        </p:spPr>
      </p:sp>
      <p:sp>
        <p:nvSpPr>
          <p:cNvPr id="140" name="Google Shape;140;p4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41"/>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41"/>
          <p:cNvGrpSpPr/>
          <p:nvPr/>
        </p:nvGrpSpPr>
        <p:grpSpPr>
          <a:xfrm>
            <a:off x="-208788" y="0"/>
            <a:ext cx="12609576" cy="2174490"/>
            <a:chOff x="0" y="5043119"/>
            <a:chExt cx="12192000" cy="1814883"/>
          </a:xfrm>
        </p:grpSpPr>
        <p:pic>
          <p:nvPicPr>
            <p:cNvPr id="144" name="Google Shape;144;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4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42"/>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42"/>
          <p:cNvGrpSpPr/>
          <p:nvPr/>
        </p:nvGrpSpPr>
        <p:grpSpPr>
          <a:xfrm>
            <a:off x="-208788" y="0"/>
            <a:ext cx="12609576" cy="2174490"/>
            <a:chOff x="0" y="5043119"/>
            <a:chExt cx="12192000" cy="1814883"/>
          </a:xfrm>
        </p:grpSpPr>
        <p:pic>
          <p:nvPicPr>
            <p:cNvPr id="157" name="Google Shape;157;p4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4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4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4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43"/>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43"/>
          <p:cNvGrpSpPr/>
          <p:nvPr/>
        </p:nvGrpSpPr>
        <p:grpSpPr>
          <a:xfrm>
            <a:off x="-208788" y="0"/>
            <a:ext cx="12609576" cy="2174490"/>
            <a:chOff x="0" y="5043119"/>
            <a:chExt cx="12192000" cy="1814883"/>
          </a:xfrm>
        </p:grpSpPr>
        <p:pic>
          <p:nvPicPr>
            <p:cNvPr id="170" name="Google Shape;170;p4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4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4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4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4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4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4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44"/>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44"/>
          <p:cNvGrpSpPr/>
          <p:nvPr/>
        </p:nvGrpSpPr>
        <p:grpSpPr>
          <a:xfrm>
            <a:off x="-208788" y="0"/>
            <a:ext cx="12609576" cy="2174490"/>
            <a:chOff x="0" y="5043119"/>
            <a:chExt cx="12192000" cy="1814883"/>
          </a:xfrm>
        </p:grpSpPr>
        <p:pic>
          <p:nvPicPr>
            <p:cNvPr id="183" name="Google Shape;183;p4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4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4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4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4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45"/>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45"/>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45"/>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46"/>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46"/>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46"/>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4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4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4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47"/>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47"/>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47"/>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4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4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4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4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4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2"/>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3"/>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30" name="Google Shape;30;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1" name="Google Shape;31;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4"/>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37" name="Google Shape;37;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8" name="Google Shape;38;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3" name="Google Shape;43;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44" name="Google Shape;44;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9" name="Google Shape;49;p2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50" name="Google Shape;50;p2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7"/>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7"/>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8"/>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8"/>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body" idx="1"/>
          </p:nvPr>
        </p:nvSpPr>
        <p:spPr>
          <a:xfrm>
            <a:off x="3819200" y="519232"/>
            <a:ext cx="5476625"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3200"/>
              <a:buNone/>
            </a:pPr>
            <a:r>
              <a:rPr lang="en-GB"/>
              <a:t>COORDINATING CHILD LABOUR IN THE CONTEXT</a:t>
            </a:r>
            <a:endParaRPr/>
          </a:p>
        </p:txBody>
      </p:sp>
      <p:sp>
        <p:nvSpPr>
          <p:cNvPr id="299" name="Google Shape;299;p10"/>
          <p:cNvSpPr txBox="1">
            <a:spLocks noGrp="1"/>
          </p:cNvSpPr>
          <p:nvPr>
            <p:ph type="body" idx="2"/>
          </p:nvPr>
        </p:nvSpPr>
        <p:spPr>
          <a:xfrm>
            <a:off x="3965912" y="1941458"/>
            <a:ext cx="7957169" cy="392906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800"/>
              <a:buChar char="•"/>
            </a:pPr>
            <a:r>
              <a:rPr lang="en-GB" dirty="0">
                <a:latin typeface="Helvetica Neue"/>
                <a:ea typeface="Helvetica Neue"/>
                <a:cs typeface="Helvetica Neue"/>
                <a:sym typeface="Helvetica Neue"/>
              </a:rPr>
              <a:t>Discuss how coordination of child labour in your context can be strengthened. </a:t>
            </a:r>
            <a:endParaRPr dirty="0"/>
          </a:p>
          <a:p>
            <a:pPr marL="228600" lvl="0" indent="-228600" algn="l" rtl="0">
              <a:lnSpc>
                <a:spcPct val="90000"/>
              </a:lnSpc>
              <a:spcBef>
                <a:spcPts val="1000"/>
              </a:spcBef>
              <a:spcAft>
                <a:spcPts val="0"/>
              </a:spcAft>
              <a:buClr>
                <a:schemeClr val="accent4"/>
              </a:buClr>
              <a:buSzPts val="2800"/>
              <a:buChar char="•"/>
            </a:pPr>
            <a:r>
              <a:rPr lang="en-GB" dirty="0">
                <a:latin typeface="Helvetica Neue"/>
                <a:ea typeface="Helvetica Neue"/>
                <a:cs typeface="Helvetica Neue"/>
                <a:sym typeface="Helvetica Neue"/>
              </a:rPr>
              <a:t>Identify potential solutions to improve the coordination of child labour through: </a:t>
            </a:r>
            <a:endParaRPr dirty="0"/>
          </a:p>
          <a:p>
            <a:pPr marL="914400" lvl="1" indent="-457200" algn="l" rtl="0">
              <a:lnSpc>
                <a:spcPct val="90000"/>
              </a:lnSpc>
              <a:spcBef>
                <a:spcPts val="500"/>
              </a:spcBef>
              <a:spcAft>
                <a:spcPts val="0"/>
              </a:spcAft>
              <a:buSzPts val="2800"/>
              <a:buFont typeface="Calibri"/>
              <a:buAutoNum type="arabicPeriod"/>
            </a:pPr>
            <a:r>
              <a:rPr lang="en-GB" sz="2800" dirty="0">
                <a:latin typeface="Helvetica Neue"/>
                <a:ea typeface="Helvetica Neue"/>
                <a:cs typeface="Helvetica Neue"/>
                <a:sym typeface="Helvetica Neue"/>
              </a:rPr>
              <a:t>Coordination structures</a:t>
            </a:r>
            <a:endParaRPr dirty="0"/>
          </a:p>
          <a:p>
            <a:pPr marL="914400" lvl="1" indent="-457200" algn="l" rtl="0">
              <a:lnSpc>
                <a:spcPct val="90000"/>
              </a:lnSpc>
              <a:spcBef>
                <a:spcPts val="500"/>
              </a:spcBef>
              <a:spcAft>
                <a:spcPts val="0"/>
              </a:spcAft>
              <a:buSzPts val="2800"/>
              <a:buFont typeface="Calibri"/>
              <a:buAutoNum type="arabicPeriod"/>
            </a:pPr>
            <a:r>
              <a:rPr lang="en-GB" sz="2800" dirty="0">
                <a:latin typeface="Helvetica Neue"/>
                <a:ea typeface="Helvetica Neue"/>
                <a:cs typeface="Helvetica Neue"/>
                <a:sym typeface="Helvetica Neue"/>
              </a:rPr>
              <a:t>Relationships/networks with other key actors</a:t>
            </a:r>
            <a:endParaRPr dirty="0"/>
          </a:p>
          <a:p>
            <a:pPr marL="914400" lvl="1" indent="-457200" algn="l" rtl="0">
              <a:lnSpc>
                <a:spcPct val="90000"/>
              </a:lnSpc>
              <a:spcBef>
                <a:spcPts val="500"/>
              </a:spcBef>
              <a:spcAft>
                <a:spcPts val="0"/>
              </a:spcAft>
              <a:buSzPts val="2800"/>
              <a:buFont typeface="Calibri"/>
              <a:buAutoNum type="arabicPeriod"/>
            </a:pPr>
            <a:r>
              <a:rPr lang="en-GB" sz="2800" dirty="0">
                <a:latin typeface="Helvetica Neue"/>
                <a:ea typeface="Helvetica Neue"/>
                <a:cs typeface="Helvetica Neue"/>
                <a:sym typeface="Helvetica Neue"/>
              </a:rPr>
              <a:t>Coordinated child labour actions during preparedness </a:t>
            </a:r>
            <a:endParaRPr dirty="0"/>
          </a:p>
          <a:p>
            <a:pPr marL="914400" lvl="1" indent="-457200" algn="l" rtl="0">
              <a:lnSpc>
                <a:spcPct val="90000"/>
              </a:lnSpc>
              <a:spcBef>
                <a:spcPts val="500"/>
              </a:spcBef>
              <a:spcAft>
                <a:spcPts val="0"/>
              </a:spcAft>
              <a:buSzPts val="2800"/>
              <a:buFont typeface="Calibri"/>
              <a:buAutoNum type="arabicPeriod"/>
            </a:pPr>
            <a:r>
              <a:rPr lang="en-GB" sz="2800" dirty="0">
                <a:latin typeface="Helvetica Neue"/>
                <a:ea typeface="Helvetica Neue"/>
                <a:cs typeface="Helvetica Neue"/>
                <a:sym typeface="Helvetica Neue"/>
              </a:rPr>
              <a:t>Coordinated child labour actions during response</a:t>
            </a:r>
            <a:endParaRPr dirty="0"/>
          </a:p>
        </p:txBody>
      </p:sp>
      <p:sp>
        <p:nvSpPr>
          <p:cNvPr id="300" name="Google Shape;300;p10"/>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ACTIVITY</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r>
              <a:rPr lang="en-GB"/>
              <a:t>PART 2</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pic>
        <p:nvPicPr>
          <p:cNvPr id="301" name="Google Shape;301;p10"/>
          <p:cNvPicPr preferRelativeResize="0"/>
          <p:nvPr/>
        </p:nvPicPr>
        <p:blipFill rotWithShape="1">
          <a:blip r:embed="rId3">
            <a:alphaModFix/>
          </a:blip>
          <a:srcRect/>
          <a:stretch/>
        </p:blipFill>
        <p:spPr>
          <a:xfrm>
            <a:off x="268919" y="3161861"/>
            <a:ext cx="1435100" cy="939800"/>
          </a:xfrm>
          <a:prstGeom prst="rect">
            <a:avLst/>
          </a:prstGeom>
          <a:noFill/>
          <a:ln>
            <a:noFill/>
          </a:ln>
        </p:spPr>
      </p:pic>
      <p:pic>
        <p:nvPicPr>
          <p:cNvPr id="302" name="Google Shape;302;p10"/>
          <p:cNvPicPr preferRelativeResize="0"/>
          <p:nvPr/>
        </p:nvPicPr>
        <p:blipFill rotWithShape="1">
          <a:blip r:embed="rId4">
            <a:alphaModFix/>
          </a:blip>
          <a:srcRect/>
          <a:stretch/>
        </p:blipFill>
        <p:spPr>
          <a:xfrm>
            <a:off x="8952236" y="-228910"/>
            <a:ext cx="3386757" cy="33867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1. COORDINATION STRUCTURE </a:t>
            </a:r>
            <a:endParaRPr/>
          </a:p>
        </p:txBody>
      </p:sp>
      <p:sp>
        <p:nvSpPr>
          <p:cNvPr id="309" name="Google Shape;309;p11"/>
          <p:cNvSpPr txBox="1">
            <a:spLocks noGrp="1"/>
          </p:cNvSpPr>
          <p:nvPr>
            <p:ph type="body" idx="2"/>
          </p:nvPr>
        </p:nvSpPr>
        <p:spPr>
          <a:xfrm>
            <a:off x="656025" y="2356975"/>
            <a:ext cx="10820100" cy="4764000"/>
          </a:xfrm>
          <a:prstGeom prst="rect">
            <a:avLst/>
          </a:prstGeom>
          <a:noFill/>
          <a:ln>
            <a:noFill/>
          </a:ln>
        </p:spPr>
        <p:txBody>
          <a:bodyPr spcFirstLastPara="1" wrap="square" lIns="91425" tIns="45700" rIns="91425" bIns="45700" anchor="t" anchorCtr="0">
            <a:normAutofit/>
          </a:bodyPr>
          <a:lstStyle/>
          <a:p>
            <a:pPr marL="228600" lvl="0" indent="-219242" algn="l" rtl="0">
              <a:lnSpc>
                <a:spcPct val="90000"/>
              </a:lnSpc>
              <a:spcBef>
                <a:spcPts val="0"/>
              </a:spcBef>
              <a:spcAft>
                <a:spcPts val="0"/>
              </a:spcAft>
              <a:buClr>
                <a:schemeClr val="accent2"/>
              </a:buClr>
              <a:buSzPct val="100000"/>
              <a:buChar char="•"/>
            </a:pPr>
            <a:r>
              <a:rPr lang="en-GB" dirty="0"/>
              <a:t>Locally owned leadership/co-leadership with humanitarian actors</a:t>
            </a:r>
            <a:endParaRPr dirty="0"/>
          </a:p>
          <a:p>
            <a:pPr marL="228600" lvl="0" indent="-219242" algn="l" rtl="0">
              <a:lnSpc>
                <a:spcPct val="90000"/>
              </a:lnSpc>
              <a:spcBef>
                <a:spcPts val="1000"/>
              </a:spcBef>
              <a:spcAft>
                <a:spcPts val="0"/>
              </a:spcAft>
              <a:buClr>
                <a:schemeClr val="accent2"/>
              </a:buClr>
              <a:buSzPct val="100000"/>
              <a:buChar char="•"/>
            </a:pPr>
            <a:r>
              <a:rPr lang="en-GB" dirty="0"/>
              <a:t>Level of coordination for effective support: National, local, and community-based </a:t>
            </a:r>
            <a:endParaRPr dirty="0"/>
          </a:p>
          <a:p>
            <a:pPr marL="228600" lvl="0" indent="-219242" algn="l" rtl="0">
              <a:lnSpc>
                <a:spcPct val="90000"/>
              </a:lnSpc>
              <a:spcBef>
                <a:spcPts val="1000"/>
              </a:spcBef>
              <a:spcAft>
                <a:spcPts val="0"/>
              </a:spcAft>
              <a:buClr>
                <a:schemeClr val="accent2"/>
              </a:buClr>
              <a:buSzPct val="100000"/>
              <a:buChar char="•"/>
            </a:pPr>
            <a:r>
              <a:rPr lang="en-GB" dirty="0"/>
              <a:t>Child labour task force or sub-coordination group </a:t>
            </a:r>
            <a:endParaRPr dirty="0"/>
          </a:p>
          <a:p>
            <a:pPr marL="228600" lvl="0" indent="-219242" algn="l" rtl="0">
              <a:lnSpc>
                <a:spcPct val="90000"/>
              </a:lnSpc>
              <a:spcBef>
                <a:spcPts val="1000"/>
              </a:spcBef>
              <a:spcAft>
                <a:spcPts val="0"/>
              </a:spcAft>
              <a:buClr>
                <a:schemeClr val="accent2"/>
              </a:buClr>
              <a:buSzPct val="100000"/>
              <a:buChar char="•"/>
            </a:pPr>
            <a:r>
              <a:rPr lang="en-GB" dirty="0"/>
              <a:t>Reinforce existing coordination and inter-sector coordination</a:t>
            </a:r>
            <a:endParaRPr dirty="0"/>
          </a:p>
          <a:p>
            <a:pPr marL="228600" lvl="0" indent="-219242" algn="l" rtl="0">
              <a:lnSpc>
                <a:spcPct val="90000"/>
              </a:lnSpc>
              <a:spcBef>
                <a:spcPts val="1000"/>
              </a:spcBef>
              <a:spcAft>
                <a:spcPts val="0"/>
              </a:spcAft>
              <a:buClr>
                <a:schemeClr val="accent2"/>
              </a:buClr>
              <a:buSzPct val="100000"/>
              <a:buChar char="•"/>
            </a:pPr>
            <a:r>
              <a:rPr lang="en-GB" dirty="0"/>
              <a:t>Support for non-humanitarian and local organisations: language and translation, briefings, awareness, learning opportunities</a:t>
            </a:r>
            <a:endParaRPr dirty="0"/>
          </a:p>
          <a:p>
            <a:pPr marL="0" lvl="0" indent="0" algn="l" rtl="0">
              <a:lnSpc>
                <a:spcPct val="90000"/>
              </a:lnSpc>
              <a:spcBef>
                <a:spcPts val="1000"/>
              </a:spcBef>
              <a:spcAft>
                <a:spcPts val="0"/>
              </a:spcAft>
              <a:buSzPct val="100000"/>
              <a:buNone/>
            </a:pPr>
            <a:endParaRPr dirty="0"/>
          </a:p>
          <a:p>
            <a:pPr marL="228600" lvl="0" indent="-50800" algn="l" rtl="0">
              <a:lnSpc>
                <a:spcPct val="90000"/>
              </a:lnSpc>
              <a:spcBef>
                <a:spcPts val="1000"/>
              </a:spcBef>
              <a:spcAft>
                <a:spcPts val="0"/>
              </a:spcAft>
              <a:buClr>
                <a:schemeClr val="accent2"/>
              </a:buClr>
              <a:buSzPct val="100000"/>
              <a:buNone/>
            </a:pPr>
            <a:endParaRPr dirty="0"/>
          </a:p>
          <a:p>
            <a:pPr marL="228600" lvl="0" indent="-50800" algn="l" rtl="0">
              <a:lnSpc>
                <a:spcPct val="90000"/>
              </a:lnSpc>
              <a:spcBef>
                <a:spcPts val="1000"/>
              </a:spcBef>
              <a:spcAft>
                <a:spcPts val="0"/>
              </a:spcAft>
              <a:buClr>
                <a:schemeClr val="accent2"/>
              </a:buClr>
              <a:buSzPct val="100000"/>
              <a:buNone/>
            </a:pPr>
            <a:endParaRPr dirty="0"/>
          </a:p>
          <a:p>
            <a:pPr marL="228600" lvl="0" indent="-50800" algn="l" rtl="0">
              <a:lnSpc>
                <a:spcPct val="90000"/>
              </a:lnSpc>
              <a:spcBef>
                <a:spcPts val="1000"/>
              </a:spcBef>
              <a:spcAft>
                <a:spcPts val="0"/>
              </a:spcAft>
              <a:buClr>
                <a:schemeClr val="accent2"/>
              </a:buClr>
              <a:buSzPct val="100000"/>
              <a:buNone/>
            </a:pPr>
            <a:endParaRPr dirty="0"/>
          </a:p>
          <a:p>
            <a:pPr marL="228600" lvl="0" indent="-50800" algn="l" rtl="0">
              <a:lnSpc>
                <a:spcPct val="90000"/>
              </a:lnSpc>
              <a:spcBef>
                <a:spcPts val="1000"/>
              </a:spcBef>
              <a:spcAft>
                <a:spcPts val="0"/>
              </a:spcAft>
              <a:buClr>
                <a:schemeClr val="accent2"/>
              </a:buClr>
              <a:buSzPct val="83050"/>
              <a:buNone/>
            </a:pPr>
            <a:endParaRPr sz="3371" dirty="0"/>
          </a:p>
        </p:txBody>
      </p:sp>
      <p:pic>
        <p:nvPicPr>
          <p:cNvPr id="310" name="Google Shape;310;p11"/>
          <p:cNvPicPr preferRelativeResize="0"/>
          <p:nvPr/>
        </p:nvPicPr>
        <p:blipFill rotWithShape="1">
          <a:blip r:embed="rId3">
            <a:alphaModFix/>
          </a:blip>
          <a:srcRect/>
          <a:stretch/>
        </p:blipFill>
        <p:spPr>
          <a:xfrm>
            <a:off x="10100877" y="379268"/>
            <a:ext cx="1435100" cy="93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2. RELATIONSHIPS AND NETWORKS</a:t>
            </a:r>
            <a:endParaRPr/>
          </a:p>
        </p:txBody>
      </p:sp>
      <p:sp>
        <p:nvSpPr>
          <p:cNvPr id="317" name="Google Shape;317;p12"/>
          <p:cNvSpPr txBox="1">
            <a:spLocks noGrp="1"/>
          </p:cNvSpPr>
          <p:nvPr>
            <p:ph type="body" idx="2"/>
          </p:nvPr>
        </p:nvSpPr>
        <p:spPr>
          <a:xfrm>
            <a:off x="656023" y="2095552"/>
            <a:ext cx="9467691" cy="3150858"/>
          </a:xfrm>
          <a:prstGeom prst="rect">
            <a:avLst/>
          </a:prstGeom>
          <a:noFill/>
          <a:ln>
            <a:noFill/>
          </a:ln>
        </p:spPr>
        <p:txBody>
          <a:bodyPr spcFirstLastPara="1" wrap="square" lIns="91425" tIns="45700" rIns="91425" bIns="45700" anchor="t" anchorCtr="0">
            <a:normAutofit fontScale="92500" lnSpcReduction="20000"/>
          </a:bodyPr>
          <a:lstStyle/>
          <a:p>
            <a:pPr marL="228600" lvl="0" indent="-201930" algn="l" rtl="0">
              <a:lnSpc>
                <a:spcPct val="90000"/>
              </a:lnSpc>
              <a:spcBef>
                <a:spcPts val="0"/>
              </a:spcBef>
              <a:spcAft>
                <a:spcPts val="0"/>
              </a:spcAft>
              <a:buClr>
                <a:schemeClr val="accent2"/>
              </a:buClr>
              <a:buSzPct val="100000"/>
              <a:buChar char="•"/>
            </a:pPr>
            <a:r>
              <a:rPr lang="en-GB" dirty="0"/>
              <a:t>Broad multi-sectoral participation</a:t>
            </a:r>
            <a:endParaRPr dirty="0"/>
          </a:p>
          <a:p>
            <a:pPr marL="228600" lvl="0" indent="-201930" algn="l" rtl="0">
              <a:lnSpc>
                <a:spcPct val="90000"/>
              </a:lnSpc>
              <a:spcBef>
                <a:spcPts val="1000"/>
              </a:spcBef>
              <a:spcAft>
                <a:spcPts val="0"/>
              </a:spcAft>
              <a:buClr>
                <a:schemeClr val="accent2"/>
              </a:buClr>
              <a:buSzPct val="100000"/>
              <a:buChar char="•"/>
            </a:pPr>
            <a:r>
              <a:rPr lang="en-GB" dirty="0"/>
              <a:t>Roles and responsibilities </a:t>
            </a:r>
            <a:endParaRPr dirty="0"/>
          </a:p>
          <a:p>
            <a:pPr marL="228600" lvl="0" indent="-201930" algn="l" rtl="0">
              <a:lnSpc>
                <a:spcPct val="90000"/>
              </a:lnSpc>
              <a:spcBef>
                <a:spcPts val="1000"/>
              </a:spcBef>
              <a:spcAft>
                <a:spcPts val="0"/>
              </a:spcAft>
              <a:buClr>
                <a:schemeClr val="accent2"/>
              </a:buClr>
              <a:buSzPct val="100000"/>
              <a:buChar char="•"/>
            </a:pPr>
            <a:r>
              <a:rPr lang="en-GB" dirty="0"/>
              <a:t>Harmonise with existing child labour/WFCL coordination structures</a:t>
            </a:r>
            <a:endParaRPr dirty="0"/>
          </a:p>
          <a:p>
            <a:pPr marL="228600" lvl="0" indent="-201930" algn="l" rtl="0">
              <a:lnSpc>
                <a:spcPct val="90000"/>
              </a:lnSpc>
              <a:spcBef>
                <a:spcPts val="1000"/>
              </a:spcBef>
              <a:spcAft>
                <a:spcPts val="0"/>
              </a:spcAft>
              <a:buClr>
                <a:schemeClr val="accent2"/>
              </a:buClr>
              <a:buSzPct val="100000"/>
              <a:buChar char="•"/>
            </a:pPr>
            <a:r>
              <a:rPr lang="en-GB" dirty="0"/>
              <a:t>Facilitate learning opportunities, shared dialogue, and understanding </a:t>
            </a:r>
            <a:endParaRPr dirty="0"/>
          </a:p>
          <a:p>
            <a:pPr marL="228600" lvl="0" indent="-201930" algn="l" rtl="0">
              <a:lnSpc>
                <a:spcPct val="90000"/>
              </a:lnSpc>
              <a:spcBef>
                <a:spcPts val="1000"/>
              </a:spcBef>
              <a:spcAft>
                <a:spcPts val="0"/>
              </a:spcAft>
              <a:buClr>
                <a:schemeClr val="accent2"/>
              </a:buClr>
              <a:buSzPct val="100000"/>
              <a:buChar char="•"/>
            </a:pPr>
            <a:r>
              <a:rPr lang="en-GB" dirty="0"/>
              <a:t>Develop shared tools, protocols, and guidelines </a:t>
            </a:r>
            <a:endParaRPr dirty="0"/>
          </a:p>
          <a:p>
            <a:pPr marL="228600" lvl="0" indent="-201930" algn="l" rtl="0">
              <a:lnSpc>
                <a:spcPct val="90000"/>
              </a:lnSpc>
              <a:spcBef>
                <a:spcPts val="1000"/>
              </a:spcBef>
              <a:spcAft>
                <a:spcPts val="0"/>
              </a:spcAft>
              <a:buClr>
                <a:schemeClr val="accent2"/>
              </a:buClr>
              <a:buSzPct val="100000"/>
              <a:buChar char="•"/>
            </a:pPr>
            <a:r>
              <a:rPr lang="en-GB" dirty="0"/>
              <a:t>Support resource mobilisation for participating members</a:t>
            </a:r>
            <a:endParaRPr dirty="0"/>
          </a:p>
          <a:p>
            <a:pPr marL="228600" lvl="0" indent="-50800" algn="l" rtl="0">
              <a:lnSpc>
                <a:spcPct val="90000"/>
              </a:lnSpc>
              <a:spcBef>
                <a:spcPts val="1000"/>
              </a:spcBef>
              <a:spcAft>
                <a:spcPts val="0"/>
              </a:spcAft>
              <a:buClr>
                <a:schemeClr val="accent2"/>
              </a:buClr>
              <a:buSzPct val="100000"/>
              <a:buNone/>
            </a:pPr>
            <a:endParaRPr dirty="0"/>
          </a:p>
        </p:txBody>
      </p:sp>
      <p:pic>
        <p:nvPicPr>
          <p:cNvPr id="318" name="Google Shape;318;p12"/>
          <p:cNvPicPr preferRelativeResize="0"/>
          <p:nvPr/>
        </p:nvPicPr>
        <p:blipFill rotWithShape="1">
          <a:blip r:embed="rId3">
            <a:alphaModFix/>
          </a:blip>
          <a:srcRect/>
          <a:stretch/>
        </p:blipFill>
        <p:spPr>
          <a:xfrm>
            <a:off x="10454073" y="365125"/>
            <a:ext cx="1435100" cy="93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2. RELATIONSHIPS AND NETWORKS</a:t>
            </a:r>
            <a:endParaRPr/>
          </a:p>
        </p:txBody>
      </p:sp>
      <p:sp>
        <p:nvSpPr>
          <p:cNvPr id="325" name="Google Shape;325;p13"/>
          <p:cNvSpPr txBox="1">
            <a:spLocks noGrp="1"/>
          </p:cNvSpPr>
          <p:nvPr>
            <p:ph type="body" idx="1"/>
          </p:nvPr>
        </p:nvSpPr>
        <p:spPr>
          <a:xfrm>
            <a:off x="143375" y="1891975"/>
            <a:ext cx="12192000" cy="506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2"/>
              </a:buClr>
              <a:buSzPts val="3200"/>
              <a:buNone/>
            </a:pPr>
            <a:r>
              <a:rPr lang="en-GB" sz="3100"/>
              <a:t>BUILD RELATIONSHIPS AROUND COORDINATED ACTION</a:t>
            </a:r>
            <a:endParaRPr sz="3100"/>
          </a:p>
        </p:txBody>
      </p:sp>
      <p:sp>
        <p:nvSpPr>
          <p:cNvPr id="326" name="Google Shape;326;p13"/>
          <p:cNvSpPr/>
          <p:nvPr/>
        </p:nvSpPr>
        <p:spPr>
          <a:xfrm>
            <a:off x="962890" y="2984969"/>
            <a:ext cx="10266219" cy="24314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97467D"/>
                </a:solidFill>
                <a:latin typeface="Helvetica Neue"/>
                <a:ea typeface="Helvetica Neue"/>
                <a:cs typeface="Helvetica Neue"/>
                <a:sym typeface="Helvetica Neue"/>
              </a:rPr>
              <a:t>MULTI SECTOR </a:t>
            </a:r>
            <a:endParaRPr/>
          </a:p>
          <a:p>
            <a:pPr marL="0" marR="0" lvl="0" indent="0" algn="ctr" rtl="0">
              <a:spcBef>
                <a:spcPts val="0"/>
              </a:spcBef>
              <a:spcAft>
                <a:spcPts val="0"/>
              </a:spcAft>
              <a:buNone/>
            </a:pPr>
            <a:endParaRPr sz="3000" b="1">
              <a:solidFill>
                <a:srgbClr val="97467D"/>
              </a:solidFill>
              <a:latin typeface="Helvetica Neue"/>
              <a:ea typeface="Helvetica Neue"/>
              <a:cs typeface="Helvetica Neue"/>
              <a:sym typeface="Helvetica Neue"/>
            </a:endParaRPr>
          </a:p>
          <a:p>
            <a:pPr marL="914400" marR="0" lvl="1" indent="-457200" algn="l" rtl="0">
              <a:spcBef>
                <a:spcPts val="0"/>
              </a:spcBef>
              <a:spcAft>
                <a:spcPts val="0"/>
              </a:spcAft>
              <a:buClr>
                <a:schemeClr val="dk2"/>
              </a:buClr>
              <a:buSzPts val="3000"/>
              <a:buFont typeface="Courier New"/>
              <a:buChar char="o"/>
            </a:pPr>
            <a:r>
              <a:rPr lang="en-GB" sz="3000" b="0" i="0" u="none" strike="noStrike" cap="none">
                <a:solidFill>
                  <a:schemeClr val="dk2"/>
                </a:solidFill>
                <a:latin typeface="Helvetica Neue"/>
                <a:ea typeface="Helvetica Neue"/>
                <a:cs typeface="Helvetica Neue"/>
                <a:sym typeface="Helvetica Neue"/>
              </a:rPr>
              <a:t>Assessments</a:t>
            </a:r>
            <a:endParaRPr/>
          </a:p>
          <a:p>
            <a:pPr marL="914400" marR="0" lvl="1" indent="-457200" algn="l" rtl="0">
              <a:spcBef>
                <a:spcPts val="0"/>
              </a:spcBef>
              <a:spcAft>
                <a:spcPts val="0"/>
              </a:spcAft>
              <a:buClr>
                <a:schemeClr val="dk2"/>
              </a:buClr>
              <a:buSzPts val="3000"/>
              <a:buFont typeface="Courier New"/>
              <a:buChar char="o"/>
            </a:pPr>
            <a:r>
              <a:rPr lang="en-GB" sz="3000" b="0" i="0" u="none" strike="noStrike" cap="none">
                <a:solidFill>
                  <a:schemeClr val="dk2"/>
                </a:solidFill>
                <a:latin typeface="Helvetica Neue"/>
                <a:ea typeface="Helvetica Neue"/>
                <a:cs typeface="Helvetica Neue"/>
                <a:sym typeface="Helvetica Neue"/>
              </a:rPr>
              <a:t>Awareness-raising and advocacy</a:t>
            </a:r>
            <a:endParaRPr/>
          </a:p>
          <a:p>
            <a:pPr marL="914400" marR="0" lvl="1" indent="-457200" algn="l" rtl="0">
              <a:spcBef>
                <a:spcPts val="0"/>
              </a:spcBef>
              <a:spcAft>
                <a:spcPts val="0"/>
              </a:spcAft>
              <a:buClr>
                <a:schemeClr val="dk2"/>
              </a:buClr>
              <a:buSzPts val="3000"/>
              <a:buFont typeface="Courier New"/>
              <a:buChar char="o"/>
            </a:pPr>
            <a:r>
              <a:rPr lang="en-GB" sz="3000" b="0" i="0" u="none" strike="noStrike" cap="none">
                <a:solidFill>
                  <a:schemeClr val="dk2"/>
                </a:solidFill>
                <a:latin typeface="Helvetica Neue"/>
                <a:ea typeface="Helvetica Neue"/>
                <a:cs typeface="Helvetica Neue"/>
                <a:sym typeface="Helvetica Neue"/>
              </a:rPr>
              <a:t>Child labour identification and referral pathways</a:t>
            </a:r>
            <a:endParaRPr/>
          </a:p>
        </p:txBody>
      </p:sp>
      <p:pic>
        <p:nvPicPr>
          <p:cNvPr id="327" name="Google Shape;327;p13"/>
          <p:cNvPicPr preferRelativeResize="0"/>
          <p:nvPr/>
        </p:nvPicPr>
        <p:blipFill rotWithShape="1">
          <a:blip r:embed="rId3">
            <a:alphaModFix/>
          </a:blip>
          <a:srcRect/>
          <a:stretch/>
        </p:blipFill>
        <p:spPr>
          <a:xfrm>
            <a:off x="10454073" y="365125"/>
            <a:ext cx="1435100" cy="93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2. RELATIONSHIPS AND NETWORKS</a:t>
            </a:r>
            <a:endParaRPr/>
          </a:p>
        </p:txBody>
      </p:sp>
      <p:sp>
        <p:nvSpPr>
          <p:cNvPr id="334" name="Google Shape;334;p14"/>
          <p:cNvSpPr txBox="1">
            <a:spLocks noGrp="1"/>
          </p:cNvSpPr>
          <p:nvPr>
            <p:ph type="body" idx="2"/>
          </p:nvPr>
        </p:nvSpPr>
        <p:spPr>
          <a:xfrm>
            <a:off x="609700" y="2480150"/>
            <a:ext cx="11189700" cy="43779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SzPct val="100000"/>
              <a:buNone/>
            </a:pPr>
            <a:r>
              <a:rPr lang="en-GB" sz="2600" b="1" dirty="0">
                <a:solidFill>
                  <a:srgbClr val="AC6B97"/>
                </a:solidFill>
              </a:rPr>
              <a:t>SECTOR SPECIFIC </a:t>
            </a:r>
            <a:endParaRPr sz="2600" dirty="0"/>
          </a:p>
          <a:p>
            <a:pPr marL="228600" lvl="0" indent="-233405" algn="l" rtl="0">
              <a:lnSpc>
                <a:spcPct val="90000"/>
              </a:lnSpc>
              <a:spcBef>
                <a:spcPts val="1000"/>
              </a:spcBef>
              <a:spcAft>
                <a:spcPts val="0"/>
              </a:spcAft>
              <a:buClr>
                <a:schemeClr val="accent2"/>
              </a:buClr>
              <a:buSzPct val="100000"/>
              <a:buChar char="•"/>
            </a:pPr>
            <a:r>
              <a:rPr lang="en-GB" sz="2600" b="1" dirty="0">
                <a:solidFill>
                  <a:schemeClr val="accent3"/>
                </a:solidFill>
              </a:rPr>
              <a:t>Protection / GBV: </a:t>
            </a:r>
            <a:r>
              <a:rPr lang="en-GB" sz="2600" dirty="0"/>
              <a:t>Birth registration and documentation; Clear SOPs for WFCL that involve GBV; integrate out of school and working children in broader CP and protection activities; strengthen family and caregiving environments; and case management. </a:t>
            </a:r>
            <a:endParaRPr sz="2600" dirty="0"/>
          </a:p>
          <a:p>
            <a:pPr marL="228600" lvl="0" indent="-233405" algn="l" rtl="0">
              <a:lnSpc>
                <a:spcPct val="90000"/>
              </a:lnSpc>
              <a:spcBef>
                <a:spcPts val="1000"/>
              </a:spcBef>
              <a:spcAft>
                <a:spcPts val="0"/>
              </a:spcAft>
              <a:buClr>
                <a:schemeClr val="accent2"/>
              </a:buClr>
              <a:buSzPct val="100000"/>
              <a:buChar char="•"/>
            </a:pPr>
            <a:r>
              <a:rPr lang="en-GB" sz="2600" b="1" dirty="0">
                <a:solidFill>
                  <a:schemeClr val="accent3"/>
                </a:solidFill>
              </a:rPr>
              <a:t>Education</a:t>
            </a:r>
            <a:r>
              <a:rPr lang="en-GB" sz="2600" dirty="0"/>
              <a:t>: Quality learning opportunities for out-of-school and working children; policy barriers that prevent access to education/lead to dropout.</a:t>
            </a:r>
            <a:endParaRPr sz="2600" dirty="0"/>
          </a:p>
          <a:p>
            <a:pPr marL="228600" lvl="0" indent="-233405" algn="l" rtl="0">
              <a:lnSpc>
                <a:spcPct val="90000"/>
              </a:lnSpc>
              <a:spcBef>
                <a:spcPts val="1000"/>
              </a:spcBef>
              <a:spcAft>
                <a:spcPts val="0"/>
              </a:spcAft>
              <a:buClr>
                <a:schemeClr val="accent2"/>
              </a:buClr>
              <a:buSzPct val="100000"/>
              <a:buChar char="•"/>
            </a:pPr>
            <a:r>
              <a:rPr lang="en-GB" sz="2600" b="1" dirty="0">
                <a:solidFill>
                  <a:schemeClr val="accent3"/>
                </a:solidFill>
              </a:rPr>
              <a:t>FSL: </a:t>
            </a:r>
            <a:r>
              <a:rPr lang="en-GB" sz="2600" dirty="0"/>
              <a:t>CL risks in FSL interventions; age-appropriate opportunities for adolescents including safeguards; information on available FSL support or vulnerable groups; policy barriers which prevent access to decent work.</a:t>
            </a:r>
            <a:endParaRPr sz="2600" dirty="0"/>
          </a:p>
          <a:p>
            <a:pPr marL="228600" lvl="0" indent="-233405" algn="l" rtl="0">
              <a:lnSpc>
                <a:spcPct val="90000"/>
              </a:lnSpc>
              <a:spcBef>
                <a:spcPts val="1000"/>
              </a:spcBef>
              <a:spcAft>
                <a:spcPts val="0"/>
              </a:spcAft>
              <a:buSzPct val="100000"/>
              <a:buChar char="•"/>
            </a:pPr>
            <a:r>
              <a:rPr lang="en-GB" sz="2600" b="1" dirty="0">
                <a:solidFill>
                  <a:schemeClr val="accent3"/>
                </a:solidFill>
              </a:rPr>
              <a:t>Health: </a:t>
            </a:r>
            <a:r>
              <a:rPr lang="en-GB" sz="2600" dirty="0"/>
              <a:t>Common forms work-related illness, injury, impairment, and disabilities; health services and referral for children in child labour, including SGBV and children with disabilities.</a:t>
            </a:r>
            <a:endParaRPr sz="2600" dirty="0"/>
          </a:p>
          <a:p>
            <a:pPr marL="228600" lvl="0" indent="-101600" algn="l" rtl="0">
              <a:lnSpc>
                <a:spcPct val="90000"/>
              </a:lnSpc>
              <a:spcBef>
                <a:spcPts val="1000"/>
              </a:spcBef>
              <a:spcAft>
                <a:spcPts val="0"/>
              </a:spcAft>
              <a:buClr>
                <a:schemeClr val="accent2"/>
              </a:buClr>
              <a:buSzPct val="81901"/>
              <a:buNone/>
            </a:pPr>
            <a:endParaRPr sz="2441" dirty="0"/>
          </a:p>
          <a:p>
            <a:pPr marL="228600" lvl="0" indent="-101600" algn="l" rtl="0">
              <a:lnSpc>
                <a:spcPct val="90000"/>
              </a:lnSpc>
              <a:spcBef>
                <a:spcPts val="1000"/>
              </a:spcBef>
              <a:spcAft>
                <a:spcPts val="0"/>
              </a:spcAft>
              <a:buClr>
                <a:schemeClr val="accent2"/>
              </a:buClr>
              <a:buSzPct val="81901"/>
              <a:buNone/>
            </a:pPr>
            <a:endParaRPr sz="2441" dirty="0"/>
          </a:p>
          <a:p>
            <a:pPr marL="228600" lvl="0" indent="-101600" algn="l" rtl="0">
              <a:lnSpc>
                <a:spcPct val="90000"/>
              </a:lnSpc>
              <a:spcBef>
                <a:spcPts val="1000"/>
              </a:spcBef>
              <a:spcAft>
                <a:spcPts val="0"/>
              </a:spcAft>
              <a:buClr>
                <a:schemeClr val="accent2"/>
              </a:buClr>
              <a:buSzPct val="100000"/>
              <a:buNone/>
            </a:pPr>
            <a:endParaRPr sz="2000" dirty="0"/>
          </a:p>
        </p:txBody>
      </p:sp>
      <p:sp>
        <p:nvSpPr>
          <p:cNvPr id="335" name="Google Shape;335;p14"/>
          <p:cNvSpPr txBox="1">
            <a:spLocks noGrp="1"/>
          </p:cNvSpPr>
          <p:nvPr>
            <p:ph type="body" idx="1"/>
          </p:nvPr>
        </p:nvSpPr>
        <p:spPr>
          <a:xfrm>
            <a:off x="215100" y="1864450"/>
            <a:ext cx="11761800" cy="828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2"/>
              </a:buClr>
              <a:buSzPts val="3200"/>
              <a:buNone/>
            </a:pPr>
            <a:r>
              <a:rPr lang="en-GB" sz="3100"/>
              <a:t>BUILD RELATIONSHIPS AROUND COORDINATED ACTIONS</a:t>
            </a:r>
            <a:endParaRPr sz="3100"/>
          </a:p>
        </p:txBody>
      </p:sp>
      <p:pic>
        <p:nvPicPr>
          <p:cNvPr id="336" name="Google Shape;336;p14"/>
          <p:cNvPicPr preferRelativeResize="0"/>
          <p:nvPr/>
        </p:nvPicPr>
        <p:blipFill rotWithShape="1">
          <a:blip r:embed="rId3">
            <a:alphaModFix/>
          </a:blip>
          <a:srcRect/>
          <a:stretch/>
        </p:blipFill>
        <p:spPr>
          <a:xfrm>
            <a:off x="10287439" y="365125"/>
            <a:ext cx="1435100" cy="93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3. PREPAREDNESS ACTIONS</a:t>
            </a:r>
            <a:endParaRPr/>
          </a:p>
        </p:txBody>
      </p:sp>
      <p:sp>
        <p:nvSpPr>
          <p:cNvPr id="343" name="Google Shape;343;p15"/>
          <p:cNvSpPr txBox="1">
            <a:spLocks noGrp="1"/>
          </p:cNvSpPr>
          <p:nvPr>
            <p:ph type="body" idx="1"/>
          </p:nvPr>
        </p:nvSpPr>
        <p:spPr>
          <a:xfrm>
            <a:off x="477982" y="1938337"/>
            <a:ext cx="10820015" cy="1190626"/>
          </a:xfrm>
          <a:prstGeom prst="rect">
            <a:avLst/>
          </a:prstGeom>
          <a:noFill/>
          <a:ln>
            <a:noFill/>
          </a:ln>
        </p:spPr>
        <p:txBody>
          <a:bodyPr spcFirstLastPara="1" wrap="square" lIns="91425" tIns="45700" rIns="91425" bIns="45700" anchor="t" anchorCtr="0">
            <a:normAutofit fontScale="85000"/>
          </a:bodyPr>
          <a:lstStyle/>
          <a:p>
            <a:pPr marL="0" lvl="0" indent="0" algn="l" rtl="0">
              <a:lnSpc>
                <a:spcPct val="90000"/>
              </a:lnSpc>
              <a:spcBef>
                <a:spcPts val="0"/>
              </a:spcBef>
              <a:spcAft>
                <a:spcPts val="0"/>
              </a:spcAft>
              <a:buClr>
                <a:schemeClr val="accent2"/>
              </a:buClr>
              <a:buSzPct val="104016"/>
              <a:buNone/>
            </a:pPr>
            <a:r>
              <a:rPr lang="en-GB" sz="2691"/>
              <a:t>PRIORITIZE COORDINATED ACTIONS TO BUILD PROTECTIVE FACTORS, FORMAL AND INFORMAL SYSTEMS, AND ADDRESS KEY RISK FACTORS </a:t>
            </a:r>
            <a:endParaRPr sz="2691"/>
          </a:p>
          <a:p>
            <a:pPr marL="0" lvl="0" indent="0" algn="l" rtl="0">
              <a:lnSpc>
                <a:spcPct val="90000"/>
              </a:lnSpc>
              <a:spcBef>
                <a:spcPts val="1000"/>
              </a:spcBef>
              <a:spcAft>
                <a:spcPts val="0"/>
              </a:spcAft>
              <a:buClr>
                <a:schemeClr val="accent2"/>
              </a:buClr>
              <a:buSzPct val="100000"/>
              <a:buNone/>
            </a:pPr>
            <a:endParaRPr/>
          </a:p>
        </p:txBody>
      </p:sp>
      <p:sp>
        <p:nvSpPr>
          <p:cNvPr id="344" name="Google Shape;344;p15"/>
          <p:cNvSpPr txBox="1">
            <a:spLocks noGrp="1"/>
          </p:cNvSpPr>
          <p:nvPr>
            <p:ph type="body" idx="2"/>
          </p:nvPr>
        </p:nvSpPr>
        <p:spPr>
          <a:xfrm>
            <a:off x="377550" y="2972527"/>
            <a:ext cx="11436900" cy="3998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sz="2400" dirty="0"/>
              <a:t>Integrate CL in preparedness, scenario planning, and DRR</a:t>
            </a:r>
            <a:endParaRPr sz="2400" dirty="0"/>
          </a:p>
          <a:p>
            <a:pPr marL="228600" lvl="0" indent="-228600" algn="l" rtl="0">
              <a:lnSpc>
                <a:spcPct val="90000"/>
              </a:lnSpc>
              <a:spcBef>
                <a:spcPts val="1000"/>
              </a:spcBef>
              <a:spcAft>
                <a:spcPts val="0"/>
              </a:spcAft>
              <a:buClr>
                <a:schemeClr val="accent2"/>
              </a:buClr>
              <a:buSzPts val="2800"/>
              <a:buChar char="•"/>
            </a:pPr>
            <a:r>
              <a:rPr lang="en-GB" sz="2400" dirty="0"/>
              <a:t>Emergency preparedness within relevant authorities and long-term/development child labour programming  </a:t>
            </a:r>
            <a:endParaRPr sz="2400" dirty="0"/>
          </a:p>
          <a:p>
            <a:pPr marL="228600" lvl="0" indent="-228600" algn="l" rtl="0">
              <a:lnSpc>
                <a:spcPct val="90000"/>
              </a:lnSpc>
              <a:spcBef>
                <a:spcPts val="1000"/>
              </a:spcBef>
              <a:spcAft>
                <a:spcPts val="0"/>
              </a:spcAft>
              <a:buClr>
                <a:schemeClr val="accent2"/>
              </a:buClr>
              <a:buSzPts val="2800"/>
              <a:buChar char="•"/>
            </a:pPr>
            <a:r>
              <a:rPr lang="en-GB" sz="2400" dirty="0"/>
              <a:t>Situation analysis – secondary data review – WWNK</a:t>
            </a:r>
            <a:endParaRPr sz="2400" dirty="0"/>
          </a:p>
          <a:p>
            <a:pPr marL="228600" lvl="0" indent="-228600" algn="l" rtl="0">
              <a:lnSpc>
                <a:spcPct val="90000"/>
              </a:lnSpc>
              <a:spcBef>
                <a:spcPts val="1000"/>
              </a:spcBef>
              <a:spcAft>
                <a:spcPts val="0"/>
              </a:spcAft>
              <a:buClr>
                <a:schemeClr val="accent2"/>
              </a:buClr>
              <a:buSzPts val="2800"/>
              <a:buChar char="•"/>
            </a:pPr>
            <a:r>
              <a:rPr lang="en-GB" sz="2400" dirty="0"/>
              <a:t>Protocols, tools, guidelines are inclusive of child labour, are aligned with (inter)national frameworks, and disseminated</a:t>
            </a:r>
            <a:endParaRPr sz="2400" dirty="0"/>
          </a:p>
          <a:p>
            <a:pPr marL="228600" lvl="0" indent="-228600" algn="l" rtl="0">
              <a:lnSpc>
                <a:spcPct val="90000"/>
              </a:lnSpc>
              <a:spcBef>
                <a:spcPts val="1000"/>
              </a:spcBef>
              <a:spcAft>
                <a:spcPts val="0"/>
              </a:spcAft>
              <a:buClr>
                <a:schemeClr val="accent2"/>
              </a:buClr>
              <a:buSzPts val="2800"/>
              <a:buChar char="•"/>
            </a:pPr>
            <a:r>
              <a:rPr lang="en-GB" sz="2400" dirty="0"/>
              <a:t>Build capacity</a:t>
            </a:r>
            <a:endParaRPr sz="2400" dirty="0"/>
          </a:p>
          <a:p>
            <a:pPr marL="228600" lvl="0" indent="-228600" algn="l" rtl="0">
              <a:lnSpc>
                <a:spcPct val="90000"/>
              </a:lnSpc>
              <a:spcBef>
                <a:spcPts val="1000"/>
              </a:spcBef>
              <a:spcAft>
                <a:spcPts val="0"/>
              </a:spcAft>
              <a:buClr>
                <a:schemeClr val="accent2"/>
              </a:buClr>
              <a:buSzPts val="2800"/>
              <a:buChar char="•"/>
            </a:pPr>
            <a:r>
              <a:rPr lang="en-GB" sz="2400" dirty="0"/>
              <a:t>Resource mobilisation </a:t>
            </a:r>
            <a:endParaRPr sz="2400" dirty="0"/>
          </a:p>
          <a:p>
            <a:pPr marL="228600" lvl="0" indent="-50800" algn="l" rtl="0">
              <a:lnSpc>
                <a:spcPct val="90000"/>
              </a:lnSpc>
              <a:spcBef>
                <a:spcPts val="1000"/>
              </a:spcBef>
              <a:spcAft>
                <a:spcPts val="0"/>
              </a:spcAft>
              <a:buClr>
                <a:schemeClr val="accent2"/>
              </a:buClr>
              <a:buSzPts val="2800"/>
              <a:buNone/>
            </a:pPr>
            <a:endParaRPr dirty="0"/>
          </a:p>
          <a:p>
            <a:pPr marL="228600" lvl="0" indent="-50800" algn="l" rtl="0">
              <a:lnSpc>
                <a:spcPct val="90000"/>
              </a:lnSpc>
              <a:spcBef>
                <a:spcPts val="1000"/>
              </a:spcBef>
              <a:spcAft>
                <a:spcPts val="0"/>
              </a:spcAft>
              <a:buClr>
                <a:schemeClr val="accent2"/>
              </a:buClr>
              <a:buSzPts val="2800"/>
              <a:buNone/>
            </a:pPr>
            <a:endParaRPr dirty="0"/>
          </a:p>
        </p:txBody>
      </p:sp>
      <p:pic>
        <p:nvPicPr>
          <p:cNvPr id="345" name="Google Shape;345;p15"/>
          <p:cNvPicPr preferRelativeResize="0"/>
          <p:nvPr/>
        </p:nvPicPr>
        <p:blipFill rotWithShape="1">
          <a:blip r:embed="rId3">
            <a:alphaModFix/>
          </a:blip>
          <a:srcRect/>
          <a:stretch/>
        </p:blipFill>
        <p:spPr>
          <a:xfrm>
            <a:off x="10144495" y="365125"/>
            <a:ext cx="1435100" cy="939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4. RESPONSE ACTIONS</a:t>
            </a:r>
            <a:endParaRPr dirty="0"/>
          </a:p>
        </p:txBody>
      </p:sp>
      <p:sp>
        <p:nvSpPr>
          <p:cNvPr id="352" name="Google Shape;352;p16"/>
          <p:cNvSpPr txBox="1">
            <a:spLocks noGrp="1"/>
          </p:cNvSpPr>
          <p:nvPr>
            <p:ph type="body" idx="1"/>
          </p:nvPr>
        </p:nvSpPr>
        <p:spPr>
          <a:xfrm>
            <a:off x="656021" y="1890279"/>
            <a:ext cx="10820015" cy="8905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en-GB" dirty="0"/>
              <a:t>USE SITUATION ANALYSIS AS EVIDENCE BASE FOR RESPONSE ACTIONS. COORDINATE: </a:t>
            </a:r>
            <a:endParaRPr dirty="0"/>
          </a:p>
          <a:p>
            <a:pPr marL="0" lvl="0" indent="0" algn="l" rtl="0">
              <a:lnSpc>
                <a:spcPct val="90000"/>
              </a:lnSpc>
              <a:spcBef>
                <a:spcPts val="1000"/>
              </a:spcBef>
              <a:spcAft>
                <a:spcPts val="0"/>
              </a:spcAft>
              <a:buClr>
                <a:schemeClr val="accent2"/>
              </a:buClr>
              <a:buSzPct val="100000"/>
              <a:buNone/>
            </a:pPr>
            <a:r>
              <a:rPr lang="en-GB" dirty="0"/>
              <a:t> </a:t>
            </a:r>
            <a:endParaRPr dirty="0"/>
          </a:p>
        </p:txBody>
      </p:sp>
      <p:sp>
        <p:nvSpPr>
          <p:cNvPr id="353" name="Google Shape;353;p16"/>
          <p:cNvSpPr txBox="1">
            <a:spLocks noGrp="1"/>
          </p:cNvSpPr>
          <p:nvPr>
            <p:ph type="body" idx="2"/>
          </p:nvPr>
        </p:nvSpPr>
        <p:spPr>
          <a:xfrm>
            <a:off x="656021" y="2614612"/>
            <a:ext cx="10879958"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2400"/>
              <a:buChar char="•"/>
            </a:pPr>
            <a:r>
              <a:rPr lang="en-GB" sz="2400" dirty="0"/>
              <a:t>Child labour indicators in (multi-)sector needs assessments/IRA</a:t>
            </a:r>
            <a:endParaRPr sz="2400" dirty="0"/>
          </a:p>
          <a:p>
            <a:pPr marL="228600" lvl="0" indent="-228600" algn="l" rtl="0">
              <a:lnSpc>
                <a:spcPct val="90000"/>
              </a:lnSpc>
              <a:spcBef>
                <a:spcPts val="1000"/>
              </a:spcBef>
              <a:spcAft>
                <a:spcPts val="0"/>
              </a:spcAft>
              <a:buClr>
                <a:schemeClr val="accent2"/>
              </a:buClr>
              <a:buSzPts val="2400"/>
              <a:buChar char="•"/>
            </a:pPr>
            <a:r>
              <a:rPr lang="en-GB" sz="2400" dirty="0"/>
              <a:t>Integrate child labour in early response plans, HNOs, sector response plans, country strategies, child labour plans </a:t>
            </a:r>
            <a:endParaRPr sz="2400" dirty="0"/>
          </a:p>
          <a:p>
            <a:pPr marL="228600" lvl="0" indent="-228600" algn="l" rtl="0">
              <a:lnSpc>
                <a:spcPct val="90000"/>
              </a:lnSpc>
              <a:spcBef>
                <a:spcPts val="1000"/>
              </a:spcBef>
              <a:spcAft>
                <a:spcPts val="0"/>
              </a:spcAft>
              <a:buClr>
                <a:schemeClr val="accent2"/>
              </a:buClr>
              <a:buSzPts val="2400"/>
              <a:buChar char="•"/>
            </a:pPr>
            <a:r>
              <a:rPr lang="en-GB" sz="2400" dirty="0"/>
              <a:t>Advocacy for greater dialogue, funding, investment in essential prevention and response services</a:t>
            </a:r>
            <a:endParaRPr sz="2400" dirty="0"/>
          </a:p>
          <a:p>
            <a:pPr marL="228600" lvl="0" indent="-228600" algn="l" rtl="0">
              <a:lnSpc>
                <a:spcPct val="90000"/>
              </a:lnSpc>
              <a:spcBef>
                <a:spcPts val="1000"/>
              </a:spcBef>
              <a:spcAft>
                <a:spcPts val="0"/>
              </a:spcAft>
              <a:buClr>
                <a:schemeClr val="accent2"/>
              </a:buClr>
              <a:buSzPts val="2400"/>
              <a:buChar char="•"/>
            </a:pPr>
            <a:r>
              <a:rPr lang="en-GB" sz="2400" dirty="0"/>
              <a:t>Tools and materials: clear SOPs; key messages etc. </a:t>
            </a:r>
            <a:endParaRPr sz="2400" dirty="0"/>
          </a:p>
          <a:p>
            <a:pPr marL="228600" lvl="0" indent="-228600" algn="l" rtl="0">
              <a:lnSpc>
                <a:spcPct val="90000"/>
              </a:lnSpc>
              <a:spcBef>
                <a:spcPts val="1000"/>
              </a:spcBef>
              <a:spcAft>
                <a:spcPts val="0"/>
              </a:spcAft>
              <a:buClr>
                <a:schemeClr val="accent2"/>
              </a:buClr>
              <a:buSzPts val="2400"/>
              <a:buChar char="•"/>
            </a:pPr>
            <a:r>
              <a:rPr lang="en-GB" sz="2400" dirty="0"/>
              <a:t>Technical and operational support for local and national members </a:t>
            </a:r>
            <a:endParaRPr sz="2400" dirty="0"/>
          </a:p>
          <a:p>
            <a:pPr marL="228600" lvl="0" indent="-228600" algn="l" rtl="0">
              <a:lnSpc>
                <a:spcPct val="90000"/>
              </a:lnSpc>
              <a:spcBef>
                <a:spcPts val="1000"/>
              </a:spcBef>
              <a:spcAft>
                <a:spcPts val="0"/>
              </a:spcAft>
              <a:buClr>
                <a:schemeClr val="accent2"/>
              </a:buClr>
              <a:buSzPts val="2400"/>
              <a:buChar char="•"/>
            </a:pPr>
            <a:r>
              <a:rPr lang="en-GB" sz="2400" dirty="0"/>
              <a:t>Build common understanding and response of child labour associated with humanitarian interventions including PSEAH</a:t>
            </a:r>
            <a:endParaRPr sz="2400" dirty="0"/>
          </a:p>
          <a:p>
            <a:pPr marL="228600" lvl="0" indent="-228600" algn="l" rtl="0">
              <a:lnSpc>
                <a:spcPct val="90000"/>
              </a:lnSpc>
              <a:spcBef>
                <a:spcPts val="1000"/>
              </a:spcBef>
              <a:spcAft>
                <a:spcPts val="0"/>
              </a:spcAft>
              <a:buClr>
                <a:schemeClr val="accent2"/>
              </a:buClr>
              <a:buSzPts val="2400"/>
              <a:buChar char="•"/>
            </a:pPr>
            <a:r>
              <a:rPr lang="en-GB" sz="2400" dirty="0"/>
              <a:t>Integrate child labour into sector-specific information management tools </a:t>
            </a:r>
            <a:endParaRPr sz="2400" dirty="0"/>
          </a:p>
          <a:p>
            <a:pPr marL="228600" lvl="0" indent="-76200" algn="l" rtl="0">
              <a:lnSpc>
                <a:spcPct val="90000"/>
              </a:lnSpc>
              <a:spcBef>
                <a:spcPts val="1000"/>
              </a:spcBef>
              <a:spcAft>
                <a:spcPts val="0"/>
              </a:spcAft>
              <a:buClr>
                <a:schemeClr val="accent2"/>
              </a:buClr>
              <a:buSzPts val="2400"/>
              <a:buNone/>
            </a:pPr>
            <a:endParaRPr sz="2400" dirty="0"/>
          </a:p>
          <a:p>
            <a:pPr marL="228600" lvl="0" indent="-76200" algn="l" rtl="0">
              <a:lnSpc>
                <a:spcPct val="90000"/>
              </a:lnSpc>
              <a:spcBef>
                <a:spcPts val="1000"/>
              </a:spcBef>
              <a:spcAft>
                <a:spcPts val="0"/>
              </a:spcAft>
              <a:buClr>
                <a:schemeClr val="accent2"/>
              </a:buClr>
              <a:buSzPts val="2400"/>
              <a:buNone/>
            </a:pPr>
            <a:endParaRPr sz="2400" dirty="0"/>
          </a:p>
        </p:txBody>
      </p:sp>
      <p:pic>
        <p:nvPicPr>
          <p:cNvPr id="354" name="Google Shape;354;p16"/>
          <p:cNvPicPr preferRelativeResize="0"/>
          <p:nvPr/>
        </p:nvPicPr>
        <p:blipFill rotWithShape="1">
          <a:blip r:embed="rId3">
            <a:alphaModFix/>
          </a:blip>
          <a:srcRect/>
          <a:stretch/>
        </p:blipFill>
        <p:spPr>
          <a:xfrm>
            <a:off x="10225445" y="365125"/>
            <a:ext cx="1435100" cy="93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txBox="1">
            <a:spLocks noGrp="1"/>
          </p:cNvSpPr>
          <p:nvPr>
            <p:ph type="body" idx="1"/>
          </p:nvPr>
        </p:nvSpPr>
        <p:spPr>
          <a:xfrm>
            <a:off x="4160521" y="2848405"/>
            <a:ext cx="7762560"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5000"/>
              <a:buNone/>
            </a:pPr>
            <a:r>
              <a:rPr lang="en-GB" sz="5000" dirty="0"/>
              <a:t>COORDINATORS QUIZ</a:t>
            </a:r>
            <a:endParaRPr dirty="0"/>
          </a:p>
        </p:txBody>
      </p:sp>
      <p:sp>
        <p:nvSpPr>
          <p:cNvPr id="361" name="Google Shape;361;p17"/>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pic>
        <p:nvPicPr>
          <p:cNvPr id="362" name="Google Shape;362;p17"/>
          <p:cNvPicPr preferRelativeResize="0"/>
          <p:nvPr/>
        </p:nvPicPr>
        <p:blipFill rotWithShape="1">
          <a:blip r:embed="rId3">
            <a:alphaModFix/>
          </a:blip>
          <a:srcRect/>
          <a:stretch/>
        </p:blipFill>
        <p:spPr>
          <a:xfrm>
            <a:off x="5867350" y="57905"/>
            <a:ext cx="4348902" cy="43489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KEY MESSAGES</a:t>
            </a:r>
            <a:endParaRPr/>
          </a:p>
        </p:txBody>
      </p:sp>
      <p:sp>
        <p:nvSpPr>
          <p:cNvPr id="368" name="Google Shape;368;p18"/>
          <p:cNvSpPr txBox="1">
            <a:spLocks noGrp="1"/>
          </p:cNvSpPr>
          <p:nvPr>
            <p:ph type="body" idx="2"/>
          </p:nvPr>
        </p:nvSpPr>
        <p:spPr>
          <a:xfrm>
            <a:off x="656021" y="2057400"/>
            <a:ext cx="10820015" cy="432911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3000"/>
              <a:buChar char="•"/>
            </a:pPr>
            <a:r>
              <a:rPr lang="en-GB" sz="3000" dirty="0"/>
              <a:t>There is a variety of ways child labour can be coordinated in a context. It should be multi-sectoral, involve governments, and involve other relevant actors who work across settings. </a:t>
            </a:r>
            <a:endParaRPr dirty="0"/>
          </a:p>
          <a:p>
            <a:pPr marL="228600" lvl="0" indent="-228600" algn="l" rtl="0">
              <a:lnSpc>
                <a:spcPct val="90000"/>
              </a:lnSpc>
              <a:spcBef>
                <a:spcPts val="1000"/>
              </a:spcBef>
              <a:spcAft>
                <a:spcPts val="0"/>
              </a:spcAft>
              <a:buSzPts val="3000"/>
              <a:buChar char="•"/>
            </a:pPr>
            <a:r>
              <a:rPr lang="en-GB" sz="3000" dirty="0"/>
              <a:t>Always work to harmonise across actors, sectors, and existing coordination structures. </a:t>
            </a:r>
            <a:endParaRPr dirty="0"/>
          </a:p>
          <a:p>
            <a:pPr marL="228600" lvl="0" indent="-228600" algn="l" rtl="0">
              <a:lnSpc>
                <a:spcPct val="90000"/>
              </a:lnSpc>
              <a:spcBef>
                <a:spcPts val="1000"/>
              </a:spcBef>
              <a:spcAft>
                <a:spcPts val="0"/>
              </a:spcAft>
              <a:buSzPts val="3000"/>
              <a:buChar char="•"/>
            </a:pPr>
            <a:r>
              <a:rPr lang="en-GB" sz="3000" dirty="0"/>
              <a:t>Effective coordination can support a range of activities such as assessments, awareness-raising and advocacy, and child labour identification and referral pathways. </a:t>
            </a:r>
            <a:endParaRPr dirty="0"/>
          </a:p>
          <a:p>
            <a:pPr marL="228600" lvl="0" indent="-50800" algn="l" rtl="0">
              <a:lnSpc>
                <a:spcPct val="90000"/>
              </a:lnSpc>
              <a:spcBef>
                <a:spcPts val="1000"/>
              </a:spcBef>
              <a:spcAft>
                <a:spcPts val="0"/>
              </a:spcAft>
              <a:buClr>
                <a:schemeClr val="accent3"/>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679338" y="269352"/>
            <a:ext cx="10833315"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SESSION 4</a:t>
            </a:r>
            <a:endParaRPr/>
          </a:p>
          <a:p>
            <a:pPr marL="0" lvl="0" indent="0" algn="ctr" rtl="0">
              <a:lnSpc>
                <a:spcPct val="90000"/>
              </a:lnSpc>
              <a:spcBef>
                <a:spcPts val="1000"/>
              </a:spcBef>
              <a:spcAft>
                <a:spcPts val="0"/>
              </a:spcAft>
              <a:buClr>
                <a:schemeClr val="lt1"/>
              </a:buClr>
              <a:buSzPts val="4000"/>
              <a:buNone/>
            </a:pPr>
            <a:r>
              <a:rPr lang="en-GB" sz="4000"/>
              <a:t>WORKING EFFECTIVELY WITH OTHERS ON CHILD LABOUR THROUGH COORDINATION</a:t>
            </a:r>
            <a:endParaRPr/>
          </a:p>
        </p:txBody>
      </p:sp>
      <p:sp>
        <p:nvSpPr>
          <p:cNvPr id="235" name="Google Shape;235;p2"/>
          <p:cNvSpPr txBox="1">
            <a:spLocks noGrp="1"/>
          </p:cNvSpPr>
          <p:nvPr>
            <p:ph type="body" idx="2"/>
          </p:nvPr>
        </p:nvSpPr>
        <p:spPr>
          <a:xfrm>
            <a:off x="904063" y="3087686"/>
            <a:ext cx="10383864" cy="31850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a:t> </a:t>
            </a:r>
            <a:endParaRPr/>
          </a:p>
        </p:txBody>
      </p:sp>
      <p:sp>
        <p:nvSpPr>
          <p:cNvPr id="236" name="Google Shape;236;p2"/>
          <p:cNvSpPr txBox="1"/>
          <p:nvPr/>
        </p:nvSpPr>
        <p:spPr>
          <a:xfrm>
            <a:off x="7543800" y="106070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828006" y="1221286"/>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Helvetica Neue"/>
                <a:ea typeface="Helvetica Neue"/>
                <a:cs typeface="Helvetica Neue"/>
                <a:sym typeface="Helvetica Neue"/>
              </a:rPr>
              <a:t>LEARNING OUTCOMES</a:t>
            </a:r>
            <a:endParaRPr sz="4000" b="1" i="0" u="none" strike="noStrike" cap="none" dirty="0">
              <a:solidFill>
                <a:schemeClr val="lt1"/>
              </a:solidFill>
              <a:latin typeface="Helvetica Neue"/>
              <a:ea typeface="Helvetica Neue"/>
              <a:cs typeface="Helvetica Neue"/>
              <a:sym typeface="Helvetica Neue"/>
            </a:endParaRPr>
          </a:p>
          <a:p>
            <a:pPr marL="0" lvl="0" indent="0" algn="ctr" rtl="0">
              <a:lnSpc>
                <a:spcPct val="90000"/>
              </a:lnSpc>
              <a:spcBef>
                <a:spcPts val="0"/>
              </a:spcBef>
              <a:spcAft>
                <a:spcPts val="0"/>
              </a:spcAft>
              <a:buClr>
                <a:schemeClr val="lt1"/>
              </a:buClr>
              <a:buSzPts val="4000"/>
              <a:buFont typeface="Arial"/>
              <a:buNone/>
            </a:pPr>
            <a:r>
              <a:rPr lang="en-GB" sz="3100" b="0" dirty="0"/>
              <a:t>By the end of the session you will be able to:</a:t>
            </a:r>
            <a:r>
              <a:rPr lang="en-GB" sz="4000" b="1" i="0" u="none" strike="noStrike" cap="none" dirty="0">
                <a:solidFill>
                  <a:schemeClr val="lt1"/>
                </a:solidFill>
                <a:latin typeface="Helvetica Neue"/>
                <a:ea typeface="Helvetica Neue"/>
                <a:cs typeface="Helvetica Neue"/>
                <a:sym typeface="Helvetica Neue"/>
              </a:rPr>
              <a:t>  </a:t>
            </a:r>
            <a:endParaRPr dirty="0"/>
          </a:p>
        </p:txBody>
      </p:sp>
      <p:sp>
        <p:nvSpPr>
          <p:cNvPr id="242" name="Google Shape;242;p3"/>
          <p:cNvSpPr txBox="1">
            <a:spLocks noGrp="1"/>
          </p:cNvSpPr>
          <p:nvPr>
            <p:ph type="body" idx="2"/>
          </p:nvPr>
        </p:nvSpPr>
        <p:spPr>
          <a:xfrm>
            <a:off x="678179" y="3108960"/>
            <a:ext cx="10835640" cy="1455738"/>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100"/>
              <a:buFont typeface="Calibri"/>
              <a:buChar char="●"/>
            </a:pPr>
            <a:r>
              <a:rPr lang="en-GB" sz="2100" dirty="0">
                <a:latin typeface="Calibri"/>
                <a:ea typeface="Calibri"/>
                <a:cs typeface="Calibri"/>
                <a:sym typeface="Calibri"/>
              </a:rPr>
              <a:t>Suggest 4-5 key considerations when coordinating on child labour</a:t>
            </a:r>
            <a:endParaRPr sz="2100" dirty="0">
              <a:latin typeface="Calibri"/>
              <a:ea typeface="Calibri"/>
              <a:cs typeface="Calibri"/>
              <a:sym typeface="Calibri"/>
            </a:endParaRPr>
          </a:p>
          <a:p>
            <a:pPr marL="457200" lvl="0" indent="-361950" algn="l" rtl="0">
              <a:lnSpc>
                <a:spcPct val="100000"/>
              </a:lnSpc>
              <a:spcBef>
                <a:spcPts val="0"/>
              </a:spcBef>
              <a:spcAft>
                <a:spcPts val="0"/>
              </a:spcAft>
              <a:buSzPts val="2100"/>
              <a:buFont typeface="Calibri"/>
              <a:buChar char="●"/>
            </a:pPr>
            <a:r>
              <a:rPr lang="en-GB" sz="2100" dirty="0">
                <a:latin typeface="Calibri"/>
                <a:ea typeface="Calibri"/>
                <a:cs typeface="Calibri"/>
                <a:sym typeface="Calibri"/>
              </a:rPr>
              <a:t>Identify key stakeholders and opportunities for coordinating child labour in the context</a:t>
            </a:r>
            <a:endParaRPr sz="2100" dirty="0">
              <a:latin typeface="Calibri"/>
              <a:ea typeface="Calibri"/>
              <a:cs typeface="Calibri"/>
              <a:sym typeface="Calibri"/>
            </a:endParaRPr>
          </a:p>
          <a:p>
            <a:pPr marL="457200" lvl="0" indent="-361950" algn="l" rtl="0">
              <a:lnSpc>
                <a:spcPct val="100000"/>
              </a:lnSpc>
              <a:spcBef>
                <a:spcPts val="0"/>
              </a:spcBef>
              <a:spcAft>
                <a:spcPts val="0"/>
              </a:spcAft>
              <a:buSzPts val="2100"/>
              <a:buFont typeface="Calibri"/>
              <a:buChar char="●"/>
            </a:pPr>
            <a:r>
              <a:rPr lang="en-GB" sz="2100" dirty="0">
                <a:latin typeface="Calibri"/>
                <a:ea typeface="Calibri"/>
                <a:cs typeface="Calibri"/>
                <a:sym typeface="Calibri"/>
              </a:rPr>
              <a:t>Discuss key actions in own context to strengthen coordination of child labour  </a:t>
            </a:r>
            <a:endParaRPr sz="3800" dirty="0"/>
          </a:p>
          <a:p>
            <a:pPr marL="457200" lvl="0" indent="-279400" algn="l" rtl="0">
              <a:lnSpc>
                <a:spcPct val="90000"/>
              </a:lnSpc>
              <a:spcBef>
                <a:spcPts val="1000"/>
              </a:spcBef>
              <a:spcAft>
                <a:spcPts val="0"/>
              </a:spcAft>
              <a:buClr>
                <a:schemeClr val="lt1"/>
              </a:buClr>
              <a:buSzPts val="2800"/>
              <a:buFont typeface="Noto Sans Symbols"/>
              <a:buNone/>
            </a:pPr>
            <a:endParaRPr dirty="0"/>
          </a:p>
          <a:p>
            <a:pPr marL="457200" lvl="0" indent="-279400" algn="ctr" rtl="0">
              <a:lnSpc>
                <a:spcPct val="90000"/>
              </a:lnSpc>
              <a:spcBef>
                <a:spcPts val="1000"/>
              </a:spcBef>
              <a:spcAft>
                <a:spcPts val="0"/>
              </a:spcAft>
              <a:buClr>
                <a:schemeClr val="lt1"/>
              </a:buClr>
              <a:buSzPts val="2800"/>
              <a:buFont typeface="Noto Sans Symbols"/>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4100513" y="528638"/>
            <a:ext cx="7873184"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IDENTIFY GOVERNMENT AUTHORITIES AND NATIONAL BODIES RESPONSIBLE FOR ADDRESSING CHILD LABOUR</a:t>
            </a:r>
            <a:endParaRPr/>
          </a:p>
          <a:p>
            <a:pPr marL="0" lvl="0" indent="0" algn="l" rtl="0">
              <a:lnSpc>
                <a:spcPct val="90000"/>
              </a:lnSpc>
              <a:spcBef>
                <a:spcPts val="1000"/>
              </a:spcBef>
              <a:spcAft>
                <a:spcPts val="0"/>
              </a:spcAft>
              <a:buClr>
                <a:srgbClr val="026794"/>
              </a:buClr>
              <a:buSzPts val="3200"/>
              <a:buNone/>
            </a:pPr>
            <a:endParaRPr/>
          </a:p>
        </p:txBody>
      </p:sp>
      <p:sp>
        <p:nvSpPr>
          <p:cNvPr id="249" name="Google Shape;249;p4"/>
          <p:cNvSpPr txBox="1">
            <a:spLocks noGrp="1"/>
          </p:cNvSpPr>
          <p:nvPr>
            <p:ph type="body" idx="2"/>
          </p:nvPr>
        </p:nvSpPr>
        <p:spPr>
          <a:xfrm>
            <a:off x="4100513" y="2740760"/>
            <a:ext cx="7050417" cy="29285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GB"/>
              <a:t>Lead government actors responsible for addressing child labour at national level </a:t>
            </a:r>
            <a:endParaRPr/>
          </a:p>
          <a:p>
            <a:pPr marL="228600" lvl="0" indent="-228600" algn="l" rtl="0">
              <a:lnSpc>
                <a:spcPct val="90000"/>
              </a:lnSpc>
              <a:spcBef>
                <a:spcPts val="1000"/>
              </a:spcBef>
              <a:spcAft>
                <a:spcPts val="0"/>
              </a:spcAft>
              <a:buSzPts val="2800"/>
              <a:buChar char="•"/>
            </a:pPr>
            <a:r>
              <a:rPr lang="en-GB"/>
              <a:t>Other relevant authorities in the context </a:t>
            </a:r>
            <a:endParaRPr/>
          </a:p>
          <a:p>
            <a:pPr marL="228600" lvl="0" indent="-228600" algn="l" rtl="0">
              <a:lnSpc>
                <a:spcPct val="90000"/>
              </a:lnSpc>
              <a:spcBef>
                <a:spcPts val="1000"/>
              </a:spcBef>
              <a:spcAft>
                <a:spcPts val="0"/>
              </a:spcAft>
              <a:buSzPts val="2800"/>
              <a:buChar char="•"/>
            </a:pPr>
            <a:r>
              <a:rPr lang="en-GB"/>
              <a:t>Pre-existing coordination mechanisms for child labour</a:t>
            </a:r>
            <a:endParaRPr/>
          </a:p>
        </p:txBody>
      </p:sp>
      <p:sp>
        <p:nvSpPr>
          <p:cNvPr id="250" name="Google Shape;250;p4"/>
          <p:cNvSpPr txBox="1">
            <a:spLocks noGrp="1"/>
          </p:cNvSpPr>
          <p:nvPr>
            <p:ph type="body" idx="3"/>
          </p:nvPr>
        </p:nvSpPr>
        <p:spPr>
          <a:xfrm>
            <a:off x="-1" y="528638"/>
            <a:ext cx="377635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ESTABLISH COORDINATION STRUCTURE</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body" idx="1"/>
          </p:nvPr>
        </p:nvSpPr>
        <p:spPr>
          <a:xfrm>
            <a:off x="3833368" y="325163"/>
            <a:ext cx="8027719"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DECIDE A SUITABLE COORDINATION STRUCTURE FOR CHILD LABOUR</a:t>
            </a:r>
            <a:endParaRPr/>
          </a:p>
        </p:txBody>
      </p:sp>
      <p:sp>
        <p:nvSpPr>
          <p:cNvPr id="257" name="Google Shape;257;p5"/>
          <p:cNvSpPr txBox="1">
            <a:spLocks noGrp="1"/>
          </p:cNvSpPr>
          <p:nvPr>
            <p:ph type="body" idx="3"/>
          </p:nvPr>
        </p:nvSpPr>
        <p:spPr>
          <a:xfrm>
            <a:off x="0" y="528638"/>
            <a:ext cx="3705101"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ESTABLISH COORDINATION STRUCTURE</a:t>
            </a:r>
            <a:endParaRPr/>
          </a:p>
          <a:p>
            <a:pPr marL="0" lvl="0" indent="0" algn="l" rtl="0">
              <a:lnSpc>
                <a:spcPct val="90000"/>
              </a:lnSpc>
              <a:spcBef>
                <a:spcPts val="1000"/>
              </a:spcBef>
              <a:spcAft>
                <a:spcPts val="0"/>
              </a:spcAft>
              <a:buClr>
                <a:schemeClr val="lt1"/>
              </a:buClr>
              <a:buSzPts val="3600"/>
              <a:buNone/>
            </a:pPr>
            <a:endParaRPr/>
          </a:p>
        </p:txBody>
      </p:sp>
      <p:sp>
        <p:nvSpPr>
          <p:cNvPr id="258" name="Google Shape;258;p5"/>
          <p:cNvSpPr/>
          <p:nvPr/>
        </p:nvSpPr>
        <p:spPr>
          <a:xfrm>
            <a:off x="3833368" y="1430754"/>
            <a:ext cx="7448190" cy="480554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2600" b="1" dirty="0">
                <a:solidFill>
                  <a:schemeClr val="dk2"/>
                </a:solidFill>
                <a:latin typeface="Helvetica Neue"/>
                <a:ea typeface="Helvetica Neue"/>
                <a:cs typeface="Helvetica Neue"/>
                <a:sym typeface="Helvetica Neue"/>
              </a:rPr>
              <a:t>POSSIBLE COORDINATION STRUCTURES:</a:t>
            </a:r>
            <a:endParaRPr dirty="0"/>
          </a:p>
          <a:p>
            <a:pPr marL="457200" marR="0" lvl="0" indent="-457200" algn="just" rtl="0">
              <a:lnSpc>
                <a:spcPct val="115000"/>
              </a:lnSpc>
              <a:spcBef>
                <a:spcPts val="400"/>
              </a:spcBef>
              <a:spcAft>
                <a:spcPts val="0"/>
              </a:spcAft>
              <a:buClr>
                <a:srgbClr val="AC6B97"/>
              </a:buClr>
              <a:buSzPts val="1000"/>
              <a:buFont typeface="Arial" panose="020B0604020202020204" pitchFamily="34" charset="0"/>
              <a:buChar char="•"/>
            </a:pPr>
            <a:r>
              <a:rPr lang="en-GB" sz="2600" b="1" dirty="0">
                <a:solidFill>
                  <a:srgbClr val="AC6B97"/>
                </a:solidFill>
                <a:latin typeface="Helvetica Neue"/>
                <a:ea typeface="Helvetica Neue"/>
                <a:cs typeface="Helvetica Neue"/>
                <a:sym typeface="Helvetica Neue"/>
              </a:rPr>
              <a:t>One sector leads the child labour response and involves </a:t>
            </a:r>
            <a:r>
              <a:rPr lang="en-GB" sz="2600" dirty="0">
                <a:solidFill>
                  <a:schemeClr val="dk2"/>
                </a:solidFill>
                <a:latin typeface="Helvetica Neue"/>
                <a:ea typeface="Helvetica Neue"/>
                <a:cs typeface="Helvetica Neue"/>
                <a:sym typeface="Helvetica Neue"/>
              </a:rPr>
              <a:t>other sector actors.</a:t>
            </a:r>
            <a:endParaRPr dirty="0"/>
          </a:p>
          <a:p>
            <a:pPr marL="457200" marR="0" lvl="0" indent="-457200" algn="just" rtl="0">
              <a:lnSpc>
                <a:spcPct val="115000"/>
              </a:lnSpc>
              <a:spcBef>
                <a:spcPts val="400"/>
              </a:spcBef>
              <a:spcAft>
                <a:spcPts val="0"/>
              </a:spcAft>
              <a:buClr>
                <a:srgbClr val="AC6B97"/>
              </a:buClr>
              <a:buSzPts val="1000"/>
              <a:buFont typeface="Arial" panose="020B0604020202020204" pitchFamily="34" charset="0"/>
              <a:buChar char="•"/>
            </a:pPr>
            <a:r>
              <a:rPr lang="en-GB" sz="2600" b="1" dirty="0">
                <a:solidFill>
                  <a:srgbClr val="AC6B97"/>
                </a:solidFill>
                <a:latin typeface="Helvetica Neue"/>
                <a:ea typeface="Helvetica Neue"/>
                <a:cs typeface="Helvetica Neue"/>
                <a:sym typeface="Helvetica Neue"/>
              </a:rPr>
              <a:t>Multiple sectors jointly lead the child labour response </a:t>
            </a:r>
            <a:r>
              <a:rPr lang="en-GB" sz="2600" dirty="0">
                <a:solidFill>
                  <a:schemeClr val="dk2"/>
                </a:solidFill>
                <a:latin typeface="Helvetica Neue"/>
                <a:ea typeface="Helvetica Neue"/>
                <a:cs typeface="Helvetica Neue"/>
                <a:sym typeface="Helvetica Neue"/>
              </a:rPr>
              <a:t>through designated, inter-sector child labour coordination group. </a:t>
            </a:r>
            <a:endParaRPr dirty="0"/>
          </a:p>
          <a:p>
            <a:pPr marL="457200" marR="0" lvl="0" indent="-457200" algn="just" rtl="0">
              <a:lnSpc>
                <a:spcPct val="115000"/>
              </a:lnSpc>
              <a:spcBef>
                <a:spcPts val="400"/>
              </a:spcBef>
              <a:spcAft>
                <a:spcPts val="0"/>
              </a:spcAft>
              <a:buClr>
                <a:srgbClr val="AC6B97"/>
              </a:buClr>
              <a:buSzPts val="1000"/>
              <a:buFont typeface="Arial" panose="020B0604020202020204" pitchFamily="34" charset="0"/>
              <a:buChar char="•"/>
            </a:pPr>
            <a:r>
              <a:rPr lang="en-GB" sz="2600" b="1" dirty="0">
                <a:solidFill>
                  <a:srgbClr val="AC6B97"/>
                </a:solidFill>
                <a:latin typeface="Helvetica Neue"/>
                <a:ea typeface="Helvetica Neue"/>
                <a:cs typeface="Helvetica Neue"/>
                <a:sym typeface="Helvetica Neue"/>
              </a:rPr>
              <a:t>The child labour response is led by a government agency. </a:t>
            </a:r>
            <a:r>
              <a:rPr lang="en-GB" sz="2600" dirty="0">
                <a:solidFill>
                  <a:schemeClr val="dk2"/>
                </a:solidFill>
                <a:latin typeface="Helvetica Neue"/>
                <a:ea typeface="Helvetica Neue"/>
                <a:cs typeface="Helvetica Neue"/>
                <a:sym typeface="Helvetica Neue"/>
              </a:rPr>
              <a:t>Humanitarian needs are included in existing government-led child labour structures.  </a:t>
            </a:r>
            <a:r>
              <a:rPr lang="en-GB" sz="1800" dirty="0">
                <a:solidFill>
                  <a:schemeClr val="lt1"/>
                </a:solidFill>
                <a:latin typeface="Helvetica Neue"/>
                <a:ea typeface="Helvetica Neue"/>
                <a:cs typeface="Helvetica Neue"/>
                <a:sym typeface="Helvetica Neue"/>
              </a:rPr>
              <a:t>coordination structures.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body" idx="1"/>
          </p:nvPr>
        </p:nvSpPr>
        <p:spPr>
          <a:xfrm>
            <a:off x="4036014" y="720092"/>
            <a:ext cx="8027719"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DECIDE A SUITABLE COORDINATION STRUCTURE FOR CHILD LABOUR</a:t>
            </a:r>
            <a:endParaRPr/>
          </a:p>
        </p:txBody>
      </p:sp>
      <p:sp>
        <p:nvSpPr>
          <p:cNvPr id="265" name="Google Shape;265;p6"/>
          <p:cNvSpPr txBox="1">
            <a:spLocks noGrp="1"/>
          </p:cNvSpPr>
          <p:nvPr>
            <p:ph type="body" idx="2"/>
          </p:nvPr>
        </p:nvSpPr>
        <p:spPr>
          <a:xfrm>
            <a:off x="4036014" y="2030003"/>
            <a:ext cx="7055539" cy="39759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3"/>
              </a:buClr>
              <a:buSzPts val="2800"/>
              <a:buChar char="•"/>
            </a:pPr>
            <a:r>
              <a:rPr lang="en-GB" dirty="0">
                <a:solidFill>
                  <a:schemeClr val="dk2"/>
                </a:solidFill>
                <a:latin typeface="Helvetica Neue"/>
                <a:ea typeface="Helvetica Neue"/>
                <a:cs typeface="Helvetica Neue"/>
                <a:sym typeface="Helvetica Neue"/>
              </a:rPr>
              <a:t>With government lead agency</a:t>
            </a:r>
            <a:endParaRPr dirty="0"/>
          </a:p>
          <a:p>
            <a:pPr marL="228600" lvl="0" indent="-228600" algn="l" rtl="0">
              <a:lnSpc>
                <a:spcPct val="90000"/>
              </a:lnSpc>
              <a:spcBef>
                <a:spcPts val="1000"/>
              </a:spcBef>
              <a:spcAft>
                <a:spcPts val="0"/>
              </a:spcAft>
              <a:buClr>
                <a:schemeClr val="accent3"/>
              </a:buClr>
              <a:buSzPts val="2800"/>
              <a:buChar char="•"/>
            </a:pPr>
            <a:r>
              <a:rPr lang="en-GB" dirty="0">
                <a:solidFill>
                  <a:schemeClr val="dk2"/>
                </a:solidFill>
                <a:latin typeface="Helvetica Neue"/>
                <a:ea typeface="Helvetica Neue"/>
                <a:cs typeface="Helvetica Neue"/>
                <a:sym typeface="Helvetica Neue"/>
              </a:rPr>
              <a:t>Reinforce existing child labour coordination structures </a:t>
            </a:r>
            <a:endParaRPr dirty="0"/>
          </a:p>
          <a:p>
            <a:pPr marL="228600" lvl="0" indent="-228600" algn="l" rtl="0">
              <a:lnSpc>
                <a:spcPct val="90000"/>
              </a:lnSpc>
              <a:spcBef>
                <a:spcPts val="1000"/>
              </a:spcBef>
              <a:spcAft>
                <a:spcPts val="0"/>
              </a:spcAft>
              <a:buClr>
                <a:schemeClr val="accent3"/>
              </a:buClr>
              <a:buSzPts val="2800"/>
              <a:buChar char="•"/>
            </a:pPr>
            <a:r>
              <a:rPr lang="en-GB" dirty="0">
                <a:solidFill>
                  <a:schemeClr val="dk2"/>
                </a:solidFill>
                <a:latin typeface="Helvetica Neue"/>
                <a:ea typeface="Helvetica Neue"/>
                <a:cs typeface="Helvetica Neue"/>
                <a:sym typeface="Helvetica Neue"/>
              </a:rPr>
              <a:t>Agree on a lead agency </a:t>
            </a:r>
            <a:endParaRPr dirty="0"/>
          </a:p>
          <a:p>
            <a:pPr marL="228600" lvl="0" indent="-228600" algn="l" rtl="0">
              <a:lnSpc>
                <a:spcPct val="90000"/>
              </a:lnSpc>
              <a:spcBef>
                <a:spcPts val="1000"/>
              </a:spcBef>
              <a:spcAft>
                <a:spcPts val="0"/>
              </a:spcAft>
              <a:buClr>
                <a:schemeClr val="accent3"/>
              </a:buClr>
              <a:buSzPts val="2800"/>
              <a:buChar char="•"/>
            </a:pPr>
            <a:r>
              <a:rPr lang="en-GB" dirty="0">
                <a:solidFill>
                  <a:schemeClr val="dk2"/>
                </a:solidFill>
                <a:latin typeface="Helvetica Neue"/>
                <a:ea typeface="Helvetica Neue"/>
                <a:cs typeface="Helvetica Neue"/>
                <a:sym typeface="Helvetica Neue"/>
              </a:rPr>
              <a:t>Consider at which level (local, regional, national) coordination is needed</a:t>
            </a:r>
            <a:endParaRPr dirty="0"/>
          </a:p>
          <a:p>
            <a:pPr marL="228600" lvl="0" indent="-228600" algn="l" rtl="0">
              <a:lnSpc>
                <a:spcPct val="90000"/>
              </a:lnSpc>
              <a:spcBef>
                <a:spcPts val="1000"/>
              </a:spcBef>
              <a:spcAft>
                <a:spcPts val="0"/>
              </a:spcAft>
              <a:buClr>
                <a:schemeClr val="accent3"/>
              </a:buClr>
              <a:buSzPts val="2800"/>
              <a:buChar char="•"/>
            </a:pPr>
            <a:r>
              <a:rPr lang="en-GB" dirty="0">
                <a:solidFill>
                  <a:schemeClr val="dk2"/>
                </a:solidFill>
                <a:latin typeface="Helvetica Neue"/>
                <a:ea typeface="Helvetica Neue"/>
                <a:cs typeface="Helvetica Neue"/>
                <a:sym typeface="Helvetica Neue"/>
              </a:rPr>
              <a:t>Strengthen inter-sector coordination involving all relevant actors</a:t>
            </a:r>
            <a:endParaRPr dirty="0">
              <a:solidFill>
                <a:schemeClr val="dk2"/>
              </a:solidFill>
              <a:latin typeface="Helvetica Neue"/>
              <a:ea typeface="Helvetica Neue"/>
              <a:cs typeface="Helvetica Neue"/>
              <a:sym typeface="Helvetica Neue"/>
            </a:endParaRPr>
          </a:p>
        </p:txBody>
      </p:sp>
      <p:sp>
        <p:nvSpPr>
          <p:cNvPr id="266" name="Google Shape;266;p6"/>
          <p:cNvSpPr txBox="1">
            <a:spLocks noGrp="1"/>
          </p:cNvSpPr>
          <p:nvPr>
            <p:ph type="body" idx="3"/>
          </p:nvPr>
        </p:nvSpPr>
        <p:spPr>
          <a:xfrm>
            <a:off x="0" y="542926"/>
            <a:ext cx="3705101"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ESTABLISH COORDINATION STRUCTURE</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4000"/>
              <a:buNone/>
            </a:pPr>
            <a:r>
              <a:rPr lang="en-GB" sz="4000"/>
              <a:t>RELEVANT ACTORS </a:t>
            </a:r>
            <a:endParaRPr/>
          </a:p>
        </p:txBody>
      </p:sp>
      <p:sp>
        <p:nvSpPr>
          <p:cNvPr id="273" name="Google Shape;273;p7"/>
          <p:cNvSpPr txBox="1">
            <a:spLocks noGrp="1"/>
          </p:cNvSpPr>
          <p:nvPr>
            <p:ph type="body" idx="2"/>
          </p:nvPr>
        </p:nvSpPr>
        <p:spPr>
          <a:xfrm>
            <a:off x="4100513" y="1300162"/>
            <a:ext cx="7300912" cy="45245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GB" sz="3200" dirty="0">
                <a:solidFill>
                  <a:schemeClr val="dk2"/>
                </a:solidFill>
              </a:rPr>
              <a:t>In addition to relevant government actors: </a:t>
            </a:r>
            <a:endParaRPr dirty="0"/>
          </a:p>
          <a:p>
            <a:pPr marL="685800" lvl="1" indent="-228600" algn="l" rtl="0">
              <a:lnSpc>
                <a:spcPct val="90000"/>
              </a:lnSpc>
              <a:spcBef>
                <a:spcPts val="500"/>
              </a:spcBef>
              <a:spcAft>
                <a:spcPts val="0"/>
              </a:spcAft>
              <a:buSzPts val="3200"/>
              <a:buChar char="•"/>
            </a:pPr>
            <a:r>
              <a:rPr lang="en-GB" sz="3200" dirty="0">
                <a:solidFill>
                  <a:schemeClr val="dk2"/>
                </a:solidFill>
              </a:rPr>
              <a:t>Actors working to eliminate child labour in non-humanitarian contexts</a:t>
            </a:r>
            <a:endParaRPr dirty="0"/>
          </a:p>
          <a:p>
            <a:pPr marL="685800" lvl="1" indent="-228600" algn="l" rtl="0">
              <a:lnSpc>
                <a:spcPct val="90000"/>
              </a:lnSpc>
              <a:spcBef>
                <a:spcPts val="500"/>
              </a:spcBef>
              <a:spcAft>
                <a:spcPts val="0"/>
              </a:spcAft>
              <a:buSzPts val="3200"/>
              <a:buChar char="•"/>
            </a:pPr>
            <a:r>
              <a:rPr lang="en-GB" sz="3200" dirty="0">
                <a:solidFill>
                  <a:schemeClr val="dk2"/>
                </a:solidFill>
              </a:rPr>
              <a:t>Relevant sectors (CP, GBV, Health, Education, FSL, Basic needs, CVA)</a:t>
            </a:r>
            <a:endParaRPr dirty="0"/>
          </a:p>
          <a:p>
            <a:pPr marL="685800" lvl="1" indent="-228600" algn="l" rtl="0">
              <a:lnSpc>
                <a:spcPct val="90000"/>
              </a:lnSpc>
              <a:spcBef>
                <a:spcPts val="500"/>
              </a:spcBef>
              <a:spcAft>
                <a:spcPts val="0"/>
              </a:spcAft>
              <a:buSzPts val="3200"/>
              <a:buChar char="•"/>
            </a:pPr>
            <a:r>
              <a:rPr lang="en-GB" sz="3200" dirty="0">
                <a:solidFill>
                  <a:schemeClr val="dk2"/>
                </a:solidFill>
              </a:rPr>
              <a:t>National, local, and community-based actors </a:t>
            </a:r>
            <a:endParaRPr dirty="0"/>
          </a:p>
        </p:txBody>
      </p:sp>
      <p:sp>
        <p:nvSpPr>
          <p:cNvPr id="274" name="Google Shape;274;p7"/>
          <p:cNvSpPr txBox="1">
            <a:spLocks noGrp="1"/>
          </p:cNvSpPr>
          <p:nvPr>
            <p:ph type="body" idx="3"/>
          </p:nvPr>
        </p:nvSpPr>
        <p:spPr>
          <a:xfrm>
            <a:off x="0" y="528638"/>
            <a:ext cx="369025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FACILITATE PARTICIPATON</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body" idx="1"/>
          </p:nvPr>
        </p:nvSpPr>
        <p:spPr>
          <a:xfrm>
            <a:off x="3788229" y="528638"/>
            <a:ext cx="8119354"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COORDINATION OF CHILD LABOUR IN:</a:t>
            </a:r>
            <a:endParaRPr/>
          </a:p>
        </p:txBody>
      </p:sp>
      <p:sp>
        <p:nvSpPr>
          <p:cNvPr id="281" name="Google Shape;281;p8"/>
          <p:cNvSpPr txBox="1">
            <a:spLocks noGrp="1"/>
          </p:cNvSpPr>
          <p:nvPr>
            <p:ph type="body" idx="2"/>
          </p:nvPr>
        </p:nvSpPr>
        <p:spPr>
          <a:xfrm>
            <a:off x="4100513" y="1469571"/>
            <a:ext cx="7300912" cy="252311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3"/>
              </a:buClr>
              <a:buSzPts val="3200"/>
              <a:buChar char="•"/>
            </a:pPr>
            <a:r>
              <a:rPr lang="en-GB" sz="3200"/>
              <a:t>Emergency preparedness </a:t>
            </a:r>
            <a:endParaRPr/>
          </a:p>
          <a:p>
            <a:pPr marL="228600" lvl="0" indent="-228600" algn="l" rtl="0">
              <a:lnSpc>
                <a:spcPct val="90000"/>
              </a:lnSpc>
              <a:spcBef>
                <a:spcPts val="1000"/>
              </a:spcBef>
              <a:spcAft>
                <a:spcPts val="0"/>
              </a:spcAft>
              <a:buClr>
                <a:schemeClr val="accent3"/>
              </a:buClr>
              <a:buSzPts val="3200"/>
              <a:buChar char="•"/>
            </a:pPr>
            <a:r>
              <a:rPr lang="en-GB" sz="3200"/>
              <a:t>Data and information management </a:t>
            </a:r>
            <a:endParaRPr sz="3200"/>
          </a:p>
          <a:p>
            <a:pPr marL="228600" lvl="0" indent="-228600" algn="l" rtl="0">
              <a:lnSpc>
                <a:spcPct val="90000"/>
              </a:lnSpc>
              <a:spcBef>
                <a:spcPts val="1000"/>
              </a:spcBef>
              <a:spcAft>
                <a:spcPts val="0"/>
              </a:spcAft>
              <a:buClr>
                <a:schemeClr val="accent3"/>
              </a:buClr>
              <a:buSzPts val="3200"/>
              <a:buChar char="•"/>
            </a:pPr>
            <a:r>
              <a:rPr lang="en-GB" sz="3200"/>
              <a:t>Strategic planning </a:t>
            </a:r>
            <a:endParaRPr/>
          </a:p>
          <a:p>
            <a:pPr marL="228600" lvl="0" indent="-228600" algn="l" rtl="0">
              <a:lnSpc>
                <a:spcPct val="90000"/>
              </a:lnSpc>
              <a:spcBef>
                <a:spcPts val="1000"/>
              </a:spcBef>
              <a:spcAft>
                <a:spcPts val="0"/>
              </a:spcAft>
              <a:buClr>
                <a:schemeClr val="accent3"/>
              </a:buClr>
              <a:buSzPts val="3200"/>
              <a:buChar char="•"/>
            </a:pPr>
            <a:r>
              <a:rPr lang="en-GB" sz="3200"/>
              <a:t>Supporting referral pathways</a:t>
            </a:r>
            <a:endParaRPr/>
          </a:p>
          <a:p>
            <a:pPr marL="228600" lvl="0" indent="-228600" algn="l" rtl="0">
              <a:lnSpc>
                <a:spcPct val="90000"/>
              </a:lnSpc>
              <a:spcBef>
                <a:spcPts val="1000"/>
              </a:spcBef>
              <a:spcAft>
                <a:spcPts val="0"/>
              </a:spcAft>
              <a:buClr>
                <a:schemeClr val="accent3"/>
              </a:buClr>
              <a:buSzPts val="3200"/>
              <a:buChar char="•"/>
            </a:pPr>
            <a:r>
              <a:rPr lang="en-GB" sz="3200"/>
              <a:t>Building capacity </a:t>
            </a:r>
            <a:endParaRPr/>
          </a:p>
          <a:p>
            <a:pPr marL="228600" lvl="0" indent="-228600" algn="l" rtl="0">
              <a:lnSpc>
                <a:spcPct val="90000"/>
              </a:lnSpc>
              <a:spcBef>
                <a:spcPts val="1000"/>
              </a:spcBef>
              <a:spcAft>
                <a:spcPts val="0"/>
              </a:spcAft>
              <a:buClr>
                <a:schemeClr val="accent3"/>
              </a:buClr>
              <a:buSzPts val="3200"/>
              <a:buChar char="•"/>
            </a:pPr>
            <a:r>
              <a:rPr lang="en-GB" sz="3200"/>
              <a:t>Measures to prevent child labour related to humanitarian action</a:t>
            </a:r>
            <a:endParaRPr sz="3200"/>
          </a:p>
          <a:p>
            <a:pPr marL="228600" lvl="0" indent="-25400" algn="l" rtl="0">
              <a:lnSpc>
                <a:spcPct val="90000"/>
              </a:lnSpc>
              <a:spcBef>
                <a:spcPts val="1000"/>
              </a:spcBef>
              <a:spcAft>
                <a:spcPts val="0"/>
              </a:spcAft>
              <a:buClr>
                <a:schemeClr val="accent3"/>
              </a:buClr>
              <a:buSzPts val="3200"/>
              <a:buNone/>
            </a:pPr>
            <a:endParaRPr sz="3200"/>
          </a:p>
        </p:txBody>
      </p:sp>
      <p:sp>
        <p:nvSpPr>
          <p:cNvPr id="282" name="Google Shape;282;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FUNCTIONS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body" idx="1"/>
          </p:nvPr>
        </p:nvSpPr>
        <p:spPr>
          <a:xfrm>
            <a:off x="4100513" y="576590"/>
            <a:ext cx="639375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3200"/>
              <a:buNone/>
            </a:pPr>
            <a:r>
              <a:rPr lang="en-GB"/>
              <a:t>COORDINATING CHILD LABOUR IN THE CONTEXT</a:t>
            </a:r>
            <a:endParaRPr/>
          </a:p>
        </p:txBody>
      </p:sp>
      <p:sp>
        <p:nvSpPr>
          <p:cNvPr id="289" name="Google Shape;289;p9"/>
          <p:cNvSpPr txBox="1">
            <a:spLocks noGrp="1"/>
          </p:cNvSpPr>
          <p:nvPr>
            <p:ph type="body" idx="2"/>
          </p:nvPr>
        </p:nvSpPr>
        <p:spPr>
          <a:xfrm>
            <a:off x="4100513" y="1846191"/>
            <a:ext cx="6949780" cy="392906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800"/>
              <a:buChar char="•"/>
            </a:pPr>
            <a:r>
              <a:rPr lang="en-GB" dirty="0">
                <a:latin typeface="Helvetica Neue"/>
                <a:ea typeface="Helvetica Neue"/>
                <a:cs typeface="Helvetica Neue"/>
                <a:sym typeface="Helvetica Neue"/>
              </a:rPr>
              <a:t>In 4 groups (of similar location/context).</a:t>
            </a:r>
            <a:endParaRPr dirty="0"/>
          </a:p>
          <a:p>
            <a:pPr marL="228600" lvl="0" indent="-228600" algn="l" rtl="0">
              <a:lnSpc>
                <a:spcPct val="90000"/>
              </a:lnSpc>
              <a:spcBef>
                <a:spcPts val="1000"/>
              </a:spcBef>
              <a:spcAft>
                <a:spcPts val="0"/>
              </a:spcAft>
              <a:buClr>
                <a:schemeClr val="accent4"/>
              </a:buClr>
              <a:buSzPts val="2800"/>
              <a:buChar char="•"/>
            </a:pPr>
            <a:r>
              <a:rPr lang="en-GB" dirty="0">
                <a:latin typeface="Helvetica Neue"/>
                <a:ea typeface="Helvetica Neue"/>
                <a:cs typeface="Helvetica Neue"/>
                <a:sym typeface="Helvetica Neue"/>
              </a:rPr>
              <a:t>Nominate someone to present record on the flipchart.</a:t>
            </a:r>
            <a:endParaRPr dirty="0"/>
          </a:p>
          <a:p>
            <a:pPr marL="228600" lvl="0" indent="-228600" algn="l" rtl="0">
              <a:lnSpc>
                <a:spcPct val="90000"/>
              </a:lnSpc>
              <a:spcBef>
                <a:spcPts val="1000"/>
              </a:spcBef>
              <a:spcAft>
                <a:spcPts val="0"/>
              </a:spcAft>
              <a:buClr>
                <a:schemeClr val="accent4"/>
              </a:buClr>
              <a:buSzPts val="2800"/>
              <a:buChar char="•"/>
            </a:pPr>
            <a:r>
              <a:rPr lang="en-GB" dirty="0">
                <a:latin typeface="Helvetica Neue"/>
                <a:ea typeface="Helvetica Neue"/>
                <a:cs typeface="Helvetica Neue"/>
                <a:sym typeface="Helvetica Neue"/>
              </a:rPr>
              <a:t>Discuss the coordination of child labour in your context. </a:t>
            </a:r>
            <a:endParaRPr dirty="0"/>
          </a:p>
          <a:p>
            <a:pPr marL="228600" lvl="0" indent="-228600" algn="l" rtl="0">
              <a:lnSpc>
                <a:spcPct val="90000"/>
              </a:lnSpc>
              <a:spcBef>
                <a:spcPts val="1000"/>
              </a:spcBef>
              <a:spcAft>
                <a:spcPts val="0"/>
              </a:spcAft>
              <a:buClr>
                <a:schemeClr val="accent4"/>
              </a:buClr>
              <a:buSzPts val="2800"/>
              <a:buChar char="•"/>
            </a:pPr>
            <a:r>
              <a:rPr lang="en-GB" dirty="0">
                <a:latin typeface="Helvetica Neue"/>
                <a:ea typeface="Helvetica Neue"/>
                <a:cs typeface="Helvetica Neue"/>
                <a:sym typeface="Helvetica Neue"/>
              </a:rPr>
              <a:t>Develop a list of positive and a list of negative aspects of how this is done. Focus on the issues, not the solutions. </a:t>
            </a:r>
            <a:endParaRPr dirty="0"/>
          </a:p>
          <a:p>
            <a:pPr marL="228600" lvl="0" indent="-228600" algn="l" rtl="0">
              <a:lnSpc>
                <a:spcPct val="90000"/>
              </a:lnSpc>
              <a:spcBef>
                <a:spcPts val="1000"/>
              </a:spcBef>
              <a:spcAft>
                <a:spcPts val="0"/>
              </a:spcAft>
              <a:buClr>
                <a:schemeClr val="accent4"/>
              </a:buClr>
              <a:buSzPts val="2800"/>
              <a:buChar char="•"/>
            </a:pPr>
            <a:r>
              <a:rPr lang="en-GB" dirty="0">
                <a:latin typeface="Helvetica Neue"/>
                <a:ea typeface="Helvetica Neue"/>
                <a:cs typeface="Helvetica Neue"/>
                <a:sym typeface="Helvetica Neue"/>
              </a:rPr>
              <a:t>Draw on your own experiences.</a:t>
            </a:r>
            <a:endParaRPr dirty="0"/>
          </a:p>
          <a:p>
            <a:pPr marL="228600" lvl="0" indent="-228600" algn="l" rtl="0">
              <a:lnSpc>
                <a:spcPct val="90000"/>
              </a:lnSpc>
              <a:spcBef>
                <a:spcPts val="1000"/>
              </a:spcBef>
              <a:spcAft>
                <a:spcPts val="0"/>
              </a:spcAft>
              <a:buClr>
                <a:schemeClr val="accent4"/>
              </a:buClr>
              <a:buSzPts val="2800"/>
              <a:buChar char="•"/>
            </a:pPr>
            <a:r>
              <a:rPr lang="en-GB" dirty="0">
                <a:latin typeface="Helvetica Neue"/>
                <a:ea typeface="Helvetica Neue"/>
                <a:cs typeface="Helvetica Neue"/>
                <a:sym typeface="Helvetica Neue"/>
              </a:rPr>
              <a:t>Share back in plenary. </a:t>
            </a:r>
            <a:endParaRPr dirty="0"/>
          </a:p>
          <a:p>
            <a:pPr marL="228600" lvl="0" indent="-50800" algn="l" rtl="0">
              <a:lnSpc>
                <a:spcPct val="90000"/>
              </a:lnSpc>
              <a:spcBef>
                <a:spcPts val="1000"/>
              </a:spcBef>
              <a:spcAft>
                <a:spcPts val="0"/>
              </a:spcAft>
              <a:buClr>
                <a:schemeClr val="accent4"/>
              </a:buClr>
              <a:buSzPts val="2800"/>
              <a:buNone/>
            </a:pPr>
            <a:endParaRPr dirty="0">
              <a:latin typeface="Helvetica Neue"/>
              <a:ea typeface="Helvetica Neue"/>
              <a:cs typeface="Helvetica Neue"/>
              <a:sym typeface="Helvetica Neue"/>
            </a:endParaRPr>
          </a:p>
        </p:txBody>
      </p:sp>
      <p:sp>
        <p:nvSpPr>
          <p:cNvPr id="290" name="Google Shape;290;p9"/>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ACTIVITY</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r>
              <a:rPr lang="en-GB"/>
              <a:t>PART 1</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pic>
        <p:nvPicPr>
          <p:cNvPr id="291" name="Google Shape;291;p9"/>
          <p:cNvPicPr preferRelativeResize="0"/>
          <p:nvPr/>
        </p:nvPicPr>
        <p:blipFill rotWithShape="1">
          <a:blip r:embed="rId3">
            <a:alphaModFix/>
          </a:blip>
          <a:srcRect/>
          <a:stretch/>
        </p:blipFill>
        <p:spPr>
          <a:xfrm>
            <a:off x="537395" y="2489200"/>
            <a:ext cx="1440292" cy="943200"/>
          </a:xfrm>
          <a:prstGeom prst="rect">
            <a:avLst/>
          </a:prstGeom>
          <a:noFill/>
          <a:ln>
            <a:noFill/>
          </a:ln>
        </p:spPr>
      </p:pic>
      <p:pic>
        <p:nvPicPr>
          <p:cNvPr id="292" name="Google Shape;292;p9"/>
          <p:cNvPicPr preferRelativeResize="0"/>
          <p:nvPr/>
        </p:nvPicPr>
        <p:blipFill rotWithShape="1">
          <a:blip r:embed="rId4">
            <a:alphaModFix/>
          </a:blip>
          <a:srcRect/>
          <a:stretch/>
        </p:blipFill>
        <p:spPr>
          <a:xfrm>
            <a:off x="8952236" y="-230217"/>
            <a:ext cx="3386757" cy="33867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2983</Words>
  <Application>Microsoft Office PowerPoint</Application>
  <PresentationFormat>Widescreen</PresentationFormat>
  <Paragraphs>200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Helvetica Neue</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COORDINATION STRUCTURE </vt:lpstr>
      <vt:lpstr>2. RELATIONSHIPS AND NETWORKS</vt:lpstr>
      <vt:lpstr>2. RELATIONSHIPS AND NETWORKS</vt:lpstr>
      <vt:lpstr>2. RELATIONSHIPS AND NETWORKS</vt:lpstr>
      <vt:lpstr>3. PREPAREDNESS ACTIONS</vt:lpstr>
      <vt:lpstr>4. RESPONSE ACTIONS</vt:lpstr>
      <vt:lpstr>PowerPoint Presentation</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Athena Berting</cp:lastModifiedBy>
  <cp:revision>5</cp:revision>
  <dcterms:created xsi:type="dcterms:W3CDTF">2017-12-20T18:51:03Z</dcterms:created>
  <dcterms:modified xsi:type="dcterms:W3CDTF">2022-02-16T04:35:03Z</dcterms:modified>
</cp:coreProperties>
</file>