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lnhACuwET3XFIUEZgDTgX9Enn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Explain that: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During rapid-onset emergencies or when access, time or resources are limited, initial rapid assessments can help provide useful information on the WFCL or elevated child labour risk factors to help inform key elements of planning such as the Humanitarian Needs Overview (HNO).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Another option is integrating child labour indicators into the wide variety of needs assessments that will take place in humanitarian contexts across relevant sectors such as child protection, education, food security and livelihoods to inform mid- to longer-term response planning. However, when access, time and dedicated resources are available, humanitarian actors should work together to initiate more in-depth assessment or research on child labour (specific types of) to inform comprehensive, long-term programming.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01" name="Google Shape;3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Explain that during primary data collection humanitarian actors should consider: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Whether child labour is a pre-existing concern. Where it is or there are known patterns of WFCL or risk factors, the WFCL and child labour should be integrated into all 3 assessment options.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Using proxy indicators can help provide information, prevent delays, and help set targets based on known associated or risk factors, such as children out of school, increased households in need of food security, presence of the WFCL.</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Making the most of cross or multi sector opportunities can be cost-effective, contribute to more comprehensive picture of child labour, and help build understanding and ownership of child labour across multiple sectors. As well as related humanitarian sectors such as child protection, gender-based violence, education, basic needs, early recovery, food security and livelihoods, cash and voucher assistance (CVA), and health. National child labour or household surveys, vulnerability assessments and Post-Disaster Needs Assessments (PDNA) all present opportunities.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Taking a coordinated approach to assessing child labour is recommended to improve the availability and quality of child labour data. Humanitarian coordination can help bring actors together during preparedness and response to develop coordinated child labour assessment frameworks.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If actors in humanitarian settings are not familiar with child labour assessments or research, it is important to seek support and technical assistance from actors who do. Humanitarian coordination structures are the best place to start to identify this expertise. </a:t>
            </a:r>
            <a:endParaRPr/>
          </a:p>
          <a:p>
            <a:pPr marL="171450" lvl="0" indent="-95250" algn="l" rtl="0">
              <a:spcBef>
                <a:spcPts val="0"/>
              </a:spcBef>
              <a:spcAft>
                <a:spcPts val="0"/>
              </a:spcAft>
              <a:buClr>
                <a:schemeClr val="dk1"/>
              </a:buClr>
              <a:buSzPts val="1200"/>
              <a:buFont typeface="Arial"/>
              <a:buNone/>
            </a:pPr>
            <a:endParaRPr/>
          </a:p>
        </p:txBody>
      </p:sp>
      <p:sp>
        <p:nvSpPr>
          <p:cNvPr id="323" name="Google Shape;3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t>
            </a:r>
            <a:r>
              <a:rPr lang="en-GB" sz="1100"/>
              <a:t>Considerations on child labour, children’s work and WCFL can be retrieved asking questions e.g., questions on sexual violence, psychosocial distress, dangers &amp; injuries, education, family separation.  Use of questions on why/where and how children face difficulties may be useful to this effect. </a:t>
            </a:r>
            <a:endParaRPr sz="1100"/>
          </a:p>
          <a:p>
            <a:pPr marL="0" lvl="0" indent="0" algn="l" rtl="0">
              <a:spcBef>
                <a:spcPts val="0"/>
              </a:spcBef>
              <a:spcAft>
                <a:spcPts val="0"/>
              </a:spcAft>
              <a:buNone/>
            </a:pPr>
            <a:endParaRPr/>
          </a:p>
        </p:txBody>
      </p:sp>
      <p:sp>
        <p:nvSpPr>
          <p:cNvPr id="352" name="Google Shape;35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Explain that </a:t>
            </a:r>
            <a:r>
              <a:rPr lang="en-GB" sz="1200">
                <a:solidFill>
                  <a:schemeClr val="dk1"/>
                </a:solidFill>
                <a:latin typeface="Calibri"/>
                <a:ea typeface="Calibri"/>
                <a:cs typeface="Calibri"/>
                <a:sym typeface="Calibri"/>
              </a:rPr>
              <a:t>indicators on child labour should prioritise identifying the </a:t>
            </a:r>
            <a:r>
              <a:rPr lang="en-GB" sz="1200" b="1">
                <a:solidFill>
                  <a:schemeClr val="dk1"/>
                </a:solidFill>
                <a:latin typeface="Calibri"/>
                <a:ea typeface="Calibri"/>
                <a:cs typeface="Calibri"/>
                <a:sym typeface="Calibri"/>
              </a:rPr>
              <a:t>age of working children </a:t>
            </a:r>
            <a:r>
              <a:rPr lang="en-GB" sz="1200">
                <a:solidFill>
                  <a:schemeClr val="dk1"/>
                </a:solidFill>
                <a:latin typeface="Calibri"/>
                <a:ea typeface="Calibri"/>
                <a:cs typeface="Calibri"/>
                <a:sym typeface="Calibri"/>
              </a:rPr>
              <a:t>as this</a:t>
            </a:r>
            <a:r>
              <a:rPr lang="en-GB" sz="1200" b="1">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helps determine how many working children have reached the legal age of light or decent work, or those who are too young to work and therefore in child labour, remember age is one of the biggest determinants of child labour, </a:t>
            </a:r>
            <a:r>
              <a:rPr lang="en-GB" sz="1200" b="1">
                <a:solidFill>
                  <a:schemeClr val="dk1"/>
                </a:solidFill>
                <a:latin typeface="Calibri"/>
                <a:ea typeface="Calibri"/>
                <a:cs typeface="Calibri"/>
                <a:sym typeface="Calibri"/>
              </a:rPr>
              <a:t>the days and hours of work</a:t>
            </a:r>
            <a:r>
              <a:rPr lang="en-GB" sz="1200">
                <a:solidFill>
                  <a:schemeClr val="dk1"/>
                </a:solidFill>
                <a:latin typeface="Calibri"/>
                <a:ea typeface="Calibri"/>
                <a:cs typeface="Calibri"/>
                <a:sym typeface="Calibri"/>
              </a:rPr>
              <a:t> per week and the </a:t>
            </a:r>
            <a:r>
              <a:rPr lang="en-GB" sz="1200" b="1">
                <a:solidFill>
                  <a:schemeClr val="dk1"/>
                </a:solidFill>
                <a:latin typeface="Calibri"/>
                <a:ea typeface="Calibri"/>
                <a:cs typeface="Calibri"/>
                <a:sym typeface="Calibri"/>
              </a:rPr>
              <a:t>tasks, nature and conditions of the work</a:t>
            </a:r>
            <a:r>
              <a:rPr lang="en-GB" sz="1200">
                <a:solidFill>
                  <a:schemeClr val="dk1"/>
                </a:solidFill>
                <a:latin typeface="Calibri"/>
                <a:ea typeface="Calibri"/>
                <a:cs typeface="Calibri"/>
                <a:sym typeface="Calibri"/>
              </a:rPr>
              <a:t> which both help determine whether work is acceptable for the age of the child, classified as child labour or is hazardous.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Whether working children are attending school </a:t>
            </a:r>
            <a:r>
              <a:rPr lang="en-GB" sz="1200">
                <a:solidFill>
                  <a:schemeClr val="dk1"/>
                </a:solidFill>
                <a:latin typeface="Calibri"/>
                <a:ea typeface="Calibri"/>
                <a:cs typeface="Calibri"/>
                <a:sym typeface="Calibri"/>
              </a:rPr>
              <a:t>helps to determine whether work is negatively affecting education, which is another big determinant of child labour. Remember these are all closely linked with the definition of child labour.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Explain that other important factors to consider in the context might include gender, disability or health status, displacement status or separation status that can all influence or increase exposure to child labour, and a more detailed information which helps provides a complete picture</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61" name="Google Shape;3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This slide shows a few indicators that would help indicate the impact of crisis on child labour, there are many more available in the WWNK tool of the Child Labour Toolkit. </a:t>
            </a:r>
            <a:endParaRPr/>
          </a:p>
        </p:txBody>
      </p:sp>
      <p:sp>
        <p:nvSpPr>
          <p:cNvPr id="373" name="Google Shape;37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2"/>
                </a:solidFill>
              </a:rPr>
              <a:t>Suggestions : might be good to include some recommendation around</a:t>
            </a:r>
            <a:endParaRPr>
              <a:solidFill>
                <a:schemeClr val="accent2"/>
              </a:solidFill>
            </a:endParaRPr>
          </a:p>
          <a:p>
            <a:pPr marL="457200" lvl="0" indent="-317500" algn="l" rtl="0">
              <a:spcBef>
                <a:spcPts val="0"/>
              </a:spcBef>
              <a:spcAft>
                <a:spcPts val="0"/>
              </a:spcAft>
              <a:buClr>
                <a:schemeClr val="accent2"/>
              </a:buClr>
              <a:buSzPts val="1400"/>
              <a:buChar char="-"/>
            </a:pPr>
            <a:r>
              <a:rPr lang="en-GB">
                <a:solidFill>
                  <a:schemeClr val="accent2"/>
                </a:solidFill>
              </a:rPr>
              <a:t>Formulating neutral/objective questions</a:t>
            </a:r>
            <a:endParaRPr>
              <a:solidFill>
                <a:schemeClr val="accent2"/>
              </a:solidFill>
            </a:endParaRPr>
          </a:p>
          <a:p>
            <a:pPr marL="457200" lvl="0" indent="-317500" algn="l" rtl="0">
              <a:spcBef>
                <a:spcPts val="0"/>
              </a:spcBef>
              <a:spcAft>
                <a:spcPts val="0"/>
              </a:spcAft>
              <a:buClr>
                <a:schemeClr val="accent2"/>
              </a:buClr>
              <a:buSzPts val="1400"/>
              <a:buChar char="-"/>
            </a:pPr>
            <a:r>
              <a:rPr lang="en-GB">
                <a:solidFill>
                  <a:schemeClr val="accent2"/>
                </a:solidFill>
              </a:rPr>
              <a:t>Using closed question for ease of use//open if the sample is small, you’re in the beginning of your assessment, etc… </a:t>
            </a:r>
            <a:endParaRPr>
              <a:solidFill>
                <a:schemeClr val="accent2"/>
              </a:solidFill>
            </a:endParaRPr>
          </a:p>
          <a:p>
            <a:pPr marL="457200" lvl="0" indent="-317500" algn="l" rtl="0">
              <a:spcBef>
                <a:spcPts val="0"/>
              </a:spcBef>
              <a:spcAft>
                <a:spcPts val="0"/>
              </a:spcAft>
              <a:buClr>
                <a:schemeClr val="accent2"/>
              </a:buClr>
              <a:buSzPts val="1400"/>
              <a:buChar char="-"/>
            </a:pPr>
            <a:r>
              <a:rPr lang="en-GB">
                <a:solidFill>
                  <a:schemeClr val="accent2"/>
                </a:solidFill>
              </a:rPr>
              <a:t>Clarifying that each type of respondent (parents, children, other com members) will have a different tool to fill </a:t>
            </a:r>
            <a:endParaRPr>
              <a:solidFill>
                <a:schemeClr val="accent2"/>
              </a:solidFill>
            </a:endParaRPr>
          </a:p>
        </p:txBody>
      </p:sp>
      <p:sp>
        <p:nvSpPr>
          <p:cNvPr id="382" name="Google Shape;3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Explain that: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Understanding and agreement should be reached on locally used terms and concepts of children’s work and child labour, because these will impact how participants recognise and respond to questions. For instance, the term “domestic labour” may be less common than terms like “house boy/girl” or a “home helper”. Similarly, children working within their family can be regarded as “helping” rather than “working”. Or if children are working to pay off debt (e.g., bonded labour) or in exchange for goods, this may not be reported or regarded as work.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Where literacy levels are low questions must not be over complicated, questions should be translated and tested with responders and local enumerators to ensure they understand questions or for instance are able to calculate the number of hours per week worked by a child.</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many issues surrounding child labour may be considered sensitive within communities, data collection should be treated with high levels of care. Identifying topics which are considered sensitive or may place children and their families at greater risk of harm, particularly where conflict, personal security or access may influence results, is a priority. Also ensure the identifies of children are protected in data collection methodologies and tools and prevent bias, stigma and discrimination of children in the (the worst forms of) child labour. One way of working around sensitive topics is to ask households questions in more general terms about work or child labour within the community rather than within the household. Another may be to train and use people who are known to the informants or have existing relationships with children through service delivery, as data collectors.  </a:t>
            </a:r>
            <a:endParaRPr/>
          </a:p>
          <a:p>
            <a:pPr marL="171450" lvl="0" indent="-95250" algn="l" rtl="0">
              <a:spcBef>
                <a:spcPts val="0"/>
              </a:spcBef>
              <a:spcAft>
                <a:spcPts val="0"/>
              </a:spcAft>
              <a:buClr>
                <a:schemeClr val="dk1"/>
              </a:buClr>
              <a:buSzPts val="1200"/>
              <a:buFont typeface="Arial"/>
              <a:buNone/>
            </a:pPr>
            <a:endParaRPr/>
          </a:p>
        </p:txBody>
      </p:sp>
      <p:sp>
        <p:nvSpPr>
          <p:cNvPr id="399" name="Google Shape;39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Globally child labour is prevalent within household units in domestic and agricultural work. Gender and age-responsive data collection should focus on paid and unpaid, tasks and activities, inside and outside the home, collecting information on how children (girls and boys) spend their time, on work, domestic chores, caregiving, agriculture, and other domestic tasks. Be careful that focusing on only one type of child labour or the formal sector for instance may exclude other (worst) forms of child labour or vulnerable groups. It is important to capture data about both the formal and informal economy to ensure unregulated sectors are covered and work that may other be under-reported is obtained.</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Suitable tools and methodologies, include </a:t>
            </a:r>
            <a:endParaRPr/>
          </a:p>
          <a:p>
            <a:pPr marL="628650" lvl="1" indent="-171450" algn="l" rtl="0">
              <a:spcBef>
                <a:spcPts val="0"/>
              </a:spcBef>
              <a:spcAft>
                <a:spcPts val="0"/>
              </a:spcAft>
              <a:buClr>
                <a:schemeClr val="dk1"/>
              </a:buClr>
              <a:buSzPts val="1200"/>
              <a:buFont typeface="Courier New"/>
              <a:buChar char="o"/>
            </a:pPr>
            <a:r>
              <a:rPr lang="en-GB" sz="1200">
                <a:solidFill>
                  <a:schemeClr val="dk1"/>
                </a:solidFill>
                <a:latin typeface="Calibri"/>
                <a:ea typeface="Calibri"/>
                <a:cs typeface="Calibri"/>
                <a:sym typeface="Calibri"/>
              </a:rPr>
              <a:t>Direct observation to assess children’s places of work and identify potential hazards and risks; triangulating data between secondary data review, primary data collection, anecdotal evidence, organisational data and media reports. </a:t>
            </a:r>
            <a:endParaRPr/>
          </a:p>
          <a:p>
            <a:pPr marL="628650" lvl="1" indent="-171450" algn="l" rtl="0">
              <a:spcBef>
                <a:spcPts val="0"/>
              </a:spcBef>
              <a:spcAft>
                <a:spcPts val="0"/>
              </a:spcAft>
              <a:buClr>
                <a:schemeClr val="dk1"/>
              </a:buClr>
              <a:buSzPts val="1200"/>
              <a:buFont typeface="Courier New"/>
              <a:buChar char="o"/>
            </a:pPr>
            <a:r>
              <a:rPr lang="en-GB" sz="1200">
                <a:solidFill>
                  <a:schemeClr val="dk1"/>
                </a:solidFill>
                <a:latin typeface="Calibri"/>
                <a:ea typeface="Calibri"/>
                <a:cs typeface="Calibri"/>
                <a:sym typeface="Calibri"/>
              </a:rPr>
              <a:t>Tools which collect and analyse data by sex, age and disability, and around the compulsory age for education and the minimum age of work.</a:t>
            </a:r>
            <a:endParaRPr/>
          </a:p>
          <a:p>
            <a:pPr marL="628650" lvl="1" indent="-171450" algn="l" rtl="0">
              <a:spcBef>
                <a:spcPts val="0"/>
              </a:spcBef>
              <a:spcAft>
                <a:spcPts val="0"/>
              </a:spcAft>
              <a:buClr>
                <a:schemeClr val="dk1"/>
              </a:buClr>
              <a:buSzPts val="1200"/>
              <a:buFont typeface="Courier New"/>
              <a:buChar char="o"/>
            </a:pPr>
            <a:r>
              <a:rPr lang="en-GB" sz="1200">
                <a:solidFill>
                  <a:schemeClr val="dk1"/>
                </a:solidFill>
                <a:latin typeface="Calibri"/>
                <a:ea typeface="Calibri"/>
                <a:cs typeface="Calibri"/>
                <a:sym typeface="Calibri"/>
              </a:rPr>
              <a:t>Suitable sampling methods are needed which are inclusive of the most vulnerable populations. As random sampling can lead to the exclusion of children and families who are most vulnerable to child labour, statistically robust yet non-conventional sampling methods should be considered such as respondent-driven sampling, time location sampling, network scale-up sampling or capture-recapture sampling to prevent the exclusion of marginalised group.</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Data collectors need a solid understanding of child labour concepts, training should cover terms and definitions used in the assessment including local interpretations, interpreting and recording accurate responses, calculating children’s participation in work such the hours they work per week, as well as the ability to explain the terms and definitions being used in the assessment to participants. </a:t>
            </a:r>
            <a:r>
              <a:rPr lang="en-GB" sz="1200">
                <a:solidFill>
                  <a:schemeClr val="accent2"/>
                </a:solidFill>
                <a:latin typeface="Calibri"/>
                <a:ea typeface="Calibri"/>
                <a:cs typeface="Calibri"/>
                <a:sym typeface="Calibri"/>
              </a:rPr>
              <a:t>Suggestion </a:t>
            </a:r>
            <a:r>
              <a:rPr lang="en-GB" sz="1200">
                <a:solidFill>
                  <a:schemeClr val="dk1"/>
                </a:solidFill>
                <a:latin typeface="Calibri"/>
                <a:ea typeface="Calibri"/>
                <a:cs typeface="Calibri"/>
                <a:sym typeface="Calibri"/>
              </a:rPr>
              <a:t>: </a:t>
            </a:r>
            <a:r>
              <a:rPr lang="en-GB">
                <a:solidFill>
                  <a:srgbClr val="FF9900"/>
                </a:solidFill>
              </a:rPr>
              <a:t>Enumerators also have to be trained on safeguarding and referral protocols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Data gathering should be as complete and reliable as possible, overcoming potential challenges. For instance, the exclusion of vulnerable children from data collection e.g. those living on the streets, in alternative care or at their place of work, in seasonal agricultural.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Parents may also give incomplete or unreliable information either because they do not know what their children do at work, or they do not want to disclose the true nature of their children’s work, as it is known to be illegal, sensitive or taboo within the community. Triangulating information given by adult family members with information given by children and adolescents; ensuring household-level collection efforts do not exclude children in the most vulnerable households such as those on the streets or in alternative care, or by not asking specific questions about child labour in the household directly but asking more general questions about the activities carried out by each member of the household and for how long each week. It is also important to consider how the timing of data collection may affect reporting on child labour particularly in rural or agricultural communities where child labour is tied to seasonal events such as harvesting periods or periods of flooding or drought.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a:solidFill>
                  <a:srgbClr val="FF9900"/>
                </a:solidFill>
              </a:rPr>
              <a:t>Suggestion here : triangulate also by meeting with teachers (if there is a school) or local leads who know the families. </a:t>
            </a:r>
            <a:endParaRPr>
              <a:solidFill>
                <a:srgbClr val="FF9900"/>
              </a:solidFill>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p:txBody>
      </p:sp>
      <p:sp>
        <p:nvSpPr>
          <p:cNvPr id="409" name="Google Shape;40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Explain that </a:t>
            </a:r>
            <a:r>
              <a:rPr lang="en-GB" sz="1200">
                <a:solidFill>
                  <a:schemeClr val="dk1"/>
                </a:solidFill>
                <a:latin typeface="Calibri"/>
                <a:ea typeface="Calibri"/>
                <a:cs typeface="Calibri"/>
                <a:sym typeface="Calibri"/>
              </a:rPr>
              <a:t>the first consideration is whether it is essential to directly involve children. While information provided by working children tends to be completer and more reliable than that given by adult members of the household. Collecting information can put working children and their families at risk, particularly when children are in the WFCL, or they are not able to meet their basic needs. Risks also arise around duplication and assessment fatigue, trust between service providers and affected communities. Where data collection with children is the only way to obtain reliable data – for example, about the nature and conditions of children’s work, it must be carefully considered so that it is done in an ethical and empowering way using suitable methodologies to capture the experiences and observations of working children, such as individual interviews or child-friendly activities such as focus group discussions, body mapping, participatory ranking tools, risk mapping. The key ethics are of course those which are already familiar to us in humanitarian action. </a:t>
            </a:r>
            <a:endParaRPr/>
          </a:p>
        </p:txBody>
      </p:sp>
      <p:sp>
        <p:nvSpPr>
          <p:cNvPr id="419" name="Google Shape;41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p>
        </p:txBody>
      </p:sp>
      <p:sp>
        <p:nvSpPr>
          <p:cNvPr id="246" name="Google Shape;2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 the WWNK in the toolkit are structured around the socio-economic model. The individual level focuses on information to identify vulnerability to child labour, access to basic needs and services, hopes and aspirations, at the level of families and caregivers the risk and protective factors at the level of caregivers and the family, at the community level the risk and protective factors in the community environment, social norms and community services, at society level the laws, policies, legislation, services and enabling environment including the humanitarian context crises profile’s and response capacity.    </a:t>
            </a:r>
            <a:endParaRPr/>
          </a:p>
          <a:p>
            <a:pPr marL="0" lvl="0" indent="0" algn="l" rtl="0">
              <a:spcBef>
                <a:spcPts val="0"/>
              </a:spcBef>
              <a:spcAft>
                <a:spcPts val="0"/>
              </a:spcAft>
              <a:buNone/>
            </a:pPr>
            <a:endParaRPr/>
          </a:p>
        </p:txBody>
      </p:sp>
      <p:sp>
        <p:nvSpPr>
          <p:cNvPr id="278" name="Google Shape;27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6"/>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6"/>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26"/>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6"/>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69"/>
        <p:cNvGrpSpPr/>
        <p:nvPr/>
      </p:nvGrpSpPr>
      <p:grpSpPr>
        <a:xfrm>
          <a:off x="0" y="0"/>
          <a:ext cx="0" cy="0"/>
          <a:chOff x="0" y="0"/>
          <a:chExt cx="0" cy="0"/>
        </a:xfrm>
      </p:grpSpPr>
      <p:sp>
        <p:nvSpPr>
          <p:cNvPr id="70" name="Google Shape;7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5"/>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72" name="Google Shape;72;p35"/>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3" name="Google Shape;73;p3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76"/>
        <p:cNvGrpSpPr/>
        <p:nvPr/>
      </p:nvGrpSpPr>
      <p:grpSpPr>
        <a:xfrm>
          <a:off x="0" y="0"/>
          <a:ext cx="0" cy="0"/>
          <a:chOff x="0" y="0"/>
          <a:chExt cx="0" cy="0"/>
        </a:xfrm>
      </p:grpSpPr>
      <p:sp>
        <p:nvSpPr>
          <p:cNvPr id="77" name="Google Shape;77;p3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8" name="Google Shape;78;p36"/>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79" name="Google Shape;79;p36"/>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36"/>
          <p:cNvSpPr>
            <a:spLocks noGrp="1"/>
          </p:cNvSpPr>
          <p:nvPr>
            <p:ph type="pic" idx="2"/>
          </p:nvPr>
        </p:nvSpPr>
        <p:spPr>
          <a:xfrm>
            <a:off x="0" y="0"/>
            <a:ext cx="4340225" cy="6858000"/>
          </a:xfrm>
          <a:prstGeom prst="rect">
            <a:avLst/>
          </a:prstGeom>
          <a:noFill/>
          <a:ln>
            <a:noFill/>
          </a:ln>
        </p:spPr>
      </p:sp>
      <p:sp>
        <p:nvSpPr>
          <p:cNvPr id="81" name="Google Shape;81;p3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82"/>
        <p:cNvGrpSpPr/>
        <p:nvPr/>
      </p:nvGrpSpPr>
      <p:grpSpPr>
        <a:xfrm>
          <a:off x="0" y="0"/>
          <a:ext cx="0" cy="0"/>
          <a:chOff x="0" y="0"/>
          <a:chExt cx="0" cy="0"/>
        </a:xfrm>
      </p:grpSpPr>
      <p:sp>
        <p:nvSpPr>
          <p:cNvPr id="83" name="Google Shape;83;p37"/>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4" name="Google Shape;84;p37"/>
          <p:cNvGrpSpPr/>
          <p:nvPr/>
        </p:nvGrpSpPr>
        <p:grpSpPr>
          <a:xfrm>
            <a:off x="-208788" y="0"/>
            <a:ext cx="12609576" cy="2174490"/>
            <a:chOff x="0" y="5043119"/>
            <a:chExt cx="12192000" cy="1814883"/>
          </a:xfrm>
        </p:grpSpPr>
        <p:pic>
          <p:nvPicPr>
            <p:cNvPr id="85" name="Google Shape;85;p3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86" name="Google Shape;86;p37"/>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87" name="Google Shape;87;p3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88" name="Google Shape;88;p3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7" name="Google Shape;97;p38"/>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98" name="Google Shape;98;p38"/>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8"/>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1"/>
        <p:cNvGrpSpPr/>
        <p:nvPr/>
      </p:nvGrpSpPr>
      <p:grpSpPr>
        <a:xfrm>
          <a:off x="0" y="0"/>
          <a:ext cx="0" cy="0"/>
          <a:chOff x="0" y="0"/>
          <a:chExt cx="0" cy="0"/>
        </a:xfrm>
      </p:grpSpPr>
      <p:sp>
        <p:nvSpPr>
          <p:cNvPr id="102" name="Google Shape;102;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3" name="Google Shape;103;p39"/>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4" name="Google Shape;104;p39"/>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9"/>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9"/>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07"/>
        <p:cNvGrpSpPr/>
        <p:nvPr/>
      </p:nvGrpSpPr>
      <p:grpSpPr>
        <a:xfrm>
          <a:off x="0" y="0"/>
          <a:ext cx="0" cy="0"/>
          <a:chOff x="0" y="0"/>
          <a:chExt cx="0" cy="0"/>
        </a:xfrm>
      </p:grpSpPr>
      <p:sp>
        <p:nvSpPr>
          <p:cNvPr id="108" name="Google Shape;10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40"/>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110" name="Google Shape;110;p40"/>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111" name="Google Shape;111;p4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114"/>
        <p:cNvGrpSpPr/>
        <p:nvPr/>
      </p:nvGrpSpPr>
      <p:grpSpPr>
        <a:xfrm>
          <a:off x="0" y="0"/>
          <a:ext cx="0" cy="0"/>
          <a:chOff x="0" y="0"/>
          <a:chExt cx="0" cy="0"/>
        </a:xfrm>
      </p:grpSpPr>
      <p:sp>
        <p:nvSpPr>
          <p:cNvPr id="115" name="Google Shape;1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41"/>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117" name="Google Shape;117;p41"/>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118" name="Google Shape;118;p4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21"/>
        <p:cNvGrpSpPr/>
        <p:nvPr/>
      </p:nvGrpSpPr>
      <p:grpSpPr>
        <a:xfrm>
          <a:off x="0" y="0"/>
          <a:ext cx="0" cy="0"/>
          <a:chOff x="0" y="0"/>
          <a:chExt cx="0" cy="0"/>
        </a:xfrm>
      </p:grpSpPr>
      <p:sp>
        <p:nvSpPr>
          <p:cNvPr id="122" name="Google Shape;122;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2"/>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24" name="Google Shape;124;p42"/>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2"/>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127"/>
        <p:cNvGrpSpPr/>
        <p:nvPr/>
      </p:nvGrpSpPr>
      <p:grpSpPr>
        <a:xfrm>
          <a:off x="0" y="0"/>
          <a:ext cx="0" cy="0"/>
          <a:chOff x="0" y="0"/>
          <a:chExt cx="0" cy="0"/>
        </a:xfrm>
      </p:grpSpPr>
      <p:grpSp>
        <p:nvGrpSpPr>
          <p:cNvPr id="128" name="Google Shape;128;p43"/>
          <p:cNvGrpSpPr/>
          <p:nvPr/>
        </p:nvGrpSpPr>
        <p:grpSpPr>
          <a:xfrm>
            <a:off x="0" y="5303520"/>
            <a:ext cx="12192000" cy="1639827"/>
            <a:chOff x="0" y="5303520"/>
            <a:chExt cx="12192000" cy="1639827"/>
          </a:xfrm>
        </p:grpSpPr>
        <p:pic>
          <p:nvPicPr>
            <p:cNvPr id="129" name="Google Shape;129;p43"/>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3"/>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3"/>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3"/>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34"/>
        <p:cNvGrpSpPr/>
        <p:nvPr/>
      </p:nvGrpSpPr>
      <p:grpSpPr>
        <a:xfrm>
          <a:off x="0" y="0"/>
          <a:ext cx="0" cy="0"/>
          <a:chOff x="0" y="0"/>
          <a:chExt cx="0" cy="0"/>
        </a:xfrm>
      </p:grpSpPr>
      <p:grpSp>
        <p:nvGrpSpPr>
          <p:cNvPr id="135" name="Google Shape;135;p44"/>
          <p:cNvGrpSpPr/>
          <p:nvPr/>
        </p:nvGrpSpPr>
        <p:grpSpPr>
          <a:xfrm>
            <a:off x="0" y="5303520"/>
            <a:ext cx="12192000" cy="1639827"/>
            <a:chOff x="0" y="5303520"/>
            <a:chExt cx="12192000" cy="1639827"/>
          </a:xfrm>
        </p:grpSpPr>
        <p:pic>
          <p:nvPicPr>
            <p:cNvPr id="136" name="Google Shape;136;p44"/>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7" name="Google Shape;137;p44"/>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8" name="Google Shape;138;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44"/>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4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7"/>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7"/>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41"/>
        <p:cNvGrpSpPr/>
        <p:nvPr/>
      </p:nvGrpSpPr>
      <p:grpSpPr>
        <a:xfrm>
          <a:off x="0" y="0"/>
          <a:ext cx="0" cy="0"/>
          <a:chOff x="0" y="0"/>
          <a:chExt cx="0" cy="0"/>
        </a:xfrm>
      </p:grpSpPr>
      <p:sp>
        <p:nvSpPr>
          <p:cNvPr id="142" name="Google Shape;14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5"/>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5"/>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5" name="Google Shape;145;p45"/>
          <p:cNvGrpSpPr/>
          <p:nvPr/>
        </p:nvGrpSpPr>
        <p:grpSpPr>
          <a:xfrm>
            <a:off x="0" y="5303520"/>
            <a:ext cx="12192000" cy="1639827"/>
            <a:chOff x="0" y="5303520"/>
            <a:chExt cx="12192000" cy="1639827"/>
          </a:xfrm>
        </p:grpSpPr>
        <p:pic>
          <p:nvPicPr>
            <p:cNvPr id="146" name="Google Shape;146;p45"/>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7" name="Google Shape;147;p45"/>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48"/>
        <p:cNvGrpSpPr/>
        <p:nvPr/>
      </p:nvGrpSpPr>
      <p:grpSpPr>
        <a:xfrm>
          <a:off x="0" y="0"/>
          <a:ext cx="0" cy="0"/>
          <a:chOff x="0" y="0"/>
          <a:chExt cx="0" cy="0"/>
        </a:xfrm>
      </p:grpSpPr>
      <p:grpSp>
        <p:nvGrpSpPr>
          <p:cNvPr id="149" name="Google Shape;149;p46"/>
          <p:cNvGrpSpPr/>
          <p:nvPr/>
        </p:nvGrpSpPr>
        <p:grpSpPr>
          <a:xfrm>
            <a:off x="0" y="5303520"/>
            <a:ext cx="12192000" cy="1639827"/>
            <a:chOff x="0" y="5303520"/>
            <a:chExt cx="12192000" cy="1639827"/>
          </a:xfrm>
        </p:grpSpPr>
        <p:pic>
          <p:nvPicPr>
            <p:cNvPr id="150" name="Google Shape;150;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51" name="Google Shape;151;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52" name="Google Shape;152;p46"/>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6"/>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55"/>
        <p:cNvGrpSpPr/>
        <p:nvPr/>
      </p:nvGrpSpPr>
      <p:grpSpPr>
        <a:xfrm>
          <a:off x="0" y="0"/>
          <a:ext cx="0" cy="0"/>
          <a:chOff x="0" y="0"/>
          <a:chExt cx="0" cy="0"/>
        </a:xfrm>
      </p:grpSpPr>
      <p:sp>
        <p:nvSpPr>
          <p:cNvPr id="156" name="Google Shape;156;p4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7" name="Google Shape;157;p47"/>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58" name="Google Shape;158;p47"/>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47"/>
          <p:cNvSpPr>
            <a:spLocks noGrp="1"/>
          </p:cNvSpPr>
          <p:nvPr>
            <p:ph type="pic" idx="2"/>
          </p:nvPr>
        </p:nvSpPr>
        <p:spPr>
          <a:xfrm>
            <a:off x="0" y="0"/>
            <a:ext cx="4340225" cy="6858000"/>
          </a:xfrm>
          <a:prstGeom prst="rect">
            <a:avLst/>
          </a:prstGeom>
          <a:noFill/>
          <a:ln>
            <a:noFill/>
          </a:ln>
        </p:spPr>
      </p:sp>
      <p:sp>
        <p:nvSpPr>
          <p:cNvPr id="160" name="Google Shape;160;p4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61"/>
        <p:cNvGrpSpPr/>
        <p:nvPr/>
      </p:nvGrpSpPr>
      <p:grpSpPr>
        <a:xfrm>
          <a:off x="0" y="0"/>
          <a:ext cx="0" cy="0"/>
          <a:chOff x="0" y="0"/>
          <a:chExt cx="0" cy="0"/>
        </a:xfrm>
      </p:grpSpPr>
      <p:sp>
        <p:nvSpPr>
          <p:cNvPr id="162" name="Google Shape;162;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3" name="Google Shape;163;p48"/>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64" name="Google Shape;164;p48"/>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48"/>
          <p:cNvSpPr>
            <a:spLocks noGrp="1"/>
          </p:cNvSpPr>
          <p:nvPr>
            <p:ph type="pic" idx="2"/>
          </p:nvPr>
        </p:nvSpPr>
        <p:spPr>
          <a:xfrm>
            <a:off x="0" y="0"/>
            <a:ext cx="4340225" cy="6858000"/>
          </a:xfrm>
          <a:prstGeom prst="rect">
            <a:avLst/>
          </a:prstGeom>
          <a:noFill/>
          <a:ln>
            <a:noFill/>
          </a:ln>
        </p:spPr>
      </p:sp>
      <p:sp>
        <p:nvSpPr>
          <p:cNvPr id="166" name="Google Shape;166;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67"/>
        <p:cNvGrpSpPr/>
        <p:nvPr/>
      </p:nvGrpSpPr>
      <p:grpSpPr>
        <a:xfrm>
          <a:off x="0" y="0"/>
          <a:ext cx="0" cy="0"/>
          <a:chOff x="0" y="0"/>
          <a:chExt cx="0" cy="0"/>
        </a:xfrm>
      </p:grpSpPr>
      <p:sp>
        <p:nvSpPr>
          <p:cNvPr id="168" name="Google Shape;168;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9" name="Google Shape;169;p49"/>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70" name="Google Shape;170;p49"/>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49"/>
          <p:cNvSpPr>
            <a:spLocks noGrp="1"/>
          </p:cNvSpPr>
          <p:nvPr>
            <p:ph type="pic" idx="2"/>
          </p:nvPr>
        </p:nvSpPr>
        <p:spPr>
          <a:xfrm>
            <a:off x="0" y="0"/>
            <a:ext cx="4340225" cy="6858000"/>
          </a:xfrm>
          <a:prstGeom prst="rect">
            <a:avLst/>
          </a:prstGeom>
          <a:noFill/>
          <a:ln>
            <a:noFill/>
          </a:ln>
        </p:spPr>
      </p:sp>
      <p:sp>
        <p:nvSpPr>
          <p:cNvPr id="172" name="Google Shape;172;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73"/>
        <p:cNvGrpSpPr/>
        <p:nvPr/>
      </p:nvGrpSpPr>
      <p:grpSpPr>
        <a:xfrm>
          <a:off x="0" y="0"/>
          <a:ext cx="0" cy="0"/>
          <a:chOff x="0" y="0"/>
          <a:chExt cx="0" cy="0"/>
        </a:xfrm>
      </p:grpSpPr>
      <p:sp>
        <p:nvSpPr>
          <p:cNvPr id="174" name="Google Shape;174;p50"/>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5" name="Google Shape;175;p50"/>
          <p:cNvGrpSpPr/>
          <p:nvPr/>
        </p:nvGrpSpPr>
        <p:grpSpPr>
          <a:xfrm>
            <a:off x="-208788" y="0"/>
            <a:ext cx="12609576" cy="2174490"/>
            <a:chOff x="0" y="5043119"/>
            <a:chExt cx="12192000" cy="1814883"/>
          </a:xfrm>
        </p:grpSpPr>
        <p:pic>
          <p:nvPicPr>
            <p:cNvPr id="176" name="Google Shape;176;p5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7" name="Google Shape;177;p50"/>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8" name="Google Shape;178;p5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9" name="Google Shape;179;p5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5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86"/>
        <p:cNvGrpSpPr/>
        <p:nvPr/>
      </p:nvGrpSpPr>
      <p:grpSpPr>
        <a:xfrm>
          <a:off x="0" y="0"/>
          <a:ext cx="0" cy="0"/>
          <a:chOff x="0" y="0"/>
          <a:chExt cx="0" cy="0"/>
        </a:xfrm>
      </p:grpSpPr>
      <p:sp>
        <p:nvSpPr>
          <p:cNvPr id="187" name="Google Shape;187;p51"/>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8" name="Google Shape;188;p51"/>
          <p:cNvGrpSpPr/>
          <p:nvPr/>
        </p:nvGrpSpPr>
        <p:grpSpPr>
          <a:xfrm>
            <a:off x="-208788" y="0"/>
            <a:ext cx="12609576" cy="2174490"/>
            <a:chOff x="0" y="5043119"/>
            <a:chExt cx="12192000" cy="1814883"/>
          </a:xfrm>
        </p:grpSpPr>
        <p:pic>
          <p:nvPicPr>
            <p:cNvPr id="189" name="Google Shape;18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0" name="Google Shape;190;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1" name="Google Shape;19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2" name="Google Shape;19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9"/>
        <p:cNvGrpSpPr/>
        <p:nvPr/>
      </p:nvGrpSpPr>
      <p:grpSpPr>
        <a:xfrm>
          <a:off x="0" y="0"/>
          <a:ext cx="0" cy="0"/>
          <a:chOff x="0" y="0"/>
          <a:chExt cx="0" cy="0"/>
        </a:xfrm>
      </p:grpSpPr>
      <p:sp>
        <p:nvSpPr>
          <p:cNvPr id="200" name="Google Shape;20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3" name="Google Shape;203;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4" name="Google Shape;20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6"/>
        <p:cNvGrpSpPr/>
        <p:nvPr/>
      </p:nvGrpSpPr>
      <p:grpSpPr>
        <a:xfrm>
          <a:off x="0" y="0"/>
          <a:ext cx="0" cy="0"/>
          <a:chOff x="0" y="0"/>
          <a:chExt cx="0" cy="0"/>
        </a:xfrm>
      </p:grpSpPr>
      <p:sp>
        <p:nvSpPr>
          <p:cNvPr id="207" name="Google Shape;20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1" name="Google Shape;21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13"/>
        <p:cNvGrpSpPr/>
        <p:nvPr/>
      </p:nvGrpSpPr>
      <p:grpSpPr>
        <a:xfrm>
          <a:off x="0" y="0"/>
          <a:ext cx="0" cy="0"/>
          <a:chOff x="0" y="0"/>
          <a:chExt cx="0" cy="0"/>
        </a:xfrm>
      </p:grpSpPr>
      <p:sp>
        <p:nvSpPr>
          <p:cNvPr id="214" name="Google Shape;21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7" name="Google Shape;217;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8" name="Google Shape;21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8"/>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20"/>
        <p:cNvGrpSpPr/>
        <p:nvPr/>
      </p:nvGrpSpPr>
      <p:grpSpPr>
        <a:xfrm>
          <a:off x="0" y="0"/>
          <a:ext cx="0" cy="0"/>
          <a:chOff x="0" y="0"/>
          <a:chExt cx="0" cy="0"/>
        </a:xfrm>
      </p:grpSpPr>
      <p:sp>
        <p:nvSpPr>
          <p:cNvPr id="221" name="Google Shape;22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25" name="Google Shape;22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29"/>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2"/>
        <p:cNvGrpSpPr/>
        <p:nvPr/>
      </p:nvGrpSpPr>
      <p:grpSpPr>
        <a:xfrm>
          <a:off x="0" y="0"/>
          <a:ext cx="0" cy="0"/>
          <a:chOff x="0" y="0"/>
          <a:chExt cx="0" cy="0"/>
        </a:xfrm>
      </p:grpSpPr>
      <p:sp>
        <p:nvSpPr>
          <p:cNvPr id="33" name="Google Shape;3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35" name="Google Shape;35;p30"/>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6" name="Google Shape;36;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4400"/>
              <a:buFont typeface="Arial"/>
              <a:buNone/>
              <a:defRPr sz="44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1"/>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lvl="0" indent="-349250" algn="l">
              <a:lnSpc>
                <a:spcPct val="90000"/>
              </a:lnSpc>
              <a:spcBef>
                <a:spcPts val="1000"/>
              </a:spcBef>
              <a:spcAft>
                <a:spcPts val="0"/>
              </a:spcAft>
              <a:buClr>
                <a:schemeClr val="lt1"/>
              </a:buClr>
              <a:buSzPts val="1900"/>
              <a:buChar char="•"/>
              <a:defRPr sz="19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b="0" i="0" u="none" strike="noStrike" cap="none">
                <a:solidFill>
                  <a:srgbClr val="9797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rgbClr val="9797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b="0" i="0" u="none" strike="noStrike" cap="none">
                <a:solidFill>
                  <a:srgbClr val="979797"/>
                </a:solidFill>
                <a:latin typeface="Calibri"/>
                <a:ea typeface="Calibri"/>
                <a:cs typeface="Calibri"/>
                <a:sym typeface="Calibri"/>
              </a:defRPr>
            </a:lvl1pPr>
            <a:lvl2pPr marL="0" marR="0" lvl="1" indent="0" algn="r" rtl="0">
              <a:spcBef>
                <a:spcPts val="0"/>
              </a:spcBef>
              <a:buNone/>
              <a:defRPr sz="1800" b="0" i="0" u="none" strike="noStrike" cap="none">
                <a:solidFill>
                  <a:srgbClr val="979797"/>
                </a:solidFill>
                <a:latin typeface="Calibri"/>
                <a:ea typeface="Calibri"/>
                <a:cs typeface="Calibri"/>
                <a:sym typeface="Calibri"/>
              </a:defRPr>
            </a:lvl2pPr>
            <a:lvl3pPr marL="0" marR="0" lvl="2" indent="0" algn="r" rtl="0">
              <a:spcBef>
                <a:spcPts val="0"/>
              </a:spcBef>
              <a:buNone/>
              <a:defRPr sz="1800" b="0" i="0" u="none" strike="noStrike" cap="none">
                <a:solidFill>
                  <a:srgbClr val="979797"/>
                </a:solidFill>
                <a:latin typeface="Calibri"/>
                <a:ea typeface="Calibri"/>
                <a:cs typeface="Calibri"/>
                <a:sym typeface="Calibri"/>
              </a:defRPr>
            </a:lvl3pPr>
            <a:lvl4pPr marL="0" marR="0" lvl="3" indent="0" algn="r" rtl="0">
              <a:spcBef>
                <a:spcPts val="0"/>
              </a:spcBef>
              <a:buNone/>
              <a:defRPr sz="1800" b="0" i="0" u="none" strike="noStrike" cap="none">
                <a:solidFill>
                  <a:srgbClr val="979797"/>
                </a:solidFill>
                <a:latin typeface="Calibri"/>
                <a:ea typeface="Calibri"/>
                <a:cs typeface="Calibri"/>
                <a:sym typeface="Calibri"/>
              </a:defRPr>
            </a:lvl4pPr>
            <a:lvl5pPr marL="0" marR="0" lvl="4" indent="0" algn="r" rtl="0">
              <a:spcBef>
                <a:spcPts val="0"/>
              </a:spcBef>
              <a:buNone/>
              <a:defRPr sz="1800" b="0" i="0" u="none" strike="noStrike" cap="none">
                <a:solidFill>
                  <a:srgbClr val="979797"/>
                </a:solidFill>
                <a:latin typeface="Calibri"/>
                <a:ea typeface="Calibri"/>
                <a:cs typeface="Calibri"/>
                <a:sym typeface="Calibri"/>
              </a:defRPr>
            </a:lvl5pPr>
            <a:lvl6pPr marL="0" marR="0" lvl="5" indent="0" algn="r" rtl="0">
              <a:spcBef>
                <a:spcPts val="0"/>
              </a:spcBef>
              <a:buNone/>
              <a:defRPr sz="1800" b="0" i="0" u="none" strike="noStrike" cap="none">
                <a:solidFill>
                  <a:srgbClr val="979797"/>
                </a:solidFill>
                <a:latin typeface="Calibri"/>
                <a:ea typeface="Calibri"/>
                <a:cs typeface="Calibri"/>
                <a:sym typeface="Calibri"/>
              </a:defRPr>
            </a:lvl6pPr>
            <a:lvl7pPr marL="0" marR="0" lvl="6" indent="0" algn="r" rtl="0">
              <a:spcBef>
                <a:spcPts val="0"/>
              </a:spcBef>
              <a:buNone/>
              <a:defRPr sz="1800" b="0" i="0" u="none" strike="noStrike" cap="none">
                <a:solidFill>
                  <a:srgbClr val="979797"/>
                </a:solidFill>
                <a:latin typeface="Calibri"/>
                <a:ea typeface="Calibri"/>
                <a:cs typeface="Calibri"/>
                <a:sym typeface="Calibri"/>
              </a:defRPr>
            </a:lvl7pPr>
            <a:lvl8pPr marL="0" marR="0" lvl="7" indent="0" algn="r" rtl="0">
              <a:spcBef>
                <a:spcPts val="0"/>
              </a:spcBef>
              <a:buNone/>
              <a:defRPr sz="1800" b="0" i="0" u="none" strike="noStrike" cap="none">
                <a:solidFill>
                  <a:srgbClr val="979797"/>
                </a:solidFill>
                <a:latin typeface="Calibri"/>
                <a:ea typeface="Calibri"/>
                <a:cs typeface="Calibri"/>
                <a:sym typeface="Calibri"/>
              </a:defRPr>
            </a:lvl8pPr>
            <a:lvl9pPr marL="0" marR="0" lvl="8" indent="0" algn="r" rtl="0">
              <a:spcBef>
                <a:spcPts val="0"/>
              </a:spcBef>
              <a:buNone/>
              <a:defRPr sz="1800" b="0" i="0" u="none" strike="noStrike" cap="none">
                <a:solidFill>
                  <a:srgbClr val="9797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32"/>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3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50"/>
        <p:cNvGrpSpPr/>
        <p:nvPr/>
      </p:nvGrpSpPr>
      <p:grpSpPr>
        <a:xfrm>
          <a:off x="0" y="0"/>
          <a:ext cx="0" cy="0"/>
          <a:chOff x="0" y="0"/>
          <a:chExt cx="0" cy="0"/>
        </a:xfrm>
      </p:grpSpPr>
      <p:sp>
        <p:nvSpPr>
          <p:cNvPr id="51" name="Google Shape;51;p33"/>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2" name="Google Shape;52;p33"/>
          <p:cNvGrpSpPr/>
          <p:nvPr/>
        </p:nvGrpSpPr>
        <p:grpSpPr>
          <a:xfrm>
            <a:off x="-208788" y="0"/>
            <a:ext cx="12609576" cy="2174490"/>
            <a:chOff x="0" y="5043119"/>
            <a:chExt cx="12192000" cy="1814883"/>
          </a:xfrm>
        </p:grpSpPr>
        <p:pic>
          <p:nvPicPr>
            <p:cNvPr id="53" name="Google Shape;53;p3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54" name="Google Shape;54;p33"/>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55" name="Google Shape;55;p3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56" name="Google Shape;56;p3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63"/>
        <p:cNvGrpSpPr/>
        <p:nvPr/>
      </p:nvGrpSpPr>
      <p:grpSpPr>
        <a:xfrm>
          <a:off x="0" y="0"/>
          <a:ext cx="0" cy="0"/>
          <a:chOff x="0" y="0"/>
          <a:chExt cx="0" cy="0"/>
        </a:xfrm>
      </p:grpSpPr>
      <p:sp>
        <p:nvSpPr>
          <p:cNvPr id="64" name="Google Shape;64;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5" name="Google Shape;65;p34"/>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66" name="Google Shape;66;p34"/>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3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3" name="Google Shape;233;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34" name="Google Shape;234;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GB" sz="4400" b="1" i="0" u="none" strike="noStrike" cap="none">
                <a:solidFill>
                  <a:srgbClr val="35B2B4"/>
                </a:solidFill>
                <a:latin typeface="Helvetica Neue"/>
                <a:ea typeface="Helvetica Neue"/>
                <a:cs typeface="Helvetica Neue"/>
                <a:sym typeface="Helvetica Neue"/>
              </a:rPr>
              <a:t>TRAINING PACKAGE </a:t>
            </a:r>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CONDUCT SECONDARY DATA REVIEW</a:t>
            </a:r>
            <a:endParaRPr sz="4000">
              <a:latin typeface="Calibri"/>
              <a:ea typeface="Calibri"/>
              <a:cs typeface="Calibri"/>
              <a:sym typeface="Calibri"/>
            </a:endParaRPr>
          </a:p>
        </p:txBody>
      </p:sp>
      <p:sp>
        <p:nvSpPr>
          <p:cNvPr id="304" name="Google Shape;304;p1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accent2"/>
              </a:buClr>
              <a:buSzPct val="100000"/>
              <a:buNone/>
            </a:pPr>
            <a:r>
              <a:rPr lang="en-GB" sz="4000"/>
              <a:t> </a:t>
            </a:r>
            <a:endParaRPr/>
          </a:p>
          <a:p>
            <a:pPr marL="0" lvl="0" indent="0" algn="l" rtl="0">
              <a:lnSpc>
                <a:spcPct val="90000"/>
              </a:lnSpc>
              <a:spcBef>
                <a:spcPts val="1000"/>
              </a:spcBef>
              <a:spcAft>
                <a:spcPts val="0"/>
              </a:spcAft>
              <a:buClr>
                <a:schemeClr val="accent2"/>
              </a:buClr>
              <a:buSzPct val="100000"/>
              <a:buNone/>
            </a:pPr>
            <a:endParaRPr/>
          </a:p>
        </p:txBody>
      </p:sp>
      <p:sp>
        <p:nvSpPr>
          <p:cNvPr id="305" name="Google Shape;305;p10"/>
          <p:cNvSpPr txBox="1">
            <a:spLocks noGrp="1"/>
          </p:cNvSpPr>
          <p:nvPr>
            <p:ph type="body" idx="3"/>
          </p:nvPr>
        </p:nvSpPr>
        <p:spPr>
          <a:xfrm>
            <a:off x="295804" y="2101468"/>
            <a:ext cx="4661045" cy="6050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2"/>
              </a:buClr>
              <a:buSzPts val="4000"/>
              <a:buNone/>
            </a:pPr>
            <a:r>
              <a:rPr lang="en-GB" sz="4000">
                <a:latin typeface="Calibri"/>
                <a:ea typeface="Calibri"/>
                <a:cs typeface="Calibri"/>
                <a:sym typeface="Calibri"/>
              </a:rPr>
              <a:t>PRINCIPLES</a:t>
            </a:r>
            <a:endParaRPr/>
          </a:p>
        </p:txBody>
      </p:sp>
      <p:sp>
        <p:nvSpPr>
          <p:cNvPr id="306" name="Google Shape;306;p10"/>
          <p:cNvSpPr txBox="1">
            <a:spLocks noGrp="1"/>
          </p:cNvSpPr>
          <p:nvPr>
            <p:ph type="body" idx="4"/>
          </p:nvPr>
        </p:nvSpPr>
        <p:spPr>
          <a:xfrm>
            <a:off x="656021" y="3020679"/>
            <a:ext cx="4661046" cy="33406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2"/>
              </a:buClr>
              <a:buSzPts val="2800"/>
              <a:buChar char="•"/>
            </a:pPr>
            <a:r>
              <a:rPr lang="en-GB" sz="2800">
                <a:latin typeface="Calibri"/>
                <a:ea typeface="Calibri"/>
                <a:cs typeface="Calibri"/>
                <a:sym typeface="Calibri"/>
              </a:rPr>
              <a:t>Review of existing data</a:t>
            </a:r>
            <a:endParaRPr/>
          </a:p>
          <a:p>
            <a:pPr marL="228600" lvl="0" indent="-228600" algn="l" rtl="0">
              <a:lnSpc>
                <a:spcPct val="90000"/>
              </a:lnSpc>
              <a:spcBef>
                <a:spcPts val="1000"/>
              </a:spcBef>
              <a:spcAft>
                <a:spcPts val="0"/>
              </a:spcAft>
              <a:buClr>
                <a:schemeClr val="accent2"/>
              </a:buClr>
              <a:buSzPts val="2800"/>
              <a:buChar char="•"/>
            </a:pPr>
            <a:r>
              <a:rPr lang="en-GB" sz="2800">
                <a:latin typeface="Calibri"/>
                <a:ea typeface="Calibri"/>
                <a:cs typeface="Calibri"/>
                <a:sym typeface="Calibri"/>
              </a:rPr>
              <a:t>Vital when CL is pre-existing  </a:t>
            </a:r>
            <a:endParaRPr/>
          </a:p>
          <a:p>
            <a:pPr marL="228600" lvl="0" indent="-228600" algn="l" rtl="0">
              <a:lnSpc>
                <a:spcPct val="90000"/>
              </a:lnSpc>
              <a:spcBef>
                <a:spcPts val="1000"/>
              </a:spcBef>
              <a:spcAft>
                <a:spcPts val="0"/>
              </a:spcAft>
              <a:buClr>
                <a:schemeClr val="accent2"/>
              </a:buClr>
              <a:buSzPts val="2800"/>
              <a:buChar char="•"/>
            </a:pPr>
            <a:r>
              <a:rPr lang="en-GB" sz="2800">
                <a:latin typeface="Calibri"/>
                <a:ea typeface="Calibri"/>
                <a:cs typeface="Calibri"/>
                <a:sym typeface="Calibri"/>
              </a:rPr>
              <a:t>Helps primary data collection &amp; rapid response </a:t>
            </a:r>
            <a:endParaRPr/>
          </a:p>
          <a:p>
            <a:pPr marL="228600" lvl="0" indent="-228600" algn="l" rtl="0">
              <a:lnSpc>
                <a:spcPct val="90000"/>
              </a:lnSpc>
              <a:spcBef>
                <a:spcPts val="1000"/>
              </a:spcBef>
              <a:spcAft>
                <a:spcPts val="0"/>
              </a:spcAft>
              <a:buClr>
                <a:schemeClr val="accent2"/>
              </a:buClr>
              <a:buSzPts val="2800"/>
              <a:buChar char="•"/>
            </a:pPr>
            <a:r>
              <a:rPr lang="en-GB" sz="2800">
                <a:latin typeface="Calibri"/>
                <a:ea typeface="Calibri"/>
                <a:cs typeface="Calibri"/>
                <a:sym typeface="Calibri"/>
              </a:rPr>
              <a:t>Coordinated and inter-agency</a:t>
            </a:r>
            <a:endParaRPr/>
          </a:p>
          <a:p>
            <a:pPr marL="228600" lvl="0" indent="-228600" algn="l" rtl="0">
              <a:lnSpc>
                <a:spcPct val="90000"/>
              </a:lnSpc>
              <a:spcBef>
                <a:spcPts val="1000"/>
              </a:spcBef>
              <a:spcAft>
                <a:spcPts val="0"/>
              </a:spcAft>
              <a:buClr>
                <a:schemeClr val="accent2"/>
              </a:buClr>
              <a:buSzPts val="2800"/>
              <a:buChar char="•"/>
            </a:pPr>
            <a:r>
              <a:rPr lang="en-GB" sz="2800">
                <a:latin typeface="Calibri"/>
                <a:ea typeface="Calibri"/>
                <a:cs typeface="Calibri"/>
                <a:sym typeface="Calibri"/>
              </a:rPr>
              <a:t>Preparedness and response</a:t>
            </a:r>
            <a:endParaRPr/>
          </a:p>
        </p:txBody>
      </p:sp>
      <p:sp>
        <p:nvSpPr>
          <p:cNvPr id="307" name="Google Shape;307;p10"/>
          <p:cNvSpPr txBox="1">
            <a:spLocks noGrp="1"/>
          </p:cNvSpPr>
          <p:nvPr>
            <p:ph type="body" idx="5"/>
          </p:nvPr>
        </p:nvSpPr>
        <p:spPr>
          <a:xfrm>
            <a:off x="6510577" y="2153974"/>
            <a:ext cx="4661045" cy="6050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2"/>
              </a:buClr>
              <a:buSzPts val="4000"/>
              <a:buNone/>
            </a:pPr>
            <a:r>
              <a:rPr lang="en-GB" sz="4000">
                <a:latin typeface="Calibri"/>
                <a:ea typeface="Calibri"/>
                <a:cs typeface="Calibri"/>
                <a:sym typeface="Calibri"/>
              </a:rPr>
              <a:t>OFTEN INCLUDES</a:t>
            </a:r>
            <a:endParaRPr/>
          </a:p>
        </p:txBody>
      </p:sp>
      <p:sp>
        <p:nvSpPr>
          <p:cNvPr id="308" name="Google Shape;308;p10"/>
          <p:cNvSpPr txBox="1">
            <a:spLocks noGrp="1"/>
          </p:cNvSpPr>
          <p:nvPr>
            <p:ph type="body" idx="6"/>
          </p:nvPr>
        </p:nvSpPr>
        <p:spPr>
          <a:xfrm>
            <a:off x="6095999" y="3115278"/>
            <a:ext cx="5075623" cy="3340615"/>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SzPts val="2800"/>
              <a:buChar char="•"/>
            </a:pPr>
            <a:r>
              <a:rPr lang="en-GB" sz="2800">
                <a:latin typeface="Calibri"/>
                <a:ea typeface="Calibri"/>
                <a:cs typeface="Calibri"/>
                <a:sym typeface="Calibri"/>
              </a:rPr>
              <a:t>Pre-existing child labour situation </a:t>
            </a:r>
            <a:endParaRPr/>
          </a:p>
          <a:p>
            <a:pPr marL="685800" lvl="1" indent="-228600" algn="l" rtl="0">
              <a:lnSpc>
                <a:spcPct val="90000"/>
              </a:lnSpc>
              <a:spcBef>
                <a:spcPts val="500"/>
              </a:spcBef>
              <a:spcAft>
                <a:spcPts val="0"/>
              </a:spcAft>
              <a:buSzPts val="2800"/>
              <a:buChar char="•"/>
            </a:pPr>
            <a:r>
              <a:rPr lang="en-GB" sz="2800">
                <a:latin typeface="Calibri"/>
                <a:ea typeface="Calibri"/>
                <a:cs typeface="Calibri"/>
                <a:sym typeface="Calibri"/>
              </a:rPr>
              <a:t>Legislative framework </a:t>
            </a:r>
            <a:endParaRPr/>
          </a:p>
          <a:p>
            <a:pPr marL="685800" lvl="1" indent="-228600" algn="l" rtl="0">
              <a:lnSpc>
                <a:spcPct val="90000"/>
              </a:lnSpc>
              <a:spcBef>
                <a:spcPts val="500"/>
              </a:spcBef>
              <a:spcAft>
                <a:spcPts val="0"/>
              </a:spcAft>
              <a:buSzPts val="2800"/>
              <a:buChar char="•"/>
            </a:pPr>
            <a:r>
              <a:rPr lang="en-GB" sz="2800">
                <a:latin typeface="Calibri"/>
                <a:ea typeface="Calibri"/>
                <a:cs typeface="Calibri"/>
                <a:sym typeface="Calibri"/>
              </a:rPr>
              <a:t>CL risk factors</a:t>
            </a:r>
            <a:endParaRPr/>
          </a:p>
          <a:p>
            <a:pPr marL="685800" lvl="1" indent="-228600" algn="l" rtl="0">
              <a:lnSpc>
                <a:spcPct val="90000"/>
              </a:lnSpc>
              <a:spcBef>
                <a:spcPts val="500"/>
              </a:spcBef>
              <a:spcAft>
                <a:spcPts val="0"/>
              </a:spcAft>
              <a:buSzPts val="2800"/>
              <a:buChar char="•"/>
            </a:pPr>
            <a:r>
              <a:rPr lang="en-GB" sz="2800">
                <a:latin typeface="Calibri"/>
                <a:ea typeface="Calibri"/>
                <a:cs typeface="Calibri"/>
                <a:sym typeface="Calibri"/>
              </a:rPr>
              <a:t>Protective factors that help prevent it</a:t>
            </a:r>
            <a:endParaRPr/>
          </a:p>
          <a:p>
            <a:pPr marL="685800" lvl="1" indent="-228600" algn="l" rtl="0">
              <a:lnSpc>
                <a:spcPct val="90000"/>
              </a:lnSpc>
              <a:spcBef>
                <a:spcPts val="500"/>
              </a:spcBef>
              <a:spcAft>
                <a:spcPts val="0"/>
              </a:spcAft>
              <a:buSzPts val="2800"/>
              <a:buChar char="•"/>
            </a:pPr>
            <a:r>
              <a:rPr lang="en-GB" sz="2800">
                <a:latin typeface="Calibri"/>
                <a:ea typeface="Calibri"/>
                <a:cs typeface="Calibri"/>
                <a:sym typeface="Calibri"/>
              </a:rPr>
              <a:t>Lessons learned</a:t>
            </a:r>
            <a:endParaRPr sz="2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OPTIONS FOR PRIMARY DATA COLLECTION</a:t>
            </a:r>
            <a:endParaRPr/>
          </a:p>
        </p:txBody>
      </p:sp>
      <p:sp>
        <p:nvSpPr>
          <p:cNvPr id="315" name="Google Shape;315;p11"/>
          <p:cNvSpPr txBox="1">
            <a:spLocks noGrp="1"/>
          </p:cNvSpPr>
          <p:nvPr>
            <p:ph type="body" idx="1"/>
          </p:nvPr>
        </p:nvSpPr>
        <p:spPr>
          <a:xfrm>
            <a:off x="656023" y="1796922"/>
            <a:ext cx="10820015" cy="5000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5"/>
              </a:buClr>
              <a:buSzPts val="3600"/>
              <a:buNone/>
            </a:pPr>
            <a:r>
              <a:rPr lang="en-GB" sz="3600">
                <a:solidFill>
                  <a:schemeClr val="accent5"/>
                </a:solidFill>
                <a:latin typeface="Calibri"/>
                <a:ea typeface="Calibri"/>
                <a:cs typeface="Calibri"/>
                <a:sym typeface="Calibri"/>
              </a:rPr>
              <a:t>INTEGRATE CHILD LABOUR…</a:t>
            </a:r>
            <a:endParaRPr/>
          </a:p>
        </p:txBody>
      </p:sp>
      <p:sp>
        <p:nvSpPr>
          <p:cNvPr id="316" name="Google Shape;316;p11"/>
          <p:cNvSpPr txBox="1">
            <a:spLocks noGrp="1"/>
          </p:cNvSpPr>
          <p:nvPr>
            <p:ph type="body" idx="3"/>
          </p:nvPr>
        </p:nvSpPr>
        <p:spPr>
          <a:xfrm>
            <a:off x="381154" y="2375529"/>
            <a:ext cx="5684875" cy="6050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2800"/>
              <a:buNone/>
            </a:pPr>
            <a:r>
              <a:rPr lang="en-GB" sz="2800">
                <a:latin typeface="Helvetica Neue"/>
                <a:ea typeface="Helvetica Neue"/>
                <a:cs typeface="Helvetica Neue"/>
                <a:sym typeface="Helvetica Neue"/>
              </a:rPr>
              <a:t>…WHEN ACCESS, TIME, RESOURCES ARE LIMITED</a:t>
            </a:r>
            <a:endParaRPr sz="2800"/>
          </a:p>
        </p:txBody>
      </p:sp>
      <p:sp>
        <p:nvSpPr>
          <p:cNvPr id="317" name="Google Shape;317;p11"/>
          <p:cNvSpPr txBox="1">
            <a:spLocks noGrp="1"/>
          </p:cNvSpPr>
          <p:nvPr>
            <p:ph type="body" idx="4"/>
          </p:nvPr>
        </p:nvSpPr>
        <p:spPr>
          <a:xfrm>
            <a:off x="381154" y="3429000"/>
            <a:ext cx="4661046" cy="294718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GB" sz="2800" b="1" dirty="0">
                <a:latin typeface="Calibri"/>
                <a:ea typeface="Calibri"/>
                <a:cs typeface="Calibri"/>
                <a:sym typeface="Calibri"/>
              </a:rPr>
              <a:t>Initial rapid assessments </a:t>
            </a:r>
            <a:r>
              <a:rPr lang="en-GB" sz="2800" dirty="0">
                <a:latin typeface="Calibri"/>
                <a:ea typeface="Calibri"/>
                <a:cs typeface="Calibri"/>
                <a:sym typeface="Calibri"/>
              </a:rPr>
              <a:t>to inform planning (Child Protection [CPIA]; multi-sector or joint initial assessments) </a:t>
            </a:r>
            <a:endParaRPr dirty="0"/>
          </a:p>
          <a:p>
            <a:pPr marL="228600" lvl="0" indent="-228600" algn="l" rtl="0">
              <a:lnSpc>
                <a:spcPct val="90000"/>
              </a:lnSpc>
              <a:spcBef>
                <a:spcPts val="1000"/>
              </a:spcBef>
              <a:spcAft>
                <a:spcPts val="0"/>
              </a:spcAft>
              <a:buClr>
                <a:schemeClr val="accent2"/>
              </a:buClr>
              <a:buSzPts val="2800"/>
              <a:buChar char="•"/>
            </a:pPr>
            <a:r>
              <a:rPr lang="en-GB" sz="2800" b="1" dirty="0">
                <a:latin typeface="Calibri"/>
                <a:ea typeface="Calibri"/>
                <a:cs typeface="Calibri"/>
                <a:sym typeface="Calibri"/>
              </a:rPr>
              <a:t>Needs assessments </a:t>
            </a:r>
            <a:r>
              <a:rPr lang="en-GB" sz="2800" dirty="0">
                <a:latin typeface="Calibri"/>
                <a:ea typeface="Calibri"/>
                <a:cs typeface="Calibri"/>
                <a:sym typeface="Calibri"/>
              </a:rPr>
              <a:t>(sector specific or multi sector)</a:t>
            </a:r>
            <a:endParaRPr dirty="0"/>
          </a:p>
          <a:p>
            <a:pPr marL="228600" lvl="0" indent="-76200" algn="l" rtl="0">
              <a:lnSpc>
                <a:spcPct val="90000"/>
              </a:lnSpc>
              <a:spcBef>
                <a:spcPts val="1000"/>
              </a:spcBef>
              <a:spcAft>
                <a:spcPts val="0"/>
              </a:spcAft>
              <a:buClr>
                <a:schemeClr val="accent2"/>
              </a:buClr>
              <a:buSzPts val="2400"/>
              <a:buNone/>
            </a:pPr>
            <a:endParaRPr dirty="0"/>
          </a:p>
        </p:txBody>
      </p:sp>
      <p:sp>
        <p:nvSpPr>
          <p:cNvPr id="318" name="Google Shape;318;p11"/>
          <p:cNvSpPr txBox="1">
            <a:spLocks noGrp="1"/>
          </p:cNvSpPr>
          <p:nvPr>
            <p:ph type="body" idx="5"/>
          </p:nvPr>
        </p:nvSpPr>
        <p:spPr>
          <a:xfrm>
            <a:off x="6337005" y="2417972"/>
            <a:ext cx="5854995" cy="6050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2800"/>
              <a:buNone/>
            </a:pPr>
            <a:r>
              <a:rPr lang="en-GB" sz="2800"/>
              <a:t>…WHEN ACCESS, TIME, RESOURCES ARE AVAILABLE</a:t>
            </a:r>
            <a:endParaRPr/>
          </a:p>
        </p:txBody>
      </p:sp>
      <p:sp>
        <p:nvSpPr>
          <p:cNvPr id="319" name="Google Shape;319;p11"/>
          <p:cNvSpPr txBox="1">
            <a:spLocks noGrp="1"/>
          </p:cNvSpPr>
          <p:nvPr>
            <p:ph type="body" idx="6"/>
          </p:nvPr>
        </p:nvSpPr>
        <p:spPr>
          <a:xfrm>
            <a:off x="6510576" y="3429000"/>
            <a:ext cx="5300270" cy="294718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accent2"/>
              </a:buClr>
              <a:buSzPts val="2800"/>
              <a:buChar char="•"/>
            </a:pPr>
            <a:r>
              <a:rPr lang="en-GB" sz="2800" b="1" dirty="0">
                <a:latin typeface="Calibri"/>
                <a:ea typeface="Calibri"/>
                <a:cs typeface="Calibri"/>
                <a:sym typeface="Calibri"/>
              </a:rPr>
              <a:t>Needs assessments </a:t>
            </a:r>
            <a:r>
              <a:rPr lang="en-GB" sz="2800" dirty="0">
                <a:latin typeface="Calibri"/>
                <a:ea typeface="Calibri"/>
                <a:cs typeface="Calibri"/>
                <a:sym typeface="Calibri"/>
              </a:rPr>
              <a:t>(sector specific or multi sector)</a:t>
            </a:r>
            <a:endParaRPr sz="2800" b="1" dirty="0">
              <a:latin typeface="Calibri"/>
              <a:ea typeface="Calibri"/>
              <a:cs typeface="Calibri"/>
              <a:sym typeface="Calibri"/>
            </a:endParaRPr>
          </a:p>
          <a:p>
            <a:pPr marL="228600" lvl="0" indent="-228600" algn="l" rtl="0">
              <a:lnSpc>
                <a:spcPct val="90000"/>
              </a:lnSpc>
              <a:spcBef>
                <a:spcPts val="1000"/>
              </a:spcBef>
              <a:spcAft>
                <a:spcPts val="0"/>
              </a:spcAft>
              <a:buClr>
                <a:schemeClr val="accent2"/>
              </a:buClr>
              <a:buSzPts val="2800"/>
              <a:buChar char="•"/>
            </a:pPr>
            <a:r>
              <a:rPr lang="en-GB" sz="2800" b="1" dirty="0">
                <a:latin typeface="Calibri"/>
                <a:ea typeface="Calibri"/>
                <a:cs typeface="Calibri"/>
                <a:sym typeface="Calibri"/>
              </a:rPr>
              <a:t>In-depth child labour assessment or research </a:t>
            </a:r>
            <a:r>
              <a:rPr lang="en-GB" sz="2800" dirty="0">
                <a:latin typeface="Calibri"/>
                <a:ea typeface="Calibri"/>
                <a:cs typeface="Calibri"/>
                <a:sym typeface="Calibri"/>
              </a:rPr>
              <a:t>on child labour (specific types of), nature, patterns, prevalence to inform comprehensive, long-term programming and policy</a:t>
            </a:r>
            <a:endParaRPr dirty="0"/>
          </a:p>
          <a:p>
            <a:pPr marL="228600" lvl="0" indent="-76200" algn="l" rtl="0">
              <a:lnSpc>
                <a:spcPct val="90000"/>
              </a:lnSpc>
              <a:spcBef>
                <a:spcPts val="1000"/>
              </a:spcBef>
              <a:spcAft>
                <a:spcPts val="0"/>
              </a:spcAft>
              <a:buClr>
                <a:schemeClr val="accent2"/>
              </a:buClr>
              <a:buSzPts val="24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2"/>
          <p:cNvSpPr txBox="1">
            <a:spLocks noGrp="1"/>
          </p:cNvSpPr>
          <p:nvPr>
            <p:ph type="title"/>
          </p:nvPr>
        </p:nvSpPr>
        <p:spPr>
          <a:xfrm>
            <a:off x="656023" y="802888"/>
            <a:ext cx="10515600" cy="887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4"/>
              </a:buClr>
              <a:buSzPct val="100000"/>
              <a:buFont typeface="Calibri"/>
              <a:buNone/>
            </a:pPr>
            <a:r>
              <a:rPr lang="en-GB" sz="4400">
                <a:latin typeface="Calibri"/>
                <a:ea typeface="Calibri"/>
                <a:cs typeface="Calibri"/>
                <a:sym typeface="Calibri"/>
              </a:rPr>
              <a:t>OPTIONS FOR PRIMARY DATA COLLECTION</a:t>
            </a:r>
            <a:br>
              <a:rPr lang="en-GB">
                <a:latin typeface="Calibri"/>
                <a:ea typeface="Calibri"/>
                <a:cs typeface="Calibri"/>
                <a:sym typeface="Calibri"/>
              </a:rPr>
            </a:br>
            <a:endParaRPr>
              <a:latin typeface="Calibri"/>
              <a:ea typeface="Calibri"/>
              <a:cs typeface="Calibri"/>
              <a:sym typeface="Calibri"/>
            </a:endParaRPr>
          </a:p>
        </p:txBody>
      </p:sp>
      <p:sp>
        <p:nvSpPr>
          <p:cNvPr id="326" name="Google Shape;326;p12"/>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accent2"/>
              </a:buClr>
              <a:buSzPct val="100000"/>
              <a:buNone/>
            </a:pPr>
            <a:r>
              <a:rPr lang="en-GB" sz="4000"/>
              <a:t>KEY CONSIDERATIONS</a:t>
            </a:r>
            <a:endParaRPr/>
          </a:p>
        </p:txBody>
      </p:sp>
      <p:sp>
        <p:nvSpPr>
          <p:cNvPr id="327" name="Google Shape;327;p12"/>
          <p:cNvSpPr txBox="1">
            <a:spLocks noGrp="1"/>
          </p:cNvSpPr>
          <p:nvPr>
            <p:ph type="body" idx="2"/>
          </p:nvPr>
        </p:nvSpPr>
        <p:spPr>
          <a:xfrm>
            <a:off x="2049462" y="3811057"/>
            <a:ext cx="10981901"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3200"/>
              <a:buChar char="•"/>
            </a:pPr>
            <a:r>
              <a:rPr lang="en-GB" sz="3200"/>
              <a:t>Pre-existing concern or priority in the context </a:t>
            </a:r>
            <a:endParaRPr/>
          </a:p>
          <a:p>
            <a:pPr marL="228600" lvl="0" indent="-228600" algn="l" rtl="0">
              <a:lnSpc>
                <a:spcPct val="90000"/>
              </a:lnSpc>
              <a:spcBef>
                <a:spcPts val="1000"/>
              </a:spcBef>
              <a:spcAft>
                <a:spcPts val="0"/>
              </a:spcAft>
              <a:buClr>
                <a:schemeClr val="accent2"/>
              </a:buClr>
              <a:buSzPts val="3200"/>
              <a:buChar char="•"/>
            </a:pPr>
            <a:r>
              <a:rPr lang="en-GB" sz="3200"/>
              <a:t>Using proxy indicators </a:t>
            </a:r>
            <a:endParaRPr/>
          </a:p>
          <a:p>
            <a:pPr marL="228600" lvl="0" indent="-228600" algn="l" rtl="0">
              <a:lnSpc>
                <a:spcPct val="90000"/>
              </a:lnSpc>
              <a:spcBef>
                <a:spcPts val="1000"/>
              </a:spcBef>
              <a:spcAft>
                <a:spcPts val="0"/>
              </a:spcAft>
              <a:buClr>
                <a:schemeClr val="accent2"/>
              </a:buClr>
              <a:buSzPts val="3200"/>
              <a:buChar char="•"/>
            </a:pPr>
            <a:r>
              <a:rPr lang="en-GB" sz="3200"/>
              <a:t>Cross sector and multi sector opportunities </a:t>
            </a:r>
            <a:endParaRPr/>
          </a:p>
          <a:p>
            <a:pPr marL="228600" lvl="0" indent="-228600" algn="l" rtl="0">
              <a:lnSpc>
                <a:spcPct val="90000"/>
              </a:lnSpc>
              <a:spcBef>
                <a:spcPts val="1000"/>
              </a:spcBef>
              <a:spcAft>
                <a:spcPts val="0"/>
              </a:spcAft>
              <a:buClr>
                <a:schemeClr val="accent2"/>
              </a:buClr>
              <a:buSzPts val="3200"/>
              <a:buChar char="•"/>
            </a:pPr>
            <a:r>
              <a:rPr lang="en-GB" sz="3200"/>
              <a:t>Coordination and harmonisation  </a:t>
            </a:r>
            <a:endParaRPr/>
          </a:p>
          <a:p>
            <a:pPr marL="228600" lvl="0" indent="-228600" algn="l" rtl="0">
              <a:lnSpc>
                <a:spcPct val="90000"/>
              </a:lnSpc>
              <a:spcBef>
                <a:spcPts val="1000"/>
              </a:spcBef>
              <a:spcAft>
                <a:spcPts val="0"/>
              </a:spcAft>
              <a:buClr>
                <a:schemeClr val="accent2"/>
              </a:buClr>
              <a:buSzPts val="3200"/>
              <a:buChar char="•"/>
            </a:pPr>
            <a:r>
              <a:rPr lang="en-GB" sz="3200"/>
              <a:t>Technical assistance  </a:t>
            </a:r>
            <a:endParaRPr/>
          </a:p>
        </p:txBody>
      </p:sp>
      <p:sp>
        <p:nvSpPr>
          <p:cNvPr id="328" name="Google Shape;328;p12"/>
          <p:cNvSpPr txBox="1">
            <a:spLocks noGrp="1"/>
          </p:cNvSpPr>
          <p:nvPr>
            <p:ph type="body" idx="4294967295"/>
          </p:nvPr>
        </p:nvSpPr>
        <p:spPr>
          <a:xfrm>
            <a:off x="365002" y="2577978"/>
            <a:ext cx="3501483" cy="4286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5"/>
              </a:buClr>
              <a:buSzPts val="2800"/>
              <a:buNone/>
            </a:pPr>
            <a:r>
              <a:rPr lang="en-GB" b="1">
                <a:solidFill>
                  <a:schemeClr val="accent5"/>
                </a:solidFill>
              </a:rPr>
              <a:t>INITIAL ASSESSMENT</a:t>
            </a:r>
            <a:endParaRPr/>
          </a:p>
        </p:txBody>
      </p:sp>
      <p:sp>
        <p:nvSpPr>
          <p:cNvPr id="329" name="Google Shape;329;p12"/>
          <p:cNvSpPr txBox="1"/>
          <p:nvPr/>
        </p:nvSpPr>
        <p:spPr>
          <a:xfrm>
            <a:off x="8325515" y="2489754"/>
            <a:ext cx="3150522" cy="6050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5"/>
              </a:buClr>
              <a:buSzPts val="2800"/>
              <a:buFont typeface="Arial"/>
              <a:buNone/>
            </a:pPr>
            <a:r>
              <a:rPr lang="en-GB" sz="2800" b="1">
                <a:solidFill>
                  <a:schemeClr val="accent5"/>
                </a:solidFill>
                <a:latin typeface="Helvetica Neue"/>
                <a:ea typeface="Helvetica Neue"/>
                <a:cs typeface="Helvetica Neue"/>
                <a:sym typeface="Helvetica Neue"/>
              </a:rPr>
              <a:t>IN-DEPTH ASSESSMENT</a:t>
            </a:r>
            <a:endParaRPr/>
          </a:p>
        </p:txBody>
      </p:sp>
      <p:sp>
        <p:nvSpPr>
          <p:cNvPr id="330" name="Google Shape;330;p12"/>
          <p:cNvSpPr txBox="1"/>
          <p:nvPr/>
        </p:nvSpPr>
        <p:spPr>
          <a:xfrm>
            <a:off x="4651587" y="2519959"/>
            <a:ext cx="2888826" cy="5000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5"/>
              </a:buClr>
              <a:buSzPts val="2800"/>
              <a:buFont typeface="Arial"/>
              <a:buNone/>
            </a:pPr>
            <a:r>
              <a:rPr lang="en-GB" sz="2800" b="1">
                <a:solidFill>
                  <a:schemeClr val="accent5"/>
                </a:solidFill>
                <a:latin typeface="Helvetica Neue"/>
                <a:ea typeface="Helvetica Neue"/>
                <a:cs typeface="Helvetica Neue"/>
                <a:sym typeface="Helvetica Neue"/>
              </a:rPr>
              <a:t>NEEDS ASSESSMENT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3"/>
          <p:cNvSpPr txBox="1">
            <a:spLocks noGrp="1"/>
          </p:cNvSpPr>
          <p:nvPr>
            <p:ph type="body" idx="1"/>
          </p:nvPr>
        </p:nvSpPr>
        <p:spPr>
          <a:xfrm>
            <a:off x="3382963" y="896940"/>
            <a:ext cx="7300912" cy="1271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4000"/>
              <a:buNone/>
            </a:pPr>
            <a:r>
              <a:rPr lang="en-GB" sz="4000"/>
              <a:t>DISCUSSION: </a:t>
            </a:r>
            <a:endParaRPr/>
          </a:p>
        </p:txBody>
      </p:sp>
      <p:sp>
        <p:nvSpPr>
          <p:cNvPr id="337" name="Google Shape;337;p13"/>
          <p:cNvSpPr txBox="1">
            <a:spLocks noGrp="1"/>
          </p:cNvSpPr>
          <p:nvPr>
            <p:ph type="body" idx="2"/>
          </p:nvPr>
        </p:nvSpPr>
        <p:spPr>
          <a:xfrm>
            <a:off x="4100513" y="1931833"/>
            <a:ext cx="7300912" cy="21288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Helvetica Neue"/>
              <a:buNone/>
            </a:pPr>
            <a:endParaRPr>
              <a:latin typeface="Helvetica Neue"/>
              <a:ea typeface="Helvetica Neue"/>
              <a:cs typeface="Helvetica Neue"/>
              <a:sym typeface="Helvetica Neue"/>
            </a:endParaRPr>
          </a:p>
          <a:p>
            <a:pPr marL="228600" lvl="0" indent="-228600" algn="l" rtl="0">
              <a:lnSpc>
                <a:spcPct val="90000"/>
              </a:lnSpc>
              <a:spcBef>
                <a:spcPts val="1000"/>
              </a:spcBef>
              <a:spcAft>
                <a:spcPts val="0"/>
              </a:spcAft>
              <a:buClr>
                <a:schemeClr val="accent4"/>
              </a:buClr>
              <a:buSzPts val="2800"/>
              <a:buChar char="•"/>
            </a:pPr>
            <a:r>
              <a:rPr lang="en-GB">
                <a:latin typeface="Helvetica Neue"/>
                <a:ea typeface="Helvetica Neue"/>
                <a:cs typeface="Helvetica Neue"/>
                <a:sym typeface="Helvetica Neue"/>
              </a:rPr>
              <a:t>If you are developing a coordinated child labour assessment framework, what elements should it include? </a:t>
            </a:r>
            <a:endParaRPr>
              <a:latin typeface="Helvetica Neue"/>
              <a:ea typeface="Helvetica Neue"/>
              <a:cs typeface="Helvetica Neue"/>
              <a:sym typeface="Helvetica Neue"/>
            </a:endParaRPr>
          </a:p>
          <a:p>
            <a:pPr marL="0" lvl="0" indent="0" algn="l" rtl="0">
              <a:lnSpc>
                <a:spcPct val="90000"/>
              </a:lnSpc>
              <a:spcBef>
                <a:spcPts val="1000"/>
              </a:spcBef>
              <a:spcAft>
                <a:spcPts val="0"/>
              </a:spcAft>
              <a:buSzPts val="2800"/>
              <a:buNone/>
            </a:pPr>
            <a:endParaRPr/>
          </a:p>
        </p:txBody>
      </p:sp>
      <p:sp>
        <p:nvSpPr>
          <p:cNvPr id="338" name="Google Shape;338;p13"/>
          <p:cNvSpPr txBox="1">
            <a:spLocks noGrp="1"/>
          </p:cNvSpPr>
          <p:nvPr>
            <p:ph type="body" idx="3"/>
          </p:nvPr>
        </p:nvSpPr>
        <p:spPr>
          <a:xfrm>
            <a:off x="0" y="592934"/>
            <a:ext cx="3373183"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None/>
            </a:pPr>
            <a:r>
              <a:rPr lang="en-GB" sz="4000">
                <a:latin typeface="Calibri"/>
                <a:ea typeface="Calibri"/>
                <a:cs typeface="Calibri"/>
                <a:sym typeface="Calibri"/>
              </a:rPr>
              <a:t>COORDINATED CHILD LABOUR ASSESSMENT FRAMEWORKS </a:t>
            </a:r>
            <a:endParaRPr/>
          </a:p>
        </p:txBody>
      </p:sp>
      <p:pic>
        <p:nvPicPr>
          <p:cNvPr id="339" name="Google Shape;339;p13"/>
          <p:cNvPicPr preferRelativeResize="0"/>
          <p:nvPr/>
        </p:nvPicPr>
        <p:blipFill rotWithShape="1">
          <a:blip r:embed="rId3">
            <a:alphaModFix/>
          </a:blip>
          <a:srcRect/>
          <a:stretch/>
        </p:blipFill>
        <p:spPr>
          <a:xfrm>
            <a:off x="9966325" y="592934"/>
            <a:ext cx="1435100" cy="93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3200"/>
              <a:buFont typeface="Helvetica Neue"/>
              <a:buNone/>
            </a:pPr>
            <a:r>
              <a:rPr lang="en-GB"/>
              <a:t>A COORDINATED CHILD LABOUR ASSESSMENT FRAMEWORK </a:t>
            </a:r>
            <a:endParaRPr/>
          </a:p>
        </p:txBody>
      </p:sp>
      <p:sp>
        <p:nvSpPr>
          <p:cNvPr id="346" name="Google Shape;346;p14"/>
          <p:cNvSpPr txBox="1">
            <a:spLocks noGrp="1"/>
          </p:cNvSpPr>
          <p:nvPr>
            <p:ph type="body" idx="1"/>
          </p:nvPr>
        </p:nvSpPr>
        <p:spPr>
          <a:xfrm>
            <a:off x="4890099" y="1650300"/>
            <a:ext cx="6943302" cy="49505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GB"/>
              <a:t>Harmonised approach to data collection </a:t>
            </a:r>
            <a:endParaRPr/>
          </a:p>
          <a:p>
            <a:pPr marL="228600" lvl="0" indent="-228600" algn="l" rtl="0">
              <a:lnSpc>
                <a:spcPct val="90000"/>
              </a:lnSpc>
              <a:spcBef>
                <a:spcPts val="1000"/>
              </a:spcBef>
              <a:spcAft>
                <a:spcPts val="0"/>
              </a:spcAft>
              <a:buClr>
                <a:schemeClr val="accent2"/>
              </a:buClr>
              <a:buSzPts val="2800"/>
              <a:buChar char="•"/>
            </a:pPr>
            <a:r>
              <a:rPr lang="en-GB"/>
              <a:t>Uses same definitions of CL/WFCL</a:t>
            </a:r>
            <a:endParaRPr/>
          </a:p>
          <a:p>
            <a:pPr marL="228600" lvl="0" indent="-228600" algn="l" rtl="0">
              <a:lnSpc>
                <a:spcPct val="90000"/>
              </a:lnSpc>
              <a:spcBef>
                <a:spcPts val="1000"/>
              </a:spcBef>
              <a:spcAft>
                <a:spcPts val="0"/>
              </a:spcAft>
              <a:buClr>
                <a:schemeClr val="accent2"/>
              </a:buClr>
              <a:buSzPts val="2800"/>
              <a:buChar char="•"/>
            </a:pPr>
            <a:r>
              <a:rPr lang="en-GB"/>
              <a:t>Joint data set and common indicators </a:t>
            </a:r>
            <a:endParaRPr/>
          </a:p>
          <a:p>
            <a:pPr marL="228600" lvl="0" indent="-228600" algn="l" rtl="0">
              <a:lnSpc>
                <a:spcPct val="90000"/>
              </a:lnSpc>
              <a:spcBef>
                <a:spcPts val="1000"/>
              </a:spcBef>
              <a:spcAft>
                <a:spcPts val="0"/>
              </a:spcAft>
              <a:buClr>
                <a:schemeClr val="accent2"/>
              </a:buClr>
              <a:buSzPts val="2800"/>
              <a:buChar char="•"/>
            </a:pPr>
            <a:r>
              <a:rPr lang="en-GB"/>
              <a:t>Includes priority CL and WFCL</a:t>
            </a:r>
            <a:endParaRPr/>
          </a:p>
          <a:p>
            <a:pPr marL="228600" lvl="0" indent="-228600" algn="l" rtl="0">
              <a:lnSpc>
                <a:spcPct val="90000"/>
              </a:lnSpc>
              <a:spcBef>
                <a:spcPts val="1000"/>
              </a:spcBef>
              <a:spcAft>
                <a:spcPts val="0"/>
              </a:spcAft>
              <a:buClr>
                <a:schemeClr val="accent2"/>
              </a:buClr>
              <a:buSzPts val="2800"/>
              <a:buChar char="•"/>
            </a:pPr>
            <a:r>
              <a:rPr lang="en-GB"/>
              <a:t>Harmonised assessment methodologies </a:t>
            </a:r>
            <a:endParaRPr/>
          </a:p>
          <a:p>
            <a:pPr marL="228600" lvl="0" indent="-228600" algn="l" rtl="0">
              <a:lnSpc>
                <a:spcPct val="90000"/>
              </a:lnSpc>
              <a:spcBef>
                <a:spcPts val="1000"/>
              </a:spcBef>
              <a:spcAft>
                <a:spcPts val="0"/>
              </a:spcAft>
              <a:buClr>
                <a:schemeClr val="accent2"/>
              </a:buClr>
              <a:buSzPts val="2800"/>
              <a:buChar char="•"/>
            </a:pPr>
            <a:r>
              <a:rPr lang="en-GB"/>
              <a:t>Disaggregation of CL data (age/working age/disability/diversity/sex)</a:t>
            </a:r>
            <a:endParaRPr/>
          </a:p>
          <a:p>
            <a:pPr marL="228600" lvl="0" indent="-228600" algn="l" rtl="0">
              <a:lnSpc>
                <a:spcPct val="90000"/>
              </a:lnSpc>
              <a:spcBef>
                <a:spcPts val="1000"/>
              </a:spcBef>
              <a:spcAft>
                <a:spcPts val="0"/>
              </a:spcAft>
              <a:buClr>
                <a:schemeClr val="accent2"/>
              </a:buClr>
              <a:buSzPts val="2800"/>
              <a:buChar char="•"/>
            </a:pPr>
            <a:r>
              <a:rPr lang="en-GB"/>
              <a:t>SOPs (safeguarding / follow-up)</a:t>
            </a:r>
            <a:endParaRPr/>
          </a:p>
          <a:p>
            <a:pPr marL="228600" lvl="0" indent="-228600" algn="l" rtl="0">
              <a:lnSpc>
                <a:spcPct val="90000"/>
              </a:lnSpc>
              <a:spcBef>
                <a:spcPts val="1000"/>
              </a:spcBef>
              <a:spcAft>
                <a:spcPts val="0"/>
              </a:spcAft>
              <a:buClr>
                <a:schemeClr val="accent2"/>
              </a:buClr>
              <a:buSzPts val="2800"/>
              <a:buChar char="•"/>
            </a:pPr>
            <a:r>
              <a:rPr lang="en-GB"/>
              <a:t>Geographic/thematic coverage </a:t>
            </a:r>
            <a:endParaRPr/>
          </a:p>
          <a:p>
            <a:pPr marL="228600" lvl="0" indent="-228600" algn="l" rtl="0">
              <a:lnSpc>
                <a:spcPct val="90000"/>
              </a:lnSpc>
              <a:spcBef>
                <a:spcPts val="1000"/>
              </a:spcBef>
              <a:spcAft>
                <a:spcPts val="0"/>
              </a:spcAft>
              <a:buClr>
                <a:schemeClr val="accent2"/>
              </a:buClr>
              <a:buSzPts val="2800"/>
              <a:buChar char="•"/>
            </a:pPr>
            <a:r>
              <a:rPr lang="en-GB"/>
              <a:t>Involves key actors </a:t>
            </a:r>
            <a:endParaRPr/>
          </a:p>
        </p:txBody>
      </p:sp>
      <p:pic>
        <p:nvPicPr>
          <p:cNvPr id="347" name="Google Shape;347;p14" descr="Needs Assessments | ACAPS"/>
          <p:cNvPicPr preferRelativeResize="0">
            <a:picLocks noGrp="1"/>
          </p:cNvPicPr>
          <p:nvPr>
            <p:ph type="pic" idx="2"/>
          </p:nvPr>
        </p:nvPicPr>
        <p:blipFill rotWithShape="1">
          <a:blip r:embed="rId3">
            <a:alphaModFix/>
          </a:blip>
          <a:srcRect l="28949" r="28948"/>
          <a:stretch/>
        </p:blipFill>
        <p:spPr>
          <a:xfrm>
            <a:off x="0" y="0"/>
            <a:ext cx="4340225" cy="6858000"/>
          </a:xfrm>
          <a:prstGeom prst="rect">
            <a:avLst/>
          </a:prstGeom>
          <a:noFill/>
          <a:ln>
            <a:noFill/>
          </a:ln>
        </p:spPr>
      </p:pic>
      <p:sp>
        <p:nvSpPr>
          <p:cNvPr id="348" name="Google Shape;348;p14"/>
          <p:cNvSpPr txBox="1"/>
          <p:nvPr/>
        </p:nvSpPr>
        <p:spPr>
          <a:xfrm>
            <a:off x="2170112" y="6427343"/>
            <a:ext cx="2170113" cy="43065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2"/>
              </a:buClr>
              <a:buSzPts val="1600"/>
              <a:buFont typeface="Arial"/>
              <a:buNone/>
            </a:pPr>
            <a:r>
              <a:rPr lang="en-GB" sz="1600">
                <a:solidFill>
                  <a:srgbClr val="000000"/>
                </a:solidFill>
                <a:latin typeface="Helvetica Neue"/>
                <a:ea typeface="Helvetica Neue"/>
                <a:cs typeface="Helvetica Neue"/>
                <a:sym typeface="Helvetica Neue"/>
              </a:rPr>
              <a:t>(Photo credit ACAPS)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5"/>
          <p:cNvSpPr txBox="1">
            <a:spLocks noGrp="1"/>
          </p:cNvSpPr>
          <p:nvPr>
            <p:ph type="title"/>
          </p:nvPr>
        </p:nvSpPr>
        <p:spPr>
          <a:xfrm>
            <a:off x="656023" y="365125"/>
            <a:ext cx="81492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000"/>
              <a:buFont typeface="Calibri"/>
              <a:buNone/>
            </a:pPr>
            <a:r>
              <a:rPr lang="en-GB" sz="4000">
                <a:latin typeface="Calibri"/>
                <a:ea typeface="Calibri"/>
                <a:cs typeface="Calibri"/>
                <a:sym typeface="Calibri"/>
              </a:rPr>
              <a:t>ACTIVITY: </a:t>
            </a:r>
            <a:r>
              <a:rPr lang="en-GB"/>
              <a:t>INTEGRATING CHILD LABOUR INTO NEEDS ASSESSMENT </a:t>
            </a:r>
            <a:endParaRPr sz="4000">
              <a:latin typeface="Calibri"/>
              <a:ea typeface="Calibri"/>
              <a:cs typeface="Calibri"/>
              <a:sym typeface="Calibri"/>
            </a:endParaRPr>
          </a:p>
        </p:txBody>
      </p:sp>
      <p:sp>
        <p:nvSpPr>
          <p:cNvPr id="355" name="Google Shape;355;p1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2800"/>
              <a:buNone/>
            </a:pPr>
            <a:r>
              <a:rPr lang="en-GB"/>
              <a:t>In your groups:</a:t>
            </a:r>
            <a:endParaRPr/>
          </a:p>
        </p:txBody>
      </p:sp>
      <p:sp>
        <p:nvSpPr>
          <p:cNvPr id="356" name="Google Shape;356;p15"/>
          <p:cNvSpPr txBox="1">
            <a:spLocks noGrp="1"/>
          </p:cNvSpPr>
          <p:nvPr>
            <p:ph type="body" idx="2"/>
          </p:nvPr>
        </p:nvSpPr>
        <p:spPr>
          <a:xfrm>
            <a:off x="656021" y="2400300"/>
            <a:ext cx="10820015" cy="3729037"/>
          </a:xfrm>
          <a:prstGeom prst="rect">
            <a:avLst/>
          </a:prstGeom>
          <a:noFill/>
          <a:ln>
            <a:noFill/>
          </a:ln>
        </p:spPr>
        <p:txBody>
          <a:bodyPr spcFirstLastPara="1" wrap="square" lIns="91425" tIns="45700" rIns="91425" bIns="45700" anchor="t" anchorCtr="0">
            <a:normAutofit fontScale="85000" lnSpcReduction="20000"/>
          </a:bodyPr>
          <a:lstStyle/>
          <a:p>
            <a:pPr marL="228600" lvl="0" indent="-215265" algn="l" rtl="0">
              <a:lnSpc>
                <a:spcPct val="120000"/>
              </a:lnSpc>
              <a:spcBef>
                <a:spcPts val="0"/>
              </a:spcBef>
              <a:spcAft>
                <a:spcPts val="0"/>
              </a:spcAft>
              <a:buSzPct val="100000"/>
              <a:buChar char="•"/>
            </a:pPr>
            <a:r>
              <a:rPr lang="en-GB" dirty="0"/>
              <a:t>Assign a reporter and a note taker</a:t>
            </a:r>
            <a:endParaRPr dirty="0"/>
          </a:p>
          <a:p>
            <a:pPr marL="228600" lvl="0" indent="-215265" algn="l" rtl="0">
              <a:lnSpc>
                <a:spcPct val="120000"/>
              </a:lnSpc>
              <a:spcBef>
                <a:spcPts val="0"/>
              </a:spcBef>
              <a:spcAft>
                <a:spcPts val="0"/>
              </a:spcAft>
              <a:buSzPct val="100000"/>
              <a:buChar char="•"/>
            </a:pPr>
            <a:r>
              <a:rPr lang="en-GB" dirty="0"/>
              <a:t>Imagine you are conducting a … CPRA/Multi-sector assessment</a:t>
            </a:r>
            <a:endParaRPr dirty="0"/>
          </a:p>
          <a:p>
            <a:pPr marL="228600" lvl="0" indent="-215265" algn="l" rtl="0">
              <a:lnSpc>
                <a:spcPct val="120000"/>
              </a:lnSpc>
              <a:spcBef>
                <a:spcPts val="0"/>
              </a:spcBef>
              <a:spcAft>
                <a:spcPts val="0"/>
              </a:spcAft>
              <a:buSzPct val="100000"/>
              <a:buChar char="•"/>
            </a:pPr>
            <a:r>
              <a:rPr lang="en-GB" dirty="0"/>
              <a:t>Think of 5-10 key questions that can be asked in this assessment which reflect child labour and the WFCL </a:t>
            </a:r>
            <a:r>
              <a:rPr lang="en-GB" sz="1600" dirty="0"/>
              <a:t> </a:t>
            </a:r>
            <a:endParaRPr dirty="0"/>
          </a:p>
          <a:p>
            <a:pPr marL="228600" lvl="0" indent="-215265" algn="l" rtl="0">
              <a:lnSpc>
                <a:spcPct val="120000"/>
              </a:lnSpc>
              <a:spcBef>
                <a:spcPts val="0"/>
              </a:spcBef>
              <a:spcAft>
                <a:spcPts val="0"/>
              </a:spcAft>
              <a:buSzPct val="100000"/>
              <a:buChar char="•"/>
            </a:pPr>
            <a:r>
              <a:rPr lang="en-GB" dirty="0"/>
              <a:t>Consider, in your context:</a:t>
            </a:r>
            <a:endParaRPr dirty="0"/>
          </a:p>
          <a:p>
            <a:pPr marL="685800" lvl="1" indent="-217170" algn="l" rtl="0">
              <a:lnSpc>
                <a:spcPct val="120000"/>
              </a:lnSpc>
              <a:spcBef>
                <a:spcPts val="0"/>
              </a:spcBef>
              <a:spcAft>
                <a:spcPts val="0"/>
              </a:spcAft>
              <a:buSzPct val="100000"/>
              <a:buChar char="•"/>
            </a:pPr>
            <a:r>
              <a:rPr lang="en-GB" dirty="0"/>
              <a:t>What you need the information for</a:t>
            </a:r>
            <a:endParaRPr dirty="0"/>
          </a:p>
          <a:p>
            <a:pPr marL="685800" lvl="1" indent="-217170" algn="l" rtl="0">
              <a:lnSpc>
                <a:spcPct val="120000"/>
              </a:lnSpc>
              <a:spcBef>
                <a:spcPts val="0"/>
              </a:spcBef>
              <a:spcAft>
                <a:spcPts val="0"/>
              </a:spcAft>
              <a:buSzPct val="100000"/>
              <a:buChar char="•"/>
            </a:pPr>
            <a:r>
              <a:rPr lang="en-GB" dirty="0"/>
              <a:t>How other related areas may be able to incorporate aspects of children’s work, child labour, or the WFCL*</a:t>
            </a:r>
            <a:endParaRPr dirty="0"/>
          </a:p>
          <a:p>
            <a:pPr marL="228600" lvl="0" indent="-215265" algn="l" rtl="0">
              <a:lnSpc>
                <a:spcPct val="120000"/>
              </a:lnSpc>
              <a:spcBef>
                <a:spcPts val="0"/>
              </a:spcBef>
              <a:spcAft>
                <a:spcPts val="0"/>
              </a:spcAft>
              <a:buSzPct val="100000"/>
              <a:buChar char="•"/>
            </a:pPr>
            <a:r>
              <a:rPr lang="en-GB" dirty="0"/>
              <a:t>20 minutes</a:t>
            </a:r>
            <a:endParaRPr dirty="0"/>
          </a:p>
          <a:p>
            <a:pPr marL="228600" lvl="0" indent="-215265" algn="l" rtl="0">
              <a:lnSpc>
                <a:spcPct val="120000"/>
              </a:lnSpc>
              <a:spcBef>
                <a:spcPts val="0"/>
              </a:spcBef>
              <a:spcAft>
                <a:spcPts val="0"/>
              </a:spcAft>
              <a:buSzPct val="100000"/>
              <a:buChar char="•"/>
            </a:pPr>
            <a:r>
              <a:rPr lang="en-GB" dirty="0"/>
              <a:t>Report back in plenary</a:t>
            </a:r>
            <a:endParaRPr dirty="0"/>
          </a:p>
        </p:txBody>
      </p:sp>
      <p:pic>
        <p:nvPicPr>
          <p:cNvPr id="357" name="Google Shape;357;p15"/>
          <p:cNvPicPr preferRelativeResize="0"/>
          <p:nvPr/>
        </p:nvPicPr>
        <p:blipFill rotWithShape="1">
          <a:blip r:embed="rId3">
            <a:alphaModFix/>
          </a:blip>
          <a:srcRect/>
          <a:stretch/>
        </p:blipFill>
        <p:spPr>
          <a:xfrm>
            <a:off x="8805243" y="-345591"/>
            <a:ext cx="3386757" cy="33867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KEY CHILD LABOUR INDICATORS</a:t>
            </a:r>
            <a:endParaRPr/>
          </a:p>
        </p:txBody>
      </p:sp>
      <p:sp>
        <p:nvSpPr>
          <p:cNvPr id="364" name="Google Shape;364;p16"/>
          <p:cNvSpPr txBox="1">
            <a:spLocks noGrp="1"/>
          </p:cNvSpPr>
          <p:nvPr>
            <p:ph type="body" idx="1"/>
          </p:nvPr>
        </p:nvSpPr>
        <p:spPr>
          <a:xfrm>
            <a:off x="-449896" y="1952320"/>
            <a:ext cx="10820015" cy="5000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2"/>
              </a:buClr>
              <a:buSzPts val="3200"/>
              <a:buNone/>
            </a:pPr>
            <a:r>
              <a:rPr lang="en-GB" sz="3200"/>
              <a:t>INFORMATION TO PRIORITIZE: </a:t>
            </a:r>
            <a:endParaRPr/>
          </a:p>
        </p:txBody>
      </p:sp>
      <p:sp>
        <p:nvSpPr>
          <p:cNvPr id="365" name="Google Shape;365;p16"/>
          <p:cNvSpPr txBox="1">
            <a:spLocks noGrp="1"/>
          </p:cNvSpPr>
          <p:nvPr>
            <p:ph type="body" idx="3"/>
          </p:nvPr>
        </p:nvSpPr>
        <p:spPr>
          <a:xfrm>
            <a:off x="6668033" y="2756727"/>
            <a:ext cx="4661045" cy="60507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7467D"/>
              </a:buClr>
              <a:buSzPts val="2800"/>
              <a:buNone/>
            </a:pPr>
            <a:r>
              <a:rPr lang="en-GB" sz="2800">
                <a:solidFill>
                  <a:srgbClr val="97467D"/>
                </a:solidFill>
              </a:rPr>
              <a:t>Other important factors </a:t>
            </a:r>
            <a:endParaRPr/>
          </a:p>
          <a:p>
            <a:pPr marL="0" lvl="0" indent="0" algn="l" rtl="0">
              <a:lnSpc>
                <a:spcPct val="90000"/>
              </a:lnSpc>
              <a:spcBef>
                <a:spcPts val="1000"/>
              </a:spcBef>
              <a:spcAft>
                <a:spcPts val="0"/>
              </a:spcAft>
              <a:buClr>
                <a:schemeClr val="accent2"/>
              </a:buClr>
              <a:buSzPts val="2400"/>
              <a:buNone/>
            </a:pPr>
            <a:endParaRPr/>
          </a:p>
        </p:txBody>
      </p:sp>
      <p:sp>
        <p:nvSpPr>
          <p:cNvPr id="366" name="Google Shape;366;p16"/>
          <p:cNvSpPr txBox="1">
            <a:spLocks noGrp="1"/>
          </p:cNvSpPr>
          <p:nvPr>
            <p:ph type="body" idx="4"/>
          </p:nvPr>
        </p:nvSpPr>
        <p:spPr>
          <a:xfrm>
            <a:off x="656021" y="3257045"/>
            <a:ext cx="4661046" cy="2531107"/>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2400"/>
              <a:buFont typeface="Arial"/>
              <a:buChar char="•"/>
            </a:pPr>
            <a:r>
              <a:rPr lang="en-GB" dirty="0"/>
              <a:t>Age of working children </a:t>
            </a:r>
            <a:endParaRPr dirty="0"/>
          </a:p>
          <a:p>
            <a:pPr marL="342900" lvl="0" indent="-342900" algn="l" rtl="0">
              <a:lnSpc>
                <a:spcPct val="90000"/>
              </a:lnSpc>
              <a:spcBef>
                <a:spcPts val="1000"/>
              </a:spcBef>
              <a:spcAft>
                <a:spcPts val="0"/>
              </a:spcAft>
              <a:buSzPts val="2400"/>
              <a:buFont typeface="Arial"/>
              <a:buChar char="•"/>
            </a:pPr>
            <a:r>
              <a:rPr lang="en-GB" dirty="0"/>
              <a:t>Days and hours of work per week </a:t>
            </a:r>
            <a:endParaRPr dirty="0"/>
          </a:p>
          <a:p>
            <a:pPr marL="342900" lvl="0" indent="-342900" algn="l" rtl="0">
              <a:lnSpc>
                <a:spcPct val="90000"/>
              </a:lnSpc>
              <a:spcBef>
                <a:spcPts val="1000"/>
              </a:spcBef>
              <a:spcAft>
                <a:spcPts val="0"/>
              </a:spcAft>
              <a:buSzPts val="2400"/>
              <a:buFont typeface="Arial"/>
              <a:buChar char="•"/>
            </a:pPr>
            <a:r>
              <a:rPr lang="en-GB" dirty="0"/>
              <a:t>Tasks, nature, and conditions of the work  </a:t>
            </a:r>
            <a:endParaRPr dirty="0"/>
          </a:p>
          <a:p>
            <a:pPr marL="342900" lvl="0" indent="-342900" algn="l" rtl="0">
              <a:lnSpc>
                <a:spcPct val="90000"/>
              </a:lnSpc>
              <a:spcBef>
                <a:spcPts val="1000"/>
              </a:spcBef>
              <a:spcAft>
                <a:spcPts val="0"/>
              </a:spcAft>
              <a:buSzPts val="2400"/>
              <a:buFont typeface="Arial"/>
              <a:buChar char="•"/>
            </a:pPr>
            <a:r>
              <a:rPr lang="en-GB" dirty="0"/>
              <a:t>Whether working children are attending school </a:t>
            </a:r>
            <a:endParaRPr dirty="0"/>
          </a:p>
          <a:p>
            <a:pPr marL="228600" lvl="0" indent="-76200" algn="l" rtl="0">
              <a:lnSpc>
                <a:spcPct val="90000"/>
              </a:lnSpc>
              <a:spcBef>
                <a:spcPts val="1000"/>
              </a:spcBef>
              <a:spcAft>
                <a:spcPts val="0"/>
              </a:spcAft>
              <a:buClr>
                <a:schemeClr val="accent2"/>
              </a:buClr>
              <a:buSzPts val="2400"/>
              <a:buNone/>
            </a:pPr>
            <a:endParaRPr dirty="0"/>
          </a:p>
        </p:txBody>
      </p:sp>
      <p:sp>
        <p:nvSpPr>
          <p:cNvPr id="367" name="Google Shape;367;p16"/>
          <p:cNvSpPr txBox="1">
            <a:spLocks noGrp="1"/>
          </p:cNvSpPr>
          <p:nvPr>
            <p:ph type="body" idx="5"/>
          </p:nvPr>
        </p:nvSpPr>
        <p:spPr>
          <a:xfrm>
            <a:off x="656022" y="2823924"/>
            <a:ext cx="4661045" cy="6050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97467D"/>
              </a:buClr>
              <a:buSzPts val="2800"/>
              <a:buNone/>
            </a:pPr>
            <a:r>
              <a:rPr lang="en-GB" sz="2800" dirty="0">
                <a:solidFill>
                  <a:srgbClr val="97467D"/>
                </a:solidFill>
              </a:rPr>
              <a:t>Essential</a:t>
            </a:r>
            <a:endParaRPr dirty="0"/>
          </a:p>
        </p:txBody>
      </p:sp>
      <p:sp>
        <p:nvSpPr>
          <p:cNvPr id="368" name="Google Shape;368;p16"/>
          <p:cNvSpPr txBox="1">
            <a:spLocks noGrp="1"/>
          </p:cNvSpPr>
          <p:nvPr>
            <p:ph type="body" idx="6"/>
          </p:nvPr>
        </p:nvSpPr>
        <p:spPr>
          <a:xfrm>
            <a:off x="6668025" y="3257050"/>
            <a:ext cx="4761975" cy="3088886"/>
          </a:xfrm>
          <a:prstGeom prst="rect">
            <a:avLst/>
          </a:prstGeom>
          <a:noFill/>
          <a:ln>
            <a:noFill/>
          </a:ln>
        </p:spPr>
        <p:txBody>
          <a:bodyPr spcFirstLastPara="1" wrap="square" lIns="91425" tIns="45700" rIns="91425" bIns="45700" anchor="t" anchorCtr="0">
            <a:normAutofit fontScale="92500" lnSpcReduction="10000"/>
          </a:bodyPr>
          <a:lstStyle/>
          <a:p>
            <a:pPr marL="228600" lvl="0" indent="-224118" algn="l" rtl="0">
              <a:lnSpc>
                <a:spcPct val="90000"/>
              </a:lnSpc>
              <a:spcBef>
                <a:spcPts val="0"/>
              </a:spcBef>
              <a:spcAft>
                <a:spcPts val="0"/>
              </a:spcAft>
              <a:buClr>
                <a:schemeClr val="accent2"/>
              </a:buClr>
              <a:buSzPct val="100000"/>
              <a:buChar char="•"/>
            </a:pPr>
            <a:r>
              <a:rPr lang="en-GB" sz="2600" dirty="0"/>
              <a:t>Sex, disability, health status, displacement status, or separation status (factors which are known to increase exposure to child labour)</a:t>
            </a:r>
            <a:endParaRPr sz="2600" dirty="0"/>
          </a:p>
          <a:p>
            <a:pPr marL="228600" lvl="0" indent="-224118" algn="l" rtl="0">
              <a:lnSpc>
                <a:spcPct val="90000"/>
              </a:lnSpc>
              <a:spcBef>
                <a:spcPts val="1000"/>
              </a:spcBef>
              <a:spcAft>
                <a:spcPts val="0"/>
              </a:spcAft>
              <a:buClr>
                <a:schemeClr val="accent2"/>
              </a:buClr>
              <a:buSzPct val="100000"/>
              <a:buChar char="•"/>
            </a:pPr>
            <a:r>
              <a:rPr lang="en-GB" sz="2600" dirty="0"/>
              <a:t>Additional Information: individual tasks, health, psychosocial well-being, characteristics of work environment </a:t>
            </a:r>
            <a:endParaRPr sz="2600" dirty="0"/>
          </a:p>
          <a:p>
            <a:pPr marL="228600" lvl="0" indent="-76200" algn="l" rtl="0">
              <a:lnSpc>
                <a:spcPct val="90000"/>
              </a:lnSpc>
              <a:spcBef>
                <a:spcPts val="1000"/>
              </a:spcBef>
              <a:spcAft>
                <a:spcPts val="0"/>
              </a:spcAft>
              <a:buClr>
                <a:schemeClr val="accent2"/>
              </a:buClr>
              <a:buSzPct val="100000"/>
              <a:buNone/>
            </a:pPr>
            <a:endParaRPr b="1" dirty="0"/>
          </a:p>
          <a:p>
            <a:pPr marL="228600" lvl="0" indent="-76200" algn="l" rtl="0">
              <a:lnSpc>
                <a:spcPct val="90000"/>
              </a:lnSpc>
              <a:spcBef>
                <a:spcPts val="1000"/>
              </a:spcBef>
              <a:spcAft>
                <a:spcPts val="0"/>
              </a:spcAft>
              <a:buClr>
                <a:schemeClr val="accent2"/>
              </a:buClr>
              <a:buSzPct val="84848"/>
              <a:buNone/>
            </a:pPr>
            <a:endParaRPr sz="2828" dirty="0"/>
          </a:p>
        </p:txBody>
      </p:sp>
      <p:pic>
        <p:nvPicPr>
          <p:cNvPr id="369" name="Google Shape;369;p16"/>
          <p:cNvPicPr preferRelativeResize="0"/>
          <p:nvPr/>
        </p:nvPicPr>
        <p:blipFill rotWithShape="1">
          <a:blip r:embed="rId3">
            <a:alphaModFix/>
          </a:blip>
          <a:srcRect l="-3440" t="9630" r="3439" b="-9630"/>
          <a:stretch/>
        </p:blipFill>
        <p:spPr>
          <a:xfrm>
            <a:off x="9233958" y="1572157"/>
            <a:ext cx="2730734" cy="27307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000"/>
              <a:buFont typeface="Calibri"/>
              <a:buNone/>
            </a:pPr>
            <a:r>
              <a:rPr lang="en-GB" sz="4000">
                <a:latin typeface="Calibri"/>
                <a:ea typeface="Calibri"/>
                <a:cs typeface="Calibri"/>
                <a:sym typeface="Calibri"/>
              </a:rPr>
              <a:t>KEY CHILD LABOUR INDICATORS</a:t>
            </a:r>
            <a:endParaRPr/>
          </a:p>
        </p:txBody>
      </p:sp>
      <p:sp>
        <p:nvSpPr>
          <p:cNvPr id="376" name="Google Shape;376;p17"/>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accent2"/>
              </a:buClr>
              <a:buSzPts val="2800"/>
              <a:buNone/>
            </a:pPr>
            <a:r>
              <a:rPr lang="en-GB"/>
              <a:t>THE IMPACT OF THE CRISIS ON CHILD LABOUR</a:t>
            </a:r>
            <a:endParaRPr/>
          </a:p>
        </p:txBody>
      </p:sp>
      <p:sp>
        <p:nvSpPr>
          <p:cNvPr id="377" name="Google Shape;377;p17"/>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lnSpcReduction="10000"/>
          </a:bodyPr>
          <a:lstStyle/>
          <a:p>
            <a:pPr marL="685800" lvl="1" indent="-228600" algn="l" rtl="0">
              <a:lnSpc>
                <a:spcPct val="90000"/>
              </a:lnSpc>
              <a:spcBef>
                <a:spcPts val="0"/>
              </a:spcBef>
              <a:spcAft>
                <a:spcPts val="0"/>
              </a:spcAft>
              <a:buSzPts val="2800"/>
              <a:buChar char="•"/>
            </a:pPr>
            <a:r>
              <a:rPr lang="en-GB" sz="2800" dirty="0"/>
              <a:t>Types of child labour increasing/newly emerging because of the crisis?</a:t>
            </a:r>
            <a:endParaRPr dirty="0"/>
          </a:p>
          <a:p>
            <a:pPr marL="685800" lvl="1" indent="-228600" algn="l" rtl="0">
              <a:lnSpc>
                <a:spcPct val="90000"/>
              </a:lnSpc>
              <a:spcBef>
                <a:spcPts val="500"/>
              </a:spcBef>
              <a:spcAft>
                <a:spcPts val="0"/>
              </a:spcAft>
              <a:buSzPts val="2800"/>
              <a:buChar char="•"/>
            </a:pPr>
            <a:r>
              <a:rPr lang="en-GB" sz="2800" dirty="0"/>
              <a:t>Changes to trends and patterns of child labour over the crisis?</a:t>
            </a:r>
            <a:endParaRPr dirty="0"/>
          </a:p>
          <a:p>
            <a:pPr marL="685800" lvl="1" indent="-228600" algn="l" rtl="0">
              <a:lnSpc>
                <a:spcPct val="90000"/>
              </a:lnSpc>
              <a:spcBef>
                <a:spcPts val="500"/>
              </a:spcBef>
              <a:spcAft>
                <a:spcPts val="0"/>
              </a:spcAft>
              <a:buSzPts val="2800"/>
              <a:buChar char="•"/>
            </a:pPr>
            <a:r>
              <a:rPr lang="en-GB" sz="2800" dirty="0"/>
              <a:t>Attitude of communities towards child labour/WFCL? Has this changed? </a:t>
            </a:r>
            <a:endParaRPr dirty="0"/>
          </a:p>
          <a:p>
            <a:pPr marL="685800" lvl="1" indent="-228600" algn="l" rtl="0">
              <a:lnSpc>
                <a:spcPct val="90000"/>
              </a:lnSpc>
              <a:spcBef>
                <a:spcPts val="500"/>
              </a:spcBef>
              <a:spcAft>
                <a:spcPts val="0"/>
              </a:spcAft>
              <a:buSzPts val="2800"/>
              <a:buChar char="•"/>
            </a:pPr>
            <a:r>
              <a:rPr lang="en-GB" sz="2800" dirty="0"/>
              <a:t>Impact of the crisis on economic and livelihood opportunities for adolescents above the minimum age for work but below 18 years? </a:t>
            </a:r>
            <a:endParaRPr dirty="0"/>
          </a:p>
          <a:p>
            <a:pPr marL="685800" lvl="1" indent="-228600" algn="l" rtl="0">
              <a:lnSpc>
                <a:spcPct val="90000"/>
              </a:lnSpc>
              <a:spcBef>
                <a:spcPts val="500"/>
              </a:spcBef>
              <a:spcAft>
                <a:spcPts val="0"/>
              </a:spcAft>
              <a:buSzPts val="2800"/>
              <a:buChar char="•"/>
            </a:pPr>
            <a:r>
              <a:rPr lang="en-GB" sz="2800" dirty="0"/>
              <a:t>How does this compare between different groups?</a:t>
            </a:r>
            <a:endParaRPr sz="2800" dirty="0"/>
          </a:p>
          <a:p>
            <a:pPr marL="228600" lvl="0" indent="-50800" algn="l" rtl="0">
              <a:lnSpc>
                <a:spcPct val="90000"/>
              </a:lnSpc>
              <a:spcBef>
                <a:spcPts val="1000"/>
              </a:spcBef>
              <a:spcAft>
                <a:spcPts val="0"/>
              </a:spcAft>
              <a:buClr>
                <a:schemeClr val="accent2"/>
              </a:buClr>
              <a:buSzPts val="2800"/>
              <a:buNone/>
            </a:pPr>
            <a:endParaRPr dirty="0"/>
          </a:p>
          <a:p>
            <a:pPr marL="228600" lvl="0" indent="-5080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SzPts val="2800"/>
              <a:buNone/>
            </a:pPr>
            <a:endParaRPr dirty="0"/>
          </a:p>
        </p:txBody>
      </p:sp>
      <p:pic>
        <p:nvPicPr>
          <p:cNvPr id="378" name="Google Shape;378;p17"/>
          <p:cNvPicPr preferRelativeResize="0"/>
          <p:nvPr/>
        </p:nvPicPr>
        <p:blipFill rotWithShape="1">
          <a:blip r:embed="rId3">
            <a:alphaModFix/>
          </a:blip>
          <a:srcRect/>
          <a:stretch/>
        </p:blipFill>
        <p:spPr>
          <a:xfrm>
            <a:off x="8805243" y="-345591"/>
            <a:ext cx="3386757" cy="33867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KEY CHILD LABOUR INDICATORS</a:t>
            </a:r>
            <a:endParaRPr/>
          </a:p>
        </p:txBody>
      </p:sp>
      <p:sp>
        <p:nvSpPr>
          <p:cNvPr id="385" name="Google Shape;385;p18"/>
          <p:cNvSpPr txBox="1">
            <a:spLocks noGrp="1"/>
          </p:cNvSpPr>
          <p:nvPr>
            <p:ph type="body" idx="1"/>
          </p:nvPr>
        </p:nvSpPr>
        <p:spPr>
          <a:xfrm>
            <a:off x="-321394" y="1474573"/>
            <a:ext cx="10820100" cy="500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2800"/>
              <a:buNone/>
            </a:pPr>
            <a:r>
              <a:rPr lang="en-GB"/>
              <a:t>INDICATORS ACROSS SECTORS </a:t>
            </a:r>
            <a:endParaRPr/>
          </a:p>
        </p:txBody>
      </p:sp>
      <p:sp>
        <p:nvSpPr>
          <p:cNvPr id="386" name="Google Shape;386;p18"/>
          <p:cNvSpPr txBox="1">
            <a:spLocks noGrp="1"/>
          </p:cNvSpPr>
          <p:nvPr>
            <p:ph type="body" idx="2"/>
          </p:nvPr>
        </p:nvSpPr>
        <p:spPr>
          <a:xfrm>
            <a:off x="-2217808" y="2258358"/>
            <a:ext cx="10820015" cy="5211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GB" b="1">
                <a:solidFill>
                  <a:schemeClr val="accent5"/>
                </a:solidFill>
              </a:rPr>
              <a:t>PROXY INDICATORS </a:t>
            </a:r>
            <a:endParaRPr/>
          </a:p>
        </p:txBody>
      </p:sp>
      <p:sp>
        <p:nvSpPr>
          <p:cNvPr id="387" name="Google Shape;387;p18"/>
          <p:cNvSpPr txBox="1">
            <a:spLocks noGrp="1"/>
          </p:cNvSpPr>
          <p:nvPr>
            <p:ph type="body" idx="3"/>
          </p:nvPr>
        </p:nvSpPr>
        <p:spPr>
          <a:xfrm>
            <a:off x="326571" y="2779528"/>
            <a:ext cx="5311915" cy="407847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200"/>
              <a:buFont typeface="Arial"/>
              <a:buChar char="•"/>
            </a:pPr>
            <a:r>
              <a:rPr lang="en-GB" sz="2200" b="0" dirty="0">
                <a:solidFill>
                  <a:schemeClr val="dk1"/>
                </a:solidFill>
              </a:rPr>
              <a:t>Increase in children out of school</a:t>
            </a:r>
            <a:endParaRPr dirty="0"/>
          </a:p>
          <a:p>
            <a:pPr marL="342900" lvl="0" indent="-342900" algn="l" rtl="0">
              <a:lnSpc>
                <a:spcPct val="90000"/>
              </a:lnSpc>
              <a:spcBef>
                <a:spcPts val="1000"/>
              </a:spcBef>
              <a:spcAft>
                <a:spcPts val="0"/>
              </a:spcAft>
              <a:buClr>
                <a:schemeClr val="dk1"/>
              </a:buClr>
              <a:buSzPts val="2200"/>
              <a:buFont typeface="Arial"/>
              <a:buChar char="•"/>
            </a:pPr>
            <a:r>
              <a:rPr lang="en-GB" sz="2200" b="0" dirty="0">
                <a:solidFill>
                  <a:schemeClr val="dk1"/>
                </a:solidFill>
              </a:rPr>
              <a:t>Increase in children working</a:t>
            </a:r>
            <a:endParaRPr dirty="0"/>
          </a:p>
          <a:p>
            <a:pPr marL="342900" lvl="0" indent="-342900" algn="l" rtl="0">
              <a:lnSpc>
                <a:spcPct val="90000"/>
              </a:lnSpc>
              <a:spcBef>
                <a:spcPts val="1000"/>
              </a:spcBef>
              <a:spcAft>
                <a:spcPts val="0"/>
              </a:spcAft>
              <a:buClr>
                <a:schemeClr val="dk1"/>
              </a:buClr>
              <a:buSzPts val="2200"/>
              <a:buFont typeface="Arial"/>
              <a:buChar char="•"/>
            </a:pPr>
            <a:r>
              <a:rPr lang="en-GB" sz="2200" b="0" dirty="0">
                <a:solidFill>
                  <a:schemeClr val="dk1"/>
                </a:solidFill>
              </a:rPr>
              <a:t>Increase in unmet FSL needs</a:t>
            </a:r>
            <a:endParaRPr dirty="0"/>
          </a:p>
          <a:p>
            <a:pPr marL="342900" lvl="0" indent="-342900" algn="l" rtl="0">
              <a:lnSpc>
                <a:spcPct val="90000"/>
              </a:lnSpc>
              <a:spcBef>
                <a:spcPts val="1000"/>
              </a:spcBef>
              <a:spcAft>
                <a:spcPts val="0"/>
              </a:spcAft>
              <a:buClr>
                <a:schemeClr val="dk1"/>
              </a:buClr>
              <a:buSzPts val="2200"/>
              <a:buFont typeface="Arial"/>
              <a:buChar char="•"/>
            </a:pPr>
            <a:r>
              <a:rPr lang="en-GB" sz="2200" b="0" dirty="0">
                <a:solidFill>
                  <a:schemeClr val="dk1"/>
                </a:solidFill>
              </a:rPr>
              <a:t>New risk factors (e.g. asset or income loss, school closures, family coping strategies that involve child labour)</a:t>
            </a:r>
            <a:endParaRPr dirty="0"/>
          </a:p>
          <a:p>
            <a:pPr marL="342900" lvl="0" indent="-342900" algn="l" rtl="0">
              <a:lnSpc>
                <a:spcPct val="90000"/>
              </a:lnSpc>
              <a:spcBef>
                <a:spcPts val="1000"/>
              </a:spcBef>
              <a:spcAft>
                <a:spcPts val="0"/>
              </a:spcAft>
              <a:buClr>
                <a:schemeClr val="dk1"/>
              </a:buClr>
              <a:buSzPts val="2200"/>
              <a:buFont typeface="Arial"/>
              <a:buChar char="•"/>
            </a:pPr>
            <a:r>
              <a:rPr lang="en-GB" sz="2200" b="0" dirty="0">
                <a:solidFill>
                  <a:schemeClr val="dk1"/>
                </a:solidFill>
              </a:rPr>
              <a:t>Gender- and age-specific risks (e.g. limited adolescent or girls’ education)</a:t>
            </a:r>
            <a:endParaRPr dirty="0"/>
          </a:p>
          <a:p>
            <a:pPr marL="0" lvl="0" indent="0" algn="l" rtl="0">
              <a:lnSpc>
                <a:spcPct val="90000"/>
              </a:lnSpc>
              <a:spcBef>
                <a:spcPts val="1000"/>
              </a:spcBef>
              <a:spcAft>
                <a:spcPts val="0"/>
              </a:spcAft>
              <a:buClr>
                <a:schemeClr val="accent2"/>
              </a:buClr>
              <a:buSzPts val="2000"/>
              <a:buNone/>
            </a:pPr>
            <a:endParaRPr sz="2000" dirty="0">
              <a:solidFill>
                <a:schemeClr val="dk1"/>
              </a:solidFill>
            </a:endParaRPr>
          </a:p>
          <a:p>
            <a:pPr marL="0" lvl="0" indent="0" algn="l" rtl="0">
              <a:lnSpc>
                <a:spcPct val="90000"/>
              </a:lnSpc>
              <a:spcBef>
                <a:spcPts val="1000"/>
              </a:spcBef>
              <a:spcAft>
                <a:spcPts val="0"/>
              </a:spcAft>
              <a:buClr>
                <a:schemeClr val="accent2"/>
              </a:buClr>
              <a:buSzPts val="2000"/>
              <a:buNone/>
            </a:pPr>
            <a:endParaRPr sz="2000" dirty="0">
              <a:solidFill>
                <a:schemeClr val="dk1"/>
              </a:solidFill>
              <a:latin typeface="Calibri"/>
              <a:ea typeface="Calibri"/>
              <a:cs typeface="Calibri"/>
              <a:sym typeface="Calibri"/>
            </a:endParaRPr>
          </a:p>
        </p:txBody>
      </p:sp>
      <p:sp>
        <p:nvSpPr>
          <p:cNvPr id="388" name="Google Shape;388;p18"/>
          <p:cNvSpPr txBox="1">
            <a:spLocks noGrp="1"/>
          </p:cNvSpPr>
          <p:nvPr>
            <p:ph type="body" idx="4"/>
          </p:nvPr>
        </p:nvSpPr>
        <p:spPr>
          <a:xfrm>
            <a:off x="6540913" y="2279030"/>
            <a:ext cx="4661046" cy="5211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GB" b="1">
                <a:solidFill>
                  <a:schemeClr val="accent5"/>
                </a:solidFill>
              </a:rPr>
              <a:t>DIRECT INDICATORS  </a:t>
            </a:r>
            <a:endParaRPr/>
          </a:p>
        </p:txBody>
      </p:sp>
      <p:sp>
        <p:nvSpPr>
          <p:cNvPr id="389" name="Google Shape;389;p18"/>
          <p:cNvSpPr txBox="1">
            <a:spLocks noGrp="1"/>
          </p:cNvSpPr>
          <p:nvPr>
            <p:ph type="body" idx="6"/>
          </p:nvPr>
        </p:nvSpPr>
        <p:spPr>
          <a:xfrm>
            <a:off x="6215478" y="2800201"/>
            <a:ext cx="5976521" cy="381120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2200"/>
              <a:buFont typeface="Arial"/>
              <a:buChar char="•"/>
            </a:pPr>
            <a:r>
              <a:rPr lang="en-GB" sz="2200" dirty="0"/>
              <a:t>Child protection risks associated with CL</a:t>
            </a:r>
            <a:endParaRPr dirty="0"/>
          </a:p>
          <a:p>
            <a:pPr marL="685800" lvl="1" indent="-228600" algn="l" rtl="0">
              <a:lnSpc>
                <a:spcPct val="90000"/>
              </a:lnSpc>
              <a:spcBef>
                <a:spcPts val="500"/>
              </a:spcBef>
              <a:spcAft>
                <a:spcPts val="0"/>
              </a:spcAft>
              <a:buSzPts val="2000"/>
              <a:buChar char="•"/>
            </a:pPr>
            <a:r>
              <a:rPr lang="en-GB" sz="2000" dirty="0">
                <a:solidFill>
                  <a:schemeClr val="accent1"/>
                </a:solidFill>
              </a:rPr>
              <a:t>Work as a cause of psychosocial distress </a:t>
            </a:r>
            <a:endParaRPr dirty="0"/>
          </a:p>
          <a:p>
            <a:pPr marL="685800" lvl="1" indent="-228600" algn="l" rtl="0">
              <a:lnSpc>
                <a:spcPct val="90000"/>
              </a:lnSpc>
              <a:spcBef>
                <a:spcPts val="500"/>
              </a:spcBef>
              <a:spcAft>
                <a:spcPts val="0"/>
              </a:spcAft>
              <a:buSzPts val="2000"/>
              <a:buChar char="•"/>
            </a:pPr>
            <a:r>
              <a:rPr lang="en-GB" sz="2000" dirty="0">
                <a:solidFill>
                  <a:schemeClr val="accent1"/>
                </a:solidFill>
              </a:rPr>
              <a:t>Violence/sexual violence associated with work </a:t>
            </a:r>
            <a:endParaRPr dirty="0"/>
          </a:p>
          <a:p>
            <a:pPr marL="685800" lvl="1" indent="-228600" algn="l" rtl="0">
              <a:lnSpc>
                <a:spcPct val="90000"/>
              </a:lnSpc>
              <a:spcBef>
                <a:spcPts val="500"/>
              </a:spcBef>
              <a:spcAft>
                <a:spcPts val="0"/>
              </a:spcAft>
              <a:buSzPts val="2000"/>
              <a:buChar char="•"/>
            </a:pPr>
            <a:r>
              <a:rPr lang="en-GB" sz="2000" dirty="0">
                <a:solidFill>
                  <a:schemeClr val="accent1"/>
                </a:solidFill>
              </a:rPr>
              <a:t>Dangers and injuries associated with work </a:t>
            </a:r>
            <a:endParaRPr dirty="0"/>
          </a:p>
          <a:p>
            <a:pPr marL="342900" lvl="0" indent="-342900" algn="l" rtl="0">
              <a:lnSpc>
                <a:spcPct val="90000"/>
              </a:lnSpc>
              <a:spcBef>
                <a:spcPts val="1000"/>
              </a:spcBef>
              <a:spcAft>
                <a:spcPts val="0"/>
              </a:spcAft>
              <a:buSzPts val="2200"/>
              <a:buFont typeface="Arial"/>
              <a:buChar char="•"/>
            </a:pPr>
            <a:r>
              <a:rPr lang="en-GB" sz="2200" dirty="0"/>
              <a:t>Children managing work and school; attendance barriers for at-risk groups </a:t>
            </a:r>
            <a:endParaRPr dirty="0"/>
          </a:p>
          <a:p>
            <a:pPr marL="342900" lvl="0" indent="-342900" algn="l" rtl="0">
              <a:lnSpc>
                <a:spcPct val="90000"/>
              </a:lnSpc>
              <a:spcBef>
                <a:spcPts val="1000"/>
              </a:spcBef>
              <a:spcAft>
                <a:spcPts val="0"/>
              </a:spcAft>
              <a:buSzPts val="2200"/>
              <a:buFont typeface="Arial"/>
              <a:buChar char="•"/>
            </a:pPr>
            <a:r>
              <a:rPr lang="en-GB" sz="2200" dirty="0"/>
              <a:t>Who in the household brings in income or food, including children </a:t>
            </a:r>
            <a:endParaRPr dirty="0"/>
          </a:p>
          <a:p>
            <a:pPr marL="342900" lvl="0" indent="-342900" algn="l" rtl="0">
              <a:lnSpc>
                <a:spcPct val="90000"/>
              </a:lnSpc>
              <a:spcBef>
                <a:spcPts val="1000"/>
              </a:spcBef>
              <a:spcAft>
                <a:spcPts val="0"/>
              </a:spcAft>
              <a:buSzPts val="2200"/>
              <a:buFont typeface="Arial"/>
              <a:buChar char="•"/>
            </a:pPr>
            <a:r>
              <a:rPr lang="en-GB" sz="2200" dirty="0"/>
              <a:t>How boys/girls spend their time at home and outside the home</a:t>
            </a:r>
            <a:endParaRPr dirty="0"/>
          </a:p>
          <a:p>
            <a:pPr marL="228600" lvl="0" indent="-76200" algn="l" rtl="0">
              <a:lnSpc>
                <a:spcPct val="90000"/>
              </a:lnSpc>
              <a:spcBef>
                <a:spcPts val="1000"/>
              </a:spcBef>
              <a:spcAft>
                <a:spcPts val="0"/>
              </a:spcAft>
              <a:buClr>
                <a:schemeClr val="accent2"/>
              </a:buClr>
              <a:buSzPts val="2400"/>
              <a:buNone/>
            </a:pPr>
            <a:endParaRPr dirty="0"/>
          </a:p>
        </p:txBody>
      </p:sp>
      <p:pic>
        <p:nvPicPr>
          <p:cNvPr id="390" name="Google Shape;390;p18"/>
          <p:cNvPicPr preferRelativeResize="0"/>
          <p:nvPr/>
        </p:nvPicPr>
        <p:blipFill rotWithShape="1">
          <a:blip r:embed="rId3">
            <a:alphaModFix/>
          </a:blip>
          <a:srcRect/>
          <a:stretch/>
        </p:blipFill>
        <p:spPr>
          <a:xfrm>
            <a:off x="9948228" y="1320585"/>
            <a:ext cx="2396716" cy="23967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9"/>
          <p:cNvSpPr txBox="1">
            <a:spLocks noGrp="1"/>
          </p:cNvSpPr>
          <p:nvPr>
            <p:ph type="body" idx="1"/>
          </p:nvPr>
        </p:nvSpPr>
        <p:spPr>
          <a:xfrm>
            <a:off x="1828006" y="1646387"/>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a:t>IMPLEMENTING ASSESSMENTS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
          <p:cNvSpPr txBox="1">
            <a:spLocks noGrp="1"/>
          </p:cNvSpPr>
          <p:nvPr>
            <p:ph type="body" idx="1"/>
          </p:nvPr>
        </p:nvSpPr>
        <p:spPr>
          <a:xfrm>
            <a:off x="1828005" y="571165"/>
            <a:ext cx="8535987" cy="16378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None/>
            </a:pPr>
            <a:r>
              <a:rPr lang="en-GB" sz="4000"/>
              <a:t>SESSION 3</a:t>
            </a:r>
            <a:endParaRPr/>
          </a:p>
          <a:p>
            <a:pPr marL="0" lvl="0" indent="0" algn="ctr" rtl="0">
              <a:lnSpc>
                <a:spcPct val="90000"/>
              </a:lnSpc>
              <a:spcBef>
                <a:spcPts val="1000"/>
              </a:spcBef>
              <a:spcAft>
                <a:spcPts val="0"/>
              </a:spcAft>
              <a:buClr>
                <a:schemeClr val="lt1"/>
              </a:buClr>
              <a:buSzPts val="4000"/>
              <a:buNone/>
            </a:pPr>
            <a:r>
              <a:rPr lang="en-GB" sz="4000"/>
              <a:t> CHILD LABOUR SITUATION ASSESSMENT AND ANALYSIS</a:t>
            </a:r>
            <a:endParaRPr/>
          </a:p>
          <a:p>
            <a:pPr marL="0" lvl="0" indent="0" algn="ctr" rtl="0">
              <a:lnSpc>
                <a:spcPct val="90000"/>
              </a:lnSpc>
              <a:spcBef>
                <a:spcPts val="1000"/>
              </a:spcBef>
              <a:spcAft>
                <a:spcPts val="0"/>
              </a:spcAft>
              <a:buClr>
                <a:schemeClr val="lt1"/>
              </a:buClr>
              <a:buSzPts val="2800"/>
              <a:buNone/>
            </a:pPr>
            <a:endParaRPr/>
          </a:p>
        </p:txBody>
      </p:sp>
      <p:sp>
        <p:nvSpPr>
          <p:cNvPr id="241" name="Google Shape;241;p2"/>
          <p:cNvSpPr txBox="1">
            <a:spLocks noGrp="1"/>
          </p:cNvSpPr>
          <p:nvPr>
            <p:ph type="body" idx="2"/>
          </p:nvPr>
        </p:nvSpPr>
        <p:spPr>
          <a:xfrm>
            <a:off x="821011" y="3429000"/>
            <a:ext cx="10549973"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800"/>
              <a:buNone/>
            </a:pPr>
            <a:r>
              <a:rPr lang="en-GB" b="1"/>
              <a:t> </a:t>
            </a:r>
            <a:endParaRPr/>
          </a:p>
        </p:txBody>
      </p:sp>
      <p:sp>
        <p:nvSpPr>
          <p:cNvPr id="242" name="Google Shape;242;p2"/>
          <p:cNvSpPr txBox="1"/>
          <p:nvPr/>
        </p:nvSpPr>
        <p:spPr>
          <a:xfrm>
            <a:off x="1710624" y="4649003"/>
            <a:ext cx="8770750" cy="16378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COLLECTING SENSITIVE DATA ON CHILD LABOUR </a:t>
            </a:r>
            <a:endParaRPr/>
          </a:p>
        </p:txBody>
      </p:sp>
      <p:sp>
        <p:nvSpPr>
          <p:cNvPr id="402" name="Google Shape;402;p20"/>
          <p:cNvSpPr txBox="1">
            <a:spLocks noGrp="1"/>
          </p:cNvSpPr>
          <p:nvPr>
            <p:ph type="body" idx="4"/>
          </p:nvPr>
        </p:nvSpPr>
        <p:spPr>
          <a:xfrm>
            <a:off x="656022" y="3429001"/>
            <a:ext cx="4661046" cy="287668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6"/>
              </a:buClr>
              <a:buSzPts val="2400"/>
              <a:buChar char="•"/>
            </a:pPr>
            <a:r>
              <a:rPr lang="en-GB">
                <a:latin typeface="Calibri"/>
                <a:ea typeface="Calibri"/>
                <a:cs typeface="Calibri"/>
                <a:sym typeface="Calibri"/>
              </a:rPr>
              <a:t>Locally used terms </a:t>
            </a:r>
            <a:endParaRPr/>
          </a:p>
          <a:p>
            <a:pPr marL="228600" lvl="0" indent="-228600" algn="l" rtl="0">
              <a:lnSpc>
                <a:spcPct val="90000"/>
              </a:lnSpc>
              <a:spcBef>
                <a:spcPts val="1000"/>
              </a:spcBef>
              <a:spcAft>
                <a:spcPts val="0"/>
              </a:spcAft>
              <a:buClr>
                <a:schemeClr val="accent6"/>
              </a:buClr>
              <a:buSzPts val="2400"/>
              <a:buChar char="•"/>
            </a:pPr>
            <a:r>
              <a:rPr lang="en-GB">
                <a:latin typeface="Calibri"/>
                <a:ea typeface="Calibri"/>
                <a:cs typeface="Calibri"/>
                <a:sym typeface="Calibri"/>
              </a:rPr>
              <a:t>Concepts of “work” </a:t>
            </a:r>
            <a:endParaRPr/>
          </a:p>
          <a:p>
            <a:pPr marL="228600" lvl="0" indent="-228600" algn="l" rtl="0">
              <a:lnSpc>
                <a:spcPct val="90000"/>
              </a:lnSpc>
              <a:spcBef>
                <a:spcPts val="1000"/>
              </a:spcBef>
              <a:spcAft>
                <a:spcPts val="0"/>
              </a:spcAft>
              <a:buClr>
                <a:schemeClr val="accent6"/>
              </a:buClr>
              <a:buSzPts val="2400"/>
              <a:buChar char="•"/>
            </a:pPr>
            <a:r>
              <a:rPr lang="en-GB">
                <a:latin typeface="Calibri"/>
                <a:ea typeface="Calibri"/>
                <a:cs typeface="Calibri"/>
                <a:sym typeface="Calibri"/>
              </a:rPr>
              <a:t>Literacy levels </a:t>
            </a:r>
            <a:endParaRPr/>
          </a:p>
          <a:p>
            <a:pPr marL="228600" lvl="0" indent="-228600" algn="l" rtl="0">
              <a:lnSpc>
                <a:spcPct val="90000"/>
              </a:lnSpc>
              <a:spcBef>
                <a:spcPts val="1000"/>
              </a:spcBef>
              <a:spcAft>
                <a:spcPts val="0"/>
              </a:spcAft>
              <a:buClr>
                <a:schemeClr val="accent6"/>
              </a:buClr>
              <a:buSzPts val="2400"/>
              <a:buChar char="•"/>
            </a:pPr>
            <a:r>
              <a:rPr lang="en-GB">
                <a:latin typeface="Calibri"/>
                <a:ea typeface="Calibri"/>
                <a:cs typeface="Calibri"/>
                <a:sym typeface="Calibri"/>
              </a:rPr>
              <a:t>Translation and field testing</a:t>
            </a:r>
            <a:endParaRPr/>
          </a:p>
          <a:p>
            <a:pPr marL="228600" lvl="0" indent="-228600" algn="l" rtl="0">
              <a:lnSpc>
                <a:spcPct val="90000"/>
              </a:lnSpc>
              <a:spcBef>
                <a:spcPts val="1000"/>
              </a:spcBef>
              <a:spcAft>
                <a:spcPts val="0"/>
              </a:spcAft>
              <a:buClr>
                <a:schemeClr val="accent6"/>
              </a:buClr>
              <a:buSzPts val="2400"/>
              <a:buChar char="•"/>
            </a:pPr>
            <a:r>
              <a:rPr lang="en-GB">
                <a:latin typeface="Calibri"/>
                <a:ea typeface="Calibri"/>
                <a:cs typeface="Calibri"/>
                <a:sym typeface="Calibri"/>
              </a:rPr>
              <a:t>Agreement </a:t>
            </a:r>
            <a:endParaRPr/>
          </a:p>
          <a:p>
            <a:pPr marL="228600" lvl="0" indent="-76200" algn="l" rtl="0">
              <a:lnSpc>
                <a:spcPct val="90000"/>
              </a:lnSpc>
              <a:spcBef>
                <a:spcPts val="1000"/>
              </a:spcBef>
              <a:spcAft>
                <a:spcPts val="0"/>
              </a:spcAft>
              <a:buClr>
                <a:schemeClr val="accent6"/>
              </a:buClr>
              <a:buSzPts val="2400"/>
              <a:buNone/>
            </a:pPr>
            <a:endParaRPr/>
          </a:p>
        </p:txBody>
      </p:sp>
      <p:sp>
        <p:nvSpPr>
          <p:cNvPr id="403" name="Google Shape;403;p20"/>
          <p:cNvSpPr txBox="1">
            <a:spLocks noGrp="1"/>
          </p:cNvSpPr>
          <p:nvPr>
            <p:ph type="body" idx="6"/>
          </p:nvPr>
        </p:nvSpPr>
        <p:spPr>
          <a:xfrm>
            <a:off x="6814990" y="3429000"/>
            <a:ext cx="4661046" cy="318240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accent6"/>
              </a:buClr>
              <a:buSzPct val="100000"/>
              <a:buChar char="•"/>
            </a:pPr>
            <a:r>
              <a:rPr lang="en-GB" sz="2600">
                <a:latin typeface="Calibri"/>
                <a:ea typeface="Calibri"/>
                <a:cs typeface="Calibri"/>
                <a:sym typeface="Calibri"/>
              </a:rPr>
              <a:t>Identify sensitive topics in communities </a:t>
            </a:r>
            <a:endParaRPr/>
          </a:p>
          <a:p>
            <a:pPr marL="228600" lvl="0" indent="-228600" algn="l" rtl="0">
              <a:lnSpc>
                <a:spcPct val="90000"/>
              </a:lnSpc>
              <a:spcBef>
                <a:spcPts val="1000"/>
              </a:spcBef>
              <a:spcAft>
                <a:spcPts val="0"/>
              </a:spcAft>
              <a:buClr>
                <a:schemeClr val="accent6"/>
              </a:buClr>
              <a:buSzPct val="100000"/>
              <a:buChar char="•"/>
            </a:pPr>
            <a:r>
              <a:rPr lang="en-GB" sz="2600">
                <a:latin typeface="Calibri"/>
                <a:ea typeface="Calibri"/>
                <a:cs typeface="Calibri"/>
                <a:sym typeface="Calibri"/>
              </a:rPr>
              <a:t>Conflict, personal security, access</a:t>
            </a:r>
            <a:endParaRPr/>
          </a:p>
          <a:p>
            <a:pPr marL="228600" lvl="0" indent="-228600" algn="l" rtl="0">
              <a:lnSpc>
                <a:spcPct val="90000"/>
              </a:lnSpc>
              <a:spcBef>
                <a:spcPts val="1000"/>
              </a:spcBef>
              <a:spcAft>
                <a:spcPts val="0"/>
              </a:spcAft>
              <a:buClr>
                <a:schemeClr val="accent6"/>
              </a:buClr>
              <a:buSzPct val="100000"/>
              <a:buChar char="•"/>
            </a:pPr>
            <a:r>
              <a:rPr lang="en-GB" sz="2600">
                <a:latin typeface="Calibri"/>
                <a:ea typeface="Calibri"/>
                <a:cs typeface="Calibri"/>
                <a:sym typeface="Calibri"/>
              </a:rPr>
              <a:t>Protect the identities of children </a:t>
            </a:r>
            <a:endParaRPr/>
          </a:p>
          <a:p>
            <a:pPr marL="228600" lvl="0" indent="-228600" algn="l" rtl="0">
              <a:lnSpc>
                <a:spcPct val="90000"/>
              </a:lnSpc>
              <a:spcBef>
                <a:spcPts val="1000"/>
              </a:spcBef>
              <a:spcAft>
                <a:spcPts val="0"/>
              </a:spcAft>
              <a:buClr>
                <a:schemeClr val="accent6"/>
              </a:buClr>
              <a:buSzPct val="100000"/>
              <a:buChar char="•"/>
            </a:pPr>
            <a:r>
              <a:rPr lang="en-GB" sz="2600">
                <a:latin typeface="Calibri"/>
                <a:ea typeface="Calibri"/>
                <a:cs typeface="Calibri"/>
                <a:sym typeface="Calibri"/>
              </a:rPr>
              <a:t>Work around sensitive topics</a:t>
            </a:r>
            <a:endParaRPr/>
          </a:p>
          <a:p>
            <a:pPr marL="228600" lvl="0" indent="-228600" algn="l" rtl="0">
              <a:lnSpc>
                <a:spcPct val="90000"/>
              </a:lnSpc>
              <a:spcBef>
                <a:spcPts val="1000"/>
              </a:spcBef>
              <a:spcAft>
                <a:spcPts val="0"/>
              </a:spcAft>
              <a:buClr>
                <a:schemeClr val="accent6"/>
              </a:buClr>
              <a:buSzPct val="100000"/>
              <a:buChar char="•"/>
            </a:pPr>
            <a:r>
              <a:rPr lang="en-GB" sz="2600">
                <a:latin typeface="Calibri"/>
                <a:ea typeface="Calibri"/>
                <a:cs typeface="Calibri"/>
                <a:sym typeface="Calibri"/>
              </a:rPr>
              <a:t>Use people known to communities (where possible and appropriate)</a:t>
            </a:r>
            <a:endParaRPr/>
          </a:p>
          <a:p>
            <a:pPr marL="228600" lvl="0" indent="-87629" algn="l" rtl="0">
              <a:lnSpc>
                <a:spcPct val="90000"/>
              </a:lnSpc>
              <a:spcBef>
                <a:spcPts val="1000"/>
              </a:spcBef>
              <a:spcAft>
                <a:spcPts val="0"/>
              </a:spcAft>
              <a:buClr>
                <a:schemeClr val="accent6"/>
              </a:buClr>
              <a:buSzPct val="100000"/>
              <a:buNone/>
            </a:pPr>
            <a:endParaRPr/>
          </a:p>
        </p:txBody>
      </p:sp>
      <p:sp>
        <p:nvSpPr>
          <p:cNvPr id="404" name="Google Shape;404;p20"/>
          <p:cNvSpPr txBox="1"/>
          <p:nvPr/>
        </p:nvSpPr>
        <p:spPr>
          <a:xfrm>
            <a:off x="656022" y="2051971"/>
            <a:ext cx="4661045" cy="60507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2600"/>
              <a:buFont typeface="Arial"/>
              <a:buNone/>
            </a:pPr>
            <a:r>
              <a:rPr lang="en-GB" sz="2600" b="1">
                <a:solidFill>
                  <a:schemeClr val="accent6"/>
                </a:solidFill>
                <a:latin typeface="Calibri"/>
                <a:ea typeface="Calibri"/>
                <a:cs typeface="Calibri"/>
                <a:sym typeface="Calibri"/>
              </a:rPr>
              <a:t>ESTABLISH LOCAL UNDERSTANDING AND DEFINITIONS OF CHILD LABOUR </a:t>
            </a:r>
            <a:endParaRPr/>
          </a:p>
        </p:txBody>
      </p:sp>
      <p:sp>
        <p:nvSpPr>
          <p:cNvPr id="405" name="Google Shape;405;p20"/>
          <p:cNvSpPr txBox="1"/>
          <p:nvPr/>
        </p:nvSpPr>
        <p:spPr>
          <a:xfrm>
            <a:off x="6814990" y="2198040"/>
            <a:ext cx="4661045" cy="60507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2600"/>
              <a:buFont typeface="Arial"/>
              <a:buNone/>
            </a:pPr>
            <a:r>
              <a:rPr lang="en-GB" sz="2600" b="1">
                <a:solidFill>
                  <a:schemeClr val="accent6"/>
                </a:solidFill>
                <a:latin typeface="Calibri"/>
                <a:ea typeface="Calibri"/>
                <a:cs typeface="Calibri"/>
                <a:sym typeface="Calibri"/>
              </a:rPr>
              <a:t>TREAT DATA COLLECTION WITH EXTREME CARE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1"/>
          <p:cNvSpPr txBox="1">
            <a:spLocks noGrp="1"/>
          </p:cNvSpPr>
          <p:nvPr>
            <p:ph type="title"/>
          </p:nvPr>
        </p:nvSpPr>
        <p:spPr>
          <a:xfrm>
            <a:off x="131525" y="365125"/>
            <a:ext cx="12060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4000"/>
              <a:buFont typeface="Calibri"/>
              <a:buNone/>
            </a:pPr>
            <a:r>
              <a:rPr lang="en-GB" sz="4000">
                <a:latin typeface="Calibri"/>
                <a:ea typeface="Calibri"/>
                <a:cs typeface="Calibri"/>
                <a:sym typeface="Calibri"/>
              </a:rPr>
              <a:t>KEY ACTIONS TO STRENGTHEN THE MEASUREMENT OF CHILD LABOUR</a:t>
            </a:r>
            <a:endParaRPr/>
          </a:p>
        </p:txBody>
      </p:sp>
      <p:sp>
        <p:nvSpPr>
          <p:cNvPr id="412" name="Google Shape;412;p21"/>
          <p:cNvSpPr txBox="1">
            <a:spLocks noGrp="1"/>
          </p:cNvSpPr>
          <p:nvPr>
            <p:ph type="body" idx="2"/>
          </p:nvPr>
        </p:nvSpPr>
        <p:spPr>
          <a:xfrm>
            <a:off x="249623" y="1789906"/>
            <a:ext cx="5592377" cy="49037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b="1" dirty="0"/>
          </a:p>
          <a:p>
            <a:pPr marL="0" lvl="0" indent="0" algn="l" rtl="0">
              <a:lnSpc>
                <a:spcPct val="90000"/>
              </a:lnSpc>
              <a:spcBef>
                <a:spcPts val="0"/>
              </a:spcBef>
              <a:spcAft>
                <a:spcPts val="0"/>
              </a:spcAft>
              <a:buSzPts val="2800"/>
              <a:buNone/>
            </a:pPr>
            <a:endParaRPr b="1" dirty="0"/>
          </a:p>
          <a:p>
            <a:pPr marL="0" lvl="0" indent="0" algn="l" rtl="0">
              <a:lnSpc>
                <a:spcPct val="90000"/>
              </a:lnSpc>
              <a:spcBef>
                <a:spcPts val="0"/>
              </a:spcBef>
              <a:spcAft>
                <a:spcPts val="0"/>
              </a:spcAft>
              <a:buSzPts val="2800"/>
              <a:buNone/>
            </a:pPr>
            <a:r>
              <a:rPr lang="en-GB" b="1" dirty="0">
                <a:latin typeface="Helvetica Neue"/>
                <a:ea typeface="Helvetica Neue"/>
                <a:cs typeface="Helvetica Neue"/>
                <a:sym typeface="Helvetica Neue"/>
              </a:rPr>
              <a:t>Gender, age-responsive &amp; inclusive</a:t>
            </a:r>
            <a:endParaRPr dirty="0"/>
          </a:p>
          <a:p>
            <a:pPr marL="228600" lvl="0" indent="0" algn="l" rtl="0">
              <a:lnSpc>
                <a:spcPct val="90000"/>
              </a:lnSpc>
              <a:spcBef>
                <a:spcPts val="1000"/>
              </a:spcBef>
              <a:spcAft>
                <a:spcPts val="0"/>
              </a:spcAft>
              <a:buNone/>
            </a:pPr>
            <a:r>
              <a:rPr lang="en-GB" sz="2600" dirty="0">
                <a:latin typeface="Helvetica Neue"/>
                <a:ea typeface="Helvetica Neue"/>
                <a:cs typeface="Helvetica Neue"/>
                <a:sym typeface="Helvetica Neue"/>
              </a:rPr>
              <a:t> </a:t>
            </a:r>
            <a:endParaRPr dirty="0"/>
          </a:p>
          <a:p>
            <a:pPr marL="0" lvl="0" indent="0" algn="l" rtl="0">
              <a:lnSpc>
                <a:spcPct val="90000"/>
              </a:lnSpc>
              <a:spcBef>
                <a:spcPts val="1000"/>
              </a:spcBef>
              <a:spcAft>
                <a:spcPts val="0"/>
              </a:spcAft>
              <a:buSzPts val="2800"/>
              <a:buNone/>
            </a:pPr>
            <a:r>
              <a:rPr lang="en-GB" b="1" dirty="0">
                <a:latin typeface="Helvetica Neue"/>
                <a:ea typeface="Helvetica Neue"/>
                <a:cs typeface="Helvetica Neue"/>
                <a:sym typeface="Helvetica Neue"/>
              </a:rPr>
              <a:t>Designing tools and methodologies</a:t>
            </a:r>
            <a:endParaRPr dirty="0"/>
          </a:p>
          <a:p>
            <a:pPr marL="0" lvl="0" indent="0" algn="l" rtl="0">
              <a:lnSpc>
                <a:spcPct val="90000"/>
              </a:lnSpc>
              <a:spcBef>
                <a:spcPts val="1000"/>
              </a:spcBef>
              <a:spcAft>
                <a:spcPts val="0"/>
              </a:spcAft>
              <a:buSzPts val="2800"/>
              <a:buNone/>
            </a:pPr>
            <a:endParaRPr dirty="0">
              <a:latin typeface="Helvetica Neue"/>
              <a:ea typeface="Helvetica Neue"/>
              <a:cs typeface="Helvetica Neue"/>
              <a:sym typeface="Helvetica Neue"/>
            </a:endParaRPr>
          </a:p>
          <a:p>
            <a:pPr marL="228600" lvl="0" indent="-50800" algn="l" rtl="0">
              <a:lnSpc>
                <a:spcPct val="90000"/>
              </a:lnSpc>
              <a:spcBef>
                <a:spcPts val="1000"/>
              </a:spcBef>
              <a:spcAft>
                <a:spcPts val="0"/>
              </a:spcAft>
              <a:buClr>
                <a:schemeClr val="accent6"/>
              </a:buClr>
              <a:buSzPts val="2800"/>
              <a:buNone/>
            </a:pPr>
            <a:endParaRPr dirty="0">
              <a:latin typeface="Helvetica Neue"/>
              <a:ea typeface="Helvetica Neue"/>
              <a:cs typeface="Helvetica Neue"/>
              <a:sym typeface="Helvetica Neue"/>
            </a:endParaRPr>
          </a:p>
        </p:txBody>
      </p:sp>
      <p:sp>
        <p:nvSpPr>
          <p:cNvPr id="413" name="Google Shape;413;p21"/>
          <p:cNvSpPr txBox="1"/>
          <p:nvPr/>
        </p:nvSpPr>
        <p:spPr>
          <a:xfrm>
            <a:off x="249623" y="4241800"/>
            <a:ext cx="5439977" cy="3305967"/>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accent6"/>
              </a:buClr>
              <a:buSzPts val="2800"/>
              <a:buFont typeface="Arial"/>
              <a:buNone/>
            </a:pPr>
            <a:endParaRPr sz="2800">
              <a:solidFill>
                <a:schemeClr val="dk1"/>
              </a:solidFill>
              <a:latin typeface="Helvetica Neue"/>
              <a:ea typeface="Helvetica Neue"/>
              <a:cs typeface="Helvetica Neue"/>
              <a:sym typeface="Helvetica Neue"/>
            </a:endParaRPr>
          </a:p>
        </p:txBody>
      </p:sp>
      <p:sp>
        <p:nvSpPr>
          <p:cNvPr id="414" name="Google Shape;414;p21"/>
          <p:cNvSpPr txBox="1"/>
          <p:nvPr/>
        </p:nvSpPr>
        <p:spPr>
          <a:xfrm>
            <a:off x="6350000" y="1954212"/>
            <a:ext cx="5439977" cy="3729037"/>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accent6"/>
              </a:buClr>
              <a:buSzPts val="2800"/>
              <a:buFont typeface="Arial"/>
              <a:buNone/>
            </a:pPr>
            <a:endParaRPr sz="2800">
              <a:solidFill>
                <a:schemeClr val="dk1"/>
              </a:solidFill>
              <a:latin typeface="Helvetica Neue"/>
              <a:ea typeface="Helvetica Neue"/>
              <a:cs typeface="Helvetica Neue"/>
              <a:sym typeface="Helvetica Neue"/>
            </a:endParaRPr>
          </a:p>
        </p:txBody>
      </p:sp>
      <p:sp>
        <p:nvSpPr>
          <p:cNvPr id="415" name="Google Shape;415;p21"/>
          <p:cNvSpPr txBox="1"/>
          <p:nvPr/>
        </p:nvSpPr>
        <p:spPr>
          <a:xfrm>
            <a:off x="6096000" y="1789905"/>
            <a:ext cx="5439977" cy="506809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6"/>
              </a:buClr>
              <a:buSzPts val="2800"/>
              <a:buFont typeface="Arial"/>
              <a:buNone/>
            </a:pPr>
            <a:endParaRPr sz="2800" b="1" dirty="0">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accent6"/>
              </a:buClr>
              <a:buSzPts val="2800"/>
              <a:buFont typeface="Arial"/>
              <a:buNone/>
            </a:pPr>
            <a:endParaRPr sz="2800" b="1" dirty="0">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accent6"/>
              </a:buClr>
              <a:buSzPts val="2800"/>
              <a:buFont typeface="Arial"/>
              <a:buNone/>
            </a:pPr>
            <a:endParaRPr sz="2800" b="1" dirty="0">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accent6"/>
              </a:buClr>
              <a:buSzPts val="2800"/>
              <a:buFont typeface="Arial"/>
              <a:buNone/>
            </a:pPr>
            <a:r>
              <a:rPr lang="en-GB" sz="2800" b="1" dirty="0">
                <a:solidFill>
                  <a:schemeClr val="dk1"/>
                </a:solidFill>
                <a:latin typeface="Helvetica Neue"/>
                <a:ea typeface="Helvetica Neue"/>
                <a:cs typeface="Helvetica Neue"/>
                <a:sym typeface="Helvetica Neue"/>
              </a:rPr>
              <a:t>Training data collectors </a:t>
            </a:r>
            <a:endParaRPr dirty="0"/>
          </a:p>
          <a:p>
            <a:pPr marL="457200" marR="0" lvl="0" indent="0" algn="l" rtl="0">
              <a:lnSpc>
                <a:spcPct val="90000"/>
              </a:lnSpc>
              <a:spcBef>
                <a:spcPts val="1000"/>
              </a:spcBef>
              <a:spcAft>
                <a:spcPts val="0"/>
              </a:spcAft>
              <a:buNone/>
            </a:pPr>
            <a:endParaRPr sz="2800" dirty="0">
              <a:solidFill>
                <a:schemeClr val="dk1"/>
              </a:solidFill>
              <a:latin typeface="Helvetica Neue"/>
              <a:ea typeface="Helvetica Neue"/>
              <a:cs typeface="Helvetica Neue"/>
              <a:sym typeface="Helvetica Neue"/>
            </a:endParaRPr>
          </a:p>
          <a:p>
            <a:pPr marL="457200" marR="0" lvl="0" indent="0" algn="l" rtl="0">
              <a:lnSpc>
                <a:spcPct val="90000"/>
              </a:lnSpc>
              <a:spcBef>
                <a:spcPts val="1000"/>
              </a:spcBef>
              <a:spcAft>
                <a:spcPts val="0"/>
              </a:spcAft>
              <a:buNone/>
            </a:pPr>
            <a:endParaRPr sz="2800" dirty="0">
              <a:solidFill>
                <a:schemeClr val="dk1"/>
              </a:solidFill>
              <a:latin typeface="Helvetica Neue"/>
              <a:ea typeface="Helvetica Neue"/>
              <a:cs typeface="Helvetica Neue"/>
              <a:sym typeface="Helvetica Neue"/>
            </a:endParaRPr>
          </a:p>
          <a:p>
            <a:pPr marL="0" marR="0" lvl="0" indent="0" algn="l" rtl="0">
              <a:lnSpc>
                <a:spcPct val="90000"/>
              </a:lnSpc>
              <a:spcBef>
                <a:spcPts val="1000"/>
              </a:spcBef>
              <a:spcAft>
                <a:spcPts val="0"/>
              </a:spcAft>
              <a:buClr>
                <a:schemeClr val="accent6"/>
              </a:buClr>
              <a:buSzPts val="2800"/>
              <a:buFont typeface="Arial"/>
              <a:buNone/>
            </a:pPr>
            <a:r>
              <a:rPr lang="en-GB" sz="2800" b="1" dirty="0">
                <a:solidFill>
                  <a:schemeClr val="dk1"/>
                </a:solidFill>
                <a:latin typeface="Helvetica Neue"/>
                <a:ea typeface="Helvetica Neue"/>
                <a:cs typeface="Helvetica Neue"/>
                <a:sym typeface="Helvetica Neue"/>
              </a:rPr>
              <a:t>Obtaining complete and reliable information</a:t>
            </a:r>
            <a:endParaRPr dirty="0"/>
          </a:p>
          <a:p>
            <a:pPr marL="457200" marR="0" lvl="0" indent="0" algn="l" rtl="0">
              <a:lnSpc>
                <a:spcPct val="90000"/>
              </a:lnSpc>
              <a:spcBef>
                <a:spcPts val="1000"/>
              </a:spcBef>
              <a:spcAft>
                <a:spcPts val="0"/>
              </a:spcAft>
              <a:buNone/>
            </a:pPr>
            <a:endParaRPr dirty="0"/>
          </a:p>
          <a:p>
            <a:pPr marL="228600" marR="0" lvl="0" indent="-101600" algn="l" rtl="0">
              <a:lnSpc>
                <a:spcPct val="90000"/>
              </a:lnSpc>
              <a:spcBef>
                <a:spcPts val="1000"/>
              </a:spcBef>
              <a:spcAft>
                <a:spcPts val="0"/>
              </a:spcAft>
              <a:buClr>
                <a:schemeClr val="accent6"/>
              </a:buClr>
              <a:buSzPts val="2000"/>
              <a:buFont typeface="Arial"/>
              <a:buNone/>
            </a:pPr>
            <a:endParaRPr sz="2000" dirty="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accent6"/>
              </a:buClr>
              <a:buSzPts val="2000"/>
              <a:buFont typeface="Arial"/>
              <a:buNone/>
            </a:pPr>
            <a:endParaRPr sz="20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accent6"/>
              </a:buClr>
              <a:buSzPts val="2800"/>
              <a:buFont typeface="Arial"/>
              <a:buNone/>
            </a:pPr>
            <a:endParaRPr sz="2800"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accent6"/>
              </a:buClr>
              <a:buSzPts val="2800"/>
              <a:buFont typeface="Arial"/>
              <a:buNone/>
            </a:pP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GB" sz="4400">
                <a:latin typeface="Calibri"/>
                <a:ea typeface="Calibri"/>
                <a:cs typeface="Calibri"/>
                <a:sym typeface="Calibri"/>
              </a:rPr>
              <a:t>INVOLVING CHILDREN IN DATA COLLECTION ON CHILD LABOUR</a:t>
            </a:r>
            <a:br>
              <a:rPr lang="en-GB">
                <a:latin typeface="Calibri"/>
                <a:ea typeface="Calibri"/>
                <a:cs typeface="Calibri"/>
                <a:sym typeface="Calibri"/>
              </a:rPr>
            </a:br>
            <a:endParaRPr>
              <a:latin typeface="Calibri"/>
              <a:ea typeface="Calibri"/>
              <a:cs typeface="Calibri"/>
              <a:sym typeface="Calibri"/>
            </a:endParaRPr>
          </a:p>
        </p:txBody>
      </p:sp>
      <p:sp>
        <p:nvSpPr>
          <p:cNvPr id="422" name="Google Shape;422;p22"/>
          <p:cNvSpPr txBox="1">
            <a:spLocks noGrp="1"/>
          </p:cNvSpPr>
          <p:nvPr>
            <p:ph type="body" idx="3"/>
          </p:nvPr>
        </p:nvSpPr>
        <p:spPr>
          <a:xfrm>
            <a:off x="6955222" y="1939683"/>
            <a:ext cx="4661045" cy="6050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3600"/>
              <a:buNone/>
            </a:pPr>
            <a:r>
              <a:rPr lang="en-GB" sz="3600">
                <a:latin typeface="Calibri"/>
                <a:ea typeface="Calibri"/>
                <a:cs typeface="Calibri"/>
                <a:sym typeface="Calibri"/>
              </a:rPr>
              <a:t>ETHICS </a:t>
            </a:r>
            <a:endParaRPr/>
          </a:p>
        </p:txBody>
      </p:sp>
      <p:sp>
        <p:nvSpPr>
          <p:cNvPr id="423" name="Google Shape;423;p22"/>
          <p:cNvSpPr txBox="1">
            <a:spLocks noGrp="1"/>
          </p:cNvSpPr>
          <p:nvPr>
            <p:ph type="body" idx="4"/>
          </p:nvPr>
        </p:nvSpPr>
        <p:spPr>
          <a:xfrm>
            <a:off x="6955222" y="2882207"/>
            <a:ext cx="4661046" cy="298519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6"/>
              </a:buClr>
              <a:buSzPts val="2800"/>
              <a:buChar char="•"/>
            </a:pPr>
            <a:r>
              <a:rPr lang="en-GB" sz="2800">
                <a:latin typeface="Helvetica Neue"/>
                <a:ea typeface="Helvetica Neue"/>
                <a:cs typeface="Helvetica Neue"/>
                <a:sym typeface="Helvetica Neue"/>
              </a:rPr>
              <a:t>Do no harm </a:t>
            </a:r>
            <a:endParaRPr/>
          </a:p>
          <a:p>
            <a:pPr marL="228600" lvl="0" indent="-228600" algn="l" rtl="0">
              <a:lnSpc>
                <a:spcPct val="90000"/>
              </a:lnSpc>
              <a:spcBef>
                <a:spcPts val="1000"/>
              </a:spcBef>
              <a:spcAft>
                <a:spcPts val="0"/>
              </a:spcAft>
              <a:buClr>
                <a:schemeClr val="accent6"/>
              </a:buClr>
              <a:buSzPts val="2800"/>
              <a:buChar char="•"/>
            </a:pPr>
            <a:r>
              <a:rPr lang="en-GB" sz="2800">
                <a:latin typeface="Helvetica Neue"/>
                <a:ea typeface="Helvetica Neue"/>
                <a:cs typeface="Helvetica Neue"/>
                <a:sym typeface="Helvetica Neue"/>
              </a:rPr>
              <a:t>Informed consent </a:t>
            </a:r>
            <a:endParaRPr/>
          </a:p>
          <a:p>
            <a:pPr marL="228600" lvl="0" indent="-228600" algn="l" rtl="0">
              <a:lnSpc>
                <a:spcPct val="90000"/>
              </a:lnSpc>
              <a:spcBef>
                <a:spcPts val="1000"/>
              </a:spcBef>
              <a:spcAft>
                <a:spcPts val="0"/>
              </a:spcAft>
              <a:buClr>
                <a:schemeClr val="accent6"/>
              </a:buClr>
              <a:buSzPts val="2800"/>
              <a:buChar char="•"/>
            </a:pPr>
            <a:r>
              <a:rPr lang="en-GB" sz="2800">
                <a:latin typeface="Helvetica Neue"/>
                <a:ea typeface="Helvetica Neue"/>
                <a:cs typeface="Helvetica Neue"/>
                <a:sym typeface="Helvetica Neue"/>
              </a:rPr>
              <a:t>Child safeguarding </a:t>
            </a:r>
            <a:endParaRPr/>
          </a:p>
          <a:p>
            <a:pPr marL="228600" lvl="0" indent="-228600" algn="l" rtl="0">
              <a:lnSpc>
                <a:spcPct val="90000"/>
              </a:lnSpc>
              <a:spcBef>
                <a:spcPts val="1000"/>
              </a:spcBef>
              <a:spcAft>
                <a:spcPts val="0"/>
              </a:spcAft>
              <a:buClr>
                <a:schemeClr val="accent6"/>
              </a:buClr>
              <a:buSzPts val="2800"/>
              <a:buChar char="•"/>
            </a:pPr>
            <a:r>
              <a:rPr lang="en-GB" sz="2800">
                <a:latin typeface="Helvetica Neue"/>
                <a:ea typeface="Helvetica Neue"/>
                <a:cs typeface="Helvetica Neue"/>
                <a:sym typeface="Helvetica Neue"/>
              </a:rPr>
              <a:t>Privacy and confidentiality </a:t>
            </a:r>
            <a:endParaRPr/>
          </a:p>
          <a:p>
            <a:pPr marL="228600" lvl="0" indent="-228600" algn="l" rtl="0">
              <a:lnSpc>
                <a:spcPct val="90000"/>
              </a:lnSpc>
              <a:spcBef>
                <a:spcPts val="1000"/>
              </a:spcBef>
              <a:spcAft>
                <a:spcPts val="0"/>
              </a:spcAft>
              <a:buClr>
                <a:schemeClr val="accent6"/>
              </a:buClr>
              <a:buSzPts val="2800"/>
              <a:buChar char="•"/>
            </a:pPr>
            <a:r>
              <a:rPr lang="en-GB" sz="2800">
                <a:latin typeface="Helvetica Neue"/>
                <a:ea typeface="Helvetica Neue"/>
                <a:cs typeface="Helvetica Neue"/>
                <a:sym typeface="Helvetica Neue"/>
              </a:rPr>
              <a:t>Expectations </a:t>
            </a:r>
            <a:endParaRPr/>
          </a:p>
          <a:p>
            <a:pPr marL="228600" lvl="0" indent="-228600" algn="l" rtl="0">
              <a:lnSpc>
                <a:spcPct val="90000"/>
              </a:lnSpc>
              <a:spcBef>
                <a:spcPts val="1000"/>
              </a:spcBef>
              <a:spcAft>
                <a:spcPts val="0"/>
              </a:spcAft>
              <a:buClr>
                <a:schemeClr val="accent6"/>
              </a:buClr>
              <a:buSzPts val="2800"/>
              <a:buChar char="•"/>
            </a:pPr>
            <a:r>
              <a:rPr lang="en-GB" sz="2800">
                <a:latin typeface="Helvetica Neue"/>
                <a:ea typeface="Helvetica Neue"/>
                <a:cs typeface="Helvetica Neue"/>
                <a:sym typeface="Helvetica Neue"/>
              </a:rPr>
              <a:t>Linking children and families to services  </a:t>
            </a:r>
            <a:endParaRPr/>
          </a:p>
          <a:p>
            <a:pPr marL="228600" lvl="0" indent="-76200" algn="l" rtl="0">
              <a:lnSpc>
                <a:spcPct val="90000"/>
              </a:lnSpc>
              <a:spcBef>
                <a:spcPts val="1000"/>
              </a:spcBef>
              <a:spcAft>
                <a:spcPts val="0"/>
              </a:spcAft>
              <a:buClr>
                <a:schemeClr val="accent6"/>
              </a:buClr>
              <a:buSzPts val="2400"/>
              <a:buNone/>
            </a:pPr>
            <a:endParaRPr>
              <a:latin typeface="Helvetica Neue"/>
              <a:ea typeface="Helvetica Neue"/>
              <a:cs typeface="Helvetica Neue"/>
              <a:sym typeface="Helvetica Neue"/>
            </a:endParaRPr>
          </a:p>
        </p:txBody>
      </p:sp>
      <p:sp>
        <p:nvSpPr>
          <p:cNvPr id="424" name="Google Shape;424;p22"/>
          <p:cNvSpPr txBox="1">
            <a:spLocks noGrp="1"/>
          </p:cNvSpPr>
          <p:nvPr>
            <p:ph type="body" idx="5"/>
          </p:nvPr>
        </p:nvSpPr>
        <p:spPr>
          <a:xfrm>
            <a:off x="656023" y="1939683"/>
            <a:ext cx="4661045" cy="6050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3600"/>
              <a:buNone/>
            </a:pPr>
            <a:r>
              <a:rPr lang="en-GB" sz="3600">
                <a:latin typeface="Calibri"/>
                <a:ea typeface="Calibri"/>
                <a:cs typeface="Calibri"/>
                <a:sym typeface="Calibri"/>
              </a:rPr>
              <a:t>CONSIDERATIONS</a:t>
            </a:r>
            <a:endParaRPr/>
          </a:p>
          <a:p>
            <a:pPr marL="0" lvl="0" indent="0" algn="l" rtl="0">
              <a:lnSpc>
                <a:spcPct val="90000"/>
              </a:lnSpc>
              <a:spcBef>
                <a:spcPts val="1000"/>
              </a:spcBef>
              <a:spcAft>
                <a:spcPts val="0"/>
              </a:spcAft>
              <a:buClr>
                <a:schemeClr val="accent6"/>
              </a:buClr>
              <a:buSzPts val="3600"/>
              <a:buNone/>
            </a:pPr>
            <a:endParaRPr sz="3600">
              <a:latin typeface="Calibri"/>
              <a:ea typeface="Calibri"/>
              <a:cs typeface="Calibri"/>
              <a:sym typeface="Calibri"/>
            </a:endParaRPr>
          </a:p>
        </p:txBody>
      </p:sp>
      <p:sp>
        <p:nvSpPr>
          <p:cNvPr id="425" name="Google Shape;425;p22"/>
          <p:cNvSpPr txBox="1">
            <a:spLocks noGrp="1"/>
          </p:cNvSpPr>
          <p:nvPr>
            <p:ph type="body" idx="6"/>
          </p:nvPr>
        </p:nvSpPr>
        <p:spPr>
          <a:xfrm>
            <a:off x="575732" y="2882207"/>
            <a:ext cx="5520268" cy="223872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6"/>
              </a:buClr>
              <a:buSzPts val="2800"/>
              <a:buChar char="•"/>
            </a:pPr>
            <a:r>
              <a:rPr lang="en-GB" sz="2800" dirty="0">
                <a:latin typeface="Helvetica Neue"/>
                <a:ea typeface="Helvetica Neue"/>
                <a:cs typeface="Helvetica Neue"/>
                <a:sym typeface="Helvetica Neue"/>
              </a:rPr>
              <a:t>Is it essential? Is it the only way to obtain reliable data? </a:t>
            </a:r>
            <a:endParaRPr dirty="0"/>
          </a:p>
          <a:p>
            <a:pPr marL="228600" lvl="0" indent="-228600" algn="l" rtl="0">
              <a:lnSpc>
                <a:spcPct val="90000"/>
              </a:lnSpc>
              <a:spcBef>
                <a:spcPts val="1000"/>
              </a:spcBef>
              <a:spcAft>
                <a:spcPts val="0"/>
              </a:spcAft>
              <a:buClr>
                <a:schemeClr val="accent6"/>
              </a:buClr>
              <a:buSzPts val="2800"/>
              <a:buChar char="•"/>
            </a:pPr>
            <a:r>
              <a:rPr lang="en-GB" sz="2800" dirty="0">
                <a:latin typeface="Helvetica Neue"/>
                <a:ea typeface="Helvetica Neue"/>
                <a:cs typeface="Helvetica Neue"/>
                <a:sym typeface="Helvetica Neue"/>
              </a:rPr>
              <a:t>What are the risks?</a:t>
            </a:r>
            <a:endParaRPr dirty="0"/>
          </a:p>
          <a:p>
            <a:pPr marL="228600" lvl="0" indent="-228600" algn="l" rtl="0">
              <a:lnSpc>
                <a:spcPct val="90000"/>
              </a:lnSpc>
              <a:spcBef>
                <a:spcPts val="1000"/>
              </a:spcBef>
              <a:spcAft>
                <a:spcPts val="0"/>
              </a:spcAft>
              <a:buClr>
                <a:schemeClr val="accent6"/>
              </a:buClr>
              <a:buSzPts val="2800"/>
              <a:buChar char="•"/>
            </a:pPr>
            <a:r>
              <a:rPr lang="en-GB" sz="2800" dirty="0">
                <a:latin typeface="Helvetica Neue"/>
                <a:ea typeface="Helvetica Neue"/>
                <a:cs typeface="Helvetica Neue"/>
                <a:sym typeface="Helvetica Neue"/>
              </a:rPr>
              <a:t>How can it be done ethically and empowering for children? </a:t>
            </a:r>
            <a:endParaRPr dirty="0"/>
          </a:p>
          <a:p>
            <a:pPr marL="228600" lvl="0" indent="-228600" algn="l" rtl="0">
              <a:lnSpc>
                <a:spcPct val="90000"/>
              </a:lnSpc>
              <a:spcBef>
                <a:spcPts val="1000"/>
              </a:spcBef>
              <a:spcAft>
                <a:spcPts val="0"/>
              </a:spcAft>
              <a:buClr>
                <a:schemeClr val="accent6"/>
              </a:buClr>
              <a:buSzPts val="2800"/>
              <a:buChar char="•"/>
            </a:pPr>
            <a:r>
              <a:rPr lang="en-GB" sz="2800" dirty="0"/>
              <a:t>Are there s</a:t>
            </a:r>
            <a:r>
              <a:rPr lang="en-GB" sz="2800" dirty="0">
                <a:latin typeface="Helvetica Neue"/>
                <a:ea typeface="Helvetica Neue"/>
                <a:cs typeface="Helvetica Neue"/>
                <a:sym typeface="Helvetica Neue"/>
              </a:rPr>
              <a:t>uitable methodologies for children who may have big social and educational gaps? </a:t>
            </a:r>
            <a:endParaRPr dirty="0"/>
          </a:p>
          <a:p>
            <a:pPr marL="228600" lvl="0" indent="-50800" algn="l" rtl="0">
              <a:lnSpc>
                <a:spcPct val="90000"/>
              </a:lnSpc>
              <a:spcBef>
                <a:spcPts val="1000"/>
              </a:spcBef>
              <a:spcAft>
                <a:spcPts val="0"/>
              </a:spcAft>
              <a:buClr>
                <a:schemeClr val="accent6"/>
              </a:buClr>
              <a:buSzPts val="2800"/>
              <a:buNone/>
            </a:pPr>
            <a:endParaRPr sz="2800" dirty="0">
              <a:latin typeface="Helvetica Neue"/>
              <a:ea typeface="Helvetica Neue"/>
              <a:cs typeface="Helvetica Neue"/>
              <a:sym typeface="Helvetica Neue"/>
            </a:endParaRPr>
          </a:p>
          <a:p>
            <a:pPr marL="228600" lvl="0" indent="-50800" algn="l" rtl="0">
              <a:lnSpc>
                <a:spcPct val="90000"/>
              </a:lnSpc>
              <a:spcBef>
                <a:spcPts val="1000"/>
              </a:spcBef>
              <a:spcAft>
                <a:spcPts val="0"/>
              </a:spcAft>
              <a:buClr>
                <a:schemeClr val="accent6"/>
              </a:buClr>
              <a:buSzPts val="2800"/>
              <a:buNone/>
            </a:pPr>
            <a:endParaRPr sz="2800" dirty="0">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3"/>
          <p:cNvSpPr txBox="1">
            <a:spLocks noGrp="1"/>
          </p:cNvSpPr>
          <p:nvPr>
            <p:ph type="title"/>
          </p:nvPr>
        </p:nvSpPr>
        <p:spPr>
          <a:xfrm>
            <a:off x="656022" y="365125"/>
            <a:ext cx="70401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ACTIVITY: COLLECTING DATA ON CHILD LABOUR </a:t>
            </a:r>
            <a:endParaRPr/>
          </a:p>
        </p:txBody>
      </p:sp>
      <p:sp>
        <p:nvSpPr>
          <p:cNvPr id="431" name="Google Shape;431;p23"/>
          <p:cNvSpPr txBox="1">
            <a:spLocks noGrp="1"/>
          </p:cNvSpPr>
          <p:nvPr>
            <p:ph type="body" idx="2"/>
          </p:nvPr>
        </p:nvSpPr>
        <p:spPr>
          <a:xfrm>
            <a:off x="656023" y="2291884"/>
            <a:ext cx="10820015" cy="37719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Assign a reporter and note taker. </a:t>
            </a:r>
            <a:endParaRPr dirty="0"/>
          </a:p>
          <a:p>
            <a:pPr marL="228600" lvl="0" indent="-228600" algn="l" rtl="0">
              <a:lnSpc>
                <a:spcPct val="90000"/>
              </a:lnSpc>
              <a:spcBef>
                <a:spcPts val="1000"/>
              </a:spcBef>
              <a:spcAft>
                <a:spcPts val="0"/>
              </a:spcAft>
              <a:buSzPts val="2800"/>
              <a:buChar char="•"/>
            </a:pPr>
            <a:r>
              <a:rPr lang="en-GB" dirty="0"/>
              <a:t>Discuss the sentences you have been given and agree to an ending for each sentence. </a:t>
            </a:r>
            <a:endParaRPr dirty="0"/>
          </a:p>
          <a:p>
            <a:pPr marL="228600" lvl="0" indent="-228600" algn="l" rtl="0">
              <a:lnSpc>
                <a:spcPct val="90000"/>
              </a:lnSpc>
              <a:spcBef>
                <a:spcPts val="1000"/>
              </a:spcBef>
              <a:spcAft>
                <a:spcPts val="0"/>
              </a:spcAft>
              <a:buSzPts val="2800"/>
              <a:buChar char="•"/>
            </a:pPr>
            <a:r>
              <a:rPr lang="en-GB" dirty="0"/>
              <a:t>You have 10 minutes.</a:t>
            </a:r>
            <a:endParaRPr dirty="0"/>
          </a:p>
          <a:p>
            <a:pPr marL="228600" lvl="0" indent="-228600" algn="l" rtl="0">
              <a:lnSpc>
                <a:spcPct val="90000"/>
              </a:lnSpc>
              <a:spcBef>
                <a:spcPts val="1000"/>
              </a:spcBef>
              <a:spcAft>
                <a:spcPts val="0"/>
              </a:spcAft>
              <a:buSzPts val="2800"/>
              <a:buChar char="•"/>
            </a:pPr>
            <a:r>
              <a:rPr lang="en-GB" dirty="0"/>
              <a:t>Discuss back in plenary.</a:t>
            </a:r>
            <a:endParaRPr dirty="0"/>
          </a:p>
          <a:p>
            <a:pPr marL="228600" lvl="0" indent="-50800" algn="l" rtl="0">
              <a:lnSpc>
                <a:spcPct val="90000"/>
              </a:lnSpc>
              <a:spcBef>
                <a:spcPts val="1000"/>
              </a:spcBef>
              <a:spcAft>
                <a:spcPts val="0"/>
              </a:spcAft>
              <a:buClr>
                <a:schemeClr val="accent3"/>
              </a:buClr>
              <a:buSzPts val="2800"/>
              <a:buNone/>
            </a:pPr>
            <a:endParaRPr dirty="0"/>
          </a:p>
        </p:txBody>
      </p:sp>
      <p:pic>
        <p:nvPicPr>
          <p:cNvPr id="432" name="Google Shape;432;p23"/>
          <p:cNvPicPr preferRelativeResize="0"/>
          <p:nvPr/>
        </p:nvPicPr>
        <p:blipFill rotWithShape="1">
          <a:blip r:embed="rId3">
            <a:alphaModFix/>
          </a:blip>
          <a:srcRect/>
          <a:stretch/>
        </p:blipFill>
        <p:spPr>
          <a:xfrm>
            <a:off x="8089281" y="-290666"/>
            <a:ext cx="3386757" cy="33867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Helvetica Neue"/>
              <a:buNone/>
            </a:pPr>
            <a:r>
              <a:rPr lang="en-GB" sz="4000"/>
              <a:t>KEY MESSAGES</a:t>
            </a:r>
            <a:endParaRPr sz="4000" b="0"/>
          </a:p>
        </p:txBody>
      </p:sp>
      <p:sp>
        <p:nvSpPr>
          <p:cNvPr id="439" name="Google Shape;439;p24"/>
          <p:cNvSpPr txBox="1">
            <a:spLocks noGrp="1"/>
          </p:cNvSpPr>
          <p:nvPr>
            <p:ph type="body" idx="2"/>
          </p:nvPr>
        </p:nvSpPr>
        <p:spPr>
          <a:xfrm>
            <a:off x="549985" y="1898994"/>
            <a:ext cx="11092029" cy="495900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400"/>
              <a:buChar char="•"/>
            </a:pPr>
            <a:r>
              <a:rPr lang="en-GB" sz="2400" dirty="0"/>
              <a:t>Disaggregate data by sex, age, disability, and minimum age for work/compulsory age for schooling. </a:t>
            </a:r>
            <a:endParaRPr dirty="0"/>
          </a:p>
          <a:p>
            <a:pPr marL="228600" lvl="0" indent="-228600" algn="l" rtl="0">
              <a:lnSpc>
                <a:spcPct val="90000"/>
              </a:lnSpc>
              <a:spcBef>
                <a:spcPts val="1000"/>
              </a:spcBef>
              <a:spcAft>
                <a:spcPts val="0"/>
              </a:spcAft>
              <a:buSzPts val="2400"/>
              <a:buChar char="•"/>
            </a:pPr>
            <a:r>
              <a:rPr lang="en-GB" sz="2400" dirty="0"/>
              <a:t>Integrate child labour into initial rapid assessments and needs assessments when access, resources, and time are limited. </a:t>
            </a:r>
            <a:endParaRPr dirty="0"/>
          </a:p>
          <a:p>
            <a:pPr marL="228600" lvl="0" indent="-228600" algn="l" rtl="0">
              <a:lnSpc>
                <a:spcPct val="90000"/>
              </a:lnSpc>
              <a:spcBef>
                <a:spcPts val="1000"/>
              </a:spcBef>
              <a:spcAft>
                <a:spcPts val="0"/>
              </a:spcAft>
              <a:buSzPts val="2400"/>
              <a:buChar char="•"/>
            </a:pPr>
            <a:r>
              <a:rPr lang="en-GB" sz="2400" dirty="0"/>
              <a:t>Integrate child labour into needs assessment and in-depth child labour assessment when access, resources, and time are available. </a:t>
            </a:r>
            <a:endParaRPr dirty="0"/>
          </a:p>
          <a:p>
            <a:pPr marL="228600" lvl="0" indent="-228600" algn="l" rtl="0">
              <a:lnSpc>
                <a:spcPct val="90000"/>
              </a:lnSpc>
              <a:spcBef>
                <a:spcPts val="1000"/>
              </a:spcBef>
              <a:spcAft>
                <a:spcPts val="0"/>
              </a:spcAft>
              <a:buSzPts val="2400"/>
              <a:buChar char="•"/>
            </a:pPr>
            <a:r>
              <a:rPr lang="en-GB" sz="2400" dirty="0"/>
              <a:t>Coordinated assessment frameworks offer a harmonised approach to data collection across sectors. </a:t>
            </a:r>
            <a:endParaRPr dirty="0"/>
          </a:p>
          <a:p>
            <a:pPr marL="228600" lvl="0" indent="-228600" algn="l" rtl="0">
              <a:lnSpc>
                <a:spcPct val="90000"/>
              </a:lnSpc>
              <a:spcBef>
                <a:spcPts val="1000"/>
              </a:spcBef>
              <a:spcAft>
                <a:spcPts val="0"/>
              </a:spcAft>
              <a:buSzPts val="2400"/>
              <a:buChar char="•"/>
            </a:pPr>
            <a:r>
              <a:rPr lang="en-GB" sz="2400" dirty="0"/>
              <a:t>Prioritise primary data collection on the age of working children; days and hours of work per week; tasks, nature, and conditions; and school attendance. </a:t>
            </a:r>
            <a:endParaRPr dirty="0"/>
          </a:p>
          <a:p>
            <a:pPr marL="228600" lvl="0" indent="-228600" algn="l" rtl="0">
              <a:lnSpc>
                <a:spcPct val="90000"/>
              </a:lnSpc>
              <a:spcBef>
                <a:spcPts val="1000"/>
              </a:spcBef>
              <a:spcAft>
                <a:spcPts val="0"/>
              </a:spcAft>
              <a:buSzPts val="2400"/>
              <a:buChar char="•"/>
            </a:pPr>
            <a:r>
              <a:rPr lang="en-GB" sz="2400" dirty="0"/>
              <a:t>Establish local understanding of child labour. </a:t>
            </a:r>
            <a:endParaRPr dirty="0"/>
          </a:p>
          <a:p>
            <a:pPr marL="228600" lvl="0" indent="-228600" algn="l" rtl="0">
              <a:lnSpc>
                <a:spcPct val="90000"/>
              </a:lnSpc>
              <a:spcBef>
                <a:spcPts val="1000"/>
              </a:spcBef>
              <a:spcAft>
                <a:spcPts val="0"/>
              </a:spcAft>
              <a:buSzPts val="2400"/>
              <a:buChar char="•"/>
            </a:pPr>
            <a:r>
              <a:rPr lang="en-GB" sz="2400" dirty="0"/>
              <a:t>Treat data collection on child labour and the WFCL with </a:t>
            </a:r>
            <a:r>
              <a:rPr lang="en-GB" sz="2400"/>
              <a:t>extreme care. </a:t>
            </a:r>
            <a:endParaRPr dirty="0"/>
          </a:p>
          <a:p>
            <a:pPr marL="228600" lvl="0" indent="-50800" algn="l" rtl="0">
              <a:lnSpc>
                <a:spcPct val="90000"/>
              </a:lnSpc>
              <a:spcBef>
                <a:spcPts val="1000"/>
              </a:spcBef>
              <a:spcAft>
                <a:spcPts val="0"/>
              </a:spcAft>
              <a:buClr>
                <a:schemeClr val="accent3"/>
              </a:buClr>
              <a:buSzPts val="2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body" idx="2"/>
          </p:nvPr>
        </p:nvSpPr>
        <p:spPr>
          <a:xfrm>
            <a:off x="304800" y="2905618"/>
            <a:ext cx="11364685" cy="2701764"/>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Calibri"/>
              <a:buChar char="●"/>
            </a:pPr>
            <a:r>
              <a:rPr lang="en-GB" dirty="0">
                <a:latin typeface="Calibri"/>
                <a:ea typeface="Calibri"/>
                <a:cs typeface="Calibri"/>
                <a:sym typeface="Calibri"/>
              </a:rPr>
              <a:t>List some of the key pieces of information needed to assess and analyse child labour in any given context (What We Need to Know) </a:t>
            </a:r>
            <a:endParaRPr dirty="0">
              <a:latin typeface="Calibri"/>
              <a:ea typeface="Calibri"/>
              <a:cs typeface="Calibri"/>
              <a:sym typeface="Calibri"/>
            </a:endParaRPr>
          </a:p>
          <a:p>
            <a:pPr marL="457200" lvl="0" indent="-406400" algn="l" rtl="0">
              <a:lnSpc>
                <a:spcPct val="100000"/>
              </a:lnSpc>
              <a:spcBef>
                <a:spcPts val="0"/>
              </a:spcBef>
              <a:spcAft>
                <a:spcPts val="0"/>
              </a:spcAft>
              <a:buSzPts val="2800"/>
              <a:buFont typeface="Calibri"/>
              <a:buChar char="●"/>
            </a:pPr>
            <a:r>
              <a:rPr lang="en-GB" dirty="0">
                <a:latin typeface="Calibri"/>
                <a:ea typeface="Calibri"/>
                <a:cs typeface="Calibri"/>
                <a:sym typeface="Calibri"/>
              </a:rPr>
              <a:t>Identify opportunities  for collecting situational data on child labour in own or given context</a:t>
            </a:r>
            <a:endParaRPr dirty="0">
              <a:latin typeface="Calibri"/>
              <a:ea typeface="Calibri"/>
              <a:cs typeface="Calibri"/>
              <a:sym typeface="Calibri"/>
            </a:endParaRPr>
          </a:p>
          <a:p>
            <a:pPr marL="457200" lvl="0" indent="-406400" algn="l" rtl="0">
              <a:lnSpc>
                <a:spcPct val="100000"/>
              </a:lnSpc>
              <a:spcBef>
                <a:spcPts val="0"/>
              </a:spcBef>
              <a:spcAft>
                <a:spcPts val="0"/>
              </a:spcAft>
              <a:buSzPts val="2800"/>
              <a:buFont typeface="Calibri"/>
              <a:buChar char="●"/>
            </a:pPr>
            <a:r>
              <a:rPr lang="en-GB" dirty="0">
                <a:latin typeface="Calibri"/>
                <a:ea typeface="Calibri"/>
                <a:cs typeface="Calibri"/>
                <a:sym typeface="Calibri"/>
              </a:rPr>
              <a:t>Describe the key elements of how child labour should be integrated into needs assessment</a:t>
            </a:r>
            <a:endParaRPr sz="4500" dirty="0">
              <a:latin typeface="Calibri"/>
              <a:ea typeface="Calibri"/>
              <a:cs typeface="Calibri"/>
              <a:sym typeface="Calibri"/>
            </a:endParaRPr>
          </a:p>
          <a:p>
            <a:pPr marL="457200" lvl="0" indent="-279400" algn="l" rtl="0">
              <a:lnSpc>
                <a:spcPct val="90000"/>
              </a:lnSpc>
              <a:spcBef>
                <a:spcPts val="1000"/>
              </a:spcBef>
              <a:spcAft>
                <a:spcPts val="0"/>
              </a:spcAft>
              <a:buClr>
                <a:schemeClr val="lt1"/>
              </a:buClr>
              <a:buSzPts val="2800"/>
              <a:buFont typeface="Noto Sans Symbols"/>
              <a:buNone/>
            </a:pPr>
            <a:endParaRPr b="1" dirty="0"/>
          </a:p>
        </p:txBody>
      </p:sp>
      <p:sp>
        <p:nvSpPr>
          <p:cNvPr id="249" name="Google Shape;249;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50" name="Google Shape;250;p3"/>
          <p:cNvSpPr txBox="1"/>
          <p:nvPr/>
        </p:nvSpPr>
        <p:spPr>
          <a:xfrm>
            <a:off x="1299272" y="624985"/>
            <a:ext cx="9593451"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en-GB" sz="4000" b="1" i="0" u="none" strike="noStrike" cap="none" dirty="0">
                <a:solidFill>
                  <a:schemeClr val="lt1"/>
                </a:solidFill>
                <a:latin typeface="Helvetica Neue"/>
                <a:ea typeface="Helvetica Neue"/>
                <a:cs typeface="Helvetica Neue"/>
                <a:sym typeface="Helvetica Neue"/>
              </a:rPr>
              <a:t>LEARNING OUTCOMES  </a:t>
            </a:r>
            <a:endParaRPr dirty="0"/>
          </a:p>
          <a:p>
            <a:pPr marL="0" marR="0" lvl="0" indent="0" algn="ctr" rtl="0">
              <a:lnSpc>
                <a:spcPct val="90000"/>
              </a:lnSpc>
              <a:spcBef>
                <a:spcPts val="1000"/>
              </a:spcBef>
              <a:spcAft>
                <a:spcPts val="0"/>
              </a:spcAft>
              <a:buClr>
                <a:schemeClr val="lt1"/>
              </a:buClr>
              <a:buSzPts val="3000"/>
              <a:buFont typeface="Arial"/>
              <a:buNone/>
            </a:pPr>
            <a:r>
              <a:rPr lang="en-GB" sz="3000" dirty="0">
                <a:solidFill>
                  <a:schemeClr val="lt1"/>
                </a:solidFill>
                <a:latin typeface="Helvetica Neue"/>
                <a:ea typeface="Helvetica Neue"/>
                <a:cs typeface="Helvetica Neue"/>
                <a:sym typeface="Helvetica Neue"/>
              </a:rPr>
              <a:t>By the end of the session you will be able to:</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body" idx="1"/>
          </p:nvPr>
        </p:nvSpPr>
        <p:spPr>
          <a:xfrm>
            <a:off x="876300" y="1124193"/>
            <a:ext cx="10058400" cy="78080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dirty="0"/>
              <a:t>DEFINING INFORMATION WE NEED TO KNOW ON CHILD LABOUR</a:t>
            </a:r>
            <a:endParaRPr sz="4000" dirty="0"/>
          </a:p>
          <a:p>
            <a:pPr marL="0" lvl="0" indent="0" algn="ctr" rtl="0">
              <a:lnSpc>
                <a:spcPct val="90000"/>
              </a:lnSpc>
              <a:spcBef>
                <a:spcPts val="1000"/>
              </a:spcBef>
              <a:spcAft>
                <a:spcPts val="0"/>
              </a:spcAft>
              <a:buClr>
                <a:schemeClr val="lt1"/>
              </a:buClr>
              <a:buSzPts val="4000"/>
              <a:buNone/>
            </a:pPr>
            <a:endParaRPr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body" idx="1"/>
          </p:nvPr>
        </p:nvSpPr>
        <p:spPr>
          <a:xfrm>
            <a:off x="4100513" y="935830"/>
            <a:ext cx="7300912" cy="6715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4000"/>
              <a:buNone/>
            </a:pPr>
            <a:r>
              <a:rPr lang="en-GB" sz="4000"/>
              <a:t>DISCUSSION: </a:t>
            </a:r>
            <a:endParaRPr/>
          </a:p>
        </p:txBody>
      </p:sp>
      <p:sp>
        <p:nvSpPr>
          <p:cNvPr id="262" name="Google Shape;262;p5"/>
          <p:cNvSpPr txBox="1">
            <a:spLocks noGrp="1"/>
          </p:cNvSpPr>
          <p:nvPr>
            <p:ph type="body" idx="3"/>
          </p:nvPr>
        </p:nvSpPr>
        <p:spPr>
          <a:xfrm>
            <a:off x="182474" y="592934"/>
            <a:ext cx="3408218" cy="6265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None/>
            </a:pPr>
            <a:r>
              <a:rPr lang="en-GB" sz="4000">
                <a:latin typeface="Calibri"/>
                <a:ea typeface="Calibri"/>
                <a:cs typeface="Calibri"/>
                <a:sym typeface="Calibri"/>
              </a:rPr>
              <a:t>DEFINING  INFORMATION WE NEED TO KNOW ON THE CHILD LABOUR SITUATION</a:t>
            </a:r>
            <a:endParaRPr/>
          </a:p>
        </p:txBody>
      </p:sp>
      <p:sp>
        <p:nvSpPr>
          <p:cNvPr id="263" name="Google Shape;263;p5"/>
          <p:cNvSpPr txBox="1">
            <a:spLocks noGrp="1"/>
          </p:cNvSpPr>
          <p:nvPr>
            <p:ph type="body" idx="2"/>
          </p:nvPr>
        </p:nvSpPr>
        <p:spPr>
          <a:xfrm>
            <a:off x="4100513" y="1271586"/>
            <a:ext cx="7300912" cy="50577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Font typeface="Helvetica Neue"/>
              <a:buNone/>
            </a:pPr>
            <a:endParaRPr sz="1600" dirty="0"/>
          </a:p>
          <a:p>
            <a:pPr marL="0" lvl="0" indent="0" algn="l" rtl="0">
              <a:lnSpc>
                <a:spcPct val="100000"/>
              </a:lnSpc>
              <a:spcBef>
                <a:spcPts val="0"/>
              </a:spcBef>
              <a:spcAft>
                <a:spcPts val="0"/>
              </a:spcAft>
              <a:buClr>
                <a:schemeClr val="dk1"/>
              </a:buClr>
              <a:buSzPts val="2800"/>
              <a:buFont typeface="Helvetica Neue"/>
              <a:buNone/>
            </a:pPr>
            <a:endParaRPr dirty="0"/>
          </a:p>
          <a:p>
            <a:pPr marL="228600" lvl="0" indent="-228600" algn="l" rtl="0">
              <a:lnSpc>
                <a:spcPct val="90000"/>
              </a:lnSpc>
              <a:spcBef>
                <a:spcPts val="1000"/>
              </a:spcBef>
              <a:spcAft>
                <a:spcPts val="0"/>
              </a:spcAft>
              <a:buClr>
                <a:schemeClr val="accent5"/>
              </a:buClr>
              <a:buSzPts val="2800"/>
              <a:buChar char="•"/>
            </a:pPr>
            <a:r>
              <a:rPr lang="en-GB" dirty="0"/>
              <a:t>What are the key information pieces we need to know about child labour in order to mount an effective response?</a:t>
            </a:r>
            <a:endParaRPr dirty="0"/>
          </a:p>
          <a:p>
            <a:pPr marL="228600" lvl="0" indent="-228600" algn="l" rtl="0">
              <a:lnSpc>
                <a:spcPct val="90000"/>
              </a:lnSpc>
              <a:spcBef>
                <a:spcPts val="1000"/>
              </a:spcBef>
              <a:spcAft>
                <a:spcPts val="0"/>
              </a:spcAft>
              <a:buClr>
                <a:schemeClr val="accent5"/>
              </a:buClr>
              <a:buSzPts val="2800"/>
              <a:buChar char="•"/>
            </a:pPr>
            <a:r>
              <a:rPr lang="en-GB" dirty="0"/>
              <a:t>Consider information on child labour in </a:t>
            </a:r>
            <a:endParaRPr dirty="0"/>
          </a:p>
          <a:p>
            <a:pPr marL="879475" lvl="1" indent="-422275" algn="l" rtl="0">
              <a:lnSpc>
                <a:spcPct val="90000"/>
              </a:lnSpc>
              <a:spcBef>
                <a:spcPts val="500"/>
              </a:spcBef>
              <a:spcAft>
                <a:spcPts val="0"/>
              </a:spcAft>
              <a:buSzPts val="2800"/>
              <a:buFont typeface="Arial"/>
              <a:buChar char="•"/>
            </a:pPr>
            <a:r>
              <a:rPr lang="en-GB" sz="2800" dirty="0"/>
              <a:t>Humanitarian situations </a:t>
            </a:r>
            <a:endParaRPr dirty="0"/>
          </a:p>
          <a:p>
            <a:pPr marL="879475" lvl="1" indent="-422275" algn="l" rtl="0">
              <a:lnSpc>
                <a:spcPct val="90000"/>
              </a:lnSpc>
              <a:spcBef>
                <a:spcPts val="500"/>
              </a:spcBef>
              <a:spcAft>
                <a:spcPts val="0"/>
              </a:spcAft>
              <a:buSzPts val="2800"/>
              <a:buFont typeface="Arial"/>
              <a:buChar char="•"/>
            </a:pPr>
            <a:r>
              <a:rPr lang="en-GB" sz="2800" dirty="0"/>
              <a:t>National/local systems</a:t>
            </a:r>
            <a:endParaRPr sz="2800" dirty="0"/>
          </a:p>
          <a:p>
            <a:pPr marL="0" lvl="0" indent="0" algn="l" rtl="0">
              <a:lnSpc>
                <a:spcPct val="90000"/>
              </a:lnSpc>
              <a:spcBef>
                <a:spcPts val="1000"/>
              </a:spcBef>
              <a:spcAft>
                <a:spcPts val="0"/>
              </a:spcAft>
              <a:buSzPts val="2800"/>
              <a:buNone/>
            </a:pPr>
            <a:endParaRPr dirty="0"/>
          </a:p>
        </p:txBody>
      </p:sp>
      <p:pic>
        <p:nvPicPr>
          <p:cNvPr id="264" name="Google Shape;264;p5"/>
          <p:cNvPicPr preferRelativeResize="0"/>
          <p:nvPr/>
        </p:nvPicPr>
        <p:blipFill rotWithShape="1">
          <a:blip r:embed="rId3">
            <a:alphaModFix/>
          </a:blip>
          <a:srcRect/>
          <a:stretch/>
        </p:blipFill>
        <p:spPr>
          <a:xfrm>
            <a:off x="9966325" y="465930"/>
            <a:ext cx="1435100" cy="93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3394129" y="223696"/>
            <a:ext cx="8797871" cy="6715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3600"/>
              <a:buNone/>
            </a:pPr>
            <a:r>
              <a:rPr lang="en-GB" sz="3600"/>
              <a:t>WHAT WE NEED TO KNOW ABOUT CHILD LABOUR</a:t>
            </a:r>
            <a:endParaRPr sz="3600"/>
          </a:p>
        </p:txBody>
      </p:sp>
      <p:sp>
        <p:nvSpPr>
          <p:cNvPr id="271" name="Google Shape;271;p6"/>
          <p:cNvSpPr txBox="1">
            <a:spLocks noGrp="1"/>
          </p:cNvSpPr>
          <p:nvPr>
            <p:ph type="body" idx="3"/>
          </p:nvPr>
        </p:nvSpPr>
        <p:spPr>
          <a:xfrm>
            <a:off x="54767" y="332184"/>
            <a:ext cx="3629025" cy="652581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lt1"/>
              </a:buClr>
              <a:buSzPts val="4063"/>
              <a:buNone/>
            </a:pPr>
            <a:r>
              <a:rPr lang="en-CA" sz="3425" dirty="0"/>
              <a:t>WHAT WE </a:t>
            </a:r>
            <a:br>
              <a:rPr lang="en-CA" sz="3425" dirty="0"/>
            </a:br>
            <a:r>
              <a:rPr lang="en-CA" sz="3425" dirty="0"/>
              <a:t>NEED</a:t>
            </a:r>
            <a:br>
              <a:rPr lang="en-CA" sz="3425" dirty="0"/>
            </a:br>
            <a:r>
              <a:rPr lang="en-CA" sz="3425" dirty="0"/>
              <a:t>TO KNOW</a:t>
            </a:r>
            <a:endParaRPr sz="2050" dirty="0"/>
          </a:p>
          <a:p>
            <a:pPr marL="0" lvl="0" indent="0" algn="l" rtl="0">
              <a:lnSpc>
                <a:spcPct val="70000"/>
              </a:lnSpc>
              <a:spcBef>
                <a:spcPts val="1000"/>
              </a:spcBef>
              <a:spcAft>
                <a:spcPts val="0"/>
              </a:spcAft>
              <a:buClr>
                <a:schemeClr val="lt1"/>
              </a:buClr>
              <a:buSzPts val="4063"/>
              <a:buNone/>
            </a:pPr>
            <a:endParaRPr sz="3862" dirty="0"/>
          </a:p>
          <a:p>
            <a:pPr marL="0" lvl="0" indent="0" algn="l" rtl="0">
              <a:lnSpc>
                <a:spcPct val="70000"/>
              </a:lnSpc>
              <a:spcBef>
                <a:spcPts val="1000"/>
              </a:spcBef>
              <a:spcAft>
                <a:spcPts val="0"/>
              </a:spcAft>
              <a:buClr>
                <a:schemeClr val="lt1"/>
              </a:buClr>
              <a:buSzPts val="2500"/>
              <a:buNone/>
            </a:pPr>
            <a:endParaRPr sz="2050" dirty="0"/>
          </a:p>
          <a:p>
            <a:pPr marL="422275" lvl="0" indent="-287337" algn="l" rtl="0">
              <a:lnSpc>
                <a:spcPct val="70000"/>
              </a:lnSpc>
              <a:spcBef>
                <a:spcPts val="1000"/>
              </a:spcBef>
              <a:spcAft>
                <a:spcPts val="0"/>
              </a:spcAft>
              <a:buClr>
                <a:schemeClr val="lt1"/>
              </a:buClr>
              <a:buSzPts val="2125"/>
              <a:buFont typeface="Arial"/>
              <a:buNone/>
            </a:pPr>
            <a:endParaRPr sz="1925" dirty="0">
              <a:latin typeface="Calibri"/>
              <a:ea typeface="Calibri"/>
              <a:cs typeface="Calibri"/>
              <a:sym typeface="Calibri"/>
            </a:endParaRPr>
          </a:p>
        </p:txBody>
      </p:sp>
      <p:sp>
        <p:nvSpPr>
          <p:cNvPr id="272" name="Google Shape;272;p6"/>
          <p:cNvSpPr txBox="1">
            <a:spLocks noGrp="1"/>
          </p:cNvSpPr>
          <p:nvPr>
            <p:ph type="body" idx="2"/>
          </p:nvPr>
        </p:nvSpPr>
        <p:spPr>
          <a:xfrm>
            <a:off x="4100513" y="2218472"/>
            <a:ext cx="7593600" cy="45291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0000"/>
              </a:buClr>
              <a:buSzPts val="2600"/>
              <a:buFont typeface="Arial"/>
              <a:buChar char="•"/>
            </a:pPr>
            <a:r>
              <a:rPr lang="en-GB" sz="2600" dirty="0">
                <a:solidFill>
                  <a:srgbClr val="000000"/>
                </a:solidFill>
                <a:latin typeface="Calibri"/>
                <a:ea typeface="Calibri"/>
                <a:cs typeface="Calibri"/>
                <a:sym typeface="Calibri"/>
              </a:rPr>
              <a:t>Scale and severity </a:t>
            </a:r>
            <a:endParaRPr sz="2600" dirty="0">
              <a:latin typeface="Calibri"/>
              <a:ea typeface="Calibri"/>
              <a:cs typeface="Calibri"/>
              <a:sym typeface="Calibri"/>
            </a:endParaRPr>
          </a:p>
          <a:p>
            <a:pPr marL="228600" lvl="0" indent="-228600" algn="l" rtl="0">
              <a:lnSpc>
                <a:spcPct val="100000"/>
              </a:lnSpc>
              <a:spcBef>
                <a:spcPts val="0"/>
              </a:spcBef>
              <a:spcAft>
                <a:spcPts val="0"/>
              </a:spcAft>
              <a:buClr>
                <a:srgbClr val="000000"/>
              </a:buClr>
              <a:buSzPts val="2600"/>
              <a:buFont typeface="Arial"/>
              <a:buChar char="•"/>
            </a:pPr>
            <a:r>
              <a:rPr lang="en-GB" sz="2600" dirty="0">
                <a:solidFill>
                  <a:srgbClr val="000000"/>
                </a:solidFill>
                <a:latin typeface="Calibri"/>
                <a:ea typeface="Calibri"/>
                <a:cs typeface="Calibri"/>
                <a:sym typeface="Calibri"/>
              </a:rPr>
              <a:t>Pre-existing and new forms  </a:t>
            </a:r>
            <a:endParaRPr dirty="0"/>
          </a:p>
          <a:p>
            <a:pPr marL="228600" lvl="0" indent="-228600" algn="l" rtl="0">
              <a:lnSpc>
                <a:spcPct val="100000"/>
              </a:lnSpc>
              <a:spcBef>
                <a:spcPts val="0"/>
              </a:spcBef>
              <a:spcAft>
                <a:spcPts val="0"/>
              </a:spcAft>
              <a:buClr>
                <a:srgbClr val="000000"/>
              </a:buClr>
              <a:buSzPts val="2600"/>
              <a:buFont typeface="Arial"/>
              <a:buChar char="•"/>
            </a:pPr>
            <a:r>
              <a:rPr lang="en-GB" sz="2600" dirty="0">
                <a:solidFill>
                  <a:srgbClr val="000000"/>
                </a:solidFill>
                <a:latin typeface="Calibri"/>
                <a:ea typeface="Calibri"/>
                <a:cs typeface="Calibri"/>
                <a:sym typeface="Calibri"/>
              </a:rPr>
              <a:t>Main risk factors </a:t>
            </a:r>
            <a:endParaRPr dirty="0"/>
          </a:p>
          <a:p>
            <a:pPr marL="228600" lvl="0" indent="-228600" algn="l" rtl="0">
              <a:lnSpc>
                <a:spcPct val="100000"/>
              </a:lnSpc>
              <a:spcBef>
                <a:spcPts val="0"/>
              </a:spcBef>
              <a:spcAft>
                <a:spcPts val="0"/>
              </a:spcAft>
              <a:buClr>
                <a:srgbClr val="000000"/>
              </a:buClr>
              <a:buSzPts val="2600"/>
              <a:buFont typeface="Arial"/>
              <a:buChar char="•"/>
            </a:pPr>
            <a:r>
              <a:rPr lang="en-GB" sz="2600" dirty="0">
                <a:solidFill>
                  <a:srgbClr val="000000"/>
                </a:solidFill>
                <a:latin typeface="Calibri"/>
                <a:ea typeface="Calibri"/>
                <a:cs typeface="Calibri"/>
                <a:sym typeface="Calibri"/>
              </a:rPr>
              <a:t>Protective factors </a:t>
            </a:r>
            <a:endParaRPr dirty="0"/>
          </a:p>
          <a:p>
            <a:pPr marL="228600" lvl="0" indent="-228600" algn="l" rtl="0">
              <a:lnSpc>
                <a:spcPct val="100000"/>
              </a:lnSpc>
              <a:spcBef>
                <a:spcPts val="0"/>
              </a:spcBef>
              <a:spcAft>
                <a:spcPts val="0"/>
              </a:spcAft>
              <a:buClr>
                <a:srgbClr val="000000"/>
              </a:buClr>
              <a:buSzPts val="2600"/>
              <a:buFont typeface="Arial"/>
              <a:buChar char="•"/>
            </a:pPr>
            <a:r>
              <a:rPr lang="en-GB" sz="2600" dirty="0">
                <a:solidFill>
                  <a:srgbClr val="000000"/>
                </a:solidFill>
                <a:latin typeface="Calibri"/>
                <a:ea typeface="Calibri"/>
                <a:cs typeface="Calibri"/>
                <a:sym typeface="Calibri"/>
              </a:rPr>
              <a:t>Main risks faced by working children </a:t>
            </a:r>
            <a:endParaRPr dirty="0"/>
          </a:p>
          <a:p>
            <a:pPr marL="228600" lvl="0" indent="-228600" algn="l" rtl="0">
              <a:lnSpc>
                <a:spcPct val="100000"/>
              </a:lnSpc>
              <a:spcBef>
                <a:spcPts val="0"/>
              </a:spcBef>
              <a:spcAft>
                <a:spcPts val="0"/>
              </a:spcAft>
              <a:buClr>
                <a:srgbClr val="000000"/>
              </a:buClr>
              <a:buSzPts val="2600"/>
              <a:buFont typeface="Arial"/>
              <a:buChar char="•"/>
            </a:pPr>
            <a:r>
              <a:rPr lang="en-GB" sz="2600" dirty="0">
                <a:solidFill>
                  <a:srgbClr val="000000"/>
                </a:solidFill>
                <a:latin typeface="Calibri"/>
                <a:ea typeface="Calibri"/>
                <a:cs typeface="Calibri"/>
                <a:sym typeface="Calibri"/>
              </a:rPr>
              <a:t>Needs of children in child labour and their families</a:t>
            </a:r>
            <a:endParaRPr sz="2600" dirty="0">
              <a:latin typeface="Calibri"/>
              <a:ea typeface="Calibri"/>
              <a:cs typeface="Calibri"/>
              <a:sym typeface="Calibri"/>
            </a:endParaRPr>
          </a:p>
          <a:p>
            <a:pPr marL="228600" lvl="0" indent="-228600" algn="l" rtl="0">
              <a:lnSpc>
                <a:spcPct val="100000"/>
              </a:lnSpc>
              <a:spcBef>
                <a:spcPts val="0"/>
              </a:spcBef>
              <a:spcAft>
                <a:spcPts val="0"/>
              </a:spcAft>
              <a:buClr>
                <a:srgbClr val="000000"/>
              </a:buClr>
              <a:buSzPts val="2600"/>
              <a:buFont typeface="Arial"/>
              <a:buChar char="•"/>
            </a:pPr>
            <a:r>
              <a:rPr lang="en-GB" sz="2600" dirty="0">
                <a:solidFill>
                  <a:srgbClr val="000000"/>
                </a:solidFill>
                <a:latin typeface="Calibri"/>
                <a:ea typeface="Calibri"/>
                <a:cs typeface="Calibri"/>
                <a:sym typeface="Calibri"/>
              </a:rPr>
              <a:t>Available services and support </a:t>
            </a:r>
            <a:endParaRPr sz="2600" dirty="0">
              <a:latin typeface="Calibri"/>
              <a:ea typeface="Calibri"/>
              <a:cs typeface="Calibri"/>
              <a:sym typeface="Calibri"/>
            </a:endParaRPr>
          </a:p>
          <a:p>
            <a:pPr marL="228600" lvl="0" indent="-228600" algn="l" rtl="0">
              <a:lnSpc>
                <a:spcPct val="100000"/>
              </a:lnSpc>
              <a:spcBef>
                <a:spcPts val="0"/>
              </a:spcBef>
              <a:spcAft>
                <a:spcPts val="0"/>
              </a:spcAft>
              <a:buClr>
                <a:srgbClr val="000000"/>
              </a:buClr>
              <a:buSzPts val="2600"/>
              <a:buFont typeface="Arial"/>
              <a:buChar char="•"/>
            </a:pPr>
            <a:r>
              <a:rPr lang="en-GB" sz="2600" dirty="0">
                <a:solidFill>
                  <a:srgbClr val="000000"/>
                </a:solidFill>
                <a:latin typeface="Calibri"/>
                <a:ea typeface="Calibri"/>
                <a:cs typeface="Calibri"/>
                <a:sym typeface="Calibri"/>
              </a:rPr>
              <a:t>CL risk factors related to humanitarian action</a:t>
            </a:r>
            <a:endParaRPr dirty="0"/>
          </a:p>
          <a:p>
            <a:pPr marL="228600" lvl="0" indent="-228600" algn="l" rtl="0">
              <a:lnSpc>
                <a:spcPct val="100000"/>
              </a:lnSpc>
              <a:spcBef>
                <a:spcPts val="0"/>
              </a:spcBef>
              <a:spcAft>
                <a:spcPts val="0"/>
              </a:spcAft>
              <a:buClr>
                <a:srgbClr val="000000"/>
              </a:buClr>
              <a:buSzPts val="2600"/>
              <a:buFont typeface="Arial"/>
              <a:buChar char="•"/>
            </a:pPr>
            <a:r>
              <a:rPr lang="en-GB" sz="2600" dirty="0">
                <a:solidFill>
                  <a:srgbClr val="000000"/>
                </a:solidFill>
                <a:latin typeface="Calibri"/>
                <a:ea typeface="Calibri"/>
                <a:cs typeface="Calibri"/>
                <a:sym typeface="Calibri"/>
              </a:rPr>
              <a:t>Main provisions and gaps in capacity and legal/policy framework</a:t>
            </a:r>
            <a:endParaRPr sz="2600" dirty="0"/>
          </a:p>
        </p:txBody>
      </p:sp>
      <p:sp>
        <p:nvSpPr>
          <p:cNvPr id="273" name="Google Shape;273;p6"/>
          <p:cNvSpPr/>
          <p:nvPr/>
        </p:nvSpPr>
        <p:spPr>
          <a:xfrm>
            <a:off x="4170074" y="1514341"/>
            <a:ext cx="341905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i="0" u="none" strike="noStrike" cap="none">
                <a:solidFill>
                  <a:srgbClr val="97467D"/>
                </a:solidFill>
                <a:latin typeface="Calibri"/>
                <a:ea typeface="Calibri"/>
                <a:cs typeface="Calibri"/>
                <a:sym typeface="Calibri"/>
              </a:rPr>
              <a:t>HUMANITARIAN SITUATION </a:t>
            </a:r>
            <a:endParaRPr/>
          </a:p>
        </p:txBody>
      </p:sp>
      <p:sp>
        <p:nvSpPr>
          <p:cNvPr id="274" name="Google Shape;274;p6"/>
          <p:cNvSpPr/>
          <p:nvPr/>
        </p:nvSpPr>
        <p:spPr>
          <a:xfrm>
            <a:off x="8065082" y="1514341"/>
            <a:ext cx="3629024"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i="0" u="none" strike="noStrike" cap="none">
                <a:solidFill>
                  <a:srgbClr val="97467D"/>
                </a:solidFill>
                <a:latin typeface="Calibri"/>
                <a:ea typeface="Calibri"/>
                <a:cs typeface="Calibri"/>
                <a:sym typeface="Calibri"/>
              </a:rPr>
              <a:t>NATIONAL / LOCAL SYSTEMS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7"/>
          <p:cNvSpPr txBox="1"/>
          <p:nvPr/>
        </p:nvSpPr>
        <p:spPr>
          <a:xfrm>
            <a:off x="2713350" y="1397675"/>
            <a:ext cx="9478650" cy="1169551"/>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dirty="0">
                <a:solidFill>
                  <a:schemeClr val="lt1"/>
                </a:solidFill>
                <a:latin typeface="Calibri"/>
                <a:ea typeface="Calibri"/>
                <a:cs typeface="Calibri"/>
                <a:sym typeface="Calibri"/>
              </a:rPr>
              <a:t>● Child labour policy and legislation, actors, capacities and systems ● Data and information management ● Humanitarian context: characteristics, child labour risks associated with humanitarian action, potential natural hazards, disaster risks and associated mitigation measures</a:t>
            </a: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600" b="1" dirty="0">
              <a:solidFill>
                <a:schemeClr val="lt1"/>
              </a:solidFill>
              <a:latin typeface="Calibri"/>
              <a:ea typeface="Calibri"/>
              <a:cs typeface="Calibri"/>
              <a:sym typeface="Calibri"/>
            </a:endParaRPr>
          </a:p>
        </p:txBody>
      </p:sp>
      <p:sp>
        <p:nvSpPr>
          <p:cNvPr id="281" name="Google Shape;281;p7"/>
          <p:cNvSpPr txBox="1"/>
          <p:nvPr/>
        </p:nvSpPr>
        <p:spPr>
          <a:xfrm>
            <a:off x="2713350" y="2484261"/>
            <a:ext cx="9478500" cy="1477500"/>
          </a:xfrm>
          <a:prstGeom prst="rect">
            <a:avLst/>
          </a:prstGeom>
          <a:solidFill>
            <a:srgbClr val="97467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Calibri"/>
                <a:ea typeface="Calibri"/>
                <a:cs typeface="Calibri"/>
                <a:sym typeface="Calibri"/>
              </a:rPr>
              <a:t>● Community capacities to protect children from child labour ●  Social and gender norms and cultural practices that influence the acceptability of child labour ● Capacities of community-level services and support ● Access to information on child labour </a:t>
            </a:r>
            <a:endParaRPr dirty="0"/>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p:txBody>
      </p:sp>
      <p:sp>
        <p:nvSpPr>
          <p:cNvPr id="282" name="Google Shape;282;p7"/>
          <p:cNvSpPr txBox="1"/>
          <p:nvPr/>
        </p:nvSpPr>
        <p:spPr>
          <a:xfrm>
            <a:off x="2718901" y="3765608"/>
            <a:ext cx="9473099" cy="2031325"/>
          </a:xfrm>
          <a:prstGeom prst="rect">
            <a:avLst/>
          </a:prstGeom>
          <a:solidFill>
            <a:srgbClr val="95CD7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800" b="1" dirty="0">
                <a:solidFill>
                  <a:schemeClr val="lt1"/>
                </a:solidFill>
                <a:latin typeface="Calibri"/>
                <a:ea typeface="Calibri"/>
                <a:cs typeface="Calibri"/>
                <a:sym typeface="Calibri"/>
              </a:rPr>
              <a:t>● Household food security and livelihoods, including basics needs and income generation ● Coping mechanisms of families to meet basic needs including reasons why families condone child labour ●  Family and caring environment risk and protective factors, and gender norms ● The role of intimate relationships in child labour</a:t>
            </a:r>
            <a:endParaRPr dirty="0"/>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pic>
        <p:nvPicPr>
          <p:cNvPr id="283" name="Google Shape;283;p7"/>
          <p:cNvPicPr preferRelativeResize="0"/>
          <p:nvPr/>
        </p:nvPicPr>
        <p:blipFill rotWithShape="1">
          <a:blip r:embed="rId3">
            <a:alphaModFix/>
          </a:blip>
          <a:srcRect/>
          <a:stretch/>
        </p:blipFill>
        <p:spPr>
          <a:xfrm>
            <a:off x="26105" y="214091"/>
            <a:ext cx="2692796" cy="6643909"/>
          </a:xfrm>
          <a:prstGeom prst="rect">
            <a:avLst/>
          </a:prstGeom>
          <a:noFill/>
          <a:ln>
            <a:noFill/>
          </a:ln>
        </p:spPr>
      </p:pic>
      <p:sp>
        <p:nvSpPr>
          <p:cNvPr id="284" name="Google Shape;284;p7"/>
          <p:cNvSpPr txBox="1"/>
          <p:nvPr/>
        </p:nvSpPr>
        <p:spPr>
          <a:xfrm>
            <a:off x="979715" y="5357966"/>
            <a:ext cx="11212200" cy="905100"/>
          </a:xfrm>
          <a:prstGeom prst="rect">
            <a:avLst/>
          </a:prstGeom>
          <a:solidFill>
            <a:schemeClr val="accent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60" b="1" dirty="0">
                <a:solidFill>
                  <a:schemeClr val="lt1"/>
                </a:solidFill>
                <a:latin typeface="Calibri"/>
                <a:ea typeface="Calibri"/>
                <a:cs typeface="Calibri"/>
                <a:sym typeface="Calibri"/>
              </a:rPr>
              <a:t>		● Vulnerability profile of children vis- à-vis child labour ●</a:t>
            </a:r>
            <a:r>
              <a:rPr lang="en-GB" sz="1760" dirty="0">
                <a:solidFill>
                  <a:schemeClr val="lt1"/>
                </a:solidFill>
                <a:latin typeface="Calibri"/>
                <a:ea typeface="Calibri"/>
                <a:cs typeface="Calibri"/>
                <a:sym typeface="Calibri"/>
              </a:rPr>
              <a:t> </a:t>
            </a:r>
            <a:r>
              <a:rPr lang="en-GB" sz="1760" b="1" dirty="0">
                <a:solidFill>
                  <a:schemeClr val="lt1"/>
                </a:solidFill>
                <a:latin typeface="Calibri"/>
                <a:ea typeface="Calibri"/>
                <a:cs typeface="Calibri"/>
                <a:sym typeface="Calibri"/>
              </a:rPr>
              <a:t>Patterns and scale of child labour prior to      		and during the crisis ●</a:t>
            </a:r>
            <a:r>
              <a:rPr lang="en-GB" sz="1760" dirty="0">
                <a:solidFill>
                  <a:schemeClr val="lt1"/>
                </a:solidFill>
                <a:latin typeface="Calibri"/>
                <a:ea typeface="Calibri"/>
                <a:cs typeface="Calibri"/>
                <a:sym typeface="Calibri"/>
              </a:rPr>
              <a:t> </a:t>
            </a:r>
            <a:r>
              <a:rPr lang="en-GB" sz="1760" b="1" dirty="0">
                <a:solidFill>
                  <a:schemeClr val="lt1"/>
                </a:solidFill>
                <a:latin typeface="Calibri"/>
                <a:ea typeface="Calibri"/>
                <a:cs typeface="Calibri"/>
                <a:sym typeface="Calibri"/>
              </a:rPr>
              <a:t>Negative impact of child labour on children ●</a:t>
            </a:r>
            <a:r>
              <a:rPr lang="en-GB" sz="1760" dirty="0">
                <a:solidFill>
                  <a:schemeClr val="lt1"/>
                </a:solidFill>
                <a:latin typeface="Calibri"/>
                <a:ea typeface="Calibri"/>
                <a:cs typeface="Calibri"/>
                <a:sym typeface="Calibri"/>
              </a:rPr>
              <a:t> </a:t>
            </a:r>
            <a:r>
              <a:rPr lang="en-GB" sz="1760" b="1" dirty="0">
                <a:solidFill>
                  <a:schemeClr val="lt1"/>
                </a:solidFill>
                <a:latin typeface="Calibri"/>
                <a:ea typeface="Calibri"/>
                <a:cs typeface="Calibri"/>
                <a:sym typeface="Calibri"/>
              </a:rPr>
              <a:t>The role of child protection, 			education, and youth livelihoods in vulnerability to child labour ● Participation &amp; decision-making</a:t>
            </a:r>
            <a:endParaRPr dirty="0"/>
          </a:p>
        </p:txBody>
      </p:sp>
      <p:sp>
        <p:nvSpPr>
          <p:cNvPr id="285" name="Google Shape;285;p7"/>
          <p:cNvSpPr txBox="1"/>
          <p:nvPr/>
        </p:nvSpPr>
        <p:spPr>
          <a:xfrm>
            <a:off x="699294" y="224174"/>
            <a:ext cx="114666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accent6"/>
                </a:solidFill>
                <a:latin typeface="Helvetica Neue"/>
                <a:ea typeface="Helvetica Neue"/>
                <a:cs typeface="Helvetica Neue"/>
                <a:sym typeface="Helvetica Neue"/>
              </a:rPr>
              <a:t>WHAT WE NEED TO KNOW: SUMMARY OVERVIEW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8"/>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4000"/>
              <a:buNone/>
            </a:pPr>
            <a:r>
              <a:rPr lang="en-GB" sz="4000"/>
              <a:t>DISAGGREGATE DATA </a:t>
            </a:r>
            <a:endParaRPr/>
          </a:p>
          <a:p>
            <a:pPr marL="0" lvl="0" indent="0" algn="l" rtl="0">
              <a:lnSpc>
                <a:spcPct val="90000"/>
              </a:lnSpc>
              <a:spcBef>
                <a:spcPts val="1000"/>
              </a:spcBef>
              <a:spcAft>
                <a:spcPts val="0"/>
              </a:spcAft>
              <a:buClr>
                <a:schemeClr val="accent6"/>
              </a:buClr>
              <a:buSzPts val="3200"/>
              <a:buNone/>
            </a:pPr>
            <a:endParaRPr/>
          </a:p>
        </p:txBody>
      </p:sp>
      <p:sp>
        <p:nvSpPr>
          <p:cNvPr id="291" name="Google Shape;291;p8"/>
          <p:cNvSpPr txBox="1">
            <a:spLocks noGrp="1"/>
          </p:cNvSpPr>
          <p:nvPr>
            <p:ph type="body" idx="2"/>
          </p:nvPr>
        </p:nvSpPr>
        <p:spPr>
          <a:xfrm>
            <a:off x="4100513" y="1583748"/>
            <a:ext cx="7300912" cy="34740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3200"/>
              <a:buChar char="•"/>
            </a:pPr>
            <a:r>
              <a:rPr lang="en-GB" sz="3200"/>
              <a:t>Sex </a:t>
            </a:r>
            <a:endParaRPr/>
          </a:p>
          <a:p>
            <a:pPr marL="228600" lvl="0" indent="-228600" algn="l" rtl="0">
              <a:lnSpc>
                <a:spcPct val="90000"/>
              </a:lnSpc>
              <a:spcBef>
                <a:spcPts val="1000"/>
              </a:spcBef>
              <a:spcAft>
                <a:spcPts val="0"/>
              </a:spcAft>
              <a:buClr>
                <a:schemeClr val="accent5"/>
              </a:buClr>
              <a:buSzPts val="3200"/>
              <a:buChar char="•"/>
            </a:pPr>
            <a:r>
              <a:rPr lang="en-GB" sz="3200"/>
              <a:t>Age</a:t>
            </a:r>
            <a:endParaRPr/>
          </a:p>
          <a:p>
            <a:pPr marL="228600" lvl="0" indent="-228600" algn="l" rtl="0">
              <a:lnSpc>
                <a:spcPct val="90000"/>
              </a:lnSpc>
              <a:spcBef>
                <a:spcPts val="1000"/>
              </a:spcBef>
              <a:spcAft>
                <a:spcPts val="0"/>
              </a:spcAft>
              <a:buClr>
                <a:schemeClr val="accent5"/>
              </a:buClr>
              <a:buSzPts val="3200"/>
              <a:buChar char="•"/>
            </a:pPr>
            <a:r>
              <a:rPr lang="en-GB" sz="3200"/>
              <a:t>Disability </a:t>
            </a:r>
            <a:endParaRPr/>
          </a:p>
          <a:p>
            <a:pPr marL="228600" lvl="0" indent="-228600" algn="l" rtl="0">
              <a:lnSpc>
                <a:spcPct val="90000"/>
              </a:lnSpc>
              <a:spcBef>
                <a:spcPts val="1000"/>
              </a:spcBef>
              <a:spcAft>
                <a:spcPts val="0"/>
              </a:spcAft>
              <a:buClr>
                <a:schemeClr val="accent5"/>
              </a:buClr>
              <a:buSzPts val="3200"/>
              <a:buChar char="•"/>
            </a:pPr>
            <a:r>
              <a:rPr lang="en-GB" sz="3200"/>
              <a:t>Minimum age for work  </a:t>
            </a:r>
            <a:endParaRPr/>
          </a:p>
          <a:p>
            <a:pPr marL="228600" lvl="0" indent="-228600" algn="l" rtl="0">
              <a:lnSpc>
                <a:spcPct val="90000"/>
              </a:lnSpc>
              <a:spcBef>
                <a:spcPts val="1000"/>
              </a:spcBef>
              <a:spcAft>
                <a:spcPts val="0"/>
              </a:spcAft>
              <a:buClr>
                <a:schemeClr val="accent5"/>
              </a:buClr>
              <a:buSzPts val="3200"/>
              <a:buChar char="•"/>
            </a:pPr>
            <a:r>
              <a:rPr lang="en-GB" sz="3200"/>
              <a:t>Compulsory age for schooling (primary/secondary)</a:t>
            </a:r>
            <a:endParaRPr/>
          </a:p>
        </p:txBody>
      </p:sp>
      <p:sp>
        <p:nvSpPr>
          <p:cNvPr id="292" name="Google Shape;292;p8"/>
          <p:cNvSpPr txBox="1">
            <a:spLocks noGrp="1"/>
          </p:cNvSpPr>
          <p:nvPr>
            <p:ph type="body" idx="3"/>
          </p:nvPr>
        </p:nvSpPr>
        <p:spPr>
          <a:xfrm>
            <a:off x="221673" y="1164431"/>
            <a:ext cx="3086303" cy="19944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AS A MINIMUM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9"/>
          <p:cNvSpPr txBox="1">
            <a:spLocks noGrp="1"/>
          </p:cNvSpPr>
          <p:nvPr>
            <p:ph type="body" idx="1"/>
          </p:nvPr>
        </p:nvSpPr>
        <p:spPr>
          <a:xfrm>
            <a:off x="596153" y="1102659"/>
            <a:ext cx="10999693" cy="11295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a:t>COLLECTING DATA ON CHILD LABOUR</a:t>
            </a:r>
            <a:endParaRPr sz="4000"/>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3333</Words>
  <Application>Microsoft Office PowerPoint</Application>
  <PresentationFormat>Widescreen</PresentationFormat>
  <Paragraphs>250</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Noto Sans Symbols</vt:lpstr>
      <vt:lpstr>Courier New</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CONDUCT SECONDARY DATA REVIEW</vt:lpstr>
      <vt:lpstr>OPTIONS FOR PRIMARY DATA COLLECTION</vt:lpstr>
      <vt:lpstr>OPTIONS FOR PRIMARY DATA COLLECTION </vt:lpstr>
      <vt:lpstr>PowerPoint Presentation</vt:lpstr>
      <vt:lpstr>A COORDINATED CHILD LABOUR ASSESSMENT FRAMEWORK </vt:lpstr>
      <vt:lpstr>ACTIVITY: INTEGRATING CHILD LABOUR INTO NEEDS ASSESSMENT </vt:lpstr>
      <vt:lpstr>KEY CHILD LABOUR INDICATORS</vt:lpstr>
      <vt:lpstr>KEY CHILD LABOUR INDICATORS</vt:lpstr>
      <vt:lpstr>KEY CHILD LABOUR INDICATORS</vt:lpstr>
      <vt:lpstr>PowerPoint Presentation</vt:lpstr>
      <vt:lpstr>COLLECTING SENSITIVE DATA ON CHILD LABOUR </vt:lpstr>
      <vt:lpstr>KEY ACTIONS TO STRENGTHEN THE MEASUREMENT OF CHILD LABOUR</vt:lpstr>
      <vt:lpstr>INVOLVING CHILDREN IN DATA COLLECTION ON CHILD LABOUR </vt:lpstr>
      <vt:lpstr>ACTIVITY: COLLECTING DATA ON CHILD LABOUR </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Athena Berting</cp:lastModifiedBy>
  <cp:revision>10</cp:revision>
  <dcterms:created xsi:type="dcterms:W3CDTF">2017-12-20T18:51:03Z</dcterms:created>
  <dcterms:modified xsi:type="dcterms:W3CDTF">2022-02-16T04:34:29Z</dcterms:modified>
</cp:coreProperties>
</file>