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103_0.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omments/modernComment_119_0.xml" ContentType="application/vnd.ms-powerpoint.comment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12192000" cy="6858000"/>
  <p:notesSz cx="6858000" cy="9144000"/>
  <p:embeddedFontLst>
    <p:embeddedFont>
      <p:font typeface="Calibri" panose="020F0502020204030204" pitchFamily="34" charset="0"/>
      <p:regular r:id="rId33"/>
      <p:bold r:id="rId34"/>
      <p:italic r:id="rId35"/>
      <p:boldItalic r:id="rId36"/>
    </p:embeddedFont>
    <p:embeddedFont>
      <p:font typeface="Helvetica Neue" panose="020B060402020202020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1" roundtripDataSignature="AMtx7mjBOsPUu/dYKH5D4ZsVMOWOQkOo5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C36AD01-230D-76DC-CC71-BD5B4388A65D}" name="Oñate, Silvia" initials="OS" userId="S::silvia.onate@plan-international.org::6c14c1ed-f08b-44c2-8612-154b511826fd" providerId="AD"/>
  <p188:author id="{3B225371-A5D4-6CE3-9D5C-58AB0B77C653}" name="Athena Berting" initials="AB" userId="3b71482a2677e275"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4507" autoAdjust="0"/>
  </p:normalViewPr>
  <p:slideViewPr>
    <p:cSldViewPr snapToGrid="0">
      <p:cViewPr varScale="1">
        <p:scale>
          <a:sx n="43" d="100"/>
          <a:sy n="43" d="100"/>
        </p:scale>
        <p:origin x="1552"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presProps" Target="presProps.xml"/><Relationship Id="rId47"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microsoft.com/office/2016/11/relationships/changesInfo" Target="changesInfos/changesInfo1.xml"/><Relationship Id="rId20" Type="http://schemas.openxmlformats.org/officeDocument/2006/relationships/slide" Target="slides/slide19.xml"/><Relationship Id="rId41" Type="http://customschemas.google.com/relationships/presentationmetadata" Target="meta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ñate, Silvia" userId="6c14c1ed-f08b-44c2-8612-154b511826fd" providerId="ADAL" clId="{DFA33F1A-6E9B-4E82-BF74-B3C315222695}"/>
    <pc:docChg chg="undo custSel modSld">
      <pc:chgData name="Oñate, Silvia" userId="6c14c1ed-f08b-44c2-8612-154b511826fd" providerId="ADAL" clId="{DFA33F1A-6E9B-4E82-BF74-B3C315222695}" dt="2022-02-22T11:45:39.667" v="289"/>
      <pc:docMkLst>
        <pc:docMk/>
      </pc:docMkLst>
      <pc:sldChg chg="modCm">
        <pc:chgData name="Oñate, Silvia" userId="6c14c1ed-f08b-44c2-8612-154b511826fd" providerId="ADAL" clId="{DFA33F1A-6E9B-4E82-BF74-B3C315222695}" dt="2022-02-22T11:27:39.612" v="0"/>
        <pc:sldMkLst>
          <pc:docMk/>
          <pc:sldMk cId="0" sldId="259"/>
        </pc:sldMkLst>
      </pc:sldChg>
      <pc:sldChg chg="modSp mod">
        <pc:chgData name="Oñate, Silvia" userId="6c14c1ed-f08b-44c2-8612-154b511826fd" providerId="ADAL" clId="{DFA33F1A-6E9B-4E82-BF74-B3C315222695}" dt="2022-02-22T11:28:00.417" v="2" actId="14100"/>
        <pc:sldMkLst>
          <pc:docMk/>
          <pc:sldMk cId="0" sldId="261"/>
        </pc:sldMkLst>
        <pc:grpChg chg="mod">
          <ac:chgData name="Oñate, Silvia" userId="6c14c1ed-f08b-44c2-8612-154b511826fd" providerId="ADAL" clId="{DFA33F1A-6E9B-4E82-BF74-B3C315222695}" dt="2022-02-22T11:28:00.417" v="2" actId="14100"/>
          <ac:grpSpMkLst>
            <pc:docMk/>
            <pc:sldMk cId="0" sldId="261"/>
            <ac:grpSpMk id="288" creationId="{00000000-0000-0000-0000-000000000000}"/>
          </ac:grpSpMkLst>
        </pc:grpChg>
      </pc:sldChg>
      <pc:sldChg chg="modSp mod modNotesTx">
        <pc:chgData name="Oñate, Silvia" userId="6c14c1ed-f08b-44c2-8612-154b511826fd" providerId="ADAL" clId="{DFA33F1A-6E9B-4E82-BF74-B3C315222695}" dt="2022-02-22T11:34:17.274" v="15"/>
        <pc:sldMkLst>
          <pc:docMk/>
          <pc:sldMk cId="0" sldId="271"/>
        </pc:sldMkLst>
        <pc:spChg chg="mod">
          <ac:chgData name="Oñate, Silvia" userId="6c14c1ed-f08b-44c2-8612-154b511826fd" providerId="ADAL" clId="{DFA33F1A-6E9B-4E82-BF74-B3C315222695}" dt="2022-02-22T11:31:49.147" v="9" actId="20577"/>
          <ac:spMkLst>
            <pc:docMk/>
            <pc:sldMk cId="0" sldId="271"/>
            <ac:spMk id="491" creationId="{00000000-0000-0000-0000-000000000000}"/>
          </ac:spMkLst>
        </pc:spChg>
        <pc:spChg chg="mod">
          <ac:chgData name="Oñate, Silvia" userId="6c14c1ed-f08b-44c2-8612-154b511826fd" providerId="ADAL" clId="{DFA33F1A-6E9B-4E82-BF74-B3C315222695}" dt="2022-02-22T11:31:41.734" v="6" actId="20577"/>
          <ac:spMkLst>
            <pc:docMk/>
            <pc:sldMk cId="0" sldId="271"/>
            <ac:spMk id="493" creationId="{00000000-0000-0000-0000-000000000000}"/>
          </ac:spMkLst>
        </pc:spChg>
      </pc:sldChg>
      <pc:sldChg chg="addSp delSp modSp mod">
        <pc:chgData name="Oñate, Silvia" userId="6c14c1ed-f08b-44c2-8612-154b511826fd" providerId="ADAL" clId="{DFA33F1A-6E9B-4E82-BF74-B3C315222695}" dt="2022-02-22T11:40:43.483" v="187" actId="1076"/>
        <pc:sldMkLst>
          <pc:docMk/>
          <pc:sldMk cId="0" sldId="272"/>
        </pc:sldMkLst>
        <pc:spChg chg="add del">
          <ac:chgData name="Oñate, Silvia" userId="6c14c1ed-f08b-44c2-8612-154b511826fd" providerId="ADAL" clId="{DFA33F1A-6E9B-4E82-BF74-B3C315222695}" dt="2022-02-22T11:35:00.589" v="18" actId="22"/>
          <ac:spMkLst>
            <pc:docMk/>
            <pc:sldMk cId="0" sldId="272"/>
            <ac:spMk id="9" creationId="{35F7CF08-58AC-474E-BC7F-4678831CEABD}"/>
          </ac:spMkLst>
        </pc:spChg>
        <pc:spChg chg="add del">
          <ac:chgData name="Oñate, Silvia" userId="6c14c1ed-f08b-44c2-8612-154b511826fd" providerId="ADAL" clId="{DFA33F1A-6E9B-4E82-BF74-B3C315222695}" dt="2022-02-22T11:35:11.080" v="20" actId="478"/>
          <ac:spMkLst>
            <pc:docMk/>
            <pc:sldMk cId="0" sldId="272"/>
            <ac:spMk id="11" creationId="{97362E7C-0B7E-4F66-9F1E-B96F4561777A}"/>
          </ac:spMkLst>
        </pc:spChg>
        <pc:spChg chg="add del mod">
          <ac:chgData name="Oñate, Silvia" userId="6c14c1ed-f08b-44c2-8612-154b511826fd" providerId="ADAL" clId="{DFA33F1A-6E9B-4E82-BF74-B3C315222695}" dt="2022-02-22T11:40:34.695" v="183" actId="207"/>
          <ac:spMkLst>
            <pc:docMk/>
            <pc:sldMk cId="0" sldId="272"/>
            <ac:spMk id="502" creationId="{00000000-0000-0000-0000-000000000000}"/>
          </ac:spMkLst>
        </pc:spChg>
        <pc:spChg chg="add del mod">
          <ac:chgData name="Oñate, Silvia" userId="6c14c1ed-f08b-44c2-8612-154b511826fd" providerId="ADAL" clId="{DFA33F1A-6E9B-4E82-BF74-B3C315222695}" dt="2022-02-22T11:40:06.773" v="176" actId="207"/>
          <ac:spMkLst>
            <pc:docMk/>
            <pc:sldMk cId="0" sldId="272"/>
            <ac:spMk id="503" creationId="{00000000-0000-0000-0000-000000000000}"/>
          </ac:spMkLst>
        </pc:spChg>
        <pc:spChg chg="add del mod">
          <ac:chgData name="Oñate, Silvia" userId="6c14c1ed-f08b-44c2-8612-154b511826fd" providerId="ADAL" clId="{DFA33F1A-6E9B-4E82-BF74-B3C315222695}" dt="2022-02-22T11:40:08.855" v="177" actId="207"/>
          <ac:spMkLst>
            <pc:docMk/>
            <pc:sldMk cId="0" sldId="272"/>
            <ac:spMk id="504" creationId="{00000000-0000-0000-0000-000000000000}"/>
          </ac:spMkLst>
        </pc:spChg>
        <pc:spChg chg="add del mod">
          <ac:chgData name="Oñate, Silvia" userId="6c14c1ed-f08b-44c2-8612-154b511826fd" providerId="ADAL" clId="{DFA33F1A-6E9B-4E82-BF74-B3C315222695}" dt="2022-02-22T11:40:12.019" v="178" actId="1076"/>
          <ac:spMkLst>
            <pc:docMk/>
            <pc:sldMk cId="0" sldId="272"/>
            <ac:spMk id="505" creationId="{00000000-0000-0000-0000-000000000000}"/>
          </ac:spMkLst>
        </pc:spChg>
        <pc:picChg chg="add mod modCrop">
          <ac:chgData name="Oñate, Silvia" userId="6c14c1ed-f08b-44c2-8612-154b511826fd" providerId="ADAL" clId="{DFA33F1A-6E9B-4E82-BF74-B3C315222695}" dt="2022-02-22T11:40:43.483" v="187" actId="1076"/>
          <ac:picMkLst>
            <pc:docMk/>
            <pc:sldMk cId="0" sldId="272"/>
            <ac:picMk id="5" creationId="{621EE86D-9DBE-49E0-9ED5-897F3AD52E16}"/>
          </ac:picMkLst>
        </pc:picChg>
        <pc:picChg chg="add del mod modCrop">
          <ac:chgData name="Oñate, Silvia" userId="6c14c1ed-f08b-44c2-8612-154b511826fd" providerId="ADAL" clId="{DFA33F1A-6E9B-4E82-BF74-B3C315222695}" dt="2022-02-22T11:37:48.588" v="44" actId="22"/>
          <ac:picMkLst>
            <pc:docMk/>
            <pc:sldMk cId="0" sldId="272"/>
            <ac:picMk id="7" creationId="{0D15DAAF-D05B-48B3-896D-A8F15030B1E1}"/>
          </ac:picMkLst>
        </pc:picChg>
        <pc:picChg chg="add del mod">
          <ac:chgData name="Oñate, Silvia" userId="6c14c1ed-f08b-44c2-8612-154b511826fd" providerId="ADAL" clId="{DFA33F1A-6E9B-4E82-BF74-B3C315222695}" dt="2022-02-22T11:37:23.765" v="34" actId="478"/>
          <ac:picMkLst>
            <pc:docMk/>
            <pc:sldMk cId="0" sldId="272"/>
            <ac:picMk id="501" creationId="{00000000-0000-0000-0000-000000000000}"/>
          </ac:picMkLst>
        </pc:picChg>
      </pc:sldChg>
      <pc:sldChg chg="modCm modNotesTx">
        <pc:chgData name="Oñate, Silvia" userId="6c14c1ed-f08b-44c2-8612-154b511826fd" providerId="ADAL" clId="{DFA33F1A-6E9B-4E82-BF74-B3C315222695}" dt="2022-02-22T11:45:39.667" v="289"/>
        <pc:sldMkLst>
          <pc:docMk/>
          <pc:sldMk cId="0" sldId="281"/>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Global Estimates </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Children in Employment</c:v>
                </c:pt>
                <c:pt idx="1">
                  <c:v>Child Labour </c:v>
                </c:pt>
                <c:pt idx="2">
                  <c:v>Hazardous Work</c:v>
                </c:pt>
              </c:strCache>
            </c:strRef>
          </c:cat>
          <c:val>
            <c:numRef>
              <c:f>Sheet1!$B$2:$B$4</c:f>
              <c:numCache>
                <c:formatCode>0.00%</c:formatCode>
                <c:ptCount val="3"/>
                <c:pt idx="0">
                  <c:v>0.13800000000000001</c:v>
                </c:pt>
                <c:pt idx="1">
                  <c:v>9.6000000000000002E-2</c:v>
                </c:pt>
                <c:pt idx="2">
                  <c:v>4.5999999999999999E-2</c:v>
                </c:pt>
              </c:numCache>
            </c:numRef>
          </c:val>
          <c:extLst>
            <c:ext xmlns:c16="http://schemas.microsoft.com/office/drawing/2014/chart" uri="{C3380CC4-5D6E-409C-BE32-E72D297353CC}">
              <c16:uniqueId val="{00000000-1436-1F42-9EE9-1153ED1318E7}"/>
            </c:ext>
          </c:extLst>
        </c:ser>
        <c:ser>
          <c:idx val="1"/>
          <c:order val="1"/>
          <c:tx>
            <c:strRef>
              <c:f>Sheet1!$C$1</c:f>
              <c:strCache>
                <c:ptCount val="1"/>
                <c:pt idx="0">
                  <c:v>Countries affected by conflict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Children in Employment</c:v>
                </c:pt>
                <c:pt idx="1">
                  <c:v>Child Labour </c:v>
                </c:pt>
                <c:pt idx="2">
                  <c:v>Hazardous Work</c:v>
                </c:pt>
              </c:strCache>
            </c:strRef>
          </c:cat>
          <c:val>
            <c:numRef>
              <c:f>Sheet1!$C$2:$C$4</c:f>
              <c:numCache>
                <c:formatCode>0%</c:formatCode>
                <c:ptCount val="3"/>
                <c:pt idx="0" formatCode="0.00%">
                  <c:v>0.23300000000000001</c:v>
                </c:pt>
                <c:pt idx="1">
                  <c:v>0.17</c:v>
                </c:pt>
                <c:pt idx="2" formatCode="0.00%">
                  <c:v>6.9000000000000006E-2</c:v>
                </c:pt>
              </c:numCache>
            </c:numRef>
          </c:val>
          <c:extLst>
            <c:ext xmlns:c16="http://schemas.microsoft.com/office/drawing/2014/chart" uri="{C3380CC4-5D6E-409C-BE32-E72D297353CC}">
              <c16:uniqueId val="{00000001-1436-1F42-9EE9-1153ED1318E7}"/>
            </c:ext>
          </c:extLst>
        </c:ser>
        <c:dLbls>
          <c:dLblPos val="inEnd"/>
          <c:showLegendKey val="0"/>
          <c:showVal val="1"/>
          <c:showCatName val="0"/>
          <c:showSerName val="0"/>
          <c:showPercent val="0"/>
          <c:showBubbleSize val="0"/>
        </c:dLbls>
        <c:gapWidth val="219"/>
        <c:overlap val="-27"/>
        <c:axId val="1128082352"/>
        <c:axId val="812382976"/>
      </c:barChart>
      <c:catAx>
        <c:axId val="1128082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fr-FR"/>
          </a:p>
        </c:txPr>
        <c:crossAx val="812382976"/>
        <c:crosses val="autoZero"/>
        <c:auto val="1"/>
        <c:lblAlgn val="ctr"/>
        <c:lblOffset val="100"/>
        <c:noMultiLvlLbl val="0"/>
      </c:catAx>
      <c:valAx>
        <c:axId val="812382976"/>
        <c:scaling>
          <c:orientation val="minMax"/>
        </c:scaling>
        <c:delete val="1"/>
        <c:axPos val="l"/>
        <c:numFmt formatCode="0.00%" sourceLinked="1"/>
        <c:majorTickMark val="none"/>
        <c:minorTickMark val="none"/>
        <c:tickLblPos val="nextTo"/>
        <c:crossAx val="11280823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103_0.xml><?xml version="1.0" encoding="utf-8"?>
<p188:cmLst xmlns:a="http://schemas.openxmlformats.org/drawingml/2006/main" xmlns:r="http://schemas.openxmlformats.org/officeDocument/2006/relationships" xmlns:p188="http://schemas.microsoft.com/office/powerpoint/2018/8/main">
  <p188:cm id="{18472292-AA50-41B1-87DB-014214B5E307}" authorId="{3B225371-A5D4-6CE3-9D5C-58AB0B77C653}" created="2022-02-14T01:34:19.198">
    <ac:txMkLst xmlns:ac="http://schemas.microsoft.com/office/drawing/2013/main/command">
      <pc:docMk xmlns:pc="http://schemas.microsoft.com/office/powerpoint/2013/main/command"/>
      <pc:sldMk xmlns:pc="http://schemas.microsoft.com/office/powerpoint/2013/main/command" cId="0" sldId="259"/>
      <ac:spMk id="256" creationId="{00000000-0000-0000-0000-000000000000}"/>
      <ac:txMk cp="4" len="11">
        <ac:context len="33" hash="1725322662"/>
      </ac:txMk>
    </ac:txMkLst>
    <p188:pos x="2323658" y="265552"/>
    <p188:replyLst>
      <p188:reply id="{792A30C0-DE16-4E0F-B0AA-769B991EE06F}" authorId="{9C36AD01-230D-76DC-CC71-BD5B4388A65D}" created="2022-02-22T11:27:39.570">
        <p188:txBody>
          <a:bodyPr/>
          <a:lstStyle/>
          <a:p>
            <a:r>
              <a:rPr lang="fr-FR"/>
              <a:t>correct as per CPMS too thanks</a:t>
            </a:r>
          </a:p>
        </p188:txBody>
      </p188:reply>
    </p188:replyLst>
    <p188:txBody>
      <a:bodyPr/>
      <a:lstStyle/>
      <a:p>
        <a:r>
          <a:rPr lang="en-CA"/>
          <a:t>"Necessarily" is grammatically correct, I just wanted to double-check the author didn't mean "necessary" </a:t>
        </a:r>
      </a:p>
    </p188:txBody>
  </p188:cm>
</p188:cmLst>
</file>

<file path=ppt/comments/modernComment_119_0.xml><?xml version="1.0" encoding="utf-8"?>
<p188:cmLst xmlns:a="http://schemas.openxmlformats.org/drawingml/2006/main" xmlns:r="http://schemas.openxmlformats.org/officeDocument/2006/relationships" xmlns:p188="http://schemas.microsoft.com/office/powerpoint/2018/8/main">
  <p188:cm id="{73537A85-B826-445A-8509-609E8FB9DD57}" authorId="{3B225371-A5D4-6CE3-9D5C-58AB0B77C653}" created="2022-02-14T22:41:57.813">
    <ac:txMkLst xmlns:ac="http://schemas.microsoft.com/office/drawing/2013/main/command">
      <pc:docMk xmlns:pc="http://schemas.microsoft.com/office/powerpoint/2013/main/command"/>
      <pc:sldMk xmlns:pc="http://schemas.microsoft.com/office/powerpoint/2013/main/command" cId="0" sldId="281"/>
      <ac:spMk id="573" creationId="{00000000-0000-0000-0000-000000000000}"/>
      <ac:txMk cp="75" len="13">
        <ac:context len="121" hash="520612252"/>
      </ac:txMk>
    </ac:txMkLst>
    <p188:pos x="1871662" y="1888998"/>
    <p188:replyLst>
      <p188:reply id="{38BD0B36-A146-4F2C-9041-800A980C1600}" authorId="{9C36AD01-230D-76DC-CC71-BD5B4388A65D}" created="2022-02-22T11:45:39.570">
        <p188:txBody>
          <a:bodyPr/>
          <a:lstStyle/>
          <a:p>
            <a:r>
              <a:rPr lang="fr-FR"/>
              <a:t>added in notes is ok here</a:t>
            </a:r>
          </a:p>
        </p188:txBody>
      </p188:reply>
    </p188:replyLst>
    <p188:txBody>
      <a:bodyPr/>
      <a:lstStyle/>
      <a:p>
        <a:r>
          <a:rPr lang="en-CA"/>
          <a:t>Missing information here?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ilo.org/wcmsp5/groups/public/---ed_norm/---ipec/documents/publication/wcms_797515.pdf"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5" name="Google Shape;42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a:solidFill>
                  <a:schemeClr val="dk1"/>
                </a:solidFill>
                <a:latin typeface="Calibri"/>
                <a:ea typeface="Calibri"/>
                <a:cs typeface="Calibri"/>
                <a:sym typeface="Calibri"/>
              </a:rPr>
              <a:t>Try to include: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Minimum age for work including light work (where present).</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Hazardous work provisions – prohibited jobs, tasks, activities for children under 18 years.</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Protections from child labour including WFCL (working conditions, hours, rest, compulsory education forced labour, child trafficking, sexual exploitation of children including boys, using children in illicit activity, military recruitment)</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National Plan/framework to combat/eradicate child labour</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Child protection legal and policy framework for vulnerable children including children in child labour. For child protection actors this is particularly important as child protection laws may be more widely known than child labour laws, but their understanding of how they relate to children in child labour and its worst forms, the obligations on government relating to vulnerable working children, and how child protection laws are applied to working children locally may be less widely known.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Other relevant legislation for refugees etc. </a:t>
            </a:r>
            <a:endParaRPr/>
          </a:p>
          <a:p>
            <a:pPr marL="171450" lvl="0" indent="-95250" algn="l" rtl="0">
              <a:spcBef>
                <a:spcPts val="0"/>
              </a:spcBef>
              <a:spcAft>
                <a:spcPts val="0"/>
              </a:spcAft>
              <a:buClr>
                <a:schemeClr val="dk1"/>
              </a:buClr>
              <a:buSzPts val="1200"/>
              <a:buFont typeface="Arial"/>
              <a:buNone/>
            </a:pPr>
            <a:endParaRPr/>
          </a:p>
        </p:txBody>
      </p:sp>
      <p:sp>
        <p:nvSpPr>
          <p:cNvPr id="426" name="Google Shape;426;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4" name="Google Shape;434;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a:solidFill>
                  <a:schemeClr val="dk1"/>
                </a:solidFill>
                <a:latin typeface="Calibri"/>
                <a:ea typeface="Calibri"/>
                <a:cs typeface="Calibri"/>
                <a:sym typeface="Calibri"/>
              </a:rPr>
              <a:t>Try to include: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Minimum age for work including light work (where present).</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Hazardous work provisions – prohibited jobs, tasks, activities for children under 18 years.</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Protections from child labour including WFCL (working conditions, hours, rest, compulsory education forced labour, child trafficking, sexual exploitation of children including boys, using children in illicit activity, military recruitment)</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National Plan/framework to combat/eradicate child labour</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Child protection legal and policy framework for vulnerable children including children in child labour. For child protection actors this is particularly important as child protection laws may be more widely known than child labour laws, but their understanding of how they relate to children in child labour and its worst forms, the obligations on government relating to vulnerable working children, and how child protection laws are applied to working children locally may be less widely known.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Other relevant legislation for refugees etc. </a:t>
            </a:r>
            <a:endParaRPr/>
          </a:p>
          <a:p>
            <a:pPr marL="0" lvl="0" indent="0" algn="l" rtl="0">
              <a:spcBef>
                <a:spcPts val="0"/>
              </a:spcBef>
              <a:spcAft>
                <a:spcPts val="0"/>
              </a:spcAft>
              <a:buNone/>
            </a:pPr>
            <a:endParaRPr/>
          </a:p>
        </p:txBody>
      </p:sp>
      <p:sp>
        <p:nvSpPr>
          <p:cNvPr id="435" name="Google Shape;435;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3" name="Google Shape;44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Explain that work is only acceptable for children if it is in-line with legislation, be limited and have flexible hours which enable both children’s attendance at school or vocational training and their healthy development and well-being, rest, socialisation and care. Conditions and tasks must not be exploitative, hazardous, or dangerous, the workplace must be safe and age and development appropriate. Children must be provided with training and instruction and their work must be regularly monitored. </a:t>
            </a:r>
            <a:endParaRPr/>
          </a:p>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So for any child, for work to be acceptable it must:</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Be in-line with minimum working age legislation and any related child labour legislation, including legislation and policy which covers hours of work, times and days of week, level of education, provision of training and instruction, health, and safety, access to services etc. </a:t>
            </a:r>
            <a:endParaRPr/>
          </a:p>
          <a:p>
            <a:pPr marL="171450" marR="0" lvl="0" indent="-171450" algn="l" rtl="0">
              <a:lnSpc>
                <a:spcPct val="100000"/>
              </a:lnSpc>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Limit children’s working hours and ensure they are flexible and allow for adequate rest, socialisation, and care that children need for healthy development and well-being. </a:t>
            </a:r>
            <a:endParaRPr/>
          </a:p>
          <a:p>
            <a:pPr marL="171450" marR="0" lvl="0" indent="-171450" algn="l" rtl="0">
              <a:lnSpc>
                <a:spcPct val="100000"/>
              </a:lnSpc>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Actively enable children to attend school or other learning opportunities such as vocational training which provides children and young people with skills and experience, helping to prepare them to be productive members of society during their adult life. </a:t>
            </a:r>
            <a:endParaRPr/>
          </a:p>
          <a:p>
            <a:pPr marL="171450" marR="0" lvl="0" indent="-171450" algn="l" rtl="0">
              <a:lnSpc>
                <a:spcPct val="100000"/>
              </a:lnSpc>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Acceptable work should not take children away from home or use up their time for play or recreation with their peers. </a:t>
            </a:r>
            <a:endParaRPr/>
          </a:p>
          <a:p>
            <a:pPr marL="171450" marR="0" lvl="0" indent="-171450" algn="l" rtl="0">
              <a:lnSpc>
                <a:spcPct val="100000"/>
              </a:lnSpc>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Not subject children to exploitative, hazardous, or dangerous tasks or work, which does not hurt them physically, mentally, or emotionally, or affect their development.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Be in a (work) place which is safe for children and gives special consideration to age, development etc.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Give children proper training and instruction to do their work. </a:t>
            </a:r>
            <a:endParaRPr/>
          </a:p>
          <a:p>
            <a:pPr marL="171450" marR="0" lvl="0" indent="-171450" algn="l" rtl="0">
              <a:lnSpc>
                <a:spcPct val="100000"/>
              </a:lnSpc>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Be monitored, it is important that homes, communities and workplaces where children work are monitored to ensure working children are protected, acceptable conditions of work are in place, and compliance with legislation and policy. </a:t>
            </a:r>
            <a:endParaRPr/>
          </a:p>
          <a:p>
            <a:pPr marL="171450" marR="0" lvl="0" indent="-95250" algn="l" rtl="0">
              <a:lnSpc>
                <a:spcPct val="100000"/>
              </a:lnSpc>
              <a:spcBef>
                <a:spcPts val="0"/>
              </a:spcBef>
              <a:spcAft>
                <a:spcPts val="0"/>
              </a:spcAft>
              <a:buClr>
                <a:schemeClr val="dk1"/>
              </a:buClr>
              <a:buSzPts val="1200"/>
              <a:buFont typeface="Arial"/>
              <a:buNone/>
            </a:pP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Arial"/>
              <a:buNone/>
            </a:pPr>
            <a:r>
              <a:rPr lang="en-GB" sz="1200">
                <a:solidFill>
                  <a:schemeClr val="dk1"/>
                </a:solidFill>
                <a:latin typeface="Calibri"/>
                <a:ea typeface="Calibri"/>
                <a:cs typeface="Calibri"/>
                <a:sym typeface="Calibri"/>
              </a:rPr>
              <a:t>Work which meets these conditions is not child labour. </a:t>
            </a:r>
            <a:endParaRPr/>
          </a:p>
          <a:p>
            <a:pPr marL="171450" lvl="0" indent="-95250" algn="l" rtl="0">
              <a:spcBef>
                <a:spcPts val="0"/>
              </a:spcBef>
              <a:spcAft>
                <a:spcPts val="0"/>
              </a:spcAft>
              <a:buClr>
                <a:schemeClr val="dk1"/>
              </a:buClr>
              <a:buSzPts val="1200"/>
              <a:buFont typeface="Arial"/>
              <a:buNone/>
            </a:pPr>
            <a:endParaRPr sz="1200">
              <a:solidFill>
                <a:schemeClr val="dk1"/>
              </a:solidFill>
              <a:latin typeface="Calibri"/>
              <a:ea typeface="Calibri"/>
              <a:cs typeface="Calibri"/>
              <a:sym typeface="Calibri"/>
            </a:endParaRPr>
          </a:p>
        </p:txBody>
      </p:sp>
      <p:sp>
        <p:nvSpPr>
          <p:cNvPr id="444" name="Google Shape;444;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8" name="Google Shape;458;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Not all child work is child labour.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Acceptable forms of work for children are not to be eliminated and include: </a:t>
            </a:r>
            <a:endParaRPr/>
          </a:p>
          <a:p>
            <a:pPr marL="1085850" lvl="2" indent="-171450" algn="l" rtl="0">
              <a:spcBef>
                <a:spcPts val="0"/>
              </a:spcBef>
              <a:spcAft>
                <a:spcPts val="0"/>
              </a:spcAft>
              <a:buClr>
                <a:schemeClr val="dk1"/>
              </a:buClr>
              <a:buSzPts val="1200"/>
              <a:buFont typeface="Courier New"/>
              <a:buChar char="o"/>
            </a:pPr>
            <a:r>
              <a:rPr lang="en-GB" sz="1200">
                <a:solidFill>
                  <a:schemeClr val="dk1"/>
                </a:solidFill>
                <a:latin typeface="Calibri"/>
                <a:ea typeface="Calibri"/>
                <a:cs typeface="Calibri"/>
                <a:sym typeface="Calibri"/>
              </a:rPr>
              <a:t>Decent work for children above minimum working age, which is non-hazardous or not a worst form of child labour.</a:t>
            </a:r>
            <a:endParaRPr/>
          </a:p>
          <a:p>
            <a:pPr marL="1085850" lvl="2" indent="-171450" algn="l" rtl="0">
              <a:spcBef>
                <a:spcPts val="0"/>
              </a:spcBef>
              <a:spcAft>
                <a:spcPts val="0"/>
              </a:spcAft>
              <a:buClr>
                <a:schemeClr val="dk1"/>
              </a:buClr>
              <a:buSzPts val="1200"/>
              <a:buFont typeface="Courier New"/>
              <a:buChar char="o"/>
            </a:pPr>
            <a:r>
              <a:rPr lang="en-GB" sz="1200">
                <a:solidFill>
                  <a:schemeClr val="dk1"/>
                </a:solidFill>
                <a:latin typeface="Calibri"/>
                <a:ea typeface="Calibri"/>
                <a:cs typeface="Calibri"/>
                <a:sym typeface="Calibri"/>
              </a:rPr>
              <a:t>Light work for children below the minimum age but above the age of 13 or 12 years, that does not interfere with their health, safety or education.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Child labour is harmful and should be eliminated.</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The worst forms of child labour, including hazardous work, are prohibited for all children below the age of 18 years and should be eliminated as a matter of urgency.</a:t>
            </a:r>
            <a:endParaRPr/>
          </a:p>
          <a:p>
            <a:pPr marL="0" lvl="0" indent="0" algn="l" rtl="0">
              <a:spcBef>
                <a:spcPts val="0"/>
              </a:spcBef>
              <a:spcAft>
                <a:spcPts val="0"/>
              </a:spcAft>
              <a:buNone/>
            </a:pPr>
            <a:endParaRPr/>
          </a:p>
        </p:txBody>
      </p:sp>
      <p:sp>
        <p:nvSpPr>
          <p:cNvPr id="459" name="Google Shape;459;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Participants do not need to know the full details of the laws, but rather as a group, identify the overall legal protection framework of children and comment on any elements that are important or that need to be strengthened. </a:t>
            </a:r>
            <a:endParaRPr/>
          </a:p>
          <a:p>
            <a:pPr marL="457200" lvl="1" indent="0" algn="l" rtl="0">
              <a:spcBef>
                <a:spcPts val="0"/>
              </a:spcBef>
              <a:spcAft>
                <a:spcPts val="0"/>
              </a:spcAft>
              <a:buNone/>
            </a:pPr>
            <a:endParaRPr/>
          </a:p>
          <a:p>
            <a:pPr marL="0" lvl="0" indent="0" algn="l" rtl="0">
              <a:spcBef>
                <a:spcPts val="0"/>
              </a:spcBef>
              <a:spcAft>
                <a:spcPts val="0"/>
              </a:spcAft>
              <a:buNone/>
            </a:pPr>
            <a:endParaRPr/>
          </a:p>
        </p:txBody>
      </p:sp>
      <p:sp>
        <p:nvSpPr>
          <p:cNvPr id="466" name="Google Shape;466;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4" name="Google Shape;47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9" name="Google Shape;479;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dirty="0">
                <a:solidFill>
                  <a:schemeClr val="dk1"/>
                </a:solidFill>
                <a:latin typeface="Calibri"/>
                <a:ea typeface="Calibri"/>
                <a:cs typeface="Calibri"/>
                <a:sym typeface="Calibri"/>
              </a:rPr>
              <a:t>Explain that: </a:t>
            </a:r>
            <a:endParaRPr dirty="0"/>
          </a:p>
          <a:p>
            <a:pPr rtl="0" fontAlgn="base">
              <a:spcBef>
                <a:spcPts val="0"/>
              </a:spcBef>
              <a:spcAft>
                <a:spcPts val="0"/>
              </a:spcAft>
              <a:buFont typeface="Arial" panose="020B0604020202020204" pitchFamily="34" charset="0"/>
              <a:buChar char="•"/>
            </a:pPr>
            <a:r>
              <a:rPr lang="en-GB" sz="1800" b="0" i="0" u="none" strike="noStrike" dirty="0">
                <a:solidFill>
                  <a:srgbClr val="000000"/>
                </a:solidFill>
                <a:effectLst/>
                <a:latin typeface="Calibri" panose="020F0502020204030204" pitchFamily="34" charset="0"/>
              </a:rPr>
              <a:t>The latest Global Estimates, from the beginning of 2020  indicate that there are around 218 millions of children who work in any form. If you remember from our first session this includes all forms of acceptable work, child labour and children in the WFCL </a:t>
            </a:r>
            <a:r>
              <a:rPr lang="fr-FR" sz="2800" dirty="0">
                <a:hlinkClick r:id="rId3"/>
              </a:rPr>
              <a:t>wcms_797515.pdf (ilo.org)</a:t>
            </a:r>
            <a:endParaRPr lang="en-GB" sz="18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GB" sz="1800" b="0" i="0" u="none" strike="noStrike" dirty="0">
                <a:solidFill>
                  <a:srgbClr val="000000"/>
                </a:solidFill>
                <a:effectLst/>
                <a:latin typeface="Calibri" panose="020F0502020204030204" pitchFamily="34" charset="0"/>
              </a:rPr>
              <a:t>160 million children are estimated to be in child labour. This accounts for almost one in every 10 children worldwide. </a:t>
            </a:r>
            <a:endParaRPr lang="en-GB" sz="1800" b="0" i="0" u="none" strike="noStrike" dirty="0">
              <a:solidFill>
                <a:srgbClr val="000000"/>
              </a:solidFill>
              <a:effectLst/>
              <a:latin typeface="Arial" panose="020B0604020202020204" pitchFamily="34" charset="0"/>
            </a:endParaRPr>
          </a:p>
          <a:p>
            <a:pPr marL="171450" lvl="0" indent="-171450" algn="l" rtl="0">
              <a:spcBef>
                <a:spcPts val="0"/>
              </a:spcBef>
              <a:spcAft>
                <a:spcPts val="0"/>
              </a:spcAft>
              <a:buClr>
                <a:schemeClr val="dk1"/>
              </a:buClr>
              <a:buSzPts val="1200"/>
              <a:buFont typeface="Arial"/>
              <a:buChar char="•"/>
            </a:pPr>
            <a:r>
              <a:rPr lang="en-GB" sz="1200" dirty="0">
                <a:solidFill>
                  <a:schemeClr val="dk1"/>
                </a:solidFill>
                <a:latin typeface="Calibri"/>
                <a:ea typeface="Calibri"/>
                <a:cs typeface="Calibri"/>
                <a:sym typeface="Calibri"/>
              </a:rPr>
              <a:t>There are million children who therefore work but are not in child labour they are either between 12/13 and 14/15 and in permissible light work or adolescents 15 and 17 years who are engaged in decent work which is neither light work or a worst form of child labour. </a:t>
            </a:r>
            <a:endParaRPr dirty="0"/>
          </a:p>
          <a:p>
            <a:pPr marL="171450" lvl="0" indent="-171450" algn="l" rtl="0">
              <a:spcBef>
                <a:spcPts val="0"/>
              </a:spcBef>
              <a:spcAft>
                <a:spcPts val="0"/>
              </a:spcAft>
              <a:buClr>
                <a:schemeClr val="dk1"/>
              </a:buClr>
              <a:buSzPts val="1200"/>
              <a:buFont typeface="Arial"/>
              <a:buChar char="•"/>
            </a:pPr>
            <a:r>
              <a:rPr lang="en-GB" sz="1200" dirty="0">
                <a:solidFill>
                  <a:schemeClr val="dk1"/>
                </a:solidFill>
                <a:latin typeface="Calibri"/>
                <a:ea typeface="Calibri"/>
                <a:cs typeface="Calibri"/>
                <a:sym typeface="Calibri"/>
              </a:rPr>
              <a:t>As a proxy indicator for the WFCL global estimates indicate just less than half of all children in child labour are in hazardous work, this is 79 million children worldwide.  </a:t>
            </a:r>
            <a:endParaRPr dirty="0"/>
          </a:p>
          <a:p>
            <a:pPr marL="171450" lvl="0" indent="-95250" algn="l" rtl="0">
              <a:spcBef>
                <a:spcPts val="0"/>
              </a:spcBef>
              <a:spcAft>
                <a:spcPts val="0"/>
              </a:spcAft>
              <a:buClr>
                <a:schemeClr val="dk1"/>
              </a:buClr>
              <a:buSzPts val="1200"/>
              <a:buFont typeface="Arial"/>
              <a:buNone/>
            </a:pPr>
            <a:endParaRPr dirty="0"/>
          </a:p>
        </p:txBody>
      </p:sp>
      <p:sp>
        <p:nvSpPr>
          <p:cNvPr id="480" name="Google Shape;480;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7" name="Google Shape;497;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1">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Explain that</a:t>
            </a:r>
            <a:r>
              <a:rPr lang="en-GB"/>
              <a:t> </a:t>
            </a:r>
            <a:r>
              <a:rPr lang="en-GB" sz="1200">
                <a:solidFill>
                  <a:schemeClr val="dk1"/>
                </a:solidFill>
                <a:latin typeface="Calibri"/>
                <a:ea typeface="Calibri"/>
                <a:cs typeface="Calibri"/>
                <a:sym typeface="Calibri"/>
              </a:rPr>
              <a:t>very young children form the largest share of those in child labour, making up nearly half of all those in child labour, they also form a substantial share of those in hazardous work. The agricultural sector accounts for by far the largest share of child labour which includes work in farming, livestock, forestry and fishing. There are many hazards in agriculture such as exposure to pesticides, dangerous machinery, heavy loads, long hours and very hot or extremely cold environments. The services and industry sectors account for less child labour, respectively. Services include for example, work in shops, restaurants, auto repairs, collecting and recycling garbage. Industries may include manufacturing, or work in construction sites or factories. It is expected that these sectors will become more relevant in the future as climate change displaces families from rural areas into cities. Most child labour takes place within the family unit. More than two-thirds of child labour takes place within the family working on family farms or businesses, or in domestic work, as opposed to formal, or paid, employment. This underscores the importance of engaging with parents and understanding and addressing family reliance on child labour in order to effectively address child labour. </a:t>
            </a:r>
            <a:endParaRPr/>
          </a:p>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p:txBody>
      </p:sp>
      <p:sp>
        <p:nvSpPr>
          <p:cNvPr id="498" name="Google Shape;498;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8" name="Google Shape;50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3" name="Google Shape;513;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628650" marR="0" lvl="1" indent="-171450" algn="l" rtl="0">
              <a:lnSpc>
                <a:spcPct val="100000"/>
              </a:lnSpc>
              <a:spcBef>
                <a:spcPts val="0"/>
              </a:spcBef>
              <a:spcAft>
                <a:spcPts val="0"/>
              </a:spcAft>
              <a:buClr>
                <a:schemeClr val="dk1"/>
              </a:buClr>
              <a:buSzPts val="1200"/>
              <a:buFont typeface="Arial"/>
              <a:buChar char="•"/>
            </a:pPr>
            <a:r>
              <a:rPr lang="en-GB"/>
              <a:t>There is a strong correlation between child labour and situations of humanitarian crisis, where a large share of children in child labour live. ILO estimate the incidence of child labour in countries affected by armed conflict is 77 per cent higher than the global average, while the incidence of hazardous work is 50 per cent higher in countries affected by armed conflict than in the world as a whole. Where child labour and humanitarian crisis collide, millions of children risk being denied their basic and fundamental rights to protection, health, education and development, compounding vulnerability that millions of families and caregivers already face, pushing t hem to feel they have no choice but for their children to work in order to survive. </a:t>
            </a:r>
            <a:endParaRPr/>
          </a:p>
          <a:p>
            <a:pPr marL="628650" marR="0" lvl="1" indent="-171450" algn="l" rtl="0">
              <a:lnSpc>
                <a:spcPct val="100000"/>
              </a:lnSpc>
              <a:spcBef>
                <a:spcPts val="0"/>
              </a:spcBef>
              <a:spcAft>
                <a:spcPts val="0"/>
              </a:spcAft>
              <a:buClr>
                <a:schemeClr val="dk1"/>
              </a:buClr>
              <a:buSzPts val="1200"/>
              <a:buFont typeface="Arial"/>
              <a:buChar char="•"/>
            </a:pPr>
            <a:r>
              <a:rPr lang="en-GB"/>
              <a:t>In humanitarian settings, As reliable data on other WFCL is often unavailable, hazardous child labour data is often used as a proxy for all WFCL. </a:t>
            </a:r>
            <a:endParaRPr/>
          </a:p>
          <a:p>
            <a:pPr marL="628650" marR="0" lvl="1" indent="-95250" algn="l" rtl="0">
              <a:lnSpc>
                <a:spcPct val="100000"/>
              </a:lnSpc>
              <a:spcBef>
                <a:spcPts val="0"/>
              </a:spcBef>
              <a:spcAft>
                <a:spcPts val="0"/>
              </a:spcAft>
              <a:buClr>
                <a:schemeClr val="dk1"/>
              </a:buClr>
              <a:buSzPts val="1200"/>
              <a:buFont typeface="Arial"/>
              <a:buNone/>
            </a:pPr>
            <a:endParaRPr/>
          </a:p>
          <a:p>
            <a:pPr marL="628650" marR="0" lvl="1" indent="-171450" algn="l" rtl="0">
              <a:lnSpc>
                <a:spcPct val="100000"/>
              </a:lnSpc>
              <a:spcBef>
                <a:spcPts val="0"/>
              </a:spcBef>
              <a:spcAft>
                <a:spcPts val="0"/>
              </a:spcAft>
              <a:buClr>
                <a:schemeClr val="dk1"/>
              </a:buClr>
              <a:buSzPts val="1200"/>
              <a:buFont typeface="Arial"/>
              <a:buChar char="•"/>
            </a:pPr>
            <a:r>
              <a:rPr lang="en-GB"/>
              <a:t>Countries classified as “affected by armed conflict” are taken from the Report of the Secretary-General on children and armed conflict, submitted to the UN Security Council in 2015. The category “countries affected by armed conflict” includes Afghanistan, the Central African Republic, Colombia, Iraq, Mali, Nigeria, the Philippines, South Sudan, Ukraine, Yemen, and the Democratic Republic of the Congo. Countries affected by armed conflict for which child labour data is not available in the current global estimates include: Libya, Myanmar, Somalia, Sudan, and the Syrian Arab Republic. </a:t>
            </a:r>
            <a:endParaRPr/>
          </a:p>
          <a:p>
            <a:pPr marL="628650" marR="0" lvl="1" indent="-95250" algn="l" rtl="0">
              <a:lnSpc>
                <a:spcPct val="100000"/>
              </a:lnSpc>
              <a:spcBef>
                <a:spcPts val="0"/>
              </a:spcBef>
              <a:spcAft>
                <a:spcPts val="0"/>
              </a:spcAft>
              <a:buClr>
                <a:schemeClr val="dk1"/>
              </a:buClr>
              <a:buSzPts val="1200"/>
              <a:buFont typeface="Arial"/>
              <a:buNone/>
            </a:pPr>
            <a:endParaRPr sz="1200">
              <a:solidFill>
                <a:schemeClr val="dk1"/>
              </a:solidFill>
              <a:latin typeface="Calibri"/>
              <a:ea typeface="Calibri"/>
              <a:cs typeface="Calibri"/>
              <a:sym typeface="Calibri"/>
            </a:endParaRPr>
          </a:p>
          <a:p>
            <a:pPr marL="628650" lvl="1" indent="-95250" algn="l" rtl="0">
              <a:spcBef>
                <a:spcPts val="0"/>
              </a:spcBef>
              <a:spcAft>
                <a:spcPts val="0"/>
              </a:spcAft>
              <a:buClr>
                <a:schemeClr val="dk1"/>
              </a:buClr>
              <a:buSzPts val="1200"/>
              <a:buFont typeface="Arial"/>
              <a:buNone/>
            </a:pPr>
            <a:endParaRPr sz="1200">
              <a:solidFill>
                <a:schemeClr val="dk1"/>
              </a:solidFill>
              <a:latin typeface="Calibri"/>
              <a:ea typeface="Calibri"/>
              <a:cs typeface="Calibri"/>
              <a:sym typeface="Calibri"/>
            </a:endParaRPr>
          </a:p>
        </p:txBody>
      </p:sp>
      <p:sp>
        <p:nvSpPr>
          <p:cNvPr id="514" name="Google Shape;514;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1" name="Google Shape;23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2" name="Google Shape;522;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Humanitarian crises negatively affect child labour in three distinct ways: </a:t>
            </a:r>
            <a:endParaRPr/>
          </a:p>
          <a:p>
            <a:pPr marL="0" lvl="0" indent="0" algn="l" rtl="0">
              <a:spcBef>
                <a:spcPts val="0"/>
              </a:spcBef>
              <a:spcAft>
                <a:spcPts val="0"/>
              </a:spcAft>
              <a:buNone/>
            </a:pPr>
            <a:endParaRPr/>
          </a:p>
          <a:p>
            <a:pPr marL="171450" lvl="0" indent="-171450" algn="l" rtl="0">
              <a:spcBef>
                <a:spcPts val="0"/>
              </a:spcBef>
              <a:spcAft>
                <a:spcPts val="0"/>
              </a:spcAft>
              <a:buClr>
                <a:schemeClr val="dk1"/>
              </a:buClr>
              <a:buSzPts val="1200"/>
              <a:buFont typeface="Arial"/>
              <a:buChar char="•"/>
            </a:pPr>
            <a:r>
              <a:rPr lang="en-GB"/>
              <a:t>They create new child labour risk factors such as loss of household income, school closures and disruption of services which create the conditions for child labour to increase where families can be forced to use child labour as a coping mechanism. </a:t>
            </a:r>
            <a:endParaRPr/>
          </a:p>
          <a:p>
            <a:pPr marL="171450" lvl="0" indent="-95250" algn="l" rtl="0">
              <a:spcBef>
                <a:spcPts val="0"/>
              </a:spcBef>
              <a:spcAft>
                <a:spcPts val="0"/>
              </a:spcAft>
              <a:buClr>
                <a:schemeClr val="dk1"/>
              </a:buClr>
              <a:buSzPts val="1200"/>
              <a:buFont typeface="Arial"/>
              <a:buNone/>
            </a:pPr>
            <a:endParaRPr/>
          </a:p>
          <a:p>
            <a:pPr marL="171450" lvl="0" indent="-171450" algn="l" rtl="0">
              <a:spcBef>
                <a:spcPts val="0"/>
              </a:spcBef>
              <a:spcAft>
                <a:spcPts val="0"/>
              </a:spcAft>
              <a:buClr>
                <a:schemeClr val="dk1"/>
              </a:buClr>
              <a:buSzPts val="1200"/>
              <a:buFont typeface="Arial"/>
              <a:buChar char="•"/>
            </a:pPr>
            <a:r>
              <a:rPr lang="en-GB"/>
              <a:t>They exacerbate existing child labour risk factors by increasing pre-existing forms of child labour and the social norms that condone it. The tasks that children were performing before the crisis may also become more dangerous when children work in new or insecure places that place them at greater risk of harm.</a:t>
            </a:r>
            <a:endParaRPr/>
          </a:p>
          <a:p>
            <a:pPr marL="171450" lvl="0" indent="-95250" algn="l" rtl="0">
              <a:spcBef>
                <a:spcPts val="0"/>
              </a:spcBef>
              <a:spcAft>
                <a:spcPts val="0"/>
              </a:spcAft>
              <a:buClr>
                <a:schemeClr val="dk1"/>
              </a:buClr>
              <a:buSzPts val="1200"/>
              <a:buFont typeface="Arial"/>
              <a:buNone/>
            </a:pPr>
            <a:endParaRPr/>
          </a:p>
          <a:p>
            <a:pPr marL="171450" lvl="0" indent="-171450" algn="l" rtl="0">
              <a:spcBef>
                <a:spcPts val="0"/>
              </a:spcBef>
              <a:spcAft>
                <a:spcPts val="0"/>
              </a:spcAft>
              <a:buClr>
                <a:schemeClr val="dk1"/>
              </a:buClr>
              <a:buSzPts val="1200"/>
              <a:buFont typeface="Arial"/>
              <a:buChar char="•"/>
            </a:pPr>
            <a:r>
              <a:rPr lang="en-GB"/>
              <a:t>They change or undermine a child’s protective environment. Crises can lead to the breakdown of family support networks and social safety nets and disrupt essential services that help to protect children from child labour. When a child’s protective environment is affected, child labour risk factors can increase.</a:t>
            </a:r>
            <a:endParaRPr/>
          </a:p>
        </p:txBody>
      </p:sp>
      <p:sp>
        <p:nvSpPr>
          <p:cNvPr id="523" name="Google Shape;523;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0" name="Google Shape;530;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a:t>Use information sources listed in the Child Labour Tool: Child Labour Information Sources or local sources to find this information. The tool can be found: </a:t>
            </a:r>
            <a:r>
              <a:rPr lang="en-GB" sz="1200" u="sng">
                <a:solidFill>
                  <a:schemeClr val="dk1"/>
                </a:solidFill>
                <a:latin typeface="Calibri"/>
                <a:ea typeface="Calibri"/>
                <a:cs typeface="Calibri"/>
                <a:sym typeface="Calibri"/>
              </a:rPr>
              <a:t>https://alliancecpha.org/en/child-protection-online-library/child-labour-tools-child-labour-information-sources </a:t>
            </a:r>
            <a:endParaRPr/>
          </a:p>
          <a:p>
            <a:pPr marL="0" lvl="0" indent="0" algn="l" rtl="0">
              <a:spcBef>
                <a:spcPts val="0"/>
              </a:spcBef>
              <a:spcAft>
                <a:spcPts val="0"/>
              </a:spcAft>
              <a:buNone/>
            </a:pPr>
            <a:endParaRPr/>
          </a:p>
        </p:txBody>
      </p:sp>
      <p:sp>
        <p:nvSpPr>
          <p:cNvPr id="531" name="Google Shape;531;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8" name="Google Shape;538;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Use information sources listed in the Child Labour Tool: Child Labour Information Sources or local sources to find this information. The tool can be found: </a:t>
            </a:r>
            <a:r>
              <a:rPr lang="en-GB" sz="1200" u="sng">
                <a:solidFill>
                  <a:schemeClr val="dk1"/>
                </a:solidFill>
                <a:latin typeface="Calibri"/>
                <a:ea typeface="Calibri"/>
                <a:cs typeface="Calibri"/>
                <a:sym typeface="Calibri"/>
              </a:rPr>
              <a:t>https://alliancecpha.org/en/child-protection-online-library/child-labour-tools-child-labour-information-sources </a:t>
            </a:r>
            <a:endParaRPr/>
          </a:p>
        </p:txBody>
      </p:sp>
      <p:sp>
        <p:nvSpPr>
          <p:cNvPr id="539" name="Google Shape;539;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6" name="Google Shape;546;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a:solidFill>
                  <a:schemeClr val="dk1"/>
                </a:solidFill>
                <a:latin typeface="Calibri"/>
                <a:ea typeface="Calibri"/>
                <a:cs typeface="Calibri"/>
                <a:sym typeface="Calibri"/>
              </a:rPr>
              <a:t>For community child protection workers, participants could focus on the most common types of work children do in their area, where they do it (home, outside the home, street, etc.)? What ages are children engaged in the work? Is any of the work harmful for children? How it is harmful?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Once the 25 minutes is up, discuss with the wider group in plenary.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This activity can be extended, for trainings where there is an intended outcome to gain deeper analysis of child labour in the context and develop more concrete plans/strategies to address child labour within a context/organisation. E.g. Further sub-question could eb included such as:  </a:t>
            </a:r>
            <a:endParaRPr/>
          </a:p>
          <a:p>
            <a:pPr marL="457200" lvl="1" indent="0" algn="l" rtl="0">
              <a:spcBef>
                <a:spcPts val="0"/>
              </a:spcBef>
              <a:spcAft>
                <a:spcPts val="0"/>
              </a:spcAft>
              <a:buNone/>
            </a:pPr>
            <a:r>
              <a:rPr lang="en-GB" sz="1200">
                <a:solidFill>
                  <a:schemeClr val="dk1"/>
                </a:solidFill>
                <a:latin typeface="Calibri"/>
                <a:ea typeface="Calibri"/>
                <a:cs typeface="Calibri"/>
                <a:sym typeface="Calibri"/>
              </a:rPr>
              <a:t>Given our understanding of how child labour has been impacted what are the most important changes which chid protection actors should work to address? </a:t>
            </a:r>
            <a:endParaRPr/>
          </a:p>
          <a:p>
            <a:pPr marL="457200" lvl="1" indent="0" algn="l" rtl="0">
              <a:spcBef>
                <a:spcPts val="0"/>
              </a:spcBef>
              <a:spcAft>
                <a:spcPts val="0"/>
              </a:spcAft>
              <a:buNone/>
            </a:pPr>
            <a:r>
              <a:rPr lang="en-GB" sz="1200">
                <a:solidFill>
                  <a:schemeClr val="dk1"/>
                </a:solidFill>
                <a:latin typeface="Calibri"/>
                <a:ea typeface="Calibri"/>
                <a:cs typeface="Calibri"/>
                <a:sym typeface="Calibri"/>
              </a:rPr>
              <a:t>Given our understanding of how child labour has been impacted which protection and support structures which exist to protect children from child labour have been impacted significantly and therefore should be a priority in response? </a:t>
            </a:r>
            <a:endParaRPr/>
          </a:p>
          <a:p>
            <a:pPr marL="0" lvl="0" indent="0" algn="l" rtl="0">
              <a:spcBef>
                <a:spcPts val="0"/>
              </a:spcBef>
              <a:spcAft>
                <a:spcPts val="0"/>
              </a:spcAft>
              <a:buNone/>
            </a:pPr>
            <a:endParaRPr/>
          </a:p>
        </p:txBody>
      </p:sp>
      <p:sp>
        <p:nvSpPr>
          <p:cNvPr id="547" name="Google Shape;547;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5" name="Google Shape;555;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6" name="Google Shape;556;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4" name="Google Shape;56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9" name="Google Shape;569;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See page 28-29 from the toolkit</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For example consequences for societies:</a:t>
            </a:r>
          </a:p>
          <a:p>
            <a:pPr marL="0" lvl="0" indent="0" algn="l" rtl="0">
              <a:spcBef>
                <a:spcPts val="0"/>
              </a:spcBef>
              <a:spcAft>
                <a:spcPts val="0"/>
              </a:spcAft>
              <a:buNone/>
            </a:pPr>
            <a:r>
              <a:rPr lang="en-GB" dirty="0"/>
              <a:t>- Increased supply of low-skilled workers, which affects human capital and slows economic recovery and development in countries affected by humanitarian crisis. </a:t>
            </a:r>
          </a:p>
          <a:p>
            <a:pPr marL="171450" lvl="0" indent="-171450" algn="l" rtl="0">
              <a:spcBef>
                <a:spcPts val="0"/>
              </a:spcBef>
              <a:spcAft>
                <a:spcPts val="0"/>
              </a:spcAft>
              <a:buFontTx/>
              <a:buChar char="-"/>
            </a:pPr>
            <a:r>
              <a:rPr lang="en-GB" dirty="0"/>
              <a:t>Growth of informal economies affect the access to decent work and drive down pay and working conditions as young people and adults compete with children in the labour market. </a:t>
            </a:r>
          </a:p>
          <a:p>
            <a:pPr marL="171450" lvl="0" indent="-171450" algn="l" rtl="0">
              <a:spcBef>
                <a:spcPts val="0"/>
              </a:spcBef>
              <a:spcAft>
                <a:spcPts val="0"/>
              </a:spcAft>
              <a:buFontTx/>
              <a:buChar char="-"/>
            </a:pPr>
            <a:r>
              <a:rPr lang="en-GB" dirty="0"/>
              <a:t>Growth of unregulated industries reduces national tax collection and subsequently affects the quality and availability of public services for everyone.</a:t>
            </a:r>
          </a:p>
          <a:p>
            <a:pPr marL="171450" lvl="0" indent="-171450" algn="l" rtl="0">
              <a:spcBef>
                <a:spcPts val="0"/>
              </a:spcBef>
              <a:spcAft>
                <a:spcPts val="0"/>
              </a:spcAft>
              <a:buFontTx/>
              <a:buChar char="-"/>
            </a:pPr>
            <a:r>
              <a:rPr lang="en-GB" dirty="0"/>
              <a:t>Employers prioritise children’s cheap labour over the development of decent work for adults. • Economic investment needed to get children out of child labour is high.</a:t>
            </a:r>
          </a:p>
          <a:p>
            <a:pPr marL="171450" lvl="0" indent="-171450" algn="l" rtl="0">
              <a:spcBef>
                <a:spcPts val="0"/>
              </a:spcBef>
              <a:spcAft>
                <a:spcPts val="0"/>
              </a:spcAft>
              <a:buFontTx/>
              <a:buChar char="-"/>
            </a:pPr>
            <a:r>
              <a:rPr lang="en-GB" dirty="0"/>
              <a:t>Child labour can lead to youth unemployment, which can create long-term, inter-generational problems for communities, which are difficult and costly to solve</a:t>
            </a:r>
            <a:endParaRPr dirty="0"/>
          </a:p>
        </p:txBody>
      </p:sp>
      <p:sp>
        <p:nvSpPr>
          <p:cNvPr id="570" name="Google Shape;570;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2" name="Google Shape;582;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Explain that: </a:t>
            </a:r>
            <a:endParaRPr/>
          </a:p>
          <a:p>
            <a:pPr marL="171450" marR="0" lvl="0" indent="-171450" algn="l" rtl="0">
              <a:lnSpc>
                <a:spcPct val="100000"/>
              </a:lnSpc>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The workplace can have many dangers and hazards which place children at significant risk of physical harm. These range by the nature of the work or the circumstances they are carried out in and include hazardous biological, chemical, ergonomic, physical, psychological, social, working conditions. </a:t>
            </a:r>
            <a:endParaRPr/>
          </a:p>
          <a:p>
            <a:pPr marL="171450" marR="0" lvl="0" indent="-171450" algn="l" rtl="0">
              <a:lnSpc>
                <a:spcPct val="100000"/>
              </a:lnSpc>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The physical consequences on the health of children can be devastating causing short- and long-term diseases and illnesses related to the work they carry out and the conditions they live in, as well as injuries, impairments, and even death. If participants don’t cover the ‘why’ explain that children are more vulnerable than adults.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While children may be exposed to the same dangers faced by adults in the workplace, they are affected more significantly because their bodies are still growing, and they have special physical, cognitive, behavioural, and emotional characteristics that must be taken into consideration. Children’s size, age, stage of physical development, energy, fluid and sleep requirements, and cognition and behaviour all place children at greater risk. </a:t>
            </a:r>
            <a:endParaRPr/>
          </a:p>
        </p:txBody>
      </p:sp>
      <p:sp>
        <p:nvSpPr>
          <p:cNvPr id="583" name="Google Shape;583;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0" name="Google Shape;590;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Psychosocial impacts:</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Children often experience severe psychosocial consequences when they are in child labour and work or live in an environment where they are belittled and harassed or experience psychological violence and abuse.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Cumulating over time, children may suffer stigmatisation, marginalisation and discrimination.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Children who in extremely dangerous, exploitative or abusive conditions where they are controlled, degraded, and rejected by employers, peers, and others face family separation, isolation, limited freedom of movement and social integration. In these situations, children may become highly dependent on their employers for their basic needs and have little power to escape maltreatment.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Children’s sense of personal security, identity and value can also be negatively impacted by child labour, which can lead to stress, low self-esteem, and feelings of helplessness. </a:t>
            </a:r>
            <a:endParaRPr/>
          </a:p>
          <a:p>
            <a:pPr marL="171450" lvl="0" indent="-95250" algn="l" rtl="0">
              <a:spcBef>
                <a:spcPts val="0"/>
              </a:spcBef>
              <a:spcAft>
                <a:spcPts val="0"/>
              </a:spcAft>
              <a:buClr>
                <a:schemeClr val="dk1"/>
              </a:buClr>
              <a:buSzPts val="1200"/>
              <a:buFont typeface="Arial"/>
              <a:buNone/>
            </a:pPr>
            <a:endParaRPr/>
          </a:p>
          <a:p>
            <a:pPr marL="0" lvl="0" indent="0" algn="l" rtl="0">
              <a:spcBef>
                <a:spcPts val="0"/>
              </a:spcBef>
              <a:spcAft>
                <a:spcPts val="0"/>
              </a:spcAft>
              <a:buClr>
                <a:schemeClr val="dk1"/>
              </a:buClr>
              <a:buSzPts val="1200"/>
              <a:buFont typeface="Arial"/>
              <a:buNone/>
            </a:pPr>
            <a:r>
              <a:rPr lang="en-GB"/>
              <a:t>Education impacts:</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From missing a few hours of school, a week to help their families, children can be quickly be drawn into more harmful work where they are denied their rights to education and jeopardizing their prospects of securing decent work and escaping cycles of poverty and exploitation.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Many commitments that children have to work, or additional domestic chores alongside work prevent school attendance and leave children with limited or no time to dedicate to learning, attend classes or, to undertake homework or study at home.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More likely to perform poorly in school or drop out of school at a young age. Once out of school it can be much more difficult to get children back into school.  Children in child labour often have concentration difficulties due to tiredness, hunger, or sickness.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Limited availability of catch-up, non-formal or alternative education opportunities for children who have long, or short-term education gaps can limit or delay cognitive and socio-emotional skill development and fail to secure basic literacy and competencies, will allow children to gain the knowledge, skills and certification required to secure decent work in the future.  </a:t>
            </a:r>
            <a:endParaRPr/>
          </a:p>
          <a:p>
            <a:pPr marL="171450" lvl="0" indent="-95250" algn="l" rtl="0">
              <a:spcBef>
                <a:spcPts val="0"/>
              </a:spcBef>
              <a:spcAft>
                <a:spcPts val="0"/>
              </a:spcAft>
              <a:buClr>
                <a:schemeClr val="dk1"/>
              </a:buClr>
              <a:buSzPts val="1200"/>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Community and society impacts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Harming economic recovery/development, decent work, human capital, gender equity, youth employment, public services.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Child labour has been linked to increases in the supply of low-skilled workers, growing informal economies, reduced decent work opportunities which drive down pay and working conditions for all, increased competition between adults and children for work, and negative impacts on gender equality in education and society.</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Unregulated employment reduces tax collection affecting quality and availability of public services.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The economic investment needed by governments to remove children is high.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Child labour leads to youth unemployment, which can create long-term, inter-generational problems for communities, which are difficult and costly to solve</a:t>
            </a:r>
            <a:endParaRPr/>
          </a:p>
          <a:p>
            <a:pPr marL="171450" lvl="0" indent="-95250" algn="l" rtl="0">
              <a:spcBef>
                <a:spcPts val="0"/>
              </a:spcBef>
              <a:spcAft>
                <a:spcPts val="0"/>
              </a:spcAft>
              <a:buClr>
                <a:schemeClr val="dk1"/>
              </a:buClr>
              <a:buSzPts val="1200"/>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Potential positive impacts of children’s work</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Some participants might explain that the right type of work may help children to:</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Develop a sense of responsibility, self-esteem, and self-confidence, increase their independence and self-reliance.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Learn life skills and gain knowledge and experience in the workplace that will benefit them later in life.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Avoid negative influences, trouble, gangs, the military etc.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Provide an important financial contribution to themselves or their families that can often subsidise things like the cost of schooling, as well as support family businesses.</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Help ensure a family’s basic needs are met. Without which, the family may be living in greater poverty, have reduced chances of survival, or be more vulnerable to the WFCL.</a:t>
            </a:r>
            <a:endParaRPr/>
          </a:p>
          <a:p>
            <a:pPr marL="171450" lvl="0" indent="-95250" algn="l" rtl="0">
              <a:spcBef>
                <a:spcPts val="0"/>
              </a:spcBef>
              <a:spcAft>
                <a:spcPts val="0"/>
              </a:spcAft>
              <a:buClr>
                <a:schemeClr val="dk1"/>
              </a:buClr>
              <a:buSzPts val="1200"/>
              <a:buFont typeface="Arial"/>
              <a:buNone/>
            </a:pPr>
            <a:endParaRPr sz="1200">
              <a:solidFill>
                <a:schemeClr val="dk1"/>
              </a:solidFill>
              <a:latin typeface="Calibri"/>
              <a:ea typeface="Calibri"/>
              <a:cs typeface="Calibri"/>
              <a:sym typeface="Calibri"/>
            </a:endParaRPr>
          </a:p>
          <a:p>
            <a:pPr marL="171450" lvl="0" indent="-95250" algn="l" rtl="0">
              <a:spcBef>
                <a:spcPts val="0"/>
              </a:spcBef>
              <a:spcAft>
                <a:spcPts val="0"/>
              </a:spcAft>
              <a:buClr>
                <a:schemeClr val="dk1"/>
              </a:buClr>
              <a:buSzPts val="1200"/>
              <a:buFont typeface="Arial"/>
              <a:buNone/>
            </a:pPr>
            <a:endParaRPr/>
          </a:p>
        </p:txBody>
      </p:sp>
      <p:sp>
        <p:nvSpPr>
          <p:cNvPr id="591" name="Google Shape;591;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8" name="Google Shape;598;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1">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599" name="Google Shape;599;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sz="1200"/>
          </a:p>
        </p:txBody>
      </p:sp>
      <p:sp>
        <p:nvSpPr>
          <p:cNvPr id="238" name="Google Shape;23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7" name="Google Shape;607;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GB" sz="1200">
                <a:solidFill>
                  <a:schemeClr val="dk1"/>
                </a:solidFill>
                <a:latin typeface="Calibri"/>
                <a:ea typeface="Calibri"/>
                <a:cs typeface="Calibri"/>
                <a:sym typeface="Calibri"/>
              </a:rPr>
              <a:t>Explain</a:t>
            </a:r>
            <a:endParaRPr/>
          </a:p>
          <a:p>
            <a:pPr marL="171450" marR="0" lvl="0" indent="-171450" algn="l" rtl="0">
              <a:lnSpc>
                <a:spcPct val="100000"/>
              </a:lnSpc>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The outer circle encompasses all children who work which includes work that is both harmful and beneficial, and everything in between. It is also known as children in productive activities as not all child work should be eliminated.</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The middle circle shows all forms of child labour which should be eliminated.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And the inner circle indicates the types of child labour which are much more serious and involve the deprivation of liberty and significant physical and psychological harm. These are the WFCL and are to be eliminated urgently.   </a:t>
            </a:r>
            <a:endParaRPr/>
          </a:p>
          <a:p>
            <a:pPr marL="171450" marR="0" lvl="0" indent="-95250" algn="l" rtl="0">
              <a:lnSpc>
                <a:spcPct val="100000"/>
              </a:lnSpc>
              <a:spcBef>
                <a:spcPts val="0"/>
              </a:spcBef>
              <a:spcAft>
                <a:spcPts val="0"/>
              </a:spcAft>
              <a:buClr>
                <a:schemeClr val="dk1"/>
              </a:buClr>
              <a:buSzPts val="1200"/>
              <a:buFont typeface="Arial"/>
              <a:buNone/>
            </a:pPr>
            <a:endParaRPr sz="1200"/>
          </a:p>
          <a:p>
            <a:pPr marL="0" lvl="0" indent="0" algn="l" rtl="0">
              <a:spcBef>
                <a:spcPts val="0"/>
              </a:spcBef>
              <a:spcAft>
                <a:spcPts val="0"/>
              </a:spcAft>
              <a:buNone/>
            </a:pPr>
            <a:endParaRPr/>
          </a:p>
        </p:txBody>
      </p:sp>
      <p:sp>
        <p:nvSpPr>
          <p:cNvPr id="246" name="Google Shape;24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Explain </a:t>
            </a:r>
            <a:r>
              <a:rPr lang="en-GB" sz="1200">
                <a:solidFill>
                  <a:schemeClr val="dk1"/>
                </a:solidFill>
                <a:latin typeface="Calibri"/>
                <a:ea typeface="Calibri"/>
                <a:cs typeface="Calibri"/>
                <a:sym typeface="Calibri"/>
              </a:rPr>
              <a:t>all work whether it is to produce goods or deliver services, in the formal or informal sectors, inside or outside of a child’s home. Whether it is productive or domestic, paid, or unpaid, full time or part time, or done in addition to school or instead of school. Explain therefore that it includes all forms of acceptable work including light work and decent work, which is not to be eliminated and all forms of unacceptable work which include child labour and the worst forms of child labour.</a:t>
            </a:r>
            <a:r>
              <a:rPr lang="en-GB"/>
              <a:t> </a:t>
            </a:r>
            <a:endParaRPr/>
          </a:p>
          <a:p>
            <a:pPr marL="0" lvl="0" indent="0" algn="l" rtl="0">
              <a:spcBef>
                <a:spcPts val="0"/>
              </a:spcBef>
              <a:spcAft>
                <a:spcPts val="0"/>
              </a:spcAft>
              <a:buNone/>
            </a:pPr>
            <a:endParaRPr/>
          </a:p>
        </p:txBody>
      </p:sp>
      <p:sp>
        <p:nvSpPr>
          <p:cNvPr id="265" name="Google Shape;26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a:p>
            <a:pPr marL="0" lvl="0" indent="0" algn="l" rtl="0">
              <a:spcBef>
                <a:spcPts val="0"/>
              </a:spcBef>
              <a:spcAft>
                <a:spcPts val="0"/>
              </a:spcAft>
              <a:buNone/>
            </a:pPr>
            <a:r>
              <a:rPr lang="en-GB" sz="1200">
                <a:solidFill>
                  <a:schemeClr val="dk1"/>
                </a:solidFill>
                <a:latin typeface="Calibri"/>
                <a:ea typeface="Calibri"/>
                <a:cs typeface="Calibri"/>
                <a:sym typeface="Calibri"/>
              </a:rPr>
              <a:t>Explain that when the child involved is too young and they are under the minimum working age; when it impacts children’s attendance or completion of compulsory education; or the nature or circumstances</a:t>
            </a:r>
            <a:r>
              <a:rPr lang="en-GB" sz="1200" i="1">
                <a:solidFill>
                  <a:schemeClr val="dk1"/>
                </a:solidFill>
                <a:latin typeface="Calibri"/>
                <a:ea typeface="Calibri"/>
                <a:cs typeface="Calibri"/>
                <a:sym typeface="Calibri"/>
              </a:rPr>
              <a:t> of </a:t>
            </a:r>
            <a:r>
              <a:rPr lang="en-GB" sz="1200">
                <a:solidFill>
                  <a:schemeClr val="dk1"/>
                </a:solidFill>
                <a:latin typeface="Calibri"/>
                <a:ea typeface="Calibri"/>
                <a:cs typeface="Calibri"/>
                <a:sym typeface="Calibri"/>
              </a:rPr>
              <a:t>work they perform is harmful to their emotional, developmental, physical or moral well-being. Remind participants that whether children’s work is child labour depends on a child’s age, the type and hours of work performed, and the conditions under which it is performed. And while child labour is work that should be eliminated, international law is clear there should be a focus on eliminating the WFCL. However, in humanitarian contexts it is important we make significant efforts to prevent child labour as children can be quickly pulled into the WFCL in humanitarian conditions where livelihoods, homes, schools and protective environments for children have been lost.</a:t>
            </a:r>
            <a:r>
              <a:rPr lang="en-GB"/>
              <a:t> </a:t>
            </a:r>
            <a:endParaRPr sz="1200"/>
          </a:p>
          <a:p>
            <a:pPr marL="0" lvl="0" indent="0" algn="l" rtl="0">
              <a:spcBef>
                <a:spcPts val="0"/>
              </a:spcBef>
              <a:spcAft>
                <a:spcPts val="0"/>
              </a:spcAft>
              <a:buNone/>
            </a:pPr>
            <a:endParaRPr sz="1200"/>
          </a:p>
          <a:p>
            <a:pPr marL="0" marR="0" lvl="0" indent="0" algn="l" rtl="0">
              <a:lnSpc>
                <a:spcPct val="100000"/>
              </a:lnSpc>
              <a:spcBef>
                <a:spcPts val="0"/>
              </a:spcBef>
              <a:spcAft>
                <a:spcPts val="0"/>
              </a:spcAft>
              <a:buClr>
                <a:schemeClr val="dk1"/>
              </a:buClr>
              <a:buSzPts val="1200"/>
              <a:buFont typeface="Arial"/>
              <a:buNone/>
            </a:pPr>
            <a:endParaRPr sz="1200"/>
          </a:p>
        </p:txBody>
      </p:sp>
      <p:sp>
        <p:nvSpPr>
          <p:cNvPr id="283" name="Google Shape;283;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 name="Google Shape;30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Explain the WFCL include: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All forms of slavery or practices similar to slavery for instance, the sale and trafficking of children, forced or compulsory labour, the recruitment and use of children in armed conflict, debt bondage, serfdom etc.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The use, procuring or offering of a child for prostitution, for the production of pornography or for pornographic performances.</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The use, procuring or offering of a child for illicit activities, in particular for the production and trafficking of drugs.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Work which, by its nature or the circumstances in which it is carried out, is likely to harm the health, development, safety, or morals of a child, also known as “hazardous work”.</a:t>
            </a:r>
            <a:endParaRPr/>
          </a:p>
          <a:p>
            <a:pPr marL="171450" lvl="0" indent="-95250" algn="l" rtl="0">
              <a:spcBef>
                <a:spcPts val="0"/>
              </a:spcBef>
              <a:spcAft>
                <a:spcPts val="0"/>
              </a:spcAft>
              <a:buClr>
                <a:schemeClr val="dk1"/>
              </a:buClr>
              <a:buSzPts val="1200"/>
              <a:buFont typeface="Arial"/>
              <a:buNone/>
            </a:pPr>
            <a:endParaRPr/>
          </a:p>
          <a:p>
            <a:pPr marL="171450" marR="0" lvl="0" indent="-171450" algn="l" rtl="0">
              <a:lnSpc>
                <a:spcPct val="100000"/>
              </a:lnSpc>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Remind participants that globally, more than half of children in child labour are in hazardous work. It presents significant challenges in humanitarian contexts where it is or happening under the authority or persuasion of a child’s caregiver, it increases amongst adolescents as crisis becomes protracted, roles change and household needs focus on survival. </a:t>
            </a:r>
            <a:endParaRPr/>
          </a:p>
          <a:p>
            <a:pPr marL="171450" lvl="0" indent="-95250" algn="l" rtl="0">
              <a:spcBef>
                <a:spcPts val="0"/>
              </a:spcBef>
              <a:spcAft>
                <a:spcPts val="0"/>
              </a:spcAft>
              <a:buClr>
                <a:schemeClr val="dk1"/>
              </a:buClr>
              <a:buSzPts val="1200"/>
              <a:buFont typeface="Arial"/>
              <a:buNone/>
            </a:pPr>
            <a:endParaRPr/>
          </a:p>
        </p:txBody>
      </p:sp>
      <p:sp>
        <p:nvSpPr>
          <p:cNvPr id="301" name="Google Shape;301;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Explain that work that is harmful by its nature for instance work which exposes children to physical, emotional or sexual abuse, is underground, under water, at dangerous heights or in confined spaces, is with dangerous machinery, equipment and tools, or which involves the manual handling or transport of heavy loads. But work can also be harmful because of its circumstances in unhealthy environments which expose children to hazardous substances, or temperatures, noise levels, or vibrations which damage their health, or because it is in particularly difficult conditions such as for long hours or during the night or work where the child is unreasonably confined to the premises of the employer.</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27" name="Google Shape;327;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5" name="Google Shape;34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a:solidFill>
                  <a:schemeClr val="dk1"/>
                </a:solidFill>
                <a:latin typeface="Calibri"/>
                <a:ea typeface="Calibri"/>
                <a:cs typeface="Calibri"/>
                <a:sym typeface="Calibri"/>
              </a:rPr>
              <a:t>Explain that: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Children under 13 (12) should not work and be in school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Children between 13 (12) and 15 (14) should only work in light work</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Children over 15 can work as long as the work is not harmful, and all children are under 18 are prohibited from the WFCL with no exception. </a:t>
            </a:r>
            <a:endParaRPr/>
          </a:p>
          <a:p>
            <a:pPr marL="0" marR="0" lvl="0" indent="0" algn="l" rtl="0">
              <a:lnSpc>
                <a:spcPct val="100000"/>
              </a:lnSpc>
              <a:spcBef>
                <a:spcPts val="0"/>
              </a:spcBef>
              <a:spcAft>
                <a:spcPts val="0"/>
              </a:spcAft>
              <a:buClr>
                <a:schemeClr val="dk1"/>
              </a:buClr>
              <a:buSzPts val="1200"/>
              <a:buFont typeface="Arial"/>
              <a:buNone/>
            </a:pPr>
            <a:endParaRPr sz="1200">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Arial"/>
              <a:buNone/>
            </a:pPr>
            <a:r>
              <a:rPr lang="en-GB" sz="1200">
                <a:solidFill>
                  <a:schemeClr val="dk1"/>
                </a:solidFill>
                <a:latin typeface="Calibri"/>
                <a:ea typeface="Calibri"/>
                <a:cs typeface="Calibri"/>
                <a:sym typeface="Calibri"/>
              </a:rPr>
              <a:t>On this slide you see a younger age (12 and 14) alongside 13 and 15. This is because there are exceptions permissible for countries, whose economies and education facilities are insufficiently developed, but where lower minimum ages are set in country governments must work towards aligning minimum age law over time to be in line with the higher age global standards, however in any case, minimum age for work should not be below the age for finishing compulsory schooling. </a:t>
            </a:r>
            <a:endParaRPr/>
          </a:p>
          <a:p>
            <a:pPr marL="0" marR="0" lvl="0" indent="0" algn="l" rtl="0">
              <a:lnSpc>
                <a:spcPct val="100000"/>
              </a:lnSpc>
              <a:spcBef>
                <a:spcPts val="0"/>
              </a:spcBef>
              <a:spcAft>
                <a:spcPts val="0"/>
              </a:spcAft>
              <a:buClr>
                <a:schemeClr val="dk1"/>
              </a:buClr>
              <a:buSzPts val="1200"/>
              <a:buFont typeface="Arial"/>
              <a:buNone/>
            </a:pPr>
            <a:endParaRPr sz="1200">
              <a:latin typeface="Calibri"/>
              <a:ea typeface="Calibri"/>
              <a:cs typeface="Calibri"/>
              <a:sym typeface="Calibri"/>
            </a:endParaRPr>
          </a:p>
        </p:txBody>
      </p:sp>
      <p:sp>
        <p:nvSpPr>
          <p:cNvPr id="346" name="Google Shape;34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
        <p:cNvGrpSpPr/>
        <p:nvPr/>
      </p:nvGrpSpPr>
      <p:grpSpPr>
        <a:xfrm>
          <a:off x="0" y="0"/>
          <a:ext cx="0" cy="0"/>
          <a:chOff x="0" y="0"/>
          <a:chExt cx="0" cy="0"/>
        </a:xfrm>
      </p:grpSpPr>
      <p:sp>
        <p:nvSpPr>
          <p:cNvPr id="13" name="Google Shape;13;p32"/>
          <p:cNvSpPr txBox="1">
            <a:spLocks noGrp="1"/>
          </p:cNvSpPr>
          <p:nvPr>
            <p:ph type="title"/>
          </p:nvPr>
        </p:nvSpPr>
        <p:spPr>
          <a:xfrm>
            <a:off x="6712238" y="4570639"/>
            <a:ext cx="488921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405E79"/>
              </a:buClr>
              <a:buSzPts val="4000"/>
              <a:buFont typeface="Helvetica Neue"/>
              <a:buNone/>
              <a:defRPr sz="4000" b="1">
                <a:solidFill>
                  <a:srgbClr val="405E7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4" name="Google Shape;14;p32"/>
          <p:cNvPicPr preferRelativeResize="0"/>
          <p:nvPr/>
        </p:nvPicPr>
        <p:blipFill rotWithShape="1">
          <a:blip r:embed="rId2">
            <a:alphaModFix/>
          </a:blip>
          <a:srcRect l="30622" t="-2" r="34584"/>
          <a:stretch/>
        </p:blipFill>
        <p:spPr>
          <a:xfrm>
            <a:off x="0" y="14990"/>
            <a:ext cx="4242216" cy="6858000"/>
          </a:xfrm>
          <a:prstGeom prst="rect">
            <a:avLst/>
          </a:prstGeom>
          <a:noFill/>
          <a:ln>
            <a:noFill/>
          </a:ln>
        </p:spPr>
      </p:pic>
      <p:cxnSp>
        <p:nvCxnSpPr>
          <p:cNvPr id="15" name="Google Shape;15;p32"/>
          <p:cNvCxnSpPr/>
          <p:nvPr/>
        </p:nvCxnSpPr>
        <p:spPr>
          <a:xfrm>
            <a:off x="4737140" y="6016980"/>
            <a:ext cx="7454860" cy="0"/>
          </a:xfrm>
          <a:prstGeom prst="straightConnector1">
            <a:avLst/>
          </a:prstGeom>
          <a:noFill/>
          <a:ln w="9525" cap="flat" cmpd="sng">
            <a:solidFill>
              <a:srgbClr val="405E79"/>
            </a:solidFill>
            <a:prstDash val="solid"/>
            <a:miter lim="800000"/>
            <a:headEnd type="none" w="sm" len="sm"/>
            <a:tailEnd type="none" w="sm" len="sm"/>
          </a:ln>
        </p:spPr>
      </p:cxnSp>
      <p:pic>
        <p:nvPicPr>
          <p:cNvPr id="16" name="Google Shape;16;p32"/>
          <p:cNvPicPr preferRelativeResize="0"/>
          <p:nvPr/>
        </p:nvPicPr>
        <p:blipFill rotWithShape="1">
          <a:blip r:embed="rId3">
            <a:alphaModFix/>
          </a:blip>
          <a:srcRect/>
          <a:stretch/>
        </p:blipFill>
        <p:spPr>
          <a:xfrm>
            <a:off x="4603790" y="3746756"/>
            <a:ext cx="1956048" cy="202866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ver - Green Background">
  <p:cSld name="Cover - Green Background">
    <p:bg>
      <p:bgPr>
        <a:blipFill>
          <a:blip r:embed="rId2">
            <a:alphaModFix/>
          </a:blip>
          <a:stretch>
            <a:fillRect/>
          </a:stretch>
        </a:blipFill>
        <a:effectLst/>
      </p:bgPr>
    </p:bg>
    <p:spTree>
      <p:nvGrpSpPr>
        <p:cNvPr id="1" name="Shape 65"/>
        <p:cNvGrpSpPr/>
        <p:nvPr/>
      </p:nvGrpSpPr>
      <p:grpSpPr>
        <a:xfrm>
          <a:off x="0" y="0"/>
          <a:ext cx="0" cy="0"/>
          <a:chOff x="0" y="0"/>
          <a:chExt cx="0" cy="0"/>
        </a:xfrm>
      </p:grpSpPr>
      <p:sp>
        <p:nvSpPr>
          <p:cNvPr id="66" name="Google Shape;66;p41"/>
          <p:cNvSpPr/>
          <p:nvPr/>
        </p:nvSpPr>
        <p:spPr>
          <a:xfrm>
            <a:off x="0" y="0"/>
            <a:ext cx="12192000" cy="6858000"/>
          </a:xfrm>
          <a:prstGeom prst="rect">
            <a:avLst/>
          </a:prstGeom>
          <a:solidFill>
            <a:srgbClr val="95CD7A">
              <a:alpha val="7294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7" name="Google Shape;67;p41"/>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41"/>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41"/>
          <p:cNvSpPr/>
          <p:nvPr/>
        </p:nvSpPr>
        <p:spPr>
          <a:xfrm>
            <a:off x="5083215" y="2704632"/>
            <a:ext cx="2025570" cy="11913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plit - Green">
  <p:cSld name="Split - Green">
    <p:spTree>
      <p:nvGrpSpPr>
        <p:cNvPr id="1" name="Shape 70"/>
        <p:cNvGrpSpPr/>
        <p:nvPr/>
      </p:nvGrpSpPr>
      <p:grpSpPr>
        <a:xfrm>
          <a:off x="0" y="0"/>
          <a:ext cx="0" cy="0"/>
          <a:chOff x="0" y="0"/>
          <a:chExt cx="0" cy="0"/>
        </a:xfrm>
      </p:grpSpPr>
      <p:sp>
        <p:nvSpPr>
          <p:cNvPr id="71" name="Google Shape;71;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2" name="Google Shape;72;p42"/>
          <p:cNvSpPr/>
          <p:nvPr/>
        </p:nvSpPr>
        <p:spPr>
          <a:xfrm>
            <a:off x="0" y="0"/>
            <a:ext cx="357254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16794"/>
              </a:solidFill>
              <a:latin typeface="Calibri"/>
              <a:ea typeface="Calibri"/>
              <a:cs typeface="Calibri"/>
              <a:sym typeface="Calibri"/>
            </a:endParaRPr>
          </a:p>
        </p:txBody>
      </p:sp>
      <p:pic>
        <p:nvPicPr>
          <p:cNvPr id="73" name="Google Shape;73;p42"/>
          <p:cNvPicPr preferRelativeResize="0"/>
          <p:nvPr/>
        </p:nvPicPr>
        <p:blipFill rotWithShape="1">
          <a:blip r:embed="rId2">
            <a:alphaModFix amt="20000"/>
          </a:blip>
          <a:srcRect l="4826" t="9031" r="39371" b="9030"/>
          <a:stretch/>
        </p:blipFill>
        <p:spPr>
          <a:xfrm>
            <a:off x="0" y="0"/>
            <a:ext cx="3572540" cy="6858000"/>
          </a:xfrm>
          <a:prstGeom prst="rect">
            <a:avLst/>
          </a:prstGeom>
          <a:noFill/>
          <a:ln>
            <a:noFill/>
          </a:ln>
        </p:spPr>
      </p:pic>
      <p:sp>
        <p:nvSpPr>
          <p:cNvPr id="74" name="Google Shape;74;p42"/>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3200"/>
              <a:buNone/>
              <a:defRPr sz="3200" b="1">
                <a:solidFill>
                  <a:schemeClr val="accent2"/>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42"/>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4"/>
              </a:buClr>
              <a:buSzPts val="2800"/>
              <a:buChar char="•"/>
              <a:defRPr>
                <a:solidFill>
                  <a:schemeClr val="dk1"/>
                </a:solidFill>
              </a:defRPr>
            </a:lvl1pPr>
            <a:lvl2pPr marL="914400" lvl="1" indent="-381000" algn="l">
              <a:lnSpc>
                <a:spcPct val="90000"/>
              </a:lnSpc>
              <a:spcBef>
                <a:spcPts val="500"/>
              </a:spcBef>
              <a:spcAft>
                <a:spcPts val="0"/>
              </a:spcAft>
              <a:buClr>
                <a:schemeClr val="accent4"/>
              </a:buClr>
              <a:buSzPts val="2400"/>
              <a:buChar char="•"/>
              <a:defRPr>
                <a:solidFill>
                  <a:schemeClr val="dk1"/>
                </a:solidFill>
              </a:defRPr>
            </a:lvl2pPr>
            <a:lvl3pPr marL="1371600" lvl="2" indent="-355600" algn="l">
              <a:lnSpc>
                <a:spcPct val="90000"/>
              </a:lnSpc>
              <a:spcBef>
                <a:spcPts val="500"/>
              </a:spcBef>
              <a:spcAft>
                <a:spcPts val="0"/>
              </a:spcAft>
              <a:buClr>
                <a:schemeClr val="accent4"/>
              </a:buClr>
              <a:buSzPts val="2000"/>
              <a:buChar char="•"/>
              <a:defRPr>
                <a:solidFill>
                  <a:schemeClr val="dk1"/>
                </a:solidFill>
              </a:defRPr>
            </a:lvl3pPr>
            <a:lvl4pPr marL="1828800" lvl="3" indent="-342900" algn="l">
              <a:lnSpc>
                <a:spcPct val="90000"/>
              </a:lnSpc>
              <a:spcBef>
                <a:spcPts val="500"/>
              </a:spcBef>
              <a:spcAft>
                <a:spcPts val="0"/>
              </a:spcAft>
              <a:buClr>
                <a:schemeClr val="accent4"/>
              </a:buClr>
              <a:buSzPts val="1800"/>
              <a:buChar char="•"/>
              <a:defRPr>
                <a:solidFill>
                  <a:schemeClr val="dk1"/>
                </a:solidFill>
              </a:defRPr>
            </a:lvl4pPr>
            <a:lvl5pPr marL="2286000" lvl="4" indent="-342900" algn="l">
              <a:lnSpc>
                <a:spcPct val="90000"/>
              </a:lnSpc>
              <a:spcBef>
                <a:spcPts val="500"/>
              </a:spcBef>
              <a:spcAft>
                <a:spcPts val="0"/>
              </a:spcAft>
              <a:buClr>
                <a:schemeClr val="accent4"/>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42"/>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mp; Text - Blue">
  <p:cSld name="Title &amp; Text - Blue">
    <p:spTree>
      <p:nvGrpSpPr>
        <p:cNvPr id="1" name="Shape 77"/>
        <p:cNvGrpSpPr/>
        <p:nvPr/>
      </p:nvGrpSpPr>
      <p:grpSpPr>
        <a:xfrm>
          <a:off x="0" y="0"/>
          <a:ext cx="0" cy="0"/>
          <a:chOff x="0" y="0"/>
          <a:chExt cx="0" cy="0"/>
        </a:xfrm>
      </p:grpSpPr>
      <p:sp>
        <p:nvSpPr>
          <p:cNvPr id="78" name="Google Shape;78;p43"/>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Helvetica Neue"/>
              <a:buNone/>
              <a:defRPr sz="36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79" name="Google Shape;79;p43"/>
          <p:cNvCxnSpPr/>
          <p:nvPr/>
        </p:nvCxnSpPr>
        <p:spPr>
          <a:xfrm rot="10800000" flipH="1">
            <a:off x="656024" y="1635973"/>
            <a:ext cx="10820189" cy="33878"/>
          </a:xfrm>
          <a:prstGeom prst="straightConnector1">
            <a:avLst/>
          </a:prstGeom>
          <a:noFill/>
          <a:ln w="9525" cap="flat" cmpd="sng">
            <a:solidFill>
              <a:srgbClr val="036794"/>
            </a:solidFill>
            <a:prstDash val="solid"/>
            <a:miter lim="800000"/>
            <a:headEnd type="none" w="sm" len="sm"/>
            <a:tailEnd type="none" w="sm" len="sm"/>
          </a:ln>
        </p:spPr>
      </p:cxnSp>
      <p:sp>
        <p:nvSpPr>
          <p:cNvPr id="80" name="Google Shape;80;p43"/>
          <p:cNvSpPr/>
          <p:nvPr/>
        </p:nvSpPr>
        <p:spPr>
          <a:xfrm>
            <a:off x="7858954" y="1589835"/>
            <a:ext cx="3617259" cy="92275"/>
          </a:xfrm>
          <a:prstGeom prst="rect">
            <a:avLst/>
          </a:prstGeom>
          <a:solidFill>
            <a:srgbClr val="03679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1" name="Google Shape;81;p43"/>
          <p:cNvSpPr txBox="1">
            <a:spLocks noGrp="1"/>
          </p:cNvSpPr>
          <p:nvPr>
            <p:ph type="body" idx="1"/>
          </p:nvPr>
        </p:nvSpPr>
        <p:spPr>
          <a:xfrm>
            <a:off x="656022" y="1971675"/>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43"/>
          <p:cNvSpPr txBox="1">
            <a:spLocks noGrp="1"/>
          </p:cNvSpPr>
          <p:nvPr>
            <p:ph type="body" idx="2"/>
          </p:nvPr>
        </p:nvSpPr>
        <p:spPr>
          <a:xfrm>
            <a:off x="656021" y="2614613"/>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mp; Text - Green">
  <p:cSld name="Title &amp; Text - Green">
    <p:spTree>
      <p:nvGrpSpPr>
        <p:cNvPr id="1" name="Shape 83"/>
        <p:cNvGrpSpPr/>
        <p:nvPr/>
      </p:nvGrpSpPr>
      <p:grpSpPr>
        <a:xfrm>
          <a:off x="0" y="0"/>
          <a:ext cx="0" cy="0"/>
          <a:chOff x="0" y="0"/>
          <a:chExt cx="0" cy="0"/>
        </a:xfrm>
      </p:grpSpPr>
      <p:sp>
        <p:nvSpPr>
          <p:cNvPr id="84" name="Google Shape;84;p44"/>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600"/>
              <a:buFont typeface="Helvetica Neue"/>
              <a:buNone/>
              <a:defRPr sz="3600" b="1">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85" name="Google Shape;85;p44"/>
          <p:cNvCxnSpPr/>
          <p:nvPr/>
        </p:nvCxnSpPr>
        <p:spPr>
          <a:xfrm rot="10800000" flipH="1">
            <a:off x="656024" y="1635973"/>
            <a:ext cx="10820189" cy="33878"/>
          </a:xfrm>
          <a:prstGeom prst="straightConnector1">
            <a:avLst/>
          </a:prstGeom>
          <a:noFill/>
          <a:ln w="9525" cap="flat" cmpd="sng">
            <a:solidFill>
              <a:schemeClr val="accent4"/>
            </a:solidFill>
            <a:prstDash val="solid"/>
            <a:miter lim="800000"/>
            <a:headEnd type="none" w="sm" len="sm"/>
            <a:tailEnd type="none" w="sm" len="sm"/>
          </a:ln>
        </p:spPr>
      </p:cxnSp>
      <p:sp>
        <p:nvSpPr>
          <p:cNvPr id="86" name="Google Shape;86;p44"/>
          <p:cNvSpPr/>
          <p:nvPr/>
        </p:nvSpPr>
        <p:spPr>
          <a:xfrm>
            <a:off x="7858954" y="1589835"/>
            <a:ext cx="3617259" cy="92275"/>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7" name="Google Shape;87;p44"/>
          <p:cNvSpPr txBox="1">
            <a:spLocks noGrp="1"/>
          </p:cNvSpPr>
          <p:nvPr>
            <p:ph type="body" idx="1"/>
          </p:nvPr>
        </p:nvSpPr>
        <p:spPr>
          <a:xfrm>
            <a:off x="656022" y="1971675"/>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2"/>
              </a:buClr>
              <a:buSzPts val="2400"/>
              <a:buChar char="•"/>
              <a:defRPr/>
            </a:lvl2pPr>
            <a:lvl3pPr marL="1371600" lvl="2" indent="-355600" algn="l">
              <a:lnSpc>
                <a:spcPct val="90000"/>
              </a:lnSpc>
              <a:spcBef>
                <a:spcPts val="500"/>
              </a:spcBef>
              <a:spcAft>
                <a:spcPts val="0"/>
              </a:spcAft>
              <a:buClr>
                <a:schemeClr val="accent2"/>
              </a:buClr>
              <a:buSzPts val="2000"/>
              <a:buChar char="•"/>
              <a:defRPr/>
            </a:lvl3pPr>
            <a:lvl4pPr marL="1828800" lvl="3" indent="-342900" algn="l">
              <a:lnSpc>
                <a:spcPct val="90000"/>
              </a:lnSpc>
              <a:spcBef>
                <a:spcPts val="500"/>
              </a:spcBef>
              <a:spcAft>
                <a:spcPts val="0"/>
              </a:spcAft>
              <a:buClr>
                <a:schemeClr val="accent2"/>
              </a:buClr>
              <a:buSzPts val="1800"/>
              <a:buChar char="•"/>
              <a:defRPr/>
            </a:lvl4pPr>
            <a:lvl5pPr marL="2286000" lvl="4" indent="-342900" algn="l">
              <a:lnSpc>
                <a:spcPct val="90000"/>
              </a:lnSpc>
              <a:spcBef>
                <a:spcPts val="500"/>
              </a:spcBef>
              <a:spcAft>
                <a:spcPts val="0"/>
              </a:spcAft>
              <a:buClr>
                <a:schemeClr val="accent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44"/>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mp; Text with Dots - Blue">
  <p:cSld name="Title &amp; Text with Dots - Blue">
    <p:spTree>
      <p:nvGrpSpPr>
        <p:cNvPr id="1" name="Shape 89"/>
        <p:cNvGrpSpPr/>
        <p:nvPr/>
      </p:nvGrpSpPr>
      <p:grpSpPr>
        <a:xfrm>
          <a:off x="0" y="0"/>
          <a:ext cx="0" cy="0"/>
          <a:chOff x="0" y="0"/>
          <a:chExt cx="0" cy="0"/>
        </a:xfrm>
      </p:grpSpPr>
      <p:grpSp>
        <p:nvGrpSpPr>
          <p:cNvPr id="90" name="Google Shape;90;p45"/>
          <p:cNvGrpSpPr/>
          <p:nvPr/>
        </p:nvGrpSpPr>
        <p:grpSpPr>
          <a:xfrm>
            <a:off x="0" y="5303520"/>
            <a:ext cx="12192000" cy="1639827"/>
            <a:chOff x="0" y="5303520"/>
            <a:chExt cx="12192000" cy="1639827"/>
          </a:xfrm>
        </p:grpSpPr>
        <p:pic>
          <p:nvPicPr>
            <p:cNvPr id="91" name="Google Shape;91;p45"/>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92" name="Google Shape;92;p45"/>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
        <p:nvSpPr>
          <p:cNvPr id="93" name="Google Shape;93;p4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Helvetica Neue"/>
              <a:buNone/>
              <a:defRPr sz="36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45"/>
          <p:cNvSpPr txBox="1">
            <a:spLocks noGrp="1"/>
          </p:cNvSpPr>
          <p:nvPr>
            <p:ph type="body" idx="1"/>
          </p:nvPr>
        </p:nvSpPr>
        <p:spPr>
          <a:xfrm>
            <a:off x="656023" y="1690688"/>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45"/>
          <p:cNvSpPr txBox="1">
            <a:spLocks noGrp="1"/>
          </p:cNvSpPr>
          <p:nvPr>
            <p:ph type="body" idx="2"/>
          </p:nvPr>
        </p:nvSpPr>
        <p:spPr>
          <a:xfrm>
            <a:off x="656022" y="2333626"/>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mp; Text with Dots - Purple">
  <p:cSld name="Title &amp; Text with Dots - Purple">
    <p:spTree>
      <p:nvGrpSpPr>
        <p:cNvPr id="1" name="Shape 96"/>
        <p:cNvGrpSpPr/>
        <p:nvPr/>
      </p:nvGrpSpPr>
      <p:grpSpPr>
        <a:xfrm>
          <a:off x="0" y="0"/>
          <a:ext cx="0" cy="0"/>
          <a:chOff x="0" y="0"/>
          <a:chExt cx="0" cy="0"/>
        </a:xfrm>
      </p:grpSpPr>
      <p:grpSp>
        <p:nvGrpSpPr>
          <p:cNvPr id="97" name="Google Shape;97;p46"/>
          <p:cNvGrpSpPr/>
          <p:nvPr/>
        </p:nvGrpSpPr>
        <p:grpSpPr>
          <a:xfrm>
            <a:off x="0" y="5303520"/>
            <a:ext cx="12192000" cy="1639827"/>
            <a:chOff x="0" y="5303520"/>
            <a:chExt cx="12192000" cy="1639827"/>
          </a:xfrm>
        </p:grpSpPr>
        <p:pic>
          <p:nvPicPr>
            <p:cNvPr id="98" name="Google Shape;98;p46"/>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99" name="Google Shape;99;p46"/>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
        <p:nvSpPr>
          <p:cNvPr id="100" name="Google Shape;100;p46"/>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1" name="Google Shape;101;p46"/>
          <p:cNvSpPr txBox="1">
            <a:spLocks noGrp="1"/>
          </p:cNvSpPr>
          <p:nvPr>
            <p:ph type="body" idx="1"/>
          </p:nvPr>
        </p:nvSpPr>
        <p:spPr>
          <a:xfrm>
            <a:off x="656022" y="1690688"/>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46"/>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mp; Text with Dots - Teal">
  <p:cSld name="Title &amp; Text with Dots - Teal">
    <p:spTree>
      <p:nvGrpSpPr>
        <p:cNvPr id="1" name="Shape 103"/>
        <p:cNvGrpSpPr/>
        <p:nvPr/>
      </p:nvGrpSpPr>
      <p:grpSpPr>
        <a:xfrm>
          <a:off x="0" y="0"/>
          <a:ext cx="0" cy="0"/>
          <a:chOff x="0" y="0"/>
          <a:chExt cx="0" cy="0"/>
        </a:xfrm>
      </p:grpSpPr>
      <p:sp>
        <p:nvSpPr>
          <p:cNvPr id="104" name="Google Shape;104;p47"/>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5" name="Google Shape;105;p47"/>
          <p:cNvSpPr txBox="1">
            <a:spLocks noGrp="1"/>
          </p:cNvSpPr>
          <p:nvPr>
            <p:ph type="body" idx="1"/>
          </p:nvPr>
        </p:nvSpPr>
        <p:spPr>
          <a:xfrm>
            <a:off x="656022" y="1690688"/>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p47"/>
          <p:cNvSpPr txBox="1">
            <a:spLocks noGrp="1"/>
          </p:cNvSpPr>
          <p:nvPr>
            <p:ph type="body" idx="2"/>
          </p:nvPr>
        </p:nvSpPr>
        <p:spPr>
          <a:xfrm>
            <a:off x="656021" y="2333624"/>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07" name="Google Shape;107;p47"/>
          <p:cNvGrpSpPr/>
          <p:nvPr/>
        </p:nvGrpSpPr>
        <p:grpSpPr>
          <a:xfrm>
            <a:off x="0" y="5303520"/>
            <a:ext cx="12192000" cy="1639827"/>
            <a:chOff x="0" y="5303520"/>
            <a:chExt cx="12192000" cy="1639827"/>
          </a:xfrm>
        </p:grpSpPr>
        <p:pic>
          <p:nvPicPr>
            <p:cNvPr id="108" name="Google Shape;108;p47"/>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09" name="Google Shape;109;p47"/>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mp; Text with Dots- Green">
  <p:cSld name="Title &amp; Text with Dots- Green">
    <p:spTree>
      <p:nvGrpSpPr>
        <p:cNvPr id="1" name="Shape 110"/>
        <p:cNvGrpSpPr/>
        <p:nvPr/>
      </p:nvGrpSpPr>
      <p:grpSpPr>
        <a:xfrm>
          <a:off x="0" y="0"/>
          <a:ext cx="0" cy="0"/>
          <a:chOff x="0" y="0"/>
          <a:chExt cx="0" cy="0"/>
        </a:xfrm>
      </p:grpSpPr>
      <p:grpSp>
        <p:nvGrpSpPr>
          <p:cNvPr id="111" name="Google Shape;111;p48"/>
          <p:cNvGrpSpPr/>
          <p:nvPr/>
        </p:nvGrpSpPr>
        <p:grpSpPr>
          <a:xfrm>
            <a:off x="0" y="5303520"/>
            <a:ext cx="12192000" cy="1639827"/>
            <a:chOff x="0" y="5303520"/>
            <a:chExt cx="12192000" cy="1639827"/>
          </a:xfrm>
        </p:grpSpPr>
        <p:pic>
          <p:nvPicPr>
            <p:cNvPr id="112" name="Google Shape;112;p48"/>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13" name="Google Shape;113;p48"/>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
        <p:nvSpPr>
          <p:cNvPr id="114" name="Google Shape;114;p48"/>
          <p:cNvSpPr txBox="1">
            <a:spLocks noGrp="1"/>
          </p:cNvSpPr>
          <p:nvPr>
            <p:ph type="title"/>
          </p:nvPr>
        </p:nvSpPr>
        <p:spPr>
          <a:xfrm>
            <a:off x="656022" y="365125"/>
            <a:ext cx="10820013"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600"/>
              <a:buFont typeface="Helvetica Neue"/>
              <a:buNone/>
              <a:defRPr sz="3600" b="1">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5" name="Google Shape;115;p48"/>
          <p:cNvSpPr txBox="1">
            <a:spLocks noGrp="1"/>
          </p:cNvSpPr>
          <p:nvPr>
            <p:ph type="body" idx="1"/>
          </p:nvPr>
        </p:nvSpPr>
        <p:spPr>
          <a:xfrm>
            <a:off x="656022" y="1690688"/>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2"/>
              </a:buClr>
              <a:buSzPts val="2400"/>
              <a:buChar char="•"/>
              <a:defRPr/>
            </a:lvl2pPr>
            <a:lvl3pPr marL="1371600" lvl="2" indent="-355600" algn="l">
              <a:lnSpc>
                <a:spcPct val="90000"/>
              </a:lnSpc>
              <a:spcBef>
                <a:spcPts val="500"/>
              </a:spcBef>
              <a:spcAft>
                <a:spcPts val="0"/>
              </a:spcAft>
              <a:buClr>
                <a:schemeClr val="accent2"/>
              </a:buClr>
              <a:buSzPts val="2000"/>
              <a:buChar char="•"/>
              <a:defRPr/>
            </a:lvl3pPr>
            <a:lvl4pPr marL="1828800" lvl="3" indent="-342900" algn="l">
              <a:lnSpc>
                <a:spcPct val="90000"/>
              </a:lnSpc>
              <a:spcBef>
                <a:spcPts val="500"/>
              </a:spcBef>
              <a:spcAft>
                <a:spcPts val="0"/>
              </a:spcAft>
              <a:buClr>
                <a:schemeClr val="accent2"/>
              </a:buClr>
              <a:buSzPts val="1800"/>
              <a:buChar char="•"/>
              <a:defRPr/>
            </a:lvl4pPr>
            <a:lvl5pPr marL="2286000" lvl="4" indent="-342900" algn="l">
              <a:lnSpc>
                <a:spcPct val="90000"/>
              </a:lnSpc>
              <a:spcBef>
                <a:spcPts val="500"/>
              </a:spcBef>
              <a:spcAft>
                <a:spcPts val="0"/>
              </a:spcAft>
              <a:buClr>
                <a:schemeClr val="accent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p48"/>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Image &amp; Text - Blue">
  <p:cSld name="Image &amp; Text - Blue">
    <p:spTree>
      <p:nvGrpSpPr>
        <p:cNvPr id="1" name="Shape 117"/>
        <p:cNvGrpSpPr/>
        <p:nvPr/>
      </p:nvGrpSpPr>
      <p:grpSpPr>
        <a:xfrm>
          <a:off x="0" y="0"/>
          <a:ext cx="0" cy="0"/>
          <a:chOff x="0" y="0"/>
          <a:chExt cx="0" cy="0"/>
        </a:xfrm>
      </p:grpSpPr>
      <p:sp>
        <p:nvSpPr>
          <p:cNvPr id="118" name="Google Shape;118;p49"/>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200"/>
              <a:buFont typeface="Helvetica Neue"/>
              <a:buNone/>
              <a:defRPr sz="32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9" name="Google Shape;119;p49"/>
          <p:cNvCxnSpPr/>
          <p:nvPr/>
        </p:nvCxnSpPr>
        <p:spPr>
          <a:xfrm rot="10800000" flipH="1">
            <a:off x="5027117" y="1509236"/>
            <a:ext cx="6806284" cy="17612"/>
          </a:xfrm>
          <a:prstGeom prst="straightConnector1">
            <a:avLst/>
          </a:prstGeom>
          <a:noFill/>
          <a:ln w="9525" cap="flat" cmpd="sng">
            <a:solidFill>
              <a:schemeClr val="accent3"/>
            </a:solidFill>
            <a:prstDash val="solid"/>
            <a:miter lim="800000"/>
            <a:headEnd type="none" w="sm" len="sm"/>
            <a:tailEnd type="none" w="sm" len="sm"/>
          </a:ln>
        </p:spPr>
      </p:cxnSp>
      <p:sp>
        <p:nvSpPr>
          <p:cNvPr id="120" name="Google Shape;120;p49"/>
          <p:cNvSpPr/>
          <p:nvPr/>
        </p:nvSpPr>
        <p:spPr>
          <a:xfrm>
            <a:off x="9351335" y="1467293"/>
            <a:ext cx="2482066" cy="78223"/>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1" name="Google Shape;121;p49"/>
          <p:cNvSpPr>
            <a:spLocks noGrp="1"/>
          </p:cNvSpPr>
          <p:nvPr>
            <p:ph type="pic" idx="2"/>
          </p:nvPr>
        </p:nvSpPr>
        <p:spPr>
          <a:xfrm>
            <a:off x="0" y="0"/>
            <a:ext cx="4340225" cy="6858000"/>
          </a:xfrm>
          <a:prstGeom prst="rect">
            <a:avLst/>
          </a:prstGeom>
          <a:noFill/>
          <a:ln>
            <a:noFill/>
          </a:ln>
        </p:spPr>
      </p:sp>
      <p:sp>
        <p:nvSpPr>
          <p:cNvPr id="122" name="Google Shape;122;p49"/>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Image &amp; Text - Purple">
  <p:cSld name="Image &amp; Text - Purple">
    <p:spTree>
      <p:nvGrpSpPr>
        <p:cNvPr id="1" name="Shape 123"/>
        <p:cNvGrpSpPr/>
        <p:nvPr/>
      </p:nvGrpSpPr>
      <p:grpSpPr>
        <a:xfrm>
          <a:off x="0" y="0"/>
          <a:ext cx="0" cy="0"/>
          <a:chOff x="0" y="0"/>
          <a:chExt cx="0" cy="0"/>
        </a:xfrm>
      </p:grpSpPr>
      <p:sp>
        <p:nvSpPr>
          <p:cNvPr id="124" name="Google Shape;124;p50"/>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200"/>
              <a:buFont typeface="Helvetica Neue"/>
              <a:buNone/>
              <a:defRPr sz="32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25" name="Google Shape;125;p50"/>
          <p:cNvCxnSpPr/>
          <p:nvPr/>
        </p:nvCxnSpPr>
        <p:spPr>
          <a:xfrm rot="10800000" flipH="1">
            <a:off x="5027117" y="1509236"/>
            <a:ext cx="6806284" cy="17612"/>
          </a:xfrm>
          <a:prstGeom prst="straightConnector1">
            <a:avLst/>
          </a:prstGeom>
          <a:noFill/>
          <a:ln w="9525" cap="flat" cmpd="sng">
            <a:solidFill>
              <a:schemeClr val="accent1"/>
            </a:solidFill>
            <a:prstDash val="solid"/>
            <a:miter lim="800000"/>
            <a:headEnd type="none" w="sm" len="sm"/>
            <a:tailEnd type="none" w="sm" len="sm"/>
          </a:ln>
        </p:spPr>
      </p:cxnSp>
      <p:sp>
        <p:nvSpPr>
          <p:cNvPr id="126" name="Google Shape;126;p50"/>
          <p:cNvSpPr/>
          <p:nvPr/>
        </p:nvSpPr>
        <p:spPr>
          <a:xfrm>
            <a:off x="9351335" y="1467293"/>
            <a:ext cx="2482066" cy="78223"/>
          </a:xfrm>
          <a:prstGeom prst="rect">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7" name="Google Shape;127;p50"/>
          <p:cNvSpPr>
            <a:spLocks noGrp="1"/>
          </p:cNvSpPr>
          <p:nvPr>
            <p:ph type="pic" idx="2"/>
          </p:nvPr>
        </p:nvSpPr>
        <p:spPr>
          <a:xfrm>
            <a:off x="0" y="0"/>
            <a:ext cx="4340225" cy="6858000"/>
          </a:xfrm>
          <a:prstGeom prst="rect">
            <a:avLst/>
          </a:prstGeom>
          <a:noFill/>
          <a:ln>
            <a:noFill/>
          </a:ln>
        </p:spPr>
      </p:sp>
      <p:sp>
        <p:nvSpPr>
          <p:cNvPr id="128" name="Google Shape;128;p50"/>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 Blue Background">
  <p:cSld name="Cover - Blue Background">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33"/>
          <p:cNvSpPr/>
          <p:nvPr/>
        </p:nvSpPr>
        <p:spPr>
          <a:xfrm>
            <a:off x="0" y="0"/>
            <a:ext cx="12192000" cy="6858000"/>
          </a:xfrm>
          <a:prstGeom prst="rect">
            <a:avLst/>
          </a:prstGeom>
          <a:solidFill>
            <a:srgbClr val="026794">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 name="Google Shape;19;p33"/>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33"/>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33"/>
          <p:cNvSpPr/>
          <p:nvPr/>
        </p:nvSpPr>
        <p:spPr>
          <a:xfrm>
            <a:off x="5083215" y="2704632"/>
            <a:ext cx="2025570" cy="119131"/>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405E79"/>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Image &amp; Text - Teal">
  <p:cSld name="Image &amp; Text - Teal">
    <p:spTree>
      <p:nvGrpSpPr>
        <p:cNvPr id="1" name="Shape 129"/>
        <p:cNvGrpSpPr/>
        <p:nvPr/>
      </p:nvGrpSpPr>
      <p:grpSpPr>
        <a:xfrm>
          <a:off x="0" y="0"/>
          <a:ext cx="0" cy="0"/>
          <a:chOff x="0" y="0"/>
          <a:chExt cx="0" cy="0"/>
        </a:xfrm>
      </p:grpSpPr>
      <p:sp>
        <p:nvSpPr>
          <p:cNvPr id="130" name="Google Shape;130;p51"/>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200"/>
              <a:buFont typeface="Helvetica Neue"/>
              <a:buNone/>
              <a:defRPr sz="32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31" name="Google Shape;131;p51"/>
          <p:cNvCxnSpPr/>
          <p:nvPr/>
        </p:nvCxnSpPr>
        <p:spPr>
          <a:xfrm rot="10800000" flipH="1">
            <a:off x="5027117" y="1509236"/>
            <a:ext cx="6806284" cy="17612"/>
          </a:xfrm>
          <a:prstGeom prst="straightConnector1">
            <a:avLst/>
          </a:prstGeom>
          <a:noFill/>
          <a:ln w="9525" cap="flat" cmpd="sng">
            <a:solidFill>
              <a:schemeClr val="accent6"/>
            </a:solidFill>
            <a:prstDash val="solid"/>
            <a:miter lim="800000"/>
            <a:headEnd type="none" w="sm" len="sm"/>
            <a:tailEnd type="none" w="sm" len="sm"/>
          </a:ln>
        </p:spPr>
      </p:cxnSp>
      <p:sp>
        <p:nvSpPr>
          <p:cNvPr id="132" name="Google Shape;132;p51"/>
          <p:cNvSpPr/>
          <p:nvPr/>
        </p:nvSpPr>
        <p:spPr>
          <a:xfrm>
            <a:off x="9351335" y="1467293"/>
            <a:ext cx="2482066" cy="78223"/>
          </a:xfrm>
          <a:prstGeom prst="rect">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3" name="Google Shape;133;p51"/>
          <p:cNvSpPr>
            <a:spLocks noGrp="1"/>
          </p:cNvSpPr>
          <p:nvPr>
            <p:ph type="pic" idx="2"/>
          </p:nvPr>
        </p:nvSpPr>
        <p:spPr>
          <a:xfrm>
            <a:off x="0" y="0"/>
            <a:ext cx="4340225" cy="6858000"/>
          </a:xfrm>
          <a:prstGeom prst="rect">
            <a:avLst/>
          </a:prstGeom>
          <a:noFill/>
          <a:ln>
            <a:noFill/>
          </a:ln>
        </p:spPr>
      </p:sp>
      <p:sp>
        <p:nvSpPr>
          <p:cNvPr id="134" name="Google Shape;134;p51"/>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5"/>
              </a:buClr>
              <a:buSzPts val="2800"/>
              <a:buChar char="•"/>
              <a:defRPr>
                <a:solidFill>
                  <a:schemeClr val="dk1"/>
                </a:solidFill>
              </a:defRPr>
            </a:lvl1pPr>
            <a:lvl2pPr marL="914400" lvl="1" indent="-381000" algn="l">
              <a:lnSpc>
                <a:spcPct val="90000"/>
              </a:lnSpc>
              <a:spcBef>
                <a:spcPts val="500"/>
              </a:spcBef>
              <a:spcAft>
                <a:spcPts val="0"/>
              </a:spcAft>
              <a:buClr>
                <a:schemeClr val="accent5"/>
              </a:buClr>
              <a:buSzPts val="2400"/>
              <a:buChar char="•"/>
              <a:defRPr>
                <a:solidFill>
                  <a:schemeClr val="dk1"/>
                </a:solidFill>
              </a:defRPr>
            </a:lvl2pPr>
            <a:lvl3pPr marL="1371600" lvl="2" indent="-355600" algn="l">
              <a:lnSpc>
                <a:spcPct val="90000"/>
              </a:lnSpc>
              <a:spcBef>
                <a:spcPts val="500"/>
              </a:spcBef>
              <a:spcAft>
                <a:spcPts val="0"/>
              </a:spcAft>
              <a:buClr>
                <a:schemeClr val="accent5"/>
              </a:buClr>
              <a:buSzPts val="2000"/>
              <a:buChar char="•"/>
              <a:defRPr>
                <a:solidFill>
                  <a:schemeClr val="dk1"/>
                </a:solidFill>
              </a:defRPr>
            </a:lvl3pPr>
            <a:lvl4pPr marL="1828800" lvl="3" indent="-342900" algn="l">
              <a:lnSpc>
                <a:spcPct val="90000"/>
              </a:lnSpc>
              <a:spcBef>
                <a:spcPts val="500"/>
              </a:spcBef>
              <a:spcAft>
                <a:spcPts val="0"/>
              </a:spcAft>
              <a:buClr>
                <a:schemeClr val="accent5"/>
              </a:buClr>
              <a:buSzPts val="1800"/>
              <a:buChar char="•"/>
              <a:defRPr>
                <a:solidFill>
                  <a:schemeClr val="dk1"/>
                </a:solidFill>
              </a:defRPr>
            </a:lvl4pPr>
            <a:lvl5pPr marL="2286000" lvl="4" indent="-342900" algn="l">
              <a:lnSpc>
                <a:spcPct val="90000"/>
              </a:lnSpc>
              <a:spcBef>
                <a:spcPts val="500"/>
              </a:spcBef>
              <a:spcAft>
                <a:spcPts val="0"/>
              </a:spcAft>
              <a:buClr>
                <a:schemeClr val="accent5"/>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Image &amp; Text - Green">
  <p:cSld name="Image &amp; Text - Green">
    <p:spTree>
      <p:nvGrpSpPr>
        <p:cNvPr id="1" name="Shape 135"/>
        <p:cNvGrpSpPr/>
        <p:nvPr/>
      </p:nvGrpSpPr>
      <p:grpSpPr>
        <a:xfrm>
          <a:off x="0" y="0"/>
          <a:ext cx="0" cy="0"/>
          <a:chOff x="0" y="0"/>
          <a:chExt cx="0" cy="0"/>
        </a:xfrm>
      </p:grpSpPr>
      <p:sp>
        <p:nvSpPr>
          <p:cNvPr id="136" name="Google Shape;136;p52"/>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200"/>
              <a:buFont typeface="Helvetica Neue"/>
              <a:buNone/>
              <a:defRPr sz="3200" b="1">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37" name="Google Shape;137;p52"/>
          <p:cNvCxnSpPr/>
          <p:nvPr/>
        </p:nvCxnSpPr>
        <p:spPr>
          <a:xfrm rot="10800000" flipH="1">
            <a:off x="5027117" y="1509236"/>
            <a:ext cx="6806284" cy="17612"/>
          </a:xfrm>
          <a:prstGeom prst="straightConnector1">
            <a:avLst/>
          </a:prstGeom>
          <a:noFill/>
          <a:ln w="9525" cap="flat" cmpd="sng">
            <a:solidFill>
              <a:schemeClr val="accent4"/>
            </a:solidFill>
            <a:prstDash val="solid"/>
            <a:miter lim="800000"/>
            <a:headEnd type="none" w="sm" len="sm"/>
            <a:tailEnd type="none" w="sm" len="sm"/>
          </a:ln>
        </p:spPr>
      </p:cxnSp>
      <p:sp>
        <p:nvSpPr>
          <p:cNvPr id="138" name="Google Shape;138;p52"/>
          <p:cNvSpPr/>
          <p:nvPr/>
        </p:nvSpPr>
        <p:spPr>
          <a:xfrm>
            <a:off x="9351335" y="1467293"/>
            <a:ext cx="2482066" cy="78223"/>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9" name="Google Shape;139;p52"/>
          <p:cNvSpPr>
            <a:spLocks noGrp="1"/>
          </p:cNvSpPr>
          <p:nvPr>
            <p:ph type="pic" idx="2"/>
          </p:nvPr>
        </p:nvSpPr>
        <p:spPr>
          <a:xfrm>
            <a:off x="0" y="0"/>
            <a:ext cx="4340225" cy="6858000"/>
          </a:xfrm>
          <a:prstGeom prst="rect">
            <a:avLst/>
          </a:prstGeom>
          <a:noFill/>
          <a:ln>
            <a:noFill/>
          </a:ln>
        </p:spPr>
      </p:sp>
      <p:sp>
        <p:nvSpPr>
          <p:cNvPr id="140" name="Google Shape;140;p52"/>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mp; Two Column - Blue">
  <p:cSld name="Title &amp; Two Column - Blue">
    <p:spTree>
      <p:nvGrpSpPr>
        <p:cNvPr id="1" name="Shape 141"/>
        <p:cNvGrpSpPr/>
        <p:nvPr/>
      </p:nvGrpSpPr>
      <p:grpSpPr>
        <a:xfrm>
          <a:off x="0" y="0"/>
          <a:ext cx="0" cy="0"/>
          <a:chOff x="0" y="0"/>
          <a:chExt cx="0" cy="0"/>
        </a:xfrm>
      </p:grpSpPr>
      <p:sp>
        <p:nvSpPr>
          <p:cNvPr id="142" name="Google Shape;142;p53"/>
          <p:cNvSpPr/>
          <p:nvPr/>
        </p:nvSpPr>
        <p:spPr>
          <a:xfrm>
            <a:off x="0" y="0"/>
            <a:ext cx="12192000" cy="1609344"/>
          </a:xfrm>
          <a:prstGeom prst="rect">
            <a:avLst/>
          </a:prstGeom>
          <a:solidFill>
            <a:srgbClr val="016794"/>
          </a:solidFill>
          <a:ln w="12700" cap="flat" cmpd="sng">
            <a:solidFill>
              <a:srgbClr val="0147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43" name="Google Shape;143;p53"/>
          <p:cNvGrpSpPr/>
          <p:nvPr/>
        </p:nvGrpSpPr>
        <p:grpSpPr>
          <a:xfrm>
            <a:off x="-208788" y="0"/>
            <a:ext cx="12609576" cy="2174490"/>
            <a:chOff x="0" y="5043119"/>
            <a:chExt cx="12192000" cy="1814883"/>
          </a:xfrm>
        </p:grpSpPr>
        <p:pic>
          <p:nvPicPr>
            <p:cNvPr id="144" name="Google Shape;144;p53"/>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45" name="Google Shape;145;p53"/>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46" name="Google Shape;146;p53"/>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47" name="Google Shape;147;p53"/>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8" name="Google Shape;148;p53"/>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9" name="Google Shape;149;p53"/>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p53"/>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1" name="Google Shape;151;p53"/>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3"/>
              </a:buClr>
              <a:buSzPts val="2400"/>
              <a:buChar char="•"/>
              <a:defRPr sz="2400">
                <a:solidFill>
                  <a:schemeClr val="dk1"/>
                </a:solidFill>
              </a:defRPr>
            </a:lvl1pPr>
            <a:lvl2pPr marL="914400" lvl="1" indent="-381000" algn="l">
              <a:lnSpc>
                <a:spcPct val="90000"/>
              </a:lnSpc>
              <a:spcBef>
                <a:spcPts val="500"/>
              </a:spcBef>
              <a:spcAft>
                <a:spcPts val="0"/>
              </a:spcAft>
              <a:buClr>
                <a:schemeClr val="accent3"/>
              </a:buClr>
              <a:buSzPts val="2400"/>
              <a:buChar char="•"/>
              <a:defRPr sz="2400">
                <a:solidFill>
                  <a:schemeClr val="dk1"/>
                </a:solidFill>
              </a:defRPr>
            </a:lvl2pPr>
            <a:lvl3pPr marL="1371600" lvl="2" indent="-381000" algn="l">
              <a:lnSpc>
                <a:spcPct val="90000"/>
              </a:lnSpc>
              <a:spcBef>
                <a:spcPts val="500"/>
              </a:spcBef>
              <a:spcAft>
                <a:spcPts val="0"/>
              </a:spcAft>
              <a:buClr>
                <a:schemeClr val="accent3"/>
              </a:buClr>
              <a:buSzPts val="2400"/>
              <a:buChar char="•"/>
              <a:defRPr sz="2400">
                <a:solidFill>
                  <a:schemeClr val="dk1"/>
                </a:solidFill>
              </a:defRPr>
            </a:lvl3pPr>
            <a:lvl4pPr marL="1828800" lvl="3" indent="-381000" algn="l">
              <a:lnSpc>
                <a:spcPct val="90000"/>
              </a:lnSpc>
              <a:spcBef>
                <a:spcPts val="500"/>
              </a:spcBef>
              <a:spcAft>
                <a:spcPts val="0"/>
              </a:spcAft>
              <a:buClr>
                <a:schemeClr val="accent3"/>
              </a:buClr>
              <a:buSzPts val="2400"/>
              <a:buChar char="•"/>
              <a:defRPr sz="2400">
                <a:solidFill>
                  <a:schemeClr val="dk1"/>
                </a:solidFill>
              </a:defRPr>
            </a:lvl4pPr>
            <a:lvl5pPr marL="2286000" lvl="4" indent="-381000" algn="l">
              <a:lnSpc>
                <a:spcPct val="90000"/>
              </a:lnSpc>
              <a:spcBef>
                <a:spcPts val="500"/>
              </a:spcBef>
              <a:spcAft>
                <a:spcPts val="0"/>
              </a:spcAft>
              <a:buClr>
                <a:schemeClr val="accent3"/>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2" name="Google Shape;152;p53"/>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3" name="Google Shape;153;p53"/>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3"/>
              </a:buClr>
              <a:buSzPts val="2400"/>
              <a:buChar char="•"/>
              <a:defRPr sz="2400">
                <a:solidFill>
                  <a:schemeClr val="dk1"/>
                </a:solidFill>
              </a:defRPr>
            </a:lvl1pPr>
            <a:lvl2pPr marL="914400" lvl="1" indent="-381000" algn="l">
              <a:lnSpc>
                <a:spcPct val="90000"/>
              </a:lnSpc>
              <a:spcBef>
                <a:spcPts val="500"/>
              </a:spcBef>
              <a:spcAft>
                <a:spcPts val="0"/>
              </a:spcAft>
              <a:buClr>
                <a:schemeClr val="accent3"/>
              </a:buClr>
              <a:buSzPts val="2400"/>
              <a:buChar char="•"/>
              <a:defRPr sz="2400">
                <a:solidFill>
                  <a:schemeClr val="dk1"/>
                </a:solidFill>
              </a:defRPr>
            </a:lvl2pPr>
            <a:lvl3pPr marL="1371600" lvl="2" indent="-381000" algn="l">
              <a:lnSpc>
                <a:spcPct val="90000"/>
              </a:lnSpc>
              <a:spcBef>
                <a:spcPts val="500"/>
              </a:spcBef>
              <a:spcAft>
                <a:spcPts val="0"/>
              </a:spcAft>
              <a:buClr>
                <a:schemeClr val="accent3"/>
              </a:buClr>
              <a:buSzPts val="2400"/>
              <a:buChar char="•"/>
              <a:defRPr sz="2400">
                <a:solidFill>
                  <a:schemeClr val="dk1"/>
                </a:solidFill>
              </a:defRPr>
            </a:lvl3pPr>
            <a:lvl4pPr marL="1828800" lvl="3" indent="-381000" algn="l">
              <a:lnSpc>
                <a:spcPct val="90000"/>
              </a:lnSpc>
              <a:spcBef>
                <a:spcPts val="500"/>
              </a:spcBef>
              <a:spcAft>
                <a:spcPts val="0"/>
              </a:spcAft>
              <a:buClr>
                <a:schemeClr val="accent3"/>
              </a:buClr>
              <a:buSzPts val="2400"/>
              <a:buChar char="•"/>
              <a:defRPr sz="2400">
                <a:solidFill>
                  <a:schemeClr val="dk1"/>
                </a:solidFill>
              </a:defRPr>
            </a:lvl4pPr>
            <a:lvl5pPr marL="2286000" lvl="4" indent="-381000" algn="l">
              <a:lnSpc>
                <a:spcPct val="90000"/>
              </a:lnSpc>
              <a:spcBef>
                <a:spcPts val="500"/>
              </a:spcBef>
              <a:spcAft>
                <a:spcPts val="0"/>
              </a:spcAft>
              <a:buClr>
                <a:schemeClr val="accent3"/>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mp; Two Column - Purple">
  <p:cSld name="Title &amp; Two Column - Purple">
    <p:spTree>
      <p:nvGrpSpPr>
        <p:cNvPr id="1" name="Shape 154"/>
        <p:cNvGrpSpPr/>
        <p:nvPr/>
      </p:nvGrpSpPr>
      <p:grpSpPr>
        <a:xfrm>
          <a:off x="0" y="0"/>
          <a:ext cx="0" cy="0"/>
          <a:chOff x="0" y="0"/>
          <a:chExt cx="0" cy="0"/>
        </a:xfrm>
      </p:grpSpPr>
      <p:sp>
        <p:nvSpPr>
          <p:cNvPr id="155" name="Google Shape;155;p54"/>
          <p:cNvSpPr/>
          <p:nvPr/>
        </p:nvSpPr>
        <p:spPr>
          <a:xfrm>
            <a:off x="0" y="0"/>
            <a:ext cx="12192000" cy="160934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56" name="Google Shape;156;p54"/>
          <p:cNvGrpSpPr/>
          <p:nvPr/>
        </p:nvGrpSpPr>
        <p:grpSpPr>
          <a:xfrm>
            <a:off x="-208788" y="0"/>
            <a:ext cx="12609576" cy="2174490"/>
            <a:chOff x="0" y="5043119"/>
            <a:chExt cx="12192000" cy="1814883"/>
          </a:xfrm>
        </p:grpSpPr>
        <p:pic>
          <p:nvPicPr>
            <p:cNvPr id="157" name="Google Shape;157;p54"/>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58" name="Google Shape;158;p54"/>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59" name="Google Shape;159;p54"/>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60" name="Google Shape;160;p54"/>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1" name="Google Shape;161;p54"/>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2" name="Google Shape;162;p54"/>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3" name="Google Shape;163;p54"/>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400"/>
              <a:buNone/>
              <a:defRPr sz="2400" b="1">
                <a:solidFill>
                  <a:schemeClr val="accen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4" name="Google Shape;164;p54"/>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1"/>
              </a:buClr>
              <a:buSzPts val="2400"/>
              <a:buChar char="•"/>
              <a:defRPr sz="2400">
                <a:solidFill>
                  <a:schemeClr val="dk1"/>
                </a:solidFill>
              </a:defRPr>
            </a:lvl1pPr>
            <a:lvl2pPr marL="914400" lvl="1" indent="-381000" algn="l">
              <a:lnSpc>
                <a:spcPct val="90000"/>
              </a:lnSpc>
              <a:spcBef>
                <a:spcPts val="500"/>
              </a:spcBef>
              <a:spcAft>
                <a:spcPts val="0"/>
              </a:spcAft>
              <a:buClr>
                <a:schemeClr val="accent1"/>
              </a:buClr>
              <a:buSzPts val="2400"/>
              <a:buChar char="•"/>
              <a:defRPr sz="2400">
                <a:solidFill>
                  <a:schemeClr val="dk1"/>
                </a:solidFill>
              </a:defRPr>
            </a:lvl2pPr>
            <a:lvl3pPr marL="1371600" lvl="2" indent="-381000" algn="l">
              <a:lnSpc>
                <a:spcPct val="90000"/>
              </a:lnSpc>
              <a:spcBef>
                <a:spcPts val="500"/>
              </a:spcBef>
              <a:spcAft>
                <a:spcPts val="0"/>
              </a:spcAft>
              <a:buClr>
                <a:schemeClr val="accent1"/>
              </a:buClr>
              <a:buSzPts val="2400"/>
              <a:buChar char="•"/>
              <a:defRPr sz="2400">
                <a:solidFill>
                  <a:schemeClr val="dk1"/>
                </a:solidFill>
              </a:defRPr>
            </a:lvl3pPr>
            <a:lvl4pPr marL="1828800" lvl="3" indent="-381000" algn="l">
              <a:lnSpc>
                <a:spcPct val="90000"/>
              </a:lnSpc>
              <a:spcBef>
                <a:spcPts val="500"/>
              </a:spcBef>
              <a:spcAft>
                <a:spcPts val="0"/>
              </a:spcAft>
              <a:buClr>
                <a:schemeClr val="accent1"/>
              </a:buClr>
              <a:buSzPts val="2400"/>
              <a:buChar char="•"/>
              <a:defRPr sz="2400">
                <a:solidFill>
                  <a:schemeClr val="dk1"/>
                </a:solidFill>
              </a:defRPr>
            </a:lvl4pPr>
            <a:lvl5pPr marL="2286000" lvl="4" indent="-381000" algn="l">
              <a:lnSpc>
                <a:spcPct val="90000"/>
              </a:lnSpc>
              <a:spcBef>
                <a:spcPts val="500"/>
              </a:spcBef>
              <a:spcAft>
                <a:spcPts val="0"/>
              </a:spcAft>
              <a:buClr>
                <a:schemeClr val="accent1"/>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5" name="Google Shape;165;p54"/>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400"/>
              <a:buNone/>
              <a:defRPr sz="2400" b="1">
                <a:solidFill>
                  <a:schemeClr val="accen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6" name="Google Shape;166;p54"/>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1"/>
              </a:buClr>
              <a:buSzPts val="2400"/>
              <a:buChar char="•"/>
              <a:defRPr sz="2400">
                <a:solidFill>
                  <a:schemeClr val="dk1"/>
                </a:solidFill>
              </a:defRPr>
            </a:lvl1pPr>
            <a:lvl2pPr marL="914400" lvl="1" indent="-381000" algn="l">
              <a:lnSpc>
                <a:spcPct val="90000"/>
              </a:lnSpc>
              <a:spcBef>
                <a:spcPts val="500"/>
              </a:spcBef>
              <a:spcAft>
                <a:spcPts val="0"/>
              </a:spcAft>
              <a:buClr>
                <a:schemeClr val="accent1"/>
              </a:buClr>
              <a:buSzPts val="2400"/>
              <a:buChar char="•"/>
              <a:defRPr sz="2400">
                <a:solidFill>
                  <a:schemeClr val="dk1"/>
                </a:solidFill>
              </a:defRPr>
            </a:lvl2pPr>
            <a:lvl3pPr marL="1371600" lvl="2" indent="-381000" algn="l">
              <a:lnSpc>
                <a:spcPct val="90000"/>
              </a:lnSpc>
              <a:spcBef>
                <a:spcPts val="500"/>
              </a:spcBef>
              <a:spcAft>
                <a:spcPts val="0"/>
              </a:spcAft>
              <a:buClr>
                <a:schemeClr val="accent1"/>
              </a:buClr>
              <a:buSzPts val="2400"/>
              <a:buChar char="•"/>
              <a:defRPr sz="2400">
                <a:solidFill>
                  <a:schemeClr val="dk1"/>
                </a:solidFill>
              </a:defRPr>
            </a:lvl3pPr>
            <a:lvl4pPr marL="1828800" lvl="3" indent="-381000" algn="l">
              <a:lnSpc>
                <a:spcPct val="90000"/>
              </a:lnSpc>
              <a:spcBef>
                <a:spcPts val="500"/>
              </a:spcBef>
              <a:spcAft>
                <a:spcPts val="0"/>
              </a:spcAft>
              <a:buClr>
                <a:schemeClr val="accent1"/>
              </a:buClr>
              <a:buSzPts val="2400"/>
              <a:buChar char="•"/>
              <a:defRPr sz="2400">
                <a:solidFill>
                  <a:schemeClr val="dk1"/>
                </a:solidFill>
              </a:defRPr>
            </a:lvl4pPr>
            <a:lvl5pPr marL="2286000" lvl="4" indent="-381000" algn="l">
              <a:lnSpc>
                <a:spcPct val="90000"/>
              </a:lnSpc>
              <a:spcBef>
                <a:spcPts val="500"/>
              </a:spcBef>
              <a:spcAft>
                <a:spcPts val="0"/>
              </a:spcAft>
              <a:buClr>
                <a:schemeClr val="accent1"/>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mp; Two Column - Teal">
  <p:cSld name="Title &amp; Two Column - Teal">
    <p:spTree>
      <p:nvGrpSpPr>
        <p:cNvPr id="1" name="Shape 167"/>
        <p:cNvGrpSpPr/>
        <p:nvPr/>
      </p:nvGrpSpPr>
      <p:grpSpPr>
        <a:xfrm>
          <a:off x="0" y="0"/>
          <a:ext cx="0" cy="0"/>
          <a:chOff x="0" y="0"/>
          <a:chExt cx="0" cy="0"/>
        </a:xfrm>
      </p:grpSpPr>
      <p:sp>
        <p:nvSpPr>
          <p:cNvPr id="168" name="Google Shape;168;p55"/>
          <p:cNvSpPr/>
          <p:nvPr/>
        </p:nvSpPr>
        <p:spPr>
          <a:xfrm>
            <a:off x="0" y="0"/>
            <a:ext cx="12192000" cy="1609344"/>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69" name="Google Shape;169;p55"/>
          <p:cNvGrpSpPr/>
          <p:nvPr/>
        </p:nvGrpSpPr>
        <p:grpSpPr>
          <a:xfrm>
            <a:off x="-208788" y="0"/>
            <a:ext cx="12609576" cy="2174490"/>
            <a:chOff x="0" y="5043119"/>
            <a:chExt cx="12192000" cy="1814883"/>
          </a:xfrm>
        </p:grpSpPr>
        <p:pic>
          <p:nvPicPr>
            <p:cNvPr id="170" name="Google Shape;170;p55"/>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71" name="Google Shape;171;p55"/>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72" name="Google Shape;172;p55"/>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73" name="Google Shape;173;p55"/>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4" name="Google Shape;174;p55"/>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5" name="Google Shape;175;p55"/>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6" name="Google Shape;176;p55"/>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400"/>
              <a:buNone/>
              <a:defRPr sz="2400" b="1">
                <a:solidFill>
                  <a:schemeClr val="accent6"/>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7" name="Google Shape;177;p55"/>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6"/>
              </a:buClr>
              <a:buSzPts val="2400"/>
              <a:buChar char="•"/>
              <a:defRPr sz="2400">
                <a:solidFill>
                  <a:schemeClr val="dk1"/>
                </a:solidFill>
              </a:defRPr>
            </a:lvl1pPr>
            <a:lvl2pPr marL="914400" lvl="1" indent="-381000" algn="l">
              <a:lnSpc>
                <a:spcPct val="90000"/>
              </a:lnSpc>
              <a:spcBef>
                <a:spcPts val="500"/>
              </a:spcBef>
              <a:spcAft>
                <a:spcPts val="0"/>
              </a:spcAft>
              <a:buClr>
                <a:schemeClr val="accent6"/>
              </a:buClr>
              <a:buSzPts val="2400"/>
              <a:buChar char="•"/>
              <a:defRPr sz="2400">
                <a:solidFill>
                  <a:schemeClr val="dk1"/>
                </a:solidFill>
              </a:defRPr>
            </a:lvl2pPr>
            <a:lvl3pPr marL="1371600" lvl="2" indent="-381000" algn="l">
              <a:lnSpc>
                <a:spcPct val="90000"/>
              </a:lnSpc>
              <a:spcBef>
                <a:spcPts val="500"/>
              </a:spcBef>
              <a:spcAft>
                <a:spcPts val="0"/>
              </a:spcAft>
              <a:buClr>
                <a:schemeClr val="accent6"/>
              </a:buClr>
              <a:buSzPts val="2400"/>
              <a:buChar char="•"/>
              <a:defRPr sz="2400">
                <a:solidFill>
                  <a:schemeClr val="dk1"/>
                </a:solidFill>
              </a:defRPr>
            </a:lvl3pPr>
            <a:lvl4pPr marL="1828800" lvl="3" indent="-381000" algn="l">
              <a:lnSpc>
                <a:spcPct val="90000"/>
              </a:lnSpc>
              <a:spcBef>
                <a:spcPts val="500"/>
              </a:spcBef>
              <a:spcAft>
                <a:spcPts val="0"/>
              </a:spcAft>
              <a:buClr>
                <a:schemeClr val="accent6"/>
              </a:buClr>
              <a:buSzPts val="2400"/>
              <a:buChar char="•"/>
              <a:defRPr sz="2400">
                <a:solidFill>
                  <a:schemeClr val="dk1"/>
                </a:solidFill>
              </a:defRPr>
            </a:lvl4pPr>
            <a:lvl5pPr marL="2286000" lvl="4" indent="-381000" algn="l">
              <a:lnSpc>
                <a:spcPct val="90000"/>
              </a:lnSpc>
              <a:spcBef>
                <a:spcPts val="500"/>
              </a:spcBef>
              <a:spcAft>
                <a:spcPts val="0"/>
              </a:spcAft>
              <a:buClr>
                <a:schemeClr val="accent6"/>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8" name="Google Shape;178;p55"/>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400"/>
              <a:buNone/>
              <a:defRPr sz="2400" b="1">
                <a:solidFill>
                  <a:schemeClr val="accent6"/>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9" name="Google Shape;179;p55"/>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6"/>
              </a:buClr>
              <a:buSzPts val="2400"/>
              <a:buChar char="•"/>
              <a:defRPr sz="2400">
                <a:solidFill>
                  <a:schemeClr val="dk1"/>
                </a:solidFill>
              </a:defRPr>
            </a:lvl1pPr>
            <a:lvl2pPr marL="914400" lvl="1" indent="-381000" algn="l">
              <a:lnSpc>
                <a:spcPct val="90000"/>
              </a:lnSpc>
              <a:spcBef>
                <a:spcPts val="500"/>
              </a:spcBef>
              <a:spcAft>
                <a:spcPts val="0"/>
              </a:spcAft>
              <a:buClr>
                <a:schemeClr val="accent6"/>
              </a:buClr>
              <a:buSzPts val="2400"/>
              <a:buChar char="•"/>
              <a:defRPr sz="2400">
                <a:solidFill>
                  <a:schemeClr val="dk1"/>
                </a:solidFill>
              </a:defRPr>
            </a:lvl2pPr>
            <a:lvl3pPr marL="1371600" lvl="2" indent="-381000" algn="l">
              <a:lnSpc>
                <a:spcPct val="90000"/>
              </a:lnSpc>
              <a:spcBef>
                <a:spcPts val="500"/>
              </a:spcBef>
              <a:spcAft>
                <a:spcPts val="0"/>
              </a:spcAft>
              <a:buClr>
                <a:schemeClr val="accent6"/>
              </a:buClr>
              <a:buSzPts val="2400"/>
              <a:buChar char="•"/>
              <a:defRPr sz="2400">
                <a:solidFill>
                  <a:schemeClr val="dk1"/>
                </a:solidFill>
              </a:defRPr>
            </a:lvl3pPr>
            <a:lvl4pPr marL="1828800" lvl="3" indent="-381000" algn="l">
              <a:lnSpc>
                <a:spcPct val="90000"/>
              </a:lnSpc>
              <a:spcBef>
                <a:spcPts val="500"/>
              </a:spcBef>
              <a:spcAft>
                <a:spcPts val="0"/>
              </a:spcAft>
              <a:buClr>
                <a:schemeClr val="accent6"/>
              </a:buClr>
              <a:buSzPts val="2400"/>
              <a:buChar char="•"/>
              <a:defRPr sz="2400">
                <a:solidFill>
                  <a:schemeClr val="dk1"/>
                </a:solidFill>
              </a:defRPr>
            </a:lvl4pPr>
            <a:lvl5pPr marL="2286000" lvl="4" indent="-381000" algn="l">
              <a:lnSpc>
                <a:spcPct val="90000"/>
              </a:lnSpc>
              <a:spcBef>
                <a:spcPts val="500"/>
              </a:spcBef>
              <a:spcAft>
                <a:spcPts val="0"/>
              </a:spcAft>
              <a:buClr>
                <a:schemeClr val="accent6"/>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mp; Two Column - Green">
  <p:cSld name="Title &amp; Two Column - Green">
    <p:spTree>
      <p:nvGrpSpPr>
        <p:cNvPr id="1" name="Shape 180"/>
        <p:cNvGrpSpPr/>
        <p:nvPr/>
      </p:nvGrpSpPr>
      <p:grpSpPr>
        <a:xfrm>
          <a:off x="0" y="0"/>
          <a:ext cx="0" cy="0"/>
          <a:chOff x="0" y="0"/>
          <a:chExt cx="0" cy="0"/>
        </a:xfrm>
      </p:grpSpPr>
      <p:sp>
        <p:nvSpPr>
          <p:cNvPr id="181" name="Google Shape;181;p56"/>
          <p:cNvSpPr/>
          <p:nvPr/>
        </p:nvSpPr>
        <p:spPr>
          <a:xfrm>
            <a:off x="0" y="0"/>
            <a:ext cx="12192000" cy="1609344"/>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82" name="Google Shape;182;p56"/>
          <p:cNvGrpSpPr/>
          <p:nvPr/>
        </p:nvGrpSpPr>
        <p:grpSpPr>
          <a:xfrm>
            <a:off x="-208788" y="0"/>
            <a:ext cx="12609576" cy="2174490"/>
            <a:chOff x="0" y="5043119"/>
            <a:chExt cx="12192000" cy="1814883"/>
          </a:xfrm>
        </p:grpSpPr>
        <p:pic>
          <p:nvPicPr>
            <p:cNvPr id="183" name="Google Shape;183;p56"/>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84" name="Google Shape;184;p56"/>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85" name="Google Shape;185;p56"/>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86" name="Google Shape;186;p56"/>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7" name="Google Shape;187;p56"/>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 name="Google Shape;188;p56"/>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p56"/>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56"/>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 name="Google Shape;191;p56"/>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 name="Google Shape;192;p56"/>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 Colored Background - Blue">
  <p:cSld name="Title on Colored Background - Blue">
    <p:spTree>
      <p:nvGrpSpPr>
        <p:cNvPr id="1" name="Shape 193"/>
        <p:cNvGrpSpPr/>
        <p:nvPr/>
      </p:nvGrpSpPr>
      <p:grpSpPr>
        <a:xfrm>
          <a:off x="0" y="0"/>
          <a:ext cx="0" cy="0"/>
          <a:chOff x="0" y="0"/>
          <a:chExt cx="0" cy="0"/>
        </a:xfrm>
      </p:grpSpPr>
      <p:sp>
        <p:nvSpPr>
          <p:cNvPr id="194" name="Google Shape;194;p57"/>
          <p:cNvSpPr/>
          <p:nvPr/>
        </p:nvSpPr>
        <p:spPr>
          <a:xfrm>
            <a:off x="0" y="3541"/>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5" name="Google Shape;195;p57"/>
          <p:cNvSpPr/>
          <p:nvPr/>
        </p:nvSpPr>
        <p:spPr>
          <a:xfrm>
            <a:off x="1941095" y="2837119"/>
            <a:ext cx="8293768" cy="1094802"/>
          </a:xfrm>
          <a:prstGeom prst="rect">
            <a:avLst/>
          </a:prstGeom>
          <a:noFill/>
          <a:ln w="5715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6" name="Google Shape;196;p57"/>
          <p:cNvSpPr/>
          <p:nvPr/>
        </p:nvSpPr>
        <p:spPr>
          <a:xfrm>
            <a:off x="2610678" y="2502568"/>
            <a:ext cx="6997148" cy="80210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7" name="Google Shape;197;p57"/>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198" name="Google Shape;198;p57"/>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9" name="Google Shape;199;p57"/>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 Colored Background - Purple">
  <p:cSld name="Title on Colored Background - Purple">
    <p:spTree>
      <p:nvGrpSpPr>
        <p:cNvPr id="1" name="Shape 200"/>
        <p:cNvGrpSpPr/>
        <p:nvPr/>
      </p:nvGrpSpPr>
      <p:grpSpPr>
        <a:xfrm>
          <a:off x="0" y="0"/>
          <a:ext cx="0" cy="0"/>
          <a:chOff x="0" y="0"/>
          <a:chExt cx="0" cy="0"/>
        </a:xfrm>
      </p:grpSpPr>
      <p:sp>
        <p:nvSpPr>
          <p:cNvPr id="201" name="Google Shape;201;p58"/>
          <p:cNvSpPr/>
          <p:nvPr/>
        </p:nvSpPr>
        <p:spPr>
          <a:xfrm>
            <a:off x="0" y="3541"/>
            <a:ext cx="1219200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2" name="Google Shape;202;p58"/>
          <p:cNvSpPr/>
          <p:nvPr/>
        </p:nvSpPr>
        <p:spPr>
          <a:xfrm>
            <a:off x="1941095" y="2837119"/>
            <a:ext cx="8293768" cy="1094802"/>
          </a:xfrm>
          <a:prstGeom prst="rect">
            <a:avLst/>
          </a:prstGeom>
          <a:noFill/>
          <a:ln w="571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3" name="Google Shape;203;p58"/>
          <p:cNvSpPr/>
          <p:nvPr/>
        </p:nvSpPr>
        <p:spPr>
          <a:xfrm>
            <a:off x="2610678" y="2502568"/>
            <a:ext cx="6997148" cy="802106"/>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4" name="Google Shape;204;p58"/>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05" name="Google Shape;205;p58"/>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6" name="Google Shape;206;p58"/>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 Colored Background - Teal">
  <p:cSld name="Title on Colored Background - Teal">
    <p:spTree>
      <p:nvGrpSpPr>
        <p:cNvPr id="1" name="Shape 207"/>
        <p:cNvGrpSpPr/>
        <p:nvPr/>
      </p:nvGrpSpPr>
      <p:grpSpPr>
        <a:xfrm>
          <a:off x="0" y="0"/>
          <a:ext cx="0" cy="0"/>
          <a:chOff x="0" y="0"/>
          <a:chExt cx="0" cy="0"/>
        </a:xfrm>
      </p:grpSpPr>
      <p:sp>
        <p:nvSpPr>
          <p:cNvPr id="208" name="Google Shape;208;p59"/>
          <p:cNvSpPr/>
          <p:nvPr/>
        </p:nvSpPr>
        <p:spPr>
          <a:xfrm>
            <a:off x="0" y="3541"/>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9" name="Google Shape;209;p59"/>
          <p:cNvSpPr/>
          <p:nvPr/>
        </p:nvSpPr>
        <p:spPr>
          <a:xfrm>
            <a:off x="1941095" y="2837119"/>
            <a:ext cx="8293768" cy="1094802"/>
          </a:xfrm>
          <a:prstGeom prst="rect">
            <a:avLst/>
          </a:prstGeom>
          <a:no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0" name="Google Shape;210;p59"/>
          <p:cNvSpPr/>
          <p:nvPr/>
        </p:nvSpPr>
        <p:spPr>
          <a:xfrm>
            <a:off x="2610678" y="2502568"/>
            <a:ext cx="6997148" cy="80210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1" name="Google Shape;211;p59"/>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2" name="Google Shape;212;p59"/>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3" name="Google Shape;213;p59"/>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 Colored Background - Green">
  <p:cSld name="Title on Colored Background - Green">
    <p:spTree>
      <p:nvGrpSpPr>
        <p:cNvPr id="1" name="Shape 214"/>
        <p:cNvGrpSpPr/>
        <p:nvPr/>
      </p:nvGrpSpPr>
      <p:grpSpPr>
        <a:xfrm>
          <a:off x="0" y="0"/>
          <a:ext cx="0" cy="0"/>
          <a:chOff x="0" y="0"/>
          <a:chExt cx="0" cy="0"/>
        </a:xfrm>
      </p:grpSpPr>
      <p:sp>
        <p:nvSpPr>
          <p:cNvPr id="215" name="Google Shape;215;p60"/>
          <p:cNvSpPr/>
          <p:nvPr/>
        </p:nvSpPr>
        <p:spPr>
          <a:xfrm>
            <a:off x="0" y="3541"/>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6" name="Google Shape;216;p60"/>
          <p:cNvSpPr/>
          <p:nvPr/>
        </p:nvSpPr>
        <p:spPr>
          <a:xfrm>
            <a:off x="1941095" y="2837119"/>
            <a:ext cx="8293768" cy="1094802"/>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7" name="Google Shape;217;p60"/>
          <p:cNvSpPr/>
          <p:nvPr/>
        </p:nvSpPr>
        <p:spPr>
          <a:xfrm>
            <a:off x="2610678" y="2502568"/>
            <a:ext cx="6997148" cy="80210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8" name="Google Shape;218;p60"/>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9" name="Google Shape;219;p60"/>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0" name="Google Shape;220;p60"/>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ver - Purple Background">
  <p:cSld name="Cover - Purple Background">
    <p:bg>
      <p:bgPr>
        <a:blipFill>
          <a:blip r:embed="rId2">
            <a:alphaModFix/>
          </a:blip>
          <a:stretch>
            <a:fillRect/>
          </a:stretch>
        </a:blipFill>
        <a:effectLst/>
      </p:bgPr>
    </p:bg>
    <p:spTree>
      <p:nvGrpSpPr>
        <p:cNvPr id="1" name="Shape 22"/>
        <p:cNvGrpSpPr/>
        <p:nvPr/>
      </p:nvGrpSpPr>
      <p:grpSpPr>
        <a:xfrm>
          <a:off x="0" y="0"/>
          <a:ext cx="0" cy="0"/>
          <a:chOff x="0" y="0"/>
          <a:chExt cx="0" cy="0"/>
        </a:xfrm>
      </p:grpSpPr>
      <p:sp>
        <p:nvSpPr>
          <p:cNvPr id="23" name="Google Shape;23;p34"/>
          <p:cNvSpPr/>
          <p:nvPr/>
        </p:nvSpPr>
        <p:spPr>
          <a:xfrm>
            <a:off x="0" y="0"/>
            <a:ext cx="12192000" cy="6858000"/>
          </a:xfrm>
          <a:prstGeom prst="rect">
            <a:avLst/>
          </a:prstGeom>
          <a:solidFill>
            <a:srgbClr val="97467D">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 name="Google Shape;24;p34"/>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34"/>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34"/>
          <p:cNvSpPr/>
          <p:nvPr/>
        </p:nvSpPr>
        <p:spPr>
          <a:xfrm>
            <a:off x="5083215" y="2704632"/>
            <a:ext cx="2025570" cy="11913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405E79"/>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21"/>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ver - Teal Background">
  <p:cSld name="Cover - Teal Background">
    <p:bg>
      <p:bgPr>
        <a:blipFill>
          <a:blip r:embed="rId2">
            <a:alphaModFix/>
          </a:blip>
          <a:stretch>
            <a:fillRect/>
          </a:stretch>
        </a:blipFill>
        <a:effectLst/>
      </p:bgPr>
    </p:bg>
    <p:spTree>
      <p:nvGrpSpPr>
        <p:cNvPr id="1" name="Shape 27"/>
        <p:cNvGrpSpPr/>
        <p:nvPr/>
      </p:nvGrpSpPr>
      <p:grpSpPr>
        <a:xfrm>
          <a:off x="0" y="0"/>
          <a:ext cx="0" cy="0"/>
          <a:chOff x="0" y="0"/>
          <a:chExt cx="0" cy="0"/>
        </a:xfrm>
      </p:grpSpPr>
      <p:sp>
        <p:nvSpPr>
          <p:cNvPr id="28" name="Google Shape;28;p35"/>
          <p:cNvSpPr/>
          <p:nvPr/>
        </p:nvSpPr>
        <p:spPr>
          <a:xfrm>
            <a:off x="0" y="0"/>
            <a:ext cx="12192000" cy="6858000"/>
          </a:xfrm>
          <a:prstGeom prst="rect">
            <a:avLst/>
          </a:prstGeom>
          <a:solidFill>
            <a:srgbClr val="35B2B4">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9" name="Google Shape;29;p35"/>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35"/>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35"/>
          <p:cNvSpPr/>
          <p:nvPr/>
        </p:nvSpPr>
        <p:spPr>
          <a:xfrm>
            <a:off x="5083215" y="2704632"/>
            <a:ext cx="2025570" cy="11913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405E79"/>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plit - Purple">
  <p:cSld name="Split - Purple">
    <p:spTree>
      <p:nvGrpSpPr>
        <p:cNvPr id="1" name="Shape 32"/>
        <p:cNvGrpSpPr/>
        <p:nvPr/>
      </p:nvGrpSpPr>
      <p:grpSpPr>
        <a:xfrm>
          <a:off x="0" y="0"/>
          <a:ext cx="0" cy="0"/>
          <a:chOff x="0" y="0"/>
          <a:chExt cx="0" cy="0"/>
        </a:xfrm>
      </p:grpSpPr>
      <p:sp>
        <p:nvSpPr>
          <p:cNvPr id="33" name="Google Shape;33;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4" name="Google Shape;34;p36"/>
          <p:cNvSpPr/>
          <p:nvPr/>
        </p:nvSpPr>
        <p:spPr>
          <a:xfrm>
            <a:off x="0" y="0"/>
            <a:ext cx="357254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16794"/>
              </a:solidFill>
              <a:latin typeface="Calibri"/>
              <a:ea typeface="Calibri"/>
              <a:cs typeface="Calibri"/>
              <a:sym typeface="Calibri"/>
            </a:endParaRPr>
          </a:p>
        </p:txBody>
      </p:sp>
      <p:pic>
        <p:nvPicPr>
          <p:cNvPr id="35" name="Google Shape;35;p36"/>
          <p:cNvPicPr preferRelativeResize="0"/>
          <p:nvPr/>
        </p:nvPicPr>
        <p:blipFill rotWithShape="1">
          <a:blip r:embed="rId2">
            <a:alphaModFix amt="20000"/>
          </a:blip>
          <a:srcRect l="4826" t="9031" r="39371" b="9030"/>
          <a:stretch/>
        </p:blipFill>
        <p:spPr>
          <a:xfrm>
            <a:off x="0" y="0"/>
            <a:ext cx="3572540" cy="6858000"/>
          </a:xfrm>
          <a:prstGeom prst="rect">
            <a:avLst/>
          </a:prstGeom>
          <a:noFill/>
          <a:ln>
            <a:noFill/>
          </a:ln>
        </p:spPr>
      </p:pic>
      <p:sp>
        <p:nvSpPr>
          <p:cNvPr id="36" name="Google Shape;36;p36"/>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26794"/>
              </a:buClr>
              <a:buSzPts val="3200"/>
              <a:buNone/>
              <a:defRPr sz="3200" b="1">
                <a:solidFill>
                  <a:srgbClr val="026794"/>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6"/>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36"/>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plit - Teal">
  <p:cSld name="Split - Teal">
    <p:spTree>
      <p:nvGrpSpPr>
        <p:cNvPr id="1" name="Shape 39"/>
        <p:cNvGrpSpPr/>
        <p:nvPr/>
      </p:nvGrpSpPr>
      <p:grpSpPr>
        <a:xfrm>
          <a:off x="0" y="0"/>
          <a:ext cx="0" cy="0"/>
          <a:chOff x="0" y="0"/>
          <a:chExt cx="0" cy="0"/>
        </a:xfrm>
      </p:grpSpPr>
      <p:sp>
        <p:nvSpPr>
          <p:cNvPr id="40" name="Google Shape;40;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1" name="Google Shape;41;p37"/>
          <p:cNvSpPr/>
          <p:nvPr/>
        </p:nvSpPr>
        <p:spPr>
          <a:xfrm>
            <a:off x="0" y="0"/>
            <a:ext cx="357254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16794"/>
              </a:solidFill>
              <a:latin typeface="Calibri"/>
              <a:ea typeface="Calibri"/>
              <a:cs typeface="Calibri"/>
              <a:sym typeface="Calibri"/>
            </a:endParaRPr>
          </a:p>
        </p:txBody>
      </p:sp>
      <p:pic>
        <p:nvPicPr>
          <p:cNvPr id="42" name="Google Shape;42;p37"/>
          <p:cNvPicPr preferRelativeResize="0"/>
          <p:nvPr/>
        </p:nvPicPr>
        <p:blipFill rotWithShape="1">
          <a:blip r:embed="rId2">
            <a:alphaModFix amt="20000"/>
          </a:blip>
          <a:srcRect l="4826" t="9031" r="39371" b="9030"/>
          <a:stretch/>
        </p:blipFill>
        <p:spPr>
          <a:xfrm>
            <a:off x="0" y="0"/>
            <a:ext cx="3572540" cy="6858000"/>
          </a:xfrm>
          <a:prstGeom prst="rect">
            <a:avLst/>
          </a:prstGeom>
          <a:noFill/>
          <a:ln>
            <a:noFill/>
          </a:ln>
        </p:spPr>
      </p:pic>
      <p:sp>
        <p:nvSpPr>
          <p:cNvPr id="43" name="Google Shape;43;p37"/>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3200"/>
              <a:buNone/>
              <a:defRPr sz="3200" b="1">
                <a:solidFill>
                  <a:schemeClr val="accent6"/>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37"/>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5"/>
              </a:buClr>
              <a:buSzPts val="2800"/>
              <a:buChar char="•"/>
              <a:defRPr>
                <a:solidFill>
                  <a:schemeClr val="dk1"/>
                </a:solidFill>
              </a:defRPr>
            </a:lvl1pPr>
            <a:lvl2pPr marL="914400" lvl="1" indent="-381000" algn="l">
              <a:lnSpc>
                <a:spcPct val="90000"/>
              </a:lnSpc>
              <a:spcBef>
                <a:spcPts val="500"/>
              </a:spcBef>
              <a:spcAft>
                <a:spcPts val="0"/>
              </a:spcAft>
              <a:buClr>
                <a:schemeClr val="accent5"/>
              </a:buClr>
              <a:buSzPts val="2400"/>
              <a:buChar char="•"/>
              <a:defRPr>
                <a:solidFill>
                  <a:schemeClr val="dk1"/>
                </a:solidFill>
              </a:defRPr>
            </a:lvl2pPr>
            <a:lvl3pPr marL="1371600" lvl="2" indent="-355600" algn="l">
              <a:lnSpc>
                <a:spcPct val="90000"/>
              </a:lnSpc>
              <a:spcBef>
                <a:spcPts val="500"/>
              </a:spcBef>
              <a:spcAft>
                <a:spcPts val="0"/>
              </a:spcAft>
              <a:buClr>
                <a:schemeClr val="accent5"/>
              </a:buClr>
              <a:buSzPts val="2000"/>
              <a:buChar char="•"/>
              <a:defRPr>
                <a:solidFill>
                  <a:schemeClr val="dk1"/>
                </a:solidFill>
              </a:defRPr>
            </a:lvl3pPr>
            <a:lvl4pPr marL="1828800" lvl="3" indent="-342900" algn="l">
              <a:lnSpc>
                <a:spcPct val="90000"/>
              </a:lnSpc>
              <a:spcBef>
                <a:spcPts val="500"/>
              </a:spcBef>
              <a:spcAft>
                <a:spcPts val="0"/>
              </a:spcAft>
              <a:buClr>
                <a:schemeClr val="accent5"/>
              </a:buClr>
              <a:buSzPts val="1800"/>
              <a:buChar char="•"/>
              <a:defRPr>
                <a:solidFill>
                  <a:schemeClr val="dk1"/>
                </a:solidFill>
              </a:defRPr>
            </a:lvl4pPr>
            <a:lvl5pPr marL="2286000" lvl="4" indent="-342900" algn="l">
              <a:lnSpc>
                <a:spcPct val="90000"/>
              </a:lnSpc>
              <a:spcBef>
                <a:spcPts val="500"/>
              </a:spcBef>
              <a:spcAft>
                <a:spcPts val="0"/>
              </a:spcAft>
              <a:buClr>
                <a:schemeClr val="accent5"/>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37"/>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mp; Text - Teal">
  <p:cSld name="Title &amp; Text - Teal">
    <p:spTree>
      <p:nvGrpSpPr>
        <p:cNvPr id="1" name="Shape 46"/>
        <p:cNvGrpSpPr/>
        <p:nvPr/>
      </p:nvGrpSpPr>
      <p:grpSpPr>
        <a:xfrm>
          <a:off x="0" y="0"/>
          <a:ext cx="0" cy="0"/>
          <a:chOff x="0" y="0"/>
          <a:chExt cx="0" cy="0"/>
        </a:xfrm>
      </p:grpSpPr>
      <p:sp>
        <p:nvSpPr>
          <p:cNvPr id="47" name="Google Shape;47;p38"/>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48" name="Google Shape;48;p38"/>
          <p:cNvCxnSpPr/>
          <p:nvPr/>
        </p:nvCxnSpPr>
        <p:spPr>
          <a:xfrm rot="10800000" flipH="1">
            <a:off x="656024" y="1635973"/>
            <a:ext cx="10820189" cy="33878"/>
          </a:xfrm>
          <a:prstGeom prst="straightConnector1">
            <a:avLst/>
          </a:prstGeom>
          <a:noFill/>
          <a:ln w="9525" cap="flat" cmpd="sng">
            <a:solidFill>
              <a:schemeClr val="accent5"/>
            </a:solidFill>
            <a:prstDash val="solid"/>
            <a:miter lim="800000"/>
            <a:headEnd type="none" w="sm" len="sm"/>
            <a:tailEnd type="none" w="sm" len="sm"/>
          </a:ln>
        </p:spPr>
      </p:cxnSp>
      <p:sp>
        <p:nvSpPr>
          <p:cNvPr id="49" name="Google Shape;49;p38"/>
          <p:cNvSpPr/>
          <p:nvPr/>
        </p:nvSpPr>
        <p:spPr>
          <a:xfrm>
            <a:off x="7858954" y="1589835"/>
            <a:ext cx="3617259" cy="92275"/>
          </a:xfrm>
          <a:prstGeom prst="rect">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 name="Google Shape;50;p38"/>
          <p:cNvSpPr txBox="1">
            <a:spLocks noGrp="1"/>
          </p:cNvSpPr>
          <p:nvPr>
            <p:ph type="body" idx="1"/>
          </p:nvPr>
        </p:nvSpPr>
        <p:spPr>
          <a:xfrm>
            <a:off x="656022" y="1971676"/>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38"/>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plit - Blue">
  <p:cSld name="Split - Blue">
    <p:spTree>
      <p:nvGrpSpPr>
        <p:cNvPr id="1" name="Shape 52"/>
        <p:cNvGrpSpPr/>
        <p:nvPr/>
      </p:nvGrpSpPr>
      <p:grpSpPr>
        <a:xfrm>
          <a:off x="0" y="0"/>
          <a:ext cx="0" cy="0"/>
          <a:chOff x="0" y="0"/>
          <a:chExt cx="0" cy="0"/>
        </a:xfrm>
      </p:grpSpPr>
      <p:sp>
        <p:nvSpPr>
          <p:cNvPr id="53" name="Google Shape;53;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4" name="Google Shape;54;p39"/>
          <p:cNvSpPr/>
          <p:nvPr/>
        </p:nvSpPr>
        <p:spPr>
          <a:xfrm>
            <a:off x="0" y="0"/>
            <a:ext cx="357254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16794"/>
              </a:solidFill>
              <a:latin typeface="Calibri"/>
              <a:ea typeface="Calibri"/>
              <a:cs typeface="Calibri"/>
              <a:sym typeface="Calibri"/>
            </a:endParaRPr>
          </a:p>
        </p:txBody>
      </p:sp>
      <p:pic>
        <p:nvPicPr>
          <p:cNvPr id="55" name="Google Shape;55;p39"/>
          <p:cNvPicPr preferRelativeResize="0"/>
          <p:nvPr/>
        </p:nvPicPr>
        <p:blipFill rotWithShape="1">
          <a:blip r:embed="rId2">
            <a:alphaModFix amt="20000"/>
          </a:blip>
          <a:srcRect l="4826" t="9031" r="39371" b="9030"/>
          <a:stretch/>
        </p:blipFill>
        <p:spPr>
          <a:xfrm>
            <a:off x="0" y="0"/>
            <a:ext cx="3572540" cy="6858000"/>
          </a:xfrm>
          <a:prstGeom prst="rect">
            <a:avLst/>
          </a:prstGeom>
          <a:noFill/>
          <a:ln>
            <a:noFill/>
          </a:ln>
        </p:spPr>
      </p:pic>
      <p:sp>
        <p:nvSpPr>
          <p:cNvPr id="56" name="Google Shape;56;p39"/>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26794"/>
              </a:buClr>
              <a:buSzPts val="3200"/>
              <a:buNone/>
              <a:defRPr sz="3200" b="1">
                <a:solidFill>
                  <a:srgbClr val="026794"/>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39"/>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39"/>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mp; Text - Purple">
  <p:cSld name="Title &amp; Text - Purple">
    <p:spTree>
      <p:nvGrpSpPr>
        <p:cNvPr id="1" name="Shape 59"/>
        <p:cNvGrpSpPr/>
        <p:nvPr/>
      </p:nvGrpSpPr>
      <p:grpSpPr>
        <a:xfrm>
          <a:off x="0" y="0"/>
          <a:ext cx="0" cy="0"/>
          <a:chOff x="0" y="0"/>
          <a:chExt cx="0" cy="0"/>
        </a:xfrm>
      </p:grpSpPr>
      <p:sp>
        <p:nvSpPr>
          <p:cNvPr id="60" name="Google Shape;60;p40"/>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61" name="Google Shape;61;p40"/>
          <p:cNvCxnSpPr/>
          <p:nvPr/>
        </p:nvCxnSpPr>
        <p:spPr>
          <a:xfrm rot="10800000" flipH="1">
            <a:off x="656024" y="1635973"/>
            <a:ext cx="10820189" cy="33878"/>
          </a:xfrm>
          <a:prstGeom prst="straightConnector1">
            <a:avLst/>
          </a:prstGeom>
          <a:noFill/>
          <a:ln w="9525" cap="flat" cmpd="sng">
            <a:solidFill>
              <a:schemeClr val="accent3"/>
            </a:solidFill>
            <a:prstDash val="solid"/>
            <a:miter lim="800000"/>
            <a:headEnd type="none" w="sm" len="sm"/>
            <a:tailEnd type="none" w="sm" len="sm"/>
          </a:ln>
        </p:spPr>
      </p:cxnSp>
      <p:sp>
        <p:nvSpPr>
          <p:cNvPr id="62" name="Google Shape;62;p40"/>
          <p:cNvSpPr/>
          <p:nvPr/>
        </p:nvSpPr>
        <p:spPr>
          <a:xfrm>
            <a:off x="7858954" y="1589835"/>
            <a:ext cx="3617259" cy="92275"/>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3" name="Google Shape;63;p40"/>
          <p:cNvSpPr txBox="1">
            <a:spLocks noGrp="1"/>
          </p:cNvSpPr>
          <p:nvPr>
            <p:ph type="body" idx="1"/>
          </p:nvPr>
        </p:nvSpPr>
        <p:spPr>
          <a:xfrm>
            <a:off x="656022" y="1971675"/>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40"/>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8" Type="http://schemas.openxmlformats.org/officeDocument/2006/relationships/image" Target="../media/image10.png"/><Relationship Id="rId3" Type="http://schemas.microsoft.com/office/2018/10/relationships/comments" Target="../comments/modernComment_119_0.xml"/><Relationship Id="rId7"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microsoft.com/office/2018/10/relationships/comments" Target="../comments/modernComment_103_0.xm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
          <p:cNvSpPr/>
          <p:nvPr/>
        </p:nvSpPr>
        <p:spPr>
          <a:xfrm>
            <a:off x="4512366" y="3588025"/>
            <a:ext cx="7679634" cy="291133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27" name="Google Shape;227;p1"/>
          <p:cNvPicPr preferRelativeResize="0"/>
          <p:nvPr/>
        </p:nvPicPr>
        <p:blipFill rotWithShape="1">
          <a:blip r:embed="rId3">
            <a:alphaModFix/>
          </a:blip>
          <a:srcRect/>
          <a:stretch/>
        </p:blipFill>
        <p:spPr>
          <a:xfrm>
            <a:off x="4512366" y="4323522"/>
            <a:ext cx="7629434" cy="2175836"/>
          </a:xfrm>
          <a:prstGeom prst="rect">
            <a:avLst/>
          </a:prstGeom>
          <a:noFill/>
          <a:ln>
            <a:noFill/>
          </a:ln>
        </p:spPr>
      </p:pic>
      <p:sp>
        <p:nvSpPr>
          <p:cNvPr id="228" name="Google Shape;228;p1"/>
          <p:cNvSpPr txBox="1"/>
          <p:nvPr/>
        </p:nvSpPr>
        <p:spPr>
          <a:xfrm>
            <a:off x="5036708" y="358642"/>
            <a:ext cx="6580750" cy="2156254"/>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rgbClr val="35B2B4"/>
              </a:buClr>
              <a:buSzPts val="4400"/>
              <a:buFont typeface="Arial"/>
              <a:buNone/>
            </a:pPr>
            <a:r>
              <a:rPr lang="en-GB" sz="4400" b="1" i="0" u="none" strike="noStrike" cap="none">
                <a:solidFill>
                  <a:srgbClr val="35B2B4"/>
                </a:solidFill>
                <a:latin typeface="Helvetica Neue"/>
                <a:ea typeface="Helvetica Neue"/>
                <a:cs typeface="Helvetica Neue"/>
                <a:sym typeface="Helvetica Neue"/>
              </a:rPr>
              <a:t>TRAINING PACKAGE </a:t>
            </a:r>
            <a:endParaRPr/>
          </a:p>
          <a:p>
            <a:pPr marL="0" marR="0" lvl="0" indent="0" algn="r" rtl="0">
              <a:lnSpc>
                <a:spcPct val="90000"/>
              </a:lnSpc>
              <a:spcBef>
                <a:spcPts val="1000"/>
              </a:spcBef>
              <a:spcAft>
                <a:spcPts val="0"/>
              </a:spcAft>
              <a:buClr>
                <a:schemeClr val="dk1"/>
              </a:buClr>
              <a:buSzPts val="3600"/>
              <a:buFont typeface="Arial"/>
              <a:buNone/>
            </a:pPr>
            <a:endParaRPr sz="3600" b="1" i="0" u="none" strike="noStrike" cap="none">
              <a:solidFill>
                <a:srgbClr val="405E79"/>
              </a:solidFill>
              <a:latin typeface="Helvetica Neue"/>
              <a:ea typeface="Helvetica Neue"/>
              <a:cs typeface="Helvetica Neue"/>
              <a:sym typeface="Helvetica Neue"/>
            </a:endParaRPr>
          </a:p>
          <a:p>
            <a:pPr marL="0" marR="0" lvl="0" indent="0" algn="r" rtl="0">
              <a:lnSpc>
                <a:spcPct val="90000"/>
              </a:lnSpc>
              <a:spcBef>
                <a:spcPts val="1000"/>
              </a:spcBef>
              <a:spcAft>
                <a:spcPts val="0"/>
              </a:spcAft>
              <a:buClr>
                <a:srgbClr val="AC6B97"/>
              </a:buClr>
              <a:buSzPts val="3600"/>
              <a:buFont typeface="Arial"/>
              <a:buNone/>
            </a:pPr>
            <a:r>
              <a:rPr lang="en-GB" sz="3600" b="1" i="0" u="none" strike="noStrike" cap="none">
                <a:solidFill>
                  <a:srgbClr val="AC6B97"/>
                </a:solidFill>
                <a:latin typeface="Helvetica Neue"/>
                <a:ea typeface="Helvetica Neue"/>
                <a:cs typeface="Helvetica Neue"/>
                <a:sym typeface="Helvetica Neue"/>
              </a:rPr>
              <a:t>INTERAGENCY TOOLKIT: PREVENTING AND RESPONDING TO CHILD LABOUR IN HUMANITARIAN ACTION  </a:t>
            </a:r>
            <a:endParaRPr sz="3600" b="1" i="0" u="none" strike="noStrike" cap="none">
              <a:solidFill>
                <a:srgbClr val="AC6B97"/>
              </a:solidFill>
              <a:latin typeface="Helvetica Neue"/>
              <a:ea typeface="Helvetica Neue"/>
              <a:cs typeface="Helvetica Neue"/>
              <a:sym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10"/>
          <p:cNvSpPr txBox="1">
            <a:spLocks noGrp="1"/>
          </p:cNvSpPr>
          <p:nvPr>
            <p:ph type="body" idx="1"/>
          </p:nvPr>
        </p:nvSpPr>
        <p:spPr>
          <a:xfrm>
            <a:off x="4100513" y="528638"/>
            <a:ext cx="6190362" cy="1271587"/>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chemeClr val="dk1"/>
              </a:buClr>
              <a:buSzPct val="100000"/>
              <a:buNone/>
            </a:pPr>
            <a:r>
              <a:rPr lang="en-GB">
                <a:solidFill>
                  <a:schemeClr val="dk1"/>
                </a:solidFill>
              </a:rPr>
              <a:t>LOCAL/NATIONAL CHILD LABOUR AND CHILD PROTECTION LEGISLATION AND POLICY -  TO BE CONTEXTUALISED LOCALLY  </a:t>
            </a:r>
            <a:endParaRPr/>
          </a:p>
          <a:p>
            <a:pPr marL="0" lvl="0" indent="0" algn="l" rtl="0">
              <a:lnSpc>
                <a:spcPct val="90000"/>
              </a:lnSpc>
              <a:spcBef>
                <a:spcPts val="1000"/>
              </a:spcBef>
              <a:spcAft>
                <a:spcPts val="0"/>
              </a:spcAft>
              <a:buClr>
                <a:schemeClr val="accent6"/>
              </a:buClr>
              <a:buSzPct val="100000"/>
              <a:buNone/>
            </a:pPr>
            <a:endParaRPr/>
          </a:p>
        </p:txBody>
      </p:sp>
      <p:sp>
        <p:nvSpPr>
          <p:cNvPr id="429" name="Google Shape;429;p10"/>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accent5"/>
              </a:buClr>
              <a:buSzPts val="2800"/>
              <a:buNone/>
            </a:pPr>
            <a:endParaRPr/>
          </a:p>
        </p:txBody>
      </p:sp>
      <p:sp>
        <p:nvSpPr>
          <p:cNvPr id="430" name="Google Shape;430;p10"/>
          <p:cNvSpPr txBox="1">
            <a:spLocks noGrp="1"/>
          </p:cNvSpPr>
          <p:nvPr>
            <p:ph type="body" idx="3"/>
          </p:nvPr>
        </p:nvSpPr>
        <p:spPr>
          <a:xfrm>
            <a:off x="284417" y="528638"/>
            <a:ext cx="3187203" cy="479926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600"/>
              <a:buNone/>
            </a:pPr>
            <a:r>
              <a:rPr lang="en-GB"/>
              <a:t>NATIONAL LEGISLATION</a:t>
            </a:r>
            <a:endParaRPr/>
          </a:p>
          <a:p>
            <a:pPr marL="0" lvl="0" indent="0" algn="l" rtl="0">
              <a:lnSpc>
                <a:spcPct val="90000"/>
              </a:lnSpc>
              <a:spcBef>
                <a:spcPts val="1000"/>
              </a:spcBef>
              <a:spcAft>
                <a:spcPts val="0"/>
              </a:spcAft>
              <a:buClr>
                <a:schemeClr val="lt1"/>
              </a:buClr>
              <a:buSzPts val="3600"/>
              <a:buNone/>
            </a:pPr>
            <a:endParaRPr/>
          </a:p>
        </p:txBody>
      </p:sp>
      <p:pic>
        <p:nvPicPr>
          <p:cNvPr id="431" name="Google Shape;431;p10" descr="A picture containing shape&#10;&#10;Description automatically generated"/>
          <p:cNvPicPr preferRelativeResize="0"/>
          <p:nvPr/>
        </p:nvPicPr>
        <p:blipFill rotWithShape="1">
          <a:blip r:embed="rId3">
            <a:alphaModFix/>
          </a:blip>
          <a:srcRect/>
          <a:stretch/>
        </p:blipFill>
        <p:spPr>
          <a:xfrm>
            <a:off x="10485814" y="402230"/>
            <a:ext cx="1137913" cy="104977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11"/>
          <p:cNvSpPr txBox="1">
            <a:spLocks noGrp="1"/>
          </p:cNvSpPr>
          <p:nvPr>
            <p:ph type="body" idx="1"/>
          </p:nvPr>
        </p:nvSpPr>
        <p:spPr>
          <a:xfrm>
            <a:off x="4100513" y="528638"/>
            <a:ext cx="6438334" cy="1271587"/>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chemeClr val="accent6"/>
              </a:buClr>
              <a:buSzPct val="100000"/>
              <a:buNone/>
            </a:pPr>
            <a:r>
              <a:rPr lang="en-GB"/>
              <a:t>LOCAL/NATIONAL CHILD LABOUR AND CHILD PROTECTION LEGISLATION AND POLICY -  TO BE CONTEXTUALISED LOCALLY  </a:t>
            </a:r>
            <a:endParaRPr/>
          </a:p>
          <a:p>
            <a:pPr marL="0" lvl="0" indent="0" algn="l" rtl="0">
              <a:lnSpc>
                <a:spcPct val="90000"/>
              </a:lnSpc>
              <a:spcBef>
                <a:spcPts val="1000"/>
              </a:spcBef>
              <a:spcAft>
                <a:spcPts val="0"/>
              </a:spcAft>
              <a:buClr>
                <a:schemeClr val="accent6"/>
              </a:buClr>
              <a:buSzPct val="100000"/>
              <a:buNone/>
            </a:pPr>
            <a:endParaRPr/>
          </a:p>
        </p:txBody>
      </p:sp>
      <p:sp>
        <p:nvSpPr>
          <p:cNvPr id="438" name="Google Shape;438;p11"/>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accent5"/>
              </a:buClr>
              <a:buSzPts val="2800"/>
              <a:buNone/>
            </a:pPr>
            <a:endParaRPr/>
          </a:p>
        </p:txBody>
      </p:sp>
      <p:sp>
        <p:nvSpPr>
          <p:cNvPr id="439" name="Google Shape;439;p11"/>
          <p:cNvSpPr txBox="1">
            <a:spLocks noGrp="1"/>
          </p:cNvSpPr>
          <p:nvPr>
            <p:ph type="body" idx="3"/>
          </p:nvPr>
        </p:nvSpPr>
        <p:spPr>
          <a:xfrm>
            <a:off x="284417" y="528638"/>
            <a:ext cx="3202702" cy="479926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600"/>
              <a:buNone/>
            </a:pPr>
            <a:r>
              <a:rPr lang="en-GB"/>
              <a:t>NATIONAL LEGISLATION</a:t>
            </a:r>
            <a:endParaRPr/>
          </a:p>
        </p:txBody>
      </p:sp>
      <p:pic>
        <p:nvPicPr>
          <p:cNvPr id="440" name="Google Shape;440;p11" descr="A picture containing shape&#10;&#10;Description automatically generated"/>
          <p:cNvPicPr preferRelativeResize="0"/>
          <p:nvPr/>
        </p:nvPicPr>
        <p:blipFill rotWithShape="1">
          <a:blip r:embed="rId3">
            <a:alphaModFix/>
          </a:blip>
          <a:srcRect/>
          <a:stretch/>
        </p:blipFill>
        <p:spPr>
          <a:xfrm>
            <a:off x="10538847" y="525606"/>
            <a:ext cx="1137913" cy="104977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12"/>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3200"/>
              <a:buNone/>
            </a:pPr>
            <a:r>
              <a:rPr lang="en-GB">
                <a:solidFill>
                  <a:schemeClr val="dk2"/>
                </a:solidFill>
              </a:rPr>
              <a:t>ACCEPTABLE CHILD WORK</a:t>
            </a:r>
            <a:endParaRPr/>
          </a:p>
        </p:txBody>
      </p:sp>
      <p:sp>
        <p:nvSpPr>
          <p:cNvPr id="447" name="Google Shape;447;p12"/>
          <p:cNvSpPr txBox="1">
            <a:spLocks noGrp="1"/>
          </p:cNvSpPr>
          <p:nvPr>
            <p:ph type="body" idx="2"/>
          </p:nvPr>
        </p:nvSpPr>
        <p:spPr>
          <a:xfrm>
            <a:off x="4100513" y="1300162"/>
            <a:ext cx="7300912" cy="5029200"/>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SzPts val="2800"/>
              <a:buChar char="•"/>
            </a:pPr>
            <a:r>
              <a:rPr lang="en-GB" dirty="0"/>
              <a:t>In line with legislation (Light work &amp; Decent work)</a:t>
            </a:r>
            <a:endParaRPr dirty="0"/>
          </a:p>
          <a:p>
            <a:pPr marL="228600" lvl="0" indent="-228600" algn="l" rtl="0">
              <a:lnSpc>
                <a:spcPct val="90000"/>
              </a:lnSpc>
              <a:spcBef>
                <a:spcPts val="1000"/>
              </a:spcBef>
              <a:spcAft>
                <a:spcPts val="0"/>
              </a:spcAft>
              <a:buSzPts val="2800"/>
              <a:buChar char="•"/>
            </a:pPr>
            <a:r>
              <a:rPr lang="en-GB" dirty="0"/>
              <a:t>Limited and flexible hours, and enables:</a:t>
            </a:r>
            <a:endParaRPr dirty="0"/>
          </a:p>
          <a:p>
            <a:pPr marL="685800" lvl="1" indent="-228600" algn="l" rtl="0">
              <a:lnSpc>
                <a:spcPct val="90000"/>
              </a:lnSpc>
              <a:spcBef>
                <a:spcPts val="500"/>
              </a:spcBef>
              <a:spcAft>
                <a:spcPts val="0"/>
              </a:spcAft>
              <a:buSzPts val="2400"/>
              <a:buChar char="•"/>
            </a:pPr>
            <a:r>
              <a:rPr lang="en-GB" dirty="0"/>
              <a:t>Access to school/vocational training </a:t>
            </a:r>
            <a:endParaRPr dirty="0"/>
          </a:p>
          <a:p>
            <a:pPr marL="685800" lvl="1" indent="-228600" algn="l" rtl="0">
              <a:lnSpc>
                <a:spcPct val="90000"/>
              </a:lnSpc>
              <a:spcBef>
                <a:spcPts val="500"/>
              </a:spcBef>
              <a:spcAft>
                <a:spcPts val="0"/>
              </a:spcAft>
              <a:buSzPts val="2400"/>
              <a:buChar char="•"/>
            </a:pPr>
            <a:r>
              <a:rPr lang="en-GB" dirty="0"/>
              <a:t>Children’s healthy development and well-being, rest, socialisation, and care</a:t>
            </a:r>
            <a:endParaRPr dirty="0"/>
          </a:p>
          <a:p>
            <a:pPr marL="228600" lvl="0" indent="-228600" algn="l" rtl="0">
              <a:lnSpc>
                <a:spcPct val="90000"/>
              </a:lnSpc>
              <a:spcBef>
                <a:spcPts val="1000"/>
              </a:spcBef>
              <a:spcAft>
                <a:spcPts val="0"/>
              </a:spcAft>
              <a:buSzPts val="2800"/>
              <a:buChar char="•"/>
            </a:pPr>
            <a:r>
              <a:rPr lang="en-GB" dirty="0"/>
              <a:t>Conditions or tasks which are not exploitative, hazardous, or dangerous </a:t>
            </a:r>
            <a:endParaRPr dirty="0"/>
          </a:p>
          <a:p>
            <a:pPr marL="228600" lvl="0" indent="-228600" algn="l" rtl="0">
              <a:lnSpc>
                <a:spcPct val="90000"/>
              </a:lnSpc>
              <a:spcBef>
                <a:spcPts val="1000"/>
              </a:spcBef>
              <a:spcAft>
                <a:spcPts val="0"/>
              </a:spcAft>
              <a:buSzPts val="2800"/>
              <a:buChar char="•"/>
            </a:pPr>
            <a:r>
              <a:rPr lang="en-GB" dirty="0"/>
              <a:t>Regular monitoring</a:t>
            </a:r>
            <a:endParaRPr dirty="0"/>
          </a:p>
          <a:p>
            <a:pPr marL="228600" lvl="0" indent="-228600" algn="l" rtl="0">
              <a:lnSpc>
                <a:spcPct val="90000"/>
              </a:lnSpc>
              <a:spcBef>
                <a:spcPts val="1000"/>
              </a:spcBef>
              <a:spcAft>
                <a:spcPts val="0"/>
              </a:spcAft>
              <a:buSzPts val="2800"/>
              <a:buChar char="•"/>
            </a:pPr>
            <a:r>
              <a:rPr lang="en-GB" dirty="0"/>
              <a:t>Training and instruction</a:t>
            </a:r>
            <a:endParaRPr dirty="0"/>
          </a:p>
          <a:p>
            <a:pPr marL="228600" lvl="0" indent="-228600" algn="l" rtl="0">
              <a:lnSpc>
                <a:spcPct val="90000"/>
              </a:lnSpc>
              <a:spcBef>
                <a:spcPts val="1000"/>
              </a:spcBef>
              <a:spcAft>
                <a:spcPts val="0"/>
              </a:spcAft>
              <a:buSzPts val="2800"/>
              <a:buChar char="•"/>
            </a:pPr>
            <a:r>
              <a:rPr lang="en-GB" dirty="0"/>
              <a:t>Workplace is safe, age and development appropriate</a:t>
            </a:r>
            <a:endParaRPr dirty="0"/>
          </a:p>
        </p:txBody>
      </p:sp>
      <p:sp>
        <p:nvSpPr>
          <p:cNvPr id="448" name="Google Shape;448;p12"/>
          <p:cNvSpPr txBox="1"/>
          <p:nvPr/>
        </p:nvSpPr>
        <p:spPr>
          <a:xfrm>
            <a:off x="178904" y="473040"/>
            <a:ext cx="3270369" cy="3721273"/>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lt1"/>
              </a:buClr>
              <a:buSzPts val="3400"/>
              <a:buFont typeface="Arial"/>
              <a:buNone/>
            </a:pPr>
            <a:r>
              <a:rPr lang="en-GB" sz="3400" b="1">
                <a:solidFill>
                  <a:schemeClr val="lt1"/>
                </a:solidFill>
                <a:latin typeface="Helvetica Neue"/>
                <a:ea typeface="Helvetica Neue"/>
                <a:cs typeface="Helvetica Neue"/>
                <a:sym typeface="Helvetica Neue"/>
              </a:rPr>
              <a:t>ACCEPTABLE WORK</a:t>
            </a:r>
            <a:endParaRPr/>
          </a:p>
          <a:p>
            <a:pPr marL="457200" marR="0" lvl="0" indent="-457200" algn="l" rtl="0">
              <a:lnSpc>
                <a:spcPct val="90000"/>
              </a:lnSpc>
              <a:spcBef>
                <a:spcPts val="1000"/>
              </a:spcBef>
              <a:spcAft>
                <a:spcPts val="0"/>
              </a:spcAft>
              <a:buClr>
                <a:schemeClr val="lt1"/>
              </a:buClr>
              <a:buSzPts val="3200"/>
              <a:buFont typeface="Arial"/>
              <a:buChar char="•"/>
            </a:pPr>
            <a:r>
              <a:rPr lang="en-GB" sz="3200" b="1">
                <a:solidFill>
                  <a:schemeClr val="lt1"/>
                </a:solidFill>
                <a:latin typeface="Helvetica Neue"/>
                <a:ea typeface="Helvetica Neue"/>
                <a:cs typeface="Helvetica Neue"/>
                <a:sym typeface="Helvetica Neue"/>
              </a:rPr>
              <a:t>Age- appropriate</a:t>
            </a:r>
            <a:endParaRPr/>
          </a:p>
          <a:p>
            <a:pPr marL="457200" marR="0" lvl="0" indent="-457200" algn="l" rtl="0">
              <a:lnSpc>
                <a:spcPct val="90000"/>
              </a:lnSpc>
              <a:spcBef>
                <a:spcPts val="1000"/>
              </a:spcBef>
              <a:spcAft>
                <a:spcPts val="0"/>
              </a:spcAft>
              <a:buClr>
                <a:schemeClr val="lt1"/>
              </a:buClr>
              <a:buSzPts val="3200"/>
              <a:buFont typeface="Arial"/>
              <a:buChar char="•"/>
            </a:pPr>
            <a:r>
              <a:rPr lang="en-GB" sz="3200" b="1">
                <a:solidFill>
                  <a:schemeClr val="lt1"/>
                </a:solidFill>
                <a:latin typeface="Helvetica Neue"/>
                <a:ea typeface="Helvetica Neue"/>
                <a:cs typeface="Helvetica Neue"/>
                <a:sym typeface="Helvetica Neue"/>
              </a:rPr>
              <a:t>Safe </a:t>
            </a:r>
            <a:endParaRPr/>
          </a:p>
          <a:p>
            <a:pPr marL="457200" marR="0" lvl="0" indent="-457200" algn="l" rtl="0">
              <a:lnSpc>
                <a:spcPct val="90000"/>
              </a:lnSpc>
              <a:spcBef>
                <a:spcPts val="1000"/>
              </a:spcBef>
              <a:spcAft>
                <a:spcPts val="0"/>
              </a:spcAft>
              <a:buClr>
                <a:schemeClr val="lt1"/>
              </a:buClr>
              <a:buSzPts val="3200"/>
              <a:buFont typeface="Arial"/>
              <a:buChar char="•"/>
            </a:pPr>
            <a:r>
              <a:rPr lang="en-GB" sz="3200" b="1">
                <a:solidFill>
                  <a:schemeClr val="lt1"/>
                </a:solidFill>
                <a:latin typeface="Helvetica Neue"/>
                <a:ea typeface="Helvetica Neue"/>
                <a:cs typeface="Helvetica Neue"/>
                <a:sym typeface="Helvetica Neue"/>
              </a:rPr>
              <a:t>Education &amp; development</a:t>
            </a:r>
            <a:endParaRPr sz="3600" b="1">
              <a:solidFill>
                <a:schemeClr val="lt1"/>
              </a:solidFill>
              <a:latin typeface="Helvetica Neue"/>
              <a:ea typeface="Helvetica Neue"/>
              <a:cs typeface="Helvetica Neue"/>
              <a:sym typeface="Helvetica Neue"/>
            </a:endParaRPr>
          </a:p>
        </p:txBody>
      </p:sp>
      <p:grpSp>
        <p:nvGrpSpPr>
          <p:cNvPr id="449" name="Google Shape;449;p12"/>
          <p:cNvGrpSpPr/>
          <p:nvPr/>
        </p:nvGrpSpPr>
        <p:grpSpPr>
          <a:xfrm>
            <a:off x="-251679" y="4234069"/>
            <a:ext cx="2663688" cy="2663688"/>
            <a:chOff x="1040408" y="0"/>
            <a:chExt cx="2663688" cy="2663688"/>
          </a:xfrm>
        </p:grpSpPr>
        <p:sp>
          <p:nvSpPr>
            <p:cNvPr id="450" name="Google Shape;450;p12"/>
            <p:cNvSpPr/>
            <p:nvPr/>
          </p:nvSpPr>
          <p:spPr>
            <a:xfrm>
              <a:off x="1040408" y="0"/>
              <a:ext cx="2663688" cy="2663688"/>
            </a:xfrm>
            <a:prstGeom prst="ellipse">
              <a:avLst/>
            </a:prstGeom>
            <a:solidFill>
              <a:srgbClr val="00587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2"/>
            <p:cNvSpPr txBox="1"/>
            <p:nvPr/>
          </p:nvSpPr>
          <p:spPr>
            <a:xfrm>
              <a:off x="1906772" y="133184"/>
              <a:ext cx="930958" cy="399553"/>
            </a:xfrm>
            <a:prstGeom prst="rect">
              <a:avLst/>
            </a:prstGeom>
            <a:noFill/>
            <a:ln>
              <a:noFill/>
            </a:ln>
          </p:spPr>
          <p:txBody>
            <a:bodyPr spcFirstLastPara="1" wrap="square" lIns="142225" tIns="142225" rIns="142225" bIns="142225"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GB" sz="2000">
                  <a:solidFill>
                    <a:schemeClr val="lt1"/>
                  </a:solidFill>
                  <a:latin typeface="Calibri"/>
                  <a:ea typeface="Calibri"/>
                  <a:cs typeface="Calibri"/>
                  <a:sym typeface="Calibri"/>
                </a:rPr>
                <a:t>Child Work</a:t>
              </a:r>
              <a:endParaRPr/>
            </a:p>
          </p:txBody>
        </p:sp>
        <p:sp>
          <p:nvSpPr>
            <p:cNvPr id="452" name="Google Shape;452;p12"/>
            <p:cNvSpPr/>
            <p:nvPr/>
          </p:nvSpPr>
          <p:spPr>
            <a:xfrm>
              <a:off x="1371797" y="665921"/>
              <a:ext cx="1997766" cy="1997766"/>
            </a:xfrm>
            <a:prstGeom prst="ellipse">
              <a:avLst/>
            </a:prstGeom>
            <a:solidFill>
              <a:srgbClr val="2B7FB8"/>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2"/>
            <p:cNvSpPr txBox="1"/>
            <p:nvPr/>
          </p:nvSpPr>
          <p:spPr>
            <a:xfrm>
              <a:off x="1905201" y="790782"/>
              <a:ext cx="930958" cy="374581"/>
            </a:xfrm>
            <a:prstGeom prst="rect">
              <a:avLst/>
            </a:prstGeom>
            <a:noFill/>
            <a:ln>
              <a:noFill/>
            </a:ln>
          </p:spPr>
          <p:txBody>
            <a:bodyPr spcFirstLastPara="1" wrap="square" lIns="92450" tIns="92450" rIns="92450" bIns="92450" anchor="ctr" anchorCtr="0">
              <a:noAutofit/>
            </a:bodyPr>
            <a:lstStyle/>
            <a:p>
              <a:pPr marL="0" marR="0" lvl="0" indent="0" algn="ctr" rtl="0">
                <a:lnSpc>
                  <a:spcPct val="90000"/>
                </a:lnSpc>
                <a:spcBef>
                  <a:spcPts val="0"/>
                </a:spcBef>
                <a:spcAft>
                  <a:spcPts val="0"/>
                </a:spcAft>
                <a:buClr>
                  <a:schemeClr val="dk1"/>
                </a:buClr>
                <a:buSzPts val="1300"/>
                <a:buFont typeface="Calibri"/>
                <a:buNone/>
              </a:pPr>
              <a:endParaRPr sz="1300">
                <a:solidFill>
                  <a:schemeClr val="lt1"/>
                </a:solidFill>
                <a:latin typeface="Calibri"/>
                <a:ea typeface="Calibri"/>
                <a:cs typeface="Calibri"/>
                <a:sym typeface="Calibri"/>
              </a:endParaRPr>
            </a:p>
          </p:txBody>
        </p:sp>
        <p:sp>
          <p:nvSpPr>
            <p:cNvPr id="454" name="Google Shape;454;p12"/>
            <p:cNvSpPr/>
            <p:nvPr/>
          </p:nvSpPr>
          <p:spPr>
            <a:xfrm>
              <a:off x="1704758" y="1331844"/>
              <a:ext cx="1331844" cy="1331844"/>
            </a:xfrm>
            <a:prstGeom prst="ellipse">
              <a:avLst/>
            </a:prstGeom>
            <a:solidFill>
              <a:srgbClr val="83D7FD"/>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2"/>
            <p:cNvSpPr txBox="1"/>
            <p:nvPr/>
          </p:nvSpPr>
          <p:spPr>
            <a:xfrm>
              <a:off x="1899802" y="1664805"/>
              <a:ext cx="941755" cy="665922"/>
            </a:xfrm>
            <a:prstGeom prst="rect">
              <a:avLst/>
            </a:prstGeom>
            <a:noFill/>
            <a:ln>
              <a:noFill/>
            </a:ln>
          </p:spPr>
          <p:txBody>
            <a:bodyPr spcFirstLastPara="1" wrap="square" lIns="163575" tIns="163575" rIns="163575" bIns="163575" anchor="ctr" anchorCtr="0">
              <a:noAutofit/>
            </a:bodyPr>
            <a:lstStyle/>
            <a:p>
              <a:pPr marL="0" marR="0" lvl="0" indent="0" algn="ctr" rtl="0">
                <a:lnSpc>
                  <a:spcPct val="90000"/>
                </a:lnSpc>
                <a:spcBef>
                  <a:spcPts val="0"/>
                </a:spcBef>
                <a:spcAft>
                  <a:spcPts val="0"/>
                </a:spcAft>
                <a:buClr>
                  <a:schemeClr val="dk1"/>
                </a:buClr>
                <a:buSzPts val="2300"/>
                <a:buFont typeface="Calibri"/>
                <a:buNone/>
              </a:pPr>
              <a:endParaRPr sz="2300">
                <a:solidFill>
                  <a:schemeClr val="lt1"/>
                </a:solidFill>
                <a:latin typeface="Calibri"/>
                <a:ea typeface="Calibri"/>
                <a:cs typeface="Calibri"/>
                <a:sym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4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4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4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4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13"/>
          <p:cNvSpPr txBox="1">
            <a:spLocks noGrp="1"/>
          </p:cNvSpPr>
          <p:nvPr>
            <p:ph type="body" idx="1"/>
          </p:nvPr>
        </p:nvSpPr>
        <p:spPr>
          <a:xfrm>
            <a:off x="4379475" y="792350"/>
            <a:ext cx="7300800" cy="6065700"/>
          </a:xfrm>
          <a:prstGeom prst="rect">
            <a:avLst/>
          </a:prstGeom>
          <a:noFill/>
          <a:ln>
            <a:noFill/>
          </a:ln>
        </p:spPr>
        <p:txBody>
          <a:bodyPr spcFirstLastPara="1" wrap="square" lIns="91425" tIns="45700" rIns="91425" bIns="45700" anchor="t" anchorCtr="0">
            <a:noAutofit/>
          </a:bodyPr>
          <a:lstStyle/>
          <a:p>
            <a:pPr marL="457200" lvl="0" indent="-457200" algn="l" rtl="0">
              <a:lnSpc>
                <a:spcPct val="90000"/>
              </a:lnSpc>
              <a:spcBef>
                <a:spcPts val="0"/>
              </a:spcBef>
              <a:spcAft>
                <a:spcPts val="0"/>
              </a:spcAft>
              <a:buClr>
                <a:schemeClr val="dk2"/>
              </a:buClr>
              <a:buSzPts val="2600"/>
              <a:buFont typeface="Arial"/>
              <a:buChar char="•"/>
            </a:pPr>
            <a:r>
              <a:rPr lang="en-GB" sz="2600" dirty="0">
                <a:solidFill>
                  <a:schemeClr val="dk2"/>
                </a:solidFill>
              </a:rPr>
              <a:t>Not all child work is child labour!</a:t>
            </a:r>
            <a:endParaRPr dirty="0"/>
          </a:p>
          <a:p>
            <a:pPr marL="457200" lvl="0" indent="-457200" algn="l" rtl="0">
              <a:lnSpc>
                <a:spcPct val="90000"/>
              </a:lnSpc>
              <a:spcBef>
                <a:spcPts val="1000"/>
              </a:spcBef>
              <a:spcAft>
                <a:spcPts val="0"/>
              </a:spcAft>
              <a:buClr>
                <a:schemeClr val="dk2"/>
              </a:buClr>
              <a:buSzPts val="2600"/>
              <a:buFont typeface="Arial"/>
              <a:buChar char="•"/>
            </a:pPr>
            <a:r>
              <a:rPr lang="en-GB" sz="2600" dirty="0">
                <a:solidFill>
                  <a:schemeClr val="dk2"/>
                </a:solidFill>
              </a:rPr>
              <a:t>Acceptable forms of work, not to be eliminated, include: </a:t>
            </a:r>
            <a:endParaRPr dirty="0"/>
          </a:p>
          <a:p>
            <a:pPr marL="914400" lvl="1" indent="-457200" algn="l" rtl="0">
              <a:lnSpc>
                <a:spcPct val="90000"/>
              </a:lnSpc>
              <a:spcBef>
                <a:spcPts val="500"/>
              </a:spcBef>
              <a:spcAft>
                <a:spcPts val="0"/>
              </a:spcAft>
              <a:buClr>
                <a:schemeClr val="dk2"/>
              </a:buClr>
              <a:buSzPts val="2400"/>
              <a:buFont typeface="Courier New"/>
              <a:buChar char="o"/>
            </a:pPr>
            <a:r>
              <a:rPr lang="en-GB" dirty="0">
                <a:solidFill>
                  <a:schemeClr val="dk2"/>
                </a:solidFill>
              </a:rPr>
              <a:t>Decent work for children above minimum working age</a:t>
            </a:r>
            <a:endParaRPr dirty="0"/>
          </a:p>
          <a:p>
            <a:pPr marL="914400" lvl="1" indent="-457200" algn="l" rtl="0">
              <a:lnSpc>
                <a:spcPct val="90000"/>
              </a:lnSpc>
              <a:spcBef>
                <a:spcPts val="500"/>
              </a:spcBef>
              <a:spcAft>
                <a:spcPts val="0"/>
              </a:spcAft>
              <a:buClr>
                <a:schemeClr val="dk2"/>
              </a:buClr>
              <a:buSzPts val="2400"/>
              <a:buFont typeface="Courier New"/>
              <a:buChar char="o"/>
            </a:pPr>
            <a:r>
              <a:rPr lang="en-GB" dirty="0">
                <a:solidFill>
                  <a:schemeClr val="dk2"/>
                </a:solidFill>
              </a:rPr>
              <a:t>Light work for children below the minimum age but above the age of 12 or 13 years </a:t>
            </a:r>
            <a:endParaRPr dirty="0"/>
          </a:p>
          <a:p>
            <a:pPr marL="457200" lvl="0" indent="-457200" algn="l" rtl="0">
              <a:lnSpc>
                <a:spcPct val="90000"/>
              </a:lnSpc>
              <a:spcBef>
                <a:spcPts val="1000"/>
              </a:spcBef>
              <a:spcAft>
                <a:spcPts val="0"/>
              </a:spcAft>
              <a:buClr>
                <a:schemeClr val="dk2"/>
              </a:buClr>
              <a:buSzPts val="2600"/>
              <a:buFont typeface="Arial"/>
              <a:buChar char="•"/>
            </a:pPr>
            <a:r>
              <a:rPr lang="en-GB" sz="2600" dirty="0">
                <a:solidFill>
                  <a:schemeClr val="dk2"/>
                </a:solidFill>
              </a:rPr>
              <a:t>Child labour is harmful and should be eliminated.</a:t>
            </a:r>
            <a:endParaRPr dirty="0"/>
          </a:p>
          <a:p>
            <a:pPr marL="457200" lvl="0" indent="-457200" algn="l" rtl="0">
              <a:lnSpc>
                <a:spcPct val="90000"/>
              </a:lnSpc>
              <a:spcBef>
                <a:spcPts val="1000"/>
              </a:spcBef>
              <a:spcAft>
                <a:spcPts val="0"/>
              </a:spcAft>
              <a:buClr>
                <a:schemeClr val="dk2"/>
              </a:buClr>
              <a:buSzPts val="2600"/>
              <a:buFont typeface="Arial"/>
              <a:buChar char="•"/>
            </a:pPr>
            <a:r>
              <a:rPr lang="en-GB" sz="2600" dirty="0">
                <a:solidFill>
                  <a:schemeClr val="dk2"/>
                </a:solidFill>
              </a:rPr>
              <a:t>The worst forms of child labour, including hazardous work, are prohibited for all children below the age of 18 years and should be eliminated as a matter of urgency. </a:t>
            </a:r>
            <a:endParaRPr dirty="0"/>
          </a:p>
        </p:txBody>
      </p:sp>
      <p:sp>
        <p:nvSpPr>
          <p:cNvPr id="462" name="Google Shape;462;p13"/>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600"/>
              <a:buNone/>
            </a:pPr>
            <a:r>
              <a:rPr lang="en-GB"/>
              <a:t>KEY MESSAGES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14"/>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5"/>
              </a:buClr>
              <a:buSzPts val="3600"/>
              <a:buFont typeface="Helvetica Neue"/>
              <a:buNone/>
            </a:pPr>
            <a:r>
              <a:rPr lang="en-GB"/>
              <a:t>OPTIONAL ACTIVITY: REFLECTING ON STRENGTHS AND WEAKNESSES IN THE LAW</a:t>
            </a:r>
            <a:endParaRPr/>
          </a:p>
        </p:txBody>
      </p:sp>
      <p:sp>
        <p:nvSpPr>
          <p:cNvPr id="469" name="Google Shape;469;p14"/>
          <p:cNvSpPr txBox="1">
            <a:spLocks noGrp="1"/>
          </p:cNvSpPr>
          <p:nvPr>
            <p:ph type="body" idx="1"/>
          </p:nvPr>
        </p:nvSpPr>
        <p:spPr>
          <a:xfrm>
            <a:off x="656021" y="1792799"/>
            <a:ext cx="10820015" cy="5715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6"/>
              </a:buClr>
              <a:buSzPts val="2800"/>
              <a:buNone/>
            </a:pPr>
            <a:r>
              <a:rPr lang="en-GB"/>
              <a:t>In your group, discuss:</a:t>
            </a:r>
            <a:endParaRPr/>
          </a:p>
        </p:txBody>
      </p:sp>
      <p:sp>
        <p:nvSpPr>
          <p:cNvPr id="470" name="Google Shape;470;p14"/>
          <p:cNvSpPr txBox="1">
            <a:spLocks noGrp="1"/>
          </p:cNvSpPr>
          <p:nvPr>
            <p:ph type="body" idx="2"/>
          </p:nvPr>
        </p:nvSpPr>
        <p:spPr>
          <a:xfrm>
            <a:off x="685950" y="2584100"/>
            <a:ext cx="10820100" cy="4643700"/>
          </a:xfrm>
          <a:prstGeom prst="rect">
            <a:avLst/>
          </a:prstGeom>
          <a:noFill/>
          <a:ln>
            <a:noFill/>
          </a:ln>
        </p:spPr>
        <p:txBody>
          <a:bodyPr spcFirstLastPara="1" wrap="square" lIns="91425" tIns="45700" rIns="91425" bIns="45700" anchor="t" anchorCtr="0">
            <a:normAutofit/>
          </a:bodyPr>
          <a:lstStyle/>
          <a:p>
            <a:pPr marL="228600" lvl="0" indent="-203200" algn="l" rtl="0">
              <a:lnSpc>
                <a:spcPct val="90000"/>
              </a:lnSpc>
              <a:spcBef>
                <a:spcPts val="1000"/>
              </a:spcBef>
              <a:spcAft>
                <a:spcPts val="0"/>
              </a:spcAft>
              <a:buSzPts val="2400"/>
              <a:buChar char="•"/>
            </a:pPr>
            <a:r>
              <a:rPr lang="en-GB" sz="2400" dirty="0"/>
              <a:t>Strengths or weaknesses of legislation and policy in your context. </a:t>
            </a:r>
            <a:endParaRPr sz="2400" dirty="0"/>
          </a:p>
          <a:p>
            <a:pPr marL="228600" lvl="0" indent="-240030" algn="l" rtl="0">
              <a:lnSpc>
                <a:spcPct val="90000"/>
              </a:lnSpc>
              <a:spcBef>
                <a:spcPts val="1000"/>
              </a:spcBef>
              <a:spcAft>
                <a:spcPts val="0"/>
              </a:spcAft>
              <a:buClr>
                <a:schemeClr val="accent6"/>
              </a:buClr>
              <a:buSzPts val="2400"/>
              <a:buChar char="•"/>
            </a:pPr>
            <a:r>
              <a:rPr lang="en-GB" sz="2400" dirty="0"/>
              <a:t>Identify:  </a:t>
            </a:r>
            <a:endParaRPr dirty="0"/>
          </a:p>
          <a:p>
            <a:pPr marL="896938" lvl="1" indent="-450215" algn="l" rtl="0">
              <a:lnSpc>
                <a:spcPct val="90000"/>
              </a:lnSpc>
              <a:spcBef>
                <a:spcPts val="500"/>
              </a:spcBef>
              <a:spcAft>
                <a:spcPts val="0"/>
              </a:spcAft>
              <a:buSzPts val="2200"/>
              <a:buFont typeface="Noto Sans Symbols"/>
              <a:buChar char="❑"/>
            </a:pPr>
            <a:r>
              <a:rPr lang="en-GB" sz="2200" dirty="0"/>
              <a:t>Key differences between child rights/child labour legislation and policy in your context </a:t>
            </a:r>
            <a:r>
              <a:rPr lang="en-GB" sz="2200" u="sng" dirty="0"/>
              <a:t>and</a:t>
            </a:r>
            <a:r>
              <a:rPr lang="en-GB" sz="2200" dirty="0"/>
              <a:t> international standards</a:t>
            </a:r>
            <a:endParaRPr dirty="0"/>
          </a:p>
          <a:p>
            <a:pPr marL="896938" lvl="1" indent="-450215" algn="l" rtl="0">
              <a:lnSpc>
                <a:spcPct val="90000"/>
              </a:lnSpc>
              <a:spcBef>
                <a:spcPts val="500"/>
              </a:spcBef>
              <a:spcAft>
                <a:spcPts val="0"/>
              </a:spcAft>
              <a:buSzPts val="2200"/>
              <a:buFont typeface="Noto Sans Symbols"/>
              <a:buChar char="❑"/>
            </a:pPr>
            <a:r>
              <a:rPr lang="en-GB" sz="2200" dirty="0"/>
              <a:t>Discrepancies in protection between girls and boys, ages, religions, refugees etc., and any specific gaps </a:t>
            </a:r>
            <a:endParaRPr dirty="0"/>
          </a:p>
          <a:p>
            <a:pPr marL="896938" lvl="1" indent="-450215" algn="l" rtl="0">
              <a:lnSpc>
                <a:spcPct val="90000"/>
              </a:lnSpc>
              <a:spcBef>
                <a:spcPts val="500"/>
              </a:spcBef>
              <a:spcAft>
                <a:spcPts val="0"/>
              </a:spcAft>
              <a:buSzPts val="2200"/>
              <a:buFont typeface="Noto Sans Symbols"/>
              <a:buChar char="❑"/>
            </a:pPr>
            <a:r>
              <a:rPr lang="en-GB" sz="2200" dirty="0"/>
              <a:t>Workplace safety for children under 18</a:t>
            </a:r>
            <a:endParaRPr dirty="0"/>
          </a:p>
          <a:p>
            <a:pPr marL="896938" lvl="1" indent="-450215" algn="l" rtl="0">
              <a:lnSpc>
                <a:spcPct val="90000"/>
              </a:lnSpc>
              <a:spcBef>
                <a:spcPts val="500"/>
              </a:spcBef>
              <a:spcAft>
                <a:spcPts val="0"/>
              </a:spcAft>
              <a:buSzPts val="2200"/>
              <a:buFont typeface="Noto Sans Symbols"/>
              <a:buChar char="❑"/>
            </a:pPr>
            <a:r>
              <a:rPr lang="en-GB" sz="2200" dirty="0"/>
              <a:t>Elements of the legal framework to be strengthened  </a:t>
            </a:r>
            <a:endParaRPr dirty="0"/>
          </a:p>
          <a:p>
            <a:pPr marL="228600" lvl="0" indent="-240030" algn="l" rtl="0">
              <a:lnSpc>
                <a:spcPct val="90000"/>
              </a:lnSpc>
              <a:spcBef>
                <a:spcPts val="1000"/>
              </a:spcBef>
              <a:spcAft>
                <a:spcPts val="0"/>
              </a:spcAft>
              <a:buClr>
                <a:schemeClr val="accent6"/>
              </a:buClr>
              <a:buSzPts val="2400"/>
              <a:buChar char="•"/>
            </a:pPr>
            <a:r>
              <a:rPr lang="en-GB" sz="2400" dirty="0"/>
              <a:t>Make some notes and nominate someone to present feedback.</a:t>
            </a:r>
            <a:endParaRPr dirty="0"/>
          </a:p>
        </p:txBody>
      </p:sp>
      <p:pic>
        <p:nvPicPr>
          <p:cNvPr id="471" name="Google Shape;471;p14"/>
          <p:cNvPicPr preferRelativeResize="0"/>
          <p:nvPr/>
        </p:nvPicPr>
        <p:blipFill rotWithShape="1">
          <a:blip r:embed="rId3">
            <a:alphaModFix/>
          </a:blip>
          <a:srcRect/>
          <a:stretch/>
        </p:blipFill>
        <p:spPr>
          <a:xfrm>
            <a:off x="9519214" y="-308487"/>
            <a:ext cx="2672786" cy="267278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15"/>
          <p:cNvSpPr txBox="1">
            <a:spLocks noGrp="1"/>
          </p:cNvSpPr>
          <p:nvPr>
            <p:ph type="body" idx="1"/>
          </p:nvPr>
        </p:nvSpPr>
        <p:spPr>
          <a:xfrm>
            <a:off x="1828006" y="1658238"/>
            <a:ext cx="8535987" cy="62793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4000"/>
              <a:buNone/>
            </a:pPr>
            <a:r>
              <a:rPr lang="en-GB" sz="4000"/>
              <a:t>GLOBAL ESTIMATES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16"/>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600"/>
              <a:buNone/>
            </a:pPr>
            <a:r>
              <a:rPr lang="en-GB"/>
              <a:t>GLOBAL ESTIMATES</a:t>
            </a:r>
            <a:endParaRPr/>
          </a:p>
        </p:txBody>
      </p:sp>
      <p:pic>
        <p:nvPicPr>
          <p:cNvPr id="483" name="Google Shape;483;p16" descr="Children"/>
          <p:cNvPicPr preferRelativeResize="0"/>
          <p:nvPr/>
        </p:nvPicPr>
        <p:blipFill rotWithShape="1">
          <a:blip r:embed="rId3">
            <a:alphaModFix/>
          </a:blip>
          <a:srcRect/>
          <a:stretch/>
        </p:blipFill>
        <p:spPr>
          <a:xfrm>
            <a:off x="5231607" y="4795229"/>
            <a:ext cx="1728786" cy="1728786"/>
          </a:xfrm>
          <a:prstGeom prst="rect">
            <a:avLst/>
          </a:prstGeom>
          <a:noFill/>
          <a:ln>
            <a:noFill/>
          </a:ln>
        </p:spPr>
      </p:pic>
      <p:pic>
        <p:nvPicPr>
          <p:cNvPr id="484" name="Google Shape;484;p16" descr="Children"/>
          <p:cNvPicPr preferRelativeResize="0"/>
          <p:nvPr/>
        </p:nvPicPr>
        <p:blipFill rotWithShape="1">
          <a:blip r:embed="rId3">
            <a:alphaModFix/>
          </a:blip>
          <a:srcRect/>
          <a:stretch/>
        </p:blipFill>
        <p:spPr>
          <a:xfrm>
            <a:off x="6740479" y="4795229"/>
            <a:ext cx="1728786" cy="1728786"/>
          </a:xfrm>
          <a:prstGeom prst="rect">
            <a:avLst/>
          </a:prstGeom>
          <a:noFill/>
          <a:ln>
            <a:noFill/>
          </a:ln>
        </p:spPr>
      </p:pic>
      <p:pic>
        <p:nvPicPr>
          <p:cNvPr id="485" name="Google Shape;485;p16" descr="Children"/>
          <p:cNvPicPr preferRelativeResize="0"/>
          <p:nvPr/>
        </p:nvPicPr>
        <p:blipFill rotWithShape="1">
          <a:blip r:embed="rId3">
            <a:alphaModFix/>
          </a:blip>
          <a:srcRect r="69181"/>
          <a:stretch/>
        </p:blipFill>
        <p:spPr>
          <a:xfrm>
            <a:off x="8186878" y="4795229"/>
            <a:ext cx="532800" cy="1728786"/>
          </a:xfrm>
          <a:prstGeom prst="rect">
            <a:avLst/>
          </a:prstGeom>
          <a:noFill/>
          <a:ln>
            <a:noFill/>
          </a:ln>
        </p:spPr>
      </p:pic>
      <p:pic>
        <p:nvPicPr>
          <p:cNvPr id="486" name="Google Shape;486;p16" descr="Children"/>
          <p:cNvPicPr preferRelativeResize="0"/>
          <p:nvPr/>
        </p:nvPicPr>
        <p:blipFill rotWithShape="1">
          <a:blip r:embed="rId4">
            <a:alphaModFix/>
          </a:blip>
          <a:srcRect l="70795" r="-1567"/>
          <a:stretch/>
        </p:blipFill>
        <p:spPr>
          <a:xfrm>
            <a:off x="8684622" y="4795229"/>
            <a:ext cx="532800" cy="1731392"/>
          </a:xfrm>
          <a:prstGeom prst="rect">
            <a:avLst/>
          </a:prstGeom>
          <a:noFill/>
          <a:ln>
            <a:noFill/>
          </a:ln>
        </p:spPr>
      </p:pic>
      <p:grpSp>
        <p:nvGrpSpPr>
          <p:cNvPr id="487" name="Google Shape;487;p16"/>
          <p:cNvGrpSpPr/>
          <p:nvPr/>
        </p:nvGrpSpPr>
        <p:grpSpPr>
          <a:xfrm>
            <a:off x="5488375" y="555252"/>
            <a:ext cx="3809472" cy="3809472"/>
            <a:chOff x="718934" y="0"/>
            <a:chExt cx="3809472" cy="3809472"/>
          </a:xfrm>
        </p:grpSpPr>
        <p:sp>
          <p:nvSpPr>
            <p:cNvPr id="488" name="Google Shape;488;p16"/>
            <p:cNvSpPr/>
            <p:nvPr/>
          </p:nvSpPr>
          <p:spPr>
            <a:xfrm>
              <a:off x="718934" y="0"/>
              <a:ext cx="3809472" cy="3809472"/>
            </a:xfrm>
            <a:prstGeom prst="ellipse">
              <a:avLst/>
            </a:prstGeom>
            <a:solidFill>
              <a:srgbClr val="0087C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6"/>
            <p:cNvSpPr txBox="1"/>
            <p:nvPr/>
          </p:nvSpPr>
          <p:spPr>
            <a:xfrm>
              <a:off x="1957965" y="190473"/>
              <a:ext cx="1331410" cy="571420"/>
            </a:xfrm>
            <a:prstGeom prst="rect">
              <a:avLst/>
            </a:prstGeom>
            <a:noFill/>
            <a:ln>
              <a:noFill/>
            </a:ln>
          </p:spPr>
          <p:txBody>
            <a:bodyPr spcFirstLastPara="1" wrap="square" lIns="113775" tIns="113775" rIns="113775" bIns="113775"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en-GB" sz="1600" dirty="0">
                  <a:solidFill>
                    <a:schemeClr val="lt1"/>
                  </a:solidFill>
                  <a:latin typeface="Calibri"/>
                  <a:ea typeface="Calibri"/>
                  <a:cs typeface="Calibri"/>
                  <a:sym typeface="Calibri"/>
                </a:rPr>
                <a:t>Child Work </a:t>
              </a:r>
              <a:endParaRPr dirty="0"/>
            </a:p>
            <a:p>
              <a:pPr marL="0" marR="0" lvl="0" indent="0" algn="ctr" rtl="0">
                <a:lnSpc>
                  <a:spcPct val="90000"/>
                </a:lnSpc>
                <a:spcBef>
                  <a:spcPts val="560"/>
                </a:spcBef>
                <a:spcAft>
                  <a:spcPts val="0"/>
                </a:spcAft>
                <a:buClr>
                  <a:schemeClr val="lt1"/>
                </a:buClr>
                <a:buSzPts val="1600"/>
                <a:buFont typeface="Calibri"/>
                <a:buNone/>
              </a:pPr>
              <a:r>
                <a:rPr lang="en-GB" sz="1600" dirty="0">
                  <a:solidFill>
                    <a:schemeClr val="lt1"/>
                  </a:solidFill>
                  <a:latin typeface="Calibri"/>
                  <a:ea typeface="Calibri"/>
                  <a:cs typeface="Calibri"/>
                  <a:sym typeface="Calibri"/>
                </a:rPr>
                <a:t>218 million </a:t>
              </a:r>
              <a:endParaRPr dirty="0"/>
            </a:p>
          </p:txBody>
        </p:sp>
        <p:sp>
          <p:nvSpPr>
            <p:cNvPr id="490" name="Google Shape;490;p16"/>
            <p:cNvSpPr/>
            <p:nvPr/>
          </p:nvSpPr>
          <p:spPr>
            <a:xfrm>
              <a:off x="1195118" y="952367"/>
              <a:ext cx="2857104" cy="2857104"/>
            </a:xfrm>
            <a:prstGeom prst="ellipse">
              <a:avLst/>
            </a:prstGeom>
            <a:solidFill>
              <a:srgbClr val="97457A"/>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6"/>
            <p:cNvSpPr txBox="1"/>
            <p:nvPr/>
          </p:nvSpPr>
          <p:spPr>
            <a:xfrm>
              <a:off x="1957965" y="1130936"/>
              <a:ext cx="1331410" cy="535707"/>
            </a:xfrm>
            <a:prstGeom prst="rect">
              <a:avLst/>
            </a:prstGeom>
            <a:noFill/>
            <a:ln>
              <a:noFill/>
            </a:ln>
          </p:spPr>
          <p:txBody>
            <a:bodyPr spcFirstLastPara="1" wrap="square" lIns="113775" tIns="113775" rIns="113775" bIns="113775"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en-GB" sz="1600" dirty="0">
                  <a:solidFill>
                    <a:schemeClr val="lt1"/>
                  </a:solidFill>
                  <a:latin typeface="Calibri"/>
                  <a:ea typeface="Calibri"/>
                  <a:cs typeface="Calibri"/>
                  <a:sym typeface="Calibri"/>
                </a:rPr>
                <a:t>Children in Child Labour </a:t>
              </a:r>
              <a:endParaRPr dirty="0"/>
            </a:p>
            <a:p>
              <a:pPr marL="0" marR="0" lvl="0" indent="0" algn="ctr" rtl="0">
                <a:lnSpc>
                  <a:spcPct val="90000"/>
                </a:lnSpc>
                <a:spcBef>
                  <a:spcPts val="560"/>
                </a:spcBef>
                <a:spcAft>
                  <a:spcPts val="0"/>
                </a:spcAft>
                <a:buClr>
                  <a:schemeClr val="lt1"/>
                </a:buClr>
                <a:buSzPts val="1600"/>
                <a:buFont typeface="Calibri"/>
                <a:buNone/>
              </a:pPr>
              <a:r>
                <a:rPr lang="en-GB" sz="1600" dirty="0">
                  <a:solidFill>
                    <a:schemeClr val="lt1"/>
                  </a:solidFill>
                  <a:latin typeface="Calibri"/>
                  <a:ea typeface="Calibri"/>
                  <a:cs typeface="Calibri"/>
                  <a:sym typeface="Calibri"/>
                </a:rPr>
                <a:t>160 million </a:t>
              </a:r>
              <a:endParaRPr dirty="0"/>
            </a:p>
          </p:txBody>
        </p:sp>
        <p:sp>
          <p:nvSpPr>
            <p:cNvPr id="492" name="Google Shape;492;p16"/>
            <p:cNvSpPr/>
            <p:nvPr/>
          </p:nvSpPr>
          <p:spPr>
            <a:xfrm>
              <a:off x="1671302" y="1904736"/>
              <a:ext cx="1904736" cy="1904736"/>
            </a:xfrm>
            <a:prstGeom prst="ellipse">
              <a:avLst/>
            </a:prstGeom>
            <a:solidFill>
              <a:srgbClr val="94CB79"/>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6"/>
            <p:cNvSpPr txBox="1"/>
            <p:nvPr/>
          </p:nvSpPr>
          <p:spPr>
            <a:xfrm>
              <a:off x="1950244" y="2380920"/>
              <a:ext cx="1346851" cy="952368"/>
            </a:xfrm>
            <a:prstGeom prst="rect">
              <a:avLst/>
            </a:prstGeom>
            <a:noFill/>
            <a:ln>
              <a:noFill/>
            </a:ln>
          </p:spPr>
          <p:txBody>
            <a:bodyPr spcFirstLastPara="1" wrap="square" lIns="113775" tIns="113775" rIns="113775" bIns="113775"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en-GB" sz="1600" dirty="0">
                  <a:solidFill>
                    <a:schemeClr val="lt1"/>
                  </a:solidFill>
                  <a:latin typeface="Calibri"/>
                  <a:ea typeface="Calibri"/>
                  <a:cs typeface="Calibri"/>
                  <a:sym typeface="Calibri"/>
                </a:rPr>
                <a:t>Worst Form of Child labour </a:t>
              </a:r>
              <a:endParaRPr dirty="0"/>
            </a:p>
            <a:p>
              <a:pPr marL="0" marR="0" lvl="0" indent="0" algn="ctr" rtl="0">
                <a:lnSpc>
                  <a:spcPct val="90000"/>
                </a:lnSpc>
                <a:spcBef>
                  <a:spcPts val="560"/>
                </a:spcBef>
                <a:spcAft>
                  <a:spcPts val="0"/>
                </a:spcAft>
                <a:buClr>
                  <a:schemeClr val="lt1"/>
                </a:buClr>
                <a:buSzPts val="1600"/>
                <a:buFont typeface="Calibri"/>
                <a:buNone/>
              </a:pPr>
              <a:r>
                <a:rPr lang="en-GB" sz="1600" dirty="0">
                  <a:solidFill>
                    <a:schemeClr val="lt1"/>
                  </a:solidFill>
                  <a:latin typeface="Calibri"/>
                  <a:ea typeface="Calibri"/>
                  <a:cs typeface="Calibri"/>
                  <a:sym typeface="Calibri"/>
                </a:rPr>
                <a:t>79 million</a:t>
              </a:r>
              <a:endParaRPr dirty="0"/>
            </a:p>
          </p:txBody>
        </p:sp>
      </p:grpSp>
      <p:sp>
        <p:nvSpPr>
          <p:cNvPr id="494" name="Google Shape;494;p16"/>
          <p:cNvSpPr txBox="1"/>
          <p:nvPr/>
        </p:nvSpPr>
        <p:spPr>
          <a:xfrm>
            <a:off x="9608418" y="5059458"/>
            <a:ext cx="2232530"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chemeClr val="dk1"/>
                </a:solidFill>
                <a:latin typeface="Calibri"/>
                <a:ea typeface="Calibri"/>
                <a:cs typeface="Calibri"/>
                <a:sym typeface="Calibri"/>
              </a:rPr>
              <a:t>1 in 10 children worldwide are in child labour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17"/>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600"/>
              <a:buNone/>
            </a:pPr>
            <a:r>
              <a:rPr lang="en-GB"/>
              <a:t>GLOBAL ESTIMATES</a:t>
            </a:r>
            <a:endParaRPr/>
          </a:p>
        </p:txBody>
      </p:sp>
      <p:sp>
        <p:nvSpPr>
          <p:cNvPr id="502" name="Google Shape;502;p17"/>
          <p:cNvSpPr txBox="1"/>
          <p:nvPr/>
        </p:nvSpPr>
        <p:spPr>
          <a:xfrm>
            <a:off x="707821" y="2228099"/>
            <a:ext cx="2133600" cy="14003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700" b="1" dirty="0">
                <a:solidFill>
                  <a:schemeClr val="accent2">
                    <a:lumMod val="20000"/>
                    <a:lumOff val="80000"/>
                  </a:schemeClr>
                </a:solidFill>
                <a:latin typeface="Calibri"/>
                <a:ea typeface="Calibri"/>
                <a:cs typeface="Calibri"/>
                <a:sym typeface="Calibri"/>
              </a:rPr>
              <a:t>PROPORTION OF CHILDREN IN CHILD LABOUR IS SIMILAR ACROSS AGE GROUPS</a:t>
            </a:r>
            <a:endParaRPr b="1" dirty="0">
              <a:solidFill>
                <a:schemeClr val="accent2">
                  <a:lumMod val="20000"/>
                  <a:lumOff val="80000"/>
                </a:schemeClr>
              </a:solidFill>
            </a:endParaRPr>
          </a:p>
        </p:txBody>
      </p:sp>
      <p:sp>
        <p:nvSpPr>
          <p:cNvPr id="503" name="Google Shape;503;p17"/>
          <p:cNvSpPr txBox="1"/>
          <p:nvPr/>
        </p:nvSpPr>
        <p:spPr>
          <a:xfrm>
            <a:off x="1041946" y="3695165"/>
            <a:ext cx="1956466" cy="9694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dirty="0">
                <a:solidFill>
                  <a:schemeClr val="bg1"/>
                </a:solidFill>
                <a:latin typeface="Calibri"/>
                <a:ea typeface="Calibri"/>
                <a:cs typeface="Calibri"/>
                <a:sym typeface="Calibri"/>
              </a:rPr>
              <a:t>9.7%</a:t>
            </a:r>
            <a:endParaRPr dirty="0">
              <a:solidFill>
                <a:schemeClr val="bg1"/>
              </a:solidFill>
            </a:endParaRPr>
          </a:p>
          <a:p>
            <a:pPr marL="0" marR="0" lvl="0" indent="0" algn="l" rtl="0">
              <a:spcBef>
                <a:spcPts val="0"/>
              </a:spcBef>
              <a:spcAft>
                <a:spcPts val="0"/>
              </a:spcAft>
              <a:buNone/>
            </a:pPr>
            <a:r>
              <a:rPr lang="en-GB" sz="1700" dirty="0">
                <a:solidFill>
                  <a:schemeClr val="bg1"/>
                </a:solidFill>
                <a:latin typeface="Calibri"/>
                <a:ea typeface="Calibri"/>
                <a:cs typeface="Calibri"/>
                <a:sym typeface="Calibri"/>
              </a:rPr>
              <a:t>5-11 YEARS</a:t>
            </a:r>
            <a:endParaRPr dirty="0">
              <a:solidFill>
                <a:schemeClr val="bg1"/>
              </a:solidFill>
            </a:endParaRPr>
          </a:p>
        </p:txBody>
      </p:sp>
      <p:sp>
        <p:nvSpPr>
          <p:cNvPr id="504" name="Google Shape;504;p17"/>
          <p:cNvSpPr txBox="1"/>
          <p:nvPr/>
        </p:nvSpPr>
        <p:spPr>
          <a:xfrm>
            <a:off x="1057937" y="4731344"/>
            <a:ext cx="1956466" cy="96949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dirty="0">
                <a:solidFill>
                  <a:schemeClr val="bg1"/>
                </a:solidFill>
                <a:latin typeface="Calibri"/>
                <a:ea typeface="Calibri"/>
                <a:cs typeface="Calibri"/>
                <a:sym typeface="Calibri"/>
              </a:rPr>
              <a:t>9.3%</a:t>
            </a:r>
            <a:endParaRPr dirty="0">
              <a:solidFill>
                <a:schemeClr val="bg1"/>
              </a:solidFill>
            </a:endParaRPr>
          </a:p>
          <a:p>
            <a:pPr marL="0" marR="0" lvl="0" indent="0" algn="l" rtl="0">
              <a:spcBef>
                <a:spcPts val="0"/>
              </a:spcBef>
              <a:spcAft>
                <a:spcPts val="0"/>
              </a:spcAft>
              <a:buNone/>
            </a:pPr>
            <a:r>
              <a:rPr lang="en-GB" sz="1700" dirty="0">
                <a:solidFill>
                  <a:schemeClr val="bg1"/>
                </a:solidFill>
                <a:latin typeface="Calibri"/>
                <a:ea typeface="Calibri"/>
                <a:cs typeface="Calibri"/>
                <a:sym typeface="Calibri"/>
              </a:rPr>
              <a:t>12-14 YEARS</a:t>
            </a:r>
            <a:endParaRPr dirty="0">
              <a:solidFill>
                <a:schemeClr val="bg1"/>
              </a:solidFill>
            </a:endParaRPr>
          </a:p>
        </p:txBody>
      </p:sp>
      <p:sp>
        <p:nvSpPr>
          <p:cNvPr id="505" name="Google Shape;505;p17"/>
          <p:cNvSpPr txBox="1"/>
          <p:nvPr/>
        </p:nvSpPr>
        <p:spPr>
          <a:xfrm>
            <a:off x="1126361" y="5692887"/>
            <a:ext cx="1819617" cy="96949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dirty="0">
                <a:solidFill>
                  <a:schemeClr val="bg1"/>
                </a:solidFill>
                <a:latin typeface="Calibri"/>
                <a:ea typeface="Calibri"/>
                <a:cs typeface="Calibri"/>
                <a:sym typeface="Calibri"/>
              </a:rPr>
              <a:t>9.5%</a:t>
            </a:r>
            <a:endParaRPr dirty="0">
              <a:solidFill>
                <a:schemeClr val="bg1"/>
              </a:solidFill>
            </a:endParaRPr>
          </a:p>
          <a:p>
            <a:pPr marL="0" marR="0" lvl="0" indent="0" algn="l" rtl="0">
              <a:spcBef>
                <a:spcPts val="0"/>
              </a:spcBef>
              <a:spcAft>
                <a:spcPts val="0"/>
              </a:spcAft>
              <a:buNone/>
            </a:pPr>
            <a:r>
              <a:rPr lang="en-GB" sz="1700" dirty="0">
                <a:solidFill>
                  <a:schemeClr val="bg1"/>
                </a:solidFill>
                <a:latin typeface="Calibri"/>
                <a:ea typeface="Calibri"/>
                <a:cs typeface="Calibri"/>
                <a:sym typeface="Calibri"/>
              </a:rPr>
              <a:t>15-17 YEARS</a:t>
            </a:r>
            <a:endParaRPr dirty="0">
              <a:solidFill>
                <a:schemeClr val="bg1"/>
              </a:solidFill>
            </a:endParaRPr>
          </a:p>
        </p:txBody>
      </p:sp>
      <p:pic>
        <p:nvPicPr>
          <p:cNvPr id="5" name="Picture 4">
            <a:extLst>
              <a:ext uri="{FF2B5EF4-FFF2-40B4-BE49-F238E27FC236}">
                <a16:creationId xmlns:a16="http://schemas.microsoft.com/office/drawing/2014/main" id="{621EE86D-9DBE-49E0-9ED5-897F3AD52E16}"/>
              </a:ext>
            </a:extLst>
          </p:cNvPr>
          <p:cNvPicPr>
            <a:picLocks noChangeAspect="1"/>
          </p:cNvPicPr>
          <p:nvPr/>
        </p:nvPicPr>
        <p:blipFill rotWithShape="1">
          <a:blip r:embed="rId3"/>
          <a:srcRect l="20533" t="42403" r="52724" b="22311"/>
          <a:stretch/>
        </p:blipFill>
        <p:spPr>
          <a:xfrm>
            <a:off x="4028784" y="642376"/>
            <a:ext cx="7509262" cy="5573248"/>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18"/>
          <p:cNvSpPr txBox="1">
            <a:spLocks noGrp="1"/>
          </p:cNvSpPr>
          <p:nvPr>
            <p:ph type="body" idx="1"/>
          </p:nvPr>
        </p:nvSpPr>
        <p:spPr>
          <a:xfrm>
            <a:off x="1828006" y="1193290"/>
            <a:ext cx="8535987" cy="62793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4000"/>
              <a:buNone/>
            </a:pPr>
            <a:r>
              <a:rPr lang="en-GB" sz="4000"/>
              <a:t>THE IMPACT OF CRISIS ON CHILD LABOUR</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19"/>
          <p:cNvSpPr txBox="1">
            <a:spLocks noGrp="1"/>
          </p:cNvSpPr>
          <p:nvPr>
            <p:ph type="body" idx="1"/>
          </p:nvPr>
        </p:nvSpPr>
        <p:spPr>
          <a:xfrm>
            <a:off x="4100513" y="231953"/>
            <a:ext cx="7300912" cy="12715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26794"/>
              </a:buClr>
              <a:buSzPts val="3200"/>
              <a:buNone/>
            </a:pPr>
            <a:r>
              <a:rPr lang="en-GB" dirty="0"/>
              <a:t>STRONG CORRELATION BETWEEN CHILD LABOUR AND CRISIS</a:t>
            </a:r>
            <a:endParaRPr dirty="0"/>
          </a:p>
        </p:txBody>
      </p:sp>
      <p:sp>
        <p:nvSpPr>
          <p:cNvPr id="517" name="Google Shape;517;p19"/>
          <p:cNvSpPr txBox="1">
            <a:spLocks noGrp="1"/>
          </p:cNvSpPr>
          <p:nvPr>
            <p:ph type="body" idx="3"/>
          </p:nvPr>
        </p:nvSpPr>
        <p:spPr>
          <a:xfrm>
            <a:off x="130629" y="547299"/>
            <a:ext cx="3545632" cy="4799266"/>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lt1"/>
              </a:buClr>
              <a:buSzPts val="3600"/>
              <a:buNone/>
            </a:pPr>
            <a:r>
              <a:rPr lang="en-GB"/>
              <a:t>IMPACT OF CRISIS ON CHILD LABOUR</a:t>
            </a:r>
            <a:endParaRPr/>
          </a:p>
          <a:p>
            <a:pPr marL="0" lvl="0" indent="0" algn="l" rtl="0">
              <a:lnSpc>
                <a:spcPct val="90000"/>
              </a:lnSpc>
              <a:spcBef>
                <a:spcPts val="1000"/>
              </a:spcBef>
              <a:spcAft>
                <a:spcPts val="0"/>
              </a:spcAft>
              <a:buClr>
                <a:schemeClr val="lt1"/>
              </a:buClr>
              <a:buSzPts val="3600"/>
              <a:buNone/>
            </a:pPr>
            <a:endParaRPr/>
          </a:p>
          <a:p>
            <a:pPr marL="0" lvl="0" indent="0" algn="l" rtl="0">
              <a:lnSpc>
                <a:spcPct val="90000"/>
              </a:lnSpc>
              <a:spcBef>
                <a:spcPts val="1000"/>
              </a:spcBef>
              <a:spcAft>
                <a:spcPts val="0"/>
              </a:spcAft>
              <a:buClr>
                <a:schemeClr val="lt1"/>
              </a:buClr>
              <a:buSzPts val="3000"/>
              <a:buNone/>
            </a:pPr>
            <a:r>
              <a:rPr lang="en-GB" sz="3000"/>
              <a:t>STANDARDISED DATA ACROSS HUMANITARIAN CONTEXTS IS NOT AVAILABLE  </a:t>
            </a:r>
            <a:endParaRPr/>
          </a:p>
        </p:txBody>
      </p:sp>
      <p:sp>
        <p:nvSpPr>
          <p:cNvPr id="518" name="Google Shape;518;p19"/>
          <p:cNvSpPr txBox="1">
            <a:spLocks noGrp="1"/>
          </p:cNvSpPr>
          <p:nvPr>
            <p:ph type="body" idx="2"/>
          </p:nvPr>
        </p:nvSpPr>
        <p:spPr>
          <a:xfrm>
            <a:off x="4100513" y="1586933"/>
            <a:ext cx="7300912" cy="39164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SzPts val="2800"/>
              <a:buChar char="•"/>
            </a:pPr>
            <a:r>
              <a:rPr lang="en-GB">
                <a:solidFill>
                  <a:schemeClr val="dk2"/>
                </a:solidFill>
              </a:rPr>
              <a:t>We know: </a:t>
            </a:r>
            <a:endParaRPr/>
          </a:p>
          <a:p>
            <a:pPr marL="685800" lvl="1" indent="-228600" algn="l" rtl="0">
              <a:lnSpc>
                <a:spcPct val="90000"/>
              </a:lnSpc>
              <a:spcBef>
                <a:spcPts val="600"/>
              </a:spcBef>
              <a:spcAft>
                <a:spcPts val="0"/>
              </a:spcAft>
              <a:buSzPts val="2400"/>
              <a:buChar char="•"/>
            </a:pPr>
            <a:r>
              <a:rPr lang="en-GB">
                <a:solidFill>
                  <a:schemeClr val="dk2"/>
                </a:solidFill>
              </a:rPr>
              <a:t>77% higher incidence of child labour in conflict affected countries</a:t>
            </a:r>
            <a:endParaRPr/>
          </a:p>
          <a:p>
            <a:pPr marL="685800" lvl="1" indent="-228600" algn="l" rtl="0">
              <a:lnSpc>
                <a:spcPct val="90000"/>
              </a:lnSpc>
              <a:spcBef>
                <a:spcPts val="600"/>
              </a:spcBef>
              <a:spcAft>
                <a:spcPts val="0"/>
              </a:spcAft>
              <a:buSzPts val="2400"/>
              <a:buChar char="•"/>
            </a:pPr>
            <a:r>
              <a:rPr lang="en-GB">
                <a:solidFill>
                  <a:schemeClr val="dk2"/>
                </a:solidFill>
              </a:rPr>
              <a:t>50% higher incidence of hazardous work in conflict affected countries</a:t>
            </a:r>
            <a:endParaRPr/>
          </a:p>
          <a:p>
            <a:pPr marL="685800" lvl="1" indent="-228600" algn="l" rtl="0">
              <a:lnSpc>
                <a:spcPct val="90000"/>
              </a:lnSpc>
              <a:spcBef>
                <a:spcPts val="600"/>
              </a:spcBef>
              <a:spcAft>
                <a:spcPts val="0"/>
              </a:spcAft>
              <a:buSzPts val="2400"/>
              <a:buChar char="•"/>
            </a:pPr>
            <a:r>
              <a:rPr lang="en-GB">
                <a:solidFill>
                  <a:schemeClr val="dk2"/>
                </a:solidFill>
              </a:rPr>
              <a:t>The nature of children’s work often becomes more hazardous in humanitarian crisis </a:t>
            </a:r>
            <a:endParaRPr/>
          </a:p>
          <a:p>
            <a:pPr marL="228600" lvl="0" indent="-50800" algn="l" rtl="0">
              <a:lnSpc>
                <a:spcPct val="90000"/>
              </a:lnSpc>
              <a:spcBef>
                <a:spcPts val="1000"/>
              </a:spcBef>
              <a:spcAft>
                <a:spcPts val="0"/>
              </a:spcAft>
              <a:buClr>
                <a:schemeClr val="accent1"/>
              </a:buClr>
              <a:buSzPts val="2800"/>
              <a:buNone/>
            </a:pPr>
            <a:endParaRPr/>
          </a:p>
        </p:txBody>
      </p:sp>
      <p:graphicFrame>
        <p:nvGraphicFramePr>
          <p:cNvPr id="519" name="Google Shape;519;p19"/>
          <p:cNvGraphicFramePr/>
          <p:nvPr/>
        </p:nvGraphicFramePr>
        <p:xfrm>
          <a:off x="4100513" y="4148667"/>
          <a:ext cx="7562751" cy="270933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2"/>
          <p:cNvSpPr txBox="1">
            <a:spLocks noGrp="1"/>
          </p:cNvSpPr>
          <p:nvPr>
            <p:ph type="body" idx="1"/>
          </p:nvPr>
        </p:nvSpPr>
        <p:spPr>
          <a:xfrm>
            <a:off x="1375731" y="3429000"/>
            <a:ext cx="9440535" cy="21965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None/>
            </a:pPr>
            <a:r>
              <a:rPr lang="en-GB"/>
              <a:t> </a:t>
            </a:r>
            <a:endParaRPr/>
          </a:p>
        </p:txBody>
      </p:sp>
      <p:sp>
        <p:nvSpPr>
          <p:cNvPr id="234" name="Google Shape;234;p2"/>
          <p:cNvSpPr txBox="1">
            <a:spLocks noGrp="1"/>
          </p:cNvSpPr>
          <p:nvPr>
            <p:ph type="body" idx="2"/>
          </p:nvPr>
        </p:nvSpPr>
        <p:spPr>
          <a:xfrm>
            <a:off x="222371" y="885860"/>
            <a:ext cx="11747253" cy="237476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4000"/>
              <a:buNone/>
            </a:pPr>
            <a:r>
              <a:rPr lang="en-GB" sz="4000" b="1"/>
              <a:t>SESSION 2 </a:t>
            </a:r>
            <a:endParaRPr/>
          </a:p>
          <a:p>
            <a:pPr marL="0" lvl="0" indent="0" algn="ctr" rtl="0">
              <a:lnSpc>
                <a:spcPct val="90000"/>
              </a:lnSpc>
              <a:spcBef>
                <a:spcPts val="1000"/>
              </a:spcBef>
              <a:spcAft>
                <a:spcPts val="0"/>
              </a:spcAft>
              <a:buClr>
                <a:schemeClr val="lt1"/>
              </a:buClr>
              <a:buSzPts val="4000"/>
              <a:buNone/>
            </a:pPr>
            <a:r>
              <a:rPr lang="en-GB" sz="4000" b="1"/>
              <a:t>FOUNDATIONAL KNOWLEDGE REVIEW</a:t>
            </a:r>
            <a:endParaRPr sz="40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20"/>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accent1"/>
              </a:buClr>
              <a:buSzPts val="2800"/>
              <a:buNone/>
            </a:pPr>
            <a:endParaRPr/>
          </a:p>
          <a:p>
            <a:pPr marL="228600" lvl="0" indent="-50800" algn="l" rtl="0">
              <a:lnSpc>
                <a:spcPct val="90000"/>
              </a:lnSpc>
              <a:spcBef>
                <a:spcPts val="1000"/>
              </a:spcBef>
              <a:spcAft>
                <a:spcPts val="0"/>
              </a:spcAft>
              <a:buClr>
                <a:schemeClr val="accent1"/>
              </a:buClr>
              <a:buSzPts val="2800"/>
              <a:buNone/>
            </a:pPr>
            <a:endParaRPr/>
          </a:p>
        </p:txBody>
      </p:sp>
      <p:sp>
        <p:nvSpPr>
          <p:cNvPr id="526" name="Google Shape;526;p20"/>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600"/>
              <a:buNone/>
            </a:pPr>
            <a:r>
              <a:rPr lang="en-GB"/>
              <a:t>IMPACT OF CRISIS ON CHILD LABOUR </a:t>
            </a:r>
            <a:endParaRPr/>
          </a:p>
          <a:p>
            <a:pPr marL="0" lvl="0" indent="0" algn="l" rtl="0">
              <a:lnSpc>
                <a:spcPct val="90000"/>
              </a:lnSpc>
              <a:spcBef>
                <a:spcPts val="1000"/>
              </a:spcBef>
              <a:spcAft>
                <a:spcPts val="0"/>
              </a:spcAft>
              <a:buClr>
                <a:schemeClr val="lt1"/>
              </a:buClr>
              <a:buSzPts val="3600"/>
              <a:buNone/>
            </a:pPr>
            <a:endParaRPr/>
          </a:p>
          <a:p>
            <a:pPr marL="0" lvl="0" indent="0" algn="l" rtl="0">
              <a:lnSpc>
                <a:spcPct val="90000"/>
              </a:lnSpc>
              <a:spcBef>
                <a:spcPts val="1000"/>
              </a:spcBef>
              <a:spcAft>
                <a:spcPts val="0"/>
              </a:spcAft>
              <a:buClr>
                <a:schemeClr val="lt1"/>
              </a:buClr>
              <a:buSzPts val="3600"/>
              <a:buNone/>
            </a:pPr>
            <a:endParaRPr/>
          </a:p>
        </p:txBody>
      </p:sp>
      <p:sp>
        <p:nvSpPr>
          <p:cNvPr id="527" name="Google Shape;527;p20"/>
          <p:cNvSpPr txBox="1"/>
          <p:nvPr/>
        </p:nvSpPr>
        <p:spPr>
          <a:xfrm>
            <a:off x="4100513" y="501395"/>
            <a:ext cx="7300912" cy="5059649"/>
          </a:xfrm>
          <a:prstGeom prst="rect">
            <a:avLst/>
          </a:prstGeom>
          <a:noFill/>
          <a:ln>
            <a:noFill/>
          </a:ln>
        </p:spPr>
        <p:txBody>
          <a:bodyPr spcFirstLastPara="1" wrap="square" lIns="91425" tIns="45700" rIns="91425" bIns="45700" anchor="t" anchorCtr="0">
            <a:normAutofit fontScale="85000" lnSpcReduction="20000"/>
          </a:bodyPr>
          <a:lstStyle/>
          <a:p>
            <a:pPr marL="0" marR="0" lvl="0" indent="0" algn="l" rtl="0">
              <a:lnSpc>
                <a:spcPct val="90000"/>
              </a:lnSpc>
              <a:spcBef>
                <a:spcPts val="0"/>
              </a:spcBef>
              <a:spcAft>
                <a:spcPts val="0"/>
              </a:spcAft>
              <a:buClr>
                <a:schemeClr val="accent1"/>
              </a:buClr>
              <a:buSzPct val="100000"/>
              <a:buFont typeface="Arial"/>
              <a:buNone/>
            </a:pPr>
            <a:r>
              <a:rPr lang="en-GB" sz="4100" b="1" dirty="0">
                <a:solidFill>
                  <a:schemeClr val="accent1"/>
                </a:solidFill>
                <a:latin typeface="Helvetica Neue"/>
                <a:ea typeface="Helvetica Neue"/>
                <a:cs typeface="Helvetica Neue"/>
                <a:sym typeface="Helvetica Neue"/>
              </a:rPr>
              <a:t>HUMANITARIAN CRISES:</a:t>
            </a:r>
            <a:endParaRPr dirty="0"/>
          </a:p>
          <a:p>
            <a:pPr marL="0" marR="0" lvl="0" indent="0" algn="l" rtl="0">
              <a:lnSpc>
                <a:spcPct val="90000"/>
              </a:lnSpc>
              <a:spcBef>
                <a:spcPts val="1600"/>
              </a:spcBef>
              <a:spcAft>
                <a:spcPts val="0"/>
              </a:spcAft>
              <a:buClr>
                <a:schemeClr val="accent1"/>
              </a:buClr>
              <a:buSzPct val="100000"/>
              <a:buFont typeface="Arial"/>
              <a:buNone/>
            </a:pPr>
            <a:endParaRPr sz="2800" b="1" dirty="0">
              <a:solidFill>
                <a:schemeClr val="accent1"/>
              </a:solidFill>
              <a:latin typeface="Helvetica Neue"/>
              <a:ea typeface="Helvetica Neue"/>
              <a:cs typeface="Helvetica Neue"/>
              <a:sym typeface="Helvetica Neue"/>
            </a:endParaRPr>
          </a:p>
          <a:p>
            <a:pPr marL="457200" marR="0" lvl="0" indent="-457200" algn="l" rtl="0">
              <a:lnSpc>
                <a:spcPct val="90000"/>
              </a:lnSpc>
              <a:spcBef>
                <a:spcPts val="1600"/>
              </a:spcBef>
              <a:spcAft>
                <a:spcPts val="0"/>
              </a:spcAft>
              <a:buClr>
                <a:schemeClr val="accent1"/>
              </a:buClr>
              <a:buSzPct val="100000"/>
              <a:buFont typeface="Arial"/>
              <a:buChar char="•"/>
            </a:pPr>
            <a:r>
              <a:rPr lang="en-GB" sz="4100" dirty="0">
                <a:solidFill>
                  <a:schemeClr val="dk1"/>
                </a:solidFill>
                <a:latin typeface="Helvetica Neue"/>
                <a:ea typeface="Helvetica Neue"/>
                <a:cs typeface="Helvetica Neue"/>
                <a:sym typeface="Helvetica Neue"/>
              </a:rPr>
              <a:t>Creates new child labour risk factors </a:t>
            </a:r>
            <a:endParaRPr dirty="0"/>
          </a:p>
          <a:p>
            <a:pPr marL="457200" marR="0" lvl="0" indent="-457200" algn="l" rtl="0">
              <a:lnSpc>
                <a:spcPct val="90000"/>
              </a:lnSpc>
              <a:spcBef>
                <a:spcPts val="1600"/>
              </a:spcBef>
              <a:spcAft>
                <a:spcPts val="0"/>
              </a:spcAft>
              <a:buClr>
                <a:schemeClr val="accent1"/>
              </a:buClr>
              <a:buSzPct val="100000"/>
              <a:buFont typeface="Arial"/>
              <a:buChar char="•"/>
            </a:pPr>
            <a:r>
              <a:rPr lang="en-GB" sz="4100" dirty="0">
                <a:solidFill>
                  <a:schemeClr val="dk1"/>
                </a:solidFill>
                <a:latin typeface="Helvetica Neue"/>
                <a:ea typeface="Helvetica Neue"/>
                <a:cs typeface="Helvetica Neue"/>
                <a:sym typeface="Helvetica Neue"/>
              </a:rPr>
              <a:t>Exacerbates existing child labour risks </a:t>
            </a:r>
            <a:endParaRPr dirty="0"/>
          </a:p>
          <a:p>
            <a:pPr marL="457200" marR="0" lvl="0" indent="-457200" algn="l" rtl="0">
              <a:lnSpc>
                <a:spcPct val="90000"/>
              </a:lnSpc>
              <a:spcBef>
                <a:spcPts val="1600"/>
              </a:spcBef>
              <a:spcAft>
                <a:spcPts val="0"/>
              </a:spcAft>
              <a:buClr>
                <a:schemeClr val="accent1"/>
              </a:buClr>
              <a:buSzPct val="100000"/>
              <a:buFont typeface="Arial"/>
              <a:buChar char="•"/>
            </a:pPr>
            <a:r>
              <a:rPr lang="en-GB" sz="4100" dirty="0">
                <a:solidFill>
                  <a:schemeClr val="dk1"/>
                </a:solidFill>
                <a:latin typeface="Helvetica Neue"/>
                <a:ea typeface="Helvetica Neue"/>
                <a:cs typeface="Helvetica Neue"/>
                <a:sym typeface="Helvetica Neue"/>
              </a:rPr>
              <a:t>Changes and undermines children’s protective environment and the systems and mechanisms that prevent and protect children from child labour </a:t>
            </a:r>
            <a:endParaRPr dirty="0"/>
          </a:p>
          <a:p>
            <a:pPr marL="228600" marR="0" lvl="0" indent="-77470" algn="l" rtl="0">
              <a:lnSpc>
                <a:spcPct val="90000"/>
              </a:lnSpc>
              <a:spcBef>
                <a:spcPts val="1600"/>
              </a:spcBef>
              <a:spcAft>
                <a:spcPts val="0"/>
              </a:spcAft>
              <a:buClr>
                <a:schemeClr val="accent1"/>
              </a:buClr>
              <a:buSzPct val="100000"/>
              <a:buFont typeface="Arial"/>
              <a:buNone/>
            </a:pPr>
            <a:endParaRPr sz="2800" dirty="0">
              <a:solidFill>
                <a:schemeClr val="dk1"/>
              </a:solidFill>
              <a:latin typeface="Helvetica Neue"/>
              <a:ea typeface="Helvetica Neue"/>
              <a:cs typeface="Helvetica Neue"/>
              <a:sym typeface="Helvetica Neue"/>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21"/>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026794"/>
              </a:buClr>
              <a:buSzPct val="100000"/>
              <a:buNone/>
            </a:pPr>
            <a:r>
              <a:rPr lang="en-GB"/>
              <a:t>LOCAL/NATIONAL/REGIONAL CHILD LABOUR STATS AND IMPACT OF HUMANITARIAN CRISIS - TO BE CONTEXTUALISED LOCALLY  </a:t>
            </a:r>
            <a:endParaRPr/>
          </a:p>
        </p:txBody>
      </p:sp>
      <p:sp>
        <p:nvSpPr>
          <p:cNvPr id="534" name="Google Shape;534;p21"/>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accent1"/>
              </a:buClr>
              <a:buSzPts val="2800"/>
              <a:buNone/>
            </a:pPr>
            <a:endParaRPr/>
          </a:p>
        </p:txBody>
      </p:sp>
      <p:sp>
        <p:nvSpPr>
          <p:cNvPr id="535" name="Google Shape;535;p21"/>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600"/>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22"/>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026794"/>
              </a:buClr>
              <a:buSzPct val="100000"/>
              <a:buNone/>
            </a:pPr>
            <a:r>
              <a:rPr lang="en-GB"/>
              <a:t>LOCAL/NATIONAL/REGIONAL CHILD LABOUR STATS AND IMPACT OF HUMANITARIAN CRISIS - TO BE CONTEXTUALISED LOCALLY  </a:t>
            </a:r>
            <a:endParaRPr/>
          </a:p>
        </p:txBody>
      </p:sp>
      <p:sp>
        <p:nvSpPr>
          <p:cNvPr id="542" name="Google Shape;542;p22"/>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accent1"/>
              </a:buClr>
              <a:buSzPts val="2800"/>
              <a:buNone/>
            </a:pPr>
            <a:endParaRPr/>
          </a:p>
        </p:txBody>
      </p:sp>
      <p:sp>
        <p:nvSpPr>
          <p:cNvPr id="543" name="Google Shape;543;p22"/>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600"/>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23"/>
          <p:cNvSpPr txBox="1">
            <a:spLocks noGrp="1"/>
          </p:cNvSpPr>
          <p:nvPr>
            <p:ph type="title"/>
          </p:nvPr>
        </p:nvSpPr>
        <p:spPr>
          <a:xfrm>
            <a:off x="656023" y="365125"/>
            <a:ext cx="8875435"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accent3"/>
              </a:buClr>
              <a:buSzPct val="100000"/>
              <a:buFont typeface="Helvetica Neue"/>
              <a:buNone/>
            </a:pPr>
            <a:r>
              <a:rPr lang="en-GB" dirty="0"/>
              <a:t>OPTIONAL ACTIVITY: </a:t>
            </a:r>
            <a:r>
              <a:rPr lang="en-GB" dirty="0">
                <a:solidFill>
                  <a:srgbClr val="97467D"/>
                </a:solidFill>
              </a:rPr>
              <a:t>IDENTIFY THE IMPACT OF CRISIS ON CHILD LABOUR IN THE CONTEXT  </a:t>
            </a:r>
            <a:endParaRPr dirty="0"/>
          </a:p>
        </p:txBody>
      </p:sp>
      <p:sp>
        <p:nvSpPr>
          <p:cNvPr id="550" name="Google Shape;550;p23"/>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p>
            <a:pPr marL="495300" lvl="0" indent="-495300" algn="l" rtl="0">
              <a:lnSpc>
                <a:spcPct val="90000"/>
              </a:lnSpc>
              <a:spcBef>
                <a:spcPts val="0"/>
              </a:spcBef>
              <a:spcAft>
                <a:spcPts val="0"/>
              </a:spcAft>
              <a:buSzPts val="2800"/>
              <a:buFont typeface="Noto Sans Symbols"/>
              <a:buChar char="❑"/>
            </a:pPr>
            <a:r>
              <a:rPr lang="en-GB" dirty="0"/>
              <a:t>How has crisis impacted scale, severity, and urgency of child labour?</a:t>
            </a:r>
            <a:endParaRPr dirty="0"/>
          </a:p>
          <a:p>
            <a:pPr marL="495300" lvl="0" indent="-495300" algn="l" rtl="0">
              <a:lnSpc>
                <a:spcPct val="90000"/>
              </a:lnSpc>
              <a:spcBef>
                <a:spcPts val="1000"/>
              </a:spcBef>
              <a:spcAft>
                <a:spcPts val="0"/>
              </a:spcAft>
              <a:buSzPts val="2800"/>
              <a:buFont typeface="Noto Sans Symbols"/>
              <a:buChar char="❑"/>
            </a:pPr>
            <a:r>
              <a:rPr lang="en-GB" dirty="0"/>
              <a:t>How has crisis changed circumstances for children who worked prior to the crisis?</a:t>
            </a:r>
            <a:endParaRPr dirty="0"/>
          </a:p>
          <a:p>
            <a:pPr marL="495300" lvl="0" indent="-495300" algn="l" rtl="0">
              <a:lnSpc>
                <a:spcPct val="90000"/>
              </a:lnSpc>
              <a:spcBef>
                <a:spcPts val="1000"/>
              </a:spcBef>
              <a:spcAft>
                <a:spcPts val="0"/>
              </a:spcAft>
              <a:buSzPts val="2800"/>
              <a:buFont typeface="Noto Sans Symbols"/>
              <a:buChar char="❑"/>
            </a:pPr>
            <a:r>
              <a:rPr lang="en-GB" dirty="0"/>
              <a:t>Are there new or more dangerous child labour risks present (e.g., longer hours/dangerous types of work, etc.)</a:t>
            </a:r>
            <a:endParaRPr dirty="0"/>
          </a:p>
          <a:p>
            <a:pPr marL="495300" lvl="0" indent="-495300" algn="l" rtl="0">
              <a:lnSpc>
                <a:spcPct val="90000"/>
              </a:lnSpc>
              <a:spcBef>
                <a:spcPts val="1000"/>
              </a:spcBef>
              <a:spcAft>
                <a:spcPts val="0"/>
              </a:spcAft>
              <a:buSzPts val="2800"/>
              <a:buFont typeface="Noto Sans Symbols"/>
              <a:buChar char="❑"/>
            </a:pPr>
            <a:r>
              <a:rPr lang="en-GB" dirty="0"/>
              <a:t>How has crisis undermined the protective environment against child labour?</a:t>
            </a:r>
            <a:endParaRPr dirty="0"/>
          </a:p>
          <a:p>
            <a:pPr marL="228600" lvl="0" indent="-50800" algn="l" rtl="0">
              <a:lnSpc>
                <a:spcPct val="90000"/>
              </a:lnSpc>
              <a:spcBef>
                <a:spcPts val="1000"/>
              </a:spcBef>
              <a:spcAft>
                <a:spcPts val="0"/>
              </a:spcAft>
              <a:buClr>
                <a:schemeClr val="accent1"/>
              </a:buClr>
              <a:buSzPts val="2800"/>
              <a:buNone/>
            </a:pPr>
            <a:endParaRPr dirty="0"/>
          </a:p>
        </p:txBody>
      </p:sp>
      <p:pic>
        <p:nvPicPr>
          <p:cNvPr id="551" name="Google Shape;551;p23"/>
          <p:cNvPicPr preferRelativeResize="0"/>
          <p:nvPr/>
        </p:nvPicPr>
        <p:blipFill rotWithShape="1">
          <a:blip r:embed="rId3">
            <a:alphaModFix/>
          </a:blip>
          <a:srcRect/>
          <a:stretch/>
        </p:blipFill>
        <p:spPr>
          <a:xfrm>
            <a:off x="8805243" y="-300494"/>
            <a:ext cx="3386757" cy="3386757"/>
          </a:xfrm>
          <a:prstGeom prst="rect">
            <a:avLst/>
          </a:prstGeom>
          <a:noFill/>
          <a:ln>
            <a:noFill/>
          </a:ln>
        </p:spPr>
      </p:pic>
      <p:sp>
        <p:nvSpPr>
          <p:cNvPr id="552" name="Google Shape;552;p23"/>
          <p:cNvSpPr txBox="1">
            <a:spLocks noGrp="1"/>
          </p:cNvSpPr>
          <p:nvPr>
            <p:ph type="body" idx="1"/>
          </p:nvPr>
        </p:nvSpPr>
        <p:spPr>
          <a:xfrm>
            <a:off x="656022" y="1971675"/>
            <a:ext cx="10820015" cy="48577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1"/>
              </a:buClr>
              <a:buSzPts val="2800"/>
              <a:buNone/>
            </a:pPr>
            <a:r>
              <a:rPr lang="en-GB"/>
              <a:t>In your groups answer the following questions: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24"/>
          <p:cNvSpPr txBox="1">
            <a:spLocks noGrp="1"/>
          </p:cNvSpPr>
          <p:nvPr>
            <p:ph type="title"/>
          </p:nvPr>
        </p:nvSpPr>
        <p:spPr>
          <a:xfrm>
            <a:off x="656023" y="365125"/>
            <a:ext cx="9495367"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accent3"/>
              </a:buClr>
              <a:buSzPct val="100000"/>
              <a:buFont typeface="Helvetica Neue"/>
              <a:buNone/>
            </a:pPr>
            <a:r>
              <a:rPr lang="en-GB"/>
              <a:t>OPTIONAL ACTIVITY: </a:t>
            </a:r>
            <a:r>
              <a:rPr lang="en-GB">
                <a:solidFill>
                  <a:srgbClr val="97467D"/>
                </a:solidFill>
              </a:rPr>
              <a:t>IDENTIFY THE IMPACT OF CRISIS ON CHILD LABOUR IN THE CONTEXT  </a:t>
            </a:r>
            <a:endParaRPr/>
          </a:p>
        </p:txBody>
      </p:sp>
      <p:sp>
        <p:nvSpPr>
          <p:cNvPr id="559" name="Google Shape;559;p24"/>
          <p:cNvSpPr txBox="1">
            <a:spLocks noGrp="1"/>
          </p:cNvSpPr>
          <p:nvPr>
            <p:ph type="body" idx="1"/>
          </p:nvPr>
        </p:nvSpPr>
        <p:spPr>
          <a:xfrm>
            <a:off x="656022" y="1813302"/>
            <a:ext cx="10820015" cy="161569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1"/>
              </a:buClr>
              <a:buSzPts val="2800"/>
              <a:buNone/>
            </a:pPr>
            <a:r>
              <a:rPr lang="en-GB"/>
              <a:t>Supplementary questions depending on participants, context, intended outcome of training: </a:t>
            </a:r>
            <a:endParaRPr/>
          </a:p>
        </p:txBody>
      </p:sp>
      <p:sp>
        <p:nvSpPr>
          <p:cNvPr id="560" name="Google Shape;560;p24"/>
          <p:cNvSpPr txBox="1">
            <a:spLocks noGrp="1"/>
          </p:cNvSpPr>
          <p:nvPr>
            <p:ph type="body" idx="2"/>
          </p:nvPr>
        </p:nvSpPr>
        <p:spPr>
          <a:xfrm>
            <a:off x="656021" y="2851688"/>
            <a:ext cx="10820015" cy="349196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400"/>
              <a:buNone/>
            </a:pPr>
            <a:r>
              <a:rPr lang="en-GB" sz="2400" dirty="0"/>
              <a:t>From your understanding and knowledge of child labour in the context, discuss and answer the following questions:</a:t>
            </a:r>
            <a:endParaRPr sz="2400" dirty="0"/>
          </a:p>
          <a:p>
            <a:pPr marL="896938" lvl="1" indent="-439738" algn="l" rtl="0">
              <a:lnSpc>
                <a:spcPct val="90000"/>
              </a:lnSpc>
              <a:spcBef>
                <a:spcPts val="500"/>
              </a:spcBef>
              <a:spcAft>
                <a:spcPts val="0"/>
              </a:spcAft>
              <a:buSzPts val="2400"/>
              <a:buFont typeface="Noto Sans Symbols"/>
              <a:buChar char="❑"/>
            </a:pPr>
            <a:r>
              <a:rPr lang="en-GB" dirty="0"/>
              <a:t>What are the most common types of work children do in your area? Where do they do it (home, outside the home, street, etc.)? What ages are children engaged in the work? Is any of the work harmful for children? How it is harmful? (For community level participants)</a:t>
            </a:r>
            <a:endParaRPr dirty="0"/>
          </a:p>
          <a:p>
            <a:pPr marL="896938" lvl="1" indent="-439738" algn="l" rtl="0">
              <a:lnSpc>
                <a:spcPct val="90000"/>
              </a:lnSpc>
              <a:spcBef>
                <a:spcPts val="500"/>
              </a:spcBef>
              <a:spcAft>
                <a:spcPts val="0"/>
              </a:spcAft>
              <a:buSzPts val="2400"/>
              <a:buFont typeface="Noto Sans Symbols"/>
              <a:buChar char="❑"/>
            </a:pPr>
            <a:r>
              <a:rPr lang="en-GB" dirty="0"/>
              <a:t>What are the most important changes/impacts that child protection/humanitarian actors should work to address?</a:t>
            </a:r>
            <a:endParaRPr dirty="0"/>
          </a:p>
          <a:p>
            <a:pPr marL="896938" lvl="1" indent="-439738" algn="l" rtl="0">
              <a:lnSpc>
                <a:spcPct val="90000"/>
              </a:lnSpc>
              <a:spcBef>
                <a:spcPts val="500"/>
              </a:spcBef>
              <a:spcAft>
                <a:spcPts val="0"/>
              </a:spcAft>
              <a:buSzPts val="2400"/>
              <a:buFont typeface="Noto Sans Symbols"/>
              <a:buChar char="❑"/>
            </a:pPr>
            <a:r>
              <a:rPr lang="en-GB" dirty="0"/>
              <a:t>Which protection and support structures that exist to protect children from child labour have been impacted significantly and therefore should be a priority in response? </a:t>
            </a:r>
            <a:endParaRPr dirty="0"/>
          </a:p>
        </p:txBody>
      </p:sp>
      <p:pic>
        <p:nvPicPr>
          <p:cNvPr id="561" name="Google Shape;561;p24"/>
          <p:cNvPicPr preferRelativeResize="0"/>
          <p:nvPr/>
        </p:nvPicPr>
        <p:blipFill rotWithShape="1">
          <a:blip r:embed="rId3">
            <a:alphaModFix/>
          </a:blip>
          <a:srcRect/>
          <a:stretch/>
        </p:blipFill>
        <p:spPr>
          <a:xfrm>
            <a:off x="9271241" y="-69071"/>
            <a:ext cx="2920759" cy="292075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25"/>
          <p:cNvSpPr txBox="1">
            <a:spLocks noGrp="1"/>
          </p:cNvSpPr>
          <p:nvPr>
            <p:ph type="body" idx="1"/>
          </p:nvPr>
        </p:nvSpPr>
        <p:spPr>
          <a:xfrm>
            <a:off x="1828006" y="1410264"/>
            <a:ext cx="8535987" cy="62793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4000"/>
              <a:buNone/>
            </a:pPr>
            <a:r>
              <a:rPr lang="en-GB" sz="4000"/>
              <a:t>THE IMPACT OF CHILD LABOUR</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p26"/>
          <p:cNvSpPr txBox="1">
            <a:spLocks noGrp="1"/>
          </p:cNvSpPr>
          <p:nvPr>
            <p:ph type="body" idx="1"/>
          </p:nvPr>
        </p:nvSpPr>
        <p:spPr>
          <a:xfrm>
            <a:off x="4100513" y="808556"/>
            <a:ext cx="7300912" cy="12715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6"/>
              </a:buClr>
              <a:buSzPts val="3200"/>
              <a:buNone/>
            </a:pPr>
            <a:r>
              <a:rPr lang="en-GB"/>
              <a:t>HARMFUL CONSEQUENCES</a:t>
            </a:r>
            <a:endParaRPr/>
          </a:p>
        </p:txBody>
      </p:sp>
      <p:sp>
        <p:nvSpPr>
          <p:cNvPr id="573" name="Google Shape;573;p26"/>
          <p:cNvSpPr txBox="1">
            <a:spLocks noGrp="1"/>
          </p:cNvSpPr>
          <p:nvPr>
            <p:ph type="body" idx="2"/>
          </p:nvPr>
        </p:nvSpPr>
        <p:spPr>
          <a:xfrm>
            <a:off x="4100513" y="1863852"/>
            <a:ext cx="7300912" cy="2914006"/>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SzPts val="2800"/>
              <a:buNone/>
            </a:pPr>
            <a:r>
              <a:rPr lang="en-GB" dirty="0"/>
              <a:t>For children: </a:t>
            </a:r>
            <a:endParaRPr dirty="0"/>
          </a:p>
          <a:p>
            <a:pPr marL="228600" lvl="0" indent="-228600" algn="l" rtl="0">
              <a:lnSpc>
                <a:spcPct val="90000"/>
              </a:lnSpc>
              <a:spcBef>
                <a:spcPts val="1000"/>
              </a:spcBef>
              <a:spcAft>
                <a:spcPts val="0"/>
              </a:spcAft>
              <a:buClr>
                <a:schemeClr val="accent5"/>
              </a:buClr>
              <a:buSzPts val="2400"/>
              <a:buChar char="•"/>
            </a:pPr>
            <a:r>
              <a:rPr lang="en-GB" sz="2400" dirty="0"/>
              <a:t>Physical impacts</a:t>
            </a:r>
            <a:endParaRPr dirty="0"/>
          </a:p>
          <a:p>
            <a:pPr marL="228600" lvl="0" indent="-228600" algn="l" rtl="0">
              <a:lnSpc>
                <a:spcPct val="90000"/>
              </a:lnSpc>
              <a:spcBef>
                <a:spcPts val="1000"/>
              </a:spcBef>
              <a:spcAft>
                <a:spcPts val="0"/>
              </a:spcAft>
              <a:buClr>
                <a:schemeClr val="accent5"/>
              </a:buClr>
              <a:buSzPts val="2400"/>
              <a:buChar char="•"/>
            </a:pPr>
            <a:r>
              <a:rPr lang="en-GB" sz="2400" dirty="0"/>
              <a:t>Psychosocial impacts</a:t>
            </a:r>
            <a:endParaRPr dirty="0"/>
          </a:p>
          <a:p>
            <a:pPr marL="228600" lvl="0" indent="-228600" algn="l" rtl="0">
              <a:lnSpc>
                <a:spcPct val="90000"/>
              </a:lnSpc>
              <a:spcBef>
                <a:spcPts val="1000"/>
              </a:spcBef>
              <a:spcAft>
                <a:spcPts val="0"/>
              </a:spcAft>
              <a:buClr>
                <a:schemeClr val="accent5"/>
              </a:buClr>
              <a:buSzPts val="2400"/>
              <a:buChar char="•"/>
            </a:pPr>
            <a:r>
              <a:rPr lang="en-GB" sz="2400" dirty="0"/>
              <a:t>Educational impacts </a:t>
            </a:r>
            <a:endParaRPr dirty="0"/>
          </a:p>
          <a:p>
            <a:pPr marL="0" lvl="0" indent="0" algn="l" rtl="0">
              <a:lnSpc>
                <a:spcPct val="90000"/>
              </a:lnSpc>
              <a:spcBef>
                <a:spcPts val="1000"/>
              </a:spcBef>
              <a:spcAft>
                <a:spcPts val="0"/>
              </a:spcAft>
              <a:buSzPts val="2400"/>
              <a:buNone/>
            </a:pPr>
            <a:endParaRPr sz="2400" dirty="0"/>
          </a:p>
          <a:p>
            <a:pPr marL="0" lvl="0" indent="0" algn="l" rtl="0">
              <a:lnSpc>
                <a:spcPct val="90000"/>
              </a:lnSpc>
              <a:spcBef>
                <a:spcPts val="1000"/>
              </a:spcBef>
              <a:spcAft>
                <a:spcPts val="0"/>
              </a:spcAft>
              <a:buSzPts val="2800"/>
              <a:buNone/>
            </a:pPr>
            <a:r>
              <a:rPr lang="en-GB" dirty="0"/>
              <a:t>For families </a:t>
            </a:r>
            <a:endParaRPr dirty="0"/>
          </a:p>
          <a:p>
            <a:pPr marL="0" lvl="0" indent="0" algn="l" rtl="0">
              <a:lnSpc>
                <a:spcPct val="90000"/>
              </a:lnSpc>
              <a:spcBef>
                <a:spcPts val="1000"/>
              </a:spcBef>
              <a:spcAft>
                <a:spcPts val="0"/>
              </a:spcAft>
              <a:buSzPts val="2800"/>
              <a:buNone/>
            </a:pPr>
            <a:endParaRPr dirty="0"/>
          </a:p>
          <a:p>
            <a:pPr marL="0" lvl="0" indent="0" algn="l" rtl="0">
              <a:lnSpc>
                <a:spcPct val="90000"/>
              </a:lnSpc>
              <a:spcBef>
                <a:spcPts val="1000"/>
              </a:spcBef>
              <a:spcAft>
                <a:spcPts val="0"/>
              </a:spcAft>
              <a:buSzPts val="2800"/>
              <a:buNone/>
            </a:pPr>
            <a:r>
              <a:rPr lang="en-GB" dirty="0"/>
              <a:t>For communities and societies </a:t>
            </a:r>
            <a:endParaRPr dirty="0"/>
          </a:p>
        </p:txBody>
      </p:sp>
      <p:sp>
        <p:nvSpPr>
          <p:cNvPr id="574" name="Google Shape;574;p26"/>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600"/>
              <a:buNone/>
            </a:pPr>
            <a:r>
              <a:rPr lang="en-GB"/>
              <a:t>THE IMPACT OF CHILD LABOUR ON CHILDREN</a:t>
            </a:r>
            <a:endParaRPr/>
          </a:p>
          <a:p>
            <a:pPr marL="0" lvl="0" indent="0" algn="l" rtl="0">
              <a:lnSpc>
                <a:spcPct val="90000"/>
              </a:lnSpc>
              <a:spcBef>
                <a:spcPts val="1000"/>
              </a:spcBef>
              <a:spcAft>
                <a:spcPts val="0"/>
              </a:spcAft>
              <a:buClr>
                <a:schemeClr val="lt1"/>
              </a:buClr>
              <a:buSzPts val="3600"/>
              <a:buNone/>
            </a:pPr>
            <a:endParaRPr/>
          </a:p>
        </p:txBody>
      </p:sp>
      <p:pic>
        <p:nvPicPr>
          <p:cNvPr id="575" name="Google Shape;575;p26" descr="Neighbourhood"/>
          <p:cNvPicPr preferRelativeResize="0"/>
          <p:nvPr/>
        </p:nvPicPr>
        <p:blipFill rotWithShape="1">
          <a:blip r:embed="rId4">
            <a:alphaModFix/>
          </a:blip>
          <a:srcRect/>
          <a:stretch/>
        </p:blipFill>
        <p:spPr>
          <a:xfrm>
            <a:off x="9997632" y="4413504"/>
            <a:ext cx="914400" cy="914400"/>
          </a:xfrm>
          <a:prstGeom prst="rect">
            <a:avLst/>
          </a:prstGeom>
          <a:noFill/>
          <a:ln>
            <a:noFill/>
          </a:ln>
        </p:spPr>
      </p:pic>
      <p:pic>
        <p:nvPicPr>
          <p:cNvPr id="576" name="Google Shape;576;p26" descr="Address Book"/>
          <p:cNvPicPr preferRelativeResize="0"/>
          <p:nvPr/>
        </p:nvPicPr>
        <p:blipFill rotWithShape="1">
          <a:blip r:embed="rId5">
            <a:alphaModFix/>
          </a:blip>
          <a:srcRect/>
          <a:stretch/>
        </p:blipFill>
        <p:spPr>
          <a:xfrm>
            <a:off x="9268805" y="3314879"/>
            <a:ext cx="914400" cy="914400"/>
          </a:xfrm>
          <a:prstGeom prst="rect">
            <a:avLst/>
          </a:prstGeom>
          <a:noFill/>
          <a:ln>
            <a:noFill/>
          </a:ln>
        </p:spPr>
      </p:pic>
      <p:pic>
        <p:nvPicPr>
          <p:cNvPr id="577" name="Google Shape;577;p26" descr="Right And Left Brain"/>
          <p:cNvPicPr preferRelativeResize="0"/>
          <p:nvPr/>
        </p:nvPicPr>
        <p:blipFill rotWithShape="1">
          <a:blip r:embed="rId6">
            <a:alphaModFix/>
          </a:blip>
          <a:srcRect/>
          <a:stretch/>
        </p:blipFill>
        <p:spPr>
          <a:xfrm>
            <a:off x="8339103" y="2400479"/>
            <a:ext cx="914400" cy="914400"/>
          </a:xfrm>
          <a:prstGeom prst="rect">
            <a:avLst/>
          </a:prstGeom>
          <a:noFill/>
          <a:ln>
            <a:noFill/>
          </a:ln>
        </p:spPr>
      </p:pic>
      <p:pic>
        <p:nvPicPr>
          <p:cNvPr id="578" name="Google Shape;578;p26" descr="Run"/>
          <p:cNvPicPr preferRelativeResize="0"/>
          <p:nvPr/>
        </p:nvPicPr>
        <p:blipFill rotWithShape="1">
          <a:blip r:embed="rId7">
            <a:alphaModFix/>
          </a:blip>
          <a:srcRect/>
          <a:stretch/>
        </p:blipFill>
        <p:spPr>
          <a:xfrm>
            <a:off x="7750969" y="1861936"/>
            <a:ext cx="914400" cy="914400"/>
          </a:xfrm>
          <a:prstGeom prst="rect">
            <a:avLst/>
          </a:prstGeom>
          <a:noFill/>
          <a:ln>
            <a:noFill/>
          </a:ln>
        </p:spPr>
      </p:pic>
      <p:pic>
        <p:nvPicPr>
          <p:cNvPr id="579" name="Google Shape;579;p26"/>
          <p:cNvPicPr preferRelativeResize="0"/>
          <p:nvPr/>
        </p:nvPicPr>
        <p:blipFill rotWithShape="1">
          <a:blip r:embed="rId8">
            <a:alphaModFix/>
          </a:blip>
          <a:srcRect/>
          <a:stretch/>
        </p:blipFill>
        <p:spPr>
          <a:xfrm>
            <a:off x="10467291" y="336956"/>
            <a:ext cx="1440292" cy="943200"/>
          </a:xfrm>
          <a:prstGeom prst="rect">
            <a:avLst/>
          </a:prstGeom>
          <a:noFill/>
          <a:ln>
            <a:noFill/>
          </a:ln>
        </p:spPr>
      </p:pic>
    </p:spTree>
  </p:cSld>
  <p:clrMapOvr>
    <a:masterClrMapping/>
  </p:clrMapOvr>
  <p:extLst>
    <p:ext uri="{6950BFC3-D8DA-4A85-94F7-54DA5524770B}">
      <p188:commentRel xmlns:p188="http://schemas.microsoft.com/office/powerpoint/2018/8/main" r:id="rId3"/>
    </p:ext>
  </p:extLs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27"/>
          <p:cNvSpPr txBox="1">
            <a:spLocks noGrp="1"/>
          </p:cNvSpPr>
          <p:nvPr>
            <p:ph type="body" idx="2"/>
          </p:nvPr>
        </p:nvSpPr>
        <p:spPr>
          <a:xfrm>
            <a:off x="3796900" y="1295954"/>
            <a:ext cx="7724540" cy="4799266"/>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accent5"/>
              </a:buClr>
              <a:buSzPts val="2800"/>
              <a:buChar char="•"/>
            </a:pPr>
            <a:r>
              <a:rPr lang="en-GB" b="1" dirty="0">
                <a:latin typeface="Helvetica Neue"/>
                <a:ea typeface="Helvetica Neue"/>
                <a:cs typeface="Helvetica Neue"/>
                <a:sym typeface="Helvetica Neue"/>
              </a:rPr>
              <a:t>HAZARDS IN THE WORKPLACE: </a:t>
            </a:r>
            <a:r>
              <a:rPr lang="en-GB" dirty="0">
                <a:latin typeface="Helvetica Neue"/>
                <a:ea typeface="Helvetica Neue"/>
                <a:cs typeface="Helvetica Neue"/>
                <a:sym typeface="Helvetica Neue"/>
              </a:rPr>
              <a:t>Biological, chemical, ergonomic, physical, psychological, social, working conditions</a:t>
            </a:r>
            <a:endParaRPr dirty="0"/>
          </a:p>
          <a:p>
            <a:pPr marL="228600" lvl="0" indent="-228600"/>
            <a:r>
              <a:rPr lang="en-GB" b="1" dirty="0"/>
              <a:t>PHYSICAL CONSEQUENCES: </a:t>
            </a:r>
            <a:r>
              <a:rPr lang="en-GB" dirty="0"/>
              <a:t>Illness (short and long term), injury, impairment, physical strain, death from physical strain, violence and abuse, STIs, drug dependency, mental health problems </a:t>
            </a:r>
            <a:endParaRPr dirty="0"/>
          </a:p>
          <a:p>
            <a:pPr marL="228600" lvl="0" indent="-228600" algn="l" rtl="0">
              <a:lnSpc>
                <a:spcPct val="90000"/>
              </a:lnSpc>
              <a:spcBef>
                <a:spcPts val="1000"/>
              </a:spcBef>
              <a:spcAft>
                <a:spcPts val="0"/>
              </a:spcAft>
              <a:buClr>
                <a:schemeClr val="accent5"/>
              </a:buClr>
              <a:buSzPts val="2800"/>
              <a:buChar char="•"/>
            </a:pPr>
            <a:r>
              <a:rPr lang="en-GB" b="1" dirty="0"/>
              <a:t>CHILDREN ARE MORE VULNERABLE THAN ADULTS: </a:t>
            </a:r>
            <a:r>
              <a:rPr lang="en-GB" dirty="0"/>
              <a:t>Size, age, stage of physical development, energy, fluid and sleep requirements, cognition and behaviour</a:t>
            </a:r>
            <a:endParaRPr dirty="0"/>
          </a:p>
          <a:p>
            <a:pPr marL="228600" lvl="0" indent="-76200" algn="l" rtl="0">
              <a:lnSpc>
                <a:spcPct val="90000"/>
              </a:lnSpc>
              <a:spcBef>
                <a:spcPts val="1000"/>
              </a:spcBef>
              <a:spcAft>
                <a:spcPts val="0"/>
              </a:spcAft>
              <a:buClr>
                <a:schemeClr val="accent5"/>
              </a:buClr>
              <a:buSzPts val="2400"/>
              <a:buNone/>
            </a:pPr>
            <a:endParaRPr sz="2400" dirty="0"/>
          </a:p>
          <a:p>
            <a:pPr marL="228600" lvl="0" indent="-76200" algn="l" rtl="0">
              <a:lnSpc>
                <a:spcPct val="90000"/>
              </a:lnSpc>
              <a:spcBef>
                <a:spcPts val="1000"/>
              </a:spcBef>
              <a:spcAft>
                <a:spcPts val="0"/>
              </a:spcAft>
              <a:buClr>
                <a:schemeClr val="accent5"/>
              </a:buClr>
              <a:buSzPts val="2400"/>
              <a:buNone/>
            </a:pPr>
            <a:endParaRPr sz="2400" b="1" dirty="0"/>
          </a:p>
          <a:p>
            <a:pPr marL="228600" lvl="0" indent="-76200" algn="l" rtl="0">
              <a:lnSpc>
                <a:spcPct val="90000"/>
              </a:lnSpc>
              <a:spcBef>
                <a:spcPts val="1000"/>
              </a:spcBef>
              <a:spcAft>
                <a:spcPts val="0"/>
              </a:spcAft>
              <a:buClr>
                <a:schemeClr val="accent5"/>
              </a:buClr>
              <a:buSzPts val="2400"/>
              <a:buNone/>
            </a:pPr>
            <a:endParaRPr sz="2400" b="1" dirty="0"/>
          </a:p>
          <a:p>
            <a:pPr marL="228600" lvl="0" indent="-76200" algn="l" rtl="0">
              <a:lnSpc>
                <a:spcPct val="90000"/>
              </a:lnSpc>
              <a:spcBef>
                <a:spcPts val="1000"/>
              </a:spcBef>
              <a:spcAft>
                <a:spcPts val="0"/>
              </a:spcAft>
              <a:buClr>
                <a:schemeClr val="accent5"/>
              </a:buClr>
              <a:buSzPts val="2400"/>
              <a:buNone/>
            </a:pPr>
            <a:endParaRPr sz="2400" dirty="0"/>
          </a:p>
          <a:p>
            <a:pPr marL="228600" lvl="0" indent="-76200" algn="l" rtl="0">
              <a:lnSpc>
                <a:spcPct val="90000"/>
              </a:lnSpc>
              <a:spcBef>
                <a:spcPts val="1000"/>
              </a:spcBef>
              <a:spcAft>
                <a:spcPts val="0"/>
              </a:spcAft>
              <a:buClr>
                <a:schemeClr val="accent5"/>
              </a:buClr>
              <a:buSzPts val="2400"/>
              <a:buNone/>
            </a:pPr>
            <a:endParaRPr sz="2400" dirty="0"/>
          </a:p>
          <a:p>
            <a:pPr marL="228600" lvl="0" indent="-76200" algn="l" rtl="0">
              <a:lnSpc>
                <a:spcPct val="90000"/>
              </a:lnSpc>
              <a:spcBef>
                <a:spcPts val="1000"/>
              </a:spcBef>
              <a:spcAft>
                <a:spcPts val="0"/>
              </a:spcAft>
              <a:buClr>
                <a:schemeClr val="accent5"/>
              </a:buClr>
              <a:buSzPts val="2400"/>
              <a:buNone/>
            </a:pPr>
            <a:endParaRPr sz="2400" dirty="0"/>
          </a:p>
          <a:p>
            <a:pPr marL="0" lvl="0" indent="0" algn="l" rtl="0">
              <a:lnSpc>
                <a:spcPct val="90000"/>
              </a:lnSpc>
              <a:spcBef>
                <a:spcPts val="1000"/>
              </a:spcBef>
              <a:spcAft>
                <a:spcPts val="0"/>
              </a:spcAft>
              <a:buSzPts val="2400"/>
              <a:buNone/>
            </a:pPr>
            <a:endParaRPr sz="2400" b="1" dirty="0"/>
          </a:p>
          <a:p>
            <a:pPr marL="228600" lvl="0" indent="-76200" algn="l" rtl="0">
              <a:lnSpc>
                <a:spcPct val="90000"/>
              </a:lnSpc>
              <a:spcBef>
                <a:spcPts val="1000"/>
              </a:spcBef>
              <a:spcAft>
                <a:spcPts val="0"/>
              </a:spcAft>
              <a:buClr>
                <a:schemeClr val="accent5"/>
              </a:buClr>
              <a:buSzPts val="2400"/>
              <a:buNone/>
            </a:pPr>
            <a:endParaRPr sz="2400" dirty="0"/>
          </a:p>
          <a:p>
            <a:pPr marL="228600" lvl="0" indent="-76200" algn="l" rtl="0">
              <a:lnSpc>
                <a:spcPct val="90000"/>
              </a:lnSpc>
              <a:spcBef>
                <a:spcPts val="1000"/>
              </a:spcBef>
              <a:spcAft>
                <a:spcPts val="0"/>
              </a:spcAft>
              <a:buClr>
                <a:schemeClr val="accent5"/>
              </a:buClr>
              <a:buSzPts val="2400"/>
              <a:buNone/>
            </a:pPr>
            <a:endParaRPr sz="2400" dirty="0"/>
          </a:p>
        </p:txBody>
      </p:sp>
      <p:sp>
        <p:nvSpPr>
          <p:cNvPr id="586" name="Google Shape;586;p27"/>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600"/>
              <a:buNone/>
            </a:pPr>
            <a:r>
              <a:rPr lang="en-GB"/>
              <a:t>THE IMPACT OF CHILD LABOUR ON CHILDREN</a:t>
            </a:r>
            <a:endParaRPr/>
          </a:p>
          <a:p>
            <a:pPr marL="0" lvl="0" indent="0" algn="l" rtl="0">
              <a:lnSpc>
                <a:spcPct val="90000"/>
              </a:lnSpc>
              <a:spcBef>
                <a:spcPts val="1000"/>
              </a:spcBef>
              <a:spcAft>
                <a:spcPts val="0"/>
              </a:spcAft>
              <a:buClr>
                <a:schemeClr val="lt1"/>
              </a:buClr>
              <a:buSzPts val="3600"/>
              <a:buNone/>
            </a:pPr>
            <a:endParaRPr/>
          </a:p>
        </p:txBody>
      </p:sp>
      <p:pic>
        <p:nvPicPr>
          <p:cNvPr id="587" name="Google Shape;587;p27"/>
          <p:cNvPicPr preferRelativeResize="0"/>
          <p:nvPr/>
        </p:nvPicPr>
        <p:blipFill rotWithShape="1">
          <a:blip r:embed="rId3">
            <a:alphaModFix/>
          </a:blip>
          <a:srcRect/>
          <a:stretch/>
        </p:blipFill>
        <p:spPr>
          <a:xfrm>
            <a:off x="10467291" y="158033"/>
            <a:ext cx="1440292" cy="943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8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8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Google Shape;593;p28"/>
          <p:cNvSpPr txBox="1">
            <a:spLocks noGrp="1"/>
          </p:cNvSpPr>
          <p:nvPr>
            <p:ph type="body" idx="2"/>
          </p:nvPr>
        </p:nvSpPr>
        <p:spPr>
          <a:xfrm>
            <a:off x="4005180" y="823514"/>
            <a:ext cx="7602620" cy="4799266"/>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SzPts val="2800"/>
              <a:buFont typeface="Arial"/>
              <a:buChar char="•"/>
            </a:pPr>
            <a:r>
              <a:rPr lang="en-GB" b="1"/>
              <a:t>PSYCHOSOCIAL FACTORS AND PSYCHOSOCIAL CONSEQUENCES  </a:t>
            </a:r>
            <a:endParaRPr/>
          </a:p>
          <a:p>
            <a:pPr marL="228600" lvl="0" indent="-228600" algn="l" rtl="0">
              <a:lnSpc>
                <a:spcPct val="100000"/>
              </a:lnSpc>
              <a:spcBef>
                <a:spcPts val="1000"/>
              </a:spcBef>
              <a:spcAft>
                <a:spcPts val="0"/>
              </a:spcAft>
              <a:buSzPts val="2800"/>
              <a:buFont typeface="Arial"/>
              <a:buChar char="•"/>
            </a:pPr>
            <a:r>
              <a:rPr lang="en-GB" b="1"/>
              <a:t>EDUCATIONAL IMPACTS: </a:t>
            </a:r>
            <a:r>
              <a:rPr lang="en-GB"/>
              <a:t>Affects performance, delays development, limits decent work prospects</a:t>
            </a:r>
            <a:endParaRPr/>
          </a:p>
          <a:p>
            <a:pPr marL="228600" lvl="0" indent="-228600" algn="l" rtl="0">
              <a:lnSpc>
                <a:spcPct val="100000"/>
              </a:lnSpc>
              <a:spcBef>
                <a:spcPts val="1000"/>
              </a:spcBef>
              <a:spcAft>
                <a:spcPts val="0"/>
              </a:spcAft>
              <a:buSzPts val="2800"/>
              <a:buFont typeface="Arial"/>
              <a:buChar char="•"/>
            </a:pPr>
            <a:r>
              <a:rPr lang="en-GB" b="1"/>
              <a:t>COMMUNITY AND SOCIETAL IMPACTS: </a:t>
            </a:r>
            <a:r>
              <a:rPr lang="en-GB"/>
              <a:t>Harms economic recovery/development, decent work, human capital, gender equity, youth employment, public services</a:t>
            </a:r>
            <a:endParaRPr/>
          </a:p>
          <a:p>
            <a:pPr marL="228600" lvl="0" indent="-228600" algn="l" rtl="0">
              <a:lnSpc>
                <a:spcPct val="100000"/>
              </a:lnSpc>
              <a:spcBef>
                <a:spcPts val="1000"/>
              </a:spcBef>
              <a:spcAft>
                <a:spcPts val="0"/>
              </a:spcAft>
              <a:buSzPts val="2800"/>
              <a:buFont typeface="Arial"/>
              <a:buChar char="•"/>
            </a:pPr>
            <a:r>
              <a:rPr lang="en-GB" b="1"/>
              <a:t>POSITIVE IMPACTS OF CHILDREN’S WORK?</a:t>
            </a:r>
            <a:endParaRPr/>
          </a:p>
          <a:p>
            <a:pPr marL="228600" lvl="0" indent="-76200" algn="l" rtl="0">
              <a:lnSpc>
                <a:spcPct val="90000"/>
              </a:lnSpc>
              <a:spcBef>
                <a:spcPts val="1000"/>
              </a:spcBef>
              <a:spcAft>
                <a:spcPts val="0"/>
              </a:spcAft>
              <a:buClr>
                <a:schemeClr val="accent5"/>
              </a:buClr>
              <a:buSzPts val="2400"/>
              <a:buNone/>
            </a:pPr>
            <a:endParaRPr sz="2400"/>
          </a:p>
          <a:p>
            <a:pPr marL="228600" lvl="0" indent="-76200" algn="l" rtl="0">
              <a:lnSpc>
                <a:spcPct val="90000"/>
              </a:lnSpc>
              <a:spcBef>
                <a:spcPts val="1000"/>
              </a:spcBef>
              <a:spcAft>
                <a:spcPts val="0"/>
              </a:spcAft>
              <a:buClr>
                <a:schemeClr val="accent5"/>
              </a:buClr>
              <a:buSzPts val="2400"/>
              <a:buNone/>
            </a:pPr>
            <a:endParaRPr sz="2400" b="1"/>
          </a:p>
          <a:p>
            <a:pPr marL="228600" lvl="0" indent="-76200" algn="l" rtl="0">
              <a:lnSpc>
                <a:spcPct val="90000"/>
              </a:lnSpc>
              <a:spcBef>
                <a:spcPts val="1000"/>
              </a:spcBef>
              <a:spcAft>
                <a:spcPts val="0"/>
              </a:spcAft>
              <a:buClr>
                <a:schemeClr val="accent5"/>
              </a:buClr>
              <a:buSzPts val="2400"/>
              <a:buNone/>
            </a:pPr>
            <a:endParaRPr sz="2400" b="1"/>
          </a:p>
          <a:p>
            <a:pPr marL="228600" lvl="0" indent="-76200" algn="l" rtl="0">
              <a:lnSpc>
                <a:spcPct val="90000"/>
              </a:lnSpc>
              <a:spcBef>
                <a:spcPts val="1000"/>
              </a:spcBef>
              <a:spcAft>
                <a:spcPts val="0"/>
              </a:spcAft>
              <a:buClr>
                <a:schemeClr val="accent5"/>
              </a:buClr>
              <a:buSzPts val="2400"/>
              <a:buNone/>
            </a:pPr>
            <a:endParaRPr sz="2400"/>
          </a:p>
          <a:p>
            <a:pPr marL="228600" lvl="0" indent="-76200" algn="l" rtl="0">
              <a:lnSpc>
                <a:spcPct val="90000"/>
              </a:lnSpc>
              <a:spcBef>
                <a:spcPts val="1000"/>
              </a:spcBef>
              <a:spcAft>
                <a:spcPts val="0"/>
              </a:spcAft>
              <a:buClr>
                <a:schemeClr val="accent5"/>
              </a:buClr>
              <a:buSzPts val="2400"/>
              <a:buNone/>
            </a:pPr>
            <a:endParaRPr sz="2400"/>
          </a:p>
          <a:p>
            <a:pPr marL="228600" lvl="0" indent="-76200" algn="l" rtl="0">
              <a:lnSpc>
                <a:spcPct val="90000"/>
              </a:lnSpc>
              <a:spcBef>
                <a:spcPts val="1000"/>
              </a:spcBef>
              <a:spcAft>
                <a:spcPts val="0"/>
              </a:spcAft>
              <a:buClr>
                <a:schemeClr val="accent5"/>
              </a:buClr>
              <a:buSzPts val="2400"/>
              <a:buNone/>
            </a:pPr>
            <a:endParaRPr sz="2400"/>
          </a:p>
          <a:p>
            <a:pPr marL="0" lvl="0" indent="0" algn="l" rtl="0">
              <a:lnSpc>
                <a:spcPct val="90000"/>
              </a:lnSpc>
              <a:spcBef>
                <a:spcPts val="1000"/>
              </a:spcBef>
              <a:spcAft>
                <a:spcPts val="0"/>
              </a:spcAft>
              <a:buSzPts val="2400"/>
              <a:buNone/>
            </a:pPr>
            <a:endParaRPr sz="2400" b="1"/>
          </a:p>
          <a:p>
            <a:pPr marL="228600" lvl="0" indent="-76200" algn="l" rtl="0">
              <a:lnSpc>
                <a:spcPct val="90000"/>
              </a:lnSpc>
              <a:spcBef>
                <a:spcPts val="1000"/>
              </a:spcBef>
              <a:spcAft>
                <a:spcPts val="0"/>
              </a:spcAft>
              <a:buClr>
                <a:schemeClr val="accent5"/>
              </a:buClr>
              <a:buSzPts val="2400"/>
              <a:buNone/>
            </a:pPr>
            <a:endParaRPr sz="2400"/>
          </a:p>
          <a:p>
            <a:pPr marL="228600" lvl="0" indent="-76200" algn="l" rtl="0">
              <a:lnSpc>
                <a:spcPct val="90000"/>
              </a:lnSpc>
              <a:spcBef>
                <a:spcPts val="1000"/>
              </a:spcBef>
              <a:spcAft>
                <a:spcPts val="0"/>
              </a:spcAft>
              <a:buClr>
                <a:schemeClr val="accent5"/>
              </a:buClr>
              <a:buSzPts val="2400"/>
              <a:buNone/>
            </a:pPr>
            <a:endParaRPr sz="2400"/>
          </a:p>
        </p:txBody>
      </p:sp>
      <p:sp>
        <p:nvSpPr>
          <p:cNvPr id="594" name="Google Shape;594;p28"/>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600"/>
              <a:buNone/>
            </a:pPr>
            <a:r>
              <a:rPr lang="en-GB"/>
              <a:t>THE IMPACT OF CHILD LABOUR ON CHILDREN</a:t>
            </a:r>
            <a:endParaRPr/>
          </a:p>
          <a:p>
            <a:pPr marL="0" lvl="0" indent="0" algn="l" rtl="0">
              <a:lnSpc>
                <a:spcPct val="90000"/>
              </a:lnSpc>
              <a:spcBef>
                <a:spcPts val="1000"/>
              </a:spcBef>
              <a:spcAft>
                <a:spcPts val="0"/>
              </a:spcAft>
              <a:buClr>
                <a:schemeClr val="lt1"/>
              </a:buClr>
              <a:buSzPts val="3600"/>
              <a:buNone/>
            </a:pPr>
            <a:endParaRPr/>
          </a:p>
        </p:txBody>
      </p:sp>
      <p:pic>
        <p:nvPicPr>
          <p:cNvPr id="595" name="Google Shape;595;p28"/>
          <p:cNvPicPr preferRelativeResize="0"/>
          <p:nvPr/>
        </p:nvPicPr>
        <p:blipFill rotWithShape="1">
          <a:blip r:embed="rId3">
            <a:alphaModFix/>
          </a:blip>
          <a:srcRect/>
          <a:stretch/>
        </p:blipFill>
        <p:spPr>
          <a:xfrm>
            <a:off x="10467291" y="158033"/>
            <a:ext cx="1440292" cy="943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9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9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9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9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9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9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9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9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9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9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Google Shape;601;p29"/>
          <p:cNvSpPr txBox="1">
            <a:spLocks noGrp="1"/>
          </p:cNvSpPr>
          <p:nvPr>
            <p:ph type="title"/>
          </p:nvPr>
        </p:nvSpPr>
        <p:spPr>
          <a:xfrm>
            <a:off x="656023" y="365125"/>
            <a:ext cx="8147014"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5"/>
              </a:buClr>
              <a:buSzPts val="3600"/>
              <a:buFont typeface="Helvetica Neue"/>
              <a:buNone/>
            </a:pPr>
            <a:r>
              <a:rPr lang="en-GB"/>
              <a:t>OPTIONAL EXERCISE: BODY MAPPING FOR CHILD LABOUR </a:t>
            </a:r>
            <a:endParaRPr/>
          </a:p>
        </p:txBody>
      </p:sp>
      <p:sp>
        <p:nvSpPr>
          <p:cNvPr id="602" name="Google Shape;602;p29"/>
          <p:cNvSpPr txBox="1">
            <a:spLocks noGrp="1"/>
          </p:cNvSpPr>
          <p:nvPr>
            <p:ph type="body" idx="1"/>
          </p:nvPr>
        </p:nvSpPr>
        <p:spPr>
          <a:xfrm>
            <a:off x="656022" y="1971676"/>
            <a:ext cx="10820015" cy="5715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6"/>
              </a:buClr>
              <a:buSzPts val="2800"/>
              <a:buNone/>
            </a:pPr>
            <a:r>
              <a:rPr lang="en-GB"/>
              <a:t>In your groups: </a:t>
            </a:r>
            <a:endParaRPr/>
          </a:p>
        </p:txBody>
      </p:sp>
      <p:sp>
        <p:nvSpPr>
          <p:cNvPr id="603" name="Google Shape;603;p29"/>
          <p:cNvSpPr txBox="1">
            <a:spLocks noGrp="1"/>
          </p:cNvSpPr>
          <p:nvPr>
            <p:ph type="body" idx="2"/>
          </p:nvPr>
        </p:nvSpPr>
        <p:spPr>
          <a:xfrm>
            <a:off x="656022" y="2654812"/>
            <a:ext cx="10820015" cy="4003164"/>
          </a:xfrm>
          <a:prstGeom prst="rect">
            <a:avLst/>
          </a:prstGeom>
          <a:noFill/>
          <a:ln>
            <a:noFill/>
          </a:ln>
        </p:spPr>
        <p:txBody>
          <a:bodyPr spcFirstLastPara="1" wrap="square" lIns="91425" tIns="45700" rIns="91425" bIns="45700" anchor="t" anchorCtr="0">
            <a:normAutofit fontScale="85000" lnSpcReduction="20000"/>
          </a:bodyPr>
          <a:lstStyle/>
          <a:p>
            <a:pPr marL="228600" lvl="0" indent="-197167" algn="l" rtl="0">
              <a:lnSpc>
                <a:spcPct val="90000"/>
              </a:lnSpc>
              <a:spcBef>
                <a:spcPts val="0"/>
              </a:spcBef>
              <a:spcAft>
                <a:spcPts val="0"/>
              </a:spcAft>
              <a:buClr>
                <a:schemeClr val="accent6"/>
              </a:buClr>
              <a:buSzPct val="100000"/>
              <a:buChar char="•"/>
            </a:pPr>
            <a:r>
              <a:rPr lang="en-GB" sz="3300" dirty="0"/>
              <a:t>You have been given a short description of a child.   </a:t>
            </a:r>
            <a:endParaRPr dirty="0"/>
          </a:p>
          <a:p>
            <a:pPr marL="228600" lvl="0" indent="-197167" algn="l" rtl="0">
              <a:lnSpc>
                <a:spcPct val="90000"/>
              </a:lnSpc>
              <a:spcBef>
                <a:spcPts val="1000"/>
              </a:spcBef>
              <a:spcAft>
                <a:spcPts val="0"/>
              </a:spcAft>
              <a:buClr>
                <a:schemeClr val="accent6"/>
              </a:buClr>
              <a:buSzPct val="100000"/>
              <a:buChar char="•"/>
            </a:pPr>
            <a:r>
              <a:rPr lang="en-GB" sz="3300" b="1" dirty="0"/>
              <a:t>Task: </a:t>
            </a:r>
            <a:r>
              <a:rPr lang="en-GB" sz="3300" dirty="0"/>
              <a:t>Discuss and illustrate the dangerous and harmful effects that can result from the type of child labour and the hazards that the child is exposed to. </a:t>
            </a:r>
            <a:endParaRPr dirty="0"/>
          </a:p>
          <a:p>
            <a:pPr marL="228600" lvl="0" indent="-197167" algn="l" rtl="0">
              <a:lnSpc>
                <a:spcPct val="90000"/>
              </a:lnSpc>
              <a:spcBef>
                <a:spcPts val="1000"/>
              </a:spcBef>
              <a:spcAft>
                <a:spcPts val="0"/>
              </a:spcAft>
              <a:buClr>
                <a:schemeClr val="accent6"/>
              </a:buClr>
              <a:buSzPct val="100000"/>
              <a:buChar char="•"/>
            </a:pPr>
            <a:r>
              <a:rPr lang="en-GB" sz="3300" dirty="0"/>
              <a:t>Think about their experiences at work and home, which affect their vulnerability as well as create psychological, emotional, physical, and educational impacts. Would there be differences if the child was a girl or boy, or a refugee? </a:t>
            </a:r>
            <a:endParaRPr sz="3300" dirty="0"/>
          </a:p>
          <a:p>
            <a:pPr marL="228600" lvl="0" indent="-197167" algn="l" rtl="0">
              <a:lnSpc>
                <a:spcPct val="90000"/>
              </a:lnSpc>
              <a:spcBef>
                <a:spcPts val="1000"/>
              </a:spcBef>
              <a:spcAft>
                <a:spcPts val="0"/>
              </a:spcAft>
              <a:buClr>
                <a:schemeClr val="accent6"/>
              </a:buClr>
              <a:buSzPct val="100000"/>
              <a:buChar char="•"/>
            </a:pPr>
            <a:r>
              <a:rPr lang="en-GB" sz="3300" dirty="0"/>
              <a:t>Use different coloured sticky notes on the body map to indicate different types of impact. </a:t>
            </a:r>
            <a:endParaRPr sz="3300" dirty="0"/>
          </a:p>
          <a:p>
            <a:pPr marL="228600" lvl="0" indent="-197167" algn="l" rtl="0">
              <a:lnSpc>
                <a:spcPct val="90000"/>
              </a:lnSpc>
              <a:spcBef>
                <a:spcPts val="1000"/>
              </a:spcBef>
              <a:spcAft>
                <a:spcPts val="0"/>
              </a:spcAft>
              <a:buClr>
                <a:schemeClr val="accent6"/>
              </a:buClr>
              <a:buSzPct val="100000"/>
              <a:buChar char="•"/>
            </a:pPr>
            <a:r>
              <a:rPr lang="en-GB" sz="3300" dirty="0"/>
              <a:t>Present in plenary once completed.</a:t>
            </a:r>
            <a:endParaRPr sz="3300" dirty="0"/>
          </a:p>
          <a:p>
            <a:pPr marL="228600" lvl="0" indent="-77470" algn="l" rtl="0">
              <a:lnSpc>
                <a:spcPct val="90000"/>
              </a:lnSpc>
              <a:spcBef>
                <a:spcPts val="1000"/>
              </a:spcBef>
              <a:spcAft>
                <a:spcPts val="0"/>
              </a:spcAft>
              <a:buClr>
                <a:schemeClr val="accent6"/>
              </a:buClr>
              <a:buSzPct val="100000"/>
              <a:buNone/>
            </a:pPr>
            <a:endParaRPr dirty="0"/>
          </a:p>
          <a:p>
            <a:pPr marL="228600" lvl="0" indent="-77470" algn="l" rtl="0">
              <a:lnSpc>
                <a:spcPct val="90000"/>
              </a:lnSpc>
              <a:spcBef>
                <a:spcPts val="1000"/>
              </a:spcBef>
              <a:spcAft>
                <a:spcPts val="0"/>
              </a:spcAft>
              <a:buClr>
                <a:schemeClr val="accent6"/>
              </a:buClr>
              <a:buSzPct val="100000"/>
              <a:buNone/>
            </a:pPr>
            <a:endParaRPr dirty="0"/>
          </a:p>
        </p:txBody>
      </p:sp>
      <p:pic>
        <p:nvPicPr>
          <p:cNvPr id="604" name="Google Shape;604;p29"/>
          <p:cNvPicPr preferRelativeResize="0"/>
          <p:nvPr/>
        </p:nvPicPr>
        <p:blipFill rotWithShape="1">
          <a:blip r:embed="rId3">
            <a:alphaModFix/>
          </a:blip>
          <a:srcRect/>
          <a:stretch/>
        </p:blipFill>
        <p:spPr>
          <a:xfrm>
            <a:off x="8803037" y="-269498"/>
            <a:ext cx="3386757" cy="338675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
          <p:cNvSpPr txBox="1">
            <a:spLocks noGrp="1"/>
          </p:cNvSpPr>
          <p:nvPr>
            <p:ph type="body" idx="2"/>
          </p:nvPr>
        </p:nvSpPr>
        <p:spPr>
          <a:xfrm>
            <a:off x="790414" y="3051922"/>
            <a:ext cx="10879071" cy="270176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endParaRPr dirty="0"/>
          </a:p>
          <a:p>
            <a:pPr marL="457200" marR="0" lvl="0" indent="-457200" algn="l" rtl="0">
              <a:lnSpc>
                <a:spcPct val="90000"/>
              </a:lnSpc>
              <a:spcBef>
                <a:spcPts val="0"/>
              </a:spcBef>
              <a:spcAft>
                <a:spcPts val="0"/>
              </a:spcAft>
              <a:buSzPts val="2800"/>
              <a:buChar char="•"/>
            </a:pPr>
            <a:r>
              <a:rPr lang="en-GB" dirty="0"/>
              <a:t>Describe the international legal and policy frameworks for child labour</a:t>
            </a:r>
            <a:endParaRPr dirty="0"/>
          </a:p>
          <a:p>
            <a:pPr marL="457200" marR="0" lvl="0" indent="-457200" algn="l" rtl="0">
              <a:lnSpc>
                <a:spcPct val="90000"/>
              </a:lnSpc>
              <a:spcBef>
                <a:spcPts val="0"/>
              </a:spcBef>
              <a:spcAft>
                <a:spcPts val="0"/>
              </a:spcAft>
              <a:buSzPts val="2800"/>
              <a:buChar char="•"/>
            </a:pPr>
            <a:r>
              <a:rPr lang="en-GB" dirty="0"/>
              <a:t>Give examples of relevant country/regional legal framework(s) that define child labour </a:t>
            </a:r>
            <a:endParaRPr dirty="0"/>
          </a:p>
          <a:p>
            <a:pPr marL="457200" marR="0" lvl="0" indent="-457200" algn="l" rtl="0">
              <a:lnSpc>
                <a:spcPct val="90000"/>
              </a:lnSpc>
              <a:spcBef>
                <a:spcPts val="0"/>
              </a:spcBef>
              <a:spcAft>
                <a:spcPts val="0"/>
              </a:spcAft>
              <a:buSzPts val="2800"/>
              <a:buChar char="•"/>
            </a:pPr>
            <a:r>
              <a:rPr lang="en-GB" dirty="0"/>
              <a:t>Describe some harmful impacts of child labour in humanitarian crises</a:t>
            </a:r>
            <a:endParaRPr dirty="0"/>
          </a:p>
          <a:p>
            <a:pPr marL="457200" lvl="0" indent="-279400" algn="l" rtl="0">
              <a:lnSpc>
                <a:spcPct val="90000"/>
              </a:lnSpc>
              <a:spcBef>
                <a:spcPts val="1000"/>
              </a:spcBef>
              <a:spcAft>
                <a:spcPts val="0"/>
              </a:spcAft>
              <a:buClr>
                <a:schemeClr val="lt1"/>
              </a:buClr>
              <a:buSzPts val="2800"/>
              <a:buFont typeface="Arial"/>
              <a:buNone/>
            </a:pPr>
            <a:endParaRPr dirty="0"/>
          </a:p>
        </p:txBody>
      </p:sp>
      <p:sp>
        <p:nvSpPr>
          <p:cNvPr id="241" name="Google Shape;241;p3"/>
          <p:cNvSpPr txBox="1"/>
          <p:nvPr/>
        </p:nvSpPr>
        <p:spPr>
          <a:xfrm>
            <a:off x="1828005" y="476375"/>
            <a:ext cx="8535987" cy="627939"/>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lt1"/>
              </a:buClr>
              <a:buSzPts val="2800"/>
              <a:buFont typeface="Arial"/>
              <a:buNone/>
            </a:pPr>
            <a:endParaRPr sz="2800" b="1" i="0" u="none" strike="noStrike" cap="none">
              <a:solidFill>
                <a:schemeClr val="lt1"/>
              </a:solidFill>
              <a:latin typeface="Helvetica Neue"/>
              <a:ea typeface="Helvetica Neue"/>
              <a:cs typeface="Helvetica Neue"/>
              <a:sym typeface="Helvetica Neue"/>
            </a:endParaRPr>
          </a:p>
        </p:txBody>
      </p:sp>
      <p:sp>
        <p:nvSpPr>
          <p:cNvPr id="242" name="Google Shape;242;p3"/>
          <p:cNvSpPr txBox="1"/>
          <p:nvPr/>
        </p:nvSpPr>
        <p:spPr>
          <a:xfrm>
            <a:off x="304800" y="937802"/>
            <a:ext cx="11538857" cy="2280633"/>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lt1"/>
              </a:buClr>
              <a:buSzPts val="2800"/>
              <a:buFont typeface="Arial"/>
              <a:buNone/>
            </a:pPr>
            <a:r>
              <a:rPr lang="en-GB" sz="2800" b="0" i="0" u="none" strike="noStrike" cap="none" dirty="0">
                <a:solidFill>
                  <a:schemeClr val="lt1"/>
                </a:solidFill>
                <a:latin typeface="Helvetica Neue"/>
                <a:ea typeface="Helvetica Neue"/>
                <a:cs typeface="Helvetica Neue"/>
                <a:sym typeface="Helvetica Neue"/>
              </a:rPr>
              <a:t> </a:t>
            </a:r>
            <a:r>
              <a:rPr lang="en-GB" sz="4000" b="1" i="0" u="none" strike="noStrike" cap="none" dirty="0">
                <a:solidFill>
                  <a:schemeClr val="lt1"/>
                </a:solidFill>
                <a:latin typeface="Helvetica Neue"/>
                <a:ea typeface="Helvetica Neue"/>
                <a:cs typeface="Helvetica Neue"/>
                <a:sym typeface="Helvetica Neue"/>
              </a:rPr>
              <a:t>LEARNING OUTCOMES  </a:t>
            </a:r>
            <a:endParaRPr dirty="0"/>
          </a:p>
          <a:p>
            <a:pPr marL="0" marR="0" lvl="0" indent="0" algn="ctr" rtl="0">
              <a:lnSpc>
                <a:spcPct val="90000"/>
              </a:lnSpc>
              <a:spcBef>
                <a:spcPts val="1000"/>
              </a:spcBef>
              <a:spcAft>
                <a:spcPts val="0"/>
              </a:spcAft>
              <a:buClr>
                <a:schemeClr val="lt1"/>
              </a:buClr>
              <a:buSzPts val="3000"/>
              <a:buFont typeface="Arial"/>
              <a:buNone/>
            </a:pPr>
            <a:r>
              <a:rPr lang="en-GB" sz="3000" dirty="0">
                <a:solidFill>
                  <a:schemeClr val="lt1"/>
                </a:solidFill>
                <a:latin typeface="Helvetica Neue"/>
                <a:ea typeface="Helvetica Neue"/>
                <a:cs typeface="Helvetica Neue"/>
                <a:sym typeface="Helvetica Neue"/>
              </a:rPr>
              <a:t>By the end of the session you will be able to:</a:t>
            </a:r>
            <a:endParaRPr sz="3000" b="1" i="0" u="none" strike="noStrike" cap="none" dirty="0">
              <a:solidFill>
                <a:schemeClr val="lt1"/>
              </a:solidFill>
              <a:latin typeface="Helvetica Neue"/>
              <a:ea typeface="Helvetica Neue"/>
              <a:cs typeface="Helvetica Neue"/>
              <a:sym typeface="Helvetica Neue"/>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Google Shape;609;p30"/>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026794"/>
              </a:buClr>
              <a:buSzPts val="4000"/>
              <a:buNone/>
            </a:pPr>
            <a:r>
              <a:rPr lang="en-GB" sz="4000"/>
              <a:t>KEY MESSAGES</a:t>
            </a:r>
            <a:endParaRPr/>
          </a:p>
        </p:txBody>
      </p:sp>
      <p:sp>
        <p:nvSpPr>
          <p:cNvPr id="610" name="Google Shape;610;p30"/>
          <p:cNvSpPr txBox="1">
            <a:spLocks noGrp="1"/>
          </p:cNvSpPr>
          <p:nvPr>
            <p:ph type="body" idx="2"/>
          </p:nvPr>
        </p:nvSpPr>
        <p:spPr>
          <a:xfrm>
            <a:off x="4100513" y="1289792"/>
            <a:ext cx="7300912" cy="5266456"/>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SzPts val="2800"/>
              <a:buChar char="•"/>
            </a:pPr>
            <a:r>
              <a:rPr lang="en-GB" dirty="0"/>
              <a:t>Legal and policy frameworks are the foundations which help us understand child labour. </a:t>
            </a:r>
            <a:endParaRPr dirty="0"/>
          </a:p>
          <a:p>
            <a:pPr marL="228600" lvl="0" indent="-228600" algn="l" rtl="0">
              <a:lnSpc>
                <a:spcPct val="90000"/>
              </a:lnSpc>
              <a:spcBef>
                <a:spcPts val="1000"/>
              </a:spcBef>
              <a:spcAft>
                <a:spcPts val="0"/>
              </a:spcAft>
              <a:buSzPts val="2800"/>
              <a:buChar char="•"/>
            </a:pPr>
            <a:r>
              <a:rPr lang="en-GB" dirty="0"/>
              <a:t>Child work becomes child labour when children are of minimum working age, the work impacts children’s education, or the nature and circumstances</a:t>
            </a:r>
            <a:r>
              <a:rPr lang="en-GB" i="1" dirty="0"/>
              <a:t> </a:t>
            </a:r>
            <a:r>
              <a:rPr lang="en-GB" dirty="0"/>
              <a:t>are</a:t>
            </a:r>
            <a:r>
              <a:rPr lang="en-GB" i="1" dirty="0"/>
              <a:t> </a:t>
            </a:r>
            <a:r>
              <a:rPr lang="en-GB" dirty="0"/>
              <a:t>harmful. </a:t>
            </a:r>
            <a:endParaRPr dirty="0"/>
          </a:p>
          <a:p>
            <a:pPr marL="228600" lvl="0" indent="-228600" algn="l" rtl="0">
              <a:lnSpc>
                <a:spcPct val="90000"/>
              </a:lnSpc>
              <a:spcBef>
                <a:spcPts val="1000"/>
              </a:spcBef>
              <a:spcAft>
                <a:spcPts val="0"/>
              </a:spcAft>
              <a:buSzPts val="2800"/>
              <a:buChar char="•"/>
            </a:pPr>
            <a:r>
              <a:rPr lang="en-GB" dirty="0"/>
              <a:t>There is a strong correlation between child labour and situations of conflict and humanitarian crisis.</a:t>
            </a:r>
            <a:endParaRPr dirty="0"/>
          </a:p>
          <a:p>
            <a:pPr marL="228600" lvl="0" indent="-228600" algn="l" rtl="0">
              <a:lnSpc>
                <a:spcPct val="90000"/>
              </a:lnSpc>
              <a:spcBef>
                <a:spcPts val="1000"/>
              </a:spcBef>
              <a:spcAft>
                <a:spcPts val="0"/>
              </a:spcAft>
              <a:buSzPts val="2800"/>
              <a:buChar char="•"/>
            </a:pPr>
            <a:r>
              <a:rPr lang="en-GB" dirty="0"/>
              <a:t>For children in child labour the impacts are overwhelmingly harmful. </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4"/>
          <p:cNvSpPr txBox="1">
            <a:spLocks noGrp="1"/>
          </p:cNvSpPr>
          <p:nvPr>
            <p:ph type="body" idx="1"/>
          </p:nvPr>
        </p:nvSpPr>
        <p:spPr>
          <a:xfrm>
            <a:off x="2077640" y="470325"/>
            <a:ext cx="8535987" cy="627939"/>
          </a:xfrm>
          <a:prstGeom prst="rect">
            <a:avLst/>
          </a:prstGeom>
          <a:noFill/>
          <a:ln>
            <a:noFill/>
          </a:ln>
        </p:spPr>
        <p:txBody>
          <a:bodyPr spcFirstLastPara="1" wrap="square" lIns="91425" tIns="45700" rIns="91425" bIns="45700" anchor="t" anchorCtr="0">
            <a:normAutofit fontScale="85000" lnSpcReduction="20000"/>
          </a:bodyPr>
          <a:lstStyle/>
          <a:p>
            <a:pPr marL="0" lvl="0" indent="0" algn="ctr" rtl="0">
              <a:lnSpc>
                <a:spcPct val="90000"/>
              </a:lnSpc>
              <a:spcBef>
                <a:spcPts val="0"/>
              </a:spcBef>
              <a:spcAft>
                <a:spcPts val="0"/>
              </a:spcAft>
              <a:buClr>
                <a:schemeClr val="lt1"/>
              </a:buClr>
              <a:buSzPts val="2800"/>
              <a:buNone/>
            </a:pPr>
            <a:r>
              <a:rPr lang="en-GB"/>
              <a:t>INTRODUCING THE  INTERNATIONAL FRAMEWORK FOR CHILD LABOUR </a:t>
            </a:r>
            <a:endParaRPr/>
          </a:p>
        </p:txBody>
      </p:sp>
      <p:grpSp>
        <p:nvGrpSpPr>
          <p:cNvPr id="249" name="Google Shape;249;p4"/>
          <p:cNvGrpSpPr/>
          <p:nvPr/>
        </p:nvGrpSpPr>
        <p:grpSpPr>
          <a:xfrm>
            <a:off x="4051719" y="1485876"/>
            <a:ext cx="4587829" cy="4587829"/>
            <a:chOff x="1798263" y="0"/>
            <a:chExt cx="4587829" cy="4587829"/>
          </a:xfrm>
        </p:grpSpPr>
        <p:sp>
          <p:nvSpPr>
            <p:cNvPr id="250" name="Google Shape;250;p4"/>
            <p:cNvSpPr/>
            <p:nvPr/>
          </p:nvSpPr>
          <p:spPr>
            <a:xfrm>
              <a:off x="1798263" y="0"/>
              <a:ext cx="4587829" cy="4587829"/>
            </a:xfrm>
            <a:prstGeom prst="ellipse">
              <a:avLst/>
            </a:prstGeom>
            <a:solidFill>
              <a:srgbClr val="00587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4"/>
            <p:cNvSpPr txBox="1"/>
            <p:nvPr/>
          </p:nvSpPr>
          <p:spPr>
            <a:xfrm>
              <a:off x="3290454" y="229391"/>
              <a:ext cx="1603446" cy="688174"/>
            </a:xfrm>
            <a:prstGeom prst="rect">
              <a:avLst/>
            </a:prstGeom>
            <a:noFill/>
            <a:ln>
              <a:noFill/>
            </a:ln>
          </p:spPr>
          <p:txBody>
            <a:bodyPr spcFirstLastPara="1" wrap="square" lIns="142225" tIns="142225" rIns="142225" bIns="142225"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GB" sz="2000" b="0" i="0" u="none" strike="noStrike" cap="none">
                  <a:solidFill>
                    <a:schemeClr val="lt1"/>
                  </a:solidFill>
                  <a:latin typeface="Calibri"/>
                  <a:ea typeface="Calibri"/>
                  <a:cs typeface="Calibri"/>
                  <a:sym typeface="Calibri"/>
                </a:rPr>
                <a:t>Child Work </a:t>
              </a:r>
              <a:endParaRPr/>
            </a:p>
          </p:txBody>
        </p:sp>
        <p:sp>
          <p:nvSpPr>
            <p:cNvPr id="252" name="Google Shape;252;p4"/>
            <p:cNvSpPr/>
            <p:nvPr/>
          </p:nvSpPr>
          <p:spPr>
            <a:xfrm>
              <a:off x="2371742" y="1146957"/>
              <a:ext cx="3440871" cy="3440871"/>
            </a:xfrm>
            <a:prstGeom prst="ellipse">
              <a:avLst/>
            </a:prstGeom>
            <a:solidFill>
              <a:srgbClr val="2B7FB8"/>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4"/>
            <p:cNvSpPr txBox="1"/>
            <p:nvPr/>
          </p:nvSpPr>
          <p:spPr>
            <a:xfrm>
              <a:off x="3290454" y="1362011"/>
              <a:ext cx="1603446" cy="645163"/>
            </a:xfrm>
            <a:prstGeom prst="rect">
              <a:avLst/>
            </a:prstGeom>
            <a:noFill/>
            <a:ln>
              <a:noFill/>
            </a:ln>
          </p:spPr>
          <p:txBody>
            <a:bodyPr spcFirstLastPara="1" wrap="square" lIns="142225" tIns="142225" rIns="142225" bIns="142225"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GB" sz="2000" b="0" i="0" u="none" strike="noStrike" cap="none">
                  <a:solidFill>
                    <a:schemeClr val="lt1"/>
                  </a:solidFill>
                  <a:latin typeface="Calibri"/>
                  <a:ea typeface="Calibri"/>
                  <a:cs typeface="Calibri"/>
                  <a:sym typeface="Calibri"/>
                </a:rPr>
                <a:t>Child labour </a:t>
              </a:r>
              <a:endParaRPr/>
            </a:p>
          </p:txBody>
        </p:sp>
        <p:sp>
          <p:nvSpPr>
            <p:cNvPr id="254" name="Google Shape;254;p4"/>
            <p:cNvSpPr/>
            <p:nvPr/>
          </p:nvSpPr>
          <p:spPr>
            <a:xfrm>
              <a:off x="2945220" y="2293914"/>
              <a:ext cx="2293914" cy="2293914"/>
            </a:xfrm>
            <a:prstGeom prst="ellipse">
              <a:avLst/>
            </a:prstGeom>
            <a:solidFill>
              <a:srgbClr val="83D7FD"/>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4"/>
            <p:cNvSpPr txBox="1"/>
            <p:nvPr/>
          </p:nvSpPr>
          <p:spPr>
            <a:xfrm>
              <a:off x="3281156" y="2867393"/>
              <a:ext cx="1622042" cy="1146957"/>
            </a:xfrm>
            <a:prstGeom prst="rect">
              <a:avLst/>
            </a:prstGeom>
            <a:noFill/>
            <a:ln>
              <a:noFill/>
            </a:ln>
          </p:spPr>
          <p:txBody>
            <a:bodyPr spcFirstLastPara="1" wrap="square" lIns="142225" tIns="142225" rIns="142225" bIns="142225"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GB" sz="2000" b="0" i="0" u="none" strike="noStrike" cap="none">
                  <a:solidFill>
                    <a:schemeClr val="lt1"/>
                  </a:solidFill>
                  <a:latin typeface="Calibri"/>
                  <a:ea typeface="Calibri"/>
                  <a:cs typeface="Calibri"/>
                  <a:sym typeface="Calibri"/>
                </a:rPr>
                <a:t>Worst Forms of Child Labour</a:t>
              </a:r>
              <a:endParaRPr/>
            </a:p>
          </p:txBody>
        </p:sp>
      </p:grpSp>
      <p:sp>
        <p:nvSpPr>
          <p:cNvPr id="256" name="Google Shape;256;p4"/>
          <p:cNvSpPr txBox="1"/>
          <p:nvPr/>
        </p:nvSpPr>
        <p:spPr>
          <a:xfrm>
            <a:off x="733867" y="1363223"/>
            <a:ext cx="2687545"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0" i="0" u="none" strike="noStrike" cap="none" dirty="0">
                <a:solidFill>
                  <a:schemeClr val="lt1"/>
                </a:solidFill>
                <a:latin typeface="Calibri"/>
                <a:ea typeface="Calibri"/>
                <a:cs typeface="Calibri"/>
                <a:sym typeface="Calibri"/>
              </a:rPr>
              <a:t>Not necessarily to be eliminated</a:t>
            </a:r>
            <a:endParaRPr dirty="0"/>
          </a:p>
        </p:txBody>
      </p:sp>
      <p:sp>
        <p:nvSpPr>
          <p:cNvPr id="257" name="Google Shape;257;p4"/>
          <p:cNvSpPr txBox="1"/>
          <p:nvPr/>
        </p:nvSpPr>
        <p:spPr>
          <a:xfrm>
            <a:off x="9407302" y="2055720"/>
            <a:ext cx="154324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a:solidFill>
                  <a:schemeClr val="lt1"/>
                </a:solidFill>
                <a:latin typeface="Calibri"/>
                <a:ea typeface="Calibri"/>
                <a:cs typeface="Calibri"/>
                <a:sym typeface="Calibri"/>
              </a:rPr>
              <a:t>Eliminate</a:t>
            </a:r>
            <a:endParaRPr/>
          </a:p>
        </p:txBody>
      </p:sp>
      <p:sp>
        <p:nvSpPr>
          <p:cNvPr id="258" name="Google Shape;258;p4"/>
          <p:cNvSpPr txBox="1"/>
          <p:nvPr/>
        </p:nvSpPr>
        <p:spPr>
          <a:xfrm>
            <a:off x="1698873" y="3901162"/>
            <a:ext cx="1967234"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a:solidFill>
                  <a:schemeClr val="lt1"/>
                </a:solidFill>
                <a:latin typeface="Calibri"/>
                <a:ea typeface="Calibri"/>
                <a:cs typeface="Calibri"/>
                <a:sym typeface="Calibri"/>
              </a:rPr>
              <a:t>Eliminate urgently </a:t>
            </a:r>
            <a:endParaRPr/>
          </a:p>
        </p:txBody>
      </p:sp>
      <p:cxnSp>
        <p:nvCxnSpPr>
          <p:cNvPr id="259" name="Google Shape;259;p4"/>
          <p:cNvCxnSpPr/>
          <p:nvPr/>
        </p:nvCxnSpPr>
        <p:spPr>
          <a:xfrm rot="10800000" flipH="1">
            <a:off x="7116417" y="2578940"/>
            <a:ext cx="2892361" cy="569844"/>
          </a:xfrm>
          <a:prstGeom prst="straightConnector1">
            <a:avLst/>
          </a:prstGeom>
          <a:noFill/>
          <a:ln w="28575" cap="flat" cmpd="sng">
            <a:solidFill>
              <a:schemeClr val="lt1"/>
            </a:solidFill>
            <a:prstDash val="solid"/>
            <a:miter lim="800000"/>
            <a:headEnd type="none" w="sm" len="sm"/>
            <a:tailEnd type="none" w="sm" len="sm"/>
          </a:ln>
        </p:spPr>
      </p:cxnSp>
      <p:cxnSp>
        <p:nvCxnSpPr>
          <p:cNvPr id="260" name="Google Shape;260;p4"/>
          <p:cNvCxnSpPr/>
          <p:nvPr/>
        </p:nvCxnSpPr>
        <p:spPr>
          <a:xfrm>
            <a:off x="3220278" y="4540671"/>
            <a:ext cx="2464905" cy="437251"/>
          </a:xfrm>
          <a:prstGeom prst="straightConnector1">
            <a:avLst/>
          </a:prstGeom>
          <a:noFill/>
          <a:ln w="28575" cap="flat" cmpd="sng">
            <a:solidFill>
              <a:schemeClr val="lt1"/>
            </a:solidFill>
            <a:prstDash val="solid"/>
            <a:miter lim="800000"/>
            <a:headEnd type="none" w="sm" len="sm"/>
            <a:tailEnd type="none" w="sm" len="sm"/>
          </a:ln>
        </p:spPr>
      </p:cxnSp>
      <p:cxnSp>
        <p:nvCxnSpPr>
          <p:cNvPr id="261" name="Google Shape;261;p4"/>
          <p:cNvCxnSpPr>
            <a:stCxn id="256" idx="3"/>
          </p:cNvCxnSpPr>
          <p:nvPr/>
        </p:nvCxnSpPr>
        <p:spPr>
          <a:xfrm>
            <a:off x="3421412" y="1840277"/>
            <a:ext cx="2170800" cy="215400"/>
          </a:xfrm>
          <a:prstGeom prst="straightConnector1">
            <a:avLst/>
          </a:prstGeom>
          <a:noFill/>
          <a:ln w="28575" cap="flat" cmpd="sng">
            <a:solidFill>
              <a:schemeClr val="lt1"/>
            </a:solidFill>
            <a:prstDash val="solid"/>
            <a:miter lim="800000"/>
            <a:headEnd type="none" w="sm" len="sm"/>
            <a:tailEnd type="none" w="sm" len="sm"/>
          </a:ln>
        </p:spPr>
      </p:cxnSp>
    </p:spTree>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5"/>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600"/>
              <a:buNone/>
            </a:pPr>
            <a:r>
              <a:rPr lang="en-GB"/>
              <a:t>CHILD WORK</a:t>
            </a:r>
            <a:endParaRPr/>
          </a:p>
        </p:txBody>
      </p:sp>
      <p:sp>
        <p:nvSpPr>
          <p:cNvPr id="268" name="Google Shape;268;p5"/>
          <p:cNvSpPr txBox="1"/>
          <p:nvPr/>
        </p:nvSpPr>
        <p:spPr>
          <a:xfrm>
            <a:off x="3875706" y="1165287"/>
            <a:ext cx="3259500" cy="5574900"/>
          </a:xfrm>
          <a:prstGeom prst="rect">
            <a:avLst/>
          </a:prstGeom>
          <a:noFill/>
          <a:ln>
            <a:noFill/>
          </a:ln>
        </p:spPr>
        <p:txBody>
          <a:bodyPr spcFirstLastPara="1" wrap="square" lIns="91425" tIns="45700" rIns="91425" bIns="45700" anchor="t" anchorCtr="0">
            <a:noAutofit/>
          </a:bodyPr>
          <a:lstStyle/>
          <a:p>
            <a:pPr marL="457200" marR="0" lvl="0" indent="-450850" algn="l" rtl="0">
              <a:lnSpc>
                <a:spcPct val="90000"/>
              </a:lnSpc>
              <a:spcBef>
                <a:spcPts val="0"/>
              </a:spcBef>
              <a:spcAft>
                <a:spcPts val="0"/>
              </a:spcAft>
              <a:buClr>
                <a:schemeClr val="dk2"/>
              </a:buClr>
              <a:buSzPts val="2700"/>
              <a:buFont typeface="Arial"/>
              <a:buChar char="•"/>
            </a:pPr>
            <a:r>
              <a:rPr lang="en-GB" sz="2700" dirty="0">
                <a:solidFill>
                  <a:schemeClr val="dk2"/>
                </a:solidFill>
                <a:latin typeface="Helvetica Neue"/>
                <a:ea typeface="Helvetica Neue"/>
                <a:cs typeface="Helvetica Neue"/>
                <a:sym typeface="Helvetica Neue"/>
              </a:rPr>
              <a:t>Goods and/or services</a:t>
            </a:r>
            <a:endParaRPr sz="1300" dirty="0"/>
          </a:p>
          <a:p>
            <a:pPr marL="457200" marR="0" lvl="0" indent="-450850" algn="l" rtl="0">
              <a:lnSpc>
                <a:spcPct val="90000"/>
              </a:lnSpc>
              <a:spcBef>
                <a:spcPts val="1000"/>
              </a:spcBef>
              <a:spcAft>
                <a:spcPts val="0"/>
              </a:spcAft>
              <a:buClr>
                <a:schemeClr val="dk2"/>
              </a:buClr>
              <a:buSzPts val="2700"/>
              <a:buFont typeface="Arial"/>
              <a:buChar char="•"/>
            </a:pPr>
            <a:r>
              <a:rPr lang="en-GB" sz="2700" dirty="0">
                <a:solidFill>
                  <a:schemeClr val="dk2"/>
                </a:solidFill>
                <a:latin typeface="Helvetica Neue"/>
                <a:ea typeface="Helvetica Neue"/>
                <a:cs typeface="Helvetica Neue"/>
                <a:sym typeface="Helvetica Neue"/>
              </a:rPr>
              <a:t>Productive and domestic </a:t>
            </a:r>
            <a:endParaRPr sz="1300" dirty="0"/>
          </a:p>
          <a:p>
            <a:pPr marL="457200" marR="0" lvl="0" indent="-450850" algn="l" rtl="0">
              <a:lnSpc>
                <a:spcPct val="90000"/>
              </a:lnSpc>
              <a:spcBef>
                <a:spcPts val="1000"/>
              </a:spcBef>
              <a:spcAft>
                <a:spcPts val="0"/>
              </a:spcAft>
              <a:buClr>
                <a:schemeClr val="dk2"/>
              </a:buClr>
              <a:buSzPts val="2700"/>
              <a:buFont typeface="Arial"/>
              <a:buChar char="•"/>
            </a:pPr>
            <a:r>
              <a:rPr lang="en-GB" sz="2700" dirty="0">
                <a:solidFill>
                  <a:schemeClr val="dk2"/>
                </a:solidFill>
                <a:latin typeface="Helvetica Neue"/>
                <a:ea typeface="Helvetica Neue"/>
                <a:cs typeface="Helvetica Neue"/>
                <a:sym typeface="Helvetica Neue"/>
              </a:rPr>
              <a:t>Unpaid or paid </a:t>
            </a:r>
            <a:endParaRPr sz="1300" dirty="0"/>
          </a:p>
          <a:p>
            <a:pPr marL="457200" marR="0" lvl="0" indent="-450850" algn="l" rtl="0">
              <a:lnSpc>
                <a:spcPct val="90000"/>
              </a:lnSpc>
              <a:spcBef>
                <a:spcPts val="1000"/>
              </a:spcBef>
              <a:spcAft>
                <a:spcPts val="0"/>
              </a:spcAft>
              <a:buClr>
                <a:schemeClr val="dk2"/>
              </a:buClr>
              <a:buSzPts val="2700"/>
              <a:buFont typeface="Arial"/>
              <a:buChar char="•"/>
            </a:pPr>
            <a:r>
              <a:rPr lang="en-GB" sz="2700" dirty="0">
                <a:solidFill>
                  <a:schemeClr val="dk2"/>
                </a:solidFill>
                <a:latin typeface="Helvetica Neue"/>
                <a:ea typeface="Helvetica Neue"/>
                <a:cs typeface="Helvetica Neue"/>
                <a:sym typeface="Helvetica Neue"/>
              </a:rPr>
              <a:t>Full or part time in addition (or not) to school</a:t>
            </a:r>
            <a:endParaRPr sz="1300" dirty="0"/>
          </a:p>
          <a:p>
            <a:pPr marL="457200" marR="0" lvl="0" indent="-450850" algn="l" rtl="0">
              <a:lnSpc>
                <a:spcPct val="90000"/>
              </a:lnSpc>
              <a:spcBef>
                <a:spcPts val="1000"/>
              </a:spcBef>
              <a:spcAft>
                <a:spcPts val="0"/>
              </a:spcAft>
              <a:buClr>
                <a:schemeClr val="dk2"/>
              </a:buClr>
              <a:buSzPts val="2700"/>
              <a:buFont typeface="Arial"/>
              <a:buChar char="•"/>
            </a:pPr>
            <a:r>
              <a:rPr lang="en-GB" sz="2700" dirty="0">
                <a:solidFill>
                  <a:schemeClr val="dk2"/>
                </a:solidFill>
                <a:latin typeface="Helvetica Neue"/>
                <a:ea typeface="Helvetica Neue"/>
                <a:cs typeface="Helvetica Neue"/>
                <a:sym typeface="Helvetica Neue"/>
              </a:rPr>
              <a:t>Formal or informal  </a:t>
            </a:r>
            <a:endParaRPr sz="1300" dirty="0"/>
          </a:p>
          <a:p>
            <a:pPr marL="457200" marR="0" lvl="0" indent="-450850" algn="l" rtl="0">
              <a:lnSpc>
                <a:spcPct val="90000"/>
              </a:lnSpc>
              <a:spcBef>
                <a:spcPts val="1000"/>
              </a:spcBef>
              <a:spcAft>
                <a:spcPts val="0"/>
              </a:spcAft>
              <a:buClr>
                <a:schemeClr val="dk2"/>
              </a:buClr>
              <a:buSzPts val="2700"/>
              <a:buFont typeface="Arial"/>
              <a:buChar char="•"/>
            </a:pPr>
            <a:r>
              <a:rPr lang="en-GB" sz="2700" dirty="0">
                <a:solidFill>
                  <a:schemeClr val="dk2"/>
                </a:solidFill>
                <a:latin typeface="Helvetica Neue"/>
                <a:ea typeface="Helvetica Neue"/>
                <a:cs typeface="Helvetica Neue"/>
                <a:sym typeface="Helvetica Neue"/>
              </a:rPr>
              <a:t>Inside or outside of home</a:t>
            </a:r>
            <a:endParaRPr sz="1300" dirty="0"/>
          </a:p>
        </p:txBody>
      </p:sp>
      <p:sp>
        <p:nvSpPr>
          <p:cNvPr id="269" name="Google Shape;269;p5"/>
          <p:cNvSpPr txBox="1">
            <a:spLocks noGrp="1"/>
          </p:cNvSpPr>
          <p:nvPr>
            <p:ph type="body" idx="2"/>
          </p:nvPr>
        </p:nvSpPr>
        <p:spPr>
          <a:xfrm>
            <a:off x="7755635" y="1470991"/>
            <a:ext cx="4436366" cy="2551246"/>
          </a:xfrm>
          <a:prstGeom prst="rect">
            <a:avLst/>
          </a:prstGeom>
          <a:noFill/>
          <a:ln>
            <a:noFill/>
          </a:ln>
        </p:spPr>
        <p:txBody>
          <a:bodyPr spcFirstLastPara="1" wrap="square" lIns="91425" tIns="45700" rIns="91425" bIns="45700" anchor="t" anchorCtr="0">
            <a:noAutofit/>
          </a:bodyPr>
          <a:lstStyle/>
          <a:p>
            <a:pPr marL="457200" marR="0" lvl="0" indent="-457200" algn="l" rtl="0">
              <a:lnSpc>
                <a:spcPct val="90000"/>
              </a:lnSpc>
              <a:spcBef>
                <a:spcPts val="0"/>
              </a:spcBef>
              <a:spcAft>
                <a:spcPts val="0"/>
              </a:spcAft>
              <a:buClr>
                <a:schemeClr val="accent1"/>
              </a:buClr>
              <a:buSzPts val="2800"/>
              <a:buFont typeface="Noto Sans Symbols"/>
              <a:buChar char="❖"/>
            </a:pPr>
            <a:r>
              <a:rPr lang="en-GB" sz="2800" b="0" i="0" u="none" strike="noStrike" cap="none">
                <a:solidFill>
                  <a:schemeClr val="dk2"/>
                </a:solidFill>
                <a:latin typeface="Helvetica Neue"/>
                <a:ea typeface="Helvetica Neue"/>
                <a:cs typeface="Helvetica Neue"/>
                <a:sym typeface="Helvetica Neue"/>
              </a:rPr>
              <a:t>Acceptable work</a:t>
            </a:r>
            <a:endParaRPr/>
          </a:p>
          <a:p>
            <a:pPr marL="1143000" marR="0" lvl="1" indent="-457200" algn="l" rtl="0">
              <a:lnSpc>
                <a:spcPct val="90000"/>
              </a:lnSpc>
              <a:spcBef>
                <a:spcPts val="500"/>
              </a:spcBef>
              <a:spcAft>
                <a:spcPts val="0"/>
              </a:spcAft>
              <a:buClr>
                <a:schemeClr val="accent1"/>
              </a:buClr>
              <a:buSzPts val="2800"/>
              <a:buFont typeface="Arial"/>
              <a:buChar char="•"/>
            </a:pPr>
            <a:r>
              <a:rPr lang="en-GB" sz="2800" b="1" i="0" u="none" strike="noStrike" cap="none">
                <a:solidFill>
                  <a:schemeClr val="dk2"/>
                </a:solidFill>
                <a:latin typeface="Helvetica Neue"/>
                <a:ea typeface="Helvetica Neue"/>
                <a:cs typeface="Helvetica Neue"/>
                <a:sym typeface="Helvetica Neue"/>
              </a:rPr>
              <a:t>Light work</a:t>
            </a:r>
            <a:endParaRPr/>
          </a:p>
          <a:p>
            <a:pPr marL="1143000" marR="0" lvl="1" indent="-457200" algn="l" rtl="0">
              <a:lnSpc>
                <a:spcPct val="90000"/>
              </a:lnSpc>
              <a:spcBef>
                <a:spcPts val="500"/>
              </a:spcBef>
              <a:spcAft>
                <a:spcPts val="0"/>
              </a:spcAft>
              <a:buClr>
                <a:schemeClr val="accent1"/>
              </a:buClr>
              <a:buSzPts val="2800"/>
              <a:buFont typeface="Arial"/>
              <a:buChar char="•"/>
            </a:pPr>
            <a:r>
              <a:rPr lang="en-GB" sz="2800" b="1" i="0" u="none" strike="noStrike" cap="none">
                <a:solidFill>
                  <a:schemeClr val="dk2"/>
                </a:solidFill>
                <a:latin typeface="Helvetica Neue"/>
                <a:ea typeface="Helvetica Neue"/>
                <a:cs typeface="Helvetica Neue"/>
                <a:sym typeface="Helvetica Neue"/>
              </a:rPr>
              <a:t>Decent work </a:t>
            </a:r>
            <a:endParaRPr/>
          </a:p>
          <a:p>
            <a:pPr marL="457200" marR="0" lvl="0" indent="-457200" algn="l" rtl="0">
              <a:lnSpc>
                <a:spcPct val="90000"/>
              </a:lnSpc>
              <a:spcBef>
                <a:spcPts val="1000"/>
              </a:spcBef>
              <a:spcAft>
                <a:spcPts val="0"/>
              </a:spcAft>
              <a:buClr>
                <a:schemeClr val="accent1"/>
              </a:buClr>
              <a:buSzPts val="2800"/>
              <a:buFont typeface="Noto Sans Symbols"/>
              <a:buChar char="❖"/>
            </a:pPr>
            <a:r>
              <a:rPr lang="en-GB" sz="2800" b="0" i="0" u="none" strike="noStrike" cap="none">
                <a:solidFill>
                  <a:schemeClr val="dk2"/>
                </a:solidFill>
                <a:latin typeface="Helvetica Neue"/>
                <a:ea typeface="Helvetica Neue"/>
                <a:cs typeface="Helvetica Neue"/>
                <a:sym typeface="Helvetica Neue"/>
              </a:rPr>
              <a:t>Unacceptable work </a:t>
            </a:r>
            <a:endParaRPr/>
          </a:p>
          <a:p>
            <a:pPr marL="1143000" marR="0" lvl="1" indent="-457200" algn="l" rtl="0">
              <a:lnSpc>
                <a:spcPct val="90000"/>
              </a:lnSpc>
              <a:spcBef>
                <a:spcPts val="500"/>
              </a:spcBef>
              <a:spcAft>
                <a:spcPts val="0"/>
              </a:spcAft>
              <a:buClr>
                <a:schemeClr val="accent1"/>
              </a:buClr>
              <a:buSzPts val="2800"/>
              <a:buFont typeface="Arial"/>
              <a:buChar char="•"/>
            </a:pPr>
            <a:r>
              <a:rPr lang="en-GB" sz="2800" b="1" i="0" u="none" strike="noStrike" cap="none">
                <a:solidFill>
                  <a:schemeClr val="dk2"/>
                </a:solidFill>
                <a:latin typeface="Helvetica Neue"/>
                <a:ea typeface="Helvetica Neue"/>
                <a:cs typeface="Helvetica Neue"/>
                <a:sym typeface="Helvetica Neue"/>
              </a:rPr>
              <a:t>Child Labour </a:t>
            </a:r>
            <a:endParaRPr/>
          </a:p>
          <a:p>
            <a:pPr marL="1143000" marR="0" lvl="1" indent="-457200" algn="l" rtl="0">
              <a:lnSpc>
                <a:spcPct val="90000"/>
              </a:lnSpc>
              <a:spcBef>
                <a:spcPts val="500"/>
              </a:spcBef>
              <a:spcAft>
                <a:spcPts val="0"/>
              </a:spcAft>
              <a:buClr>
                <a:schemeClr val="accent1"/>
              </a:buClr>
              <a:buSzPts val="2800"/>
              <a:buFont typeface="Arial"/>
              <a:buChar char="•"/>
            </a:pPr>
            <a:r>
              <a:rPr lang="en-GB" sz="2800" b="1" i="0" u="none" strike="noStrike" cap="none">
                <a:solidFill>
                  <a:schemeClr val="dk2"/>
                </a:solidFill>
                <a:latin typeface="Helvetica Neue"/>
                <a:ea typeface="Helvetica Neue"/>
                <a:cs typeface="Helvetica Neue"/>
                <a:sym typeface="Helvetica Neue"/>
              </a:rPr>
              <a:t>The Worst Forms of Child labour </a:t>
            </a:r>
            <a:endParaRPr/>
          </a:p>
        </p:txBody>
      </p:sp>
      <p:sp>
        <p:nvSpPr>
          <p:cNvPr id="270" name="Google Shape;270;p5"/>
          <p:cNvSpPr txBox="1">
            <a:spLocks noGrp="1"/>
          </p:cNvSpPr>
          <p:nvPr>
            <p:ph type="body" idx="1"/>
          </p:nvPr>
        </p:nvSpPr>
        <p:spPr>
          <a:xfrm>
            <a:off x="4310896" y="351894"/>
            <a:ext cx="5310300" cy="12717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3200"/>
              <a:buNone/>
            </a:pPr>
            <a:r>
              <a:rPr lang="en-GB" dirty="0">
                <a:solidFill>
                  <a:schemeClr val="dk2"/>
                </a:solidFill>
              </a:rPr>
              <a:t>CHILD WORK INCLUDES </a:t>
            </a:r>
            <a:endParaRPr dirty="0"/>
          </a:p>
        </p:txBody>
      </p:sp>
      <p:grpSp>
        <p:nvGrpSpPr>
          <p:cNvPr id="271" name="Google Shape;271;p5"/>
          <p:cNvGrpSpPr/>
          <p:nvPr/>
        </p:nvGrpSpPr>
        <p:grpSpPr>
          <a:xfrm>
            <a:off x="-552580" y="2746614"/>
            <a:ext cx="4135583" cy="4135583"/>
            <a:chOff x="392087" y="0"/>
            <a:chExt cx="4135583" cy="4135583"/>
          </a:xfrm>
        </p:grpSpPr>
        <p:sp>
          <p:nvSpPr>
            <p:cNvPr id="272" name="Google Shape;272;p5"/>
            <p:cNvSpPr/>
            <p:nvPr/>
          </p:nvSpPr>
          <p:spPr>
            <a:xfrm>
              <a:off x="392087" y="0"/>
              <a:ext cx="4135583" cy="4135583"/>
            </a:xfrm>
            <a:prstGeom prst="ellipse">
              <a:avLst/>
            </a:prstGeom>
            <a:solidFill>
              <a:srgbClr val="00587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5"/>
            <p:cNvSpPr txBox="1"/>
            <p:nvPr/>
          </p:nvSpPr>
          <p:spPr>
            <a:xfrm>
              <a:off x="1737185" y="206779"/>
              <a:ext cx="1445386" cy="620337"/>
            </a:xfrm>
            <a:prstGeom prst="rect">
              <a:avLst/>
            </a:prstGeom>
            <a:noFill/>
            <a:ln>
              <a:noFill/>
            </a:ln>
          </p:spPr>
          <p:txBody>
            <a:bodyPr spcFirstLastPara="1" wrap="square" lIns="128000" tIns="128000" rIns="128000" bIns="128000"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GB" sz="1800">
                  <a:solidFill>
                    <a:schemeClr val="lt1"/>
                  </a:solidFill>
                  <a:latin typeface="Calibri"/>
                  <a:ea typeface="Calibri"/>
                  <a:cs typeface="Calibri"/>
                  <a:sym typeface="Calibri"/>
                </a:rPr>
                <a:t>Child Work </a:t>
              </a:r>
              <a:endParaRPr/>
            </a:p>
          </p:txBody>
        </p:sp>
        <p:sp>
          <p:nvSpPr>
            <p:cNvPr id="274" name="Google Shape;274;p5"/>
            <p:cNvSpPr/>
            <p:nvPr/>
          </p:nvSpPr>
          <p:spPr>
            <a:xfrm>
              <a:off x="906595" y="1033895"/>
              <a:ext cx="3101687" cy="3101687"/>
            </a:xfrm>
            <a:prstGeom prst="ellipse">
              <a:avLst/>
            </a:prstGeom>
            <a:solidFill>
              <a:srgbClr val="2B7FB8"/>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5"/>
            <p:cNvSpPr txBox="1"/>
            <p:nvPr/>
          </p:nvSpPr>
          <p:spPr>
            <a:xfrm>
              <a:off x="1734745" y="1227751"/>
              <a:ext cx="1445386" cy="581566"/>
            </a:xfrm>
            <a:prstGeom prst="rect">
              <a:avLst/>
            </a:prstGeom>
            <a:noFill/>
            <a:ln>
              <a:noFill/>
            </a:ln>
          </p:spPr>
          <p:txBody>
            <a:bodyPr spcFirstLastPara="1" wrap="square" lIns="128000" tIns="128000" rIns="128000" bIns="128000"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GB" sz="1800">
                  <a:solidFill>
                    <a:schemeClr val="lt1"/>
                  </a:solidFill>
                  <a:latin typeface="Calibri"/>
                  <a:ea typeface="Calibri"/>
                  <a:cs typeface="Calibri"/>
                  <a:sym typeface="Calibri"/>
                </a:rPr>
                <a:t>Child Labour </a:t>
              </a:r>
              <a:endParaRPr/>
            </a:p>
          </p:txBody>
        </p:sp>
        <p:sp>
          <p:nvSpPr>
            <p:cNvPr id="276" name="Google Shape;276;p5"/>
            <p:cNvSpPr/>
            <p:nvPr/>
          </p:nvSpPr>
          <p:spPr>
            <a:xfrm>
              <a:off x="1423543" y="2067791"/>
              <a:ext cx="2067791" cy="2067791"/>
            </a:xfrm>
            <a:prstGeom prst="ellipse">
              <a:avLst/>
            </a:prstGeom>
            <a:solidFill>
              <a:srgbClr val="83D7FD"/>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5"/>
            <p:cNvSpPr txBox="1"/>
            <p:nvPr/>
          </p:nvSpPr>
          <p:spPr>
            <a:xfrm>
              <a:off x="1726364" y="2584739"/>
              <a:ext cx="1462149" cy="1033895"/>
            </a:xfrm>
            <a:prstGeom prst="rect">
              <a:avLst/>
            </a:prstGeom>
            <a:noFill/>
            <a:ln>
              <a:noFill/>
            </a:ln>
          </p:spPr>
          <p:txBody>
            <a:bodyPr spcFirstLastPara="1" wrap="square" lIns="128000" tIns="128000" rIns="128000" bIns="128000"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GB" sz="1800">
                  <a:solidFill>
                    <a:schemeClr val="lt1"/>
                  </a:solidFill>
                  <a:latin typeface="Calibri"/>
                  <a:ea typeface="Calibri"/>
                  <a:cs typeface="Calibri"/>
                  <a:sym typeface="Calibri"/>
                </a:rPr>
                <a:t>Worst Forms of Child Labour</a:t>
              </a:r>
              <a:endParaRPr/>
            </a:p>
          </p:txBody>
        </p:sp>
      </p:grpSp>
      <p:sp>
        <p:nvSpPr>
          <p:cNvPr id="278" name="Google Shape;278;p5"/>
          <p:cNvSpPr txBox="1"/>
          <p:nvPr/>
        </p:nvSpPr>
        <p:spPr>
          <a:xfrm>
            <a:off x="8129897" y="5065851"/>
            <a:ext cx="2943709" cy="804461"/>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accent1"/>
              </a:buClr>
              <a:buSzPts val="2800"/>
              <a:buFont typeface="Arial"/>
              <a:buNone/>
            </a:pPr>
            <a:r>
              <a:rPr lang="en-GB" sz="2800" b="1">
                <a:solidFill>
                  <a:schemeClr val="accent1"/>
                </a:solidFill>
                <a:latin typeface="Helvetica Neue"/>
                <a:ea typeface="Helvetica Neue"/>
                <a:cs typeface="Helvetica Neue"/>
                <a:sym typeface="Helvetica Neue"/>
              </a:rPr>
              <a:t>Activities not to  necessarily be eliminated </a:t>
            </a:r>
            <a:endParaRPr/>
          </a:p>
        </p:txBody>
      </p:sp>
      <p:pic>
        <p:nvPicPr>
          <p:cNvPr id="279" name="Google Shape;279;p5"/>
          <p:cNvPicPr preferRelativeResize="0"/>
          <p:nvPr/>
        </p:nvPicPr>
        <p:blipFill rotWithShape="1">
          <a:blip r:embed="rId3">
            <a:alphaModFix/>
          </a:blip>
          <a:srcRect/>
          <a:stretch/>
        </p:blipFill>
        <p:spPr>
          <a:xfrm>
            <a:off x="10353460" y="351894"/>
            <a:ext cx="1440292" cy="943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8">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8">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8">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8">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8">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8">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9">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9">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9">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69">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69">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69">
                                            <p:txEl>
                                              <p:pRg st="5" end="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7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6"/>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GB">
                <a:solidFill>
                  <a:schemeClr val="dk1"/>
                </a:solidFill>
              </a:rPr>
              <a:t>WHAT IS CHILD LABOUR?</a:t>
            </a:r>
            <a:endParaRPr/>
          </a:p>
        </p:txBody>
      </p:sp>
      <p:sp>
        <p:nvSpPr>
          <p:cNvPr id="286" name="Google Shape;286;p6"/>
          <p:cNvSpPr txBox="1">
            <a:spLocks noGrp="1"/>
          </p:cNvSpPr>
          <p:nvPr>
            <p:ph type="body" idx="2"/>
          </p:nvPr>
        </p:nvSpPr>
        <p:spPr>
          <a:xfrm>
            <a:off x="4100513" y="1800225"/>
            <a:ext cx="7300912" cy="394459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800"/>
              <a:buNone/>
            </a:pPr>
            <a:r>
              <a:rPr lang="en-GB" dirty="0"/>
              <a:t>Child work becomes child labour when the child involved:</a:t>
            </a:r>
            <a:endParaRPr dirty="0"/>
          </a:p>
          <a:p>
            <a:pPr marL="342900" lvl="0" indent="-342900" algn="l" rtl="0">
              <a:lnSpc>
                <a:spcPct val="90000"/>
              </a:lnSpc>
              <a:spcBef>
                <a:spcPts val="1000"/>
              </a:spcBef>
              <a:spcAft>
                <a:spcPts val="0"/>
              </a:spcAft>
              <a:buSzPts val="2800"/>
              <a:buFont typeface="Arial"/>
              <a:buChar char="•"/>
            </a:pPr>
            <a:r>
              <a:rPr lang="en-GB" dirty="0"/>
              <a:t>Is too young </a:t>
            </a:r>
            <a:endParaRPr dirty="0"/>
          </a:p>
          <a:p>
            <a:pPr marL="342900" lvl="0" indent="-342900" algn="l" rtl="0">
              <a:lnSpc>
                <a:spcPct val="90000"/>
              </a:lnSpc>
              <a:spcBef>
                <a:spcPts val="1000"/>
              </a:spcBef>
              <a:spcAft>
                <a:spcPts val="0"/>
              </a:spcAft>
              <a:buSzPts val="2800"/>
              <a:buFont typeface="Arial"/>
              <a:buChar char="•"/>
            </a:pPr>
            <a:r>
              <a:rPr lang="en-GB" dirty="0"/>
              <a:t>Should be attending and completing school </a:t>
            </a:r>
            <a:endParaRPr dirty="0"/>
          </a:p>
          <a:p>
            <a:pPr marL="342900" lvl="0" indent="-342900" algn="l" rtl="0">
              <a:lnSpc>
                <a:spcPct val="90000"/>
              </a:lnSpc>
              <a:spcBef>
                <a:spcPts val="1000"/>
              </a:spcBef>
              <a:spcAft>
                <a:spcPts val="0"/>
              </a:spcAft>
              <a:buSzPts val="2800"/>
              <a:buFont typeface="Arial"/>
              <a:buChar char="•"/>
            </a:pPr>
            <a:r>
              <a:rPr lang="en-GB" dirty="0"/>
              <a:t>Performs work that is harmful to their emotional, developmental, physical, or moral well-being</a:t>
            </a:r>
            <a:endParaRPr dirty="0"/>
          </a:p>
          <a:p>
            <a:pPr marL="228600" lvl="0" indent="-50800" algn="l" rtl="0">
              <a:lnSpc>
                <a:spcPct val="90000"/>
              </a:lnSpc>
              <a:spcBef>
                <a:spcPts val="1000"/>
              </a:spcBef>
              <a:spcAft>
                <a:spcPts val="0"/>
              </a:spcAft>
              <a:buClr>
                <a:schemeClr val="accent5"/>
              </a:buClr>
              <a:buSzPts val="2800"/>
              <a:buNone/>
            </a:pPr>
            <a:endParaRPr dirty="0"/>
          </a:p>
        </p:txBody>
      </p:sp>
      <p:sp>
        <p:nvSpPr>
          <p:cNvPr id="287" name="Google Shape;287;p6"/>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600"/>
              <a:buNone/>
            </a:pPr>
            <a:r>
              <a:rPr lang="en-GB"/>
              <a:t>CHILD LABOUR</a:t>
            </a:r>
            <a:endParaRPr/>
          </a:p>
        </p:txBody>
      </p:sp>
      <p:grpSp>
        <p:nvGrpSpPr>
          <p:cNvPr id="288" name="Google Shape;288;p6"/>
          <p:cNvGrpSpPr/>
          <p:nvPr/>
        </p:nvGrpSpPr>
        <p:grpSpPr>
          <a:xfrm>
            <a:off x="-944667" y="2282966"/>
            <a:ext cx="4542632" cy="4542632"/>
            <a:chOff x="0" y="56600"/>
            <a:chExt cx="4542632" cy="4542632"/>
          </a:xfrm>
        </p:grpSpPr>
        <p:sp>
          <p:nvSpPr>
            <p:cNvPr id="289" name="Google Shape;289;p6"/>
            <p:cNvSpPr/>
            <p:nvPr/>
          </p:nvSpPr>
          <p:spPr>
            <a:xfrm>
              <a:off x="0" y="56600"/>
              <a:ext cx="4542632" cy="4542632"/>
            </a:xfrm>
            <a:prstGeom prst="ellipse">
              <a:avLst/>
            </a:prstGeom>
            <a:solidFill>
              <a:srgbClr val="00587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6"/>
            <p:cNvSpPr txBox="1"/>
            <p:nvPr/>
          </p:nvSpPr>
          <p:spPr>
            <a:xfrm>
              <a:off x="1477491" y="283731"/>
              <a:ext cx="1587649" cy="681394"/>
            </a:xfrm>
            <a:prstGeom prst="rect">
              <a:avLst/>
            </a:prstGeom>
            <a:noFill/>
            <a:ln>
              <a:noFill/>
            </a:ln>
          </p:spPr>
          <p:txBody>
            <a:bodyPr spcFirstLastPara="1" wrap="square" lIns="142225" tIns="142225" rIns="142225" bIns="142225" anchor="ctr" anchorCtr="0">
              <a:noAutofit/>
            </a:bodyPr>
            <a:lstStyle/>
            <a:p>
              <a:pPr marL="0" marR="0" lvl="0" indent="0" algn="ctr" rtl="0">
                <a:lnSpc>
                  <a:spcPct val="90000"/>
                </a:lnSpc>
                <a:spcBef>
                  <a:spcPts val="0"/>
                </a:spcBef>
                <a:spcAft>
                  <a:spcPts val="0"/>
                </a:spcAft>
                <a:buClr>
                  <a:schemeClr val="dk1"/>
                </a:buClr>
                <a:buSzPts val="2000"/>
                <a:buFont typeface="Calibri"/>
                <a:buNone/>
              </a:pPr>
              <a:endParaRPr sz="2000">
                <a:solidFill>
                  <a:schemeClr val="lt1"/>
                </a:solidFill>
                <a:latin typeface="Calibri"/>
                <a:ea typeface="Calibri"/>
                <a:cs typeface="Calibri"/>
                <a:sym typeface="Calibri"/>
              </a:endParaRPr>
            </a:p>
          </p:txBody>
        </p:sp>
        <p:sp>
          <p:nvSpPr>
            <p:cNvPr id="291" name="Google Shape;291;p6"/>
            <p:cNvSpPr/>
            <p:nvPr/>
          </p:nvSpPr>
          <p:spPr>
            <a:xfrm>
              <a:off x="567828" y="1192257"/>
              <a:ext cx="3406974" cy="3406974"/>
            </a:xfrm>
            <a:prstGeom prst="ellipse">
              <a:avLst/>
            </a:prstGeom>
            <a:solidFill>
              <a:srgbClr val="2B7FB8"/>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6"/>
            <p:cNvSpPr txBox="1"/>
            <p:nvPr/>
          </p:nvSpPr>
          <p:spPr>
            <a:xfrm>
              <a:off x="1477491" y="1405193"/>
              <a:ext cx="1587649" cy="638807"/>
            </a:xfrm>
            <a:prstGeom prst="rect">
              <a:avLst/>
            </a:prstGeom>
            <a:noFill/>
            <a:ln>
              <a:noFill/>
            </a:ln>
          </p:spPr>
          <p:txBody>
            <a:bodyPr spcFirstLastPara="1" wrap="square" lIns="142225" tIns="142225" rIns="142225" bIns="142225"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GB" sz="2000">
                  <a:solidFill>
                    <a:schemeClr val="lt1"/>
                  </a:solidFill>
                  <a:latin typeface="Calibri"/>
                  <a:ea typeface="Calibri"/>
                  <a:cs typeface="Calibri"/>
                  <a:sym typeface="Calibri"/>
                </a:rPr>
                <a:t>Child Labour </a:t>
              </a:r>
              <a:endParaRPr/>
            </a:p>
          </p:txBody>
        </p:sp>
        <p:sp>
          <p:nvSpPr>
            <p:cNvPr id="293" name="Google Shape;293;p6"/>
            <p:cNvSpPr/>
            <p:nvPr/>
          </p:nvSpPr>
          <p:spPr>
            <a:xfrm>
              <a:off x="1135658" y="2327916"/>
              <a:ext cx="2271316" cy="2271316"/>
            </a:xfrm>
            <a:prstGeom prst="ellipse">
              <a:avLst/>
            </a:prstGeom>
            <a:solidFill>
              <a:srgbClr val="83D7FD"/>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6"/>
            <p:cNvSpPr txBox="1"/>
            <p:nvPr/>
          </p:nvSpPr>
          <p:spPr>
            <a:xfrm>
              <a:off x="1468284" y="2895744"/>
              <a:ext cx="1606062" cy="1135658"/>
            </a:xfrm>
            <a:prstGeom prst="rect">
              <a:avLst/>
            </a:prstGeom>
            <a:noFill/>
            <a:ln>
              <a:noFill/>
            </a:ln>
          </p:spPr>
          <p:txBody>
            <a:bodyPr spcFirstLastPara="1" wrap="square" lIns="142225" tIns="142225" rIns="142225" bIns="142225" anchor="ctr" anchorCtr="0">
              <a:noAutofit/>
            </a:bodyPr>
            <a:lstStyle/>
            <a:p>
              <a:pPr marL="0" marR="0" lvl="0" indent="0" algn="ctr" rtl="0">
                <a:lnSpc>
                  <a:spcPct val="90000"/>
                </a:lnSpc>
                <a:spcBef>
                  <a:spcPts val="0"/>
                </a:spcBef>
                <a:spcAft>
                  <a:spcPts val="0"/>
                </a:spcAft>
                <a:buClr>
                  <a:schemeClr val="dk1"/>
                </a:buClr>
                <a:buSzPts val="2000"/>
                <a:buFont typeface="Calibri"/>
                <a:buNone/>
              </a:pPr>
              <a:endParaRPr sz="2000">
                <a:solidFill>
                  <a:schemeClr val="lt1"/>
                </a:solidFill>
                <a:latin typeface="Calibri"/>
                <a:ea typeface="Calibri"/>
                <a:cs typeface="Calibri"/>
                <a:sym typeface="Calibri"/>
              </a:endParaRPr>
            </a:p>
          </p:txBody>
        </p:sp>
      </p:grpSp>
      <p:sp>
        <p:nvSpPr>
          <p:cNvPr id="295" name="Google Shape;295;p6"/>
          <p:cNvSpPr txBox="1"/>
          <p:nvPr/>
        </p:nvSpPr>
        <p:spPr>
          <a:xfrm>
            <a:off x="8457716" y="5327904"/>
            <a:ext cx="2943709" cy="804461"/>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accent1"/>
              </a:buClr>
              <a:buSzPts val="2800"/>
              <a:buFont typeface="Arial"/>
              <a:buNone/>
            </a:pPr>
            <a:r>
              <a:rPr lang="en-GB" sz="2800" b="1">
                <a:solidFill>
                  <a:schemeClr val="accent1"/>
                </a:solidFill>
                <a:latin typeface="Helvetica Neue"/>
                <a:ea typeface="Helvetica Neue"/>
                <a:cs typeface="Helvetica Neue"/>
                <a:sym typeface="Helvetica Neue"/>
              </a:rPr>
              <a:t>To be eliminated </a:t>
            </a:r>
            <a:endParaRPr/>
          </a:p>
        </p:txBody>
      </p:sp>
      <p:sp>
        <p:nvSpPr>
          <p:cNvPr id="296" name="Google Shape;296;p6"/>
          <p:cNvSpPr txBox="1"/>
          <p:nvPr/>
        </p:nvSpPr>
        <p:spPr>
          <a:xfrm>
            <a:off x="462128" y="5098486"/>
            <a:ext cx="1720633" cy="129266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a:solidFill>
                  <a:schemeClr val="lt1"/>
                </a:solidFill>
                <a:latin typeface="Calibri"/>
                <a:ea typeface="Calibri"/>
                <a:cs typeface="Calibri"/>
                <a:sym typeface="Calibri"/>
              </a:rPr>
              <a:t>The Worst Forms of Child Labour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97" name="Google Shape;297;p6"/>
          <p:cNvPicPr preferRelativeResize="0"/>
          <p:nvPr/>
        </p:nvPicPr>
        <p:blipFill rotWithShape="1">
          <a:blip r:embed="rId3">
            <a:alphaModFix/>
          </a:blip>
          <a:srcRect/>
          <a:stretch/>
        </p:blipFill>
        <p:spPr>
          <a:xfrm>
            <a:off x="10465386" y="254035"/>
            <a:ext cx="1440292" cy="943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7"/>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GB" dirty="0">
                <a:solidFill>
                  <a:schemeClr val="dk1"/>
                </a:solidFill>
              </a:rPr>
              <a:t>WFCL INCLUDE:</a:t>
            </a:r>
            <a:endParaRPr dirty="0"/>
          </a:p>
        </p:txBody>
      </p:sp>
      <p:sp>
        <p:nvSpPr>
          <p:cNvPr id="304" name="Google Shape;304;p7"/>
          <p:cNvSpPr txBox="1">
            <a:spLocks noGrp="1"/>
          </p:cNvSpPr>
          <p:nvPr>
            <p:ph type="body" idx="2"/>
          </p:nvPr>
        </p:nvSpPr>
        <p:spPr>
          <a:xfrm>
            <a:off x="4147434" y="1533586"/>
            <a:ext cx="3553978" cy="21288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400"/>
              <a:buNone/>
            </a:pPr>
            <a:r>
              <a:rPr lang="en-GB" sz="2400" dirty="0"/>
              <a:t>All forms of </a:t>
            </a:r>
            <a:r>
              <a:rPr lang="en-GB" sz="2400" b="1" dirty="0"/>
              <a:t>slavery, forced labour, </a:t>
            </a:r>
            <a:r>
              <a:rPr lang="en-GB" sz="2400" dirty="0"/>
              <a:t>or similar practices including recruitment for use in armed conflict  </a:t>
            </a:r>
            <a:endParaRPr dirty="0"/>
          </a:p>
        </p:txBody>
      </p:sp>
      <p:sp>
        <p:nvSpPr>
          <p:cNvPr id="305" name="Google Shape;305;p7"/>
          <p:cNvSpPr txBox="1">
            <a:spLocks noGrp="1"/>
          </p:cNvSpPr>
          <p:nvPr>
            <p:ph type="body" idx="3"/>
          </p:nvPr>
        </p:nvSpPr>
        <p:spPr>
          <a:xfrm>
            <a:off x="286886" y="198372"/>
            <a:ext cx="2970847" cy="479926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600"/>
              <a:buNone/>
            </a:pPr>
            <a:r>
              <a:rPr lang="en-GB"/>
              <a:t>WORST FORMS OF CHILD LABOUR</a:t>
            </a:r>
            <a:endParaRPr/>
          </a:p>
        </p:txBody>
      </p:sp>
      <p:grpSp>
        <p:nvGrpSpPr>
          <p:cNvPr id="306" name="Google Shape;306;p7"/>
          <p:cNvGrpSpPr/>
          <p:nvPr/>
        </p:nvGrpSpPr>
        <p:grpSpPr>
          <a:xfrm>
            <a:off x="-526529" y="2802834"/>
            <a:ext cx="4079363" cy="4079363"/>
            <a:chOff x="49942" y="0"/>
            <a:chExt cx="4079363" cy="4079363"/>
          </a:xfrm>
        </p:grpSpPr>
        <p:sp>
          <p:nvSpPr>
            <p:cNvPr id="307" name="Google Shape;307;p7"/>
            <p:cNvSpPr/>
            <p:nvPr/>
          </p:nvSpPr>
          <p:spPr>
            <a:xfrm>
              <a:off x="49942" y="0"/>
              <a:ext cx="4079363" cy="4079363"/>
            </a:xfrm>
            <a:prstGeom prst="ellipse">
              <a:avLst/>
            </a:prstGeom>
            <a:solidFill>
              <a:srgbClr val="00587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7"/>
            <p:cNvSpPr txBox="1"/>
            <p:nvPr/>
          </p:nvSpPr>
          <p:spPr>
            <a:xfrm>
              <a:off x="1376755" y="203968"/>
              <a:ext cx="1425737" cy="611904"/>
            </a:xfrm>
            <a:prstGeom prst="rect">
              <a:avLst/>
            </a:prstGeom>
            <a:noFill/>
            <a:ln>
              <a:noFill/>
            </a:ln>
          </p:spPr>
          <p:txBody>
            <a:bodyPr spcFirstLastPara="1" wrap="square" lIns="128000" tIns="128000" rIns="128000" bIns="128000" anchor="ctr" anchorCtr="0">
              <a:noAutofit/>
            </a:bodyPr>
            <a:lstStyle/>
            <a:p>
              <a:pPr marL="0" marR="0" lvl="0" indent="0" algn="ctr" rtl="0">
                <a:lnSpc>
                  <a:spcPct val="90000"/>
                </a:lnSpc>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09" name="Google Shape;309;p7"/>
            <p:cNvSpPr/>
            <p:nvPr/>
          </p:nvSpPr>
          <p:spPr>
            <a:xfrm>
              <a:off x="557456" y="1019840"/>
              <a:ext cx="3059522" cy="3059522"/>
            </a:xfrm>
            <a:prstGeom prst="ellipse">
              <a:avLst/>
            </a:prstGeom>
            <a:solidFill>
              <a:srgbClr val="2B7FB8"/>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7"/>
            <p:cNvSpPr txBox="1"/>
            <p:nvPr/>
          </p:nvSpPr>
          <p:spPr>
            <a:xfrm>
              <a:off x="1374348" y="1211060"/>
              <a:ext cx="1425737" cy="573660"/>
            </a:xfrm>
            <a:prstGeom prst="rect">
              <a:avLst/>
            </a:prstGeom>
            <a:noFill/>
            <a:ln>
              <a:noFill/>
            </a:ln>
          </p:spPr>
          <p:txBody>
            <a:bodyPr spcFirstLastPara="1" wrap="square" lIns="128000" tIns="128000" rIns="128000" bIns="128000" anchor="ctr" anchorCtr="0">
              <a:noAutofit/>
            </a:bodyPr>
            <a:lstStyle/>
            <a:p>
              <a:pPr marL="0" marR="0" lvl="0" indent="0" algn="ctr" rtl="0">
                <a:lnSpc>
                  <a:spcPct val="90000"/>
                </a:lnSpc>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11" name="Google Shape;311;p7"/>
            <p:cNvSpPr/>
            <p:nvPr/>
          </p:nvSpPr>
          <p:spPr>
            <a:xfrm>
              <a:off x="1067376" y="2039681"/>
              <a:ext cx="2039681" cy="2039681"/>
            </a:xfrm>
            <a:prstGeom prst="ellipse">
              <a:avLst/>
            </a:prstGeom>
            <a:solidFill>
              <a:srgbClr val="83D7FD"/>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7"/>
            <p:cNvSpPr txBox="1"/>
            <p:nvPr/>
          </p:nvSpPr>
          <p:spPr>
            <a:xfrm>
              <a:off x="1366081" y="2549601"/>
              <a:ext cx="1442272" cy="1019840"/>
            </a:xfrm>
            <a:prstGeom prst="rect">
              <a:avLst/>
            </a:prstGeom>
            <a:noFill/>
            <a:ln>
              <a:noFill/>
            </a:ln>
          </p:spPr>
          <p:txBody>
            <a:bodyPr spcFirstLastPara="1" wrap="square" lIns="128000" tIns="128000" rIns="128000" bIns="128000"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GB" sz="1800">
                  <a:solidFill>
                    <a:schemeClr val="lt1"/>
                  </a:solidFill>
                  <a:latin typeface="Calibri"/>
                  <a:ea typeface="Calibri"/>
                  <a:cs typeface="Calibri"/>
                  <a:sym typeface="Calibri"/>
                </a:rPr>
                <a:t>Worst Forms of Child Labour</a:t>
              </a:r>
              <a:endParaRPr/>
            </a:p>
          </p:txBody>
        </p:sp>
      </p:grpSp>
      <p:sp>
        <p:nvSpPr>
          <p:cNvPr id="313" name="Google Shape;313;p7"/>
          <p:cNvSpPr txBox="1"/>
          <p:nvPr/>
        </p:nvSpPr>
        <p:spPr>
          <a:xfrm>
            <a:off x="8522206" y="5393524"/>
            <a:ext cx="3332961" cy="1134498"/>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accent1"/>
              </a:buClr>
              <a:buSzPts val="2800"/>
              <a:buFont typeface="Arial"/>
              <a:buNone/>
            </a:pPr>
            <a:r>
              <a:rPr lang="en-GB" sz="2800" b="1">
                <a:solidFill>
                  <a:schemeClr val="accent1"/>
                </a:solidFill>
                <a:latin typeface="Helvetica Neue"/>
                <a:ea typeface="Helvetica Neue"/>
                <a:cs typeface="Helvetica Neue"/>
                <a:sym typeface="Helvetica Neue"/>
              </a:rPr>
              <a:t>To be eliminated as a matter of urgency </a:t>
            </a:r>
            <a:endParaRPr/>
          </a:p>
        </p:txBody>
      </p:sp>
      <p:sp>
        <p:nvSpPr>
          <p:cNvPr id="314" name="Google Shape;314;p7"/>
          <p:cNvSpPr txBox="1"/>
          <p:nvPr/>
        </p:nvSpPr>
        <p:spPr>
          <a:xfrm>
            <a:off x="193848" y="2165878"/>
            <a:ext cx="3010181" cy="72072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2"/>
              </a:buClr>
              <a:buSzPts val="2000"/>
              <a:buFont typeface="Helvetica Neue"/>
              <a:buNone/>
            </a:pPr>
            <a:r>
              <a:rPr lang="en-GB" sz="2000">
                <a:solidFill>
                  <a:schemeClr val="dk2"/>
                </a:solidFill>
                <a:latin typeface="Helvetica Neue"/>
                <a:ea typeface="Helvetica Neue"/>
                <a:cs typeface="Helvetica Neue"/>
                <a:sym typeface="Helvetica Neue"/>
              </a:rPr>
              <a:t>Worst Forms of Child Labour Convention 182. </a:t>
            </a:r>
            <a:endParaRPr/>
          </a:p>
        </p:txBody>
      </p:sp>
      <p:sp>
        <p:nvSpPr>
          <p:cNvPr id="315" name="Google Shape;315;p7"/>
          <p:cNvSpPr/>
          <p:nvPr/>
        </p:nvSpPr>
        <p:spPr>
          <a:xfrm>
            <a:off x="7834385" y="240530"/>
            <a:ext cx="2529598" cy="19389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dirty="0">
                <a:solidFill>
                  <a:schemeClr val="dk1"/>
                </a:solidFill>
                <a:latin typeface="Helvetica Neue"/>
                <a:ea typeface="Helvetica Neue"/>
                <a:cs typeface="Helvetica Neue"/>
                <a:sym typeface="Helvetica Neue"/>
              </a:rPr>
              <a:t>Using, procuring, or offering children for </a:t>
            </a:r>
            <a:r>
              <a:rPr lang="en-GB" sz="2400" b="1" dirty="0">
                <a:solidFill>
                  <a:schemeClr val="dk1"/>
                </a:solidFill>
                <a:latin typeface="Helvetica Neue"/>
                <a:ea typeface="Helvetica Neue"/>
                <a:cs typeface="Helvetica Neue"/>
                <a:sym typeface="Helvetica Neue"/>
              </a:rPr>
              <a:t>prostitution</a:t>
            </a:r>
            <a:r>
              <a:rPr lang="en-GB" sz="2400" dirty="0">
                <a:solidFill>
                  <a:schemeClr val="dk1"/>
                </a:solidFill>
                <a:latin typeface="Helvetica Neue"/>
                <a:ea typeface="Helvetica Neue"/>
                <a:cs typeface="Helvetica Neue"/>
                <a:sym typeface="Helvetica Neue"/>
              </a:rPr>
              <a:t> and </a:t>
            </a:r>
            <a:r>
              <a:rPr lang="en-GB" sz="2400" b="1" dirty="0">
                <a:solidFill>
                  <a:schemeClr val="dk1"/>
                </a:solidFill>
                <a:latin typeface="Helvetica Neue"/>
                <a:ea typeface="Helvetica Neue"/>
                <a:cs typeface="Helvetica Neue"/>
                <a:sym typeface="Helvetica Neue"/>
              </a:rPr>
              <a:t>pornography</a:t>
            </a:r>
            <a:endParaRPr dirty="0"/>
          </a:p>
        </p:txBody>
      </p:sp>
      <p:sp>
        <p:nvSpPr>
          <p:cNvPr id="316" name="Google Shape;316;p7"/>
          <p:cNvSpPr/>
          <p:nvPr/>
        </p:nvSpPr>
        <p:spPr>
          <a:xfrm>
            <a:off x="9102261" y="3582579"/>
            <a:ext cx="1564791"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a:solidFill>
                  <a:schemeClr val="dk1"/>
                </a:solidFill>
                <a:latin typeface="Helvetica Neue"/>
                <a:ea typeface="Helvetica Neue"/>
                <a:cs typeface="Helvetica Neue"/>
                <a:sym typeface="Helvetica Neue"/>
              </a:rPr>
              <a:t>Children in </a:t>
            </a:r>
            <a:r>
              <a:rPr lang="en-GB" sz="2400" b="1">
                <a:solidFill>
                  <a:schemeClr val="dk1"/>
                </a:solidFill>
                <a:latin typeface="Helvetica Neue"/>
                <a:ea typeface="Helvetica Neue"/>
                <a:cs typeface="Helvetica Neue"/>
                <a:sym typeface="Helvetica Neue"/>
              </a:rPr>
              <a:t>illicit activities</a:t>
            </a:r>
            <a:endParaRPr/>
          </a:p>
        </p:txBody>
      </p:sp>
      <p:sp>
        <p:nvSpPr>
          <p:cNvPr id="317" name="Google Shape;317;p7"/>
          <p:cNvSpPr/>
          <p:nvPr/>
        </p:nvSpPr>
        <p:spPr>
          <a:xfrm>
            <a:off x="9759229" y="2132349"/>
            <a:ext cx="1708303"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a:solidFill>
                  <a:schemeClr val="dk1"/>
                </a:solidFill>
                <a:latin typeface="Helvetica Neue"/>
                <a:ea typeface="Helvetica Neue"/>
                <a:cs typeface="Helvetica Neue"/>
                <a:sym typeface="Helvetica Neue"/>
              </a:rPr>
              <a:t>Children in </a:t>
            </a:r>
            <a:r>
              <a:rPr lang="en-GB" sz="2400" b="1">
                <a:solidFill>
                  <a:schemeClr val="dk1"/>
                </a:solidFill>
                <a:latin typeface="Helvetica Neue"/>
                <a:ea typeface="Helvetica Neue"/>
                <a:cs typeface="Helvetica Neue"/>
                <a:sym typeface="Helvetica Neue"/>
              </a:rPr>
              <a:t>hazardous work</a:t>
            </a:r>
            <a:endParaRPr sz="2400">
              <a:solidFill>
                <a:schemeClr val="dk1"/>
              </a:solidFill>
              <a:latin typeface="Helvetica Neue"/>
              <a:ea typeface="Helvetica Neue"/>
              <a:cs typeface="Helvetica Neue"/>
              <a:sym typeface="Helvetica Neue"/>
            </a:endParaRPr>
          </a:p>
        </p:txBody>
      </p:sp>
      <p:cxnSp>
        <p:nvCxnSpPr>
          <p:cNvPr id="318" name="Google Shape;318;p7"/>
          <p:cNvCxnSpPr/>
          <p:nvPr/>
        </p:nvCxnSpPr>
        <p:spPr>
          <a:xfrm rot="10800000" flipH="1">
            <a:off x="2078331" y="3429001"/>
            <a:ext cx="2963870" cy="2624919"/>
          </a:xfrm>
          <a:prstGeom prst="straightConnector1">
            <a:avLst/>
          </a:prstGeom>
          <a:noFill/>
          <a:ln w="9525" cap="flat" cmpd="sng">
            <a:solidFill>
              <a:schemeClr val="accent1"/>
            </a:solidFill>
            <a:prstDash val="solid"/>
            <a:miter lim="800000"/>
            <a:headEnd type="none" w="sm" len="sm"/>
            <a:tailEnd type="none" w="sm" len="sm"/>
          </a:ln>
        </p:spPr>
      </p:cxnSp>
      <p:cxnSp>
        <p:nvCxnSpPr>
          <p:cNvPr id="319" name="Google Shape;319;p7"/>
          <p:cNvCxnSpPr/>
          <p:nvPr/>
        </p:nvCxnSpPr>
        <p:spPr>
          <a:xfrm rot="10800000" flipH="1">
            <a:off x="2241593" y="2258989"/>
            <a:ext cx="6695145" cy="3712443"/>
          </a:xfrm>
          <a:prstGeom prst="straightConnector1">
            <a:avLst/>
          </a:prstGeom>
          <a:noFill/>
          <a:ln w="9525" cap="flat" cmpd="sng">
            <a:solidFill>
              <a:schemeClr val="accent1"/>
            </a:solidFill>
            <a:prstDash val="solid"/>
            <a:miter lim="800000"/>
            <a:headEnd type="none" w="sm" len="sm"/>
            <a:tailEnd type="none" w="sm" len="sm"/>
          </a:ln>
        </p:spPr>
      </p:cxnSp>
      <p:cxnSp>
        <p:nvCxnSpPr>
          <p:cNvPr id="320" name="Google Shape;320;p7"/>
          <p:cNvCxnSpPr/>
          <p:nvPr/>
        </p:nvCxnSpPr>
        <p:spPr>
          <a:xfrm rot="10800000" flipH="1">
            <a:off x="2196809" y="3082831"/>
            <a:ext cx="7429447" cy="2971089"/>
          </a:xfrm>
          <a:prstGeom prst="straightConnector1">
            <a:avLst/>
          </a:prstGeom>
          <a:noFill/>
          <a:ln w="9525" cap="flat" cmpd="sng">
            <a:solidFill>
              <a:schemeClr val="accent1"/>
            </a:solidFill>
            <a:prstDash val="solid"/>
            <a:miter lim="800000"/>
            <a:headEnd type="none" w="sm" len="sm"/>
            <a:tailEnd type="none" w="sm" len="sm"/>
          </a:ln>
        </p:spPr>
      </p:cxnSp>
      <p:cxnSp>
        <p:nvCxnSpPr>
          <p:cNvPr id="321" name="Google Shape;321;p7"/>
          <p:cNvCxnSpPr/>
          <p:nvPr/>
        </p:nvCxnSpPr>
        <p:spPr>
          <a:xfrm rot="10800000" flipH="1">
            <a:off x="2074588" y="4527599"/>
            <a:ext cx="6913385" cy="1801763"/>
          </a:xfrm>
          <a:prstGeom prst="straightConnector1">
            <a:avLst/>
          </a:prstGeom>
          <a:noFill/>
          <a:ln w="9525" cap="flat" cmpd="sng">
            <a:solidFill>
              <a:schemeClr val="accent1"/>
            </a:solidFill>
            <a:prstDash val="solid"/>
            <a:miter lim="800000"/>
            <a:headEnd type="none" w="sm" len="sm"/>
            <a:tailEnd type="none" w="sm" len="sm"/>
          </a:ln>
        </p:spPr>
      </p:cxnSp>
      <p:sp>
        <p:nvSpPr>
          <p:cNvPr id="322" name="Google Shape;322;p7"/>
          <p:cNvSpPr/>
          <p:nvPr/>
        </p:nvSpPr>
        <p:spPr>
          <a:xfrm>
            <a:off x="3967781" y="6145671"/>
            <a:ext cx="4112408"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a:solidFill>
                  <a:srgbClr val="35B2B4"/>
                </a:solidFill>
                <a:latin typeface="Calibri"/>
                <a:ea typeface="Calibri"/>
                <a:cs typeface="Calibri"/>
                <a:sym typeface="Calibri"/>
              </a:rPr>
              <a:t>All girls and boys under 18</a:t>
            </a:r>
            <a:endParaRPr/>
          </a:p>
        </p:txBody>
      </p:sp>
      <p:pic>
        <p:nvPicPr>
          <p:cNvPr id="323" name="Google Shape;323;p7"/>
          <p:cNvPicPr preferRelativeResize="0"/>
          <p:nvPr/>
        </p:nvPicPr>
        <p:blipFill rotWithShape="1">
          <a:blip r:embed="rId3">
            <a:alphaModFix/>
          </a:blip>
          <a:srcRect/>
          <a:stretch/>
        </p:blipFill>
        <p:spPr>
          <a:xfrm>
            <a:off x="10613380" y="266826"/>
            <a:ext cx="1440292" cy="943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8"/>
          <p:cNvSpPr txBox="1">
            <a:spLocks noGrp="1"/>
          </p:cNvSpPr>
          <p:nvPr>
            <p:ph type="body" idx="1"/>
          </p:nvPr>
        </p:nvSpPr>
        <p:spPr>
          <a:xfrm>
            <a:off x="5576755" y="191219"/>
            <a:ext cx="7300912" cy="12715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GB">
                <a:solidFill>
                  <a:schemeClr val="dk1"/>
                </a:solidFill>
              </a:rPr>
              <a:t>HAZARDOUS WORK </a:t>
            </a:r>
            <a:endParaRPr/>
          </a:p>
        </p:txBody>
      </p:sp>
      <p:sp>
        <p:nvSpPr>
          <p:cNvPr id="330" name="Google Shape;330;p8"/>
          <p:cNvSpPr txBox="1">
            <a:spLocks noGrp="1"/>
          </p:cNvSpPr>
          <p:nvPr>
            <p:ph type="body" idx="2"/>
          </p:nvPr>
        </p:nvSpPr>
        <p:spPr>
          <a:xfrm>
            <a:off x="4449775" y="920922"/>
            <a:ext cx="6467700" cy="144600"/>
          </a:xfrm>
          <a:prstGeom prst="rect">
            <a:avLst/>
          </a:prstGeom>
          <a:noFill/>
          <a:ln>
            <a:noFill/>
          </a:ln>
        </p:spPr>
        <p:txBody>
          <a:bodyPr spcFirstLastPara="1" wrap="square" lIns="91425" tIns="45700" rIns="0" bIns="45700" anchor="t" anchorCtr="0">
            <a:noAutofit/>
          </a:bodyPr>
          <a:lstStyle/>
          <a:p>
            <a:pPr marL="228600" lvl="0" indent="-238125" algn="l" rtl="0">
              <a:lnSpc>
                <a:spcPct val="90000"/>
              </a:lnSpc>
              <a:spcBef>
                <a:spcPts val="0"/>
              </a:spcBef>
              <a:spcAft>
                <a:spcPts val="0"/>
              </a:spcAft>
              <a:buSzPts val="3750"/>
              <a:buChar char="•"/>
            </a:pPr>
            <a:r>
              <a:rPr lang="en-GB" sz="2500" dirty="0">
                <a:solidFill>
                  <a:srgbClr val="97467D"/>
                </a:solidFill>
              </a:rPr>
              <a:t>Exposed to physical, psychological, or sexual abuse</a:t>
            </a:r>
            <a:endParaRPr dirty="0"/>
          </a:p>
          <a:p>
            <a:pPr marL="228600" lvl="0" indent="-238125" algn="l" rtl="0">
              <a:lnSpc>
                <a:spcPct val="90000"/>
              </a:lnSpc>
              <a:spcBef>
                <a:spcPts val="1000"/>
              </a:spcBef>
              <a:spcAft>
                <a:spcPts val="0"/>
              </a:spcAft>
              <a:buSzPts val="3750"/>
              <a:buChar char="•"/>
            </a:pPr>
            <a:r>
              <a:rPr lang="en-GB" sz="2500" dirty="0">
                <a:solidFill>
                  <a:srgbClr val="97467D"/>
                </a:solidFill>
              </a:rPr>
              <a:t>Underground, underwater, dangerous heights, or confined spaces</a:t>
            </a:r>
            <a:endParaRPr dirty="0"/>
          </a:p>
          <a:p>
            <a:pPr marL="228600" lvl="0" indent="-238125" algn="l" rtl="0">
              <a:lnSpc>
                <a:spcPct val="90000"/>
              </a:lnSpc>
              <a:spcBef>
                <a:spcPts val="1000"/>
              </a:spcBef>
              <a:spcAft>
                <a:spcPts val="0"/>
              </a:spcAft>
              <a:buSzPts val="3750"/>
              <a:buChar char="•"/>
            </a:pPr>
            <a:r>
              <a:rPr lang="en-GB" sz="2500" dirty="0">
                <a:solidFill>
                  <a:srgbClr val="97467D"/>
                </a:solidFill>
              </a:rPr>
              <a:t>Dangerous machinery, equipment, tools, or heavy loads</a:t>
            </a:r>
            <a:endParaRPr dirty="0"/>
          </a:p>
          <a:p>
            <a:pPr marL="228600" lvl="0" indent="-238125" algn="l" rtl="0">
              <a:lnSpc>
                <a:spcPct val="90000"/>
              </a:lnSpc>
              <a:spcBef>
                <a:spcPts val="1000"/>
              </a:spcBef>
              <a:spcAft>
                <a:spcPts val="0"/>
              </a:spcAft>
              <a:buSzPts val="3750"/>
              <a:buChar char="•"/>
            </a:pPr>
            <a:r>
              <a:rPr lang="en-GB" sz="2500" dirty="0">
                <a:solidFill>
                  <a:srgbClr val="026794"/>
                </a:solidFill>
              </a:rPr>
              <a:t>Unhealthy environments and damaging to health (hazardous substances, agents, processes, noise levels, temperatures, etc.)</a:t>
            </a:r>
            <a:endParaRPr dirty="0"/>
          </a:p>
          <a:p>
            <a:pPr marL="228600" lvl="0" indent="-238125" algn="l" rtl="0">
              <a:lnSpc>
                <a:spcPct val="90000"/>
              </a:lnSpc>
              <a:spcBef>
                <a:spcPts val="1000"/>
              </a:spcBef>
              <a:spcAft>
                <a:spcPts val="0"/>
              </a:spcAft>
              <a:buSzPts val="3750"/>
              <a:buChar char="•"/>
            </a:pPr>
            <a:r>
              <a:rPr lang="en-GB" sz="2500" dirty="0">
                <a:solidFill>
                  <a:srgbClr val="026794"/>
                </a:solidFill>
              </a:rPr>
              <a:t>Difficult conditions, long hours, at night, away from home, confined to employer premises </a:t>
            </a:r>
            <a:endParaRPr dirty="0"/>
          </a:p>
          <a:p>
            <a:pPr marL="228600" lvl="0" indent="-76200" algn="l" rtl="0">
              <a:lnSpc>
                <a:spcPct val="90000"/>
              </a:lnSpc>
              <a:spcBef>
                <a:spcPts val="1000"/>
              </a:spcBef>
              <a:spcAft>
                <a:spcPts val="0"/>
              </a:spcAft>
              <a:buClr>
                <a:schemeClr val="accent5"/>
              </a:buClr>
              <a:buSzPts val="2400"/>
              <a:buNone/>
            </a:pPr>
            <a:endParaRPr sz="2400" dirty="0"/>
          </a:p>
        </p:txBody>
      </p:sp>
      <p:sp>
        <p:nvSpPr>
          <p:cNvPr id="331" name="Google Shape;331;p8"/>
          <p:cNvSpPr txBox="1">
            <a:spLocks noGrp="1"/>
          </p:cNvSpPr>
          <p:nvPr>
            <p:ph type="body" idx="3"/>
          </p:nvPr>
        </p:nvSpPr>
        <p:spPr>
          <a:xfrm>
            <a:off x="351253" y="119758"/>
            <a:ext cx="2970847" cy="479926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600"/>
              <a:buNone/>
            </a:pPr>
            <a:r>
              <a:rPr lang="en-GB"/>
              <a:t>WORST FORMS OF CHILD LABOUR</a:t>
            </a:r>
            <a:endParaRPr/>
          </a:p>
        </p:txBody>
      </p:sp>
      <p:grpSp>
        <p:nvGrpSpPr>
          <p:cNvPr id="332" name="Google Shape;332;p8"/>
          <p:cNvGrpSpPr/>
          <p:nvPr/>
        </p:nvGrpSpPr>
        <p:grpSpPr>
          <a:xfrm>
            <a:off x="-507732" y="2955851"/>
            <a:ext cx="3926346" cy="3926346"/>
            <a:chOff x="68739" y="0"/>
            <a:chExt cx="3926346" cy="3926346"/>
          </a:xfrm>
        </p:grpSpPr>
        <p:sp>
          <p:nvSpPr>
            <p:cNvPr id="333" name="Google Shape;333;p8"/>
            <p:cNvSpPr/>
            <p:nvPr/>
          </p:nvSpPr>
          <p:spPr>
            <a:xfrm>
              <a:off x="68739" y="0"/>
              <a:ext cx="3926346" cy="3926346"/>
            </a:xfrm>
            <a:prstGeom prst="ellipse">
              <a:avLst/>
            </a:prstGeom>
            <a:solidFill>
              <a:srgbClr val="00587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8"/>
            <p:cNvSpPr txBox="1"/>
            <p:nvPr/>
          </p:nvSpPr>
          <p:spPr>
            <a:xfrm>
              <a:off x="1345783" y="196317"/>
              <a:ext cx="1372257" cy="588951"/>
            </a:xfrm>
            <a:prstGeom prst="rect">
              <a:avLst/>
            </a:prstGeom>
            <a:noFill/>
            <a:ln>
              <a:noFill/>
            </a:ln>
          </p:spPr>
          <p:txBody>
            <a:bodyPr spcFirstLastPara="1" wrap="square" lIns="120900" tIns="120900" rIns="120900" bIns="120900" anchor="ctr" anchorCtr="0">
              <a:noAutofit/>
            </a:bodyPr>
            <a:lstStyle/>
            <a:p>
              <a:pPr marL="0" marR="0" lvl="0" indent="0" algn="ctr" rtl="0">
                <a:lnSpc>
                  <a:spcPct val="90000"/>
                </a:lnSpc>
                <a:spcBef>
                  <a:spcPts val="0"/>
                </a:spcBef>
                <a:spcAft>
                  <a:spcPts val="0"/>
                </a:spcAft>
                <a:buClr>
                  <a:schemeClr val="dk1"/>
                </a:buClr>
                <a:buSzPts val="1700"/>
                <a:buFont typeface="Calibri"/>
                <a:buNone/>
              </a:pPr>
              <a:endParaRPr sz="1700">
                <a:solidFill>
                  <a:schemeClr val="lt1"/>
                </a:solidFill>
                <a:latin typeface="Calibri"/>
                <a:ea typeface="Calibri"/>
                <a:cs typeface="Calibri"/>
                <a:sym typeface="Calibri"/>
              </a:endParaRPr>
            </a:p>
          </p:txBody>
        </p:sp>
        <p:sp>
          <p:nvSpPr>
            <p:cNvPr id="335" name="Google Shape;335;p8"/>
            <p:cNvSpPr/>
            <p:nvPr/>
          </p:nvSpPr>
          <p:spPr>
            <a:xfrm>
              <a:off x="557215" y="981586"/>
              <a:ext cx="2944759" cy="2944759"/>
            </a:xfrm>
            <a:prstGeom prst="ellipse">
              <a:avLst/>
            </a:prstGeom>
            <a:solidFill>
              <a:srgbClr val="2B7FB8"/>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8"/>
            <p:cNvSpPr txBox="1"/>
            <p:nvPr/>
          </p:nvSpPr>
          <p:spPr>
            <a:xfrm>
              <a:off x="1343466" y="1165633"/>
              <a:ext cx="1372257" cy="552142"/>
            </a:xfrm>
            <a:prstGeom prst="rect">
              <a:avLst/>
            </a:prstGeom>
            <a:noFill/>
            <a:ln>
              <a:noFill/>
            </a:ln>
          </p:spPr>
          <p:txBody>
            <a:bodyPr spcFirstLastPara="1" wrap="square" lIns="120900" tIns="120900" rIns="120900" bIns="120900" anchor="ctr" anchorCtr="0">
              <a:noAutofit/>
            </a:bodyPr>
            <a:lstStyle/>
            <a:p>
              <a:pPr marL="0" marR="0" lvl="0" indent="0" algn="ctr" rtl="0">
                <a:lnSpc>
                  <a:spcPct val="90000"/>
                </a:lnSpc>
                <a:spcBef>
                  <a:spcPts val="0"/>
                </a:spcBef>
                <a:spcAft>
                  <a:spcPts val="0"/>
                </a:spcAft>
                <a:buClr>
                  <a:schemeClr val="dk1"/>
                </a:buClr>
                <a:buSzPts val="1700"/>
                <a:buFont typeface="Calibri"/>
                <a:buNone/>
              </a:pPr>
              <a:endParaRPr sz="1700">
                <a:solidFill>
                  <a:schemeClr val="lt1"/>
                </a:solidFill>
                <a:latin typeface="Calibri"/>
                <a:ea typeface="Calibri"/>
                <a:cs typeface="Calibri"/>
                <a:sym typeface="Calibri"/>
              </a:endParaRPr>
            </a:p>
          </p:txBody>
        </p:sp>
        <p:sp>
          <p:nvSpPr>
            <p:cNvPr id="337" name="Google Shape;337;p8"/>
            <p:cNvSpPr/>
            <p:nvPr/>
          </p:nvSpPr>
          <p:spPr>
            <a:xfrm>
              <a:off x="1048008" y="1963173"/>
              <a:ext cx="1963173" cy="1963173"/>
            </a:xfrm>
            <a:prstGeom prst="ellipse">
              <a:avLst/>
            </a:prstGeom>
            <a:solidFill>
              <a:srgbClr val="90A6BA"/>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8"/>
            <p:cNvSpPr txBox="1"/>
            <p:nvPr/>
          </p:nvSpPr>
          <p:spPr>
            <a:xfrm>
              <a:off x="1335509" y="2453966"/>
              <a:ext cx="1388172" cy="981586"/>
            </a:xfrm>
            <a:prstGeom prst="rect">
              <a:avLst/>
            </a:prstGeom>
            <a:noFill/>
            <a:ln>
              <a:noFill/>
            </a:ln>
          </p:spPr>
          <p:txBody>
            <a:bodyPr spcFirstLastPara="1" wrap="square" lIns="120900" tIns="120900" rIns="120900" bIns="120900" anchor="ctr" anchorCtr="0">
              <a:noAutofit/>
            </a:bodyPr>
            <a:lstStyle/>
            <a:p>
              <a:pPr marL="0" marR="0" lvl="0" indent="0" algn="ctr" rtl="0">
                <a:lnSpc>
                  <a:spcPct val="90000"/>
                </a:lnSpc>
                <a:spcBef>
                  <a:spcPts val="0"/>
                </a:spcBef>
                <a:spcAft>
                  <a:spcPts val="0"/>
                </a:spcAft>
                <a:buClr>
                  <a:schemeClr val="lt1"/>
                </a:buClr>
                <a:buSzPts val="1700"/>
                <a:buFont typeface="Calibri"/>
                <a:buNone/>
              </a:pPr>
              <a:r>
                <a:rPr lang="en-GB" sz="1700">
                  <a:solidFill>
                    <a:schemeClr val="lt1"/>
                  </a:solidFill>
                  <a:latin typeface="Calibri"/>
                  <a:ea typeface="Calibri"/>
                  <a:cs typeface="Calibri"/>
                  <a:sym typeface="Calibri"/>
                </a:rPr>
                <a:t>Worst Forms of Child Labour</a:t>
              </a:r>
              <a:endParaRPr/>
            </a:p>
          </p:txBody>
        </p:sp>
      </p:grpSp>
      <p:sp>
        <p:nvSpPr>
          <p:cNvPr id="339" name="Google Shape;339;p8"/>
          <p:cNvSpPr txBox="1"/>
          <p:nvPr/>
        </p:nvSpPr>
        <p:spPr>
          <a:xfrm>
            <a:off x="351253" y="2081800"/>
            <a:ext cx="3010181" cy="72072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2"/>
              </a:buClr>
              <a:buSzPts val="1900"/>
              <a:buFont typeface="Helvetica Neue"/>
              <a:buNone/>
            </a:pPr>
            <a:r>
              <a:rPr lang="en-GB" sz="1600">
                <a:solidFill>
                  <a:schemeClr val="dk2"/>
                </a:solidFill>
                <a:latin typeface="Helvetica Neue"/>
                <a:ea typeface="Helvetica Neue"/>
                <a:cs typeface="Helvetica Neue"/>
                <a:sym typeface="Helvetica Neue"/>
              </a:rPr>
              <a:t>Worst Forms of Child Labour Convention 182. Recommendation 190 </a:t>
            </a:r>
            <a:endParaRPr sz="1100"/>
          </a:p>
        </p:txBody>
      </p:sp>
      <p:sp>
        <p:nvSpPr>
          <p:cNvPr id="340" name="Google Shape;340;p8"/>
          <p:cNvSpPr/>
          <p:nvPr/>
        </p:nvSpPr>
        <p:spPr>
          <a:xfrm rot="-5400000">
            <a:off x="2956017" y="1310999"/>
            <a:ext cx="2264569" cy="80021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a:solidFill>
                  <a:srgbClr val="97467D"/>
                </a:solidFill>
                <a:latin typeface="Calibri"/>
                <a:ea typeface="Calibri"/>
                <a:cs typeface="Calibri"/>
                <a:sym typeface="Calibri"/>
              </a:rPr>
              <a:t>NATURE</a:t>
            </a:r>
            <a:endParaRPr/>
          </a:p>
        </p:txBody>
      </p:sp>
      <p:sp>
        <p:nvSpPr>
          <p:cNvPr id="341" name="Google Shape;341;p8"/>
          <p:cNvSpPr/>
          <p:nvPr/>
        </p:nvSpPr>
        <p:spPr>
          <a:xfrm rot="-5400000">
            <a:off x="2268900" y="4465750"/>
            <a:ext cx="3638700" cy="800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a:solidFill>
                  <a:srgbClr val="026794"/>
                </a:solidFill>
                <a:latin typeface="Calibri"/>
                <a:ea typeface="Calibri"/>
                <a:cs typeface="Calibri"/>
                <a:sym typeface="Calibri"/>
              </a:rPr>
              <a:t>CIRCUMSTANCE</a:t>
            </a:r>
            <a:endParaRPr/>
          </a:p>
        </p:txBody>
      </p:sp>
      <p:pic>
        <p:nvPicPr>
          <p:cNvPr id="342" name="Google Shape;342;p8"/>
          <p:cNvPicPr preferRelativeResize="0"/>
          <p:nvPr/>
        </p:nvPicPr>
        <p:blipFill rotWithShape="1">
          <a:blip r:embed="rId3">
            <a:alphaModFix/>
          </a:blip>
          <a:srcRect/>
          <a:stretch/>
        </p:blipFill>
        <p:spPr>
          <a:xfrm>
            <a:off x="10565549" y="191219"/>
            <a:ext cx="1440292" cy="9432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9"/>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GB">
                <a:solidFill>
                  <a:schemeClr val="dk1"/>
                </a:solidFill>
              </a:rPr>
              <a:t>MINIMUM AGE IN SUMMARY: </a:t>
            </a:r>
            <a:endParaRPr/>
          </a:p>
        </p:txBody>
      </p:sp>
      <p:sp>
        <p:nvSpPr>
          <p:cNvPr id="349" name="Google Shape;349;p9"/>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600"/>
              <a:buNone/>
            </a:pPr>
            <a:r>
              <a:rPr lang="en-GB"/>
              <a:t>CHILD LABOUR</a:t>
            </a:r>
            <a:endParaRPr/>
          </a:p>
        </p:txBody>
      </p:sp>
      <p:grpSp>
        <p:nvGrpSpPr>
          <p:cNvPr id="350" name="Google Shape;350;p9"/>
          <p:cNvGrpSpPr/>
          <p:nvPr/>
        </p:nvGrpSpPr>
        <p:grpSpPr>
          <a:xfrm>
            <a:off x="-944667" y="2282966"/>
            <a:ext cx="4542632" cy="4542632"/>
            <a:chOff x="0" y="56600"/>
            <a:chExt cx="4542632" cy="4542632"/>
          </a:xfrm>
        </p:grpSpPr>
        <p:sp>
          <p:nvSpPr>
            <p:cNvPr id="351" name="Google Shape;351;p9"/>
            <p:cNvSpPr/>
            <p:nvPr/>
          </p:nvSpPr>
          <p:spPr>
            <a:xfrm>
              <a:off x="0" y="56600"/>
              <a:ext cx="4542632" cy="4542632"/>
            </a:xfrm>
            <a:prstGeom prst="ellipse">
              <a:avLst/>
            </a:prstGeom>
            <a:solidFill>
              <a:srgbClr val="00587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9"/>
            <p:cNvSpPr txBox="1"/>
            <p:nvPr/>
          </p:nvSpPr>
          <p:spPr>
            <a:xfrm>
              <a:off x="1477491" y="283731"/>
              <a:ext cx="1587649" cy="681394"/>
            </a:xfrm>
            <a:prstGeom prst="rect">
              <a:avLst/>
            </a:prstGeom>
            <a:noFill/>
            <a:ln>
              <a:noFill/>
            </a:ln>
          </p:spPr>
          <p:txBody>
            <a:bodyPr spcFirstLastPara="1" wrap="square" lIns="142225" tIns="142225" rIns="142225" bIns="142225" anchor="ctr" anchorCtr="0">
              <a:noAutofit/>
            </a:bodyPr>
            <a:lstStyle/>
            <a:p>
              <a:pPr marL="0" marR="0" lvl="0" indent="0" algn="ctr" rtl="0">
                <a:lnSpc>
                  <a:spcPct val="90000"/>
                </a:lnSpc>
                <a:spcBef>
                  <a:spcPts val="0"/>
                </a:spcBef>
                <a:spcAft>
                  <a:spcPts val="0"/>
                </a:spcAft>
                <a:buClr>
                  <a:schemeClr val="dk1"/>
                </a:buClr>
                <a:buSzPts val="2000"/>
                <a:buFont typeface="Calibri"/>
                <a:buNone/>
              </a:pPr>
              <a:endParaRPr sz="2000">
                <a:solidFill>
                  <a:schemeClr val="lt1"/>
                </a:solidFill>
                <a:latin typeface="Calibri"/>
                <a:ea typeface="Calibri"/>
                <a:cs typeface="Calibri"/>
                <a:sym typeface="Calibri"/>
              </a:endParaRPr>
            </a:p>
          </p:txBody>
        </p:sp>
        <p:sp>
          <p:nvSpPr>
            <p:cNvPr id="353" name="Google Shape;353;p9"/>
            <p:cNvSpPr/>
            <p:nvPr/>
          </p:nvSpPr>
          <p:spPr>
            <a:xfrm>
              <a:off x="567828" y="1192257"/>
              <a:ext cx="3406974" cy="3406974"/>
            </a:xfrm>
            <a:prstGeom prst="ellipse">
              <a:avLst/>
            </a:prstGeom>
            <a:solidFill>
              <a:srgbClr val="2B7FB8"/>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9"/>
            <p:cNvSpPr txBox="1"/>
            <p:nvPr/>
          </p:nvSpPr>
          <p:spPr>
            <a:xfrm>
              <a:off x="1477491" y="1405193"/>
              <a:ext cx="1587649" cy="638807"/>
            </a:xfrm>
            <a:prstGeom prst="rect">
              <a:avLst/>
            </a:prstGeom>
            <a:noFill/>
            <a:ln>
              <a:noFill/>
            </a:ln>
          </p:spPr>
          <p:txBody>
            <a:bodyPr spcFirstLastPara="1" wrap="square" lIns="142225" tIns="142225" rIns="142225" bIns="142225"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GB" sz="2000">
                  <a:solidFill>
                    <a:schemeClr val="lt1"/>
                  </a:solidFill>
                  <a:latin typeface="Calibri"/>
                  <a:ea typeface="Calibri"/>
                  <a:cs typeface="Calibri"/>
                  <a:sym typeface="Calibri"/>
                </a:rPr>
                <a:t>Child Labour </a:t>
              </a:r>
              <a:endParaRPr sz="2000">
                <a:solidFill>
                  <a:schemeClr val="lt1"/>
                </a:solidFill>
                <a:latin typeface="Calibri"/>
                <a:ea typeface="Calibri"/>
                <a:cs typeface="Calibri"/>
                <a:sym typeface="Calibri"/>
              </a:endParaRPr>
            </a:p>
          </p:txBody>
        </p:sp>
        <p:sp>
          <p:nvSpPr>
            <p:cNvPr id="355" name="Google Shape;355;p9"/>
            <p:cNvSpPr/>
            <p:nvPr/>
          </p:nvSpPr>
          <p:spPr>
            <a:xfrm>
              <a:off x="1135658" y="2327916"/>
              <a:ext cx="2271316" cy="2271316"/>
            </a:xfrm>
            <a:prstGeom prst="ellipse">
              <a:avLst/>
            </a:prstGeom>
            <a:solidFill>
              <a:srgbClr val="90A6BA"/>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9"/>
            <p:cNvSpPr txBox="1"/>
            <p:nvPr/>
          </p:nvSpPr>
          <p:spPr>
            <a:xfrm>
              <a:off x="1468284" y="2895744"/>
              <a:ext cx="1606062" cy="1135658"/>
            </a:xfrm>
            <a:prstGeom prst="rect">
              <a:avLst/>
            </a:prstGeom>
            <a:noFill/>
            <a:ln>
              <a:noFill/>
            </a:ln>
          </p:spPr>
          <p:txBody>
            <a:bodyPr spcFirstLastPara="1" wrap="square" lIns="142225" tIns="142225" rIns="142225" bIns="142225"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GB" sz="2000">
                  <a:solidFill>
                    <a:schemeClr val="lt1"/>
                  </a:solidFill>
                  <a:latin typeface="Calibri"/>
                  <a:ea typeface="Calibri"/>
                  <a:cs typeface="Calibri"/>
                  <a:sym typeface="Calibri"/>
                </a:rPr>
                <a:t>Worst Forms of Child Labour</a:t>
              </a:r>
              <a:endParaRPr/>
            </a:p>
          </p:txBody>
        </p:sp>
      </p:grpSp>
      <p:grpSp>
        <p:nvGrpSpPr>
          <p:cNvPr id="357" name="Google Shape;357;p9"/>
          <p:cNvGrpSpPr/>
          <p:nvPr/>
        </p:nvGrpSpPr>
        <p:grpSpPr>
          <a:xfrm>
            <a:off x="3677983" y="1384828"/>
            <a:ext cx="8229600" cy="3747338"/>
            <a:chOff x="-3" y="1159"/>
            <a:chExt cx="4132" cy="2310"/>
          </a:xfrm>
        </p:grpSpPr>
        <p:grpSp>
          <p:nvGrpSpPr>
            <p:cNvPr id="358" name="Google Shape;358;p9"/>
            <p:cNvGrpSpPr/>
            <p:nvPr/>
          </p:nvGrpSpPr>
          <p:grpSpPr>
            <a:xfrm>
              <a:off x="0" y="1162"/>
              <a:ext cx="4126" cy="2304"/>
              <a:chOff x="0" y="1162"/>
              <a:chExt cx="4126" cy="2304"/>
            </a:xfrm>
          </p:grpSpPr>
          <p:grpSp>
            <p:nvGrpSpPr>
              <p:cNvPr id="359" name="Google Shape;359;p9"/>
              <p:cNvGrpSpPr/>
              <p:nvPr/>
            </p:nvGrpSpPr>
            <p:grpSpPr>
              <a:xfrm>
                <a:off x="0" y="1162"/>
                <a:ext cx="825" cy="576"/>
                <a:chOff x="0" y="1162"/>
                <a:chExt cx="825" cy="576"/>
              </a:xfrm>
            </p:grpSpPr>
            <p:sp>
              <p:nvSpPr>
                <p:cNvPr id="360" name="Google Shape;360;p9"/>
                <p:cNvSpPr/>
                <p:nvPr/>
              </p:nvSpPr>
              <p:spPr>
                <a:xfrm>
                  <a:off x="43" y="1162"/>
                  <a:ext cx="739" cy="57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dk1"/>
                    </a:solidFill>
                    <a:latin typeface="Arial"/>
                    <a:ea typeface="Arial"/>
                    <a:cs typeface="Arial"/>
                    <a:sym typeface="Arial"/>
                  </a:endParaRPr>
                </a:p>
              </p:txBody>
            </p:sp>
            <p:sp>
              <p:nvSpPr>
                <p:cNvPr id="361" name="Google Shape;361;p9"/>
                <p:cNvSpPr/>
                <p:nvPr/>
              </p:nvSpPr>
              <p:spPr>
                <a:xfrm>
                  <a:off x="0" y="1162"/>
                  <a:ext cx="825" cy="576"/>
                </a:xfrm>
                <a:prstGeom prst="rect">
                  <a:avLst/>
                </a:prstGeom>
                <a:noFill/>
                <a:ln w="9525" cap="flat" cmpd="sng">
                  <a:solidFill>
                    <a:srgbClr val="A0A0A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362" name="Google Shape;362;p9"/>
              <p:cNvGrpSpPr/>
              <p:nvPr/>
            </p:nvGrpSpPr>
            <p:grpSpPr>
              <a:xfrm>
                <a:off x="825" y="1162"/>
                <a:ext cx="825" cy="576"/>
                <a:chOff x="825" y="1162"/>
                <a:chExt cx="825" cy="576"/>
              </a:xfrm>
            </p:grpSpPr>
            <p:sp>
              <p:nvSpPr>
                <p:cNvPr id="363" name="Google Shape;363;p9"/>
                <p:cNvSpPr/>
                <p:nvPr/>
              </p:nvSpPr>
              <p:spPr>
                <a:xfrm>
                  <a:off x="868" y="1162"/>
                  <a:ext cx="739" cy="57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400">
                      <a:solidFill>
                        <a:srgbClr val="FFFF66"/>
                      </a:solidFill>
                      <a:latin typeface="Arial"/>
                      <a:ea typeface="Arial"/>
                      <a:cs typeface="Arial"/>
                      <a:sym typeface="Arial"/>
                    </a:rPr>
                    <a:t> </a:t>
                  </a:r>
                  <a:endParaRPr/>
                </a:p>
                <a:p>
                  <a:pPr marL="0" marR="0" lvl="0" indent="0" algn="ctr" rtl="0">
                    <a:spcBef>
                      <a:spcPts val="0"/>
                    </a:spcBef>
                    <a:spcAft>
                      <a:spcPts val="0"/>
                    </a:spcAft>
                    <a:buNone/>
                  </a:pPr>
                  <a:endParaRPr sz="1400">
                    <a:solidFill>
                      <a:srgbClr val="FFFF66"/>
                    </a:solidFill>
                    <a:latin typeface="Arial"/>
                    <a:ea typeface="Arial"/>
                    <a:cs typeface="Arial"/>
                    <a:sym typeface="Arial"/>
                  </a:endParaRPr>
                </a:p>
              </p:txBody>
            </p:sp>
            <p:sp>
              <p:nvSpPr>
                <p:cNvPr id="364" name="Google Shape;364;p9"/>
                <p:cNvSpPr/>
                <p:nvPr/>
              </p:nvSpPr>
              <p:spPr>
                <a:xfrm>
                  <a:off x="825" y="1162"/>
                  <a:ext cx="825" cy="576"/>
                </a:xfrm>
                <a:prstGeom prst="rect">
                  <a:avLst/>
                </a:prstGeom>
                <a:noFill/>
                <a:ln w="9525" cap="flat" cmpd="sng">
                  <a:solidFill>
                    <a:srgbClr val="A0A0A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365" name="Google Shape;365;p9"/>
              <p:cNvGrpSpPr/>
              <p:nvPr/>
            </p:nvGrpSpPr>
            <p:grpSpPr>
              <a:xfrm>
                <a:off x="1650" y="1162"/>
                <a:ext cx="825" cy="576"/>
                <a:chOff x="1650" y="1162"/>
                <a:chExt cx="825" cy="576"/>
              </a:xfrm>
            </p:grpSpPr>
            <p:sp>
              <p:nvSpPr>
                <p:cNvPr id="366" name="Google Shape;366;p9"/>
                <p:cNvSpPr/>
                <p:nvPr/>
              </p:nvSpPr>
              <p:spPr>
                <a:xfrm>
                  <a:off x="1693" y="1162"/>
                  <a:ext cx="739" cy="57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400">
                      <a:solidFill>
                        <a:srgbClr val="FFFF66"/>
                      </a:solidFill>
                      <a:latin typeface="Arial"/>
                      <a:ea typeface="Arial"/>
                      <a:cs typeface="Arial"/>
                      <a:sym typeface="Arial"/>
                    </a:rPr>
                    <a:t> </a:t>
                  </a:r>
                  <a:endParaRPr/>
                </a:p>
                <a:p>
                  <a:pPr marL="0" marR="0" lvl="0" indent="0" algn="ctr" rtl="0">
                    <a:spcBef>
                      <a:spcPts val="0"/>
                    </a:spcBef>
                    <a:spcAft>
                      <a:spcPts val="0"/>
                    </a:spcAft>
                    <a:buNone/>
                  </a:pPr>
                  <a:endParaRPr sz="1400">
                    <a:solidFill>
                      <a:srgbClr val="FFFF66"/>
                    </a:solidFill>
                    <a:latin typeface="Arial"/>
                    <a:ea typeface="Arial"/>
                    <a:cs typeface="Arial"/>
                    <a:sym typeface="Arial"/>
                  </a:endParaRPr>
                </a:p>
              </p:txBody>
            </p:sp>
            <p:sp>
              <p:nvSpPr>
                <p:cNvPr id="367" name="Google Shape;367;p9"/>
                <p:cNvSpPr/>
                <p:nvPr/>
              </p:nvSpPr>
              <p:spPr>
                <a:xfrm>
                  <a:off x="1650" y="1162"/>
                  <a:ext cx="825" cy="576"/>
                </a:xfrm>
                <a:prstGeom prst="rect">
                  <a:avLst/>
                </a:prstGeom>
                <a:noFill/>
                <a:ln w="9525" cap="flat" cmpd="sng">
                  <a:solidFill>
                    <a:srgbClr val="A0A0A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368" name="Google Shape;368;p9"/>
              <p:cNvGrpSpPr/>
              <p:nvPr/>
            </p:nvGrpSpPr>
            <p:grpSpPr>
              <a:xfrm>
                <a:off x="2475" y="1162"/>
                <a:ext cx="825" cy="576"/>
                <a:chOff x="2475" y="1162"/>
                <a:chExt cx="825" cy="576"/>
              </a:xfrm>
            </p:grpSpPr>
            <p:sp>
              <p:nvSpPr>
                <p:cNvPr id="369" name="Google Shape;369;p9"/>
                <p:cNvSpPr/>
                <p:nvPr/>
              </p:nvSpPr>
              <p:spPr>
                <a:xfrm>
                  <a:off x="2518" y="1162"/>
                  <a:ext cx="739" cy="57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400">
                      <a:solidFill>
                        <a:srgbClr val="FFFF66"/>
                      </a:solidFill>
                      <a:latin typeface="Arial"/>
                      <a:ea typeface="Arial"/>
                      <a:cs typeface="Arial"/>
                      <a:sym typeface="Arial"/>
                    </a:rPr>
                    <a:t> </a:t>
                  </a:r>
                  <a:endParaRPr/>
                </a:p>
                <a:p>
                  <a:pPr marL="0" marR="0" lvl="0" indent="0" algn="ctr" rtl="0">
                    <a:spcBef>
                      <a:spcPts val="0"/>
                    </a:spcBef>
                    <a:spcAft>
                      <a:spcPts val="0"/>
                    </a:spcAft>
                    <a:buNone/>
                  </a:pPr>
                  <a:endParaRPr sz="1400">
                    <a:solidFill>
                      <a:srgbClr val="FFFF66"/>
                    </a:solidFill>
                    <a:latin typeface="Arial"/>
                    <a:ea typeface="Arial"/>
                    <a:cs typeface="Arial"/>
                    <a:sym typeface="Arial"/>
                  </a:endParaRPr>
                </a:p>
              </p:txBody>
            </p:sp>
            <p:sp>
              <p:nvSpPr>
                <p:cNvPr id="370" name="Google Shape;370;p9"/>
                <p:cNvSpPr/>
                <p:nvPr/>
              </p:nvSpPr>
              <p:spPr>
                <a:xfrm>
                  <a:off x="2475" y="1162"/>
                  <a:ext cx="825" cy="576"/>
                </a:xfrm>
                <a:prstGeom prst="rect">
                  <a:avLst/>
                </a:prstGeom>
                <a:noFill/>
                <a:ln w="9525" cap="flat" cmpd="sng">
                  <a:solidFill>
                    <a:srgbClr val="A0A0A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371" name="Google Shape;371;p9"/>
              <p:cNvGrpSpPr/>
              <p:nvPr/>
            </p:nvGrpSpPr>
            <p:grpSpPr>
              <a:xfrm>
                <a:off x="3292" y="1162"/>
                <a:ext cx="834" cy="576"/>
                <a:chOff x="3292" y="1162"/>
                <a:chExt cx="834" cy="576"/>
              </a:xfrm>
            </p:grpSpPr>
            <p:sp>
              <p:nvSpPr>
                <p:cNvPr id="372" name="Google Shape;372;p9"/>
                <p:cNvSpPr/>
                <p:nvPr/>
              </p:nvSpPr>
              <p:spPr>
                <a:xfrm>
                  <a:off x="3292" y="1162"/>
                  <a:ext cx="832" cy="550"/>
                </a:xfrm>
                <a:prstGeom prst="rect">
                  <a:avLst/>
                </a:prstGeom>
                <a:solidFill>
                  <a:srgbClr val="FFBA5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400">
                      <a:solidFill>
                        <a:srgbClr val="FFFF66"/>
                      </a:solidFill>
                      <a:latin typeface="Arial"/>
                      <a:ea typeface="Arial"/>
                      <a:cs typeface="Arial"/>
                      <a:sym typeface="Arial"/>
                    </a:rPr>
                    <a:t> </a:t>
                  </a:r>
                  <a:endParaRPr/>
                </a:p>
                <a:p>
                  <a:pPr marL="0" marR="0" lvl="0" indent="0" algn="ctr" rtl="0">
                    <a:spcBef>
                      <a:spcPts val="0"/>
                    </a:spcBef>
                    <a:spcAft>
                      <a:spcPts val="0"/>
                    </a:spcAft>
                    <a:buNone/>
                  </a:pPr>
                  <a:endParaRPr sz="1400">
                    <a:solidFill>
                      <a:srgbClr val="FFFF66"/>
                    </a:solidFill>
                    <a:latin typeface="Arial"/>
                    <a:ea typeface="Arial"/>
                    <a:cs typeface="Arial"/>
                    <a:sym typeface="Arial"/>
                  </a:endParaRPr>
                </a:p>
              </p:txBody>
            </p:sp>
            <p:sp>
              <p:nvSpPr>
                <p:cNvPr id="373" name="Google Shape;373;p9"/>
                <p:cNvSpPr/>
                <p:nvPr/>
              </p:nvSpPr>
              <p:spPr>
                <a:xfrm>
                  <a:off x="3300" y="1162"/>
                  <a:ext cx="826" cy="576"/>
                </a:xfrm>
                <a:prstGeom prst="rect">
                  <a:avLst/>
                </a:prstGeom>
                <a:noFill/>
                <a:ln w="9525" cap="flat" cmpd="sng">
                  <a:solidFill>
                    <a:srgbClr val="A0A0A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374" name="Google Shape;374;p9"/>
              <p:cNvGrpSpPr/>
              <p:nvPr/>
            </p:nvGrpSpPr>
            <p:grpSpPr>
              <a:xfrm>
                <a:off x="0" y="1738"/>
                <a:ext cx="825" cy="576"/>
                <a:chOff x="0" y="1738"/>
                <a:chExt cx="825" cy="576"/>
              </a:xfrm>
            </p:grpSpPr>
            <p:sp>
              <p:nvSpPr>
                <p:cNvPr id="375" name="Google Shape;375;p9"/>
                <p:cNvSpPr/>
                <p:nvPr/>
              </p:nvSpPr>
              <p:spPr>
                <a:xfrm>
                  <a:off x="43" y="1738"/>
                  <a:ext cx="739" cy="57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dk1"/>
                    </a:solidFill>
                    <a:latin typeface="Arial"/>
                    <a:ea typeface="Arial"/>
                    <a:cs typeface="Arial"/>
                    <a:sym typeface="Arial"/>
                  </a:endParaRPr>
                </a:p>
              </p:txBody>
            </p:sp>
            <p:sp>
              <p:nvSpPr>
                <p:cNvPr id="376" name="Google Shape;376;p9"/>
                <p:cNvSpPr/>
                <p:nvPr/>
              </p:nvSpPr>
              <p:spPr>
                <a:xfrm>
                  <a:off x="0" y="1738"/>
                  <a:ext cx="825" cy="576"/>
                </a:xfrm>
                <a:prstGeom prst="rect">
                  <a:avLst/>
                </a:prstGeom>
                <a:noFill/>
                <a:ln w="9525" cap="flat" cmpd="sng">
                  <a:solidFill>
                    <a:srgbClr val="A0A0A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377" name="Google Shape;377;p9"/>
              <p:cNvGrpSpPr/>
              <p:nvPr/>
            </p:nvGrpSpPr>
            <p:grpSpPr>
              <a:xfrm>
                <a:off x="825" y="1738"/>
                <a:ext cx="825" cy="576"/>
                <a:chOff x="825" y="1738"/>
                <a:chExt cx="825" cy="576"/>
              </a:xfrm>
            </p:grpSpPr>
            <p:sp>
              <p:nvSpPr>
                <p:cNvPr id="378" name="Google Shape;378;p9"/>
                <p:cNvSpPr/>
                <p:nvPr/>
              </p:nvSpPr>
              <p:spPr>
                <a:xfrm>
                  <a:off x="868" y="1738"/>
                  <a:ext cx="739" cy="57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400">
                      <a:solidFill>
                        <a:srgbClr val="FFFF66"/>
                      </a:solidFill>
                      <a:latin typeface="Arial"/>
                      <a:ea typeface="Arial"/>
                      <a:cs typeface="Arial"/>
                      <a:sym typeface="Arial"/>
                    </a:rPr>
                    <a:t> </a:t>
                  </a:r>
                  <a:endParaRPr/>
                </a:p>
                <a:p>
                  <a:pPr marL="0" marR="0" lvl="0" indent="0" algn="ctr" rtl="0">
                    <a:spcBef>
                      <a:spcPts val="0"/>
                    </a:spcBef>
                    <a:spcAft>
                      <a:spcPts val="0"/>
                    </a:spcAft>
                    <a:buNone/>
                  </a:pPr>
                  <a:endParaRPr sz="1400">
                    <a:solidFill>
                      <a:srgbClr val="FFFF66"/>
                    </a:solidFill>
                    <a:latin typeface="Arial"/>
                    <a:ea typeface="Arial"/>
                    <a:cs typeface="Arial"/>
                    <a:sym typeface="Arial"/>
                  </a:endParaRPr>
                </a:p>
              </p:txBody>
            </p:sp>
            <p:sp>
              <p:nvSpPr>
                <p:cNvPr id="379" name="Google Shape;379;p9"/>
                <p:cNvSpPr/>
                <p:nvPr/>
              </p:nvSpPr>
              <p:spPr>
                <a:xfrm>
                  <a:off x="825" y="1738"/>
                  <a:ext cx="825" cy="576"/>
                </a:xfrm>
                <a:prstGeom prst="rect">
                  <a:avLst/>
                </a:prstGeom>
                <a:noFill/>
                <a:ln w="9525" cap="flat" cmpd="sng">
                  <a:solidFill>
                    <a:srgbClr val="A0A0A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380" name="Google Shape;380;p9"/>
              <p:cNvGrpSpPr/>
              <p:nvPr/>
            </p:nvGrpSpPr>
            <p:grpSpPr>
              <a:xfrm>
                <a:off x="1650" y="1738"/>
                <a:ext cx="825" cy="576"/>
                <a:chOff x="1650" y="1738"/>
                <a:chExt cx="825" cy="576"/>
              </a:xfrm>
            </p:grpSpPr>
            <p:sp>
              <p:nvSpPr>
                <p:cNvPr id="381" name="Google Shape;381;p9"/>
                <p:cNvSpPr/>
                <p:nvPr/>
              </p:nvSpPr>
              <p:spPr>
                <a:xfrm>
                  <a:off x="1693" y="1738"/>
                  <a:ext cx="739" cy="57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400">
                      <a:solidFill>
                        <a:srgbClr val="FFFF66"/>
                      </a:solidFill>
                      <a:latin typeface="Arial"/>
                      <a:ea typeface="Arial"/>
                      <a:cs typeface="Arial"/>
                      <a:sym typeface="Arial"/>
                    </a:rPr>
                    <a:t> </a:t>
                  </a:r>
                  <a:endParaRPr/>
                </a:p>
                <a:p>
                  <a:pPr marL="0" marR="0" lvl="0" indent="0" algn="ctr" rtl="0">
                    <a:spcBef>
                      <a:spcPts val="0"/>
                    </a:spcBef>
                    <a:spcAft>
                      <a:spcPts val="0"/>
                    </a:spcAft>
                    <a:buNone/>
                  </a:pPr>
                  <a:endParaRPr sz="1400">
                    <a:solidFill>
                      <a:srgbClr val="FFFF66"/>
                    </a:solidFill>
                    <a:latin typeface="Arial"/>
                    <a:ea typeface="Arial"/>
                    <a:cs typeface="Arial"/>
                    <a:sym typeface="Arial"/>
                  </a:endParaRPr>
                </a:p>
              </p:txBody>
            </p:sp>
            <p:sp>
              <p:nvSpPr>
                <p:cNvPr id="382" name="Google Shape;382;p9"/>
                <p:cNvSpPr/>
                <p:nvPr/>
              </p:nvSpPr>
              <p:spPr>
                <a:xfrm>
                  <a:off x="1650" y="1738"/>
                  <a:ext cx="825" cy="576"/>
                </a:xfrm>
                <a:prstGeom prst="rect">
                  <a:avLst/>
                </a:prstGeom>
                <a:noFill/>
                <a:ln w="9525" cap="flat" cmpd="sng">
                  <a:solidFill>
                    <a:srgbClr val="A0A0A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383" name="Google Shape;383;p9"/>
              <p:cNvGrpSpPr/>
              <p:nvPr/>
            </p:nvGrpSpPr>
            <p:grpSpPr>
              <a:xfrm>
                <a:off x="2475" y="1738"/>
                <a:ext cx="825" cy="576"/>
                <a:chOff x="2475" y="1738"/>
                <a:chExt cx="825" cy="576"/>
              </a:xfrm>
            </p:grpSpPr>
            <p:sp>
              <p:nvSpPr>
                <p:cNvPr id="384" name="Google Shape;384;p9"/>
                <p:cNvSpPr/>
                <p:nvPr/>
              </p:nvSpPr>
              <p:spPr>
                <a:xfrm>
                  <a:off x="2475" y="1738"/>
                  <a:ext cx="825" cy="576"/>
                </a:xfrm>
                <a:prstGeom prst="rect">
                  <a:avLst/>
                </a:prstGeom>
                <a:solidFill>
                  <a:srgbClr val="02679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26794"/>
                    </a:solidFill>
                    <a:highlight>
                      <a:srgbClr val="35B2B4"/>
                    </a:highlight>
                    <a:latin typeface="Calibri"/>
                    <a:ea typeface="Calibri"/>
                    <a:cs typeface="Calibri"/>
                    <a:sym typeface="Calibri"/>
                  </a:endParaRPr>
                </a:p>
              </p:txBody>
            </p:sp>
            <p:sp>
              <p:nvSpPr>
                <p:cNvPr id="385" name="Google Shape;385;p9"/>
                <p:cNvSpPr/>
                <p:nvPr/>
              </p:nvSpPr>
              <p:spPr>
                <a:xfrm>
                  <a:off x="2475" y="1738"/>
                  <a:ext cx="825" cy="576"/>
                </a:xfrm>
                <a:prstGeom prst="rect">
                  <a:avLst/>
                </a:prstGeom>
                <a:noFill/>
                <a:ln w="9525" cap="flat" cmpd="sng">
                  <a:solidFill>
                    <a:srgbClr val="A0A0A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386" name="Google Shape;386;p9"/>
              <p:cNvGrpSpPr/>
              <p:nvPr/>
            </p:nvGrpSpPr>
            <p:grpSpPr>
              <a:xfrm>
                <a:off x="3300" y="1738"/>
                <a:ext cx="826" cy="576"/>
                <a:chOff x="3300" y="1738"/>
                <a:chExt cx="826" cy="576"/>
              </a:xfrm>
            </p:grpSpPr>
            <p:sp>
              <p:nvSpPr>
                <p:cNvPr id="387" name="Google Shape;387;p9"/>
                <p:cNvSpPr/>
                <p:nvPr/>
              </p:nvSpPr>
              <p:spPr>
                <a:xfrm>
                  <a:off x="3300" y="1738"/>
                  <a:ext cx="826" cy="576"/>
                </a:xfrm>
                <a:prstGeom prst="rect">
                  <a:avLst/>
                </a:prstGeom>
                <a:solidFill>
                  <a:srgbClr val="FFBA5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8" name="Google Shape;388;p9"/>
                <p:cNvSpPr/>
                <p:nvPr/>
              </p:nvSpPr>
              <p:spPr>
                <a:xfrm>
                  <a:off x="3300" y="1738"/>
                  <a:ext cx="826" cy="576"/>
                </a:xfrm>
                <a:prstGeom prst="rect">
                  <a:avLst/>
                </a:prstGeom>
                <a:noFill/>
                <a:ln w="9525" cap="flat" cmpd="sng">
                  <a:solidFill>
                    <a:srgbClr val="A0A0A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389" name="Google Shape;389;p9"/>
              <p:cNvGrpSpPr/>
              <p:nvPr/>
            </p:nvGrpSpPr>
            <p:grpSpPr>
              <a:xfrm>
                <a:off x="0" y="2314"/>
                <a:ext cx="825" cy="480"/>
                <a:chOff x="0" y="2314"/>
                <a:chExt cx="825" cy="480"/>
              </a:xfrm>
            </p:grpSpPr>
            <p:sp>
              <p:nvSpPr>
                <p:cNvPr id="390" name="Google Shape;390;p9"/>
                <p:cNvSpPr/>
                <p:nvPr/>
              </p:nvSpPr>
              <p:spPr>
                <a:xfrm>
                  <a:off x="43" y="2314"/>
                  <a:ext cx="739" cy="48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dk1"/>
                    </a:solidFill>
                    <a:latin typeface="Arial"/>
                    <a:ea typeface="Arial"/>
                    <a:cs typeface="Arial"/>
                    <a:sym typeface="Arial"/>
                  </a:endParaRPr>
                </a:p>
              </p:txBody>
            </p:sp>
            <p:sp>
              <p:nvSpPr>
                <p:cNvPr id="391" name="Google Shape;391;p9"/>
                <p:cNvSpPr/>
                <p:nvPr/>
              </p:nvSpPr>
              <p:spPr>
                <a:xfrm>
                  <a:off x="0" y="2314"/>
                  <a:ext cx="825" cy="480"/>
                </a:xfrm>
                <a:prstGeom prst="rect">
                  <a:avLst/>
                </a:prstGeom>
                <a:noFill/>
                <a:ln w="9525" cap="flat" cmpd="sng">
                  <a:solidFill>
                    <a:srgbClr val="A0A0A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392" name="Google Shape;392;p9"/>
              <p:cNvGrpSpPr/>
              <p:nvPr/>
            </p:nvGrpSpPr>
            <p:grpSpPr>
              <a:xfrm>
                <a:off x="825" y="2314"/>
                <a:ext cx="825" cy="480"/>
                <a:chOff x="825" y="2314"/>
                <a:chExt cx="825" cy="480"/>
              </a:xfrm>
            </p:grpSpPr>
            <p:sp>
              <p:nvSpPr>
                <p:cNvPr id="393" name="Google Shape;393;p9"/>
                <p:cNvSpPr/>
                <p:nvPr/>
              </p:nvSpPr>
              <p:spPr>
                <a:xfrm>
                  <a:off x="868" y="2314"/>
                  <a:ext cx="739" cy="48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400">
                      <a:solidFill>
                        <a:srgbClr val="FFFF66"/>
                      </a:solidFill>
                      <a:latin typeface="Arial"/>
                      <a:ea typeface="Arial"/>
                      <a:cs typeface="Arial"/>
                      <a:sym typeface="Arial"/>
                    </a:rPr>
                    <a:t> </a:t>
                  </a:r>
                  <a:endParaRPr/>
                </a:p>
                <a:p>
                  <a:pPr marL="0" marR="0" lvl="0" indent="0" algn="ctr" rtl="0">
                    <a:spcBef>
                      <a:spcPts val="0"/>
                    </a:spcBef>
                    <a:spcAft>
                      <a:spcPts val="0"/>
                    </a:spcAft>
                    <a:buNone/>
                  </a:pPr>
                  <a:endParaRPr sz="1400">
                    <a:solidFill>
                      <a:srgbClr val="FFFF66"/>
                    </a:solidFill>
                    <a:latin typeface="Arial"/>
                    <a:ea typeface="Arial"/>
                    <a:cs typeface="Arial"/>
                    <a:sym typeface="Arial"/>
                  </a:endParaRPr>
                </a:p>
              </p:txBody>
            </p:sp>
            <p:sp>
              <p:nvSpPr>
                <p:cNvPr id="394" name="Google Shape;394;p9"/>
                <p:cNvSpPr/>
                <p:nvPr/>
              </p:nvSpPr>
              <p:spPr>
                <a:xfrm>
                  <a:off x="825" y="2314"/>
                  <a:ext cx="825" cy="480"/>
                </a:xfrm>
                <a:prstGeom prst="rect">
                  <a:avLst/>
                </a:prstGeom>
                <a:noFill/>
                <a:ln w="9525" cap="flat" cmpd="sng">
                  <a:solidFill>
                    <a:srgbClr val="A0A0A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395" name="Google Shape;395;p9"/>
              <p:cNvGrpSpPr/>
              <p:nvPr/>
            </p:nvGrpSpPr>
            <p:grpSpPr>
              <a:xfrm>
                <a:off x="1650" y="2314"/>
                <a:ext cx="825" cy="480"/>
                <a:chOff x="1650" y="2314"/>
                <a:chExt cx="825" cy="480"/>
              </a:xfrm>
            </p:grpSpPr>
            <p:sp>
              <p:nvSpPr>
                <p:cNvPr id="396" name="Google Shape;396;p9"/>
                <p:cNvSpPr/>
                <p:nvPr/>
              </p:nvSpPr>
              <p:spPr>
                <a:xfrm>
                  <a:off x="1650" y="2314"/>
                  <a:ext cx="825" cy="480"/>
                </a:xfrm>
                <a:prstGeom prst="rect">
                  <a:avLst/>
                </a:prstGeom>
                <a:solidFill>
                  <a:srgbClr val="35B2B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7" name="Google Shape;397;p9"/>
                <p:cNvSpPr/>
                <p:nvPr/>
              </p:nvSpPr>
              <p:spPr>
                <a:xfrm>
                  <a:off x="1650" y="2314"/>
                  <a:ext cx="825" cy="480"/>
                </a:xfrm>
                <a:prstGeom prst="rect">
                  <a:avLst/>
                </a:prstGeom>
                <a:noFill/>
                <a:ln w="9525" cap="flat" cmpd="sng">
                  <a:solidFill>
                    <a:srgbClr val="A0A0A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398" name="Google Shape;398;p9"/>
              <p:cNvSpPr/>
              <p:nvPr/>
            </p:nvSpPr>
            <p:spPr>
              <a:xfrm>
                <a:off x="2475" y="2314"/>
                <a:ext cx="825" cy="480"/>
              </a:xfrm>
              <a:prstGeom prst="rect">
                <a:avLst/>
              </a:prstGeom>
              <a:solidFill>
                <a:srgbClr val="02679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399" name="Google Shape;399;p9"/>
              <p:cNvGrpSpPr/>
              <p:nvPr/>
            </p:nvGrpSpPr>
            <p:grpSpPr>
              <a:xfrm>
                <a:off x="3300" y="2314"/>
                <a:ext cx="826" cy="480"/>
                <a:chOff x="3300" y="2314"/>
                <a:chExt cx="826" cy="480"/>
              </a:xfrm>
            </p:grpSpPr>
            <p:sp>
              <p:nvSpPr>
                <p:cNvPr id="400" name="Google Shape;400;p9"/>
                <p:cNvSpPr/>
                <p:nvPr/>
              </p:nvSpPr>
              <p:spPr>
                <a:xfrm>
                  <a:off x="3300" y="2314"/>
                  <a:ext cx="826" cy="480"/>
                </a:xfrm>
                <a:prstGeom prst="rect">
                  <a:avLst/>
                </a:prstGeom>
                <a:solidFill>
                  <a:srgbClr val="FFBA5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1" name="Google Shape;401;p9"/>
                <p:cNvSpPr/>
                <p:nvPr/>
              </p:nvSpPr>
              <p:spPr>
                <a:xfrm>
                  <a:off x="3300" y="2314"/>
                  <a:ext cx="826" cy="480"/>
                </a:xfrm>
                <a:prstGeom prst="rect">
                  <a:avLst/>
                </a:prstGeom>
                <a:noFill/>
                <a:ln w="9525" cap="flat" cmpd="sng">
                  <a:solidFill>
                    <a:srgbClr val="A0A0A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402" name="Google Shape;402;p9"/>
              <p:cNvGrpSpPr/>
              <p:nvPr/>
            </p:nvGrpSpPr>
            <p:grpSpPr>
              <a:xfrm>
                <a:off x="0" y="2794"/>
                <a:ext cx="825" cy="672"/>
                <a:chOff x="0" y="2794"/>
                <a:chExt cx="825" cy="672"/>
              </a:xfrm>
            </p:grpSpPr>
            <p:sp>
              <p:nvSpPr>
                <p:cNvPr id="403" name="Google Shape;403;p9"/>
                <p:cNvSpPr/>
                <p:nvPr/>
              </p:nvSpPr>
              <p:spPr>
                <a:xfrm>
                  <a:off x="43" y="2794"/>
                  <a:ext cx="739" cy="67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400">
                      <a:solidFill>
                        <a:srgbClr val="FFFF66"/>
                      </a:solidFill>
                      <a:latin typeface="Arial"/>
                      <a:ea typeface="Arial"/>
                      <a:cs typeface="Arial"/>
                      <a:sym typeface="Arial"/>
                    </a:rPr>
                    <a:t> </a:t>
                  </a:r>
                  <a:r>
                    <a:rPr lang="en-GB" sz="1400">
                      <a:solidFill>
                        <a:schemeClr val="dk1"/>
                      </a:solidFill>
                      <a:latin typeface="Arial"/>
                      <a:ea typeface="Arial"/>
                      <a:cs typeface="Arial"/>
                      <a:sym typeface="Arial"/>
                    </a:rPr>
                    <a:t>Age of the child</a:t>
                  </a:r>
                  <a:endParaRPr/>
                </a:p>
              </p:txBody>
            </p:sp>
            <p:sp>
              <p:nvSpPr>
                <p:cNvPr id="404" name="Google Shape;404;p9"/>
                <p:cNvSpPr/>
                <p:nvPr/>
              </p:nvSpPr>
              <p:spPr>
                <a:xfrm>
                  <a:off x="0" y="2794"/>
                  <a:ext cx="825" cy="672"/>
                </a:xfrm>
                <a:prstGeom prst="rect">
                  <a:avLst/>
                </a:prstGeom>
                <a:noFill/>
                <a:ln w="9525" cap="flat" cmpd="sng">
                  <a:solidFill>
                    <a:srgbClr val="A0A0A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405" name="Google Shape;405;p9"/>
              <p:cNvGrpSpPr/>
              <p:nvPr/>
            </p:nvGrpSpPr>
            <p:grpSpPr>
              <a:xfrm>
                <a:off x="825" y="2794"/>
                <a:ext cx="825" cy="672"/>
                <a:chOff x="825" y="2794"/>
                <a:chExt cx="825" cy="672"/>
              </a:xfrm>
            </p:grpSpPr>
            <p:sp>
              <p:nvSpPr>
                <p:cNvPr id="406" name="Google Shape;406;p9"/>
                <p:cNvSpPr/>
                <p:nvPr/>
              </p:nvSpPr>
              <p:spPr>
                <a:xfrm>
                  <a:off x="868" y="2794"/>
                  <a:ext cx="739" cy="67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400" dirty="0">
                      <a:solidFill>
                        <a:schemeClr val="dk1"/>
                      </a:solidFill>
                      <a:latin typeface="Arial"/>
                      <a:ea typeface="Arial"/>
                      <a:cs typeface="Arial"/>
                      <a:sym typeface="Arial"/>
                    </a:rPr>
                    <a:t>Work excluded from minimum age legislation</a:t>
                  </a:r>
                  <a:endParaRPr sz="1400" dirty="0">
                    <a:solidFill>
                      <a:schemeClr val="dk1"/>
                    </a:solidFill>
                    <a:latin typeface="Arial"/>
                    <a:ea typeface="Arial"/>
                    <a:cs typeface="Arial"/>
                    <a:sym typeface="Arial"/>
                  </a:endParaRPr>
                </a:p>
              </p:txBody>
            </p:sp>
            <p:sp>
              <p:nvSpPr>
                <p:cNvPr id="407" name="Google Shape;407;p9"/>
                <p:cNvSpPr/>
                <p:nvPr/>
              </p:nvSpPr>
              <p:spPr>
                <a:xfrm>
                  <a:off x="825" y="2794"/>
                  <a:ext cx="825" cy="672"/>
                </a:xfrm>
                <a:prstGeom prst="rect">
                  <a:avLst/>
                </a:prstGeom>
                <a:noFill/>
                <a:ln w="9525" cap="flat" cmpd="sng">
                  <a:solidFill>
                    <a:srgbClr val="A0A0A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408" name="Google Shape;408;p9"/>
              <p:cNvGrpSpPr/>
              <p:nvPr/>
            </p:nvGrpSpPr>
            <p:grpSpPr>
              <a:xfrm>
                <a:off x="1650" y="2794"/>
                <a:ext cx="825" cy="672"/>
                <a:chOff x="1650" y="2794"/>
                <a:chExt cx="825" cy="672"/>
              </a:xfrm>
            </p:grpSpPr>
            <p:sp>
              <p:nvSpPr>
                <p:cNvPr id="409" name="Google Shape;409;p9"/>
                <p:cNvSpPr/>
                <p:nvPr/>
              </p:nvSpPr>
              <p:spPr>
                <a:xfrm>
                  <a:off x="1693" y="2794"/>
                  <a:ext cx="739" cy="67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400">
                      <a:solidFill>
                        <a:schemeClr val="dk1"/>
                      </a:solidFill>
                      <a:latin typeface="Arial"/>
                      <a:ea typeface="Arial"/>
                      <a:cs typeface="Arial"/>
                      <a:sym typeface="Arial"/>
                    </a:rPr>
                    <a:t>Light work</a:t>
                  </a:r>
                  <a:endParaRPr sz="1400">
                    <a:solidFill>
                      <a:schemeClr val="dk1"/>
                    </a:solidFill>
                    <a:latin typeface="Arial"/>
                    <a:ea typeface="Arial"/>
                    <a:cs typeface="Arial"/>
                    <a:sym typeface="Arial"/>
                  </a:endParaRPr>
                </a:p>
              </p:txBody>
            </p:sp>
            <p:sp>
              <p:nvSpPr>
                <p:cNvPr id="410" name="Google Shape;410;p9"/>
                <p:cNvSpPr/>
                <p:nvPr/>
              </p:nvSpPr>
              <p:spPr>
                <a:xfrm>
                  <a:off x="1650" y="2794"/>
                  <a:ext cx="825" cy="672"/>
                </a:xfrm>
                <a:prstGeom prst="rect">
                  <a:avLst/>
                </a:prstGeom>
                <a:noFill/>
                <a:ln w="9525" cap="flat" cmpd="sng">
                  <a:solidFill>
                    <a:srgbClr val="A0A0A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411" name="Google Shape;411;p9"/>
              <p:cNvGrpSpPr/>
              <p:nvPr/>
            </p:nvGrpSpPr>
            <p:grpSpPr>
              <a:xfrm>
                <a:off x="2475" y="2794"/>
                <a:ext cx="825" cy="672"/>
                <a:chOff x="2475" y="2794"/>
                <a:chExt cx="825" cy="672"/>
              </a:xfrm>
            </p:grpSpPr>
            <p:sp>
              <p:nvSpPr>
                <p:cNvPr id="412" name="Google Shape;412;p9"/>
                <p:cNvSpPr/>
                <p:nvPr/>
              </p:nvSpPr>
              <p:spPr>
                <a:xfrm>
                  <a:off x="2518" y="2794"/>
                  <a:ext cx="739" cy="67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400" dirty="0">
                      <a:solidFill>
                        <a:schemeClr val="dk1"/>
                      </a:solidFill>
                      <a:latin typeface="Arial"/>
                      <a:ea typeface="Arial"/>
                      <a:cs typeface="Arial"/>
                      <a:sym typeface="Arial"/>
                    </a:rPr>
                    <a:t>Decent work: non-hazardous  non-light</a:t>
                  </a:r>
                  <a:endParaRPr dirty="0"/>
                </a:p>
                <a:p>
                  <a:pPr marL="0" marR="0" lvl="0" indent="0" algn="ctr" rtl="0">
                    <a:spcBef>
                      <a:spcPts val="0"/>
                    </a:spcBef>
                    <a:spcAft>
                      <a:spcPts val="0"/>
                    </a:spcAft>
                    <a:buNone/>
                  </a:pPr>
                  <a:r>
                    <a:rPr lang="en-GB" sz="1400" dirty="0">
                      <a:solidFill>
                        <a:schemeClr val="dk1"/>
                      </a:solidFill>
                      <a:latin typeface="Arial"/>
                      <a:ea typeface="Arial"/>
                      <a:cs typeface="Arial"/>
                      <a:sym typeface="Arial"/>
                    </a:rPr>
                    <a:t>work</a:t>
                  </a:r>
                  <a:endParaRPr sz="1400" dirty="0">
                    <a:solidFill>
                      <a:schemeClr val="dk1"/>
                    </a:solidFill>
                    <a:latin typeface="Arial"/>
                    <a:ea typeface="Arial"/>
                    <a:cs typeface="Arial"/>
                    <a:sym typeface="Arial"/>
                  </a:endParaRPr>
                </a:p>
              </p:txBody>
            </p:sp>
            <p:sp>
              <p:nvSpPr>
                <p:cNvPr id="413" name="Google Shape;413;p9"/>
                <p:cNvSpPr/>
                <p:nvPr/>
              </p:nvSpPr>
              <p:spPr>
                <a:xfrm>
                  <a:off x="2475" y="2794"/>
                  <a:ext cx="825" cy="672"/>
                </a:xfrm>
                <a:prstGeom prst="rect">
                  <a:avLst/>
                </a:prstGeom>
                <a:noFill/>
                <a:ln w="9525" cap="flat" cmpd="sng">
                  <a:solidFill>
                    <a:srgbClr val="A0A0A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414" name="Google Shape;414;p9"/>
              <p:cNvGrpSpPr/>
              <p:nvPr/>
            </p:nvGrpSpPr>
            <p:grpSpPr>
              <a:xfrm>
                <a:off x="3300" y="2794"/>
                <a:ext cx="826" cy="672"/>
                <a:chOff x="3300" y="2794"/>
                <a:chExt cx="826" cy="672"/>
              </a:xfrm>
            </p:grpSpPr>
            <p:sp>
              <p:nvSpPr>
                <p:cNvPr id="415" name="Google Shape;415;p9"/>
                <p:cNvSpPr/>
                <p:nvPr/>
              </p:nvSpPr>
              <p:spPr>
                <a:xfrm>
                  <a:off x="3343" y="2794"/>
                  <a:ext cx="740" cy="67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400" dirty="0">
                      <a:solidFill>
                        <a:schemeClr val="dk1"/>
                      </a:solidFill>
                      <a:latin typeface="Arial"/>
                      <a:ea typeface="Arial"/>
                      <a:cs typeface="Arial"/>
                      <a:sym typeface="Arial"/>
                    </a:rPr>
                    <a:t>Worst forms of child labour including hazardous work</a:t>
                  </a:r>
                  <a:endParaRPr dirty="0"/>
                </a:p>
              </p:txBody>
            </p:sp>
            <p:sp>
              <p:nvSpPr>
                <p:cNvPr id="416" name="Google Shape;416;p9"/>
                <p:cNvSpPr/>
                <p:nvPr/>
              </p:nvSpPr>
              <p:spPr>
                <a:xfrm>
                  <a:off x="3300" y="2794"/>
                  <a:ext cx="826" cy="672"/>
                </a:xfrm>
                <a:prstGeom prst="rect">
                  <a:avLst/>
                </a:prstGeom>
                <a:noFill/>
                <a:ln w="9525" cap="flat" cmpd="sng">
                  <a:solidFill>
                    <a:srgbClr val="A0A0A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417" name="Google Shape;417;p9"/>
            <p:cNvSpPr/>
            <p:nvPr/>
          </p:nvSpPr>
          <p:spPr>
            <a:xfrm>
              <a:off x="-3" y="1159"/>
              <a:ext cx="4132" cy="2310"/>
            </a:xfrm>
            <a:prstGeom prst="rect">
              <a:avLst/>
            </a:prstGeom>
            <a:noFill/>
            <a:ln w="9525" cap="flat" cmpd="sng">
              <a:solidFill>
                <a:srgbClr val="A0A0A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cxnSp>
        <p:nvCxnSpPr>
          <p:cNvPr id="418" name="Google Shape;418;p9"/>
          <p:cNvCxnSpPr/>
          <p:nvPr/>
        </p:nvCxnSpPr>
        <p:spPr>
          <a:xfrm rot="10800000" flipH="1">
            <a:off x="5307174" y="2281918"/>
            <a:ext cx="6590451" cy="42178"/>
          </a:xfrm>
          <a:prstGeom prst="straightConnector1">
            <a:avLst/>
          </a:prstGeom>
          <a:noFill/>
          <a:ln w="57150" cap="flat" cmpd="sng">
            <a:solidFill>
              <a:srgbClr val="70995C"/>
            </a:solidFill>
            <a:prstDash val="solid"/>
            <a:round/>
            <a:headEnd type="none" w="med" len="med"/>
            <a:tailEnd type="none" w="med" len="med"/>
          </a:ln>
        </p:spPr>
      </p:cxnSp>
      <p:sp>
        <p:nvSpPr>
          <p:cNvPr id="419" name="Google Shape;419;p9"/>
          <p:cNvSpPr txBox="1"/>
          <p:nvPr/>
        </p:nvSpPr>
        <p:spPr>
          <a:xfrm>
            <a:off x="3757087" y="1282417"/>
            <a:ext cx="1223962" cy="33655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chemeClr val="dk1"/>
                </a:solidFill>
                <a:latin typeface="Arial"/>
                <a:ea typeface="Arial"/>
                <a:cs typeface="Arial"/>
                <a:sym typeface="Arial"/>
              </a:rPr>
              <a:t>18 years </a:t>
            </a:r>
            <a:endParaRPr/>
          </a:p>
        </p:txBody>
      </p:sp>
      <p:sp>
        <p:nvSpPr>
          <p:cNvPr id="420" name="Google Shape;420;p9"/>
          <p:cNvSpPr txBox="1"/>
          <p:nvPr/>
        </p:nvSpPr>
        <p:spPr>
          <a:xfrm>
            <a:off x="3793015" y="2112641"/>
            <a:ext cx="2545791" cy="338554"/>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chemeClr val="dk1"/>
                </a:solidFill>
                <a:latin typeface="Arial"/>
                <a:ea typeface="Arial"/>
                <a:cs typeface="Arial"/>
                <a:sym typeface="Arial"/>
              </a:rPr>
              <a:t>15 (14) &lt;minimum age&gt;</a:t>
            </a:r>
            <a:endParaRPr/>
          </a:p>
        </p:txBody>
      </p:sp>
      <p:sp>
        <p:nvSpPr>
          <p:cNvPr id="421" name="Google Shape;421;p9"/>
          <p:cNvSpPr txBox="1"/>
          <p:nvPr/>
        </p:nvSpPr>
        <p:spPr>
          <a:xfrm>
            <a:off x="3793015" y="3109778"/>
            <a:ext cx="956608" cy="338554"/>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chemeClr val="dk1"/>
                </a:solidFill>
                <a:latin typeface="Arial"/>
                <a:ea typeface="Arial"/>
                <a:cs typeface="Arial"/>
                <a:sym typeface="Arial"/>
              </a:rPr>
              <a:t>13 (12)</a:t>
            </a:r>
            <a:endParaRPr/>
          </a:p>
        </p:txBody>
      </p:sp>
      <p:pic>
        <p:nvPicPr>
          <p:cNvPr id="422" name="Google Shape;422;p9"/>
          <p:cNvPicPr preferRelativeResize="0"/>
          <p:nvPr/>
        </p:nvPicPr>
        <p:blipFill rotWithShape="1">
          <a:blip r:embed="rId3">
            <a:alphaModFix/>
          </a:blip>
          <a:srcRect/>
          <a:stretch/>
        </p:blipFill>
        <p:spPr>
          <a:xfrm>
            <a:off x="10467291" y="200782"/>
            <a:ext cx="1440292" cy="943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762</TotalTime>
  <Words>5210</Words>
  <Application>Microsoft Office PowerPoint</Application>
  <PresentationFormat>Widescreen</PresentationFormat>
  <Paragraphs>357</Paragraphs>
  <Slides>30</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Calibri</vt:lpstr>
      <vt:lpstr>Arial</vt:lpstr>
      <vt:lpstr>Courier New</vt:lpstr>
      <vt:lpstr>Helvetica Neue</vt:lpstr>
      <vt:lpstr>Noto Sans Symbols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OPTIONAL ACTIVITY: REFLECTING ON STRENGTHS AND WEAKNESSES IN THE LAW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OPTIONAL ACTIVITY: IDENTIFY THE IMPACT OF CRISIS ON CHILD LABOUR IN THE CONTEXT  </vt:lpstr>
      <vt:lpstr>OPTIONAL ACTIVITY: IDENTIFY THE IMPACT OF CRISIS ON CHILD LABOUR IN THE CONTEXT  </vt:lpstr>
      <vt:lpstr>PowerPoint Presentation</vt:lpstr>
      <vt:lpstr>PowerPoint Presentation</vt:lpstr>
      <vt:lpstr>PowerPoint Presentation</vt:lpstr>
      <vt:lpstr>PowerPoint Presentation</vt:lpstr>
      <vt:lpstr>OPTIONAL EXERCISE: BODY MAPPING FOR CHILD LABOUR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Colleen Fitzgerald</dc:creator>
  <cp:lastModifiedBy>Oñate, Silvia</cp:lastModifiedBy>
  <cp:revision>9</cp:revision>
  <dcterms:created xsi:type="dcterms:W3CDTF">2017-12-20T18:51:03Z</dcterms:created>
  <dcterms:modified xsi:type="dcterms:W3CDTF">2022-02-22T11:45:50Z</dcterms:modified>
</cp:coreProperties>
</file>