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16_0.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qjtw+jIYsgtEf7pYzqANFlUPzW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306BF8-292F-4BC9-95A4-872DF42D9F14}">
  <a:tblStyle styleId="{25306BF8-292F-4BC9-95A4-872DF42D9F1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E6485C6-648F-4A81-9685-E67094398B5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8EC"/>
          </a:solidFill>
        </a:fill>
      </a:tcStyle>
    </a:wholeTbl>
    <a:band1H>
      <a:tcTxStyle b="off" i="off"/>
      <a:tcStyle>
        <a:tcBdr/>
        <a:fill>
          <a:solidFill>
            <a:srgbClr val="DDCED6"/>
          </a:solidFill>
        </a:fill>
      </a:tcStyle>
    </a:band1H>
    <a:band2H>
      <a:tcTxStyle b="off" i="off"/>
      <a:tcStyle>
        <a:tcBdr/>
      </a:tcStyle>
    </a:band2H>
    <a:band1V>
      <a:tcTxStyle b="off" i="off"/>
      <a:tcStyle>
        <a:tcBdr/>
        <a:fill>
          <a:solidFill>
            <a:srgbClr val="DDCED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ñate, Silvia" userId="6c14c1ed-f08b-44c2-8612-154b511826fd" providerId="ADAL" clId="{A7032407-0015-4DD5-B588-51222CAD199C}"/>
    <pc:docChg chg="modSld">
      <pc:chgData name="Oñate, Silvia" userId="6c14c1ed-f08b-44c2-8612-154b511826fd" providerId="ADAL" clId="{A7032407-0015-4DD5-B588-51222CAD199C}" dt="2022-02-22T12:22:44.748" v="3"/>
      <pc:docMkLst>
        <pc:docMk/>
      </pc:docMkLst>
      <pc:sldChg chg="modSp mod modCm">
        <pc:chgData name="Oñate, Silvia" userId="6c14c1ed-f08b-44c2-8612-154b511826fd" providerId="ADAL" clId="{A7032407-0015-4DD5-B588-51222CAD199C}" dt="2022-02-22T12:22:44.748" v="3"/>
        <pc:sldMkLst>
          <pc:docMk/>
          <pc:sldMk cId="0" sldId="278"/>
        </pc:sldMkLst>
        <pc:spChg chg="mod">
          <ac:chgData name="Oñate, Silvia" userId="6c14c1ed-f08b-44c2-8612-154b511826fd" providerId="ADAL" clId="{A7032407-0015-4DD5-B588-51222CAD199C}" dt="2022-02-22T12:22:30.855" v="2" actId="20577"/>
          <ac:spMkLst>
            <pc:docMk/>
            <pc:sldMk cId="0" sldId="278"/>
            <ac:spMk id="448" creationId="{00000000-0000-0000-0000-000000000000}"/>
          </ac:spMkLst>
        </pc:spChg>
      </pc:sldChg>
    </pc:docChg>
  </pc:docChgLst>
</pc:chgInfo>
</file>

<file path=ppt/comments/modernComment_116_0.xml><?xml version="1.0" encoding="utf-8"?>
<p188:cmLst xmlns:a="http://schemas.openxmlformats.org/drawingml/2006/main" xmlns:r="http://schemas.openxmlformats.org/officeDocument/2006/relationships" xmlns:p188="http://schemas.microsoft.com/office/powerpoint/2018/8/main">
  <p188:cm id="{C045D597-F69D-4879-AC8D-64BFA135369A}" authorId="{3B225371-A5D4-6CE3-9D5C-58AB0B77C653}" created="2022-02-16T03:53:49.394">
    <ac:txMkLst xmlns:ac="http://schemas.microsoft.com/office/drawing/2013/main/command">
      <pc:docMk xmlns:pc="http://schemas.microsoft.com/office/powerpoint/2013/main/command"/>
      <pc:sldMk xmlns:pc="http://schemas.microsoft.com/office/powerpoint/2013/main/command" cId="0" sldId="278"/>
      <ac:spMk id="448" creationId="{00000000-0000-0000-0000-000000000000}"/>
      <ac:txMk cp="550" len="2">
        <ac:context len="661" hash="1442372334"/>
      </ac:txMk>
    </ac:txMkLst>
    <p188:pos x="4620831" y="3423063"/>
    <p188:replyLst>
      <p188:reply id="{9D470FE6-5D07-49E4-A694-BB566F246B2E}" authorId="{9C36AD01-230D-76DC-CC71-BD5B4388A65D}" created="2022-02-22T12:22:44.692">
        <p188:txBody>
          <a:bodyPr/>
          <a:lstStyle/>
          <a:p>
            <a:r>
              <a:rPr lang="fr-FR"/>
              <a:t>added that it is an emerging approach for donors AND ORGS</a:t>
            </a:r>
          </a:p>
        </p188:txBody>
      </p188:reply>
    </p188:replyLst>
    <p188:txBody>
      <a:bodyPr/>
      <a:lstStyle/>
      <a:p>
        <a:r>
          <a:rPr lang="en-CA"/>
          <a:t>I'm just a little unclear of the meaning for this bullet point -- is "an" the right word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a:solidFill>
                  <a:schemeClr val="dk1"/>
                </a:solidFill>
                <a:latin typeface="Calibri"/>
                <a:ea typeface="Calibri"/>
                <a:cs typeface="Calibri"/>
                <a:sym typeface="Calibri"/>
              </a:rPr>
              <a:t>This is an optional slide for participants who participate who are coordinating action address child labour, whether that be within an organisation or with other inter-agency/sector actors. </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a:solidFill>
                  <a:schemeClr val="dk1"/>
                </a:solidFill>
                <a:latin typeface="Calibri"/>
                <a:ea typeface="Calibri"/>
                <a:cs typeface="Calibri"/>
                <a:sym typeface="Calibri"/>
              </a:rPr>
              <a:t>For coordinated multi-sector response planning, involve relevant sectors, and work with multi-sectoral actors, where possible, linking response plans to existing child labour strategies and pre-and post-crisis child labour programmes, and building on lessons learned. Embed child labour and the WFCL in broader protection, child protection, FSL, education, health and nutrition strategies and include actions for emergency preparedness, humanitarian exit strategies, and advocacy. </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a:solidFill>
                  <a:schemeClr val="dk1"/>
                </a:solidFill>
                <a:latin typeface="Calibri"/>
                <a:ea typeface="Calibri"/>
                <a:cs typeface="Calibri"/>
                <a:sym typeface="Calibri"/>
              </a:rPr>
              <a:t>To develop FSL strategies to mitigate and address child labour risk factors, </a:t>
            </a:r>
            <a:r>
              <a:rPr lang="en-GB" sz="1200" b="1">
                <a:solidFill>
                  <a:schemeClr val="dk1"/>
                </a:solidFill>
                <a:latin typeface="Calibri"/>
                <a:ea typeface="Calibri"/>
                <a:cs typeface="Calibri"/>
                <a:sym typeface="Calibri"/>
              </a:rPr>
              <a:t>i</a:t>
            </a:r>
            <a:r>
              <a:rPr lang="en-GB" sz="1200">
                <a:solidFill>
                  <a:schemeClr val="dk1"/>
                </a:solidFill>
                <a:latin typeface="Calibri"/>
                <a:ea typeface="Calibri"/>
                <a:cs typeface="Calibri"/>
                <a:sym typeface="Calibri"/>
              </a:rPr>
              <a:t>dentify child labour risk factors through inter- and intra-sectoral situation analysis, strategic planning and coordination; allocate time and resources for FSL actors to participate, conduct joint analysis on relationships between food insecurity and protection risks including child labour; develop integrated, multi-sectoral response strategies to address child labour, underpinned by FSL and economic interventions with linkages to child protection, education and other relevant strategies; involve community stakeholders, local businesses, unions and/or private sector actors;  Support inter-agency and inter-sector coordination and information management on child labour at local, national, sub-national and local level.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To help ensure </a:t>
            </a:r>
            <a:r>
              <a:rPr lang="en-GB" sz="1200" b="0">
                <a:solidFill>
                  <a:schemeClr val="dk1"/>
                </a:solidFill>
                <a:latin typeface="Calibri"/>
                <a:ea typeface="Calibri"/>
                <a:cs typeface="Calibri"/>
                <a:sym typeface="Calibri"/>
              </a:rPr>
              <a:t>FSL actors collaborate with child protection/social welfare and other relevant actors </a:t>
            </a:r>
            <a:r>
              <a:rPr lang="en-GB" sz="1200">
                <a:solidFill>
                  <a:schemeClr val="dk1"/>
                </a:solidFill>
                <a:latin typeface="Calibri"/>
                <a:ea typeface="Calibri"/>
                <a:cs typeface="Calibri"/>
                <a:sym typeface="Calibri"/>
              </a:rPr>
              <a:t>to reach children and families with child labour risk factors, including those who are “invisible” or hard-to-reach; integrate FSL and protection interventions aimed to support children in child labour including the WFCL; support formal and informal community services or structures; develop/participate in referral pathways between FSL, child protection, and other actors for children in or at-risk child labour; develop inter-agency, context-specific guidelines for FSL and CVA interventions including cash-for-work involving adolescents above the minimum working age – along with criteria for targeting, restrictions and conditionality of CVA, safeguarding procedures, acceptable and unacceptable types of activities and guidelines for monitoring and referrals.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GB" sz="1200">
                <a:solidFill>
                  <a:schemeClr val="dk1"/>
                </a:solidFill>
                <a:latin typeface="Calibri"/>
                <a:ea typeface="Calibri"/>
                <a:cs typeface="Calibri"/>
                <a:sym typeface="Calibri"/>
              </a:rPr>
            </a:br>
            <a:endParaRPr b="0"/>
          </a:p>
        </p:txBody>
      </p:sp>
      <p:sp>
        <p:nvSpPr>
          <p:cNvPr id="361" name="Google Shape;3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0" name="Google Shape;3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Targeting and selection for FSL programmes have significant potential to include households which are vulnerable to or in child labour, when: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when criteria and selection have been informed by context-specific situation analysis, the legal framework and response strategy, and the involvement of families and communities to identify types highlighted by communities as well as “more accepted” forms which may be ignored. Sometimes FSL programmes may exclude vulnerable families with children in child labour if for instance programmes are based on demographic targeting. Several actions can help expand criteria for vulnerable households such as accepting referrals from CL/CP/case management/education actors or ensuring child labour risk factors are part of vulnerability criteria or considered separately from existing vulnerability criteria. There are also a number of risks which need to be considered and mitigated such as targeting criteria forming a pull factor for child labour, for example using “child labour in the family” as the main eligibility criteria for assistance may lead families to pull children out of school to enter child labour to receive assistance; the domestic workloads for children at home or in traditional livelihoods activities increases as adults participate in livelihoods; or stigma, discrimination, additional safety concerns increase when targeting adolescents in, at risk of or formerly in child labour as direct recipients. </a:t>
            </a:r>
            <a:endParaRPr/>
          </a:p>
          <a:p>
            <a:pPr marL="0" lvl="0" indent="0" algn="l" rtl="0">
              <a:lnSpc>
                <a:spcPct val="100000"/>
              </a:lnSpc>
              <a:spcBef>
                <a:spcPts val="0"/>
              </a:spcBef>
              <a:spcAft>
                <a:spcPts val="0"/>
              </a:spcAft>
              <a:buSzPts val="1400"/>
              <a:buNone/>
            </a:pPr>
            <a:endParaRPr/>
          </a:p>
        </p:txBody>
      </p:sp>
      <p:sp>
        <p:nvSpPr>
          <p:cNvPr id="384" name="Google Shape;3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398" name="Google Shape;3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solidFill>
                  <a:srgbClr val="97467D"/>
                </a:solidFill>
              </a:rPr>
              <a:t>THROUGH FSL AND ECONOMIC  PROGRAMMES </a:t>
            </a:r>
            <a:endParaRPr/>
          </a:p>
        </p:txBody>
      </p:sp>
      <p:sp>
        <p:nvSpPr>
          <p:cNvPr id="470" name="Google Shape;4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2"/>
              </a:buClr>
              <a:buSzPts val="2400"/>
              <a:buFont typeface="Arial"/>
              <a:buNone/>
            </a:pPr>
            <a:endParaRPr>
              <a:latin typeface="Calibri"/>
              <a:ea typeface="Calibri"/>
              <a:cs typeface="Calibri"/>
              <a:sym typeface="Calibri"/>
            </a:endParaRPr>
          </a:p>
        </p:txBody>
      </p:sp>
      <p:sp>
        <p:nvSpPr>
          <p:cNvPr id="476" name="Google Shape;4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90" name="Google Shape;4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solidFill>
                  <a:schemeClr val="dk2"/>
                </a:solidFill>
              </a:rPr>
              <a:t>Risk </a:t>
            </a:r>
            <a:endParaRPr/>
          </a:p>
          <a:p>
            <a:pPr marL="0" lvl="0" indent="0" algn="l" rtl="0">
              <a:lnSpc>
                <a:spcPct val="100000"/>
              </a:lnSpc>
              <a:spcBef>
                <a:spcPts val="0"/>
              </a:spcBef>
              <a:spcAft>
                <a:spcPts val="0"/>
              </a:spcAft>
              <a:buSzPts val="1400"/>
              <a:buNone/>
            </a:pPr>
            <a:r>
              <a:rPr lang="en-GB" sz="1200">
                <a:solidFill>
                  <a:schemeClr val="dk2"/>
                </a:solidFill>
              </a:rPr>
              <a:t>Limited access to light or decent work for adolescents </a:t>
            </a:r>
            <a:endParaRPr/>
          </a:p>
          <a:p>
            <a:pPr marL="0" lvl="0" indent="0" algn="l" rtl="0">
              <a:lnSpc>
                <a:spcPct val="100000"/>
              </a:lnSpc>
              <a:spcBef>
                <a:spcPts val="0"/>
              </a:spcBef>
              <a:spcAft>
                <a:spcPts val="0"/>
              </a:spcAft>
              <a:buSzPts val="1400"/>
              <a:buNone/>
            </a:pPr>
            <a:r>
              <a:rPr lang="en-GB" sz="1200">
                <a:solidFill>
                  <a:schemeClr val="dk2"/>
                </a:solidFill>
              </a:rPr>
              <a:t>• Loss of land, livelihoods and food insecurity </a:t>
            </a:r>
            <a:endParaRPr/>
          </a:p>
          <a:p>
            <a:pPr marL="28575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Income poverty and lack of access to basic needs </a:t>
            </a:r>
            <a:endParaRPr/>
          </a:p>
          <a:p>
            <a:pPr marL="28575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Lack of documentation • Limited access to information</a:t>
            </a:r>
            <a:endParaRPr/>
          </a:p>
          <a:p>
            <a:pPr marL="28575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Lack of adult family available who can work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Sense of responsibility to take care of family/ contribute to family income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Combining school with work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Limited knowledge of occupational hazards and safety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Limited access to protective equipment, training or supervision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Poverty and household income shocks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Unemployment of caregiver(s)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Absence, death, ill health or impairment of significant caregiver(s)/breadwinner(s)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Family members in illicit or exploitative work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Lack of understanding about legal framework, hazards and consequences of child labour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Loss of livelihoods or access to land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Food insecurity or aid dependency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Barriers to safe decent work for older children above the minimum working age but below the age of 18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Child labour linked to migration routes or seasonal work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Inadequate or inappropriate provision of humanitarian assistance including lack of safeguards in humanitarian assistance to prevent child labour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Patterns of exploitative labour and migration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Informal economies and unregulated work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Limited access to the formal labour market for refugees, asylum seekers, migrants and other excluded groups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Overstretched services including law enforcement, social workers, justice and other essential services </a:t>
            </a:r>
            <a:endParaRPr/>
          </a:p>
          <a:p>
            <a:pPr marL="0" marR="0" lvl="0" indent="0" algn="l" rtl="0">
              <a:lnSpc>
                <a:spcPct val="100000"/>
              </a:lnSpc>
              <a:spcBef>
                <a:spcPts val="0"/>
              </a:spcBef>
              <a:spcAft>
                <a:spcPts val="0"/>
              </a:spcAft>
              <a:buClr>
                <a:schemeClr val="dk2"/>
              </a:buClr>
              <a:buSzPts val="1200"/>
              <a:buFont typeface="Calibri"/>
              <a:buNone/>
            </a:pPr>
            <a:r>
              <a:rPr lang="en-GB" sz="1200">
                <a:solidFill>
                  <a:schemeClr val="dk2"/>
                </a:solidFill>
                <a:latin typeface="Calibri"/>
                <a:ea typeface="Calibri"/>
                <a:cs typeface="Calibri"/>
                <a:sym typeface="Calibri"/>
              </a:rPr>
              <a:t>Well-resourced services and policy implementation </a:t>
            </a:r>
            <a:endParaRPr/>
          </a:p>
          <a:p>
            <a:pPr marL="0" marR="0" lvl="0" indent="0" algn="l" rtl="0">
              <a:lnSpc>
                <a:spcPct val="100000"/>
              </a:lnSpc>
              <a:spcBef>
                <a:spcPts val="0"/>
              </a:spcBef>
              <a:spcAft>
                <a:spcPts val="0"/>
              </a:spcAft>
              <a:buClr>
                <a:schemeClr val="dk2"/>
              </a:buClr>
              <a:buSzPts val="1200"/>
              <a:buFont typeface="Calibri"/>
              <a:buNone/>
            </a:pPr>
            <a:r>
              <a:rPr lang="en-GB" sz="1200">
                <a:solidFill>
                  <a:schemeClr val="dk2"/>
                </a:solidFill>
                <a:latin typeface="Calibri"/>
                <a:ea typeface="Calibri"/>
                <a:cs typeface="Calibri"/>
                <a:sym typeface="Calibri"/>
              </a:rPr>
              <a:t>Strong and inclusive child labour legal framework and policies </a:t>
            </a:r>
            <a:endParaRPr/>
          </a:p>
          <a:p>
            <a:pPr marL="0" marR="0" lvl="0" indent="0" algn="l" rtl="0">
              <a:lnSpc>
                <a:spcPct val="100000"/>
              </a:lnSpc>
              <a:spcBef>
                <a:spcPts val="0"/>
              </a:spcBef>
              <a:spcAft>
                <a:spcPts val="0"/>
              </a:spcAft>
              <a:buClr>
                <a:schemeClr val="dk2"/>
              </a:buClr>
              <a:buSzPts val="1200"/>
              <a:buFont typeface="Calibri"/>
              <a:buNone/>
            </a:pPr>
            <a:r>
              <a:rPr lang="en-GB" sz="1200">
                <a:solidFill>
                  <a:schemeClr val="dk2"/>
                </a:solidFill>
                <a:latin typeface="Calibri"/>
                <a:ea typeface="Calibri"/>
                <a:cs typeface="Calibri"/>
                <a:sym typeface="Calibri"/>
              </a:rPr>
              <a:t>Availability of decent work for adults and for young people below the age of 18 years and above the minimum working age </a:t>
            </a:r>
            <a:endParaRPr/>
          </a:p>
          <a:p>
            <a:pPr marL="0" lvl="0" indent="0" algn="l" rtl="0">
              <a:lnSpc>
                <a:spcPct val="100000"/>
              </a:lnSpc>
              <a:spcBef>
                <a:spcPts val="0"/>
              </a:spcBef>
              <a:spcAft>
                <a:spcPts val="0"/>
              </a:spcAft>
              <a:buSzPts val="1400"/>
              <a:buNone/>
            </a:pPr>
            <a:endParaRPr sz="120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a:solidFill>
                  <a:schemeClr val="dk2"/>
                </a:solidFill>
                <a:latin typeface="Calibri"/>
                <a:ea typeface="Calibri"/>
                <a:cs typeface="Calibri"/>
                <a:sym typeface="Calibri"/>
              </a:rPr>
              <a:t>CHILD LABOUR RISK FACTORS ASSOCIATED WITH FSL PROGRAMMES </a:t>
            </a:r>
            <a:endParaRPr sz="1200">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FSL programmes can act as a pull factor for child labour when: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they create new work opportunities while the supply of adult labour is insufficient, and the demand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is met by children;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parents enter FSL programmes and have as a result less time for domestic and care work, and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children, particularly girls, take up this burden at the expense of their education;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parents or other adult family members find new livelihoods or income-generating activities and use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children to look after their traditional income-generating activity or family business;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cash-for-work, home-based work or other income-generating activities for parents are actually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carried out by their children;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they use or rely on supply chains, industries or companies that use child labour and FSL actors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fail to address this;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youth livelihoods programmes are not inclusive of those below 18 years – this leaves programmatic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gaps for adolescents above the minimum age for work and exacerbates existing vulnerabilities;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families use children for the distribution, collection, preparation or for the buying or selling of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humanitarian food assistance and FSL actors fail to mitigate these risks;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families who do not have the capacity to manage food assistance or livelihoods support, for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example, child-headed households or families with parents with a disability or illness, do not receive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additional assistance to safeguard children from child labour;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vulnerable populations are excluded from assistance – for example, refugee, internally displaced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and migrant populations, who are excluded from livelihoods programmes because they have no access to the formal labour market, may be more likely to resort to child labour as a negative coping mechanism;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  when the work or conditions in which youth livelihoods or cash-for-work takes place presents hazards to adolescents such as debris, flood water, toxins or unexploded ordnances. </a:t>
            </a:r>
            <a:endParaRPr/>
          </a:p>
          <a:p>
            <a:pPr marL="0" lvl="0" indent="0" algn="l" rtl="0">
              <a:lnSpc>
                <a:spcPct val="100000"/>
              </a:lnSpc>
              <a:spcBef>
                <a:spcPts val="0"/>
              </a:spcBef>
              <a:spcAft>
                <a:spcPts val="0"/>
              </a:spcAft>
              <a:buSzPts val="1400"/>
              <a:buNone/>
            </a:pPr>
            <a:endParaRPr sz="1200">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b="1">
              <a:solidFill>
                <a:schemeClr val="dk2"/>
              </a:solidFill>
              <a:latin typeface="Calibri"/>
              <a:ea typeface="Calibri"/>
              <a:cs typeface="Calibri"/>
              <a:sym typeface="Calibri"/>
            </a:endParaRPr>
          </a:p>
          <a:p>
            <a:pPr marL="285750" lvl="0" indent="-209550" algn="l" rtl="0">
              <a:lnSpc>
                <a:spcPct val="100000"/>
              </a:lnSpc>
              <a:spcBef>
                <a:spcPts val="0"/>
              </a:spcBef>
              <a:spcAft>
                <a:spcPts val="0"/>
              </a:spcAft>
              <a:buClr>
                <a:schemeClr val="dk1"/>
              </a:buClr>
              <a:buSzPts val="1200"/>
              <a:buFont typeface="Arial"/>
              <a:buNone/>
            </a:pPr>
            <a:endParaRPr sz="1200">
              <a:solidFill>
                <a:schemeClr val="dk2"/>
              </a:solidFill>
            </a:endParaRPr>
          </a:p>
          <a:p>
            <a:pPr marL="285750" lvl="0" indent="-209550" algn="l" rtl="0">
              <a:lnSpc>
                <a:spcPct val="100000"/>
              </a:lnSpc>
              <a:spcBef>
                <a:spcPts val="0"/>
              </a:spcBef>
              <a:spcAft>
                <a:spcPts val="0"/>
              </a:spcAft>
              <a:buClr>
                <a:schemeClr val="dk1"/>
              </a:buClr>
              <a:buSzPts val="1200"/>
              <a:buFont typeface="Arial"/>
              <a:buNone/>
            </a:pPr>
            <a:endParaRPr sz="1200">
              <a:solidFill>
                <a:schemeClr val="dk2"/>
              </a:solidFill>
            </a:endParaRPr>
          </a:p>
          <a:p>
            <a:pPr marL="28575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Protective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Social protection and safety nets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Available quality education and decent work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Adequate and safe income for adult family members • Access to food security, basic services and information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Awareness of risks, of child labour, child rights and available services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Good understanding of safety and protection in workplace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Participation in appropriate and safe child work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Adequate and safe employment or income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for adults within the household </a:t>
            </a:r>
            <a:endParaRPr/>
          </a:p>
          <a:p>
            <a:pPr marL="0" lvl="0" indent="0" algn="l" rtl="0">
              <a:lnSpc>
                <a:spcPct val="100000"/>
              </a:lnSpc>
              <a:spcBef>
                <a:spcPts val="0"/>
              </a:spcBef>
              <a:spcAft>
                <a:spcPts val="0"/>
              </a:spcAft>
              <a:buSzPts val="1400"/>
              <a:buNone/>
            </a:pPr>
            <a:r>
              <a:rPr lang="en-GB" sz="1200">
                <a:solidFill>
                  <a:schemeClr val="dk2"/>
                </a:solidFill>
                <a:latin typeface="Calibri"/>
                <a:ea typeface="Calibri"/>
                <a:cs typeface="Calibri"/>
                <a:sym typeface="Calibri"/>
              </a:rPr>
              <a:t>Food-secure household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Information about the legal framework and access to opportunities for light or decent work for children </a:t>
            </a:r>
            <a:endParaRPr/>
          </a:p>
          <a:p>
            <a:pPr marL="285750" marR="0" lvl="0" indent="-285750" algn="l" rtl="0">
              <a:lnSpc>
                <a:spcPct val="100000"/>
              </a:lnSpc>
              <a:spcBef>
                <a:spcPts val="0"/>
              </a:spcBef>
              <a:spcAft>
                <a:spcPts val="0"/>
              </a:spcAft>
              <a:buClr>
                <a:schemeClr val="dk2"/>
              </a:buClr>
              <a:buSzPts val="1200"/>
              <a:buFont typeface="Arial"/>
              <a:buChar char="•"/>
            </a:pPr>
            <a:r>
              <a:rPr lang="en-GB" sz="1200">
                <a:solidFill>
                  <a:schemeClr val="dk2"/>
                </a:solidFill>
                <a:latin typeface="Calibri"/>
                <a:ea typeface="Calibri"/>
                <a:cs typeface="Calibri"/>
                <a:sym typeface="Calibri"/>
              </a:rPr>
              <a:t>Decent work opportunities for young people and adults, including those with a disability </a:t>
            </a:r>
            <a:endParaRPr/>
          </a:p>
          <a:p>
            <a:pPr marL="285750" marR="0" lvl="0" indent="-209550" algn="l" rtl="0">
              <a:lnSpc>
                <a:spcPct val="100000"/>
              </a:lnSpc>
              <a:spcBef>
                <a:spcPts val="0"/>
              </a:spcBef>
              <a:spcAft>
                <a:spcPts val="0"/>
              </a:spcAft>
              <a:buClr>
                <a:schemeClr val="dk1"/>
              </a:buClr>
              <a:buSzPts val="1200"/>
              <a:buFont typeface="Arial"/>
              <a:buNone/>
            </a:pPr>
            <a:endParaRPr sz="1200" b="1">
              <a:solidFill>
                <a:schemeClr val="dk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200">
              <a:solidFill>
                <a:schemeClr val="dk2"/>
              </a:solidFill>
            </a:endParaRPr>
          </a:p>
          <a:p>
            <a:pPr marL="285750" marR="0" lvl="0" indent="-209550" algn="l" rtl="0">
              <a:lnSpc>
                <a:spcPct val="100000"/>
              </a:lnSpc>
              <a:spcBef>
                <a:spcPts val="0"/>
              </a:spcBef>
              <a:spcAft>
                <a:spcPts val="0"/>
              </a:spcAft>
              <a:buClr>
                <a:schemeClr val="dk1"/>
              </a:buClr>
              <a:buSzPts val="1200"/>
              <a:buFont typeface="Arial"/>
              <a:buNone/>
            </a:pPr>
            <a:endParaRPr sz="1200">
              <a:solidFill>
                <a:schemeClr val="dk2"/>
              </a:solidFill>
            </a:endParaRPr>
          </a:p>
          <a:p>
            <a:pPr marL="285750" lvl="0" indent="-285750" algn="l" rtl="0">
              <a:lnSpc>
                <a:spcPct val="100000"/>
              </a:lnSpc>
              <a:spcBef>
                <a:spcPts val="0"/>
              </a:spcBef>
              <a:spcAft>
                <a:spcPts val="0"/>
              </a:spcAft>
              <a:buClr>
                <a:schemeClr val="dk2"/>
              </a:buClr>
              <a:buSzPts val="1200"/>
              <a:buFont typeface="Arial"/>
              <a:buChar char="•"/>
            </a:pPr>
            <a:r>
              <a:rPr lang="en-GB" sz="1200">
                <a:solidFill>
                  <a:schemeClr val="dk2"/>
                </a:solidFill>
              </a:rPr>
              <a:t>Pull</a:t>
            </a:r>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a:solidFill>
                  <a:schemeClr val="dk2"/>
                </a:solidFill>
                <a:latin typeface="Calibri"/>
                <a:ea typeface="Calibri"/>
                <a:cs typeface="Calibri"/>
                <a:sym typeface="Calibri"/>
              </a:rPr>
              <a:t>rapid growth i</a:t>
            </a:r>
            <a:r>
              <a:rPr lang="en-GB" sz="1200" cap="small">
                <a:solidFill>
                  <a:schemeClr val="dk2"/>
                </a:solidFill>
                <a:latin typeface="Calibri"/>
                <a:ea typeface="Calibri"/>
                <a:cs typeface="Calibri"/>
                <a:sym typeface="Calibri"/>
              </a:rPr>
              <a:t>n reconstruction and sectors for response </a:t>
            </a:r>
            <a:endParaRPr sz="120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a:solidFill>
                  <a:schemeClr val="dk2"/>
                </a:solidFill>
                <a:latin typeface="Calibri"/>
                <a:ea typeface="Calibri"/>
                <a:cs typeface="Calibri"/>
                <a:sym typeface="Calibri"/>
              </a:rPr>
              <a:t>insufficient adult labour </a:t>
            </a:r>
            <a:r>
              <a:rPr lang="en-GB" sz="1200" cap="small">
                <a:solidFill>
                  <a:schemeClr val="dk2"/>
                </a:solidFill>
                <a:latin typeface="Calibri"/>
                <a:ea typeface="Calibri"/>
                <a:cs typeface="Calibri"/>
                <a:sym typeface="Calibri"/>
              </a:rPr>
              <a:t>from death, disability, migration etc. </a:t>
            </a:r>
            <a:endParaRPr sz="120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a:solidFill>
                  <a:schemeClr val="dk2"/>
                </a:solidFill>
                <a:latin typeface="Calibri"/>
                <a:ea typeface="Calibri"/>
                <a:cs typeface="Calibri"/>
                <a:sym typeface="Calibri"/>
              </a:rPr>
              <a:t>employers offering to meet basic needs: </a:t>
            </a:r>
            <a:r>
              <a:rPr lang="en-GB" sz="1200" cap="small">
                <a:solidFill>
                  <a:schemeClr val="dk2"/>
                </a:solidFill>
                <a:latin typeface="Calibri"/>
                <a:ea typeface="Calibri"/>
                <a:cs typeface="Calibri"/>
                <a:sym typeface="Calibri"/>
              </a:rPr>
              <a:t>accommodation, food, education etc. less available post crisis. </a:t>
            </a:r>
            <a:endParaRPr sz="120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a:solidFill>
                  <a:schemeClr val="dk2"/>
                </a:solidFill>
                <a:latin typeface="Calibri"/>
                <a:ea typeface="Calibri"/>
                <a:cs typeface="Calibri"/>
                <a:sym typeface="Calibri"/>
              </a:rPr>
              <a:t>humanitarian assistance which creates high demand for adult </a:t>
            </a:r>
            <a:r>
              <a:rPr lang="en-GB" sz="1200" cap="small">
                <a:solidFill>
                  <a:schemeClr val="dk2"/>
                </a:solidFill>
                <a:latin typeface="Calibri"/>
                <a:ea typeface="Calibri"/>
                <a:cs typeface="Calibri"/>
                <a:sym typeface="Calibri"/>
              </a:rPr>
              <a:t>labour which cannot be met by adults alone. </a:t>
            </a:r>
            <a:endParaRPr sz="120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a:solidFill>
                  <a:schemeClr val="dk2"/>
                </a:solidFill>
                <a:latin typeface="Calibri"/>
                <a:ea typeface="Calibri"/>
                <a:cs typeface="Calibri"/>
                <a:sym typeface="Calibri"/>
              </a:rPr>
              <a:t>Pull into more harmful work</a:t>
            </a:r>
            <a:r>
              <a:rPr lang="en-GB" sz="1200" cap="small">
                <a:solidFill>
                  <a:schemeClr val="dk2"/>
                </a:solidFill>
                <a:latin typeface="Calibri"/>
                <a:ea typeface="Calibri"/>
                <a:cs typeface="Calibri"/>
                <a:sym typeface="Calibri"/>
              </a:rPr>
              <a:t>, illicit activities, armed groups etc., to meet basic needs, earn money etc. </a:t>
            </a:r>
            <a:endParaRPr sz="1200">
              <a:solidFill>
                <a:schemeClr val="dk2"/>
              </a:solidFill>
            </a:endParaRPr>
          </a:p>
          <a:p>
            <a:pPr marL="277813" marR="0" lvl="0" indent="-277813" algn="l" rtl="0">
              <a:lnSpc>
                <a:spcPct val="100000"/>
              </a:lnSpc>
              <a:spcBef>
                <a:spcPts val="0"/>
              </a:spcBef>
              <a:spcAft>
                <a:spcPts val="0"/>
              </a:spcAft>
              <a:buClr>
                <a:schemeClr val="dk2"/>
              </a:buClr>
              <a:buSzPts val="2400"/>
              <a:buFont typeface="Noto Sans Symbols"/>
              <a:buChar char="▪"/>
            </a:pPr>
            <a:r>
              <a:rPr lang="en-GB" sz="1200" b="1" cap="small">
                <a:solidFill>
                  <a:schemeClr val="dk2"/>
                </a:solidFill>
                <a:latin typeface="Calibri"/>
                <a:ea typeface="Calibri"/>
                <a:cs typeface="Calibri"/>
                <a:sym typeface="Calibri"/>
              </a:rPr>
              <a:t>Lack of enforcement of laws leave opportunity for exploitation  </a:t>
            </a:r>
            <a:endParaRPr sz="1200">
              <a:solidFill>
                <a:schemeClr val="dk2"/>
              </a:solidFill>
            </a:endParaRPr>
          </a:p>
          <a:p>
            <a:pPr marL="285750" lvl="0" indent="-209550" algn="l" rtl="0">
              <a:lnSpc>
                <a:spcPct val="100000"/>
              </a:lnSpc>
              <a:spcBef>
                <a:spcPts val="0"/>
              </a:spcBef>
              <a:spcAft>
                <a:spcPts val="0"/>
              </a:spcAft>
              <a:buClr>
                <a:schemeClr val="dk1"/>
              </a:buClr>
              <a:buSzPts val="1200"/>
              <a:buFont typeface="Arial"/>
              <a:buNone/>
            </a:pPr>
            <a:endParaRPr sz="1200">
              <a:solidFill>
                <a:schemeClr val="dk2"/>
              </a:solidFill>
            </a:endParaRPr>
          </a:p>
          <a:p>
            <a:pPr marL="285750" lvl="0" indent="-285750" algn="l" rtl="0">
              <a:lnSpc>
                <a:spcPct val="100000"/>
              </a:lnSpc>
              <a:spcBef>
                <a:spcPts val="0"/>
              </a:spcBef>
              <a:spcAft>
                <a:spcPts val="0"/>
              </a:spcAft>
              <a:buClr>
                <a:schemeClr val="dk2"/>
              </a:buClr>
              <a:buSzPts val="1200"/>
              <a:buFont typeface="Arial"/>
              <a:buChar char="•"/>
            </a:pPr>
            <a:r>
              <a:rPr lang="en-GB">
                <a:solidFill>
                  <a:schemeClr val="dk2"/>
                </a:solidFill>
              </a:rPr>
              <a:t>Push </a:t>
            </a:r>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a:solidFill>
                  <a:schemeClr val="dk2"/>
                </a:solidFill>
                <a:latin typeface="Calibri"/>
                <a:ea typeface="Calibri"/>
                <a:cs typeface="Calibri"/>
                <a:sym typeface="Calibri"/>
              </a:rPr>
              <a:t>impact on household</a:t>
            </a:r>
            <a:r>
              <a:rPr lang="en-GB" sz="1200" cap="small">
                <a:solidFill>
                  <a:schemeClr val="dk2"/>
                </a:solidFill>
                <a:latin typeface="Calibri"/>
                <a:ea typeface="Calibri"/>
                <a:cs typeface="Calibri"/>
                <a:sym typeface="Calibri"/>
              </a:rPr>
              <a:t>: loss of income, home, safety, decent work for adults, gender roles</a:t>
            </a:r>
            <a:endParaRPr sz="120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a:solidFill>
                  <a:schemeClr val="dk2"/>
                </a:solidFill>
                <a:latin typeface="Calibri"/>
                <a:ea typeface="Calibri"/>
                <a:cs typeface="Calibri"/>
                <a:sym typeface="Calibri"/>
              </a:rPr>
              <a:t>sudden changes in family composition: </a:t>
            </a:r>
            <a:r>
              <a:rPr lang="en-GB" sz="1200" cap="small">
                <a:solidFill>
                  <a:schemeClr val="dk2"/>
                </a:solidFill>
                <a:latin typeface="Calibri"/>
                <a:ea typeface="Calibri"/>
                <a:cs typeface="Calibri"/>
                <a:sym typeface="Calibri"/>
              </a:rPr>
              <a:t>death, departure, illness, disability, family separation, unaccompanied children lead to heavy burden for children and more harmful work</a:t>
            </a:r>
            <a:endParaRPr sz="120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a:solidFill>
                  <a:schemeClr val="dk2"/>
                </a:solidFill>
                <a:latin typeface="Calibri"/>
                <a:ea typeface="Calibri"/>
                <a:cs typeface="Calibri"/>
                <a:sym typeface="Calibri"/>
              </a:rPr>
              <a:t>crop failure/loss of productive assets: </a:t>
            </a:r>
            <a:r>
              <a:rPr lang="en-GB" sz="1200" cap="small">
                <a:solidFill>
                  <a:schemeClr val="dk2"/>
                </a:solidFill>
                <a:latin typeface="Calibri"/>
                <a:ea typeface="Calibri"/>
                <a:cs typeface="Calibri"/>
                <a:sym typeface="Calibri"/>
              </a:rPr>
              <a:t>children assist in food and income generation </a:t>
            </a:r>
            <a:endParaRPr sz="120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a:solidFill>
                  <a:schemeClr val="dk2"/>
                </a:solidFill>
                <a:latin typeface="Calibri"/>
                <a:ea typeface="Calibri"/>
                <a:cs typeface="Calibri"/>
                <a:sym typeface="Calibri"/>
              </a:rPr>
              <a:t>reduced access to education:</a:t>
            </a:r>
            <a:r>
              <a:rPr lang="en-GB" sz="1200" cap="small">
                <a:solidFill>
                  <a:schemeClr val="dk2"/>
                </a:solidFill>
                <a:latin typeface="Calibri"/>
                <a:ea typeface="Calibri"/>
                <a:cs typeface="Calibri"/>
                <a:sym typeface="Calibri"/>
              </a:rPr>
              <a:t> unsafe, damaged facilities, limited capacity, lack of support for education, involvement in other activities </a:t>
            </a:r>
            <a:endParaRPr sz="120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a:solidFill>
                  <a:schemeClr val="dk2"/>
                </a:solidFill>
                <a:latin typeface="Calibri"/>
                <a:ea typeface="Calibri"/>
                <a:cs typeface="Calibri"/>
                <a:sym typeface="Calibri"/>
              </a:rPr>
              <a:t>changing migration patterns: </a:t>
            </a:r>
            <a:r>
              <a:rPr lang="en-GB" sz="1200" cap="small">
                <a:solidFill>
                  <a:schemeClr val="dk2"/>
                </a:solidFill>
                <a:latin typeface="Calibri"/>
                <a:ea typeface="Calibri"/>
                <a:cs typeface="Calibri"/>
                <a:sym typeface="Calibri"/>
              </a:rPr>
              <a:t>to search for food or work </a:t>
            </a:r>
            <a:endParaRPr sz="120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a:solidFill>
                  <a:schemeClr val="dk2"/>
                </a:solidFill>
                <a:latin typeface="Calibri"/>
                <a:ea typeface="Calibri"/>
                <a:cs typeface="Calibri"/>
                <a:sym typeface="Calibri"/>
              </a:rPr>
              <a:t>focus on immediate survival and younger children</a:t>
            </a:r>
            <a:r>
              <a:rPr lang="en-GB" sz="1200" cap="small">
                <a:solidFill>
                  <a:schemeClr val="dk2"/>
                </a:solidFill>
                <a:latin typeface="Calibri"/>
                <a:ea typeface="Calibri"/>
                <a:cs typeface="Calibri"/>
                <a:sym typeface="Calibri"/>
              </a:rPr>
              <a:t> can push older children in work </a:t>
            </a:r>
            <a:endParaRPr sz="1200">
              <a:solidFill>
                <a:schemeClr val="dk2"/>
              </a:solidFill>
              <a:latin typeface="Calibri"/>
              <a:ea typeface="Calibri"/>
              <a:cs typeface="Calibri"/>
              <a:sym typeface="Calibri"/>
            </a:endParaRPr>
          </a:p>
          <a:p>
            <a:pPr marL="277813" marR="0" lvl="0" indent="-277813" algn="l" rtl="0">
              <a:lnSpc>
                <a:spcPct val="100000"/>
              </a:lnSpc>
              <a:spcBef>
                <a:spcPts val="0"/>
              </a:spcBef>
              <a:spcAft>
                <a:spcPts val="0"/>
              </a:spcAft>
              <a:buClr>
                <a:schemeClr val="dk2"/>
              </a:buClr>
              <a:buSzPts val="2200"/>
              <a:buFont typeface="Noto Sans Symbols"/>
              <a:buChar char="▪"/>
            </a:pPr>
            <a:r>
              <a:rPr lang="en-GB" sz="1200" b="1" cap="small">
                <a:solidFill>
                  <a:schemeClr val="dk2"/>
                </a:solidFill>
                <a:latin typeface="Calibri"/>
                <a:ea typeface="Calibri"/>
                <a:cs typeface="Calibri"/>
                <a:sym typeface="Calibri"/>
              </a:rPr>
              <a:t>lack of awareness of law and legislation </a:t>
            </a:r>
            <a:r>
              <a:rPr lang="en-GB" sz="1200" cap="small">
                <a:solidFill>
                  <a:schemeClr val="dk2"/>
                </a:solidFill>
                <a:latin typeface="Calibri"/>
                <a:ea typeface="Calibri"/>
                <a:cs typeface="Calibri"/>
                <a:sym typeface="Calibri"/>
              </a:rPr>
              <a:t>especially after population movements </a:t>
            </a:r>
            <a:endParaRPr/>
          </a:p>
          <a:p>
            <a:pPr marL="285750" lvl="0" indent="-209550" algn="l" rtl="0">
              <a:lnSpc>
                <a:spcPct val="100000"/>
              </a:lnSpc>
              <a:spcBef>
                <a:spcPts val="0"/>
              </a:spcBef>
              <a:spcAft>
                <a:spcPts val="0"/>
              </a:spcAft>
              <a:buClr>
                <a:schemeClr val="dk1"/>
              </a:buClr>
              <a:buSzPts val="1200"/>
              <a:buFont typeface="Arial"/>
              <a:buNone/>
            </a:pPr>
            <a:endParaRPr>
              <a:solidFill>
                <a:schemeClr val="dk2"/>
              </a:solidFill>
            </a:endParaRPr>
          </a:p>
        </p:txBody>
      </p:sp>
      <p:sp>
        <p:nvSpPr>
          <p:cNvPr id="264" name="Google Shape;2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34"/>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 name="Google Shape;14;p34"/>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34"/>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34"/>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73"/>
        <p:cNvGrpSpPr/>
        <p:nvPr/>
      </p:nvGrpSpPr>
      <p:grpSpPr>
        <a:xfrm>
          <a:off x="0" y="0"/>
          <a:ext cx="0" cy="0"/>
          <a:chOff x="0" y="0"/>
          <a:chExt cx="0" cy="0"/>
        </a:xfrm>
      </p:grpSpPr>
      <p:sp>
        <p:nvSpPr>
          <p:cNvPr id="74" name="Google Shape;7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4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6" name="Google Shape;76;p43"/>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77" name="Google Shape;77;p4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 name="Google Shape;82;p44"/>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3" name="Google Shape;83;p44"/>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4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86"/>
        <p:cNvGrpSpPr/>
        <p:nvPr/>
      </p:nvGrpSpPr>
      <p:grpSpPr>
        <a:xfrm>
          <a:off x="0" y="0"/>
          <a:ext cx="0" cy="0"/>
          <a:chOff x="0" y="0"/>
          <a:chExt cx="0" cy="0"/>
        </a:xfrm>
      </p:grpSpPr>
      <p:sp>
        <p:nvSpPr>
          <p:cNvPr id="87" name="Google Shape;87;p4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4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4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91" name="Google Shape;91;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93"/>
        <p:cNvGrpSpPr/>
        <p:nvPr/>
      </p:nvGrpSpPr>
      <p:grpSpPr>
        <a:xfrm>
          <a:off x="0" y="0"/>
          <a:ext cx="0" cy="0"/>
          <a:chOff x="0" y="0"/>
          <a:chExt cx="0" cy="0"/>
        </a:xfrm>
      </p:grpSpPr>
      <p:sp>
        <p:nvSpPr>
          <p:cNvPr id="94" name="Google Shape;9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4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96" name="Google Shape;96;p46"/>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97" name="Google Shape;97;p4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00"/>
        <p:cNvGrpSpPr/>
        <p:nvPr/>
      </p:nvGrpSpPr>
      <p:grpSpPr>
        <a:xfrm>
          <a:off x="0" y="0"/>
          <a:ext cx="0" cy="0"/>
          <a:chOff x="0" y="0"/>
          <a:chExt cx="0" cy="0"/>
        </a:xfrm>
      </p:grpSpPr>
      <p:sp>
        <p:nvSpPr>
          <p:cNvPr id="101" name="Google Shape;101;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 name="Google Shape;102;p47"/>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03" name="Google Shape;103;p47"/>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47"/>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48"/>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8"/>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49"/>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9"/>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16"/>
        <p:cNvGrpSpPr/>
        <p:nvPr/>
      </p:nvGrpSpPr>
      <p:grpSpPr>
        <a:xfrm>
          <a:off x="0" y="0"/>
          <a:ext cx="0" cy="0"/>
          <a:chOff x="0" y="0"/>
          <a:chExt cx="0" cy="0"/>
        </a:xfrm>
      </p:grpSpPr>
      <p:sp>
        <p:nvSpPr>
          <p:cNvPr id="117" name="Google Shape;11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50"/>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19" name="Google Shape;119;p50"/>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120" name="Google Shape;120;p5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123"/>
        <p:cNvGrpSpPr/>
        <p:nvPr/>
      </p:nvGrpSpPr>
      <p:grpSpPr>
        <a:xfrm>
          <a:off x="0" y="0"/>
          <a:ext cx="0" cy="0"/>
          <a:chOff x="0" y="0"/>
          <a:chExt cx="0" cy="0"/>
        </a:xfrm>
      </p:grpSpPr>
      <p:sp>
        <p:nvSpPr>
          <p:cNvPr id="124" name="Google Shape;12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5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26" name="Google Shape;126;p51"/>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127" name="Google Shape;127;p5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30"/>
        <p:cNvGrpSpPr/>
        <p:nvPr/>
      </p:nvGrpSpPr>
      <p:grpSpPr>
        <a:xfrm>
          <a:off x="0" y="0"/>
          <a:ext cx="0" cy="0"/>
          <a:chOff x="0" y="0"/>
          <a:chExt cx="0" cy="0"/>
        </a:xfrm>
      </p:grpSpPr>
      <p:grpSp>
        <p:nvGrpSpPr>
          <p:cNvPr id="131" name="Google Shape;131;p52"/>
          <p:cNvGrpSpPr/>
          <p:nvPr/>
        </p:nvGrpSpPr>
        <p:grpSpPr>
          <a:xfrm>
            <a:off x="0" y="5303520"/>
            <a:ext cx="12191999" cy="1639827"/>
            <a:chOff x="0" y="5303520"/>
            <a:chExt cx="12191999" cy="1639827"/>
          </a:xfrm>
        </p:grpSpPr>
        <p:pic>
          <p:nvPicPr>
            <p:cNvPr id="132" name="Google Shape;132;p52"/>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3" name="Google Shape;133;p52"/>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34" name="Google Shape;134;p5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2"/>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5"/>
          <p:cNvSpPr/>
          <p:nvPr/>
        </p:nvSpPr>
        <p:spPr>
          <a:xfrm>
            <a:off x="0" y="0"/>
            <a:ext cx="12192000" cy="6858000"/>
          </a:xfrm>
          <a:prstGeom prst="rect">
            <a:avLst/>
          </a:prstGeom>
          <a:solidFill>
            <a:srgbClr val="026794">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3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5"/>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7"/>
        <p:cNvGrpSpPr/>
        <p:nvPr/>
      </p:nvGrpSpPr>
      <p:grpSpPr>
        <a:xfrm>
          <a:off x="0" y="0"/>
          <a:ext cx="0" cy="0"/>
          <a:chOff x="0" y="0"/>
          <a:chExt cx="0" cy="0"/>
        </a:xfrm>
      </p:grpSpPr>
      <p:sp>
        <p:nvSpPr>
          <p:cNvPr id="138" name="Google Shape;138;p5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3"/>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1" name="Google Shape;141;p53"/>
          <p:cNvGrpSpPr/>
          <p:nvPr/>
        </p:nvGrpSpPr>
        <p:grpSpPr>
          <a:xfrm>
            <a:off x="0" y="5303520"/>
            <a:ext cx="12191999" cy="1639827"/>
            <a:chOff x="0" y="5303520"/>
            <a:chExt cx="12191999" cy="1639827"/>
          </a:xfrm>
        </p:grpSpPr>
        <p:pic>
          <p:nvPicPr>
            <p:cNvPr id="142" name="Google Shape;142;p53"/>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43" name="Google Shape;143;p53"/>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44"/>
        <p:cNvGrpSpPr/>
        <p:nvPr/>
      </p:nvGrpSpPr>
      <p:grpSpPr>
        <a:xfrm>
          <a:off x="0" y="0"/>
          <a:ext cx="0" cy="0"/>
          <a:chOff x="0" y="0"/>
          <a:chExt cx="0" cy="0"/>
        </a:xfrm>
      </p:grpSpPr>
      <p:sp>
        <p:nvSpPr>
          <p:cNvPr id="145" name="Google Shape;145;p5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6" name="Google Shape;146;p54"/>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7" name="Google Shape;147;p54"/>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54"/>
          <p:cNvSpPr>
            <a:spLocks noGrp="1"/>
          </p:cNvSpPr>
          <p:nvPr>
            <p:ph type="pic" idx="2"/>
          </p:nvPr>
        </p:nvSpPr>
        <p:spPr>
          <a:xfrm>
            <a:off x="0" y="0"/>
            <a:ext cx="4340225" cy="6858000"/>
          </a:xfrm>
          <a:prstGeom prst="rect">
            <a:avLst/>
          </a:prstGeom>
          <a:noFill/>
          <a:ln>
            <a:noFill/>
          </a:ln>
        </p:spPr>
      </p:sp>
      <p:sp>
        <p:nvSpPr>
          <p:cNvPr id="149" name="Google Shape;149;p5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50"/>
        <p:cNvGrpSpPr/>
        <p:nvPr/>
      </p:nvGrpSpPr>
      <p:grpSpPr>
        <a:xfrm>
          <a:off x="0" y="0"/>
          <a:ext cx="0" cy="0"/>
          <a:chOff x="0" y="0"/>
          <a:chExt cx="0" cy="0"/>
        </a:xfrm>
      </p:grpSpPr>
      <p:sp>
        <p:nvSpPr>
          <p:cNvPr id="151" name="Google Shape;151;p5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2" name="Google Shape;152;p55"/>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53" name="Google Shape;153;p55"/>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55"/>
          <p:cNvSpPr>
            <a:spLocks noGrp="1"/>
          </p:cNvSpPr>
          <p:nvPr>
            <p:ph type="pic" idx="2"/>
          </p:nvPr>
        </p:nvSpPr>
        <p:spPr>
          <a:xfrm>
            <a:off x="0" y="0"/>
            <a:ext cx="4340225" cy="6858000"/>
          </a:xfrm>
          <a:prstGeom prst="rect">
            <a:avLst/>
          </a:prstGeom>
          <a:noFill/>
          <a:ln>
            <a:noFill/>
          </a:ln>
        </p:spPr>
      </p:sp>
      <p:sp>
        <p:nvSpPr>
          <p:cNvPr id="155" name="Google Shape;155;p5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56"/>
        <p:cNvGrpSpPr/>
        <p:nvPr/>
      </p:nvGrpSpPr>
      <p:grpSpPr>
        <a:xfrm>
          <a:off x="0" y="0"/>
          <a:ext cx="0" cy="0"/>
          <a:chOff x="0" y="0"/>
          <a:chExt cx="0" cy="0"/>
        </a:xfrm>
      </p:grpSpPr>
      <p:sp>
        <p:nvSpPr>
          <p:cNvPr id="157" name="Google Shape;157;p5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8" name="Google Shape;158;p56"/>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59" name="Google Shape;159;p56"/>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56"/>
          <p:cNvSpPr>
            <a:spLocks noGrp="1"/>
          </p:cNvSpPr>
          <p:nvPr>
            <p:ph type="pic" idx="2"/>
          </p:nvPr>
        </p:nvSpPr>
        <p:spPr>
          <a:xfrm>
            <a:off x="0" y="0"/>
            <a:ext cx="4340225" cy="6858000"/>
          </a:xfrm>
          <a:prstGeom prst="rect">
            <a:avLst/>
          </a:prstGeom>
          <a:noFill/>
          <a:ln>
            <a:noFill/>
          </a:ln>
        </p:spPr>
      </p:sp>
      <p:sp>
        <p:nvSpPr>
          <p:cNvPr id="161" name="Google Shape;161;p5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62"/>
        <p:cNvGrpSpPr/>
        <p:nvPr/>
      </p:nvGrpSpPr>
      <p:grpSpPr>
        <a:xfrm>
          <a:off x="0" y="0"/>
          <a:ext cx="0" cy="0"/>
          <a:chOff x="0" y="0"/>
          <a:chExt cx="0" cy="0"/>
        </a:xfrm>
      </p:grpSpPr>
      <p:sp>
        <p:nvSpPr>
          <p:cNvPr id="163" name="Google Shape;163;p5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4" name="Google Shape;164;p57"/>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65" name="Google Shape;165;p57"/>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7"/>
          <p:cNvSpPr>
            <a:spLocks noGrp="1"/>
          </p:cNvSpPr>
          <p:nvPr>
            <p:ph type="pic" idx="2"/>
          </p:nvPr>
        </p:nvSpPr>
        <p:spPr>
          <a:xfrm>
            <a:off x="0" y="0"/>
            <a:ext cx="4340225" cy="6858000"/>
          </a:xfrm>
          <a:prstGeom prst="rect">
            <a:avLst/>
          </a:prstGeom>
          <a:noFill/>
          <a:ln>
            <a:noFill/>
          </a:ln>
        </p:spPr>
      </p:sp>
      <p:sp>
        <p:nvSpPr>
          <p:cNvPr id="167" name="Google Shape;167;p5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68"/>
        <p:cNvGrpSpPr/>
        <p:nvPr/>
      </p:nvGrpSpPr>
      <p:grpSpPr>
        <a:xfrm>
          <a:off x="0" y="0"/>
          <a:ext cx="0" cy="0"/>
          <a:chOff x="0" y="0"/>
          <a:chExt cx="0" cy="0"/>
        </a:xfrm>
      </p:grpSpPr>
      <p:sp>
        <p:nvSpPr>
          <p:cNvPr id="169" name="Google Shape;169;p5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0" name="Google Shape;170;p58"/>
          <p:cNvGrpSpPr/>
          <p:nvPr/>
        </p:nvGrpSpPr>
        <p:grpSpPr>
          <a:xfrm>
            <a:off x="-208789" y="0"/>
            <a:ext cx="12609576" cy="2174490"/>
            <a:chOff x="-1" y="5043119"/>
            <a:chExt cx="12192000" cy="1814883"/>
          </a:xfrm>
        </p:grpSpPr>
        <p:pic>
          <p:nvPicPr>
            <p:cNvPr id="171" name="Google Shape;171;p5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8"/>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73" name="Google Shape;173;p5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1"/>
        <p:cNvGrpSpPr/>
        <p:nvPr/>
      </p:nvGrpSpPr>
      <p:grpSpPr>
        <a:xfrm>
          <a:off x="0" y="0"/>
          <a:ext cx="0" cy="0"/>
          <a:chOff x="0" y="0"/>
          <a:chExt cx="0" cy="0"/>
        </a:xfrm>
      </p:grpSpPr>
      <p:sp>
        <p:nvSpPr>
          <p:cNvPr id="182" name="Google Shape;182;p59"/>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3" name="Google Shape;183;p59"/>
          <p:cNvGrpSpPr/>
          <p:nvPr/>
        </p:nvGrpSpPr>
        <p:grpSpPr>
          <a:xfrm>
            <a:off x="-208789" y="0"/>
            <a:ext cx="12609576" cy="2174490"/>
            <a:chOff x="-1" y="5043119"/>
            <a:chExt cx="12192000" cy="1814883"/>
          </a:xfrm>
        </p:grpSpPr>
        <p:pic>
          <p:nvPicPr>
            <p:cNvPr id="184" name="Google Shape;184;p5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9"/>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86" name="Google Shape;186;p5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94"/>
        <p:cNvGrpSpPr/>
        <p:nvPr/>
      </p:nvGrpSpPr>
      <p:grpSpPr>
        <a:xfrm>
          <a:off x="0" y="0"/>
          <a:ext cx="0" cy="0"/>
          <a:chOff x="0" y="0"/>
          <a:chExt cx="0" cy="0"/>
        </a:xfrm>
      </p:grpSpPr>
      <p:sp>
        <p:nvSpPr>
          <p:cNvPr id="195" name="Google Shape;195;p60"/>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96" name="Google Shape;196;p60"/>
          <p:cNvGrpSpPr/>
          <p:nvPr/>
        </p:nvGrpSpPr>
        <p:grpSpPr>
          <a:xfrm>
            <a:off x="-208789" y="0"/>
            <a:ext cx="12609576" cy="2174490"/>
            <a:chOff x="-1" y="5043119"/>
            <a:chExt cx="12192000" cy="1814883"/>
          </a:xfrm>
        </p:grpSpPr>
        <p:pic>
          <p:nvPicPr>
            <p:cNvPr id="197" name="Google Shape;197;p6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8" name="Google Shape;198;p60"/>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99" name="Google Shape;199;p6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0" name="Google Shape;200;p6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6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6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6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07"/>
        <p:cNvGrpSpPr/>
        <p:nvPr/>
      </p:nvGrpSpPr>
      <p:grpSpPr>
        <a:xfrm>
          <a:off x="0" y="0"/>
          <a:ext cx="0" cy="0"/>
          <a:chOff x="0" y="0"/>
          <a:chExt cx="0" cy="0"/>
        </a:xfrm>
      </p:grpSpPr>
      <p:sp>
        <p:nvSpPr>
          <p:cNvPr id="208" name="Google Shape;208;p61"/>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61"/>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61"/>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p61"/>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2" name="Google Shape;212;p6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6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14"/>
        <p:cNvGrpSpPr/>
        <p:nvPr/>
      </p:nvGrpSpPr>
      <p:grpSpPr>
        <a:xfrm>
          <a:off x="0" y="0"/>
          <a:ext cx="0" cy="0"/>
          <a:chOff x="0" y="0"/>
          <a:chExt cx="0" cy="0"/>
        </a:xfrm>
      </p:grpSpPr>
      <p:sp>
        <p:nvSpPr>
          <p:cNvPr id="215" name="Google Shape;215;p6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62"/>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6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p6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9" name="Google Shape;219;p6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6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6"/>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3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6"/>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222"/>
        <p:cNvGrpSpPr/>
        <p:nvPr/>
      </p:nvGrpSpPr>
      <p:grpSpPr>
        <a:xfrm>
          <a:off x="0" y="0"/>
          <a:ext cx="0" cy="0"/>
          <a:chOff x="0" y="0"/>
          <a:chExt cx="0" cy="0"/>
        </a:xfrm>
      </p:grpSpPr>
      <p:sp>
        <p:nvSpPr>
          <p:cNvPr id="223" name="Google Shape;223;p64"/>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400"/>
              <a:buFont typeface="Arial"/>
              <a:buNone/>
              <a:defRPr sz="44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64"/>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4"/>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64"/>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9797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6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797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p64"/>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9797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9" name="Google Shape;29;p37"/>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0" name="Google Shape;30;p37"/>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7"/>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7"/>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33"/>
        <p:cNvGrpSpPr/>
        <p:nvPr/>
      </p:nvGrpSpPr>
      <p:grpSpPr>
        <a:xfrm>
          <a:off x="0" y="0"/>
          <a:ext cx="0" cy="0"/>
          <a:chOff x="0" y="0"/>
          <a:chExt cx="0" cy="0"/>
        </a:xfrm>
      </p:grpSpPr>
      <p:grpSp>
        <p:nvGrpSpPr>
          <p:cNvPr id="34" name="Google Shape;34;p38"/>
          <p:cNvGrpSpPr/>
          <p:nvPr/>
        </p:nvGrpSpPr>
        <p:grpSpPr>
          <a:xfrm>
            <a:off x="0" y="5303520"/>
            <a:ext cx="12191999" cy="1639827"/>
            <a:chOff x="0" y="5303520"/>
            <a:chExt cx="12191999" cy="1639827"/>
          </a:xfrm>
        </p:grpSpPr>
        <p:pic>
          <p:nvPicPr>
            <p:cNvPr id="35" name="Google Shape;35;p38"/>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36" name="Google Shape;36;p38"/>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37" name="Google Shape;3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40"/>
        <p:cNvGrpSpPr/>
        <p:nvPr/>
      </p:nvGrpSpPr>
      <p:grpSpPr>
        <a:xfrm>
          <a:off x="0" y="0"/>
          <a:ext cx="0" cy="0"/>
          <a:chOff x="0" y="0"/>
          <a:chExt cx="0" cy="0"/>
        </a:xfrm>
      </p:grpSpPr>
      <p:sp>
        <p:nvSpPr>
          <p:cNvPr id="41" name="Google Shape;41;p39"/>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9"/>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39"/>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39"/>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45" name="Google Shape;45;p3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47"/>
        <p:cNvGrpSpPr/>
        <p:nvPr/>
      </p:nvGrpSpPr>
      <p:grpSpPr>
        <a:xfrm>
          <a:off x="0" y="0"/>
          <a:ext cx="0" cy="0"/>
          <a:chOff x="0" y="0"/>
          <a:chExt cx="0" cy="0"/>
        </a:xfrm>
      </p:grpSpPr>
      <p:grpSp>
        <p:nvGrpSpPr>
          <p:cNvPr id="48" name="Google Shape;48;p40"/>
          <p:cNvGrpSpPr/>
          <p:nvPr/>
        </p:nvGrpSpPr>
        <p:grpSpPr>
          <a:xfrm>
            <a:off x="0" y="5303520"/>
            <a:ext cx="12191999" cy="1639827"/>
            <a:chOff x="0" y="5303520"/>
            <a:chExt cx="12191999" cy="1639827"/>
          </a:xfrm>
        </p:grpSpPr>
        <p:pic>
          <p:nvPicPr>
            <p:cNvPr id="49" name="Google Shape;49;p40"/>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50" name="Google Shape;50;p40"/>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51" name="Google Shape;51;p4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0"/>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54"/>
        <p:cNvGrpSpPr/>
        <p:nvPr/>
      </p:nvGrpSpPr>
      <p:grpSpPr>
        <a:xfrm>
          <a:off x="0" y="0"/>
          <a:ext cx="0" cy="0"/>
          <a:chOff x="0" y="0"/>
          <a:chExt cx="0" cy="0"/>
        </a:xfrm>
      </p:grpSpPr>
      <p:sp>
        <p:nvSpPr>
          <p:cNvPr id="55" name="Google Shape;55;p4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 name="Google Shape;56;p41"/>
          <p:cNvGrpSpPr/>
          <p:nvPr/>
        </p:nvGrpSpPr>
        <p:grpSpPr>
          <a:xfrm>
            <a:off x="-208789" y="0"/>
            <a:ext cx="12609576" cy="2174490"/>
            <a:chOff x="-1" y="5043119"/>
            <a:chExt cx="12192000" cy="1814883"/>
          </a:xfrm>
        </p:grpSpPr>
        <p:pic>
          <p:nvPicPr>
            <p:cNvPr id="57" name="Google Shape;57;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58" name="Google Shape;58;p4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59" name="Google Shape;59;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60" name="Google Shape;60;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 name="Google Shape;69;p42"/>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0" name="Google Shape;70;p42"/>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42"/>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6_0.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4" name="Google Shape;234;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35" name="Google Shape;235;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10"/>
          <p:cNvGrpSpPr/>
          <p:nvPr/>
        </p:nvGrpSpPr>
        <p:grpSpPr>
          <a:xfrm>
            <a:off x="0" y="0"/>
            <a:ext cx="12192000" cy="6857999"/>
            <a:chOff x="0" y="0"/>
            <a:chExt cx="12192000" cy="6857999"/>
          </a:xfrm>
        </p:grpSpPr>
        <p:sp>
          <p:nvSpPr>
            <p:cNvPr id="312" name="Google Shape;312;p10"/>
            <p:cNvSpPr/>
            <p:nvPr/>
          </p:nvSpPr>
          <p:spPr>
            <a:xfrm>
              <a:off x="0" y="0"/>
              <a:ext cx="12192000" cy="6857999"/>
            </a:xfrm>
            <a:prstGeom prst="roundRect">
              <a:avLst>
                <a:gd name="adj" fmla="val 8500"/>
              </a:avLst>
            </a:prstGeom>
            <a:solidFill>
              <a:srgbClr val="9746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0"/>
            <p:cNvSpPr txBox="1"/>
            <p:nvPr/>
          </p:nvSpPr>
          <p:spPr>
            <a:xfrm>
              <a:off x="170734" y="170734"/>
              <a:ext cx="11850532" cy="6516531"/>
            </a:xfrm>
            <a:prstGeom prst="rect">
              <a:avLst/>
            </a:prstGeom>
            <a:noFill/>
            <a:ln>
              <a:noFill/>
            </a:ln>
          </p:spPr>
          <p:txBody>
            <a:bodyPr spcFirstLastPara="1" wrap="square" lIns="129525" tIns="129525" rIns="129525" bIns="5322550" anchor="t"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u="none" strike="noStrike" cap="none" dirty="0">
                  <a:solidFill>
                    <a:schemeClr val="lt1"/>
                  </a:solidFill>
                  <a:latin typeface="Calibri"/>
                  <a:ea typeface="Calibri"/>
                  <a:cs typeface="Calibri"/>
                  <a:sym typeface="Calibri"/>
                </a:rPr>
                <a:t>KEY CONSIDERATIONS </a:t>
              </a:r>
              <a:r>
                <a:rPr lang="en-GB" sz="3400" b="1" dirty="0">
                  <a:solidFill>
                    <a:schemeClr val="lt1"/>
                  </a:solidFill>
                  <a:latin typeface="Calibri"/>
                  <a:ea typeface="Calibri"/>
                  <a:cs typeface="Calibri"/>
                  <a:sym typeface="Calibri"/>
                </a:rPr>
                <a:t>THAT</a:t>
              </a:r>
              <a:r>
                <a:rPr lang="en-GB" sz="3400" b="1" i="0" u="none" strike="noStrike" cap="none" dirty="0">
                  <a:solidFill>
                    <a:schemeClr val="lt1"/>
                  </a:solidFill>
                  <a:latin typeface="Calibri"/>
                  <a:ea typeface="Calibri"/>
                  <a:cs typeface="Calibri"/>
                  <a:sym typeface="Calibri"/>
                </a:rPr>
                <a:t> INFLUENCE THE ROLE OF FOOD SECURITY AND LIVELIHOODS (STRATEGIC AND RESPONSE PLANNING)</a:t>
              </a:r>
              <a:endParaRPr sz="1400" b="0" i="0" u="none" strike="noStrike" cap="none" dirty="0">
                <a:solidFill>
                  <a:srgbClr val="000000"/>
                </a:solidFill>
                <a:latin typeface="Arial"/>
                <a:ea typeface="Arial"/>
                <a:cs typeface="Arial"/>
                <a:sym typeface="Arial"/>
              </a:endParaRPr>
            </a:p>
          </p:txBody>
        </p:sp>
        <p:sp>
          <p:nvSpPr>
            <p:cNvPr id="314" name="Google Shape;314;p10"/>
            <p:cNvSpPr/>
            <p:nvPr/>
          </p:nvSpPr>
          <p:spPr>
            <a:xfrm>
              <a:off x="304800" y="1714499"/>
              <a:ext cx="1828800" cy="2353418"/>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0"/>
            <p:cNvSpPr txBox="1"/>
            <p:nvPr/>
          </p:nvSpPr>
          <p:spPr>
            <a:xfrm>
              <a:off x="361042" y="1770741"/>
              <a:ext cx="1716316" cy="22409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…be coordinated and interagency </a:t>
              </a:r>
              <a:endParaRPr sz="1400" b="0" i="0" u="none" strike="noStrike" cap="none">
                <a:solidFill>
                  <a:srgbClr val="000000"/>
                </a:solidFill>
                <a:latin typeface="Arial"/>
                <a:ea typeface="Arial"/>
                <a:cs typeface="Arial"/>
                <a:sym typeface="Arial"/>
              </a:endParaRPr>
            </a:p>
          </p:txBody>
        </p:sp>
        <p:sp>
          <p:nvSpPr>
            <p:cNvPr id="316" name="Google Shape;316;p10"/>
            <p:cNvSpPr/>
            <p:nvPr/>
          </p:nvSpPr>
          <p:spPr>
            <a:xfrm>
              <a:off x="304800" y="4157572"/>
              <a:ext cx="1828800" cy="2353418"/>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0"/>
            <p:cNvSpPr txBox="1"/>
            <p:nvPr/>
          </p:nvSpPr>
          <p:spPr>
            <a:xfrm>
              <a:off x="361042" y="4213814"/>
              <a:ext cx="1716316" cy="22409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GB" sz="2400" b="0" i="0" u="none" strike="noStrike" cap="none">
                  <a:solidFill>
                    <a:schemeClr val="dk1"/>
                  </a:solidFill>
                  <a:latin typeface="Calibri"/>
                  <a:ea typeface="Calibri"/>
                  <a:cs typeface="Calibri"/>
                  <a:sym typeface="Calibri"/>
                </a:rPr>
                <a:t>…</a:t>
              </a:r>
              <a:r>
                <a:rPr lang="en-GB" sz="2400" b="0" i="0" u="none" strike="noStrike" cap="none">
                  <a:solidFill>
                    <a:srgbClr val="000000"/>
                  </a:solidFill>
                  <a:latin typeface="Calibri"/>
                  <a:ea typeface="Calibri"/>
                  <a:cs typeface="Calibri"/>
                  <a:sym typeface="Calibri"/>
                </a:rPr>
                <a:t>be based on  situation analysis and evidence </a:t>
              </a:r>
              <a:endParaRPr sz="1400" b="0" i="0" u="none" strike="noStrike" cap="none">
                <a:solidFill>
                  <a:srgbClr val="000000"/>
                </a:solidFill>
                <a:latin typeface="Arial"/>
                <a:ea typeface="Arial"/>
                <a:cs typeface="Arial"/>
                <a:sym typeface="Arial"/>
              </a:endParaRPr>
            </a:p>
          </p:txBody>
        </p:sp>
        <p:sp>
          <p:nvSpPr>
            <p:cNvPr id="318" name="Google Shape;318;p10"/>
            <p:cNvSpPr/>
            <p:nvPr/>
          </p:nvSpPr>
          <p:spPr>
            <a:xfrm>
              <a:off x="2416620" y="1714499"/>
              <a:ext cx="9492358" cy="4800599"/>
            </a:xfrm>
            <a:prstGeom prst="roundRect">
              <a:avLst>
                <a:gd name="adj" fmla="val 10500"/>
              </a:avLst>
            </a:prstGeom>
            <a:solidFill>
              <a:srgbClr val="E3D3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0"/>
            <p:cNvSpPr txBox="1"/>
            <p:nvPr/>
          </p:nvSpPr>
          <p:spPr>
            <a:xfrm>
              <a:off x="2564255" y="1862134"/>
              <a:ext cx="9197088" cy="4505329"/>
            </a:xfrm>
            <a:prstGeom prst="rect">
              <a:avLst/>
            </a:prstGeom>
            <a:noFill/>
            <a:ln>
              <a:noFill/>
            </a:ln>
          </p:spPr>
          <p:txBody>
            <a:bodyPr spcFirstLastPara="1" wrap="square" lIns="129525" tIns="129525" rIns="129525" bIns="3048375" anchor="t" anchorCtr="0">
              <a:noAutofit/>
            </a:bodyPr>
            <a:lstStyle/>
            <a:p>
              <a:pPr marL="0" marR="0" lvl="0" indent="0" algn="l" rtl="0">
                <a:lnSpc>
                  <a:spcPct val="90000"/>
                </a:lnSpc>
                <a:spcBef>
                  <a:spcPts val="0"/>
                </a:spcBef>
                <a:spcAft>
                  <a:spcPts val="0"/>
                </a:spcAft>
                <a:buClr>
                  <a:srgbClr val="026794"/>
                </a:buClr>
                <a:buSzPts val="3400"/>
                <a:buFont typeface="Calibri"/>
                <a:buNone/>
              </a:pPr>
              <a:r>
                <a:rPr lang="en-GB" sz="3400" b="1" i="0" u="none" strike="noStrike" cap="none">
                  <a:solidFill>
                    <a:srgbClr val="026794"/>
                  </a:solidFill>
                  <a:latin typeface="Calibri"/>
                  <a:ea typeface="Calibri"/>
                  <a:cs typeface="Calibri"/>
                  <a:sym typeface="Calibri"/>
                </a:rPr>
                <a:t>RESPONSE PLANNING SHOULD BE BASED ON... </a:t>
              </a:r>
              <a:endParaRPr sz="1400" b="0" i="0" u="none" strike="noStrike" cap="none">
                <a:solidFill>
                  <a:srgbClr val="000000"/>
                </a:solidFill>
                <a:latin typeface="Arial"/>
                <a:ea typeface="Arial"/>
                <a:cs typeface="Arial"/>
                <a:sym typeface="Arial"/>
              </a:endParaRPr>
            </a:p>
          </p:txBody>
        </p:sp>
        <p:sp>
          <p:nvSpPr>
            <p:cNvPr id="320" name="Google Shape;320;p10"/>
            <p:cNvSpPr/>
            <p:nvPr/>
          </p:nvSpPr>
          <p:spPr>
            <a:xfrm>
              <a:off x="2631079" y="2970740"/>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0"/>
            <p:cNvSpPr txBox="1"/>
            <p:nvPr/>
          </p:nvSpPr>
          <p:spPr>
            <a:xfrm>
              <a:off x="2659265" y="2998926"/>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Helvetica Neue"/>
                <a:buNone/>
              </a:pPr>
              <a:r>
                <a:rPr lang="en-GB" sz="1700" b="0" i="0" u="none" strike="noStrike" cap="none">
                  <a:solidFill>
                    <a:srgbClr val="000000"/>
                  </a:solidFill>
                  <a:latin typeface="Helvetica Neue"/>
                  <a:ea typeface="Helvetica Neue"/>
                  <a:cs typeface="Helvetica Neue"/>
                  <a:sym typeface="Helvetica Neue"/>
                </a:rPr>
                <a:t>Prioritised child labour (by scale, severity, urgency)</a:t>
              </a:r>
              <a:endParaRPr sz="1700" b="0" i="0" u="none" strike="noStrike" cap="none">
                <a:solidFill>
                  <a:srgbClr val="000000"/>
                </a:solidFill>
                <a:latin typeface="Calibri"/>
                <a:ea typeface="Calibri"/>
                <a:cs typeface="Calibri"/>
                <a:sym typeface="Calibri"/>
              </a:endParaRPr>
            </a:p>
          </p:txBody>
        </p:sp>
        <p:sp>
          <p:nvSpPr>
            <p:cNvPr id="322" name="Google Shape;322;p10"/>
            <p:cNvSpPr/>
            <p:nvPr/>
          </p:nvSpPr>
          <p:spPr>
            <a:xfrm>
              <a:off x="2631079" y="4078471"/>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0"/>
            <p:cNvSpPr txBox="1"/>
            <p:nvPr/>
          </p:nvSpPr>
          <p:spPr>
            <a:xfrm>
              <a:off x="2659265" y="4106657"/>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Helvetica Neue"/>
                <a:buNone/>
              </a:pPr>
              <a:r>
                <a:rPr lang="en-GB" sz="1700" b="0" i="0" u="none" strike="noStrike" cap="none">
                  <a:solidFill>
                    <a:srgbClr val="000000"/>
                  </a:solidFill>
                  <a:latin typeface="Helvetica Neue"/>
                  <a:ea typeface="Helvetica Neue"/>
                  <a:cs typeface="Helvetica Neue"/>
                  <a:sym typeface="Helvetica Neue"/>
                </a:rPr>
                <a:t>Time frame (duration/phase of crisis) </a:t>
              </a:r>
              <a:endParaRPr sz="1700" b="0" i="0" u="none" strike="noStrike" cap="none">
                <a:solidFill>
                  <a:srgbClr val="000000"/>
                </a:solidFill>
                <a:latin typeface="Calibri"/>
                <a:ea typeface="Calibri"/>
                <a:cs typeface="Calibri"/>
                <a:sym typeface="Calibri"/>
              </a:endParaRPr>
            </a:p>
          </p:txBody>
        </p:sp>
        <p:sp>
          <p:nvSpPr>
            <p:cNvPr id="324" name="Google Shape;324;p10"/>
            <p:cNvSpPr/>
            <p:nvPr/>
          </p:nvSpPr>
          <p:spPr>
            <a:xfrm>
              <a:off x="2652849" y="5172199"/>
              <a:ext cx="1889760" cy="916520"/>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0"/>
            <p:cNvSpPr txBox="1"/>
            <p:nvPr/>
          </p:nvSpPr>
          <p:spPr>
            <a:xfrm>
              <a:off x="2681035" y="5200385"/>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Helvetica Neue"/>
                <a:buNone/>
              </a:pPr>
              <a:r>
                <a:rPr lang="en-GB" sz="1700" b="0" i="0" u="none" strike="noStrike" cap="none">
                  <a:solidFill>
                    <a:srgbClr val="000000"/>
                  </a:solidFill>
                  <a:latin typeface="Helvetica Neue"/>
                  <a:ea typeface="Helvetica Neue"/>
                  <a:cs typeface="Helvetica Neue"/>
                  <a:sym typeface="Helvetica Neue"/>
                </a:rPr>
                <a:t>Coordination of multi-sectoral responses</a:t>
              </a:r>
              <a:endParaRPr sz="1700" b="0" i="0" u="none" strike="noStrike" cap="none">
                <a:solidFill>
                  <a:srgbClr val="000000"/>
                </a:solidFill>
                <a:latin typeface="Calibri"/>
                <a:ea typeface="Calibri"/>
                <a:cs typeface="Calibri"/>
                <a:sym typeface="Calibri"/>
              </a:endParaRPr>
            </a:p>
          </p:txBody>
        </p:sp>
        <p:sp>
          <p:nvSpPr>
            <p:cNvPr id="326" name="Google Shape;326;p10"/>
            <p:cNvSpPr/>
            <p:nvPr/>
          </p:nvSpPr>
          <p:spPr>
            <a:xfrm>
              <a:off x="4815840" y="2764966"/>
              <a:ext cx="6766560" cy="3287477"/>
            </a:xfrm>
            <a:prstGeom prst="roundRect">
              <a:avLst>
                <a:gd name="adj" fmla="val 105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0"/>
            <p:cNvSpPr txBox="1"/>
            <p:nvPr/>
          </p:nvSpPr>
          <p:spPr>
            <a:xfrm>
              <a:off x="4916941" y="2866067"/>
              <a:ext cx="6564358" cy="3085275"/>
            </a:xfrm>
            <a:prstGeom prst="rect">
              <a:avLst/>
            </a:prstGeom>
            <a:noFill/>
            <a:ln>
              <a:noFill/>
            </a:ln>
          </p:spPr>
          <p:txBody>
            <a:bodyPr spcFirstLastPara="1" wrap="square" lIns="129525" tIns="129525" rIns="129525" bIns="1548375" anchor="t"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u="none" strike="noStrike" cap="none">
                  <a:solidFill>
                    <a:schemeClr val="lt1"/>
                  </a:solidFill>
                  <a:latin typeface="Calibri"/>
                  <a:ea typeface="Calibri"/>
                  <a:cs typeface="Calibri"/>
                  <a:sym typeface="Calibri"/>
                </a:rPr>
                <a:t>DECIDING ON SUITABLE ACTION SHOULD BE BASED ON... </a:t>
              </a:r>
              <a:endParaRPr sz="1400" b="0" i="0" u="none" strike="noStrike" cap="none">
                <a:solidFill>
                  <a:srgbClr val="000000"/>
                </a:solidFill>
                <a:latin typeface="Arial"/>
                <a:ea typeface="Arial"/>
                <a:cs typeface="Arial"/>
                <a:sym typeface="Arial"/>
              </a:endParaRPr>
            </a:p>
          </p:txBody>
        </p:sp>
        <p:sp>
          <p:nvSpPr>
            <p:cNvPr id="328" name="Google Shape;328;p10"/>
            <p:cNvSpPr/>
            <p:nvPr/>
          </p:nvSpPr>
          <p:spPr>
            <a:xfrm>
              <a:off x="4985004"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0"/>
            <p:cNvSpPr txBox="1"/>
            <p:nvPr/>
          </p:nvSpPr>
          <p:spPr>
            <a:xfrm>
              <a:off x="5022967"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Calibri"/>
                <a:buNone/>
              </a:pPr>
              <a:r>
                <a:rPr lang="en-GB" sz="1700" b="1" i="0" u="none" strike="noStrike" cap="none">
                  <a:solidFill>
                    <a:srgbClr val="000000"/>
                  </a:solidFill>
                  <a:latin typeface="Calibri"/>
                  <a:ea typeface="Calibri"/>
                  <a:cs typeface="Calibri"/>
                  <a:sym typeface="Calibri"/>
                </a:rPr>
                <a:t>Do No Harm: </a:t>
              </a:r>
              <a:r>
                <a:rPr lang="en-GB" sz="1700" b="0" i="0" u="none" strike="noStrike" cap="none">
                  <a:solidFill>
                    <a:srgbClr val="000000"/>
                  </a:solidFill>
                  <a:latin typeface="Calibri"/>
                  <a:ea typeface="Calibri"/>
                  <a:cs typeface="Calibri"/>
                  <a:sym typeface="Calibri"/>
                </a:rPr>
                <a:t>a responsibility of ALL humanitarian actors</a:t>
              </a:r>
              <a:endParaRPr sz="1400" b="0" i="0" u="none" strike="noStrike" cap="none">
                <a:solidFill>
                  <a:srgbClr val="000000"/>
                </a:solidFill>
                <a:latin typeface="Arial"/>
                <a:ea typeface="Arial"/>
                <a:cs typeface="Arial"/>
                <a:sym typeface="Arial"/>
              </a:endParaRPr>
            </a:p>
          </p:txBody>
        </p:sp>
        <p:sp>
          <p:nvSpPr>
            <p:cNvPr id="330" name="Google Shape;330;p10"/>
            <p:cNvSpPr/>
            <p:nvPr/>
          </p:nvSpPr>
          <p:spPr>
            <a:xfrm>
              <a:off x="7144590"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0"/>
            <p:cNvSpPr txBox="1"/>
            <p:nvPr/>
          </p:nvSpPr>
          <p:spPr>
            <a:xfrm>
              <a:off x="7182553"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Calibri"/>
                <a:buNone/>
              </a:pPr>
              <a:r>
                <a:rPr lang="en-GB" sz="1700" b="1" i="0" u="none" strike="noStrike" cap="none">
                  <a:solidFill>
                    <a:srgbClr val="000000"/>
                  </a:solidFill>
                  <a:latin typeface="Calibri"/>
                  <a:ea typeface="Calibri"/>
                  <a:cs typeface="Calibri"/>
                  <a:sym typeface="Calibri"/>
                </a:rPr>
                <a:t>Preventing child labour: </a:t>
              </a:r>
              <a:r>
                <a:rPr lang="en-GB" sz="1700" b="0" i="0" u="none" strike="noStrike" cap="none">
                  <a:solidFill>
                    <a:srgbClr val="000000"/>
                  </a:solidFill>
                  <a:latin typeface="Calibri"/>
                  <a:ea typeface="Calibri"/>
                  <a:cs typeface="Calibri"/>
                  <a:sym typeface="Calibri"/>
                </a:rPr>
                <a:t>most agencies can play a role</a:t>
              </a:r>
              <a:endParaRPr sz="1400" b="0" i="0" u="none" strike="noStrike" cap="none">
                <a:solidFill>
                  <a:srgbClr val="000000"/>
                </a:solidFill>
                <a:latin typeface="Arial"/>
                <a:ea typeface="Arial"/>
                <a:cs typeface="Arial"/>
                <a:sym typeface="Arial"/>
              </a:endParaRPr>
            </a:p>
          </p:txBody>
        </p:sp>
        <p:sp>
          <p:nvSpPr>
            <p:cNvPr id="332" name="Google Shape;332;p10"/>
            <p:cNvSpPr/>
            <p:nvPr/>
          </p:nvSpPr>
          <p:spPr>
            <a:xfrm>
              <a:off x="9304177" y="4663439"/>
              <a:ext cx="2099847" cy="1234439"/>
            </a:xfrm>
            <a:prstGeom prst="roundRect">
              <a:avLst>
                <a:gd name="adj" fmla="val 10500"/>
              </a:avLst>
            </a:prstGeom>
            <a:solidFill>
              <a:srgbClr val="D3DEE9">
                <a:alpha val="89411"/>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0"/>
            <p:cNvSpPr txBox="1"/>
            <p:nvPr/>
          </p:nvSpPr>
          <p:spPr>
            <a:xfrm>
              <a:off x="9342140"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Calibri"/>
                <a:buNone/>
              </a:pPr>
              <a:r>
                <a:rPr lang="en-GB" sz="1700" b="1" i="0" u="none" strike="noStrike" cap="none">
                  <a:solidFill>
                    <a:srgbClr val="000000"/>
                  </a:solidFill>
                  <a:latin typeface="Calibri"/>
                  <a:ea typeface="Calibri"/>
                  <a:cs typeface="Calibri"/>
                  <a:sym typeface="Calibri"/>
                </a:rPr>
                <a:t>Responding to child labour, including the worst forms: </a:t>
              </a:r>
              <a:r>
                <a:rPr lang="en-GB" sz="1700" b="0" i="0" u="none" strike="noStrike" cap="none">
                  <a:solidFill>
                    <a:srgbClr val="000000"/>
                  </a:solidFill>
                  <a:latin typeface="Calibri"/>
                  <a:ea typeface="Calibri"/>
                  <a:cs typeface="Calibri"/>
                  <a:sym typeface="Calibri"/>
                </a:rPr>
                <a:t>only by specialised actors</a:t>
              </a:r>
              <a:endParaRPr sz="1400" b="0" i="0" u="none" strike="noStrike" cap="none">
                <a:solidFill>
                  <a:srgbClr val="000000"/>
                </a:solidFill>
                <a:latin typeface="Arial"/>
                <a:ea typeface="Arial"/>
                <a:cs typeface="Arial"/>
                <a:sym typeface="Arial"/>
              </a:endParaRPr>
            </a:p>
          </p:txBody>
        </p:sp>
      </p:grpSp>
      <p:sp>
        <p:nvSpPr>
          <p:cNvPr id="334" name="Google Shape;334;p10"/>
          <p:cNvSpPr/>
          <p:nvPr/>
        </p:nvSpPr>
        <p:spPr>
          <a:xfrm>
            <a:off x="4963886" y="4027714"/>
            <a:ext cx="6444343" cy="566057"/>
          </a:xfrm>
          <a:prstGeom prst="roundRect">
            <a:avLst>
              <a:gd name="adj" fmla="val 16667"/>
            </a:avLst>
          </a:prstGeom>
          <a:solidFill>
            <a:srgbClr val="D3DEE9"/>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 organisational mandate and capacity, and can include…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endParaRPr/>
          </a:p>
        </p:txBody>
      </p:sp>
      <p:sp>
        <p:nvSpPr>
          <p:cNvPr id="340" name="Google Shape;340;p1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400"/>
              <a:buNone/>
            </a:pPr>
            <a:endParaRPr/>
          </a:p>
        </p:txBody>
      </p:sp>
      <p:sp>
        <p:nvSpPr>
          <p:cNvPr id="341" name="Google Shape;341;p11"/>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en-GB" sz="1000" b="1" i="0" u="none" strike="noStrike" cap="none">
                <a:solidFill>
                  <a:schemeClr val="dk1"/>
                </a:solidFill>
                <a:latin typeface="Arial"/>
                <a:ea typeface="Arial"/>
                <a:cs typeface="Arial"/>
                <a:sym typeface="Arial"/>
              </a:rPr>
              <a:t> </a:t>
            </a:r>
            <a:br>
              <a:rPr lang="en-GB" sz="1000" b="1"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pSp>
        <p:nvGrpSpPr>
          <p:cNvPr id="342" name="Google Shape;342;p11"/>
          <p:cNvGrpSpPr/>
          <p:nvPr/>
        </p:nvGrpSpPr>
        <p:grpSpPr>
          <a:xfrm>
            <a:off x="204094" y="947057"/>
            <a:ext cx="3821354" cy="3821354"/>
            <a:chOff x="1591579" y="0"/>
            <a:chExt cx="3821354" cy="3821354"/>
          </a:xfrm>
        </p:grpSpPr>
        <p:sp>
          <p:nvSpPr>
            <p:cNvPr id="343" name="Google Shape;343;p11"/>
            <p:cNvSpPr/>
            <p:nvPr/>
          </p:nvSpPr>
          <p:spPr>
            <a:xfrm>
              <a:off x="1591579" y="0"/>
              <a:ext cx="3821354" cy="3821354"/>
            </a:xfrm>
            <a:prstGeom prst="ellipse">
              <a:avLst/>
            </a:prstGeom>
            <a:solidFill>
              <a:srgbClr val="0087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1"/>
            <p:cNvSpPr txBox="1"/>
            <p:nvPr/>
          </p:nvSpPr>
          <p:spPr>
            <a:xfrm>
              <a:off x="2968031" y="191067"/>
              <a:ext cx="1068450" cy="57320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a:solidFill>
                    <a:schemeClr val="lt1"/>
                  </a:solidFill>
                  <a:latin typeface="Calibri"/>
                  <a:ea typeface="Calibri"/>
                  <a:cs typeface="Calibri"/>
                  <a:sym typeface="Calibri"/>
                </a:rPr>
                <a:t>Society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45" name="Google Shape;345;p11"/>
            <p:cNvSpPr/>
            <p:nvPr/>
          </p:nvSpPr>
          <p:spPr>
            <a:xfrm>
              <a:off x="1973714" y="764270"/>
              <a:ext cx="3057083" cy="3057083"/>
            </a:xfrm>
            <a:prstGeom prst="ellipse">
              <a:avLst/>
            </a:prstGeom>
            <a:solidFill>
              <a:srgbClr val="974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1"/>
            <p:cNvSpPr txBox="1"/>
            <p:nvPr/>
          </p:nvSpPr>
          <p:spPr>
            <a:xfrm>
              <a:off x="2968031" y="947695"/>
              <a:ext cx="1068450" cy="55027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347" name="Google Shape;347;p11"/>
            <p:cNvSpPr/>
            <p:nvPr/>
          </p:nvSpPr>
          <p:spPr>
            <a:xfrm>
              <a:off x="2355850" y="1528541"/>
              <a:ext cx="2292812" cy="2292812"/>
            </a:xfrm>
            <a:prstGeom prst="ellipse">
              <a:avLst/>
            </a:prstGeom>
            <a:solidFill>
              <a:srgbClr val="94CB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txBox="1"/>
            <p:nvPr/>
          </p:nvSpPr>
          <p:spPr>
            <a:xfrm>
              <a:off x="2968031" y="1700502"/>
              <a:ext cx="1068450" cy="51588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a:solidFill>
                    <a:schemeClr val="lt1"/>
                  </a:solidFill>
                  <a:latin typeface="Calibri"/>
                  <a:ea typeface="Calibri"/>
                  <a:cs typeface="Calibri"/>
                  <a:sym typeface="Calibri"/>
                </a:rPr>
                <a:t>Family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349" name="Google Shape;349;p11"/>
            <p:cNvSpPr/>
            <p:nvPr/>
          </p:nvSpPr>
          <p:spPr>
            <a:xfrm>
              <a:off x="2721920" y="2292812"/>
              <a:ext cx="1528541" cy="1528541"/>
            </a:xfrm>
            <a:prstGeom prst="ellipse">
              <a:avLst/>
            </a:prstGeom>
            <a:solidFill>
              <a:srgbClr val="009F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txBox="1"/>
            <p:nvPr/>
          </p:nvSpPr>
          <p:spPr>
            <a:xfrm>
              <a:off x="2945770" y="2674947"/>
              <a:ext cx="1080842" cy="76427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a:solidFill>
                    <a:schemeClr val="lt1"/>
                  </a:solidFill>
                  <a:latin typeface="Calibri"/>
                  <a:ea typeface="Calibri"/>
                  <a:cs typeface="Calibri"/>
                  <a:sym typeface="Calibri"/>
                </a:rPr>
                <a:t>Child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
        <p:nvSpPr>
          <p:cNvPr id="351" name="Google Shape;351;p11"/>
          <p:cNvSpPr txBox="1"/>
          <p:nvPr/>
        </p:nvSpPr>
        <p:spPr>
          <a:xfrm>
            <a:off x="3293036" y="1341273"/>
            <a:ext cx="8898964" cy="1077218"/>
          </a:xfrm>
          <a:prstGeom prst="rect">
            <a:avLst/>
          </a:prstGeom>
          <a:solidFill>
            <a:schemeClr val="accent2"/>
          </a:solidFill>
          <a:ln>
            <a:noFill/>
          </a:ln>
        </p:spPr>
        <p:txBody>
          <a:bodyPr spcFirstLastPara="1" wrap="square" lIns="91425" tIns="45700" rIns="91425" bIns="45700" anchor="t" anchorCtr="0">
            <a:spAutoFit/>
          </a:bodyPr>
          <a:lstStyle/>
          <a:p>
            <a:pPr marL="635000" marR="0" lvl="1" indent="-358775" algn="l" rtl="0">
              <a:lnSpc>
                <a:spcPct val="100000"/>
              </a:lnSpc>
              <a:spcBef>
                <a:spcPts val="0"/>
              </a:spcBef>
              <a:spcAft>
                <a:spcPts val="0"/>
              </a:spcAft>
              <a:buClr>
                <a:schemeClr val="lt1"/>
              </a:buClr>
              <a:buSzPts val="1600"/>
              <a:buFont typeface="Arial"/>
              <a:buChar char="•"/>
            </a:pPr>
            <a:r>
              <a:rPr lang="en-GB" sz="1600" b="0" i="0" u="none" strike="noStrike" cap="none">
                <a:solidFill>
                  <a:schemeClr val="lt1"/>
                </a:solidFill>
                <a:latin typeface="Calibri"/>
                <a:ea typeface="Calibri"/>
                <a:cs typeface="Calibri"/>
                <a:sym typeface="Calibri"/>
              </a:rPr>
              <a:t>Strong legislative and regulatory framework • Functional and resourced government services (social services, agricultural extension agents, labour inspection, etc.) • Child labour information management systems </a:t>
            </a:r>
            <a:endParaRPr sz="1400" b="0" i="0" u="none" strike="noStrike" cap="none">
              <a:solidFill>
                <a:srgbClr val="000000"/>
              </a:solidFill>
              <a:latin typeface="Arial"/>
              <a:ea typeface="Arial"/>
              <a:cs typeface="Arial"/>
              <a:sym typeface="Arial"/>
            </a:endParaRPr>
          </a:p>
          <a:p>
            <a:pPr marL="635000" marR="0" lvl="1" indent="-358775" algn="l" rtl="0">
              <a:lnSpc>
                <a:spcPct val="100000"/>
              </a:lnSpc>
              <a:spcBef>
                <a:spcPts val="0"/>
              </a:spcBef>
              <a:spcAft>
                <a:spcPts val="0"/>
              </a:spcAft>
              <a:buClr>
                <a:schemeClr val="lt1"/>
              </a:buClr>
              <a:buSzPts val="1600"/>
              <a:buFont typeface="Arial"/>
              <a:buChar char="•"/>
            </a:pPr>
            <a:r>
              <a:rPr lang="en-GB" sz="1600" b="0" i="0" u="none" strike="noStrike" cap="none">
                <a:solidFill>
                  <a:schemeClr val="lt1"/>
                </a:solidFill>
                <a:latin typeface="Calibri"/>
                <a:ea typeface="Calibri"/>
                <a:cs typeface="Calibri"/>
                <a:sym typeface="Calibri"/>
              </a:rPr>
              <a:t>Coordination between sectors and agencies to prevent and respond to child labour </a:t>
            </a:r>
            <a:endParaRPr sz="1400" b="0" i="0" u="none" strike="noStrike" cap="none">
              <a:solidFill>
                <a:srgbClr val="000000"/>
              </a:solidFill>
              <a:latin typeface="Arial"/>
              <a:ea typeface="Arial"/>
              <a:cs typeface="Arial"/>
              <a:sym typeface="Arial"/>
            </a:endParaRPr>
          </a:p>
        </p:txBody>
      </p:sp>
      <p:sp>
        <p:nvSpPr>
          <p:cNvPr id="352" name="Google Shape;352;p11"/>
          <p:cNvSpPr txBox="1"/>
          <p:nvPr/>
        </p:nvSpPr>
        <p:spPr>
          <a:xfrm>
            <a:off x="3135086" y="2151562"/>
            <a:ext cx="9056914" cy="830997"/>
          </a:xfrm>
          <a:prstGeom prst="rect">
            <a:avLst/>
          </a:prstGeom>
          <a:solidFill>
            <a:srgbClr val="97467D"/>
          </a:solidFill>
          <a:ln>
            <a:noFill/>
          </a:ln>
        </p:spPr>
        <p:txBody>
          <a:bodyPr spcFirstLastPara="1" wrap="square" lIns="91425" tIns="45700" rIns="91425" bIns="45700" anchor="t" anchorCtr="0">
            <a:spAutoFit/>
          </a:bodyPr>
          <a:lstStyle/>
          <a:p>
            <a:pPr marL="742950" marR="0" lvl="1" indent="-287338" algn="l" rtl="0">
              <a:lnSpc>
                <a:spcPct val="100000"/>
              </a:lnSpc>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Child labour monitoring, identification and referral systems • Adequate resources</a:t>
            </a:r>
            <a:endParaRPr sz="1400" b="0" i="0" u="none" strike="noStrike" cap="none" dirty="0">
              <a:solidFill>
                <a:srgbClr val="000000"/>
              </a:solidFill>
              <a:latin typeface="Arial"/>
              <a:ea typeface="Arial"/>
              <a:cs typeface="Arial"/>
              <a:sym typeface="Arial"/>
            </a:endParaRPr>
          </a:p>
          <a:p>
            <a:pPr marL="742950" marR="0" lvl="1" indent="-287338" algn="l" rtl="0">
              <a:lnSpc>
                <a:spcPct val="100000"/>
              </a:lnSpc>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Community stakeholders: civil society, unions, producers • Social norms, attitudes, and practices that reject child labour, promote education, safe work, and OSH</a:t>
            </a:r>
            <a:endParaRPr sz="1600" b="0" i="0" u="none" strike="noStrike" cap="none" dirty="0">
              <a:solidFill>
                <a:schemeClr val="lt1"/>
              </a:solidFill>
              <a:latin typeface="Calibri"/>
              <a:ea typeface="Calibri"/>
              <a:cs typeface="Calibri"/>
              <a:sym typeface="Calibri"/>
            </a:endParaRPr>
          </a:p>
        </p:txBody>
      </p:sp>
      <p:sp>
        <p:nvSpPr>
          <p:cNvPr id="353" name="Google Shape;353;p11"/>
          <p:cNvSpPr txBox="1"/>
          <p:nvPr/>
        </p:nvSpPr>
        <p:spPr>
          <a:xfrm>
            <a:off x="2971800" y="2982559"/>
            <a:ext cx="9220200" cy="1077218"/>
          </a:xfrm>
          <a:prstGeom prst="rect">
            <a:avLst/>
          </a:prstGeom>
          <a:solidFill>
            <a:srgbClr val="95CD7A"/>
          </a:solidFill>
          <a:ln>
            <a:noFill/>
          </a:ln>
        </p:spPr>
        <p:txBody>
          <a:bodyPr spcFirstLastPara="1" wrap="square" lIns="91425" tIns="45700" rIns="91425" bIns="45700" anchor="t" anchorCtr="0">
            <a:spAutoFit/>
          </a:bodyPr>
          <a:lstStyle/>
          <a:p>
            <a:pPr marL="895350" marR="0" lvl="2" indent="-309563" algn="l" rtl="0">
              <a:lnSpc>
                <a:spcPct val="100000"/>
              </a:lnSpc>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Families and caregivers are aware of children’s rights, hazards in the workplace, and the harmful impact of child labour • Families can meet basic needs and have economic alternatives for child labour which transition to safer, sustainable livelihoods  </a:t>
            </a:r>
            <a:endParaRPr sz="1400" b="0" i="0" u="none" strike="noStrike" cap="none" dirty="0">
              <a:solidFill>
                <a:srgbClr val="000000"/>
              </a:solidFill>
              <a:latin typeface="Arial"/>
              <a:ea typeface="Arial"/>
              <a:cs typeface="Arial"/>
              <a:sym typeface="Arial"/>
            </a:endParaRPr>
          </a:p>
          <a:p>
            <a:pPr marL="992188" marR="0" lvl="2" indent="-223836" algn="l" rtl="0">
              <a:lnSpc>
                <a:spcPct val="100000"/>
              </a:lnSpc>
              <a:spcBef>
                <a:spcPts val="0"/>
              </a:spcBef>
              <a:spcAft>
                <a:spcPts val="0"/>
              </a:spcAft>
              <a:buClr>
                <a:schemeClr val="dk1"/>
              </a:buClr>
              <a:buSzPts val="1600"/>
              <a:buFont typeface="Arial"/>
              <a:buNone/>
            </a:pPr>
            <a:endParaRPr sz="1600" b="0" i="0" u="none" strike="noStrike" cap="none" dirty="0">
              <a:solidFill>
                <a:schemeClr val="lt1"/>
              </a:solidFill>
              <a:latin typeface="Calibri"/>
              <a:ea typeface="Calibri"/>
              <a:cs typeface="Calibri"/>
              <a:sym typeface="Calibri"/>
            </a:endParaRPr>
          </a:p>
        </p:txBody>
      </p:sp>
      <p:sp>
        <p:nvSpPr>
          <p:cNvPr id="354" name="Google Shape;354;p11"/>
          <p:cNvSpPr txBox="1"/>
          <p:nvPr/>
        </p:nvSpPr>
        <p:spPr>
          <a:xfrm>
            <a:off x="2122714" y="3930171"/>
            <a:ext cx="10069286" cy="830997"/>
          </a:xfrm>
          <a:prstGeom prst="rect">
            <a:avLst/>
          </a:prstGeom>
          <a:solidFill>
            <a:schemeClr val="accent5"/>
          </a:solidFill>
          <a:ln>
            <a:noFill/>
          </a:ln>
        </p:spPr>
        <p:txBody>
          <a:bodyPr spcFirstLastPara="1" wrap="square" lIns="91425" tIns="45700" rIns="91425" bIns="45700" anchor="t" anchorCtr="0">
            <a:spAutoFit/>
          </a:bodyPr>
          <a:lstStyle/>
          <a:p>
            <a:pPr marL="1790700" marR="0" lvl="4" indent="-358775" algn="l" rtl="0">
              <a:lnSpc>
                <a:spcPct val="100000"/>
              </a:lnSpc>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Children know their rights and have access to education and pathways to decent work </a:t>
            </a:r>
            <a:endParaRPr sz="1400" b="0" i="0" u="none" strike="noStrike" cap="none" dirty="0">
              <a:solidFill>
                <a:srgbClr val="000000"/>
              </a:solidFill>
              <a:latin typeface="Arial"/>
              <a:ea typeface="Arial"/>
              <a:cs typeface="Arial"/>
              <a:sym typeface="Arial"/>
            </a:endParaRPr>
          </a:p>
          <a:p>
            <a:pPr marL="1790700" marR="0" lvl="4" indent="-358775" algn="l" rtl="0">
              <a:lnSpc>
                <a:spcPct val="100000"/>
              </a:lnSpc>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Children do non-hazardous, age-appropriate tasks which do not interfere with education </a:t>
            </a:r>
            <a:endParaRPr sz="1400" b="0" i="0" u="none" strike="noStrike" cap="none" dirty="0">
              <a:solidFill>
                <a:srgbClr val="000000"/>
              </a:solidFill>
              <a:latin typeface="Arial"/>
              <a:ea typeface="Arial"/>
              <a:cs typeface="Arial"/>
              <a:sym typeface="Arial"/>
            </a:endParaRPr>
          </a:p>
          <a:p>
            <a:pPr marL="1790700" marR="0" lvl="4" indent="-358775" algn="l" rtl="0">
              <a:lnSpc>
                <a:spcPct val="100000"/>
              </a:lnSpc>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Multi-sectoral services for children in or at risk of child labour </a:t>
            </a:r>
            <a:endParaRPr sz="1400" b="0" i="0" u="none" strike="noStrike" cap="none" dirty="0">
              <a:solidFill>
                <a:srgbClr val="000000"/>
              </a:solidFill>
              <a:latin typeface="Arial"/>
              <a:ea typeface="Arial"/>
              <a:cs typeface="Arial"/>
              <a:sym typeface="Arial"/>
            </a:endParaRPr>
          </a:p>
        </p:txBody>
      </p:sp>
      <p:graphicFrame>
        <p:nvGraphicFramePr>
          <p:cNvPr id="355" name="Google Shape;355;p11"/>
          <p:cNvGraphicFramePr/>
          <p:nvPr>
            <p:extLst>
              <p:ext uri="{D42A27DB-BD31-4B8C-83A1-F6EECF244321}">
                <p14:modId xmlns:p14="http://schemas.microsoft.com/office/powerpoint/2010/main" val="656607560"/>
              </p:ext>
            </p:extLst>
          </p:nvPr>
        </p:nvGraphicFramePr>
        <p:xfrm>
          <a:off x="2971800" y="4845442"/>
          <a:ext cx="9116425" cy="1920260"/>
        </p:xfrm>
        <a:graphic>
          <a:graphicData uri="http://schemas.openxmlformats.org/drawingml/2006/table">
            <a:tbl>
              <a:tblPr>
                <a:noFill/>
                <a:tableStyleId>{25306BF8-292F-4BC9-95A4-872DF42D9F14}</a:tableStyleId>
              </a:tblPr>
              <a:tblGrid>
                <a:gridCol w="2652050">
                  <a:extLst>
                    <a:ext uri="{9D8B030D-6E8A-4147-A177-3AD203B41FA5}">
                      <a16:colId xmlns:a16="http://schemas.microsoft.com/office/drawing/2014/main" val="20000"/>
                    </a:ext>
                  </a:extLst>
                </a:gridCol>
                <a:gridCol w="953075">
                  <a:extLst>
                    <a:ext uri="{9D8B030D-6E8A-4147-A177-3AD203B41FA5}">
                      <a16:colId xmlns:a16="http://schemas.microsoft.com/office/drawing/2014/main" val="20001"/>
                    </a:ext>
                  </a:extLst>
                </a:gridCol>
                <a:gridCol w="953075">
                  <a:extLst>
                    <a:ext uri="{9D8B030D-6E8A-4147-A177-3AD203B41FA5}">
                      <a16:colId xmlns:a16="http://schemas.microsoft.com/office/drawing/2014/main" val="20002"/>
                    </a:ext>
                  </a:extLst>
                </a:gridCol>
                <a:gridCol w="1906175">
                  <a:extLst>
                    <a:ext uri="{9D8B030D-6E8A-4147-A177-3AD203B41FA5}">
                      <a16:colId xmlns:a16="http://schemas.microsoft.com/office/drawing/2014/main" val="20003"/>
                    </a:ext>
                  </a:extLst>
                </a:gridCol>
                <a:gridCol w="953075">
                  <a:extLst>
                    <a:ext uri="{9D8B030D-6E8A-4147-A177-3AD203B41FA5}">
                      <a16:colId xmlns:a16="http://schemas.microsoft.com/office/drawing/2014/main" val="20004"/>
                    </a:ext>
                  </a:extLst>
                </a:gridCol>
                <a:gridCol w="1698975">
                  <a:extLst>
                    <a:ext uri="{9D8B030D-6E8A-4147-A177-3AD203B41FA5}">
                      <a16:colId xmlns:a16="http://schemas.microsoft.com/office/drawing/2014/main" val="20005"/>
                    </a:ext>
                  </a:extLst>
                </a:gridCol>
              </a:tblGrid>
              <a:tr h="788550">
                <a:tc gridSpan="2">
                  <a:txBody>
                    <a:bodyPr/>
                    <a:lstStyle/>
                    <a:p>
                      <a:pPr marL="0" marR="0" lvl="0" indent="0" algn="ctr" rtl="0">
                        <a:lnSpc>
                          <a:spcPct val="100000"/>
                        </a:lnSpc>
                        <a:spcBef>
                          <a:spcPts val="0"/>
                        </a:spcBef>
                        <a:spcAft>
                          <a:spcPts val="0"/>
                        </a:spcAft>
                        <a:buClr>
                          <a:srgbClr val="000000"/>
                        </a:buClr>
                        <a:buSzPts val="1900"/>
                        <a:buFont typeface="Arial"/>
                        <a:buNone/>
                      </a:pPr>
                      <a:r>
                        <a:rPr lang="en-GB" sz="1900" b="1" u="none" strike="noStrike" cap="none" dirty="0">
                          <a:solidFill>
                            <a:srgbClr val="FFFFFF"/>
                          </a:solidFill>
                          <a:latin typeface="Calibri"/>
                          <a:ea typeface="Calibri"/>
                          <a:cs typeface="Calibri"/>
                          <a:sym typeface="Calibri"/>
                        </a:rPr>
                        <a:t>Supporting child labour sensitive employment, small business, and market access</a:t>
                      </a:r>
                      <a:endParaRPr sz="1900" u="none" strike="noStrike" cap="none" dirty="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0287C4"/>
                    </a:solidFill>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000000"/>
                        </a:buClr>
                        <a:buSzPts val="1900"/>
                        <a:buFont typeface="Arial"/>
                        <a:buNone/>
                      </a:pPr>
                      <a:r>
                        <a:rPr lang="en-GB" sz="1900" b="1" u="none" strike="noStrike" cap="none">
                          <a:solidFill>
                            <a:srgbClr val="FFFFFF"/>
                          </a:solidFill>
                          <a:latin typeface="Calibri"/>
                          <a:ea typeface="Calibri"/>
                          <a:cs typeface="Calibri"/>
                          <a:sym typeface="Calibri"/>
                        </a:rPr>
                        <a:t>Supporting child labour sensitive  agricultural livelihoods  </a:t>
                      </a:r>
                      <a:endParaRPr sz="1900" u="none" strike="noStrike" cap="none">
                        <a:latin typeface="Calibri"/>
                        <a:ea typeface="Calibri"/>
                        <a:cs typeface="Calibri"/>
                        <a:sym typeface="Calibri"/>
                      </a:endParaRPr>
                    </a:p>
                  </a:txBody>
                  <a:tcPr marL="91450" marR="91450" marT="45725" marB="45725" anchor="ctr">
                    <a:lnT w="13525" cap="flat" cmpd="sng">
                      <a:solidFill>
                        <a:srgbClr val="000000"/>
                      </a:solidFill>
                      <a:prstDash val="solid"/>
                      <a:round/>
                      <a:headEnd type="none" w="sm" len="sm"/>
                      <a:tailEnd type="none" w="sm" len="sm"/>
                    </a:lnT>
                    <a:solidFill>
                      <a:srgbClr val="A5D3EA"/>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900"/>
                        <a:buFont typeface="Arial"/>
                        <a:buNone/>
                      </a:pPr>
                      <a:r>
                        <a:rPr lang="en-GB" sz="1900" b="1" u="none" strike="noStrike" cap="none">
                          <a:solidFill>
                            <a:schemeClr val="lt1"/>
                          </a:solidFill>
                          <a:latin typeface="Calibri"/>
                          <a:ea typeface="Calibri"/>
                          <a:cs typeface="Calibri"/>
                          <a:sym typeface="Calibri"/>
                        </a:rPr>
                        <a:t>Cash and voucher assistance</a:t>
                      </a:r>
                      <a:endParaRPr sz="1400" u="none" strike="noStrike" cap="none"/>
                    </a:p>
                  </a:txBody>
                  <a:tcPr marL="91450" marR="91450" marT="45725" marB="45725" anchor="ctr">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solidFill>
                      <a:srgbClr val="4FAAD6"/>
                    </a:solidFill>
                  </a:tcPr>
                </a:tc>
                <a:extLst>
                  <a:ext uri="{0D108BD9-81ED-4DB2-BD59-A6C34878D82A}">
                    <a16:rowId xmlns:a16="http://schemas.microsoft.com/office/drawing/2014/main" val="10000"/>
                  </a:ext>
                </a:extLst>
              </a:tr>
              <a:tr h="526025">
                <a:tc>
                  <a:txBody>
                    <a:bodyPr/>
                    <a:lstStyle/>
                    <a:p>
                      <a:pPr marL="0" marR="0" lvl="0" indent="0" algn="ctr" rtl="0">
                        <a:lnSpc>
                          <a:spcPct val="100000"/>
                        </a:lnSpc>
                        <a:spcBef>
                          <a:spcPts val="0"/>
                        </a:spcBef>
                        <a:spcAft>
                          <a:spcPts val="0"/>
                        </a:spcAft>
                        <a:buClr>
                          <a:srgbClr val="000000"/>
                        </a:buClr>
                        <a:buSzPts val="1900"/>
                        <a:buFont typeface="Arial"/>
                        <a:buNone/>
                      </a:pPr>
                      <a:r>
                        <a:rPr lang="en-GB" sz="1900" b="1" u="none" strike="noStrike" cap="none">
                          <a:solidFill>
                            <a:srgbClr val="FFFFFF"/>
                          </a:solidFill>
                          <a:latin typeface="Calibri"/>
                          <a:ea typeface="Calibri"/>
                          <a:cs typeface="Calibri"/>
                          <a:sym typeface="Calibri"/>
                        </a:rPr>
                        <a:t>Technical and vocational education and training </a:t>
                      </a:r>
                      <a:endParaRPr sz="1900" u="none" strike="noStrike" cap="none">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C1E0"/>
                    </a:solidFill>
                  </a:tcPr>
                </a:tc>
                <a:tc gridSpan="2">
                  <a:txBody>
                    <a:bodyPr/>
                    <a:lstStyle/>
                    <a:p>
                      <a:pPr marL="0" marR="0" lvl="0" indent="0" algn="ctr" rtl="0">
                        <a:lnSpc>
                          <a:spcPct val="100000"/>
                        </a:lnSpc>
                        <a:spcBef>
                          <a:spcPts val="0"/>
                        </a:spcBef>
                        <a:spcAft>
                          <a:spcPts val="0"/>
                        </a:spcAft>
                        <a:buClr>
                          <a:srgbClr val="000000"/>
                        </a:buClr>
                        <a:buSzPts val="1900"/>
                        <a:buFont typeface="Arial"/>
                        <a:buNone/>
                      </a:pPr>
                      <a:r>
                        <a:rPr lang="en-GB" sz="1900" b="1" u="none" strike="noStrike" cap="none">
                          <a:solidFill>
                            <a:srgbClr val="FFFFFF"/>
                          </a:solidFill>
                          <a:latin typeface="Calibri"/>
                          <a:ea typeface="Calibri"/>
                          <a:cs typeface="Calibri"/>
                          <a:sym typeface="Calibri"/>
                        </a:rPr>
                        <a:t>Providing FSL opportunities for adolescents</a:t>
                      </a:r>
                      <a:endParaRPr sz="1900" u="none" strike="noStrike" cap="none">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0287C4"/>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900"/>
                        <a:buFont typeface="Arial"/>
                        <a:buNone/>
                      </a:pPr>
                      <a:r>
                        <a:rPr lang="en-GB" sz="1900" b="1" u="none" strike="noStrike" cap="none" dirty="0">
                          <a:solidFill>
                            <a:schemeClr val="lt1"/>
                          </a:solidFill>
                          <a:latin typeface="Calibri"/>
                          <a:ea typeface="Calibri"/>
                          <a:cs typeface="Calibri"/>
                          <a:sym typeface="Calibri"/>
                        </a:rPr>
                        <a:t>Cash Plus programming</a:t>
                      </a:r>
                      <a:endParaRPr sz="1400" u="none" strike="noStrike" cap="none" dirty="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AAD6"/>
                    </a:solidFill>
                  </a:tcPr>
                </a:tc>
                <a:tc gridSpan="2">
                  <a:txBody>
                    <a:bodyPr/>
                    <a:lstStyle/>
                    <a:p>
                      <a:pPr marL="0" marR="0" lvl="0" indent="0" algn="ctr" rtl="0">
                        <a:lnSpc>
                          <a:spcPct val="100000"/>
                        </a:lnSpc>
                        <a:spcBef>
                          <a:spcPts val="0"/>
                        </a:spcBef>
                        <a:spcAft>
                          <a:spcPts val="0"/>
                        </a:spcAft>
                        <a:buClr>
                          <a:srgbClr val="000000"/>
                        </a:buClr>
                        <a:buSzPts val="1900"/>
                        <a:buFont typeface="Arial"/>
                        <a:buNone/>
                      </a:pPr>
                      <a:r>
                        <a:rPr lang="en-GB" sz="1900" b="1" u="none" strike="noStrike" cap="none" dirty="0">
                          <a:solidFill>
                            <a:srgbClr val="FFFFFF"/>
                          </a:solidFill>
                          <a:latin typeface="Calibri"/>
                          <a:ea typeface="Calibri"/>
                          <a:cs typeface="Calibri"/>
                          <a:sym typeface="Calibri"/>
                        </a:rPr>
                        <a:t>Preventing child labour associated with FSL Programming</a:t>
                      </a:r>
                      <a:endParaRPr sz="1900" u="none" strike="noStrike" cap="none" dirty="0">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A5D3EA"/>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356" name="Google Shape;356;p11"/>
          <p:cNvSpPr txBox="1"/>
          <p:nvPr/>
        </p:nvSpPr>
        <p:spPr>
          <a:xfrm>
            <a:off x="3293035" y="247399"/>
            <a:ext cx="8795226" cy="86892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GB" sz="3200" b="1" i="0" u="none" strike="noStrike" cap="none">
                <a:solidFill>
                  <a:schemeClr val="lt1"/>
                </a:solidFill>
                <a:latin typeface="Arial"/>
                <a:ea typeface="Arial"/>
                <a:cs typeface="Arial"/>
                <a:sym typeface="Arial"/>
              </a:rPr>
              <a:t>PROGRAMMATIC FRAMEWORK FOR CHILD LABOUR PREVENTION &amp; RESPONSE</a:t>
            </a:r>
            <a:endParaRPr sz="600" b="0" i="0" u="none" strike="noStrike" cap="none">
              <a:solidFill>
                <a:srgbClr val="000000"/>
              </a:solidFill>
              <a:latin typeface="Arial"/>
              <a:ea typeface="Arial"/>
              <a:cs typeface="Arial"/>
              <a:sym typeface="Arial"/>
            </a:endParaRPr>
          </a:p>
        </p:txBody>
      </p:sp>
      <p:sp>
        <p:nvSpPr>
          <p:cNvPr id="357" name="Google Shape;357;p11"/>
          <p:cNvSpPr txBox="1"/>
          <p:nvPr/>
        </p:nvSpPr>
        <p:spPr>
          <a:xfrm>
            <a:off x="1484558" y="1966896"/>
            <a:ext cx="12763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Community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3"/>
              </a:buClr>
              <a:buSzPts val="3600"/>
              <a:buFont typeface="Helvetica Neue"/>
              <a:buNone/>
            </a:pPr>
            <a:r>
              <a:rPr lang="en-GB"/>
              <a:t>COORDINATING FSL ACTION TO ADDRESS CHILD LABOUR </a:t>
            </a:r>
            <a:br>
              <a:rPr lang="en-GB"/>
            </a:br>
            <a:endParaRPr/>
          </a:p>
        </p:txBody>
      </p:sp>
      <p:sp>
        <p:nvSpPr>
          <p:cNvPr id="364" name="Google Shape;364;p12"/>
          <p:cNvSpPr txBox="1">
            <a:spLocks noGrp="1"/>
          </p:cNvSpPr>
          <p:nvPr>
            <p:ph type="body" idx="2"/>
          </p:nvPr>
        </p:nvSpPr>
        <p:spPr>
          <a:xfrm>
            <a:off x="223403" y="1860337"/>
            <a:ext cx="3600000"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00"/>
              <a:buNone/>
            </a:pPr>
            <a:r>
              <a:rPr lang="en-GB" sz="3000" b="1" dirty="0"/>
              <a:t>Coordinated multi-sector response planning </a:t>
            </a:r>
            <a:endParaRPr dirty="0"/>
          </a:p>
          <a:p>
            <a:pPr marL="228600" lvl="0" indent="-228600" algn="l" rtl="0">
              <a:lnSpc>
                <a:spcPct val="90000"/>
              </a:lnSpc>
              <a:spcBef>
                <a:spcPts val="1000"/>
              </a:spcBef>
              <a:spcAft>
                <a:spcPts val="0"/>
              </a:spcAft>
              <a:buClr>
                <a:schemeClr val="accent1"/>
              </a:buClr>
              <a:buSzPts val="2400"/>
              <a:buChar char="•"/>
            </a:pPr>
            <a:r>
              <a:rPr lang="en-GB" sz="2400" dirty="0"/>
              <a:t>Relevant sectors </a:t>
            </a:r>
            <a:endParaRPr dirty="0"/>
          </a:p>
          <a:p>
            <a:pPr marL="228600" lvl="0" indent="-228600" algn="l" rtl="0">
              <a:lnSpc>
                <a:spcPct val="90000"/>
              </a:lnSpc>
              <a:spcBef>
                <a:spcPts val="1000"/>
              </a:spcBef>
              <a:spcAft>
                <a:spcPts val="0"/>
              </a:spcAft>
              <a:buClr>
                <a:schemeClr val="accent1"/>
              </a:buClr>
              <a:buSzPts val="2400"/>
              <a:buChar char="•"/>
            </a:pPr>
            <a:r>
              <a:rPr lang="en-GB" sz="2400" dirty="0"/>
              <a:t>Existing strategies (pre-and post-crisis)</a:t>
            </a:r>
            <a:endParaRPr dirty="0"/>
          </a:p>
          <a:p>
            <a:pPr marL="228600" lvl="0" indent="-228600" algn="l" rtl="0">
              <a:lnSpc>
                <a:spcPct val="90000"/>
              </a:lnSpc>
              <a:spcBef>
                <a:spcPts val="1000"/>
              </a:spcBef>
              <a:spcAft>
                <a:spcPts val="0"/>
              </a:spcAft>
              <a:buClr>
                <a:schemeClr val="accent1"/>
              </a:buClr>
              <a:buSzPts val="2400"/>
              <a:buChar char="•"/>
            </a:pPr>
            <a:r>
              <a:rPr lang="en-GB" sz="2400" dirty="0"/>
              <a:t>Lessons learned </a:t>
            </a:r>
            <a:endParaRPr dirty="0"/>
          </a:p>
          <a:p>
            <a:pPr marL="228600" lvl="0" indent="-228600" algn="l" rtl="0">
              <a:lnSpc>
                <a:spcPct val="90000"/>
              </a:lnSpc>
              <a:spcBef>
                <a:spcPts val="1000"/>
              </a:spcBef>
              <a:spcAft>
                <a:spcPts val="0"/>
              </a:spcAft>
              <a:buClr>
                <a:schemeClr val="accent1"/>
              </a:buClr>
              <a:buSzPts val="2400"/>
              <a:buChar char="•"/>
            </a:pPr>
            <a:r>
              <a:rPr lang="en-GB" sz="2400" dirty="0"/>
              <a:t>Embedded in broader strategies</a:t>
            </a:r>
            <a:endParaRPr dirty="0"/>
          </a:p>
          <a:p>
            <a:pPr marL="228600" lvl="0" indent="-228600" algn="l" rtl="0">
              <a:lnSpc>
                <a:spcPct val="90000"/>
              </a:lnSpc>
              <a:spcBef>
                <a:spcPts val="1000"/>
              </a:spcBef>
              <a:spcAft>
                <a:spcPts val="0"/>
              </a:spcAft>
              <a:buClr>
                <a:schemeClr val="accent1"/>
              </a:buClr>
              <a:buSzPts val="2400"/>
              <a:buChar char="•"/>
            </a:pPr>
            <a:r>
              <a:rPr lang="en-GB" sz="2400" dirty="0"/>
              <a:t>Preparedness, exit, and advocacy actions </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365" name="Google Shape;365;p12"/>
          <p:cNvSpPr txBox="1"/>
          <p:nvPr/>
        </p:nvSpPr>
        <p:spPr>
          <a:xfrm>
            <a:off x="8368597" y="1860337"/>
            <a:ext cx="3600000"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rmAutofit fontScale="92500"/>
          </a:bodyPr>
          <a:lstStyle/>
          <a:p>
            <a:pPr marL="0" marR="0" lvl="0" indent="0" algn="ctr" rtl="0">
              <a:lnSpc>
                <a:spcPct val="100000"/>
              </a:lnSpc>
              <a:spcBef>
                <a:spcPts val="0"/>
              </a:spcBef>
              <a:spcAft>
                <a:spcPts val="0"/>
              </a:spcAft>
              <a:buClr>
                <a:schemeClr val="accent1"/>
              </a:buClr>
              <a:buSzPct val="100000"/>
              <a:buFont typeface="Arial"/>
              <a:buNone/>
            </a:pPr>
            <a:r>
              <a:rPr lang="en-GB" sz="3000" b="1" i="0" u="none" strike="noStrike" cap="none" dirty="0">
                <a:solidFill>
                  <a:schemeClr val="dk1"/>
                </a:solidFill>
                <a:latin typeface="Helvetica Neue"/>
                <a:ea typeface="Helvetica Neue"/>
                <a:cs typeface="Helvetica Neue"/>
                <a:sym typeface="Helvetica Neue"/>
              </a:rPr>
              <a:t>Collaboration</a:t>
            </a:r>
            <a:endParaRPr sz="2800" b="1" i="0" u="none" strike="noStrike" cap="none" dirty="0">
              <a:solidFill>
                <a:schemeClr val="dk1"/>
              </a:solidFill>
              <a:latin typeface="Helvetica Neue"/>
              <a:ea typeface="Helvetica Neue"/>
              <a:cs typeface="Helvetica Neue"/>
              <a:sym typeface="Helvetica Neue"/>
            </a:endParaRPr>
          </a:p>
          <a:p>
            <a:pPr marL="228600" marR="0" lvl="0" indent="-228600" algn="l" rtl="0">
              <a:lnSpc>
                <a:spcPct val="90000"/>
              </a:lnSpc>
              <a:spcBef>
                <a:spcPts val="1000"/>
              </a:spcBef>
              <a:spcAft>
                <a:spcPts val="0"/>
              </a:spcAft>
              <a:buClr>
                <a:schemeClr val="accent1"/>
              </a:buClr>
              <a:buSzPct val="100000"/>
              <a:buFont typeface="Arial"/>
              <a:buChar char="•"/>
            </a:pPr>
            <a:r>
              <a:rPr lang="en-GB" sz="2400" b="0" i="0" u="none" strike="noStrike" cap="none" dirty="0">
                <a:solidFill>
                  <a:schemeClr val="dk1"/>
                </a:solidFill>
                <a:latin typeface="Helvetica Neue"/>
                <a:ea typeface="Helvetica Neue"/>
                <a:cs typeface="Helvetica Neue"/>
                <a:sym typeface="Helvetica Neue"/>
              </a:rPr>
              <a:t>Strategies to reach children (</a:t>
            </a:r>
            <a:r>
              <a:rPr lang="en-GB" sz="2400" dirty="0">
                <a:solidFill>
                  <a:schemeClr val="dk1"/>
                </a:solidFill>
                <a:latin typeface="Helvetica Neue"/>
                <a:ea typeface="Helvetica Neue"/>
                <a:cs typeface="Helvetica Neue"/>
                <a:sym typeface="Helvetica Neue"/>
              </a:rPr>
              <a:t>incl.</a:t>
            </a:r>
            <a:r>
              <a:rPr lang="en-GB" sz="2400" b="0" i="0" u="none" strike="noStrike" cap="none" dirty="0">
                <a:solidFill>
                  <a:schemeClr val="dk1"/>
                </a:solidFill>
                <a:latin typeface="Helvetica Neue"/>
                <a:ea typeface="Helvetica Neue"/>
                <a:cs typeface="Helvetica Neue"/>
                <a:sym typeface="Helvetica Neue"/>
              </a:rPr>
              <a:t> hard to reach children)</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400" b="0" i="0" u="none" strike="noStrike" cap="none" dirty="0">
                <a:solidFill>
                  <a:schemeClr val="dk1"/>
                </a:solidFill>
                <a:latin typeface="Helvetica Neue"/>
                <a:ea typeface="Helvetica Neue"/>
                <a:cs typeface="Helvetica Neue"/>
                <a:sym typeface="Helvetica Neue"/>
              </a:rPr>
              <a:t>Integrated FSL and other sector interventions to support families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400" b="0" i="0" u="none" strike="noStrike" cap="none" dirty="0">
                <a:solidFill>
                  <a:schemeClr val="dk1"/>
                </a:solidFill>
                <a:latin typeface="Helvetica Neue"/>
                <a:ea typeface="Helvetica Neue"/>
                <a:cs typeface="Helvetica Neue"/>
                <a:sym typeface="Helvetica Neue"/>
              </a:rPr>
              <a:t>Referral pathways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400" b="0" i="0" u="none" strike="noStrike" cap="none" dirty="0">
                <a:solidFill>
                  <a:schemeClr val="dk1"/>
                </a:solidFill>
                <a:latin typeface="Helvetica Neue"/>
                <a:ea typeface="Helvetica Neue"/>
                <a:cs typeface="Helvetica Neue"/>
                <a:sym typeface="Helvetica Neue"/>
              </a:rPr>
              <a:t>Support community structures </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400" b="0" i="0" u="none" strike="noStrike" cap="none" dirty="0">
                <a:solidFill>
                  <a:schemeClr val="dk1"/>
                </a:solidFill>
                <a:latin typeface="Helvetica Neue"/>
                <a:ea typeface="Helvetica Neue"/>
                <a:cs typeface="Helvetica Neue"/>
                <a:sym typeface="Helvetica Neue"/>
              </a:rPr>
              <a:t>Guidelines for programming</a:t>
            </a:r>
            <a:endParaRPr sz="1400" b="0" i="0" u="none" strike="noStrike" cap="none" dirty="0">
              <a:solidFill>
                <a:srgbClr val="000000"/>
              </a:solidFill>
              <a:latin typeface="Arial"/>
              <a:ea typeface="Arial"/>
              <a:cs typeface="Arial"/>
              <a:sym typeface="Arial"/>
            </a:endParaRPr>
          </a:p>
        </p:txBody>
      </p:sp>
      <p:sp>
        <p:nvSpPr>
          <p:cNvPr id="366" name="Google Shape;366;p12"/>
          <p:cNvSpPr txBox="1"/>
          <p:nvPr/>
        </p:nvSpPr>
        <p:spPr>
          <a:xfrm>
            <a:off x="4210493" y="1860337"/>
            <a:ext cx="3772008" cy="463253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accent1"/>
              </a:buClr>
              <a:buSzPct val="100000"/>
              <a:buFont typeface="Arial"/>
              <a:buNone/>
            </a:pPr>
            <a:r>
              <a:rPr lang="en-GB" sz="3000" b="1" i="0" u="none" strike="noStrike" cap="none" dirty="0">
                <a:solidFill>
                  <a:schemeClr val="dk1"/>
                </a:solidFill>
                <a:latin typeface="Helvetica Neue"/>
                <a:ea typeface="Helvetica Neue"/>
                <a:cs typeface="Helvetica Neue"/>
                <a:sym typeface="Helvetica Neue"/>
              </a:rPr>
              <a:t>FSL strategies that mitigate and address</a:t>
            </a:r>
            <a:endParaRPr sz="2800" b="1" i="0" u="none" strike="noStrike" cap="none" dirty="0">
              <a:solidFill>
                <a:schemeClr val="dk1"/>
              </a:solidFill>
              <a:latin typeface="Helvetica Neue"/>
              <a:ea typeface="Helvetica Neue"/>
              <a:cs typeface="Helvetica Neue"/>
              <a:sym typeface="Helvetica Neue"/>
            </a:endParaRPr>
          </a:p>
          <a:p>
            <a:pPr marL="228600" marR="0" lvl="0" indent="-228600" algn="l" rtl="0">
              <a:lnSpc>
                <a:spcPct val="90000"/>
              </a:lnSpc>
              <a:spcBef>
                <a:spcPts val="1000"/>
              </a:spcBef>
              <a:spcAft>
                <a:spcPts val="0"/>
              </a:spcAft>
              <a:buClr>
                <a:schemeClr val="accent1"/>
              </a:buClr>
              <a:buSzPct val="100000"/>
              <a:buFont typeface="Arial"/>
              <a:buChar char="•"/>
            </a:pPr>
            <a:r>
              <a:rPr lang="en-GB" sz="2600" b="0" i="0" u="none" strike="noStrike" cap="none" dirty="0">
                <a:solidFill>
                  <a:schemeClr val="dk1"/>
                </a:solidFill>
                <a:latin typeface="Helvetica Neue"/>
                <a:ea typeface="Helvetica Neue"/>
                <a:cs typeface="Helvetica Neue"/>
                <a:sym typeface="Helvetica Neue"/>
              </a:rPr>
              <a:t>Identification and analysis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600" b="0" i="0" u="none" strike="noStrike" cap="none" dirty="0">
                <a:solidFill>
                  <a:schemeClr val="dk1"/>
                </a:solidFill>
                <a:latin typeface="Helvetica Neue"/>
                <a:ea typeface="Helvetica Neue"/>
                <a:cs typeface="Helvetica Neue"/>
                <a:sym typeface="Helvetica Neue"/>
              </a:rPr>
              <a:t>Time and resources </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600" b="0" i="0" u="none" strike="noStrike" cap="none" dirty="0">
                <a:solidFill>
                  <a:schemeClr val="dk1"/>
                </a:solidFill>
                <a:latin typeface="Helvetica Neue"/>
                <a:ea typeface="Helvetica Neue"/>
                <a:cs typeface="Helvetica Neue"/>
                <a:sym typeface="Helvetica Neue"/>
              </a:rPr>
              <a:t>Integrated multi-sector response strategies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600" b="0" i="0" u="none" strike="noStrike" cap="none" dirty="0">
                <a:solidFill>
                  <a:schemeClr val="dk1"/>
                </a:solidFill>
                <a:latin typeface="Helvetica Neue"/>
                <a:ea typeface="Helvetica Neue"/>
                <a:cs typeface="Helvetica Neue"/>
                <a:sym typeface="Helvetica Neue"/>
              </a:rPr>
              <a:t>Involve community</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1"/>
              </a:buClr>
              <a:buSzPct val="100000"/>
              <a:buFont typeface="Arial"/>
              <a:buChar char="•"/>
            </a:pPr>
            <a:r>
              <a:rPr lang="en-GB" sz="2600" b="0" i="0" u="none" strike="noStrike" cap="none" dirty="0">
                <a:solidFill>
                  <a:schemeClr val="dk1"/>
                </a:solidFill>
                <a:latin typeface="Helvetica Neue"/>
                <a:ea typeface="Helvetica Neue"/>
                <a:cs typeface="Helvetica Neue"/>
                <a:sym typeface="Helvetica Neue"/>
              </a:rPr>
              <a:t>Information management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3"/>
          <p:cNvSpPr txBox="1">
            <a:spLocks noGrp="1"/>
          </p:cNvSpPr>
          <p:nvPr>
            <p:ph type="body" idx="1"/>
          </p:nvPr>
        </p:nvSpPr>
        <p:spPr>
          <a:xfrm>
            <a:off x="3816096" y="310789"/>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ANALYSE CHILD LABOUR RISK FACTORS IN RELATION TO FSL</a:t>
            </a:r>
            <a:endParaRPr/>
          </a:p>
        </p:txBody>
      </p:sp>
      <p:sp>
        <p:nvSpPr>
          <p:cNvPr id="373" name="Google Shape;373;p13"/>
          <p:cNvSpPr txBox="1">
            <a:spLocks noGrp="1"/>
          </p:cNvSpPr>
          <p:nvPr>
            <p:ph type="body" idx="2"/>
          </p:nvPr>
        </p:nvSpPr>
        <p:spPr>
          <a:xfrm>
            <a:off x="3816096" y="1302111"/>
            <a:ext cx="8071104" cy="52451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2600"/>
              <a:buChar char="•"/>
            </a:pPr>
            <a:r>
              <a:rPr lang="en-GB" sz="2600" dirty="0"/>
              <a:t>Integrate child labour indicators in FSL, early recovery and market assessments, and in monitoring and reporting systems including post distribution monitoring (PDM)</a:t>
            </a:r>
            <a:endParaRPr dirty="0"/>
          </a:p>
          <a:p>
            <a:pPr marL="228600" lvl="0" indent="-228600" algn="l" rtl="0">
              <a:lnSpc>
                <a:spcPct val="90000"/>
              </a:lnSpc>
              <a:spcBef>
                <a:spcPts val="1000"/>
              </a:spcBef>
              <a:spcAft>
                <a:spcPts val="0"/>
              </a:spcAft>
              <a:buClr>
                <a:schemeClr val="accent1"/>
              </a:buClr>
              <a:buSzPts val="2600"/>
              <a:buChar char="•"/>
            </a:pPr>
            <a:r>
              <a:rPr lang="en-GB" sz="2600" dirty="0"/>
              <a:t>Assess the national labour and agricultural legislation and enforcement, including restrictions</a:t>
            </a:r>
            <a:endParaRPr dirty="0"/>
          </a:p>
          <a:p>
            <a:pPr marL="228600" lvl="0" indent="-228600" algn="l" rtl="0">
              <a:lnSpc>
                <a:spcPct val="90000"/>
              </a:lnSpc>
              <a:spcBef>
                <a:spcPts val="1000"/>
              </a:spcBef>
              <a:spcAft>
                <a:spcPts val="0"/>
              </a:spcAft>
              <a:buClr>
                <a:schemeClr val="accent1"/>
              </a:buClr>
              <a:buSzPts val="2600"/>
              <a:buChar char="•"/>
            </a:pPr>
            <a:r>
              <a:rPr lang="en-GB" sz="2600" dirty="0"/>
              <a:t>Consult community-level actors, identify hard-to-reach groups</a:t>
            </a:r>
            <a:endParaRPr dirty="0"/>
          </a:p>
          <a:p>
            <a:pPr marL="228600" lvl="0" indent="-228600" algn="l" rtl="0">
              <a:lnSpc>
                <a:spcPct val="90000"/>
              </a:lnSpc>
              <a:spcBef>
                <a:spcPts val="1000"/>
              </a:spcBef>
              <a:spcAft>
                <a:spcPts val="0"/>
              </a:spcAft>
              <a:buClr>
                <a:schemeClr val="accent1"/>
              </a:buClr>
              <a:buSzPts val="2600"/>
              <a:buChar char="•"/>
            </a:pPr>
            <a:r>
              <a:rPr lang="en-GB" sz="2600" dirty="0"/>
              <a:t>Sex- and age-disaggregated data </a:t>
            </a:r>
            <a:endParaRPr dirty="0"/>
          </a:p>
          <a:p>
            <a:pPr marL="228600" lvl="0" indent="-228600" algn="l" rtl="0">
              <a:lnSpc>
                <a:spcPct val="90000"/>
              </a:lnSpc>
              <a:spcBef>
                <a:spcPts val="1000"/>
              </a:spcBef>
              <a:spcAft>
                <a:spcPts val="0"/>
              </a:spcAft>
              <a:buClr>
                <a:schemeClr val="accent1"/>
              </a:buClr>
              <a:buSzPts val="2600"/>
              <a:buChar char="•"/>
            </a:pPr>
            <a:r>
              <a:rPr lang="en-GB" sz="2600" dirty="0"/>
              <a:t>Monitor the demand and supply of adult labour, and any indication of increase in child labour</a:t>
            </a:r>
            <a:endParaRPr dirty="0"/>
          </a:p>
          <a:p>
            <a:pPr marL="228600" lvl="0" indent="-228600" algn="l" rtl="0">
              <a:lnSpc>
                <a:spcPct val="90000"/>
              </a:lnSpc>
              <a:spcBef>
                <a:spcPts val="1000"/>
              </a:spcBef>
              <a:spcAft>
                <a:spcPts val="0"/>
              </a:spcAft>
              <a:buClr>
                <a:schemeClr val="accent1"/>
              </a:buClr>
              <a:buSzPts val="2600"/>
              <a:buChar char="•"/>
            </a:pPr>
            <a:r>
              <a:rPr lang="en-GB" sz="2600" dirty="0"/>
              <a:t>Support advocacy for decent living and work conditions in refugee, IDP, migration contexts </a:t>
            </a:r>
            <a:endParaRPr dirty="0"/>
          </a:p>
          <a:p>
            <a:pPr marL="228600" lvl="0" indent="-50800" algn="l" rtl="0">
              <a:lnSpc>
                <a:spcPct val="90000"/>
              </a:lnSpc>
              <a:spcBef>
                <a:spcPts val="1000"/>
              </a:spcBef>
              <a:spcAft>
                <a:spcPts val="0"/>
              </a:spcAft>
              <a:buClr>
                <a:schemeClr val="accent1"/>
              </a:buClr>
              <a:buSzPts val="2800"/>
              <a:buNone/>
            </a:pPr>
            <a:endParaRPr dirty="0"/>
          </a:p>
          <a:p>
            <a:pPr marL="311150" lvl="0" indent="-138113" algn="l" rtl="0">
              <a:lnSpc>
                <a:spcPct val="90000"/>
              </a:lnSpc>
              <a:spcBef>
                <a:spcPts val="1000"/>
              </a:spcBef>
              <a:spcAft>
                <a:spcPts val="0"/>
              </a:spcAft>
              <a:buSzPts val="2400"/>
              <a:buNone/>
            </a:pPr>
            <a:endParaRPr sz="2400" dirty="0"/>
          </a:p>
        </p:txBody>
      </p:sp>
      <p:sp>
        <p:nvSpPr>
          <p:cNvPr id="374" name="Google Shape;374;p13"/>
          <p:cNvSpPr txBox="1">
            <a:spLocks noGrp="1"/>
          </p:cNvSpPr>
          <p:nvPr>
            <p:ph type="body" idx="3"/>
          </p:nvPr>
        </p:nvSpPr>
        <p:spPr>
          <a:xfrm>
            <a:off x="1" y="528638"/>
            <a:ext cx="3581400"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B5E7FF"/>
                </a:solidFill>
              </a:rPr>
              <a:t>THROUGH ASSESSMENT AND  MONITORING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INTEGRATE CHILD LABOUR INDICATORS TO ASSESS:</a:t>
            </a:r>
            <a:endParaRPr/>
          </a:p>
        </p:txBody>
      </p:sp>
      <p:sp>
        <p:nvSpPr>
          <p:cNvPr id="380" name="Google Shape;380;p14"/>
          <p:cNvSpPr txBox="1">
            <a:spLocks noGrp="1"/>
          </p:cNvSpPr>
          <p:nvPr>
            <p:ph type="body" idx="2"/>
          </p:nvPr>
        </p:nvSpPr>
        <p:spPr>
          <a:xfrm>
            <a:off x="3744913" y="1587500"/>
            <a:ext cx="8162670" cy="5270500"/>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SzPts val="2800"/>
              <a:buChar char="•"/>
            </a:pPr>
            <a:r>
              <a:rPr lang="en-GB" sz="2800"/>
              <a:t>The impact of economic shocks on child labour as a coping mechanism </a:t>
            </a:r>
            <a:endParaRPr/>
          </a:p>
          <a:p>
            <a:pPr marL="685800" lvl="1" indent="-228600" algn="l" rtl="0">
              <a:lnSpc>
                <a:spcPct val="90000"/>
              </a:lnSpc>
              <a:spcBef>
                <a:spcPts val="500"/>
              </a:spcBef>
              <a:spcAft>
                <a:spcPts val="0"/>
              </a:spcAft>
              <a:buSzPts val="2800"/>
              <a:buChar char="•"/>
            </a:pPr>
            <a:r>
              <a:rPr lang="en-GB" sz="2800"/>
              <a:t>Gender and age-specific activities, economic roles, children’s use of time</a:t>
            </a:r>
            <a:endParaRPr/>
          </a:p>
          <a:p>
            <a:pPr marL="685800" lvl="1" indent="-228600" algn="l" rtl="0">
              <a:lnSpc>
                <a:spcPct val="90000"/>
              </a:lnSpc>
              <a:spcBef>
                <a:spcPts val="500"/>
              </a:spcBef>
              <a:spcAft>
                <a:spcPts val="0"/>
              </a:spcAft>
              <a:buSzPts val="2800"/>
              <a:buChar char="•"/>
            </a:pPr>
            <a:r>
              <a:rPr lang="en-GB" sz="2800"/>
              <a:t>Child labour in food and other supply chains</a:t>
            </a:r>
            <a:endParaRPr/>
          </a:p>
          <a:p>
            <a:pPr marL="685800" lvl="1" indent="-228600" algn="l" rtl="0">
              <a:lnSpc>
                <a:spcPct val="90000"/>
              </a:lnSpc>
              <a:spcBef>
                <a:spcPts val="500"/>
              </a:spcBef>
              <a:spcAft>
                <a:spcPts val="0"/>
              </a:spcAft>
              <a:buSzPts val="2800"/>
              <a:buChar char="•"/>
            </a:pPr>
            <a:r>
              <a:rPr lang="en-GB" sz="2800"/>
              <a:t>The impact of adult labour restrictions </a:t>
            </a:r>
            <a:endParaRPr/>
          </a:p>
          <a:p>
            <a:pPr marL="685800" lvl="1" indent="-228600" algn="l" rtl="0">
              <a:lnSpc>
                <a:spcPct val="90000"/>
              </a:lnSpc>
              <a:spcBef>
                <a:spcPts val="500"/>
              </a:spcBef>
              <a:spcAft>
                <a:spcPts val="0"/>
              </a:spcAft>
              <a:buSzPts val="2800"/>
              <a:buChar char="•"/>
            </a:pPr>
            <a:r>
              <a:rPr lang="en-GB" sz="2800"/>
              <a:t>Specific groups requiring urgent preventative FSL assistance</a:t>
            </a:r>
            <a:endParaRPr/>
          </a:p>
          <a:p>
            <a:pPr marL="685800" lvl="1" indent="-228600" algn="l" rtl="0">
              <a:lnSpc>
                <a:spcPct val="90000"/>
              </a:lnSpc>
              <a:spcBef>
                <a:spcPts val="500"/>
              </a:spcBef>
              <a:spcAft>
                <a:spcPts val="0"/>
              </a:spcAft>
              <a:buSzPts val="2800"/>
              <a:buChar char="•"/>
            </a:pPr>
            <a:r>
              <a:rPr lang="en-GB" sz="2800"/>
              <a:t>Safe and appropriate types of work for adolescents</a:t>
            </a:r>
            <a:endParaRPr/>
          </a:p>
        </p:txBody>
      </p:sp>
      <p:sp>
        <p:nvSpPr>
          <p:cNvPr id="381" name="Google Shape;381;p14"/>
          <p:cNvSpPr txBox="1">
            <a:spLocks noGrp="1"/>
          </p:cNvSpPr>
          <p:nvPr>
            <p:ph type="body" idx="3"/>
          </p:nvPr>
        </p:nvSpPr>
        <p:spPr>
          <a:xfrm>
            <a:off x="1" y="528638"/>
            <a:ext cx="359435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B5E7FF"/>
                </a:solidFill>
              </a:rPr>
              <a:t>THROUGH ASSESSMENT AND  MONITORING</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txBox="1">
            <a:spLocks noGrp="1"/>
          </p:cNvSpPr>
          <p:nvPr>
            <p:ph type="body" idx="2"/>
          </p:nvPr>
        </p:nvSpPr>
        <p:spPr>
          <a:xfrm>
            <a:off x="3784601" y="465676"/>
            <a:ext cx="8407398" cy="63923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1"/>
              </a:buClr>
              <a:buSzPts val="2400"/>
              <a:buChar char="•"/>
            </a:pPr>
            <a:r>
              <a:rPr lang="en-GB" sz="2400" dirty="0">
                <a:latin typeface="Helvetica Neue"/>
                <a:ea typeface="Helvetica Neue"/>
                <a:cs typeface="Helvetica Neue"/>
                <a:sym typeface="Helvetica Neue"/>
              </a:rPr>
              <a:t>Include households that can’t secure sufficient and quality food, safe and decent income, are using child labour, hazardous work, WFCL to support food security </a:t>
            </a:r>
            <a:endParaRPr dirty="0"/>
          </a:p>
          <a:p>
            <a:pPr marL="228600" lvl="0" indent="-228600" algn="l" rtl="0">
              <a:lnSpc>
                <a:spcPct val="90000"/>
              </a:lnSpc>
              <a:spcBef>
                <a:spcPts val="1000"/>
              </a:spcBef>
              <a:spcAft>
                <a:spcPts val="0"/>
              </a:spcAft>
              <a:buClr>
                <a:schemeClr val="accent1"/>
              </a:buClr>
              <a:buSzPts val="2400"/>
              <a:buChar char="•"/>
            </a:pPr>
            <a:r>
              <a:rPr lang="en-GB" sz="2400" dirty="0">
                <a:latin typeface="Helvetica Neue"/>
                <a:ea typeface="Helvetica Neue"/>
                <a:cs typeface="Helvetica Neue"/>
                <a:sym typeface="Helvetica Neue"/>
              </a:rPr>
              <a:t>Use context-specific situation analysis to inform criteria</a:t>
            </a:r>
            <a:endParaRPr dirty="0"/>
          </a:p>
          <a:p>
            <a:pPr marL="228600" lvl="0" indent="-228600" algn="l" rtl="0">
              <a:lnSpc>
                <a:spcPct val="90000"/>
              </a:lnSpc>
              <a:spcBef>
                <a:spcPts val="1000"/>
              </a:spcBef>
              <a:spcAft>
                <a:spcPts val="0"/>
              </a:spcAft>
              <a:buClr>
                <a:schemeClr val="accent1"/>
              </a:buClr>
              <a:buSzPts val="2400"/>
              <a:buChar char="•"/>
            </a:pPr>
            <a:r>
              <a:rPr lang="en-GB" sz="2400" dirty="0">
                <a:latin typeface="Helvetica Neue"/>
                <a:ea typeface="Helvetica Neue"/>
                <a:cs typeface="Helvetica Neue"/>
                <a:sym typeface="Helvetica Neue"/>
              </a:rPr>
              <a:t>Involve families and communities</a:t>
            </a:r>
            <a:endParaRPr dirty="0"/>
          </a:p>
          <a:p>
            <a:pPr marL="228600" lvl="0" indent="-228600" algn="l" rtl="0">
              <a:lnSpc>
                <a:spcPct val="90000"/>
              </a:lnSpc>
              <a:spcBef>
                <a:spcPts val="1000"/>
              </a:spcBef>
              <a:spcAft>
                <a:spcPts val="0"/>
              </a:spcAft>
              <a:buClr>
                <a:schemeClr val="accent1"/>
              </a:buClr>
              <a:buSzPts val="2400"/>
              <a:buChar char="•"/>
            </a:pPr>
            <a:r>
              <a:rPr lang="en-GB" sz="2400" dirty="0">
                <a:latin typeface="Helvetica Neue"/>
                <a:ea typeface="Helvetica Neue"/>
                <a:cs typeface="Helvetica Neue"/>
                <a:sym typeface="Helvetica Neue"/>
              </a:rPr>
              <a:t>Plan for spaces in programmes for at-risk households in the beginning of cycles; </a:t>
            </a:r>
            <a:r>
              <a:rPr lang="en-GB" sz="2400" dirty="0"/>
              <a:t>b</a:t>
            </a:r>
            <a:r>
              <a:rPr lang="en-GB" sz="2400" dirty="0">
                <a:latin typeface="Helvetica Neue"/>
                <a:ea typeface="Helvetica Neue"/>
                <a:cs typeface="Helvetica Neue"/>
                <a:sym typeface="Helvetica Neue"/>
              </a:rPr>
              <a:t>uild in flexibility to accept </a:t>
            </a:r>
            <a:r>
              <a:rPr lang="en-GB" sz="2400" i="1" dirty="0">
                <a:latin typeface="Helvetica Neue"/>
                <a:ea typeface="Helvetica Neue"/>
                <a:cs typeface="Helvetica Neue"/>
                <a:sym typeface="Helvetica Neue"/>
              </a:rPr>
              <a:t>ad hoc </a:t>
            </a:r>
            <a:r>
              <a:rPr lang="en-GB" sz="2400" dirty="0">
                <a:latin typeface="Helvetica Neue"/>
                <a:ea typeface="Helvetica Neue"/>
                <a:cs typeface="Helvetica Neue"/>
                <a:sym typeface="Helvetica Neue"/>
              </a:rPr>
              <a:t>cases referred from other sectors/actors</a:t>
            </a:r>
            <a:endParaRPr dirty="0"/>
          </a:p>
          <a:p>
            <a:pPr marL="228600" lvl="0" indent="-228600" algn="l" rtl="0">
              <a:lnSpc>
                <a:spcPct val="90000"/>
              </a:lnSpc>
              <a:spcBef>
                <a:spcPts val="1000"/>
              </a:spcBef>
              <a:spcAft>
                <a:spcPts val="0"/>
              </a:spcAft>
              <a:buClr>
                <a:schemeClr val="accent1"/>
              </a:buClr>
              <a:buSzPts val="2400"/>
              <a:buChar char="•"/>
            </a:pPr>
            <a:r>
              <a:rPr lang="en-GB" sz="2400" dirty="0">
                <a:latin typeface="Helvetica Neue"/>
                <a:ea typeface="Helvetica Neue"/>
                <a:cs typeface="Helvetica Neue"/>
                <a:sym typeface="Helvetica Neue"/>
              </a:rPr>
              <a:t>Consider child labour prevalence when choosing areas/value chains to target </a:t>
            </a:r>
            <a:endParaRPr dirty="0"/>
          </a:p>
          <a:p>
            <a:pPr marL="228600" lvl="0" indent="-228600" algn="l" rtl="0">
              <a:lnSpc>
                <a:spcPct val="90000"/>
              </a:lnSpc>
              <a:spcBef>
                <a:spcPts val="1000"/>
              </a:spcBef>
              <a:spcAft>
                <a:spcPts val="0"/>
              </a:spcAft>
              <a:buClr>
                <a:schemeClr val="accent1"/>
              </a:buClr>
              <a:buSzPts val="2400"/>
              <a:buChar char="•"/>
            </a:pPr>
            <a:r>
              <a:rPr lang="en-GB" sz="2400" dirty="0">
                <a:latin typeface="Helvetica Neue"/>
                <a:ea typeface="Helvetica Neue"/>
                <a:cs typeface="Helvetica Neue"/>
                <a:sym typeface="Helvetica Neue"/>
              </a:rPr>
              <a:t>Monitor coverage and targeted participants throughout programming </a:t>
            </a:r>
            <a:endParaRPr dirty="0"/>
          </a:p>
          <a:p>
            <a:pPr marL="228600" lvl="0" indent="-228600" algn="l" rtl="0">
              <a:lnSpc>
                <a:spcPct val="90000"/>
              </a:lnSpc>
              <a:spcBef>
                <a:spcPts val="1000"/>
              </a:spcBef>
              <a:spcAft>
                <a:spcPts val="0"/>
              </a:spcAft>
              <a:buClr>
                <a:schemeClr val="accent1"/>
              </a:buClr>
              <a:buSzPts val="2400"/>
              <a:buChar char="•"/>
            </a:pPr>
            <a:r>
              <a:rPr lang="en-GB" sz="2400" dirty="0">
                <a:latin typeface="Helvetica Neue"/>
                <a:ea typeface="Helvetica Neue"/>
                <a:cs typeface="Helvetica Neue"/>
                <a:sym typeface="Helvetica Neue"/>
              </a:rPr>
              <a:t>Expand or adjust targeting criteria when highly vulnerable families with children in child labour are excluded </a:t>
            </a:r>
            <a:endParaRPr dirty="0"/>
          </a:p>
          <a:p>
            <a:pPr marL="228600" lvl="0" indent="-228600" algn="l" rtl="0">
              <a:lnSpc>
                <a:spcPct val="90000"/>
              </a:lnSpc>
              <a:spcBef>
                <a:spcPts val="1000"/>
              </a:spcBef>
              <a:spcAft>
                <a:spcPts val="0"/>
              </a:spcAft>
              <a:buClr>
                <a:schemeClr val="accent1"/>
              </a:buClr>
              <a:buSzPts val="2400"/>
              <a:buChar char="•"/>
            </a:pPr>
            <a:r>
              <a:rPr lang="en-GB" sz="2400" dirty="0"/>
              <a:t>Carefully consider and mitigate risks associated with targeting </a:t>
            </a:r>
            <a:endParaRPr dirty="0"/>
          </a:p>
          <a:p>
            <a:pPr marL="228600" lvl="0" indent="-76200" algn="l" rtl="0">
              <a:lnSpc>
                <a:spcPct val="90000"/>
              </a:lnSpc>
              <a:spcBef>
                <a:spcPts val="1000"/>
              </a:spcBef>
              <a:spcAft>
                <a:spcPts val="0"/>
              </a:spcAft>
              <a:buClr>
                <a:schemeClr val="accent1"/>
              </a:buClr>
              <a:buSzPts val="2400"/>
              <a:buNone/>
            </a:pPr>
            <a:endParaRPr sz="2400" dirty="0"/>
          </a:p>
        </p:txBody>
      </p:sp>
      <p:sp>
        <p:nvSpPr>
          <p:cNvPr id="387" name="Google Shape;387;p15"/>
          <p:cNvSpPr txBox="1">
            <a:spLocks noGrp="1"/>
          </p:cNvSpPr>
          <p:nvPr>
            <p:ph type="body" idx="3"/>
          </p:nvPr>
        </p:nvSpPr>
        <p:spPr>
          <a:xfrm>
            <a:off x="-1" y="465676"/>
            <a:ext cx="3784601"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B5E7FF"/>
                </a:solidFill>
              </a:rPr>
              <a:t>THROUGH TARGETING AND SELECTION IN FSL PROGRAMMES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KEY PRINCIPLES: DO NO HARM</a:t>
            </a:r>
            <a:endParaRPr/>
          </a:p>
        </p:txBody>
      </p:sp>
      <p:sp>
        <p:nvSpPr>
          <p:cNvPr id="393" name="Google Shape;393;p16"/>
          <p:cNvSpPr txBox="1">
            <a:spLocks noGrp="1"/>
          </p:cNvSpPr>
          <p:nvPr>
            <p:ph type="body" idx="2"/>
          </p:nvPr>
        </p:nvSpPr>
        <p:spPr>
          <a:xfrm>
            <a:off x="4100513" y="1385220"/>
            <a:ext cx="7300912" cy="449437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1"/>
              </a:buClr>
              <a:buSzPts val="2800"/>
              <a:buChar char="•"/>
            </a:pPr>
            <a:r>
              <a:rPr lang="en-GB" dirty="0"/>
              <a:t>FSL action can entail risk factors and inadvertently increase or worsen child labour  </a:t>
            </a:r>
            <a:endParaRPr dirty="0"/>
          </a:p>
          <a:p>
            <a:pPr marL="228600" lvl="0" indent="-228600" algn="l" rtl="0">
              <a:lnSpc>
                <a:spcPct val="90000"/>
              </a:lnSpc>
              <a:spcBef>
                <a:spcPts val="1000"/>
              </a:spcBef>
              <a:spcAft>
                <a:spcPts val="0"/>
              </a:spcAft>
              <a:buClr>
                <a:schemeClr val="accent1"/>
              </a:buClr>
              <a:buSzPts val="2800"/>
              <a:buChar char="•"/>
            </a:pPr>
            <a:r>
              <a:rPr lang="en-GB" dirty="0"/>
              <a:t>Work with others to identify and mitigate risks</a:t>
            </a:r>
            <a:endParaRPr dirty="0"/>
          </a:p>
          <a:p>
            <a:pPr marL="228600" lvl="0" indent="-228600" algn="l" rtl="0">
              <a:lnSpc>
                <a:spcPct val="90000"/>
              </a:lnSpc>
              <a:spcBef>
                <a:spcPts val="1000"/>
              </a:spcBef>
              <a:spcAft>
                <a:spcPts val="0"/>
              </a:spcAft>
              <a:buClr>
                <a:schemeClr val="accent1"/>
              </a:buClr>
              <a:buSzPts val="2800"/>
              <a:buChar char="•"/>
            </a:pPr>
            <a:r>
              <a:rPr lang="en-GB" dirty="0"/>
              <a:t>Do not undertake action for which an organisation does not have the right expertise or capacity</a:t>
            </a:r>
            <a:endParaRPr dirty="0"/>
          </a:p>
          <a:p>
            <a:pPr marL="228600" lvl="0" indent="-228600" algn="l" rtl="0">
              <a:lnSpc>
                <a:spcPct val="90000"/>
              </a:lnSpc>
              <a:spcBef>
                <a:spcPts val="1000"/>
              </a:spcBef>
              <a:spcAft>
                <a:spcPts val="0"/>
              </a:spcAft>
              <a:buClr>
                <a:schemeClr val="accent1"/>
              </a:buClr>
              <a:buSzPts val="2800"/>
              <a:buChar char="•"/>
            </a:pPr>
            <a:r>
              <a:rPr lang="en-GB" dirty="0"/>
              <a:t>Withdrawing children from the WFCL should only be undertaken by mandated actors and specialised agencies</a:t>
            </a:r>
            <a:endParaRPr b="1" dirty="0"/>
          </a:p>
        </p:txBody>
      </p:sp>
      <p:sp>
        <p:nvSpPr>
          <p:cNvPr id="394" name="Google Shape;394;p16"/>
          <p:cNvSpPr txBox="1">
            <a:spLocks noGrp="1"/>
          </p:cNvSpPr>
          <p:nvPr>
            <p:ph type="body" idx="3"/>
          </p:nvPr>
        </p:nvSpPr>
        <p:spPr>
          <a:xfrm>
            <a:off x="-1" y="528638"/>
            <a:ext cx="368530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B5E7FF"/>
                </a:solidFill>
              </a:rPr>
              <a:t>RELATED TO FSL PROGRAMMES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7"/>
          <p:cNvSpPr txBox="1">
            <a:spLocks noGrp="1"/>
          </p:cNvSpPr>
          <p:nvPr>
            <p:ph type="body" idx="1"/>
          </p:nvPr>
        </p:nvSpPr>
        <p:spPr>
          <a:xfrm>
            <a:off x="4100513" y="2492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2700"/>
              <a:buNone/>
            </a:pPr>
            <a:r>
              <a:rPr lang="en-GB" sz="2700"/>
              <a:t>SAFEGUARD CHILDREN IN FSL AND ECONOMIC-STRENGTHENING PROGRAMMES</a:t>
            </a:r>
            <a:endParaRPr/>
          </a:p>
          <a:p>
            <a:pPr marL="0" lvl="0" indent="0" algn="l" rtl="0">
              <a:lnSpc>
                <a:spcPct val="90000"/>
              </a:lnSpc>
              <a:spcBef>
                <a:spcPts val="1000"/>
              </a:spcBef>
              <a:spcAft>
                <a:spcPts val="0"/>
              </a:spcAft>
              <a:buClr>
                <a:srgbClr val="026794"/>
              </a:buClr>
              <a:buSzPts val="2700"/>
              <a:buNone/>
            </a:pPr>
            <a:endParaRPr sz="2700"/>
          </a:p>
        </p:txBody>
      </p:sp>
      <p:sp>
        <p:nvSpPr>
          <p:cNvPr id="401" name="Google Shape;401;p17"/>
          <p:cNvSpPr txBox="1">
            <a:spLocks noGrp="1"/>
          </p:cNvSpPr>
          <p:nvPr>
            <p:ph type="body" idx="2"/>
          </p:nvPr>
        </p:nvSpPr>
        <p:spPr>
          <a:xfrm>
            <a:off x="4100513" y="1520824"/>
            <a:ext cx="8044122" cy="53371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t>Identify child labour risks during programme design</a:t>
            </a:r>
            <a:endParaRPr dirty="0"/>
          </a:p>
          <a:p>
            <a:pPr marL="228600" lvl="0" indent="-228600" algn="l" rtl="0">
              <a:lnSpc>
                <a:spcPct val="90000"/>
              </a:lnSpc>
              <a:spcBef>
                <a:spcPts val="1000"/>
              </a:spcBef>
              <a:spcAft>
                <a:spcPts val="0"/>
              </a:spcAft>
              <a:buClr>
                <a:schemeClr val="accent1"/>
              </a:buClr>
              <a:buSzPts val="2800"/>
              <a:buChar char="•"/>
            </a:pPr>
            <a:r>
              <a:rPr lang="en-GB" dirty="0"/>
              <a:t>Monitor children’s time and child labour risk factors before, during, and after interventions </a:t>
            </a:r>
            <a:endParaRPr dirty="0"/>
          </a:p>
          <a:p>
            <a:pPr marL="228600" lvl="0" indent="-228600" algn="l" rtl="0">
              <a:lnSpc>
                <a:spcPct val="90000"/>
              </a:lnSpc>
              <a:spcBef>
                <a:spcPts val="1000"/>
              </a:spcBef>
              <a:spcAft>
                <a:spcPts val="0"/>
              </a:spcAft>
              <a:buClr>
                <a:schemeClr val="accent1"/>
              </a:buClr>
              <a:buSzPts val="2800"/>
              <a:buChar char="•"/>
            </a:pPr>
            <a:r>
              <a:rPr lang="en-GB" dirty="0"/>
              <a:t>Collaborate with others to identify and mitigate unintended negative consequences </a:t>
            </a:r>
            <a:endParaRPr dirty="0"/>
          </a:p>
          <a:p>
            <a:pPr marL="228600" lvl="0" indent="-228600" algn="l" rtl="0">
              <a:lnSpc>
                <a:spcPct val="90000"/>
              </a:lnSpc>
              <a:spcBef>
                <a:spcPts val="1000"/>
              </a:spcBef>
              <a:spcAft>
                <a:spcPts val="0"/>
              </a:spcAft>
              <a:buClr>
                <a:schemeClr val="accent1"/>
              </a:buClr>
              <a:buSzPts val="2800"/>
              <a:buChar char="•"/>
            </a:pPr>
            <a:r>
              <a:rPr lang="en-GB" dirty="0"/>
              <a:t>Implement accountability, safeguarding, PSEAH measures in FSL programmes</a:t>
            </a:r>
            <a:endParaRPr dirty="0"/>
          </a:p>
          <a:p>
            <a:pPr marL="228600" lvl="0" indent="-228600" algn="l" rtl="0">
              <a:lnSpc>
                <a:spcPct val="90000"/>
              </a:lnSpc>
              <a:spcBef>
                <a:spcPts val="1000"/>
              </a:spcBef>
              <a:spcAft>
                <a:spcPts val="0"/>
              </a:spcAft>
              <a:buClr>
                <a:schemeClr val="accent1"/>
              </a:buClr>
              <a:buSzPts val="2800"/>
              <a:buChar char="•"/>
            </a:pPr>
            <a:r>
              <a:rPr lang="en-GB" dirty="0"/>
              <a:t>Build capacity of staff on child labour, age, and gender</a:t>
            </a:r>
            <a:endParaRPr dirty="0"/>
          </a:p>
          <a:p>
            <a:pPr marL="228600" lvl="0" indent="-88900" algn="l" rtl="0">
              <a:lnSpc>
                <a:spcPct val="90000"/>
              </a:lnSpc>
              <a:spcBef>
                <a:spcPts val="1000"/>
              </a:spcBef>
              <a:spcAft>
                <a:spcPts val="0"/>
              </a:spcAft>
              <a:buClr>
                <a:schemeClr val="accent1"/>
              </a:buClr>
              <a:buSzPts val="2200"/>
              <a:buNone/>
            </a:pPr>
            <a:endParaRPr sz="2200" dirty="0"/>
          </a:p>
          <a:p>
            <a:pPr marL="228600" lvl="0" indent="-146050" algn="l" rtl="0">
              <a:lnSpc>
                <a:spcPct val="90000"/>
              </a:lnSpc>
              <a:spcBef>
                <a:spcPts val="1000"/>
              </a:spcBef>
              <a:spcAft>
                <a:spcPts val="0"/>
              </a:spcAft>
              <a:buClr>
                <a:schemeClr val="accent1"/>
              </a:buClr>
              <a:buSzPts val="1300"/>
              <a:buNone/>
            </a:pPr>
            <a:endParaRPr sz="1300" dirty="0"/>
          </a:p>
          <a:p>
            <a:pPr marL="228600" lvl="0" indent="-146050" algn="l" rtl="0">
              <a:lnSpc>
                <a:spcPct val="90000"/>
              </a:lnSpc>
              <a:spcBef>
                <a:spcPts val="1000"/>
              </a:spcBef>
              <a:spcAft>
                <a:spcPts val="0"/>
              </a:spcAft>
              <a:buClr>
                <a:schemeClr val="accent1"/>
              </a:buClr>
              <a:buSzPts val="1300"/>
              <a:buNone/>
            </a:pPr>
            <a:endParaRPr sz="1300" dirty="0"/>
          </a:p>
          <a:p>
            <a:pPr marL="228600" lvl="0" indent="-146050" algn="l" rtl="0">
              <a:lnSpc>
                <a:spcPct val="90000"/>
              </a:lnSpc>
              <a:spcBef>
                <a:spcPts val="1000"/>
              </a:spcBef>
              <a:spcAft>
                <a:spcPts val="0"/>
              </a:spcAft>
              <a:buClr>
                <a:schemeClr val="accent1"/>
              </a:buClr>
              <a:buSzPts val="1300"/>
              <a:buNone/>
            </a:pPr>
            <a:endParaRPr sz="1300" dirty="0"/>
          </a:p>
        </p:txBody>
      </p:sp>
      <p:sp>
        <p:nvSpPr>
          <p:cNvPr id="402" name="Google Shape;402;p17"/>
          <p:cNvSpPr txBox="1">
            <a:spLocks noGrp="1"/>
          </p:cNvSpPr>
          <p:nvPr>
            <p:ph type="body" idx="3"/>
          </p:nvPr>
        </p:nvSpPr>
        <p:spPr>
          <a:xfrm>
            <a:off x="0" y="528638"/>
            <a:ext cx="370839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B5E7FF"/>
                </a:solidFill>
              </a:rPr>
              <a:t>RELATED TO FSL PROGRAMMES </a:t>
            </a:r>
            <a:endParaRPr/>
          </a:p>
          <a:p>
            <a:pPr marL="0" lvl="0" indent="0" algn="l" rtl="0">
              <a:lnSpc>
                <a:spcPct val="90000"/>
              </a:lnSpc>
              <a:spcBef>
                <a:spcPts val="1000"/>
              </a:spcBef>
              <a:spcAft>
                <a:spcPts val="0"/>
              </a:spcAft>
              <a:buClr>
                <a:schemeClr val="lt1"/>
              </a:buClr>
              <a:buSzPts val="3600"/>
              <a:buNone/>
            </a:pPr>
            <a:endParaRPr/>
          </a:p>
        </p:txBody>
      </p:sp>
      <p:sp>
        <p:nvSpPr>
          <p:cNvPr id="403" name="Google Shape;403;p17"/>
          <p:cNvSpPr txBox="1"/>
          <p:nvPr/>
        </p:nvSpPr>
        <p:spPr>
          <a:xfrm>
            <a:off x="47365" y="2928271"/>
            <a:ext cx="3444949" cy="47992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Arial"/>
              <a:buNone/>
            </a:pPr>
            <a:endParaRPr sz="36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8"/>
          <p:cNvSpPr txBox="1">
            <a:spLocks noGrp="1"/>
          </p:cNvSpPr>
          <p:nvPr>
            <p:ph type="title"/>
          </p:nvPr>
        </p:nvSpPr>
        <p:spPr>
          <a:xfrm>
            <a:off x="393829" y="281277"/>
            <a:ext cx="1140396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7467D"/>
              </a:buClr>
              <a:buSzPts val="3600"/>
              <a:buFont typeface="Helvetica Neue"/>
              <a:buNone/>
            </a:pPr>
            <a:r>
              <a:rPr lang="en-GB">
                <a:solidFill>
                  <a:srgbClr val="97467D"/>
                </a:solidFill>
              </a:rPr>
              <a:t>PREVENT CHILD LABOUR RELATED TO FSL AND ECONOMIC  PROGRAMMES </a:t>
            </a:r>
            <a:br>
              <a:rPr lang="en-GB" sz="3200">
                <a:solidFill>
                  <a:srgbClr val="B5E7FF"/>
                </a:solidFill>
              </a:rPr>
            </a:br>
            <a:endParaRPr sz="3400">
              <a:solidFill>
                <a:srgbClr val="97467D"/>
              </a:solidFill>
            </a:endParaRPr>
          </a:p>
        </p:txBody>
      </p:sp>
      <p:graphicFrame>
        <p:nvGraphicFramePr>
          <p:cNvPr id="409" name="Google Shape;409;p18"/>
          <p:cNvGraphicFramePr/>
          <p:nvPr>
            <p:extLst>
              <p:ext uri="{D42A27DB-BD31-4B8C-83A1-F6EECF244321}">
                <p14:modId xmlns:p14="http://schemas.microsoft.com/office/powerpoint/2010/main" val="2136422371"/>
              </p:ext>
            </p:extLst>
          </p:nvPr>
        </p:nvGraphicFramePr>
        <p:xfrm>
          <a:off x="393829" y="1310640"/>
          <a:ext cx="11403950" cy="5547420"/>
        </p:xfrm>
        <a:graphic>
          <a:graphicData uri="http://schemas.openxmlformats.org/drawingml/2006/table">
            <a:tbl>
              <a:tblPr firstRow="1" bandRow="1">
                <a:noFill/>
                <a:tableStyleId>{CE6485C6-648F-4A81-9685-E67094398B5B}</a:tableStyleId>
              </a:tblPr>
              <a:tblGrid>
                <a:gridCol w="4884750">
                  <a:extLst>
                    <a:ext uri="{9D8B030D-6E8A-4147-A177-3AD203B41FA5}">
                      <a16:colId xmlns:a16="http://schemas.microsoft.com/office/drawing/2014/main" val="20000"/>
                    </a:ext>
                  </a:extLst>
                </a:gridCol>
                <a:gridCol w="6519200">
                  <a:extLst>
                    <a:ext uri="{9D8B030D-6E8A-4147-A177-3AD203B41FA5}">
                      <a16:colId xmlns:a16="http://schemas.microsoft.com/office/drawing/2014/main" val="20001"/>
                    </a:ext>
                  </a:extLst>
                </a:gridCol>
              </a:tblGrid>
              <a:tr h="194375">
                <a:tc>
                  <a:txBody>
                    <a:bodyPr/>
                    <a:lstStyle/>
                    <a:p>
                      <a:pPr marL="0" marR="0" lvl="0" indent="0" algn="l" rtl="0">
                        <a:lnSpc>
                          <a:spcPct val="100000"/>
                        </a:lnSpc>
                        <a:spcBef>
                          <a:spcPts val="0"/>
                        </a:spcBef>
                        <a:spcAft>
                          <a:spcPts val="0"/>
                        </a:spcAft>
                        <a:buClr>
                          <a:schemeClr val="lt1"/>
                        </a:buClr>
                        <a:buSzPts val="2400"/>
                        <a:buFont typeface="Helvetica Neue"/>
                        <a:buNone/>
                      </a:pPr>
                      <a:r>
                        <a:rPr lang="en-GB" sz="2400" u="none" strike="noStrike" cap="none">
                          <a:solidFill>
                            <a:schemeClr val="lt1"/>
                          </a:solidFill>
                          <a:latin typeface="Helvetica Neue"/>
                          <a:ea typeface="Helvetica Neue"/>
                          <a:cs typeface="Helvetica Neue"/>
                          <a:sym typeface="Helvetica Neue"/>
                        </a:rPr>
                        <a:t>POTENTIAL NEGATIVE CONSEQUENCES</a:t>
                      </a:r>
                      <a:endParaRPr sz="24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latin typeface="Helvetica Neue"/>
                          <a:ea typeface="Helvetica Neue"/>
                          <a:cs typeface="Helvetica Neue"/>
                          <a:sym typeface="Helvetica Neue"/>
                        </a:rPr>
                        <a:t>POSSIBLE  PREVENTION AND MITIGATION MEASURES</a:t>
                      </a:r>
                      <a:endParaRPr sz="1400" u="none" strike="noStrike" cap="none"/>
                    </a:p>
                  </a:txBody>
                  <a:tcPr marL="91450" marR="91450" marT="45725" marB="45725"/>
                </a:tc>
                <a:extLst>
                  <a:ext uri="{0D108BD9-81ED-4DB2-BD59-A6C34878D82A}">
                    <a16:rowId xmlns:a16="http://schemas.microsoft.com/office/drawing/2014/main" val="10000"/>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Child labour associated with distributions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a:t>Alternative collector schemes; monitoring; regulate access to sites; referrals; </a:t>
                      </a:r>
                      <a:endParaRPr sz="1400" u="none" strike="noStrike" cap="none"/>
                    </a:p>
                  </a:txBody>
                  <a:tcPr marL="91450" marR="91450" marT="45725" marB="45725"/>
                </a:tc>
                <a:extLst>
                  <a:ext uri="{0D108BD9-81ED-4DB2-BD59-A6C34878D82A}">
                    <a16:rowId xmlns:a16="http://schemas.microsoft.com/office/drawing/2014/main" val="10001"/>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Children being pulled into child labour and domestic work when parents/adults participate in FSL programmes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dirty="0"/>
                        <a:t>Support access to education (child) care services, community support initiatives, referrals </a:t>
                      </a:r>
                      <a:endParaRPr sz="1400" u="none" strike="noStrike" cap="none" dirty="0"/>
                    </a:p>
                  </a:txBody>
                  <a:tcPr marL="91450" marR="91450" marT="45725" marB="45725"/>
                </a:tc>
                <a:extLst>
                  <a:ext uri="{0D108BD9-81ED-4DB2-BD59-A6C34878D82A}">
                    <a16:rowId xmlns:a16="http://schemas.microsoft.com/office/drawing/2014/main" val="10002"/>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Children participating in place of adults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dirty="0"/>
                        <a:t>Pre- and during age-verification of all participants to ensure children under the minimum age are not engaged, and that children above the minimum working age but under 18 are not involved in hazardous labour; monitoring; referrals</a:t>
                      </a:r>
                      <a:endParaRPr sz="1400" u="none" strike="noStrike" cap="none" dirty="0"/>
                    </a:p>
                  </a:txBody>
                  <a:tcPr marL="91450" marR="91450" marT="45725" marB="45725"/>
                </a:tc>
                <a:extLst>
                  <a:ext uri="{0D108BD9-81ED-4DB2-BD59-A6C34878D82A}">
                    <a16:rowId xmlns:a16="http://schemas.microsoft.com/office/drawing/2014/main" val="10003"/>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Hazardous work and conditions for adolescents above the minimum age for work</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dirty="0"/>
                        <a:t>Develop guidelines for workplace safety in consultation with adolescents and adults, workplace monitoring, age-verification, referrals </a:t>
                      </a:r>
                      <a:endParaRPr sz="1400" u="none" strike="noStrike" cap="none" dirty="0"/>
                    </a:p>
                  </a:txBody>
                  <a:tcPr marL="91450" marR="91450" marT="45725" marB="45725"/>
                </a:tc>
                <a:extLst>
                  <a:ext uri="{0D108BD9-81ED-4DB2-BD59-A6C34878D82A}">
                    <a16:rowId xmlns:a16="http://schemas.microsoft.com/office/drawing/2014/main" val="10004"/>
                  </a:ext>
                </a:extLst>
              </a:tr>
              <a:tr h="684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Children working in services and supply chains used by humanitarian organisations</a:t>
                      </a:r>
                      <a:r>
                        <a:rPr lang="en-GB" sz="2000" u="none" strike="noStrike" cap="none"/>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GB" sz="2000" u="none" strike="noStrike" cap="none" dirty="0"/>
                        <a:t>Identification and monitoring, safeguarding/PSEAH agreements and training, etc.</a:t>
                      </a:r>
                      <a:endParaRPr sz="14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3142240" y="277285"/>
            <a:ext cx="67977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ACTIVITY: GOOD PRACTICE, CHALLENGES &amp; SOLUTIONS</a:t>
            </a:r>
            <a:endParaRPr/>
          </a:p>
        </p:txBody>
      </p:sp>
      <p:sp>
        <p:nvSpPr>
          <p:cNvPr id="415" name="Google Shape;415;p19"/>
          <p:cNvSpPr txBox="1">
            <a:spLocks noGrp="1"/>
          </p:cNvSpPr>
          <p:nvPr>
            <p:ph type="body" idx="2"/>
          </p:nvPr>
        </p:nvSpPr>
        <p:spPr>
          <a:xfrm>
            <a:off x="656023" y="1690688"/>
            <a:ext cx="10879954" cy="48087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600"/>
              <a:buChar char="•"/>
            </a:pPr>
            <a:r>
              <a:rPr lang="en-GB" sz="2600" dirty="0"/>
              <a:t>In your group </a:t>
            </a:r>
            <a:r>
              <a:rPr lang="en-GB" sz="2400" dirty="0"/>
              <a:t>(CVA and CVA+, Agriculture, Small business support, Income generation, or Economic strengthening for adolescents): </a:t>
            </a:r>
            <a:endParaRPr dirty="0"/>
          </a:p>
          <a:p>
            <a:pPr marL="228600" lvl="0" indent="-228600" algn="l" rtl="0">
              <a:lnSpc>
                <a:spcPct val="90000"/>
              </a:lnSpc>
              <a:spcBef>
                <a:spcPts val="1000"/>
              </a:spcBef>
              <a:spcAft>
                <a:spcPts val="0"/>
              </a:spcAft>
              <a:buClr>
                <a:schemeClr val="accent2"/>
              </a:buClr>
              <a:buSzPts val="2600"/>
              <a:buChar char="•"/>
            </a:pPr>
            <a:r>
              <a:rPr lang="en-GB" sz="2600" dirty="0"/>
              <a:t>Review previous mapping, discuss and add any further FSL or ES support, activities, services, etc. that can be added. (10 mins).</a:t>
            </a:r>
            <a:endParaRPr dirty="0"/>
          </a:p>
          <a:p>
            <a:pPr marL="228600" lvl="0" indent="-228600" algn="l" rtl="0">
              <a:lnSpc>
                <a:spcPct val="90000"/>
              </a:lnSpc>
              <a:spcBef>
                <a:spcPts val="1000"/>
              </a:spcBef>
              <a:spcAft>
                <a:spcPts val="0"/>
              </a:spcAft>
              <a:buClr>
                <a:schemeClr val="accent2"/>
              </a:buClr>
              <a:buSzPts val="2600"/>
              <a:buChar char="•"/>
            </a:pPr>
            <a:r>
              <a:rPr lang="en-GB" sz="2600" dirty="0"/>
              <a:t>Identify and discuss available activities, support, services ,etc., which have good practice, face(d) significant challenges, have opportunities to develop good practice. Think about different aspects of programming </a:t>
            </a:r>
            <a:r>
              <a:rPr lang="en-GB" sz="2400" dirty="0"/>
              <a:t>(targeting, identification, outreach, how actions are tailored to at-risk or working children/households, etc.) </a:t>
            </a:r>
            <a:endParaRPr dirty="0"/>
          </a:p>
          <a:p>
            <a:pPr marL="228600" lvl="0" indent="-228600" algn="l" rtl="0">
              <a:lnSpc>
                <a:spcPct val="90000"/>
              </a:lnSpc>
              <a:spcBef>
                <a:spcPts val="1000"/>
              </a:spcBef>
              <a:spcAft>
                <a:spcPts val="0"/>
              </a:spcAft>
              <a:buClr>
                <a:schemeClr val="accent2"/>
              </a:buClr>
              <a:buSzPts val="2600"/>
              <a:buChar char="•"/>
            </a:pPr>
            <a:r>
              <a:rPr lang="en-GB" sz="2600" dirty="0"/>
              <a:t>Note good practices, challenges, and solutions. (20 minutes). </a:t>
            </a:r>
            <a:endParaRPr dirty="0"/>
          </a:p>
          <a:p>
            <a:pPr marL="228600" lvl="0" indent="-228600" algn="l" rtl="0">
              <a:lnSpc>
                <a:spcPct val="90000"/>
              </a:lnSpc>
              <a:spcBef>
                <a:spcPts val="1000"/>
              </a:spcBef>
              <a:spcAft>
                <a:spcPts val="0"/>
              </a:spcAft>
              <a:buClr>
                <a:schemeClr val="accent2"/>
              </a:buClr>
              <a:buSzPts val="2600"/>
              <a:buChar char="•"/>
            </a:pPr>
            <a:r>
              <a:rPr lang="en-GB" sz="2600" dirty="0"/>
              <a:t>Record your discussions and feedback in plenary.  </a:t>
            </a:r>
            <a:endParaRPr dirty="0"/>
          </a:p>
          <a:p>
            <a:pPr marL="228600" lvl="0" indent="-50800" algn="l" rtl="0">
              <a:lnSpc>
                <a:spcPct val="90000"/>
              </a:lnSpc>
              <a:spcBef>
                <a:spcPts val="1000"/>
              </a:spcBef>
              <a:spcAft>
                <a:spcPts val="0"/>
              </a:spcAft>
              <a:buClr>
                <a:schemeClr val="accent2"/>
              </a:buClr>
              <a:buSzPts val="2800"/>
              <a:buNone/>
            </a:pPr>
            <a:endParaRPr dirty="0"/>
          </a:p>
          <a:p>
            <a:pPr marL="228600" lvl="0" indent="-50800" algn="l" rtl="0">
              <a:lnSpc>
                <a:spcPct val="90000"/>
              </a:lnSpc>
              <a:spcBef>
                <a:spcPts val="1000"/>
              </a:spcBef>
              <a:spcAft>
                <a:spcPts val="0"/>
              </a:spcAft>
              <a:buClr>
                <a:schemeClr val="accent2"/>
              </a:buClr>
              <a:buSzPts val="2800"/>
              <a:buNone/>
            </a:pPr>
            <a:endParaRPr dirty="0"/>
          </a:p>
        </p:txBody>
      </p:sp>
      <p:pic>
        <p:nvPicPr>
          <p:cNvPr id="416" name="Google Shape;416;p19"/>
          <p:cNvPicPr preferRelativeResize="0"/>
          <p:nvPr/>
        </p:nvPicPr>
        <p:blipFill rotWithShape="1">
          <a:blip r:embed="rId3">
            <a:alphaModFix/>
          </a:blip>
          <a:srcRect/>
          <a:stretch/>
        </p:blipFill>
        <p:spPr>
          <a:xfrm>
            <a:off x="10070907" y="358537"/>
            <a:ext cx="1435100" cy="939800"/>
          </a:xfrm>
          <a:prstGeom prst="rect">
            <a:avLst/>
          </a:prstGeom>
          <a:noFill/>
          <a:ln>
            <a:noFill/>
          </a:ln>
        </p:spPr>
      </p:pic>
      <p:pic>
        <p:nvPicPr>
          <p:cNvPr id="417" name="Google Shape;417;p19" descr="Logo, company name&#10;&#10;Description automatically generated"/>
          <p:cNvPicPr preferRelativeResize="0"/>
          <p:nvPr/>
        </p:nvPicPr>
        <p:blipFill rotWithShape="1">
          <a:blip r:embed="rId4">
            <a:alphaModFix/>
          </a:blip>
          <a:srcRect/>
          <a:stretch/>
        </p:blipFill>
        <p:spPr>
          <a:xfrm>
            <a:off x="0" y="-16232"/>
            <a:ext cx="3011295" cy="26291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
          <p:cNvSpPr txBox="1">
            <a:spLocks noGrp="1"/>
          </p:cNvSpPr>
          <p:nvPr>
            <p:ph type="body" idx="1"/>
          </p:nvPr>
        </p:nvSpPr>
        <p:spPr>
          <a:xfrm>
            <a:off x="-76200" y="498390"/>
            <a:ext cx="12191999" cy="16378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GB" sz="4000"/>
              <a:t>SESSION 14: FOOD SECURITY AND LIVELIHOODS (FSL) TO PREVENT AND RESPOND TO CHILD LABOUR </a:t>
            </a:r>
            <a:endParaRPr/>
          </a:p>
        </p:txBody>
      </p:sp>
      <p:sp>
        <p:nvSpPr>
          <p:cNvPr id="242" name="Google Shape;242;p2"/>
          <p:cNvSpPr txBox="1">
            <a:spLocks noGrp="1"/>
          </p:cNvSpPr>
          <p:nvPr>
            <p:ph type="body" idx="2"/>
          </p:nvPr>
        </p:nvSpPr>
        <p:spPr>
          <a:xfrm>
            <a:off x="1285103" y="3051922"/>
            <a:ext cx="9786552" cy="16378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2400"/>
              <a:buNone/>
            </a:pPr>
            <a:r>
              <a:rPr lang="en-GB" b="1"/>
              <a:t> </a:t>
            </a:r>
            <a:endParaRPr sz="24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328046" y="459126"/>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3"/>
              </a:buClr>
              <a:buSzPct val="102857"/>
              <a:buFont typeface="Helvetica Neue"/>
              <a:buNone/>
            </a:pPr>
            <a:r>
              <a:rPr lang="en-GB" sz="3500"/>
              <a:t>FSL ENTRY POINTS AND PROGRAMMING MODELS </a:t>
            </a:r>
            <a:br>
              <a:rPr lang="en-GB"/>
            </a:br>
            <a:endParaRPr/>
          </a:p>
        </p:txBody>
      </p:sp>
      <p:sp>
        <p:nvSpPr>
          <p:cNvPr id="424" name="Google Shape;424;p20"/>
          <p:cNvSpPr txBox="1">
            <a:spLocks noGrp="1"/>
          </p:cNvSpPr>
          <p:nvPr>
            <p:ph type="body" idx="1"/>
          </p:nvPr>
        </p:nvSpPr>
        <p:spPr>
          <a:xfrm>
            <a:off x="656020" y="1784814"/>
            <a:ext cx="11535979" cy="7167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200"/>
              <a:buNone/>
            </a:pPr>
            <a:r>
              <a:rPr lang="en-GB"/>
              <a:t>FOOD SECURITY AND LIVELIHOODS FOR ADOLESCENTS</a:t>
            </a:r>
            <a:endParaRPr sz="2600"/>
          </a:p>
        </p:txBody>
      </p:sp>
      <p:sp>
        <p:nvSpPr>
          <p:cNvPr id="425" name="Google Shape;425;p20"/>
          <p:cNvSpPr txBox="1">
            <a:spLocks noGrp="1"/>
          </p:cNvSpPr>
          <p:nvPr>
            <p:ph type="body" idx="2"/>
          </p:nvPr>
        </p:nvSpPr>
        <p:spPr>
          <a:xfrm>
            <a:off x="328050" y="2390000"/>
            <a:ext cx="11535900" cy="5481000"/>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Clr>
                <a:schemeClr val="dk2"/>
              </a:buClr>
              <a:buSzPts val="2600"/>
              <a:buChar char="•"/>
            </a:pPr>
            <a:r>
              <a:rPr lang="en-GB" sz="2000" dirty="0">
                <a:solidFill>
                  <a:schemeClr val="dk2"/>
                </a:solidFill>
                <a:latin typeface="Helvetica Neue"/>
                <a:ea typeface="Helvetica Neue"/>
                <a:cs typeface="Helvetica Neue"/>
                <a:sym typeface="Helvetica Neue"/>
              </a:rPr>
              <a:t>Adolescents over 15 years can legally work in most countries; </a:t>
            </a:r>
            <a:r>
              <a:rPr lang="en-GB" sz="2000" b="1" dirty="0">
                <a:solidFill>
                  <a:schemeClr val="dk2"/>
                </a:solidFill>
                <a:latin typeface="Helvetica Neue"/>
                <a:ea typeface="Helvetica Neue"/>
                <a:cs typeface="Helvetica Neue"/>
                <a:sym typeface="Helvetica Neue"/>
              </a:rPr>
              <a:t>they must be protected from harm (e.g., hazardous work, abuse, violence, etc.)</a:t>
            </a:r>
            <a:r>
              <a:rPr lang="en-GB" sz="2000" dirty="0">
                <a:solidFill>
                  <a:schemeClr val="dk2"/>
                </a:solidFill>
                <a:latin typeface="Helvetica Neue"/>
                <a:ea typeface="Helvetica Neue"/>
                <a:cs typeface="Helvetica Neue"/>
                <a:sym typeface="Helvetica Neue"/>
              </a:rPr>
              <a:t> </a:t>
            </a:r>
            <a:endParaRPr dirty="0"/>
          </a:p>
          <a:p>
            <a:pPr marL="457200" lvl="0" indent="0" algn="l" rtl="0">
              <a:lnSpc>
                <a:spcPct val="80000"/>
              </a:lnSpc>
              <a:spcBef>
                <a:spcPts val="0"/>
              </a:spcBef>
              <a:spcAft>
                <a:spcPts val="0"/>
              </a:spcAft>
              <a:buSzPts val="2000"/>
              <a:buNone/>
            </a:pPr>
            <a:endParaRPr sz="2000" dirty="0">
              <a:solidFill>
                <a:schemeClr val="dk2"/>
              </a:solidFill>
              <a:latin typeface="Helvetica Neue"/>
              <a:ea typeface="Helvetica Neue"/>
              <a:cs typeface="Helvetica Neue"/>
              <a:sym typeface="Helvetica Neue"/>
            </a:endParaRPr>
          </a:p>
          <a:p>
            <a:pPr marL="285750" lvl="0" indent="-285750" algn="l" rtl="0">
              <a:lnSpc>
                <a:spcPct val="80000"/>
              </a:lnSpc>
              <a:spcBef>
                <a:spcPts val="0"/>
              </a:spcBef>
              <a:spcAft>
                <a:spcPts val="0"/>
              </a:spcAft>
              <a:buClr>
                <a:schemeClr val="dk2"/>
              </a:buClr>
              <a:buSzPts val="2600"/>
              <a:buChar char="•"/>
            </a:pPr>
            <a:r>
              <a:rPr lang="en-GB" sz="2000" b="1" dirty="0">
                <a:solidFill>
                  <a:schemeClr val="dk2"/>
                </a:solidFill>
                <a:latin typeface="Helvetica Neue"/>
                <a:ea typeface="Helvetica Neue"/>
                <a:cs typeface="Helvetica Neue"/>
                <a:sym typeface="Helvetica Neue"/>
              </a:rPr>
              <a:t>Key strategy: </a:t>
            </a:r>
            <a:r>
              <a:rPr lang="en-GB" sz="2000" dirty="0">
                <a:solidFill>
                  <a:schemeClr val="dk2"/>
                </a:solidFill>
                <a:latin typeface="Helvetica Neue"/>
                <a:ea typeface="Helvetica Neue"/>
                <a:cs typeface="Helvetica Neue"/>
                <a:sym typeface="Helvetica Neue"/>
              </a:rPr>
              <a:t>Untapped potential, often out of school, significant humanitarian needs, important skills to support transition into adulthood</a:t>
            </a:r>
            <a:r>
              <a:rPr lang="en-GB" sz="2000" dirty="0">
                <a:solidFill>
                  <a:schemeClr val="dk1"/>
                </a:solidFill>
                <a:latin typeface="Helvetica Neue"/>
                <a:ea typeface="Helvetica Neue"/>
                <a:cs typeface="Helvetica Neue"/>
                <a:sym typeface="Helvetica Neue"/>
              </a:rPr>
              <a:t>, </a:t>
            </a:r>
            <a:r>
              <a:rPr lang="en-GB" sz="2000" dirty="0">
                <a:solidFill>
                  <a:schemeClr val="dk2"/>
                </a:solidFill>
                <a:latin typeface="Helvetica Neue"/>
                <a:ea typeface="Helvetica Neue"/>
                <a:cs typeface="Helvetica Neue"/>
                <a:sym typeface="Helvetica Neue"/>
              </a:rPr>
              <a:t>suitable alternative when education is not feasible for adolescents unlikely to return to school </a:t>
            </a:r>
            <a:endParaRPr dirty="0"/>
          </a:p>
          <a:p>
            <a:pPr marL="285750" lvl="0" indent="-120650" algn="l" rtl="0">
              <a:lnSpc>
                <a:spcPct val="80000"/>
              </a:lnSpc>
              <a:spcBef>
                <a:spcPts val="0"/>
              </a:spcBef>
              <a:spcAft>
                <a:spcPts val="0"/>
              </a:spcAft>
              <a:buClr>
                <a:schemeClr val="dk2"/>
              </a:buClr>
              <a:buSzPts val="2600"/>
              <a:buNone/>
            </a:pPr>
            <a:endParaRPr sz="2000" dirty="0">
              <a:solidFill>
                <a:schemeClr val="dk2"/>
              </a:solidFill>
              <a:latin typeface="Helvetica Neue"/>
              <a:ea typeface="Helvetica Neue"/>
              <a:cs typeface="Helvetica Neue"/>
              <a:sym typeface="Helvetica Neue"/>
            </a:endParaRPr>
          </a:p>
          <a:p>
            <a:pPr marL="285750" lvl="0" indent="-285750" algn="l" rtl="0">
              <a:lnSpc>
                <a:spcPct val="80000"/>
              </a:lnSpc>
              <a:spcBef>
                <a:spcPts val="0"/>
              </a:spcBef>
              <a:spcAft>
                <a:spcPts val="0"/>
              </a:spcAft>
              <a:buClr>
                <a:schemeClr val="dk2"/>
              </a:buClr>
              <a:buSzPts val="2600"/>
              <a:buChar char="•"/>
            </a:pPr>
            <a:r>
              <a:rPr lang="en-GB" sz="2000" b="1" dirty="0">
                <a:solidFill>
                  <a:schemeClr val="dk2"/>
                </a:solidFill>
                <a:latin typeface="Helvetica Neue"/>
                <a:ea typeface="Helvetica Neue"/>
                <a:cs typeface="Helvetica Neue"/>
                <a:sym typeface="Helvetica Neue"/>
              </a:rPr>
              <a:t>Key Opportunities:</a:t>
            </a:r>
            <a:endParaRPr dirty="0"/>
          </a:p>
          <a:p>
            <a:pPr marL="914400" lvl="1" indent="-374650" algn="l" rtl="0">
              <a:lnSpc>
                <a:spcPct val="80000"/>
              </a:lnSpc>
              <a:spcBef>
                <a:spcPts val="500"/>
              </a:spcBef>
              <a:spcAft>
                <a:spcPts val="0"/>
              </a:spcAft>
              <a:buClr>
                <a:schemeClr val="dk2"/>
              </a:buClr>
              <a:buSzPts val="2300"/>
              <a:buFont typeface="Arial"/>
              <a:buChar char="○"/>
            </a:pPr>
            <a:r>
              <a:rPr lang="en-GB" sz="1700" dirty="0">
                <a:solidFill>
                  <a:schemeClr val="dk2"/>
                </a:solidFill>
                <a:latin typeface="Helvetica Neue"/>
                <a:ea typeface="Helvetica Neue"/>
                <a:cs typeface="Helvetica Neue"/>
                <a:sym typeface="Helvetica Neue"/>
              </a:rPr>
              <a:t>Safe and age-appropriate, context and coordination, gender equality, consultation and collaboration </a:t>
            </a:r>
            <a:endParaRPr sz="2100" dirty="0"/>
          </a:p>
          <a:p>
            <a:pPr marL="914400" lvl="1" indent="-374650" algn="l" rtl="0">
              <a:lnSpc>
                <a:spcPct val="80000"/>
              </a:lnSpc>
              <a:spcBef>
                <a:spcPts val="500"/>
              </a:spcBef>
              <a:spcAft>
                <a:spcPts val="0"/>
              </a:spcAft>
              <a:buClr>
                <a:schemeClr val="dk2"/>
              </a:buClr>
              <a:buSzPts val="2300"/>
              <a:buFont typeface="Arial"/>
              <a:buChar char="○"/>
            </a:pPr>
            <a:r>
              <a:rPr lang="en-GB" sz="1700" dirty="0">
                <a:solidFill>
                  <a:schemeClr val="dk2"/>
                </a:solidFill>
                <a:latin typeface="Helvetica Neue"/>
                <a:ea typeface="Helvetica Neue"/>
                <a:cs typeface="Helvetica Neue"/>
                <a:sym typeface="Helvetica Neue"/>
              </a:rPr>
              <a:t>Provide additional support to enrol, retain, complete programmes</a:t>
            </a:r>
            <a:endParaRPr sz="2100" dirty="0"/>
          </a:p>
          <a:p>
            <a:pPr marL="914400" lvl="1" indent="-374650" algn="l" rtl="0">
              <a:lnSpc>
                <a:spcPct val="80000"/>
              </a:lnSpc>
              <a:spcBef>
                <a:spcPts val="0"/>
              </a:spcBef>
              <a:spcAft>
                <a:spcPts val="0"/>
              </a:spcAft>
              <a:buClr>
                <a:schemeClr val="dk2"/>
              </a:buClr>
              <a:buSzPts val="2300"/>
              <a:buFont typeface="Arial"/>
              <a:buChar char="○"/>
            </a:pPr>
            <a:r>
              <a:rPr lang="en-GB" sz="1700" dirty="0">
                <a:solidFill>
                  <a:schemeClr val="dk2"/>
                </a:solidFill>
                <a:latin typeface="Helvetica Neue"/>
                <a:ea typeface="Helvetica Neue"/>
                <a:cs typeface="Helvetica Neue"/>
                <a:sym typeface="Helvetica Neue"/>
              </a:rPr>
              <a:t>Build programmes with learning and skill-building opportunities (apprenticeships, on-the-job training, life skills, literacy numeracy, OSH training, etc.)</a:t>
            </a:r>
            <a:endParaRPr sz="2100" dirty="0"/>
          </a:p>
          <a:p>
            <a:pPr marL="914400" lvl="1" indent="-374650" algn="l" rtl="0">
              <a:lnSpc>
                <a:spcPct val="80000"/>
              </a:lnSpc>
              <a:spcBef>
                <a:spcPts val="0"/>
              </a:spcBef>
              <a:spcAft>
                <a:spcPts val="0"/>
              </a:spcAft>
              <a:buClr>
                <a:schemeClr val="dk2"/>
              </a:buClr>
              <a:buSzPts val="2300"/>
              <a:buFont typeface="Arial"/>
              <a:buChar char="○"/>
            </a:pPr>
            <a:r>
              <a:rPr lang="en-GB" sz="1700" dirty="0">
                <a:solidFill>
                  <a:schemeClr val="dk2"/>
                </a:solidFill>
                <a:latin typeface="Helvetica Neue"/>
                <a:ea typeface="Helvetica Neue"/>
                <a:cs typeface="Helvetica Neue"/>
                <a:sym typeface="Helvetica Neue"/>
              </a:rPr>
              <a:t>Put in place key safeguards (age-verification, regulation, monitoring, access to learning, permits, documentation, referral pathways, etc.)  </a:t>
            </a:r>
            <a:endParaRPr sz="2100" dirty="0"/>
          </a:p>
          <a:p>
            <a:pPr marL="914400" lvl="1" indent="-374650" algn="l" rtl="0">
              <a:lnSpc>
                <a:spcPct val="80000"/>
              </a:lnSpc>
              <a:spcBef>
                <a:spcPts val="0"/>
              </a:spcBef>
              <a:spcAft>
                <a:spcPts val="0"/>
              </a:spcAft>
              <a:buClr>
                <a:schemeClr val="dk2"/>
              </a:buClr>
              <a:buSzPts val="2300"/>
              <a:buFont typeface="Arial"/>
              <a:buChar char="○"/>
            </a:pPr>
            <a:r>
              <a:rPr lang="en-GB" sz="1700" dirty="0">
                <a:solidFill>
                  <a:schemeClr val="dk2"/>
                </a:solidFill>
                <a:latin typeface="Helvetica Neue"/>
                <a:ea typeface="Helvetica Neue"/>
                <a:cs typeface="Helvetica Neue"/>
                <a:sym typeface="Helvetica Neue"/>
              </a:rPr>
              <a:t>Support safe working practices for legally working children through OSH (example: reduce exposure to pesticides)</a:t>
            </a:r>
            <a:endParaRPr sz="2100" dirty="0"/>
          </a:p>
          <a:p>
            <a:pPr marL="228600" lvl="0" indent="-50800" algn="l" rtl="0">
              <a:lnSpc>
                <a:spcPct val="90000"/>
              </a:lnSpc>
              <a:spcBef>
                <a:spcPts val="1000"/>
              </a:spcBef>
              <a:spcAft>
                <a:spcPts val="0"/>
              </a:spcAft>
              <a:buClr>
                <a:schemeClr val="accent1"/>
              </a:buClr>
              <a:buSzPts val="2800"/>
              <a:buNone/>
            </a:pPr>
            <a:endParaRPr dirty="0"/>
          </a:p>
        </p:txBody>
      </p:sp>
      <p:sp>
        <p:nvSpPr>
          <p:cNvPr id="426" name="Google Shape;426;p20"/>
          <p:cNvSpPr/>
          <p:nvPr/>
        </p:nvSpPr>
        <p:spPr>
          <a:xfrm>
            <a:off x="-1134140" y="2701265"/>
            <a:ext cx="60960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600"/>
              <a:buFont typeface="Arial"/>
              <a:buChar char="•"/>
            </a:pPr>
            <a:r>
              <a:rPr lang="en-GB" sz="1800" b="0" i="0" u="none" strike="noStrike" cap="none">
                <a:solidFill>
                  <a:schemeClr val="dk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1"/>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FSL ENTRY POINTS AND PROGRAMMING MODELS </a:t>
            </a:r>
            <a:br>
              <a:rPr lang="en-GB"/>
            </a:br>
            <a:endParaRPr/>
          </a:p>
        </p:txBody>
      </p:sp>
      <p:sp>
        <p:nvSpPr>
          <p:cNvPr id="432" name="Google Shape;432;p21"/>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sz="3200">
                <a:solidFill>
                  <a:srgbClr val="026794"/>
                </a:solidFill>
              </a:rPr>
              <a:t>AGRICULTURAL LIVELIHOODS </a:t>
            </a:r>
            <a:endParaRPr/>
          </a:p>
          <a:p>
            <a:pPr marL="0" lvl="0" indent="0" algn="l" rtl="0">
              <a:lnSpc>
                <a:spcPct val="90000"/>
              </a:lnSpc>
              <a:spcBef>
                <a:spcPts val="1000"/>
              </a:spcBef>
              <a:spcAft>
                <a:spcPts val="0"/>
              </a:spcAft>
              <a:buClr>
                <a:schemeClr val="accent1"/>
              </a:buClr>
              <a:buSzPts val="3000"/>
              <a:buNone/>
            </a:pPr>
            <a:endParaRPr sz="3000"/>
          </a:p>
        </p:txBody>
      </p:sp>
      <p:sp>
        <p:nvSpPr>
          <p:cNvPr id="433" name="Google Shape;433;p21"/>
          <p:cNvSpPr txBox="1">
            <a:spLocks noGrp="1"/>
          </p:cNvSpPr>
          <p:nvPr>
            <p:ph type="body" idx="2"/>
          </p:nvPr>
        </p:nvSpPr>
        <p:spPr>
          <a:xfrm>
            <a:off x="656020" y="2501520"/>
            <a:ext cx="10820015" cy="3729037"/>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12000"/>
              </a:lnSpc>
              <a:spcBef>
                <a:spcPts val="0"/>
              </a:spcBef>
              <a:spcAft>
                <a:spcPts val="0"/>
              </a:spcAft>
              <a:buClr>
                <a:schemeClr val="dk2"/>
              </a:buClr>
              <a:buSzPts val="2000"/>
              <a:buChar char="•"/>
            </a:pPr>
            <a:r>
              <a:rPr lang="en-GB" sz="2000" b="1" dirty="0">
                <a:solidFill>
                  <a:schemeClr val="dk2"/>
                </a:solidFill>
                <a:latin typeface="Helvetica Neue"/>
                <a:ea typeface="Helvetica Neue"/>
                <a:cs typeface="Helvetica Neue"/>
                <a:sym typeface="Helvetica Neue"/>
              </a:rPr>
              <a:t>Key strategy: </a:t>
            </a:r>
            <a:r>
              <a:rPr lang="en-GB" sz="2000" dirty="0">
                <a:solidFill>
                  <a:schemeClr val="dk2"/>
                </a:solidFill>
                <a:latin typeface="Helvetica Neue"/>
                <a:ea typeface="Helvetica Neue"/>
                <a:cs typeface="Helvetica Neue"/>
                <a:sym typeface="Helvetica Neue"/>
              </a:rPr>
              <a:t>Big risks, big potential. Agricultural programmes are not child labour neutral, their impact can be direct or indirect, positive or negative.</a:t>
            </a:r>
            <a:endParaRPr dirty="0"/>
          </a:p>
          <a:p>
            <a:pPr marL="228600" lvl="0" indent="-228600" algn="l" rtl="0">
              <a:lnSpc>
                <a:spcPct val="112000"/>
              </a:lnSpc>
              <a:spcBef>
                <a:spcPts val="0"/>
              </a:spcBef>
              <a:spcAft>
                <a:spcPts val="0"/>
              </a:spcAft>
              <a:buClr>
                <a:schemeClr val="dk2"/>
              </a:buClr>
              <a:buSzPts val="2000"/>
              <a:buChar char="•"/>
            </a:pPr>
            <a:r>
              <a:rPr lang="en-GB" sz="2000" b="1" dirty="0">
                <a:solidFill>
                  <a:schemeClr val="dk2"/>
                </a:solidFill>
                <a:latin typeface="Helvetica Neue"/>
                <a:ea typeface="Helvetica Neue"/>
                <a:cs typeface="Helvetica Neue"/>
                <a:sym typeface="Helvetica Neue"/>
              </a:rPr>
              <a:t>Key Opportunities:	</a:t>
            </a:r>
            <a:endParaRPr dirty="0"/>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dk2"/>
                </a:solidFill>
                <a:latin typeface="Helvetica Neue"/>
                <a:ea typeface="Helvetica Neue"/>
                <a:cs typeface="Helvetica Neue"/>
                <a:sym typeface="Helvetica Neue"/>
              </a:rPr>
              <a:t>Identify </a:t>
            </a:r>
            <a:r>
              <a:rPr lang="en-GB" sz="2000" dirty="0">
                <a:solidFill>
                  <a:schemeClr val="tx2">
                    <a:lumMod val="10000"/>
                  </a:schemeClr>
                </a:solidFill>
              </a:rPr>
              <a:t>and mitigate potential hazardous and heavy agriculture work by children </a:t>
            </a:r>
            <a:endParaRPr dirty="0">
              <a:solidFill>
                <a:schemeClr val="tx2">
                  <a:lumMod val="10000"/>
                </a:schemeClr>
              </a:solidFill>
            </a:endParaRPr>
          </a:p>
          <a:p>
            <a:pPr marL="831850" lvl="1" indent="-374650" algn="l" rtl="0">
              <a:lnSpc>
                <a:spcPct val="112000"/>
              </a:lnSpc>
              <a:spcBef>
                <a:spcPts val="0"/>
              </a:spcBef>
              <a:spcAft>
                <a:spcPts val="0"/>
              </a:spcAft>
              <a:buClr>
                <a:schemeClr val="dk1"/>
              </a:buClr>
              <a:buSzPts val="2000"/>
              <a:buFont typeface="Courier New"/>
              <a:buChar char="o"/>
            </a:pPr>
            <a:r>
              <a:rPr lang="en-GB" sz="2000" dirty="0">
                <a:solidFill>
                  <a:schemeClr val="tx2">
                    <a:lumMod val="10000"/>
                  </a:schemeClr>
                </a:solidFill>
              </a:rPr>
              <a:t>Develop programmes which promote safe agricultural livelihoods for caregivers/adolescents:</a:t>
            </a:r>
            <a:endParaRPr dirty="0">
              <a:solidFill>
                <a:schemeClr val="tx2">
                  <a:lumMod val="10000"/>
                </a:schemeClr>
              </a:solidFill>
            </a:endParaRPr>
          </a:p>
          <a:p>
            <a:pPr marL="1143000" lvl="2" indent="-228600" algn="l" rtl="0">
              <a:lnSpc>
                <a:spcPct val="112000"/>
              </a:lnSpc>
              <a:spcBef>
                <a:spcPts val="0"/>
              </a:spcBef>
              <a:spcAft>
                <a:spcPts val="0"/>
              </a:spcAft>
              <a:buClr>
                <a:schemeClr val="dk1"/>
              </a:buClr>
              <a:buSzPts val="1600"/>
              <a:buFont typeface="Noto Sans Symbols"/>
              <a:buChar char="▪"/>
            </a:pPr>
            <a:r>
              <a:rPr lang="en-GB" sz="1600" dirty="0">
                <a:solidFill>
                  <a:schemeClr val="tx2">
                    <a:lumMod val="10000"/>
                  </a:schemeClr>
                </a:solidFill>
              </a:rPr>
              <a:t>Community livelihood projects </a:t>
            </a:r>
            <a:endParaRPr dirty="0">
              <a:solidFill>
                <a:schemeClr val="tx2">
                  <a:lumMod val="10000"/>
                </a:schemeClr>
              </a:solidFill>
            </a:endParaRPr>
          </a:p>
          <a:p>
            <a:pPr marL="1143000" lvl="2" indent="-228600" algn="l" rtl="0">
              <a:lnSpc>
                <a:spcPct val="112000"/>
              </a:lnSpc>
              <a:spcBef>
                <a:spcPts val="0"/>
              </a:spcBef>
              <a:spcAft>
                <a:spcPts val="0"/>
              </a:spcAft>
              <a:buClr>
                <a:schemeClr val="dk1"/>
              </a:buClr>
              <a:buSzPts val="1600"/>
              <a:buFont typeface="Noto Sans Symbols"/>
              <a:buChar char="▪"/>
            </a:pPr>
            <a:r>
              <a:rPr lang="en-GB" sz="1600" dirty="0">
                <a:solidFill>
                  <a:schemeClr val="tx2">
                    <a:lumMod val="10000"/>
                  </a:schemeClr>
                </a:solidFill>
              </a:rPr>
              <a:t>Junior Farmer Field and Life School (JFFLS)</a:t>
            </a:r>
            <a:endParaRPr dirty="0">
              <a:solidFill>
                <a:schemeClr val="tx2">
                  <a:lumMod val="10000"/>
                </a:schemeClr>
              </a:solidFill>
            </a:endParaRPr>
          </a:p>
          <a:p>
            <a:pPr marL="1143000" lvl="2" indent="-228600" algn="l" rtl="0">
              <a:lnSpc>
                <a:spcPct val="112000"/>
              </a:lnSpc>
              <a:spcBef>
                <a:spcPts val="0"/>
              </a:spcBef>
              <a:spcAft>
                <a:spcPts val="0"/>
              </a:spcAft>
              <a:buClr>
                <a:schemeClr val="dk1"/>
              </a:buClr>
              <a:buSzPts val="1600"/>
              <a:buFont typeface="Noto Sans Symbols"/>
              <a:buChar char="▪"/>
            </a:pPr>
            <a:r>
              <a:rPr lang="en-GB" sz="1600" dirty="0">
                <a:solidFill>
                  <a:schemeClr val="tx2">
                    <a:lumMod val="10000"/>
                  </a:schemeClr>
                </a:solidFill>
              </a:rPr>
              <a:t>Targeted support for households/agricultural systems to cope with shocks, build resilience, restore production and assets   </a:t>
            </a:r>
            <a:endParaRPr dirty="0">
              <a:solidFill>
                <a:schemeClr val="tx2">
                  <a:lumMod val="10000"/>
                </a:schemeClr>
              </a:solidFill>
            </a:endParaRPr>
          </a:p>
          <a:p>
            <a:pPr marL="1143000" lvl="2" indent="-228600" algn="l" rtl="0">
              <a:lnSpc>
                <a:spcPct val="112000"/>
              </a:lnSpc>
              <a:spcBef>
                <a:spcPts val="0"/>
              </a:spcBef>
              <a:spcAft>
                <a:spcPts val="0"/>
              </a:spcAft>
              <a:buClr>
                <a:schemeClr val="dk1"/>
              </a:buClr>
              <a:buSzPts val="1600"/>
              <a:buFont typeface="Noto Sans Symbols"/>
              <a:buChar char="▪"/>
            </a:pPr>
            <a:r>
              <a:rPr lang="en-GB" sz="1600" dirty="0">
                <a:solidFill>
                  <a:schemeClr val="tx2">
                    <a:lumMod val="10000"/>
                  </a:schemeClr>
                </a:solidFill>
              </a:rPr>
              <a:t>Rural infrastructure</a:t>
            </a:r>
            <a:endParaRPr dirty="0">
              <a:solidFill>
                <a:schemeClr val="tx2">
                  <a:lumMod val="10000"/>
                </a:schemeClr>
              </a:solidFill>
            </a:endParaRPr>
          </a:p>
          <a:p>
            <a:pPr marL="831850" lvl="1" indent="-374650" algn="l" rtl="0">
              <a:lnSpc>
                <a:spcPct val="112000"/>
              </a:lnSpc>
              <a:spcBef>
                <a:spcPts val="0"/>
              </a:spcBef>
              <a:spcAft>
                <a:spcPts val="0"/>
              </a:spcAft>
              <a:buClr>
                <a:schemeClr val="dk1"/>
              </a:buClr>
              <a:buSzPts val="2000"/>
              <a:buFont typeface="Courier New"/>
              <a:buChar char="o"/>
            </a:pPr>
            <a:r>
              <a:rPr lang="en-GB" sz="2000" dirty="0">
                <a:solidFill>
                  <a:schemeClr val="tx2">
                    <a:lumMod val="10000"/>
                  </a:schemeClr>
                </a:solidFill>
              </a:rPr>
              <a:t>Develop practical guidance and awareness on age-appropriate and safe agricultural work for children</a:t>
            </a:r>
            <a:endParaRPr dirty="0">
              <a:solidFill>
                <a:schemeClr val="tx2">
                  <a:lumMod val="10000"/>
                </a:schemeClr>
              </a:solidFill>
            </a:endParaRPr>
          </a:p>
          <a:p>
            <a:pPr marL="831850" lvl="1" indent="-247650" algn="l" rtl="0">
              <a:lnSpc>
                <a:spcPct val="112000"/>
              </a:lnSpc>
              <a:spcBef>
                <a:spcPts val="0"/>
              </a:spcBef>
              <a:spcAft>
                <a:spcPts val="0"/>
              </a:spcAft>
              <a:buClr>
                <a:schemeClr val="dk1"/>
              </a:buClr>
              <a:buSzPts val="2000"/>
              <a:buFont typeface="Courier New"/>
              <a:buNone/>
            </a:pPr>
            <a:endParaRPr sz="2000" dirty="0"/>
          </a:p>
        </p:txBody>
      </p:sp>
      <p:sp>
        <p:nvSpPr>
          <p:cNvPr id="434" name="Google Shape;434;p21"/>
          <p:cNvSpPr/>
          <p:nvPr/>
        </p:nvSpPr>
        <p:spPr>
          <a:xfrm>
            <a:off x="-1134140" y="2701265"/>
            <a:ext cx="60960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600"/>
              <a:buFont typeface="Arial"/>
              <a:buChar char="•"/>
            </a:pPr>
            <a:r>
              <a:rPr lang="en-GB" sz="1800" b="0" i="0" u="none" strike="noStrike" cap="none">
                <a:solidFill>
                  <a:schemeClr val="dk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2"/>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dirty="0"/>
              <a:t>FSL ENTRY POINTS AND PROGRAMMING MODELS </a:t>
            </a:r>
            <a:br>
              <a:rPr lang="en-GB" dirty="0"/>
            </a:br>
            <a:endParaRPr dirty="0"/>
          </a:p>
        </p:txBody>
      </p:sp>
      <p:sp>
        <p:nvSpPr>
          <p:cNvPr id="440" name="Google Shape;440;p22"/>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200"/>
              <a:buNone/>
            </a:pPr>
            <a:r>
              <a:rPr lang="en-GB" dirty="0"/>
              <a:t>EMPLOYMENT, SMALL BUSINESSES, AND MARKET ACCESS </a:t>
            </a:r>
            <a:endParaRPr sz="2400" dirty="0"/>
          </a:p>
        </p:txBody>
      </p:sp>
      <p:sp>
        <p:nvSpPr>
          <p:cNvPr id="441" name="Google Shape;441;p22"/>
          <p:cNvSpPr txBox="1">
            <a:spLocks noGrp="1"/>
          </p:cNvSpPr>
          <p:nvPr>
            <p:ph type="body" idx="2"/>
          </p:nvPr>
        </p:nvSpPr>
        <p:spPr>
          <a:xfrm>
            <a:off x="685994" y="2416206"/>
            <a:ext cx="10981749" cy="4021170"/>
          </a:xfrm>
          <a:prstGeom prst="rect">
            <a:avLst/>
          </a:prstGeom>
          <a:noFill/>
          <a:ln>
            <a:noFill/>
          </a:ln>
        </p:spPr>
        <p:txBody>
          <a:bodyPr spcFirstLastPara="1" wrap="square" lIns="91425" tIns="45700" rIns="91425" bIns="45700" anchor="t" anchorCtr="0">
            <a:normAutofit fontScale="92500" lnSpcReduction="20000"/>
          </a:bodyPr>
          <a:lstStyle/>
          <a:p>
            <a:pPr marL="285750" lvl="0" indent="-254040" algn="l" rtl="0">
              <a:lnSpc>
                <a:spcPct val="120000"/>
              </a:lnSpc>
              <a:spcBef>
                <a:spcPts val="0"/>
              </a:spcBef>
              <a:spcAft>
                <a:spcPts val="0"/>
              </a:spcAft>
              <a:buClr>
                <a:schemeClr val="dk2"/>
              </a:buClr>
              <a:buSzPct val="124990"/>
              <a:buChar char="•"/>
            </a:pPr>
            <a:r>
              <a:rPr lang="en-GB" sz="2400" b="1" dirty="0">
                <a:solidFill>
                  <a:schemeClr val="dk2"/>
                </a:solidFill>
                <a:latin typeface="Helvetica Neue"/>
                <a:ea typeface="Helvetica Neue"/>
                <a:cs typeface="Helvetica Neue"/>
                <a:sym typeface="Helvetica Neue"/>
              </a:rPr>
              <a:t>Key strategy: </a:t>
            </a:r>
            <a:r>
              <a:rPr lang="en-GB" sz="2400" dirty="0">
                <a:solidFill>
                  <a:schemeClr val="dk2"/>
                </a:solidFill>
                <a:latin typeface="Helvetica Neue"/>
                <a:ea typeface="Helvetica Neue"/>
                <a:cs typeface="Helvetica Neue"/>
                <a:sym typeface="Helvetica Neue"/>
              </a:rPr>
              <a:t>Strengthen access to the labour market and decent work, work with employers, address child labour, and reduce harm for children in the workplace. </a:t>
            </a:r>
            <a:endParaRPr sz="3200" dirty="0"/>
          </a:p>
          <a:p>
            <a:pPr marL="285750" lvl="0" indent="-254040" algn="l" rtl="0">
              <a:lnSpc>
                <a:spcPct val="80000"/>
              </a:lnSpc>
              <a:spcBef>
                <a:spcPts val="600"/>
              </a:spcBef>
              <a:spcAft>
                <a:spcPts val="0"/>
              </a:spcAft>
              <a:buClr>
                <a:schemeClr val="dk2"/>
              </a:buClr>
              <a:buSzPct val="124990"/>
              <a:buChar char="•"/>
            </a:pPr>
            <a:r>
              <a:rPr lang="en-GB" sz="2400" b="1" dirty="0">
                <a:solidFill>
                  <a:schemeClr val="dk2"/>
                </a:solidFill>
                <a:latin typeface="Helvetica Neue"/>
                <a:ea typeface="Helvetica Neue"/>
                <a:cs typeface="Helvetica Neue"/>
                <a:sym typeface="Helvetica Neue"/>
              </a:rPr>
              <a:t>Key opportunities:</a:t>
            </a:r>
            <a:endParaRPr sz="3200" dirty="0"/>
          </a:p>
          <a:p>
            <a:pPr marL="831850" lvl="1" indent="-354370" algn="l" rtl="0">
              <a:lnSpc>
                <a:spcPct val="112000"/>
              </a:lnSpc>
              <a:spcBef>
                <a:spcPts val="600"/>
              </a:spcBef>
              <a:spcAft>
                <a:spcPts val="0"/>
              </a:spcAft>
              <a:buClr>
                <a:schemeClr val="dk2"/>
              </a:buClr>
              <a:buSzPct val="100000"/>
              <a:buFont typeface="Courier New"/>
              <a:buChar char="o"/>
            </a:pPr>
            <a:r>
              <a:rPr lang="en-GB" sz="2400" dirty="0">
                <a:solidFill>
                  <a:schemeClr val="dk2"/>
                </a:solidFill>
                <a:latin typeface="Helvetica Neue"/>
                <a:ea typeface="Helvetica Neue"/>
                <a:cs typeface="Helvetica Neue"/>
                <a:sym typeface="Helvetica Neue"/>
              </a:rPr>
              <a:t>In employment programmes, provide decent work and living wage</a:t>
            </a:r>
            <a:endParaRPr sz="2800" dirty="0"/>
          </a:p>
          <a:p>
            <a:pPr marL="831850" lvl="1" indent="-354370" algn="l" rtl="0">
              <a:lnSpc>
                <a:spcPct val="112000"/>
              </a:lnSpc>
              <a:spcBef>
                <a:spcPts val="0"/>
              </a:spcBef>
              <a:spcAft>
                <a:spcPts val="0"/>
              </a:spcAft>
              <a:buClr>
                <a:schemeClr val="dk2"/>
              </a:buClr>
              <a:buSzPct val="100000"/>
              <a:buFont typeface="Courier New"/>
              <a:buChar char="o"/>
            </a:pPr>
            <a:r>
              <a:rPr lang="en-GB" sz="2400" dirty="0">
                <a:solidFill>
                  <a:schemeClr val="dk2"/>
                </a:solidFill>
              </a:rPr>
              <a:t>Help expand local, commercial, and labour markets to increase opportunities in communities and households with elevated child labour risk factors</a:t>
            </a:r>
            <a:endParaRPr sz="2800" dirty="0"/>
          </a:p>
          <a:p>
            <a:pPr marL="831850" lvl="1" indent="-354370" algn="l" rtl="0">
              <a:lnSpc>
                <a:spcPct val="112000"/>
              </a:lnSpc>
              <a:spcBef>
                <a:spcPts val="0"/>
              </a:spcBef>
              <a:spcAft>
                <a:spcPts val="0"/>
              </a:spcAft>
              <a:buClr>
                <a:schemeClr val="dk2"/>
              </a:buClr>
              <a:buSzPct val="100000"/>
              <a:buFont typeface="Courier New"/>
              <a:buChar char="o"/>
            </a:pPr>
            <a:r>
              <a:rPr lang="en-GB" sz="2400" dirty="0">
                <a:solidFill>
                  <a:schemeClr val="dk2"/>
                </a:solidFill>
              </a:rPr>
              <a:t>Work with local employment services and government actors (advocacy, access,  awareness raising, targeted industries)</a:t>
            </a:r>
            <a:endParaRPr sz="2800" dirty="0"/>
          </a:p>
          <a:p>
            <a:pPr marL="831850" lvl="1" indent="-354370" algn="l" rtl="0">
              <a:lnSpc>
                <a:spcPct val="112000"/>
              </a:lnSpc>
              <a:spcBef>
                <a:spcPts val="0"/>
              </a:spcBef>
              <a:spcAft>
                <a:spcPts val="0"/>
              </a:spcAft>
              <a:buClr>
                <a:schemeClr val="dk2"/>
              </a:buClr>
              <a:buSzPct val="100000"/>
              <a:buFont typeface="Courier New"/>
              <a:buChar char="o"/>
            </a:pPr>
            <a:r>
              <a:rPr lang="en-GB" sz="2400" dirty="0">
                <a:solidFill>
                  <a:schemeClr val="dk2"/>
                </a:solidFill>
              </a:rPr>
              <a:t>Work with employers (improving working conditions, adolescents above working age, remove children from harmful work)</a:t>
            </a:r>
            <a:endParaRPr sz="2800" dirty="0"/>
          </a:p>
          <a:p>
            <a:pPr marL="831850" lvl="1" indent="-354370" algn="l" rtl="0">
              <a:lnSpc>
                <a:spcPct val="112000"/>
              </a:lnSpc>
              <a:spcBef>
                <a:spcPts val="0"/>
              </a:spcBef>
              <a:spcAft>
                <a:spcPts val="0"/>
              </a:spcAft>
              <a:buClr>
                <a:schemeClr val="dk2"/>
              </a:buClr>
              <a:buSzPct val="100000"/>
              <a:buFont typeface="Courier New"/>
              <a:buChar char="o"/>
            </a:pPr>
            <a:r>
              <a:rPr lang="en-GB" sz="2400" dirty="0">
                <a:solidFill>
                  <a:schemeClr val="dk2"/>
                </a:solidFill>
              </a:rPr>
              <a:t>Social dialogue, workers’ unions, employers’ organisations, business platforms </a:t>
            </a:r>
            <a:endParaRPr sz="2800" dirty="0"/>
          </a:p>
          <a:p>
            <a:pPr marL="831850" lvl="1" indent="-354370" algn="l" rtl="0">
              <a:lnSpc>
                <a:spcPct val="112000"/>
              </a:lnSpc>
              <a:spcBef>
                <a:spcPts val="0"/>
              </a:spcBef>
              <a:spcAft>
                <a:spcPts val="0"/>
              </a:spcAft>
              <a:buClr>
                <a:schemeClr val="dk2"/>
              </a:buClr>
              <a:buSzPct val="100000"/>
              <a:buFont typeface="Courier New"/>
              <a:buChar char="o"/>
            </a:pPr>
            <a:r>
              <a:rPr lang="en-GB" sz="2400" dirty="0">
                <a:solidFill>
                  <a:schemeClr val="dk2"/>
                </a:solidFill>
              </a:rPr>
              <a:t>Layer employment strategies with other assistance for at-risk families  </a:t>
            </a:r>
            <a:endParaRPr sz="2800" dirty="0"/>
          </a:p>
          <a:p>
            <a:pPr marL="831850" lvl="1" indent="-247650" algn="l" rtl="0">
              <a:lnSpc>
                <a:spcPct val="112000"/>
              </a:lnSpc>
              <a:spcBef>
                <a:spcPts val="0"/>
              </a:spcBef>
              <a:spcAft>
                <a:spcPts val="0"/>
              </a:spcAft>
              <a:buClr>
                <a:schemeClr val="dk1"/>
              </a:buClr>
              <a:buSzPct val="83301"/>
              <a:buFont typeface="Courier New"/>
              <a:buNone/>
            </a:pPr>
            <a:endParaRPr sz="2400" dirty="0">
              <a:solidFill>
                <a:schemeClr val="dk2"/>
              </a:solidFill>
            </a:endParaRPr>
          </a:p>
          <a:p>
            <a:pPr marL="831850" lvl="1" indent="-247650" algn="l" rtl="0">
              <a:lnSpc>
                <a:spcPct val="112000"/>
              </a:lnSpc>
              <a:spcBef>
                <a:spcPts val="0"/>
              </a:spcBef>
              <a:spcAft>
                <a:spcPts val="0"/>
              </a:spcAft>
              <a:buClr>
                <a:schemeClr val="dk1"/>
              </a:buClr>
              <a:buSzPct val="100000"/>
              <a:buFont typeface="Courier New"/>
              <a:buNone/>
            </a:pPr>
            <a:endParaRPr sz="2000" b="1" dirty="0">
              <a:solidFill>
                <a:schemeClr val="dk2"/>
              </a:solidFill>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1"/>
              </a:buClr>
              <a:buSzPct val="1000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FSL ENTRY POINTS AND PROGRAMMING MODELS </a:t>
            </a:r>
            <a:br>
              <a:rPr lang="en-GB"/>
            </a:br>
            <a:endParaRPr/>
          </a:p>
        </p:txBody>
      </p:sp>
      <p:sp>
        <p:nvSpPr>
          <p:cNvPr id="447" name="Google Shape;447;p23"/>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200"/>
              <a:buNone/>
            </a:pPr>
            <a:r>
              <a:rPr lang="en-GB" sz="3200"/>
              <a:t>CASH AND VOUCHER ASSISTANCE (CVA) </a:t>
            </a:r>
            <a:endParaRPr/>
          </a:p>
        </p:txBody>
      </p:sp>
      <p:sp>
        <p:nvSpPr>
          <p:cNvPr id="448" name="Google Shape;448;p23"/>
          <p:cNvSpPr txBox="1">
            <a:spLocks noGrp="1"/>
          </p:cNvSpPr>
          <p:nvPr>
            <p:ph type="body" idx="2"/>
          </p:nvPr>
        </p:nvSpPr>
        <p:spPr>
          <a:xfrm>
            <a:off x="656019" y="2234787"/>
            <a:ext cx="10820015" cy="424338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2"/>
              </a:buClr>
              <a:buSzPts val="2600"/>
              <a:buNone/>
            </a:pPr>
            <a:endParaRPr sz="2000" dirty="0">
              <a:solidFill>
                <a:schemeClr val="dk2"/>
              </a:solidFill>
              <a:latin typeface="Helvetica Neue"/>
              <a:ea typeface="Helvetica Neue"/>
              <a:cs typeface="Helvetica Neue"/>
              <a:sym typeface="Helvetica Neue"/>
            </a:endParaRPr>
          </a:p>
          <a:p>
            <a:pPr marL="285750" lvl="0" indent="-285750" algn="l" rtl="0">
              <a:lnSpc>
                <a:spcPct val="80000"/>
              </a:lnSpc>
              <a:spcBef>
                <a:spcPts val="600"/>
              </a:spcBef>
              <a:spcAft>
                <a:spcPts val="0"/>
              </a:spcAft>
              <a:buClr>
                <a:schemeClr val="dk2"/>
              </a:buClr>
              <a:buSzPts val="2600"/>
              <a:buChar char="•"/>
            </a:pPr>
            <a:r>
              <a:rPr lang="en-GB" sz="2000" b="1" dirty="0">
                <a:solidFill>
                  <a:schemeClr val="dk2"/>
                </a:solidFill>
                <a:latin typeface="Helvetica Neue"/>
                <a:ea typeface="Helvetica Neue"/>
                <a:cs typeface="Helvetica Neue"/>
                <a:sym typeface="Helvetica Neue"/>
              </a:rPr>
              <a:t>Key strategy: </a:t>
            </a:r>
            <a:r>
              <a:rPr lang="en-GB" sz="2000" dirty="0">
                <a:solidFill>
                  <a:schemeClr val="tx2">
                    <a:lumMod val="10000"/>
                  </a:schemeClr>
                </a:solidFill>
                <a:latin typeface="Helvetica Neue"/>
                <a:ea typeface="Helvetica Neue"/>
                <a:cs typeface="Helvetica Neue"/>
                <a:sym typeface="Helvetica Neue"/>
              </a:rPr>
              <a:t>Greater choice, dignity, support local markets. Emerging evidence it </a:t>
            </a:r>
            <a:r>
              <a:rPr lang="en-GB" sz="2000" dirty="0">
                <a:solidFill>
                  <a:schemeClr val="tx2">
                    <a:lumMod val="10000"/>
                  </a:schemeClr>
                </a:solidFill>
              </a:rPr>
              <a:t>reduces children’s participation in paid and unpaid CL/WFCL, deliberate family separation, and increases school enrolment and attendance. </a:t>
            </a:r>
            <a:endParaRPr dirty="0">
              <a:solidFill>
                <a:schemeClr val="tx2">
                  <a:lumMod val="10000"/>
                </a:schemeClr>
              </a:solidFill>
            </a:endParaRPr>
          </a:p>
          <a:p>
            <a:pPr marL="285750" lvl="0" indent="-285750" algn="l" rtl="0">
              <a:lnSpc>
                <a:spcPct val="80000"/>
              </a:lnSpc>
              <a:spcBef>
                <a:spcPts val="600"/>
              </a:spcBef>
              <a:spcAft>
                <a:spcPts val="0"/>
              </a:spcAft>
              <a:buClr>
                <a:schemeClr val="dk2"/>
              </a:buClr>
              <a:buSzPts val="2600"/>
              <a:buChar char="•"/>
            </a:pPr>
            <a:r>
              <a:rPr lang="en-GB" sz="2000" b="1" dirty="0">
                <a:solidFill>
                  <a:schemeClr val="tx2">
                    <a:lumMod val="10000"/>
                  </a:schemeClr>
                </a:solidFill>
                <a:latin typeface="Helvetica Neue"/>
                <a:ea typeface="Helvetica Neue"/>
                <a:cs typeface="Helvetica Neue"/>
                <a:sym typeface="Helvetica Neue"/>
              </a:rPr>
              <a:t>Key opportunities:</a:t>
            </a:r>
            <a:endParaRPr dirty="0">
              <a:solidFill>
                <a:schemeClr val="tx2">
                  <a:lumMod val="10000"/>
                </a:schemeClr>
              </a:solidFill>
            </a:endParaRPr>
          </a:p>
          <a:p>
            <a:pPr marL="831850" lvl="1" indent="-374650" algn="l" rtl="0">
              <a:lnSpc>
                <a:spcPct val="112000"/>
              </a:lnSpc>
              <a:spcBef>
                <a:spcPts val="600"/>
              </a:spcBef>
              <a:spcAft>
                <a:spcPts val="0"/>
              </a:spcAft>
              <a:buClr>
                <a:schemeClr val="dk2"/>
              </a:buClr>
              <a:buSzPts val="2000"/>
              <a:buFont typeface="Courier New"/>
              <a:buChar char="o"/>
            </a:pPr>
            <a:r>
              <a:rPr lang="en-GB" sz="2000" dirty="0">
                <a:solidFill>
                  <a:schemeClr val="tx2">
                    <a:lumMod val="10000"/>
                  </a:schemeClr>
                </a:solidFill>
                <a:latin typeface="Helvetica Neue"/>
                <a:ea typeface="Helvetica Neue"/>
                <a:cs typeface="Helvetica Neue"/>
                <a:sym typeface="Helvetica Neue"/>
              </a:rPr>
              <a:t>Support at-risk households/communities access to existing CVA  </a:t>
            </a:r>
            <a:endParaRPr dirty="0">
              <a:solidFill>
                <a:schemeClr val="tx2">
                  <a:lumMod val="10000"/>
                </a:schemeClr>
              </a:solidFill>
            </a:endParaRPr>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tx2">
                    <a:lumMod val="10000"/>
                  </a:schemeClr>
                </a:solidFill>
                <a:latin typeface="Helvetica Neue"/>
                <a:ea typeface="Helvetica Neue"/>
                <a:cs typeface="Helvetica Neue"/>
                <a:sym typeface="Helvetica Neue"/>
              </a:rPr>
              <a:t>Coordination with </a:t>
            </a:r>
            <a:r>
              <a:rPr lang="en-GB" sz="2000" dirty="0">
                <a:solidFill>
                  <a:schemeClr val="tx2">
                    <a:lumMod val="10000"/>
                  </a:schemeClr>
                </a:solidFill>
              </a:rPr>
              <a:t>Cash Working Group</a:t>
            </a:r>
            <a:endParaRPr dirty="0">
              <a:solidFill>
                <a:schemeClr val="tx2">
                  <a:lumMod val="10000"/>
                </a:schemeClr>
              </a:solidFill>
            </a:endParaRPr>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tx2">
                    <a:lumMod val="10000"/>
                  </a:schemeClr>
                </a:solidFill>
                <a:latin typeface="Helvetica Neue"/>
                <a:ea typeface="Helvetica Neue"/>
                <a:cs typeface="Helvetica Neue"/>
                <a:sym typeface="Helvetica Neue"/>
              </a:rPr>
              <a:t>Ensure CVA targeting does not form a pull factor for child labour </a:t>
            </a:r>
            <a:endParaRPr dirty="0">
              <a:solidFill>
                <a:schemeClr val="tx2">
                  <a:lumMod val="10000"/>
                </a:schemeClr>
              </a:solidFill>
            </a:endParaRPr>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tx2">
                    <a:lumMod val="10000"/>
                  </a:schemeClr>
                </a:solidFill>
                <a:latin typeface="Helvetica Neue"/>
                <a:ea typeface="Helvetica Neue"/>
                <a:cs typeface="Helvetica Neue"/>
                <a:sym typeface="Helvetica Neue"/>
              </a:rPr>
              <a:t>Design Cash Plus + </a:t>
            </a:r>
            <a:endParaRPr dirty="0">
              <a:solidFill>
                <a:schemeClr val="tx2">
                  <a:lumMod val="10000"/>
                </a:schemeClr>
              </a:solidFill>
            </a:endParaRPr>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tx2">
                    <a:lumMod val="10000"/>
                  </a:schemeClr>
                </a:solidFill>
                <a:latin typeface="Helvetica Neue"/>
                <a:ea typeface="Helvetica Neue"/>
                <a:cs typeface="Helvetica Neue"/>
                <a:sym typeface="Helvetica Neue"/>
              </a:rPr>
              <a:t>Link short-term CVA with longer-term support (livelihoods, IGA, social protection)  </a:t>
            </a:r>
            <a:endParaRPr dirty="0">
              <a:solidFill>
                <a:schemeClr val="tx2">
                  <a:lumMod val="10000"/>
                </a:schemeClr>
              </a:solidFill>
            </a:endParaRPr>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tx2">
                    <a:lumMod val="10000"/>
                  </a:schemeClr>
                </a:solidFill>
                <a:latin typeface="Helvetica Neue"/>
                <a:ea typeface="Helvetica Neue"/>
                <a:cs typeface="Helvetica Neue"/>
                <a:sym typeface="Helvetica Neue"/>
              </a:rPr>
              <a:t>Direct transfers to </a:t>
            </a:r>
            <a:r>
              <a:rPr lang="en-GB" sz="2000">
                <a:solidFill>
                  <a:schemeClr val="tx2">
                    <a:lumMod val="10000"/>
                  </a:schemeClr>
                </a:solidFill>
                <a:latin typeface="Helvetica Neue"/>
                <a:ea typeface="Helvetica Neue"/>
                <a:cs typeface="Helvetica Neue"/>
                <a:sym typeface="Helvetica Neue"/>
              </a:rPr>
              <a:t>adolescents is an </a:t>
            </a:r>
            <a:r>
              <a:rPr lang="en-GB" sz="2000" dirty="0">
                <a:solidFill>
                  <a:schemeClr val="tx2">
                    <a:lumMod val="10000"/>
                  </a:schemeClr>
                </a:solidFill>
                <a:latin typeface="Helvetica Neue"/>
                <a:ea typeface="Helvetica Neue"/>
                <a:cs typeface="Helvetica Neue"/>
                <a:sym typeface="Helvetica Neue"/>
              </a:rPr>
              <a:t>emerging approach </a:t>
            </a:r>
            <a:endParaRPr dirty="0">
              <a:solidFill>
                <a:schemeClr val="tx2">
                  <a:lumMod val="10000"/>
                </a:schemeClr>
              </a:solidFill>
            </a:endParaRPr>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tx2">
                    <a:lumMod val="10000"/>
                  </a:schemeClr>
                </a:solidFill>
                <a:latin typeface="Helvetica Neue"/>
                <a:ea typeface="Helvetica Neue"/>
                <a:cs typeface="Helvetica Neue"/>
                <a:sym typeface="Helvetica Neue"/>
              </a:rPr>
              <a:t>Monitor carefully (child labour in markets, impact on children’s education, time, work) </a:t>
            </a:r>
            <a:endParaRPr dirty="0">
              <a:solidFill>
                <a:schemeClr val="tx2">
                  <a:lumMod val="10000"/>
                </a:schemeClr>
              </a:solidFill>
            </a:endParaRPr>
          </a:p>
        </p:txBody>
      </p:sp>
    </p:spTree>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4"/>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FSL ENTRY POINTS AND PROGRAMMING MODELS </a:t>
            </a:r>
            <a:br>
              <a:rPr lang="en-GB"/>
            </a:br>
            <a:endParaRPr/>
          </a:p>
        </p:txBody>
      </p:sp>
      <p:sp>
        <p:nvSpPr>
          <p:cNvPr id="454" name="Google Shape;454;p24"/>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200"/>
              <a:buNone/>
            </a:pPr>
            <a:r>
              <a:rPr lang="en-GB" sz="3200"/>
              <a:t>CASH PLUS PROGRAMMING</a:t>
            </a:r>
            <a:endParaRPr/>
          </a:p>
        </p:txBody>
      </p:sp>
      <p:sp>
        <p:nvSpPr>
          <p:cNvPr id="455" name="Google Shape;455;p24"/>
          <p:cNvSpPr txBox="1">
            <a:spLocks noGrp="1"/>
          </p:cNvSpPr>
          <p:nvPr>
            <p:ph type="body" idx="2"/>
          </p:nvPr>
        </p:nvSpPr>
        <p:spPr>
          <a:xfrm>
            <a:off x="656019" y="2408811"/>
            <a:ext cx="10820015" cy="372903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SzPts val="2000"/>
              <a:buChar char="•"/>
            </a:pPr>
            <a:r>
              <a:rPr lang="en-GB" sz="2000" b="1" dirty="0">
                <a:solidFill>
                  <a:schemeClr val="dk2"/>
                </a:solidFill>
                <a:latin typeface="Helvetica Neue"/>
                <a:ea typeface="Helvetica Neue"/>
                <a:cs typeface="Helvetica Neue"/>
                <a:sym typeface="Helvetica Neue"/>
              </a:rPr>
              <a:t>Key strategy: </a:t>
            </a:r>
            <a:r>
              <a:rPr lang="en-GB" sz="2000" dirty="0">
                <a:solidFill>
                  <a:schemeClr val="dk2"/>
                </a:solidFill>
                <a:latin typeface="Helvetica Neue"/>
                <a:ea typeface="Helvetica Neue"/>
                <a:cs typeface="Helvetica Neue"/>
                <a:sym typeface="Helvetica Neue"/>
              </a:rPr>
              <a:t>Wide range of </a:t>
            </a:r>
            <a:r>
              <a:rPr lang="en-GB" sz="2000" dirty="0">
                <a:solidFill>
                  <a:schemeClr val="dk2"/>
                </a:solidFill>
              </a:rPr>
              <a:t>barriers to adolescent well-being, Cash Plus + can help address multi-faceted nature of child labour and enhance child and adolescent well-being, preferred approach for supporting children and adolescents in or at risk of child labour. </a:t>
            </a:r>
            <a:endParaRPr dirty="0"/>
          </a:p>
          <a:p>
            <a:pPr marL="228600" lvl="0" indent="-228600" algn="l" rtl="0">
              <a:lnSpc>
                <a:spcPct val="90000"/>
              </a:lnSpc>
              <a:spcBef>
                <a:spcPts val="1000"/>
              </a:spcBef>
              <a:spcAft>
                <a:spcPts val="0"/>
              </a:spcAft>
              <a:buSzPts val="2000"/>
              <a:buChar char="•"/>
            </a:pPr>
            <a:r>
              <a:rPr lang="en-GB" sz="2000" b="1" dirty="0">
                <a:solidFill>
                  <a:schemeClr val="dk2"/>
                </a:solidFill>
                <a:latin typeface="Helvetica Neue"/>
                <a:ea typeface="Helvetica Neue"/>
                <a:cs typeface="Helvetica Neue"/>
                <a:sym typeface="Helvetica Neue"/>
              </a:rPr>
              <a:t>Key opportunities: </a:t>
            </a:r>
            <a:endParaRPr dirty="0"/>
          </a:p>
          <a:p>
            <a:pPr marL="831850" lvl="1" indent="-374650" algn="l" rtl="0">
              <a:lnSpc>
                <a:spcPct val="112000"/>
              </a:lnSpc>
              <a:spcBef>
                <a:spcPts val="600"/>
              </a:spcBef>
              <a:spcAft>
                <a:spcPts val="0"/>
              </a:spcAft>
              <a:buClr>
                <a:schemeClr val="dk2"/>
              </a:buClr>
              <a:buSzPts val="2000"/>
              <a:buFont typeface="Courier New"/>
              <a:buChar char="o"/>
            </a:pPr>
            <a:r>
              <a:rPr lang="en-GB" sz="2000" dirty="0">
                <a:solidFill>
                  <a:schemeClr val="dk2"/>
                </a:solidFill>
                <a:latin typeface="Helvetica Neue"/>
                <a:ea typeface="Helvetica Neue"/>
                <a:cs typeface="Helvetica Neue"/>
                <a:sym typeface="Helvetica Neue"/>
              </a:rPr>
              <a:t>Complimentary approaches in addition to CVA that address financial and non-financial child labour risk factors </a:t>
            </a:r>
            <a:endParaRPr dirty="0"/>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dk2"/>
                </a:solidFill>
                <a:latin typeface="Helvetica Neue"/>
                <a:ea typeface="Helvetica Neue"/>
                <a:cs typeface="Helvetica Neue"/>
                <a:sym typeface="Helvetica Neue"/>
              </a:rPr>
              <a:t>Supported by comprehensive, multi-sectoral interventions that target child and family</a:t>
            </a:r>
            <a:endParaRPr dirty="0"/>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dk2"/>
                </a:solidFill>
                <a:latin typeface="Helvetica Neue"/>
                <a:ea typeface="Helvetica Neue"/>
                <a:cs typeface="Helvetica Neue"/>
                <a:sym typeface="Helvetica Neue"/>
              </a:rPr>
              <a:t>Link Cash Plus + to (child protection) case management services for additional protection concerns</a:t>
            </a:r>
            <a:endParaRPr dirty="0"/>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dk2"/>
                </a:solidFill>
                <a:latin typeface="Helvetica Neue"/>
                <a:ea typeface="Helvetica Neue"/>
                <a:cs typeface="Helvetica Neue"/>
                <a:sym typeface="Helvetica Neue"/>
              </a:rPr>
              <a:t>Conditional or unconditional</a:t>
            </a:r>
            <a:endParaRPr dirty="0"/>
          </a:p>
          <a:p>
            <a:pPr marL="831850" lvl="1" indent="-374650" algn="l" rtl="0">
              <a:lnSpc>
                <a:spcPct val="112000"/>
              </a:lnSpc>
              <a:spcBef>
                <a:spcPts val="0"/>
              </a:spcBef>
              <a:spcAft>
                <a:spcPts val="0"/>
              </a:spcAft>
              <a:buClr>
                <a:schemeClr val="dk2"/>
              </a:buClr>
              <a:buSzPts val="2000"/>
              <a:buFont typeface="Courier New"/>
              <a:buChar char="o"/>
            </a:pPr>
            <a:r>
              <a:rPr lang="en-GB" sz="2000" dirty="0">
                <a:solidFill>
                  <a:schemeClr val="dk2"/>
                </a:solidFill>
                <a:latin typeface="Helvetica Neue"/>
                <a:ea typeface="Helvetica Neue"/>
                <a:cs typeface="Helvetica Neue"/>
                <a:sym typeface="Helvetica Neue"/>
              </a:rPr>
              <a:t>Services and activities range from case management, psychosocial support, life skills, livelihoods support, coaching and mentoring, strategies to strengthen behaviour change or social norms, parenting support and sessions</a:t>
            </a:r>
            <a:endParaRPr dirty="0"/>
          </a:p>
          <a:p>
            <a:pPr marL="228600" lvl="0" indent="-101600" algn="l" rtl="0">
              <a:lnSpc>
                <a:spcPct val="90000"/>
              </a:lnSpc>
              <a:spcBef>
                <a:spcPts val="1000"/>
              </a:spcBef>
              <a:spcAft>
                <a:spcPts val="0"/>
              </a:spcAft>
              <a:buSzPts val="2000"/>
              <a:buNone/>
            </a:pPr>
            <a:endParaRPr sz="2000" b="1" dirty="0">
              <a:solidFill>
                <a:schemeClr val="dk2"/>
              </a:solidFill>
              <a:latin typeface="Helvetica Neue"/>
              <a:ea typeface="Helvetica Neue"/>
              <a:cs typeface="Helvetica Neue"/>
              <a:sym typeface="Helvetica Neue"/>
            </a:endParaRPr>
          </a:p>
          <a:p>
            <a:pPr marL="831850" lvl="1" indent="-247650" algn="l" rtl="0">
              <a:lnSpc>
                <a:spcPct val="112000"/>
              </a:lnSpc>
              <a:spcBef>
                <a:spcPts val="600"/>
              </a:spcBef>
              <a:spcAft>
                <a:spcPts val="0"/>
              </a:spcAft>
              <a:buClr>
                <a:schemeClr val="dk1"/>
              </a:buClr>
              <a:buSzPts val="2000"/>
              <a:buFont typeface="Courier New"/>
              <a:buNone/>
            </a:pPr>
            <a:endParaRPr sz="2000" dirty="0"/>
          </a:p>
          <a:p>
            <a:pPr marL="831850" lvl="1" indent="-247650" algn="l" rtl="0">
              <a:lnSpc>
                <a:spcPct val="112000"/>
              </a:lnSpc>
              <a:spcBef>
                <a:spcPts val="0"/>
              </a:spcBef>
              <a:spcAft>
                <a:spcPts val="0"/>
              </a:spcAft>
              <a:buClr>
                <a:schemeClr val="dk1"/>
              </a:buClr>
              <a:buSzPts val="2000"/>
              <a:buFont typeface="Courier New"/>
              <a:buNone/>
            </a:pPr>
            <a:endParaRPr sz="2000" b="1" dirty="0">
              <a:solidFill>
                <a:schemeClr val="dk2"/>
              </a:solidFill>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1"/>
              </a:buClr>
              <a:buSzPts val="2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5"/>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FSL ENTRY POINTS AND PROGRAMMING MODELS </a:t>
            </a:r>
            <a:br>
              <a:rPr lang="en-GB"/>
            </a:br>
            <a:endParaRPr/>
          </a:p>
        </p:txBody>
      </p:sp>
      <p:sp>
        <p:nvSpPr>
          <p:cNvPr id="461" name="Google Shape;461;p25"/>
          <p:cNvSpPr txBox="1">
            <a:spLocks noGrp="1"/>
          </p:cNvSpPr>
          <p:nvPr>
            <p:ph type="body" idx="1"/>
          </p:nvPr>
        </p:nvSpPr>
        <p:spPr>
          <a:xfrm>
            <a:off x="656020" y="1784814"/>
            <a:ext cx="10879959" cy="716706"/>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accent1"/>
              </a:buClr>
              <a:buSzPct val="66666"/>
              <a:buNone/>
            </a:pPr>
            <a:r>
              <a:rPr lang="en-GB" sz="4800"/>
              <a:t>MONITORING CHILD LABOUR THROUGH CVA</a:t>
            </a:r>
            <a:endParaRPr sz="4800"/>
          </a:p>
          <a:p>
            <a:pPr marL="0" lvl="0" indent="0" algn="l" rtl="0">
              <a:lnSpc>
                <a:spcPct val="90000"/>
              </a:lnSpc>
              <a:spcBef>
                <a:spcPts val="1000"/>
              </a:spcBef>
              <a:spcAft>
                <a:spcPts val="0"/>
              </a:spcAft>
              <a:buClr>
                <a:schemeClr val="accent1"/>
              </a:buClr>
              <a:buSzPct val="100000"/>
              <a:buNone/>
            </a:pPr>
            <a:endParaRPr sz="3200"/>
          </a:p>
        </p:txBody>
      </p:sp>
      <p:sp>
        <p:nvSpPr>
          <p:cNvPr id="462" name="Google Shape;462;p25"/>
          <p:cNvSpPr txBox="1">
            <a:spLocks noGrp="1"/>
          </p:cNvSpPr>
          <p:nvPr>
            <p:ph type="body" idx="2"/>
          </p:nvPr>
        </p:nvSpPr>
        <p:spPr>
          <a:xfrm>
            <a:off x="656020" y="2404622"/>
            <a:ext cx="10820015" cy="50574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200"/>
              <a:buChar char="•"/>
            </a:pPr>
            <a:r>
              <a:rPr lang="en-GB" sz="2200" dirty="0"/>
              <a:t>Include basic indicators to determine child labour (e.g., age of children, school enrolment and attendance, days and hours worked per week, tasks, nature, conditions of work) </a:t>
            </a:r>
            <a:endParaRPr dirty="0"/>
          </a:p>
          <a:p>
            <a:pPr marL="228600" lvl="0" indent="-228600" algn="l" rtl="0">
              <a:lnSpc>
                <a:spcPct val="90000"/>
              </a:lnSpc>
              <a:spcBef>
                <a:spcPts val="1000"/>
              </a:spcBef>
              <a:spcAft>
                <a:spcPts val="0"/>
              </a:spcAft>
              <a:buClr>
                <a:schemeClr val="accent1"/>
              </a:buClr>
              <a:buSzPts val="2200"/>
              <a:buChar char="•"/>
            </a:pPr>
            <a:r>
              <a:rPr lang="en-GB" sz="2200" dirty="0"/>
              <a:t>Include additional child labour indicators in surveys on livelihood coping strategies and PDM systems </a:t>
            </a:r>
            <a:endParaRPr dirty="0"/>
          </a:p>
          <a:p>
            <a:pPr marL="228600" lvl="0" indent="-228600" algn="l" rtl="0">
              <a:lnSpc>
                <a:spcPct val="90000"/>
              </a:lnSpc>
              <a:spcBef>
                <a:spcPts val="1000"/>
              </a:spcBef>
              <a:spcAft>
                <a:spcPts val="0"/>
              </a:spcAft>
              <a:buClr>
                <a:schemeClr val="accent1"/>
              </a:buClr>
              <a:buSzPts val="2200"/>
              <a:buChar char="•"/>
            </a:pPr>
            <a:r>
              <a:rPr lang="en-GB" sz="2200" dirty="0"/>
              <a:t>Disaggregate data for sex, age, and disability, using working age</a:t>
            </a:r>
            <a:endParaRPr dirty="0"/>
          </a:p>
          <a:p>
            <a:pPr marL="228600" lvl="0" indent="-228600" algn="l" rtl="0">
              <a:lnSpc>
                <a:spcPct val="90000"/>
              </a:lnSpc>
              <a:spcBef>
                <a:spcPts val="1000"/>
              </a:spcBef>
              <a:spcAft>
                <a:spcPts val="0"/>
              </a:spcAft>
              <a:buClr>
                <a:schemeClr val="accent1"/>
              </a:buClr>
              <a:buSzPts val="2200"/>
              <a:buChar char="•"/>
            </a:pPr>
            <a:r>
              <a:rPr lang="en-GB" sz="2200" dirty="0"/>
              <a:t>Develop (child) protection monitoring tool for additional CP questions, including for children, that goes into more depth on child labour </a:t>
            </a:r>
            <a:endParaRPr dirty="0"/>
          </a:p>
          <a:p>
            <a:pPr marL="228600" lvl="0" indent="-228600" algn="l" rtl="0">
              <a:lnSpc>
                <a:spcPct val="90000"/>
              </a:lnSpc>
              <a:spcBef>
                <a:spcPts val="1000"/>
              </a:spcBef>
              <a:spcAft>
                <a:spcPts val="0"/>
              </a:spcAft>
              <a:buClr>
                <a:schemeClr val="accent1"/>
              </a:buClr>
              <a:buSzPts val="2200"/>
              <a:buChar char="•"/>
            </a:pPr>
            <a:r>
              <a:rPr lang="en-GB" sz="2200" dirty="0"/>
              <a:t>In PDM, assess possible negative consequences of CVA and targeting criteria </a:t>
            </a:r>
            <a:endParaRPr dirty="0"/>
          </a:p>
          <a:p>
            <a:pPr marL="228600" lvl="0" indent="-228600" algn="l" rtl="0">
              <a:lnSpc>
                <a:spcPct val="90000"/>
              </a:lnSpc>
              <a:spcBef>
                <a:spcPts val="1000"/>
              </a:spcBef>
              <a:spcAft>
                <a:spcPts val="0"/>
              </a:spcAft>
              <a:buClr>
                <a:schemeClr val="accent1"/>
              </a:buClr>
              <a:buSzPts val="2200"/>
              <a:buChar char="•"/>
            </a:pPr>
            <a:r>
              <a:rPr lang="en-GB" sz="2200" dirty="0"/>
              <a:t>Use qualitative methodologies (e.g., FGD) to discuss more sensitive topics</a:t>
            </a:r>
            <a:endParaRPr dirty="0"/>
          </a:p>
          <a:p>
            <a:pPr marL="228600" lvl="0" indent="-228600" algn="l" rtl="0">
              <a:lnSpc>
                <a:spcPct val="90000"/>
              </a:lnSpc>
              <a:spcBef>
                <a:spcPts val="1000"/>
              </a:spcBef>
              <a:spcAft>
                <a:spcPts val="0"/>
              </a:spcAft>
              <a:buClr>
                <a:schemeClr val="accent1"/>
              </a:buClr>
              <a:buSzPts val="2200"/>
              <a:buChar char="•"/>
            </a:pPr>
            <a:r>
              <a:rPr lang="en-GB" sz="2200" dirty="0"/>
              <a:t>Where possible, collect data as a control in order to attribute changes to the intervention </a:t>
            </a:r>
            <a:endParaRPr dirty="0"/>
          </a:p>
          <a:p>
            <a:pPr marL="228600" lvl="0" indent="-50800" algn="l" rtl="0">
              <a:lnSpc>
                <a:spcPct val="90000"/>
              </a:lnSpc>
              <a:spcBef>
                <a:spcPts val="1000"/>
              </a:spcBef>
              <a:spcAft>
                <a:spcPts val="0"/>
              </a:spcAft>
              <a:buClr>
                <a:schemeClr val="accent1"/>
              </a:buClr>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6"/>
          <p:cNvSpPr txBox="1">
            <a:spLocks noGrp="1"/>
          </p:cNvSpPr>
          <p:nvPr>
            <p:ph type="title"/>
          </p:nvPr>
        </p:nvSpPr>
        <p:spPr>
          <a:xfrm>
            <a:off x="2145791" y="2082800"/>
            <a:ext cx="7851649" cy="15790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a:t>PREVENT CHILD LABOUR: THROUGH CHILD LABOUR SENSITIVE PROGRAMMING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7"/>
          <p:cNvSpPr txBox="1">
            <a:spLocks noGrp="1"/>
          </p:cNvSpPr>
          <p:nvPr>
            <p:ph type="body" idx="2"/>
          </p:nvPr>
        </p:nvSpPr>
        <p:spPr>
          <a:xfrm>
            <a:off x="4190567" y="528638"/>
            <a:ext cx="7300912" cy="60550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700"/>
              <a:buChar char="•"/>
            </a:pPr>
            <a:r>
              <a:rPr lang="en-GB" sz="2700" dirty="0"/>
              <a:t>Consider child labour risk factors across the programme cycle</a:t>
            </a:r>
            <a:endParaRPr dirty="0"/>
          </a:p>
          <a:p>
            <a:pPr marL="228600" lvl="0" indent="-228600" algn="l" rtl="0">
              <a:lnSpc>
                <a:spcPct val="90000"/>
              </a:lnSpc>
              <a:spcBef>
                <a:spcPts val="1000"/>
              </a:spcBef>
              <a:spcAft>
                <a:spcPts val="0"/>
              </a:spcAft>
              <a:buClr>
                <a:schemeClr val="accent4"/>
              </a:buClr>
              <a:buSzPts val="2700"/>
              <a:buChar char="•"/>
            </a:pPr>
            <a:r>
              <a:rPr lang="en-GB" sz="2700" dirty="0">
                <a:latin typeface="Helvetica Neue"/>
                <a:ea typeface="Helvetica Neue"/>
                <a:cs typeface="Helvetica Neue"/>
                <a:sym typeface="Helvetica Neue"/>
              </a:rPr>
              <a:t>Work across sectors develop complimentary/ flexible/integrated measures </a:t>
            </a:r>
            <a:endParaRPr dirty="0"/>
          </a:p>
          <a:p>
            <a:pPr marL="228600" lvl="0" indent="-228600" algn="l" rtl="0">
              <a:lnSpc>
                <a:spcPct val="90000"/>
              </a:lnSpc>
              <a:spcBef>
                <a:spcPts val="1000"/>
              </a:spcBef>
              <a:spcAft>
                <a:spcPts val="0"/>
              </a:spcAft>
              <a:buClr>
                <a:schemeClr val="accent4"/>
              </a:buClr>
              <a:buSzPts val="2700"/>
              <a:buChar char="•"/>
            </a:pPr>
            <a:r>
              <a:rPr lang="en-GB" sz="2700" dirty="0"/>
              <a:t>Integrate child labour messaging in programming </a:t>
            </a:r>
            <a:endParaRPr dirty="0"/>
          </a:p>
          <a:p>
            <a:pPr marL="228600" lvl="0" indent="-228600" algn="l" rtl="0">
              <a:lnSpc>
                <a:spcPct val="90000"/>
              </a:lnSpc>
              <a:spcBef>
                <a:spcPts val="1000"/>
              </a:spcBef>
              <a:spcAft>
                <a:spcPts val="0"/>
              </a:spcAft>
              <a:buClr>
                <a:schemeClr val="accent4"/>
              </a:buClr>
              <a:buSzPts val="2700"/>
              <a:buChar char="•"/>
            </a:pPr>
            <a:r>
              <a:rPr lang="en-GB" sz="2700" dirty="0">
                <a:latin typeface="Helvetica Neue"/>
                <a:ea typeface="Helvetica Neue"/>
                <a:cs typeface="Helvetica Neue"/>
                <a:sym typeface="Helvetica Neue"/>
              </a:rPr>
              <a:t>Tackle gender inequalities: pathways for adolescent girls in livelihoods of their choice, which promote economic empowerment</a:t>
            </a:r>
            <a:endParaRPr dirty="0"/>
          </a:p>
          <a:p>
            <a:pPr marL="228600" lvl="0" indent="-228600" algn="l" rtl="0">
              <a:lnSpc>
                <a:spcPct val="90000"/>
              </a:lnSpc>
              <a:spcBef>
                <a:spcPts val="1000"/>
              </a:spcBef>
              <a:spcAft>
                <a:spcPts val="0"/>
              </a:spcAft>
              <a:buClr>
                <a:schemeClr val="accent4"/>
              </a:buClr>
              <a:buSzPts val="2700"/>
              <a:buChar char="•"/>
            </a:pPr>
            <a:r>
              <a:rPr lang="en-GB" sz="2700" dirty="0"/>
              <a:t>Strengthen markets and trades that can  absorb new workers from at-risk groups</a:t>
            </a:r>
            <a:endParaRPr dirty="0"/>
          </a:p>
          <a:p>
            <a:pPr marL="228600" lvl="0" indent="-228600" algn="l" rtl="0">
              <a:lnSpc>
                <a:spcPct val="90000"/>
              </a:lnSpc>
              <a:spcBef>
                <a:spcPts val="1000"/>
              </a:spcBef>
              <a:spcAft>
                <a:spcPts val="0"/>
              </a:spcAft>
              <a:buClr>
                <a:schemeClr val="accent4"/>
              </a:buClr>
              <a:buSzPts val="2700"/>
              <a:buChar char="•"/>
            </a:pPr>
            <a:r>
              <a:rPr lang="en-GB" sz="2700" dirty="0"/>
              <a:t>Strengthen social cohesion and reduce drivers of conflict through FSL programmes </a:t>
            </a:r>
            <a:endParaRPr dirty="0"/>
          </a:p>
          <a:p>
            <a:pPr marL="228600" lvl="0" indent="-57150" algn="l" rtl="0">
              <a:lnSpc>
                <a:spcPct val="90000"/>
              </a:lnSpc>
              <a:spcBef>
                <a:spcPts val="1000"/>
              </a:spcBef>
              <a:spcAft>
                <a:spcPts val="0"/>
              </a:spcAft>
              <a:buClr>
                <a:schemeClr val="accent4"/>
              </a:buClr>
              <a:buSzPts val="2700"/>
              <a:buNone/>
            </a:pPr>
            <a:endParaRPr sz="2700" dirty="0"/>
          </a:p>
          <a:p>
            <a:pPr marL="228600" lvl="0" indent="-114300" algn="l" rtl="0">
              <a:lnSpc>
                <a:spcPct val="90000"/>
              </a:lnSpc>
              <a:spcBef>
                <a:spcPts val="1000"/>
              </a:spcBef>
              <a:spcAft>
                <a:spcPts val="0"/>
              </a:spcAft>
              <a:buClr>
                <a:schemeClr val="accent4"/>
              </a:buClr>
              <a:buSzPts val="1800"/>
              <a:buNone/>
            </a:pPr>
            <a:endParaRPr sz="1800" dirty="0"/>
          </a:p>
        </p:txBody>
      </p:sp>
      <p:sp>
        <p:nvSpPr>
          <p:cNvPr id="473" name="Google Shape;473;p27"/>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PREVENT CHILD LABOUR </a:t>
            </a:r>
            <a:r>
              <a:rPr lang="en-GB" sz="3400">
                <a:solidFill>
                  <a:srgbClr val="026794"/>
                </a:solidFill>
              </a:rPr>
              <a:t>DEVELOP  CHILD LABOUR SENSITIVE FSL PROGRAMMES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8"/>
          <p:cNvSpPr txBox="1">
            <a:spLocks noGrp="1"/>
          </p:cNvSpPr>
          <p:nvPr>
            <p:ph type="body" idx="2"/>
          </p:nvPr>
        </p:nvSpPr>
        <p:spPr>
          <a:xfrm>
            <a:off x="3978130" y="1371635"/>
            <a:ext cx="7735887" cy="479926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700"/>
              <a:buChar char="•"/>
            </a:pPr>
            <a:r>
              <a:rPr lang="en-GB" sz="2700" dirty="0">
                <a:latin typeface="Helvetica Neue"/>
                <a:ea typeface="Helvetica Neue"/>
                <a:cs typeface="Helvetica Neue"/>
                <a:sym typeface="Helvetica Neue"/>
              </a:rPr>
              <a:t>Layer FSL strategies with other assistance for at-risk families (heath, nutrition, ECD, HIV, CP, </a:t>
            </a:r>
            <a:r>
              <a:rPr lang="en-GB" sz="2700" dirty="0"/>
              <a:t>e</a:t>
            </a:r>
            <a:r>
              <a:rPr lang="en-GB" sz="2700" dirty="0">
                <a:latin typeface="Helvetica Neue"/>
                <a:ea typeface="Helvetica Neue"/>
                <a:cs typeface="Helvetica Neue"/>
                <a:sym typeface="Helvetica Neue"/>
              </a:rPr>
              <a:t>ducation, etc.) </a:t>
            </a:r>
            <a:endParaRPr dirty="0"/>
          </a:p>
          <a:p>
            <a:pPr marL="228600" lvl="0" indent="-228600" algn="l" rtl="0">
              <a:lnSpc>
                <a:spcPct val="90000"/>
              </a:lnSpc>
              <a:spcBef>
                <a:spcPts val="0"/>
              </a:spcBef>
              <a:spcAft>
                <a:spcPts val="0"/>
              </a:spcAft>
              <a:buClr>
                <a:schemeClr val="dk1"/>
              </a:buClr>
              <a:buSzPts val="2700"/>
              <a:buChar char="•"/>
            </a:pPr>
            <a:r>
              <a:rPr lang="en-GB" sz="2700" dirty="0">
                <a:latin typeface="Helvetica Neue"/>
                <a:ea typeface="Helvetica Neue"/>
                <a:cs typeface="Helvetica Neue"/>
                <a:sym typeface="Helvetica Neue"/>
              </a:rPr>
              <a:t>Identify and participate in local referral systems, support the participation of key livelihood stakeholders in referral pathways</a:t>
            </a:r>
            <a:endParaRPr sz="2700" dirty="0">
              <a:latin typeface="Helvetica Neue"/>
              <a:ea typeface="Helvetica Neue"/>
              <a:cs typeface="Helvetica Neue"/>
              <a:sym typeface="Helvetica Neue"/>
            </a:endParaRPr>
          </a:p>
          <a:p>
            <a:pPr marL="228600" lvl="0" indent="-228600" algn="l" rtl="0">
              <a:lnSpc>
                <a:spcPct val="90000"/>
              </a:lnSpc>
              <a:spcBef>
                <a:spcPts val="0"/>
              </a:spcBef>
              <a:spcAft>
                <a:spcPts val="0"/>
              </a:spcAft>
              <a:buClr>
                <a:schemeClr val="dk1"/>
              </a:buClr>
              <a:buSzPts val="2700"/>
              <a:buChar char="•"/>
            </a:pPr>
            <a:r>
              <a:rPr lang="en-GB" sz="2700" dirty="0">
                <a:latin typeface="Helvetica Neue"/>
                <a:ea typeface="Helvetica Neue"/>
                <a:cs typeface="Helvetica Neue"/>
                <a:sym typeface="Helvetica Neue"/>
              </a:rPr>
              <a:t>Work to increase incentives to attend school: help offset costs (economic and labour), relevant school curricula, awareness campaigns, invest in rural infrastructure, school feeding programmes in school and take home rations, etc.</a:t>
            </a:r>
            <a:endParaRPr dirty="0"/>
          </a:p>
          <a:p>
            <a:pPr marL="228600" lvl="0" indent="-228600" algn="l" rtl="0">
              <a:lnSpc>
                <a:spcPct val="90000"/>
              </a:lnSpc>
              <a:spcBef>
                <a:spcPts val="0"/>
              </a:spcBef>
              <a:spcAft>
                <a:spcPts val="0"/>
              </a:spcAft>
              <a:buClr>
                <a:schemeClr val="dk1"/>
              </a:buClr>
              <a:buSzPts val="2700"/>
              <a:buChar char="•"/>
            </a:pPr>
            <a:r>
              <a:rPr lang="en-GB" sz="2700" dirty="0">
                <a:latin typeface="Helvetica Neue"/>
                <a:ea typeface="Helvetica Neue"/>
                <a:cs typeface="Helvetica Neue"/>
                <a:sym typeface="Helvetica Neue"/>
              </a:rPr>
              <a:t>Monitor and evaluate impact on child well-being, child work, and child labour</a:t>
            </a:r>
            <a:endParaRPr sz="2700" dirty="0"/>
          </a:p>
          <a:p>
            <a:pPr marL="228600" lvl="0" indent="-133350" algn="l" rtl="0">
              <a:lnSpc>
                <a:spcPct val="90000"/>
              </a:lnSpc>
              <a:spcBef>
                <a:spcPts val="1000"/>
              </a:spcBef>
              <a:spcAft>
                <a:spcPts val="0"/>
              </a:spcAft>
              <a:buClr>
                <a:schemeClr val="accent4"/>
              </a:buClr>
              <a:buSzPts val="1500"/>
              <a:buNone/>
            </a:pPr>
            <a:endParaRPr sz="1500" dirty="0"/>
          </a:p>
        </p:txBody>
      </p:sp>
      <p:sp>
        <p:nvSpPr>
          <p:cNvPr id="479" name="Google Shape;479;p28"/>
          <p:cNvSpPr txBox="1">
            <a:spLocks noGrp="1"/>
          </p:cNvSpPr>
          <p:nvPr>
            <p:ph type="body" idx="3"/>
          </p:nvPr>
        </p:nvSpPr>
        <p:spPr>
          <a:xfrm>
            <a:off x="0" y="528638"/>
            <a:ext cx="361242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026794"/>
                </a:solidFill>
              </a:rPr>
              <a:t>DEVELOP CHILD LABOUR SENSITIVE FSL PROGRAMMES</a:t>
            </a:r>
            <a:endParaRPr/>
          </a:p>
          <a:p>
            <a:pPr marL="0" lvl="0" indent="0" algn="l" rtl="0">
              <a:lnSpc>
                <a:spcPct val="90000"/>
              </a:lnSpc>
              <a:spcBef>
                <a:spcPts val="1000"/>
              </a:spcBef>
              <a:spcAft>
                <a:spcPts val="0"/>
              </a:spcAft>
              <a:buClr>
                <a:schemeClr val="lt1"/>
              </a:buClr>
              <a:buSzPts val="3600"/>
              <a:buNone/>
            </a:pPr>
            <a:endParaRPr/>
          </a:p>
        </p:txBody>
      </p:sp>
      <p:sp>
        <p:nvSpPr>
          <p:cNvPr id="480" name="Google Shape;480;p28"/>
          <p:cNvSpPr txBox="1">
            <a:spLocks noGrp="1"/>
          </p:cNvSpPr>
          <p:nvPr>
            <p:ph type="body" idx="1"/>
          </p:nvPr>
        </p:nvSpPr>
        <p:spPr>
          <a:xfrm>
            <a:off x="4047403" y="3000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7467D"/>
              </a:buClr>
              <a:buSzPts val="3200"/>
              <a:buNone/>
            </a:pPr>
            <a:r>
              <a:rPr lang="en-GB">
                <a:solidFill>
                  <a:srgbClr val="97467D"/>
                </a:solidFill>
              </a:rPr>
              <a:t>INTEGRATED CHILDHOOD PROGRAMMING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7467D"/>
              </a:buClr>
              <a:buSzPts val="3200"/>
              <a:buNone/>
            </a:pPr>
            <a:r>
              <a:rPr lang="en-GB">
                <a:solidFill>
                  <a:srgbClr val="97467D"/>
                </a:solidFill>
              </a:rPr>
              <a:t>FOR AT-RISK HOUSEHOLDS</a:t>
            </a:r>
            <a:endParaRPr/>
          </a:p>
        </p:txBody>
      </p:sp>
      <p:sp>
        <p:nvSpPr>
          <p:cNvPr id="486" name="Google Shape;486;p29"/>
          <p:cNvSpPr txBox="1">
            <a:spLocks noGrp="1"/>
          </p:cNvSpPr>
          <p:nvPr>
            <p:ph type="body" idx="2"/>
          </p:nvPr>
        </p:nvSpPr>
        <p:spPr>
          <a:xfrm>
            <a:off x="4100512" y="1164431"/>
            <a:ext cx="8091488" cy="58029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4"/>
              </a:buClr>
              <a:buSzPts val="2300"/>
              <a:buChar char="•"/>
            </a:pPr>
            <a:r>
              <a:rPr lang="en-GB" sz="2300" dirty="0"/>
              <a:t>Support at-risk households to restore livelihoods or agricultural production and assets through CVA or other FSL programmes</a:t>
            </a:r>
            <a:endParaRPr dirty="0"/>
          </a:p>
          <a:p>
            <a:pPr marL="228600" lvl="0" indent="-228600" algn="l" rtl="0">
              <a:lnSpc>
                <a:spcPct val="90000"/>
              </a:lnSpc>
              <a:spcBef>
                <a:spcPts val="1000"/>
              </a:spcBef>
              <a:spcAft>
                <a:spcPts val="0"/>
              </a:spcAft>
              <a:buClr>
                <a:schemeClr val="accent4"/>
              </a:buClr>
              <a:buSzPts val="2300"/>
              <a:buChar char="•"/>
            </a:pPr>
            <a:r>
              <a:rPr lang="en-GB" sz="2300" dirty="0"/>
              <a:t>Put in place measures to help reduce parents’ burden </a:t>
            </a:r>
            <a:endParaRPr dirty="0"/>
          </a:p>
          <a:p>
            <a:pPr marL="228600" lvl="0" indent="-228600" algn="l" rtl="0">
              <a:lnSpc>
                <a:spcPct val="90000"/>
              </a:lnSpc>
              <a:spcBef>
                <a:spcPts val="1000"/>
              </a:spcBef>
              <a:spcAft>
                <a:spcPts val="0"/>
              </a:spcAft>
              <a:buClr>
                <a:schemeClr val="accent4"/>
              </a:buClr>
              <a:buSzPts val="2300"/>
              <a:buChar char="•"/>
            </a:pPr>
            <a:r>
              <a:rPr lang="en-GB" sz="2300" dirty="0"/>
              <a:t>Link FSL programmes and vulnerable families with broad ranging services and protection </a:t>
            </a:r>
            <a:endParaRPr dirty="0"/>
          </a:p>
          <a:p>
            <a:pPr marL="228600" lvl="0" indent="-228600" algn="l" rtl="0">
              <a:lnSpc>
                <a:spcPct val="90000"/>
              </a:lnSpc>
              <a:spcBef>
                <a:spcPts val="1000"/>
              </a:spcBef>
              <a:spcAft>
                <a:spcPts val="0"/>
              </a:spcAft>
              <a:buClr>
                <a:schemeClr val="accent4"/>
              </a:buClr>
              <a:buSzPts val="2300"/>
              <a:buChar char="•"/>
            </a:pPr>
            <a:r>
              <a:rPr lang="en-GB" sz="2300" dirty="0"/>
              <a:t>Promote safe, close-by access to water, fuelwood, energy, which accounts for domestic, agricultural, economic use </a:t>
            </a:r>
            <a:endParaRPr dirty="0"/>
          </a:p>
          <a:p>
            <a:pPr marL="228600" lvl="0" indent="-228600" algn="l" rtl="0">
              <a:lnSpc>
                <a:spcPct val="90000"/>
              </a:lnSpc>
              <a:spcBef>
                <a:spcPts val="1000"/>
              </a:spcBef>
              <a:spcAft>
                <a:spcPts val="0"/>
              </a:spcAft>
              <a:buClr>
                <a:schemeClr val="accent4"/>
              </a:buClr>
              <a:buSzPts val="2300"/>
              <a:buChar char="•"/>
            </a:pPr>
            <a:r>
              <a:rPr lang="en-GB" sz="2300" dirty="0"/>
              <a:t>Support/facilitate access for families and communities to existing FSL/CVA interventions and services, including social protection systems that can respond to income shocks </a:t>
            </a:r>
            <a:endParaRPr dirty="0"/>
          </a:p>
          <a:p>
            <a:pPr marL="228600" lvl="0" indent="-228600" algn="l" rtl="0">
              <a:lnSpc>
                <a:spcPct val="90000"/>
              </a:lnSpc>
              <a:spcBef>
                <a:spcPts val="1000"/>
              </a:spcBef>
              <a:spcAft>
                <a:spcPts val="0"/>
              </a:spcAft>
              <a:buClr>
                <a:schemeClr val="accent4"/>
              </a:buClr>
              <a:buSzPts val="2300"/>
              <a:buChar char="•"/>
            </a:pPr>
            <a:r>
              <a:rPr lang="en-GB" sz="2300" dirty="0"/>
              <a:t>Work with vulnerable families to reduce costs and improve sustainability in livelihood activities</a:t>
            </a:r>
            <a:r>
              <a:rPr lang="en-GB" sz="2400" dirty="0"/>
              <a:t> </a:t>
            </a:r>
            <a:endParaRPr dirty="0"/>
          </a:p>
        </p:txBody>
      </p:sp>
      <p:sp>
        <p:nvSpPr>
          <p:cNvPr id="487" name="Google Shape;487;p29"/>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026794"/>
                </a:solidFill>
              </a:rPr>
              <a:t>DEVELOP CHILD LABOUR SENSITIVE FSL PROGRAMMES</a:t>
            </a:r>
            <a:endParaRPr/>
          </a:p>
          <a:p>
            <a:pPr marL="0" lvl="0" indent="0" algn="l" rtl="0">
              <a:lnSpc>
                <a:spcPct val="90000"/>
              </a:lnSpc>
              <a:spcBef>
                <a:spcPts val="1000"/>
              </a:spcBef>
              <a:spcAft>
                <a:spcPts val="0"/>
              </a:spcAft>
              <a:buClr>
                <a:schemeClr val="lt1"/>
              </a:buClr>
              <a:buSzPts val="3100"/>
              <a:buNone/>
            </a:pPr>
            <a:endParaRPr sz="3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body" idx="2"/>
          </p:nvPr>
        </p:nvSpPr>
        <p:spPr>
          <a:xfrm>
            <a:off x="304800" y="3051922"/>
            <a:ext cx="11364685" cy="2701764"/>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600"/>
              </a:spcBef>
              <a:spcAft>
                <a:spcPts val="0"/>
              </a:spcAft>
              <a:buSzPts val="2300"/>
              <a:buFont typeface="Helvetica Neue"/>
              <a:buChar char="•"/>
            </a:pPr>
            <a:r>
              <a:rPr lang="en-GB" sz="2300" dirty="0"/>
              <a:t>Identify 4-5 challenges that hinder households resorting to child labour from accessing sufficient food security and livelihood means to prevent exploitation </a:t>
            </a:r>
            <a:endParaRPr sz="2300" b="1" dirty="0"/>
          </a:p>
          <a:p>
            <a:pPr marL="457200" lvl="0" indent="-374650" algn="l" rtl="0">
              <a:lnSpc>
                <a:spcPct val="100000"/>
              </a:lnSpc>
              <a:spcBef>
                <a:spcPts val="0"/>
              </a:spcBef>
              <a:spcAft>
                <a:spcPts val="0"/>
              </a:spcAft>
              <a:buSzPts val="2300"/>
              <a:buFont typeface="Helvetica Neue"/>
              <a:buChar char="•"/>
            </a:pPr>
            <a:r>
              <a:rPr lang="en-GB" sz="2300" dirty="0"/>
              <a:t>Describe how food security and livelihood interventions can be used to prevent child labour. </a:t>
            </a:r>
            <a:endParaRPr sz="2300" b="1" dirty="0"/>
          </a:p>
          <a:p>
            <a:pPr marL="457200" lvl="0" indent="-374650" algn="l" rtl="0">
              <a:lnSpc>
                <a:spcPct val="100000"/>
              </a:lnSpc>
              <a:spcBef>
                <a:spcPts val="0"/>
              </a:spcBef>
              <a:spcAft>
                <a:spcPts val="0"/>
              </a:spcAft>
              <a:buSzPts val="2300"/>
              <a:buFont typeface="Helvetica Neue"/>
              <a:buChar char="•"/>
            </a:pPr>
            <a:r>
              <a:rPr lang="en-GB" sz="2300" dirty="0"/>
              <a:t>Describe 3-4 examples how FSL activities to be adapted to the needs of children in or at risk from child labour.  </a:t>
            </a:r>
            <a:endParaRPr sz="2300" dirty="0"/>
          </a:p>
          <a:p>
            <a:pPr marL="457200" lvl="0" indent="-374650" algn="l" rtl="0">
              <a:lnSpc>
                <a:spcPct val="100000"/>
              </a:lnSpc>
              <a:spcBef>
                <a:spcPts val="0"/>
              </a:spcBef>
              <a:spcAft>
                <a:spcPts val="600"/>
              </a:spcAft>
              <a:buSzPts val="2300"/>
              <a:buFont typeface="Helvetica Neue"/>
              <a:buChar char="•"/>
            </a:pPr>
            <a:r>
              <a:rPr lang="en-GB" sz="2300" dirty="0"/>
              <a:t>Develop an action plan to support households with children in child labour in strengthening their household food security and livelihoods in own or given context.</a:t>
            </a:r>
            <a:endParaRPr sz="2300" dirty="0"/>
          </a:p>
        </p:txBody>
      </p:sp>
      <p:sp>
        <p:nvSpPr>
          <p:cNvPr id="249" name="Google Shape;249;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50" name="Google Shape;250;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body" idx="1"/>
          </p:nvPr>
        </p:nvSpPr>
        <p:spPr>
          <a:xfrm>
            <a:off x="4100513" y="39225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7467D"/>
              </a:buClr>
              <a:buSzPts val="3200"/>
              <a:buNone/>
            </a:pPr>
            <a:r>
              <a:rPr lang="en-GB">
                <a:solidFill>
                  <a:srgbClr val="97467D"/>
                </a:solidFill>
              </a:rPr>
              <a:t>AT COMMUNITY LEVEL: REDUCE VULNERABILITY </a:t>
            </a:r>
            <a:endParaRPr/>
          </a:p>
        </p:txBody>
      </p:sp>
      <p:sp>
        <p:nvSpPr>
          <p:cNvPr id="493" name="Google Shape;493;p30"/>
          <p:cNvSpPr txBox="1">
            <a:spLocks noGrp="1"/>
          </p:cNvSpPr>
          <p:nvPr>
            <p:ph type="body" idx="2"/>
          </p:nvPr>
        </p:nvSpPr>
        <p:spPr>
          <a:xfrm>
            <a:off x="4100513" y="1488498"/>
            <a:ext cx="7724343" cy="45291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4"/>
              </a:buClr>
              <a:buSzPts val="2400"/>
              <a:buChar char="•"/>
            </a:pPr>
            <a:r>
              <a:rPr lang="en-GB" sz="2400" dirty="0"/>
              <a:t>Build capacity in community and societal FSL  institutions:  </a:t>
            </a:r>
            <a:endParaRPr dirty="0"/>
          </a:p>
          <a:p>
            <a:pPr marL="685800" lvl="1" indent="-228600" algn="l" rtl="0">
              <a:lnSpc>
                <a:spcPct val="90000"/>
              </a:lnSpc>
              <a:spcBef>
                <a:spcPts val="500"/>
              </a:spcBef>
              <a:spcAft>
                <a:spcPts val="0"/>
              </a:spcAft>
              <a:buSzPts val="2000"/>
              <a:buChar char="•"/>
            </a:pPr>
            <a:r>
              <a:rPr lang="en-GB" sz="2000" dirty="0"/>
              <a:t>Identify, support, refer children in/at risk of child labour</a:t>
            </a:r>
            <a:endParaRPr dirty="0"/>
          </a:p>
          <a:p>
            <a:pPr marL="685800" lvl="1" indent="-228600" algn="l" rtl="0">
              <a:lnSpc>
                <a:spcPct val="90000"/>
              </a:lnSpc>
              <a:spcBef>
                <a:spcPts val="500"/>
              </a:spcBef>
              <a:spcAft>
                <a:spcPts val="0"/>
              </a:spcAft>
              <a:buSzPts val="2000"/>
              <a:buChar char="•"/>
            </a:pPr>
            <a:r>
              <a:rPr lang="en-GB" sz="2000" dirty="0"/>
              <a:t>Respond appropriately to employers and families who use children in tasks that are harmful for them</a:t>
            </a:r>
            <a:endParaRPr dirty="0"/>
          </a:p>
          <a:p>
            <a:pPr marL="685800" lvl="1" indent="-228600" algn="l" rtl="0">
              <a:lnSpc>
                <a:spcPct val="90000"/>
              </a:lnSpc>
              <a:spcBef>
                <a:spcPts val="500"/>
              </a:spcBef>
              <a:spcAft>
                <a:spcPts val="0"/>
              </a:spcAft>
              <a:buSzPts val="2000"/>
              <a:buChar char="•"/>
            </a:pPr>
            <a:r>
              <a:rPr lang="en-GB" sz="2000" dirty="0"/>
              <a:t>Link changing hazards and hazard mitigation in FSL to prevent harm for working children (e.g., transboundary threats, increase pesticide use, children’s involvement)  </a:t>
            </a:r>
            <a:endParaRPr dirty="0"/>
          </a:p>
          <a:p>
            <a:pPr marL="685800" lvl="1" indent="-228600" algn="l" rtl="0">
              <a:lnSpc>
                <a:spcPct val="90000"/>
              </a:lnSpc>
              <a:spcBef>
                <a:spcPts val="500"/>
              </a:spcBef>
              <a:spcAft>
                <a:spcPts val="0"/>
              </a:spcAft>
              <a:buSzPts val="2000"/>
              <a:buChar char="•"/>
            </a:pPr>
            <a:r>
              <a:rPr lang="en-GB" sz="2000" dirty="0"/>
              <a:t>Raise awareness and advocate for safer working conditions, practices, and OSH  </a:t>
            </a:r>
            <a:endParaRPr dirty="0"/>
          </a:p>
          <a:p>
            <a:pPr marL="228600" lvl="0" indent="-228600" algn="l" rtl="0">
              <a:lnSpc>
                <a:spcPct val="90000"/>
              </a:lnSpc>
              <a:spcBef>
                <a:spcPts val="1000"/>
              </a:spcBef>
              <a:spcAft>
                <a:spcPts val="0"/>
              </a:spcAft>
              <a:buClr>
                <a:schemeClr val="accent4"/>
              </a:buClr>
              <a:buSzPts val="2400"/>
              <a:buChar char="•"/>
            </a:pPr>
            <a:r>
              <a:rPr lang="en-GB" sz="2400" dirty="0"/>
              <a:t>Integrate child labour into FSL monitoring:</a:t>
            </a:r>
            <a:endParaRPr dirty="0"/>
          </a:p>
          <a:p>
            <a:pPr marL="685800" lvl="1" indent="-228600" algn="l" rtl="0">
              <a:lnSpc>
                <a:spcPct val="90000"/>
              </a:lnSpc>
              <a:spcBef>
                <a:spcPts val="500"/>
              </a:spcBef>
              <a:spcAft>
                <a:spcPts val="0"/>
              </a:spcAft>
              <a:buSzPts val="2000"/>
              <a:buChar char="•"/>
            </a:pPr>
            <a:r>
              <a:rPr lang="en-GB" sz="2000" dirty="0"/>
              <a:t>school drop-out and child labour into early warning systems, or supporting FSL information systems with child labour monitoring systems</a:t>
            </a:r>
            <a:endParaRPr dirty="0"/>
          </a:p>
          <a:p>
            <a:pPr marL="228600" lvl="0" indent="-228600" algn="l" rtl="0">
              <a:lnSpc>
                <a:spcPct val="90000"/>
              </a:lnSpc>
              <a:spcBef>
                <a:spcPts val="1000"/>
              </a:spcBef>
              <a:spcAft>
                <a:spcPts val="0"/>
              </a:spcAft>
              <a:buClr>
                <a:schemeClr val="accent4"/>
              </a:buClr>
              <a:buSzPts val="2400"/>
              <a:buChar char="•"/>
            </a:pPr>
            <a:r>
              <a:rPr lang="en-GB" sz="2400" dirty="0"/>
              <a:t>Implement DRM in communities vulnerable to child labour to prevent it as a coping mechanism </a:t>
            </a:r>
            <a:endParaRPr dirty="0"/>
          </a:p>
          <a:p>
            <a:pPr marL="228600" lvl="0" indent="-76200" algn="l" rtl="0">
              <a:lnSpc>
                <a:spcPct val="90000"/>
              </a:lnSpc>
              <a:spcBef>
                <a:spcPts val="1000"/>
              </a:spcBef>
              <a:spcAft>
                <a:spcPts val="0"/>
              </a:spcAft>
              <a:buClr>
                <a:schemeClr val="accent4"/>
              </a:buClr>
              <a:buSzPts val="2400"/>
              <a:buNone/>
            </a:pPr>
            <a:endParaRPr sz="2400" dirty="0"/>
          </a:p>
          <a:p>
            <a:pPr marL="228600" lvl="0" indent="-76200" algn="l" rtl="0">
              <a:lnSpc>
                <a:spcPct val="90000"/>
              </a:lnSpc>
              <a:spcBef>
                <a:spcPts val="1000"/>
              </a:spcBef>
              <a:spcAft>
                <a:spcPts val="0"/>
              </a:spcAft>
              <a:buClr>
                <a:schemeClr val="accent4"/>
              </a:buClr>
              <a:buSzPts val="2400"/>
              <a:buNone/>
            </a:pPr>
            <a:endParaRPr sz="2400" dirty="0"/>
          </a:p>
          <a:p>
            <a:pPr marL="228600" lvl="0" indent="-76200" algn="l" rtl="0">
              <a:lnSpc>
                <a:spcPct val="90000"/>
              </a:lnSpc>
              <a:spcBef>
                <a:spcPts val="1000"/>
              </a:spcBef>
              <a:spcAft>
                <a:spcPts val="0"/>
              </a:spcAft>
              <a:buClr>
                <a:schemeClr val="accent4"/>
              </a:buClr>
              <a:buSzPts val="2400"/>
              <a:buNone/>
            </a:pPr>
            <a:endParaRPr sz="2400" dirty="0"/>
          </a:p>
        </p:txBody>
      </p:sp>
      <p:sp>
        <p:nvSpPr>
          <p:cNvPr id="494" name="Google Shape;494;p30"/>
          <p:cNvSpPr txBox="1">
            <a:spLocks noGrp="1"/>
          </p:cNvSpPr>
          <p:nvPr>
            <p:ph type="body" idx="3"/>
          </p:nvPr>
        </p:nvSpPr>
        <p:spPr>
          <a:xfrm>
            <a:off x="0" y="528638"/>
            <a:ext cx="360679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PREVENT CHILD LABOUR </a:t>
            </a:r>
            <a:r>
              <a:rPr lang="en-GB">
                <a:solidFill>
                  <a:srgbClr val="026794"/>
                </a:solidFill>
              </a:rPr>
              <a:t>DEVELOP CHILD LABOUR SENSITIVE FSL PROGRAMMES</a:t>
            </a:r>
            <a:endParaRPr/>
          </a:p>
          <a:p>
            <a:pPr marL="0" lvl="0" indent="0" algn="l" rtl="0">
              <a:lnSpc>
                <a:spcPct val="90000"/>
              </a:lnSpc>
              <a:spcBef>
                <a:spcPts val="1000"/>
              </a:spcBef>
              <a:spcAft>
                <a:spcPts val="0"/>
              </a:spcAft>
              <a:buClr>
                <a:schemeClr val="lt1"/>
              </a:buClr>
              <a:buSzPts val="3100"/>
              <a:buNone/>
            </a:pPr>
            <a:endParaRPr sz="3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1"/>
          <p:cNvSpPr txBox="1">
            <a:spLocks noGrp="1"/>
          </p:cNvSpPr>
          <p:nvPr>
            <p:ph type="title"/>
          </p:nvPr>
        </p:nvSpPr>
        <p:spPr>
          <a:xfrm>
            <a:off x="3478801" y="146850"/>
            <a:ext cx="8713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5"/>
              </a:buClr>
              <a:buSzPts val="3400"/>
              <a:buFont typeface="Helvetica Neue"/>
              <a:buNone/>
            </a:pPr>
            <a:r>
              <a:rPr lang="en-GB" sz="3400"/>
              <a:t>ACTIVITY: ACTION PLANNING TO EXPAND OPPORTUNITIES TO ADDRESS CHILD  LABOUR</a:t>
            </a:r>
            <a:endParaRPr/>
          </a:p>
        </p:txBody>
      </p:sp>
      <p:sp>
        <p:nvSpPr>
          <p:cNvPr id="500" name="Google Shape;500;p31"/>
          <p:cNvSpPr txBox="1">
            <a:spLocks noGrp="1"/>
          </p:cNvSpPr>
          <p:nvPr>
            <p:ph type="body" idx="2"/>
          </p:nvPr>
        </p:nvSpPr>
        <p:spPr>
          <a:xfrm>
            <a:off x="685992" y="2027095"/>
            <a:ext cx="10820015" cy="41176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6"/>
              </a:buClr>
              <a:buSzPts val="2800"/>
              <a:buChar char="•"/>
            </a:pPr>
            <a:r>
              <a:rPr lang="en-GB" dirty="0"/>
              <a:t>In your group, use the activity worksheet (or flipchart paper for more space). </a:t>
            </a:r>
            <a:endParaRPr dirty="0"/>
          </a:p>
          <a:p>
            <a:pPr marL="228600" lvl="0" indent="-228600" algn="l" rtl="0">
              <a:lnSpc>
                <a:spcPct val="90000"/>
              </a:lnSpc>
              <a:spcBef>
                <a:spcPts val="1000"/>
              </a:spcBef>
              <a:spcAft>
                <a:spcPts val="0"/>
              </a:spcAft>
              <a:buClr>
                <a:schemeClr val="accent6"/>
              </a:buClr>
              <a:buSzPts val="2800"/>
              <a:buChar char="•"/>
            </a:pPr>
            <a:r>
              <a:rPr lang="en-GB" dirty="0"/>
              <a:t>Develop an action plan based on the worksheet, using the questions as a guide: </a:t>
            </a:r>
            <a:endParaRPr dirty="0"/>
          </a:p>
          <a:p>
            <a:pPr marL="685800" lvl="1" indent="-228600" algn="l" rtl="0">
              <a:lnSpc>
                <a:spcPct val="90000"/>
              </a:lnSpc>
              <a:spcBef>
                <a:spcPts val="500"/>
              </a:spcBef>
              <a:spcAft>
                <a:spcPts val="0"/>
              </a:spcAft>
              <a:buSzPts val="2400"/>
              <a:buChar char="•"/>
            </a:pPr>
            <a:r>
              <a:rPr lang="en-GB" dirty="0"/>
              <a:t>What, How, Whom, Resources required, Potential risks, Coordination, Capacity   </a:t>
            </a:r>
            <a:endParaRPr dirty="0"/>
          </a:p>
          <a:p>
            <a:pPr marL="228600" lvl="0" indent="-228600" algn="l" rtl="0">
              <a:lnSpc>
                <a:spcPct val="90000"/>
              </a:lnSpc>
              <a:spcBef>
                <a:spcPts val="1000"/>
              </a:spcBef>
              <a:spcAft>
                <a:spcPts val="0"/>
              </a:spcAft>
              <a:buClr>
                <a:schemeClr val="accent6"/>
              </a:buClr>
              <a:buSzPts val="2800"/>
              <a:buChar char="•"/>
            </a:pPr>
            <a:r>
              <a:rPr lang="en-GB" dirty="0"/>
              <a:t>The emphasis is on moving forward and what can be done in the context to strengthen prevention and response to child labour through (inter-)sectoral or thematic activities. </a:t>
            </a:r>
            <a:endParaRPr dirty="0"/>
          </a:p>
        </p:txBody>
      </p:sp>
      <p:pic>
        <p:nvPicPr>
          <p:cNvPr id="501" name="Google Shape;501;p31" descr="Logo, company name&#10;&#10;Description automatically generated"/>
          <p:cNvPicPr preferRelativeResize="0"/>
          <p:nvPr/>
        </p:nvPicPr>
        <p:blipFill rotWithShape="1">
          <a:blip r:embed="rId3">
            <a:alphaModFix/>
          </a:blip>
          <a:srcRect/>
          <a:stretch/>
        </p:blipFill>
        <p:spPr>
          <a:xfrm>
            <a:off x="0" y="-16232"/>
            <a:ext cx="3011295" cy="26291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a:spLocks noGrp="1"/>
          </p:cNvSpPr>
          <p:nvPr>
            <p:ph type="body" idx="2"/>
          </p:nvPr>
        </p:nvSpPr>
        <p:spPr>
          <a:xfrm>
            <a:off x="4083250" y="528650"/>
            <a:ext cx="7300800" cy="64260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0"/>
              </a:spcAft>
              <a:buSzPts val="2800"/>
              <a:buChar char="●"/>
            </a:pPr>
            <a:r>
              <a:rPr lang="en-GB" dirty="0"/>
              <a:t>Food insecurity increases child labour risks and forces families to use it as a negative coping mechanism.</a:t>
            </a:r>
            <a:endParaRPr dirty="0"/>
          </a:p>
          <a:p>
            <a:pPr marL="457200" lvl="0" indent="-406400" algn="l" rtl="0">
              <a:lnSpc>
                <a:spcPct val="90000"/>
              </a:lnSpc>
              <a:spcBef>
                <a:spcPts val="0"/>
              </a:spcBef>
              <a:spcAft>
                <a:spcPts val="0"/>
              </a:spcAft>
              <a:buSzPts val="2800"/>
              <a:buChar char="●"/>
            </a:pPr>
            <a:r>
              <a:rPr lang="en-GB" dirty="0"/>
              <a:t>While FSL is a critical strategy to address child labour, it can also form a pull factor for child labour. Increased economic activity can rapidly worsen child labour risk factors if not mitigated.</a:t>
            </a:r>
            <a:endParaRPr dirty="0"/>
          </a:p>
          <a:p>
            <a:pPr marL="457200" lvl="0" indent="-406400" algn="l" rtl="0">
              <a:lnSpc>
                <a:spcPct val="90000"/>
              </a:lnSpc>
              <a:spcBef>
                <a:spcPts val="0"/>
              </a:spcBef>
              <a:spcAft>
                <a:spcPts val="0"/>
              </a:spcAft>
              <a:buSzPts val="2800"/>
              <a:buChar char="●"/>
            </a:pPr>
            <a:r>
              <a:rPr lang="en-GB" dirty="0"/>
              <a:t>Create FSL programming that is sensitive to child labour (coordination, targeting, assessment, gender, etc.)</a:t>
            </a:r>
            <a:endParaRPr dirty="0"/>
          </a:p>
          <a:p>
            <a:pPr marL="457200" lvl="0" indent="-406400" algn="l" rtl="0">
              <a:lnSpc>
                <a:spcPct val="90000"/>
              </a:lnSpc>
              <a:spcBef>
                <a:spcPts val="0"/>
              </a:spcBef>
              <a:spcAft>
                <a:spcPts val="0"/>
              </a:spcAft>
              <a:buSzPts val="2800"/>
              <a:buChar char="●"/>
            </a:pPr>
            <a:r>
              <a:rPr lang="en-GB" dirty="0"/>
              <a:t>Nearly three-quarters of all child labour globally is found </a:t>
            </a:r>
            <a:r>
              <a:rPr lang="en-GB"/>
              <a:t>in agriculture.</a:t>
            </a:r>
            <a:endParaRPr dirty="0"/>
          </a:p>
          <a:p>
            <a:pPr marL="457200" lvl="0" indent="-406400" algn="l" rtl="0">
              <a:lnSpc>
                <a:spcPct val="90000"/>
              </a:lnSpc>
              <a:spcBef>
                <a:spcPts val="0"/>
              </a:spcBef>
              <a:spcAft>
                <a:spcPts val="0"/>
              </a:spcAft>
              <a:buSzPts val="2800"/>
              <a:buChar char="●"/>
            </a:pPr>
            <a:r>
              <a:rPr lang="en-GB" dirty="0"/>
              <a:t>Safe and appropriate FSL opportunities for adolescents can form a viable alternative for hazardous child labour and other WFCL.</a:t>
            </a:r>
            <a:endParaRPr dirty="0"/>
          </a:p>
        </p:txBody>
      </p:sp>
      <p:sp>
        <p:nvSpPr>
          <p:cNvPr id="508" name="Google Shape;508;p32"/>
          <p:cNvSpPr txBox="1">
            <a:spLocks noGrp="1"/>
          </p:cNvSpPr>
          <p:nvPr>
            <p:ph type="body" idx="3"/>
          </p:nvPr>
        </p:nvSpPr>
        <p:spPr>
          <a:xfrm>
            <a:off x="284417" y="528638"/>
            <a:ext cx="2970900" cy="479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KEY MESSAGES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DISCUSSION </a:t>
            </a:r>
            <a:endParaRPr/>
          </a:p>
        </p:txBody>
      </p:sp>
      <p:sp>
        <p:nvSpPr>
          <p:cNvPr id="257" name="Google Shape;257;p4"/>
          <p:cNvSpPr txBox="1">
            <a:spLocks noGrp="1"/>
          </p:cNvSpPr>
          <p:nvPr>
            <p:ph type="body" idx="1"/>
          </p:nvPr>
        </p:nvSpPr>
        <p:spPr>
          <a:xfrm>
            <a:off x="656022" y="1971675"/>
            <a:ext cx="10820015"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IN YOUR GROUP, IDENTIFY THE KEY RISK AND PROTECTIVE FACTORS IN THE CONTEXT WHICH RELATE TO ONE OF THE FOLLOWING AREAS: </a:t>
            </a:r>
            <a:endParaRPr dirty="0"/>
          </a:p>
        </p:txBody>
      </p:sp>
      <p:sp>
        <p:nvSpPr>
          <p:cNvPr id="258" name="Google Shape;258;p4"/>
          <p:cNvSpPr txBox="1">
            <a:spLocks noGrp="1"/>
          </p:cNvSpPr>
          <p:nvPr>
            <p:ph type="body" idx="2"/>
          </p:nvPr>
        </p:nvSpPr>
        <p:spPr>
          <a:xfrm>
            <a:off x="656020" y="3307192"/>
            <a:ext cx="10820015" cy="2158142"/>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SzPts val="2600"/>
              <a:buChar char="•"/>
            </a:pPr>
            <a:r>
              <a:rPr lang="en-GB" sz="2600" dirty="0"/>
              <a:t>Income and food security at the household level </a:t>
            </a:r>
            <a:endParaRPr dirty="0"/>
          </a:p>
          <a:p>
            <a:pPr marL="685800" lvl="1" indent="-228600" algn="l" rtl="0">
              <a:lnSpc>
                <a:spcPct val="90000"/>
              </a:lnSpc>
              <a:spcBef>
                <a:spcPts val="500"/>
              </a:spcBef>
              <a:spcAft>
                <a:spcPts val="0"/>
              </a:spcAft>
              <a:buSzPts val="2600"/>
              <a:buChar char="•"/>
            </a:pPr>
            <a:r>
              <a:rPr lang="en-GB" sz="2600" dirty="0"/>
              <a:t>Employment, jobs, employers, small businesses </a:t>
            </a:r>
            <a:endParaRPr dirty="0"/>
          </a:p>
          <a:p>
            <a:pPr marL="685800" lvl="1" indent="-228600" algn="l" rtl="0">
              <a:lnSpc>
                <a:spcPct val="90000"/>
              </a:lnSpc>
              <a:spcBef>
                <a:spcPts val="500"/>
              </a:spcBef>
              <a:spcAft>
                <a:spcPts val="0"/>
              </a:spcAft>
              <a:buSzPts val="2600"/>
              <a:buChar char="•"/>
            </a:pPr>
            <a:r>
              <a:rPr lang="en-GB" sz="2600" dirty="0"/>
              <a:t>Cash and voucher, social and income protection systems </a:t>
            </a:r>
            <a:endParaRPr dirty="0"/>
          </a:p>
          <a:p>
            <a:pPr marL="685800" lvl="1" indent="-228600" algn="l" rtl="0">
              <a:lnSpc>
                <a:spcPct val="90000"/>
              </a:lnSpc>
              <a:spcBef>
                <a:spcPts val="500"/>
              </a:spcBef>
              <a:spcAft>
                <a:spcPts val="0"/>
              </a:spcAft>
              <a:buSzPts val="2600"/>
              <a:buChar char="•"/>
            </a:pPr>
            <a:r>
              <a:rPr lang="en-GB" sz="2600" dirty="0"/>
              <a:t>Food security and livelihood sector programmes and humanitarian interventions </a:t>
            </a:r>
            <a:endParaRPr dirty="0"/>
          </a:p>
          <a:p>
            <a:pPr marL="228600" lvl="0" indent="-50800" algn="l" rtl="0">
              <a:lnSpc>
                <a:spcPct val="90000"/>
              </a:lnSpc>
              <a:spcBef>
                <a:spcPts val="1000"/>
              </a:spcBef>
              <a:spcAft>
                <a:spcPts val="0"/>
              </a:spcAft>
              <a:buClr>
                <a:schemeClr val="accent3"/>
              </a:buClr>
              <a:buSzPts val="2800"/>
              <a:buNone/>
            </a:pPr>
            <a:endParaRPr dirty="0"/>
          </a:p>
        </p:txBody>
      </p:sp>
      <p:sp>
        <p:nvSpPr>
          <p:cNvPr id="259" name="Google Shape;259;p4"/>
          <p:cNvSpPr txBox="1"/>
          <p:nvPr/>
        </p:nvSpPr>
        <p:spPr>
          <a:xfrm>
            <a:off x="656020" y="5475288"/>
            <a:ext cx="10820015" cy="5000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3"/>
              </a:buClr>
              <a:buSzPts val="2800"/>
              <a:buFont typeface="Arial"/>
              <a:buNone/>
            </a:pPr>
            <a:r>
              <a:rPr lang="en-GB" sz="2800" b="1" i="0" u="none" strike="noStrike" cap="none" dirty="0">
                <a:solidFill>
                  <a:schemeClr val="accent3"/>
                </a:solidFill>
                <a:latin typeface="Helvetica Neue"/>
                <a:ea typeface="Helvetica Neue"/>
                <a:cs typeface="Helvetica Neue"/>
                <a:sym typeface="Helvetica Neue"/>
              </a:rPr>
              <a:t>FEEDBACK IN PLENARY. </a:t>
            </a:r>
            <a:endParaRPr sz="1400" b="0" i="0" u="none" strike="noStrike" cap="none" dirty="0">
              <a:solidFill>
                <a:srgbClr val="000000"/>
              </a:solidFill>
              <a:latin typeface="Arial"/>
              <a:ea typeface="Arial"/>
              <a:cs typeface="Arial"/>
              <a:sym typeface="Arial"/>
            </a:endParaRPr>
          </a:p>
        </p:txBody>
      </p:sp>
      <p:pic>
        <p:nvPicPr>
          <p:cNvPr id="260" name="Google Shape;260;p4"/>
          <p:cNvPicPr preferRelativeResize="0"/>
          <p:nvPr/>
        </p:nvPicPr>
        <p:blipFill rotWithShape="1">
          <a:blip r:embed="rId3">
            <a:alphaModFix/>
          </a:blip>
          <a:srcRect/>
          <a:stretch/>
        </p:blipFill>
        <p:spPr>
          <a:xfrm>
            <a:off x="10070907" y="358537"/>
            <a:ext cx="1435100" cy="93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
          <p:cNvSpPr txBox="1">
            <a:spLocks noGrp="1"/>
          </p:cNvSpPr>
          <p:nvPr>
            <p:ph type="title"/>
          </p:nvPr>
        </p:nvSpPr>
        <p:spPr>
          <a:xfrm>
            <a:off x="2051493" y="-172151"/>
            <a:ext cx="78943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en-GB"/>
              <a:t>RISK &amp; PROTECTIVE FACTORS</a:t>
            </a:r>
            <a:endParaRPr/>
          </a:p>
        </p:txBody>
      </p:sp>
      <p:sp>
        <p:nvSpPr>
          <p:cNvPr id="267" name="Google Shape;267;p5"/>
          <p:cNvSpPr txBox="1"/>
          <p:nvPr/>
        </p:nvSpPr>
        <p:spPr>
          <a:xfrm>
            <a:off x="394207" y="2151450"/>
            <a:ext cx="5604446" cy="3785652"/>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Loss of land, assets, livelihoods, crops, food insecurity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Income poverty and lack of access to basic needs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Lack of adult family available who can work (ill-health, impairment, etc.), Sense of responsibility to contribute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Family members in illicit or exploitative work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Gender roles, sudden changes in family composition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Combining school and work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Unemployment of caregiver(s)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Limited access to information/documentation</a:t>
            </a:r>
            <a:endParaRPr sz="1400" b="0" i="0" u="none" strike="noStrike" cap="none" dirty="0">
              <a:solidFill>
                <a:srgbClr val="000000"/>
              </a:solidFill>
              <a:latin typeface="Arial"/>
              <a:ea typeface="Arial"/>
              <a:cs typeface="Arial"/>
              <a:sym typeface="Arial"/>
            </a:endParaRPr>
          </a:p>
        </p:txBody>
      </p:sp>
      <p:sp>
        <p:nvSpPr>
          <p:cNvPr id="268" name="Google Shape;268;p5"/>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RISK FACTORS</a:t>
            </a:r>
            <a:endParaRPr sz="1400" b="0" i="0" u="none" strike="noStrike" cap="none">
              <a:solidFill>
                <a:srgbClr val="000000"/>
              </a:solidFill>
              <a:latin typeface="Arial"/>
              <a:ea typeface="Arial"/>
              <a:cs typeface="Arial"/>
              <a:sym typeface="Arial"/>
            </a:endParaRPr>
          </a:p>
        </p:txBody>
      </p:sp>
      <p:sp>
        <p:nvSpPr>
          <p:cNvPr id="269" name="Google Shape;269;p5"/>
          <p:cNvSpPr txBox="1"/>
          <p:nvPr/>
        </p:nvSpPr>
        <p:spPr>
          <a:xfrm>
            <a:off x="6192594" y="2149902"/>
            <a:ext cx="5605199" cy="3787200"/>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Availability of decent work for adults and adolescents between the minimum working age and 18 years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Participation in appropriate and safe child work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Adequate and safe employment or income for adults within the household</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Access to food security, basic services, information (legal framework/opportunities/ services)</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70" name="Google Shape;270;p5"/>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PROTECTIVE FACTORS</a:t>
            </a:r>
            <a:endParaRPr sz="1400" b="0" i="0" u="none" strike="noStrike" cap="none">
              <a:solidFill>
                <a:srgbClr val="000000"/>
              </a:solidFill>
              <a:latin typeface="Arial"/>
              <a:ea typeface="Arial"/>
              <a:cs typeface="Arial"/>
              <a:sym typeface="Arial"/>
            </a:endParaRPr>
          </a:p>
        </p:txBody>
      </p:sp>
      <p:sp>
        <p:nvSpPr>
          <p:cNvPr id="271" name="Google Shape;271;p5"/>
          <p:cNvSpPr/>
          <p:nvPr/>
        </p:nvSpPr>
        <p:spPr>
          <a:xfrm>
            <a:off x="1444866" y="866827"/>
            <a:ext cx="9107574"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INCOME AND FOOD SECURITY AT THE HOUSEHOLD LEVEL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
          <p:cNvSpPr txBox="1">
            <a:spLocks noGrp="1"/>
          </p:cNvSpPr>
          <p:nvPr>
            <p:ph type="title"/>
          </p:nvPr>
        </p:nvSpPr>
        <p:spPr>
          <a:xfrm>
            <a:off x="2245434" y="-100638"/>
            <a:ext cx="78943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en-GB"/>
              <a:t>RISK &amp; PROTECTIVE FACTORS</a:t>
            </a:r>
            <a:endParaRPr/>
          </a:p>
        </p:txBody>
      </p:sp>
      <p:sp>
        <p:nvSpPr>
          <p:cNvPr id="277" name="Google Shape;277;p6"/>
          <p:cNvSpPr txBox="1"/>
          <p:nvPr/>
        </p:nvSpPr>
        <p:spPr>
          <a:xfrm>
            <a:off x="394200" y="2151450"/>
            <a:ext cx="5799300" cy="4402200"/>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Large informal economy with unregulated work</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Restrictions in formal labour market (refugees)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Lack of enforcement, justice, social services, etc.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Limited knowledge: OHS, legal framework, child labour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Patterns of abusive labour, migration, seasonal work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Rapid growth in reconstruction and sectors for response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Insufficient adult labour force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Limited access to protective equipment, training,  supervision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Limited access to decent work for adults and adolescents, including light work </a:t>
            </a:r>
            <a:endParaRPr sz="1400" b="0" i="0" u="none" strike="noStrike" cap="none" dirty="0">
              <a:solidFill>
                <a:srgbClr val="000000"/>
              </a:solidFill>
              <a:latin typeface="Arial"/>
              <a:ea typeface="Arial"/>
              <a:cs typeface="Arial"/>
              <a:sym typeface="Arial"/>
            </a:endParaRPr>
          </a:p>
        </p:txBody>
      </p:sp>
      <p:sp>
        <p:nvSpPr>
          <p:cNvPr id="278" name="Google Shape;278;p6"/>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RISK FACTORS</a:t>
            </a:r>
            <a:endParaRPr sz="1400" b="0" i="0" u="none" strike="noStrike" cap="none">
              <a:solidFill>
                <a:srgbClr val="000000"/>
              </a:solidFill>
              <a:latin typeface="Arial"/>
              <a:ea typeface="Arial"/>
              <a:cs typeface="Arial"/>
              <a:sym typeface="Arial"/>
            </a:endParaRPr>
          </a:p>
        </p:txBody>
      </p:sp>
      <p:sp>
        <p:nvSpPr>
          <p:cNvPr id="279" name="Google Shape;279;p6"/>
          <p:cNvSpPr txBox="1"/>
          <p:nvPr/>
        </p:nvSpPr>
        <p:spPr>
          <a:xfrm>
            <a:off x="6192594" y="2149902"/>
            <a:ext cx="5605199" cy="3693319"/>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Well-resourced services and policy implementation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Strong and inclusive child labour and employment legal frameworks and policies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Good understanding of safety and protection in workplace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Awareness of legal framework and risks, child labour, child rights, and available decent work and services </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80" name="Google Shape;280;p6"/>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PROTECTIVE FACTORS</a:t>
            </a:r>
            <a:endParaRPr sz="1400" b="0" i="0" u="none" strike="noStrike" cap="none">
              <a:solidFill>
                <a:srgbClr val="000000"/>
              </a:solidFill>
              <a:latin typeface="Arial"/>
              <a:ea typeface="Arial"/>
              <a:cs typeface="Arial"/>
              <a:sym typeface="Arial"/>
            </a:endParaRPr>
          </a:p>
        </p:txBody>
      </p:sp>
      <p:sp>
        <p:nvSpPr>
          <p:cNvPr id="281" name="Google Shape;281;p6"/>
          <p:cNvSpPr/>
          <p:nvPr/>
        </p:nvSpPr>
        <p:spPr>
          <a:xfrm>
            <a:off x="1444740" y="735773"/>
            <a:ext cx="9107700" cy="95400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EMPLOYMENT, JOBS, BUSINESS, REGULATION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2051493" y="0"/>
            <a:ext cx="7894320" cy="9208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en-GB"/>
              <a:t>RISK &amp; PROTECTIVE FACTORS</a:t>
            </a:r>
            <a:endParaRPr/>
          </a:p>
        </p:txBody>
      </p:sp>
      <p:sp>
        <p:nvSpPr>
          <p:cNvPr id="287" name="Google Shape;287;p7"/>
          <p:cNvSpPr txBox="1"/>
          <p:nvPr/>
        </p:nvSpPr>
        <p:spPr>
          <a:xfrm>
            <a:off x="394207" y="2151450"/>
            <a:ext cx="5604300" cy="4402200"/>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Persistent poverty and household income shocks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Criteria and targeting act as a pull factor for children to enter or remain in child labour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Cash-for-work activities for adults carried out by children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Inadequate allowances for adolescent </a:t>
            </a:r>
            <a:r>
              <a:rPr lang="en-GB" sz="2000" b="0" i="0" u="none" strike="noStrike" cap="none" dirty="0">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participation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Vulnerable populations are excluded from assistance</a:t>
            </a:r>
            <a:endParaRPr sz="14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Lack of safeguards to prevent child labour*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dirty="0">
                <a:solidFill>
                  <a:schemeClr val="dk2"/>
                </a:solidFill>
                <a:latin typeface="Calibri"/>
                <a:ea typeface="Calibri"/>
                <a:cs typeface="Calibri"/>
                <a:sym typeface="Calibri"/>
              </a:rPr>
              <a:t>Work or cash assistance conditions </a:t>
            </a:r>
            <a:r>
              <a:rPr lang="en-GB" sz="2000" b="0" i="0" u="none" strike="noStrike" cap="none" dirty="0">
                <a:solidFill>
                  <a:schemeClr val="dk2"/>
                </a:solidFill>
                <a:latin typeface="Calibri"/>
                <a:ea typeface="Calibri"/>
                <a:cs typeface="Calibri"/>
                <a:sym typeface="Calibri"/>
              </a:rPr>
              <a:t>present</a:t>
            </a:r>
            <a:r>
              <a:rPr lang="en-GB" sz="2000" dirty="0">
                <a:solidFill>
                  <a:schemeClr val="dk2"/>
                </a:solidFill>
                <a:latin typeface="Calibri"/>
                <a:ea typeface="Calibri"/>
                <a:cs typeface="Calibri"/>
                <a:sym typeface="Calibri"/>
              </a:rPr>
              <a:t> </a:t>
            </a:r>
            <a:r>
              <a:rPr lang="en-GB" sz="2000" b="0" i="0" u="none" strike="noStrike" cap="none" dirty="0">
                <a:solidFill>
                  <a:schemeClr val="dk2"/>
                </a:solidFill>
                <a:latin typeface="Calibri"/>
                <a:ea typeface="Calibri"/>
                <a:cs typeface="Calibri"/>
                <a:sym typeface="Calibri"/>
              </a:rPr>
              <a:t>hazards to adolescents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Focus on outcomes for immediate survival and young children</a:t>
            </a:r>
            <a:endParaRPr sz="1400" b="0" i="0" u="none" strike="noStrike" cap="none" dirty="0">
              <a:solidFill>
                <a:srgbClr val="000000"/>
              </a:solidFill>
              <a:latin typeface="Arial"/>
              <a:ea typeface="Arial"/>
              <a:cs typeface="Arial"/>
              <a:sym typeface="Arial"/>
            </a:endParaRPr>
          </a:p>
        </p:txBody>
      </p:sp>
      <p:sp>
        <p:nvSpPr>
          <p:cNvPr id="288" name="Google Shape;288;p7"/>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RISK FACTORS</a:t>
            </a:r>
            <a:endParaRPr sz="1400" b="0" i="0" u="none" strike="noStrike" cap="none">
              <a:solidFill>
                <a:srgbClr val="000000"/>
              </a:solidFill>
              <a:latin typeface="Arial"/>
              <a:ea typeface="Arial"/>
              <a:cs typeface="Arial"/>
              <a:sym typeface="Arial"/>
            </a:endParaRPr>
          </a:p>
        </p:txBody>
      </p:sp>
      <p:sp>
        <p:nvSpPr>
          <p:cNvPr id="289" name="Google Shape;289;p7"/>
          <p:cNvSpPr txBox="1"/>
          <p:nvPr/>
        </p:nvSpPr>
        <p:spPr>
          <a:xfrm>
            <a:off x="6192594" y="2149902"/>
            <a:ext cx="5605199" cy="3693319"/>
          </a:xfrm>
          <a:prstGeom prst="rect">
            <a:avLst/>
          </a:prstGeom>
          <a:no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dirty="0">
                <a:solidFill>
                  <a:schemeClr val="bg2"/>
                </a:solidFill>
                <a:latin typeface="Calibri"/>
                <a:ea typeface="Calibri"/>
                <a:cs typeface="Calibri"/>
                <a:sym typeface="Calibri"/>
              </a:rPr>
              <a:t>Availability of CVA, social protection and safety nets for households with children/adolescents in or at-risk of child labour (targeting households or key child labour risk factors) </a:t>
            </a:r>
            <a:endParaRPr sz="1400" b="0" i="0" u="none" strike="noStrike" cap="none" dirty="0">
              <a:solidFill>
                <a:schemeClr val="bg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bg2"/>
                </a:solidFill>
                <a:latin typeface="Calibri"/>
                <a:ea typeface="Calibri"/>
                <a:cs typeface="Calibri"/>
                <a:sym typeface="Calibri"/>
              </a:rPr>
              <a:t>Availability of “Cash Plus” approaches to provide complementary conditional or unconditional services or supports </a:t>
            </a:r>
            <a:endParaRPr sz="2000" b="0" i="0" u="none" strike="noStrike" cap="none" dirty="0">
              <a:solidFill>
                <a:schemeClr val="bg2"/>
              </a:solidFill>
              <a:latin typeface="Calibri"/>
              <a:ea typeface="Calibri"/>
              <a:cs typeface="Calibri"/>
              <a:sym typeface="Calibri"/>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bg2"/>
                </a:solidFill>
                <a:latin typeface="Calibri"/>
                <a:ea typeface="Calibri"/>
                <a:cs typeface="Calibri"/>
                <a:sym typeface="Calibri"/>
              </a:rPr>
              <a:t>Presence of key safeguards to prevent children’s harmful involvement </a:t>
            </a:r>
            <a:endParaRPr sz="1400" b="0" i="0" u="none" strike="noStrike" cap="none" dirty="0">
              <a:solidFill>
                <a:schemeClr val="bg2"/>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2"/>
              </a:solidFill>
              <a:latin typeface="Calibri"/>
              <a:ea typeface="Calibri"/>
              <a:cs typeface="Calibri"/>
              <a:sym typeface="Calibri"/>
            </a:endParaRPr>
          </a:p>
        </p:txBody>
      </p:sp>
      <p:sp>
        <p:nvSpPr>
          <p:cNvPr id="290" name="Google Shape;290;p7"/>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PROTECTIVE FACTORS</a:t>
            </a:r>
            <a:endParaRPr sz="1400" b="0" i="0" u="none" strike="noStrike" cap="none">
              <a:solidFill>
                <a:srgbClr val="000000"/>
              </a:solidFill>
              <a:latin typeface="Arial"/>
              <a:ea typeface="Arial"/>
              <a:cs typeface="Arial"/>
              <a:sym typeface="Arial"/>
            </a:endParaRPr>
          </a:p>
        </p:txBody>
      </p:sp>
      <p:sp>
        <p:nvSpPr>
          <p:cNvPr id="291" name="Google Shape;291;p7"/>
          <p:cNvSpPr/>
          <p:nvPr/>
        </p:nvSpPr>
        <p:spPr>
          <a:xfrm>
            <a:off x="1473200" y="866827"/>
            <a:ext cx="9079239" cy="954107"/>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CASH &amp; VOUCHER, SOCIAL &amp; INCOME PROTECTION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2051493" y="-172151"/>
            <a:ext cx="789432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Helvetica Neue"/>
              <a:buNone/>
            </a:pPr>
            <a:r>
              <a:rPr lang="en-GB"/>
              <a:t>RISK &amp; PROTECTIVE FACTORS</a:t>
            </a:r>
            <a:endParaRPr/>
          </a:p>
        </p:txBody>
      </p:sp>
      <p:sp>
        <p:nvSpPr>
          <p:cNvPr id="297" name="Google Shape;297;p8"/>
          <p:cNvSpPr txBox="1"/>
          <p:nvPr/>
        </p:nvSpPr>
        <p:spPr>
          <a:xfrm>
            <a:off x="393829" y="2149902"/>
            <a:ext cx="5605202" cy="4401205"/>
          </a:xfrm>
          <a:prstGeom prst="rect">
            <a:avLst/>
          </a:prstGeom>
          <a:noFill/>
          <a:ln w="38100"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Humanitarian assistance creates high demand for labour which is in part met by children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Participating parents have less time for caring roles and children, particularly girls take this up</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Children do traditional income-generating activities while parents engage in new activities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Reliance on supply chains with child labour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Households use children to distribute, collect, prepare, buy, or sell humanitarian assistance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Households with limited capacity to implement FSL assistance do not receive additional support to safeguard from child labour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FSL inputs (machinery/pesticides) are dangerous for children who may end up working with them </a:t>
            </a:r>
            <a:endParaRPr sz="1400" b="0" i="0" u="none" strike="noStrike" cap="none" dirty="0">
              <a:solidFill>
                <a:srgbClr val="000000"/>
              </a:solidFill>
              <a:latin typeface="Arial"/>
              <a:ea typeface="Arial"/>
              <a:cs typeface="Arial"/>
              <a:sym typeface="Arial"/>
            </a:endParaRPr>
          </a:p>
        </p:txBody>
      </p:sp>
      <p:sp>
        <p:nvSpPr>
          <p:cNvPr id="298" name="Google Shape;298;p8"/>
          <p:cNvSpPr txBox="1"/>
          <p:nvPr/>
        </p:nvSpPr>
        <p:spPr>
          <a:xfrm>
            <a:off x="394207" y="1689785"/>
            <a:ext cx="5604446"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RISK FACTORS</a:t>
            </a:r>
            <a:endParaRPr sz="1400" b="0" i="0" u="none" strike="noStrike" cap="none">
              <a:solidFill>
                <a:srgbClr val="000000"/>
              </a:solidFill>
              <a:latin typeface="Arial"/>
              <a:ea typeface="Arial"/>
              <a:cs typeface="Arial"/>
              <a:sym typeface="Arial"/>
            </a:endParaRPr>
          </a:p>
        </p:txBody>
      </p:sp>
      <p:sp>
        <p:nvSpPr>
          <p:cNvPr id="299" name="Google Shape;299;p8"/>
          <p:cNvSpPr txBox="1"/>
          <p:nvPr/>
        </p:nvSpPr>
        <p:spPr>
          <a:xfrm>
            <a:off x="6192592" y="2149902"/>
            <a:ext cx="5605201" cy="4339650"/>
          </a:xfrm>
          <a:prstGeom prst="rect">
            <a:avLst/>
          </a:prstGeom>
          <a:noFill/>
          <a:ln w="38100"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FSL programmes safeguard children, sensitive to child labour, target households at-risk of child labour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Programmes assess and monitor child labour and risk factors in FSL, including thorough programme monitoring and implementing partners, contractors, supply chain, etc.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2000"/>
              <a:buFont typeface="Arial"/>
              <a:buChar char="•"/>
            </a:pPr>
            <a:r>
              <a:rPr lang="en-GB" sz="2000" b="0" i="0" u="none" strike="noStrike" cap="none" dirty="0">
                <a:solidFill>
                  <a:schemeClr val="dk2"/>
                </a:solidFill>
                <a:latin typeface="Calibri"/>
                <a:ea typeface="Calibri"/>
                <a:cs typeface="Calibri"/>
                <a:sym typeface="Calibri"/>
              </a:rPr>
              <a:t>Programmes work with others (SOPs, referrals, training, awareness, sectors, employers, caregivers)</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2"/>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2"/>
              </a:solidFill>
              <a:latin typeface="Calibri"/>
              <a:ea typeface="Calibri"/>
              <a:cs typeface="Calibri"/>
              <a:sym typeface="Calibri"/>
            </a:endParaRPr>
          </a:p>
        </p:txBody>
      </p:sp>
      <p:sp>
        <p:nvSpPr>
          <p:cNvPr id="300" name="Google Shape;300;p8"/>
          <p:cNvSpPr txBox="1"/>
          <p:nvPr/>
        </p:nvSpPr>
        <p:spPr>
          <a:xfrm>
            <a:off x="6193349" y="1689785"/>
            <a:ext cx="5605200" cy="461665"/>
          </a:xfrm>
          <a:prstGeom prst="rect">
            <a:avLst/>
          </a:prstGeom>
          <a:solidFill>
            <a:srgbClr val="026794"/>
          </a:solidFill>
          <a:ln w="9525" cap="flat" cmpd="sng">
            <a:solidFill>
              <a:srgbClr val="35B2B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PROTECTIVE FACTORS</a:t>
            </a:r>
            <a:endParaRPr sz="1400" b="0" i="0" u="none" strike="noStrike" cap="none">
              <a:solidFill>
                <a:srgbClr val="000000"/>
              </a:solidFill>
              <a:latin typeface="Arial"/>
              <a:ea typeface="Arial"/>
              <a:cs typeface="Arial"/>
              <a:sym typeface="Arial"/>
            </a:endParaRPr>
          </a:p>
        </p:txBody>
      </p:sp>
      <p:sp>
        <p:nvSpPr>
          <p:cNvPr id="301" name="Google Shape;301;p8"/>
          <p:cNvSpPr/>
          <p:nvPr/>
        </p:nvSpPr>
        <p:spPr>
          <a:xfrm>
            <a:off x="1444866" y="866827"/>
            <a:ext cx="9107574" cy="954107"/>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FSL SECTOR &amp; HUMANITARIAN PROGRAMMES</a:t>
            </a:r>
            <a:endParaRPr sz="2800" b="1" i="0" u="none" strike="noStrike" cap="none">
              <a:solidFill>
                <a:schemeClr val="dk2"/>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title"/>
          </p:nvPr>
        </p:nvSpPr>
        <p:spPr>
          <a:xfrm>
            <a:off x="2170175" y="2131916"/>
            <a:ext cx="7851649" cy="12970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a:t>PREVENT CHILD LABOUR THROUGH QUALITY PROGRAMMING </a:t>
            </a:r>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4914</Words>
  <Application>Microsoft Office PowerPoint</Application>
  <PresentationFormat>Widescreen</PresentationFormat>
  <Paragraphs>426</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Noto Sans Symbols</vt:lpstr>
      <vt:lpstr>Arial</vt:lpstr>
      <vt:lpstr>Courier New</vt:lpstr>
      <vt:lpstr>Helvetica Neue</vt:lpstr>
      <vt:lpstr>Office Theme</vt:lpstr>
      <vt:lpstr>PowerPoint Presentation</vt:lpstr>
      <vt:lpstr>PowerPoint Presentation</vt:lpstr>
      <vt:lpstr>PowerPoint Presentation</vt:lpstr>
      <vt:lpstr>DISCUSSION </vt:lpstr>
      <vt:lpstr>RISK &amp; PROTECTIVE FACTORS</vt:lpstr>
      <vt:lpstr>RISK &amp; PROTECTIVE FACTORS</vt:lpstr>
      <vt:lpstr>RISK &amp; PROTECTIVE FACTORS</vt:lpstr>
      <vt:lpstr>RISK &amp; PROTECTIVE FACTORS</vt:lpstr>
      <vt:lpstr>PREVENT CHILD LABOUR THROUGH QUALITY PROGRAMMING </vt:lpstr>
      <vt:lpstr>PowerPoint Presentation</vt:lpstr>
      <vt:lpstr>PowerPoint Presentation</vt:lpstr>
      <vt:lpstr>COORDINATING FSL ACTION TO ADDRESS CHILD LABOUR  </vt:lpstr>
      <vt:lpstr>PowerPoint Presentation</vt:lpstr>
      <vt:lpstr>PowerPoint Presentation</vt:lpstr>
      <vt:lpstr>PowerPoint Presentation</vt:lpstr>
      <vt:lpstr>PowerPoint Presentation</vt:lpstr>
      <vt:lpstr>PowerPoint Presentation</vt:lpstr>
      <vt:lpstr>PREVENT CHILD LABOUR RELATED TO FSL AND ECONOMIC  PROGRAMMES  </vt:lpstr>
      <vt:lpstr>ACTIVITY: GOOD PRACTICE, CHALLENGES &amp; SOLUTIONS</vt:lpstr>
      <vt:lpstr>FSL ENTRY POINTS AND PROGRAMMING MODELS  </vt:lpstr>
      <vt:lpstr>FSL ENTRY POINTS AND PROGRAMMING MODELS  </vt:lpstr>
      <vt:lpstr>FSL ENTRY POINTS AND PROGRAMMING MODELS  </vt:lpstr>
      <vt:lpstr>FSL ENTRY POINTS AND PROGRAMMING MODELS  </vt:lpstr>
      <vt:lpstr>FSL ENTRY POINTS AND PROGRAMMING MODELS  </vt:lpstr>
      <vt:lpstr>FSL ENTRY POINTS AND PROGRAMMING MODELS  </vt:lpstr>
      <vt:lpstr>PREVENT CHILD LABOUR: THROUGH CHILD LABOUR SENSITIVE PROGRAMMING </vt:lpstr>
      <vt:lpstr>PowerPoint Presentation</vt:lpstr>
      <vt:lpstr>PowerPoint Presentation</vt:lpstr>
      <vt:lpstr>PowerPoint Presentation</vt:lpstr>
      <vt:lpstr>PowerPoint Presentation</vt:lpstr>
      <vt:lpstr>ACTIVITY: ACTION PLANNING TO EXPAND OPPORTUNITIES TO ADDRESS CHILD  LABOUR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Oñate, Silvia</cp:lastModifiedBy>
  <cp:revision>7</cp:revision>
  <dcterms:created xsi:type="dcterms:W3CDTF">2017-12-20T18:51:03Z</dcterms:created>
  <dcterms:modified xsi:type="dcterms:W3CDTF">2022-02-22T12:22:50Z</dcterms:modified>
</cp:coreProperties>
</file>